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2"/>
  </p:notesMasterIdLst>
  <p:sldIdLst>
    <p:sldId id="256" r:id="rId2"/>
    <p:sldId id="289" r:id="rId3"/>
    <p:sldId id="288" r:id="rId4"/>
    <p:sldId id="296" r:id="rId5"/>
    <p:sldId id="308" r:id="rId6"/>
    <p:sldId id="309" r:id="rId7"/>
    <p:sldId id="286" r:id="rId8"/>
    <p:sldId id="287" r:id="rId9"/>
    <p:sldId id="297" r:id="rId10"/>
    <p:sldId id="260" r:id="rId11"/>
    <p:sldId id="293" r:id="rId12"/>
    <p:sldId id="300" r:id="rId13"/>
    <p:sldId id="313" r:id="rId14"/>
    <p:sldId id="312" r:id="rId15"/>
    <p:sldId id="294" r:id="rId16"/>
    <p:sldId id="310" r:id="rId17"/>
    <p:sldId id="314" r:id="rId18"/>
    <p:sldId id="311" r:id="rId19"/>
    <p:sldId id="315" r:id="rId20"/>
    <p:sldId id="303" r:id="rId21"/>
    <p:sldId id="317" r:id="rId22"/>
    <p:sldId id="276" r:id="rId23"/>
    <p:sldId id="304" r:id="rId24"/>
    <p:sldId id="277" r:id="rId25"/>
    <p:sldId id="305" r:id="rId26"/>
    <p:sldId id="278" r:id="rId27"/>
    <p:sldId id="299" r:id="rId28"/>
    <p:sldId id="318" r:id="rId29"/>
    <p:sldId id="320" r:id="rId30"/>
    <p:sldId id="290" r:id="rId31"/>
  </p:sldIdLst>
  <p:sldSz cx="9144000" cy="5143500" type="screen16x9"/>
  <p:notesSz cx="6858000" cy="9144000"/>
  <p:embeddedFontLst>
    <p:embeddedFont>
      <p:font typeface="Patrick Hand SC" panose="020B0604020202020204" charset="0"/>
      <p:regular r:id="rId33"/>
    </p:embeddedFont>
    <p:embeddedFont>
      <p:font typeface="Sniglet" panose="020B0604020202020204" charset="0"/>
      <p:regular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5028E1-E728-4196-8645-2489EA3CBEC2}">
  <a:tblStyle styleId="{C45028E1-E728-4196-8645-2489EA3CBEC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 varScale="1">
        <p:scale>
          <a:sx n="98" d="100"/>
          <a:sy n="98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07B8B9-F760-4121-B409-1A88966712AE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EFFA53C-9F49-41AE-9229-C5B7CE084925}">
      <dgm:prSet phldrT="[Texto]"/>
      <dgm:spPr/>
      <dgm:t>
        <a:bodyPr/>
        <a:lstStyle/>
        <a:p>
          <a:r>
            <a:rPr lang="es-MX" dirty="0" smtClean="0">
              <a:latin typeface="Sniglet" panose="020B0604020202020204" charset="0"/>
            </a:rPr>
            <a:t>Elementos</a:t>
          </a:r>
          <a:endParaRPr lang="es-MX" dirty="0">
            <a:latin typeface="Sniglet" panose="020B0604020202020204" charset="0"/>
          </a:endParaRPr>
        </a:p>
      </dgm:t>
    </dgm:pt>
    <dgm:pt modelId="{61ADF50C-91E6-40C0-B656-6E0022C0B99F}" type="parTrans" cxnId="{30A26CD5-D417-431E-A5F8-C0B85C2C3D8F}">
      <dgm:prSet/>
      <dgm:spPr/>
      <dgm:t>
        <a:bodyPr/>
        <a:lstStyle/>
        <a:p>
          <a:endParaRPr lang="es-MX"/>
        </a:p>
      </dgm:t>
    </dgm:pt>
    <dgm:pt modelId="{D6902709-F73F-49AA-B7A9-2E8C2FEC0689}" type="sibTrans" cxnId="{30A26CD5-D417-431E-A5F8-C0B85C2C3D8F}">
      <dgm:prSet/>
      <dgm:spPr/>
      <dgm:t>
        <a:bodyPr/>
        <a:lstStyle/>
        <a:p>
          <a:endParaRPr lang="es-MX"/>
        </a:p>
      </dgm:t>
    </dgm:pt>
    <dgm:pt modelId="{709604D4-961B-48C8-BA54-5AE453514EB1}">
      <dgm:prSet phldrT="[Texto]"/>
      <dgm:spPr/>
      <dgm:t>
        <a:bodyPr/>
        <a:lstStyle/>
        <a:p>
          <a:r>
            <a:rPr lang="es-MX" dirty="0" smtClean="0">
              <a:latin typeface="Sniglet" panose="020B0604020202020204" charset="0"/>
            </a:rPr>
            <a:t>Descripción</a:t>
          </a:r>
          <a:endParaRPr lang="es-MX" dirty="0">
            <a:latin typeface="Sniglet" panose="020B0604020202020204" charset="0"/>
          </a:endParaRPr>
        </a:p>
      </dgm:t>
    </dgm:pt>
    <dgm:pt modelId="{98C86B89-75C5-4335-89D6-B25C85168AD5}" type="parTrans" cxnId="{AD674737-E6CE-4CC2-94CD-F2EAEFB223B1}">
      <dgm:prSet/>
      <dgm:spPr/>
      <dgm:t>
        <a:bodyPr/>
        <a:lstStyle/>
        <a:p>
          <a:endParaRPr lang="es-MX"/>
        </a:p>
      </dgm:t>
    </dgm:pt>
    <dgm:pt modelId="{67EC3500-B47D-4448-BBF5-2A0EF584BC3D}" type="sibTrans" cxnId="{AD674737-E6CE-4CC2-94CD-F2EAEFB223B1}">
      <dgm:prSet/>
      <dgm:spPr/>
      <dgm:t>
        <a:bodyPr/>
        <a:lstStyle/>
        <a:p>
          <a:endParaRPr lang="es-MX"/>
        </a:p>
      </dgm:t>
    </dgm:pt>
    <dgm:pt modelId="{8D10139D-1002-4DBF-ACFF-A8F7110A58FB}">
      <dgm:prSet phldrT="[Texto]"/>
      <dgm:spPr/>
      <dgm:t>
        <a:bodyPr/>
        <a:lstStyle/>
        <a:p>
          <a:r>
            <a:rPr lang="es-MX" dirty="0" smtClean="0">
              <a:latin typeface="Sniglet" panose="020B0604020202020204" charset="0"/>
            </a:rPr>
            <a:t>Formulación</a:t>
          </a:r>
          <a:endParaRPr lang="es-MX" dirty="0">
            <a:latin typeface="Sniglet" panose="020B0604020202020204" charset="0"/>
          </a:endParaRPr>
        </a:p>
      </dgm:t>
    </dgm:pt>
    <dgm:pt modelId="{16D3528A-1C9A-4414-800F-D84EB2BAAC2F}" type="parTrans" cxnId="{946749B4-436F-43B1-809C-A094A2737853}">
      <dgm:prSet/>
      <dgm:spPr/>
      <dgm:t>
        <a:bodyPr/>
        <a:lstStyle/>
        <a:p>
          <a:endParaRPr lang="es-MX"/>
        </a:p>
      </dgm:t>
    </dgm:pt>
    <dgm:pt modelId="{D3F9BCBA-B32C-4EE3-BD70-15C9169D3768}" type="sibTrans" cxnId="{946749B4-436F-43B1-809C-A094A2737853}">
      <dgm:prSet/>
      <dgm:spPr/>
      <dgm:t>
        <a:bodyPr/>
        <a:lstStyle/>
        <a:p>
          <a:endParaRPr lang="es-MX"/>
        </a:p>
      </dgm:t>
    </dgm:pt>
    <dgm:pt modelId="{DE51D309-30CB-4B76-B54B-C3796D0F8574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1"/>
              </a:solidFill>
              <a:latin typeface="Sniglet" panose="020B0604020202020204" charset="0"/>
            </a:rPr>
            <a:t>Planteamiento del Problema</a:t>
          </a:r>
          <a:endParaRPr lang="es-MX" sz="2000" b="1" dirty="0">
            <a:solidFill>
              <a:schemeClr val="accent1"/>
            </a:solidFill>
            <a:latin typeface="Sniglet" panose="020B0604020202020204" charset="0"/>
          </a:endParaRPr>
        </a:p>
      </dgm:t>
    </dgm:pt>
    <dgm:pt modelId="{6C9E02F6-EC45-439B-BB53-188E6017BCEB}" type="parTrans" cxnId="{476C46B6-78EB-4A4C-B4DB-C50E67D0D4F5}">
      <dgm:prSet/>
      <dgm:spPr/>
      <dgm:t>
        <a:bodyPr/>
        <a:lstStyle/>
        <a:p>
          <a:endParaRPr lang="es-MX"/>
        </a:p>
      </dgm:t>
    </dgm:pt>
    <dgm:pt modelId="{51B1EA04-3403-43BA-B955-D206367E22BA}" type="sibTrans" cxnId="{476C46B6-78EB-4A4C-B4DB-C50E67D0D4F5}">
      <dgm:prSet/>
      <dgm:spPr/>
      <dgm:t>
        <a:bodyPr/>
        <a:lstStyle/>
        <a:p>
          <a:endParaRPr lang="es-MX"/>
        </a:p>
      </dgm:t>
    </dgm:pt>
    <dgm:pt modelId="{5EE37CD3-71E7-4EEA-BAB0-D6A09668E049}" type="pres">
      <dgm:prSet presAssocID="{8D07B8B9-F760-4121-B409-1A88966712A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4F23C16-F5BB-42C3-A8E6-3275B5C7935C}" type="pres">
      <dgm:prSet presAssocID="{8D07B8B9-F760-4121-B409-1A88966712AE}" presName="ellipse" presStyleLbl="trBgShp" presStyleIdx="0" presStyleCnt="1"/>
      <dgm:spPr/>
    </dgm:pt>
    <dgm:pt modelId="{83C87081-CC33-4791-BBB8-0D27DEF8E3CB}" type="pres">
      <dgm:prSet presAssocID="{8D07B8B9-F760-4121-B409-1A88966712AE}" presName="arrow1" presStyleLbl="fgShp" presStyleIdx="0" presStyleCnt="1"/>
      <dgm:spPr/>
    </dgm:pt>
    <dgm:pt modelId="{5FF71F4F-6627-43AC-B2BA-6708E46FC152}" type="pres">
      <dgm:prSet presAssocID="{8D07B8B9-F760-4121-B409-1A88966712AE}" presName="rectangle" presStyleLbl="revTx" presStyleIdx="0" presStyleCnt="1" custScaleX="1262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40BA8E-61FE-412D-9E60-96F24187C90E}" type="pres">
      <dgm:prSet presAssocID="{709604D4-961B-48C8-BA54-5AE453514EB1}" presName="item1" presStyleLbl="node1" presStyleIdx="0" presStyleCnt="3" custLinFactNeighborX="-833" custLinFactNeighborY="-8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0BA567-E37F-451D-8653-80CB5FDFDFF7}" type="pres">
      <dgm:prSet presAssocID="{8D10139D-1002-4DBF-ACFF-A8F7110A58F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BBBA29-FE72-4399-A53D-7DC61E993339}" type="pres">
      <dgm:prSet presAssocID="{DE51D309-30CB-4B76-B54B-C3796D0F857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3B6B3D-39FB-4FD6-B67D-CCED02701495}" type="pres">
      <dgm:prSet presAssocID="{8D07B8B9-F760-4121-B409-1A88966712AE}" presName="funnel" presStyleLbl="trAlignAcc1" presStyleIdx="0" presStyleCnt="1" custLinFactNeighborX="-937" custLinFactNeighborY="2177"/>
      <dgm:spPr/>
    </dgm:pt>
  </dgm:ptLst>
  <dgm:cxnLst>
    <dgm:cxn modelId="{7C87486A-3529-44AE-8B13-FFB82CB344B0}" type="presOf" srcId="{3EFFA53C-9F49-41AE-9229-C5B7CE084925}" destId="{EEBBBA29-FE72-4399-A53D-7DC61E993339}" srcOrd="0" destOrd="0" presId="urn:microsoft.com/office/officeart/2005/8/layout/funnel1"/>
    <dgm:cxn modelId="{6D95464E-158F-4DAE-98FD-6C5EDB06DB6C}" type="presOf" srcId="{8D07B8B9-F760-4121-B409-1A88966712AE}" destId="{5EE37CD3-71E7-4EEA-BAB0-D6A09668E049}" srcOrd="0" destOrd="0" presId="urn:microsoft.com/office/officeart/2005/8/layout/funnel1"/>
    <dgm:cxn modelId="{476C46B6-78EB-4A4C-B4DB-C50E67D0D4F5}" srcId="{8D07B8B9-F760-4121-B409-1A88966712AE}" destId="{DE51D309-30CB-4B76-B54B-C3796D0F8574}" srcOrd="3" destOrd="0" parTransId="{6C9E02F6-EC45-439B-BB53-188E6017BCEB}" sibTransId="{51B1EA04-3403-43BA-B955-D206367E22BA}"/>
    <dgm:cxn modelId="{0A4AAA8F-5AE1-4B68-92EF-17EAAFFC25D0}" type="presOf" srcId="{DE51D309-30CB-4B76-B54B-C3796D0F8574}" destId="{5FF71F4F-6627-43AC-B2BA-6708E46FC152}" srcOrd="0" destOrd="0" presId="urn:microsoft.com/office/officeart/2005/8/layout/funnel1"/>
    <dgm:cxn modelId="{946749B4-436F-43B1-809C-A094A2737853}" srcId="{8D07B8B9-F760-4121-B409-1A88966712AE}" destId="{8D10139D-1002-4DBF-ACFF-A8F7110A58FB}" srcOrd="2" destOrd="0" parTransId="{16D3528A-1C9A-4414-800F-D84EB2BAAC2F}" sibTransId="{D3F9BCBA-B32C-4EE3-BD70-15C9169D3768}"/>
    <dgm:cxn modelId="{C85088E9-C6CF-44E9-B858-EBB7CA4158E2}" type="presOf" srcId="{8D10139D-1002-4DBF-ACFF-A8F7110A58FB}" destId="{9140BA8E-61FE-412D-9E60-96F24187C90E}" srcOrd="0" destOrd="0" presId="urn:microsoft.com/office/officeart/2005/8/layout/funnel1"/>
    <dgm:cxn modelId="{30A26CD5-D417-431E-A5F8-C0B85C2C3D8F}" srcId="{8D07B8B9-F760-4121-B409-1A88966712AE}" destId="{3EFFA53C-9F49-41AE-9229-C5B7CE084925}" srcOrd="0" destOrd="0" parTransId="{61ADF50C-91E6-40C0-B656-6E0022C0B99F}" sibTransId="{D6902709-F73F-49AA-B7A9-2E8C2FEC0689}"/>
    <dgm:cxn modelId="{AD674737-E6CE-4CC2-94CD-F2EAEFB223B1}" srcId="{8D07B8B9-F760-4121-B409-1A88966712AE}" destId="{709604D4-961B-48C8-BA54-5AE453514EB1}" srcOrd="1" destOrd="0" parTransId="{98C86B89-75C5-4335-89D6-B25C85168AD5}" sibTransId="{67EC3500-B47D-4448-BBF5-2A0EF584BC3D}"/>
    <dgm:cxn modelId="{0D77ADCD-9B3B-4D2D-BF1B-4FE650F6AA4F}" type="presOf" srcId="{709604D4-961B-48C8-BA54-5AE453514EB1}" destId="{F10BA567-E37F-451D-8653-80CB5FDFDFF7}" srcOrd="0" destOrd="0" presId="urn:microsoft.com/office/officeart/2005/8/layout/funnel1"/>
    <dgm:cxn modelId="{16D08CCA-BB66-4D6B-90CA-021F0DD0E01A}" type="presParOf" srcId="{5EE37CD3-71E7-4EEA-BAB0-D6A09668E049}" destId="{04F23C16-F5BB-42C3-A8E6-3275B5C7935C}" srcOrd="0" destOrd="0" presId="urn:microsoft.com/office/officeart/2005/8/layout/funnel1"/>
    <dgm:cxn modelId="{024A9A92-A8EF-46C0-9AD9-516D77AFCA8D}" type="presParOf" srcId="{5EE37CD3-71E7-4EEA-BAB0-D6A09668E049}" destId="{83C87081-CC33-4791-BBB8-0D27DEF8E3CB}" srcOrd="1" destOrd="0" presId="urn:microsoft.com/office/officeart/2005/8/layout/funnel1"/>
    <dgm:cxn modelId="{008B8269-5969-4ED1-BB87-2C41C02F6B55}" type="presParOf" srcId="{5EE37CD3-71E7-4EEA-BAB0-D6A09668E049}" destId="{5FF71F4F-6627-43AC-B2BA-6708E46FC152}" srcOrd="2" destOrd="0" presId="urn:microsoft.com/office/officeart/2005/8/layout/funnel1"/>
    <dgm:cxn modelId="{E5C51FFC-6982-4532-B07B-7396D087C9F1}" type="presParOf" srcId="{5EE37CD3-71E7-4EEA-BAB0-D6A09668E049}" destId="{9140BA8E-61FE-412D-9E60-96F24187C90E}" srcOrd="3" destOrd="0" presId="urn:microsoft.com/office/officeart/2005/8/layout/funnel1"/>
    <dgm:cxn modelId="{8E085501-B0B0-46C3-8032-2E9389675CFD}" type="presParOf" srcId="{5EE37CD3-71E7-4EEA-BAB0-D6A09668E049}" destId="{F10BA567-E37F-451D-8653-80CB5FDFDFF7}" srcOrd="4" destOrd="0" presId="urn:microsoft.com/office/officeart/2005/8/layout/funnel1"/>
    <dgm:cxn modelId="{AC02572C-0DD7-468F-B475-9C5776E3101D}" type="presParOf" srcId="{5EE37CD3-71E7-4EEA-BAB0-D6A09668E049}" destId="{EEBBBA29-FE72-4399-A53D-7DC61E993339}" srcOrd="5" destOrd="0" presId="urn:microsoft.com/office/officeart/2005/8/layout/funnel1"/>
    <dgm:cxn modelId="{94C2A72F-A5A4-423D-9377-6911967F8C42}" type="presParOf" srcId="{5EE37CD3-71E7-4EEA-BAB0-D6A09668E049}" destId="{FF3B6B3D-39FB-4FD6-B67D-CCED0270149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8F9407-483D-4EA9-A89D-D5D6EBFBAFE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CDC89F-54E7-4DE2-8858-1E3A9913C096}">
      <dgm:prSet phldrT="[Texto]" custT="1"/>
      <dgm:spPr/>
      <dgm:t>
        <a:bodyPr/>
        <a:lstStyle/>
        <a:p>
          <a:r>
            <a:rPr lang="es-MX" sz="1400" dirty="0" smtClean="0">
              <a:latin typeface="Sniglet" panose="020B0604020202020204" charset="0"/>
            </a:rPr>
            <a:t>Incluye todos los hechos, relaciones y explicaciones que sean importantes en la investigación. </a:t>
          </a:r>
          <a:endParaRPr lang="es-MX" sz="1400" dirty="0">
            <a:latin typeface="Sniglet" panose="020B0604020202020204" charset="0"/>
          </a:endParaRPr>
        </a:p>
      </dgm:t>
    </dgm:pt>
    <dgm:pt modelId="{333DBBF1-AB52-4108-A1A7-0BFCF59BE794}" type="parTrans" cxnId="{82B35114-BEF5-499F-98BD-6726121C97EF}">
      <dgm:prSet/>
      <dgm:spPr/>
      <dgm:t>
        <a:bodyPr/>
        <a:lstStyle/>
        <a:p>
          <a:endParaRPr lang="es-MX"/>
        </a:p>
      </dgm:t>
    </dgm:pt>
    <dgm:pt modelId="{572997C0-D06A-46DD-9778-339A0E161487}" type="sibTrans" cxnId="{82B35114-BEF5-499F-98BD-6726121C97EF}">
      <dgm:prSet/>
      <dgm:spPr/>
      <dgm:t>
        <a:bodyPr/>
        <a:lstStyle/>
        <a:p>
          <a:endParaRPr lang="es-MX"/>
        </a:p>
      </dgm:t>
    </dgm:pt>
    <dgm:pt modelId="{F478CC85-672D-467D-8DF1-5E9E1D468DB0}">
      <dgm:prSet phldrT="[Texto]" custT="1"/>
      <dgm:spPr/>
      <dgm:t>
        <a:bodyPr/>
        <a:lstStyle/>
        <a:p>
          <a:r>
            <a:rPr lang="es-MX" sz="1400" dirty="0" smtClean="0">
              <a:latin typeface="Sniglet" panose="020B0604020202020204" charset="0"/>
            </a:rPr>
            <a:t>Antecedentes de estudio. Teorías y supuestos en que se apoya el enunciado del problema. Aclara qué personas, materiales, situaciones, factores y casos serán considerados o no.</a:t>
          </a:r>
          <a:endParaRPr lang="es-MX" sz="1400" dirty="0">
            <a:latin typeface="Sniglet" panose="020B0604020202020204" charset="0"/>
          </a:endParaRPr>
        </a:p>
      </dgm:t>
    </dgm:pt>
    <dgm:pt modelId="{71039693-F839-42C6-9FD7-0D9834966AD3}" type="parTrans" cxnId="{B7D97999-0C7D-449E-B986-80A1D93C54BA}">
      <dgm:prSet/>
      <dgm:spPr/>
      <dgm:t>
        <a:bodyPr/>
        <a:lstStyle/>
        <a:p>
          <a:endParaRPr lang="es-MX"/>
        </a:p>
      </dgm:t>
    </dgm:pt>
    <dgm:pt modelId="{A51DCB6C-1857-4460-A2D1-C88F4F70B9D2}" type="sibTrans" cxnId="{B7D97999-0C7D-449E-B986-80A1D93C54BA}">
      <dgm:prSet/>
      <dgm:spPr/>
      <dgm:t>
        <a:bodyPr/>
        <a:lstStyle/>
        <a:p>
          <a:endParaRPr lang="es-MX"/>
        </a:p>
      </dgm:t>
    </dgm:pt>
    <dgm:pt modelId="{BB082796-42FD-4913-BFF0-CAC821253D31}">
      <dgm:prSet phldrT="[Texto]" custT="1"/>
      <dgm:spPr/>
      <dgm:t>
        <a:bodyPr/>
        <a:lstStyle/>
        <a:p>
          <a:r>
            <a:rPr lang="es-MX" sz="1400" dirty="0" smtClean="0">
              <a:latin typeface="Sniglet" panose="020B0604020202020204" charset="0"/>
            </a:rPr>
            <a:t>Hay que encuadrarlo en un enunciado descriptivo o en una pregunta que indique con claridad qué información ha de obtener el investigador para resolver el problema.</a:t>
          </a:r>
          <a:endParaRPr lang="es-MX" sz="1400" dirty="0">
            <a:latin typeface="Sniglet" panose="020B0604020202020204" charset="0"/>
          </a:endParaRPr>
        </a:p>
      </dgm:t>
    </dgm:pt>
    <dgm:pt modelId="{063503BE-AEB8-43A0-9102-6C18BA4CCF6E}" type="parTrans" cxnId="{7968D64B-11A3-4727-8C26-1B372A71FE65}">
      <dgm:prSet/>
      <dgm:spPr/>
      <dgm:t>
        <a:bodyPr/>
        <a:lstStyle/>
        <a:p>
          <a:endParaRPr lang="es-MX"/>
        </a:p>
      </dgm:t>
    </dgm:pt>
    <dgm:pt modelId="{1EF5CCF5-D294-4CC4-BA90-E9F144157135}" type="sibTrans" cxnId="{7968D64B-11A3-4727-8C26-1B372A71FE65}">
      <dgm:prSet/>
      <dgm:spPr/>
      <dgm:t>
        <a:bodyPr/>
        <a:lstStyle/>
        <a:p>
          <a:endParaRPr lang="es-MX"/>
        </a:p>
      </dgm:t>
    </dgm:pt>
    <dgm:pt modelId="{D6A4D08B-53AF-4252-B3B7-62C66B52AF40}" type="pres">
      <dgm:prSet presAssocID="{D48F9407-483D-4EA9-A89D-D5D6EBFBAF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DAB889-A5B2-4385-A308-75C87059A421}" type="pres">
      <dgm:prSet presAssocID="{29CDC89F-54E7-4DE2-8858-1E3A9913C096}" presName="parentLin" presStyleCnt="0"/>
      <dgm:spPr/>
    </dgm:pt>
    <dgm:pt modelId="{F2E46AEB-137A-4D6F-95E5-E9376FCB1C2A}" type="pres">
      <dgm:prSet presAssocID="{29CDC89F-54E7-4DE2-8858-1E3A9913C096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5B2747F6-C48B-4979-9616-9494D5475BC1}" type="pres">
      <dgm:prSet presAssocID="{29CDC89F-54E7-4DE2-8858-1E3A9913C096}" presName="parentText" presStyleLbl="node1" presStyleIdx="0" presStyleCnt="3" custScaleX="10955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C83F8-3CD6-4EDC-8DE2-ACCF2F4B0392}" type="pres">
      <dgm:prSet presAssocID="{29CDC89F-54E7-4DE2-8858-1E3A9913C096}" presName="negativeSpace" presStyleCnt="0"/>
      <dgm:spPr/>
    </dgm:pt>
    <dgm:pt modelId="{54371F8E-8DF1-4CB1-92B9-36310F0D6F66}" type="pres">
      <dgm:prSet presAssocID="{29CDC89F-54E7-4DE2-8858-1E3A9913C096}" presName="childText" presStyleLbl="conFgAcc1" presStyleIdx="0" presStyleCnt="3">
        <dgm:presLayoutVars>
          <dgm:bulletEnabled val="1"/>
        </dgm:presLayoutVars>
      </dgm:prSet>
      <dgm:spPr/>
    </dgm:pt>
    <dgm:pt modelId="{46044B5A-0EE3-4091-BDBF-9B31CDABE927}" type="pres">
      <dgm:prSet presAssocID="{572997C0-D06A-46DD-9778-339A0E161487}" presName="spaceBetweenRectangles" presStyleCnt="0"/>
      <dgm:spPr/>
    </dgm:pt>
    <dgm:pt modelId="{3F32FC7C-9CF5-4006-A0C7-056011F4AB69}" type="pres">
      <dgm:prSet presAssocID="{F478CC85-672D-467D-8DF1-5E9E1D468DB0}" presName="parentLin" presStyleCnt="0"/>
      <dgm:spPr/>
    </dgm:pt>
    <dgm:pt modelId="{27907417-1C2D-4F0E-AC4B-A8A03B40B4CA}" type="pres">
      <dgm:prSet presAssocID="{F478CC85-672D-467D-8DF1-5E9E1D468DB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CCF8180-C3D4-45CD-8665-00A3E4D804F6}" type="pres">
      <dgm:prSet presAssocID="{F478CC85-672D-467D-8DF1-5E9E1D468DB0}" presName="parentText" presStyleLbl="node1" presStyleIdx="1" presStyleCnt="3" custScaleX="11494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383472-4D14-4ECC-8228-DC2B69E250DB}" type="pres">
      <dgm:prSet presAssocID="{F478CC85-672D-467D-8DF1-5E9E1D468DB0}" presName="negativeSpace" presStyleCnt="0"/>
      <dgm:spPr/>
    </dgm:pt>
    <dgm:pt modelId="{4137F0A5-F73D-4B56-9DEE-9154077E0030}" type="pres">
      <dgm:prSet presAssocID="{F478CC85-672D-467D-8DF1-5E9E1D468DB0}" presName="childText" presStyleLbl="conFgAcc1" presStyleIdx="1" presStyleCnt="3">
        <dgm:presLayoutVars>
          <dgm:bulletEnabled val="1"/>
        </dgm:presLayoutVars>
      </dgm:prSet>
      <dgm:spPr/>
    </dgm:pt>
    <dgm:pt modelId="{1B8380DF-70B4-4841-9216-618673888802}" type="pres">
      <dgm:prSet presAssocID="{A51DCB6C-1857-4460-A2D1-C88F4F70B9D2}" presName="spaceBetweenRectangles" presStyleCnt="0"/>
      <dgm:spPr/>
    </dgm:pt>
    <dgm:pt modelId="{84F09B59-0658-4581-ADA6-0DD86D1FCCB5}" type="pres">
      <dgm:prSet presAssocID="{BB082796-42FD-4913-BFF0-CAC821253D31}" presName="parentLin" presStyleCnt="0"/>
      <dgm:spPr/>
    </dgm:pt>
    <dgm:pt modelId="{803C990E-9185-4B78-BE13-CECBBB6F51E5}" type="pres">
      <dgm:prSet presAssocID="{BB082796-42FD-4913-BFF0-CAC821253D31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95C9CE05-060C-4958-91DB-6EA6F1402083}" type="pres">
      <dgm:prSet presAssocID="{BB082796-42FD-4913-BFF0-CAC821253D31}" presName="parentText" presStyleLbl="node1" presStyleIdx="2" presStyleCnt="3" custScaleX="13702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D6B78F-4BC6-42EE-9486-99B88693A4C9}" type="pres">
      <dgm:prSet presAssocID="{BB082796-42FD-4913-BFF0-CAC821253D31}" presName="negativeSpace" presStyleCnt="0"/>
      <dgm:spPr/>
    </dgm:pt>
    <dgm:pt modelId="{954D609D-C4D7-415C-97FC-A613AA955F02}" type="pres">
      <dgm:prSet presAssocID="{BB082796-42FD-4913-BFF0-CAC821253D3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2B35114-BEF5-499F-98BD-6726121C97EF}" srcId="{D48F9407-483D-4EA9-A89D-D5D6EBFBAFEC}" destId="{29CDC89F-54E7-4DE2-8858-1E3A9913C096}" srcOrd="0" destOrd="0" parTransId="{333DBBF1-AB52-4108-A1A7-0BFCF59BE794}" sibTransId="{572997C0-D06A-46DD-9778-339A0E161487}"/>
    <dgm:cxn modelId="{77550DE8-9C33-4ED0-853E-2024336BBA8F}" type="presOf" srcId="{D48F9407-483D-4EA9-A89D-D5D6EBFBAFEC}" destId="{D6A4D08B-53AF-4252-B3B7-62C66B52AF40}" srcOrd="0" destOrd="0" presId="urn:microsoft.com/office/officeart/2005/8/layout/list1"/>
    <dgm:cxn modelId="{D64EE020-A26D-4E3D-B1E9-E1DC70825852}" type="presOf" srcId="{F478CC85-672D-467D-8DF1-5E9E1D468DB0}" destId="{27907417-1C2D-4F0E-AC4B-A8A03B40B4CA}" srcOrd="0" destOrd="0" presId="urn:microsoft.com/office/officeart/2005/8/layout/list1"/>
    <dgm:cxn modelId="{B45C3C93-A8EC-467F-A7C3-75417004B6D1}" type="presOf" srcId="{BB082796-42FD-4913-BFF0-CAC821253D31}" destId="{803C990E-9185-4B78-BE13-CECBBB6F51E5}" srcOrd="0" destOrd="0" presId="urn:microsoft.com/office/officeart/2005/8/layout/list1"/>
    <dgm:cxn modelId="{787F34C5-0E78-4E9F-8E81-0523FFB7BE27}" type="presOf" srcId="{BB082796-42FD-4913-BFF0-CAC821253D31}" destId="{95C9CE05-060C-4958-91DB-6EA6F1402083}" srcOrd="1" destOrd="0" presId="urn:microsoft.com/office/officeart/2005/8/layout/list1"/>
    <dgm:cxn modelId="{04A16091-4FF6-41B7-A651-ED527806BBDB}" type="presOf" srcId="{29CDC89F-54E7-4DE2-8858-1E3A9913C096}" destId="{F2E46AEB-137A-4D6F-95E5-E9376FCB1C2A}" srcOrd="0" destOrd="0" presId="urn:microsoft.com/office/officeart/2005/8/layout/list1"/>
    <dgm:cxn modelId="{E0049492-C703-416A-A8CF-D45729072E12}" type="presOf" srcId="{29CDC89F-54E7-4DE2-8858-1E3A9913C096}" destId="{5B2747F6-C48B-4979-9616-9494D5475BC1}" srcOrd="1" destOrd="0" presId="urn:microsoft.com/office/officeart/2005/8/layout/list1"/>
    <dgm:cxn modelId="{7968D64B-11A3-4727-8C26-1B372A71FE65}" srcId="{D48F9407-483D-4EA9-A89D-D5D6EBFBAFEC}" destId="{BB082796-42FD-4913-BFF0-CAC821253D31}" srcOrd="2" destOrd="0" parTransId="{063503BE-AEB8-43A0-9102-6C18BA4CCF6E}" sibTransId="{1EF5CCF5-D294-4CC4-BA90-E9F144157135}"/>
    <dgm:cxn modelId="{B7D97999-0C7D-449E-B986-80A1D93C54BA}" srcId="{D48F9407-483D-4EA9-A89D-D5D6EBFBAFEC}" destId="{F478CC85-672D-467D-8DF1-5E9E1D468DB0}" srcOrd="1" destOrd="0" parTransId="{71039693-F839-42C6-9FD7-0D9834966AD3}" sibTransId="{A51DCB6C-1857-4460-A2D1-C88F4F70B9D2}"/>
    <dgm:cxn modelId="{C1076B6D-6DB2-4F52-8398-9905A618DC7D}" type="presOf" srcId="{F478CC85-672D-467D-8DF1-5E9E1D468DB0}" destId="{FCCF8180-C3D4-45CD-8665-00A3E4D804F6}" srcOrd="1" destOrd="0" presId="urn:microsoft.com/office/officeart/2005/8/layout/list1"/>
    <dgm:cxn modelId="{42B44692-D1BF-45A3-B08D-3EBD6369888A}" type="presParOf" srcId="{D6A4D08B-53AF-4252-B3B7-62C66B52AF40}" destId="{D5DAB889-A5B2-4385-A308-75C87059A421}" srcOrd="0" destOrd="0" presId="urn:microsoft.com/office/officeart/2005/8/layout/list1"/>
    <dgm:cxn modelId="{03CF5F4D-2796-49D2-930D-FC20FAA5A9AA}" type="presParOf" srcId="{D5DAB889-A5B2-4385-A308-75C87059A421}" destId="{F2E46AEB-137A-4D6F-95E5-E9376FCB1C2A}" srcOrd="0" destOrd="0" presId="urn:microsoft.com/office/officeart/2005/8/layout/list1"/>
    <dgm:cxn modelId="{2DCBE6C7-04F6-4E27-ACDB-56B25FA27617}" type="presParOf" srcId="{D5DAB889-A5B2-4385-A308-75C87059A421}" destId="{5B2747F6-C48B-4979-9616-9494D5475BC1}" srcOrd="1" destOrd="0" presId="urn:microsoft.com/office/officeart/2005/8/layout/list1"/>
    <dgm:cxn modelId="{166C5D2B-7826-4BD7-B9F5-79B89A21B514}" type="presParOf" srcId="{D6A4D08B-53AF-4252-B3B7-62C66B52AF40}" destId="{E02C83F8-3CD6-4EDC-8DE2-ACCF2F4B0392}" srcOrd="1" destOrd="0" presId="urn:microsoft.com/office/officeart/2005/8/layout/list1"/>
    <dgm:cxn modelId="{5AFC4357-C9C3-4E62-B66C-A61D38685464}" type="presParOf" srcId="{D6A4D08B-53AF-4252-B3B7-62C66B52AF40}" destId="{54371F8E-8DF1-4CB1-92B9-36310F0D6F66}" srcOrd="2" destOrd="0" presId="urn:microsoft.com/office/officeart/2005/8/layout/list1"/>
    <dgm:cxn modelId="{98B02397-AF05-46C6-A6FB-E8B9E19E59D7}" type="presParOf" srcId="{D6A4D08B-53AF-4252-B3B7-62C66B52AF40}" destId="{46044B5A-0EE3-4091-BDBF-9B31CDABE927}" srcOrd="3" destOrd="0" presId="urn:microsoft.com/office/officeart/2005/8/layout/list1"/>
    <dgm:cxn modelId="{AD71BD8E-BAEB-446E-8889-D1ABF97F389E}" type="presParOf" srcId="{D6A4D08B-53AF-4252-B3B7-62C66B52AF40}" destId="{3F32FC7C-9CF5-4006-A0C7-056011F4AB69}" srcOrd="4" destOrd="0" presId="urn:microsoft.com/office/officeart/2005/8/layout/list1"/>
    <dgm:cxn modelId="{C2084ADC-3F92-4693-AFD7-D2917BFF38E9}" type="presParOf" srcId="{3F32FC7C-9CF5-4006-A0C7-056011F4AB69}" destId="{27907417-1C2D-4F0E-AC4B-A8A03B40B4CA}" srcOrd="0" destOrd="0" presId="urn:microsoft.com/office/officeart/2005/8/layout/list1"/>
    <dgm:cxn modelId="{BE9AA022-E9FA-4D66-BE07-8AADA1620BEF}" type="presParOf" srcId="{3F32FC7C-9CF5-4006-A0C7-056011F4AB69}" destId="{FCCF8180-C3D4-45CD-8665-00A3E4D804F6}" srcOrd="1" destOrd="0" presId="urn:microsoft.com/office/officeart/2005/8/layout/list1"/>
    <dgm:cxn modelId="{FD5D9280-057B-4C86-B4EC-F630C907CB27}" type="presParOf" srcId="{D6A4D08B-53AF-4252-B3B7-62C66B52AF40}" destId="{5A383472-4D14-4ECC-8228-DC2B69E250DB}" srcOrd="5" destOrd="0" presId="urn:microsoft.com/office/officeart/2005/8/layout/list1"/>
    <dgm:cxn modelId="{700B0056-5B57-4E97-8146-B243AE74F9FF}" type="presParOf" srcId="{D6A4D08B-53AF-4252-B3B7-62C66B52AF40}" destId="{4137F0A5-F73D-4B56-9DEE-9154077E0030}" srcOrd="6" destOrd="0" presId="urn:microsoft.com/office/officeart/2005/8/layout/list1"/>
    <dgm:cxn modelId="{0E4E6A32-881B-4C7A-A55D-6B3D191B9DD9}" type="presParOf" srcId="{D6A4D08B-53AF-4252-B3B7-62C66B52AF40}" destId="{1B8380DF-70B4-4841-9216-618673888802}" srcOrd="7" destOrd="0" presId="urn:microsoft.com/office/officeart/2005/8/layout/list1"/>
    <dgm:cxn modelId="{E6BE929A-5266-4EED-806A-7648ECC10AFF}" type="presParOf" srcId="{D6A4D08B-53AF-4252-B3B7-62C66B52AF40}" destId="{84F09B59-0658-4581-ADA6-0DD86D1FCCB5}" srcOrd="8" destOrd="0" presId="urn:microsoft.com/office/officeart/2005/8/layout/list1"/>
    <dgm:cxn modelId="{56BF7363-4645-4A6E-B4EE-DAFD47076F02}" type="presParOf" srcId="{84F09B59-0658-4581-ADA6-0DD86D1FCCB5}" destId="{803C990E-9185-4B78-BE13-CECBBB6F51E5}" srcOrd="0" destOrd="0" presId="urn:microsoft.com/office/officeart/2005/8/layout/list1"/>
    <dgm:cxn modelId="{64ACC20A-59AE-443B-92C7-45D036EB7B7F}" type="presParOf" srcId="{84F09B59-0658-4581-ADA6-0DD86D1FCCB5}" destId="{95C9CE05-060C-4958-91DB-6EA6F1402083}" srcOrd="1" destOrd="0" presId="urn:microsoft.com/office/officeart/2005/8/layout/list1"/>
    <dgm:cxn modelId="{80C876A5-A6A3-45F1-B005-63FF86930039}" type="presParOf" srcId="{D6A4D08B-53AF-4252-B3B7-62C66B52AF40}" destId="{66D6B78F-4BC6-42EE-9486-99B88693A4C9}" srcOrd="9" destOrd="0" presId="urn:microsoft.com/office/officeart/2005/8/layout/list1"/>
    <dgm:cxn modelId="{99ED7010-18ED-4F80-BD2E-D9701D1EF860}" type="presParOf" srcId="{D6A4D08B-53AF-4252-B3B7-62C66B52AF40}" destId="{954D609D-C4D7-415C-97FC-A613AA955F0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77809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0711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5431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199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553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291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9044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4416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131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7590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4688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004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3596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01847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1986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79674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99004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9903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2076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5823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049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5432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6774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9883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232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5525" y="1991825"/>
            <a:ext cx="5585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1441675" y="1628400"/>
            <a:ext cx="6260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 algn="ctr" rtl="0">
              <a:spcBef>
                <a:spcPts val="600"/>
              </a:spcBef>
              <a:spcAft>
                <a:spcPts val="0"/>
              </a:spcAft>
              <a:buSzPts val="2600"/>
              <a:buChar char="+"/>
              <a:defRPr sz="2600"/>
            </a:lvl1pPr>
            <a:lvl2pPr marL="914400" lvl="1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2pPr>
            <a:lvl3pPr marL="1371600" lvl="2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3pPr>
            <a:lvl4pPr marL="1828800" lvl="3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4pPr>
            <a:lvl5pPr marL="2286000" lvl="4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5pPr>
            <a:lvl6pPr marL="2743200" lvl="5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6pPr>
            <a:lvl7pPr marL="3200400" lvl="6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7pPr>
            <a:lvl8pPr marL="3657600" lvl="7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8pPr>
            <a:lvl9pPr marL="4114800" lvl="8" indent="-393700" algn="ctr">
              <a:spcBef>
                <a:spcPts val="0"/>
              </a:spcBef>
              <a:spcAft>
                <a:spcPts val="0"/>
              </a:spcAft>
              <a:buSzPts val="2600"/>
              <a:buChar char="+"/>
              <a:defRPr sz="2600"/>
            </a:lvl9pPr>
          </a:lstStyle>
          <a:p>
            <a:endParaRPr/>
          </a:p>
        </p:txBody>
      </p:sp>
      <p:sp>
        <p:nvSpPr>
          <p:cNvPr id="17" name="Google Shape;17;p4"/>
          <p:cNvSpPr txBox="1"/>
          <p:nvPr/>
        </p:nvSpPr>
        <p:spPr>
          <a:xfrm>
            <a:off x="3593400" y="9337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“</a:t>
            </a:r>
            <a:endParaRPr sz="960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+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49500" y="1459650"/>
            <a:ext cx="3417900" cy="275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+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2"/>
          </p:nvPr>
        </p:nvSpPr>
        <p:spPr>
          <a:xfrm>
            <a:off x="4676725" y="1459650"/>
            <a:ext cx="3393600" cy="275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+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+"/>
              <a:defRPr sz="20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AF4C191-808E-41DA-B0AC-AF8F63488E6F}" type="datetimeFigureOut">
              <a:rPr lang="es-MX" smtClean="0"/>
              <a:t>24/09/2018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4758-9302-4DC2-829B-32C6781CAD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2259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821550" y="1507150"/>
            <a:ext cx="5500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821550" y="2535254"/>
            <a:ext cx="55008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241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AF4C191-808E-41DA-B0AC-AF8F63488E6F}" type="datetimeFigureOut">
              <a:rPr lang="es-MX" smtClean="0"/>
              <a:t>24/09/2018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4758-9302-4DC2-829B-32C6781CAD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220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  <a:noFill/>
          <a:ln>
            <a:noFill/>
          </a:ln>
          <a:effectLst>
            <a:outerShdw blurRad="28575" dist="19050" dir="5400000" algn="bl" rotWithShape="0">
              <a:srgbClr val="000000">
                <a:alpha val="25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4" r:id="rId5"/>
    <p:sldLayoutId id="2147483656" r:id="rId6"/>
    <p:sldLayoutId id="2147483660" r:id="rId7"/>
    <p:sldLayoutId id="2147483661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1654140" y="1279133"/>
            <a:ext cx="5989834" cy="90799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El problema de investigación</a:t>
            </a:r>
            <a:endParaRPr sz="4400" dirty="0"/>
          </a:p>
        </p:txBody>
      </p:sp>
      <p:pic>
        <p:nvPicPr>
          <p:cNvPr id="3" name="Imagen 2" descr="Oficio Modelo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5018" r="44618" b="87378"/>
          <a:stretch/>
        </p:blipFill>
        <p:spPr bwMode="auto">
          <a:xfrm>
            <a:off x="1109609" y="517575"/>
            <a:ext cx="6807714" cy="1202076"/>
          </a:xfrm>
          <a:prstGeom prst="rect">
            <a:avLst/>
          </a:prstGeom>
          <a:noFill/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321014"/>
              </p:ext>
            </p:extLst>
          </p:nvPr>
        </p:nvGraphicFramePr>
        <p:xfrm>
          <a:off x="1003757" y="2284730"/>
          <a:ext cx="72906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738"/>
                <a:gridCol w="1925650"/>
                <a:gridCol w="841912"/>
                <a:gridCol w="2821300"/>
              </a:tblGrid>
              <a:tr h="432819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Programa</a:t>
                      </a:r>
                      <a:r>
                        <a:rPr lang="es-MX" sz="1400" baseline="0" dirty="0" smtClean="0"/>
                        <a:t> Educativo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Unidad de Aprendizaje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Clave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Unidad de Competencia</a:t>
                      </a:r>
                      <a:r>
                        <a:rPr lang="es-MX" sz="1400" baseline="0" dirty="0" smtClean="0"/>
                        <a:t> que apoya</a:t>
                      </a:r>
                      <a:endParaRPr lang="es-MX" sz="1400" dirty="0"/>
                    </a:p>
                  </a:txBody>
                  <a:tcPr/>
                </a:tc>
              </a:tr>
              <a:tr h="508092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Informática</a:t>
                      </a:r>
                      <a:r>
                        <a:rPr lang="es-MX" sz="1400" b="1" baseline="0" dirty="0" smtClean="0"/>
                        <a:t> Administrativa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Taller de Titulación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_tradnl" sz="1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L30061</a:t>
                      </a:r>
                      <a:endParaRPr lang="es-MX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II. Elección del tema</a:t>
                      </a:r>
                      <a:endParaRPr lang="es-MX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2089708" y="3546979"/>
            <a:ext cx="555426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57189" algn="l"/>
              </a:tabLst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Realizó: M. en C. Oscar Espinoza Ortega</a:t>
            </a:r>
            <a:endParaRPr lang="es-ES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r">
              <a:tabLst>
                <a:tab pos="457189" algn="l"/>
              </a:tabLst>
            </a:pPr>
            <a:r>
              <a:rPr lang="es-ES_tradnl" sz="1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               </a:t>
            </a:r>
            <a:endParaRPr lang="es-ES_tradnl" sz="1600" b="1" dirty="0" smtClean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r">
              <a:tabLst>
                <a:tab pos="457189" algn="l"/>
              </a:tabLst>
            </a:pPr>
            <a:r>
              <a:rPr lang="es-ES_tradnl" sz="1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s-ES_tradnl" sz="1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                                                      Agosto de</a:t>
            </a: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s-ES_tradnl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2018.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1441675" y="1857000"/>
            <a:ext cx="6260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s-MX" dirty="0"/>
              <a:t>Todo problema surge a raíz de una dificultad, la cual se origina a partir de una necesidad. </a:t>
            </a:r>
            <a:endParaRPr dirty="0"/>
          </a:p>
        </p:txBody>
      </p:sp>
      <p:sp>
        <p:nvSpPr>
          <p:cNvPr id="80" name="Google Shape;80;p16"/>
          <p:cNvSpPr/>
          <p:nvPr/>
        </p:nvSpPr>
        <p:spPr>
          <a:xfrm>
            <a:off x="4110026" y="990111"/>
            <a:ext cx="923990" cy="8513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/>
          <p:cNvGrpSpPr/>
          <p:nvPr/>
        </p:nvGrpSpPr>
        <p:grpSpPr>
          <a:xfrm>
            <a:off x="872075" y="1002058"/>
            <a:ext cx="6946558" cy="2749122"/>
            <a:chOff x="1242607" y="2048418"/>
            <a:chExt cx="9051940" cy="3665496"/>
          </a:xfrm>
        </p:grpSpPr>
        <p:sp>
          <p:nvSpPr>
            <p:cNvPr id="4" name="Rectángulo 3"/>
            <p:cNvSpPr/>
            <p:nvPr/>
          </p:nvSpPr>
          <p:spPr>
            <a:xfrm>
              <a:off x="1242607" y="3049086"/>
              <a:ext cx="2412878" cy="66566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>
                  <a:solidFill>
                    <a:schemeClr val="accent1">
                      <a:lumMod val="75000"/>
                    </a:schemeClr>
                  </a:solidFill>
                </a:rPr>
                <a:t>Problema</a:t>
              </a: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4530126" y="2048418"/>
              <a:ext cx="2442601" cy="6656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A</a:t>
              </a:r>
              <a:r>
                <a:rPr lang="es-MX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) </a:t>
              </a:r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Identificación</a:t>
              </a: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4530126" y="3049086"/>
              <a:ext cx="2442601" cy="6656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B</a:t>
              </a:r>
              <a:r>
                <a:rPr lang="es-MX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) Título</a:t>
              </a:r>
              <a:endParaRPr lang="es-MX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530126" y="4047582"/>
              <a:ext cx="2442601" cy="6656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C</a:t>
              </a:r>
              <a:r>
                <a:rPr lang="es-MX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) </a:t>
              </a:r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Planteamiento</a:t>
              </a:r>
            </a:p>
          </p:txBody>
        </p:sp>
        <p:cxnSp>
          <p:nvCxnSpPr>
            <p:cNvPr id="9" name="Conector recto de flecha 8"/>
            <p:cNvCxnSpPr>
              <a:stCxn id="4" idx="3"/>
              <a:endCxn id="5" idx="1"/>
            </p:cNvCxnSpPr>
            <p:nvPr/>
          </p:nvCxnSpPr>
          <p:spPr>
            <a:xfrm flipV="1">
              <a:off x="3655485" y="2381250"/>
              <a:ext cx="874641" cy="1000668"/>
            </a:xfrm>
            <a:prstGeom prst="straightConnector1">
              <a:avLst/>
            </a:prstGeom>
            <a:ln w="57150">
              <a:headEnd w="lg" len="lg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/>
            <p:cNvCxnSpPr>
              <a:stCxn id="4" idx="3"/>
              <a:endCxn id="6" idx="1"/>
            </p:cNvCxnSpPr>
            <p:nvPr/>
          </p:nvCxnSpPr>
          <p:spPr>
            <a:xfrm>
              <a:off x="3655485" y="3381918"/>
              <a:ext cx="874641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/>
            <p:cNvCxnSpPr>
              <a:stCxn id="4" idx="3"/>
              <a:endCxn id="7" idx="1"/>
            </p:cNvCxnSpPr>
            <p:nvPr/>
          </p:nvCxnSpPr>
          <p:spPr>
            <a:xfrm>
              <a:off x="3655485" y="3381918"/>
              <a:ext cx="874641" cy="99849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ángulo 20"/>
            <p:cNvSpPr/>
            <p:nvPr/>
          </p:nvSpPr>
          <p:spPr>
            <a:xfrm>
              <a:off x="8189701" y="3049086"/>
              <a:ext cx="2104846" cy="6656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 smtClean="0">
                  <a:solidFill>
                    <a:schemeClr val="accent1">
                      <a:lumMod val="75000"/>
                    </a:schemeClr>
                  </a:solidFill>
                </a:rPr>
                <a:t>1.Descripción</a:t>
              </a:r>
              <a:endParaRPr lang="es-MX" sz="15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8189701" y="4049754"/>
              <a:ext cx="2104846" cy="6656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 smtClean="0">
                  <a:solidFill>
                    <a:schemeClr val="accent1">
                      <a:lumMod val="75000"/>
                    </a:schemeClr>
                  </a:solidFill>
                </a:rPr>
                <a:t>2.Elementos</a:t>
              </a:r>
              <a:endParaRPr lang="es-MX" sz="15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8189701" y="5048250"/>
              <a:ext cx="2104846" cy="6656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 smtClean="0">
                  <a:solidFill>
                    <a:schemeClr val="accent1">
                      <a:lumMod val="75000"/>
                    </a:schemeClr>
                  </a:solidFill>
                </a:rPr>
                <a:t>3.Formulación</a:t>
              </a:r>
              <a:endParaRPr lang="es-MX" sz="15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4" name="Conector recto de flecha 23"/>
            <p:cNvCxnSpPr>
              <a:endCxn id="21" idx="1"/>
            </p:cNvCxnSpPr>
            <p:nvPr/>
          </p:nvCxnSpPr>
          <p:spPr>
            <a:xfrm flipV="1">
              <a:off x="6994976" y="3381918"/>
              <a:ext cx="1194725" cy="9995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/>
            <p:cNvCxnSpPr>
              <a:endCxn id="22" idx="1"/>
            </p:cNvCxnSpPr>
            <p:nvPr/>
          </p:nvCxnSpPr>
          <p:spPr>
            <a:xfrm>
              <a:off x="6994976" y="4380414"/>
              <a:ext cx="1194725" cy="217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/>
            <p:cNvCxnSpPr>
              <a:endCxn id="23" idx="1"/>
            </p:cNvCxnSpPr>
            <p:nvPr/>
          </p:nvCxnSpPr>
          <p:spPr>
            <a:xfrm>
              <a:off x="6972727" y="4382586"/>
              <a:ext cx="1216974" cy="99849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758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3" name="Google Shape;281;p38"/>
          <p:cNvSpPr/>
          <p:nvPr/>
        </p:nvSpPr>
        <p:spPr>
          <a:xfrm>
            <a:off x="869825" y="865419"/>
            <a:ext cx="368541" cy="45628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282;p38"/>
          <p:cNvSpPr/>
          <p:nvPr/>
        </p:nvSpPr>
        <p:spPr>
          <a:xfrm>
            <a:off x="1447327" y="934019"/>
            <a:ext cx="380233" cy="327060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5" name="Google Shape;283;p38"/>
          <p:cNvSpPr/>
          <p:nvPr/>
        </p:nvSpPr>
        <p:spPr>
          <a:xfrm>
            <a:off x="2034402" y="901041"/>
            <a:ext cx="379709" cy="38449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6" name="Google Shape;285;p38"/>
          <p:cNvSpPr/>
          <p:nvPr/>
        </p:nvSpPr>
        <p:spPr>
          <a:xfrm>
            <a:off x="3218647" y="926043"/>
            <a:ext cx="365350" cy="336633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7" name="Google Shape;286;p38"/>
          <p:cNvSpPr/>
          <p:nvPr/>
        </p:nvSpPr>
        <p:spPr>
          <a:xfrm>
            <a:off x="3815818" y="929758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8" name="Google Shape;287;p38"/>
          <p:cNvSpPr/>
          <p:nvPr/>
        </p:nvSpPr>
        <p:spPr>
          <a:xfrm>
            <a:off x="4384820" y="911138"/>
            <a:ext cx="375447" cy="368016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9" name="Google Shape;297;p38"/>
          <p:cNvSpPr/>
          <p:nvPr/>
        </p:nvSpPr>
        <p:spPr>
          <a:xfrm>
            <a:off x="4382678" y="1489711"/>
            <a:ext cx="385041" cy="389281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" name="Google Shape;301;p38"/>
          <p:cNvSpPr/>
          <p:nvPr/>
        </p:nvSpPr>
        <p:spPr>
          <a:xfrm>
            <a:off x="875136" y="2092739"/>
            <a:ext cx="346227" cy="348325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4" name="Google Shape;321;p38"/>
          <p:cNvSpPr/>
          <p:nvPr/>
        </p:nvSpPr>
        <p:spPr>
          <a:xfrm>
            <a:off x="848015" y="3304630"/>
            <a:ext cx="407377" cy="276553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38526" y="865419"/>
            <a:ext cx="7024374" cy="293789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Google Shape;315;p38"/>
          <p:cNvSpPr/>
          <p:nvPr/>
        </p:nvSpPr>
        <p:spPr>
          <a:xfrm>
            <a:off x="1468594" y="1081257"/>
            <a:ext cx="1360170" cy="1237797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8" name="Google Shape;276;p38"/>
          <p:cNvSpPr/>
          <p:nvPr/>
        </p:nvSpPr>
        <p:spPr>
          <a:xfrm>
            <a:off x="6496911" y="1429570"/>
            <a:ext cx="846864" cy="1004536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1318782" y="2421383"/>
            <a:ext cx="6347306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solidFill>
                  <a:schemeClr val="bg1"/>
                </a:solidFill>
              </a:rPr>
              <a:t>A. Identificación</a:t>
            </a:r>
            <a:endParaRPr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1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1441675" y="1857000"/>
            <a:ext cx="6260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2800" dirty="0"/>
              <a:t>Los problemas pueden identificarse por intuición y por deducción.</a:t>
            </a:r>
          </a:p>
        </p:txBody>
      </p:sp>
      <p:sp>
        <p:nvSpPr>
          <p:cNvPr id="80" name="Google Shape;80;p16"/>
          <p:cNvSpPr/>
          <p:nvPr/>
        </p:nvSpPr>
        <p:spPr>
          <a:xfrm>
            <a:off x="4110026" y="990111"/>
            <a:ext cx="923990" cy="8513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30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2075" y="925530"/>
            <a:ext cx="5950749" cy="484170"/>
          </a:xfrm>
          <a:ln w="34925" cap="rnd" cmpd="sng">
            <a:solidFill>
              <a:schemeClr val="accent1"/>
            </a:solidFill>
            <a:bevel/>
          </a:ln>
        </p:spPr>
        <p:txBody>
          <a:bodyPr/>
          <a:lstStyle/>
          <a:p>
            <a:r>
              <a:rPr lang="es-MX" sz="1800" b="1" dirty="0">
                <a:solidFill>
                  <a:schemeClr val="accent1"/>
                </a:solidFill>
              </a:rPr>
              <a:t>El problema es el punto de partida de la investigación. </a:t>
            </a:r>
            <a:endParaRPr lang="es-MX" sz="1800" b="1" dirty="0" smtClean="0">
              <a:solidFill>
                <a:schemeClr val="accent1"/>
              </a:solidFill>
            </a:endParaRPr>
          </a:p>
          <a:p>
            <a:endParaRPr lang="es-MX" sz="1800" b="1" dirty="0">
              <a:solidFill>
                <a:schemeClr val="accent1"/>
              </a:solidFill>
            </a:endParaRPr>
          </a:p>
          <a:p>
            <a:r>
              <a:rPr lang="es-MX" sz="1800" b="1" dirty="0" smtClean="0">
                <a:solidFill>
                  <a:schemeClr val="accent1"/>
                </a:solidFill>
              </a:rPr>
              <a:t>El </a:t>
            </a:r>
            <a:r>
              <a:rPr lang="es-MX" sz="1800" b="1" dirty="0">
                <a:solidFill>
                  <a:schemeClr val="accent1"/>
                </a:solidFill>
              </a:rPr>
              <a:t>problema surge cuando:</a:t>
            </a:r>
            <a:br>
              <a:rPr lang="es-MX" sz="1800" b="1" dirty="0">
                <a:solidFill>
                  <a:schemeClr val="accent1"/>
                </a:solidFill>
              </a:rPr>
            </a:br>
            <a:r>
              <a:rPr lang="es-MX" sz="1800" b="1" dirty="0">
                <a:solidFill>
                  <a:schemeClr val="accent1"/>
                </a:solidFill>
              </a:rPr>
              <a:t/>
            </a:r>
            <a:br>
              <a:rPr lang="es-MX" sz="1800" b="1" dirty="0">
                <a:solidFill>
                  <a:schemeClr val="accent1"/>
                </a:solidFill>
              </a:rPr>
            </a:br>
            <a:r>
              <a:rPr lang="es-MX" sz="1800" b="1" dirty="0">
                <a:solidFill>
                  <a:schemeClr val="accent1"/>
                </a:solidFill>
              </a:rPr>
              <a:t>1) </a:t>
            </a:r>
            <a:r>
              <a:rPr lang="es-MX" sz="1800" b="1" dirty="0" smtClean="0">
                <a:solidFill>
                  <a:schemeClr val="accent1"/>
                </a:solidFill>
              </a:rPr>
              <a:t>El </a:t>
            </a:r>
            <a:r>
              <a:rPr lang="es-MX" sz="1800" b="1" dirty="0">
                <a:solidFill>
                  <a:schemeClr val="accent1"/>
                </a:solidFill>
              </a:rPr>
              <a:t>investigador encuentra un </a:t>
            </a:r>
            <a:r>
              <a:rPr lang="es-MX" sz="1800" b="1" u="sng" dirty="0">
                <a:solidFill>
                  <a:schemeClr val="accent1"/>
                </a:solidFill>
              </a:rPr>
              <a:t>vacío teórico</a:t>
            </a:r>
            <a:r>
              <a:rPr lang="es-MX" sz="1800" b="1" dirty="0">
                <a:solidFill>
                  <a:schemeClr val="accent1"/>
                </a:solidFill>
              </a:rPr>
              <a:t> </a:t>
            </a:r>
            <a:br>
              <a:rPr lang="es-MX" sz="1800" b="1" dirty="0">
                <a:solidFill>
                  <a:schemeClr val="accent1"/>
                </a:solidFill>
              </a:rPr>
            </a:br>
            <a:r>
              <a:rPr lang="es-MX" sz="1800" b="1" dirty="0">
                <a:solidFill>
                  <a:schemeClr val="accent1"/>
                </a:solidFill>
              </a:rPr>
              <a:t>2) </a:t>
            </a:r>
            <a:r>
              <a:rPr lang="es-MX" sz="1800" b="1" dirty="0" smtClean="0">
                <a:solidFill>
                  <a:schemeClr val="accent1"/>
                </a:solidFill>
              </a:rPr>
              <a:t>Identifica </a:t>
            </a:r>
            <a:r>
              <a:rPr lang="es-MX" sz="1800" b="1" u="sng" dirty="0" smtClean="0">
                <a:solidFill>
                  <a:schemeClr val="accent1"/>
                </a:solidFill>
              </a:rPr>
              <a:t>un </a:t>
            </a:r>
            <a:r>
              <a:rPr lang="es-MX" sz="1800" b="1" u="sng" dirty="0">
                <a:solidFill>
                  <a:schemeClr val="accent1"/>
                </a:solidFill>
              </a:rPr>
              <a:t>hecho no abarcado por una </a:t>
            </a:r>
            <a:r>
              <a:rPr lang="es-MX" sz="1800" b="1" u="sng" dirty="0" smtClean="0">
                <a:solidFill>
                  <a:schemeClr val="accent1"/>
                </a:solidFill>
              </a:rPr>
              <a:t>teoría</a:t>
            </a:r>
            <a:r>
              <a:rPr lang="es-MX" sz="1800" b="1" dirty="0" smtClean="0">
                <a:solidFill>
                  <a:schemeClr val="accent1"/>
                </a:solidFill>
              </a:rPr>
              <a:t> </a:t>
            </a:r>
            <a:r>
              <a:rPr lang="es-MX" sz="1800" b="1" dirty="0">
                <a:solidFill>
                  <a:schemeClr val="accent1"/>
                </a:solidFill>
              </a:rPr>
              <a:t/>
            </a:r>
            <a:br>
              <a:rPr lang="es-MX" sz="1800" b="1" dirty="0">
                <a:solidFill>
                  <a:schemeClr val="accent1"/>
                </a:solidFill>
              </a:rPr>
            </a:br>
            <a:r>
              <a:rPr lang="es-MX" sz="1800" b="1" dirty="0">
                <a:solidFill>
                  <a:schemeClr val="accent1"/>
                </a:solidFill>
              </a:rPr>
              <a:t>3) </a:t>
            </a:r>
            <a:r>
              <a:rPr lang="es-MX" sz="1800" b="1" dirty="0" smtClean="0">
                <a:solidFill>
                  <a:schemeClr val="accent1"/>
                </a:solidFill>
              </a:rPr>
              <a:t>Reconoce un </a:t>
            </a:r>
            <a:r>
              <a:rPr lang="es-MX" sz="1800" b="1" u="sng" dirty="0" smtClean="0">
                <a:solidFill>
                  <a:schemeClr val="accent1"/>
                </a:solidFill>
              </a:rPr>
              <a:t>tropiezo o un </a:t>
            </a:r>
            <a:r>
              <a:rPr lang="es-MX" sz="1800" b="1" u="sng" dirty="0">
                <a:solidFill>
                  <a:schemeClr val="accent1"/>
                </a:solidFill>
              </a:rPr>
              <a:t>acontecimiento que no encaja</a:t>
            </a:r>
            <a:r>
              <a:rPr lang="es-MX" sz="1800" b="1" dirty="0">
                <a:solidFill>
                  <a:schemeClr val="accent1"/>
                </a:solidFill>
              </a:rPr>
              <a:t> dentro de las </a:t>
            </a:r>
            <a:r>
              <a:rPr lang="es-MX" sz="1800" b="1" dirty="0" smtClean="0">
                <a:solidFill>
                  <a:schemeClr val="accent1"/>
                </a:solidFill>
              </a:rPr>
              <a:t>expectativas </a:t>
            </a:r>
            <a:r>
              <a:rPr lang="es-MX" sz="1800" b="1" dirty="0">
                <a:solidFill>
                  <a:schemeClr val="accent1"/>
                </a:solidFill>
              </a:rPr>
              <a:t>en su campo de estudio.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989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>
          <a:xfrm>
            <a:off x="1590021" y="682922"/>
            <a:ext cx="5811490" cy="3599108"/>
            <a:chOff x="1863304" y="1222083"/>
            <a:chExt cx="7748653" cy="4798810"/>
          </a:xfrm>
        </p:grpSpPr>
        <p:grpSp>
          <p:nvGrpSpPr>
            <p:cNvPr id="15" name="Grupo 14"/>
            <p:cNvGrpSpPr/>
            <p:nvPr/>
          </p:nvGrpSpPr>
          <p:grpSpPr>
            <a:xfrm>
              <a:off x="1863304" y="1222083"/>
              <a:ext cx="7748653" cy="3556948"/>
              <a:chOff x="1880557" y="2705827"/>
              <a:chExt cx="7748653" cy="3556948"/>
            </a:xfrm>
          </p:grpSpPr>
          <p:sp>
            <p:nvSpPr>
              <p:cNvPr id="7" name="Flecha abajo 6"/>
              <p:cNvSpPr/>
              <p:nvPr/>
            </p:nvSpPr>
            <p:spPr>
              <a:xfrm>
                <a:off x="3692106" y="4088918"/>
                <a:ext cx="3945146" cy="2173857"/>
              </a:xfrm>
              <a:prstGeom prst="downArrow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050"/>
              </a:p>
            </p:txBody>
          </p:sp>
          <p:grpSp>
            <p:nvGrpSpPr>
              <p:cNvPr id="14" name="Grupo 13"/>
              <p:cNvGrpSpPr/>
              <p:nvPr/>
            </p:nvGrpSpPr>
            <p:grpSpPr>
              <a:xfrm>
                <a:off x="1880557" y="2705827"/>
                <a:ext cx="7748653" cy="2470020"/>
                <a:chOff x="1880557" y="2705827"/>
                <a:chExt cx="7748653" cy="2470020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1880557" y="2705827"/>
                  <a:ext cx="2104846" cy="879894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500" b="1" dirty="0">
                      <a:solidFill>
                        <a:schemeClr val="tx1"/>
                      </a:solidFill>
                    </a:rPr>
                    <a:t>Vacíos en el conocimiento</a:t>
                  </a:r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4576312" y="2705827"/>
                  <a:ext cx="2176732" cy="87989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500" b="1" dirty="0">
                      <a:solidFill>
                        <a:schemeClr val="tx1"/>
                      </a:solidFill>
                    </a:rPr>
                    <a:t>Resultados Contradictorios</a:t>
                  </a:r>
                </a:p>
              </p:txBody>
            </p:sp>
            <p:sp>
              <p:nvSpPr>
                <p:cNvPr id="6" name="Rectángulo 5"/>
                <p:cNvSpPr/>
                <p:nvPr/>
              </p:nvSpPr>
              <p:spPr>
                <a:xfrm>
                  <a:off x="7343953" y="2705827"/>
                  <a:ext cx="2285257" cy="87989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500" b="1" dirty="0">
                      <a:solidFill>
                        <a:schemeClr val="tx1"/>
                      </a:solidFill>
                    </a:rPr>
                    <a:t>Explicación de un hecho</a:t>
                  </a:r>
                </a:p>
              </p:txBody>
            </p:sp>
            <p:sp>
              <p:nvSpPr>
                <p:cNvPr id="8" name="Triángulo isósceles 7"/>
                <p:cNvSpPr/>
                <p:nvPr/>
              </p:nvSpPr>
              <p:spPr>
                <a:xfrm rot="10800000">
                  <a:off x="1880557" y="3571335"/>
                  <a:ext cx="7568242" cy="1604510"/>
                </a:xfrm>
                <a:prstGeom prst="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050"/>
                </a:p>
              </p:txBody>
            </p:sp>
            <p:sp>
              <p:nvSpPr>
                <p:cNvPr id="11" name="Rectángulo 10"/>
                <p:cNvSpPr/>
                <p:nvPr/>
              </p:nvSpPr>
              <p:spPr>
                <a:xfrm>
                  <a:off x="4695644" y="3778371"/>
                  <a:ext cx="1938068" cy="13974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050"/>
                </a:p>
              </p:txBody>
            </p:sp>
            <p:sp>
              <p:nvSpPr>
                <p:cNvPr id="12" name="Rectángulo 11"/>
                <p:cNvSpPr/>
                <p:nvPr/>
              </p:nvSpPr>
              <p:spPr>
                <a:xfrm>
                  <a:off x="4576311" y="4088917"/>
                  <a:ext cx="1938068" cy="5664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050"/>
                </a:p>
              </p:txBody>
            </p:sp>
            <p:sp>
              <p:nvSpPr>
                <p:cNvPr id="13" name="Rectángulo 12"/>
                <p:cNvSpPr/>
                <p:nvPr/>
              </p:nvSpPr>
              <p:spPr>
                <a:xfrm>
                  <a:off x="4779033" y="3933646"/>
                  <a:ext cx="1938068" cy="7907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050"/>
                </a:p>
              </p:txBody>
            </p:sp>
          </p:grpSp>
        </p:grpSp>
        <p:sp>
          <p:nvSpPr>
            <p:cNvPr id="16" name="CuadroTexto 15"/>
            <p:cNvSpPr txBox="1"/>
            <p:nvPr/>
          </p:nvSpPr>
          <p:spPr>
            <a:xfrm>
              <a:off x="3811842" y="4912897"/>
              <a:ext cx="3808157" cy="1107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Identificación</a:t>
              </a:r>
            </a:p>
            <a:p>
              <a:pPr algn="ctr"/>
              <a:r>
                <a:rPr lang="es-MX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del problema</a:t>
              </a:r>
            </a:p>
          </p:txBody>
        </p:sp>
      </p:grpSp>
      <p:sp>
        <p:nvSpPr>
          <p:cNvPr id="18" name="Google Shape;248;p35"/>
          <p:cNvSpPr/>
          <p:nvPr/>
        </p:nvSpPr>
        <p:spPr>
          <a:xfrm flipH="1">
            <a:off x="728572" y="1521597"/>
            <a:ext cx="923990" cy="8513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7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3" name="Google Shape;281;p38"/>
          <p:cNvSpPr/>
          <p:nvPr/>
        </p:nvSpPr>
        <p:spPr>
          <a:xfrm>
            <a:off x="869825" y="865419"/>
            <a:ext cx="368541" cy="45628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282;p38"/>
          <p:cNvSpPr/>
          <p:nvPr/>
        </p:nvSpPr>
        <p:spPr>
          <a:xfrm>
            <a:off x="1447327" y="934019"/>
            <a:ext cx="380233" cy="327060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5" name="Google Shape;283;p38"/>
          <p:cNvSpPr/>
          <p:nvPr/>
        </p:nvSpPr>
        <p:spPr>
          <a:xfrm>
            <a:off x="2034402" y="901041"/>
            <a:ext cx="379709" cy="38449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6" name="Google Shape;285;p38"/>
          <p:cNvSpPr/>
          <p:nvPr/>
        </p:nvSpPr>
        <p:spPr>
          <a:xfrm>
            <a:off x="3218647" y="926043"/>
            <a:ext cx="365350" cy="336633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7" name="Google Shape;286;p38"/>
          <p:cNvSpPr/>
          <p:nvPr/>
        </p:nvSpPr>
        <p:spPr>
          <a:xfrm>
            <a:off x="3815818" y="929758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8" name="Google Shape;287;p38"/>
          <p:cNvSpPr/>
          <p:nvPr/>
        </p:nvSpPr>
        <p:spPr>
          <a:xfrm>
            <a:off x="4384820" y="911138"/>
            <a:ext cx="375447" cy="368016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9" name="Google Shape;297;p38"/>
          <p:cNvSpPr/>
          <p:nvPr/>
        </p:nvSpPr>
        <p:spPr>
          <a:xfrm>
            <a:off x="4382678" y="1489711"/>
            <a:ext cx="385041" cy="389281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" name="Google Shape;301;p38"/>
          <p:cNvSpPr/>
          <p:nvPr/>
        </p:nvSpPr>
        <p:spPr>
          <a:xfrm>
            <a:off x="875136" y="2092739"/>
            <a:ext cx="346227" cy="348325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4" name="Google Shape;321;p38"/>
          <p:cNvSpPr/>
          <p:nvPr/>
        </p:nvSpPr>
        <p:spPr>
          <a:xfrm>
            <a:off x="848015" y="3304630"/>
            <a:ext cx="407377" cy="276553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05188" y="865419"/>
            <a:ext cx="7024374" cy="293789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Google Shape;270;p38"/>
          <p:cNvSpPr/>
          <p:nvPr/>
        </p:nvSpPr>
        <p:spPr>
          <a:xfrm>
            <a:off x="1318782" y="1101359"/>
            <a:ext cx="957693" cy="991380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</p:txBody>
      </p:sp>
      <p:sp>
        <p:nvSpPr>
          <p:cNvPr id="30" name="Google Shape;298;p38"/>
          <p:cNvSpPr/>
          <p:nvPr/>
        </p:nvSpPr>
        <p:spPr>
          <a:xfrm>
            <a:off x="4188301" y="1321708"/>
            <a:ext cx="859949" cy="957285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31" name="Google Shape;308;p38"/>
          <p:cNvSpPr/>
          <p:nvPr/>
        </p:nvSpPr>
        <p:spPr>
          <a:xfrm>
            <a:off x="7062789" y="993929"/>
            <a:ext cx="603300" cy="649133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1318782" y="2421383"/>
            <a:ext cx="6347306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solidFill>
                  <a:schemeClr val="bg1"/>
                </a:solidFill>
              </a:rPr>
              <a:t>B. Título</a:t>
            </a:r>
            <a:endParaRPr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8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>
            <a:spLocks noGrp="1"/>
          </p:cNvSpPr>
          <p:nvPr>
            <p:ph type="title"/>
          </p:nvPr>
        </p:nvSpPr>
        <p:spPr>
          <a:xfrm>
            <a:off x="916978" y="579723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Título</a:t>
            </a:r>
            <a:endParaRPr dirty="0"/>
          </a:p>
        </p:txBody>
      </p:sp>
      <p:sp>
        <p:nvSpPr>
          <p:cNvPr id="136" name="Google Shape;136;p23"/>
          <p:cNvSpPr/>
          <p:nvPr/>
        </p:nvSpPr>
        <p:spPr>
          <a:xfrm>
            <a:off x="2992850" y="319547"/>
            <a:ext cx="2133000" cy="2133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MX" sz="1800" dirty="0">
                <a:latin typeface="Sniglet" panose="020B0604020202020204" charset="0"/>
              </a:rPr>
              <a:t>Debe ser atractivo y despertar el interés</a:t>
            </a:r>
            <a:endParaRPr sz="1800" dirty="0">
              <a:solidFill>
                <a:srgbClr val="434343"/>
              </a:solidFill>
              <a:latin typeface="Sniglet" panose="020B0604020202020204" charset="0"/>
              <a:ea typeface="Sniglet"/>
              <a:cs typeface="Sniglet"/>
              <a:sym typeface="Sniglet"/>
            </a:endParaRPr>
          </a:p>
        </p:txBody>
      </p:sp>
      <p:sp>
        <p:nvSpPr>
          <p:cNvPr id="137" name="Google Shape;137;p23"/>
          <p:cNvSpPr/>
          <p:nvPr/>
        </p:nvSpPr>
        <p:spPr>
          <a:xfrm>
            <a:off x="645912" y="1268583"/>
            <a:ext cx="3283547" cy="30842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600" dirty="0">
                <a:latin typeface="Sniglet" panose="020B0604020202020204" charset="0"/>
              </a:rPr>
              <a:t>Es la idea clara y precisa del </a:t>
            </a:r>
            <a:r>
              <a:rPr lang="es-MX" sz="1600" dirty="0" smtClean="0">
                <a:latin typeface="Sniglet" panose="020B0604020202020204" charset="0"/>
              </a:rPr>
              <a:t>problema.</a:t>
            </a:r>
          </a:p>
          <a:p>
            <a:r>
              <a:rPr lang="es-MX" sz="1600" dirty="0" smtClean="0">
                <a:latin typeface="Sniglet" panose="020B0604020202020204" charset="0"/>
              </a:rPr>
              <a:t>D </a:t>
            </a:r>
            <a:r>
              <a:rPr lang="es-MX" sz="1600" dirty="0">
                <a:latin typeface="Sniglet" panose="020B0604020202020204" charset="0"/>
              </a:rPr>
              <a:t>forma rápida y sintética nos presenta el problema a tratar: “a mayor extensión menor comprensión y viceversa</a:t>
            </a:r>
            <a:r>
              <a:rPr lang="es-MX" sz="1600" dirty="0" smtClean="0">
                <a:latin typeface="Sniglet" panose="020B0604020202020204" charset="0"/>
              </a:rPr>
              <a:t>”</a:t>
            </a:r>
            <a:endParaRPr lang="es-MX" sz="1600" dirty="0">
              <a:latin typeface="Sniglet" panose="020B0604020202020204" charset="0"/>
            </a:endParaRPr>
          </a:p>
        </p:txBody>
      </p:sp>
      <p:sp>
        <p:nvSpPr>
          <p:cNvPr id="138" name="Google Shape;138;p23"/>
          <p:cNvSpPr/>
          <p:nvPr/>
        </p:nvSpPr>
        <p:spPr>
          <a:xfrm>
            <a:off x="5125850" y="319547"/>
            <a:ext cx="2691967" cy="253530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600" dirty="0">
                <a:latin typeface="Sniglet" panose="020B0604020202020204" charset="0"/>
              </a:rPr>
              <a:t>En ningún momento el título debe conducir a engaño por parte de las personas que lo interpretan.</a:t>
            </a:r>
          </a:p>
        </p:txBody>
      </p:sp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7" name="Google Shape;138;p23"/>
          <p:cNvSpPr/>
          <p:nvPr/>
        </p:nvSpPr>
        <p:spPr>
          <a:xfrm>
            <a:off x="3313364" y="1947846"/>
            <a:ext cx="2691967" cy="253530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6200" indent="0">
              <a:buNone/>
            </a:pPr>
            <a:r>
              <a:rPr lang="es-MX" sz="1800" dirty="0">
                <a:latin typeface="Sniglet" panose="020B0604020202020204" charset="0"/>
              </a:rPr>
              <a:t>Algunas maneras para la formulación de un título: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1800" dirty="0">
                <a:latin typeface="Sniglet" panose="020B0604020202020204" charset="0"/>
              </a:rPr>
              <a:t>Por síntesis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1800" dirty="0">
                <a:latin typeface="Sniglet" panose="020B0604020202020204" charset="0"/>
              </a:rPr>
              <a:t>Por asociación</a:t>
            </a:r>
          </a:p>
        </p:txBody>
      </p:sp>
    </p:spTree>
    <p:extLst>
      <p:ext uri="{BB962C8B-B14F-4D97-AF65-F5344CB8AC3E}">
        <p14:creationId xmlns:p14="http://schemas.microsoft.com/office/powerpoint/2010/main" val="7123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13" name="Google Shape;281;p38"/>
          <p:cNvSpPr/>
          <p:nvPr/>
        </p:nvSpPr>
        <p:spPr>
          <a:xfrm>
            <a:off x="869825" y="865419"/>
            <a:ext cx="368541" cy="45628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282;p38"/>
          <p:cNvSpPr/>
          <p:nvPr/>
        </p:nvSpPr>
        <p:spPr>
          <a:xfrm>
            <a:off x="1447327" y="934019"/>
            <a:ext cx="380233" cy="327060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5" name="Google Shape;283;p38"/>
          <p:cNvSpPr/>
          <p:nvPr/>
        </p:nvSpPr>
        <p:spPr>
          <a:xfrm>
            <a:off x="2034402" y="901041"/>
            <a:ext cx="379709" cy="38449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6" name="Google Shape;285;p38"/>
          <p:cNvSpPr/>
          <p:nvPr/>
        </p:nvSpPr>
        <p:spPr>
          <a:xfrm>
            <a:off x="3218647" y="926043"/>
            <a:ext cx="365350" cy="336633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7" name="Google Shape;286;p38"/>
          <p:cNvSpPr/>
          <p:nvPr/>
        </p:nvSpPr>
        <p:spPr>
          <a:xfrm>
            <a:off x="3815818" y="929758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8" name="Google Shape;287;p38"/>
          <p:cNvSpPr/>
          <p:nvPr/>
        </p:nvSpPr>
        <p:spPr>
          <a:xfrm>
            <a:off x="4384820" y="911138"/>
            <a:ext cx="375447" cy="368016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9" name="Google Shape;297;p38"/>
          <p:cNvSpPr/>
          <p:nvPr/>
        </p:nvSpPr>
        <p:spPr>
          <a:xfrm>
            <a:off x="4382678" y="1489711"/>
            <a:ext cx="385041" cy="389281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1" name="Google Shape;301;p38"/>
          <p:cNvSpPr/>
          <p:nvPr/>
        </p:nvSpPr>
        <p:spPr>
          <a:xfrm>
            <a:off x="875136" y="2092739"/>
            <a:ext cx="346227" cy="348325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4" name="Google Shape;321;p38"/>
          <p:cNvSpPr/>
          <p:nvPr/>
        </p:nvSpPr>
        <p:spPr>
          <a:xfrm>
            <a:off x="848015" y="3304630"/>
            <a:ext cx="407377" cy="276553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33764" y="865419"/>
            <a:ext cx="7024374" cy="293789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Google Shape;278;p38"/>
          <p:cNvSpPr/>
          <p:nvPr/>
        </p:nvSpPr>
        <p:spPr>
          <a:xfrm>
            <a:off x="6738428" y="934019"/>
            <a:ext cx="960393" cy="905088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32" name="Google Shape;335;p38"/>
          <p:cNvSpPr/>
          <p:nvPr/>
        </p:nvSpPr>
        <p:spPr>
          <a:xfrm>
            <a:off x="1333290" y="1025086"/>
            <a:ext cx="709612" cy="722954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1318782" y="2421383"/>
            <a:ext cx="6347306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solidFill>
                  <a:schemeClr val="bg1"/>
                </a:solidFill>
              </a:rPr>
              <a:t>C. Planteamiento</a:t>
            </a:r>
            <a:endParaRPr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19</a:t>
            </a:fld>
            <a:endParaRPr lang="es-MX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626536306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18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874575" y="4152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Presentación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2"/>
          </p:nvPr>
        </p:nvSpPr>
        <p:spPr>
          <a:xfrm>
            <a:off x="738215" y="832362"/>
            <a:ext cx="7569206" cy="3632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>
              <a:buNone/>
            </a:pPr>
            <a:r>
              <a:rPr lang="es-MX" sz="1600" dirty="0" smtClean="0"/>
              <a:t>Este material pretende ser un apoyo para el alumno que en las unidades de aprendizaje del área de investigación, se enfrenta a la necesidad de elegir su tema de investigación y aterrizar el problema de investigación.</a:t>
            </a:r>
          </a:p>
          <a:p>
            <a:pPr marL="101600" indent="0">
              <a:buNone/>
            </a:pPr>
            <a:r>
              <a:rPr lang="es-MX" sz="1600" dirty="0" smtClean="0"/>
              <a:t>El enfoque aquí presentado considera que el </a:t>
            </a:r>
            <a:r>
              <a:rPr lang="es-MX" sz="1600" dirty="0"/>
              <a:t>problema investigable es un punto de conflicto conectado con la situación de dificultad, en el que hay una situación de duda y para el que se </a:t>
            </a:r>
            <a:r>
              <a:rPr lang="es-MX" sz="1600" dirty="0" smtClean="0"/>
              <a:t>distinguen </a:t>
            </a:r>
            <a:r>
              <a:rPr lang="es-MX" sz="1600" dirty="0"/>
              <a:t>dos o más posibles </a:t>
            </a:r>
            <a:r>
              <a:rPr lang="es-MX" sz="1600" dirty="0" smtClean="0"/>
              <a:t>soluciones, habiendo duda </a:t>
            </a:r>
            <a:r>
              <a:rPr lang="es-MX" sz="1600" dirty="0"/>
              <a:t>razonable sobre cuál es la mejor</a:t>
            </a:r>
            <a:r>
              <a:rPr lang="es-MX" sz="1600" dirty="0" smtClean="0"/>
              <a:t>.</a:t>
            </a:r>
          </a:p>
          <a:p>
            <a:pPr marL="101600" indent="0">
              <a:buNone/>
            </a:pPr>
            <a:r>
              <a:rPr lang="es-MX" sz="1600" dirty="0" smtClean="0"/>
              <a:t>Detectadas las </a:t>
            </a:r>
            <a:r>
              <a:rPr lang="es-MX" sz="1600" dirty="0"/>
              <a:t>posibles soluciones </a:t>
            </a:r>
            <a:r>
              <a:rPr lang="es-MX" sz="1600" dirty="0" smtClean="0"/>
              <a:t>en el punto de conflicto y de existir duda </a:t>
            </a:r>
            <a:r>
              <a:rPr lang="es-MX" sz="1600" dirty="0"/>
              <a:t>razonable sobre </a:t>
            </a:r>
            <a:r>
              <a:rPr lang="es-MX" sz="1600" dirty="0" smtClean="0"/>
              <a:t>la solución, o bien, la mejor solución, </a:t>
            </a:r>
            <a:r>
              <a:rPr lang="es-MX" sz="1600" dirty="0"/>
              <a:t>nos encontramos frente a un problema investigable.</a:t>
            </a:r>
          </a:p>
          <a:p>
            <a:endParaRPr lang="es-MX" sz="1600" dirty="0"/>
          </a:p>
          <a:p>
            <a:endParaRPr lang="es-MX" sz="1100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2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2663345" y="2118860"/>
            <a:ext cx="3618393" cy="90532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1. Descripción</a:t>
            </a:r>
            <a:endParaRPr sz="4000" dirty="0"/>
          </a:p>
        </p:txBody>
      </p:sp>
      <p:sp>
        <p:nvSpPr>
          <p:cNvPr id="97" name="Google Shape;97;p18"/>
          <p:cNvSpPr/>
          <p:nvPr/>
        </p:nvSpPr>
        <p:spPr>
          <a:xfrm>
            <a:off x="7598070" y="735863"/>
            <a:ext cx="359546" cy="349386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8" name="Google Shape;98;p18"/>
          <p:cNvSpPr/>
          <p:nvPr/>
        </p:nvSpPr>
        <p:spPr>
          <a:xfrm rot="2487373">
            <a:off x="7060863" y="1088094"/>
            <a:ext cx="255795" cy="248567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25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/>
          <p:nvPr/>
        </p:nvSpPr>
        <p:spPr>
          <a:xfrm>
            <a:off x="2542351" y="519520"/>
            <a:ext cx="4626856" cy="3962103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4"/>
          <p:cNvSpPr txBox="1">
            <a:spLocks noGrp="1"/>
          </p:cNvSpPr>
          <p:nvPr>
            <p:ph type="body" idx="4294967295"/>
          </p:nvPr>
        </p:nvSpPr>
        <p:spPr>
          <a:xfrm>
            <a:off x="693544" y="519520"/>
            <a:ext cx="4162235" cy="47846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Descripción</a:t>
            </a:r>
          </a:p>
        </p:txBody>
      </p:sp>
      <p:sp>
        <p:nvSpPr>
          <p:cNvPr id="240" name="Google Shape;240;p34"/>
          <p:cNvSpPr/>
          <p:nvPr/>
        </p:nvSpPr>
        <p:spPr>
          <a:xfrm>
            <a:off x="2461437" y="372140"/>
            <a:ext cx="4665240" cy="3625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La definición es el primer paso y consiste en presentar en forma clara sus diversos elementos y sus relaciones mutuas. Se trata de que otros puedan entender lo que pretendemos conseguir con la investigación</a:t>
            </a:r>
            <a:r>
              <a:rPr lang="es-MX" sz="1600" dirty="0" smtClean="0">
                <a:latin typeface="Sniglet" panose="020B060402020202020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>
              <a:latin typeface="Sniglet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Una vez definido, hay que formularlo y redactarlo para contar con elementos precisos y detallados de los diversos aspectos de la definición</a:t>
            </a:r>
            <a:r>
              <a:rPr lang="es-MX" sz="800" dirty="0"/>
              <a:t>.</a:t>
            </a:r>
          </a:p>
        </p:txBody>
      </p:sp>
      <p:sp>
        <p:nvSpPr>
          <p:cNvPr id="241" name="Google Shape;241;p34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386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body" idx="4294967295"/>
          </p:nvPr>
        </p:nvSpPr>
        <p:spPr>
          <a:xfrm>
            <a:off x="689030" y="372139"/>
            <a:ext cx="4334853" cy="55289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Descripción del problema</a:t>
            </a:r>
            <a:endParaRPr sz="2800" b="1" dirty="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82865405"/>
              </p:ext>
            </p:extLst>
          </p:nvPr>
        </p:nvGraphicFramePr>
        <p:xfrm>
          <a:off x="909083" y="877187"/>
          <a:ext cx="7288619" cy="3428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/>
          <p:nvPr/>
        </p:nvSpPr>
        <p:spPr>
          <a:xfrm rot="1472950">
            <a:off x="7064089" y="725294"/>
            <a:ext cx="821233" cy="79996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8" name="Google Shape;93;p18"/>
          <p:cNvSpPr txBox="1">
            <a:spLocks/>
          </p:cNvSpPr>
          <p:nvPr/>
        </p:nvSpPr>
        <p:spPr>
          <a:xfrm>
            <a:off x="2607733" y="2258150"/>
            <a:ext cx="3618393" cy="90532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s-MX" sz="4000" dirty="0" smtClean="0"/>
              <a:t>2. Elementos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25207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3"/>
          <p:cNvSpPr/>
          <p:nvPr/>
        </p:nvSpPr>
        <p:spPr>
          <a:xfrm>
            <a:off x="2780414" y="930350"/>
            <a:ext cx="3149639" cy="3556590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33"/>
          <p:cNvSpPr txBox="1">
            <a:spLocks noGrp="1"/>
          </p:cNvSpPr>
          <p:nvPr>
            <p:ph type="body" idx="4294967295"/>
          </p:nvPr>
        </p:nvSpPr>
        <p:spPr>
          <a:xfrm>
            <a:off x="680468" y="464529"/>
            <a:ext cx="3460914" cy="4087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Elementos del Problema</a:t>
            </a:r>
            <a:endParaRPr sz="2800" b="1" dirty="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232" name="Google Shape;232;p33"/>
          <p:cNvSpPr/>
          <p:nvPr/>
        </p:nvSpPr>
        <p:spPr>
          <a:xfrm>
            <a:off x="2996331" y="1270591"/>
            <a:ext cx="2717804" cy="2998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Son aquellas características de la situación problemática imprescindibles para el enunciado del </a:t>
            </a:r>
            <a:r>
              <a:rPr lang="es-MX" sz="1600" dirty="0" smtClean="0">
                <a:latin typeface="Sniglet" panose="020B0604020202020204" charset="0"/>
              </a:rPr>
              <a:t>problema.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sz="1600" dirty="0" smtClean="0">
              <a:latin typeface="Sniglet" panose="020B060402020202020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Sniglet" panose="020B0604020202020204" charset="0"/>
              </a:rPr>
              <a:t>Al sumar </a:t>
            </a:r>
            <a:r>
              <a:rPr lang="es-MX" sz="1600" dirty="0">
                <a:latin typeface="Sniglet" panose="020B0604020202020204" charset="0"/>
              </a:rPr>
              <a:t>los elementos del problema se tiene como resultado la estructura de la descripción del problema.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99999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3" name="Google Shape;233;p33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pic>
        <p:nvPicPr>
          <p:cNvPr id="6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3411" y="-84339"/>
            <a:ext cx="1858400" cy="1947177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/>
          <p:nvPr/>
        </p:nvSpPr>
        <p:spPr>
          <a:xfrm>
            <a:off x="6917243" y="690562"/>
            <a:ext cx="1179008" cy="1204636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8" name="Google Shape;93;p18"/>
          <p:cNvSpPr txBox="1">
            <a:spLocks/>
          </p:cNvSpPr>
          <p:nvPr/>
        </p:nvSpPr>
        <p:spPr>
          <a:xfrm>
            <a:off x="2636307" y="1980747"/>
            <a:ext cx="3618393" cy="90532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3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s-MX" sz="4000" dirty="0" smtClean="0"/>
              <a:t>3. Formulación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5715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/>
          <p:nvPr/>
        </p:nvSpPr>
        <p:spPr>
          <a:xfrm>
            <a:off x="2500009" y="997987"/>
            <a:ext cx="5262663" cy="3457653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4"/>
          <p:cNvSpPr txBox="1">
            <a:spLocks noGrp="1"/>
          </p:cNvSpPr>
          <p:nvPr>
            <p:ph type="body" idx="4294967295"/>
          </p:nvPr>
        </p:nvSpPr>
        <p:spPr>
          <a:xfrm>
            <a:off x="703271" y="454058"/>
            <a:ext cx="4162235" cy="4563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Formulación del Problema</a:t>
            </a:r>
            <a:endParaRPr sz="2800" b="1" dirty="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240" name="Google Shape;240;p34"/>
          <p:cNvSpPr/>
          <p:nvPr/>
        </p:nvSpPr>
        <p:spPr>
          <a:xfrm>
            <a:off x="2500009" y="776387"/>
            <a:ext cx="5126476" cy="3232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chemeClr val="tx1"/>
                </a:solidFill>
                <a:latin typeface="Sniglet"/>
                <a:ea typeface="Sniglet"/>
                <a:cs typeface="Sniglet"/>
                <a:sym typeface="Sniglet"/>
              </a:rPr>
              <a:t>Consiste en la estructuración de toda la investigación.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sz="1800" dirty="0">
              <a:solidFill>
                <a:schemeClr val="tx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sz="1800" dirty="0" smtClean="0">
              <a:solidFill>
                <a:schemeClr val="tx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chemeClr val="tx1"/>
                </a:solidFill>
                <a:latin typeface="Sniglet"/>
                <a:ea typeface="Sniglet"/>
                <a:cs typeface="Sniglet"/>
                <a:sym typeface="Sniglet"/>
              </a:rPr>
              <a:t>C</a:t>
            </a:r>
            <a:r>
              <a:rPr lang="es-MX" sz="1800" dirty="0" smtClean="0">
                <a:solidFill>
                  <a:schemeClr val="tx1"/>
                </a:solidFill>
                <a:latin typeface="Sniglet"/>
                <a:ea typeface="Sniglet"/>
                <a:cs typeface="Sniglet"/>
                <a:sym typeface="Sniglet"/>
              </a:rPr>
              <a:t>u</a:t>
            </a:r>
            <a:r>
              <a:rPr lang="en" sz="1800" dirty="0" smtClean="0">
                <a:solidFill>
                  <a:schemeClr val="tx1"/>
                </a:solidFill>
                <a:latin typeface="Sniglet"/>
                <a:ea typeface="Sniglet"/>
                <a:cs typeface="Sniglet"/>
                <a:sym typeface="Sniglet"/>
              </a:rPr>
              <a:t>ando un problema está bien formulado se tiene ganado gran parte del camino hacia su sulución.</a:t>
            </a:r>
            <a:endParaRPr sz="1800" dirty="0">
              <a:solidFill>
                <a:schemeClr val="tx1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1" name="Google Shape;241;p34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/>
          <p:nvPr/>
        </p:nvSpPr>
        <p:spPr>
          <a:xfrm>
            <a:off x="1225686" y="968803"/>
            <a:ext cx="6896910" cy="3467009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4"/>
          <p:cNvSpPr txBox="1">
            <a:spLocks noGrp="1"/>
          </p:cNvSpPr>
          <p:nvPr>
            <p:ph type="body" idx="4294967295"/>
          </p:nvPr>
        </p:nvSpPr>
        <p:spPr>
          <a:xfrm>
            <a:off x="615831" y="482055"/>
            <a:ext cx="3996757" cy="3988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…continuación</a:t>
            </a:r>
            <a:endParaRPr sz="2800" b="1" dirty="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240" name="Google Shape;240;p34"/>
          <p:cNvSpPr/>
          <p:nvPr/>
        </p:nvSpPr>
        <p:spPr>
          <a:xfrm>
            <a:off x="1546698" y="1780161"/>
            <a:ext cx="6215973" cy="131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600" dirty="0">
                <a:latin typeface="Sniglet" panose="020B0604020202020204" charset="0"/>
              </a:rPr>
              <a:t>La formulación debe presentar el objetivo en sus dimensiones exactas, indicando que información debe obtener el investigador para resolver el problema. </a:t>
            </a:r>
            <a:endParaRPr lang="es-MX" sz="1600" dirty="0" smtClean="0">
              <a:latin typeface="Sniglet" panose="020B0604020202020204" charset="0"/>
            </a:endParaRPr>
          </a:p>
          <a:p>
            <a:endParaRPr lang="es-MX" sz="1600" dirty="0">
              <a:latin typeface="Sniglet" panose="020B0604020202020204" charset="0"/>
            </a:endParaRPr>
          </a:p>
          <a:p>
            <a:r>
              <a:rPr lang="es-MX" sz="1600" dirty="0">
                <a:latin typeface="Sniglet" panose="020B0604020202020204" charset="0"/>
              </a:rPr>
              <a:t>Esta información surge del análisis previo del problema y debe contener los elementos siguientes</a:t>
            </a:r>
            <a:r>
              <a:rPr lang="es-MX" sz="1600" dirty="0" smtClean="0">
                <a:latin typeface="Sniglet" panose="020B0604020202020204" charset="0"/>
              </a:rPr>
              <a:t>:</a:t>
            </a:r>
          </a:p>
          <a:p>
            <a:endParaRPr lang="es-MX" sz="1600" dirty="0">
              <a:latin typeface="Sniglet" panose="020B0604020202020204" charset="0"/>
            </a:endParaRPr>
          </a:p>
          <a:p>
            <a:pPr marL="247650" lvl="0" indent="-171450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Variables o aspectos principales que intervienen</a:t>
            </a:r>
          </a:p>
          <a:p>
            <a:pPr marL="247650" lvl="0" indent="-171450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Relaciones entre ellas</a:t>
            </a:r>
          </a:p>
          <a:p>
            <a:pPr marL="247650" lvl="0" indent="-171450">
              <a:buFont typeface="Arial" panose="020B0604020202020204" pitchFamily="34" charset="0"/>
              <a:buChar char="•"/>
            </a:pPr>
            <a:r>
              <a:rPr lang="es-MX" sz="1600" dirty="0">
                <a:latin typeface="Sniglet" panose="020B0604020202020204" charset="0"/>
              </a:rPr>
              <a:t>Cuáles argumentos (teorías) justifican esas relaciones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 smtClean="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Place </a:t>
            </a:r>
            <a:r>
              <a:rPr lang="en" sz="800" dirty="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your screenshot here</a:t>
            </a:r>
            <a:endParaRPr sz="800" dirty="0">
              <a:solidFill>
                <a:srgbClr val="999999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1" name="Google Shape;241;p34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82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/>
          <p:nvPr/>
        </p:nvSpPr>
        <p:spPr>
          <a:xfrm>
            <a:off x="1128409" y="894944"/>
            <a:ext cx="7203894" cy="3550595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4"/>
          <p:cNvSpPr txBox="1">
            <a:spLocks noGrp="1"/>
          </p:cNvSpPr>
          <p:nvPr>
            <p:ph type="body" idx="4294967295"/>
          </p:nvPr>
        </p:nvSpPr>
        <p:spPr>
          <a:xfrm>
            <a:off x="674196" y="554476"/>
            <a:ext cx="2428927" cy="2482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2800" b="1" dirty="0" smtClean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…continuación</a:t>
            </a:r>
            <a:endParaRPr sz="2800" b="1" dirty="0">
              <a:solidFill>
                <a:srgbClr val="2A95B7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240" name="Google Shape;240;p34"/>
          <p:cNvSpPr/>
          <p:nvPr/>
        </p:nvSpPr>
        <p:spPr>
          <a:xfrm>
            <a:off x="1442407" y="1371599"/>
            <a:ext cx="6575898" cy="196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800" dirty="0" smtClean="0">
                <a:latin typeface="Sniglet" panose="020B0604020202020204" charset="0"/>
              </a:rPr>
              <a:t>El </a:t>
            </a:r>
            <a:r>
              <a:rPr lang="es-MX" sz="1800" dirty="0">
                <a:latin typeface="Sniglet" panose="020B0604020202020204" charset="0"/>
              </a:rPr>
              <a:t>enunciado por medio del cual se plantea inicialmente un problema puede expresarse de dos maneras</a:t>
            </a:r>
            <a:r>
              <a:rPr lang="es-MX" sz="1800" dirty="0" smtClean="0">
                <a:latin typeface="Sniglet" panose="020B0604020202020204" charset="0"/>
              </a:rPr>
              <a:t>:</a:t>
            </a:r>
          </a:p>
          <a:p>
            <a:endParaRPr lang="es-MX" sz="1800" dirty="0">
              <a:latin typeface="Sniglet" panose="020B0604020202020204" charset="0"/>
            </a:endParaRPr>
          </a:p>
          <a:p>
            <a:pPr marL="361950" lvl="0" indent="-285750">
              <a:buFont typeface="Arial" panose="020B0604020202020204" pitchFamily="34" charset="0"/>
              <a:buChar char="•"/>
            </a:pPr>
            <a:r>
              <a:rPr lang="es-MX" sz="1800" dirty="0">
                <a:latin typeface="Sniglet" panose="020B0604020202020204" charset="0"/>
              </a:rPr>
              <a:t>Forma descriptiva</a:t>
            </a:r>
          </a:p>
          <a:p>
            <a:pPr marL="361950" lvl="0" indent="-285750">
              <a:buFont typeface="Arial" panose="020B0604020202020204" pitchFamily="34" charset="0"/>
              <a:buChar char="•"/>
            </a:pPr>
            <a:r>
              <a:rPr lang="es-MX" sz="1800" dirty="0">
                <a:latin typeface="Sniglet" panose="020B0604020202020204" charset="0"/>
              </a:rPr>
              <a:t>Forma </a:t>
            </a:r>
            <a:r>
              <a:rPr lang="es-MX" sz="1800" dirty="0" smtClean="0">
                <a:latin typeface="Sniglet" panose="020B0604020202020204" charset="0"/>
              </a:rPr>
              <a:t>interrogativa (pregunta de investigación</a:t>
            </a:r>
            <a:endParaRPr lang="es-MX" sz="1800" dirty="0">
              <a:latin typeface="Sniglet" panose="020B0604020202020204" charset="0"/>
            </a:endParaRPr>
          </a:p>
          <a:p>
            <a:endParaRPr lang="es-MX" sz="1800" dirty="0" smtClean="0">
              <a:latin typeface="Sniglet" panose="020B0604020202020204" charset="0"/>
            </a:endParaRPr>
          </a:p>
          <a:p>
            <a:r>
              <a:rPr lang="es-MX" sz="1800" dirty="0" smtClean="0">
                <a:latin typeface="Sniglet" panose="020B0604020202020204" charset="0"/>
              </a:rPr>
              <a:t>En </a:t>
            </a:r>
            <a:r>
              <a:rPr lang="es-MX" sz="1800" dirty="0">
                <a:latin typeface="Sniglet" panose="020B0604020202020204" charset="0"/>
              </a:rPr>
              <a:t>ambos casos el enunciado debe presentar el objetivo fundamental del estudio de manera explícita y en sus dimensiones exactas</a:t>
            </a:r>
            <a:r>
              <a:rPr lang="es-MX" sz="1800" dirty="0" smtClean="0">
                <a:latin typeface="Sniglet" panose="020B0604020202020204" charset="0"/>
              </a:rPr>
              <a:t>.</a:t>
            </a:r>
            <a:endParaRPr lang="es-MX" sz="1800" dirty="0">
              <a:latin typeface="Sniglet" panose="020B0604020202020204" charset="0"/>
            </a:endParaRPr>
          </a:p>
        </p:txBody>
      </p:sp>
      <p:sp>
        <p:nvSpPr>
          <p:cNvPr id="241" name="Google Shape;241;p34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217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Planteamiento del problema</a:t>
            </a:r>
            <a:endParaRPr dirty="0"/>
          </a:p>
        </p:txBody>
      </p:sp>
      <p:sp>
        <p:nvSpPr>
          <p:cNvPr id="188" name="Google Shape;188;p28"/>
          <p:cNvSpPr/>
          <p:nvPr/>
        </p:nvSpPr>
        <p:spPr>
          <a:xfrm>
            <a:off x="1903057" y="2377657"/>
            <a:ext cx="1765550" cy="844542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Selección del tema de investigación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89" name="Google Shape;189;p28"/>
          <p:cNvSpPr/>
          <p:nvPr/>
        </p:nvSpPr>
        <p:spPr>
          <a:xfrm>
            <a:off x="3587792" y="2385385"/>
            <a:ext cx="1833576" cy="844541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Formulación del problema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7" name="Google Shape;189;p28"/>
          <p:cNvSpPr/>
          <p:nvPr/>
        </p:nvSpPr>
        <p:spPr>
          <a:xfrm>
            <a:off x="5340553" y="2369927"/>
            <a:ext cx="1930400" cy="859999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Elaboración de objetivos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41578" y="3477047"/>
            <a:ext cx="523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1600" b="1" dirty="0" smtClean="0">
                <a:latin typeface="Sniglet" panose="020B0604020202020204" charset="0"/>
              </a:rPr>
              <a:t>Los </a:t>
            </a:r>
            <a:r>
              <a:rPr lang="es-MX" sz="1600" b="1" dirty="0">
                <a:latin typeface="Sniglet" panose="020B0604020202020204" charset="0"/>
              </a:rPr>
              <a:t>datos pertinentes se recolectan teniendo en mente esos objetivos a fin de darles el significado que les corresponde.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955362" y="1434983"/>
            <a:ext cx="4997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1600" b="1" dirty="0">
                <a:latin typeface="Sniglet" panose="020B0604020202020204" charset="0"/>
              </a:rPr>
              <a:t>El planteamiento va a establecer la dirección del estudio para lograr ciertos </a:t>
            </a:r>
            <a:r>
              <a:rPr lang="es-MX" sz="1600" b="1" dirty="0" smtClean="0">
                <a:latin typeface="Sniglet" panose="020B0604020202020204" charset="0"/>
              </a:rPr>
              <a:t>objetivos.</a:t>
            </a:r>
            <a:endParaRPr lang="es-MX" sz="1600" b="1" dirty="0">
              <a:solidFill>
                <a:schemeClr val="tx1"/>
              </a:solidFill>
              <a:latin typeface="Snigle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6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640938" y="-98770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sz="3200" dirty="0" smtClean="0">
                <a:solidFill>
                  <a:srgbClr val="00B0F0"/>
                </a:solidFill>
              </a:rPr>
              <a:t>Contenido</a:t>
            </a:r>
            <a:endParaRPr sz="3200" dirty="0">
              <a:solidFill>
                <a:srgbClr val="00B0F0"/>
              </a:solidFill>
            </a:endParaRP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1574400" y="853767"/>
            <a:ext cx="70209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90550" lvl="0" indent="-514350" rtl="0">
              <a:spcBef>
                <a:spcPts val="600"/>
              </a:spcBef>
              <a:spcAft>
                <a:spcPts val="0"/>
              </a:spcAft>
              <a:buSzPts val="2400"/>
              <a:buFont typeface="+mj-lt"/>
              <a:buAutoNum type="romanUcPeriod"/>
            </a:pPr>
            <a:r>
              <a:rPr lang="es-MX" dirty="0" smtClean="0"/>
              <a:t>Elección del tema</a:t>
            </a:r>
            <a:endParaRPr dirty="0"/>
          </a:p>
          <a:p>
            <a:pPr marL="590550" lvl="0" indent="-514350" rtl="0">
              <a:spcBef>
                <a:spcPts val="0"/>
              </a:spcBef>
              <a:spcAft>
                <a:spcPts val="0"/>
              </a:spcAft>
              <a:buSzPts val="2400"/>
              <a:buFont typeface="+mj-lt"/>
              <a:buAutoNum type="romanUcPeriod"/>
            </a:pPr>
            <a:r>
              <a:rPr lang="en" dirty="0" smtClean="0"/>
              <a:t>El problema de investigación</a:t>
            </a:r>
            <a:endParaRPr dirty="0"/>
          </a:p>
          <a:p>
            <a:pPr marL="1047750" lvl="1" indent="-514350">
              <a:buFont typeface="+mj-lt"/>
              <a:buAutoNum type="alphaUcPeriod"/>
            </a:pPr>
            <a:r>
              <a:rPr lang="en" dirty="0" smtClean="0"/>
              <a:t>Indentificación</a:t>
            </a:r>
          </a:p>
          <a:p>
            <a:pPr marL="1047750" lvl="1" indent="-514350">
              <a:buFont typeface="+mj-lt"/>
              <a:buAutoNum type="alphaUcPeriod"/>
            </a:pPr>
            <a:r>
              <a:rPr lang="en" dirty="0" smtClean="0"/>
              <a:t>Título</a:t>
            </a:r>
          </a:p>
          <a:p>
            <a:pPr marL="1047750" lvl="1" indent="-514350">
              <a:buFont typeface="+mj-lt"/>
              <a:buAutoNum type="alphaUcPeriod"/>
            </a:pPr>
            <a:r>
              <a:rPr lang="en" dirty="0" smtClean="0"/>
              <a:t>Planteamiento</a:t>
            </a:r>
          </a:p>
          <a:p>
            <a:pPr marL="1504950" lvl="2" indent="-514350">
              <a:buFont typeface="+mj-lt"/>
              <a:buAutoNum type="arabicPeriod"/>
            </a:pPr>
            <a:r>
              <a:rPr lang="en" dirty="0" smtClean="0"/>
              <a:t>Descripción</a:t>
            </a:r>
          </a:p>
          <a:p>
            <a:pPr marL="1504950" lvl="2" indent="-514350">
              <a:buFont typeface="+mj-lt"/>
              <a:buAutoNum type="arabicPeriod"/>
            </a:pPr>
            <a:r>
              <a:rPr lang="en" dirty="0" smtClean="0"/>
              <a:t>Elementos</a:t>
            </a:r>
          </a:p>
          <a:p>
            <a:pPr marL="1504950" lvl="2" indent="-514350">
              <a:buFont typeface="+mj-lt"/>
              <a:buAutoNum type="arabicPeriod"/>
            </a:pPr>
            <a:r>
              <a:rPr lang="en" dirty="0" smtClean="0"/>
              <a:t>Formulación</a:t>
            </a:r>
          </a:p>
          <a:p>
            <a:pPr marL="590550" indent="-514350">
              <a:buFont typeface="+mj-lt"/>
              <a:buAutoNum type="romanUcPeriod"/>
            </a:pPr>
            <a:r>
              <a:rPr lang="en" dirty="0" smtClean="0"/>
              <a:t>Referencias</a:t>
            </a:r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094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ctrTitle"/>
          </p:nvPr>
        </p:nvSpPr>
        <p:spPr>
          <a:xfrm>
            <a:off x="3368850" y="187431"/>
            <a:ext cx="5500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Referencias</a:t>
            </a:r>
            <a:endParaRPr dirty="0"/>
          </a:p>
        </p:txBody>
      </p:sp>
      <p:sp>
        <p:nvSpPr>
          <p:cNvPr id="72" name="Google Shape;72;p15"/>
          <p:cNvSpPr txBox="1">
            <a:spLocks noGrp="1"/>
          </p:cNvSpPr>
          <p:nvPr>
            <p:ph type="subTitle" idx="1"/>
          </p:nvPr>
        </p:nvSpPr>
        <p:spPr>
          <a:xfrm>
            <a:off x="1422715" y="1795040"/>
            <a:ext cx="6991709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342900">
              <a:lnSpc>
                <a:spcPct val="115000"/>
              </a:lnSpc>
              <a:buSzPts val="1800"/>
              <a:buFont typeface="Wingdings" panose="05000000000000000000" pitchFamily="2" charset="2"/>
              <a:buChar char="ü"/>
            </a:pPr>
            <a:r>
              <a:rPr lang="en" sz="2000" dirty="0">
                <a:solidFill>
                  <a:schemeClr val="tx1"/>
                </a:solidFill>
              </a:rPr>
              <a:t>Quezada, L.N. (2015). Metodología de la </a:t>
            </a:r>
            <a:r>
              <a:rPr lang="en" sz="2000" dirty="0" smtClean="0">
                <a:solidFill>
                  <a:schemeClr val="tx1"/>
                </a:solidFill>
              </a:rPr>
              <a:t>  Investigación </a:t>
            </a:r>
            <a:r>
              <a:rPr lang="en" sz="2000" dirty="0">
                <a:solidFill>
                  <a:schemeClr val="tx1"/>
                </a:solidFill>
              </a:rPr>
              <a:t>Estadística aplicada en la Investigación. Peru: Macro.</a:t>
            </a:r>
          </a:p>
          <a:p>
            <a:pPr lvl="0" indent="-342900">
              <a:lnSpc>
                <a:spcPct val="115000"/>
              </a:lnSpc>
              <a:buSzPts val="1800"/>
              <a:buFont typeface="Wingdings" panose="05000000000000000000" pitchFamily="2" charset="2"/>
              <a:buChar char="ü"/>
            </a:pPr>
            <a:endParaRPr lang="en" sz="2000" dirty="0">
              <a:solidFill>
                <a:schemeClr val="tx1"/>
              </a:solidFill>
            </a:endParaRPr>
          </a:p>
          <a:p>
            <a:pPr lvl="0" indent="-342900">
              <a:lnSpc>
                <a:spcPct val="115000"/>
              </a:lnSpc>
              <a:buSzPts val="1800"/>
              <a:buFont typeface="Wingdings" panose="05000000000000000000" pitchFamily="2" charset="2"/>
              <a:buChar char="ü"/>
            </a:pPr>
            <a:r>
              <a:rPr lang="en" sz="2000" dirty="0">
                <a:solidFill>
                  <a:schemeClr val="tx1"/>
                </a:solidFill>
              </a:rPr>
              <a:t>Tamayo, T.M. (2008). El proceso de la investigación científica. 5ta Edición. México: Limusa.</a:t>
            </a:r>
          </a:p>
        </p:txBody>
      </p:sp>
      <p:sp>
        <p:nvSpPr>
          <p:cNvPr id="73" name="Google Shape;73;p15"/>
          <p:cNvSpPr/>
          <p:nvPr/>
        </p:nvSpPr>
        <p:spPr>
          <a:xfrm>
            <a:off x="1240692" y="767331"/>
            <a:ext cx="717689" cy="628875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82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1805992" y="2310520"/>
            <a:ext cx="5976135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I. Elección del Tema</a:t>
            </a:r>
            <a:endParaRPr sz="6000" dirty="0"/>
          </a:p>
        </p:txBody>
      </p:sp>
      <p:sp>
        <p:nvSpPr>
          <p:cNvPr id="95" name="Google Shape;95;p18"/>
          <p:cNvSpPr/>
          <p:nvPr/>
        </p:nvSpPr>
        <p:spPr>
          <a:xfrm>
            <a:off x="4469317" y="914747"/>
            <a:ext cx="1404621" cy="1423364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6" name="Google Shape;96;p18"/>
          <p:cNvSpPr/>
          <p:nvPr/>
        </p:nvSpPr>
        <p:spPr>
          <a:xfrm rot="1472950">
            <a:off x="3192176" y="1625407"/>
            <a:ext cx="821233" cy="79996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4197645" y="778725"/>
            <a:ext cx="359546" cy="349386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8" name="Google Shape;98;p18"/>
          <p:cNvSpPr/>
          <p:nvPr/>
        </p:nvSpPr>
        <p:spPr>
          <a:xfrm rot="2487373">
            <a:off x="3966417" y="2364057"/>
            <a:ext cx="255795" cy="248567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063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Elección del Tema</a:t>
            </a:r>
            <a:endParaRPr dirty="0"/>
          </a:p>
        </p:txBody>
      </p:sp>
      <p:sp>
        <p:nvSpPr>
          <p:cNvPr id="187" name="Google Shape;187;p28"/>
          <p:cNvSpPr/>
          <p:nvPr/>
        </p:nvSpPr>
        <p:spPr>
          <a:xfrm>
            <a:off x="766054" y="2377657"/>
            <a:ext cx="1294223" cy="844541"/>
          </a:xfrm>
          <a:prstGeom prst="homePlate">
            <a:avLst>
              <a:gd name="adj" fmla="val 30129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necesidad</a:t>
            </a:r>
            <a:endParaRPr sz="1600"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88" name="Google Shape;188;p28"/>
          <p:cNvSpPr/>
          <p:nvPr/>
        </p:nvSpPr>
        <p:spPr>
          <a:xfrm>
            <a:off x="1903057" y="2377657"/>
            <a:ext cx="1765550" cy="844542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P</a:t>
            </a: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roblemática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(varios factores)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89" name="Google Shape;189;p28"/>
          <p:cNvSpPr/>
          <p:nvPr/>
        </p:nvSpPr>
        <p:spPr>
          <a:xfrm>
            <a:off x="3575003" y="2377657"/>
            <a:ext cx="1562423" cy="844541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Se elige uno de los factores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7" name="Google Shape;189;p28"/>
          <p:cNvSpPr/>
          <p:nvPr/>
        </p:nvSpPr>
        <p:spPr>
          <a:xfrm>
            <a:off x="5022574" y="2369929"/>
            <a:ext cx="1209033" cy="859999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Tema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8" name="Google Shape;189;p28"/>
          <p:cNvSpPr/>
          <p:nvPr/>
        </p:nvSpPr>
        <p:spPr>
          <a:xfrm>
            <a:off x="6117210" y="2369930"/>
            <a:ext cx="1670651" cy="859999"/>
          </a:xfrm>
          <a:prstGeom prst="chevron">
            <a:avLst>
              <a:gd name="adj" fmla="val 29853"/>
            </a:avLst>
          </a:prstGeom>
          <a:solidFill>
            <a:schemeClr val="lt1"/>
          </a:solidFill>
          <a:ln w="38100" cap="flat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Selección de un problema investigable</a:t>
            </a:r>
            <a:endParaRPr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34209" y="357432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schemeClr val="tx1"/>
                </a:solidFill>
                <a:latin typeface="Sniglet" panose="020B0604020202020204" charset="0"/>
              </a:rPr>
              <a:t>Si se comienza por la selección del problema se pierde de vista la ubicación contextual del tema.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955362" y="1434983"/>
            <a:ext cx="4997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schemeClr val="tx1"/>
                </a:solidFill>
                <a:latin typeface="Sniglet" panose="020B0604020202020204" charset="0"/>
              </a:rPr>
              <a:t>Consiste en determinar con claridad y precisión el área o campo de trabajo de un problema investigable. </a:t>
            </a:r>
          </a:p>
        </p:txBody>
      </p:sp>
    </p:spTree>
    <p:extLst>
      <p:ext uri="{BB962C8B-B14F-4D97-AF65-F5344CB8AC3E}">
        <p14:creationId xmlns:p14="http://schemas.microsoft.com/office/powerpoint/2010/main" val="22311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>
            <a:spLocks noGrp="1"/>
          </p:cNvSpPr>
          <p:nvPr>
            <p:ph type="title"/>
          </p:nvPr>
        </p:nvSpPr>
        <p:spPr>
          <a:xfrm>
            <a:off x="916978" y="579723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Elección del Tema</a:t>
            </a:r>
            <a:endParaRPr dirty="0"/>
          </a:p>
        </p:txBody>
      </p:sp>
      <p:sp>
        <p:nvSpPr>
          <p:cNvPr id="136" name="Google Shape;136;p23"/>
          <p:cNvSpPr/>
          <p:nvPr/>
        </p:nvSpPr>
        <p:spPr>
          <a:xfrm>
            <a:off x="3516725" y="1732325"/>
            <a:ext cx="2133000" cy="2133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Elección del Tema</a:t>
            </a:r>
            <a:endParaRPr sz="2400"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37" name="Google Shape;137;p23"/>
          <p:cNvSpPr/>
          <p:nvPr/>
        </p:nvSpPr>
        <p:spPr>
          <a:xfrm>
            <a:off x="1351722" y="1440070"/>
            <a:ext cx="2475878" cy="242525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rPr>
              <a:t>Revisar el estado del conocimiento para evitar repeticiones inútiles</a:t>
            </a:r>
            <a:endParaRPr sz="1800" dirty="0">
              <a:solidFill>
                <a:srgbClr val="434343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38" name="Google Shape;138;p23"/>
          <p:cNvSpPr/>
          <p:nvPr/>
        </p:nvSpPr>
        <p:spPr>
          <a:xfrm>
            <a:off x="5338849" y="1330024"/>
            <a:ext cx="2691967" cy="253530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ap="rnd" cmpd="sng">
            <a:solidFill>
              <a:srgbClr val="2A95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1800" dirty="0" smtClean="0">
                <a:latin typeface="Sniglet" panose="020B0604020202020204" charset="0"/>
              </a:rPr>
              <a:t>Identificar </a:t>
            </a:r>
            <a:r>
              <a:rPr lang="es-MX" sz="1800" dirty="0">
                <a:latin typeface="Sniglet" panose="020B0604020202020204" charset="0"/>
              </a:rPr>
              <a:t>problemas investigables</a:t>
            </a:r>
            <a:r>
              <a:rPr lang="es-MX" sz="1800" dirty="0" smtClean="0">
                <a:latin typeface="Sniglet" panose="020B0604020202020204" charset="0"/>
              </a:rPr>
              <a:t>, indica la capacidad </a:t>
            </a:r>
            <a:r>
              <a:rPr lang="es-MX" sz="1800" dirty="0">
                <a:latin typeface="Sniglet" panose="020B0604020202020204" charset="0"/>
              </a:rPr>
              <a:t>para iniciar una </a:t>
            </a:r>
            <a:r>
              <a:rPr lang="es-MX" sz="1800" dirty="0" smtClean="0">
                <a:latin typeface="Sniglet" panose="020B0604020202020204" charset="0"/>
              </a:rPr>
              <a:t>investigación</a:t>
            </a:r>
            <a:endParaRPr lang="es-MX" sz="1800" dirty="0">
              <a:latin typeface="Sniglet" panose="020B0604020202020204" charset="0"/>
            </a:endParaRPr>
          </a:p>
        </p:txBody>
      </p:sp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724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o 45"/>
          <p:cNvGrpSpPr/>
          <p:nvPr/>
        </p:nvGrpSpPr>
        <p:grpSpPr>
          <a:xfrm>
            <a:off x="1003263" y="596550"/>
            <a:ext cx="6575461" cy="4036488"/>
            <a:chOff x="1179301" y="305886"/>
            <a:chExt cx="10018959" cy="6041719"/>
          </a:xfrm>
        </p:grpSpPr>
        <p:grpSp>
          <p:nvGrpSpPr>
            <p:cNvPr id="38" name="Grupo 37"/>
            <p:cNvGrpSpPr/>
            <p:nvPr/>
          </p:nvGrpSpPr>
          <p:grpSpPr>
            <a:xfrm>
              <a:off x="1179301" y="305886"/>
              <a:ext cx="10018959" cy="4704264"/>
              <a:chOff x="1045951" y="686886"/>
              <a:chExt cx="10018959" cy="4704264"/>
            </a:xfrm>
          </p:grpSpPr>
          <p:sp>
            <p:nvSpPr>
              <p:cNvPr id="4" name="Rectángulo 3"/>
              <p:cNvSpPr/>
              <p:nvPr/>
            </p:nvSpPr>
            <p:spPr>
              <a:xfrm>
                <a:off x="1045951" y="686886"/>
                <a:ext cx="2104846" cy="66566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Delimitación</a:t>
                </a:r>
              </a:p>
            </p:txBody>
          </p:sp>
          <p:sp>
            <p:nvSpPr>
              <p:cNvPr id="5" name="Rectángulo 4"/>
              <p:cNvSpPr/>
              <p:nvPr/>
            </p:nvSpPr>
            <p:spPr>
              <a:xfrm>
                <a:off x="5637002" y="1492533"/>
                <a:ext cx="3064061" cy="66566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Poner </a:t>
                </a:r>
                <a:r>
                  <a:rPr lang="es-MX" sz="1500" b="1" dirty="0" smtClean="0">
                    <a:solidFill>
                      <a:schemeClr val="tx1"/>
                    </a:solidFill>
                  </a:rPr>
                  <a:t>límites</a:t>
                </a:r>
                <a:endParaRPr lang="es-MX" sz="15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Alcance del tema</a:t>
                </a:r>
              </a:p>
            </p:txBody>
          </p:sp>
          <p:cxnSp>
            <p:nvCxnSpPr>
              <p:cNvPr id="7" name="Conector angular 6"/>
              <p:cNvCxnSpPr/>
              <p:nvPr/>
            </p:nvCxnSpPr>
            <p:spPr>
              <a:xfrm>
                <a:off x="2743200" y="1352550"/>
                <a:ext cx="2893801" cy="543468"/>
              </a:xfrm>
              <a:prstGeom prst="bentConnector3">
                <a:avLst>
                  <a:gd name="adj1" fmla="val -2006"/>
                </a:avLst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ector angular 10"/>
              <p:cNvCxnSpPr/>
              <p:nvPr/>
            </p:nvCxnSpPr>
            <p:spPr>
              <a:xfrm rot="16200000" flipH="1">
                <a:off x="680675" y="2757125"/>
                <a:ext cx="4038602" cy="1229447"/>
              </a:xfrm>
              <a:prstGeom prst="bentConnector3">
                <a:avLst>
                  <a:gd name="adj1" fmla="val 99057"/>
                </a:avLst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ector recto de flecha 20"/>
              <p:cNvCxnSpPr/>
              <p:nvPr/>
            </p:nvCxnSpPr>
            <p:spPr>
              <a:xfrm>
                <a:off x="2098374" y="3190873"/>
                <a:ext cx="1216326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ángulo 28"/>
              <p:cNvSpPr/>
              <p:nvPr/>
            </p:nvSpPr>
            <p:spPr>
              <a:xfrm>
                <a:off x="3532155" y="2858041"/>
                <a:ext cx="1358664" cy="66566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Tiempo</a:t>
                </a:r>
              </a:p>
            </p:txBody>
          </p:sp>
          <p:cxnSp>
            <p:nvCxnSpPr>
              <p:cNvPr id="30" name="Conector recto de flecha 29"/>
              <p:cNvCxnSpPr/>
              <p:nvPr/>
            </p:nvCxnSpPr>
            <p:spPr>
              <a:xfrm>
                <a:off x="4798801" y="3190873"/>
                <a:ext cx="1216326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de flecha 30"/>
              <p:cNvCxnSpPr/>
              <p:nvPr/>
            </p:nvCxnSpPr>
            <p:spPr>
              <a:xfrm>
                <a:off x="2098374" y="4257673"/>
                <a:ext cx="1216326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ángulo 31"/>
              <p:cNvSpPr/>
              <p:nvPr/>
            </p:nvSpPr>
            <p:spPr>
              <a:xfrm>
                <a:off x="6065736" y="2887505"/>
                <a:ext cx="2065696" cy="6656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Cronología</a:t>
                </a:r>
              </a:p>
            </p:txBody>
          </p:sp>
          <p:cxnSp>
            <p:nvCxnSpPr>
              <p:cNvPr id="33" name="Conector recto de flecha 32"/>
              <p:cNvCxnSpPr/>
              <p:nvPr/>
            </p:nvCxnSpPr>
            <p:spPr>
              <a:xfrm>
                <a:off x="8075401" y="3167949"/>
                <a:ext cx="1216326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ángulo 33"/>
              <p:cNvSpPr/>
              <p:nvPr/>
            </p:nvSpPr>
            <p:spPr>
              <a:xfrm>
                <a:off x="9306348" y="2904693"/>
                <a:ext cx="1359022" cy="6656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Fechas</a:t>
                </a:r>
              </a:p>
            </p:txBody>
          </p:sp>
          <p:sp>
            <p:nvSpPr>
              <p:cNvPr id="35" name="Rectángulo 34"/>
              <p:cNvSpPr/>
              <p:nvPr/>
            </p:nvSpPr>
            <p:spPr>
              <a:xfrm>
                <a:off x="3532155" y="3924840"/>
                <a:ext cx="2366731" cy="66566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Espacio</a:t>
                </a:r>
              </a:p>
            </p:txBody>
          </p:sp>
          <p:cxnSp>
            <p:nvCxnSpPr>
              <p:cNvPr id="36" name="Conector recto de flecha 35"/>
              <p:cNvCxnSpPr/>
              <p:nvPr/>
            </p:nvCxnSpPr>
            <p:spPr>
              <a:xfrm>
                <a:off x="5891118" y="4257672"/>
                <a:ext cx="1216326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ángulo 36"/>
              <p:cNvSpPr/>
              <p:nvPr/>
            </p:nvSpPr>
            <p:spPr>
              <a:xfrm>
                <a:off x="7193412" y="3878991"/>
                <a:ext cx="3871498" cy="6656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Localización Geográfica</a:t>
                </a:r>
              </a:p>
            </p:txBody>
          </p:sp>
        </p:grpSp>
        <p:sp>
          <p:nvSpPr>
            <p:cNvPr id="39" name="Rectángulo 38"/>
            <p:cNvSpPr/>
            <p:nvPr/>
          </p:nvSpPr>
          <p:spPr>
            <a:xfrm>
              <a:off x="3665503" y="4635538"/>
              <a:ext cx="2366733" cy="6656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tx1"/>
                  </a:solidFill>
                </a:rPr>
                <a:t>Estructura Temática</a:t>
              </a:r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7231934" y="4411699"/>
              <a:ext cx="3405278" cy="3703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500" b="1" dirty="0">
                  <a:solidFill>
                    <a:schemeClr val="tx1"/>
                  </a:solidFill>
                </a:rPr>
                <a:t>-     Enfoque</a:t>
              </a:r>
            </a:p>
          </p:txBody>
        </p:sp>
        <p:cxnSp>
          <p:nvCxnSpPr>
            <p:cNvPr id="42" name="Conector recto de flecha 41"/>
            <p:cNvCxnSpPr/>
            <p:nvPr/>
          </p:nvCxnSpPr>
          <p:spPr>
            <a:xfrm>
              <a:off x="6015608" y="5002454"/>
              <a:ext cx="1216326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ángulo 42"/>
            <p:cNvSpPr/>
            <p:nvPr/>
          </p:nvSpPr>
          <p:spPr>
            <a:xfrm>
              <a:off x="7231934" y="4892460"/>
              <a:ext cx="3405278" cy="3703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500" b="1" dirty="0">
                  <a:solidFill>
                    <a:schemeClr val="tx1"/>
                  </a:solidFill>
                </a:rPr>
                <a:t>- Relaciones posibles</a:t>
              </a:r>
            </a:p>
          </p:txBody>
        </p:sp>
        <p:sp>
          <p:nvSpPr>
            <p:cNvPr id="44" name="Rectángulo 43"/>
            <p:cNvSpPr/>
            <p:nvPr/>
          </p:nvSpPr>
          <p:spPr>
            <a:xfrm>
              <a:off x="7259782" y="5891429"/>
              <a:ext cx="3538939" cy="45617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500" b="1" dirty="0">
                  <a:solidFill>
                    <a:schemeClr val="tx1"/>
                  </a:solidFill>
                </a:rPr>
                <a:t>- Tipo de investigación</a:t>
              </a:r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7231934" y="5391945"/>
              <a:ext cx="3405278" cy="3703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500" b="1" dirty="0">
                  <a:solidFill>
                    <a:schemeClr val="tx1"/>
                  </a:solidFill>
                </a:rPr>
                <a:t>- Énfasis</a:t>
              </a:r>
            </a:p>
          </p:txBody>
        </p:sp>
      </p:grpSp>
      <p:sp>
        <p:nvSpPr>
          <p:cNvPr id="24" name="Google Shape;248;p35"/>
          <p:cNvSpPr/>
          <p:nvPr/>
        </p:nvSpPr>
        <p:spPr>
          <a:xfrm flipH="1">
            <a:off x="2859907" y="-25961"/>
            <a:ext cx="923990" cy="8513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783897" y="596550"/>
            <a:ext cx="42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accent1">
                    <a:lumMod val="75000"/>
                  </a:schemeClr>
                </a:solidFill>
              </a:rPr>
              <a:t>Para delimitar el tema se toma en cuenta</a:t>
            </a:r>
            <a:endParaRPr lang="es-MX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2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/>
          <p:cNvGrpSpPr/>
          <p:nvPr/>
        </p:nvGrpSpPr>
        <p:grpSpPr>
          <a:xfrm>
            <a:off x="768486" y="357842"/>
            <a:ext cx="7413170" cy="4258848"/>
            <a:chOff x="1024648" y="477123"/>
            <a:chExt cx="9884226" cy="5678464"/>
          </a:xfrm>
        </p:grpSpPr>
        <p:sp>
          <p:nvSpPr>
            <p:cNvPr id="4" name="Rectángulo 3"/>
            <p:cNvSpPr/>
            <p:nvPr/>
          </p:nvSpPr>
          <p:spPr>
            <a:xfrm>
              <a:off x="1024648" y="3049086"/>
              <a:ext cx="2646498" cy="66566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800" b="1" dirty="0">
                  <a:solidFill>
                    <a:schemeClr val="accent1">
                      <a:lumMod val="75000"/>
                    </a:schemeClr>
                  </a:solidFill>
                </a:rPr>
                <a:t>Factores a </a:t>
              </a:r>
              <a:r>
                <a:rPr lang="es-MX" sz="1800" b="1" dirty="0" smtClean="0">
                  <a:solidFill>
                    <a:schemeClr val="accent1">
                      <a:lumMod val="75000"/>
                    </a:schemeClr>
                  </a:solidFill>
                </a:rPr>
                <a:t>tomar </a:t>
              </a:r>
              <a:r>
                <a:rPr lang="es-MX" sz="1800" b="1" dirty="0">
                  <a:solidFill>
                    <a:schemeClr val="accent1">
                      <a:lumMod val="75000"/>
                    </a:schemeClr>
                  </a:solidFill>
                </a:rPr>
                <a:t>en cuenta</a:t>
              </a: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4326784" y="2184631"/>
              <a:ext cx="1525799" cy="6656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Orden subjetivo</a:t>
              </a: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326783" y="3814146"/>
              <a:ext cx="1525799" cy="6656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>
                  <a:solidFill>
                    <a:schemeClr val="accent1">
                      <a:lumMod val="75000"/>
                    </a:schemeClr>
                  </a:solidFill>
                </a:rPr>
                <a:t>Orden Objetivo</a:t>
              </a:r>
            </a:p>
          </p:txBody>
        </p:sp>
        <p:cxnSp>
          <p:nvCxnSpPr>
            <p:cNvPr id="8" name="Conector recto de flecha 7"/>
            <p:cNvCxnSpPr>
              <a:stCxn id="4" idx="3"/>
              <a:endCxn id="5" idx="1"/>
            </p:cNvCxnSpPr>
            <p:nvPr/>
          </p:nvCxnSpPr>
          <p:spPr>
            <a:xfrm flipV="1">
              <a:off x="3671146" y="2517463"/>
              <a:ext cx="655637" cy="86445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de flecha 9"/>
            <p:cNvCxnSpPr>
              <a:stCxn id="4" idx="3"/>
              <a:endCxn id="7" idx="1"/>
            </p:cNvCxnSpPr>
            <p:nvPr/>
          </p:nvCxnSpPr>
          <p:spPr>
            <a:xfrm>
              <a:off x="3671146" y="3381918"/>
              <a:ext cx="655636" cy="76506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ángulo 15"/>
            <p:cNvSpPr/>
            <p:nvPr/>
          </p:nvSpPr>
          <p:spPr>
            <a:xfrm>
              <a:off x="8144824" y="1107946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Capacidad para desarrollo</a:t>
              </a:r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8144825" y="1711771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Tiempo</a:t>
              </a: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8144825" y="2356474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Recursos necesarios</a:t>
              </a:r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8144825" y="3049086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Disponibilidad del recurso</a:t>
              </a:r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8144822" y="477123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Interés por el tema</a:t>
              </a: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6856728" y="3764447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¿Permite un diseño?</a:t>
              </a:r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6856726" y="4382585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¿Es de interés?</a:t>
              </a:r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6856725" y="5030847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¿Presenta utilidad?</a:t>
              </a:r>
            </a:p>
          </p:txBody>
        </p:sp>
        <p:sp>
          <p:nvSpPr>
            <p:cNvPr id="24" name="Rectángulo 23"/>
            <p:cNvSpPr/>
            <p:nvPr/>
          </p:nvSpPr>
          <p:spPr>
            <a:xfrm>
              <a:off x="6856725" y="5632255"/>
              <a:ext cx="2764049" cy="523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b="1" dirty="0">
                  <a:solidFill>
                    <a:schemeClr val="accent1">
                      <a:lumMod val="75000"/>
                    </a:schemeClr>
                  </a:solidFill>
                </a:rPr>
                <a:t>¿Presenta un nuevo enfoque?</a:t>
              </a:r>
            </a:p>
          </p:txBody>
        </p:sp>
        <p:cxnSp>
          <p:nvCxnSpPr>
            <p:cNvPr id="26" name="Conector recto de flecha 25"/>
            <p:cNvCxnSpPr>
              <a:stCxn id="5" idx="3"/>
              <a:endCxn id="20" idx="1"/>
            </p:cNvCxnSpPr>
            <p:nvPr/>
          </p:nvCxnSpPr>
          <p:spPr>
            <a:xfrm flipV="1">
              <a:off x="5852582" y="738790"/>
              <a:ext cx="2292240" cy="17786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>
              <a:stCxn id="5" idx="3"/>
              <a:endCxn id="16" idx="1"/>
            </p:cNvCxnSpPr>
            <p:nvPr/>
          </p:nvCxnSpPr>
          <p:spPr>
            <a:xfrm flipV="1">
              <a:off x="5852582" y="1369613"/>
              <a:ext cx="2292241" cy="11478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29"/>
            <p:cNvCxnSpPr>
              <a:stCxn id="5" idx="3"/>
              <a:endCxn id="17" idx="1"/>
            </p:cNvCxnSpPr>
            <p:nvPr/>
          </p:nvCxnSpPr>
          <p:spPr>
            <a:xfrm flipV="1">
              <a:off x="5852582" y="1973438"/>
              <a:ext cx="2292243" cy="54402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>
              <a:stCxn id="5" idx="3"/>
              <a:endCxn id="18" idx="1"/>
            </p:cNvCxnSpPr>
            <p:nvPr/>
          </p:nvCxnSpPr>
          <p:spPr>
            <a:xfrm>
              <a:off x="5852582" y="2517463"/>
              <a:ext cx="2292243" cy="10067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5" idx="3"/>
              <a:endCxn id="19" idx="1"/>
            </p:cNvCxnSpPr>
            <p:nvPr/>
          </p:nvCxnSpPr>
          <p:spPr>
            <a:xfrm>
              <a:off x="5852582" y="2517463"/>
              <a:ext cx="2292243" cy="79328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de flecha 35"/>
            <p:cNvCxnSpPr>
              <a:stCxn id="7" idx="3"/>
              <a:endCxn id="21" idx="1"/>
            </p:cNvCxnSpPr>
            <p:nvPr/>
          </p:nvCxnSpPr>
          <p:spPr>
            <a:xfrm flipV="1">
              <a:off x="5852581" y="4026113"/>
              <a:ext cx="1004147" cy="12086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37"/>
            <p:cNvCxnSpPr>
              <a:stCxn id="7" idx="3"/>
              <a:endCxn id="22" idx="1"/>
            </p:cNvCxnSpPr>
            <p:nvPr/>
          </p:nvCxnSpPr>
          <p:spPr>
            <a:xfrm>
              <a:off x="5852581" y="4146977"/>
              <a:ext cx="1004145" cy="49727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7" idx="3"/>
              <a:endCxn id="23" idx="1"/>
            </p:cNvCxnSpPr>
            <p:nvPr/>
          </p:nvCxnSpPr>
          <p:spPr>
            <a:xfrm>
              <a:off x="5852581" y="4146977"/>
              <a:ext cx="1004144" cy="114553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>
              <a:stCxn id="7" idx="3"/>
              <a:endCxn id="24" idx="1"/>
            </p:cNvCxnSpPr>
            <p:nvPr/>
          </p:nvCxnSpPr>
          <p:spPr>
            <a:xfrm>
              <a:off x="5852581" y="4146978"/>
              <a:ext cx="1004144" cy="17469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Google Shape;248;p35"/>
          <p:cNvSpPr/>
          <p:nvPr/>
        </p:nvSpPr>
        <p:spPr>
          <a:xfrm flipH="1">
            <a:off x="768486" y="554091"/>
            <a:ext cx="923990" cy="8513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A95B7"/>
              </a:solidFill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1692476" y="922804"/>
            <a:ext cx="1156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b="1" dirty="0" smtClean="0">
                <a:solidFill>
                  <a:schemeClr val="tx1"/>
                </a:solidFill>
              </a:rPr>
              <a:t>Para elegir el tema….</a:t>
            </a:r>
            <a:endParaRPr lang="es-MX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ctrTitle" idx="4294967295"/>
          </p:nvPr>
        </p:nvSpPr>
        <p:spPr>
          <a:xfrm>
            <a:off x="648807" y="2120712"/>
            <a:ext cx="764102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II. EL PROBLEMA DE INVESTIGACIÓN</a:t>
            </a:r>
            <a:endParaRPr sz="6000" dirty="0"/>
          </a:p>
        </p:txBody>
      </p:sp>
      <p:sp>
        <p:nvSpPr>
          <p:cNvPr id="95" name="Google Shape;95;p18"/>
          <p:cNvSpPr/>
          <p:nvPr/>
        </p:nvSpPr>
        <p:spPr>
          <a:xfrm>
            <a:off x="5052413" y="649417"/>
            <a:ext cx="1404621" cy="1423364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6" name="Google Shape;96;p18"/>
          <p:cNvSpPr/>
          <p:nvPr/>
        </p:nvSpPr>
        <p:spPr>
          <a:xfrm rot="1472950">
            <a:off x="2423550" y="1006973"/>
            <a:ext cx="821233" cy="79996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4197645" y="778725"/>
            <a:ext cx="359546" cy="349386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8" name="Google Shape;98;p18"/>
          <p:cNvSpPr/>
          <p:nvPr/>
        </p:nvSpPr>
        <p:spPr>
          <a:xfrm rot="2487373">
            <a:off x="4085233" y="1460493"/>
            <a:ext cx="255795" cy="248567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2A95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75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yto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1517</TotalTime>
  <Words>947</Words>
  <Application>Microsoft Office PowerPoint</Application>
  <PresentationFormat>Presentación en pantalla (16:9)</PresentationFormat>
  <Paragraphs>172</Paragraphs>
  <Slides>30</Slides>
  <Notes>24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Wingdings</vt:lpstr>
      <vt:lpstr>Patrick Hand SC</vt:lpstr>
      <vt:lpstr>Arial</vt:lpstr>
      <vt:lpstr>Sniglet</vt:lpstr>
      <vt:lpstr>Seyton template</vt:lpstr>
      <vt:lpstr>El problema de investigación</vt:lpstr>
      <vt:lpstr>Presentación</vt:lpstr>
      <vt:lpstr> Contenido</vt:lpstr>
      <vt:lpstr>I. Elección del Tema</vt:lpstr>
      <vt:lpstr>Elección del Tema</vt:lpstr>
      <vt:lpstr>Elección del Tema</vt:lpstr>
      <vt:lpstr>Presentación de PowerPoint</vt:lpstr>
      <vt:lpstr>Presentación de PowerPoint</vt:lpstr>
      <vt:lpstr>II. EL PROBLEMA DE INVESTIGACIÓN</vt:lpstr>
      <vt:lpstr>Presentación de PowerPoint</vt:lpstr>
      <vt:lpstr>Presentación de PowerPoint</vt:lpstr>
      <vt:lpstr>A. Identificación</vt:lpstr>
      <vt:lpstr>Presentación de PowerPoint</vt:lpstr>
      <vt:lpstr>Presentación de PowerPoint</vt:lpstr>
      <vt:lpstr>Presentación de PowerPoint</vt:lpstr>
      <vt:lpstr>B. Título</vt:lpstr>
      <vt:lpstr>Título</vt:lpstr>
      <vt:lpstr>C. Planteamiento</vt:lpstr>
      <vt:lpstr>Presentación de PowerPoint</vt:lpstr>
      <vt:lpstr>1. Descripción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Planteamiento del problema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Emiliano Espinoza Miguel</dc:creator>
  <cp:lastModifiedBy>Emiliano Espinoza Miguel</cp:lastModifiedBy>
  <cp:revision>52</cp:revision>
  <dcterms:modified xsi:type="dcterms:W3CDTF">2018-09-24T23:24:42Z</dcterms:modified>
</cp:coreProperties>
</file>