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98" r:id="rId3"/>
    <p:sldId id="299" r:id="rId4"/>
    <p:sldId id="300" r:id="rId5"/>
    <p:sldId id="301" r:id="rId6"/>
    <p:sldId id="302" r:id="rId7"/>
    <p:sldId id="303" r:id="rId8"/>
    <p:sldId id="304" r:id="rId9"/>
    <p:sldId id="305" r:id="rId10"/>
    <p:sldId id="306" r:id="rId11"/>
    <p:sldId id="320" r:id="rId12"/>
    <p:sldId id="297" r:id="rId13"/>
    <p:sldId id="258" r:id="rId14"/>
    <p:sldId id="259" r:id="rId15"/>
    <p:sldId id="260" r:id="rId16"/>
    <p:sldId id="261" r:id="rId17"/>
    <p:sldId id="262" r:id="rId18"/>
    <p:sldId id="263" r:id="rId19"/>
    <p:sldId id="264" r:id="rId20"/>
    <p:sldId id="265" r:id="rId21"/>
    <p:sldId id="308" r:id="rId22"/>
    <p:sldId id="309" r:id="rId23"/>
    <p:sldId id="266" r:id="rId24"/>
    <p:sldId id="267" r:id="rId25"/>
    <p:sldId id="268" r:id="rId26"/>
    <p:sldId id="269" r:id="rId27"/>
    <p:sldId id="270" r:id="rId28"/>
    <p:sldId id="271" r:id="rId29"/>
    <p:sldId id="272" r:id="rId30"/>
    <p:sldId id="273" r:id="rId31"/>
    <p:sldId id="274" r:id="rId32"/>
    <p:sldId id="319" r:id="rId33"/>
    <p:sldId id="275" r:id="rId34"/>
    <p:sldId id="276" r:id="rId35"/>
    <p:sldId id="281" r:id="rId36"/>
    <p:sldId id="310" r:id="rId37"/>
    <p:sldId id="311" r:id="rId38"/>
    <p:sldId id="282" r:id="rId39"/>
    <p:sldId id="283" r:id="rId40"/>
    <p:sldId id="285" r:id="rId41"/>
    <p:sldId id="286" r:id="rId42"/>
    <p:sldId id="317" r:id="rId43"/>
    <p:sldId id="318" r:id="rId44"/>
    <p:sldId id="312" r:id="rId45"/>
    <p:sldId id="313" r:id="rId46"/>
    <p:sldId id="314" r:id="rId47"/>
    <p:sldId id="315" r:id="rId48"/>
    <p:sldId id="316" r:id="rId49"/>
    <p:sldId id="307"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1D2E80-2DEC-4AF9-9EF8-FA6FE561CD90}"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ES"/>
        </a:p>
      </dgm:t>
    </dgm:pt>
    <dgm:pt modelId="{91EAC813-E31F-4FBC-813A-7A12458AF81E}">
      <dgm:prSet phldrT="[Texto]"/>
      <dgm:spPr/>
      <dgm:t>
        <a:bodyPr/>
        <a:lstStyle/>
        <a:p>
          <a:r>
            <a:rPr lang="es-ES" dirty="0" smtClean="0"/>
            <a:t>Actividades predispuestas a compartir el conocimiento</a:t>
          </a:r>
          <a:endParaRPr lang="es-ES" dirty="0"/>
        </a:p>
      </dgm:t>
    </dgm:pt>
    <dgm:pt modelId="{7C7F9A02-9595-4609-88E6-091CCE36389F}" type="parTrans" cxnId="{30BCB8BE-7467-464F-9521-4A2349A7F47B}">
      <dgm:prSet/>
      <dgm:spPr/>
      <dgm:t>
        <a:bodyPr/>
        <a:lstStyle/>
        <a:p>
          <a:endParaRPr lang="es-ES"/>
        </a:p>
      </dgm:t>
    </dgm:pt>
    <dgm:pt modelId="{87DDD638-1387-40B0-875E-A57662007C1A}" type="sibTrans" cxnId="{30BCB8BE-7467-464F-9521-4A2349A7F47B}">
      <dgm:prSet/>
      <dgm:spPr/>
      <dgm:t>
        <a:bodyPr/>
        <a:lstStyle/>
        <a:p>
          <a:endParaRPr lang="es-ES"/>
        </a:p>
      </dgm:t>
    </dgm:pt>
    <dgm:pt modelId="{22E49D24-9F10-4F8D-A575-71BFEF09D032}">
      <dgm:prSet phldrT="[Texto]"/>
      <dgm:spPr/>
      <dgm:t>
        <a:bodyPr/>
        <a:lstStyle/>
        <a:p>
          <a:r>
            <a:rPr lang="es-ES" dirty="0" smtClean="0"/>
            <a:t>Cultura de apoyo</a:t>
          </a:r>
          <a:endParaRPr lang="es-ES" dirty="0"/>
        </a:p>
      </dgm:t>
    </dgm:pt>
    <dgm:pt modelId="{D8F74D72-DBB4-46B7-A571-27707DC9D8C1}" type="parTrans" cxnId="{4D949E1D-2A52-4D5D-B1D6-5C88FC4026EC}">
      <dgm:prSet/>
      <dgm:spPr/>
      <dgm:t>
        <a:bodyPr/>
        <a:lstStyle/>
        <a:p>
          <a:endParaRPr lang="es-ES"/>
        </a:p>
      </dgm:t>
    </dgm:pt>
    <dgm:pt modelId="{B7C03377-D457-4AF7-86BA-DE0917E5F132}" type="sibTrans" cxnId="{4D949E1D-2A52-4D5D-B1D6-5C88FC4026EC}">
      <dgm:prSet/>
      <dgm:spPr/>
      <dgm:t>
        <a:bodyPr/>
        <a:lstStyle/>
        <a:p>
          <a:endParaRPr lang="es-ES"/>
        </a:p>
      </dgm:t>
    </dgm:pt>
    <dgm:pt modelId="{5B5A42A4-7F9E-49EF-B658-3C677FEF27A1}">
      <dgm:prSet phldrT="[Texto]" phldr="1"/>
      <dgm:spPr/>
      <dgm:t>
        <a:bodyPr/>
        <a:lstStyle/>
        <a:p>
          <a:endParaRPr lang="es-ES" dirty="0"/>
        </a:p>
      </dgm:t>
    </dgm:pt>
    <dgm:pt modelId="{BC144451-DB34-474D-9923-1353987755F0}" type="parTrans" cxnId="{F629B913-787D-40CA-948E-A4C2CA342EC4}">
      <dgm:prSet/>
      <dgm:spPr/>
      <dgm:t>
        <a:bodyPr/>
        <a:lstStyle/>
        <a:p>
          <a:endParaRPr lang="es-ES"/>
        </a:p>
      </dgm:t>
    </dgm:pt>
    <dgm:pt modelId="{A0CBF2F1-E923-4113-8810-B66D6432EBCC}" type="sibTrans" cxnId="{F629B913-787D-40CA-948E-A4C2CA342EC4}">
      <dgm:prSet/>
      <dgm:spPr/>
      <dgm:t>
        <a:bodyPr/>
        <a:lstStyle/>
        <a:p>
          <a:endParaRPr lang="es-ES"/>
        </a:p>
      </dgm:t>
    </dgm:pt>
    <dgm:pt modelId="{9BA70869-2786-4BB0-8A42-C78A5B6D67ED}">
      <dgm:prSet phldrT="[Texto]"/>
      <dgm:spPr/>
      <dgm:t>
        <a:bodyPr/>
        <a:lstStyle/>
        <a:p>
          <a:r>
            <a:rPr lang="es-ES" dirty="0" smtClean="0"/>
            <a:t>Demanda de nuevas  herramientas</a:t>
          </a:r>
          <a:endParaRPr lang="es-ES" dirty="0"/>
        </a:p>
      </dgm:t>
    </dgm:pt>
    <dgm:pt modelId="{6242CB8E-234E-4353-AFBB-3AAEC7209394}" type="parTrans" cxnId="{ADF2BED7-1E8E-4981-95B9-78016C799A42}">
      <dgm:prSet/>
      <dgm:spPr/>
      <dgm:t>
        <a:bodyPr/>
        <a:lstStyle/>
        <a:p>
          <a:endParaRPr lang="es-ES"/>
        </a:p>
      </dgm:t>
    </dgm:pt>
    <dgm:pt modelId="{0F1B32FE-842A-4CE1-807A-02C7096D003F}" type="sibTrans" cxnId="{ADF2BED7-1E8E-4981-95B9-78016C799A42}">
      <dgm:prSet/>
      <dgm:spPr/>
      <dgm:t>
        <a:bodyPr/>
        <a:lstStyle/>
        <a:p>
          <a:endParaRPr lang="es-ES"/>
        </a:p>
      </dgm:t>
    </dgm:pt>
    <dgm:pt modelId="{3A11C951-85CE-4817-ADF2-1FD9C1265B2F}">
      <dgm:prSet phldrT="[Texto]"/>
      <dgm:spPr/>
      <dgm:t>
        <a:bodyPr/>
        <a:lstStyle/>
        <a:p>
          <a:r>
            <a:rPr lang="es-ES" dirty="0" smtClean="0"/>
            <a:t>Introducción de herramientas</a:t>
          </a:r>
        </a:p>
        <a:p>
          <a:r>
            <a:rPr lang="es-ES" dirty="0" smtClean="0"/>
            <a:t>de aprendizaje</a:t>
          </a:r>
          <a:endParaRPr lang="es-ES" dirty="0"/>
        </a:p>
      </dgm:t>
    </dgm:pt>
    <dgm:pt modelId="{00E828EC-9CCC-49D1-B184-509BD47968BC}" type="parTrans" cxnId="{035ACB26-7B43-4071-AC4C-23AA15E5F92A}">
      <dgm:prSet/>
      <dgm:spPr/>
      <dgm:t>
        <a:bodyPr/>
        <a:lstStyle/>
        <a:p>
          <a:endParaRPr lang="es-ES"/>
        </a:p>
      </dgm:t>
    </dgm:pt>
    <dgm:pt modelId="{48D1A895-057C-4F8F-8ACD-F9FC197C868E}" type="sibTrans" cxnId="{035ACB26-7B43-4071-AC4C-23AA15E5F92A}">
      <dgm:prSet/>
      <dgm:spPr/>
      <dgm:t>
        <a:bodyPr/>
        <a:lstStyle/>
        <a:p>
          <a:endParaRPr lang="es-ES"/>
        </a:p>
      </dgm:t>
    </dgm:pt>
    <dgm:pt modelId="{1BA15BE3-6220-4DAB-9B22-91644D099D93}" type="pres">
      <dgm:prSet presAssocID="{151D2E80-2DEC-4AF9-9EF8-FA6FE561CD90}" presName="cycle" presStyleCnt="0">
        <dgm:presLayoutVars>
          <dgm:dir/>
          <dgm:resizeHandles val="exact"/>
        </dgm:presLayoutVars>
      </dgm:prSet>
      <dgm:spPr/>
      <dgm:t>
        <a:bodyPr/>
        <a:lstStyle/>
        <a:p>
          <a:endParaRPr lang="es-ES"/>
        </a:p>
      </dgm:t>
    </dgm:pt>
    <dgm:pt modelId="{F281AA3C-9649-4C5D-81E7-ED4906BE1F17}" type="pres">
      <dgm:prSet presAssocID="{91EAC813-E31F-4FBC-813A-7A12458AF81E}" presName="dummy" presStyleCnt="0"/>
      <dgm:spPr/>
    </dgm:pt>
    <dgm:pt modelId="{1EA43679-7458-4D0A-8861-DF0CF707436F}" type="pres">
      <dgm:prSet presAssocID="{91EAC813-E31F-4FBC-813A-7A12458AF81E}" presName="node" presStyleLbl="revTx" presStyleIdx="0" presStyleCnt="5">
        <dgm:presLayoutVars>
          <dgm:bulletEnabled val="1"/>
        </dgm:presLayoutVars>
      </dgm:prSet>
      <dgm:spPr/>
      <dgm:t>
        <a:bodyPr/>
        <a:lstStyle/>
        <a:p>
          <a:endParaRPr lang="es-ES"/>
        </a:p>
      </dgm:t>
    </dgm:pt>
    <dgm:pt modelId="{EAAA27D1-F2AD-489F-9DDE-0605D15694F0}" type="pres">
      <dgm:prSet presAssocID="{87DDD638-1387-40B0-875E-A57662007C1A}" presName="sibTrans" presStyleLbl="node1" presStyleIdx="0" presStyleCnt="5"/>
      <dgm:spPr/>
      <dgm:t>
        <a:bodyPr/>
        <a:lstStyle/>
        <a:p>
          <a:endParaRPr lang="es-ES"/>
        </a:p>
      </dgm:t>
    </dgm:pt>
    <dgm:pt modelId="{DD76874C-6D81-4099-BE72-5FD5E6FE3065}" type="pres">
      <dgm:prSet presAssocID="{22E49D24-9F10-4F8D-A575-71BFEF09D032}" presName="dummy" presStyleCnt="0"/>
      <dgm:spPr/>
    </dgm:pt>
    <dgm:pt modelId="{5C8BBCF3-DD40-4916-8570-1A973CA9BD11}" type="pres">
      <dgm:prSet presAssocID="{22E49D24-9F10-4F8D-A575-71BFEF09D032}" presName="node" presStyleLbl="revTx" presStyleIdx="1" presStyleCnt="5">
        <dgm:presLayoutVars>
          <dgm:bulletEnabled val="1"/>
        </dgm:presLayoutVars>
      </dgm:prSet>
      <dgm:spPr/>
      <dgm:t>
        <a:bodyPr/>
        <a:lstStyle/>
        <a:p>
          <a:endParaRPr lang="es-ES"/>
        </a:p>
      </dgm:t>
    </dgm:pt>
    <dgm:pt modelId="{F0007AF8-FFEC-4E05-B655-513A9127B538}" type="pres">
      <dgm:prSet presAssocID="{B7C03377-D457-4AF7-86BA-DE0917E5F132}" presName="sibTrans" presStyleLbl="node1" presStyleIdx="1" presStyleCnt="5"/>
      <dgm:spPr/>
      <dgm:t>
        <a:bodyPr/>
        <a:lstStyle/>
        <a:p>
          <a:endParaRPr lang="es-ES"/>
        </a:p>
      </dgm:t>
    </dgm:pt>
    <dgm:pt modelId="{6B5C7325-CB84-43FE-8FBB-8AF0CD8F0109}" type="pres">
      <dgm:prSet presAssocID="{5B5A42A4-7F9E-49EF-B658-3C677FEF27A1}" presName="dummy" presStyleCnt="0"/>
      <dgm:spPr/>
    </dgm:pt>
    <dgm:pt modelId="{299D2A1C-34E5-4888-B83E-7B2F498DECD4}" type="pres">
      <dgm:prSet presAssocID="{5B5A42A4-7F9E-49EF-B658-3C677FEF27A1}" presName="node" presStyleLbl="revTx" presStyleIdx="2" presStyleCnt="5">
        <dgm:presLayoutVars>
          <dgm:bulletEnabled val="1"/>
        </dgm:presLayoutVars>
      </dgm:prSet>
      <dgm:spPr/>
      <dgm:t>
        <a:bodyPr/>
        <a:lstStyle/>
        <a:p>
          <a:endParaRPr lang="es-ES"/>
        </a:p>
      </dgm:t>
    </dgm:pt>
    <dgm:pt modelId="{E8AA9F14-F740-481B-9DF3-A493F27B0FB2}" type="pres">
      <dgm:prSet presAssocID="{A0CBF2F1-E923-4113-8810-B66D6432EBCC}" presName="sibTrans" presStyleLbl="node1" presStyleIdx="2" presStyleCnt="5"/>
      <dgm:spPr/>
      <dgm:t>
        <a:bodyPr/>
        <a:lstStyle/>
        <a:p>
          <a:endParaRPr lang="es-ES"/>
        </a:p>
      </dgm:t>
    </dgm:pt>
    <dgm:pt modelId="{5F9ABFEB-7CDA-4935-9313-9FAC14D3961B}" type="pres">
      <dgm:prSet presAssocID="{9BA70869-2786-4BB0-8A42-C78A5B6D67ED}" presName="dummy" presStyleCnt="0"/>
      <dgm:spPr/>
    </dgm:pt>
    <dgm:pt modelId="{EBF454F2-444A-419E-A04F-66F44CADF388}" type="pres">
      <dgm:prSet presAssocID="{9BA70869-2786-4BB0-8A42-C78A5B6D67ED}" presName="node" presStyleLbl="revTx" presStyleIdx="3" presStyleCnt="5">
        <dgm:presLayoutVars>
          <dgm:bulletEnabled val="1"/>
        </dgm:presLayoutVars>
      </dgm:prSet>
      <dgm:spPr/>
      <dgm:t>
        <a:bodyPr/>
        <a:lstStyle/>
        <a:p>
          <a:endParaRPr lang="es-ES"/>
        </a:p>
      </dgm:t>
    </dgm:pt>
    <dgm:pt modelId="{34F3E708-E59A-4B5A-8A73-2189669E1278}" type="pres">
      <dgm:prSet presAssocID="{0F1B32FE-842A-4CE1-807A-02C7096D003F}" presName="sibTrans" presStyleLbl="node1" presStyleIdx="3" presStyleCnt="5"/>
      <dgm:spPr/>
      <dgm:t>
        <a:bodyPr/>
        <a:lstStyle/>
        <a:p>
          <a:endParaRPr lang="es-ES"/>
        </a:p>
      </dgm:t>
    </dgm:pt>
    <dgm:pt modelId="{429DD533-5BB6-427F-BB90-F87FC6003F7C}" type="pres">
      <dgm:prSet presAssocID="{3A11C951-85CE-4817-ADF2-1FD9C1265B2F}" presName="dummy" presStyleCnt="0"/>
      <dgm:spPr/>
    </dgm:pt>
    <dgm:pt modelId="{1320DCAE-96E7-4002-9B40-6D1DB085AD0E}" type="pres">
      <dgm:prSet presAssocID="{3A11C951-85CE-4817-ADF2-1FD9C1265B2F}" presName="node" presStyleLbl="revTx" presStyleIdx="4" presStyleCnt="5" custScaleX="161780">
        <dgm:presLayoutVars>
          <dgm:bulletEnabled val="1"/>
        </dgm:presLayoutVars>
      </dgm:prSet>
      <dgm:spPr/>
      <dgm:t>
        <a:bodyPr/>
        <a:lstStyle/>
        <a:p>
          <a:endParaRPr lang="es-ES"/>
        </a:p>
      </dgm:t>
    </dgm:pt>
    <dgm:pt modelId="{7B001796-5305-4388-A54B-ECD911DEA93C}" type="pres">
      <dgm:prSet presAssocID="{48D1A895-057C-4F8F-8ACD-F9FC197C868E}" presName="sibTrans" presStyleLbl="node1" presStyleIdx="4" presStyleCnt="5"/>
      <dgm:spPr/>
      <dgm:t>
        <a:bodyPr/>
        <a:lstStyle/>
        <a:p>
          <a:endParaRPr lang="es-ES"/>
        </a:p>
      </dgm:t>
    </dgm:pt>
  </dgm:ptLst>
  <dgm:cxnLst>
    <dgm:cxn modelId="{8980EA89-9FFD-4929-BF24-C8D9F719F435}" type="presOf" srcId="{87DDD638-1387-40B0-875E-A57662007C1A}" destId="{EAAA27D1-F2AD-489F-9DDE-0605D15694F0}" srcOrd="0" destOrd="0" presId="urn:microsoft.com/office/officeart/2005/8/layout/cycle1"/>
    <dgm:cxn modelId="{ADF2BED7-1E8E-4981-95B9-78016C799A42}" srcId="{151D2E80-2DEC-4AF9-9EF8-FA6FE561CD90}" destId="{9BA70869-2786-4BB0-8A42-C78A5B6D67ED}" srcOrd="3" destOrd="0" parTransId="{6242CB8E-234E-4353-AFBB-3AAEC7209394}" sibTransId="{0F1B32FE-842A-4CE1-807A-02C7096D003F}"/>
    <dgm:cxn modelId="{CFC5382B-9C67-4CA7-949C-FEA2F1919664}" type="presOf" srcId="{9BA70869-2786-4BB0-8A42-C78A5B6D67ED}" destId="{EBF454F2-444A-419E-A04F-66F44CADF388}" srcOrd="0" destOrd="0" presId="urn:microsoft.com/office/officeart/2005/8/layout/cycle1"/>
    <dgm:cxn modelId="{76883477-6F5B-403C-BDAF-0667CFA0FD51}" type="presOf" srcId="{91EAC813-E31F-4FBC-813A-7A12458AF81E}" destId="{1EA43679-7458-4D0A-8861-DF0CF707436F}" srcOrd="0" destOrd="0" presId="urn:microsoft.com/office/officeart/2005/8/layout/cycle1"/>
    <dgm:cxn modelId="{BC23D563-6A6F-4721-A53B-E7A53F79FEB6}" type="presOf" srcId="{0F1B32FE-842A-4CE1-807A-02C7096D003F}" destId="{34F3E708-E59A-4B5A-8A73-2189669E1278}" srcOrd="0" destOrd="0" presId="urn:microsoft.com/office/officeart/2005/8/layout/cycle1"/>
    <dgm:cxn modelId="{04233DAA-4F34-46FA-8AE1-01457B13B96F}" type="presOf" srcId="{151D2E80-2DEC-4AF9-9EF8-FA6FE561CD90}" destId="{1BA15BE3-6220-4DAB-9B22-91644D099D93}" srcOrd="0" destOrd="0" presId="urn:microsoft.com/office/officeart/2005/8/layout/cycle1"/>
    <dgm:cxn modelId="{30BCB8BE-7467-464F-9521-4A2349A7F47B}" srcId="{151D2E80-2DEC-4AF9-9EF8-FA6FE561CD90}" destId="{91EAC813-E31F-4FBC-813A-7A12458AF81E}" srcOrd="0" destOrd="0" parTransId="{7C7F9A02-9595-4609-88E6-091CCE36389F}" sibTransId="{87DDD638-1387-40B0-875E-A57662007C1A}"/>
    <dgm:cxn modelId="{035ACB26-7B43-4071-AC4C-23AA15E5F92A}" srcId="{151D2E80-2DEC-4AF9-9EF8-FA6FE561CD90}" destId="{3A11C951-85CE-4817-ADF2-1FD9C1265B2F}" srcOrd="4" destOrd="0" parTransId="{00E828EC-9CCC-49D1-B184-509BD47968BC}" sibTransId="{48D1A895-057C-4F8F-8ACD-F9FC197C868E}"/>
    <dgm:cxn modelId="{26FE0958-58E0-4B95-9957-A36412A0AF41}" type="presOf" srcId="{22E49D24-9F10-4F8D-A575-71BFEF09D032}" destId="{5C8BBCF3-DD40-4916-8570-1A973CA9BD11}" srcOrd="0" destOrd="0" presId="urn:microsoft.com/office/officeart/2005/8/layout/cycle1"/>
    <dgm:cxn modelId="{43BAB76B-713E-46CF-AF58-9E0E172E7019}" type="presOf" srcId="{B7C03377-D457-4AF7-86BA-DE0917E5F132}" destId="{F0007AF8-FFEC-4E05-B655-513A9127B538}" srcOrd="0" destOrd="0" presId="urn:microsoft.com/office/officeart/2005/8/layout/cycle1"/>
    <dgm:cxn modelId="{2DB94BC4-CD61-4782-96E1-609FCEC9CD19}" type="presOf" srcId="{48D1A895-057C-4F8F-8ACD-F9FC197C868E}" destId="{7B001796-5305-4388-A54B-ECD911DEA93C}" srcOrd="0" destOrd="0" presId="urn:microsoft.com/office/officeart/2005/8/layout/cycle1"/>
    <dgm:cxn modelId="{BE21224F-9586-4DEA-AA0D-29AE7A5AC275}" type="presOf" srcId="{A0CBF2F1-E923-4113-8810-B66D6432EBCC}" destId="{E8AA9F14-F740-481B-9DF3-A493F27B0FB2}" srcOrd="0" destOrd="0" presId="urn:microsoft.com/office/officeart/2005/8/layout/cycle1"/>
    <dgm:cxn modelId="{4D949E1D-2A52-4D5D-B1D6-5C88FC4026EC}" srcId="{151D2E80-2DEC-4AF9-9EF8-FA6FE561CD90}" destId="{22E49D24-9F10-4F8D-A575-71BFEF09D032}" srcOrd="1" destOrd="0" parTransId="{D8F74D72-DBB4-46B7-A571-27707DC9D8C1}" sibTransId="{B7C03377-D457-4AF7-86BA-DE0917E5F132}"/>
    <dgm:cxn modelId="{CC9ECAC2-2AF3-4092-92B0-BB7B75CB0907}" type="presOf" srcId="{5B5A42A4-7F9E-49EF-B658-3C677FEF27A1}" destId="{299D2A1C-34E5-4888-B83E-7B2F498DECD4}" srcOrd="0" destOrd="0" presId="urn:microsoft.com/office/officeart/2005/8/layout/cycle1"/>
    <dgm:cxn modelId="{1AB8B00C-AA7A-4D12-ACBE-268E3C97FAC1}" type="presOf" srcId="{3A11C951-85CE-4817-ADF2-1FD9C1265B2F}" destId="{1320DCAE-96E7-4002-9B40-6D1DB085AD0E}" srcOrd="0" destOrd="0" presId="urn:microsoft.com/office/officeart/2005/8/layout/cycle1"/>
    <dgm:cxn modelId="{F629B913-787D-40CA-948E-A4C2CA342EC4}" srcId="{151D2E80-2DEC-4AF9-9EF8-FA6FE561CD90}" destId="{5B5A42A4-7F9E-49EF-B658-3C677FEF27A1}" srcOrd="2" destOrd="0" parTransId="{BC144451-DB34-474D-9923-1353987755F0}" sibTransId="{A0CBF2F1-E923-4113-8810-B66D6432EBCC}"/>
    <dgm:cxn modelId="{087902B1-B927-43F0-B533-C40D963542BB}" type="presParOf" srcId="{1BA15BE3-6220-4DAB-9B22-91644D099D93}" destId="{F281AA3C-9649-4C5D-81E7-ED4906BE1F17}" srcOrd="0" destOrd="0" presId="urn:microsoft.com/office/officeart/2005/8/layout/cycle1"/>
    <dgm:cxn modelId="{FFB5C397-DF5A-4046-B0DA-67DA2F88DDB2}" type="presParOf" srcId="{1BA15BE3-6220-4DAB-9B22-91644D099D93}" destId="{1EA43679-7458-4D0A-8861-DF0CF707436F}" srcOrd="1" destOrd="0" presId="urn:microsoft.com/office/officeart/2005/8/layout/cycle1"/>
    <dgm:cxn modelId="{E076306F-7A40-4C66-B82C-86692AA7BBD1}" type="presParOf" srcId="{1BA15BE3-6220-4DAB-9B22-91644D099D93}" destId="{EAAA27D1-F2AD-489F-9DDE-0605D15694F0}" srcOrd="2" destOrd="0" presId="urn:microsoft.com/office/officeart/2005/8/layout/cycle1"/>
    <dgm:cxn modelId="{C5447DE6-DD2C-4AD4-AB68-8912C4771141}" type="presParOf" srcId="{1BA15BE3-6220-4DAB-9B22-91644D099D93}" destId="{DD76874C-6D81-4099-BE72-5FD5E6FE3065}" srcOrd="3" destOrd="0" presId="urn:microsoft.com/office/officeart/2005/8/layout/cycle1"/>
    <dgm:cxn modelId="{8FBFEF5D-E8D2-4DFE-9625-0FD6870A981D}" type="presParOf" srcId="{1BA15BE3-6220-4DAB-9B22-91644D099D93}" destId="{5C8BBCF3-DD40-4916-8570-1A973CA9BD11}" srcOrd="4" destOrd="0" presId="urn:microsoft.com/office/officeart/2005/8/layout/cycle1"/>
    <dgm:cxn modelId="{7109A119-BA0B-44F7-9FBD-D7F481BF3B10}" type="presParOf" srcId="{1BA15BE3-6220-4DAB-9B22-91644D099D93}" destId="{F0007AF8-FFEC-4E05-B655-513A9127B538}" srcOrd="5" destOrd="0" presId="urn:microsoft.com/office/officeart/2005/8/layout/cycle1"/>
    <dgm:cxn modelId="{6153D3C2-C939-4D98-A1EE-3B6EC33F751D}" type="presParOf" srcId="{1BA15BE3-6220-4DAB-9B22-91644D099D93}" destId="{6B5C7325-CB84-43FE-8FBB-8AF0CD8F0109}" srcOrd="6" destOrd="0" presId="urn:microsoft.com/office/officeart/2005/8/layout/cycle1"/>
    <dgm:cxn modelId="{5254B4E6-0EC8-4907-9D60-BFB8F7A530B3}" type="presParOf" srcId="{1BA15BE3-6220-4DAB-9B22-91644D099D93}" destId="{299D2A1C-34E5-4888-B83E-7B2F498DECD4}" srcOrd="7" destOrd="0" presId="urn:microsoft.com/office/officeart/2005/8/layout/cycle1"/>
    <dgm:cxn modelId="{DC12C542-57C0-4EB1-B164-F476109CD921}" type="presParOf" srcId="{1BA15BE3-6220-4DAB-9B22-91644D099D93}" destId="{E8AA9F14-F740-481B-9DF3-A493F27B0FB2}" srcOrd="8" destOrd="0" presId="urn:microsoft.com/office/officeart/2005/8/layout/cycle1"/>
    <dgm:cxn modelId="{CAD8F6A3-8175-417C-A932-5A49CCA69FDE}" type="presParOf" srcId="{1BA15BE3-6220-4DAB-9B22-91644D099D93}" destId="{5F9ABFEB-7CDA-4935-9313-9FAC14D3961B}" srcOrd="9" destOrd="0" presId="urn:microsoft.com/office/officeart/2005/8/layout/cycle1"/>
    <dgm:cxn modelId="{26379058-507F-4FEA-88AE-C607ACF03D4E}" type="presParOf" srcId="{1BA15BE3-6220-4DAB-9B22-91644D099D93}" destId="{EBF454F2-444A-419E-A04F-66F44CADF388}" srcOrd="10" destOrd="0" presId="urn:microsoft.com/office/officeart/2005/8/layout/cycle1"/>
    <dgm:cxn modelId="{696C53F9-A526-4A1F-924D-38ED6B25D05E}" type="presParOf" srcId="{1BA15BE3-6220-4DAB-9B22-91644D099D93}" destId="{34F3E708-E59A-4B5A-8A73-2189669E1278}" srcOrd="11" destOrd="0" presId="urn:microsoft.com/office/officeart/2005/8/layout/cycle1"/>
    <dgm:cxn modelId="{6A67A425-D11B-4F84-83C0-9541F42BD03F}" type="presParOf" srcId="{1BA15BE3-6220-4DAB-9B22-91644D099D93}" destId="{429DD533-5BB6-427F-BB90-F87FC6003F7C}" srcOrd="12" destOrd="0" presId="urn:microsoft.com/office/officeart/2005/8/layout/cycle1"/>
    <dgm:cxn modelId="{C4455906-16B0-46C9-9017-D019CF7F1B54}" type="presParOf" srcId="{1BA15BE3-6220-4DAB-9B22-91644D099D93}" destId="{1320DCAE-96E7-4002-9B40-6D1DB085AD0E}" srcOrd="13" destOrd="0" presId="urn:microsoft.com/office/officeart/2005/8/layout/cycle1"/>
    <dgm:cxn modelId="{4089BEFA-F505-4586-9C44-D2C1FB1C83DE}" type="presParOf" srcId="{1BA15BE3-6220-4DAB-9B22-91644D099D93}" destId="{7B001796-5305-4388-A54B-ECD911DEA93C}"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43679-7458-4D0A-8861-DF0CF707436F}">
      <dsp:nvSpPr>
        <dsp:cNvPr id="0" name=""/>
        <dsp:cNvSpPr/>
      </dsp:nvSpPr>
      <dsp:spPr>
        <a:xfrm>
          <a:off x="4113586" y="24238"/>
          <a:ext cx="853755" cy="853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Actividades predispuestas a compartir el conocimiento</a:t>
          </a:r>
          <a:endParaRPr lang="es-ES" sz="1100" kern="1200" dirty="0"/>
        </a:p>
      </dsp:txBody>
      <dsp:txXfrm>
        <a:off x="4113586" y="24238"/>
        <a:ext cx="853755" cy="853755"/>
      </dsp:txXfrm>
    </dsp:sp>
    <dsp:sp modelId="{EAAA27D1-F2AD-489F-9DDE-0605D15694F0}">
      <dsp:nvSpPr>
        <dsp:cNvPr id="0" name=""/>
        <dsp:cNvSpPr/>
      </dsp:nvSpPr>
      <dsp:spPr>
        <a:xfrm>
          <a:off x="2101729" y="-883"/>
          <a:ext cx="3205402" cy="3205402"/>
        </a:xfrm>
        <a:prstGeom prst="circularArrow">
          <a:avLst>
            <a:gd name="adj1" fmla="val 5194"/>
            <a:gd name="adj2" fmla="val 335450"/>
            <a:gd name="adj3" fmla="val 21295127"/>
            <a:gd name="adj4" fmla="val 19764587"/>
            <a:gd name="adj5" fmla="val 605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8BBCF3-DD40-4916-8570-1A973CA9BD11}">
      <dsp:nvSpPr>
        <dsp:cNvPr id="0" name=""/>
        <dsp:cNvSpPr/>
      </dsp:nvSpPr>
      <dsp:spPr>
        <a:xfrm>
          <a:off x="4630283" y="1614468"/>
          <a:ext cx="853755" cy="853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Cultura de apoyo</a:t>
          </a:r>
          <a:endParaRPr lang="es-ES" sz="1100" kern="1200" dirty="0"/>
        </a:p>
      </dsp:txBody>
      <dsp:txXfrm>
        <a:off x="4630283" y="1614468"/>
        <a:ext cx="853755" cy="853755"/>
      </dsp:txXfrm>
    </dsp:sp>
    <dsp:sp modelId="{F0007AF8-FFEC-4E05-B655-513A9127B538}">
      <dsp:nvSpPr>
        <dsp:cNvPr id="0" name=""/>
        <dsp:cNvSpPr/>
      </dsp:nvSpPr>
      <dsp:spPr>
        <a:xfrm>
          <a:off x="2101729" y="-883"/>
          <a:ext cx="3205402" cy="3205402"/>
        </a:xfrm>
        <a:prstGeom prst="circularArrow">
          <a:avLst>
            <a:gd name="adj1" fmla="val 5194"/>
            <a:gd name="adj2" fmla="val 335450"/>
            <a:gd name="adj3" fmla="val 4016652"/>
            <a:gd name="adj4" fmla="val 2251639"/>
            <a:gd name="adj5" fmla="val 605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9D2A1C-34E5-4888-B83E-7B2F498DECD4}">
      <dsp:nvSpPr>
        <dsp:cNvPr id="0" name=""/>
        <dsp:cNvSpPr/>
      </dsp:nvSpPr>
      <dsp:spPr>
        <a:xfrm>
          <a:off x="3277553" y="2597285"/>
          <a:ext cx="853755" cy="853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endParaRPr lang="es-ES" sz="1100" kern="1200"/>
        </a:p>
      </dsp:txBody>
      <dsp:txXfrm>
        <a:off x="3277553" y="2597285"/>
        <a:ext cx="853755" cy="853755"/>
      </dsp:txXfrm>
    </dsp:sp>
    <dsp:sp modelId="{E8AA9F14-F740-481B-9DF3-A493F27B0FB2}">
      <dsp:nvSpPr>
        <dsp:cNvPr id="0" name=""/>
        <dsp:cNvSpPr/>
      </dsp:nvSpPr>
      <dsp:spPr>
        <a:xfrm>
          <a:off x="2101729" y="-883"/>
          <a:ext cx="3205402" cy="3205402"/>
        </a:xfrm>
        <a:prstGeom prst="circularArrow">
          <a:avLst>
            <a:gd name="adj1" fmla="val 5194"/>
            <a:gd name="adj2" fmla="val 335450"/>
            <a:gd name="adj3" fmla="val 8212911"/>
            <a:gd name="adj4" fmla="val 6447898"/>
            <a:gd name="adj5" fmla="val 605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F454F2-444A-419E-A04F-66F44CADF388}">
      <dsp:nvSpPr>
        <dsp:cNvPr id="0" name=""/>
        <dsp:cNvSpPr/>
      </dsp:nvSpPr>
      <dsp:spPr>
        <a:xfrm>
          <a:off x="1924822" y="1614468"/>
          <a:ext cx="853755" cy="853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Demanda de nuevas  herramientas</a:t>
          </a:r>
          <a:endParaRPr lang="es-ES" sz="1100" kern="1200" dirty="0"/>
        </a:p>
      </dsp:txBody>
      <dsp:txXfrm>
        <a:off x="1924822" y="1614468"/>
        <a:ext cx="853755" cy="853755"/>
      </dsp:txXfrm>
    </dsp:sp>
    <dsp:sp modelId="{34F3E708-E59A-4B5A-8A73-2189669E1278}">
      <dsp:nvSpPr>
        <dsp:cNvPr id="0" name=""/>
        <dsp:cNvSpPr/>
      </dsp:nvSpPr>
      <dsp:spPr>
        <a:xfrm>
          <a:off x="2101729" y="-883"/>
          <a:ext cx="3205402" cy="3205402"/>
        </a:xfrm>
        <a:prstGeom prst="circularArrow">
          <a:avLst>
            <a:gd name="adj1" fmla="val 5194"/>
            <a:gd name="adj2" fmla="val 335450"/>
            <a:gd name="adj3" fmla="val 12299963"/>
            <a:gd name="adj4" fmla="val 10769423"/>
            <a:gd name="adj5" fmla="val 605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20DCAE-96E7-4002-9B40-6D1DB085AD0E}">
      <dsp:nvSpPr>
        <dsp:cNvPr id="0" name=""/>
        <dsp:cNvSpPr/>
      </dsp:nvSpPr>
      <dsp:spPr>
        <a:xfrm>
          <a:off x="2177794" y="24238"/>
          <a:ext cx="1381205" cy="853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Introducción de herramientas</a:t>
          </a:r>
        </a:p>
        <a:p>
          <a:pPr lvl="0" algn="ctr" defTabSz="488950">
            <a:lnSpc>
              <a:spcPct val="90000"/>
            </a:lnSpc>
            <a:spcBef>
              <a:spcPct val="0"/>
            </a:spcBef>
            <a:spcAft>
              <a:spcPct val="35000"/>
            </a:spcAft>
          </a:pPr>
          <a:r>
            <a:rPr lang="es-ES" sz="1100" kern="1200" dirty="0" smtClean="0"/>
            <a:t>de aprendizaje</a:t>
          </a:r>
          <a:endParaRPr lang="es-ES" sz="1100" kern="1200" dirty="0"/>
        </a:p>
      </dsp:txBody>
      <dsp:txXfrm>
        <a:off x="2177794" y="24238"/>
        <a:ext cx="1381205" cy="853755"/>
      </dsp:txXfrm>
    </dsp:sp>
    <dsp:sp modelId="{7B001796-5305-4388-A54B-ECD911DEA93C}">
      <dsp:nvSpPr>
        <dsp:cNvPr id="0" name=""/>
        <dsp:cNvSpPr/>
      </dsp:nvSpPr>
      <dsp:spPr>
        <a:xfrm>
          <a:off x="2101729" y="-883"/>
          <a:ext cx="3205402" cy="3205402"/>
        </a:xfrm>
        <a:prstGeom prst="circularArrow">
          <a:avLst>
            <a:gd name="adj1" fmla="val 5194"/>
            <a:gd name="adj2" fmla="val 335450"/>
            <a:gd name="adj3" fmla="val 16867635"/>
            <a:gd name="adj4" fmla="val 15847885"/>
            <a:gd name="adj5" fmla="val 605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7"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8"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9"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10" name="Freeform 10"/>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1"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2"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3" name="Slide Number Placeholder 5"/>
          <p:cNvSpPr>
            <a:spLocks noGrp="1"/>
          </p:cNvSpPr>
          <p:nvPr>
            <p:ph type="sldNum" sz="quarter" idx="12"/>
          </p:nvPr>
        </p:nvSpPr>
        <p:spPr/>
        <p:txBody>
          <a:bodyPr/>
          <a:lstStyle>
            <a:lvl1pPr>
              <a:defRPr/>
            </a:lvl1pPr>
          </a:lstStyle>
          <a:p>
            <a:pPr>
              <a:defRPr/>
            </a:pPr>
            <a:fld id="{3C1454EA-5733-4C72-A815-CA0D12F77DDD}"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3864562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5"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6" name="Slide Number Placeholder 5"/>
          <p:cNvSpPr>
            <a:spLocks noGrp="1"/>
          </p:cNvSpPr>
          <p:nvPr>
            <p:ph type="sldNum" sz="quarter" idx="12"/>
          </p:nvPr>
        </p:nvSpPr>
        <p:spPr/>
        <p:txBody>
          <a:bodyPr/>
          <a:lstStyle>
            <a:lvl1pPr>
              <a:defRPr/>
            </a:lvl1pPr>
          </a:lstStyle>
          <a:p>
            <a:pPr>
              <a:defRPr/>
            </a:pPr>
            <a:fld id="{D4866520-430E-4882-B029-801FB5716BB2}"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3593978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7"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8"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9"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10" name="Freeform 19"/>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2"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3" name="Slide Number Placeholder 5"/>
          <p:cNvSpPr>
            <a:spLocks noGrp="1"/>
          </p:cNvSpPr>
          <p:nvPr>
            <p:ph type="sldNum" sz="quarter" idx="12"/>
          </p:nvPr>
        </p:nvSpPr>
        <p:spPr/>
        <p:txBody>
          <a:bodyPr/>
          <a:lstStyle>
            <a:lvl1pPr>
              <a:defRPr/>
            </a:lvl1pPr>
          </a:lstStyle>
          <a:p>
            <a:pPr>
              <a:defRPr/>
            </a:pPr>
            <a:fld id="{84690BD4-2132-4489-ADE8-EEE16365E191}"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445788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6"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7" name="Slide Number Placeholder 5"/>
          <p:cNvSpPr>
            <a:spLocks noGrp="1"/>
          </p:cNvSpPr>
          <p:nvPr>
            <p:ph type="sldNum" sz="quarter" idx="12"/>
          </p:nvPr>
        </p:nvSpPr>
        <p:spPr/>
        <p:txBody>
          <a:bodyPr/>
          <a:lstStyle>
            <a:lvl1pPr>
              <a:defRPr/>
            </a:lvl1pPr>
          </a:lstStyle>
          <a:p>
            <a:pPr>
              <a:defRPr/>
            </a:pPr>
            <a:fld id="{28D4F5AF-8BC4-47A7-95AA-71E71A88E68D}"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163545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38588"/>
            <a:ext cx="8229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6"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7" name="Slide Number Placeholder 5"/>
          <p:cNvSpPr>
            <a:spLocks noGrp="1"/>
          </p:cNvSpPr>
          <p:nvPr>
            <p:ph type="sldNum" sz="quarter" idx="12"/>
          </p:nvPr>
        </p:nvSpPr>
        <p:spPr/>
        <p:txBody>
          <a:bodyPr/>
          <a:lstStyle>
            <a:lvl1pPr>
              <a:defRPr/>
            </a:lvl1pPr>
          </a:lstStyle>
          <a:p>
            <a:pPr>
              <a:defRPr/>
            </a:pPr>
            <a:fld id="{0C599367-C7F7-4E21-A215-2D7A1F05547F}"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646065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6"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7" name="Slide Number Placeholder 5"/>
          <p:cNvSpPr>
            <a:spLocks noGrp="1"/>
          </p:cNvSpPr>
          <p:nvPr>
            <p:ph type="sldNum" sz="quarter" idx="12"/>
          </p:nvPr>
        </p:nvSpPr>
        <p:spPr/>
        <p:txBody>
          <a:bodyPr/>
          <a:lstStyle>
            <a:lvl1pPr>
              <a:defRPr/>
            </a:lvl1pPr>
          </a:lstStyle>
          <a:p>
            <a:pPr>
              <a:defRPr/>
            </a:pPr>
            <a:fld id="{B62E8EE6-FEB8-4285-B8B1-28C7BAF18D12}"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60800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
        <p:nvSpPr>
          <p:cNvPr id="4"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5"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6" name="Slide Number Placeholder 5"/>
          <p:cNvSpPr>
            <a:spLocks noGrp="1"/>
          </p:cNvSpPr>
          <p:nvPr>
            <p:ph type="sldNum" sz="quarter" idx="12"/>
          </p:nvPr>
        </p:nvSpPr>
        <p:spPr/>
        <p:txBody>
          <a:bodyPr/>
          <a:lstStyle>
            <a:lvl1pPr>
              <a:defRPr/>
            </a:lvl1pPr>
          </a:lstStyle>
          <a:p>
            <a:pPr>
              <a:defRPr/>
            </a:pPr>
            <a:fld id="{A50E30FF-E1EB-4BD9-BCF4-4CB19F419BB9}"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3022623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5" name="Freeform 14"/>
          <p:cNvSpPr>
            <a:spLocks/>
          </p:cNvSpPr>
          <p:nvPr/>
        </p:nvSpPr>
        <p:spPr bwMode="hidden">
          <a:xfrm>
            <a:off x="6046788" y="4203700"/>
            <a:ext cx="2876550" cy="714375"/>
          </a:xfrm>
          <a:custGeom>
            <a:avLst/>
            <a:gdLst>
              <a:gd name="T0" fmla="*/ 2870172 w 2706"/>
              <a:gd name="T1" fmla="*/ 0 h 640"/>
              <a:gd name="T2" fmla="*/ 2870172 w 2706"/>
              <a:gd name="T3" fmla="*/ 0 h 640"/>
              <a:gd name="T4" fmla="*/ 2748987 w 2706"/>
              <a:gd name="T5" fmla="*/ 20092 h 640"/>
              <a:gd name="T6" fmla="*/ 2625676 w 2706"/>
              <a:gd name="T7" fmla="*/ 42416 h 640"/>
              <a:gd name="T8" fmla="*/ 2500239 w 2706"/>
              <a:gd name="T9" fmla="*/ 66973 h 640"/>
              <a:gd name="T10" fmla="*/ 2370549 w 2706"/>
              <a:gd name="T11" fmla="*/ 91529 h 640"/>
              <a:gd name="T12" fmla="*/ 2238734 w 2706"/>
              <a:gd name="T13" fmla="*/ 120551 h 640"/>
              <a:gd name="T14" fmla="*/ 2102667 w 2706"/>
              <a:gd name="T15" fmla="*/ 149572 h 640"/>
              <a:gd name="T16" fmla="*/ 1964473 w 2706"/>
              <a:gd name="T17" fmla="*/ 183059 h 640"/>
              <a:gd name="T18" fmla="*/ 1822028 w 2706"/>
              <a:gd name="T19" fmla="*/ 216545 h 640"/>
              <a:gd name="T20" fmla="*/ 1822028 w 2706"/>
              <a:gd name="T21" fmla="*/ 216545 h 640"/>
              <a:gd name="T22" fmla="*/ 1564775 w 2706"/>
              <a:gd name="T23" fmla="*/ 281285 h 640"/>
              <a:gd name="T24" fmla="*/ 1313901 w 2706"/>
              <a:gd name="T25" fmla="*/ 339328 h 640"/>
              <a:gd name="T26" fmla="*/ 1073657 w 2706"/>
              <a:gd name="T27" fmla="*/ 392906 h 640"/>
              <a:gd name="T28" fmla="*/ 841917 w 2706"/>
              <a:gd name="T29" fmla="*/ 444252 h 640"/>
              <a:gd name="T30" fmla="*/ 620808 w 2706"/>
              <a:gd name="T31" fmla="*/ 488900 h 640"/>
              <a:gd name="T32" fmla="*/ 406076 w 2706"/>
              <a:gd name="T33" fmla="*/ 529084 h 640"/>
              <a:gd name="T34" fmla="*/ 199849 w 2706"/>
              <a:gd name="T35" fmla="*/ 567035 h 640"/>
              <a:gd name="T36" fmla="*/ 0 w 2706"/>
              <a:gd name="T37" fmla="*/ 600521 h 640"/>
              <a:gd name="T38" fmla="*/ 0 w 2706"/>
              <a:gd name="T39" fmla="*/ 600521 h 640"/>
              <a:gd name="T40" fmla="*/ 138193 w 2706"/>
              <a:gd name="T41" fmla="*/ 620613 h 640"/>
              <a:gd name="T42" fmla="*/ 270009 w 2706"/>
              <a:gd name="T43" fmla="*/ 638473 h 640"/>
              <a:gd name="T44" fmla="*/ 397572 w 2706"/>
              <a:gd name="T45" fmla="*/ 654100 h 640"/>
              <a:gd name="T46" fmla="*/ 523009 w 2706"/>
              <a:gd name="T47" fmla="*/ 667494 h 640"/>
              <a:gd name="T48" fmla="*/ 644194 w 2706"/>
              <a:gd name="T49" fmla="*/ 680889 h 640"/>
              <a:gd name="T50" fmla="*/ 761127 w 2706"/>
              <a:gd name="T51" fmla="*/ 689818 h 640"/>
              <a:gd name="T52" fmla="*/ 873808 w 2706"/>
              <a:gd name="T53" fmla="*/ 698748 h 640"/>
              <a:gd name="T54" fmla="*/ 984363 w 2706"/>
              <a:gd name="T55" fmla="*/ 705445 h 640"/>
              <a:gd name="T56" fmla="*/ 1092791 w 2706"/>
              <a:gd name="T57" fmla="*/ 709910 h 640"/>
              <a:gd name="T58" fmla="*/ 1196968 w 2706"/>
              <a:gd name="T59" fmla="*/ 712143 h 640"/>
              <a:gd name="T60" fmla="*/ 1296892 w 2706"/>
              <a:gd name="T61" fmla="*/ 714375 h 640"/>
              <a:gd name="T62" fmla="*/ 1394691 w 2706"/>
              <a:gd name="T63" fmla="*/ 714375 h 640"/>
              <a:gd name="T64" fmla="*/ 1490363 w 2706"/>
              <a:gd name="T65" fmla="*/ 712143 h 640"/>
              <a:gd name="T66" fmla="*/ 1583910 w 2706"/>
              <a:gd name="T67" fmla="*/ 709910 h 640"/>
              <a:gd name="T68" fmla="*/ 1673204 w 2706"/>
              <a:gd name="T69" fmla="*/ 705445 h 640"/>
              <a:gd name="T70" fmla="*/ 1760372 w 2706"/>
              <a:gd name="T71" fmla="*/ 698748 h 640"/>
              <a:gd name="T72" fmla="*/ 1843288 w 2706"/>
              <a:gd name="T73" fmla="*/ 692051 h 640"/>
              <a:gd name="T74" fmla="*/ 1926204 w 2706"/>
              <a:gd name="T75" fmla="*/ 683121 h 640"/>
              <a:gd name="T76" fmla="*/ 2004868 w 2706"/>
              <a:gd name="T77" fmla="*/ 671959 h 640"/>
              <a:gd name="T78" fmla="*/ 2083532 w 2706"/>
              <a:gd name="T79" fmla="*/ 660797 h 640"/>
              <a:gd name="T80" fmla="*/ 2157944 w 2706"/>
              <a:gd name="T81" fmla="*/ 647402 h 640"/>
              <a:gd name="T82" fmla="*/ 2232356 w 2706"/>
              <a:gd name="T83" fmla="*/ 634008 h 640"/>
              <a:gd name="T84" fmla="*/ 2302516 w 2706"/>
              <a:gd name="T85" fmla="*/ 618381 h 640"/>
              <a:gd name="T86" fmla="*/ 2372675 w 2706"/>
              <a:gd name="T87" fmla="*/ 602754 h 640"/>
              <a:gd name="T88" fmla="*/ 2440709 w 2706"/>
              <a:gd name="T89" fmla="*/ 584895 h 640"/>
              <a:gd name="T90" fmla="*/ 2506617 w 2706"/>
              <a:gd name="T91" fmla="*/ 567035 h 640"/>
              <a:gd name="T92" fmla="*/ 2570398 w 2706"/>
              <a:gd name="T93" fmla="*/ 546943 h 640"/>
              <a:gd name="T94" fmla="*/ 2634180 w 2706"/>
              <a:gd name="T95" fmla="*/ 526852 h 640"/>
              <a:gd name="T96" fmla="*/ 2755365 w 2706"/>
              <a:gd name="T97" fmla="*/ 482203 h 640"/>
              <a:gd name="T98" fmla="*/ 2872298 w 2706"/>
              <a:gd name="T99" fmla="*/ 435322 h 640"/>
              <a:gd name="T100" fmla="*/ 2872298 w 2706"/>
              <a:gd name="T101" fmla="*/ 435322 h 640"/>
              <a:gd name="T102" fmla="*/ 2876550 w 2706"/>
              <a:gd name="T103" fmla="*/ 433090 h 640"/>
              <a:gd name="T104" fmla="*/ 2876550 w 2706"/>
              <a:gd name="T105" fmla="*/ 433090 h 640"/>
              <a:gd name="T106" fmla="*/ 2876550 w 2706"/>
              <a:gd name="T107" fmla="*/ 0 h 640"/>
              <a:gd name="T108" fmla="*/ 2876550 w 2706"/>
              <a:gd name="T109" fmla="*/ 0 h 640"/>
              <a:gd name="T110" fmla="*/ 2870172 w 2706"/>
              <a:gd name="T111" fmla="*/ 0 h 640"/>
              <a:gd name="T112" fmla="*/ 2870172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6" name="Freeform 18"/>
          <p:cNvSpPr>
            <a:spLocks/>
          </p:cNvSpPr>
          <p:nvPr/>
        </p:nvSpPr>
        <p:spPr bwMode="hidden">
          <a:xfrm>
            <a:off x="2619375" y="4075113"/>
            <a:ext cx="5545138" cy="850900"/>
          </a:xfrm>
          <a:custGeom>
            <a:avLst/>
            <a:gdLst>
              <a:gd name="T0" fmla="*/ 5545138 w 5216"/>
              <a:gd name="T1" fmla="*/ 797300 h 762"/>
              <a:gd name="T2" fmla="*/ 5298498 w 5216"/>
              <a:gd name="T3" fmla="*/ 766033 h 762"/>
              <a:gd name="T4" fmla="*/ 4760569 w 5216"/>
              <a:gd name="T5" fmla="*/ 681167 h 762"/>
              <a:gd name="T6" fmla="*/ 4160980 w 5216"/>
              <a:gd name="T7" fmla="*/ 567267 h 762"/>
              <a:gd name="T8" fmla="*/ 3493352 w 5216"/>
              <a:gd name="T9" fmla="*/ 417633 h 762"/>
              <a:gd name="T10" fmla="*/ 3131897 w 5216"/>
              <a:gd name="T11" fmla="*/ 330533 h 762"/>
              <a:gd name="T12" fmla="*/ 2851239 w 5216"/>
              <a:gd name="T13" fmla="*/ 263533 h 762"/>
              <a:gd name="T14" fmla="*/ 2583337 w 5216"/>
              <a:gd name="T15" fmla="*/ 205467 h 762"/>
              <a:gd name="T16" fmla="*/ 2328193 w 5216"/>
              <a:gd name="T17" fmla="*/ 156333 h 762"/>
              <a:gd name="T18" fmla="*/ 2083679 w 5216"/>
              <a:gd name="T19" fmla="*/ 113900 h 762"/>
              <a:gd name="T20" fmla="*/ 1849797 w 5216"/>
              <a:gd name="T21" fmla="*/ 80400 h 762"/>
              <a:gd name="T22" fmla="*/ 1418178 w 5216"/>
              <a:gd name="T23" fmla="*/ 31267 h 762"/>
              <a:gd name="T24" fmla="*/ 1031209 w 5216"/>
              <a:gd name="T25" fmla="*/ 4467 h 762"/>
              <a:gd name="T26" fmla="*/ 684637 w 5216"/>
              <a:gd name="T27" fmla="*/ 0 h 762"/>
              <a:gd name="T28" fmla="*/ 380590 w 5216"/>
              <a:gd name="T29" fmla="*/ 11167 h 762"/>
              <a:gd name="T30" fmla="*/ 116941 w 5216"/>
              <a:gd name="T31" fmla="*/ 35733 h 762"/>
              <a:gd name="T32" fmla="*/ 0 w 5216"/>
              <a:gd name="T33" fmla="*/ 53600 h 762"/>
              <a:gd name="T34" fmla="*/ 333814 w 5216"/>
              <a:gd name="T35" fmla="*/ 96033 h 762"/>
              <a:gd name="T36" fmla="*/ 693142 w 5216"/>
              <a:gd name="T37" fmla="*/ 156333 h 762"/>
              <a:gd name="T38" fmla="*/ 1077985 w 5216"/>
              <a:gd name="T39" fmla="*/ 234500 h 762"/>
              <a:gd name="T40" fmla="*/ 1490468 w 5216"/>
              <a:gd name="T41" fmla="*/ 330533 h 762"/>
              <a:gd name="T42" fmla="*/ 1866806 w 5216"/>
              <a:gd name="T43" fmla="*/ 422100 h 762"/>
              <a:gd name="T44" fmla="*/ 2559949 w 5216"/>
              <a:gd name="T45" fmla="*/ 576200 h 762"/>
              <a:gd name="T46" fmla="*/ 2878879 w 5216"/>
              <a:gd name="T47" fmla="*/ 638733 h 762"/>
              <a:gd name="T48" fmla="*/ 3180800 w 5216"/>
              <a:gd name="T49" fmla="*/ 692333 h 762"/>
              <a:gd name="T50" fmla="*/ 3465711 w 5216"/>
              <a:gd name="T51" fmla="*/ 739233 h 762"/>
              <a:gd name="T52" fmla="*/ 3733613 w 5216"/>
              <a:gd name="T53" fmla="*/ 774967 h 762"/>
              <a:gd name="T54" fmla="*/ 3986631 w 5216"/>
              <a:gd name="T55" fmla="*/ 806233 h 762"/>
              <a:gd name="T56" fmla="*/ 4224766 w 5216"/>
              <a:gd name="T57" fmla="*/ 826333 h 762"/>
              <a:gd name="T58" fmla="*/ 4448017 w 5216"/>
              <a:gd name="T59" fmla="*/ 841967 h 762"/>
              <a:gd name="T60" fmla="*/ 4660637 w 5216"/>
              <a:gd name="T61" fmla="*/ 850900 h 762"/>
              <a:gd name="T62" fmla="*/ 4858374 w 5216"/>
              <a:gd name="T63" fmla="*/ 850900 h 762"/>
              <a:gd name="T64" fmla="*/ 5045480 w 5216"/>
              <a:gd name="T65" fmla="*/ 846433 h 762"/>
              <a:gd name="T66" fmla="*/ 5221955 w 5216"/>
              <a:gd name="T67" fmla="*/ 835267 h 762"/>
              <a:gd name="T68" fmla="*/ 5387799 w 5216"/>
              <a:gd name="T69" fmla="*/ 817400 h 762"/>
              <a:gd name="T70" fmla="*/ 5545138 w 5216"/>
              <a:gd name="T71" fmla="*/ 797300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7" name="Freeform 22"/>
          <p:cNvSpPr>
            <a:spLocks/>
          </p:cNvSpPr>
          <p:nvPr/>
        </p:nvSpPr>
        <p:spPr bwMode="hidden">
          <a:xfrm>
            <a:off x="2828925" y="4087813"/>
            <a:ext cx="5467350" cy="774700"/>
          </a:xfrm>
          <a:custGeom>
            <a:avLst/>
            <a:gdLst>
              <a:gd name="T0" fmla="*/ 0 w 5144"/>
              <a:gd name="T1" fmla="*/ 78140 h 694"/>
              <a:gd name="T2" fmla="*/ 0 w 5144"/>
              <a:gd name="T3" fmla="*/ 78140 h 694"/>
              <a:gd name="T4" fmla="*/ 19131 w 5144"/>
              <a:gd name="T5" fmla="*/ 73675 h 694"/>
              <a:gd name="T6" fmla="*/ 76526 w 5144"/>
              <a:gd name="T7" fmla="*/ 62512 h 694"/>
              <a:gd name="T8" fmla="*/ 174309 w 5144"/>
              <a:gd name="T9" fmla="*/ 46884 h 694"/>
              <a:gd name="T10" fmla="*/ 238081 w 5144"/>
              <a:gd name="T11" fmla="*/ 37954 h 694"/>
              <a:gd name="T12" fmla="*/ 312481 w 5144"/>
              <a:gd name="T13" fmla="*/ 29023 h 694"/>
              <a:gd name="T14" fmla="*/ 395384 w 5144"/>
              <a:gd name="T15" fmla="*/ 22326 h 694"/>
              <a:gd name="T16" fmla="*/ 491041 w 5144"/>
              <a:gd name="T17" fmla="*/ 15628 h 694"/>
              <a:gd name="T18" fmla="*/ 595201 w 5144"/>
              <a:gd name="T19" fmla="*/ 8930 h 694"/>
              <a:gd name="T20" fmla="*/ 712116 w 5144"/>
              <a:gd name="T21" fmla="*/ 4465 h 694"/>
              <a:gd name="T22" fmla="*/ 839659 w 5144"/>
              <a:gd name="T23" fmla="*/ 2233 h 694"/>
              <a:gd name="T24" fmla="*/ 977831 w 5144"/>
              <a:gd name="T25" fmla="*/ 0 h 694"/>
              <a:gd name="T26" fmla="*/ 1126631 w 5144"/>
              <a:gd name="T27" fmla="*/ 2233 h 694"/>
              <a:gd name="T28" fmla="*/ 1286060 w 5144"/>
              <a:gd name="T29" fmla="*/ 6698 h 694"/>
              <a:gd name="T30" fmla="*/ 1458243 w 5144"/>
              <a:gd name="T31" fmla="*/ 15628 h 694"/>
              <a:gd name="T32" fmla="*/ 1641055 w 5144"/>
              <a:gd name="T33" fmla="*/ 26791 h 694"/>
              <a:gd name="T34" fmla="*/ 1834496 w 5144"/>
              <a:gd name="T35" fmla="*/ 44651 h 694"/>
              <a:gd name="T36" fmla="*/ 2040691 w 5144"/>
              <a:gd name="T37" fmla="*/ 64744 h 694"/>
              <a:gd name="T38" fmla="*/ 2259640 w 5144"/>
              <a:gd name="T39" fmla="*/ 89303 h 694"/>
              <a:gd name="T40" fmla="*/ 2489217 w 5144"/>
              <a:gd name="T41" fmla="*/ 118326 h 694"/>
              <a:gd name="T42" fmla="*/ 2731549 w 5144"/>
              <a:gd name="T43" fmla="*/ 154047 h 694"/>
              <a:gd name="T44" fmla="*/ 2984510 w 5144"/>
              <a:gd name="T45" fmla="*/ 194233 h 694"/>
              <a:gd name="T46" fmla="*/ 3250225 w 5144"/>
              <a:gd name="T47" fmla="*/ 241117 h 694"/>
              <a:gd name="T48" fmla="*/ 3528694 w 5144"/>
              <a:gd name="T49" fmla="*/ 296931 h 694"/>
              <a:gd name="T50" fmla="*/ 3819918 w 5144"/>
              <a:gd name="T51" fmla="*/ 357210 h 694"/>
              <a:gd name="T52" fmla="*/ 4123895 w 5144"/>
              <a:gd name="T53" fmla="*/ 424187 h 694"/>
              <a:gd name="T54" fmla="*/ 4440628 w 5144"/>
              <a:gd name="T55" fmla="*/ 500095 h 694"/>
              <a:gd name="T56" fmla="*/ 4770114 w 5144"/>
              <a:gd name="T57" fmla="*/ 582699 h 694"/>
              <a:gd name="T58" fmla="*/ 5112355 w 5144"/>
              <a:gd name="T59" fmla="*/ 674235 h 694"/>
              <a:gd name="T60" fmla="*/ 5467350 w 5144"/>
              <a:gd name="T61" fmla="*/ 774700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8" name="Freeform 26"/>
          <p:cNvSpPr>
            <a:spLocks/>
          </p:cNvSpPr>
          <p:nvPr/>
        </p:nvSpPr>
        <p:spPr bwMode="hidden">
          <a:xfrm>
            <a:off x="5610225" y="4073525"/>
            <a:ext cx="3306763" cy="652463"/>
          </a:xfrm>
          <a:custGeom>
            <a:avLst/>
            <a:gdLst>
              <a:gd name="T0" fmla="*/ 0 w 3112"/>
              <a:gd name="T1" fmla="*/ 652463 h 584"/>
              <a:gd name="T2" fmla="*/ 0 w 3112"/>
              <a:gd name="T3" fmla="*/ 652463 h 584"/>
              <a:gd name="T4" fmla="*/ 95633 w 3112"/>
              <a:gd name="T5" fmla="*/ 625649 h 584"/>
              <a:gd name="T6" fmla="*/ 357028 w 3112"/>
              <a:gd name="T7" fmla="*/ 556381 h 584"/>
              <a:gd name="T8" fmla="*/ 537668 w 3112"/>
              <a:gd name="T9" fmla="*/ 509457 h 584"/>
              <a:gd name="T10" fmla="*/ 745934 w 3112"/>
              <a:gd name="T11" fmla="*/ 458065 h 584"/>
              <a:gd name="T12" fmla="*/ 977578 w 3112"/>
              <a:gd name="T13" fmla="*/ 402203 h 584"/>
              <a:gd name="T14" fmla="*/ 1226223 w 3112"/>
              <a:gd name="T15" fmla="*/ 341873 h 584"/>
              <a:gd name="T16" fmla="*/ 1489743 w 3112"/>
              <a:gd name="T17" fmla="*/ 283777 h 584"/>
              <a:gd name="T18" fmla="*/ 1759640 w 3112"/>
              <a:gd name="T19" fmla="*/ 225681 h 584"/>
              <a:gd name="T20" fmla="*/ 2035912 w 3112"/>
              <a:gd name="T21" fmla="*/ 172054 h 584"/>
              <a:gd name="T22" fmla="*/ 2310059 w 3112"/>
              <a:gd name="T23" fmla="*/ 120661 h 584"/>
              <a:gd name="T24" fmla="*/ 2446070 w 3112"/>
              <a:gd name="T25" fmla="*/ 98316 h 584"/>
              <a:gd name="T26" fmla="*/ 2577830 w 3112"/>
              <a:gd name="T27" fmla="*/ 75972 h 584"/>
              <a:gd name="T28" fmla="*/ 2709591 w 3112"/>
              <a:gd name="T29" fmla="*/ 58096 h 584"/>
              <a:gd name="T30" fmla="*/ 2837101 w 3112"/>
              <a:gd name="T31" fmla="*/ 40220 h 584"/>
              <a:gd name="T32" fmla="*/ 2962486 w 3112"/>
              <a:gd name="T33" fmla="*/ 26814 h 584"/>
              <a:gd name="T34" fmla="*/ 3081495 w 3112"/>
              <a:gd name="T35" fmla="*/ 15641 h 584"/>
              <a:gd name="T36" fmla="*/ 3196254 w 3112"/>
              <a:gd name="T37" fmla="*/ 6703 h 584"/>
              <a:gd name="T38" fmla="*/ 3306763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9" name="Freeform 10"/>
          <p:cNvSpPr>
            <a:spLocks/>
          </p:cNvSpPr>
          <p:nvPr/>
        </p:nvSpPr>
        <p:spPr bwMode="hidden">
          <a:xfrm>
            <a:off x="211138" y="4059238"/>
            <a:ext cx="8723312" cy="1328737"/>
          </a:xfrm>
          <a:custGeom>
            <a:avLst/>
            <a:gdLst>
              <a:gd name="T0" fmla="*/ 8719055 w 8196"/>
              <a:gd name="T1" fmla="*/ 570733 h 1192"/>
              <a:gd name="T2" fmla="*/ 8557275 w 8196"/>
              <a:gd name="T3" fmla="*/ 635386 h 1192"/>
              <a:gd name="T4" fmla="*/ 8384853 w 8196"/>
              <a:gd name="T5" fmla="*/ 691122 h 1192"/>
              <a:gd name="T6" fmla="*/ 8201787 w 8196"/>
              <a:gd name="T7" fmla="*/ 742398 h 1192"/>
              <a:gd name="T8" fmla="*/ 8005948 w 8196"/>
              <a:gd name="T9" fmla="*/ 782528 h 1192"/>
              <a:gd name="T10" fmla="*/ 7793081 w 8196"/>
              <a:gd name="T11" fmla="*/ 813740 h 1192"/>
              <a:gd name="T12" fmla="*/ 7563184 w 8196"/>
              <a:gd name="T13" fmla="*/ 836034 h 1192"/>
              <a:gd name="T14" fmla="*/ 7314129 w 8196"/>
              <a:gd name="T15" fmla="*/ 849411 h 1192"/>
              <a:gd name="T16" fmla="*/ 7043787 w 8196"/>
              <a:gd name="T17" fmla="*/ 847181 h 1192"/>
              <a:gd name="T18" fmla="*/ 6750030 w 8196"/>
              <a:gd name="T19" fmla="*/ 836034 h 1192"/>
              <a:gd name="T20" fmla="*/ 6430729 w 8196"/>
              <a:gd name="T21" fmla="*/ 809281 h 1192"/>
              <a:gd name="T22" fmla="*/ 6083754 w 8196"/>
              <a:gd name="T23" fmla="*/ 769151 h 1192"/>
              <a:gd name="T24" fmla="*/ 5709108 w 8196"/>
              <a:gd name="T25" fmla="*/ 715645 h 1192"/>
              <a:gd name="T26" fmla="*/ 5302531 w 8196"/>
              <a:gd name="T27" fmla="*/ 644304 h 1192"/>
              <a:gd name="T28" fmla="*/ 4861895 w 8196"/>
              <a:gd name="T29" fmla="*/ 557356 h 1192"/>
              <a:gd name="T30" fmla="*/ 4387200 w 8196"/>
              <a:gd name="T31" fmla="*/ 452573 h 1192"/>
              <a:gd name="T32" fmla="*/ 3874189 w 8196"/>
              <a:gd name="T33" fmla="*/ 329955 h 1192"/>
              <a:gd name="T34" fmla="*/ 3614491 w 8196"/>
              <a:gd name="T35" fmla="*/ 267531 h 1192"/>
              <a:gd name="T36" fmla="*/ 3122767 w 8196"/>
              <a:gd name="T37" fmla="*/ 164977 h 1192"/>
              <a:gd name="T38" fmla="*/ 2673616 w 8196"/>
              <a:gd name="T39" fmla="*/ 91406 h 1192"/>
              <a:gd name="T40" fmla="*/ 2262782 w 8196"/>
              <a:gd name="T41" fmla="*/ 40130 h 1192"/>
              <a:gd name="T42" fmla="*/ 1890264 w 8196"/>
              <a:gd name="T43" fmla="*/ 11147 h 1192"/>
              <a:gd name="T44" fmla="*/ 1556062 w 8196"/>
              <a:gd name="T45" fmla="*/ 0 h 1192"/>
              <a:gd name="T46" fmla="*/ 1258047 w 8196"/>
              <a:gd name="T47" fmla="*/ 4459 h 1192"/>
              <a:gd name="T48" fmla="*/ 994091 w 8196"/>
              <a:gd name="T49" fmla="*/ 22294 h 1192"/>
              <a:gd name="T50" fmla="*/ 762066 w 8196"/>
              <a:gd name="T51" fmla="*/ 49047 h 1192"/>
              <a:gd name="T52" fmla="*/ 564099 w 8196"/>
              <a:gd name="T53" fmla="*/ 82489 h 1192"/>
              <a:gd name="T54" fmla="*/ 398062 w 8196"/>
              <a:gd name="T55" fmla="*/ 120389 h 1192"/>
              <a:gd name="T56" fmla="*/ 263956 w 8196"/>
              <a:gd name="T57" fmla="*/ 160519 h 1192"/>
              <a:gd name="T58" fmla="*/ 157522 w 8196"/>
              <a:gd name="T59" fmla="*/ 196189 h 1192"/>
              <a:gd name="T60" fmla="*/ 51088 w 8196"/>
              <a:gd name="T61" fmla="*/ 240778 h 1192"/>
              <a:gd name="T62" fmla="*/ 0 w 8196"/>
              <a:gd name="T63" fmla="*/ 267531 h 1192"/>
              <a:gd name="T64" fmla="*/ 8719055 w 8196"/>
              <a:gd name="T65" fmla="*/ 1328737 h 1192"/>
              <a:gd name="T66" fmla="*/ 8723312 w 8196"/>
              <a:gd name="T67" fmla="*/ 1322049 h 1192"/>
              <a:gd name="T68" fmla="*/ 8723312 w 8196"/>
              <a:gd name="T69" fmla="*/ 568503 h 1192"/>
              <a:gd name="T70" fmla="*/ 8719055 w 8196"/>
              <a:gd name="T71" fmla="*/ 570733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0"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1"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2" name="Slide Number Placeholder 5"/>
          <p:cNvSpPr>
            <a:spLocks noGrp="1"/>
          </p:cNvSpPr>
          <p:nvPr>
            <p:ph type="sldNum" sz="quarter" idx="12"/>
          </p:nvPr>
        </p:nvSpPr>
        <p:spPr/>
        <p:txBody>
          <a:bodyPr/>
          <a:lstStyle>
            <a:lvl1pPr>
              <a:defRPr/>
            </a:lvl1pPr>
          </a:lstStyle>
          <a:p>
            <a:pPr>
              <a:defRPr/>
            </a:pPr>
            <a:fld id="{B74B1FB8-42B1-4CED-8546-79B888E0D7F6}"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835497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3"/>
          <p:cNvSpPr>
            <a:spLocks noGrp="1"/>
          </p:cNvSpPr>
          <p:nvPr>
            <p:ph type="dt" sz="half" idx="15"/>
          </p:nvPr>
        </p:nvSpPr>
        <p:spPr/>
        <p:txBody>
          <a:bodyPr/>
          <a:lstStyle>
            <a:lvl1pPr>
              <a:defRPr/>
            </a:lvl1pPr>
          </a:lstStyle>
          <a:p>
            <a:pPr>
              <a:defRPr/>
            </a:pPr>
            <a:endParaRPr lang="es-ES" dirty="0">
              <a:solidFill>
                <a:srgbClr val="073E87"/>
              </a:solidFill>
            </a:endParaRPr>
          </a:p>
        </p:txBody>
      </p:sp>
      <p:sp>
        <p:nvSpPr>
          <p:cNvPr id="6" name="Footer Placeholder 4"/>
          <p:cNvSpPr>
            <a:spLocks noGrp="1"/>
          </p:cNvSpPr>
          <p:nvPr>
            <p:ph type="ftr" sz="quarter" idx="16"/>
          </p:nvPr>
        </p:nvSpPr>
        <p:spPr/>
        <p:txBody>
          <a:bodyPr/>
          <a:lstStyle>
            <a:lvl1pPr>
              <a:defRPr/>
            </a:lvl1pPr>
          </a:lstStyle>
          <a:p>
            <a:pPr>
              <a:defRPr/>
            </a:pPr>
            <a:endParaRPr lang="es-ES" dirty="0">
              <a:solidFill>
                <a:srgbClr val="073E87"/>
              </a:solidFill>
            </a:endParaRPr>
          </a:p>
        </p:txBody>
      </p:sp>
      <p:sp>
        <p:nvSpPr>
          <p:cNvPr id="7" name="Slide Number Placeholder 5"/>
          <p:cNvSpPr>
            <a:spLocks noGrp="1"/>
          </p:cNvSpPr>
          <p:nvPr>
            <p:ph type="sldNum" sz="quarter" idx="17"/>
          </p:nvPr>
        </p:nvSpPr>
        <p:spPr/>
        <p:txBody>
          <a:bodyPr/>
          <a:lstStyle>
            <a:lvl1pPr>
              <a:defRPr/>
            </a:lvl1pPr>
          </a:lstStyle>
          <a:p>
            <a:pPr>
              <a:defRPr/>
            </a:pPr>
            <a:fld id="{3663FA87-5900-4A56-ADB4-C6D2157EB9A4}"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4128846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8"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9" name="Slide Number Placeholder 5"/>
          <p:cNvSpPr>
            <a:spLocks noGrp="1"/>
          </p:cNvSpPr>
          <p:nvPr>
            <p:ph type="sldNum" sz="quarter" idx="12"/>
          </p:nvPr>
        </p:nvSpPr>
        <p:spPr/>
        <p:txBody>
          <a:bodyPr/>
          <a:lstStyle>
            <a:lvl1pPr>
              <a:defRPr/>
            </a:lvl1pPr>
          </a:lstStyle>
          <a:p>
            <a:pPr>
              <a:defRPr/>
            </a:pPr>
            <a:fld id="{9C95F4F5-FC6A-4C39-9E05-2B43D07C3949}"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27279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3"/>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4" name="Footer Placeholder 4"/>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5" name="Slide Number Placeholder 5"/>
          <p:cNvSpPr>
            <a:spLocks noGrp="1"/>
          </p:cNvSpPr>
          <p:nvPr>
            <p:ph type="sldNum" sz="quarter" idx="12"/>
          </p:nvPr>
        </p:nvSpPr>
        <p:spPr/>
        <p:txBody>
          <a:bodyPr/>
          <a:lstStyle>
            <a:lvl1pPr>
              <a:defRPr/>
            </a:lvl1pPr>
          </a:lstStyle>
          <a:p>
            <a:pPr>
              <a:defRPr/>
            </a:pPr>
            <a:fld id="{F6AE4596-5C80-4B25-A230-F8A4467F6B61}"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12808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5"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6"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7"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8" name="Freeform 10"/>
            <p:cNvSpPr>
              <a:spLocks/>
            </p:cNvSpPr>
            <p:nvPr/>
          </p:nvSpPr>
          <p:spPr bwMode="hidden">
            <a:xfrm>
              <a:off x="-3905251" y="4294188"/>
              <a:ext cx="13027839" cy="1892300"/>
            </a:xfrm>
            <a:custGeom>
              <a:avLst/>
              <a:gdLst>
                <a:gd name="T0" fmla="*/ 13021481 w 8196"/>
                <a:gd name="T1" fmla="*/ 812800 h 1192"/>
                <a:gd name="T2" fmla="*/ 12779871 w 8196"/>
                <a:gd name="T3" fmla="*/ 904875 h 1192"/>
                <a:gd name="T4" fmla="*/ 12522366 w 8196"/>
                <a:gd name="T5" fmla="*/ 984250 h 1192"/>
                <a:gd name="T6" fmla="*/ 12248966 w 8196"/>
                <a:gd name="T7" fmla="*/ 1057275 h 1192"/>
                <a:gd name="T8" fmla="*/ 11956492 w 8196"/>
                <a:gd name="T9" fmla="*/ 1114425 h 1192"/>
                <a:gd name="T10" fmla="*/ 11638584 w 8196"/>
                <a:gd name="T11" fmla="*/ 1158875 h 1192"/>
                <a:gd name="T12" fmla="*/ 11295245 w 8196"/>
                <a:gd name="T13" fmla="*/ 1190625 h 1192"/>
                <a:gd name="T14" fmla="*/ 10923293 w 8196"/>
                <a:gd name="T15" fmla="*/ 1209675 h 1192"/>
                <a:gd name="T16" fmla="*/ 10519551 w 8196"/>
                <a:gd name="T17" fmla="*/ 1206500 h 1192"/>
                <a:gd name="T18" fmla="*/ 10080839 w 8196"/>
                <a:gd name="T19" fmla="*/ 1190625 h 1192"/>
                <a:gd name="T20" fmla="*/ 9603978 w 8196"/>
                <a:gd name="T21" fmla="*/ 1152525 h 1192"/>
                <a:gd name="T22" fmla="*/ 9085789 w 8196"/>
                <a:gd name="T23" fmla="*/ 1095375 h 1192"/>
                <a:gd name="T24" fmla="*/ 8526272 w 8196"/>
                <a:gd name="T25" fmla="*/ 1019175 h 1192"/>
                <a:gd name="T26" fmla="*/ 7919070 w 8196"/>
                <a:gd name="T27" fmla="*/ 917575 h 1192"/>
                <a:gd name="T28" fmla="*/ 7261002 w 8196"/>
                <a:gd name="T29" fmla="*/ 793750 h 1192"/>
                <a:gd name="T30" fmla="*/ 6552068 w 8196"/>
                <a:gd name="T31" fmla="*/ 644525 h 1192"/>
                <a:gd name="T32" fmla="*/ 5785912 w 8196"/>
                <a:gd name="T33" fmla="*/ 469900 h 1192"/>
                <a:gd name="T34" fmla="*/ 5398065 w 8196"/>
                <a:gd name="T35" fmla="*/ 381000 h 1192"/>
                <a:gd name="T36" fmla="*/ 4663699 w 8196"/>
                <a:gd name="T37" fmla="*/ 234950 h 1192"/>
                <a:gd name="T38" fmla="*/ 3992915 w 8196"/>
                <a:gd name="T39" fmla="*/ 130175 h 1192"/>
                <a:gd name="T40" fmla="*/ 3379354 w 8196"/>
                <a:gd name="T41" fmla="*/ 57150 h 1192"/>
                <a:gd name="T42" fmla="*/ 2823016 w 8196"/>
                <a:gd name="T43" fmla="*/ 15875 h 1192"/>
                <a:gd name="T44" fmla="*/ 2323902 w 8196"/>
                <a:gd name="T45" fmla="*/ 0 h 1192"/>
                <a:gd name="T46" fmla="*/ 1878832 w 8196"/>
                <a:gd name="T47" fmla="*/ 6350 h 1192"/>
                <a:gd name="T48" fmla="*/ 1484627 w 8196"/>
                <a:gd name="T49" fmla="*/ 31750 h 1192"/>
                <a:gd name="T50" fmla="*/ 1138108 w 8196"/>
                <a:gd name="T51" fmla="*/ 69850 h 1192"/>
                <a:gd name="T52" fmla="*/ 842454 w 8196"/>
                <a:gd name="T53" fmla="*/ 117475 h 1192"/>
                <a:gd name="T54" fmla="*/ 594487 w 8196"/>
                <a:gd name="T55" fmla="*/ 171450 h 1192"/>
                <a:gd name="T56" fmla="*/ 394205 w 8196"/>
                <a:gd name="T57" fmla="*/ 228600 h 1192"/>
                <a:gd name="T58" fmla="*/ 235251 w 8196"/>
                <a:gd name="T59" fmla="*/ 279400 h 1192"/>
                <a:gd name="T60" fmla="*/ 76298 w 8196"/>
                <a:gd name="T61" fmla="*/ 342900 h 1192"/>
                <a:gd name="T62" fmla="*/ 0 w 8196"/>
                <a:gd name="T63" fmla="*/ 381000 h 1192"/>
                <a:gd name="T64" fmla="*/ 13021481 w 8196"/>
                <a:gd name="T65" fmla="*/ 1892300 h 1192"/>
                <a:gd name="T66" fmla="*/ 13027839 w 8196"/>
                <a:gd name="T67" fmla="*/ 1882775 h 1192"/>
                <a:gd name="T68" fmla="*/ 13027839 w 8196"/>
                <a:gd name="T69" fmla="*/ 809625 h 1192"/>
                <a:gd name="T70" fmla="*/ 13021481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9" name="Date Placeholder 1"/>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0" name="Footer Placeholder 2"/>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1" name="Slide Number Placeholder 3"/>
          <p:cNvSpPr>
            <a:spLocks noGrp="1"/>
          </p:cNvSpPr>
          <p:nvPr>
            <p:ph type="sldNum" sz="quarter" idx="12"/>
          </p:nvPr>
        </p:nvSpPr>
        <p:spPr/>
        <p:txBody>
          <a:bodyPr/>
          <a:lstStyle>
            <a:lvl1pPr>
              <a:defRPr/>
            </a:lvl1pPr>
          </a:lstStyle>
          <a:p>
            <a:pPr>
              <a:defRPr/>
            </a:pPr>
            <a:fld id="{A7415293-0D83-4BFD-9694-0C0DD344F2DD}"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689711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8"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9"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10"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11" name="Freeform 28"/>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4"/>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3" name="Footer Placeholder 5"/>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4" name="Slide Number Placeholder 6"/>
          <p:cNvSpPr>
            <a:spLocks noGrp="1"/>
          </p:cNvSpPr>
          <p:nvPr>
            <p:ph type="sldNum" sz="quarter" idx="12"/>
          </p:nvPr>
        </p:nvSpPr>
        <p:spPr/>
        <p:txBody>
          <a:bodyPr/>
          <a:lstStyle>
            <a:lvl1pPr>
              <a:defRPr/>
            </a:lvl1pPr>
          </a:lstStyle>
          <a:p>
            <a:pPr>
              <a:defRPr/>
            </a:pPr>
            <a:fld id="{37B63847-0673-499C-95B3-EB7DF57FA979}"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3647112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8"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9"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10"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11" name="Freeform 10"/>
            <p:cNvSpPr>
              <a:spLocks/>
            </p:cNvSpPr>
            <p:nvPr/>
          </p:nvSpPr>
          <p:spPr bwMode="hidden">
            <a:xfrm>
              <a:off x="-3905250" y="4294188"/>
              <a:ext cx="13011150" cy="1892300"/>
            </a:xfrm>
            <a:custGeom>
              <a:avLst/>
              <a:gdLst>
                <a:gd name="T0" fmla="*/ 13004800 w 8196"/>
                <a:gd name="T1" fmla="*/ 812800 h 1192"/>
                <a:gd name="T2" fmla="*/ 12763500 w 8196"/>
                <a:gd name="T3" fmla="*/ 904875 h 1192"/>
                <a:gd name="T4" fmla="*/ 12506325 w 8196"/>
                <a:gd name="T5" fmla="*/ 984250 h 1192"/>
                <a:gd name="T6" fmla="*/ 12233275 w 8196"/>
                <a:gd name="T7" fmla="*/ 1057275 h 1192"/>
                <a:gd name="T8" fmla="*/ 11941175 w 8196"/>
                <a:gd name="T9" fmla="*/ 1114425 h 1192"/>
                <a:gd name="T10" fmla="*/ 11623675 w 8196"/>
                <a:gd name="T11" fmla="*/ 1158875 h 1192"/>
                <a:gd name="T12" fmla="*/ 11280775 w 8196"/>
                <a:gd name="T13" fmla="*/ 1190625 h 1192"/>
                <a:gd name="T14" fmla="*/ 10909300 w 8196"/>
                <a:gd name="T15" fmla="*/ 1209675 h 1192"/>
                <a:gd name="T16" fmla="*/ 10506075 w 8196"/>
                <a:gd name="T17" fmla="*/ 1206500 h 1192"/>
                <a:gd name="T18" fmla="*/ 10067925 w 8196"/>
                <a:gd name="T19" fmla="*/ 1190625 h 1192"/>
                <a:gd name="T20" fmla="*/ 9591675 w 8196"/>
                <a:gd name="T21" fmla="*/ 1152525 h 1192"/>
                <a:gd name="T22" fmla="*/ 9074150 w 8196"/>
                <a:gd name="T23" fmla="*/ 1095375 h 1192"/>
                <a:gd name="T24" fmla="*/ 8515350 w 8196"/>
                <a:gd name="T25" fmla="*/ 1019175 h 1192"/>
                <a:gd name="T26" fmla="*/ 7908925 w 8196"/>
                <a:gd name="T27" fmla="*/ 917575 h 1192"/>
                <a:gd name="T28" fmla="*/ 7251700 w 8196"/>
                <a:gd name="T29" fmla="*/ 793750 h 1192"/>
                <a:gd name="T30" fmla="*/ 6543675 w 8196"/>
                <a:gd name="T31" fmla="*/ 644525 h 1192"/>
                <a:gd name="T32" fmla="*/ 5778500 w 8196"/>
                <a:gd name="T33" fmla="*/ 469900 h 1192"/>
                <a:gd name="T34" fmla="*/ 5391150 w 8196"/>
                <a:gd name="T35" fmla="*/ 381000 h 1192"/>
                <a:gd name="T36" fmla="*/ 4657725 w 8196"/>
                <a:gd name="T37" fmla="*/ 234950 h 1192"/>
                <a:gd name="T38" fmla="*/ 3987800 w 8196"/>
                <a:gd name="T39" fmla="*/ 130175 h 1192"/>
                <a:gd name="T40" fmla="*/ 3375025 w 8196"/>
                <a:gd name="T41" fmla="*/ 57150 h 1192"/>
                <a:gd name="T42" fmla="*/ 2819400 w 8196"/>
                <a:gd name="T43" fmla="*/ 15875 h 1192"/>
                <a:gd name="T44" fmla="*/ 2320925 w 8196"/>
                <a:gd name="T45" fmla="*/ 0 h 1192"/>
                <a:gd name="T46" fmla="*/ 1876425 w 8196"/>
                <a:gd name="T47" fmla="*/ 6350 h 1192"/>
                <a:gd name="T48" fmla="*/ 1482725 w 8196"/>
                <a:gd name="T49" fmla="*/ 31750 h 1192"/>
                <a:gd name="T50" fmla="*/ 1136650 w 8196"/>
                <a:gd name="T51" fmla="*/ 69850 h 1192"/>
                <a:gd name="T52" fmla="*/ 841375 w 8196"/>
                <a:gd name="T53" fmla="*/ 117475 h 1192"/>
                <a:gd name="T54" fmla="*/ 593725 w 8196"/>
                <a:gd name="T55" fmla="*/ 171450 h 1192"/>
                <a:gd name="T56" fmla="*/ 393700 w 8196"/>
                <a:gd name="T57" fmla="*/ 228600 h 1192"/>
                <a:gd name="T58" fmla="*/ 234950 w 8196"/>
                <a:gd name="T59" fmla="*/ 279400 h 1192"/>
                <a:gd name="T60" fmla="*/ 76200 w 8196"/>
                <a:gd name="T61" fmla="*/ 342900 h 1192"/>
                <a:gd name="T62" fmla="*/ 0 w 8196"/>
                <a:gd name="T63" fmla="*/ 381000 h 1192"/>
                <a:gd name="T64" fmla="*/ 13004800 w 8196"/>
                <a:gd name="T65" fmla="*/ 1892300 h 1192"/>
                <a:gd name="T66" fmla="*/ 13011150 w 8196"/>
                <a:gd name="T67" fmla="*/ 1882775 h 1192"/>
                <a:gd name="T68" fmla="*/ 13011150 w 8196"/>
                <a:gd name="T69" fmla="*/ 809625 h 1192"/>
                <a:gd name="T70" fmla="*/ 13004800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dirty="0" smtClean="0"/>
              <a:t>Haga clic en el icono para agregar una imagen</a:t>
            </a:r>
            <a:endParaRPr lang="en-US" noProof="0" dirty="0"/>
          </a:p>
        </p:txBody>
      </p:sp>
      <p:sp>
        <p:nvSpPr>
          <p:cNvPr id="12" name="Date Placeholder 4"/>
          <p:cNvSpPr>
            <a:spLocks noGrp="1"/>
          </p:cNvSpPr>
          <p:nvPr>
            <p:ph type="dt" sz="half" idx="10"/>
          </p:nvPr>
        </p:nvSpPr>
        <p:spPr/>
        <p:txBody>
          <a:bodyPr/>
          <a:lstStyle>
            <a:lvl1pPr>
              <a:defRPr/>
            </a:lvl1pPr>
          </a:lstStyle>
          <a:p>
            <a:pPr>
              <a:defRPr/>
            </a:pPr>
            <a:endParaRPr lang="es-ES" dirty="0">
              <a:solidFill>
                <a:srgbClr val="073E87"/>
              </a:solidFill>
            </a:endParaRPr>
          </a:p>
        </p:txBody>
      </p:sp>
      <p:sp>
        <p:nvSpPr>
          <p:cNvPr id="13" name="Footer Placeholder 5"/>
          <p:cNvSpPr>
            <a:spLocks noGrp="1"/>
          </p:cNvSpPr>
          <p:nvPr>
            <p:ph type="ftr" sz="quarter" idx="11"/>
          </p:nvPr>
        </p:nvSpPr>
        <p:spPr/>
        <p:txBody>
          <a:bodyPr/>
          <a:lstStyle>
            <a:lvl1pPr>
              <a:defRPr/>
            </a:lvl1pPr>
          </a:lstStyle>
          <a:p>
            <a:pPr>
              <a:defRPr/>
            </a:pPr>
            <a:endParaRPr lang="es-ES" dirty="0">
              <a:solidFill>
                <a:srgbClr val="073E87"/>
              </a:solidFill>
            </a:endParaRPr>
          </a:p>
        </p:txBody>
      </p:sp>
      <p:sp>
        <p:nvSpPr>
          <p:cNvPr id="14" name="Slide Number Placeholder 6"/>
          <p:cNvSpPr>
            <a:spLocks noGrp="1"/>
          </p:cNvSpPr>
          <p:nvPr>
            <p:ph type="sldNum" sz="quarter" idx="12"/>
          </p:nvPr>
        </p:nvSpPr>
        <p:spPr/>
        <p:txBody>
          <a:bodyPr/>
          <a:lstStyle>
            <a:lvl1pPr>
              <a:defRPr/>
            </a:lvl1pPr>
          </a:lstStyle>
          <a:p>
            <a:pPr>
              <a:defRPr/>
            </a:pPr>
            <a:fld id="{3BD30767-46BE-4DC3-850F-610D0901E998}" type="slidenum">
              <a:rPr lang="es-ES">
                <a:solidFill>
                  <a:srgbClr val="073E87"/>
                </a:solidFill>
              </a:rPr>
              <a:pPr>
                <a:defRPr/>
              </a:pPr>
              <a:t>‹Nº›</a:t>
            </a:fld>
            <a:endParaRPr lang="es-ES" dirty="0">
              <a:solidFill>
                <a:srgbClr val="073E87"/>
              </a:solidFill>
            </a:endParaRPr>
          </a:p>
        </p:txBody>
      </p:sp>
    </p:spTree>
    <p:extLst>
      <p:ext uri="{BB962C8B-B14F-4D97-AF65-F5344CB8AC3E}">
        <p14:creationId xmlns:p14="http://schemas.microsoft.com/office/powerpoint/2010/main" val="283011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125" y="4500563"/>
              <a:ext cx="4295775" cy="1016000"/>
            </a:xfrm>
            <a:custGeom>
              <a:avLst/>
              <a:gdLst>
                <a:gd name="T0" fmla="*/ 4286250 w 2706"/>
                <a:gd name="T1" fmla="*/ 0 h 640"/>
                <a:gd name="T2" fmla="*/ 4286250 w 2706"/>
                <a:gd name="T3" fmla="*/ 0 h 640"/>
                <a:gd name="T4" fmla="*/ 4105275 w 2706"/>
                <a:gd name="T5" fmla="*/ 28575 h 640"/>
                <a:gd name="T6" fmla="*/ 3921125 w 2706"/>
                <a:gd name="T7" fmla="*/ 60325 h 640"/>
                <a:gd name="T8" fmla="*/ 3733800 w 2706"/>
                <a:gd name="T9" fmla="*/ 95250 h 640"/>
                <a:gd name="T10" fmla="*/ 3540125 w 2706"/>
                <a:gd name="T11" fmla="*/ 130175 h 640"/>
                <a:gd name="T12" fmla="*/ 3343275 w 2706"/>
                <a:gd name="T13" fmla="*/ 171450 h 640"/>
                <a:gd name="T14" fmla="*/ 3140075 w 2706"/>
                <a:gd name="T15" fmla="*/ 212725 h 640"/>
                <a:gd name="T16" fmla="*/ 2933700 w 2706"/>
                <a:gd name="T17" fmla="*/ 260350 h 640"/>
                <a:gd name="T18" fmla="*/ 2720975 w 2706"/>
                <a:gd name="T19" fmla="*/ 307975 h 640"/>
                <a:gd name="T20" fmla="*/ 2720975 w 2706"/>
                <a:gd name="T21" fmla="*/ 307975 h 640"/>
                <a:gd name="T22" fmla="*/ 2336800 w 2706"/>
                <a:gd name="T23" fmla="*/ 400050 h 640"/>
                <a:gd name="T24" fmla="*/ 1962150 w 2706"/>
                <a:gd name="T25" fmla="*/ 482600 h 640"/>
                <a:gd name="T26" fmla="*/ 1603375 w 2706"/>
                <a:gd name="T27" fmla="*/ 558800 h 640"/>
                <a:gd name="T28" fmla="*/ 1257300 w 2706"/>
                <a:gd name="T29" fmla="*/ 631825 h 640"/>
                <a:gd name="T30" fmla="*/ 927100 w 2706"/>
                <a:gd name="T31" fmla="*/ 695325 h 640"/>
                <a:gd name="T32" fmla="*/ 606425 w 2706"/>
                <a:gd name="T33" fmla="*/ 752475 h 640"/>
                <a:gd name="T34" fmla="*/ 298450 w 2706"/>
                <a:gd name="T35" fmla="*/ 806450 h 640"/>
                <a:gd name="T36" fmla="*/ 0 w 2706"/>
                <a:gd name="T37" fmla="*/ 854075 h 640"/>
                <a:gd name="T38" fmla="*/ 0 w 2706"/>
                <a:gd name="T39" fmla="*/ 854075 h 640"/>
                <a:gd name="T40" fmla="*/ 206375 w 2706"/>
                <a:gd name="T41" fmla="*/ 882650 h 640"/>
                <a:gd name="T42" fmla="*/ 403225 w 2706"/>
                <a:gd name="T43" fmla="*/ 908050 h 640"/>
                <a:gd name="T44" fmla="*/ 593725 w 2706"/>
                <a:gd name="T45" fmla="*/ 930275 h 640"/>
                <a:gd name="T46" fmla="*/ 781050 w 2706"/>
                <a:gd name="T47" fmla="*/ 949325 h 640"/>
                <a:gd name="T48" fmla="*/ 962025 w 2706"/>
                <a:gd name="T49" fmla="*/ 968375 h 640"/>
                <a:gd name="T50" fmla="*/ 1136650 w 2706"/>
                <a:gd name="T51" fmla="*/ 981075 h 640"/>
                <a:gd name="T52" fmla="*/ 1304925 w 2706"/>
                <a:gd name="T53" fmla="*/ 993775 h 640"/>
                <a:gd name="T54" fmla="*/ 1470025 w 2706"/>
                <a:gd name="T55" fmla="*/ 1003300 h 640"/>
                <a:gd name="T56" fmla="*/ 1631950 w 2706"/>
                <a:gd name="T57" fmla="*/ 1009650 h 640"/>
                <a:gd name="T58" fmla="*/ 1787525 w 2706"/>
                <a:gd name="T59" fmla="*/ 1012825 h 640"/>
                <a:gd name="T60" fmla="*/ 1936750 w 2706"/>
                <a:gd name="T61" fmla="*/ 1016000 h 640"/>
                <a:gd name="T62" fmla="*/ 2082800 w 2706"/>
                <a:gd name="T63" fmla="*/ 1016000 h 640"/>
                <a:gd name="T64" fmla="*/ 2225675 w 2706"/>
                <a:gd name="T65" fmla="*/ 1012825 h 640"/>
                <a:gd name="T66" fmla="*/ 2365375 w 2706"/>
                <a:gd name="T67" fmla="*/ 1009650 h 640"/>
                <a:gd name="T68" fmla="*/ 2498725 w 2706"/>
                <a:gd name="T69" fmla="*/ 1003300 h 640"/>
                <a:gd name="T70" fmla="*/ 2628900 w 2706"/>
                <a:gd name="T71" fmla="*/ 993775 h 640"/>
                <a:gd name="T72" fmla="*/ 2752725 w 2706"/>
                <a:gd name="T73" fmla="*/ 984250 h 640"/>
                <a:gd name="T74" fmla="*/ 2876550 w 2706"/>
                <a:gd name="T75" fmla="*/ 971550 h 640"/>
                <a:gd name="T76" fmla="*/ 2994025 w 2706"/>
                <a:gd name="T77" fmla="*/ 955675 h 640"/>
                <a:gd name="T78" fmla="*/ 3111500 w 2706"/>
                <a:gd name="T79" fmla="*/ 939800 h 640"/>
                <a:gd name="T80" fmla="*/ 3222625 w 2706"/>
                <a:gd name="T81" fmla="*/ 920750 h 640"/>
                <a:gd name="T82" fmla="*/ 3333750 w 2706"/>
                <a:gd name="T83" fmla="*/ 901700 h 640"/>
                <a:gd name="T84" fmla="*/ 3438525 w 2706"/>
                <a:gd name="T85" fmla="*/ 879475 h 640"/>
                <a:gd name="T86" fmla="*/ 3543300 w 2706"/>
                <a:gd name="T87" fmla="*/ 857250 h 640"/>
                <a:gd name="T88" fmla="*/ 3644900 w 2706"/>
                <a:gd name="T89" fmla="*/ 831850 h 640"/>
                <a:gd name="T90" fmla="*/ 3743325 w 2706"/>
                <a:gd name="T91" fmla="*/ 806450 h 640"/>
                <a:gd name="T92" fmla="*/ 3838575 w 2706"/>
                <a:gd name="T93" fmla="*/ 777875 h 640"/>
                <a:gd name="T94" fmla="*/ 3933825 w 2706"/>
                <a:gd name="T95" fmla="*/ 749300 h 640"/>
                <a:gd name="T96" fmla="*/ 4114800 w 2706"/>
                <a:gd name="T97" fmla="*/ 685800 h 640"/>
                <a:gd name="T98" fmla="*/ 4289425 w 2706"/>
                <a:gd name="T99" fmla="*/ 619125 h 640"/>
                <a:gd name="T100" fmla="*/ 4289425 w 2706"/>
                <a:gd name="T101" fmla="*/ 619125 h 640"/>
                <a:gd name="T102" fmla="*/ 4295775 w 2706"/>
                <a:gd name="T103" fmla="*/ 615950 h 640"/>
                <a:gd name="T104" fmla="*/ 4295775 w 2706"/>
                <a:gd name="T105" fmla="*/ 615950 h 640"/>
                <a:gd name="T106" fmla="*/ 4295775 w 2706"/>
                <a:gd name="T107" fmla="*/ 0 h 640"/>
                <a:gd name="T108" fmla="*/ 4295775 w 2706"/>
                <a:gd name="T109" fmla="*/ 0 h 640"/>
                <a:gd name="T110" fmla="*/ 4286250 w 2706"/>
                <a:gd name="T111" fmla="*/ 0 h 640"/>
                <a:gd name="T112" fmla="*/ 4286250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1034" name="Freeform 18"/>
            <p:cNvSpPr>
              <a:spLocks/>
            </p:cNvSpPr>
            <p:nvPr/>
          </p:nvSpPr>
          <p:spPr bwMode="hidden">
            <a:xfrm>
              <a:off x="-309563" y="4318000"/>
              <a:ext cx="8280401" cy="1209675"/>
            </a:xfrm>
            <a:custGeom>
              <a:avLst/>
              <a:gdLst>
                <a:gd name="T0" fmla="*/ 8280401 w 5216"/>
                <a:gd name="T1" fmla="*/ 1133475 h 762"/>
                <a:gd name="T2" fmla="*/ 7912101 w 5216"/>
                <a:gd name="T3" fmla="*/ 1089025 h 762"/>
                <a:gd name="T4" fmla="*/ 7108826 w 5216"/>
                <a:gd name="T5" fmla="*/ 968375 h 762"/>
                <a:gd name="T6" fmla="*/ 6213476 w 5216"/>
                <a:gd name="T7" fmla="*/ 806450 h 762"/>
                <a:gd name="T8" fmla="*/ 5216526 w 5216"/>
                <a:gd name="T9" fmla="*/ 593725 h 762"/>
                <a:gd name="T10" fmla="*/ 4676776 w 5216"/>
                <a:gd name="T11" fmla="*/ 469900 h 762"/>
                <a:gd name="T12" fmla="*/ 4257676 w 5216"/>
                <a:gd name="T13" fmla="*/ 374650 h 762"/>
                <a:gd name="T14" fmla="*/ 3857625 w 5216"/>
                <a:gd name="T15" fmla="*/ 292100 h 762"/>
                <a:gd name="T16" fmla="*/ 3476625 w 5216"/>
                <a:gd name="T17" fmla="*/ 222250 h 762"/>
                <a:gd name="T18" fmla="*/ 3111500 w 5216"/>
                <a:gd name="T19" fmla="*/ 161925 h 762"/>
                <a:gd name="T20" fmla="*/ 2762250 w 5216"/>
                <a:gd name="T21" fmla="*/ 114300 h 762"/>
                <a:gd name="T22" fmla="*/ 2117725 w 5216"/>
                <a:gd name="T23" fmla="*/ 44450 h 762"/>
                <a:gd name="T24" fmla="*/ 1539875 w 5216"/>
                <a:gd name="T25" fmla="*/ 6350 h 762"/>
                <a:gd name="T26" fmla="*/ 1022350 w 5216"/>
                <a:gd name="T27" fmla="*/ 0 h 762"/>
                <a:gd name="T28" fmla="*/ 568325 w 5216"/>
                <a:gd name="T29" fmla="*/ 15875 h 762"/>
                <a:gd name="T30" fmla="*/ 174625 w 5216"/>
                <a:gd name="T31" fmla="*/ 50800 h 762"/>
                <a:gd name="T32" fmla="*/ 0 w 5216"/>
                <a:gd name="T33" fmla="*/ 76200 h 762"/>
                <a:gd name="T34" fmla="*/ 498475 w 5216"/>
                <a:gd name="T35" fmla="*/ 136525 h 762"/>
                <a:gd name="T36" fmla="*/ 1035050 w 5216"/>
                <a:gd name="T37" fmla="*/ 222250 h 762"/>
                <a:gd name="T38" fmla="*/ 1609725 w 5216"/>
                <a:gd name="T39" fmla="*/ 333375 h 762"/>
                <a:gd name="T40" fmla="*/ 2225675 w 5216"/>
                <a:gd name="T41" fmla="*/ 469900 h 762"/>
                <a:gd name="T42" fmla="*/ 2787650 w 5216"/>
                <a:gd name="T43" fmla="*/ 600075 h 762"/>
                <a:gd name="T44" fmla="*/ 3822700 w 5216"/>
                <a:gd name="T45" fmla="*/ 819150 h 762"/>
                <a:gd name="T46" fmla="*/ 4298951 w 5216"/>
                <a:gd name="T47" fmla="*/ 908050 h 762"/>
                <a:gd name="T48" fmla="*/ 4749801 w 5216"/>
                <a:gd name="T49" fmla="*/ 984250 h 762"/>
                <a:gd name="T50" fmla="*/ 5175251 w 5216"/>
                <a:gd name="T51" fmla="*/ 1050925 h 762"/>
                <a:gd name="T52" fmla="*/ 5575301 w 5216"/>
                <a:gd name="T53" fmla="*/ 1101725 h 762"/>
                <a:gd name="T54" fmla="*/ 5953126 w 5216"/>
                <a:gd name="T55" fmla="*/ 1146175 h 762"/>
                <a:gd name="T56" fmla="*/ 6308726 w 5216"/>
                <a:gd name="T57" fmla="*/ 1174750 h 762"/>
                <a:gd name="T58" fmla="*/ 6642101 w 5216"/>
                <a:gd name="T59" fmla="*/ 1196975 h 762"/>
                <a:gd name="T60" fmla="*/ 6959601 w 5216"/>
                <a:gd name="T61" fmla="*/ 1209675 h 762"/>
                <a:gd name="T62" fmla="*/ 7254876 w 5216"/>
                <a:gd name="T63" fmla="*/ 1209675 h 762"/>
                <a:gd name="T64" fmla="*/ 7534276 w 5216"/>
                <a:gd name="T65" fmla="*/ 1203325 h 762"/>
                <a:gd name="T66" fmla="*/ 7797801 w 5216"/>
                <a:gd name="T67" fmla="*/ 1187450 h 762"/>
                <a:gd name="T68" fmla="*/ 8045451 w 5216"/>
                <a:gd name="T69" fmla="*/ 1162050 h 762"/>
                <a:gd name="T70" fmla="*/ 8280401 w 5216"/>
                <a:gd name="T71" fmla="*/ 1133475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sp>
          <p:nvSpPr>
            <p:cNvPr id="1035" name="Freeform 22"/>
            <p:cNvSpPr>
              <a:spLocks/>
            </p:cNvSpPr>
            <p:nvPr/>
          </p:nvSpPr>
          <p:spPr bwMode="hidden">
            <a:xfrm>
              <a:off x="3175" y="4335463"/>
              <a:ext cx="8166100" cy="1101725"/>
            </a:xfrm>
            <a:custGeom>
              <a:avLst/>
              <a:gdLst>
                <a:gd name="T0" fmla="*/ 0 w 5144"/>
                <a:gd name="T1" fmla="*/ 111125 h 694"/>
                <a:gd name="T2" fmla="*/ 0 w 5144"/>
                <a:gd name="T3" fmla="*/ 111125 h 694"/>
                <a:gd name="T4" fmla="*/ 28575 w 5144"/>
                <a:gd name="T5" fmla="*/ 104775 h 694"/>
                <a:gd name="T6" fmla="*/ 114300 w 5144"/>
                <a:gd name="T7" fmla="*/ 88900 h 694"/>
                <a:gd name="T8" fmla="*/ 260350 w 5144"/>
                <a:gd name="T9" fmla="*/ 66675 h 694"/>
                <a:gd name="T10" fmla="*/ 355600 w 5144"/>
                <a:gd name="T11" fmla="*/ 53975 h 694"/>
                <a:gd name="T12" fmla="*/ 466725 w 5144"/>
                <a:gd name="T13" fmla="*/ 41275 h 694"/>
                <a:gd name="T14" fmla="*/ 590550 w 5144"/>
                <a:gd name="T15" fmla="*/ 31750 h 694"/>
                <a:gd name="T16" fmla="*/ 733425 w 5144"/>
                <a:gd name="T17" fmla="*/ 22225 h 694"/>
                <a:gd name="T18" fmla="*/ 889000 w 5144"/>
                <a:gd name="T19" fmla="*/ 12700 h 694"/>
                <a:gd name="T20" fmla="*/ 1063625 w 5144"/>
                <a:gd name="T21" fmla="*/ 6350 h 694"/>
                <a:gd name="T22" fmla="*/ 1254125 w 5144"/>
                <a:gd name="T23" fmla="*/ 3175 h 694"/>
                <a:gd name="T24" fmla="*/ 1460500 w 5144"/>
                <a:gd name="T25" fmla="*/ 0 h 694"/>
                <a:gd name="T26" fmla="*/ 1682750 w 5144"/>
                <a:gd name="T27" fmla="*/ 3175 h 694"/>
                <a:gd name="T28" fmla="*/ 1920875 w 5144"/>
                <a:gd name="T29" fmla="*/ 9525 h 694"/>
                <a:gd name="T30" fmla="*/ 2178050 w 5144"/>
                <a:gd name="T31" fmla="*/ 22225 h 694"/>
                <a:gd name="T32" fmla="*/ 2451100 w 5144"/>
                <a:gd name="T33" fmla="*/ 38100 h 694"/>
                <a:gd name="T34" fmla="*/ 2740025 w 5144"/>
                <a:gd name="T35" fmla="*/ 63500 h 694"/>
                <a:gd name="T36" fmla="*/ 3048000 w 5144"/>
                <a:gd name="T37" fmla="*/ 92075 h 694"/>
                <a:gd name="T38" fmla="*/ 3375025 w 5144"/>
                <a:gd name="T39" fmla="*/ 127000 h 694"/>
                <a:gd name="T40" fmla="*/ 3717925 w 5144"/>
                <a:gd name="T41" fmla="*/ 168275 h 694"/>
                <a:gd name="T42" fmla="*/ 4079875 w 5144"/>
                <a:gd name="T43" fmla="*/ 219075 h 694"/>
                <a:gd name="T44" fmla="*/ 4457700 w 5144"/>
                <a:gd name="T45" fmla="*/ 276225 h 694"/>
                <a:gd name="T46" fmla="*/ 4854575 w 5144"/>
                <a:gd name="T47" fmla="*/ 342900 h 694"/>
                <a:gd name="T48" fmla="*/ 5270500 w 5144"/>
                <a:gd name="T49" fmla="*/ 422275 h 694"/>
                <a:gd name="T50" fmla="*/ 5705475 w 5144"/>
                <a:gd name="T51" fmla="*/ 508000 h 694"/>
                <a:gd name="T52" fmla="*/ 6159500 w 5144"/>
                <a:gd name="T53" fmla="*/ 603250 h 694"/>
                <a:gd name="T54" fmla="*/ 6632575 w 5144"/>
                <a:gd name="T55" fmla="*/ 711200 h 694"/>
                <a:gd name="T56" fmla="*/ 7124700 w 5144"/>
                <a:gd name="T57" fmla="*/ 828675 h 694"/>
                <a:gd name="T58" fmla="*/ 7635875 w 5144"/>
                <a:gd name="T59" fmla="*/ 958850 h 694"/>
                <a:gd name="T60" fmla="*/ 8166100 w 5144"/>
                <a:gd name="T61" fmla="*/ 1101725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p:nvSpPr>
            <p:cNvPr id="1036" name="Freeform 26"/>
            <p:cNvSpPr>
              <a:spLocks/>
            </p:cNvSpPr>
            <p:nvPr/>
          </p:nvSpPr>
          <p:spPr bwMode="hidden">
            <a:xfrm>
              <a:off x="4156075" y="4316413"/>
              <a:ext cx="4940300" cy="927100"/>
            </a:xfrm>
            <a:custGeom>
              <a:avLst/>
              <a:gdLst>
                <a:gd name="T0" fmla="*/ 0 w 3112"/>
                <a:gd name="T1" fmla="*/ 927100 h 584"/>
                <a:gd name="T2" fmla="*/ 0 w 3112"/>
                <a:gd name="T3" fmla="*/ 927100 h 584"/>
                <a:gd name="T4" fmla="*/ 142875 w 3112"/>
                <a:gd name="T5" fmla="*/ 889000 h 584"/>
                <a:gd name="T6" fmla="*/ 533400 w 3112"/>
                <a:gd name="T7" fmla="*/ 790575 h 584"/>
                <a:gd name="T8" fmla="*/ 803275 w 3112"/>
                <a:gd name="T9" fmla="*/ 723900 h 584"/>
                <a:gd name="T10" fmla="*/ 1114425 w 3112"/>
                <a:gd name="T11" fmla="*/ 650875 h 584"/>
                <a:gd name="T12" fmla="*/ 1460500 w 3112"/>
                <a:gd name="T13" fmla="*/ 571500 h 584"/>
                <a:gd name="T14" fmla="*/ 1831975 w 3112"/>
                <a:gd name="T15" fmla="*/ 485775 h 584"/>
                <a:gd name="T16" fmla="*/ 2225675 w 3112"/>
                <a:gd name="T17" fmla="*/ 403225 h 584"/>
                <a:gd name="T18" fmla="*/ 2628900 w 3112"/>
                <a:gd name="T19" fmla="*/ 320675 h 584"/>
                <a:gd name="T20" fmla="*/ 3041650 w 3112"/>
                <a:gd name="T21" fmla="*/ 244475 h 584"/>
                <a:gd name="T22" fmla="*/ 3451225 w 3112"/>
                <a:gd name="T23" fmla="*/ 171450 h 584"/>
                <a:gd name="T24" fmla="*/ 3654425 w 3112"/>
                <a:gd name="T25" fmla="*/ 139700 h 584"/>
                <a:gd name="T26" fmla="*/ 3851275 w 3112"/>
                <a:gd name="T27" fmla="*/ 107950 h 584"/>
                <a:gd name="T28" fmla="*/ 4048125 w 3112"/>
                <a:gd name="T29" fmla="*/ 82550 h 584"/>
                <a:gd name="T30" fmla="*/ 4238625 w 3112"/>
                <a:gd name="T31" fmla="*/ 57150 h 584"/>
                <a:gd name="T32" fmla="*/ 4425950 w 3112"/>
                <a:gd name="T33" fmla="*/ 38100 h 584"/>
                <a:gd name="T34" fmla="*/ 4603750 w 3112"/>
                <a:gd name="T35" fmla="*/ 22225 h 584"/>
                <a:gd name="T36" fmla="*/ 4775200 w 3112"/>
                <a:gd name="T37" fmla="*/ 9525 h 584"/>
                <a:gd name="T38" fmla="*/ 4940300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s-MX" dirty="0">
                <a:solidFill>
                  <a:prstClr val="black"/>
                </a:solidFill>
                <a:latin typeface="Arial" charset="0"/>
              </a:endParaRPr>
            </a:p>
          </p:txBody>
        </p:sp>
        <p:sp useBgFill="1">
          <p:nvSpPr>
            <p:cNvPr id="1037" name="Freeform 10"/>
            <p:cNvSpPr>
              <a:spLocks/>
            </p:cNvSpPr>
            <p:nvPr/>
          </p:nvSpPr>
          <p:spPr bwMode="hidden">
            <a:xfrm>
              <a:off x="-3905251" y="4294188"/>
              <a:ext cx="13027839" cy="1892300"/>
            </a:xfrm>
            <a:custGeom>
              <a:avLst/>
              <a:gdLst>
                <a:gd name="T0" fmla="*/ 13021481 w 8196"/>
                <a:gd name="T1" fmla="*/ 812800 h 1192"/>
                <a:gd name="T2" fmla="*/ 12779871 w 8196"/>
                <a:gd name="T3" fmla="*/ 904875 h 1192"/>
                <a:gd name="T4" fmla="*/ 12522366 w 8196"/>
                <a:gd name="T5" fmla="*/ 984250 h 1192"/>
                <a:gd name="T6" fmla="*/ 12248966 w 8196"/>
                <a:gd name="T7" fmla="*/ 1057275 h 1192"/>
                <a:gd name="T8" fmla="*/ 11956492 w 8196"/>
                <a:gd name="T9" fmla="*/ 1114425 h 1192"/>
                <a:gd name="T10" fmla="*/ 11638584 w 8196"/>
                <a:gd name="T11" fmla="*/ 1158875 h 1192"/>
                <a:gd name="T12" fmla="*/ 11295245 w 8196"/>
                <a:gd name="T13" fmla="*/ 1190625 h 1192"/>
                <a:gd name="T14" fmla="*/ 10923293 w 8196"/>
                <a:gd name="T15" fmla="*/ 1209675 h 1192"/>
                <a:gd name="T16" fmla="*/ 10519551 w 8196"/>
                <a:gd name="T17" fmla="*/ 1206500 h 1192"/>
                <a:gd name="T18" fmla="*/ 10080839 w 8196"/>
                <a:gd name="T19" fmla="*/ 1190625 h 1192"/>
                <a:gd name="T20" fmla="*/ 9603978 w 8196"/>
                <a:gd name="T21" fmla="*/ 1152525 h 1192"/>
                <a:gd name="T22" fmla="*/ 9085789 w 8196"/>
                <a:gd name="T23" fmla="*/ 1095375 h 1192"/>
                <a:gd name="T24" fmla="*/ 8526272 w 8196"/>
                <a:gd name="T25" fmla="*/ 1019175 h 1192"/>
                <a:gd name="T26" fmla="*/ 7919070 w 8196"/>
                <a:gd name="T27" fmla="*/ 917575 h 1192"/>
                <a:gd name="T28" fmla="*/ 7261002 w 8196"/>
                <a:gd name="T29" fmla="*/ 793750 h 1192"/>
                <a:gd name="T30" fmla="*/ 6552068 w 8196"/>
                <a:gd name="T31" fmla="*/ 644525 h 1192"/>
                <a:gd name="T32" fmla="*/ 5785912 w 8196"/>
                <a:gd name="T33" fmla="*/ 469900 h 1192"/>
                <a:gd name="T34" fmla="*/ 5398065 w 8196"/>
                <a:gd name="T35" fmla="*/ 381000 h 1192"/>
                <a:gd name="T36" fmla="*/ 4663699 w 8196"/>
                <a:gd name="T37" fmla="*/ 234950 h 1192"/>
                <a:gd name="T38" fmla="*/ 3992915 w 8196"/>
                <a:gd name="T39" fmla="*/ 130175 h 1192"/>
                <a:gd name="T40" fmla="*/ 3379354 w 8196"/>
                <a:gd name="T41" fmla="*/ 57150 h 1192"/>
                <a:gd name="T42" fmla="*/ 2823016 w 8196"/>
                <a:gd name="T43" fmla="*/ 15875 h 1192"/>
                <a:gd name="T44" fmla="*/ 2323902 w 8196"/>
                <a:gd name="T45" fmla="*/ 0 h 1192"/>
                <a:gd name="T46" fmla="*/ 1878832 w 8196"/>
                <a:gd name="T47" fmla="*/ 6350 h 1192"/>
                <a:gd name="T48" fmla="*/ 1484627 w 8196"/>
                <a:gd name="T49" fmla="*/ 31750 h 1192"/>
                <a:gd name="T50" fmla="*/ 1138108 w 8196"/>
                <a:gd name="T51" fmla="*/ 69850 h 1192"/>
                <a:gd name="T52" fmla="*/ 842454 w 8196"/>
                <a:gd name="T53" fmla="*/ 117475 h 1192"/>
                <a:gd name="T54" fmla="*/ 594487 w 8196"/>
                <a:gd name="T55" fmla="*/ 171450 h 1192"/>
                <a:gd name="T56" fmla="*/ 394205 w 8196"/>
                <a:gd name="T57" fmla="*/ 228600 h 1192"/>
                <a:gd name="T58" fmla="*/ 235251 w 8196"/>
                <a:gd name="T59" fmla="*/ 279400 h 1192"/>
                <a:gd name="T60" fmla="*/ 76298 w 8196"/>
                <a:gd name="T61" fmla="*/ 342900 h 1192"/>
                <a:gd name="T62" fmla="*/ 0 w 8196"/>
                <a:gd name="T63" fmla="*/ 381000 h 1192"/>
                <a:gd name="T64" fmla="*/ 13021481 w 8196"/>
                <a:gd name="T65" fmla="*/ 1892300 h 1192"/>
                <a:gd name="T66" fmla="*/ 13027839 w 8196"/>
                <a:gd name="T67" fmla="*/ 1882775 h 1192"/>
                <a:gd name="T68" fmla="*/ 13027839 w 8196"/>
                <a:gd name="T69" fmla="*/ 809625 h 1192"/>
                <a:gd name="T70" fmla="*/ 13021481 w 8196"/>
                <a:gd name="T71" fmla="*/ 812800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dirty="0">
                <a:solidFill>
                  <a:prstClr val="black"/>
                </a:solidFill>
                <a:latin typeface="Arial" charset="0"/>
              </a:endParaRPr>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fontAlgn="base">
              <a:spcBef>
                <a:spcPct val="0"/>
              </a:spcBef>
              <a:spcAft>
                <a:spcPct val="0"/>
              </a:spcAft>
              <a:defRPr/>
            </a:pPr>
            <a:endParaRPr lang="es-ES" dirty="0">
              <a:solidFill>
                <a:srgbClr val="073E87"/>
              </a:solidFill>
              <a:latin typeface="Arial" charset="0"/>
            </a:endParaRPr>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fontAlgn="base">
              <a:spcBef>
                <a:spcPct val="0"/>
              </a:spcBef>
              <a:spcAft>
                <a:spcPct val="0"/>
              </a:spcAft>
              <a:defRPr/>
            </a:pPr>
            <a:endParaRPr lang="es-ES" dirty="0">
              <a:solidFill>
                <a:srgbClr val="073E87"/>
              </a:solidFill>
              <a:latin typeface="Arial" charset="0"/>
            </a:endParaRPr>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a:solidFill>
                  <a:schemeClr val="tx2"/>
                </a:solidFill>
              </a:defRPr>
            </a:lvl1pPr>
          </a:lstStyle>
          <a:p>
            <a:pPr fontAlgn="base">
              <a:spcBef>
                <a:spcPct val="0"/>
              </a:spcBef>
              <a:spcAft>
                <a:spcPct val="0"/>
              </a:spcAft>
              <a:defRPr/>
            </a:pPr>
            <a:fld id="{9B1E3E70-05DB-4B76-B53A-3724E50DCAF3}" type="slidenum">
              <a:rPr lang="es-ES">
                <a:solidFill>
                  <a:srgbClr val="073E87"/>
                </a:solidFill>
                <a:latin typeface="Arial" charset="0"/>
              </a:rPr>
              <a:pPr fontAlgn="base">
                <a:spcBef>
                  <a:spcPct val="0"/>
                </a:spcBef>
                <a:spcAft>
                  <a:spcPct val="0"/>
                </a:spcAft>
                <a:defRPr/>
              </a:pPr>
              <a:t>‹Nº›</a:t>
            </a:fld>
            <a:endParaRPr lang="es-ES" dirty="0">
              <a:solidFill>
                <a:srgbClr val="073E87"/>
              </a:solidFill>
              <a:latin typeface="Arial" charset="0"/>
            </a:endParaRPr>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extLst>
      <p:ext uri="{BB962C8B-B14F-4D97-AF65-F5344CB8AC3E}">
        <p14:creationId xmlns:p14="http://schemas.microsoft.com/office/powerpoint/2010/main" val="3799647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3 Título"/>
          <p:cNvSpPr>
            <a:spLocks noGrp="1"/>
          </p:cNvSpPr>
          <p:nvPr>
            <p:ph type="ctrTitle"/>
          </p:nvPr>
        </p:nvSpPr>
        <p:spPr>
          <a:xfrm>
            <a:off x="685800" y="1600200"/>
            <a:ext cx="7772400" cy="1779588"/>
          </a:xfrm>
        </p:spPr>
        <p:txBody>
          <a:bodyPr>
            <a:normAutofit fontScale="90000"/>
          </a:bodyPr>
          <a:lstStyle/>
          <a:p>
            <a:pPr eaLnBrk="1" hangingPunct="1"/>
            <a:r>
              <a:rPr lang="es-MX" b="1" dirty="0" smtClean="0"/>
              <a:t>Universidad Autónoma del Estado de México</a:t>
            </a:r>
            <a:r>
              <a:rPr lang="es-MX" dirty="0" smtClean="0"/>
              <a:t/>
            </a:r>
            <a:br>
              <a:rPr lang="es-MX" dirty="0" smtClean="0"/>
            </a:br>
            <a:r>
              <a:rPr lang="es-MX" dirty="0"/>
              <a:t/>
            </a:r>
            <a:br>
              <a:rPr lang="es-MX" dirty="0"/>
            </a:br>
            <a:r>
              <a:rPr lang="es-MX" dirty="0" smtClean="0"/>
              <a:t>Facultad de Humanidades</a:t>
            </a:r>
            <a:endParaRPr lang="es-MX" dirty="0" smtClean="0"/>
          </a:p>
        </p:txBody>
      </p:sp>
      <p:sp>
        <p:nvSpPr>
          <p:cNvPr id="137219" name="4 Subtítulo"/>
          <p:cNvSpPr>
            <a:spLocks noGrp="1"/>
          </p:cNvSpPr>
          <p:nvPr>
            <p:ph type="subTitle" idx="1"/>
          </p:nvPr>
        </p:nvSpPr>
        <p:spPr>
          <a:xfrm>
            <a:off x="1403648" y="3789040"/>
            <a:ext cx="6400800" cy="1473200"/>
          </a:xfrm>
        </p:spPr>
        <p:txBody>
          <a:bodyPr/>
          <a:lstStyle/>
          <a:p>
            <a:pPr eaLnBrk="1" hangingPunct="1"/>
            <a:endParaRPr lang="es-MX" dirty="0" smtClean="0"/>
          </a:p>
          <a:p>
            <a:pPr eaLnBrk="1" hangingPunct="1"/>
            <a:endParaRPr lang="es-MX" dirty="0"/>
          </a:p>
          <a:p>
            <a:pPr eaLnBrk="1" hangingPunct="1"/>
            <a:r>
              <a:rPr lang="es-MX" b="1" dirty="0" smtClean="0">
                <a:solidFill>
                  <a:schemeClr val="tx2">
                    <a:lumMod val="50000"/>
                  </a:schemeClr>
                </a:solidFill>
              </a:rPr>
              <a:t>Licenciatura en Ciencias de la Información Documental</a:t>
            </a:r>
            <a:endParaRPr lang="es-MX" b="1" dirty="0" smtClean="0">
              <a:solidFill>
                <a:schemeClr val="tx2">
                  <a:lumMod val="50000"/>
                </a:schemeClr>
              </a:solidFill>
            </a:endParaRPr>
          </a:p>
        </p:txBody>
      </p:sp>
    </p:spTree>
    <p:extLst>
      <p:ext uri="{BB962C8B-B14F-4D97-AF65-F5344CB8AC3E}">
        <p14:creationId xmlns:p14="http://schemas.microsoft.com/office/powerpoint/2010/main" val="169567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just">
              <a:buNone/>
            </a:pPr>
            <a:r>
              <a:rPr lang="es-MX" dirty="0" smtClean="0"/>
              <a:t>Después de cada tema puede aplicarse una estrategia didáctica de refuerzo, o bien, al final de las exposición del modelo integral, como medida de verificación de que el conocimiento fue aprehendido puede realizarse un ejercicio donde el discente aplique los saberes en una situación hipotética que exponga al grupo, con ello, hará significativo el conocimiento.</a:t>
            </a:r>
            <a:endParaRPr lang="es-MX" dirty="0"/>
          </a:p>
        </p:txBody>
      </p:sp>
      <p:sp>
        <p:nvSpPr>
          <p:cNvPr id="3" name="2 Título"/>
          <p:cNvSpPr>
            <a:spLocks noGrp="1"/>
          </p:cNvSpPr>
          <p:nvPr>
            <p:ph type="title"/>
          </p:nvPr>
        </p:nvSpPr>
        <p:spPr/>
        <p:txBody>
          <a:bodyPr/>
          <a:lstStyle/>
          <a:p>
            <a:r>
              <a:rPr lang="es-MX" dirty="0"/>
              <a:t>Guión para el empleo del material</a:t>
            </a:r>
          </a:p>
        </p:txBody>
      </p:sp>
    </p:spTree>
    <p:extLst>
      <p:ext uri="{BB962C8B-B14F-4D97-AF65-F5344CB8AC3E}">
        <p14:creationId xmlns:p14="http://schemas.microsoft.com/office/powerpoint/2010/main" val="4230095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just">
              <a:buNone/>
            </a:pPr>
            <a:r>
              <a:rPr lang="es-MX" dirty="0" smtClean="0"/>
              <a:t>Se hace énfasis en la gestión del conocimiento, como una forma moderna de gestión, partiendo de la idea de que el principal activo de una organización documental o no documental, es el talento combinado de su gente, por ello, se recomienda al discente acentuar la parte humana en la gestión de las organizaciones.</a:t>
            </a:r>
            <a:endParaRPr lang="es-MX" dirty="0"/>
          </a:p>
        </p:txBody>
      </p:sp>
      <p:sp>
        <p:nvSpPr>
          <p:cNvPr id="3" name="2 Título"/>
          <p:cNvSpPr>
            <a:spLocks noGrp="1"/>
          </p:cNvSpPr>
          <p:nvPr>
            <p:ph type="title"/>
          </p:nvPr>
        </p:nvSpPr>
        <p:spPr/>
        <p:txBody>
          <a:bodyPr/>
          <a:lstStyle/>
          <a:p>
            <a:r>
              <a:rPr lang="es-MX" dirty="0"/>
              <a:t>Guión para el empleo del material</a:t>
            </a:r>
          </a:p>
        </p:txBody>
      </p:sp>
    </p:spTree>
    <p:extLst>
      <p:ext uri="{BB962C8B-B14F-4D97-AF65-F5344CB8AC3E}">
        <p14:creationId xmlns:p14="http://schemas.microsoft.com/office/powerpoint/2010/main" val="34181117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683568" y="2420888"/>
            <a:ext cx="7772400" cy="1780108"/>
          </a:xfrm>
        </p:spPr>
        <p:txBody>
          <a:bodyPr/>
          <a:lstStyle/>
          <a:p>
            <a:pPr lvl="0">
              <a:spcBef>
                <a:spcPct val="20000"/>
              </a:spcBef>
            </a:pPr>
            <a:r>
              <a:rPr lang="es-MX" b="1" dirty="0">
                <a:solidFill>
                  <a:srgbClr val="073E87"/>
                </a:solidFill>
                <a:ea typeface="+mn-ea"/>
                <a:cs typeface="+mn-cs"/>
              </a:rPr>
              <a:t>Gestión moderna y liderazgo</a:t>
            </a:r>
            <a:br>
              <a:rPr lang="es-MX" b="1" dirty="0">
                <a:solidFill>
                  <a:srgbClr val="073E87"/>
                </a:solidFill>
                <a:ea typeface="+mn-ea"/>
                <a:cs typeface="+mn-cs"/>
              </a:rPr>
            </a:br>
            <a:r>
              <a:rPr lang="es-MX" sz="2000" b="1" dirty="0">
                <a:solidFill>
                  <a:srgbClr val="073E87"/>
                </a:solidFill>
                <a:ea typeface="+mn-ea"/>
                <a:cs typeface="+mn-cs"/>
              </a:rPr>
              <a:t>(Gestión del conocimiento)</a:t>
            </a:r>
            <a:br>
              <a:rPr lang="es-MX" sz="2000" b="1" dirty="0">
                <a:solidFill>
                  <a:srgbClr val="073E87"/>
                </a:solidFill>
                <a:ea typeface="+mn-ea"/>
                <a:cs typeface="+mn-cs"/>
              </a:rPr>
            </a:br>
            <a:endParaRPr lang="es-MX" dirty="0"/>
          </a:p>
        </p:txBody>
      </p:sp>
      <p:sp>
        <p:nvSpPr>
          <p:cNvPr id="7" name="6 Subtítulo"/>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486191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1916113"/>
            <a:ext cx="8785225" cy="4281487"/>
          </a:xfrm>
        </p:spPr>
      </p:pic>
      <p:sp>
        <p:nvSpPr>
          <p:cNvPr id="3" name="2 Título"/>
          <p:cNvSpPr>
            <a:spLocks noGrp="1"/>
          </p:cNvSpPr>
          <p:nvPr>
            <p:ph type="title"/>
          </p:nvPr>
        </p:nvSpPr>
        <p:spPr/>
        <p:txBody>
          <a:bodyPr rtlCol="0">
            <a:normAutofit fontScale="90000"/>
          </a:bodyPr>
          <a:lstStyle/>
          <a:p>
            <a:pPr eaLnBrk="1" fontAlgn="auto" hangingPunct="1">
              <a:spcAft>
                <a:spcPts val="0"/>
              </a:spcAft>
              <a:defRPr/>
            </a:pPr>
            <a:r>
              <a:rPr lang="es-MX" dirty="0" smtClean="0"/>
              <a:t>Qué es la Gestión del conocimiento</a:t>
            </a:r>
            <a:br>
              <a:rPr lang="es-MX" dirty="0" smtClean="0"/>
            </a:br>
            <a:r>
              <a:rPr lang="es-MX" dirty="0" smtClean="0"/>
              <a:t>(GC)</a:t>
            </a:r>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6309320"/>
            <a:ext cx="266382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8632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2 Marcador de contenido"/>
          <p:cNvSpPr>
            <a:spLocks noGrp="1"/>
          </p:cNvSpPr>
          <p:nvPr>
            <p:ph idx="1"/>
          </p:nvPr>
        </p:nvSpPr>
        <p:spPr>
          <a:xfrm>
            <a:off x="827088" y="1562100"/>
            <a:ext cx="7408862" cy="3451225"/>
          </a:xfrm>
        </p:spPr>
        <p:txBody>
          <a:bodyPr/>
          <a:lstStyle/>
          <a:p>
            <a:pPr eaLnBrk="1" hangingPunct="1"/>
            <a:r>
              <a:rPr lang="es-ES" b="1" dirty="0" smtClean="0">
                <a:solidFill>
                  <a:srgbClr val="FF0000"/>
                </a:solidFill>
              </a:rPr>
              <a:t>Establecer un contexto</a:t>
            </a:r>
          </a:p>
          <a:p>
            <a:pPr eaLnBrk="1" hangingPunct="1"/>
            <a:r>
              <a:rPr lang="es-ES" b="1" dirty="0" smtClean="0">
                <a:solidFill>
                  <a:srgbClr val="FF0000"/>
                </a:solidFill>
              </a:rPr>
              <a:t>Aplicarlo holísticamente</a:t>
            </a:r>
          </a:p>
          <a:p>
            <a:pPr lvl="1" eaLnBrk="1" hangingPunct="1"/>
            <a:r>
              <a:rPr lang="es-ES" dirty="0" smtClean="0"/>
              <a:t>Know</a:t>
            </a:r>
            <a:r>
              <a:rPr lang="es-ES" dirty="0" smtClean="0"/>
              <a:t> </a:t>
            </a:r>
            <a:r>
              <a:rPr lang="es-ES" dirty="0" smtClean="0"/>
              <a:t>how</a:t>
            </a:r>
            <a:endParaRPr lang="es-ES" dirty="0" smtClean="0"/>
          </a:p>
          <a:p>
            <a:pPr lvl="2" eaLnBrk="1" hangingPunct="1"/>
            <a:r>
              <a:rPr lang="es-ES" dirty="0" smtClean="0"/>
              <a:t>El modelo holístico es superior a la suma </a:t>
            </a:r>
          </a:p>
          <a:p>
            <a:pPr lvl="2" eaLnBrk="1" hangingPunct="1">
              <a:buFontTx/>
              <a:buNone/>
            </a:pPr>
            <a:r>
              <a:rPr lang="es-ES" dirty="0" smtClean="0"/>
              <a:t>de sus partes</a:t>
            </a:r>
          </a:p>
          <a:p>
            <a:pPr eaLnBrk="1" hangingPunct="1"/>
            <a:r>
              <a:rPr lang="es-ES" b="1" dirty="0" smtClean="0">
                <a:solidFill>
                  <a:srgbClr val="FF0000"/>
                </a:solidFill>
              </a:rPr>
              <a:t>Conseguir el ambiente adecuado</a:t>
            </a:r>
          </a:p>
          <a:p>
            <a:pPr lvl="1" eaLnBrk="1" hangingPunct="1"/>
            <a:r>
              <a:rPr lang="es-ES" dirty="0" smtClean="0"/>
              <a:t>Pedir ayuda</a:t>
            </a:r>
          </a:p>
          <a:p>
            <a:pPr eaLnBrk="1" hangingPunct="1"/>
            <a:r>
              <a:rPr lang="es-ES" b="1" dirty="0" smtClean="0">
                <a:solidFill>
                  <a:srgbClr val="FF0000"/>
                </a:solidFill>
              </a:rPr>
              <a:t>Ponerse en marcha.  Simplemente empezar</a:t>
            </a:r>
          </a:p>
          <a:p>
            <a:pPr eaLnBrk="1" hangingPunct="1"/>
            <a:endParaRPr lang="es-ES" dirty="0" smtClean="0"/>
          </a:p>
        </p:txBody>
      </p:sp>
      <p:sp>
        <p:nvSpPr>
          <p:cNvPr id="131074" name="1 Título"/>
          <p:cNvSpPr>
            <a:spLocks noGrp="1"/>
          </p:cNvSpPr>
          <p:nvPr>
            <p:ph type="title"/>
          </p:nvPr>
        </p:nvSpPr>
        <p:spPr>
          <a:xfrm>
            <a:off x="468313" y="260350"/>
            <a:ext cx="8229600" cy="1252538"/>
          </a:xfrm>
        </p:spPr>
        <p:txBody>
          <a:bodyPr rtlCol="0">
            <a:normAutofit fontScale="90000"/>
          </a:bodyPr>
          <a:lstStyle/>
          <a:p>
            <a:pPr eaLnBrk="1" fontAlgn="auto" hangingPunct="1">
              <a:spcAft>
                <a:spcPts val="0"/>
              </a:spcAft>
              <a:defRPr/>
            </a:pPr>
            <a:r>
              <a:rPr lang="es-ES" b="1" dirty="0" smtClean="0">
                <a:solidFill>
                  <a:schemeClr val="bg1"/>
                </a:solidFill>
              </a:rPr>
              <a:t>Elementos a considerar para la </a:t>
            </a:r>
            <a:r>
              <a:rPr lang="es-ES" b="1" dirty="0" smtClean="0">
                <a:solidFill>
                  <a:schemeClr val="bg1"/>
                </a:solidFill>
              </a:rPr>
              <a:t>GC</a:t>
            </a:r>
            <a:br>
              <a:rPr lang="es-ES" b="1" dirty="0" smtClean="0">
                <a:solidFill>
                  <a:schemeClr val="bg1"/>
                </a:solidFill>
              </a:rPr>
            </a:br>
            <a:endParaRPr lang="es-ES" b="1" dirty="0" smtClean="0">
              <a:solidFill>
                <a:schemeClr val="bg1"/>
              </a:solidFill>
            </a:endParaRPr>
          </a:p>
        </p:txBody>
      </p:sp>
      <p:sp>
        <p:nvSpPr>
          <p:cNvPr id="4" name="3 Cerrar llave"/>
          <p:cNvSpPr/>
          <p:nvPr/>
        </p:nvSpPr>
        <p:spPr>
          <a:xfrm>
            <a:off x="7213600" y="1557338"/>
            <a:ext cx="500063" cy="3384550"/>
          </a:xfrm>
          <a:prstGeom prst="rightBrace">
            <a:avLst/>
          </a:prstGeom>
          <a:ln w="22225">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b="1" dirty="0">
              <a:solidFill>
                <a:prstClr val="black"/>
              </a:solidFill>
            </a:endParaRPr>
          </a:p>
        </p:txBody>
      </p:sp>
      <p:sp>
        <p:nvSpPr>
          <p:cNvPr id="139269" name="4 CuadroTexto"/>
          <p:cNvSpPr txBox="1">
            <a:spLocks noChangeArrowheads="1"/>
          </p:cNvSpPr>
          <p:nvPr/>
        </p:nvSpPr>
        <p:spPr bwMode="auto">
          <a:xfrm>
            <a:off x="7716838" y="3059113"/>
            <a:ext cx="1285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b="1" dirty="0">
                <a:solidFill>
                  <a:prstClr val="black"/>
                </a:solidFill>
              </a:rPr>
              <a:t>Escenario</a:t>
            </a:r>
          </a:p>
        </p:txBody>
      </p:sp>
      <p:pic>
        <p:nvPicPr>
          <p:cNvPr id="139270"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1550" y="5157788"/>
            <a:ext cx="738822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71" name="6 CuadroTexto"/>
          <p:cNvSpPr txBox="1">
            <a:spLocks noChangeArrowheads="1"/>
          </p:cNvSpPr>
          <p:nvPr/>
        </p:nvSpPr>
        <p:spPr bwMode="auto">
          <a:xfrm flipH="1">
            <a:off x="8486775" y="6335713"/>
            <a:ext cx="576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dirty="0">
                <a:solidFill>
                  <a:prstClr val="black"/>
                </a:solidFill>
              </a:rPr>
              <a:t>1/3</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7476" y="836712"/>
            <a:ext cx="266382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7063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2 Marcador de contenido"/>
          <p:cNvSpPr>
            <a:spLocks noGrp="1"/>
          </p:cNvSpPr>
          <p:nvPr>
            <p:ph idx="1"/>
          </p:nvPr>
        </p:nvSpPr>
        <p:spPr>
          <a:xfrm>
            <a:off x="820738" y="1628775"/>
            <a:ext cx="7408862" cy="3451225"/>
          </a:xfrm>
        </p:spPr>
        <p:txBody>
          <a:bodyPr rtlCol="0">
            <a:normAutofit lnSpcReduction="10000"/>
          </a:bodyPr>
          <a:lstStyle/>
          <a:p>
            <a:pPr marL="274320" indent="-274320" eaLnBrk="1" fontAlgn="auto" hangingPunct="1">
              <a:spcAft>
                <a:spcPts val="0"/>
              </a:spcAft>
              <a:defRPr/>
            </a:pPr>
            <a:r>
              <a:rPr lang="es-ES" b="1" dirty="0" smtClean="0">
                <a:solidFill>
                  <a:srgbClr val="FF0000"/>
                </a:solidFill>
              </a:rPr>
              <a:t>Aprender de los compañeros. Alguien lo ha hecho antes</a:t>
            </a:r>
          </a:p>
          <a:p>
            <a:pPr lvl="1" indent="-274320" eaLnBrk="1" fontAlgn="auto" hangingPunct="1">
              <a:spcAft>
                <a:spcPts val="0"/>
              </a:spcAft>
              <a:defRPr/>
            </a:pPr>
            <a:r>
              <a:rPr lang="es-ES" dirty="0" smtClean="0"/>
              <a:t>Aprender antes</a:t>
            </a:r>
          </a:p>
          <a:p>
            <a:pPr marL="274320" indent="-274320" eaLnBrk="1" fontAlgn="auto" hangingPunct="1">
              <a:spcAft>
                <a:spcPts val="0"/>
              </a:spcAft>
              <a:defRPr/>
            </a:pPr>
            <a:r>
              <a:rPr lang="es-ES" b="1" dirty="0" smtClean="0">
                <a:solidFill>
                  <a:srgbClr val="FF0000"/>
                </a:solidFill>
              </a:rPr>
              <a:t>Aprender mientras se hace. El momento de reflexionar</a:t>
            </a:r>
          </a:p>
          <a:p>
            <a:pPr lvl="1" indent="-274320" eaLnBrk="1" fontAlgn="auto" hangingPunct="1">
              <a:spcAft>
                <a:spcPts val="0"/>
              </a:spcAft>
              <a:defRPr/>
            </a:pPr>
            <a:r>
              <a:rPr lang="es-ES" dirty="0" smtClean="0"/>
              <a:t>Aprender durante</a:t>
            </a:r>
          </a:p>
          <a:p>
            <a:pPr marL="274320" indent="-274320" eaLnBrk="1" fontAlgn="auto" hangingPunct="1">
              <a:spcAft>
                <a:spcPts val="0"/>
              </a:spcAft>
              <a:defRPr/>
            </a:pPr>
            <a:r>
              <a:rPr lang="es-ES" b="1" dirty="0" smtClean="0">
                <a:solidFill>
                  <a:srgbClr val="FF0000"/>
                </a:solidFill>
              </a:rPr>
              <a:t>Aprender después de hacer. Cuando todo ha terminado</a:t>
            </a:r>
          </a:p>
          <a:p>
            <a:pPr lvl="1" indent="-274320" eaLnBrk="1" fontAlgn="auto" hangingPunct="1">
              <a:spcAft>
                <a:spcPts val="0"/>
              </a:spcAft>
              <a:defRPr/>
            </a:pPr>
            <a:r>
              <a:rPr lang="es-ES" dirty="0" smtClean="0"/>
              <a:t>Aprender después</a:t>
            </a:r>
          </a:p>
        </p:txBody>
      </p:sp>
      <p:sp>
        <p:nvSpPr>
          <p:cNvPr id="140291" name="1 Título"/>
          <p:cNvSpPr>
            <a:spLocks noGrp="1"/>
          </p:cNvSpPr>
          <p:nvPr>
            <p:ph type="title"/>
          </p:nvPr>
        </p:nvSpPr>
        <p:spPr/>
        <p:txBody>
          <a:bodyPr/>
          <a:lstStyle/>
          <a:p>
            <a:pPr eaLnBrk="1" hangingPunct="1"/>
            <a:r>
              <a:rPr lang="es-MX" dirty="0" smtClean="0"/>
              <a:t>Elementos a considerar para la GC</a:t>
            </a:r>
          </a:p>
        </p:txBody>
      </p:sp>
      <p:pic>
        <p:nvPicPr>
          <p:cNvPr id="140292"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4292600"/>
            <a:ext cx="411480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3" name="2 CuadroTexto"/>
          <p:cNvSpPr txBox="1">
            <a:spLocks noChangeArrowheads="1"/>
          </p:cNvSpPr>
          <p:nvPr/>
        </p:nvSpPr>
        <p:spPr bwMode="auto">
          <a:xfrm flipH="1">
            <a:off x="8532813" y="6308725"/>
            <a:ext cx="576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dirty="0">
                <a:solidFill>
                  <a:prstClr val="black"/>
                </a:solidFill>
              </a:rPr>
              <a:t>2/3</a:t>
            </a:r>
          </a:p>
        </p:txBody>
      </p:sp>
    </p:spTree>
    <p:extLst>
      <p:ext uri="{BB962C8B-B14F-4D97-AF65-F5344CB8AC3E}">
        <p14:creationId xmlns:p14="http://schemas.microsoft.com/office/powerpoint/2010/main" val="867231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2 Marcador de contenido"/>
          <p:cNvSpPr>
            <a:spLocks noGrp="1"/>
          </p:cNvSpPr>
          <p:nvPr>
            <p:ph idx="1"/>
          </p:nvPr>
        </p:nvSpPr>
        <p:spPr>
          <a:xfrm>
            <a:off x="468313" y="1628775"/>
            <a:ext cx="8207375" cy="3451225"/>
          </a:xfrm>
        </p:spPr>
        <p:txBody>
          <a:bodyPr/>
          <a:lstStyle/>
          <a:p>
            <a:pPr eaLnBrk="1" hangingPunct="1"/>
            <a:r>
              <a:rPr lang="es-ES" b="1" dirty="0" smtClean="0">
                <a:solidFill>
                  <a:srgbClr val="FF0000"/>
                </a:solidFill>
              </a:rPr>
              <a:t>Encontrar a las persona adecuadas</a:t>
            </a:r>
          </a:p>
          <a:p>
            <a:pPr lvl="1" eaLnBrk="1" hangingPunct="1"/>
            <a:r>
              <a:rPr lang="es-ES" dirty="0" smtClean="0"/>
              <a:t>Recurrir a la gente que sabe</a:t>
            </a:r>
          </a:p>
          <a:p>
            <a:pPr eaLnBrk="1" hangingPunct="1"/>
            <a:r>
              <a:rPr lang="es-ES" b="1" dirty="0" smtClean="0">
                <a:solidFill>
                  <a:srgbClr val="FF0000"/>
                </a:solidFill>
              </a:rPr>
              <a:t>Trabajo en red o comunidades de práctica</a:t>
            </a:r>
          </a:p>
          <a:p>
            <a:pPr lvl="1" eaLnBrk="1" hangingPunct="1"/>
            <a:r>
              <a:rPr lang="es-ES" dirty="0" smtClean="0"/>
              <a:t>Convertirse en un nodo de la red</a:t>
            </a:r>
          </a:p>
          <a:p>
            <a:pPr eaLnBrk="1" hangingPunct="1"/>
            <a:r>
              <a:rPr lang="es-ES" b="1" dirty="0" smtClean="0">
                <a:solidFill>
                  <a:srgbClr val="FF0000"/>
                </a:solidFill>
              </a:rPr>
              <a:t>Utilizar lo que hemos aprendido : capturar el conocimiento</a:t>
            </a:r>
          </a:p>
          <a:p>
            <a:pPr lvl="1" eaLnBrk="1" hangingPunct="1"/>
            <a:r>
              <a:rPr lang="es-ES" dirty="0" smtClean="0"/>
              <a:t>Capturar y compartir prácticas positivas</a:t>
            </a:r>
          </a:p>
          <a:p>
            <a:pPr eaLnBrk="1" hangingPunct="1"/>
            <a:r>
              <a:rPr lang="es-ES" b="1" dirty="0" smtClean="0">
                <a:solidFill>
                  <a:srgbClr val="FF0000"/>
                </a:solidFill>
              </a:rPr>
              <a:t>Implantar los resultados y aplicar lo aprendido.</a:t>
            </a:r>
          </a:p>
        </p:txBody>
      </p:sp>
      <p:sp>
        <p:nvSpPr>
          <p:cNvPr id="141315" name="1 Título"/>
          <p:cNvSpPr>
            <a:spLocks noGrp="1"/>
          </p:cNvSpPr>
          <p:nvPr>
            <p:ph type="title"/>
          </p:nvPr>
        </p:nvSpPr>
        <p:spPr/>
        <p:txBody>
          <a:bodyPr/>
          <a:lstStyle/>
          <a:p>
            <a:pPr eaLnBrk="1" hangingPunct="1"/>
            <a:r>
              <a:rPr lang="es-MX" dirty="0" smtClean="0"/>
              <a:t>Elementos a considerar para la GC</a:t>
            </a:r>
          </a:p>
        </p:txBody>
      </p:sp>
      <p:pic>
        <p:nvPicPr>
          <p:cNvPr id="141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4581525"/>
            <a:ext cx="4114800" cy="208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1317" name="4 CuadroTexto"/>
          <p:cNvSpPr txBox="1">
            <a:spLocks noChangeArrowheads="1"/>
          </p:cNvSpPr>
          <p:nvPr/>
        </p:nvSpPr>
        <p:spPr bwMode="auto">
          <a:xfrm flipH="1">
            <a:off x="8532813" y="6308725"/>
            <a:ext cx="576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dirty="0">
                <a:solidFill>
                  <a:prstClr val="black"/>
                </a:solidFill>
              </a:rPr>
              <a:t>3/3</a:t>
            </a:r>
          </a:p>
        </p:txBody>
      </p:sp>
    </p:spTree>
    <p:extLst>
      <p:ext uri="{BB962C8B-B14F-4D97-AF65-F5344CB8AC3E}">
        <p14:creationId xmlns:p14="http://schemas.microsoft.com/office/powerpoint/2010/main" val="26253813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2 Marcador de contenido"/>
          <p:cNvSpPr>
            <a:spLocks noGrp="1"/>
          </p:cNvSpPr>
          <p:nvPr>
            <p:ph idx="1"/>
          </p:nvPr>
        </p:nvSpPr>
        <p:spPr>
          <a:xfrm>
            <a:off x="428625" y="1571625"/>
            <a:ext cx="8229600" cy="4525963"/>
          </a:xfrm>
        </p:spPr>
        <p:txBody>
          <a:bodyPr/>
          <a:lstStyle/>
          <a:p>
            <a:pPr eaLnBrk="1" hangingPunct="1"/>
            <a:endParaRPr lang="es-ES" dirty="0" smtClean="0"/>
          </a:p>
          <a:p>
            <a:pPr eaLnBrk="1" hangingPunct="1"/>
            <a:r>
              <a:rPr lang="es-ES" dirty="0" smtClean="0"/>
              <a:t>Por qué son útiles los modelos?</a:t>
            </a:r>
          </a:p>
        </p:txBody>
      </p:sp>
      <p:sp>
        <p:nvSpPr>
          <p:cNvPr id="134146" name="1 Título"/>
          <p:cNvSpPr>
            <a:spLocks noGrp="1"/>
          </p:cNvSpPr>
          <p:nvPr>
            <p:ph type="title"/>
          </p:nvPr>
        </p:nvSpPr>
        <p:spPr/>
        <p:txBody>
          <a:bodyPr rtlCol="0">
            <a:normAutofit fontScale="90000"/>
          </a:bodyPr>
          <a:lstStyle/>
          <a:p>
            <a:pPr eaLnBrk="1" fontAlgn="auto" hangingPunct="1">
              <a:spcAft>
                <a:spcPts val="0"/>
              </a:spcAft>
              <a:defRPr/>
            </a:pPr>
            <a:r>
              <a:rPr lang="es-ES" sz="3200" b="1" dirty="0" smtClean="0">
                <a:solidFill>
                  <a:srgbClr val="FF0000"/>
                </a:solidFill>
              </a:rPr>
              <a:t>Modelo holístico</a:t>
            </a:r>
            <a:br>
              <a:rPr lang="es-ES" sz="3200" b="1" dirty="0" smtClean="0">
                <a:solidFill>
                  <a:srgbClr val="FF0000"/>
                </a:solidFill>
              </a:rPr>
            </a:br>
            <a:r>
              <a:rPr lang="es-ES" sz="3200" b="1" dirty="0" smtClean="0">
                <a:solidFill>
                  <a:srgbClr val="FF0000"/>
                </a:solidFill>
              </a:rPr>
              <a:t>la suma de las</a:t>
            </a:r>
            <a:br>
              <a:rPr lang="es-ES" sz="3200" b="1" dirty="0" smtClean="0">
                <a:solidFill>
                  <a:srgbClr val="FF0000"/>
                </a:solidFill>
              </a:rPr>
            </a:br>
            <a:r>
              <a:rPr lang="es-ES" sz="3200" b="1" dirty="0" smtClean="0">
                <a:solidFill>
                  <a:srgbClr val="FF0000"/>
                </a:solidFill>
              </a:rPr>
              <a:t>partes</a:t>
            </a:r>
          </a:p>
        </p:txBody>
      </p:sp>
      <p:pic>
        <p:nvPicPr>
          <p:cNvPr id="142340" name="Picture 2" descr="C:\Documents and Settings\Dc5100\Configuración local\Archivos temporales de Internet\Content.IE5\4WO7VHEY\MCj0441463000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 y="3000375"/>
            <a:ext cx="42148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1" name="4 CuadroTexto"/>
          <p:cNvSpPr txBox="1">
            <a:spLocks noChangeArrowheads="1"/>
          </p:cNvSpPr>
          <p:nvPr/>
        </p:nvSpPr>
        <p:spPr bwMode="auto">
          <a:xfrm>
            <a:off x="2000250" y="3286125"/>
            <a:ext cx="1584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b="1" dirty="0">
                <a:solidFill>
                  <a:prstClr val="black"/>
                </a:solidFill>
                <a:latin typeface="Comic Sans MS" pitchFamily="66" charset="0"/>
              </a:rPr>
              <a:t>El Poder de </a:t>
            </a:r>
          </a:p>
          <a:p>
            <a:pPr eaLnBrk="1" fontAlgn="base" hangingPunct="1">
              <a:spcBef>
                <a:spcPct val="0"/>
              </a:spcBef>
              <a:spcAft>
                <a:spcPct val="0"/>
              </a:spcAft>
            </a:pPr>
            <a:r>
              <a:rPr lang="es-ES" b="1" dirty="0">
                <a:solidFill>
                  <a:prstClr val="black"/>
                </a:solidFill>
                <a:latin typeface="Comic Sans MS" pitchFamily="66" charset="0"/>
              </a:rPr>
              <a:t>un punto de </a:t>
            </a:r>
          </a:p>
          <a:p>
            <a:pPr eaLnBrk="1" fontAlgn="base" hangingPunct="1">
              <a:spcBef>
                <a:spcPct val="0"/>
              </a:spcBef>
              <a:spcAft>
                <a:spcPct val="0"/>
              </a:spcAft>
            </a:pPr>
            <a:r>
              <a:rPr lang="es-ES" b="1" dirty="0">
                <a:solidFill>
                  <a:prstClr val="black"/>
                </a:solidFill>
                <a:latin typeface="Comic Sans MS" pitchFamily="66" charset="0"/>
              </a:rPr>
              <a:t>vista común</a:t>
            </a:r>
          </a:p>
        </p:txBody>
      </p:sp>
      <p:sp>
        <p:nvSpPr>
          <p:cNvPr id="6" name="5 Nube"/>
          <p:cNvSpPr/>
          <p:nvPr/>
        </p:nvSpPr>
        <p:spPr>
          <a:xfrm>
            <a:off x="5072063" y="2857500"/>
            <a:ext cx="2428875" cy="121443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srgbClr val="073E87"/>
                </a:solidFill>
                <a:latin typeface="Comic Sans MS" pitchFamily="66" charset="0"/>
              </a:rPr>
              <a:t>Procesos de </a:t>
            </a:r>
          </a:p>
          <a:p>
            <a:pPr algn="ctr" fontAlgn="base">
              <a:spcBef>
                <a:spcPct val="0"/>
              </a:spcBef>
              <a:spcAft>
                <a:spcPct val="0"/>
              </a:spcAft>
              <a:defRPr/>
            </a:pPr>
            <a:r>
              <a:rPr lang="es-ES" b="1" dirty="0">
                <a:solidFill>
                  <a:srgbClr val="073E87"/>
                </a:solidFill>
                <a:latin typeface="Comic Sans MS" pitchFamily="66" charset="0"/>
              </a:rPr>
              <a:t>aprendizaje</a:t>
            </a:r>
          </a:p>
        </p:txBody>
      </p:sp>
      <p:sp>
        <p:nvSpPr>
          <p:cNvPr id="7" name="6 Nube"/>
          <p:cNvSpPr/>
          <p:nvPr/>
        </p:nvSpPr>
        <p:spPr>
          <a:xfrm>
            <a:off x="7143750" y="4000500"/>
            <a:ext cx="1643063" cy="914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srgbClr val="073E87"/>
                </a:solidFill>
                <a:latin typeface="Comic Sans MS" pitchFamily="66" charset="0"/>
              </a:rPr>
              <a:t>Captura</a:t>
            </a:r>
          </a:p>
        </p:txBody>
      </p:sp>
      <p:sp>
        <p:nvSpPr>
          <p:cNvPr id="8" name="7 Nube"/>
          <p:cNvSpPr/>
          <p:nvPr/>
        </p:nvSpPr>
        <p:spPr>
          <a:xfrm>
            <a:off x="4929188" y="5143500"/>
            <a:ext cx="2928937" cy="112871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srgbClr val="073E87"/>
                </a:solidFill>
                <a:latin typeface="Comic Sans MS" pitchFamily="66" charset="0"/>
              </a:rPr>
              <a:t>Transferencia del</a:t>
            </a:r>
          </a:p>
          <a:p>
            <a:pPr algn="ctr" fontAlgn="base">
              <a:spcBef>
                <a:spcPct val="0"/>
              </a:spcBef>
              <a:spcAft>
                <a:spcPct val="0"/>
              </a:spcAft>
              <a:defRPr/>
            </a:pPr>
            <a:r>
              <a:rPr lang="es-ES" b="1" dirty="0">
                <a:solidFill>
                  <a:srgbClr val="073E87"/>
                </a:solidFill>
                <a:latin typeface="Comic Sans MS" pitchFamily="66" charset="0"/>
              </a:rPr>
              <a:t>conocimiento</a:t>
            </a:r>
          </a:p>
        </p:txBody>
      </p:sp>
      <p:sp>
        <p:nvSpPr>
          <p:cNvPr id="9" name="8 Rectángulo"/>
          <p:cNvSpPr/>
          <p:nvPr/>
        </p:nvSpPr>
        <p:spPr>
          <a:xfrm>
            <a:off x="3857625" y="4000500"/>
            <a:ext cx="1500188" cy="1057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sz="1600" b="1" dirty="0">
                <a:solidFill>
                  <a:prstClr val="black"/>
                </a:solidFill>
                <a:latin typeface="Comic Sans MS" pitchFamily="66" charset="0"/>
              </a:rPr>
              <a:t>Controlar y comunicar los límites del enfoque</a:t>
            </a:r>
          </a:p>
        </p:txBody>
      </p:sp>
      <p:cxnSp>
        <p:nvCxnSpPr>
          <p:cNvPr id="11" name="10 Conector recto de flecha"/>
          <p:cNvCxnSpPr>
            <a:stCxn id="9" idx="3"/>
          </p:cNvCxnSpPr>
          <p:nvPr/>
        </p:nvCxnSpPr>
        <p:spPr>
          <a:xfrm flipV="1">
            <a:off x="5357813" y="4500563"/>
            <a:ext cx="1714500" cy="28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V="1">
            <a:off x="4643438" y="3714750"/>
            <a:ext cx="500062"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4643438" y="5072063"/>
            <a:ext cx="571500"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835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20 Título"/>
          <p:cNvSpPr>
            <a:spLocks noGrp="1"/>
          </p:cNvSpPr>
          <p:nvPr>
            <p:ph type="ctrTitle"/>
          </p:nvPr>
        </p:nvSpPr>
        <p:spPr>
          <a:xfrm>
            <a:off x="685800" y="1600200"/>
            <a:ext cx="7772400" cy="1779588"/>
          </a:xfrm>
        </p:spPr>
        <p:txBody>
          <a:bodyPr/>
          <a:lstStyle/>
          <a:p>
            <a:pPr eaLnBrk="1" hangingPunct="1"/>
            <a:endParaRPr lang="es-MX" dirty="0" smtClean="0"/>
          </a:p>
        </p:txBody>
      </p:sp>
      <p:sp>
        <p:nvSpPr>
          <p:cNvPr id="143363" name="22 Subtítulo"/>
          <p:cNvSpPr>
            <a:spLocks noGrp="1"/>
          </p:cNvSpPr>
          <p:nvPr>
            <p:ph type="subTitle" idx="1"/>
          </p:nvPr>
        </p:nvSpPr>
        <p:spPr>
          <a:xfrm>
            <a:off x="1371600" y="3556000"/>
            <a:ext cx="6400800" cy="1473200"/>
          </a:xfrm>
        </p:spPr>
        <p:txBody>
          <a:bodyPr/>
          <a:lstStyle/>
          <a:p>
            <a:pPr eaLnBrk="1" hangingPunct="1"/>
            <a:endParaRPr lang="es-MX" dirty="0" smtClean="0"/>
          </a:p>
        </p:txBody>
      </p:sp>
      <p:sp>
        <p:nvSpPr>
          <p:cNvPr id="5" name="4 Flecha curvada hacia la derecha"/>
          <p:cNvSpPr/>
          <p:nvPr/>
        </p:nvSpPr>
        <p:spPr>
          <a:xfrm>
            <a:off x="2786063" y="1785938"/>
            <a:ext cx="731837" cy="178593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black"/>
              </a:solidFill>
            </a:endParaRPr>
          </a:p>
        </p:txBody>
      </p:sp>
      <p:sp>
        <p:nvSpPr>
          <p:cNvPr id="6" name="5 Flecha curvada hacia arriba"/>
          <p:cNvSpPr/>
          <p:nvPr/>
        </p:nvSpPr>
        <p:spPr>
          <a:xfrm rot="16200000">
            <a:off x="4740275" y="2251075"/>
            <a:ext cx="1785938" cy="73183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black"/>
              </a:solidFill>
            </a:endParaRPr>
          </a:p>
        </p:txBody>
      </p:sp>
      <p:sp>
        <p:nvSpPr>
          <p:cNvPr id="7" name="6 Elipse"/>
          <p:cNvSpPr/>
          <p:nvPr/>
        </p:nvSpPr>
        <p:spPr>
          <a:xfrm>
            <a:off x="3214688" y="785813"/>
            <a:ext cx="2286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prstClr val="white"/>
                </a:solidFill>
              </a:rPr>
              <a:t>Conocimiento</a:t>
            </a:r>
          </a:p>
          <a:p>
            <a:pPr algn="ctr">
              <a:defRPr/>
            </a:pPr>
            <a:r>
              <a:rPr lang="es-MX" dirty="0">
                <a:solidFill>
                  <a:prstClr val="white"/>
                </a:solidFill>
              </a:rPr>
              <a:t>capturado</a:t>
            </a:r>
            <a:endParaRPr lang="es-ES" dirty="0">
              <a:solidFill>
                <a:prstClr val="white"/>
              </a:solidFill>
            </a:endParaRPr>
          </a:p>
        </p:txBody>
      </p:sp>
      <p:sp>
        <p:nvSpPr>
          <p:cNvPr id="8" name="7 Flecha curvada hacia abajo"/>
          <p:cNvSpPr/>
          <p:nvPr/>
        </p:nvSpPr>
        <p:spPr>
          <a:xfrm rot="2659183">
            <a:off x="3854450" y="3633788"/>
            <a:ext cx="2243138" cy="731837"/>
          </a:xfrm>
          <a:prstGeom prst="curved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00B050"/>
              </a:solidFill>
            </a:endParaRPr>
          </a:p>
        </p:txBody>
      </p:sp>
      <p:sp>
        <p:nvSpPr>
          <p:cNvPr id="10" name="9 Flecha curvada hacia la izquierda"/>
          <p:cNvSpPr/>
          <p:nvPr/>
        </p:nvSpPr>
        <p:spPr>
          <a:xfrm rot="4364936">
            <a:off x="4125913" y="4492625"/>
            <a:ext cx="731837" cy="2163763"/>
          </a:xfrm>
          <a:prstGeom prst="curved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black"/>
              </a:solidFill>
            </a:endParaRPr>
          </a:p>
        </p:txBody>
      </p:sp>
      <p:sp>
        <p:nvSpPr>
          <p:cNvPr id="11" name="10 Flecha curvada hacia abajo"/>
          <p:cNvSpPr/>
          <p:nvPr/>
        </p:nvSpPr>
        <p:spPr>
          <a:xfrm rot="16872490">
            <a:off x="2291556" y="4029869"/>
            <a:ext cx="2117725" cy="731838"/>
          </a:xfrm>
          <a:prstGeom prst="curved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black"/>
              </a:solidFill>
            </a:endParaRPr>
          </a:p>
        </p:txBody>
      </p:sp>
      <p:sp>
        <p:nvSpPr>
          <p:cNvPr id="12" name="11 Elipse"/>
          <p:cNvSpPr/>
          <p:nvPr/>
        </p:nvSpPr>
        <p:spPr>
          <a:xfrm>
            <a:off x="3857625" y="5214938"/>
            <a:ext cx="1714500" cy="9144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prstClr val="white"/>
                </a:solidFill>
              </a:rPr>
              <a:t>Aprender después</a:t>
            </a:r>
            <a:endParaRPr lang="es-ES" dirty="0">
              <a:solidFill>
                <a:prstClr val="white"/>
              </a:solidFill>
            </a:endParaRPr>
          </a:p>
        </p:txBody>
      </p:sp>
      <p:sp>
        <p:nvSpPr>
          <p:cNvPr id="14" name="13 Elipse"/>
          <p:cNvSpPr/>
          <p:nvPr/>
        </p:nvSpPr>
        <p:spPr>
          <a:xfrm>
            <a:off x="2357438" y="3857625"/>
            <a:ext cx="1643062" cy="914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prstClr val="white"/>
                </a:solidFill>
              </a:rPr>
              <a:t>Aprender antes</a:t>
            </a:r>
            <a:endParaRPr lang="es-ES" dirty="0">
              <a:solidFill>
                <a:prstClr val="white"/>
              </a:solidFill>
            </a:endParaRPr>
          </a:p>
        </p:txBody>
      </p:sp>
      <p:sp>
        <p:nvSpPr>
          <p:cNvPr id="15" name="14 Elipse"/>
          <p:cNvSpPr/>
          <p:nvPr/>
        </p:nvSpPr>
        <p:spPr>
          <a:xfrm>
            <a:off x="4678363" y="3729038"/>
            <a:ext cx="1644650" cy="9144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dirty="0">
                <a:solidFill>
                  <a:prstClr val="white"/>
                </a:solidFill>
              </a:rPr>
              <a:t>Aprender durante</a:t>
            </a:r>
            <a:endParaRPr lang="es-ES" dirty="0">
              <a:solidFill>
                <a:prstClr val="white"/>
              </a:solidFill>
            </a:endParaRPr>
          </a:p>
        </p:txBody>
      </p:sp>
      <p:sp>
        <p:nvSpPr>
          <p:cNvPr id="143373" name="15 CuadroTexto"/>
          <p:cNvSpPr txBox="1">
            <a:spLocks noChangeArrowheads="1"/>
          </p:cNvSpPr>
          <p:nvPr/>
        </p:nvSpPr>
        <p:spPr bwMode="auto">
          <a:xfrm>
            <a:off x="6858000" y="2143125"/>
            <a:ext cx="1068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b="1" dirty="0">
                <a:solidFill>
                  <a:prstClr val="black"/>
                </a:solidFill>
                <a:latin typeface="Calibri" pitchFamily="34" charset="0"/>
              </a:rPr>
              <a:t>Validar y </a:t>
            </a:r>
          </a:p>
          <a:p>
            <a:pPr eaLnBrk="1" fontAlgn="base" hangingPunct="1">
              <a:spcBef>
                <a:spcPct val="0"/>
              </a:spcBef>
              <a:spcAft>
                <a:spcPct val="0"/>
              </a:spcAft>
            </a:pPr>
            <a:r>
              <a:rPr lang="es-MX" b="1" dirty="0">
                <a:solidFill>
                  <a:prstClr val="black"/>
                </a:solidFill>
                <a:latin typeface="Calibri" pitchFamily="34" charset="0"/>
              </a:rPr>
              <a:t>renovar</a:t>
            </a:r>
            <a:endParaRPr lang="es-ES" b="1" dirty="0">
              <a:solidFill>
                <a:prstClr val="black"/>
              </a:solidFill>
              <a:latin typeface="Calibri" pitchFamily="34" charset="0"/>
            </a:endParaRPr>
          </a:p>
        </p:txBody>
      </p:sp>
      <p:sp>
        <p:nvSpPr>
          <p:cNvPr id="143374" name="16 CuadroTexto"/>
          <p:cNvSpPr txBox="1">
            <a:spLocks noChangeArrowheads="1"/>
          </p:cNvSpPr>
          <p:nvPr/>
        </p:nvSpPr>
        <p:spPr bwMode="auto">
          <a:xfrm>
            <a:off x="1000125" y="2071688"/>
            <a:ext cx="9969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b="1" dirty="0">
                <a:solidFill>
                  <a:prstClr val="black"/>
                </a:solidFill>
                <a:latin typeface="Calibri" pitchFamily="34" charset="0"/>
              </a:rPr>
              <a:t>Acceder</a:t>
            </a:r>
          </a:p>
          <a:p>
            <a:pPr eaLnBrk="1" fontAlgn="base" hangingPunct="1">
              <a:spcBef>
                <a:spcPct val="0"/>
              </a:spcBef>
              <a:spcAft>
                <a:spcPct val="0"/>
              </a:spcAft>
            </a:pPr>
            <a:r>
              <a:rPr lang="es-MX" b="1" dirty="0">
                <a:solidFill>
                  <a:prstClr val="black"/>
                </a:solidFill>
                <a:latin typeface="Calibri" pitchFamily="34" charset="0"/>
              </a:rPr>
              <a:t>Y aplicar</a:t>
            </a:r>
            <a:endParaRPr lang="es-ES" b="1" dirty="0">
              <a:solidFill>
                <a:prstClr val="black"/>
              </a:solidFill>
              <a:latin typeface="Calibri" pitchFamily="34" charset="0"/>
            </a:endParaRPr>
          </a:p>
        </p:txBody>
      </p:sp>
      <p:sp>
        <p:nvSpPr>
          <p:cNvPr id="18" name="17 Flecha a la derecha con bandas"/>
          <p:cNvSpPr/>
          <p:nvPr/>
        </p:nvSpPr>
        <p:spPr>
          <a:xfrm>
            <a:off x="928688" y="4214813"/>
            <a:ext cx="977900" cy="4841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white"/>
              </a:solidFill>
            </a:endParaRPr>
          </a:p>
        </p:txBody>
      </p:sp>
      <p:sp>
        <p:nvSpPr>
          <p:cNvPr id="19" name="18 Flecha a la derecha con bandas"/>
          <p:cNvSpPr/>
          <p:nvPr/>
        </p:nvSpPr>
        <p:spPr>
          <a:xfrm>
            <a:off x="6786563" y="4286250"/>
            <a:ext cx="977900" cy="48418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prstClr val="white"/>
              </a:solidFill>
            </a:endParaRPr>
          </a:p>
        </p:txBody>
      </p:sp>
      <p:sp>
        <p:nvSpPr>
          <p:cNvPr id="143377" name="19 CuadroTexto"/>
          <p:cNvSpPr txBox="1">
            <a:spLocks noChangeArrowheads="1"/>
          </p:cNvSpPr>
          <p:nvPr/>
        </p:nvSpPr>
        <p:spPr bwMode="auto">
          <a:xfrm>
            <a:off x="285750" y="4643438"/>
            <a:ext cx="15224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b="1" dirty="0">
                <a:solidFill>
                  <a:prstClr val="black"/>
                </a:solidFill>
                <a:latin typeface="Calibri" pitchFamily="34" charset="0"/>
              </a:rPr>
              <a:t>Objetivos</a:t>
            </a:r>
          </a:p>
          <a:p>
            <a:pPr eaLnBrk="1" fontAlgn="base" hangingPunct="1">
              <a:spcBef>
                <a:spcPct val="0"/>
              </a:spcBef>
              <a:spcAft>
                <a:spcPct val="0"/>
              </a:spcAft>
            </a:pPr>
            <a:r>
              <a:rPr lang="es-MX" b="1" dirty="0">
                <a:solidFill>
                  <a:prstClr val="black"/>
                </a:solidFill>
                <a:latin typeface="Calibri" pitchFamily="34" charset="0"/>
              </a:rPr>
              <a:t>Empresariales</a:t>
            </a:r>
            <a:endParaRPr lang="es-ES" b="1" dirty="0">
              <a:solidFill>
                <a:prstClr val="black"/>
              </a:solidFill>
              <a:latin typeface="Calibri" pitchFamily="34" charset="0"/>
            </a:endParaRPr>
          </a:p>
        </p:txBody>
      </p:sp>
      <p:sp>
        <p:nvSpPr>
          <p:cNvPr id="143378" name="21 CuadroTexto"/>
          <p:cNvSpPr txBox="1">
            <a:spLocks noChangeArrowheads="1"/>
          </p:cNvSpPr>
          <p:nvPr/>
        </p:nvSpPr>
        <p:spPr bwMode="auto">
          <a:xfrm>
            <a:off x="6858000" y="4786313"/>
            <a:ext cx="15255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MX" b="1" dirty="0">
                <a:solidFill>
                  <a:prstClr val="black"/>
                </a:solidFill>
                <a:latin typeface="Calibri" pitchFamily="34" charset="0"/>
              </a:rPr>
              <a:t>Resultados</a:t>
            </a:r>
          </a:p>
          <a:p>
            <a:pPr eaLnBrk="1" fontAlgn="base" hangingPunct="1">
              <a:spcBef>
                <a:spcPct val="0"/>
              </a:spcBef>
              <a:spcAft>
                <a:spcPct val="0"/>
              </a:spcAft>
            </a:pPr>
            <a:r>
              <a:rPr lang="es-MX" b="1" dirty="0">
                <a:solidFill>
                  <a:prstClr val="black"/>
                </a:solidFill>
                <a:latin typeface="Calibri" pitchFamily="34" charset="0"/>
              </a:rPr>
              <a:t>empresariales</a:t>
            </a:r>
            <a:endParaRPr lang="es-ES" b="1" dirty="0">
              <a:solidFill>
                <a:prstClr val="black"/>
              </a:solidFill>
              <a:latin typeface="Calibri" pitchFamily="34" charset="0"/>
            </a:endParaRPr>
          </a:p>
        </p:txBody>
      </p:sp>
      <p:sp>
        <p:nvSpPr>
          <p:cNvPr id="143379" name="19 CuadroTexto"/>
          <p:cNvSpPr txBox="1">
            <a:spLocks noChangeArrowheads="1"/>
          </p:cNvSpPr>
          <p:nvPr/>
        </p:nvSpPr>
        <p:spPr bwMode="auto">
          <a:xfrm>
            <a:off x="785813" y="285750"/>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s-ES" b="1" dirty="0">
                <a:solidFill>
                  <a:prstClr val="black"/>
                </a:solidFill>
              </a:rPr>
              <a:t>Volver a utilizar el conocimiento es más rápido que volver a crearlo</a:t>
            </a:r>
          </a:p>
        </p:txBody>
      </p:sp>
      <p:sp>
        <p:nvSpPr>
          <p:cNvPr id="143380" name="20 CuadroTexto"/>
          <p:cNvSpPr txBox="1">
            <a:spLocks noChangeArrowheads="1"/>
          </p:cNvSpPr>
          <p:nvPr/>
        </p:nvSpPr>
        <p:spPr bwMode="auto">
          <a:xfrm>
            <a:off x="428625" y="6143625"/>
            <a:ext cx="82565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s-ES" sz="1600" dirty="0">
                <a:solidFill>
                  <a:prstClr val="black"/>
                </a:solidFill>
                <a:latin typeface="Comic Sans MS" pitchFamily="66" charset="0"/>
              </a:rPr>
              <a:t>¿Cómo puede la gestión del conocimiento añadir nuevos elementos al proceso de logro</a:t>
            </a:r>
          </a:p>
          <a:p>
            <a:pPr algn="ctr" eaLnBrk="1" fontAlgn="base" hangingPunct="1">
              <a:spcBef>
                <a:spcPct val="0"/>
              </a:spcBef>
              <a:spcAft>
                <a:spcPct val="0"/>
              </a:spcAft>
            </a:pPr>
            <a:r>
              <a:rPr lang="es-ES" sz="1600" dirty="0">
                <a:solidFill>
                  <a:prstClr val="black"/>
                </a:solidFill>
                <a:latin typeface="Comic Sans MS" pitchFamily="66" charset="0"/>
              </a:rPr>
              <a:t>de los resultados empresariales a partir de los objetivos?</a:t>
            </a:r>
          </a:p>
        </p:txBody>
      </p:sp>
      <p:sp>
        <p:nvSpPr>
          <p:cNvPr id="22" name="21 Cerrar llave"/>
          <p:cNvSpPr/>
          <p:nvPr/>
        </p:nvSpPr>
        <p:spPr>
          <a:xfrm>
            <a:off x="8143875" y="3643313"/>
            <a:ext cx="428625" cy="257175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dirty="0">
              <a:solidFill>
                <a:prstClr val="black"/>
              </a:solidFill>
            </a:endParaRPr>
          </a:p>
        </p:txBody>
      </p:sp>
      <p:sp>
        <p:nvSpPr>
          <p:cNvPr id="143382" name="22 CuadroTexto"/>
          <p:cNvSpPr txBox="1">
            <a:spLocks noChangeArrowheads="1"/>
          </p:cNvSpPr>
          <p:nvPr/>
        </p:nvSpPr>
        <p:spPr bwMode="auto">
          <a:xfrm>
            <a:off x="8643938" y="3429000"/>
            <a:ext cx="312737"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sz="1200" b="1" dirty="0">
                <a:solidFill>
                  <a:srgbClr val="FF0000"/>
                </a:solidFill>
              </a:rPr>
              <a:t>M</a:t>
            </a:r>
          </a:p>
          <a:p>
            <a:pPr eaLnBrk="1" fontAlgn="base" hangingPunct="1">
              <a:spcBef>
                <a:spcPct val="0"/>
              </a:spcBef>
              <a:spcAft>
                <a:spcPct val="0"/>
              </a:spcAft>
            </a:pPr>
            <a:r>
              <a:rPr lang="es-ES" sz="1200" b="1" dirty="0">
                <a:solidFill>
                  <a:srgbClr val="FF0000"/>
                </a:solidFill>
              </a:rPr>
              <a:t>O</a:t>
            </a:r>
          </a:p>
          <a:p>
            <a:pPr eaLnBrk="1" fontAlgn="base" hangingPunct="1">
              <a:spcBef>
                <a:spcPct val="0"/>
              </a:spcBef>
              <a:spcAft>
                <a:spcPct val="0"/>
              </a:spcAft>
            </a:pPr>
            <a:r>
              <a:rPr lang="es-ES" sz="1200" b="1" dirty="0">
                <a:solidFill>
                  <a:srgbClr val="FF0000"/>
                </a:solidFill>
              </a:rPr>
              <a:t>D</a:t>
            </a:r>
          </a:p>
          <a:p>
            <a:pPr eaLnBrk="1" fontAlgn="base" hangingPunct="1">
              <a:spcBef>
                <a:spcPct val="0"/>
              </a:spcBef>
              <a:spcAft>
                <a:spcPct val="0"/>
              </a:spcAft>
            </a:pPr>
            <a:r>
              <a:rPr lang="es-ES" sz="1200" b="1" dirty="0">
                <a:solidFill>
                  <a:srgbClr val="FF0000"/>
                </a:solidFill>
              </a:rPr>
              <a:t>E</a:t>
            </a:r>
          </a:p>
          <a:p>
            <a:pPr eaLnBrk="1" fontAlgn="base" hangingPunct="1">
              <a:spcBef>
                <a:spcPct val="0"/>
              </a:spcBef>
              <a:spcAft>
                <a:spcPct val="0"/>
              </a:spcAft>
            </a:pPr>
            <a:r>
              <a:rPr lang="es-ES" sz="1200" b="1" dirty="0">
                <a:solidFill>
                  <a:srgbClr val="FF0000"/>
                </a:solidFill>
              </a:rPr>
              <a:t>L</a:t>
            </a:r>
          </a:p>
          <a:p>
            <a:pPr eaLnBrk="1" fontAlgn="base" hangingPunct="1">
              <a:spcBef>
                <a:spcPct val="0"/>
              </a:spcBef>
              <a:spcAft>
                <a:spcPct val="0"/>
              </a:spcAft>
            </a:pPr>
            <a:r>
              <a:rPr lang="es-ES" sz="1200" b="1" dirty="0">
                <a:solidFill>
                  <a:srgbClr val="FF0000"/>
                </a:solidFill>
              </a:rPr>
              <a:t>O</a:t>
            </a:r>
          </a:p>
          <a:p>
            <a:pPr eaLnBrk="1" fontAlgn="base" hangingPunct="1">
              <a:spcBef>
                <a:spcPct val="0"/>
              </a:spcBef>
              <a:spcAft>
                <a:spcPct val="0"/>
              </a:spcAft>
            </a:pPr>
            <a:endParaRPr lang="es-ES" sz="1200" b="1" dirty="0">
              <a:solidFill>
                <a:srgbClr val="FF0000"/>
              </a:solidFill>
            </a:endParaRPr>
          </a:p>
          <a:p>
            <a:pPr eaLnBrk="1" fontAlgn="base" hangingPunct="1">
              <a:spcBef>
                <a:spcPct val="0"/>
              </a:spcBef>
              <a:spcAft>
                <a:spcPct val="0"/>
              </a:spcAft>
            </a:pPr>
            <a:r>
              <a:rPr lang="es-ES" sz="1200" b="1" dirty="0">
                <a:solidFill>
                  <a:srgbClr val="FF0000"/>
                </a:solidFill>
              </a:rPr>
              <a:t>H</a:t>
            </a:r>
          </a:p>
          <a:p>
            <a:pPr eaLnBrk="1" fontAlgn="base" hangingPunct="1">
              <a:spcBef>
                <a:spcPct val="0"/>
              </a:spcBef>
              <a:spcAft>
                <a:spcPct val="0"/>
              </a:spcAft>
            </a:pPr>
            <a:r>
              <a:rPr lang="es-ES" sz="1200" b="1" dirty="0">
                <a:solidFill>
                  <a:srgbClr val="FF0000"/>
                </a:solidFill>
              </a:rPr>
              <a:t>O</a:t>
            </a:r>
          </a:p>
          <a:p>
            <a:pPr eaLnBrk="1" fontAlgn="base" hangingPunct="1">
              <a:spcBef>
                <a:spcPct val="0"/>
              </a:spcBef>
              <a:spcAft>
                <a:spcPct val="0"/>
              </a:spcAft>
            </a:pPr>
            <a:r>
              <a:rPr lang="es-ES" sz="1200" b="1" dirty="0">
                <a:solidFill>
                  <a:srgbClr val="FF0000"/>
                </a:solidFill>
              </a:rPr>
              <a:t>L</a:t>
            </a:r>
          </a:p>
          <a:p>
            <a:pPr eaLnBrk="1" fontAlgn="base" hangingPunct="1">
              <a:spcBef>
                <a:spcPct val="0"/>
              </a:spcBef>
              <a:spcAft>
                <a:spcPct val="0"/>
              </a:spcAft>
            </a:pPr>
            <a:r>
              <a:rPr lang="es-ES" sz="1200" b="1" dirty="0">
                <a:solidFill>
                  <a:srgbClr val="FF0000"/>
                </a:solidFill>
              </a:rPr>
              <a:t>Í</a:t>
            </a:r>
          </a:p>
          <a:p>
            <a:pPr eaLnBrk="1" fontAlgn="base" hangingPunct="1">
              <a:spcBef>
                <a:spcPct val="0"/>
              </a:spcBef>
              <a:spcAft>
                <a:spcPct val="0"/>
              </a:spcAft>
            </a:pPr>
            <a:r>
              <a:rPr lang="es-ES" sz="1200" b="1" dirty="0">
                <a:solidFill>
                  <a:srgbClr val="FF0000"/>
                </a:solidFill>
              </a:rPr>
              <a:t>S</a:t>
            </a:r>
          </a:p>
          <a:p>
            <a:pPr eaLnBrk="1" fontAlgn="base" hangingPunct="1">
              <a:spcBef>
                <a:spcPct val="0"/>
              </a:spcBef>
              <a:spcAft>
                <a:spcPct val="0"/>
              </a:spcAft>
            </a:pPr>
            <a:r>
              <a:rPr lang="es-ES" sz="1200" b="1" dirty="0">
                <a:solidFill>
                  <a:srgbClr val="FF0000"/>
                </a:solidFill>
              </a:rPr>
              <a:t>T</a:t>
            </a:r>
          </a:p>
          <a:p>
            <a:pPr eaLnBrk="1" fontAlgn="base" hangingPunct="1">
              <a:spcBef>
                <a:spcPct val="0"/>
              </a:spcBef>
              <a:spcAft>
                <a:spcPct val="0"/>
              </a:spcAft>
            </a:pPr>
            <a:r>
              <a:rPr lang="es-ES" sz="1200" b="1" dirty="0">
                <a:solidFill>
                  <a:srgbClr val="FF0000"/>
                </a:solidFill>
              </a:rPr>
              <a:t>I</a:t>
            </a:r>
          </a:p>
          <a:p>
            <a:pPr eaLnBrk="1" fontAlgn="base" hangingPunct="1">
              <a:spcBef>
                <a:spcPct val="0"/>
              </a:spcBef>
              <a:spcAft>
                <a:spcPct val="0"/>
              </a:spcAft>
            </a:pPr>
            <a:r>
              <a:rPr lang="es-ES" sz="1200" b="1" dirty="0">
                <a:solidFill>
                  <a:srgbClr val="FF0000"/>
                </a:solidFill>
              </a:rPr>
              <a:t>C</a:t>
            </a:r>
          </a:p>
          <a:p>
            <a:pPr eaLnBrk="1" fontAlgn="base" hangingPunct="1">
              <a:spcBef>
                <a:spcPct val="0"/>
              </a:spcBef>
              <a:spcAft>
                <a:spcPct val="0"/>
              </a:spcAft>
            </a:pPr>
            <a:r>
              <a:rPr lang="es-ES" sz="1200" b="1" dirty="0">
                <a:solidFill>
                  <a:srgbClr val="FF0000"/>
                </a:solidFill>
              </a:rPr>
              <a:t>O</a:t>
            </a:r>
          </a:p>
          <a:p>
            <a:pPr eaLnBrk="1" fontAlgn="base" hangingPunct="1">
              <a:spcBef>
                <a:spcPct val="0"/>
              </a:spcBef>
              <a:spcAft>
                <a:spcPct val="0"/>
              </a:spcAft>
            </a:pPr>
            <a:endParaRPr lang="es-ES" sz="1200" b="1" dirty="0">
              <a:solidFill>
                <a:srgbClr val="FF0000"/>
              </a:solidFill>
            </a:endParaRPr>
          </a:p>
        </p:txBody>
      </p:sp>
      <p:sp>
        <p:nvSpPr>
          <p:cNvPr id="2" name="1 CuadroTexto"/>
          <p:cNvSpPr txBox="1"/>
          <p:nvPr/>
        </p:nvSpPr>
        <p:spPr>
          <a:xfrm>
            <a:off x="7889949" y="6420048"/>
            <a:ext cx="1064715" cy="307777"/>
          </a:xfrm>
          <a:prstGeom prst="rect">
            <a:avLst/>
          </a:prstGeom>
          <a:noFill/>
        </p:spPr>
        <p:txBody>
          <a:bodyPr wrap="none" rtlCol="0">
            <a:spAutoFit/>
          </a:bodyPr>
          <a:lstStyle/>
          <a:p>
            <a:r>
              <a:rPr lang="es-MX" sz="1400" dirty="0" smtClean="0"/>
              <a:t>(Diez, 2014)</a:t>
            </a:r>
            <a:endParaRPr lang="es-MX" sz="1400" dirty="0"/>
          </a:p>
        </p:txBody>
      </p:sp>
    </p:spTree>
    <p:extLst>
      <p:ext uri="{BB962C8B-B14F-4D97-AF65-F5344CB8AC3E}">
        <p14:creationId xmlns:p14="http://schemas.microsoft.com/office/powerpoint/2010/main" val="1788141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2 Marcador de contenido"/>
          <p:cNvSpPr>
            <a:spLocks noGrp="1"/>
          </p:cNvSpPr>
          <p:nvPr>
            <p:ph idx="1"/>
          </p:nvPr>
        </p:nvSpPr>
        <p:spPr>
          <a:xfrm>
            <a:off x="755650" y="1916113"/>
            <a:ext cx="7408863" cy="3451225"/>
          </a:xfrm>
        </p:spPr>
        <p:txBody>
          <a:bodyPr/>
          <a:lstStyle/>
          <a:p>
            <a:pPr eaLnBrk="1" hangingPunct="1">
              <a:buFontTx/>
              <a:buNone/>
            </a:pPr>
            <a:r>
              <a:rPr lang="es-ES" dirty="0" smtClean="0"/>
              <a:t>Comprender las barreras</a:t>
            </a:r>
          </a:p>
          <a:p>
            <a:pPr eaLnBrk="1" hangingPunct="1">
              <a:buFontTx/>
              <a:buNone/>
            </a:pPr>
            <a:endParaRPr lang="es-ES" dirty="0" smtClean="0"/>
          </a:p>
          <a:p>
            <a:pPr eaLnBrk="1" hangingPunct="1">
              <a:buFontTx/>
              <a:buAutoNum type="arabicPeriod"/>
            </a:pPr>
            <a:r>
              <a:rPr lang="es-ES" dirty="0" smtClean="0"/>
              <a:t>Barrera tecnológica</a:t>
            </a:r>
          </a:p>
          <a:p>
            <a:pPr eaLnBrk="1" hangingPunct="1">
              <a:buFontTx/>
              <a:buAutoNum type="arabicPeriod"/>
            </a:pPr>
            <a:r>
              <a:rPr lang="es-ES" dirty="0" smtClean="0"/>
              <a:t>Barrera de los procesos empresariales y de organización</a:t>
            </a:r>
          </a:p>
          <a:p>
            <a:pPr eaLnBrk="1" hangingPunct="1">
              <a:buFontTx/>
              <a:buAutoNum type="arabicPeriod"/>
            </a:pPr>
            <a:r>
              <a:rPr lang="es-ES" dirty="0" smtClean="0"/>
              <a:t>Barrera de la actitud</a:t>
            </a:r>
          </a:p>
          <a:p>
            <a:pPr eaLnBrk="1" hangingPunct="1">
              <a:buFontTx/>
              <a:buAutoNum type="arabicPeriod"/>
            </a:pPr>
            <a:endParaRPr lang="es-ES" dirty="0" smtClean="0"/>
          </a:p>
        </p:txBody>
      </p:sp>
      <p:sp>
        <p:nvSpPr>
          <p:cNvPr id="145410" name="1 Título"/>
          <p:cNvSpPr>
            <a:spLocks noGrp="1"/>
          </p:cNvSpPr>
          <p:nvPr>
            <p:ph type="title"/>
          </p:nvPr>
        </p:nvSpPr>
        <p:spPr/>
        <p:txBody>
          <a:bodyPr rtlCol="0">
            <a:normAutofit fontScale="90000"/>
          </a:bodyPr>
          <a:lstStyle/>
          <a:p>
            <a:pPr eaLnBrk="1" fontAlgn="auto" hangingPunct="1">
              <a:spcAft>
                <a:spcPts val="0"/>
              </a:spcAft>
              <a:defRPr/>
            </a:pPr>
            <a:r>
              <a:rPr lang="es-ES" b="1" dirty="0" smtClean="0">
                <a:solidFill>
                  <a:srgbClr val="FF0000"/>
                </a:solidFill>
              </a:rPr>
              <a:t>CONSEGUIR EL AMBIENTE ADECUADO</a:t>
            </a:r>
          </a:p>
        </p:txBody>
      </p:sp>
      <p:pic>
        <p:nvPicPr>
          <p:cNvPr id="144388"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92725" y="4005263"/>
            <a:ext cx="345598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513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ctr">
              <a:buNone/>
            </a:pPr>
            <a:r>
              <a:rPr lang="es-MX" b="1" dirty="0" smtClean="0"/>
              <a:t>Administración de Unidades documentales y desarrollo de habilidades directivas</a:t>
            </a:r>
          </a:p>
          <a:p>
            <a:pPr marL="0" indent="0" algn="ctr">
              <a:buNone/>
            </a:pPr>
            <a:endParaRPr lang="es-MX" dirty="0"/>
          </a:p>
          <a:p>
            <a:pPr marL="0" indent="0" algn="ctr">
              <a:buNone/>
            </a:pPr>
            <a:r>
              <a:rPr lang="es-MX" dirty="0" smtClean="0"/>
              <a:t>Periodo 3º </a:t>
            </a:r>
          </a:p>
          <a:p>
            <a:pPr marL="0" indent="0" algn="ctr">
              <a:buNone/>
            </a:pPr>
            <a:endParaRPr lang="es-MX" dirty="0"/>
          </a:p>
          <a:p>
            <a:pPr marL="0" indent="0" algn="ctr">
              <a:buNone/>
            </a:pPr>
            <a:r>
              <a:rPr lang="es-MX" b="1" dirty="0" smtClean="0"/>
              <a:t>Semestre 2018-b</a:t>
            </a:r>
            <a:endParaRPr lang="es-MX" b="1" dirty="0"/>
          </a:p>
        </p:txBody>
      </p:sp>
      <p:sp>
        <p:nvSpPr>
          <p:cNvPr id="3" name="2 Título"/>
          <p:cNvSpPr>
            <a:spLocks noGrp="1"/>
          </p:cNvSpPr>
          <p:nvPr>
            <p:ph type="title"/>
          </p:nvPr>
        </p:nvSpPr>
        <p:spPr/>
        <p:txBody>
          <a:bodyPr/>
          <a:lstStyle/>
          <a:p>
            <a:r>
              <a:rPr lang="es-MX" b="1" dirty="0" smtClean="0"/>
              <a:t>Unidad de aprendizaje</a:t>
            </a:r>
            <a:endParaRPr lang="es-MX" b="1" dirty="0"/>
          </a:p>
        </p:txBody>
      </p:sp>
    </p:spTree>
    <p:extLst>
      <p:ext uri="{BB962C8B-B14F-4D97-AF65-F5344CB8AC3E}">
        <p14:creationId xmlns:p14="http://schemas.microsoft.com/office/powerpoint/2010/main" val="38205587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2 Marcador de contenido"/>
          <p:cNvSpPr>
            <a:spLocks noGrp="1"/>
          </p:cNvSpPr>
          <p:nvPr>
            <p:ph idx="1"/>
          </p:nvPr>
        </p:nvSpPr>
        <p:spPr/>
        <p:txBody>
          <a:bodyPr/>
          <a:lstStyle/>
          <a:p>
            <a:pPr eaLnBrk="1" hangingPunct="1"/>
            <a:r>
              <a:rPr lang="es-ES" dirty="0" smtClean="0"/>
              <a:t>Cómo resuelves un rompecabezas?</a:t>
            </a:r>
          </a:p>
          <a:p>
            <a:pPr eaLnBrk="1" hangingPunct="1"/>
            <a:endParaRPr lang="es-ES" dirty="0" smtClean="0"/>
          </a:p>
          <a:p>
            <a:pPr algn="just" eaLnBrk="1" hangingPunct="1">
              <a:buFontTx/>
              <a:buNone/>
            </a:pPr>
            <a:r>
              <a:rPr lang="es-ES" dirty="0" smtClean="0"/>
              <a:t>	Conocer lo sustantivo de la empresa o de la institución es importante, sin embargo no es suficiente; estudiar ejemplos de lo que otros han hecho al respecto es útil, el siguiente paso es empezar a hacer algo y aprender de la experiencia.</a:t>
            </a:r>
          </a:p>
        </p:txBody>
      </p:sp>
      <p:sp>
        <p:nvSpPr>
          <p:cNvPr id="145411" name="1 Título"/>
          <p:cNvSpPr>
            <a:spLocks noGrp="1"/>
          </p:cNvSpPr>
          <p:nvPr>
            <p:ph type="title"/>
          </p:nvPr>
        </p:nvSpPr>
        <p:spPr/>
        <p:txBody>
          <a:bodyPr/>
          <a:lstStyle/>
          <a:p>
            <a:pPr eaLnBrk="1" hangingPunct="1"/>
            <a:r>
              <a:rPr lang="es-ES" b="1" dirty="0" smtClean="0">
                <a:solidFill>
                  <a:srgbClr val="FF0000"/>
                </a:solidFill>
              </a:rPr>
              <a:t>PONERSE EN MARCHA</a:t>
            </a:r>
            <a:br>
              <a:rPr lang="es-ES" b="1" dirty="0" smtClean="0">
                <a:solidFill>
                  <a:srgbClr val="FF0000"/>
                </a:solidFill>
              </a:rPr>
            </a:br>
            <a:r>
              <a:rPr lang="es-ES" sz="3200" b="1" dirty="0" smtClean="0">
                <a:solidFill>
                  <a:srgbClr val="FF0000"/>
                </a:solidFill>
              </a:rPr>
              <a:t>SIMPLEMENTE EMPEZAR</a:t>
            </a:r>
          </a:p>
        </p:txBody>
      </p:sp>
    </p:spTree>
    <p:extLst>
      <p:ext uri="{BB962C8B-B14F-4D97-AF65-F5344CB8AC3E}">
        <p14:creationId xmlns:p14="http://schemas.microsoft.com/office/powerpoint/2010/main" val="2103717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2 Marcador de contenido"/>
          <p:cNvSpPr>
            <a:spLocks noGrp="1"/>
          </p:cNvSpPr>
          <p:nvPr>
            <p:ph idx="1"/>
          </p:nvPr>
        </p:nvSpPr>
        <p:spPr>
          <a:xfrm>
            <a:off x="871538" y="2492896"/>
            <a:ext cx="7408862" cy="3451225"/>
          </a:xfrm>
        </p:spPr>
        <p:txBody>
          <a:bodyPr rtlCol="0">
            <a:normAutofit fontScale="85000" lnSpcReduction="10000"/>
          </a:bodyPr>
          <a:lstStyle/>
          <a:p>
            <a:pPr marL="514350" indent="-514350" algn="just" eaLnBrk="1" fontAlgn="auto" hangingPunct="1">
              <a:spcAft>
                <a:spcPts val="0"/>
              </a:spcAft>
              <a:buFontTx/>
              <a:buAutoNum type="arabicPeriod"/>
              <a:defRPr/>
            </a:pPr>
            <a:r>
              <a:rPr lang="es-ES" sz="2800" dirty="0" smtClean="0"/>
              <a:t>Clarificar objetivos</a:t>
            </a:r>
          </a:p>
          <a:p>
            <a:pPr marL="514350" indent="-514350" algn="just" eaLnBrk="1" fontAlgn="auto" hangingPunct="1">
              <a:spcAft>
                <a:spcPts val="0"/>
              </a:spcAft>
              <a:buFontTx/>
              <a:buAutoNum type="arabicPeriod"/>
              <a:defRPr/>
            </a:pPr>
            <a:r>
              <a:rPr lang="es-ES" sz="2800" dirty="0" smtClean="0"/>
              <a:t>Comprobar si alguien ha solucionado ya el problema en cuestión anteriormente</a:t>
            </a:r>
          </a:p>
          <a:p>
            <a:pPr marL="514350" indent="-514350" algn="just" eaLnBrk="1" fontAlgn="auto" hangingPunct="1">
              <a:spcAft>
                <a:spcPts val="0"/>
              </a:spcAft>
              <a:buFontTx/>
              <a:buAutoNum type="arabicPeriod"/>
              <a:defRPr/>
            </a:pPr>
            <a:r>
              <a:rPr lang="es-ES" sz="2800" dirty="0" smtClean="0"/>
              <a:t>Identificar un moderador</a:t>
            </a:r>
          </a:p>
          <a:p>
            <a:pPr marL="514350" indent="-514350" algn="just" eaLnBrk="1" fontAlgn="auto" hangingPunct="1">
              <a:spcAft>
                <a:spcPts val="0"/>
              </a:spcAft>
              <a:buFontTx/>
              <a:buAutoNum type="arabicPeriod"/>
              <a:defRPr/>
            </a:pPr>
            <a:r>
              <a:rPr lang="es-ES" sz="2800" dirty="0" smtClean="0"/>
              <a:t>Considerar el tiempo disponible y marcar una fecha</a:t>
            </a:r>
          </a:p>
          <a:p>
            <a:pPr marL="514350" indent="-514350" algn="just" eaLnBrk="1" fontAlgn="auto" hangingPunct="1">
              <a:spcAft>
                <a:spcPts val="0"/>
              </a:spcAft>
              <a:buFontTx/>
              <a:buAutoNum type="arabicPeriod"/>
              <a:defRPr/>
            </a:pPr>
            <a:r>
              <a:rPr lang="es-ES" sz="2800" dirty="0" smtClean="0"/>
              <a:t>Seleccionar a un grupo de participantes heterogéneo</a:t>
            </a:r>
          </a:p>
          <a:p>
            <a:pPr marL="514350" indent="-514350" algn="just" eaLnBrk="1" fontAlgn="auto" hangingPunct="1">
              <a:spcAft>
                <a:spcPts val="0"/>
              </a:spcAft>
              <a:buFontTx/>
              <a:buAutoNum type="arabicPeriod"/>
              <a:defRPr/>
            </a:pPr>
            <a:r>
              <a:rPr lang="es-ES" sz="2800" dirty="0" smtClean="0"/>
              <a:t>Establecer los temas que se desea discutir y cómo pueden tratarse</a:t>
            </a:r>
          </a:p>
        </p:txBody>
      </p:sp>
      <p:sp>
        <p:nvSpPr>
          <p:cNvPr id="157699" name="1 Título"/>
          <p:cNvSpPr>
            <a:spLocks noGrp="1"/>
          </p:cNvSpPr>
          <p:nvPr>
            <p:ph type="title"/>
          </p:nvPr>
        </p:nvSpPr>
        <p:spPr>
          <a:xfrm>
            <a:off x="467544" y="476672"/>
            <a:ext cx="8229600" cy="1252537"/>
          </a:xfrm>
        </p:spPr>
        <p:txBody>
          <a:bodyPr/>
          <a:lstStyle/>
          <a:p>
            <a:pPr eaLnBrk="1" hangingPunct="1"/>
            <a:r>
              <a:rPr lang="es-ES" sz="3200" b="1" dirty="0" smtClean="0">
                <a:solidFill>
                  <a:srgbClr val="FF0000"/>
                </a:solidFill>
              </a:rPr>
              <a:t>Ayuda entre compañeros</a:t>
            </a:r>
            <a:br>
              <a:rPr lang="es-ES" sz="3200" b="1" dirty="0" smtClean="0">
                <a:solidFill>
                  <a:srgbClr val="FF0000"/>
                </a:solidFill>
              </a:rPr>
            </a:br>
            <a:r>
              <a:rPr lang="es-ES" sz="3200" b="1" dirty="0" smtClean="0"/>
              <a:t/>
            </a:r>
            <a:br>
              <a:rPr lang="es-ES" sz="3200" b="1" dirty="0" smtClean="0"/>
            </a:br>
            <a:r>
              <a:rPr lang="es-ES" sz="2400" b="1" dirty="0" smtClean="0"/>
              <a:t>Pasos </a:t>
            </a:r>
            <a:r>
              <a:rPr lang="es-ES" sz="2400" b="1" dirty="0" smtClean="0"/>
              <a:t>para planificar la ayuda entre compañeros</a:t>
            </a:r>
          </a:p>
        </p:txBody>
      </p:sp>
    </p:spTree>
    <p:extLst>
      <p:ext uri="{BB962C8B-B14F-4D97-AF65-F5344CB8AC3E}">
        <p14:creationId xmlns:p14="http://schemas.microsoft.com/office/powerpoint/2010/main" val="3302627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2 Marcador de contenido"/>
          <p:cNvSpPr>
            <a:spLocks noGrp="1"/>
          </p:cNvSpPr>
          <p:nvPr>
            <p:ph idx="1"/>
          </p:nvPr>
        </p:nvSpPr>
        <p:spPr/>
        <p:txBody>
          <a:bodyPr rtlCol="0">
            <a:normAutofit fontScale="85000" lnSpcReduction="10000"/>
          </a:bodyPr>
          <a:lstStyle/>
          <a:p>
            <a:pPr marL="514350" indent="-514350" algn="just" eaLnBrk="1" fontAlgn="auto" hangingPunct="1">
              <a:spcAft>
                <a:spcPts val="0"/>
              </a:spcAft>
              <a:buFontTx/>
              <a:buAutoNum type="arabicPeriod" startAt="7"/>
              <a:defRPr/>
            </a:pPr>
            <a:r>
              <a:rPr lang="es-ES" sz="2600" dirty="0" smtClean="0"/>
              <a:t>Planificar un tiempo para las relaciones sociales</a:t>
            </a:r>
          </a:p>
          <a:p>
            <a:pPr marL="514350" indent="-514350" algn="just" eaLnBrk="1" fontAlgn="auto" hangingPunct="1">
              <a:spcAft>
                <a:spcPts val="0"/>
              </a:spcAft>
              <a:buFontTx/>
              <a:buAutoNum type="arabicPeriod" startAt="7"/>
              <a:defRPr/>
            </a:pPr>
            <a:r>
              <a:rPr lang="es-ES" sz="2600" dirty="0" smtClean="0"/>
              <a:t>Establecer el ambiente adecuado</a:t>
            </a:r>
          </a:p>
          <a:p>
            <a:pPr marL="514350" indent="-514350" algn="just" eaLnBrk="1" fontAlgn="auto" hangingPunct="1">
              <a:spcAft>
                <a:spcPts val="0"/>
              </a:spcAft>
              <a:buFontTx/>
              <a:buAutoNum type="arabicPeriod" startAt="7"/>
              <a:defRPr/>
            </a:pPr>
            <a:r>
              <a:rPr lang="es-ES" sz="2600" dirty="0" smtClean="0"/>
              <a:t>Dividir el tiempo disponible en cuatro partes, empezando por la puesta en común de la información y el contexto</a:t>
            </a:r>
          </a:p>
          <a:p>
            <a:pPr marL="514350" indent="-514350" algn="just" eaLnBrk="1" fontAlgn="auto" hangingPunct="1">
              <a:spcAft>
                <a:spcPts val="0"/>
              </a:spcAft>
              <a:buFontTx/>
              <a:buAutoNum type="arabicPeriod" startAt="7"/>
              <a:defRPr/>
            </a:pPr>
            <a:r>
              <a:rPr lang="es-ES" sz="2600" dirty="0" smtClean="0"/>
              <a:t>Animar a los visitantes a preguntar todo lo que necesitan saber</a:t>
            </a:r>
          </a:p>
          <a:p>
            <a:pPr marL="514350" indent="-514350" algn="just" eaLnBrk="1" fontAlgn="auto" hangingPunct="1">
              <a:spcAft>
                <a:spcPts val="0"/>
              </a:spcAft>
              <a:buFontTx/>
              <a:buAutoNum type="arabicPeriod" startAt="7"/>
              <a:defRPr/>
            </a:pPr>
            <a:r>
              <a:rPr lang="es-ES" sz="2600" dirty="0" smtClean="0"/>
              <a:t>Presentar la interacción, considerar lo que ha aprendido cada uno y quién más podría beneficiarse de ello. Acordar acciones y dar noticias de los progresos.</a:t>
            </a:r>
          </a:p>
        </p:txBody>
      </p:sp>
      <p:sp>
        <p:nvSpPr>
          <p:cNvPr id="158723" name="1 Título"/>
          <p:cNvSpPr>
            <a:spLocks noGrp="1"/>
          </p:cNvSpPr>
          <p:nvPr>
            <p:ph type="title"/>
          </p:nvPr>
        </p:nvSpPr>
        <p:spPr/>
        <p:txBody>
          <a:bodyPr/>
          <a:lstStyle/>
          <a:p>
            <a:pPr eaLnBrk="1" hangingPunct="1"/>
            <a:endParaRPr lang="es-MX" dirty="0" smtClean="0"/>
          </a:p>
        </p:txBody>
      </p:sp>
    </p:spTree>
    <p:extLst>
      <p:ext uri="{BB962C8B-B14F-4D97-AF65-F5344CB8AC3E}">
        <p14:creationId xmlns:p14="http://schemas.microsoft.com/office/powerpoint/2010/main" val="25350959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2 Marcador de contenido"/>
          <p:cNvSpPr>
            <a:spLocks noGrp="1"/>
          </p:cNvSpPr>
          <p:nvPr>
            <p:ph idx="1"/>
          </p:nvPr>
        </p:nvSpPr>
        <p:spPr>
          <a:xfrm>
            <a:off x="611188" y="1916113"/>
            <a:ext cx="7408862" cy="3451225"/>
          </a:xfrm>
        </p:spPr>
        <p:txBody>
          <a:bodyPr/>
          <a:lstStyle/>
          <a:p>
            <a:pPr marL="0" indent="0" eaLnBrk="1" hangingPunct="1">
              <a:buFont typeface="Symbol" pitchFamily="18" charset="2"/>
              <a:buNone/>
            </a:pPr>
            <a:endParaRPr lang="es-MX" dirty="0" smtClean="0"/>
          </a:p>
        </p:txBody>
      </p:sp>
      <p:sp>
        <p:nvSpPr>
          <p:cNvPr id="146435" name="1 Título"/>
          <p:cNvSpPr>
            <a:spLocks noGrp="1"/>
          </p:cNvSpPr>
          <p:nvPr>
            <p:ph type="title"/>
          </p:nvPr>
        </p:nvSpPr>
        <p:spPr/>
        <p:txBody>
          <a:bodyPr/>
          <a:lstStyle/>
          <a:p>
            <a:pPr eaLnBrk="1" hangingPunct="1"/>
            <a:r>
              <a:rPr lang="es-ES" b="1" dirty="0" smtClean="0">
                <a:solidFill>
                  <a:srgbClr val="FF0000"/>
                </a:solidFill>
              </a:rPr>
              <a:t>Aprender antes</a:t>
            </a:r>
          </a:p>
        </p:txBody>
      </p:sp>
      <p:pic>
        <p:nvPicPr>
          <p:cNvPr id="146436"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2924175"/>
            <a:ext cx="2952750" cy="155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7" name="2 CuadroTexto"/>
          <p:cNvSpPr txBox="1">
            <a:spLocks noChangeArrowheads="1"/>
          </p:cNvSpPr>
          <p:nvPr/>
        </p:nvSpPr>
        <p:spPr bwMode="auto">
          <a:xfrm>
            <a:off x="4440238" y="1982788"/>
            <a:ext cx="471646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20000"/>
              </a:spcBef>
              <a:spcAft>
                <a:spcPct val="0"/>
              </a:spcAft>
              <a:buClr>
                <a:srgbClr val="31B6FD"/>
              </a:buClr>
              <a:buSzPct val="100000"/>
              <a:buFont typeface="Symbol" pitchFamily="18" charset="2"/>
              <a:buChar char=""/>
            </a:pPr>
            <a:r>
              <a:rPr lang="es-ES" sz="2000" dirty="0">
                <a:solidFill>
                  <a:srgbClr val="073E87"/>
                </a:solidFill>
                <a:latin typeface="Candara" pitchFamily="34" charset="0"/>
              </a:rPr>
              <a:t>Estamos seguros que estamos dando relevancia a la actividad que lo merece?</a:t>
            </a:r>
          </a:p>
        </p:txBody>
      </p:sp>
      <p:sp>
        <p:nvSpPr>
          <p:cNvPr id="146438" name="3 CuadroTexto"/>
          <p:cNvSpPr txBox="1">
            <a:spLocks noChangeArrowheads="1"/>
          </p:cNvSpPr>
          <p:nvPr/>
        </p:nvSpPr>
        <p:spPr bwMode="auto">
          <a:xfrm>
            <a:off x="5268913" y="5675313"/>
            <a:ext cx="3887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sz="2000" dirty="0">
                <a:solidFill>
                  <a:srgbClr val="073E87"/>
                </a:solidFill>
                <a:latin typeface="Candara" pitchFamily="34" charset="0"/>
              </a:rPr>
              <a:t>Qué podemos aprender de los demás?</a:t>
            </a:r>
            <a:endParaRPr lang="es-MX" sz="2000" dirty="0">
              <a:solidFill>
                <a:prstClr val="black"/>
              </a:solidFill>
            </a:endParaRPr>
          </a:p>
        </p:txBody>
      </p:sp>
      <p:sp>
        <p:nvSpPr>
          <p:cNvPr id="146439" name="4 CuadroTexto"/>
          <p:cNvSpPr txBox="1">
            <a:spLocks noChangeArrowheads="1"/>
          </p:cNvSpPr>
          <p:nvPr/>
        </p:nvSpPr>
        <p:spPr bwMode="auto">
          <a:xfrm>
            <a:off x="250825" y="4713288"/>
            <a:ext cx="54737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20000"/>
              </a:spcBef>
              <a:spcAft>
                <a:spcPct val="0"/>
              </a:spcAft>
              <a:buClr>
                <a:srgbClr val="31B6FD"/>
              </a:buClr>
              <a:buSzPct val="100000"/>
              <a:buFont typeface="Symbol" pitchFamily="18" charset="2"/>
              <a:buChar char=""/>
            </a:pPr>
            <a:r>
              <a:rPr lang="es-ES" sz="2000" dirty="0">
                <a:solidFill>
                  <a:srgbClr val="073E87"/>
                </a:solidFill>
                <a:latin typeface="Candara" pitchFamily="34" charset="0"/>
              </a:rPr>
              <a:t>Sí reutilizamos algunos conocimientos, ¿ahorraremos tiempo que podemos dedicar a actividades que todavía no han sido abordadas?</a:t>
            </a:r>
          </a:p>
        </p:txBody>
      </p:sp>
      <p:sp>
        <p:nvSpPr>
          <p:cNvPr id="146440" name="5 CuadroTexto"/>
          <p:cNvSpPr txBox="1">
            <a:spLocks noChangeArrowheads="1"/>
          </p:cNvSpPr>
          <p:nvPr/>
        </p:nvSpPr>
        <p:spPr bwMode="auto">
          <a:xfrm>
            <a:off x="468313" y="2028825"/>
            <a:ext cx="3527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20000"/>
              </a:spcBef>
              <a:spcAft>
                <a:spcPct val="0"/>
              </a:spcAft>
              <a:buClr>
                <a:srgbClr val="31B6FD"/>
              </a:buClr>
              <a:buSzPct val="100000"/>
              <a:buFont typeface="Symbol" pitchFamily="18" charset="2"/>
              <a:buChar char=""/>
            </a:pPr>
            <a:r>
              <a:rPr lang="es-ES" sz="2000" dirty="0">
                <a:solidFill>
                  <a:srgbClr val="073E87"/>
                </a:solidFill>
                <a:latin typeface="Candara" pitchFamily="34" charset="0"/>
              </a:rPr>
              <a:t>Por qué lo estamos haciendo?</a:t>
            </a:r>
          </a:p>
        </p:txBody>
      </p:sp>
    </p:spTree>
    <p:extLst>
      <p:ext uri="{BB962C8B-B14F-4D97-AF65-F5344CB8AC3E}">
        <p14:creationId xmlns:p14="http://schemas.microsoft.com/office/powerpoint/2010/main" val="36985496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2 Marcador de contenido"/>
          <p:cNvSpPr>
            <a:spLocks noGrp="1"/>
          </p:cNvSpPr>
          <p:nvPr>
            <p:ph idx="1"/>
          </p:nvPr>
        </p:nvSpPr>
        <p:spPr>
          <a:xfrm>
            <a:off x="868363" y="2133600"/>
            <a:ext cx="7407275" cy="3451225"/>
          </a:xfrm>
        </p:spPr>
        <p:txBody>
          <a:bodyPr/>
          <a:lstStyle/>
          <a:p>
            <a:pPr algn="just" eaLnBrk="1" hangingPunct="1"/>
            <a:r>
              <a:rPr lang="es-ES" dirty="0" smtClean="0"/>
              <a:t>Es probable que lo que estamos haciendo alcance el resultado deseado?</a:t>
            </a:r>
          </a:p>
          <a:p>
            <a:pPr algn="just" eaLnBrk="1" hangingPunct="1"/>
            <a:r>
              <a:rPr lang="es-ES" dirty="0" smtClean="0"/>
              <a:t>Qué podemos aprender de </a:t>
            </a:r>
            <a:r>
              <a:rPr lang="es-ES" dirty="0" smtClean="0"/>
              <a:t>lo </a:t>
            </a:r>
            <a:r>
              <a:rPr lang="es-ES" dirty="0" smtClean="0"/>
              <a:t>que hemos estado haciendo y cómo lo estamos haciendo?</a:t>
            </a:r>
          </a:p>
          <a:p>
            <a:pPr eaLnBrk="1" hangingPunct="1"/>
            <a:endParaRPr lang="es-ES" dirty="0" smtClean="0"/>
          </a:p>
          <a:p>
            <a:pPr algn="ctr" eaLnBrk="1" hangingPunct="1">
              <a:buFontTx/>
              <a:buNone/>
            </a:pPr>
            <a:r>
              <a:rPr lang="es-ES" dirty="0" smtClean="0"/>
              <a:t>	</a:t>
            </a:r>
            <a:r>
              <a:rPr lang="es-ES" sz="2000" dirty="0" smtClean="0"/>
              <a:t>Se necesita </a:t>
            </a:r>
            <a:r>
              <a:rPr lang="es-ES" sz="2000" i="1" dirty="0" smtClean="0"/>
              <a:t>aire fresco </a:t>
            </a:r>
            <a:r>
              <a:rPr lang="es-ES" sz="2000" dirty="0" smtClean="0"/>
              <a:t>de vez en cuando para reflexionar sobre lo que se ha conseguido hasta el momento</a:t>
            </a:r>
            <a:endParaRPr lang="es-ES" dirty="0" smtClean="0"/>
          </a:p>
        </p:txBody>
      </p:sp>
      <p:sp>
        <p:nvSpPr>
          <p:cNvPr id="147459" name="1 Título"/>
          <p:cNvSpPr>
            <a:spLocks noGrp="1"/>
          </p:cNvSpPr>
          <p:nvPr>
            <p:ph type="title"/>
          </p:nvPr>
        </p:nvSpPr>
        <p:spPr/>
        <p:txBody>
          <a:bodyPr/>
          <a:lstStyle/>
          <a:p>
            <a:pPr eaLnBrk="1" hangingPunct="1"/>
            <a:r>
              <a:rPr lang="es-ES" b="1" dirty="0" smtClean="0">
                <a:solidFill>
                  <a:srgbClr val="FF0000"/>
                </a:solidFill>
              </a:rPr>
              <a:t>Aprender durante</a:t>
            </a:r>
          </a:p>
        </p:txBody>
      </p:sp>
      <p:sp>
        <p:nvSpPr>
          <p:cNvPr id="4" name="3 Cerrar llave"/>
          <p:cNvSpPr/>
          <p:nvPr/>
        </p:nvSpPr>
        <p:spPr>
          <a:xfrm rot="16200000">
            <a:off x="4471194" y="545306"/>
            <a:ext cx="428625" cy="6996113"/>
          </a:xfrm>
          <a:prstGeom prst="rightBrace">
            <a:avLst>
              <a:gd name="adj1" fmla="val 0"/>
              <a:gd name="adj2" fmla="val 51829"/>
            </a:avLst>
          </a:prstGeom>
          <a:noFill/>
          <a:ln w="34925">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dirty="0">
              <a:solidFill>
                <a:prstClr val="black"/>
              </a:solidFill>
            </a:endParaRPr>
          </a:p>
        </p:txBody>
      </p:sp>
      <p:pic>
        <p:nvPicPr>
          <p:cNvPr id="147461"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5084763"/>
            <a:ext cx="4751387"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89041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2 Marcador de contenido"/>
          <p:cNvSpPr>
            <a:spLocks noGrp="1"/>
          </p:cNvSpPr>
          <p:nvPr>
            <p:ph idx="1"/>
          </p:nvPr>
        </p:nvSpPr>
        <p:spPr>
          <a:xfrm>
            <a:off x="827088" y="1989138"/>
            <a:ext cx="7408862" cy="3451225"/>
          </a:xfrm>
        </p:spPr>
        <p:txBody>
          <a:bodyPr/>
          <a:lstStyle/>
          <a:p>
            <a:pPr algn="just" eaLnBrk="1" hangingPunct="1"/>
            <a:r>
              <a:rPr lang="es-ES" dirty="0" smtClean="0"/>
              <a:t>Cómo podemos hacerlo mejor que la última vez y cómo podemos capturar y compartir lo que hemos aprendido?</a:t>
            </a:r>
          </a:p>
          <a:p>
            <a:pPr algn="just" eaLnBrk="1" hangingPunct="1"/>
            <a:r>
              <a:rPr lang="es-ES" dirty="0" smtClean="0"/>
              <a:t>Quién podría sacar partido de lo que hemos aprendido?</a:t>
            </a:r>
          </a:p>
          <a:p>
            <a:pPr algn="just" eaLnBrk="1" hangingPunct="1"/>
            <a:r>
              <a:rPr lang="es-ES" dirty="0" smtClean="0"/>
              <a:t>Considerar algunos referentes para evaluar nuestra capacidad de hacerlo con mayor efectividad.</a:t>
            </a:r>
          </a:p>
        </p:txBody>
      </p:sp>
      <p:sp>
        <p:nvSpPr>
          <p:cNvPr id="148483" name="1 Título"/>
          <p:cNvSpPr>
            <a:spLocks noGrp="1"/>
          </p:cNvSpPr>
          <p:nvPr>
            <p:ph type="title"/>
          </p:nvPr>
        </p:nvSpPr>
        <p:spPr/>
        <p:txBody>
          <a:bodyPr/>
          <a:lstStyle/>
          <a:p>
            <a:pPr eaLnBrk="1" hangingPunct="1"/>
            <a:r>
              <a:rPr lang="es-ES" b="1" dirty="0" smtClean="0">
                <a:solidFill>
                  <a:srgbClr val="FF0000"/>
                </a:solidFill>
              </a:rPr>
              <a:t>Aprender después</a:t>
            </a:r>
          </a:p>
        </p:txBody>
      </p:sp>
      <p:pic>
        <p:nvPicPr>
          <p:cNvPr id="148484"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4724400"/>
            <a:ext cx="3455988"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98144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5 Marcador de contenido" descr="OBAMA.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2565400"/>
            <a:ext cx="2928938" cy="3286125"/>
          </a:xfrm>
        </p:spPr>
      </p:pic>
      <p:sp>
        <p:nvSpPr>
          <p:cNvPr id="149507" name="1 Título"/>
          <p:cNvSpPr>
            <a:spLocks noGrp="1"/>
          </p:cNvSpPr>
          <p:nvPr>
            <p:ph type="title"/>
          </p:nvPr>
        </p:nvSpPr>
        <p:spPr>
          <a:xfrm>
            <a:off x="468313" y="-100013"/>
            <a:ext cx="8229600" cy="1252538"/>
          </a:xfrm>
        </p:spPr>
        <p:txBody>
          <a:bodyPr/>
          <a:lstStyle/>
          <a:p>
            <a:pPr eaLnBrk="1" hangingPunct="1"/>
            <a:r>
              <a:rPr lang="es-ES" sz="4000" b="1" dirty="0" smtClean="0"/>
              <a:t/>
            </a:r>
            <a:br>
              <a:rPr lang="es-ES" sz="4000" b="1" dirty="0" smtClean="0"/>
            </a:br>
            <a:r>
              <a:rPr lang="es-ES" sz="4000" b="1" dirty="0" smtClean="0"/>
              <a:t/>
            </a:r>
            <a:br>
              <a:rPr lang="es-ES" sz="4000" b="1" dirty="0" smtClean="0"/>
            </a:br>
            <a:r>
              <a:rPr lang="es-ES" sz="4000" b="1" dirty="0" smtClean="0"/>
              <a:t/>
            </a:r>
            <a:br>
              <a:rPr lang="es-ES" sz="4000" b="1" dirty="0" smtClean="0"/>
            </a:br>
            <a:r>
              <a:rPr lang="es-ES" sz="4000" b="1" dirty="0" smtClean="0"/>
              <a:t>Evaluación después de la acción (EDA)</a:t>
            </a:r>
            <a:br>
              <a:rPr lang="es-ES" sz="4000" b="1" dirty="0" smtClean="0"/>
            </a:br>
            <a:r>
              <a:rPr lang="es-ES" sz="3200" b="1" dirty="0" smtClean="0">
                <a:solidFill>
                  <a:schemeClr val="tx1"/>
                </a:solidFill>
              </a:rPr>
              <a:t>Cuándo se celebran las EDA?</a:t>
            </a:r>
          </a:p>
        </p:txBody>
      </p:sp>
      <p:sp>
        <p:nvSpPr>
          <p:cNvPr id="7" name="6 Rectángulo"/>
          <p:cNvSpPr/>
          <p:nvPr/>
        </p:nvSpPr>
        <p:spPr>
          <a:xfrm>
            <a:off x="5500688" y="2662238"/>
            <a:ext cx="2786062" cy="3143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prstClr val="black"/>
                </a:solidFill>
              </a:rPr>
              <a:t>Durante un proceso, no después.</a:t>
            </a:r>
          </a:p>
          <a:p>
            <a:pPr algn="ctr" fontAlgn="base">
              <a:spcBef>
                <a:spcPct val="0"/>
              </a:spcBef>
              <a:spcAft>
                <a:spcPct val="0"/>
              </a:spcAft>
              <a:defRPr/>
            </a:pPr>
            <a:endParaRPr lang="es-ES" b="1" dirty="0">
              <a:solidFill>
                <a:prstClr val="black"/>
              </a:solidFill>
            </a:endParaRPr>
          </a:p>
          <a:p>
            <a:pPr algn="ctr" fontAlgn="base">
              <a:spcBef>
                <a:spcPct val="0"/>
              </a:spcBef>
              <a:spcAft>
                <a:spcPct val="0"/>
              </a:spcAft>
              <a:defRPr/>
            </a:pPr>
            <a:r>
              <a:rPr lang="es-ES" b="1" dirty="0">
                <a:solidFill>
                  <a:prstClr val="black"/>
                </a:solidFill>
              </a:rPr>
              <a:t>Pueden desarrollarse después de cada acontecimiento identificable.</a:t>
            </a:r>
          </a:p>
          <a:p>
            <a:pPr algn="ctr" fontAlgn="base">
              <a:spcBef>
                <a:spcPct val="0"/>
              </a:spcBef>
              <a:spcAft>
                <a:spcPct val="0"/>
              </a:spcAft>
              <a:defRPr/>
            </a:pPr>
            <a:endParaRPr lang="es-ES" b="1" dirty="0">
              <a:solidFill>
                <a:prstClr val="black"/>
              </a:solidFill>
            </a:endParaRPr>
          </a:p>
          <a:p>
            <a:pPr algn="ctr" fontAlgn="base">
              <a:spcBef>
                <a:spcPct val="0"/>
              </a:spcBef>
              <a:spcAft>
                <a:spcPct val="0"/>
              </a:spcAft>
              <a:defRPr/>
            </a:pPr>
            <a:r>
              <a:rPr lang="es-ES" b="1" dirty="0">
                <a:solidFill>
                  <a:prstClr val="black"/>
                </a:solidFill>
              </a:rPr>
              <a:t>Son para ayudar a los miembros del equipo</a:t>
            </a:r>
          </a:p>
        </p:txBody>
      </p:sp>
      <p:sp>
        <p:nvSpPr>
          <p:cNvPr id="3" name="2 CuadroTexto"/>
          <p:cNvSpPr txBox="1"/>
          <p:nvPr/>
        </p:nvSpPr>
        <p:spPr>
          <a:xfrm>
            <a:off x="7020272" y="6309320"/>
            <a:ext cx="1332416" cy="307777"/>
          </a:xfrm>
          <a:prstGeom prst="rect">
            <a:avLst/>
          </a:prstGeom>
          <a:noFill/>
        </p:spPr>
        <p:txBody>
          <a:bodyPr wrap="none" rtlCol="0">
            <a:spAutoFit/>
          </a:bodyPr>
          <a:lstStyle/>
          <a:p>
            <a:r>
              <a:rPr lang="es-MX" sz="1400" dirty="0" smtClean="0"/>
              <a:t>(Fuentes, 2013)</a:t>
            </a:r>
            <a:endParaRPr lang="es-MX" sz="1400" dirty="0"/>
          </a:p>
        </p:txBody>
      </p:sp>
    </p:spTree>
    <p:extLst>
      <p:ext uri="{BB962C8B-B14F-4D97-AF65-F5344CB8AC3E}">
        <p14:creationId xmlns:p14="http://schemas.microsoft.com/office/powerpoint/2010/main" val="8523789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2 Marcador de contenido"/>
          <p:cNvSpPr>
            <a:spLocks noGrp="1"/>
          </p:cNvSpPr>
          <p:nvPr>
            <p:ph idx="1"/>
          </p:nvPr>
        </p:nvSpPr>
        <p:spPr>
          <a:xfrm>
            <a:off x="900113" y="2205038"/>
            <a:ext cx="7408862" cy="3451225"/>
          </a:xfrm>
        </p:spPr>
        <p:txBody>
          <a:bodyPr/>
          <a:lstStyle/>
          <a:p>
            <a:pPr eaLnBrk="1" hangingPunct="1"/>
            <a:r>
              <a:rPr lang="es-ES" dirty="0" smtClean="0"/>
              <a:t>Son una forma sencilla de que los equipos aprendan de sus éxitos o fracasos.</a:t>
            </a:r>
          </a:p>
          <a:p>
            <a:pPr eaLnBrk="1" hangingPunct="1"/>
            <a:r>
              <a:rPr lang="es-ES" dirty="0" smtClean="0"/>
              <a:t>El aprendizaje se realiza en equipo para el equipo</a:t>
            </a:r>
          </a:p>
          <a:p>
            <a:pPr eaLnBrk="1" hangingPunct="1"/>
            <a:r>
              <a:rPr lang="es-ES" sz="2600" dirty="0" smtClean="0"/>
              <a:t>Se trata de resolver cuatro sencillas preguntas:</a:t>
            </a:r>
          </a:p>
        </p:txBody>
      </p:sp>
      <p:sp>
        <p:nvSpPr>
          <p:cNvPr id="150531" name="1 Título"/>
          <p:cNvSpPr>
            <a:spLocks noGrp="1"/>
          </p:cNvSpPr>
          <p:nvPr>
            <p:ph type="title"/>
          </p:nvPr>
        </p:nvSpPr>
        <p:spPr/>
        <p:txBody>
          <a:bodyPr/>
          <a:lstStyle/>
          <a:p>
            <a:pPr eaLnBrk="1" hangingPunct="1"/>
            <a:r>
              <a:rPr lang="es-ES" dirty="0" smtClean="0"/>
              <a:t>Cómo funcionan las EDA?</a:t>
            </a:r>
          </a:p>
        </p:txBody>
      </p:sp>
      <p:sp>
        <p:nvSpPr>
          <p:cNvPr id="4" name="3 Rectángulo"/>
          <p:cNvSpPr/>
          <p:nvPr/>
        </p:nvSpPr>
        <p:spPr>
          <a:xfrm>
            <a:off x="285750" y="4286250"/>
            <a:ext cx="4572000" cy="19288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just" fontAlgn="base">
              <a:spcBef>
                <a:spcPct val="0"/>
              </a:spcBef>
              <a:spcAft>
                <a:spcPct val="0"/>
              </a:spcAft>
              <a:buFont typeface="+mj-lt"/>
              <a:buAutoNum type="arabicPeriod"/>
              <a:defRPr/>
            </a:pPr>
            <a:r>
              <a:rPr lang="es-ES" sz="2000" b="1" dirty="0">
                <a:solidFill>
                  <a:prstClr val="white"/>
                </a:solidFill>
              </a:rPr>
              <a:t>Qué se esperaba que sucediera?</a:t>
            </a:r>
          </a:p>
          <a:p>
            <a:pPr marL="342900" indent="-342900" algn="just" fontAlgn="base">
              <a:spcBef>
                <a:spcPct val="0"/>
              </a:spcBef>
              <a:spcAft>
                <a:spcPct val="0"/>
              </a:spcAft>
              <a:buFont typeface="+mj-lt"/>
              <a:buAutoNum type="arabicPeriod"/>
              <a:defRPr/>
            </a:pPr>
            <a:r>
              <a:rPr lang="es-ES" sz="2000" b="1" dirty="0">
                <a:solidFill>
                  <a:prstClr val="white"/>
                </a:solidFill>
              </a:rPr>
              <a:t>Qué sucedió en realidad ?</a:t>
            </a:r>
          </a:p>
          <a:p>
            <a:pPr marL="342900" indent="-342900" algn="just" fontAlgn="base">
              <a:spcBef>
                <a:spcPct val="0"/>
              </a:spcBef>
              <a:spcAft>
                <a:spcPct val="0"/>
              </a:spcAft>
              <a:buFont typeface="+mj-lt"/>
              <a:buAutoNum type="arabicPeriod"/>
              <a:defRPr/>
            </a:pPr>
            <a:r>
              <a:rPr lang="es-ES" sz="2000" b="1" dirty="0">
                <a:solidFill>
                  <a:prstClr val="white"/>
                </a:solidFill>
              </a:rPr>
              <a:t>Por qué se produjeron esas diferencias?</a:t>
            </a:r>
          </a:p>
          <a:p>
            <a:pPr marL="342900" indent="-342900" algn="just" fontAlgn="base">
              <a:spcBef>
                <a:spcPct val="0"/>
              </a:spcBef>
              <a:spcAft>
                <a:spcPct val="0"/>
              </a:spcAft>
              <a:buFont typeface="+mj-lt"/>
              <a:buAutoNum type="arabicPeriod"/>
              <a:defRPr/>
            </a:pPr>
            <a:r>
              <a:rPr lang="es-ES" sz="2000" b="1" dirty="0">
                <a:solidFill>
                  <a:prstClr val="white"/>
                </a:solidFill>
              </a:rPr>
              <a:t>Qué hemos aprendido</a:t>
            </a:r>
            <a:r>
              <a:rPr lang="es-ES" b="1" dirty="0">
                <a:solidFill>
                  <a:prstClr val="white"/>
                </a:solidFill>
              </a:rPr>
              <a:t>?</a:t>
            </a:r>
          </a:p>
        </p:txBody>
      </p:sp>
      <p:sp>
        <p:nvSpPr>
          <p:cNvPr id="5" name="4 Elipse"/>
          <p:cNvSpPr/>
          <p:nvPr/>
        </p:nvSpPr>
        <p:spPr>
          <a:xfrm>
            <a:off x="5786438" y="4286250"/>
            <a:ext cx="2786062" cy="19288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itchFamily="34" charset="0"/>
              <a:buChar char="•"/>
              <a:defRPr/>
            </a:pPr>
            <a:r>
              <a:rPr lang="es-ES" sz="1600" b="1" dirty="0">
                <a:solidFill>
                  <a:prstClr val="black"/>
                </a:solidFill>
              </a:rPr>
              <a:t>Aprendizaje en equipo</a:t>
            </a:r>
          </a:p>
          <a:p>
            <a:pPr algn="ctr" fontAlgn="base">
              <a:spcBef>
                <a:spcPct val="0"/>
              </a:spcBef>
              <a:spcAft>
                <a:spcPct val="0"/>
              </a:spcAft>
              <a:buFont typeface="Arial" pitchFamily="34" charset="0"/>
              <a:buChar char="•"/>
              <a:defRPr/>
            </a:pPr>
            <a:r>
              <a:rPr lang="es-ES" sz="1600" b="1" dirty="0">
                <a:solidFill>
                  <a:prstClr val="black"/>
                </a:solidFill>
              </a:rPr>
              <a:t>Favorece la confianza</a:t>
            </a:r>
          </a:p>
          <a:p>
            <a:pPr algn="ctr" fontAlgn="base">
              <a:spcBef>
                <a:spcPct val="0"/>
              </a:spcBef>
              <a:spcAft>
                <a:spcPct val="0"/>
              </a:spcAft>
              <a:buFont typeface="Arial" pitchFamily="34" charset="0"/>
              <a:buChar char="•"/>
              <a:defRPr/>
            </a:pPr>
            <a:r>
              <a:rPr lang="es-ES" sz="1600" b="1" dirty="0">
                <a:solidFill>
                  <a:prstClr val="black"/>
                </a:solidFill>
              </a:rPr>
              <a:t>Fortalece la integridad del grupo</a:t>
            </a:r>
          </a:p>
        </p:txBody>
      </p:sp>
      <p:sp>
        <p:nvSpPr>
          <p:cNvPr id="6" name="5 Flecha derecha"/>
          <p:cNvSpPr/>
          <p:nvPr/>
        </p:nvSpPr>
        <p:spPr>
          <a:xfrm>
            <a:off x="5072063" y="4929188"/>
            <a:ext cx="571500" cy="5715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dirty="0">
              <a:solidFill>
                <a:prstClr val="white"/>
              </a:solidFill>
            </a:endParaRPr>
          </a:p>
        </p:txBody>
      </p:sp>
      <p:sp>
        <p:nvSpPr>
          <p:cNvPr id="150535" name="6 CuadroTexto"/>
          <p:cNvSpPr txBox="1">
            <a:spLocks noChangeArrowheads="1"/>
          </p:cNvSpPr>
          <p:nvPr/>
        </p:nvSpPr>
        <p:spPr bwMode="auto">
          <a:xfrm>
            <a:off x="6072188" y="6286500"/>
            <a:ext cx="2595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b="1" dirty="0">
                <a:solidFill>
                  <a:srgbClr val="000000"/>
                </a:solidFill>
              </a:rPr>
              <a:t>Objetivos del proceso</a:t>
            </a:r>
          </a:p>
        </p:txBody>
      </p:sp>
    </p:spTree>
    <p:extLst>
      <p:ext uri="{BB962C8B-B14F-4D97-AF65-F5344CB8AC3E}">
        <p14:creationId xmlns:p14="http://schemas.microsoft.com/office/powerpoint/2010/main" val="21672432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7" name="2 Marcador de contenido"/>
          <p:cNvSpPr>
            <a:spLocks noGrp="1"/>
          </p:cNvSpPr>
          <p:nvPr>
            <p:ph idx="1"/>
          </p:nvPr>
        </p:nvSpPr>
        <p:spPr/>
        <p:txBody>
          <a:bodyPr rtlCol="0">
            <a:normAutofit fontScale="92500" lnSpcReduction="20000"/>
          </a:bodyPr>
          <a:lstStyle/>
          <a:p>
            <a:pPr marL="274320" indent="-274320" algn="just" eaLnBrk="1" fontAlgn="auto" hangingPunct="1">
              <a:spcAft>
                <a:spcPts val="0"/>
              </a:spcAft>
              <a:defRPr/>
            </a:pPr>
            <a:r>
              <a:rPr lang="es-ES" dirty="0" smtClean="0"/>
              <a:t>Dedica unos minutos a reflexionar sobre algo que hiciste ayer:</a:t>
            </a:r>
          </a:p>
          <a:p>
            <a:pPr marL="274320" indent="-274320" algn="just" eaLnBrk="1" fontAlgn="auto" hangingPunct="1">
              <a:spcAft>
                <a:spcPts val="0"/>
              </a:spcAft>
              <a:defRPr/>
            </a:pPr>
            <a:endParaRPr lang="es-ES" dirty="0" smtClean="0"/>
          </a:p>
          <a:p>
            <a:pPr lvl="1" indent="-274320" algn="just" eaLnBrk="1" fontAlgn="auto" hangingPunct="1">
              <a:spcAft>
                <a:spcPts val="0"/>
              </a:spcAft>
              <a:defRPr/>
            </a:pPr>
            <a:r>
              <a:rPr lang="es-ES" sz="2400" i="1" dirty="0" smtClean="0"/>
              <a:t>Recuerda lo que se dijo</a:t>
            </a:r>
          </a:p>
          <a:p>
            <a:pPr lvl="1" indent="-274320" algn="just" eaLnBrk="1" fontAlgn="auto" hangingPunct="1">
              <a:spcAft>
                <a:spcPts val="0"/>
              </a:spcAft>
              <a:defRPr/>
            </a:pPr>
            <a:r>
              <a:rPr lang="es-ES" sz="2400" i="1" dirty="0" smtClean="0"/>
              <a:t>Que te pareció?</a:t>
            </a:r>
          </a:p>
          <a:p>
            <a:pPr lvl="1" indent="-274320" algn="just" eaLnBrk="1" fontAlgn="auto" hangingPunct="1">
              <a:spcAft>
                <a:spcPts val="0"/>
              </a:spcAft>
              <a:defRPr/>
            </a:pPr>
            <a:endParaRPr lang="es-ES" sz="2400" dirty="0" smtClean="0"/>
          </a:p>
          <a:p>
            <a:pPr marL="274320" indent="-274320" algn="just" eaLnBrk="1" fontAlgn="auto" hangingPunct="1">
              <a:spcAft>
                <a:spcPts val="0"/>
              </a:spcAft>
              <a:defRPr/>
            </a:pPr>
            <a:r>
              <a:rPr lang="es-ES" dirty="0" smtClean="0"/>
              <a:t>Ahora responde las cuatro preguntas EDA</a:t>
            </a:r>
          </a:p>
          <a:p>
            <a:pPr marL="274320" indent="-274320" algn="just" eaLnBrk="1" fontAlgn="auto" hangingPunct="1">
              <a:spcAft>
                <a:spcPts val="0"/>
              </a:spcAft>
              <a:defRPr/>
            </a:pPr>
            <a:endParaRPr lang="es-ES" dirty="0" smtClean="0"/>
          </a:p>
          <a:p>
            <a:pPr marL="274320" indent="-274320" algn="just" eaLnBrk="1" fontAlgn="auto" hangingPunct="1">
              <a:spcAft>
                <a:spcPts val="0"/>
              </a:spcAft>
              <a:defRPr/>
            </a:pPr>
            <a:r>
              <a:rPr lang="es-ES" dirty="0" smtClean="0"/>
              <a:t>Te sugiere esto algo que podrías hacer mañana de un modo distinto?</a:t>
            </a:r>
          </a:p>
        </p:txBody>
      </p:sp>
      <p:sp>
        <p:nvSpPr>
          <p:cNvPr id="151555" name="1 Título"/>
          <p:cNvSpPr>
            <a:spLocks noGrp="1"/>
          </p:cNvSpPr>
          <p:nvPr>
            <p:ph type="title"/>
          </p:nvPr>
        </p:nvSpPr>
        <p:spPr/>
        <p:txBody>
          <a:bodyPr/>
          <a:lstStyle/>
          <a:p>
            <a:pPr eaLnBrk="1" hangingPunct="1"/>
            <a:r>
              <a:rPr lang="es-ES" dirty="0" smtClean="0"/>
              <a:t>Ejercicio</a:t>
            </a:r>
          </a:p>
        </p:txBody>
      </p:sp>
    </p:spTree>
    <p:extLst>
      <p:ext uri="{BB962C8B-B14F-4D97-AF65-F5344CB8AC3E}">
        <p14:creationId xmlns:p14="http://schemas.microsoft.com/office/powerpoint/2010/main" val="2885457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2 Marcador de contenido"/>
          <p:cNvSpPr>
            <a:spLocks noGrp="1"/>
          </p:cNvSpPr>
          <p:nvPr>
            <p:ph idx="1"/>
          </p:nvPr>
        </p:nvSpPr>
        <p:spPr>
          <a:xfrm>
            <a:off x="971550" y="2281238"/>
            <a:ext cx="7408863" cy="3451225"/>
          </a:xfrm>
        </p:spPr>
        <p:txBody>
          <a:bodyPr rtlCol="0">
            <a:normAutofit fontScale="92500" lnSpcReduction="10000"/>
          </a:bodyPr>
          <a:lstStyle/>
          <a:p>
            <a:pPr marL="514350" indent="-514350" eaLnBrk="1" fontAlgn="auto" hangingPunct="1">
              <a:spcAft>
                <a:spcPts val="0"/>
              </a:spcAft>
              <a:buFontTx/>
              <a:buAutoNum type="arabicPeriod"/>
              <a:defRPr/>
            </a:pPr>
            <a:r>
              <a:rPr lang="es-ES" dirty="0" smtClean="0"/>
              <a:t>Celebre una EDA inmediatamente</a:t>
            </a:r>
          </a:p>
          <a:p>
            <a:pPr marL="914400" lvl="1" indent="-514350" eaLnBrk="1" fontAlgn="auto" hangingPunct="1">
              <a:spcAft>
                <a:spcPts val="0"/>
              </a:spcAft>
              <a:defRPr/>
            </a:pPr>
            <a:r>
              <a:rPr lang="es-ES" sz="2000" dirty="0" smtClean="0"/>
              <a:t>Reflexionar sobre lo sucedido con recuerdos frescos</a:t>
            </a:r>
          </a:p>
          <a:p>
            <a:pPr marL="514350" indent="-514350" eaLnBrk="1" fontAlgn="auto" hangingPunct="1">
              <a:spcAft>
                <a:spcPts val="0"/>
              </a:spcAft>
              <a:buFontTx/>
              <a:buAutoNum type="arabicPeriod"/>
              <a:defRPr/>
            </a:pPr>
            <a:r>
              <a:rPr lang="es-ES" dirty="0" smtClean="0"/>
              <a:t>Cree el ambiente adecuado</a:t>
            </a:r>
          </a:p>
          <a:p>
            <a:pPr marL="914400" lvl="1" indent="-514350" eaLnBrk="1" fontAlgn="auto" hangingPunct="1">
              <a:spcAft>
                <a:spcPts val="0"/>
              </a:spcAft>
              <a:defRPr/>
            </a:pPr>
            <a:r>
              <a:rPr lang="es-ES" sz="2000" dirty="0" smtClean="0"/>
              <a:t>Deja tus galones en la puerta</a:t>
            </a:r>
          </a:p>
          <a:p>
            <a:pPr marL="514350" indent="-514350" eaLnBrk="1" fontAlgn="auto" hangingPunct="1">
              <a:spcAft>
                <a:spcPts val="0"/>
              </a:spcAft>
              <a:buFontTx/>
              <a:buAutoNum type="arabicPeriod"/>
              <a:defRPr/>
            </a:pPr>
            <a:r>
              <a:rPr lang="es-ES" dirty="0" smtClean="0"/>
              <a:t>Nombre un moderador</a:t>
            </a:r>
          </a:p>
          <a:p>
            <a:pPr marL="914400" lvl="1" indent="-514350" eaLnBrk="1" fontAlgn="auto" hangingPunct="1">
              <a:spcAft>
                <a:spcPts val="0"/>
              </a:spcAft>
              <a:defRPr/>
            </a:pPr>
            <a:r>
              <a:rPr lang="es-ES" sz="2000" dirty="0" smtClean="0"/>
              <a:t>Está ahí no para tener respuestas, sino para ayudar al equipo a aprender respuestas</a:t>
            </a:r>
          </a:p>
          <a:p>
            <a:pPr marL="514350" indent="-514350" eaLnBrk="1" fontAlgn="auto" hangingPunct="1">
              <a:spcAft>
                <a:spcPts val="0"/>
              </a:spcAft>
              <a:buFontTx/>
              <a:buAutoNum type="arabicPeriod"/>
              <a:defRPr/>
            </a:pPr>
            <a:r>
              <a:rPr lang="es-ES" dirty="0" smtClean="0"/>
              <a:t>Qué se espera que sucediera?</a:t>
            </a:r>
          </a:p>
          <a:p>
            <a:pPr marL="914400" lvl="1" indent="-514350" eaLnBrk="1" fontAlgn="auto" hangingPunct="1">
              <a:spcAft>
                <a:spcPts val="0"/>
              </a:spcAft>
              <a:defRPr/>
            </a:pPr>
            <a:r>
              <a:rPr lang="es-ES" sz="2000" dirty="0" smtClean="0"/>
              <a:t>Que la gente escriba su idea personal de lo que esperaba, después  lo lee para el grupo</a:t>
            </a:r>
          </a:p>
        </p:txBody>
      </p:sp>
      <p:sp>
        <p:nvSpPr>
          <p:cNvPr id="152579" name="1 Título"/>
          <p:cNvSpPr>
            <a:spLocks noGrp="1"/>
          </p:cNvSpPr>
          <p:nvPr>
            <p:ph type="title"/>
          </p:nvPr>
        </p:nvSpPr>
        <p:spPr/>
        <p:txBody>
          <a:bodyPr/>
          <a:lstStyle/>
          <a:p>
            <a:pPr eaLnBrk="1" hangingPunct="1"/>
            <a:r>
              <a:rPr lang="es-ES" sz="3600" b="1" dirty="0" smtClean="0"/>
              <a:t>Recomendaciones para el óptimo funcionamiento de una EDA</a:t>
            </a:r>
          </a:p>
        </p:txBody>
      </p:sp>
    </p:spTree>
    <p:extLst>
      <p:ext uri="{BB962C8B-B14F-4D97-AF65-F5344CB8AC3E}">
        <p14:creationId xmlns:p14="http://schemas.microsoft.com/office/powerpoint/2010/main" val="427330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ctr">
              <a:buNone/>
            </a:pPr>
            <a:endParaRPr lang="es-MX" b="1" dirty="0"/>
          </a:p>
          <a:p>
            <a:pPr marL="0" indent="0" algn="ctr">
              <a:buNone/>
            </a:pPr>
            <a:r>
              <a:rPr lang="es-MX" b="1" dirty="0" smtClean="0"/>
              <a:t>Tema 4.4</a:t>
            </a:r>
          </a:p>
          <a:p>
            <a:pPr marL="0" indent="0" algn="ctr">
              <a:buNone/>
            </a:pPr>
            <a:endParaRPr lang="es-MX" b="1" dirty="0" smtClean="0"/>
          </a:p>
          <a:p>
            <a:pPr marL="0" indent="0" algn="ctr">
              <a:buNone/>
            </a:pPr>
            <a:endParaRPr lang="es-MX" b="1" dirty="0" smtClean="0"/>
          </a:p>
          <a:p>
            <a:pPr marL="0" indent="0" algn="ctr">
              <a:buNone/>
            </a:pPr>
            <a:r>
              <a:rPr lang="es-MX" b="1" dirty="0" smtClean="0"/>
              <a:t>Gestión moderna y liderazgo</a:t>
            </a:r>
            <a:endParaRPr lang="es-MX" b="1" dirty="0"/>
          </a:p>
        </p:txBody>
      </p:sp>
      <p:sp>
        <p:nvSpPr>
          <p:cNvPr id="3" name="2 Título"/>
          <p:cNvSpPr>
            <a:spLocks noGrp="1"/>
          </p:cNvSpPr>
          <p:nvPr>
            <p:ph type="title"/>
          </p:nvPr>
        </p:nvSpPr>
        <p:spPr/>
        <p:txBody>
          <a:bodyPr/>
          <a:lstStyle/>
          <a:p>
            <a:r>
              <a:rPr lang="es-MX" b="1" dirty="0" smtClean="0"/>
              <a:t>Unidad de competencia IV</a:t>
            </a:r>
            <a:endParaRPr lang="es-MX" b="1" dirty="0"/>
          </a:p>
        </p:txBody>
      </p:sp>
    </p:spTree>
    <p:extLst>
      <p:ext uri="{BB962C8B-B14F-4D97-AF65-F5344CB8AC3E}">
        <p14:creationId xmlns:p14="http://schemas.microsoft.com/office/powerpoint/2010/main" val="31897712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2 Marcador de contenido"/>
          <p:cNvSpPr>
            <a:spLocks noGrp="1"/>
          </p:cNvSpPr>
          <p:nvPr>
            <p:ph idx="1"/>
          </p:nvPr>
        </p:nvSpPr>
        <p:spPr/>
        <p:txBody>
          <a:bodyPr/>
          <a:lstStyle/>
          <a:p>
            <a:pPr marL="0" indent="0" eaLnBrk="1" hangingPunct="1">
              <a:buFont typeface="Symbol" pitchFamily="18" charset="2"/>
              <a:buNone/>
              <a:defRPr/>
            </a:pPr>
            <a:r>
              <a:rPr lang="es-ES" b="1" dirty="0" smtClean="0">
                <a:solidFill>
                  <a:schemeClr val="bg2">
                    <a:lumMod val="75000"/>
                  </a:schemeClr>
                </a:solidFill>
              </a:rPr>
              <a:t>5.</a:t>
            </a:r>
            <a:r>
              <a:rPr lang="es-ES" dirty="0" smtClean="0"/>
              <a:t>   Que sucedió en realidad?</a:t>
            </a:r>
          </a:p>
          <a:p>
            <a:pPr marL="914400" lvl="1" indent="-514350" eaLnBrk="1" hangingPunct="1">
              <a:defRPr/>
            </a:pPr>
            <a:r>
              <a:rPr lang="es-ES" sz="2000" dirty="0" smtClean="0"/>
              <a:t>Comprender los hechos –no las opiniones-que sucedieron realmente.</a:t>
            </a:r>
          </a:p>
          <a:p>
            <a:pPr marL="0" indent="0" eaLnBrk="1" hangingPunct="1">
              <a:buFont typeface="Symbol" pitchFamily="18" charset="2"/>
              <a:buNone/>
              <a:defRPr/>
            </a:pPr>
            <a:r>
              <a:rPr lang="es-ES" b="1" dirty="0" smtClean="0">
                <a:solidFill>
                  <a:schemeClr val="bg2">
                    <a:lumMod val="75000"/>
                  </a:schemeClr>
                </a:solidFill>
              </a:rPr>
              <a:t>6.</a:t>
            </a:r>
            <a:r>
              <a:rPr lang="es-ES" dirty="0" smtClean="0"/>
              <a:t>   Comparar el plan con la realidad</a:t>
            </a:r>
          </a:p>
          <a:p>
            <a:pPr marL="914400" lvl="1" indent="-514350" eaLnBrk="1" hangingPunct="1">
              <a:defRPr/>
            </a:pPr>
            <a:r>
              <a:rPr lang="es-ES" sz="2000" dirty="0" smtClean="0"/>
              <a:t>Poner en marcha algunas acciones para implantar lo aprendido</a:t>
            </a:r>
          </a:p>
          <a:p>
            <a:pPr marL="0" indent="0" eaLnBrk="1" hangingPunct="1">
              <a:buFont typeface="Symbol" pitchFamily="18" charset="2"/>
              <a:buNone/>
              <a:defRPr/>
            </a:pPr>
            <a:r>
              <a:rPr lang="es-ES" b="1" dirty="0" smtClean="0">
                <a:solidFill>
                  <a:schemeClr val="bg2">
                    <a:lumMod val="75000"/>
                  </a:schemeClr>
                </a:solidFill>
              </a:rPr>
              <a:t>7.</a:t>
            </a:r>
            <a:r>
              <a:rPr lang="es-ES" dirty="0" smtClean="0"/>
              <a:t>    Dejar constancia de una EDA</a:t>
            </a:r>
          </a:p>
          <a:p>
            <a:pPr marL="914400" lvl="1" indent="-514350" eaLnBrk="1" hangingPunct="1">
              <a:defRPr/>
            </a:pPr>
            <a:r>
              <a:rPr lang="es-ES" sz="2000" dirty="0" smtClean="0"/>
              <a:t>Generan resúmenes de los materiales de aprendizaje que puedan ser de utilidad para el equipo.</a:t>
            </a:r>
          </a:p>
          <a:p>
            <a:pPr marL="514350" indent="-514350" eaLnBrk="1" hangingPunct="1">
              <a:buFontTx/>
              <a:buNone/>
              <a:defRPr/>
            </a:pPr>
            <a:endParaRPr lang="es-ES" dirty="0" smtClean="0"/>
          </a:p>
        </p:txBody>
      </p:sp>
      <p:sp>
        <p:nvSpPr>
          <p:cNvPr id="153603" name="1 Título"/>
          <p:cNvSpPr>
            <a:spLocks noGrp="1"/>
          </p:cNvSpPr>
          <p:nvPr>
            <p:ph type="title"/>
          </p:nvPr>
        </p:nvSpPr>
        <p:spPr/>
        <p:txBody>
          <a:bodyPr/>
          <a:lstStyle/>
          <a:p>
            <a:pPr eaLnBrk="1" hangingPunct="1"/>
            <a:r>
              <a:rPr lang="es-ES" sz="3600" b="1" dirty="0" smtClean="0"/>
              <a:t>Recomendaciones para el óptimo funcionamiento de una EDA</a:t>
            </a:r>
            <a:endParaRPr lang="es-MX" dirty="0" smtClean="0"/>
          </a:p>
        </p:txBody>
      </p:sp>
    </p:spTree>
    <p:extLst>
      <p:ext uri="{BB962C8B-B14F-4D97-AF65-F5344CB8AC3E}">
        <p14:creationId xmlns:p14="http://schemas.microsoft.com/office/powerpoint/2010/main" val="28315528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2 Marcador de contenido"/>
          <p:cNvSpPr>
            <a:spLocks noGrp="1"/>
          </p:cNvSpPr>
          <p:nvPr>
            <p:ph idx="1"/>
          </p:nvPr>
        </p:nvSpPr>
        <p:spPr>
          <a:xfrm>
            <a:off x="827088" y="2997200"/>
            <a:ext cx="7408862" cy="3451225"/>
          </a:xfrm>
        </p:spPr>
        <p:txBody>
          <a:bodyPr/>
          <a:lstStyle/>
          <a:p>
            <a:pPr eaLnBrk="1" hangingPunct="1"/>
            <a:r>
              <a:rPr lang="es-ES" dirty="0" smtClean="0"/>
              <a:t>Qué es la ayuda entre compañeros?</a:t>
            </a:r>
          </a:p>
          <a:p>
            <a:pPr eaLnBrk="1" hangingPunct="1"/>
            <a:endParaRPr lang="es-ES" dirty="0" smtClean="0"/>
          </a:p>
          <a:p>
            <a:pPr lvl="1" algn="just" eaLnBrk="1" hangingPunct="1"/>
            <a:r>
              <a:rPr lang="es-ES" dirty="0" smtClean="0"/>
              <a:t>Es una actividad que se centra en reuniones o talleres en los que se invita a miembros de otros equipos para compartir experiencias, intuiciones y conocimientos con un equipo que ha pedido consejo.</a:t>
            </a:r>
          </a:p>
          <a:p>
            <a:pPr lvl="1" eaLnBrk="1" hangingPunct="1"/>
            <a:endParaRPr lang="es-ES" dirty="0" smtClean="0"/>
          </a:p>
        </p:txBody>
      </p:sp>
      <p:sp>
        <p:nvSpPr>
          <p:cNvPr id="151554" name="1 Título"/>
          <p:cNvSpPr>
            <a:spLocks noGrp="1"/>
          </p:cNvSpPr>
          <p:nvPr>
            <p:ph type="title"/>
          </p:nvPr>
        </p:nvSpPr>
        <p:spPr>
          <a:xfrm>
            <a:off x="467544" y="692696"/>
            <a:ext cx="8229600" cy="1252538"/>
          </a:xfrm>
        </p:spPr>
        <p:txBody>
          <a:bodyPr rtlCol="0">
            <a:normAutofit fontScale="90000"/>
          </a:bodyPr>
          <a:lstStyle/>
          <a:p>
            <a:pPr eaLnBrk="1" fontAlgn="auto" hangingPunct="1">
              <a:spcAft>
                <a:spcPts val="0"/>
              </a:spcAft>
              <a:defRPr/>
            </a:pPr>
            <a:r>
              <a:rPr lang="es-ES" sz="4000" b="1" dirty="0" smtClean="0"/>
              <a:t/>
            </a:r>
            <a:br>
              <a:rPr lang="es-ES" sz="4000" b="1" dirty="0" smtClean="0"/>
            </a:br>
            <a:r>
              <a:rPr lang="es-ES" sz="4000" b="1" dirty="0" smtClean="0">
                <a:solidFill>
                  <a:srgbClr val="FF0000"/>
                </a:solidFill>
              </a:rPr>
              <a:t>Encontrar </a:t>
            </a:r>
            <a:r>
              <a:rPr lang="es-ES" sz="4000" b="1" dirty="0" smtClean="0">
                <a:solidFill>
                  <a:srgbClr val="FF0000"/>
                </a:solidFill>
              </a:rPr>
              <a:t>a las personas adecuadas y trabajo en red</a:t>
            </a:r>
            <a:br>
              <a:rPr lang="es-ES" sz="4000" b="1" dirty="0" smtClean="0">
                <a:solidFill>
                  <a:srgbClr val="FF0000"/>
                </a:solidFill>
              </a:rPr>
            </a:br>
            <a:r>
              <a:rPr lang="es-ES" sz="4000" b="1" dirty="0">
                <a:solidFill>
                  <a:srgbClr val="FF0000"/>
                </a:solidFill>
              </a:rPr>
              <a:t/>
            </a:r>
            <a:br>
              <a:rPr lang="es-ES" sz="4000" b="1" dirty="0">
                <a:solidFill>
                  <a:srgbClr val="FF0000"/>
                </a:solidFill>
              </a:rPr>
            </a:br>
            <a:r>
              <a:rPr lang="es-ES" sz="3100" b="1" dirty="0" smtClean="0">
                <a:solidFill>
                  <a:schemeClr val="tx1"/>
                </a:solidFill>
              </a:rPr>
              <a:t>Aprender de los compañeros: alguien lo ha hecho antes</a:t>
            </a:r>
          </a:p>
        </p:txBody>
      </p:sp>
    </p:spTree>
    <p:extLst>
      <p:ext uri="{BB962C8B-B14F-4D97-AF65-F5344CB8AC3E}">
        <p14:creationId xmlns:p14="http://schemas.microsoft.com/office/powerpoint/2010/main" val="2238094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2 Marcador de contenido"/>
          <p:cNvSpPr>
            <a:spLocks noGrp="1"/>
          </p:cNvSpPr>
          <p:nvPr>
            <p:ph idx="1"/>
          </p:nvPr>
        </p:nvSpPr>
        <p:spPr/>
        <p:txBody>
          <a:bodyPr/>
          <a:lstStyle/>
          <a:p>
            <a:pPr eaLnBrk="1" hangingPunct="1"/>
            <a:r>
              <a:rPr lang="es-ES" dirty="0" smtClean="0"/>
              <a:t>Compartir con alguien conocido</a:t>
            </a:r>
          </a:p>
          <a:p>
            <a:pPr eaLnBrk="1" hangingPunct="1"/>
            <a:r>
              <a:rPr lang="es-ES" dirty="0" smtClean="0"/>
              <a:t>Escucha activa</a:t>
            </a:r>
          </a:p>
          <a:p>
            <a:pPr eaLnBrk="1" hangingPunct="1"/>
            <a:r>
              <a:rPr lang="es-ES" dirty="0" smtClean="0"/>
              <a:t>Liderazgo</a:t>
            </a:r>
          </a:p>
        </p:txBody>
      </p:sp>
      <p:sp>
        <p:nvSpPr>
          <p:cNvPr id="164867" name="1 Título"/>
          <p:cNvSpPr>
            <a:spLocks noGrp="1"/>
          </p:cNvSpPr>
          <p:nvPr>
            <p:ph type="title"/>
          </p:nvPr>
        </p:nvSpPr>
        <p:spPr/>
        <p:txBody>
          <a:bodyPr/>
          <a:lstStyle/>
          <a:p>
            <a:pPr eaLnBrk="1" hangingPunct="1"/>
            <a:r>
              <a:rPr lang="es-ES" dirty="0" smtClean="0"/>
              <a:t>Desarrollo de </a:t>
            </a:r>
            <a:r>
              <a:rPr lang="es-ES" dirty="0" smtClean="0"/>
              <a:t>las </a:t>
            </a:r>
            <a:r>
              <a:rPr lang="es-ES" dirty="0" smtClean="0"/>
              <a:t>relaciones</a:t>
            </a:r>
          </a:p>
        </p:txBody>
      </p:sp>
      <p:pic>
        <p:nvPicPr>
          <p:cNvPr id="164868"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3141663"/>
            <a:ext cx="3959225"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62991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2 Marcador de contenido"/>
          <p:cNvSpPr>
            <a:spLocks noGrp="1"/>
          </p:cNvSpPr>
          <p:nvPr>
            <p:ph idx="1"/>
          </p:nvPr>
        </p:nvSpPr>
        <p:spPr>
          <a:xfrm>
            <a:off x="500063" y="2071688"/>
            <a:ext cx="8229600" cy="4525962"/>
          </a:xfrm>
        </p:spPr>
        <p:txBody>
          <a:bodyPr/>
          <a:lstStyle/>
          <a:p>
            <a:pPr eaLnBrk="1" hangingPunct="1"/>
            <a:r>
              <a:rPr lang="es-ES" sz="2800" dirty="0" smtClean="0"/>
              <a:t>Señala una técnica</a:t>
            </a:r>
          </a:p>
          <a:p>
            <a:pPr eaLnBrk="1" hangingPunct="1"/>
            <a:r>
              <a:rPr lang="es-ES" sz="2800" dirty="0" smtClean="0"/>
              <a:t>Permite obtener ayuda e ideas de gente que no pertenece al equipo</a:t>
            </a:r>
          </a:p>
          <a:p>
            <a:pPr eaLnBrk="1" hangingPunct="1"/>
            <a:r>
              <a:rPr lang="es-ES" sz="2800" dirty="0" smtClean="0"/>
              <a:t>Identifica perspectivas posibles y nuevas líneas de investigación</a:t>
            </a:r>
          </a:p>
          <a:p>
            <a:pPr eaLnBrk="1" hangingPunct="1"/>
            <a:r>
              <a:rPr lang="es-ES" sz="2800" dirty="0" smtClean="0"/>
              <a:t>Alienta la puesta en común de los conocimientos</a:t>
            </a:r>
          </a:p>
          <a:p>
            <a:pPr eaLnBrk="1" hangingPunct="1"/>
            <a:r>
              <a:rPr lang="es-ES" sz="2800" dirty="0" smtClean="0"/>
              <a:t>Desarrolla fuertes vínculos entre el personal</a:t>
            </a:r>
          </a:p>
          <a:p>
            <a:pPr eaLnBrk="1" hangingPunct="1"/>
            <a:endParaRPr lang="es-ES" dirty="0" smtClean="0"/>
          </a:p>
        </p:txBody>
      </p:sp>
      <p:sp>
        <p:nvSpPr>
          <p:cNvPr id="155651" name="1 Título"/>
          <p:cNvSpPr>
            <a:spLocks noGrp="1"/>
          </p:cNvSpPr>
          <p:nvPr>
            <p:ph type="title"/>
          </p:nvPr>
        </p:nvSpPr>
        <p:spPr/>
        <p:txBody>
          <a:bodyPr/>
          <a:lstStyle/>
          <a:p>
            <a:pPr eaLnBrk="1" hangingPunct="1"/>
            <a:r>
              <a:rPr lang="es-ES" sz="3600" b="1" dirty="0" smtClean="0"/>
              <a:t>Por qué es importante la ayuda entre compañeros</a:t>
            </a:r>
          </a:p>
        </p:txBody>
      </p:sp>
    </p:spTree>
    <p:extLst>
      <p:ext uri="{BB962C8B-B14F-4D97-AF65-F5344CB8AC3E}">
        <p14:creationId xmlns:p14="http://schemas.microsoft.com/office/powerpoint/2010/main" val="36522878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8 Marcador de contenido"/>
          <p:cNvSpPr>
            <a:spLocks noGrp="1"/>
          </p:cNvSpPr>
          <p:nvPr>
            <p:ph idx="1"/>
          </p:nvPr>
        </p:nvSpPr>
        <p:spPr>
          <a:xfrm>
            <a:off x="457200" y="1600200"/>
            <a:ext cx="8258175" cy="4525963"/>
          </a:xfrm>
        </p:spPr>
        <p:txBody>
          <a:bodyPr/>
          <a:lstStyle/>
          <a:p>
            <a:pPr eaLnBrk="1" hangingPunct="1">
              <a:buFontTx/>
              <a:buNone/>
            </a:pPr>
            <a:endParaRPr lang="es-MX" dirty="0" smtClean="0"/>
          </a:p>
        </p:txBody>
      </p:sp>
      <p:sp>
        <p:nvSpPr>
          <p:cNvPr id="153602" name="1 Título"/>
          <p:cNvSpPr>
            <a:spLocks noGrp="1"/>
          </p:cNvSpPr>
          <p:nvPr>
            <p:ph type="title"/>
          </p:nvPr>
        </p:nvSpPr>
        <p:spPr/>
        <p:txBody>
          <a:bodyPr rtlCol="0">
            <a:normAutofit fontScale="90000"/>
          </a:bodyPr>
          <a:lstStyle/>
          <a:p>
            <a:pPr eaLnBrk="1" fontAlgn="auto" hangingPunct="1">
              <a:spcAft>
                <a:spcPts val="0"/>
              </a:spcAft>
              <a:defRPr/>
            </a:pPr>
            <a:r>
              <a:rPr lang="es-ES" b="1" dirty="0" smtClean="0">
                <a:solidFill>
                  <a:schemeClr val="bg1"/>
                </a:solidFill>
              </a:rPr>
              <a:t>Elementos de la ayuda entre compañeros</a:t>
            </a:r>
          </a:p>
        </p:txBody>
      </p:sp>
      <p:graphicFrame>
        <p:nvGraphicFramePr>
          <p:cNvPr id="8" name="7 Tabla"/>
          <p:cNvGraphicFramePr>
            <a:graphicFrameLocks noGrp="1"/>
          </p:cNvGraphicFramePr>
          <p:nvPr/>
        </p:nvGraphicFramePr>
        <p:xfrm>
          <a:off x="571881" y="2001832"/>
          <a:ext cx="6643734" cy="4163472"/>
        </p:xfrm>
        <a:graphic>
          <a:graphicData uri="http://schemas.openxmlformats.org/drawingml/2006/table">
            <a:tbl>
              <a:tblPr/>
              <a:tblGrid>
                <a:gridCol w="3321867"/>
                <a:gridCol w="3321867"/>
              </a:tblGrid>
              <a:tr h="2081736">
                <a:tc>
                  <a:txBody>
                    <a:bodyPr/>
                    <a:lstStyle/>
                    <a:p>
                      <a:pPr>
                        <a:lnSpc>
                          <a:spcPct val="115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Vert">
                      <a:fgClr>
                        <a:srgbClr val="FFFFFF"/>
                      </a:fgClr>
                      <a:bgClr>
                        <a:srgbClr val="DDDDDD"/>
                      </a:bgClr>
                    </a:pattFill>
                  </a:tcPr>
                </a:tc>
                <a:tc>
                  <a:txBody>
                    <a:bodyPr/>
                    <a:lstStyle/>
                    <a:p>
                      <a:pPr>
                        <a:lnSpc>
                          <a:spcPct val="115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1736">
                <a:tc>
                  <a:txBody>
                    <a:bodyPr/>
                    <a:lstStyle/>
                    <a:p>
                      <a:pPr>
                        <a:lnSpc>
                          <a:spcPct val="115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cross">
                      <a:fgClr>
                        <a:srgbClr val="FFFFFF"/>
                      </a:fgClr>
                      <a:bgClr>
                        <a:srgbClr val="BFBFBF"/>
                      </a:bgClr>
                    </a:pattFill>
                  </a:tcPr>
                </a:tc>
                <a:tc>
                  <a:txBody>
                    <a:bodyPr/>
                    <a:lstStyle/>
                    <a:p>
                      <a:pPr>
                        <a:lnSpc>
                          <a:spcPct val="115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Horz">
                      <a:fgClr>
                        <a:srgbClr val="FFFFFF"/>
                      </a:fgClr>
                      <a:bgClr>
                        <a:srgbClr val="DDDDDD"/>
                      </a:bgClr>
                    </a:pattFill>
                  </a:tcPr>
                </a:tc>
              </a:tr>
            </a:tbl>
          </a:graphicData>
        </a:graphic>
      </p:graphicFrame>
      <p:sp>
        <p:nvSpPr>
          <p:cNvPr id="156677" name="9 CuadroTexto"/>
          <p:cNvSpPr txBox="1">
            <a:spLocks noChangeArrowheads="1"/>
          </p:cNvSpPr>
          <p:nvPr/>
        </p:nvSpPr>
        <p:spPr bwMode="auto">
          <a:xfrm>
            <a:off x="4286250" y="2500313"/>
            <a:ext cx="2686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b="1" dirty="0">
                <a:solidFill>
                  <a:srgbClr val="000000"/>
                </a:solidFill>
              </a:rPr>
              <a:t>Crear juntos lo posible</a:t>
            </a:r>
          </a:p>
        </p:txBody>
      </p:sp>
      <p:sp>
        <p:nvSpPr>
          <p:cNvPr id="156678" name="11 CuadroTexto"/>
          <p:cNvSpPr txBox="1">
            <a:spLocks noChangeArrowheads="1"/>
          </p:cNvSpPr>
          <p:nvPr/>
        </p:nvSpPr>
        <p:spPr bwMode="auto">
          <a:xfrm>
            <a:off x="4429125" y="4643438"/>
            <a:ext cx="232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s-ES" b="1" dirty="0">
                <a:solidFill>
                  <a:srgbClr val="000000"/>
                </a:solidFill>
              </a:rPr>
              <a:t>Lo que yo sé en mi </a:t>
            </a:r>
          </a:p>
          <a:p>
            <a:pPr algn="ctr" eaLnBrk="1" fontAlgn="base" hangingPunct="1">
              <a:spcBef>
                <a:spcPct val="0"/>
              </a:spcBef>
              <a:spcAft>
                <a:spcPct val="0"/>
              </a:spcAft>
            </a:pPr>
            <a:r>
              <a:rPr lang="es-ES" b="1" dirty="0">
                <a:solidFill>
                  <a:srgbClr val="000000"/>
                </a:solidFill>
              </a:rPr>
              <a:t>contexto</a:t>
            </a:r>
          </a:p>
        </p:txBody>
      </p:sp>
      <p:sp>
        <p:nvSpPr>
          <p:cNvPr id="14" name="13 Flecha derecha"/>
          <p:cNvSpPr/>
          <p:nvPr/>
        </p:nvSpPr>
        <p:spPr>
          <a:xfrm rot="18912536">
            <a:off x="3367088" y="3463925"/>
            <a:ext cx="1830387" cy="5095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dirty="0">
              <a:solidFill>
                <a:prstClr val="white"/>
              </a:solidFill>
            </a:endParaRPr>
          </a:p>
        </p:txBody>
      </p:sp>
      <p:sp>
        <p:nvSpPr>
          <p:cNvPr id="156680" name="14 CuadroTexto"/>
          <p:cNvSpPr txBox="1">
            <a:spLocks noChangeArrowheads="1"/>
          </p:cNvSpPr>
          <p:nvPr/>
        </p:nvSpPr>
        <p:spPr bwMode="auto">
          <a:xfrm>
            <a:off x="857250" y="2500313"/>
            <a:ext cx="29416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s-ES" b="1" dirty="0">
                <a:solidFill>
                  <a:srgbClr val="000000"/>
                </a:solidFill>
              </a:rPr>
              <a:t>Lo que usted sabe en su </a:t>
            </a:r>
          </a:p>
          <a:p>
            <a:pPr algn="ctr" eaLnBrk="1" fontAlgn="base" hangingPunct="1">
              <a:spcBef>
                <a:spcPct val="0"/>
              </a:spcBef>
              <a:spcAft>
                <a:spcPct val="0"/>
              </a:spcAft>
            </a:pPr>
            <a:r>
              <a:rPr lang="es-ES" b="1" dirty="0">
                <a:solidFill>
                  <a:srgbClr val="000000"/>
                </a:solidFill>
              </a:rPr>
              <a:t>contexto</a:t>
            </a:r>
          </a:p>
        </p:txBody>
      </p:sp>
      <p:sp>
        <p:nvSpPr>
          <p:cNvPr id="156681" name="17 CuadroTexto"/>
          <p:cNvSpPr txBox="1">
            <a:spLocks noChangeArrowheads="1"/>
          </p:cNvSpPr>
          <p:nvPr/>
        </p:nvSpPr>
        <p:spPr bwMode="auto">
          <a:xfrm>
            <a:off x="857250" y="4643438"/>
            <a:ext cx="2813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s-ES" b="1" dirty="0">
                <a:solidFill>
                  <a:srgbClr val="000000"/>
                </a:solidFill>
              </a:rPr>
              <a:t>Lo que ambos sabemos</a:t>
            </a:r>
          </a:p>
        </p:txBody>
      </p:sp>
      <p:sp>
        <p:nvSpPr>
          <p:cNvPr id="19" name="18 Flecha derecha"/>
          <p:cNvSpPr/>
          <p:nvPr/>
        </p:nvSpPr>
        <p:spPr>
          <a:xfrm>
            <a:off x="6972300" y="2500313"/>
            <a:ext cx="528638"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dirty="0">
              <a:solidFill>
                <a:prstClr val="white"/>
              </a:solidFill>
            </a:endParaRPr>
          </a:p>
        </p:txBody>
      </p:sp>
      <p:sp>
        <p:nvSpPr>
          <p:cNvPr id="21" name="20 Rectángulo"/>
          <p:cNvSpPr/>
          <p:nvPr/>
        </p:nvSpPr>
        <p:spPr>
          <a:xfrm>
            <a:off x="7500938" y="2001832"/>
            <a:ext cx="1428760" cy="16430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FadeUp">
              <a:avLst/>
            </a:prstTxWarp>
          </a:bodyPr>
          <a:lstStyle/>
          <a:p>
            <a:pPr algn="ctr" fontAlgn="base">
              <a:spcBef>
                <a:spcPct val="0"/>
              </a:spcBef>
              <a:spcAft>
                <a:spcPct val="0"/>
              </a:spcAft>
              <a:defRPr/>
            </a:pPr>
            <a:r>
              <a:rPr lang="es-ES" b="1" dirty="0">
                <a:ln w="18000">
                  <a:solidFill>
                    <a:prstClr val="black"/>
                  </a:solidFill>
                  <a:prstDash val="solid"/>
                  <a:miter lim="800000"/>
                </a:ln>
                <a:solidFill>
                  <a:srgbClr val="00FF00"/>
                </a:solidFill>
                <a:effectLst>
                  <a:outerShdw blurRad="25500" dist="23000" dir="7020000" algn="tl">
                    <a:srgbClr val="000000">
                      <a:alpha val="50000"/>
                    </a:srgbClr>
                  </a:outerShdw>
                </a:effectLst>
              </a:rPr>
              <a:t>Acción</a:t>
            </a:r>
          </a:p>
        </p:txBody>
      </p:sp>
      <p:sp>
        <p:nvSpPr>
          <p:cNvPr id="2" name="1 CuadroTexto"/>
          <p:cNvSpPr txBox="1"/>
          <p:nvPr/>
        </p:nvSpPr>
        <p:spPr>
          <a:xfrm>
            <a:off x="7380312" y="6231413"/>
            <a:ext cx="1370888" cy="307777"/>
          </a:xfrm>
          <a:prstGeom prst="rect">
            <a:avLst/>
          </a:prstGeom>
          <a:noFill/>
        </p:spPr>
        <p:txBody>
          <a:bodyPr wrap="none" rtlCol="0">
            <a:spAutoFit/>
          </a:bodyPr>
          <a:lstStyle/>
          <a:p>
            <a:r>
              <a:rPr lang="es-MX" sz="1400" dirty="0" smtClean="0"/>
              <a:t>(Fuentes , 2013)</a:t>
            </a:r>
            <a:endParaRPr lang="es-MX" sz="1400" dirty="0"/>
          </a:p>
        </p:txBody>
      </p:sp>
    </p:spTree>
    <p:extLst>
      <p:ext uri="{BB962C8B-B14F-4D97-AF65-F5344CB8AC3E}">
        <p14:creationId xmlns:p14="http://schemas.microsoft.com/office/powerpoint/2010/main" val="20096184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1850" y="2997200"/>
            <a:ext cx="7408863" cy="3451225"/>
          </a:xfrm>
        </p:spPr>
        <p:txBody>
          <a:bodyPr rtlCol="0">
            <a:normAutofit fontScale="92500" lnSpcReduction="20000"/>
          </a:bodyPr>
          <a:lstStyle/>
          <a:p>
            <a:pPr marL="274320" indent="-274320" eaLnBrk="1" fontAlgn="auto" hangingPunct="1">
              <a:spcAft>
                <a:spcPts val="0"/>
              </a:spcAft>
              <a:buFontTx/>
              <a:buNone/>
              <a:defRPr/>
            </a:pPr>
            <a:endParaRPr lang="es-ES" dirty="0" smtClean="0"/>
          </a:p>
          <a:p>
            <a:pPr marL="274320" indent="-274320" eaLnBrk="1" fontAlgn="auto" hangingPunct="1">
              <a:spcAft>
                <a:spcPts val="0"/>
              </a:spcAft>
              <a:buFontTx/>
              <a:buNone/>
              <a:defRPr/>
            </a:pPr>
            <a:endParaRPr lang="es-ES" dirty="0" smtClean="0"/>
          </a:p>
          <a:p>
            <a:pPr marL="514350" indent="-514350" algn="just" eaLnBrk="1" fontAlgn="auto" hangingPunct="1">
              <a:spcAft>
                <a:spcPts val="0"/>
              </a:spcAft>
              <a:buFont typeface="+mj-lt"/>
              <a:buAutoNum type="alphaLcParenR"/>
              <a:defRPr/>
            </a:pPr>
            <a:r>
              <a:rPr lang="es-ES" sz="2000" dirty="0" smtClean="0"/>
              <a:t>Identificarlo, mediante la reflexión, y convertirlo en un </a:t>
            </a:r>
            <a:r>
              <a:rPr lang="es-ES" sz="2000" i="1" dirty="0" smtClean="0"/>
              <a:t>historial del equipo</a:t>
            </a:r>
          </a:p>
          <a:p>
            <a:pPr marL="514350" indent="-514350" algn="just" eaLnBrk="1" fontAlgn="auto" hangingPunct="1">
              <a:spcAft>
                <a:spcPts val="0"/>
              </a:spcAft>
              <a:buFont typeface="+mj-lt"/>
              <a:buAutoNum type="alphaLcParenR"/>
              <a:defRPr/>
            </a:pPr>
            <a:r>
              <a:rPr lang="es-ES" sz="2000" i="1" dirty="0" smtClean="0"/>
              <a:t>Analizar y capturar; </a:t>
            </a:r>
            <a:r>
              <a:rPr lang="es-ES" sz="2000" dirty="0" smtClean="0"/>
              <a:t>extraer conclusiones, ponerlas por escrito y almacenarlas</a:t>
            </a:r>
          </a:p>
          <a:p>
            <a:pPr marL="514350" indent="-514350" algn="just" eaLnBrk="1" fontAlgn="auto" hangingPunct="1">
              <a:spcAft>
                <a:spcPts val="0"/>
              </a:spcAft>
              <a:buFont typeface="+mj-lt"/>
              <a:buAutoNum type="alphaLcParenR"/>
              <a:defRPr/>
            </a:pPr>
            <a:r>
              <a:rPr lang="es-ES" sz="2000" dirty="0" smtClean="0"/>
              <a:t>Después de capturar experiencia suficiente, validarla y depurar las conclusiones en una serie de líneas maestras:</a:t>
            </a:r>
            <a:r>
              <a:rPr lang="es-ES" sz="2000" i="1" dirty="0" smtClean="0"/>
              <a:t> una sede del conocimiento</a:t>
            </a:r>
          </a:p>
          <a:p>
            <a:pPr marL="514350" indent="-514350" algn="just" eaLnBrk="1" fontAlgn="auto" hangingPunct="1">
              <a:spcAft>
                <a:spcPts val="0"/>
              </a:spcAft>
              <a:buFont typeface="+mj-lt"/>
              <a:buAutoNum type="alphaLcParenR"/>
              <a:defRPr/>
            </a:pPr>
            <a:r>
              <a:rPr lang="es-ES" sz="2000" i="1" dirty="0" smtClean="0"/>
              <a:t>Introducir </a:t>
            </a:r>
            <a:r>
              <a:rPr lang="es-ES" sz="2000" dirty="0" smtClean="0"/>
              <a:t>estas líneas maestras en los procesos para que puedan llegar a la gente que las necesita.</a:t>
            </a:r>
          </a:p>
          <a:p>
            <a:pPr marL="514350" indent="-514350" algn="just" eaLnBrk="1" fontAlgn="auto" hangingPunct="1">
              <a:spcAft>
                <a:spcPts val="0"/>
              </a:spcAft>
              <a:buFont typeface="+mj-lt"/>
              <a:buAutoNum type="alphaLcParenR"/>
              <a:defRPr/>
            </a:pPr>
            <a:r>
              <a:rPr lang="es-ES" sz="2000" i="1" dirty="0" smtClean="0"/>
              <a:t>Aplicarlas </a:t>
            </a:r>
            <a:r>
              <a:rPr lang="es-ES" sz="2000" dirty="0" smtClean="0"/>
              <a:t>y utilizarlas en la actividad </a:t>
            </a:r>
            <a:r>
              <a:rPr lang="es-ES" sz="2000" dirty="0" smtClean="0"/>
              <a:t>productiva.</a:t>
            </a:r>
            <a:endParaRPr lang="es-ES" sz="2000" dirty="0"/>
          </a:p>
        </p:txBody>
      </p:sp>
      <p:sp>
        <p:nvSpPr>
          <p:cNvPr id="161795" name="1 Título"/>
          <p:cNvSpPr>
            <a:spLocks noGrp="1"/>
          </p:cNvSpPr>
          <p:nvPr>
            <p:ph type="title"/>
          </p:nvPr>
        </p:nvSpPr>
        <p:spPr>
          <a:xfrm>
            <a:off x="426244" y="620688"/>
            <a:ext cx="8229600" cy="1252538"/>
          </a:xfrm>
        </p:spPr>
        <p:txBody>
          <a:bodyPr/>
          <a:lstStyle/>
          <a:p>
            <a:pPr eaLnBrk="1" hangingPunct="1"/>
            <a:r>
              <a:rPr lang="es-ES" sz="3200" b="1" dirty="0" smtClean="0">
                <a:solidFill>
                  <a:srgbClr val="FF0000"/>
                </a:solidFill>
              </a:rPr>
              <a:t>UTILIZAR LO QUE HEMOS APRENDIDO</a:t>
            </a:r>
            <a:br>
              <a:rPr lang="es-ES" sz="3200" b="1" dirty="0" smtClean="0">
                <a:solidFill>
                  <a:srgbClr val="FF0000"/>
                </a:solidFill>
              </a:rPr>
            </a:br>
            <a:r>
              <a:rPr lang="es-ES" sz="3200" b="1" dirty="0" smtClean="0">
                <a:solidFill>
                  <a:srgbClr val="FF0000"/>
                </a:solidFill>
              </a:rPr>
              <a:t/>
            </a:r>
            <a:br>
              <a:rPr lang="es-ES" sz="3200" b="1" dirty="0" smtClean="0">
                <a:solidFill>
                  <a:srgbClr val="FF0000"/>
                </a:solidFill>
              </a:rPr>
            </a:br>
            <a:r>
              <a:rPr lang="es-ES" sz="2400" b="1" dirty="0" smtClean="0">
                <a:solidFill>
                  <a:schemeClr val="tx1"/>
                </a:solidFill>
              </a:rPr>
              <a:t>Implantar el conocimiento capturado en los procesos empresariales</a:t>
            </a:r>
          </a:p>
        </p:txBody>
      </p:sp>
      <p:sp>
        <p:nvSpPr>
          <p:cNvPr id="4" name="3 Rectángulo"/>
          <p:cNvSpPr/>
          <p:nvPr/>
        </p:nvSpPr>
        <p:spPr>
          <a:xfrm>
            <a:off x="933450" y="2298576"/>
            <a:ext cx="721518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schemeClr val="bg1"/>
                </a:solidFill>
              </a:rPr>
              <a:t>El conocimiento se crea en el seno de la actividad empresarial y debe ser introducido nuevamente en la actividad si ello incide en una mejora sostenida</a:t>
            </a:r>
          </a:p>
        </p:txBody>
      </p:sp>
    </p:spTree>
    <p:extLst>
      <p:ext uri="{BB962C8B-B14F-4D97-AF65-F5344CB8AC3E}">
        <p14:creationId xmlns:p14="http://schemas.microsoft.com/office/powerpoint/2010/main" val="36391282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2 Marcador de contenido"/>
          <p:cNvSpPr>
            <a:spLocks noGrp="1"/>
          </p:cNvSpPr>
          <p:nvPr>
            <p:ph idx="1"/>
          </p:nvPr>
        </p:nvSpPr>
        <p:spPr>
          <a:xfrm>
            <a:off x="500063" y="1571625"/>
            <a:ext cx="8229600" cy="4525963"/>
          </a:xfrm>
        </p:spPr>
        <p:txBody>
          <a:bodyPr/>
          <a:lstStyle/>
          <a:p>
            <a:pPr eaLnBrk="1" hangingPunct="1">
              <a:buFontTx/>
              <a:buNone/>
            </a:pPr>
            <a:r>
              <a:rPr lang="es-ES" dirty="0" smtClean="0"/>
              <a:t>	</a:t>
            </a:r>
            <a:r>
              <a:rPr lang="es-ES" b="1" dirty="0" smtClean="0"/>
              <a:t>Es decir la captación del Know-how para ser reutilizado</a:t>
            </a:r>
          </a:p>
        </p:txBody>
      </p:sp>
      <p:sp>
        <p:nvSpPr>
          <p:cNvPr id="159747" name="1 Título"/>
          <p:cNvSpPr>
            <a:spLocks noGrp="1"/>
          </p:cNvSpPr>
          <p:nvPr>
            <p:ph type="title"/>
          </p:nvPr>
        </p:nvSpPr>
        <p:spPr/>
        <p:txBody>
          <a:bodyPr/>
          <a:lstStyle/>
          <a:p>
            <a:pPr eaLnBrk="1" hangingPunct="1"/>
            <a:r>
              <a:rPr lang="es-ES" b="1" dirty="0" smtClean="0"/>
              <a:t>Conocimiento capturado</a:t>
            </a:r>
          </a:p>
        </p:txBody>
      </p:sp>
      <p:pic>
        <p:nvPicPr>
          <p:cNvPr id="159748" name="3 Imagen" descr="einstei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643313"/>
            <a:ext cx="1530350"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Llamada ovalada"/>
          <p:cNvSpPr/>
          <p:nvPr/>
        </p:nvSpPr>
        <p:spPr>
          <a:xfrm>
            <a:off x="1571625" y="2928938"/>
            <a:ext cx="1428750" cy="61277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prstClr val="white"/>
                </a:solidFill>
              </a:rPr>
              <a:t>E=mc</a:t>
            </a:r>
            <a:r>
              <a:rPr lang="es-ES" sz="900" b="1" dirty="0">
                <a:solidFill>
                  <a:prstClr val="white"/>
                </a:solidFill>
              </a:rPr>
              <a:t>2</a:t>
            </a:r>
          </a:p>
        </p:txBody>
      </p:sp>
      <p:sp>
        <p:nvSpPr>
          <p:cNvPr id="6" name="5 Rectángulo"/>
          <p:cNvSpPr/>
          <p:nvPr/>
        </p:nvSpPr>
        <p:spPr>
          <a:xfrm>
            <a:off x="3714750" y="2543175"/>
            <a:ext cx="40005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prstClr val="black"/>
                </a:solidFill>
              </a:rPr>
              <a:t>Al conocimiento no basta dejarlo en la cabeza de la gente, para poder ser reutilizado es necesario almacenarlo</a:t>
            </a:r>
          </a:p>
        </p:txBody>
      </p:sp>
      <p:sp>
        <p:nvSpPr>
          <p:cNvPr id="7" name="6 Flecha derecha"/>
          <p:cNvSpPr/>
          <p:nvPr/>
        </p:nvSpPr>
        <p:spPr>
          <a:xfrm rot="5400000">
            <a:off x="5421313" y="3868738"/>
            <a:ext cx="642937" cy="48418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dirty="0">
              <a:solidFill>
                <a:prstClr val="white"/>
              </a:solidFill>
            </a:endParaRPr>
          </a:p>
        </p:txBody>
      </p:sp>
      <p:sp>
        <p:nvSpPr>
          <p:cNvPr id="8" name="7 Rectángulo"/>
          <p:cNvSpPr/>
          <p:nvPr/>
        </p:nvSpPr>
        <p:spPr>
          <a:xfrm>
            <a:off x="3429000" y="4652963"/>
            <a:ext cx="4643438" cy="1285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sz="1600" b="1" dirty="0">
                <a:solidFill>
                  <a:prstClr val="white"/>
                </a:solidFill>
              </a:rPr>
              <a:t>Si se consigue un modo efectivo de captarlo para transferirlo, otros podrán buscarlo y encontrarlo, y el </a:t>
            </a:r>
            <a:r>
              <a:rPr lang="es-ES" sz="1600" b="1" i="1" dirty="0">
                <a:solidFill>
                  <a:prstClr val="white"/>
                </a:solidFill>
              </a:rPr>
              <a:t>Know how</a:t>
            </a:r>
            <a:r>
              <a:rPr lang="es-ES" sz="1600" b="1" dirty="0">
                <a:solidFill>
                  <a:prstClr val="white"/>
                </a:solidFill>
              </a:rPr>
              <a:t>, permanecerá en el seno de la empresa aunque el personal cambie</a:t>
            </a:r>
          </a:p>
        </p:txBody>
      </p:sp>
    </p:spTree>
    <p:extLst>
      <p:ext uri="{BB962C8B-B14F-4D97-AF65-F5344CB8AC3E}">
        <p14:creationId xmlns:p14="http://schemas.microsoft.com/office/powerpoint/2010/main" val="23721847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2 Marcador de contenido"/>
          <p:cNvSpPr>
            <a:spLocks noGrp="1"/>
          </p:cNvSpPr>
          <p:nvPr>
            <p:ph idx="1"/>
          </p:nvPr>
        </p:nvSpPr>
        <p:spPr/>
        <p:txBody>
          <a:bodyPr/>
          <a:lstStyle/>
          <a:p>
            <a:pPr algn="just" eaLnBrk="1" hangingPunct="1"/>
            <a:r>
              <a:rPr lang="es-ES" dirty="0" smtClean="0"/>
              <a:t>No hay que escribir todo lo que se hace, sino lo más interesante de un modo simple y atractivo</a:t>
            </a:r>
          </a:p>
          <a:p>
            <a:pPr lvl="1" algn="just" eaLnBrk="1" hangingPunct="1"/>
            <a:r>
              <a:rPr lang="es-ES" dirty="0" smtClean="0"/>
              <a:t>Es fundamental resolver</a:t>
            </a:r>
          </a:p>
          <a:p>
            <a:pPr lvl="3" algn="just" eaLnBrk="1" hangingPunct="1"/>
            <a:r>
              <a:rPr lang="es-ES" dirty="0" smtClean="0"/>
              <a:t>¿Quién sabe?</a:t>
            </a:r>
          </a:p>
          <a:p>
            <a:pPr lvl="3" algn="just" eaLnBrk="1" hangingPunct="1"/>
            <a:r>
              <a:rPr lang="es-ES" dirty="0" smtClean="0"/>
              <a:t>¿Qué hace la empresa para saber?</a:t>
            </a:r>
          </a:p>
        </p:txBody>
      </p:sp>
      <p:sp>
        <p:nvSpPr>
          <p:cNvPr id="160771" name="1 Título"/>
          <p:cNvSpPr>
            <a:spLocks noGrp="1"/>
          </p:cNvSpPr>
          <p:nvPr>
            <p:ph type="title"/>
          </p:nvPr>
        </p:nvSpPr>
        <p:spPr/>
        <p:txBody>
          <a:bodyPr/>
          <a:lstStyle/>
          <a:p>
            <a:pPr eaLnBrk="1" hangingPunct="1"/>
            <a:endParaRPr lang="es-MX" dirty="0" smtClean="0"/>
          </a:p>
        </p:txBody>
      </p:sp>
      <p:sp>
        <p:nvSpPr>
          <p:cNvPr id="4" name="3 Rectángulo"/>
          <p:cNvSpPr/>
          <p:nvPr/>
        </p:nvSpPr>
        <p:spPr>
          <a:xfrm>
            <a:off x="928688" y="4857750"/>
            <a:ext cx="7286625" cy="107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dirty="0">
                <a:solidFill>
                  <a:prstClr val="white"/>
                </a:solidFill>
              </a:rPr>
              <a:t>A pesar de poder capturar el conocimiento, lo más probable es que no podamos capturarlo todo. Gran parte del conocimiento operativo y de la experiencia permanecerá siempre en la cabeza de sus usuarios en forma de conocimiento tácito</a:t>
            </a:r>
          </a:p>
        </p:txBody>
      </p:sp>
      <p:pic>
        <p:nvPicPr>
          <p:cNvPr id="160773"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333375"/>
            <a:ext cx="360045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35052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2819" name="1 Título"/>
          <p:cNvSpPr>
            <a:spLocks noGrp="1"/>
          </p:cNvSpPr>
          <p:nvPr>
            <p:ph type="title"/>
          </p:nvPr>
        </p:nvSpPr>
        <p:spPr/>
        <p:txBody>
          <a:bodyPr/>
          <a:lstStyle/>
          <a:p>
            <a:pPr eaLnBrk="1" hangingPunct="1"/>
            <a:r>
              <a:rPr lang="es-ES" dirty="0" smtClean="0"/>
              <a:t/>
            </a:r>
            <a:br>
              <a:rPr lang="es-ES" dirty="0" smtClean="0"/>
            </a:br>
            <a:r>
              <a:rPr lang="es-ES" b="1" dirty="0" smtClean="0">
                <a:solidFill>
                  <a:srgbClr val="FF0000"/>
                </a:solidFill>
              </a:rPr>
              <a:t>Implantar resultados y aplicar una técnica</a:t>
            </a:r>
            <a:br>
              <a:rPr lang="es-ES" b="1" dirty="0" smtClean="0">
                <a:solidFill>
                  <a:srgbClr val="FF0000"/>
                </a:solidFill>
              </a:rPr>
            </a:br>
            <a:endParaRPr lang="es-ES" b="1" dirty="0" smtClean="0">
              <a:solidFill>
                <a:srgbClr val="FF0000"/>
              </a:solidFill>
            </a:endParaRPr>
          </a:p>
        </p:txBody>
      </p:sp>
    </p:spTree>
    <p:extLst>
      <p:ext uri="{BB962C8B-B14F-4D97-AF65-F5344CB8AC3E}">
        <p14:creationId xmlns:p14="http://schemas.microsoft.com/office/powerpoint/2010/main" val="35714764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2 Marcador de contenido"/>
          <p:cNvSpPr>
            <a:spLocks noGrp="1"/>
          </p:cNvSpPr>
          <p:nvPr>
            <p:ph idx="1"/>
          </p:nvPr>
        </p:nvSpPr>
        <p:spPr/>
        <p:txBody>
          <a:bodyPr rtlCol="0">
            <a:normAutofit fontScale="92500"/>
          </a:bodyPr>
          <a:lstStyle/>
          <a:p>
            <a:pPr marL="274320" indent="-274320" eaLnBrk="1" fontAlgn="auto" hangingPunct="1">
              <a:spcAft>
                <a:spcPts val="0"/>
              </a:spcAft>
              <a:defRPr/>
            </a:pPr>
            <a:endParaRPr lang="es-ES" dirty="0" smtClean="0"/>
          </a:p>
          <a:p>
            <a:pPr marL="274320" indent="-274320" eaLnBrk="1" fontAlgn="auto" hangingPunct="1">
              <a:spcAft>
                <a:spcPts val="0"/>
              </a:spcAft>
              <a:defRPr/>
            </a:pPr>
            <a:endParaRPr lang="es-ES" dirty="0" smtClean="0"/>
          </a:p>
          <a:p>
            <a:pPr marL="274320" indent="-274320" eaLnBrk="1" fontAlgn="auto" hangingPunct="1">
              <a:spcAft>
                <a:spcPts val="0"/>
              </a:spcAft>
              <a:defRPr/>
            </a:pPr>
            <a:endParaRPr lang="es-ES" dirty="0" smtClean="0"/>
          </a:p>
          <a:p>
            <a:pPr marL="274320" indent="-274320" eaLnBrk="1" fontAlgn="auto" hangingPunct="1">
              <a:spcAft>
                <a:spcPts val="0"/>
              </a:spcAft>
              <a:defRPr/>
            </a:pPr>
            <a:endParaRPr lang="es-ES" dirty="0" smtClean="0"/>
          </a:p>
          <a:p>
            <a:pPr marL="274320" indent="-274320" eaLnBrk="1" fontAlgn="auto" hangingPunct="1">
              <a:spcAft>
                <a:spcPts val="0"/>
              </a:spcAft>
              <a:defRPr/>
            </a:pPr>
            <a:endParaRPr lang="es-ES" dirty="0" smtClean="0"/>
          </a:p>
          <a:p>
            <a:pPr marL="274320" indent="-274320" eaLnBrk="1" fontAlgn="auto" hangingPunct="1">
              <a:spcAft>
                <a:spcPts val="0"/>
              </a:spcAft>
              <a:defRPr/>
            </a:pPr>
            <a:endParaRPr lang="es-ES" dirty="0" smtClean="0"/>
          </a:p>
          <a:p>
            <a:pPr marL="274320" indent="-274320" algn="ctr" eaLnBrk="1" fontAlgn="auto" hangingPunct="1">
              <a:spcAft>
                <a:spcPts val="0"/>
              </a:spcAft>
              <a:buFontTx/>
              <a:buNone/>
              <a:defRPr/>
            </a:pPr>
            <a:r>
              <a:rPr lang="es-ES" dirty="0" smtClean="0"/>
              <a:t>	</a:t>
            </a:r>
            <a:r>
              <a:rPr lang="es-ES" b="1" i="1" dirty="0" smtClean="0"/>
              <a:t>Cuando explicamos dónde queremos estar, todas nuestras acciones deben ser coherentes con el lugar elegido</a:t>
            </a:r>
          </a:p>
        </p:txBody>
      </p:sp>
      <p:sp>
        <p:nvSpPr>
          <p:cNvPr id="144386" name="1 Título"/>
          <p:cNvSpPr>
            <a:spLocks noGrp="1"/>
          </p:cNvSpPr>
          <p:nvPr>
            <p:ph type="title"/>
          </p:nvPr>
        </p:nvSpPr>
        <p:spPr/>
        <p:txBody>
          <a:bodyPr rtlCol="0">
            <a:normAutofit fontScale="90000"/>
          </a:bodyPr>
          <a:lstStyle/>
          <a:p>
            <a:pPr eaLnBrk="1" fontAlgn="auto" hangingPunct="1">
              <a:spcAft>
                <a:spcPts val="0"/>
              </a:spcAft>
              <a:defRPr/>
            </a:pPr>
            <a:r>
              <a:rPr lang="es-ES" dirty="0" smtClean="0"/>
              <a:t>Aplicar el modelo coherentemente</a:t>
            </a:r>
          </a:p>
        </p:txBody>
      </p:sp>
      <p:sp>
        <p:nvSpPr>
          <p:cNvPr id="4" name="3 Rectángulo"/>
          <p:cNvSpPr/>
          <p:nvPr/>
        </p:nvSpPr>
        <p:spPr>
          <a:xfrm>
            <a:off x="1285875" y="1857375"/>
            <a:ext cx="65008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prstClr val="black"/>
                </a:solidFill>
              </a:rPr>
              <a:t>El primer momento de la competencia consciente es muy importante para adoptar una forma de hacer las cosas consistente para convertirla en una rutina</a:t>
            </a:r>
          </a:p>
        </p:txBody>
      </p:sp>
      <p:sp>
        <p:nvSpPr>
          <p:cNvPr id="5" name="4 Rectángulo"/>
          <p:cNvSpPr/>
          <p:nvPr/>
        </p:nvSpPr>
        <p:spPr>
          <a:xfrm>
            <a:off x="1214438" y="3357563"/>
            <a:ext cx="6572250" cy="1357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s-ES" b="1" dirty="0">
                <a:solidFill>
                  <a:prstClr val="white"/>
                </a:solidFill>
              </a:rPr>
              <a:t>La idea de proponer un modelo se debe a la necesidad de ofrecer una rutina consistente para gestionar el conocimiento, de modo que un trabajador pueda repetir esa rutina muchas veces hasta que aprendan a hacerlo naturalmente</a:t>
            </a:r>
          </a:p>
        </p:txBody>
      </p:sp>
    </p:spTree>
    <p:extLst>
      <p:ext uri="{BB962C8B-B14F-4D97-AF65-F5344CB8AC3E}">
        <p14:creationId xmlns:p14="http://schemas.microsoft.com/office/powerpoint/2010/main" val="638226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ctr">
              <a:buNone/>
            </a:pPr>
            <a:r>
              <a:rPr lang="es-MX" sz="4400" b="1" dirty="0" smtClean="0"/>
              <a:t>Gestión moderna y liderazgo</a:t>
            </a:r>
          </a:p>
          <a:p>
            <a:pPr marL="0" indent="0" algn="ctr">
              <a:buNone/>
            </a:pPr>
            <a:r>
              <a:rPr lang="es-MX" sz="2000" b="1" dirty="0" smtClean="0"/>
              <a:t>(Gestión del conocimiento)</a:t>
            </a:r>
          </a:p>
          <a:p>
            <a:pPr marL="0" indent="0" algn="ctr">
              <a:buNone/>
            </a:pPr>
            <a:endParaRPr lang="es-MX" sz="4400" b="1" dirty="0"/>
          </a:p>
          <a:p>
            <a:pPr marL="0" indent="0" algn="r">
              <a:buNone/>
            </a:pPr>
            <a:r>
              <a:rPr lang="es-MX" b="1" dirty="0" smtClean="0">
                <a:solidFill>
                  <a:srgbClr val="00B050"/>
                </a:solidFill>
              </a:rPr>
              <a:t>Material elaborado por:</a:t>
            </a:r>
          </a:p>
          <a:p>
            <a:pPr marL="0" indent="0" algn="r">
              <a:buNone/>
            </a:pPr>
            <a:r>
              <a:rPr lang="es-MX" b="1" dirty="0" smtClean="0">
                <a:solidFill>
                  <a:srgbClr val="00B050"/>
                </a:solidFill>
              </a:rPr>
              <a:t>Ariel Sánchez Espinoza</a:t>
            </a:r>
          </a:p>
          <a:p>
            <a:pPr marL="0" indent="0" algn="r">
              <a:buNone/>
            </a:pPr>
            <a:r>
              <a:rPr lang="es-MX" b="1" dirty="0" smtClean="0">
                <a:solidFill>
                  <a:srgbClr val="00B050"/>
                </a:solidFill>
              </a:rPr>
              <a:t>Profesor</a:t>
            </a:r>
            <a:endParaRPr lang="es-MX" b="1" dirty="0">
              <a:solidFill>
                <a:srgbClr val="00B050"/>
              </a:solidFill>
            </a:endParaRPr>
          </a:p>
        </p:txBody>
      </p:sp>
      <p:sp>
        <p:nvSpPr>
          <p:cNvPr id="3" name="2 Título"/>
          <p:cNvSpPr>
            <a:spLocks noGrp="1"/>
          </p:cNvSpPr>
          <p:nvPr>
            <p:ph type="title"/>
          </p:nvPr>
        </p:nvSpPr>
        <p:spPr/>
        <p:txBody>
          <a:bodyPr/>
          <a:lstStyle/>
          <a:p>
            <a:r>
              <a:rPr lang="es-MX" b="1" dirty="0" smtClean="0"/>
              <a:t>Título del material didáctico</a:t>
            </a:r>
            <a:endParaRPr lang="es-MX" b="1" dirty="0"/>
          </a:p>
        </p:txBody>
      </p:sp>
    </p:spTree>
    <p:extLst>
      <p:ext uri="{BB962C8B-B14F-4D97-AF65-F5344CB8AC3E}">
        <p14:creationId xmlns:p14="http://schemas.microsoft.com/office/powerpoint/2010/main" val="24109789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2 Marcador de contenido"/>
          <p:cNvSpPr>
            <a:spLocks noGrp="1"/>
          </p:cNvSpPr>
          <p:nvPr>
            <p:ph idx="1"/>
          </p:nvPr>
        </p:nvSpPr>
        <p:spPr/>
        <p:txBody>
          <a:bodyPr/>
          <a:lstStyle/>
          <a:p>
            <a:pPr eaLnBrk="1" hangingPunct="1">
              <a:buFontTx/>
              <a:buNone/>
            </a:pPr>
            <a:endParaRPr lang="es-ES" dirty="0" smtClean="0"/>
          </a:p>
          <a:p>
            <a:pPr eaLnBrk="1" hangingPunct="1"/>
            <a:r>
              <a:rPr lang="es-ES" dirty="0" smtClean="0"/>
              <a:t>Necesitamos un buen comunicador</a:t>
            </a:r>
          </a:p>
          <a:p>
            <a:pPr eaLnBrk="1" hangingPunct="1"/>
            <a:endParaRPr lang="es-ES" dirty="0" smtClean="0"/>
          </a:p>
          <a:p>
            <a:pPr eaLnBrk="1" hangingPunct="1"/>
            <a:r>
              <a:rPr lang="es-ES" dirty="0" smtClean="0"/>
              <a:t>Un resumen semanal</a:t>
            </a:r>
          </a:p>
          <a:p>
            <a:pPr eaLnBrk="1" hangingPunct="1"/>
            <a:endParaRPr lang="es-ES" dirty="0" smtClean="0"/>
          </a:p>
          <a:p>
            <a:pPr eaLnBrk="1" hangingPunct="1"/>
            <a:r>
              <a:rPr lang="es-ES" dirty="0" smtClean="0"/>
              <a:t>Un almacén de conocimientos.</a:t>
            </a:r>
          </a:p>
        </p:txBody>
      </p:sp>
      <p:sp>
        <p:nvSpPr>
          <p:cNvPr id="165891" name="1 Título"/>
          <p:cNvSpPr>
            <a:spLocks noGrp="1"/>
          </p:cNvSpPr>
          <p:nvPr>
            <p:ph type="title"/>
          </p:nvPr>
        </p:nvSpPr>
        <p:spPr/>
        <p:txBody>
          <a:bodyPr/>
          <a:lstStyle/>
          <a:p>
            <a:pPr eaLnBrk="1" hangingPunct="1"/>
            <a:r>
              <a:rPr lang="es-ES" b="1" dirty="0" smtClean="0"/>
              <a:t>No olvidar….</a:t>
            </a:r>
          </a:p>
        </p:txBody>
      </p:sp>
    </p:spTree>
    <p:extLst>
      <p:ext uri="{BB962C8B-B14F-4D97-AF65-F5344CB8AC3E}">
        <p14:creationId xmlns:p14="http://schemas.microsoft.com/office/powerpoint/2010/main" val="14239488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2 Marcador de contenido"/>
          <p:cNvSpPr>
            <a:spLocks noGrp="1"/>
          </p:cNvSpPr>
          <p:nvPr>
            <p:ph idx="1"/>
          </p:nvPr>
        </p:nvSpPr>
        <p:spPr>
          <a:xfrm>
            <a:off x="500063" y="1571625"/>
            <a:ext cx="8229600" cy="4525963"/>
          </a:xfrm>
        </p:spPr>
        <p:txBody>
          <a:bodyPr/>
          <a:lstStyle/>
          <a:p>
            <a:pPr algn="just" eaLnBrk="1" hangingPunct="1"/>
            <a:r>
              <a:rPr lang="es-ES" sz="2800" dirty="0" smtClean="0"/>
              <a:t>No demorar las decisiones</a:t>
            </a:r>
          </a:p>
          <a:p>
            <a:pPr algn="just" eaLnBrk="1" hangingPunct="1"/>
            <a:r>
              <a:rPr lang="es-ES" sz="2800" dirty="0" smtClean="0"/>
              <a:t>Empezar por saber en que punto nos encontramos, comparar el lugar en el que estamos con el lugar donde queremos estar y determinar que conclusiones de pueden sacar de ello.</a:t>
            </a:r>
          </a:p>
          <a:p>
            <a:pPr algn="just" eaLnBrk="1" hangingPunct="1"/>
            <a:r>
              <a:rPr lang="es-ES" sz="2800" dirty="0" smtClean="0"/>
              <a:t>Empezar por algo sencillo</a:t>
            </a:r>
          </a:p>
          <a:p>
            <a:pPr algn="just" eaLnBrk="1" hangingPunct="1"/>
            <a:r>
              <a:rPr lang="es-ES" sz="2800" dirty="0" smtClean="0"/>
              <a:t>Evaluar y planificar los siguientes pasos</a:t>
            </a:r>
          </a:p>
          <a:p>
            <a:pPr algn="just" eaLnBrk="1" hangingPunct="1"/>
            <a:r>
              <a:rPr lang="es-ES" sz="2800" dirty="0" smtClean="0"/>
              <a:t>Observar el modelo de GC para determinar donde se puede aportar </a:t>
            </a:r>
            <a:r>
              <a:rPr lang="es-ES" sz="2800" dirty="0" smtClean="0"/>
              <a:t>algo</a:t>
            </a:r>
            <a:endParaRPr lang="es-ES" sz="4000" b="1" dirty="0" smtClean="0">
              <a:solidFill>
                <a:srgbClr val="FF0000"/>
              </a:solidFill>
            </a:endParaRPr>
          </a:p>
        </p:txBody>
      </p:sp>
      <p:sp>
        <p:nvSpPr>
          <p:cNvPr id="166915" name="1 Título"/>
          <p:cNvSpPr>
            <a:spLocks noGrp="1"/>
          </p:cNvSpPr>
          <p:nvPr>
            <p:ph type="title"/>
          </p:nvPr>
        </p:nvSpPr>
        <p:spPr/>
        <p:txBody>
          <a:bodyPr/>
          <a:lstStyle/>
          <a:p>
            <a:pPr eaLnBrk="1" hangingPunct="1"/>
            <a:r>
              <a:rPr lang="es-ES" b="1" dirty="0" smtClean="0"/>
              <a:t>En resumen</a:t>
            </a:r>
          </a:p>
        </p:txBody>
      </p:sp>
    </p:spTree>
    <p:extLst>
      <p:ext uri="{BB962C8B-B14F-4D97-AF65-F5344CB8AC3E}">
        <p14:creationId xmlns:p14="http://schemas.microsoft.com/office/powerpoint/2010/main" val="27881256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2 Marcador de contenido"/>
          <p:cNvSpPr>
            <a:spLocks noGrp="1"/>
          </p:cNvSpPr>
          <p:nvPr>
            <p:ph idx="1"/>
          </p:nvPr>
        </p:nvSpPr>
        <p:spPr/>
        <p:txBody>
          <a:bodyPr rtlCol="0">
            <a:normAutofit lnSpcReduction="10000"/>
          </a:bodyPr>
          <a:lstStyle/>
          <a:p>
            <a:pPr marL="274320" indent="-274320" eaLnBrk="1" fontAlgn="auto" hangingPunct="1">
              <a:spcAft>
                <a:spcPts val="0"/>
              </a:spcAft>
              <a:buFontTx/>
              <a:buNone/>
              <a:defRPr/>
            </a:pPr>
            <a:r>
              <a:rPr lang="es-ES" dirty="0" smtClean="0"/>
              <a:t>Es </a:t>
            </a:r>
            <a:r>
              <a:rPr lang="es-ES" dirty="0" smtClean="0"/>
              <a:t>una reunión convocada tras finalizar un </a:t>
            </a:r>
            <a:r>
              <a:rPr lang="es-ES" dirty="0" smtClean="0"/>
              <a:t>trabajo significativo</a:t>
            </a:r>
            <a:r>
              <a:rPr lang="es-ES" dirty="0" smtClean="0"/>
              <a:t>: </a:t>
            </a:r>
            <a:r>
              <a:rPr lang="es-ES" i="1" dirty="0" smtClean="0"/>
              <a:t>al final de la guerra no de la batalla</a:t>
            </a:r>
          </a:p>
          <a:p>
            <a:pPr marL="274320" indent="-274320" eaLnBrk="1" fontAlgn="auto" hangingPunct="1">
              <a:spcAft>
                <a:spcPts val="0"/>
              </a:spcAft>
              <a:buFontTx/>
              <a:buNone/>
              <a:defRPr/>
            </a:pPr>
            <a:r>
              <a:rPr lang="es-ES" dirty="0" smtClean="0"/>
              <a:t>Por qué es importante:</a:t>
            </a:r>
          </a:p>
          <a:p>
            <a:pPr marL="274320" indent="-274320" eaLnBrk="1" fontAlgn="auto" hangingPunct="1">
              <a:spcAft>
                <a:spcPts val="0"/>
              </a:spcAft>
              <a:defRPr/>
            </a:pPr>
            <a:r>
              <a:rPr lang="es-ES" sz="2000" dirty="0" smtClean="0"/>
              <a:t>Es una forma de asegurarse de que el equipo del proyecto se sienta</a:t>
            </a:r>
            <a:r>
              <a:rPr lang="es-ES" sz="2000" i="1" dirty="0" smtClean="0"/>
              <a:t> completo</a:t>
            </a:r>
          </a:p>
          <a:p>
            <a:pPr marL="274320" indent="-274320" eaLnBrk="1" fontAlgn="auto" hangingPunct="1">
              <a:spcAft>
                <a:spcPts val="0"/>
              </a:spcAft>
              <a:defRPr/>
            </a:pPr>
            <a:r>
              <a:rPr lang="es-ES" sz="2000" i="1" dirty="0" smtClean="0"/>
              <a:t>Es una forma de transmitir conocimientos para el próximo proyecto de la misma naturaleza</a:t>
            </a:r>
          </a:p>
          <a:p>
            <a:pPr marL="274320" indent="-274320" eaLnBrk="1" fontAlgn="auto" hangingPunct="1">
              <a:spcAft>
                <a:spcPts val="0"/>
              </a:spcAft>
              <a:defRPr/>
            </a:pPr>
            <a:r>
              <a:rPr lang="es-ES" sz="2000" i="1" dirty="0" smtClean="0"/>
              <a:t>Es una forma rápida y efectiva de capturar el conocimiento antes de que el equipo se separe y de conservar las lecciones aprendidas en beneficio de futuros equipos.</a:t>
            </a:r>
          </a:p>
          <a:p>
            <a:pPr marL="274320" indent="-274320" eaLnBrk="1" fontAlgn="auto" hangingPunct="1">
              <a:spcAft>
                <a:spcPts val="0"/>
              </a:spcAft>
              <a:buFontTx/>
              <a:buNone/>
              <a:defRPr/>
            </a:pPr>
            <a:endParaRPr lang="es-ES" i="1" dirty="0" smtClean="0"/>
          </a:p>
          <a:p>
            <a:pPr marL="274320" indent="-274320" eaLnBrk="1" fontAlgn="auto" hangingPunct="1">
              <a:spcAft>
                <a:spcPts val="0"/>
              </a:spcAft>
              <a:buFontTx/>
              <a:buNone/>
              <a:defRPr/>
            </a:pPr>
            <a:endParaRPr lang="es-ES" i="1" dirty="0" smtClean="0"/>
          </a:p>
        </p:txBody>
      </p:sp>
      <p:sp>
        <p:nvSpPr>
          <p:cNvPr id="169987" name="1 Título"/>
          <p:cNvSpPr>
            <a:spLocks noGrp="1"/>
          </p:cNvSpPr>
          <p:nvPr>
            <p:ph type="title"/>
          </p:nvPr>
        </p:nvSpPr>
        <p:spPr>
          <a:xfrm>
            <a:off x="467544" y="764704"/>
            <a:ext cx="8229600" cy="1252537"/>
          </a:xfrm>
        </p:spPr>
        <p:txBody>
          <a:bodyPr/>
          <a:lstStyle/>
          <a:p>
            <a:pPr eaLnBrk="1" hangingPunct="1"/>
            <a:r>
              <a:rPr lang="es-ES" sz="3200" b="1" dirty="0" smtClean="0"/>
              <a:t>Finalmente, la retroalimentación es importante</a:t>
            </a:r>
            <a:br>
              <a:rPr lang="es-ES" sz="3200" b="1" dirty="0" smtClean="0"/>
            </a:br>
            <a:r>
              <a:rPr lang="es-ES" sz="3200" dirty="0" smtClean="0"/>
              <a:t/>
            </a:r>
            <a:br>
              <a:rPr lang="es-ES" sz="3200" dirty="0" smtClean="0"/>
            </a:br>
            <a:r>
              <a:rPr lang="es-ES" sz="3000" b="1" dirty="0" smtClean="0">
                <a:solidFill>
                  <a:schemeClr val="tx1"/>
                </a:solidFill>
              </a:rPr>
              <a:t>Realización </a:t>
            </a:r>
            <a:r>
              <a:rPr lang="es-ES" sz="3000" b="1" dirty="0" smtClean="0">
                <a:solidFill>
                  <a:schemeClr val="tx1"/>
                </a:solidFill>
              </a:rPr>
              <a:t>de retrospectivas</a:t>
            </a:r>
          </a:p>
        </p:txBody>
      </p:sp>
    </p:spTree>
    <p:extLst>
      <p:ext uri="{BB962C8B-B14F-4D97-AF65-F5344CB8AC3E}">
        <p14:creationId xmlns:p14="http://schemas.microsoft.com/office/powerpoint/2010/main" val="36391789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2 Marcador de contenido"/>
          <p:cNvSpPr>
            <a:spLocks noGrp="1"/>
          </p:cNvSpPr>
          <p:nvPr>
            <p:ph idx="1"/>
          </p:nvPr>
        </p:nvSpPr>
        <p:spPr/>
        <p:txBody>
          <a:bodyPr/>
          <a:lstStyle/>
          <a:p>
            <a:pPr eaLnBrk="1" hangingPunct="1"/>
            <a:r>
              <a:rPr lang="es-ES" dirty="0" smtClean="0"/>
              <a:t>Tiene más profundidad que la DEA</a:t>
            </a:r>
          </a:p>
          <a:p>
            <a:pPr eaLnBrk="1" hangingPunct="1"/>
            <a:r>
              <a:rPr lang="es-ES" dirty="0" smtClean="0"/>
              <a:t>La intención es capturar nuevos conocimientos e ideas para un proyecto futuro</a:t>
            </a:r>
          </a:p>
          <a:p>
            <a:pPr eaLnBrk="1" hangingPunct="1"/>
            <a:r>
              <a:rPr lang="es-ES" dirty="0" smtClean="0"/>
              <a:t>Contar con un destinatario.</a:t>
            </a:r>
          </a:p>
        </p:txBody>
      </p:sp>
      <p:sp>
        <p:nvSpPr>
          <p:cNvPr id="171011" name="1 Título"/>
          <p:cNvSpPr>
            <a:spLocks noGrp="1"/>
          </p:cNvSpPr>
          <p:nvPr>
            <p:ph type="title"/>
          </p:nvPr>
        </p:nvSpPr>
        <p:spPr/>
        <p:txBody>
          <a:bodyPr/>
          <a:lstStyle/>
          <a:p>
            <a:pPr eaLnBrk="1" hangingPunct="1"/>
            <a:r>
              <a:rPr lang="es-ES" dirty="0" smtClean="0"/>
              <a:t>Diferencia con la DEA</a:t>
            </a:r>
          </a:p>
        </p:txBody>
      </p:sp>
    </p:spTree>
    <p:extLst>
      <p:ext uri="{BB962C8B-B14F-4D97-AF65-F5344CB8AC3E}">
        <p14:creationId xmlns:p14="http://schemas.microsoft.com/office/powerpoint/2010/main" val="11768294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2 Marcador de contenido"/>
          <p:cNvSpPr>
            <a:spLocks noGrp="1"/>
          </p:cNvSpPr>
          <p:nvPr>
            <p:ph idx="1"/>
          </p:nvPr>
        </p:nvSpPr>
        <p:spPr/>
        <p:txBody>
          <a:bodyPr rtlCol="0">
            <a:normAutofit fontScale="92500" lnSpcReduction="20000"/>
          </a:bodyPr>
          <a:lstStyle/>
          <a:p>
            <a:pPr marL="514350" indent="-514350" eaLnBrk="1" fontAlgn="auto" hangingPunct="1">
              <a:spcAft>
                <a:spcPts val="0"/>
              </a:spcAft>
              <a:buFontTx/>
              <a:buAutoNum type="arabicPeriod"/>
              <a:defRPr/>
            </a:pPr>
            <a:r>
              <a:rPr lang="es-ES" dirty="0" smtClean="0"/>
              <a:t>Convocar a  una reunión</a:t>
            </a:r>
          </a:p>
          <a:p>
            <a:pPr marL="914400" lvl="1" indent="-514350" eaLnBrk="1" fontAlgn="auto" hangingPunct="1">
              <a:spcAft>
                <a:spcPts val="0"/>
              </a:spcAft>
              <a:defRPr/>
            </a:pPr>
            <a:r>
              <a:rPr lang="es-ES" sz="2000" dirty="0" smtClean="0"/>
              <a:t>Cara a cara. Poco después de finalizar el proyecto. En el lugar relacionado con el proyecto.</a:t>
            </a:r>
          </a:p>
          <a:p>
            <a:pPr marL="514350" indent="-514350" eaLnBrk="1" fontAlgn="auto" hangingPunct="1">
              <a:spcAft>
                <a:spcPts val="0"/>
              </a:spcAft>
              <a:buFontTx/>
              <a:buAutoNum type="arabicPeriod"/>
              <a:defRPr/>
            </a:pPr>
            <a:r>
              <a:rPr lang="es-ES" dirty="0" smtClean="0"/>
              <a:t>Invitar a la gente adecuada</a:t>
            </a:r>
          </a:p>
          <a:p>
            <a:pPr marL="914400" lvl="1" indent="-514350" eaLnBrk="1" fontAlgn="auto" hangingPunct="1">
              <a:spcAft>
                <a:spcPts val="0"/>
              </a:spcAft>
              <a:defRPr/>
            </a:pPr>
            <a:r>
              <a:rPr lang="es-ES" sz="2000" dirty="0" smtClean="0"/>
              <a:t>Incluir al destinatario/patrocinador/cliente del proyecto</a:t>
            </a:r>
          </a:p>
          <a:p>
            <a:pPr marL="914400" lvl="1" indent="-514350" eaLnBrk="1" fontAlgn="auto" hangingPunct="1">
              <a:spcAft>
                <a:spcPts val="0"/>
              </a:spcAft>
              <a:defRPr/>
            </a:pPr>
            <a:r>
              <a:rPr lang="es-ES" sz="2000" dirty="0" smtClean="0"/>
              <a:t>Cuando la gente se reúne en un salón no puede dejar de compartir</a:t>
            </a:r>
          </a:p>
          <a:p>
            <a:pPr marL="514350" indent="-514350" eaLnBrk="1" fontAlgn="auto" hangingPunct="1">
              <a:spcAft>
                <a:spcPts val="0"/>
              </a:spcAft>
              <a:buFontTx/>
              <a:buAutoNum type="arabicPeriod"/>
              <a:defRPr/>
            </a:pPr>
            <a:r>
              <a:rPr lang="es-ES" dirty="0" smtClean="0"/>
              <a:t>Elegir a un moderador</a:t>
            </a:r>
          </a:p>
          <a:p>
            <a:pPr marL="914400" lvl="1" indent="-514350" eaLnBrk="1" fontAlgn="auto" hangingPunct="1">
              <a:spcAft>
                <a:spcPts val="0"/>
              </a:spcAft>
              <a:defRPr/>
            </a:pPr>
            <a:r>
              <a:rPr lang="es-ES" sz="2000" dirty="0" smtClean="0"/>
              <a:t>Es indispensable que sea independiente</a:t>
            </a:r>
          </a:p>
          <a:p>
            <a:pPr marL="914400" lvl="1" indent="-514350" eaLnBrk="1" fontAlgn="auto" hangingPunct="1">
              <a:spcAft>
                <a:spcPts val="0"/>
              </a:spcAft>
              <a:defRPr/>
            </a:pPr>
            <a:r>
              <a:rPr lang="es-ES" sz="2000" dirty="0" smtClean="0"/>
              <a:t>Su objetivo es dirigir al equipo a </a:t>
            </a:r>
            <a:r>
              <a:rPr lang="es-ES" sz="2000" dirty="0" smtClean="0"/>
              <a:t>alcanzar </a:t>
            </a:r>
            <a:r>
              <a:rPr lang="es-ES" sz="2000" dirty="0" smtClean="0"/>
              <a:t>los objetivos de la reunión, enfatizar en el proceso más que en el contenido</a:t>
            </a:r>
          </a:p>
        </p:txBody>
      </p:sp>
      <p:sp>
        <p:nvSpPr>
          <p:cNvPr id="165890" name="1 Título"/>
          <p:cNvSpPr>
            <a:spLocks noGrp="1"/>
          </p:cNvSpPr>
          <p:nvPr>
            <p:ph type="title"/>
          </p:nvPr>
        </p:nvSpPr>
        <p:spPr/>
        <p:txBody>
          <a:bodyPr rtlCol="0">
            <a:normAutofit fontScale="90000"/>
          </a:bodyPr>
          <a:lstStyle/>
          <a:p>
            <a:pPr eaLnBrk="1" fontAlgn="auto" hangingPunct="1">
              <a:spcAft>
                <a:spcPts val="0"/>
              </a:spcAft>
              <a:defRPr/>
            </a:pPr>
            <a:r>
              <a:rPr lang="es-ES" b="1" dirty="0" smtClean="0"/>
              <a:t>Pasos para celebrar una </a:t>
            </a:r>
            <a:r>
              <a:rPr lang="es-ES" b="1" dirty="0" smtClean="0"/>
              <a:t>retrospectiva </a:t>
            </a:r>
            <a:r>
              <a:rPr lang="es-ES" sz="1600" dirty="0" smtClean="0"/>
              <a:t>(Huerta, 2015)</a:t>
            </a:r>
            <a:endParaRPr lang="es-ES" sz="1600" dirty="0" smtClean="0"/>
          </a:p>
        </p:txBody>
      </p:sp>
    </p:spTree>
    <p:extLst>
      <p:ext uri="{BB962C8B-B14F-4D97-AF65-F5344CB8AC3E}">
        <p14:creationId xmlns:p14="http://schemas.microsoft.com/office/powerpoint/2010/main" val="33395714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2 Marcador de contenido"/>
          <p:cNvSpPr>
            <a:spLocks noGrp="1"/>
          </p:cNvSpPr>
          <p:nvPr>
            <p:ph idx="1"/>
          </p:nvPr>
        </p:nvSpPr>
        <p:spPr/>
        <p:txBody>
          <a:bodyPr rtlCol="0">
            <a:normAutofit/>
          </a:bodyPr>
          <a:lstStyle/>
          <a:p>
            <a:pPr marL="514350" indent="-514350" eaLnBrk="1" fontAlgn="auto" hangingPunct="1">
              <a:spcAft>
                <a:spcPts val="0"/>
              </a:spcAft>
              <a:buFontTx/>
              <a:buAutoNum type="arabicPeriod" startAt="4"/>
              <a:defRPr/>
            </a:pPr>
            <a:r>
              <a:rPr lang="es-ES" sz="2200" dirty="0" smtClean="0"/>
              <a:t>Repasar los objetivos e intenciones del proyecto</a:t>
            </a:r>
          </a:p>
          <a:p>
            <a:pPr marL="914400" lvl="1" indent="-514350" eaLnBrk="1" fontAlgn="auto" hangingPunct="1">
              <a:spcAft>
                <a:spcPts val="0"/>
              </a:spcAft>
              <a:defRPr/>
            </a:pPr>
            <a:r>
              <a:rPr lang="es-ES" sz="1900" dirty="0" smtClean="0"/>
              <a:t>Aclarar los objetivos originales y descubrir las </a:t>
            </a:r>
            <a:r>
              <a:rPr lang="es-ES" sz="1900" i="1" dirty="0" smtClean="0"/>
              <a:t>claves de éxito </a:t>
            </a:r>
            <a:r>
              <a:rPr lang="es-ES" sz="1900" dirty="0" smtClean="0"/>
              <a:t>para saber si se cumplieron</a:t>
            </a:r>
          </a:p>
          <a:p>
            <a:pPr marL="514350" indent="-514350" eaLnBrk="1" fontAlgn="auto" hangingPunct="1">
              <a:spcAft>
                <a:spcPts val="0"/>
              </a:spcAft>
              <a:buFontTx/>
              <a:buAutoNum type="arabicPeriod" startAt="4"/>
              <a:defRPr/>
            </a:pPr>
            <a:r>
              <a:rPr lang="es-ES" sz="2200" dirty="0" smtClean="0"/>
              <a:t>Repasar la planificación del proyecto</a:t>
            </a:r>
          </a:p>
          <a:p>
            <a:pPr marL="914400" lvl="1" indent="-514350" eaLnBrk="1" fontAlgn="auto" hangingPunct="1">
              <a:spcAft>
                <a:spcPts val="0"/>
              </a:spcAft>
              <a:defRPr/>
            </a:pPr>
            <a:r>
              <a:rPr lang="es-ES" sz="1900" dirty="0" smtClean="0"/>
              <a:t>Realizar un esquema de lo ocurrido junto con el equipo, e identificar las tareas, objetivos y decisiones</a:t>
            </a:r>
          </a:p>
          <a:p>
            <a:pPr marL="514350" indent="-514350" eaLnBrk="1" fontAlgn="auto" hangingPunct="1">
              <a:spcAft>
                <a:spcPts val="0"/>
              </a:spcAft>
              <a:buFontTx/>
              <a:buAutoNum type="arabicPeriod" startAt="4"/>
              <a:defRPr/>
            </a:pPr>
            <a:r>
              <a:rPr lang="es-ES" sz="2200" dirty="0" smtClean="0"/>
              <a:t>Preguntar: ¿Qué fue bien?</a:t>
            </a:r>
          </a:p>
          <a:p>
            <a:pPr marL="914400" lvl="1" indent="-514350" eaLnBrk="1" fontAlgn="auto" hangingPunct="1">
              <a:spcAft>
                <a:spcPts val="0"/>
              </a:spcAft>
              <a:defRPr/>
            </a:pPr>
            <a:r>
              <a:rPr lang="es-ES" sz="1900" dirty="0" smtClean="0"/>
              <a:t>Empezar por los puntos positivos, cuáles fueron los pasos adoptados que permitieron  alcanzar los objetivos y por qué</a:t>
            </a:r>
          </a:p>
          <a:p>
            <a:pPr marL="514350" indent="-514350" eaLnBrk="1" fontAlgn="auto" hangingPunct="1">
              <a:spcAft>
                <a:spcPts val="0"/>
              </a:spcAft>
              <a:buFontTx/>
              <a:buNone/>
              <a:defRPr/>
            </a:pPr>
            <a:endParaRPr lang="es-ES" dirty="0" smtClean="0"/>
          </a:p>
          <a:p>
            <a:pPr marL="514350" indent="-514350" eaLnBrk="1" fontAlgn="auto" hangingPunct="1">
              <a:spcAft>
                <a:spcPts val="0"/>
              </a:spcAft>
              <a:defRPr/>
            </a:pPr>
            <a:endParaRPr lang="es-ES" dirty="0" smtClean="0"/>
          </a:p>
        </p:txBody>
      </p:sp>
      <p:sp>
        <p:nvSpPr>
          <p:cNvPr id="173059" name="1 Título"/>
          <p:cNvSpPr>
            <a:spLocks noGrp="1"/>
          </p:cNvSpPr>
          <p:nvPr>
            <p:ph type="title"/>
          </p:nvPr>
        </p:nvSpPr>
        <p:spPr/>
        <p:txBody>
          <a:bodyPr/>
          <a:lstStyle/>
          <a:p>
            <a:pPr eaLnBrk="1" hangingPunct="1"/>
            <a:endParaRPr lang="es-MX" dirty="0" smtClean="0"/>
          </a:p>
        </p:txBody>
      </p:sp>
    </p:spTree>
    <p:extLst>
      <p:ext uri="{BB962C8B-B14F-4D97-AF65-F5344CB8AC3E}">
        <p14:creationId xmlns:p14="http://schemas.microsoft.com/office/powerpoint/2010/main" val="35269949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2 Marcador de contenido"/>
          <p:cNvSpPr>
            <a:spLocks noGrp="1"/>
          </p:cNvSpPr>
          <p:nvPr>
            <p:ph idx="1"/>
          </p:nvPr>
        </p:nvSpPr>
        <p:spPr/>
        <p:txBody>
          <a:bodyPr/>
          <a:lstStyle/>
          <a:p>
            <a:pPr marL="514350" indent="-514350" algn="just" eaLnBrk="1" hangingPunct="1">
              <a:buFontTx/>
              <a:buAutoNum type="arabicPeriod" startAt="7"/>
            </a:pPr>
            <a:r>
              <a:rPr lang="es-ES" sz="2200" dirty="0" smtClean="0"/>
              <a:t>Descubrir por qué ciertos aspectos funcionaron y mencionar el factor de aprendizaje de cara al </a:t>
            </a:r>
            <a:r>
              <a:rPr lang="es-ES" sz="2200" dirty="0" smtClean="0"/>
              <a:t>futuro</a:t>
            </a:r>
          </a:p>
          <a:p>
            <a:pPr marL="0" indent="0" algn="just" eaLnBrk="1" hangingPunct="1">
              <a:buNone/>
            </a:pPr>
            <a:endParaRPr lang="es-ES" sz="2200" dirty="0" smtClean="0"/>
          </a:p>
          <a:p>
            <a:pPr marL="914400" lvl="1" indent="-514350" algn="just" eaLnBrk="1" hangingPunct="1"/>
            <a:r>
              <a:rPr lang="es-ES" sz="1900" dirty="0" smtClean="0"/>
              <a:t>Concentrarse en los hechos, pero reconocer las sensaciones</a:t>
            </a:r>
          </a:p>
          <a:p>
            <a:pPr marL="914400" lvl="1" indent="-514350" algn="just" eaLnBrk="1" hangingPunct="1"/>
            <a:r>
              <a:rPr lang="es-ES" sz="1900" dirty="0" smtClean="0"/>
              <a:t>Buscar consejos específicos y susceptibles de </a:t>
            </a:r>
            <a:r>
              <a:rPr lang="es-ES" sz="1900" dirty="0" smtClean="0"/>
              <a:t>repetición</a:t>
            </a:r>
          </a:p>
          <a:p>
            <a:pPr marL="400050" lvl="1" indent="0" algn="just" eaLnBrk="1" hangingPunct="1">
              <a:buNone/>
            </a:pPr>
            <a:endParaRPr lang="es-ES" sz="1900" dirty="0" smtClean="0"/>
          </a:p>
          <a:p>
            <a:pPr marL="514350" indent="-514350" algn="just" eaLnBrk="1" hangingPunct="1">
              <a:buFontTx/>
              <a:buAutoNum type="arabicPeriod" startAt="8"/>
            </a:pPr>
            <a:r>
              <a:rPr lang="es-ES" sz="2200" dirty="0" smtClean="0"/>
              <a:t>Qué podría haber ido mejor?</a:t>
            </a:r>
          </a:p>
          <a:p>
            <a:pPr marL="914400" lvl="1" indent="-514350" algn="just" eaLnBrk="1" hangingPunct="1"/>
            <a:r>
              <a:rPr lang="es-ES" sz="1900" dirty="0" smtClean="0"/>
              <a:t>Incluso los éxitos pueden mejorarse</a:t>
            </a:r>
          </a:p>
          <a:p>
            <a:pPr marL="514350" indent="-514350" eaLnBrk="1" hangingPunct="1">
              <a:buFontTx/>
              <a:buAutoNum type="arabicPeriod" startAt="8"/>
            </a:pPr>
            <a:endParaRPr lang="es-ES" dirty="0" smtClean="0"/>
          </a:p>
        </p:txBody>
      </p:sp>
      <p:sp>
        <p:nvSpPr>
          <p:cNvPr id="174083" name="1 Título"/>
          <p:cNvSpPr>
            <a:spLocks noGrp="1"/>
          </p:cNvSpPr>
          <p:nvPr>
            <p:ph type="title"/>
          </p:nvPr>
        </p:nvSpPr>
        <p:spPr/>
        <p:txBody>
          <a:bodyPr/>
          <a:lstStyle/>
          <a:p>
            <a:pPr eaLnBrk="1" hangingPunct="1"/>
            <a:endParaRPr lang="es-MX" dirty="0" smtClean="0"/>
          </a:p>
        </p:txBody>
      </p:sp>
    </p:spTree>
    <p:extLst>
      <p:ext uri="{BB962C8B-B14F-4D97-AF65-F5344CB8AC3E}">
        <p14:creationId xmlns:p14="http://schemas.microsoft.com/office/powerpoint/2010/main" val="9918073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2 Marcador de contenido"/>
          <p:cNvSpPr>
            <a:spLocks noGrp="1"/>
          </p:cNvSpPr>
          <p:nvPr>
            <p:ph idx="1"/>
          </p:nvPr>
        </p:nvSpPr>
        <p:spPr>
          <a:xfrm>
            <a:off x="395536" y="1700808"/>
            <a:ext cx="8229600" cy="4669978"/>
          </a:xfrm>
        </p:spPr>
        <p:txBody>
          <a:bodyPr rtlCol="0">
            <a:normAutofit lnSpcReduction="10000"/>
          </a:bodyPr>
          <a:lstStyle/>
          <a:p>
            <a:pPr marL="514350" indent="-514350" eaLnBrk="1" fontAlgn="auto" hangingPunct="1">
              <a:spcAft>
                <a:spcPts val="0"/>
              </a:spcAft>
              <a:buFontTx/>
              <a:buAutoNum type="arabicPeriod" startAt="9"/>
              <a:defRPr/>
            </a:pPr>
            <a:r>
              <a:rPr lang="es-ES" sz="2100" dirty="0" smtClean="0"/>
              <a:t>Descubra cuáles fueron las dificultades</a:t>
            </a:r>
          </a:p>
          <a:p>
            <a:pPr marL="914400" lvl="1" indent="-514350" eaLnBrk="1" fontAlgn="auto" hangingPunct="1">
              <a:spcAft>
                <a:spcPts val="0"/>
              </a:spcAft>
              <a:defRPr/>
            </a:pPr>
            <a:r>
              <a:rPr lang="es-ES" sz="2100" dirty="0" smtClean="0"/>
              <a:t>Identificar cuales fueron los aspectos fallidos y escollos para que puedan ser evitados en el futuro.</a:t>
            </a:r>
          </a:p>
          <a:p>
            <a:pPr marL="914400" lvl="1" indent="-514350" eaLnBrk="1" fontAlgn="auto" hangingPunct="1">
              <a:spcAft>
                <a:spcPts val="0"/>
              </a:spcAft>
              <a:defRPr/>
            </a:pPr>
            <a:r>
              <a:rPr lang="es-ES" sz="2100" dirty="0" smtClean="0"/>
              <a:t>Teniendo en cuenta la información y los conocimientos de que disponíamos en aquel momento, ¿qué podríamos haber hecho mejor?</a:t>
            </a:r>
          </a:p>
          <a:p>
            <a:pPr marL="914400" lvl="1" indent="-514350" eaLnBrk="1" fontAlgn="auto" hangingPunct="1">
              <a:spcAft>
                <a:spcPts val="0"/>
              </a:spcAft>
              <a:defRPr/>
            </a:pPr>
            <a:r>
              <a:rPr lang="es-ES" sz="2100" dirty="0" smtClean="0"/>
              <a:t>Teniendo en cuenta la información y los conocimientos de que disponemos ahora, ¿qué vamos a hacer, en situaciones similares del futuro, de un modo distinto para conseguir el éxito?</a:t>
            </a:r>
          </a:p>
          <a:p>
            <a:pPr marL="514350" indent="-514350" eaLnBrk="1" fontAlgn="auto" hangingPunct="1">
              <a:spcAft>
                <a:spcPts val="0"/>
              </a:spcAft>
              <a:buFontTx/>
              <a:buAutoNum type="arabicPeriod" startAt="9"/>
              <a:defRPr/>
            </a:pPr>
            <a:r>
              <a:rPr lang="es-ES" sz="2100" dirty="0" smtClean="0"/>
              <a:t>Asegúrese de que los participantes salen de la reunión con la sensación de que se les ha prestado atención</a:t>
            </a:r>
          </a:p>
          <a:p>
            <a:pPr marL="914400" lvl="1" indent="-514350" eaLnBrk="1" fontAlgn="auto" hangingPunct="1">
              <a:spcAft>
                <a:spcPts val="0"/>
              </a:spcAft>
              <a:defRPr/>
            </a:pPr>
            <a:r>
              <a:rPr lang="es-ES" sz="2100" dirty="0" smtClean="0"/>
              <a:t>No permitir que alguien salga con la sensación de que se encubrieron algunas cosas o no se reconocieron los esfuerzos </a:t>
            </a:r>
            <a:endParaRPr lang="es-ES" sz="2100" dirty="0" smtClean="0"/>
          </a:p>
        </p:txBody>
      </p:sp>
      <p:sp>
        <p:nvSpPr>
          <p:cNvPr id="175107" name="1 Título"/>
          <p:cNvSpPr>
            <a:spLocks noGrp="1"/>
          </p:cNvSpPr>
          <p:nvPr>
            <p:ph type="title"/>
          </p:nvPr>
        </p:nvSpPr>
        <p:spPr/>
        <p:txBody>
          <a:bodyPr/>
          <a:lstStyle/>
          <a:p>
            <a:pPr eaLnBrk="1" hangingPunct="1"/>
            <a:endParaRPr lang="es-MX" dirty="0" smtClean="0"/>
          </a:p>
        </p:txBody>
      </p:sp>
    </p:spTree>
    <p:extLst>
      <p:ext uri="{BB962C8B-B14F-4D97-AF65-F5344CB8AC3E}">
        <p14:creationId xmlns:p14="http://schemas.microsoft.com/office/powerpoint/2010/main" val="3376432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2 Marcador de contenido"/>
          <p:cNvSpPr>
            <a:spLocks noGrp="1"/>
          </p:cNvSpPr>
          <p:nvPr>
            <p:ph idx="1"/>
          </p:nvPr>
        </p:nvSpPr>
        <p:spPr/>
        <p:txBody>
          <a:bodyPr rtlCol="0">
            <a:normAutofit fontScale="92500" lnSpcReduction="10000"/>
          </a:bodyPr>
          <a:lstStyle/>
          <a:p>
            <a:pPr marL="514350" indent="-514350" eaLnBrk="1" fontAlgn="auto" hangingPunct="1">
              <a:spcAft>
                <a:spcPts val="0"/>
              </a:spcAft>
              <a:buFontTx/>
              <a:buAutoNum type="arabicPeriod" startAt="11"/>
              <a:defRPr/>
            </a:pPr>
            <a:r>
              <a:rPr lang="es-ES" dirty="0" smtClean="0"/>
              <a:t>Y ahora?</a:t>
            </a:r>
          </a:p>
          <a:p>
            <a:pPr marL="914400" lvl="1" indent="-514350" eaLnBrk="1" fontAlgn="auto" hangingPunct="1">
              <a:spcAft>
                <a:spcPts val="0"/>
              </a:spcAft>
              <a:defRPr/>
            </a:pPr>
            <a:r>
              <a:rPr lang="es-ES" sz="2000" dirty="0" smtClean="0"/>
              <a:t>Juntar una reunión de retrospectiva con una de planeación.</a:t>
            </a:r>
          </a:p>
          <a:p>
            <a:pPr marL="914400" lvl="1" indent="-514350" eaLnBrk="1" fontAlgn="auto" hangingPunct="1">
              <a:spcAft>
                <a:spcPts val="0"/>
              </a:spcAft>
              <a:defRPr/>
            </a:pPr>
            <a:r>
              <a:rPr lang="es-ES" sz="2000" dirty="0" smtClean="0"/>
              <a:t>Buscar acciones</a:t>
            </a:r>
          </a:p>
          <a:p>
            <a:pPr marL="514350" indent="-514350" eaLnBrk="1" fontAlgn="auto" hangingPunct="1">
              <a:spcAft>
                <a:spcPts val="0"/>
              </a:spcAft>
              <a:buFontTx/>
              <a:buAutoNum type="arabicPeriod" startAt="11"/>
              <a:defRPr/>
            </a:pPr>
            <a:r>
              <a:rPr lang="es-ES" dirty="0" smtClean="0"/>
              <a:t>Registrar la reunión.</a:t>
            </a:r>
          </a:p>
          <a:p>
            <a:pPr marL="914400" lvl="1" indent="-514350" eaLnBrk="1" fontAlgn="auto" hangingPunct="1">
              <a:spcAft>
                <a:spcPts val="0"/>
              </a:spcAft>
              <a:defRPr/>
            </a:pPr>
            <a:r>
              <a:rPr lang="es-ES" sz="2000" dirty="0" smtClean="0"/>
              <a:t>Líneas de acción en el futuro</a:t>
            </a:r>
          </a:p>
          <a:p>
            <a:pPr marL="914400" lvl="1" indent="-514350" eaLnBrk="1" fontAlgn="auto" hangingPunct="1">
              <a:spcAft>
                <a:spcPts val="0"/>
              </a:spcAft>
              <a:defRPr/>
            </a:pPr>
            <a:r>
              <a:rPr lang="es-ES" sz="2000" dirty="0" smtClean="0"/>
              <a:t>Historial del proyecto para ilustrar esas líneas</a:t>
            </a:r>
          </a:p>
          <a:p>
            <a:pPr marL="914400" lvl="1" indent="-514350" eaLnBrk="1" fontAlgn="auto" hangingPunct="1">
              <a:spcAft>
                <a:spcPts val="0"/>
              </a:spcAft>
              <a:defRPr/>
            </a:pPr>
            <a:r>
              <a:rPr lang="es-ES" sz="2000" dirty="0" smtClean="0"/>
              <a:t>Nombres de las personas implicadas para posibles referencias futuras</a:t>
            </a:r>
          </a:p>
          <a:p>
            <a:pPr marL="914400" lvl="1" indent="-514350" eaLnBrk="1" fontAlgn="auto" hangingPunct="1">
              <a:spcAft>
                <a:spcPts val="0"/>
              </a:spcAft>
              <a:defRPr/>
            </a:pPr>
            <a:r>
              <a:rPr lang="es-ES" sz="2000" dirty="0" smtClean="0"/>
              <a:t>Cualquier elemento clave (documentos, planificaciones del proyecto, etc.)</a:t>
            </a:r>
          </a:p>
        </p:txBody>
      </p:sp>
      <p:sp>
        <p:nvSpPr>
          <p:cNvPr id="176131" name="1 Título"/>
          <p:cNvSpPr>
            <a:spLocks noGrp="1"/>
          </p:cNvSpPr>
          <p:nvPr>
            <p:ph type="title"/>
          </p:nvPr>
        </p:nvSpPr>
        <p:spPr/>
        <p:txBody>
          <a:bodyPr/>
          <a:lstStyle/>
          <a:p>
            <a:pPr eaLnBrk="1" hangingPunct="1"/>
            <a:endParaRPr lang="es-MX" dirty="0" smtClean="0"/>
          </a:p>
        </p:txBody>
      </p:sp>
    </p:spTree>
    <p:extLst>
      <p:ext uri="{BB962C8B-B14F-4D97-AF65-F5344CB8AC3E}">
        <p14:creationId xmlns:p14="http://schemas.microsoft.com/office/powerpoint/2010/main" val="39204619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1916832"/>
            <a:ext cx="7408862" cy="3816424"/>
          </a:xfrm>
        </p:spPr>
        <p:txBody>
          <a:bodyPr/>
          <a:lstStyle/>
          <a:p>
            <a:pPr marL="342900" lvl="0" indent="-342900" algn="just">
              <a:spcAft>
                <a:spcPts val="0"/>
              </a:spcAft>
              <a:buFont typeface="Symbol"/>
              <a:buChar char=""/>
            </a:pPr>
            <a:r>
              <a:rPr lang="es-MX" sz="2000" dirty="0" smtClean="0">
                <a:effectLst/>
                <a:ea typeface="Batang"/>
              </a:rPr>
              <a:t>Chiavenato, Idalberto (2007). </a:t>
            </a:r>
            <a:r>
              <a:rPr lang="es-MX" sz="2000" i="1" dirty="0" smtClean="0">
                <a:effectLst/>
                <a:ea typeface="Batang"/>
              </a:rPr>
              <a:t>Introducción a la teoría general de la administración</a:t>
            </a:r>
            <a:r>
              <a:rPr lang="es-MX" sz="2000" dirty="0" smtClean="0">
                <a:effectLst/>
                <a:ea typeface="Batang"/>
              </a:rPr>
              <a:t>, </a:t>
            </a:r>
            <a:r>
              <a:rPr lang="es-MX" sz="2000" i="1" dirty="0" smtClean="0">
                <a:effectLst/>
                <a:ea typeface="Batang"/>
              </a:rPr>
              <a:t>7 </a:t>
            </a:r>
            <a:r>
              <a:rPr lang="es-MX" sz="2000" i="1" dirty="0" smtClean="0">
                <a:effectLst/>
                <a:ea typeface="Batang"/>
              </a:rPr>
              <a:t>ed</a:t>
            </a:r>
            <a:r>
              <a:rPr lang="es-MX" sz="2000" dirty="0" smtClean="0">
                <a:effectLst/>
                <a:ea typeface="Batang"/>
              </a:rPr>
              <a:t>, México: McGraw-Hill.</a:t>
            </a:r>
          </a:p>
          <a:p>
            <a:pPr marL="342900" lvl="0" indent="-342900" algn="just">
              <a:spcAft>
                <a:spcPts val="0"/>
              </a:spcAft>
              <a:buFont typeface="Symbol"/>
              <a:buChar char=""/>
            </a:pPr>
            <a:r>
              <a:rPr lang="es-MX" sz="2000" dirty="0" smtClean="0">
                <a:effectLst/>
                <a:ea typeface="Batang"/>
              </a:rPr>
              <a:t>Diez Carrera, Carmen (2014). </a:t>
            </a:r>
            <a:r>
              <a:rPr lang="es-MX" sz="2000" i="1" dirty="0" smtClean="0">
                <a:effectLst/>
                <a:ea typeface="Batang"/>
              </a:rPr>
              <a:t>Administración de unidades de información: concepto e historia</a:t>
            </a:r>
            <a:r>
              <a:rPr lang="es-MX" sz="2000" dirty="0" smtClean="0">
                <a:effectLst/>
                <a:ea typeface="Batang"/>
              </a:rPr>
              <a:t>, Gijón: Ediciones TREA.</a:t>
            </a:r>
          </a:p>
          <a:p>
            <a:pPr marL="342900" lvl="0" indent="-342900" algn="just">
              <a:spcAft>
                <a:spcPts val="0"/>
              </a:spcAft>
              <a:buFont typeface="Symbol"/>
              <a:buChar char=""/>
            </a:pPr>
            <a:r>
              <a:rPr lang="es-MX" sz="2000" dirty="0" smtClean="0">
                <a:effectLst/>
                <a:ea typeface="Batang"/>
              </a:rPr>
              <a:t>Fuentes Romero, Juan José (2013). </a:t>
            </a:r>
            <a:r>
              <a:rPr lang="es-MX" sz="2000" i="1" dirty="0" smtClean="0">
                <a:effectLst/>
                <a:ea typeface="Batang"/>
              </a:rPr>
              <a:t>Planificación y organización de centros documentarios. Organización y funcionamiento de bibliotecas, centros de documentación y centros de información</a:t>
            </a:r>
            <a:r>
              <a:rPr lang="es-MX" sz="2000" dirty="0" smtClean="0">
                <a:effectLst/>
                <a:ea typeface="Batang"/>
              </a:rPr>
              <a:t>, Madrid: Síntesis.</a:t>
            </a:r>
          </a:p>
          <a:p>
            <a:pPr marL="342900" lvl="0" indent="-342900" algn="just">
              <a:spcAft>
                <a:spcPts val="0"/>
              </a:spcAft>
              <a:buFont typeface="Symbol"/>
              <a:buChar char=""/>
            </a:pPr>
            <a:r>
              <a:rPr lang="es-MX" sz="2000" dirty="0" smtClean="0">
                <a:effectLst/>
                <a:ea typeface="Times New Roman"/>
              </a:rPr>
              <a:t>Huerta Mata, Juan José y Gerardo I. Rodríguez Castellanos (2015). </a:t>
            </a:r>
            <a:r>
              <a:rPr lang="es-MX" sz="2000" i="1" dirty="0" smtClean="0">
                <a:effectLst/>
                <a:ea typeface="Times New Roman"/>
              </a:rPr>
              <a:t>Desarrollo de habilidades directivas</a:t>
            </a:r>
            <a:r>
              <a:rPr lang="es-MX" sz="2000" dirty="0" smtClean="0">
                <a:effectLst/>
                <a:ea typeface="Times New Roman"/>
              </a:rPr>
              <a:t>, México: Pearson Educación</a:t>
            </a:r>
            <a:endParaRPr lang="es-MX" sz="2000" dirty="0" smtClean="0">
              <a:effectLst/>
              <a:ea typeface="Batang"/>
            </a:endParaRPr>
          </a:p>
          <a:p>
            <a:pPr marL="342900" lvl="0" indent="-342900" algn="just">
              <a:spcAft>
                <a:spcPts val="0"/>
              </a:spcAft>
              <a:buFont typeface="Symbol"/>
              <a:buChar char=""/>
            </a:pPr>
            <a:endParaRPr lang="es-MX" dirty="0" smtClean="0">
              <a:effectLst/>
              <a:latin typeface="Times New Roman"/>
              <a:ea typeface="Batang"/>
            </a:endParaRPr>
          </a:p>
          <a:p>
            <a:endParaRPr lang="es-MX" dirty="0"/>
          </a:p>
        </p:txBody>
      </p:sp>
      <p:sp>
        <p:nvSpPr>
          <p:cNvPr id="3" name="2 Título"/>
          <p:cNvSpPr>
            <a:spLocks noGrp="1"/>
          </p:cNvSpPr>
          <p:nvPr>
            <p:ph type="title"/>
          </p:nvPr>
        </p:nvSpPr>
        <p:spPr/>
        <p:txBody>
          <a:bodyPr/>
          <a:lstStyle/>
          <a:p>
            <a:r>
              <a:rPr lang="es-MX" b="1" dirty="0" smtClean="0"/>
              <a:t>Bibliografía</a:t>
            </a:r>
            <a:endParaRPr lang="es-MX" b="1" dirty="0"/>
          </a:p>
        </p:txBody>
      </p:sp>
    </p:spTree>
    <p:extLst>
      <p:ext uri="{BB962C8B-B14F-4D97-AF65-F5344CB8AC3E}">
        <p14:creationId xmlns:p14="http://schemas.microsoft.com/office/powerpoint/2010/main" val="1285793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lvl="0" indent="0" algn="just">
              <a:lnSpc>
                <a:spcPct val="150000"/>
              </a:lnSpc>
              <a:spcAft>
                <a:spcPts val="0"/>
              </a:spcAft>
              <a:buNone/>
            </a:pPr>
            <a:r>
              <a:rPr lang="es-MX" dirty="0" smtClean="0">
                <a:effectLst/>
                <a:latin typeface="Arial"/>
                <a:ea typeface="Batang"/>
              </a:rPr>
              <a:t>Analizar la implementación de técnicas y herramientas de la administración en unidades documentales mediante el análisis de principios de la dirección, estrategias de motivación, trabajo en equipo, así como de gestión esto a fin de lograr el objetivo establecido en éstas.</a:t>
            </a:r>
            <a:endParaRPr lang="es-MX" dirty="0" smtClean="0">
              <a:effectLst/>
              <a:latin typeface="Times New Roman"/>
              <a:ea typeface="Batang"/>
            </a:endParaRPr>
          </a:p>
          <a:p>
            <a:endParaRPr lang="es-MX" dirty="0"/>
          </a:p>
        </p:txBody>
      </p:sp>
      <p:sp>
        <p:nvSpPr>
          <p:cNvPr id="3" name="2 Título"/>
          <p:cNvSpPr>
            <a:spLocks noGrp="1"/>
          </p:cNvSpPr>
          <p:nvPr>
            <p:ph type="title"/>
          </p:nvPr>
        </p:nvSpPr>
        <p:spPr/>
        <p:txBody>
          <a:bodyPr/>
          <a:lstStyle/>
          <a:p>
            <a:r>
              <a:rPr lang="es-MX" dirty="0" smtClean="0"/>
              <a:t>Propósito de la Unidad de Aprendizaje</a:t>
            </a:r>
            <a:endParaRPr lang="es-MX" dirty="0"/>
          </a:p>
        </p:txBody>
      </p:sp>
    </p:spTree>
    <p:extLst>
      <p:ext uri="{BB962C8B-B14F-4D97-AF65-F5344CB8AC3E}">
        <p14:creationId xmlns:p14="http://schemas.microsoft.com/office/powerpoint/2010/main" val="3772970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lgn="just">
              <a:buNone/>
            </a:pPr>
            <a:r>
              <a:rPr lang="es-MX" dirty="0" smtClean="0"/>
              <a:t>Para cumplir con el objetivo de la unidad de aprendizaje, se sugiere verificar que el discente, tenga claros los conceptos de administración, organización y la dimensión humana en estructuras organizativas, temas previos a este contenido y que forman parte de la misma unidad de desempeño.</a:t>
            </a:r>
            <a:endParaRPr lang="es-MX" dirty="0"/>
          </a:p>
        </p:txBody>
      </p:sp>
      <p:sp>
        <p:nvSpPr>
          <p:cNvPr id="3" name="2 Título"/>
          <p:cNvSpPr>
            <a:spLocks noGrp="1"/>
          </p:cNvSpPr>
          <p:nvPr>
            <p:ph type="title"/>
          </p:nvPr>
        </p:nvSpPr>
        <p:spPr/>
        <p:txBody>
          <a:bodyPr/>
          <a:lstStyle/>
          <a:p>
            <a:r>
              <a:rPr lang="es-MX" b="1" dirty="0" smtClean="0"/>
              <a:t>Guión para el empleo del material</a:t>
            </a:r>
            <a:endParaRPr lang="es-MX" b="1" dirty="0"/>
          </a:p>
        </p:txBody>
      </p:sp>
    </p:spTree>
    <p:extLst>
      <p:ext uri="{BB962C8B-B14F-4D97-AF65-F5344CB8AC3E}">
        <p14:creationId xmlns:p14="http://schemas.microsoft.com/office/powerpoint/2010/main" val="3726936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1538" y="2348880"/>
            <a:ext cx="7408862" cy="3777283"/>
          </a:xfrm>
        </p:spPr>
        <p:txBody>
          <a:bodyPr/>
          <a:lstStyle/>
          <a:p>
            <a:pPr marL="0" indent="0" algn="just">
              <a:buNone/>
            </a:pPr>
            <a:r>
              <a:rPr lang="es-MX" dirty="0" smtClean="0"/>
              <a:t>Como estrategia didáctica, se sugiere que el docente utilice este material como apoyo a su exposición oral y lo complemente con actividades que refuercen estos contenidos. </a:t>
            </a:r>
          </a:p>
          <a:p>
            <a:pPr marL="0" indent="0" algn="just">
              <a:buNone/>
            </a:pPr>
            <a:r>
              <a:rPr lang="es-MX" dirty="0" smtClean="0"/>
              <a:t>Como primer acercamiento a la temática puede investigarse y exponerse – a manera de apertura- las características de la gestión y de la gestión del conocimiento para encuadrar el curso en el siguiente contenido: </a:t>
            </a:r>
            <a:endParaRPr lang="es-MX" dirty="0"/>
          </a:p>
        </p:txBody>
      </p:sp>
      <p:sp>
        <p:nvSpPr>
          <p:cNvPr id="3" name="2 Título"/>
          <p:cNvSpPr>
            <a:spLocks noGrp="1"/>
          </p:cNvSpPr>
          <p:nvPr>
            <p:ph type="title"/>
          </p:nvPr>
        </p:nvSpPr>
        <p:spPr/>
        <p:txBody>
          <a:bodyPr/>
          <a:lstStyle/>
          <a:p>
            <a:r>
              <a:rPr lang="es-MX" b="1" dirty="0"/>
              <a:t>Guión para el empleo del material</a:t>
            </a:r>
          </a:p>
        </p:txBody>
      </p:sp>
    </p:spTree>
    <p:extLst>
      <p:ext uri="{BB962C8B-B14F-4D97-AF65-F5344CB8AC3E}">
        <p14:creationId xmlns:p14="http://schemas.microsoft.com/office/powerpoint/2010/main" val="345928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276872"/>
            <a:ext cx="7408862" cy="3451225"/>
          </a:xfrm>
        </p:spPr>
        <p:txBody>
          <a:bodyPr/>
          <a:lstStyle/>
          <a:p>
            <a:r>
              <a:rPr lang="es-MX" dirty="0" smtClean="0"/>
              <a:t>Qué es la Gestión del conocimiento</a:t>
            </a:r>
          </a:p>
          <a:p>
            <a:pPr lvl="1"/>
            <a:r>
              <a:rPr lang="es-MX" dirty="0" smtClean="0"/>
              <a:t>Establecer un contexto</a:t>
            </a:r>
          </a:p>
          <a:p>
            <a:pPr lvl="1"/>
            <a:r>
              <a:rPr lang="es-MX" dirty="0" smtClean="0"/>
              <a:t>Aplicarlo holísticamente </a:t>
            </a:r>
            <a:r>
              <a:rPr lang="es-MX" i="1" dirty="0" smtClean="0"/>
              <a:t>(</a:t>
            </a:r>
            <a:r>
              <a:rPr lang="es-MX" i="1" dirty="0" smtClean="0"/>
              <a:t>know</a:t>
            </a:r>
            <a:r>
              <a:rPr lang="es-MX" i="1" dirty="0" smtClean="0"/>
              <a:t> </a:t>
            </a:r>
            <a:r>
              <a:rPr lang="es-MX" i="1" dirty="0" smtClean="0"/>
              <a:t>how</a:t>
            </a:r>
            <a:r>
              <a:rPr lang="es-MX" i="1" dirty="0" smtClean="0"/>
              <a:t>)</a:t>
            </a:r>
          </a:p>
          <a:p>
            <a:pPr lvl="1"/>
            <a:r>
              <a:rPr lang="es-MX" dirty="0" smtClean="0"/>
              <a:t>Conseguir el ambiente adecuado</a:t>
            </a:r>
          </a:p>
          <a:p>
            <a:pPr lvl="1"/>
            <a:r>
              <a:rPr lang="es-MX" dirty="0" smtClean="0"/>
              <a:t>Ponerse en marcha</a:t>
            </a:r>
          </a:p>
          <a:p>
            <a:pPr lvl="1"/>
            <a:r>
              <a:rPr lang="es-MX" dirty="0" smtClean="0"/>
              <a:t>Aprender antes, durante y después de la acción</a:t>
            </a:r>
          </a:p>
          <a:p>
            <a:pPr lvl="1"/>
            <a:r>
              <a:rPr lang="es-MX" dirty="0" smtClean="0"/>
              <a:t>Trabajo en red</a:t>
            </a:r>
          </a:p>
          <a:p>
            <a:pPr lvl="1"/>
            <a:r>
              <a:rPr lang="es-MX" dirty="0" smtClean="0"/>
              <a:t>Aplicar lo aprendido</a:t>
            </a:r>
          </a:p>
          <a:p>
            <a:pPr lvl="1"/>
            <a:r>
              <a:rPr lang="es-MX" dirty="0" smtClean="0"/>
              <a:t>Evaluar lo realizado</a:t>
            </a:r>
          </a:p>
          <a:p>
            <a:endParaRPr lang="es-MX" dirty="0" smtClean="0"/>
          </a:p>
          <a:p>
            <a:endParaRPr lang="es-MX" dirty="0"/>
          </a:p>
        </p:txBody>
      </p:sp>
      <p:sp>
        <p:nvSpPr>
          <p:cNvPr id="3" name="2 Título"/>
          <p:cNvSpPr>
            <a:spLocks noGrp="1"/>
          </p:cNvSpPr>
          <p:nvPr>
            <p:ph type="title"/>
          </p:nvPr>
        </p:nvSpPr>
        <p:spPr/>
        <p:txBody>
          <a:bodyPr/>
          <a:lstStyle/>
          <a:p>
            <a:r>
              <a:rPr lang="es-MX" b="1" dirty="0" smtClean="0"/>
              <a:t>Contenido</a:t>
            </a:r>
            <a:endParaRPr lang="es-MX" b="1" dirty="0"/>
          </a:p>
        </p:txBody>
      </p:sp>
    </p:spTree>
    <p:extLst>
      <p:ext uri="{BB962C8B-B14F-4D97-AF65-F5344CB8AC3E}">
        <p14:creationId xmlns:p14="http://schemas.microsoft.com/office/powerpoint/2010/main" val="101909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1538" y="2492896"/>
            <a:ext cx="7408862" cy="3633267"/>
          </a:xfrm>
        </p:spPr>
        <p:txBody>
          <a:bodyPr/>
          <a:lstStyle/>
          <a:p>
            <a:pPr marL="0" indent="0" algn="just">
              <a:buNone/>
            </a:pPr>
            <a:r>
              <a:rPr lang="es-MX" dirty="0" smtClean="0"/>
              <a:t>Se recomienda dedicar como mínimo 2 sesiones de 2 horas cada una, para abarcar de manera exhaustiva cada uno de los pasos de la Gestión del Conocimiento (GC) de acuerdo a lo señalado en las diapositivas 13,14 y 15. Cabe señalar que en las diapositivas referidas, las características de la GC se identificaron de color rojo al igual que los títulos de las láminas que desarrollan cada tema en el orden expuesto para lograr un desarrollo lógico, coherente y consistente con los elementos teóricos considerados. </a:t>
            </a:r>
            <a:endParaRPr lang="es-MX" dirty="0"/>
          </a:p>
        </p:txBody>
      </p:sp>
      <p:sp>
        <p:nvSpPr>
          <p:cNvPr id="3" name="2 Título"/>
          <p:cNvSpPr>
            <a:spLocks noGrp="1"/>
          </p:cNvSpPr>
          <p:nvPr>
            <p:ph type="title"/>
          </p:nvPr>
        </p:nvSpPr>
        <p:spPr/>
        <p:txBody>
          <a:bodyPr/>
          <a:lstStyle/>
          <a:p>
            <a:r>
              <a:rPr lang="es-MX" b="1" dirty="0"/>
              <a:t>Guión para el empleo del material</a:t>
            </a:r>
          </a:p>
        </p:txBody>
      </p:sp>
    </p:spTree>
    <p:extLst>
      <p:ext uri="{BB962C8B-B14F-4D97-AF65-F5344CB8AC3E}">
        <p14:creationId xmlns:p14="http://schemas.microsoft.com/office/powerpoint/2010/main" val="41524352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Forma de ond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2410</Words>
  <Application>Microsoft Office PowerPoint</Application>
  <PresentationFormat>Presentación en pantalla (4:3)</PresentationFormat>
  <Paragraphs>323</Paragraphs>
  <Slides>49</Slides>
  <Notes>0</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Forma de onda</vt:lpstr>
      <vt:lpstr>Universidad Autónoma del Estado de México  Facultad de Humanidades</vt:lpstr>
      <vt:lpstr>Unidad de aprendizaje</vt:lpstr>
      <vt:lpstr>Unidad de competencia IV</vt:lpstr>
      <vt:lpstr>Título del material didáctico</vt:lpstr>
      <vt:lpstr>Propósito de la Unidad de Aprendizaje</vt:lpstr>
      <vt:lpstr>Guión para el empleo del material</vt:lpstr>
      <vt:lpstr>Guión para el empleo del material</vt:lpstr>
      <vt:lpstr>Contenido</vt:lpstr>
      <vt:lpstr>Guión para el empleo del material</vt:lpstr>
      <vt:lpstr>Guión para el empleo del material</vt:lpstr>
      <vt:lpstr>Guión para el empleo del material</vt:lpstr>
      <vt:lpstr>Gestión moderna y liderazgo (Gestión del conocimiento) </vt:lpstr>
      <vt:lpstr>Qué es la Gestión del conocimiento (GC)</vt:lpstr>
      <vt:lpstr>Elementos a considerar para la GC </vt:lpstr>
      <vt:lpstr>Elementos a considerar para la GC</vt:lpstr>
      <vt:lpstr>Elementos a considerar para la GC</vt:lpstr>
      <vt:lpstr>Modelo holístico la suma de las partes</vt:lpstr>
      <vt:lpstr>Presentación de PowerPoint</vt:lpstr>
      <vt:lpstr>CONSEGUIR EL AMBIENTE ADECUADO</vt:lpstr>
      <vt:lpstr>PONERSE EN MARCHA SIMPLEMENTE EMPEZAR</vt:lpstr>
      <vt:lpstr>Ayuda entre compañeros  Pasos para planificar la ayuda entre compañeros</vt:lpstr>
      <vt:lpstr>Presentación de PowerPoint</vt:lpstr>
      <vt:lpstr>Aprender antes</vt:lpstr>
      <vt:lpstr>Aprender durante</vt:lpstr>
      <vt:lpstr>Aprender después</vt:lpstr>
      <vt:lpstr>   Evaluación después de la acción (EDA) Cuándo se celebran las EDA?</vt:lpstr>
      <vt:lpstr>Cómo funcionan las EDA?</vt:lpstr>
      <vt:lpstr>Ejercicio</vt:lpstr>
      <vt:lpstr>Recomendaciones para el óptimo funcionamiento de una EDA</vt:lpstr>
      <vt:lpstr>Recomendaciones para el óptimo funcionamiento de una EDA</vt:lpstr>
      <vt:lpstr> Encontrar a las personas adecuadas y trabajo en red  Aprender de los compañeros: alguien lo ha hecho antes</vt:lpstr>
      <vt:lpstr>Desarrollo de las relaciones</vt:lpstr>
      <vt:lpstr>Por qué es importante la ayuda entre compañeros</vt:lpstr>
      <vt:lpstr>Elementos de la ayuda entre compañeros</vt:lpstr>
      <vt:lpstr>UTILIZAR LO QUE HEMOS APRENDIDO  Implantar el conocimiento capturado en los procesos empresariales</vt:lpstr>
      <vt:lpstr>Conocimiento capturado</vt:lpstr>
      <vt:lpstr>Presentación de PowerPoint</vt:lpstr>
      <vt:lpstr> Implantar resultados y aplicar una técnica </vt:lpstr>
      <vt:lpstr>Aplicar el modelo coherentemente</vt:lpstr>
      <vt:lpstr>No olvidar….</vt:lpstr>
      <vt:lpstr>En resumen</vt:lpstr>
      <vt:lpstr>Finalmente, la retroalimentación es importante  Realización de retrospectivas</vt:lpstr>
      <vt:lpstr>Diferencia con la DEA</vt:lpstr>
      <vt:lpstr>Pasos para celebrar una retrospectiva (Huerta, 2015)</vt:lpstr>
      <vt:lpstr>Presentación de PowerPoint</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la gestión</dc:title>
  <dc:creator>user</dc:creator>
  <cp:lastModifiedBy>user</cp:lastModifiedBy>
  <cp:revision>26</cp:revision>
  <dcterms:created xsi:type="dcterms:W3CDTF">2018-09-27T21:05:38Z</dcterms:created>
  <dcterms:modified xsi:type="dcterms:W3CDTF">2018-09-28T01:46:11Z</dcterms:modified>
</cp:coreProperties>
</file>