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sldIdLst>
    <p:sldId id="257" r:id="rId2"/>
    <p:sldId id="291" r:id="rId3"/>
    <p:sldId id="292" r:id="rId4"/>
    <p:sldId id="290" r:id="rId5"/>
    <p:sldId id="293" r:id="rId6"/>
    <p:sldId id="294" r:id="rId7"/>
    <p:sldId id="295" r:id="rId8"/>
    <p:sldId id="296" r:id="rId9"/>
    <p:sldId id="297" r:id="rId10"/>
    <p:sldId id="298" r:id="rId11"/>
    <p:sldId id="299"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pPr>
              <a:defRPr/>
            </a:pPr>
            <a:endParaRPr lang="es-ES" dirty="0">
              <a:solidFill>
                <a:srgbClr val="000000"/>
              </a:solidFill>
            </a:endParaRPr>
          </a:p>
        </p:txBody>
      </p:sp>
      <p:sp>
        <p:nvSpPr>
          <p:cNvPr id="17" name="16 Marcador de pie de página"/>
          <p:cNvSpPr>
            <a:spLocks noGrp="1"/>
          </p:cNvSpPr>
          <p:nvPr>
            <p:ph type="ftr" sz="quarter" idx="11"/>
          </p:nvPr>
        </p:nvSpPr>
        <p:spPr/>
        <p:txBody>
          <a:bodyPr/>
          <a:lstStyle/>
          <a:p>
            <a:pPr>
              <a:defRPr/>
            </a:pPr>
            <a:endParaRPr lang="es-ES" dirty="0">
              <a:solidFill>
                <a:srgbClr val="000000"/>
              </a:solidFill>
            </a:endParaRPr>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D0E55094-9910-48BA-BD9C-5D5561E88672}" type="slidenum">
              <a:rPr lang="es-ES" smtClean="0">
                <a:solidFill>
                  <a:srgbClr val="000000"/>
                </a:solidFill>
              </a:rPr>
              <a:pPr>
                <a:defRPr/>
              </a:pPr>
              <a:t>‹Nº›</a:t>
            </a:fld>
            <a:endParaRPr lang="es-ES" dirty="0">
              <a:solidFill>
                <a:srgbClr val="000000"/>
              </a:solidFill>
            </a:endParaRPr>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dirty="0">
              <a:solidFill>
                <a:srgbClr val="000000"/>
              </a:solidFill>
            </a:endParaRPr>
          </a:p>
        </p:txBody>
      </p:sp>
      <p:sp>
        <p:nvSpPr>
          <p:cNvPr id="5" name="4 Marcador de pie de página"/>
          <p:cNvSpPr>
            <a:spLocks noGrp="1"/>
          </p:cNvSpPr>
          <p:nvPr>
            <p:ph type="ftr" sz="quarter" idx="11"/>
          </p:nvPr>
        </p:nvSpPr>
        <p:spPr/>
        <p:txBody>
          <a:bodyPr/>
          <a:lstStyle/>
          <a:p>
            <a:pPr>
              <a:defRPr/>
            </a:pPr>
            <a:endParaRPr lang="es-ES" dirty="0">
              <a:solidFill>
                <a:srgbClr val="000000"/>
              </a:solidFill>
            </a:endParaRPr>
          </a:p>
        </p:txBody>
      </p:sp>
      <p:sp>
        <p:nvSpPr>
          <p:cNvPr id="6" name="5 Marcador de número de diapositiva"/>
          <p:cNvSpPr>
            <a:spLocks noGrp="1"/>
          </p:cNvSpPr>
          <p:nvPr>
            <p:ph type="sldNum" sz="quarter" idx="12"/>
          </p:nvPr>
        </p:nvSpPr>
        <p:spPr/>
        <p:txBody>
          <a:bodyPr/>
          <a:lstStyle/>
          <a:p>
            <a:pPr>
              <a:defRPr/>
            </a:pPr>
            <a:fld id="{44F9A4F7-710A-4155-A600-C816EF5CC3B0}" type="slidenum">
              <a:rPr lang="es-ES" smtClean="0">
                <a:solidFill>
                  <a:srgbClr val="000000"/>
                </a:solidFill>
              </a:rPr>
              <a:pPr>
                <a:defRPr/>
              </a:pPr>
              <a:t>‹Nº›</a:t>
            </a:fld>
            <a:endParaRPr lang="es-ES" dirty="0">
              <a:solidFill>
                <a:srgbClr val="000000"/>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5 Marcador de número de diapositiva"/>
          <p:cNvSpPr>
            <a:spLocks noGrp="1"/>
          </p:cNvSpPr>
          <p:nvPr>
            <p:ph type="sldNum" sz="quarter" idx="12"/>
          </p:nvPr>
        </p:nvSpPr>
        <p:spPr>
          <a:xfrm>
            <a:off x="6915912" y="3009901"/>
            <a:ext cx="457200" cy="441325"/>
          </a:xfrm>
        </p:spPr>
        <p:txBody>
          <a:bodyPr/>
          <a:lstStyle/>
          <a:p>
            <a:pPr>
              <a:defRPr/>
            </a:pPr>
            <a:fld id="{E0E3837C-74CC-4542-9A54-2ACF1598FE68}" type="slidenum">
              <a:rPr lang="es-ES" smtClean="0">
                <a:solidFill>
                  <a:srgbClr val="000000"/>
                </a:solidFill>
              </a:rPr>
              <a:pPr>
                <a:defRPr/>
              </a:pPr>
              <a:t>‹Nº›</a:t>
            </a:fld>
            <a:endParaRPr lang="es-ES" dirty="0">
              <a:solidFill>
                <a:srgbClr val="000000"/>
              </a:solidFill>
            </a:endParaRPr>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dirty="0">
              <a:solidFill>
                <a:srgbClr val="000000"/>
              </a:solidFill>
            </a:endParaRPr>
          </a:p>
        </p:txBody>
      </p:sp>
      <p:sp>
        <p:nvSpPr>
          <p:cNvPr id="5" name="4 Marcador de pie de página"/>
          <p:cNvSpPr>
            <a:spLocks noGrp="1"/>
          </p:cNvSpPr>
          <p:nvPr>
            <p:ph type="ftr" sz="quarter" idx="11"/>
          </p:nvPr>
        </p:nvSpPr>
        <p:spPr/>
        <p:txBody>
          <a:bodyPr/>
          <a:lstStyle/>
          <a:p>
            <a:pPr>
              <a:defRPr/>
            </a:pPr>
            <a:endParaRPr lang="es-ES" dirty="0">
              <a:solidFill>
                <a:srgbClr val="000000"/>
              </a:solidFill>
            </a:endParaRPr>
          </a:p>
        </p:txBody>
      </p:sp>
      <p:sp>
        <p:nvSpPr>
          <p:cNvPr id="2" name="1 Título vertical"/>
          <p:cNvSpPr>
            <a:spLocks noGrp="1"/>
          </p:cNvSpPr>
          <p:nvPr>
            <p:ph type="title" orient="vert"/>
          </p:nvPr>
        </p:nvSpPr>
        <p:spPr>
          <a:xfrm>
            <a:off x="7391400" y="304801"/>
            <a:ext cx="14478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pPr>
              <a:defRPr/>
            </a:pPr>
            <a:endParaRPr lang="es-ES" dirty="0">
              <a:solidFill>
                <a:srgbClr val="000000"/>
              </a:solidFill>
            </a:endParaRPr>
          </a:p>
        </p:txBody>
      </p:sp>
      <p:sp>
        <p:nvSpPr>
          <p:cNvPr id="5" name="4 Marcador de pie de página"/>
          <p:cNvSpPr>
            <a:spLocks noGrp="1"/>
          </p:cNvSpPr>
          <p:nvPr>
            <p:ph type="ftr" sz="quarter" idx="11"/>
          </p:nvPr>
        </p:nvSpPr>
        <p:spPr/>
        <p:txBody>
          <a:bodyPr/>
          <a:lstStyle/>
          <a:p>
            <a:pPr>
              <a:defRPr/>
            </a:pPr>
            <a:endParaRPr lang="es-ES" dirty="0">
              <a:solidFill>
                <a:srgbClr val="000000"/>
              </a:solidFill>
            </a:endParaRPr>
          </a:p>
        </p:txBody>
      </p:sp>
      <p:sp>
        <p:nvSpPr>
          <p:cNvPr id="6" name="5 Marcador de número de diapositiva"/>
          <p:cNvSpPr>
            <a:spLocks noGrp="1"/>
          </p:cNvSpPr>
          <p:nvPr>
            <p:ph type="sldNum" sz="quarter" idx="12"/>
          </p:nvPr>
        </p:nvSpPr>
        <p:spPr>
          <a:xfrm>
            <a:off x="4361688" y="1026372"/>
            <a:ext cx="457200" cy="441325"/>
          </a:xfrm>
        </p:spPr>
        <p:txBody>
          <a:bodyPr/>
          <a:lstStyle/>
          <a:p>
            <a:pPr>
              <a:defRPr/>
            </a:pPr>
            <a:fld id="{9DF25330-9A81-4CF8-B325-51C5B83B43C1}" type="slidenum">
              <a:rPr lang="es-ES" smtClean="0">
                <a:solidFill>
                  <a:srgbClr val="000000"/>
                </a:solidFill>
              </a:rPr>
              <a:pPr>
                <a:defRPr/>
              </a:pPr>
              <a:t>‹Nº›</a:t>
            </a:fld>
            <a:endParaRPr lang="es-ES" dirty="0">
              <a:solidFill>
                <a:srgbClr val="000000"/>
              </a:solidFill>
            </a:endParaRPr>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pPr>
              <a:defRPr/>
            </a:pPr>
            <a:endParaRPr lang="es-ES" dirty="0">
              <a:solidFill>
                <a:srgbClr val="000000"/>
              </a:solidFill>
            </a:endParaRPr>
          </a:p>
        </p:txBody>
      </p:sp>
      <p:sp>
        <p:nvSpPr>
          <p:cNvPr id="4" name="3 Marcador de fecha"/>
          <p:cNvSpPr>
            <a:spLocks noGrp="1"/>
          </p:cNvSpPr>
          <p:nvPr>
            <p:ph type="dt" sz="half" idx="10"/>
          </p:nvPr>
        </p:nvSpPr>
        <p:spPr/>
        <p:txBody>
          <a:bodyPr/>
          <a:lstStyle/>
          <a:p>
            <a:pPr>
              <a:defRPr/>
            </a:pPr>
            <a:endParaRPr lang="es-ES" dirty="0">
              <a:solidFill>
                <a:srgbClr val="000000"/>
              </a:solidFill>
            </a:endParaRPr>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4B8100D7-1CDB-4A8A-9ADB-726E443A8ABC}" type="slidenum">
              <a:rPr lang="es-ES" smtClean="0">
                <a:solidFill>
                  <a:srgbClr val="000000"/>
                </a:solidFill>
              </a:rPr>
              <a:pPr>
                <a:defRPr/>
              </a:pPr>
              <a:t>‹Nº›</a:t>
            </a:fld>
            <a:endParaRPr lang="es-ES" dirty="0">
              <a:solidFill>
                <a:srgbClr val="000000"/>
              </a:solidFill>
            </a:endParaRPr>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pPr>
              <a:defRPr/>
            </a:pPr>
            <a:endParaRPr lang="es-ES" dirty="0">
              <a:solidFill>
                <a:srgbClr val="000000"/>
              </a:solidFill>
            </a:endParaRPr>
          </a:p>
        </p:txBody>
      </p:sp>
      <p:sp>
        <p:nvSpPr>
          <p:cNvPr id="6" name="5 Marcador de pie de página"/>
          <p:cNvSpPr>
            <a:spLocks noGrp="1"/>
          </p:cNvSpPr>
          <p:nvPr>
            <p:ph type="ftr" sz="quarter" idx="11"/>
          </p:nvPr>
        </p:nvSpPr>
        <p:spPr/>
        <p:txBody>
          <a:bodyPr/>
          <a:lstStyle/>
          <a:p>
            <a:pPr>
              <a:defRPr/>
            </a:pPr>
            <a:endParaRPr lang="es-ES" dirty="0">
              <a:solidFill>
                <a:srgbClr val="000000"/>
              </a:solidFill>
            </a:endParaRPr>
          </a:p>
        </p:txBody>
      </p:sp>
      <p:sp>
        <p:nvSpPr>
          <p:cNvPr id="7" name="6 Marcador de número de diapositiva"/>
          <p:cNvSpPr>
            <a:spLocks noGrp="1"/>
          </p:cNvSpPr>
          <p:nvPr>
            <p:ph type="sldNum" sz="quarter" idx="12"/>
          </p:nvPr>
        </p:nvSpPr>
        <p:spPr/>
        <p:txBody>
          <a:bodyPr/>
          <a:lstStyle/>
          <a:p>
            <a:pPr>
              <a:defRPr/>
            </a:pPr>
            <a:fld id="{3A8F5F4F-A0BB-4BF4-98AF-58D86CA75D7E}" type="slidenum">
              <a:rPr lang="es-ES" smtClean="0">
                <a:solidFill>
                  <a:srgbClr val="000000"/>
                </a:solidFill>
              </a:rPr>
              <a:pPr>
                <a:defRPr/>
              </a:pPr>
              <a:t>‹Nº›</a:t>
            </a:fld>
            <a:endParaRPr lang="es-ES" dirty="0">
              <a:solidFill>
                <a:srgbClr val="000000"/>
              </a:solidFill>
            </a:endParaRPr>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pPr>
              <a:defRPr/>
            </a:pPr>
            <a:endParaRPr lang="es-ES" dirty="0">
              <a:solidFill>
                <a:srgbClr val="000000"/>
              </a:solidFill>
            </a:endParaRPr>
          </a:p>
        </p:txBody>
      </p:sp>
      <p:sp>
        <p:nvSpPr>
          <p:cNvPr id="8" name="7 Marcador de pie de página"/>
          <p:cNvSpPr>
            <a:spLocks noGrp="1"/>
          </p:cNvSpPr>
          <p:nvPr>
            <p:ph type="ftr" sz="quarter" idx="11"/>
          </p:nvPr>
        </p:nvSpPr>
        <p:spPr>
          <a:xfrm>
            <a:off x="304800" y="6409944"/>
            <a:ext cx="3581400" cy="365760"/>
          </a:xfrm>
        </p:spPr>
        <p:txBody>
          <a:bodyPr/>
          <a:lstStyle/>
          <a:p>
            <a:pPr>
              <a:defRPr/>
            </a:pPr>
            <a:endParaRPr lang="es-ES" dirty="0">
              <a:solidFill>
                <a:srgbClr val="000000"/>
              </a:solidFill>
            </a:endParaRPr>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pPr>
              <a:defRPr/>
            </a:pPr>
            <a:fld id="{F29DCEA1-AFA4-4F29-8759-1667E6C193A6}" type="slidenum">
              <a:rPr lang="es-ES" smtClean="0">
                <a:solidFill>
                  <a:srgbClr val="000000"/>
                </a:solidFill>
              </a:rPr>
              <a:pPr>
                <a:defRPr/>
              </a:pPr>
              <a:t>‹Nº›</a:t>
            </a:fld>
            <a:endParaRPr lang="es-ES" dirty="0">
              <a:solidFill>
                <a:srgbClr val="000000"/>
              </a:solidFill>
            </a:endParaRPr>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pPr>
              <a:defRPr/>
            </a:pPr>
            <a:endParaRPr lang="es-ES" dirty="0">
              <a:solidFill>
                <a:srgbClr val="000000"/>
              </a:solidFill>
            </a:endParaRPr>
          </a:p>
        </p:txBody>
      </p:sp>
      <p:sp>
        <p:nvSpPr>
          <p:cNvPr id="4" name="3 Marcador de pie de página"/>
          <p:cNvSpPr>
            <a:spLocks noGrp="1"/>
          </p:cNvSpPr>
          <p:nvPr>
            <p:ph type="ftr" sz="quarter" idx="11"/>
          </p:nvPr>
        </p:nvSpPr>
        <p:spPr/>
        <p:txBody>
          <a:bodyPr/>
          <a:lstStyle/>
          <a:p>
            <a:pPr>
              <a:defRPr/>
            </a:pPr>
            <a:endParaRPr lang="es-ES" dirty="0">
              <a:solidFill>
                <a:srgbClr val="000000"/>
              </a:solidFill>
            </a:endParaRPr>
          </a:p>
        </p:txBody>
      </p:sp>
      <p:sp>
        <p:nvSpPr>
          <p:cNvPr id="5" name="4 Marcador de número de diapositiva"/>
          <p:cNvSpPr>
            <a:spLocks noGrp="1"/>
          </p:cNvSpPr>
          <p:nvPr>
            <p:ph type="sldNum" sz="quarter" idx="12"/>
          </p:nvPr>
        </p:nvSpPr>
        <p:spPr>
          <a:xfrm>
            <a:off x="4343400" y="1036020"/>
            <a:ext cx="457200" cy="441325"/>
          </a:xfrm>
        </p:spPr>
        <p:txBody>
          <a:bodyPr/>
          <a:lstStyle/>
          <a:p>
            <a:pPr>
              <a:defRPr/>
            </a:pPr>
            <a:fld id="{BB02F3E0-D43D-4BF4-B259-F1FDDED9D386}" type="slidenum">
              <a:rPr lang="es-ES" smtClean="0">
                <a:solidFill>
                  <a:srgbClr val="000000"/>
                </a:solidFill>
              </a:rPr>
              <a:pPr>
                <a:defRPr/>
              </a:pPr>
              <a:t>‹Nº›</a:t>
            </a:fld>
            <a:endParaRPr lang="es-ES" dirty="0">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pPr>
              <a:defRPr/>
            </a:pPr>
            <a:endParaRPr lang="es-ES" dirty="0">
              <a:solidFill>
                <a:srgbClr val="000000"/>
              </a:solidFill>
            </a:endParaRPr>
          </a:p>
        </p:txBody>
      </p:sp>
      <p:sp>
        <p:nvSpPr>
          <p:cNvPr id="3" name="2 Marcador de pie de página"/>
          <p:cNvSpPr>
            <a:spLocks noGrp="1"/>
          </p:cNvSpPr>
          <p:nvPr>
            <p:ph type="ftr" sz="quarter" idx="11"/>
          </p:nvPr>
        </p:nvSpPr>
        <p:spPr/>
        <p:txBody>
          <a:bodyPr/>
          <a:lstStyle/>
          <a:p>
            <a:pPr>
              <a:defRPr/>
            </a:pPr>
            <a:endParaRPr lang="es-ES" dirty="0">
              <a:solidFill>
                <a:srgbClr val="000000"/>
              </a:solidFill>
            </a:endParaRPr>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pPr>
              <a:defRPr/>
            </a:pPr>
            <a:fld id="{A4607032-FFDA-435B-B82E-20D4D26ABB84}" type="slidenum">
              <a:rPr lang="es-ES" smtClean="0">
                <a:solidFill>
                  <a:srgbClr val="000000"/>
                </a:solidFill>
              </a:rPr>
              <a:pPr>
                <a:defRPr/>
              </a:pPr>
              <a:t>‹Nº›</a:t>
            </a:fld>
            <a:endParaRPr lang="es-ES" dirty="0">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pPr>
              <a:defRPr/>
            </a:pPr>
            <a:fld id="{C187AD26-E6ED-416F-B4C0-83A24DE1047F}" type="slidenum">
              <a:rPr lang="es-ES" smtClean="0">
                <a:solidFill>
                  <a:srgbClr val="000000"/>
                </a:solidFill>
              </a:rPr>
              <a:pPr>
                <a:defRPr/>
              </a:pPr>
              <a:t>‹Nº›</a:t>
            </a:fld>
            <a:endParaRPr lang="es-ES" dirty="0">
              <a:solidFill>
                <a:srgbClr val="000000"/>
              </a:solidFill>
            </a:endParaRPr>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fecha"/>
          <p:cNvSpPr>
            <a:spLocks noGrp="1"/>
          </p:cNvSpPr>
          <p:nvPr>
            <p:ph type="dt" sz="half" idx="10"/>
          </p:nvPr>
        </p:nvSpPr>
        <p:spPr/>
        <p:txBody>
          <a:bodyPr/>
          <a:lstStyle/>
          <a:p>
            <a:pPr>
              <a:defRPr/>
            </a:pPr>
            <a:endParaRPr lang="es-ES" dirty="0">
              <a:solidFill>
                <a:srgbClr val="000000"/>
              </a:solidFill>
            </a:endParaRPr>
          </a:p>
        </p:txBody>
      </p:sp>
      <p:sp>
        <p:nvSpPr>
          <p:cNvPr id="6" name="5 Marcador de pie de página"/>
          <p:cNvSpPr>
            <a:spLocks noGrp="1"/>
          </p:cNvSpPr>
          <p:nvPr>
            <p:ph type="ftr" sz="quarter" idx="11"/>
          </p:nvPr>
        </p:nvSpPr>
        <p:spPr>
          <a:xfrm>
            <a:off x="301752" y="6410848"/>
            <a:ext cx="3383280" cy="365760"/>
          </a:xfrm>
        </p:spPr>
        <p:txBody>
          <a:bodyPr/>
          <a:lstStyle/>
          <a:p>
            <a:pPr>
              <a:defRPr/>
            </a:pPr>
            <a:endParaRPr lang="es-ES" dirty="0">
              <a:solidFill>
                <a:srgbClr val="000000"/>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6 Marcador de número de diapositiva"/>
          <p:cNvSpPr>
            <a:spLocks noGrp="1"/>
          </p:cNvSpPr>
          <p:nvPr>
            <p:ph type="sldNum" sz="quarter" idx="12"/>
          </p:nvPr>
        </p:nvSpPr>
        <p:spPr>
          <a:xfrm>
            <a:off x="1371600" y="312738"/>
            <a:ext cx="457200" cy="441325"/>
          </a:xfrm>
        </p:spPr>
        <p:txBody>
          <a:bodyPr/>
          <a:lstStyle/>
          <a:p>
            <a:pPr>
              <a:defRPr/>
            </a:pPr>
            <a:fld id="{7836FAC6-C04F-4C61-B0E2-5CC24B3D5C25}" type="slidenum">
              <a:rPr lang="es-ES" smtClean="0">
                <a:solidFill>
                  <a:srgbClr val="000000"/>
                </a:solidFill>
              </a:rPr>
              <a:pPr>
                <a:defRPr/>
              </a:pPr>
              <a:t>‹Nº›</a:t>
            </a:fld>
            <a:endParaRPr lang="es-ES" dirty="0">
              <a:solidFill>
                <a:srgbClr val="000000"/>
              </a:solidFill>
            </a:endParaRPr>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fecha"/>
          <p:cNvSpPr>
            <a:spLocks noGrp="1"/>
          </p:cNvSpPr>
          <p:nvPr>
            <p:ph type="dt" sz="half" idx="10"/>
          </p:nvPr>
        </p:nvSpPr>
        <p:spPr>
          <a:xfrm>
            <a:off x="5788152" y="6404984"/>
            <a:ext cx="3044952" cy="365760"/>
          </a:xfrm>
        </p:spPr>
        <p:txBody>
          <a:bodyPr/>
          <a:lstStyle/>
          <a:p>
            <a:pPr>
              <a:defRPr/>
            </a:pPr>
            <a:endParaRPr lang="es-ES" dirty="0">
              <a:solidFill>
                <a:srgbClr val="000000"/>
              </a:solidFill>
            </a:endParaRPr>
          </a:p>
        </p:txBody>
      </p:sp>
      <p:sp>
        <p:nvSpPr>
          <p:cNvPr id="6" name="5 Marcador de pie de página"/>
          <p:cNvSpPr>
            <a:spLocks noGrp="1"/>
          </p:cNvSpPr>
          <p:nvPr>
            <p:ph type="ftr" sz="quarter" idx="11"/>
          </p:nvPr>
        </p:nvSpPr>
        <p:spPr>
          <a:xfrm>
            <a:off x="301752" y="6410848"/>
            <a:ext cx="3584448" cy="365760"/>
          </a:xfrm>
        </p:spPr>
        <p:txBody>
          <a:bodyPr/>
          <a:lstStyle/>
          <a:p>
            <a:pPr>
              <a:defRPr/>
            </a:pPr>
            <a:endParaRPr lang="es-ES" dirty="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0AD463A-F752-4447-BF7E-8FFEA1ABD5F2}" type="datetimeFigureOut">
              <a:rPr lang="es-MX" smtClean="0"/>
              <a:t>27/09/2018</a:t>
            </a:fld>
            <a:endParaRPr lang="es-MX" dirty="0"/>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MX" dirty="0"/>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BCE84F3-0DCB-45B2-8376-43B439E8C871}" type="slidenum">
              <a:rPr lang="es-MX" smtClean="0"/>
              <a:t>‹Nº›</a:t>
            </a:fld>
            <a:endParaRPr lang="es-MX" dirty="0"/>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Título"/>
          <p:cNvSpPr>
            <a:spLocks noGrp="1"/>
          </p:cNvSpPr>
          <p:nvPr>
            <p:ph type="title"/>
          </p:nvPr>
        </p:nvSpPr>
        <p:spPr>
          <a:xfrm>
            <a:off x="304800" y="260648"/>
            <a:ext cx="8534400" cy="824136"/>
          </a:xfrm>
        </p:spPr>
        <p:txBody>
          <a:bodyPr>
            <a:normAutofit fontScale="90000"/>
          </a:bodyPr>
          <a:lstStyle/>
          <a:p>
            <a:r>
              <a:rPr lang="es-MX" dirty="0" smtClean="0"/>
              <a:t/>
            </a:r>
            <a:br>
              <a:rPr lang="es-MX" dirty="0" smtClean="0"/>
            </a:br>
            <a:r>
              <a:rPr lang="es-MX" dirty="0"/>
              <a:t/>
            </a:r>
            <a:br>
              <a:rPr lang="es-MX" dirty="0"/>
            </a:br>
            <a:r>
              <a:rPr lang="es-MX" dirty="0"/>
              <a:t/>
            </a:r>
            <a:br>
              <a:rPr lang="es-MX" dirty="0"/>
            </a:br>
            <a:r>
              <a:rPr lang="es-MX" b="1" dirty="0" smtClean="0"/>
              <a:t>Universidad Autónoma del Estado de México</a:t>
            </a:r>
          </a:p>
        </p:txBody>
      </p:sp>
      <p:sp>
        <p:nvSpPr>
          <p:cNvPr id="122883" name="2 Marcador de contenido"/>
          <p:cNvSpPr>
            <a:spLocks noGrp="1"/>
          </p:cNvSpPr>
          <p:nvPr>
            <p:ph sz="quarter" idx="1"/>
          </p:nvPr>
        </p:nvSpPr>
        <p:spPr/>
        <p:txBody>
          <a:bodyPr/>
          <a:lstStyle/>
          <a:p>
            <a:pPr marL="0" indent="0" algn="ctr">
              <a:buFontTx/>
              <a:buNone/>
            </a:pPr>
            <a:endParaRPr lang="es-MX" b="1" dirty="0" smtClean="0"/>
          </a:p>
          <a:p>
            <a:pPr marL="0" indent="0" algn="ctr">
              <a:buFontTx/>
              <a:buNone/>
            </a:pPr>
            <a:endParaRPr lang="es-MX" b="1" dirty="0" smtClean="0"/>
          </a:p>
          <a:p>
            <a:pPr marL="0" indent="0" algn="ctr">
              <a:buFontTx/>
              <a:buNone/>
            </a:pPr>
            <a:endParaRPr lang="es-MX" b="1" dirty="0" smtClean="0"/>
          </a:p>
        </p:txBody>
      </p:sp>
      <p:sp>
        <p:nvSpPr>
          <p:cNvPr id="3" name="2 Rectángulo"/>
          <p:cNvSpPr/>
          <p:nvPr/>
        </p:nvSpPr>
        <p:spPr>
          <a:xfrm>
            <a:off x="611560" y="2690336"/>
            <a:ext cx="7920880" cy="2492990"/>
          </a:xfrm>
          <a:prstGeom prst="rect">
            <a:avLst/>
          </a:prstGeom>
        </p:spPr>
        <p:txBody>
          <a:bodyPr wrap="square">
            <a:spAutoFit/>
          </a:bodyPr>
          <a:lstStyle/>
          <a:p>
            <a:pPr algn="ctr"/>
            <a:r>
              <a:rPr lang="es-MX" sz="3200" b="1" dirty="0" smtClean="0"/>
              <a:t>Facultad </a:t>
            </a:r>
            <a:r>
              <a:rPr lang="es-MX" sz="3200" b="1" dirty="0"/>
              <a:t>de </a:t>
            </a:r>
            <a:r>
              <a:rPr lang="es-MX" sz="3200" b="1" dirty="0" smtClean="0"/>
              <a:t>Humanidades</a:t>
            </a:r>
          </a:p>
          <a:p>
            <a:pPr algn="ctr"/>
            <a:endParaRPr lang="es-MX" sz="2800" b="1" dirty="0" smtClean="0"/>
          </a:p>
          <a:p>
            <a:pPr algn="ctr"/>
            <a:endParaRPr lang="es-MX" sz="2800" b="1" dirty="0" smtClean="0"/>
          </a:p>
          <a:p>
            <a:pPr algn="ctr"/>
            <a:r>
              <a:rPr lang="es-MX" sz="2800" b="1" dirty="0"/>
              <a:t/>
            </a:r>
            <a:br>
              <a:rPr lang="es-MX" sz="2800" b="1" dirty="0"/>
            </a:br>
            <a:r>
              <a:rPr lang="es-MX" sz="2000" dirty="0"/>
              <a:t>Programa educativo: Licenciatura en </a:t>
            </a:r>
            <a:r>
              <a:rPr lang="es-MX" sz="2000" dirty="0" smtClean="0"/>
              <a:t>Ciencias </a:t>
            </a:r>
            <a:r>
              <a:rPr lang="es-MX" sz="2000" dirty="0"/>
              <a:t>de la Información Documental</a:t>
            </a:r>
          </a:p>
        </p:txBody>
      </p:sp>
    </p:spTree>
    <p:extLst>
      <p:ext uri="{BB962C8B-B14F-4D97-AF65-F5344CB8AC3E}">
        <p14:creationId xmlns:p14="http://schemas.microsoft.com/office/powerpoint/2010/main" val="1981457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8CADAE">
                    <a:shade val="75000"/>
                  </a:srgbClr>
                </a:solidFill>
              </a:rPr>
              <a:t>Guión para el empleo del material</a:t>
            </a:r>
            <a:endParaRPr lang="es-MX" dirty="0"/>
          </a:p>
        </p:txBody>
      </p:sp>
      <p:sp>
        <p:nvSpPr>
          <p:cNvPr id="3" name="2 Marcador de contenido"/>
          <p:cNvSpPr>
            <a:spLocks noGrp="1"/>
          </p:cNvSpPr>
          <p:nvPr>
            <p:ph sz="quarter" idx="1"/>
          </p:nvPr>
        </p:nvSpPr>
        <p:spPr/>
        <p:txBody>
          <a:bodyPr/>
          <a:lstStyle/>
          <a:p>
            <a:pPr marL="0" indent="0" algn="just">
              <a:buNone/>
            </a:pPr>
            <a:endParaRPr lang="es-MX" dirty="0" smtClean="0"/>
          </a:p>
          <a:p>
            <a:pPr marL="0" indent="0" algn="just">
              <a:buNone/>
            </a:pPr>
            <a:endParaRPr lang="es-MX" dirty="0"/>
          </a:p>
          <a:p>
            <a:pPr marL="0" indent="0" algn="just">
              <a:buNone/>
            </a:pPr>
            <a:r>
              <a:rPr lang="es-MX" dirty="0" smtClean="0"/>
              <a:t>Después de haber agotado el tema se pude llevar a cabo alguna estrategia didáctica de refuerzo. O bien,     pude marcarse un ejercicio de reforzamiento y comprensión de los temas en general.</a:t>
            </a:r>
            <a:endParaRPr lang="es-MX" dirty="0"/>
          </a:p>
        </p:txBody>
      </p:sp>
    </p:spTree>
    <p:extLst>
      <p:ext uri="{BB962C8B-B14F-4D97-AF65-F5344CB8AC3E}">
        <p14:creationId xmlns:p14="http://schemas.microsoft.com/office/powerpoint/2010/main" val="16163877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sz="quarter" idx="1"/>
          </p:nvPr>
        </p:nvSpPr>
        <p:spPr/>
        <p:txBody>
          <a:bodyPr/>
          <a:lstStyle/>
          <a:p>
            <a:pPr marL="0" lvl="0" indent="0" algn="ctr">
              <a:buClr>
                <a:srgbClr val="D16349"/>
              </a:buClr>
              <a:buNone/>
            </a:pPr>
            <a:endParaRPr lang="es-MX" b="1" dirty="0" smtClean="0">
              <a:solidFill>
                <a:prstClr val="black"/>
              </a:solidFill>
            </a:endParaRPr>
          </a:p>
          <a:p>
            <a:pPr marL="0" lvl="0" indent="0" algn="ctr">
              <a:buClr>
                <a:srgbClr val="D16349"/>
              </a:buClr>
              <a:buNone/>
            </a:pPr>
            <a:endParaRPr lang="es-MX" b="1" dirty="0">
              <a:solidFill>
                <a:prstClr val="black"/>
              </a:solidFill>
            </a:endParaRPr>
          </a:p>
          <a:p>
            <a:pPr marL="0" lvl="0" indent="0" algn="ctr">
              <a:buClr>
                <a:srgbClr val="D16349"/>
              </a:buClr>
              <a:buNone/>
            </a:pPr>
            <a:endParaRPr lang="es-MX" b="1" dirty="0" smtClean="0">
              <a:solidFill>
                <a:prstClr val="black"/>
              </a:solidFill>
            </a:endParaRPr>
          </a:p>
          <a:p>
            <a:pPr marL="0" lvl="0" indent="0" algn="ctr">
              <a:buClr>
                <a:srgbClr val="D16349"/>
              </a:buClr>
              <a:buNone/>
            </a:pPr>
            <a:r>
              <a:rPr lang="es-MX" sz="3600" b="1" dirty="0" smtClean="0">
                <a:solidFill>
                  <a:prstClr val="black"/>
                </a:solidFill>
              </a:rPr>
              <a:t>Funciones </a:t>
            </a:r>
            <a:r>
              <a:rPr lang="es-MX" sz="3600" b="1" dirty="0">
                <a:solidFill>
                  <a:prstClr val="black"/>
                </a:solidFill>
              </a:rPr>
              <a:t>y organización</a:t>
            </a:r>
          </a:p>
          <a:p>
            <a:pPr marL="0" lvl="0" indent="0" algn="ctr">
              <a:buClr>
                <a:srgbClr val="D16349"/>
              </a:buClr>
              <a:buNone/>
            </a:pPr>
            <a:r>
              <a:rPr lang="es-MX" sz="2000" b="1" dirty="0">
                <a:solidFill>
                  <a:prstClr val="black"/>
                </a:solidFill>
              </a:rPr>
              <a:t>(estructuras organizativas)</a:t>
            </a:r>
          </a:p>
          <a:p>
            <a:endParaRPr lang="es-MX" dirty="0"/>
          </a:p>
        </p:txBody>
      </p:sp>
    </p:spTree>
    <p:extLst>
      <p:ext uri="{BB962C8B-B14F-4D97-AF65-F5344CB8AC3E}">
        <p14:creationId xmlns:p14="http://schemas.microsoft.com/office/powerpoint/2010/main" val="900916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Concepto de estructura</a:t>
            </a:r>
            <a:endParaRPr lang="es-MX" b="1" dirty="0"/>
          </a:p>
        </p:txBody>
      </p:sp>
      <p:sp>
        <p:nvSpPr>
          <p:cNvPr id="3" name="2 Marcador de contenido"/>
          <p:cNvSpPr>
            <a:spLocks noGrp="1"/>
          </p:cNvSpPr>
          <p:nvPr>
            <p:ph sz="quarter" idx="1"/>
          </p:nvPr>
        </p:nvSpPr>
        <p:spPr/>
        <p:txBody>
          <a:bodyPr/>
          <a:lstStyle/>
          <a:p>
            <a:pPr algn="just"/>
            <a:r>
              <a:rPr lang="es-MX" dirty="0" smtClean="0"/>
              <a:t>Agrupamiento de las distintas unidades en que se subdivide una organización, siguiendo diferentes criterios para la asignación de personas a unidades </a:t>
            </a:r>
            <a:r>
              <a:rPr lang="es-MX" sz="2000" dirty="0" smtClean="0"/>
              <a:t>(Chiavenato, 2007)</a:t>
            </a:r>
          </a:p>
          <a:p>
            <a:pPr algn="just"/>
            <a:endParaRPr lang="es-MX" dirty="0"/>
          </a:p>
          <a:p>
            <a:pPr algn="just"/>
            <a:r>
              <a:rPr lang="es-MX" dirty="0" smtClean="0"/>
              <a:t>No existe un diseño estructural que se adapte a dos organizaciones</a:t>
            </a:r>
            <a:endParaRPr lang="es-MX" dirty="0"/>
          </a:p>
        </p:txBody>
      </p:sp>
    </p:spTree>
    <p:extLst>
      <p:ext uri="{BB962C8B-B14F-4D97-AF65-F5344CB8AC3E}">
        <p14:creationId xmlns:p14="http://schemas.microsoft.com/office/powerpoint/2010/main" val="14020155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8167" y="504291"/>
            <a:ext cx="8534400" cy="758952"/>
          </a:xfrm>
        </p:spPr>
        <p:txBody>
          <a:bodyPr>
            <a:noAutofit/>
          </a:bodyPr>
          <a:lstStyle/>
          <a:p>
            <a:r>
              <a:rPr lang="es-MX" sz="3200" b="1" dirty="0" smtClean="0"/>
              <a:t>Elementos básicos de la estructura</a:t>
            </a:r>
            <a:br>
              <a:rPr lang="es-MX" sz="3200" b="1" dirty="0" smtClean="0"/>
            </a:br>
            <a:endParaRPr lang="es-MX" sz="3200" dirty="0">
              <a:solidFill>
                <a:schemeClr val="tx1"/>
              </a:solidFill>
            </a:endParaRPr>
          </a:p>
        </p:txBody>
      </p:sp>
      <p:sp>
        <p:nvSpPr>
          <p:cNvPr id="3" name="2 Marcador de contenido"/>
          <p:cNvSpPr>
            <a:spLocks noGrp="1"/>
          </p:cNvSpPr>
          <p:nvPr>
            <p:ph sz="quarter" idx="1"/>
          </p:nvPr>
        </p:nvSpPr>
        <p:spPr/>
        <p:txBody>
          <a:bodyPr/>
          <a:lstStyle/>
          <a:p>
            <a:r>
              <a:rPr lang="es-MX" dirty="0" smtClean="0"/>
              <a:t>División horizontal: Distribuir el trabajo en tareas (préstamo a domicilio, referencista)</a:t>
            </a:r>
          </a:p>
          <a:p>
            <a:endParaRPr lang="es-MX" dirty="0"/>
          </a:p>
          <a:p>
            <a:endParaRPr lang="es-MX" dirty="0" smtClean="0"/>
          </a:p>
          <a:p>
            <a:r>
              <a:rPr lang="es-MX" dirty="0" smtClean="0"/>
              <a:t>División vertical: División del poder o tareas de decisión</a:t>
            </a:r>
          </a:p>
          <a:p>
            <a:endParaRPr lang="es-MX" dirty="0"/>
          </a:p>
          <a:p>
            <a:pPr marL="0" indent="0" algn="ctr">
              <a:buNone/>
            </a:pPr>
            <a:r>
              <a:rPr lang="es-MX" dirty="0" smtClean="0"/>
              <a:t>Organización piramidal</a:t>
            </a:r>
            <a:endParaRPr lang="es-MX" dirty="0"/>
          </a:p>
        </p:txBody>
      </p:sp>
      <p:sp>
        <p:nvSpPr>
          <p:cNvPr id="4" name="3 CuadroTexto"/>
          <p:cNvSpPr txBox="1"/>
          <p:nvPr/>
        </p:nvSpPr>
        <p:spPr>
          <a:xfrm>
            <a:off x="5652120" y="924689"/>
            <a:ext cx="3270447" cy="338554"/>
          </a:xfrm>
          <a:prstGeom prst="rect">
            <a:avLst/>
          </a:prstGeom>
          <a:noFill/>
        </p:spPr>
        <p:txBody>
          <a:bodyPr wrap="none" rtlCol="0">
            <a:spAutoFit/>
          </a:bodyPr>
          <a:lstStyle/>
          <a:p>
            <a:r>
              <a:rPr lang="es-MX" sz="1600" dirty="0">
                <a:solidFill>
                  <a:prstClr val="black"/>
                </a:solidFill>
                <a:ea typeface="+mj-ea"/>
                <a:cs typeface="+mj-cs"/>
              </a:rPr>
              <a:t>(Diez Carrera, 2014; Ramos 2013)</a:t>
            </a:r>
            <a:endParaRPr lang="es-MX" sz="1600" dirty="0"/>
          </a:p>
        </p:txBody>
      </p:sp>
    </p:spTree>
    <p:extLst>
      <p:ext uri="{BB962C8B-B14F-4D97-AF65-F5344CB8AC3E}">
        <p14:creationId xmlns:p14="http://schemas.microsoft.com/office/powerpoint/2010/main" val="753847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Pirámide organizacional</a:t>
            </a:r>
            <a:endParaRPr lang="es-MX" b="1" dirty="0"/>
          </a:p>
        </p:txBody>
      </p:sp>
      <p:pic>
        <p:nvPicPr>
          <p:cNvPr id="6" name="5 Marcador de contenido"/>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89744" y="1863725"/>
            <a:ext cx="8128000" cy="3898900"/>
          </a:xfrm>
        </p:spPr>
      </p:pic>
      <p:sp>
        <p:nvSpPr>
          <p:cNvPr id="3" name="2 CuadroTexto"/>
          <p:cNvSpPr txBox="1"/>
          <p:nvPr/>
        </p:nvSpPr>
        <p:spPr>
          <a:xfrm>
            <a:off x="6372200" y="5795391"/>
            <a:ext cx="2231701" cy="307777"/>
          </a:xfrm>
          <a:prstGeom prst="rect">
            <a:avLst/>
          </a:prstGeom>
          <a:noFill/>
        </p:spPr>
        <p:txBody>
          <a:bodyPr wrap="none" rtlCol="0">
            <a:spAutoFit/>
          </a:bodyPr>
          <a:lstStyle/>
          <a:p>
            <a:r>
              <a:rPr lang="es-MX" sz="1400" dirty="0" smtClean="0"/>
              <a:t>Fuente: </a:t>
            </a:r>
            <a:r>
              <a:rPr lang="es-MX" sz="1400" dirty="0">
                <a:solidFill>
                  <a:prstClr val="black"/>
                </a:solidFill>
              </a:rPr>
              <a:t>Chiavenato, 2007</a:t>
            </a:r>
            <a:endParaRPr lang="es-MX" sz="1400" dirty="0"/>
          </a:p>
        </p:txBody>
      </p:sp>
    </p:spTree>
    <p:extLst>
      <p:ext uri="{BB962C8B-B14F-4D97-AF65-F5344CB8AC3E}">
        <p14:creationId xmlns:p14="http://schemas.microsoft.com/office/powerpoint/2010/main" val="37499822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Delegación, autoridad, responsabilidad</a:t>
            </a:r>
            <a:endParaRPr lang="es-MX" b="1" dirty="0"/>
          </a:p>
        </p:txBody>
      </p:sp>
      <p:sp>
        <p:nvSpPr>
          <p:cNvPr id="3" name="2 Marcador de contenido"/>
          <p:cNvSpPr>
            <a:spLocks noGrp="1"/>
          </p:cNvSpPr>
          <p:nvPr>
            <p:ph sz="quarter" idx="1"/>
          </p:nvPr>
        </p:nvSpPr>
        <p:spPr/>
        <p:txBody>
          <a:bodyPr/>
          <a:lstStyle/>
          <a:p>
            <a:r>
              <a:rPr lang="es-MX" dirty="0" smtClean="0"/>
              <a:t>Delegación: Distribución con cierto grado  de autoridad.</a:t>
            </a:r>
          </a:p>
          <a:p>
            <a:endParaRPr lang="es-MX" dirty="0"/>
          </a:p>
          <a:p>
            <a:r>
              <a:rPr lang="es-MX" dirty="0" smtClean="0"/>
              <a:t>Responsabilidad: Es responsable quien delega y quien ejecuta</a:t>
            </a:r>
          </a:p>
          <a:p>
            <a:endParaRPr lang="es-MX" dirty="0"/>
          </a:p>
          <a:p>
            <a:endParaRPr lang="es-MX" dirty="0" smtClean="0"/>
          </a:p>
          <a:p>
            <a:r>
              <a:rPr lang="es-MX" dirty="0" smtClean="0"/>
              <a:t>Autoridad: Para asumir la tarea.</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6021288"/>
            <a:ext cx="330358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8154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Centralización y descentralización</a:t>
            </a:r>
            <a:endParaRPr lang="es-MX" b="1" dirty="0"/>
          </a:p>
        </p:txBody>
      </p:sp>
      <p:sp>
        <p:nvSpPr>
          <p:cNvPr id="3" name="2 Marcador de contenido"/>
          <p:cNvSpPr>
            <a:spLocks noGrp="1"/>
          </p:cNvSpPr>
          <p:nvPr>
            <p:ph sz="quarter" idx="1"/>
          </p:nvPr>
        </p:nvSpPr>
        <p:spPr>
          <a:xfrm>
            <a:off x="467544" y="1772816"/>
            <a:ext cx="8229600" cy="4525963"/>
          </a:xfrm>
        </p:spPr>
        <p:txBody>
          <a:bodyPr/>
          <a:lstStyle/>
          <a:p>
            <a:pPr algn="just"/>
            <a:r>
              <a:rPr lang="es-MX" dirty="0" smtClean="0"/>
              <a:t>La centralización absoluta, implica que los niveles superiores tienen la facultad de la decisión.</a:t>
            </a:r>
          </a:p>
          <a:p>
            <a:pPr algn="just"/>
            <a:endParaRPr lang="es-MX" dirty="0"/>
          </a:p>
          <a:p>
            <a:pPr algn="just"/>
            <a:r>
              <a:rPr lang="es-MX" dirty="0" smtClean="0"/>
              <a:t>La descentralización permite tomar decisiones a los diferentes niveles jerárquicos, siendo este proceso más rápido</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6021288"/>
            <a:ext cx="330358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18959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Descentralización eficaz</a:t>
            </a:r>
            <a:endParaRPr lang="es-MX" b="1" dirty="0"/>
          </a:p>
        </p:txBody>
      </p:sp>
      <p:sp>
        <p:nvSpPr>
          <p:cNvPr id="3" name="2 Marcador de contenido"/>
          <p:cNvSpPr>
            <a:spLocks noGrp="1"/>
          </p:cNvSpPr>
          <p:nvPr>
            <p:ph sz="quarter" idx="1"/>
          </p:nvPr>
        </p:nvSpPr>
        <p:spPr/>
        <p:txBody>
          <a:bodyPr/>
          <a:lstStyle/>
          <a:p>
            <a:pPr algn="just"/>
            <a:r>
              <a:rPr lang="es-MX" dirty="0" smtClean="0"/>
              <a:t>Corriente de información adecuado</a:t>
            </a:r>
          </a:p>
          <a:p>
            <a:pPr algn="just"/>
            <a:r>
              <a:rPr lang="es-MX" dirty="0" smtClean="0"/>
              <a:t>Capacitación de personal</a:t>
            </a:r>
          </a:p>
          <a:p>
            <a:pPr algn="just"/>
            <a:r>
              <a:rPr lang="es-MX" dirty="0" smtClean="0"/>
              <a:t>Correcta definición de las tareas</a:t>
            </a:r>
          </a:p>
          <a:p>
            <a:pPr algn="just"/>
            <a:r>
              <a:rPr lang="es-MX" dirty="0" smtClean="0"/>
              <a:t>Adecuado sistema de control</a:t>
            </a:r>
            <a:endParaRPr lang="es-MX" dirty="0"/>
          </a:p>
        </p:txBody>
      </p:sp>
      <p:pic>
        <p:nvPicPr>
          <p:cNvPr id="8" name="7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3717032"/>
            <a:ext cx="4032448" cy="21983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61639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332656"/>
            <a:ext cx="8534400" cy="758952"/>
          </a:xfrm>
        </p:spPr>
        <p:txBody>
          <a:bodyPr>
            <a:normAutofit fontScale="90000"/>
          </a:bodyPr>
          <a:lstStyle/>
          <a:p>
            <a:r>
              <a:rPr lang="es-MX" dirty="0" smtClean="0"/>
              <a:t/>
            </a:r>
            <a:br>
              <a:rPr lang="es-MX" dirty="0" smtClean="0"/>
            </a:br>
            <a:r>
              <a:rPr lang="es-MX" b="1" dirty="0" smtClean="0"/>
              <a:t>Formas de organización</a:t>
            </a:r>
            <a:r>
              <a:rPr lang="es-MX" b="1" dirty="0"/>
              <a:t/>
            </a:r>
            <a:br>
              <a:rPr lang="es-MX" b="1" dirty="0"/>
            </a:br>
            <a:r>
              <a:rPr lang="es-MX" sz="2200" b="1" dirty="0" smtClean="0"/>
              <a:t>Organización lineal y funcional</a:t>
            </a:r>
            <a:endParaRPr lang="es-MX" sz="2200" b="1" dirty="0"/>
          </a:p>
        </p:txBody>
      </p:sp>
      <p:sp>
        <p:nvSpPr>
          <p:cNvPr id="3" name="2 Marcador de contenido"/>
          <p:cNvSpPr>
            <a:spLocks noGrp="1"/>
          </p:cNvSpPr>
          <p:nvPr>
            <p:ph sz="quarter" idx="1"/>
          </p:nvPr>
        </p:nvSpPr>
        <p:spPr/>
        <p:txBody>
          <a:bodyPr/>
          <a:lstStyle/>
          <a:p>
            <a:r>
              <a:rPr lang="es-MX" dirty="0" smtClean="0"/>
              <a:t>Lineal</a:t>
            </a:r>
          </a:p>
          <a:p>
            <a:endParaRPr lang="es-MX" dirty="0" smtClean="0"/>
          </a:p>
          <a:p>
            <a:pPr lvl="1"/>
            <a:r>
              <a:rPr lang="es-MX" dirty="0" smtClean="0"/>
              <a:t>Cada jefe recibe órdenes de su superior</a:t>
            </a:r>
          </a:p>
          <a:p>
            <a:pPr lvl="1"/>
            <a:r>
              <a:rPr lang="es-MX" dirty="0" smtClean="0"/>
              <a:t>Las líneas de comunicación son rígidas</a:t>
            </a:r>
          </a:p>
          <a:p>
            <a:pPr lvl="1"/>
            <a:r>
              <a:rPr lang="es-MX" dirty="0" smtClean="0"/>
              <a:t>Cada subordinado reporta a un jefe</a:t>
            </a:r>
          </a:p>
          <a:p>
            <a:pPr lvl="1"/>
            <a:r>
              <a:rPr lang="es-MX" dirty="0" smtClean="0"/>
              <a:t>Existe solo una autoridad máxima</a:t>
            </a:r>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5978650"/>
            <a:ext cx="330358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53676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pic>
        <p:nvPicPr>
          <p:cNvPr id="4" name="3 Marcador de contenido"/>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67544" y="332656"/>
            <a:ext cx="8208912" cy="5610785"/>
          </a:xfrm>
        </p:spPr>
      </p:pic>
    </p:spTree>
    <p:extLst>
      <p:ext uri="{BB962C8B-B14F-4D97-AF65-F5344CB8AC3E}">
        <p14:creationId xmlns:p14="http://schemas.microsoft.com/office/powerpoint/2010/main" val="12099934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Unidad de aprendizaje</a:t>
            </a:r>
            <a:endParaRPr lang="es-MX" b="1" dirty="0"/>
          </a:p>
        </p:txBody>
      </p:sp>
      <p:sp>
        <p:nvSpPr>
          <p:cNvPr id="3" name="2 Marcador de contenido"/>
          <p:cNvSpPr>
            <a:spLocks noGrp="1"/>
          </p:cNvSpPr>
          <p:nvPr>
            <p:ph sz="quarter" idx="1"/>
          </p:nvPr>
        </p:nvSpPr>
        <p:spPr/>
        <p:txBody>
          <a:bodyPr/>
          <a:lstStyle/>
          <a:p>
            <a:pPr marL="0" indent="0" algn="ctr">
              <a:buNone/>
            </a:pPr>
            <a:endParaRPr lang="es-MX" dirty="0" smtClean="0"/>
          </a:p>
          <a:p>
            <a:pPr marL="0" indent="0" algn="ctr">
              <a:buNone/>
            </a:pPr>
            <a:endParaRPr lang="es-MX" dirty="0"/>
          </a:p>
          <a:p>
            <a:pPr marL="0" indent="0" algn="ctr">
              <a:buNone/>
            </a:pPr>
            <a:r>
              <a:rPr lang="es-MX" dirty="0" smtClean="0"/>
              <a:t>Administración de unidades documentales y desarrollo de habilidades directivas</a:t>
            </a:r>
          </a:p>
          <a:p>
            <a:pPr marL="0" indent="0" algn="ctr">
              <a:buNone/>
            </a:pPr>
            <a:endParaRPr lang="es-MX" dirty="0"/>
          </a:p>
          <a:p>
            <a:pPr marL="0" indent="0" algn="ctr">
              <a:buNone/>
            </a:pPr>
            <a:r>
              <a:rPr lang="es-MX" dirty="0" smtClean="0"/>
              <a:t>Periodo: 3er semestre</a:t>
            </a:r>
          </a:p>
          <a:p>
            <a:pPr marL="0" indent="0" algn="ctr">
              <a:buNone/>
            </a:pPr>
            <a:r>
              <a:rPr lang="es-MX" smtClean="0"/>
              <a:t>2018 </a:t>
            </a:r>
            <a:r>
              <a:rPr lang="es-MX" smtClean="0"/>
              <a:t>B</a:t>
            </a:r>
            <a:endParaRPr lang="es-MX" dirty="0"/>
          </a:p>
        </p:txBody>
      </p:sp>
    </p:spTree>
    <p:extLst>
      <p:ext uri="{BB962C8B-B14F-4D97-AF65-F5344CB8AC3E}">
        <p14:creationId xmlns:p14="http://schemas.microsoft.com/office/powerpoint/2010/main" val="12200958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000" b="1" dirty="0">
                <a:solidFill>
                  <a:srgbClr val="8CADAE">
                    <a:shade val="75000"/>
                  </a:srgbClr>
                </a:solidFill>
              </a:rPr>
              <a:t>Formas de organización</a:t>
            </a:r>
            <a:br>
              <a:rPr lang="es-MX" sz="3000" b="1" dirty="0">
                <a:solidFill>
                  <a:srgbClr val="8CADAE">
                    <a:shade val="75000"/>
                  </a:srgbClr>
                </a:solidFill>
              </a:rPr>
            </a:br>
            <a:r>
              <a:rPr lang="es-MX" sz="2000" b="1" dirty="0">
                <a:solidFill>
                  <a:srgbClr val="8CADAE">
                    <a:shade val="75000"/>
                  </a:srgbClr>
                </a:solidFill>
              </a:rPr>
              <a:t>Organización lineal y funcional</a:t>
            </a:r>
            <a:endParaRPr lang="es-MX" b="1" dirty="0"/>
          </a:p>
        </p:txBody>
      </p:sp>
      <p:sp>
        <p:nvSpPr>
          <p:cNvPr id="3" name="2 Marcador de contenido"/>
          <p:cNvSpPr>
            <a:spLocks noGrp="1"/>
          </p:cNvSpPr>
          <p:nvPr>
            <p:ph sz="quarter" idx="1"/>
          </p:nvPr>
        </p:nvSpPr>
        <p:spPr/>
        <p:txBody>
          <a:bodyPr/>
          <a:lstStyle/>
          <a:p>
            <a:r>
              <a:rPr lang="es-MX" dirty="0" smtClean="0"/>
              <a:t>Funcional</a:t>
            </a:r>
          </a:p>
          <a:p>
            <a:pPr lvl="1"/>
            <a:r>
              <a:rPr lang="es-MX" dirty="0" smtClean="0"/>
              <a:t>La autoridad está basada en la especialización</a:t>
            </a:r>
          </a:p>
          <a:p>
            <a:pPr lvl="1"/>
            <a:r>
              <a:rPr lang="es-MX" dirty="0" smtClean="0"/>
              <a:t>Cada cargo contribuye a la organización por su conocimiento especializado</a:t>
            </a:r>
          </a:p>
          <a:p>
            <a:pPr lvl="1"/>
            <a:r>
              <a:rPr lang="es-MX" dirty="0" smtClean="0"/>
              <a:t>La decisiones se dan en todos los niveles</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3645024"/>
            <a:ext cx="6696744" cy="26563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26157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O</a:t>
            </a:r>
            <a:r>
              <a:rPr lang="es-MX" b="1" dirty="0" smtClean="0"/>
              <a:t>rganigramas</a:t>
            </a:r>
            <a:endParaRPr lang="es-MX" b="1" dirty="0"/>
          </a:p>
        </p:txBody>
      </p:sp>
      <p:sp>
        <p:nvSpPr>
          <p:cNvPr id="3" name="2 Marcador de contenido"/>
          <p:cNvSpPr>
            <a:spLocks noGrp="1"/>
          </p:cNvSpPr>
          <p:nvPr>
            <p:ph sz="quarter" idx="1"/>
          </p:nvPr>
        </p:nvSpPr>
        <p:spPr/>
        <p:txBody>
          <a:bodyPr/>
          <a:lstStyle/>
          <a:p>
            <a:pPr algn="just"/>
            <a:r>
              <a:rPr lang="es-MX" dirty="0" smtClean="0"/>
              <a:t>Son la representación gráfica de la estructura de una organización de una forma sintética y simplificada.</a:t>
            </a:r>
          </a:p>
          <a:p>
            <a:pPr marL="0" indent="0" algn="ctr">
              <a:buNone/>
            </a:pPr>
            <a:r>
              <a:rPr lang="es-MX" b="1" dirty="0" smtClean="0"/>
              <a:t>Clases</a:t>
            </a:r>
          </a:p>
          <a:p>
            <a:r>
              <a:rPr lang="es-MX" sz="2800" dirty="0" smtClean="0"/>
              <a:t>Según la forma</a:t>
            </a:r>
          </a:p>
          <a:p>
            <a:r>
              <a:rPr lang="es-MX" sz="2800" dirty="0" smtClean="0"/>
              <a:t>Según la finalidad</a:t>
            </a:r>
          </a:p>
          <a:p>
            <a:r>
              <a:rPr lang="es-MX" sz="2800" dirty="0" smtClean="0"/>
              <a:t>Según la extensión</a:t>
            </a:r>
          </a:p>
          <a:p>
            <a:r>
              <a:rPr lang="es-MX" sz="2800" dirty="0" smtClean="0"/>
              <a:t>Según el contenido</a:t>
            </a:r>
            <a:endParaRPr lang="es-MX" sz="2800" dirty="0"/>
          </a:p>
        </p:txBody>
      </p:sp>
      <p:sp>
        <p:nvSpPr>
          <p:cNvPr id="4" name="3 CuadroTexto"/>
          <p:cNvSpPr txBox="1"/>
          <p:nvPr/>
        </p:nvSpPr>
        <p:spPr>
          <a:xfrm>
            <a:off x="4572000" y="6021288"/>
            <a:ext cx="4320480" cy="307777"/>
          </a:xfrm>
          <a:prstGeom prst="rect">
            <a:avLst/>
          </a:prstGeom>
          <a:noFill/>
        </p:spPr>
        <p:txBody>
          <a:bodyPr wrap="square" rtlCol="0">
            <a:spAutoFit/>
          </a:bodyPr>
          <a:lstStyle/>
          <a:p>
            <a:r>
              <a:rPr lang="es-MX" sz="1400" dirty="0" smtClean="0"/>
              <a:t>(Diez Carrera, 2014; Ramos 2013; Hernández 2008)</a:t>
            </a:r>
            <a:endParaRPr lang="es-MX" sz="1400" dirty="0"/>
          </a:p>
        </p:txBody>
      </p:sp>
    </p:spTree>
    <p:extLst>
      <p:ext uri="{BB962C8B-B14F-4D97-AF65-F5344CB8AC3E}">
        <p14:creationId xmlns:p14="http://schemas.microsoft.com/office/powerpoint/2010/main" val="32507955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tx1"/>
                </a:solidFill>
              </a:rPr>
              <a:t>Según su forma</a:t>
            </a:r>
            <a:endParaRPr lang="es-MX" dirty="0">
              <a:solidFill>
                <a:schemeClr val="tx1"/>
              </a:solidFill>
            </a:endParaRPr>
          </a:p>
        </p:txBody>
      </p:sp>
      <p:sp>
        <p:nvSpPr>
          <p:cNvPr id="3" name="2 Marcador de contenido"/>
          <p:cNvSpPr>
            <a:spLocks noGrp="1"/>
          </p:cNvSpPr>
          <p:nvPr>
            <p:ph sz="half" idx="1"/>
          </p:nvPr>
        </p:nvSpPr>
        <p:spPr/>
        <p:txBody>
          <a:bodyPr/>
          <a:lstStyle/>
          <a:p>
            <a:pPr marL="0" indent="0">
              <a:buNone/>
            </a:pPr>
            <a:r>
              <a:rPr lang="es-MX" b="1" dirty="0" smtClean="0"/>
              <a:t>Verticales</a:t>
            </a:r>
          </a:p>
          <a:p>
            <a:pPr marL="0" indent="0">
              <a:buNone/>
            </a:pPr>
            <a:endParaRPr lang="es-MX" b="1" dirty="0" smtClean="0"/>
          </a:p>
          <a:p>
            <a:pPr marL="0" indent="0" algn="just">
              <a:buNone/>
            </a:pPr>
            <a:r>
              <a:rPr lang="es-MX" sz="2400" dirty="0" smtClean="0"/>
              <a:t>Pretenden destacar la jerarquía de mando: Las posiciones que ostenta más autoridad se ubican en lo lugares más elevados y, las que tiene menos autoridad en los niveles inferiores. También destacan las relaciones de subordinación directas e indirectas.</a:t>
            </a:r>
            <a:endParaRPr lang="es-MX" sz="2400" dirty="0"/>
          </a:p>
        </p:txBody>
      </p:sp>
      <p:sp>
        <p:nvSpPr>
          <p:cNvPr id="5" name="4 Marcador de contenido"/>
          <p:cNvSpPr>
            <a:spLocks noGrp="1"/>
          </p:cNvSpPr>
          <p:nvPr>
            <p:ph sz="half" idx="2"/>
          </p:nvPr>
        </p:nvSpPr>
        <p:spPr/>
        <p:txBody>
          <a:bodyPr/>
          <a:lstStyle/>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2" y="1689751"/>
            <a:ext cx="4534260" cy="4763585"/>
          </a:xfrm>
          <a:prstGeom prst="rect">
            <a:avLst/>
          </a:prstGeom>
        </p:spPr>
      </p:pic>
    </p:spTree>
    <p:extLst>
      <p:ext uri="{BB962C8B-B14F-4D97-AF65-F5344CB8AC3E}">
        <p14:creationId xmlns:p14="http://schemas.microsoft.com/office/powerpoint/2010/main" val="5763443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solidFill>
                  <a:srgbClr val="000000"/>
                </a:solidFill>
              </a:rPr>
              <a:t>Según su forma</a:t>
            </a:r>
            <a:endParaRPr lang="es-MX" dirty="0"/>
          </a:p>
        </p:txBody>
      </p:sp>
      <p:sp>
        <p:nvSpPr>
          <p:cNvPr id="3" name="2 Marcador de contenido"/>
          <p:cNvSpPr>
            <a:spLocks noGrp="1"/>
          </p:cNvSpPr>
          <p:nvPr>
            <p:ph sz="half" idx="1"/>
          </p:nvPr>
        </p:nvSpPr>
        <p:spPr/>
        <p:txBody>
          <a:bodyPr/>
          <a:lstStyle/>
          <a:p>
            <a:pPr marL="0" indent="0">
              <a:buNone/>
            </a:pPr>
            <a:r>
              <a:rPr lang="es-MX" b="1" dirty="0" smtClean="0"/>
              <a:t>Horizontales</a:t>
            </a:r>
          </a:p>
          <a:p>
            <a:pPr marL="0" indent="0">
              <a:buNone/>
            </a:pPr>
            <a:endParaRPr lang="es-MX" dirty="0" smtClean="0"/>
          </a:p>
          <a:p>
            <a:pPr marL="0" indent="0" algn="just">
              <a:buNone/>
            </a:pPr>
            <a:r>
              <a:rPr lang="es-MX" sz="2200" dirty="0" smtClean="0"/>
              <a:t>Tienen los mismos elementos que los organigramas verticales, pero las unidades de mando normalmente, se sitúan a la izquierda y, a su derecha. las unidades subordinadas. El objetivo de éste, es destacar la importancia de  las funciones sobre la jerarquía de mando.</a:t>
            </a:r>
            <a:endParaRPr lang="es-MX" sz="2200" dirty="0"/>
          </a:p>
        </p:txBody>
      </p:sp>
      <p:pic>
        <p:nvPicPr>
          <p:cNvPr id="6" name="5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700808"/>
            <a:ext cx="4267200" cy="4464496"/>
          </a:xfrm>
        </p:spPr>
      </p:pic>
    </p:spTree>
    <p:extLst>
      <p:ext uri="{BB962C8B-B14F-4D97-AF65-F5344CB8AC3E}">
        <p14:creationId xmlns:p14="http://schemas.microsoft.com/office/powerpoint/2010/main" val="37595153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solidFill>
                  <a:srgbClr val="000000"/>
                </a:solidFill>
              </a:rPr>
              <a:t>Según su forma</a:t>
            </a:r>
            <a:endParaRPr lang="es-MX" dirty="0"/>
          </a:p>
        </p:txBody>
      </p:sp>
      <p:sp>
        <p:nvSpPr>
          <p:cNvPr id="3" name="2 Marcador de contenido"/>
          <p:cNvSpPr>
            <a:spLocks noGrp="1"/>
          </p:cNvSpPr>
          <p:nvPr>
            <p:ph sz="half" idx="1"/>
          </p:nvPr>
        </p:nvSpPr>
        <p:spPr/>
        <p:txBody>
          <a:bodyPr/>
          <a:lstStyle/>
          <a:p>
            <a:pPr marL="0" indent="0">
              <a:buNone/>
            </a:pPr>
            <a:r>
              <a:rPr lang="es-MX" b="1" dirty="0" smtClean="0"/>
              <a:t>Radiales</a:t>
            </a:r>
          </a:p>
          <a:p>
            <a:pPr marL="0" indent="0">
              <a:buNone/>
            </a:pPr>
            <a:endParaRPr lang="es-MX" dirty="0" smtClean="0"/>
          </a:p>
          <a:p>
            <a:pPr marL="0" indent="0" algn="just">
              <a:buNone/>
            </a:pPr>
            <a:r>
              <a:rPr lang="es-MX" sz="2400" dirty="0" smtClean="0"/>
              <a:t>Son menos habituales que los anteriores.</a:t>
            </a:r>
          </a:p>
          <a:p>
            <a:pPr marL="0" indent="0" algn="just">
              <a:buNone/>
            </a:pPr>
            <a:r>
              <a:rPr lang="es-MX" sz="2400" dirty="0" smtClean="0"/>
              <a:t>Intentan crear un impacto visual para destacar a los niveles más altos de la organización.</a:t>
            </a:r>
            <a:endParaRPr lang="es-MX" sz="2400" dirty="0"/>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32040" y="1988841"/>
            <a:ext cx="3673926" cy="3672407"/>
          </a:xfrm>
        </p:spPr>
      </p:pic>
    </p:spTree>
    <p:extLst>
      <p:ext uri="{BB962C8B-B14F-4D97-AF65-F5344CB8AC3E}">
        <p14:creationId xmlns:p14="http://schemas.microsoft.com/office/powerpoint/2010/main" val="22180508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Según su finalidad</a:t>
            </a:r>
            <a:endParaRPr lang="es-MX" b="1" dirty="0"/>
          </a:p>
        </p:txBody>
      </p:sp>
      <p:sp>
        <p:nvSpPr>
          <p:cNvPr id="3" name="2 Marcador de contenido"/>
          <p:cNvSpPr>
            <a:spLocks noGrp="1"/>
          </p:cNvSpPr>
          <p:nvPr>
            <p:ph sz="half" idx="1"/>
          </p:nvPr>
        </p:nvSpPr>
        <p:spPr>
          <a:xfrm>
            <a:off x="457200" y="1600200"/>
            <a:ext cx="3863920" cy="4525963"/>
          </a:xfrm>
        </p:spPr>
        <p:txBody>
          <a:bodyPr/>
          <a:lstStyle/>
          <a:p>
            <a:pPr marL="0" indent="0">
              <a:buNone/>
            </a:pPr>
            <a:r>
              <a:rPr lang="es-MX" b="1" dirty="0" smtClean="0"/>
              <a:t>Informativos</a:t>
            </a:r>
          </a:p>
          <a:p>
            <a:pPr marL="0" indent="0">
              <a:buNone/>
            </a:pPr>
            <a:endParaRPr lang="es-MX" dirty="0" smtClean="0"/>
          </a:p>
          <a:p>
            <a:pPr marL="0" indent="0" algn="just">
              <a:buNone/>
            </a:pPr>
            <a:r>
              <a:rPr lang="es-MX" sz="2400" dirty="0" smtClean="0"/>
              <a:t>Pretenden dar una visión general. Son de acceso público, contienen información disponible para individuos no especializados.</a:t>
            </a:r>
            <a:endParaRPr lang="es-MX" sz="2400" dirty="0"/>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1484784"/>
            <a:ext cx="4464496" cy="4861873"/>
          </a:xfrm>
          <a:prstGeom prst="rect">
            <a:avLst/>
          </a:prstGeom>
        </p:spPr>
      </p:pic>
      <p:sp>
        <p:nvSpPr>
          <p:cNvPr id="8" name="7 Marcador de contenido"/>
          <p:cNvSpPr>
            <a:spLocks noGrp="1"/>
          </p:cNvSpPr>
          <p:nvPr>
            <p:ph sz="half" idx="2"/>
          </p:nvPr>
        </p:nvSpPr>
        <p:spPr>
          <a:xfrm>
            <a:off x="4800600" y="1484784"/>
            <a:ext cx="4038600" cy="4568544"/>
          </a:xfrm>
        </p:spPr>
        <p:txBody>
          <a:bodyPr/>
          <a:lstStyle/>
          <a:p>
            <a:endParaRPr lang="es-MX" dirty="0"/>
          </a:p>
        </p:txBody>
      </p:sp>
    </p:spTree>
    <p:extLst>
      <p:ext uri="{BB962C8B-B14F-4D97-AF65-F5344CB8AC3E}">
        <p14:creationId xmlns:p14="http://schemas.microsoft.com/office/powerpoint/2010/main" val="34157915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chemeClr val="bg1">
                    <a:lumMod val="65000"/>
                  </a:schemeClr>
                </a:solidFill>
              </a:rPr>
              <a:t>Según su finalidad</a:t>
            </a:r>
            <a:endParaRPr lang="es-MX" dirty="0">
              <a:solidFill>
                <a:schemeClr val="bg1">
                  <a:lumMod val="65000"/>
                </a:schemeClr>
              </a:solidFill>
            </a:endParaRPr>
          </a:p>
        </p:txBody>
      </p:sp>
      <p:sp>
        <p:nvSpPr>
          <p:cNvPr id="3" name="2 Marcador de contenido"/>
          <p:cNvSpPr>
            <a:spLocks noGrp="1"/>
          </p:cNvSpPr>
          <p:nvPr>
            <p:ph sz="half" idx="1"/>
          </p:nvPr>
        </p:nvSpPr>
        <p:spPr>
          <a:xfrm>
            <a:off x="457200" y="1412776"/>
            <a:ext cx="3898776" cy="5141168"/>
          </a:xfrm>
        </p:spPr>
        <p:txBody>
          <a:bodyPr/>
          <a:lstStyle/>
          <a:p>
            <a:pPr marL="0" indent="0">
              <a:buNone/>
            </a:pPr>
            <a:r>
              <a:rPr lang="es-MX" b="1" dirty="0" smtClean="0"/>
              <a:t>De análisis</a:t>
            </a:r>
          </a:p>
          <a:p>
            <a:pPr marL="0" indent="0">
              <a:buNone/>
            </a:pPr>
            <a:endParaRPr lang="es-MX" dirty="0"/>
          </a:p>
          <a:p>
            <a:pPr marL="0" indent="0" algn="just">
              <a:buNone/>
            </a:pPr>
            <a:r>
              <a:rPr lang="es-MX" sz="2200" dirty="0" smtClean="0"/>
              <a:t>Presenta todas las unidades de la estructura y las relaciones entre ellas. Son muy detallados. Tiene por finalidad el análisis del comportamiento organizacional. </a:t>
            </a:r>
          </a:p>
          <a:p>
            <a:pPr marL="0" indent="0" algn="just">
              <a:buNone/>
            </a:pPr>
            <a:r>
              <a:rPr lang="es-MX" sz="2200" dirty="0" smtClean="0"/>
              <a:t>Sus destinatarios son personas especializadas en el conocimiento de estos instrumentos.</a:t>
            </a:r>
            <a:endParaRPr lang="es-MX" sz="2200" dirty="0"/>
          </a:p>
        </p:txBody>
      </p:sp>
      <p:pic>
        <p:nvPicPr>
          <p:cNvPr id="6" name="5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556792"/>
            <a:ext cx="4267200" cy="4608512"/>
          </a:xfrm>
        </p:spPr>
      </p:pic>
      <p:sp>
        <p:nvSpPr>
          <p:cNvPr id="7" name="6 CuadroTexto"/>
          <p:cNvSpPr txBox="1"/>
          <p:nvPr/>
        </p:nvSpPr>
        <p:spPr>
          <a:xfrm>
            <a:off x="5220072" y="1763524"/>
            <a:ext cx="3096344" cy="369332"/>
          </a:xfrm>
          <a:prstGeom prst="rect">
            <a:avLst/>
          </a:prstGeom>
          <a:solidFill>
            <a:schemeClr val="bg1"/>
          </a:solidFill>
        </p:spPr>
        <p:txBody>
          <a:bodyPr wrap="square" rtlCol="0">
            <a:spAutoFit/>
          </a:bodyPr>
          <a:lstStyle/>
          <a:p>
            <a:endParaRPr lang="es-MX" dirty="0"/>
          </a:p>
        </p:txBody>
      </p:sp>
    </p:spTree>
    <p:extLst>
      <p:ext uri="{BB962C8B-B14F-4D97-AF65-F5344CB8AC3E}">
        <p14:creationId xmlns:p14="http://schemas.microsoft.com/office/powerpoint/2010/main" val="6201470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Según su extensión</a:t>
            </a:r>
            <a:endParaRPr lang="es-MX" b="1" dirty="0"/>
          </a:p>
        </p:txBody>
      </p:sp>
      <p:sp>
        <p:nvSpPr>
          <p:cNvPr id="3" name="2 Marcador de contenido"/>
          <p:cNvSpPr>
            <a:spLocks noGrp="1"/>
          </p:cNvSpPr>
          <p:nvPr>
            <p:ph sz="quarter" idx="1"/>
          </p:nvPr>
        </p:nvSpPr>
        <p:spPr>
          <a:xfrm>
            <a:off x="457200" y="1412776"/>
            <a:ext cx="8229600" cy="4713387"/>
          </a:xfrm>
        </p:spPr>
        <p:txBody>
          <a:bodyPr/>
          <a:lstStyle/>
          <a:p>
            <a:pPr marL="0" indent="0">
              <a:buNone/>
            </a:pPr>
            <a:r>
              <a:rPr lang="es-MX" b="1" dirty="0" smtClean="0"/>
              <a:t>Generales</a:t>
            </a:r>
          </a:p>
          <a:p>
            <a:pPr marL="0" indent="0">
              <a:buNone/>
            </a:pPr>
            <a:r>
              <a:rPr lang="es-MX" sz="2200" dirty="0" smtClean="0"/>
              <a:t>Muestran toda la estructura de la empresa</a:t>
            </a:r>
            <a:endParaRPr lang="es-MX" sz="2200"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2420888"/>
            <a:ext cx="7632848" cy="3888432"/>
          </a:xfrm>
          <a:prstGeom prst="rect">
            <a:avLst/>
          </a:prstGeom>
        </p:spPr>
      </p:pic>
    </p:spTree>
    <p:extLst>
      <p:ext uri="{BB962C8B-B14F-4D97-AF65-F5344CB8AC3E}">
        <p14:creationId xmlns:p14="http://schemas.microsoft.com/office/powerpoint/2010/main" val="19140662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0000"/>
                </a:solidFill>
              </a:rPr>
              <a:t>Según su extensión</a:t>
            </a:r>
            <a:endParaRPr lang="es-MX" dirty="0"/>
          </a:p>
        </p:txBody>
      </p:sp>
      <p:sp>
        <p:nvSpPr>
          <p:cNvPr id="3" name="2 Marcador de contenido"/>
          <p:cNvSpPr>
            <a:spLocks noGrp="1"/>
          </p:cNvSpPr>
          <p:nvPr>
            <p:ph sz="quarter" idx="1"/>
          </p:nvPr>
        </p:nvSpPr>
        <p:spPr/>
        <p:txBody>
          <a:bodyPr/>
          <a:lstStyle/>
          <a:p>
            <a:pPr marL="0" indent="0">
              <a:buNone/>
            </a:pPr>
            <a:r>
              <a:rPr lang="es-MX" b="1" dirty="0" smtClean="0"/>
              <a:t>De detalle </a:t>
            </a:r>
          </a:p>
          <a:p>
            <a:pPr marL="0" indent="0">
              <a:buNone/>
            </a:pPr>
            <a:r>
              <a:rPr lang="es-MX" dirty="0" smtClean="0"/>
              <a:t>Presentan sólo una parte en concreto</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2996952"/>
            <a:ext cx="6048672" cy="2808312"/>
          </a:xfrm>
          <a:prstGeom prst="rect">
            <a:avLst/>
          </a:prstGeom>
        </p:spPr>
      </p:pic>
    </p:spTree>
    <p:extLst>
      <p:ext uri="{BB962C8B-B14F-4D97-AF65-F5344CB8AC3E}">
        <p14:creationId xmlns:p14="http://schemas.microsoft.com/office/powerpoint/2010/main" val="39892954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Según su contenido</a:t>
            </a:r>
            <a:endParaRPr lang="es-MX" b="1" dirty="0"/>
          </a:p>
        </p:txBody>
      </p:sp>
      <p:sp>
        <p:nvSpPr>
          <p:cNvPr id="4" name="3 Marcador de contenido"/>
          <p:cNvSpPr>
            <a:spLocks noGrp="1"/>
          </p:cNvSpPr>
          <p:nvPr>
            <p:ph sz="quarter" idx="1"/>
          </p:nvPr>
        </p:nvSpPr>
        <p:spPr>
          <a:xfrm>
            <a:off x="301752" y="1527048"/>
            <a:ext cx="8662736" cy="4572000"/>
          </a:xfrm>
        </p:spPr>
        <p:txBody>
          <a:bodyPr/>
          <a:lstStyle/>
          <a:p>
            <a:pPr marL="0" indent="0">
              <a:buNone/>
            </a:pPr>
            <a:r>
              <a:rPr lang="es-MX" b="1" dirty="0" smtClean="0"/>
              <a:t>Estructural: </a:t>
            </a:r>
            <a:r>
              <a:rPr lang="es-MX" sz="2400" dirty="0">
                <a:solidFill>
                  <a:prstClr val="black"/>
                </a:solidFill>
              </a:rPr>
              <a:t>Presenta las diversas unidades </a:t>
            </a:r>
            <a:r>
              <a:rPr lang="es-MX" sz="2400" dirty="0" smtClean="0">
                <a:solidFill>
                  <a:prstClr val="black"/>
                </a:solidFill>
              </a:rPr>
              <a:t>que componen </a:t>
            </a:r>
            <a:r>
              <a:rPr lang="es-MX" sz="2400" dirty="0">
                <a:solidFill>
                  <a:prstClr val="black"/>
                </a:solidFill>
              </a:rPr>
              <a:t>la organización</a:t>
            </a:r>
            <a:endParaRPr lang="es-MX" b="1" dirty="0" smtClean="0"/>
          </a:p>
          <a:p>
            <a:pPr marL="0" indent="0">
              <a:buNone/>
            </a:pPr>
            <a:endParaRPr lang="es-MX" dirty="0" smtClean="0"/>
          </a:p>
          <a:p>
            <a:pPr marL="0" indent="0">
              <a:buNone/>
            </a:pPr>
            <a:endParaRPr lang="es-MX" dirty="0" smtClean="0"/>
          </a:p>
          <a:p>
            <a:pPr marL="0" indent="0">
              <a:buNone/>
            </a:pPr>
            <a:endParaRPr lang="es-MX" sz="2400" dirty="0"/>
          </a:p>
        </p:txBody>
      </p:sp>
      <p:pic>
        <p:nvPicPr>
          <p:cNvPr id="8" name="7 Marcador de contenido"/>
          <p:cNvPicPr>
            <a:picLocks noGrp="1" noChangeAspect="1"/>
          </p:cNvPicPr>
          <p:nvPr>
            <p:ph sz="half" idx="4294967295"/>
          </p:nvPr>
        </p:nvPicPr>
        <p:blipFill>
          <a:blip r:embed="rId2" cstate="print">
            <a:extLst>
              <a:ext uri="{28A0092B-C50C-407E-A947-70E740481C1C}">
                <a14:useLocalDpi xmlns:a14="http://schemas.microsoft.com/office/drawing/2010/main" val="0"/>
              </a:ext>
            </a:extLst>
          </a:blip>
          <a:stretch>
            <a:fillRect/>
          </a:stretch>
        </p:blipFill>
        <p:spPr>
          <a:xfrm>
            <a:off x="251520" y="2564904"/>
            <a:ext cx="8676456" cy="3600400"/>
          </a:xfrm>
        </p:spPr>
      </p:pic>
    </p:spTree>
    <p:extLst>
      <p:ext uri="{BB962C8B-B14F-4D97-AF65-F5344CB8AC3E}">
        <p14:creationId xmlns:p14="http://schemas.microsoft.com/office/powerpoint/2010/main" val="32761646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smtClean="0"/>
              <a:t>Unidad de competencia 1</a:t>
            </a:r>
            <a:endParaRPr lang="es-MX" b="1" dirty="0"/>
          </a:p>
        </p:txBody>
      </p:sp>
      <p:sp>
        <p:nvSpPr>
          <p:cNvPr id="3" name="2 Marcador de contenido"/>
          <p:cNvSpPr>
            <a:spLocks noGrp="1"/>
          </p:cNvSpPr>
          <p:nvPr>
            <p:ph sz="quarter" idx="1"/>
          </p:nvPr>
        </p:nvSpPr>
        <p:spPr/>
        <p:txBody>
          <a:bodyPr/>
          <a:lstStyle/>
          <a:p>
            <a:pPr marL="0" indent="0" algn="ctr">
              <a:buNone/>
            </a:pPr>
            <a:endParaRPr lang="es-MX" dirty="0" smtClean="0"/>
          </a:p>
          <a:p>
            <a:pPr marL="0" indent="0" algn="ctr">
              <a:buNone/>
            </a:pPr>
            <a:r>
              <a:rPr lang="es-MX" dirty="0" smtClean="0"/>
              <a:t>Tema 1.4</a:t>
            </a:r>
          </a:p>
          <a:p>
            <a:pPr marL="0" indent="0" algn="ctr">
              <a:buNone/>
            </a:pPr>
            <a:endParaRPr lang="es-MX" dirty="0"/>
          </a:p>
          <a:p>
            <a:pPr marL="0" indent="0" algn="ctr">
              <a:buNone/>
            </a:pPr>
            <a:endParaRPr lang="es-MX" dirty="0" smtClean="0"/>
          </a:p>
          <a:p>
            <a:pPr marL="0" indent="0" algn="ctr">
              <a:buNone/>
            </a:pPr>
            <a:r>
              <a:rPr lang="es-MX" b="1" dirty="0" smtClean="0"/>
              <a:t>Funciones y organización</a:t>
            </a:r>
          </a:p>
          <a:p>
            <a:pPr marL="0" indent="0" algn="ctr">
              <a:buNone/>
            </a:pPr>
            <a:r>
              <a:rPr lang="es-MX" sz="2000" b="1" dirty="0" smtClean="0"/>
              <a:t>(estructuras organizativas)</a:t>
            </a:r>
            <a:endParaRPr lang="es-MX" sz="2000" b="1" dirty="0"/>
          </a:p>
        </p:txBody>
      </p:sp>
    </p:spTree>
    <p:extLst>
      <p:ext uri="{BB962C8B-B14F-4D97-AF65-F5344CB8AC3E}">
        <p14:creationId xmlns:p14="http://schemas.microsoft.com/office/powerpoint/2010/main" val="8481520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0000"/>
                </a:solidFill>
              </a:rPr>
              <a:t>Según su contenido</a:t>
            </a:r>
            <a:endParaRPr lang="es-MX" dirty="0"/>
          </a:p>
        </p:txBody>
      </p:sp>
      <p:sp>
        <p:nvSpPr>
          <p:cNvPr id="3" name="2 Marcador de contenido"/>
          <p:cNvSpPr>
            <a:spLocks noGrp="1"/>
          </p:cNvSpPr>
          <p:nvPr>
            <p:ph sz="quarter" idx="1"/>
          </p:nvPr>
        </p:nvSpPr>
        <p:spPr/>
        <p:txBody>
          <a:bodyPr/>
          <a:lstStyle/>
          <a:p>
            <a:pPr marL="0" lvl="0" indent="0" algn="just">
              <a:buClr>
                <a:srgbClr val="D16349"/>
              </a:buClr>
              <a:buNone/>
            </a:pPr>
            <a:r>
              <a:rPr lang="es-MX" b="1" dirty="0" smtClean="0">
                <a:solidFill>
                  <a:srgbClr val="000000"/>
                </a:solidFill>
              </a:rPr>
              <a:t>Funcional: </a:t>
            </a:r>
            <a:r>
              <a:rPr lang="es-MX" sz="2400" dirty="0">
                <a:solidFill>
                  <a:srgbClr val="000000"/>
                </a:solidFill>
              </a:rPr>
              <a:t>Muestran cual es el contenido de cada unidad. Sus funciones. </a:t>
            </a:r>
          </a:p>
          <a:p>
            <a:pPr marL="0" lvl="0" indent="0" algn="just">
              <a:buClr>
                <a:srgbClr val="D16349"/>
              </a:buClr>
              <a:buNone/>
            </a:pPr>
            <a:endParaRPr lang="es-MX" dirty="0">
              <a:solidFill>
                <a:srgbClr val="000000"/>
              </a:solidFill>
            </a:endParaRPr>
          </a:p>
          <a:p>
            <a:pPr marL="0" lvl="0" indent="0">
              <a:buNone/>
            </a:pPr>
            <a:endParaRPr lang="es-MX" b="1" dirty="0" smtClean="0">
              <a:solidFill>
                <a:srgbClr val="000000"/>
              </a:solidFill>
            </a:endParaRPr>
          </a:p>
          <a:p>
            <a:pPr marL="0" lvl="0" indent="0">
              <a:buNone/>
            </a:pPr>
            <a:endParaRPr lang="es-MX" dirty="0">
              <a:solidFill>
                <a:srgbClr val="000000"/>
              </a:solidFill>
            </a:endParaRPr>
          </a:p>
          <a:p>
            <a:pPr marL="0" lvl="0" indent="0">
              <a:buNone/>
            </a:pPr>
            <a:endParaRPr lang="es-MX" sz="2400" dirty="0" smtClean="0">
              <a:solidFill>
                <a:srgbClr val="000000"/>
              </a:solidFill>
            </a:endParaRPr>
          </a:p>
          <a:p>
            <a:endParaRPr lang="es-MX" dirty="0"/>
          </a:p>
        </p:txBody>
      </p:sp>
      <p:pic>
        <p:nvPicPr>
          <p:cNvPr id="7" name="6 Marcador de contenido"/>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467544" y="2636912"/>
            <a:ext cx="8299450" cy="3600128"/>
          </a:xfrm>
        </p:spPr>
      </p:pic>
    </p:spTree>
    <p:extLst>
      <p:ext uri="{BB962C8B-B14F-4D97-AF65-F5344CB8AC3E}">
        <p14:creationId xmlns:p14="http://schemas.microsoft.com/office/powerpoint/2010/main" val="16150675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0000"/>
                </a:solidFill>
              </a:rPr>
              <a:t>Según su contenido</a:t>
            </a:r>
            <a:endParaRPr lang="es-MX" dirty="0"/>
          </a:p>
        </p:txBody>
      </p:sp>
      <p:sp>
        <p:nvSpPr>
          <p:cNvPr id="3" name="2 Marcador de contenido"/>
          <p:cNvSpPr>
            <a:spLocks noGrp="1"/>
          </p:cNvSpPr>
          <p:nvPr>
            <p:ph sz="quarter" idx="1"/>
          </p:nvPr>
        </p:nvSpPr>
        <p:spPr/>
        <p:txBody>
          <a:bodyPr/>
          <a:lstStyle/>
          <a:p>
            <a:pPr marL="0" lvl="0" indent="0">
              <a:buClr>
                <a:srgbClr val="D16349"/>
              </a:buClr>
              <a:buNone/>
            </a:pPr>
            <a:r>
              <a:rPr lang="es-MX" b="1" dirty="0" smtClean="0">
                <a:solidFill>
                  <a:srgbClr val="000000"/>
                </a:solidFill>
              </a:rPr>
              <a:t>Personal: </a:t>
            </a:r>
            <a:r>
              <a:rPr lang="es-MX" sz="2400" dirty="0">
                <a:solidFill>
                  <a:srgbClr val="000000"/>
                </a:solidFill>
              </a:rPr>
              <a:t>Explicitan el nombre y cargo de cada persona</a:t>
            </a:r>
          </a:p>
          <a:p>
            <a:pPr marL="0" lvl="0" indent="0">
              <a:buNone/>
            </a:pPr>
            <a:endParaRPr lang="es-MX" b="1" dirty="0" smtClean="0">
              <a:solidFill>
                <a:srgbClr val="000000"/>
              </a:solidFill>
            </a:endParaRPr>
          </a:p>
          <a:p>
            <a:pPr marL="0" lvl="0" indent="0">
              <a:buNone/>
            </a:pPr>
            <a:endParaRPr lang="es-MX" dirty="0" smtClean="0">
              <a:solidFill>
                <a:srgbClr val="000000"/>
              </a:solidFill>
            </a:endParaRPr>
          </a:p>
          <a:p>
            <a:pPr marL="0" lvl="0" indent="0">
              <a:buNone/>
            </a:pPr>
            <a:endParaRPr lang="es-MX" dirty="0" smtClean="0">
              <a:solidFill>
                <a:srgbClr val="000000"/>
              </a:solidFill>
            </a:endParaRPr>
          </a:p>
          <a:p>
            <a:pPr marL="0" lvl="0" indent="0">
              <a:buNone/>
            </a:pPr>
            <a:endParaRPr lang="es-MX" dirty="0">
              <a:solidFill>
                <a:srgbClr val="000000"/>
              </a:solidFill>
            </a:endParaRPr>
          </a:p>
          <a:p>
            <a:endParaRPr lang="es-MX"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420888"/>
            <a:ext cx="8023622" cy="380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9519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smtClean="0"/>
              <a:t>Estructura organizativa</a:t>
            </a:r>
            <a:endParaRPr lang="es-MX" b="1" dirty="0"/>
          </a:p>
        </p:txBody>
      </p:sp>
      <p:sp>
        <p:nvSpPr>
          <p:cNvPr id="6" name="5 Marcador de contenido"/>
          <p:cNvSpPr>
            <a:spLocks noGrp="1"/>
          </p:cNvSpPr>
          <p:nvPr>
            <p:ph sz="quarter" idx="1"/>
          </p:nvPr>
        </p:nvSpPr>
        <p:spPr/>
        <p:txBody>
          <a:bodyPr/>
          <a:lstStyle/>
          <a:p>
            <a:pPr marL="0" indent="0">
              <a:buNone/>
            </a:pPr>
            <a:r>
              <a:rPr lang="es-MX" b="1" dirty="0" smtClean="0"/>
              <a:t>Departamentalización</a:t>
            </a:r>
          </a:p>
          <a:p>
            <a:pPr marL="0" indent="0" algn="just">
              <a:buNone/>
            </a:pPr>
            <a:r>
              <a:rPr lang="es-MX" sz="2400" dirty="0" smtClean="0"/>
              <a:t>Proceso por el cual se agrupan, entre los órganos de una determinada organización, actividades o funciones  similares y, lógicamente relacionadas</a:t>
            </a:r>
            <a:endParaRPr lang="es-MX" sz="2400" dirty="0"/>
          </a:p>
          <a:p>
            <a:pPr marL="0" indent="0">
              <a:buNone/>
            </a:pPr>
            <a:r>
              <a:rPr lang="es-MX" b="1" dirty="0" smtClean="0"/>
              <a:t>Clases:</a:t>
            </a:r>
          </a:p>
          <a:p>
            <a:pPr lvl="1"/>
            <a:r>
              <a:rPr lang="es-MX" sz="2400" dirty="0" smtClean="0"/>
              <a:t>Por funciones</a:t>
            </a:r>
          </a:p>
          <a:p>
            <a:pPr lvl="1"/>
            <a:r>
              <a:rPr lang="es-MX" sz="2400" dirty="0" smtClean="0"/>
              <a:t>Territorio</a:t>
            </a:r>
          </a:p>
          <a:p>
            <a:pPr lvl="1"/>
            <a:r>
              <a:rPr lang="es-MX" sz="2400" dirty="0" smtClean="0"/>
              <a:t>Por tipo de producto</a:t>
            </a:r>
          </a:p>
          <a:p>
            <a:pPr lvl="1"/>
            <a:r>
              <a:rPr lang="es-MX" sz="2400" dirty="0" smtClean="0"/>
              <a:t>Por proceso productivo</a:t>
            </a:r>
          </a:p>
          <a:p>
            <a:pPr lvl="1"/>
            <a:r>
              <a:rPr lang="es-MX" sz="2400" dirty="0" smtClean="0"/>
              <a:t>Por sector de mercado</a:t>
            </a:r>
            <a:endParaRPr lang="es-MX" sz="2400" dirty="0"/>
          </a:p>
        </p:txBody>
      </p:sp>
    </p:spTree>
    <p:extLst>
      <p:ext uri="{BB962C8B-B14F-4D97-AF65-F5344CB8AC3E}">
        <p14:creationId xmlns:p14="http://schemas.microsoft.com/office/powerpoint/2010/main" val="6013349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692696"/>
            <a:ext cx="8534400" cy="758952"/>
          </a:xfrm>
        </p:spPr>
        <p:txBody>
          <a:bodyPr>
            <a:normAutofit fontScale="90000"/>
          </a:bodyPr>
          <a:lstStyle/>
          <a:p>
            <a:pPr lvl="0">
              <a:spcBef>
                <a:spcPct val="20000"/>
              </a:spcBef>
            </a:pPr>
            <a:r>
              <a:rPr lang="es-MX" sz="3200" b="1" dirty="0" smtClean="0">
                <a:solidFill>
                  <a:srgbClr val="000000"/>
                </a:solidFill>
                <a:ea typeface="+mn-ea"/>
                <a:cs typeface="+mn-cs"/>
              </a:rPr>
              <a:t/>
            </a:r>
            <a:br>
              <a:rPr lang="es-MX" sz="3200" b="1" dirty="0" smtClean="0">
                <a:solidFill>
                  <a:srgbClr val="000000"/>
                </a:solidFill>
                <a:ea typeface="+mn-ea"/>
                <a:cs typeface="+mn-cs"/>
              </a:rPr>
            </a:br>
            <a:r>
              <a:rPr lang="es-MX" sz="3200" b="1" dirty="0" smtClean="0">
                <a:solidFill>
                  <a:srgbClr val="000000"/>
                </a:solidFill>
                <a:ea typeface="+mn-ea"/>
                <a:cs typeface="+mn-cs"/>
              </a:rPr>
              <a:t/>
            </a:r>
            <a:br>
              <a:rPr lang="es-MX" sz="3200" b="1" dirty="0" smtClean="0">
                <a:solidFill>
                  <a:srgbClr val="000000"/>
                </a:solidFill>
                <a:ea typeface="+mn-ea"/>
                <a:cs typeface="+mn-cs"/>
              </a:rPr>
            </a:br>
            <a:r>
              <a:rPr lang="es-MX" sz="3200" b="1" dirty="0">
                <a:solidFill>
                  <a:srgbClr val="000000"/>
                </a:solidFill>
                <a:ea typeface="+mn-ea"/>
                <a:cs typeface="+mn-cs"/>
              </a:rPr>
              <a:t/>
            </a:r>
            <a:br>
              <a:rPr lang="es-MX" sz="3200" b="1" dirty="0">
                <a:solidFill>
                  <a:srgbClr val="000000"/>
                </a:solidFill>
                <a:ea typeface="+mn-ea"/>
                <a:cs typeface="+mn-cs"/>
              </a:rPr>
            </a:br>
            <a:r>
              <a:rPr lang="es-MX" sz="3200" b="1" dirty="0" smtClean="0">
                <a:solidFill>
                  <a:srgbClr val="000000"/>
                </a:solidFill>
                <a:ea typeface="+mn-ea"/>
                <a:cs typeface="+mn-cs"/>
              </a:rPr>
              <a:t/>
            </a:r>
            <a:br>
              <a:rPr lang="es-MX" sz="3200" b="1" dirty="0" smtClean="0">
                <a:solidFill>
                  <a:srgbClr val="000000"/>
                </a:solidFill>
                <a:ea typeface="+mn-ea"/>
                <a:cs typeface="+mn-cs"/>
              </a:rPr>
            </a:br>
            <a:r>
              <a:rPr lang="es-MX" sz="3200" b="1" dirty="0">
                <a:solidFill>
                  <a:srgbClr val="000000"/>
                </a:solidFill>
                <a:ea typeface="+mn-ea"/>
                <a:cs typeface="+mn-cs"/>
              </a:rPr>
              <a:t/>
            </a:r>
            <a:br>
              <a:rPr lang="es-MX" sz="3200" b="1" dirty="0">
                <a:solidFill>
                  <a:srgbClr val="000000"/>
                </a:solidFill>
                <a:ea typeface="+mn-ea"/>
                <a:cs typeface="+mn-cs"/>
              </a:rPr>
            </a:br>
            <a:r>
              <a:rPr lang="es-MX" sz="4000" b="1" dirty="0" smtClean="0">
                <a:solidFill>
                  <a:srgbClr val="000000"/>
                </a:solidFill>
                <a:ea typeface="+mn-ea"/>
                <a:cs typeface="+mn-cs"/>
              </a:rPr>
              <a:t>Departamentalización</a:t>
            </a:r>
            <a:r>
              <a:rPr lang="es-MX" sz="4000" b="1" dirty="0">
                <a:solidFill>
                  <a:srgbClr val="000000"/>
                </a:solidFill>
                <a:ea typeface="+mn-ea"/>
                <a:cs typeface="+mn-cs"/>
              </a:rPr>
              <a:t/>
            </a:r>
            <a:br>
              <a:rPr lang="es-MX" sz="4000" b="1" dirty="0">
                <a:solidFill>
                  <a:srgbClr val="000000"/>
                </a:solidFill>
                <a:ea typeface="+mn-ea"/>
                <a:cs typeface="+mn-cs"/>
              </a:rPr>
            </a:br>
            <a:endParaRPr lang="es-MX" sz="4000" dirty="0"/>
          </a:p>
        </p:txBody>
      </p:sp>
      <p:sp>
        <p:nvSpPr>
          <p:cNvPr id="3" name="2 Marcador de contenido"/>
          <p:cNvSpPr>
            <a:spLocks noGrp="1"/>
          </p:cNvSpPr>
          <p:nvPr>
            <p:ph sz="half" idx="1"/>
          </p:nvPr>
        </p:nvSpPr>
        <p:spPr/>
        <p:txBody>
          <a:bodyPr/>
          <a:lstStyle/>
          <a:p>
            <a:pPr marL="0" indent="0">
              <a:buNone/>
            </a:pPr>
            <a:r>
              <a:rPr lang="es-MX" b="1" dirty="0" smtClean="0"/>
              <a:t>Por funciones</a:t>
            </a:r>
          </a:p>
          <a:p>
            <a:pPr marL="0" indent="0">
              <a:buNone/>
            </a:pPr>
            <a:endParaRPr lang="es-MX" b="1" dirty="0" smtClean="0"/>
          </a:p>
          <a:p>
            <a:pPr marL="0" indent="0" algn="just">
              <a:buNone/>
            </a:pPr>
            <a:r>
              <a:rPr lang="es-MX" sz="2400" dirty="0" smtClean="0"/>
              <a:t>En las organizaciones se definen funciones que se diferencian por el tipo de actividad que se efectúa, por ejemplo: finanzas, recursos humanos, servicios generales, etc.</a:t>
            </a:r>
            <a:endParaRPr lang="es-MX" sz="2400" dirty="0"/>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48064" y="2060848"/>
            <a:ext cx="3528392" cy="3096344"/>
          </a:xfrm>
        </p:spPr>
      </p:pic>
    </p:spTree>
    <p:extLst>
      <p:ext uri="{BB962C8B-B14F-4D97-AF65-F5344CB8AC3E}">
        <p14:creationId xmlns:p14="http://schemas.microsoft.com/office/powerpoint/2010/main" val="19751210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1143000"/>
          </a:xfrm>
        </p:spPr>
        <p:txBody>
          <a:bodyPr/>
          <a:lstStyle/>
          <a:p>
            <a:r>
              <a:rPr lang="es-MX" sz="4000" b="1" dirty="0" smtClean="0">
                <a:solidFill>
                  <a:srgbClr val="000000"/>
                </a:solidFill>
              </a:rPr>
              <a:t>Departamentalización</a:t>
            </a:r>
            <a:endParaRPr lang="es-MX" dirty="0"/>
          </a:p>
        </p:txBody>
      </p:sp>
      <p:pic>
        <p:nvPicPr>
          <p:cNvPr id="19558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259632" y="3174494"/>
            <a:ext cx="6192688" cy="2990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3491880" y="4953942"/>
            <a:ext cx="3888432" cy="923330"/>
          </a:xfrm>
          <a:prstGeom prst="rect">
            <a:avLst/>
          </a:prstGeom>
          <a:solidFill>
            <a:schemeClr val="bg1"/>
          </a:solidFill>
          <a:ln>
            <a:solidFill>
              <a:schemeClr val="tx1"/>
            </a:solidFill>
          </a:ln>
        </p:spPr>
        <p:txBody>
          <a:bodyPr wrap="square" rtlCol="0">
            <a:spAutoFit/>
          </a:bodyPr>
          <a:lstStyle/>
          <a:p>
            <a:pPr algn="ctr" fontAlgn="base">
              <a:spcBef>
                <a:spcPct val="0"/>
              </a:spcBef>
              <a:spcAft>
                <a:spcPct val="0"/>
              </a:spcAft>
            </a:pPr>
            <a:r>
              <a:rPr lang="es-MX" dirty="0">
                <a:solidFill>
                  <a:srgbClr val="000000"/>
                </a:solidFill>
              </a:rPr>
              <a:t>Planeación, control de producción, balanceo de líneas productivas, etc.</a:t>
            </a:r>
          </a:p>
          <a:p>
            <a:pPr algn="ctr" fontAlgn="base">
              <a:spcBef>
                <a:spcPct val="0"/>
              </a:spcBef>
              <a:spcAft>
                <a:spcPct val="0"/>
              </a:spcAft>
            </a:pPr>
            <a:endParaRPr lang="es-MX" dirty="0">
              <a:solidFill>
                <a:srgbClr val="000000"/>
              </a:solidFill>
            </a:endParaRPr>
          </a:p>
        </p:txBody>
      </p:sp>
      <p:sp>
        <p:nvSpPr>
          <p:cNvPr id="7" name="6 Flecha derecha"/>
          <p:cNvSpPr/>
          <p:nvPr/>
        </p:nvSpPr>
        <p:spPr>
          <a:xfrm>
            <a:off x="2979426" y="5104608"/>
            <a:ext cx="489204" cy="484632"/>
          </a:xfrm>
          <a:prstGeom prst="right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s-MX" dirty="0">
              <a:solidFill>
                <a:srgbClr val="FFFFFF"/>
              </a:solidFill>
            </a:endParaRPr>
          </a:p>
        </p:txBody>
      </p:sp>
      <p:sp>
        <p:nvSpPr>
          <p:cNvPr id="8" name="7 Rectángulo"/>
          <p:cNvSpPr/>
          <p:nvPr/>
        </p:nvSpPr>
        <p:spPr>
          <a:xfrm>
            <a:off x="2411760" y="1268760"/>
            <a:ext cx="4176464" cy="57606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MX" dirty="0">
                <a:solidFill>
                  <a:srgbClr val="FFFFFF"/>
                </a:solidFill>
              </a:rPr>
              <a:t>Departamentalización por funciones</a:t>
            </a:r>
          </a:p>
        </p:txBody>
      </p:sp>
      <p:sp>
        <p:nvSpPr>
          <p:cNvPr id="10" name="9 Rectángulo"/>
          <p:cNvSpPr/>
          <p:nvPr/>
        </p:nvSpPr>
        <p:spPr>
          <a:xfrm>
            <a:off x="2699792" y="2348880"/>
            <a:ext cx="3600400" cy="57606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MX" dirty="0">
                <a:solidFill>
                  <a:srgbClr val="FFFFFF"/>
                </a:solidFill>
              </a:rPr>
              <a:t>Departamento de producción</a:t>
            </a:r>
          </a:p>
        </p:txBody>
      </p:sp>
      <p:cxnSp>
        <p:nvCxnSpPr>
          <p:cNvPr id="11" name="10 Conector recto de flecha"/>
          <p:cNvCxnSpPr/>
          <p:nvPr/>
        </p:nvCxnSpPr>
        <p:spPr>
          <a:xfrm>
            <a:off x="4427984" y="1844824"/>
            <a:ext cx="0" cy="36004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23667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317135" y="620688"/>
            <a:ext cx="8534400" cy="758952"/>
          </a:xfrm>
        </p:spPr>
        <p:txBody>
          <a:bodyPr>
            <a:normAutofit fontScale="90000"/>
          </a:bodyPr>
          <a:lstStyle/>
          <a:p>
            <a:r>
              <a:rPr lang="es-MX" sz="4000" b="1" dirty="0">
                <a:solidFill>
                  <a:srgbClr val="000000"/>
                </a:solidFill>
              </a:rPr>
              <a:t>Departamentalización</a:t>
            </a:r>
            <a:br>
              <a:rPr lang="es-MX" sz="4000" b="1" dirty="0">
                <a:solidFill>
                  <a:srgbClr val="000000"/>
                </a:solidFill>
              </a:rPr>
            </a:br>
            <a:endParaRPr lang="es-MX" dirty="0"/>
          </a:p>
        </p:txBody>
      </p:sp>
      <p:pic>
        <p:nvPicPr>
          <p:cNvPr id="19661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408360" y="3284984"/>
            <a:ext cx="6187976" cy="2987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1619672" y="5324271"/>
            <a:ext cx="1368152" cy="338554"/>
          </a:xfrm>
          <a:prstGeom prst="rect">
            <a:avLst/>
          </a:prstGeom>
          <a:solidFill>
            <a:schemeClr val="bg1"/>
          </a:solidFill>
        </p:spPr>
        <p:txBody>
          <a:bodyPr wrap="square" rtlCol="0">
            <a:spAutoFit/>
          </a:bodyPr>
          <a:lstStyle/>
          <a:p>
            <a:pPr fontAlgn="base">
              <a:spcBef>
                <a:spcPct val="0"/>
              </a:spcBef>
              <a:spcAft>
                <a:spcPct val="0"/>
              </a:spcAft>
            </a:pPr>
            <a:r>
              <a:rPr lang="es-MX" sz="1600" b="1" dirty="0">
                <a:solidFill>
                  <a:srgbClr val="000000"/>
                </a:solidFill>
              </a:rPr>
              <a:t>Marketing</a:t>
            </a:r>
          </a:p>
        </p:txBody>
      </p:sp>
      <p:pic>
        <p:nvPicPr>
          <p:cNvPr id="1966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7031" y="1684856"/>
            <a:ext cx="4200525"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66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7017" y="2295710"/>
            <a:ext cx="274637"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p:nvSpPr>
        <p:spPr>
          <a:xfrm>
            <a:off x="3635896" y="5047272"/>
            <a:ext cx="3816424" cy="923330"/>
          </a:xfrm>
          <a:prstGeom prst="rect">
            <a:avLst/>
          </a:prstGeom>
          <a:solidFill>
            <a:schemeClr val="bg1"/>
          </a:solidFill>
          <a:ln>
            <a:solidFill>
              <a:schemeClr val="tx1"/>
            </a:solidFill>
          </a:ln>
        </p:spPr>
        <p:txBody>
          <a:bodyPr wrap="square" rtlCol="0">
            <a:spAutoFit/>
          </a:bodyPr>
          <a:lstStyle/>
          <a:p>
            <a:pPr algn="ctr" fontAlgn="base">
              <a:spcBef>
                <a:spcPct val="0"/>
              </a:spcBef>
              <a:spcAft>
                <a:spcPct val="0"/>
              </a:spcAft>
            </a:pPr>
            <a:r>
              <a:rPr lang="es-MX" dirty="0">
                <a:solidFill>
                  <a:srgbClr val="000000"/>
                </a:solidFill>
              </a:rPr>
              <a:t>Mercadotecnia, imagen, ventas, comercialización</a:t>
            </a:r>
          </a:p>
          <a:p>
            <a:pPr fontAlgn="base">
              <a:spcBef>
                <a:spcPct val="0"/>
              </a:spcBef>
              <a:spcAft>
                <a:spcPct val="0"/>
              </a:spcAft>
            </a:pPr>
            <a:endParaRPr lang="es-MX" dirty="0">
              <a:solidFill>
                <a:srgbClr val="000000"/>
              </a:solidFill>
            </a:endParaRPr>
          </a:p>
        </p:txBody>
      </p:sp>
      <p:sp>
        <p:nvSpPr>
          <p:cNvPr id="9" name="8 CuadroTexto"/>
          <p:cNvSpPr txBox="1"/>
          <p:nvPr/>
        </p:nvSpPr>
        <p:spPr>
          <a:xfrm>
            <a:off x="2981110" y="2682225"/>
            <a:ext cx="3312368" cy="369332"/>
          </a:xfrm>
          <a:prstGeom prst="rect">
            <a:avLst/>
          </a:prstGeom>
          <a:solidFill>
            <a:srgbClr val="0070C0"/>
          </a:solidFill>
        </p:spPr>
        <p:txBody>
          <a:bodyPr wrap="square" rtlCol="0">
            <a:spAutoFit/>
          </a:bodyPr>
          <a:lstStyle/>
          <a:p>
            <a:pPr fontAlgn="base">
              <a:spcBef>
                <a:spcPct val="0"/>
              </a:spcBef>
              <a:spcAft>
                <a:spcPct val="0"/>
              </a:spcAft>
            </a:pPr>
            <a:r>
              <a:rPr lang="es-MX" dirty="0">
                <a:solidFill>
                  <a:srgbClr val="FFFFFF"/>
                </a:solidFill>
              </a:rPr>
              <a:t>Departamento de Marketing</a:t>
            </a:r>
          </a:p>
        </p:txBody>
      </p:sp>
    </p:spTree>
    <p:extLst>
      <p:ext uri="{BB962C8B-B14F-4D97-AF65-F5344CB8AC3E}">
        <p14:creationId xmlns:p14="http://schemas.microsoft.com/office/powerpoint/2010/main" val="19651309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301752" y="509808"/>
            <a:ext cx="8534400" cy="758952"/>
          </a:xfrm>
        </p:spPr>
        <p:txBody>
          <a:bodyPr>
            <a:normAutofit fontScale="90000"/>
          </a:bodyPr>
          <a:lstStyle/>
          <a:p>
            <a:r>
              <a:rPr lang="es-MX" sz="3600" b="1" dirty="0">
                <a:solidFill>
                  <a:srgbClr val="000000"/>
                </a:solidFill>
              </a:rPr>
              <a:t>Departamentalización</a:t>
            </a:r>
            <a:br>
              <a:rPr lang="es-MX" sz="3600" b="1" dirty="0">
                <a:solidFill>
                  <a:srgbClr val="000000"/>
                </a:solidFill>
              </a:rPr>
            </a:br>
            <a:endParaRPr lang="es-MX" dirty="0"/>
          </a:p>
        </p:txBody>
      </p:sp>
      <p:pic>
        <p:nvPicPr>
          <p:cNvPr id="19763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tretch>
            <a:fillRect/>
          </a:stretch>
        </p:blipFill>
        <p:spPr bwMode="auto">
          <a:xfrm>
            <a:off x="1053726" y="3775249"/>
            <a:ext cx="6768752" cy="2292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76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1889646"/>
            <a:ext cx="4200525"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76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0783" y="2631613"/>
            <a:ext cx="274637"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1309228" y="5249525"/>
            <a:ext cx="1462572" cy="369332"/>
          </a:xfrm>
          <a:prstGeom prst="rect">
            <a:avLst/>
          </a:prstGeom>
          <a:solidFill>
            <a:schemeClr val="bg1"/>
          </a:solidFill>
        </p:spPr>
        <p:txBody>
          <a:bodyPr wrap="square" rtlCol="0">
            <a:spAutoFit/>
          </a:bodyPr>
          <a:lstStyle/>
          <a:p>
            <a:pPr fontAlgn="base">
              <a:spcBef>
                <a:spcPct val="0"/>
              </a:spcBef>
              <a:spcAft>
                <a:spcPct val="0"/>
              </a:spcAft>
            </a:pPr>
            <a:r>
              <a:rPr lang="es-MX" b="1" dirty="0">
                <a:solidFill>
                  <a:srgbClr val="000000"/>
                </a:solidFill>
              </a:rPr>
              <a:t>Finanzas</a:t>
            </a:r>
          </a:p>
        </p:txBody>
      </p:sp>
      <p:sp>
        <p:nvSpPr>
          <p:cNvPr id="8" name="7 CuadroTexto"/>
          <p:cNvSpPr txBox="1"/>
          <p:nvPr/>
        </p:nvSpPr>
        <p:spPr>
          <a:xfrm>
            <a:off x="3563888" y="5013176"/>
            <a:ext cx="4104456" cy="923330"/>
          </a:xfrm>
          <a:prstGeom prst="rect">
            <a:avLst/>
          </a:prstGeom>
          <a:solidFill>
            <a:schemeClr val="bg1"/>
          </a:solidFill>
          <a:ln>
            <a:solidFill>
              <a:schemeClr val="tx1"/>
            </a:solidFill>
          </a:ln>
        </p:spPr>
        <p:txBody>
          <a:bodyPr wrap="square" rtlCol="0">
            <a:spAutoFit/>
          </a:bodyPr>
          <a:lstStyle/>
          <a:p>
            <a:pPr algn="ctr" fontAlgn="base">
              <a:spcBef>
                <a:spcPct val="0"/>
              </a:spcBef>
              <a:spcAft>
                <a:spcPct val="0"/>
              </a:spcAft>
            </a:pPr>
            <a:r>
              <a:rPr lang="es-MX" dirty="0">
                <a:solidFill>
                  <a:srgbClr val="000000"/>
                </a:solidFill>
              </a:rPr>
              <a:t>Control financiero, contabilidad, compras, etc.</a:t>
            </a:r>
          </a:p>
          <a:p>
            <a:pPr fontAlgn="base">
              <a:spcBef>
                <a:spcPct val="0"/>
              </a:spcBef>
              <a:spcAft>
                <a:spcPct val="0"/>
              </a:spcAft>
            </a:pPr>
            <a:endParaRPr lang="es-MX" dirty="0">
              <a:solidFill>
                <a:srgbClr val="000000"/>
              </a:solidFill>
            </a:endParaRPr>
          </a:p>
        </p:txBody>
      </p:sp>
      <p:sp>
        <p:nvSpPr>
          <p:cNvPr id="9" name="8 CuadroTexto"/>
          <p:cNvSpPr txBox="1"/>
          <p:nvPr/>
        </p:nvSpPr>
        <p:spPr>
          <a:xfrm>
            <a:off x="2915816" y="3131676"/>
            <a:ext cx="2967479" cy="369332"/>
          </a:xfrm>
          <a:prstGeom prst="rect">
            <a:avLst/>
          </a:prstGeom>
          <a:solidFill>
            <a:srgbClr val="0070C0"/>
          </a:solidFill>
        </p:spPr>
        <p:txBody>
          <a:bodyPr wrap="none" rtlCol="0">
            <a:spAutoFit/>
          </a:bodyPr>
          <a:lstStyle/>
          <a:p>
            <a:pPr fontAlgn="base">
              <a:spcBef>
                <a:spcPct val="0"/>
              </a:spcBef>
              <a:spcAft>
                <a:spcPct val="0"/>
              </a:spcAft>
            </a:pPr>
            <a:r>
              <a:rPr lang="es-MX" dirty="0">
                <a:solidFill>
                  <a:srgbClr val="000000"/>
                </a:solidFill>
              </a:rPr>
              <a:t>Departamento de Finanzas</a:t>
            </a:r>
          </a:p>
        </p:txBody>
      </p:sp>
    </p:spTree>
    <p:extLst>
      <p:ext uri="{BB962C8B-B14F-4D97-AF65-F5344CB8AC3E}">
        <p14:creationId xmlns:p14="http://schemas.microsoft.com/office/powerpoint/2010/main" val="26586604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Departamentalización</a:t>
            </a:r>
            <a:endParaRPr lang="es-MX" b="1" dirty="0"/>
          </a:p>
        </p:txBody>
      </p:sp>
      <p:sp>
        <p:nvSpPr>
          <p:cNvPr id="3" name="2 Marcador de contenido"/>
          <p:cNvSpPr>
            <a:spLocks noGrp="1"/>
          </p:cNvSpPr>
          <p:nvPr>
            <p:ph sz="half" idx="1"/>
          </p:nvPr>
        </p:nvSpPr>
        <p:spPr/>
        <p:txBody>
          <a:bodyPr/>
          <a:lstStyle/>
          <a:p>
            <a:pPr marL="0" indent="0">
              <a:buNone/>
            </a:pPr>
            <a:r>
              <a:rPr lang="es-MX" b="1" dirty="0" smtClean="0"/>
              <a:t>Por territorios</a:t>
            </a:r>
          </a:p>
          <a:p>
            <a:pPr marL="0" indent="0">
              <a:buNone/>
            </a:pPr>
            <a:endParaRPr lang="es-MX" b="1" dirty="0" smtClean="0"/>
          </a:p>
          <a:p>
            <a:pPr marL="0" indent="0" algn="just">
              <a:buNone/>
            </a:pPr>
            <a:r>
              <a:rPr lang="es-MX" sz="2400" dirty="0" smtClean="0"/>
              <a:t>La agrupación se lleva a cabo a partir de las áreas territoriales, ya que en muchas ocasiones presentan características específicas.</a:t>
            </a:r>
            <a:endParaRPr lang="es-MX" sz="2400" dirty="0"/>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60032" y="1772816"/>
            <a:ext cx="3888432" cy="3600400"/>
          </a:xfrm>
        </p:spPr>
      </p:pic>
    </p:spTree>
    <p:extLst>
      <p:ext uri="{BB962C8B-B14F-4D97-AF65-F5344CB8AC3E}">
        <p14:creationId xmlns:p14="http://schemas.microsoft.com/office/powerpoint/2010/main" val="33197046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0000"/>
                </a:solidFill>
              </a:rPr>
              <a:t>Departamentalización</a:t>
            </a:r>
            <a:endParaRPr lang="es-MX" dirty="0"/>
          </a:p>
        </p:txBody>
      </p:sp>
      <p:sp>
        <p:nvSpPr>
          <p:cNvPr id="3" name="2 Marcador de contenido"/>
          <p:cNvSpPr>
            <a:spLocks noGrp="1"/>
          </p:cNvSpPr>
          <p:nvPr>
            <p:ph sz="half" idx="1"/>
          </p:nvPr>
        </p:nvSpPr>
        <p:spPr>
          <a:xfrm>
            <a:off x="457200" y="1600200"/>
            <a:ext cx="3898776" cy="4525963"/>
          </a:xfrm>
        </p:spPr>
        <p:txBody>
          <a:bodyPr/>
          <a:lstStyle/>
          <a:p>
            <a:pPr marL="0" indent="0">
              <a:buNone/>
            </a:pPr>
            <a:r>
              <a:rPr lang="es-MX" b="1" dirty="0" smtClean="0"/>
              <a:t>Por tipo de producto</a:t>
            </a:r>
          </a:p>
          <a:p>
            <a:pPr marL="0" indent="0">
              <a:buNone/>
            </a:pPr>
            <a:endParaRPr lang="es-MX" b="1" dirty="0"/>
          </a:p>
          <a:p>
            <a:pPr marL="0" indent="0" algn="just">
              <a:buNone/>
            </a:pPr>
            <a:r>
              <a:rPr lang="es-MX" sz="2400" dirty="0" smtClean="0"/>
              <a:t>En ocasiones lo productos presentan muchas diferencias, tanto en la producción como en la comercialización, por lo que es aconsejable crear departamentos específicos para grupos de productos.</a:t>
            </a:r>
          </a:p>
          <a:p>
            <a:pPr marL="0" indent="0">
              <a:buNone/>
            </a:pPr>
            <a:endParaRPr lang="es-MX" dirty="0"/>
          </a:p>
          <a:p>
            <a:pPr marL="0" indent="0">
              <a:buNone/>
            </a:pPr>
            <a:endParaRPr lang="es-MX" dirty="0"/>
          </a:p>
        </p:txBody>
      </p:sp>
      <p:pic>
        <p:nvPicPr>
          <p:cNvPr id="10" name="9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16016" y="1988840"/>
            <a:ext cx="4176464" cy="3816424"/>
          </a:xfrm>
        </p:spPr>
      </p:pic>
    </p:spTree>
    <p:extLst>
      <p:ext uri="{BB962C8B-B14F-4D97-AF65-F5344CB8AC3E}">
        <p14:creationId xmlns:p14="http://schemas.microsoft.com/office/powerpoint/2010/main" val="35882465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0000"/>
                </a:solidFill>
              </a:rPr>
              <a:t>Departamentalización</a:t>
            </a:r>
            <a:endParaRPr lang="es-MX" dirty="0"/>
          </a:p>
        </p:txBody>
      </p:sp>
      <p:sp>
        <p:nvSpPr>
          <p:cNvPr id="6" name="5 Marcador de contenido"/>
          <p:cNvSpPr>
            <a:spLocks noGrp="1"/>
          </p:cNvSpPr>
          <p:nvPr>
            <p:ph sz="half" idx="1"/>
          </p:nvPr>
        </p:nvSpPr>
        <p:spPr/>
        <p:txBody>
          <a:bodyPr/>
          <a:lstStyle/>
          <a:p>
            <a:pPr marL="0" indent="0">
              <a:buNone/>
            </a:pPr>
            <a:r>
              <a:rPr lang="es-MX" sz="2600" b="1" dirty="0" smtClean="0"/>
              <a:t>Por proceso productivo</a:t>
            </a:r>
          </a:p>
          <a:p>
            <a:pPr marL="0" indent="0">
              <a:buNone/>
            </a:pPr>
            <a:endParaRPr lang="es-MX" dirty="0"/>
          </a:p>
          <a:p>
            <a:pPr marL="0" indent="0" algn="just">
              <a:buNone/>
            </a:pPr>
            <a:r>
              <a:rPr lang="es-MX" sz="2400" dirty="0" smtClean="0"/>
              <a:t>La elaboración de un producto presupone muchas veces que debe pasar por diversas fases, por lo cual resulta aconsejable agrupar en departamentos</a:t>
            </a:r>
            <a:endParaRPr lang="es-MX" sz="2400" dirty="0"/>
          </a:p>
        </p:txBody>
      </p:sp>
      <p:pic>
        <p:nvPicPr>
          <p:cNvPr id="8" name="7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48064" y="2132856"/>
            <a:ext cx="3744416" cy="3096344"/>
          </a:xfrm>
        </p:spPr>
      </p:pic>
      <p:sp>
        <p:nvSpPr>
          <p:cNvPr id="10" name="9 Elipse"/>
          <p:cNvSpPr/>
          <p:nvPr/>
        </p:nvSpPr>
        <p:spPr>
          <a:xfrm>
            <a:off x="5082589" y="3645024"/>
            <a:ext cx="2304256" cy="22322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s-MX" dirty="0">
              <a:solidFill>
                <a:srgbClr val="FFFFFF"/>
              </a:solidFill>
            </a:endParaRPr>
          </a:p>
        </p:txBody>
      </p:sp>
    </p:spTree>
    <p:extLst>
      <p:ext uri="{BB962C8B-B14F-4D97-AF65-F5344CB8AC3E}">
        <p14:creationId xmlns:p14="http://schemas.microsoft.com/office/powerpoint/2010/main" val="31362413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8CADAE">
                    <a:shade val="75000"/>
                  </a:srgbClr>
                </a:solidFill>
              </a:rPr>
              <a:t>Título del material didáctico</a:t>
            </a:r>
            <a:endParaRPr lang="es-MX" dirty="0"/>
          </a:p>
        </p:txBody>
      </p:sp>
      <p:sp>
        <p:nvSpPr>
          <p:cNvPr id="3" name="2 Marcador de contenido"/>
          <p:cNvSpPr>
            <a:spLocks noGrp="1"/>
          </p:cNvSpPr>
          <p:nvPr>
            <p:ph sz="quarter" idx="1"/>
          </p:nvPr>
        </p:nvSpPr>
        <p:spPr/>
        <p:txBody>
          <a:bodyPr/>
          <a:lstStyle/>
          <a:p>
            <a:pPr marL="0" lvl="0" indent="0" algn="ctr">
              <a:buClr>
                <a:srgbClr val="D16349"/>
              </a:buClr>
              <a:buNone/>
            </a:pPr>
            <a:endParaRPr lang="es-MX" b="1" dirty="0" smtClean="0">
              <a:solidFill>
                <a:prstClr val="black"/>
              </a:solidFill>
            </a:endParaRPr>
          </a:p>
          <a:p>
            <a:pPr marL="0" lvl="0" indent="0" algn="ctr">
              <a:buClr>
                <a:srgbClr val="D16349"/>
              </a:buClr>
              <a:buNone/>
            </a:pPr>
            <a:endParaRPr lang="es-MX" b="1" dirty="0" smtClean="0">
              <a:solidFill>
                <a:prstClr val="black"/>
              </a:solidFill>
            </a:endParaRPr>
          </a:p>
          <a:p>
            <a:pPr marL="0" lvl="0" indent="0" algn="ctr">
              <a:buClr>
                <a:srgbClr val="D16349"/>
              </a:buClr>
              <a:buNone/>
            </a:pPr>
            <a:r>
              <a:rPr lang="es-MX" b="1" dirty="0" smtClean="0">
                <a:solidFill>
                  <a:prstClr val="black"/>
                </a:solidFill>
              </a:rPr>
              <a:t>ESTRUCTURAS </a:t>
            </a:r>
            <a:r>
              <a:rPr lang="es-MX" b="1" dirty="0">
                <a:solidFill>
                  <a:prstClr val="black"/>
                </a:solidFill>
              </a:rPr>
              <a:t>DE </a:t>
            </a:r>
            <a:r>
              <a:rPr lang="es-MX" b="1" dirty="0" smtClean="0">
                <a:solidFill>
                  <a:prstClr val="black"/>
                </a:solidFill>
              </a:rPr>
              <a:t>UNIDADES ORGÁNICAS</a:t>
            </a:r>
          </a:p>
          <a:p>
            <a:pPr marL="0" lvl="0" indent="0" algn="ctr">
              <a:buClr>
                <a:srgbClr val="D16349"/>
              </a:buClr>
              <a:buNone/>
            </a:pPr>
            <a:endParaRPr lang="es-MX" b="1" dirty="0">
              <a:solidFill>
                <a:prstClr val="black"/>
              </a:solidFill>
            </a:endParaRPr>
          </a:p>
          <a:p>
            <a:pPr marL="0" lvl="0" indent="0" algn="ctr">
              <a:buClr>
                <a:srgbClr val="D16349"/>
              </a:buClr>
              <a:buNone/>
            </a:pPr>
            <a:endParaRPr lang="es-MX" b="1" dirty="0" smtClean="0">
              <a:solidFill>
                <a:prstClr val="black"/>
              </a:solidFill>
            </a:endParaRPr>
          </a:p>
          <a:p>
            <a:pPr marL="0" lvl="0" indent="0" algn="ctr">
              <a:buClr>
                <a:srgbClr val="D16349"/>
              </a:buClr>
              <a:buNone/>
            </a:pPr>
            <a:endParaRPr lang="es-MX" b="1" dirty="0" smtClean="0">
              <a:solidFill>
                <a:prstClr val="black"/>
              </a:solidFill>
            </a:endParaRPr>
          </a:p>
          <a:p>
            <a:pPr marL="0" lvl="0" indent="0" algn="r">
              <a:buClr>
                <a:srgbClr val="D16349"/>
              </a:buClr>
              <a:buNone/>
            </a:pPr>
            <a:r>
              <a:rPr lang="es-MX" sz="1800" dirty="0" smtClean="0">
                <a:solidFill>
                  <a:prstClr val="black"/>
                </a:solidFill>
              </a:rPr>
              <a:t>Material elaborado por: </a:t>
            </a:r>
          </a:p>
          <a:p>
            <a:pPr marL="0" lvl="0" indent="0" algn="r">
              <a:buClr>
                <a:srgbClr val="D16349"/>
              </a:buClr>
              <a:buNone/>
            </a:pPr>
            <a:r>
              <a:rPr lang="es-MX" sz="1800" dirty="0" smtClean="0">
                <a:solidFill>
                  <a:prstClr val="black"/>
                </a:solidFill>
              </a:rPr>
              <a:t>Ariel Sánchez Espinoza</a:t>
            </a:r>
          </a:p>
          <a:p>
            <a:pPr marL="0" lvl="0" indent="0" algn="r">
              <a:buClr>
                <a:srgbClr val="D16349"/>
              </a:buClr>
              <a:buNone/>
            </a:pPr>
            <a:r>
              <a:rPr lang="es-MX" sz="1800" dirty="0" smtClean="0">
                <a:solidFill>
                  <a:prstClr val="black"/>
                </a:solidFill>
              </a:rPr>
              <a:t>Profesor</a:t>
            </a:r>
            <a:endParaRPr lang="es-MX" sz="1800" dirty="0"/>
          </a:p>
        </p:txBody>
      </p:sp>
    </p:spTree>
    <p:extLst>
      <p:ext uri="{BB962C8B-B14F-4D97-AF65-F5344CB8AC3E}">
        <p14:creationId xmlns:p14="http://schemas.microsoft.com/office/powerpoint/2010/main" val="41738217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0000"/>
                </a:solidFill>
              </a:rPr>
              <a:t>Departamentalización</a:t>
            </a:r>
            <a:endParaRPr lang="es-MX" dirty="0"/>
          </a:p>
        </p:txBody>
      </p:sp>
      <p:sp>
        <p:nvSpPr>
          <p:cNvPr id="3" name="2 Marcador de contenido"/>
          <p:cNvSpPr>
            <a:spLocks noGrp="1"/>
          </p:cNvSpPr>
          <p:nvPr>
            <p:ph sz="half" idx="1"/>
          </p:nvPr>
        </p:nvSpPr>
        <p:spPr>
          <a:xfrm>
            <a:off x="323528" y="1600200"/>
            <a:ext cx="4248472" cy="4525963"/>
          </a:xfrm>
        </p:spPr>
        <p:txBody>
          <a:bodyPr/>
          <a:lstStyle/>
          <a:p>
            <a:pPr marL="0" indent="0">
              <a:buNone/>
            </a:pPr>
            <a:r>
              <a:rPr lang="es-MX" sz="2600" b="1" dirty="0" smtClean="0"/>
              <a:t>Por sectores del mercado</a:t>
            </a:r>
          </a:p>
          <a:p>
            <a:pPr marL="0" indent="0">
              <a:buNone/>
            </a:pPr>
            <a:endParaRPr lang="es-MX" sz="2600" b="1" dirty="0"/>
          </a:p>
          <a:p>
            <a:pPr marL="0" indent="0" algn="just">
              <a:buNone/>
            </a:pPr>
            <a:r>
              <a:rPr lang="es-MX" sz="2400" dirty="0" smtClean="0"/>
              <a:t>La elaboración de un producto, bien o servicio, presupone diferentes perfiles de usuarios finales o diferentes necesidades, por lo que es aconsejable la creación de departamentos</a:t>
            </a:r>
            <a:endParaRPr lang="es-MX" sz="2400" dirty="0"/>
          </a:p>
        </p:txBody>
      </p:sp>
      <p:pic>
        <p:nvPicPr>
          <p:cNvPr id="19968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4008" y="2132856"/>
            <a:ext cx="4248472" cy="345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43570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Organización staff</a:t>
            </a:r>
            <a:endParaRPr lang="es-MX" b="1" dirty="0"/>
          </a:p>
        </p:txBody>
      </p:sp>
      <p:sp>
        <p:nvSpPr>
          <p:cNvPr id="3" name="2 Marcador de contenido"/>
          <p:cNvSpPr>
            <a:spLocks noGrp="1"/>
          </p:cNvSpPr>
          <p:nvPr>
            <p:ph sz="half" idx="1"/>
          </p:nvPr>
        </p:nvSpPr>
        <p:spPr/>
        <p:txBody>
          <a:bodyPr/>
          <a:lstStyle/>
          <a:p>
            <a:pPr marL="0" indent="0">
              <a:buNone/>
            </a:pPr>
            <a:endParaRPr lang="es-MX" sz="2400" dirty="0" smtClean="0"/>
          </a:p>
          <a:p>
            <a:pPr marL="0" indent="0">
              <a:buNone/>
            </a:pPr>
            <a:r>
              <a:rPr lang="es-MX" sz="2400" dirty="0" smtClean="0"/>
              <a:t>Un inconveniente de la organización en línea es que cada directivo tiene bajo su responsabilidad una serie de actividades para lasa cuales puede no ser un experto, para solucionar este inconveniente se crean departamentos Staff para apoyan directamente a la dirección</a:t>
            </a:r>
            <a:endParaRPr lang="es-MX" sz="2400" dirty="0"/>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4008" y="1484784"/>
            <a:ext cx="4248472" cy="4608511"/>
          </a:xfrm>
        </p:spPr>
      </p:pic>
    </p:spTree>
    <p:extLst>
      <p:ext uri="{BB962C8B-B14F-4D97-AF65-F5344CB8AC3E}">
        <p14:creationId xmlns:p14="http://schemas.microsoft.com/office/powerpoint/2010/main" val="23949602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b="1" dirty="0" smtClean="0"/>
              <a:t>Comparativo</a:t>
            </a:r>
            <a:endParaRPr lang="es-MX" b="1" dirty="0"/>
          </a:p>
        </p:txBody>
      </p:sp>
      <p:pic>
        <p:nvPicPr>
          <p:cNvPr id="7" name="6 Marcador de contenido"/>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14350" y="1916832"/>
            <a:ext cx="8115300" cy="3672408"/>
          </a:xfrm>
        </p:spPr>
      </p:pic>
    </p:spTree>
    <p:extLst>
      <p:ext uri="{BB962C8B-B14F-4D97-AF65-F5344CB8AC3E}">
        <p14:creationId xmlns:p14="http://schemas.microsoft.com/office/powerpoint/2010/main" val="13049745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Bibliografía</a:t>
            </a:r>
            <a:endParaRPr lang="es-MX" b="1" dirty="0"/>
          </a:p>
        </p:txBody>
      </p:sp>
      <p:sp>
        <p:nvSpPr>
          <p:cNvPr id="3" name="2 Marcador de contenido"/>
          <p:cNvSpPr>
            <a:spLocks noGrp="1"/>
          </p:cNvSpPr>
          <p:nvPr>
            <p:ph sz="quarter" idx="1"/>
          </p:nvPr>
        </p:nvSpPr>
        <p:spPr/>
        <p:txBody>
          <a:bodyPr/>
          <a:lstStyle/>
          <a:p>
            <a:pPr marL="0" lvl="0" indent="0" algn="just">
              <a:buClr>
                <a:srgbClr val="D16349"/>
              </a:buClr>
              <a:buNone/>
            </a:pPr>
            <a:endParaRPr lang="es-MX" sz="2000" dirty="0">
              <a:solidFill>
                <a:prstClr val="black"/>
              </a:solidFill>
              <a:latin typeface="Arial"/>
              <a:ea typeface="Batang"/>
            </a:endParaRPr>
          </a:p>
          <a:p>
            <a:pPr marL="342900" lvl="0" indent="-342900" algn="just">
              <a:buClr>
                <a:srgbClr val="D16349"/>
              </a:buClr>
              <a:buFont typeface="Symbol"/>
              <a:buChar char=""/>
            </a:pPr>
            <a:r>
              <a:rPr lang="es-MX" sz="2000" dirty="0" smtClean="0">
                <a:solidFill>
                  <a:prstClr val="black"/>
                </a:solidFill>
                <a:latin typeface="Arial"/>
                <a:ea typeface="Batang"/>
              </a:rPr>
              <a:t>Chiavenato</a:t>
            </a:r>
            <a:r>
              <a:rPr lang="es-MX" sz="2000" dirty="0">
                <a:solidFill>
                  <a:prstClr val="black"/>
                </a:solidFill>
                <a:latin typeface="Arial"/>
                <a:ea typeface="Batang"/>
              </a:rPr>
              <a:t>, Idalberto (2007). </a:t>
            </a:r>
            <a:r>
              <a:rPr lang="es-MX" sz="2000" i="1" dirty="0">
                <a:solidFill>
                  <a:prstClr val="black"/>
                </a:solidFill>
                <a:latin typeface="Arial"/>
                <a:ea typeface="Batang"/>
              </a:rPr>
              <a:t>Introducción a la teoría general de la administración</a:t>
            </a:r>
            <a:r>
              <a:rPr lang="es-MX" sz="2000" dirty="0">
                <a:solidFill>
                  <a:prstClr val="black"/>
                </a:solidFill>
                <a:latin typeface="Arial"/>
                <a:ea typeface="Batang"/>
              </a:rPr>
              <a:t>, </a:t>
            </a:r>
            <a:r>
              <a:rPr lang="es-MX" sz="2000" i="1" dirty="0">
                <a:solidFill>
                  <a:prstClr val="black"/>
                </a:solidFill>
                <a:latin typeface="Arial"/>
                <a:ea typeface="Batang"/>
              </a:rPr>
              <a:t>7 ed</a:t>
            </a:r>
            <a:r>
              <a:rPr lang="es-MX" sz="2000" dirty="0">
                <a:solidFill>
                  <a:prstClr val="black"/>
                </a:solidFill>
                <a:latin typeface="Arial"/>
                <a:ea typeface="Batang"/>
              </a:rPr>
              <a:t>, México: McGraw-Hill</a:t>
            </a:r>
            <a:r>
              <a:rPr lang="es-MX" sz="2000" dirty="0" smtClean="0">
                <a:solidFill>
                  <a:prstClr val="black"/>
                </a:solidFill>
                <a:latin typeface="Arial"/>
                <a:ea typeface="Batang"/>
              </a:rPr>
              <a:t>.</a:t>
            </a:r>
            <a:endParaRPr lang="es-MX" sz="2000" dirty="0" smtClean="0">
              <a:latin typeface="Arial"/>
              <a:ea typeface="Batang"/>
            </a:endParaRPr>
          </a:p>
          <a:p>
            <a:pPr marL="342900" lvl="0" indent="-342900" algn="just">
              <a:spcAft>
                <a:spcPts val="0"/>
              </a:spcAft>
              <a:buFont typeface="Symbol"/>
              <a:buChar char=""/>
            </a:pPr>
            <a:r>
              <a:rPr lang="es-MX" sz="2000" dirty="0" smtClean="0">
                <a:latin typeface="Arial"/>
                <a:ea typeface="Batang"/>
              </a:rPr>
              <a:t>Diez </a:t>
            </a:r>
            <a:r>
              <a:rPr lang="es-MX" sz="2000" dirty="0">
                <a:latin typeface="Arial"/>
                <a:ea typeface="Batang"/>
              </a:rPr>
              <a:t>Carrera, Carmen (2014). </a:t>
            </a:r>
            <a:r>
              <a:rPr lang="es-MX" sz="2000" i="1" dirty="0">
                <a:latin typeface="Arial"/>
                <a:ea typeface="Batang"/>
              </a:rPr>
              <a:t>Administración de unidades de información: concepto e historia</a:t>
            </a:r>
            <a:r>
              <a:rPr lang="es-MX" sz="2000" dirty="0">
                <a:latin typeface="Arial"/>
                <a:ea typeface="Batang"/>
              </a:rPr>
              <a:t>, Gijón: Ediciones TREA.</a:t>
            </a:r>
            <a:endParaRPr lang="es-MX" sz="2000" dirty="0">
              <a:latin typeface="Times New Roman"/>
              <a:ea typeface="Batang"/>
            </a:endParaRPr>
          </a:p>
          <a:p>
            <a:pPr marL="342900" lvl="0" indent="-342900" algn="just">
              <a:spcAft>
                <a:spcPts val="0"/>
              </a:spcAft>
              <a:buFont typeface="Symbol"/>
              <a:buChar char=""/>
            </a:pPr>
            <a:r>
              <a:rPr lang="es-MX" sz="2000" dirty="0">
                <a:latin typeface="Arial"/>
                <a:ea typeface="Batang"/>
              </a:rPr>
              <a:t>Hernández y Rodríguez, Sergio (2008). </a:t>
            </a:r>
            <a:r>
              <a:rPr lang="es-MX" sz="2000" i="1" dirty="0">
                <a:latin typeface="Arial"/>
                <a:ea typeface="Batang"/>
              </a:rPr>
              <a:t>Administración. Teoría, proceso, áreas funcionales y estrategias para la competitividad</a:t>
            </a:r>
            <a:r>
              <a:rPr lang="es-MX" sz="2000" dirty="0">
                <a:latin typeface="Arial"/>
                <a:ea typeface="Batang"/>
              </a:rPr>
              <a:t>, </a:t>
            </a:r>
            <a:r>
              <a:rPr lang="es-MX" sz="2000" i="1" dirty="0">
                <a:latin typeface="Arial"/>
                <a:ea typeface="Batang"/>
              </a:rPr>
              <a:t>2 ed</a:t>
            </a:r>
            <a:r>
              <a:rPr lang="es-MX" sz="2000" dirty="0">
                <a:latin typeface="Arial"/>
                <a:ea typeface="Batang"/>
              </a:rPr>
              <a:t>, México: McGraw-Hill.</a:t>
            </a:r>
            <a:endParaRPr lang="es-MX" sz="2000" dirty="0">
              <a:latin typeface="Times New Roman"/>
              <a:ea typeface="Batang"/>
            </a:endParaRPr>
          </a:p>
          <a:p>
            <a:pPr marL="342900" lvl="0" indent="-342900" algn="just">
              <a:spcAft>
                <a:spcPts val="0"/>
              </a:spcAft>
              <a:buFont typeface="Symbol"/>
              <a:buChar char=""/>
            </a:pPr>
            <a:r>
              <a:rPr lang="es-MX" sz="2000" dirty="0" smtClean="0">
                <a:latin typeface="Arial"/>
                <a:ea typeface="Batang"/>
              </a:rPr>
              <a:t>Ramos </a:t>
            </a:r>
            <a:r>
              <a:rPr lang="es-MX" sz="2000" dirty="0">
                <a:latin typeface="Arial"/>
                <a:ea typeface="Batang"/>
              </a:rPr>
              <a:t>Simón, L. Fernando (2013). </a:t>
            </a:r>
            <a:r>
              <a:rPr lang="es-MX" sz="2000" i="1" dirty="0">
                <a:latin typeface="Arial"/>
                <a:ea typeface="Batang"/>
              </a:rPr>
              <a:t>Dirección, administración y marketing de empresas e instituciones documentales</a:t>
            </a:r>
            <a:r>
              <a:rPr lang="es-MX" sz="2000" dirty="0">
                <a:latin typeface="Arial"/>
                <a:ea typeface="Batang"/>
              </a:rPr>
              <a:t>, Madrid: Síntesis.</a:t>
            </a:r>
            <a:endParaRPr lang="es-MX" sz="2000" dirty="0">
              <a:latin typeface="Times New Roman"/>
              <a:ea typeface="Batang"/>
            </a:endParaRPr>
          </a:p>
          <a:p>
            <a:endParaRPr lang="es-MX" sz="2000" dirty="0"/>
          </a:p>
        </p:txBody>
      </p:sp>
    </p:spTree>
    <p:extLst>
      <p:ext uri="{BB962C8B-B14F-4D97-AF65-F5344CB8AC3E}">
        <p14:creationId xmlns:p14="http://schemas.microsoft.com/office/powerpoint/2010/main" val="8829922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Propósito de la Unidad de aprendizaje</a:t>
            </a:r>
            <a:endParaRPr lang="es-MX" b="1" dirty="0"/>
          </a:p>
        </p:txBody>
      </p:sp>
      <p:sp>
        <p:nvSpPr>
          <p:cNvPr id="3" name="2 Marcador de contenido"/>
          <p:cNvSpPr>
            <a:spLocks noGrp="1"/>
          </p:cNvSpPr>
          <p:nvPr>
            <p:ph sz="quarter" idx="1"/>
          </p:nvPr>
        </p:nvSpPr>
        <p:spPr/>
        <p:txBody>
          <a:bodyPr/>
          <a:lstStyle/>
          <a:p>
            <a:pPr marL="0" indent="0" algn="just">
              <a:buNone/>
            </a:pPr>
            <a:endParaRPr lang="es-MX" dirty="0" smtClean="0"/>
          </a:p>
          <a:p>
            <a:pPr marL="0" indent="0" algn="just">
              <a:buNone/>
            </a:pPr>
            <a:endParaRPr lang="es-MX" dirty="0"/>
          </a:p>
          <a:p>
            <a:pPr marL="0" indent="0" algn="just">
              <a:buNone/>
            </a:pPr>
            <a:r>
              <a:rPr lang="es-MX" dirty="0" smtClean="0"/>
              <a:t>Analizar </a:t>
            </a:r>
            <a:r>
              <a:rPr lang="es-MX" dirty="0"/>
              <a:t>la implementación de técnicas y herramientas de la administración en unidades documentales mediante el análisis de principios de la dirección, estrategias de motivación, trabajo en equipo, así como de gestión esto a fin de lograr el objetivo establecido en éstas.</a:t>
            </a:r>
          </a:p>
          <a:p>
            <a:endParaRPr lang="es-MX" dirty="0"/>
          </a:p>
          <a:p>
            <a:endParaRPr lang="es-MX" dirty="0"/>
          </a:p>
        </p:txBody>
      </p:sp>
    </p:spTree>
    <p:extLst>
      <p:ext uri="{BB962C8B-B14F-4D97-AF65-F5344CB8AC3E}">
        <p14:creationId xmlns:p14="http://schemas.microsoft.com/office/powerpoint/2010/main" val="7429349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Guión para el empleo del material</a:t>
            </a:r>
            <a:endParaRPr lang="es-MX" b="1" dirty="0"/>
          </a:p>
        </p:txBody>
      </p:sp>
      <p:sp>
        <p:nvSpPr>
          <p:cNvPr id="3" name="2 Marcador de contenido"/>
          <p:cNvSpPr>
            <a:spLocks noGrp="1"/>
          </p:cNvSpPr>
          <p:nvPr>
            <p:ph sz="quarter" idx="1"/>
          </p:nvPr>
        </p:nvSpPr>
        <p:spPr/>
        <p:txBody>
          <a:bodyPr/>
          <a:lstStyle/>
          <a:p>
            <a:pPr marL="0" indent="0" algn="just">
              <a:buNone/>
            </a:pPr>
            <a:endParaRPr lang="es-MX" dirty="0" smtClean="0"/>
          </a:p>
          <a:p>
            <a:pPr marL="0" indent="0" algn="just">
              <a:buNone/>
            </a:pPr>
            <a:r>
              <a:rPr lang="es-MX" dirty="0" smtClean="0"/>
              <a:t>Para cubrir el propósito de la unidad de aprendizaje, y antes de iniciar con el tema, se sugiere que el docente proporcione al discente un panorama general de la administración como disciplina científica, así como hacer énfasis en su transversalidad e importancia en las organizaciones de cualquier índole; haciendo hincapié en que las herramientas y modelos que se presentarán en el contenido del tema tienen objetivos diferenciados para propósitos específicos.</a:t>
            </a:r>
            <a:endParaRPr lang="es-MX" dirty="0"/>
          </a:p>
        </p:txBody>
      </p:sp>
    </p:spTree>
    <p:extLst>
      <p:ext uri="{BB962C8B-B14F-4D97-AF65-F5344CB8AC3E}">
        <p14:creationId xmlns:p14="http://schemas.microsoft.com/office/powerpoint/2010/main" val="25497026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Guión para el empleo del material</a:t>
            </a:r>
            <a:endParaRPr lang="es-MX" b="1" dirty="0"/>
          </a:p>
        </p:txBody>
      </p:sp>
      <p:sp>
        <p:nvSpPr>
          <p:cNvPr id="3" name="2 Marcador de contenido"/>
          <p:cNvSpPr>
            <a:spLocks noGrp="1"/>
          </p:cNvSpPr>
          <p:nvPr>
            <p:ph sz="quarter" idx="1"/>
          </p:nvPr>
        </p:nvSpPr>
        <p:spPr/>
        <p:txBody>
          <a:bodyPr/>
          <a:lstStyle/>
          <a:p>
            <a:pPr marL="0" indent="0" algn="just">
              <a:buNone/>
            </a:pPr>
            <a:r>
              <a:rPr lang="es-MX" dirty="0" smtClean="0"/>
              <a:t>Como estrategia para el abordaje de este tema, se recomienda que el docente considere este material como apoyo a su exposición oral y a las actividades que haya considerado para las sesiones. Se puede ir abordando desde los aspectos teóricos más fundamentales  como la estructura, la delegación, la autoridad, etc. Para continuar con las formas organizativas hasta los modelos de organigramas y finalizar con la estructura organizativa completa. Par lo anterior se presenta la siguiente secuencia:</a:t>
            </a:r>
            <a:endParaRPr lang="es-MX" dirty="0"/>
          </a:p>
        </p:txBody>
      </p:sp>
    </p:spTree>
    <p:extLst>
      <p:ext uri="{BB962C8B-B14F-4D97-AF65-F5344CB8AC3E}">
        <p14:creationId xmlns:p14="http://schemas.microsoft.com/office/powerpoint/2010/main" val="22578640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Temas abordados</a:t>
            </a:r>
            <a:endParaRPr lang="es-MX" b="1" dirty="0"/>
          </a:p>
        </p:txBody>
      </p:sp>
      <p:sp>
        <p:nvSpPr>
          <p:cNvPr id="3" name="2 Marcador de contenido"/>
          <p:cNvSpPr>
            <a:spLocks noGrp="1"/>
          </p:cNvSpPr>
          <p:nvPr>
            <p:ph sz="quarter" idx="1"/>
          </p:nvPr>
        </p:nvSpPr>
        <p:spPr/>
        <p:txBody>
          <a:bodyPr/>
          <a:lstStyle/>
          <a:p>
            <a:pPr marL="0" indent="0">
              <a:buNone/>
            </a:pPr>
            <a:endParaRPr lang="es-MX" dirty="0" smtClean="0"/>
          </a:p>
          <a:p>
            <a:pPr marL="0" indent="0">
              <a:buNone/>
            </a:pPr>
            <a:r>
              <a:rPr lang="es-MX" dirty="0" smtClean="0"/>
              <a:t>1.4 Funciones y organización</a:t>
            </a:r>
          </a:p>
          <a:p>
            <a:pPr marL="0" indent="0">
              <a:buNone/>
            </a:pPr>
            <a:r>
              <a:rPr lang="es-MX" dirty="0"/>
              <a:t>	</a:t>
            </a:r>
            <a:endParaRPr lang="es-MX" dirty="0" smtClean="0"/>
          </a:p>
          <a:p>
            <a:pPr marL="0" indent="0">
              <a:buNone/>
            </a:pPr>
            <a:r>
              <a:rPr lang="es-MX" dirty="0"/>
              <a:t>	</a:t>
            </a:r>
            <a:r>
              <a:rPr lang="es-MX" dirty="0" smtClean="0"/>
              <a:t>Conceptos básicos</a:t>
            </a:r>
          </a:p>
          <a:p>
            <a:pPr marL="0" indent="0">
              <a:buNone/>
            </a:pPr>
            <a:r>
              <a:rPr lang="es-MX" dirty="0"/>
              <a:t>	</a:t>
            </a:r>
            <a:r>
              <a:rPr lang="es-MX" dirty="0" smtClean="0"/>
              <a:t>Formas organizativas</a:t>
            </a:r>
          </a:p>
          <a:p>
            <a:pPr marL="0" indent="0">
              <a:buNone/>
            </a:pPr>
            <a:r>
              <a:rPr lang="es-MX" dirty="0" smtClean="0"/>
              <a:t>	Organigramas </a:t>
            </a:r>
          </a:p>
          <a:p>
            <a:pPr marL="0" indent="0">
              <a:buNone/>
            </a:pPr>
            <a:r>
              <a:rPr lang="es-MX" dirty="0"/>
              <a:t>	</a:t>
            </a:r>
            <a:r>
              <a:rPr lang="es-MX" dirty="0" smtClean="0"/>
              <a:t>Estructuras administrativas</a:t>
            </a:r>
            <a:endParaRPr lang="es-MX" dirty="0"/>
          </a:p>
        </p:txBody>
      </p:sp>
    </p:spTree>
    <p:extLst>
      <p:ext uri="{BB962C8B-B14F-4D97-AF65-F5344CB8AC3E}">
        <p14:creationId xmlns:p14="http://schemas.microsoft.com/office/powerpoint/2010/main" val="34176734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Guión para el empleo del material</a:t>
            </a:r>
            <a:endParaRPr lang="es-MX" b="1" dirty="0"/>
          </a:p>
        </p:txBody>
      </p:sp>
      <p:sp>
        <p:nvSpPr>
          <p:cNvPr id="3" name="2 Marcador de contenido"/>
          <p:cNvSpPr>
            <a:spLocks noGrp="1"/>
          </p:cNvSpPr>
          <p:nvPr>
            <p:ph sz="quarter" idx="1"/>
          </p:nvPr>
        </p:nvSpPr>
        <p:spPr/>
        <p:txBody>
          <a:bodyPr>
            <a:normAutofit lnSpcReduction="10000"/>
          </a:bodyPr>
          <a:lstStyle/>
          <a:p>
            <a:pPr marL="0" indent="0" algn="just">
              <a:buNone/>
            </a:pPr>
            <a:r>
              <a:rPr lang="es-MX" dirty="0" smtClean="0"/>
              <a:t>Se recomienda dedicar un mínimo de una sesión y media (3 horas) para abarcar este contenido y continuar con el siguiente tema de la unidad de desempeño referente a la eficacia y eficiencia en la operación de las organizaciones. En este punto el discente tendrá ya un conocimiento previo que aterrizará en el campo de la unidades documentales tales como archivos y bibliotecas y será capaz de construir estas herramientas estructurales (organigramas) con todos los elementos organizacionales   que ahí confluyen con lo anterior estará haciendo significativo el conocimiento.</a:t>
            </a:r>
            <a:endParaRPr lang="es-MX" dirty="0"/>
          </a:p>
        </p:txBody>
      </p:sp>
    </p:spTree>
    <p:extLst>
      <p:ext uri="{BB962C8B-B14F-4D97-AF65-F5344CB8AC3E}">
        <p14:creationId xmlns:p14="http://schemas.microsoft.com/office/powerpoint/2010/main" val="9359475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TotalTime>
  <Words>1336</Words>
  <Application>Microsoft Office PowerPoint</Application>
  <PresentationFormat>Presentación en pantalla (4:3)</PresentationFormat>
  <Paragraphs>200</Paragraphs>
  <Slides>43</Slides>
  <Notes>0</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Civil</vt:lpstr>
      <vt:lpstr>   Universidad Autónoma del Estado de México</vt:lpstr>
      <vt:lpstr>Unidad de aprendizaje</vt:lpstr>
      <vt:lpstr>Unidad de competencia 1</vt:lpstr>
      <vt:lpstr>Título del material didáctico</vt:lpstr>
      <vt:lpstr>Propósito de la Unidad de aprendizaje</vt:lpstr>
      <vt:lpstr>Guión para el empleo del material</vt:lpstr>
      <vt:lpstr>Guión para el empleo del material</vt:lpstr>
      <vt:lpstr>Temas abordados</vt:lpstr>
      <vt:lpstr>Guión para el empleo del material</vt:lpstr>
      <vt:lpstr>Guión para el empleo del material</vt:lpstr>
      <vt:lpstr>Presentación de PowerPoint</vt:lpstr>
      <vt:lpstr>Concepto de estructura</vt:lpstr>
      <vt:lpstr>Elementos básicos de la estructura </vt:lpstr>
      <vt:lpstr>Pirámide organizacional</vt:lpstr>
      <vt:lpstr>Delegación, autoridad, responsabilidad</vt:lpstr>
      <vt:lpstr>Centralización y descentralización</vt:lpstr>
      <vt:lpstr>Descentralización eficaz</vt:lpstr>
      <vt:lpstr> Formas de organización Organización lineal y funcional</vt:lpstr>
      <vt:lpstr>Presentación de PowerPoint</vt:lpstr>
      <vt:lpstr>Formas de organización Organización lineal y funcional</vt:lpstr>
      <vt:lpstr>Organigramas</vt:lpstr>
      <vt:lpstr>Según su forma</vt:lpstr>
      <vt:lpstr>Según su forma</vt:lpstr>
      <vt:lpstr>Según su forma</vt:lpstr>
      <vt:lpstr>Según su finalidad</vt:lpstr>
      <vt:lpstr>Según su finalidad</vt:lpstr>
      <vt:lpstr>Según su extensión</vt:lpstr>
      <vt:lpstr>Según su extensión</vt:lpstr>
      <vt:lpstr>Según su contenido</vt:lpstr>
      <vt:lpstr>Según su contenido</vt:lpstr>
      <vt:lpstr>Según su contenido</vt:lpstr>
      <vt:lpstr>Estructura organizativa</vt:lpstr>
      <vt:lpstr>     Departamentalización </vt:lpstr>
      <vt:lpstr>Departamentalización</vt:lpstr>
      <vt:lpstr>Departamentalización </vt:lpstr>
      <vt:lpstr>Departamentalización </vt:lpstr>
      <vt:lpstr>Departamentalización</vt:lpstr>
      <vt:lpstr>Departamentalización</vt:lpstr>
      <vt:lpstr>Departamentalización</vt:lpstr>
      <vt:lpstr>Departamentalización</vt:lpstr>
      <vt:lpstr>Organización staff</vt:lpstr>
      <vt:lpstr>Comparativo</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user</cp:lastModifiedBy>
  <cp:revision>28</cp:revision>
  <dcterms:created xsi:type="dcterms:W3CDTF">2018-09-25T20:16:23Z</dcterms:created>
  <dcterms:modified xsi:type="dcterms:W3CDTF">2018-09-28T02:04:24Z</dcterms:modified>
</cp:coreProperties>
</file>