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7" r:id="rId5"/>
    <p:sldId id="265" r:id="rId6"/>
    <p:sldId id="266" r:id="rId7"/>
    <p:sldId id="258" r:id="rId8"/>
    <p:sldId id="268" r:id="rId9"/>
    <p:sldId id="269" r:id="rId10"/>
    <p:sldId id="270" r:id="rId11"/>
    <p:sldId id="271" r:id="rId12"/>
    <p:sldId id="267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6" r:id="rId29"/>
    <p:sldId id="288" r:id="rId30"/>
    <p:sldId id="289" r:id="rId31"/>
    <p:sldId id="290" r:id="rId32"/>
    <p:sldId id="291" r:id="rId33"/>
    <p:sldId id="292" r:id="rId34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0463E3E-711E-4F58-8AE0-DC61FACDBF99}" type="datetime1">
              <a:rPr lang="es-ES" smtClean="0"/>
              <a:t>10/09/2018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DEB00-82B1-401B-8941-0136CEB769BF}" type="datetime1">
              <a:rPr lang="es-ES" smtClean="0"/>
              <a:pPr/>
              <a:t>10/09/2018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 smtClean="0"/>
              <a:t>Editar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nivel</a:t>
            </a:r>
          </a:p>
          <a:p>
            <a:pPr lvl="3" rtl="0"/>
            <a:r>
              <a:rPr lang="es-ES" noProof="0" dirty="0" smtClean="0"/>
              <a:t>Cuarto nivel</a:t>
            </a:r>
          </a:p>
          <a:p>
            <a:pPr lvl="4" rtl="0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2952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10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54303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11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4731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12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69219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NOTA: Para cambiar imágenes de esta diapositiva, seleccione una imagen y elimínela. Después, haga clic en el icono Insertar imagen en el marcador de posición para insertar su propia imagen.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NOTA: Para cambiar imágenes de esta diapositiva, seleccione una imagen y elimínela. Después, haga clic en el icono Insertar imagen en el marcador de posición para insertar su propia imagen.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4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73556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NOTA: Para cambiar imágenes de esta diapositiva, seleccione una imagen y elimínela. Después, haga clic en el icono Insertar imagen en el marcador de posición para insertar su propia imagen.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5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6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3998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63662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es-ES" noProof="0" smtClean="0"/>
              <a:t>8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94955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NOTA: Para cambiar imágenes de esta diapositiva, seleccione una imagen y elimínela. Después, haga clic en el icono Insertar imagen en el marcador de posición para insertar su propia imagen.</a:t>
            </a:r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 rtl="0"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Forma libre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540000"/>
          </a:xfrm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18" name="Forma libre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 dirty="0"/>
          </a:p>
        </p:txBody>
      </p:sp>
      <p:sp>
        <p:nvSpPr>
          <p:cNvPr id="19" name="Marcador de posición de imagen 1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20" name="Marcador de posición de texto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540000"/>
          </a:xfrm>
        </p:spPr>
        <p:txBody>
          <a:bodyPr rtlCol="0">
            <a:normAutofit/>
          </a:bodyPr>
          <a:lstStyle>
            <a:lvl1pPr marL="0" indent="0" rtl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 rtl="0"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Forma libre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8" name="Forma libre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9" name="Marcador de posición de imagen 1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2" name="Forma libre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3" name="Marcador de posición de imagen 12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posición de texto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nco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 rtl="0"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s-ES" smtClean="0"/>
              <a:t>Haga clic para modificar el estilo de título del patrón</a:t>
            </a:r>
            <a:endParaRPr lang="es" dirty="0"/>
          </a:p>
        </p:txBody>
      </p:sp>
      <p:sp>
        <p:nvSpPr>
          <p:cNvPr id="8" name="Forma libre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9" name="Marcador de posición de imagen 8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0" name="Forma libre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1" name="Marcador de posición de imagen 10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2" name="Forma libre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3" name="Marcador de posición de imagen 12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4" name="Forma libre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15" name="Marcador de posición de imagen 14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20" name="Forma libre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 dirty="0"/>
          </a:p>
        </p:txBody>
      </p:sp>
      <p:sp>
        <p:nvSpPr>
          <p:cNvPr id="21" name="Marcador de posición de imagen 20" descr="Marcador de posición vacío para agregar una imagen. Haga clic en el marcador de posición y seleccione la imagen que desee agregar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4880ED-3A1F-41D7-8E0F-3E84A3671A68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EEDA9D-402E-447F-8608-B13BDCE806AF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2363CB7-5045-4CEF-B79F-27107AB243FE}" type="datetime1">
              <a:rPr lang="es-ES" smtClean="0"/>
              <a:t>10/09/2018</a:t>
            </a:fld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 rtl="0">
              <a:defRPr sz="44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9DCFD-D8F9-414E-9E96-7D491AABB19D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BDC470-416A-4546-A563-4B4E55AB4D83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FC4896-5E98-4568-A150-68B4B98096D1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66EFE2-9FD9-4DB0-985D-5B493B715C4B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B72A82-7894-4BC5-A8EB-CEEDC3F58109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a libre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12" name="Marcador de posición de imagen 11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D700C6-E75F-4D68-A30E-3C7F7C317FC4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 smtClean="0"/>
              <a:t>Editar el estilo de texto del patrón</a:t>
            </a:r>
          </a:p>
          <a:p>
            <a:pPr lvl="1" rtl="0"/>
            <a:r>
              <a:rPr lang="es-ES" noProof="0" dirty="0" smtClean="0"/>
              <a:t>Segundo nivel</a:t>
            </a:r>
          </a:p>
          <a:p>
            <a:pPr lvl="2" rtl="0"/>
            <a:r>
              <a:rPr lang="es-ES" noProof="0" dirty="0" smtClean="0"/>
              <a:t>Tercer </a:t>
            </a:r>
            <a:r>
              <a:rPr lang="es-ES" noProof="0" dirty="0"/>
              <a:t>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 smtClean="0"/>
              <a:t>Agregar un pie de página</a:t>
            </a:r>
            <a:endParaRPr lang="es-ES" noProof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414C5AF-B895-40B7-9EF1-1A87E3FED2CF}" type="datetime1">
              <a:rPr lang="es-ES" noProof="0" smtClean="0"/>
              <a:t>10/09/2018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408" y="1628800"/>
            <a:ext cx="8458200" cy="1828800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UNIVERSIDAD AUTONOMA DEL ESTADO DE MÉXICO</a:t>
            </a:r>
            <a:br>
              <a:rPr lang="es-ES" dirty="0" smtClean="0"/>
            </a:br>
            <a:r>
              <a:rPr lang="es-ES" dirty="0" smtClean="0"/>
              <a:t>FACULTAD DE MEDICINA</a:t>
            </a:r>
            <a:br>
              <a:rPr lang="es-ES" dirty="0" smtClean="0"/>
            </a:br>
            <a:r>
              <a:rPr lang="es-ES" dirty="0" smtClean="0"/>
              <a:t>LIC. TERAPIA OCUPACIONAL</a:t>
            </a:r>
            <a:br>
              <a:rPr lang="es-ES" dirty="0" smtClean="0"/>
            </a:br>
            <a:r>
              <a:rPr lang="es-ES" dirty="0" smtClean="0"/>
              <a:t>MODELO EDUCATIVO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83832" y="3717032"/>
            <a:ext cx="7835339" cy="1346448"/>
          </a:xfrm>
        </p:spPr>
        <p:txBody>
          <a:bodyPr rtlCol="0">
            <a:normAutofit/>
          </a:bodyPr>
          <a:lstStyle/>
          <a:p>
            <a:pPr rtl="0"/>
            <a:r>
              <a:rPr lang="es-ES" dirty="0" smtClean="0"/>
              <a:t>UA. TERAPIA OCUPACIONAL EN LA EDUCACIÓN</a:t>
            </a:r>
          </a:p>
          <a:p>
            <a:pPr rtl="0"/>
            <a:r>
              <a:rPr lang="es-ES" dirty="0" smtClean="0"/>
              <a:t>ESP. S. P. EYENI GARCÍA BERNAL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1343472" y="332656"/>
            <a:ext cx="7056784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>
                <a:solidFill>
                  <a:schemeClr val="tx1"/>
                </a:solidFill>
              </a:rPr>
              <a:t>Que el alumno se exprese y comunique correctamente, de forma oral y escrita, con confianza, eficacia y asertividad, tanto en español como en una lengua indígena, en caso de hablarla; sepa identificar ideas clave en textos para inferir conclusiones; sea capaz de comunicarse en inglés.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PROPUESTAS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95400" y="1825625"/>
            <a:ext cx="5112568" cy="2539479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lphaUcPeriod"/>
            </a:pPr>
            <a:r>
              <a:rPr lang="es-ES" dirty="0" smtClean="0"/>
              <a:t>Habilidades </a:t>
            </a:r>
            <a:r>
              <a:rPr lang="es-ES" dirty="0"/>
              <a:t>físicas: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Éstas </a:t>
            </a:r>
            <a:r>
              <a:rPr lang="es-ES" dirty="0"/>
              <a:t>comprenden programas de educación </a:t>
            </a:r>
            <a:r>
              <a:rPr lang="es-ES" dirty="0" smtClean="0"/>
              <a:t>física estructurados </a:t>
            </a:r>
            <a:r>
              <a:rPr lang="es-ES" dirty="0"/>
              <a:t>y coordinados con los de otras materias, en donde el maestro </a:t>
            </a:r>
            <a:r>
              <a:rPr lang="es-ES" dirty="0" smtClean="0"/>
              <a:t>es un </a:t>
            </a:r>
            <a:r>
              <a:rPr lang="es-ES" dirty="0"/>
              <a:t>guía indispensable de su aplicación; además de generar todas </a:t>
            </a:r>
            <a:r>
              <a:rPr lang="es-ES" dirty="0" smtClean="0"/>
              <a:t>aquellas actividades </a:t>
            </a:r>
            <a:r>
              <a:rPr lang="es-ES" dirty="0"/>
              <a:t>que le permitan el desarrollo psicomotriz del alumno.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40016" y="1457504"/>
            <a:ext cx="5649768" cy="3474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/>
              <a:t>B. Habilidades intelectuales: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Uno </a:t>
            </a:r>
            <a:r>
              <a:rPr lang="es-ES" dirty="0"/>
              <a:t>de los aspectos más importantes para lograr </a:t>
            </a:r>
            <a:r>
              <a:rPr lang="es-ES" dirty="0" smtClean="0"/>
              <a:t>la educación </a:t>
            </a:r>
            <a:r>
              <a:rPr lang="es-ES" dirty="0"/>
              <a:t>de Calidad es que los programas y planes de estudio favorezcan </a:t>
            </a:r>
            <a:r>
              <a:rPr lang="es-ES" dirty="0" smtClean="0"/>
              <a:t>la preparación </a:t>
            </a:r>
            <a:r>
              <a:rPr lang="es-ES" dirty="0"/>
              <a:t>intelectual de los alumnos.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Es </a:t>
            </a:r>
            <a:r>
              <a:rPr lang="es-ES" dirty="0"/>
              <a:t>necesario desarrollar </a:t>
            </a:r>
            <a:r>
              <a:rPr lang="es-ES" dirty="0" smtClean="0"/>
              <a:t>estas habilidades </a:t>
            </a:r>
            <a:r>
              <a:rPr lang="es-ES" dirty="0"/>
              <a:t>en donde el educando se pregunte por el sentido de las cosas, </a:t>
            </a:r>
            <a:r>
              <a:rPr lang="es-ES" dirty="0" smtClean="0"/>
              <a:t>es decir</a:t>
            </a:r>
            <a:r>
              <a:rPr lang="es-ES" dirty="0"/>
              <a:t>, aprender a pensar, a ser críticos y </a:t>
            </a:r>
            <a:r>
              <a:rPr lang="es-ES" dirty="0" smtClean="0"/>
              <a:t>no sólo </a:t>
            </a:r>
            <a:r>
              <a:rPr lang="es-ES" dirty="0"/>
              <a:t>a cumplir </a:t>
            </a:r>
            <a:r>
              <a:rPr lang="es-ES" dirty="0" smtClean="0"/>
              <a:t>determinados objetivos</a:t>
            </a:r>
            <a:r>
              <a:rPr lang="es-ES" dirty="0"/>
              <a:t>; aprender a cuestionarse cuáles son las razones que contribuyen a </a:t>
            </a:r>
            <a:r>
              <a:rPr lang="es-ES" dirty="0" smtClean="0"/>
              <a:t>la realización </a:t>
            </a:r>
            <a:r>
              <a:rPr lang="es-ES" dirty="0"/>
              <a:t>de la persona y de quienes la rodean. </a:t>
            </a:r>
          </a:p>
        </p:txBody>
      </p:sp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	PROPUESTAS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es-ES" dirty="0"/>
              <a:t>D. Habilidades para la Vida: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Es </a:t>
            </a:r>
            <a:r>
              <a:rPr lang="es-ES" dirty="0"/>
              <a:t>fundamental que dentro del proceso educativo, </a:t>
            </a:r>
            <a:r>
              <a:rPr lang="es-ES" dirty="0" smtClean="0"/>
              <a:t>los educandos </a:t>
            </a:r>
            <a:r>
              <a:rPr lang="es-ES" dirty="0"/>
              <a:t>aprendan a tener sensibilidad para la justicia y el arte, ser </a:t>
            </a:r>
            <a:r>
              <a:rPr lang="es-ES" dirty="0" smtClean="0"/>
              <a:t>educados para </a:t>
            </a:r>
            <a:r>
              <a:rPr lang="es-ES" dirty="0"/>
              <a:t>la realización y su felicidad personal y social, ser formados y educados </a:t>
            </a:r>
            <a:r>
              <a:rPr lang="es-ES" dirty="0" smtClean="0"/>
              <a:t>para el </a:t>
            </a:r>
            <a:r>
              <a:rPr lang="es-ES" dirty="0"/>
              <a:t>discernimiento, para que mediante su inteligencia y voluntad, </a:t>
            </a:r>
            <a:r>
              <a:rPr lang="es-ES" dirty="0" smtClean="0"/>
              <a:t>sean responsables </a:t>
            </a:r>
            <a:r>
              <a:rPr lang="es-ES" dirty="0"/>
              <a:t>y protagonistas de su propia historia.</a:t>
            </a:r>
          </a:p>
          <a:p>
            <a:pPr rtl="0"/>
            <a:endParaRPr lang="es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23392" y="1828800"/>
            <a:ext cx="3826687" cy="3476625"/>
          </a:xfrm>
        </p:spPr>
        <p:txBody>
          <a:bodyPr rtlCol="0">
            <a:normAutofit/>
          </a:bodyPr>
          <a:lstStyle/>
          <a:p>
            <a:r>
              <a:rPr lang="es-ES" sz="2000" dirty="0"/>
              <a:t>C. Habilidades Tecnológicas: </a:t>
            </a:r>
            <a:endParaRPr lang="es-ES" sz="2000" dirty="0" smtClean="0"/>
          </a:p>
          <a:p>
            <a:r>
              <a:rPr lang="es-ES" sz="2000" dirty="0" smtClean="0"/>
              <a:t>La </a:t>
            </a:r>
            <a:r>
              <a:rPr lang="es-ES" sz="2000" dirty="0"/>
              <a:t>tecnología es un medio para impulsar la </a:t>
            </a:r>
            <a:r>
              <a:rPr lang="es-ES" sz="2000" dirty="0" smtClean="0"/>
              <a:t>educación del </a:t>
            </a:r>
            <a:r>
              <a:rPr lang="es-ES" sz="2000" dirty="0"/>
              <a:t>educando. </a:t>
            </a:r>
            <a:endParaRPr lang="es-ES" sz="2000" dirty="0" smtClean="0"/>
          </a:p>
          <a:p>
            <a:r>
              <a:rPr lang="es-ES" sz="2000" dirty="0" smtClean="0"/>
              <a:t>Es </a:t>
            </a:r>
            <a:r>
              <a:rPr lang="es-ES" sz="2000" dirty="0"/>
              <a:t>indispensable incorporar todas aquellas </a:t>
            </a:r>
            <a:r>
              <a:rPr lang="es-ES" sz="2000" dirty="0" smtClean="0"/>
              <a:t>herramientas tecnológicas </a:t>
            </a:r>
            <a:r>
              <a:rPr lang="es-ES" sz="2000" dirty="0"/>
              <a:t>que permitan impulsar el crecimiento y formación de los alumnos. </a:t>
            </a:r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DOCENTES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674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1631504" y="620688"/>
            <a:ext cx="8712968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El </a:t>
            </a:r>
            <a:r>
              <a:rPr lang="es-ES" sz="2000" dirty="0">
                <a:solidFill>
                  <a:schemeClr val="tx1"/>
                </a:solidFill>
              </a:rPr>
              <a:t>objetivo es que los maestros construyan interacciones educativas significativas, con </a:t>
            </a:r>
            <a:r>
              <a:rPr lang="es-ES" sz="2000" b="1" dirty="0">
                <a:solidFill>
                  <a:schemeClr val="tx1"/>
                </a:solidFill>
              </a:rPr>
              <a:t>creatividad e innovación</a:t>
            </a:r>
            <a:r>
              <a:rPr lang="es-ES" sz="2000" dirty="0">
                <a:solidFill>
                  <a:schemeClr val="tx1"/>
                </a:solidFill>
              </a:rPr>
              <a:t>, a fin de estimular a los estudiantes a que alcancen los resultados esperados, en condiciones de equidad.</a:t>
            </a:r>
          </a:p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Apoyar </a:t>
            </a:r>
            <a:r>
              <a:rPr lang="es-ES" sz="2000" dirty="0">
                <a:solidFill>
                  <a:schemeClr val="tx1"/>
                </a:solidFill>
              </a:rPr>
              <a:t>la </a:t>
            </a:r>
            <a:r>
              <a:rPr lang="es-ES" sz="2000" b="1" dirty="0">
                <a:solidFill>
                  <a:schemeClr val="tx1"/>
                </a:solidFill>
              </a:rPr>
              <a:t>formación de docentes </a:t>
            </a:r>
            <a:r>
              <a:rPr lang="es-ES" sz="2000" dirty="0">
                <a:solidFill>
                  <a:schemeClr val="tx1"/>
                </a:solidFill>
              </a:rPr>
              <a:t>no sólo para que estén mejor preparados sino para que sean partícipes en un proceso de desarrollo profesional permanente</a:t>
            </a:r>
          </a:p>
          <a:p>
            <a:pPr algn="just"/>
            <a:r>
              <a:rPr lang="es-ES" sz="2000" dirty="0">
                <a:solidFill>
                  <a:schemeClr val="tx1"/>
                </a:solidFill>
              </a:rPr>
              <a:t>Maestros preparados desde las normales y otras instituciones, con un perfil académico que forme a los alumnos, en valores, en el desempeño y cumplimiento de sus responsabilidades, con </a:t>
            </a:r>
            <a:r>
              <a:rPr lang="es-ES" sz="2000" b="1" dirty="0">
                <a:solidFill>
                  <a:schemeClr val="tx1"/>
                </a:solidFill>
              </a:rPr>
              <a:t>sentido de vida y para la </a:t>
            </a:r>
            <a:r>
              <a:rPr lang="es-ES" sz="2000" b="1" dirty="0" smtClean="0">
                <a:solidFill>
                  <a:schemeClr val="tx1"/>
                </a:solidFill>
              </a:rPr>
              <a:t>vida.</a:t>
            </a:r>
            <a:endParaRPr lang="es-E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69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PROPUESTAS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88088" y="2636912"/>
            <a:ext cx="4899992" cy="1384176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B. Una </a:t>
            </a:r>
            <a:r>
              <a:rPr lang="es-ES" dirty="0" smtClean="0"/>
              <a:t>profunda </a:t>
            </a:r>
            <a:r>
              <a:rPr lang="es-ES" dirty="0"/>
              <a:t>revisión y modificación curricular </a:t>
            </a:r>
            <a:r>
              <a:rPr lang="es-ES" dirty="0" err="1" smtClean="0"/>
              <a:t>d</a:t>
            </a:r>
            <a:r>
              <a:rPr lang="es-ES" dirty="0" err="1"/>
              <a:t>o</a:t>
            </a:r>
            <a:r>
              <a:rPr lang="es-ES" dirty="0" err="1" smtClean="0"/>
              <a:t>e</a:t>
            </a:r>
            <a:r>
              <a:rPr lang="es-ES" dirty="0" smtClean="0"/>
              <a:t> </a:t>
            </a:r>
            <a:r>
              <a:rPr lang="es-ES" dirty="0"/>
              <a:t>los programas de </a:t>
            </a:r>
            <a:r>
              <a:rPr lang="es-ES" dirty="0" smtClean="0"/>
              <a:t>las Licenciaturas </a:t>
            </a:r>
            <a:r>
              <a:rPr lang="es-ES" dirty="0"/>
              <a:t>en Educación.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995" y="1844824"/>
            <a:ext cx="5472608" cy="3476625"/>
          </a:xfrm>
        </p:spPr>
        <p:txBody>
          <a:bodyPr>
            <a:normAutofit/>
          </a:bodyPr>
          <a:lstStyle/>
          <a:p>
            <a:r>
              <a:rPr lang="es-ES" sz="2000" dirty="0" smtClean="0"/>
              <a:t>A. Un </a:t>
            </a:r>
            <a:r>
              <a:rPr lang="es-ES" sz="2000" dirty="0"/>
              <a:t>procedimiento de selección de los alumnos que solicitan ingreso a </a:t>
            </a:r>
            <a:r>
              <a:rPr lang="es-ES" sz="2000" dirty="0" smtClean="0"/>
              <a:t>las Licenciaturas </a:t>
            </a:r>
            <a:r>
              <a:rPr lang="es-ES" sz="2000" dirty="0"/>
              <a:t>en Educación, Pedagogía, etc. que tome en cuenta las </a:t>
            </a:r>
            <a:r>
              <a:rPr lang="es-ES" sz="2000" dirty="0" smtClean="0"/>
              <a:t>habilidades y </a:t>
            </a:r>
            <a:r>
              <a:rPr lang="es-ES" sz="2000" dirty="0"/>
              <a:t>competencias relacionadas con el perfil que se busca.</a:t>
            </a:r>
          </a:p>
        </p:txBody>
      </p:sp>
    </p:spTree>
    <p:extLst>
      <p:ext uri="{BB962C8B-B14F-4D97-AF65-F5344CB8AC3E}">
        <p14:creationId xmlns:p14="http://schemas.microsoft.com/office/powerpoint/2010/main" val="426783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84032" y="2113235"/>
            <a:ext cx="5544616" cy="1080120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D. Un programa de mejoramiento profesional continuo que incluya a los </a:t>
            </a:r>
            <a:r>
              <a:rPr lang="es-ES" dirty="0" smtClean="0"/>
              <a:t>docentes tanto </a:t>
            </a:r>
            <a:r>
              <a:rPr lang="es-ES" dirty="0"/>
              <a:t>de escuelas oficiales como particulares.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416" y="764704"/>
            <a:ext cx="4680520" cy="2448272"/>
          </a:xfrm>
        </p:spPr>
        <p:txBody>
          <a:bodyPr/>
          <a:lstStyle/>
          <a:p>
            <a:r>
              <a:rPr lang="es-ES" sz="2000" dirty="0"/>
              <a:t>C. Establecer concursos para obtener plazas en el sistema educativo aplicados </a:t>
            </a:r>
            <a:r>
              <a:rPr lang="es-ES" sz="2000" dirty="0" smtClean="0"/>
              <a:t>de una </a:t>
            </a:r>
            <a:r>
              <a:rPr lang="es-ES" sz="2000" dirty="0"/>
              <a:t>manera transparente, justa y buscando elegir a los mejores elementos.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95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764704"/>
            <a:ext cx="6206266" cy="176189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519936" y="3429000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dirty="0" smtClean="0"/>
              <a:t>F. Orientación </a:t>
            </a:r>
            <a:r>
              <a:rPr lang="es-ES" sz="2000" dirty="0"/>
              <a:t>especializada, para aquellos profesores que atiendan alumnos </a:t>
            </a:r>
            <a:r>
              <a:rPr lang="es-ES" sz="2000" dirty="0" smtClean="0"/>
              <a:t>con necesidades </a:t>
            </a:r>
            <a:r>
              <a:rPr lang="es-ES" sz="2000" dirty="0"/>
              <a:t>educativas especiales, con el apoyo de los Directivos y de </a:t>
            </a:r>
            <a:r>
              <a:rPr lang="es-ES" sz="2000" dirty="0" smtClean="0"/>
              <a:t>la Autoridad </a:t>
            </a:r>
            <a:r>
              <a:rPr lang="es-ES" sz="2000" dirty="0"/>
              <a:t>Educativa, para facilitar el cumplimiento de su labor docente. </a:t>
            </a:r>
          </a:p>
        </p:txBody>
      </p:sp>
    </p:spTree>
    <p:extLst>
      <p:ext uri="{BB962C8B-B14F-4D97-AF65-F5344CB8AC3E}">
        <p14:creationId xmlns:p14="http://schemas.microsoft.com/office/powerpoint/2010/main" val="39558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ESTUDIANTES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730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767408" y="404664"/>
            <a:ext cx="4752528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Alumnos que adquieran y desarrollen habilidades físicas, intelectuales, afectivas, tecnológicas y artísticas, para su convivencia social, con valores y conciencia de sí mismos, impulsores de una sociedad solidaria, fraterna y de paz.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6528048" y="620688"/>
            <a:ext cx="504056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Se conozca y respete a sí misma, asuma y valore su identidad, reflexione sobre sus propios actos, conozca sus debilidades y fortalezas, confíe en sus capacidades, sea determinada y perseverante; reconozca como iguales en dignidad y en derechos a todos los seres humanos, y sea empática al relacionarse con otras personas y culturas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1991544" y="3501008"/>
            <a:ext cx="5328592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Se oriente y actúe a partir de valores, se comporte éticamente y conviva de manera armónica; conozca y respete la ley; defienda el Estado de Derecho, la democracia y los derechos humanos; promueva la igualdad de género; valore la diversidad étnica, cultural y lingüística de nuestro país</a:t>
            </a:r>
          </a:p>
        </p:txBody>
      </p:sp>
    </p:spTree>
    <p:extLst>
      <p:ext uri="{BB962C8B-B14F-4D97-AF65-F5344CB8AC3E}">
        <p14:creationId xmlns:p14="http://schemas.microsoft.com/office/powerpoint/2010/main" val="237011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sz="half" idx="2"/>
          </p:nvPr>
        </p:nvSpPr>
        <p:spPr>
          <a:xfrm>
            <a:off x="1127448" y="1844824"/>
            <a:ext cx="5256584" cy="2952328"/>
          </a:xfrm>
        </p:spPr>
        <p:txBody>
          <a:bodyPr rtlCol="0">
            <a:normAutofit/>
          </a:bodyPr>
          <a:lstStyle/>
          <a:p>
            <a:r>
              <a:rPr lang="es-ES" sz="2000" dirty="0"/>
              <a:t>Formar ciudadanos libres, participativos, responsables e informados, capaces de ejercer y defender sus </a:t>
            </a:r>
            <a:r>
              <a:rPr lang="es-ES" sz="2000" dirty="0" smtClean="0"/>
              <a:t>derechos. </a:t>
            </a:r>
          </a:p>
          <a:p>
            <a:r>
              <a:rPr lang="es-ES" sz="2000" dirty="0" smtClean="0"/>
              <a:t>Respetando </a:t>
            </a:r>
            <a:r>
              <a:rPr lang="es-ES" sz="2000" dirty="0"/>
              <a:t>la personalidad del individuo, independientemente de su origen socioeconómico y cultural, de sus capacidades individuales innatas o </a:t>
            </a:r>
            <a:r>
              <a:rPr lang="es-ES" sz="2000" dirty="0" smtClean="0"/>
              <a:t>adquiridas</a:t>
            </a:r>
            <a:r>
              <a:rPr lang="es-ES" sz="2000" dirty="0"/>
              <a:t>.</a:t>
            </a:r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CURRICULA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076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currículo se orienta a la edificación de los cuatro pilares de la educación.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3432" y="1828800"/>
            <a:ext cx="9684568" cy="3476625"/>
          </a:xfrm>
        </p:spPr>
        <p:txBody>
          <a:bodyPr/>
          <a:lstStyle/>
          <a:p>
            <a:pPr marL="514350" indent="-514350">
              <a:buAutoNum type="romanUcPeriod"/>
            </a:pPr>
            <a:r>
              <a:rPr lang="es-ES" b="1" dirty="0" smtClean="0"/>
              <a:t>Aprender </a:t>
            </a:r>
            <a:r>
              <a:rPr lang="es-ES" b="1" dirty="0"/>
              <a:t>a </a:t>
            </a:r>
            <a:r>
              <a:rPr lang="es-ES" b="1" dirty="0" smtClean="0"/>
              <a:t>conocer</a:t>
            </a:r>
          </a:p>
          <a:p>
            <a:pPr marL="0" indent="0">
              <a:buNone/>
            </a:pPr>
            <a:r>
              <a:rPr lang="es-ES" dirty="0"/>
              <a:t>R</a:t>
            </a:r>
            <a:r>
              <a:rPr lang="es-ES" dirty="0" smtClean="0"/>
              <a:t>esulta </a:t>
            </a:r>
            <a:r>
              <a:rPr lang="es-ES" dirty="0"/>
              <a:t>de la convergencia entre una cultura general amplia y los conocimientos profundos de aprendizajes clave y está estrechamente vinculado con la capacidad de “aprender a aprender”, es decir, el desarrollo de conocimientos, habilidades, actitudes y valores a lo largo de la vida. </a:t>
            </a:r>
          </a:p>
        </p:txBody>
      </p:sp>
    </p:spTree>
    <p:extLst>
      <p:ext uri="{BB962C8B-B14F-4D97-AF65-F5344CB8AC3E}">
        <p14:creationId xmlns:p14="http://schemas.microsoft.com/office/powerpoint/2010/main" val="167036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3432" y="1828800"/>
            <a:ext cx="9684568" cy="3476625"/>
          </a:xfrm>
        </p:spPr>
        <p:txBody>
          <a:bodyPr/>
          <a:lstStyle/>
          <a:p>
            <a:pPr marL="0" indent="0">
              <a:buNone/>
            </a:pPr>
            <a:r>
              <a:rPr lang="es-ES" b="1" dirty="0" smtClean="0"/>
              <a:t>II. Aprender </a:t>
            </a:r>
            <a:r>
              <a:rPr lang="es-ES" b="1" dirty="0"/>
              <a:t>a </a:t>
            </a:r>
            <a:r>
              <a:rPr lang="es-ES" b="1" dirty="0" smtClean="0"/>
              <a:t>ser</a:t>
            </a:r>
          </a:p>
          <a:p>
            <a:pPr marL="0" indent="0">
              <a:buNone/>
            </a:pPr>
            <a:r>
              <a:rPr lang="es-ES" dirty="0"/>
              <a:t>I</a:t>
            </a:r>
            <a:r>
              <a:rPr lang="es-ES" dirty="0" smtClean="0"/>
              <a:t>mplica </a:t>
            </a:r>
            <a:r>
              <a:rPr lang="es-ES" dirty="0"/>
              <a:t>conocerse a sí mismo, ser autónomo, libre y responsable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b="1" dirty="0" smtClean="0"/>
              <a:t>III. Aprender </a:t>
            </a:r>
            <a:r>
              <a:rPr lang="es-ES" b="1" dirty="0"/>
              <a:t>a </a:t>
            </a:r>
            <a:r>
              <a:rPr lang="es-ES" b="1" dirty="0" smtClean="0"/>
              <a:t>convivir </a:t>
            </a:r>
          </a:p>
          <a:p>
            <a:pPr marL="0" indent="0">
              <a:buNone/>
            </a:pPr>
            <a:r>
              <a:rPr lang="es-ES" dirty="0"/>
              <a:t>C</a:t>
            </a:r>
            <a:r>
              <a:rPr lang="es-ES" dirty="0" smtClean="0"/>
              <a:t>onsiste </a:t>
            </a:r>
            <a:r>
              <a:rPr lang="es-ES" dirty="0"/>
              <a:t>en desarrollar las capacidades que posibilitan a niñas, niños y jóvenes establecer estilos de convivencia sanos, pacíficos, respetuosos y solidarios</a:t>
            </a:r>
          </a:p>
        </p:txBody>
      </p:sp>
    </p:spTree>
    <p:extLst>
      <p:ext uri="{BB962C8B-B14F-4D97-AF65-F5344CB8AC3E}">
        <p14:creationId xmlns:p14="http://schemas.microsoft.com/office/powerpoint/2010/main" val="230747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1424" y="1828800"/>
            <a:ext cx="9756576" cy="3476625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IV. </a:t>
            </a:r>
            <a:r>
              <a:rPr lang="es-ES" dirty="0" smtClean="0"/>
              <a:t> </a:t>
            </a:r>
            <a:r>
              <a:rPr lang="es-ES" b="1" dirty="0" smtClean="0"/>
              <a:t>Aprender </a:t>
            </a:r>
            <a:r>
              <a:rPr lang="es-ES" b="1" dirty="0"/>
              <a:t>a </a:t>
            </a:r>
            <a:r>
              <a:rPr lang="es-ES" b="1" dirty="0" smtClean="0"/>
              <a:t>hacer </a:t>
            </a:r>
          </a:p>
          <a:p>
            <a:pPr marL="0" indent="0">
              <a:buNone/>
            </a:pPr>
            <a:r>
              <a:rPr lang="es-ES" dirty="0"/>
              <a:t>E</a:t>
            </a:r>
            <a:r>
              <a:rPr lang="es-ES" dirty="0" smtClean="0"/>
              <a:t>s </a:t>
            </a:r>
            <a:r>
              <a:rPr lang="es-ES" dirty="0"/>
              <a:t>la articulación de aprendizajes que guíen procedimientos para la solución de problemas de la vida, desde la educación preescolar hasta la educación media superior </a:t>
            </a:r>
          </a:p>
        </p:txBody>
      </p:sp>
    </p:spTree>
    <p:extLst>
      <p:ext uri="{BB962C8B-B14F-4D97-AF65-F5344CB8AC3E}">
        <p14:creationId xmlns:p14="http://schemas.microsoft.com/office/powerpoint/2010/main" val="35113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02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Aprendizajes clave organizados en tres componentes curriculares para la educación básica para el desarrollo integral.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456040" y="1192064"/>
            <a:ext cx="29523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•</a:t>
            </a:r>
            <a:r>
              <a:rPr lang="es-ES" sz="1600" b="1" dirty="0" smtClean="0"/>
              <a:t>Campos </a:t>
            </a:r>
            <a:r>
              <a:rPr lang="es-ES" sz="1600" b="1" dirty="0"/>
              <a:t>de formación académica</a:t>
            </a:r>
            <a:r>
              <a:rPr lang="es-ES" sz="1600" dirty="0" smtClean="0"/>
              <a:t>.</a:t>
            </a:r>
          </a:p>
          <a:p>
            <a:r>
              <a:rPr lang="es-ES" sz="1600" dirty="0" smtClean="0"/>
              <a:t>a) Lenguaje </a:t>
            </a:r>
            <a:r>
              <a:rPr lang="es-ES" sz="1600" dirty="0"/>
              <a:t>y comunicación </a:t>
            </a:r>
            <a:endParaRPr lang="es-ES" sz="1600" dirty="0" smtClean="0"/>
          </a:p>
          <a:p>
            <a:r>
              <a:rPr lang="es-ES" sz="1600" dirty="0" smtClean="0"/>
              <a:t>b) Pensamiento </a:t>
            </a:r>
            <a:r>
              <a:rPr lang="es-ES" sz="1600" dirty="0"/>
              <a:t>Matemático </a:t>
            </a:r>
          </a:p>
          <a:p>
            <a:r>
              <a:rPr lang="es-ES" sz="1600" dirty="0" smtClean="0"/>
              <a:t>c) Exploración </a:t>
            </a:r>
            <a:r>
              <a:rPr lang="es-ES" sz="1600" dirty="0"/>
              <a:t>y comprensión del natural y social</a:t>
            </a:r>
          </a:p>
          <a:p>
            <a:endParaRPr lang="es-ES" dirty="0"/>
          </a:p>
        </p:txBody>
      </p:sp>
      <p:sp>
        <p:nvSpPr>
          <p:cNvPr id="11" name="Rectángulo 10"/>
          <p:cNvSpPr/>
          <p:nvPr/>
        </p:nvSpPr>
        <p:spPr>
          <a:xfrm>
            <a:off x="1271464" y="1261659"/>
            <a:ext cx="4104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•</a:t>
            </a:r>
            <a:r>
              <a:rPr lang="es-ES" b="1" dirty="0" smtClean="0"/>
              <a:t>Ámbitos de autonomía </a:t>
            </a:r>
            <a:r>
              <a:rPr lang="es-ES" b="1" dirty="0"/>
              <a:t>curricular</a:t>
            </a:r>
            <a:r>
              <a:rPr lang="es-ES" dirty="0"/>
              <a:t>. </a:t>
            </a:r>
            <a:endParaRPr lang="es-ES" dirty="0" smtClean="0"/>
          </a:p>
          <a:p>
            <a:endParaRPr lang="es-ES" dirty="0" smtClean="0"/>
          </a:p>
          <a:p>
            <a:pPr marL="342900" indent="-342900">
              <a:buAutoNum type="alphaLcParenR"/>
            </a:pPr>
            <a:r>
              <a:rPr lang="es-ES" dirty="0" smtClean="0"/>
              <a:t>Ampliar </a:t>
            </a:r>
            <a:r>
              <a:rPr lang="es-ES" dirty="0"/>
              <a:t>la formación académica. 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b</a:t>
            </a:r>
            <a:r>
              <a:rPr lang="es-ES" dirty="0"/>
              <a:t>) Potenciar el desarrollo personal y social. 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/>
              <a:t>c) Nuevos contenidos relevantes. 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/>
              <a:t>d) Conocimientos regionales. 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/>
              <a:t>e) Proyectos de impacto social.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456040" y="3212976"/>
            <a:ext cx="2676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•</a:t>
            </a:r>
            <a:r>
              <a:rPr lang="es-ES" b="1" dirty="0" smtClean="0"/>
              <a:t>Áreas </a:t>
            </a:r>
            <a:r>
              <a:rPr lang="es-ES" b="1" dirty="0"/>
              <a:t>de desarrollo </a:t>
            </a:r>
            <a:r>
              <a:rPr lang="es-ES" dirty="0"/>
              <a:t>personal y social</a:t>
            </a:r>
            <a:r>
              <a:rPr lang="es-ES" dirty="0" smtClean="0"/>
              <a:t>.</a:t>
            </a:r>
          </a:p>
          <a:p>
            <a:r>
              <a:rPr lang="es-ES" dirty="0" smtClean="0"/>
              <a:t>a) Artes</a:t>
            </a:r>
            <a:r>
              <a:rPr lang="es-ES" dirty="0"/>
              <a:t>. </a:t>
            </a:r>
          </a:p>
          <a:p>
            <a:r>
              <a:rPr lang="es-ES" dirty="0" smtClean="0"/>
              <a:t>b) Educación socioemocional</a:t>
            </a:r>
            <a:r>
              <a:rPr lang="es-ES" dirty="0"/>
              <a:t>. </a:t>
            </a:r>
          </a:p>
          <a:p>
            <a:r>
              <a:rPr lang="es-ES" dirty="0" smtClean="0"/>
              <a:t>c) Educación </a:t>
            </a:r>
            <a:r>
              <a:rPr lang="es-ES" dirty="0"/>
              <a:t>física</a:t>
            </a:r>
          </a:p>
          <a:p>
            <a:endParaRPr lang="es-ES" dirty="0"/>
          </a:p>
          <a:p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918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EVALUACIÒN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349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1199456" y="1700808"/>
            <a:ext cx="7920880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000" dirty="0" smtClean="0">
                <a:solidFill>
                  <a:schemeClr val="tx1"/>
                </a:solidFill>
              </a:rPr>
              <a:t>Brinda </a:t>
            </a:r>
            <a:r>
              <a:rPr lang="es-ES" sz="2000" dirty="0">
                <a:solidFill>
                  <a:schemeClr val="tx1"/>
                </a:solidFill>
              </a:rPr>
              <a:t>servicios educativos de calidad basados en un proceso de mejora continúa, con la finalidad de formar estudiantes que contribuyan al desarrollo social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08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32656"/>
            <a:ext cx="9829800" cy="1082674"/>
          </a:xfrm>
        </p:spPr>
        <p:txBody>
          <a:bodyPr/>
          <a:lstStyle/>
          <a:p>
            <a:r>
              <a:rPr lang="es-ES" dirty="0" smtClean="0"/>
              <a:t>PROPUESTAS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b) Profesionalización </a:t>
            </a:r>
            <a:r>
              <a:rPr lang="es-ES" dirty="0"/>
              <a:t>docente.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Que </a:t>
            </a:r>
            <a:r>
              <a:rPr lang="es-ES" dirty="0"/>
              <a:t>la profesionalización sea incluyente </a:t>
            </a:r>
            <a:r>
              <a:rPr lang="es-ES" dirty="0" smtClean="0"/>
              <a:t>para todos </a:t>
            </a:r>
            <a:r>
              <a:rPr lang="es-ES" dirty="0"/>
              <a:t>los docentes, sin importar su lugar de acción.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Que </a:t>
            </a:r>
            <a:r>
              <a:rPr lang="es-ES" dirty="0"/>
              <a:t>los </a:t>
            </a:r>
            <a:r>
              <a:rPr lang="es-ES" dirty="0" smtClean="0"/>
              <a:t>contenidos sean </a:t>
            </a:r>
            <a:r>
              <a:rPr lang="es-ES" dirty="0"/>
              <a:t>de carácter ético, caracterológico, manejo de emociones, </a:t>
            </a:r>
            <a:r>
              <a:rPr lang="es-ES" dirty="0" smtClean="0"/>
              <a:t>didáctico</a:t>
            </a:r>
            <a:r>
              <a:rPr lang="es-ES" dirty="0"/>
              <a:t>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</a:t>
            </a:r>
            <a:r>
              <a:rPr lang="es-ES" sz="2000" dirty="0" smtClean="0"/>
              <a:t>) La </a:t>
            </a:r>
            <a:r>
              <a:rPr lang="es-ES" sz="2000" dirty="0"/>
              <a:t>SEP como responsable de la contratación de los </a:t>
            </a:r>
            <a:r>
              <a:rPr lang="es-ES" sz="2000" dirty="0" smtClean="0"/>
              <a:t>docentes.</a:t>
            </a:r>
          </a:p>
          <a:p>
            <a:r>
              <a:rPr lang="es-ES" sz="2000" dirty="0"/>
              <a:t>M</a:t>
            </a:r>
            <a:r>
              <a:rPr lang="es-ES" sz="2000" dirty="0" smtClean="0"/>
              <a:t>anteniendo </a:t>
            </a:r>
            <a:r>
              <a:rPr lang="es-ES" sz="2000" dirty="0"/>
              <a:t>la apertura a una efectiva </a:t>
            </a:r>
            <a:r>
              <a:rPr lang="es-ES" sz="2000" dirty="0" smtClean="0"/>
              <a:t>participación social </a:t>
            </a:r>
            <a:r>
              <a:rPr lang="es-ES" sz="2000" dirty="0"/>
              <a:t>en el proceso de evaluación y permanencia docente.</a:t>
            </a:r>
          </a:p>
        </p:txBody>
      </p:sp>
    </p:spTree>
    <p:extLst>
      <p:ext uri="{BB962C8B-B14F-4D97-AF65-F5344CB8AC3E}">
        <p14:creationId xmlns:p14="http://schemas.microsoft.com/office/powerpoint/2010/main" val="297914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1424" y="2564904"/>
            <a:ext cx="10624120" cy="347662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d) Una </a:t>
            </a:r>
            <a:r>
              <a:rPr lang="es-ES" dirty="0"/>
              <a:t>política educativa centrada en la calidad del proceso e </a:t>
            </a:r>
            <a:r>
              <a:rPr lang="es-ES" dirty="0" smtClean="0"/>
              <a:t>interacción humana </a:t>
            </a:r>
            <a:r>
              <a:rPr lang="es-ES" dirty="0"/>
              <a:t>entre los alumnos, docentes y padres de familia, teniendo </a:t>
            </a:r>
            <a:r>
              <a:rPr lang="es-ES" dirty="0" smtClean="0"/>
              <a:t>como medios </a:t>
            </a:r>
            <a:r>
              <a:rPr lang="es-ES" dirty="0"/>
              <a:t>de apoyo los entornos materiales y los resultados.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11424" y="809244"/>
            <a:ext cx="9145016" cy="3476625"/>
          </a:xfrm>
        </p:spPr>
        <p:txBody>
          <a:bodyPr>
            <a:normAutofit/>
          </a:bodyPr>
          <a:lstStyle/>
          <a:p>
            <a:r>
              <a:rPr lang="es-ES" sz="2000" dirty="0" smtClean="0"/>
              <a:t>c) La </a:t>
            </a:r>
            <a:r>
              <a:rPr lang="es-ES" sz="2000" dirty="0"/>
              <a:t>responsabilidad de la autoridad educativa es propiciar </a:t>
            </a:r>
            <a:r>
              <a:rPr lang="es-ES" sz="2000" dirty="0" smtClean="0"/>
              <a:t>ambientes sanos</a:t>
            </a:r>
            <a:r>
              <a:rPr lang="es-ES" sz="2000" dirty="0"/>
              <a:t>, seguros, serenos </a:t>
            </a:r>
            <a:r>
              <a:rPr lang="es-ES" sz="2000" dirty="0" smtClean="0"/>
              <a:t>de aprendizaje</a:t>
            </a:r>
            <a:r>
              <a:rPr lang="es-ES" sz="2000" dirty="0"/>
              <a:t>, en los cuales se disminuyan </a:t>
            </a:r>
            <a:r>
              <a:rPr lang="es-ES" sz="2000" dirty="0" smtClean="0"/>
              <a:t>las limitantes </a:t>
            </a:r>
            <a:r>
              <a:rPr lang="es-ES" sz="2000" dirty="0"/>
              <a:t>y </a:t>
            </a:r>
            <a:r>
              <a:rPr lang="es-ES" sz="2000" dirty="0" smtClean="0"/>
              <a:t>los </a:t>
            </a:r>
            <a:r>
              <a:rPr lang="es-ES" sz="2000" dirty="0"/>
              <a:t>distractores que vician los procesos de </a:t>
            </a:r>
            <a:r>
              <a:rPr lang="es-ES" sz="2000" dirty="0" smtClean="0"/>
              <a:t>enseñanza-aprendizaje</a:t>
            </a:r>
            <a:r>
              <a:rPr lang="es-ES" sz="2000" dirty="0"/>
              <a:t>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11424" y="3640204"/>
            <a:ext cx="9793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/>
              <a:t>e) Una </a:t>
            </a:r>
            <a:r>
              <a:rPr lang="es-ES" sz="2000" dirty="0"/>
              <a:t>política educativa que involucre en todos los niveles (básico </a:t>
            </a:r>
            <a:r>
              <a:rPr lang="es-ES" sz="2000" dirty="0" smtClean="0"/>
              <a:t>y superior</a:t>
            </a:r>
            <a:r>
              <a:rPr lang="es-ES" sz="2000" dirty="0"/>
              <a:t>), una formación holística que incluya todos los contenidos de </a:t>
            </a:r>
            <a:r>
              <a:rPr lang="es-ES" sz="2000" dirty="0" smtClean="0"/>
              <a:t>las distintas </a:t>
            </a:r>
            <a:r>
              <a:rPr lang="es-ES" sz="2000" dirty="0"/>
              <a:t>materias y fomente el desarrollo de las distintas </a:t>
            </a:r>
            <a:r>
              <a:rPr lang="es-ES" sz="2000" dirty="0" smtClean="0"/>
              <a:t>facultades humanas</a:t>
            </a:r>
            <a:r>
              <a:rPr lang="es-E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644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ción de texto 2"/>
          <p:cNvSpPr txBox="1">
            <a:spLocks/>
          </p:cNvSpPr>
          <p:nvPr/>
        </p:nvSpPr>
        <p:spPr>
          <a:xfrm>
            <a:off x="1028580" y="1340768"/>
            <a:ext cx="3566161" cy="2808312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 smtClean="0"/>
              <a:t>Educar a personas que tengan la motivación y la capacidad de lograr su desarrollo personal, laboral y familiar, dispuestas a mejorar su entorno social y natural, así como continuar con su formación académica y profesional</a:t>
            </a:r>
            <a:endParaRPr lang="es-ES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4"/>
          </p:nvPr>
        </p:nvSpPr>
        <p:spPr>
          <a:xfrm>
            <a:off x="5566714" y="1306413"/>
            <a:ext cx="3566160" cy="3600399"/>
          </a:xfrm>
        </p:spPr>
        <p:txBody>
          <a:bodyPr>
            <a:normAutofit/>
          </a:bodyPr>
          <a:lstStyle/>
          <a:p>
            <a:r>
              <a:rPr lang="es-ES" sz="2000" dirty="0"/>
              <a:t>Fortalecer las habilidades socioemocionales que les permitan a los estudiantes ser felices, tener determinación, ser perseverantes y </a:t>
            </a:r>
            <a:r>
              <a:rPr lang="es-ES" sz="2000" dirty="0" err="1"/>
              <a:t>resilientes</a:t>
            </a:r>
            <a:r>
              <a:rPr lang="es-ES" sz="2000" dirty="0"/>
              <a:t>, es decir, que puedan lidiar y adaptarse a nuevas situaciones, y ser creativos</a:t>
            </a:r>
          </a:p>
        </p:txBody>
      </p:sp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800" dirty="0" smtClean="0"/>
              <a:t>GRACIAS</a:t>
            </a:r>
            <a:endParaRPr lang="es-ES" sz="480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 smtClean="0"/>
              <a:t>- Universidad Nacional Autónoma de México. Perfiles educativos. Octubre Diciembre, 2016.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39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PRINCIPIOS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2"/>
          <p:cNvSpPr txBox="1">
            <a:spLocks/>
          </p:cNvSpPr>
          <p:nvPr/>
        </p:nvSpPr>
        <p:spPr>
          <a:xfrm>
            <a:off x="4655840" y="351742"/>
            <a:ext cx="4248472" cy="2376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I. Modelo que tenga en su centro al individuo, al desarrollo integral de su personalidad y al reconocimiento de los distintos estilos de aprendizaje </a:t>
            </a:r>
          </a:p>
        </p:txBody>
      </p:sp>
      <p:sp>
        <p:nvSpPr>
          <p:cNvPr id="15" name="Título 12"/>
          <p:cNvSpPr txBox="1">
            <a:spLocks/>
          </p:cNvSpPr>
          <p:nvPr/>
        </p:nvSpPr>
        <p:spPr>
          <a:xfrm>
            <a:off x="983432" y="620688"/>
            <a:ext cx="2925688" cy="15121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II. </a:t>
            </a:r>
            <a:r>
              <a:rPr lang="es-ES" dirty="0" smtClean="0"/>
              <a:t>Donde </a:t>
            </a:r>
            <a:r>
              <a:rPr lang="es-ES" dirty="0"/>
              <a:t>el alumno tenga el rol protagónico bajo la orientación y guía del profesor.  </a:t>
            </a:r>
          </a:p>
        </p:txBody>
      </p:sp>
      <p:sp>
        <p:nvSpPr>
          <p:cNvPr id="16" name="Título 12"/>
          <p:cNvSpPr txBox="1">
            <a:spLocks/>
          </p:cNvSpPr>
          <p:nvPr/>
        </p:nvSpPr>
        <p:spPr>
          <a:xfrm>
            <a:off x="983432" y="2549976"/>
            <a:ext cx="2727920" cy="167111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IV. </a:t>
            </a:r>
            <a:r>
              <a:rPr lang="es-ES" dirty="0" smtClean="0"/>
              <a:t>Que </a:t>
            </a:r>
            <a:r>
              <a:rPr lang="es-ES" dirty="0"/>
              <a:t>prepare al individuo para la vida, en un proceso de integración de lo personal y lo social, </a:t>
            </a:r>
          </a:p>
        </p:txBody>
      </p:sp>
      <p:sp>
        <p:nvSpPr>
          <p:cNvPr id="18" name="Título 12"/>
          <p:cNvSpPr txBox="1">
            <a:spLocks/>
          </p:cNvSpPr>
          <p:nvPr/>
        </p:nvSpPr>
        <p:spPr>
          <a:xfrm>
            <a:off x="4367808" y="3861048"/>
            <a:ext cx="4824536" cy="2376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III. </a:t>
            </a:r>
            <a:r>
              <a:rPr lang="es-ES" dirty="0" smtClean="0"/>
              <a:t>Cuyos </a:t>
            </a:r>
            <a:r>
              <a:rPr lang="es-ES" dirty="0"/>
              <a:t>contenidos conduzcan al aprendizaje y a la formación en conocimientos, competencias y capacidades para conducirse con eficiencia y dignidad para actuar consciente y críticamente en la toma de decisiones, en un contexto globalizado siempre cambiante.</a:t>
            </a:r>
          </a:p>
        </p:txBody>
      </p:sp>
      <p:sp>
        <p:nvSpPr>
          <p:cNvPr id="19" name="Título 18"/>
          <p:cNvSpPr>
            <a:spLocks noGrp="1"/>
          </p:cNvSpPr>
          <p:nvPr>
            <p:ph type="title"/>
          </p:nvPr>
        </p:nvSpPr>
        <p:spPr>
          <a:xfrm>
            <a:off x="875420" y="4797152"/>
            <a:ext cx="3141712" cy="1539874"/>
          </a:xfrm>
        </p:spPr>
        <p:txBody>
          <a:bodyPr>
            <a:normAutofit fontScale="90000"/>
          </a:bodyPr>
          <a:lstStyle/>
          <a:p>
            <a:r>
              <a:rPr lang="es-ES" dirty="0"/>
              <a:t>	</a:t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V. Dirigido </a:t>
            </a:r>
            <a:r>
              <a:rPr lang="es-ES" dirty="0"/>
              <a:t>a la unidad de lo afectivo y lo cognitivo, en el que la formación de valores, sentimientos </a:t>
            </a:r>
            <a:r>
              <a:rPr lang="es-ES" dirty="0" smtClean="0"/>
              <a:t>tengan prioridad.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VALORES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 txBox="1">
            <a:spLocks/>
          </p:cNvSpPr>
          <p:nvPr/>
        </p:nvSpPr>
        <p:spPr>
          <a:xfrm>
            <a:off x="1775520" y="1287462"/>
            <a:ext cx="3168352" cy="26455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ATENCIÓN </a:t>
            </a:r>
            <a:r>
              <a:rPr lang="es-ES" dirty="0"/>
              <a:t>creciente a los intereses del </a:t>
            </a:r>
            <a:r>
              <a:rPr lang="es-ES" dirty="0" smtClean="0"/>
              <a:t>alumno, sus necesidades, actitudes y aptitudes </a:t>
            </a:r>
            <a:endParaRPr lang="es-ES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6860737" y="2979737"/>
            <a:ext cx="2133600" cy="15398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858000" y="980728"/>
            <a:ext cx="2133600" cy="15398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dirty="0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1487488" y="1439863"/>
            <a:ext cx="2133600" cy="15398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dirty="0"/>
          </a:p>
        </p:txBody>
      </p:sp>
      <p:sp>
        <p:nvSpPr>
          <p:cNvPr id="20" name="Rectángulo 19"/>
          <p:cNvSpPr/>
          <p:nvPr/>
        </p:nvSpPr>
        <p:spPr>
          <a:xfrm>
            <a:off x="6548930" y="1575924"/>
            <a:ext cx="2423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Respetar la LIBERTAD de otros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6567956" y="3503114"/>
            <a:ext cx="24426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La LEALTAD y la FIDELIDAD Como actividad diaria.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6528048" y="1340768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Ejercer JUSTICIA, respetando la verdad, los hechos y a las </a:t>
            </a:r>
            <a:r>
              <a:rPr lang="es-ES" sz="2000" dirty="0" smtClean="0"/>
              <a:t>personas.</a:t>
            </a:r>
            <a:endParaRPr lang="es-ES" sz="2000" dirty="0"/>
          </a:p>
        </p:txBody>
      </p:sp>
      <p:sp>
        <p:nvSpPr>
          <p:cNvPr id="13" name="Rectángulo 12"/>
          <p:cNvSpPr/>
          <p:nvPr/>
        </p:nvSpPr>
        <p:spPr>
          <a:xfrm>
            <a:off x="1343472" y="2204864"/>
            <a:ext cx="4104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Actuar con SOLIDARIDAD, apoyándose mutuamente alumnos y equipo escolar, comprometiéndonos a ser mejores cada día.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507720" y="3212976"/>
            <a:ext cx="2543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La EQUIDAD entre niños, niñas, docentes y el respeto mutuo independientemente de su origen cultural, </a:t>
            </a:r>
            <a:r>
              <a:rPr lang="es-ES" dirty="0" smtClean="0"/>
              <a:t>y sus capacidades.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 smtClean="0"/>
              <a:t>EGRESADOS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miguito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2_TF03896101.potx" id="{54DDF90D-4D8C-4C0B-8E7A-27FE1D9E818D}" vid="{D83EF4BC-2653-47A8-9905-60BE1DC3223F}"/>
    </a:ext>
  </a:extLst>
</a:theme>
</file>

<file path=ppt/theme/theme2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40262f94-9f35-4ac3-9a90-690165a166b7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a4f35948-e619-41b3-aa29-22878b09cfd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educativa de niños en el patio de la escuela (álbum panorámico)</Template>
  <TotalTime>112</TotalTime>
  <Words>1626</Words>
  <Application>Microsoft Office PowerPoint</Application>
  <PresentationFormat>Panorámica</PresentationFormat>
  <Paragraphs>112</Paragraphs>
  <Slides>30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Times New Roman</vt:lpstr>
      <vt:lpstr>Amiguitos 16x9</vt:lpstr>
      <vt:lpstr> UNIVERSIDAD AUTONOMA DEL ESTADO DE MÉXICO FACULTAD DE MEDICINA LIC. TERAPIA OCUPACIONAL MODELO EDUCATIVO </vt:lpstr>
      <vt:lpstr>OBJETIVO</vt:lpstr>
      <vt:lpstr>Presentación de PowerPoint</vt:lpstr>
      <vt:lpstr>PRINCIPIOS</vt:lpstr>
      <vt:lpstr>      V. Dirigido a la unidad de lo afectivo y lo cognitivo, en el que la formación de valores, sentimientos tengan prioridad.</vt:lpstr>
      <vt:lpstr>VALORES</vt:lpstr>
      <vt:lpstr>Presentación de PowerPoint</vt:lpstr>
      <vt:lpstr>Presentación de PowerPoint</vt:lpstr>
      <vt:lpstr>EGRESADOS </vt:lpstr>
      <vt:lpstr>Presentación de PowerPoint</vt:lpstr>
      <vt:lpstr>PROPUESTAS</vt:lpstr>
      <vt:lpstr> PROPUESTAS</vt:lpstr>
      <vt:lpstr>DOCENTES</vt:lpstr>
      <vt:lpstr>Presentación de PowerPoint</vt:lpstr>
      <vt:lpstr>PROPUESTAS</vt:lpstr>
      <vt:lpstr>Presentación de PowerPoint</vt:lpstr>
      <vt:lpstr>Presentación de PowerPoint</vt:lpstr>
      <vt:lpstr>ESTUDIANTES </vt:lpstr>
      <vt:lpstr>Presentación de PowerPoint</vt:lpstr>
      <vt:lpstr>CURRICULA</vt:lpstr>
      <vt:lpstr>El currículo se orienta a la edificación de los cuatro pilares de la educación.</vt:lpstr>
      <vt:lpstr>Presentación de PowerPoint</vt:lpstr>
      <vt:lpstr>Presentación de PowerPoint</vt:lpstr>
      <vt:lpstr>CONTENIDO</vt:lpstr>
      <vt:lpstr>Aprendizajes clave organizados en tres componentes curriculares para la educación básica para el desarrollo integral.</vt:lpstr>
      <vt:lpstr>EVALUACIÒN</vt:lpstr>
      <vt:lpstr>Presentación de PowerPoint</vt:lpstr>
      <vt:lpstr>PROPUESTAS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EDUCATIVO</dc:title>
  <dc:creator>USUARIO</dc:creator>
  <cp:keywords/>
  <cp:lastModifiedBy>USUARIO</cp:lastModifiedBy>
  <cp:revision>16</cp:revision>
  <dcterms:created xsi:type="dcterms:W3CDTF">2018-06-27T20:37:29Z</dcterms:created>
  <dcterms:modified xsi:type="dcterms:W3CDTF">2018-09-10T18:34:34Z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