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85"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9" autoAdjust="0"/>
    <p:restoredTop sz="94660"/>
  </p:normalViewPr>
  <p:slideViewPr>
    <p:cSldViewPr snapToGrid="0">
      <p:cViewPr varScale="1">
        <p:scale>
          <a:sx n="46" d="100"/>
          <a:sy n="46" d="100"/>
        </p:scale>
        <p:origin x="60" y="10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A61015F-7CC6-4D0A-9D87-873EA4C304CC}" type="datetimeFigureOut">
              <a:rPr lang="en-US" dirty="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599088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9/20/2018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9/20/2018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9/20/2018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5C68B11-C5A8-448C-8CE9-B1A273C79CFC}" type="datetimeFigureOut">
              <a:rPr lang="en-US" dirty="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dirty="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9/20/2018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cad=rja&amp;uact=8&amp;ved=2ahUKEwjjzOnZkcrdAhUOSa0KHdFfDWQQjRx6BAgBEAU&amp;url=https://www.taringa.net/posts/ciencia-educacion/20199309/Ciencia-antigua-Claudio-Ptolomeo-y-la-teoria-de-las-esferas.html&amp;psig=AOvVaw1xmkVuWS25VKEzXcEb-yDT&amp;ust=1537551999603068"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mx/url?sa=i&amp;rct=j&amp;q=&amp;esrc=s&amp;source=images&amp;cd=&amp;cad=rja&amp;uact=8&amp;ved=2ahUKEwjnr5_qkcrdAhVIMqwKHVDbC6UQjRx6BAgBEAU&amp;url=https://www.elintransigente.com/mundo/2013/2/19/por-que-recuerda-nicolas-copernico-170970.html&amp;psig=AOvVaw01c_v_QLscxdDHg1e6dgnl&amp;ust=1537552036874246"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mx/url?sa=i&amp;rct=j&amp;q=&amp;esrc=s&amp;source=images&amp;cd=&amp;cad=rja&amp;uact=8&amp;ved=2ahUKEwijkdf2kcrdAhUIna0KHQE3AnAQjRx6BAgBEAU&amp;url=http://redfm921.com/blog/johannes-kepler.html&amp;psig=AOvVaw0SypVzLxQaHKyUWFTvF-8A&amp;ust=1537552063220297"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google.com.mx/url?sa=i&amp;rct=j&amp;q=&amp;esrc=s&amp;source=images&amp;cd=&amp;cad=rja&amp;uact=8&amp;ved=2ahUKEwiJq8CHksrdAhVBRK0KHdYCAAIQjRx6BAgBEAU&amp;url=https://culturacolectiva.com/tecnologia/pecados-de-isaac-newton-el-lado-oscuro-del-cientifico/&amp;psig=AOvVaw3OKDrrxZbOv-FyI_dEO0Ko&amp;ust=1537552094197747"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google.com.mx/url?sa=i&amp;rct=j&amp;q=&amp;esrc=s&amp;source=images&amp;cd=&amp;cad=rja&amp;uact=8&amp;ved=2ahUKEwjsmKTMksrdAhUDcq0KHY1CBhMQjRx6BAgBEAU&amp;url=https://www.youtube.com/watch?v%3DVLqhSOr7sSw&amp;psig=AOvVaw1wwwV_-9QJZr-8tBSUU_FW&amp;ust=1537552221236149"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2ahUKEwi6iaP2ksrdAhUGSK0KHTASCOEQjRx6BAgBEAU&amp;url=https://es.wikipedia.org/wiki/Palanca&amp;psig=AOvVaw0dLS6AoZvOGIEdPPHAgrHh&amp;ust=1537552331496691" TargetMode="External"/><Relationship Id="rId2" Type="http://schemas.openxmlformats.org/officeDocument/2006/relationships/hyperlink" Target="https://www.ecured.cu/Palanca" TargetMode="Externa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mx/url?sa=i&amp;rct=j&amp;q=&amp;esrc=s&amp;source=images&amp;cd=&amp;cad=rja&amp;uact=8&amp;ved=2ahUKEwidt--yk8rdAhUFb60KHefpCtIQjRx6BAgBEAU&amp;url=https://www.entrepreneur.com/article/266456&amp;psig=AOvVaw1BcxuRt9qv9N6QAn5taS0j&amp;ust=1537552359948385"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google.com.mx/url?sa=i&amp;rct=j&amp;q=&amp;esrc=s&amp;source=images&amp;cd=&amp;cad=rja&amp;uact=8&amp;ved=2ahUKEwjFq4XCk8rdAhUHR6wKHbQVCXMQjRx6BAgBEAU&amp;url=https://sites.google.com/site/mundodelafisica08/conceptos/velocidad&amp;psig=AOvVaw0lsvB5zW8gYYfIbX1AL2gU&amp;ust=1537552490124854"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google.com.mx/url?sa=i&amp;rct=j&amp;q=&amp;esrc=s&amp;source=images&amp;cd=&amp;cad=rja&amp;uact=8&amp;ved=2ahUKEwiCxIrSk8rdAhUCG6wKHcMXCmAQjRx6BAgBEAU&amp;url=https://es.wikipedia.org/wiki/Fuerza&amp;psig=AOvVaw3AECYE8kTTwdZV-r25BmlD&amp;ust=1537552522236491"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definicion.de/tierra/" TargetMode="External"/><Relationship Id="rId2" Type="http://schemas.openxmlformats.org/officeDocument/2006/relationships/hyperlink" Target="https://espaciociencia.com/la-ley-de-la-gravedad/" TargetMode="External"/><Relationship Id="rId1" Type="http://schemas.openxmlformats.org/officeDocument/2006/relationships/slideLayout" Target="../slideLayouts/slideLayout4.xml"/><Relationship Id="rId5" Type="http://schemas.openxmlformats.org/officeDocument/2006/relationships/image" Target="../media/image13.jpg"/><Relationship Id="rId4" Type="http://schemas.openxmlformats.org/officeDocument/2006/relationships/hyperlink" Target="https://definicion.de/cuerpo"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m.mx/url?sa=i&amp;rct=j&amp;q=&amp;esrc=s&amp;source=images&amp;cd=&amp;cad=rja&amp;uact=8&amp;ved=2ahUKEwit0JOGl8rdAhVL2qwKHaLVAosQjRx6BAgBEAU&amp;url=http://studyciencias.blogspot.com/2017/09/historia-de-la-fisica.html&amp;psig=AOvVaw31OR4EIUZ-VL8AlrbpC5vL&amp;ust=153755343843860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7036" y="4024956"/>
            <a:ext cx="7772400" cy="1463040"/>
          </a:xfrm>
        </p:spPr>
        <p:txBody>
          <a:bodyPr>
            <a:normAutofit fontScale="90000"/>
          </a:bodyPr>
          <a:lstStyle/>
          <a:p>
            <a:r>
              <a:rPr lang="es-MX" dirty="0" smtClean="0"/>
              <a:t>UNIVERSIDAD AUTONOMA DEL ESTADO DE MEXICO</a:t>
            </a:r>
            <a:br>
              <a:rPr lang="es-MX" dirty="0" smtClean="0"/>
            </a:br>
            <a:r>
              <a:rPr lang="es-MX" dirty="0" smtClean="0"/>
              <a:t>FACULTAD DE MEDICINA</a:t>
            </a:r>
            <a:br>
              <a:rPr lang="es-MX" dirty="0" smtClean="0"/>
            </a:br>
            <a:r>
              <a:rPr lang="es-MX" dirty="0" smtClean="0"/>
              <a:t>LICENCIATURA EN TERAPIA OCUPACIONAL</a:t>
            </a:r>
            <a:br>
              <a:rPr lang="es-MX" dirty="0" smtClean="0"/>
            </a:br>
            <a:r>
              <a:rPr lang="es-MX" dirty="0" smtClean="0"/>
              <a:t>UA. FÍSICA</a:t>
            </a:r>
            <a:endParaRPr lang="es-MX" dirty="0"/>
          </a:p>
        </p:txBody>
      </p:sp>
      <p:sp>
        <p:nvSpPr>
          <p:cNvPr id="3" name="Subtítulo 2"/>
          <p:cNvSpPr>
            <a:spLocks noGrp="1"/>
          </p:cNvSpPr>
          <p:nvPr>
            <p:ph type="subTitle" idx="1"/>
          </p:nvPr>
        </p:nvSpPr>
        <p:spPr/>
        <p:txBody>
          <a:bodyPr/>
          <a:lstStyle/>
          <a:p>
            <a:r>
              <a:rPr lang="es-MX" dirty="0" smtClean="0"/>
              <a:t>TEMA 1:  CONCEPTOS BASICOS DE LA FISICA</a:t>
            </a:r>
          </a:p>
          <a:p>
            <a:r>
              <a:rPr lang="es-MX" dirty="0" smtClean="0"/>
              <a:t>ESP. EN S.P. EYENI GARCIA BERNAL</a:t>
            </a:r>
            <a:endParaRPr lang="es-MX" dirty="0"/>
          </a:p>
        </p:txBody>
      </p:sp>
    </p:spTree>
    <p:extLst>
      <p:ext uri="{BB962C8B-B14F-4D97-AF65-F5344CB8AC3E}">
        <p14:creationId xmlns:p14="http://schemas.microsoft.com/office/powerpoint/2010/main" val="2058137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sz="half" idx="1"/>
          </p:nvPr>
        </p:nvSpPr>
        <p:spPr/>
        <p:txBody>
          <a:bodyPr/>
          <a:lstStyle/>
          <a:p>
            <a:r>
              <a:rPr lang="es-MX" dirty="0"/>
              <a:t>Ptolomeo ,griego de Alejandría, explico el movimiento retrogrado de los planetas, postulo que estos describían círculos propios y los centros de estos círculos giraban alrededor de la tierra en orbitas </a:t>
            </a:r>
            <a:r>
              <a:rPr lang="es-MX" dirty="0" smtClean="0"/>
              <a:t>circulares.</a:t>
            </a:r>
            <a:endParaRPr lang="es-MX" dirty="0"/>
          </a:p>
          <a:p>
            <a:endParaRPr lang="es-MX" dirty="0"/>
          </a:p>
        </p:txBody>
      </p:sp>
      <p:pic>
        <p:nvPicPr>
          <p:cNvPr id="5" name="Marcador de contenido 4" descr="Resultado de imagen para ptolomeo">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930755" y="2286000"/>
            <a:ext cx="2872328" cy="4022725"/>
          </a:xfrm>
          <a:prstGeom prst="rect">
            <a:avLst/>
          </a:prstGeom>
          <a:noFill/>
          <a:ln>
            <a:noFill/>
          </a:ln>
        </p:spPr>
      </p:pic>
    </p:spTree>
    <p:extLst>
      <p:ext uri="{BB962C8B-B14F-4D97-AF65-F5344CB8AC3E}">
        <p14:creationId xmlns:p14="http://schemas.microsoft.com/office/powerpoint/2010/main" val="1480275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sz="half" idx="1"/>
          </p:nvPr>
        </p:nvSpPr>
        <p:spPr/>
        <p:txBody>
          <a:bodyPr/>
          <a:lstStyle/>
          <a:p>
            <a:pPr algn="just"/>
            <a:r>
              <a:rPr lang="es-MX" dirty="0"/>
              <a:t>Nicolás Copérnico puso fin a la historia astronómica de la antigüedad y de la edad media .el hombre </a:t>
            </a:r>
            <a:r>
              <a:rPr lang="es-MX" dirty="0" smtClean="0"/>
              <a:t>quedo eliminado </a:t>
            </a:r>
            <a:r>
              <a:rPr lang="es-MX" dirty="0"/>
              <a:t>del centro del universo. Copérnico postulo que todos los planetas giraban alrededor del sol, con orbitas circunferenciales.</a:t>
            </a:r>
          </a:p>
          <a:p>
            <a:endParaRPr lang="es-MX" dirty="0"/>
          </a:p>
        </p:txBody>
      </p:sp>
      <p:pic>
        <p:nvPicPr>
          <p:cNvPr id="5" name="Marcador de contenido 4" descr="Resultado de imagen para nicolás copérnico">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712522" y="2286000"/>
            <a:ext cx="3308794" cy="4022725"/>
          </a:xfrm>
          <a:prstGeom prst="rect">
            <a:avLst/>
          </a:prstGeom>
          <a:noFill/>
          <a:ln>
            <a:noFill/>
          </a:ln>
        </p:spPr>
      </p:pic>
    </p:spTree>
    <p:extLst>
      <p:ext uri="{BB962C8B-B14F-4D97-AF65-F5344CB8AC3E}">
        <p14:creationId xmlns:p14="http://schemas.microsoft.com/office/powerpoint/2010/main" val="1936602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sz="half" idx="1"/>
          </p:nvPr>
        </p:nvSpPr>
        <p:spPr/>
        <p:txBody>
          <a:bodyPr/>
          <a:lstStyle/>
          <a:p>
            <a:r>
              <a:rPr lang="es-MX" dirty="0" err="1"/>
              <a:t>Johanes</a:t>
            </a:r>
            <a:r>
              <a:rPr lang="es-MX" dirty="0"/>
              <a:t> Kepler profundizo el sistema heliocéntrico apoyándose en las cuantiosas mediciones astronómicas hechas por </a:t>
            </a:r>
            <a:r>
              <a:rPr lang="es-MX" dirty="0" err="1"/>
              <a:t>tycho</a:t>
            </a:r>
            <a:r>
              <a:rPr lang="es-MX" dirty="0"/>
              <a:t> </a:t>
            </a:r>
            <a:r>
              <a:rPr lang="es-MX" dirty="0" err="1" smtClean="0"/>
              <a:t>brahe</a:t>
            </a:r>
            <a:r>
              <a:rPr lang="es-MX" dirty="0" smtClean="0"/>
              <a:t>, </a:t>
            </a:r>
            <a:r>
              <a:rPr lang="es-MX" dirty="0"/>
              <a:t>enuncio las tres leyes que rigen el movimiento de los </a:t>
            </a:r>
            <a:r>
              <a:rPr lang="es-MX" dirty="0" smtClean="0"/>
              <a:t>planetas.</a:t>
            </a:r>
            <a:endParaRPr lang="es-MX" dirty="0"/>
          </a:p>
          <a:p>
            <a:endParaRPr lang="es-MX" dirty="0"/>
          </a:p>
        </p:txBody>
      </p:sp>
      <p:pic>
        <p:nvPicPr>
          <p:cNvPr id="5" name="Marcador de contenido 4" descr="Resultado de imagen para KEPLER">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89638" y="2712508"/>
            <a:ext cx="4754562" cy="3169708"/>
          </a:xfrm>
          <a:prstGeom prst="rect">
            <a:avLst/>
          </a:prstGeom>
          <a:noFill/>
          <a:ln>
            <a:noFill/>
          </a:ln>
        </p:spPr>
      </p:pic>
    </p:spTree>
    <p:extLst>
      <p:ext uri="{BB962C8B-B14F-4D97-AF65-F5344CB8AC3E}">
        <p14:creationId xmlns:p14="http://schemas.microsoft.com/office/powerpoint/2010/main" val="344989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sz="half" idx="1"/>
          </p:nvPr>
        </p:nvSpPr>
        <p:spPr/>
        <p:txBody>
          <a:bodyPr/>
          <a:lstStyle/>
          <a:p>
            <a:pPr algn="just"/>
            <a:r>
              <a:rPr lang="es-MX" dirty="0"/>
              <a:t>Isaac newton aborda el movimiento de los cuerpos. Deja establecida la dinámica de los cuerpos al enuncias y explicar los conceptos de la inercia, </a:t>
            </a:r>
            <a:r>
              <a:rPr lang="es-MX" dirty="0" err="1"/>
              <a:t>momentum</a:t>
            </a:r>
            <a:r>
              <a:rPr lang="es-MX" dirty="0"/>
              <a:t>, fuerza. basándose en los estudios de Kepler y el estudio de las fuerzas dependientes del inverso del cuadrado de la distancia estableció la ley de gravitación : modelo matemático que explica el movimiento en el sistema </a:t>
            </a:r>
            <a:r>
              <a:rPr lang="es-MX" dirty="0" smtClean="0"/>
              <a:t>solar.</a:t>
            </a:r>
            <a:endParaRPr lang="es-MX" dirty="0"/>
          </a:p>
          <a:p>
            <a:endParaRPr lang="es-MX" dirty="0"/>
          </a:p>
        </p:txBody>
      </p:sp>
      <p:pic>
        <p:nvPicPr>
          <p:cNvPr id="5" name="Marcador de contenido 4" descr="Resultado de imagen para isaac newton">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89638" y="2959880"/>
            <a:ext cx="4754562" cy="2674965"/>
          </a:xfrm>
          <a:prstGeom prst="rect">
            <a:avLst/>
          </a:prstGeom>
          <a:noFill/>
          <a:ln>
            <a:noFill/>
          </a:ln>
        </p:spPr>
      </p:pic>
    </p:spTree>
    <p:extLst>
      <p:ext uri="{BB962C8B-B14F-4D97-AF65-F5344CB8AC3E}">
        <p14:creationId xmlns:p14="http://schemas.microsoft.com/office/powerpoint/2010/main" val="802593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pPr algn="just"/>
            <a:r>
              <a:rPr lang="es-MX" dirty="0"/>
              <a:t>Rudolf </a:t>
            </a:r>
            <a:r>
              <a:rPr lang="es-MX" dirty="0" err="1"/>
              <a:t>hertz</a:t>
            </a:r>
            <a:r>
              <a:rPr lang="es-MX" dirty="0"/>
              <a:t> encontró el modo de producir y detectar ondas electromagnéticas. Fue el comienzo definitivo de las comunidades inalámbricas.</a:t>
            </a:r>
          </a:p>
          <a:p>
            <a:pPr algn="just"/>
            <a:endParaRPr lang="es-MX" dirty="0" smtClean="0"/>
          </a:p>
          <a:p>
            <a:pPr algn="just"/>
            <a:endParaRPr lang="es-MX" dirty="0"/>
          </a:p>
          <a:p>
            <a:pPr algn="just"/>
            <a:r>
              <a:rPr lang="es-MX" dirty="0"/>
              <a:t>Clerk maxwell estableció las ecuaciones que rigen el comportamiento electromagnético . </a:t>
            </a:r>
          </a:p>
          <a:p>
            <a:endParaRPr lang="es-MX" dirty="0"/>
          </a:p>
        </p:txBody>
      </p:sp>
    </p:spTree>
    <p:extLst>
      <p:ext uri="{BB962C8B-B14F-4D97-AF65-F5344CB8AC3E}">
        <p14:creationId xmlns:p14="http://schemas.microsoft.com/office/powerpoint/2010/main" val="1431268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r>
              <a:rPr lang="es-MX" dirty="0"/>
              <a:t>Durante el siglo XIX el avance de los conocimientos en ciencia fue espectacular produciendo una separación neta entre física, química, astronomía e ingeniería.</a:t>
            </a:r>
          </a:p>
          <a:p>
            <a:r>
              <a:rPr lang="es-MX" dirty="0"/>
              <a:t>El modelo molecular de la materia y la física estadística permitieron explicar una serie de fenómenos que ocurren con los fluidos, como la propagación del sonido en fluidos y solidos </a:t>
            </a:r>
            <a:endParaRPr lang="es-MX" dirty="0"/>
          </a:p>
        </p:txBody>
      </p:sp>
    </p:spTree>
    <p:extLst>
      <p:ext uri="{BB962C8B-B14F-4D97-AF65-F5344CB8AC3E}">
        <p14:creationId xmlns:p14="http://schemas.microsoft.com/office/powerpoint/2010/main" val="6349143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pPr algn="just"/>
            <a:r>
              <a:rPr lang="es-MX" dirty="0" smtClean="0"/>
              <a:t>La </a:t>
            </a:r>
            <a:r>
              <a:rPr lang="es-MX" dirty="0"/>
              <a:t>termodinámica relaciona la energía mecánica con la energía térmica .en 1847</a:t>
            </a:r>
            <a:r>
              <a:rPr lang="es-MX" dirty="0" smtClean="0"/>
              <a:t>, James </a:t>
            </a:r>
            <a:r>
              <a:rPr lang="es-MX" dirty="0" err="1"/>
              <a:t>P</a:t>
            </a:r>
            <a:r>
              <a:rPr lang="es-MX" dirty="0" err="1" smtClean="0"/>
              <a:t>recott</a:t>
            </a:r>
            <a:r>
              <a:rPr lang="es-MX" dirty="0" smtClean="0"/>
              <a:t> </a:t>
            </a:r>
            <a:r>
              <a:rPr lang="es-MX" dirty="0"/>
              <a:t>J</a:t>
            </a:r>
            <a:r>
              <a:rPr lang="es-MX" dirty="0" smtClean="0"/>
              <a:t>oule </a:t>
            </a:r>
            <a:r>
              <a:rPr lang="es-MX" dirty="0"/>
              <a:t>estableció la equivalencia del trabajo mecánico con el calor, procesos de intercambio de </a:t>
            </a:r>
            <a:r>
              <a:rPr lang="es-MX" dirty="0" smtClean="0"/>
              <a:t>energía.</a:t>
            </a:r>
          </a:p>
          <a:p>
            <a:pPr algn="just"/>
            <a:endParaRPr lang="es-MX" dirty="0"/>
          </a:p>
          <a:p>
            <a:pPr algn="just"/>
            <a:r>
              <a:rPr lang="es-MX" dirty="0"/>
              <a:t>Los estudios de Michael Faraday sobre electrolisis confirmaron la teoría corpuscular de la materia y que la electricidad esta distribuida en partículas discretas, todas de igual carga </a:t>
            </a:r>
            <a:r>
              <a:rPr lang="es-MX" dirty="0" smtClean="0"/>
              <a:t>eléctrica.</a:t>
            </a:r>
            <a:endParaRPr lang="es-MX" dirty="0"/>
          </a:p>
        </p:txBody>
      </p:sp>
    </p:spTree>
    <p:extLst>
      <p:ext uri="{BB962C8B-B14F-4D97-AF65-F5344CB8AC3E}">
        <p14:creationId xmlns:p14="http://schemas.microsoft.com/office/powerpoint/2010/main" val="69775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r>
              <a:rPr lang="es-MX" dirty="0"/>
              <a:t>Josep </a:t>
            </a:r>
            <a:r>
              <a:rPr lang="es-MX" dirty="0" err="1"/>
              <a:t>john</a:t>
            </a:r>
            <a:r>
              <a:rPr lang="es-MX" dirty="0"/>
              <a:t> </a:t>
            </a:r>
            <a:r>
              <a:rPr lang="es-MX" dirty="0" err="1"/>
              <a:t>thomson</a:t>
            </a:r>
            <a:r>
              <a:rPr lang="es-MX" dirty="0"/>
              <a:t> midió el cociente entre la masa y la carga del electrón.</a:t>
            </a:r>
          </a:p>
          <a:p>
            <a:pPr algn="just"/>
            <a:r>
              <a:rPr lang="es-MX" dirty="0"/>
              <a:t>Wilhelm roentgen descubrió los rayos x.</a:t>
            </a:r>
          </a:p>
          <a:p>
            <a:pPr algn="just"/>
            <a:r>
              <a:rPr lang="es-MX" dirty="0" err="1"/>
              <a:t>Antoine</a:t>
            </a:r>
            <a:r>
              <a:rPr lang="es-MX" dirty="0"/>
              <a:t> </a:t>
            </a:r>
            <a:r>
              <a:rPr lang="es-MX" dirty="0" err="1"/>
              <a:t>H</a:t>
            </a:r>
            <a:r>
              <a:rPr lang="es-MX" dirty="0" err="1" smtClean="0"/>
              <a:t>ernri</a:t>
            </a:r>
            <a:r>
              <a:rPr lang="es-MX" dirty="0" smtClean="0"/>
              <a:t> </a:t>
            </a:r>
            <a:r>
              <a:rPr lang="es-MX" dirty="0"/>
              <a:t>becquerel descubrió la radioactividad.</a:t>
            </a:r>
          </a:p>
          <a:p>
            <a:pPr algn="just"/>
            <a:endParaRPr lang="es-MX" dirty="0" smtClean="0"/>
          </a:p>
          <a:p>
            <a:pPr algn="just"/>
            <a:r>
              <a:rPr lang="es-MX" dirty="0" smtClean="0"/>
              <a:t>Max </a:t>
            </a:r>
            <a:r>
              <a:rPr lang="es-MX" dirty="0" err="1"/>
              <a:t>P</a:t>
            </a:r>
            <a:r>
              <a:rPr lang="es-MX" dirty="0" err="1" smtClean="0"/>
              <a:t>lank</a:t>
            </a:r>
            <a:r>
              <a:rPr lang="es-MX" dirty="0" smtClean="0"/>
              <a:t> </a:t>
            </a:r>
            <a:r>
              <a:rPr lang="es-MX" dirty="0"/>
              <a:t>formulo la hipótesis que la energía se emite en las ondas electromagnéticas en forma de pequeñas unidades separadas y las denomino cuantos enunció la ley que dice que la energía de un </a:t>
            </a:r>
            <a:r>
              <a:rPr lang="es-MX" dirty="0" err="1"/>
              <a:t>cuantum</a:t>
            </a:r>
            <a:r>
              <a:rPr lang="es-MX" dirty="0"/>
              <a:t> es igual a una constante universal “h” multiplicada por la frecuencia de la onda: E h c = ν</a:t>
            </a:r>
          </a:p>
          <a:p>
            <a:endParaRPr lang="es-MX" dirty="0"/>
          </a:p>
          <a:p>
            <a:endParaRPr lang="es-MX" dirty="0"/>
          </a:p>
        </p:txBody>
      </p:sp>
    </p:spTree>
    <p:extLst>
      <p:ext uri="{BB962C8B-B14F-4D97-AF65-F5344CB8AC3E}">
        <p14:creationId xmlns:p14="http://schemas.microsoft.com/office/powerpoint/2010/main" val="737564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r>
              <a:rPr lang="es-MX" dirty="0"/>
              <a:t>Esa constante h fue llamada después la constante de Planck.</a:t>
            </a:r>
          </a:p>
          <a:p>
            <a:r>
              <a:rPr lang="es-MX" dirty="0"/>
              <a:t>Einstein dio un paso al considerar que las ondas electromagnéticas no solo son radiadas como cuantos, si ni que son constituidas por ellos. Uso esta idea para explicar los resultados experimentales del trabajo foto eléctrico.</a:t>
            </a:r>
          </a:p>
          <a:p>
            <a:r>
              <a:rPr lang="es-MX" dirty="0"/>
              <a:t>En 1905 publica su celebre memoria sobre la relatividad especial y formula el espacio y el tiempo, haciéndose interdependientes.</a:t>
            </a:r>
          </a:p>
          <a:p>
            <a:r>
              <a:rPr lang="es-MX" dirty="0"/>
              <a:t>Los </a:t>
            </a:r>
            <a:r>
              <a:rPr lang="es-MX" dirty="0" smtClean="0"/>
              <a:t>Quarks </a:t>
            </a:r>
            <a:r>
              <a:rPr lang="es-MX" dirty="0"/>
              <a:t>estructuran el protón.</a:t>
            </a:r>
          </a:p>
          <a:p>
            <a:endParaRPr lang="es-MX" dirty="0"/>
          </a:p>
        </p:txBody>
      </p:sp>
    </p:spTree>
    <p:extLst>
      <p:ext uri="{BB962C8B-B14F-4D97-AF65-F5344CB8AC3E}">
        <p14:creationId xmlns:p14="http://schemas.microsoft.com/office/powerpoint/2010/main" val="1026631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SISTEMA INTERNACIONA DE UNIDADES</a:t>
            </a:r>
            <a:endParaRPr lang="es-MX" dirty="0"/>
          </a:p>
        </p:txBody>
      </p:sp>
      <p:sp>
        <p:nvSpPr>
          <p:cNvPr id="3" name="Marcador de contenido 2"/>
          <p:cNvSpPr>
            <a:spLocks noGrp="1"/>
          </p:cNvSpPr>
          <p:nvPr>
            <p:ph idx="1"/>
          </p:nvPr>
        </p:nvSpPr>
        <p:spPr/>
        <p:txBody>
          <a:bodyPr/>
          <a:lstStyle/>
          <a:p>
            <a:r>
              <a:rPr lang="es-MX" dirty="0" smtClean="0"/>
              <a:t>- VALOR DE UNA MAGNITUD</a:t>
            </a:r>
          </a:p>
          <a:p>
            <a:r>
              <a:rPr lang="es-MX" dirty="0" smtClean="0"/>
              <a:t>- NUMERO DE UNIDADES</a:t>
            </a:r>
          </a:p>
          <a:p>
            <a:r>
              <a:rPr lang="es-MX" dirty="0" smtClean="0"/>
              <a:t>- LONGITUD, MASA, TIEMPO, INTENSIDAD DE CORRIENTE ELECTRICA, TEMPERATURA, TERMODINAMICA, CANTIDAD DE SUSTANCIA E INTENSIDAD LUMINOSA.</a:t>
            </a:r>
          </a:p>
          <a:p>
            <a:r>
              <a:rPr lang="es-MX" dirty="0" smtClean="0"/>
              <a:t>- MAGNITUDES BASICAS</a:t>
            </a:r>
          </a:p>
          <a:p>
            <a:r>
              <a:rPr lang="es-MX" dirty="0" smtClean="0"/>
              <a:t>- METRO, KILOMETRO, SEGUNDO, AMPERIO, MOL Y LA CANDELA</a:t>
            </a:r>
          </a:p>
          <a:p>
            <a:r>
              <a:rPr lang="es-MX" dirty="0" smtClean="0"/>
              <a:t>- UNIDADES DERIVADAS COHERENTES</a:t>
            </a:r>
          </a:p>
          <a:p>
            <a:r>
              <a:rPr lang="es-MX" dirty="0" smtClean="0"/>
              <a:t>- ACTINISMO</a:t>
            </a:r>
          </a:p>
          <a:p>
            <a:endParaRPr lang="es-MX" dirty="0"/>
          </a:p>
        </p:txBody>
      </p:sp>
    </p:spTree>
    <p:extLst>
      <p:ext uri="{BB962C8B-B14F-4D97-AF65-F5344CB8AC3E}">
        <p14:creationId xmlns:p14="http://schemas.microsoft.com/office/powerpoint/2010/main" val="1554349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a:t>
            </a:r>
            <a:endParaRPr lang="es-MX" dirty="0"/>
          </a:p>
        </p:txBody>
      </p:sp>
      <p:sp>
        <p:nvSpPr>
          <p:cNvPr id="3" name="Marcador de contenido 2"/>
          <p:cNvSpPr>
            <a:spLocks noGrp="1"/>
          </p:cNvSpPr>
          <p:nvPr>
            <p:ph idx="1"/>
          </p:nvPr>
        </p:nvSpPr>
        <p:spPr/>
        <p:txBody>
          <a:bodyPr/>
          <a:lstStyle/>
          <a:p>
            <a:r>
              <a:rPr lang="es-MX" dirty="0" smtClean="0"/>
              <a:t>El alumno conocerá los conceptos básicos de la física aplicada a la terapia ocupacional así como también los diferenciara para poder diseñar una intervención en la terapia ocupacional.</a:t>
            </a:r>
            <a:endParaRPr lang="es-MX" dirty="0"/>
          </a:p>
        </p:txBody>
      </p:sp>
    </p:spTree>
    <p:extLst>
      <p:ext uri="{BB962C8B-B14F-4D97-AF65-F5344CB8AC3E}">
        <p14:creationId xmlns:p14="http://schemas.microsoft.com/office/powerpoint/2010/main" val="3754740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VECTOR</a:t>
            </a:r>
            <a:endParaRPr lang="es-MX" dirty="0"/>
          </a:p>
        </p:txBody>
      </p:sp>
      <p:sp>
        <p:nvSpPr>
          <p:cNvPr id="3" name="Marcador de contenido 2"/>
          <p:cNvSpPr>
            <a:spLocks noGrp="1"/>
          </p:cNvSpPr>
          <p:nvPr>
            <p:ph sz="half" idx="1"/>
          </p:nvPr>
        </p:nvSpPr>
        <p:spPr/>
        <p:txBody>
          <a:bodyPr/>
          <a:lstStyle/>
          <a:p>
            <a:pPr lvl="1" algn="just"/>
            <a:r>
              <a:rPr lang="es-MX" dirty="0"/>
              <a:t>En matemáticas se define un </a:t>
            </a:r>
            <a:r>
              <a:rPr lang="es-MX" b="1" dirty="0"/>
              <a:t>vector</a:t>
            </a:r>
            <a:r>
              <a:rPr lang="es-MX" dirty="0"/>
              <a:t> como un elemento de un espacio vectorial. Esta noción es más abstracta y para muchos espacios vectoriales no es posible representar sus </a:t>
            </a:r>
            <a:r>
              <a:rPr lang="es-MX" b="1" dirty="0"/>
              <a:t>vectores</a:t>
            </a:r>
            <a:r>
              <a:rPr lang="es-MX" dirty="0"/>
              <a:t> mediante el módulo y la dirección.</a:t>
            </a:r>
            <a:endParaRPr lang="es-MX" sz="1400" dirty="0"/>
          </a:p>
          <a:p>
            <a:pPr algn="just"/>
            <a:r>
              <a:rPr lang="es-MX" sz="2400" dirty="0"/>
              <a:t> </a:t>
            </a:r>
            <a:endParaRPr lang="es-MX" sz="1800" dirty="0"/>
          </a:p>
          <a:p>
            <a:pPr lvl="1" algn="just"/>
            <a:r>
              <a:rPr lang="es-MX" dirty="0"/>
              <a:t>Un vector tiene tres características esenciales: módulo, dirección y sentido. Para que dos vectores sean considerados iguales, deben tener </a:t>
            </a:r>
            <a:r>
              <a:rPr lang="es-MX" b="1" dirty="0"/>
              <a:t>igual módulo</a:t>
            </a:r>
            <a:r>
              <a:rPr lang="es-MX" dirty="0"/>
              <a:t>, </a:t>
            </a:r>
            <a:r>
              <a:rPr lang="es-MX" b="1" dirty="0"/>
              <a:t>igual dirección e igual sentido.</a:t>
            </a:r>
            <a:endParaRPr lang="es-MX" sz="1400" dirty="0"/>
          </a:p>
        </p:txBody>
      </p:sp>
      <p:pic>
        <p:nvPicPr>
          <p:cNvPr id="5" name="Marcador de contenido 4" descr="Imagen relacionada">
            <a:hlinkClick r:id="rId2" tgtFrame="&quot;_blank&quo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754091" y="1766455"/>
            <a:ext cx="4468091" cy="4073236"/>
          </a:xfrm>
          <a:prstGeom prst="rect">
            <a:avLst/>
          </a:prstGeom>
          <a:noFill/>
          <a:ln>
            <a:noFill/>
          </a:ln>
        </p:spPr>
      </p:pic>
    </p:spTree>
    <p:extLst>
      <p:ext uri="{BB962C8B-B14F-4D97-AF65-F5344CB8AC3E}">
        <p14:creationId xmlns:p14="http://schemas.microsoft.com/office/powerpoint/2010/main" val="4050825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POLEAS</a:t>
            </a:r>
            <a:endParaRPr lang="es-MX" dirty="0"/>
          </a:p>
        </p:txBody>
      </p:sp>
      <p:sp>
        <p:nvSpPr>
          <p:cNvPr id="3" name="Marcador de contenido 2"/>
          <p:cNvSpPr>
            <a:spLocks noGrp="1"/>
          </p:cNvSpPr>
          <p:nvPr>
            <p:ph sz="half" idx="1"/>
          </p:nvPr>
        </p:nvSpPr>
        <p:spPr/>
        <p:txBody>
          <a:bodyPr/>
          <a:lstStyle/>
          <a:p>
            <a:pPr lvl="1" algn="just"/>
            <a:r>
              <a:rPr lang="es-MX" dirty="0"/>
              <a:t>Una </a:t>
            </a:r>
            <a:r>
              <a:rPr lang="es-MX" b="1" dirty="0"/>
              <a:t>polea</a:t>
            </a:r>
            <a:r>
              <a:rPr lang="es-MX" dirty="0"/>
              <a:t> es una máquina simple, un dispositivo mecánico de tracción, que sirve para transmitir una fuerza. Consiste en una rueda con un canal en su periferia, por el cual pasa una cuerda y que gira sobre un eje central.</a:t>
            </a:r>
            <a:endParaRPr lang="es-MX" sz="1400" dirty="0"/>
          </a:p>
          <a:p>
            <a:pPr algn="just"/>
            <a:r>
              <a:rPr lang="es-MX" sz="2400" dirty="0"/>
              <a:t> </a:t>
            </a:r>
            <a:endParaRPr lang="es-MX" sz="1800" dirty="0"/>
          </a:p>
          <a:p>
            <a:pPr lvl="1" algn="just"/>
            <a:r>
              <a:rPr lang="es-MX" b="1" dirty="0"/>
              <a:t>Polea simple</a:t>
            </a:r>
            <a:r>
              <a:rPr lang="es-MX" dirty="0"/>
              <a:t>. Así se llama al dispositivo mecánico de tracción o elevación formado por una rueda o roldana montada en un eje, con una cuerda que rodea la circunferencia de la rueda. Tanto la polea como la rueda y el eje pueden considerarse máquinas simples que constituyen casos especiales de la </a:t>
            </a:r>
            <a:r>
              <a:rPr lang="es-MX" b="1" u="sng" dirty="0">
                <a:solidFill>
                  <a:schemeClr val="tx1">
                    <a:lumMod val="95000"/>
                    <a:lumOff val="5000"/>
                  </a:schemeClr>
                </a:solidFill>
                <a:hlinkClick r:id="rId2" tooltip="Palanca"/>
              </a:rPr>
              <a:t>palanca</a:t>
            </a:r>
            <a:r>
              <a:rPr lang="es-MX" b="1" dirty="0">
                <a:solidFill>
                  <a:schemeClr val="tx1">
                    <a:lumMod val="95000"/>
                    <a:lumOff val="5000"/>
                  </a:schemeClr>
                </a:solidFill>
              </a:rPr>
              <a:t>.</a:t>
            </a:r>
            <a:endParaRPr lang="es-MX" sz="1400" b="1" dirty="0">
              <a:solidFill>
                <a:schemeClr val="tx1">
                  <a:lumMod val="95000"/>
                  <a:lumOff val="5000"/>
                </a:schemeClr>
              </a:solidFill>
            </a:endParaRPr>
          </a:p>
          <a:p>
            <a:endParaRPr lang="es-MX" dirty="0"/>
          </a:p>
        </p:txBody>
      </p:sp>
      <p:pic>
        <p:nvPicPr>
          <p:cNvPr id="5" name="Marcador de contenido 4" descr="Resultado de imagen para PALANCA">
            <a:hlinkClick r:id="rId3"/>
          </p:cNvPr>
          <p:cNvPicPr>
            <a:picLocks noGrp="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989638" y="3388052"/>
            <a:ext cx="4754562" cy="1818620"/>
          </a:xfrm>
          <a:prstGeom prst="rect">
            <a:avLst/>
          </a:prstGeom>
          <a:noFill/>
          <a:ln>
            <a:noFill/>
          </a:ln>
        </p:spPr>
      </p:pic>
    </p:spTree>
    <p:extLst>
      <p:ext uri="{BB962C8B-B14F-4D97-AF65-F5344CB8AC3E}">
        <p14:creationId xmlns:p14="http://schemas.microsoft.com/office/powerpoint/2010/main" val="68739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PALANCA</a:t>
            </a:r>
            <a:endParaRPr lang="es-MX" dirty="0"/>
          </a:p>
        </p:txBody>
      </p:sp>
      <p:sp>
        <p:nvSpPr>
          <p:cNvPr id="3" name="Marcador de contenido 2"/>
          <p:cNvSpPr>
            <a:spLocks noGrp="1"/>
          </p:cNvSpPr>
          <p:nvPr>
            <p:ph idx="1"/>
          </p:nvPr>
        </p:nvSpPr>
        <p:spPr/>
        <p:txBody>
          <a:bodyPr/>
          <a:lstStyle/>
          <a:p>
            <a:pPr lvl="1" algn="just"/>
            <a:endParaRPr lang="es-MX" dirty="0" smtClean="0"/>
          </a:p>
          <a:p>
            <a:pPr lvl="1" algn="just"/>
            <a:r>
              <a:rPr lang="es-MX" dirty="0" smtClean="0"/>
              <a:t>Máquina </a:t>
            </a:r>
            <a:r>
              <a:rPr lang="es-MX" dirty="0"/>
              <a:t>simple que consiste esencialmente en una barra que se apoya o puede girar sobre un punto (punto de apoyo o fulcro) y está destinada a vencer una fuerza (resistencia) mediante la aplicación de otra fuerza (potencia).</a:t>
            </a:r>
            <a:endParaRPr lang="es-MX" sz="1400" dirty="0"/>
          </a:p>
          <a:p>
            <a:pPr algn="just"/>
            <a:r>
              <a:rPr lang="es-MX" sz="2400" dirty="0"/>
              <a:t> </a:t>
            </a:r>
            <a:endParaRPr lang="es-MX" sz="2400" dirty="0" smtClean="0"/>
          </a:p>
          <a:p>
            <a:pPr algn="just"/>
            <a:endParaRPr lang="es-MX" sz="1800" dirty="0"/>
          </a:p>
          <a:p>
            <a:pPr lvl="1" algn="just"/>
            <a:r>
              <a:rPr lang="es-MX" dirty="0"/>
              <a:t>La </a:t>
            </a:r>
            <a:r>
              <a:rPr lang="es-MX" b="1" i="1" dirty="0"/>
              <a:t>palanca</a:t>
            </a:r>
            <a:r>
              <a:rPr lang="es-MX" dirty="0"/>
              <a:t> es una máquina simple compuesta por una barra rígida situada sobre un punto de apoyo denominado fulcro. </a:t>
            </a:r>
            <a:endParaRPr lang="es-MX" sz="1400" dirty="0"/>
          </a:p>
          <a:p>
            <a:pPr algn="just"/>
            <a:r>
              <a:rPr lang="es-MX" sz="2400" b="1" dirty="0"/>
              <a:t> </a:t>
            </a:r>
            <a:endParaRPr lang="es-MX" sz="1800" dirty="0"/>
          </a:p>
          <a:p>
            <a:endParaRPr lang="es-MX" dirty="0"/>
          </a:p>
        </p:txBody>
      </p:sp>
    </p:spTree>
    <p:extLst>
      <p:ext uri="{BB962C8B-B14F-4D97-AF65-F5344CB8AC3E}">
        <p14:creationId xmlns:p14="http://schemas.microsoft.com/office/powerpoint/2010/main" val="3165179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TIEMPO</a:t>
            </a:r>
            <a:endParaRPr lang="es-MX" dirty="0"/>
          </a:p>
        </p:txBody>
      </p:sp>
      <p:sp>
        <p:nvSpPr>
          <p:cNvPr id="3" name="Marcador de contenido 2"/>
          <p:cNvSpPr>
            <a:spLocks noGrp="1"/>
          </p:cNvSpPr>
          <p:nvPr>
            <p:ph sz="half" idx="1"/>
          </p:nvPr>
        </p:nvSpPr>
        <p:spPr/>
        <p:txBody>
          <a:bodyPr/>
          <a:lstStyle/>
          <a:p>
            <a:pPr lvl="0" algn="just"/>
            <a:r>
              <a:rPr lang="es-MX" dirty="0"/>
              <a:t>Dimensión física que representa la sucesión de estados por los que pasa la materia.</a:t>
            </a:r>
          </a:p>
          <a:p>
            <a:pPr algn="just"/>
            <a:r>
              <a:rPr lang="es-MX" dirty="0" smtClean="0"/>
              <a:t>“No </a:t>
            </a:r>
            <a:r>
              <a:rPr lang="es-MX" dirty="0"/>
              <a:t>hay espacio ni tiempo fuera del límite de tu universo; el tiempo transcurre inexorablemente"</a:t>
            </a:r>
          </a:p>
          <a:p>
            <a:pPr algn="just"/>
            <a:r>
              <a:rPr lang="es-MX" dirty="0"/>
              <a:t> </a:t>
            </a:r>
          </a:p>
          <a:p>
            <a:pPr lvl="0" algn="just"/>
            <a:r>
              <a:rPr lang="es-MX" dirty="0"/>
              <a:t>Período determinado durante el que se realiza una acción o se desarrolla un acontecimiento.</a:t>
            </a:r>
          </a:p>
          <a:p>
            <a:endParaRPr lang="es-MX" dirty="0"/>
          </a:p>
        </p:txBody>
      </p:sp>
      <p:pic>
        <p:nvPicPr>
          <p:cNvPr id="5" name="Marcador de contenido 4" descr="Resultado de imagen para TIEMPO">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89638" y="3108722"/>
            <a:ext cx="4754562" cy="2377281"/>
          </a:xfrm>
          <a:prstGeom prst="rect">
            <a:avLst/>
          </a:prstGeom>
          <a:noFill/>
          <a:ln>
            <a:noFill/>
          </a:ln>
        </p:spPr>
      </p:pic>
    </p:spTree>
    <p:extLst>
      <p:ext uri="{BB962C8B-B14F-4D97-AF65-F5344CB8AC3E}">
        <p14:creationId xmlns:p14="http://schemas.microsoft.com/office/powerpoint/2010/main" val="2380725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VELOCIDAD</a:t>
            </a:r>
            <a:endParaRPr lang="es-MX" dirty="0"/>
          </a:p>
        </p:txBody>
      </p:sp>
      <p:sp>
        <p:nvSpPr>
          <p:cNvPr id="3" name="Marcador de contenido 2"/>
          <p:cNvSpPr>
            <a:spLocks noGrp="1"/>
          </p:cNvSpPr>
          <p:nvPr>
            <p:ph sz="half" idx="1"/>
          </p:nvPr>
        </p:nvSpPr>
        <p:spPr/>
        <p:txBody>
          <a:bodyPr/>
          <a:lstStyle/>
          <a:p>
            <a:pPr lvl="0"/>
            <a:r>
              <a:rPr lang="es-MX" dirty="0"/>
              <a:t>Cualidad de veloz.</a:t>
            </a:r>
          </a:p>
          <a:p>
            <a:pPr lvl="0" algn="just"/>
            <a:r>
              <a:rPr lang="es-MX" dirty="0" smtClean="0"/>
              <a:t>“Hablar </a:t>
            </a:r>
            <a:r>
              <a:rPr lang="es-MX" dirty="0"/>
              <a:t>con velocidad; la velocidad de un corredor"</a:t>
            </a:r>
          </a:p>
          <a:p>
            <a:pPr algn="just"/>
            <a:r>
              <a:rPr lang="es-MX" dirty="0"/>
              <a:t> </a:t>
            </a:r>
          </a:p>
          <a:p>
            <a:pPr lvl="0" algn="just"/>
            <a:r>
              <a:rPr lang="es-MX" dirty="0"/>
              <a:t>Relación que se establece entre el espacio o la distancia que recorre un objeto y el tiempo que invierte en ello.</a:t>
            </a:r>
          </a:p>
          <a:p>
            <a:endParaRPr lang="es-MX" dirty="0"/>
          </a:p>
        </p:txBody>
      </p:sp>
      <p:pic>
        <p:nvPicPr>
          <p:cNvPr id="5" name="Marcador de contenido 4" descr="Imagen relacionada">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89638" y="3191650"/>
            <a:ext cx="4754562" cy="2211424"/>
          </a:xfrm>
          <a:prstGeom prst="rect">
            <a:avLst/>
          </a:prstGeom>
          <a:noFill/>
          <a:ln>
            <a:noFill/>
          </a:ln>
        </p:spPr>
      </p:pic>
    </p:spTree>
    <p:extLst>
      <p:ext uri="{BB962C8B-B14F-4D97-AF65-F5344CB8AC3E}">
        <p14:creationId xmlns:p14="http://schemas.microsoft.com/office/powerpoint/2010/main" val="756331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FUERZA</a:t>
            </a:r>
            <a:endParaRPr lang="es-MX" dirty="0"/>
          </a:p>
        </p:txBody>
      </p:sp>
      <p:sp>
        <p:nvSpPr>
          <p:cNvPr id="3" name="Marcador de contenido 2"/>
          <p:cNvSpPr>
            <a:spLocks noGrp="1"/>
          </p:cNvSpPr>
          <p:nvPr>
            <p:ph sz="half" idx="1"/>
          </p:nvPr>
        </p:nvSpPr>
        <p:spPr/>
        <p:txBody>
          <a:bodyPr>
            <a:normAutofit lnSpcReduction="10000"/>
          </a:bodyPr>
          <a:lstStyle/>
          <a:p>
            <a:pPr lvl="0" algn="just"/>
            <a:r>
              <a:rPr lang="es-MX" sz="2400" dirty="0"/>
              <a:t>Capacidad física para realizar un trabajo o un movimiento.</a:t>
            </a:r>
            <a:endParaRPr lang="es-MX" sz="1800" dirty="0"/>
          </a:p>
          <a:p>
            <a:pPr lvl="0" algn="just"/>
            <a:r>
              <a:rPr lang="es-MX" sz="2400" dirty="0" smtClean="0"/>
              <a:t>“La </a:t>
            </a:r>
            <a:r>
              <a:rPr lang="es-MX" sz="2400" dirty="0"/>
              <a:t>fuerza muscular; la fuerza del viento; fuerza para levantar una piedra; fuerza para aguantar un peso; las hormigas tienen mucha fuerza para soportar pesos muy superiores al suyo"</a:t>
            </a:r>
            <a:endParaRPr lang="es-MX" sz="1800" dirty="0"/>
          </a:p>
          <a:p>
            <a:pPr marL="128016" lvl="1" indent="0" algn="just">
              <a:buNone/>
            </a:pPr>
            <a:endParaRPr lang="es-MX" sz="1400" dirty="0"/>
          </a:p>
          <a:p>
            <a:pPr lvl="0" algn="just"/>
            <a:r>
              <a:rPr lang="es-MX" sz="2400" dirty="0"/>
              <a:t>Aplicación de esta capacidad física sobre algo.</a:t>
            </a:r>
            <a:endParaRPr lang="es-MX" sz="1800" dirty="0"/>
          </a:p>
          <a:p>
            <a:endParaRPr lang="es-MX" dirty="0"/>
          </a:p>
        </p:txBody>
      </p:sp>
      <p:pic>
        <p:nvPicPr>
          <p:cNvPr id="5" name="Marcador de contenido 4" descr="Resultado de imagen para FUERZA">
            <a:hlinkClick r:id="rId2"/>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989638" y="2801657"/>
            <a:ext cx="4754562" cy="2991411"/>
          </a:xfrm>
          <a:prstGeom prst="rect">
            <a:avLst/>
          </a:prstGeom>
          <a:noFill/>
          <a:ln>
            <a:noFill/>
          </a:ln>
        </p:spPr>
      </p:pic>
    </p:spTree>
    <p:extLst>
      <p:ext uri="{BB962C8B-B14F-4D97-AF65-F5344CB8AC3E}">
        <p14:creationId xmlns:p14="http://schemas.microsoft.com/office/powerpoint/2010/main" val="1333671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GRAVEDAD</a:t>
            </a:r>
            <a:endParaRPr lang="es-MX" dirty="0"/>
          </a:p>
        </p:txBody>
      </p:sp>
      <p:sp>
        <p:nvSpPr>
          <p:cNvPr id="3" name="Marcador de contenido 2"/>
          <p:cNvSpPr>
            <a:spLocks noGrp="1"/>
          </p:cNvSpPr>
          <p:nvPr>
            <p:ph sz="half" idx="1"/>
          </p:nvPr>
        </p:nvSpPr>
        <p:spPr/>
        <p:txBody>
          <a:bodyPr/>
          <a:lstStyle/>
          <a:p>
            <a:pPr marL="128016" lvl="1" indent="0" algn="just">
              <a:buNone/>
            </a:pPr>
            <a:r>
              <a:rPr lang="es-MX" b="1" dirty="0">
                <a:solidFill>
                  <a:schemeClr val="tx1">
                    <a:lumMod val="95000"/>
                    <a:lumOff val="5000"/>
                  </a:schemeClr>
                </a:solidFill>
                <a:latin typeface="Arial" panose="020B0604020202020204" pitchFamily="34" charset="0"/>
                <a:cs typeface="Arial" panose="020B0604020202020204" pitchFamily="34" charset="0"/>
                <a:hlinkClick r:id="rId2" tooltip="https://espaciociencia.com/que-es-la-gravedad/"/>
              </a:rPr>
              <a:t>L</a:t>
            </a:r>
            <a:r>
              <a:rPr lang="es-MX" b="1" dirty="0" smtClean="0">
                <a:solidFill>
                  <a:schemeClr val="tx1">
                    <a:lumMod val="95000"/>
                    <a:lumOff val="5000"/>
                  </a:schemeClr>
                </a:solidFill>
                <a:latin typeface="Arial" panose="020B0604020202020204" pitchFamily="34" charset="0"/>
                <a:cs typeface="Arial" panose="020B0604020202020204" pitchFamily="34" charset="0"/>
                <a:hlinkClick r:id="rId2" tooltip="https://espaciociencia.com/que-es-la-gravedad/"/>
              </a:rPr>
              <a:t>a</a:t>
            </a:r>
            <a:r>
              <a:rPr lang="es-MX" b="1" dirty="0">
                <a:solidFill>
                  <a:schemeClr val="tx1">
                    <a:lumMod val="95000"/>
                    <a:lumOff val="5000"/>
                  </a:schemeClr>
                </a:solidFill>
                <a:latin typeface="Arial" panose="020B0604020202020204" pitchFamily="34" charset="0"/>
                <a:cs typeface="Arial" panose="020B0604020202020204" pitchFamily="34" charset="0"/>
                <a:hlinkClick r:id="rId2" tooltip="https://espaciociencia.com/que-es-la-gravedad/"/>
              </a:rPr>
              <a:t> gravedad</a:t>
            </a:r>
            <a:r>
              <a:rPr lang="es-MX" sz="1200" b="1" dirty="0">
                <a:latin typeface="Arial" panose="020B0604020202020204" pitchFamily="34" charset="0"/>
                <a:cs typeface="Arial" panose="020B0604020202020204" pitchFamily="34" charset="0"/>
              </a:rPr>
              <a:t> </a:t>
            </a:r>
            <a:r>
              <a:rPr lang="es-MX" sz="1200" dirty="0">
                <a:latin typeface="Arial" panose="020B0604020202020204" pitchFamily="34" charset="0"/>
                <a:cs typeface="Arial" panose="020B0604020202020204" pitchFamily="34" charset="0"/>
              </a:rPr>
              <a:t>es la fuerza de atracción a la que está sometido todo cuerpo que se halle en las proximidades de La Tierra. </a:t>
            </a:r>
          </a:p>
          <a:p>
            <a:pPr algn="just" fontAlgn="base"/>
            <a:r>
              <a:rPr lang="es-MX" sz="1200" b="1" dirty="0">
                <a:latin typeface="Arial" panose="020B0604020202020204" pitchFamily="34" charset="0"/>
                <a:cs typeface="Arial" panose="020B0604020202020204" pitchFamily="34" charset="0"/>
              </a:rPr>
              <a:t> </a:t>
            </a:r>
            <a:endParaRPr lang="es-MX" sz="1200" dirty="0">
              <a:latin typeface="Arial" panose="020B0604020202020204" pitchFamily="34" charset="0"/>
              <a:cs typeface="Arial" panose="020B0604020202020204" pitchFamily="34" charset="0"/>
            </a:endParaRPr>
          </a:p>
          <a:p>
            <a:pPr lvl="0" algn="just" fontAlgn="base"/>
            <a:r>
              <a:rPr lang="es-MX" sz="1200" dirty="0">
                <a:latin typeface="Arial" panose="020B0604020202020204" pitchFamily="34" charset="0"/>
                <a:cs typeface="Arial" panose="020B0604020202020204" pitchFamily="34" charset="0"/>
              </a:rPr>
              <a:t>Del latín </a:t>
            </a:r>
            <a:r>
              <a:rPr lang="es-MX" sz="1200" i="1" dirty="0" err="1">
                <a:latin typeface="Arial" panose="020B0604020202020204" pitchFamily="34" charset="0"/>
                <a:cs typeface="Arial" panose="020B0604020202020204" pitchFamily="34" charset="0"/>
              </a:rPr>
              <a:t>gravĭtas</a:t>
            </a:r>
            <a:r>
              <a:rPr lang="es-MX" sz="1200" dirty="0">
                <a:latin typeface="Arial" panose="020B0604020202020204" pitchFamily="34" charset="0"/>
                <a:cs typeface="Arial" panose="020B0604020202020204" pitchFamily="34" charset="0"/>
              </a:rPr>
              <a:t>, la </a:t>
            </a:r>
            <a:r>
              <a:rPr lang="es-MX" sz="1200" b="1" dirty="0">
                <a:latin typeface="Arial" panose="020B0604020202020204" pitchFamily="34" charset="0"/>
                <a:cs typeface="Arial" panose="020B0604020202020204" pitchFamily="34" charset="0"/>
              </a:rPr>
              <a:t>gravedad</a:t>
            </a:r>
            <a:r>
              <a:rPr lang="es-MX" sz="1200" dirty="0">
                <a:latin typeface="Arial" panose="020B0604020202020204" pitchFamily="34" charset="0"/>
                <a:cs typeface="Arial" panose="020B0604020202020204" pitchFamily="34" charset="0"/>
              </a:rPr>
              <a:t> es una </a:t>
            </a:r>
            <a:r>
              <a:rPr lang="es-MX" sz="1200" b="1" dirty="0">
                <a:latin typeface="Arial" panose="020B0604020202020204" pitchFamily="34" charset="0"/>
                <a:cs typeface="Arial" panose="020B0604020202020204" pitchFamily="34" charset="0"/>
              </a:rPr>
              <a:t>fuerza física</a:t>
            </a:r>
            <a:r>
              <a:rPr lang="es-MX" sz="1200" dirty="0">
                <a:latin typeface="Arial" panose="020B0604020202020204" pitchFamily="34" charset="0"/>
                <a:cs typeface="Arial" panose="020B0604020202020204" pitchFamily="34" charset="0"/>
              </a:rPr>
              <a:t> que la </a:t>
            </a:r>
            <a:r>
              <a:rPr lang="es-MX" sz="1200" b="1" u="sng" dirty="0">
                <a:latin typeface="Arial" panose="020B0604020202020204" pitchFamily="34" charset="0"/>
                <a:cs typeface="Arial" panose="020B0604020202020204" pitchFamily="34" charset="0"/>
                <a:hlinkClick r:id="rId3"/>
              </a:rPr>
              <a:t>Tierra</a:t>
            </a:r>
            <a:r>
              <a:rPr lang="es-MX" sz="1200" dirty="0">
                <a:latin typeface="Arial" panose="020B0604020202020204" pitchFamily="34" charset="0"/>
                <a:cs typeface="Arial" panose="020B0604020202020204" pitchFamily="34" charset="0"/>
              </a:rPr>
              <a:t> ejerce sobre todos los </a:t>
            </a:r>
            <a:r>
              <a:rPr lang="es-MX" sz="1200" b="1" u="sng" dirty="0">
                <a:latin typeface="Arial" panose="020B0604020202020204" pitchFamily="34" charset="0"/>
                <a:cs typeface="Arial" panose="020B0604020202020204" pitchFamily="34" charset="0"/>
                <a:hlinkClick r:id="rId4"/>
              </a:rPr>
              <a:t>cuerpos</a:t>
            </a:r>
            <a:r>
              <a:rPr lang="es-MX" sz="1200" dirty="0">
                <a:latin typeface="Arial" panose="020B0604020202020204" pitchFamily="34" charset="0"/>
                <a:cs typeface="Arial" panose="020B0604020202020204" pitchFamily="34" charset="0"/>
              </a:rPr>
              <a:t> hacia su centro</a:t>
            </a:r>
          </a:p>
          <a:p>
            <a:r>
              <a:rPr lang="es-MX" sz="2400" b="1" dirty="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endParaRPr lang="es-MX" dirty="0"/>
          </a:p>
        </p:txBody>
      </p:sp>
      <p:pic>
        <p:nvPicPr>
          <p:cNvPr id="5" name="Marcador de contenido 4"/>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233319" y="2519362"/>
            <a:ext cx="4267200" cy="3556000"/>
          </a:xfrm>
        </p:spPr>
      </p:pic>
    </p:spTree>
    <p:extLst>
      <p:ext uri="{BB962C8B-B14F-4D97-AF65-F5344CB8AC3E}">
        <p14:creationId xmlns:p14="http://schemas.microsoft.com/office/powerpoint/2010/main" val="905899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GRAVEDAD</a:t>
            </a:r>
            <a:endParaRPr lang="es-MX" dirty="0"/>
          </a:p>
        </p:txBody>
      </p:sp>
      <p:sp>
        <p:nvSpPr>
          <p:cNvPr id="3" name="Marcador de contenido 2"/>
          <p:cNvSpPr>
            <a:spLocks noGrp="1"/>
          </p:cNvSpPr>
          <p:nvPr>
            <p:ph sz="half" idx="1"/>
          </p:nvPr>
        </p:nvSpPr>
        <p:spPr/>
        <p:txBody>
          <a:bodyPr>
            <a:normAutofit fontScale="70000" lnSpcReduction="20000"/>
          </a:bodyPr>
          <a:lstStyle/>
          <a:p>
            <a:pPr algn="just"/>
            <a:r>
              <a:rPr lang="es-MX" dirty="0"/>
              <a:t>Como gravedad se denomina, en física, la fuerza que ejerce la Tierra sobre todos los cuerpos, atrayéndolos hacia su centro. Es la gravedad la que hace que los objetos caigan al suelo y la que nos crea la sensación de peso. Asimismo, es la responsable de todos los movimientos que observamos en el universo.</a:t>
            </a:r>
          </a:p>
          <a:p>
            <a:pPr algn="just"/>
            <a:endParaRPr lang="es-MX" dirty="0"/>
          </a:p>
          <a:p>
            <a:pPr algn="just"/>
            <a:endParaRPr lang="es-MX" dirty="0"/>
          </a:p>
          <a:p>
            <a:pPr algn="just"/>
            <a:r>
              <a:rPr lang="es-MX" dirty="0"/>
              <a:t>Gravedad, por otro lado, es también sinónimo de compostura y seriedad. Por ejemplo: “Julio me miró con gravedad cuando le dije que no podría ir a la fiesta”.</a:t>
            </a:r>
          </a:p>
          <a:p>
            <a:pPr algn="just"/>
            <a:endParaRPr lang="es-MX" dirty="0"/>
          </a:p>
          <a:p>
            <a:pPr algn="just"/>
            <a:r>
              <a:rPr lang="es-MX" dirty="0"/>
              <a:t>Como gravedad, del mismo modo, nos referimos a la grandeza o importancia de un asunto o cuestión específica: “La gravedad de la situación requería una acción inmediata”, “el doctor quería hablar sobre la gravedad de la infección”, “los medios insistían con absoluta parcialidad en la gravedad del escándalo”.</a:t>
            </a:r>
          </a:p>
          <a:p>
            <a:endParaRPr lang="es-MX" dirty="0"/>
          </a:p>
        </p:txBody>
      </p:sp>
      <p:sp>
        <p:nvSpPr>
          <p:cNvPr id="4" name="Marcador de contenido 3"/>
          <p:cNvSpPr>
            <a:spLocks noGrp="1"/>
          </p:cNvSpPr>
          <p:nvPr>
            <p:ph sz="half" idx="2"/>
          </p:nvPr>
        </p:nvSpPr>
        <p:spPr/>
        <p:txBody>
          <a:bodyPr>
            <a:normAutofit fontScale="70000" lnSpcReduction="20000"/>
          </a:bodyPr>
          <a:lstStyle/>
          <a:p>
            <a:endParaRPr lang="es-MX" dirty="0"/>
          </a:p>
        </p:txBody>
      </p:sp>
    </p:spTree>
    <p:extLst>
      <p:ext uri="{BB962C8B-B14F-4D97-AF65-F5344CB8AC3E}">
        <p14:creationId xmlns:p14="http://schemas.microsoft.com/office/powerpoint/2010/main" val="2699890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 LA GRAVEDAD</a:t>
            </a:r>
            <a:endParaRPr lang="es-MX" dirty="0"/>
          </a:p>
        </p:txBody>
      </p:sp>
      <p:sp>
        <p:nvSpPr>
          <p:cNvPr id="3" name="Marcador de contenido 2"/>
          <p:cNvSpPr>
            <a:spLocks noGrp="1"/>
          </p:cNvSpPr>
          <p:nvPr>
            <p:ph idx="1"/>
          </p:nvPr>
        </p:nvSpPr>
        <p:spPr/>
        <p:txBody>
          <a:bodyPr>
            <a:normAutofit/>
          </a:bodyPr>
          <a:lstStyle/>
          <a:p>
            <a:endParaRPr lang="es-MX" dirty="0" smtClean="0"/>
          </a:p>
          <a:p>
            <a:r>
              <a:rPr lang="es-MX" dirty="0" smtClean="0"/>
              <a:t>La </a:t>
            </a:r>
            <a:r>
              <a:rPr lang="es-MX" dirty="0"/>
              <a:t>ley de la gravedad, o ley de la gravitación universal, es un principio de la física, expuesto por Isaac Newton en 1687, que describe la interacción gravitatoria que se produce entre distintos cuerpos con masa. Como tal, la ley de la gravedad afirma que la fuerza con que dos cuerpos de diferente masa se atraen depende solamente del valor de sus masas y del cuadrado de la distancia que los separa. Así, la fuerza ejercida entre dos cuerpos de masas m1 y m2 separados a una distancia r es proporcional al producto de sus masas, e inversamente proporcional al cuadrado de la distancia</a:t>
            </a:r>
          </a:p>
        </p:txBody>
      </p:sp>
    </p:spTree>
    <p:extLst>
      <p:ext uri="{BB962C8B-B14F-4D97-AF65-F5344CB8AC3E}">
        <p14:creationId xmlns:p14="http://schemas.microsoft.com/office/powerpoint/2010/main" val="222033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CONCLUSIÓN</a:t>
            </a:r>
            <a:endParaRPr lang="es-MX" dirty="0"/>
          </a:p>
        </p:txBody>
      </p:sp>
      <p:sp>
        <p:nvSpPr>
          <p:cNvPr id="3" name="Marcador de contenido 2"/>
          <p:cNvSpPr>
            <a:spLocks noGrp="1"/>
          </p:cNvSpPr>
          <p:nvPr>
            <p:ph idx="1"/>
          </p:nvPr>
        </p:nvSpPr>
        <p:spPr/>
        <p:txBody>
          <a:bodyPr/>
          <a:lstStyle/>
          <a:p>
            <a:r>
              <a:rPr lang="es-MX" dirty="0" smtClean="0"/>
              <a:t>¿PARA QUE NOS SIRVE SABER ESTOS CONCEPTOS EN LA TERAPIA OCUPACIONAL?</a:t>
            </a:r>
          </a:p>
          <a:p>
            <a:endParaRPr lang="es-MX" dirty="0" smtClean="0"/>
          </a:p>
          <a:p>
            <a:r>
              <a:rPr lang="es-MX" dirty="0" smtClean="0"/>
              <a:t>ESCRIBE 5 EJEMPLO DE LA FUNSIÓN DE LO  VISTO EN TERAPIA OCUPAICONAL</a:t>
            </a:r>
          </a:p>
          <a:p>
            <a:endParaRPr lang="es-MX" dirty="0" smtClean="0"/>
          </a:p>
          <a:p>
            <a:r>
              <a:rPr lang="es-MX" dirty="0" smtClean="0"/>
              <a:t>INVETIGA ASISTENCIA TECNOLOGICA, Y REFLEXIONA SOBRE LA RELACIÓN QUE TIENE CON LA FISICA</a:t>
            </a:r>
          </a:p>
          <a:p>
            <a:endParaRPr lang="es-MX" dirty="0"/>
          </a:p>
          <a:p>
            <a:endParaRPr lang="es-MX" dirty="0"/>
          </a:p>
        </p:txBody>
      </p:sp>
    </p:spTree>
    <p:extLst>
      <p:ext uri="{BB962C8B-B14F-4D97-AF65-F5344CB8AC3E}">
        <p14:creationId xmlns:p14="http://schemas.microsoft.com/office/powerpoint/2010/main" val="3498002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introduccion</a:t>
            </a:r>
            <a:endParaRPr lang="es-MX" dirty="0"/>
          </a:p>
        </p:txBody>
      </p:sp>
      <p:sp>
        <p:nvSpPr>
          <p:cNvPr id="3" name="Marcador de contenido 2"/>
          <p:cNvSpPr>
            <a:spLocks noGrp="1"/>
          </p:cNvSpPr>
          <p:nvPr>
            <p:ph idx="1"/>
          </p:nvPr>
        </p:nvSpPr>
        <p:spPr/>
        <p:txBody>
          <a:bodyPr>
            <a:normAutofit fontScale="92500" lnSpcReduction="20000"/>
          </a:bodyPr>
          <a:lstStyle/>
          <a:p>
            <a:r>
              <a:rPr lang="es-MX" dirty="0" smtClean="0"/>
              <a:t>¿¿¿¿¿CONOCER LA HISTORIA DE LA FISICA Y SUS BASES FILOSOFICAS????</a:t>
            </a:r>
          </a:p>
          <a:p>
            <a:r>
              <a:rPr lang="es-MX" dirty="0" smtClean="0"/>
              <a:t>Esta </a:t>
            </a:r>
            <a:r>
              <a:rPr lang="es-MX" dirty="0"/>
              <a:t>parte abarca varios conceptos relacionados con el éxito del universitario , de manera que cada uno tiene un significado que si es aplicado ayudara mucho en la mejoría y éxito del estudiante , entre ellos están :</a:t>
            </a:r>
          </a:p>
          <a:p>
            <a:pPr lvl="0"/>
            <a:r>
              <a:rPr lang="es-MX" dirty="0"/>
              <a:t>Triunfador: </a:t>
            </a:r>
          </a:p>
          <a:p>
            <a:r>
              <a:rPr lang="es-MX" dirty="0"/>
              <a:t>Muchos se quedaran atrás y no lograran llegar este año a la universidad.</a:t>
            </a:r>
          </a:p>
          <a:p>
            <a:pPr lvl="0"/>
            <a:r>
              <a:rPr lang="es-MX" dirty="0"/>
              <a:t>Emprendedor:</a:t>
            </a:r>
          </a:p>
          <a:p>
            <a:r>
              <a:rPr lang="es-MX" dirty="0"/>
              <a:t>Cada quien forja su destino los sueños sin decisión, sin actuar sin esfuerzo, no son más que eso, sueños.</a:t>
            </a:r>
          </a:p>
          <a:p>
            <a:pPr lvl="0"/>
            <a:r>
              <a:rPr lang="es-MX" dirty="0"/>
              <a:t>Tenaz:</a:t>
            </a:r>
          </a:p>
          <a:p>
            <a:r>
              <a:rPr lang="es-MX" dirty="0"/>
              <a:t>Tu futuro y exitosa profesión esta en tus manos “tu meta debe ser saber”</a:t>
            </a:r>
          </a:p>
          <a:p>
            <a:endParaRPr lang="es-MX" dirty="0"/>
          </a:p>
        </p:txBody>
      </p:sp>
    </p:spTree>
    <p:extLst>
      <p:ext uri="{BB962C8B-B14F-4D97-AF65-F5344CB8AC3E}">
        <p14:creationId xmlns:p14="http://schemas.microsoft.com/office/powerpoint/2010/main" val="255138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BIBLIOGRAFIA</a:t>
            </a:r>
            <a:endParaRPr lang="es-MX" dirty="0"/>
          </a:p>
        </p:txBody>
      </p:sp>
      <p:sp>
        <p:nvSpPr>
          <p:cNvPr id="3" name="Marcador de contenido 2"/>
          <p:cNvSpPr>
            <a:spLocks noGrp="1"/>
          </p:cNvSpPr>
          <p:nvPr>
            <p:ph idx="1"/>
          </p:nvPr>
        </p:nvSpPr>
        <p:spPr/>
        <p:txBody>
          <a:bodyPr/>
          <a:lstStyle/>
          <a:p>
            <a:endParaRPr lang="es-MX" dirty="0" smtClean="0"/>
          </a:p>
          <a:p>
            <a:r>
              <a:rPr lang="es-MX" dirty="0" smtClean="0"/>
              <a:t>LUCIANO LAROZE, NICOLAS PORRAS, GONZALO FUSTER. CONCEPTOS Y MAGNITUDES EN FÍSICA. EDITORIAL USM. 2013</a:t>
            </a:r>
          </a:p>
          <a:p>
            <a:r>
              <a:rPr lang="es-MX" dirty="0" smtClean="0"/>
              <a:t>OFICIAN INTERNACIONAL DE PESAS Y MEDIDAD. EL SISTEMA INTERNACIONAL DE UNIDADES. 8° EDICIÓN. CENTRO ESPAÑOL DE METODOLOGÍA. 2016</a:t>
            </a:r>
          </a:p>
          <a:p>
            <a:r>
              <a:rPr lang="es-MX" dirty="0" smtClean="0"/>
              <a:t>JOSE JAVIER SANDONÍS. TEORIA DE VECTORES Y CAMPOS.</a:t>
            </a:r>
            <a:endParaRPr lang="es-MX" dirty="0"/>
          </a:p>
        </p:txBody>
      </p:sp>
    </p:spTree>
    <p:extLst>
      <p:ext uri="{BB962C8B-B14F-4D97-AF65-F5344CB8AC3E}">
        <p14:creationId xmlns:p14="http://schemas.microsoft.com/office/powerpoint/2010/main" val="2537754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descr="Resultado de imagen para historia de la fisica">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58636" y="893618"/>
            <a:ext cx="9621981" cy="5415107"/>
          </a:xfrm>
          <a:prstGeom prst="rect">
            <a:avLst/>
          </a:prstGeom>
          <a:noFill/>
          <a:ln>
            <a:noFill/>
          </a:ln>
        </p:spPr>
      </p:pic>
    </p:spTree>
    <p:extLst>
      <p:ext uri="{BB962C8B-B14F-4D97-AF65-F5344CB8AC3E}">
        <p14:creationId xmlns:p14="http://schemas.microsoft.com/office/powerpoint/2010/main" val="1949067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INTRODUCCION</a:t>
            </a:r>
            <a:endParaRPr lang="es-MX" dirty="0"/>
          </a:p>
        </p:txBody>
      </p:sp>
      <p:sp>
        <p:nvSpPr>
          <p:cNvPr id="3" name="Marcador de contenido 2"/>
          <p:cNvSpPr>
            <a:spLocks noGrp="1"/>
          </p:cNvSpPr>
          <p:nvPr>
            <p:ph idx="1"/>
          </p:nvPr>
        </p:nvSpPr>
        <p:spPr/>
        <p:txBody>
          <a:bodyPr>
            <a:normAutofit lnSpcReduction="10000"/>
          </a:bodyPr>
          <a:lstStyle/>
          <a:p>
            <a:r>
              <a:rPr lang="es-MX" dirty="0"/>
              <a:t>METODICO : </a:t>
            </a:r>
            <a:r>
              <a:rPr lang="es-MX" dirty="0">
                <a:sym typeface="Wingdings" panose="05000000000000000000" pitchFamily="2" charset="2"/>
              </a:rPr>
              <a:t></a:t>
            </a:r>
            <a:r>
              <a:rPr lang="es-MX" dirty="0"/>
              <a:t> o r g a n i z a r</a:t>
            </a:r>
          </a:p>
          <a:p>
            <a:r>
              <a:rPr lang="es-MX" dirty="0"/>
              <a:t>SOLIDARIO:  </a:t>
            </a:r>
            <a:r>
              <a:rPr lang="es-MX" dirty="0">
                <a:sym typeface="Wingdings" panose="05000000000000000000" pitchFamily="2" charset="2"/>
              </a:rPr>
              <a:t></a:t>
            </a:r>
            <a:r>
              <a:rPr lang="es-MX" dirty="0"/>
              <a:t> a l e n t a r , explicar dar un buen consejo .</a:t>
            </a:r>
          </a:p>
          <a:p>
            <a:r>
              <a:rPr lang="es-MX" dirty="0"/>
              <a:t> </a:t>
            </a:r>
          </a:p>
          <a:p>
            <a:pPr lvl="0"/>
            <a:r>
              <a:rPr lang="es-MX" i="1" dirty="0"/>
              <a:t>-Hoy un lector, mañana un líder.</a:t>
            </a:r>
            <a:endParaRPr lang="es-MX" dirty="0"/>
          </a:p>
          <a:p>
            <a:r>
              <a:rPr lang="es-MX" dirty="0"/>
              <a:t> </a:t>
            </a:r>
          </a:p>
          <a:p>
            <a:pPr lvl="0"/>
            <a:r>
              <a:rPr lang="es-MX" i="1" dirty="0"/>
              <a:t>-Si no persigues lo que quieres, nunca lo tendrás. Si no vas hacia delante, siempre estarás en el mismo lugar.</a:t>
            </a:r>
            <a:endParaRPr lang="es-MX" dirty="0"/>
          </a:p>
          <a:p>
            <a:r>
              <a:rPr lang="es-MX" dirty="0"/>
              <a:t> </a:t>
            </a:r>
          </a:p>
          <a:p>
            <a:r>
              <a:rPr lang="es-MX" i="1" dirty="0"/>
              <a:t>-Cada logro comienza con la decisión de intentarlo</a:t>
            </a:r>
            <a:endParaRPr lang="es-MX" dirty="0"/>
          </a:p>
        </p:txBody>
      </p:sp>
    </p:spTree>
    <p:extLst>
      <p:ext uri="{BB962C8B-B14F-4D97-AF65-F5344CB8AC3E}">
        <p14:creationId xmlns:p14="http://schemas.microsoft.com/office/powerpoint/2010/main" val="1786299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CONCEPTOS BASES DE LA FISICA</a:t>
            </a:r>
            <a:endParaRPr lang="es-MX" dirty="0"/>
          </a:p>
        </p:txBody>
      </p:sp>
      <p:sp>
        <p:nvSpPr>
          <p:cNvPr id="3" name="Marcador de contenido 2"/>
          <p:cNvSpPr>
            <a:spLocks noGrp="1"/>
          </p:cNvSpPr>
          <p:nvPr>
            <p:ph idx="1"/>
          </p:nvPr>
        </p:nvSpPr>
        <p:spPr/>
        <p:txBody>
          <a:bodyPr/>
          <a:lstStyle/>
          <a:p>
            <a:r>
              <a:rPr lang="es-MX" dirty="0" smtClean="0"/>
              <a:t>- FENOMENO CICLICO</a:t>
            </a:r>
          </a:p>
          <a:p>
            <a:r>
              <a:rPr lang="es-MX" dirty="0" smtClean="0"/>
              <a:t>- TIEMPO Y DISTANCIA</a:t>
            </a:r>
          </a:p>
          <a:p>
            <a:r>
              <a:rPr lang="es-MX" dirty="0" smtClean="0"/>
              <a:t>- AYUDA A LA COMPARACIÓN</a:t>
            </a:r>
          </a:p>
          <a:p>
            <a:r>
              <a:rPr lang="es-MX" dirty="0" smtClean="0"/>
              <a:t>- UNIDADES DE MEDICION</a:t>
            </a:r>
          </a:p>
          <a:p>
            <a:r>
              <a:rPr lang="es-MX" dirty="0" smtClean="0"/>
              <a:t>- CANTIDADES FÍSICAS</a:t>
            </a:r>
          </a:p>
          <a:p>
            <a:r>
              <a:rPr lang="es-MX" dirty="0" smtClean="0"/>
              <a:t>- CRONOMETRO</a:t>
            </a:r>
          </a:p>
          <a:p>
            <a:r>
              <a:rPr lang="es-MX" dirty="0" smtClean="0"/>
              <a:t>- HORA, MINUTO, SEGUNDO</a:t>
            </a:r>
          </a:p>
          <a:p>
            <a:r>
              <a:rPr lang="es-MX" dirty="0" smtClean="0"/>
              <a:t>- SEGUNDO</a:t>
            </a:r>
          </a:p>
        </p:txBody>
      </p:sp>
    </p:spTree>
    <p:extLst>
      <p:ext uri="{BB962C8B-B14F-4D97-AF65-F5344CB8AC3E}">
        <p14:creationId xmlns:p14="http://schemas.microsoft.com/office/powerpoint/2010/main" val="1610086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RESUMEN DE UNA VISIÓN FISICA</a:t>
            </a:r>
            <a:endParaRPr lang="es-MX" dirty="0"/>
          </a:p>
        </p:txBody>
      </p:sp>
      <p:sp>
        <p:nvSpPr>
          <p:cNvPr id="3" name="Marcador de contenido 2"/>
          <p:cNvSpPr>
            <a:spLocks noGrp="1"/>
          </p:cNvSpPr>
          <p:nvPr>
            <p:ph idx="1"/>
          </p:nvPr>
        </p:nvSpPr>
        <p:spPr/>
        <p:txBody>
          <a:bodyPr/>
          <a:lstStyle/>
          <a:p>
            <a:endParaRPr lang="es-MX" dirty="0" smtClean="0"/>
          </a:p>
          <a:p>
            <a:r>
              <a:rPr lang="es-MX" dirty="0" smtClean="0"/>
              <a:t>Las </a:t>
            </a:r>
            <a:r>
              <a:rPr lang="es-MX" dirty="0"/>
              <a:t>ciencias no son solo un conjunto de saberes mas bien es el quehacer de muchos que están continuamente agregando </a:t>
            </a:r>
            <a:r>
              <a:rPr lang="es-MX" dirty="0" smtClean="0"/>
              <a:t>piezas </a:t>
            </a:r>
            <a:r>
              <a:rPr lang="es-MX" dirty="0"/>
              <a:t>al castillos del saber .el conocimiento  se perfilo en tres líneas principales de pensamiento :</a:t>
            </a:r>
          </a:p>
          <a:p>
            <a:pPr lvl="0"/>
            <a:r>
              <a:rPr lang="es-MX" dirty="0"/>
              <a:t>La filosofía </a:t>
            </a:r>
          </a:p>
          <a:p>
            <a:pPr lvl="0"/>
            <a:r>
              <a:rPr lang="es-MX" dirty="0"/>
              <a:t>La matemática </a:t>
            </a:r>
          </a:p>
          <a:p>
            <a:pPr lvl="0"/>
            <a:r>
              <a:rPr lang="es-MX" dirty="0"/>
              <a:t>La filosofía natural</a:t>
            </a:r>
          </a:p>
          <a:p>
            <a:endParaRPr lang="es-MX" dirty="0"/>
          </a:p>
        </p:txBody>
      </p:sp>
    </p:spTree>
    <p:extLst>
      <p:ext uri="{BB962C8B-B14F-4D97-AF65-F5344CB8AC3E}">
        <p14:creationId xmlns:p14="http://schemas.microsoft.com/office/powerpoint/2010/main" val="854520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sz="half" idx="1"/>
          </p:nvPr>
        </p:nvSpPr>
        <p:spPr/>
        <p:txBody>
          <a:bodyPr/>
          <a:lstStyle/>
          <a:p>
            <a:endParaRPr lang="es-MX" dirty="0" smtClean="0"/>
          </a:p>
          <a:p>
            <a:endParaRPr lang="es-MX" dirty="0"/>
          </a:p>
          <a:p>
            <a:r>
              <a:rPr lang="es-MX" dirty="0" smtClean="0"/>
              <a:t>Galileo Galilei </a:t>
            </a:r>
            <a:r>
              <a:rPr lang="es-MX" dirty="0"/>
              <a:t>fue uno de los grandes iniciadores del método científico y de alguna manera contribuyo formalizar los conocimientos en la ciencia que en algún momento tomo el nombre de física </a:t>
            </a:r>
            <a:endParaRPr lang="es-MX" dirty="0"/>
          </a:p>
        </p:txBody>
      </p:sp>
      <p:pic>
        <p:nvPicPr>
          <p:cNvPr id="5" name="Marcador de contenido 4" descr="https://informe21.com/sites/default/files/styles/node_default/public/images/galileo-galilei_0.jp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989638" y="2713597"/>
            <a:ext cx="4754562" cy="3167531"/>
          </a:xfrm>
          <a:prstGeom prst="rect">
            <a:avLst/>
          </a:prstGeom>
          <a:noFill/>
          <a:ln>
            <a:noFill/>
          </a:ln>
        </p:spPr>
      </p:pic>
    </p:spTree>
    <p:extLst>
      <p:ext uri="{BB962C8B-B14F-4D97-AF65-F5344CB8AC3E}">
        <p14:creationId xmlns:p14="http://schemas.microsoft.com/office/powerpoint/2010/main" val="830842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RESUMEN DE UNA VISIÓN FISICA</a:t>
            </a:r>
          </a:p>
        </p:txBody>
      </p:sp>
      <p:sp>
        <p:nvSpPr>
          <p:cNvPr id="3" name="Marcador de contenido 2"/>
          <p:cNvSpPr>
            <a:spLocks noGrp="1"/>
          </p:cNvSpPr>
          <p:nvPr>
            <p:ph idx="1"/>
          </p:nvPr>
        </p:nvSpPr>
        <p:spPr/>
        <p:txBody>
          <a:bodyPr/>
          <a:lstStyle/>
          <a:p>
            <a:r>
              <a:rPr lang="es-MX" dirty="0"/>
              <a:t>El método experimental de la física se basa en :</a:t>
            </a:r>
          </a:p>
          <a:p>
            <a:pPr lvl="0"/>
            <a:r>
              <a:rPr lang="es-MX" dirty="0"/>
              <a:t>Observación de los fenómenos de la naturaleza</a:t>
            </a:r>
          </a:p>
          <a:p>
            <a:pPr lvl="0"/>
            <a:r>
              <a:rPr lang="es-MX" dirty="0"/>
              <a:t>Experimentación de hechos similares o análogos modificando adecuadamente las variables en ellos incluidos medición de las características de los entes involucrados o de los procesos desarrollados .</a:t>
            </a:r>
          </a:p>
          <a:p>
            <a:pPr lvl="0"/>
            <a:r>
              <a:rPr lang="es-MX" dirty="0"/>
              <a:t>El momento teórico que elabora un discurso que explica las causas del fenómeno estudiado y propone un modelo ,generalmente matemático , que nos ayuda a conocer su funcionamiento.</a:t>
            </a:r>
          </a:p>
          <a:p>
            <a:endParaRPr lang="es-MX" dirty="0"/>
          </a:p>
        </p:txBody>
      </p:sp>
    </p:spTree>
    <p:extLst>
      <p:ext uri="{BB962C8B-B14F-4D97-AF65-F5344CB8AC3E}">
        <p14:creationId xmlns:p14="http://schemas.microsoft.com/office/powerpoint/2010/main" val="1142366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39</TotalTime>
  <Words>1500</Words>
  <Application>Microsoft Office PowerPoint</Application>
  <PresentationFormat>Panorámica</PresentationFormat>
  <Paragraphs>142</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Tw Cen MT</vt:lpstr>
      <vt:lpstr>Tw Cen MT Condensed</vt:lpstr>
      <vt:lpstr>Wingdings</vt:lpstr>
      <vt:lpstr>Wingdings 3</vt:lpstr>
      <vt:lpstr>Integral</vt:lpstr>
      <vt:lpstr>UNIVERSIDAD AUTONOMA DEL ESTADO DE MEXICO FACULTAD DE MEDICINA LICENCIATURA EN TERAPIA OCUPACIONAL UA. FÍSICA</vt:lpstr>
      <vt:lpstr>OBJETIVO</vt:lpstr>
      <vt:lpstr>introduccion</vt:lpstr>
      <vt:lpstr>Presentación de PowerPoint</vt:lpstr>
      <vt:lpstr>INTRODUCCION</vt:lpstr>
      <vt:lpstr>CONCEPTOS BASES DE LA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RESUMEN DE UNA VISIÓN FISICA</vt:lpstr>
      <vt:lpstr>SISTEMA INTERNACIONA DE UNIDADES</vt:lpstr>
      <vt:lpstr>VECTOR</vt:lpstr>
      <vt:lpstr>POLEAS</vt:lpstr>
      <vt:lpstr>PALANCA</vt:lpstr>
      <vt:lpstr>TIEMPO</vt:lpstr>
      <vt:lpstr>VELOCIDAD</vt:lpstr>
      <vt:lpstr>FUERZA</vt:lpstr>
      <vt:lpstr>GRAVEDAD</vt:lpstr>
      <vt:lpstr>GRAVEDAD</vt:lpstr>
      <vt:lpstr>LEY DE LA GRAVEDAD</vt:lpstr>
      <vt:lpstr>CONCLUSIÓN</vt:lpstr>
      <vt:lpstr>BIBLIOGRAFIA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MEXICO FACULTAD DE MEDICINA LICENCIATURA EN TERAPIA OCUPACIONAL UA. FÍSICA</dc:title>
  <dc:creator>USUARIO</dc:creator>
  <cp:lastModifiedBy>USUARIO</cp:lastModifiedBy>
  <cp:revision>5</cp:revision>
  <dcterms:created xsi:type="dcterms:W3CDTF">2018-09-20T17:31:38Z</dcterms:created>
  <dcterms:modified xsi:type="dcterms:W3CDTF">2018-09-20T18:11:34Z</dcterms:modified>
</cp:coreProperties>
</file>