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93" r:id="rId2"/>
    <p:sldId id="301" r:id="rId3"/>
    <p:sldId id="376" r:id="rId4"/>
    <p:sldId id="257" r:id="rId5"/>
    <p:sldId id="377" r:id="rId6"/>
    <p:sldId id="379" r:id="rId7"/>
    <p:sldId id="259" r:id="rId8"/>
    <p:sldId id="378" r:id="rId9"/>
    <p:sldId id="267" r:id="rId10"/>
    <p:sldId id="380" r:id="rId11"/>
    <p:sldId id="381" r:id="rId12"/>
    <p:sldId id="382" r:id="rId13"/>
    <p:sldId id="383" r:id="rId14"/>
    <p:sldId id="264" r:id="rId15"/>
    <p:sldId id="265" r:id="rId16"/>
    <p:sldId id="384" r:id="rId17"/>
    <p:sldId id="385" r:id="rId18"/>
    <p:sldId id="386" r:id="rId19"/>
    <p:sldId id="387" r:id="rId20"/>
    <p:sldId id="289" r:id="rId21"/>
    <p:sldId id="388" r:id="rId22"/>
    <p:sldId id="394" r:id="rId23"/>
    <p:sldId id="395" r:id="rId24"/>
    <p:sldId id="271" r:id="rId25"/>
    <p:sldId id="389" r:id="rId26"/>
    <p:sldId id="280" r:id="rId27"/>
    <p:sldId id="391" r:id="rId28"/>
    <p:sldId id="392" r:id="rId29"/>
    <p:sldId id="393" r:id="rId30"/>
    <p:sldId id="390" r:id="rId31"/>
    <p:sldId id="396" r:id="rId32"/>
    <p:sldId id="397" r:id="rId33"/>
    <p:sldId id="398" r:id="rId34"/>
    <p:sldId id="375" r:id="rId35"/>
    <p:sldId id="374" r:id="rId3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2969"/>
  </p:normalViewPr>
  <p:slideViewPr>
    <p:cSldViewPr>
      <p:cViewPr varScale="1">
        <p:scale>
          <a:sx n="58" d="100"/>
          <a:sy n="58" d="100"/>
        </p:scale>
        <p:origin x="1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EA858-36B3-4546-A4F5-643EB5FB646F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B0AF6-D504-4F53-A273-880CC2AFF65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200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B0AF6-D504-4F53-A273-880CC2AFF657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F368BF-30C7-3B4C-B715-FEB1C91867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9C7EB4-72B1-4F4E-B30C-F7604F49F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CCF6CF-1503-D74F-82E8-CC35C858A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8A339D-478C-9F4E-B1EF-20B48423A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47FECC-1D7B-2A4F-9EEB-8371235A4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881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3F6C1-BA4A-2E4B-88D2-1624EC223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A3F9F39-1DA8-6440-B7EF-02B6A6AFE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C38000-65C1-E945-930A-6ADEE4D95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1ECF23-A7A2-1941-9754-B9A5AB00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ACD3BA-C1B3-DB4F-82A6-37BF70C12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437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FF813A5-5CBC-764A-B6B5-312F0986AB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31207D-90AD-C246-B7FF-CF5E91BA7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945CBF-8AB5-A049-A2DA-CE83A6032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83E04A-4BC5-D64F-823F-C56615489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9640A8-E868-9342-8E8B-54042660D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4150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8B5A0-385B-F944-9D9C-9949BEE7B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BEADD0-67EB-B84A-8A41-3230BD423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95EAA4-1E2C-AC40-90DF-89989168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38202E-FB78-634B-A47A-C08DEF9F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D7C06A-86E4-8440-B5FE-B766A8E9D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83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2A4F25-6C40-8C45-B913-90E2D6688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5687905-83F7-4A4C-86D4-B031E3FA3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D11679-9D62-4F46-9425-E9151A787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D19401-4BF9-0542-87B7-C6AA55597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4927F6-C246-AD4B-BD07-3686E3C9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316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9D1D3D-8617-1143-8E3E-0ACEF20FA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A2D7BB2-2167-6E4B-BD14-058D6D9A9F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F83433-15CA-1949-9779-BE58ADE7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C35BDD-F712-C647-9ED9-DBA955E1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92132D2-2B8E-6245-84DA-ED0CC4DF1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418DEA-A637-B645-B2CC-B1764A36F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127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F5B3D-F1EB-D64A-9E84-310E6A69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A7501B-CF0F-1048-8DCE-535CD7B86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EF5B83-911C-FF4F-AB94-4C6F5B2464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9A8DB0F-95B9-DA45-9401-559FF8881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42B6294-23F3-2141-BD87-B6A41E945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A613E47-00FD-B24B-AF71-D40BE74D7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BFDDF1C-9DD4-474B-9645-3C8DA709E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D053388-FEC6-164C-B8CF-E11E33105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72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90A540-C30B-1A49-B4B7-33D7D5295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1D6C728-0F32-9E41-98F1-3397831E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C31C427-FB0D-7F4C-9B11-C37D012FD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3277E43-0DBD-7749-B369-637690A2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758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E6E490D-A7C5-A24A-B093-DF3282E79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6BBF59B-2BF6-614B-BC54-CAA84E855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147D5E8-0EF7-494C-B58D-4D5BBDBA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0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605647-8D00-6942-B0A7-D50D6C425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2B129F-C6E6-6140-819E-617A2043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0AAB84-D653-9748-A04D-C22C5D63E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04EE7D-00CE-F143-AB1F-8B0B4CD3E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800087-DBB8-FA4B-9756-BF2FF35E6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BC74F38-1C44-B941-BA83-C3E73B897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057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FBCFB2-6E3D-A244-85AA-869162AB8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B218390-9404-4944-94BE-B787639A59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DDC6F78-734A-2A4D-8FA7-9FFDE3EE9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E2F60CF-0AFA-AD4E-9F93-A393D8B9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3D8383-EBF2-C34C-9704-4BDA3D776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FEB176-A3AA-9048-A159-197BC4D1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163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D6E938-3796-5D45-BB55-F12ECB7A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055A41-0C94-D042-9384-3960D0538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8811FA-CC44-444F-932B-C360488C9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35E4-2BCF-407A-9A44-E4ED7C715EF5}" type="datetimeFigureOut">
              <a:rPr lang="es-ES" smtClean="0"/>
              <a:pPr/>
              <a:t>4/9/18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462DA1-6377-B74A-968B-1B412FF76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F938B4-4AD1-5349-8238-2CACC524E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BD409-4D29-4F3E-9AFD-655F02273669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49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24936" cy="5904656"/>
          </a:xfrm>
        </p:spPr>
        <p:txBody>
          <a:bodyPr>
            <a:noAutofit/>
          </a:bodyPr>
          <a:lstStyle/>
          <a:p>
            <a:pPr algn="ctr"/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UNIVERSIDAD AUTÓNOMA DEL ESTADO DE MÉXICO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FACULTAD DE MEDICINA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TÍTULO: “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ARTICULACIONE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 DE LA CINTURA PECTORAL´´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; TEMA 2.2.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UNIDAD DE APRENDIZAJE:  ANATOMÍA I.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PROGRAMA EDUCATIVO: MÉDICO CIRUJANO.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ESPACIO ACADÉMICO: FACULTAD DE MEDICINA.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RESPONSABLE DE LA ELABORACIÓN: 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M. EN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I.E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 MARCO ANTONIO MONDRAGÓN CHIMAL</a:t>
            </a: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b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FECHA DE ELABORACIÓN: 15 DE </a:t>
            </a:r>
            <a:r>
              <a:rPr lang="es-MX" sz="2200" b="1" dirty="0">
                <a:latin typeface="Arial" charset="0"/>
                <a:ea typeface="Arial" charset="0"/>
                <a:cs typeface="Arial" charset="0"/>
              </a:rPr>
              <a:t>AGOSTO</a:t>
            </a:r>
            <a:r>
              <a:rPr lang="es-MX" sz="2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DE 2018</a:t>
            </a:r>
            <a:endParaRPr lang="es-ES_tradnl" sz="2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998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60152C-7207-444C-947A-50831788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3634"/>
          </a:xfrm>
        </p:spPr>
        <p:txBody>
          <a:bodyPr>
            <a:normAutofit/>
          </a:bodyPr>
          <a:lstStyle/>
          <a:p>
            <a:r>
              <a:rPr lang="es-MX" sz="3200" b="1" dirty="0"/>
              <a:t>2. ARTICULACION ACROMIOCLAVICULAR.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A2A224-1CA2-CD4A-A075-2C0DDD70D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714" y="1268761"/>
            <a:ext cx="7039694" cy="5328591"/>
          </a:xfrm>
        </p:spPr>
        <p:txBody>
          <a:bodyPr>
            <a:normAutofit lnSpcReduction="10000"/>
          </a:bodyPr>
          <a:lstStyle/>
          <a:p>
            <a:r>
              <a:rPr lang="es-MX" sz="2400" dirty="0"/>
              <a:t>TIPO: SINOVIAL.</a:t>
            </a:r>
          </a:p>
          <a:p>
            <a:endParaRPr lang="es-MX" sz="2400" dirty="0"/>
          </a:p>
          <a:p>
            <a:r>
              <a:rPr lang="es-MX" sz="2400" dirty="0"/>
              <a:t>VARIEDAD: PLANA (artrodia).</a:t>
            </a:r>
          </a:p>
          <a:p>
            <a:endParaRPr lang="es-MX" sz="2400" dirty="0"/>
          </a:p>
          <a:p>
            <a:r>
              <a:rPr lang="es-MX" sz="2400" dirty="0"/>
              <a:t>SITUACIÓN: 2-3 CM DEL PUNTO MÁS ALTO DEL HOMBRO.</a:t>
            </a:r>
          </a:p>
          <a:p>
            <a:endParaRPr lang="es-MX" sz="2400" dirty="0"/>
          </a:p>
          <a:p>
            <a:r>
              <a:rPr lang="es-MX" sz="2400" dirty="0"/>
              <a:t>SUPERFICIES ARTICULARES:</a:t>
            </a:r>
          </a:p>
          <a:p>
            <a:endParaRPr lang="es-MX" sz="2400" dirty="0"/>
          </a:p>
          <a:p>
            <a:pPr marL="0" indent="0">
              <a:buNone/>
            </a:pPr>
            <a:r>
              <a:rPr lang="es-MX" sz="2400" dirty="0"/>
              <a:t>A) EXTREMIDAD ACROMIAL DE LA CLAVICULA.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B) ACROMION DE LA ESCÁPULA.</a:t>
            </a:r>
          </a:p>
          <a:p>
            <a:pPr marL="0" indent="0" algn="r">
              <a:buNone/>
            </a:pPr>
            <a:r>
              <a:rPr lang="es-MX" sz="1800" b="1" dirty="0"/>
              <a:t>VER FIG. 4.</a:t>
            </a:r>
          </a:p>
        </p:txBody>
      </p:sp>
    </p:spTree>
    <p:extLst>
      <p:ext uri="{BB962C8B-B14F-4D97-AF65-F5344CB8AC3E}">
        <p14:creationId xmlns:p14="http://schemas.microsoft.com/office/powerpoint/2010/main" val="2142795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7648FC-530D-FC4A-B3A4-53CB062F8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730" y="509142"/>
            <a:ext cx="4951462" cy="615602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FIG. 4. SUPERFICIES ARTICULARES.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20F1ACE-0677-5642-A575-BA999FC29C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272808" cy="4848539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EE33515B-32ED-D548-BA00-3C10D0340CB4}"/>
              </a:ext>
            </a:extLst>
          </p:cNvPr>
          <p:cNvSpPr/>
          <p:nvPr/>
        </p:nvSpPr>
        <p:spPr>
          <a:xfrm>
            <a:off x="1064647" y="2276872"/>
            <a:ext cx="1059081" cy="52806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8BBAD631-416D-B745-985B-C742C8AC40BF}"/>
              </a:ext>
            </a:extLst>
          </p:cNvPr>
          <p:cNvSpPr/>
          <p:nvPr/>
        </p:nvSpPr>
        <p:spPr>
          <a:xfrm>
            <a:off x="4355976" y="2276872"/>
            <a:ext cx="1152128" cy="52805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F20234D2-20C5-8447-849D-BB3061252F5C}"/>
              </a:ext>
            </a:extLst>
          </p:cNvPr>
          <p:cNvSpPr/>
          <p:nvPr/>
        </p:nvSpPr>
        <p:spPr>
          <a:xfrm>
            <a:off x="3707904" y="4581128"/>
            <a:ext cx="1319673" cy="5760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A163E0DE-2C8F-AF47-AF2E-BC07D6B9492E}"/>
              </a:ext>
            </a:extLst>
          </p:cNvPr>
          <p:cNvSpPr/>
          <p:nvPr/>
        </p:nvSpPr>
        <p:spPr>
          <a:xfrm>
            <a:off x="7020272" y="4437112"/>
            <a:ext cx="1304528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6329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6810E6-AD17-8B47-AE86-BF9C2665C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762" y="365127"/>
            <a:ext cx="3871342" cy="75961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/>
              <a:t>MEDIOS DE UNIÓN.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0E66C7-57AA-3248-94D1-99172465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1124746"/>
            <a:ext cx="5616624" cy="5256582"/>
          </a:xfrm>
        </p:spPr>
        <p:txBody>
          <a:bodyPr>
            <a:normAutofit/>
          </a:bodyPr>
          <a:lstStyle/>
          <a:p>
            <a:r>
              <a:rPr lang="es-MX" sz="2400" dirty="0"/>
              <a:t>CÁPSULA ARTICULAR.</a:t>
            </a:r>
          </a:p>
          <a:p>
            <a:endParaRPr lang="es-MX" sz="2400" dirty="0"/>
          </a:p>
          <a:p>
            <a:r>
              <a:rPr lang="es-MX" sz="2400" dirty="0"/>
              <a:t>LIGAMENTOS:</a:t>
            </a:r>
          </a:p>
          <a:p>
            <a:endParaRPr lang="es-MX" sz="2400" dirty="0"/>
          </a:p>
          <a:p>
            <a:pPr marL="0" indent="0">
              <a:buNone/>
            </a:pPr>
            <a:r>
              <a:rPr lang="es-MX" sz="2400" dirty="0"/>
              <a:t>      - ACROMIOCLAVICULAR.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      - CORACOCLAVICULAR.</a:t>
            </a:r>
          </a:p>
          <a:p>
            <a:pPr marL="0" indent="0">
              <a:buNone/>
            </a:pPr>
            <a:endParaRPr lang="es-MX" sz="2400" dirty="0"/>
          </a:p>
          <a:p>
            <a:pPr marL="0" indent="0">
              <a:buNone/>
            </a:pPr>
            <a:r>
              <a:rPr lang="es-MX" sz="2400" dirty="0"/>
              <a:t>                 * TRAPEZOIDEO.</a:t>
            </a:r>
          </a:p>
          <a:p>
            <a:pPr marL="0" indent="0">
              <a:buNone/>
            </a:pPr>
            <a:r>
              <a:rPr lang="es-MX" sz="2400" dirty="0"/>
              <a:t>                 * CONOIDEO.</a:t>
            </a:r>
          </a:p>
          <a:p>
            <a:pPr marL="0" indent="0" algn="r">
              <a:buNone/>
            </a:pPr>
            <a:r>
              <a:rPr lang="es-MX" dirty="0"/>
              <a:t>                </a:t>
            </a:r>
            <a:r>
              <a:rPr lang="es-MX" sz="1800" b="1" dirty="0"/>
              <a:t> VER FIG. 5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13365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0EC53E-9124-E441-9B49-F6DE7135B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6672"/>
            <a:ext cx="4375398" cy="327569"/>
          </a:xfrm>
        </p:spPr>
        <p:txBody>
          <a:bodyPr>
            <a:noAutofit/>
          </a:bodyPr>
          <a:lstStyle/>
          <a:p>
            <a:r>
              <a:rPr lang="es-MX" sz="2800" b="1" dirty="0"/>
              <a:t>FIG. 5. MEDIOS DE UNIÓN.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2378D9C-491D-0C4D-95C0-87C4CE08E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44" y="908720"/>
            <a:ext cx="4896544" cy="5789833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A3366165-1DCB-9D43-B3AE-0BCA19C5C1E0}"/>
              </a:ext>
            </a:extLst>
          </p:cNvPr>
          <p:cNvSpPr/>
          <p:nvPr/>
        </p:nvSpPr>
        <p:spPr>
          <a:xfrm>
            <a:off x="4716016" y="1772816"/>
            <a:ext cx="2376264" cy="9361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39CC168-03C4-D848-9BAB-7ECAA92481E1}"/>
              </a:ext>
            </a:extLst>
          </p:cNvPr>
          <p:cNvSpPr/>
          <p:nvPr/>
        </p:nvSpPr>
        <p:spPr>
          <a:xfrm>
            <a:off x="4572000" y="1340768"/>
            <a:ext cx="2376264" cy="3193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2F5F45E-323C-8544-B5A5-4B92C1264813}"/>
              </a:ext>
            </a:extLst>
          </p:cNvPr>
          <p:cNvSpPr/>
          <p:nvPr/>
        </p:nvSpPr>
        <p:spPr>
          <a:xfrm>
            <a:off x="2415952" y="2708920"/>
            <a:ext cx="1075928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9957A22-734B-E143-97C9-F35AA3893B2E}"/>
              </a:ext>
            </a:extLst>
          </p:cNvPr>
          <p:cNvSpPr/>
          <p:nvPr/>
        </p:nvSpPr>
        <p:spPr>
          <a:xfrm>
            <a:off x="2415952" y="1340768"/>
            <a:ext cx="1579984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616FCDF-40E6-C94A-9FBE-1187A6AE79ED}"/>
              </a:ext>
            </a:extLst>
          </p:cNvPr>
          <p:cNvSpPr/>
          <p:nvPr/>
        </p:nvSpPr>
        <p:spPr>
          <a:xfrm>
            <a:off x="2388765" y="2092124"/>
            <a:ext cx="1607171" cy="61679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2852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89315" y="980728"/>
            <a:ext cx="2647206" cy="687610"/>
          </a:xfrm>
        </p:spPr>
        <p:txBody>
          <a:bodyPr>
            <a:normAutofit/>
          </a:bodyPr>
          <a:lstStyle/>
          <a:p>
            <a:r>
              <a:rPr lang="es-ES" sz="3200" b="1" dirty="0">
                <a:latin typeface="+mn-lt"/>
              </a:rPr>
              <a:t>IRRIGACION: 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068810" y="1825625"/>
            <a:ext cx="4303390" cy="4351338"/>
          </a:xfrm>
        </p:spPr>
        <p:txBody>
          <a:bodyPr/>
          <a:lstStyle/>
          <a:p>
            <a:r>
              <a:rPr lang="es-ES" sz="2800" dirty="0"/>
              <a:t>Arterias </a:t>
            </a:r>
            <a:r>
              <a:rPr lang="es-ES" sz="2800" dirty="0" err="1"/>
              <a:t>supraescapular</a:t>
            </a:r>
            <a:endParaRPr lang="es-ES" sz="2800" dirty="0"/>
          </a:p>
          <a:p>
            <a:r>
              <a:rPr lang="es-ES" sz="2800" dirty="0" err="1"/>
              <a:t>Toracoacromial</a:t>
            </a:r>
            <a:endParaRPr lang="es-ES" sz="2800" dirty="0"/>
          </a:p>
          <a:p>
            <a:endParaRPr lang="es-ES" dirty="0"/>
          </a:p>
          <a:p>
            <a:pPr marL="0" indent="0">
              <a:buNone/>
            </a:pPr>
            <a:r>
              <a:rPr lang="es-ES" sz="3200" b="1" dirty="0"/>
              <a:t>INERVACION:</a:t>
            </a:r>
          </a:p>
          <a:p>
            <a:endParaRPr lang="es-ES" dirty="0"/>
          </a:p>
          <a:p>
            <a:r>
              <a:rPr lang="es-ES" sz="2800" dirty="0"/>
              <a:t>NERVIOS:</a:t>
            </a:r>
          </a:p>
          <a:p>
            <a:r>
              <a:rPr lang="es-ES" sz="2800" dirty="0"/>
              <a:t>Supraclavicular</a:t>
            </a:r>
          </a:p>
          <a:p>
            <a:r>
              <a:rPr lang="es-ES" sz="2800" dirty="0"/>
              <a:t>Pectoral lateral</a:t>
            </a:r>
          </a:p>
          <a:p>
            <a:r>
              <a:rPr lang="es-ES" sz="2800" dirty="0"/>
              <a:t>axilar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76722" y="980728"/>
            <a:ext cx="6823670" cy="51962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3200" b="1" dirty="0"/>
              <a:t>MOVIMIENTOS:</a:t>
            </a:r>
          </a:p>
          <a:p>
            <a:endParaRPr lang="es-ES" dirty="0"/>
          </a:p>
          <a:p>
            <a:r>
              <a:rPr lang="es-ES" sz="2800" dirty="0"/>
              <a:t>El acromion rota sobre la clavícula. </a:t>
            </a:r>
          </a:p>
          <a:p>
            <a:endParaRPr lang="es-ES" sz="2800" dirty="0"/>
          </a:p>
          <a:p>
            <a:r>
              <a:rPr lang="es-ES" sz="2800" dirty="0"/>
              <a:t>Se asocian al movimiento de la unión </a:t>
            </a:r>
            <a:r>
              <a:rPr lang="es-ES" sz="2800" dirty="0" err="1"/>
              <a:t>escapulotorácica</a:t>
            </a:r>
            <a:r>
              <a:rPr lang="es-ES" sz="2800" dirty="0"/>
              <a:t>.</a:t>
            </a:r>
          </a:p>
          <a:p>
            <a:endParaRPr lang="es-ES" sz="2800" dirty="0"/>
          </a:p>
          <a:p>
            <a:r>
              <a:rPr lang="es-ES" sz="2800" dirty="0"/>
              <a:t>Los músculos </a:t>
            </a:r>
            <a:r>
              <a:rPr lang="es-ES" sz="2800" dirty="0" err="1"/>
              <a:t>axioapendiculares</a:t>
            </a:r>
            <a:r>
              <a:rPr lang="es-ES" sz="2800" dirty="0"/>
              <a:t> mueven la escápula y desplazan el acromion sobre la clavícula.</a:t>
            </a:r>
          </a:p>
          <a:p>
            <a:pPr marL="0" indent="0">
              <a:buNone/>
            </a:pPr>
            <a:endParaRPr lang="es-ES" dirty="0"/>
          </a:p>
          <a:p>
            <a:pPr marL="0" indent="0" algn="r">
              <a:buNone/>
            </a:pPr>
            <a:r>
              <a:rPr lang="es-ES" sz="1800" b="1" dirty="0"/>
              <a:t>VER FIG. 6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C065B8-BEA6-6A4C-A3C9-E71B0F33B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9142"/>
            <a:ext cx="3727326" cy="687610"/>
          </a:xfrm>
        </p:spPr>
        <p:txBody>
          <a:bodyPr>
            <a:normAutofit/>
          </a:bodyPr>
          <a:lstStyle/>
          <a:p>
            <a:r>
              <a:rPr lang="es-MX" sz="2800" b="1" dirty="0"/>
              <a:t>FIG. 6. MOVIMIENTOS.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C6D5D1-BF67-0F41-80D1-836FC6B8BA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80" y="1458209"/>
            <a:ext cx="8496300" cy="449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53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3D9E75-C2C4-EC4C-AB83-9EAB1C231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231382" cy="643367"/>
          </a:xfrm>
        </p:spPr>
        <p:txBody>
          <a:bodyPr>
            <a:normAutofit/>
          </a:bodyPr>
          <a:lstStyle/>
          <a:p>
            <a:r>
              <a:rPr lang="es-MX" sz="2800" b="1" dirty="0"/>
              <a:t>FIG. 7 APLICACIÓN CLÍNICA.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430DF54-65A2-3C4F-ABD9-F8A4E48DA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80501"/>
            <a:ext cx="7651700" cy="558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42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0CF13-CEA3-DC40-928F-FD10FC2B5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738" y="509142"/>
            <a:ext cx="6175598" cy="687610"/>
          </a:xfrm>
        </p:spPr>
        <p:txBody>
          <a:bodyPr>
            <a:normAutofit/>
          </a:bodyPr>
          <a:lstStyle/>
          <a:p>
            <a:r>
              <a:rPr lang="es-MX" sz="3200" b="1" dirty="0"/>
              <a:t>3. ARTICULACIÓN GLENOHUMERAL.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3CC39A-B315-E94D-94AA-3F98D22BE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2786" y="1196752"/>
            <a:ext cx="5383510" cy="5400600"/>
          </a:xfrm>
        </p:spPr>
        <p:txBody>
          <a:bodyPr>
            <a:normAutofit/>
          </a:bodyPr>
          <a:lstStyle/>
          <a:p>
            <a:r>
              <a:rPr lang="es-MX" sz="2400" dirty="0"/>
              <a:t>TIPO: SINOVIAL.</a:t>
            </a:r>
          </a:p>
          <a:p>
            <a:endParaRPr lang="es-MX" sz="2400" dirty="0"/>
          </a:p>
          <a:p>
            <a:r>
              <a:rPr lang="es-MX" sz="2400" dirty="0"/>
              <a:t>VARIEDAD: ESFEROIDEA (ENARTROSIS).</a:t>
            </a:r>
          </a:p>
          <a:p>
            <a:endParaRPr lang="es-MX" sz="2400" dirty="0"/>
          </a:p>
          <a:p>
            <a:r>
              <a:rPr lang="es-MX" sz="2400" dirty="0"/>
              <a:t>MUY MÓVIL: INESTABLE.</a:t>
            </a:r>
          </a:p>
          <a:p>
            <a:endParaRPr lang="es-MX" sz="2400" dirty="0"/>
          </a:p>
          <a:p>
            <a:r>
              <a:rPr lang="es-MX" sz="2400" dirty="0"/>
              <a:t>SUPERFICIES ARTICULARES:</a:t>
            </a:r>
          </a:p>
          <a:p>
            <a:endParaRPr lang="es-MX" sz="2400" dirty="0"/>
          </a:p>
          <a:p>
            <a:pPr marL="0" indent="0">
              <a:buNone/>
            </a:pPr>
            <a:r>
              <a:rPr lang="es-MX" sz="2400" dirty="0"/>
              <a:t>A) CABEZA DEL HÚMERO.</a:t>
            </a:r>
          </a:p>
          <a:p>
            <a:pPr marL="0" indent="0">
              <a:buNone/>
            </a:pPr>
            <a:r>
              <a:rPr lang="es-MX" sz="2400" dirty="0"/>
              <a:t>B) CAVIDAD GLENOIDEA DE LA ESCÁPULA.</a:t>
            </a:r>
          </a:p>
          <a:p>
            <a:pPr marL="0" indent="0">
              <a:buNone/>
            </a:pPr>
            <a:r>
              <a:rPr lang="es-MX" sz="2400" dirty="0"/>
              <a:t>C) RODETE GLENOIDEO.</a:t>
            </a:r>
          </a:p>
          <a:p>
            <a:pPr marL="0" indent="0" algn="r">
              <a:buNone/>
            </a:pPr>
            <a:r>
              <a:rPr lang="es-MX" sz="1800" b="1" dirty="0"/>
              <a:t>VER FIG. 8.</a:t>
            </a:r>
          </a:p>
        </p:txBody>
      </p:sp>
    </p:spTree>
    <p:extLst>
      <p:ext uri="{BB962C8B-B14F-4D97-AF65-F5344CB8AC3E}">
        <p14:creationId xmlns:p14="http://schemas.microsoft.com/office/powerpoint/2010/main" val="3185476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44DC6-1031-4E4A-BDB0-490A6F924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7134"/>
            <a:ext cx="5455518" cy="759618"/>
          </a:xfrm>
        </p:spPr>
        <p:txBody>
          <a:bodyPr>
            <a:normAutofit/>
          </a:bodyPr>
          <a:lstStyle/>
          <a:p>
            <a:r>
              <a:rPr lang="es-MX" sz="2800" b="1" dirty="0"/>
              <a:t>FIG. 8. SUPERFICIES ARTICULARES.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0E81041-9D5F-D44D-B4BD-4C4834FED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48" y="1412776"/>
            <a:ext cx="5861028" cy="43590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EAE6D6C-264C-AC4A-B1AC-62750DB5E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00808"/>
            <a:ext cx="2232248" cy="417749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880604E-D0E1-5B41-A1C2-7211A33FD10C}"/>
              </a:ext>
            </a:extLst>
          </p:cNvPr>
          <p:cNvSpPr txBox="1"/>
          <p:nvPr/>
        </p:nvSpPr>
        <p:spPr>
          <a:xfrm>
            <a:off x="1115616" y="5867980"/>
            <a:ext cx="21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CAVIDAD GLENOIDEA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156F653-5FE7-6946-A911-EF7235EE248B}"/>
              </a:ext>
            </a:extLst>
          </p:cNvPr>
          <p:cNvSpPr txBox="1"/>
          <p:nvPr/>
        </p:nvSpPr>
        <p:spPr>
          <a:xfrm>
            <a:off x="2699792" y="1124744"/>
            <a:ext cx="225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CABEZA DEL HÚMERO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69FA505-4341-1A4D-A5C5-2745DDAB8A66}"/>
              </a:ext>
            </a:extLst>
          </p:cNvPr>
          <p:cNvSpPr txBox="1"/>
          <p:nvPr/>
        </p:nvSpPr>
        <p:spPr>
          <a:xfrm>
            <a:off x="6156176" y="5795972"/>
            <a:ext cx="218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CAVIDAD GLENOIDEA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CA6DAC7-BE70-C340-B1D8-0AEEBC1BA221}"/>
              </a:ext>
            </a:extLst>
          </p:cNvPr>
          <p:cNvSpPr/>
          <p:nvPr/>
        </p:nvSpPr>
        <p:spPr>
          <a:xfrm>
            <a:off x="2699792" y="4509120"/>
            <a:ext cx="1368152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8F7727D-09E1-9240-ADA3-28A11A422AD8}"/>
              </a:ext>
            </a:extLst>
          </p:cNvPr>
          <p:cNvSpPr/>
          <p:nvPr/>
        </p:nvSpPr>
        <p:spPr>
          <a:xfrm>
            <a:off x="5076055" y="1220910"/>
            <a:ext cx="1152129" cy="479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derecha 12">
            <a:extLst>
              <a:ext uri="{FF2B5EF4-FFF2-40B4-BE49-F238E27FC236}">
                <a16:creationId xmlns:a16="http://schemas.microsoft.com/office/drawing/2014/main" id="{5338451F-212E-A64C-98FF-0DD58A26E06D}"/>
              </a:ext>
            </a:extLst>
          </p:cNvPr>
          <p:cNvSpPr/>
          <p:nvPr/>
        </p:nvSpPr>
        <p:spPr>
          <a:xfrm rot="2769355">
            <a:off x="3304968" y="1983558"/>
            <a:ext cx="1567659" cy="3493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derecha 13">
            <a:extLst>
              <a:ext uri="{FF2B5EF4-FFF2-40B4-BE49-F238E27FC236}">
                <a16:creationId xmlns:a16="http://schemas.microsoft.com/office/drawing/2014/main" id="{8729023F-97F6-4148-BF59-0EBE218794FD}"/>
              </a:ext>
            </a:extLst>
          </p:cNvPr>
          <p:cNvSpPr/>
          <p:nvPr/>
        </p:nvSpPr>
        <p:spPr>
          <a:xfrm rot="16200000">
            <a:off x="889965" y="4385454"/>
            <a:ext cx="2550256" cy="3493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derecha 14">
            <a:extLst>
              <a:ext uri="{FF2B5EF4-FFF2-40B4-BE49-F238E27FC236}">
                <a16:creationId xmlns:a16="http://schemas.microsoft.com/office/drawing/2014/main" id="{B661D25B-2501-6F4E-A478-5FCE0F5D580B}"/>
              </a:ext>
            </a:extLst>
          </p:cNvPr>
          <p:cNvSpPr/>
          <p:nvPr/>
        </p:nvSpPr>
        <p:spPr>
          <a:xfrm rot="16811016">
            <a:off x="5850907" y="4178400"/>
            <a:ext cx="2796610" cy="3493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8935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B1B9C9-CFDF-43F0-949E-95221BB8D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430620"/>
            <a:ext cx="7543800" cy="838140"/>
          </a:xfrm>
        </p:spPr>
        <p:txBody>
          <a:bodyPr/>
          <a:lstStyle/>
          <a:p>
            <a:r>
              <a:rPr lang="es-MX" b="1" dirty="0">
                <a:solidFill>
                  <a:schemeClr val="tx1"/>
                </a:solidFill>
                <a:latin typeface="+mn-lt"/>
              </a:rPr>
              <a:t>JUSTIFICACIÓN.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BA3BFA-FAB5-4734-8E42-03D327639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412776"/>
            <a:ext cx="7543801" cy="4896544"/>
          </a:xfrm>
        </p:spPr>
        <p:txBody>
          <a:bodyPr>
            <a:normAutofit lnSpcReduction="10000"/>
          </a:bodyPr>
          <a:lstStyle/>
          <a:p>
            <a:r>
              <a:rPr lang="es-MX" sz="2800" b="1" dirty="0">
                <a:solidFill>
                  <a:schemeClr val="tx1"/>
                </a:solidFill>
              </a:rPr>
              <a:t>Al término de la clase, el alumno </a:t>
            </a:r>
            <a:r>
              <a:rPr lang="es-MX" sz="2800" b="1" dirty="0"/>
              <a:t>reconoce</a:t>
            </a:r>
            <a:r>
              <a:rPr lang="es-MX" sz="2800" b="1" dirty="0">
                <a:solidFill>
                  <a:schemeClr val="tx1"/>
                </a:solidFill>
              </a:rPr>
              <a:t>rá las articulaciones que integran la cintura pectoral; precisará su </a:t>
            </a:r>
            <a:r>
              <a:rPr lang="es-MX" sz="2800" b="1" dirty="0"/>
              <a:t>tipo</a:t>
            </a:r>
            <a:r>
              <a:rPr lang="es-MX" sz="2800" b="1" dirty="0">
                <a:solidFill>
                  <a:schemeClr val="tx1"/>
                </a:solidFill>
              </a:rPr>
              <a:t>, su </a:t>
            </a:r>
            <a:r>
              <a:rPr lang="es-MX" sz="2800" b="1" dirty="0"/>
              <a:t>variedad</a:t>
            </a:r>
            <a:r>
              <a:rPr lang="es-MX" sz="2800" b="1" dirty="0">
                <a:solidFill>
                  <a:schemeClr val="tx1"/>
                </a:solidFill>
              </a:rPr>
              <a:t>, sus caras articulares, sus </a:t>
            </a:r>
            <a:r>
              <a:rPr lang="es-MX" sz="2800" b="1" dirty="0"/>
              <a:t>med</a:t>
            </a:r>
            <a:r>
              <a:rPr lang="es-MX" sz="2800" b="1" dirty="0">
                <a:solidFill>
                  <a:schemeClr val="tx1"/>
                </a:solidFill>
              </a:rPr>
              <a:t>ios de unión, su irrigación, su inervación y sus movimientos.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Distinguirá las variantes anatómicas normales y anormales y reconocerá sus relaciones topográficas.</a:t>
            </a:r>
          </a:p>
          <a:p>
            <a:r>
              <a:rPr lang="es-MX" sz="2800" b="1" dirty="0">
                <a:solidFill>
                  <a:schemeClr val="tx1"/>
                </a:solidFill>
              </a:rPr>
              <a:t>Con la adquisición y comprensión de estos conocimientos anatómicos el alumno podrá integrarlos en los diferentes contextos de aprendizaje y relacionarlos con la fisiología, fisiopatología y la clínica. </a:t>
            </a:r>
          </a:p>
        </p:txBody>
      </p:sp>
    </p:spTree>
    <p:extLst>
      <p:ext uri="{BB962C8B-B14F-4D97-AF65-F5344CB8AC3E}">
        <p14:creationId xmlns:p14="http://schemas.microsoft.com/office/powerpoint/2010/main" val="469133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22386"/>
            <a:ext cx="3801616" cy="70235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/>
              <a:t>MEDIOS DE UNIÓN.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268760"/>
            <a:ext cx="794388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600" dirty="0"/>
              <a:t>a) CÁPSULA ARTICULAR (FIBROSA Y SINOVIAL). </a:t>
            </a:r>
          </a:p>
          <a:p>
            <a:r>
              <a:rPr lang="es-ES" sz="2600" dirty="0"/>
              <a:t>Inserción:  Borde de la cavidad glenoidea y cuello anatómico del húmero.</a:t>
            </a:r>
          </a:p>
          <a:p>
            <a:r>
              <a:rPr lang="es-ES" sz="2600" dirty="0"/>
              <a:t>Engloba la cabeza larga del bíceps braquial.</a:t>
            </a:r>
          </a:p>
          <a:p>
            <a:r>
              <a:rPr lang="es-ES" sz="2600" dirty="0"/>
              <a:t>Tiene dos aberturas: </a:t>
            </a:r>
          </a:p>
          <a:p>
            <a:pPr marL="0" indent="0">
              <a:buNone/>
            </a:pPr>
            <a:r>
              <a:rPr lang="es-ES" sz="2600" dirty="0"/>
              <a:t>    1) Una entre los tubérculos: Pasar el tendón de la </a:t>
            </a:r>
          </a:p>
          <a:p>
            <a:pPr marL="0" indent="0">
              <a:buNone/>
            </a:pPr>
            <a:r>
              <a:rPr lang="es-ES" sz="2600" dirty="0"/>
              <a:t>         cabeza larga del bíceps braquial.</a:t>
            </a:r>
          </a:p>
          <a:p>
            <a:pPr marL="0" indent="0">
              <a:buNone/>
            </a:pPr>
            <a:r>
              <a:rPr lang="es-ES" sz="2600" dirty="0"/>
              <a:t>    2) Una situada anteriormente, inferior al proceso </a:t>
            </a:r>
          </a:p>
          <a:p>
            <a:pPr marL="0" indent="0">
              <a:buNone/>
            </a:pPr>
            <a:r>
              <a:rPr lang="es-ES" sz="2600" dirty="0"/>
              <a:t>         coracoides: La bolsa subescapular y la cavidad </a:t>
            </a:r>
          </a:p>
          <a:p>
            <a:pPr marL="0" indent="0">
              <a:buNone/>
            </a:pPr>
            <a:r>
              <a:rPr lang="es-ES" sz="2600" dirty="0"/>
              <a:t>         sinovial se comunican. </a:t>
            </a:r>
          </a:p>
          <a:p>
            <a:pPr marL="0" indent="0" algn="r">
              <a:buNone/>
            </a:pPr>
            <a:r>
              <a:rPr lang="es-ES" sz="1800" b="1" dirty="0"/>
              <a:t>Ver fig. 9.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56A40-9DBC-654B-8DB9-C976257A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4447406" cy="687610"/>
          </a:xfrm>
        </p:spPr>
        <p:txBody>
          <a:bodyPr>
            <a:normAutofit/>
          </a:bodyPr>
          <a:lstStyle/>
          <a:p>
            <a:r>
              <a:rPr lang="es-MX" sz="2800" b="1" dirty="0"/>
              <a:t>FIG. 9. CÁPSULA ARTICULAR.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FB0C370-2F48-B342-95BB-E5F34A73C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973" y="924346"/>
            <a:ext cx="5561609" cy="552899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C09A6C18-D33A-014E-A79E-0570EC1E8A27}"/>
              </a:ext>
            </a:extLst>
          </p:cNvPr>
          <p:cNvSpPr/>
          <p:nvPr/>
        </p:nvSpPr>
        <p:spPr>
          <a:xfrm>
            <a:off x="5076056" y="5229200"/>
            <a:ext cx="2232248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977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4972D3-6CA3-F244-9260-B83B1C6F9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730" y="365127"/>
            <a:ext cx="4015358" cy="687610"/>
          </a:xfrm>
        </p:spPr>
        <p:txBody>
          <a:bodyPr>
            <a:normAutofit/>
          </a:bodyPr>
          <a:lstStyle/>
          <a:p>
            <a:r>
              <a:rPr lang="es-MX" sz="2800" b="1" dirty="0"/>
              <a:t>b) MEMBRANA SINOVIAL.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FD2A74-059F-7844-94BD-34E095930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0738" y="1124745"/>
            <a:ext cx="6031582" cy="5328591"/>
          </a:xfrm>
        </p:spPr>
        <p:txBody>
          <a:bodyPr>
            <a:normAutofit/>
          </a:bodyPr>
          <a:lstStyle/>
          <a:p>
            <a:r>
              <a:rPr lang="es-MX" sz="2400" dirty="0"/>
              <a:t>Recubre la superficie interna de la membrana fibrosa de la cápsula.</a:t>
            </a:r>
          </a:p>
          <a:p>
            <a:endParaRPr lang="es-MX" sz="2400" dirty="0"/>
          </a:p>
          <a:p>
            <a:r>
              <a:rPr lang="es-MX" sz="2400" dirty="0"/>
              <a:t> Se refleja desde el rodete glenoideo.</a:t>
            </a:r>
          </a:p>
          <a:p>
            <a:endParaRPr lang="es-MX" sz="2400" dirty="0"/>
          </a:p>
          <a:p>
            <a:r>
              <a:rPr lang="es-MX" sz="2400" dirty="0"/>
              <a:t>Hasta el límite articular de la cabeza.</a:t>
            </a:r>
          </a:p>
          <a:p>
            <a:endParaRPr lang="es-MX" sz="2400" dirty="0"/>
          </a:p>
          <a:p>
            <a:r>
              <a:rPr lang="es-MX" sz="2400" dirty="0"/>
              <a:t>Forma una vaina tubular para el tendón de la cabeza larga del bíceps braquial.</a:t>
            </a:r>
          </a:p>
          <a:p>
            <a:endParaRPr lang="es-MX" sz="2400" dirty="0"/>
          </a:p>
          <a:p>
            <a:r>
              <a:rPr lang="es-MX" sz="2400" dirty="0"/>
              <a:t>Se sitúa en el surco intertubercular del húmero y se dirige hacia la cavidad articular.</a:t>
            </a:r>
          </a:p>
          <a:p>
            <a:pPr marL="0" indent="0" algn="r">
              <a:buNone/>
            </a:pPr>
            <a:r>
              <a:rPr lang="es-MX" sz="1800" b="1" dirty="0"/>
              <a:t>VER FIG. 10.</a:t>
            </a:r>
          </a:p>
        </p:txBody>
      </p:sp>
    </p:spTree>
    <p:extLst>
      <p:ext uri="{BB962C8B-B14F-4D97-AF65-F5344CB8AC3E}">
        <p14:creationId xmlns:p14="http://schemas.microsoft.com/office/powerpoint/2010/main" val="3443430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10BB40-9C11-5B46-9359-2752F19B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81150"/>
            <a:ext cx="4879454" cy="543594"/>
          </a:xfrm>
        </p:spPr>
        <p:txBody>
          <a:bodyPr>
            <a:normAutofit/>
          </a:bodyPr>
          <a:lstStyle/>
          <a:p>
            <a:r>
              <a:rPr lang="es-MX" sz="2800" b="1" dirty="0"/>
              <a:t>FIG. 10. MEMBRANA SINOVIAL.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407DD0B-BC36-0E4C-ACD5-9F7F544AF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34" y="1700808"/>
            <a:ext cx="8538331" cy="379638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615C6CE-F564-EA45-92F1-3AB87454E93F}"/>
              </a:ext>
            </a:extLst>
          </p:cNvPr>
          <p:cNvSpPr/>
          <p:nvPr/>
        </p:nvSpPr>
        <p:spPr>
          <a:xfrm>
            <a:off x="2987824" y="2348880"/>
            <a:ext cx="2664296" cy="23762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0628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37320" y="285728"/>
            <a:ext cx="3754760" cy="767009"/>
          </a:xfrm>
        </p:spPr>
        <p:txBody>
          <a:bodyPr>
            <a:normAutofit/>
          </a:bodyPr>
          <a:lstStyle/>
          <a:p>
            <a:r>
              <a:rPr lang="es-ES" sz="2800" b="1" dirty="0"/>
              <a:t>c) LIGAMENTOS.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8458" y="1052737"/>
            <a:ext cx="5077798" cy="4968551"/>
          </a:xfrm>
        </p:spPr>
        <p:txBody>
          <a:bodyPr>
            <a:normAutofit/>
          </a:bodyPr>
          <a:lstStyle/>
          <a:p>
            <a:r>
              <a:rPr lang="es-ES" sz="2400" dirty="0" err="1"/>
              <a:t>Glenohumerales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r>
              <a:rPr lang="es-ES" sz="2400" dirty="0"/>
              <a:t>   - superior.</a:t>
            </a:r>
          </a:p>
          <a:p>
            <a:pPr marL="0" indent="0">
              <a:buNone/>
            </a:pPr>
            <a:r>
              <a:rPr lang="es-ES" sz="2400" dirty="0"/>
              <a:t>   - Medio.</a:t>
            </a:r>
          </a:p>
          <a:p>
            <a:pPr marL="0" indent="0">
              <a:buNone/>
            </a:pPr>
            <a:r>
              <a:rPr lang="es-ES" sz="2400" dirty="0"/>
              <a:t>   - Inferior.</a:t>
            </a:r>
          </a:p>
          <a:p>
            <a:endParaRPr lang="es-ES" sz="2400" dirty="0"/>
          </a:p>
          <a:p>
            <a:r>
              <a:rPr lang="es-ES" sz="2400" dirty="0" err="1"/>
              <a:t>Coracohumeral</a:t>
            </a:r>
            <a:r>
              <a:rPr lang="es-ES" sz="2400" dirty="0"/>
              <a:t> </a:t>
            </a:r>
          </a:p>
          <a:p>
            <a:endParaRPr lang="es-ES" sz="2400" dirty="0"/>
          </a:p>
          <a:p>
            <a:r>
              <a:rPr lang="es-ES" sz="2400" dirty="0"/>
              <a:t>Ligamento transverso del humero</a:t>
            </a:r>
          </a:p>
          <a:p>
            <a:endParaRPr lang="es-ES" sz="2400" dirty="0"/>
          </a:p>
          <a:p>
            <a:r>
              <a:rPr lang="es-ES" sz="2400" dirty="0" err="1"/>
              <a:t>Coracoacromial</a:t>
            </a:r>
            <a:r>
              <a:rPr lang="es-ES" sz="2400" dirty="0"/>
              <a:t>.</a:t>
            </a:r>
          </a:p>
          <a:p>
            <a:pPr marL="0" indent="0" algn="r">
              <a:buNone/>
            </a:pPr>
            <a:r>
              <a:rPr lang="es-ES" dirty="0"/>
              <a:t>              </a:t>
            </a:r>
            <a:r>
              <a:rPr lang="es-ES" sz="1800" b="1" dirty="0"/>
              <a:t>VER FIG. 11.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7F8C5-6460-4948-8C33-0E28E560F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722" y="365127"/>
            <a:ext cx="3655318" cy="543594"/>
          </a:xfrm>
        </p:spPr>
        <p:txBody>
          <a:bodyPr>
            <a:normAutofit/>
          </a:bodyPr>
          <a:lstStyle/>
          <a:p>
            <a:r>
              <a:rPr lang="es-MX" sz="2800" b="1" dirty="0"/>
              <a:t>FIG. 11. LIGAMENTOS.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90F8414-C980-7F45-89C9-F2CF6F256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872" y="980728"/>
            <a:ext cx="6362255" cy="537411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35A9E82-9240-8447-A21B-C1B6951323C8}"/>
              </a:ext>
            </a:extLst>
          </p:cNvPr>
          <p:cNvSpPr/>
          <p:nvPr/>
        </p:nvSpPr>
        <p:spPr>
          <a:xfrm>
            <a:off x="6012160" y="1588068"/>
            <a:ext cx="1656184" cy="5447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E2A3D00-52EF-C94B-B040-13FFB07E3E33}"/>
              </a:ext>
            </a:extLst>
          </p:cNvPr>
          <p:cNvSpPr/>
          <p:nvPr/>
        </p:nvSpPr>
        <p:spPr>
          <a:xfrm>
            <a:off x="1479658" y="3328118"/>
            <a:ext cx="1508166" cy="5329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F837ECA-8FF5-EB42-8591-15946ECF0C91}"/>
              </a:ext>
            </a:extLst>
          </p:cNvPr>
          <p:cNvSpPr/>
          <p:nvPr/>
        </p:nvSpPr>
        <p:spPr>
          <a:xfrm>
            <a:off x="1475656" y="980728"/>
            <a:ext cx="1728192" cy="607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C97ED4C-FBA9-4748-A094-05BCAB3FBA4C}"/>
              </a:ext>
            </a:extLst>
          </p:cNvPr>
          <p:cNvSpPr/>
          <p:nvPr/>
        </p:nvSpPr>
        <p:spPr>
          <a:xfrm>
            <a:off x="1479658" y="4149080"/>
            <a:ext cx="1220134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C220333-D810-C541-BED5-FAB9810E512A}"/>
              </a:ext>
            </a:extLst>
          </p:cNvPr>
          <p:cNvSpPr/>
          <p:nvPr/>
        </p:nvSpPr>
        <p:spPr>
          <a:xfrm>
            <a:off x="6012160" y="2348880"/>
            <a:ext cx="1656184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0802115-ED7E-7349-808F-72346321F1B7}"/>
              </a:ext>
            </a:extLst>
          </p:cNvPr>
          <p:cNvSpPr/>
          <p:nvPr/>
        </p:nvSpPr>
        <p:spPr>
          <a:xfrm>
            <a:off x="6012159" y="3560524"/>
            <a:ext cx="1829753" cy="8045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F7BD2EB-998A-9F44-B5B9-0723112F9AE1}"/>
              </a:ext>
            </a:extLst>
          </p:cNvPr>
          <p:cNvSpPr/>
          <p:nvPr/>
        </p:nvSpPr>
        <p:spPr>
          <a:xfrm>
            <a:off x="6012158" y="5821910"/>
            <a:ext cx="1512169" cy="53293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8169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764704"/>
            <a:ext cx="2791222" cy="68761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ES" sz="2800" b="1" dirty="0">
                <a:latin typeface="+mn-lt"/>
              </a:rPr>
              <a:t>IRRIGACION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64754" y="1484784"/>
            <a:ext cx="6247606" cy="47525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s-ES" sz="2400" dirty="0"/>
              <a:t>Arterias humerales </a:t>
            </a:r>
            <a:r>
              <a:rPr lang="es-ES" sz="2400" dirty="0" err="1"/>
              <a:t>circunflejas</a:t>
            </a:r>
            <a:r>
              <a:rPr lang="es-ES" sz="2400" dirty="0"/>
              <a:t> anterior y posterior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/>
              <a:t>Ramas arteria </a:t>
            </a:r>
            <a:r>
              <a:rPr lang="es-ES" sz="2400" dirty="0" err="1"/>
              <a:t>supraescapular</a:t>
            </a:r>
            <a:endParaRPr lang="es-ES" sz="2400" dirty="0"/>
          </a:p>
          <a:p>
            <a:endParaRPr lang="es-ES" sz="2400" dirty="0"/>
          </a:p>
          <a:p>
            <a:endParaRPr lang="es-ES" sz="2400" dirty="0"/>
          </a:p>
          <a:p>
            <a:r>
              <a:rPr lang="es-ES" sz="2800" b="1" dirty="0"/>
              <a:t>INERVACIÓN.</a:t>
            </a:r>
          </a:p>
          <a:p>
            <a:pPr>
              <a:buNone/>
            </a:pPr>
            <a:r>
              <a:rPr lang="es-ES" sz="2400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err="1"/>
              <a:t>Supraescapular</a:t>
            </a:r>
            <a:endParaRPr lang="es-ES" sz="2400" dirty="0"/>
          </a:p>
          <a:p>
            <a:pPr>
              <a:buFont typeface="Wingdings" pitchFamily="2" charset="2"/>
              <a:buChar char="v"/>
            </a:pPr>
            <a:r>
              <a:rPr lang="es-ES" sz="2400" dirty="0"/>
              <a:t>Axilar 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/>
              <a:t>Pectoral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55751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609ED-011D-D546-B689-D8670B453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3799334" cy="759618"/>
          </a:xfrm>
        </p:spPr>
        <p:txBody>
          <a:bodyPr>
            <a:normAutofit/>
          </a:bodyPr>
          <a:lstStyle/>
          <a:p>
            <a:r>
              <a:rPr lang="es-MX" sz="2800" b="1" dirty="0"/>
              <a:t>FIG. 12. MOVIMIENTOS.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68D31D5-9D1A-8845-8ABB-A0380CD39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21304"/>
            <a:ext cx="6408712" cy="55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D9817-7F25-8246-AE2E-BDA0DB44A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25166"/>
            <a:ext cx="7886700" cy="687610"/>
          </a:xfrm>
        </p:spPr>
        <p:txBody>
          <a:bodyPr>
            <a:normAutofit/>
          </a:bodyPr>
          <a:lstStyle/>
          <a:p>
            <a:r>
              <a:rPr lang="es-MX" sz="2800" b="1" dirty="0"/>
              <a:t>FIG. 13. MOVIMIENTOS: MÚSCULOS.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9070ADC-9632-0E47-8600-A429F34FD1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54" y="1882373"/>
            <a:ext cx="8281518" cy="428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42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A3ACFA-542C-014D-AC91-4DD55D124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674" y="581150"/>
            <a:ext cx="6679654" cy="615602"/>
          </a:xfrm>
        </p:spPr>
        <p:txBody>
          <a:bodyPr>
            <a:normAutofit/>
          </a:bodyPr>
          <a:lstStyle/>
          <a:p>
            <a:r>
              <a:rPr lang="es-MX" sz="2800" b="1" dirty="0"/>
              <a:t>FIG. 14. MOVIMIENTOS: MÚSCULOS (CONT.).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134790A-DD87-A643-85F0-D54A2B84C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93533"/>
            <a:ext cx="7776864" cy="484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86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A184E6-408C-014A-9BAD-B11031112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/>
              <a:t>ARTICULACIONES DE LA CINTURA PECTORAL.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BDE56E-7F7E-C848-9600-7B3EC3B7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690688"/>
            <a:ext cx="6912768" cy="4762647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/>
              <a:t>MOVIMIENTO DE LA CINTURA ESCAPULAR.</a:t>
            </a:r>
          </a:p>
          <a:p>
            <a:endParaRPr lang="es-MX" sz="2800" dirty="0"/>
          </a:p>
          <a:p>
            <a:r>
              <a:rPr lang="es-MX" sz="2800" dirty="0"/>
              <a:t>SON 3:</a:t>
            </a:r>
          </a:p>
          <a:p>
            <a:endParaRPr lang="es-MX" sz="2800" dirty="0"/>
          </a:p>
          <a:p>
            <a:pPr marL="0" indent="0">
              <a:buNone/>
            </a:pPr>
            <a:r>
              <a:rPr lang="es-MX" sz="2800" dirty="0"/>
              <a:t>1. ARTICULACIÓN ESTERNOCLAVICULAR.</a:t>
            </a:r>
          </a:p>
          <a:p>
            <a:endParaRPr lang="es-MX" sz="2800" dirty="0"/>
          </a:p>
          <a:p>
            <a:pPr marL="0" indent="0">
              <a:buNone/>
            </a:pPr>
            <a:r>
              <a:rPr lang="es-MX" sz="2800" dirty="0"/>
              <a:t>2. ARTICULACIÓN ACROMIOCLAVICULAR.</a:t>
            </a:r>
          </a:p>
          <a:p>
            <a:endParaRPr lang="es-MX" sz="2800" dirty="0"/>
          </a:p>
          <a:p>
            <a:pPr marL="0" indent="0">
              <a:buNone/>
            </a:pPr>
            <a:r>
              <a:rPr lang="es-MX" sz="2800" dirty="0"/>
              <a:t>3. ARTICULACIÓN GLENOHUMERAL.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  <a:p>
            <a:pPr marL="0" indent="0" algn="r">
              <a:buNone/>
            </a:pPr>
            <a:r>
              <a:rPr lang="es-MX" sz="2000" dirty="0"/>
              <a:t>VER FIG. 1.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2718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DE88D8-16C1-2F46-8232-0497379E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5311502" cy="759618"/>
          </a:xfrm>
        </p:spPr>
        <p:txBody>
          <a:bodyPr>
            <a:normAutofit/>
          </a:bodyPr>
          <a:lstStyle/>
          <a:p>
            <a:r>
              <a:rPr lang="es-MX" sz="2800" b="1" dirty="0"/>
              <a:t>FIG. 15. APLICACIÓN CLÍNICA: IRM.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D1FD2BB-2BE6-D141-BF6A-2AE9C40B9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00568"/>
            <a:ext cx="6019632" cy="52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93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CA55D5-9A98-B24B-A14A-7B3640728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5815558" cy="615602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FIG. 16. APLICACIÓN CLÍNICA: DESGARRO.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80ABAE-643E-2947-9B4E-162965F7F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34015"/>
            <a:ext cx="5976664" cy="580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767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87DAF6-A6A0-6F41-BA09-3EFF18387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25166"/>
            <a:ext cx="5527526" cy="759618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FIG. 17. APLICACIÓN CLÍNICA: LUXACIÓN.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4F5A3C8-7915-4B4C-BB9E-152EBE3281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10763"/>
            <a:ext cx="4464496" cy="413851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07E4B2D-2374-7D45-B799-903E89E9C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738" y="1778736"/>
            <a:ext cx="3759680" cy="409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238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837EE-4F45-EC4E-9340-4EE76ED2F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53159"/>
            <a:ext cx="5887566" cy="471585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FIG. 18. APLICACIÓN CLÍNICA: DESGARRO.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8050287-5E1B-1E42-AA6A-126663557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187" y="1189608"/>
            <a:ext cx="5299101" cy="547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295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EB7EF5-AC06-6340-9D24-7C926D64F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2B3346-6583-7447-94C6-DDCA98058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8760"/>
            <a:ext cx="7886700" cy="4908203"/>
          </a:xfrm>
        </p:spPr>
        <p:txBody>
          <a:bodyPr>
            <a:normAutofit lnSpcReduction="10000"/>
          </a:bodyPr>
          <a:lstStyle/>
          <a:p>
            <a:pPr lvl="0"/>
            <a:r>
              <a:rPr lang="es-MX" dirty="0"/>
              <a:t>Moore KL. Anatomía con orientación clinica. </a:t>
            </a:r>
            <a:r>
              <a:rPr lang="en-US" dirty="0"/>
              <a:t>8a. ed. Editorial Wolters Kluwer Lippincott.  </a:t>
            </a:r>
            <a:r>
              <a:rPr lang="es-MX" dirty="0"/>
              <a:t>2018.</a:t>
            </a:r>
          </a:p>
          <a:p>
            <a:pPr lvl="0"/>
            <a:r>
              <a:rPr lang="es-MX" dirty="0"/>
              <a:t>Guzmán-López S, Elizondo-Omaña R. Anatomía humana, manual de prácticas basadas en el razonamiento clínico. 2ª. ed. Editorial Médica Panamericana. 2018.</a:t>
            </a:r>
          </a:p>
          <a:p>
            <a:pPr lvl="0"/>
            <a:r>
              <a:rPr lang="es-MX" dirty="0"/>
              <a:t>Pro E. Anatomía Clínica. 2ª ed. Editorial Médica Panamericana. 2014</a:t>
            </a:r>
          </a:p>
          <a:p>
            <a:pPr lvl="0"/>
            <a:r>
              <a:rPr lang="es-MX" dirty="0"/>
              <a:t>Drake RL; Wayne VA; Mitchel A.W.M. Gray: Anatomía Básica. Editorial Elsevier; 2014.</a:t>
            </a:r>
          </a:p>
          <a:p>
            <a:pPr lvl="0"/>
            <a:r>
              <a:rPr lang="en-US" dirty="0"/>
              <a:t>Loukas M; Benninger, B; Shane TR. </a:t>
            </a:r>
            <a:r>
              <a:rPr lang="es-MX" dirty="0"/>
              <a:t>Guía fotográfica de Disección del cuerpo humano.  Editorial Elsevier; 2014.</a:t>
            </a:r>
          </a:p>
          <a:p>
            <a:pPr lvl="0"/>
            <a:r>
              <a:rPr lang="es-MX" dirty="0"/>
              <a:t>Latarjet. Anatomía Humana. 4ª ed. Editorial Médica Panamericana; 2015.</a:t>
            </a:r>
          </a:p>
          <a:p>
            <a:pPr lvl="0"/>
            <a:r>
              <a:rPr lang="es-MX" dirty="0"/>
              <a:t>Gilroy A.M. y cols. Prometheus Atlas de Anatomía Humana. Editorial Médica Panamericana; 2015.</a:t>
            </a:r>
          </a:p>
          <a:p>
            <a:pPr lvl="0"/>
            <a:r>
              <a:rPr lang="es-MX" dirty="0"/>
              <a:t>Gilroy, AM. Prometheus: Anatomía, Manual para el estudiante. Editorial Médica Panamericana.; 2013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503620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884CA5-F895-3546-A82F-B767141D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132856"/>
            <a:ext cx="7886700" cy="1728192"/>
          </a:xfrm>
        </p:spPr>
        <p:txBody>
          <a:bodyPr>
            <a:noAutofit/>
          </a:bodyPr>
          <a:lstStyle/>
          <a:p>
            <a:pPr algn="ctr"/>
            <a:r>
              <a:rPr lang="es-MX" sz="9600" b="1" dirty="0"/>
              <a:t>¡GRACIAS!</a:t>
            </a:r>
          </a:p>
        </p:txBody>
      </p:sp>
    </p:spTree>
    <p:extLst>
      <p:ext uri="{BB962C8B-B14F-4D97-AF65-F5344CB8AC3E}">
        <p14:creationId xmlns:p14="http://schemas.microsoft.com/office/powerpoint/2010/main" val="235926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16F1109-9720-7644-AE6B-27B6F8CD535A}"/>
              </a:ext>
            </a:extLst>
          </p:cNvPr>
          <p:cNvSpPr txBox="1"/>
          <p:nvPr/>
        </p:nvSpPr>
        <p:spPr>
          <a:xfrm>
            <a:off x="395536" y="692696"/>
            <a:ext cx="7888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FIG. 1. ARTICULACIONES DE LA CINTURA PECTORAL.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44C03C9-8A55-4749-9D45-CBE2329E1E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73" y="1484784"/>
            <a:ext cx="8733915" cy="4653002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83315D41-5B20-2240-B51B-EA69BC566A0C}"/>
              </a:ext>
            </a:extLst>
          </p:cNvPr>
          <p:cNvSpPr/>
          <p:nvPr/>
        </p:nvSpPr>
        <p:spPr>
          <a:xfrm>
            <a:off x="395536" y="1484784"/>
            <a:ext cx="2520280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A87410B9-906C-1044-A763-AE7420209AF2}"/>
              </a:ext>
            </a:extLst>
          </p:cNvPr>
          <p:cNvSpPr/>
          <p:nvPr/>
        </p:nvSpPr>
        <p:spPr>
          <a:xfrm>
            <a:off x="6804248" y="4394102"/>
            <a:ext cx="2232248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90D4B917-8297-414F-AB2A-CF6BBFECA32E}"/>
              </a:ext>
            </a:extLst>
          </p:cNvPr>
          <p:cNvSpPr/>
          <p:nvPr/>
        </p:nvSpPr>
        <p:spPr>
          <a:xfrm>
            <a:off x="6884640" y="3298491"/>
            <a:ext cx="2079848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75D9ADDF-0B6B-CD4D-9A3C-FBD877E670E0}"/>
              </a:ext>
            </a:extLst>
          </p:cNvPr>
          <p:cNvSpPr/>
          <p:nvPr/>
        </p:nvSpPr>
        <p:spPr>
          <a:xfrm>
            <a:off x="6884640" y="1767971"/>
            <a:ext cx="2079848" cy="64807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D27861-833C-7845-AB28-428ACA76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/>
          <a:lstStyle/>
          <a:p>
            <a:r>
              <a:rPr lang="es-MX" b="1" dirty="0"/>
              <a:t>1. ARTICULACIÓN ESTERNOCLAVICULAR.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3CB0AF-90DA-1840-88E4-069E5F010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980211"/>
          </a:xfrm>
        </p:spPr>
        <p:txBody>
          <a:bodyPr>
            <a:normAutofit fontScale="92500" lnSpcReduction="10000"/>
          </a:bodyPr>
          <a:lstStyle/>
          <a:p>
            <a:r>
              <a:rPr lang="es-MX" sz="2800" dirty="0"/>
              <a:t>TIPO: SINOVIAL.</a:t>
            </a:r>
          </a:p>
          <a:p>
            <a:endParaRPr lang="es-MX" sz="2800" dirty="0"/>
          </a:p>
          <a:p>
            <a:r>
              <a:rPr lang="es-MX" sz="2800" dirty="0"/>
              <a:t>VARIEDAD: SELAR (SILLA DE MONTAR).</a:t>
            </a:r>
          </a:p>
          <a:p>
            <a:endParaRPr lang="es-MX" sz="2800" dirty="0"/>
          </a:p>
          <a:p>
            <a:r>
              <a:rPr lang="es-MX" sz="2800" dirty="0"/>
              <a:t>FUNCIÓN: ESFEROIDEA.</a:t>
            </a:r>
          </a:p>
          <a:p>
            <a:endParaRPr lang="es-MX" sz="2800" dirty="0"/>
          </a:p>
          <a:p>
            <a:r>
              <a:rPr lang="es-MX" sz="2800" dirty="0"/>
              <a:t>DISCO ARTICULAR: DOS COMPARTIMENTOS.</a:t>
            </a:r>
          </a:p>
          <a:p>
            <a:endParaRPr lang="es-MX" sz="2800" dirty="0"/>
          </a:p>
          <a:p>
            <a:r>
              <a:rPr lang="es-MX" sz="2800" dirty="0"/>
              <a:t>ÚNICA ENTRE EL MIEMBRO SUPERIOR Y EL ESQUELETO AXIAL.</a:t>
            </a:r>
          </a:p>
          <a:p>
            <a:endParaRPr lang="es-MX" dirty="0"/>
          </a:p>
          <a:p>
            <a:pPr marL="0" indent="0">
              <a:buNone/>
            </a:pPr>
            <a:r>
              <a:rPr lang="es-MX" dirty="0"/>
              <a:t>                                                                                                         VER FIG. 2.</a:t>
            </a:r>
          </a:p>
        </p:txBody>
      </p:sp>
    </p:spTree>
    <p:extLst>
      <p:ext uri="{BB962C8B-B14F-4D97-AF65-F5344CB8AC3E}">
        <p14:creationId xmlns:p14="http://schemas.microsoft.com/office/powerpoint/2010/main" val="88007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E5CC0D-6886-7B4B-AC67-12A0277C5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6103590" cy="687610"/>
          </a:xfrm>
        </p:spPr>
        <p:txBody>
          <a:bodyPr>
            <a:normAutofit fontScale="90000"/>
          </a:bodyPr>
          <a:lstStyle/>
          <a:p>
            <a:r>
              <a:rPr lang="es-MX" sz="2800" b="1" dirty="0"/>
              <a:t>FIG. 2. ARTICULACIÓN ESTERNOCLAVICULAR.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DF0E3A-4740-494F-84CD-25D20C36A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99" y="1212849"/>
            <a:ext cx="7422601" cy="5453659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11BC4873-A4A4-574C-8A41-AA3E82773F0F}"/>
              </a:ext>
            </a:extLst>
          </p:cNvPr>
          <p:cNvSpPr/>
          <p:nvPr/>
        </p:nvSpPr>
        <p:spPr>
          <a:xfrm>
            <a:off x="1547664" y="2924944"/>
            <a:ext cx="1872208" cy="12241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AAA017-CE0A-FA4B-B676-8FA072C0B7ED}"/>
              </a:ext>
            </a:extLst>
          </p:cNvPr>
          <p:cNvSpPr/>
          <p:nvPr/>
        </p:nvSpPr>
        <p:spPr>
          <a:xfrm>
            <a:off x="749799" y="5949280"/>
            <a:ext cx="65384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9754B74-0CD6-0745-AFC4-0E581CFA2541}"/>
              </a:ext>
            </a:extLst>
          </p:cNvPr>
          <p:cNvSpPr/>
          <p:nvPr/>
        </p:nvSpPr>
        <p:spPr>
          <a:xfrm>
            <a:off x="7662567" y="6066656"/>
            <a:ext cx="65384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336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8690" y="548679"/>
            <a:ext cx="5455518" cy="504057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       </a:t>
            </a:r>
            <a:r>
              <a:rPr lang="es-ES" b="1" dirty="0">
                <a:latin typeface="+mn-lt"/>
              </a:rPr>
              <a:t>SUPERFICIES ARTICULARES.</a:t>
            </a:r>
            <a:endParaRPr lang="es-ES" dirty="0"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0738" y="1268760"/>
            <a:ext cx="5959574" cy="5328592"/>
          </a:xfrm>
        </p:spPr>
        <p:txBody>
          <a:bodyPr>
            <a:normAutofit lnSpcReduction="10000"/>
          </a:bodyPr>
          <a:lstStyle/>
          <a:p>
            <a:r>
              <a:rPr lang="es-ES" sz="2800" dirty="0"/>
              <a:t>Esternón y primer cartílago costal</a:t>
            </a:r>
          </a:p>
          <a:p>
            <a:r>
              <a:rPr lang="es-ES" sz="2800" dirty="0"/>
              <a:t>Extremidad esternal de la clavícula.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3000" b="1" dirty="0"/>
              <a:t>  MEDIOS DE UNIÓN.</a:t>
            </a:r>
          </a:p>
          <a:p>
            <a:r>
              <a:rPr lang="es-ES" sz="2800" dirty="0"/>
              <a:t>Disco articular.</a:t>
            </a:r>
          </a:p>
          <a:p>
            <a:r>
              <a:rPr lang="es-ES" sz="2800" dirty="0"/>
              <a:t>Cápsula articular.</a:t>
            </a:r>
          </a:p>
          <a:p>
            <a:r>
              <a:rPr lang="es-ES" sz="2800" dirty="0"/>
              <a:t>Ligamentos:</a:t>
            </a:r>
          </a:p>
          <a:p>
            <a:pPr marL="0" indent="0">
              <a:buNone/>
            </a:pPr>
            <a:r>
              <a:rPr lang="es-ES" sz="2800" dirty="0"/>
              <a:t>    - </a:t>
            </a:r>
            <a:r>
              <a:rPr lang="es-ES" sz="2800" dirty="0" err="1"/>
              <a:t>Esternoclavicular</a:t>
            </a:r>
            <a:r>
              <a:rPr lang="es-ES" sz="2800" dirty="0"/>
              <a:t> anterior y </a:t>
            </a:r>
          </a:p>
          <a:p>
            <a:pPr marL="0" indent="0">
              <a:buNone/>
            </a:pPr>
            <a:r>
              <a:rPr lang="es-ES" sz="2800" dirty="0"/>
              <a:t>       posterior.</a:t>
            </a:r>
          </a:p>
          <a:p>
            <a:pPr marL="0" indent="0">
              <a:buNone/>
            </a:pPr>
            <a:r>
              <a:rPr lang="es-ES" sz="2800" dirty="0"/>
              <a:t>    - </a:t>
            </a:r>
            <a:r>
              <a:rPr lang="es-ES" sz="2800" dirty="0" err="1"/>
              <a:t>Interclavicular</a:t>
            </a:r>
            <a:r>
              <a:rPr lang="es-ES" sz="2800" dirty="0"/>
              <a:t>.</a:t>
            </a:r>
          </a:p>
          <a:p>
            <a:pPr marL="0" indent="0">
              <a:buNone/>
            </a:pPr>
            <a:r>
              <a:rPr lang="es-ES" sz="2800" dirty="0"/>
              <a:t>    - </a:t>
            </a:r>
            <a:r>
              <a:rPr lang="es-ES" sz="2800" dirty="0" err="1"/>
              <a:t>Costoclavicular</a:t>
            </a:r>
            <a:r>
              <a:rPr lang="es-ES" sz="2800" dirty="0"/>
              <a:t>.</a:t>
            </a:r>
          </a:p>
          <a:p>
            <a:pPr marL="0" indent="0" algn="r">
              <a:buNone/>
            </a:pPr>
            <a:r>
              <a:rPr lang="es-ES" dirty="0"/>
              <a:t>                                      Ver fig. 3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00C79C-49DB-4547-BF38-E616378B9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365127"/>
            <a:ext cx="8280920" cy="615602"/>
          </a:xfrm>
        </p:spPr>
        <p:txBody>
          <a:bodyPr>
            <a:noAutofit/>
          </a:bodyPr>
          <a:lstStyle/>
          <a:p>
            <a:r>
              <a:rPr lang="es-MX" sz="2800" b="1" dirty="0"/>
              <a:t>FIG. 3. SUPERFICIES ARTICULARES Y MEDIOS DE UNIÓN.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6219721-68B2-FC48-9D6C-312257409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12473"/>
            <a:ext cx="7939608" cy="4796847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0DF68A3-4758-544C-BB59-45A06230FE10}"/>
              </a:ext>
            </a:extLst>
          </p:cNvPr>
          <p:cNvSpPr/>
          <p:nvPr/>
        </p:nvSpPr>
        <p:spPr>
          <a:xfrm>
            <a:off x="467544" y="5877272"/>
            <a:ext cx="65384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03DECED-FECB-A54C-829F-C6B692FE17DA}"/>
              </a:ext>
            </a:extLst>
          </p:cNvPr>
          <p:cNvSpPr/>
          <p:nvPr/>
        </p:nvSpPr>
        <p:spPr>
          <a:xfrm>
            <a:off x="8094615" y="5877272"/>
            <a:ext cx="65384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3AC1A88-E09A-3D46-B62D-8D63B87E612F}"/>
              </a:ext>
            </a:extLst>
          </p:cNvPr>
          <p:cNvSpPr txBox="1"/>
          <p:nvPr/>
        </p:nvSpPr>
        <p:spPr>
          <a:xfrm>
            <a:off x="899592" y="1556792"/>
            <a:ext cx="2311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LIG. INTERCLAVICULAR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9C1E79D-C8A2-F54D-AC3D-8BDF904418CF}"/>
              </a:ext>
            </a:extLst>
          </p:cNvPr>
          <p:cNvSpPr txBox="1"/>
          <p:nvPr/>
        </p:nvSpPr>
        <p:spPr>
          <a:xfrm>
            <a:off x="899592" y="2852936"/>
            <a:ext cx="2149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CÁPSULA ARTICULAR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FE30086-C3F0-CC49-B085-08519F89FB4A}"/>
              </a:ext>
            </a:extLst>
          </p:cNvPr>
          <p:cNvSpPr txBox="1"/>
          <p:nvPr/>
        </p:nvSpPr>
        <p:spPr>
          <a:xfrm>
            <a:off x="889881" y="4293096"/>
            <a:ext cx="231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DISCO INTRARTICULAR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FF73A71-52EE-7A4C-9C33-68D179D87DFD}"/>
              </a:ext>
            </a:extLst>
          </p:cNvPr>
          <p:cNvSpPr txBox="1"/>
          <p:nvPr/>
        </p:nvSpPr>
        <p:spPr>
          <a:xfrm>
            <a:off x="6228184" y="4581128"/>
            <a:ext cx="267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LIG. ESTERNOCLAVICULAR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19EF03-7DD6-6C40-AB1A-4771577E2345}"/>
              </a:ext>
            </a:extLst>
          </p:cNvPr>
          <p:cNvSpPr txBox="1"/>
          <p:nvPr/>
        </p:nvSpPr>
        <p:spPr>
          <a:xfrm>
            <a:off x="6300192" y="3222268"/>
            <a:ext cx="239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LIG. COSTOCLAVICULAR</a:t>
            </a:r>
          </a:p>
        </p:txBody>
      </p:sp>
    </p:spTree>
    <p:extLst>
      <p:ext uri="{BB962C8B-B14F-4D97-AF65-F5344CB8AC3E}">
        <p14:creationId xmlns:p14="http://schemas.microsoft.com/office/powerpoint/2010/main" val="2990891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2863230" cy="831626"/>
          </a:xfrm>
        </p:spPr>
        <p:txBody>
          <a:bodyPr>
            <a:normAutofit/>
          </a:bodyPr>
          <a:lstStyle/>
          <a:p>
            <a:r>
              <a:rPr lang="es-ES" sz="3200" b="1" dirty="0">
                <a:latin typeface="+mn-lt"/>
              </a:rPr>
              <a:t>IRRIGACION: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092274"/>
            <a:ext cx="8136904" cy="5433070"/>
          </a:xfrm>
        </p:spPr>
        <p:txBody>
          <a:bodyPr>
            <a:normAutofit/>
          </a:bodyPr>
          <a:lstStyle/>
          <a:p>
            <a:r>
              <a:rPr lang="es-ES" sz="2800" dirty="0"/>
              <a:t>Arterias:</a:t>
            </a:r>
          </a:p>
          <a:p>
            <a:r>
              <a:rPr lang="es-ES" sz="2800" dirty="0"/>
              <a:t>Torácica interna y supra escapular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3200" b="1" dirty="0"/>
              <a:t>INERVACION:</a:t>
            </a:r>
          </a:p>
          <a:p>
            <a:endParaRPr lang="es-ES" dirty="0"/>
          </a:p>
          <a:p>
            <a:r>
              <a:rPr lang="es-ES" sz="2800" dirty="0"/>
              <a:t>Ramos del nervio supraclavicular medial</a:t>
            </a:r>
          </a:p>
          <a:p>
            <a:r>
              <a:rPr lang="es-ES" sz="2800" dirty="0"/>
              <a:t>Y del nervio para musculo subclavio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3200" b="1" dirty="0"/>
              <a:t>MOVIMIENTOS: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sz="2800" dirty="0"/>
              <a:t>Apoya en los movimientos del hombro (</a:t>
            </a:r>
            <a:r>
              <a:rPr lang="es-ES" sz="2800" dirty="0" err="1"/>
              <a:t>circunducción</a:t>
            </a:r>
            <a:r>
              <a:rPr lang="es-ES" sz="2800" dirty="0"/>
              <a:t>).</a:t>
            </a:r>
          </a:p>
          <a:p>
            <a:pPr marL="0" indent="0">
              <a:buNone/>
            </a:pP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</TotalTime>
  <Words>958</Words>
  <Application>Microsoft Macintosh PowerPoint</Application>
  <PresentationFormat>Presentación en pantalla (4:3)</PresentationFormat>
  <Paragraphs>193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Wingdings</vt:lpstr>
      <vt:lpstr>Tema de Office</vt:lpstr>
      <vt:lpstr>UNIVERSIDAD AUTÓNOMA DEL ESTADO DE MÉXICO  FACULTAD DE MEDICINA   TÍTULO: “ARTICULACIONES DE LA CINTURA PECTORAL´´  UNIDAD 2; TEMA 2.2.  UNIDAD DE APRENDIZAJE:  ANATOMÍA I.  PROGRAMA EDUCATIVO: MÉDICO CIRUJANO.  ESPACIO ACADÉMICO: FACULTAD DE MEDICINA.  RESPONSABLE DE LA ELABORACIÓN:  M. EN I.E. MARCO ANTONIO MONDRAGÓN CHIMAL  FECHA DE ELABORACIÓN: 15 DE AGOSTO DE 2018</vt:lpstr>
      <vt:lpstr>JUSTIFICACIÓN.</vt:lpstr>
      <vt:lpstr>ARTICULACIONES DE LA CINTURA PECTORAL.</vt:lpstr>
      <vt:lpstr>Presentación de PowerPoint</vt:lpstr>
      <vt:lpstr>1. ARTICULACIÓN ESTERNOCLAVICULAR.</vt:lpstr>
      <vt:lpstr>FIG. 2. ARTICULACIÓN ESTERNOCLAVICULAR.</vt:lpstr>
      <vt:lpstr>       SUPERFICIES ARTICULARES.</vt:lpstr>
      <vt:lpstr>FIG. 3. SUPERFICIES ARTICULARES Y MEDIOS DE UNIÓN.</vt:lpstr>
      <vt:lpstr>IRRIGACION:</vt:lpstr>
      <vt:lpstr>2. ARTICULACION ACROMIOCLAVICULAR.</vt:lpstr>
      <vt:lpstr>FIG. 4. SUPERFICIES ARTICULARES.</vt:lpstr>
      <vt:lpstr>MEDIOS DE UNIÓN.</vt:lpstr>
      <vt:lpstr>FIG. 5. MEDIOS DE UNIÓN.</vt:lpstr>
      <vt:lpstr>IRRIGACION: </vt:lpstr>
      <vt:lpstr>Presentación de PowerPoint</vt:lpstr>
      <vt:lpstr>FIG. 6. MOVIMIENTOS.</vt:lpstr>
      <vt:lpstr>FIG. 7 APLICACIÓN CLÍNICA.</vt:lpstr>
      <vt:lpstr>3. ARTICULACIÓN GLENOHUMERAL.</vt:lpstr>
      <vt:lpstr>FIG. 8. SUPERFICIES ARTICULARES. </vt:lpstr>
      <vt:lpstr>MEDIOS DE UNIÓN.</vt:lpstr>
      <vt:lpstr>FIG. 9. CÁPSULA ARTICULAR. </vt:lpstr>
      <vt:lpstr>b) MEMBRANA SINOVIAL.</vt:lpstr>
      <vt:lpstr>FIG. 10. MEMBRANA SINOVIAL.</vt:lpstr>
      <vt:lpstr>c) LIGAMENTOS.</vt:lpstr>
      <vt:lpstr>FIG. 11. LIGAMENTOS.</vt:lpstr>
      <vt:lpstr>IRRIGACION</vt:lpstr>
      <vt:lpstr>FIG. 12. MOVIMIENTOS. </vt:lpstr>
      <vt:lpstr>FIG. 13. MOVIMIENTOS: MÚSCULOS. </vt:lpstr>
      <vt:lpstr>FIG. 14. MOVIMIENTOS: MÚSCULOS (CONT.).</vt:lpstr>
      <vt:lpstr>FIG. 15. APLICACIÓN CLÍNICA: IRM.</vt:lpstr>
      <vt:lpstr>FIG. 16. APLICACIÓN CLÍNICA: DESGARRO.</vt:lpstr>
      <vt:lpstr>FIG. 17. APLICACIÓN CLÍNICA: LUXACIÓN.</vt:lpstr>
      <vt:lpstr>FIG. 18. APLICACIÓN CLÍNICA: DESGARRO.</vt:lpstr>
      <vt:lpstr>BIBLIOGRAFÍA.</vt:lpstr>
      <vt:lpstr>¡GRACIAS!</vt:lpstr>
    </vt:vector>
  </TitlesOfParts>
  <Company>Dell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ANTROPOLOGIA DE LA CINTURA TORACICA Y MIEMBRO SUPERIOR</dc:title>
  <dc:creator>Preferred Customer</dc:creator>
  <cp:lastModifiedBy>Usuario de Microsoft Office</cp:lastModifiedBy>
  <cp:revision>106</cp:revision>
  <dcterms:created xsi:type="dcterms:W3CDTF">2011-02-09T22:54:02Z</dcterms:created>
  <dcterms:modified xsi:type="dcterms:W3CDTF">2018-09-04T22:03:50Z</dcterms:modified>
</cp:coreProperties>
</file>