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6"/>
  </p:notesMasterIdLst>
  <p:sldIdLst>
    <p:sldId id="285" r:id="rId2"/>
    <p:sldId id="301" r:id="rId3"/>
    <p:sldId id="258" r:id="rId4"/>
    <p:sldId id="354" r:id="rId5"/>
    <p:sldId id="348" r:id="rId6"/>
    <p:sldId id="349" r:id="rId7"/>
    <p:sldId id="259" r:id="rId8"/>
    <p:sldId id="355" r:id="rId9"/>
    <p:sldId id="275" r:id="rId10"/>
    <p:sldId id="356" r:id="rId11"/>
    <p:sldId id="276" r:id="rId12"/>
    <p:sldId id="357" r:id="rId13"/>
    <p:sldId id="277" r:id="rId14"/>
    <p:sldId id="358" r:id="rId15"/>
    <p:sldId id="278" r:id="rId16"/>
    <p:sldId id="350" r:id="rId17"/>
    <p:sldId id="359" r:id="rId18"/>
    <p:sldId id="260" r:id="rId19"/>
    <p:sldId id="360" r:id="rId20"/>
    <p:sldId id="280" r:id="rId21"/>
    <p:sldId id="361" r:id="rId22"/>
    <p:sldId id="261" r:id="rId23"/>
    <p:sldId id="362" r:id="rId24"/>
    <p:sldId id="282" r:id="rId25"/>
    <p:sldId id="363" r:id="rId26"/>
    <p:sldId id="364" r:id="rId27"/>
    <p:sldId id="353" r:id="rId28"/>
    <p:sldId id="365" r:id="rId29"/>
    <p:sldId id="262" r:id="rId30"/>
    <p:sldId id="366" r:id="rId31"/>
    <p:sldId id="284" r:id="rId32"/>
    <p:sldId id="367" r:id="rId33"/>
    <p:sldId id="263" r:id="rId34"/>
    <p:sldId id="368" r:id="rId35"/>
    <p:sldId id="369" r:id="rId36"/>
    <p:sldId id="370" r:id="rId37"/>
    <p:sldId id="372" r:id="rId38"/>
    <p:sldId id="371" r:id="rId39"/>
    <p:sldId id="373" r:id="rId40"/>
    <p:sldId id="268" r:id="rId41"/>
    <p:sldId id="270" r:id="rId42"/>
    <p:sldId id="271" r:id="rId43"/>
    <p:sldId id="375" r:id="rId44"/>
    <p:sldId id="374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66"/>
    <p:restoredTop sz="92969"/>
  </p:normalViewPr>
  <p:slideViewPr>
    <p:cSldViewPr>
      <p:cViewPr varScale="1">
        <p:scale>
          <a:sx n="58" d="100"/>
          <a:sy n="58" d="100"/>
        </p:scale>
        <p:origin x="1200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8CF82-127F-4B1B-A7B4-D2D3C1E5F9F1}" type="datetimeFigureOut">
              <a:rPr lang="es-MX" smtClean="0"/>
              <a:pPr/>
              <a:t>04/09/18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ACA9D8-8F8C-4F57-94D5-E97580B431D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727373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727D8B-27DC-9044-9CD9-AD87EAEFDD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5AA5AC0-EF8A-5547-ACB6-79251D52EB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BE1D445-E159-B84D-9B02-C3C570B73C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CEE3D-59B3-4D6C-9C98-D49D94B1E180}" type="datetimeFigureOut">
              <a:rPr lang="en-US" smtClean="0"/>
              <a:pPr/>
              <a:t>9/4/18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4FE691E-8906-374E-B643-43B37C4A8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D06D2F3-9719-7547-9775-87B4AF442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FA3FF-BE3A-4555-BF0F-634E428C520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673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BB5D0E-3FF2-1B4E-99F5-243369C13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1273967-330F-0244-B387-03FCCBA3E4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4F19CA4-DD2F-6344-BDA8-5753A9238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CEE3D-59B3-4D6C-9C98-D49D94B1E180}" type="datetimeFigureOut">
              <a:rPr lang="en-US" smtClean="0"/>
              <a:pPr/>
              <a:t>9/4/18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AAE6A80-35F3-564B-AE36-207FD91944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E5502C2-267C-0F4D-9A2D-F98CCF8E7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FA3FF-BE3A-4555-BF0F-634E428C520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904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99A166EF-5B9A-2C43-BE8B-A77EE6167C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024640DA-601C-5042-AFF4-D1B89C48B4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E51CCDB-4EA3-B040-A2A7-E072B6A3BC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CEE3D-59B3-4D6C-9C98-D49D94B1E180}" type="datetimeFigureOut">
              <a:rPr lang="en-US" smtClean="0"/>
              <a:pPr/>
              <a:t>9/4/18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3D2A544-9846-8444-A6A0-709DB85D9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8D9F3C0-3BF0-D84F-8BA6-134FEA4A5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FA3FF-BE3A-4555-BF0F-634E428C520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00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C0D4320-79CB-164C-AE99-048F4318C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FDFF35F-EF56-CB40-B478-1497C61B4C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1118767-F678-7246-A18E-C20B568C7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CEE3D-59B3-4D6C-9C98-D49D94B1E180}" type="datetimeFigureOut">
              <a:rPr lang="en-US" smtClean="0"/>
              <a:pPr/>
              <a:t>9/4/18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A392B87-106B-FD49-9788-2FFB059EF7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7D1CEF5-7CC0-784D-A990-5B8174418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FA3FF-BE3A-4555-BF0F-634E428C520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885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7E934E-AF6B-6844-BC4D-15EC877959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CAB938B-B70C-D94D-BC1F-059650297E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E3BCAEA-11BE-7549-9E04-A00FC242EE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CEE3D-59B3-4D6C-9C98-D49D94B1E180}" type="datetimeFigureOut">
              <a:rPr lang="en-US" smtClean="0"/>
              <a:pPr/>
              <a:t>9/4/18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79795D2-F326-B440-A744-ED2B92432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4E5CFD1-70E1-BC40-8D3B-3648B1C4F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FA3FF-BE3A-4555-BF0F-634E428C520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616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DA6ED8E-8924-F74A-ACE7-61F3102A4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0D203B7-67C4-F744-8657-2D72EFCCBF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01DF7BB-EF09-0141-89F8-8205B050F5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D8C4460-F0E9-0B43-933F-0B191095E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CEE3D-59B3-4D6C-9C98-D49D94B1E180}" type="datetimeFigureOut">
              <a:rPr lang="en-US" smtClean="0"/>
              <a:pPr/>
              <a:t>9/4/18</a:t>
            </a:fld>
            <a:endParaRPr lang="en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E09191A-9F24-1944-B85B-84BAC1916B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9FA9E8D-4191-2A4A-AA41-211C33055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FA3FF-BE3A-4555-BF0F-634E428C520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008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A6C8FFF-135B-FE45-A687-6D378AF74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8F5B5AE-9C94-1E49-8A28-CEA42AAB68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BE93C38-0236-A04F-A1FD-284FE27D20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0E0A8E3E-0623-CF49-BABD-591DF4700E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MX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D5027C6C-40E5-CC4B-A265-7653AF4D6E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6B3EE579-8DB0-E848-9AE7-70F75BD9E4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CEE3D-59B3-4D6C-9C98-D49D94B1E180}" type="datetimeFigureOut">
              <a:rPr lang="en-US" smtClean="0"/>
              <a:pPr/>
              <a:t>9/4/18</a:t>
            </a:fld>
            <a:endParaRPr lang="en-U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55A6D4A4-B536-CE4E-B6C0-6F5C30C670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E97A3ED0-64C2-1849-A29B-05DA89AC4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FA3FF-BE3A-4555-BF0F-634E428C520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400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76EFB3-81A6-F24C-9B48-9417E7A4A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3B9409A-6F6A-984F-B90F-15EB16CF3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CEE3D-59B3-4D6C-9C98-D49D94B1E180}" type="datetimeFigureOut">
              <a:rPr lang="en-US" smtClean="0"/>
              <a:pPr/>
              <a:t>9/4/18</a:t>
            </a:fld>
            <a:endParaRPr lang="en-U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39F4A7D-4AD8-7643-A784-ECB9D1AE4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0E6DDA7-17B2-B24D-A517-D3D2EDA8E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FA3FF-BE3A-4555-BF0F-634E428C520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99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1AD04A83-97BC-D841-86AD-285D41273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CEE3D-59B3-4D6C-9C98-D49D94B1E180}" type="datetimeFigureOut">
              <a:rPr lang="en-US" smtClean="0"/>
              <a:pPr/>
              <a:t>9/4/18</a:t>
            </a:fld>
            <a:endParaRPr lang="en-U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CEF71C4-7EEE-F14E-8CC5-87281347F5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F508F79-E29D-F34A-989A-95BDECD663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FA3FF-BE3A-4555-BF0F-634E428C520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598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4F91BCD-3F06-3A44-A709-E75F1BB8BE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BF7A8C2-D1D2-2A46-B4C4-7BAE034116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6FB680C-823F-B141-ACC9-74B180D960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DEB019D-6523-6F45-95B7-E7C16D48EA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CEE3D-59B3-4D6C-9C98-D49D94B1E180}" type="datetimeFigureOut">
              <a:rPr lang="en-US" smtClean="0"/>
              <a:pPr/>
              <a:t>9/4/18</a:t>
            </a:fld>
            <a:endParaRPr lang="en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D346517-1D95-CC4D-8FD1-EFBFB70AD2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8816A2B-6D37-8A48-AA02-A26CE3A67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FA3FF-BE3A-4555-BF0F-634E428C520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30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3B15DDA-6658-DD46-B3D9-2E7F71A3A6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29D9C42-F5D7-784F-91A5-C49DFDD1D7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8B9EA24-E507-DA41-A211-5BA4A2DA70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89D4561-E67A-6446-909E-E112D1DF5C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CEE3D-59B3-4D6C-9C98-D49D94B1E180}" type="datetimeFigureOut">
              <a:rPr lang="en-US" smtClean="0"/>
              <a:pPr/>
              <a:t>9/4/18</a:t>
            </a:fld>
            <a:endParaRPr lang="en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6790592-C91F-034A-AA89-6B8A6CDA08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F1EA24A-447B-2F44-85B7-9DDB46D83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FA3FF-BE3A-4555-BF0F-634E428C520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326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61163879-A212-7143-A561-DA38EC832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B7E2A30-3DBF-6940-9A2D-35DB6DD3D9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/>
              <a:t>Editar los estilos de texto del patrón
Segundo nivel
Tercer nivel
Cuarto nivel
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6A24570-5B83-B743-A553-9645484F37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CEE3D-59B3-4D6C-9C98-D49D94B1E180}" type="datetimeFigureOut">
              <a:rPr lang="en-US" smtClean="0"/>
              <a:pPr/>
              <a:t>9/4/18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E2A4F51-0AC2-C341-922E-DBE511BBC7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21D5A34-1A0A-BE4A-9D96-3C041C7F8C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FA3FF-BE3A-4555-BF0F-634E428C520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790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tif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51520" y="260648"/>
            <a:ext cx="8424936" cy="5904656"/>
          </a:xfrm>
        </p:spPr>
        <p:txBody>
          <a:bodyPr>
            <a:noAutofit/>
          </a:bodyPr>
          <a:lstStyle/>
          <a:p>
            <a:pPr algn="ctr"/>
            <a:r>
              <a:rPr lang="es-MX" sz="2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UNIVERSIDAD AUTÓNOMA DEL ESTADO DE MÉXICO</a:t>
            </a:r>
            <a:br>
              <a:rPr lang="es-MX" sz="2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br>
              <a:rPr lang="es-MX" sz="2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s-MX" sz="2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FACULTAD DE MEDICINA</a:t>
            </a:r>
            <a:br>
              <a:rPr lang="es-MX" sz="2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s-MX" sz="2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br>
              <a:rPr lang="es-MX" sz="2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s-MX" sz="2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TÍTULO: “MÚSCULOS DE LA CINTURA PECTORAL´´</a:t>
            </a:r>
            <a:br>
              <a:rPr lang="es-MX" sz="2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br>
              <a:rPr lang="es-MX" sz="2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s-MX" sz="2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UNIDAD </a:t>
            </a:r>
            <a:r>
              <a:rPr lang="es-MX" sz="2200" b="1" dirty="0">
                <a:latin typeface="Arial" charset="0"/>
                <a:ea typeface="Arial" charset="0"/>
                <a:cs typeface="Arial" charset="0"/>
              </a:rPr>
              <a:t>2</a:t>
            </a:r>
            <a:r>
              <a:rPr lang="es-MX" sz="2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; TEMA 2.3.</a:t>
            </a:r>
            <a:br>
              <a:rPr lang="es-MX" sz="2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br>
              <a:rPr lang="es-MX" sz="2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s-MX" sz="2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UNIDAD DE APRENDIZAJE:  ANATOMÍA I.</a:t>
            </a:r>
            <a:br>
              <a:rPr lang="es-MX" sz="2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br>
              <a:rPr lang="es-MX" sz="2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s-MX" sz="2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PROGRAMA EDUCATIVO: MÉDICO CIRUJANO.</a:t>
            </a:r>
            <a:br>
              <a:rPr lang="es-MX" sz="2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br>
              <a:rPr lang="es-MX" sz="2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s-MX" sz="2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ESPACIO ACADÉMICO: FACULTAD DE MEDICINA.</a:t>
            </a:r>
            <a:br>
              <a:rPr lang="es-MX" sz="2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br>
              <a:rPr lang="es-MX" sz="2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s-MX" sz="2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RESPONSABLE DE LA ELABORACIÓN: </a:t>
            </a:r>
            <a:br>
              <a:rPr lang="es-MX" sz="2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s-MX" sz="2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M. EN </a:t>
            </a:r>
            <a:r>
              <a:rPr lang="es-MX" sz="2200" b="1" dirty="0">
                <a:latin typeface="Arial" charset="0"/>
                <a:ea typeface="Arial" charset="0"/>
                <a:cs typeface="Arial" charset="0"/>
              </a:rPr>
              <a:t>I.E</a:t>
            </a:r>
            <a:r>
              <a:rPr lang="es-MX" sz="2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. MARCO ANTONIO MONDRAGÓN CHIMAL</a:t>
            </a:r>
            <a:br>
              <a:rPr lang="es-MX" sz="2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br>
              <a:rPr lang="es-MX" sz="2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s-MX" sz="2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FECHA DE ELABORACIÓN: </a:t>
            </a:r>
            <a:r>
              <a:rPr lang="es-MX" sz="2200" b="1" dirty="0">
                <a:latin typeface="Arial" charset="0"/>
                <a:ea typeface="Arial" charset="0"/>
                <a:cs typeface="Arial" charset="0"/>
              </a:rPr>
              <a:t>20</a:t>
            </a:r>
            <a:r>
              <a:rPr lang="es-MX" sz="2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s-MX" sz="2200" b="1" dirty="0">
                <a:latin typeface="Arial" charset="0"/>
                <a:ea typeface="Arial" charset="0"/>
                <a:cs typeface="Arial" charset="0"/>
              </a:rPr>
              <a:t>AGOSTO</a:t>
            </a:r>
            <a:r>
              <a:rPr lang="es-MX" sz="2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DE 2018</a:t>
            </a:r>
            <a:endParaRPr lang="es-ES_tradnl" sz="22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0984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ABA619-DF24-7C4E-A2AC-017574A79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31626"/>
          </a:xfrm>
        </p:spPr>
        <p:txBody>
          <a:bodyPr/>
          <a:lstStyle/>
          <a:p>
            <a:r>
              <a:rPr lang="es-MX" b="1" dirty="0"/>
              <a:t>MÚSCULO PECTORAL MENOR.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790FB82-3471-E449-BB02-997E5B7F9D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3608" y="1196753"/>
            <a:ext cx="6624736" cy="5328591"/>
          </a:xfrm>
        </p:spPr>
        <p:txBody>
          <a:bodyPr>
            <a:normAutofit/>
          </a:bodyPr>
          <a:lstStyle/>
          <a:p>
            <a:r>
              <a:rPr lang="es-MX" sz="2800" dirty="0"/>
              <a:t>ORIGEN: Costillas 3ª A 5ª, Cerca de cartílagos costales.</a:t>
            </a:r>
          </a:p>
          <a:p>
            <a:pPr marL="0" indent="0">
              <a:buNone/>
            </a:pPr>
            <a:endParaRPr lang="es-MX" sz="2800" dirty="0"/>
          </a:p>
          <a:p>
            <a:r>
              <a:rPr lang="es-MX" sz="2800" dirty="0"/>
              <a:t>INSERCIÓN: Borde medial y cara superior del proceso coracoides.</a:t>
            </a:r>
          </a:p>
          <a:p>
            <a:pPr marL="0" indent="0">
              <a:buNone/>
            </a:pPr>
            <a:endParaRPr lang="es-MX" sz="2800" dirty="0"/>
          </a:p>
          <a:p>
            <a:r>
              <a:rPr lang="es-MX" sz="2800" dirty="0"/>
              <a:t>ACCIÓN: Estabiliza la escápula y la aplíca contra la pared.</a:t>
            </a:r>
          </a:p>
          <a:p>
            <a:pPr marL="0" indent="0">
              <a:buNone/>
            </a:pPr>
            <a:endParaRPr lang="es-MX" sz="2800" dirty="0"/>
          </a:p>
          <a:p>
            <a:r>
              <a:rPr lang="es-MX" sz="2800" dirty="0"/>
              <a:t>INERVACIÓN: Nervio pectoral medial (C8, T1).</a:t>
            </a:r>
          </a:p>
          <a:p>
            <a:pPr marL="0" indent="0" algn="r">
              <a:buNone/>
            </a:pPr>
            <a:r>
              <a:rPr lang="es-MX" dirty="0"/>
              <a:t>                                                                                        </a:t>
            </a:r>
            <a:r>
              <a:rPr lang="es-MX" b="1" dirty="0"/>
              <a:t> </a:t>
            </a:r>
            <a:r>
              <a:rPr lang="es-MX" sz="1800" b="1" dirty="0"/>
              <a:t>VER FIG. 4.</a:t>
            </a:r>
          </a:p>
        </p:txBody>
      </p:sp>
    </p:spTree>
    <p:extLst>
      <p:ext uri="{BB962C8B-B14F-4D97-AF65-F5344CB8AC3E}">
        <p14:creationId xmlns:p14="http://schemas.microsoft.com/office/powerpoint/2010/main" val="28689406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6024"/>
            <a:ext cx="5842992" cy="548680"/>
          </a:xfrm>
        </p:spPr>
        <p:txBody>
          <a:bodyPr>
            <a:normAutofit/>
          </a:bodyPr>
          <a:lstStyle/>
          <a:p>
            <a:pPr algn="ctr"/>
            <a:r>
              <a:rPr lang="en-US" sz="1800" b="1" dirty="0"/>
              <a:t>FIG. 4. MÚSCULO PECTORAL MENOR: ORIGEN E INSERCIÓN.</a:t>
            </a:r>
            <a:endParaRPr lang="es-MX" sz="1800" b="1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DCE44DDD-4213-0347-BE42-49BF56A8A7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836712"/>
            <a:ext cx="5251938" cy="5867400"/>
          </a:xfrm>
          <a:prstGeom prst="rect">
            <a:avLst/>
          </a:prstGeom>
        </p:spPr>
      </p:pic>
      <p:sp>
        <p:nvSpPr>
          <p:cNvPr id="3" name="Elipse 2">
            <a:extLst>
              <a:ext uri="{FF2B5EF4-FFF2-40B4-BE49-F238E27FC236}">
                <a16:creationId xmlns:a16="http://schemas.microsoft.com/office/drawing/2014/main" id="{F70D72B6-CD71-6D4C-8AB1-FA4960C1986E}"/>
              </a:ext>
            </a:extLst>
          </p:cNvPr>
          <p:cNvSpPr/>
          <p:nvPr/>
        </p:nvSpPr>
        <p:spPr>
          <a:xfrm>
            <a:off x="5724128" y="5013176"/>
            <a:ext cx="1080120" cy="72008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5" name="Conector recto de flecha 4">
            <a:extLst>
              <a:ext uri="{FF2B5EF4-FFF2-40B4-BE49-F238E27FC236}">
                <a16:creationId xmlns:a16="http://schemas.microsoft.com/office/drawing/2014/main" id="{803D2C4F-D19A-C54F-B24C-8F5D32A45F80}"/>
              </a:ext>
            </a:extLst>
          </p:cNvPr>
          <p:cNvCxnSpPr>
            <a:cxnSpLocks/>
          </p:cNvCxnSpPr>
          <p:nvPr/>
        </p:nvCxnSpPr>
        <p:spPr>
          <a:xfrm>
            <a:off x="1475656" y="3585746"/>
            <a:ext cx="2016224" cy="1098748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5F9D418C-5129-E245-AF31-11A4B127058C}"/>
              </a:ext>
            </a:extLst>
          </p:cNvPr>
          <p:cNvCxnSpPr>
            <a:cxnSpLocks/>
          </p:cNvCxnSpPr>
          <p:nvPr/>
        </p:nvCxnSpPr>
        <p:spPr>
          <a:xfrm flipH="1">
            <a:off x="5796136" y="3073554"/>
            <a:ext cx="1800200" cy="0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C85B0638-E613-BB4F-BFD0-FF8F7B1F659A}"/>
              </a:ext>
            </a:extLst>
          </p:cNvPr>
          <p:cNvCxnSpPr>
            <a:cxnSpLocks/>
          </p:cNvCxnSpPr>
          <p:nvPr/>
        </p:nvCxnSpPr>
        <p:spPr>
          <a:xfrm>
            <a:off x="1003640" y="3770412"/>
            <a:ext cx="3136312" cy="2610916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id="{24E94D93-E1D9-2D4F-8C9C-6E9C638A23C5}"/>
              </a:ext>
            </a:extLst>
          </p:cNvPr>
          <p:cNvCxnSpPr>
            <a:cxnSpLocks/>
          </p:cNvCxnSpPr>
          <p:nvPr/>
        </p:nvCxnSpPr>
        <p:spPr>
          <a:xfrm>
            <a:off x="1012227" y="3770412"/>
            <a:ext cx="2767685" cy="1746820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uadroTexto 9">
            <a:extLst>
              <a:ext uri="{FF2B5EF4-FFF2-40B4-BE49-F238E27FC236}">
                <a16:creationId xmlns:a16="http://schemas.microsoft.com/office/drawing/2014/main" id="{29F73568-F4F0-8143-92EE-44D46B6FE7E9}"/>
              </a:ext>
            </a:extLst>
          </p:cNvPr>
          <p:cNvSpPr txBox="1"/>
          <p:nvPr/>
        </p:nvSpPr>
        <p:spPr>
          <a:xfrm>
            <a:off x="7524328" y="2888888"/>
            <a:ext cx="1214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INSERCIÓN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85107A89-21CA-374D-B8FF-AAD9FBC22BF7}"/>
              </a:ext>
            </a:extLst>
          </p:cNvPr>
          <p:cNvSpPr txBox="1"/>
          <p:nvPr/>
        </p:nvSpPr>
        <p:spPr>
          <a:xfrm>
            <a:off x="548799" y="3401080"/>
            <a:ext cx="926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ORIGEN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ABA619-DF24-7C4E-A2AC-017574A79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31626"/>
          </a:xfrm>
        </p:spPr>
        <p:txBody>
          <a:bodyPr/>
          <a:lstStyle/>
          <a:p>
            <a:r>
              <a:rPr lang="es-MX" b="1" dirty="0"/>
              <a:t>MÚSCULO SUBCLAVIO.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790FB82-3471-E449-BB02-997E5B7F9D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7624" y="1412777"/>
            <a:ext cx="6480720" cy="4680519"/>
          </a:xfrm>
        </p:spPr>
        <p:txBody>
          <a:bodyPr>
            <a:normAutofit/>
          </a:bodyPr>
          <a:lstStyle/>
          <a:p>
            <a:r>
              <a:rPr lang="es-MX" sz="2800" dirty="0"/>
              <a:t>ORIGEN: 1ª Costilla y cartílago costal.</a:t>
            </a:r>
          </a:p>
          <a:p>
            <a:pPr marL="0" indent="0">
              <a:buNone/>
            </a:pPr>
            <a:endParaRPr lang="es-MX" sz="2800" dirty="0"/>
          </a:p>
          <a:p>
            <a:r>
              <a:rPr lang="es-MX" sz="2800" dirty="0"/>
              <a:t>INSERCIÓN: Borde medial y cara superior del proceso coracoides.</a:t>
            </a:r>
          </a:p>
          <a:p>
            <a:pPr marL="0" indent="0">
              <a:buNone/>
            </a:pPr>
            <a:endParaRPr lang="es-MX" sz="2800" dirty="0"/>
          </a:p>
          <a:p>
            <a:r>
              <a:rPr lang="es-MX" sz="2800" dirty="0"/>
              <a:t>ACCIÓN: Fija y desciende la clavícula.</a:t>
            </a:r>
          </a:p>
          <a:p>
            <a:pPr marL="0" indent="0">
              <a:buNone/>
            </a:pPr>
            <a:endParaRPr lang="es-MX" sz="2800" dirty="0"/>
          </a:p>
          <a:p>
            <a:r>
              <a:rPr lang="es-MX" sz="2800" dirty="0"/>
              <a:t>INERVACIÓN: Nervio del subclavio (C5, C6).</a:t>
            </a:r>
          </a:p>
          <a:p>
            <a:pPr marL="0" indent="0" algn="r">
              <a:buNone/>
            </a:pPr>
            <a:r>
              <a:rPr lang="es-MX" dirty="0"/>
              <a:t>                                                                                       </a:t>
            </a:r>
            <a:r>
              <a:rPr lang="es-MX" sz="1800" b="1" dirty="0"/>
              <a:t>VER FIG. 5.</a:t>
            </a:r>
          </a:p>
        </p:txBody>
      </p:sp>
    </p:spTree>
    <p:extLst>
      <p:ext uri="{BB962C8B-B14F-4D97-AF65-F5344CB8AC3E}">
        <p14:creationId xmlns:p14="http://schemas.microsoft.com/office/powerpoint/2010/main" val="5240429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32048"/>
            <a:ext cx="6491064" cy="54868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400" b="1" dirty="0"/>
              <a:t>FIG. 5. MÚSCULO SUBCLAVIO: ORIGEN E INSERCIÓN.</a:t>
            </a:r>
            <a:endParaRPr lang="es-MX" sz="2400" b="1" dirty="0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1F8EBE87-C875-B945-8892-FD42ED3CCD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737" y="1358899"/>
            <a:ext cx="8361063" cy="5104319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08A1DF1F-49AA-0C43-9FE5-213DCDBDE547}"/>
              </a:ext>
            </a:extLst>
          </p:cNvPr>
          <p:cNvSpPr txBox="1"/>
          <p:nvPr/>
        </p:nvSpPr>
        <p:spPr>
          <a:xfrm>
            <a:off x="1259632" y="1700808"/>
            <a:ext cx="1214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INSERCIÓN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DB2563F7-9222-9F41-B694-8546A53DDB6E}"/>
              </a:ext>
            </a:extLst>
          </p:cNvPr>
          <p:cNvSpPr txBox="1"/>
          <p:nvPr/>
        </p:nvSpPr>
        <p:spPr>
          <a:xfrm>
            <a:off x="549846" y="4082013"/>
            <a:ext cx="926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ORIGEN</a:t>
            </a:r>
          </a:p>
        </p:txBody>
      </p:sp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id="{4E39E90C-7F12-B14F-8D16-72AD9978AFB0}"/>
              </a:ext>
            </a:extLst>
          </p:cNvPr>
          <p:cNvCxnSpPr/>
          <p:nvPr/>
        </p:nvCxnSpPr>
        <p:spPr>
          <a:xfrm>
            <a:off x="1867106" y="2070140"/>
            <a:ext cx="0" cy="1214844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1EC6DF01-5468-F540-9E1E-44946874BE66}"/>
              </a:ext>
            </a:extLst>
          </p:cNvPr>
          <p:cNvCxnSpPr>
            <a:cxnSpLocks/>
            <a:stCxn id="5" idx="3"/>
          </p:cNvCxnSpPr>
          <p:nvPr/>
        </p:nvCxnSpPr>
        <p:spPr>
          <a:xfrm flipV="1">
            <a:off x="1476703" y="4082013"/>
            <a:ext cx="2159193" cy="184666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ABA619-DF24-7C4E-A2AC-017574A79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31626"/>
          </a:xfrm>
        </p:spPr>
        <p:txBody>
          <a:bodyPr/>
          <a:lstStyle/>
          <a:p>
            <a:r>
              <a:rPr lang="es-MX" b="1" dirty="0"/>
              <a:t>MÚSCULO SERRATO ANTERIOR.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790FB82-3471-E449-BB02-997E5B7F9D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7664" y="1196753"/>
            <a:ext cx="6967686" cy="5328591"/>
          </a:xfrm>
        </p:spPr>
        <p:txBody>
          <a:bodyPr>
            <a:normAutofit/>
          </a:bodyPr>
          <a:lstStyle/>
          <a:p>
            <a:r>
              <a:rPr lang="es-MX" dirty="0"/>
              <a:t>ORIGEN:</a:t>
            </a:r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r>
              <a:rPr lang="es-MX" dirty="0"/>
              <a:t>INSERCIÓN:</a:t>
            </a:r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r>
              <a:rPr lang="es-MX" dirty="0"/>
              <a:t>ACCIÓN:</a:t>
            </a:r>
          </a:p>
          <a:p>
            <a:endParaRPr lang="es-MX" dirty="0"/>
          </a:p>
          <a:p>
            <a:endParaRPr lang="es-MX" dirty="0"/>
          </a:p>
          <a:p>
            <a:r>
              <a:rPr lang="es-MX" dirty="0"/>
              <a:t>INERVACIÓN:</a:t>
            </a:r>
          </a:p>
          <a:p>
            <a:pPr marL="0" indent="0">
              <a:buNone/>
            </a:pPr>
            <a:r>
              <a:rPr lang="es-MX" dirty="0"/>
              <a:t>                                                                                                </a:t>
            </a:r>
            <a:r>
              <a:rPr lang="es-MX" sz="1600" b="1" dirty="0"/>
              <a:t>VER FIG. 6.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F44E31A2-BEBD-264A-B132-28AC4E37F7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48" y="980727"/>
            <a:ext cx="3677924" cy="1047651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0421F253-DCCF-0E4F-B062-387A73B6EE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5698" y="2492896"/>
            <a:ext cx="2694454" cy="815926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D9D09E95-9F0C-2F44-8465-C9BCAE23A7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5111" y="5229201"/>
            <a:ext cx="2344709" cy="917495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211ABAFB-CADE-6547-86AF-EC890226AB8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3545" y="4034628"/>
            <a:ext cx="3602835" cy="978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4559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60040"/>
            <a:ext cx="5915000" cy="548680"/>
          </a:xfrm>
        </p:spPr>
        <p:txBody>
          <a:bodyPr>
            <a:noAutofit/>
          </a:bodyPr>
          <a:lstStyle/>
          <a:p>
            <a:pPr algn="ctr"/>
            <a:r>
              <a:rPr lang="en-US" sz="1800" b="1" dirty="0"/>
              <a:t>FIG. 6. MÚSCULO SERRATO ANTERIOR: ORIGEN E INSERCIÓN.</a:t>
            </a:r>
            <a:endParaRPr lang="es-MX" sz="1800" b="1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7DE18286-ED54-B541-BB8A-2722543AB8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646" y="1700808"/>
            <a:ext cx="8605834" cy="36004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BA37F4CD-ECA6-2C40-8035-169D611F6919}"/>
              </a:ext>
            </a:extLst>
          </p:cNvPr>
          <p:cNvSpPr txBox="1"/>
          <p:nvPr/>
        </p:nvSpPr>
        <p:spPr>
          <a:xfrm>
            <a:off x="7605583" y="1015095"/>
            <a:ext cx="926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ORIGEN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D5291C8-2EC1-7B45-9B65-99109800823D}"/>
              </a:ext>
            </a:extLst>
          </p:cNvPr>
          <p:cNvSpPr txBox="1"/>
          <p:nvPr/>
        </p:nvSpPr>
        <p:spPr>
          <a:xfrm>
            <a:off x="5292080" y="863424"/>
            <a:ext cx="1214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INSERCIÓN</a:t>
            </a:r>
          </a:p>
        </p:txBody>
      </p:sp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242FE178-0E34-1243-AA7E-63B2575AD8B4}"/>
              </a:ext>
            </a:extLst>
          </p:cNvPr>
          <p:cNvCxnSpPr>
            <a:cxnSpLocks/>
          </p:cNvCxnSpPr>
          <p:nvPr/>
        </p:nvCxnSpPr>
        <p:spPr>
          <a:xfrm>
            <a:off x="8482820" y="1214771"/>
            <a:ext cx="0" cy="1062101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id="{19288A9E-358E-2747-8835-777230225DA4}"/>
              </a:ext>
            </a:extLst>
          </p:cNvPr>
          <p:cNvCxnSpPr>
            <a:cxnSpLocks/>
          </p:cNvCxnSpPr>
          <p:nvPr/>
        </p:nvCxnSpPr>
        <p:spPr>
          <a:xfrm>
            <a:off x="5868144" y="1232756"/>
            <a:ext cx="72008" cy="1620180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3" name="1 Título">
            <a:extLst>
              <a:ext uri="{FF2B5EF4-FFF2-40B4-BE49-F238E27FC236}">
                <a16:creationId xmlns:a16="http://schemas.microsoft.com/office/drawing/2014/main" id="{13A640A3-5BC3-2C48-B23E-BAB1469D102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49288" y="533400"/>
            <a:ext cx="5915000" cy="1219200"/>
          </a:xfrm>
        </p:spPr>
        <p:txBody>
          <a:bodyPr/>
          <a:lstStyle/>
          <a:p>
            <a:r>
              <a:rPr lang="en-US" altLang="es-MX" sz="3600" b="1" dirty="0"/>
              <a:t>2. MÚSCULOS POSTERIORES.</a:t>
            </a:r>
            <a:endParaRPr lang="es-MX" altLang="es-MX" sz="3600" b="1" dirty="0"/>
          </a:p>
        </p:txBody>
      </p:sp>
      <p:sp>
        <p:nvSpPr>
          <p:cNvPr id="3" name="2 Marcador de contenido">
            <a:extLst>
              <a:ext uri="{FF2B5EF4-FFF2-40B4-BE49-F238E27FC236}">
                <a16:creationId xmlns:a16="http://schemas.microsoft.com/office/drawing/2014/main" id="{1939C488-20C5-FE48-B9E2-5753E50DA1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62336" y="1916832"/>
            <a:ext cx="5750024" cy="374367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800" dirty="0"/>
              <a:t>SUPERFICIALES.</a:t>
            </a:r>
          </a:p>
          <a:p>
            <a:pPr marL="0" indent="0">
              <a:buFontTx/>
              <a:buNone/>
              <a:defRPr/>
            </a:pPr>
            <a:r>
              <a:rPr lang="en-US" sz="2800" dirty="0"/>
              <a:t>    </a:t>
            </a:r>
            <a:r>
              <a:rPr lang="en-US" sz="2800" dirty="0" err="1"/>
              <a:t>Trapecio</a:t>
            </a:r>
            <a:r>
              <a:rPr lang="en-US" sz="2800" dirty="0"/>
              <a:t>. </a:t>
            </a:r>
          </a:p>
          <a:p>
            <a:pPr marL="0" indent="0">
              <a:buFontTx/>
              <a:buNone/>
              <a:defRPr/>
            </a:pPr>
            <a:r>
              <a:rPr lang="en-US" sz="2800" dirty="0"/>
              <a:t>    Dorsal ancho.</a:t>
            </a:r>
          </a:p>
          <a:p>
            <a:pPr>
              <a:defRPr/>
            </a:pPr>
            <a:endParaRPr lang="en-US" sz="2800" dirty="0"/>
          </a:p>
          <a:p>
            <a:pPr>
              <a:defRPr/>
            </a:pPr>
            <a:r>
              <a:rPr lang="en-US" sz="2800" dirty="0"/>
              <a:t>POSTERIORES.</a:t>
            </a:r>
          </a:p>
          <a:p>
            <a:pPr marL="0" indent="0">
              <a:buFontTx/>
              <a:buNone/>
              <a:defRPr/>
            </a:pPr>
            <a:r>
              <a:rPr lang="en-US" sz="2800" dirty="0"/>
              <a:t>    </a:t>
            </a:r>
            <a:r>
              <a:rPr lang="en-US" sz="2800" dirty="0" err="1"/>
              <a:t>Elevador</a:t>
            </a:r>
            <a:r>
              <a:rPr lang="en-US" sz="2800" dirty="0"/>
              <a:t> de la </a:t>
            </a:r>
            <a:r>
              <a:rPr lang="en-US" sz="2800" dirty="0" err="1"/>
              <a:t>escápula</a:t>
            </a:r>
            <a:r>
              <a:rPr lang="en-US" sz="2800" dirty="0"/>
              <a:t>.</a:t>
            </a:r>
          </a:p>
          <a:p>
            <a:pPr marL="0" indent="0">
              <a:buFontTx/>
              <a:buNone/>
              <a:defRPr/>
            </a:pPr>
            <a:r>
              <a:rPr lang="en-US" sz="2800" dirty="0"/>
              <a:t>    </a:t>
            </a:r>
            <a:r>
              <a:rPr lang="en-US" sz="2800" dirty="0" err="1"/>
              <a:t>Romboides</a:t>
            </a:r>
            <a:r>
              <a:rPr lang="en-US" sz="2800" dirty="0"/>
              <a:t> mayor y </a:t>
            </a:r>
            <a:r>
              <a:rPr lang="en-US" sz="2800" dirty="0" err="1"/>
              <a:t>menor</a:t>
            </a:r>
            <a:r>
              <a:rPr lang="en-US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686052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ABA619-DF24-7C4E-A2AC-017574A79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4714" y="260648"/>
            <a:ext cx="4231382" cy="831626"/>
          </a:xfrm>
        </p:spPr>
        <p:txBody>
          <a:bodyPr/>
          <a:lstStyle/>
          <a:p>
            <a:r>
              <a:rPr lang="es-MX" b="1" dirty="0"/>
              <a:t>MÚSCULO TRAPECIO.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790FB82-3471-E449-BB02-997E5B7F9D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1600" y="1196753"/>
            <a:ext cx="7543750" cy="5328591"/>
          </a:xfrm>
        </p:spPr>
        <p:txBody>
          <a:bodyPr>
            <a:normAutofit lnSpcReduction="10000"/>
          </a:bodyPr>
          <a:lstStyle/>
          <a:p>
            <a:r>
              <a:rPr lang="es-MX" sz="2800" dirty="0"/>
              <a:t>ORIGEN: Línea nucal superior. Protuberancia occipital externa. Ligamento nucal. Procesos espinosos C7-T12.</a:t>
            </a:r>
          </a:p>
          <a:p>
            <a:pPr marL="0" indent="0">
              <a:buNone/>
            </a:pPr>
            <a:endParaRPr lang="es-MX" sz="2800" dirty="0"/>
          </a:p>
          <a:p>
            <a:r>
              <a:rPr lang="es-MX" sz="2800" dirty="0"/>
              <a:t>INSERCIÓN: Tercio lateral de la clavícula. Acromion. Espina escapular.</a:t>
            </a:r>
          </a:p>
          <a:p>
            <a:pPr marL="0" indent="0">
              <a:buNone/>
            </a:pPr>
            <a:endParaRPr lang="es-MX" sz="2800" dirty="0"/>
          </a:p>
          <a:p>
            <a:r>
              <a:rPr lang="es-MX" sz="2800" dirty="0"/>
              <a:t>ACCIÓN: Descendente: Eleva. Ascendente: Desciende. Media: Retrae la escápula.</a:t>
            </a:r>
          </a:p>
          <a:p>
            <a:pPr marL="0" indent="0">
              <a:buNone/>
            </a:pPr>
            <a:endParaRPr lang="es-MX" sz="2800" dirty="0"/>
          </a:p>
          <a:p>
            <a:r>
              <a:rPr lang="es-MX" sz="2800" dirty="0"/>
              <a:t>INERVACIÓN: Nervio accesorio (NC XI). C3 y C4 (dolor y propiocepción).</a:t>
            </a:r>
          </a:p>
          <a:p>
            <a:pPr marL="0" indent="0">
              <a:buNone/>
            </a:pPr>
            <a:r>
              <a:rPr lang="es-MX" dirty="0"/>
              <a:t>                                                                                            </a:t>
            </a:r>
            <a:r>
              <a:rPr lang="es-MX" sz="1800" b="1" dirty="0"/>
              <a:t>VER FIG. 7.</a:t>
            </a:r>
          </a:p>
        </p:txBody>
      </p:sp>
    </p:spTree>
    <p:extLst>
      <p:ext uri="{BB962C8B-B14F-4D97-AF65-F5344CB8AC3E}">
        <p14:creationId xmlns:p14="http://schemas.microsoft.com/office/powerpoint/2010/main" val="42906053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45096" y="504056"/>
            <a:ext cx="5127104" cy="404664"/>
          </a:xfrm>
        </p:spPr>
        <p:txBody>
          <a:bodyPr>
            <a:noAutofit/>
          </a:bodyPr>
          <a:lstStyle/>
          <a:p>
            <a:pPr algn="ctr"/>
            <a:r>
              <a:rPr lang="en-US" sz="1800" b="1" dirty="0"/>
              <a:t>FIG. 7. MÚSCULO TRAPECIO: ORIGEN E INSERCIÓN.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056E7B63-9927-FB40-B648-90D37CB63F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1035607"/>
            <a:ext cx="5289376" cy="5589107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4EC5167F-F7C9-D74B-BFF6-04026360DCF7}"/>
              </a:ext>
            </a:extLst>
          </p:cNvPr>
          <p:cNvSpPr txBox="1"/>
          <p:nvPr/>
        </p:nvSpPr>
        <p:spPr>
          <a:xfrm>
            <a:off x="1259632" y="1700808"/>
            <a:ext cx="1214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INSERCIÓN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31EDAF00-C641-6443-BBEC-725275A13D23}"/>
              </a:ext>
            </a:extLst>
          </p:cNvPr>
          <p:cNvSpPr txBox="1"/>
          <p:nvPr/>
        </p:nvSpPr>
        <p:spPr>
          <a:xfrm>
            <a:off x="6549008" y="1700808"/>
            <a:ext cx="926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ORIGEN</a:t>
            </a:r>
          </a:p>
        </p:txBody>
      </p:sp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BE976719-4093-E742-944E-387A95A5F2D6}"/>
              </a:ext>
            </a:extLst>
          </p:cNvPr>
          <p:cNvCxnSpPr/>
          <p:nvPr/>
        </p:nvCxnSpPr>
        <p:spPr>
          <a:xfrm>
            <a:off x="1867106" y="2070140"/>
            <a:ext cx="0" cy="1214844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58D6C97A-4210-EB4A-A8BA-343622620936}"/>
              </a:ext>
            </a:extLst>
          </p:cNvPr>
          <p:cNvCxnSpPr>
            <a:cxnSpLocks/>
          </p:cNvCxnSpPr>
          <p:nvPr/>
        </p:nvCxnSpPr>
        <p:spPr>
          <a:xfrm flipH="1">
            <a:off x="4139952" y="1844824"/>
            <a:ext cx="2304256" cy="1440160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id="{4991278F-0101-5B41-A9C6-CD30298A878D}"/>
              </a:ext>
            </a:extLst>
          </p:cNvPr>
          <p:cNvCxnSpPr>
            <a:cxnSpLocks/>
          </p:cNvCxnSpPr>
          <p:nvPr/>
        </p:nvCxnSpPr>
        <p:spPr>
          <a:xfrm flipH="1">
            <a:off x="3851920" y="1844824"/>
            <a:ext cx="2577585" cy="3312368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9DF076E9-A9C0-DC49-AE57-6DDAC94D5919}"/>
              </a:ext>
            </a:extLst>
          </p:cNvPr>
          <p:cNvCxnSpPr>
            <a:cxnSpLocks/>
          </p:cNvCxnSpPr>
          <p:nvPr/>
        </p:nvCxnSpPr>
        <p:spPr>
          <a:xfrm flipH="1" flipV="1">
            <a:off x="3779912" y="1628800"/>
            <a:ext cx="2649593" cy="216024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ABA619-DF24-7C4E-A2AC-017574A79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365127"/>
            <a:ext cx="5256584" cy="543593"/>
          </a:xfrm>
        </p:spPr>
        <p:txBody>
          <a:bodyPr>
            <a:noAutofit/>
          </a:bodyPr>
          <a:lstStyle/>
          <a:p>
            <a:r>
              <a:rPr lang="es-MX" sz="3200" b="1" dirty="0"/>
              <a:t>MÚSCULO DORSAL ANCHO.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790FB82-3471-E449-BB02-997E5B7F9D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7584" y="1052736"/>
            <a:ext cx="7687766" cy="5328591"/>
          </a:xfrm>
        </p:spPr>
        <p:txBody>
          <a:bodyPr>
            <a:normAutofit lnSpcReduction="10000"/>
          </a:bodyPr>
          <a:lstStyle/>
          <a:p>
            <a:r>
              <a:rPr lang="es-MX" sz="3000" dirty="0"/>
              <a:t>ORIGEN: Procesos espinosos de las 6 vértebras torácicas inferiores. Fascia toracolumbar. Cresta iliáca. 3-4 costillas inferiores.</a:t>
            </a:r>
          </a:p>
          <a:p>
            <a:pPr marL="0" indent="0">
              <a:buNone/>
            </a:pPr>
            <a:endParaRPr lang="es-MX" sz="3000" dirty="0"/>
          </a:p>
          <a:p>
            <a:r>
              <a:rPr lang="es-MX" sz="3000" dirty="0"/>
              <a:t>INSERCIÓN: Suelo del surco intertubercular..</a:t>
            </a:r>
          </a:p>
          <a:p>
            <a:pPr marL="0" indent="0">
              <a:buNone/>
            </a:pPr>
            <a:endParaRPr lang="es-MX" sz="3000" dirty="0"/>
          </a:p>
          <a:p>
            <a:r>
              <a:rPr lang="es-MX" sz="3000" dirty="0"/>
              <a:t>ACCIÓN: Descendente: Extiende, aduce y rota medialmente el húmero. Eleva el cuerpo al trepar.</a:t>
            </a:r>
          </a:p>
          <a:p>
            <a:pPr marL="0" indent="0">
              <a:buNone/>
            </a:pPr>
            <a:endParaRPr lang="es-MX" sz="3000" dirty="0"/>
          </a:p>
          <a:p>
            <a:r>
              <a:rPr lang="es-MX" sz="3000" dirty="0"/>
              <a:t>INERVACIÓN:Nervio toracodorsal (C6, C7, C8).</a:t>
            </a:r>
          </a:p>
          <a:p>
            <a:pPr marL="0" indent="0">
              <a:buNone/>
            </a:pPr>
            <a:r>
              <a:rPr lang="es-MX" dirty="0"/>
              <a:t>                                                                                             </a:t>
            </a:r>
            <a:r>
              <a:rPr lang="es-MX" sz="1800" b="1" dirty="0"/>
              <a:t> VER FIG. 8.</a:t>
            </a:r>
          </a:p>
        </p:txBody>
      </p:sp>
    </p:spTree>
    <p:extLst>
      <p:ext uri="{BB962C8B-B14F-4D97-AF65-F5344CB8AC3E}">
        <p14:creationId xmlns:p14="http://schemas.microsoft.com/office/powerpoint/2010/main" val="2808648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8B1B9C9-CFDF-43F0-949E-95221BB8D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430620"/>
            <a:ext cx="7543800" cy="838140"/>
          </a:xfrm>
        </p:spPr>
        <p:txBody>
          <a:bodyPr/>
          <a:lstStyle/>
          <a:p>
            <a:r>
              <a:rPr lang="es-MX" b="1" dirty="0">
                <a:solidFill>
                  <a:schemeClr val="tx1"/>
                </a:solidFill>
                <a:latin typeface="+mn-lt"/>
              </a:rPr>
              <a:t>JUSTIFICACIÓN.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CBA3BFA-FAB5-4734-8E42-03D327639A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268760"/>
            <a:ext cx="7543801" cy="5256584"/>
          </a:xfrm>
        </p:spPr>
        <p:txBody>
          <a:bodyPr>
            <a:normAutofit/>
          </a:bodyPr>
          <a:lstStyle/>
          <a:p>
            <a:r>
              <a:rPr lang="es-MX" sz="2800" b="1" dirty="0">
                <a:solidFill>
                  <a:schemeClr val="tx1"/>
                </a:solidFill>
              </a:rPr>
              <a:t>Al término de la clase, el alumno </a:t>
            </a:r>
            <a:r>
              <a:rPr lang="es-MX" sz="2800" b="1" dirty="0"/>
              <a:t>precisa</a:t>
            </a:r>
            <a:r>
              <a:rPr lang="es-MX" sz="2800" b="1" dirty="0">
                <a:solidFill>
                  <a:schemeClr val="tx1"/>
                </a:solidFill>
              </a:rPr>
              <a:t>rá como se agrupan los músculos de la cintura pectoral de acuerdo a su situación; identificará su origen, su inserción, su función y su inervación.</a:t>
            </a:r>
          </a:p>
          <a:p>
            <a:r>
              <a:rPr lang="es-MX" sz="2800" b="1" dirty="0">
                <a:solidFill>
                  <a:schemeClr val="tx1"/>
                </a:solidFill>
              </a:rPr>
              <a:t>Distinguirá las variantes anatómicas normales y anormales y reconocerá sus relaciones topográficas.</a:t>
            </a:r>
          </a:p>
          <a:p>
            <a:r>
              <a:rPr lang="es-MX" sz="2800" b="1" dirty="0">
                <a:solidFill>
                  <a:schemeClr val="tx1"/>
                </a:solidFill>
              </a:rPr>
              <a:t>Con la adquisición y comprensión de estos conocimientos anatómicos el alumno podrá integrarlos en los diferentes contextos de aprendizaje y relacionarlos con la fisiología, fisiopatología y la clínica.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2329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89248" y="216024"/>
            <a:ext cx="5626968" cy="476672"/>
          </a:xfrm>
        </p:spPr>
        <p:txBody>
          <a:bodyPr>
            <a:noAutofit/>
          </a:bodyPr>
          <a:lstStyle/>
          <a:p>
            <a:pPr algn="ctr"/>
            <a:r>
              <a:rPr lang="en-US" sz="1800" b="1" dirty="0"/>
              <a:t>FIG. 8. MÚSCULO DORSAL ANCHO: ORIGEN E INSERCIÓN.</a:t>
            </a:r>
            <a:endParaRPr lang="es-MX" sz="1800" b="1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5C3F8C20-5079-7248-9B4E-E322AC3397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836712"/>
            <a:ext cx="7018469" cy="5263852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295E4EE9-BE18-2349-A5DC-4A21DC2F49CF}"/>
              </a:ext>
            </a:extLst>
          </p:cNvPr>
          <p:cNvSpPr txBox="1"/>
          <p:nvPr/>
        </p:nvSpPr>
        <p:spPr>
          <a:xfrm>
            <a:off x="899592" y="1700808"/>
            <a:ext cx="1214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INSERCIÓN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7F0F422A-AECA-1A44-BD62-6FD7122CC819}"/>
              </a:ext>
            </a:extLst>
          </p:cNvPr>
          <p:cNvSpPr txBox="1"/>
          <p:nvPr/>
        </p:nvSpPr>
        <p:spPr>
          <a:xfrm>
            <a:off x="7310587" y="3099306"/>
            <a:ext cx="926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ORIGEN</a:t>
            </a:r>
          </a:p>
        </p:txBody>
      </p:sp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id="{26DE03B2-CAF8-3643-A6EF-882A263D185A}"/>
              </a:ext>
            </a:extLst>
          </p:cNvPr>
          <p:cNvCxnSpPr>
            <a:cxnSpLocks/>
            <a:stCxn id="4" idx="3"/>
          </p:cNvCxnSpPr>
          <p:nvPr/>
        </p:nvCxnSpPr>
        <p:spPr>
          <a:xfrm flipV="1">
            <a:off x="2114540" y="1700808"/>
            <a:ext cx="1089308" cy="184666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57B23E3E-6541-9547-B4A1-7C08DAED7898}"/>
              </a:ext>
            </a:extLst>
          </p:cNvPr>
          <p:cNvCxnSpPr>
            <a:cxnSpLocks/>
          </p:cNvCxnSpPr>
          <p:nvPr/>
        </p:nvCxnSpPr>
        <p:spPr>
          <a:xfrm flipH="1" flipV="1">
            <a:off x="4932040" y="2708920"/>
            <a:ext cx="2304256" cy="513348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id="{A96FC4FB-39CB-0B4A-95A2-892815E084D8}"/>
              </a:ext>
            </a:extLst>
          </p:cNvPr>
          <p:cNvCxnSpPr>
            <a:cxnSpLocks/>
          </p:cNvCxnSpPr>
          <p:nvPr/>
        </p:nvCxnSpPr>
        <p:spPr>
          <a:xfrm flipH="1">
            <a:off x="4932040" y="3222268"/>
            <a:ext cx="2304256" cy="926812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BFCC5EC3-C1BA-4C47-B1D3-1AB942B3C4F6}"/>
              </a:ext>
            </a:extLst>
          </p:cNvPr>
          <p:cNvCxnSpPr>
            <a:cxnSpLocks/>
          </p:cNvCxnSpPr>
          <p:nvPr/>
        </p:nvCxnSpPr>
        <p:spPr>
          <a:xfrm flipH="1">
            <a:off x="5652120" y="3284984"/>
            <a:ext cx="1584176" cy="1656184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ABA619-DF24-7C4E-A2AC-017574A79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523181"/>
            <a:ext cx="6408712" cy="529555"/>
          </a:xfrm>
        </p:spPr>
        <p:txBody>
          <a:bodyPr>
            <a:normAutofit/>
          </a:bodyPr>
          <a:lstStyle/>
          <a:p>
            <a:r>
              <a:rPr lang="es-MX" sz="2800" b="1" dirty="0"/>
              <a:t>MÚSCULO ELEVADOR DE LA ESCAPULA.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790FB82-3471-E449-BB02-997E5B7F9D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3608" y="1503978"/>
            <a:ext cx="7471742" cy="4589318"/>
          </a:xfrm>
        </p:spPr>
        <p:txBody>
          <a:bodyPr>
            <a:normAutofit/>
          </a:bodyPr>
          <a:lstStyle/>
          <a:p>
            <a:r>
              <a:rPr lang="es-MX" sz="2800" dirty="0"/>
              <a:t>ORIGEN: Procesos transversos de C1- C4.</a:t>
            </a:r>
          </a:p>
          <a:p>
            <a:pPr marL="0" indent="0">
              <a:buNone/>
            </a:pPr>
            <a:endParaRPr lang="es-MX" sz="2800" dirty="0"/>
          </a:p>
          <a:p>
            <a:r>
              <a:rPr lang="es-MX" sz="2800" dirty="0"/>
              <a:t>INSERCIÓN: Borde medial de la escápula.</a:t>
            </a:r>
          </a:p>
          <a:p>
            <a:endParaRPr lang="es-MX" sz="2800" dirty="0"/>
          </a:p>
          <a:p>
            <a:r>
              <a:rPr lang="es-MX" sz="2800" dirty="0"/>
              <a:t>ACCIÓN: Eleva la escápula.</a:t>
            </a:r>
          </a:p>
          <a:p>
            <a:pPr marL="0" indent="0">
              <a:buNone/>
            </a:pPr>
            <a:endParaRPr lang="es-MX" sz="2800" dirty="0"/>
          </a:p>
          <a:p>
            <a:r>
              <a:rPr lang="es-MX" sz="2800" dirty="0"/>
              <a:t>INERVACIÓN: Nervios dorsal de la escápula (C4, C5) y cervicales (C3, C4).</a:t>
            </a:r>
          </a:p>
          <a:p>
            <a:pPr marL="0" indent="0">
              <a:buNone/>
            </a:pPr>
            <a:r>
              <a:rPr lang="es-MX" dirty="0"/>
              <a:t>                                                                                                  </a:t>
            </a:r>
            <a:endParaRPr lang="es-MX" sz="1400" b="1" dirty="0"/>
          </a:p>
          <a:p>
            <a:pPr marL="0" indent="0" algn="r">
              <a:buNone/>
            </a:pPr>
            <a:r>
              <a:rPr lang="es-MX" sz="1800" b="1" dirty="0"/>
              <a:t>VER FIG. 9.</a:t>
            </a:r>
          </a:p>
        </p:txBody>
      </p:sp>
    </p:spTree>
    <p:extLst>
      <p:ext uri="{BB962C8B-B14F-4D97-AF65-F5344CB8AC3E}">
        <p14:creationId xmlns:p14="http://schemas.microsoft.com/office/powerpoint/2010/main" val="40178363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3400" y="228600"/>
            <a:ext cx="6702896" cy="536104"/>
          </a:xfrm>
        </p:spPr>
        <p:txBody>
          <a:bodyPr>
            <a:noAutofit/>
          </a:bodyPr>
          <a:lstStyle/>
          <a:p>
            <a:pPr algn="ctr"/>
            <a:r>
              <a:rPr lang="en-US" sz="1800" b="1" dirty="0"/>
              <a:t>FIG. 9. MÚSCULO ELEVADOR DE LA ESCAPULA: ORIGEN E INSERCIÓN.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2E9D1B57-2EF1-3945-A511-636072FC2E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685800"/>
            <a:ext cx="5860752" cy="5971332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BF1E12DB-70DE-4145-B19F-782A00FCA5A1}"/>
              </a:ext>
            </a:extLst>
          </p:cNvPr>
          <p:cNvSpPr txBox="1"/>
          <p:nvPr/>
        </p:nvSpPr>
        <p:spPr>
          <a:xfrm>
            <a:off x="5076056" y="1221904"/>
            <a:ext cx="926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ORIGEN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B1F73648-D471-CE4E-B66C-89E8417D4ECF}"/>
              </a:ext>
            </a:extLst>
          </p:cNvPr>
          <p:cNvSpPr txBox="1"/>
          <p:nvPr/>
        </p:nvSpPr>
        <p:spPr>
          <a:xfrm>
            <a:off x="6156176" y="3486800"/>
            <a:ext cx="1214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INSERCIÓN</a:t>
            </a:r>
          </a:p>
        </p:txBody>
      </p:sp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1F6B6094-5E66-6A47-9449-BA4B861415C6}"/>
              </a:ext>
            </a:extLst>
          </p:cNvPr>
          <p:cNvCxnSpPr>
            <a:cxnSpLocks/>
          </p:cNvCxnSpPr>
          <p:nvPr/>
        </p:nvCxnSpPr>
        <p:spPr>
          <a:xfrm flipH="1">
            <a:off x="4139952" y="1412776"/>
            <a:ext cx="976093" cy="0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0E53DCC4-BFF2-5F42-BC97-EBBAAB0CC29E}"/>
              </a:ext>
            </a:extLst>
          </p:cNvPr>
          <p:cNvCxnSpPr>
            <a:cxnSpLocks/>
          </p:cNvCxnSpPr>
          <p:nvPr/>
        </p:nvCxnSpPr>
        <p:spPr>
          <a:xfrm flipH="1">
            <a:off x="4716016" y="3645024"/>
            <a:ext cx="1440160" cy="1080120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ED45EB5D-0DD4-BB41-8454-3CEFF6E7A38C}"/>
              </a:ext>
            </a:extLst>
          </p:cNvPr>
          <p:cNvCxnSpPr>
            <a:cxnSpLocks/>
          </p:cNvCxnSpPr>
          <p:nvPr/>
        </p:nvCxnSpPr>
        <p:spPr>
          <a:xfrm flipH="1">
            <a:off x="3883939" y="1412776"/>
            <a:ext cx="1192117" cy="864096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ABA619-DF24-7C4E-A2AC-017574A79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6682" y="365127"/>
            <a:ext cx="5815558" cy="831626"/>
          </a:xfrm>
        </p:spPr>
        <p:txBody>
          <a:bodyPr>
            <a:normAutofit/>
          </a:bodyPr>
          <a:lstStyle/>
          <a:p>
            <a:r>
              <a:rPr lang="es-MX" b="1" dirty="0"/>
              <a:t>MÚSCULO ROMBOIDES MAYOR.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790FB82-3471-E449-BB02-997E5B7F9D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7624" y="1196753"/>
            <a:ext cx="6895678" cy="5328591"/>
          </a:xfrm>
        </p:spPr>
        <p:txBody>
          <a:bodyPr>
            <a:normAutofit lnSpcReduction="10000"/>
          </a:bodyPr>
          <a:lstStyle/>
          <a:p>
            <a:r>
              <a:rPr lang="es-MX" sz="2400" dirty="0"/>
              <a:t>ORIGEN:  Borde medial de la escápula, desde la espina al ángulo inferior.</a:t>
            </a:r>
          </a:p>
          <a:p>
            <a:endParaRPr lang="es-MX" sz="2400" dirty="0"/>
          </a:p>
          <a:p>
            <a:endParaRPr lang="es-MX" sz="2400" dirty="0"/>
          </a:p>
          <a:p>
            <a:r>
              <a:rPr lang="es-MX" sz="2400" dirty="0"/>
              <a:t>INSERCIÓN: Procesos espinosos de T2- T5.</a:t>
            </a:r>
          </a:p>
          <a:p>
            <a:endParaRPr lang="es-MX" sz="2400" dirty="0"/>
          </a:p>
          <a:p>
            <a:endParaRPr lang="es-MX" sz="2400" dirty="0"/>
          </a:p>
          <a:p>
            <a:r>
              <a:rPr lang="es-MX" sz="2400" dirty="0"/>
              <a:t>ACCIÓN: Retrae la escápula y desciende la cavidad glenoidea. La fija a la pared.</a:t>
            </a:r>
          </a:p>
          <a:p>
            <a:endParaRPr lang="es-MX" sz="2400" dirty="0"/>
          </a:p>
          <a:p>
            <a:endParaRPr lang="es-MX" sz="2400" dirty="0"/>
          </a:p>
          <a:p>
            <a:r>
              <a:rPr lang="es-MX" sz="2400" dirty="0"/>
              <a:t>INERVACIÓN: Nervio dorsal de la escápula (C4-C5).</a:t>
            </a:r>
          </a:p>
          <a:p>
            <a:pPr marL="0" indent="0">
              <a:buNone/>
            </a:pPr>
            <a:r>
              <a:rPr lang="es-MX" dirty="0"/>
              <a:t>                                                                                          </a:t>
            </a:r>
            <a:r>
              <a:rPr lang="es-MX" sz="1800" b="1" dirty="0"/>
              <a:t>VER FIG. 10.</a:t>
            </a:r>
          </a:p>
        </p:txBody>
      </p:sp>
    </p:spTree>
    <p:extLst>
      <p:ext uri="{BB962C8B-B14F-4D97-AF65-F5344CB8AC3E}">
        <p14:creationId xmlns:p14="http://schemas.microsoft.com/office/powerpoint/2010/main" val="20431584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9640" y="348242"/>
            <a:ext cx="6050632" cy="560478"/>
          </a:xfrm>
        </p:spPr>
        <p:txBody>
          <a:bodyPr>
            <a:noAutofit/>
          </a:bodyPr>
          <a:lstStyle/>
          <a:p>
            <a:pPr algn="ctr"/>
            <a:r>
              <a:rPr lang="en-US" sz="1800" b="1" dirty="0"/>
              <a:t>FIG. 10. MÚSCULO ROMBOIDES MAYOR: ORIGEN E INSERCIÓN.</a:t>
            </a:r>
            <a:endParaRPr lang="es-MX" sz="1800" b="1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19B3C280-E3FA-8848-B79F-C6098869D3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346200"/>
            <a:ext cx="7679642" cy="4891112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8DE89B88-B0C4-C643-8122-8C3624A1BAB4}"/>
              </a:ext>
            </a:extLst>
          </p:cNvPr>
          <p:cNvSpPr txBox="1"/>
          <p:nvPr/>
        </p:nvSpPr>
        <p:spPr>
          <a:xfrm>
            <a:off x="1259632" y="1700808"/>
            <a:ext cx="926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ORIGEN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B92650F-9293-7940-B86D-CC6E05CBA2CA}"/>
              </a:ext>
            </a:extLst>
          </p:cNvPr>
          <p:cNvSpPr txBox="1"/>
          <p:nvPr/>
        </p:nvSpPr>
        <p:spPr>
          <a:xfrm>
            <a:off x="5940152" y="976868"/>
            <a:ext cx="1214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INSERCIÓN</a:t>
            </a:r>
          </a:p>
        </p:txBody>
      </p:sp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id="{25378229-007A-E44D-A21B-8FB84EB27F31}"/>
              </a:ext>
            </a:extLst>
          </p:cNvPr>
          <p:cNvCxnSpPr>
            <a:cxnSpLocks/>
          </p:cNvCxnSpPr>
          <p:nvPr/>
        </p:nvCxnSpPr>
        <p:spPr>
          <a:xfrm>
            <a:off x="1867106" y="2070140"/>
            <a:ext cx="1696782" cy="1862916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B0C374D2-E68B-EB4D-9979-117F5B5391A0}"/>
              </a:ext>
            </a:extLst>
          </p:cNvPr>
          <p:cNvCxnSpPr>
            <a:cxnSpLocks/>
          </p:cNvCxnSpPr>
          <p:nvPr/>
        </p:nvCxnSpPr>
        <p:spPr>
          <a:xfrm flipH="1">
            <a:off x="4788024" y="1346200"/>
            <a:ext cx="1728192" cy="2370832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ABA619-DF24-7C4E-A2AC-017574A79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600" y="365127"/>
            <a:ext cx="6408712" cy="831626"/>
          </a:xfrm>
        </p:spPr>
        <p:txBody>
          <a:bodyPr>
            <a:normAutofit/>
          </a:bodyPr>
          <a:lstStyle/>
          <a:p>
            <a:r>
              <a:rPr lang="es-MX" b="1" dirty="0"/>
              <a:t>MÚSCULO ROMBOIDES MENOR.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790FB82-3471-E449-BB02-997E5B7F9D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196753"/>
            <a:ext cx="7886700" cy="5328591"/>
          </a:xfrm>
        </p:spPr>
        <p:txBody>
          <a:bodyPr>
            <a:normAutofit/>
          </a:bodyPr>
          <a:lstStyle/>
          <a:p>
            <a:r>
              <a:rPr lang="es-MX" sz="2800" dirty="0"/>
              <a:t>ORIGEN: Ligamento nucal; procesos espinosos de C7 y T1.</a:t>
            </a:r>
          </a:p>
          <a:p>
            <a:pPr marL="0" indent="0">
              <a:buNone/>
            </a:pPr>
            <a:endParaRPr lang="es-MX" sz="2800" dirty="0"/>
          </a:p>
          <a:p>
            <a:r>
              <a:rPr lang="es-MX" sz="2800" dirty="0"/>
              <a:t>INSERCIÓN: Extremo medial de la espina de la escápula.</a:t>
            </a:r>
          </a:p>
          <a:p>
            <a:endParaRPr lang="es-MX" sz="2800" dirty="0"/>
          </a:p>
          <a:p>
            <a:r>
              <a:rPr lang="es-MX" sz="2800" dirty="0"/>
              <a:t>ACCIÓN: Retrae la escápula y desciende la cavidad glenoidea. La fija a la pared.</a:t>
            </a:r>
          </a:p>
          <a:p>
            <a:pPr marL="0" indent="0">
              <a:buNone/>
            </a:pPr>
            <a:endParaRPr lang="es-MX" sz="2800" dirty="0"/>
          </a:p>
          <a:p>
            <a:r>
              <a:rPr lang="es-MX" sz="2800" dirty="0"/>
              <a:t>INERVACIÓN: Nervio dorsal de la escápula (C4-C5).</a:t>
            </a:r>
          </a:p>
          <a:p>
            <a:pPr marL="0" indent="0">
              <a:buNone/>
            </a:pPr>
            <a:r>
              <a:rPr lang="es-MX" dirty="0"/>
              <a:t>                                                                                                  </a:t>
            </a:r>
            <a:r>
              <a:rPr lang="es-MX" sz="1800" b="1" dirty="0"/>
              <a:t>VER FIG. 11.</a:t>
            </a:r>
          </a:p>
        </p:txBody>
      </p:sp>
    </p:spTree>
    <p:extLst>
      <p:ext uri="{BB962C8B-B14F-4D97-AF65-F5344CB8AC3E}">
        <p14:creationId xmlns:p14="http://schemas.microsoft.com/office/powerpoint/2010/main" val="27704046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856F84-897A-244C-A52A-253B0BE18B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6175598" cy="543594"/>
          </a:xfrm>
        </p:spPr>
        <p:txBody>
          <a:bodyPr>
            <a:noAutofit/>
          </a:bodyPr>
          <a:lstStyle/>
          <a:p>
            <a:r>
              <a:rPr lang="es-MX" sz="1800" b="1" dirty="0"/>
              <a:t>FIG. 11. MÚSCULO ROMBOIDES MENOR: ORIGEN E INSERCIÓN.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F4A694EA-8596-9E4A-ABDB-7B8B171639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5550" y="1397000"/>
            <a:ext cx="6692900" cy="4064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E9EE5DA0-85BB-6A4C-8E4D-A5B1FFC0F98E}"/>
              </a:ext>
            </a:extLst>
          </p:cNvPr>
          <p:cNvSpPr txBox="1"/>
          <p:nvPr/>
        </p:nvSpPr>
        <p:spPr>
          <a:xfrm>
            <a:off x="1556911" y="1763524"/>
            <a:ext cx="926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ORIGEN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4311634A-8764-E049-B6F0-506B4651696A}"/>
              </a:ext>
            </a:extLst>
          </p:cNvPr>
          <p:cNvSpPr txBox="1"/>
          <p:nvPr/>
        </p:nvSpPr>
        <p:spPr>
          <a:xfrm>
            <a:off x="6228184" y="1124744"/>
            <a:ext cx="1214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INSERCIÓN</a:t>
            </a:r>
          </a:p>
        </p:txBody>
      </p:sp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34CC7BF1-ECCB-2046-A1E3-7A8583FF9FEF}"/>
              </a:ext>
            </a:extLst>
          </p:cNvPr>
          <p:cNvCxnSpPr>
            <a:cxnSpLocks/>
          </p:cNvCxnSpPr>
          <p:nvPr/>
        </p:nvCxnSpPr>
        <p:spPr>
          <a:xfrm>
            <a:off x="2411760" y="1950998"/>
            <a:ext cx="2232248" cy="181858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AE18C795-B77E-684B-96A0-DD5E5FA0EFC7}"/>
              </a:ext>
            </a:extLst>
          </p:cNvPr>
          <p:cNvCxnSpPr>
            <a:cxnSpLocks/>
          </p:cNvCxnSpPr>
          <p:nvPr/>
        </p:nvCxnSpPr>
        <p:spPr>
          <a:xfrm flipH="1">
            <a:off x="5652120" y="1462718"/>
            <a:ext cx="1152128" cy="1534234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75473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1" name="1 Título">
            <a:extLst>
              <a:ext uri="{FF2B5EF4-FFF2-40B4-BE49-F238E27FC236}">
                <a16:creationId xmlns:a16="http://schemas.microsoft.com/office/drawing/2014/main" id="{47B1F47F-A9C6-5F4E-8C49-6ADEE0FEE28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61256" y="304800"/>
            <a:ext cx="7283152" cy="963960"/>
          </a:xfrm>
        </p:spPr>
        <p:txBody>
          <a:bodyPr/>
          <a:lstStyle/>
          <a:p>
            <a:r>
              <a:rPr lang="en-US" altLang="es-MX" sz="3600" b="1" dirty="0"/>
              <a:t>3. MÚSCULOS ESCAPULOHUMERALES.</a:t>
            </a:r>
            <a:endParaRPr lang="es-MX" altLang="es-MX" sz="3600" b="1" dirty="0"/>
          </a:p>
        </p:txBody>
      </p:sp>
      <p:sp>
        <p:nvSpPr>
          <p:cNvPr id="158722" name="2 Marcador de contenido">
            <a:extLst>
              <a:ext uri="{FF2B5EF4-FFF2-40B4-BE49-F238E27FC236}">
                <a16:creationId xmlns:a16="http://schemas.microsoft.com/office/drawing/2014/main" id="{9BE9A6D9-EC3C-FB4D-94E7-C127E024F84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826096" y="1524000"/>
            <a:ext cx="5410200" cy="4641304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altLang="es-MX" sz="2800" dirty="0"/>
              <a:t>     </a:t>
            </a:r>
            <a:r>
              <a:rPr lang="en-US" altLang="es-MX" sz="2800" dirty="0" err="1"/>
              <a:t>Deltoides</a:t>
            </a:r>
            <a:r>
              <a:rPr lang="en-US" altLang="es-MX" sz="2800" dirty="0"/>
              <a:t>. </a:t>
            </a:r>
          </a:p>
          <a:p>
            <a:pPr marL="0" indent="0">
              <a:buFontTx/>
              <a:buNone/>
            </a:pPr>
            <a:r>
              <a:rPr lang="en-US" altLang="es-MX" sz="2800" dirty="0"/>
              <a:t>     Redondo mayor.</a:t>
            </a:r>
          </a:p>
          <a:p>
            <a:pPr marL="0" indent="0">
              <a:buFontTx/>
              <a:buNone/>
            </a:pPr>
            <a:endParaRPr lang="en-US" altLang="es-MX" sz="2800" dirty="0"/>
          </a:p>
          <a:p>
            <a:pPr marL="0" indent="0">
              <a:buFontTx/>
              <a:buNone/>
            </a:pPr>
            <a:r>
              <a:rPr lang="en-US" altLang="es-MX" sz="2800" dirty="0"/>
              <a:t>MANGUITO ROTADOR: </a:t>
            </a:r>
          </a:p>
          <a:p>
            <a:pPr marL="0" indent="0">
              <a:buFontTx/>
              <a:buNone/>
            </a:pPr>
            <a:endParaRPr lang="en-US" altLang="es-MX" sz="2800" dirty="0"/>
          </a:p>
          <a:p>
            <a:pPr marL="0" indent="0">
              <a:buFontTx/>
              <a:buNone/>
            </a:pPr>
            <a:r>
              <a:rPr lang="en-US" altLang="es-MX" sz="2800" dirty="0"/>
              <a:t>     </a:t>
            </a:r>
            <a:r>
              <a:rPr lang="en-US" altLang="es-MX" sz="2800" dirty="0" err="1"/>
              <a:t>Supraespinoso</a:t>
            </a:r>
            <a:r>
              <a:rPr lang="en-US" altLang="es-MX" sz="2800" dirty="0"/>
              <a:t>.</a:t>
            </a:r>
          </a:p>
          <a:p>
            <a:pPr marL="0" indent="0">
              <a:buFontTx/>
              <a:buNone/>
            </a:pPr>
            <a:r>
              <a:rPr lang="en-US" altLang="es-MX" sz="2800" dirty="0"/>
              <a:t>     </a:t>
            </a:r>
            <a:r>
              <a:rPr lang="en-US" altLang="es-MX" sz="2800" dirty="0" err="1"/>
              <a:t>Infraespinoso</a:t>
            </a:r>
            <a:r>
              <a:rPr lang="en-US" altLang="es-MX" sz="2800" dirty="0"/>
              <a:t>.</a:t>
            </a:r>
          </a:p>
          <a:p>
            <a:pPr marL="0" indent="0">
              <a:buFontTx/>
              <a:buNone/>
            </a:pPr>
            <a:r>
              <a:rPr lang="en-US" altLang="es-MX" sz="2800" dirty="0"/>
              <a:t>     Redondo </a:t>
            </a:r>
            <a:r>
              <a:rPr lang="en-US" altLang="es-MX" sz="2800" dirty="0" err="1"/>
              <a:t>menor</a:t>
            </a:r>
            <a:r>
              <a:rPr lang="en-US" altLang="es-MX" sz="2800" dirty="0"/>
              <a:t>. </a:t>
            </a:r>
          </a:p>
          <a:p>
            <a:pPr marL="0" indent="0">
              <a:buFontTx/>
              <a:buNone/>
            </a:pPr>
            <a:r>
              <a:rPr lang="en-US" altLang="es-MX" sz="2800" dirty="0"/>
              <a:t>     </a:t>
            </a:r>
            <a:r>
              <a:rPr lang="en-US" altLang="es-MX" sz="2800" dirty="0" err="1"/>
              <a:t>Subescapular</a:t>
            </a:r>
            <a:r>
              <a:rPr lang="en-US" altLang="es-MX" sz="2800" dirty="0"/>
              <a:t>.</a:t>
            </a:r>
            <a:endParaRPr lang="es-MX" altLang="es-MX" sz="2800" dirty="0"/>
          </a:p>
        </p:txBody>
      </p:sp>
    </p:spTree>
    <p:extLst>
      <p:ext uri="{BB962C8B-B14F-4D97-AF65-F5344CB8AC3E}">
        <p14:creationId xmlns:p14="http://schemas.microsoft.com/office/powerpoint/2010/main" val="369208029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ABA619-DF24-7C4E-A2AC-017574A79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2706" y="365127"/>
            <a:ext cx="5311502" cy="831626"/>
          </a:xfrm>
        </p:spPr>
        <p:txBody>
          <a:bodyPr/>
          <a:lstStyle/>
          <a:p>
            <a:r>
              <a:rPr lang="es-MX" b="1" dirty="0"/>
              <a:t>MÚSCULO DELTOIDES.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790FB82-3471-E449-BB02-997E5B7F9D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196753"/>
            <a:ext cx="7886700" cy="5328591"/>
          </a:xfrm>
        </p:spPr>
        <p:txBody>
          <a:bodyPr>
            <a:normAutofit/>
          </a:bodyPr>
          <a:lstStyle/>
          <a:p>
            <a:r>
              <a:rPr lang="es-MX" sz="2800" dirty="0"/>
              <a:t>ORIGEN: Tercio lateral de la clavícula. Acromion y espina de la escápula.</a:t>
            </a:r>
          </a:p>
          <a:p>
            <a:pPr marL="0" indent="0">
              <a:buNone/>
            </a:pPr>
            <a:endParaRPr lang="es-MX" sz="2800" dirty="0"/>
          </a:p>
          <a:p>
            <a:r>
              <a:rPr lang="es-MX" sz="2800" dirty="0"/>
              <a:t>INSERCIÓN: Tuberosidad deltoidea del húmero.</a:t>
            </a:r>
          </a:p>
          <a:p>
            <a:pPr marL="0" indent="0">
              <a:buNone/>
            </a:pPr>
            <a:endParaRPr lang="es-MX" sz="2800" dirty="0"/>
          </a:p>
          <a:p>
            <a:r>
              <a:rPr lang="es-MX" sz="2800" dirty="0"/>
              <a:t>ACCIÓN: Porción clavicular: Flexión y rotación medial del brazo. Porción acromial: Separación del brazo. Porción espinal: Extensión y rotación lateral del brazo.</a:t>
            </a:r>
          </a:p>
          <a:p>
            <a:pPr marL="0" indent="0">
              <a:buNone/>
            </a:pPr>
            <a:endParaRPr lang="es-MX" sz="2800" dirty="0"/>
          </a:p>
          <a:p>
            <a:r>
              <a:rPr lang="es-MX" sz="2800" dirty="0"/>
              <a:t>INERVACIÓN: Nervio axilar (C5-C6).</a:t>
            </a:r>
          </a:p>
          <a:p>
            <a:pPr marL="0" indent="0">
              <a:buNone/>
            </a:pPr>
            <a:r>
              <a:rPr lang="es-MX" dirty="0"/>
              <a:t>                                                                                                 </a:t>
            </a:r>
            <a:r>
              <a:rPr lang="es-MX" sz="1800" b="1" dirty="0"/>
              <a:t> VER FIG. 12.</a:t>
            </a:r>
          </a:p>
        </p:txBody>
      </p:sp>
    </p:spTree>
    <p:extLst>
      <p:ext uri="{BB962C8B-B14F-4D97-AF65-F5344CB8AC3E}">
        <p14:creationId xmlns:p14="http://schemas.microsoft.com/office/powerpoint/2010/main" val="35771236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79607" y="404664"/>
            <a:ext cx="5332553" cy="432048"/>
          </a:xfrm>
        </p:spPr>
        <p:txBody>
          <a:bodyPr>
            <a:noAutofit/>
          </a:bodyPr>
          <a:lstStyle/>
          <a:p>
            <a:r>
              <a:rPr lang="en-US" sz="1800" b="1" dirty="0"/>
              <a:t>FIG. 12. MÚSCULO DELTOIDES: ORIGEN E INSERCIÓN.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24F5480F-9B1B-C443-8BDD-C5FCFA5F83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922341"/>
            <a:ext cx="5767288" cy="5675011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471C28AD-FAB9-C14F-8338-9ED49CA4AAE5}"/>
              </a:ext>
            </a:extLst>
          </p:cNvPr>
          <p:cNvSpPr txBox="1"/>
          <p:nvPr/>
        </p:nvSpPr>
        <p:spPr>
          <a:xfrm>
            <a:off x="1259632" y="1700808"/>
            <a:ext cx="926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ORIGEN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44FD4DC-77BE-B549-850F-C767A97B4625}"/>
              </a:ext>
            </a:extLst>
          </p:cNvPr>
          <p:cNvSpPr txBox="1"/>
          <p:nvPr/>
        </p:nvSpPr>
        <p:spPr>
          <a:xfrm>
            <a:off x="6460044" y="1331476"/>
            <a:ext cx="926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ORIGEN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EF1A0EFF-7299-7941-A01F-DCC3331FD323}"/>
              </a:ext>
            </a:extLst>
          </p:cNvPr>
          <p:cNvSpPr txBox="1"/>
          <p:nvPr/>
        </p:nvSpPr>
        <p:spPr>
          <a:xfrm>
            <a:off x="827584" y="3779748"/>
            <a:ext cx="1214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INSERCIÓN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C8F82EB2-166F-2747-B09A-1F41A3186864}"/>
              </a:ext>
            </a:extLst>
          </p:cNvPr>
          <p:cNvSpPr txBox="1"/>
          <p:nvPr/>
        </p:nvSpPr>
        <p:spPr>
          <a:xfrm>
            <a:off x="2644890" y="1146810"/>
            <a:ext cx="926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ORIGEN</a:t>
            </a:r>
          </a:p>
        </p:txBody>
      </p:sp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id="{C4715312-BC41-6C42-8FF7-F9DA5C011E3C}"/>
              </a:ext>
            </a:extLst>
          </p:cNvPr>
          <p:cNvCxnSpPr>
            <a:cxnSpLocks/>
          </p:cNvCxnSpPr>
          <p:nvPr/>
        </p:nvCxnSpPr>
        <p:spPr>
          <a:xfrm>
            <a:off x="1867106" y="1988840"/>
            <a:ext cx="1768790" cy="1008112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92C04ED5-DF97-8248-9A6C-2B981481C2B6}"/>
              </a:ext>
            </a:extLst>
          </p:cNvPr>
          <p:cNvCxnSpPr>
            <a:cxnSpLocks/>
          </p:cNvCxnSpPr>
          <p:nvPr/>
        </p:nvCxnSpPr>
        <p:spPr>
          <a:xfrm>
            <a:off x="2042532" y="3933056"/>
            <a:ext cx="1377340" cy="0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id="{65E33F98-3819-FF4A-A547-442F82ADB1E2}"/>
              </a:ext>
            </a:extLst>
          </p:cNvPr>
          <p:cNvCxnSpPr>
            <a:cxnSpLocks/>
          </p:cNvCxnSpPr>
          <p:nvPr/>
        </p:nvCxnSpPr>
        <p:spPr>
          <a:xfrm>
            <a:off x="3203848" y="1462718"/>
            <a:ext cx="936104" cy="1678250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03962087-E1B0-BD4A-ACA8-821D6A1F6ED3}"/>
              </a:ext>
            </a:extLst>
          </p:cNvPr>
          <p:cNvCxnSpPr>
            <a:cxnSpLocks/>
          </p:cNvCxnSpPr>
          <p:nvPr/>
        </p:nvCxnSpPr>
        <p:spPr>
          <a:xfrm flipH="1">
            <a:off x="5580112" y="1700808"/>
            <a:ext cx="1512168" cy="1296144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975642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CINTURA PECTORAL.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683568" y="1340769"/>
            <a:ext cx="8087816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ES UN ANILLO OSEO.</a:t>
            </a:r>
          </a:p>
          <a:p>
            <a:endParaRPr lang="en-US" sz="3600" dirty="0"/>
          </a:p>
          <a:p>
            <a:r>
              <a:rPr lang="en-US" sz="3600" dirty="0"/>
              <a:t>INCOMPLETO POSTERIORMENTE.</a:t>
            </a:r>
          </a:p>
          <a:p>
            <a:endParaRPr lang="en-US" sz="3600" dirty="0"/>
          </a:p>
          <a:p>
            <a:r>
              <a:rPr lang="en-US" sz="3600" dirty="0"/>
              <a:t>FORMADO POR:</a:t>
            </a:r>
          </a:p>
          <a:p>
            <a:r>
              <a:rPr lang="en-US" sz="3600" dirty="0"/>
              <a:t>   - LAS ESCAPULAS, ATRÁS.</a:t>
            </a:r>
          </a:p>
          <a:p>
            <a:r>
              <a:rPr lang="en-US" sz="3600" dirty="0"/>
              <a:t>   - LAS CLAVICULAS, AL FRENTE.</a:t>
            </a:r>
          </a:p>
          <a:p>
            <a:r>
              <a:rPr lang="en-US" sz="3600" dirty="0"/>
              <a:t>   - Y EL MANUBRIO DEL ESTERNÓN.</a:t>
            </a:r>
          </a:p>
          <a:p>
            <a:endParaRPr lang="en-US" sz="3600" dirty="0"/>
          </a:p>
          <a:p>
            <a:r>
              <a:rPr lang="en-US" sz="1400" dirty="0"/>
              <a:t>                                                                                                                                        VER FIG. 1.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ABA619-DF24-7C4E-A2AC-017574A79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31626"/>
          </a:xfrm>
        </p:spPr>
        <p:txBody>
          <a:bodyPr/>
          <a:lstStyle/>
          <a:p>
            <a:r>
              <a:rPr lang="es-MX" b="1" dirty="0"/>
              <a:t>MÚSCULO REDONDO MAYOR.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790FB82-3471-E449-BB02-997E5B7F9D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7584" y="1340769"/>
            <a:ext cx="7687766" cy="4824535"/>
          </a:xfrm>
        </p:spPr>
        <p:txBody>
          <a:bodyPr>
            <a:normAutofit/>
          </a:bodyPr>
          <a:lstStyle/>
          <a:p>
            <a:r>
              <a:rPr lang="es-MX" sz="2800" dirty="0"/>
              <a:t>ORIGEN: Ángulo inferior de la escápula.</a:t>
            </a:r>
          </a:p>
          <a:p>
            <a:pPr marL="0" indent="0">
              <a:buNone/>
            </a:pPr>
            <a:endParaRPr lang="es-MX" sz="2800" dirty="0"/>
          </a:p>
          <a:p>
            <a:r>
              <a:rPr lang="es-MX" sz="2800" dirty="0"/>
              <a:t>INSERCIÓN: Labio medial del surco intertubercular del húnero.</a:t>
            </a:r>
          </a:p>
          <a:p>
            <a:pPr marL="0" indent="0">
              <a:buNone/>
            </a:pPr>
            <a:endParaRPr lang="es-MX" sz="2800" dirty="0"/>
          </a:p>
          <a:p>
            <a:r>
              <a:rPr lang="es-MX" sz="2800" dirty="0"/>
              <a:t>ACCIÓN: Aproxima y rota medialmente el brazo.</a:t>
            </a:r>
          </a:p>
          <a:p>
            <a:pPr marL="0" indent="0">
              <a:buNone/>
            </a:pPr>
            <a:endParaRPr lang="es-MX" sz="2800" dirty="0"/>
          </a:p>
          <a:p>
            <a:r>
              <a:rPr lang="es-MX" sz="2800" dirty="0"/>
              <a:t>INERVACIÓN: Nervio subescapular inferior (C5-C6).</a:t>
            </a:r>
          </a:p>
          <a:p>
            <a:pPr marL="0" indent="0">
              <a:buNone/>
            </a:pPr>
            <a:r>
              <a:rPr lang="es-MX" dirty="0"/>
              <a:t>                                                                                                  </a:t>
            </a:r>
          </a:p>
          <a:p>
            <a:pPr marL="0" indent="0" algn="r">
              <a:buNone/>
            </a:pPr>
            <a:r>
              <a:rPr lang="es-MX" sz="1800" b="1" dirty="0"/>
              <a:t>VER FIG. 13.</a:t>
            </a:r>
          </a:p>
        </p:txBody>
      </p:sp>
    </p:spTree>
    <p:extLst>
      <p:ext uri="{BB962C8B-B14F-4D97-AF65-F5344CB8AC3E}">
        <p14:creationId xmlns:p14="http://schemas.microsoft.com/office/powerpoint/2010/main" val="98057442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599" y="152400"/>
            <a:ext cx="6224025" cy="612304"/>
          </a:xfrm>
        </p:spPr>
        <p:txBody>
          <a:bodyPr>
            <a:noAutofit/>
          </a:bodyPr>
          <a:lstStyle/>
          <a:p>
            <a:pPr algn="ctr"/>
            <a:r>
              <a:rPr lang="en-US" sz="1800" b="1" dirty="0"/>
              <a:t>FIG. 13. MÚSCULO REDONDO MAYOR: ORIGEN E INSERCIÓN.</a:t>
            </a:r>
            <a:endParaRPr lang="es-MX" sz="1800" b="1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52ED594F-0F7F-A94D-86C4-93AAB8BAFA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1360103"/>
            <a:ext cx="4268661" cy="4229137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91E8F70C-F7FA-C346-9623-AC2FEEF4C60E}"/>
              </a:ext>
            </a:extLst>
          </p:cNvPr>
          <p:cNvSpPr txBox="1"/>
          <p:nvPr/>
        </p:nvSpPr>
        <p:spPr>
          <a:xfrm>
            <a:off x="1268879" y="4797152"/>
            <a:ext cx="926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ORIGEN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7C8405AA-AD2C-A149-BB95-8CAD0DFEEF45}"/>
              </a:ext>
            </a:extLst>
          </p:cNvPr>
          <p:cNvSpPr txBox="1"/>
          <p:nvPr/>
        </p:nvSpPr>
        <p:spPr>
          <a:xfrm>
            <a:off x="6833625" y="2276872"/>
            <a:ext cx="1214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INSERCIÓN</a:t>
            </a:r>
          </a:p>
        </p:txBody>
      </p:sp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id="{82B95CFF-2E28-2241-9B8B-78798FFDC762}"/>
              </a:ext>
            </a:extLst>
          </p:cNvPr>
          <p:cNvCxnSpPr>
            <a:cxnSpLocks/>
          </p:cNvCxnSpPr>
          <p:nvPr/>
        </p:nvCxnSpPr>
        <p:spPr>
          <a:xfrm>
            <a:off x="2114540" y="4955937"/>
            <a:ext cx="2025412" cy="129247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72F66DEC-D5F7-4E41-8A3B-E32543904B44}"/>
              </a:ext>
            </a:extLst>
          </p:cNvPr>
          <p:cNvCxnSpPr>
            <a:cxnSpLocks/>
          </p:cNvCxnSpPr>
          <p:nvPr/>
        </p:nvCxnSpPr>
        <p:spPr>
          <a:xfrm flipH="1">
            <a:off x="6012160" y="2646204"/>
            <a:ext cx="1368152" cy="854804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ABA619-DF24-7C4E-A2AC-017574A79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31626"/>
          </a:xfrm>
        </p:spPr>
        <p:txBody>
          <a:bodyPr/>
          <a:lstStyle/>
          <a:p>
            <a:r>
              <a:rPr lang="es-MX" b="1" dirty="0"/>
              <a:t>MÚSCULO SUPRAESPINOSO.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790FB82-3471-E449-BB02-997E5B7F9D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268761"/>
            <a:ext cx="7886700" cy="5040559"/>
          </a:xfrm>
        </p:spPr>
        <p:txBody>
          <a:bodyPr>
            <a:normAutofit/>
          </a:bodyPr>
          <a:lstStyle/>
          <a:p>
            <a:r>
              <a:rPr lang="es-MX" sz="2800" dirty="0"/>
              <a:t>ORIGEN: Fosa supraespinosa de la escápula.</a:t>
            </a:r>
          </a:p>
          <a:p>
            <a:pPr marL="0" indent="0">
              <a:buNone/>
            </a:pPr>
            <a:endParaRPr lang="es-MX" sz="2800" dirty="0"/>
          </a:p>
          <a:p>
            <a:r>
              <a:rPr lang="es-MX" sz="2800" dirty="0"/>
              <a:t>INSERCIÓN: Tubérculo mayor del húmero.</a:t>
            </a:r>
          </a:p>
          <a:p>
            <a:pPr marL="0" indent="0">
              <a:buNone/>
            </a:pPr>
            <a:endParaRPr lang="es-MX" sz="2800" dirty="0"/>
          </a:p>
          <a:p>
            <a:r>
              <a:rPr lang="es-MX" sz="2800" dirty="0"/>
              <a:t>ACCIÓN: Separación del brazo con el deltoides. Actúa con el mango rotador.</a:t>
            </a:r>
          </a:p>
          <a:p>
            <a:pPr marL="0" indent="0">
              <a:buNone/>
            </a:pPr>
            <a:endParaRPr lang="es-MX" sz="2800" dirty="0"/>
          </a:p>
          <a:p>
            <a:r>
              <a:rPr lang="es-MX" sz="2800" dirty="0"/>
              <a:t>INERVACIÓN: Nervio supraescapular (C4, C5, C6).</a:t>
            </a:r>
          </a:p>
          <a:p>
            <a:pPr marL="0" indent="0">
              <a:buNone/>
            </a:pPr>
            <a:r>
              <a:rPr lang="es-MX" dirty="0"/>
              <a:t>                                                                                                  </a:t>
            </a:r>
          </a:p>
          <a:p>
            <a:pPr marL="0" indent="0">
              <a:buNone/>
            </a:pPr>
            <a:endParaRPr lang="es-MX" sz="1400" dirty="0"/>
          </a:p>
          <a:p>
            <a:pPr marL="0" indent="0" algn="r">
              <a:buNone/>
            </a:pPr>
            <a:r>
              <a:rPr lang="es-MX" sz="1800" b="1" dirty="0"/>
              <a:t>VER FIG. 14.</a:t>
            </a:r>
          </a:p>
        </p:txBody>
      </p:sp>
    </p:spTree>
    <p:extLst>
      <p:ext uri="{BB962C8B-B14F-4D97-AF65-F5344CB8AC3E}">
        <p14:creationId xmlns:p14="http://schemas.microsoft.com/office/powerpoint/2010/main" val="273330219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96416"/>
            <a:ext cx="5690592" cy="540296"/>
          </a:xfrm>
        </p:spPr>
        <p:txBody>
          <a:bodyPr>
            <a:noAutofit/>
          </a:bodyPr>
          <a:lstStyle/>
          <a:p>
            <a:pPr algn="ctr"/>
            <a:r>
              <a:rPr lang="en-US" sz="1800" b="1" dirty="0"/>
              <a:t>FIG. 14. MÚSCULO SUPRAESPINOSO: ORIGEN E INSERCIÓN.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0191B947-56C1-E640-A43A-093FA15352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441449"/>
            <a:ext cx="4968552" cy="5149526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45C50A11-F170-0D46-B964-9F02BFCBD93A}"/>
              </a:ext>
            </a:extLst>
          </p:cNvPr>
          <p:cNvSpPr txBox="1"/>
          <p:nvPr/>
        </p:nvSpPr>
        <p:spPr>
          <a:xfrm>
            <a:off x="476732" y="1556792"/>
            <a:ext cx="926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ORIGEN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74D960CA-6493-AF42-9FA9-43041C784AA5}"/>
              </a:ext>
            </a:extLst>
          </p:cNvPr>
          <p:cNvSpPr txBox="1"/>
          <p:nvPr/>
        </p:nvSpPr>
        <p:spPr>
          <a:xfrm>
            <a:off x="7236296" y="1072117"/>
            <a:ext cx="1214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INSERCIÓN</a:t>
            </a:r>
          </a:p>
        </p:txBody>
      </p:sp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AE1669F8-975F-BE4E-9E6C-6385895898E7}"/>
              </a:ext>
            </a:extLst>
          </p:cNvPr>
          <p:cNvCxnSpPr>
            <a:cxnSpLocks/>
          </p:cNvCxnSpPr>
          <p:nvPr/>
        </p:nvCxnSpPr>
        <p:spPr>
          <a:xfrm>
            <a:off x="1115616" y="1926124"/>
            <a:ext cx="2232248" cy="710788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0014DBF0-BB9A-2944-9778-2A1A02FC361B}"/>
              </a:ext>
            </a:extLst>
          </p:cNvPr>
          <p:cNvCxnSpPr>
            <a:cxnSpLocks/>
          </p:cNvCxnSpPr>
          <p:nvPr/>
        </p:nvCxnSpPr>
        <p:spPr>
          <a:xfrm flipH="1">
            <a:off x="6444208" y="1422068"/>
            <a:ext cx="1368152" cy="1070828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ABA619-DF24-7C4E-A2AC-017574A79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31626"/>
          </a:xfrm>
        </p:spPr>
        <p:txBody>
          <a:bodyPr/>
          <a:lstStyle/>
          <a:p>
            <a:r>
              <a:rPr lang="es-MX" dirty="0"/>
              <a:t>MÚSCULO INFRAESPINOSO.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790FB82-3471-E449-BB02-997E5B7F9D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84785"/>
            <a:ext cx="7886700" cy="4464495"/>
          </a:xfrm>
        </p:spPr>
        <p:txBody>
          <a:bodyPr>
            <a:normAutofit/>
          </a:bodyPr>
          <a:lstStyle/>
          <a:p>
            <a:r>
              <a:rPr lang="es-MX" sz="2800" dirty="0"/>
              <a:t>ORIGEN: Fosa infraespinosa de la escápula.</a:t>
            </a:r>
          </a:p>
          <a:p>
            <a:pPr marL="0" indent="0">
              <a:buNone/>
            </a:pPr>
            <a:endParaRPr lang="es-MX" sz="2800" dirty="0"/>
          </a:p>
          <a:p>
            <a:r>
              <a:rPr lang="es-MX" sz="2800" dirty="0"/>
              <a:t>INSERCIÓN: Tubérculo mayor del húmero.</a:t>
            </a:r>
          </a:p>
          <a:p>
            <a:pPr marL="0" indent="0">
              <a:buNone/>
            </a:pPr>
            <a:endParaRPr lang="es-MX" sz="2800" dirty="0"/>
          </a:p>
          <a:p>
            <a:r>
              <a:rPr lang="es-MX" sz="2800" dirty="0"/>
              <a:t>ACCIÓN: Rota lateralmente el brazo. Mango rotador. </a:t>
            </a:r>
          </a:p>
          <a:p>
            <a:pPr marL="0" indent="0">
              <a:buNone/>
            </a:pPr>
            <a:endParaRPr lang="es-MX" sz="2800" dirty="0"/>
          </a:p>
          <a:p>
            <a:r>
              <a:rPr lang="es-MX" sz="2800" dirty="0"/>
              <a:t>INERVACIÓN: Nervio supraescapular (C5, C6).</a:t>
            </a:r>
          </a:p>
          <a:p>
            <a:pPr marL="0" indent="0">
              <a:buNone/>
            </a:pPr>
            <a:r>
              <a:rPr lang="es-MX" dirty="0"/>
              <a:t>                                                                                                 </a:t>
            </a:r>
          </a:p>
          <a:p>
            <a:pPr marL="0" indent="0" algn="r">
              <a:buNone/>
            </a:pPr>
            <a:r>
              <a:rPr lang="es-MX" dirty="0"/>
              <a:t> </a:t>
            </a:r>
            <a:r>
              <a:rPr lang="es-MX" sz="1800" b="1" dirty="0"/>
              <a:t>VER FIG. 15.</a:t>
            </a:r>
          </a:p>
        </p:txBody>
      </p:sp>
    </p:spTree>
    <p:extLst>
      <p:ext uri="{BB962C8B-B14F-4D97-AF65-F5344CB8AC3E}">
        <p14:creationId xmlns:p14="http://schemas.microsoft.com/office/powerpoint/2010/main" val="414527922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CB860F8-A1F7-334B-93B5-73DB73F610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5599534" cy="615602"/>
          </a:xfrm>
        </p:spPr>
        <p:txBody>
          <a:bodyPr>
            <a:normAutofit/>
          </a:bodyPr>
          <a:lstStyle/>
          <a:p>
            <a:r>
              <a:rPr lang="es-MX" sz="1800" b="1" dirty="0"/>
              <a:t>FIG. 16. MÚSCULO INFRAESPINOSO: ORIGEN E INSERCIÓN.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7F0B483-EE2E-F04E-8B94-7FCDE41C80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9" y="1289762"/>
            <a:ext cx="5078128" cy="486654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1FF3B40A-9AB6-0648-B32C-9C74FD2A145B}"/>
              </a:ext>
            </a:extLst>
          </p:cNvPr>
          <p:cNvSpPr txBox="1"/>
          <p:nvPr/>
        </p:nvSpPr>
        <p:spPr>
          <a:xfrm>
            <a:off x="971600" y="3645024"/>
            <a:ext cx="926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ORIGEN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19DDBC45-CB1D-2542-8EFF-314D1D25117B}"/>
              </a:ext>
            </a:extLst>
          </p:cNvPr>
          <p:cNvSpPr txBox="1"/>
          <p:nvPr/>
        </p:nvSpPr>
        <p:spPr>
          <a:xfrm>
            <a:off x="7092280" y="1516142"/>
            <a:ext cx="1214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INSERCIÓN</a:t>
            </a:r>
          </a:p>
        </p:txBody>
      </p:sp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19D9D26C-1FF9-7046-BDC6-733928BA640D}"/>
              </a:ext>
            </a:extLst>
          </p:cNvPr>
          <p:cNvCxnSpPr>
            <a:cxnSpLocks/>
          </p:cNvCxnSpPr>
          <p:nvPr/>
        </p:nvCxnSpPr>
        <p:spPr>
          <a:xfrm>
            <a:off x="1871558" y="3861048"/>
            <a:ext cx="1692330" cy="198321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CA58DB1B-70A0-2947-8261-667AC1C55815}"/>
              </a:ext>
            </a:extLst>
          </p:cNvPr>
          <p:cNvCxnSpPr>
            <a:cxnSpLocks/>
          </p:cNvCxnSpPr>
          <p:nvPr/>
        </p:nvCxnSpPr>
        <p:spPr>
          <a:xfrm flipH="1">
            <a:off x="6804248" y="1885474"/>
            <a:ext cx="864096" cy="535414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470411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ABA619-DF24-7C4E-A2AC-017574A79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31626"/>
          </a:xfrm>
        </p:spPr>
        <p:txBody>
          <a:bodyPr/>
          <a:lstStyle/>
          <a:p>
            <a:r>
              <a:rPr lang="es-MX" b="1" dirty="0"/>
              <a:t>MÚSCULO REDONDO MENOR.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790FB82-3471-E449-BB02-997E5B7F9D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196753"/>
            <a:ext cx="7886700" cy="5328591"/>
          </a:xfrm>
        </p:spPr>
        <p:txBody>
          <a:bodyPr>
            <a:normAutofit/>
          </a:bodyPr>
          <a:lstStyle/>
          <a:p>
            <a:r>
              <a:rPr lang="es-MX" sz="2800" dirty="0"/>
              <a:t>ORIGEN: Porción media del borde lateral de la escápula.</a:t>
            </a:r>
          </a:p>
          <a:p>
            <a:pPr marL="0" indent="0">
              <a:buNone/>
            </a:pPr>
            <a:endParaRPr lang="es-MX" sz="2800" dirty="0"/>
          </a:p>
          <a:p>
            <a:r>
              <a:rPr lang="es-MX" sz="2800" dirty="0"/>
              <a:t>INSERCIÓN: Carilla inferior del tubérculo mayor del húmero.</a:t>
            </a:r>
          </a:p>
          <a:p>
            <a:pPr marL="0" indent="0">
              <a:buNone/>
            </a:pPr>
            <a:endParaRPr lang="es-MX" sz="2800" dirty="0"/>
          </a:p>
          <a:p>
            <a:r>
              <a:rPr lang="es-MX" sz="2800" dirty="0"/>
              <a:t>ACCIÓN: Rota lateralmente el brazo. Mango rotador.</a:t>
            </a:r>
          </a:p>
          <a:p>
            <a:pPr marL="0" indent="0">
              <a:buNone/>
            </a:pPr>
            <a:endParaRPr lang="es-MX" sz="2800" dirty="0"/>
          </a:p>
          <a:p>
            <a:r>
              <a:rPr lang="es-MX" sz="2800" dirty="0"/>
              <a:t>INERVACIÓN: Nervio axilar (C5,C6).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/>
              <a:t>                                                                                                 </a:t>
            </a:r>
            <a:r>
              <a:rPr lang="es-MX" sz="1800" b="1" dirty="0"/>
              <a:t> VER FIG. 16.</a:t>
            </a:r>
          </a:p>
        </p:txBody>
      </p:sp>
    </p:spTree>
    <p:extLst>
      <p:ext uri="{BB962C8B-B14F-4D97-AF65-F5344CB8AC3E}">
        <p14:creationId xmlns:p14="http://schemas.microsoft.com/office/powerpoint/2010/main" val="276126888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75D74E-33AD-9C47-AAB7-3A01D03EA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6103590" cy="687610"/>
          </a:xfrm>
        </p:spPr>
        <p:txBody>
          <a:bodyPr>
            <a:normAutofit/>
          </a:bodyPr>
          <a:lstStyle/>
          <a:p>
            <a:r>
              <a:rPr lang="es-MX" sz="1800" b="1" dirty="0"/>
              <a:t>FIG. 16. MÚSCULO REDONDO MENOR: ORIGEN E INSERCIÓN.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943C8BC6-9E7B-434B-B216-2120D7FC9A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1724811"/>
            <a:ext cx="4833537" cy="4296477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7CBAB16D-1290-C34E-B808-29E9D5D3F0A2}"/>
              </a:ext>
            </a:extLst>
          </p:cNvPr>
          <p:cNvSpPr txBox="1"/>
          <p:nvPr/>
        </p:nvSpPr>
        <p:spPr>
          <a:xfrm>
            <a:off x="7320212" y="4725144"/>
            <a:ext cx="926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ORIGEN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2C79C671-A79B-334A-91B0-40ACB2F04F22}"/>
              </a:ext>
            </a:extLst>
          </p:cNvPr>
          <p:cNvSpPr txBox="1"/>
          <p:nvPr/>
        </p:nvSpPr>
        <p:spPr>
          <a:xfrm>
            <a:off x="7294519" y="2035387"/>
            <a:ext cx="1214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INSERCIÓN</a:t>
            </a:r>
          </a:p>
        </p:txBody>
      </p:sp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4DD93A44-3026-E249-80B4-2E106EE6D0A2}"/>
              </a:ext>
            </a:extLst>
          </p:cNvPr>
          <p:cNvCxnSpPr>
            <a:cxnSpLocks/>
          </p:cNvCxnSpPr>
          <p:nvPr/>
        </p:nvCxnSpPr>
        <p:spPr>
          <a:xfrm flipH="1" flipV="1">
            <a:off x="5076056" y="4581128"/>
            <a:ext cx="2218463" cy="360040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976CC756-EDAD-7440-8D8D-4C67AF3328CF}"/>
              </a:ext>
            </a:extLst>
          </p:cNvPr>
          <p:cNvCxnSpPr>
            <a:cxnSpLocks/>
          </p:cNvCxnSpPr>
          <p:nvPr/>
        </p:nvCxnSpPr>
        <p:spPr>
          <a:xfrm flipH="1">
            <a:off x="6516216" y="2348880"/>
            <a:ext cx="1368152" cy="576064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819724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ABA619-DF24-7C4E-A2AC-017574A79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31626"/>
          </a:xfrm>
        </p:spPr>
        <p:txBody>
          <a:bodyPr/>
          <a:lstStyle/>
          <a:p>
            <a:r>
              <a:rPr lang="es-MX" b="1" dirty="0"/>
              <a:t>MÚSCULO SUBESCAPULAR.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790FB82-3471-E449-BB02-997E5B7F9D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196753"/>
            <a:ext cx="7886700" cy="5328591"/>
          </a:xfrm>
        </p:spPr>
        <p:txBody>
          <a:bodyPr>
            <a:normAutofit/>
          </a:bodyPr>
          <a:lstStyle/>
          <a:p>
            <a:r>
              <a:rPr lang="es-MX" sz="2800" dirty="0"/>
              <a:t>ORIGEN: Fosa subescapular (cara anterior de la escápula).</a:t>
            </a:r>
          </a:p>
          <a:p>
            <a:pPr marL="0" indent="0">
              <a:buNone/>
            </a:pPr>
            <a:endParaRPr lang="es-MX" sz="2800" dirty="0"/>
          </a:p>
          <a:p>
            <a:r>
              <a:rPr lang="es-MX" sz="2800" dirty="0"/>
              <a:t>INSERCIÓN: Tubérculo menor del húmero.</a:t>
            </a:r>
          </a:p>
          <a:p>
            <a:pPr marL="0" indent="0">
              <a:buNone/>
            </a:pPr>
            <a:endParaRPr lang="es-MX" sz="2800" dirty="0"/>
          </a:p>
          <a:p>
            <a:r>
              <a:rPr lang="es-MX" sz="2800" dirty="0"/>
              <a:t>ACCIÓN: Rota medialmente el brazo. Mango rotador.</a:t>
            </a:r>
          </a:p>
          <a:p>
            <a:pPr marL="0" indent="0">
              <a:buNone/>
            </a:pPr>
            <a:endParaRPr lang="es-MX" sz="2800" dirty="0"/>
          </a:p>
          <a:p>
            <a:r>
              <a:rPr lang="es-MX" sz="2800" dirty="0"/>
              <a:t>INERVACIÓN: Nervios subescapulares superior e inferior (C5,C6,C7).</a:t>
            </a:r>
          </a:p>
          <a:p>
            <a:pPr marL="0" indent="0">
              <a:buNone/>
            </a:pPr>
            <a:r>
              <a:rPr lang="es-MX" dirty="0"/>
              <a:t>                                                                                               </a:t>
            </a:r>
          </a:p>
          <a:p>
            <a:pPr marL="0" indent="0" algn="r">
              <a:buNone/>
            </a:pPr>
            <a:r>
              <a:rPr lang="es-MX" dirty="0"/>
              <a:t>   </a:t>
            </a:r>
            <a:r>
              <a:rPr lang="es-MX" sz="1800" b="1" dirty="0"/>
              <a:t>VER FIG. 17.</a:t>
            </a:r>
          </a:p>
        </p:txBody>
      </p:sp>
    </p:spTree>
    <p:extLst>
      <p:ext uri="{BB962C8B-B14F-4D97-AF65-F5344CB8AC3E}">
        <p14:creationId xmlns:p14="http://schemas.microsoft.com/office/powerpoint/2010/main" val="109876508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C01E5F-B96F-8F43-8ECF-E3C6451275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5599534" cy="615602"/>
          </a:xfrm>
        </p:spPr>
        <p:txBody>
          <a:bodyPr>
            <a:normAutofit/>
          </a:bodyPr>
          <a:lstStyle/>
          <a:p>
            <a:r>
              <a:rPr lang="es-MX" sz="1800" b="1" dirty="0"/>
              <a:t>FIG. 18. MÚSCULO SUBESCAPULAR: ORIGEN E INSERCIÓN.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E3FF557D-9B2B-AD4B-B99D-194292C3D7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1428111"/>
            <a:ext cx="5057994" cy="4449161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42AE9624-6624-3F4C-BF45-93D1F5DA0E92}"/>
              </a:ext>
            </a:extLst>
          </p:cNvPr>
          <p:cNvSpPr txBox="1"/>
          <p:nvPr/>
        </p:nvSpPr>
        <p:spPr>
          <a:xfrm>
            <a:off x="620748" y="2564904"/>
            <a:ext cx="1214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INSERCIÓN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68F73470-0E3B-754D-8688-5F2A5B080BED}"/>
              </a:ext>
            </a:extLst>
          </p:cNvPr>
          <p:cNvSpPr txBox="1"/>
          <p:nvPr/>
        </p:nvSpPr>
        <p:spPr>
          <a:xfrm>
            <a:off x="7164288" y="4293096"/>
            <a:ext cx="926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ORIGEN</a:t>
            </a:r>
          </a:p>
        </p:txBody>
      </p:sp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CBFFC409-D01D-7D4E-9281-5B6D1A6CE23E}"/>
              </a:ext>
            </a:extLst>
          </p:cNvPr>
          <p:cNvCxnSpPr>
            <a:cxnSpLocks/>
          </p:cNvCxnSpPr>
          <p:nvPr/>
        </p:nvCxnSpPr>
        <p:spPr>
          <a:xfrm>
            <a:off x="1847498" y="2718212"/>
            <a:ext cx="996310" cy="422756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F92BE849-8ABA-FD41-AD24-E198180D309A}"/>
              </a:ext>
            </a:extLst>
          </p:cNvPr>
          <p:cNvCxnSpPr>
            <a:cxnSpLocks/>
          </p:cNvCxnSpPr>
          <p:nvPr/>
        </p:nvCxnSpPr>
        <p:spPr>
          <a:xfrm flipH="1" flipV="1">
            <a:off x="5292080" y="3933056"/>
            <a:ext cx="1872208" cy="504056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80220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3028A3C-6196-F44E-93D0-7DE020E129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327569"/>
          </a:xfrm>
        </p:spPr>
        <p:txBody>
          <a:bodyPr>
            <a:noAutofit/>
          </a:bodyPr>
          <a:lstStyle/>
          <a:p>
            <a:r>
              <a:rPr lang="es-MX" sz="2000" b="1" dirty="0"/>
              <a:t>Fig. 1. Cintura pectoral.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2D95EE4F-046D-C74C-BF94-96469CD794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124744"/>
            <a:ext cx="7848872" cy="4697885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CB976599-FDFD-5E43-86A8-DDDE3E2B1FF1}"/>
              </a:ext>
            </a:extLst>
          </p:cNvPr>
          <p:cNvSpPr txBox="1"/>
          <p:nvPr/>
        </p:nvSpPr>
        <p:spPr>
          <a:xfrm>
            <a:off x="4211960" y="411052"/>
            <a:ext cx="11538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ESCÁPULA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B1EBD0A7-CF9C-F246-97CC-D17264EE983E}"/>
              </a:ext>
            </a:extLst>
          </p:cNvPr>
          <p:cNvSpPr txBox="1"/>
          <p:nvPr/>
        </p:nvSpPr>
        <p:spPr>
          <a:xfrm>
            <a:off x="1619672" y="6165304"/>
            <a:ext cx="1219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CLAVÍCULA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CBB57869-C3C6-F44A-9092-A06F081D190D}"/>
              </a:ext>
            </a:extLst>
          </p:cNvPr>
          <p:cNvSpPr txBox="1"/>
          <p:nvPr/>
        </p:nvSpPr>
        <p:spPr>
          <a:xfrm>
            <a:off x="5940152" y="6165304"/>
            <a:ext cx="1198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ESTERNÓN</a:t>
            </a:r>
          </a:p>
        </p:txBody>
      </p: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6D94B9A8-0FC3-3B40-8E9D-BA57AC7E6B4A}"/>
              </a:ext>
            </a:extLst>
          </p:cNvPr>
          <p:cNvCxnSpPr>
            <a:stCxn id="5" idx="2"/>
          </p:cNvCxnSpPr>
          <p:nvPr/>
        </p:nvCxnSpPr>
        <p:spPr>
          <a:xfrm flipH="1">
            <a:off x="3635895" y="780384"/>
            <a:ext cx="1080000" cy="576000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id="{7E00735C-6CB6-9E45-A2E2-E46DFA2792B1}"/>
              </a:ext>
            </a:extLst>
          </p:cNvPr>
          <p:cNvCxnSpPr>
            <a:cxnSpLocks/>
            <a:stCxn id="5" idx="2"/>
          </p:cNvCxnSpPr>
          <p:nvPr/>
        </p:nvCxnSpPr>
        <p:spPr>
          <a:xfrm>
            <a:off x="4788881" y="780384"/>
            <a:ext cx="1151271" cy="472666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E9A05174-D21D-3848-B8D0-921948FD15C6}"/>
              </a:ext>
            </a:extLst>
          </p:cNvPr>
          <p:cNvCxnSpPr>
            <a:cxnSpLocks/>
            <a:stCxn id="8" idx="0"/>
          </p:cNvCxnSpPr>
          <p:nvPr/>
        </p:nvCxnSpPr>
        <p:spPr>
          <a:xfrm flipH="1" flipV="1">
            <a:off x="4608005" y="4941136"/>
            <a:ext cx="1931510" cy="1224168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15E58989-39E7-5E44-AA9C-D32B908051AB}"/>
              </a:ext>
            </a:extLst>
          </p:cNvPr>
          <p:cNvCxnSpPr>
            <a:cxnSpLocks/>
            <a:stCxn id="7" idx="0"/>
          </p:cNvCxnSpPr>
          <p:nvPr/>
        </p:nvCxnSpPr>
        <p:spPr>
          <a:xfrm flipV="1">
            <a:off x="2229583" y="4653136"/>
            <a:ext cx="758241" cy="1512168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160708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/>
              <a:t>ORIENTACIÓN CLÍNICA: LESION DEL MANGUITO DE LOS ROTADORES.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33772" y="2060848"/>
            <a:ext cx="7581578" cy="3528392"/>
          </a:xfrm>
        </p:spPr>
        <p:txBody>
          <a:bodyPr>
            <a:noAutofit/>
          </a:bodyPr>
          <a:lstStyle/>
          <a:p>
            <a:r>
              <a:rPr lang="en-US" sz="2800" dirty="0"/>
              <a:t>LA LESION MAS FRECUENTE:</a:t>
            </a:r>
          </a:p>
          <a:p>
            <a:pPr marL="0" indent="0">
              <a:buNone/>
            </a:pPr>
            <a:r>
              <a:rPr lang="en-US" sz="2800" dirty="0"/>
              <a:t>       EL TENDON DEL SUPRAESPINOSO.</a:t>
            </a:r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/>
              <a:t>LA TENDINITIS DEGENERATIVA:</a:t>
            </a:r>
          </a:p>
          <a:p>
            <a:pPr marL="0" indent="0">
              <a:buNone/>
            </a:pPr>
            <a:r>
              <a:rPr lang="en-US" sz="2800" dirty="0"/>
              <a:t>       DEL MANGUITO DE LOS ROTADORES.</a:t>
            </a:r>
          </a:p>
          <a:p>
            <a:pPr marL="0" indent="0">
              <a:buNone/>
            </a:pPr>
            <a:r>
              <a:rPr lang="en-US" sz="2800" dirty="0"/>
              <a:t>       ES FRECUENTE EN LAS PERSONAS ANCIANAS.</a:t>
            </a:r>
            <a:endParaRPr lang="es-MX" sz="2800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91975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ORIENTACIÓN CLINICA.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59632" y="1412776"/>
            <a:ext cx="6463630" cy="476418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          LESION DEL NERVIO TORACODORSAL c6 c8: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algn="just">
              <a:buNone/>
            </a:pPr>
            <a:r>
              <a:rPr lang="en-US" dirty="0"/>
              <a:t>		</a:t>
            </a:r>
          </a:p>
          <a:p>
            <a:pPr algn="just">
              <a:buNone/>
            </a:pPr>
            <a:r>
              <a:rPr lang="en-US" sz="2000" dirty="0"/>
              <a:t>		FALTA DE INERVACION DEL MUSCULO DORSAL ANCHO</a:t>
            </a:r>
          </a:p>
          <a:p>
            <a:pPr algn="just">
              <a:buNone/>
            </a:pPr>
            <a:r>
              <a:rPr lang="en-US" sz="2000" dirty="0"/>
              <a:t>		</a:t>
            </a:r>
          </a:p>
          <a:p>
            <a:pPr algn="just">
              <a:buNone/>
            </a:pPr>
            <a:endParaRPr lang="en-US" sz="2000" dirty="0"/>
          </a:p>
          <a:p>
            <a:pPr algn="just">
              <a:buNone/>
            </a:pPr>
            <a:r>
              <a:rPr lang="en-US" sz="2000" dirty="0"/>
              <a:t>		IMPOSIBILIDAD DE ELEVACION DEL TRONCO AL LEVANTAR LOS MIEMBROS SUPERIORES.</a:t>
            </a:r>
          </a:p>
          <a:p>
            <a:pPr algn="just">
              <a:buNone/>
            </a:pPr>
            <a:endParaRPr lang="en-US" sz="2000" dirty="0"/>
          </a:p>
        </p:txBody>
      </p:sp>
      <p:sp>
        <p:nvSpPr>
          <p:cNvPr id="4" name="3 Flecha curvada hacia la derecha"/>
          <p:cNvSpPr/>
          <p:nvPr/>
        </p:nvSpPr>
        <p:spPr>
          <a:xfrm flipH="1">
            <a:off x="6810908" y="1429807"/>
            <a:ext cx="912354" cy="1495137"/>
          </a:xfrm>
          <a:prstGeom prst="curvedRightArrow">
            <a:avLst>
              <a:gd name="adj1" fmla="val 25000"/>
              <a:gd name="adj2" fmla="val 31391"/>
              <a:gd name="adj3" fmla="val 25000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6" name="5 Flecha curvada hacia la derecha"/>
          <p:cNvSpPr/>
          <p:nvPr/>
        </p:nvSpPr>
        <p:spPr>
          <a:xfrm>
            <a:off x="1187624" y="3068960"/>
            <a:ext cx="720080" cy="1296144"/>
          </a:xfrm>
          <a:prstGeom prst="curved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19912"/>
          </a:xfrm>
        </p:spPr>
        <p:txBody>
          <a:bodyPr/>
          <a:lstStyle/>
          <a:p>
            <a:pPr algn="ctr"/>
            <a:r>
              <a:rPr lang="en-US" b="1" dirty="0"/>
              <a:t>ORIENTACIÓN CLINICA.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424940"/>
            <a:ext cx="3178696" cy="4389120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r>
              <a:rPr lang="en-US" sz="2000" dirty="0"/>
              <a:t>LESION DEL N. AXILAR:</a:t>
            </a:r>
          </a:p>
          <a:p>
            <a:endParaRPr lang="en-US" sz="2000" dirty="0"/>
          </a:p>
          <a:p>
            <a:pPr>
              <a:buNone/>
            </a:pPr>
            <a:endParaRPr lang="en-US" sz="2000" dirty="0"/>
          </a:p>
          <a:p>
            <a:pPr>
              <a:buNone/>
            </a:pPr>
            <a:r>
              <a:rPr lang="en-US" sz="2000" dirty="0"/>
              <a:t>    </a:t>
            </a:r>
          </a:p>
          <a:p>
            <a:pPr>
              <a:buNone/>
            </a:pPr>
            <a:r>
              <a:rPr lang="en-US" sz="2000" dirty="0"/>
              <a:t>ATROFIA DEL MUSCULO             DELTOIDES</a:t>
            </a:r>
            <a:endParaRPr lang="es-MX" sz="2000" dirty="0"/>
          </a:p>
          <a:p>
            <a:pPr>
              <a:buNone/>
            </a:pPr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4953000" y="1981200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  <p:pic>
        <p:nvPicPr>
          <p:cNvPr id="3074" name="Picture 2" descr="C:\Users\ANGEL FLORES\Documents\hombro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1287016"/>
            <a:ext cx="5976664" cy="4590256"/>
          </a:xfrm>
          <a:prstGeom prst="rect">
            <a:avLst/>
          </a:prstGeom>
          <a:noFill/>
          <a:ln w="57150">
            <a:solidFill>
              <a:schemeClr val="accent2">
                <a:lumMod val="75000"/>
              </a:schemeClr>
            </a:solidFill>
          </a:ln>
        </p:spPr>
      </p:pic>
      <p:sp>
        <p:nvSpPr>
          <p:cNvPr id="6" name="5 Flecha abajo"/>
          <p:cNvSpPr/>
          <p:nvPr/>
        </p:nvSpPr>
        <p:spPr>
          <a:xfrm>
            <a:off x="1619672" y="2611760"/>
            <a:ext cx="504056" cy="961256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6EB7EF5-AC06-6340-9D24-7C926D64F8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BIBLIOGRAFÍA.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02B3346-6583-7447-94C6-DDCA980584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268760"/>
            <a:ext cx="7886700" cy="4908203"/>
          </a:xfrm>
        </p:spPr>
        <p:txBody>
          <a:bodyPr>
            <a:normAutofit lnSpcReduction="10000"/>
          </a:bodyPr>
          <a:lstStyle/>
          <a:p>
            <a:pPr lvl="0"/>
            <a:r>
              <a:rPr lang="es-MX" dirty="0"/>
              <a:t>Moore KL. Anatomía con orientación clinica. </a:t>
            </a:r>
            <a:r>
              <a:rPr lang="en-US" dirty="0"/>
              <a:t>8a. ed. Editorial Wolters Kluwer Lippincott.  </a:t>
            </a:r>
            <a:r>
              <a:rPr lang="es-MX" dirty="0"/>
              <a:t>2018.</a:t>
            </a:r>
          </a:p>
          <a:p>
            <a:pPr lvl="0"/>
            <a:r>
              <a:rPr lang="es-MX" dirty="0"/>
              <a:t>Guzmán-López S, Elizondo-Omaña R. Anatomía humana, manual de prácticas basadas en el razonamiento clínico. 2ª. ed. Editorial Médica Panamericana. 2018.</a:t>
            </a:r>
          </a:p>
          <a:p>
            <a:pPr lvl="0"/>
            <a:r>
              <a:rPr lang="es-MX" dirty="0"/>
              <a:t>Pro E. Anatomía Clínica. 2ª ed. Editorial Médica Panamericana. 2014</a:t>
            </a:r>
          </a:p>
          <a:p>
            <a:pPr lvl="0"/>
            <a:r>
              <a:rPr lang="es-MX" dirty="0"/>
              <a:t>Drake RL; Wayne VA; Mitchel A.W.M. Gray: Anatomía Básica. Editorial Elsevier; 2014.</a:t>
            </a:r>
          </a:p>
          <a:p>
            <a:pPr lvl="0"/>
            <a:r>
              <a:rPr lang="en-US" dirty="0"/>
              <a:t>Loukas M; Benninger, B; Shane TR. </a:t>
            </a:r>
            <a:r>
              <a:rPr lang="es-MX" dirty="0"/>
              <a:t>Guía fotográfica de Disección del cuerpo humano.  Editorial Elsevier; 2014.</a:t>
            </a:r>
          </a:p>
          <a:p>
            <a:pPr lvl="0"/>
            <a:r>
              <a:rPr lang="es-MX" dirty="0"/>
              <a:t>Latarjet. Anatomía Humana. 4ª ed. Editorial Médica Panamericana; 2015.</a:t>
            </a:r>
          </a:p>
          <a:p>
            <a:pPr lvl="0"/>
            <a:r>
              <a:rPr lang="es-MX" dirty="0"/>
              <a:t>Gilroy A.M. y cols. Prometheus Atlas de Anatomía Humana. Editorial Médica Panamericana; 2015.</a:t>
            </a:r>
          </a:p>
          <a:p>
            <a:pPr lvl="0"/>
            <a:r>
              <a:rPr lang="es-MX" dirty="0"/>
              <a:t>Gilroy, AM. Prometheus: Anatomía, Manual para el estudiante. Editorial Médica Panamericana.; 2013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4250191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884CA5-F895-3546-A82F-B767141DCD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2132856"/>
            <a:ext cx="7886700" cy="1728192"/>
          </a:xfrm>
        </p:spPr>
        <p:txBody>
          <a:bodyPr>
            <a:noAutofit/>
          </a:bodyPr>
          <a:lstStyle/>
          <a:p>
            <a:pPr algn="ctr"/>
            <a:r>
              <a:rPr lang="es-MX" sz="9600" b="1" dirty="0"/>
              <a:t>¡GRACIAS!</a:t>
            </a:r>
          </a:p>
        </p:txBody>
      </p:sp>
    </p:spTree>
    <p:extLst>
      <p:ext uri="{BB962C8B-B14F-4D97-AF65-F5344CB8AC3E}">
        <p14:creationId xmlns:p14="http://schemas.microsoft.com/office/powerpoint/2010/main" val="30831862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Título 1">
            <a:extLst>
              <a:ext uri="{FF2B5EF4-FFF2-40B4-BE49-F238E27FC236}">
                <a16:creationId xmlns:a16="http://schemas.microsoft.com/office/drawing/2014/main" id="{B9F567C7-3719-0743-960A-4ABD3438373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143000" y="704056"/>
            <a:ext cx="6858000" cy="5029200"/>
          </a:xfrm>
        </p:spPr>
        <p:txBody>
          <a:bodyPr/>
          <a:lstStyle/>
          <a:p>
            <a:pPr algn="l"/>
            <a:r>
              <a:rPr lang="es-MX" altLang="es-MX" b="1" dirty="0"/>
              <a:t>Músculos de la cintura pectoral.</a:t>
            </a:r>
            <a:br>
              <a:rPr lang="es-MX" altLang="es-MX" b="1" dirty="0"/>
            </a:br>
            <a:br>
              <a:rPr lang="es-MX" altLang="es-MX" b="1" dirty="0"/>
            </a:br>
            <a:r>
              <a:rPr lang="es-MX" altLang="es-MX" b="1" dirty="0"/>
              <a:t>     1. </a:t>
            </a:r>
            <a:r>
              <a:rPr lang="es-MX" altLang="es-MX" sz="4000" b="1" dirty="0"/>
              <a:t>Anteriores.</a:t>
            </a:r>
            <a:br>
              <a:rPr lang="es-MX" altLang="es-MX" sz="4000" b="1" dirty="0"/>
            </a:br>
            <a:br>
              <a:rPr lang="es-MX" altLang="es-MX" sz="4000" b="1" dirty="0"/>
            </a:br>
            <a:r>
              <a:rPr lang="es-MX" altLang="es-MX" sz="4000" b="1" dirty="0"/>
              <a:t>      2. Posteriores.</a:t>
            </a:r>
            <a:br>
              <a:rPr lang="es-MX" altLang="es-MX" sz="4000" b="1" dirty="0"/>
            </a:br>
            <a:br>
              <a:rPr lang="es-MX" altLang="es-MX" sz="4000" b="1" dirty="0"/>
            </a:br>
            <a:r>
              <a:rPr lang="es-MX" altLang="es-MX" sz="4000" b="1" dirty="0"/>
              <a:t>      3. Escapulohumerales</a:t>
            </a:r>
          </a:p>
        </p:txBody>
      </p:sp>
    </p:spTree>
    <p:extLst>
      <p:ext uri="{BB962C8B-B14F-4D97-AF65-F5344CB8AC3E}">
        <p14:creationId xmlns:p14="http://schemas.microsoft.com/office/powerpoint/2010/main" val="12208181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1 Título">
            <a:extLst>
              <a:ext uri="{FF2B5EF4-FFF2-40B4-BE49-F238E27FC236}">
                <a16:creationId xmlns:a16="http://schemas.microsoft.com/office/drawing/2014/main" id="{2E6A5F2C-9F19-8641-A4A6-564C24506B4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s-MX" b="1" dirty="0"/>
              <a:t>1. MÚSCULOS ANTERIORES.</a:t>
            </a:r>
          </a:p>
        </p:txBody>
      </p:sp>
      <p:sp>
        <p:nvSpPr>
          <p:cNvPr id="99330" name="2 Marcador de contenido">
            <a:extLst>
              <a:ext uri="{FF2B5EF4-FFF2-40B4-BE49-F238E27FC236}">
                <a16:creationId xmlns:a16="http://schemas.microsoft.com/office/drawing/2014/main" id="{4A6568FE-D723-CB4A-ABAD-CA627A580A6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971600" y="1484785"/>
            <a:ext cx="6419800" cy="648071"/>
          </a:xfrm>
        </p:spPr>
        <p:txBody>
          <a:bodyPr/>
          <a:lstStyle/>
          <a:p>
            <a:r>
              <a:rPr lang="en-US" altLang="es-MX" sz="2800" dirty="0"/>
              <a:t>Dan </a:t>
            </a:r>
            <a:r>
              <a:rPr lang="en-US" altLang="es-MX" sz="2800" dirty="0" err="1"/>
              <a:t>movimiento</a:t>
            </a:r>
            <a:r>
              <a:rPr lang="en-US" altLang="es-MX" sz="2800" dirty="0"/>
              <a:t> a la </a:t>
            </a:r>
            <a:r>
              <a:rPr lang="en-US" altLang="es-MX" sz="2800" dirty="0" err="1"/>
              <a:t>cintura</a:t>
            </a:r>
            <a:r>
              <a:rPr lang="en-US" altLang="es-MX" sz="2800" dirty="0"/>
              <a:t> pectoral.</a:t>
            </a:r>
          </a:p>
        </p:txBody>
      </p:sp>
      <p:sp>
        <p:nvSpPr>
          <p:cNvPr id="99331" name="5 CuadroTexto">
            <a:extLst>
              <a:ext uri="{FF2B5EF4-FFF2-40B4-BE49-F238E27FC236}">
                <a16:creationId xmlns:a16="http://schemas.microsoft.com/office/drawing/2014/main" id="{51578610-586B-EF42-83F6-992F415C10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4600" y="2276872"/>
            <a:ext cx="4145632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s-MX" sz="2400" dirty="0"/>
              <a:t>PECTORAL MAYOR</a:t>
            </a:r>
          </a:p>
          <a:p>
            <a:pPr eaLnBrk="1" hangingPunct="1">
              <a:spcBef>
                <a:spcPct val="0"/>
              </a:spcBef>
            </a:pPr>
            <a:endParaRPr lang="en-US" altLang="es-MX" sz="2400" dirty="0"/>
          </a:p>
          <a:p>
            <a:pPr eaLnBrk="1" hangingPunct="1">
              <a:spcBef>
                <a:spcPct val="0"/>
              </a:spcBef>
            </a:pPr>
            <a:r>
              <a:rPr lang="en-US" altLang="es-MX" sz="2400" dirty="0"/>
              <a:t>PECTORAL MENOR</a:t>
            </a:r>
          </a:p>
          <a:p>
            <a:pPr eaLnBrk="1" hangingPunct="1">
              <a:spcBef>
                <a:spcPct val="0"/>
              </a:spcBef>
            </a:pPr>
            <a:endParaRPr lang="en-US" altLang="es-MX" sz="2400" dirty="0"/>
          </a:p>
          <a:p>
            <a:pPr eaLnBrk="1" hangingPunct="1">
              <a:spcBef>
                <a:spcPct val="0"/>
              </a:spcBef>
            </a:pPr>
            <a:r>
              <a:rPr lang="en-US" altLang="es-MX" sz="2400" dirty="0"/>
              <a:t>SUBCLAVIO</a:t>
            </a:r>
          </a:p>
          <a:p>
            <a:pPr eaLnBrk="1" hangingPunct="1">
              <a:spcBef>
                <a:spcPct val="0"/>
              </a:spcBef>
            </a:pPr>
            <a:endParaRPr lang="en-US" altLang="es-MX" sz="2400" dirty="0"/>
          </a:p>
          <a:p>
            <a:pPr eaLnBrk="1" hangingPunct="1">
              <a:spcBef>
                <a:spcPct val="0"/>
              </a:spcBef>
            </a:pPr>
            <a:r>
              <a:rPr lang="en-US" altLang="es-MX" sz="2400" dirty="0"/>
              <a:t>SERRATO ANTERIOR</a:t>
            </a:r>
          </a:p>
          <a:p>
            <a:pPr eaLnBrk="1" hangingPunct="1">
              <a:spcBef>
                <a:spcPct val="0"/>
              </a:spcBef>
            </a:pPr>
            <a:endParaRPr lang="en-US" altLang="es-MX" sz="2400" dirty="0"/>
          </a:p>
          <a:p>
            <a:pPr eaLnBrk="1" hangingPunct="1">
              <a:spcBef>
                <a:spcPct val="0"/>
              </a:spcBef>
              <a:buNone/>
            </a:pPr>
            <a:r>
              <a:rPr lang="en-US" altLang="es-MX" sz="2400" dirty="0"/>
              <a:t>                                 </a:t>
            </a:r>
            <a:r>
              <a:rPr lang="en-US" altLang="es-MX" sz="1800" b="1" dirty="0"/>
              <a:t>VER FIG. 2</a:t>
            </a:r>
          </a:p>
        </p:txBody>
      </p:sp>
    </p:spTree>
    <p:extLst>
      <p:ext uri="{BB962C8B-B14F-4D97-AF65-F5344CB8AC3E}">
        <p14:creationId xmlns:p14="http://schemas.microsoft.com/office/powerpoint/2010/main" val="41606680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473014"/>
          </a:xfrm>
        </p:spPr>
        <p:txBody>
          <a:bodyPr>
            <a:normAutofit/>
          </a:bodyPr>
          <a:lstStyle/>
          <a:p>
            <a:r>
              <a:rPr lang="en-US" sz="2000" b="1" dirty="0"/>
              <a:t>FIG. 2. </a:t>
            </a:r>
            <a:r>
              <a:rPr lang="en-US" sz="2000" b="1" dirty="0" err="1"/>
              <a:t>Músculos</a:t>
            </a:r>
            <a:r>
              <a:rPr lang="en-US" sz="2000" b="1" dirty="0"/>
              <a:t> </a:t>
            </a:r>
            <a:r>
              <a:rPr lang="en-US" sz="2000" b="1" dirty="0" err="1"/>
              <a:t>anteriores</a:t>
            </a:r>
            <a:r>
              <a:rPr lang="en-US" sz="2000" b="1" dirty="0"/>
              <a:t>.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75E220D6-F505-4D4B-BD91-CA4EE17FC6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084426"/>
            <a:ext cx="8515350" cy="5062920"/>
          </a:xfrm>
          <a:prstGeom prst="rect">
            <a:avLst/>
          </a:prstGeom>
        </p:spPr>
      </p:pic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4F69A6A7-11B9-7A42-BC6F-029F4D9206B8}"/>
              </a:ext>
            </a:extLst>
          </p:cNvPr>
          <p:cNvCxnSpPr/>
          <p:nvPr/>
        </p:nvCxnSpPr>
        <p:spPr>
          <a:xfrm>
            <a:off x="1475656" y="2276872"/>
            <a:ext cx="129614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53AF339B-D821-7645-A718-957F258646F2}"/>
              </a:ext>
            </a:extLst>
          </p:cNvPr>
          <p:cNvCxnSpPr/>
          <p:nvPr/>
        </p:nvCxnSpPr>
        <p:spPr>
          <a:xfrm>
            <a:off x="7470726" y="4869160"/>
            <a:ext cx="129614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58E6AC8D-0380-A548-BFED-8D9138C6F3EE}"/>
              </a:ext>
            </a:extLst>
          </p:cNvPr>
          <p:cNvCxnSpPr/>
          <p:nvPr/>
        </p:nvCxnSpPr>
        <p:spPr>
          <a:xfrm>
            <a:off x="5364088" y="2274370"/>
            <a:ext cx="129614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Conector recto 13">
            <a:extLst>
              <a:ext uri="{FF2B5EF4-FFF2-40B4-BE49-F238E27FC236}">
                <a16:creationId xmlns:a16="http://schemas.microsoft.com/office/drawing/2014/main" id="{764B87C8-7BAB-5C49-8B72-E9A7DCF7743A}"/>
              </a:ext>
            </a:extLst>
          </p:cNvPr>
          <p:cNvCxnSpPr/>
          <p:nvPr/>
        </p:nvCxnSpPr>
        <p:spPr>
          <a:xfrm>
            <a:off x="4716016" y="1988840"/>
            <a:ext cx="129614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ABA619-DF24-7C4E-A2AC-017574A79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32656"/>
            <a:ext cx="7886700" cy="648072"/>
          </a:xfrm>
        </p:spPr>
        <p:txBody>
          <a:bodyPr/>
          <a:lstStyle/>
          <a:p>
            <a:r>
              <a:rPr lang="es-MX" b="1" dirty="0"/>
              <a:t>MÚSCULO PECTORAL MAYOR.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790FB82-3471-E449-BB02-997E5B7F9D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980728"/>
            <a:ext cx="7886700" cy="56886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/>
              <a:t>               </a:t>
            </a:r>
          </a:p>
          <a:p>
            <a:endParaRPr lang="es-MX" dirty="0"/>
          </a:p>
          <a:p>
            <a:endParaRPr lang="es-MX" dirty="0"/>
          </a:p>
          <a:p>
            <a:pPr marL="0" indent="0">
              <a:buNone/>
            </a:pPr>
            <a:endParaRPr lang="es-MX" dirty="0"/>
          </a:p>
          <a:p>
            <a:endParaRPr lang="es-MX" dirty="0"/>
          </a:p>
          <a:p>
            <a:endParaRPr lang="es-MX" dirty="0"/>
          </a:p>
          <a:p>
            <a:pPr marL="0" indent="0">
              <a:buNone/>
            </a:pPr>
            <a:endParaRPr lang="es-MX" dirty="0"/>
          </a:p>
          <a:p>
            <a:endParaRPr lang="es-MX" dirty="0"/>
          </a:p>
          <a:p>
            <a:endParaRPr lang="es-MX" dirty="0"/>
          </a:p>
          <a:p>
            <a:pPr marL="0" indent="0">
              <a:buNone/>
            </a:pPr>
            <a:endParaRPr lang="es-MX" dirty="0"/>
          </a:p>
          <a:p>
            <a:endParaRPr lang="es-MX" dirty="0"/>
          </a:p>
          <a:p>
            <a:pPr marL="0" indent="0">
              <a:buNone/>
            </a:pPr>
            <a:r>
              <a:rPr lang="es-MX" sz="1400" dirty="0"/>
              <a:t>                                                                                                                                                                    </a:t>
            </a:r>
          </a:p>
          <a:p>
            <a:pPr marL="0" indent="0">
              <a:buNone/>
            </a:pPr>
            <a:endParaRPr lang="es-MX" sz="1400" dirty="0"/>
          </a:p>
          <a:p>
            <a:pPr marL="0" indent="0" algn="r">
              <a:buNone/>
            </a:pPr>
            <a:r>
              <a:rPr lang="es-MX" sz="1800" dirty="0"/>
              <a:t> </a:t>
            </a:r>
            <a:r>
              <a:rPr lang="es-MX" sz="1800" b="1" dirty="0"/>
              <a:t>VER. FIG. 3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4564066-C0BE-E346-A254-853B881340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442" y="1133858"/>
            <a:ext cx="5642829" cy="2439158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C8F4B7FF-7C00-8748-ACED-3D911BCD2C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443" y="3573016"/>
            <a:ext cx="5642829" cy="2617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45634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3" y="404664"/>
            <a:ext cx="5732987" cy="622176"/>
          </a:xfrm>
        </p:spPr>
        <p:txBody>
          <a:bodyPr>
            <a:normAutofit/>
          </a:bodyPr>
          <a:lstStyle/>
          <a:p>
            <a:r>
              <a:rPr lang="en-US" sz="1800" b="1" dirty="0"/>
              <a:t>FIG. 3. MÚSCULO PECTORAL MAYOR. ORIGEN E INSERCIÓN.</a:t>
            </a:r>
            <a:endParaRPr lang="es-MX" sz="1800" b="1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1E390A02-5D5A-7D44-B170-2CD66492BF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263" y="908720"/>
            <a:ext cx="6093420" cy="5792362"/>
          </a:xfrm>
          <a:prstGeom prst="rect">
            <a:avLst/>
          </a:prstGeom>
        </p:spPr>
      </p:pic>
      <p:sp>
        <p:nvSpPr>
          <p:cNvPr id="3" name="Elipse 2">
            <a:extLst>
              <a:ext uri="{FF2B5EF4-FFF2-40B4-BE49-F238E27FC236}">
                <a16:creationId xmlns:a16="http://schemas.microsoft.com/office/drawing/2014/main" id="{AC3AA7D7-81BC-404B-806F-E7FC36541D02}"/>
              </a:ext>
            </a:extLst>
          </p:cNvPr>
          <p:cNvSpPr/>
          <p:nvPr/>
        </p:nvSpPr>
        <p:spPr>
          <a:xfrm>
            <a:off x="6156176" y="1196752"/>
            <a:ext cx="1368152" cy="792088"/>
          </a:xfrm>
          <a:prstGeom prst="ellipse">
            <a:avLst/>
          </a:prstGeom>
          <a:noFill/>
          <a:ln w="508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rgbClr val="FF0000"/>
              </a:solidFill>
              <a:highlight>
                <a:srgbClr val="FF0000"/>
              </a:highlight>
            </a:endParaRPr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BBCB64B4-FD04-4F4D-A99D-719031B784FD}"/>
              </a:ext>
            </a:extLst>
          </p:cNvPr>
          <p:cNvSpPr/>
          <p:nvPr/>
        </p:nvSpPr>
        <p:spPr>
          <a:xfrm>
            <a:off x="6200531" y="4869160"/>
            <a:ext cx="1368152" cy="792088"/>
          </a:xfrm>
          <a:prstGeom prst="ellipse">
            <a:avLst/>
          </a:prstGeom>
          <a:noFill/>
          <a:ln w="508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rgbClr val="FF0000"/>
              </a:solidFill>
              <a:highlight>
                <a:srgbClr val="FF0000"/>
              </a:highlight>
            </a:endParaRP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CF6E5C51-E5B3-7446-8A33-9C970A49B27F}"/>
              </a:ext>
            </a:extLst>
          </p:cNvPr>
          <p:cNvSpPr/>
          <p:nvPr/>
        </p:nvSpPr>
        <p:spPr>
          <a:xfrm>
            <a:off x="6156176" y="3580907"/>
            <a:ext cx="1368152" cy="792088"/>
          </a:xfrm>
          <a:prstGeom prst="ellipse">
            <a:avLst/>
          </a:prstGeom>
          <a:noFill/>
          <a:ln w="508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rgbClr val="FF0000"/>
              </a:solidFill>
              <a:highlight>
                <a:srgbClr val="FF0000"/>
              </a:highlight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DAF772F-EF53-E240-8C36-FF87BDF2BE3D}"/>
              </a:ext>
            </a:extLst>
          </p:cNvPr>
          <p:cNvSpPr txBox="1"/>
          <p:nvPr/>
        </p:nvSpPr>
        <p:spPr>
          <a:xfrm>
            <a:off x="395536" y="3203684"/>
            <a:ext cx="1214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INSERCIÓN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130A40C8-8248-C74D-BBEF-6C362ECDC737}"/>
              </a:ext>
            </a:extLst>
          </p:cNvPr>
          <p:cNvSpPr txBox="1"/>
          <p:nvPr/>
        </p:nvSpPr>
        <p:spPr>
          <a:xfrm>
            <a:off x="7740352" y="2888888"/>
            <a:ext cx="926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ORIGEN</a:t>
            </a:r>
          </a:p>
        </p:txBody>
      </p: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20260843-C40D-5B43-ACAF-A2A4C82CC95D}"/>
              </a:ext>
            </a:extLst>
          </p:cNvPr>
          <p:cNvCxnSpPr>
            <a:cxnSpLocks/>
            <a:stCxn id="4" idx="2"/>
          </p:cNvCxnSpPr>
          <p:nvPr/>
        </p:nvCxnSpPr>
        <p:spPr>
          <a:xfrm>
            <a:off x="1003010" y="3573016"/>
            <a:ext cx="1336742" cy="648072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4C0AE215-884B-484F-9A19-329922CCA2EF}"/>
              </a:ext>
            </a:extLst>
          </p:cNvPr>
          <p:cNvCxnSpPr>
            <a:cxnSpLocks/>
          </p:cNvCxnSpPr>
          <p:nvPr/>
        </p:nvCxnSpPr>
        <p:spPr>
          <a:xfrm flipH="1">
            <a:off x="7568683" y="3253626"/>
            <a:ext cx="666778" cy="1759550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96FA5C6E-8067-244E-99D4-1E795F36B358}"/>
              </a:ext>
            </a:extLst>
          </p:cNvPr>
          <p:cNvCxnSpPr>
            <a:cxnSpLocks/>
            <a:stCxn id="11" idx="2"/>
          </p:cNvCxnSpPr>
          <p:nvPr/>
        </p:nvCxnSpPr>
        <p:spPr>
          <a:xfrm flipH="1">
            <a:off x="7568685" y="3258220"/>
            <a:ext cx="635096" cy="602828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BFF42852-7A4C-114F-A7CA-008A0F95308B}"/>
              </a:ext>
            </a:extLst>
          </p:cNvPr>
          <p:cNvCxnSpPr>
            <a:cxnSpLocks/>
            <a:stCxn id="11" idx="0"/>
          </p:cNvCxnSpPr>
          <p:nvPr/>
        </p:nvCxnSpPr>
        <p:spPr>
          <a:xfrm flipH="1" flipV="1">
            <a:off x="7380313" y="1844824"/>
            <a:ext cx="823468" cy="1044064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990</TotalTime>
  <Words>1422</Words>
  <Application>Microsoft Macintosh PowerPoint</Application>
  <PresentationFormat>Presentación en pantalla (4:3)</PresentationFormat>
  <Paragraphs>288</Paragraphs>
  <Slides>44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44</vt:i4>
      </vt:variant>
    </vt:vector>
  </HeadingPairs>
  <TitlesOfParts>
    <vt:vector size="49" baseType="lpstr">
      <vt:lpstr>ＭＳ Ｐゴシック</vt:lpstr>
      <vt:lpstr>Arial</vt:lpstr>
      <vt:lpstr>Calibri</vt:lpstr>
      <vt:lpstr>Calibri Light</vt:lpstr>
      <vt:lpstr>Tema de Office</vt:lpstr>
      <vt:lpstr>UNIVERSIDAD AUTÓNOMA DEL ESTADO DE MÉXICO  FACULTAD DE MEDICINA   TÍTULO: “MÚSCULOS DE LA CINTURA PECTORAL´´  UNIDAD 2; TEMA 2.3.  UNIDAD DE APRENDIZAJE:  ANATOMÍA I.  PROGRAMA EDUCATIVO: MÉDICO CIRUJANO.  ESPACIO ACADÉMICO: FACULTAD DE MEDICINA.  RESPONSABLE DE LA ELABORACIÓN:  M. EN I.E. MARCO ANTONIO MONDRAGÓN CHIMAL  FECHA DE ELABORACIÓN: 20 DE AGOSTO DE 2018</vt:lpstr>
      <vt:lpstr>JUSTIFICACIÓN.</vt:lpstr>
      <vt:lpstr>CINTURA PECTORAL.</vt:lpstr>
      <vt:lpstr>Fig. 1. Cintura pectoral.</vt:lpstr>
      <vt:lpstr>Músculos de la cintura pectoral.       1. Anteriores.        2. Posteriores.        3. Escapulohumerales</vt:lpstr>
      <vt:lpstr>1. MÚSCULOS ANTERIORES.</vt:lpstr>
      <vt:lpstr>FIG. 2. Músculos anteriores.</vt:lpstr>
      <vt:lpstr>MÚSCULO PECTORAL MAYOR.</vt:lpstr>
      <vt:lpstr>FIG. 3. MÚSCULO PECTORAL MAYOR. ORIGEN E INSERCIÓN.</vt:lpstr>
      <vt:lpstr>MÚSCULO PECTORAL MENOR.</vt:lpstr>
      <vt:lpstr>FIG. 4. MÚSCULO PECTORAL MENOR: ORIGEN E INSERCIÓN.</vt:lpstr>
      <vt:lpstr>MÚSCULO SUBCLAVIO.</vt:lpstr>
      <vt:lpstr>FIG. 5. MÚSCULO SUBCLAVIO: ORIGEN E INSERCIÓN.</vt:lpstr>
      <vt:lpstr>MÚSCULO SERRATO ANTERIOR.</vt:lpstr>
      <vt:lpstr>FIG. 6. MÚSCULO SERRATO ANTERIOR: ORIGEN E INSERCIÓN.</vt:lpstr>
      <vt:lpstr>2. MÚSCULOS POSTERIORES.</vt:lpstr>
      <vt:lpstr>MÚSCULO TRAPECIO.</vt:lpstr>
      <vt:lpstr>FIG. 7. MÚSCULO TRAPECIO: ORIGEN E INSERCIÓN.</vt:lpstr>
      <vt:lpstr>MÚSCULO DORSAL ANCHO.</vt:lpstr>
      <vt:lpstr>FIG. 8. MÚSCULO DORSAL ANCHO: ORIGEN E INSERCIÓN.</vt:lpstr>
      <vt:lpstr>MÚSCULO ELEVADOR DE LA ESCAPULA.</vt:lpstr>
      <vt:lpstr>FIG. 9. MÚSCULO ELEVADOR DE LA ESCAPULA: ORIGEN E INSERCIÓN.</vt:lpstr>
      <vt:lpstr>MÚSCULO ROMBOIDES MAYOR.</vt:lpstr>
      <vt:lpstr>FIG. 10. MÚSCULO ROMBOIDES MAYOR: ORIGEN E INSERCIÓN.</vt:lpstr>
      <vt:lpstr>MÚSCULO ROMBOIDES MENOR.</vt:lpstr>
      <vt:lpstr>FIG. 11. MÚSCULO ROMBOIDES MENOR: ORIGEN E INSERCIÓN.</vt:lpstr>
      <vt:lpstr>3. MÚSCULOS ESCAPULOHUMERALES.</vt:lpstr>
      <vt:lpstr>MÚSCULO DELTOIDES.</vt:lpstr>
      <vt:lpstr>FIG. 12. MÚSCULO DELTOIDES: ORIGEN E INSERCIÓN.</vt:lpstr>
      <vt:lpstr>MÚSCULO REDONDO MAYOR.</vt:lpstr>
      <vt:lpstr>FIG. 13. MÚSCULO REDONDO MAYOR: ORIGEN E INSERCIÓN.</vt:lpstr>
      <vt:lpstr>MÚSCULO SUPRAESPINOSO.</vt:lpstr>
      <vt:lpstr>FIG. 14. MÚSCULO SUPRAESPINOSO: ORIGEN E INSERCIÓN.</vt:lpstr>
      <vt:lpstr>MÚSCULO INFRAESPINOSO.</vt:lpstr>
      <vt:lpstr>FIG. 16. MÚSCULO INFRAESPINOSO: ORIGEN E INSERCIÓN.</vt:lpstr>
      <vt:lpstr>MÚSCULO REDONDO MENOR.</vt:lpstr>
      <vt:lpstr>FIG. 16. MÚSCULO REDONDO MENOR: ORIGEN E INSERCIÓN.</vt:lpstr>
      <vt:lpstr>MÚSCULO SUBESCAPULAR.</vt:lpstr>
      <vt:lpstr>FIG. 18. MÚSCULO SUBESCAPULAR: ORIGEN E INSERCIÓN.</vt:lpstr>
      <vt:lpstr>ORIENTACIÓN CLÍNICA: LESION DEL MANGUITO DE LOS ROTADORES.</vt:lpstr>
      <vt:lpstr>ORIENTACIÓN CLINICA.</vt:lpstr>
      <vt:lpstr>ORIENTACIÓN CLINICA.</vt:lpstr>
      <vt:lpstr>BIBLIOGRAFÍA.</vt:lpstr>
      <vt:lpstr>¡GRACIAS!</vt:lpstr>
    </vt:vector>
  </TitlesOfParts>
  <Company>Toshiba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ANGEL FLORES</dc:creator>
  <cp:lastModifiedBy>Usuario de Microsoft Office</cp:lastModifiedBy>
  <cp:revision>146</cp:revision>
  <dcterms:created xsi:type="dcterms:W3CDTF">2011-02-10T18:27:18Z</dcterms:created>
  <dcterms:modified xsi:type="dcterms:W3CDTF">2018-09-04T21:54:11Z</dcterms:modified>
</cp:coreProperties>
</file>