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1" r:id="rId2"/>
    <p:sldId id="260" r:id="rId3"/>
    <p:sldId id="266" r:id="rId4"/>
    <p:sldId id="267" r:id="rId5"/>
    <p:sldId id="264" r:id="rId6"/>
    <p:sldId id="310" r:id="rId7"/>
    <p:sldId id="271" r:id="rId8"/>
    <p:sldId id="270" r:id="rId9"/>
    <p:sldId id="311" r:id="rId10"/>
    <p:sldId id="313" r:id="rId11"/>
    <p:sldId id="314" r:id="rId12"/>
    <p:sldId id="315" r:id="rId13"/>
    <p:sldId id="316" r:id="rId14"/>
    <p:sldId id="317" r:id="rId15"/>
    <p:sldId id="318" r:id="rId16"/>
    <p:sldId id="320" r:id="rId17"/>
    <p:sldId id="325" r:id="rId18"/>
    <p:sldId id="322" r:id="rId19"/>
    <p:sldId id="321" r:id="rId20"/>
    <p:sldId id="323" r:id="rId21"/>
    <p:sldId id="324" r:id="rId22"/>
    <p:sldId id="326" r:id="rId23"/>
    <p:sldId id="327" r:id="rId24"/>
    <p:sldId id="330" r:id="rId25"/>
    <p:sldId id="328" r:id="rId26"/>
    <p:sldId id="319" r:id="rId27"/>
    <p:sldId id="329" r:id="rId28"/>
    <p:sldId id="331" r:id="rId29"/>
    <p:sldId id="332" r:id="rId30"/>
    <p:sldId id="333" r:id="rId31"/>
    <p:sldId id="334" r:id="rId32"/>
    <p:sldId id="335" r:id="rId33"/>
    <p:sldId id="336" r:id="rId34"/>
    <p:sldId id="268" r:id="rId35"/>
    <p:sldId id="259" r:id="rId3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A7C9D1A-2C8A-584D-B3E4-CEA746FFF5F6}">
          <p14:sldIdLst>
            <p14:sldId id="261"/>
            <p14:sldId id="260"/>
            <p14:sldId id="266"/>
            <p14:sldId id="267"/>
            <p14:sldId id="264"/>
            <p14:sldId id="310"/>
            <p14:sldId id="271"/>
            <p14:sldId id="270"/>
            <p14:sldId id="311"/>
            <p14:sldId id="313"/>
            <p14:sldId id="314"/>
            <p14:sldId id="315"/>
            <p14:sldId id="316"/>
            <p14:sldId id="317"/>
            <p14:sldId id="318"/>
            <p14:sldId id="320"/>
            <p14:sldId id="325"/>
            <p14:sldId id="322"/>
            <p14:sldId id="321"/>
            <p14:sldId id="323"/>
            <p14:sldId id="324"/>
            <p14:sldId id="326"/>
            <p14:sldId id="327"/>
            <p14:sldId id="330"/>
            <p14:sldId id="328"/>
            <p14:sldId id="319"/>
            <p14:sldId id="329"/>
            <p14:sldId id="331"/>
            <p14:sldId id="332"/>
            <p14:sldId id="333"/>
            <p14:sldId id="334"/>
            <p14:sldId id="335"/>
            <p14:sldId id="336"/>
            <p14:sldId id="26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FE"/>
    <a:srgbClr val="2D5335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6"/>
  </p:normalViewPr>
  <p:slideViewPr>
    <p:cSldViewPr snapToGrid="0" snapToObjects="1">
      <p:cViewPr varScale="1">
        <p:scale>
          <a:sx n="112" d="100"/>
          <a:sy n="112" d="100"/>
        </p:scale>
        <p:origin x="16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36AAABD-8E3E-1A40-9A7D-D59B22F592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78367-50A0-EC4C-845D-C36677CBB4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F5E23-F59B-BE4F-AEF9-7BC6AC1D694A}" type="datetimeFigureOut">
              <a:rPr lang="es-ES_tradnl" smtClean="0"/>
              <a:t>11/9/18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160534C-2547-1446-BA57-D228FC671A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D6A3A7-1B19-244D-BEB1-6F65D0E6A79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F3A8E-DF21-0B46-B053-9C9002B7B72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14666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11/9/18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12571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944782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302027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742058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045588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323640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186604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508363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2845282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167641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520615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2928698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079012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3924458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0658256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1681070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3071135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4975163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7303197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721873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5997653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5708561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8117145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7010957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1451404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7211314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CONTRAPORTADA</a:t>
            </a:r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632563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27417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163958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691296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259579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433365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42A7D-8272-3945-87E0-4C7B0AB0C56F}" type="datetime1">
              <a:rPr lang="es-MX" smtClean="0"/>
              <a:t>11/09/18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CEBD-DC3B-3C45-8C4B-5B1CDC2E03A8}" type="datetime1">
              <a:rPr lang="es-MX" smtClean="0"/>
              <a:t>11/09/18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C64F-0177-E64E-955A-692DE2C7695C}" type="datetime1">
              <a:rPr lang="es-MX" smtClean="0"/>
              <a:t>11/09/18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D75A-42E6-0540-80EB-81A97AEA93B8}" type="datetime1">
              <a:rPr lang="es-MX" smtClean="0"/>
              <a:t>11/09/18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C416-98D3-FC45-8070-9086111B7CB7}" type="datetime1">
              <a:rPr lang="es-MX" smtClean="0"/>
              <a:t>11/09/18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D3F5-833C-C942-9C27-28E76F3B6B33}" type="datetime1">
              <a:rPr lang="es-MX" smtClean="0"/>
              <a:t>11/09/18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1CA7-B467-7D40-9758-F0299C7DECD5}" type="datetime1">
              <a:rPr lang="es-MX" smtClean="0"/>
              <a:t>11/09/18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339F-7323-8543-BC06-85F9BD689888}" type="datetime1">
              <a:rPr lang="es-MX" smtClean="0"/>
              <a:t>11/09/18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173F-BB29-0B4C-AECB-1F539889EADC}" type="datetime1">
              <a:rPr lang="es-MX" smtClean="0"/>
              <a:t>11/09/18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32BB-A211-054B-A33A-931EBD921525}" type="datetime1">
              <a:rPr lang="es-MX" smtClean="0"/>
              <a:t>11/09/18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F9EB-6BD2-0846-B7E3-0E1E699DEAC9}" type="datetime1">
              <a:rPr lang="es-MX" smtClean="0"/>
              <a:t>11/09/18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7E18E-7335-684C-B3AB-BF24BC5BAFDC}" type="datetime1">
              <a:rPr lang="es-MX" smtClean="0"/>
              <a:t>11/09/18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books.org/wiki/Programaci%C3%B3n_en_C/Manejo_din%C3%A1mico_de_memoria#calloc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03598" y="3429000"/>
            <a:ext cx="7234612" cy="218665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UA: Estructuras de datos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Unidad de Competencia I</a:t>
            </a:r>
            <a:br>
              <a:rPr lang="es-ES" sz="2800" dirty="0">
                <a:latin typeface="Metropolis Black"/>
                <a:cs typeface="Metropolis Black"/>
              </a:rPr>
            </a:b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Tema: Arreglos dinámicos unidimensionales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Dr. Asdrúbal López Chau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 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1600" dirty="0">
                <a:latin typeface="Metropolis"/>
                <a:cs typeface="Metropolis"/>
              </a:rPr>
              <a:t>06</a:t>
            </a:r>
            <a:r>
              <a:rPr lang="es-ES" sz="1600" dirty="0">
                <a:latin typeface="Metropolis Light"/>
                <a:cs typeface="Metropolis Light"/>
              </a:rPr>
              <a:t>/03/2018</a:t>
            </a:r>
            <a:endParaRPr lang="es-ES" sz="1200" dirty="0">
              <a:latin typeface="Metropolis Light"/>
              <a:cs typeface="Metropolis Light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683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69" y="9271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960698" y="1493568"/>
            <a:ext cx="77505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dirty="0">
                <a:latin typeface="Metropolis Light"/>
                <a:cs typeface="Metropolis Light"/>
              </a:rPr>
              <a:t>Centro  Universitario UAEM Zumpango</a:t>
            </a:r>
          </a:p>
          <a:p>
            <a:pPr algn="ctr"/>
            <a:r>
              <a:rPr lang="es-ES" sz="3600" dirty="0">
                <a:latin typeface="Metropolis Light"/>
                <a:cs typeface="Metropolis Light"/>
              </a:rPr>
              <a:t>Ingeniería en Computación</a:t>
            </a: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Para asignar memoria dinámicamente se usan </a:t>
            </a:r>
            <a:r>
              <a:rPr lang="es-ES" sz="2400" u="sng" dirty="0">
                <a:cs typeface="Metropolis"/>
              </a:rPr>
              <a:t>punteros</a:t>
            </a:r>
            <a:r>
              <a:rPr lang="es-ES" sz="2400" dirty="0">
                <a:cs typeface="Metropolis"/>
              </a:rPr>
              <a:t> o algún mecanismo de referencia que pueda tener acceso al </a:t>
            </a:r>
            <a:r>
              <a:rPr lang="es-ES" sz="2400" dirty="0" err="1">
                <a:cs typeface="Metropolis"/>
              </a:rPr>
              <a:t>heap</a:t>
            </a:r>
            <a:r>
              <a:rPr lang="es-ES" sz="2400" dirty="0">
                <a:cs typeface="Metropolis"/>
              </a:rPr>
              <a:t>. 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Los punteros son variables que contienen direcciones, como el inicio de un bloque de memoria o incluso la dirección de otra variable.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Punteros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9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597298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En lenguaje C y C++ para declarar un puntero </a:t>
            </a:r>
          </a:p>
          <a:p>
            <a:pPr algn="just"/>
            <a:r>
              <a:rPr lang="es-ES" sz="2400" dirty="0">
                <a:cs typeface="Metropolis"/>
              </a:rPr>
              <a:t>se usa el operador *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La sintaxis es la siguiente:</a:t>
            </a:r>
          </a:p>
          <a:p>
            <a:pPr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tipo *identificador;</a:t>
            </a:r>
          </a:p>
          <a:p>
            <a:pPr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tipo *identificador = NULL;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Ejemplos: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Punteros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10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A3245D1-1FA0-8442-93E2-B67237CBF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611" y="4386580"/>
            <a:ext cx="7103827" cy="78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669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En </a:t>
            </a:r>
            <a:r>
              <a:rPr lang="es-ES" sz="2400" b="1" dirty="0">
                <a:cs typeface="Metropolis"/>
              </a:rPr>
              <a:t>C/C++</a:t>
            </a:r>
            <a:r>
              <a:rPr lang="es-ES" sz="2400" dirty="0">
                <a:cs typeface="Metropolis"/>
              </a:rPr>
              <a:t> hay dos operadores para los punteros: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* </a:t>
            </a:r>
            <a:r>
              <a:rPr lang="es-ES" sz="2400" dirty="0">
                <a:cs typeface="Metropolis"/>
              </a:rPr>
              <a:t>Operador de </a:t>
            </a:r>
            <a:r>
              <a:rPr lang="es-ES" sz="2400" dirty="0" err="1">
                <a:cs typeface="Metropolis"/>
              </a:rPr>
              <a:t>indirección</a:t>
            </a:r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&amp;</a:t>
            </a:r>
            <a:r>
              <a:rPr lang="es-ES" sz="2400" dirty="0">
                <a:cs typeface="Metropolis"/>
              </a:rPr>
              <a:t> Operador de dirección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El operador 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&amp; </a:t>
            </a:r>
            <a:r>
              <a:rPr lang="es-ES" sz="2400" dirty="0">
                <a:cs typeface="Metropolis"/>
              </a:rPr>
              <a:t>obtiene la </a:t>
            </a:r>
            <a:r>
              <a:rPr lang="es-ES" sz="2400" u="sng" dirty="0">
                <a:cs typeface="Metropolis"/>
              </a:rPr>
              <a:t>dirección de una variable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El operador 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*</a:t>
            </a:r>
            <a:r>
              <a:rPr lang="es-ES" sz="2400" dirty="0">
                <a:cs typeface="Metropolis"/>
              </a:rPr>
              <a:t> se usa para obtener el </a:t>
            </a:r>
            <a:r>
              <a:rPr lang="es-ES" sz="2400" u="sng" dirty="0">
                <a:cs typeface="Metropolis"/>
              </a:rPr>
              <a:t>contenido de la dirección</a:t>
            </a:r>
            <a:r>
              <a:rPr lang="es-ES" sz="2400" dirty="0">
                <a:cs typeface="Metropolis"/>
              </a:rPr>
              <a:t> de memoria a donde apunta el puntero.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Punteros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094652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Se mostrará ahora la forma de crear arreglos dinámicamente en el lenguaje de programación C.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Este lenguaje será usado en UA de periodos posteriores.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526855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r>
              <a:rPr lang="es-ES" sz="2400" dirty="0">
                <a:cs typeface="Metropolis"/>
              </a:rPr>
              <a:t>En este lenguaje existen tres funciones para asignar memoria dinámicamente: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void* malloc (size_t size);</a:t>
            </a:r>
            <a:endParaRPr lang="es-ES" sz="2400" dirty="0">
              <a:solidFill>
                <a:srgbClr val="00B0F0"/>
              </a:solidFill>
              <a:cs typeface="Metropolis"/>
            </a:endParaRP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 *calloc(size_t nmemb, size_t size);</a:t>
            </a: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 *realloc(void *ptr, size_t size);</a:t>
            </a:r>
            <a:endParaRPr lang="es-ES" sz="2400" dirty="0">
              <a:solidFill>
                <a:srgbClr val="00B0F0"/>
              </a:solidFill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Estas funciones son parte de la biblioteca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stdlib.h</a:t>
            </a:r>
            <a:endParaRPr lang="es-ES" sz="2400" dirty="0">
              <a:solidFill>
                <a:srgbClr val="00B050"/>
              </a:solidFill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13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100246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r>
              <a:rPr lang="es-MX" sz="2400" dirty="0"/>
              <a:t>La función malloc () reserva un bloque de memoria en el heap y regresa un puntero genérico (void) que apunta al inicio del bloque reservado. </a:t>
            </a:r>
          </a:p>
          <a:p>
            <a:pPr algn="just"/>
            <a:endParaRPr lang="es-ES" sz="2400" dirty="0">
              <a:solidFill>
                <a:srgbClr val="00B0F0"/>
              </a:solidFill>
              <a:cs typeface="Metropolis"/>
            </a:endParaRP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void* malloc (size_t size);</a:t>
            </a:r>
            <a:endParaRPr lang="es-ES" sz="2400" dirty="0">
              <a:solidFill>
                <a:srgbClr val="00B0F0"/>
              </a:solidFill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14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2A4649B-5496-8C4A-BBDB-AB60FB27623C}"/>
              </a:ext>
            </a:extLst>
          </p:cNvPr>
          <p:cNvSpPr txBox="1"/>
          <p:nvPr/>
        </p:nvSpPr>
        <p:spPr>
          <a:xfrm>
            <a:off x="2098066" y="3970525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Tamaño en bytes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EDFD5443-9A3F-5B4B-9607-34C094A8BF28}"/>
              </a:ext>
            </a:extLst>
          </p:cNvPr>
          <p:cNvCxnSpPr/>
          <p:nvPr/>
        </p:nvCxnSpPr>
        <p:spPr>
          <a:xfrm flipV="1">
            <a:off x="3188970" y="3444269"/>
            <a:ext cx="0" cy="5105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2D202C6-4710-664A-B5CE-4BEE93509432}"/>
              </a:ext>
            </a:extLst>
          </p:cNvPr>
          <p:cNvSpPr txBox="1"/>
          <p:nvPr/>
        </p:nvSpPr>
        <p:spPr>
          <a:xfrm>
            <a:off x="970306" y="4814986"/>
            <a:ext cx="2767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Al ser genérico se debe de hacer casting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1D75A7F6-6DD1-F74F-A0D5-EBA21506DB7B}"/>
              </a:ext>
            </a:extLst>
          </p:cNvPr>
          <p:cNvCxnSpPr>
            <a:cxnSpLocks/>
          </p:cNvCxnSpPr>
          <p:nvPr/>
        </p:nvCxnSpPr>
        <p:spPr>
          <a:xfrm flipH="1" flipV="1">
            <a:off x="937260" y="3444270"/>
            <a:ext cx="685800" cy="1367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82F791E8-97BE-4E47-B319-59B8B2FFDAA9}"/>
              </a:ext>
            </a:extLst>
          </p:cNvPr>
          <p:cNvSpPr txBox="1"/>
          <p:nvPr/>
        </p:nvSpPr>
        <p:spPr>
          <a:xfrm>
            <a:off x="4348631" y="3647359"/>
            <a:ext cx="46057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00B050"/>
                </a:solidFill>
              </a:rPr>
              <a:t>Recordatorio 1: Casting es un mecanismo </a:t>
            </a:r>
          </a:p>
          <a:p>
            <a:r>
              <a:rPr lang="es-ES_tradnl" dirty="0">
                <a:solidFill>
                  <a:srgbClr val="00B050"/>
                </a:solidFill>
              </a:rPr>
              <a:t>para realizar conversiones entre tipos de datos.</a:t>
            </a:r>
          </a:p>
          <a:p>
            <a:endParaRPr lang="es-ES_tradnl" dirty="0">
              <a:solidFill>
                <a:srgbClr val="00B050"/>
              </a:solidFill>
            </a:endParaRPr>
          </a:p>
          <a:p>
            <a:r>
              <a:rPr lang="es-ES_tradnl" dirty="0">
                <a:solidFill>
                  <a:srgbClr val="00B050"/>
                </a:solidFill>
              </a:rPr>
              <a:t>Recordatorio 2: El operador </a:t>
            </a:r>
            <a:r>
              <a:rPr lang="es-ES_tradnl" dirty="0" err="1"/>
              <a:t>sizeof</a:t>
            </a:r>
            <a:r>
              <a:rPr lang="es-ES_tradnl" dirty="0">
                <a:solidFill>
                  <a:srgbClr val="00B050"/>
                </a:solidFill>
              </a:rPr>
              <a:t> devuelve </a:t>
            </a:r>
          </a:p>
          <a:p>
            <a:r>
              <a:rPr lang="es-ES_tradnl" dirty="0">
                <a:solidFill>
                  <a:srgbClr val="00B050"/>
                </a:solidFill>
              </a:rPr>
              <a:t>el tamaño en bytes.</a:t>
            </a:r>
          </a:p>
          <a:p>
            <a:endParaRPr lang="es-ES_tradn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07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15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2F6AF6-532B-8246-8710-DA9D2962F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611" y="1773799"/>
            <a:ext cx="7475220" cy="4017154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0CD70AF-846D-F348-BD9F-B8A2D3766EB4}"/>
              </a:ext>
            </a:extLst>
          </p:cNvPr>
          <p:cNvSpPr txBox="1"/>
          <p:nvPr/>
        </p:nvSpPr>
        <p:spPr>
          <a:xfrm>
            <a:off x="3188970" y="5856305"/>
            <a:ext cx="265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A continuación unas notas</a:t>
            </a:r>
          </a:p>
        </p:txBody>
      </p:sp>
    </p:spTree>
    <p:extLst>
      <p:ext uri="{BB962C8B-B14F-4D97-AF65-F5344CB8AC3E}">
        <p14:creationId xmlns:p14="http://schemas.microsoft.com/office/powerpoint/2010/main" val="2741536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BA6876D-8792-9349-A502-27853088A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11" y="1916179"/>
            <a:ext cx="8191500" cy="19050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34611" y="1245815"/>
            <a:ext cx="823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16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3DD6152-DB01-AC4A-8DD7-5B10578CB554}"/>
              </a:ext>
            </a:extLst>
          </p:cNvPr>
          <p:cNvSpPr txBox="1"/>
          <p:nvPr/>
        </p:nvSpPr>
        <p:spPr>
          <a:xfrm>
            <a:off x="1383030" y="3784182"/>
            <a:ext cx="5424883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Nota 1: </a:t>
            </a:r>
            <a:r>
              <a:rPr lang="es-ES_tradnl" dirty="0"/>
              <a:t>Siempre es necesario asegurarse de que </a:t>
            </a:r>
          </a:p>
          <a:p>
            <a:r>
              <a:rPr lang="es-ES_tradnl" dirty="0"/>
              <a:t>la memoria fue asignada correctamente, </a:t>
            </a:r>
          </a:p>
          <a:p>
            <a:r>
              <a:rPr lang="es-ES_tradnl" dirty="0"/>
              <a:t>para ello se comprueba que el arreglo NO es nulo.</a:t>
            </a:r>
          </a:p>
          <a:p>
            <a:r>
              <a:rPr lang="es-ES_tradnl" u="sng" dirty="0"/>
              <a:t>En caso de no generarse el arreglo, NO se debe de usar.</a:t>
            </a:r>
            <a:r>
              <a:rPr lang="es-ES_trad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2424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17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2F6AF6-532B-8246-8710-DA9D2962F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611" y="1839151"/>
            <a:ext cx="7475220" cy="401715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CD81890-DE57-E84B-B4F6-1ED35B25F2C2}"/>
              </a:ext>
            </a:extLst>
          </p:cNvPr>
          <p:cNvSpPr/>
          <p:nvPr/>
        </p:nvSpPr>
        <p:spPr>
          <a:xfrm>
            <a:off x="5406390" y="3268074"/>
            <a:ext cx="3737610" cy="107721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FF0000"/>
                </a:solidFill>
              </a:rPr>
              <a:t>Nota 2: </a:t>
            </a:r>
            <a:r>
              <a:rPr lang="es-ES_tradnl" sz="1600" dirty="0"/>
              <a:t>Se debe de calcular el espacio requerido multiplicando el tamaño deseado por el espacio utilizado por cada elemento.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361B9902-565E-7942-8A51-F7FF0643430A}"/>
              </a:ext>
            </a:extLst>
          </p:cNvPr>
          <p:cNvCxnSpPr>
            <a:cxnSpLocks/>
          </p:cNvCxnSpPr>
          <p:nvPr/>
        </p:nvCxnSpPr>
        <p:spPr>
          <a:xfrm flipH="1">
            <a:off x="5223510" y="4114800"/>
            <a:ext cx="182880" cy="388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601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18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2F6AF6-532B-8246-8710-DA9D2962F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611" y="1839151"/>
            <a:ext cx="7475220" cy="401715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CD81890-DE57-E84B-B4F6-1ED35B25F2C2}"/>
              </a:ext>
            </a:extLst>
          </p:cNvPr>
          <p:cNvSpPr/>
          <p:nvPr/>
        </p:nvSpPr>
        <p:spPr>
          <a:xfrm>
            <a:off x="5303520" y="3730131"/>
            <a:ext cx="3737610" cy="33855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FF0000"/>
                </a:solidFill>
              </a:rPr>
              <a:t>Nota 3: </a:t>
            </a:r>
            <a:r>
              <a:rPr lang="es-ES_tradnl" sz="1600" dirty="0"/>
              <a:t>Observa el casting.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0EDA35CD-73DE-8243-87B0-9B4C31FB955B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211830" y="3899408"/>
            <a:ext cx="2091690" cy="6602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32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7" y="1317384"/>
            <a:ext cx="8378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Propósito de la unidad de aprendizaje y de la UC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Guion explicativo de uso del material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Introducción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Punteros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Avenir Book"/>
              </a:rPr>
              <a:t>Creación de arreglos dinámicamente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Avenir Book"/>
              </a:rPr>
              <a:t>Ejercicios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Avenir Book"/>
              </a:rPr>
              <a:t>Referencias</a:t>
            </a:r>
          </a:p>
          <a:p>
            <a:pPr marL="342900" indent="-342900" algn="just">
              <a:buFont typeface="+mj-lt"/>
              <a:buAutoNum type="arabicPeriod"/>
            </a:pPr>
            <a:endParaRPr lang="es-ES" sz="2400" dirty="0">
              <a:cs typeface="Avenir Book"/>
            </a:endParaRP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Contenido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E4F9A52-994A-AC40-9B7B-D2269A12B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6696" y="6347260"/>
            <a:ext cx="2133600" cy="365125"/>
          </a:xfrm>
        </p:spPr>
        <p:txBody>
          <a:bodyPr/>
          <a:lstStyle/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t>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FF76458-B4AE-4547-8166-F4DC4B911B86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19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2F6AF6-532B-8246-8710-DA9D2962F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22" y="1727033"/>
            <a:ext cx="7475220" cy="401715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CD81890-DE57-E84B-B4F6-1ED35B25F2C2}"/>
              </a:ext>
            </a:extLst>
          </p:cNvPr>
          <p:cNvSpPr/>
          <p:nvPr/>
        </p:nvSpPr>
        <p:spPr>
          <a:xfrm>
            <a:off x="3993584" y="5516263"/>
            <a:ext cx="3737610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FF0000"/>
                </a:solidFill>
              </a:rPr>
              <a:t>Nota 4: </a:t>
            </a:r>
            <a:r>
              <a:rPr lang="es-ES_tradnl" sz="1600" dirty="0"/>
              <a:t>Después de usar el arreglo dinámico, hay que liberar la memoria. </a:t>
            </a:r>
          </a:p>
          <a:p>
            <a:r>
              <a:rPr lang="es-ES_tradnl" sz="1600" dirty="0">
                <a:solidFill>
                  <a:srgbClr val="FF0000"/>
                </a:solidFill>
              </a:rPr>
              <a:t>Sólo se debe de liberar una vez.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0EDA35CD-73DE-8243-87B0-9B4C31FB955B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2457450" y="5151138"/>
            <a:ext cx="1536134" cy="7806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758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multidimensionales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20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CD81890-DE57-E84B-B4F6-1ED35B25F2C2}"/>
              </a:ext>
            </a:extLst>
          </p:cNvPr>
          <p:cNvSpPr/>
          <p:nvPr/>
        </p:nvSpPr>
        <p:spPr>
          <a:xfrm>
            <a:off x="1791983" y="2178361"/>
            <a:ext cx="3737610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FF0000"/>
                </a:solidFill>
              </a:rPr>
              <a:t>Nota 5: </a:t>
            </a:r>
            <a:r>
              <a:rPr lang="es-ES_tradnl" sz="1600" dirty="0"/>
              <a:t>Si se logra asignar la memoria,</a:t>
            </a:r>
            <a:r>
              <a:rPr lang="es-ES_tradnl" sz="1600" dirty="0">
                <a:solidFill>
                  <a:srgbClr val="FF0000"/>
                </a:solidFill>
              </a:rPr>
              <a:t> </a:t>
            </a:r>
            <a:r>
              <a:rPr lang="es-ES_tradnl" sz="1600" dirty="0"/>
              <a:t>El puntero apunta al bloque de memoria que se encuentra en el </a:t>
            </a:r>
            <a:r>
              <a:rPr lang="es-ES_tradnl" sz="1600" dirty="0" err="1"/>
              <a:t>heap</a:t>
            </a:r>
            <a:r>
              <a:rPr lang="es-ES_tradnl" sz="1600" dirty="0"/>
              <a:t>.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2" name="Llamada de nube 1">
            <a:extLst>
              <a:ext uri="{FF2B5EF4-FFF2-40B4-BE49-F238E27FC236}">
                <a16:creationId xmlns:a16="http://schemas.microsoft.com/office/drawing/2014/main" id="{334075DF-89DA-ED42-A8BA-3B26922BD06D}"/>
              </a:ext>
            </a:extLst>
          </p:cNvPr>
          <p:cNvSpPr/>
          <p:nvPr/>
        </p:nvSpPr>
        <p:spPr>
          <a:xfrm>
            <a:off x="1764635" y="2977172"/>
            <a:ext cx="5132117" cy="3200400"/>
          </a:xfrm>
          <a:prstGeom prst="cloudCallout">
            <a:avLst>
              <a:gd name="adj1" fmla="val -23728"/>
              <a:gd name="adj2" fmla="val 3178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A6B1E8-D494-0945-9F42-4C972725437A}"/>
              </a:ext>
            </a:extLst>
          </p:cNvPr>
          <p:cNvSpPr txBox="1"/>
          <p:nvPr/>
        </p:nvSpPr>
        <p:spPr>
          <a:xfrm>
            <a:off x="5637086" y="4155191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err="1"/>
              <a:t>Heap</a:t>
            </a:r>
            <a:endParaRPr lang="es-ES_tradnl" b="1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2214895-F6FB-B343-8AF1-7F67A2FD4AF9}"/>
              </a:ext>
            </a:extLst>
          </p:cNvPr>
          <p:cNvSpPr/>
          <p:nvPr/>
        </p:nvSpPr>
        <p:spPr>
          <a:xfrm>
            <a:off x="2427575" y="4243517"/>
            <a:ext cx="1903118" cy="5029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tx1"/>
                </a:solidFill>
              </a:rPr>
              <a:t>Espacio reservado dinámicamente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9D6C465-EAAB-A24E-9C00-D90F9ACCA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62" y="1646790"/>
            <a:ext cx="6134100" cy="520700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98D39229-4629-CB4F-B411-993735F0B5C8}"/>
              </a:ext>
            </a:extLst>
          </p:cNvPr>
          <p:cNvCxnSpPr>
            <a:cxnSpLocks/>
          </p:cNvCxnSpPr>
          <p:nvPr/>
        </p:nvCxnSpPr>
        <p:spPr>
          <a:xfrm>
            <a:off x="1017270" y="1964167"/>
            <a:ext cx="1549426" cy="22596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5C59871B-C538-534B-8D3B-129E9D20CD70}"/>
              </a:ext>
            </a:extLst>
          </p:cNvPr>
          <p:cNvSpPr/>
          <p:nvPr/>
        </p:nvSpPr>
        <p:spPr>
          <a:xfrm>
            <a:off x="3624120" y="4947703"/>
            <a:ext cx="3737610" cy="5847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FF0000"/>
                </a:solidFill>
              </a:rPr>
              <a:t>Nota 6: </a:t>
            </a:r>
            <a:r>
              <a:rPr lang="es-ES_tradnl" sz="1600" dirty="0"/>
              <a:t>El bloque de memoria no se inicializa.</a:t>
            </a:r>
            <a:endParaRPr lang="es-ES_tradnl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251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r>
              <a:rPr lang="es-MX" sz="2400" dirty="0"/>
              <a:t>La función </a:t>
            </a:r>
            <a:r>
              <a:rPr lang="es-MX" sz="2400" dirty="0">
                <a:solidFill>
                  <a:srgbClr val="00B0F0"/>
                </a:solidFill>
              </a:rPr>
              <a:t>calloc</a:t>
            </a:r>
            <a:r>
              <a:rPr lang="es-MX" sz="2400" dirty="0"/>
              <a:t> () trabaja casi igual a la función malloc, pero inicializa con ceros el bloque de memoria. Además, usa dos parámetros uno para indicar el número de elementos, y otro para indicar el tamaño de cada uno ellos.</a:t>
            </a:r>
          </a:p>
          <a:p>
            <a:pPr algn="just"/>
            <a:endParaRPr lang="es-MX" sz="2400" dirty="0">
              <a:solidFill>
                <a:srgbClr val="00B0F0"/>
              </a:solidFill>
            </a:endParaRP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 *calloc(size_t nmemb, size_t size);</a:t>
            </a:r>
          </a:p>
          <a:p>
            <a:pPr algn="just"/>
            <a:endParaRPr lang="es-MX" sz="2400" dirty="0">
              <a:solidFill>
                <a:srgbClr val="00B0F0"/>
              </a:solidFill>
            </a:endParaRP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Veamos un ejemplo.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545760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A6C2629-2011-3F44-9C0A-78EE64790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877" y="1030997"/>
            <a:ext cx="6755999" cy="541552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34611" y="1245815"/>
            <a:ext cx="8233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3665595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A6C2629-2011-3F44-9C0A-78EE64790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877" y="1030997"/>
            <a:ext cx="6755999" cy="541552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34611" y="1245815"/>
            <a:ext cx="8233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23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D34831C-EA61-B549-938A-602685C24ED4}"/>
              </a:ext>
            </a:extLst>
          </p:cNvPr>
          <p:cNvSpPr/>
          <p:nvPr/>
        </p:nvSpPr>
        <p:spPr>
          <a:xfrm>
            <a:off x="43282" y="4876317"/>
            <a:ext cx="2490991" cy="5847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FF0000"/>
                </a:solidFill>
              </a:rPr>
              <a:t>Nota 7: </a:t>
            </a:r>
            <a:r>
              <a:rPr lang="es-ES_tradnl" sz="1600" dirty="0"/>
              <a:t>El arreglo se inicializa con ceros. 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AEF5C704-65FF-D447-BA61-2EBCEF950A27}"/>
              </a:ext>
            </a:extLst>
          </p:cNvPr>
          <p:cNvCxnSpPr>
            <a:cxnSpLocks/>
          </p:cNvCxnSpPr>
          <p:nvPr/>
        </p:nvCxnSpPr>
        <p:spPr>
          <a:xfrm flipV="1">
            <a:off x="2534273" y="4286250"/>
            <a:ext cx="3820807" cy="685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695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A6C2629-2011-3F44-9C0A-78EE64790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877" y="1030997"/>
            <a:ext cx="6755999" cy="541552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34611" y="1245815"/>
            <a:ext cx="8233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24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0CF9F473-9149-D646-AD6A-16855629D7DB}"/>
              </a:ext>
            </a:extLst>
          </p:cNvPr>
          <p:cNvCxnSpPr/>
          <p:nvPr/>
        </p:nvCxnSpPr>
        <p:spPr>
          <a:xfrm flipH="1">
            <a:off x="7438438" y="3634740"/>
            <a:ext cx="208232" cy="32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C6B39D61-E962-E649-81D5-B7E015464998}"/>
              </a:ext>
            </a:extLst>
          </p:cNvPr>
          <p:cNvCxnSpPr>
            <a:cxnSpLocks/>
          </p:cNvCxnSpPr>
          <p:nvPr/>
        </p:nvCxnSpPr>
        <p:spPr>
          <a:xfrm flipH="1">
            <a:off x="6361252" y="3503041"/>
            <a:ext cx="1077186" cy="5038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8E57AD83-4DCC-5747-993B-C88D0BED2DB4}"/>
              </a:ext>
            </a:extLst>
          </p:cNvPr>
          <p:cNvSpPr txBox="1"/>
          <p:nvPr/>
        </p:nvSpPr>
        <p:spPr>
          <a:xfrm>
            <a:off x="6728432" y="3151824"/>
            <a:ext cx="241444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Nota 7: </a:t>
            </a:r>
            <a:r>
              <a:rPr lang="es-ES_tradnl" dirty="0"/>
              <a:t>Dos parámetros</a:t>
            </a:r>
          </a:p>
        </p:txBody>
      </p:sp>
    </p:spTree>
    <p:extLst>
      <p:ext uri="{BB962C8B-B14F-4D97-AF65-F5344CB8AC3E}">
        <p14:creationId xmlns:p14="http://schemas.microsoft.com/office/powerpoint/2010/main" val="1155829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rgbClr val="00B050"/>
                </a:solidFill>
                <a:cs typeface="Metropolis"/>
              </a:rPr>
              <a:t>En lenguaje C</a:t>
            </a:r>
            <a:endParaRPr lang="es-ES" sz="2400" dirty="0">
              <a:cs typeface="Metropolis"/>
            </a:endParaRPr>
          </a:p>
          <a:p>
            <a:pPr algn="just"/>
            <a:r>
              <a:rPr lang="es-MX" sz="2400" dirty="0"/>
              <a:t>La función </a:t>
            </a:r>
            <a:r>
              <a:rPr lang="es-MX" sz="2400" dirty="0">
                <a:solidFill>
                  <a:srgbClr val="00B0F0"/>
                </a:solidFill>
              </a:rPr>
              <a:t>reaalloc</a:t>
            </a:r>
            <a:r>
              <a:rPr lang="es-MX" sz="2400" dirty="0"/>
              <a:t> () redimensiona el espacio de memoria previamente asignado a un puntero.</a:t>
            </a:r>
          </a:p>
          <a:p>
            <a:pPr algn="just"/>
            <a:r>
              <a:rPr lang="es-MX" sz="2400" dirty="0"/>
              <a:t>Esta función recibe como parámetros un puntero y el </a:t>
            </a:r>
            <a:r>
              <a:rPr lang="es-MX" sz="2400" u="sng" dirty="0"/>
              <a:t>nuevo</a:t>
            </a:r>
            <a:r>
              <a:rPr lang="es-MX" sz="2400" dirty="0"/>
              <a:t> tamaño en bytes.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Ahora veamos ejemplo 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25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5619415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330D596-2A1A-BB44-8CB3-D2194DC20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448" y="757003"/>
            <a:ext cx="7945682" cy="577281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26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61F1B4C-EF11-3F4E-BE57-EA683B724BD1}"/>
              </a:ext>
            </a:extLst>
          </p:cNvPr>
          <p:cNvSpPr txBox="1"/>
          <p:nvPr/>
        </p:nvSpPr>
        <p:spPr>
          <a:xfrm>
            <a:off x="5817870" y="5207212"/>
            <a:ext cx="258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Más notas a continuación</a:t>
            </a:r>
          </a:p>
        </p:txBody>
      </p:sp>
    </p:spTree>
    <p:extLst>
      <p:ext uri="{BB962C8B-B14F-4D97-AF65-F5344CB8AC3E}">
        <p14:creationId xmlns:p14="http://schemas.microsoft.com/office/powerpoint/2010/main" val="517569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330D596-2A1A-BB44-8CB3-D2194DC20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448" y="757003"/>
            <a:ext cx="7945682" cy="577281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27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D0FE0457-D22E-D14B-9603-ED27919F915E}"/>
              </a:ext>
            </a:extLst>
          </p:cNvPr>
          <p:cNvCxnSpPr>
            <a:cxnSpLocks/>
          </p:cNvCxnSpPr>
          <p:nvPr/>
        </p:nvCxnSpPr>
        <p:spPr>
          <a:xfrm flipH="1" flipV="1">
            <a:off x="5634990" y="3749040"/>
            <a:ext cx="662940" cy="727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15316D9-7A69-454F-B130-57825653262F}"/>
              </a:ext>
            </a:extLst>
          </p:cNvPr>
          <p:cNvSpPr txBox="1"/>
          <p:nvPr/>
        </p:nvSpPr>
        <p:spPr>
          <a:xfrm>
            <a:off x="6127021" y="4560649"/>
            <a:ext cx="247215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Nota 8: </a:t>
            </a:r>
            <a:r>
              <a:rPr lang="es-ES_tradnl" dirty="0"/>
              <a:t>Se debe usar </a:t>
            </a:r>
          </a:p>
          <a:p>
            <a:r>
              <a:rPr lang="es-ES_tradnl" dirty="0"/>
              <a:t>un puntero</a:t>
            </a:r>
          </a:p>
          <a:p>
            <a:r>
              <a:rPr lang="es-ES_tradnl" dirty="0"/>
              <a:t> que contiene un bloque</a:t>
            </a:r>
          </a:p>
          <a:p>
            <a:r>
              <a:rPr lang="es-ES_tradnl" dirty="0"/>
              <a:t>previamente asignado.</a:t>
            </a:r>
          </a:p>
        </p:txBody>
      </p:sp>
    </p:spTree>
    <p:extLst>
      <p:ext uri="{BB962C8B-B14F-4D97-AF65-F5344CB8AC3E}">
        <p14:creationId xmlns:p14="http://schemas.microsoft.com/office/powerpoint/2010/main" val="26977380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330D596-2A1A-BB44-8CB3-D2194DC20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448" y="757003"/>
            <a:ext cx="7945682" cy="577281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28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D0FE0457-D22E-D14B-9603-ED27919F915E}"/>
              </a:ext>
            </a:extLst>
          </p:cNvPr>
          <p:cNvCxnSpPr>
            <a:cxnSpLocks/>
          </p:cNvCxnSpPr>
          <p:nvPr/>
        </p:nvCxnSpPr>
        <p:spPr>
          <a:xfrm flipH="1" flipV="1">
            <a:off x="3086100" y="3680460"/>
            <a:ext cx="3040921" cy="11315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15316D9-7A69-454F-B130-57825653262F}"/>
              </a:ext>
            </a:extLst>
          </p:cNvPr>
          <p:cNvSpPr txBox="1"/>
          <p:nvPr/>
        </p:nvSpPr>
        <p:spPr>
          <a:xfrm>
            <a:off x="6127021" y="4560649"/>
            <a:ext cx="2690545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Nota 9: </a:t>
            </a:r>
            <a:r>
              <a:rPr lang="es-ES_tradnl" dirty="0"/>
              <a:t>Se almacena en un</a:t>
            </a:r>
          </a:p>
          <a:p>
            <a:r>
              <a:rPr lang="es-ES_tradnl" dirty="0"/>
              <a:t>puntero temporal la</a:t>
            </a:r>
          </a:p>
          <a:p>
            <a:r>
              <a:rPr lang="es-ES_tradnl" dirty="0"/>
              <a:t>dirección del bloque</a:t>
            </a:r>
          </a:p>
          <a:p>
            <a:r>
              <a:rPr lang="es-ES_tradnl" dirty="0"/>
              <a:t>redimensionado.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6614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cs typeface="Metropolis"/>
              </a:rPr>
              <a:t>Conocer, analizar y aplicar estructuras de datos estáticas y dinámicas mediante programas para la solución de problemas informáticos. </a:t>
            </a:r>
          </a:p>
          <a:p>
            <a:pPr algn="just"/>
            <a:endParaRPr lang="es-ES" sz="2000" dirty="0">
              <a:cs typeface="Avenir Book"/>
            </a:endParaRPr>
          </a:p>
          <a:p>
            <a:pPr algn="just"/>
            <a:r>
              <a:rPr lang="es-ES" sz="2000" dirty="0">
                <a:cs typeface="Avenir Book"/>
              </a:rPr>
              <a:t>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099656" y="1372176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Metropolis Light"/>
                <a:cs typeface="Metropolis Light"/>
              </a:rPr>
              <a:t>Propósito UA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Propósito de la unidad de aprendizaje y de la UC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F4696DD-491F-7246-BC0D-EF11CC5AD846}"/>
              </a:ext>
            </a:extLst>
          </p:cNvPr>
          <p:cNvSpPr txBox="1"/>
          <p:nvPr/>
        </p:nvSpPr>
        <p:spPr>
          <a:xfrm>
            <a:off x="2869167" y="2979034"/>
            <a:ext cx="59499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cs typeface="Avenir Book"/>
              </a:rPr>
              <a:t>Desarrollar programas con el uso de variables dinámicas (apuntadores). </a:t>
            </a:r>
          </a:p>
          <a:p>
            <a:endParaRPr lang="es-ES" sz="2000" dirty="0">
              <a:cs typeface="Avenir Book"/>
            </a:endParaRPr>
          </a:p>
          <a:p>
            <a:pPr algn="just"/>
            <a:r>
              <a:rPr lang="es-ES" sz="2000" dirty="0">
                <a:cs typeface="Avenir Book"/>
              </a:rPr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3DAEBD-E2D0-A440-8283-B9287D072A13}"/>
              </a:ext>
            </a:extLst>
          </p:cNvPr>
          <p:cNvSpPr txBox="1"/>
          <p:nvPr/>
        </p:nvSpPr>
        <p:spPr>
          <a:xfrm>
            <a:off x="1099656" y="3007915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Metropolis Light"/>
                <a:cs typeface="Metropolis Light"/>
              </a:rPr>
              <a:t>Propósito UC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039DB46-4FB4-E44D-98C5-1D53CAB7374D}"/>
              </a:ext>
            </a:extLst>
          </p:cNvPr>
          <p:cNvSpPr/>
          <p:nvPr/>
        </p:nvSpPr>
        <p:spPr>
          <a:xfrm>
            <a:off x="2869167" y="3861256"/>
            <a:ext cx="54175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Estructuras de datos: Definición, Tipos. Abstracción: Definición. TAD. </a:t>
            </a:r>
          </a:p>
          <a:p>
            <a:r>
              <a:rPr lang="es-MX" dirty="0">
                <a:solidFill>
                  <a:srgbClr val="FF0000"/>
                </a:solidFill>
              </a:rPr>
              <a:t>Variables Dinámicas: Apuntadores. Operaciones básicas. </a:t>
            </a:r>
          </a:p>
          <a:p>
            <a:endParaRPr lang="es-MX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2768082-0F8F-7E4D-BF25-B4537D080285}"/>
              </a:ext>
            </a:extLst>
          </p:cNvPr>
          <p:cNvSpPr txBox="1"/>
          <p:nvPr/>
        </p:nvSpPr>
        <p:spPr>
          <a:xfrm>
            <a:off x="1099656" y="3862925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Metropolis Light"/>
                <a:cs typeface="Metropolis Light"/>
              </a:rPr>
              <a:t>Conocimientos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CC8327-D1DA-4645-8E66-4D425BB28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2</a:t>
            </a:fld>
            <a:endParaRPr lang="es-ES"/>
          </a:p>
        </p:txBody>
      </p:sp>
      <p:sp>
        <p:nvSpPr>
          <p:cNvPr id="23" name="Marcador de número de diapositiva 2">
            <a:extLst>
              <a:ext uri="{FF2B5EF4-FFF2-40B4-BE49-F238E27FC236}">
                <a16:creationId xmlns:a16="http://schemas.microsoft.com/office/drawing/2014/main" id="{AE11A248-529E-9648-B4B0-2FF6B0E27CD4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126C5BD-2DEE-0943-B7EF-069861D02F5A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4501FF9-BD89-8244-ACD6-825BDB951CCB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90802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330D596-2A1A-BB44-8CB3-D2194DC20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448" y="757003"/>
            <a:ext cx="7945682" cy="577281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29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D0FE0457-D22E-D14B-9603-ED27919F915E}"/>
              </a:ext>
            </a:extLst>
          </p:cNvPr>
          <p:cNvCxnSpPr>
            <a:cxnSpLocks/>
          </p:cNvCxnSpPr>
          <p:nvPr/>
        </p:nvCxnSpPr>
        <p:spPr>
          <a:xfrm flipH="1">
            <a:off x="4103370" y="4812030"/>
            <a:ext cx="1871921" cy="4114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15316D9-7A69-454F-B130-57825653262F}"/>
              </a:ext>
            </a:extLst>
          </p:cNvPr>
          <p:cNvSpPr txBox="1"/>
          <p:nvPr/>
        </p:nvSpPr>
        <p:spPr>
          <a:xfrm>
            <a:off x="5975291" y="4570757"/>
            <a:ext cx="306583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Nota 10: </a:t>
            </a:r>
            <a:r>
              <a:rPr lang="es-ES_tradnl" dirty="0"/>
              <a:t>Si la reasignación fue </a:t>
            </a:r>
          </a:p>
          <a:p>
            <a:r>
              <a:rPr lang="es-ES_tradnl" dirty="0"/>
              <a:t>exitosa, entonces se puede </a:t>
            </a:r>
          </a:p>
          <a:p>
            <a:r>
              <a:rPr lang="es-ES_tradnl" dirty="0"/>
              <a:t>usar el arreglo con un </a:t>
            </a:r>
          </a:p>
          <a:p>
            <a:r>
              <a:rPr lang="es-ES_tradnl" dirty="0"/>
              <a:t>nuevo tamaño.</a:t>
            </a:r>
          </a:p>
        </p:txBody>
      </p:sp>
    </p:spTree>
    <p:extLst>
      <p:ext uri="{BB962C8B-B14F-4D97-AF65-F5344CB8AC3E}">
        <p14:creationId xmlns:p14="http://schemas.microsoft.com/office/powerpoint/2010/main" val="2023134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8CB40739-9541-A043-8EA4-6DD57AF62EAC}"/>
              </a:ext>
            </a:extLst>
          </p:cNvPr>
          <p:cNvSpPr txBox="1"/>
          <p:nvPr/>
        </p:nvSpPr>
        <p:spPr>
          <a:xfrm>
            <a:off x="334611" y="1245815"/>
            <a:ext cx="82333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Solicitar al usuario un número N entero positivo, y crear un arreglo dinámico de elementos reales (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double</a:t>
            </a:r>
            <a:r>
              <a:rPr lang="es-ES" sz="2400" dirty="0">
                <a:cs typeface="Metropolis"/>
              </a:rPr>
              <a:t> o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float</a:t>
            </a:r>
            <a:r>
              <a:rPr lang="es-ES" sz="2400" dirty="0">
                <a:cs typeface="Metropolis"/>
              </a:rPr>
              <a:t>) de tamaño N. Luego pedir N números y almacenarlos en el arreglo.</a:t>
            </a:r>
          </a:p>
          <a:p>
            <a:pPr marL="914400" lvl="1" indent="-457200" algn="just">
              <a:buFont typeface="+mj-lt"/>
              <a:buAutoNum type="alphaLcPeriod"/>
            </a:pPr>
            <a:r>
              <a:rPr lang="es-ES" sz="2400" dirty="0">
                <a:cs typeface="Metropolis"/>
              </a:rPr>
              <a:t>Imprimir el valor menor, el mayor y el promedio de los elementos que contiene el arreglo.</a:t>
            </a:r>
          </a:p>
          <a:p>
            <a:pPr marL="914400" lvl="1" indent="-457200" algn="just">
              <a:buFont typeface="+mj-lt"/>
              <a:buAutoNum type="alphaLcPeriod"/>
            </a:pPr>
            <a:r>
              <a:rPr lang="es-ES" sz="2400" dirty="0">
                <a:cs typeface="Metropolis"/>
              </a:rPr>
              <a:t>Imprimir todos los valores que son menores al promedio.</a:t>
            </a:r>
          </a:p>
          <a:p>
            <a:pPr marL="914400" lvl="1" indent="-457200" algn="just">
              <a:buFont typeface="+mj-lt"/>
              <a:buAutoNum type="alphaLcPeriod"/>
            </a:pPr>
            <a:endParaRPr lang="es-ES" sz="2400" dirty="0">
              <a:cs typeface="Metropolis"/>
            </a:endParaRPr>
          </a:p>
          <a:p>
            <a:pPr lvl="1"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Usar </a:t>
            </a:r>
            <a:r>
              <a:rPr lang="es-ES" sz="2400" dirty="0" err="1">
                <a:solidFill>
                  <a:srgbClr val="00B0F0"/>
                </a:solidFill>
                <a:cs typeface="Metropolis"/>
              </a:rPr>
              <a:t>malloc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 o </a:t>
            </a:r>
            <a:r>
              <a:rPr lang="es-ES" sz="2400" dirty="0" err="1">
                <a:solidFill>
                  <a:srgbClr val="00B0F0"/>
                </a:solidFill>
                <a:cs typeface="Metropolis"/>
              </a:rPr>
              <a:t>calloc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.</a:t>
            </a:r>
          </a:p>
          <a:p>
            <a:pPr lvl="1"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Liberar memoria.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Ejercicios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30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4489554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8CB40739-9541-A043-8EA4-6DD57AF62EAC}"/>
              </a:ext>
            </a:extLst>
          </p:cNvPr>
          <p:cNvSpPr txBox="1"/>
          <p:nvPr/>
        </p:nvSpPr>
        <p:spPr>
          <a:xfrm>
            <a:off x="334611" y="1245815"/>
            <a:ext cx="82333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Solicitar al usuario números enteros. Almacenar un un arreglo dinámico llamado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apos</a:t>
            </a:r>
            <a:r>
              <a:rPr lang="es-ES" sz="2400" dirty="0">
                <a:cs typeface="Metropolis"/>
              </a:rPr>
              <a:t> los números positivos, y en un arreglo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aneg</a:t>
            </a:r>
            <a:r>
              <a:rPr lang="es-ES" sz="2400" dirty="0">
                <a:cs typeface="Metropolis"/>
              </a:rPr>
              <a:t> los números negativos introducidos. </a:t>
            </a:r>
          </a:p>
          <a:p>
            <a:pPr marL="914400" lvl="1" indent="-457200" algn="just">
              <a:buFont typeface="+mj-lt"/>
              <a:buAutoNum type="alphaLcPeriod"/>
            </a:pPr>
            <a:r>
              <a:rPr lang="es-ES" sz="2400" dirty="0">
                <a:cs typeface="Metropolis"/>
              </a:rPr>
              <a:t>Imprimir la suma de los elementos de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apos</a:t>
            </a:r>
            <a:r>
              <a:rPr lang="es-ES" sz="2400" dirty="0">
                <a:cs typeface="Metropolis"/>
              </a:rPr>
              <a:t> y de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aneg</a:t>
            </a:r>
            <a:r>
              <a:rPr lang="es-ES" sz="2400" dirty="0">
                <a:solidFill>
                  <a:srgbClr val="00B050"/>
                </a:solidFill>
                <a:cs typeface="Metropolis"/>
              </a:rPr>
              <a:t> </a:t>
            </a:r>
            <a:r>
              <a:rPr lang="es-ES" sz="2400" u="sng" dirty="0">
                <a:cs typeface="Metropolis"/>
              </a:rPr>
              <a:t>inmediatamente antes de que el programa finalice.</a:t>
            </a:r>
          </a:p>
          <a:p>
            <a:pPr algn="just"/>
            <a:r>
              <a:rPr lang="es-ES" sz="2400" dirty="0">
                <a:solidFill>
                  <a:srgbClr val="FF0000"/>
                </a:solidFill>
                <a:cs typeface="Metropolis"/>
              </a:rPr>
              <a:t>Restricciones: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El tamaño de los arreglos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apos</a:t>
            </a:r>
            <a:r>
              <a:rPr lang="es-ES" sz="2400" dirty="0">
                <a:cs typeface="Metropolis"/>
              </a:rPr>
              <a:t> o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aneg</a:t>
            </a:r>
            <a:r>
              <a:rPr lang="es-ES" sz="2400" dirty="0">
                <a:cs typeface="Metropolis"/>
              </a:rPr>
              <a:t> se incrementa dinámicamente cada vez que se ingresa un valor.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Terminar el programa si se han introducido más de tres números del mismo signo de manera consecutiva.</a:t>
            </a:r>
          </a:p>
          <a:p>
            <a:pPr marL="914400" lvl="1" indent="-457200" algn="just">
              <a:buFont typeface="+mj-lt"/>
              <a:buAutoNum type="alphaLcPeriod"/>
            </a:pPr>
            <a:endParaRPr lang="es-ES" sz="2400" dirty="0">
              <a:cs typeface="Metropolis"/>
            </a:endParaRPr>
          </a:p>
          <a:p>
            <a:pPr lvl="1"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Usar </a:t>
            </a:r>
            <a:r>
              <a:rPr lang="es-ES" sz="2400" dirty="0" err="1">
                <a:solidFill>
                  <a:srgbClr val="00B0F0"/>
                </a:solidFill>
                <a:cs typeface="Metropolis"/>
              </a:rPr>
              <a:t>realloc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.</a:t>
            </a:r>
          </a:p>
          <a:p>
            <a:pPr lvl="1"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Liberar memoria.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Ejercicios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186301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8CB40739-9541-A043-8EA4-6DD57AF62EAC}"/>
              </a:ext>
            </a:extLst>
          </p:cNvPr>
          <p:cNvSpPr txBox="1"/>
          <p:nvPr/>
        </p:nvSpPr>
        <p:spPr>
          <a:xfrm>
            <a:off x="334611" y="1245815"/>
            <a:ext cx="82333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Solicitar al usuario 100 números enteros. Almacenarlos un un arreglo dinámico llamado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aInicial</a:t>
            </a:r>
            <a:r>
              <a:rPr lang="es-ES" sz="2400" dirty="0">
                <a:solidFill>
                  <a:srgbClr val="00B050"/>
                </a:solidFill>
                <a:cs typeface="Metropolis"/>
              </a:rPr>
              <a:t>. </a:t>
            </a:r>
            <a:r>
              <a:rPr lang="es-ES" sz="2400" dirty="0">
                <a:cs typeface="Metropolis"/>
              </a:rPr>
              <a:t>Encontrar el valor </a:t>
            </a:r>
            <a:r>
              <a:rPr lang="es-ES" sz="2400" dirty="0">
                <a:solidFill>
                  <a:srgbClr val="00B050"/>
                </a:solidFill>
                <a:cs typeface="Metropolis"/>
              </a:rPr>
              <a:t>mayor</a:t>
            </a:r>
            <a:r>
              <a:rPr lang="es-ES" sz="2400" dirty="0">
                <a:cs typeface="Metropolis"/>
              </a:rPr>
              <a:t> y el valor </a:t>
            </a:r>
            <a:r>
              <a:rPr lang="es-ES" sz="2400" dirty="0">
                <a:solidFill>
                  <a:srgbClr val="00B050"/>
                </a:solidFill>
                <a:cs typeface="Metropolis"/>
              </a:rPr>
              <a:t>menor</a:t>
            </a:r>
            <a:r>
              <a:rPr lang="es-ES" sz="2400" dirty="0">
                <a:cs typeface="Metropolis"/>
              </a:rPr>
              <a:t> en el arreglo. Extender el tamaño del arreglo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aInicial</a:t>
            </a:r>
            <a:r>
              <a:rPr lang="es-ES" sz="2400" dirty="0">
                <a:cs typeface="Metropolis"/>
              </a:rPr>
              <a:t> a 200 elementos, y rellenar los últimos 100 con valores alternados </a:t>
            </a:r>
            <a:r>
              <a:rPr lang="es-ES" sz="2400" dirty="0">
                <a:solidFill>
                  <a:srgbClr val="00B050"/>
                </a:solidFill>
                <a:cs typeface="Metropolis"/>
              </a:rPr>
              <a:t>mayor</a:t>
            </a:r>
            <a:r>
              <a:rPr lang="es-ES" sz="2400" dirty="0">
                <a:cs typeface="Metropolis"/>
              </a:rPr>
              <a:t> y </a:t>
            </a:r>
            <a:r>
              <a:rPr lang="es-ES" sz="2400" dirty="0">
                <a:solidFill>
                  <a:srgbClr val="00B050"/>
                </a:solidFill>
                <a:cs typeface="Metropolis"/>
              </a:rPr>
              <a:t>menor</a:t>
            </a:r>
            <a:r>
              <a:rPr lang="es-ES" sz="2400" dirty="0">
                <a:cs typeface="Metropolis"/>
              </a:rPr>
              <a:t>. Imprimir el contenido del arreglo.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ES" sz="2400" dirty="0">
              <a:cs typeface="Metropolis"/>
            </a:endParaRPr>
          </a:p>
          <a:p>
            <a:pPr lvl="1"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Usar </a:t>
            </a:r>
            <a:r>
              <a:rPr lang="es-ES" sz="2400" dirty="0" err="1">
                <a:solidFill>
                  <a:srgbClr val="00B0F0"/>
                </a:solidFill>
                <a:cs typeface="Metropolis"/>
              </a:rPr>
              <a:t>realloc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.</a:t>
            </a:r>
          </a:p>
          <a:p>
            <a:pPr lvl="1"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Liberar memoria.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Ejercicios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6085159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57213" y="1317384"/>
            <a:ext cx="8261947" cy="7943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Joyanes, Luis. (2008). Fundamentos de programación (4a Edición). McGraw-Hill.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https://www.gribblelab.org/CBootCamp/7_Memory_Stack_vs_Heap.html Consultado el 1 de marzo de 2018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>
                <a:hlinkClick r:id="rId3"/>
              </a:rPr>
              <a:t>https://es.wikibooks.org/wiki/Programaci%C3%B3n_en_C/Manejo_din%C3%A1mico_de_memoria#calloc</a:t>
            </a:r>
            <a:r>
              <a:rPr lang="es-MX" dirty="0"/>
              <a:t> consultado el 3 de marzo de 2018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Cairó, Osvaldo y Guardati, Silvia. (2006). Estructuras de datos (3a. Edición). McGraw-Hill.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Joyanes, Luis. M. Fernández, L: Sánchez, I. Zahonero. (2005). Estructuras de datos en C. McGraw-Hill. Schaum.</a:t>
            </a:r>
            <a:br>
              <a:rPr lang="es-MX" dirty="0"/>
            </a:br>
            <a:endParaRPr lang="es-MX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  <a:p>
            <a:pPr>
              <a:lnSpc>
                <a:spcPct val="150000"/>
              </a:lnSpc>
            </a:pPr>
            <a:br>
              <a:rPr lang="es-MX" dirty="0"/>
            </a:br>
            <a:endParaRPr lang="es-MX" dirty="0"/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endParaRPr lang="es-ES" dirty="0">
              <a:cs typeface="Metropolis"/>
            </a:endParaRPr>
          </a:p>
          <a:p>
            <a:pPr algn="just">
              <a:lnSpc>
                <a:spcPct val="150000"/>
              </a:lnSpc>
            </a:pPr>
            <a:endParaRPr lang="es-ES" dirty="0">
              <a:cs typeface="Metropolis"/>
            </a:endParaRPr>
          </a:p>
          <a:p>
            <a:pPr algn="just">
              <a:lnSpc>
                <a:spcPct val="150000"/>
              </a:lnSpc>
            </a:pPr>
            <a:endParaRPr lang="es-ES" dirty="0">
              <a:cs typeface="Avenir Book"/>
            </a:endParaRPr>
          </a:p>
          <a:p>
            <a:pPr algn="just">
              <a:lnSpc>
                <a:spcPct val="150000"/>
              </a:lnSpc>
            </a:pPr>
            <a:r>
              <a:rPr lang="es-ES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Referencias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3EB277FF-CB53-4E44-8E64-C3F4D9FC0C3F}"/>
              </a:ext>
            </a:extLst>
          </p:cNvPr>
          <p:cNvSpPr txBox="1">
            <a:spLocks/>
          </p:cNvSpPr>
          <p:nvPr/>
        </p:nvSpPr>
        <p:spPr>
          <a:xfrm>
            <a:off x="2291301" y="631389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800" smtClean="0">
                <a:solidFill>
                  <a:schemeClr val="tx1"/>
                </a:solidFill>
              </a:rPr>
              <a:pPr/>
              <a:t>33</a:t>
            </a:fld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90084C7-3DB6-4544-8053-F324E5CCDA10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BB74C3A-F9B0-4846-BDD6-4E4CFD12D0E6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15728931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7EFCAFC-565D-1640-833C-B847F07E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34</a:t>
            </a:fld>
            <a:endParaRPr lang="es-ES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5816ABE5-05A8-0F4E-B1C6-62C7FC670334}"/>
              </a:ext>
            </a:extLst>
          </p:cNvPr>
          <p:cNvSpPr txBox="1">
            <a:spLocks/>
          </p:cNvSpPr>
          <p:nvPr/>
        </p:nvSpPr>
        <p:spPr>
          <a:xfrm>
            <a:off x="2661691" y="61987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800" smtClean="0">
                <a:solidFill>
                  <a:schemeClr val="tx1"/>
                </a:solidFill>
              </a:rPr>
              <a:pPr/>
              <a:t>34</a:t>
            </a:fld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B077C81-D401-6C48-B371-E43303C83089}"/>
              </a:ext>
            </a:extLst>
          </p:cNvPr>
          <p:cNvSpPr txBox="1"/>
          <p:nvPr/>
        </p:nvSpPr>
        <p:spPr>
          <a:xfrm>
            <a:off x="1964064" y="2320290"/>
            <a:ext cx="5359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Siguiente tema: arreglos dinámicos multidimensionales</a:t>
            </a:r>
          </a:p>
        </p:txBody>
      </p:sp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/>
              <a:t>	En estas diapositivas se presenta el tema de arreglos dinámicos unidimensionales. Se presentan algunos ejercicios para que los alumnos los realicen en clase, bajo la supervisión del docente.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	Se anima a que los alumnos entiendan los ejemplos antes de implementarlos en algún lenguaje de programación. En las diapositivas se usa C sólo como demostración.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También se recomienda desarrollar algunos proyectos como actividad extra clase.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>
                <a:solidFill>
                  <a:schemeClr val="bg1"/>
                </a:solidFill>
                <a:latin typeface="Avenir Black"/>
                <a:cs typeface="Avenir Black"/>
              </a:rPr>
              <a:t>Guion explicativo de uso del material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2" name="Marcador de número de diapositiva 2">
            <a:extLst>
              <a:ext uri="{FF2B5EF4-FFF2-40B4-BE49-F238E27FC236}">
                <a16:creationId xmlns:a16="http://schemas.microsoft.com/office/drawing/2014/main" id="{7A480D1A-BC10-6B40-BC05-01C94FAC17FB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658F01-CCB9-A146-9DB4-92FAEF96DAE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F6D42E6-19B1-C344-B25D-0FD70EBDD8D1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98067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85789" y="1317384"/>
            <a:ext cx="82333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Los arreglos son la estructura de datos más simple para almacenar varios datos.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Los arreglos tienen las siguientes características:</a:t>
            </a:r>
          </a:p>
          <a:p>
            <a:pPr algn="just"/>
            <a:endParaRPr lang="es-ES" sz="2400" dirty="0">
              <a:cs typeface="Metropoli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Todos los elementos son </a:t>
            </a:r>
            <a:r>
              <a:rPr lang="es-ES" sz="2400" u="sng" dirty="0">
                <a:cs typeface="Metropolis"/>
              </a:rPr>
              <a:t>del mismo tipo</a:t>
            </a:r>
            <a:r>
              <a:rPr lang="es-ES" sz="2400" dirty="0">
                <a:cs typeface="Metropolis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Se almacenan en memoria principal.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Los elementos están en direcciones consecutivas de memoria.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El tiempo para acceder a cada elemento es el mismo, sin importar su posición en memoria (Tiempo de acceso constante).</a:t>
            </a:r>
          </a:p>
          <a:p>
            <a:pPr marL="457200" indent="-457200" algn="just">
              <a:buFont typeface="+mj-lt"/>
              <a:buAutoNum type="arabicPeriod"/>
            </a:pPr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4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A219977-9659-EE45-A0DE-3E3725A37356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FE37758-66CD-CA44-9D43-F45DE02105F3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802494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85789" y="1317384"/>
            <a:ext cx="82333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Los arreglos pueden clasificarse de varias formas.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Por sus dimensiones: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Unidimensionales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Multidimensionales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Por su forma de creación y espacio donde se almacenan: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Estáticos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Dinámicos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5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B41BAB7-7DEB-F042-9F83-A8DE39DA1009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96B9F6-7C68-1D45-92A6-1B33C3F88A0B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FE679C3-6EA8-9047-93D6-1A4BC2038024}"/>
              </a:ext>
            </a:extLst>
          </p:cNvPr>
          <p:cNvSpPr/>
          <p:nvPr/>
        </p:nvSpPr>
        <p:spPr>
          <a:xfrm>
            <a:off x="585788" y="5061215"/>
            <a:ext cx="7335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rgbClr val="FF0000"/>
                </a:solidFill>
                <a:cs typeface="Metropolis"/>
              </a:rPr>
              <a:t>NOTA</a:t>
            </a:r>
            <a:r>
              <a:rPr lang="es-ES" dirty="0">
                <a:cs typeface="Metropolis"/>
              </a:rPr>
              <a:t>: En algunos lenguajes de programación, como Java, sólo existen arreglos dinámicos.</a:t>
            </a:r>
            <a:endParaRPr lang="es-ES" dirty="0"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88300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85789" y="1317384"/>
            <a:ext cx="82333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En los arreglos unidimensionales (</a:t>
            </a:r>
            <a:r>
              <a:rPr lang="es-ES" sz="2400" dirty="0">
                <a:solidFill>
                  <a:srgbClr val="FF0000"/>
                </a:solidFill>
                <a:cs typeface="Metropolis"/>
              </a:rPr>
              <a:t>ver tema anterior</a:t>
            </a:r>
            <a:r>
              <a:rPr lang="es-ES" sz="2400" dirty="0">
                <a:cs typeface="Metropolis"/>
              </a:rPr>
              <a:t>) se accede a cada elemento </a:t>
            </a:r>
            <a:r>
              <a:rPr lang="es-ES" sz="2400" u="sng" dirty="0">
                <a:cs typeface="Metropolis"/>
              </a:rPr>
              <a:t>usando un índice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En los arreglos multidimensionales se accede a cada elemento usando </a:t>
            </a:r>
            <a:r>
              <a:rPr lang="es-ES" sz="2400" u="sng" dirty="0">
                <a:cs typeface="Metropolis"/>
              </a:rPr>
              <a:t>más de un índice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solidFill>
                  <a:srgbClr val="FF0000"/>
                </a:solidFill>
                <a:cs typeface="Metropolis"/>
              </a:rPr>
              <a:t>NOTA</a:t>
            </a:r>
            <a:r>
              <a:rPr lang="es-ES" sz="2400" dirty="0">
                <a:cs typeface="Metropolis"/>
              </a:rPr>
              <a:t>: Los arreglos multidimensionales más comunes son de dos dimensiones, llamados tablas.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6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1E8E290-F1FF-2F4C-9AE2-EC3508366D0B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D20F743-0A90-5040-9F82-7010AEA67C8E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453389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El tamaño de los </a:t>
            </a:r>
            <a:r>
              <a:rPr lang="es-ES" sz="2400" u="sng" dirty="0">
                <a:cs typeface="Metropolis"/>
              </a:rPr>
              <a:t>arreglos estáticos</a:t>
            </a:r>
            <a:r>
              <a:rPr lang="es-ES" sz="2400" dirty="0">
                <a:cs typeface="Metropolis"/>
              </a:rPr>
              <a:t> se declara en tiempo de compilación, es decir, su </a:t>
            </a:r>
            <a:r>
              <a:rPr lang="es-ES" sz="2400" u="sng" dirty="0">
                <a:cs typeface="Metropolis"/>
              </a:rPr>
              <a:t>tamaño es fijo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La memoria en donde se almacenan los arreglos estáticos es llamada </a:t>
            </a:r>
            <a:r>
              <a:rPr lang="es-ES" sz="2400" dirty="0" err="1">
                <a:cs typeface="Metropolis"/>
              </a:rPr>
              <a:t>stack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solidFill>
                  <a:srgbClr val="2D53FE"/>
                </a:solidFill>
                <a:cs typeface="Metropolis"/>
              </a:rPr>
              <a:t>STACK</a:t>
            </a:r>
            <a:r>
              <a:rPr lang="es-ES" sz="2400" dirty="0">
                <a:cs typeface="Metropolis"/>
              </a:rPr>
              <a:t>: área de la memoria donde se almacenan las variables locales (las declaradas en las funciones).  </a:t>
            </a:r>
          </a:p>
          <a:p>
            <a:pPr algn="just"/>
            <a:r>
              <a:rPr lang="es-ES" sz="2400" dirty="0">
                <a:solidFill>
                  <a:srgbClr val="FF0000"/>
                </a:solidFill>
                <a:cs typeface="Metropolis"/>
              </a:rPr>
              <a:t>Algunas características del STACK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La memoria de STACK es gestionada por el sistema operativo.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Su tamaño tiene un límite máximo.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Cuando se sale de una función, las variables son eliminadas.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7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153059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Los arreglos dinámicos son creados en</a:t>
            </a:r>
            <a:r>
              <a:rPr lang="es-ES" sz="2400" u="sng" dirty="0">
                <a:cs typeface="Metropolis"/>
              </a:rPr>
              <a:t> tiempo de ejecución</a:t>
            </a:r>
            <a:r>
              <a:rPr lang="es-ES" sz="2400" dirty="0">
                <a:cs typeface="Metropolis"/>
              </a:rPr>
              <a:t>, por lo que su tamaño puede variar de acuerdo a las necesidades del programa. 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El área de programa donde se almacenan las variables dinámicas es llamada </a:t>
            </a:r>
            <a:r>
              <a:rPr lang="es-ES" sz="2400" dirty="0" err="1">
                <a:solidFill>
                  <a:srgbClr val="0070C0"/>
                </a:solidFill>
                <a:cs typeface="Metropolis"/>
              </a:rPr>
              <a:t>Heap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r>
              <a:rPr lang="es-ES" sz="2400" dirty="0">
                <a:solidFill>
                  <a:srgbClr val="FF0000"/>
                </a:solidFill>
                <a:cs typeface="Metropolis"/>
              </a:rPr>
              <a:t>Algunas características del HEAP: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Es más grande que el STACK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No se gestiona automáticamente, por lo que hay que crear y eliminar las variables manualmente.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>
                <a:cs typeface="Metropolis"/>
              </a:rPr>
              <a:t>Se puede reutilizar la memoria</a:t>
            </a:r>
            <a:endParaRPr lang="es-ES" sz="2400" dirty="0">
              <a:solidFill>
                <a:srgbClr val="FF0000"/>
              </a:solidFill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8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4123517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2790</TotalTime>
  <Words>1652</Words>
  <Application>Microsoft Macintosh PowerPoint</Application>
  <PresentationFormat>Presentación en pantalla (4:3)</PresentationFormat>
  <Paragraphs>352</Paragraphs>
  <Slides>35</Slides>
  <Notes>35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4" baseType="lpstr">
      <vt:lpstr>Arial</vt:lpstr>
      <vt:lpstr>Avenir Black</vt:lpstr>
      <vt:lpstr>Avenir Book</vt:lpstr>
      <vt:lpstr>Calibri</vt:lpstr>
      <vt:lpstr>Metropolis</vt:lpstr>
      <vt:lpstr>Metropolis Black</vt:lpstr>
      <vt:lpstr>Metropolis Extra Bold</vt:lpstr>
      <vt:lpstr>Metropolis Light</vt:lpstr>
      <vt:lpstr>Tema de Office</vt:lpstr>
      <vt:lpstr> UA: Estructuras de datos Unidad de Competencia I  Tema: Arreglos dinámicos unidimensionales Dr. Asdrúbal López Chau   06/03/2018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Asdrubal Lopez Chau</cp:lastModifiedBy>
  <cp:revision>549</cp:revision>
  <cp:lastPrinted>2018-09-12T02:41:38Z</cp:lastPrinted>
  <dcterms:created xsi:type="dcterms:W3CDTF">2013-06-28T15:10:46Z</dcterms:created>
  <dcterms:modified xsi:type="dcterms:W3CDTF">2018-09-12T02:46:32Z</dcterms:modified>
</cp:coreProperties>
</file>