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Lst>
  <p:handoutMasterIdLst>
    <p:handoutMasterId r:id="rId40"/>
  </p:handoutMasterIdLst>
  <p:sldIdLst>
    <p:sldId id="274" r:id="rId2"/>
    <p:sldId id="334" r:id="rId3"/>
    <p:sldId id="335" r:id="rId4"/>
    <p:sldId id="336" r:id="rId5"/>
    <p:sldId id="337" r:id="rId6"/>
    <p:sldId id="367" r:id="rId7"/>
    <p:sldId id="368" r:id="rId8"/>
    <p:sldId id="397" r:id="rId9"/>
    <p:sldId id="340" r:id="rId10"/>
    <p:sldId id="372" r:id="rId11"/>
    <p:sldId id="371" r:id="rId12"/>
    <p:sldId id="373" r:id="rId13"/>
    <p:sldId id="339" r:id="rId14"/>
    <p:sldId id="343" r:id="rId15"/>
    <p:sldId id="375" r:id="rId16"/>
    <p:sldId id="378" r:id="rId17"/>
    <p:sldId id="377" r:id="rId18"/>
    <p:sldId id="376" r:id="rId19"/>
    <p:sldId id="379" r:id="rId20"/>
    <p:sldId id="374" r:id="rId21"/>
    <p:sldId id="381" r:id="rId22"/>
    <p:sldId id="383" r:id="rId23"/>
    <p:sldId id="382" r:id="rId24"/>
    <p:sldId id="384" r:id="rId25"/>
    <p:sldId id="385" r:id="rId26"/>
    <p:sldId id="388" r:id="rId27"/>
    <p:sldId id="386" r:id="rId28"/>
    <p:sldId id="387" r:id="rId29"/>
    <p:sldId id="389" r:id="rId30"/>
    <p:sldId id="390" r:id="rId31"/>
    <p:sldId id="391" r:id="rId32"/>
    <p:sldId id="392" r:id="rId33"/>
    <p:sldId id="393" r:id="rId34"/>
    <p:sldId id="394" r:id="rId35"/>
    <p:sldId id="395" r:id="rId36"/>
    <p:sldId id="396" r:id="rId37"/>
    <p:sldId id="365" r:id="rId38"/>
    <p:sldId id="364" r:id="rId39"/>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CC"/>
    <a:srgbClr val="FFFFCC"/>
    <a:srgbClr val="FF3399"/>
    <a:srgbClr val="D43082"/>
    <a:srgbClr val="CCECFF"/>
    <a:srgbClr val="99CCFF"/>
    <a:srgbClr val="CCFF33"/>
    <a:srgbClr val="FF66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23" autoAdjust="0"/>
    <p:restoredTop sz="86400" autoAdjust="0"/>
  </p:normalViewPr>
  <p:slideViewPr>
    <p:cSldViewPr>
      <p:cViewPr varScale="1">
        <p:scale>
          <a:sx n="100" d="100"/>
          <a:sy n="100" d="100"/>
        </p:scale>
        <p:origin x="1536" y="96"/>
      </p:cViewPr>
      <p:guideLst>
        <p:guide orient="horz" pos="2160"/>
        <p:guide pos="2880"/>
      </p:guideLst>
    </p:cSldViewPr>
  </p:slideViewPr>
  <p:outlineViewPr>
    <p:cViewPr>
      <p:scale>
        <a:sx n="33" d="100"/>
        <a:sy n="33" d="100"/>
      </p:scale>
      <p:origin x="252" y="22380"/>
    </p:cViewPr>
  </p:outlineViewPr>
  <p:notesTextViewPr>
    <p:cViewPr>
      <p:scale>
        <a:sx n="1" d="1"/>
        <a:sy n="1" d="1"/>
      </p:scale>
      <p:origin x="0" y="0"/>
    </p:cViewPr>
  </p:notesTextViewPr>
  <p:sorterViewPr>
    <p:cViewPr>
      <p:scale>
        <a:sx n="66" d="100"/>
        <a:sy n="66" d="100"/>
      </p:scale>
      <p:origin x="0" y="13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BA4B89-5C8C-4653-8EE1-8B6CC0A881F6}"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MX"/>
        </a:p>
      </dgm:t>
    </dgm:pt>
    <dgm:pt modelId="{00E10CFA-0400-4C3A-B0E4-65B2D3CC1893}">
      <dgm:prSet phldrT="[Texto]" custT="1"/>
      <dgm:spPr>
        <a:solidFill>
          <a:srgbClr val="FFCCCC"/>
        </a:solidFill>
      </dgm:spPr>
      <dgm:t>
        <a:bodyPr/>
        <a:lstStyle/>
        <a:p>
          <a:r>
            <a:rPr lang="es-MX" sz="3600" dirty="0" smtClean="0">
              <a:solidFill>
                <a:srgbClr val="002060"/>
              </a:solidFill>
            </a:rPr>
            <a:t>Textos científicos</a:t>
          </a:r>
          <a:endParaRPr lang="es-MX" sz="3600" dirty="0">
            <a:solidFill>
              <a:srgbClr val="002060"/>
            </a:solidFill>
          </a:endParaRPr>
        </a:p>
      </dgm:t>
    </dgm:pt>
    <dgm:pt modelId="{B715ADB0-F857-4475-8FCE-6D70DBF31FE8}" type="parTrans" cxnId="{FC3FB652-4199-4C23-B883-9C91D5AF9057}">
      <dgm:prSet/>
      <dgm:spPr/>
      <dgm:t>
        <a:bodyPr/>
        <a:lstStyle/>
        <a:p>
          <a:endParaRPr lang="es-MX" sz="1200"/>
        </a:p>
      </dgm:t>
    </dgm:pt>
    <dgm:pt modelId="{C2AEBCA9-33D1-4CF2-9994-A9B61FB4C8BE}" type="sibTrans" cxnId="{FC3FB652-4199-4C23-B883-9C91D5AF9057}">
      <dgm:prSet/>
      <dgm:spPr/>
      <dgm:t>
        <a:bodyPr/>
        <a:lstStyle/>
        <a:p>
          <a:endParaRPr lang="es-MX" sz="1200"/>
        </a:p>
      </dgm:t>
    </dgm:pt>
    <dgm:pt modelId="{771C6D73-DAED-4A9F-9C37-FAEC9FA22F64}" type="pres">
      <dgm:prSet presAssocID="{77BA4B89-5C8C-4653-8EE1-8B6CC0A881F6}" presName="Name0" presStyleCnt="0">
        <dgm:presLayoutVars>
          <dgm:chMax val="7"/>
          <dgm:chPref val="7"/>
          <dgm:dir/>
        </dgm:presLayoutVars>
      </dgm:prSet>
      <dgm:spPr/>
      <dgm:t>
        <a:bodyPr/>
        <a:lstStyle/>
        <a:p>
          <a:endParaRPr lang="es-MX"/>
        </a:p>
      </dgm:t>
    </dgm:pt>
    <dgm:pt modelId="{B03E48AE-3BAC-45E2-ADFD-E5F38DCA676E}" type="pres">
      <dgm:prSet presAssocID="{77BA4B89-5C8C-4653-8EE1-8B6CC0A881F6}" presName="Name1" presStyleCnt="0"/>
      <dgm:spPr/>
    </dgm:pt>
    <dgm:pt modelId="{E1395D7D-B0A4-4140-9478-948B2AE285F4}" type="pres">
      <dgm:prSet presAssocID="{77BA4B89-5C8C-4653-8EE1-8B6CC0A881F6}" presName="cycle" presStyleCnt="0"/>
      <dgm:spPr/>
    </dgm:pt>
    <dgm:pt modelId="{EF04D2DF-4F50-4679-B155-DEC44649390B}" type="pres">
      <dgm:prSet presAssocID="{77BA4B89-5C8C-4653-8EE1-8B6CC0A881F6}" presName="srcNode" presStyleLbl="node1" presStyleIdx="0" presStyleCnt="1"/>
      <dgm:spPr/>
    </dgm:pt>
    <dgm:pt modelId="{1E07ACC3-42E6-4389-B98A-6853A7799F7F}" type="pres">
      <dgm:prSet presAssocID="{77BA4B89-5C8C-4653-8EE1-8B6CC0A881F6}" presName="conn" presStyleLbl="parChTrans1D2" presStyleIdx="0" presStyleCnt="1"/>
      <dgm:spPr/>
      <dgm:t>
        <a:bodyPr/>
        <a:lstStyle/>
        <a:p>
          <a:endParaRPr lang="es-MX"/>
        </a:p>
      </dgm:t>
    </dgm:pt>
    <dgm:pt modelId="{51B4D465-6DD9-4778-8E6A-EC78EE12E416}" type="pres">
      <dgm:prSet presAssocID="{77BA4B89-5C8C-4653-8EE1-8B6CC0A881F6}" presName="extraNode" presStyleLbl="node1" presStyleIdx="0" presStyleCnt="1"/>
      <dgm:spPr/>
    </dgm:pt>
    <dgm:pt modelId="{E48E8169-7C46-4BEF-B197-738AC52FCDAF}" type="pres">
      <dgm:prSet presAssocID="{77BA4B89-5C8C-4653-8EE1-8B6CC0A881F6}" presName="dstNode" presStyleLbl="node1" presStyleIdx="0" presStyleCnt="1"/>
      <dgm:spPr/>
    </dgm:pt>
    <dgm:pt modelId="{4905C75F-DD95-450C-9E7C-2C1E566479B9}" type="pres">
      <dgm:prSet presAssocID="{00E10CFA-0400-4C3A-B0E4-65B2D3CC1893}" presName="text_1" presStyleLbl="node1" presStyleIdx="0" presStyleCnt="1">
        <dgm:presLayoutVars>
          <dgm:bulletEnabled val="1"/>
        </dgm:presLayoutVars>
      </dgm:prSet>
      <dgm:spPr/>
      <dgm:t>
        <a:bodyPr/>
        <a:lstStyle/>
        <a:p>
          <a:endParaRPr lang="es-MX"/>
        </a:p>
      </dgm:t>
    </dgm:pt>
    <dgm:pt modelId="{D0A56945-78B0-4630-8BC6-F69100214B84}" type="pres">
      <dgm:prSet presAssocID="{00E10CFA-0400-4C3A-B0E4-65B2D3CC1893}" presName="accent_1" presStyleCnt="0"/>
      <dgm:spPr/>
    </dgm:pt>
    <dgm:pt modelId="{EBE059A6-7D50-44C4-897F-CC12BEFF312E}" type="pres">
      <dgm:prSet presAssocID="{00E10CFA-0400-4C3A-B0E4-65B2D3CC1893}" presName="accentRepeatNode" presStyleLbl="solidFgAcc1" presStyleIdx="0" presStyleCnt="1"/>
      <dgm:spPr/>
    </dgm:pt>
  </dgm:ptLst>
  <dgm:cxnLst>
    <dgm:cxn modelId="{DCACB904-A41A-4E38-A94D-910336F45048}" type="presOf" srcId="{77BA4B89-5C8C-4653-8EE1-8B6CC0A881F6}" destId="{771C6D73-DAED-4A9F-9C37-FAEC9FA22F64}" srcOrd="0" destOrd="0" presId="urn:microsoft.com/office/officeart/2008/layout/VerticalCurvedList"/>
    <dgm:cxn modelId="{22BDAD19-062B-4823-84D5-43BF21192CB8}" type="presOf" srcId="{00E10CFA-0400-4C3A-B0E4-65B2D3CC1893}" destId="{4905C75F-DD95-450C-9E7C-2C1E566479B9}" srcOrd="0" destOrd="0" presId="urn:microsoft.com/office/officeart/2008/layout/VerticalCurvedList"/>
    <dgm:cxn modelId="{FC3FB652-4199-4C23-B883-9C91D5AF9057}" srcId="{77BA4B89-5C8C-4653-8EE1-8B6CC0A881F6}" destId="{00E10CFA-0400-4C3A-B0E4-65B2D3CC1893}" srcOrd="0" destOrd="0" parTransId="{B715ADB0-F857-4475-8FCE-6D70DBF31FE8}" sibTransId="{C2AEBCA9-33D1-4CF2-9994-A9B61FB4C8BE}"/>
    <dgm:cxn modelId="{2CC07BE8-988E-4567-87A1-11C29796F733}" type="presOf" srcId="{C2AEBCA9-33D1-4CF2-9994-A9B61FB4C8BE}" destId="{1E07ACC3-42E6-4389-B98A-6853A7799F7F}" srcOrd="0" destOrd="0" presId="urn:microsoft.com/office/officeart/2008/layout/VerticalCurvedList"/>
    <dgm:cxn modelId="{C9DBCF3E-8F3C-45B0-ABF5-BE19DADD830B}" type="presParOf" srcId="{771C6D73-DAED-4A9F-9C37-FAEC9FA22F64}" destId="{B03E48AE-3BAC-45E2-ADFD-E5F38DCA676E}" srcOrd="0" destOrd="0" presId="urn:microsoft.com/office/officeart/2008/layout/VerticalCurvedList"/>
    <dgm:cxn modelId="{7D2C2D82-0FB9-4E4E-B6BD-4F3A0C50226C}" type="presParOf" srcId="{B03E48AE-3BAC-45E2-ADFD-E5F38DCA676E}" destId="{E1395D7D-B0A4-4140-9478-948B2AE285F4}" srcOrd="0" destOrd="0" presId="urn:microsoft.com/office/officeart/2008/layout/VerticalCurvedList"/>
    <dgm:cxn modelId="{294EFBBF-05C0-433D-8D46-0554BF670C35}" type="presParOf" srcId="{E1395D7D-B0A4-4140-9478-948B2AE285F4}" destId="{EF04D2DF-4F50-4679-B155-DEC44649390B}" srcOrd="0" destOrd="0" presId="urn:microsoft.com/office/officeart/2008/layout/VerticalCurvedList"/>
    <dgm:cxn modelId="{CF8CDD91-7339-4111-89D1-818077A33681}" type="presParOf" srcId="{E1395D7D-B0A4-4140-9478-948B2AE285F4}" destId="{1E07ACC3-42E6-4389-B98A-6853A7799F7F}" srcOrd="1" destOrd="0" presId="urn:microsoft.com/office/officeart/2008/layout/VerticalCurvedList"/>
    <dgm:cxn modelId="{DCCBA859-E9F3-490A-A80A-9A3E5E6DB9F4}" type="presParOf" srcId="{E1395D7D-B0A4-4140-9478-948B2AE285F4}" destId="{51B4D465-6DD9-4778-8E6A-EC78EE12E416}" srcOrd="2" destOrd="0" presId="urn:microsoft.com/office/officeart/2008/layout/VerticalCurvedList"/>
    <dgm:cxn modelId="{72C56660-09A4-4C2D-96EA-2EC3BFFAC0BA}" type="presParOf" srcId="{E1395D7D-B0A4-4140-9478-948B2AE285F4}" destId="{E48E8169-7C46-4BEF-B197-738AC52FCDAF}" srcOrd="3" destOrd="0" presId="urn:microsoft.com/office/officeart/2008/layout/VerticalCurvedList"/>
    <dgm:cxn modelId="{A844AECD-8AD1-4AF7-A111-A8BA7C13667A}" type="presParOf" srcId="{B03E48AE-3BAC-45E2-ADFD-E5F38DCA676E}" destId="{4905C75F-DD95-450C-9E7C-2C1E566479B9}" srcOrd="1" destOrd="0" presId="urn:microsoft.com/office/officeart/2008/layout/VerticalCurvedList"/>
    <dgm:cxn modelId="{F651FAA9-DF9A-4636-B6CE-4B94E2D76E1D}" type="presParOf" srcId="{B03E48AE-3BAC-45E2-ADFD-E5F38DCA676E}" destId="{D0A56945-78B0-4630-8BC6-F69100214B84}" srcOrd="2" destOrd="0" presId="urn:microsoft.com/office/officeart/2008/layout/VerticalCurvedList"/>
    <dgm:cxn modelId="{C1C7F268-FF97-44B6-83C3-D9A9AD254C95}" type="presParOf" srcId="{D0A56945-78B0-4630-8BC6-F69100214B84}" destId="{EBE059A6-7D50-44C4-897F-CC12BEFF312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3200" dirty="0" smtClean="0">
              <a:solidFill>
                <a:schemeClr val="accent6">
                  <a:lumMod val="50000"/>
                </a:schemeClr>
              </a:solidFill>
            </a:rPr>
            <a:t>Partes de un reporte </a:t>
          </a:r>
          <a:endParaRPr lang="es-MX" sz="3200" dirty="0">
            <a:solidFill>
              <a:schemeClr val="accent6">
                <a:lumMod val="50000"/>
              </a:schemeClr>
            </a:solidFill>
          </a:endParaRPr>
        </a:p>
      </dgm:t>
    </dgm:pt>
    <dgm:pt modelId="{C4CCB302-2F70-4CF0-A52A-6437C0BBCC57}" type="parTrans" cxnId="{372BB9AA-9EFA-447E-A7BA-F0748CC4CA7C}">
      <dgm:prSet/>
      <dgm:spPr/>
      <dgm:t>
        <a:bodyPr/>
        <a:lstStyle/>
        <a:p>
          <a:endParaRPr lang="es-MX" sz="1600"/>
        </a:p>
      </dgm:t>
    </dgm:pt>
    <dgm:pt modelId="{38F38683-2FF1-4D80-9948-981A7B68DE35}" type="sibTrans" cxnId="{372BB9AA-9EFA-447E-A7BA-F0748CC4CA7C}">
      <dgm:prSet/>
      <dgm:spPr/>
      <dgm:t>
        <a:bodyPr/>
        <a:lstStyle/>
        <a:p>
          <a:endParaRPr lang="es-MX" sz="1600"/>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7CA5913A-C1DE-448A-8D4C-B18F5F6861C3}" type="presOf" srcId="{E74352CD-407C-4EAE-BBA2-64E68D3F4C1E}" destId="{8CA0AD6C-C0D8-471F-87ED-251421D012FC}" srcOrd="0" destOrd="0" presId="urn:microsoft.com/office/officeart/2005/8/layout/list1"/>
    <dgm:cxn modelId="{372BB9AA-9EFA-447E-A7BA-F0748CC4CA7C}" srcId="{E74352CD-407C-4EAE-BBA2-64E68D3F4C1E}" destId="{88F2E06A-83C0-4727-BBC2-5AACAFF6800E}" srcOrd="0" destOrd="0" parTransId="{C4CCB302-2F70-4CF0-A52A-6437C0BBCC57}" sibTransId="{38F38683-2FF1-4D80-9948-981A7B68DE35}"/>
    <dgm:cxn modelId="{948DCAD1-50D6-463F-8080-A1F480D7FD1C}" type="presOf" srcId="{88F2E06A-83C0-4727-BBC2-5AACAFF6800E}" destId="{49AD0B7F-1033-4282-8643-F29BC24F55EA}" srcOrd="0" destOrd="0" presId="urn:microsoft.com/office/officeart/2005/8/layout/list1"/>
    <dgm:cxn modelId="{6AD8E490-E837-420E-8B3B-11BB29611DB2}" type="presOf" srcId="{88F2E06A-83C0-4727-BBC2-5AACAFF6800E}" destId="{7DBB89BE-B959-4A1E-A811-A4B5A65BDBFA}" srcOrd="1" destOrd="0" presId="urn:microsoft.com/office/officeart/2005/8/layout/list1"/>
    <dgm:cxn modelId="{24BBA5EB-1B45-4F49-B6E8-B8CBB902A0FE}" type="presParOf" srcId="{8CA0AD6C-C0D8-471F-87ED-251421D012FC}" destId="{8A04861E-87AB-4F76-BC0A-A022E8907C44}" srcOrd="0" destOrd="0" presId="urn:microsoft.com/office/officeart/2005/8/layout/list1"/>
    <dgm:cxn modelId="{6C2690D8-4C11-445D-8B93-11A3823405ED}" type="presParOf" srcId="{8A04861E-87AB-4F76-BC0A-A022E8907C44}" destId="{49AD0B7F-1033-4282-8643-F29BC24F55EA}" srcOrd="0" destOrd="0" presId="urn:microsoft.com/office/officeart/2005/8/layout/list1"/>
    <dgm:cxn modelId="{B7BB858F-CEA3-4D12-B033-CCD7C18AA562}" type="presParOf" srcId="{8A04861E-87AB-4F76-BC0A-A022E8907C44}" destId="{7DBB89BE-B959-4A1E-A811-A4B5A65BDBFA}" srcOrd="1" destOrd="0" presId="urn:microsoft.com/office/officeart/2005/8/layout/list1"/>
    <dgm:cxn modelId="{D6EA5152-22E4-42BA-95BE-AFA106EB9AE8}" type="presParOf" srcId="{8CA0AD6C-C0D8-471F-87ED-251421D012FC}" destId="{6C9E022D-ED81-441C-85A8-30139E48A107}" srcOrd="1" destOrd="0" presId="urn:microsoft.com/office/officeart/2005/8/layout/list1"/>
    <dgm:cxn modelId="{421FB283-47C7-4106-9F47-B19F810A7418}"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4000" dirty="0" smtClean="0">
              <a:solidFill>
                <a:schemeClr val="accent6">
                  <a:lumMod val="50000"/>
                </a:schemeClr>
              </a:solidFill>
            </a:rPr>
            <a:t>Monografía   </a:t>
          </a:r>
          <a:endParaRPr lang="es-MX" sz="40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C4861AA8-39DF-41CF-BE69-0FC5F9883ADD}" type="presOf" srcId="{E74352CD-407C-4EAE-BBA2-64E68D3F4C1E}" destId="{8CA0AD6C-C0D8-471F-87ED-251421D012FC}" srcOrd="0" destOrd="0" presId="urn:microsoft.com/office/officeart/2005/8/layout/list1"/>
    <dgm:cxn modelId="{34D0CEA0-13F5-4526-A090-55568A842536}" type="presOf" srcId="{88F2E06A-83C0-4727-BBC2-5AACAFF6800E}" destId="{7DBB89BE-B959-4A1E-A811-A4B5A65BDBFA}" srcOrd="1" destOrd="0" presId="urn:microsoft.com/office/officeart/2005/8/layout/list1"/>
    <dgm:cxn modelId="{5929C43B-DBFE-4FD6-9E27-242256C9146E}" type="presOf" srcId="{88F2E06A-83C0-4727-BBC2-5AACAFF6800E}" destId="{49AD0B7F-1033-4282-8643-F29BC24F55EA}" srcOrd="0" destOrd="0" presId="urn:microsoft.com/office/officeart/2005/8/layout/list1"/>
    <dgm:cxn modelId="{823D06B2-AC75-4F47-9B68-EEAB3280B9B9}" type="presParOf" srcId="{8CA0AD6C-C0D8-471F-87ED-251421D012FC}" destId="{8A04861E-87AB-4F76-BC0A-A022E8907C44}" srcOrd="0" destOrd="0" presId="urn:microsoft.com/office/officeart/2005/8/layout/list1"/>
    <dgm:cxn modelId="{BBA07555-A11F-4598-92F2-16B20261B73E}" type="presParOf" srcId="{8A04861E-87AB-4F76-BC0A-A022E8907C44}" destId="{49AD0B7F-1033-4282-8643-F29BC24F55EA}" srcOrd="0" destOrd="0" presId="urn:microsoft.com/office/officeart/2005/8/layout/list1"/>
    <dgm:cxn modelId="{C074DCB2-06C5-4A90-9AAB-68C2E2EE967F}" type="presParOf" srcId="{8A04861E-87AB-4F76-BC0A-A022E8907C44}" destId="{7DBB89BE-B959-4A1E-A811-A4B5A65BDBFA}" srcOrd="1" destOrd="0" presId="urn:microsoft.com/office/officeart/2005/8/layout/list1"/>
    <dgm:cxn modelId="{9E6CEEED-928B-48C5-A865-9A11D0BD3099}" type="presParOf" srcId="{8CA0AD6C-C0D8-471F-87ED-251421D012FC}" destId="{6C9E022D-ED81-441C-85A8-30139E48A107}" srcOrd="1" destOrd="0" presId="urn:microsoft.com/office/officeart/2005/8/layout/list1"/>
    <dgm:cxn modelId="{28AD4ACC-4715-4978-A64F-9B7C88C7B42F}"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2800" dirty="0" smtClean="0">
              <a:solidFill>
                <a:schemeClr val="accent6">
                  <a:lumMod val="50000"/>
                </a:schemeClr>
              </a:solidFill>
            </a:rPr>
            <a:t>Partes de una monografía </a:t>
          </a:r>
          <a:endParaRPr lang="es-MX" sz="2800" dirty="0">
            <a:solidFill>
              <a:schemeClr val="accent6">
                <a:lumMod val="50000"/>
              </a:schemeClr>
            </a:solidFill>
          </a:endParaRPr>
        </a:p>
      </dgm:t>
    </dgm:pt>
    <dgm:pt modelId="{C4CCB302-2F70-4CF0-A52A-6437C0BBCC57}" type="parTrans" cxnId="{372BB9AA-9EFA-447E-A7BA-F0748CC4CA7C}">
      <dgm:prSet/>
      <dgm:spPr/>
      <dgm:t>
        <a:bodyPr/>
        <a:lstStyle/>
        <a:p>
          <a:endParaRPr lang="es-MX" sz="1400"/>
        </a:p>
      </dgm:t>
    </dgm:pt>
    <dgm:pt modelId="{38F38683-2FF1-4D80-9948-981A7B68DE35}" type="sibTrans" cxnId="{372BB9AA-9EFA-447E-A7BA-F0748CC4CA7C}">
      <dgm:prSet/>
      <dgm:spPr/>
      <dgm:t>
        <a:bodyPr/>
        <a:lstStyle/>
        <a:p>
          <a:endParaRPr lang="es-MX" sz="1400"/>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3336820F-AB86-47C6-B76E-71EF5E44B987}" type="presOf" srcId="{88F2E06A-83C0-4727-BBC2-5AACAFF6800E}" destId="{49AD0B7F-1033-4282-8643-F29BC24F55EA}" srcOrd="0" destOrd="0" presId="urn:microsoft.com/office/officeart/2005/8/layout/list1"/>
    <dgm:cxn modelId="{045127E9-4282-4C38-9213-92B32733FB3E}" type="presOf" srcId="{E74352CD-407C-4EAE-BBA2-64E68D3F4C1E}" destId="{8CA0AD6C-C0D8-471F-87ED-251421D012FC}" srcOrd="0" destOrd="0" presId="urn:microsoft.com/office/officeart/2005/8/layout/list1"/>
    <dgm:cxn modelId="{2146215C-49D2-491C-B4FE-A455FFF07157}" type="presOf" srcId="{88F2E06A-83C0-4727-BBC2-5AACAFF6800E}" destId="{7DBB89BE-B959-4A1E-A811-A4B5A65BDBFA}" srcOrd="1" destOrd="0" presId="urn:microsoft.com/office/officeart/2005/8/layout/list1"/>
    <dgm:cxn modelId="{E5AB358A-A04B-4A02-B114-C4B30DFEF253}" type="presParOf" srcId="{8CA0AD6C-C0D8-471F-87ED-251421D012FC}" destId="{8A04861E-87AB-4F76-BC0A-A022E8907C44}" srcOrd="0" destOrd="0" presId="urn:microsoft.com/office/officeart/2005/8/layout/list1"/>
    <dgm:cxn modelId="{DD3242A7-4B84-44E7-AB25-15A35ADECD21}" type="presParOf" srcId="{8A04861E-87AB-4F76-BC0A-A022E8907C44}" destId="{49AD0B7F-1033-4282-8643-F29BC24F55EA}" srcOrd="0" destOrd="0" presId="urn:microsoft.com/office/officeart/2005/8/layout/list1"/>
    <dgm:cxn modelId="{B676527B-539C-4E3F-9DBD-605ABC99F5C4}" type="presParOf" srcId="{8A04861E-87AB-4F76-BC0A-A022E8907C44}" destId="{7DBB89BE-B959-4A1E-A811-A4B5A65BDBFA}" srcOrd="1" destOrd="0" presId="urn:microsoft.com/office/officeart/2005/8/layout/list1"/>
    <dgm:cxn modelId="{9CB10F71-F86C-4611-9BCA-22959AC007BB}" type="presParOf" srcId="{8CA0AD6C-C0D8-471F-87ED-251421D012FC}" destId="{6C9E022D-ED81-441C-85A8-30139E48A107}" srcOrd="1" destOrd="0" presId="urn:microsoft.com/office/officeart/2005/8/layout/list1"/>
    <dgm:cxn modelId="{D6A18086-FED6-410C-A2E7-9E1C80CCB145}"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4000" dirty="0" smtClean="0">
              <a:solidFill>
                <a:schemeClr val="accent6">
                  <a:lumMod val="50000"/>
                </a:schemeClr>
              </a:solidFill>
            </a:rPr>
            <a:t>Reseña  </a:t>
          </a:r>
          <a:endParaRPr lang="es-MX" sz="40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CA098A1A-0208-494E-9CEB-3E530822EA98}" type="presOf" srcId="{88F2E06A-83C0-4727-BBC2-5AACAFF6800E}" destId="{49AD0B7F-1033-4282-8643-F29BC24F55EA}" srcOrd="0" destOrd="0" presId="urn:microsoft.com/office/officeart/2005/8/layout/list1"/>
    <dgm:cxn modelId="{DF41BFD5-8FDE-4B6D-9E6B-1A6590626940}" type="presOf" srcId="{88F2E06A-83C0-4727-BBC2-5AACAFF6800E}" destId="{7DBB89BE-B959-4A1E-A811-A4B5A65BDBFA}" srcOrd="1" destOrd="0" presId="urn:microsoft.com/office/officeart/2005/8/layout/list1"/>
    <dgm:cxn modelId="{372BB9AA-9EFA-447E-A7BA-F0748CC4CA7C}" srcId="{E74352CD-407C-4EAE-BBA2-64E68D3F4C1E}" destId="{88F2E06A-83C0-4727-BBC2-5AACAFF6800E}" srcOrd="0" destOrd="0" parTransId="{C4CCB302-2F70-4CF0-A52A-6437C0BBCC57}" sibTransId="{38F38683-2FF1-4D80-9948-981A7B68DE35}"/>
    <dgm:cxn modelId="{E51E7F57-A25F-4243-B4D9-7933538B10A3}" type="presOf" srcId="{E74352CD-407C-4EAE-BBA2-64E68D3F4C1E}" destId="{8CA0AD6C-C0D8-471F-87ED-251421D012FC}" srcOrd="0" destOrd="0" presId="urn:microsoft.com/office/officeart/2005/8/layout/list1"/>
    <dgm:cxn modelId="{E4C14D1D-F340-4822-8006-83B8201582EF}" type="presParOf" srcId="{8CA0AD6C-C0D8-471F-87ED-251421D012FC}" destId="{8A04861E-87AB-4F76-BC0A-A022E8907C44}" srcOrd="0" destOrd="0" presId="urn:microsoft.com/office/officeart/2005/8/layout/list1"/>
    <dgm:cxn modelId="{FEA1B060-600B-437A-8FFF-0A6124321675}" type="presParOf" srcId="{8A04861E-87AB-4F76-BC0A-A022E8907C44}" destId="{49AD0B7F-1033-4282-8643-F29BC24F55EA}" srcOrd="0" destOrd="0" presId="urn:microsoft.com/office/officeart/2005/8/layout/list1"/>
    <dgm:cxn modelId="{57891892-293B-413F-8D00-E2EFAD125E4B}" type="presParOf" srcId="{8A04861E-87AB-4F76-BC0A-A022E8907C44}" destId="{7DBB89BE-B959-4A1E-A811-A4B5A65BDBFA}" srcOrd="1" destOrd="0" presId="urn:microsoft.com/office/officeart/2005/8/layout/list1"/>
    <dgm:cxn modelId="{878CDC66-C911-47AB-B4DA-C9595965E925}" type="presParOf" srcId="{8CA0AD6C-C0D8-471F-87ED-251421D012FC}" destId="{6C9E022D-ED81-441C-85A8-30139E48A107}" srcOrd="1" destOrd="0" presId="urn:microsoft.com/office/officeart/2005/8/layout/list1"/>
    <dgm:cxn modelId="{41593D7C-DA06-432E-81B7-36824DD7C494}"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2800" dirty="0" smtClean="0">
              <a:solidFill>
                <a:schemeClr val="accent6">
                  <a:lumMod val="50000"/>
                </a:schemeClr>
              </a:solidFill>
            </a:rPr>
            <a:t>Partes de una reseña </a:t>
          </a:r>
          <a:endParaRPr lang="es-MX" sz="2800" dirty="0">
            <a:solidFill>
              <a:schemeClr val="accent6">
                <a:lumMod val="50000"/>
              </a:schemeClr>
            </a:solidFill>
          </a:endParaRPr>
        </a:p>
      </dgm:t>
    </dgm:pt>
    <dgm:pt modelId="{C4CCB302-2F70-4CF0-A52A-6437C0BBCC57}" type="parTrans" cxnId="{372BB9AA-9EFA-447E-A7BA-F0748CC4CA7C}">
      <dgm:prSet/>
      <dgm:spPr/>
      <dgm:t>
        <a:bodyPr/>
        <a:lstStyle/>
        <a:p>
          <a:endParaRPr lang="es-MX" sz="1400"/>
        </a:p>
      </dgm:t>
    </dgm:pt>
    <dgm:pt modelId="{38F38683-2FF1-4D80-9948-981A7B68DE35}" type="sibTrans" cxnId="{372BB9AA-9EFA-447E-A7BA-F0748CC4CA7C}">
      <dgm:prSet/>
      <dgm:spPr/>
      <dgm:t>
        <a:bodyPr/>
        <a:lstStyle/>
        <a:p>
          <a:endParaRPr lang="es-MX" sz="1400"/>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C39B452D-7C45-40AB-A78F-ADBAF3159000}" type="presOf" srcId="{E74352CD-407C-4EAE-BBA2-64E68D3F4C1E}" destId="{8CA0AD6C-C0D8-471F-87ED-251421D012FC}" srcOrd="0" destOrd="0" presId="urn:microsoft.com/office/officeart/2005/8/layout/list1"/>
    <dgm:cxn modelId="{372BB9AA-9EFA-447E-A7BA-F0748CC4CA7C}" srcId="{E74352CD-407C-4EAE-BBA2-64E68D3F4C1E}" destId="{88F2E06A-83C0-4727-BBC2-5AACAFF6800E}" srcOrd="0" destOrd="0" parTransId="{C4CCB302-2F70-4CF0-A52A-6437C0BBCC57}" sibTransId="{38F38683-2FF1-4D80-9948-981A7B68DE35}"/>
    <dgm:cxn modelId="{3576444D-32B5-4722-A9A5-69E7049168B9}" type="presOf" srcId="{88F2E06A-83C0-4727-BBC2-5AACAFF6800E}" destId="{7DBB89BE-B959-4A1E-A811-A4B5A65BDBFA}" srcOrd="1" destOrd="0" presId="urn:microsoft.com/office/officeart/2005/8/layout/list1"/>
    <dgm:cxn modelId="{367D746F-4219-4065-AA72-4683D8E28A19}" type="presOf" srcId="{88F2E06A-83C0-4727-BBC2-5AACAFF6800E}" destId="{49AD0B7F-1033-4282-8643-F29BC24F55EA}" srcOrd="0" destOrd="0" presId="urn:microsoft.com/office/officeart/2005/8/layout/list1"/>
    <dgm:cxn modelId="{5FF7014A-7FA7-4C9F-AAA0-2CF1E870473E}" type="presParOf" srcId="{8CA0AD6C-C0D8-471F-87ED-251421D012FC}" destId="{8A04861E-87AB-4F76-BC0A-A022E8907C44}" srcOrd="0" destOrd="0" presId="urn:microsoft.com/office/officeart/2005/8/layout/list1"/>
    <dgm:cxn modelId="{6F83DC16-6F48-44F0-B6DF-D74E3097D9F2}" type="presParOf" srcId="{8A04861E-87AB-4F76-BC0A-A022E8907C44}" destId="{49AD0B7F-1033-4282-8643-F29BC24F55EA}" srcOrd="0" destOrd="0" presId="urn:microsoft.com/office/officeart/2005/8/layout/list1"/>
    <dgm:cxn modelId="{647936EC-FAD3-4EC6-A1F1-0F8ACA069229}" type="presParOf" srcId="{8A04861E-87AB-4F76-BC0A-A022E8907C44}" destId="{7DBB89BE-B959-4A1E-A811-A4B5A65BDBFA}" srcOrd="1" destOrd="0" presId="urn:microsoft.com/office/officeart/2005/8/layout/list1"/>
    <dgm:cxn modelId="{185E80E9-C4E9-49EC-8411-78BEC2E45B5C}" type="presParOf" srcId="{8CA0AD6C-C0D8-471F-87ED-251421D012FC}" destId="{6C9E022D-ED81-441C-85A8-30139E48A107}" srcOrd="1" destOrd="0" presId="urn:microsoft.com/office/officeart/2005/8/layout/list1"/>
    <dgm:cxn modelId="{69F8A6A3-5645-4631-8D0D-9FE73CDE57CA}"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4000" dirty="0" smtClean="0">
              <a:solidFill>
                <a:schemeClr val="accent6">
                  <a:lumMod val="50000"/>
                </a:schemeClr>
              </a:solidFill>
            </a:rPr>
            <a:t>Ponencia   </a:t>
          </a:r>
          <a:endParaRPr lang="es-MX" sz="40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5C76BB51-BE28-4517-81BF-9F46F6A760F5}" type="presOf" srcId="{88F2E06A-83C0-4727-BBC2-5AACAFF6800E}" destId="{49AD0B7F-1033-4282-8643-F29BC24F55EA}" srcOrd="0" destOrd="0" presId="urn:microsoft.com/office/officeart/2005/8/layout/list1"/>
    <dgm:cxn modelId="{A2F94759-1A90-441E-BC5F-43AC7BE7ACE8}" type="presOf" srcId="{88F2E06A-83C0-4727-BBC2-5AACAFF6800E}" destId="{7DBB89BE-B959-4A1E-A811-A4B5A65BDBFA}" srcOrd="1" destOrd="0" presId="urn:microsoft.com/office/officeart/2005/8/layout/list1"/>
    <dgm:cxn modelId="{2A1A045B-C47E-4195-B774-F0F851E8B713}" type="presOf" srcId="{E74352CD-407C-4EAE-BBA2-64E68D3F4C1E}" destId="{8CA0AD6C-C0D8-471F-87ED-251421D012FC}" srcOrd="0" destOrd="0" presId="urn:microsoft.com/office/officeart/2005/8/layout/list1"/>
    <dgm:cxn modelId="{FD120EF2-62E9-4DDA-9CDD-33B61D655CCE}" type="presParOf" srcId="{8CA0AD6C-C0D8-471F-87ED-251421D012FC}" destId="{8A04861E-87AB-4F76-BC0A-A022E8907C44}" srcOrd="0" destOrd="0" presId="urn:microsoft.com/office/officeart/2005/8/layout/list1"/>
    <dgm:cxn modelId="{C618E261-5E6A-4FB5-818E-559CCA0292E2}" type="presParOf" srcId="{8A04861E-87AB-4F76-BC0A-A022E8907C44}" destId="{49AD0B7F-1033-4282-8643-F29BC24F55EA}" srcOrd="0" destOrd="0" presId="urn:microsoft.com/office/officeart/2005/8/layout/list1"/>
    <dgm:cxn modelId="{705B69F0-1586-46D0-9132-C7FECE907583}" type="presParOf" srcId="{8A04861E-87AB-4F76-BC0A-A022E8907C44}" destId="{7DBB89BE-B959-4A1E-A811-A4B5A65BDBFA}" srcOrd="1" destOrd="0" presId="urn:microsoft.com/office/officeart/2005/8/layout/list1"/>
    <dgm:cxn modelId="{152CBFA8-CBA9-495E-A672-35C2155CE11C}" type="presParOf" srcId="{8CA0AD6C-C0D8-471F-87ED-251421D012FC}" destId="{6C9E022D-ED81-441C-85A8-30139E48A107}" srcOrd="1" destOrd="0" presId="urn:microsoft.com/office/officeart/2005/8/layout/list1"/>
    <dgm:cxn modelId="{45B82C3B-B24E-4C4C-96F7-B4C95542B0CD}"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2800" dirty="0" smtClean="0">
              <a:solidFill>
                <a:schemeClr val="accent6">
                  <a:lumMod val="50000"/>
                </a:schemeClr>
              </a:solidFill>
            </a:rPr>
            <a:t>Partes de una ponencia </a:t>
          </a:r>
          <a:endParaRPr lang="es-MX" sz="2800" dirty="0">
            <a:solidFill>
              <a:schemeClr val="accent6">
                <a:lumMod val="50000"/>
              </a:schemeClr>
            </a:solidFill>
          </a:endParaRPr>
        </a:p>
      </dgm:t>
    </dgm:pt>
    <dgm:pt modelId="{C4CCB302-2F70-4CF0-A52A-6437C0BBCC57}" type="parTrans" cxnId="{372BB9AA-9EFA-447E-A7BA-F0748CC4CA7C}">
      <dgm:prSet/>
      <dgm:spPr/>
      <dgm:t>
        <a:bodyPr/>
        <a:lstStyle/>
        <a:p>
          <a:endParaRPr lang="es-MX" sz="1400"/>
        </a:p>
      </dgm:t>
    </dgm:pt>
    <dgm:pt modelId="{38F38683-2FF1-4D80-9948-981A7B68DE35}" type="sibTrans" cxnId="{372BB9AA-9EFA-447E-A7BA-F0748CC4CA7C}">
      <dgm:prSet/>
      <dgm:spPr/>
      <dgm:t>
        <a:bodyPr/>
        <a:lstStyle/>
        <a:p>
          <a:endParaRPr lang="es-MX" sz="1400"/>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193A0534-7908-47AA-9035-DBA59FDC3BFE}" type="presOf" srcId="{88F2E06A-83C0-4727-BBC2-5AACAFF6800E}" destId="{49AD0B7F-1033-4282-8643-F29BC24F55EA}" srcOrd="0" destOrd="0" presId="urn:microsoft.com/office/officeart/2005/8/layout/list1"/>
    <dgm:cxn modelId="{64617567-174D-46C8-BC45-2E2F9571D313}" type="presOf" srcId="{88F2E06A-83C0-4727-BBC2-5AACAFF6800E}" destId="{7DBB89BE-B959-4A1E-A811-A4B5A65BDBFA}" srcOrd="1" destOrd="0" presId="urn:microsoft.com/office/officeart/2005/8/layout/list1"/>
    <dgm:cxn modelId="{072FEA5E-7F95-4038-AA87-27E3ADD73682}" type="presOf" srcId="{E74352CD-407C-4EAE-BBA2-64E68D3F4C1E}" destId="{8CA0AD6C-C0D8-471F-87ED-251421D012FC}" srcOrd="0" destOrd="0" presId="urn:microsoft.com/office/officeart/2005/8/layout/list1"/>
    <dgm:cxn modelId="{65A66AC8-BBBC-4A5F-BB14-A531EAC7C415}" type="presParOf" srcId="{8CA0AD6C-C0D8-471F-87ED-251421D012FC}" destId="{8A04861E-87AB-4F76-BC0A-A022E8907C44}" srcOrd="0" destOrd="0" presId="urn:microsoft.com/office/officeart/2005/8/layout/list1"/>
    <dgm:cxn modelId="{F49FDC44-B206-4620-B29B-66DDC2F366B6}" type="presParOf" srcId="{8A04861E-87AB-4F76-BC0A-A022E8907C44}" destId="{49AD0B7F-1033-4282-8643-F29BC24F55EA}" srcOrd="0" destOrd="0" presId="urn:microsoft.com/office/officeart/2005/8/layout/list1"/>
    <dgm:cxn modelId="{7847A7A3-F1EB-445F-85B0-7C3745DA488B}" type="presParOf" srcId="{8A04861E-87AB-4F76-BC0A-A022E8907C44}" destId="{7DBB89BE-B959-4A1E-A811-A4B5A65BDBFA}" srcOrd="1" destOrd="0" presId="urn:microsoft.com/office/officeart/2005/8/layout/list1"/>
    <dgm:cxn modelId="{18303165-6A22-4F9A-B919-B0B1B83A2B32}" type="presParOf" srcId="{8CA0AD6C-C0D8-471F-87ED-251421D012FC}" destId="{6C9E022D-ED81-441C-85A8-30139E48A107}" srcOrd="1" destOrd="0" presId="urn:microsoft.com/office/officeart/2005/8/layout/list1"/>
    <dgm:cxn modelId="{9A9B9FF2-F078-4B7A-AB9D-1D56827E8F80}"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BA4B89-5C8C-4653-8EE1-8B6CC0A881F6}"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MX"/>
        </a:p>
      </dgm:t>
    </dgm:pt>
    <dgm:pt modelId="{00E10CFA-0400-4C3A-B0E4-65B2D3CC1893}">
      <dgm:prSet phldrT="[Texto]" custT="1"/>
      <dgm:spPr>
        <a:solidFill>
          <a:schemeClr val="accent1">
            <a:lumMod val="40000"/>
            <a:lumOff val="60000"/>
          </a:schemeClr>
        </a:solidFill>
      </dgm:spPr>
      <dgm:t>
        <a:bodyPr/>
        <a:lstStyle/>
        <a:p>
          <a:r>
            <a:rPr lang="es-MX" sz="3600" dirty="0" smtClean="0">
              <a:solidFill>
                <a:srgbClr val="002060"/>
              </a:solidFill>
            </a:rPr>
            <a:t>Textos académicos</a:t>
          </a:r>
          <a:endParaRPr lang="es-MX" sz="3600" dirty="0">
            <a:solidFill>
              <a:srgbClr val="002060"/>
            </a:solidFill>
          </a:endParaRPr>
        </a:p>
      </dgm:t>
    </dgm:pt>
    <dgm:pt modelId="{B715ADB0-F857-4475-8FCE-6D70DBF31FE8}" type="parTrans" cxnId="{FC3FB652-4199-4C23-B883-9C91D5AF9057}">
      <dgm:prSet/>
      <dgm:spPr/>
      <dgm:t>
        <a:bodyPr/>
        <a:lstStyle/>
        <a:p>
          <a:endParaRPr lang="es-MX" sz="1200"/>
        </a:p>
      </dgm:t>
    </dgm:pt>
    <dgm:pt modelId="{C2AEBCA9-33D1-4CF2-9994-A9B61FB4C8BE}" type="sibTrans" cxnId="{FC3FB652-4199-4C23-B883-9C91D5AF9057}">
      <dgm:prSet/>
      <dgm:spPr/>
      <dgm:t>
        <a:bodyPr/>
        <a:lstStyle/>
        <a:p>
          <a:endParaRPr lang="es-MX" sz="1200"/>
        </a:p>
      </dgm:t>
    </dgm:pt>
    <dgm:pt modelId="{771C6D73-DAED-4A9F-9C37-FAEC9FA22F64}" type="pres">
      <dgm:prSet presAssocID="{77BA4B89-5C8C-4653-8EE1-8B6CC0A881F6}" presName="Name0" presStyleCnt="0">
        <dgm:presLayoutVars>
          <dgm:chMax val="7"/>
          <dgm:chPref val="7"/>
          <dgm:dir/>
        </dgm:presLayoutVars>
      </dgm:prSet>
      <dgm:spPr/>
      <dgm:t>
        <a:bodyPr/>
        <a:lstStyle/>
        <a:p>
          <a:endParaRPr lang="es-MX"/>
        </a:p>
      </dgm:t>
    </dgm:pt>
    <dgm:pt modelId="{B03E48AE-3BAC-45E2-ADFD-E5F38DCA676E}" type="pres">
      <dgm:prSet presAssocID="{77BA4B89-5C8C-4653-8EE1-8B6CC0A881F6}" presName="Name1" presStyleCnt="0"/>
      <dgm:spPr/>
    </dgm:pt>
    <dgm:pt modelId="{E1395D7D-B0A4-4140-9478-948B2AE285F4}" type="pres">
      <dgm:prSet presAssocID="{77BA4B89-5C8C-4653-8EE1-8B6CC0A881F6}" presName="cycle" presStyleCnt="0"/>
      <dgm:spPr/>
    </dgm:pt>
    <dgm:pt modelId="{EF04D2DF-4F50-4679-B155-DEC44649390B}" type="pres">
      <dgm:prSet presAssocID="{77BA4B89-5C8C-4653-8EE1-8B6CC0A881F6}" presName="srcNode" presStyleLbl="node1" presStyleIdx="0" presStyleCnt="1"/>
      <dgm:spPr/>
    </dgm:pt>
    <dgm:pt modelId="{1E07ACC3-42E6-4389-B98A-6853A7799F7F}" type="pres">
      <dgm:prSet presAssocID="{77BA4B89-5C8C-4653-8EE1-8B6CC0A881F6}" presName="conn" presStyleLbl="parChTrans1D2" presStyleIdx="0" presStyleCnt="1"/>
      <dgm:spPr/>
      <dgm:t>
        <a:bodyPr/>
        <a:lstStyle/>
        <a:p>
          <a:endParaRPr lang="es-MX"/>
        </a:p>
      </dgm:t>
    </dgm:pt>
    <dgm:pt modelId="{51B4D465-6DD9-4778-8E6A-EC78EE12E416}" type="pres">
      <dgm:prSet presAssocID="{77BA4B89-5C8C-4653-8EE1-8B6CC0A881F6}" presName="extraNode" presStyleLbl="node1" presStyleIdx="0" presStyleCnt="1"/>
      <dgm:spPr/>
    </dgm:pt>
    <dgm:pt modelId="{E48E8169-7C46-4BEF-B197-738AC52FCDAF}" type="pres">
      <dgm:prSet presAssocID="{77BA4B89-5C8C-4653-8EE1-8B6CC0A881F6}" presName="dstNode" presStyleLbl="node1" presStyleIdx="0" presStyleCnt="1"/>
      <dgm:spPr/>
    </dgm:pt>
    <dgm:pt modelId="{4905C75F-DD95-450C-9E7C-2C1E566479B9}" type="pres">
      <dgm:prSet presAssocID="{00E10CFA-0400-4C3A-B0E4-65B2D3CC1893}" presName="text_1" presStyleLbl="node1" presStyleIdx="0" presStyleCnt="1">
        <dgm:presLayoutVars>
          <dgm:bulletEnabled val="1"/>
        </dgm:presLayoutVars>
      </dgm:prSet>
      <dgm:spPr/>
      <dgm:t>
        <a:bodyPr/>
        <a:lstStyle/>
        <a:p>
          <a:endParaRPr lang="es-MX"/>
        </a:p>
      </dgm:t>
    </dgm:pt>
    <dgm:pt modelId="{D0A56945-78B0-4630-8BC6-F69100214B84}" type="pres">
      <dgm:prSet presAssocID="{00E10CFA-0400-4C3A-B0E4-65B2D3CC1893}" presName="accent_1" presStyleCnt="0"/>
      <dgm:spPr/>
    </dgm:pt>
    <dgm:pt modelId="{EBE059A6-7D50-44C4-897F-CC12BEFF312E}" type="pres">
      <dgm:prSet presAssocID="{00E10CFA-0400-4C3A-B0E4-65B2D3CC1893}" presName="accentRepeatNode" presStyleLbl="solidFgAcc1" presStyleIdx="0" presStyleCnt="1"/>
      <dgm:spPr/>
    </dgm:pt>
  </dgm:ptLst>
  <dgm:cxnLst>
    <dgm:cxn modelId="{4747CB18-C23C-495E-8C27-59C46114615B}" type="presOf" srcId="{C2AEBCA9-33D1-4CF2-9994-A9B61FB4C8BE}" destId="{1E07ACC3-42E6-4389-B98A-6853A7799F7F}" srcOrd="0" destOrd="0" presId="urn:microsoft.com/office/officeart/2008/layout/VerticalCurvedList"/>
    <dgm:cxn modelId="{C2AE3321-644D-4A53-BA56-11DB9722A182}" type="presOf" srcId="{00E10CFA-0400-4C3A-B0E4-65B2D3CC1893}" destId="{4905C75F-DD95-450C-9E7C-2C1E566479B9}" srcOrd="0" destOrd="0" presId="urn:microsoft.com/office/officeart/2008/layout/VerticalCurvedList"/>
    <dgm:cxn modelId="{FC3FB652-4199-4C23-B883-9C91D5AF9057}" srcId="{77BA4B89-5C8C-4653-8EE1-8B6CC0A881F6}" destId="{00E10CFA-0400-4C3A-B0E4-65B2D3CC1893}" srcOrd="0" destOrd="0" parTransId="{B715ADB0-F857-4475-8FCE-6D70DBF31FE8}" sibTransId="{C2AEBCA9-33D1-4CF2-9994-A9B61FB4C8BE}"/>
    <dgm:cxn modelId="{5933ABB0-C35D-426C-857B-4567AB87D7CC}" type="presOf" srcId="{77BA4B89-5C8C-4653-8EE1-8B6CC0A881F6}" destId="{771C6D73-DAED-4A9F-9C37-FAEC9FA22F64}" srcOrd="0" destOrd="0" presId="urn:microsoft.com/office/officeart/2008/layout/VerticalCurvedList"/>
    <dgm:cxn modelId="{137BB5A2-589D-479E-A4DF-F96024F9C077}" type="presParOf" srcId="{771C6D73-DAED-4A9F-9C37-FAEC9FA22F64}" destId="{B03E48AE-3BAC-45E2-ADFD-E5F38DCA676E}" srcOrd="0" destOrd="0" presId="urn:microsoft.com/office/officeart/2008/layout/VerticalCurvedList"/>
    <dgm:cxn modelId="{A3E0B5A3-5D27-4F7E-89DB-57992AB76C56}" type="presParOf" srcId="{B03E48AE-3BAC-45E2-ADFD-E5F38DCA676E}" destId="{E1395D7D-B0A4-4140-9478-948B2AE285F4}" srcOrd="0" destOrd="0" presId="urn:microsoft.com/office/officeart/2008/layout/VerticalCurvedList"/>
    <dgm:cxn modelId="{03CF0E5A-63A9-4C4C-B312-8A5B1EBE5A67}" type="presParOf" srcId="{E1395D7D-B0A4-4140-9478-948B2AE285F4}" destId="{EF04D2DF-4F50-4679-B155-DEC44649390B}" srcOrd="0" destOrd="0" presId="urn:microsoft.com/office/officeart/2008/layout/VerticalCurvedList"/>
    <dgm:cxn modelId="{57630D4F-F271-49A0-87B8-9B2F1BB2B873}" type="presParOf" srcId="{E1395D7D-B0A4-4140-9478-948B2AE285F4}" destId="{1E07ACC3-42E6-4389-B98A-6853A7799F7F}" srcOrd="1" destOrd="0" presId="urn:microsoft.com/office/officeart/2008/layout/VerticalCurvedList"/>
    <dgm:cxn modelId="{089923AA-BCD2-4D83-B99D-F6B219CA663B}" type="presParOf" srcId="{E1395D7D-B0A4-4140-9478-948B2AE285F4}" destId="{51B4D465-6DD9-4778-8E6A-EC78EE12E416}" srcOrd="2" destOrd="0" presId="urn:microsoft.com/office/officeart/2008/layout/VerticalCurvedList"/>
    <dgm:cxn modelId="{D82E6524-917A-49B7-A48D-D9FBD0EDC710}" type="presParOf" srcId="{E1395D7D-B0A4-4140-9478-948B2AE285F4}" destId="{E48E8169-7C46-4BEF-B197-738AC52FCDAF}" srcOrd="3" destOrd="0" presId="urn:microsoft.com/office/officeart/2008/layout/VerticalCurvedList"/>
    <dgm:cxn modelId="{CB0CC9A4-7D25-43F7-86D2-F2B514DFA7C9}" type="presParOf" srcId="{B03E48AE-3BAC-45E2-ADFD-E5F38DCA676E}" destId="{4905C75F-DD95-450C-9E7C-2C1E566479B9}" srcOrd="1" destOrd="0" presId="urn:microsoft.com/office/officeart/2008/layout/VerticalCurvedList"/>
    <dgm:cxn modelId="{01D096C9-7576-4B8B-A20D-2EDD17DE2392}" type="presParOf" srcId="{B03E48AE-3BAC-45E2-ADFD-E5F38DCA676E}" destId="{D0A56945-78B0-4630-8BC6-F69100214B84}" srcOrd="2" destOrd="0" presId="urn:microsoft.com/office/officeart/2008/layout/VerticalCurvedList"/>
    <dgm:cxn modelId="{5067B4A0-F5CA-47B8-BCA4-402782F0A585}" type="presParOf" srcId="{D0A56945-78B0-4630-8BC6-F69100214B84}" destId="{EBE059A6-7D50-44C4-897F-CC12BEFF312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4000" dirty="0" smtClean="0">
              <a:solidFill>
                <a:schemeClr val="accent6">
                  <a:lumMod val="50000"/>
                </a:schemeClr>
              </a:solidFill>
            </a:rPr>
            <a:t>Tesis </a:t>
          </a:r>
          <a:endParaRPr lang="es-MX" sz="40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4D00BC4A-D216-4DC9-9940-27114F5DECA6}" type="presOf" srcId="{E74352CD-407C-4EAE-BBA2-64E68D3F4C1E}" destId="{8CA0AD6C-C0D8-471F-87ED-251421D012FC}" srcOrd="0" destOrd="0" presId="urn:microsoft.com/office/officeart/2005/8/layout/list1"/>
    <dgm:cxn modelId="{372BB9AA-9EFA-447E-A7BA-F0748CC4CA7C}" srcId="{E74352CD-407C-4EAE-BBA2-64E68D3F4C1E}" destId="{88F2E06A-83C0-4727-BBC2-5AACAFF6800E}" srcOrd="0" destOrd="0" parTransId="{C4CCB302-2F70-4CF0-A52A-6437C0BBCC57}" sibTransId="{38F38683-2FF1-4D80-9948-981A7B68DE35}"/>
    <dgm:cxn modelId="{0C849960-97EE-4232-AAC7-EA94EDDBD762}" type="presOf" srcId="{88F2E06A-83C0-4727-BBC2-5AACAFF6800E}" destId="{49AD0B7F-1033-4282-8643-F29BC24F55EA}" srcOrd="0" destOrd="0" presId="urn:microsoft.com/office/officeart/2005/8/layout/list1"/>
    <dgm:cxn modelId="{154A7EB3-7FFA-403D-82A7-24D53BD1BCA9}" type="presOf" srcId="{88F2E06A-83C0-4727-BBC2-5AACAFF6800E}" destId="{7DBB89BE-B959-4A1E-A811-A4B5A65BDBFA}" srcOrd="1" destOrd="0" presId="urn:microsoft.com/office/officeart/2005/8/layout/list1"/>
    <dgm:cxn modelId="{21BE1486-54CA-486C-86DB-F76CEA7F29FB}" type="presParOf" srcId="{8CA0AD6C-C0D8-471F-87ED-251421D012FC}" destId="{8A04861E-87AB-4F76-BC0A-A022E8907C44}" srcOrd="0" destOrd="0" presId="urn:microsoft.com/office/officeart/2005/8/layout/list1"/>
    <dgm:cxn modelId="{D875A8F9-196B-4A27-A990-5B4D986D0E43}" type="presParOf" srcId="{8A04861E-87AB-4F76-BC0A-A022E8907C44}" destId="{49AD0B7F-1033-4282-8643-F29BC24F55EA}" srcOrd="0" destOrd="0" presId="urn:microsoft.com/office/officeart/2005/8/layout/list1"/>
    <dgm:cxn modelId="{DC1EC486-CC92-489B-8374-A8B55269CA49}" type="presParOf" srcId="{8A04861E-87AB-4F76-BC0A-A022E8907C44}" destId="{7DBB89BE-B959-4A1E-A811-A4B5A65BDBFA}" srcOrd="1" destOrd="0" presId="urn:microsoft.com/office/officeart/2005/8/layout/list1"/>
    <dgm:cxn modelId="{FFDB4BCB-AE0A-442C-A567-204E5381F5AE}" type="presParOf" srcId="{8CA0AD6C-C0D8-471F-87ED-251421D012FC}" destId="{6C9E022D-ED81-441C-85A8-30139E48A107}" srcOrd="1" destOrd="0" presId="urn:microsoft.com/office/officeart/2005/8/layout/list1"/>
    <dgm:cxn modelId="{5C27E6B1-3657-4D26-A63C-29D9EE833003}"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3600" dirty="0" smtClean="0">
              <a:solidFill>
                <a:schemeClr val="accent6">
                  <a:lumMod val="50000"/>
                </a:schemeClr>
              </a:solidFill>
            </a:rPr>
            <a:t>Partes de una tesis </a:t>
          </a:r>
          <a:endParaRPr lang="es-MX" sz="36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A0A27452-B3F2-407D-8F22-74B6CFDEBF24}" type="presOf" srcId="{E74352CD-407C-4EAE-BBA2-64E68D3F4C1E}" destId="{8CA0AD6C-C0D8-471F-87ED-251421D012FC}" srcOrd="0" destOrd="0" presId="urn:microsoft.com/office/officeart/2005/8/layout/list1"/>
    <dgm:cxn modelId="{D36DDD8A-F496-4787-BDC4-EC70849BAB33}" type="presOf" srcId="{88F2E06A-83C0-4727-BBC2-5AACAFF6800E}" destId="{7DBB89BE-B959-4A1E-A811-A4B5A65BDBFA}" srcOrd="1" destOrd="0" presId="urn:microsoft.com/office/officeart/2005/8/layout/list1"/>
    <dgm:cxn modelId="{01E43268-6432-47AE-A8B5-0EC8E9D30E47}" type="presOf" srcId="{88F2E06A-83C0-4727-BBC2-5AACAFF6800E}" destId="{49AD0B7F-1033-4282-8643-F29BC24F55EA}" srcOrd="0" destOrd="0" presId="urn:microsoft.com/office/officeart/2005/8/layout/list1"/>
    <dgm:cxn modelId="{A13CD8B8-2D15-494A-AE91-FB326A45F344}" type="presParOf" srcId="{8CA0AD6C-C0D8-471F-87ED-251421D012FC}" destId="{8A04861E-87AB-4F76-BC0A-A022E8907C44}" srcOrd="0" destOrd="0" presId="urn:microsoft.com/office/officeart/2005/8/layout/list1"/>
    <dgm:cxn modelId="{2EC8796D-5321-44A5-9E87-DCAFDBF46EA2}" type="presParOf" srcId="{8A04861E-87AB-4F76-BC0A-A022E8907C44}" destId="{49AD0B7F-1033-4282-8643-F29BC24F55EA}" srcOrd="0" destOrd="0" presId="urn:microsoft.com/office/officeart/2005/8/layout/list1"/>
    <dgm:cxn modelId="{CE1C82A0-16F5-4252-B5FF-0E1299D9029E}" type="presParOf" srcId="{8A04861E-87AB-4F76-BC0A-A022E8907C44}" destId="{7DBB89BE-B959-4A1E-A811-A4B5A65BDBFA}" srcOrd="1" destOrd="0" presId="urn:microsoft.com/office/officeart/2005/8/layout/list1"/>
    <dgm:cxn modelId="{098C97EB-0AD1-4C00-82FF-635E79108291}" type="presParOf" srcId="{8CA0AD6C-C0D8-471F-87ED-251421D012FC}" destId="{6C9E022D-ED81-441C-85A8-30139E48A107}" srcOrd="1" destOrd="0" presId="urn:microsoft.com/office/officeart/2005/8/layout/list1"/>
    <dgm:cxn modelId="{5F98558D-B281-4525-AACA-A090101B6960}"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4000" dirty="0" smtClean="0">
              <a:solidFill>
                <a:schemeClr val="accent6">
                  <a:lumMod val="50000"/>
                </a:schemeClr>
              </a:solidFill>
            </a:rPr>
            <a:t>Ensayo </a:t>
          </a:r>
          <a:endParaRPr lang="es-MX" sz="40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BBA59D36-C7E8-4635-8E80-BE00E446DDE4}" type="presOf" srcId="{88F2E06A-83C0-4727-BBC2-5AACAFF6800E}" destId="{7DBB89BE-B959-4A1E-A811-A4B5A65BDBFA}" srcOrd="1" destOrd="0" presId="urn:microsoft.com/office/officeart/2005/8/layout/list1"/>
    <dgm:cxn modelId="{85492C19-A4DA-40BD-B230-780AF11FC0D3}" type="presOf" srcId="{88F2E06A-83C0-4727-BBC2-5AACAFF6800E}" destId="{49AD0B7F-1033-4282-8643-F29BC24F55EA}" srcOrd="0" destOrd="0" presId="urn:microsoft.com/office/officeart/2005/8/layout/list1"/>
    <dgm:cxn modelId="{9F1E176C-1D48-4AD9-B412-7556BABE29EE}" type="presOf" srcId="{E74352CD-407C-4EAE-BBA2-64E68D3F4C1E}" destId="{8CA0AD6C-C0D8-471F-87ED-251421D012FC}" srcOrd="0" destOrd="0" presId="urn:microsoft.com/office/officeart/2005/8/layout/list1"/>
    <dgm:cxn modelId="{ECE4236B-3A12-4021-AA69-3C5F2DAD0574}" type="presParOf" srcId="{8CA0AD6C-C0D8-471F-87ED-251421D012FC}" destId="{8A04861E-87AB-4F76-BC0A-A022E8907C44}" srcOrd="0" destOrd="0" presId="urn:microsoft.com/office/officeart/2005/8/layout/list1"/>
    <dgm:cxn modelId="{931F488D-C985-4F4D-9930-5A44D021311B}" type="presParOf" srcId="{8A04861E-87AB-4F76-BC0A-A022E8907C44}" destId="{49AD0B7F-1033-4282-8643-F29BC24F55EA}" srcOrd="0" destOrd="0" presId="urn:microsoft.com/office/officeart/2005/8/layout/list1"/>
    <dgm:cxn modelId="{D52BC8B3-2AC8-419A-9CFB-9A99D40F8FF8}" type="presParOf" srcId="{8A04861E-87AB-4F76-BC0A-A022E8907C44}" destId="{7DBB89BE-B959-4A1E-A811-A4B5A65BDBFA}" srcOrd="1" destOrd="0" presId="urn:microsoft.com/office/officeart/2005/8/layout/list1"/>
    <dgm:cxn modelId="{C0FE193B-79FC-447C-91A5-A0CF41A8AACA}" type="presParOf" srcId="{8CA0AD6C-C0D8-471F-87ED-251421D012FC}" destId="{6C9E022D-ED81-441C-85A8-30139E48A107}" srcOrd="1" destOrd="0" presId="urn:microsoft.com/office/officeart/2005/8/layout/list1"/>
    <dgm:cxn modelId="{DDFD6F6D-B0FB-42EF-BD35-74041E7A2834}"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3600" dirty="0" smtClean="0">
              <a:solidFill>
                <a:schemeClr val="accent6">
                  <a:lumMod val="50000"/>
                </a:schemeClr>
              </a:solidFill>
            </a:rPr>
            <a:t>Partes de un ensayo </a:t>
          </a:r>
          <a:endParaRPr lang="es-MX" sz="36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11DFF633-90FB-485D-B4D4-D7A9D20DB7A1}" type="presOf" srcId="{88F2E06A-83C0-4727-BBC2-5AACAFF6800E}" destId="{7DBB89BE-B959-4A1E-A811-A4B5A65BDBFA}" srcOrd="1" destOrd="0" presId="urn:microsoft.com/office/officeart/2005/8/layout/list1"/>
    <dgm:cxn modelId="{372BB9AA-9EFA-447E-A7BA-F0748CC4CA7C}" srcId="{E74352CD-407C-4EAE-BBA2-64E68D3F4C1E}" destId="{88F2E06A-83C0-4727-BBC2-5AACAFF6800E}" srcOrd="0" destOrd="0" parTransId="{C4CCB302-2F70-4CF0-A52A-6437C0BBCC57}" sibTransId="{38F38683-2FF1-4D80-9948-981A7B68DE35}"/>
    <dgm:cxn modelId="{0791165C-44C7-4589-8A80-C56968260FEF}" type="presOf" srcId="{88F2E06A-83C0-4727-BBC2-5AACAFF6800E}" destId="{49AD0B7F-1033-4282-8643-F29BC24F55EA}" srcOrd="0" destOrd="0" presId="urn:microsoft.com/office/officeart/2005/8/layout/list1"/>
    <dgm:cxn modelId="{33F2A52B-FC0B-48E2-962A-2007DC61DB05}" type="presOf" srcId="{E74352CD-407C-4EAE-BBA2-64E68D3F4C1E}" destId="{8CA0AD6C-C0D8-471F-87ED-251421D012FC}" srcOrd="0" destOrd="0" presId="urn:microsoft.com/office/officeart/2005/8/layout/list1"/>
    <dgm:cxn modelId="{8E85F4A2-D3C0-4874-856D-83F69183EEE8}" type="presParOf" srcId="{8CA0AD6C-C0D8-471F-87ED-251421D012FC}" destId="{8A04861E-87AB-4F76-BC0A-A022E8907C44}" srcOrd="0" destOrd="0" presId="urn:microsoft.com/office/officeart/2005/8/layout/list1"/>
    <dgm:cxn modelId="{543737FA-7F85-420C-AAF9-2899A7141F27}" type="presParOf" srcId="{8A04861E-87AB-4F76-BC0A-A022E8907C44}" destId="{49AD0B7F-1033-4282-8643-F29BC24F55EA}" srcOrd="0" destOrd="0" presId="urn:microsoft.com/office/officeart/2005/8/layout/list1"/>
    <dgm:cxn modelId="{6A5BD9AB-37B6-4304-B442-E935FC62B158}" type="presParOf" srcId="{8A04861E-87AB-4F76-BC0A-A022E8907C44}" destId="{7DBB89BE-B959-4A1E-A811-A4B5A65BDBFA}" srcOrd="1" destOrd="0" presId="urn:microsoft.com/office/officeart/2005/8/layout/list1"/>
    <dgm:cxn modelId="{A7D6F774-3203-4656-B116-F71B35B765CD}" type="presParOf" srcId="{8CA0AD6C-C0D8-471F-87ED-251421D012FC}" destId="{6C9E022D-ED81-441C-85A8-30139E48A107}" srcOrd="1" destOrd="0" presId="urn:microsoft.com/office/officeart/2005/8/layout/list1"/>
    <dgm:cxn modelId="{EC987F0C-947D-4059-BAF4-D0FF6176C0B9}"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4000" dirty="0" smtClean="0">
              <a:solidFill>
                <a:schemeClr val="accent6">
                  <a:lumMod val="50000"/>
                </a:schemeClr>
              </a:solidFill>
            </a:rPr>
            <a:t>Artículo </a:t>
          </a:r>
          <a:endParaRPr lang="es-MX" sz="40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EB4EF1C1-1AB6-465D-9A96-3AB6BA6DFAB0}" type="presOf" srcId="{88F2E06A-83C0-4727-BBC2-5AACAFF6800E}" destId="{49AD0B7F-1033-4282-8643-F29BC24F55EA}" srcOrd="0" destOrd="0" presId="urn:microsoft.com/office/officeart/2005/8/layout/list1"/>
    <dgm:cxn modelId="{9EEC1CF1-BB7F-4240-BA01-84B881B0649D}" type="presOf" srcId="{88F2E06A-83C0-4727-BBC2-5AACAFF6800E}" destId="{7DBB89BE-B959-4A1E-A811-A4B5A65BDBFA}" srcOrd="1" destOrd="0" presId="urn:microsoft.com/office/officeart/2005/8/layout/list1"/>
    <dgm:cxn modelId="{31E6B96A-7890-40AA-8EE0-E6BADB68456E}" type="presOf" srcId="{E74352CD-407C-4EAE-BBA2-64E68D3F4C1E}" destId="{8CA0AD6C-C0D8-471F-87ED-251421D012FC}" srcOrd="0" destOrd="0" presId="urn:microsoft.com/office/officeart/2005/8/layout/list1"/>
    <dgm:cxn modelId="{2EE1E97B-E82C-4346-B91F-222FA73F251C}" type="presParOf" srcId="{8CA0AD6C-C0D8-471F-87ED-251421D012FC}" destId="{8A04861E-87AB-4F76-BC0A-A022E8907C44}" srcOrd="0" destOrd="0" presId="urn:microsoft.com/office/officeart/2005/8/layout/list1"/>
    <dgm:cxn modelId="{164E8D53-C7D7-45DE-9824-5ABFCB9D2D10}" type="presParOf" srcId="{8A04861E-87AB-4F76-BC0A-A022E8907C44}" destId="{49AD0B7F-1033-4282-8643-F29BC24F55EA}" srcOrd="0" destOrd="0" presId="urn:microsoft.com/office/officeart/2005/8/layout/list1"/>
    <dgm:cxn modelId="{94D7FED3-CE82-4821-B74D-92384881C46B}" type="presParOf" srcId="{8A04861E-87AB-4F76-BC0A-A022E8907C44}" destId="{7DBB89BE-B959-4A1E-A811-A4B5A65BDBFA}" srcOrd="1" destOrd="0" presId="urn:microsoft.com/office/officeart/2005/8/layout/list1"/>
    <dgm:cxn modelId="{D51063BF-ABA7-4A74-A84E-D5CB44FD983E}" type="presParOf" srcId="{8CA0AD6C-C0D8-471F-87ED-251421D012FC}" destId="{6C9E022D-ED81-441C-85A8-30139E48A107}" srcOrd="1" destOrd="0" presId="urn:microsoft.com/office/officeart/2005/8/layout/list1"/>
    <dgm:cxn modelId="{3CD0AABF-4945-4D71-88EA-C149ED5A8896}"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3200" dirty="0" smtClean="0">
              <a:solidFill>
                <a:schemeClr val="accent6">
                  <a:lumMod val="50000"/>
                </a:schemeClr>
              </a:solidFill>
            </a:rPr>
            <a:t>Partes de un artículo </a:t>
          </a:r>
          <a:endParaRPr lang="es-MX" sz="3200" dirty="0">
            <a:solidFill>
              <a:schemeClr val="accent6">
                <a:lumMod val="50000"/>
              </a:schemeClr>
            </a:solidFill>
          </a:endParaRPr>
        </a:p>
      </dgm:t>
    </dgm:pt>
    <dgm:pt modelId="{C4CCB302-2F70-4CF0-A52A-6437C0BBCC57}" type="parTrans" cxnId="{372BB9AA-9EFA-447E-A7BA-F0748CC4CA7C}">
      <dgm:prSet/>
      <dgm:spPr/>
      <dgm:t>
        <a:bodyPr/>
        <a:lstStyle/>
        <a:p>
          <a:endParaRPr lang="es-MX" sz="1600"/>
        </a:p>
      </dgm:t>
    </dgm:pt>
    <dgm:pt modelId="{38F38683-2FF1-4D80-9948-981A7B68DE35}" type="sibTrans" cxnId="{372BB9AA-9EFA-447E-A7BA-F0748CC4CA7C}">
      <dgm:prSet/>
      <dgm:spPr/>
      <dgm:t>
        <a:bodyPr/>
        <a:lstStyle/>
        <a:p>
          <a:endParaRPr lang="es-MX" sz="1600"/>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372BB9AA-9EFA-447E-A7BA-F0748CC4CA7C}" srcId="{E74352CD-407C-4EAE-BBA2-64E68D3F4C1E}" destId="{88F2E06A-83C0-4727-BBC2-5AACAFF6800E}" srcOrd="0" destOrd="0" parTransId="{C4CCB302-2F70-4CF0-A52A-6437C0BBCC57}" sibTransId="{38F38683-2FF1-4D80-9948-981A7B68DE35}"/>
    <dgm:cxn modelId="{AF6C9B59-1E42-4E4E-9029-3099EBF5DE61}" type="presOf" srcId="{88F2E06A-83C0-4727-BBC2-5AACAFF6800E}" destId="{49AD0B7F-1033-4282-8643-F29BC24F55EA}" srcOrd="0" destOrd="0" presId="urn:microsoft.com/office/officeart/2005/8/layout/list1"/>
    <dgm:cxn modelId="{9F91163F-142B-47F7-B30C-B020CD38FE46}" type="presOf" srcId="{88F2E06A-83C0-4727-BBC2-5AACAFF6800E}" destId="{7DBB89BE-B959-4A1E-A811-A4B5A65BDBFA}" srcOrd="1" destOrd="0" presId="urn:microsoft.com/office/officeart/2005/8/layout/list1"/>
    <dgm:cxn modelId="{2B2848AF-FA88-41D7-836F-5015D4E3DA28}" type="presOf" srcId="{E74352CD-407C-4EAE-BBA2-64E68D3F4C1E}" destId="{8CA0AD6C-C0D8-471F-87ED-251421D012FC}" srcOrd="0" destOrd="0" presId="urn:microsoft.com/office/officeart/2005/8/layout/list1"/>
    <dgm:cxn modelId="{A4737F49-A4DE-4846-9885-DEDD53C3F3D5}" type="presParOf" srcId="{8CA0AD6C-C0D8-471F-87ED-251421D012FC}" destId="{8A04861E-87AB-4F76-BC0A-A022E8907C44}" srcOrd="0" destOrd="0" presId="urn:microsoft.com/office/officeart/2005/8/layout/list1"/>
    <dgm:cxn modelId="{0C5924FF-806B-4156-B0DE-A27CED32A562}" type="presParOf" srcId="{8A04861E-87AB-4F76-BC0A-A022E8907C44}" destId="{49AD0B7F-1033-4282-8643-F29BC24F55EA}" srcOrd="0" destOrd="0" presId="urn:microsoft.com/office/officeart/2005/8/layout/list1"/>
    <dgm:cxn modelId="{7257C7F9-DDB5-496F-AE1E-19BFAE5C9F89}" type="presParOf" srcId="{8A04861E-87AB-4F76-BC0A-A022E8907C44}" destId="{7DBB89BE-B959-4A1E-A811-A4B5A65BDBFA}" srcOrd="1" destOrd="0" presId="urn:microsoft.com/office/officeart/2005/8/layout/list1"/>
    <dgm:cxn modelId="{6E05B0D9-D349-4D65-ABF3-372B85341659}" type="presParOf" srcId="{8CA0AD6C-C0D8-471F-87ED-251421D012FC}" destId="{6C9E022D-ED81-441C-85A8-30139E48A107}" srcOrd="1" destOrd="0" presId="urn:microsoft.com/office/officeart/2005/8/layout/list1"/>
    <dgm:cxn modelId="{19B90802-1CF0-46DE-B03F-B0BDFE65DE14}"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74352CD-407C-4EAE-BBA2-64E68D3F4C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8F2E06A-83C0-4727-BBC2-5AACAFF6800E}">
      <dgm:prSet phldrT="[Texto]" custT="1"/>
      <dgm:spPr>
        <a:solidFill>
          <a:schemeClr val="accent6">
            <a:lumMod val="40000"/>
            <a:lumOff val="60000"/>
          </a:schemeClr>
        </a:solidFill>
      </dgm:spPr>
      <dgm:t>
        <a:bodyPr/>
        <a:lstStyle/>
        <a:p>
          <a:r>
            <a:rPr lang="es-MX" sz="4000" dirty="0" smtClean="0">
              <a:solidFill>
                <a:schemeClr val="accent6">
                  <a:lumMod val="50000"/>
                </a:schemeClr>
              </a:solidFill>
            </a:rPr>
            <a:t>Reporte  </a:t>
          </a:r>
          <a:endParaRPr lang="es-MX" sz="4000" dirty="0">
            <a:solidFill>
              <a:schemeClr val="accent6">
                <a:lumMod val="50000"/>
              </a:schemeClr>
            </a:solidFill>
          </a:endParaRPr>
        </a:p>
      </dgm:t>
    </dgm:pt>
    <dgm:pt modelId="{C4CCB302-2F70-4CF0-A52A-6437C0BBCC57}" type="parTrans" cxnId="{372BB9AA-9EFA-447E-A7BA-F0748CC4CA7C}">
      <dgm:prSet/>
      <dgm:spPr/>
      <dgm:t>
        <a:bodyPr/>
        <a:lstStyle/>
        <a:p>
          <a:endParaRPr lang="es-MX"/>
        </a:p>
      </dgm:t>
    </dgm:pt>
    <dgm:pt modelId="{38F38683-2FF1-4D80-9948-981A7B68DE35}" type="sibTrans" cxnId="{372BB9AA-9EFA-447E-A7BA-F0748CC4CA7C}">
      <dgm:prSet/>
      <dgm:spPr/>
      <dgm:t>
        <a:bodyPr/>
        <a:lstStyle/>
        <a:p>
          <a:endParaRPr lang="es-MX"/>
        </a:p>
      </dgm:t>
    </dgm:pt>
    <dgm:pt modelId="{8CA0AD6C-C0D8-471F-87ED-251421D012FC}" type="pres">
      <dgm:prSet presAssocID="{E74352CD-407C-4EAE-BBA2-64E68D3F4C1E}" presName="linear" presStyleCnt="0">
        <dgm:presLayoutVars>
          <dgm:dir/>
          <dgm:animLvl val="lvl"/>
          <dgm:resizeHandles val="exact"/>
        </dgm:presLayoutVars>
      </dgm:prSet>
      <dgm:spPr/>
      <dgm:t>
        <a:bodyPr/>
        <a:lstStyle/>
        <a:p>
          <a:endParaRPr lang="es-MX"/>
        </a:p>
      </dgm:t>
    </dgm:pt>
    <dgm:pt modelId="{8A04861E-87AB-4F76-BC0A-A022E8907C44}" type="pres">
      <dgm:prSet presAssocID="{88F2E06A-83C0-4727-BBC2-5AACAFF6800E}" presName="parentLin" presStyleCnt="0"/>
      <dgm:spPr/>
    </dgm:pt>
    <dgm:pt modelId="{49AD0B7F-1033-4282-8643-F29BC24F55EA}" type="pres">
      <dgm:prSet presAssocID="{88F2E06A-83C0-4727-BBC2-5AACAFF6800E}" presName="parentLeftMargin" presStyleLbl="node1" presStyleIdx="0" presStyleCnt="1"/>
      <dgm:spPr/>
      <dgm:t>
        <a:bodyPr/>
        <a:lstStyle/>
        <a:p>
          <a:endParaRPr lang="es-MX"/>
        </a:p>
      </dgm:t>
    </dgm:pt>
    <dgm:pt modelId="{7DBB89BE-B959-4A1E-A811-A4B5A65BDBFA}" type="pres">
      <dgm:prSet presAssocID="{88F2E06A-83C0-4727-BBC2-5AACAFF6800E}" presName="parentText" presStyleLbl="node1" presStyleIdx="0" presStyleCnt="1" custScaleX="122212" custLinFactX="-32484" custLinFactNeighborX="-100000" custLinFactNeighborY="-57623">
        <dgm:presLayoutVars>
          <dgm:chMax val="0"/>
          <dgm:bulletEnabled val="1"/>
        </dgm:presLayoutVars>
      </dgm:prSet>
      <dgm:spPr/>
      <dgm:t>
        <a:bodyPr/>
        <a:lstStyle/>
        <a:p>
          <a:endParaRPr lang="es-MX"/>
        </a:p>
      </dgm:t>
    </dgm:pt>
    <dgm:pt modelId="{6C9E022D-ED81-441C-85A8-30139E48A107}" type="pres">
      <dgm:prSet presAssocID="{88F2E06A-83C0-4727-BBC2-5AACAFF6800E}" presName="negativeSpace" presStyleCnt="0"/>
      <dgm:spPr/>
    </dgm:pt>
    <dgm:pt modelId="{8F1A0DD1-B177-46E2-97C6-1E53670635F7}" type="pres">
      <dgm:prSet presAssocID="{88F2E06A-83C0-4727-BBC2-5AACAFF6800E}" presName="childText" presStyleLbl="conFgAcc1" presStyleIdx="0" presStyleCnt="1">
        <dgm:presLayoutVars>
          <dgm:bulletEnabled val="1"/>
        </dgm:presLayoutVars>
      </dgm:prSet>
      <dgm:spPr/>
    </dgm:pt>
  </dgm:ptLst>
  <dgm:cxnLst>
    <dgm:cxn modelId="{65063964-BD7E-4736-A73D-2F73EEE06605}" type="presOf" srcId="{88F2E06A-83C0-4727-BBC2-5AACAFF6800E}" destId="{49AD0B7F-1033-4282-8643-F29BC24F55EA}" srcOrd="0" destOrd="0" presId="urn:microsoft.com/office/officeart/2005/8/layout/list1"/>
    <dgm:cxn modelId="{372BB9AA-9EFA-447E-A7BA-F0748CC4CA7C}" srcId="{E74352CD-407C-4EAE-BBA2-64E68D3F4C1E}" destId="{88F2E06A-83C0-4727-BBC2-5AACAFF6800E}" srcOrd="0" destOrd="0" parTransId="{C4CCB302-2F70-4CF0-A52A-6437C0BBCC57}" sibTransId="{38F38683-2FF1-4D80-9948-981A7B68DE35}"/>
    <dgm:cxn modelId="{3B918E03-8F33-466F-9330-58CA7738883A}" type="presOf" srcId="{88F2E06A-83C0-4727-BBC2-5AACAFF6800E}" destId="{7DBB89BE-B959-4A1E-A811-A4B5A65BDBFA}" srcOrd="1" destOrd="0" presId="urn:microsoft.com/office/officeart/2005/8/layout/list1"/>
    <dgm:cxn modelId="{D7B284C9-6746-426B-83AA-C36CFBDC4FC3}" type="presOf" srcId="{E74352CD-407C-4EAE-BBA2-64E68D3F4C1E}" destId="{8CA0AD6C-C0D8-471F-87ED-251421D012FC}" srcOrd="0" destOrd="0" presId="urn:microsoft.com/office/officeart/2005/8/layout/list1"/>
    <dgm:cxn modelId="{6F60731F-A4DB-4D66-9275-0BC1DCBDDCD3}" type="presParOf" srcId="{8CA0AD6C-C0D8-471F-87ED-251421D012FC}" destId="{8A04861E-87AB-4F76-BC0A-A022E8907C44}" srcOrd="0" destOrd="0" presId="urn:microsoft.com/office/officeart/2005/8/layout/list1"/>
    <dgm:cxn modelId="{D13AE480-4CC7-44E9-92FC-8F85F8BF2723}" type="presParOf" srcId="{8A04861E-87AB-4F76-BC0A-A022E8907C44}" destId="{49AD0B7F-1033-4282-8643-F29BC24F55EA}" srcOrd="0" destOrd="0" presId="urn:microsoft.com/office/officeart/2005/8/layout/list1"/>
    <dgm:cxn modelId="{230C9417-F7F2-47F7-9C8E-A7F167BCDD20}" type="presParOf" srcId="{8A04861E-87AB-4F76-BC0A-A022E8907C44}" destId="{7DBB89BE-B959-4A1E-A811-A4B5A65BDBFA}" srcOrd="1" destOrd="0" presId="urn:microsoft.com/office/officeart/2005/8/layout/list1"/>
    <dgm:cxn modelId="{F026062E-CD0A-48AB-AC79-3D38AA9EF16E}" type="presParOf" srcId="{8CA0AD6C-C0D8-471F-87ED-251421D012FC}" destId="{6C9E022D-ED81-441C-85A8-30139E48A107}" srcOrd="1" destOrd="0" presId="urn:microsoft.com/office/officeart/2005/8/layout/list1"/>
    <dgm:cxn modelId="{DA6EF014-070D-4993-9183-4544D1D1753A}" type="presParOf" srcId="{8CA0AD6C-C0D8-471F-87ED-251421D012FC}" destId="{8F1A0DD1-B177-46E2-97C6-1E53670635F7}" srcOrd="2" destOrd="0" presId="urn:microsoft.com/office/officeart/2005/8/layout/list1"/>
  </dgm:cxnLst>
  <dgm:bg>
    <a:solidFill>
      <a:srgbClr val="FFCCCC"/>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s-MX"/>
          </a:p>
        </p:txBody>
      </p:sp>
      <p:sp>
        <p:nvSpPr>
          <p:cNvPr id="3" name="Marcador de fecha 2"/>
          <p:cNvSpPr>
            <a:spLocks noGrp="1"/>
          </p:cNvSpPr>
          <p:nvPr>
            <p:ph type="dt" sz="quarter" idx="1"/>
          </p:nvPr>
        </p:nvSpPr>
        <p:spPr>
          <a:xfrm>
            <a:off x="3939466" y="0"/>
            <a:ext cx="3013763" cy="467072"/>
          </a:xfrm>
          <a:prstGeom prst="rect">
            <a:avLst/>
          </a:prstGeom>
        </p:spPr>
        <p:txBody>
          <a:bodyPr vert="horz" lIns="92930" tIns="46465" rIns="92930" bIns="46465" rtlCol="0"/>
          <a:lstStyle>
            <a:lvl1pPr algn="r">
              <a:defRPr sz="1200"/>
            </a:lvl1pPr>
          </a:lstStyle>
          <a:p>
            <a:fld id="{BAFC8058-E4EB-43D1-B405-F46AB767A178}" type="datetimeFigureOut">
              <a:rPr lang="es-MX" smtClean="0"/>
              <a:t>26/09/2018</a:t>
            </a:fld>
            <a:endParaRPr lang="es-MX"/>
          </a:p>
        </p:txBody>
      </p:sp>
      <p:sp>
        <p:nvSpPr>
          <p:cNvPr id="4" name="Marcador de pie de página 3"/>
          <p:cNvSpPr>
            <a:spLocks noGrp="1"/>
          </p:cNvSpPr>
          <p:nvPr>
            <p:ph type="ftr" sz="quarter" idx="2"/>
          </p:nvPr>
        </p:nvSpPr>
        <p:spPr>
          <a:xfrm>
            <a:off x="0" y="8842030"/>
            <a:ext cx="3013763" cy="467071"/>
          </a:xfrm>
          <a:prstGeom prst="rect">
            <a:avLst/>
          </a:prstGeom>
        </p:spPr>
        <p:txBody>
          <a:bodyPr vert="horz" lIns="92930" tIns="46465" rIns="92930" bIns="46465"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39466" y="8842030"/>
            <a:ext cx="3013763" cy="467071"/>
          </a:xfrm>
          <a:prstGeom prst="rect">
            <a:avLst/>
          </a:prstGeom>
        </p:spPr>
        <p:txBody>
          <a:bodyPr vert="horz" lIns="92930" tIns="46465" rIns="92930" bIns="46465" rtlCol="0" anchor="b"/>
          <a:lstStyle>
            <a:lvl1pPr algn="r">
              <a:defRPr sz="1200"/>
            </a:lvl1pPr>
          </a:lstStyle>
          <a:p>
            <a:fld id="{F61114AE-7D99-4F12-B785-C4808B86AA59}" type="slidenum">
              <a:rPr lang="es-MX" smtClean="0"/>
              <a:t>‹Nº›</a:t>
            </a:fld>
            <a:endParaRPr lang="es-MX"/>
          </a:p>
        </p:txBody>
      </p:sp>
    </p:spTree>
    <p:extLst>
      <p:ext uri="{BB962C8B-B14F-4D97-AF65-F5344CB8AC3E}">
        <p14:creationId xmlns:p14="http://schemas.microsoft.com/office/powerpoint/2010/main" val="13822565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796548060"/>
      </p:ext>
    </p:extLst>
  </p:cSld>
  <p:clrMapOvr>
    <a:masterClrMapping/>
  </p:clrMapOvr>
  <p:transition spd="med">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7088472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315301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9836039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90520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65202554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997581600"/>
      </p:ext>
    </p:extLst>
  </p:cSld>
  <p:clrMapOvr>
    <a:masterClrMapping/>
  </p:clrMapOvr>
  <p:transition spd="med">
    <p:blinds dir="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439320336"/>
      </p:ext>
    </p:extLst>
  </p:cSld>
  <p:clrMapOvr>
    <a:masterClrMapping/>
  </p:clrMapOvr>
  <p:transition spd="med">
    <p:blinds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834829299"/>
      </p:ext>
    </p:extLst>
  </p:cSld>
  <p:clrMapOvr>
    <a:masterClrMapping/>
  </p:clrMapOvr>
  <p:transition spd="med">
    <p:blinds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665414963"/>
      </p:ext>
    </p:extLst>
  </p:cSld>
  <p:clrMapOvr>
    <a:masterClrMapping/>
  </p:clrMapOvr>
  <p:transition spd="med">
    <p:blinds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941068419"/>
      </p:ext>
    </p:extLst>
  </p:cSld>
  <p:clrMapOvr>
    <a:masterClrMapping/>
  </p:clrMapOvr>
  <p:transition spd="med">
    <p:blinds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2287596180"/>
      </p:ext>
    </p:extLst>
  </p:cSld>
  <p:clrMapOvr>
    <a:masterClrMapping/>
  </p:clrMapOvr>
  <p:transition spd="med">
    <p:blinds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56657604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3981080033"/>
      </p:ext>
    </p:extLst>
  </p:cSld>
  <p:clrMapOvr>
    <a:masterClrMapping/>
  </p:clrMapOvr>
  <p:transition spd="med">
    <p:blinds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458672248"/>
      </p:ext>
    </p:extLst>
  </p:cSld>
  <p:clrMapOvr>
    <a:masterClrMapping/>
  </p:clrMapOvr>
  <p:transition spd="med">
    <p:blinds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A04E2D8-79B2-4DBC-9B0E-33DC807931C0}" type="datetimeFigureOut">
              <a:rPr lang="es-MX" smtClean="0"/>
              <a:pPr/>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55277-D99E-4B56-81B4-BBD261506CF4}" type="slidenum">
              <a:rPr lang="es-MX" smtClean="0"/>
              <a:pPr/>
              <a:t>‹Nº›</a:t>
            </a:fld>
            <a:endParaRPr lang="es-MX"/>
          </a:p>
        </p:txBody>
      </p:sp>
    </p:spTree>
    <p:extLst>
      <p:ext uri="{BB962C8B-B14F-4D97-AF65-F5344CB8AC3E}">
        <p14:creationId xmlns:p14="http://schemas.microsoft.com/office/powerpoint/2010/main" val="1659848984"/>
      </p:ext>
    </p:extLst>
  </p:cSld>
  <p:clrMapOvr>
    <a:masterClrMapping/>
  </p:clrMapOvr>
  <p:transition spd="med">
    <p:blinds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A04E2D8-79B2-4DBC-9B0E-33DC807931C0}" type="datetimeFigureOut">
              <a:rPr lang="es-MX" smtClean="0"/>
              <a:pPr/>
              <a:t>26/09/2018</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0D055277-D99E-4B56-81B4-BBD261506CF4}" type="slidenum">
              <a:rPr lang="es-MX" smtClean="0"/>
              <a:pPr/>
              <a:t>‹Nº›</a:t>
            </a:fld>
            <a:endParaRPr lang="es-MX"/>
          </a:p>
        </p:txBody>
      </p:sp>
    </p:spTree>
    <p:extLst>
      <p:ext uri="{BB962C8B-B14F-4D97-AF65-F5344CB8AC3E}">
        <p14:creationId xmlns:p14="http://schemas.microsoft.com/office/powerpoint/2010/main" val="3377864371"/>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6" r:id="rId16"/>
  </p:sldLayoutIdLst>
  <p:transition spd="med">
    <p:blinds dir="vert"/>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n 1" descr="Resultado de imagen para logo uaem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09" y="785525"/>
            <a:ext cx="1179140" cy="117914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5"/>
          <p:cNvCxnSpPr/>
          <p:nvPr/>
        </p:nvCxnSpPr>
        <p:spPr>
          <a:xfrm>
            <a:off x="2001188" y="1553378"/>
            <a:ext cx="5318721" cy="19964"/>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4"/>
          <p:cNvSpPr>
            <a:spLocks noChangeArrowheads="1"/>
          </p:cNvSpPr>
          <p:nvPr/>
        </p:nvSpPr>
        <p:spPr bwMode="auto">
          <a:xfrm>
            <a:off x="1722995" y="1168658"/>
            <a:ext cx="572932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UNIVERSIDAD AUTÓNOMA DEL ESTADO DE MÉXICO</a:t>
            </a:r>
            <a:endParaRPr kumimoji="0" lang="es-MX" altLang="es-MX" sz="1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10" name="CuadroTexto 9"/>
          <p:cNvSpPr txBox="1"/>
          <p:nvPr/>
        </p:nvSpPr>
        <p:spPr>
          <a:xfrm>
            <a:off x="2283401" y="1631577"/>
            <a:ext cx="4608512" cy="400110"/>
          </a:xfrm>
          <a:prstGeom prst="rect">
            <a:avLst/>
          </a:prstGeom>
          <a:noFill/>
        </p:spPr>
        <p:txBody>
          <a:bodyPr wrap="square" rtlCol="0">
            <a:spAutoFit/>
          </a:bodyPr>
          <a:lstStyle/>
          <a:p>
            <a:pPr algn="ctr"/>
            <a:r>
              <a:rPr lang="es-MX" sz="2000" dirty="0" smtClean="0"/>
              <a:t>Facultad de Turismo y Gastronomía</a:t>
            </a:r>
            <a:endParaRPr lang="es-MX" sz="2000" dirty="0"/>
          </a:p>
        </p:txBody>
      </p:sp>
      <p:sp>
        <p:nvSpPr>
          <p:cNvPr id="14" name="CuadroTexto 13"/>
          <p:cNvSpPr txBox="1"/>
          <p:nvPr/>
        </p:nvSpPr>
        <p:spPr>
          <a:xfrm>
            <a:off x="638305" y="3140968"/>
            <a:ext cx="6836501" cy="2062103"/>
          </a:xfrm>
          <a:prstGeom prst="rect">
            <a:avLst/>
          </a:prstGeom>
          <a:solidFill>
            <a:srgbClr val="FFCCCC"/>
          </a:solidFill>
          <a:ln>
            <a:solidFill>
              <a:schemeClr val="accent1"/>
            </a:solidFill>
          </a:ln>
        </p:spPr>
        <p:txBody>
          <a:bodyPr wrap="square" rtlCol="0">
            <a:spAutoFit/>
          </a:bodyPr>
          <a:lstStyle/>
          <a:p>
            <a:pPr algn="ctr"/>
            <a:r>
              <a:rPr lang="es-MX" sz="3200" dirty="0" smtClean="0">
                <a:solidFill>
                  <a:srgbClr val="7030A0"/>
                </a:solidFill>
              </a:rPr>
              <a:t>Unidad de Aprendizaje</a:t>
            </a:r>
          </a:p>
          <a:p>
            <a:pPr algn="ctr"/>
            <a:r>
              <a:rPr lang="es-MX" sz="3200" dirty="0" smtClean="0"/>
              <a:t>Comprensión de Textos Académicos</a:t>
            </a:r>
          </a:p>
          <a:p>
            <a:pPr algn="ctr"/>
            <a:r>
              <a:rPr lang="es-MX" sz="3200" dirty="0"/>
              <a:t>Periodo 2018B</a:t>
            </a:r>
          </a:p>
          <a:p>
            <a:pPr algn="ctr"/>
            <a:endParaRPr lang="es-MX" sz="32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4877" y="457640"/>
            <a:ext cx="7125435" cy="830997"/>
          </a:xfrm>
          <a:prstGeom prst="rect">
            <a:avLst/>
          </a:prstGeom>
          <a:noFill/>
        </p:spPr>
        <p:txBody>
          <a:bodyPr wrap="square" rtlCol="0">
            <a:spAutoFit/>
          </a:bodyPr>
          <a:lstStyle/>
          <a:p>
            <a:r>
              <a:rPr lang="es-MX" sz="2400" dirty="0" smtClean="0">
                <a:solidFill>
                  <a:srgbClr val="FF3399"/>
                </a:solidFill>
              </a:rPr>
              <a:t>Actividad I: </a:t>
            </a:r>
            <a:r>
              <a:rPr lang="es-MX" sz="2400" dirty="0"/>
              <a:t>d</a:t>
            </a:r>
            <a:r>
              <a:rPr lang="es-MX" sz="2400" dirty="0" smtClean="0"/>
              <a:t>e los siguientes párrafos selecciona el que mejor define el concepto de comunicación. </a:t>
            </a:r>
            <a:endParaRPr lang="es-MX" sz="2400" dirty="0"/>
          </a:p>
        </p:txBody>
      </p:sp>
      <p:sp>
        <p:nvSpPr>
          <p:cNvPr id="6" name="CuadroTexto 5"/>
          <p:cNvSpPr txBox="1"/>
          <p:nvPr/>
        </p:nvSpPr>
        <p:spPr>
          <a:xfrm>
            <a:off x="467544" y="1800758"/>
            <a:ext cx="2880320" cy="646331"/>
          </a:xfrm>
          <a:prstGeom prst="rect">
            <a:avLst/>
          </a:prstGeom>
          <a:noFill/>
        </p:spPr>
        <p:txBody>
          <a:bodyPr wrap="square" rtlCol="0">
            <a:spAutoFit/>
          </a:bodyPr>
          <a:lstStyle/>
          <a:p>
            <a:pPr marL="342900" indent="-342900" algn="just">
              <a:buAutoNum type="alphaUcPeriod"/>
            </a:pPr>
            <a:r>
              <a:rPr lang="es-MX" dirty="0" smtClean="0"/>
              <a:t>Conexión entre dos</a:t>
            </a:r>
          </a:p>
          <a:p>
            <a:pPr algn="just"/>
            <a:r>
              <a:rPr lang="es-MX" dirty="0" smtClean="0"/>
              <a:t>     puntos.</a:t>
            </a:r>
            <a:endParaRPr lang="es-MX" dirty="0"/>
          </a:p>
        </p:txBody>
      </p:sp>
      <p:sp>
        <p:nvSpPr>
          <p:cNvPr id="9" name="Redondear rectángulo de esquina sencilla 8"/>
          <p:cNvSpPr/>
          <p:nvPr/>
        </p:nvSpPr>
        <p:spPr>
          <a:xfrm>
            <a:off x="7518856" y="5733256"/>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sp>
        <p:nvSpPr>
          <p:cNvPr id="10" name="Rectángulo 9"/>
          <p:cNvSpPr/>
          <p:nvPr/>
        </p:nvSpPr>
        <p:spPr>
          <a:xfrm>
            <a:off x="3889486" y="2924944"/>
            <a:ext cx="3600400" cy="1477328"/>
          </a:xfrm>
          <a:prstGeom prst="rect">
            <a:avLst/>
          </a:prstGeom>
        </p:spPr>
        <p:txBody>
          <a:bodyPr wrap="square">
            <a:spAutoFit/>
          </a:bodyPr>
          <a:lstStyle/>
          <a:p>
            <a:pPr algn="just"/>
            <a:r>
              <a:rPr lang="es-MX" b="1" dirty="0">
                <a:solidFill>
                  <a:srgbClr val="00B0F0"/>
                </a:solidFill>
              </a:rPr>
              <a:t>B</a:t>
            </a:r>
            <a:r>
              <a:rPr lang="es-MX" b="1" dirty="0" smtClean="0">
                <a:solidFill>
                  <a:srgbClr val="00B0F0"/>
                </a:solidFill>
              </a:rPr>
              <a:t>.</a:t>
            </a:r>
            <a:r>
              <a:rPr lang="es-MX" b="1" dirty="0" smtClean="0"/>
              <a:t> </a:t>
            </a:r>
            <a:r>
              <a:rPr lang="es-MX" dirty="0"/>
              <a:t>P</a:t>
            </a:r>
            <a:r>
              <a:rPr lang="es-MX" dirty="0" smtClean="0"/>
              <a:t>roceso </a:t>
            </a:r>
            <a:r>
              <a:rPr lang="es-MX" dirty="0"/>
              <a:t>de transmisión de </a:t>
            </a:r>
            <a:r>
              <a:rPr lang="es-MX" dirty="0" smtClean="0"/>
              <a:t>información, </a:t>
            </a:r>
            <a:r>
              <a:rPr lang="es-MX" dirty="0"/>
              <a:t>entre un emisor y un receptor</a:t>
            </a:r>
            <a:r>
              <a:rPr lang="es-MX" b="1" dirty="0"/>
              <a:t> </a:t>
            </a:r>
            <a:r>
              <a:rPr lang="es-MX" dirty="0"/>
              <a:t>que decodifica e interpreta un determinado </a:t>
            </a:r>
            <a:r>
              <a:rPr lang="es-MX" dirty="0" smtClean="0"/>
              <a:t>mensaje.</a:t>
            </a:r>
            <a:endParaRPr lang="es-MX" b="1" dirty="0"/>
          </a:p>
        </p:txBody>
      </p:sp>
      <p:pic>
        <p:nvPicPr>
          <p:cNvPr id="7"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683568" y="4730939"/>
            <a:ext cx="2880320" cy="1477328"/>
          </a:xfrm>
          <a:prstGeom prst="rect">
            <a:avLst/>
          </a:prstGeom>
          <a:noFill/>
        </p:spPr>
        <p:txBody>
          <a:bodyPr wrap="square" rtlCol="0">
            <a:spAutoFit/>
          </a:bodyPr>
          <a:lstStyle/>
          <a:p>
            <a:pPr algn="just"/>
            <a:r>
              <a:rPr lang="es-MX" b="1" dirty="0" smtClean="0">
                <a:solidFill>
                  <a:srgbClr val="00B0F0"/>
                </a:solidFill>
              </a:rPr>
              <a:t>C.</a:t>
            </a:r>
            <a:r>
              <a:rPr lang="es-MX" b="1" dirty="0" smtClean="0"/>
              <a:t> </a:t>
            </a:r>
            <a:r>
              <a:rPr lang="es-MX" dirty="0" smtClean="0"/>
              <a:t>Proceso en el que intervienen ciertos elementos para el intercambio de mensajes entre los individuos</a:t>
            </a:r>
            <a:endParaRPr lang="es-MX" dirty="0"/>
          </a:p>
        </p:txBody>
      </p:sp>
    </p:spTree>
    <p:extLst>
      <p:ext uri="{BB962C8B-B14F-4D97-AF65-F5344CB8AC3E}">
        <p14:creationId xmlns:p14="http://schemas.microsoft.com/office/powerpoint/2010/main" val="3891982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comunicaciÃ³n"/>
          <p:cNvPicPr>
            <a:picLocks noChangeAspect="1" noChangeArrowheads="1"/>
          </p:cNvPicPr>
          <p:nvPr/>
        </p:nvPicPr>
        <p:blipFill rotWithShape="1">
          <a:blip r:embed="rId2">
            <a:extLst>
              <a:ext uri="{28A0092B-C50C-407E-A947-70E740481C1C}">
                <a14:useLocalDpi xmlns:a14="http://schemas.microsoft.com/office/drawing/2010/main" val="0"/>
              </a:ext>
            </a:extLst>
          </a:blip>
          <a:srcRect l="13182" t="14594" r="12322" b="13406"/>
          <a:stretch/>
        </p:blipFill>
        <p:spPr bwMode="auto">
          <a:xfrm>
            <a:off x="2915816" y="4869160"/>
            <a:ext cx="3096344" cy="168196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39552" y="606232"/>
            <a:ext cx="6840760" cy="4524315"/>
          </a:xfrm>
          <a:prstGeom prst="rect">
            <a:avLst/>
          </a:prstGeom>
          <a:noFill/>
        </p:spPr>
        <p:txBody>
          <a:bodyPr wrap="square" rtlCol="0">
            <a:spAutoFit/>
          </a:bodyPr>
          <a:lstStyle/>
          <a:p>
            <a:pPr algn="just"/>
            <a:r>
              <a:rPr lang="es-MX" sz="2400" dirty="0"/>
              <a:t>E</a:t>
            </a:r>
            <a:r>
              <a:rPr lang="es-MX" sz="2400" dirty="0" smtClean="0"/>
              <a:t>s entonces la </a:t>
            </a:r>
            <a:r>
              <a:rPr lang="es-MX" sz="2400" dirty="0" smtClean="0">
                <a:solidFill>
                  <a:srgbClr val="D43082"/>
                </a:solidFill>
              </a:rPr>
              <a:t>comunicación </a:t>
            </a:r>
            <a:r>
              <a:rPr lang="es-MX" sz="2400" dirty="0" smtClean="0"/>
              <a:t>un </a:t>
            </a:r>
            <a:r>
              <a:rPr lang="es-MX" sz="2400" dirty="0"/>
              <a:t>fenómeno inherente a la relación que los seres vivos mantienen cuando se encuentran en grupo. </a:t>
            </a:r>
            <a:r>
              <a:rPr lang="es-MX" sz="2400" dirty="0" smtClean="0"/>
              <a:t> </a:t>
            </a:r>
          </a:p>
          <a:p>
            <a:pPr algn="just"/>
            <a:endParaRPr lang="es-MX" sz="2400" dirty="0" smtClean="0"/>
          </a:p>
          <a:p>
            <a:pPr algn="just"/>
            <a:r>
              <a:rPr lang="es-MX" sz="2400" dirty="0" smtClean="0"/>
              <a:t>A </a:t>
            </a:r>
            <a:r>
              <a:rPr lang="es-MX" sz="2400" dirty="0"/>
              <a:t>través de la comunicación, las personas o animales obtienen información respecto a su entorno y pueden compartirla con el resto</a:t>
            </a:r>
            <a:r>
              <a:rPr lang="es-MX" sz="2400" dirty="0" smtClean="0"/>
              <a:t>.</a:t>
            </a:r>
          </a:p>
          <a:p>
            <a:pPr algn="just"/>
            <a:endParaRPr lang="es-MX" sz="2400" dirty="0" smtClean="0"/>
          </a:p>
          <a:p>
            <a:pPr algn="just"/>
            <a:r>
              <a:rPr lang="es-MX" sz="2400" dirty="0"/>
              <a:t>Se entiende por comunicación a la relación existente entre un emisor y un receptor, que se transmiten </a:t>
            </a:r>
            <a:r>
              <a:rPr lang="es-MX" sz="2400" dirty="0" smtClean="0"/>
              <a:t>información </a:t>
            </a:r>
            <a:r>
              <a:rPr lang="es-MX" sz="2400" dirty="0"/>
              <a:t>a través de un código común. </a:t>
            </a:r>
            <a:endParaRPr lang="es-MX" sz="2400" dirty="0" smtClean="0"/>
          </a:p>
        </p:txBody>
      </p:sp>
    </p:spTree>
    <p:extLst>
      <p:ext uri="{BB962C8B-B14F-4D97-AF65-F5344CB8AC3E}">
        <p14:creationId xmlns:p14="http://schemas.microsoft.com/office/powerpoint/2010/main" val="1532471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404664"/>
            <a:ext cx="6768752" cy="5632311"/>
          </a:xfrm>
          <a:prstGeom prst="rect">
            <a:avLst/>
          </a:prstGeom>
          <a:noFill/>
        </p:spPr>
        <p:txBody>
          <a:bodyPr wrap="square" rtlCol="0">
            <a:spAutoFit/>
          </a:bodyPr>
          <a:lstStyle/>
          <a:p>
            <a:pPr algn="just"/>
            <a:r>
              <a:rPr lang="es-MX" sz="2400" dirty="0"/>
              <a:t>La </a:t>
            </a:r>
            <a:r>
              <a:rPr lang="es-MX" sz="2400" dirty="0" smtClean="0"/>
              <a:t>comunicación es </a:t>
            </a:r>
            <a:r>
              <a:rPr lang="es-MX" sz="2400" dirty="0"/>
              <a:t>un recurso imprescindible para el ser </a:t>
            </a:r>
            <a:r>
              <a:rPr lang="es-MX" sz="2400" dirty="0" smtClean="0"/>
              <a:t>humano, es </a:t>
            </a:r>
            <a:r>
              <a:rPr lang="es-MX" sz="2400" dirty="0"/>
              <a:t>un elemento indispensable </a:t>
            </a:r>
            <a:r>
              <a:rPr lang="es-MX" sz="2400" dirty="0" smtClean="0"/>
              <a:t>en la </a:t>
            </a:r>
            <a:r>
              <a:rPr lang="es-MX" sz="2400" dirty="0"/>
              <a:t>vida, </a:t>
            </a:r>
            <a:r>
              <a:rPr lang="es-MX" sz="2400" dirty="0" smtClean="0"/>
              <a:t>es </a:t>
            </a:r>
            <a:r>
              <a:rPr lang="es-MX" sz="2400" dirty="0"/>
              <a:t>la forma a través de la cual </a:t>
            </a:r>
            <a:r>
              <a:rPr lang="es-MX" sz="2400" dirty="0" smtClean="0"/>
              <a:t>se trasmiten sentimientos, sensaciones y hasta pensamientos </a:t>
            </a:r>
            <a:r>
              <a:rPr lang="es-MX" sz="2400" dirty="0"/>
              <a:t>a otras personas e incluso a los animales</a:t>
            </a:r>
            <a:r>
              <a:rPr lang="es-MX" sz="2400" dirty="0" smtClean="0"/>
              <a:t>.</a:t>
            </a:r>
          </a:p>
          <a:p>
            <a:pPr algn="just"/>
            <a:endParaRPr lang="es-MX" sz="2400" dirty="0" smtClean="0"/>
          </a:p>
          <a:p>
            <a:pPr algn="just"/>
            <a:r>
              <a:rPr lang="es-MX" sz="2400" dirty="0" smtClean="0"/>
              <a:t>En este sentido, encontramos </a:t>
            </a:r>
            <a:r>
              <a:rPr lang="es-MX" sz="2400" dirty="0" smtClean="0">
                <a:solidFill>
                  <a:srgbClr val="FF3399"/>
                </a:solidFill>
              </a:rPr>
              <a:t>variados y numerosos tipos de comunicación</a:t>
            </a:r>
            <a:r>
              <a:rPr lang="es-MX" sz="2400" dirty="0" smtClean="0"/>
              <a:t>, los cuales son determinados</a:t>
            </a:r>
            <a:r>
              <a:rPr lang="es-MX" sz="2400" dirty="0"/>
              <a:t> </a:t>
            </a:r>
            <a:r>
              <a:rPr lang="es-MX" sz="2400" dirty="0" smtClean="0"/>
              <a:t>en </a:t>
            </a:r>
            <a:r>
              <a:rPr lang="es-MX" sz="2400" dirty="0"/>
              <a:t>función de las </a:t>
            </a:r>
            <a:r>
              <a:rPr lang="es-MX" sz="2400" dirty="0" smtClean="0"/>
              <a:t>necesidades y características de lo </a:t>
            </a:r>
            <a:r>
              <a:rPr lang="es-MX" sz="2400" dirty="0"/>
              <a:t>que se pretende </a:t>
            </a:r>
            <a:r>
              <a:rPr lang="es-MX" sz="2400" dirty="0" smtClean="0"/>
              <a:t>transmitir.  </a:t>
            </a:r>
          </a:p>
          <a:p>
            <a:pPr algn="just"/>
            <a:endParaRPr lang="es-MX" sz="2400" dirty="0" smtClean="0"/>
          </a:p>
          <a:p>
            <a:pPr algn="just"/>
            <a:r>
              <a:rPr lang="es-MX" sz="2400" dirty="0" smtClean="0"/>
              <a:t>Para efecto de la presente Unidad comentaremos sobre la Comunicación </a:t>
            </a:r>
            <a:r>
              <a:rPr lang="es-MX" sz="2400" dirty="0"/>
              <a:t>E</a:t>
            </a:r>
            <a:r>
              <a:rPr lang="es-MX" sz="2400" dirty="0" smtClean="0"/>
              <a:t>scrita. </a:t>
            </a:r>
            <a:endParaRPr lang="es-MX" dirty="0"/>
          </a:p>
        </p:txBody>
      </p:sp>
    </p:spTree>
    <p:extLst>
      <p:ext uri="{BB962C8B-B14F-4D97-AF65-F5344CB8AC3E}">
        <p14:creationId xmlns:p14="http://schemas.microsoft.com/office/powerpoint/2010/main" val="2216715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30826" y="2132856"/>
            <a:ext cx="7704856" cy="3785652"/>
          </a:xfrm>
          <a:prstGeom prst="rect">
            <a:avLst/>
          </a:prstGeom>
          <a:noFill/>
        </p:spPr>
        <p:txBody>
          <a:bodyPr wrap="square" rtlCol="0">
            <a:spAutoFit/>
          </a:bodyPr>
          <a:lstStyle/>
          <a:p>
            <a:pPr marL="457200" indent="-457200">
              <a:buClr>
                <a:srgbClr val="00B0F0"/>
              </a:buClr>
              <a:buFont typeface="+mj-lt"/>
              <a:buAutoNum type="arabicPeriod"/>
            </a:pPr>
            <a:r>
              <a:rPr lang="es-MX" sz="2000" dirty="0" smtClean="0"/>
              <a:t>El emisor puede retractarse al tiempo, de lo que dice. _____</a:t>
            </a:r>
          </a:p>
          <a:p>
            <a:pPr marL="457200" indent="-457200">
              <a:buClr>
                <a:srgbClr val="00B0F0"/>
              </a:buClr>
              <a:buFont typeface="+mj-lt"/>
              <a:buAutoNum type="arabicPeriod"/>
            </a:pPr>
            <a:r>
              <a:rPr lang="es-MX" sz="2000" dirty="0"/>
              <a:t>Existe un registro de la comunicación permanente, tangible y verificable</a:t>
            </a:r>
            <a:r>
              <a:rPr lang="es-MX" sz="2000" dirty="0" smtClean="0"/>
              <a:t>. ______</a:t>
            </a:r>
            <a:endParaRPr lang="es-MX" sz="2000" dirty="0"/>
          </a:p>
          <a:p>
            <a:pPr marL="457200" indent="-457200">
              <a:buClr>
                <a:srgbClr val="00B0F0"/>
              </a:buClr>
              <a:buFont typeface="+mj-lt"/>
              <a:buAutoNum type="arabicPeriod"/>
            </a:pPr>
            <a:r>
              <a:rPr lang="es-MX" sz="2000" dirty="0" smtClean="0"/>
              <a:t>Existe retroalimentación inmediata. ______</a:t>
            </a:r>
          </a:p>
          <a:p>
            <a:pPr marL="457200" indent="-457200">
              <a:buClr>
                <a:srgbClr val="00B0F0"/>
              </a:buClr>
              <a:buFont typeface="+mj-lt"/>
              <a:buAutoNum type="arabicPeriod"/>
            </a:pPr>
            <a:r>
              <a:rPr lang="es-MX" sz="2000" dirty="0" smtClean="0"/>
              <a:t>Existe un elevado potencial de distorsión. ______ </a:t>
            </a:r>
          </a:p>
          <a:p>
            <a:pPr marL="457200" indent="-457200">
              <a:buClr>
                <a:srgbClr val="00B0F0"/>
              </a:buClr>
              <a:buFont typeface="+mj-lt"/>
              <a:buAutoNum type="arabicPeriod"/>
            </a:pPr>
            <a:r>
              <a:rPr lang="es-MX" sz="2000" dirty="0"/>
              <a:t>No existe seguridad de la </a:t>
            </a:r>
            <a:r>
              <a:rPr lang="es-MX" sz="2000" dirty="0" smtClean="0"/>
              <a:t>recepción, </a:t>
            </a:r>
            <a:r>
              <a:rPr lang="es-MX" sz="2000" dirty="0"/>
              <a:t>ni de la interpretación</a:t>
            </a:r>
            <a:r>
              <a:rPr lang="es-MX" sz="2000" dirty="0" smtClean="0"/>
              <a:t>. ______</a:t>
            </a:r>
            <a:endParaRPr lang="es-MX" sz="2000" dirty="0"/>
          </a:p>
          <a:p>
            <a:pPr marL="457200" indent="-457200">
              <a:buClr>
                <a:srgbClr val="00B0F0"/>
              </a:buClr>
              <a:buFont typeface="+mj-lt"/>
              <a:buAutoNum type="arabicPeriod"/>
            </a:pPr>
            <a:r>
              <a:rPr lang="es-MX" sz="2000" dirty="0" smtClean="0"/>
              <a:t>El </a:t>
            </a:r>
            <a:r>
              <a:rPr lang="es-MX" sz="2000" dirty="0"/>
              <a:t>contenido del mensaje es más </a:t>
            </a:r>
            <a:r>
              <a:rPr lang="es-MX" sz="2000" dirty="0" smtClean="0"/>
              <a:t>riguroso, </a:t>
            </a:r>
            <a:r>
              <a:rPr lang="es-MX" sz="2000" dirty="0"/>
              <a:t>preciso, lógico y claro</a:t>
            </a:r>
            <a:r>
              <a:rPr lang="es-MX" sz="2000" dirty="0" smtClean="0"/>
              <a:t>. ______</a:t>
            </a:r>
          </a:p>
          <a:p>
            <a:pPr marL="457200" indent="-457200">
              <a:buClr>
                <a:srgbClr val="00B0F0"/>
              </a:buClr>
              <a:buFont typeface="+mj-lt"/>
              <a:buAutoNum type="arabicPeriod"/>
            </a:pPr>
            <a:r>
              <a:rPr lang="es-MX" sz="2000" dirty="0"/>
              <a:t>Proporciona mayor cantidad  de información en menos tiempo. </a:t>
            </a:r>
            <a:r>
              <a:rPr lang="es-MX" sz="2000" dirty="0" smtClean="0"/>
              <a:t>______</a:t>
            </a:r>
          </a:p>
          <a:p>
            <a:pPr marL="457200" indent="-457200">
              <a:buClr>
                <a:srgbClr val="00B0F0"/>
              </a:buClr>
              <a:buFont typeface="+mj-lt"/>
              <a:buAutoNum type="arabicPeriod"/>
            </a:pPr>
            <a:r>
              <a:rPr lang="es-MX" sz="2000" dirty="0" smtClean="0"/>
              <a:t>No esta sometida a espacio o tiempo. ______</a:t>
            </a:r>
            <a:endParaRPr lang="es-MX" sz="2000" dirty="0"/>
          </a:p>
        </p:txBody>
      </p:sp>
      <p:sp>
        <p:nvSpPr>
          <p:cNvPr id="8" name="CuadroTexto 7"/>
          <p:cNvSpPr txBox="1"/>
          <p:nvPr/>
        </p:nvSpPr>
        <p:spPr>
          <a:xfrm>
            <a:off x="230826" y="332656"/>
            <a:ext cx="6984776" cy="1200329"/>
          </a:xfrm>
          <a:prstGeom prst="rect">
            <a:avLst/>
          </a:prstGeom>
          <a:noFill/>
        </p:spPr>
        <p:txBody>
          <a:bodyPr wrap="square" rtlCol="0">
            <a:spAutoFit/>
          </a:bodyPr>
          <a:lstStyle/>
          <a:p>
            <a:pPr algn="just"/>
            <a:r>
              <a:rPr lang="es-MX" sz="2400" dirty="0" smtClean="0">
                <a:solidFill>
                  <a:srgbClr val="FF3399"/>
                </a:solidFill>
              </a:rPr>
              <a:t>Actividad II:</a:t>
            </a:r>
            <a:r>
              <a:rPr lang="es-MX" sz="2400" dirty="0" smtClean="0"/>
              <a:t> lee las siguientes oraciones y marca con una </a:t>
            </a:r>
            <a:r>
              <a:rPr lang="es-MX" sz="2400" dirty="0" smtClean="0">
                <a:solidFill>
                  <a:srgbClr val="00B0F0"/>
                </a:solidFill>
              </a:rPr>
              <a:t>“E”</a:t>
            </a:r>
            <a:r>
              <a:rPr lang="es-MX" sz="2400" dirty="0" smtClean="0"/>
              <a:t> aquellas que consideres son características de la comunicación escrita. </a:t>
            </a:r>
            <a:endParaRPr lang="es-MX" sz="2400" dirty="0"/>
          </a:p>
        </p:txBody>
      </p:sp>
      <p:sp>
        <p:nvSpPr>
          <p:cNvPr id="7" name="Redondear rectángulo de esquina sencilla 6"/>
          <p:cNvSpPr/>
          <p:nvPr/>
        </p:nvSpPr>
        <p:spPr>
          <a:xfrm>
            <a:off x="7518856" y="5733256"/>
            <a:ext cx="1512168" cy="950023"/>
          </a:xfrm>
          <a:prstGeom prst="round1Rect">
            <a:avLst/>
          </a:prstGeom>
          <a:solidFill>
            <a:srgbClr val="FFFF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Revisa las soluciones en la sección de respuestas</a:t>
            </a:r>
            <a:endParaRPr lang="es-MX" sz="1400" dirty="0">
              <a:solidFill>
                <a:schemeClr val="tx1"/>
              </a:solidFill>
            </a:endParaRPr>
          </a:p>
        </p:txBody>
      </p:sp>
      <p:pic>
        <p:nvPicPr>
          <p:cNvPr id="5"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6227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95536" y="620688"/>
            <a:ext cx="6804248" cy="5262979"/>
          </a:xfrm>
          <a:prstGeom prst="rect">
            <a:avLst/>
          </a:prstGeom>
          <a:noFill/>
        </p:spPr>
        <p:txBody>
          <a:bodyPr wrap="square" rtlCol="0">
            <a:spAutoFit/>
          </a:bodyPr>
          <a:lstStyle/>
          <a:p>
            <a:pPr algn="just"/>
            <a:r>
              <a:rPr lang="es-MX" sz="2400" dirty="0" smtClean="0"/>
              <a:t>Una </a:t>
            </a:r>
            <a:r>
              <a:rPr lang="es-MX" sz="2400" dirty="0"/>
              <a:t>de las grandes ventajas que tiene este tipo de comunicación, es el hecho de que se puede replicar el mensaje y permanecer en el tiempo </a:t>
            </a:r>
            <a:r>
              <a:rPr lang="es-MX" sz="2400" dirty="0" smtClean="0"/>
              <a:t>por </a:t>
            </a:r>
            <a:r>
              <a:rPr lang="es-MX" sz="2400" dirty="0"/>
              <a:t>la propia naturaleza de un texto escrito</a:t>
            </a:r>
            <a:r>
              <a:rPr lang="es-MX" sz="2400" dirty="0" smtClean="0"/>
              <a:t>.</a:t>
            </a:r>
          </a:p>
          <a:p>
            <a:pPr algn="just"/>
            <a:endParaRPr lang="es-MX" sz="2400" dirty="0"/>
          </a:p>
          <a:p>
            <a:pPr algn="just"/>
            <a:r>
              <a:rPr lang="es-MX" sz="2400" dirty="0"/>
              <a:t>Las formas en las que se pueden presentar esas ideas mediante textos son muy variadas, </a:t>
            </a:r>
            <a:r>
              <a:rPr lang="es-MX" sz="2400" dirty="0" smtClean="0"/>
              <a:t>así como </a:t>
            </a:r>
            <a:r>
              <a:rPr lang="es-MX" sz="2400" dirty="0"/>
              <a:t>las necesidades u objetivo de la redacción de dichos </a:t>
            </a:r>
            <a:r>
              <a:rPr lang="es-MX" sz="2400" dirty="0" smtClean="0"/>
              <a:t>textos. </a:t>
            </a:r>
          </a:p>
          <a:p>
            <a:pPr algn="just"/>
            <a:endParaRPr lang="es-MX" sz="2400" dirty="0"/>
          </a:p>
          <a:p>
            <a:pPr algn="just"/>
            <a:r>
              <a:rPr lang="es-MX" sz="2400" dirty="0"/>
              <a:t>E</a:t>
            </a:r>
            <a:r>
              <a:rPr lang="es-MX" sz="2400" dirty="0" smtClean="0"/>
              <a:t>stos textos pueden ser: </a:t>
            </a:r>
            <a:r>
              <a:rPr lang="es-MX" sz="2400" dirty="0"/>
              <a:t>textos académicos o de divulgación científica o tecnológica; una obra literaria, artículos de periódicos, revistas y un sinfín de posibilidades.</a:t>
            </a:r>
          </a:p>
        </p:txBody>
      </p:sp>
    </p:spTree>
    <p:extLst>
      <p:ext uri="{BB962C8B-B14F-4D97-AF65-F5344CB8AC3E}">
        <p14:creationId xmlns:p14="http://schemas.microsoft.com/office/powerpoint/2010/main" val="1840235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Subtítulo"/>
          <p:cNvSpPr txBox="1">
            <a:spLocks/>
          </p:cNvSpPr>
          <p:nvPr/>
        </p:nvSpPr>
        <p:spPr>
          <a:xfrm>
            <a:off x="395536" y="476672"/>
            <a:ext cx="7056784" cy="202921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sz="4000" dirty="0" smtClean="0">
                <a:solidFill>
                  <a:srgbClr val="0070C0"/>
                </a:solidFill>
                <a:latin typeface="Aharoni" pitchFamily="2" charset="-79"/>
                <a:cs typeface="Aharoni" pitchFamily="2" charset="-79"/>
              </a:rPr>
              <a:t>¿Cuál es la diferencia entre un texto académico y un texto científico?</a:t>
            </a:r>
            <a:endParaRPr lang="es-MX" sz="4000" dirty="0">
              <a:solidFill>
                <a:srgbClr val="0070C0"/>
              </a:solidFill>
              <a:latin typeface="Aharoni" pitchFamily="2" charset="-79"/>
              <a:cs typeface="Aharoni" pitchFamily="2" charset="-79"/>
            </a:endParaRPr>
          </a:p>
        </p:txBody>
      </p:sp>
      <p:pic>
        <p:nvPicPr>
          <p:cNvPr id="5"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068960"/>
            <a:ext cx="3129611" cy="3129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0178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40147749"/>
              </p:ext>
            </p:extLst>
          </p:nvPr>
        </p:nvGraphicFramePr>
        <p:xfrm>
          <a:off x="251520" y="188640"/>
          <a:ext cx="5328592" cy="17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323528" y="1921085"/>
            <a:ext cx="7488832" cy="4524315"/>
          </a:xfrm>
          <a:prstGeom prst="rect">
            <a:avLst/>
          </a:prstGeom>
          <a:noFill/>
        </p:spPr>
        <p:txBody>
          <a:bodyPr wrap="square" rtlCol="0">
            <a:spAutoFit/>
          </a:bodyPr>
          <a:lstStyle/>
          <a:p>
            <a:pPr marL="342900" indent="-342900" algn="just">
              <a:buClr>
                <a:srgbClr val="00B0F0"/>
              </a:buClr>
              <a:buFont typeface="Wingdings" panose="05000000000000000000" pitchFamily="2" charset="2"/>
              <a:buChar char="Ø"/>
            </a:pPr>
            <a:r>
              <a:rPr lang="es-MX" sz="2400" dirty="0" smtClean="0"/>
              <a:t>Son claros con oraciones bien construidas, ordenadas y</a:t>
            </a:r>
            <a:r>
              <a:rPr lang="es-MX" sz="2400" dirty="0"/>
              <a:t> </a:t>
            </a:r>
            <a:r>
              <a:rPr lang="es-MX" sz="2400" dirty="0" smtClean="0"/>
              <a:t>sin sobreentendidos.</a:t>
            </a:r>
          </a:p>
          <a:p>
            <a:pPr marL="342900" indent="-342900" algn="just">
              <a:buClr>
                <a:srgbClr val="00B0F0"/>
              </a:buClr>
              <a:buFont typeface="Wingdings" panose="05000000000000000000" pitchFamily="2" charset="2"/>
              <a:buChar char="Ø"/>
            </a:pPr>
            <a:r>
              <a:rPr lang="es-MX" sz="2400" dirty="0" smtClean="0"/>
              <a:t>Ser precisos evitando la terminología ambigua y la subjetividad. </a:t>
            </a:r>
          </a:p>
          <a:p>
            <a:pPr marL="342900" indent="-342900" algn="just">
              <a:buClr>
                <a:srgbClr val="00B0F0"/>
              </a:buClr>
              <a:buFont typeface="Wingdings" panose="05000000000000000000" pitchFamily="2" charset="2"/>
              <a:buChar char="Ø"/>
            </a:pPr>
            <a:r>
              <a:rPr lang="es-MX" sz="2400" dirty="0" smtClean="0"/>
              <a:t>Deben tener veracidad y ser comprobables. </a:t>
            </a:r>
          </a:p>
          <a:p>
            <a:pPr marL="342900" indent="-342900" algn="just">
              <a:buClr>
                <a:srgbClr val="00B0F0"/>
              </a:buClr>
              <a:buFont typeface="Wingdings" panose="05000000000000000000" pitchFamily="2" charset="2"/>
              <a:buChar char="Ø"/>
            </a:pPr>
            <a:r>
              <a:rPr lang="es-MX" sz="2400" dirty="0" smtClean="0"/>
              <a:t>Ser universales</a:t>
            </a:r>
            <a:r>
              <a:rPr lang="es-MX" sz="2400" dirty="0"/>
              <a:t>;</a:t>
            </a:r>
            <a:r>
              <a:rPr lang="es-MX" sz="2400" dirty="0" smtClean="0"/>
              <a:t> tener la </a:t>
            </a:r>
            <a:r>
              <a:rPr lang="es-MX" sz="2400" dirty="0"/>
              <a:t>p</a:t>
            </a:r>
            <a:r>
              <a:rPr lang="es-MX" sz="2400" dirty="0" smtClean="0"/>
              <a:t>osibilidad </a:t>
            </a:r>
            <a:r>
              <a:rPr lang="es-MX" sz="2400" dirty="0"/>
              <a:t>de que los hechos tratados puedan ser comprendidos en cualquier parte del </a:t>
            </a:r>
            <a:r>
              <a:rPr lang="es-MX" sz="2400" dirty="0" smtClean="0"/>
              <a:t>mundo, </a:t>
            </a:r>
            <a:r>
              <a:rPr lang="es-MX" sz="2400" dirty="0"/>
              <a:t>por cualquier miembro del grupo al que va dirigido. </a:t>
            </a:r>
            <a:endParaRPr lang="es-MX" sz="2400" dirty="0" smtClean="0"/>
          </a:p>
          <a:p>
            <a:pPr marL="342900" indent="-342900" algn="just">
              <a:buClr>
                <a:srgbClr val="00B0F0"/>
              </a:buClr>
              <a:buFont typeface="Wingdings" panose="05000000000000000000" pitchFamily="2" charset="2"/>
              <a:buChar char="Ø"/>
            </a:pPr>
            <a:r>
              <a:rPr lang="es-MX" sz="2400" dirty="0" smtClean="0"/>
              <a:t>Tener objetividad</a:t>
            </a:r>
            <a:r>
              <a:rPr lang="es-MX" sz="2400" dirty="0"/>
              <a:t>;</a:t>
            </a:r>
            <a:r>
              <a:rPr lang="es-MX" sz="2400" dirty="0" smtClean="0"/>
              <a:t> </a:t>
            </a:r>
            <a:r>
              <a:rPr lang="es-MX" sz="2400" dirty="0"/>
              <a:t>s</a:t>
            </a:r>
            <a:r>
              <a:rPr lang="es-MX" sz="2400" dirty="0" smtClean="0"/>
              <a:t>e </a:t>
            </a:r>
            <a:r>
              <a:rPr lang="es-MX" sz="2400" dirty="0"/>
              <a:t>le da primacía a los hechos y datos sobre las opiniones y </a:t>
            </a:r>
            <a:r>
              <a:rPr lang="es-MX" sz="2400" dirty="0" smtClean="0"/>
              <a:t>valoraciones subjetivas </a:t>
            </a:r>
            <a:r>
              <a:rPr lang="es-MX" sz="2400" dirty="0"/>
              <a:t>del autor.</a:t>
            </a:r>
            <a:endParaRPr lang="es-MX" sz="2400" dirty="0" smtClean="0"/>
          </a:p>
        </p:txBody>
      </p:sp>
    </p:spTree>
    <p:extLst>
      <p:ext uri="{BB962C8B-B14F-4D97-AF65-F5344CB8AC3E}">
        <p14:creationId xmlns:p14="http://schemas.microsoft.com/office/powerpoint/2010/main" val="2036403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735186488"/>
              </p:ext>
            </p:extLst>
          </p:nvPr>
        </p:nvGraphicFramePr>
        <p:xfrm>
          <a:off x="251520" y="188640"/>
          <a:ext cx="5328592" cy="17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51520" y="1916832"/>
            <a:ext cx="7704856" cy="4524315"/>
          </a:xfrm>
          <a:prstGeom prst="rect">
            <a:avLst/>
          </a:prstGeom>
          <a:noFill/>
        </p:spPr>
        <p:txBody>
          <a:bodyPr wrap="square" rtlCol="0">
            <a:spAutoFit/>
          </a:bodyPr>
          <a:lstStyle/>
          <a:p>
            <a:pPr marL="342900" indent="-342900" algn="just">
              <a:buClr>
                <a:srgbClr val="00B0F0"/>
              </a:buClr>
              <a:buFont typeface="Wingdings" panose="05000000000000000000" pitchFamily="2" charset="2"/>
              <a:buChar char="Ø"/>
            </a:pPr>
            <a:r>
              <a:rPr lang="es-MX" sz="2400" dirty="0" smtClean="0"/>
              <a:t>Es un texto elaborado en torno a un tema.</a:t>
            </a:r>
          </a:p>
          <a:p>
            <a:pPr marL="342900" indent="-342900" algn="just">
              <a:buClr>
                <a:srgbClr val="00B0F0"/>
              </a:buClr>
              <a:buFont typeface="Wingdings" panose="05000000000000000000" pitchFamily="2" charset="2"/>
              <a:buChar char="Ø"/>
            </a:pPr>
            <a:r>
              <a:rPr lang="es-MX" sz="2400" dirty="0" smtClean="0"/>
              <a:t>Documentado en diversas fuentes. </a:t>
            </a:r>
          </a:p>
          <a:p>
            <a:pPr marL="342900" indent="-342900" algn="just">
              <a:buClr>
                <a:srgbClr val="00B0F0"/>
              </a:buClr>
              <a:buFont typeface="Wingdings" panose="05000000000000000000" pitchFamily="2" charset="2"/>
              <a:buChar char="Ø"/>
            </a:pPr>
            <a:r>
              <a:rPr lang="es-MX" sz="2400" dirty="0" smtClean="0"/>
              <a:t>Resultado de una investigación personal sobre un tema.</a:t>
            </a:r>
          </a:p>
          <a:p>
            <a:pPr marL="342900" indent="-342900" algn="just">
              <a:buClr>
                <a:srgbClr val="00B0F0"/>
              </a:buClr>
              <a:buFont typeface="Wingdings" panose="05000000000000000000" pitchFamily="2" charset="2"/>
              <a:buChar char="Ø"/>
            </a:pPr>
            <a:r>
              <a:rPr lang="es-MX" sz="2400" dirty="0" smtClean="0"/>
              <a:t>Sustentados en argumentos claros y con un discurso formal.</a:t>
            </a:r>
          </a:p>
          <a:p>
            <a:pPr marL="342900" indent="-342900" algn="just">
              <a:buClr>
                <a:srgbClr val="00B0F0"/>
              </a:buClr>
              <a:buFont typeface="Wingdings" panose="05000000000000000000" pitchFamily="2" charset="2"/>
              <a:buChar char="Ø"/>
            </a:pPr>
            <a:r>
              <a:rPr lang="es-MX" sz="2400" dirty="0" smtClean="0"/>
              <a:t>Contienen citación de fuentes empleadas.</a:t>
            </a:r>
          </a:p>
          <a:p>
            <a:pPr marL="342900" indent="-342900" algn="just">
              <a:buClr>
                <a:srgbClr val="00B0F0"/>
              </a:buClr>
              <a:buFont typeface="Wingdings" panose="05000000000000000000" pitchFamily="2" charset="2"/>
              <a:buChar char="Ø"/>
            </a:pPr>
            <a:r>
              <a:rPr lang="es-MX" sz="2400" dirty="0" smtClean="0"/>
              <a:t>Exigen </a:t>
            </a:r>
            <a:r>
              <a:rPr lang="es-MX" sz="2400" dirty="0"/>
              <a:t>la adopción de un conjunto de reglas formales y temáticas </a:t>
            </a:r>
            <a:r>
              <a:rPr lang="es-MX" sz="2400" dirty="0" smtClean="0"/>
              <a:t>precisas.</a:t>
            </a:r>
          </a:p>
          <a:p>
            <a:pPr marL="342900" indent="-342900" algn="just">
              <a:buClr>
                <a:srgbClr val="00B0F0"/>
              </a:buClr>
              <a:buFont typeface="Wingdings" panose="05000000000000000000" pitchFamily="2" charset="2"/>
              <a:buChar char="Ø"/>
            </a:pPr>
            <a:r>
              <a:rPr lang="es-MX" sz="2400" dirty="0" smtClean="0"/>
              <a:t>Enmarca </a:t>
            </a:r>
            <a:r>
              <a:rPr lang="es-MX" sz="2400" dirty="0"/>
              <a:t>en un campo que lo trasciende y que le impone el manejo de un lenguaje accesible y común, asegurando así su transmisión y </a:t>
            </a:r>
            <a:r>
              <a:rPr lang="es-MX" sz="2400" dirty="0" smtClean="0"/>
              <a:t>revisión.</a:t>
            </a:r>
          </a:p>
        </p:txBody>
      </p:sp>
    </p:spTree>
    <p:extLst>
      <p:ext uri="{BB962C8B-B14F-4D97-AF65-F5344CB8AC3E}">
        <p14:creationId xmlns:p14="http://schemas.microsoft.com/office/powerpoint/2010/main" val="4229361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251520" y="461695"/>
            <a:ext cx="6680010" cy="2308324"/>
          </a:xfrm>
          <a:prstGeom prst="rect">
            <a:avLst/>
          </a:prstGeom>
          <a:noFill/>
        </p:spPr>
        <p:txBody>
          <a:bodyPr wrap="square" rtlCol="0">
            <a:spAutoFit/>
          </a:bodyPr>
          <a:lstStyle/>
          <a:p>
            <a:pPr algn="just"/>
            <a:r>
              <a:rPr lang="es-MX" sz="2400" dirty="0" smtClean="0">
                <a:solidFill>
                  <a:srgbClr val="FF3399"/>
                </a:solidFill>
              </a:rPr>
              <a:t>Actividad III:</a:t>
            </a:r>
            <a:r>
              <a:rPr lang="es-MX" sz="2400" dirty="0" smtClean="0"/>
              <a:t> de acuerdo con la información anterior y tomando en consideración otras fuentes de consulta, elabora un cuadro sinóptico sobre los Textos </a:t>
            </a:r>
            <a:r>
              <a:rPr lang="es-MX" sz="2400" dirty="0"/>
              <a:t>A</a:t>
            </a:r>
            <a:r>
              <a:rPr lang="es-MX" sz="2400" dirty="0" smtClean="0"/>
              <a:t>cadémicos y Textos </a:t>
            </a:r>
            <a:r>
              <a:rPr lang="es-MX" sz="2400" dirty="0"/>
              <a:t>C</a:t>
            </a:r>
            <a:r>
              <a:rPr lang="es-MX" sz="2400" dirty="0" smtClean="0"/>
              <a:t>ientíficos. (la actividad será revisada y evaluada conjuntamente con el docente)</a:t>
            </a:r>
            <a:endParaRPr lang="es-MX" sz="2400" dirty="0"/>
          </a:p>
        </p:txBody>
      </p:sp>
      <p:pic>
        <p:nvPicPr>
          <p:cNvPr id="4098" name="Picture 2" descr="Resultado de imagen para ejemplos cuadros sinÃ³pt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140968"/>
            <a:ext cx="4286250" cy="32099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persona escribiendo dibujo"/>
          <p:cNvPicPr>
            <a:picLocks noChangeAspect="1" noChangeArrowheads="1"/>
          </p:cNvPicPr>
          <p:nvPr/>
        </p:nvPicPr>
        <p:blipFill rotWithShape="1">
          <a:blip r:embed="rId3">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1986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Subtítulo"/>
          <p:cNvSpPr txBox="1">
            <a:spLocks/>
          </p:cNvSpPr>
          <p:nvPr/>
        </p:nvSpPr>
        <p:spPr>
          <a:xfrm>
            <a:off x="212779" y="692696"/>
            <a:ext cx="7056784" cy="202921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spcBef>
                <a:spcPts val="0"/>
              </a:spcBef>
              <a:buNone/>
            </a:pPr>
            <a:r>
              <a:rPr lang="es-MX" sz="4000" dirty="0" smtClean="0">
                <a:solidFill>
                  <a:srgbClr val="0070C0"/>
                </a:solidFill>
                <a:latin typeface="Aharoni" pitchFamily="2" charset="-79"/>
                <a:cs typeface="Aharoni" pitchFamily="2" charset="-79"/>
              </a:rPr>
              <a:t>¿Cuáles son los tipos y características de los </a:t>
            </a:r>
          </a:p>
          <a:p>
            <a:pPr marL="0" indent="0" algn="ctr">
              <a:spcBef>
                <a:spcPts val="0"/>
              </a:spcBef>
              <a:buNone/>
            </a:pPr>
            <a:r>
              <a:rPr lang="es-MX" sz="4000" dirty="0" smtClean="0">
                <a:solidFill>
                  <a:srgbClr val="0070C0"/>
                </a:solidFill>
                <a:latin typeface="Aharoni" pitchFamily="2" charset="-79"/>
                <a:cs typeface="Aharoni" pitchFamily="2" charset="-79"/>
              </a:rPr>
              <a:t>textos académicos?</a:t>
            </a:r>
            <a:endParaRPr lang="es-MX" sz="4000" dirty="0">
              <a:solidFill>
                <a:srgbClr val="0070C0"/>
              </a:solidFill>
              <a:latin typeface="Aharoni" pitchFamily="2" charset="-79"/>
              <a:cs typeface="Aharoni" pitchFamily="2" charset="-79"/>
            </a:endParaRPr>
          </a:p>
        </p:txBody>
      </p:sp>
      <p:pic>
        <p:nvPicPr>
          <p:cNvPr id="5"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996952"/>
            <a:ext cx="3129611" cy="3129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730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548680"/>
            <a:ext cx="6836501" cy="1077218"/>
          </a:xfrm>
          <a:prstGeom prst="rect">
            <a:avLst/>
          </a:prstGeom>
          <a:noFill/>
        </p:spPr>
        <p:txBody>
          <a:bodyPr wrap="square" rtlCol="0">
            <a:spAutoFit/>
          </a:bodyPr>
          <a:lstStyle/>
          <a:p>
            <a:pPr algn="ctr"/>
            <a:r>
              <a:rPr lang="es-MX" sz="3200" dirty="0" smtClean="0">
                <a:solidFill>
                  <a:srgbClr val="00B0F0"/>
                </a:solidFill>
              </a:rPr>
              <a:t>Objetivo de la </a:t>
            </a:r>
          </a:p>
          <a:p>
            <a:pPr algn="ctr"/>
            <a:r>
              <a:rPr lang="es-MX" sz="3200" dirty="0" smtClean="0">
                <a:solidFill>
                  <a:srgbClr val="00B0F0"/>
                </a:solidFill>
              </a:rPr>
              <a:t>Unidad de Aprendizaje</a:t>
            </a:r>
          </a:p>
        </p:txBody>
      </p:sp>
      <p:sp>
        <p:nvSpPr>
          <p:cNvPr id="5" name="CuadroTexto 4"/>
          <p:cNvSpPr txBox="1"/>
          <p:nvPr/>
        </p:nvSpPr>
        <p:spPr>
          <a:xfrm>
            <a:off x="683568" y="2564904"/>
            <a:ext cx="6845019"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400" dirty="0" smtClean="0"/>
              <a:t>Permitir al estudiante interpretar el contenido de diferentes textos producidos en el entorno académico de la disciplina turística, lo que servirá de base para el posterior análisis de diferentes situaciones vinculadas con los campos propios de la profesión </a:t>
            </a:r>
            <a:endParaRPr lang="es-MX" sz="2400" dirty="0"/>
          </a:p>
        </p:txBody>
      </p:sp>
    </p:spTree>
    <p:extLst>
      <p:ext uri="{BB962C8B-B14F-4D97-AF65-F5344CB8AC3E}">
        <p14:creationId xmlns:p14="http://schemas.microsoft.com/office/powerpoint/2010/main" val="225397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323528" y="476672"/>
            <a:ext cx="6912768" cy="4154984"/>
          </a:xfrm>
          <a:prstGeom prst="rect">
            <a:avLst/>
          </a:prstGeom>
          <a:noFill/>
        </p:spPr>
        <p:txBody>
          <a:bodyPr wrap="square" rtlCol="0">
            <a:spAutoFit/>
          </a:bodyPr>
          <a:lstStyle/>
          <a:p>
            <a:pPr algn="just"/>
            <a:r>
              <a:rPr lang="es-MX" sz="2400" dirty="0"/>
              <a:t>Existen varios </a:t>
            </a:r>
            <a:r>
              <a:rPr lang="es-MX" sz="2400" dirty="0">
                <a:solidFill>
                  <a:srgbClr val="FF3399"/>
                </a:solidFill>
              </a:rPr>
              <a:t>tipos de textos académicos </a:t>
            </a:r>
            <a:r>
              <a:rPr lang="es-MX" sz="2400" dirty="0"/>
              <a:t>y </a:t>
            </a:r>
            <a:r>
              <a:rPr lang="es-MX" sz="2400" dirty="0" smtClean="0"/>
              <a:t>estos a </a:t>
            </a:r>
            <a:r>
              <a:rPr lang="es-MX" sz="2400" dirty="0"/>
              <a:t>su vez </a:t>
            </a:r>
            <a:r>
              <a:rPr lang="es-MX" sz="2400" dirty="0" smtClean="0"/>
              <a:t>pueden </a:t>
            </a:r>
            <a:r>
              <a:rPr lang="es-MX" sz="2400" dirty="0"/>
              <a:t>clasificarse de muchas maneras. </a:t>
            </a:r>
          </a:p>
          <a:p>
            <a:pPr algn="just"/>
            <a:endParaRPr lang="es-MX" sz="2400" dirty="0" smtClean="0"/>
          </a:p>
          <a:p>
            <a:pPr algn="just"/>
            <a:r>
              <a:rPr lang="es-MX" sz="2400" dirty="0" smtClean="0"/>
              <a:t>Es </a:t>
            </a:r>
            <a:r>
              <a:rPr lang="es-MX" sz="2400" dirty="0"/>
              <a:t>importante tener claro que </a:t>
            </a:r>
            <a:r>
              <a:rPr lang="es-MX" sz="2400" dirty="0" smtClean="0"/>
              <a:t>los textos académicos</a:t>
            </a:r>
            <a:r>
              <a:rPr lang="es-MX" sz="2400" dirty="0"/>
              <a:t> no son excluyentes entre sí, por tanto </a:t>
            </a:r>
            <a:r>
              <a:rPr lang="es-MX" sz="2400" dirty="0" smtClean="0"/>
              <a:t>una misma información puede </a:t>
            </a:r>
            <a:r>
              <a:rPr lang="es-MX" sz="2400" dirty="0"/>
              <a:t>adecuarse y presentarse de diferentes formas y con propósitos distintos, dependiendo del </a:t>
            </a:r>
            <a:r>
              <a:rPr lang="es-MX" sz="2400" dirty="0" smtClean="0"/>
              <a:t>contexto y del objetivo que se persigue. </a:t>
            </a:r>
          </a:p>
          <a:p>
            <a:pPr algn="just"/>
            <a:endParaRPr lang="es-MX" sz="2400" dirty="0" smtClean="0">
              <a:solidFill>
                <a:srgbClr val="92D050"/>
              </a:solidFill>
            </a:endParaRPr>
          </a:p>
          <a:p>
            <a:pPr algn="just"/>
            <a:r>
              <a:rPr lang="es-MX" sz="2400" dirty="0"/>
              <a:t>Entre los textos académicos encontramos:</a:t>
            </a:r>
          </a:p>
        </p:txBody>
      </p:sp>
      <p:pic>
        <p:nvPicPr>
          <p:cNvPr id="3074" name="Picture 2" descr="Resultado de imagen para explica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691" t="24259" r="14710" b="9548"/>
          <a:stretch/>
        </p:blipFill>
        <p:spPr bwMode="auto">
          <a:xfrm>
            <a:off x="4788024" y="4797152"/>
            <a:ext cx="2016224" cy="1768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8029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95536" y="1556792"/>
            <a:ext cx="7128792" cy="2677656"/>
          </a:xfrm>
          <a:prstGeom prst="rect">
            <a:avLst/>
          </a:prstGeom>
          <a:noFill/>
        </p:spPr>
        <p:txBody>
          <a:bodyPr wrap="square" rtlCol="0">
            <a:spAutoFit/>
          </a:bodyPr>
          <a:lstStyle/>
          <a:p>
            <a:pPr algn="just"/>
            <a:r>
              <a:rPr lang="es-MX" sz="2400" dirty="0"/>
              <a:t>Es el inicio de un texto argumentativo, una afirmación cuya veracidad ha sido argumentada, demostrada o justificada de alguna manera. Generalmente enuncia una proposición científica, un axioma o un hecho demostrable. </a:t>
            </a:r>
            <a:endParaRPr lang="es-MX" sz="2400" dirty="0" smtClean="0"/>
          </a:p>
          <a:p>
            <a:pPr algn="just"/>
            <a:r>
              <a:rPr lang="es-MX" sz="2400" dirty="0" smtClean="0"/>
              <a:t>Es </a:t>
            </a:r>
            <a:r>
              <a:rPr lang="es-MX" sz="2400" dirty="0"/>
              <a:t>la afirmación concreta de una idea que se expone de manera abierta y fundamentada.</a:t>
            </a:r>
          </a:p>
        </p:txBody>
      </p:sp>
      <p:pic>
        <p:nvPicPr>
          <p:cNvPr id="2052" name="Picture 4" descr="Resultado de imagen para te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499396"/>
            <a:ext cx="2171700" cy="2105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a 7"/>
          <p:cNvGraphicFramePr/>
          <p:nvPr>
            <p:extLst>
              <p:ext uri="{D42A27DB-BD31-4B8C-83A1-F6EECF244321}">
                <p14:modId xmlns:p14="http://schemas.microsoft.com/office/powerpoint/2010/main" val="1816415931"/>
              </p:ext>
            </p:extLst>
          </p:nvPr>
        </p:nvGraphicFramePr>
        <p:xfrm>
          <a:off x="424136" y="122447"/>
          <a:ext cx="4003848" cy="1169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0786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99197971"/>
              </p:ext>
            </p:extLst>
          </p:nvPr>
        </p:nvGraphicFramePr>
        <p:xfrm>
          <a:off x="338976" y="260648"/>
          <a:ext cx="5385152"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1763688" y="1916832"/>
            <a:ext cx="4824536" cy="4401205"/>
          </a:xfrm>
          <a:prstGeom prst="rect">
            <a:avLst/>
          </a:prstGeom>
          <a:noFill/>
        </p:spPr>
        <p:txBody>
          <a:bodyPr wrap="square" rtlCol="0">
            <a:spAutoFit/>
          </a:bodyPr>
          <a:lstStyle/>
          <a:p>
            <a:pPr marL="285750" indent="-285750">
              <a:buClr>
                <a:schemeClr val="accent6">
                  <a:lumMod val="75000"/>
                </a:schemeClr>
              </a:buClr>
              <a:buFont typeface="Wingdings" panose="05000000000000000000" pitchFamily="2" charset="2"/>
              <a:buChar char="q"/>
            </a:pPr>
            <a:r>
              <a:rPr lang="es-MX" sz="2000" dirty="0" smtClean="0"/>
              <a:t>Portada</a:t>
            </a:r>
          </a:p>
          <a:p>
            <a:pPr marL="285750" indent="-285750">
              <a:buClr>
                <a:schemeClr val="accent6">
                  <a:lumMod val="75000"/>
                </a:schemeClr>
              </a:buClr>
              <a:buFont typeface="Wingdings" panose="05000000000000000000" pitchFamily="2" charset="2"/>
              <a:buChar char="q"/>
            </a:pPr>
            <a:r>
              <a:rPr lang="es-MX" sz="2000" dirty="0" smtClean="0"/>
              <a:t>Dedicatoria</a:t>
            </a:r>
          </a:p>
          <a:p>
            <a:pPr marL="285750" indent="-285750">
              <a:buClr>
                <a:schemeClr val="accent6">
                  <a:lumMod val="75000"/>
                </a:schemeClr>
              </a:buClr>
              <a:buFont typeface="Wingdings" panose="05000000000000000000" pitchFamily="2" charset="2"/>
              <a:buChar char="q"/>
            </a:pPr>
            <a:r>
              <a:rPr lang="es-MX" sz="2000" dirty="0" smtClean="0"/>
              <a:t>Agradecimientos </a:t>
            </a:r>
          </a:p>
          <a:p>
            <a:pPr marL="285750" indent="-285750">
              <a:buClr>
                <a:schemeClr val="accent6">
                  <a:lumMod val="75000"/>
                </a:schemeClr>
              </a:buClr>
              <a:buFont typeface="Wingdings" panose="05000000000000000000" pitchFamily="2" charset="2"/>
              <a:buChar char="q"/>
            </a:pPr>
            <a:r>
              <a:rPr lang="es-MX" sz="2000" dirty="0" smtClean="0"/>
              <a:t>Tabla de contenido </a:t>
            </a:r>
          </a:p>
          <a:p>
            <a:pPr marL="285750" indent="-285750">
              <a:buClr>
                <a:schemeClr val="accent6">
                  <a:lumMod val="75000"/>
                </a:schemeClr>
              </a:buClr>
              <a:buFont typeface="Wingdings" panose="05000000000000000000" pitchFamily="2" charset="2"/>
              <a:buChar char="q"/>
            </a:pPr>
            <a:r>
              <a:rPr lang="es-MX" sz="2000" dirty="0" smtClean="0"/>
              <a:t>Índice de ilustraciones y cuadros</a:t>
            </a:r>
          </a:p>
          <a:p>
            <a:pPr marL="285750" indent="-285750">
              <a:buClr>
                <a:schemeClr val="accent6">
                  <a:lumMod val="75000"/>
                </a:schemeClr>
              </a:buClr>
              <a:buFont typeface="Wingdings" panose="05000000000000000000" pitchFamily="2" charset="2"/>
              <a:buChar char="q"/>
            </a:pPr>
            <a:r>
              <a:rPr lang="es-MX" sz="2000" dirty="0" smtClean="0"/>
              <a:t>Resumen </a:t>
            </a:r>
          </a:p>
          <a:p>
            <a:pPr marL="285750" indent="-285750">
              <a:buClr>
                <a:schemeClr val="accent6">
                  <a:lumMod val="75000"/>
                </a:schemeClr>
              </a:buClr>
              <a:buFont typeface="Wingdings" panose="05000000000000000000" pitchFamily="2" charset="2"/>
              <a:buChar char="q"/>
            </a:pPr>
            <a:r>
              <a:rPr lang="es-MX" sz="2000" dirty="0" smtClean="0"/>
              <a:t>Introducción</a:t>
            </a:r>
          </a:p>
          <a:p>
            <a:pPr marL="285750" indent="-285750">
              <a:buClr>
                <a:schemeClr val="accent6">
                  <a:lumMod val="75000"/>
                </a:schemeClr>
              </a:buClr>
              <a:buFont typeface="Wingdings" panose="05000000000000000000" pitchFamily="2" charset="2"/>
              <a:buChar char="q"/>
            </a:pPr>
            <a:r>
              <a:rPr lang="es-MX" sz="2000" dirty="0" smtClean="0"/>
              <a:t>Cuerpo de la obra </a:t>
            </a:r>
          </a:p>
          <a:p>
            <a:pPr marL="285750" indent="-285750">
              <a:buClr>
                <a:schemeClr val="accent6">
                  <a:lumMod val="75000"/>
                </a:schemeClr>
              </a:buClr>
              <a:buFont typeface="Wingdings" panose="05000000000000000000" pitchFamily="2" charset="2"/>
              <a:buChar char="q"/>
            </a:pPr>
            <a:r>
              <a:rPr lang="es-MX" sz="2000" dirty="0" smtClean="0"/>
              <a:t>Conclusiones </a:t>
            </a:r>
          </a:p>
          <a:p>
            <a:pPr marL="285750" indent="-285750">
              <a:buClr>
                <a:schemeClr val="accent6">
                  <a:lumMod val="75000"/>
                </a:schemeClr>
              </a:buClr>
              <a:buFont typeface="Wingdings" panose="05000000000000000000" pitchFamily="2" charset="2"/>
              <a:buChar char="q"/>
            </a:pPr>
            <a:r>
              <a:rPr lang="es-MX" sz="2000" dirty="0" smtClean="0"/>
              <a:t>Citas bibliográficas </a:t>
            </a:r>
          </a:p>
          <a:p>
            <a:pPr marL="285750" indent="-285750">
              <a:buClr>
                <a:schemeClr val="accent6">
                  <a:lumMod val="75000"/>
                </a:schemeClr>
              </a:buClr>
              <a:buFont typeface="Wingdings" panose="05000000000000000000" pitchFamily="2" charset="2"/>
              <a:buChar char="q"/>
            </a:pPr>
            <a:r>
              <a:rPr lang="es-MX" sz="2000" dirty="0" smtClean="0"/>
              <a:t>Notas aclaratorias </a:t>
            </a:r>
          </a:p>
          <a:p>
            <a:pPr marL="285750" indent="-285750">
              <a:buClr>
                <a:schemeClr val="accent6">
                  <a:lumMod val="75000"/>
                </a:schemeClr>
              </a:buClr>
              <a:buFont typeface="Wingdings" panose="05000000000000000000" pitchFamily="2" charset="2"/>
              <a:buChar char="q"/>
            </a:pPr>
            <a:r>
              <a:rPr lang="es-MX" sz="2000" dirty="0"/>
              <a:t>G</a:t>
            </a:r>
            <a:r>
              <a:rPr lang="es-MX" sz="2000" dirty="0" smtClean="0"/>
              <a:t>losario  </a:t>
            </a:r>
          </a:p>
          <a:p>
            <a:pPr marL="285750" indent="-285750">
              <a:buClr>
                <a:schemeClr val="accent6">
                  <a:lumMod val="75000"/>
                </a:schemeClr>
              </a:buClr>
              <a:buFont typeface="Wingdings" panose="05000000000000000000" pitchFamily="2" charset="2"/>
              <a:buChar char="q"/>
            </a:pPr>
            <a:r>
              <a:rPr lang="es-MX" sz="2000" dirty="0" smtClean="0"/>
              <a:t>Material complementario</a:t>
            </a:r>
          </a:p>
          <a:p>
            <a:pPr marL="285750" indent="-285750">
              <a:buClr>
                <a:schemeClr val="accent6">
                  <a:lumMod val="75000"/>
                </a:schemeClr>
              </a:buClr>
              <a:buFont typeface="Wingdings" panose="05000000000000000000" pitchFamily="2" charset="2"/>
              <a:buChar char="q"/>
            </a:pPr>
            <a:r>
              <a:rPr lang="es-MX" sz="2000" dirty="0" smtClean="0"/>
              <a:t>Anexos y apéndices </a:t>
            </a:r>
            <a:endParaRPr lang="es-MX" sz="2000" dirty="0"/>
          </a:p>
        </p:txBody>
      </p:sp>
    </p:spTree>
    <p:extLst>
      <p:ext uri="{BB962C8B-B14F-4D97-AF65-F5344CB8AC3E}">
        <p14:creationId xmlns:p14="http://schemas.microsoft.com/office/powerpoint/2010/main" val="3250677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67544" y="1749597"/>
            <a:ext cx="7128792" cy="1569660"/>
          </a:xfrm>
          <a:prstGeom prst="rect">
            <a:avLst/>
          </a:prstGeom>
          <a:noFill/>
        </p:spPr>
        <p:txBody>
          <a:bodyPr wrap="square" rtlCol="0">
            <a:spAutoFit/>
          </a:bodyPr>
          <a:lstStyle/>
          <a:p>
            <a:pPr algn="just"/>
            <a:r>
              <a:rPr lang="es-MX" sz="2400" dirty="0" smtClean="0"/>
              <a:t>Es la presentación </a:t>
            </a:r>
            <a:r>
              <a:rPr lang="es-MX" sz="2400" dirty="0"/>
              <a:t>de un tema desde una interpretación personal con rigor argumentativo, permite cuestionar, ampliar o revisar otros puntos de vista. </a:t>
            </a:r>
          </a:p>
        </p:txBody>
      </p:sp>
      <p:pic>
        <p:nvPicPr>
          <p:cNvPr id="1028" name="Picture 4" descr="Resultado de imagen para ensay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501008"/>
            <a:ext cx="3095625" cy="280987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a 6"/>
          <p:cNvGraphicFramePr/>
          <p:nvPr>
            <p:extLst>
              <p:ext uri="{D42A27DB-BD31-4B8C-83A1-F6EECF244321}">
                <p14:modId xmlns:p14="http://schemas.microsoft.com/office/powerpoint/2010/main" val="3440065738"/>
              </p:ext>
            </p:extLst>
          </p:nvPr>
        </p:nvGraphicFramePr>
        <p:xfrm>
          <a:off x="475820" y="260648"/>
          <a:ext cx="4003848" cy="1169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88756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1532819735"/>
              </p:ext>
            </p:extLst>
          </p:nvPr>
        </p:nvGraphicFramePr>
        <p:xfrm>
          <a:off x="338976" y="260648"/>
          <a:ext cx="5385152"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899592" y="1844824"/>
            <a:ext cx="6120680" cy="4154984"/>
          </a:xfrm>
          <a:prstGeom prst="rect">
            <a:avLst/>
          </a:prstGeom>
          <a:noFill/>
        </p:spPr>
        <p:txBody>
          <a:bodyPr wrap="square" rtlCol="0">
            <a:spAutoFit/>
          </a:bodyPr>
          <a:lstStyle/>
          <a:p>
            <a:pPr marL="342900" indent="-342900">
              <a:buClr>
                <a:srgbClr val="00B0F0"/>
              </a:buClr>
              <a:buFont typeface="Wingdings" panose="05000000000000000000" pitchFamily="2" charset="2"/>
              <a:buChar char="q"/>
            </a:pPr>
            <a:r>
              <a:rPr lang="es-MX" sz="2400" dirty="0" smtClean="0"/>
              <a:t>Introducción:  </a:t>
            </a:r>
          </a:p>
          <a:p>
            <a:pPr>
              <a:buClr>
                <a:srgbClr val="00B0F0"/>
              </a:buClr>
            </a:pPr>
            <a:r>
              <a:rPr lang="es-MX" sz="2400" dirty="0" smtClean="0"/>
              <a:t>planteamiento de la idea</a:t>
            </a:r>
          </a:p>
          <a:p>
            <a:pPr>
              <a:buClr>
                <a:srgbClr val="00B0F0"/>
              </a:buClr>
            </a:pPr>
            <a:endParaRPr lang="es-MX" sz="2400" dirty="0" smtClean="0"/>
          </a:p>
          <a:p>
            <a:pPr marL="342900" indent="-342900">
              <a:buClr>
                <a:srgbClr val="00B0F0"/>
              </a:buClr>
              <a:buFont typeface="Wingdings" panose="05000000000000000000" pitchFamily="2" charset="2"/>
              <a:buChar char="q"/>
            </a:pPr>
            <a:r>
              <a:rPr lang="es-MX" sz="2400" dirty="0" smtClean="0"/>
              <a:t>Desarrollo: </a:t>
            </a:r>
          </a:p>
          <a:p>
            <a:pPr>
              <a:buClr>
                <a:srgbClr val="00B0F0"/>
              </a:buClr>
            </a:pPr>
            <a:r>
              <a:rPr lang="es-MX" sz="2400" dirty="0" smtClean="0"/>
              <a:t>argumentos</a:t>
            </a:r>
          </a:p>
          <a:p>
            <a:pPr>
              <a:buClr>
                <a:srgbClr val="00B0F0"/>
              </a:buClr>
            </a:pPr>
            <a:endParaRPr lang="es-MX" sz="2400" dirty="0" smtClean="0"/>
          </a:p>
          <a:p>
            <a:pPr marL="342900" indent="-342900">
              <a:buClr>
                <a:srgbClr val="00B0F0"/>
              </a:buClr>
              <a:buFont typeface="Wingdings" panose="05000000000000000000" pitchFamily="2" charset="2"/>
              <a:buChar char="q"/>
            </a:pPr>
            <a:r>
              <a:rPr lang="es-MX" sz="2400" dirty="0" smtClean="0"/>
              <a:t>Conclusión: </a:t>
            </a:r>
          </a:p>
          <a:p>
            <a:pPr>
              <a:buClr>
                <a:srgbClr val="00B0F0"/>
              </a:buClr>
            </a:pPr>
            <a:r>
              <a:rPr lang="es-MX" sz="2400" dirty="0" smtClean="0"/>
              <a:t>Síntesis de argumentos </a:t>
            </a:r>
          </a:p>
          <a:p>
            <a:pPr>
              <a:buClr>
                <a:srgbClr val="00B0F0"/>
              </a:buClr>
            </a:pPr>
            <a:endParaRPr lang="es-MX" sz="2400" dirty="0" smtClean="0"/>
          </a:p>
          <a:p>
            <a:pPr marL="342900" indent="-342900">
              <a:buClr>
                <a:srgbClr val="00B0F0"/>
              </a:buClr>
              <a:buFont typeface="Wingdings" panose="05000000000000000000" pitchFamily="2" charset="2"/>
              <a:buChar char="q"/>
            </a:pPr>
            <a:r>
              <a:rPr lang="es-MX" sz="2400" dirty="0" smtClean="0"/>
              <a:t>Citas y bibliografía:</a:t>
            </a:r>
          </a:p>
          <a:p>
            <a:pPr>
              <a:buClr>
                <a:srgbClr val="00B0F0"/>
              </a:buClr>
            </a:pPr>
            <a:r>
              <a:rPr lang="es-MX" sz="2400" dirty="0" smtClean="0"/>
              <a:t>Opcionales de acuerdo al tipo de ensayo</a:t>
            </a:r>
          </a:p>
        </p:txBody>
      </p:sp>
    </p:spTree>
    <p:extLst>
      <p:ext uri="{BB962C8B-B14F-4D97-AF65-F5344CB8AC3E}">
        <p14:creationId xmlns:p14="http://schemas.microsoft.com/office/powerpoint/2010/main" val="1028209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522728" y="1700808"/>
            <a:ext cx="7128792" cy="2308324"/>
          </a:xfrm>
          <a:prstGeom prst="rect">
            <a:avLst/>
          </a:prstGeom>
          <a:noFill/>
        </p:spPr>
        <p:txBody>
          <a:bodyPr wrap="square" rtlCol="0">
            <a:spAutoFit/>
          </a:bodyPr>
          <a:lstStyle/>
          <a:p>
            <a:pPr algn="just"/>
            <a:r>
              <a:rPr lang="es-MX" sz="2400" dirty="0"/>
              <a:t>Texto escrito autónomo, con existencia propia que se publica junto a otros textos dentro de un periódico, libro o </a:t>
            </a:r>
            <a:r>
              <a:rPr lang="es-MX" sz="2400" dirty="0" smtClean="0"/>
              <a:t>revista, </a:t>
            </a:r>
            <a:r>
              <a:rPr lang="es-MX" sz="2400" dirty="0"/>
              <a:t>puede representar la postura de quien lo escribe frente a algún acontecimiento problema o tema de interés general. </a:t>
            </a:r>
          </a:p>
        </p:txBody>
      </p:sp>
      <p:pic>
        <p:nvPicPr>
          <p:cNvPr id="3074" name="Picture 2" descr="Resultado de imagen para artÃ­cu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645024"/>
            <a:ext cx="3480321" cy="300099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a 6"/>
          <p:cNvGraphicFramePr/>
          <p:nvPr>
            <p:extLst>
              <p:ext uri="{D42A27DB-BD31-4B8C-83A1-F6EECF244321}">
                <p14:modId xmlns:p14="http://schemas.microsoft.com/office/powerpoint/2010/main" val="2242163854"/>
              </p:ext>
            </p:extLst>
          </p:nvPr>
        </p:nvGraphicFramePr>
        <p:xfrm>
          <a:off x="542041" y="260648"/>
          <a:ext cx="4003848" cy="1169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67914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627290102"/>
              </p:ext>
            </p:extLst>
          </p:nvPr>
        </p:nvGraphicFramePr>
        <p:xfrm>
          <a:off x="338976" y="260648"/>
          <a:ext cx="5385152"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115616" y="1916832"/>
            <a:ext cx="6696744" cy="4524315"/>
          </a:xfrm>
          <a:prstGeom prst="rect">
            <a:avLst/>
          </a:prstGeom>
          <a:noFill/>
        </p:spPr>
        <p:txBody>
          <a:bodyPr wrap="square" rtlCol="0">
            <a:spAutoFit/>
          </a:bodyPr>
          <a:lstStyle/>
          <a:p>
            <a:pPr marL="285750" indent="-285750">
              <a:buClr>
                <a:schemeClr val="accent6">
                  <a:lumMod val="75000"/>
                </a:schemeClr>
              </a:buClr>
              <a:buFont typeface="Wingdings" panose="05000000000000000000" pitchFamily="2" charset="2"/>
              <a:buChar char="q"/>
            </a:pPr>
            <a:r>
              <a:rPr lang="es-MX" sz="2400" dirty="0" smtClean="0"/>
              <a:t>Título</a:t>
            </a:r>
          </a:p>
          <a:p>
            <a:pPr marL="285750" indent="-285750">
              <a:buClr>
                <a:schemeClr val="accent6">
                  <a:lumMod val="75000"/>
                </a:schemeClr>
              </a:buClr>
              <a:buFont typeface="Wingdings" panose="05000000000000000000" pitchFamily="2" charset="2"/>
              <a:buChar char="q"/>
            </a:pPr>
            <a:r>
              <a:rPr lang="es-MX" sz="2400" dirty="0" smtClean="0"/>
              <a:t>Autor (es)</a:t>
            </a:r>
          </a:p>
          <a:p>
            <a:pPr marL="285750" indent="-285750">
              <a:buClr>
                <a:schemeClr val="accent6">
                  <a:lumMod val="75000"/>
                </a:schemeClr>
              </a:buClr>
              <a:buFont typeface="Wingdings" panose="05000000000000000000" pitchFamily="2" charset="2"/>
              <a:buChar char="q"/>
            </a:pPr>
            <a:r>
              <a:rPr lang="es-MX" sz="2400" dirty="0" smtClean="0"/>
              <a:t>Lugar de trabajo y cargos que desempeñan</a:t>
            </a:r>
          </a:p>
          <a:p>
            <a:pPr marL="285750" indent="-285750">
              <a:buClr>
                <a:schemeClr val="accent6">
                  <a:lumMod val="75000"/>
                </a:schemeClr>
              </a:buClr>
              <a:buFont typeface="Wingdings" panose="05000000000000000000" pitchFamily="2" charset="2"/>
              <a:buChar char="q"/>
            </a:pPr>
            <a:r>
              <a:rPr lang="es-MX" sz="2400" dirty="0" smtClean="0"/>
              <a:t>Resumen</a:t>
            </a:r>
          </a:p>
          <a:p>
            <a:pPr marL="285750" indent="-285750">
              <a:buClr>
                <a:schemeClr val="accent6">
                  <a:lumMod val="75000"/>
                </a:schemeClr>
              </a:buClr>
              <a:buFont typeface="Wingdings" panose="05000000000000000000" pitchFamily="2" charset="2"/>
              <a:buChar char="q"/>
            </a:pPr>
            <a:r>
              <a:rPr lang="es-MX" sz="2400" dirty="0" smtClean="0"/>
              <a:t>Introducción</a:t>
            </a:r>
          </a:p>
          <a:p>
            <a:pPr marL="285750" indent="-285750">
              <a:buClr>
                <a:schemeClr val="accent6">
                  <a:lumMod val="75000"/>
                </a:schemeClr>
              </a:buClr>
              <a:buFont typeface="Wingdings" panose="05000000000000000000" pitchFamily="2" charset="2"/>
              <a:buChar char="q"/>
            </a:pPr>
            <a:r>
              <a:rPr lang="es-MX" sz="2400" dirty="0" smtClean="0"/>
              <a:t>Material y método </a:t>
            </a:r>
          </a:p>
          <a:p>
            <a:pPr marL="285750" indent="-285750">
              <a:buClr>
                <a:schemeClr val="accent6">
                  <a:lumMod val="75000"/>
                </a:schemeClr>
              </a:buClr>
              <a:buFont typeface="Wingdings" panose="05000000000000000000" pitchFamily="2" charset="2"/>
              <a:buChar char="q"/>
            </a:pPr>
            <a:r>
              <a:rPr lang="es-MX" sz="2400" dirty="0" smtClean="0"/>
              <a:t>Resultado</a:t>
            </a:r>
          </a:p>
          <a:p>
            <a:pPr marL="285750" indent="-285750">
              <a:buClr>
                <a:schemeClr val="accent6">
                  <a:lumMod val="75000"/>
                </a:schemeClr>
              </a:buClr>
              <a:buFont typeface="Wingdings" panose="05000000000000000000" pitchFamily="2" charset="2"/>
              <a:buChar char="q"/>
            </a:pPr>
            <a:r>
              <a:rPr lang="es-MX" sz="2400" dirty="0" smtClean="0"/>
              <a:t>Discusión</a:t>
            </a:r>
          </a:p>
          <a:p>
            <a:pPr marL="285750" indent="-285750">
              <a:buClr>
                <a:schemeClr val="accent6">
                  <a:lumMod val="75000"/>
                </a:schemeClr>
              </a:buClr>
              <a:buFont typeface="Wingdings" panose="05000000000000000000" pitchFamily="2" charset="2"/>
              <a:buChar char="q"/>
            </a:pPr>
            <a:r>
              <a:rPr lang="es-MX" sz="2400" dirty="0" smtClean="0"/>
              <a:t>Conclusiones</a:t>
            </a:r>
          </a:p>
          <a:p>
            <a:pPr marL="285750" indent="-285750">
              <a:buClr>
                <a:schemeClr val="accent6">
                  <a:lumMod val="75000"/>
                </a:schemeClr>
              </a:buClr>
              <a:buFont typeface="Wingdings" panose="05000000000000000000" pitchFamily="2" charset="2"/>
              <a:buChar char="q"/>
            </a:pPr>
            <a:r>
              <a:rPr lang="es-MX" sz="2400" dirty="0" smtClean="0"/>
              <a:t>Agradecimientos </a:t>
            </a:r>
          </a:p>
          <a:p>
            <a:pPr marL="285750" indent="-285750">
              <a:buClr>
                <a:schemeClr val="accent6">
                  <a:lumMod val="75000"/>
                </a:schemeClr>
              </a:buClr>
              <a:buFont typeface="Wingdings" panose="05000000000000000000" pitchFamily="2" charset="2"/>
              <a:buChar char="q"/>
            </a:pPr>
            <a:r>
              <a:rPr lang="es-MX" sz="2400" dirty="0" err="1" smtClean="0"/>
              <a:t>Abstratcs</a:t>
            </a:r>
            <a:r>
              <a:rPr lang="es-MX" sz="2400" dirty="0" smtClean="0"/>
              <a:t> (Inglés, Francés, Italiano)</a:t>
            </a:r>
          </a:p>
          <a:p>
            <a:pPr marL="285750" indent="-285750">
              <a:buClr>
                <a:schemeClr val="accent6">
                  <a:lumMod val="75000"/>
                </a:schemeClr>
              </a:buClr>
              <a:buFont typeface="Wingdings" panose="05000000000000000000" pitchFamily="2" charset="2"/>
              <a:buChar char="q"/>
            </a:pPr>
            <a:r>
              <a:rPr lang="es-MX" sz="2400" dirty="0" smtClean="0"/>
              <a:t>Referencias bibliográficas </a:t>
            </a:r>
          </a:p>
        </p:txBody>
      </p:sp>
    </p:spTree>
    <p:extLst>
      <p:ext uri="{BB962C8B-B14F-4D97-AF65-F5344CB8AC3E}">
        <p14:creationId xmlns:p14="http://schemas.microsoft.com/office/powerpoint/2010/main" val="17853247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505791" y="1613718"/>
            <a:ext cx="6984776" cy="2308324"/>
          </a:xfrm>
          <a:prstGeom prst="rect">
            <a:avLst/>
          </a:prstGeom>
          <a:noFill/>
        </p:spPr>
        <p:txBody>
          <a:bodyPr wrap="square" rtlCol="0">
            <a:spAutoFit/>
          </a:bodyPr>
          <a:lstStyle/>
          <a:p>
            <a:pPr algn="just"/>
            <a:r>
              <a:rPr lang="es-MX" sz="2400" dirty="0"/>
              <a:t>D</a:t>
            </a:r>
            <a:r>
              <a:rPr lang="es-MX" sz="2400" dirty="0" smtClean="0"/>
              <a:t>ocumento </a:t>
            </a:r>
            <a:r>
              <a:rPr lang="es-MX" sz="2400" dirty="0"/>
              <a:t>en donde se presenta el resultado de un estudio en torno a un tema específico, se pretende ampliar el conocimiento respecto al tema. Al concluir su trabajo, el investigador debe presentar los resultados, procurando que éstos puedan ser de utilidad para otros.</a:t>
            </a:r>
          </a:p>
        </p:txBody>
      </p:sp>
      <p:pic>
        <p:nvPicPr>
          <p:cNvPr id="6146" name="Picture 2" descr="Resultado de imagen para repor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3928" y="4365104"/>
            <a:ext cx="2376264" cy="23762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Diagrama 9"/>
          <p:cNvGraphicFramePr/>
          <p:nvPr>
            <p:extLst>
              <p:ext uri="{D42A27DB-BD31-4B8C-83A1-F6EECF244321}">
                <p14:modId xmlns:p14="http://schemas.microsoft.com/office/powerpoint/2010/main" val="2346334533"/>
              </p:ext>
            </p:extLst>
          </p:nvPr>
        </p:nvGraphicFramePr>
        <p:xfrm>
          <a:off x="534209" y="260648"/>
          <a:ext cx="4003848" cy="1169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98736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886266934"/>
              </p:ext>
            </p:extLst>
          </p:nvPr>
        </p:nvGraphicFramePr>
        <p:xfrm>
          <a:off x="338976" y="260648"/>
          <a:ext cx="5385152"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2051720" y="1844824"/>
            <a:ext cx="4248472" cy="4456476"/>
          </a:xfrm>
          <a:prstGeom prst="rect">
            <a:avLst/>
          </a:prstGeom>
          <a:noFill/>
        </p:spPr>
        <p:txBody>
          <a:bodyPr wrap="square" rtlCol="0">
            <a:spAutoFit/>
          </a:bodyPr>
          <a:lstStyle/>
          <a:p>
            <a:pPr marL="285750" indent="-285750">
              <a:lnSpc>
                <a:spcPct val="150000"/>
              </a:lnSpc>
              <a:buClr>
                <a:schemeClr val="accent6">
                  <a:lumMod val="75000"/>
                </a:schemeClr>
              </a:buClr>
              <a:buFont typeface="Wingdings" panose="05000000000000000000" pitchFamily="2" charset="2"/>
              <a:buChar char="q"/>
            </a:pPr>
            <a:r>
              <a:rPr lang="es-MX" sz="2400" dirty="0" smtClean="0"/>
              <a:t>Portada  </a:t>
            </a:r>
          </a:p>
          <a:p>
            <a:pPr marL="285750" indent="-285750">
              <a:lnSpc>
                <a:spcPct val="150000"/>
              </a:lnSpc>
              <a:buClr>
                <a:schemeClr val="accent6">
                  <a:lumMod val="75000"/>
                </a:schemeClr>
              </a:buClr>
              <a:buFont typeface="Wingdings" panose="05000000000000000000" pitchFamily="2" charset="2"/>
              <a:buChar char="q"/>
            </a:pPr>
            <a:r>
              <a:rPr lang="es-MX" sz="2400" dirty="0" smtClean="0"/>
              <a:t>Páginas preliminares</a:t>
            </a:r>
          </a:p>
          <a:p>
            <a:pPr marL="285750" indent="-285750">
              <a:lnSpc>
                <a:spcPct val="150000"/>
              </a:lnSpc>
              <a:buClr>
                <a:schemeClr val="accent6">
                  <a:lumMod val="75000"/>
                </a:schemeClr>
              </a:buClr>
              <a:buFont typeface="Wingdings" panose="05000000000000000000" pitchFamily="2" charset="2"/>
              <a:buChar char="q"/>
            </a:pPr>
            <a:r>
              <a:rPr lang="es-MX" sz="2400" dirty="0" smtClean="0"/>
              <a:t>Índice </a:t>
            </a:r>
          </a:p>
          <a:p>
            <a:pPr marL="285750" indent="-285750">
              <a:lnSpc>
                <a:spcPct val="150000"/>
              </a:lnSpc>
              <a:buClr>
                <a:schemeClr val="accent6">
                  <a:lumMod val="75000"/>
                </a:schemeClr>
              </a:buClr>
              <a:buFont typeface="Wingdings" panose="05000000000000000000" pitchFamily="2" charset="2"/>
              <a:buChar char="q"/>
            </a:pPr>
            <a:r>
              <a:rPr lang="es-MX" sz="2400" dirty="0" smtClean="0"/>
              <a:t>Sumario</a:t>
            </a:r>
          </a:p>
          <a:p>
            <a:pPr marL="285750" indent="-285750">
              <a:lnSpc>
                <a:spcPct val="150000"/>
              </a:lnSpc>
              <a:buClr>
                <a:schemeClr val="accent6">
                  <a:lumMod val="75000"/>
                </a:schemeClr>
              </a:buClr>
              <a:buFont typeface="Wingdings" panose="05000000000000000000" pitchFamily="2" charset="2"/>
              <a:buChar char="q"/>
            </a:pPr>
            <a:r>
              <a:rPr lang="es-MX" sz="2400" dirty="0" smtClean="0"/>
              <a:t>Introducción </a:t>
            </a:r>
          </a:p>
          <a:p>
            <a:pPr marL="285750" indent="-285750">
              <a:lnSpc>
                <a:spcPct val="150000"/>
              </a:lnSpc>
              <a:buClr>
                <a:schemeClr val="accent6">
                  <a:lumMod val="75000"/>
                </a:schemeClr>
              </a:buClr>
              <a:buFont typeface="Wingdings" panose="05000000000000000000" pitchFamily="2" charset="2"/>
              <a:buChar char="q"/>
            </a:pPr>
            <a:r>
              <a:rPr lang="es-MX" sz="2400" dirty="0" smtClean="0"/>
              <a:t>Análisis y discusión </a:t>
            </a:r>
          </a:p>
          <a:p>
            <a:pPr marL="285750" indent="-285750">
              <a:lnSpc>
                <a:spcPct val="150000"/>
              </a:lnSpc>
              <a:buClr>
                <a:schemeClr val="accent6">
                  <a:lumMod val="75000"/>
                </a:schemeClr>
              </a:buClr>
              <a:buFont typeface="Wingdings" panose="05000000000000000000" pitchFamily="2" charset="2"/>
              <a:buChar char="q"/>
            </a:pPr>
            <a:r>
              <a:rPr lang="es-MX" sz="2400" dirty="0" smtClean="0"/>
              <a:t>Bibliografía </a:t>
            </a:r>
          </a:p>
          <a:p>
            <a:pPr marL="285750" indent="-285750">
              <a:lnSpc>
                <a:spcPct val="150000"/>
              </a:lnSpc>
              <a:buClr>
                <a:schemeClr val="accent6">
                  <a:lumMod val="75000"/>
                </a:schemeClr>
              </a:buClr>
              <a:buFont typeface="Wingdings" panose="05000000000000000000" pitchFamily="2" charset="2"/>
              <a:buChar char="q"/>
            </a:pPr>
            <a:r>
              <a:rPr lang="es-MX" sz="2400" dirty="0" smtClean="0"/>
              <a:t>Anexos </a:t>
            </a:r>
          </a:p>
        </p:txBody>
      </p:sp>
    </p:spTree>
    <p:extLst>
      <p:ext uri="{BB962C8B-B14F-4D97-AF65-F5344CB8AC3E}">
        <p14:creationId xmlns:p14="http://schemas.microsoft.com/office/powerpoint/2010/main" val="1707519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505791" y="1613718"/>
            <a:ext cx="6984776" cy="1938992"/>
          </a:xfrm>
          <a:prstGeom prst="rect">
            <a:avLst/>
          </a:prstGeom>
          <a:noFill/>
        </p:spPr>
        <p:txBody>
          <a:bodyPr wrap="square" rtlCol="0">
            <a:spAutoFit/>
          </a:bodyPr>
          <a:lstStyle/>
          <a:p>
            <a:pPr algn="just"/>
            <a:r>
              <a:rPr lang="es-MX" sz="2400" dirty="0"/>
              <a:t>Está dedicada a utilizar diversas fuentes compiladas y procesadas por uno, o por varios autores. Es un tipo de publicación similar a la revista pero que, a diferencia de ésta, aborda no varios sino un solo tema. </a:t>
            </a:r>
            <a:endParaRPr lang="es-MX" sz="1600" dirty="0"/>
          </a:p>
        </p:txBody>
      </p:sp>
      <p:pic>
        <p:nvPicPr>
          <p:cNvPr id="9218" name="Picture 2" descr="Resultado de imagen para monografÃ­a ejempl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3888957"/>
            <a:ext cx="3525045" cy="270757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Diagrama 5"/>
          <p:cNvGraphicFramePr/>
          <p:nvPr>
            <p:extLst>
              <p:ext uri="{D42A27DB-BD31-4B8C-83A1-F6EECF244321}">
                <p14:modId xmlns:p14="http://schemas.microsoft.com/office/powerpoint/2010/main" val="1103543768"/>
              </p:ext>
            </p:extLst>
          </p:nvPr>
        </p:nvGraphicFramePr>
        <p:xfrm>
          <a:off x="505791" y="276197"/>
          <a:ext cx="4003848" cy="1169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9006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1196752"/>
            <a:ext cx="576064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Unidad de Competencia I</a:t>
            </a:r>
          </a:p>
          <a:p>
            <a:pPr algn="ctr"/>
            <a:r>
              <a:rPr lang="es-MX" sz="2400" dirty="0" smtClean="0"/>
              <a:t>Introducción a los Textos Académicos</a:t>
            </a:r>
            <a:endParaRPr lang="es-MX" sz="2400" dirty="0" smtClean="0">
              <a:solidFill>
                <a:srgbClr val="00B0F0"/>
              </a:solidFill>
            </a:endParaRPr>
          </a:p>
        </p:txBody>
      </p:sp>
      <p:sp>
        <p:nvSpPr>
          <p:cNvPr id="6" name="CuadroTexto 5"/>
          <p:cNvSpPr txBox="1"/>
          <p:nvPr/>
        </p:nvSpPr>
        <p:spPr>
          <a:xfrm>
            <a:off x="179512" y="3861048"/>
            <a:ext cx="7920880"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Objetivo de la Unidad de Competencia I </a:t>
            </a:r>
          </a:p>
          <a:p>
            <a:pPr algn="ctr"/>
            <a:r>
              <a:rPr lang="es-MX" sz="2800" dirty="0" smtClean="0">
                <a:solidFill>
                  <a:srgbClr val="00B0F0"/>
                </a:solidFill>
              </a:rPr>
              <a:t> </a:t>
            </a:r>
            <a:r>
              <a:rPr lang="es-MX" sz="2400" dirty="0" smtClean="0"/>
              <a:t>Reconocer e identificar los textos académicos</a:t>
            </a:r>
          </a:p>
        </p:txBody>
      </p:sp>
    </p:spTree>
    <p:extLst>
      <p:ext uri="{BB962C8B-B14F-4D97-AF65-F5344CB8AC3E}">
        <p14:creationId xmlns:p14="http://schemas.microsoft.com/office/powerpoint/2010/main" val="1872817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007635428"/>
              </p:ext>
            </p:extLst>
          </p:nvPr>
        </p:nvGraphicFramePr>
        <p:xfrm>
          <a:off x="338976" y="260648"/>
          <a:ext cx="5385152"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259632" y="1916832"/>
            <a:ext cx="5616624" cy="4154984"/>
          </a:xfrm>
          <a:prstGeom prst="rect">
            <a:avLst/>
          </a:prstGeom>
          <a:noFill/>
        </p:spPr>
        <p:txBody>
          <a:bodyPr wrap="square" rtlCol="0">
            <a:spAutoFit/>
          </a:bodyPr>
          <a:lstStyle/>
          <a:p>
            <a:pPr marL="285750" indent="-285750">
              <a:buClr>
                <a:schemeClr val="accent6">
                  <a:lumMod val="75000"/>
                </a:schemeClr>
              </a:buClr>
              <a:buFont typeface="Wingdings" panose="05000000000000000000" pitchFamily="2" charset="2"/>
              <a:buChar char="q"/>
            </a:pPr>
            <a:r>
              <a:rPr lang="es-MX" sz="2400" dirty="0" smtClean="0"/>
              <a:t>Portada  </a:t>
            </a:r>
          </a:p>
          <a:p>
            <a:pPr marL="285750" indent="-285750">
              <a:buClr>
                <a:schemeClr val="accent6">
                  <a:lumMod val="75000"/>
                </a:schemeClr>
              </a:buClr>
              <a:buFont typeface="Wingdings" panose="05000000000000000000" pitchFamily="2" charset="2"/>
              <a:buChar char="q"/>
            </a:pPr>
            <a:r>
              <a:rPr lang="es-MX" sz="2400" dirty="0" smtClean="0"/>
              <a:t>Dedicatoria</a:t>
            </a:r>
          </a:p>
          <a:p>
            <a:pPr marL="285750" indent="-285750">
              <a:buClr>
                <a:schemeClr val="accent6">
                  <a:lumMod val="75000"/>
                </a:schemeClr>
              </a:buClr>
              <a:buFont typeface="Wingdings" panose="05000000000000000000" pitchFamily="2" charset="2"/>
              <a:buChar char="q"/>
            </a:pPr>
            <a:r>
              <a:rPr lang="es-MX" sz="2400" dirty="0" smtClean="0"/>
              <a:t>Agradecimientos </a:t>
            </a:r>
          </a:p>
          <a:p>
            <a:pPr marL="285750" indent="-285750">
              <a:buClr>
                <a:schemeClr val="accent6">
                  <a:lumMod val="75000"/>
                </a:schemeClr>
              </a:buClr>
              <a:buFont typeface="Wingdings" panose="05000000000000000000" pitchFamily="2" charset="2"/>
              <a:buChar char="q"/>
            </a:pPr>
            <a:r>
              <a:rPr lang="es-MX" sz="2400" dirty="0" smtClean="0"/>
              <a:t>Resumen ejecutivo</a:t>
            </a:r>
          </a:p>
          <a:p>
            <a:pPr marL="285750" indent="-285750">
              <a:buClr>
                <a:schemeClr val="accent6">
                  <a:lumMod val="75000"/>
                </a:schemeClr>
              </a:buClr>
              <a:buFont typeface="Wingdings" panose="05000000000000000000" pitchFamily="2" charset="2"/>
              <a:buChar char="q"/>
            </a:pPr>
            <a:r>
              <a:rPr lang="es-MX" sz="2400" dirty="0" smtClean="0"/>
              <a:t>Índice, contenido </a:t>
            </a:r>
          </a:p>
          <a:p>
            <a:pPr marL="285750" indent="-285750">
              <a:buClr>
                <a:schemeClr val="accent6">
                  <a:lumMod val="75000"/>
                </a:schemeClr>
              </a:buClr>
              <a:buFont typeface="Wingdings" panose="05000000000000000000" pitchFamily="2" charset="2"/>
              <a:buChar char="q"/>
            </a:pPr>
            <a:r>
              <a:rPr lang="es-MX" sz="2400" dirty="0" smtClean="0"/>
              <a:t>Lista de tablas y figuras (gráficos)</a:t>
            </a:r>
          </a:p>
          <a:p>
            <a:pPr marL="285750" indent="-285750">
              <a:buClr>
                <a:schemeClr val="accent6">
                  <a:lumMod val="75000"/>
                </a:schemeClr>
              </a:buClr>
              <a:buFont typeface="Wingdings" panose="05000000000000000000" pitchFamily="2" charset="2"/>
              <a:buChar char="q"/>
            </a:pPr>
            <a:r>
              <a:rPr lang="es-MX" sz="2400" dirty="0" smtClean="0"/>
              <a:t>Introducción</a:t>
            </a:r>
          </a:p>
          <a:p>
            <a:pPr marL="285750" indent="-285750">
              <a:buClr>
                <a:schemeClr val="accent6">
                  <a:lumMod val="75000"/>
                </a:schemeClr>
              </a:buClr>
              <a:buFont typeface="Wingdings" panose="05000000000000000000" pitchFamily="2" charset="2"/>
              <a:buChar char="q"/>
            </a:pPr>
            <a:r>
              <a:rPr lang="es-MX" sz="2400" dirty="0" smtClean="0"/>
              <a:t>Cuerpo de la monografía</a:t>
            </a:r>
          </a:p>
          <a:p>
            <a:pPr marL="285750" indent="-285750">
              <a:buClr>
                <a:schemeClr val="accent6">
                  <a:lumMod val="75000"/>
                </a:schemeClr>
              </a:buClr>
              <a:buFont typeface="Wingdings" panose="05000000000000000000" pitchFamily="2" charset="2"/>
              <a:buChar char="q"/>
            </a:pPr>
            <a:r>
              <a:rPr lang="es-MX" sz="2400" dirty="0" smtClean="0"/>
              <a:t>Conclusiones</a:t>
            </a:r>
          </a:p>
          <a:p>
            <a:pPr marL="285750" indent="-285750">
              <a:buClr>
                <a:schemeClr val="accent6">
                  <a:lumMod val="75000"/>
                </a:schemeClr>
              </a:buClr>
              <a:buFont typeface="Wingdings" panose="05000000000000000000" pitchFamily="2" charset="2"/>
              <a:buChar char="q"/>
            </a:pPr>
            <a:r>
              <a:rPr lang="es-MX" sz="2400" dirty="0" smtClean="0"/>
              <a:t>Referencias bibliográficas</a:t>
            </a:r>
          </a:p>
          <a:p>
            <a:pPr marL="285750" indent="-285750">
              <a:buClr>
                <a:schemeClr val="accent6">
                  <a:lumMod val="75000"/>
                </a:schemeClr>
              </a:buClr>
              <a:buFont typeface="Wingdings" panose="05000000000000000000" pitchFamily="2" charset="2"/>
              <a:buChar char="q"/>
            </a:pPr>
            <a:r>
              <a:rPr lang="es-MX" sz="2400" dirty="0" smtClean="0"/>
              <a:t>Anexos </a:t>
            </a:r>
          </a:p>
        </p:txBody>
      </p:sp>
    </p:spTree>
    <p:extLst>
      <p:ext uri="{BB962C8B-B14F-4D97-AF65-F5344CB8AC3E}">
        <p14:creationId xmlns:p14="http://schemas.microsoft.com/office/powerpoint/2010/main" val="33154189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530724" y="1412776"/>
            <a:ext cx="6849588" cy="3046988"/>
          </a:xfrm>
          <a:prstGeom prst="rect">
            <a:avLst/>
          </a:prstGeom>
          <a:noFill/>
        </p:spPr>
        <p:txBody>
          <a:bodyPr wrap="square" rtlCol="0">
            <a:spAutoFit/>
          </a:bodyPr>
          <a:lstStyle/>
          <a:p>
            <a:pPr algn="just"/>
            <a:r>
              <a:rPr lang="es-MX" sz="2400" dirty="0"/>
              <a:t>Texto expositivo-argumentativo, descriptivo; sobre un hecho determinado. Suele referirse a un acto cultural, deportivo o en la crítica literaria y artística. Hace un recuento del contenido de la obra o evento, seleccionando lo significativo, ideas esenciales, propósito, y otros aspectos complementarios; reflejando así la opinión del escritor.</a:t>
            </a:r>
          </a:p>
        </p:txBody>
      </p:sp>
      <p:pic>
        <p:nvPicPr>
          <p:cNvPr id="11266" name="Picture 2" descr="Resultado de imagen para reseÃ±a ejemplo"/>
          <p:cNvPicPr>
            <a:picLocks noChangeAspect="1" noChangeArrowheads="1"/>
          </p:cNvPicPr>
          <p:nvPr/>
        </p:nvPicPr>
        <p:blipFill rotWithShape="1">
          <a:blip r:embed="rId2">
            <a:extLst>
              <a:ext uri="{28A0092B-C50C-407E-A947-70E740481C1C}">
                <a14:useLocalDpi xmlns:a14="http://schemas.microsoft.com/office/drawing/2010/main" val="0"/>
              </a:ext>
            </a:extLst>
          </a:blip>
          <a:srcRect t="18144" b="7266"/>
          <a:stretch/>
        </p:blipFill>
        <p:spPr bwMode="auto">
          <a:xfrm>
            <a:off x="2771800" y="4520300"/>
            <a:ext cx="3843771" cy="215032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Diagrama 5"/>
          <p:cNvGraphicFramePr/>
          <p:nvPr>
            <p:extLst>
              <p:ext uri="{D42A27DB-BD31-4B8C-83A1-F6EECF244321}">
                <p14:modId xmlns:p14="http://schemas.microsoft.com/office/powerpoint/2010/main" val="4171808119"/>
              </p:ext>
            </p:extLst>
          </p:nvPr>
        </p:nvGraphicFramePr>
        <p:xfrm>
          <a:off x="532656" y="326971"/>
          <a:ext cx="3744416" cy="10408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6403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354397484"/>
              </p:ext>
            </p:extLst>
          </p:nvPr>
        </p:nvGraphicFramePr>
        <p:xfrm>
          <a:off x="338976" y="260648"/>
          <a:ext cx="5385152"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611560" y="2420888"/>
            <a:ext cx="6912768" cy="3416320"/>
          </a:xfrm>
          <a:prstGeom prst="rect">
            <a:avLst/>
          </a:prstGeom>
          <a:noFill/>
        </p:spPr>
        <p:txBody>
          <a:bodyPr wrap="square" rtlCol="0">
            <a:spAutoFit/>
          </a:bodyPr>
          <a:lstStyle/>
          <a:p>
            <a:pPr marL="285750" indent="-285750">
              <a:buClr>
                <a:schemeClr val="accent6">
                  <a:lumMod val="75000"/>
                </a:schemeClr>
              </a:buClr>
              <a:buFont typeface="Wingdings" panose="05000000000000000000" pitchFamily="2" charset="2"/>
              <a:buChar char="q"/>
            </a:pPr>
            <a:r>
              <a:rPr lang="es-MX" sz="2400" dirty="0" smtClean="0"/>
              <a:t>Título: </a:t>
            </a:r>
          </a:p>
          <a:p>
            <a:pPr>
              <a:buClr>
                <a:schemeClr val="accent6">
                  <a:lumMod val="75000"/>
                </a:schemeClr>
              </a:buClr>
            </a:pPr>
            <a:r>
              <a:rPr lang="es-MX" sz="2400" dirty="0"/>
              <a:t> </a:t>
            </a:r>
            <a:r>
              <a:rPr lang="es-MX" sz="2400" dirty="0" smtClean="0"/>
              <a:t>  especificación del libro o tema señalado </a:t>
            </a:r>
          </a:p>
          <a:p>
            <a:pPr marL="285750" indent="-285750">
              <a:buClr>
                <a:schemeClr val="accent6">
                  <a:lumMod val="75000"/>
                </a:schemeClr>
              </a:buClr>
              <a:buFont typeface="Wingdings" panose="05000000000000000000" pitchFamily="2" charset="2"/>
              <a:buChar char="q"/>
            </a:pPr>
            <a:r>
              <a:rPr lang="es-MX" sz="2400" dirty="0" smtClean="0"/>
              <a:t>Presentación: </a:t>
            </a:r>
          </a:p>
          <a:p>
            <a:pPr>
              <a:buClr>
                <a:schemeClr val="accent6">
                  <a:lumMod val="75000"/>
                </a:schemeClr>
              </a:buClr>
            </a:pPr>
            <a:r>
              <a:rPr lang="es-MX" sz="2400" dirty="0"/>
              <a:t> </a:t>
            </a:r>
            <a:r>
              <a:rPr lang="es-MX" sz="2400" dirty="0" smtClean="0"/>
              <a:t>  datos bibliográficos del tema o texto a tratar </a:t>
            </a:r>
          </a:p>
          <a:p>
            <a:pPr marL="285750" indent="-285750">
              <a:buClr>
                <a:schemeClr val="accent6">
                  <a:lumMod val="75000"/>
                </a:schemeClr>
              </a:buClr>
              <a:buFont typeface="Wingdings" panose="05000000000000000000" pitchFamily="2" charset="2"/>
              <a:buChar char="q"/>
            </a:pPr>
            <a:r>
              <a:rPr lang="es-MX" sz="2400" dirty="0" smtClean="0"/>
              <a:t>Resumen expositivo: </a:t>
            </a:r>
          </a:p>
          <a:p>
            <a:pPr>
              <a:buClr>
                <a:schemeClr val="accent6">
                  <a:lumMod val="75000"/>
                </a:schemeClr>
              </a:buClr>
            </a:pPr>
            <a:r>
              <a:rPr lang="es-MX" sz="2400" dirty="0"/>
              <a:t> </a:t>
            </a:r>
            <a:r>
              <a:rPr lang="es-MX" sz="2400" dirty="0" smtClean="0"/>
              <a:t>  contenido fundamental del tema o texto</a:t>
            </a:r>
          </a:p>
          <a:p>
            <a:pPr marL="285750" indent="-285750">
              <a:buClr>
                <a:schemeClr val="accent6">
                  <a:lumMod val="75000"/>
                </a:schemeClr>
              </a:buClr>
              <a:buFont typeface="Wingdings" panose="05000000000000000000" pitchFamily="2" charset="2"/>
              <a:buChar char="q"/>
            </a:pPr>
            <a:r>
              <a:rPr lang="es-MX" sz="2400" dirty="0" smtClean="0"/>
              <a:t>Comentario crítico: </a:t>
            </a:r>
          </a:p>
          <a:p>
            <a:pPr>
              <a:buClr>
                <a:schemeClr val="accent6">
                  <a:lumMod val="75000"/>
                </a:schemeClr>
              </a:buClr>
            </a:pPr>
            <a:r>
              <a:rPr lang="es-MX" sz="2400" dirty="0"/>
              <a:t> </a:t>
            </a:r>
            <a:r>
              <a:rPr lang="es-MX" sz="2400" dirty="0" smtClean="0"/>
              <a:t>  consignación de la postura crítica del autor. </a:t>
            </a:r>
          </a:p>
          <a:p>
            <a:pPr marL="285750" indent="-285750">
              <a:buClr>
                <a:schemeClr val="accent6">
                  <a:lumMod val="75000"/>
                </a:schemeClr>
              </a:buClr>
              <a:buFont typeface="Wingdings" panose="05000000000000000000" pitchFamily="2" charset="2"/>
              <a:buChar char="q"/>
            </a:pPr>
            <a:r>
              <a:rPr lang="es-MX" sz="2400" dirty="0" smtClean="0"/>
              <a:t>Conclusiones </a:t>
            </a:r>
          </a:p>
        </p:txBody>
      </p:sp>
    </p:spTree>
    <p:extLst>
      <p:ext uri="{BB962C8B-B14F-4D97-AF65-F5344CB8AC3E}">
        <p14:creationId xmlns:p14="http://schemas.microsoft.com/office/powerpoint/2010/main" val="891193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67544" y="1484784"/>
            <a:ext cx="6840760" cy="2308324"/>
          </a:xfrm>
          <a:prstGeom prst="rect">
            <a:avLst/>
          </a:prstGeom>
          <a:noFill/>
        </p:spPr>
        <p:txBody>
          <a:bodyPr wrap="square" rtlCol="0">
            <a:spAutoFit/>
          </a:bodyPr>
          <a:lstStyle/>
          <a:p>
            <a:pPr algn="just"/>
            <a:r>
              <a:rPr lang="es-MX" sz="2400" dirty="0"/>
              <a:t>E</a:t>
            </a:r>
            <a:r>
              <a:rPr lang="es-MX" sz="2400" dirty="0" smtClean="0"/>
              <a:t>s </a:t>
            </a:r>
            <a:r>
              <a:rPr lang="es-MX" sz="2400" dirty="0"/>
              <a:t>un texto argumentativo que se elabora para ser expuesto a manera de una reflexión o tesis </a:t>
            </a:r>
            <a:r>
              <a:rPr lang="es-MX" sz="2400" dirty="0" smtClean="0"/>
              <a:t>de algún </a:t>
            </a:r>
            <a:r>
              <a:rPr lang="es-MX" sz="2400" dirty="0"/>
              <a:t>asunto académico particular. S</a:t>
            </a:r>
            <a:r>
              <a:rPr lang="es-MX" sz="2400" dirty="0" smtClean="0"/>
              <a:t>e </a:t>
            </a:r>
            <a:r>
              <a:rPr lang="es-MX" sz="2400" dirty="0"/>
              <a:t>encuentra dirigida hacia una comunidad académica que se encuentra ligada a una temática en especial.</a:t>
            </a:r>
          </a:p>
        </p:txBody>
      </p:sp>
      <p:pic>
        <p:nvPicPr>
          <p:cNvPr id="13314" name="Picture 2" descr="Resultado de imagen para ponencia"/>
          <p:cNvPicPr>
            <a:picLocks noChangeAspect="1" noChangeArrowheads="1"/>
          </p:cNvPicPr>
          <p:nvPr/>
        </p:nvPicPr>
        <p:blipFill rotWithShape="1">
          <a:blip r:embed="rId2">
            <a:extLst>
              <a:ext uri="{28A0092B-C50C-407E-A947-70E740481C1C}">
                <a14:useLocalDpi xmlns:a14="http://schemas.microsoft.com/office/drawing/2010/main" val="0"/>
              </a:ext>
            </a:extLst>
          </a:blip>
          <a:srcRect l="13174" r="12447"/>
          <a:stretch/>
        </p:blipFill>
        <p:spPr bwMode="auto">
          <a:xfrm>
            <a:off x="2267744" y="3861048"/>
            <a:ext cx="4392488" cy="26003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Diagrama 5"/>
          <p:cNvGraphicFramePr/>
          <p:nvPr>
            <p:extLst>
              <p:ext uri="{D42A27DB-BD31-4B8C-83A1-F6EECF244321}">
                <p14:modId xmlns:p14="http://schemas.microsoft.com/office/powerpoint/2010/main" val="2230853207"/>
              </p:ext>
            </p:extLst>
          </p:nvPr>
        </p:nvGraphicFramePr>
        <p:xfrm>
          <a:off x="467544" y="376009"/>
          <a:ext cx="3744416" cy="10408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35742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728858640"/>
              </p:ext>
            </p:extLst>
          </p:nvPr>
        </p:nvGraphicFramePr>
        <p:xfrm>
          <a:off x="338976" y="260648"/>
          <a:ext cx="5385152" cy="129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347252" y="1861373"/>
            <a:ext cx="7465108" cy="4524315"/>
          </a:xfrm>
          <a:prstGeom prst="rect">
            <a:avLst/>
          </a:prstGeom>
          <a:noFill/>
        </p:spPr>
        <p:txBody>
          <a:bodyPr wrap="square" rtlCol="0">
            <a:spAutoFit/>
          </a:bodyPr>
          <a:lstStyle/>
          <a:p>
            <a:pPr marL="285750" indent="-285750">
              <a:buClr>
                <a:schemeClr val="accent6">
                  <a:lumMod val="75000"/>
                </a:schemeClr>
              </a:buClr>
              <a:buFont typeface="Wingdings" panose="05000000000000000000" pitchFamily="2" charset="2"/>
              <a:buChar char="q"/>
            </a:pPr>
            <a:r>
              <a:rPr lang="es-MX" sz="2400" dirty="0" smtClean="0"/>
              <a:t>Introducción:</a:t>
            </a:r>
          </a:p>
          <a:p>
            <a:pPr>
              <a:buClr>
                <a:schemeClr val="accent6">
                  <a:lumMod val="75000"/>
                </a:schemeClr>
              </a:buClr>
            </a:pPr>
            <a:r>
              <a:rPr lang="es-MX" sz="2400" dirty="0" smtClean="0"/>
              <a:t>   Propósito</a:t>
            </a:r>
          </a:p>
          <a:p>
            <a:pPr>
              <a:buClr>
                <a:schemeClr val="accent6">
                  <a:lumMod val="75000"/>
                </a:schemeClr>
              </a:buClr>
            </a:pPr>
            <a:r>
              <a:rPr lang="es-MX" sz="2400" dirty="0" smtClean="0"/>
              <a:t>   Metodología y marco institucional</a:t>
            </a:r>
          </a:p>
          <a:p>
            <a:pPr>
              <a:buClr>
                <a:schemeClr val="accent6">
                  <a:lumMod val="75000"/>
                </a:schemeClr>
              </a:buClr>
            </a:pPr>
            <a:r>
              <a:rPr lang="es-MX" sz="2400" dirty="0" smtClean="0"/>
              <a:t>   Datos relevantes para captar la atención del lector</a:t>
            </a:r>
          </a:p>
          <a:p>
            <a:pPr marL="342900" indent="-342900">
              <a:buClr>
                <a:schemeClr val="accent6">
                  <a:lumMod val="75000"/>
                </a:schemeClr>
              </a:buClr>
              <a:buFont typeface="Wingdings" panose="05000000000000000000" pitchFamily="2" charset="2"/>
              <a:buChar char="q"/>
            </a:pPr>
            <a:r>
              <a:rPr lang="es-MX" sz="2400" dirty="0" smtClean="0"/>
              <a:t>Desarrollo o cuerpo </a:t>
            </a:r>
          </a:p>
          <a:p>
            <a:pPr>
              <a:buClr>
                <a:schemeClr val="accent6">
                  <a:lumMod val="75000"/>
                </a:schemeClr>
              </a:buClr>
            </a:pPr>
            <a:r>
              <a:rPr lang="es-MX" sz="2400" dirty="0" smtClean="0"/>
              <a:t>    Información a transmitir</a:t>
            </a:r>
          </a:p>
          <a:p>
            <a:pPr>
              <a:buClr>
                <a:schemeClr val="accent6">
                  <a:lumMod val="75000"/>
                </a:schemeClr>
              </a:buClr>
            </a:pPr>
            <a:r>
              <a:rPr lang="es-MX" sz="2400" dirty="0" smtClean="0"/>
              <a:t>    Núcleos temáticos</a:t>
            </a:r>
          </a:p>
          <a:p>
            <a:pPr>
              <a:buClr>
                <a:schemeClr val="accent6">
                  <a:lumMod val="75000"/>
                </a:schemeClr>
              </a:buClr>
            </a:pPr>
            <a:r>
              <a:rPr lang="es-MX" sz="2400" dirty="0" smtClean="0"/>
              <a:t>    Cuadros o gráficos </a:t>
            </a:r>
          </a:p>
          <a:p>
            <a:pPr marL="342900" indent="-342900">
              <a:buClr>
                <a:schemeClr val="accent6">
                  <a:lumMod val="75000"/>
                </a:schemeClr>
              </a:buClr>
              <a:buFont typeface="Wingdings" panose="05000000000000000000" pitchFamily="2" charset="2"/>
              <a:buChar char="q"/>
            </a:pPr>
            <a:r>
              <a:rPr lang="es-MX" sz="2400" dirty="0" smtClean="0"/>
              <a:t>Conclusión </a:t>
            </a:r>
          </a:p>
          <a:p>
            <a:pPr>
              <a:buClr>
                <a:schemeClr val="accent6">
                  <a:lumMod val="75000"/>
                </a:schemeClr>
              </a:buClr>
            </a:pPr>
            <a:r>
              <a:rPr lang="es-MX" sz="2400" dirty="0" smtClean="0"/>
              <a:t>    Cierre de los planteamientos de la investigación </a:t>
            </a:r>
          </a:p>
          <a:p>
            <a:pPr>
              <a:buClr>
                <a:schemeClr val="accent6">
                  <a:lumMod val="75000"/>
                </a:schemeClr>
              </a:buClr>
            </a:pPr>
            <a:r>
              <a:rPr lang="es-MX" sz="2400" dirty="0"/>
              <a:t> </a:t>
            </a:r>
            <a:r>
              <a:rPr lang="es-MX" sz="2400" dirty="0" smtClean="0"/>
              <a:t>   </a:t>
            </a:r>
          </a:p>
          <a:p>
            <a:pPr>
              <a:buClr>
                <a:schemeClr val="accent6">
                  <a:lumMod val="75000"/>
                </a:schemeClr>
              </a:buClr>
            </a:pPr>
            <a:r>
              <a:rPr lang="es-MX" sz="2400" dirty="0"/>
              <a:t> </a:t>
            </a:r>
            <a:r>
              <a:rPr lang="es-MX" sz="2400" dirty="0" smtClean="0"/>
              <a:t>  </a:t>
            </a:r>
          </a:p>
        </p:txBody>
      </p:sp>
    </p:spTree>
    <p:extLst>
      <p:ext uri="{BB962C8B-B14F-4D97-AF65-F5344CB8AC3E}">
        <p14:creationId xmlns:p14="http://schemas.microsoft.com/office/powerpoint/2010/main" val="4075545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persona escribiendo dibujo"/>
          <p:cNvPicPr>
            <a:picLocks noChangeAspect="1" noChangeArrowheads="1"/>
          </p:cNvPicPr>
          <p:nvPr/>
        </p:nvPicPr>
        <p:blipFill rotWithShape="1">
          <a:blip r:embed="rId2">
            <a:extLst>
              <a:ext uri="{28A0092B-C50C-407E-A947-70E740481C1C}">
                <a14:useLocalDpi xmlns:a14="http://schemas.microsoft.com/office/drawing/2010/main" val="0"/>
              </a:ext>
            </a:extLst>
          </a:blip>
          <a:srcRect l="3505" r="2204"/>
          <a:stretch/>
        </p:blipFill>
        <p:spPr bwMode="auto">
          <a:xfrm>
            <a:off x="7668344" y="175697"/>
            <a:ext cx="1091599" cy="144016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272396" y="393618"/>
            <a:ext cx="6819884" cy="1631216"/>
          </a:xfrm>
          <a:prstGeom prst="rect">
            <a:avLst/>
          </a:prstGeom>
          <a:noFill/>
        </p:spPr>
        <p:txBody>
          <a:bodyPr wrap="square" rtlCol="0">
            <a:spAutoFit/>
          </a:bodyPr>
          <a:lstStyle/>
          <a:p>
            <a:pPr algn="just"/>
            <a:r>
              <a:rPr lang="es-MX" sz="2000" dirty="0" smtClean="0">
                <a:solidFill>
                  <a:srgbClr val="FF3399"/>
                </a:solidFill>
              </a:rPr>
              <a:t>Actividad IV: </a:t>
            </a:r>
            <a:r>
              <a:rPr lang="es-MX" sz="2000" dirty="0" smtClean="0"/>
              <a:t>después de revisar la información anterior y </a:t>
            </a:r>
            <a:r>
              <a:rPr lang="es-MX" sz="2000" dirty="0"/>
              <a:t>tomando en consideración otras fuentes de consulta, elabora un cuadro </a:t>
            </a:r>
            <a:r>
              <a:rPr lang="es-MX" sz="2000" dirty="0" smtClean="0"/>
              <a:t>comparativo </a:t>
            </a:r>
            <a:r>
              <a:rPr lang="es-MX" sz="2000" dirty="0"/>
              <a:t>sobre los </a:t>
            </a:r>
            <a:r>
              <a:rPr lang="es-MX" sz="2000" dirty="0" smtClean="0"/>
              <a:t>Tipos de Textos Académicos. (</a:t>
            </a:r>
            <a:r>
              <a:rPr lang="es-MX" sz="2000" dirty="0"/>
              <a:t>la actividad será revisada y evaluada conjuntamente con el docente)</a:t>
            </a:r>
          </a:p>
        </p:txBody>
      </p:sp>
      <p:graphicFrame>
        <p:nvGraphicFramePr>
          <p:cNvPr id="2" name="Tabla 1"/>
          <p:cNvGraphicFramePr>
            <a:graphicFrameLocks noGrp="1"/>
          </p:cNvGraphicFramePr>
          <p:nvPr>
            <p:extLst>
              <p:ext uri="{D42A27DB-BD31-4B8C-83A1-F6EECF244321}">
                <p14:modId xmlns:p14="http://schemas.microsoft.com/office/powerpoint/2010/main" val="3441172357"/>
              </p:ext>
            </p:extLst>
          </p:nvPr>
        </p:nvGraphicFramePr>
        <p:xfrm>
          <a:off x="416410" y="2636912"/>
          <a:ext cx="7251934" cy="3235960"/>
        </p:xfrm>
        <a:graphic>
          <a:graphicData uri="http://schemas.openxmlformats.org/drawingml/2006/table">
            <a:tbl>
              <a:tblPr firstRow="1" bandRow="1">
                <a:tableStyleId>{7DF18680-E054-41AD-8BC1-D1AEF772440D}</a:tableStyleId>
              </a:tblPr>
              <a:tblGrid>
                <a:gridCol w="1635310"/>
                <a:gridCol w="2016224"/>
                <a:gridCol w="1787415"/>
                <a:gridCol w="1812985"/>
              </a:tblGrid>
              <a:tr h="370840">
                <a:tc>
                  <a:txBody>
                    <a:bodyPr/>
                    <a:lstStyle/>
                    <a:p>
                      <a:endParaRPr lang="es-MX" dirty="0"/>
                    </a:p>
                  </a:txBody>
                  <a:tcPr/>
                </a:tc>
                <a:tc>
                  <a:txBody>
                    <a:bodyPr/>
                    <a:lstStyle/>
                    <a:p>
                      <a:pPr algn="ctr"/>
                      <a:r>
                        <a:rPr lang="es-MX" sz="1800" dirty="0" smtClean="0">
                          <a:solidFill>
                            <a:srgbClr val="FFFFCC"/>
                          </a:solidFill>
                        </a:rPr>
                        <a:t>Concepto</a:t>
                      </a:r>
                      <a:r>
                        <a:rPr lang="es-MX" sz="1800" baseline="0" dirty="0" smtClean="0">
                          <a:solidFill>
                            <a:srgbClr val="FFFFCC"/>
                          </a:solidFill>
                        </a:rPr>
                        <a:t> </a:t>
                      </a:r>
                      <a:endParaRPr lang="es-MX" sz="1800" dirty="0">
                        <a:solidFill>
                          <a:srgbClr val="FFFFCC"/>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1800" dirty="0" smtClean="0">
                          <a:solidFill>
                            <a:srgbClr val="FFFFCC"/>
                          </a:solidFill>
                        </a:rPr>
                        <a:t>Características </a:t>
                      </a:r>
                    </a:p>
                    <a:p>
                      <a:pPr algn="ctr"/>
                      <a:endParaRPr lang="es-MX" sz="1800" dirty="0">
                        <a:solidFill>
                          <a:srgbClr val="FFFFCC"/>
                        </a:solidFill>
                      </a:endParaRPr>
                    </a:p>
                  </a:txBody>
                  <a:tcPr/>
                </a:tc>
                <a:tc>
                  <a:txBody>
                    <a:bodyPr/>
                    <a:lstStyle/>
                    <a:p>
                      <a:pPr algn="ctr"/>
                      <a:r>
                        <a:rPr lang="es-MX" sz="1800" dirty="0" smtClean="0">
                          <a:solidFill>
                            <a:srgbClr val="FFFFCC"/>
                          </a:solidFill>
                        </a:rPr>
                        <a:t>Utilidad</a:t>
                      </a:r>
                      <a:r>
                        <a:rPr lang="es-MX" sz="1800" baseline="0" dirty="0" smtClean="0">
                          <a:solidFill>
                            <a:srgbClr val="FFFFCC"/>
                          </a:solidFill>
                        </a:rPr>
                        <a:t> </a:t>
                      </a:r>
                      <a:endParaRPr lang="es-MX" sz="1800" dirty="0">
                        <a:solidFill>
                          <a:srgbClr val="FFFFCC"/>
                        </a:solidFill>
                      </a:endParaRPr>
                    </a:p>
                  </a:txBody>
                  <a:tcPr/>
                </a:tc>
              </a:tr>
              <a:tr h="370840">
                <a:tc>
                  <a:txBody>
                    <a:bodyPr/>
                    <a:lstStyle/>
                    <a:p>
                      <a:r>
                        <a:rPr lang="es-MX" sz="1600" dirty="0" smtClean="0"/>
                        <a:t>Tesis</a:t>
                      </a:r>
                      <a:endParaRPr lang="es-MX" sz="1600" dirty="0"/>
                    </a:p>
                  </a:txBody>
                  <a:tcPr/>
                </a:tc>
                <a:tc>
                  <a:txBody>
                    <a:bodyPr/>
                    <a:lstStyle/>
                    <a:p>
                      <a:endParaRPr lang="es-MX"/>
                    </a:p>
                  </a:txBody>
                  <a:tcPr/>
                </a:tc>
                <a:tc>
                  <a:txBody>
                    <a:bodyPr/>
                    <a:lstStyle/>
                    <a:p>
                      <a:endParaRPr lang="es-MX"/>
                    </a:p>
                  </a:txBody>
                  <a:tcPr/>
                </a:tc>
                <a:tc>
                  <a:txBody>
                    <a:bodyPr/>
                    <a:lstStyle/>
                    <a:p>
                      <a:endParaRPr lang="es-MX"/>
                    </a:p>
                  </a:txBody>
                  <a:tcPr/>
                </a:tc>
              </a:tr>
              <a:tr h="370840">
                <a:tc>
                  <a:txBody>
                    <a:bodyPr/>
                    <a:lstStyle/>
                    <a:p>
                      <a:r>
                        <a:rPr lang="es-MX" sz="1600" dirty="0" smtClean="0"/>
                        <a:t>Ensayo</a:t>
                      </a:r>
                      <a:endParaRPr lang="es-MX" sz="1600" dirty="0"/>
                    </a:p>
                  </a:txBody>
                  <a:tcPr/>
                </a:tc>
                <a:tc>
                  <a:txBody>
                    <a:bodyPr/>
                    <a:lstStyle/>
                    <a:p>
                      <a:endParaRPr lang="es-MX"/>
                    </a:p>
                  </a:txBody>
                  <a:tcPr/>
                </a:tc>
                <a:tc>
                  <a:txBody>
                    <a:bodyPr/>
                    <a:lstStyle/>
                    <a:p>
                      <a:endParaRPr lang="es-MX"/>
                    </a:p>
                  </a:txBody>
                  <a:tcPr/>
                </a:tc>
                <a:tc>
                  <a:txBody>
                    <a:bodyPr/>
                    <a:lstStyle/>
                    <a:p>
                      <a:endParaRPr lang="es-MX"/>
                    </a:p>
                  </a:txBody>
                  <a:tcPr/>
                </a:tc>
              </a:tr>
              <a:tr h="370840">
                <a:tc>
                  <a:txBody>
                    <a:bodyPr/>
                    <a:lstStyle/>
                    <a:p>
                      <a:r>
                        <a:rPr lang="es-MX" sz="1600" dirty="0" smtClean="0"/>
                        <a:t>Ponencia</a:t>
                      </a:r>
                      <a:endParaRPr lang="es-MX" sz="1600" dirty="0"/>
                    </a:p>
                  </a:txBody>
                  <a:tcPr/>
                </a:tc>
                <a:tc>
                  <a:txBody>
                    <a:bodyPr/>
                    <a:lstStyle/>
                    <a:p>
                      <a:endParaRPr lang="es-MX"/>
                    </a:p>
                  </a:txBody>
                  <a:tcPr/>
                </a:tc>
                <a:tc>
                  <a:txBody>
                    <a:bodyPr/>
                    <a:lstStyle/>
                    <a:p>
                      <a:endParaRPr lang="es-MX"/>
                    </a:p>
                  </a:txBody>
                  <a:tcPr/>
                </a:tc>
                <a:tc>
                  <a:txBody>
                    <a:bodyPr/>
                    <a:lstStyle/>
                    <a:p>
                      <a:endParaRPr lang="es-MX"/>
                    </a:p>
                  </a:txBody>
                  <a:tcPr/>
                </a:tc>
              </a:tr>
              <a:tr h="370840">
                <a:tc>
                  <a:txBody>
                    <a:bodyPr/>
                    <a:lstStyle/>
                    <a:p>
                      <a:r>
                        <a:rPr lang="es-MX" sz="1600" dirty="0" smtClean="0"/>
                        <a:t>Monografía</a:t>
                      </a:r>
                      <a:endParaRPr lang="es-MX" sz="1600" dirty="0"/>
                    </a:p>
                  </a:txBody>
                  <a:tcPr/>
                </a:tc>
                <a:tc>
                  <a:txBody>
                    <a:bodyPr/>
                    <a:lstStyle/>
                    <a:p>
                      <a:endParaRPr lang="es-MX"/>
                    </a:p>
                  </a:txBody>
                  <a:tcPr/>
                </a:tc>
                <a:tc>
                  <a:txBody>
                    <a:bodyPr/>
                    <a:lstStyle/>
                    <a:p>
                      <a:endParaRPr lang="es-MX"/>
                    </a:p>
                  </a:txBody>
                  <a:tcPr/>
                </a:tc>
                <a:tc>
                  <a:txBody>
                    <a:bodyPr/>
                    <a:lstStyle/>
                    <a:p>
                      <a:endParaRPr lang="es-MX"/>
                    </a:p>
                  </a:txBody>
                  <a:tcPr/>
                </a:tc>
              </a:tr>
              <a:tr h="370840">
                <a:tc>
                  <a:txBody>
                    <a:bodyPr/>
                    <a:lstStyle/>
                    <a:p>
                      <a:r>
                        <a:rPr lang="es-MX" sz="1600" dirty="0" smtClean="0"/>
                        <a:t>Artículo</a:t>
                      </a:r>
                      <a:endParaRPr lang="es-MX" sz="1600" dirty="0"/>
                    </a:p>
                  </a:txBody>
                  <a:tcPr/>
                </a:tc>
                <a:tc>
                  <a:txBody>
                    <a:bodyPr/>
                    <a:lstStyle/>
                    <a:p>
                      <a:endParaRPr lang="es-MX"/>
                    </a:p>
                  </a:txBody>
                  <a:tcPr/>
                </a:tc>
                <a:tc>
                  <a:txBody>
                    <a:bodyPr/>
                    <a:lstStyle/>
                    <a:p>
                      <a:endParaRPr lang="es-MX"/>
                    </a:p>
                  </a:txBody>
                  <a:tcPr/>
                </a:tc>
                <a:tc>
                  <a:txBody>
                    <a:bodyPr/>
                    <a:lstStyle/>
                    <a:p>
                      <a:endParaRPr lang="es-MX"/>
                    </a:p>
                  </a:txBody>
                  <a:tcPr/>
                </a:tc>
              </a:tr>
              <a:tr h="370840">
                <a:tc>
                  <a:txBody>
                    <a:bodyPr/>
                    <a:lstStyle/>
                    <a:p>
                      <a:r>
                        <a:rPr lang="es-MX" sz="1600" dirty="0" smtClean="0"/>
                        <a:t>Reseña</a:t>
                      </a:r>
                      <a:endParaRPr lang="es-MX" sz="1600" dirty="0"/>
                    </a:p>
                  </a:txBody>
                  <a:tcPr/>
                </a:tc>
                <a:tc>
                  <a:txBody>
                    <a:bodyPr/>
                    <a:lstStyle/>
                    <a:p>
                      <a:endParaRPr lang="es-MX"/>
                    </a:p>
                  </a:txBody>
                  <a:tcPr/>
                </a:tc>
                <a:tc>
                  <a:txBody>
                    <a:bodyPr/>
                    <a:lstStyle/>
                    <a:p>
                      <a:endParaRPr lang="es-MX"/>
                    </a:p>
                  </a:txBody>
                  <a:tcPr/>
                </a:tc>
                <a:tc>
                  <a:txBody>
                    <a:bodyPr/>
                    <a:lstStyle/>
                    <a:p>
                      <a:endParaRPr lang="es-MX"/>
                    </a:p>
                  </a:txBody>
                  <a:tcPr/>
                </a:tc>
              </a:tr>
              <a:tr h="370840">
                <a:tc>
                  <a:txBody>
                    <a:bodyPr/>
                    <a:lstStyle/>
                    <a:p>
                      <a:r>
                        <a:rPr lang="es-MX" sz="1600" dirty="0" smtClean="0"/>
                        <a:t>Reporte </a:t>
                      </a:r>
                      <a:endParaRPr lang="es-MX" sz="1600" dirty="0"/>
                    </a:p>
                  </a:txBody>
                  <a:tcPr/>
                </a:tc>
                <a:tc>
                  <a:txBody>
                    <a:bodyPr/>
                    <a:lstStyle/>
                    <a:p>
                      <a:endParaRPr lang="es-MX"/>
                    </a:p>
                  </a:txBody>
                  <a:tcPr/>
                </a:tc>
                <a:tc>
                  <a:txBody>
                    <a:bodyPr/>
                    <a:lstStyle/>
                    <a:p>
                      <a:endParaRPr lang="es-MX"/>
                    </a:p>
                  </a:txBody>
                  <a:tcPr/>
                </a:tc>
                <a:tc>
                  <a:txBody>
                    <a:bodyPr/>
                    <a:lstStyle/>
                    <a:p>
                      <a:endParaRPr lang="es-MX" dirty="0"/>
                    </a:p>
                  </a:txBody>
                  <a:tcPr/>
                </a:tc>
              </a:tr>
            </a:tbl>
          </a:graphicData>
        </a:graphic>
      </p:graphicFrame>
    </p:spTree>
    <p:extLst>
      <p:ext uri="{BB962C8B-B14F-4D97-AF65-F5344CB8AC3E}">
        <p14:creationId xmlns:p14="http://schemas.microsoft.com/office/powerpoint/2010/main" val="33834144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23529" y="620688"/>
            <a:ext cx="7056783" cy="3168352"/>
          </a:xfrm>
        </p:spPr>
        <p:txBody>
          <a:bodyPr>
            <a:noAutofit/>
          </a:bodyPr>
          <a:lstStyle/>
          <a:p>
            <a:pPr algn="l"/>
            <a:r>
              <a:rPr lang="es-MX" sz="3200" dirty="0">
                <a:solidFill>
                  <a:srgbClr val="0070C0"/>
                </a:solidFill>
                <a:latin typeface="Aharoni" pitchFamily="2" charset="-79"/>
                <a:cs typeface="Aharoni" pitchFamily="2" charset="-79"/>
              </a:rPr>
              <a:t>Con base en la información </a:t>
            </a:r>
            <a:r>
              <a:rPr lang="es-MX" sz="3200" dirty="0" smtClean="0">
                <a:solidFill>
                  <a:srgbClr val="0070C0"/>
                </a:solidFill>
                <a:latin typeface="Aharoni" pitchFamily="2" charset="-79"/>
                <a:cs typeface="Aharoni" pitchFamily="2" charset="-79"/>
              </a:rPr>
              <a:t>revisada, </a:t>
            </a:r>
            <a:r>
              <a:rPr lang="es-MX" sz="3200" dirty="0">
                <a:solidFill>
                  <a:srgbClr val="0070C0"/>
                </a:solidFill>
                <a:latin typeface="Aharoni" pitchFamily="2" charset="-79"/>
                <a:cs typeface="Aharoni" pitchFamily="2" charset="-79"/>
              </a:rPr>
              <a:t>reflexiona sobre la utilidad </a:t>
            </a:r>
            <a:r>
              <a:rPr lang="es-MX" sz="3200" dirty="0" smtClean="0">
                <a:solidFill>
                  <a:srgbClr val="0070C0"/>
                </a:solidFill>
                <a:latin typeface="Aharoni" pitchFamily="2" charset="-79"/>
                <a:cs typeface="Aharoni" pitchFamily="2" charset="-79"/>
              </a:rPr>
              <a:t>de los </a:t>
            </a:r>
            <a:r>
              <a:rPr lang="es-MX" sz="3200" dirty="0">
                <a:solidFill>
                  <a:srgbClr val="0070C0"/>
                </a:solidFill>
                <a:latin typeface="Aharoni" pitchFamily="2" charset="-79"/>
                <a:cs typeface="Aharoni" pitchFamily="2" charset="-79"/>
              </a:rPr>
              <a:t>T</a:t>
            </a:r>
            <a:r>
              <a:rPr lang="es-MX" sz="3200" dirty="0" smtClean="0">
                <a:solidFill>
                  <a:srgbClr val="0070C0"/>
                </a:solidFill>
                <a:latin typeface="Aharoni" pitchFamily="2" charset="-79"/>
                <a:cs typeface="Aharoni" pitchFamily="2" charset="-79"/>
              </a:rPr>
              <a:t>extos </a:t>
            </a:r>
            <a:r>
              <a:rPr lang="es-MX" sz="3200" dirty="0">
                <a:solidFill>
                  <a:srgbClr val="0070C0"/>
                </a:solidFill>
                <a:latin typeface="Aharoni" pitchFamily="2" charset="-79"/>
                <a:cs typeface="Aharoni" pitchFamily="2" charset="-79"/>
              </a:rPr>
              <a:t>A</a:t>
            </a:r>
            <a:r>
              <a:rPr lang="es-MX" sz="3200" dirty="0" smtClean="0">
                <a:solidFill>
                  <a:srgbClr val="0070C0"/>
                </a:solidFill>
                <a:latin typeface="Aharoni" pitchFamily="2" charset="-79"/>
                <a:cs typeface="Aharoni" pitchFamily="2" charset="-79"/>
              </a:rPr>
              <a:t>cadémicos en </a:t>
            </a:r>
            <a:r>
              <a:rPr lang="es-MX" sz="3200" dirty="0">
                <a:solidFill>
                  <a:srgbClr val="0070C0"/>
                </a:solidFill>
                <a:latin typeface="Aharoni" pitchFamily="2" charset="-79"/>
                <a:cs typeface="Aharoni" pitchFamily="2" charset="-79"/>
              </a:rPr>
              <a:t>tu vida académica y profesional, y escribe un breve texto al </a:t>
            </a:r>
            <a:r>
              <a:rPr lang="es-MX" sz="3200" dirty="0" smtClean="0">
                <a:solidFill>
                  <a:srgbClr val="0070C0"/>
                </a:solidFill>
                <a:latin typeface="Aharoni" pitchFamily="2" charset="-79"/>
                <a:cs typeface="Aharoni" pitchFamily="2" charset="-79"/>
              </a:rPr>
              <a:t>respecto, el cual será comentado con tu docente.</a:t>
            </a:r>
            <a:endParaRPr lang="es-MX" sz="3200" dirty="0">
              <a:solidFill>
                <a:srgbClr val="0070C0"/>
              </a:solidFill>
              <a:latin typeface="Aharoni" pitchFamily="2" charset="-79"/>
              <a:cs typeface="Aharoni" pitchFamily="2" charset="-79"/>
            </a:endParaRPr>
          </a:p>
        </p:txBody>
      </p:sp>
      <p:pic>
        <p:nvPicPr>
          <p:cNvPr id="15362" name="Picture 2" descr="Resultado de imagen para reflexion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6808" y="3933056"/>
            <a:ext cx="2472209" cy="2661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562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7544" y="548680"/>
            <a:ext cx="4608512"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Sección de Respuestas </a:t>
            </a:r>
          </a:p>
        </p:txBody>
      </p:sp>
      <p:sp>
        <p:nvSpPr>
          <p:cNvPr id="5" name="CuadroTexto 4"/>
          <p:cNvSpPr txBox="1"/>
          <p:nvPr/>
        </p:nvSpPr>
        <p:spPr>
          <a:xfrm>
            <a:off x="807764" y="1700808"/>
            <a:ext cx="3928071" cy="3970318"/>
          </a:xfrm>
          <a:prstGeom prst="rect">
            <a:avLst/>
          </a:prstGeom>
          <a:noFill/>
        </p:spPr>
        <p:txBody>
          <a:bodyPr wrap="square" rtlCol="0">
            <a:spAutoFit/>
          </a:bodyPr>
          <a:lstStyle/>
          <a:p>
            <a:r>
              <a:rPr lang="es-MX" dirty="0" smtClean="0">
                <a:solidFill>
                  <a:srgbClr val="FF3399"/>
                </a:solidFill>
              </a:rPr>
              <a:t>Actividad I</a:t>
            </a:r>
          </a:p>
          <a:p>
            <a:r>
              <a:rPr lang="es-MX" dirty="0" smtClean="0"/>
              <a:t>      B </a:t>
            </a:r>
          </a:p>
          <a:p>
            <a:endParaRPr lang="es-MX" dirty="0" smtClean="0"/>
          </a:p>
          <a:p>
            <a:r>
              <a:rPr lang="es-MX" dirty="0" smtClean="0">
                <a:solidFill>
                  <a:srgbClr val="FF3399"/>
                </a:solidFill>
              </a:rPr>
              <a:t>Actividad II</a:t>
            </a:r>
          </a:p>
          <a:p>
            <a:r>
              <a:rPr lang="es-MX" dirty="0" smtClean="0"/>
              <a:t>Comunicación escrita: 2,5,6,8 </a:t>
            </a:r>
          </a:p>
          <a:p>
            <a:endParaRPr lang="es-MX" dirty="0" smtClean="0"/>
          </a:p>
          <a:p>
            <a:r>
              <a:rPr lang="es-MX" dirty="0" smtClean="0">
                <a:solidFill>
                  <a:srgbClr val="FF3399"/>
                </a:solidFill>
              </a:rPr>
              <a:t>Actividad III</a:t>
            </a:r>
          </a:p>
          <a:p>
            <a:r>
              <a:rPr lang="es-MX" dirty="0" smtClean="0"/>
              <a:t>Revisión y evaluación por parte del docente. </a:t>
            </a:r>
          </a:p>
          <a:p>
            <a:endParaRPr lang="es-MX" dirty="0" smtClean="0"/>
          </a:p>
          <a:p>
            <a:r>
              <a:rPr lang="es-MX" dirty="0" smtClean="0">
                <a:solidFill>
                  <a:srgbClr val="FF3399"/>
                </a:solidFill>
              </a:rPr>
              <a:t>Actividad IV</a:t>
            </a:r>
          </a:p>
          <a:p>
            <a:r>
              <a:rPr lang="es-MX" dirty="0"/>
              <a:t>Revisión y evaluación por parte del docente.</a:t>
            </a:r>
          </a:p>
          <a:p>
            <a:endParaRPr lang="es-MX" dirty="0" smtClean="0">
              <a:solidFill>
                <a:srgbClr val="FF3399"/>
              </a:solidFill>
            </a:endParaRPr>
          </a:p>
        </p:txBody>
      </p:sp>
    </p:spTree>
    <p:extLst>
      <p:ext uri="{BB962C8B-B14F-4D97-AF65-F5344CB8AC3E}">
        <p14:creationId xmlns:p14="http://schemas.microsoft.com/office/powerpoint/2010/main" val="424475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39552" y="548680"/>
            <a:ext cx="3672408"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Bibliografía </a:t>
            </a:r>
          </a:p>
        </p:txBody>
      </p:sp>
      <p:sp>
        <p:nvSpPr>
          <p:cNvPr id="5" name="CuadroTexto 4"/>
          <p:cNvSpPr txBox="1"/>
          <p:nvPr/>
        </p:nvSpPr>
        <p:spPr>
          <a:xfrm>
            <a:off x="161764" y="1484784"/>
            <a:ext cx="7434572" cy="4770537"/>
          </a:xfrm>
          <a:prstGeom prst="rect">
            <a:avLst/>
          </a:prstGeom>
          <a:noFill/>
        </p:spPr>
        <p:txBody>
          <a:bodyPr wrap="square" rtlCol="0">
            <a:spAutoFit/>
          </a:bodyPr>
          <a:lstStyle/>
          <a:p>
            <a:pPr>
              <a:buClr>
                <a:srgbClr val="FF3399"/>
              </a:buClr>
            </a:pPr>
            <a:endParaRPr lang="es-MX" sz="1600" dirty="0"/>
          </a:p>
          <a:p>
            <a:pPr>
              <a:buClr>
                <a:srgbClr val="FF3399"/>
              </a:buClr>
            </a:pPr>
            <a:endParaRPr lang="es-MX" sz="1600" dirty="0"/>
          </a:p>
          <a:p>
            <a:pPr marL="285750" indent="-285750">
              <a:buClr>
                <a:srgbClr val="FF3399"/>
              </a:buClr>
              <a:buFont typeface="Wingdings" panose="05000000000000000000" pitchFamily="2" charset="2"/>
              <a:buChar char="§"/>
            </a:pPr>
            <a:r>
              <a:rPr lang="es-MX" sz="1600" dirty="0" err="1" smtClean="0"/>
              <a:t>Carlino</a:t>
            </a:r>
            <a:r>
              <a:rPr lang="es-MX" sz="1600" dirty="0" smtClean="0"/>
              <a:t> </a:t>
            </a:r>
            <a:r>
              <a:rPr lang="es-MX" sz="1600" dirty="0"/>
              <a:t>P. (2003). </a:t>
            </a:r>
            <a:r>
              <a:rPr lang="es-MX" sz="1600" i="1" dirty="0"/>
              <a:t>Leer textos científicos y académicos en la educación superior: obstáculos y bienvenidas a una cultura nueva. </a:t>
            </a:r>
            <a:r>
              <a:rPr lang="es-MX" sz="1600" dirty="0" err="1"/>
              <a:t>Unipluriversidad</a:t>
            </a:r>
            <a:r>
              <a:rPr lang="es-MX" sz="1600" dirty="0"/>
              <a:t>, 3(2). Disponible en</a:t>
            </a:r>
            <a:r>
              <a:rPr lang="es-MX" sz="1600" dirty="0" smtClean="0"/>
              <a:t>: http</a:t>
            </a:r>
            <a:r>
              <a:rPr lang="es-MX" sz="1600" dirty="0"/>
              <a:t>://aprendeenlinea.udea.edu.co/revistas/index.php/unip/article/view/12289/11146. </a:t>
            </a:r>
            <a:r>
              <a:rPr lang="es-MX" sz="1600" dirty="0" err="1"/>
              <a:t>Accesado</a:t>
            </a:r>
            <a:r>
              <a:rPr lang="es-MX" sz="1600" dirty="0"/>
              <a:t> el 9</a:t>
            </a:r>
            <a:r>
              <a:rPr lang="es-MX" sz="1600" dirty="0" smtClean="0"/>
              <a:t> </a:t>
            </a:r>
            <a:r>
              <a:rPr lang="es-MX" sz="1600" dirty="0"/>
              <a:t>de </a:t>
            </a:r>
            <a:r>
              <a:rPr lang="es-MX" sz="1600" dirty="0" smtClean="0"/>
              <a:t>agosto </a:t>
            </a:r>
            <a:r>
              <a:rPr lang="es-MX" sz="1600" dirty="0"/>
              <a:t>de </a:t>
            </a:r>
            <a:r>
              <a:rPr lang="es-MX" sz="1600" dirty="0" smtClean="0"/>
              <a:t>2018. </a:t>
            </a:r>
            <a:endParaRPr lang="es-MX" sz="1600" dirty="0"/>
          </a:p>
          <a:p>
            <a:pPr marL="285750" indent="-285750">
              <a:buClr>
                <a:srgbClr val="FF3399"/>
              </a:buClr>
              <a:buFont typeface="Wingdings" panose="05000000000000000000" pitchFamily="2" charset="2"/>
              <a:buChar char="§"/>
            </a:pPr>
            <a:r>
              <a:rPr lang="es-MX" sz="1600" dirty="0" err="1" smtClean="0"/>
              <a:t>Clerici</a:t>
            </a:r>
            <a:r>
              <a:rPr lang="es-MX" sz="1600" dirty="0"/>
              <a:t>, C. (2013). </a:t>
            </a:r>
            <a:r>
              <a:rPr lang="es-MX" sz="1600" i="1" dirty="0"/>
              <a:t>Lectura y escritura de textos académicos y científicos. </a:t>
            </a:r>
            <a:r>
              <a:rPr lang="es-MX" sz="1600" dirty="0"/>
              <a:t>Manual 2013</a:t>
            </a:r>
            <a:r>
              <a:rPr lang="es-MX" sz="1600" i="1" dirty="0"/>
              <a:t>. </a:t>
            </a:r>
            <a:r>
              <a:rPr lang="es-MX" sz="1600" dirty="0"/>
              <a:t>Disponible en</a:t>
            </a:r>
            <a:r>
              <a:rPr lang="es-MX" sz="1600" dirty="0" smtClean="0"/>
              <a:t>: https</a:t>
            </a:r>
            <a:r>
              <a:rPr lang="es-MX" sz="1600" dirty="0"/>
              <a:t>://drive.google.com/file/d/0B_xVvYaXZmUpWUlLWDFqeGdQWTA/view?pref=2&amp;pli=1 . </a:t>
            </a:r>
            <a:r>
              <a:rPr lang="es-MX" sz="1600" dirty="0" err="1"/>
              <a:t>Accesado</a:t>
            </a:r>
            <a:r>
              <a:rPr lang="es-MX" sz="1600" dirty="0"/>
              <a:t> el 9</a:t>
            </a:r>
            <a:r>
              <a:rPr lang="es-MX" sz="1600" dirty="0" smtClean="0"/>
              <a:t> </a:t>
            </a:r>
            <a:r>
              <a:rPr lang="es-MX" sz="1600" dirty="0"/>
              <a:t>de </a:t>
            </a:r>
            <a:r>
              <a:rPr lang="es-MX" sz="1600" dirty="0" smtClean="0"/>
              <a:t>agosto </a:t>
            </a:r>
            <a:r>
              <a:rPr lang="es-MX" sz="1600" dirty="0"/>
              <a:t>de </a:t>
            </a:r>
            <a:r>
              <a:rPr lang="es-MX" sz="1600" dirty="0" smtClean="0"/>
              <a:t>2018. </a:t>
            </a:r>
            <a:endParaRPr lang="es-MX" sz="1600" dirty="0"/>
          </a:p>
          <a:p>
            <a:pPr marL="285750" indent="-285750">
              <a:buClr>
                <a:srgbClr val="FF3399"/>
              </a:buClr>
              <a:buFont typeface="Wingdings" panose="05000000000000000000" pitchFamily="2" charset="2"/>
              <a:buChar char="§"/>
            </a:pPr>
            <a:r>
              <a:rPr lang="es-MX" sz="1600" dirty="0" err="1" smtClean="0"/>
              <a:t>Temporetti</a:t>
            </a:r>
            <a:r>
              <a:rPr lang="es-MX" sz="1600" dirty="0" smtClean="0"/>
              <a:t> </a:t>
            </a:r>
            <a:r>
              <a:rPr lang="es-MX" sz="1600" dirty="0"/>
              <a:t>F. (2012). La lectura y comprensión de textos científicos y académicos. Una problemática crucial en la educación universitaria. VIII </a:t>
            </a:r>
            <a:r>
              <a:rPr lang="es-MX" sz="1600" dirty="0" err="1"/>
              <a:t>S</a:t>
            </a:r>
            <a:r>
              <a:rPr lang="es-MX" sz="1600" i="1" dirty="0" err="1"/>
              <a:t>eminário</a:t>
            </a:r>
            <a:r>
              <a:rPr lang="es-MX" sz="1600" i="1" dirty="0"/>
              <a:t> Internacional de </a:t>
            </a:r>
            <a:r>
              <a:rPr lang="es-MX" sz="1600" i="1" dirty="0" err="1"/>
              <a:t>Alfabetização</a:t>
            </a:r>
            <a:r>
              <a:rPr lang="es-MX" sz="1600" i="1" dirty="0"/>
              <a:t>. </a:t>
            </a:r>
            <a:r>
              <a:rPr lang="es-MX" sz="1600" i="1" dirty="0" err="1"/>
              <a:t>Alfabetização</a:t>
            </a:r>
            <a:r>
              <a:rPr lang="es-MX" sz="1600" i="1" dirty="0"/>
              <a:t> na </a:t>
            </a:r>
            <a:r>
              <a:rPr lang="es-MX" sz="1600" i="1" dirty="0" err="1"/>
              <a:t>contemporaneidade</a:t>
            </a:r>
            <a:r>
              <a:rPr lang="es-MX" sz="1600" dirty="0"/>
              <a:t>. UNIJUI. </a:t>
            </a:r>
            <a:r>
              <a:rPr lang="es-MX" sz="1600" dirty="0" err="1"/>
              <a:t>Ijuí</a:t>
            </a:r>
            <a:r>
              <a:rPr lang="es-MX" sz="1600" dirty="0"/>
              <a:t> / Rio Grande do Sul / Brasil. Disponible en: http://www.fceia.unr.edu.ar/geii/maestria/TEMPORETTI/F%C3%A9lix_Interpreta_comprens_textos.pdf. Consultado el 9</a:t>
            </a:r>
            <a:r>
              <a:rPr lang="es-MX" sz="1600" dirty="0" smtClean="0"/>
              <a:t> </a:t>
            </a:r>
            <a:r>
              <a:rPr lang="es-MX" sz="1600" dirty="0"/>
              <a:t>de </a:t>
            </a:r>
            <a:r>
              <a:rPr lang="es-MX" sz="1600" dirty="0" smtClean="0"/>
              <a:t>agosto </a:t>
            </a:r>
            <a:r>
              <a:rPr lang="es-MX" sz="1600" dirty="0"/>
              <a:t>de </a:t>
            </a:r>
            <a:r>
              <a:rPr lang="es-MX" sz="1600" dirty="0" smtClean="0"/>
              <a:t>2018. </a:t>
            </a:r>
            <a:endParaRPr lang="es-MX" sz="1600" dirty="0"/>
          </a:p>
          <a:p>
            <a:pPr>
              <a:buClr>
                <a:srgbClr val="FF3399"/>
              </a:buClr>
            </a:pPr>
            <a:endParaRPr lang="es-MX" sz="1600" dirty="0"/>
          </a:p>
        </p:txBody>
      </p:sp>
    </p:spTree>
    <p:extLst>
      <p:ext uri="{BB962C8B-B14F-4D97-AF65-F5344CB8AC3E}">
        <p14:creationId xmlns:p14="http://schemas.microsoft.com/office/powerpoint/2010/main" val="39917022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55575" y="620688"/>
            <a:ext cx="6264696" cy="113877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MX" sz="3600" dirty="0" smtClean="0">
                <a:solidFill>
                  <a:srgbClr val="D43082"/>
                </a:solidFill>
              </a:rPr>
              <a:t>Título del Material</a:t>
            </a:r>
          </a:p>
          <a:p>
            <a:pPr algn="ctr"/>
            <a:r>
              <a:rPr lang="es-MX" sz="3200" dirty="0" smtClean="0">
                <a:solidFill>
                  <a:schemeClr val="tx1"/>
                </a:solidFill>
              </a:rPr>
              <a:t> </a:t>
            </a:r>
            <a:r>
              <a:rPr lang="es-MX" sz="2800" dirty="0" smtClean="0">
                <a:solidFill>
                  <a:schemeClr val="tx1"/>
                </a:solidFill>
              </a:rPr>
              <a:t>Textos Académicos</a:t>
            </a:r>
            <a:endParaRPr lang="es-MX" sz="2800" dirty="0">
              <a:solidFill>
                <a:schemeClr val="tx1"/>
              </a:solidFill>
            </a:endParaRPr>
          </a:p>
        </p:txBody>
      </p:sp>
      <p:sp>
        <p:nvSpPr>
          <p:cNvPr id="5" name="CuadroTexto 4"/>
          <p:cNvSpPr txBox="1"/>
          <p:nvPr/>
        </p:nvSpPr>
        <p:spPr>
          <a:xfrm>
            <a:off x="755575" y="6193019"/>
            <a:ext cx="5760640" cy="461665"/>
          </a:xfrm>
          <a:prstGeom prst="rect">
            <a:avLst/>
          </a:prstGeom>
          <a:noFill/>
        </p:spPr>
        <p:txBody>
          <a:bodyPr wrap="square" rtlCol="0">
            <a:spAutoFit/>
          </a:bodyPr>
          <a:lstStyle/>
          <a:p>
            <a:r>
              <a:rPr lang="es-MX" sz="2400" dirty="0" smtClean="0"/>
              <a:t>Autora: Mónica Alicia Fajardo Mortera</a:t>
            </a:r>
            <a:endParaRPr lang="es-MX" sz="2400" dirty="0"/>
          </a:p>
        </p:txBody>
      </p:sp>
      <p:pic>
        <p:nvPicPr>
          <p:cNvPr id="1026" name="Picture 2" descr="Resultado de imagen para textos acadÃ©m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0573" y="2398331"/>
            <a:ext cx="3314700" cy="3162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998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836712"/>
            <a:ext cx="7272808" cy="507831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3200" dirty="0" smtClean="0">
                <a:solidFill>
                  <a:srgbClr val="00B0F0"/>
                </a:solidFill>
              </a:rPr>
              <a:t>Introducción </a:t>
            </a:r>
          </a:p>
          <a:p>
            <a:pPr algn="ctr"/>
            <a:endParaRPr lang="es-MX" sz="3200" dirty="0" smtClean="0">
              <a:solidFill>
                <a:srgbClr val="00B0F0"/>
              </a:solidFill>
            </a:endParaRPr>
          </a:p>
          <a:p>
            <a:pPr algn="just"/>
            <a:r>
              <a:rPr lang="es-MX" sz="2000" dirty="0" smtClean="0"/>
              <a:t>El presente material corresponde a una de las tres unidades de competencia que componen la Unidad de Aprendizaje, el material tiene como propósito </a:t>
            </a:r>
            <a:r>
              <a:rPr lang="es-MX" sz="2000" dirty="0" smtClean="0">
                <a:solidFill>
                  <a:srgbClr val="FF3399"/>
                </a:solidFill>
              </a:rPr>
              <a:t>poner en contacto al alumno con las principales características de la comunicación escrita y los diferentes tipos de textos académicos, de manera que pueda precisar su importancia para su desarrollo profesional; </a:t>
            </a:r>
            <a:r>
              <a:rPr lang="es-MX" sz="2000" dirty="0" smtClean="0"/>
              <a:t>es a su vez  una herramienta educativa </a:t>
            </a:r>
            <a:r>
              <a:rPr lang="es-MX" sz="2000" dirty="0">
                <a:solidFill>
                  <a:srgbClr val="0070C0"/>
                </a:solidFill>
              </a:rPr>
              <a:t>que puede servir de “base” o de “guía”</a:t>
            </a:r>
            <a:r>
              <a:rPr lang="es-MX" sz="2000" dirty="0" smtClean="0">
                <a:solidFill>
                  <a:srgbClr val="FF3399"/>
                </a:solidFill>
                <a:latin typeface="Aharoni" pitchFamily="2" charset="-79"/>
                <a:cs typeface="Aharoni" pitchFamily="2" charset="-79"/>
              </a:rPr>
              <a:t> </a:t>
            </a:r>
            <a:r>
              <a:rPr lang="es-MX" sz="2000" dirty="0" smtClean="0"/>
              <a:t>para el docente en el proceso de enseñanza aprendizaje para favorecer la adquisición y logro de más y mayores competencias en los alumnos.  (se adjunta al presente material un guion explicativo para el empleo del material con relación a los objetivos y contenidos de la Unidad de Aprendizaje)</a:t>
            </a:r>
            <a:endParaRPr lang="es-MX" sz="2000" dirty="0" smtClean="0">
              <a:solidFill>
                <a:srgbClr val="00B0F0"/>
              </a:solidFill>
            </a:endParaRPr>
          </a:p>
        </p:txBody>
      </p:sp>
    </p:spTree>
    <p:extLst>
      <p:ext uri="{BB962C8B-B14F-4D97-AF65-F5344CB8AC3E}">
        <p14:creationId xmlns:p14="http://schemas.microsoft.com/office/powerpoint/2010/main" val="2809647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23528" y="188640"/>
            <a:ext cx="3456384"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800" dirty="0" smtClean="0">
                <a:solidFill>
                  <a:srgbClr val="00B0F0"/>
                </a:solidFill>
              </a:rPr>
              <a:t>Guion Explicativo </a:t>
            </a:r>
          </a:p>
        </p:txBody>
      </p:sp>
      <p:graphicFrame>
        <p:nvGraphicFramePr>
          <p:cNvPr id="7" name="Tabla 6"/>
          <p:cNvGraphicFramePr>
            <a:graphicFrameLocks noGrp="1"/>
          </p:cNvGraphicFramePr>
          <p:nvPr>
            <p:extLst>
              <p:ext uri="{D42A27DB-BD31-4B8C-83A1-F6EECF244321}">
                <p14:modId xmlns:p14="http://schemas.microsoft.com/office/powerpoint/2010/main" val="1432596600"/>
              </p:ext>
            </p:extLst>
          </p:nvPr>
        </p:nvGraphicFramePr>
        <p:xfrm>
          <a:off x="467544" y="823168"/>
          <a:ext cx="7560840" cy="5491480"/>
        </p:xfrm>
        <a:graphic>
          <a:graphicData uri="http://schemas.openxmlformats.org/drawingml/2006/table">
            <a:tbl>
              <a:tblPr firstRow="1" bandRow="1">
                <a:tableStyleId>{8799B23B-EC83-4686-B30A-512413B5E67A}</a:tableStyleId>
              </a:tblPr>
              <a:tblGrid>
                <a:gridCol w="1296144"/>
                <a:gridCol w="6264696"/>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a:t>
                      </a: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Presentación e identificación del material: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Nombre de la Unidad de Aprendizaje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Objetivo de la Unidad de Aprendizaje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Nombre de la Unidad de Competencia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I</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Objetivo de la Unidad de Competencia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I</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Título del material y Nombre del autora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spcAft>
                          <a:spcPts val="0"/>
                        </a:spcAft>
                        <a:buFont typeface="Wingdings" panose="05000000000000000000" pitchFamily="2" charset="2"/>
                        <a:buChar char=""/>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Introducción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6-8</a:t>
                      </a:r>
                      <a:endParaRPr lang="es-MX" sz="14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Guion Explicativo</a:t>
                      </a:r>
                      <a:endParaRPr lang="es-MX" sz="1400"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oFill/>
                  </a:tcPr>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9</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Para reflexionar:</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cuestiona sobre el concepto de comunicación y sus diferentes tipos.</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10</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Comunicación</a:t>
                      </a:r>
                    </a:p>
                    <a:p>
                      <a:pPr algn="just">
                        <a:spcAft>
                          <a:spcPts val="0"/>
                        </a:spcAft>
                      </a:pPr>
                      <a:r>
                        <a:rPr lang="es-MX" sz="1400"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compara y distingue el concepto de comunicación, a través de un ejercicio de selección (Actividad I).</a:t>
                      </a:r>
                    </a:p>
                    <a:p>
                      <a:pPr algn="just">
                        <a:spcAft>
                          <a:spcPts val="0"/>
                        </a:spcAft>
                      </a:pPr>
                      <a:r>
                        <a:rPr lang="es-MX" sz="1400"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11-12</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kern="1200"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Comunicación </a:t>
                      </a:r>
                    </a:p>
                    <a:p>
                      <a:pPr marL="0" marR="0" lvl="0" indent="0" algn="just" defTabSz="457200" rtl="0" eaLnBrk="1" fontAlgn="auto" latinLnBrk="0" hangingPunct="1">
                        <a:lnSpc>
                          <a:spcPct val="100000"/>
                        </a:lnSpc>
                        <a:spcBef>
                          <a:spcPts val="0"/>
                        </a:spcBef>
                        <a:spcAft>
                          <a:spcPts val="0"/>
                        </a:spcAft>
                        <a:buClrTx/>
                        <a:buSzTx/>
                        <a:buFontTx/>
                        <a:buNone/>
                        <a:tabLst/>
                        <a:defRPr/>
                      </a:pPr>
                      <a:r>
                        <a:rPr lang="es-MX" sz="1400"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concepto de comunicación. (definición y desarrollo del concepto)</a:t>
                      </a: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13</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Características de la Comunicación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escrita </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propias de la Comunicación Escrita, a través de un ejercicio de selección. (Actividad II)</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Las respuestas son revisadas por el alumno en la 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oFill/>
                  </a:tcPr>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14</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Comunicación</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escrita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concepto de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comunicación</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escrita</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(definición y desarrollo del concepto)</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4003424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51362130"/>
              </p:ext>
            </p:extLst>
          </p:nvPr>
        </p:nvGraphicFramePr>
        <p:xfrm>
          <a:off x="611560" y="764704"/>
          <a:ext cx="7560840" cy="5730240"/>
        </p:xfrm>
        <a:graphic>
          <a:graphicData uri="http://schemas.openxmlformats.org/drawingml/2006/table">
            <a:tbl>
              <a:tblPr firstRow="1" bandRow="1">
                <a:tableStyleId>{8799B23B-EC83-4686-B30A-512413B5E67A}</a:tableStyleId>
              </a:tblPr>
              <a:tblGrid>
                <a:gridCol w="1296144"/>
                <a:gridCol w="6264696"/>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15</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Para reflexionar:</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t>
                      </a: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alumno se cuestiona </a:t>
                      </a: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sobre</a:t>
                      </a:r>
                      <a:r>
                        <a:rPr lang="es-MX" sz="1400"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la diferencia entre un texto académico y un texto científico.</a:t>
                      </a: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16</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textos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científicos </a:t>
                      </a:r>
                      <a:endPar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concepto de </a:t>
                      </a: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Texto</a:t>
                      </a:r>
                      <a:r>
                        <a:rPr lang="es-MX" sz="1400" b="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Científico</a:t>
                      </a: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(definición,</a:t>
                      </a:r>
                      <a:r>
                        <a:rPr lang="es-MX" sz="1400" b="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desarrollo del concepto y características)</a:t>
                      </a:r>
                      <a:endParaRPr lang="es-MX"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oFill/>
                  </a:tcPr>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17</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textos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académicos </a:t>
                      </a:r>
                      <a:endPar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Se explica el concepto de </a:t>
                      </a: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Texto</a:t>
                      </a:r>
                      <a:r>
                        <a:rPr lang="es-MX" sz="1400" b="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Académico</a:t>
                      </a: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(definición,</a:t>
                      </a:r>
                      <a:r>
                        <a:rPr lang="es-MX" sz="1400" b="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b="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desarrollo del concepto y características)</a:t>
                      </a:r>
                      <a:endParaRPr lang="es-MX"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18</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Texto académico y texto científico</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alumno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sintetiza y consolida la información sobre los textos académicos y los textos científicos,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 través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de la elaboración de un cuadro sinóptico.</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Actividad III)</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evaluación sobre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 actividad se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realiza de manera conjunta con el docente.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oFill/>
                  </a:tcPr>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19</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Para reflexionar:</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algn="just" defTabSz="457200" rtl="0" eaLnBrk="1" latinLnBrk="0" hangingPunct="1">
                        <a:spcAft>
                          <a:spcPts val="0"/>
                        </a:spcAft>
                      </a:pP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t>
                      </a: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alumno se cuestiona sobre diferentes tipos de textos </a:t>
                      </a: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académicos y sus características. </a:t>
                      </a:r>
                      <a:endPar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oFill/>
                  </a:tcPr>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20</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algn="just" defTabSz="457200" rtl="0" eaLnBrk="1" latinLnBrk="0" hangingPunct="1">
                        <a:spcAft>
                          <a:spcPts val="0"/>
                        </a:spcAft>
                      </a:pPr>
                      <a:r>
                        <a:rPr lang="es-MX" sz="1400" b="1"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textos académicos</a:t>
                      </a:r>
                    </a:p>
                    <a:p>
                      <a:pPr marL="0" algn="just" defTabSz="457200" rtl="0" eaLnBrk="1" latinLnBrk="0" hangingPunct="1">
                        <a:spcAft>
                          <a:spcPts val="0"/>
                        </a:spcAft>
                      </a:pPr>
                      <a:r>
                        <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Introducción</a:t>
                      </a:r>
                      <a:r>
                        <a:rPr lang="es-MX" sz="1400"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 los tipos de textos </a:t>
                      </a:r>
                      <a:r>
                        <a:rPr lang="es-MX" sz="1400" kern="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académicos. </a:t>
                      </a:r>
                      <a:endPar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just">
                        <a:spcAft>
                          <a:spcPts val="0"/>
                        </a:spcAft>
                        <a:buFont typeface="Wingdings" panose="05000000000000000000" pitchFamily="2" charset="2"/>
                        <a:buNone/>
                      </a:pP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21-22</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tipos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textos académicos-Tesis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elementos que conforman la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Tesis.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23-24</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tipos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textos académicos-Ensayo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elementos que conforman 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Ensayo.</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25-26</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tipos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textos académicos-Artículo</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elementos que conforman 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Artículo.</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568758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146196804"/>
              </p:ext>
            </p:extLst>
          </p:nvPr>
        </p:nvGraphicFramePr>
        <p:xfrm>
          <a:off x="611560" y="764704"/>
          <a:ext cx="7560840" cy="5334000"/>
        </p:xfrm>
        <a:graphic>
          <a:graphicData uri="http://schemas.openxmlformats.org/drawingml/2006/table">
            <a:tbl>
              <a:tblPr firstRow="1" bandRow="1">
                <a:tableStyleId>{8799B23B-EC83-4686-B30A-512413B5E67A}</a:tableStyleId>
              </a:tblPr>
              <a:tblGrid>
                <a:gridCol w="1296144"/>
                <a:gridCol w="6264696"/>
              </a:tblGrid>
              <a:tr h="370840">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Número de diapositiva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Explicación</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27-28</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tipos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textos académicos-Reporte </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elementos que conforman el</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reporte.</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endParaRPr lang="es-MX" sz="1400" kern="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29-30</a:t>
                      </a: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tipos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textos académicos-Monografía </a:t>
                      </a: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elementos que conforman la Monografía.</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endPar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oFill/>
                  </a:tcPr>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31-32</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tipos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textos académicos-Reseña </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elementos que conforman la Reseña.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33-34</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tipos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de textos académicos-Ponencia </a:t>
                      </a:r>
                      <a:endPar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distingue las características y elementos que conforman la Ponencia.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35</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Tema: tipos de textos académicos</a:t>
                      </a:r>
                    </a:p>
                    <a:p>
                      <a:pPr algn="just">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sintetiza y consolida la información sobre los tipos de textos académicos y sus características, a través de la elaboración de un cuadro comparativo.</a:t>
                      </a:r>
                      <a:r>
                        <a:rPr lang="es-MX" sz="14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(Actividad IV)</a:t>
                      </a:r>
                      <a:r>
                        <a:rPr lang="es-MX" sz="12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s-MX" sz="1200"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La evaluación sobre la actividad se realiza de manera conjunta con el docente.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36</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Tema: Reflexión sobre la Utilidad de </a:t>
                      </a:r>
                      <a:r>
                        <a:rPr lang="es-MX" sz="14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los</a:t>
                      </a:r>
                      <a:r>
                        <a:rPr lang="es-MX" sz="14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textos académicos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reflexiona sobre la utilidad de </a:t>
                      </a: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Textos Académicos en </a:t>
                      </a: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su vida académica y profesional. Escribe un breve texto al respecto con sus comentarios.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evaluación de la actividad se realiza de manera conjunta con el docente.</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37</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Sección de Respuestas: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alumno verifica las respuestas de las actividades propuestas.</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r h="370840">
                <a:tc>
                  <a:txBody>
                    <a:bodyPr/>
                    <a:lstStyle/>
                    <a:p>
                      <a:pPr algn="ctr">
                        <a:spcAft>
                          <a:spcPts val="0"/>
                        </a:spcAft>
                      </a:pPr>
                      <a:r>
                        <a:rPr lang="es-MX" sz="14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38</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spcAft>
                          <a:spcPts val="0"/>
                        </a:spcAft>
                      </a:pPr>
                      <a:r>
                        <a:rPr lang="es-MX"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Bibliografía:</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es-MX"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presentan las fuentes de consulta para el desarrollo de contenidos del material didáctico. </a:t>
                      </a:r>
                      <a:endParaRPr lang="es-MX"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spTree>
    <p:extLst>
      <p:ext uri="{BB962C8B-B14F-4D97-AF65-F5344CB8AC3E}">
        <p14:creationId xmlns:p14="http://schemas.microsoft.com/office/powerpoint/2010/main" val="411387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p:cNvSpPr>
          <p:nvPr/>
        </p:nvSpPr>
        <p:spPr>
          <a:xfrm rot="-900000">
            <a:off x="1025948" y="4136039"/>
            <a:ext cx="6808583" cy="1872773"/>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000" dirty="0" smtClean="0">
                <a:solidFill>
                  <a:srgbClr val="FF6699"/>
                </a:solidFill>
                <a:latin typeface="Aharoni" pitchFamily="2" charset="-79"/>
                <a:cs typeface="Aharoni" pitchFamily="2" charset="-79"/>
              </a:rPr>
              <a:t>¿Cuáles son los diferentes tipos de comunicación?</a:t>
            </a:r>
            <a:endParaRPr lang="es-MX" sz="4000" dirty="0">
              <a:solidFill>
                <a:srgbClr val="FF6699"/>
              </a:solidFill>
              <a:latin typeface="Aharoni" pitchFamily="2" charset="-79"/>
              <a:cs typeface="Aharoni" pitchFamily="2" charset="-79"/>
            </a:endParaRPr>
          </a:p>
        </p:txBody>
      </p:sp>
      <p:sp>
        <p:nvSpPr>
          <p:cNvPr id="5" name="4 Subtítulo"/>
          <p:cNvSpPr txBox="1">
            <a:spLocks/>
          </p:cNvSpPr>
          <p:nvPr/>
        </p:nvSpPr>
        <p:spPr>
          <a:xfrm>
            <a:off x="683568" y="716329"/>
            <a:ext cx="6336704" cy="112849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sz="4000" dirty="0" smtClean="0">
                <a:solidFill>
                  <a:srgbClr val="0070C0"/>
                </a:solidFill>
                <a:latin typeface="Aharoni" pitchFamily="2" charset="-79"/>
                <a:cs typeface="Aharoni" pitchFamily="2" charset="-79"/>
              </a:rPr>
              <a:t>¿Qué se entiende por comunicación?</a:t>
            </a:r>
            <a:endParaRPr lang="es-MX" sz="4000" dirty="0">
              <a:solidFill>
                <a:srgbClr val="0070C0"/>
              </a:solidFill>
              <a:latin typeface="Aharoni" pitchFamily="2" charset="-79"/>
              <a:cs typeface="Aharoni" pitchFamily="2" charset="-79"/>
            </a:endParaRPr>
          </a:p>
        </p:txBody>
      </p:sp>
      <p:pic>
        <p:nvPicPr>
          <p:cNvPr id="6" name="Picture 4" descr="Resultado de imagen para signos de interro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273081"/>
            <a:ext cx="2027538" cy="202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5200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Faceta">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3033</TotalTime>
  <Words>2132</Words>
  <Application>Microsoft Office PowerPoint</Application>
  <PresentationFormat>Presentación en pantalla (4:3)</PresentationFormat>
  <Paragraphs>290</Paragraphs>
  <Slides>38</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38</vt:i4>
      </vt:variant>
    </vt:vector>
  </HeadingPairs>
  <TitlesOfParts>
    <vt:vector size="46" baseType="lpstr">
      <vt:lpstr>Aharoni</vt:lpstr>
      <vt:lpstr>Arial</vt:lpstr>
      <vt:lpstr>Calibri</vt:lpstr>
      <vt:lpstr>Times New Roman</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 base en la información revisada, reflexiona sobre la utilidad de los Textos Académicos en tu vida académica y profesional, y escribe un breve texto al respecto, el cual será comentado con tu docente.</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Tendencias de la Gastronomía</dc:title>
  <dc:creator>Diana</dc:creator>
  <cp:lastModifiedBy>Mónica Alicia Fajardo Mortera</cp:lastModifiedBy>
  <cp:revision>395</cp:revision>
  <cp:lastPrinted>2018-09-25T17:40:32Z</cp:lastPrinted>
  <dcterms:created xsi:type="dcterms:W3CDTF">2012-09-04T20:23:54Z</dcterms:created>
  <dcterms:modified xsi:type="dcterms:W3CDTF">2018-09-26T18:30:06Z</dcterms:modified>
</cp:coreProperties>
</file>