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1"/>
  </p:sldMasterIdLst>
  <p:handoutMasterIdLst>
    <p:handoutMasterId r:id="rId39"/>
  </p:handoutMasterIdLst>
  <p:sldIdLst>
    <p:sldId id="274" r:id="rId2"/>
    <p:sldId id="334" r:id="rId3"/>
    <p:sldId id="335" r:id="rId4"/>
    <p:sldId id="336" r:id="rId5"/>
    <p:sldId id="337" r:id="rId6"/>
    <p:sldId id="367" r:id="rId7"/>
    <p:sldId id="368" r:id="rId8"/>
    <p:sldId id="369" r:id="rId9"/>
    <p:sldId id="370" r:id="rId10"/>
    <p:sldId id="339" r:id="rId11"/>
    <p:sldId id="340" r:id="rId12"/>
    <p:sldId id="341" r:id="rId13"/>
    <p:sldId id="343" r:id="rId14"/>
    <p:sldId id="342" r:id="rId15"/>
    <p:sldId id="346" r:id="rId16"/>
    <p:sldId id="362" r:id="rId17"/>
    <p:sldId id="363" r:id="rId18"/>
    <p:sldId id="347" r:id="rId19"/>
    <p:sldId id="348" r:id="rId20"/>
    <p:sldId id="344" r:id="rId21"/>
    <p:sldId id="345" r:id="rId22"/>
    <p:sldId id="349" r:id="rId23"/>
    <p:sldId id="350" r:id="rId24"/>
    <p:sldId id="353" r:id="rId25"/>
    <p:sldId id="352" r:id="rId26"/>
    <p:sldId id="351" r:id="rId27"/>
    <p:sldId id="354" r:id="rId28"/>
    <p:sldId id="355" r:id="rId29"/>
    <p:sldId id="356" r:id="rId30"/>
    <p:sldId id="357" r:id="rId31"/>
    <p:sldId id="358" r:id="rId32"/>
    <p:sldId id="359" r:id="rId33"/>
    <p:sldId id="360" r:id="rId34"/>
    <p:sldId id="361" r:id="rId35"/>
    <p:sldId id="366" r:id="rId36"/>
    <p:sldId id="365" r:id="rId37"/>
    <p:sldId id="364" r:id="rId38"/>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CCECFF"/>
    <a:srgbClr val="D43082"/>
    <a:srgbClr val="99CCFF"/>
    <a:srgbClr val="CCFF33"/>
    <a:srgbClr val="FFFFCC"/>
    <a:srgbClr val="FF6699"/>
    <a:srgbClr val="FFFF99"/>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23" autoAdjust="0"/>
    <p:restoredTop sz="86400" autoAdjust="0"/>
  </p:normalViewPr>
  <p:slideViewPr>
    <p:cSldViewPr>
      <p:cViewPr varScale="1">
        <p:scale>
          <a:sx n="64" d="100"/>
          <a:sy n="64" d="100"/>
        </p:scale>
        <p:origin x="924" y="72"/>
      </p:cViewPr>
      <p:guideLst>
        <p:guide orient="horz" pos="2160"/>
        <p:guide pos="2880"/>
      </p:guideLst>
    </p:cSldViewPr>
  </p:slideViewPr>
  <p:outlineViewPr>
    <p:cViewPr>
      <p:scale>
        <a:sx n="33" d="100"/>
        <a:sy n="33" d="100"/>
      </p:scale>
      <p:origin x="252" y="22380"/>
    </p:cViewPr>
  </p:outlineViewPr>
  <p:notesTextViewPr>
    <p:cViewPr>
      <p:scale>
        <a:sx n="1" d="1"/>
        <a:sy n="1" d="1"/>
      </p:scale>
      <p:origin x="0" y="0"/>
    </p:cViewPr>
  </p:notesTextViewPr>
  <p:sorterViewPr>
    <p:cViewPr>
      <p:scale>
        <a:sx n="66" d="100"/>
        <a:sy n="66" d="100"/>
      </p:scale>
      <p:origin x="0" y="13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3763" cy="467072"/>
          </a:xfrm>
          <a:prstGeom prst="rect">
            <a:avLst/>
          </a:prstGeom>
        </p:spPr>
        <p:txBody>
          <a:bodyPr vert="horz" lIns="92930" tIns="46465" rIns="92930" bIns="46465" rtlCol="0"/>
          <a:lstStyle>
            <a:lvl1pPr algn="l">
              <a:defRPr sz="1200"/>
            </a:lvl1pPr>
          </a:lstStyle>
          <a:p>
            <a:endParaRPr lang="es-MX"/>
          </a:p>
        </p:txBody>
      </p:sp>
      <p:sp>
        <p:nvSpPr>
          <p:cNvPr id="3" name="Marcador de fecha 2"/>
          <p:cNvSpPr>
            <a:spLocks noGrp="1"/>
          </p:cNvSpPr>
          <p:nvPr>
            <p:ph type="dt" sz="quarter" idx="1"/>
          </p:nvPr>
        </p:nvSpPr>
        <p:spPr>
          <a:xfrm>
            <a:off x="3939466" y="0"/>
            <a:ext cx="3013763" cy="467072"/>
          </a:xfrm>
          <a:prstGeom prst="rect">
            <a:avLst/>
          </a:prstGeom>
        </p:spPr>
        <p:txBody>
          <a:bodyPr vert="horz" lIns="92930" tIns="46465" rIns="92930" bIns="46465" rtlCol="0"/>
          <a:lstStyle>
            <a:lvl1pPr algn="r">
              <a:defRPr sz="1200"/>
            </a:lvl1pPr>
          </a:lstStyle>
          <a:p>
            <a:fld id="{BAFC8058-E4EB-43D1-B405-F46AB767A178}" type="datetimeFigureOut">
              <a:rPr lang="es-MX" smtClean="0"/>
              <a:t>10/09/2018</a:t>
            </a:fld>
            <a:endParaRPr lang="es-MX"/>
          </a:p>
        </p:txBody>
      </p:sp>
      <p:sp>
        <p:nvSpPr>
          <p:cNvPr id="4" name="Marcador de pie de página 3"/>
          <p:cNvSpPr>
            <a:spLocks noGrp="1"/>
          </p:cNvSpPr>
          <p:nvPr>
            <p:ph type="ftr" sz="quarter" idx="2"/>
          </p:nvPr>
        </p:nvSpPr>
        <p:spPr>
          <a:xfrm>
            <a:off x="0" y="8842030"/>
            <a:ext cx="3013763" cy="467071"/>
          </a:xfrm>
          <a:prstGeom prst="rect">
            <a:avLst/>
          </a:prstGeom>
        </p:spPr>
        <p:txBody>
          <a:bodyPr vert="horz" lIns="92930" tIns="46465" rIns="92930" bIns="46465"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39466" y="8842030"/>
            <a:ext cx="3013763" cy="467071"/>
          </a:xfrm>
          <a:prstGeom prst="rect">
            <a:avLst/>
          </a:prstGeom>
        </p:spPr>
        <p:txBody>
          <a:bodyPr vert="horz" lIns="92930" tIns="46465" rIns="92930" bIns="46465" rtlCol="0" anchor="b"/>
          <a:lstStyle>
            <a:lvl1pPr algn="r">
              <a:defRPr sz="1200"/>
            </a:lvl1pPr>
          </a:lstStyle>
          <a:p>
            <a:fld id="{F61114AE-7D99-4F12-B785-C4808B86AA59}" type="slidenum">
              <a:rPr lang="es-MX" smtClean="0"/>
              <a:t>‹Nº›</a:t>
            </a:fld>
            <a:endParaRPr lang="es-MX"/>
          </a:p>
        </p:txBody>
      </p:sp>
    </p:spTree>
    <p:extLst>
      <p:ext uri="{BB962C8B-B14F-4D97-AF65-F5344CB8AC3E}">
        <p14:creationId xmlns:p14="http://schemas.microsoft.com/office/powerpoint/2010/main" val="13822565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796548060"/>
      </p:ext>
    </p:extLst>
  </p:cSld>
  <p:clrMapOvr>
    <a:masterClrMapping/>
  </p:clrMapOvr>
  <p:transition spd="med">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7088472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315301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9836039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90520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65202554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997581600"/>
      </p:ext>
    </p:extLst>
  </p:cSld>
  <p:clrMapOvr>
    <a:masterClrMapping/>
  </p:clrMapOvr>
  <p:transition spd="med">
    <p:blinds dir="vert"/>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439320336"/>
      </p:ext>
    </p:extLst>
  </p:cSld>
  <p:clrMapOvr>
    <a:masterClrMapping/>
  </p:clrMapOvr>
  <p:transition spd="med">
    <p:blinds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834829299"/>
      </p:ext>
    </p:extLst>
  </p:cSld>
  <p:clrMapOvr>
    <a:masterClrMapping/>
  </p:clrMapOvr>
  <p:transition spd="med">
    <p:blinds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665414963"/>
      </p:ext>
    </p:extLst>
  </p:cSld>
  <p:clrMapOvr>
    <a:masterClrMapping/>
  </p:clrMapOvr>
  <p:transition spd="med">
    <p:blinds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941068419"/>
      </p:ext>
    </p:extLst>
  </p:cSld>
  <p:clrMapOvr>
    <a:masterClrMapping/>
  </p:clrMapOvr>
  <p:transition spd="med">
    <p:blinds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287596180"/>
      </p:ext>
    </p:extLst>
  </p:cSld>
  <p:clrMapOvr>
    <a:masterClrMapping/>
  </p:clrMapOvr>
  <p:transition spd="med">
    <p:blinds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56657604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981080033"/>
      </p:ext>
    </p:extLst>
  </p:cSld>
  <p:clrMapOvr>
    <a:masterClrMapping/>
  </p:clrMapOvr>
  <p:transition spd="med">
    <p:blinds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458672248"/>
      </p:ext>
    </p:extLst>
  </p:cSld>
  <p:clrMapOvr>
    <a:masterClrMapping/>
  </p:clrMapOvr>
  <p:transition spd="med">
    <p:blinds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A04E2D8-79B2-4DBC-9B0E-33DC807931C0}" type="datetimeFigureOut">
              <a:rPr lang="es-MX" smtClean="0"/>
              <a:pPr/>
              <a:t>10/09/2018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659848984"/>
      </p:ext>
    </p:extLst>
  </p:cSld>
  <p:clrMapOvr>
    <a:masterClrMapping/>
  </p:clrMapOvr>
  <p:transition spd="med">
    <p:blinds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A04E2D8-79B2-4DBC-9B0E-33DC807931C0}" type="datetimeFigureOut">
              <a:rPr lang="es-MX" smtClean="0"/>
              <a:pPr/>
              <a:t>10/09/2018</a:t>
            </a:fld>
            <a:endParaRPr 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0D055277-D99E-4B56-81B4-BBD261506CF4}" type="slidenum">
              <a:rPr lang="es-MX" smtClean="0"/>
              <a:pPr/>
              <a:t>‹Nº›</a:t>
            </a:fld>
            <a:endParaRPr lang="es-MX"/>
          </a:p>
        </p:txBody>
      </p:sp>
    </p:spTree>
    <p:extLst>
      <p:ext uri="{BB962C8B-B14F-4D97-AF65-F5344CB8AC3E}">
        <p14:creationId xmlns:p14="http://schemas.microsoft.com/office/powerpoint/2010/main" val="3377864371"/>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 id="2147483834" r:id="rId14"/>
    <p:sldLayoutId id="2147483835" r:id="rId15"/>
    <p:sldLayoutId id="2147483836" r:id="rId16"/>
  </p:sldLayoutIdLst>
  <p:transition spd="med">
    <p:blinds dir="vert"/>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n 1" descr="Resultado de imagen para logo uaem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09" y="785525"/>
            <a:ext cx="1179140" cy="117914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5"/>
          <p:cNvCxnSpPr/>
          <p:nvPr/>
        </p:nvCxnSpPr>
        <p:spPr>
          <a:xfrm>
            <a:off x="2001188" y="1553378"/>
            <a:ext cx="5318721" cy="19964"/>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4"/>
          <p:cNvSpPr>
            <a:spLocks noChangeArrowheads="1"/>
          </p:cNvSpPr>
          <p:nvPr/>
        </p:nvSpPr>
        <p:spPr bwMode="auto">
          <a:xfrm>
            <a:off x="1722995" y="1168658"/>
            <a:ext cx="5729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UNIVERSIDAD AUTÓNOMA DEL ESTADO DE MÉXICO</a:t>
            </a:r>
            <a:endParaRPr kumimoji="0" lang="es-MX" altLang="es-MX" sz="1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sp>
        <p:nvSpPr>
          <p:cNvPr id="10" name="CuadroTexto 9"/>
          <p:cNvSpPr txBox="1"/>
          <p:nvPr/>
        </p:nvSpPr>
        <p:spPr>
          <a:xfrm>
            <a:off x="2283401" y="1631577"/>
            <a:ext cx="4608512" cy="400110"/>
          </a:xfrm>
          <a:prstGeom prst="rect">
            <a:avLst/>
          </a:prstGeom>
          <a:noFill/>
        </p:spPr>
        <p:txBody>
          <a:bodyPr wrap="square" rtlCol="0">
            <a:spAutoFit/>
          </a:bodyPr>
          <a:lstStyle/>
          <a:p>
            <a:pPr algn="ctr"/>
            <a:r>
              <a:rPr lang="es-MX" sz="2000" dirty="0" smtClean="0"/>
              <a:t>Facultad de Turismo y Gastronomía</a:t>
            </a:r>
            <a:endParaRPr lang="es-MX" sz="2000" dirty="0"/>
          </a:p>
        </p:txBody>
      </p:sp>
      <p:sp>
        <p:nvSpPr>
          <p:cNvPr id="14" name="CuadroTexto 13"/>
          <p:cNvSpPr txBox="1"/>
          <p:nvPr/>
        </p:nvSpPr>
        <p:spPr>
          <a:xfrm>
            <a:off x="638305" y="3140968"/>
            <a:ext cx="6836501" cy="2062103"/>
          </a:xfrm>
          <a:prstGeom prst="rect">
            <a:avLst/>
          </a:prstGeom>
          <a:solidFill>
            <a:srgbClr val="CCFF33"/>
          </a:solidFill>
        </p:spPr>
        <p:txBody>
          <a:bodyPr wrap="square" rtlCol="0">
            <a:spAutoFit/>
          </a:bodyPr>
          <a:lstStyle/>
          <a:p>
            <a:pPr algn="ctr"/>
            <a:r>
              <a:rPr lang="es-MX" sz="3200" dirty="0" smtClean="0">
                <a:solidFill>
                  <a:srgbClr val="00B0F0"/>
                </a:solidFill>
              </a:rPr>
              <a:t>Unidad de Aprendizaje</a:t>
            </a:r>
          </a:p>
          <a:p>
            <a:pPr algn="ctr"/>
            <a:r>
              <a:rPr lang="es-MX" sz="3200" dirty="0" smtClean="0"/>
              <a:t>Comprensión de Textos Académicos</a:t>
            </a:r>
          </a:p>
          <a:p>
            <a:pPr algn="ctr"/>
            <a:r>
              <a:rPr lang="es-MX" sz="3200" dirty="0"/>
              <a:t>Periodo 2018B</a:t>
            </a:r>
          </a:p>
          <a:p>
            <a:pPr algn="ctr"/>
            <a:endParaRPr lang="es-MX" sz="32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539552" y="620688"/>
            <a:ext cx="3666005" cy="584775"/>
          </a:xfrm>
          <a:prstGeom prst="rect">
            <a:avLst/>
          </a:prstGeom>
          <a:solidFill>
            <a:srgbClr val="CCECFF"/>
          </a:solidFill>
          <a:ln>
            <a:solidFill>
              <a:srgbClr val="002060"/>
            </a:solidFill>
          </a:ln>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smtClean="0">
                <a:ln/>
                <a:solidFill>
                  <a:srgbClr val="0070C0"/>
                </a:solidFill>
              </a:rPr>
              <a:t>Para reflexionar…</a:t>
            </a:r>
            <a:endParaRPr lang="es-ES" sz="3200" b="1" cap="none" spc="0" dirty="0">
              <a:ln/>
              <a:solidFill>
                <a:srgbClr val="0070C0"/>
              </a:solidFill>
              <a:effectLst/>
            </a:endParaRPr>
          </a:p>
        </p:txBody>
      </p:sp>
      <p:sp>
        <p:nvSpPr>
          <p:cNvPr id="6" name="CuadroTexto 5"/>
          <p:cNvSpPr txBox="1"/>
          <p:nvPr/>
        </p:nvSpPr>
        <p:spPr>
          <a:xfrm>
            <a:off x="539553" y="2996952"/>
            <a:ext cx="7704856" cy="2677656"/>
          </a:xfrm>
          <a:prstGeom prst="rect">
            <a:avLst/>
          </a:prstGeom>
          <a:noFill/>
        </p:spPr>
        <p:txBody>
          <a:bodyPr wrap="square" rtlCol="0">
            <a:spAutoFit/>
          </a:bodyPr>
          <a:lstStyle/>
          <a:p>
            <a:pPr marL="342900" indent="-342900">
              <a:buClr>
                <a:srgbClr val="00B0F0"/>
              </a:buClr>
              <a:buFont typeface="Wingdings" panose="05000000000000000000" pitchFamily="2" charset="2"/>
              <a:buChar char="Ø"/>
            </a:pPr>
            <a:r>
              <a:rPr lang="es-MX" sz="2400" dirty="0" smtClean="0"/>
              <a:t>¿Cómo aprendí a leer?</a:t>
            </a:r>
          </a:p>
          <a:p>
            <a:pPr marL="342900" indent="-342900">
              <a:buClr>
                <a:srgbClr val="00B0F0"/>
              </a:buClr>
              <a:buFont typeface="Wingdings" panose="05000000000000000000" pitchFamily="2" charset="2"/>
              <a:buChar char="Ø"/>
            </a:pPr>
            <a:r>
              <a:rPr lang="es-MX" sz="2400" dirty="0" smtClean="0"/>
              <a:t>¿Qué suelo leer?</a:t>
            </a:r>
          </a:p>
          <a:p>
            <a:pPr marL="342900" indent="-342900">
              <a:buClr>
                <a:srgbClr val="00B0F0"/>
              </a:buClr>
              <a:buFont typeface="Wingdings" panose="05000000000000000000" pitchFamily="2" charset="2"/>
              <a:buChar char="Ø"/>
            </a:pPr>
            <a:r>
              <a:rPr lang="es-MX" sz="2400" dirty="0" smtClean="0"/>
              <a:t>¿Con qué frecuencia leo y ¿Por cuánto tiempo?</a:t>
            </a:r>
          </a:p>
          <a:p>
            <a:pPr marL="342900" indent="-342900">
              <a:buClr>
                <a:srgbClr val="00B0F0"/>
              </a:buClr>
              <a:buFont typeface="Wingdings" panose="05000000000000000000" pitchFamily="2" charset="2"/>
              <a:buChar char="Ø"/>
            </a:pPr>
            <a:r>
              <a:rPr lang="es-MX" sz="2400" dirty="0" smtClean="0"/>
              <a:t>¿Qué dificultades tengo al leer?</a:t>
            </a:r>
          </a:p>
          <a:p>
            <a:pPr marL="342900" indent="-342900">
              <a:buClr>
                <a:srgbClr val="00B0F0"/>
              </a:buClr>
              <a:buFont typeface="Wingdings" panose="05000000000000000000" pitchFamily="2" charset="2"/>
              <a:buChar char="Ø"/>
            </a:pPr>
            <a:r>
              <a:rPr lang="es-MX" sz="2400" dirty="0" smtClean="0"/>
              <a:t>¿Qué tanto me gusta leer?</a:t>
            </a:r>
          </a:p>
          <a:p>
            <a:pPr marL="342900" indent="-342900">
              <a:buClr>
                <a:srgbClr val="00B0F0"/>
              </a:buClr>
              <a:buFont typeface="Wingdings" panose="05000000000000000000" pitchFamily="2" charset="2"/>
              <a:buChar char="Ø"/>
            </a:pPr>
            <a:r>
              <a:rPr lang="es-MX" sz="2400" dirty="0" smtClean="0"/>
              <a:t>¿Qué tan importante o necesaria es para mi la lectura?</a:t>
            </a:r>
            <a:endParaRPr lang="es-MX" sz="2400" dirty="0"/>
          </a:p>
        </p:txBody>
      </p:sp>
      <p:sp>
        <p:nvSpPr>
          <p:cNvPr id="8" name="CuadroTexto 7"/>
          <p:cNvSpPr txBox="1"/>
          <p:nvPr/>
        </p:nvSpPr>
        <p:spPr>
          <a:xfrm>
            <a:off x="323528" y="1412776"/>
            <a:ext cx="7920880" cy="830997"/>
          </a:xfrm>
          <a:prstGeom prst="rect">
            <a:avLst/>
          </a:prstGeom>
          <a:noFill/>
        </p:spPr>
        <p:txBody>
          <a:bodyPr wrap="square" rtlCol="0">
            <a:spAutoFit/>
          </a:bodyPr>
          <a:lstStyle/>
          <a:p>
            <a:r>
              <a:rPr lang="es-MX" sz="2400" dirty="0" smtClean="0">
                <a:solidFill>
                  <a:srgbClr val="FF3399"/>
                </a:solidFill>
              </a:rPr>
              <a:t>Instrucciones:</a:t>
            </a:r>
            <a:r>
              <a:rPr lang="es-MX" sz="2400" dirty="0" smtClean="0"/>
              <a:t> lee las siguientes preguntas y reflexiona sobre tus respuestas. </a:t>
            </a:r>
            <a:endParaRPr lang="es-MX" sz="2400" dirty="0"/>
          </a:p>
        </p:txBody>
      </p:sp>
    </p:spTree>
    <p:extLst>
      <p:ext uri="{BB962C8B-B14F-4D97-AF65-F5344CB8AC3E}">
        <p14:creationId xmlns:p14="http://schemas.microsoft.com/office/powerpoint/2010/main" val="3376622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p:cNvSpPr>
          <p:nvPr/>
        </p:nvSpPr>
        <p:spPr>
          <a:xfrm rot="-900000">
            <a:off x="1241972" y="4136039"/>
            <a:ext cx="6808583" cy="1872773"/>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4000" dirty="0" smtClean="0">
                <a:solidFill>
                  <a:srgbClr val="FF6699"/>
                </a:solidFill>
                <a:latin typeface="Aharoni" pitchFamily="2" charset="-79"/>
                <a:cs typeface="Aharoni" pitchFamily="2" charset="-79"/>
              </a:rPr>
              <a:t>¿Qué diferencia crees que existe entre un concepto y otro?</a:t>
            </a:r>
            <a:endParaRPr lang="es-MX" sz="4000" dirty="0">
              <a:solidFill>
                <a:srgbClr val="FF6699"/>
              </a:solidFill>
              <a:latin typeface="Aharoni" pitchFamily="2" charset="-79"/>
              <a:cs typeface="Aharoni" pitchFamily="2" charset="-79"/>
            </a:endParaRPr>
          </a:p>
        </p:txBody>
      </p:sp>
      <p:sp>
        <p:nvSpPr>
          <p:cNvPr id="5" name="4 Subtítulo"/>
          <p:cNvSpPr txBox="1">
            <a:spLocks/>
          </p:cNvSpPr>
          <p:nvPr/>
        </p:nvSpPr>
        <p:spPr>
          <a:xfrm>
            <a:off x="982914" y="103640"/>
            <a:ext cx="6336704" cy="112849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s-MX" sz="4000" dirty="0" smtClean="0">
                <a:solidFill>
                  <a:srgbClr val="0070C0"/>
                </a:solidFill>
                <a:latin typeface="Aharoni" pitchFamily="2" charset="-79"/>
                <a:cs typeface="Aharoni" pitchFamily="2" charset="-79"/>
              </a:rPr>
              <a:t>¿Será lo mismo leer que comprender un texto?</a:t>
            </a:r>
            <a:endParaRPr lang="es-MX" sz="4000" dirty="0">
              <a:solidFill>
                <a:srgbClr val="0070C0"/>
              </a:solidFill>
              <a:latin typeface="Aharoni" pitchFamily="2" charset="-79"/>
              <a:cs typeface="Aharoni" pitchFamily="2" charset="-79"/>
            </a:endParaRPr>
          </a:p>
        </p:txBody>
      </p:sp>
      <p:pic>
        <p:nvPicPr>
          <p:cNvPr id="6" name="Picture 4" descr="Resultado de imagen para signos de interro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8725" y="1844824"/>
            <a:ext cx="2027538" cy="20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5200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30700" y="267214"/>
            <a:ext cx="7056784" cy="707886"/>
          </a:xfrm>
          <a:prstGeom prst="rect">
            <a:avLst/>
          </a:prstGeom>
          <a:noFill/>
        </p:spPr>
        <p:txBody>
          <a:bodyPr wrap="square" rtlCol="0">
            <a:spAutoFit/>
          </a:bodyPr>
          <a:lstStyle/>
          <a:p>
            <a:r>
              <a:rPr lang="es-MX" sz="2000" dirty="0" smtClean="0">
                <a:solidFill>
                  <a:srgbClr val="FF3399"/>
                </a:solidFill>
              </a:rPr>
              <a:t>Actividad I: </a:t>
            </a:r>
            <a:r>
              <a:rPr lang="es-MX" sz="2000" dirty="0" smtClean="0"/>
              <a:t>relaciona los siguientes conceptos con sus definiciones. </a:t>
            </a:r>
            <a:endParaRPr lang="es-MX" sz="2000" dirty="0"/>
          </a:p>
        </p:txBody>
      </p:sp>
      <p:sp>
        <p:nvSpPr>
          <p:cNvPr id="5" name="CuadroTexto 4"/>
          <p:cNvSpPr txBox="1"/>
          <p:nvPr/>
        </p:nvSpPr>
        <p:spPr>
          <a:xfrm>
            <a:off x="467544" y="2276872"/>
            <a:ext cx="2808312" cy="3416320"/>
          </a:xfrm>
          <a:prstGeom prst="rect">
            <a:avLst/>
          </a:prstGeom>
          <a:noFill/>
        </p:spPr>
        <p:txBody>
          <a:bodyPr wrap="square" rtlCol="0">
            <a:spAutoFit/>
          </a:bodyPr>
          <a:lstStyle/>
          <a:p>
            <a:pPr marL="457200" indent="-457200">
              <a:buClr>
                <a:srgbClr val="00B0F0"/>
              </a:buClr>
              <a:buAutoNum type="arabicPeriod"/>
            </a:pPr>
            <a:r>
              <a:rPr lang="es-MX" sz="2400" dirty="0" smtClean="0"/>
              <a:t>Leer     </a:t>
            </a:r>
            <a:r>
              <a:rPr lang="es-MX" sz="2400" b="1" dirty="0" smtClean="0"/>
              <a:t>_____</a:t>
            </a:r>
          </a:p>
          <a:p>
            <a:pPr marL="457200" indent="-457200">
              <a:buClr>
                <a:srgbClr val="00B0F0"/>
              </a:buClr>
              <a:buAutoNum type="arabicPeriod"/>
            </a:pPr>
            <a:endParaRPr lang="es-MX" sz="2400" dirty="0"/>
          </a:p>
          <a:p>
            <a:pPr>
              <a:buClr>
                <a:srgbClr val="00B0F0"/>
              </a:buClr>
            </a:pPr>
            <a:endParaRPr lang="es-MX" sz="2400" dirty="0" smtClean="0"/>
          </a:p>
          <a:p>
            <a:pPr marL="457200" indent="-457200">
              <a:buClr>
                <a:srgbClr val="00B0F0"/>
              </a:buClr>
              <a:buAutoNum type="arabicPeriod"/>
            </a:pPr>
            <a:endParaRPr lang="es-MX" sz="2400" dirty="0"/>
          </a:p>
          <a:p>
            <a:pPr>
              <a:buClr>
                <a:srgbClr val="00B0F0"/>
              </a:buClr>
            </a:pPr>
            <a:endParaRPr lang="es-MX" sz="2400" dirty="0" smtClean="0"/>
          </a:p>
          <a:p>
            <a:pPr marL="457200" indent="-457200">
              <a:buClr>
                <a:srgbClr val="00B0F0"/>
              </a:buClr>
              <a:buAutoNum type="arabicPeriod"/>
            </a:pPr>
            <a:endParaRPr lang="es-MX" sz="2400" dirty="0"/>
          </a:p>
          <a:p>
            <a:pPr>
              <a:buClr>
                <a:srgbClr val="00B0F0"/>
              </a:buClr>
            </a:pPr>
            <a:r>
              <a:rPr lang="es-MX" sz="2400" b="1" dirty="0" smtClean="0">
                <a:solidFill>
                  <a:srgbClr val="00B0F0"/>
                </a:solidFill>
              </a:rPr>
              <a:t>2.</a:t>
            </a:r>
            <a:r>
              <a:rPr lang="es-MX" sz="2400" dirty="0" smtClean="0"/>
              <a:t> Comprensión </a:t>
            </a:r>
          </a:p>
          <a:p>
            <a:pPr>
              <a:buClr>
                <a:srgbClr val="00B0F0"/>
              </a:buClr>
            </a:pPr>
            <a:r>
              <a:rPr lang="es-MX" sz="2400" dirty="0"/>
              <a:t> </a:t>
            </a:r>
            <a:r>
              <a:rPr lang="es-MX" sz="2400" dirty="0" smtClean="0"/>
              <a:t>    lectora </a:t>
            </a:r>
          </a:p>
          <a:p>
            <a:pPr>
              <a:buClr>
                <a:srgbClr val="00B0F0"/>
              </a:buClr>
            </a:pPr>
            <a:r>
              <a:rPr lang="es-MX" sz="2400" dirty="0" smtClean="0"/>
              <a:t>     </a:t>
            </a:r>
            <a:r>
              <a:rPr lang="es-MX" sz="2400" b="1" dirty="0" smtClean="0"/>
              <a:t>______</a:t>
            </a:r>
          </a:p>
        </p:txBody>
      </p:sp>
      <p:sp>
        <p:nvSpPr>
          <p:cNvPr id="6" name="CuadroTexto 5"/>
          <p:cNvSpPr txBox="1"/>
          <p:nvPr/>
        </p:nvSpPr>
        <p:spPr>
          <a:xfrm>
            <a:off x="4155218" y="4581128"/>
            <a:ext cx="2880320" cy="1754326"/>
          </a:xfrm>
          <a:prstGeom prst="rect">
            <a:avLst/>
          </a:prstGeom>
          <a:noFill/>
        </p:spPr>
        <p:txBody>
          <a:bodyPr wrap="square" rtlCol="0">
            <a:spAutoFit/>
          </a:bodyPr>
          <a:lstStyle/>
          <a:p>
            <a:r>
              <a:rPr lang="es-MX" b="1" dirty="0" smtClean="0">
                <a:solidFill>
                  <a:srgbClr val="00B0F0"/>
                </a:solidFill>
              </a:rPr>
              <a:t>B.</a:t>
            </a:r>
            <a:r>
              <a:rPr lang="es-MX" b="1" dirty="0" smtClean="0"/>
              <a:t> es pasar </a:t>
            </a:r>
            <a:r>
              <a:rPr lang="es-MX" b="1" dirty="0"/>
              <a:t>la vista por los signos de una palabra o texto escrito para interpretarlos mentalmente o traducirlos en sonidos.</a:t>
            </a:r>
          </a:p>
        </p:txBody>
      </p:sp>
      <p:sp>
        <p:nvSpPr>
          <p:cNvPr id="9" name="Redondear rectángulo de esquina sencilla 8"/>
          <p:cNvSpPr/>
          <p:nvPr/>
        </p:nvSpPr>
        <p:spPr>
          <a:xfrm>
            <a:off x="7518856" y="5733256"/>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
        <p:nvSpPr>
          <p:cNvPr id="10" name="Rectángulo 9"/>
          <p:cNvSpPr/>
          <p:nvPr/>
        </p:nvSpPr>
        <p:spPr>
          <a:xfrm>
            <a:off x="4233111" y="1484784"/>
            <a:ext cx="3332598" cy="2031325"/>
          </a:xfrm>
          <a:prstGeom prst="rect">
            <a:avLst/>
          </a:prstGeom>
        </p:spPr>
        <p:txBody>
          <a:bodyPr wrap="square">
            <a:spAutoFit/>
          </a:bodyPr>
          <a:lstStyle/>
          <a:p>
            <a:r>
              <a:rPr lang="es-MX" b="1" dirty="0">
                <a:solidFill>
                  <a:srgbClr val="00B0F0"/>
                </a:solidFill>
              </a:rPr>
              <a:t>A.</a:t>
            </a:r>
            <a:r>
              <a:rPr lang="es-MX" b="1" dirty="0"/>
              <a:t> es </a:t>
            </a:r>
            <a:r>
              <a:rPr lang="es-MX" b="1" dirty="0" smtClean="0"/>
              <a:t>la capacidad </a:t>
            </a:r>
            <a:r>
              <a:rPr lang="es-MX" b="1" dirty="0"/>
              <a:t>de entender lo que se lee, tanto en referencia al significado de las palabras que forman un texto como con respecto a la </a:t>
            </a:r>
            <a:r>
              <a:rPr lang="es-MX" b="1" dirty="0" smtClean="0"/>
              <a:t>interpretación</a:t>
            </a:r>
            <a:r>
              <a:rPr lang="es-MX" b="1" dirty="0"/>
              <a:t> global en un </a:t>
            </a:r>
            <a:r>
              <a:rPr lang="es-MX" b="1" dirty="0" smtClean="0"/>
              <a:t>escrito.</a:t>
            </a:r>
            <a:endParaRPr lang="es-MX" b="1" dirty="0"/>
          </a:p>
        </p:txBody>
      </p:sp>
      <p:pic>
        <p:nvPicPr>
          <p:cNvPr id="7"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6666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827584" y="3068960"/>
            <a:ext cx="6192688" cy="3416320"/>
          </a:xfrm>
          <a:prstGeom prst="rect">
            <a:avLst/>
          </a:prstGeom>
          <a:noFill/>
        </p:spPr>
        <p:txBody>
          <a:bodyPr wrap="square" rtlCol="0">
            <a:spAutoFit/>
          </a:bodyPr>
          <a:lstStyle/>
          <a:p>
            <a:r>
              <a:rPr lang="es-MX" sz="2400" b="1" dirty="0"/>
              <a:t>E</a:t>
            </a:r>
            <a:r>
              <a:rPr lang="es-MX" sz="2400" b="1" dirty="0" smtClean="0"/>
              <a:t>s entonces la </a:t>
            </a:r>
            <a:r>
              <a:rPr lang="es-MX" sz="2400" b="1" dirty="0" smtClean="0">
                <a:solidFill>
                  <a:srgbClr val="D43082"/>
                </a:solidFill>
              </a:rPr>
              <a:t>comprensión lectora </a:t>
            </a:r>
            <a:r>
              <a:rPr lang="es-MX" sz="2400" b="1" dirty="0" smtClean="0"/>
              <a:t>un </a:t>
            </a:r>
            <a:r>
              <a:rPr lang="es-MX" sz="2400" b="1" dirty="0"/>
              <a:t>proceso intelectual recurrente entre los seres </a:t>
            </a:r>
            <a:r>
              <a:rPr lang="es-MX" sz="2400" b="1" dirty="0" smtClean="0"/>
              <a:t>humanos, que </a:t>
            </a:r>
            <a:r>
              <a:rPr lang="es-MX" sz="2400" b="1" dirty="0"/>
              <a:t>permite elaborar un significado a través de la </a:t>
            </a:r>
            <a:r>
              <a:rPr lang="es-MX" sz="2400" b="1" dirty="0" smtClean="0"/>
              <a:t>aprehensión </a:t>
            </a:r>
            <a:r>
              <a:rPr lang="es-MX" sz="2400" b="1" dirty="0"/>
              <a:t>de las ideas más importantes de un texto y </a:t>
            </a:r>
            <a:r>
              <a:rPr lang="es-MX" sz="2400" b="1" dirty="0" smtClean="0"/>
              <a:t>la </a:t>
            </a:r>
            <a:r>
              <a:rPr lang="es-MX" sz="2400" b="1" dirty="0"/>
              <a:t>vinculación de estas con conceptos que en el lector en cuestión ya disponen de un significado.</a:t>
            </a:r>
            <a:br>
              <a:rPr lang="es-MX" sz="2400" b="1" dirty="0"/>
            </a:br>
            <a:endParaRPr lang="es-MX" sz="2400" b="1" dirty="0"/>
          </a:p>
        </p:txBody>
      </p:sp>
      <p:pic>
        <p:nvPicPr>
          <p:cNvPr id="1026" name="Picture 2" descr="Resultado de imagen para compren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29980"/>
            <a:ext cx="3048000" cy="2705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235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72396" y="393618"/>
            <a:ext cx="6819884" cy="1015663"/>
          </a:xfrm>
          <a:prstGeom prst="rect">
            <a:avLst/>
          </a:prstGeom>
          <a:noFill/>
        </p:spPr>
        <p:txBody>
          <a:bodyPr wrap="square" rtlCol="0">
            <a:spAutoFit/>
          </a:bodyPr>
          <a:lstStyle/>
          <a:p>
            <a:pPr algn="just"/>
            <a:r>
              <a:rPr lang="es-MX" sz="2000" dirty="0" smtClean="0">
                <a:solidFill>
                  <a:srgbClr val="FF3399"/>
                </a:solidFill>
              </a:rPr>
              <a:t>Actividad II: </a:t>
            </a:r>
            <a:r>
              <a:rPr lang="es-MX" sz="2000" dirty="0" smtClean="0"/>
              <a:t>¿Cuáles de las siguientes características son propias de la Comprensión Lectora y cuales de una Lectura </a:t>
            </a:r>
            <a:r>
              <a:rPr lang="es-MX" sz="2000" dirty="0"/>
              <a:t>E</a:t>
            </a:r>
            <a:r>
              <a:rPr lang="es-MX" sz="2000" dirty="0" smtClean="0"/>
              <a:t>xploratoria? </a:t>
            </a:r>
            <a:endParaRPr lang="es-MX" sz="2000" dirty="0"/>
          </a:p>
        </p:txBody>
      </p:sp>
      <p:sp>
        <p:nvSpPr>
          <p:cNvPr id="5" name="CuadroTexto 4"/>
          <p:cNvSpPr txBox="1"/>
          <p:nvPr/>
        </p:nvSpPr>
        <p:spPr>
          <a:xfrm>
            <a:off x="899592" y="3299938"/>
            <a:ext cx="3082228" cy="923330"/>
          </a:xfrm>
          <a:prstGeom prst="rect">
            <a:avLst/>
          </a:prstGeom>
          <a:noFill/>
        </p:spPr>
        <p:txBody>
          <a:bodyPr wrap="square" rtlCol="0">
            <a:spAutoFit/>
          </a:bodyPr>
          <a:lstStyle/>
          <a:p>
            <a:pPr marL="342900" indent="-342900" algn="ctr">
              <a:buClr>
                <a:srgbClr val="00B0F0"/>
              </a:buClr>
              <a:buAutoNum type="arabicPeriod"/>
            </a:pPr>
            <a:r>
              <a:rPr lang="es-MX" b="1" dirty="0" smtClean="0"/>
              <a:t>Indagación y conocimiento general </a:t>
            </a:r>
          </a:p>
          <a:p>
            <a:pPr algn="ctr">
              <a:buClr>
                <a:srgbClr val="00B0F0"/>
              </a:buClr>
            </a:pPr>
            <a:r>
              <a:rPr lang="es-MX" b="1" dirty="0"/>
              <a:t> </a:t>
            </a:r>
            <a:r>
              <a:rPr lang="es-MX" b="1" dirty="0" smtClean="0"/>
              <a:t>    del tem</a:t>
            </a:r>
            <a:r>
              <a:rPr lang="es-MX" b="1" dirty="0"/>
              <a:t>a</a:t>
            </a:r>
            <a:endParaRPr lang="es-MX" b="1" dirty="0" smtClean="0"/>
          </a:p>
        </p:txBody>
      </p:sp>
      <p:sp>
        <p:nvSpPr>
          <p:cNvPr id="6" name="CuadroTexto 5"/>
          <p:cNvSpPr txBox="1"/>
          <p:nvPr/>
        </p:nvSpPr>
        <p:spPr>
          <a:xfrm>
            <a:off x="4139952" y="4967307"/>
            <a:ext cx="3600400" cy="646331"/>
          </a:xfrm>
          <a:prstGeom prst="rect">
            <a:avLst/>
          </a:prstGeom>
          <a:noFill/>
        </p:spPr>
        <p:txBody>
          <a:bodyPr wrap="square" rtlCol="0">
            <a:spAutoFit/>
          </a:bodyPr>
          <a:lstStyle/>
          <a:p>
            <a:pPr algn="ctr"/>
            <a:r>
              <a:rPr lang="es-MX" b="1" dirty="0" smtClean="0">
                <a:solidFill>
                  <a:srgbClr val="00B0F0"/>
                </a:solidFill>
              </a:rPr>
              <a:t>5.</a:t>
            </a:r>
            <a:r>
              <a:rPr lang="es-MX" b="1" dirty="0" smtClean="0"/>
              <a:t> Identificación rápida de datos concretos </a:t>
            </a:r>
            <a:endParaRPr lang="es-MX" b="1" dirty="0"/>
          </a:p>
        </p:txBody>
      </p:sp>
      <p:sp>
        <p:nvSpPr>
          <p:cNvPr id="11" name="CuadroTexto 10"/>
          <p:cNvSpPr txBox="1"/>
          <p:nvPr/>
        </p:nvSpPr>
        <p:spPr>
          <a:xfrm>
            <a:off x="488420" y="4732817"/>
            <a:ext cx="2304256" cy="646331"/>
          </a:xfrm>
          <a:prstGeom prst="rect">
            <a:avLst/>
          </a:prstGeom>
          <a:noFill/>
        </p:spPr>
        <p:txBody>
          <a:bodyPr wrap="square" rtlCol="0">
            <a:spAutoFit/>
          </a:bodyPr>
          <a:lstStyle/>
          <a:p>
            <a:pPr algn="ctr"/>
            <a:r>
              <a:rPr lang="es-MX" b="1" dirty="0" smtClean="0">
                <a:solidFill>
                  <a:srgbClr val="00B0F0"/>
                </a:solidFill>
              </a:rPr>
              <a:t>6.</a:t>
            </a:r>
            <a:r>
              <a:rPr lang="es-MX" b="1" dirty="0" smtClean="0"/>
              <a:t> Reconocimiento </a:t>
            </a:r>
            <a:r>
              <a:rPr lang="es-MX" b="1" dirty="0"/>
              <a:t>de la información</a:t>
            </a:r>
          </a:p>
        </p:txBody>
      </p:sp>
      <p:sp>
        <p:nvSpPr>
          <p:cNvPr id="12" name="CuadroTexto 11"/>
          <p:cNvSpPr txBox="1"/>
          <p:nvPr/>
        </p:nvSpPr>
        <p:spPr>
          <a:xfrm>
            <a:off x="272396" y="1901888"/>
            <a:ext cx="2520280" cy="923330"/>
          </a:xfrm>
          <a:prstGeom prst="rect">
            <a:avLst/>
          </a:prstGeom>
          <a:noFill/>
        </p:spPr>
        <p:txBody>
          <a:bodyPr wrap="square" rtlCol="0">
            <a:spAutoFit/>
          </a:bodyPr>
          <a:lstStyle/>
          <a:p>
            <a:pPr algn="ctr"/>
            <a:r>
              <a:rPr lang="es-MX" b="1" dirty="0" smtClean="0">
                <a:solidFill>
                  <a:srgbClr val="00B0F0"/>
                </a:solidFill>
              </a:rPr>
              <a:t>3.</a:t>
            </a:r>
            <a:r>
              <a:rPr lang="es-MX" b="1" dirty="0" smtClean="0"/>
              <a:t> Evaluación </a:t>
            </a:r>
            <a:r>
              <a:rPr lang="es-MX" b="1" dirty="0"/>
              <a:t>y valoración </a:t>
            </a:r>
          </a:p>
          <a:p>
            <a:pPr algn="ctr"/>
            <a:r>
              <a:rPr lang="es-MX" b="1" dirty="0"/>
              <a:t>de la </a:t>
            </a:r>
            <a:r>
              <a:rPr lang="es-MX" b="1" dirty="0" smtClean="0"/>
              <a:t>información</a:t>
            </a:r>
            <a:endParaRPr lang="es-MX" b="1" dirty="0"/>
          </a:p>
        </p:txBody>
      </p:sp>
      <p:sp>
        <p:nvSpPr>
          <p:cNvPr id="13" name="CuadroTexto 12"/>
          <p:cNvSpPr txBox="1"/>
          <p:nvPr/>
        </p:nvSpPr>
        <p:spPr>
          <a:xfrm>
            <a:off x="5508104" y="1838916"/>
            <a:ext cx="1584176" cy="923330"/>
          </a:xfrm>
          <a:prstGeom prst="rect">
            <a:avLst/>
          </a:prstGeom>
          <a:noFill/>
        </p:spPr>
        <p:txBody>
          <a:bodyPr wrap="square" rtlCol="0">
            <a:spAutoFit/>
          </a:bodyPr>
          <a:lstStyle/>
          <a:p>
            <a:pPr algn="ctr"/>
            <a:r>
              <a:rPr lang="es-MX" b="1" dirty="0" smtClean="0">
                <a:solidFill>
                  <a:srgbClr val="00B0F0"/>
                </a:solidFill>
              </a:rPr>
              <a:t>2.</a:t>
            </a:r>
            <a:r>
              <a:rPr lang="es-MX" b="1" dirty="0" smtClean="0"/>
              <a:t> Retención </a:t>
            </a:r>
            <a:endParaRPr lang="es-MX" b="1" dirty="0"/>
          </a:p>
          <a:p>
            <a:pPr algn="ctr"/>
            <a:r>
              <a:rPr lang="es-MX" b="1" dirty="0"/>
              <a:t>de la </a:t>
            </a:r>
            <a:r>
              <a:rPr lang="es-MX" b="1" dirty="0" smtClean="0"/>
              <a:t>información</a:t>
            </a:r>
            <a:endParaRPr lang="es-MX" b="1" dirty="0"/>
          </a:p>
        </p:txBody>
      </p:sp>
      <p:sp>
        <p:nvSpPr>
          <p:cNvPr id="14" name="CuadroTexto 13"/>
          <p:cNvSpPr txBox="1"/>
          <p:nvPr/>
        </p:nvSpPr>
        <p:spPr>
          <a:xfrm>
            <a:off x="1979712" y="5687089"/>
            <a:ext cx="2808312" cy="646331"/>
          </a:xfrm>
          <a:prstGeom prst="rect">
            <a:avLst/>
          </a:prstGeom>
          <a:noFill/>
        </p:spPr>
        <p:txBody>
          <a:bodyPr wrap="square" rtlCol="0">
            <a:spAutoFit/>
          </a:bodyPr>
          <a:lstStyle/>
          <a:p>
            <a:pPr algn="ctr"/>
            <a:r>
              <a:rPr lang="es-MX" b="1" dirty="0" smtClean="0">
                <a:solidFill>
                  <a:srgbClr val="00B0F0"/>
                </a:solidFill>
              </a:rPr>
              <a:t>4.</a:t>
            </a:r>
            <a:r>
              <a:rPr lang="es-MX" b="1" dirty="0" smtClean="0"/>
              <a:t> Organización </a:t>
            </a:r>
            <a:endParaRPr lang="es-MX" b="1" dirty="0"/>
          </a:p>
          <a:p>
            <a:pPr algn="ctr"/>
            <a:r>
              <a:rPr lang="es-MX" b="1" dirty="0"/>
              <a:t>de la </a:t>
            </a:r>
            <a:r>
              <a:rPr lang="es-MX" b="1" dirty="0" smtClean="0"/>
              <a:t>información</a:t>
            </a:r>
            <a:endParaRPr lang="es-MX" b="1" dirty="0"/>
          </a:p>
        </p:txBody>
      </p:sp>
      <p:sp>
        <p:nvSpPr>
          <p:cNvPr id="15" name="Redondear rectángulo de esquina sencilla 14"/>
          <p:cNvSpPr/>
          <p:nvPr/>
        </p:nvSpPr>
        <p:spPr>
          <a:xfrm>
            <a:off x="7452320" y="5379148"/>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
        <p:nvSpPr>
          <p:cNvPr id="2" name="CuadroTexto 1"/>
          <p:cNvSpPr txBox="1"/>
          <p:nvPr/>
        </p:nvSpPr>
        <p:spPr>
          <a:xfrm>
            <a:off x="4283968" y="3273182"/>
            <a:ext cx="3672408" cy="1200329"/>
          </a:xfrm>
          <a:prstGeom prst="rect">
            <a:avLst/>
          </a:prstGeom>
          <a:noFill/>
        </p:spPr>
        <p:txBody>
          <a:bodyPr wrap="square" rtlCol="0">
            <a:spAutoFit/>
          </a:bodyPr>
          <a:lstStyle/>
          <a:p>
            <a:pPr algn="ctr"/>
            <a:r>
              <a:rPr lang="es-MX" dirty="0"/>
              <a:t> </a:t>
            </a:r>
            <a:r>
              <a:rPr lang="es-MX" b="1" dirty="0" smtClean="0">
                <a:solidFill>
                  <a:srgbClr val="00B0F0"/>
                </a:solidFill>
              </a:rPr>
              <a:t>7.</a:t>
            </a:r>
            <a:r>
              <a:rPr lang="es-MX" dirty="0" smtClean="0"/>
              <a:t> </a:t>
            </a:r>
            <a:r>
              <a:rPr lang="es-MX" b="1" dirty="0" smtClean="0"/>
              <a:t>familiarización </a:t>
            </a:r>
            <a:r>
              <a:rPr lang="es-MX" b="1" dirty="0"/>
              <a:t>con </a:t>
            </a:r>
            <a:r>
              <a:rPr lang="es-MX" b="1" dirty="0" smtClean="0"/>
              <a:t>la estructura general, conceptos </a:t>
            </a:r>
            <a:r>
              <a:rPr lang="es-MX" b="1" dirty="0"/>
              <a:t>o ideas fundamentales </a:t>
            </a:r>
            <a:r>
              <a:rPr lang="es-MX" b="1" dirty="0" smtClean="0"/>
              <a:t>implícitos </a:t>
            </a:r>
            <a:r>
              <a:rPr lang="es-MX" b="1" dirty="0"/>
              <a:t>o </a:t>
            </a:r>
            <a:r>
              <a:rPr lang="es-MX" b="1" dirty="0" smtClean="0"/>
              <a:t>explícitos </a:t>
            </a:r>
            <a:endParaRPr lang="es-MX" b="1" dirty="0"/>
          </a:p>
        </p:txBody>
      </p:sp>
      <p:pic>
        <p:nvPicPr>
          <p:cNvPr id="16"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1077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54431" t="23718" r="22310" b="55953"/>
          <a:stretch/>
        </p:blipFill>
        <p:spPr>
          <a:xfrm>
            <a:off x="539552" y="338857"/>
            <a:ext cx="2370833" cy="1758937"/>
          </a:xfrm>
          <a:prstGeom prst="rect">
            <a:avLst/>
          </a:prstGeom>
        </p:spPr>
      </p:pic>
      <p:sp>
        <p:nvSpPr>
          <p:cNvPr id="5" name="CuadroTexto 4"/>
          <p:cNvSpPr txBox="1"/>
          <p:nvPr/>
        </p:nvSpPr>
        <p:spPr>
          <a:xfrm>
            <a:off x="611560" y="2852936"/>
            <a:ext cx="7128792" cy="2862322"/>
          </a:xfrm>
          <a:prstGeom prst="rect">
            <a:avLst/>
          </a:prstGeom>
          <a:noFill/>
        </p:spPr>
        <p:txBody>
          <a:bodyPr wrap="square" rtlCol="0">
            <a:spAutoFit/>
          </a:bodyPr>
          <a:lstStyle/>
          <a:p>
            <a:pPr fontAlgn="base"/>
            <a:r>
              <a:rPr lang="es-MX" dirty="0" smtClean="0"/>
              <a:t>Así pues, a </a:t>
            </a:r>
            <a:r>
              <a:rPr lang="es-MX" dirty="0"/>
              <a:t>través la </a:t>
            </a:r>
            <a:r>
              <a:rPr lang="es-MX" b="1" dirty="0">
                <a:solidFill>
                  <a:srgbClr val="00B0F0"/>
                </a:solidFill>
              </a:rPr>
              <a:t>lectura </a:t>
            </a:r>
            <a:r>
              <a:rPr lang="es-MX" b="1" dirty="0" smtClean="0">
                <a:solidFill>
                  <a:srgbClr val="00B0F0"/>
                </a:solidFill>
              </a:rPr>
              <a:t>exploratoria</a:t>
            </a:r>
            <a:r>
              <a:rPr lang="es-MX" dirty="0" smtClean="0"/>
              <a:t>, </a:t>
            </a:r>
            <a:r>
              <a:rPr lang="es-MX" dirty="0"/>
              <a:t>se obtiene una visión general del escrito. Se verifica rápidamente con un vistazo el índice, la bibliografía, la conclusión y el final de </a:t>
            </a:r>
            <a:r>
              <a:rPr lang="es-MX" dirty="0" smtClean="0"/>
              <a:t>un texto. Esta </a:t>
            </a:r>
            <a:r>
              <a:rPr lang="es-MX" dirty="0"/>
              <a:t>lectura nos permite encontrar rápidamente </a:t>
            </a:r>
            <a:r>
              <a:rPr lang="es-MX" dirty="0" smtClean="0"/>
              <a:t>la información y tener </a:t>
            </a:r>
            <a:r>
              <a:rPr lang="es-MX" dirty="0"/>
              <a:t>una visión general y completa de un material </a:t>
            </a:r>
            <a:r>
              <a:rPr lang="es-MX" dirty="0" smtClean="0"/>
              <a:t>escrito, también se le conoce como  lectura global o de sondeo.</a:t>
            </a:r>
          </a:p>
          <a:p>
            <a:pPr fontAlgn="base"/>
            <a:endParaRPr lang="es-MX" dirty="0"/>
          </a:p>
          <a:p>
            <a:pPr fontAlgn="base"/>
            <a:r>
              <a:rPr lang="es-MX" dirty="0" smtClean="0"/>
              <a:t>Esta lectura se utiliza </a:t>
            </a:r>
            <a:r>
              <a:rPr lang="es-MX" dirty="0"/>
              <a:t>para buscar si el texto contiene la información </a:t>
            </a:r>
            <a:r>
              <a:rPr lang="es-MX" dirty="0" smtClean="0"/>
              <a:t>específica requerida, </a:t>
            </a:r>
            <a:r>
              <a:rPr lang="es-MX" dirty="0"/>
              <a:t>permitiendo examinar la organización del contenido y determinar si </a:t>
            </a:r>
            <a:r>
              <a:rPr lang="es-MX" dirty="0" smtClean="0"/>
              <a:t>es de nuestro interés.</a:t>
            </a:r>
            <a:r>
              <a:rPr lang="es-MX" b="1" dirty="0" smtClean="0"/>
              <a:t> </a:t>
            </a:r>
            <a:r>
              <a:rPr lang="es-MX" dirty="0"/>
              <a:t> </a:t>
            </a:r>
          </a:p>
        </p:txBody>
      </p:sp>
    </p:spTree>
    <p:extLst>
      <p:ext uri="{BB962C8B-B14F-4D97-AF65-F5344CB8AC3E}">
        <p14:creationId xmlns:p14="http://schemas.microsoft.com/office/powerpoint/2010/main" val="7531568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1520" y="1124744"/>
            <a:ext cx="6984776" cy="4247317"/>
          </a:xfrm>
          <a:prstGeom prst="rect">
            <a:avLst/>
          </a:prstGeom>
          <a:noFill/>
        </p:spPr>
        <p:txBody>
          <a:bodyPr wrap="square" rtlCol="0">
            <a:spAutoFit/>
          </a:bodyPr>
          <a:lstStyle/>
          <a:p>
            <a:pPr algn="just"/>
            <a:r>
              <a:rPr lang="es-MX" dirty="0"/>
              <a:t>Dentro de la lectura </a:t>
            </a:r>
            <a:r>
              <a:rPr lang="es-MX" dirty="0" smtClean="0"/>
              <a:t>exploratoria encontramos a la </a:t>
            </a:r>
            <a:r>
              <a:rPr lang="es-MX" dirty="0" smtClean="0">
                <a:solidFill>
                  <a:srgbClr val="00B0F0"/>
                </a:solidFill>
              </a:rPr>
              <a:t>lectura rápida </a:t>
            </a:r>
            <a:r>
              <a:rPr lang="es-MX" dirty="0" smtClean="0"/>
              <a:t>como una herramienta que </a:t>
            </a:r>
            <a:r>
              <a:rPr lang="es-MX" dirty="0"/>
              <a:t>ayuda a aumentar la velocidad de lectura y la comprensión, y </a:t>
            </a:r>
            <a:r>
              <a:rPr lang="es-MX" dirty="0" smtClean="0"/>
              <a:t>produce resultados </a:t>
            </a:r>
            <a:r>
              <a:rPr lang="es-MX" dirty="0"/>
              <a:t>muy notables. </a:t>
            </a:r>
            <a:endParaRPr lang="es-MX" dirty="0" smtClean="0"/>
          </a:p>
          <a:p>
            <a:pPr algn="just"/>
            <a:endParaRPr lang="es-MX" dirty="0" smtClean="0"/>
          </a:p>
          <a:p>
            <a:pPr algn="just"/>
            <a:r>
              <a:rPr lang="es-MX" dirty="0" smtClean="0"/>
              <a:t>Una de las técnicas sugeridas es la lectura en </a:t>
            </a:r>
            <a:r>
              <a:rPr lang="es-MX" dirty="0" smtClean="0">
                <a:solidFill>
                  <a:srgbClr val="00B0F0"/>
                </a:solidFill>
              </a:rPr>
              <a:t>“</a:t>
            </a:r>
            <a:r>
              <a:rPr lang="es-MX" dirty="0" err="1" smtClean="0">
                <a:solidFill>
                  <a:srgbClr val="00B0F0"/>
                </a:solidFill>
              </a:rPr>
              <a:t>zig-zag</a:t>
            </a:r>
            <a:r>
              <a:rPr lang="es-MX" dirty="0" smtClean="0"/>
              <a:t>”, la cual </a:t>
            </a:r>
            <a:r>
              <a:rPr lang="es-MX" dirty="0"/>
              <a:t>consiste en deslizar los dedos de la mano, a una velocidad mayor de la que habitualmente leemos, por debajo de la línea de escritura y al llegar al final de ella se retrocede rápidamente hacia la siguiente y se continúa de la misma manera que al inicio. Estos movimientos se parecen a una "z" y de allí el nombre que se le asigna. </a:t>
            </a:r>
            <a:endParaRPr lang="es-MX" dirty="0" smtClean="0"/>
          </a:p>
          <a:p>
            <a:pPr algn="just"/>
            <a:endParaRPr lang="es-MX" dirty="0">
              <a:solidFill>
                <a:srgbClr val="00B0F0"/>
              </a:solidFill>
            </a:endParaRPr>
          </a:p>
          <a:p>
            <a:pPr algn="just"/>
            <a:r>
              <a:rPr lang="es-MX" dirty="0" smtClean="0"/>
              <a:t>Establecer </a:t>
            </a:r>
            <a:r>
              <a:rPr lang="es-MX" dirty="0"/>
              <a:t>una conexión ayuda notablemente a la velocidad de lectura, reduciendo el esfuerzo que los ojos tienen que hacer para seguir leyendo. </a:t>
            </a:r>
          </a:p>
        </p:txBody>
      </p:sp>
    </p:spTree>
    <p:extLst>
      <p:ext uri="{BB962C8B-B14F-4D97-AF65-F5344CB8AC3E}">
        <p14:creationId xmlns:p14="http://schemas.microsoft.com/office/powerpoint/2010/main" val="1922109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1520" y="421739"/>
            <a:ext cx="6912768" cy="707886"/>
          </a:xfrm>
          <a:prstGeom prst="rect">
            <a:avLst/>
          </a:prstGeom>
          <a:noFill/>
        </p:spPr>
        <p:txBody>
          <a:bodyPr wrap="square" rtlCol="0">
            <a:spAutoFit/>
          </a:bodyPr>
          <a:lstStyle/>
          <a:p>
            <a:r>
              <a:rPr lang="es-MX" sz="2000" dirty="0" smtClean="0">
                <a:solidFill>
                  <a:srgbClr val="FF3399"/>
                </a:solidFill>
              </a:rPr>
              <a:t>Ejercicio: </a:t>
            </a:r>
            <a:r>
              <a:rPr lang="es-MX" sz="2000" dirty="0" smtClean="0"/>
              <a:t>Observa la siguiente imagen y pon en practica al menos por un minuto, la técnica de lectura en </a:t>
            </a:r>
            <a:r>
              <a:rPr lang="es-MX" sz="2000" dirty="0" err="1" smtClean="0"/>
              <a:t>zig-zag</a:t>
            </a:r>
            <a:r>
              <a:rPr lang="es-MX" sz="2000" dirty="0" smtClean="0"/>
              <a:t>.   </a:t>
            </a:r>
            <a:endParaRPr lang="es-MX" sz="2000" dirty="0"/>
          </a:p>
        </p:txBody>
      </p:sp>
      <p:sp>
        <p:nvSpPr>
          <p:cNvPr id="5" name="Elipse 4"/>
          <p:cNvSpPr/>
          <p:nvPr/>
        </p:nvSpPr>
        <p:spPr>
          <a:xfrm>
            <a:off x="1822376" y="1965582"/>
            <a:ext cx="360040" cy="432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dirty="0" smtClean="0"/>
              <a:t>1</a:t>
            </a:r>
            <a:endParaRPr lang="es-MX" dirty="0"/>
          </a:p>
        </p:txBody>
      </p:sp>
      <p:sp>
        <p:nvSpPr>
          <p:cNvPr id="7" name="Elipse 6"/>
          <p:cNvSpPr/>
          <p:nvPr/>
        </p:nvSpPr>
        <p:spPr>
          <a:xfrm>
            <a:off x="5818427" y="2051318"/>
            <a:ext cx="360040" cy="432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dirty="0"/>
              <a:t>2</a:t>
            </a:r>
          </a:p>
        </p:txBody>
      </p:sp>
      <p:sp>
        <p:nvSpPr>
          <p:cNvPr id="8" name="Elipse 7"/>
          <p:cNvSpPr/>
          <p:nvPr/>
        </p:nvSpPr>
        <p:spPr>
          <a:xfrm>
            <a:off x="5818427" y="2882960"/>
            <a:ext cx="360040" cy="432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dirty="0"/>
              <a:t>4</a:t>
            </a:r>
          </a:p>
        </p:txBody>
      </p:sp>
      <p:sp>
        <p:nvSpPr>
          <p:cNvPr id="9" name="Elipse 8"/>
          <p:cNvSpPr/>
          <p:nvPr/>
        </p:nvSpPr>
        <p:spPr>
          <a:xfrm>
            <a:off x="1832199" y="4366461"/>
            <a:ext cx="360040" cy="432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dirty="0"/>
              <a:t>7</a:t>
            </a:r>
          </a:p>
        </p:txBody>
      </p:sp>
      <p:sp>
        <p:nvSpPr>
          <p:cNvPr id="10" name="Elipse 9"/>
          <p:cNvSpPr/>
          <p:nvPr/>
        </p:nvSpPr>
        <p:spPr>
          <a:xfrm>
            <a:off x="1832199" y="3505739"/>
            <a:ext cx="360040" cy="432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dirty="0"/>
              <a:t>5</a:t>
            </a:r>
          </a:p>
        </p:txBody>
      </p:sp>
      <p:sp>
        <p:nvSpPr>
          <p:cNvPr id="11" name="Elipse 10"/>
          <p:cNvSpPr/>
          <p:nvPr/>
        </p:nvSpPr>
        <p:spPr>
          <a:xfrm>
            <a:off x="1822376" y="2742136"/>
            <a:ext cx="360040" cy="432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dirty="0"/>
              <a:t>3</a:t>
            </a:r>
          </a:p>
        </p:txBody>
      </p:sp>
      <p:sp>
        <p:nvSpPr>
          <p:cNvPr id="12" name="Elipse 11"/>
          <p:cNvSpPr/>
          <p:nvPr/>
        </p:nvSpPr>
        <p:spPr>
          <a:xfrm>
            <a:off x="5818427" y="4533146"/>
            <a:ext cx="360040" cy="432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dirty="0"/>
              <a:t>8</a:t>
            </a:r>
          </a:p>
        </p:txBody>
      </p:sp>
      <p:sp>
        <p:nvSpPr>
          <p:cNvPr id="13" name="Elipse 12"/>
          <p:cNvSpPr/>
          <p:nvPr/>
        </p:nvSpPr>
        <p:spPr>
          <a:xfrm>
            <a:off x="5818427" y="3721763"/>
            <a:ext cx="360040" cy="432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dirty="0"/>
              <a:t>6</a:t>
            </a:r>
          </a:p>
        </p:txBody>
      </p:sp>
      <p:cxnSp>
        <p:nvCxnSpPr>
          <p:cNvPr id="14" name="Conector recto 13"/>
          <p:cNvCxnSpPr>
            <a:stCxn id="5" idx="6"/>
          </p:cNvCxnSpPr>
          <p:nvPr/>
        </p:nvCxnSpPr>
        <p:spPr>
          <a:xfrm>
            <a:off x="2182416" y="2181606"/>
            <a:ext cx="3636011" cy="21602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 name="Conector recto 15"/>
          <p:cNvCxnSpPr>
            <a:endCxn id="7" idx="3"/>
          </p:cNvCxnSpPr>
          <p:nvPr/>
        </p:nvCxnSpPr>
        <p:spPr>
          <a:xfrm flipV="1">
            <a:off x="2182416" y="2420094"/>
            <a:ext cx="3688738" cy="57159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Conector recto 17"/>
          <p:cNvCxnSpPr>
            <a:stCxn id="11" idx="6"/>
          </p:cNvCxnSpPr>
          <p:nvPr/>
        </p:nvCxnSpPr>
        <p:spPr>
          <a:xfrm>
            <a:off x="2182416" y="2958160"/>
            <a:ext cx="3636011" cy="20468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 name="Conector recto 20"/>
          <p:cNvCxnSpPr>
            <a:stCxn id="10" idx="6"/>
          </p:cNvCxnSpPr>
          <p:nvPr/>
        </p:nvCxnSpPr>
        <p:spPr>
          <a:xfrm flipV="1">
            <a:off x="2192239" y="3196661"/>
            <a:ext cx="3600839" cy="52510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a:off x="2199135" y="3739984"/>
            <a:ext cx="3636011" cy="21602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6" name="Conector recto 25"/>
          <p:cNvCxnSpPr>
            <a:stCxn id="9" idx="6"/>
            <a:endCxn id="13" idx="2"/>
          </p:cNvCxnSpPr>
          <p:nvPr/>
        </p:nvCxnSpPr>
        <p:spPr>
          <a:xfrm flipV="1">
            <a:off x="2192239" y="3937787"/>
            <a:ext cx="3626188" cy="644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0" name="Conector recto 29"/>
          <p:cNvCxnSpPr>
            <a:endCxn id="12" idx="2"/>
          </p:cNvCxnSpPr>
          <p:nvPr/>
        </p:nvCxnSpPr>
        <p:spPr>
          <a:xfrm>
            <a:off x="2235143" y="4576520"/>
            <a:ext cx="3583284" cy="17265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1" name="Triángulo isósceles 30"/>
          <p:cNvSpPr/>
          <p:nvPr/>
        </p:nvSpPr>
        <p:spPr>
          <a:xfrm rot="5400000">
            <a:off x="3533077" y="2134188"/>
            <a:ext cx="284765" cy="208903"/>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34" name="Triángulo isósceles 33"/>
          <p:cNvSpPr/>
          <p:nvPr/>
        </p:nvSpPr>
        <p:spPr>
          <a:xfrm rot="5400000">
            <a:off x="3555125" y="2994902"/>
            <a:ext cx="284765" cy="208903"/>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35" name="Triángulo isósceles 34"/>
          <p:cNvSpPr/>
          <p:nvPr/>
        </p:nvSpPr>
        <p:spPr>
          <a:xfrm rot="5400000">
            <a:off x="3555126" y="3743544"/>
            <a:ext cx="284765" cy="208903"/>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36" name="Triángulo isósceles 35"/>
          <p:cNvSpPr/>
          <p:nvPr/>
        </p:nvSpPr>
        <p:spPr>
          <a:xfrm rot="5400000">
            <a:off x="3583197" y="4607260"/>
            <a:ext cx="284765" cy="208903"/>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37" name="Triángulo isósceles 36"/>
          <p:cNvSpPr/>
          <p:nvPr/>
        </p:nvSpPr>
        <p:spPr>
          <a:xfrm rot="16200000">
            <a:off x="3760096" y="2588390"/>
            <a:ext cx="303850" cy="264218"/>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38" name="Triángulo isósceles 37"/>
          <p:cNvSpPr/>
          <p:nvPr/>
        </p:nvSpPr>
        <p:spPr>
          <a:xfrm rot="16200000">
            <a:off x="3865215" y="3315753"/>
            <a:ext cx="303850" cy="264218"/>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40" name="Triángulo isósceles 39"/>
          <p:cNvSpPr/>
          <p:nvPr/>
        </p:nvSpPr>
        <p:spPr>
          <a:xfrm rot="16200000">
            <a:off x="3875774" y="4142478"/>
            <a:ext cx="303850" cy="264218"/>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390811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272396" y="393618"/>
            <a:ext cx="7107916" cy="1631216"/>
          </a:xfrm>
          <a:prstGeom prst="rect">
            <a:avLst/>
          </a:prstGeom>
          <a:noFill/>
        </p:spPr>
        <p:txBody>
          <a:bodyPr wrap="square" rtlCol="0">
            <a:spAutoFit/>
          </a:bodyPr>
          <a:lstStyle/>
          <a:p>
            <a:pPr algn="just"/>
            <a:r>
              <a:rPr lang="es-MX" sz="2000" dirty="0" smtClean="0">
                <a:solidFill>
                  <a:srgbClr val="FF3399"/>
                </a:solidFill>
              </a:rPr>
              <a:t>Actividad III: </a:t>
            </a:r>
            <a:r>
              <a:rPr lang="es-MX" sz="2000" dirty="0" smtClean="0"/>
              <a:t>Visita la biblioteca de tu facultad, selecciona algún libro que sea de tu interés, practica la lectura exploratoria contestando la  siguiente papeleta de identificación sobre el libro elegido. Al terminar revisa las respuestas con tu docente.</a:t>
            </a:r>
            <a:endParaRPr lang="es-MX" sz="2000" dirty="0"/>
          </a:p>
        </p:txBody>
      </p:sp>
      <p:pic>
        <p:nvPicPr>
          <p:cNvPr id="9" name="Imagen 8"/>
          <p:cNvPicPr>
            <a:picLocks noChangeAspect="1"/>
          </p:cNvPicPr>
          <p:nvPr/>
        </p:nvPicPr>
        <p:blipFill rotWithShape="1">
          <a:blip r:embed="rId3"/>
          <a:srcRect l="26375" t="19186" r="23225" b="19839"/>
          <a:stretch/>
        </p:blipFill>
        <p:spPr>
          <a:xfrm>
            <a:off x="1053946" y="2204864"/>
            <a:ext cx="6326366" cy="4303251"/>
          </a:xfrm>
          <a:prstGeom prst="rect">
            <a:avLst/>
          </a:prstGeom>
        </p:spPr>
      </p:pic>
    </p:spTree>
    <p:extLst>
      <p:ext uri="{BB962C8B-B14F-4D97-AF65-F5344CB8AC3E}">
        <p14:creationId xmlns:p14="http://schemas.microsoft.com/office/powerpoint/2010/main" val="22154488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29033" t="20656" r="27901" b="8770"/>
          <a:stretch/>
        </p:blipFill>
        <p:spPr>
          <a:xfrm>
            <a:off x="539552" y="332656"/>
            <a:ext cx="6408713" cy="5904656"/>
          </a:xfrm>
          <a:prstGeom prst="rect">
            <a:avLst/>
          </a:prstGeom>
        </p:spPr>
      </p:pic>
    </p:spTree>
    <p:extLst>
      <p:ext uri="{BB962C8B-B14F-4D97-AF65-F5344CB8AC3E}">
        <p14:creationId xmlns:p14="http://schemas.microsoft.com/office/powerpoint/2010/main" val="4794128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548680"/>
            <a:ext cx="6836501" cy="1077218"/>
          </a:xfrm>
          <a:prstGeom prst="rect">
            <a:avLst/>
          </a:prstGeom>
          <a:noFill/>
        </p:spPr>
        <p:txBody>
          <a:bodyPr wrap="square" rtlCol="0">
            <a:spAutoFit/>
          </a:bodyPr>
          <a:lstStyle/>
          <a:p>
            <a:pPr algn="ctr"/>
            <a:r>
              <a:rPr lang="es-MX" sz="3200" dirty="0" smtClean="0">
                <a:solidFill>
                  <a:srgbClr val="00B0F0"/>
                </a:solidFill>
              </a:rPr>
              <a:t>Objetivo de la </a:t>
            </a:r>
          </a:p>
          <a:p>
            <a:pPr algn="ctr"/>
            <a:r>
              <a:rPr lang="es-MX" sz="3200" dirty="0" smtClean="0">
                <a:solidFill>
                  <a:srgbClr val="00B0F0"/>
                </a:solidFill>
              </a:rPr>
              <a:t>Unidad de Aprendizaje</a:t>
            </a:r>
          </a:p>
        </p:txBody>
      </p:sp>
      <p:sp>
        <p:nvSpPr>
          <p:cNvPr id="5" name="CuadroTexto 4"/>
          <p:cNvSpPr txBox="1"/>
          <p:nvPr/>
        </p:nvSpPr>
        <p:spPr>
          <a:xfrm>
            <a:off x="683568" y="2564904"/>
            <a:ext cx="6845019"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2400" dirty="0" smtClean="0"/>
              <a:t>Permitir al estudiante interpretar el contenido de diferentes textos producidos en el entorno académico de la disciplina turística, lo que servirá de base para el posterior análisis de diferentes situaciones vinculadas con los campos propios de la profesión </a:t>
            </a:r>
            <a:endParaRPr lang="es-MX" sz="2400" dirty="0"/>
          </a:p>
        </p:txBody>
      </p:sp>
    </p:spTree>
    <p:extLst>
      <p:ext uri="{BB962C8B-B14F-4D97-AF65-F5344CB8AC3E}">
        <p14:creationId xmlns:p14="http://schemas.microsoft.com/office/powerpoint/2010/main" val="225397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899592" y="4149080"/>
            <a:ext cx="6480720" cy="1754326"/>
          </a:xfrm>
          <a:prstGeom prst="rect">
            <a:avLst/>
          </a:prstGeom>
          <a:noFill/>
        </p:spPr>
        <p:txBody>
          <a:bodyPr wrap="square" rtlCol="0">
            <a:spAutoFit/>
          </a:bodyPr>
          <a:lstStyle/>
          <a:p>
            <a:pPr algn="just"/>
            <a:r>
              <a:rPr lang="es-MX" dirty="0" smtClean="0"/>
              <a:t>Así pues, la</a:t>
            </a:r>
            <a:r>
              <a:rPr lang="es-MX" dirty="0"/>
              <a:t> </a:t>
            </a:r>
            <a:r>
              <a:rPr lang="es-MX" dirty="0" smtClean="0">
                <a:solidFill>
                  <a:srgbClr val="00B0F0"/>
                </a:solidFill>
              </a:rPr>
              <a:t>comprensión lectora </a:t>
            </a:r>
            <a:r>
              <a:rPr lang="es-MX" dirty="0" smtClean="0"/>
              <a:t>es entendida como el resultado </a:t>
            </a:r>
            <a:r>
              <a:rPr lang="es-MX" dirty="0"/>
              <a:t>de la inteligencia de un </a:t>
            </a:r>
            <a:r>
              <a:rPr lang="es-MX" dirty="0" smtClean="0"/>
              <a:t>individuo, </a:t>
            </a:r>
            <a:r>
              <a:rPr lang="es-MX" dirty="0"/>
              <a:t>en el proceso de trasferencia de </a:t>
            </a:r>
            <a:r>
              <a:rPr lang="es-MX" dirty="0" smtClean="0"/>
              <a:t>información contenida en un documento escrito, </a:t>
            </a:r>
            <a:r>
              <a:rPr lang="es-MX" dirty="0"/>
              <a:t>implica, supone o conlleva </a:t>
            </a:r>
            <a:r>
              <a:rPr lang="es-MX" dirty="0" smtClean="0"/>
              <a:t>características </a:t>
            </a:r>
            <a:r>
              <a:rPr lang="es-MX" dirty="0"/>
              <a:t>como las siguientes:</a:t>
            </a:r>
          </a:p>
          <a:p>
            <a:pPr algn="just"/>
            <a:endParaRPr lang="es-MX" dirty="0"/>
          </a:p>
        </p:txBody>
      </p:sp>
      <p:pic>
        <p:nvPicPr>
          <p:cNvPr id="1026" name="Picture 2" descr="Resultado de imagen para cereb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48680"/>
            <a:ext cx="4128393" cy="2361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72341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jeta 3"/>
          <p:cNvSpPr/>
          <p:nvPr/>
        </p:nvSpPr>
        <p:spPr>
          <a:xfrm>
            <a:off x="352172" y="326798"/>
            <a:ext cx="2000521" cy="888643"/>
          </a:xfrm>
          <a:prstGeom prst="flowChartPunchedCard">
            <a:avLst/>
          </a:prstGeom>
          <a:solidFill>
            <a:srgbClr val="FFC0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002060"/>
                </a:solidFill>
              </a:rPr>
              <a:t>Reconocimiento de la información</a:t>
            </a:r>
            <a:endParaRPr lang="es-MX" dirty="0">
              <a:solidFill>
                <a:srgbClr val="002060"/>
              </a:solidFill>
            </a:endParaRPr>
          </a:p>
        </p:txBody>
      </p:sp>
      <p:sp>
        <p:nvSpPr>
          <p:cNvPr id="5" name="Flecha abajo 4"/>
          <p:cNvSpPr/>
          <p:nvPr/>
        </p:nvSpPr>
        <p:spPr>
          <a:xfrm>
            <a:off x="1127051" y="1355002"/>
            <a:ext cx="450761" cy="514039"/>
          </a:xfrm>
          <a:prstGeom prst="downArrow">
            <a:avLst/>
          </a:prstGeom>
          <a:solidFill>
            <a:srgbClr val="FF99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311926" y="1933171"/>
            <a:ext cx="3481461" cy="1077218"/>
          </a:xfrm>
          <a:prstGeom prst="rect">
            <a:avLst/>
          </a:prstGeom>
          <a:noFill/>
        </p:spPr>
        <p:txBody>
          <a:bodyPr wrap="square" rtlCol="0">
            <a:spAutoFit/>
          </a:bodyPr>
          <a:lstStyle/>
          <a:p>
            <a:r>
              <a:rPr lang="es-MX" sz="1600" dirty="0" smtClean="0">
                <a:latin typeface="Verdana" panose="020B0604030504040204" pitchFamily="34" charset="0"/>
                <a:ea typeface="Verdana" panose="020B0604030504040204" pitchFamily="34" charset="0"/>
                <a:cs typeface="Verdana" panose="020B0604030504040204" pitchFamily="34" charset="0"/>
              </a:rPr>
              <a:t>Palabras, frases, párrafos.</a:t>
            </a:r>
          </a:p>
          <a:p>
            <a:r>
              <a:rPr lang="es-MX" sz="1600" dirty="0" smtClean="0">
                <a:latin typeface="Verdana" panose="020B0604030504040204" pitchFamily="34" charset="0"/>
                <a:ea typeface="Verdana" panose="020B0604030504040204" pitchFamily="34" charset="0"/>
                <a:cs typeface="Verdana" panose="020B0604030504040204" pitchFamily="34" charset="0"/>
              </a:rPr>
              <a:t>Relaciones </a:t>
            </a:r>
          </a:p>
          <a:p>
            <a:r>
              <a:rPr lang="es-MX" sz="1600" dirty="0">
                <a:latin typeface="Verdana" panose="020B0604030504040204" pitchFamily="34" charset="0"/>
                <a:ea typeface="Verdana" panose="020B0604030504040204" pitchFamily="34" charset="0"/>
                <a:cs typeface="Verdana" panose="020B0604030504040204" pitchFamily="34" charset="0"/>
              </a:rPr>
              <a:t>R</a:t>
            </a:r>
            <a:r>
              <a:rPr lang="es-MX" sz="1600" dirty="0" smtClean="0">
                <a:latin typeface="Verdana" panose="020B0604030504040204" pitchFamily="34" charset="0"/>
                <a:ea typeface="Verdana" panose="020B0604030504040204" pitchFamily="34" charset="0"/>
                <a:cs typeface="Verdana" panose="020B0604030504040204" pitchFamily="34" charset="0"/>
              </a:rPr>
              <a:t>eglas lingüísticas. </a:t>
            </a:r>
          </a:p>
          <a:p>
            <a:r>
              <a:rPr lang="es-MX" sz="1600" dirty="0" smtClean="0">
                <a:latin typeface="Verdana" panose="020B0604030504040204" pitchFamily="34" charset="0"/>
                <a:ea typeface="Verdana" panose="020B0604030504040204" pitchFamily="34" charset="0"/>
                <a:cs typeface="Verdana" panose="020B0604030504040204" pitchFamily="34" charset="0"/>
              </a:rPr>
              <a:t>Denotaciones/Connotaciones </a:t>
            </a:r>
            <a:endParaRPr lang="es-MX" sz="1600" dirty="0">
              <a:latin typeface="Verdana" panose="020B0604030504040204" pitchFamily="34" charset="0"/>
              <a:ea typeface="Verdana" panose="020B0604030504040204" pitchFamily="34" charset="0"/>
              <a:cs typeface="Verdana" panose="020B0604030504040204" pitchFamily="34" charset="0"/>
            </a:endParaRPr>
          </a:p>
        </p:txBody>
      </p:sp>
      <p:sp>
        <p:nvSpPr>
          <p:cNvPr id="7" name="Tarjeta 6"/>
          <p:cNvSpPr/>
          <p:nvPr/>
        </p:nvSpPr>
        <p:spPr>
          <a:xfrm>
            <a:off x="686631" y="3253761"/>
            <a:ext cx="2000521" cy="888643"/>
          </a:xfrm>
          <a:prstGeom prst="flowChartPunchedCard">
            <a:avLst/>
          </a:prstGeom>
          <a:solidFill>
            <a:srgbClr val="CC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R</a:t>
            </a:r>
            <a:r>
              <a:rPr lang="es-MX" dirty="0" smtClean="0">
                <a:solidFill>
                  <a:srgbClr val="002060"/>
                </a:solidFill>
              </a:rPr>
              <a:t>etención </a:t>
            </a:r>
          </a:p>
          <a:p>
            <a:pPr algn="ctr"/>
            <a:r>
              <a:rPr lang="es-MX" dirty="0" smtClean="0">
                <a:solidFill>
                  <a:srgbClr val="002060"/>
                </a:solidFill>
              </a:rPr>
              <a:t>de la información</a:t>
            </a:r>
            <a:endParaRPr lang="es-MX" dirty="0">
              <a:solidFill>
                <a:srgbClr val="002060"/>
              </a:solidFill>
            </a:endParaRPr>
          </a:p>
        </p:txBody>
      </p:sp>
      <p:sp>
        <p:nvSpPr>
          <p:cNvPr id="8" name="CuadroTexto 7"/>
          <p:cNvSpPr txBox="1"/>
          <p:nvPr/>
        </p:nvSpPr>
        <p:spPr>
          <a:xfrm>
            <a:off x="718336" y="4935566"/>
            <a:ext cx="2849671" cy="1569660"/>
          </a:xfrm>
          <a:prstGeom prst="rect">
            <a:avLst/>
          </a:prstGeom>
          <a:noFill/>
        </p:spPr>
        <p:txBody>
          <a:bodyPr wrap="square" rtlCol="0">
            <a:spAutoFit/>
          </a:bodyPr>
          <a:lstStyle/>
          <a:p>
            <a:r>
              <a:rPr lang="es-MX" sz="1600" dirty="0" smtClean="0">
                <a:latin typeface="Verdana" panose="020B0604030504040204" pitchFamily="34" charset="0"/>
                <a:ea typeface="Verdana" panose="020B0604030504040204" pitchFamily="34" charset="0"/>
                <a:cs typeface="Verdana" panose="020B0604030504040204" pitchFamily="34" charset="0"/>
              </a:rPr>
              <a:t>Memoria/Paráfrasis </a:t>
            </a:r>
          </a:p>
          <a:p>
            <a:r>
              <a:rPr lang="es-MX" sz="1600" dirty="0" smtClean="0">
                <a:latin typeface="Verdana" panose="020B0604030504040204" pitchFamily="34" charset="0"/>
                <a:ea typeface="Verdana" panose="020B0604030504040204" pitchFamily="34" charset="0"/>
                <a:cs typeface="Verdana" panose="020B0604030504040204" pitchFamily="34" charset="0"/>
              </a:rPr>
              <a:t>Fichado/ Recitado</a:t>
            </a:r>
          </a:p>
          <a:p>
            <a:r>
              <a:rPr lang="es-MX" sz="1600" dirty="0">
                <a:latin typeface="Verdana" panose="020B0604030504040204" pitchFamily="34" charset="0"/>
                <a:ea typeface="Verdana" panose="020B0604030504040204" pitchFamily="34" charset="0"/>
                <a:cs typeface="Verdana" panose="020B0604030504040204" pitchFamily="34" charset="0"/>
              </a:rPr>
              <a:t>Conceptos fundamentales</a:t>
            </a:r>
          </a:p>
          <a:p>
            <a:r>
              <a:rPr lang="es-MX" sz="1600" dirty="0">
                <a:latin typeface="Verdana" panose="020B0604030504040204" pitchFamily="34" charset="0"/>
                <a:ea typeface="Verdana" panose="020B0604030504040204" pitchFamily="34" charset="0"/>
                <a:cs typeface="Verdana" panose="020B0604030504040204" pitchFamily="34" charset="0"/>
              </a:rPr>
              <a:t>Datos específicos</a:t>
            </a:r>
          </a:p>
          <a:p>
            <a:r>
              <a:rPr lang="es-MX" sz="1600" dirty="0">
                <a:latin typeface="Verdana" panose="020B0604030504040204" pitchFamily="34" charset="0"/>
                <a:ea typeface="Verdana" panose="020B0604030504040204" pitchFamily="34" charset="0"/>
                <a:cs typeface="Verdana" panose="020B0604030504040204" pitchFamily="34" charset="0"/>
              </a:rPr>
              <a:t>Detalles aislados</a:t>
            </a:r>
          </a:p>
          <a:p>
            <a:r>
              <a:rPr lang="es-MX" sz="1600" dirty="0">
                <a:latin typeface="Verdana" panose="020B0604030504040204" pitchFamily="34" charset="0"/>
                <a:ea typeface="Verdana" panose="020B0604030504040204" pitchFamily="34" charset="0"/>
                <a:cs typeface="Verdana" panose="020B0604030504040204" pitchFamily="34" charset="0"/>
              </a:rPr>
              <a:t>Detalles </a:t>
            </a:r>
            <a:r>
              <a:rPr lang="es-MX" sz="1600" dirty="0" smtClean="0">
                <a:latin typeface="Verdana" panose="020B0604030504040204" pitchFamily="34" charset="0"/>
                <a:ea typeface="Verdana" panose="020B0604030504040204" pitchFamily="34" charset="0"/>
                <a:cs typeface="Verdana" panose="020B0604030504040204" pitchFamily="34" charset="0"/>
              </a:rPr>
              <a:t>coordinados</a:t>
            </a:r>
            <a:endParaRPr lang="es-MX" sz="1600" dirty="0">
              <a:latin typeface="Verdana" panose="020B0604030504040204" pitchFamily="34" charset="0"/>
              <a:ea typeface="Verdana" panose="020B0604030504040204" pitchFamily="34" charset="0"/>
              <a:cs typeface="Verdana" panose="020B0604030504040204" pitchFamily="34" charset="0"/>
            </a:endParaRPr>
          </a:p>
        </p:txBody>
      </p:sp>
      <p:sp>
        <p:nvSpPr>
          <p:cNvPr id="9" name="Flecha abajo 8"/>
          <p:cNvSpPr/>
          <p:nvPr/>
        </p:nvSpPr>
        <p:spPr>
          <a:xfrm>
            <a:off x="1461510" y="4293096"/>
            <a:ext cx="450761" cy="514039"/>
          </a:xfrm>
          <a:prstGeom prst="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Tarjeta 10"/>
          <p:cNvSpPr/>
          <p:nvPr/>
        </p:nvSpPr>
        <p:spPr>
          <a:xfrm>
            <a:off x="4842850" y="4134800"/>
            <a:ext cx="2000521" cy="888643"/>
          </a:xfrm>
          <a:prstGeom prst="flowChartPunchedCard">
            <a:avLst/>
          </a:prstGeom>
          <a:solidFill>
            <a:srgbClr val="CCE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O</a:t>
            </a:r>
            <a:r>
              <a:rPr lang="es-MX" dirty="0" smtClean="0">
                <a:solidFill>
                  <a:srgbClr val="002060"/>
                </a:solidFill>
              </a:rPr>
              <a:t>rganización </a:t>
            </a:r>
          </a:p>
          <a:p>
            <a:pPr algn="ctr"/>
            <a:r>
              <a:rPr lang="es-MX" dirty="0" smtClean="0">
                <a:solidFill>
                  <a:srgbClr val="002060"/>
                </a:solidFill>
              </a:rPr>
              <a:t>de la información</a:t>
            </a:r>
            <a:endParaRPr lang="es-MX" dirty="0">
              <a:solidFill>
                <a:srgbClr val="002060"/>
              </a:solidFill>
            </a:endParaRPr>
          </a:p>
        </p:txBody>
      </p:sp>
      <p:sp>
        <p:nvSpPr>
          <p:cNvPr id="12" name="CuadroTexto 11"/>
          <p:cNvSpPr txBox="1"/>
          <p:nvPr/>
        </p:nvSpPr>
        <p:spPr>
          <a:xfrm>
            <a:off x="4572000" y="5720396"/>
            <a:ext cx="3703685" cy="830997"/>
          </a:xfrm>
          <a:prstGeom prst="rect">
            <a:avLst/>
          </a:prstGeom>
          <a:noFill/>
        </p:spPr>
        <p:txBody>
          <a:bodyPr wrap="square" rtlCol="0">
            <a:spAutoFit/>
          </a:bodyPr>
          <a:lstStyle/>
          <a:p>
            <a:r>
              <a:rPr lang="es-MX" sz="1600" dirty="0" smtClean="0">
                <a:latin typeface="Verdana" panose="020B0604030504040204" pitchFamily="34" charset="0"/>
                <a:ea typeface="Verdana" panose="020B0604030504040204" pitchFamily="34" charset="0"/>
                <a:cs typeface="Verdana" panose="020B0604030504040204" pitchFamily="34" charset="0"/>
              </a:rPr>
              <a:t>Establecer secuencias</a:t>
            </a:r>
          </a:p>
          <a:p>
            <a:r>
              <a:rPr lang="es-MX" sz="1600" dirty="0" smtClean="0">
                <a:latin typeface="Verdana" panose="020B0604030504040204" pitchFamily="34" charset="0"/>
                <a:ea typeface="Verdana" panose="020B0604030504040204" pitchFamily="34" charset="0"/>
                <a:cs typeface="Verdana" panose="020B0604030504040204" pitchFamily="34" charset="0"/>
              </a:rPr>
              <a:t>Seguir instrucciones </a:t>
            </a:r>
          </a:p>
          <a:p>
            <a:r>
              <a:rPr lang="es-MX" sz="1600" dirty="0" smtClean="0">
                <a:latin typeface="Verdana" panose="020B0604030504040204" pitchFamily="34" charset="0"/>
                <a:ea typeface="Verdana" panose="020B0604030504040204" pitchFamily="34" charset="0"/>
                <a:cs typeface="Verdana" panose="020B0604030504040204" pitchFamily="34" charset="0"/>
              </a:rPr>
              <a:t>Bosquejar/Resumir</a:t>
            </a:r>
            <a:r>
              <a:rPr lang="es-MX" sz="1600" dirty="0">
                <a:latin typeface="Verdana" panose="020B0604030504040204" pitchFamily="34" charset="0"/>
                <a:ea typeface="Verdana" panose="020B0604030504040204" pitchFamily="34" charset="0"/>
                <a:cs typeface="Verdana" panose="020B0604030504040204" pitchFamily="34" charset="0"/>
              </a:rPr>
              <a:t>/</a:t>
            </a:r>
            <a:r>
              <a:rPr lang="es-MX" sz="1600" dirty="0" smtClean="0">
                <a:latin typeface="Verdana" panose="020B0604030504040204" pitchFamily="34" charset="0"/>
                <a:ea typeface="Verdana" panose="020B0604030504040204" pitchFamily="34" charset="0"/>
                <a:cs typeface="Verdana" panose="020B0604030504040204" pitchFamily="34" charset="0"/>
              </a:rPr>
              <a:t>Generalizar</a:t>
            </a:r>
            <a:endParaRPr lang="es-MX" sz="1600" dirty="0">
              <a:latin typeface="Verdana" panose="020B0604030504040204" pitchFamily="34" charset="0"/>
              <a:ea typeface="Verdana" panose="020B0604030504040204" pitchFamily="34" charset="0"/>
              <a:cs typeface="Verdana" panose="020B0604030504040204" pitchFamily="34" charset="0"/>
            </a:endParaRPr>
          </a:p>
        </p:txBody>
      </p:sp>
      <p:sp>
        <p:nvSpPr>
          <p:cNvPr id="13" name="Flecha abajo 12"/>
          <p:cNvSpPr/>
          <p:nvPr/>
        </p:nvSpPr>
        <p:spPr>
          <a:xfrm>
            <a:off x="5659648" y="5122504"/>
            <a:ext cx="450761" cy="514039"/>
          </a:xfrm>
          <a:prstGeom prst="downArrow">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Tarjeta 13"/>
          <p:cNvSpPr/>
          <p:nvPr/>
        </p:nvSpPr>
        <p:spPr>
          <a:xfrm>
            <a:off x="4730152" y="184701"/>
            <a:ext cx="1998376" cy="888643"/>
          </a:xfrm>
          <a:prstGeom prst="flowChartPunchedCard">
            <a:avLst/>
          </a:prstGeom>
          <a:solidFill>
            <a:srgbClr val="FFCCFF"/>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Evaluación y valoración </a:t>
            </a:r>
          </a:p>
          <a:p>
            <a:pPr algn="ctr"/>
            <a:r>
              <a:rPr lang="es-MX" dirty="0">
                <a:solidFill>
                  <a:srgbClr val="002060"/>
                </a:solidFill>
              </a:rPr>
              <a:t>de la información</a:t>
            </a:r>
          </a:p>
        </p:txBody>
      </p:sp>
      <p:sp>
        <p:nvSpPr>
          <p:cNvPr id="15" name="Flecha abajo 14"/>
          <p:cNvSpPr/>
          <p:nvPr/>
        </p:nvSpPr>
        <p:spPr>
          <a:xfrm>
            <a:off x="5392350" y="1312227"/>
            <a:ext cx="450761" cy="514039"/>
          </a:xfrm>
          <a:prstGeom prst="downArrow">
            <a:avLst/>
          </a:prstGeom>
          <a:solidFill>
            <a:srgbClr val="FF00FF"/>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CuadroTexto 16"/>
          <p:cNvSpPr txBox="1"/>
          <p:nvPr/>
        </p:nvSpPr>
        <p:spPr>
          <a:xfrm>
            <a:off x="4133546" y="1742623"/>
            <a:ext cx="4580591" cy="2308324"/>
          </a:xfrm>
          <a:prstGeom prst="rect">
            <a:avLst/>
          </a:prstGeom>
          <a:noFill/>
        </p:spPr>
        <p:txBody>
          <a:bodyPr wrap="square" rtlCol="0">
            <a:spAutoFit/>
          </a:bodyPr>
          <a:lstStyle/>
          <a:p>
            <a:r>
              <a:rPr lang="es-MX" sz="1600" dirty="0" smtClean="0">
                <a:latin typeface="Verdana" panose="020B0604030504040204" pitchFamily="34" charset="0"/>
                <a:ea typeface="Verdana" panose="020B0604030504040204" pitchFamily="34" charset="0"/>
                <a:cs typeface="Verdana" panose="020B0604030504040204" pitchFamily="34" charset="0"/>
              </a:rPr>
              <a:t>Formarse una opinión</a:t>
            </a:r>
          </a:p>
          <a:p>
            <a:r>
              <a:rPr lang="es-MX" sz="1600" dirty="0" smtClean="0">
                <a:latin typeface="Verdana" panose="020B0604030504040204" pitchFamily="34" charset="0"/>
                <a:ea typeface="Verdana" panose="020B0604030504040204" pitchFamily="34" charset="0"/>
                <a:cs typeface="Verdana" panose="020B0604030504040204" pitchFamily="34" charset="0"/>
              </a:rPr>
              <a:t>Obtener ideas centrales</a:t>
            </a:r>
          </a:p>
          <a:p>
            <a:r>
              <a:rPr lang="es-MX" sz="1600" dirty="0" smtClean="0">
                <a:latin typeface="Verdana" panose="020B0604030504040204" pitchFamily="34" charset="0"/>
                <a:ea typeface="Verdana" panose="020B0604030504040204" pitchFamily="34" charset="0"/>
                <a:cs typeface="Verdana" panose="020B0604030504040204" pitchFamily="34" charset="0"/>
              </a:rPr>
              <a:t>Deducir conclusiones </a:t>
            </a:r>
          </a:p>
          <a:p>
            <a:r>
              <a:rPr lang="es-MX" sz="1600" dirty="0" smtClean="0">
                <a:latin typeface="Verdana" panose="020B0604030504040204" pitchFamily="34" charset="0"/>
                <a:ea typeface="Verdana" panose="020B0604030504040204" pitchFamily="34" charset="0"/>
                <a:cs typeface="Verdana" panose="020B0604030504040204" pitchFamily="34" charset="0"/>
              </a:rPr>
              <a:t>Predecir resultados o consecuencias</a:t>
            </a:r>
          </a:p>
          <a:p>
            <a:r>
              <a:rPr lang="es-MX" sz="1600" dirty="0" smtClean="0">
                <a:latin typeface="Verdana" panose="020B0604030504040204" pitchFamily="34" charset="0"/>
                <a:ea typeface="Verdana" panose="020B0604030504040204" pitchFamily="34" charset="0"/>
                <a:cs typeface="Verdana" panose="020B0604030504040204" pitchFamily="34" charset="0"/>
              </a:rPr>
              <a:t>Captar el sentido de lo que refleja el autor</a:t>
            </a:r>
          </a:p>
          <a:p>
            <a:r>
              <a:rPr lang="es-MX" sz="1600" dirty="0" smtClean="0">
                <a:latin typeface="Verdana" panose="020B0604030504040204" pitchFamily="34" charset="0"/>
                <a:ea typeface="Verdana" panose="020B0604030504040204" pitchFamily="34" charset="0"/>
                <a:cs typeface="Verdana" panose="020B0604030504040204" pitchFamily="34" charset="0"/>
              </a:rPr>
              <a:t>Establecer relaciones causa-efecto</a:t>
            </a:r>
          </a:p>
          <a:p>
            <a:r>
              <a:rPr lang="es-MX" sz="1600" dirty="0" smtClean="0">
                <a:latin typeface="Verdana" panose="020B0604030504040204" pitchFamily="34" charset="0"/>
                <a:ea typeface="Verdana" panose="020B0604030504040204" pitchFamily="34" charset="0"/>
                <a:cs typeface="Verdana" panose="020B0604030504040204" pitchFamily="34" charset="0"/>
              </a:rPr>
              <a:t>Separar hechos de opiniones</a:t>
            </a:r>
          </a:p>
          <a:p>
            <a:r>
              <a:rPr lang="es-MX" sz="1600" dirty="0" smtClean="0">
                <a:latin typeface="Verdana" panose="020B0604030504040204" pitchFamily="34" charset="0"/>
                <a:ea typeface="Verdana" panose="020B0604030504040204" pitchFamily="34" charset="0"/>
                <a:cs typeface="Verdana" panose="020B0604030504040204" pitchFamily="34" charset="0"/>
              </a:rPr>
              <a:t>Diferenciar lo verdadero de lo falso</a:t>
            </a:r>
          </a:p>
          <a:p>
            <a:r>
              <a:rPr lang="es-MX" sz="1600" dirty="0" smtClean="0">
                <a:latin typeface="Verdana" panose="020B0604030504040204" pitchFamily="34" charset="0"/>
                <a:ea typeface="Verdana" panose="020B0604030504040204" pitchFamily="34" charset="0"/>
                <a:cs typeface="Verdana" panose="020B0604030504040204" pitchFamily="34" charset="0"/>
              </a:rPr>
              <a:t>Diferenciar lo real de lo imaginario</a:t>
            </a:r>
            <a:endParaRPr lang="es-MX" sz="1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69923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99592" y="1484784"/>
            <a:ext cx="6264696" cy="3970318"/>
          </a:xfrm>
          <a:prstGeom prst="rect">
            <a:avLst/>
          </a:prstGeom>
          <a:noFill/>
        </p:spPr>
        <p:txBody>
          <a:bodyPr wrap="square" rtlCol="0">
            <a:spAutoFit/>
          </a:bodyPr>
          <a:lstStyle/>
          <a:p>
            <a:pPr algn="just"/>
            <a:r>
              <a:rPr lang="es-MX" dirty="0"/>
              <a:t>La </a:t>
            </a:r>
            <a:r>
              <a:rPr lang="es-MX" dirty="0" smtClean="0"/>
              <a:t>comprensión lectora </a:t>
            </a:r>
            <a:r>
              <a:rPr lang="es-MX" dirty="0"/>
              <a:t>es </a:t>
            </a:r>
            <a:r>
              <a:rPr lang="es-MX" dirty="0" smtClean="0"/>
              <a:t>una </a:t>
            </a:r>
            <a:r>
              <a:rPr lang="es-MX" dirty="0"/>
              <a:t>actividad personalizada que constantemente pone en juego</a:t>
            </a:r>
            <a:r>
              <a:rPr lang="es-MX" dirty="0" smtClean="0"/>
              <a:t>, la ampliación de conocimientos, y las adquisiciones </a:t>
            </a:r>
            <a:r>
              <a:rPr lang="es-MX" dirty="0"/>
              <a:t>y/o aprendizajes sucesivos que acumula el </a:t>
            </a:r>
            <a:r>
              <a:rPr lang="es-MX" dirty="0" smtClean="0"/>
              <a:t>individuo. </a:t>
            </a:r>
          </a:p>
          <a:p>
            <a:pPr algn="just"/>
            <a:endParaRPr lang="es-MX" dirty="0"/>
          </a:p>
          <a:p>
            <a:pPr algn="just"/>
            <a:r>
              <a:rPr lang="es-MX" dirty="0" smtClean="0"/>
              <a:t>La asimilación </a:t>
            </a:r>
            <a:r>
              <a:rPr lang="es-MX" dirty="0"/>
              <a:t>e integración de </a:t>
            </a:r>
            <a:r>
              <a:rPr lang="es-MX" dirty="0" smtClean="0"/>
              <a:t>estos conocimientos depende </a:t>
            </a:r>
            <a:r>
              <a:rPr lang="es-MX" dirty="0"/>
              <a:t>de las </a:t>
            </a:r>
            <a:r>
              <a:rPr lang="es-MX" dirty="0">
                <a:solidFill>
                  <a:srgbClr val="00B0F0"/>
                </a:solidFill>
              </a:rPr>
              <a:t>estrategias</a:t>
            </a:r>
            <a:r>
              <a:rPr lang="es-MX" dirty="0"/>
              <a:t> empleadas para establecer una acertada comprensión del </a:t>
            </a:r>
            <a:r>
              <a:rPr lang="es-MX" dirty="0" smtClean="0"/>
              <a:t>texto</a:t>
            </a:r>
            <a:r>
              <a:rPr lang="es-MX" dirty="0"/>
              <a:t> en la que intervienen el dominio global de destrezas y </a:t>
            </a:r>
            <a:r>
              <a:rPr lang="es-MX" dirty="0" smtClean="0"/>
              <a:t>habilidades cognitivas y  lingüísticas.</a:t>
            </a:r>
          </a:p>
          <a:p>
            <a:pPr algn="just"/>
            <a:endParaRPr lang="es-MX" dirty="0" smtClean="0"/>
          </a:p>
          <a:p>
            <a:pPr algn="just"/>
            <a:r>
              <a:rPr lang="es-MX" dirty="0" smtClean="0"/>
              <a:t>A continuación se presentan algunas estrategias que sirven como apoyo para llevar a cabo la comprensión de textos:</a:t>
            </a:r>
            <a:endParaRPr lang="es-MX" dirty="0"/>
          </a:p>
          <a:p>
            <a:pPr algn="just"/>
            <a:endParaRPr lang="es-MX" dirty="0" smtClean="0"/>
          </a:p>
        </p:txBody>
      </p:sp>
    </p:spTree>
    <p:extLst>
      <p:ext uri="{BB962C8B-B14F-4D97-AF65-F5344CB8AC3E}">
        <p14:creationId xmlns:p14="http://schemas.microsoft.com/office/powerpoint/2010/main" val="1301708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Llamada de nube"/>
          <p:cNvSpPr/>
          <p:nvPr/>
        </p:nvSpPr>
        <p:spPr>
          <a:xfrm>
            <a:off x="156155" y="495418"/>
            <a:ext cx="3368799" cy="1512168"/>
          </a:xfrm>
          <a:prstGeom prst="cloudCallout">
            <a:avLst>
              <a:gd name="adj1" fmla="val -5241"/>
              <a:gd name="adj2" fmla="val 96473"/>
            </a:avLst>
          </a:prstGeom>
          <a:solidFill>
            <a:srgbClr val="CCE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latin typeface="+mj-lt"/>
              </a:rPr>
              <a:t>Comprender lo que se lee y ser capaz de explicarlo</a:t>
            </a:r>
            <a:endParaRPr lang="es-MX" b="1" dirty="0">
              <a:solidFill>
                <a:schemeClr val="tx1"/>
              </a:solidFill>
              <a:latin typeface="+mj-lt"/>
            </a:endParaRPr>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692" b="4344"/>
          <a:stretch/>
        </p:blipFill>
        <p:spPr bwMode="auto">
          <a:xfrm>
            <a:off x="346244" y="3025895"/>
            <a:ext cx="2708888" cy="2671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8 Flecha derecha"/>
          <p:cNvSpPr/>
          <p:nvPr/>
        </p:nvSpPr>
        <p:spPr>
          <a:xfrm>
            <a:off x="3679111" y="60738"/>
            <a:ext cx="3125138" cy="1280030"/>
          </a:xfrm>
          <a:prstGeom prst="rightArrow">
            <a:avLst/>
          </a:prstGeom>
          <a:solidFill>
            <a:srgbClr val="CCFF33"/>
          </a:solidFill>
          <a:ln>
            <a:solidFill>
              <a:srgbClr val="00CC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600" b="1" dirty="0" smtClean="0">
                <a:solidFill>
                  <a:srgbClr val="002060"/>
                </a:solidFill>
                <a:latin typeface="+mj-lt"/>
              </a:rPr>
              <a:t>No leer palabra por palabra</a:t>
            </a:r>
            <a:endParaRPr lang="es-MX" sz="1600" b="1" dirty="0">
              <a:solidFill>
                <a:srgbClr val="002060"/>
              </a:solidFill>
              <a:latin typeface="+mj-lt"/>
            </a:endParaRPr>
          </a:p>
        </p:txBody>
      </p:sp>
      <p:sp>
        <p:nvSpPr>
          <p:cNvPr id="7" name="4 Flecha derecha"/>
          <p:cNvSpPr/>
          <p:nvPr/>
        </p:nvSpPr>
        <p:spPr>
          <a:xfrm>
            <a:off x="4245718" y="1465310"/>
            <a:ext cx="3122565" cy="1282298"/>
          </a:xfrm>
          <a:prstGeom prst="rightArrow">
            <a:avLst/>
          </a:prstGeom>
          <a:solidFill>
            <a:srgbClr val="CCFF33"/>
          </a:solidFill>
          <a:ln>
            <a:solidFill>
              <a:srgbClr val="00CC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600" b="1" dirty="0" smtClean="0">
                <a:solidFill>
                  <a:srgbClr val="002060"/>
                </a:solidFill>
                <a:latin typeface="+mj-lt"/>
              </a:rPr>
              <a:t>Ver la forma en que se agrupan las palabras</a:t>
            </a:r>
            <a:endParaRPr lang="es-MX" sz="1600" b="1" dirty="0">
              <a:solidFill>
                <a:srgbClr val="002060"/>
              </a:solidFill>
              <a:latin typeface="+mj-lt"/>
            </a:endParaRPr>
          </a:p>
        </p:txBody>
      </p:sp>
      <p:sp>
        <p:nvSpPr>
          <p:cNvPr id="8" name="7 Flecha derecha"/>
          <p:cNvSpPr/>
          <p:nvPr/>
        </p:nvSpPr>
        <p:spPr>
          <a:xfrm>
            <a:off x="3548834" y="2837562"/>
            <a:ext cx="3385692" cy="1183976"/>
          </a:xfrm>
          <a:prstGeom prst="rightArrow">
            <a:avLst/>
          </a:prstGeom>
          <a:solidFill>
            <a:srgbClr val="CCFF33"/>
          </a:solidFill>
          <a:ln>
            <a:solidFill>
              <a:srgbClr val="00CC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600" b="1" dirty="0" smtClean="0">
                <a:solidFill>
                  <a:srgbClr val="002060"/>
                </a:solidFill>
                <a:latin typeface="+mj-lt"/>
              </a:rPr>
              <a:t>Leer por unidades mentales y encontrarles significado</a:t>
            </a:r>
            <a:endParaRPr lang="es-MX" sz="1600" b="1" dirty="0">
              <a:solidFill>
                <a:srgbClr val="002060"/>
              </a:solidFill>
              <a:latin typeface="+mj-lt"/>
            </a:endParaRPr>
          </a:p>
        </p:txBody>
      </p:sp>
      <p:sp>
        <p:nvSpPr>
          <p:cNvPr id="9" name="6 Flecha derecha"/>
          <p:cNvSpPr/>
          <p:nvPr/>
        </p:nvSpPr>
        <p:spPr>
          <a:xfrm>
            <a:off x="4583852" y="4101858"/>
            <a:ext cx="2761275" cy="1228847"/>
          </a:xfrm>
          <a:prstGeom prst="rightArrow">
            <a:avLst/>
          </a:prstGeom>
          <a:solidFill>
            <a:srgbClr val="CCFF33"/>
          </a:solidFill>
          <a:ln>
            <a:solidFill>
              <a:srgbClr val="00CC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600" b="1" dirty="0" smtClean="0">
                <a:solidFill>
                  <a:srgbClr val="002060"/>
                </a:solidFill>
                <a:latin typeface="+mj-lt"/>
              </a:rPr>
              <a:t>En el mejor ambiente </a:t>
            </a:r>
          </a:p>
        </p:txBody>
      </p:sp>
      <p:sp>
        <p:nvSpPr>
          <p:cNvPr id="10" name="6 Flecha derecha"/>
          <p:cNvSpPr/>
          <p:nvPr/>
        </p:nvSpPr>
        <p:spPr>
          <a:xfrm>
            <a:off x="3939507" y="5330705"/>
            <a:ext cx="2953644" cy="1296144"/>
          </a:xfrm>
          <a:prstGeom prst="rightArrow">
            <a:avLst/>
          </a:prstGeom>
          <a:solidFill>
            <a:srgbClr val="CCFF33"/>
          </a:solidFill>
          <a:ln>
            <a:solidFill>
              <a:srgbClr val="00CC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600" b="1" dirty="0" smtClean="0">
                <a:solidFill>
                  <a:srgbClr val="002060"/>
                </a:solidFill>
                <a:latin typeface="+mj-lt"/>
              </a:rPr>
              <a:t>Con apoyo de estrategias </a:t>
            </a:r>
          </a:p>
        </p:txBody>
      </p:sp>
    </p:spTree>
    <p:extLst>
      <p:ext uri="{BB962C8B-B14F-4D97-AF65-F5344CB8AC3E}">
        <p14:creationId xmlns:p14="http://schemas.microsoft.com/office/powerpoint/2010/main" val="1007163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Subtítulo"/>
          <p:cNvSpPr txBox="1">
            <a:spLocks/>
          </p:cNvSpPr>
          <p:nvPr/>
        </p:nvSpPr>
        <p:spPr>
          <a:xfrm>
            <a:off x="395536" y="476672"/>
            <a:ext cx="5940152" cy="202921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s-MX" sz="4000" dirty="0" smtClean="0">
                <a:solidFill>
                  <a:srgbClr val="0070C0"/>
                </a:solidFill>
                <a:latin typeface="Aharoni" pitchFamily="2" charset="-79"/>
                <a:cs typeface="Aharoni" pitchFamily="2" charset="-79"/>
              </a:rPr>
              <a:t>¿Qué tan importante es resaltar las ideas en un texto?</a:t>
            </a:r>
            <a:endParaRPr lang="es-MX" sz="4000" dirty="0">
              <a:solidFill>
                <a:srgbClr val="0070C0"/>
              </a:solidFill>
              <a:latin typeface="Aharoni" pitchFamily="2" charset="-79"/>
              <a:cs typeface="Aharoni" pitchFamily="2" charset="-79"/>
            </a:endParaRPr>
          </a:p>
        </p:txBody>
      </p:sp>
      <p:pic>
        <p:nvPicPr>
          <p:cNvPr id="5" name="Picture 4" descr="Resultado de imagen para signos de interro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2708920"/>
            <a:ext cx="3129611" cy="3129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1855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39552" y="764704"/>
            <a:ext cx="6480720" cy="5632311"/>
          </a:xfrm>
          <a:prstGeom prst="rect">
            <a:avLst/>
          </a:prstGeom>
          <a:noFill/>
        </p:spPr>
        <p:txBody>
          <a:bodyPr wrap="square" rtlCol="0">
            <a:spAutoFit/>
          </a:bodyPr>
          <a:lstStyle/>
          <a:p>
            <a:pPr algn="just"/>
            <a:r>
              <a:rPr lang="es-MX" dirty="0"/>
              <a:t>D</a:t>
            </a:r>
            <a:r>
              <a:rPr lang="es-MX" dirty="0" smtClean="0"/>
              <a:t>estacar </a:t>
            </a:r>
            <a:r>
              <a:rPr lang="es-MX" dirty="0"/>
              <a:t>las ideas esenciales de lo que estamos </a:t>
            </a:r>
            <a:r>
              <a:rPr lang="es-MX" dirty="0" smtClean="0"/>
              <a:t>leyendo permite localizar </a:t>
            </a:r>
            <a:r>
              <a:rPr lang="es-MX" dirty="0"/>
              <a:t>y captar las ideas principales de un</a:t>
            </a:r>
            <a:r>
              <a:rPr lang="es-MX" b="1" dirty="0"/>
              <a:t> texto</a:t>
            </a:r>
            <a:r>
              <a:rPr lang="es-MX" dirty="0" smtClean="0"/>
              <a:t>. </a:t>
            </a:r>
          </a:p>
          <a:p>
            <a:pPr algn="just"/>
            <a:endParaRPr lang="es-MX" dirty="0" smtClean="0"/>
          </a:p>
          <a:p>
            <a:pPr algn="just"/>
            <a:r>
              <a:rPr lang="es-MX" dirty="0" smtClean="0"/>
              <a:t>En </a:t>
            </a:r>
            <a:r>
              <a:rPr lang="es-MX" dirty="0"/>
              <a:t>el momento en el que </a:t>
            </a:r>
            <a:r>
              <a:rPr lang="es-MX" b="1" u="sng" dirty="0">
                <a:solidFill>
                  <a:srgbClr val="00B0F0"/>
                </a:solidFill>
              </a:rPr>
              <a:t>subrayas</a:t>
            </a:r>
            <a:r>
              <a:rPr lang="es-MX" dirty="0"/>
              <a:t>, </a:t>
            </a:r>
            <a:r>
              <a:rPr lang="es-MX" dirty="0" smtClean="0">
                <a:solidFill>
                  <a:srgbClr val="FFC000"/>
                </a:solidFill>
              </a:rPr>
              <a:t>remarcas</a:t>
            </a:r>
            <a:r>
              <a:rPr lang="es-MX" dirty="0" smtClean="0"/>
              <a:t>, </a:t>
            </a:r>
            <a:r>
              <a:rPr lang="es-MX" b="1" i="1" dirty="0" smtClean="0">
                <a:solidFill>
                  <a:srgbClr val="00B0F0"/>
                </a:solidFill>
              </a:rPr>
              <a:t>resaltas</a:t>
            </a:r>
            <a:r>
              <a:rPr lang="es-MX" dirty="0" smtClean="0"/>
              <a:t>,  </a:t>
            </a:r>
            <a:r>
              <a:rPr lang="es-MX" dirty="0" smtClean="0">
                <a:solidFill>
                  <a:srgbClr val="00B0F0"/>
                </a:solidFill>
              </a:rPr>
              <a:t>realizas anotaciones y relacionas unos contenidos con otros al utilizar </a:t>
            </a:r>
            <a:r>
              <a:rPr lang="es-MX" dirty="0" smtClean="0">
                <a:solidFill>
                  <a:srgbClr val="FF3399"/>
                </a:solidFill>
              </a:rPr>
              <a:t>signos, flechas (‘=“     </a:t>
            </a:r>
            <a:r>
              <a:rPr lang="es-MX" dirty="0" smtClean="0">
                <a:solidFill>
                  <a:srgbClr val="00B0F0"/>
                </a:solidFill>
              </a:rPr>
              <a:t>etc.</a:t>
            </a:r>
            <a:r>
              <a:rPr lang="es-MX" dirty="0" smtClean="0"/>
              <a:t>, ya </a:t>
            </a:r>
            <a:r>
              <a:rPr lang="es-MX" dirty="0"/>
              <a:t>estás distinguiendo entre las ideas o las palabras claves de un texto de las </a:t>
            </a:r>
            <a:r>
              <a:rPr lang="es-MX" dirty="0" smtClean="0"/>
              <a:t>secundarias; lo que apoya </a:t>
            </a:r>
            <a:r>
              <a:rPr lang="es-MX" dirty="0"/>
              <a:t>la fase de lectura </a:t>
            </a:r>
            <a:r>
              <a:rPr lang="es-MX" dirty="0" smtClean="0"/>
              <a:t>analítica, sirve de base para </a:t>
            </a:r>
            <a:r>
              <a:rPr lang="es-MX" dirty="0"/>
              <a:t>realizar la </a:t>
            </a:r>
            <a:r>
              <a:rPr lang="es-MX" dirty="0" smtClean="0"/>
              <a:t>síntesis y favorece el recordar información.  </a:t>
            </a:r>
          </a:p>
          <a:p>
            <a:pPr algn="just"/>
            <a:endParaRPr lang="es-MX" b="1" dirty="0"/>
          </a:p>
          <a:p>
            <a:pPr algn="just"/>
            <a:r>
              <a:rPr lang="es-MX" dirty="0" smtClean="0"/>
              <a:t>Es importante considerar: </a:t>
            </a:r>
          </a:p>
          <a:p>
            <a:pPr marL="285750" indent="-285750" algn="just">
              <a:buFont typeface="Wingdings" panose="05000000000000000000" pitchFamily="2" charset="2"/>
              <a:buChar char="Ø"/>
            </a:pPr>
            <a:r>
              <a:rPr lang="es-MX" dirty="0"/>
              <a:t>N</a:t>
            </a:r>
            <a:r>
              <a:rPr lang="es-MX" dirty="0" smtClean="0"/>
              <a:t>o sobrecargar el texto</a:t>
            </a:r>
          </a:p>
          <a:p>
            <a:pPr marL="285750" indent="-285750" algn="just">
              <a:buFont typeface="Wingdings" panose="05000000000000000000" pitchFamily="2" charset="2"/>
              <a:buChar char="Ø"/>
            </a:pPr>
            <a:r>
              <a:rPr lang="es-MX" dirty="0"/>
              <a:t>H</a:t>
            </a:r>
            <a:r>
              <a:rPr lang="es-MX" dirty="0" smtClean="0"/>
              <a:t>acer</a:t>
            </a:r>
            <a:r>
              <a:rPr lang="es-MX" dirty="0"/>
              <a:t> anotaciones al margen en forma de palabra </a:t>
            </a:r>
            <a:r>
              <a:rPr lang="es-MX" dirty="0" smtClean="0"/>
              <a:t>clave</a:t>
            </a:r>
          </a:p>
          <a:p>
            <a:pPr marL="285750" indent="-285750" algn="just">
              <a:buFont typeface="Wingdings" panose="05000000000000000000" pitchFamily="2" charset="2"/>
              <a:buChar char="Ø"/>
            </a:pPr>
            <a:r>
              <a:rPr lang="es-MX" dirty="0" smtClean="0"/>
              <a:t>No subrayar demasiado</a:t>
            </a:r>
          </a:p>
          <a:p>
            <a:pPr marL="285750" indent="-285750" algn="just">
              <a:buFont typeface="Wingdings" panose="05000000000000000000" pitchFamily="2" charset="2"/>
              <a:buChar char="Ø"/>
            </a:pPr>
            <a:r>
              <a:rPr lang="es-MX" dirty="0" smtClean="0"/>
              <a:t>Utilizar tintas o marcadores con colores de contraste </a:t>
            </a:r>
          </a:p>
          <a:p>
            <a:pPr marL="285750" indent="-285750" algn="just">
              <a:buFont typeface="Wingdings" panose="05000000000000000000" pitchFamily="2" charset="2"/>
              <a:buChar char="Ø"/>
            </a:pPr>
            <a:endParaRPr lang="es-MX" dirty="0"/>
          </a:p>
          <a:p>
            <a:pPr algn="just"/>
            <a:endParaRPr lang="es-MX" b="1" dirty="0" smtClean="0"/>
          </a:p>
          <a:p>
            <a:pPr algn="just"/>
            <a:endParaRPr lang="es-MX" b="1" dirty="0"/>
          </a:p>
          <a:p>
            <a:pPr algn="just"/>
            <a:endParaRPr lang="es-MX" dirty="0"/>
          </a:p>
        </p:txBody>
      </p:sp>
      <p:sp>
        <p:nvSpPr>
          <p:cNvPr id="5" name="Flecha derecha 4"/>
          <p:cNvSpPr/>
          <p:nvPr/>
        </p:nvSpPr>
        <p:spPr>
          <a:xfrm>
            <a:off x="3707904" y="2276872"/>
            <a:ext cx="28803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542487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803"/>
          <a:stretch/>
        </p:blipFill>
        <p:spPr bwMode="auto">
          <a:xfrm>
            <a:off x="611560" y="1124744"/>
            <a:ext cx="6750148"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ángulo 4"/>
          <p:cNvSpPr/>
          <p:nvPr/>
        </p:nvSpPr>
        <p:spPr>
          <a:xfrm>
            <a:off x="467544" y="404664"/>
            <a:ext cx="2052165" cy="584775"/>
          </a:xfrm>
          <a:prstGeom prst="rect">
            <a:avLst/>
          </a:prstGeom>
          <a:solidFill>
            <a:srgbClr val="CCECFF"/>
          </a:solidFill>
          <a:ln>
            <a:solidFill>
              <a:srgbClr val="002060"/>
            </a:solidFill>
          </a:ln>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smtClean="0">
                <a:ln/>
                <a:solidFill>
                  <a:srgbClr val="0070C0"/>
                </a:solidFill>
              </a:rPr>
              <a:t>Ejemplo…</a:t>
            </a:r>
            <a:endParaRPr lang="es-ES" sz="3200" b="1" cap="none" spc="0" dirty="0">
              <a:ln/>
              <a:solidFill>
                <a:srgbClr val="0070C0"/>
              </a:solidFill>
              <a:effectLst/>
            </a:endParaRPr>
          </a:p>
        </p:txBody>
      </p:sp>
    </p:spTree>
    <p:extLst>
      <p:ext uri="{BB962C8B-B14F-4D97-AF65-F5344CB8AC3E}">
        <p14:creationId xmlns:p14="http://schemas.microsoft.com/office/powerpoint/2010/main" val="214373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p:cNvSpPr>
          <p:nvPr/>
        </p:nvSpPr>
        <p:spPr>
          <a:xfrm rot="-900000">
            <a:off x="881934" y="3630117"/>
            <a:ext cx="6808583" cy="1872773"/>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4000" dirty="0" smtClean="0">
                <a:solidFill>
                  <a:srgbClr val="FF6699"/>
                </a:solidFill>
                <a:latin typeface="Aharoni" pitchFamily="2" charset="-79"/>
                <a:cs typeface="Aharoni" pitchFamily="2" charset="-79"/>
              </a:rPr>
              <a:t>¿Cómo ayudan los Organizadores </a:t>
            </a:r>
            <a:r>
              <a:rPr lang="es-MX" sz="4000" dirty="0">
                <a:solidFill>
                  <a:srgbClr val="FF6699"/>
                </a:solidFill>
                <a:latin typeface="Aharoni" pitchFamily="2" charset="-79"/>
                <a:cs typeface="Aharoni" pitchFamily="2" charset="-79"/>
              </a:rPr>
              <a:t>G</a:t>
            </a:r>
            <a:r>
              <a:rPr lang="es-MX" sz="4000" dirty="0" smtClean="0">
                <a:solidFill>
                  <a:srgbClr val="FF6699"/>
                </a:solidFill>
                <a:latin typeface="Aharoni" pitchFamily="2" charset="-79"/>
                <a:cs typeface="Aharoni" pitchFamily="2" charset="-79"/>
              </a:rPr>
              <a:t>ráficos en la Comprensión de Textos?</a:t>
            </a:r>
            <a:endParaRPr lang="es-MX" sz="4000" dirty="0">
              <a:solidFill>
                <a:srgbClr val="FF6699"/>
              </a:solidFill>
              <a:latin typeface="Aharoni" pitchFamily="2" charset="-79"/>
              <a:cs typeface="Aharoni" pitchFamily="2" charset="-79"/>
            </a:endParaRPr>
          </a:p>
        </p:txBody>
      </p:sp>
      <p:pic>
        <p:nvPicPr>
          <p:cNvPr id="5" name="Picture 4" descr="Resultado de imagen para signos de interro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7" y="764704"/>
            <a:ext cx="3129611" cy="3129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3481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21439" y="2132856"/>
            <a:ext cx="7488832" cy="3970318"/>
          </a:xfrm>
          <a:prstGeom prst="rect">
            <a:avLst/>
          </a:prstGeom>
          <a:noFill/>
        </p:spPr>
        <p:txBody>
          <a:bodyPr wrap="square" rtlCol="0">
            <a:spAutoFit/>
          </a:bodyPr>
          <a:lstStyle/>
          <a:p>
            <a:pPr algn="just"/>
            <a:r>
              <a:rPr lang="es-MX" dirty="0" smtClean="0"/>
              <a:t>Los </a:t>
            </a:r>
            <a:r>
              <a:rPr lang="es-MX" dirty="0" smtClean="0">
                <a:solidFill>
                  <a:srgbClr val="00B0F0"/>
                </a:solidFill>
              </a:rPr>
              <a:t>organizadores gráficos </a:t>
            </a:r>
            <a:r>
              <a:rPr lang="es-MX" dirty="0" smtClean="0"/>
              <a:t>son una representación visual de conocimientos que presentan información, rescatando aspectos importantes de un concepto  o materia dentro de un esquema usando etiquetas.</a:t>
            </a:r>
          </a:p>
          <a:p>
            <a:pPr algn="just"/>
            <a:endParaRPr lang="es-MX" dirty="0" smtClean="0"/>
          </a:p>
          <a:p>
            <a:pPr algn="just"/>
            <a:r>
              <a:rPr lang="es-MX" dirty="0"/>
              <a:t>Los organizadores gráficos son representaciones que organizan la información a través de esquemas, mapas conceptuales, mapas mentales, red semántica, diagramas de flujo, matrices de comparación y contraste, círculos concéntricos etc. Es decir, la representación visual se convierte en un recurso para organizar la información. Los usos de los organizadores gráficos son diversos, ya que a través de ellos puede demostrarse o profundizar la comprensión de lo </a:t>
            </a:r>
            <a:r>
              <a:rPr lang="es-MX" dirty="0" smtClean="0"/>
              <a:t>leído, </a:t>
            </a:r>
            <a:r>
              <a:rPr lang="es-MX" dirty="0"/>
              <a:t>así como facilitar la retención y recuperación de la información. </a:t>
            </a:r>
          </a:p>
        </p:txBody>
      </p:sp>
      <p:pic>
        <p:nvPicPr>
          <p:cNvPr id="5" name="Picture 2" descr="Resultado de imagen para organizador grÃ¡fic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290" y="404664"/>
            <a:ext cx="2032977" cy="1474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6923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72396" y="188640"/>
            <a:ext cx="7107916" cy="707886"/>
          </a:xfrm>
          <a:prstGeom prst="rect">
            <a:avLst/>
          </a:prstGeom>
          <a:noFill/>
        </p:spPr>
        <p:txBody>
          <a:bodyPr wrap="square" rtlCol="0">
            <a:spAutoFit/>
          </a:bodyPr>
          <a:lstStyle/>
          <a:p>
            <a:pPr algn="just"/>
            <a:r>
              <a:rPr lang="es-MX" sz="2000" dirty="0" smtClean="0">
                <a:solidFill>
                  <a:srgbClr val="FF3399"/>
                </a:solidFill>
              </a:rPr>
              <a:t>Actividad IV: </a:t>
            </a:r>
            <a:r>
              <a:rPr lang="es-MX" sz="2000" dirty="0" smtClean="0"/>
              <a:t>Relaciona los conceptos de la columna </a:t>
            </a:r>
            <a:r>
              <a:rPr lang="es-MX" sz="2000" b="1" dirty="0" smtClean="0">
                <a:solidFill>
                  <a:srgbClr val="00B0F0"/>
                </a:solidFill>
              </a:rPr>
              <a:t>A</a:t>
            </a:r>
            <a:r>
              <a:rPr lang="es-MX" sz="2000" dirty="0" smtClean="0"/>
              <a:t> con las definiciones de la columna </a:t>
            </a:r>
            <a:r>
              <a:rPr lang="es-MX" sz="2000" b="1" dirty="0" smtClean="0">
                <a:solidFill>
                  <a:srgbClr val="00B0F0"/>
                </a:solidFill>
              </a:rPr>
              <a:t>B</a:t>
            </a:r>
            <a:endParaRPr lang="es-MX" sz="2000" b="1" dirty="0">
              <a:solidFill>
                <a:srgbClr val="00B0F0"/>
              </a:solidFill>
            </a:endParaRPr>
          </a:p>
        </p:txBody>
      </p:sp>
      <p:graphicFrame>
        <p:nvGraphicFramePr>
          <p:cNvPr id="6" name="Tabla 5"/>
          <p:cNvGraphicFramePr>
            <a:graphicFrameLocks noGrp="1"/>
          </p:cNvGraphicFramePr>
          <p:nvPr>
            <p:extLst>
              <p:ext uri="{D42A27DB-BD31-4B8C-83A1-F6EECF244321}">
                <p14:modId xmlns:p14="http://schemas.microsoft.com/office/powerpoint/2010/main" val="579319400"/>
              </p:ext>
            </p:extLst>
          </p:nvPr>
        </p:nvGraphicFramePr>
        <p:xfrm>
          <a:off x="179512" y="896526"/>
          <a:ext cx="8260044" cy="5491480"/>
        </p:xfrm>
        <a:graphic>
          <a:graphicData uri="http://schemas.openxmlformats.org/drawingml/2006/table">
            <a:tbl>
              <a:tblPr firstRow="1" bandRow="1">
                <a:tableStyleId>{8799B23B-EC83-4686-B30A-512413B5E67A}</a:tableStyleId>
              </a:tblPr>
              <a:tblGrid>
                <a:gridCol w="1419284"/>
                <a:gridCol w="648072"/>
                <a:gridCol w="6192688"/>
              </a:tblGrid>
              <a:tr h="370840">
                <a:tc>
                  <a:txBody>
                    <a:bodyPr/>
                    <a:lstStyle/>
                    <a:p>
                      <a:pPr algn="ctr"/>
                      <a:r>
                        <a:rPr lang="es-MX" sz="1400" dirty="0" smtClean="0"/>
                        <a:t>A</a:t>
                      </a:r>
                      <a:endParaRPr lang="es-MX" sz="1400" dirty="0"/>
                    </a:p>
                  </a:txBody>
                  <a:tcPr/>
                </a:tc>
                <a:tc>
                  <a:txBody>
                    <a:bodyPr/>
                    <a:lstStyle/>
                    <a:p>
                      <a:pPr algn="ctr"/>
                      <a:endParaRPr lang="es-MX" sz="1400" dirty="0"/>
                    </a:p>
                  </a:txBody>
                  <a:tcPr/>
                </a:tc>
                <a:tc>
                  <a:txBody>
                    <a:bodyPr/>
                    <a:lstStyle/>
                    <a:p>
                      <a:pPr algn="ctr"/>
                      <a:r>
                        <a:rPr lang="es-MX" sz="1400" dirty="0" smtClean="0"/>
                        <a:t>B</a:t>
                      </a:r>
                      <a:endParaRPr lang="es-MX" sz="1400" dirty="0"/>
                    </a:p>
                  </a:txBody>
                  <a:tcPr/>
                </a:tc>
              </a:tr>
              <a:tr h="370840">
                <a:tc>
                  <a:txBody>
                    <a:bodyPr/>
                    <a:lstStyle/>
                    <a:p>
                      <a:pPr algn="l"/>
                      <a:r>
                        <a:rPr lang="es-MX" sz="1400" dirty="0" smtClean="0"/>
                        <a:t>1. Mapa</a:t>
                      </a:r>
                      <a:r>
                        <a:rPr lang="es-MX" sz="1400" baseline="0" dirty="0" smtClean="0"/>
                        <a:t> </a:t>
                      </a:r>
                      <a:r>
                        <a:rPr lang="es-MX" sz="1400" dirty="0" smtClean="0"/>
                        <a:t>conceptual</a:t>
                      </a:r>
                      <a:endParaRPr lang="es-MX" sz="1400" dirty="0"/>
                    </a:p>
                  </a:txBody>
                  <a:tcPr/>
                </a:tc>
                <a:tc>
                  <a:txBody>
                    <a:bodyPr/>
                    <a:lstStyle/>
                    <a:p>
                      <a:pPr algn="l"/>
                      <a:r>
                        <a:rPr lang="es-MX" sz="1400" dirty="0" smtClean="0"/>
                        <a:t>(    )</a:t>
                      </a:r>
                      <a:endParaRPr lang="es-MX" sz="1400" dirty="0"/>
                    </a:p>
                  </a:txBody>
                  <a:tcPr/>
                </a:tc>
                <a:tc>
                  <a:txBody>
                    <a:bodyPr/>
                    <a:lstStyle/>
                    <a:p>
                      <a:pPr algn="just"/>
                      <a:r>
                        <a:rPr lang="es-MX" sz="1400" kern="1200" dirty="0" smtClean="0">
                          <a:solidFill>
                            <a:schemeClr val="tx1"/>
                          </a:solidFill>
                          <a:effectLst/>
                          <a:latin typeface="+mn-lt"/>
                          <a:ea typeface="+mn-ea"/>
                          <a:cs typeface="+mn-cs"/>
                        </a:rPr>
                        <a:t>Representa cualquier serie de eventos para mostrar las fases de un proceso.</a:t>
                      </a:r>
                      <a:endParaRPr lang="es-MX" sz="1400" dirty="0"/>
                    </a:p>
                  </a:txBody>
                  <a:tcPr/>
                </a:tc>
              </a:tr>
              <a:tr h="370840">
                <a:tc>
                  <a:txBody>
                    <a:bodyPr/>
                    <a:lstStyle/>
                    <a:p>
                      <a:pPr algn="l"/>
                      <a:r>
                        <a:rPr lang="es-MX" sz="1400" dirty="0" smtClean="0"/>
                        <a:t>2. Cadena de secuencias</a:t>
                      </a:r>
                      <a:endParaRPr lang="es-MX" sz="1400" dirty="0"/>
                    </a:p>
                  </a:txBody>
                  <a:tcPr/>
                </a:tc>
                <a:tc>
                  <a:txBody>
                    <a:bodyPr/>
                    <a:lstStyle/>
                    <a:p>
                      <a:pPr algn="l"/>
                      <a:r>
                        <a:rPr lang="es-MX" sz="1400" dirty="0" smtClean="0"/>
                        <a:t>(    )</a:t>
                      </a:r>
                      <a:endParaRPr lang="es-MX" sz="1400" dirty="0"/>
                    </a:p>
                  </a:txBody>
                  <a:tcPr/>
                </a:tc>
                <a:tc>
                  <a:txBody>
                    <a:bodyPr/>
                    <a:lstStyle/>
                    <a:p>
                      <a:pPr algn="just"/>
                      <a:r>
                        <a:rPr lang="es-MX" sz="1400" kern="1200" dirty="0" smtClean="0">
                          <a:solidFill>
                            <a:schemeClr val="tx1"/>
                          </a:solidFill>
                          <a:effectLst/>
                          <a:latin typeface="+mn-lt"/>
                          <a:ea typeface="+mn-ea"/>
                          <a:cs typeface="+mn-cs"/>
                        </a:rPr>
                        <a:t>Refleja la estructura, la organización, la simplificación, el resumen, del contenido de un determinado tema, expone lo más elemental e importante del texto y la relación entre sus contenidos. </a:t>
                      </a:r>
                      <a:endParaRPr lang="es-MX" sz="1400" dirty="0"/>
                    </a:p>
                  </a:txBody>
                  <a:tcPr/>
                </a:tc>
              </a:tr>
              <a:tr h="370840">
                <a:tc>
                  <a:txBody>
                    <a:bodyPr/>
                    <a:lstStyle/>
                    <a:p>
                      <a:pPr algn="l"/>
                      <a:r>
                        <a:rPr lang="es-MX" sz="1400" dirty="0" smtClean="0"/>
                        <a:t>3. Mapa mental</a:t>
                      </a:r>
                      <a:endParaRPr lang="es-MX" sz="1400" dirty="0"/>
                    </a:p>
                  </a:txBody>
                  <a:tcPr/>
                </a:tc>
                <a:tc>
                  <a:txBody>
                    <a:bodyPr/>
                    <a:lstStyle/>
                    <a:p>
                      <a:pPr algn="l"/>
                      <a:r>
                        <a:rPr lang="es-MX" sz="1400" dirty="0" smtClean="0"/>
                        <a:t>(    )</a:t>
                      </a:r>
                      <a:endParaRPr lang="es-MX" sz="1400" dirty="0"/>
                    </a:p>
                  </a:txBody>
                  <a:tcPr/>
                </a:tc>
                <a:tc>
                  <a:txBody>
                    <a:bodyPr/>
                    <a:lstStyle/>
                    <a:p>
                      <a:pPr algn="just"/>
                      <a:r>
                        <a:rPr lang="es-MX" sz="1400" kern="1200" dirty="0" smtClean="0">
                          <a:solidFill>
                            <a:schemeClr val="tx1"/>
                          </a:solidFill>
                          <a:effectLst/>
                          <a:latin typeface="+mn-lt"/>
                          <a:ea typeface="+mn-ea"/>
                          <a:cs typeface="+mn-cs"/>
                        </a:rPr>
                        <a:t>Se representan ideas, proyectos, visiones, imágenes, o animaciones con la intención de reflejar conceptos, actividades o mensajes que se hallan vinculados a una idea principal o a un término clave. </a:t>
                      </a:r>
                      <a:endParaRPr lang="es-MX" sz="1400" dirty="0"/>
                    </a:p>
                  </a:txBody>
                  <a:tcPr/>
                </a:tc>
              </a:tr>
              <a:tr h="370840">
                <a:tc>
                  <a:txBody>
                    <a:bodyPr/>
                    <a:lstStyle/>
                    <a:p>
                      <a:pPr algn="l"/>
                      <a:r>
                        <a:rPr lang="es-MX" sz="1400" dirty="0" smtClean="0"/>
                        <a:t>4. Diagrama Jerárquico</a:t>
                      </a:r>
                      <a:endParaRPr lang="es-MX" sz="1400" dirty="0"/>
                    </a:p>
                  </a:txBody>
                  <a:tcPr/>
                </a:tc>
                <a:tc>
                  <a:txBody>
                    <a:bodyPr/>
                    <a:lstStyle/>
                    <a:p>
                      <a:pPr algn="l"/>
                      <a:r>
                        <a:rPr lang="es-MX" sz="1400" dirty="0" smtClean="0"/>
                        <a:t>(    )</a:t>
                      </a:r>
                      <a:endParaRPr lang="es-MX" sz="1400" dirty="0"/>
                    </a:p>
                  </a:txBody>
                  <a:tcPr/>
                </a:tc>
                <a:tc>
                  <a:txBody>
                    <a:bodyPr/>
                    <a:lstStyle/>
                    <a:p>
                      <a:pPr algn="just"/>
                      <a:r>
                        <a:rPr lang="es-MX" sz="1400" kern="1200" dirty="0" smtClean="0">
                          <a:solidFill>
                            <a:schemeClr val="tx1"/>
                          </a:solidFill>
                          <a:effectLst/>
                          <a:latin typeface="+mn-lt"/>
                          <a:ea typeface="+mn-ea"/>
                          <a:cs typeface="+mn-cs"/>
                        </a:rPr>
                        <a:t>Representación gráfica de conceptos con palabras clave, es  una red en la que los nodos representan los conceptos y las líneas representan las relaciones (vínculos) entre los conceptos.</a:t>
                      </a:r>
                      <a:endParaRPr lang="es-MX" sz="1400" dirty="0"/>
                    </a:p>
                  </a:txBody>
                  <a:tcPr/>
                </a:tc>
              </a:tr>
              <a:tr h="370840">
                <a:tc>
                  <a:txBody>
                    <a:bodyPr/>
                    <a:lstStyle/>
                    <a:p>
                      <a:pPr algn="l"/>
                      <a:r>
                        <a:rPr lang="es-MX" sz="1400" dirty="0" smtClean="0"/>
                        <a:t>5. Cuadro comparativo</a:t>
                      </a:r>
                      <a:endParaRPr lang="es-MX" sz="1400" dirty="0"/>
                    </a:p>
                  </a:txBody>
                  <a:tcPr/>
                </a:tc>
                <a:tc>
                  <a:txBody>
                    <a:bodyPr/>
                    <a:lstStyle/>
                    <a:p>
                      <a:pPr algn="l"/>
                      <a:r>
                        <a:rPr lang="es-MX" sz="1400" dirty="0" smtClean="0"/>
                        <a:t>(    )</a:t>
                      </a:r>
                      <a:endParaRPr lang="es-MX" sz="1400" dirty="0"/>
                    </a:p>
                  </a:txBody>
                  <a:tcPr/>
                </a:tc>
                <a:tc>
                  <a:txBody>
                    <a:bodyPr/>
                    <a:lstStyle/>
                    <a:p>
                      <a:pPr algn="just"/>
                      <a:r>
                        <a:rPr lang="es-MX" sz="1400" kern="1200" dirty="0" smtClean="0">
                          <a:solidFill>
                            <a:schemeClr val="tx1"/>
                          </a:solidFill>
                          <a:effectLst/>
                          <a:latin typeface="+mn-lt"/>
                          <a:ea typeface="+mn-ea"/>
                          <a:cs typeface="+mn-cs"/>
                        </a:rPr>
                        <a:t>Organizador visual que muestra una secuencia de eventos ordenada a lo largo de un periodo de tiempo, usando una escala que puede ir desde los minutos a millones de años.</a:t>
                      </a:r>
                      <a:endParaRPr lang="es-MX" sz="1400" dirty="0"/>
                    </a:p>
                  </a:txBody>
                  <a:tcPr/>
                </a:tc>
              </a:tr>
              <a:tr h="370840">
                <a:tc>
                  <a:txBody>
                    <a:bodyPr/>
                    <a:lstStyle/>
                    <a:p>
                      <a:pPr algn="l"/>
                      <a:r>
                        <a:rPr lang="es-MX" sz="1400" dirty="0" smtClean="0"/>
                        <a:t>6. Cuadro sinóptico</a:t>
                      </a:r>
                      <a:endParaRPr lang="es-MX" sz="1400" dirty="0"/>
                    </a:p>
                  </a:txBody>
                  <a:tcPr/>
                </a:tc>
                <a:tc>
                  <a:txBody>
                    <a:bodyPr/>
                    <a:lstStyle/>
                    <a:p>
                      <a:pPr algn="l"/>
                      <a:r>
                        <a:rPr lang="es-MX" sz="1400" dirty="0" smtClean="0"/>
                        <a:t>(    )</a:t>
                      </a:r>
                      <a:endParaRPr lang="es-MX" sz="1400" dirty="0"/>
                    </a:p>
                  </a:txBody>
                  <a:tcPr/>
                </a:tc>
                <a:tc>
                  <a:txBody>
                    <a:bodyPr/>
                    <a:lstStyle/>
                    <a:p>
                      <a:pPr algn="just"/>
                      <a:r>
                        <a:rPr lang="es-MX" sz="1400" kern="1200" dirty="0" smtClean="0">
                          <a:solidFill>
                            <a:schemeClr val="tx1"/>
                          </a:solidFill>
                          <a:effectLst/>
                          <a:latin typeface="+mn-lt"/>
                          <a:ea typeface="+mn-ea"/>
                          <a:cs typeface="+mn-cs"/>
                        </a:rPr>
                        <a:t>Herramienta analítica que se puede usar para realizar un análisis de causa de origen y ver la forma en que cada miembro de un grupo contribuye al todo, los miembros se clasifican de mayor a menor, o de menor a mayor.</a:t>
                      </a:r>
                      <a:endParaRPr lang="es-MX" sz="1200" dirty="0"/>
                    </a:p>
                  </a:txBody>
                  <a:tcPr/>
                </a:tc>
              </a:tr>
              <a:tr h="370840">
                <a:tc>
                  <a:txBody>
                    <a:bodyPr/>
                    <a:lstStyle/>
                    <a:p>
                      <a:pPr algn="l"/>
                      <a:r>
                        <a:rPr lang="es-MX" sz="1400" dirty="0" smtClean="0"/>
                        <a:t>7. Línea de tiempo</a:t>
                      </a:r>
                      <a:endParaRPr lang="es-MX" sz="1400" dirty="0"/>
                    </a:p>
                  </a:txBody>
                  <a:tcPr/>
                </a:tc>
                <a:tc>
                  <a:txBody>
                    <a:bodyPr/>
                    <a:lstStyle/>
                    <a:p>
                      <a:pPr algn="l"/>
                      <a:r>
                        <a:rPr lang="es-MX" sz="1400" dirty="0" smtClean="0"/>
                        <a:t>(    )</a:t>
                      </a:r>
                      <a:endParaRPr lang="es-MX" sz="1400" dirty="0"/>
                    </a:p>
                  </a:txBody>
                  <a:tcPr/>
                </a:tc>
                <a:tc>
                  <a:txBody>
                    <a:bodyPr/>
                    <a:lstStyle/>
                    <a:p>
                      <a:pPr algn="just"/>
                      <a:r>
                        <a:rPr lang="es-MX" sz="1400" kern="1200" dirty="0" smtClean="0">
                          <a:solidFill>
                            <a:schemeClr val="tx1"/>
                          </a:solidFill>
                          <a:effectLst/>
                          <a:latin typeface="+mn-lt"/>
                          <a:ea typeface="+mn-ea"/>
                          <a:cs typeface="+mn-cs"/>
                        </a:rPr>
                        <a:t>Permite identificar las semejanzas y diferencias de dos o más objetos o eventos.  Está formado por un número determinado de columnas en las que se lee la información en forma vertical, incluye criterios para la organización de los datos (elementos y cualidades). </a:t>
                      </a:r>
                      <a:endParaRPr lang="es-MX" sz="1200" dirty="0"/>
                    </a:p>
                  </a:txBody>
                  <a:tcPr/>
                </a:tc>
              </a:tr>
            </a:tbl>
          </a:graphicData>
        </a:graphic>
      </p:graphicFrame>
      <p:sp>
        <p:nvSpPr>
          <p:cNvPr id="7" name="Redondear rectángulo de esquina sencilla 6"/>
          <p:cNvSpPr/>
          <p:nvPr/>
        </p:nvSpPr>
        <p:spPr>
          <a:xfrm>
            <a:off x="6719450" y="6353662"/>
            <a:ext cx="2394128" cy="504338"/>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smtClean="0">
                <a:solidFill>
                  <a:schemeClr val="tx1"/>
                </a:solidFill>
              </a:rPr>
              <a:t>Revisa las soluciones en la sección de respuestas</a:t>
            </a:r>
            <a:endParaRPr lang="es-MX" sz="1100" dirty="0">
              <a:solidFill>
                <a:schemeClr val="tx1"/>
              </a:solidFill>
            </a:endParaRPr>
          </a:p>
        </p:txBody>
      </p:sp>
      <p:pic>
        <p:nvPicPr>
          <p:cNvPr id="8" name="Picture 2" descr="Resultado de imagen para persona escribiendo dibuj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05" r="2204"/>
          <a:stretch/>
        </p:blipFill>
        <p:spPr bwMode="auto">
          <a:xfrm>
            <a:off x="8422810" y="175697"/>
            <a:ext cx="546367" cy="720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161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1196752"/>
            <a:ext cx="5760640"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Unidad de Competencia II</a:t>
            </a:r>
          </a:p>
          <a:p>
            <a:pPr algn="ctr"/>
            <a:r>
              <a:rPr lang="es-MX" sz="2400" dirty="0"/>
              <a:t>Estrategias de Lectura </a:t>
            </a:r>
          </a:p>
          <a:p>
            <a:pPr algn="ctr"/>
            <a:r>
              <a:rPr lang="es-MX" sz="2400" dirty="0"/>
              <a:t>para la Comprensión de Textos</a:t>
            </a:r>
            <a:endParaRPr lang="es-MX" sz="2400" dirty="0" smtClean="0">
              <a:solidFill>
                <a:srgbClr val="00B0F0"/>
              </a:solidFill>
            </a:endParaRPr>
          </a:p>
        </p:txBody>
      </p:sp>
      <p:sp>
        <p:nvSpPr>
          <p:cNvPr id="6" name="CuadroTexto 5"/>
          <p:cNvSpPr txBox="1"/>
          <p:nvPr/>
        </p:nvSpPr>
        <p:spPr>
          <a:xfrm>
            <a:off x="179512" y="3861048"/>
            <a:ext cx="7920880" cy="138499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Objetivo de la Unidad de Competencia II </a:t>
            </a:r>
          </a:p>
          <a:p>
            <a:pPr algn="ctr"/>
            <a:r>
              <a:rPr lang="es-MX" sz="2800" dirty="0" smtClean="0">
                <a:solidFill>
                  <a:srgbClr val="00B0F0"/>
                </a:solidFill>
              </a:rPr>
              <a:t> </a:t>
            </a:r>
            <a:r>
              <a:rPr lang="es-MX" sz="2400" dirty="0" smtClean="0"/>
              <a:t>Emplear las estrategias de lectura para </a:t>
            </a:r>
          </a:p>
          <a:p>
            <a:pPr algn="ctr"/>
            <a:r>
              <a:rPr lang="es-MX" sz="2400" dirty="0" smtClean="0"/>
              <a:t>la comprensión de textos </a:t>
            </a:r>
          </a:p>
        </p:txBody>
      </p:sp>
    </p:spTree>
    <p:extLst>
      <p:ext uri="{BB962C8B-B14F-4D97-AF65-F5344CB8AC3E}">
        <p14:creationId xmlns:p14="http://schemas.microsoft.com/office/powerpoint/2010/main" val="1872817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72396" y="188640"/>
            <a:ext cx="6603860" cy="1631216"/>
          </a:xfrm>
          <a:prstGeom prst="rect">
            <a:avLst/>
          </a:prstGeom>
          <a:noFill/>
        </p:spPr>
        <p:txBody>
          <a:bodyPr wrap="square" rtlCol="0">
            <a:spAutoFit/>
          </a:bodyPr>
          <a:lstStyle/>
          <a:p>
            <a:pPr algn="just"/>
            <a:r>
              <a:rPr lang="es-MX" sz="2000" dirty="0" smtClean="0">
                <a:solidFill>
                  <a:srgbClr val="FF3399"/>
                </a:solidFill>
              </a:rPr>
              <a:t>Actividad V: </a:t>
            </a:r>
            <a:r>
              <a:rPr lang="es-MX" sz="2000" dirty="0" smtClean="0"/>
              <a:t>Considerando los conceptos de la actividad anterior escribe el nombre correcto de los siguientes organizadores gráficos: </a:t>
            </a:r>
            <a:r>
              <a:rPr lang="es-MX" sz="2000" dirty="0" smtClean="0">
                <a:solidFill>
                  <a:srgbClr val="00B0F0"/>
                </a:solidFill>
              </a:rPr>
              <a:t>diagrama jerárquico, línea de tiempo, cadena de secuencias, mapa mental, cuadro sinóptico, cuadro comparativo, mapa conceptual</a:t>
            </a:r>
            <a:r>
              <a:rPr lang="es-MX" sz="2000" dirty="0" smtClean="0"/>
              <a:t>. </a:t>
            </a:r>
          </a:p>
        </p:txBody>
      </p:sp>
      <p:pic>
        <p:nvPicPr>
          <p:cNvPr id="5" name="Picture 2" descr="Resultado de imagen para ejemplos de organizadores grÃ¡ficos"/>
          <p:cNvPicPr>
            <a:picLocks noChangeAspect="1" noChangeArrowheads="1"/>
          </p:cNvPicPr>
          <p:nvPr/>
        </p:nvPicPr>
        <p:blipFill rotWithShape="1">
          <a:blip r:embed="rId2">
            <a:extLst>
              <a:ext uri="{28A0092B-C50C-407E-A947-70E740481C1C}">
                <a14:useLocalDpi xmlns:a14="http://schemas.microsoft.com/office/drawing/2010/main" val="0"/>
              </a:ext>
            </a:extLst>
          </a:blip>
          <a:srcRect l="3663" r="4756"/>
          <a:stretch/>
        </p:blipFill>
        <p:spPr bwMode="auto">
          <a:xfrm>
            <a:off x="1115616" y="2204864"/>
            <a:ext cx="5357024" cy="2987887"/>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2411760" y="5393093"/>
            <a:ext cx="3744416" cy="369332"/>
          </a:xfrm>
          <a:prstGeom prst="rect">
            <a:avLst/>
          </a:prstGeom>
          <a:noFill/>
        </p:spPr>
        <p:txBody>
          <a:bodyPr wrap="square" rtlCol="0">
            <a:spAutoFit/>
          </a:bodyPr>
          <a:lstStyle/>
          <a:p>
            <a:pPr algn="ctr"/>
            <a:r>
              <a:rPr lang="es-MX" dirty="0" smtClean="0"/>
              <a:t>1. _______________________</a:t>
            </a:r>
            <a:endParaRPr lang="es-MX" dirty="0"/>
          </a:p>
        </p:txBody>
      </p:sp>
      <p:pic>
        <p:nvPicPr>
          <p:cNvPr id="7" name="Picture 2" descr="Resultado de imagen para persona escribiendo dibujo"/>
          <p:cNvPicPr>
            <a:picLocks noChangeAspect="1" noChangeArrowheads="1"/>
          </p:cNvPicPr>
          <p:nvPr/>
        </p:nvPicPr>
        <p:blipFill rotWithShape="1">
          <a:blip r:embed="rId3">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7987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Resultado de imagen para ejemplos de organizadores grÃ¡f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3456383" cy="325591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sultado de imagen para ejemplos de lÃ­neas de vid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826"/>
          <a:stretch/>
        </p:blipFill>
        <p:spPr bwMode="auto">
          <a:xfrm>
            <a:off x="2627784" y="3789040"/>
            <a:ext cx="5517409" cy="2638435"/>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3995935" y="1847954"/>
            <a:ext cx="3744416" cy="369332"/>
          </a:xfrm>
          <a:prstGeom prst="rect">
            <a:avLst/>
          </a:prstGeom>
          <a:noFill/>
        </p:spPr>
        <p:txBody>
          <a:bodyPr wrap="square" rtlCol="0">
            <a:spAutoFit/>
          </a:bodyPr>
          <a:lstStyle/>
          <a:p>
            <a:pPr algn="ctr"/>
            <a:r>
              <a:rPr lang="es-MX" dirty="0"/>
              <a:t>2</a:t>
            </a:r>
            <a:r>
              <a:rPr lang="es-MX" dirty="0" smtClean="0"/>
              <a:t>. _______________________</a:t>
            </a:r>
            <a:endParaRPr lang="es-MX" dirty="0"/>
          </a:p>
        </p:txBody>
      </p:sp>
      <p:sp>
        <p:nvSpPr>
          <p:cNvPr id="7" name="CuadroTexto 6"/>
          <p:cNvSpPr txBox="1"/>
          <p:nvPr/>
        </p:nvSpPr>
        <p:spPr>
          <a:xfrm>
            <a:off x="106862" y="4328008"/>
            <a:ext cx="2520280" cy="369332"/>
          </a:xfrm>
          <a:prstGeom prst="rect">
            <a:avLst/>
          </a:prstGeom>
          <a:noFill/>
        </p:spPr>
        <p:txBody>
          <a:bodyPr wrap="square" rtlCol="0">
            <a:spAutoFit/>
          </a:bodyPr>
          <a:lstStyle/>
          <a:p>
            <a:pPr algn="ctr"/>
            <a:r>
              <a:rPr lang="es-MX" dirty="0"/>
              <a:t>3</a:t>
            </a:r>
            <a:r>
              <a:rPr lang="es-MX" dirty="0" smtClean="0"/>
              <a:t>. ________________</a:t>
            </a:r>
            <a:endParaRPr lang="es-MX" dirty="0"/>
          </a:p>
        </p:txBody>
      </p:sp>
    </p:spTree>
    <p:extLst>
      <p:ext uri="{BB962C8B-B14F-4D97-AF65-F5344CB8AC3E}">
        <p14:creationId xmlns:p14="http://schemas.microsoft.com/office/powerpoint/2010/main" val="2969648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http://2.bp.blogspot.com/_72j_cBRipN0/STATvVrm1nI/AAAAAAAAAAc/vzTSNGSs1Fg/s400/cuadrocomparativo.jpg"/>
          <p:cNvPicPr>
            <a:picLocks noChangeAspect="1" noChangeArrowheads="1"/>
          </p:cNvPicPr>
          <p:nvPr/>
        </p:nvPicPr>
        <p:blipFill rotWithShape="1">
          <a:blip r:embed="rId2" cstate="print"/>
          <a:srcRect t="5102"/>
          <a:stretch/>
        </p:blipFill>
        <p:spPr bwMode="auto">
          <a:xfrm>
            <a:off x="323528" y="404664"/>
            <a:ext cx="4712300" cy="3353921"/>
          </a:xfrm>
          <a:prstGeom prst="rect">
            <a:avLst/>
          </a:prstGeom>
          <a:noFill/>
        </p:spPr>
      </p:pic>
      <p:pic>
        <p:nvPicPr>
          <p:cNvPr id="5" name="Picture 6" descr="Resultado de imagen para ejemplos de organizadores grÃ¡ficos"/>
          <p:cNvPicPr>
            <a:picLocks noChangeAspect="1" noChangeArrowheads="1"/>
          </p:cNvPicPr>
          <p:nvPr/>
        </p:nvPicPr>
        <p:blipFill rotWithShape="1">
          <a:blip r:embed="rId3">
            <a:extLst>
              <a:ext uri="{28A0092B-C50C-407E-A947-70E740481C1C}">
                <a14:useLocalDpi xmlns:a14="http://schemas.microsoft.com/office/drawing/2010/main" val="0"/>
              </a:ext>
            </a:extLst>
          </a:blip>
          <a:srcRect t="14505" b="19656"/>
          <a:stretch/>
        </p:blipFill>
        <p:spPr bwMode="auto">
          <a:xfrm>
            <a:off x="2987824" y="3933056"/>
            <a:ext cx="5695792" cy="2815433"/>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4860032" y="1896958"/>
            <a:ext cx="3024336" cy="369332"/>
          </a:xfrm>
          <a:prstGeom prst="rect">
            <a:avLst/>
          </a:prstGeom>
          <a:noFill/>
        </p:spPr>
        <p:txBody>
          <a:bodyPr wrap="square" rtlCol="0">
            <a:spAutoFit/>
          </a:bodyPr>
          <a:lstStyle/>
          <a:p>
            <a:pPr algn="ctr"/>
            <a:r>
              <a:rPr lang="es-MX" dirty="0"/>
              <a:t>4</a:t>
            </a:r>
            <a:r>
              <a:rPr lang="es-MX" dirty="0" smtClean="0"/>
              <a:t>. _____________________</a:t>
            </a:r>
            <a:endParaRPr lang="es-MX" dirty="0"/>
          </a:p>
        </p:txBody>
      </p:sp>
      <p:sp>
        <p:nvSpPr>
          <p:cNvPr id="7" name="CuadroTexto 6"/>
          <p:cNvSpPr txBox="1"/>
          <p:nvPr/>
        </p:nvSpPr>
        <p:spPr>
          <a:xfrm>
            <a:off x="179512" y="4581128"/>
            <a:ext cx="3744416" cy="369332"/>
          </a:xfrm>
          <a:prstGeom prst="rect">
            <a:avLst/>
          </a:prstGeom>
          <a:noFill/>
        </p:spPr>
        <p:txBody>
          <a:bodyPr wrap="square" rtlCol="0">
            <a:spAutoFit/>
          </a:bodyPr>
          <a:lstStyle/>
          <a:p>
            <a:pPr algn="ctr"/>
            <a:r>
              <a:rPr lang="es-MX" dirty="0"/>
              <a:t>5</a:t>
            </a:r>
            <a:r>
              <a:rPr lang="es-MX" dirty="0" smtClean="0"/>
              <a:t>. _______________________</a:t>
            </a:r>
            <a:endParaRPr lang="es-MX" dirty="0"/>
          </a:p>
        </p:txBody>
      </p:sp>
    </p:spTree>
    <p:extLst>
      <p:ext uri="{BB962C8B-B14F-4D97-AF65-F5344CB8AC3E}">
        <p14:creationId xmlns:p14="http://schemas.microsoft.com/office/powerpoint/2010/main" val="3230857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primariajgm.edu.mx/wp-content/uploads/2012/05/TECNICAS.jpg"/>
          <p:cNvPicPr>
            <a:picLocks noChangeAspect="1" noChangeArrowheads="1"/>
          </p:cNvPicPr>
          <p:nvPr/>
        </p:nvPicPr>
        <p:blipFill>
          <a:blip r:embed="rId2" cstate="print"/>
          <a:srcRect t="8151"/>
          <a:stretch>
            <a:fillRect/>
          </a:stretch>
        </p:blipFill>
        <p:spPr bwMode="auto">
          <a:xfrm>
            <a:off x="467544" y="476672"/>
            <a:ext cx="4184048" cy="2880320"/>
          </a:xfrm>
          <a:prstGeom prst="rect">
            <a:avLst/>
          </a:prstGeom>
          <a:noFill/>
        </p:spPr>
      </p:pic>
      <p:pic>
        <p:nvPicPr>
          <p:cNvPr id="5" name="Imagen 4"/>
          <p:cNvPicPr>
            <a:picLocks noChangeAspect="1"/>
          </p:cNvPicPr>
          <p:nvPr/>
        </p:nvPicPr>
        <p:blipFill rotWithShape="1">
          <a:blip r:embed="rId3"/>
          <a:srcRect t="4139"/>
          <a:stretch/>
        </p:blipFill>
        <p:spPr>
          <a:xfrm>
            <a:off x="683568" y="3409720"/>
            <a:ext cx="4392488" cy="2711142"/>
          </a:xfrm>
          <a:prstGeom prst="rect">
            <a:avLst/>
          </a:prstGeom>
        </p:spPr>
      </p:pic>
      <p:sp>
        <p:nvSpPr>
          <p:cNvPr id="6" name="CuadroTexto 5"/>
          <p:cNvSpPr txBox="1"/>
          <p:nvPr/>
        </p:nvSpPr>
        <p:spPr>
          <a:xfrm>
            <a:off x="4427984" y="2132856"/>
            <a:ext cx="3744416" cy="369332"/>
          </a:xfrm>
          <a:prstGeom prst="rect">
            <a:avLst/>
          </a:prstGeom>
          <a:noFill/>
        </p:spPr>
        <p:txBody>
          <a:bodyPr wrap="square" rtlCol="0">
            <a:spAutoFit/>
          </a:bodyPr>
          <a:lstStyle/>
          <a:p>
            <a:pPr algn="ctr"/>
            <a:r>
              <a:rPr lang="es-MX" dirty="0"/>
              <a:t>6</a:t>
            </a:r>
            <a:r>
              <a:rPr lang="es-MX" dirty="0" smtClean="0"/>
              <a:t>. _______________________</a:t>
            </a:r>
            <a:endParaRPr lang="es-MX" dirty="0"/>
          </a:p>
        </p:txBody>
      </p:sp>
      <p:sp>
        <p:nvSpPr>
          <p:cNvPr id="7" name="CuadroTexto 6"/>
          <p:cNvSpPr txBox="1"/>
          <p:nvPr/>
        </p:nvSpPr>
        <p:spPr>
          <a:xfrm>
            <a:off x="4932040" y="4293096"/>
            <a:ext cx="3744416" cy="369332"/>
          </a:xfrm>
          <a:prstGeom prst="rect">
            <a:avLst/>
          </a:prstGeom>
          <a:noFill/>
        </p:spPr>
        <p:txBody>
          <a:bodyPr wrap="square" rtlCol="0">
            <a:spAutoFit/>
          </a:bodyPr>
          <a:lstStyle/>
          <a:p>
            <a:pPr algn="ctr"/>
            <a:r>
              <a:rPr lang="es-MX" dirty="0"/>
              <a:t>7</a:t>
            </a:r>
            <a:r>
              <a:rPr lang="es-MX" dirty="0" smtClean="0"/>
              <a:t>. _______________________</a:t>
            </a:r>
            <a:endParaRPr lang="es-MX" dirty="0"/>
          </a:p>
        </p:txBody>
      </p:sp>
      <p:sp>
        <p:nvSpPr>
          <p:cNvPr id="8" name="Redondear rectángulo de esquina sencilla 7"/>
          <p:cNvSpPr/>
          <p:nvPr/>
        </p:nvSpPr>
        <p:spPr>
          <a:xfrm>
            <a:off x="7452320" y="5379148"/>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Tree>
    <p:extLst>
      <p:ext uri="{BB962C8B-B14F-4D97-AF65-F5344CB8AC3E}">
        <p14:creationId xmlns:p14="http://schemas.microsoft.com/office/powerpoint/2010/main" val="941539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51520" y="404664"/>
            <a:ext cx="7035908" cy="1323439"/>
          </a:xfrm>
          <a:prstGeom prst="rect">
            <a:avLst/>
          </a:prstGeom>
          <a:noFill/>
        </p:spPr>
        <p:txBody>
          <a:bodyPr wrap="square" rtlCol="0">
            <a:spAutoFit/>
          </a:bodyPr>
          <a:lstStyle/>
          <a:p>
            <a:pPr algn="just"/>
            <a:r>
              <a:rPr lang="es-MX" sz="2000" dirty="0" smtClean="0">
                <a:solidFill>
                  <a:srgbClr val="FF3399"/>
                </a:solidFill>
              </a:rPr>
              <a:t>Actividad VI: </a:t>
            </a:r>
            <a:r>
              <a:rPr lang="es-MX" sz="2000" dirty="0" smtClean="0"/>
              <a:t>Selecciona un texto que sea de tu interés y representa su contenido a través de un organizador gráfico de tu elección. Al terminar revisa la actividad con tu docente.</a:t>
            </a:r>
          </a:p>
        </p:txBody>
      </p:sp>
      <p:pic>
        <p:nvPicPr>
          <p:cNvPr id="3074" name="Picture 2" descr="Resultado de imagen para tex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916832"/>
            <a:ext cx="5184576" cy="390571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esultado de imagen para persona escribiendo dibujo"/>
          <p:cNvPicPr>
            <a:picLocks noChangeAspect="1" noChangeArrowheads="1"/>
          </p:cNvPicPr>
          <p:nvPr/>
        </p:nvPicPr>
        <p:blipFill rotWithShape="1">
          <a:blip r:embed="rId3">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7489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11560" y="3140968"/>
            <a:ext cx="7914253" cy="3168352"/>
          </a:xfrm>
        </p:spPr>
        <p:txBody>
          <a:bodyPr>
            <a:noAutofit/>
          </a:bodyPr>
          <a:lstStyle/>
          <a:p>
            <a:pPr algn="l"/>
            <a:r>
              <a:rPr lang="es-MX" sz="3200" dirty="0">
                <a:solidFill>
                  <a:srgbClr val="FF6699"/>
                </a:solidFill>
                <a:latin typeface="Aharoni" pitchFamily="2" charset="-79"/>
                <a:cs typeface="Aharoni" pitchFamily="2" charset="-79"/>
              </a:rPr>
              <a:t>Con base en la información </a:t>
            </a:r>
            <a:r>
              <a:rPr lang="es-MX" sz="3200" dirty="0" smtClean="0">
                <a:solidFill>
                  <a:srgbClr val="FF6699"/>
                </a:solidFill>
                <a:latin typeface="Aharoni" pitchFamily="2" charset="-79"/>
                <a:cs typeface="Aharoni" pitchFamily="2" charset="-79"/>
              </a:rPr>
              <a:t>revisada, </a:t>
            </a:r>
            <a:r>
              <a:rPr lang="es-MX" sz="3200" dirty="0">
                <a:solidFill>
                  <a:srgbClr val="FF6699"/>
                </a:solidFill>
                <a:latin typeface="Aharoni" pitchFamily="2" charset="-79"/>
                <a:cs typeface="Aharoni" pitchFamily="2" charset="-79"/>
              </a:rPr>
              <a:t>reflexiona sobre la utilidad de la comprensión </a:t>
            </a:r>
            <a:r>
              <a:rPr lang="es-MX" sz="3200" dirty="0" smtClean="0">
                <a:solidFill>
                  <a:srgbClr val="FF6699"/>
                </a:solidFill>
                <a:latin typeface="Aharoni" pitchFamily="2" charset="-79"/>
                <a:cs typeface="Aharoni" pitchFamily="2" charset="-79"/>
              </a:rPr>
              <a:t>de textos </a:t>
            </a:r>
            <a:r>
              <a:rPr lang="es-MX" sz="3200" dirty="0">
                <a:solidFill>
                  <a:srgbClr val="FF6699"/>
                </a:solidFill>
                <a:latin typeface="Aharoni" pitchFamily="2" charset="-79"/>
                <a:cs typeface="Aharoni" pitchFamily="2" charset="-79"/>
              </a:rPr>
              <a:t>en tu vida académica y profesional, y escribe un breve texto al </a:t>
            </a:r>
            <a:r>
              <a:rPr lang="es-MX" sz="3200" dirty="0" smtClean="0">
                <a:solidFill>
                  <a:srgbClr val="FF6699"/>
                </a:solidFill>
                <a:latin typeface="Aharoni" pitchFamily="2" charset="-79"/>
                <a:cs typeface="Aharoni" pitchFamily="2" charset="-79"/>
              </a:rPr>
              <a:t>respecto, el cual será comentado con tu docente.</a:t>
            </a:r>
            <a:endParaRPr lang="es-MX" sz="3200" dirty="0">
              <a:solidFill>
                <a:srgbClr val="FF6699"/>
              </a:solidFill>
              <a:latin typeface="Aharoni" pitchFamily="2" charset="-79"/>
              <a:cs typeface="Aharoni" pitchFamily="2" charset="-79"/>
            </a:endParaRPr>
          </a:p>
        </p:txBody>
      </p:sp>
      <p:pic>
        <p:nvPicPr>
          <p:cNvPr id="7" name="Imagen 6"/>
          <p:cNvPicPr>
            <a:picLocks noChangeAspect="1"/>
          </p:cNvPicPr>
          <p:nvPr/>
        </p:nvPicPr>
        <p:blipFill rotWithShape="1">
          <a:blip r:embed="rId2"/>
          <a:srcRect l="14000" t="26472" r="16001" b="7471"/>
          <a:stretch/>
        </p:blipFill>
        <p:spPr>
          <a:xfrm>
            <a:off x="395536" y="427709"/>
            <a:ext cx="3600400" cy="2353219"/>
          </a:xfrm>
          <a:prstGeom prst="rect">
            <a:avLst/>
          </a:prstGeom>
        </p:spPr>
      </p:pic>
    </p:spTree>
    <p:extLst>
      <p:ext uri="{BB962C8B-B14F-4D97-AF65-F5344CB8AC3E}">
        <p14:creationId xmlns:p14="http://schemas.microsoft.com/office/powerpoint/2010/main" val="19351251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548680"/>
            <a:ext cx="4608512"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Sección de Respuestas </a:t>
            </a:r>
          </a:p>
        </p:txBody>
      </p:sp>
      <p:sp>
        <p:nvSpPr>
          <p:cNvPr id="5" name="CuadroTexto 4"/>
          <p:cNvSpPr txBox="1"/>
          <p:nvPr/>
        </p:nvSpPr>
        <p:spPr>
          <a:xfrm>
            <a:off x="499913" y="1628800"/>
            <a:ext cx="3928071" cy="4801314"/>
          </a:xfrm>
          <a:prstGeom prst="rect">
            <a:avLst/>
          </a:prstGeom>
          <a:noFill/>
        </p:spPr>
        <p:txBody>
          <a:bodyPr wrap="square" rtlCol="0">
            <a:spAutoFit/>
          </a:bodyPr>
          <a:lstStyle/>
          <a:p>
            <a:r>
              <a:rPr lang="es-MX" dirty="0" smtClean="0">
                <a:solidFill>
                  <a:srgbClr val="FF3399"/>
                </a:solidFill>
              </a:rPr>
              <a:t>Actividad I</a:t>
            </a:r>
          </a:p>
          <a:p>
            <a:pPr marL="342900" indent="-342900">
              <a:buAutoNum type="arabicPeriod"/>
            </a:pPr>
            <a:r>
              <a:rPr lang="es-MX" dirty="0" smtClean="0"/>
              <a:t>B</a:t>
            </a:r>
          </a:p>
          <a:p>
            <a:pPr marL="342900" indent="-342900">
              <a:buAutoNum type="arabicPeriod"/>
            </a:pPr>
            <a:r>
              <a:rPr lang="es-MX" dirty="0" smtClean="0"/>
              <a:t>2. A </a:t>
            </a:r>
          </a:p>
          <a:p>
            <a:r>
              <a:rPr lang="es-MX" dirty="0" smtClean="0">
                <a:solidFill>
                  <a:srgbClr val="FF3399"/>
                </a:solidFill>
              </a:rPr>
              <a:t>Actividad II</a:t>
            </a:r>
          </a:p>
          <a:p>
            <a:r>
              <a:rPr lang="es-MX" dirty="0" smtClean="0"/>
              <a:t>Comprensión lectora: 3,6,2,4</a:t>
            </a:r>
          </a:p>
          <a:p>
            <a:r>
              <a:rPr lang="es-MX" dirty="0" smtClean="0"/>
              <a:t>Lectura exploratoria: 1,5,7</a:t>
            </a:r>
          </a:p>
          <a:p>
            <a:r>
              <a:rPr lang="es-MX" dirty="0" smtClean="0">
                <a:solidFill>
                  <a:srgbClr val="FF3399"/>
                </a:solidFill>
              </a:rPr>
              <a:t>Actividad III</a:t>
            </a:r>
          </a:p>
          <a:p>
            <a:r>
              <a:rPr lang="es-MX" dirty="0" smtClean="0"/>
              <a:t>Revisión y evaluación por parte del docente.</a:t>
            </a:r>
          </a:p>
          <a:p>
            <a:r>
              <a:rPr lang="es-MX" dirty="0" smtClean="0">
                <a:solidFill>
                  <a:srgbClr val="FF3399"/>
                </a:solidFill>
              </a:rPr>
              <a:t>Actividad IV</a:t>
            </a:r>
          </a:p>
          <a:p>
            <a:r>
              <a:rPr lang="es-MX" dirty="0" smtClean="0"/>
              <a:t>(  2  )</a:t>
            </a:r>
            <a:r>
              <a:rPr lang="es-MX" dirty="0" smtClean="0">
                <a:solidFill>
                  <a:srgbClr val="FF3399"/>
                </a:solidFill>
              </a:rPr>
              <a:t> </a:t>
            </a:r>
          </a:p>
          <a:p>
            <a:r>
              <a:rPr lang="es-MX" dirty="0"/>
              <a:t>(  </a:t>
            </a:r>
            <a:r>
              <a:rPr lang="es-MX" dirty="0" smtClean="0"/>
              <a:t>6  </a:t>
            </a:r>
            <a:r>
              <a:rPr lang="es-MX" dirty="0"/>
              <a:t>)</a:t>
            </a:r>
            <a:r>
              <a:rPr lang="es-MX" dirty="0">
                <a:solidFill>
                  <a:srgbClr val="FF3399"/>
                </a:solidFill>
              </a:rPr>
              <a:t> </a:t>
            </a:r>
          </a:p>
          <a:p>
            <a:r>
              <a:rPr lang="es-MX" dirty="0"/>
              <a:t>(  </a:t>
            </a:r>
            <a:r>
              <a:rPr lang="es-MX" dirty="0" smtClean="0"/>
              <a:t>3  </a:t>
            </a:r>
            <a:r>
              <a:rPr lang="es-MX" dirty="0"/>
              <a:t>)</a:t>
            </a:r>
            <a:r>
              <a:rPr lang="es-MX" dirty="0">
                <a:solidFill>
                  <a:srgbClr val="FF3399"/>
                </a:solidFill>
              </a:rPr>
              <a:t> </a:t>
            </a:r>
          </a:p>
          <a:p>
            <a:r>
              <a:rPr lang="es-MX" dirty="0"/>
              <a:t>(  </a:t>
            </a:r>
            <a:r>
              <a:rPr lang="es-MX" dirty="0" smtClean="0"/>
              <a:t>1  </a:t>
            </a:r>
            <a:r>
              <a:rPr lang="es-MX" dirty="0"/>
              <a:t>)</a:t>
            </a:r>
            <a:r>
              <a:rPr lang="es-MX" dirty="0">
                <a:solidFill>
                  <a:srgbClr val="FF3399"/>
                </a:solidFill>
              </a:rPr>
              <a:t> </a:t>
            </a:r>
          </a:p>
          <a:p>
            <a:r>
              <a:rPr lang="es-MX" dirty="0"/>
              <a:t>(  </a:t>
            </a:r>
            <a:r>
              <a:rPr lang="es-MX" dirty="0" smtClean="0"/>
              <a:t>7  </a:t>
            </a:r>
            <a:r>
              <a:rPr lang="es-MX" dirty="0"/>
              <a:t>)</a:t>
            </a:r>
            <a:r>
              <a:rPr lang="es-MX" dirty="0">
                <a:solidFill>
                  <a:srgbClr val="FF3399"/>
                </a:solidFill>
              </a:rPr>
              <a:t> </a:t>
            </a:r>
          </a:p>
          <a:p>
            <a:r>
              <a:rPr lang="es-MX" dirty="0"/>
              <a:t>(  </a:t>
            </a:r>
            <a:r>
              <a:rPr lang="es-MX" dirty="0" smtClean="0"/>
              <a:t>4  </a:t>
            </a:r>
            <a:r>
              <a:rPr lang="es-MX" dirty="0"/>
              <a:t>)</a:t>
            </a:r>
            <a:r>
              <a:rPr lang="es-MX" dirty="0">
                <a:solidFill>
                  <a:srgbClr val="FF3399"/>
                </a:solidFill>
              </a:rPr>
              <a:t> </a:t>
            </a:r>
          </a:p>
          <a:p>
            <a:r>
              <a:rPr lang="es-MX" dirty="0"/>
              <a:t>(  </a:t>
            </a:r>
            <a:r>
              <a:rPr lang="es-MX" dirty="0" smtClean="0"/>
              <a:t>5  </a:t>
            </a:r>
            <a:r>
              <a:rPr lang="es-MX" dirty="0"/>
              <a:t>)</a:t>
            </a:r>
            <a:r>
              <a:rPr lang="es-MX" dirty="0">
                <a:solidFill>
                  <a:srgbClr val="FF3399"/>
                </a:solidFill>
              </a:rPr>
              <a:t> </a:t>
            </a:r>
          </a:p>
        </p:txBody>
      </p:sp>
      <p:sp>
        <p:nvSpPr>
          <p:cNvPr id="6" name="CuadroTexto 5"/>
          <p:cNvSpPr txBox="1"/>
          <p:nvPr/>
        </p:nvSpPr>
        <p:spPr>
          <a:xfrm>
            <a:off x="4355976" y="1628800"/>
            <a:ext cx="3928071" cy="3970318"/>
          </a:xfrm>
          <a:prstGeom prst="rect">
            <a:avLst/>
          </a:prstGeom>
          <a:noFill/>
        </p:spPr>
        <p:txBody>
          <a:bodyPr wrap="square" rtlCol="0">
            <a:spAutoFit/>
          </a:bodyPr>
          <a:lstStyle/>
          <a:p>
            <a:r>
              <a:rPr lang="es-MX" dirty="0" smtClean="0">
                <a:solidFill>
                  <a:srgbClr val="FF3399"/>
                </a:solidFill>
              </a:rPr>
              <a:t>Actividad V</a:t>
            </a:r>
          </a:p>
          <a:p>
            <a:pPr marL="342900" indent="-342900">
              <a:buAutoNum type="arabicPeriod"/>
            </a:pPr>
            <a:r>
              <a:rPr lang="es-MX" dirty="0" smtClean="0"/>
              <a:t>Mapa conceptual</a:t>
            </a:r>
          </a:p>
          <a:p>
            <a:pPr marL="342900" indent="-342900">
              <a:buAutoNum type="arabicPeriod"/>
            </a:pPr>
            <a:r>
              <a:rPr lang="es-MX" dirty="0" smtClean="0"/>
              <a:t>Mapa mental</a:t>
            </a:r>
          </a:p>
          <a:p>
            <a:pPr marL="342900" indent="-342900">
              <a:buAutoNum type="arabicPeriod"/>
            </a:pPr>
            <a:r>
              <a:rPr lang="es-MX" dirty="0" smtClean="0"/>
              <a:t>Línea de tiempo</a:t>
            </a:r>
          </a:p>
          <a:p>
            <a:pPr marL="342900" indent="-342900">
              <a:buAutoNum type="arabicPeriod"/>
            </a:pPr>
            <a:r>
              <a:rPr lang="es-MX" dirty="0" smtClean="0"/>
              <a:t>Cuadro comparativo</a:t>
            </a:r>
          </a:p>
          <a:p>
            <a:pPr marL="342900" indent="-342900">
              <a:buAutoNum type="arabicPeriod"/>
            </a:pPr>
            <a:r>
              <a:rPr lang="es-MX" dirty="0" smtClean="0"/>
              <a:t>Diagrama jerárquico</a:t>
            </a:r>
          </a:p>
          <a:p>
            <a:pPr marL="342900" indent="-342900">
              <a:buAutoNum type="arabicPeriod"/>
            </a:pPr>
            <a:r>
              <a:rPr lang="es-MX" dirty="0" smtClean="0"/>
              <a:t>Cuadro sinóptico</a:t>
            </a:r>
          </a:p>
          <a:p>
            <a:pPr marL="342900" indent="-342900">
              <a:buAutoNum type="arabicPeriod"/>
            </a:pPr>
            <a:r>
              <a:rPr lang="es-MX" dirty="0" smtClean="0"/>
              <a:t>Cadena de secuencias </a:t>
            </a:r>
          </a:p>
          <a:p>
            <a:r>
              <a:rPr lang="es-MX" dirty="0" smtClean="0">
                <a:solidFill>
                  <a:srgbClr val="FF3399"/>
                </a:solidFill>
              </a:rPr>
              <a:t>Actividad VI</a:t>
            </a:r>
          </a:p>
          <a:p>
            <a:r>
              <a:rPr lang="es-MX" dirty="0"/>
              <a:t>Revisión y evaluación por parte del docente.</a:t>
            </a:r>
          </a:p>
          <a:p>
            <a:endParaRPr lang="es-MX" dirty="0" smtClean="0">
              <a:solidFill>
                <a:srgbClr val="FF3399"/>
              </a:solidFill>
            </a:endParaRPr>
          </a:p>
          <a:p>
            <a:endParaRPr lang="es-MX" dirty="0" smtClean="0">
              <a:solidFill>
                <a:srgbClr val="FF3399"/>
              </a:solidFill>
            </a:endParaRPr>
          </a:p>
          <a:p>
            <a:endParaRPr lang="es-MX" dirty="0" smtClean="0"/>
          </a:p>
        </p:txBody>
      </p:sp>
    </p:spTree>
    <p:extLst>
      <p:ext uri="{BB962C8B-B14F-4D97-AF65-F5344CB8AC3E}">
        <p14:creationId xmlns:p14="http://schemas.microsoft.com/office/powerpoint/2010/main" val="424475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39552" y="548680"/>
            <a:ext cx="3672408"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Bibliografía </a:t>
            </a:r>
          </a:p>
        </p:txBody>
      </p:sp>
      <p:sp>
        <p:nvSpPr>
          <p:cNvPr id="5" name="CuadroTexto 4"/>
          <p:cNvSpPr txBox="1"/>
          <p:nvPr/>
        </p:nvSpPr>
        <p:spPr>
          <a:xfrm>
            <a:off x="323528" y="1772816"/>
            <a:ext cx="8100392" cy="4524315"/>
          </a:xfrm>
          <a:prstGeom prst="rect">
            <a:avLst/>
          </a:prstGeom>
          <a:noFill/>
        </p:spPr>
        <p:txBody>
          <a:bodyPr wrap="square" rtlCol="0">
            <a:spAutoFit/>
          </a:bodyPr>
          <a:lstStyle/>
          <a:p>
            <a:pPr marL="285750" indent="-285750">
              <a:buClr>
                <a:srgbClr val="00B0F0"/>
              </a:buClr>
              <a:buFont typeface="Wingdings" panose="05000000000000000000" pitchFamily="2" charset="2"/>
              <a:buChar char="§"/>
            </a:pPr>
            <a:r>
              <a:rPr lang="es-MX" sz="1600" dirty="0" smtClean="0"/>
              <a:t>Alegría </a:t>
            </a:r>
            <a:r>
              <a:rPr lang="es-MX" sz="1600" dirty="0"/>
              <a:t>C. M. (2003). </a:t>
            </a:r>
            <a:r>
              <a:rPr lang="es-MX" sz="1600" i="1" dirty="0"/>
              <a:t>La </a:t>
            </a:r>
            <a:r>
              <a:rPr lang="es-MX" sz="1600" i="1" dirty="0" err="1"/>
              <a:t>lecto</a:t>
            </a:r>
            <a:r>
              <a:rPr lang="es-MX" sz="1600" i="1" dirty="0"/>
              <a:t>-escritura como herramienta. Leamos la ciencia para todos</a:t>
            </a:r>
            <a:r>
              <a:rPr lang="es-MX" sz="1600" dirty="0"/>
              <a:t>. México: Fondo de Cultura Económica. </a:t>
            </a:r>
          </a:p>
          <a:p>
            <a:pPr marL="285750" indent="-285750">
              <a:buClr>
                <a:srgbClr val="00B0F0"/>
              </a:buClr>
              <a:buFont typeface="Wingdings" panose="05000000000000000000" pitchFamily="2" charset="2"/>
              <a:buChar char="§"/>
            </a:pPr>
            <a:r>
              <a:rPr lang="es-MX" sz="1600" dirty="0" err="1" smtClean="0"/>
              <a:t>Buzán</a:t>
            </a:r>
            <a:r>
              <a:rPr lang="es-MX" sz="1600" dirty="0"/>
              <a:t>, T. (1998). </a:t>
            </a:r>
            <a:r>
              <a:rPr lang="es-MX" sz="1600" i="1" dirty="0"/>
              <a:t>El libro de la lectura rápida. </a:t>
            </a:r>
            <a:r>
              <a:rPr lang="es-MX" sz="1600" dirty="0"/>
              <a:t>Barcelona, España: Urano. </a:t>
            </a:r>
          </a:p>
          <a:p>
            <a:pPr marL="285750" indent="-285750">
              <a:buClr>
                <a:srgbClr val="00B0F0"/>
              </a:buClr>
              <a:buFont typeface="Wingdings" panose="05000000000000000000" pitchFamily="2" charset="2"/>
              <a:buChar char="§"/>
            </a:pPr>
            <a:r>
              <a:rPr lang="es-MX" sz="1600" dirty="0" smtClean="0"/>
              <a:t>Calderón-Ibáñez</a:t>
            </a:r>
            <a:r>
              <a:rPr lang="es-MX" sz="1600" dirty="0"/>
              <a:t>, A. y Quijano-Peñuela J. (2010). </a:t>
            </a:r>
            <a:r>
              <a:rPr lang="es-MX" sz="1600" i="1" dirty="0"/>
              <a:t>Características de comprensión lectora en estudiantes universitarios. </a:t>
            </a:r>
            <a:r>
              <a:rPr lang="es-MX" sz="1600" dirty="0"/>
              <a:t>Revista de Estudios Socio-Jurídicos, 12 (1), pp. 337–364 </a:t>
            </a:r>
            <a:r>
              <a:rPr lang="es-MX" sz="1600" dirty="0" err="1"/>
              <a:t>Disponibe</a:t>
            </a:r>
            <a:r>
              <a:rPr lang="es-MX" sz="1600" dirty="0"/>
              <a:t> en: http://www.scielo.org.co/pdf/esju/v12n1/v12n1a15.pdf. </a:t>
            </a:r>
            <a:r>
              <a:rPr lang="es-MX" sz="1600" dirty="0" err="1"/>
              <a:t>Accesado</a:t>
            </a:r>
            <a:r>
              <a:rPr lang="es-MX" sz="1600" dirty="0"/>
              <a:t> el </a:t>
            </a:r>
            <a:r>
              <a:rPr lang="es-MX" sz="1600" dirty="0" smtClean="0"/>
              <a:t>23 </a:t>
            </a:r>
            <a:r>
              <a:rPr lang="es-MX" sz="1600" dirty="0"/>
              <a:t>de </a:t>
            </a:r>
            <a:r>
              <a:rPr lang="es-MX" sz="1600" dirty="0" smtClean="0"/>
              <a:t>agosto </a:t>
            </a:r>
            <a:r>
              <a:rPr lang="es-MX" sz="1600" dirty="0"/>
              <a:t>de </a:t>
            </a:r>
            <a:r>
              <a:rPr lang="es-MX" sz="1600" dirty="0" smtClean="0"/>
              <a:t>2018. </a:t>
            </a:r>
            <a:endParaRPr lang="es-MX" sz="1600" dirty="0"/>
          </a:p>
          <a:p>
            <a:pPr marL="285750" indent="-285750">
              <a:buClr>
                <a:srgbClr val="00B0F0"/>
              </a:buClr>
              <a:buFont typeface="Wingdings" panose="05000000000000000000" pitchFamily="2" charset="2"/>
              <a:buChar char="§"/>
            </a:pPr>
            <a:r>
              <a:rPr lang="es-MX" sz="1600" dirty="0" err="1" smtClean="0"/>
              <a:t>Maturano</a:t>
            </a:r>
            <a:r>
              <a:rPr lang="es-MX" sz="1600" dirty="0" smtClean="0"/>
              <a:t> </a:t>
            </a:r>
            <a:r>
              <a:rPr lang="es-MX" sz="1600" dirty="0"/>
              <a:t>C. I.,</a:t>
            </a:r>
            <a:r>
              <a:rPr lang="es-MX" sz="1600" dirty="0" err="1"/>
              <a:t>Soliveres</a:t>
            </a:r>
            <a:r>
              <a:rPr lang="es-MX" sz="1600" dirty="0"/>
              <a:t> M. A. y Macías A. (2002). </a:t>
            </a:r>
            <a:r>
              <a:rPr lang="es-MX" sz="1600" i="1" dirty="0"/>
              <a:t>Estrategias cognitivas y </a:t>
            </a:r>
            <a:r>
              <a:rPr lang="es-MX" sz="1600" i="1" dirty="0" err="1"/>
              <a:t>metacognitivas</a:t>
            </a:r>
            <a:r>
              <a:rPr lang="es-MX" sz="1600" i="1" dirty="0"/>
              <a:t> en la comprensión de un texto. </a:t>
            </a:r>
            <a:r>
              <a:rPr lang="es-MX" sz="1600" dirty="0"/>
              <a:t>Ciencias Enseñanza de las Ciencias, 20 (3), pp. 415–425 Disponible en: http://ddd.uab.cat/record/1576/ . </a:t>
            </a:r>
            <a:r>
              <a:rPr lang="es-MX" sz="1600" dirty="0" err="1"/>
              <a:t>Accesado</a:t>
            </a:r>
            <a:r>
              <a:rPr lang="es-MX" sz="1600" dirty="0"/>
              <a:t> el </a:t>
            </a:r>
            <a:r>
              <a:rPr lang="es-MX" sz="1600" dirty="0" smtClean="0"/>
              <a:t>15 </a:t>
            </a:r>
            <a:r>
              <a:rPr lang="es-MX" sz="1600" dirty="0"/>
              <a:t>de </a:t>
            </a:r>
            <a:r>
              <a:rPr lang="es-MX" sz="1600" dirty="0" smtClean="0"/>
              <a:t>agosto </a:t>
            </a:r>
            <a:r>
              <a:rPr lang="es-MX" sz="1600" dirty="0"/>
              <a:t>de </a:t>
            </a:r>
            <a:r>
              <a:rPr lang="es-MX" sz="1600" dirty="0" smtClean="0"/>
              <a:t>2018. </a:t>
            </a:r>
            <a:endParaRPr lang="es-MX" sz="1600" dirty="0"/>
          </a:p>
          <a:p>
            <a:pPr marL="285750" indent="-285750">
              <a:buClr>
                <a:srgbClr val="00B0F0"/>
              </a:buClr>
              <a:buFont typeface="Wingdings" panose="05000000000000000000" pitchFamily="2" charset="2"/>
              <a:buChar char="§"/>
            </a:pPr>
            <a:r>
              <a:rPr lang="es-MX" sz="1600" dirty="0" smtClean="0"/>
              <a:t>Sánchez</a:t>
            </a:r>
            <a:r>
              <a:rPr lang="es-MX" sz="1600" dirty="0"/>
              <a:t>, E.(2008). </a:t>
            </a:r>
            <a:r>
              <a:rPr lang="es-MX" sz="1600" i="1" dirty="0"/>
              <a:t>La comprensión lectora. </a:t>
            </a:r>
            <a:r>
              <a:rPr lang="es-MX" sz="1600" dirty="0"/>
              <a:t>En La lectura en España. Informe 2008: leer para aprender, Fundación Germán Sánchez </a:t>
            </a:r>
            <a:r>
              <a:rPr lang="es-MX" sz="1600" dirty="0" err="1"/>
              <a:t>Ruipérez</a:t>
            </a:r>
            <a:r>
              <a:rPr lang="es-MX" sz="1600" dirty="0"/>
              <a:t>, Madrid, pp. 191–208. Disponible en: http://www.lalectura.es/2008/sanchez.pdf. </a:t>
            </a:r>
            <a:r>
              <a:rPr lang="es-MX" sz="1600" dirty="0" err="1" smtClean="0"/>
              <a:t>Accesado</a:t>
            </a:r>
            <a:r>
              <a:rPr lang="es-MX" sz="1600" dirty="0" smtClean="0"/>
              <a:t> el 20 </a:t>
            </a:r>
            <a:r>
              <a:rPr lang="es-MX" sz="1600" dirty="0"/>
              <a:t>de </a:t>
            </a:r>
            <a:r>
              <a:rPr lang="es-MX" sz="1600" dirty="0" smtClean="0"/>
              <a:t>agosto </a:t>
            </a:r>
            <a:r>
              <a:rPr lang="es-MX" sz="1600" dirty="0"/>
              <a:t>de </a:t>
            </a:r>
            <a:r>
              <a:rPr lang="es-MX" sz="1600" dirty="0" smtClean="0"/>
              <a:t>2018. </a:t>
            </a:r>
            <a:endParaRPr lang="es-MX" sz="1600" dirty="0"/>
          </a:p>
          <a:p>
            <a:pPr marL="285750" indent="-285750">
              <a:buClr>
                <a:srgbClr val="00B0F0"/>
              </a:buClr>
              <a:buFont typeface="Wingdings" panose="05000000000000000000" pitchFamily="2" charset="2"/>
              <a:buChar char="§"/>
            </a:pPr>
            <a:r>
              <a:rPr lang="es-MX" sz="1600" dirty="0" smtClean="0"/>
              <a:t>Solé</a:t>
            </a:r>
            <a:r>
              <a:rPr lang="es-MX" sz="1600" dirty="0"/>
              <a:t>, I. (1997). </a:t>
            </a:r>
            <a:r>
              <a:rPr lang="es-MX" sz="1600" i="1" dirty="0"/>
              <a:t>Estrategias de lectura. </a:t>
            </a:r>
            <a:r>
              <a:rPr lang="es-MX" sz="1600" dirty="0"/>
              <a:t>México: Colofón. </a:t>
            </a:r>
          </a:p>
          <a:p>
            <a:pPr>
              <a:buClr>
                <a:srgbClr val="00B0F0"/>
              </a:buClr>
            </a:pPr>
            <a:endParaRPr lang="es-MX" sz="1600" dirty="0"/>
          </a:p>
        </p:txBody>
      </p:sp>
    </p:spTree>
    <p:extLst>
      <p:ext uri="{BB962C8B-B14F-4D97-AF65-F5344CB8AC3E}">
        <p14:creationId xmlns:p14="http://schemas.microsoft.com/office/powerpoint/2010/main" val="39917022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55575" y="620688"/>
            <a:ext cx="6264696" cy="1569660"/>
          </a:xfrm>
          <a:prstGeom prst="rect">
            <a:avLst/>
          </a:prstGeom>
          <a:solidFill>
            <a:srgbClr val="CCFF33"/>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600" dirty="0" smtClean="0">
                <a:solidFill>
                  <a:srgbClr val="00B0F0"/>
                </a:solidFill>
              </a:rPr>
              <a:t>Título del Material</a:t>
            </a:r>
          </a:p>
          <a:p>
            <a:pPr algn="ctr"/>
            <a:r>
              <a:rPr lang="es-MX" sz="3200" dirty="0" smtClean="0">
                <a:solidFill>
                  <a:srgbClr val="00B0F0"/>
                </a:solidFill>
              </a:rPr>
              <a:t> </a:t>
            </a:r>
            <a:r>
              <a:rPr lang="es-MX" sz="2800" dirty="0"/>
              <a:t>Estrategias de Lectura </a:t>
            </a:r>
          </a:p>
          <a:p>
            <a:pPr algn="ctr"/>
            <a:r>
              <a:rPr lang="es-MX" sz="2800" dirty="0"/>
              <a:t>para la Comprensión de Textos</a:t>
            </a:r>
            <a:endParaRPr lang="es-MX" sz="2800" dirty="0">
              <a:solidFill>
                <a:srgbClr val="00B0F0"/>
              </a:solidFill>
            </a:endParaRPr>
          </a:p>
        </p:txBody>
      </p:sp>
      <p:pic>
        <p:nvPicPr>
          <p:cNvPr id="3074" name="Picture 2" descr="Resultado de imagen para le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57299" y="2521495"/>
            <a:ext cx="4061247" cy="334037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755575" y="6193019"/>
            <a:ext cx="5760640" cy="461665"/>
          </a:xfrm>
          <a:prstGeom prst="rect">
            <a:avLst/>
          </a:prstGeom>
          <a:noFill/>
        </p:spPr>
        <p:txBody>
          <a:bodyPr wrap="square" rtlCol="0">
            <a:spAutoFit/>
          </a:bodyPr>
          <a:lstStyle/>
          <a:p>
            <a:r>
              <a:rPr lang="es-MX" sz="2400" dirty="0" smtClean="0"/>
              <a:t>Autora: Mónica Alicia Fajardo Mortera</a:t>
            </a:r>
            <a:endParaRPr lang="es-MX" sz="2400" dirty="0"/>
          </a:p>
        </p:txBody>
      </p:sp>
    </p:spTree>
    <p:extLst>
      <p:ext uri="{BB962C8B-B14F-4D97-AF65-F5344CB8AC3E}">
        <p14:creationId xmlns:p14="http://schemas.microsoft.com/office/powerpoint/2010/main" val="31519983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836712"/>
            <a:ext cx="6768752" cy="507831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Introducción </a:t>
            </a:r>
          </a:p>
          <a:p>
            <a:pPr algn="ctr"/>
            <a:endParaRPr lang="es-MX" sz="3200" dirty="0" smtClean="0">
              <a:solidFill>
                <a:srgbClr val="00B0F0"/>
              </a:solidFill>
            </a:endParaRPr>
          </a:p>
          <a:p>
            <a:pPr algn="just"/>
            <a:r>
              <a:rPr lang="es-MX" sz="2000" dirty="0" smtClean="0"/>
              <a:t>El presente material corresponde a una de las tres unidades de competencia que componen la Unidad de Aprendizaje, el material tiene como propósito fortalecer la capacidad de análisis  e interpretación de textos escritos de los estudiantes a través de la aplicación de diferentes estrategias de lectura; es a su vez  una herramienta educativa </a:t>
            </a:r>
            <a:r>
              <a:rPr lang="es-MX" sz="2000" dirty="0" smtClean="0">
                <a:solidFill>
                  <a:schemeClr val="accent5">
                    <a:lumMod val="60000"/>
                    <a:lumOff val="40000"/>
                  </a:schemeClr>
                </a:solidFill>
                <a:latin typeface="Aharoni" pitchFamily="2" charset="-79"/>
                <a:cs typeface="Aharoni" pitchFamily="2" charset="-79"/>
              </a:rPr>
              <a:t>que </a:t>
            </a:r>
            <a:r>
              <a:rPr lang="es-MX" sz="2000" dirty="0">
                <a:solidFill>
                  <a:schemeClr val="accent5">
                    <a:lumMod val="60000"/>
                    <a:lumOff val="40000"/>
                  </a:schemeClr>
                </a:solidFill>
                <a:latin typeface="Aharoni" pitchFamily="2" charset="-79"/>
                <a:cs typeface="Aharoni" pitchFamily="2" charset="-79"/>
              </a:rPr>
              <a:t>puede servir de “base” o de </a:t>
            </a:r>
            <a:r>
              <a:rPr lang="es-MX" sz="2000" dirty="0" smtClean="0">
                <a:solidFill>
                  <a:schemeClr val="accent5">
                    <a:lumMod val="60000"/>
                    <a:lumOff val="40000"/>
                  </a:schemeClr>
                </a:solidFill>
                <a:latin typeface="Aharoni" pitchFamily="2" charset="-79"/>
                <a:cs typeface="Aharoni" pitchFamily="2" charset="-79"/>
              </a:rPr>
              <a:t>“guía” </a:t>
            </a:r>
            <a:r>
              <a:rPr lang="es-MX" sz="2000" dirty="0" smtClean="0"/>
              <a:t>para el docente en el proceso de enseñanza aprendizaje para favorecer la adquisición y logro de más y mayores competencias en los alumnos.  (se adjunta al presente material un guion explicativo para el empleo del material con relación a los objetivos y contenidos de la Unidad de Aprendizaje)</a:t>
            </a:r>
            <a:endParaRPr lang="es-MX" sz="2000" dirty="0" smtClean="0">
              <a:solidFill>
                <a:srgbClr val="00B0F0"/>
              </a:solidFill>
            </a:endParaRPr>
          </a:p>
        </p:txBody>
      </p:sp>
    </p:spTree>
    <p:extLst>
      <p:ext uri="{BB962C8B-B14F-4D97-AF65-F5344CB8AC3E}">
        <p14:creationId xmlns:p14="http://schemas.microsoft.com/office/powerpoint/2010/main" val="2809647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188640"/>
            <a:ext cx="3456384"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2800" dirty="0" smtClean="0">
                <a:solidFill>
                  <a:srgbClr val="00B0F0"/>
                </a:solidFill>
              </a:rPr>
              <a:t>Guion Explicativo </a:t>
            </a:r>
            <a:endParaRPr lang="es-MX" sz="2800" dirty="0" smtClean="0">
              <a:solidFill>
                <a:srgbClr val="00B0F0"/>
              </a:solidFill>
            </a:endParaRPr>
          </a:p>
        </p:txBody>
      </p:sp>
      <p:graphicFrame>
        <p:nvGraphicFramePr>
          <p:cNvPr id="7" name="Tabla 6"/>
          <p:cNvGraphicFramePr>
            <a:graphicFrameLocks noGrp="1"/>
          </p:cNvGraphicFramePr>
          <p:nvPr>
            <p:extLst>
              <p:ext uri="{D42A27DB-BD31-4B8C-83A1-F6EECF244321}">
                <p14:modId xmlns:p14="http://schemas.microsoft.com/office/powerpoint/2010/main" val="2072192802"/>
              </p:ext>
            </p:extLst>
          </p:nvPr>
        </p:nvGraphicFramePr>
        <p:xfrm>
          <a:off x="467544" y="823168"/>
          <a:ext cx="7560840" cy="5918200"/>
        </p:xfrm>
        <a:graphic>
          <a:graphicData uri="http://schemas.openxmlformats.org/drawingml/2006/table">
            <a:tbl>
              <a:tblPr firstRow="1" bandRow="1">
                <a:tableStyleId>{8799B23B-EC83-4686-B30A-512413B5E67A}</a:tableStyleId>
              </a:tblPr>
              <a:tblGrid>
                <a:gridCol w="1296144"/>
                <a:gridCol w="6264696"/>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1-5</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Presentación e identificación del material: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Nombre de la Unidad de Aprendizaje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Objetivo de la Unidad de Aprendizaje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Nombre de la Unidad de Competencia II</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Objetivo de la Unidad de Competencia II</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Título del material y Nombre del autora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Introducción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6-9</a:t>
                      </a:r>
                      <a:endParaRPr lang="es-MX" sz="14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Guion Explicativo</a:t>
                      </a:r>
                      <a:endParaRPr lang="es-MX" sz="1400"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10</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Para reflexionar:</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reflexiona a través de preguntas sobre su actuar en la lectura.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11</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Leer y Comprender un Texto</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Se cuestiona al alumno sobre la semejanza o diferencia entre los conceptos de “Leer y Comprender un Texto”.</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12</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Leer y Comprender un Texto</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compara y distingue los conceptos de “Leer y Comprender un Texto”, a través de un ejercicio de relación (Actividad I).</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13</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Comprensión Lectora</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el concepto de comprensión lectora. (definición y desarrollo del concepto)</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14</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Características de la Comprensión Lectora y Lectura Exploratoria</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propias de la Comprensión Lectora y de una Lectura Exploratoria, a través de un ejercicio de selección. (Actividad II)</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15</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Lectura Exploratoria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el concepto de lectura exploratoria. (definición y desarrollo del concepto)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400342495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119739284"/>
              </p:ext>
            </p:extLst>
          </p:nvPr>
        </p:nvGraphicFramePr>
        <p:xfrm>
          <a:off x="611560" y="764704"/>
          <a:ext cx="7560840" cy="5334000"/>
        </p:xfrm>
        <a:graphic>
          <a:graphicData uri="http://schemas.openxmlformats.org/drawingml/2006/table">
            <a:tbl>
              <a:tblPr firstRow="1" bandRow="1">
                <a:tableStyleId>{8799B23B-EC83-4686-B30A-512413B5E67A}</a:tableStyleId>
              </a:tblPr>
              <a:tblGrid>
                <a:gridCol w="1296144"/>
                <a:gridCol w="6264696"/>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16</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Lectura Rápida y Técnica de Lectura en </a:t>
                      </a:r>
                      <a:r>
                        <a:rPr lang="es-MX" sz="14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Zig-Zag</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concepto de lectura rápida. (definición y características)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concepto y características de la técnica de lectura “</a:t>
                      </a:r>
                      <a:r>
                        <a:rPr lang="es-MX"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zig-zag</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17</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Técnica de Lectura en Zig-Zag</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pone en práctica, la técnica de lectura en “zig-zag”, a través de un ejercicio visual.   </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18-19</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Lectura Exploratoria</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practica la lectura exploratoria, a través del llenado de una papeleta de identificación sobre un libro de su interés. (se propone la visita a la biblioteca de su facultad) (Actividad III)</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La evaluación sobre el llenado de la papeleta se realiza de manera conjunta con el docente. </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20-21</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Características de la Comprensión Lectora</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y particularidades de la Comprensión Lectora con respecto a: </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Reconocimiento, Retención y Organización de la información.</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Evaluación y valoración de la información. </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22-23</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Estrategias para la Comprensión de Textos</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Se plantea el papel de las “estrategias para la comprensión de textos” y se especifican algunos aspectos generales para su implementación.</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24</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Técnicas para Resaltar Ideas en un Texto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cuestiona al alumno sobre la importancia de resaltar las ideas en un texto.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5687581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53065621"/>
              </p:ext>
            </p:extLst>
          </p:nvPr>
        </p:nvGraphicFramePr>
        <p:xfrm>
          <a:off x="467544" y="548680"/>
          <a:ext cx="7560840" cy="5974080"/>
        </p:xfrm>
        <a:graphic>
          <a:graphicData uri="http://schemas.openxmlformats.org/drawingml/2006/table">
            <a:tbl>
              <a:tblPr firstRow="1" bandRow="1">
                <a:tableStyleId>{8799B23B-EC83-4686-B30A-512413B5E67A}</a:tableStyleId>
              </a:tblPr>
              <a:tblGrid>
                <a:gridCol w="1296144"/>
                <a:gridCol w="6264696"/>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25</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Uso de Técnicas en la Comprensión de Textos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destaca la importancia del uso de técnicas en la comprensión de textos como: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subrayar, y remarcar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resaltar y realizar anotaciones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relacionar unos contenidos con otros al utilizar signos, flechas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resalta la acción de tomar en cuenta ciertas consideraciones para el logro efectivo de las estrategias.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26</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Técnicas de Comprensión de Textos</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Se ejemplifican las técnicas de comprensión de textos, a través de una imagen. </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27</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Tema: Organizadores Gráficos</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Se cuestiona al alumno sobre la forma en que puede ayudar el uso de Organizadores Gráficos en la Comprensión de Textos.</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28</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el concepto de organizadores gráficos,  concepto, características generales, y utilidad en la Comprensión de Textos. </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29</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Organizadores Gráficos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y compara los conceptos y características de algunos organizadores gráficos, a través de un ejercicio de relación de columnas. (Actividad IV)</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Mapa conceptual</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Cadena de secuencias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Mapa mental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Diagrama jerárquico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Cuadro comparativo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Cuadro sinóptico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Línea de tiempo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280239446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158646471"/>
              </p:ext>
            </p:extLst>
          </p:nvPr>
        </p:nvGraphicFramePr>
        <p:xfrm>
          <a:off x="611560" y="1196752"/>
          <a:ext cx="7560840" cy="4480560"/>
        </p:xfrm>
        <a:graphic>
          <a:graphicData uri="http://schemas.openxmlformats.org/drawingml/2006/table">
            <a:tbl>
              <a:tblPr firstRow="1" bandRow="1">
                <a:tableStyleId>{8799B23B-EC83-4686-B30A-512413B5E67A}</a:tableStyleId>
              </a:tblPr>
              <a:tblGrid>
                <a:gridCol w="1296144"/>
                <a:gridCol w="6264696"/>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30-33</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Organizadores Gráficos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 base en los conceptos revisados, el alumno identifica las representaciones visuales de los organizadores gráficos, a través de una actividad de relación. (Actividad V)</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34</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Organizadores Gráficos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Aplicación del uso de organizadores gráficos.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selecciona un texto de su interés y representa el contenido del mismo a través de un organizador gráfico. (Actividad VI)</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evaluación de la actividad se realiza de manera conjunta con el docente.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35</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Reflexión sobre la Utilidad de la Comprensión de Textos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reflexiona sobre la utilidad de la Comprensión de Textos en su vida académica y profesional. Escribe un breve texto al respecto con sus comentarios.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evaluación de la actividad se realiza de manera conjunta con el docente.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36</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a:solidFill>
                            <a:srgbClr val="000000"/>
                          </a:solidFill>
                          <a:effectLst/>
                          <a:latin typeface="Calibri" panose="020F0502020204030204" pitchFamily="34" charset="0"/>
                          <a:ea typeface="Calibri" panose="020F0502020204030204" pitchFamily="34" charset="0"/>
                          <a:cs typeface="Calibri" panose="020F0502020204030204" pitchFamily="34" charset="0"/>
                        </a:rPr>
                        <a:t>Sección de Respuestas:</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verifica las respuestas de las actividades propuestas.</a:t>
                      </a:r>
                      <a:endParaRPr lang="es-MX"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37</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Bibliografía: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presentan las fuentes de consulta para el desarrollo de contenidos del material didáctico.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180751564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2349</TotalTime>
  <Words>2554</Words>
  <Application>Microsoft Office PowerPoint</Application>
  <PresentationFormat>Presentación en pantalla (4:3)</PresentationFormat>
  <Paragraphs>312</Paragraphs>
  <Slides>37</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37</vt:i4>
      </vt:variant>
    </vt:vector>
  </HeadingPairs>
  <TitlesOfParts>
    <vt:vector size="46" baseType="lpstr">
      <vt:lpstr>Aharoni</vt:lpstr>
      <vt:lpstr>Arial</vt:lpstr>
      <vt:lpstr>Calibri</vt:lpstr>
      <vt:lpstr>Times New Roman</vt:lpstr>
      <vt:lpstr>Trebuchet MS</vt:lpstr>
      <vt:lpstr>Verdana</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 base en la información revisada, reflexiona sobre la utilidad de la comprensión de textos en tu vida académica y profesional, y escribe un breve texto al respecto, el cual será comentado con tu docente.</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Tendencias de la Gastronomía</dc:title>
  <dc:creator>Diana</dc:creator>
  <cp:lastModifiedBy>Monica</cp:lastModifiedBy>
  <cp:revision>282</cp:revision>
  <cp:lastPrinted>2018-09-05T17:45:25Z</cp:lastPrinted>
  <dcterms:created xsi:type="dcterms:W3CDTF">2012-09-04T20:23:54Z</dcterms:created>
  <dcterms:modified xsi:type="dcterms:W3CDTF">2018-09-10T18:55:15Z</dcterms:modified>
</cp:coreProperties>
</file>