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5" r:id="rId1"/>
    <p:sldMasterId id="2147483697" r:id="rId2"/>
  </p:sldMasterIdLst>
  <p:notesMasterIdLst>
    <p:notesMasterId r:id="rId63"/>
  </p:notesMasterIdLst>
  <p:sldIdLst>
    <p:sldId id="511" r:id="rId3"/>
    <p:sldId id="487" r:id="rId4"/>
    <p:sldId id="501" r:id="rId5"/>
    <p:sldId id="488" r:id="rId6"/>
    <p:sldId id="489" r:id="rId7"/>
    <p:sldId id="490" r:id="rId8"/>
    <p:sldId id="502" r:id="rId9"/>
    <p:sldId id="510" r:id="rId10"/>
    <p:sldId id="313" r:id="rId11"/>
    <p:sldId id="321" r:id="rId12"/>
    <p:sldId id="315" r:id="rId13"/>
    <p:sldId id="258" r:id="rId14"/>
    <p:sldId id="354" r:id="rId15"/>
    <p:sldId id="504" r:id="rId16"/>
    <p:sldId id="260" r:id="rId17"/>
    <p:sldId id="356" r:id="rId18"/>
    <p:sldId id="357" r:id="rId19"/>
    <p:sldId id="262" r:id="rId20"/>
    <p:sldId id="263" r:id="rId21"/>
    <p:sldId id="264" r:id="rId22"/>
    <p:sldId id="265" r:id="rId23"/>
    <p:sldId id="266" r:id="rId24"/>
    <p:sldId id="268" r:id="rId25"/>
    <p:sldId id="505" r:id="rId26"/>
    <p:sldId id="507" r:id="rId27"/>
    <p:sldId id="508" r:id="rId28"/>
    <p:sldId id="509" r:id="rId29"/>
    <p:sldId id="506" r:id="rId30"/>
    <p:sldId id="499" r:id="rId31"/>
    <p:sldId id="496" r:id="rId32"/>
    <p:sldId id="274" r:id="rId33"/>
    <p:sldId id="284" r:id="rId34"/>
    <p:sldId id="275" r:id="rId35"/>
    <p:sldId id="324" r:id="rId36"/>
    <p:sldId id="276" r:id="rId37"/>
    <p:sldId id="282" r:id="rId38"/>
    <p:sldId id="297" r:id="rId39"/>
    <p:sldId id="281" r:id="rId40"/>
    <p:sldId id="361" r:id="rId41"/>
    <p:sldId id="298" r:id="rId42"/>
    <p:sldId id="360" r:id="rId43"/>
    <p:sldId id="359" r:id="rId44"/>
    <p:sldId id="278" r:id="rId45"/>
    <p:sldId id="363" r:id="rId46"/>
    <p:sldId id="288" r:id="rId47"/>
    <p:sldId id="331" r:id="rId48"/>
    <p:sldId id="300" r:id="rId49"/>
    <p:sldId id="330" r:id="rId50"/>
    <p:sldId id="299" r:id="rId51"/>
    <p:sldId id="289" r:id="rId52"/>
    <p:sldId id="364" r:id="rId53"/>
    <p:sldId id="291" r:id="rId54"/>
    <p:sldId id="365" r:id="rId55"/>
    <p:sldId id="295" r:id="rId56"/>
    <p:sldId id="367" r:id="rId57"/>
    <p:sldId id="301" r:id="rId58"/>
    <p:sldId id="369" r:id="rId59"/>
    <p:sldId id="484" r:id="rId60"/>
    <p:sldId id="485" r:id="rId61"/>
    <p:sldId id="486" r:id="rId6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E505DA"/>
    <a:srgbClr val="C42708"/>
    <a:srgbClr val="FF3399"/>
    <a:srgbClr val="FF6699"/>
    <a:srgbClr val="669900"/>
    <a:srgbClr val="037706"/>
    <a:srgbClr val="A011AB"/>
    <a:srgbClr val="513107"/>
    <a:srgbClr val="E15B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13" autoAdjust="0"/>
    <p:restoredTop sz="94434" autoAdjust="0"/>
  </p:normalViewPr>
  <p:slideViewPr>
    <p:cSldViewPr>
      <p:cViewPr varScale="1">
        <p:scale>
          <a:sx n="67" d="100"/>
          <a:sy n="67" d="100"/>
        </p:scale>
        <p:origin x="119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341A3B-6B45-439E-B6B0-02BFFE770549}" type="datetimeFigureOut">
              <a:rPr lang="es-MX" smtClean="0"/>
              <a:t>28/09/2018</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1220F7-F83D-4E77-B4DA-3B6C2275E289}" type="slidenum">
              <a:rPr lang="es-MX" smtClean="0"/>
              <a:t>‹Nº›</a:t>
            </a:fld>
            <a:endParaRPr lang="es-MX"/>
          </a:p>
        </p:txBody>
      </p:sp>
    </p:spTree>
    <p:extLst>
      <p:ext uri="{BB962C8B-B14F-4D97-AF65-F5344CB8AC3E}">
        <p14:creationId xmlns:p14="http://schemas.microsoft.com/office/powerpoint/2010/main" val="2249346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solidFill>
                  <a:prstClr val="black"/>
                </a:solidFill>
              </a:rPr>
              <a:pPr/>
              <a:t>1</a:t>
            </a:fld>
            <a:endParaRPr lang="es-ES_tradnl">
              <a:solidFill>
                <a:prstClr val="black"/>
              </a:solidFill>
            </a:endParaRPr>
          </a:p>
        </p:txBody>
      </p:sp>
      <p:sp>
        <p:nvSpPr>
          <p:cNvPr id="5122" name="Rectangle 2"/>
          <p:cNvSpPr>
            <a:spLocks noGrp="1" noRot="1" noChangeAspect="1" noChangeArrowheads="1" noTextEdit="1"/>
          </p:cNvSpPr>
          <p:nvPr>
            <p:ph type="sldImg"/>
          </p:nvPr>
        </p:nvSpPr>
        <p:spPr>
          <a:xfrm>
            <a:off x="1177925" y="706438"/>
            <a:ext cx="4694238" cy="3521075"/>
          </a:xfrm>
          <a:ln cap="flat"/>
        </p:spPr>
      </p:sp>
      <p:sp>
        <p:nvSpPr>
          <p:cNvPr id="5123" name="Rectangle 3"/>
          <p:cNvSpPr>
            <a:spLocks noGrp="1" noChangeArrowheads="1"/>
          </p:cNvSpPr>
          <p:nvPr>
            <p:ph type="body" idx="1"/>
          </p:nvPr>
        </p:nvSpPr>
        <p:spPr>
          <a:ln/>
        </p:spPr>
        <p:txBody>
          <a:bodyPr/>
          <a:lstStyle/>
          <a:p>
            <a:endParaRPr lang="es-MX"/>
          </a:p>
        </p:txBody>
      </p:sp>
    </p:spTree>
    <p:extLst>
      <p:ext uri="{BB962C8B-B14F-4D97-AF65-F5344CB8AC3E}">
        <p14:creationId xmlns:p14="http://schemas.microsoft.com/office/powerpoint/2010/main" val="964987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C1220F7-F83D-4E77-B4DA-3B6C2275E289}" type="slidenum">
              <a:rPr lang="es-MX" smtClean="0"/>
              <a:t>2</a:t>
            </a:fld>
            <a:endParaRPr lang="es-MX"/>
          </a:p>
        </p:txBody>
      </p:sp>
    </p:spTree>
    <p:extLst>
      <p:ext uri="{BB962C8B-B14F-4D97-AF65-F5344CB8AC3E}">
        <p14:creationId xmlns:p14="http://schemas.microsoft.com/office/powerpoint/2010/main" val="233090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C1220F7-F83D-4E77-B4DA-3B6C2275E289}" type="slidenum">
              <a:rPr lang="es-MX" smtClean="0"/>
              <a:t>3</a:t>
            </a:fld>
            <a:endParaRPr lang="es-MX"/>
          </a:p>
        </p:txBody>
      </p:sp>
    </p:spTree>
    <p:extLst>
      <p:ext uri="{BB962C8B-B14F-4D97-AF65-F5344CB8AC3E}">
        <p14:creationId xmlns:p14="http://schemas.microsoft.com/office/powerpoint/2010/main" val="574541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C1220F7-F83D-4E77-B4DA-3B6C2275E289}" type="slidenum">
              <a:rPr lang="es-MX" smtClean="0"/>
              <a:t>16</a:t>
            </a:fld>
            <a:endParaRPr lang="es-MX"/>
          </a:p>
        </p:txBody>
      </p:sp>
    </p:spTree>
    <p:extLst>
      <p:ext uri="{BB962C8B-B14F-4D97-AF65-F5344CB8AC3E}">
        <p14:creationId xmlns:p14="http://schemas.microsoft.com/office/powerpoint/2010/main" val="3380481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ln w="15875">
                  <a:solidFill>
                    <a:schemeClr val="bg1"/>
                  </a:solidFill>
                </a:ln>
                <a:solidFill>
                  <a:schemeClr val="accent1"/>
                </a:solidFill>
                <a:effectLst>
                  <a:outerShdw dist="38100" dir="2700000" algn="tl" rotWithShape="0">
                    <a:schemeClr val="accent1"/>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chemeClr val="accent1"/>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pPr>
              <a:defRPr/>
            </a:pPr>
            <a:endParaRPr lang="es-ES"/>
          </a:p>
        </p:txBody>
      </p:sp>
      <p:sp>
        <p:nvSpPr>
          <p:cNvPr id="5" name="Footer Placeholder 4"/>
          <p:cNvSpPr>
            <a:spLocks noGrp="1"/>
          </p:cNvSpPr>
          <p:nvPr>
            <p:ph type="ftr" sz="quarter" idx="11"/>
          </p:nvPr>
        </p:nvSpPr>
        <p:spPr/>
        <p:txBody>
          <a:bodyPr/>
          <a:lstStyle>
            <a:lvl1pPr>
              <a:defRPr>
                <a:solidFill>
                  <a:schemeClr val="accent1"/>
                </a:solidFill>
              </a:defRPr>
            </a:lvl1pPr>
          </a:lstStyle>
          <a:p>
            <a:pPr>
              <a:defRPr/>
            </a:pPr>
            <a:endParaRPr lang="es-ES"/>
          </a:p>
        </p:txBody>
      </p:sp>
      <p:sp>
        <p:nvSpPr>
          <p:cNvPr id="6" name="Slide Number Placeholder 5"/>
          <p:cNvSpPr>
            <a:spLocks noGrp="1"/>
          </p:cNvSpPr>
          <p:nvPr>
            <p:ph type="sldNum" sz="quarter" idx="12"/>
          </p:nvPr>
        </p:nvSpPr>
        <p:spPr/>
        <p:txBody>
          <a:bodyPr/>
          <a:lstStyle>
            <a:lvl1pPr>
              <a:defRPr>
                <a:solidFill>
                  <a:schemeClr val="accent1"/>
                </a:solidFill>
              </a:defRPr>
            </a:lvl1pPr>
          </a:lstStyle>
          <a:p>
            <a:pPr>
              <a:defRPr/>
            </a:pPr>
            <a:fld id="{EE80C4CC-D025-4B89-88B5-19F049944938}" type="slidenum">
              <a:rPr lang="es-ES" smtClean="0"/>
              <a:pPr>
                <a:defRPr/>
              </a:pPr>
              <a:t>‹Nº›</a:t>
            </a:fld>
            <a:endParaRPr lang="es-ES"/>
          </a:p>
        </p:txBody>
      </p:sp>
      <p:cxnSp>
        <p:nvCxnSpPr>
          <p:cNvPr id="8" name="Straight Connector 7"/>
          <p:cNvCxnSpPr/>
          <p:nvPr/>
        </p:nvCxnSpPr>
        <p:spPr>
          <a:xfrm>
            <a:off x="1483995" y="3733800"/>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2114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A6045AC1-ECCE-4D32-8FFD-8C342C2D851F}" type="slidenum">
              <a:rPr lang="es-ES" smtClean="0"/>
              <a:pPr>
                <a:defRPr/>
              </a:pPr>
              <a:t>‹Nº›</a:t>
            </a:fld>
            <a:endParaRPr lang="es-ES"/>
          </a:p>
        </p:txBody>
      </p:sp>
    </p:spTree>
    <p:extLst>
      <p:ext uri="{BB962C8B-B14F-4D97-AF65-F5344CB8AC3E}">
        <p14:creationId xmlns:p14="http://schemas.microsoft.com/office/powerpoint/2010/main" val="416102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A76CA796-0DE6-4FE7-B203-4619DA41D88D}" type="slidenum">
              <a:rPr lang="es-ES" smtClean="0"/>
              <a:pPr>
                <a:defRPr/>
              </a:pPr>
              <a:t>‹Nº›</a:t>
            </a:fld>
            <a:endParaRPr lang="es-ES"/>
          </a:p>
        </p:txBody>
      </p:sp>
    </p:spTree>
    <p:extLst>
      <p:ext uri="{BB962C8B-B14F-4D97-AF65-F5344CB8AC3E}">
        <p14:creationId xmlns:p14="http://schemas.microsoft.com/office/powerpoint/2010/main" val="36221345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chemeClr val="tx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82148" y="3869639"/>
            <a:ext cx="6575895" cy="1388165"/>
          </a:xfrm>
        </p:spPr>
        <p:txBody>
          <a:bodyPr>
            <a:normAutofit/>
          </a:bodyPr>
          <a:lstStyle>
            <a:lvl1pPr marL="0" indent="0" algn="ctr">
              <a:spcBef>
                <a:spcPts val="1000"/>
              </a:spcBef>
              <a:buNone/>
              <a:defRPr sz="1800">
                <a:solidFill>
                  <a:schemeClr val="tx1"/>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4FAB73BC-B049-4115-A692-8D63A059BFB8}" type="slidenum">
              <a:rPr lang="en-US" smtClean="0">
                <a:solidFill>
                  <a:srgbClr val="000000"/>
                </a:solidFill>
              </a:rPr>
              <a:pPr/>
              <a:t>‹Nº›</a:t>
            </a:fld>
            <a:endParaRPr lang="en-US" dirty="0">
              <a:solidFill>
                <a:srgbClr val="000000"/>
              </a:solidFill>
            </a:endParaRPr>
          </a:p>
        </p:txBody>
      </p:sp>
      <p:cxnSp>
        <p:nvCxnSpPr>
          <p:cNvPr id="8" name="Straight Connector 7"/>
          <p:cNvCxnSpPr/>
          <p:nvPr/>
        </p:nvCxnSpPr>
        <p:spPr>
          <a:xfrm>
            <a:off x="1483997" y="3733800"/>
            <a:ext cx="61722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7198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n-US" dirty="0">
              <a:solidFill>
                <a:srgbClr val="000000"/>
              </a:solidFill>
            </a:endParaRPr>
          </a:p>
        </p:txBody>
      </p:sp>
      <p:sp>
        <p:nvSpPr>
          <p:cNvPr id="5" name="Footer Placeholder 4"/>
          <p:cNvSpPr>
            <a:spLocks noGrp="1"/>
          </p:cNvSpPr>
          <p:nvPr>
            <p:ph type="ftr" sz="quarter" idx="11"/>
          </p:nvPr>
        </p:nvSpPr>
        <p:spPr/>
        <p:txBody>
          <a:body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srgbClr val="000000"/>
                </a:solidFill>
              </a:rPr>
              <a:pPr/>
              <a:t>‹Nº›</a:t>
            </a:fld>
            <a:endParaRPr lang="en-US" dirty="0">
              <a:solidFill>
                <a:srgbClr val="000000"/>
              </a:solidFill>
            </a:endParaRPr>
          </a:p>
        </p:txBody>
      </p:sp>
    </p:spTree>
    <p:extLst>
      <p:ext uri="{BB962C8B-B14F-4D97-AF65-F5344CB8AC3E}">
        <p14:creationId xmlns:p14="http://schemas.microsoft.com/office/powerpoint/2010/main" val="38602871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n-US" dirty="0">
              <a:solidFill>
                <a:srgbClr val="000000"/>
              </a:solidFill>
            </a:endParaRPr>
          </a:p>
        </p:txBody>
      </p:sp>
      <p:sp>
        <p:nvSpPr>
          <p:cNvPr id="5" name="Footer Placeholder 4"/>
          <p:cNvSpPr>
            <a:spLocks noGrp="1"/>
          </p:cNvSpPr>
          <p:nvPr>
            <p:ph type="ftr" sz="quarter" idx="11"/>
          </p:nvPr>
        </p:nvSpPr>
        <p:spPr/>
        <p:txBody>
          <a:body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srgbClr val="000000"/>
                </a:solidFill>
              </a:rPr>
              <a:pPr/>
              <a:t>‹Nº›</a:t>
            </a:fld>
            <a:endParaRPr lang="en-US" dirty="0">
              <a:solidFill>
                <a:srgbClr val="000000"/>
              </a:solidFill>
            </a:endParaRPr>
          </a:p>
        </p:txBody>
      </p:sp>
      <p:cxnSp>
        <p:nvCxnSpPr>
          <p:cNvPr id="7" name="Straight Connector 6"/>
          <p:cNvCxnSpPr/>
          <p:nvPr/>
        </p:nvCxnSpPr>
        <p:spPr>
          <a:xfrm>
            <a:off x="1485902" y="4020408"/>
            <a:ext cx="61722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3250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endParaRPr lang="en-US" dirty="0">
              <a:solidFill>
                <a:srgbClr val="000000"/>
              </a:solidFill>
            </a:endParaRPr>
          </a:p>
        </p:txBody>
      </p:sp>
      <p:sp>
        <p:nvSpPr>
          <p:cNvPr id="6" name="Footer Placeholder 5"/>
          <p:cNvSpPr>
            <a:spLocks noGrp="1"/>
          </p:cNvSpPr>
          <p:nvPr>
            <p:ph type="ftr" sz="quarter" idx="11"/>
          </p:nvPr>
        </p:nvSpPr>
        <p:spPr/>
        <p:txBody>
          <a:body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solidFill>
                  <a:srgbClr val="000000"/>
                </a:solidFill>
              </a:rPr>
              <a:pPr/>
              <a:t>‹Nº›</a:t>
            </a:fld>
            <a:endParaRPr lang="en-US" dirty="0">
              <a:solidFill>
                <a:srgbClr val="000000"/>
              </a:solidFill>
            </a:endParaRPr>
          </a:p>
        </p:txBody>
      </p:sp>
    </p:spTree>
    <p:extLst>
      <p:ext uri="{BB962C8B-B14F-4D97-AF65-F5344CB8AC3E}">
        <p14:creationId xmlns:p14="http://schemas.microsoft.com/office/powerpoint/2010/main" val="19270429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endParaRPr lang="en-US" dirty="0">
              <a:solidFill>
                <a:srgbClr val="000000"/>
              </a:solidFill>
            </a:endParaRPr>
          </a:p>
        </p:txBody>
      </p:sp>
      <p:sp>
        <p:nvSpPr>
          <p:cNvPr id="8" name="Footer Placeholder 7"/>
          <p:cNvSpPr>
            <a:spLocks noGrp="1"/>
          </p:cNvSpPr>
          <p:nvPr>
            <p:ph type="ftr" sz="quarter" idx="11"/>
          </p:nvPr>
        </p:nvSpPr>
        <p:spPr/>
        <p:txBody>
          <a:bodyPr/>
          <a:lstStyle/>
          <a:p>
            <a:endParaRPr lang="en-US" dirty="0">
              <a:solidFill>
                <a:srgbClr val="000000"/>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smtClean="0">
                <a:solidFill>
                  <a:srgbClr val="000000"/>
                </a:solidFill>
              </a:rPr>
              <a:pPr/>
              <a:t>‹Nº›</a:t>
            </a:fld>
            <a:endParaRPr lang="en-US" dirty="0">
              <a:solidFill>
                <a:srgbClr val="000000"/>
              </a:solidFill>
            </a:endParaRPr>
          </a:p>
        </p:txBody>
      </p:sp>
    </p:spTree>
    <p:extLst>
      <p:ext uri="{BB962C8B-B14F-4D97-AF65-F5344CB8AC3E}">
        <p14:creationId xmlns:p14="http://schemas.microsoft.com/office/powerpoint/2010/main" val="1652547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endParaRPr lang="en-US" dirty="0">
              <a:solidFill>
                <a:srgbClr val="000000"/>
              </a:solidFill>
            </a:endParaRPr>
          </a:p>
        </p:txBody>
      </p:sp>
      <p:sp>
        <p:nvSpPr>
          <p:cNvPr id="4" name="Footer Placeholder 3"/>
          <p:cNvSpPr>
            <a:spLocks noGrp="1"/>
          </p:cNvSpPr>
          <p:nvPr>
            <p:ph type="ftr" sz="quarter" idx="11"/>
          </p:nvPr>
        </p:nvSpPr>
        <p:spPr/>
        <p:txBody>
          <a:bodyPr/>
          <a:lstStyle/>
          <a:p>
            <a:endParaRPr lang="en-US" dirty="0">
              <a:solidFill>
                <a:srgbClr val="000000"/>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smtClean="0">
                <a:solidFill>
                  <a:srgbClr val="000000"/>
                </a:solidFill>
              </a:rPr>
              <a:pPr/>
              <a:t>‹Nº›</a:t>
            </a:fld>
            <a:endParaRPr lang="en-US" dirty="0">
              <a:solidFill>
                <a:srgbClr val="000000"/>
              </a:solidFill>
            </a:endParaRPr>
          </a:p>
        </p:txBody>
      </p:sp>
    </p:spTree>
    <p:extLst>
      <p:ext uri="{BB962C8B-B14F-4D97-AF65-F5344CB8AC3E}">
        <p14:creationId xmlns:p14="http://schemas.microsoft.com/office/powerpoint/2010/main" val="26725418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srgbClr val="000000"/>
              </a:solidFill>
            </a:endParaRPr>
          </a:p>
        </p:txBody>
      </p:sp>
      <p:sp>
        <p:nvSpPr>
          <p:cNvPr id="3" name="Footer Placeholder 2"/>
          <p:cNvSpPr>
            <a:spLocks noGrp="1"/>
          </p:cNvSpPr>
          <p:nvPr>
            <p:ph type="ftr" sz="quarter" idx="11"/>
          </p:nvPr>
        </p:nvSpPr>
        <p:spPr/>
        <p:txBody>
          <a:bodyPr/>
          <a:lstStyle/>
          <a:p>
            <a:endParaRPr lang="en-US" dirty="0">
              <a:solidFill>
                <a:srgbClr val="000000"/>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solidFill>
                  <a:srgbClr val="000000"/>
                </a:solidFill>
              </a:rPr>
              <a:pPr/>
              <a:t>‹Nº›</a:t>
            </a:fld>
            <a:endParaRPr lang="en-US" dirty="0">
              <a:solidFill>
                <a:srgbClr val="000000"/>
              </a:solidFill>
            </a:endParaRPr>
          </a:p>
        </p:txBody>
      </p:sp>
    </p:spTree>
    <p:extLst>
      <p:ext uri="{BB962C8B-B14F-4D97-AF65-F5344CB8AC3E}">
        <p14:creationId xmlns:p14="http://schemas.microsoft.com/office/powerpoint/2010/main" val="29329815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129315"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n-US" dirty="0">
              <a:solidFill>
                <a:srgbClr val="000000"/>
              </a:solidFill>
            </a:endParaRPr>
          </a:p>
        </p:txBody>
      </p:sp>
      <p:sp>
        <p:nvSpPr>
          <p:cNvPr id="6" name="Footer Placeholder 5"/>
          <p:cNvSpPr>
            <a:spLocks noGrp="1"/>
          </p:cNvSpPr>
          <p:nvPr>
            <p:ph type="ftr" sz="quarter" idx="11"/>
          </p:nvPr>
        </p:nvSpPr>
        <p:spPr/>
        <p:txBody>
          <a:body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solidFill>
                  <a:srgbClr val="000000"/>
                </a:solidFill>
              </a:rPr>
              <a:pPr/>
              <a:t>‹Nº›</a:t>
            </a:fld>
            <a:endParaRPr lang="en-US" dirty="0">
              <a:solidFill>
                <a:srgbClr val="000000"/>
              </a:solidFill>
            </a:endParaRPr>
          </a:p>
        </p:txBody>
      </p:sp>
    </p:spTree>
    <p:extLst>
      <p:ext uri="{BB962C8B-B14F-4D97-AF65-F5344CB8AC3E}">
        <p14:creationId xmlns:p14="http://schemas.microsoft.com/office/powerpoint/2010/main" val="203249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3B40D099-3234-4BF2-8364-F66B4108A6F8}" type="slidenum">
              <a:rPr lang="es-ES" smtClean="0"/>
              <a:pPr>
                <a:defRPr/>
              </a:pPr>
              <a:t>‹Nº›</a:t>
            </a:fld>
            <a:endParaRPr lang="es-ES"/>
          </a:p>
        </p:txBody>
      </p:sp>
    </p:spTree>
    <p:extLst>
      <p:ext uri="{BB962C8B-B14F-4D97-AF65-F5344CB8AC3E}">
        <p14:creationId xmlns:p14="http://schemas.microsoft.com/office/powerpoint/2010/main" val="16587707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019109" y="1069851"/>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n-US" dirty="0">
              <a:solidFill>
                <a:srgbClr val="000000"/>
              </a:solidFill>
            </a:endParaRPr>
          </a:p>
        </p:txBody>
      </p:sp>
      <p:sp>
        <p:nvSpPr>
          <p:cNvPr id="6" name="Footer Placeholder 5"/>
          <p:cNvSpPr>
            <a:spLocks noGrp="1"/>
          </p:cNvSpPr>
          <p:nvPr>
            <p:ph type="ftr" sz="quarter" idx="11"/>
          </p:nvPr>
        </p:nvSpPr>
        <p:spPr/>
        <p:txBody>
          <a:body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solidFill>
                  <a:srgbClr val="000000"/>
                </a:solidFill>
              </a:rPr>
              <a:pPr/>
              <a:t>‹Nº›</a:t>
            </a:fld>
            <a:endParaRPr lang="en-US" dirty="0">
              <a:solidFill>
                <a:srgbClr val="000000"/>
              </a:solidFill>
            </a:endParaRPr>
          </a:p>
        </p:txBody>
      </p:sp>
    </p:spTree>
    <p:extLst>
      <p:ext uri="{BB962C8B-B14F-4D97-AF65-F5344CB8AC3E}">
        <p14:creationId xmlns:p14="http://schemas.microsoft.com/office/powerpoint/2010/main" val="28991541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n-US" dirty="0">
              <a:solidFill>
                <a:srgbClr val="000000"/>
              </a:solidFill>
            </a:endParaRPr>
          </a:p>
        </p:txBody>
      </p:sp>
      <p:sp>
        <p:nvSpPr>
          <p:cNvPr id="5" name="Footer Placeholder 4"/>
          <p:cNvSpPr>
            <a:spLocks noGrp="1"/>
          </p:cNvSpPr>
          <p:nvPr>
            <p:ph type="ftr" sz="quarter" idx="11"/>
          </p:nvPr>
        </p:nvSpPr>
        <p:spPr/>
        <p:txBody>
          <a:body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srgbClr val="000000"/>
                </a:solidFill>
              </a:rPr>
              <a:pPr/>
              <a:t>‹Nº›</a:t>
            </a:fld>
            <a:endParaRPr lang="en-US" dirty="0">
              <a:solidFill>
                <a:srgbClr val="000000"/>
              </a:solidFill>
            </a:endParaRPr>
          </a:p>
        </p:txBody>
      </p:sp>
    </p:spTree>
    <p:extLst>
      <p:ext uri="{BB962C8B-B14F-4D97-AF65-F5344CB8AC3E}">
        <p14:creationId xmlns:p14="http://schemas.microsoft.com/office/powerpoint/2010/main" val="35433691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7" y="762000"/>
            <a:ext cx="1743075" cy="54102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57252" y="762000"/>
            <a:ext cx="5572125"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n-US" dirty="0">
              <a:solidFill>
                <a:srgbClr val="000000"/>
              </a:solidFill>
            </a:endParaRPr>
          </a:p>
        </p:txBody>
      </p:sp>
      <p:sp>
        <p:nvSpPr>
          <p:cNvPr id="5" name="Footer Placeholder 4"/>
          <p:cNvSpPr>
            <a:spLocks noGrp="1"/>
          </p:cNvSpPr>
          <p:nvPr>
            <p:ph type="ftr" sz="quarter" idx="11"/>
          </p:nvPr>
        </p:nvSpPr>
        <p:spPr/>
        <p:txBody>
          <a:body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srgbClr val="000000"/>
                </a:solidFill>
              </a:rPr>
              <a:pPr/>
              <a:t>‹Nº›</a:t>
            </a:fld>
            <a:endParaRPr lang="en-US" dirty="0">
              <a:solidFill>
                <a:srgbClr val="000000"/>
              </a:solidFill>
            </a:endParaRPr>
          </a:p>
        </p:txBody>
      </p:sp>
    </p:spTree>
    <p:extLst>
      <p:ext uri="{BB962C8B-B14F-4D97-AF65-F5344CB8AC3E}">
        <p14:creationId xmlns:p14="http://schemas.microsoft.com/office/powerpoint/2010/main" val="364857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lang="en-US" sz="6000" b="1" kern="1200" cap="all" baseline="0" dirty="0">
                <a:ln w="15875">
                  <a:solidFill>
                    <a:schemeClr val="bg1"/>
                  </a:solidFill>
                </a:ln>
                <a:solidFill>
                  <a:schemeClr val="accent1"/>
                </a:solidFill>
                <a:effectLst>
                  <a:outerShdw dist="38100" dir="2700000" algn="tl" rotWithShape="0">
                    <a:schemeClr val="accent1"/>
                  </a:outerShdw>
                </a:effectLst>
                <a:latin typeface="+mj-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29AEA08B-7998-41BF-BC8B-EC117D12961D}" type="slidenum">
              <a:rPr lang="es-ES" smtClean="0"/>
              <a:pPr>
                <a:defRPr/>
              </a:pPr>
              <a:t>‹Nº›</a:t>
            </a:fld>
            <a:endParaRPr lang="es-ES"/>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438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0D5B2B7D-EE3E-462E-874A-920D4114BF36}" type="slidenum">
              <a:rPr lang="es-ES" smtClean="0"/>
              <a:pPr>
                <a:defRPr/>
              </a:pPr>
              <a:t>‹Nº›</a:t>
            </a:fld>
            <a:endParaRPr lang="es-ES"/>
          </a:p>
        </p:txBody>
      </p:sp>
    </p:spTree>
    <p:extLst>
      <p:ext uri="{BB962C8B-B14F-4D97-AF65-F5344CB8AC3E}">
        <p14:creationId xmlns:p14="http://schemas.microsoft.com/office/powerpoint/2010/main" val="3922537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E628BE71-C1A7-41FF-9309-27F8F7E523A8}" type="slidenum">
              <a:rPr lang="es-ES" smtClean="0"/>
              <a:pPr>
                <a:defRPr/>
              </a:pPr>
              <a:t>‹Nº›</a:t>
            </a:fld>
            <a:endParaRPr lang="es-ES"/>
          </a:p>
        </p:txBody>
      </p:sp>
    </p:spTree>
    <p:extLst>
      <p:ext uri="{BB962C8B-B14F-4D97-AF65-F5344CB8AC3E}">
        <p14:creationId xmlns:p14="http://schemas.microsoft.com/office/powerpoint/2010/main" val="2039834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A08EE7D0-9E71-4C0B-AC24-550EE3AE3C6A}" type="slidenum">
              <a:rPr lang="es-ES" smtClean="0"/>
              <a:pPr>
                <a:defRPr/>
              </a:pPr>
              <a:t>‹Nº›</a:t>
            </a:fld>
            <a:endParaRPr lang="es-ES"/>
          </a:p>
        </p:txBody>
      </p:sp>
    </p:spTree>
    <p:extLst>
      <p:ext uri="{BB962C8B-B14F-4D97-AF65-F5344CB8AC3E}">
        <p14:creationId xmlns:p14="http://schemas.microsoft.com/office/powerpoint/2010/main" val="1015319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lstStyle/>
          <a:p>
            <a:pPr>
              <a:defRPr/>
            </a:pPr>
            <a:fld id="{CBE7DA4F-3DCA-4990-99E9-1063A7466B62}" type="slidenum">
              <a:rPr lang="es-ES" smtClean="0"/>
              <a:pPr>
                <a:defRPr/>
              </a:pPr>
              <a:t>‹Nº›</a:t>
            </a:fld>
            <a:endParaRPr lang="es-ES"/>
          </a:p>
        </p:txBody>
      </p:sp>
    </p:spTree>
    <p:extLst>
      <p:ext uri="{BB962C8B-B14F-4D97-AF65-F5344CB8AC3E}">
        <p14:creationId xmlns:p14="http://schemas.microsoft.com/office/powerpoint/2010/main" val="2654614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F48763B7-0396-4E3B-907E-5F4AC4339A99}" type="slidenum">
              <a:rPr lang="es-ES" smtClean="0"/>
              <a:pPr>
                <a:defRPr/>
              </a:pPr>
              <a:t>‹Nº›</a:t>
            </a:fld>
            <a:endParaRPr lang="es-ES"/>
          </a:p>
        </p:txBody>
      </p:sp>
    </p:spTree>
    <p:extLst>
      <p:ext uri="{BB962C8B-B14F-4D97-AF65-F5344CB8AC3E}">
        <p14:creationId xmlns:p14="http://schemas.microsoft.com/office/powerpoint/2010/main" val="2006971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27F22F03-7B25-4E2D-B2A5-734A1C4BDB43}" type="slidenum">
              <a:rPr lang="es-ES" smtClean="0"/>
              <a:pPr>
                <a:defRPr/>
              </a:pPr>
              <a:t>‹Nº›</a:t>
            </a:fld>
            <a:endParaRPr lang="es-ES"/>
          </a:p>
        </p:txBody>
      </p:sp>
    </p:spTree>
    <p:extLst>
      <p:ext uri="{BB962C8B-B14F-4D97-AF65-F5344CB8AC3E}">
        <p14:creationId xmlns:p14="http://schemas.microsoft.com/office/powerpoint/2010/main" val="1612023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pPr>
              <a:defRPr/>
            </a:pPr>
            <a:endParaRPr lang="es-ES"/>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pPr>
              <a:defRPr/>
            </a:pPr>
            <a:endParaRPr lang="es-ES"/>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pPr>
              <a:defRPr/>
            </a:pPr>
            <a:fld id="{A08EE7D0-9E71-4C0B-AC24-550EE3AE3C6A}" type="slidenum">
              <a:rPr lang="es-ES" smtClean="0"/>
              <a:pPr>
                <a:defRPr/>
              </a:pPr>
              <a:t>‹Nº›</a:t>
            </a:fld>
            <a:endParaRPr lang="es-ES"/>
          </a:p>
        </p:txBody>
      </p:sp>
    </p:spTree>
    <p:extLst>
      <p:ext uri="{BB962C8B-B14F-4D97-AF65-F5344CB8AC3E}">
        <p14:creationId xmlns:p14="http://schemas.microsoft.com/office/powerpoint/2010/main" val="251579763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7253" y="2057400"/>
            <a:ext cx="7404653" cy="4038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7248" y="6223833"/>
            <a:ext cx="1746806" cy="365125"/>
          </a:xfrm>
          <a:prstGeom prst="rect">
            <a:avLst/>
          </a:prstGeom>
        </p:spPr>
        <p:txBody>
          <a:bodyPr vert="horz" lIns="91440" tIns="45720" rIns="91440" bIns="45720" rtlCol="0" anchor="ctr"/>
          <a:lstStyle>
            <a:lvl1pPr algn="l">
              <a:defRPr sz="1000">
                <a:solidFill>
                  <a:schemeClr val="tx1"/>
                </a:solidFill>
              </a:defRPr>
            </a:lvl1pPr>
          </a:lstStyle>
          <a:p>
            <a:pPr defTabSz="457200" eaLnBrk="1" fontAlgn="auto" hangingPunct="1">
              <a:spcBef>
                <a:spcPts val="0"/>
              </a:spcBef>
              <a:spcAft>
                <a:spcPts val="0"/>
              </a:spcAft>
            </a:pPr>
            <a:endParaRPr lang="en-US" dirty="0">
              <a:solidFill>
                <a:srgbClr val="000000"/>
              </a:solidFill>
              <a:latin typeface="Corbel" panose="020B0503020204020204"/>
            </a:endParaRPr>
          </a:p>
        </p:txBody>
      </p:sp>
      <p:sp>
        <p:nvSpPr>
          <p:cNvPr id="5" name="Footer Placeholder 4"/>
          <p:cNvSpPr>
            <a:spLocks noGrp="1"/>
          </p:cNvSpPr>
          <p:nvPr>
            <p:ph type="ftr" sz="quarter" idx="3"/>
          </p:nvPr>
        </p:nvSpPr>
        <p:spPr>
          <a:xfrm>
            <a:off x="2961863" y="6223833"/>
            <a:ext cx="3538331" cy="365125"/>
          </a:xfrm>
          <a:prstGeom prst="rect">
            <a:avLst/>
          </a:prstGeom>
        </p:spPr>
        <p:txBody>
          <a:bodyPr vert="horz" lIns="91440" tIns="45720" rIns="91440" bIns="45720" rtlCol="0" anchor="ctr"/>
          <a:lstStyle>
            <a:lvl1pPr algn="ctr">
              <a:defRPr sz="1000">
                <a:solidFill>
                  <a:schemeClr val="tx1"/>
                </a:solidFill>
              </a:defRPr>
            </a:lvl1pPr>
          </a:lstStyle>
          <a:p>
            <a:pPr defTabSz="457200" eaLnBrk="1" fontAlgn="auto" hangingPunct="1">
              <a:spcBef>
                <a:spcPts val="0"/>
              </a:spcBef>
              <a:spcAft>
                <a:spcPts val="0"/>
              </a:spcAft>
            </a:pPr>
            <a:endParaRPr lang="en-US" dirty="0">
              <a:solidFill>
                <a:srgbClr val="000000"/>
              </a:solidFill>
              <a:latin typeface="Corbel" panose="020B0503020204020204"/>
            </a:endParaRPr>
          </a:p>
        </p:txBody>
      </p:sp>
      <p:sp>
        <p:nvSpPr>
          <p:cNvPr id="6" name="Slide Number Placeholder 5"/>
          <p:cNvSpPr>
            <a:spLocks noGrp="1"/>
          </p:cNvSpPr>
          <p:nvPr>
            <p:ph type="sldNum" sz="quarter" idx="4"/>
          </p:nvPr>
        </p:nvSpPr>
        <p:spPr>
          <a:xfrm>
            <a:off x="6997150" y="6223833"/>
            <a:ext cx="1279663" cy="365125"/>
          </a:xfrm>
          <a:prstGeom prst="rect">
            <a:avLst/>
          </a:prstGeom>
        </p:spPr>
        <p:txBody>
          <a:bodyPr vert="horz" lIns="91440" tIns="45720" rIns="91440" bIns="45720" rtlCol="0" anchor="ctr"/>
          <a:lstStyle>
            <a:lvl1pPr algn="r">
              <a:defRPr sz="1000">
                <a:solidFill>
                  <a:schemeClr val="tx1"/>
                </a:solidFill>
              </a:defRPr>
            </a:lvl1pPr>
          </a:lstStyle>
          <a:p>
            <a:pPr defTabSz="457200" eaLnBrk="1" fontAlgn="auto" hangingPunct="1">
              <a:spcBef>
                <a:spcPts val="0"/>
              </a:spcBef>
              <a:spcAft>
                <a:spcPts val="0"/>
              </a:spcAft>
            </a:pPr>
            <a:fld id="{4FAB73BC-B049-4115-A692-8D63A059BFB8}" type="slidenum">
              <a:rPr lang="en-US" smtClean="0">
                <a:solidFill>
                  <a:srgbClr val="000000"/>
                </a:solidFill>
                <a:latin typeface="Corbel" panose="020B0503020204020204"/>
              </a:rPr>
              <a:pPr defTabSz="457200" eaLnBrk="1" fontAlgn="auto" hangingPunct="1">
                <a:spcBef>
                  <a:spcPts val="0"/>
                </a:spcBef>
                <a:spcAft>
                  <a:spcPts val="0"/>
                </a:spcAft>
              </a:pPr>
              <a:t>‹Nº›</a:t>
            </a:fld>
            <a:endParaRPr lang="en-US" dirty="0">
              <a:solidFill>
                <a:srgbClr val="000000"/>
              </a:solidFill>
              <a:latin typeface="Corbel" panose="020B0503020204020204"/>
            </a:endParaRPr>
          </a:p>
        </p:txBody>
      </p:sp>
    </p:spTree>
    <p:extLst>
      <p:ext uri="{BB962C8B-B14F-4D97-AF65-F5344CB8AC3E}">
        <p14:creationId xmlns:p14="http://schemas.microsoft.com/office/powerpoint/2010/main" val="2499207804"/>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ftr="0" dt="0"/>
  <p:txStyles>
    <p:titleStyle>
      <a:lvl1pPr algn="l" defTabSz="6858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tx1"/>
        </a:buClr>
        <a:buSzPct val="80000"/>
        <a:buFont typeface="Corbel" pitchFamily="34" charset="0"/>
        <a:buChar char="•"/>
        <a:defRPr sz="2000" kern="1200">
          <a:solidFill>
            <a:schemeClr val="tx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800" kern="1200">
          <a:solidFill>
            <a:schemeClr val="tx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600" kern="1200">
          <a:solidFill>
            <a:schemeClr val="tx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8" Type="http://schemas.openxmlformats.org/officeDocument/2006/relationships/hyperlink" Target="https://www.genome.gov/NHGRI" TargetMode="External"/><Relationship Id="rId13" Type="http://schemas.openxmlformats.org/officeDocument/2006/relationships/hyperlink" Target="https://es.khanacademy.org/" TargetMode="External"/><Relationship Id="rId3" Type="http://schemas.openxmlformats.org/officeDocument/2006/relationships/hyperlink" Target="https://es.wordpress.com/" TargetMode="External"/><Relationship Id="rId7" Type="http://schemas.openxmlformats.org/officeDocument/2006/relationships/hyperlink" Target="https://www.scientificamerican.com/espanol" TargetMode="External"/><Relationship Id="rId12" Type="http://schemas.openxmlformats.org/officeDocument/2006/relationships/hyperlink" Target="https://www.google.com.mx/imghp" TargetMode="External"/><Relationship Id="rId2" Type="http://schemas.openxmlformats.org/officeDocument/2006/relationships/hyperlink" Target="https://www.wikipedia.org/" TargetMode="External"/><Relationship Id="rId1" Type="http://schemas.openxmlformats.org/officeDocument/2006/relationships/slideLayout" Target="../slideLayouts/slideLayout7.xml"/><Relationship Id="rId6" Type="http://schemas.openxmlformats.org/officeDocument/2006/relationships/hyperlink" Target="https://www.genome.gov/" TargetMode="External"/><Relationship Id="rId11" Type="http://schemas.openxmlformats.org/officeDocument/2006/relationships/hyperlink" Target="https://sites.google.com/" TargetMode="External"/><Relationship Id="rId5" Type="http://schemas.openxmlformats.org/officeDocument/2006/relationships/hyperlink" Target="https://nsf/.gov" TargetMode="External"/><Relationship Id="rId10" Type="http://schemas.openxmlformats.org/officeDocument/2006/relationships/hyperlink" Target="https://es.slideshare.net/" TargetMode="External"/><Relationship Id="rId4" Type="http://schemas.openxmlformats.org/officeDocument/2006/relationships/hyperlink" Target="https://www.sciencephotogallery.com/" TargetMode="External"/><Relationship Id="rId9" Type="http://schemas.openxmlformats.org/officeDocument/2006/relationships/hyperlink" Target="https://www.mheducation.com/"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490440" y="3745608"/>
            <a:ext cx="8218640" cy="1720945"/>
          </a:xfrm>
          <a:noFill/>
          <a:ln/>
        </p:spPr>
        <p:txBody>
          <a:bodyPr anchor="ctr" anchorCtr="1">
            <a:normAutofit/>
          </a:bodyPr>
          <a:lstStyle/>
          <a:p>
            <a:pPr lvl="0" indent="-342900" algn="ctr">
              <a:spcBef>
                <a:spcPts val="600"/>
              </a:spcBef>
              <a:defRPr/>
            </a:pPr>
            <a:r>
              <a:rPr lang="es-ES_tradnl" sz="28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UNIDAD TEMÁTICA</a:t>
            </a:r>
            <a:r>
              <a:rPr lang="es-ES_tradnl"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
            </a:r>
            <a:br>
              <a:rPr lang="es-ES_tradnl"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44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Metabolismo de Nucleótidos</a:t>
            </a:r>
            <a:br>
              <a:rPr lang="es-ES_tradnl" sz="44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2800"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Parte I</a:t>
            </a:r>
          </a:p>
        </p:txBody>
      </p:sp>
      <p:sp>
        <p:nvSpPr>
          <p:cNvPr id="4099" name="Rectangle 3"/>
          <p:cNvSpPr>
            <a:spLocks noGrp="1" noChangeArrowheads="1"/>
          </p:cNvSpPr>
          <p:nvPr>
            <p:ph type="subTitle" idx="1"/>
          </p:nvPr>
        </p:nvSpPr>
        <p:spPr>
          <a:xfrm>
            <a:off x="329964" y="5737713"/>
            <a:ext cx="8501122" cy="671796"/>
          </a:xfrm>
          <a:noFill/>
          <a:ln/>
          <a:effectLst/>
        </p:spPr>
        <p:txBody>
          <a:bodyPr anchor="ctr">
            <a:noAutofit/>
          </a:bodyPr>
          <a:lstStyle/>
          <a:p>
            <a:pPr lvl="0" algn="ctr">
              <a:spcBef>
                <a:spcPts val="0"/>
              </a:spcBef>
              <a:buClr>
                <a:srgbClr val="44546A"/>
              </a:buClr>
              <a:buSzPct val="100000"/>
              <a:defRPr/>
            </a:pPr>
            <a:r>
              <a:rPr lang="es-ES" sz="16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M. en P. E. Ana Margarita Arrizabalaga Reynoso</a:t>
            </a:r>
          </a:p>
          <a:p>
            <a:pPr lvl="0" algn="ctr">
              <a:spcBef>
                <a:spcPts val="0"/>
              </a:spcBef>
              <a:buClr>
                <a:srgbClr val="44546A"/>
              </a:buClr>
              <a:buSzPct val="100000"/>
              <a:defRPr/>
            </a:pPr>
            <a:r>
              <a:rPr lang="es-ES" sz="16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Toluca de Lerdo; Estado de México. </a:t>
            </a:r>
            <a:r>
              <a:rPr lang="es-ES" sz="1600" b="1" cap="small" spc="2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Mayo de 2018</a:t>
            </a:r>
            <a:endParaRPr lang="es-ES" sz="16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defTabSz="457200"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9" name="Rectangle 2"/>
          <p:cNvSpPr txBox="1">
            <a:spLocks noChangeArrowheads="1"/>
          </p:cNvSpPr>
          <p:nvPr/>
        </p:nvSpPr>
        <p:spPr>
          <a:xfrm>
            <a:off x="490440" y="2352781"/>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defTabSz="457200" eaLnBrk="0" fontAlgn="auto" hangingPunct="0">
              <a:spcAft>
                <a:spcPts val="0"/>
              </a:spcAft>
              <a:defRPr/>
            </a:pPr>
            <a:r>
              <a:rPr lang="es-MX" sz="48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BIOQUIMICA METABÓLICA</a:t>
            </a:r>
            <a:endParaRPr lang="es-MX" sz="48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2" name="1 Tabla"/>
          <p:cNvGraphicFramePr>
            <a:graphicFrameLocks noGrp="1"/>
          </p:cNvGraphicFramePr>
          <p:nvPr>
            <p:extLst/>
          </p:nvPr>
        </p:nvGraphicFramePr>
        <p:xfrm>
          <a:off x="505189" y="476672"/>
          <a:ext cx="8114007" cy="1152128"/>
        </p:xfrm>
        <a:graphic>
          <a:graphicData uri="http://schemas.openxmlformats.org/drawingml/2006/table">
            <a:tbl>
              <a:tblPr firstRow="1" bandRow="1">
                <a:tableStyleId>{5C22544A-7EE6-4342-B048-85BDC9FD1C3A}</a:tableStyleId>
              </a:tblPr>
              <a:tblGrid>
                <a:gridCol w="1273247"/>
                <a:gridCol w="5472608"/>
                <a:gridCol w="1368152"/>
              </a:tblGrid>
              <a:tr h="1152128">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800" b="1" i="0" u="sng" strike="noStrike" kern="1200" cap="small" spc="1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Facultad de Química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Licenciatura en Química Farmacéutica Biológica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4" name="3 Grupo"/>
          <p:cNvGrpSpPr/>
          <p:nvPr/>
        </p:nvGrpSpPr>
        <p:grpSpPr>
          <a:xfrm>
            <a:off x="508324" y="520916"/>
            <a:ext cx="8030410" cy="1079500"/>
            <a:chOff x="508324" y="520916"/>
            <a:chExt cx="8030410" cy="1079500"/>
          </a:xfrm>
        </p:grpSpPr>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324" y="520916"/>
              <a:ext cx="125571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0484" y="520916"/>
              <a:ext cx="12382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57619870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204864"/>
            <a:ext cx="8208912" cy="3240360"/>
          </a:xfrm>
        </p:spPr>
        <p:txBody>
          <a:bodyPr>
            <a:normAutofit/>
          </a:bodyPr>
          <a:lstStyle/>
          <a:p>
            <a:pPr marL="0" indent="0" algn="just">
              <a:lnSpc>
                <a:spcPct val="114000"/>
              </a:lnSpc>
              <a:buNone/>
            </a:pPr>
            <a:r>
              <a:rPr lang="es-MX" sz="24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En este orden de  ideas, las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células convierten las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instrucciones operativas del ADN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en la secuencia de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nucleótidos de las moléculas de ARN</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Estas moléculas tienen múltiples funciones que incluyen </a:t>
            </a:r>
            <a:r>
              <a:rPr lang="es-MX" sz="2400" b="1" spc="100" dirty="0">
                <a:solidFill>
                  <a:srgbClr val="FF00FF"/>
                </a:solidFill>
                <a:latin typeface="Microsoft Sans Serif" panose="020B0604020202020204" pitchFamily="34" charset="0"/>
                <a:ea typeface="Microsoft Sans Serif" panose="020B0604020202020204" pitchFamily="34" charset="0"/>
                <a:cs typeface="Microsoft Sans Serif" panose="020B0604020202020204" pitchFamily="34" charset="0"/>
              </a:rPr>
              <a:t>síntesis de polipéptidos</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rgbClr val="FF00FF"/>
                </a:solidFill>
                <a:latin typeface="Microsoft Sans Serif" panose="020B0604020202020204" pitchFamily="34" charset="0"/>
                <a:ea typeface="Microsoft Sans Serif" panose="020B0604020202020204" pitchFamily="34" charset="0"/>
                <a:cs typeface="Microsoft Sans Serif" panose="020B0604020202020204" pitchFamily="34" charset="0"/>
              </a:rPr>
              <a:t>regulación de la expresión genética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y </a:t>
            </a:r>
            <a:r>
              <a:rPr lang="es-MX" sz="2400" b="1" spc="100" dirty="0">
                <a:solidFill>
                  <a:srgbClr val="FF00FF"/>
                </a:solidFill>
                <a:latin typeface="Microsoft Sans Serif" panose="020B0604020202020204" pitchFamily="34" charset="0"/>
                <a:ea typeface="Microsoft Sans Serif" panose="020B0604020202020204" pitchFamily="34" charset="0"/>
                <a:cs typeface="Microsoft Sans Serif" panose="020B0604020202020204" pitchFamily="34" charset="0"/>
              </a:rPr>
              <a:t>protección contra los ácidos nucleicos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introducidos en las infecciones virales. </a:t>
            </a:r>
          </a:p>
        </p:txBody>
      </p:sp>
      <p:sp>
        <p:nvSpPr>
          <p:cNvPr id="5" name="1 Título"/>
          <p:cNvSpPr txBox="1">
            <a:spLocks/>
          </p:cNvSpPr>
          <p:nvPr/>
        </p:nvSpPr>
        <p:spPr>
          <a:xfrm>
            <a:off x="699998" y="402582"/>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10</a:t>
            </a:fld>
            <a:endParaRPr lang="es-ES"/>
          </a:p>
        </p:txBody>
      </p:sp>
    </p:spTree>
    <p:extLst>
      <p:ext uri="{BB962C8B-B14F-4D97-AF65-F5344CB8AC3E}">
        <p14:creationId xmlns:p14="http://schemas.microsoft.com/office/powerpoint/2010/main" val="20496606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276872"/>
            <a:ext cx="8208912" cy="3312368"/>
          </a:xfrm>
        </p:spPr>
        <p:txBody>
          <a:bodyPr>
            <a:normAutofit lnSpcReduction="10000"/>
          </a:bodyPr>
          <a:lstStyle/>
          <a:p>
            <a:pPr marL="0" indent="0" algn="just">
              <a:lnSpc>
                <a:spcPct val="114000"/>
              </a:lnSpc>
              <a:buNone/>
            </a:pP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Durante varios  siglos, los seres humanos hemos observado los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patrones de herencia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sin entender los mecanismos que transmiten los </a:t>
            </a:r>
            <a:r>
              <a:rPr lang="es-MX" sz="2400" b="1" spc="100" dirty="0">
                <a:solidFill>
                  <a:srgbClr val="FF00FF"/>
                </a:solidFill>
                <a:latin typeface="Microsoft Sans Serif" panose="020B0604020202020204" pitchFamily="34" charset="0"/>
                <a:ea typeface="Microsoft Sans Serif" panose="020B0604020202020204" pitchFamily="34" charset="0"/>
                <a:cs typeface="Microsoft Sans Serif" panose="020B0604020202020204" pitchFamily="34" charset="0"/>
              </a:rPr>
              <a:t>rasgos físicos y los procesos evolutivos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de los padres a los hijos.  Muchas culturas humanas han utilizado estas observaciones para mejorar sus condiciones </a:t>
            </a:r>
            <a:r>
              <a:rPr lang="es-MX" sz="24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económicas,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como en </a:t>
            </a:r>
            <a:r>
              <a:rPr lang="es-MX" sz="24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la modificación de la crianza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de los animales domésticos o </a:t>
            </a:r>
            <a:r>
              <a:rPr lang="es-MX" sz="24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de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los cultivos. </a:t>
            </a:r>
          </a:p>
        </p:txBody>
      </p:sp>
      <p:sp>
        <p:nvSpPr>
          <p:cNvPr id="5" name="1 Título"/>
          <p:cNvSpPr txBox="1">
            <a:spLocks/>
          </p:cNvSpPr>
          <p:nvPr/>
        </p:nvSpPr>
        <p:spPr>
          <a:xfrm>
            <a:off x="699998" y="402582"/>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11</a:t>
            </a:fld>
            <a:endParaRPr lang="es-ES"/>
          </a:p>
        </p:txBody>
      </p:sp>
    </p:spTree>
    <p:extLst>
      <p:ext uri="{BB962C8B-B14F-4D97-AF65-F5344CB8AC3E}">
        <p14:creationId xmlns:p14="http://schemas.microsoft.com/office/powerpoint/2010/main" val="23965819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67544" y="1988840"/>
            <a:ext cx="8208912" cy="3960440"/>
          </a:xfrm>
        </p:spPr>
        <p:txBody>
          <a:bodyPr>
            <a:noAutofit/>
          </a:bodyPr>
          <a:lstStyle/>
          <a:p>
            <a:pPr marL="0" lvl="0" indent="0" algn="just">
              <a:lnSpc>
                <a:spcPct val="114000"/>
              </a:lnSpc>
              <a:buClr>
                <a:srgbClr val="4A66AC"/>
              </a:buClr>
              <a:buNone/>
            </a:pP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La investigación científica de la herencia, que actualmente se denomina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Genética</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empezó  hasta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el siglo XIX.  Al inicio del siglo XX, los científicos comenzaron a admitir de manera generalizada que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rasgos físicos se heredan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en unidades discretas  (que posteriormente </a:t>
            </a:r>
            <a:r>
              <a:rPr lang="es-MX" sz="24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se denominaron </a:t>
            </a:r>
            <a:r>
              <a:rPr lang="es-MX" sz="2400" b="1" spc="10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GENES</a:t>
            </a:r>
            <a:r>
              <a:rPr lang="es-MX" sz="24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y que los </a:t>
            </a:r>
            <a:r>
              <a:rPr lang="es-MX" sz="2400" b="1" spc="10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CROMOSOMAS</a:t>
            </a:r>
            <a:r>
              <a:rPr lang="es-MX" sz="24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del interior del núcleo son los depositarios de la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información genética</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MX" sz="24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1 Título"/>
          <p:cNvSpPr txBox="1">
            <a:spLocks/>
          </p:cNvSpPr>
          <p:nvPr/>
        </p:nvSpPr>
        <p:spPr>
          <a:xfrm>
            <a:off x="699998" y="402582"/>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12</a:t>
            </a:fld>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67544" y="2204864"/>
            <a:ext cx="8208912" cy="3588004"/>
          </a:xfrm>
        </p:spPr>
        <p:txBody>
          <a:bodyPr>
            <a:noAutofit/>
          </a:bodyPr>
          <a:lstStyle/>
          <a:p>
            <a:pPr marL="0" lvl="0" indent="0" algn="just">
              <a:lnSpc>
                <a:spcPct val="114000"/>
              </a:lnSpc>
              <a:buClr>
                <a:srgbClr val="4A66AC"/>
              </a:buClr>
              <a:buNone/>
            </a:pPr>
            <a:r>
              <a:rPr lang="es-MX" sz="24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Finalmente</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se determinó  la composición química de los </a:t>
            </a:r>
            <a:r>
              <a:rPr lang="es-MX" sz="2400" b="1" spc="10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CROMOSOMAS</a:t>
            </a:r>
            <a:r>
              <a:rPr lang="es-MX" sz="24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y tras muchas décadas de investigación, se identificó el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 Desoxirribonucleico (ADN)</a:t>
            </a:r>
            <a:r>
              <a:rPr lang="es-MX" sz="24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como parte de la información genética.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En la actualidad, al conjunto completo de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esta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información de un organismo, codificado en la secuencia de nucleótidos del Ácido Desoxirribonucleico, se denomina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Genoma</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sp>
        <p:nvSpPr>
          <p:cNvPr id="6" name="1 Título"/>
          <p:cNvSpPr txBox="1">
            <a:spLocks/>
          </p:cNvSpPr>
          <p:nvPr/>
        </p:nvSpPr>
        <p:spPr>
          <a:xfrm>
            <a:off x="699998" y="402582"/>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13</a:t>
            </a:fld>
            <a:endParaRPr lang="es-ES"/>
          </a:p>
        </p:txBody>
      </p:sp>
    </p:spTree>
    <p:extLst>
      <p:ext uri="{BB962C8B-B14F-4D97-AF65-F5344CB8AC3E}">
        <p14:creationId xmlns:p14="http://schemas.microsoft.com/office/powerpoint/2010/main" val="33954669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179512" y="116631"/>
            <a:ext cx="8820000" cy="6564825"/>
            <a:chOff x="-36512" y="0"/>
            <a:chExt cx="9150573" cy="6858000"/>
          </a:xfrm>
        </p:grpSpPr>
        <p:pic>
          <p:nvPicPr>
            <p:cNvPr id="2" name="Imagen 1"/>
            <p:cNvPicPr>
              <a:picLocks noChangeAspect="1"/>
            </p:cNvPicPr>
            <p:nvPr/>
          </p:nvPicPr>
          <p:blipFill>
            <a:blip r:embed="rId2"/>
            <a:stretch>
              <a:fillRect/>
            </a:stretch>
          </p:blipFill>
          <p:spPr>
            <a:xfrm>
              <a:off x="-36512" y="0"/>
              <a:ext cx="9150573" cy="6858000"/>
            </a:xfrm>
            <a:prstGeom prst="rect">
              <a:avLst/>
            </a:prstGeom>
          </p:spPr>
        </p:pic>
        <p:sp>
          <p:nvSpPr>
            <p:cNvPr id="3" name="CuadroTexto 2"/>
            <p:cNvSpPr txBox="1"/>
            <p:nvPr/>
          </p:nvSpPr>
          <p:spPr>
            <a:xfrm>
              <a:off x="1403648" y="44624"/>
              <a:ext cx="6408712" cy="769441"/>
            </a:xfrm>
            <a:prstGeom prst="rect">
              <a:avLst/>
            </a:prstGeom>
            <a:noFill/>
          </p:spPr>
          <p:txBody>
            <a:bodyPr wrap="square" rtlCol="0">
              <a:spAutoFit/>
            </a:bodyPr>
            <a:lstStyle/>
            <a:p>
              <a:pPr algn="ctr"/>
              <a:r>
                <a:rPr lang="es-MX" sz="4400" b="1" dirty="0" smtClean="0">
                  <a:solidFill>
                    <a:srgbClr val="CCEC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Genoma Humano</a:t>
              </a:r>
              <a:endParaRPr lang="es-MX" sz="4400" b="1" dirty="0">
                <a:solidFill>
                  <a:srgbClr val="CCEC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sp>
        <p:nvSpPr>
          <p:cNvPr id="5" name="CuadroTexto 4"/>
          <p:cNvSpPr txBox="1"/>
          <p:nvPr/>
        </p:nvSpPr>
        <p:spPr>
          <a:xfrm>
            <a:off x="1801148" y="6318789"/>
            <a:ext cx="5544200" cy="261610"/>
          </a:xfrm>
          <a:prstGeom prst="rect">
            <a:avLst/>
          </a:prstGeom>
          <a:noFill/>
        </p:spPr>
        <p:txBody>
          <a:bodyPr wrap="square" rtlCol="0">
            <a:spAutoFit/>
          </a:bodyPr>
          <a:lstStyle/>
          <a:p>
            <a:pPr algn="ctr"/>
            <a:r>
              <a:rPr lang="es-MX" sz="1100" b="1" spc="100" dirty="0" smtClean="0">
                <a:solidFill>
                  <a:srgbClr val="629DD1">
                    <a:lumMod val="40000"/>
                    <a:lumOff val="6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a:t>
            </a:r>
            <a:r>
              <a:rPr lang="es-MX" sz="1100" b="1" spc="100" dirty="0">
                <a:solidFill>
                  <a:srgbClr val="629DD1">
                    <a:lumMod val="40000"/>
                    <a:lumOff val="6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100" b="1" spc="100" dirty="0" smtClean="0">
                <a:solidFill>
                  <a:srgbClr val="629DD1">
                    <a:lumMod val="40000"/>
                    <a:lumOff val="6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Imágenes de Google</a:t>
            </a:r>
            <a:r>
              <a:rPr lang="en-US" sz="1100" b="1" spc="100" dirty="0" smtClean="0">
                <a:solidFill>
                  <a:srgbClr val="629DD1">
                    <a:lumMod val="40000"/>
                    <a:lumOff val="6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2018</a:t>
            </a:r>
            <a:endParaRPr lang="en-US" sz="1100" b="1" spc="100" dirty="0">
              <a:solidFill>
                <a:srgbClr val="629DD1">
                  <a:lumMod val="40000"/>
                  <a:lumOff val="60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6" name="Marcador de número de diapositiva 5"/>
          <p:cNvSpPr>
            <a:spLocks noGrp="1"/>
          </p:cNvSpPr>
          <p:nvPr>
            <p:ph type="sldNum" sz="quarter" idx="12"/>
          </p:nvPr>
        </p:nvSpPr>
        <p:spPr/>
        <p:txBody>
          <a:bodyPr/>
          <a:lstStyle/>
          <a:p>
            <a:pPr>
              <a:defRPr/>
            </a:pPr>
            <a:fld id="{CBE7DA4F-3DCA-4990-99E9-1063A7466B62}" type="slidenum">
              <a:rPr lang="es-ES" smtClean="0">
                <a:solidFill>
                  <a:srgbClr val="4A66AC"/>
                </a:solidFill>
              </a:rPr>
              <a:pPr>
                <a:defRPr/>
              </a:pPr>
              <a:t>14</a:t>
            </a:fld>
            <a:endParaRPr lang="es-ES">
              <a:solidFill>
                <a:srgbClr val="4A66AC"/>
              </a:solidFill>
            </a:endParaRPr>
          </a:p>
        </p:txBody>
      </p:sp>
    </p:spTree>
    <p:extLst>
      <p:ext uri="{BB962C8B-B14F-4D97-AF65-F5344CB8AC3E}">
        <p14:creationId xmlns:p14="http://schemas.microsoft.com/office/powerpoint/2010/main" val="36366697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67544" y="2045776"/>
            <a:ext cx="8280920" cy="3456384"/>
          </a:xfrm>
        </p:spPr>
        <p:txBody>
          <a:bodyPr>
            <a:normAutofit/>
          </a:bodyPr>
          <a:lstStyle/>
          <a:p>
            <a:pPr marL="0" lvl="0" indent="0" algn="just">
              <a:lnSpc>
                <a:spcPct val="124000"/>
              </a:lnSpc>
              <a:buClr>
                <a:srgbClr val="4A66AC"/>
              </a:buClr>
              <a:buNone/>
            </a:pP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El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descubrimiento de la estructura del ADN como un conjunto helicoidal dúplex de polímeros de nucleótidos por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James Watson y Francis Crick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en 1953 ha permitido a los científicos reexaminar la mayoría de los fenómenos biológicos utilizando las herramientas investigadoras descubiertas por los biólogos moleculares y los bioquímicos. </a:t>
            </a:r>
            <a:endParaRPr lang="es-MX" b="1" spc="100" dirty="0">
              <a:solidFill>
                <a:srgbClr val="FFCC99"/>
              </a:solidFill>
              <a:latin typeface="Microsoft Sans Serif" pitchFamily="34" charset="0"/>
              <a:cs typeface="Microsoft Sans Serif" pitchFamily="34" charset="0"/>
            </a:endParaRPr>
          </a:p>
        </p:txBody>
      </p:sp>
      <p:sp>
        <p:nvSpPr>
          <p:cNvPr id="6" name="1 Título"/>
          <p:cNvSpPr txBox="1">
            <a:spLocks/>
          </p:cNvSpPr>
          <p:nvPr/>
        </p:nvSpPr>
        <p:spPr>
          <a:xfrm>
            <a:off x="699998" y="402582"/>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15</a:t>
            </a:fld>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179512" y="116632"/>
            <a:ext cx="8856984" cy="6624736"/>
          </a:xfrm>
          <a:prstGeom prst="rect">
            <a:avLst/>
          </a:prstGeom>
        </p:spPr>
      </p:pic>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16</a:t>
            </a:fld>
            <a:endParaRPr lang="es-ES"/>
          </a:p>
        </p:txBody>
      </p:sp>
      <p:sp>
        <p:nvSpPr>
          <p:cNvPr id="4" name="CuadroTexto 3"/>
          <p:cNvSpPr txBox="1"/>
          <p:nvPr/>
        </p:nvSpPr>
        <p:spPr>
          <a:xfrm>
            <a:off x="2996877" y="6223829"/>
            <a:ext cx="3129557" cy="446276"/>
          </a:xfrm>
          <a:prstGeom prst="rect">
            <a:avLst/>
          </a:prstGeom>
          <a:noFill/>
        </p:spPr>
        <p:txBody>
          <a:bodyPr wrap="square" rtlCol="0">
            <a:spAutoFit/>
          </a:bodyPr>
          <a:lstStyle/>
          <a:p>
            <a:pPr algn="ctr"/>
            <a:r>
              <a:rPr lang="es-MX" sz="1200" b="1" spc="100" dirty="0"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James Watson y Francis Crick</a:t>
            </a:r>
          </a:p>
          <a:p>
            <a:pPr algn="ctr"/>
            <a:r>
              <a:rPr lang="es-MX" sz="1100" b="1" spc="100" dirty="0"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a:t>
            </a:r>
            <a:r>
              <a:rPr lang="es-MX" sz="1100" b="1" spc="100" dirty="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100" b="1" spc="100" dirty="0"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sciencephotogallery.com</a:t>
            </a:r>
            <a:r>
              <a:rPr lang="en-US" sz="1100" b="1" spc="100" dirty="0"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2018</a:t>
            </a:r>
            <a:endParaRPr lang="en-US" sz="1100" b="1" spc="100" dirty="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3048085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5084693" y="1266768"/>
            <a:ext cx="3600400" cy="5186568"/>
          </a:xfrm>
        </p:spPr>
        <p:txBody>
          <a:bodyPr>
            <a:noAutofit/>
          </a:bodyPr>
          <a:lstStyle/>
          <a:p>
            <a:pPr marL="0" indent="0" algn="just">
              <a:buNone/>
            </a:pPr>
            <a:r>
              <a:rPr lang="en-US" sz="16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This reconstruction of the double helix model of DNA </a:t>
            </a:r>
            <a:r>
              <a:rPr lang="en-US" sz="16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(deoxyribose </a:t>
            </a:r>
            <a:r>
              <a:rPr lang="en-US" sz="16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nucleic acid) contains some of the original metal plates used by Francis Crick (b 1916) and James Dewey Watson (b 1928) to determine the molecular structure of DNA. It is constructed out of metal plates and rods, arranged helically around a retort stand, and shows one complete turn of the famous double helix. The metal plates represent the four bases, whose complementary arrangement immediately suggested a possible copying mechanism for the genetic material. Crick and Watson made their discovery while working in the medical Research Council Unit at the Cavendish </a:t>
            </a:r>
            <a:r>
              <a:rPr lang="en-US" sz="1600" b="1" spc="100" dirty="0">
                <a:solidFill>
                  <a:srgbClr val="C00000"/>
                </a:solidFill>
                <a:latin typeface="Microsoft Sans Serif" panose="020B0604020202020204" pitchFamily="34" charset="0"/>
                <a:ea typeface="Microsoft Sans Serif" panose="020B0604020202020204" pitchFamily="34" charset="0"/>
                <a:cs typeface="Microsoft Sans Serif" panose="020B0604020202020204" pitchFamily="34" charset="0"/>
              </a:rPr>
              <a:t>Laboratory in Cambridge</a:t>
            </a:r>
            <a:r>
              <a:rPr lang="en-US" sz="16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16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49156" name="Picture 4" descr="http://www.sciencemuseum.org.uk/images/object_images/535x535/10313925.jpg"/>
          <p:cNvPicPr>
            <a:picLocks noChangeAspect="1" noChangeArrowheads="1"/>
          </p:cNvPicPr>
          <p:nvPr/>
        </p:nvPicPr>
        <p:blipFill>
          <a:blip r:embed="rId2" cstate="print"/>
          <a:srcRect/>
          <a:stretch>
            <a:fillRect/>
          </a:stretch>
        </p:blipFill>
        <p:spPr bwMode="auto">
          <a:xfrm>
            <a:off x="567127" y="1303559"/>
            <a:ext cx="4324350" cy="5095875"/>
          </a:xfrm>
          <a:prstGeom prst="rect">
            <a:avLst/>
          </a:prstGeom>
          <a:noFill/>
        </p:spPr>
      </p:pic>
      <p:sp>
        <p:nvSpPr>
          <p:cNvPr id="6" name="1 Título"/>
          <p:cNvSpPr txBox="1">
            <a:spLocks/>
          </p:cNvSpPr>
          <p:nvPr/>
        </p:nvSpPr>
        <p:spPr>
          <a:xfrm>
            <a:off x="699998" y="239628"/>
            <a:ext cx="7772400" cy="930381"/>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17</a:t>
            </a:fld>
            <a:endParaRPr lang="es-ES"/>
          </a:p>
        </p:txBody>
      </p:sp>
      <p:sp>
        <p:nvSpPr>
          <p:cNvPr id="7" name="CuadroTexto 6"/>
          <p:cNvSpPr txBox="1"/>
          <p:nvPr/>
        </p:nvSpPr>
        <p:spPr>
          <a:xfrm>
            <a:off x="1480761" y="6407496"/>
            <a:ext cx="5544200" cy="261610"/>
          </a:xfrm>
          <a:prstGeom prst="rect">
            <a:avLst/>
          </a:prstGeom>
          <a:noFill/>
        </p:spPr>
        <p:txBody>
          <a:bodyPr wrap="square" rtlCol="0">
            <a:spAutoFit/>
          </a:bodyPr>
          <a:lstStyle/>
          <a:p>
            <a:pPr algn="ctr"/>
            <a:r>
              <a:rPr lang="es-MX" sz="11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a:t>
            </a:r>
            <a:r>
              <a:rPr lang="es-MX" sz="1100" b="1" spc="10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100" b="1" spc="100" dirty="0" err="1"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sciencephotogallery,com</a:t>
            </a:r>
            <a:r>
              <a:rPr lang="en-US" sz="1100" b="1" spc="100"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2018</a:t>
            </a:r>
            <a:endParaRPr lang="en-US" sz="1100" b="1" spc="100"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924543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99998" y="1879619"/>
            <a:ext cx="3872002" cy="4069661"/>
          </a:xfrm>
        </p:spPr>
        <p:txBody>
          <a:bodyPr>
            <a:normAutofit fontScale="92500"/>
          </a:bodyPr>
          <a:lstStyle/>
          <a:p>
            <a:pPr marL="0" lvl="0" indent="0" algn="just">
              <a:lnSpc>
                <a:spcPct val="124000"/>
              </a:lnSpc>
              <a:buClr>
                <a:srgbClr val="4A66AC"/>
              </a:buClr>
              <a:buNone/>
            </a:pP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En las cinco últimas décadas, en una de las investigaciones más fascinantes y complejas del siglo XX, los </a:t>
            </a:r>
            <a:r>
              <a:rPr lang="es-MX" sz="22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biólogos moleculares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han formulado una </a:t>
            </a:r>
            <a:r>
              <a:rPr lang="es-MX" sz="22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visión general de la herencia biológica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y de la transferencia de la información genética. </a:t>
            </a:r>
          </a:p>
        </p:txBody>
      </p:sp>
      <p:pic>
        <p:nvPicPr>
          <p:cNvPr id="15364" name="Picture 4" descr="http://upload.wikimedia.org/wikipedia/en/6/68/Central_Dogma_of_Molecular_Biochemistry_with_Enzymes.jpg"/>
          <p:cNvPicPr>
            <a:picLocks noChangeAspect="1" noChangeArrowheads="1"/>
          </p:cNvPicPr>
          <p:nvPr/>
        </p:nvPicPr>
        <p:blipFill>
          <a:blip r:embed="rId2" cstate="print"/>
          <a:srcRect/>
          <a:stretch>
            <a:fillRect/>
          </a:stretch>
        </p:blipFill>
        <p:spPr bwMode="auto">
          <a:xfrm>
            <a:off x="5215458" y="1970734"/>
            <a:ext cx="3028950" cy="3705225"/>
          </a:xfrm>
          <a:prstGeom prst="rect">
            <a:avLst/>
          </a:prstGeom>
          <a:noFill/>
        </p:spPr>
      </p:pic>
      <p:sp>
        <p:nvSpPr>
          <p:cNvPr id="2" name="CuadroTexto 1"/>
          <p:cNvSpPr txBox="1"/>
          <p:nvPr/>
        </p:nvSpPr>
        <p:spPr>
          <a:xfrm>
            <a:off x="4932040" y="5776384"/>
            <a:ext cx="3911352" cy="523220"/>
          </a:xfrm>
          <a:prstGeom prst="rect">
            <a:avLst/>
          </a:prstGeom>
          <a:noFill/>
        </p:spPr>
        <p:txBody>
          <a:bodyPr wrap="square" rtlCol="0">
            <a:spAutoFit/>
          </a:bodyPr>
          <a:lstStyle/>
          <a:p>
            <a:pPr algn="ctr"/>
            <a:r>
              <a:rPr lang="es-MX" sz="16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Dogma Central de la Biología</a:t>
            </a:r>
          </a:p>
          <a:p>
            <a:pPr algn="ctr"/>
            <a:r>
              <a:rPr lang="es-MX" sz="12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WordPress.com, 2018</a:t>
            </a:r>
            <a:endParaRPr lang="es-MX" sz="12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7" name="1 Título"/>
          <p:cNvSpPr txBox="1">
            <a:spLocks/>
          </p:cNvSpPr>
          <p:nvPr/>
        </p:nvSpPr>
        <p:spPr>
          <a:xfrm>
            <a:off x="699998" y="402582"/>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3B40D099-3234-4BF2-8364-F66B4108A6F8}" type="slidenum">
              <a:rPr lang="es-ES" smtClean="0"/>
              <a:pPr>
                <a:defRPr/>
              </a:pPr>
              <a:t>18</a:t>
            </a:fld>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28756" y="142852"/>
            <a:ext cx="7772400" cy="1143000"/>
          </a:xfrm>
        </p:spPr>
        <p:txBody>
          <a:bodyPr/>
          <a:lstStyle/>
          <a:p>
            <a:r>
              <a:rPr lang="es-MX" sz="4000" b="1" spc="100" dirty="0" smtClean="0">
                <a:solidFill>
                  <a:srgbClr val="FFCC99"/>
                </a:solidFill>
                <a:effectLst>
                  <a:outerShdw blurRad="38100" dist="38100" dir="2700000" algn="tl">
                    <a:srgbClr val="000000">
                      <a:alpha val="43137"/>
                    </a:srgbClr>
                  </a:outerShdw>
                </a:effectLst>
                <a:latin typeface="Microsoft Sans Serif" pitchFamily="34" charset="0"/>
                <a:cs typeface="Microsoft Sans Serif" pitchFamily="34" charset="0"/>
              </a:rPr>
              <a:t>Dogma principal de la Biología </a:t>
            </a:r>
            <a:endParaRPr lang="es-MX" sz="4000" b="1" spc="100" dirty="0">
              <a:solidFill>
                <a:srgbClr val="FFCC99"/>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pSp>
        <p:nvGrpSpPr>
          <p:cNvPr id="3" name="Grupo 2"/>
          <p:cNvGrpSpPr/>
          <p:nvPr/>
        </p:nvGrpSpPr>
        <p:grpSpPr>
          <a:xfrm>
            <a:off x="179512" y="260649"/>
            <a:ext cx="8712968" cy="6400314"/>
            <a:chOff x="1518788" y="1233488"/>
            <a:chExt cx="7020780" cy="5110178"/>
          </a:xfrm>
        </p:grpSpPr>
        <p:pic>
          <p:nvPicPr>
            <p:cNvPr id="32772" name="Picture 4" descr="http://4.bp.blogspot.com/_vbsmIEOtmes/TDlNjNqIDHI/AAAAAAAAAD8/bE0cCLL7csc/s1600/DOGMA1.JPG"/>
            <p:cNvPicPr>
              <a:picLocks noChangeAspect="1" noChangeArrowheads="1"/>
            </p:cNvPicPr>
            <p:nvPr/>
          </p:nvPicPr>
          <p:blipFill>
            <a:blip r:embed="rId2" cstate="print"/>
            <a:srcRect/>
            <a:stretch>
              <a:fillRect/>
            </a:stretch>
          </p:blipFill>
          <p:spPr bwMode="auto">
            <a:xfrm>
              <a:off x="1518788" y="1233488"/>
              <a:ext cx="7020780" cy="2409826"/>
            </a:xfrm>
            <a:prstGeom prst="rect">
              <a:avLst/>
            </a:prstGeom>
            <a:noFill/>
          </p:spPr>
        </p:pic>
        <p:pic>
          <p:nvPicPr>
            <p:cNvPr id="32774" name="Picture 6" descr="http://www.ucm.es/info/genetica/grupod/Transcripcion/DOGMA2.JPG"/>
            <p:cNvPicPr>
              <a:picLocks noChangeAspect="1" noChangeArrowheads="1"/>
            </p:cNvPicPr>
            <p:nvPr/>
          </p:nvPicPr>
          <p:blipFill>
            <a:blip r:embed="rId3" cstate="print"/>
            <a:srcRect/>
            <a:stretch>
              <a:fillRect/>
            </a:stretch>
          </p:blipFill>
          <p:spPr bwMode="auto">
            <a:xfrm>
              <a:off x="1518788" y="3638566"/>
              <a:ext cx="7020780" cy="2705100"/>
            </a:xfrm>
            <a:prstGeom prst="rect">
              <a:avLst/>
            </a:prstGeom>
            <a:noFill/>
          </p:spPr>
        </p:pic>
      </p:grpSp>
      <p:sp>
        <p:nvSpPr>
          <p:cNvPr id="7" name="CuadroTexto 6"/>
          <p:cNvSpPr txBox="1"/>
          <p:nvPr/>
        </p:nvSpPr>
        <p:spPr>
          <a:xfrm>
            <a:off x="5115966" y="6034540"/>
            <a:ext cx="3695328" cy="646331"/>
          </a:xfrm>
          <a:prstGeom prst="rect">
            <a:avLst/>
          </a:prstGeom>
          <a:noFill/>
        </p:spPr>
        <p:txBody>
          <a:bodyPr wrap="square" rtlCol="0">
            <a:spAutoFit/>
          </a:bodyPr>
          <a:lstStyle/>
          <a:p>
            <a:pPr algn="ctr"/>
            <a:r>
              <a:rPr lang="es-MX" sz="20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Dogma Central de la Biología</a:t>
            </a:r>
          </a:p>
          <a:p>
            <a:pPr algn="ctr"/>
            <a:r>
              <a:rPr lang="es-MX" sz="16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slideshare.net, 2018</a:t>
            </a:r>
            <a:endParaRPr lang="es-MX" sz="1600" b="1" dirty="0">
              <a:solidFill>
                <a:srgbClr val="00206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A08EE7D0-9E71-4C0B-AC24-550EE3AE3C6A}" type="slidenum">
              <a:rPr lang="es-ES" smtClean="0"/>
              <a:pPr>
                <a:defRPr/>
              </a:pPr>
              <a:t>19</a:t>
            </a:fld>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CBE7DA4F-3DCA-4990-99E9-1063A7466B62}" type="slidenum">
              <a:rPr lang="es-ES" smtClean="0">
                <a:latin typeface="Microsoft Sans Serif" panose="020B0604020202020204" pitchFamily="34" charset="0"/>
                <a:ea typeface="Microsoft Sans Serif" panose="020B0604020202020204" pitchFamily="34" charset="0"/>
                <a:cs typeface="Microsoft Sans Serif" panose="020B0604020202020204" pitchFamily="34" charset="0"/>
              </a:rPr>
              <a:pPr>
                <a:defRPr/>
              </a:pPr>
              <a:t>2</a:t>
            </a:fld>
            <a:endParaRPr lang="es-ES"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5" name="Imagen 4"/>
          <p:cNvPicPr>
            <a:picLocks noChangeAspect="1"/>
          </p:cNvPicPr>
          <p:nvPr/>
        </p:nvPicPr>
        <p:blipFill>
          <a:blip r:embed="rId3"/>
          <a:stretch>
            <a:fillRect/>
          </a:stretch>
        </p:blipFill>
        <p:spPr>
          <a:xfrm>
            <a:off x="4211961" y="662496"/>
            <a:ext cx="3643860" cy="2917991"/>
          </a:xfrm>
          <a:prstGeom prst="rect">
            <a:avLst/>
          </a:prstGeom>
        </p:spPr>
      </p:pic>
      <p:sp>
        <p:nvSpPr>
          <p:cNvPr id="6" name="CuadroTexto 5"/>
          <p:cNvSpPr txBox="1"/>
          <p:nvPr/>
        </p:nvSpPr>
        <p:spPr>
          <a:xfrm>
            <a:off x="4865909" y="3646089"/>
            <a:ext cx="2586411" cy="492443"/>
          </a:xfrm>
          <a:prstGeom prst="rect">
            <a:avLst/>
          </a:prstGeom>
          <a:noFill/>
        </p:spPr>
        <p:txBody>
          <a:bodyPr wrap="square" rtlCol="0">
            <a:spAutoFit/>
          </a:bodyPr>
          <a:lstStyle/>
          <a:p>
            <a:pPr algn="ctr"/>
            <a:r>
              <a:rPr lang="es-MX" sz="1400" b="1" spc="100" dirty="0" smtClean="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Ácidos Nucleicos </a:t>
            </a:r>
            <a:endParaRPr lang="es-MX" sz="14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ctr"/>
            <a:r>
              <a:rPr lang="es-MX" sz="11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100" b="1" spc="100" dirty="0" err="1" smtClean="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wikipedia</a:t>
            </a:r>
            <a:r>
              <a:rPr lang="en-US" sz="1100" b="1" spc="100" dirty="0" smtClean="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.org, 2018</a:t>
            </a:r>
            <a:endParaRPr lang="en-US" sz="11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Marcador de texto 2"/>
          <p:cNvSpPr txBox="1">
            <a:spLocks/>
          </p:cNvSpPr>
          <p:nvPr/>
        </p:nvSpPr>
        <p:spPr>
          <a:xfrm>
            <a:off x="1296094" y="4424042"/>
            <a:ext cx="6576822" cy="1363806"/>
          </a:xfrm>
          <a:prstGeom prst="rect">
            <a:avLst/>
          </a:prstGeom>
        </p:spPr>
        <p:txBody>
          <a:bodyPr>
            <a:normAutofit/>
          </a:bodyPr>
          <a:lstStyle>
            <a:lvl1pPr marL="171450" indent="-137160" algn="l" defTabSz="685800" rtl="0" eaLnBrk="1" latinLnBrk="0" hangingPunct="1">
              <a:lnSpc>
                <a:spcPct val="90000"/>
              </a:lnSpc>
              <a:spcBef>
                <a:spcPts val="1000"/>
              </a:spcBef>
              <a:buClr>
                <a:schemeClr val="tx1"/>
              </a:buClr>
              <a:buSzPct val="80000"/>
              <a:buFont typeface="Corbel" pitchFamily="34" charset="0"/>
              <a:buChar char="•"/>
              <a:defRPr sz="2000" kern="1200">
                <a:solidFill>
                  <a:schemeClr val="tx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800" kern="1200">
                <a:solidFill>
                  <a:schemeClr val="tx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600" kern="1200">
                <a:solidFill>
                  <a:schemeClr val="tx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tx1"/>
              </a:buClr>
              <a:buSzPct val="80000"/>
              <a:buFont typeface="Corbel" pitchFamily="34" charset="0"/>
              <a:buChar char="•"/>
              <a:defRPr sz="1400" kern="1200">
                <a:solidFill>
                  <a:schemeClr val="tx1"/>
                </a:solidFill>
                <a:latin typeface="+mn-lt"/>
                <a:ea typeface="+mn-ea"/>
                <a:cs typeface="+mn-cs"/>
              </a:defRPr>
            </a:lvl9pPr>
          </a:lstStyle>
          <a:p>
            <a:pPr marL="34290" indent="0" algn="ctr" defTabSz="914400" fontAlgn="auto">
              <a:spcBef>
                <a:spcPct val="0"/>
              </a:spcBef>
              <a:spcAft>
                <a:spcPts val="0"/>
              </a:spcAft>
              <a:buClr>
                <a:srgbClr val="000000"/>
              </a:buClr>
              <a:buFont typeface="Corbel" pitchFamily="34" charset="0"/>
              <a:buNone/>
            </a:pPr>
            <a:r>
              <a:rPr lang="es-MX" sz="4000" b="1" cap="small"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Guía para el uso de la presentación</a:t>
            </a:r>
            <a:endParaRPr lang="es-MX" sz="4000" b="1" cap="small"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5083983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89322" y="1890505"/>
            <a:ext cx="7772400" cy="3960440"/>
          </a:xfrm>
        </p:spPr>
        <p:txBody>
          <a:bodyPr>
            <a:normAutofit lnSpcReduction="10000"/>
          </a:bodyPr>
          <a:lstStyle/>
          <a:p>
            <a:pPr marL="0" indent="0" algn="just">
              <a:lnSpc>
                <a:spcPct val="114000"/>
              </a:lnSpc>
              <a:spcBef>
                <a:spcPts val="0"/>
              </a:spcBef>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 información codificada en el </a:t>
            </a:r>
            <a:r>
              <a:rPr lang="es-MX" sz="2400" b="1" spc="100" dirty="0" smtClean="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 Desoxirribonucleico (ADN)</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que dirige el funcionamiento de las células y que se transmite a las siguientes generaciones, consiste en una secuencia específica de bases nitrogenadas. La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síntesis del ADN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implica el apareamiento complementario de las bases de los nucleótidos en las </a:t>
            </a:r>
            <a:r>
              <a:rPr lang="es-MX" sz="24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dos cadenas del ADN</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La función fisiológica y genética del ADN requiere la síntesis de copias relativamente sin errores.  </a:t>
            </a:r>
          </a:p>
        </p:txBody>
      </p:sp>
      <p:sp>
        <p:nvSpPr>
          <p:cNvPr id="5" name="1 Título"/>
          <p:cNvSpPr txBox="1">
            <a:spLocks/>
          </p:cNvSpPr>
          <p:nvPr/>
        </p:nvSpPr>
        <p:spPr>
          <a:xfrm>
            <a:off x="699998" y="411635"/>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20</a:t>
            </a:fld>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98369" y="2030554"/>
            <a:ext cx="7772400" cy="3558686"/>
          </a:xfrm>
        </p:spPr>
        <p:txBody>
          <a:bodyPr>
            <a:normAutofit/>
          </a:bodyPr>
          <a:lstStyle/>
          <a:p>
            <a:pPr marL="0" indent="0" algn="just">
              <a:lnSpc>
                <a:spcPct val="114000"/>
              </a:lnSpc>
              <a:spcBef>
                <a:spcPts val="0"/>
              </a:spcBef>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El mecanismo de decodificación y de utilización de la información genética en la dirección de los procesos celulares comienza con la síntesis de otra clase de ácido nucleico, el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 Ribonucleico  (ARN)</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La </a:t>
            </a:r>
            <a:r>
              <a:rPr lang="es-MX" sz="2400" b="1" spc="100" dirty="0">
                <a:solidFill>
                  <a:srgbClr val="C00000"/>
                </a:solidFill>
                <a:latin typeface="Microsoft Sans Serif" panose="020B0604020202020204" pitchFamily="34" charset="0"/>
                <a:ea typeface="Microsoft Sans Serif" panose="020B0604020202020204" pitchFamily="34" charset="0"/>
                <a:cs typeface="Microsoft Sans Serif" panose="020B0604020202020204" pitchFamily="34" charset="0"/>
              </a:rPr>
              <a:t>síntesis de ARN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tiene lugar mediante un apareamiento complementario de las bases de los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ribonucleótidos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con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los </a:t>
            </a:r>
            <a:r>
              <a:rPr lang="es-MX" sz="2400"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desoxirribonucleótidos</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de la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molécula de ADN. </a:t>
            </a:r>
          </a:p>
        </p:txBody>
      </p:sp>
      <p:sp>
        <p:nvSpPr>
          <p:cNvPr id="5" name="1 Título"/>
          <p:cNvSpPr txBox="1">
            <a:spLocks/>
          </p:cNvSpPr>
          <p:nvPr/>
        </p:nvSpPr>
        <p:spPr>
          <a:xfrm>
            <a:off x="699998" y="411635"/>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21</a:t>
            </a:fld>
            <a:endParaRPr lang="es-E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99998" y="1844824"/>
            <a:ext cx="7772400" cy="4032448"/>
          </a:xfrm>
        </p:spPr>
        <p:txBody>
          <a:bodyPr>
            <a:normAutofit/>
          </a:bodyPr>
          <a:lstStyle/>
          <a:p>
            <a:pPr marL="0" indent="0" algn="just">
              <a:lnSpc>
                <a:spcPct val="114000"/>
              </a:lnSpc>
              <a:spcBef>
                <a:spcPts val="0"/>
              </a:spcBef>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En la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síntesis de las enzimas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proteínas estructurales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y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otros polipéptidos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que se requieran para la síntesis de las demás biomoléculas que intervienen en la función del organismo participan varias clases de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 Ribonucleico</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Estos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conceptos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se han denominado </a:t>
            </a:r>
            <a:r>
              <a:rPr lang="es-MX" sz="24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“Dogma Central de la Biología Molecular”</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debido a que describe el flujo de la información genética desde el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ADN</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 través del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ARN</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y finalmente a las proteínas.</a:t>
            </a:r>
          </a:p>
        </p:txBody>
      </p:sp>
      <p:sp>
        <p:nvSpPr>
          <p:cNvPr id="5" name="1 Título"/>
          <p:cNvSpPr txBox="1">
            <a:spLocks/>
          </p:cNvSpPr>
          <p:nvPr/>
        </p:nvSpPr>
        <p:spPr>
          <a:xfrm>
            <a:off x="699998" y="402582"/>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22</a:t>
            </a:fld>
            <a:endParaRPr lang="es-E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76403" y="115902"/>
            <a:ext cx="8837113" cy="6588000"/>
          </a:xfrm>
          <a:prstGeom prst="rect">
            <a:avLst/>
          </a:prstGeom>
        </p:spPr>
      </p:pic>
      <p:sp>
        <p:nvSpPr>
          <p:cNvPr id="5" name="CuadroTexto 4"/>
          <p:cNvSpPr txBox="1"/>
          <p:nvPr/>
        </p:nvSpPr>
        <p:spPr>
          <a:xfrm>
            <a:off x="395536" y="341293"/>
            <a:ext cx="3911352" cy="400110"/>
          </a:xfrm>
          <a:prstGeom prst="rect">
            <a:avLst/>
          </a:prstGeom>
          <a:noFill/>
        </p:spPr>
        <p:txBody>
          <a:bodyPr wrap="square" rtlCol="0">
            <a:spAutoFit/>
          </a:bodyPr>
          <a:lstStyle/>
          <a:p>
            <a:pPr algn="ctr"/>
            <a:r>
              <a:rPr lang="es-MX" sz="2000" b="1" spc="100" dirty="0" smtClean="0">
                <a:solidFill>
                  <a:schemeClr val="bg1"/>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Dogma Central de la Biología</a:t>
            </a:r>
            <a:endParaRPr lang="es-MX" sz="2000" b="1" spc="100" dirty="0">
              <a:solidFill>
                <a:schemeClr val="bg1"/>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CBE7DA4F-3DCA-4990-99E9-1063A7466B62}" type="slidenum">
              <a:rPr lang="es-ES" smtClean="0"/>
              <a:pPr>
                <a:defRPr/>
              </a:pPr>
              <a:t>23</a:t>
            </a:fld>
            <a:endParaRPr lang="es-ES"/>
          </a:p>
        </p:txBody>
      </p:sp>
      <p:sp>
        <p:nvSpPr>
          <p:cNvPr id="6" name="CuadroTexto 5"/>
          <p:cNvSpPr txBox="1"/>
          <p:nvPr/>
        </p:nvSpPr>
        <p:spPr>
          <a:xfrm>
            <a:off x="2843808" y="6377730"/>
            <a:ext cx="3911352" cy="276999"/>
          </a:xfrm>
          <a:prstGeom prst="rect">
            <a:avLst/>
          </a:prstGeom>
          <a:noFill/>
        </p:spPr>
        <p:txBody>
          <a:bodyPr wrap="square" rtlCol="0">
            <a:spAutoFit/>
          </a:bodyPr>
          <a:lstStyle/>
          <a:p>
            <a:pPr algn="ctr"/>
            <a:r>
              <a:rPr lang="es-MX" sz="1200" b="1" spc="100" dirty="0" smtClean="0">
                <a:solidFill>
                  <a:schemeClr val="bg1"/>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a:t>
            </a:r>
            <a:r>
              <a:rPr lang="en-US" sz="1200" b="1" spc="100" dirty="0" smtClean="0">
                <a:solidFill>
                  <a:schemeClr val="bg1"/>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National Science Foundation</a:t>
            </a:r>
            <a:r>
              <a:rPr lang="es-MX" sz="1200" b="1" spc="100" dirty="0" smtClean="0">
                <a:solidFill>
                  <a:schemeClr val="bg1"/>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2018</a:t>
            </a:r>
            <a:endParaRPr lang="es-MX" sz="1200" b="1" spc="100" dirty="0">
              <a:solidFill>
                <a:schemeClr val="bg1"/>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90945" y="2194070"/>
            <a:ext cx="7772400" cy="3467594"/>
          </a:xfrm>
        </p:spPr>
        <p:txBody>
          <a:bodyPr>
            <a:noAutofit/>
          </a:bodyPr>
          <a:lstStyle/>
          <a:p>
            <a:pPr marL="34290" indent="0" algn="just">
              <a:lnSpc>
                <a:spcPct val="114000"/>
              </a:lnSpc>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Así, se ha dilucidado la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vía de información básica</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es decir, </a:t>
            </a:r>
            <a:r>
              <a:rPr lang="es-MX" sz="2400" b="1" spc="100" dirty="0">
                <a:solidFill>
                  <a:srgbClr val="C42708"/>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DNA</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que dirige la </a:t>
            </a:r>
            <a:r>
              <a:rPr lang="es-MX" sz="2400" b="1" spc="100" dirty="0">
                <a:solidFill>
                  <a:srgbClr val="C42708"/>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síntesis de RNA</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que a su vez dirige y regula la </a:t>
            </a:r>
            <a:r>
              <a:rPr lang="es-MX" sz="2400" b="1" spc="100" dirty="0">
                <a:solidFill>
                  <a:srgbClr val="C42708"/>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síntesis de proteína</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Los genes no funcionan de modo autónomo; su replicación y función están controladas por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diversos productos génicos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 menudo en colaboración con componentes de diversas vías de transducción de señal. </a:t>
            </a:r>
          </a:p>
        </p:txBody>
      </p:sp>
      <p:sp>
        <p:nvSpPr>
          <p:cNvPr id="5" name="1 Título"/>
          <p:cNvSpPr txBox="1">
            <a:spLocks/>
          </p:cNvSpPr>
          <p:nvPr/>
        </p:nvSpPr>
        <p:spPr>
          <a:xfrm>
            <a:off x="699998" y="476672"/>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24</a:t>
            </a:fld>
            <a:endParaRPr lang="es-ES"/>
          </a:p>
        </p:txBody>
      </p:sp>
    </p:spTree>
    <p:extLst>
      <p:ext uri="{BB962C8B-B14F-4D97-AF65-F5344CB8AC3E}">
        <p14:creationId xmlns:p14="http://schemas.microsoft.com/office/powerpoint/2010/main" val="19718542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BE7DA4F-3DCA-4990-99E9-1063A7466B62}" type="slidenum">
              <a:rPr lang="es-ES" smtClean="0"/>
              <a:pPr>
                <a:defRPr/>
              </a:pPr>
              <a:t>25</a:t>
            </a:fld>
            <a:endParaRPr lang="es-ES"/>
          </a:p>
        </p:txBody>
      </p:sp>
      <p:pic>
        <p:nvPicPr>
          <p:cNvPr id="6" name="Imagen 5"/>
          <p:cNvPicPr>
            <a:picLocks noChangeAspect="1"/>
          </p:cNvPicPr>
          <p:nvPr/>
        </p:nvPicPr>
        <p:blipFill>
          <a:blip r:embed="rId2"/>
          <a:stretch>
            <a:fillRect/>
          </a:stretch>
        </p:blipFill>
        <p:spPr>
          <a:xfrm>
            <a:off x="179512" y="188640"/>
            <a:ext cx="8784976" cy="6480720"/>
          </a:xfrm>
          <a:prstGeom prst="rect">
            <a:avLst/>
          </a:prstGeom>
        </p:spPr>
      </p:pic>
      <p:sp>
        <p:nvSpPr>
          <p:cNvPr id="9" name="CuadroTexto 8"/>
          <p:cNvSpPr txBox="1"/>
          <p:nvPr/>
        </p:nvSpPr>
        <p:spPr>
          <a:xfrm>
            <a:off x="5753123" y="6199099"/>
            <a:ext cx="3232523" cy="523220"/>
          </a:xfrm>
          <a:prstGeom prst="rect">
            <a:avLst/>
          </a:prstGeom>
          <a:noFill/>
        </p:spPr>
        <p:txBody>
          <a:bodyPr wrap="square" rtlCol="0">
            <a:spAutoFit/>
          </a:bodyPr>
          <a:lstStyle/>
          <a:p>
            <a:pPr algn="ctr"/>
            <a:r>
              <a:rPr lang="es-MX" sz="1600" b="1" spc="100" dirty="0" smtClean="0">
                <a:solidFill>
                  <a:schemeClr val="accent1">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Dogma Central de la Biología</a:t>
            </a:r>
          </a:p>
          <a:p>
            <a:pPr algn="ctr"/>
            <a:r>
              <a:rPr lang="es-MX" sz="1200" b="1" spc="100" dirty="0" smtClean="0">
                <a:solidFill>
                  <a:schemeClr val="accent1">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Google </a:t>
            </a:r>
            <a:r>
              <a:rPr lang="es-MX" sz="1200" b="1" spc="100" dirty="0" err="1" smtClean="0">
                <a:solidFill>
                  <a:schemeClr val="accent1">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Sites</a:t>
            </a:r>
            <a:r>
              <a:rPr lang="es-MX" sz="1200" b="1" spc="100" dirty="0" smtClean="0">
                <a:solidFill>
                  <a:schemeClr val="accent1">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2018</a:t>
            </a:r>
            <a:endParaRPr lang="es-MX" sz="1200" b="1" spc="100" dirty="0">
              <a:solidFill>
                <a:schemeClr val="accent1">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960811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99998" y="1833614"/>
            <a:ext cx="7772400" cy="4331690"/>
          </a:xfrm>
        </p:spPr>
        <p:txBody>
          <a:bodyPr>
            <a:noAutofit/>
          </a:bodyPr>
          <a:lstStyle/>
          <a:p>
            <a:pPr marL="34290" indent="0" algn="just">
              <a:lnSpc>
                <a:spcPct val="114000"/>
              </a:lnSpc>
              <a:buNone/>
            </a:pP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Actualmente, las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ciencias </a:t>
            </a:r>
            <a:r>
              <a:rPr lang="es-MX" sz="2400" b="1" spc="100" dirty="0" err="1">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ómicas</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permiten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estudiar un gran número de moléculas, implicadas en el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funcionamiento de un organismo</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En las últimas décadas, el avance tecnológico ha permitido el </a:t>
            </a:r>
            <a:r>
              <a:rPr lang="es-MX" sz="2400" b="1" spc="100" dirty="0">
                <a:solidFill>
                  <a:srgbClr val="C42708"/>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estudio a gran escala de muchos genes, proteínas y metabolitos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permitiendo la creación de la genómica, </a:t>
            </a:r>
            <a:r>
              <a:rPr lang="es-MX" sz="2400" b="1" spc="100" dirty="0" err="1">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proteómica</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metabolómica, entre otras. Cada una de estas áreas ha ayudado a un mejor entendimiento de la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causa de ciertas enfermedades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sp>
        <p:nvSpPr>
          <p:cNvPr id="5" name="1 Título"/>
          <p:cNvSpPr txBox="1">
            <a:spLocks/>
          </p:cNvSpPr>
          <p:nvPr/>
        </p:nvSpPr>
        <p:spPr>
          <a:xfrm>
            <a:off x="699998" y="476672"/>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26</a:t>
            </a:fld>
            <a:endParaRPr lang="es-ES"/>
          </a:p>
        </p:txBody>
      </p:sp>
    </p:spTree>
    <p:extLst>
      <p:ext uri="{BB962C8B-B14F-4D97-AF65-F5344CB8AC3E}">
        <p14:creationId xmlns:p14="http://schemas.microsoft.com/office/powerpoint/2010/main" val="36030724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99998" y="1905622"/>
            <a:ext cx="7772400" cy="4115666"/>
          </a:xfrm>
        </p:spPr>
        <p:txBody>
          <a:bodyPr>
            <a:noAutofit/>
          </a:bodyPr>
          <a:lstStyle/>
          <a:p>
            <a:pPr marL="34290" indent="0" algn="just">
              <a:lnSpc>
                <a:spcPct val="114000"/>
              </a:lnSpc>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Además, la aplicación del conocimiento sobre las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ciencias </a:t>
            </a:r>
            <a:r>
              <a:rPr lang="es-MX" sz="2400" b="1" spc="100" dirty="0" err="1"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ómicas</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 la clínica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puede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utilizarse para hacer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 diagnóstico más  temprano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o para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prevenir el desarrollo de una enfermedad</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34290" indent="0" algn="just">
              <a:lnSpc>
                <a:spcPct val="114000"/>
              </a:lnSpc>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Así, la medicina y la clínica se podrán convertir en medicina personalizada, donde cada individuo llevará un </a:t>
            </a:r>
            <a:r>
              <a:rPr lang="es-MX" sz="2400" b="1" spc="100" dirty="0">
                <a:solidFill>
                  <a:srgbClr val="C42708"/>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tratamiento para una determinada enfermedad acorde a su información genética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y a su medio ambiente.</a:t>
            </a:r>
          </a:p>
        </p:txBody>
      </p:sp>
      <p:sp>
        <p:nvSpPr>
          <p:cNvPr id="5" name="1 Título"/>
          <p:cNvSpPr txBox="1">
            <a:spLocks/>
          </p:cNvSpPr>
          <p:nvPr/>
        </p:nvSpPr>
        <p:spPr>
          <a:xfrm>
            <a:off x="699998" y="476672"/>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27</a:t>
            </a:fld>
            <a:endParaRPr lang="es-ES"/>
          </a:p>
        </p:txBody>
      </p:sp>
    </p:spTree>
    <p:extLst>
      <p:ext uri="{BB962C8B-B14F-4D97-AF65-F5344CB8AC3E}">
        <p14:creationId xmlns:p14="http://schemas.microsoft.com/office/powerpoint/2010/main" val="6445201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99998" y="2265662"/>
            <a:ext cx="7772400" cy="2243458"/>
          </a:xfrm>
        </p:spPr>
        <p:txBody>
          <a:bodyPr>
            <a:normAutofit/>
          </a:bodyPr>
          <a:lstStyle/>
          <a:p>
            <a:pPr marL="34290" indent="0" algn="just">
              <a:lnSpc>
                <a:spcPct val="114000"/>
              </a:lnSpc>
              <a:buNone/>
            </a:pPr>
            <a:r>
              <a:rPr lang="es-MX" sz="2400" b="1" dirty="0" smtClean="0">
                <a:latin typeface="Microsoft Sans Serif" panose="020B0604020202020204" pitchFamily="34" charset="0"/>
                <a:cs typeface="Microsoft Sans Serif" panose="020B0604020202020204" pitchFamily="34" charset="0"/>
              </a:rPr>
              <a:t>Por lo anteriormente expuesto es esencial el </a:t>
            </a:r>
            <a:r>
              <a:rPr lang="es-MX" sz="2400" b="1" dirty="0">
                <a:latin typeface="Microsoft Sans Serif" panose="020B0604020202020204" pitchFamily="34" charset="0"/>
                <a:cs typeface="Microsoft Sans Serif" panose="020B0604020202020204" pitchFamily="34" charset="0"/>
              </a:rPr>
              <a:t>conocimiento de la </a:t>
            </a:r>
            <a:r>
              <a:rPr lang="es-MX" sz="2400" b="1" dirty="0">
                <a:solidFill>
                  <a:srgbClr val="C42708"/>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y </a:t>
            </a:r>
            <a:r>
              <a:rPr lang="es-MX" sz="2400" b="1" dirty="0" smtClean="0">
                <a:solidFill>
                  <a:srgbClr val="C42708"/>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función de </a:t>
            </a:r>
            <a:r>
              <a:rPr lang="es-MX" sz="2400" b="1" dirty="0">
                <a:solidFill>
                  <a:srgbClr val="C42708"/>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los </a:t>
            </a:r>
            <a:r>
              <a:rPr lang="es-MX" sz="2400" b="1" dirty="0" smtClean="0">
                <a:solidFill>
                  <a:srgbClr val="C42708"/>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ácidos </a:t>
            </a:r>
            <a:r>
              <a:rPr lang="es-MX" sz="2400" b="1" dirty="0">
                <a:solidFill>
                  <a:srgbClr val="C42708"/>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nucleicos</a:t>
            </a:r>
            <a:r>
              <a:rPr lang="es-MX" sz="2400" b="1" dirty="0">
                <a:latin typeface="Microsoft Sans Serif" panose="020B0604020202020204" pitchFamily="34" charset="0"/>
                <a:cs typeface="Microsoft Sans Serif" panose="020B0604020202020204" pitchFamily="34" charset="0"/>
              </a:rPr>
              <a:t> </a:t>
            </a:r>
            <a:r>
              <a:rPr lang="es-MX" sz="2400" b="1" dirty="0" smtClean="0">
                <a:latin typeface="Microsoft Sans Serif" panose="020B0604020202020204" pitchFamily="34" charset="0"/>
                <a:cs typeface="Microsoft Sans Serif" panose="020B0604020202020204" pitchFamily="34" charset="0"/>
              </a:rPr>
              <a:t>para </a:t>
            </a:r>
            <a:r>
              <a:rPr lang="es-MX" sz="2400" b="1" dirty="0">
                <a:latin typeface="Microsoft Sans Serif" panose="020B0604020202020204" pitchFamily="34" charset="0"/>
                <a:cs typeface="Microsoft Sans Serif" panose="020B0604020202020204" pitchFamily="34" charset="0"/>
              </a:rPr>
              <a:t>entender los </a:t>
            </a:r>
            <a:r>
              <a:rPr lang="es-MX" sz="2400" b="1" dirty="0" smtClean="0">
                <a:solidFill>
                  <a:srgbClr val="FF00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aspectos genéticos </a:t>
            </a:r>
            <a:r>
              <a:rPr lang="es-MX" sz="2400" b="1" dirty="0" smtClean="0">
                <a:latin typeface="Microsoft Sans Serif" panose="020B0604020202020204" pitchFamily="34" charset="0"/>
                <a:cs typeface="Microsoft Sans Serif" panose="020B0604020202020204" pitchFamily="34" charset="0"/>
              </a:rPr>
              <a:t>y las </a:t>
            </a:r>
            <a:r>
              <a:rPr lang="es-MX" sz="2400" b="1" dirty="0" smtClean="0">
                <a:solidFill>
                  <a:srgbClr val="FF00FF"/>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particularidades de la fisiopatología</a:t>
            </a:r>
            <a:r>
              <a:rPr lang="es-MX" sz="2400" b="1" dirty="0" smtClean="0">
                <a:latin typeface="Microsoft Sans Serif" panose="020B0604020202020204" pitchFamily="34" charset="0"/>
                <a:cs typeface="Microsoft Sans Serif" panose="020B0604020202020204" pitchFamily="34" charset="0"/>
              </a:rPr>
              <a:t>, para comprender la </a:t>
            </a:r>
            <a:r>
              <a:rPr lang="es-MX" sz="2400" b="1" dirty="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base </a:t>
            </a:r>
            <a:r>
              <a:rPr lang="es-MX" sz="2400" b="1"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genética de </a:t>
            </a:r>
            <a:r>
              <a:rPr lang="es-MX" sz="2400" b="1" dirty="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la </a:t>
            </a:r>
            <a:r>
              <a:rPr lang="es-MX" sz="2400" b="1" dirty="0" smtClean="0">
                <a:solidFill>
                  <a:srgbClr val="FF00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enfermedad</a:t>
            </a:r>
            <a:r>
              <a:rPr lang="es-MX" sz="2400" b="1" dirty="0" smtClean="0">
                <a:latin typeface="Microsoft Sans Serif" panose="020B0604020202020204" pitchFamily="34" charset="0"/>
                <a:cs typeface="Microsoft Sans Serif" panose="020B0604020202020204" pitchFamily="34" charset="0"/>
              </a:rPr>
              <a:t>.</a:t>
            </a:r>
            <a:endPar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1 Título"/>
          <p:cNvSpPr txBox="1">
            <a:spLocks/>
          </p:cNvSpPr>
          <p:nvPr/>
        </p:nvSpPr>
        <p:spPr>
          <a:xfrm>
            <a:off x="699998" y="476672"/>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28</a:t>
            </a:fld>
            <a:endParaRPr lang="es-ES"/>
          </a:p>
        </p:txBody>
      </p:sp>
    </p:spTree>
    <p:extLst>
      <p:ext uri="{BB962C8B-B14F-4D97-AF65-F5344CB8AC3E}">
        <p14:creationId xmlns:p14="http://schemas.microsoft.com/office/powerpoint/2010/main" val="31182034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28000" y="466371"/>
            <a:ext cx="7489917" cy="3511870"/>
          </a:xfrm>
          <a:prstGeom prst="rect">
            <a:avLst/>
          </a:prstGeom>
        </p:spPr>
      </p:pic>
      <p:sp>
        <p:nvSpPr>
          <p:cNvPr id="3" name="CuadroTexto 2"/>
          <p:cNvSpPr txBox="1"/>
          <p:nvPr/>
        </p:nvSpPr>
        <p:spPr>
          <a:xfrm>
            <a:off x="1801148" y="3977905"/>
            <a:ext cx="5544200" cy="492443"/>
          </a:xfrm>
          <a:prstGeom prst="rect">
            <a:avLst/>
          </a:prstGeom>
          <a:noFill/>
        </p:spPr>
        <p:txBody>
          <a:bodyPr wrap="square" rtlCol="0">
            <a:spAutoFit/>
          </a:bodyPr>
          <a:lstStyle/>
          <a:p>
            <a:pPr algn="ctr"/>
            <a:r>
              <a:rPr lang="es-MX" sz="14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molécula del Ácido </a:t>
            </a:r>
            <a:r>
              <a:rPr lang="es-MX" sz="1400" b="1" spc="100" dirty="0" smtClean="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Desoxirribonucleico </a:t>
            </a:r>
            <a:endParaRPr lang="es-MX" sz="14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ctr"/>
            <a:r>
              <a:rPr lang="es-MX" sz="11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n-US" sz="11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Scientific </a:t>
            </a:r>
            <a:r>
              <a:rPr lang="en-US" sz="1100" b="1" spc="100" dirty="0" smtClean="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American, 2018</a:t>
            </a:r>
            <a:endParaRPr lang="en-US" sz="11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1 Título"/>
          <p:cNvSpPr txBox="1">
            <a:spLocks/>
          </p:cNvSpPr>
          <p:nvPr/>
        </p:nvSpPr>
        <p:spPr>
          <a:xfrm>
            <a:off x="467544" y="5049879"/>
            <a:ext cx="828092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lnSpc>
                <a:spcPct val="120000"/>
              </a:lnSpc>
              <a:spcAft>
                <a:spcPts val="0"/>
              </a:spcAft>
            </a:pPr>
            <a:r>
              <a:rPr lang="es-ES" sz="36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Estructura y función de los </a:t>
            </a:r>
          </a:p>
          <a:p>
            <a:pPr algn="ctr" fontAlgn="auto">
              <a:lnSpc>
                <a:spcPct val="120000"/>
              </a:lnSpc>
              <a:spcAft>
                <a:spcPts val="0"/>
              </a:spcAft>
            </a:pPr>
            <a:r>
              <a:rPr lang="es-ES" sz="36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Ácidos Nucleicos</a:t>
            </a:r>
            <a:endParaRPr lang="es-ES" sz="36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3"/>
          <p:cNvSpPr>
            <a:spLocks noGrp="1"/>
          </p:cNvSpPr>
          <p:nvPr>
            <p:ph type="sldNum" sz="quarter" idx="12"/>
          </p:nvPr>
        </p:nvSpPr>
        <p:spPr/>
        <p:txBody>
          <a:bodyPr/>
          <a:lstStyle/>
          <a:p>
            <a:pPr>
              <a:defRPr/>
            </a:pPr>
            <a:fld id="{EE80C4CC-D025-4B89-88B5-19F049944938}" type="slidenum">
              <a:rPr lang="es-ES" smtClean="0">
                <a:solidFill>
                  <a:srgbClr val="4A66AC"/>
                </a:solidFill>
              </a:rPr>
              <a:pPr>
                <a:defRPr/>
              </a:pPr>
              <a:t>29</a:t>
            </a:fld>
            <a:endParaRPr lang="es-ES">
              <a:solidFill>
                <a:srgbClr val="4A66AC"/>
              </a:solidFill>
            </a:endParaRPr>
          </a:p>
        </p:txBody>
      </p:sp>
    </p:spTree>
    <p:extLst>
      <p:ext uri="{BB962C8B-B14F-4D97-AF65-F5344CB8AC3E}">
        <p14:creationId xmlns:p14="http://schemas.microsoft.com/office/powerpoint/2010/main" val="2348286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7544" y="1177814"/>
            <a:ext cx="8208912" cy="5186035"/>
          </a:xfrm>
          <a:prstGeom prst="rect">
            <a:avLst/>
          </a:prstGeom>
        </p:spPr>
        <p:txBody>
          <a:bodyPr wrap="square">
            <a:spAutoFit/>
          </a:bodyPr>
          <a:lstStyle/>
          <a:p>
            <a:pPr algn="just">
              <a:spcAft>
                <a:spcPts val="0"/>
              </a:spcAft>
            </a:pPr>
            <a:r>
              <a:rPr lang="es-MX" sz="2000" dirty="0">
                <a:solidFill>
                  <a:srgbClr val="297FD5">
                    <a:lumMod val="75000"/>
                  </a:srgbClr>
                </a:solidFill>
                <a:latin typeface="Microsoft Sans Serif" panose="020B0604020202020204" pitchFamily="34" charset="0"/>
                <a:ea typeface="Times New Roman" panose="02020603050405020304" pitchFamily="18" charset="0"/>
              </a:rPr>
              <a:t>Debido a que cada vez más actividades de enseñanza-aprendizaje tienen lugar en línea o en aulas “inteligentes</a:t>
            </a:r>
            <a:r>
              <a:rPr lang="es-MX" sz="2000" dirty="0" smtClean="0">
                <a:solidFill>
                  <a:srgbClr val="297FD5">
                    <a:lumMod val="75000"/>
                  </a:srgbClr>
                </a:solidFill>
                <a:latin typeface="Microsoft Sans Serif" panose="020B0604020202020204" pitchFamily="34" charset="0"/>
                <a:ea typeface="Times New Roman" panose="02020603050405020304" pitchFamily="18" charset="0"/>
              </a:rPr>
              <a:t>” </a:t>
            </a:r>
            <a:r>
              <a:rPr lang="es-MX" sz="2000" dirty="0">
                <a:solidFill>
                  <a:srgbClr val="297FD5">
                    <a:lumMod val="75000"/>
                  </a:srgbClr>
                </a:solidFill>
                <a:latin typeface="Microsoft Sans Serif" panose="020B0604020202020204" pitchFamily="34" charset="0"/>
                <a:ea typeface="Times New Roman" panose="02020603050405020304" pitchFamily="18" charset="0"/>
              </a:rPr>
              <a:t>que disponen de una computadora y un equipo audiovisual, los profesores optamos por el uso de las presentaciones de </a:t>
            </a:r>
            <a:r>
              <a:rPr lang="es-MX" sz="2000" dirty="0" err="1">
                <a:solidFill>
                  <a:srgbClr val="297FD5">
                    <a:lumMod val="75000"/>
                  </a:srgbClr>
                </a:solidFill>
                <a:latin typeface="Microsoft Sans Serif" panose="020B0604020202020204" pitchFamily="34" charset="0"/>
                <a:ea typeface="Times New Roman" panose="02020603050405020304" pitchFamily="18" charset="0"/>
              </a:rPr>
              <a:t>Power</a:t>
            </a:r>
            <a:r>
              <a:rPr lang="es-MX" sz="2000" dirty="0">
                <a:solidFill>
                  <a:srgbClr val="297FD5">
                    <a:lumMod val="75000"/>
                  </a:srgbClr>
                </a:solidFill>
                <a:latin typeface="Microsoft Sans Serif" panose="020B0604020202020204" pitchFamily="34" charset="0"/>
                <a:ea typeface="Times New Roman" panose="02020603050405020304" pitchFamily="18" charset="0"/>
              </a:rPr>
              <a:t> Point</a:t>
            </a:r>
            <a:r>
              <a:rPr lang="es-MX" sz="2000" b="1" dirty="0">
                <a:solidFill>
                  <a:srgbClr val="297FD5">
                    <a:lumMod val="75000"/>
                  </a:srgbClr>
                </a:solidFill>
                <a:latin typeface="Microsoft Sans Serif" panose="020B0604020202020204" pitchFamily="34" charset="0"/>
                <a:ea typeface="Times New Roman" panose="02020603050405020304" pitchFamily="18" charset="0"/>
              </a:rPr>
              <a:t> </a:t>
            </a:r>
            <a:r>
              <a:rPr lang="es-MX" sz="2000" dirty="0">
                <a:solidFill>
                  <a:srgbClr val="297FD5">
                    <a:lumMod val="75000"/>
                  </a:srgbClr>
                </a:solidFill>
                <a:latin typeface="Microsoft Sans Serif" panose="020B0604020202020204" pitchFamily="34" charset="0"/>
                <a:ea typeface="Times New Roman" panose="02020603050405020304" pitchFamily="18" charset="0"/>
              </a:rPr>
              <a:t>para acompañar a los alumnos en sus procesos de </a:t>
            </a:r>
            <a:r>
              <a:rPr lang="es-MX" sz="2000" dirty="0" smtClean="0">
                <a:solidFill>
                  <a:srgbClr val="297FD5">
                    <a:lumMod val="75000"/>
                  </a:srgbClr>
                </a:solidFill>
                <a:latin typeface="Microsoft Sans Serif" panose="020B0604020202020204" pitchFamily="34" charset="0"/>
                <a:ea typeface="Times New Roman" panose="02020603050405020304" pitchFamily="18" charset="0"/>
              </a:rPr>
              <a:t>aprendizaje. </a:t>
            </a:r>
            <a:r>
              <a:rPr lang="es-MX" sz="2000" dirty="0">
                <a:solidFill>
                  <a:srgbClr val="297FD5">
                    <a:lumMod val="75000"/>
                  </a:srgbClr>
                </a:solidFill>
                <a:latin typeface="Microsoft Sans Serif" panose="020B0604020202020204" pitchFamily="34" charset="0"/>
                <a:ea typeface="Times New Roman" panose="02020603050405020304" pitchFamily="18" charset="0"/>
              </a:rPr>
              <a:t>La utilización de este tipo de recursos didácticos ayuda a los estudiantes a relacionarse de forma más favorable con el profesor, además de que los mantiene más interesados en el material que se presenta, ya que es de gran ayuda para su experiencia de aprendizaje.</a:t>
            </a:r>
          </a:p>
          <a:p>
            <a:pPr algn="just">
              <a:spcAft>
                <a:spcPts val="0"/>
              </a:spcAft>
            </a:pPr>
            <a:endParaRPr lang="es-MX" sz="1100" dirty="0">
              <a:solidFill>
                <a:srgbClr val="297FD5">
                  <a:lumMod val="75000"/>
                </a:srgbClr>
              </a:solidFill>
              <a:latin typeface="Microsoft Sans Serif" panose="020B0604020202020204" pitchFamily="34" charset="0"/>
              <a:ea typeface="Times New Roman" panose="02020603050405020304" pitchFamily="18" charset="0"/>
            </a:endParaRPr>
          </a:p>
          <a:p>
            <a:pPr algn="just">
              <a:spcAft>
                <a:spcPts val="0"/>
              </a:spcAft>
            </a:pPr>
            <a:r>
              <a:rPr lang="es-MX" sz="2000" dirty="0">
                <a:solidFill>
                  <a:srgbClr val="297FD5">
                    <a:lumMod val="75000"/>
                  </a:srgbClr>
                </a:solidFill>
                <a:latin typeface="Microsoft Sans Serif" panose="020B0604020202020204" pitchFamily="34" charset="0"/>
                <a:ea typeface="Times New Roman" panose="02020603050405020304" pitchFamily="18" charset="0"/>
              </a:rPr>
              <a:t>Existen tres objetivos que prácticamente definen cualquier tipo de presentación (científica, comercial, financiera, entre otros): 1. Conectar con la audiencia; 2. Dirigir y mantener la atención; y 3. Fomentar la comprensión del tema a tratar. Estos tres objetivos constituyen tres claves para el éxito de toda presentación. Una buena estructura de la presentación, ayudada por un buen diseño del material favorecen captar el interés de los estudiantes y mantenerlo. </a:t>
            </a:r>
          </a:p>
        </p:txBody>
      </p:sp>
      <p:sp>
        <p:nvSpPr>
          <p:cNvPr id="3" name="Rectangle 2"/>
          <p:cNvSpPr txBox="1">
            <a:spLocks noChangeArrowheads="1"/>
          </p:cNvSpPr>
          <p:nvPr/>
        </p:nvSpPr>
        <p:spPr>
          <a:xfrm>
            <a:off x="495300" y="286559"/>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3"/>
          <p:cNvSpPr>
            <a:spLocks noGrp="1"/>
          </p:cNvSpPr>
          <p:nvPr>
            <p:ph type="sldNum" sz="quarter" idx="12"/>
          </p:nvPr>
        </p:nvSpPr>
        <p:spPr/>
        <p:txBody>
          <a:bodyPr/>
          <a:lstStyle/>
          <a:p>
            <a:pPr>
              <a:defRPr/>
            </a:pPr>
            <a:fld id="{CBE7DA4F-3DCA-4990-99E9-1063A7466B62}" type="slidenum">
              <a:rPr lang="es-ES" smtClean="0">
                <a:latin typeface="Microsoft Sans Serif" panose="020B0604020202020204" pitchFamily="34" charset="0"/>
                <a:ea typeface="Microsoft Sans Serif" panose="020B0604020202020204" pitchFamily="34" charset="0"/>
                <a:cs typeface="Microsoft Sans Serif" panose="020B0604020202020204" pitchFamily="34" charset="0"/>
              </a:rPr>
              <a:pPr>
                <a:defRPr/>
              </a:pPr>
              <a:t>3</a:t>
            </a:fld>
            <a:endParaRPr lang="es-ES"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5626534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rot="16200000">
            <a:off x="-680385" y="2488699"/>
            <a:ext cx="6256298" cy="1800198"/>
          </a:xfrm>
          <a:prstGeom prst="rect">
            <a:avLst/>
          </a:prstGeom>
        </p:spPr>
        <p:txBody>
          <a:bodyPr vert="horz" lIns="91440" tIns="45720" rIns="91440" bIns="45720" rtlCol="0" anchor="ctr">
            <a:prstTxWarp prst="textWave2">
              <a:avLst/>
            </a:prstTxWarp>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Acido Desoxirribonucleico</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CBE7DA4F-3DCA-4990-99E9-1063A7466B62}" type="slidenum">
              <a:rPr lang="es-ES" smtClean="0">
                <a:solidFill>
                  <a:srgbClr val="4A66AC"/>
                </a:solidFill>
              </a:rPr>
              <a:pPr>
                <a:defRPr/>
              </a:pPr>
              <a:t>30</a:t>
            </a:fld>
            <a:endParaRPr lang="es-ES">
              <a:solidFill>
                <a:srgbClr val="4A66AC"/>
              </a:solidFill>
            </a:endParaRPr>
          </a:p>
        </p:txBody>
      </p:sp>
      <p:pic>
        <p:nvPicPr>
          <p:cNvPr id="1026" name="Picture 2" descr="https://upload.wikimedia.org/wikipedia/commons/thumb/1/16/DNA_orbit_animated.gif/220px-DNA_orbit_animated.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256809" y="371932"/>
            <a:ext cx="3528392" cy="5805811"/>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4421166" y="5700609"/>
            <a:ext cx="3177829" cy="877163"/>
          </a:xfrm>
          <a:prstGeom prst="rect">
            <a:avLst/>
          </a:prstGeom>
          <a:noFill/>
        </p:spPr>
        <p:txBody>
          <a:bodyPr wrap="square" rtlCol="0">
            <a:spAutoFit/>
          </a:bodyPr>
          <a:lstStyle/>
          <a:p>
            <a:pPr algn="ctr"/>
            <a:r>
              <a:rPr lang="es-MX" sz="14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doble helicoidal del </a:t>
            </a:r>
          </a:p>
          <a:p>
            <a:pPr algn="ctr"/>
            <a:r>
              <a:rPr lang="es-MX" sz="14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 Desoxirribonucleico </a:t>
            </a:r>
          </a:p>
          <a:p>
            <a:pPr lvl="0" algn="ctr"/>
            <a:r>
              <a:rPr lang="es-MX" sz="1100" b="1" spc="100" dirty="0" smtClean="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100" b="1" spc="100" dirty="0" err="1" smtClean="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wikipedia</a:t>
            </a:r>
            <a:r>
              <a:rPr lang="en-US" sz="1100" b="1" spc="100" dirty="0" smtClean="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.org, 2018</a:t>
            </a:r>
          </a:p>
          <a:p>
            <a:pPr algn="ctr"/>
            <a:endParaRPr lang="es-MX" sz="1200" b="1" spc="100" dirty="0">
              <a:solidFill>
                <a:schemeClr val="accent1">
                  <a:lumMod val="5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0912615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89322" y="2145396"/>
            <a:ext cx="7772400" cy="3515852"/>
          </a:xfrm>
        </p:spPr>
        <p:txBody>
          <a:bodyPr/>
          <a:lstStyle/>
          <a:p>
            <a:pPr marL="0" indent="0" algn="just">
              <a:lnSpc>
                <a:spcPct val="114000"/>
              </a:lnSpc>
              <a:spcBef>
                <a:spcPts val="0"/>
              </a:spcBef>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Se han extraído e identificado por análisis químico,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dos tipos </a:t>
            </a:r>
            <a:r>
              <a:rPr lang="es-MX" sz="2400"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Ácidos Nucleicos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 todas las células estudiadas: El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 Desoxirribonucleico (ADN)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y el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 Ribonucleico (ARN)</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El </a:t>
            </a:r>
            <a:r>
              <a:rPr lang="es-MX" sz="24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ADN</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es el principal componente del núcleo, mientras que el </a:t>
            </a:r>
            <a:r>
              <a:rPr lang="es-MX" sz="24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ARN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 más abundante en el citoplasma. Existe una pequeña cantidad en las mitocondrias y en los cloroplastos. </a:t>
            </a: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5" name="1 Título"/>
          <p:cNvSpPr txBox="1">
            <a:spLocks/>
          </p:cNvSpPr>
          <p:nvPr/>
        </p:nvSpPr>
        <p:spPr>
          <a:xfrm>
            <a:off x="699998" y="411635"/>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36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 los </a:t>
            </a:r>
          </a:p>
          <a:p>
            <a:pPr algn="ctr" fontAlgn="auto">
              <a:spcAft>
                <a:spcPts val="0"/>
              </a:spcAft>
            </a:pPr>
            <a:r>
              <a:rPr lang="es-ES" sz="36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36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31</a:t>
            </a:fld>
            <a:endParaRPr lang="es-E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8036" y="188640"/>
            <a:ext cx="7334250" cy="5867401"/>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1907704" y="6165304"/>
            <a:ext cx="5904656" cy="553998"/>
          </a:xfrm>
          <a:prstGeom prst="rect">
            <a:avLst/>
          </a:prstGeom>
          <a:noFill/>
        </p:spPr>
        <p:txBody>
          <a:bodyPr wrap="square" rtlCol="0">
            <a:spAutoFit/>
          </a:bodyPr>
          <a:lstStyle/>
          <a:p>
            <a:pPr algn="ctr"/>
            <a:r>
              <a:rPr lang="es-MX"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de los Ácidos </a:t>
            </a:r>
            <a:r>
              <a:rPr lang="es-MX"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Nucleicos</a:t>
            </a:r>
          </a:p>
          <a:p>
            <a:pPr algn="ctr"/>
            <a:r>
              <a:rPr lang="es-MX" sz="12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wikipedia.org,2018</a:t>
            </a: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32</a:t>
            </a:fld>
            <a:endParaRPr lang="es-E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80263" y="2001380"/>
            <a:ext cx="7772400" cy="3875892"/>
          </a:xfrm>
        </p:spPr>
        <p:txBody>
          <a:bodyPr/>
          <a:lstStyle/>
          <a:p>
            <a:pPr marL="0" indent="0" algn="just">
              <a:lnSpc>
                <a:spcPct val="114000"/>
              </a:lnSpc>
              <a:spcBef>
                <a:spcPts val="0"/>
              </a:spcBef>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Los dos ácidos nucleicos difieren en cuanto al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contenido de pentosas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bases purínicas y pirimidínicas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por lo tanto el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tamaño molecular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 ambas difiere importantemente.  El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ADN</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es la </a:t>
            </a:r>
            <a:r>
              <a:rPr lang="es-MX" sz="24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molécula responsable de la herencia</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ya que las bases nitrogenadas (</a:t>
            </a:r>
            <a:r>
              <a:rPr lang="es-MX" sz="2400" b="1" spc="100" dirty="0" err="1">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nucleobases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son las </a:t>
            </a:r>
            <a:r>
              <a:rPr lang="es-MX" sz="24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portadoras de la información genética</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mientras que los grupos fosfato y el azúcar tienen una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función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estructural.</a:t>
            </a: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6" name="1 Título"/>
          <p:cNvSpPr txBox="1">
            <a:spLocks/>
          </p:cNvSpPr>
          <p:nvPr/>
        </p:nvSpPr>
        <p:spPr>
          <a:xfrm>
            <a:off x="699998" y="411635"/>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33</a:t>
            </a:fld>
            <a:endParaRPr lang="es-E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stretch>
            <a:fillRect/>
          </a:stretch>
        </p:blipFill>
        <p:spPr>
          <a:xfrm>
            <a:off x="1331641" y="188641"/>
            <a:ext cx="6408712" cy="6480720"/>
          </a:xfrm>
          <a:prstGeom prst="rect">
            <a:avLst/>
          </a:prstGeom>
        </p:spPr>
      </p:pic>
      <p:sp>
        <p:nvSpPr>
          <p:cNvPr id="2" name="Marcador de número de diapositiva 1"/>
          <p:cNvSpPr>
            <a:spLocks noGrp="1"/>
          </p:cNvSpPr>
          <p:nvPr>
            <p:ph type="sldNum" sz="quarter" idx="12"/>
          </p:nvPr>
        </p:nvSpPr>
        <p:spPr/>
        <p:txBody>
          <a:bodyPr/>
          <a:lstStyle/>
          <a:p>
            <a:pPr>
              <a:defRPr/>
            </a:pPr>
            <a:fld id="{CBE7DA4F-3DCA-4990-99E9-1063A7466B62}" type="slidenum">
              <a:rPr lang="es-ES" smtClean="0"/>
              <a:pPr>
                <a:defRPr/>
              </a:pPr>
              <a:t>34</a:t>
            </a:fld>
            <a:endParaRPr lang="es-ES"/>
          </a:p>
        </p:txBody>
      </p:sp>
    </p:spTree>
    <p:extLst>
      <p:ext uri="{BB962C8B-B14F-4D97-AF65-F5344CB8AC3E}">
        <p14:creationId xmlns:p14="http://schemas.microsoft.com/office/powerpoint/2010/main" val="17882118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97480" y="2132856"/>
            <a:ext cx="7772400" cy="3872067"/>
          </a:xfrm>
        </p:spPr>
        <p:txBody>
          <a:bodyPr>
            <a:normAutofit/>
          </a:bodyPr>
          <a:lstStyle/>
          <a:p>
            <a:pPr marL="0" indent="0" algn="just">
              <a:lnSpc>
                <a:spcPct val="114000"/>
              </a:lnSpc>
              <a:spcBef>
                <a:spcPts val="0"/>
              </a:spcBef>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El esqueleto del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ADN</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está formado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por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desoxirribosa</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ligada por puentes fosfo diéster. El hidroxilo 3’ del azúcar de un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desoxirr</a:t>
            </a:r>
            <a:r>
              <a:rPr lang="es-MX" sz="2400"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ibonucleótido</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está unido al hidroxilo 5’ del azúcar adyacente por un </a:t>
            </a:r>
            <a:r>
              <a:rPr lang="es-MX" sz="24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enlace fosfodiéster</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ADN</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contiene cuatro tipos de bases, </a:t>
            </a:r>
            <a:r>
              <a:rPr lang="es-MX" sz="24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dos purínicas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Adenina (A) y Guanina (G) y </a:t>
            </a:r>
            <a:r>
              <a:rPr lang="es-MX" sz="24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dos pirimídicas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Timina (T) y Citosina (C</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lo cual genera la variabilidad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ADN</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en la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secuencia de bases. </a:t>
            </a: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6" name="1 Título"/>
          <p:cNvSpPr txBox="1">
            <a:spLocks/>
          </p:cNvSpPr>
          <p:nvPr/>
        </p:nvSpPr>
        <p:spPr>
          <a:xfrm>
            <a:off x="699998" y="402582"/>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35</a:t>
            </a:fld>
            <a:endParaRPr lang="es-E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640" y="187807"/>
            <a:ext cx="8646623" cy="6048673"/>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1907704" y="6155835"/>
            <a:ext cx="5904656" cy="553998"/>
          </a:xfrm>
          <a:prstGeom prst="rect">
            <a:avLst/>
          </a:prstGeom>
          <a:noFill/>
        </p:spPr>
        <p:txBody>
          <a:bodyPr wrap="square" rtlCol="0">
            <a:spAutoFit/>
          </a:bodyPr>
          <a:lstStyle/>
          <a:p>
            <a:pPr algn="ctr"/>
            <a:r>
              <a:rPr lang="es-MX"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de </a:t>
            </a:r>
            <a:r>
              <a:rPr lang="es-MX"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Nucleótidos</a:t>
            </a:r>
          </a:p>
          <a:p>
            <a:pPr algn="ctr"/>
            <a:r>
              <a:rPr lang="es-MX" sz="12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khanacademy.org, 2018 </a:t>
            </a:r>
            <a:endParaRPr lang="es-MX" sz="12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36</a:t>
            </a:fld>
            <a:endParaRPr lang="es-E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53101" y="1930512"/>
            <a:ext cx="7772400" cy="3730736"/>
          </a:xfrm>
        </p:spPr>
        <p:txBody>
          <a:bodyPr/>
          <a:lstStyle/>
          <a:p>
            <a:pPr marL="0" indent="0" algn="just">
              <a:lnSpc>
                <a:spcPct val="114000"/>
              </a:lnSpc>
              <a:spcBef>
                <a:spcPts val="0"/>
              </a:spcBef>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Los monómeros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 </a:t>
            </a:r>
            <a:r>
              <a:rPr lang="es-MX" sz="2400" b="1" spc="100" dirty="0">
                <a:solidFill>
                  <a:srgbClr val="C42708"/>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a:t>
            </a:r>
            <a:r>
              <a:rPr lang="es-MX" sz="2400" b="1" spc="100" dirty="0" smtClean="0">
                <a:solidFill>
                  <a:srgbClr val="C42708"/>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Ácidos </a:t>
            </a:r>
            <a:r>
              <a:rPr lang="es-MX" sz="2400" b="1" spc="100" dirty="0">
                <a:solidFill>
                  <a:srgbClr val="C42708"/>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a:t>
            </a:r>
            <a:r>
              <a:rPr lang="es-MX" sz="2400" b="1" spc="100" dirty="0" smtClean="0">
                <a:solidFill>
                  <a:srgbClr val="C42708"/>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ucleicos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son los </a:t>
            </a:r>
            <a:r>
              <a:rPr lang="es-MX" sz="2400" b="1" spc="100" dirty="0" smtClean="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Nucleótidos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Un nucleótido consiste de tres partes:  Una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base nitrogenada</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un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azúcar</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y un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residuo de ácido fosfórico</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indent="0" algn="just">
              <a:lnSpc>
                <a:spcPct val="114000"/>
              </a:lnSpc>
              <a:spcBef>
                <a:spcPts val="0"/>
              </a:spcBef>
              <a:buNone/>
            </a:pPr>
            <a:endParaRPr lang="es-MX" sz="10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lnSpc>
                <a:spcPct val="114000"/>
              </a:lnSpc>
              <a:spcBef>
                <a:spcPts val="0"/>
              </a:spcBef>
              <a:buNone/>
            </a:pP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Los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nucleósidos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son compuestos que consisten en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una base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y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 azúcar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unidos por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enlaces covalentes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del tipo glucosídico (ribonucleósido y desoxirribonucleósido). </a:t>
            </a: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6" name="1 Título"/>
          <p:cNvSpPr txBox="1">
            <a:spLocks/>
          </p:cNvSpPr>
          <p:nvPr/>
        </p:nvSpPr>
        <p:spPr>
          <a:xfrm>
            <a:off x="699998" y="402582"/>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37</a:t>
            </a:fld>
            <a:endParaRPr lang="es-E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uadroTexto 14"/>
          <p:cNvSpPr txBox="1"/>
          <p:nvPr/>
        </p:nvSpPr>
        <p:spPr>
          <a:xfrm>
            <a:off x="701258" y="6125234"/>
            <a:ext cx="7776864" cy="400110"/>
          </a:xfrm>
          <a:prstGeom prst="rect">
            <a:avLst/>
          </a:prstGeom>
          <a:noFill/>
        </p:spPr>
        <p:txBody>
          <a:bodyPr wrap="square" rtlCol="0">
            <a:spAutoFit/>
          </a:bodyPr>
          <a:lstStyle/>
          <a:p>
            <a:pPr algn="ctr"/>
            <a:r>
              <a:rPr lang="es-MX" sz="20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de </a:t>
            </a:r>
            <a:r>
              <a:rPr lang="es-MX" sz="20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las bases púricas y pirimídicas  </a:t>
            </a:r>
            <a:endParaRPr lang="es-MX" sz="20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pic>
        <p:nvPicPr>
          <p:cNvPr id="2" name="Imagen 1"/>
          <p:cNvPicPr>
            <a:picLocks noChangeAspect="1"/>
          </p:cNvPicPr>
          <p:nvPr/>
        </p:nvPicPr>
        <p:blipFill rotWithShape="1">
          <a:blip r:embed="rId2"/>
          <a:srcRect l="1963" t="19551" r="5900"/>
          <a:stretch/>
        </p:blipFill>
        <p:spPr>
          <a:xfrm>
            <a:off x="395536" y="332656"/>
            <a:ext cx="8424936" cy="5517232"/>
          </a:xfrm>
          <a:prstGeom prst="rect">
            <a:avLst/>
          </a:prstGeom>
        </p:spPr>
      </p:pic>
      <p:pic>
        <p:nvPicPr>
          <p:cNvPr id="4" name="1 Imagen" descr="animanucle.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79388"/>
            <a:ext cx="8785225" cy="648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Marcador de número de diapositiva 2"/>
          <p:cNvSpPr>
            <a:spLocks noGrp="1"/>
          </p:cNvSpPr>
          <p:nvPr>
            <p:ph type="sldNum" sz="quarter" idx="12"/>
          </p:nvPr>
        </p:nvSpPr>
        <p:spPr/>
        <p:txBody>
          <a:bodyPr/>
          <a:lstStyle/>
          <a:p>
            <a:pPr>
              <a:defRPr/>
            </a:pPr>
            <a:fld id="{CBE7DA4F-3DCA-4990-99E9-1063A7466B62}" type="slidenum">
              <a:rPr lang="es-ES" smtClean="0"/>
              <a:pPr>
                <a:defRPr/>
              </a:pPr>
              <a:t>38</a:t>
            </a:fld>
            <a:endParaRPr lang="es-E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a:blip r:embed="rId2"/>
          <a:stretch>
            <a:fillRect/>
          </a:stretch>
        </p:blipFill>
        <p:spPr>
          <a:xfrm>
            <a:off x="764370" y="813185"/>
            <a:ext cx="7606665" cy="4576678"/>
          </a:xfrm>
          <a:prstGeom prst="rect">
            <a:avLst/>
          </a:prstGeom>
        </p:spPr>
      </p:pic>
      <p:sp>
        <p:nvSpPr>
          <p:cNvPr id="15" name="CuadroTexto 14"/>
          <p:cNvSpPr txBox="1"/>
          <p:nvPr/>
        </p:nvSpPr>
        <p:spPr>
          <a:xfrm>
            <a:off x="701258" y="5922121"/>
            <a:ext cx="7776864" cy="553998"/>
          </a:xfrm>
          <a:prstGeom prst="rect">
            <a:avLst/>
          </a:prstGeom>
          <a:noFill/>
        </p:spPr>
        <p:txBody>
          <a:bodyPr wrap="square" rtlCol="0">
            <a:spAutoFit/>
          </a:bodyPr>
          <a:lstStyle/>
          <a:p>
            <a:pPr algn="ctr"/>
            <a:r>
              <a:rPr lang="es-MX"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de los </a:t>
            </a:r>
            <a:r>
              <a:rPr lang="es-MX"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Nucleósidos y de los Nucleótidos</a:t>
            </a:r>
          </a:p>
          <a:p>
            <a:pPr algn="ctr"/>
            <a:r>
              <a:rPr lang="es-MX" sz="12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wikipedia.org, 2018 </a:t>
            </a:r>
            <a:endParaRPr lang="es-MX" sz="12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CBE7DA4F-3DCA-4990-99E9-1063A7466B62}" type="slidenum">
              <a:rPr lang="es-ES" smtClean="0"/>
              <a:pPr>
                <a:defRPr/>
              </a:pPr>
              <a:t>39</a:t>
            </a:fld>
            <a:endParaRPr lang="es-ES"/>
          </a:p>
        </p:txBody>
      </p:sp>
    </p:spTree>
    <p:extLst>
      <p:ext uri="{BB962C8B-B14F-4D97-AF65-F5344CB8AC3E}">
        <p14:creationId xmlns:p14="http://schemas.microsoft.com/office/powerpoint/2010/main" val="621662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95300" y="1384369"/>
            <a:ext cx="8253164" cy="4680520"/>
          </a:xfrm>
          <a:prstGeom prst="rect">
            <a:avLst/>
          </a:prstGeom>
        </p:spPr>
        <p:txBody>
          <a:bodyPr>
            <a:noAutofit/>
          </a:bodyPr>
          <a:lst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a:lstStyle>
          <a:p>
            <a:pPr marL="34290" indent="0" algn="just" fontAlgn="auto">
              <a:lnSpc>
                <a:spcPct val="107000"/>
              </a:lnSpc>
              <a:spcAft>
                <a:spcPts val="0"/>
              </a:spcAft>
              <a:buClr>
                <a:srgbClr val="4A66AC"/>
              </a:buClr>
              <a:buFont typeface="Corbel" pitchFamily="34" charset="0"/>
              <a:buNone/>
            </a:pPr>
            <a:r>
              <a:rPr lang="es-MX"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Ahora bien, la Bioquímica es la ciencia que estudia los procesos químicos que tienen lugar en los seres vivos. Sus propósitos consisten en estudiar: 1. La composición química de los seres vivos (las biomoléculas), 2. Las relaciones que se establecen entre dichos componentes (interacciones), 3. Sus transformaciones en los seres vivos (metabolismo), 4. La regulación de dichos procesos (fisiología). </a:t>
            </a:r>
          </a:p>
          <a:p>
            <a:pPr algn="just" fontAlgn="auto">
              <a:lnSpc>
                <a:spcPct val="107000"/>
              </a:lnSpc>
              <a:spcAft>
                <a:spcPts val="0"/>
              </a:spcAft>
              <a:buClr>
                <a:srgbClr val="4A66AC"/>
              </a:buClr>
            </a:pPr>
            <a:endParaRPr lang="es-MX" sz="12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34290" indent="0" algn="just" fontAlgn="auto">
              <a:lnSpc>
                <a:spcPct val="107000"/>
              </a:lnSpc>
              <a:spcAft>
                <a:spcPts val="0"/>
              </a:spcAft>
              <a:buClr>
                <a:srgbClr val="4A66AC"/>
              </a:buClr>
              <a:buFont typeface="Corbel" pitchFamily="34" charset="0"/>
              <a:buNone/>
            </a:pPr>
            <a:r>
              <a:rPr lang="es-MX"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Por lo tanto, el estudio de esta ciencia es difícil de percibirse a través de los sentidos ya que los sucesos que tienen lugar en el interior de un ser vivo no son observables a simple vista; se necesita, por tanto, facilitar la comprensión de esta clase de conocimientos, a través de la utilización de diversos recursos, instrumentos y técnicas experimentales que permitan estudiar estos aspectos de difícil observación directa.</a:t>
            </a:r>
            <a:endParaRPr lang="es-MX"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Rectangle 2"/>
          <p:cNvSpPr txBox="1">
            <a:spLocks noChangeArrowheads="1"/>
          </p:cNvSpPr>
          <p:nvPr/>
        </p:nvSpPr>
        <p:spPr>
          <a:xfrm>
            <a:off x="495300" y="286559"/>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3"/>
          <p:cNvSpPr>
            <a:spLocks noGrp="1"/>
          </p:cNvSpPr>
          <p:nvPr>
            <p:ph type="sldNum" sz="quarter" idx="12"/>
          </p:nvPr>
        </p:nvSpPr>
        <p:spPr/>
        <p:txBody>
          <a:bodyPr/>
          <a:lstStyle/>
          <a:p>
            <a:pPr>
              <a:defRPr/>
            </a:pPr>
            <a:fld id="{CBE7DA4F-3DCA-4990-99E9-1063A7466B62}" type="slidenum">
              <a:rPr lang="es-ES" smtClean="0">
                <a:latin typeface="Microsoft Sans Serif" panose="020B0604020202020204" pitchFamily="34" charset="0"/>
                <a:ea typeface="Microsoft Sans Serif" panose="020B0604020202020204" pitchFamily="34" charset="0"/>
                <a:cs typeface="Microsoft Sans Serif" panose="020B0604020202020204" pitchFamily="34" charset="0"/>
              </a:rPr>
              <a:pPr>
                <a:defRPr/>
              </a:pPr>
              <a:t>4</a:t>
            </a:fld>
            <a:endParaRPr lang="es-ES"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9331686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91789" y="2294069"/>
            <a:ext cx="7772400" cy="3151987"/>
          </a:xfrm>
        </p:spPr>
        <p:txBody>
          <a:bodyPr/>
          <a:lstStyle/>
          <a:p>
            <a:pPr marL="0" indent="0" algn="just">
              <a:lnSpc>
                <a:spcPct val="114000"/>
              </a:lnSpc>
              <a:spcBef>
                <a:spcPts val="0"/>
              </a:spcBef>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polimerización de los nucleótidos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da como resultado </a:t>
            </a:r>
            <a:r>
              <a:rPr lang="es-MX" sz="24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ácidos nucleicos</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El enlace entre los monómeros de los ácidos </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nucleicos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implica la formación de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dos </a:t>
            </a:r>
            <a:r>
              <a:rPr lang="es-MX" sz="2400"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enlaces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éster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por el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 fosfórico</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Los grupos hidroxilos con los que se esterifica el ácido fosfórico son los unidos a los carbonos 3’ y 5’ de los residuos adyacentes.  </a:t>
            </a: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6" name="1 Título"/>
          <p:cNvSpPr txBox="1">
            <a:spLocks/>
          </p:cNvSpPr>
          <p:nvPr/>
        </p:nvSpPr>
        <p:spPr>
          <a:xfrm>
            <a:off x="699998" y="393529"/>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40</a:t>
            </a:fld>
            <a:endParaRPr lang="es-E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3951919" y="1700808"/>
            <a:ext cx="4384267" cy="4304115"/>
          </a:xfrm>
        </p:spPr>
        <p:txBody>
          <a:bodyPr>
            <a:normAutofit/>
          </a:bodyPr>
          <a:lstStyle/>
          <a:p>
            <a:pPr marL="0" lvl="0" indent="0" algn="just">
              <a:lnSpc>
                <a:spcPct val="114000"/>
              </a:lnSpc>
              <a:spcBef>
                <a:spcPts val="0"/>
              </a:spcBef>
              <a:buClr>
                <a:srgbClr val="4A66AC"/>
              </a:buClr>
              <a:buNone/>
            </a:pP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El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enlace resultante es un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enlace fosfodiéster  3’, 5</a:t>
            </a:r>
            <a:r>
              <a:rPr lang="es-MX" sz="2400"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Los residuos de los nucleótidos de los ácidos nucleicos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 numeran a partir del extremo  5’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que normalmente lleva un grupo fosfato,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al extremo 3’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que por lo normal tiene un grupo hidroxilo libre.</a:t>
            </a: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6" name="1 Título"/>
          <p:cNvSpPr txBox="1">
            <a:spLocks/>
          </p:cNvSpPr>
          <p:nvPr/>
        </p:nvSpPr>
        <p:spPr>
          <a:xfrm>
            <a:off x="699998" y="402582"/>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pic>
        <p:nvPicPr>
          <p:cNvPr id="2" name="Imagen 1"/>
          <p:cNvPicPr>
            <a:picLocks noChangeAspect="1"/>
          </p:cNvPicPr>
          <p:nvPr/>
        </p:nvPicPr>
        <p:blipFill>
          <a:blip r:embed="rId2"/>
          <a:stretch>
            <a:fillRect/>
          </a:stretch>
        </p:blipFill>
        <p:spPr>
          <a:xfrm>
            <a:off x="1222172" y="1801641"/>
            <a:ext cx="2381250" cy="4016205"/>
          </a:xfrm>
          <a:prstGeom prst="rect">
            <a:avLst/>
          </a:prstGeom>
        </p:spPr>
      </p:pic>
      <p:sp>
        <p:nvSpPr>
          <p:cNvPr id="3" name="Marcador de número de diapositiva 2"/>
          <p:cNvSpPr>
            <a:spLocks noGrp="1"/>
          </p:cNvSpPr>
          <p:nvPr>
            <p:ph type="sldNum" sz="quarter" idx="12"/>
          </p:nvPr>
        </p:nvSpPr>
        <p:spPr/>
        <p:txBody>
          <a:bodyPr/>
          <a:lstStyle/>
          <a:p>
            <a:pPr>
              <a:defRPr/>
            </a:pPr>
            <a:fld id="{3B40D099-3234-4BF2-8364-F66B4108A6F8}" type="slidenum">
              <a:rPr lang="es-ES" smtClean="0"/>
              <a:pPr>
                <a:defRPr/>
              </a:pPr>
              <a:t>41</a:t>
            </a:fld>
            <a:endParaRPr lang="es-ES"/>
          </a:p>
        </p:txBody>
      </p:sp>
      <p:sp>
        <p:nvSpPr>
          <p:cNvPr id="7" name="CuadroTexto 6"/>
          <p:cNvSpPr txBox="1"/>
          <p:nvPr/>
        </p:nvSpPr>
        <p:spPr>
          <a:xfrm>
            <a:off x="1023761" y="5877272"/>
            <a:ext cx="2754565" cy="646331"/>
          </a:xfrm>
          <a:prstGeom prst="rect">
            <a:avLst/>
          </a:prstGeom>
          <a:noFill/>
        </p:spPr>
        <p:txBody>
          <a:bodyPr wrap="square" rtlCol="0">
            <a:spAutoFit/>
          </a:bodyPr>
          <a:lstStyle/>
          <a:p>
            <a:pPr algn="ctr"/>
            <a:r>
              <a:rPr lang="es-MX" sz="12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a:t>
            </a:r>
            <a:r>
              <a:rPr lang="es-MX" sz="12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del enlace </a:t>
            </a:r>
          </a:p>
          <a:p>
            <a:pPr algn="ctr"/>
            <a:r>
              <a:rPr lang="es-MX" sz="12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fosfodiéster de los  Nucleótidos</a:t>
            </a:r>
          </a:p>
          <a:p>
            <a:pPr algn="ctr"/>
            <a:r>
              <a:rPr lang="es-MX" sz="105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wikipedia.org, 2018 </a:t>
            </a:r>
            <a:endParaRPr lang="es-MX" sz="105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4727332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931" y="1412776"/>
            <a:ext cx="8403517" cy="3456384"/>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a:defRPr/>
            </a:pPr>
            <a:fld id="{CBE7DA4F-3DCA-4990-99E9-1063A7466B62}" type="slidenum">
              <a:rPr lang="es-ES" smtClean="0"/>
              <a:pPr>
                <a:defRPr/>
              </a:pPr>
              <a:t>42</a:t>
            </a:fld>
            <a:endParaRPr lang="es-ES"/>
          </a:p>
        </p:txBody>
      </p:sp>
      <p:sp>
        <p:nvSpPr>
          <p:cNvPr id="5" name="CuadroTexto 4"/>
          <p:cNvSpPr txBox="1"/>
          <p:nvPr/>
        </p:nvSpPr>
        <p:spPr>
          <a:xfrm>
            <a:off x="701258" y="5877272"/>
            <a:ext cx="7776864" cy="830997"/>
          </a:xfrm>
          <a:prstGeom prst="rect">
            <a:avLst/>
          </a:prstGeom>
          <a:noFill/>
        </p:spPr>
        <p:txBody>
          <a:bodyPr wrap="square" rtlCol="0">
            <a:spAutoFit/>
          </a:bodyPr>
          <a:lstStyle/>
          <a:p>
            <a:pPr algn="ctr"/>
            <a:r>
              <a:rPr lang="es-MX"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de los </a:t>
            </a:r>
            <a:r>
              <a:rPr lang="es-MX"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Nucleósidos, de los Nucleótidos y de las Bases Púricas y pirimídicas</a:t>
            </a:r>
          </a:p>
          <a:p>
            <a:pPr algn="ctr"/>
            <a:r>
              <a:rPr lang="es-MX" sz="12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wikipedia.org, 2018 </a:t>
            </a:r>
            <a:endParaRPr lang="es-MX" sz="12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8234794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81904" y="2132856"/>
            <a:ext cx="7772400" cy="3528392"/>
          </a:xfrm>
        </p:spPr>
        <p:txBody>
          <a:bodyPr/>
          <a:lstStyle/>
          <a:p>
            <a:pPr marL="0" indent="0" algn="just">
              <a:lnSpc>
                <a:spcPct val="114000"/>
              </a:lnSpc>
              <a:spcBef>
                <a:spcPts val="0"/>
              </a:spcBef>
              <a:buNone/>
            </a:pP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Watson y </a:t>
            </a:r>
            <a:r>
              <a:rPr lang="es-MX" sz="2400"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Crick</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en 1953, propusieron que la estructura de la molécula del </a:t>
            </a:r>
            <a:r>
              <a:rPr lang="es-MX" sz="24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 Desoxirribonucleico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 una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doble espiral</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en lugar de una disposición lineal simple. Comprobaron  que cuando estas fibras están retraídas, solo producen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difracción de Rayos X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aquellas unidades que se encuentran alineadas en un momento  dado y la periodicidad depende del paso de la espiral.</a:t>
            </a: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6" name="1 Título"/>
          <p:cNvSpPr txBox="1">
            <a:spLocks/>
          </p:cNvSpPr>
          <p:nvPr/>
        </p:nvSpPr>
        <p:spPr>
          <a:xfrm>
            <a:off x="699998" y="411635"/>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43</a:t>
            </a:fld>
            <a:endParaRPr lang="es-E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11560" y="1556792"/>
            <a:ext cx="2952328" cy="4771147"/>
          </a:xfrm>
        </p:spPr>
        <p:txBody>
          <a:bodyPr>
            <a:normAutofit fontScale="92500" lnSpcReduction="10000"/>
          </a:bodyPr>
          <a:lstStyle/>
          <a:p>
            <a:pPr marL="0" indent="0" algn="just">
              <a:lnSpc>
                <a:spcPct val="110000"/>
              </a:lnSpc>
              <a:buNone/>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Las características más sobresalientes del modelo de Watson y </a:t>
            </a:r>
            <a:r>
              <a:rPr lang="es-MX" sz="2400" b="1" spc="100" dirty="0" err="1">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Crick</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son:</a:t>
            </a:r>
          </a:p>
          <a:p>
            <a:pPr marL="271463" indent="-238125" algn="just">
              <a:lnSpc>
                <a:spcPct val="110000"/>
              </a:lnSpc>
              <a:buFont typeface="+mj-lt"/>
              <a:buAutoNum type="arabicPeriod"/>
            </a:pP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Dos cadenas helicoidales de polinucleótidos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están enrolladas a lo largo de un eje común. Las cadenas corren en direcciones opuestas.</a:t>
            </a:r>
          </a:p>
          <a:p>
            <a:pPr marL="0" indent="0" algn="just"/>
            <a:endParaRPr lang="es-MX" sz="2800" b="1" spc="100" dirty="0" smtClean="0">
              <a:solidFill>
                <a:srgbClr val="FFCC99"/>
              </a:solidFill>
              <a:latin typeface="Microsoft Sans Serif" pitchFamily="34" charset="0"/>
              <a:cs typeface="Microsoft Sans Serif" pitchFamily="34" charset="0"/>
            </a:endParaRP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7" name="1 Título"/>
          <p:cNvSpPr txBox="1">
            <a:spLocks/>
          </p:cNvSpPr>
          <p:nvPr/>
        </p:nvSpPr>
        <p:spPr>
          <a:xfrm>
            <a:off x="699998" y="404664"/>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pic>
        <p:nvPicPr>
          <p:cNvPr id="2" name="Imagen 1"/>
          <p:cNvPicPr>
            <a:picLocks noChangeAspect="1"/>
          </p:cNvPicPr>
          <p:nvPr/>
        </p:nvPicPr>
        <p:blipFill>
          <a:blip r:embed="rId2"/>
          <a:stretch>
            <a:fillRect/>
          </a:stretch>
        </p:blipFill>
        <p:spPr>
          <a:xfrm>
            <a:off x="3878663" y="1871439"/>
            <a:ext cx="4762500" cy="3933825"/>
          </a:xfrm>
          <a:prstGeom prst="rect">
            <a:avLst/>
          </a:prstGeom>
        </p:spPr>
      </p:pic>
      <p:sp>
        <p:nvSpPr>
          <p:cNvPr id="5" name="CuadroTexto 4"/>
          <p:cNvSpPr txBox="1"/>
          <p:nvPr/>
        </p:nvSpPr>
        <p:spPr>
          <a:xfrm>
            <a:off x="3878662" y="6053226"/>
            <a:ext cx="4762501" cy="553998"/>
          </a:xfrm>
          <a:prstGeom prst="rect">
            <a:avLst/>
          </a:prstGeom>
          <a:noFill/>
        </p:spPr>
        <p:txBody>
          <a:bodyPr wrap="square" rtlCol="0">
            <a:spAutoFit/>
          </a:bodyPr>
          <a:lstStyle/>
          <a:p>
            <a:pPr algn="ctr"/>
            <a:r>
              <a:rPr lang="es-MX"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a:t>
            </a:r>
            <a:r>
              <a:rPr lang="es-MX"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del ADN</a:t>
            </a:r>
          </a:p>
          <a:p>
            <a:pPr algn="ctr"/>
            <a:r>
              <a:rPr lang="es-MX" sz="12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WordPress.com, 2018</a:t>
            </a:r>
            <a:endParaRPr lang="es-MX" sz="12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3B40D099-3234-4BF2-8364-F66B4108A6F8}" type="slidenum">
              <a:rPr lang="es-ES" smtClean="0"/>
              <a:pPr>
                <a:defRPr/>
              </a:pPr>
              <a:t>44</a:t>
            </a:fld>
            <a:endParaRPr lang="es-ES" dirty="0"/>
          </a:p>
        </p:txBody>
      </p:sp>
    </p:spTree>
    <p:extLst>
      <p:ext uri="{BB962C8B-B14F-4D97-AF65-F5344CB8AC3E}">
        <p14:creationId xmlns:p14="http://schemas.microsoft.com/office/powerpoint/2010/main" val="267135179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716016" y="1645165"/>
            <a:ext cx="3600400" cy="4448131"/>
          </a:xfrm>
        </p:spPr>
        <p:txBody>
          <a:bodyPr>
            <a:normAutofit lnSpcReduction="10000"/>
          </a:bodyPr>
          <a:lstStyle/>
          <a:p>
            <a:pPr marL="361950" indent="-271463" algn="just">
              <a:lnSpc>
                <a:spcPct val="114000"/>
              </a:lnSpc>
              <a:spcBef>
                <a:spcPts val="0"/>
              </a:spcBef>
              <a:buFont typeface="+mj-lt"/>
              <a:buAutoNum type="arabicPeriod" startAt="2"/>
            </a:pP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Una vuelta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 la doble hélice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ocupa 3.4 nm (</a:t>
            </a:r>
            <a:r>
              <a:rPr lang="es-MX" sz="2400"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34A°)</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y está formada por aproximadamente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10 pares de bases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(los cambios de pH y de concentración salina  afectan estos valores ligeramente). </a:t>
            </a:r>
          </a:p>
          <a:p>
            <a:pPr marL="0" indent="0" algn="just"/>
            <a:endParaRPr lang="es-MX" sz="2800" b="1" spc="100" dirty="0" smtClean="0">
              <a:solidFill>
                <a:srgbClr val="FFCC99"/>
              </a:solidFill>
              <a:latin typeface="Microsoft Sans Serif" pitchFamily="34" charset="0"/>
              <a:cs typeface="Microsoft Sans Serif" pitchFamily="34" charset="0"/>
            </a:endParaRP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5" name="1 Título"/>
          <p:cNvSpPr txBox="1">
            <a:spLocks/>
          </p:cNvSpPr>
          <p:nvPr/>
        </p:nvSpPr>
        <p:spPr>
          <a:xfrm>
            <a:off x="699998" y="402582"/>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pic>
        <p:nvPicPr>
          <p:cNvPr id="2" name="Imagen 1"/>
          <p:cNvPicPr>
            <a:picLocks noChangeAspect="1"/>
          </p:cNvPicPr>
          <p:nvPr/>
        </p:nvPicPr>
        <p:blipFill>
          <a:blip r:embed="rId2"/>
          <a:stretch>
            <a:fillRect/>
          </a:stretch>
        </p:blipFill>
        <p:spPr>
          <a:xfrm>
            <a:off x="1655068" y="1844824"/>
            <a:ext cx="2628900" cy="3952875"/>
          </a:xfrm>
          <a:prstGeom prst="rect">
            <a:avLst/>
          </a:prstGeom>
        </p:spPr>
      </p:pic>
      <p:sp>
        <p:nvSpPr>
          <p:cNvPr id="6" name="CuadroTexto 5"/>
          <p:cNvSpPr txBox="1"/>
          <p:nvPr/>
        </p:nvSpPr>
        <p:spPr>
          <a:xfrm>
            <a:off x="827584" y="6007145"/>
            <a:ext cx="4086766" cy="553998"/>
          </a:xfrm>
          <a:prstGeom prst="rect">
            <a:avLst/>
          </a:prstGeom>
          <a:noFill/>
        </p:spPr>
        <p:txBody>
          <a:bodyPr wrap="square" rtlCol="0">
            <a:spAutoFit/>
          </a:bodyPr>
          <a:lstStyle/>
          <a:p>
            <a:pPr algn="ctr"/>
            <a:r>
              <a:rPr lang="es-MX"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a:t>
            </a:r>
            <a:r>
              <a:rPr lang="es-MX"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del ADN</a:t>
            </a:r>
          </a:p>
          <a:p>
            <a:pPr algn="ctr"/>
            <a:r>
              <a:rPr lang="es-MX" sz="12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a:t>
            </a:r>
            <a:r>
              <a:rPr lang="es-MX" sz="1200" b="1" spc="100" dirty="0" err="1"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Rodwell</a:t>
            </a:r>
            <a:r>
              <a:rPr lang="es-MX" sz="12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et. al., 2016  </a:t>
            </a:r>
            <a:endParaRPr lang="es-MX" sz="12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3B40D099-3234-4BF2-8364-F66B4108A6F8}" type="slidenum">
              <a:rPr lang="es-ES" smtClean="0"/>
              <a:pPr>
                <a:defRPr/>
              </a:pPr>
              <a:t>45</a:t>
            </a:fld>
            <a:endParaRPr lang="es-E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79512" y="188640"/>
            <a:ext cx="8784976" cy="6480720"/>
          </a:xfrm>
          <a:prstGeom prst="rect">
            <a:avLst/>
          </a:prstGeom>
        </p:spPr>
      </p:pic>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46</a:t>
            </a:fld>
            <a:endParaRPr lang="es-ES" dirty="0"/>
          </a:p>
        </p:txBody>
      </p:sp>
      <p:sp>
        <p:nvSpPr>
          <p:cNvPr id="4" name="CuadroTexto 3"/>
          <p:cNvSpPr txBox="1"/>
          <p:nvPr/>
        </p:nvSpPr>
        <p:spPr>
          <a:xfrm>
            <a:off x="2889489" y="6260041"/>
            <a:ext cx="5439486" cy="469359"/>
          </a:xfrm>
          <a:prstGeom prst="rect">
            <a:avLst/>
          </a:prstGeom>
          <a:noFill/>
        </p:spPr>
        <p:txBody>
          <a:bodyPr wrap="square" rtlCol="0">
            <a:spAutoFit/>
          </a:bodyPr>
          <a:lstStyle/>
          <a:p>
            <a:pPr algn="ctr"/>
            <a:r>
              <a:rPr lang="es-MX" sz="14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Características de la estructura </a:t>
            </a:r>
            <a:r>
              <a:rPr lang="es-MX" sz="14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química </a:t>
            </a:r>
            <a:r>
              <a:rPr lang="es-MX" sz="14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del ADN</a:t>
            </a:r>
          </a:p>
          <a:p>
            <a:pPr algn="ctr"/>
            <a:r>
              <a:rPr lang="es-MX" sz="105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slideshare.net, 2018</a:t>
            </a:r>
            <a:endParaRPr lang="es-MX" sz="105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7507615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611560" y="1772816"/>
            <a:ext cx="3724210" cy="4248472"/>
          </a:xfrm>
        </p:spPr>
        <p:txBody>
          <a:bodyPr>
            <a:normAutofit fontScale="85000" lnSpcReduction="10000"/>
          </a:bodyPr>
          <a:lstStyle/>
          <a:p>
            <a:pPr marL="271463" indent="-271463" algn="just">
              <a:lnSpc>
                <a:spcPct val="114000"/>
              </a:lnSpc>
              <a:spcBef>
                <a:spcPts val="0"/>
              </a:spcBef>
              <a:buFont typeface="+mj-lt"/>
              <a:buAutoNum type="arabicPeriod" startAt="3"/>
            </a:pP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El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diámetro de la doble hélice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 de </a:t>
            </a:r>
            <a:r>
              <a:rPr lang="es-MX" sz="24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2.4 nm (</a:t>
            </a:r>
            <a:r>
              <a:rPr lang="es-MX" sz="2400"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24A°)</a:t>
            </a:r>
            <a:r>
              <a:rPr lang="es-MX" sz="24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El espacio interior de la doble hélice solo es adecuado para el </a:t>
            </a:r>
            <a:r>
              <a:rPr lang="es-MX" sz="24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apareamiento de una purina y una pirimidina</a:t>
            </a:r>
            <a:r>
              <a:rPr lang="es-MX" sz="24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El apareamiento de dos bases pirimídicas crearía un hueco y el apareamiento de dos purinas desestabilizaría la hélice.  </a:t>
            </a:r>
          </a:p>
          <a:p>
            <a:pPr marL="0" indent="0" algn="just"/>
            <a:endParaRPr lang="es-MX" sz="2800" b="1" spc="100" dirty="0" smtClean="0">
              <a:solidFill>
                <a:srgbClr val="FFCC99"/>
              </a:solidFill>
              <a:latin typeface="Microsoft Sans Serif" pitchFamily="34" charset="0"/>
              <a:cs typeface="Microsoft Sans Serif" pitchFamily="34" charset="0"/>
            </a:endParaRP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5" name="1 Título"/>
          <p:cNvSpPr txBox="1">
            <a:spLocks/>
          </p:cNvSpPr>
          <p:nvPr/>
        </p:nvSpPr>
        <p:spPr>
          <a:xfrm>
            <a:off x="699998" y="402582"/>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pic>
        <p:nvPicPr>
          <p:cNvPr id="6" name="Imagen 5"/>
          <p:cNvPicPr>
            <a:picLocks noChangeAspect="1"/>
          </p:cNvPicPr>
          <p:nvPr/>
        </p:nvPicPr>
        <p:blipFill>
          <a:blip r:embed="rId2"/>
          <a:stretch>
            <a:fillRect/>
          </a:stretch>
        </p:blipFill>
        <p:spPr>
          <a:xfrm>
            <a:off x="4335770" y="2414126"/>
            <a:ext cx="4412694" cy="2400300"/>
          </a:xfrm>
          <a:prstGeom prst="rect">
            <a:avLst/>
          </a:prstGeom>
        </p:spPr>
      </p:pic>
      <p:sp>
        <p:nvSpPr>
          <p:cNvPr id="7" name="CuadroTexto 6"/>
          <p:cNvSpPr txBox="1"/>
          <p:nvPr/>
        </p:nvSpPr>
        <p:spPr>
          <a:xfrm>
            <a:off x="4461680" y="4776128"/>
            <a:ext cx="4412694" cy="523220"/>
          </a:xfrm>
          <a:prstGeom prst="rect">
            <a:avLst/>
          </a:prstGeom>
          <a:noFill/>
        </p:spPr>
        <p:txBody>
          <a:bodyPr wrap="square" rtlCol="0">
            <a:spAutoFit/>
          </a:bodyPr>
          <a:lstStyle/>
          <a:p>
            <a:pPr algn="ctr"/>
            <a:r>
              <a:rPr lang="es-MX" sz="16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a:t>
            </a:r>
            <a:r>
              <a:rPr lang="es-MX" sz="16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del ADN</a:t>
            </a:r>
          </a:p>
          <a:p>
            <a:pPr algn="ctr"/>
            <a:r>
              <a:rPr lang="es-MX" sz="12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khanacademy.org, 2018 </a:t>
            </a:r>
            <a:endParaRPr lang="es-MX" sz="12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47</a:t>
            </a:fld>
            <a:endParaRPr lang="es-E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t="7047" b="1970"/>
          <a:stretch/>
        </p:blipFill>
        <p:spPr>
          <a:xfrm>
            <a:off x="1763688" y="239630"/>
            <a:ext cx="5596128" cy="5699765"/>
          </a:xfrm>
          <a:prstGeom prst="rect">
            <a:avLst/>
          </a:prstGeom>
        </p:spPr>
      </p:pic>
      <p:sp>
        <p:nvSpPr>
          <p:cNvPr id="6" name="CuadroTexto 5"/>
          <p:cNvSpPr txBox="1"/>
          <p:nvPr/>
        </p:nvSpPr>
        <p:spPr>
          <a:xfrm>
            <a:off x="701258" y="6007545"/>
            <a:ext cx="7776864" cy="538609"/>
          </a:xfrm>
          <a:prstGeom prst="rect">
            <a:avLst/>
          </a:prstGeom>
          <a:noFill/>
        </p:spPr>
        <p:txBody>
          <a:bodyPr wrap="square" rtlCol="0">
            <a:spAutoFit/>
          </a:bodyPr>
          <a:lstStyle/>
          <a:p>
            <a:pPr algn="ctr"/>
            <a:r>
              <a:rPr lang="es-MX"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a:t>
            </a:r>
            <a:r>
              <a:rPr lang="es-MX"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del ADN</a:t>
            </a:r>
          </a:p>
          <a:p>
            <a:pPr algn="ctr"/>
            <a:r>
              <a:rPr lang="es-MX" sz="11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a:t>
            </a:r>
            <a:r>
              <a:rPr lang="es-MX" sz="1100" b="1" spc="100" dirty="0" err="1"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Rodwell</a:t>
            </a:r>
            <a:r>
              <a:rPr lang="es-MX" sz="11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et. al., 2016 </a:t>
            </a:r>
            <a:endParaRPr lang="es-MX" sz="11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48</a:t>
            </a:fld>
            <a:endParaRPr lang="es-ES"/>
          </a:p>
        </p:txBody>
      </p:sp>
    </p:spTree>
    <p:extLst>
      <p:ext uri="{BB962C8B-B14F-4D97-AF65-F5344CB8AC3E}">
        <p14:creationId xmlns:p14="http://schemas.microsoft.com/office/powerpoint/2010/main" val="19313317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427984" y="1700808"/>
            <a:ext cx="4248472" cy="4464496"/>
          </a:xfrm>
        </p:spPr>
        <p:txBody>
          <a:bodyPr>
            <a:normAutofit/>
          </a:bodyPr>
          <a:lstStyle/>
          <a:p>
            <a:pPr marL="361950" indent="-271463" algn="just">
              <a:lnSpc>
                <a:spcPct val="114000"/>
              </a:lnSpc>
              <a:spcBef>
                <a:spcPts val="0"/>
              </a:spcBef>
              <a:buFont typeface="+mj-lt"/>
              <a:buAutoNum type="arabicPeriod" startAt="4"/>
            </a:pP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Como ya se mencionó, el </a:t>
            </a:r>
            <a:r>
              <a:rPr lang="es-MX"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diámetro de la hélice </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 de </a:t>
            </a:r>
            <a:r>
              <a:rPr lang="es-MX"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24A°</a:t>
            </a:r>
            <a:r>
              <a:rPr lang="es-MX"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bases adyacentes </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están separadas </a:t>
            </a:r>
            <a:r>
              <a:rPr lang="es-MX"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3.4A°</a:t>
            </a:r>
            <a:r>
              <a:rPr lang="es-MX"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 lo </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largo del eje de la hélice y relacionadas por una </a:t>
            </a:r>
            <a:r>
              <a:rPr lang="es-MX"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rotación de 36 grados</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Por lo tanto, la estructura helicoidal se repite en cada cadena después de </a:t>
            </a:r>
            <a:r>
              <a:rPr lang="es-MX"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diez residuos nucleotídicos</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esto es a </a:t>
            </a:r>
            <a:r>
              <a:rPr lang="es-MX"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intervalos de </a:t>
            </a:r>
            <a:r>
              <a:rPr lang="es-MX" b="1" spc="100" dirty="0" smtClean="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34A°</a:t>
            </a:r>
            <a:r>
              <a:rPr lang="es-MX"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endPar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endParaRPr lang="es-MX" sz="2800" b="1" spc="100" dirty="0" smtClean="0">
              <a:solidFill>
                <a:srgbClr val="FFCC99"/>
              </a:solidFill>
              <a:latin typeface="Microsoft Sans Serif" pitchFamily="34" charset="0"/>
              <a:cs typeface="Microsoft Sans Serif" pitchFamily="34" charset="0"/>
            </a:endParaRP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pic>
        <p:nvPicPr>
          <p:cNvPr id="3" name="Imagen 2"/>
          <p:cNvPicPr>
            <a:picLocks noChangeAspect="1"/>
          </p:cNvPicPr>
          <p:nvPr/>
        </p:nvPicPr>
        <p:blipFill rotWithShape="1">
          <a:blip r:embed="rId2"/>
          <a:srcRect b="11366"/>
          <a:stretch/>
        </p:blipFill>
        <p:spPr>
          <a:xfrm>
            <a:off x="611560" y="1321830"/>
            <a:ext cx="3743325" cy="4896544"/>
          </a:xfrm>
          <a:prstGeom prst="rect">
            <a:avLst/>
          </a:prstGeom>
        </p:spPr>
      </p:pic>
      <p:sp>
        <p:nvSpPr>
          <p:cNvPr id="6" name="1 Título"/>
          <p:cNvSpPr txBox="1">
            <a:spLocks/>
          </p:cNvSpPr>
          <p:nvPr/>
        </p:nvSpPr>
        <p:spPr>
          <a:xfrm>
            <a:off x="699998" y="402582"/>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49</a:t>
            </a:fld>
            <a:endParaRPr lang="es-ES"/>
          </a:p>
        </p:txBody>
      </p:sp>
      <p:sp>
        <p:nvSpPr>
          <p:cNvPr id="7" name="CuadroTexto 6"/>
          <p:cNvSpPr txBox="1"/>
          <p:nvPr/>
        </p:nvSpPr>
        <p:spPr>
          <a:xfrm>
            <a:off x="599263" y="6138879"/>
            <a:ext cx="3627965" cy="538609"/>
          </a:xfrm>
          <a:prstGeom prst="rect">
            <a:avLst/>
          </a:prstGeom>
          <a:noFill/>
        </p:spPr>
        <p:txBody>
          <a:bodyPr wrap="square" rtlCol="0">
            <a:spAutoFit/>
          </a:bodyPr>
          <a:lstStyle/>
          <a:p>
            <a:pPr algn="ctr"/>
            <a:r>
              <a:rPr lang="es-MX"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a:t>
            </a:r>
            <a:r>
              <a:rPr lang="es-MX"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del ADN</a:t>
            </a:r>
          </a:p>
          <a:p>
            <a:pPr algn="ctr"/>
            <a:r>
              <a:rPr lang="es-MX" sz="11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Campbell, 2016 </a:t>
            </a:r>
            <a:endParaRPr lang="es-MX" sz="11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0035" y="1376564"/>
            <a:ext cx="8253164" cy="465983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auto">
              <a:lnSpc>
                <a:spcPct val="107000"/>
              </a:lnSpc>
              <a:spcAft>
                <a:spcPts val="0"/>
              </a:spcAft>
            </a:pPr>
            <a:r>
              <a:rPr lang="es-MX" sz="2000" dirty="0" smtClean="0">
                <a:solidFill>
                  <a:srgbClr val="297FD5">
                    <a:lumMod val="75000"/>
                  </a:srgbClr>
                </a:solidFill>
                <a:latin typeface="Microsoft Sans Serif" panose="020B0604020202020204" pitchFamily="34" charset="0"/>
                <a:ea typeface="Calibri" panose="020F0502020204030204" pitchFamily="34" charset="0"/>
              </a:rPr>
              <a:t>Por esta razón, una presentación con diapositivas es un recurso didáctico, un medio o material, del que se dispone para conducir el aprendizaje de los alumnos; facilitando el desarrollo de contenidos específicos de un área en particular, el desarrollo de mecanismos de expresión y comunicación; así como el desarrollo de la imaginación y la capacidad creadora. Consecuentemente para los estudiantes representa una aproximación a la realidad de lo que se quiere enseñar, ofreciéndoles una noción más exacta de los hechos o fenómenos que se deben estudiar.</a:t>
            </a:r>
            <a:r>
              <a:rPr lang="es-MX" sz="20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just" fontAlgn="auto">
              <a:lnSpc>
                <a:spcPct val="107000"/>
              </a:lnSpc>
              <a:spcAft>
                <a:spcPts val="0"/>
              </a:spcAft>
            </a:pPr>
            <a:endParaRPr lang="es-MX" sz="12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fontAlgn="auto">
              <a:lnSpc>
                <a:spcPct val="107000"/>
              </a:lnSpc>
              <a:spcAft>
                <a:spcPts val="0"/>
              </a:spcAft>
            </a:pPr>
            <a:r>
              <a:rPr lang="es-MX" sz="2000" dirty="0" smtClean="0">
                <a:solidFill>
                  <a:srgbClr val="297FD5">
                    <a:lumMod val="75000"/>
                  </a:srgbClr>
                </a:solidFill>
                <a:latin typeface="Microsoft Sans Serif" panose="020B0604020202020204" pitchFamily="34" charset="0"/>
                <a:ea typeface="Calibri" panose="020F0502020204030204" pitchFamily="34" charset="0"/>
                <a:cs typeface="Times New Roman" panose="02020603050405020304" pitchFamily="18" charset="0"/>
              </a:rPr>
              <a:t>Finalmente, el tema “Estructura y función de los </a:t>
            </a:r>
            <a:r>
              <a:rPr lang="es-MX" sz="2000" dirty="0">
                <a:solidFill>
                  <a:srgbClr val="297FD5">
                    <a:lumMod val="75000"/>
                  </a:srgbClr>
                </a:solidFill>
                <a:latin typeface="Microsoft Sans Serif" panose="020B0604020202020204" pitchFamily="34" charset="0"/>
                <a:ea typeface="Calibri" panose="020F0502020204030204" pitchFamily="34" charset="0"/>
                <a:cs typeface="Times New Roman" panose="02020603050405020304" pitchFamily="18" charset="0"/>
              </a:rPr>
              <a:t>Á</a:t>
            </a:r>
            <a:r>
              <a:rPr lang="es-MX" sz="2000" dirty="0" smtClean="0">
                <a:solidFill>
                  <a:srgbClr val="297FD5">
                    <a:lumMod val="75000"/>
                  </a:srgbClr>
                </a:solidFill>
                <a:latin typeface="Microsoft Sans Serif" panose="020B0604020202020204" pitchFamily="34" charset="0"/>
                <a:ea typeface="Calibri" panose="020F0502020204030204" pitchFamily="34" charset="0"/>
                <a:cs typeface="Times New Roman" panose="02020603050405020304" pitchFamily="18" charset="0"/>
              </a:rPr>
              <a:t>cidos Nucleicos” forma parte de la unidad temática “Metabolismo de Nucleótidos” del programa de estudios de la unidad de aprendizaje de Bioquímica Metabólica.</a:t>
            </a:r>
            <a:endParaRPr lang="es-MX" sz="20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Rectangle 2"/>
          <p:cNvSpPr txBox="1">
            <a:spLocks noChangeArrowheads="1"/>
          </p:cNvSpPr>
          <p:nvPr/>
        </p:nvSpPr>
        <p:spPr>
          <a:xfrm>
            <a:off x="495300" y="278338"/>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3"/>
          <p:cNvSpPr>
            <a:spLocks noGrp="1"/>
          </p:cNvSpPr>
          <p:nvPr>
            <p:ph type="sldNum" sz="quarter" idx="12"/>
          </p:nvPr>
        </p:nvSpPr>
        <p:spPr/>
        <p:txBody>
          <a:bodyPr/>
          <a:lstStyle/>
          <a:p>
            <a:pPr>
              <a:defRPr/>
            </a:pPr>
            <a:fld id="{CBE7DA4F-3DCA-4990-99E9-1063A7466B62}" type="slidenum">
              <a:rPr lang="es-ES" smtClean="0"/>
              <a:pPr>
                <a:defRPr/>
              </a:pPr>
              <a:t>5</a:t>
            </a:fld>
            <a:endParaRPr lang="es-ES"/>
          </a:p>
        </p:txBody>
      </p:sp>
    </p:spTree>
    <p:extLst>
      <p:ext uri="{BB962C8B-B14F-4D97-AF65-F5344CB8AC3E}">
        <p14:creationId xmlns:p14="http://schemas.microsoft.com/office/powerpoint/2010/main" val="28443534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815241" y="2060848"/>
            <a:ext cx="7534050" cy="3672408"/>
          </a:xfrm>
        </p:spPr>
        <p:txBody>
          <a:bodyPr/>
          <a:lstStyle/>
          <a:p>
            <a:pPr marL="457200" indent="-457200" algn="just">
              <a:lnSpc>
                <a:spcPct val="114000"/>
              </a:lnSpc>
              <a:spcBef>
                <a:spcPts val="0"/>
              </a:spcBef>
              <a:buFont typeface="+mj-lt"/>
              <a:buAutoNum type="arabicPeriod" startAt="5"/>
            </a:pP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bases de purina y de pirimidina </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están en el </a:t>
            </a:r>
            <a:r>
              <a:rPr lang="es-MX"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interior de la hélice</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mientras que las </a:t>
            </a:r>
            <a:r>
              <a:rPr lang="es-MX"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unidades de fosfato y desoxirribosa </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están </a:t>
            </a:r>
            <a:r>
              <a:rPr lang="es-MX"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el exterior</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Los planos que contienen las bases son perpendiculares al eje de la hélice. Los planos que contienen los azúcares están formando casi ángulos rectos con los de las bases. </a:t>
            </a:r>
          </a:p>
          <a:p>
            <a:pPr marL="457200" lvl="0" indent="-457200" algn="just">
              <a:lnSpc>
                <a:spcPct val="114000"/>
              </a:lnSpc>
              <a:spcBef>
                <a:spcPts val="0"/>
              </a:spcBef>
              <a:buClr>
                <a:srgbClr val="4A66AC"/>
              </a:buClr>
              <a:buFont typeface="+mj-lt"/>
              <a:buAutoNum type="arabicPeriod" startAt="6"/>
            </a:pP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dos cadenas permanecen unidas</a:t>
            </a:r>
            <a:r>
              <a:rPr lang="es-MX"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por </a:t>
            </a:r>
            <a:r>
              <a:rPr lang="es-MX"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puentes de hidrógeno</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entre los pares de bases.  La </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adenina</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está emparejada con la </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timina</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La </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guanina</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está emparejada con la </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citosina</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269875" indent="-269875" algn="just"/>
            <a:endParaRPr lang="es-MX" b="1" spc="100" dirty="0" smtClean="0">
              <a:solidFill>
                <a:srgbClr val="FFCC99"/>
              </a:solidFill>
              <a:latin typeface="Microsoft Sans Serif" pitchFamily="34" charset="0"/>
              <a:cs typeface="Microsoft Sans Serif" pitchFamily="34" charset="0"/>
            </a:endParaRPr>
          </a:p>
          <a:p>
            <a:pPr marL="0" indent="0" algn="just"/>
            <a:endParaRPr lang="es-MX" sz="2800" b="1" spc="100" dirty="0" smtClean="0">
              <a:solidFill>
                <a:srgbClr val="FFCC99"/>
              </a:solidFill>
              <a:latin typeface="Microsoft Sans Serif" pitchFamily="34" charset="0"/>
              <a:cs typeface="Microsoft Sans Serif" pitchFamily="34" charset="0"/>
            </a:endParaRP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5" name="1 Título"/>
          <p:cNvSpPr txBox="1">
            <a:spLocks/>
          </p:cNvSpPr>
          <p:nvPr/>
        </p:nvSpPr>
        <p:spPr>
          <a:xfrm>
            <a:off x="699998" y="402582"/>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50</a:t>
            </a:fld>
            <a:endParaRPr lang="es-E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b="3800"/>
          <a:stretch/>
        </p:blipFill>
        <p:spPr>
          <a:xfrm>
            <a:off x="1463560" y="276461"/>
            <a:ext cx="6223722" cy="5744827"/>
          </a:xfrm>
          <a:prstGeom prst="rect">
            <a:avLst/>
          </a:prstGeom>
        </p:spPr>
      </p:pic>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51</a:t>
            </a:fld>
            <a:endParaRPr lang="es-ES"/>
          </a:p>
        </p:txBody>
      </p:sp>
      <p:sp>
        <p:nvSpPr>
          <p:cNvPr id="5" name="CuadroTexto 4"/>
          <p:cNvSpPr txBox="1"/>
          <p:nvPr/>
        </p:nvSpPr>
        <p:spPr>
          <a:xfrm>
            <a:off x="2764421" y="6075606"/>
            <a:ext cx="3627965" cy="538609"/>
          </a:xfrm>
          <a:prstGeom prst="rect">
            <a:avLst/>
          </a:prstGeom>
          <a:noFill/>
        </p:spPr>
        <p:txBody>
          <a:bodyPr wrap="square" rtlCol="0">
            <a:spAutoFit/>
          </a:bodyPr>
          <a:lstStyle/>
          <a:p>
            <a:pPr algn="ctr"/>
            <a:r>
              <a:rPr lang="es-MX"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a:t>
            </a:r>
            <a:r>
              <a:rPr lang="es-MX"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del ADN</a:t>
            </a:r>
          </a:p>
          <a:p>
            <a:pPr algn="ctr"/>
            <a:r>
              <a:rPr lang="es-MX" sz="11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a:t>
            </a:r>
            <a:r>
              <a:rPr lang="es-MX" sz="1100" b="1" spc="100" dirty="0" err="1"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McKee</a:t>
            </a:r>
            <a:r>
              <a:rPr lang="es-MX" sz="11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y </a:t>
            </a:r>
            <a:r>
              <a:rPr lang="es-MX" sz="1100" b="1" spc="100" dirty="0" err="1"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McKee</a:t>
            </a:r>
            <a:r>
              <a:rPr lang="es-MX" sz="11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2014 </a:t>
            </a:r>
            <a:endParaRPr lang="es-MX" sz="11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91231419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799177" y="2193654"/>
            <a:ext cx="7534050" cy="3323578"/>
          </a:xfrm>
        </p:spPr>
        <p:txBody>
          <a:bodyPr/>
          <a:lstStyle/>
          <a:p>
            <a:pPr marL="457200" indent="-457200" algn="just">
              <a:lnSpc>
                <a:spcPct val="114000"/>
              </a:lnSpc>
              <a:spcBef>
                <a:spcPts val="0"/>
              </a:spcBef>
              <a:buFont typeface="+mj-lt"/>
              <a:buAutoNum type="arabicPeriod" startAt="7"/>
            </a:pPr>
            <a:r>
              <a:rPr lang="es-MX"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secuencia de bases </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 lo largo de la cadena del polinucleótido no está restringida de modo alguno; ya que </a:t>
            </a:r>
            <a:r>
              <a:rPr lang="es-MX"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transporta la información genética</a:t>
            </a:r>
          </a:p>
          <a:p>
            <a:pPr marL="457200" lvl="0" indent="-457200" algn="just">
              <a:lnSpc>
                <a:spcPct val="114000"/>
              </a:lnSpc>
              <a:spcBef>
                <a:spcPts val="0"/>
              </a:spcBef>
              <a:buClr>
                <a:srgbClr val="4A66AC"/>
              </a:buClr>
              <a:buFont typeface="+mj-lt"/>
              <a:buAutoNum type="arabicPeriod" startAt="8"/>
            </a:pP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El aspecto más importante de la doble hélice del ADN es la </a:t>
            </a:r>
            <a:r>
              <a:rPr lang="es-MX"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especificidad del emparejamiento de las bases</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Watson y Crick dedujeron que la </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adenina</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debía emparejarse con la </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timina</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y la </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guanina</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con la </a:t>
            </a: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citosina</a:t>
            </a:r>
            <a:r>
              <a:rPr lang="es-MX"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debido a los </a:t>
            </a:r>
            <a:r>
              <a:rPr lang="es-MX"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factores estéricos  y de puentes de hidrógeno</a:t>
            </a:r>
            <a:r>
              <a:rPr lang="es-MX"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800" b="1" spc="100" dirty="0" smtClean="0">
              <a:solidFill>
                <a:srgbClr val="00FF99"/>
              </a:solidFill>
              <a:latin typeface="Microsoft Sans Serif" pitchFamily="34" charset="0"/>
              <a:cs typeface="Microsoft Sans Serif" pitchFamily="34" charset="0"/>
            </a:endParaRPr>
          </a:p>
          <a:p>
            <a:pPr marL="0" indent="0" algn="just"/>
            <a:endParaRPr lang="es-MX" sz="2800" b="1" spc="100" dirty="0" smtClean="0">
              <a:solidFill>
                <a:srgbClr val="FFCC99"/>
              </a:solidFill>
              <a:latin typeface="Microsoft Sans Serif" pitchFamily="34" charset="0"/>
              <a:cs typeface="Microsoft Sans Serif" pitchFamily="34" charset="0"/>
            </a:endParaRP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5" name="1 Título"/>
          <p:cNvSpPr txBox="1">
            <a:spLocks/>
          </p:cNvSpPr>
          <p:nvPr/>
        </p:nvSpPr>
        <p:spPr>
          <a:xfrm>
            <a:off x="699998" y="402582"/>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4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sz="4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52</a:t>
            </a:fld>
            <a:endParaRPr lang="es-E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625" y="187847"/>
            <a:ext cx="7836740" cy="597745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53</a:t>
            </a:fld>
            <a:endParaRPr lang="es-ES"/>
          </a:p>
        </p:txBody>
      </p:sp>
      <p:sp>
        <p:nvSpPr>
          <p:cNvPr id="4" name="CuadroTexto 3"/>
          <p:cNvSpPr txBox="1"/>
          <p:nvPr/>
        </p:nvSpPr>
        <p:spPr>
          <a:xfrm>
            <a:off x="2764421" y="6111818"/>
            <a:ext cx="3627965" cy="538609"/>
          </a:xfrm>
          <a:prstGeom prst="rect">
            <a:avLst/>
          </a:prstGeom>
          <a:noFill/>
        </p:spPr>
        <p:txBody>
          <a:bodyPr wrap="square" rtlCol="0">
            <a:spAutoFit/>
          </a:bodyPr>
          <a:lstStyle/>
          <a:p>
            <a:pPr algn="ctr"/>
            <a:r>
              <a:rPr lang="es-MX"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Estructura química </a:t>
            </a:r>
            <a:r>
              <a:rPr lang="es-MX"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del ADN</a:t>
            </a:r>
          </a:p>
          <a:p>
            <a:pPr algn="ctr"/>
            <a:r>
              <a:rPr lang="es-MX" sz="11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a:t>
            </a:r>
            <a:r>
              <a:rPr lang="es-MX" sz="1100" b="1" spc="100" dirty="0" err="1"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McKee</a:t>
            </a:r>
            <a:r>
              <a:rPr lang="es-MX" sz="11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y </a:t>
            </a:r>
            <a:r>
              <a:rPr lang="es-MX" sz="1100" b="1" spc="100" dirty="0" err="1"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McKee</a:t>
            </a:r>
            <a:r>
              <a:rPr lang="es-MX" sz="1100" b="1" spc="100" dirty="0" smtClean="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2014 </a:t>
            </a:r>
            <a:endParaRPr lang="es-MX" sz="1100" b="1" spc="100" dirty="0">
              <a:solidFill>
                <a:srgbClr val="669900"/>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03227419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797497" y="1746489"/>
            <a:ext cx="7534050" cy="4536504"/>
          </a:xfrm>
        </p:spPr>
        <p:txBody>
          <a:bodyPr>
            <a:normAutofit fontScale="92500" lnSpcReduction="10000"/>
          </a:bodyPr>
          <a:lstStyle/>
          <a:p>
            <a:pPr marL="269875" indent="-269875" algn="just">
              <a:lnSpc>
                <a:spcPct val="114000"/>
              </a:lnSpc>
              <a:spcBef>
                <a:spcPts val="0"/>
              </a:spcBef>
            </a:pP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En 1950, </a:t>
            </a:r>
            <a:r>
              <a:rPr lang="es-MX" sz="2200" b="1" spc="100" dirty="0" err="1">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Chargaff</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encontró que las </a:t>
            </a:r>
            <a:r>
              <a:rPr lang="es-MX" sz="22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proporciones de la adenina a timina y de cistina a guanina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eran </a:t>
            </a:r>
            <a:r>
              <a:rPr lang="es-MX" sz="2200" b="1" spc="100" dirty="0">
                <a:solidFill>
                  <a:srgbClr val="CC00FF"/>
                </a:solidFill>
                <a:latin typeface="Microsoft Sans Serif" panose="020B0604020202020204" pitchFamily="34" charset="0"/>
                <a:ea typeface="Microsoft Sans Serif" panose="020B0604020202020204" pitchFamily="34" charset="0"/>
                <a:cs typeface="Microsoft Sans Serif" panose="020B0604020202020204" pitchFamily="34" charset="0"/>
              </a:rPr>
              <a:t>aproximadamente uno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en todas las especies estudiadas.</a:t>
            </a:r>
          </a:p>
          <a:p>
            <a:pPr marL="269875" indent="-269875" algn="just">
              <a:lnSpc>
                <a:spcPct val="114000"/>
              </a:lnSpc>
              <a:spcBef>
                <a:spcPts val="0"/>
              </a:spcBef>
            </a:pP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2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primaria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 los ácidos nucleicos es el </a:t>
            </a:r>
            <a:r>
              <a:rPr lang="es-MX" sz="22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orden de las bases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en la sucesión del polinucleótido. </a:t>
            </a:r>
          </a:p>
          <a:p>
            <a:pPr marL="269875" indent="-269875" algn="just">
              <a:lnSpc>
                <a:spcPct val="114000"/>
              </a:lnSpc>
              <a:spcBef>
                <a:spcPts val="0"/>
              </a:spcBef>
            </a:pP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2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secundaria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 la </a:t>
            </a:r>
            <a:r>
              <a:rPr lang="es-MX" sz="22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conformación tridimensional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del esqueleto.</a:t>
            </a:r>
          </a:p>
          <a:p>
            <a:pPr marL="269875" indent="-269875" algn="just">
              <a:lnSpc>
                <a:spcPct val="114000"/>
              </a:lnSpc>
              <a:spcBef>
                <a:spcPts val="0"/>
              </a:spcBef>
            </a:pP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2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terciaria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 el </a:t>
            </a:r>
            <a:r>
              <a:rPr lang="es-MX" sz="2200" b="1" spc="100" dirty="0" err="1">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superenrollamiento</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de la molécula.</a:t>
            </a:r>
          </a:p>
          <a:p>
            <a:pPr marL="269875" indent="-269875" algn="just">
              <a:lnSpc>
                <a:spcPct val="114000"/>
              </a:lnSpc>
              <a:spcBef>
                <a:spcPts val="0"/>
              </a:spcBef>
            </a:pP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200"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 cuaternaria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 los ácidos nucleicos es considerada como la </a:t>
            </a:r>
            <a:r>
              <a:rPr lang="es-MX" sz="22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interacción de estos ácidos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con otras  clases de </a:t>
            </a:r>
            <a:r>
              <a:rPr lang="es-MX" sz="22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macromoléculas </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para formar complejos </a:t>
            </a:r>
          </a:p>
          <a:p>
            <a:pPr marL="0" indent="0" algn="just"/>
            <a:endParaRPr lang="es-MX" sz="2800" b="1" spc="100" dirty="0" smtClean="0">
              <a:solidFill>
                <a:srgbClr val="FFCC99"/>
              </a:solidFill>
              <a:latin typeface="Microsoft Sans Serif" pitchFamily="34" charset="0"/>
              <a:cs typeface="Microsoft Sans Serif" pitchFamily="34" charset="0"/>
            </a:endParaRP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5" name="1 Título"/>
          <p:cNvSpPr txBox="1">
            <a:spLocks/>
          </p:cNvSpPr>
          <p:nvPr/>
        </p:nvSpPr>
        <p:spPr>
          <a:xfrm>
            <a:off x="699998" y="402582"/>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54</a:t>
            </a:fld>
            <a:endParaRPr lang="es-E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814" t="1087" r="806" b="1087"/>
          <a:stretch/>
        </p:blipFill>
        <p:spPr>
          <a:xfrm>
            <a:off x="179512" y="116632"/>
            <a:ext cx="8856984" cy="6624736"/>
          </a:xfrm>
          <a:prstGeom prst="rect">
            <a:avLst/>
          </a:prstGeom>
        </p:spPr>
      </p:pic>
      <p:sp>
        <p:nvSpPr>
          <p:cNvPr id="2" name="Marcador de número de diapositiva 1"/>
          <p:cNvSpPr>
            <a:spLocks noGrp="1"/>
          </p:cNvSpPr>
          <p:nvPr>
            <p:ph type="sldNum" sz="quarter" idx="12"/>
          </p:nvPr>
        </p:nvSpPr>
        <p:spPr/>
        <p:txBody>
          <a:bodyPr/>
          <a:lstStyle/>
          <a:p>
            <a:pPr>
              <a:defRPr/>
            </a:pPr>
            <a:fld id="{CBE7DA4F-3DCA-4990-99E9-1063A7466B62}" type="slidenum">
              <a:rPr lang="es-ES" smtClean="0"/>
              <a:pPr>
                <a:defRPr/>
              </a:pPr>
              <a:t>55</a:t>
            </a:fld>
            <a:endParaRPr lang="es-ES"/>
          </a:p>
        </p:txBody>
      </p:sp>
      <p:sp>
        <p:nvSpPr>
          <p:cNvPr id="4" name="CuadroTexto 3"/>
          <p:cNvSpPr txBox="1"/>
          <p:nvPr/>
        </p:nvSpPr>
        <p:spPr>
          <a:xfrm>
            <a:off x="323528" y="6111818"/>
            <a:ext cx="4968552" cy="538609"/>
          </a:xfrm>
          <a:prstGeom prst="rect">
            <a:avLst/>
          </a:prstGeom>
          <a:noFill/>
        </p:spPr>
        <p:txBody>
          <a:bodyPr wrap="square" rtlCol="0">
            <a:spAutoFit/>
          </a:bodyPr>
          <a:lstStyle/>
          <a:p>
            <a:pPr algn="ctr"/>
            <a:r>
              <a:rPr lang="es-MX" b="1" spc="100" dirty="0"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Empaquetamiento de la molécula de ADN</a:t>
            </a:r>
          </a:p>
          <a:p>
            <a:pPr algn="ctr"/>
            <a:r>
              <a:rPr lang="es-MX" sz="1100" b="1" spc="100" dirty="0"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Fuente: </a:t>
            </a:r>
            <a:r>
              <a:rPr lang="es-MX" sz="1100" b="1" spc="100" dirty="0" err="1"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National</a:t>
            </a:r>
            <a:r>
              <a:rPr lang="es-MX" sz="1100" b="1" spc="100" dirty="0"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Human </a:t>
            </a:r>
            <a:r>
              <a:rPr lang="es-MX" sz="1100" b="1" spc="100" dirty="0" err="1"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Genome</a:t>
            </a:r>
            <a:r>
              <a:rPr lang="es-MX" sz="1100" b="1" spc="100" dirty="0"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MX" sz="1100" b="1" spc="100" dirty="0" err="1"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Research</a:t>
            </a:r>
            <a:r>
              <a:rPr lang="es-MX" sz="1100" b="1" spc="100" dirty="0"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a:t>
            </a:r>
            <a:r>
              <a:rPr lang="es-MX" sz="1100" b="1" spc="100" dirty="0" err="1"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Institute</a:t>
            </a:r>
            <a:r>
              <a:rPr lang="es-MX" sz="1100" b="1" spc="100" dirty="0" smtClean="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rPr>
              <a:t>, 2018 </a:t>
            </a:r>
            <a:endParaRPr lang="es-MX" sz="1100" b="1" spc="100" dirty="0">
              <a:solidFill>
                <a:schemeClr val="accent2">
                  <a:lumMod val="20000"/>
                  <a:lumOff val="80000"/>
                </a:schemeClr>
              </a:solidFill>
              <a:effectLst>
                <a:outerShdw blurRad="38100" dist="38100" dir="2700000" algn="tl">
                  <a:srgbClr val="000000">
                    <a:alpha val="43137"/>
                  </a:srgbClr>
                </a:outerShdw>
              </a:effectLst>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7447966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819173" y="1772816"/>
            <a:ext cx="7534050" cy="4248472"/>
          </a:xfrm>
        </p:spPr>
        <p:txBody>
          <a:bodyPr>
            <a:normAutofit lnSpcReduction="10000"/>
          </a:bodyPr>
          <a:lstStyle/>
          <a:p>
            <a:pPr marL="0" indent="0" algn="just">
              <a:lnSpc>
                <a:spcPct val="134000"/>
              </a:lnSpc>
              <a:spcBef>
                <a:spcPts val="0"/>
              </a:spcBef>
              <a:buNone/>
            </a:pP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El </a:t>
            </a:r>
            <a:r>
              <a:rPr lang="es-MX" sz="22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ADN</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es una molécula relativamente inerte desde el punto de vista químico, lo cual es muy conveniente a su función en los procesos vivos. Contribuyen a esta estabilidad de su estructura helicoidal diversas </a:t>
            </a:r>
            <a:r>
              <a:rPr lang="es-MX" sz="22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clases de enlaces no covalentes</a:t>
            </a:r>
            <a:r>
              <a:rPr lang="es-MX" sz="22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533400" indent="-171450" algn="just">
              <a:lnSpc>
                <a:spcPct val="134000"/>
              </a:lnSpc>
              <a:spcBef>
                <a:spcPts val="0"/>
              </a:spcBef>
            </a:pP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Interacciones hidrofóbicas</a:t>
            </a:r>
          </a:p>
          <a:p>
            <a:pPr marL="533400" indent="-171450" algn="just">
              <a:lnSpc>
                <a:spcPct val="134000"/>
              </a:lnSpc>
              <a:spcBef>
                <a:spcPts val="0"/>
              </a:spcBef>
            </a:pP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Puentes de hidrógeno</a:t>
            </a:r>
          </a:p>
          <a:p>
            <a:pPr marL="533400" indent="-171450" algn="just">
              <a:lnSpc>
                <a:spcPct val="134000"/>
              </a:lnSpc>
              <a:spcBef>
                <a:spcPts val="0"/>
              </a:spcBef>
              <a:buClr>
                <a:srgbClr val="4A66AC"/>
              </a:buClr>
            </a:pP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Apilamiento de bases acompañadas de las fuerzas de van der Waals</a:t>
            </a:r>
          </a:p>
          <a:p>
            <a:pPr marL="533400" indent="-171450" algn="just">
              <a:lnSpc>
                <a:spcPct val="134000"/>
              </a:lnSpc>
              <a:spcBef>
                <a:spcPts val="0"/>
              </a:spcBef>
              <a:buClr>
                <a:srgbClr val="4A66AC"/>
              </a:buClr>
            </a:pPr>
            <a:r>
              <a:rPr lang="es-MX" b="1" spc="100" dirty="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Interacciones electrostáticas</a:t>
            </a:r>
            <a:r>
              <a:rPr lang="es-MX" b="1" spc="100" dirty="0">
                <a:solidFill>
                  <a:srgbClr val="C0000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5" name="1 Título"/>
          <p:cNvSpPr txBox="1">
            <a:spLocks/>
          </p:cNvSpPr>
          <p:nvPr/>
        </p:nvSpPr>
        <p:spPr>
          <a:xfrm>
            <a:off x="699998" y="402582"/>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56</a:t>
            </a:fld>
            <a:endParaRPr lang="es-E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819173" y="1772816"/>
            <a:ext cx="7534050" cy="4464496"/>
          </a:xfrm>
        </p:spPr>
        <p:txBody>
          <a:bodyPr>
            <a:normAutofit fontScale="62500" lnSpcReduction="20000"/>
          </a:bodyPr>
          <a:lstStyle/>
          <a:p>
            <a:pPr marL="0" indent="0" algn="just">
              <a:lnSpc>
                <a:spcPct val="134000"/>
              </a:lnSpc>
              <a:spcBef>
                <a:spcPts val="0"/>
              </a:spcBef>
              <a:buClr>
                <a:srgbClr val="4A66AC"/>
              </a:buClr>
              <a:buNone/>
            </a:pPr>
            <a:r>
              <a:rPr lang="es-MX" sz="38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a:t>
            </a:r>
            <a:r>
              <a:rPr lang="es-MX" sz="3800"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fecto Hipercrómico</a:t>
            </a:r>
          </a:p>
          <a:p>
            <a:pPr marL="0" indent="0" algn="just">
              <a:lnSpc>
                <a:spcPct val="134000"/>
              </a:lnSpc>
              <a:spcBef>
                <a:spcPts val="0"/>
              </a:spcBef>
              <a:buClr>
                <a:srgbClr val="4A66AC"/>
              </a:buClr>
              <a:buNone/>
            </a:pPr>
            <a:r>
              <a:rPr lang="es-MX" sz="29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Una </a:t>
            </a:r>
            <a:r>
              <a:rPr lang="es-MX" sz="2900"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medida del estado físico de la molécula del ADN</a:t>
            </a:r>
            <a:r>
              <a:rPr lang="es-MX" sz="29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9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es su </a:t>
            </a:r>
            <a:r>
              <a:rPr lang="es-MX" sz="2900" b="1" spc="100" dirty="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capacidad de absorción de la luz ultravioleta </a:t>
            </a:r>
            <a:r>
              <a:rPr lang="es-MX" sz="2900" b="1" spc="100" dirty="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 260 nm</a:t>
            </a:r>
            <a:r>
              <a:rPr lang="es-MX" sz="29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lnSpc>
                <a:spcPct val="134000"/>
              </a:lnSpc>
              <a:spcBef>
                <a:spcPts val="0"/>
              </a:spcBef>
              <a:buClr>
                <a:srgbClr val="4A66AC"/>
              </a:buClr>
              <a:buNone/>
            </a:pPr>
            <a:r>
              <a:rPr lang="es-MX" sz="29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El </a:t>
            </a:r>
            <a:r>
              <a:rPr lang="es-MX" sz="2900"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menor grado de absorción </a:t>
            </a:r>
            <a:r>
              <a:rPr lang="es-MX" sz="29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se produce cuando la molécula del </a:t>
            </a:r>
            <a:r>
              <a:rPr lang="es-MX" sz="2900" b="1" spc="100" dirty="0" smtClean="0">
                <a:solidFill>
                  <a:srgbClr val="FF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ADN presenta su estado nativo </a:t>
            </a:r>
            <a:r>
              <a:rPr lang="es-MX" sz="29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de doble hélice. El incremento de la absorbancia se produce cuando esta molécula pierde su integridad; es decir, la </a:t>
            </a:r>
            <a:r>
              <a:rPr lang="es-MX" sz="2900" b="1" spc="100" dirty="0" smtClean="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desnaturalización por el incremento en la temperatura o la concentración de sustancias salinas</a:t>
            </a:r>
            <a:r>
              <a:rPr lang="es-MX" sz="29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 abre la doble hélice pasando a </a:t>
            </a:r>
            <a:r>
              <a:rPr lang="es-MX" sz="2900" b="1" spc="100" dirty="0" smtClean="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hebra sencilla </a:t>
            </a:r>
            <a:r>
              <a:rPr lang="es-MX" sz="29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y produce el aumento en la absorbancia. Finalmente, si se degrada la molécula del ADN hasta </a:t>
            </a:r>
            <a:r>
              <a:rPr lang="es-MX" sz="2900" b="1" spc="10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nucleótidos libres </a:t>
            </a:r>
            <a:r>
              <a:rPr lang="es-MX" sz="29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se presenta la </a:t>
            </a:r>
            <a:r>
              <a:rPr lang="es-MX" sz="2900" b="1" spc="10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máxima absorbancia </a:t>
            </a:r>
            <a:r>
              <a:rPr lang="es-MX" sz="29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 la longitud de onda de 206 nm. Este proceso se conoce como </a:t>
            </a:r>
            <a:r>
              <a:rPr lang="es-MX" sz="2900" b="1" spc="100" dirty="0" smtClean="0">
                <a:solidFill>
                  <a:srgbClr val="C000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Efecto Hipercrómico</a:t>
            </a:r>
            <a:r>
              <a:rPr lang="es-MX" sz="2900" b="1" spc="100" dirty="0" smtClean="0">
                <a:solidFill>
                  <a:srgbClr val="297FD5">
                    <a:lumMod val="75000"/>
                  </a:srgbClr>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900" b="1" spc="100" dirty="0" smtClean="0">
              <a:solidFill>
                <a:srgbClr val="FFCC99"/>
              </a:solidFill>
              <a:latin typeface="Microsoft Sans Serif" pitchFamily="34" charset="0"/>
              <a:cs typeface="Microsoft Sans Serif" pitchFamily="34" charset="0"/>
            </a:endParaRPr>
          </a:p>
          <a:p>
            <a:pPr marL="0" indent="0" algn="just">
              <a:buNone/>
            </a:pPr>
            <a:endParaRPr lang="es-MX" sz="2000" b="1" spc="100" dirty="0" smtClean="0">
              <a:solidFill>
                <a:srgbClr val="FFCC99"/>
              </a:solidFill>
              <a:latin typeface="Microsoft Sans Serif" pitchFamily="34" charset="0"/>
              <a:cs typeface="Microsoft Sans Serif" pitchFamily="34" charset="0"/>
            </a:endParaRPr>
          </a:p>
          <a:p>
            <a:pPr marL="0" indent="0" algn="just">
              <a:buNone/>
            </a:pPr>
            <a:endParaRPr lang="es-MX" sz="2800" b="1" spc="100" dirty="0" smtClean="0">
              <a:solidFill>
                <a:srgbClr val="FFCC99"/>
              </a:solidFill>
              <a:latin typeface="Microsoft Sans Serif" pitchFamily="34" charset="0"/>
              <a:cs typeface="Microsoft Sans Serif" pitchFamily="34" charset="0"/>
            </a:endParaRPr>
          </a:p>
        </p:txBody>
      </p:sp>
      <p:sp>
        <p:nvSpPr>
          <p:cNvPr id="5" name="1 Título"/>
          <p:cNvSpPr txBox="1">
            <a:spLocks/>
          </p:cNvSpPr>
          <p:nvPr/>
        </p:nvSpPr>
        <p:spPr>
          <a:xfrm>
            <a:off x="699998" y="402582"/>
            <a:ext cx="7772400" cy="1143000"/>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Estructura Química del ADN</a:t>
            </a:r>
            <a:endParaRPr lang="es-ES"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57</a:t>
            </a:fld>
            <a:endParaRPr lang="es-ES"/>
          </a:p>
        </p:txBody>
      </p:sp>
    </p:spTree>
    <p:extLst>
      <p:ext uri="{BB962C8B-B14F-4D97-AF65-F5344CB8AC3E}">
        <p14:creationId xmlns:p14="http://schemas.microsoft.com/office/powerpoint/2010/main" val="4172105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7544" y="901744"/>
            <a:ext cx="8219256" cy="5047536"/>
          </a:xfrm>
          <a:prstGeom prst="rect">
            <a:avLst/>
          </a:prstGeom>
        </p:spPr>
        <p:txBody>
          <a:bodyPr wrap="square">
            <a:spAutoFit/>
          </a:bodyPr>
          <a:lstStyle/>
          <a:p>
            <a:pPr algn="just">
              <a:lnSpc>
                <a:spcPct val="115000"/>
              </a:lnSpc>
              <a:spcAft>
                <a:spcPts val="0"/>
              </a:spcAft>
            </a:pPr>
            <a:r>
              <a:rPr lang="es-MX" sz="2800" b="1" cap="small"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Referencias</a:t>
            </a:r>
            <a:r>
              <a:rPr lang="en-US" sz="2800" b="1" cap="small"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cap="small"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Bibliográficas</a:t>
            </a:r>
          </a:p>
          <a:p>
            <a:pPr marL="342900" indent="-342900" algn="just">
              <a:lnSpc>
                <a:spcPct val="115000"/>
              </a:lnSpc>
              <a:spcAft>
                <a:spcPts val="0"/>
              </a:spcAft>
              <a:buFont typeface="+mj-lt"/>
              <a:buAutoNum type="arabicPeriod"/>
            </a:pP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Campbell, M. K., y </a:t>
            </a: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Farrell</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S. O. (2016).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Bioquímica.</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México: </a:t>
            </a: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Cengage</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Learning</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978-607-522-506-7</a:t>
            </a:r>
          </a:p>
          <a:p>
            <a:pPr marL="342900" indent="-342900" algn="just">
              <a:lnSpc>
                <a:spcPct val="115000"/>
              </a:lnSpc>
              <a:spcAft>
                <a:spcPts val="0"/>
              </a:spcAft>
              <a:buFont typeface="+mj-lt"/>
              <a:buAutoNum type="arabicPeriod"/>
            </a:pP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Cardellá</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R., L. (2007).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Bioquímica Humana</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La Habana: Editorial Ciencias Médicas. </a:t>
            </a:r>
            <a:r>
              <a:rPr lang="en-US"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20017. ISBN 959-212-238-3</a:t>
            </a:r>
            <a:endPar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342900" indent="-342900" algn="just">
              <a:lnSpc>
                <a:spcPct val="115000"/>
              </a:lnSpc>
              <a:spcAft>
                <a:spcPts val="0"/>
              </a:spcAft>
              <a:buFont typeface="+mj-lt"/>
              <a:buAutoNum type="arabicPeriod"/>
            </a:pP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Díaz Z., J., Juárez O., M. A. (2007).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Bioquímica</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México. McGraw-Hill Interamericana. ISBN 978-970-104-818-4</a:t>
            </a:r>
          </a:p>
          <a:p>
            <a:pPr marL="342900" indent="-342900" algn="just">
              <a:lnSpc>
                <a:spcPct val="115000"/>
              </a:lnSpc>
              <a:spcAft>
                <a:spcPts val="0"/>
              </a:spcAft>
              <a:buFont typeface="+mj-lt"/>
              <a:buAutoNum type="arabicPeriod"/>
            </a:pP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Fox I., S. (2014).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Fisiología Humana</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España: McGraw Hill Interamericana. 978-607-151-151-1</a:t>
            </a:r>
          </a:p>
          <a:p>
            <a:pPr marL="342900" indent="-342900" algn="just">
              <a:lnSpc>
                <a:spcPct val="115000"/>
              </a:lnSpc>
              <a:spcAft>
                <a:spcPts val="0"/>
              </a:spcAft>
              <a:buFont typeface="+mj-lt"/>
              <a:buAutoNum type="arabicPeriod"/>
            </a:pP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Karp</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G. (2012).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Biología Celular y Molecular</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España: McGraw Hill Interamericana. ISBN 978-607-150504-5</a:t>
            </a:r>
          </a:p>
          <a:p>
            <a:pPr marL="342900" indent="-342900" algn="just">
              <a:lnSpc>
                <a:spcPct val="115000"/>
              </a:lnSpc>
              <a:spcAft>
                <a:spcPts val="0"/>
              </a:spcAft>
              <a:buFont typeface="+mj-lt"/>
              <a:buAutoNum type="arabicPeriod"/>
            </a:pPr>
            <a:r>
              <a:rPr lang="en-US"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Mathews, C. K., Van </a:t>
            </a:r>
            <a:r>
              <a:rPr lang="en-US"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Holde</a:t>
            </a:r>
            <a:r>
              <a:rPr lang="en-US"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K. E., Ahem, K. G.  </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(2013).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Bioquímica</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México: Pearson. ISBN 978-849-0353-929</a:t>
            </a:r>
          </a:p>
          <a:p>
            <a:pPr marL="342900" indent="-342900" algn="just">
              <a:lnSpc>
                <a:spcPct val="115000"/>
              </a:lnSpc>
              <a:spcAft>
                <a:spcPts val="0"/>
              </a:spcAft>
              <a:buFont typeface="+mj-lt"/>
              <a:buAutoNum type="arabicPeriod"/>
            </a:pPr>
            <a:r>
              <a:rPr lang="en-US"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Mckee</a:t>
            </a:r>
            <a:r>
              <a:rPr lang="en-US"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T., </a:t>
            </a:r>
            <a:r>
              <a:rPr lang="en-US"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Mckee</a:t>
            </a:r>
            <a:r>
              <a:rPr lang="en-US"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B. J., (2014).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Bioquímica</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España: McGraw-Hill Interamericana. ISBN </a:t>
            </a:r>
            <a:r>
              <a:rPr lang="es-MX" b="1" spc="100" dirty="0" smtClean="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978-607-151-127-0</a:t>
            </a:r>
            <a:endPar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CBE7DA4F-3DCA-4990-99E9-1063A7466B62}" type="slidenum">
              <a:rPr lang="es-ES" smtClean="0"/>
              <a:pPr>
                <a:defRPr/>
              </a:pPr>
              <a:t>58</a:t>
            </a:fld>
            <a:endParaRPr lang="es-ES"/>
          </a:p>
        </p:txBody>
      </p:sp>
    </p:spTree>
    <p:extLst>
      <p:ext uri="{BB962C8B-B14F-4D97-AF65-F5344CB8AC3E}">
        <p14:creationId xmlns:p14="http://schemas.microsoft.com/office/powerpoint/2010/main" val="118953802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7544" y="727212"/>
            <a:ext cx="8219256" cy="5366084"/>
          </a:xfrm>
          <a:prstGeom prst="rect">
            <a:avLst/>
          </a:prstGeom>
        </p:spPr>
        <p:txBody>
          <a:bodyPr wrap="square">
            <a:spAutoFit/>
          </a:bodyPr>
          <a:lstStyle/>
          <a:p>
            <a:pPr algn="just">
              <a:lnSpc>
                <a:spcPct val="115000"/>
              </a:lnSpc>
              <a:spcAft>
                <a:spcPts val="0"/>
              </a:spcAft>
            </a:pPr>
            <a:r>
              <a:rPr lang="es-MX" sz="2800" b="1" cap="small"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Referencias</a:t>
            </a:r>
            <a:r>
              <a:rPr lang="en-US" sz="2800" b="1" cap="small"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cap="small"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Bibliográficas</a:t>
            </a:r>
          </a:p>
          <a:p>
            <a:pPr marL="342900" indent="-342900" algn="just">
              <a:lnSpc>
                <a:spcPct val="115000"/>
              </a:lnSpc>
              <a:spcAft>
                <a:spcPts val="0"/>
              </a:spcAft>
              <a:buFont typeface="+mj-lt"/>
              <a:buAutoNum type="arabicPeriod" startAt="8"/>
              <a:tabLst>
                <a:tab pos="270510" algn="l"/>
                <a:tab pos="433070" algn="l"/>
              </a:tabLst>
            </a:pPr>
            <a:r>
              <a:rPr lang="de-DE"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Michaelis, L., y Menten, M. L. (1913). </a:t>
            </a:r>
            <a:r>
              <a:rPr lang="de-DE"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Die kinetik der invertinwirkung.</a:t>
            </a:r>
            <a:r>
              <a:rPr lang="de-DE"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Biochem. Z. Vol. 49, págs. 333-369.</a:t>
            </a:r>
            <a:endPar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342900" indent="-342900" algn="just">
              <a:lnSpc>
                <a:spcPct val="115000"/>
              </a:lnSpc>
              <a:spcAft>
                <a:spcPts val="0"/>
              </a:spcAft>
              <a:buFont typeface="+mj-lt"/>
              <a:buAutoNum type="arabicPeriod" startAt="8"/>
              <a:tabLst>
                <a:tab pos="433070" algn="l"/>
              </a:tabLst>
            </a:pP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Nelson L., D., Cox, M. M. (2015) </a:t>
            </a: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Lehninger</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Principios de Bioquímica.</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México: Omega. ISBN 978-842-8216-036</a:t>
            </a:r>
          </a:p>
          <a:p>
            <a:pPr marL="342900" indent="-342900" algn="just">
              <a:lnSpc>
                <a:spcPct val="115000"/>
              </a:lnSpc>
              <a:spcAft>
                <a:spcPts val="0"/>
              </a:spcAft>
              <a:buFont typeface="+mj-lt"/>
              <a:buAutoNum type="arabicPeriod" startAt="8"/>
              <a:tabLst>
                <a:tab pos="433070" algn="l"/>
              </a:tabLst>
            </a:pP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Orten</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N. (2003).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Bioquímica Humana</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México: Panamericana. ISBN 978-950-061-607-2</a:t>
            </a:r>
          </a:p>
          <a:p>
            <a:pPr marL="342900" indent="-342900" algn="just">
              <a:lnSpc>
                <a:spcPct val="115000"/>
              </a:lnSpc>
              <a:spcAft>
                <a:spcPts val="0"/>
              </a:spcAft>
              <a:buFont typeface="+mj-lt"/>
              <a:buAutoNum type="arabicPeriod" startAt="8"/>
              <a:tabLst>
                <a:tab pos="433070" algn="l"/>
              </a:tabLst>
            </a:pP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Piña G., E., Laguna, J. (2013).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Bioquímica de Laguna</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México: El Manual Moderno. ISBN 978-607-448-291-1</a:t>
            </a:r>
          </a:p>
          <a:p>
            <a:pPr marL="342900" indent="-342900" algn="just">
              <a:lnSpc>
                <a:spcPct val="115000"/>
              </a:lnSpc>
              <a:spcAft>
                <a:spcPts val="0"/>
              </a:spcAft>
              <a:buFont typeface="+mj-lt"/>
              <a:buAutoNum type="arabicPeriod" startAt="8"/>
              <a:tabLst>
                <a:tab pos="433070" algn="l"/>
              </a:tabLst>
            </a:pP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Rodwell</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V. W., Bender, D. A., </a:t>
            </a: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Botham</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K. M., </a:t>
            </a: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Kennelly</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P. J., </a:t>
            </a: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Weil</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P. A. (2016).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Bioquímica de </a:t>
            </a:r>
            <a:r>
              <a:rPr lang="es-MX" b="1" i="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Harper</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México: McGraw Hill. ISBN 978-607-1368-7</a:t>
            </a:r>
          </a:p>
          <a:p>
            <a:pPr marL="342900" indent="-342900" algn="just">
              <a:lnSpc>
                <a:spcPct val="115000"/>
              </a:lnSpc>
              <a:spcAft>
                <a:spcPts val="0"/>
              </a:spcAft>
              <a:buFont typeface="+mj-lt"/>
              <a:buAutoNum type="arabicPeriod" startAt="8"/>
              <a:tabLst>
                <a:tab pos="433070" algn="l"/>
              </a:tabLst>
            </a:pPr>
            <a:r>
              <a:rPr lang="es-MX"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Stryer</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L. (2013).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Bioquímica.</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México: Reverte. ISBN 978-84-291-7600-1</a:t>
            </a:r>
          </a:p>
          <a:p>
            <a:pPr marL="342900" indent="-342900" algn="just">
              <a:lnSpc>
                <a:spcPct val="115000"/>
              </a:lnSpc>
              <a:spcAft>
                <a:spcPts val="0"/>
              </a:spcAft>
              <a:buFont typeface="+mj-lt"/>
              <a:buAutoNum type="arabicPeriod" startAt="8"/>
              <a:tabLst>
                <a:tab pos="433070" algn="l"/>
              </a:tabLst>
            </a:pPr>
            <a:r>
              <a:rPr lang="en-US"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Voet</a:t>
            </a:r>
            <a:r>
              <a:rPr lang="en-US"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D., </a:t>
            </a:r>
            <a:r>
              <a:rPr lang="en-US" b="1" spc="100" dirty="0" err="1">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Voet</a:t>
            </a:r>
            <a:r>
              <a:rPr lang="en-US"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J.G., Pratt, Ch. </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(2007). </a:t>
            </a:r>
            <a:r>
              <a:rPr lang="es-MX" b="1" i="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Fundamentos de Bioquímica</a:t>
            </a:r>
            <a:r>
              <a:rPr lang="es-MX" b="1" spc="100" dirty="0">
                <a:solidFill>
                  <a:schemeClr val="accent3">
                    <a:lumMod val="75000"/>
                  </a:schemeClr>
                </a:solidFill>
                <a:effectLst>
                  <a:outerShdw blurRad="38100" dist="38100" dir="2700000" algn="tl">
                    <a:srgbClr val="000000">
                      <a:alpha val="43137"/>
                    </a:srgbClr>
                  </a:outerShdw>
                </a:effectLst>
                <a:latin typeface="Microsoft Sans Serif" pitchFamily="34" charset="0"/>
                <a:cs typeface="Microsoft Sans Serif" pitchFamily="34" charset="0"/>
              </a:rPr>
              <a:t>. España: Media Panamericana. ISBN 950—06-2301-3</a:t>
            </a:r>
          </a:p>
        </p:txBody>
      </p:sp>
      <p:sp>
        <p:nvSpPr>
          <p:cNvPr id="3" name="Marcador de número de diapositiva 2"/>
          <p:cNvSpPr>
            <a:spLocks noGrp="1"/>
          </p:cNvSpPr>
          <p:nvPr>
            <p:ph type="sldNum" sz="quarter" idx="12"/>
          </p:nvPr>
        </p:nvSpPr>
        <p:spPr/>
        <p:txBody>
          <a:bodyPr/>
          <a:lstStyle/>
          <a:p>
            <a:pPr>
              <a:defRPr/>
            </a:pPr>
            <a:fld id="{CBE7DA4F-3DCA-4990-99E9-1063A7466B62}" type="slidenum">
              <a:rPr lang="es-ES" smtClean="0"/>
              <a:pPr>
                <a:defRPr/>
              </a:pPr>
              <a:t>59</a:t>
            </a:fld>
            <a:endParaRPr lang="es-ES"/>
          </a:p>
        </p:txBody>
      </p:sp>
    </p:spTree>
    <p:extLst>
      <p:ext uri="{BB962C8B-B14F-4D97-AF65-F5344CB8AC3E}">
        <p14:creationId xmlns:p14="http://schemas.microsoft.com/office/powerpoint/2010/main" val="148365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44519" y="1412776"/>
            <a:ext cx="8254962" cy="468052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just" eaLnBrk="0" fontAlgn="auto" hangingPunct="0">
              <a:lnSpc>
                <a:spcPct val="107000"/>
              </a:lnSpc>
              <a:spcBef>
                <a:spcPct val="0"/>
              </a:spcBef>
              <a:spcAft>
                <a:spcPts val="0"/>
              </a:spcAft>
            </a:pPr>
            <a:r>
              <a:rPr lang="es-MX" sz="2000" dirty="0" smtClean="0">
                <a:solidFill>
                  <a:srgbClr val="297FD5">
                    <a:lumMod val="75000"/>
                  </a:srgbClr>
                </a:solidFill>
                <a:latin typeface="Microsoft Sans Serif" panose="020B0604020202020204" pitchFamily="34" charset="0"/>
                <a:ea typeface="Calibri" panose="020F0502020204030204" pitchFamily="34" charset="0"/>
                <a:cs typeface="Times New Roman" panose="02020603050405020304" pitchFamily="18" charset="0"/>
              </a:rPr>
              <a:t>El estudio de los Ácidos Nucleicos es de gran relevancia </a:t>
            </a:r>
            <a:r>
              <a:rPr lang="es-MX" sz="2000" dirty="0">
                <a:solidFill>
                  <a:srgbClr val="297FD5">
                    <a:lumMod val="75000"/>
                  </a:srgbClr>
                </a:solidFill>
                <a:latin typeface="Microsoft Sans Serif" panose="020B0604020202020204" pitchFamily="34" charset="0"/>
                <a:ea typeface="Calibri" panose="020F0502020204030204" pitchFamily="34" charset="0"/>
                <a:cs typeface="Times New Roman" panose="02020603050405020304" pitchFamily="18" charset="0"/>
              </a:rPr>
              <a:t>puesto que todos los organismos vivos poseemos estas biomoléculas que dirigen y controlan la síntesis de las proteínas, proporcionando la información que determina su especificidad y características biológicas, ya que contienen las instrucciones necesarias para realizar los procesos vitales y son las responsables de todas las funciones básicas en el </a:t>
            </a:r>
            <a:r>
              <a:rPr lang="es-MX" sz="2000" dirty="0" smtClean="0">
                <a:solidFill>
                  <a:srgbClr val="297FD5">
                    <a:lumMod val="75000"/>
                  </a:srgbClr>
                </a:solidFill>
                <a:latin typeface="Microsoft Sans Serif" panose="020B0604020202020204" pitchFamily="34" charset="0"/>
                <a:ea typeface="Calibri" panose="020F0502020204030204" pitchFamily="34" charset="0"/>
                <a:cs typeface="Times New Roman" panose="02020603050405020304" pitchFamily="18" charset="0"/>
              </a:rPr>
              <a:t>organismo</a:t>
            </a:r>
            <a:r>
              <a:rPr lang="es-MX" sz="2000" dirty="0" smtClean="0">
                <a:solidFill>
                  <a:prstClr val="black">
                    <a:tint val="75000"/>
                  </a:prstClr>
                </a:solidFill>
                <a:latin typeface="Times New Roman" pitchFamily="18" charset="0"/>
              </a:rPr>
              <a:t>​</a:t>
            </a:r>
            <a:r>
              <a:rPr lang="es-MX" sz="2000" dirty="0">
                <a:solidFill>
                  <a:srgbClr val="297FD5">
                    <a:lumMod val="75000"/>
                  </a:srgbClr>
                </a:solidFill>
                <a:latin typeface="Microsoft Sans Serif" panose="020B0604020202020204" pitchFamily="34" charset="0"/>
                <a:ea typeface="Calibri" panose="020F0502020204030204" pitchFamily="34" charset="0"/>
                <a:cs typeface="Times New Roman" panose="02020603050405020304" pitchFamily="18" charset="0"/>
              </a:rPr>
              <a:t>. Los Ácidos Nucleicos son las biomoléculas portadoras de la información </a:t>
            </a:r>
            <a:r>
              <a:rPr lang="es-MX" sz="2000" dirty="0" smtClean="0">
                <a:solidFill>
                  <a:srgbClr val="297FD5">
                    <a:lumMod val="75000"/>
                  </a:srgbClr>
                </a:solidFill>
                <a:latin typeface="Microsoft Sans Serif" panose="020B0604020202020204" pitchFamily="34" charset="0"/>
                <a:ea typeface="Calibri" panose="020F0502020204030204" pitchFamily="34" charset="0"/>
                <a:cs typeface="Times New Roman" panose="02020603050405020304" pitchFamily="18" charset="0"/>
              </a:rPr>
              <a:t>genética de cada sistema biológico. </a:t>
            </a:r>
            <a:endParaRPr lang="es-MX" sz="2000" dirty="0">
              <a:solidFill>
                <a:srgbClr val="297FD5">
                  <a:lumMod val="75000"/>
                </a:srgbClr>
              </a:solidFill>
              <a:latin typeface="Microsoft Sans Serif" panose="020B0604020202020204" pitchFamily="34" charset="0"/>
              <a:ea typeface="Calibri" panose="020F0502020204030204" pitchFamily="34" charset="0"/>
              <a:cs typeface="Times New Roman" panose="02020603050405020304" pitchFamily="18" charset="0"/>
            </a:endParaRPr>
          </a:p>
          <a:p>
            <a:pPr algn="just" fontAlgn="auto">
              <a:lnSpc>
                <a:spcPct val="107000"/>
              </a:lnSpc>
              <a:spcAft>
                <a:spcPts val="0"/>
              </a:spcAft>
            </a:pPr>
            <a:endParaRPr lang="es-MX" sz="1200" dirty="0" smtClean="0">
              <a:solidFill>
                <a:srgbClr val="297FD5">
                  <a:lumMod val="75000"/>
                </a:srgbClr>
              </a:solidFill>
              <a:latin typeface="Microsoft Sans Serif" panose="020B0604020202020204" pitchFamily="34" charset="0"/>
              <a:ea typeface="Calibri" panose="020F0502020204030204" pitchFamily="34" charset="0"/>
              <a:cs typeface="Times New Roman" panose="02020603050405020304" pitchFamily="18" charset="0"/>
            </a:endParaRPr>
          </a:p>
          <a:p>
            <a:pPr algn="just" fontAlgn="auto">
              <a:lnSpc>
                <a:spcPct val="107000"/>
              </a:lnSpc>
              <a:spcAft>
                <a:spcPts val="0"/>
              </a:spcAft>
            </a:pPr>
            <a:r>
              <a:rPr lang="es-MX" sz="2000" dirty="0" smtClean="0">
                <a:solidFill>
                  <a:srgbClr val="297FD5">
                    <a:lumMod val="75000"/>
                  </a:srgbClr>
                </a:solidFill>
                <a:latin typeface="Microsoft Sans Serif" panose="020B0604020202020204" pitchFamily="34" charset="0"/>
                <a:ea typeface="Calibri" panose="020F0502020204030204" pitchFamily="34" charset="0"/>
                <a:cs typeface="Times New Roman" panose="02020603050405020304" pitchFamily="18" charset="0"/>
              </a:rPr>
              <a:t>Esta presentación incluye la composición química y la conformación estructural de los diferentes tipos de ácidos nucleicos, las funciones que desempeñan y la relevancia que tienen para la prevalencia de cada especie.</a:t>
            </a:r>
            <a:endParaRPr lang="es-MX" sz="2000" dirty="0" smtClean="0">
              <a:solidFill>
                <a:srgbClr val="297FD5">
                  <a:lumMod val="75000"/>
                </a:srgbClr>
              </a:solidFill>
              <a:latin typeface="Calibri" panose="020F0502020204030204" pitchFamily="34" charset="0"/>
              <a:ea typeface="Calibri" panose="020F0502020204030204" pitchFamily="34" charset="0"/>
              <a:cs typeface="Times New Roman" panose="02020603050405020304" pitchFamily="18" charset="0"/>
            </a:endParaRPr>
          </a:p>
          <a:p>
            <a:pPr algn="just" fontAlgn="auto">
              <a:lnSpc>
                <a:spcPct val="107000"/>
              </a:lnSpc>
              <a:spcAft>
                <a:spcPts val="0"/>
              </a:spcAft>
            </a:pPr>
            <a:endPar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endParaRPr>
          </a:p>
          <a:p>
            <a:pPr algn="just" fontAlgn="auto">
              <a:lnSpc>
                <a:spcPct val="107000"/>
              </a:lnSpc>
              <a:spcAft>
                <a:spcPts val="0"/>
              </a:spcAft>
            </a:pPr>
            <a:endParaRPr lang="es-MX" sz="2000" dirty="0" smtClean="0">
              <a:solidFill>
                <a:srgbClr val="FFFFEF"/>
              </a:solidFill>
              <a:latin typeface="Calibri" panose="020F0502020204030204" pitchFamily="34" charset="0"/>
              <a:ea typeface="Calibri" panose="020F0502020204030204" pitchFamily="34" charset="0"/>
              <a:cs typeface="Times New Roman" panose="02020603050405020304" pitchFamily="18" charset="0"/>
            </a:endParaRPr>
          </a:p>
          <a:p>
            <a:pPr algn="just" fontAlgn="auto">
              <a:lnSpc>
                <a:spcPct val="107000"/>
              </a:lnSpc>
              <a:spcAft>
                <a:spcPts val="0"/>
              </a:spcAft>
            </a:pPr>
            <a:endPar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CBE7DA4F-3DCA-4990-99E9-1063A7466B62}" type="slidenum">
              <a:rPr lang="es-ES" smtClean="0"/>
              <a:pPr>
                <a:defRPr/>
              </a:pPr>
              <a:t>6</a:t>
            </a:fld>
            <a:endParaRPr lang="es-ES"/>
          </a:p>
        </p:txBody>
      </p:sp>
      <p:sp>
        <p:nvSpPr>
          <p:cNvPr id="4" name="Rectangle 2"/>
          <p:cNvSpPr txBox="1">
            <a:spLocks noChangeArrowheads="1"/>
          </p:cNvSpPr>
          <p:nvPr/>
        </p:nvSpPr>
        <p:spPr>
          <a:xfrm>
            <a:off x="495300" y="278338"/>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1021318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7544" y="1717294"/>
            <a:ext cx="8219256" cy="3767185"/>
          </a:xfrm>
          <a:prstGeom prst="rect">
            <a:avLst/>
          </a:prstGeom>
        </p:spPr>
        <p:txBody>
          <a:bodyPr wrap="square">
            <a:spAutoFit/>
          </a:bodyPr>
          <a:lstStyle/>
          <a:p>
            <a:pPr marL="342900" indent="-342900" algn="just">
              <a:lnSpc>
                <a:spcPct val="115000"/>
              </a:lnSpc>
              <a:spcAft>
                <a:spcPts val="0"/>
              </a:spcAft>
              <a:buFont typeface="+mj-lt"/>
              <a:buAutoNum type="arabicPeriod"/>
            </a:pPr>
            <a:r>
              <a:rPr lang="es-MX" sz="1600" dirty="0" smtClean="0">
                <a:solidFill>
                  <a:schemeClr val="accent3">
                    <a:lumMod val="75000"/>
                  </a:schemeClr>
                </a:solidFill>
                <a:latin typeface="Arial" panose="020B0604020202020204" pitchFamily="34" charset="0"/>
                <a:hlinkClick r:id="rId2"/>
              </a:rPr>
              <a:t>https://www.wikipedia.org</a:t>
            </a:r>
            <a:endParaRPr lang="es-MX" sz="1600" dirty="0" smtClean="0">
              <a:solidFill>
                <a:schemeClr val="accent3">
                  <a:lumMod val="75000"/>
                </a:schemeClr>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chemeClr val="accent3">
                    <a:lumMod val="75000"/>
                  </a:schemeClr>
                </a:solidFill>
                <a:latin typeface="Arial" panose="020B0604020202020204" pitchFamily="34" charset="0"/>
                <a:hlinkClick r:id="rId3"/>
              </a:rPr>
              <a:t>https://es.wordpress.com</a:t>
            </a:r>
            <a:endParaRPr lang="es-MX" sz="1600" u="sng" dirty="0" smtClean="0">
              <a:solidFill>
                <a:schemeClr val="accent3">
                  <a:lumMod val="75000"/>
                </a:schemeClr>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chemeClr val="accent3">
                    <a:lumMod val="75000"/>
                  </a:schemeClr>
                </a:solidFill>
                <a:latin typeface="Arial" panose="020B0604020202020204" pitchFamily="34" charset="0"/>
                <a:hlinkClick r:id="rId4"/>
              </a:rPr>
              <a:t>https://www.sciencephotogallery.com</a:t>
            </a:r>
            <a:endParaRPr lang="es-MX" sz="1600" u="sng" dirty="0" smtClean="0">
              <a:solidFill>
                <a:schemeClr val="accent3">
                  <a:lumMod val="75000"/>
                </a:schemeClr>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chemeClr val="accent3">
                    <a:lumMod val="75000"/>
                  </a:schemeClr>
                </a:solidFill>
                <a:latin typeface="Arial" panose="020B0604020202020204" pitchFamily="34" charset="0"/>
                <a:hlinkClick r:id="rId5"/>
              </a:rPr>
              <a:t>https://nsf/.gov</a:t>
            </a:r>
            <a:endParaRPr lang="es-MX" sz="1600" u="sng" dirty="0" smtClean="0">
              <a:solidFill>
                <a:schemeClr val="accent3">
                  <a:lumMod val="75000"/>
                </a:schemeClr>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chemeClr val="accent3">
                    <a:lumMod val="75000"/>
                  </a:schemeClr>
                </a:solidFill>
                <a:latin typeface="Arial" panose="020B0604020202020204" pitchFamily="34" charset="0"/>
                <a:hlinkClick r:id="rId6"/>
              </a:rPr>
              <a:t>https://www.genome.gov</a:t>
            </a:r>
            <a:endParaRPr lang="es-MX" sz="1600" u="sng" dirty="0" smtClean="0">
              <a:solidFill>
                <a:schemeClr val="accent3">
                  <a:lumMod val="75000"/>
                </a:schemeClr>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chemeClr val="accent3">
                    <a:lumMod val="75000"/>
                  </a:schemeClr>
                </a:solidFill>
                <a:latin typeface="Arial" panose="020B0604020202020204" pitchFamily="34" charset="0"/>
                <a:hlinkClick r:id="rId7"/>
              </a:rPr>
              <a:t>https://www.scientificamerican.com/espanol</a:t>
            </a:r>
            <a:endParaRPr lang="es-MX" sz="1600" u="sng" dirty="0" smtClean="0">
              <a:solidFill>
                <a:schemeClr val="accent3">
                  <a:lumMod val="75000"/>
                </a:schemeClr>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chemeClr val="accent3">
                    <a:lumMod val="75000"/>
                  </a:schemeClr>
                </a:solidFill>
                <a:latin typeface="Arial" panose="020B0604020202020204" pitchFamily="34" charset="0"/>
                <a:hlinkClick r:id="rId8"/>
              </a:rPr>
              <a:t>https://www.genome.gov/NHGRI</a:t>
            </a:r>
            <a:endParaRPr lang="es-MX" sz="1600" u="sng" dirty="0" smtClean="0">
              <a:solidFill>
                <a:schemeClr val="accent3">
                  <a:lumMod val="75000"/>
                </a:schemeClr>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chemeClr val="accent3">
                    <a:lumMod val="75000"/>
                  </a:schemeClr>
                </a:solidFill>
                <a:latin typeface="Arial" panose="020B0604020202020204" pitchFamily="34" charset="0"/>
                <a:hlinkClick r:id="rId9"/>
              </a:rPr>
              <a:t>https://www.mheducation.com</a:t>
            </a:r>
            <a:endParaRPr lang="es-MX" sz="1600" u="sng" dirty="0" smtClean="0">
              <a:solidFill>
                <a:schemeClr val="accent3">
                  <a:lumMod val="75000"/>
                </a:schemeClr>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chemeClr val="accent3">
                    <a:lumMod val="75000"/>
                  </a:schemeClr>
                </a:solidFill>
                <a:latin typeface="Arial" panose="020B0604020202020204" pitchFamily="34" charset="0"/>
                <a:hlinkClick r:id="rId10"/>
              </a:rPr>
              <a:t>https://es.slideshare.net</a:t>
            </a:r>
            <a:endParaRPr lang="es-MX" sz="1600" u="sng" dirty="0" smtClean="0">
              <a:solidFill>
                <a:schemeClr val="accent3">
                  <a:lumMod val="75000"/>
                </a:schemeClr>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chemeClr val="accent3">
                    <a:lumMod val="75000"/>
                  </a:schemeClr>
                </a:solidFill>
                <a:latin typeface="Arial" panose="020B0604020202020204" pitchFamily="34" charset="0"/>
                <a:hlinkClick r:id="rId11"/>
              </a:rPr>
              <a:t>https://sites.google.com</a:t>
            </a:r>
            <a:endParaRPr lang="es-MX" sz="1600" u="sng" dirty="0" smtClean="0">
              <a:solidFill>
                <a:schemeClr val="accent3">
                  <a:lumMod val="75000"/>
                </a:schemeClr>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chemeClr val="accent3">
                    <a:lumMod val="75000"/>
                  </a:schemeClr>
                </a:solidFill>
                <a:latin typeface="Arial" panose="020B0604020202020204" pitchFamily="34" charset="0"/>
                <a:hlinkClick r:id="rId12"/>
              </a:rPr>
              <a:t>https://www.google.com.mx/imghp</a:t>
            </a:r>
            <a:endParaRPr lang="es-MX" sz="1600" u="sng" dirty="0" smtClean="0">
              <a:solidFill>
                <a:schemeClr val="accent3">
                  <a:lumMod val="75000"/>
                </a:schemeClr>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chemeClr val="accent3">
                    <a:lumMod val="75000"/>
                  </a:schemeClr>
                </a:solidFill>
                <a:latin typeface="Arial" panose="020B0604020202020204" pitchFamily="34" charset="0"/>
                <a:hlinkClick r:id="rId13"/>
              </a:rPr>
              <a:t>https://es.khanacademy.org</a:t>
            </a:r>
            <a:endParaRPr lang="es-MX" sz="1600" u="sng" dirty="0" smtClean="0">
              <a:solidFill>
                <a:schemeClr val="accent3">
                  <a:lumMod val="75000"/>
                </a:schemeClr>
              </a:solidFill>
              <a:latin typeface="Arial" panose="020B0604020202020204" pitchFamily="34" charset="0"/>
            </a:endParaRPr>
          </a:p>
          <a:p>
            <a:pPr algn="just" fontAlgn="ctr"/>
            <a:r>
              <a:rPr lang="es-MX" sz="1600" dirty="0" smtClean="0">
                <a:solidFill>
                  <a:schemeClr val="accent3">
                    <a:lumMod val="75000"/>
                  </a:schemeClr>
                </a:solidFill>
                <a:latin typeface="Arial" panose="020B0604020202020204" pitchFamily="34" charset="0"/>
              </a:rPr>
              <a:t>(El acceso a estas páginas se realizó en el mes de mayo de 2018) </a:t>
            </a:r>
            <a:r>
              <a:rPr lang="es-MX" dirty="0" smtClean="0">
                <a:solidFill>
                  <a:prstClr val="white"/>
                </a:solidFill>
                <a:latin typeface="Arial" charset="0"/>
              </a:rPr>
              <a:t>).</a:t>
            </a:r>
            <a:endParaRPr lang="es-MX" dirty="0">
              <a:solidFill>
                <a:prstClr val="white"/>
              </a:solidFill>
              <a:latin typeface="Arial" charset="0"/>
            </a:endParaRPr>
          </a:p>
        </p:txBody>
      </p:sp>
      <p:sp>
        <p:nvSpPr>
          <p:cNvPr id="3" name="1 Título"/>
          <p:cNvSpPr txBox="1">
            <a:spLocks/>
          </p:cNvSpPr>
          <p:nvPr/>
        </p:nvSpPr>
        <p:spPr>
          <a:xfrm>
            <a:off x="539552" y="764704"/>
            <a:ext cx="3960440" cy="573983"/>
          </a:xfrm>
          <a:prstGeom prst="rect">
            <a:avLst/>
          </a:prstGeom>
        </p:spPr>
        <p:txBody>
          <a:bodyP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eaLnBrk="0" hangingPunct="0">
              <a:lnSpc>
                <a:spcPct val="115000"/>
              </a:lnSpc>
              <a:spcAft>
                <a:spcPts val="0"/>
              </a:spcAft>
              <a:defRPr/>
            </a:pPr>
            <a:r>
              <a:rPr lang="es-ES" sz="2800" b="1" cap="small"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Páginas de Internet</a:t>
            </a:r>
          </a:p>
        </p:txBody>
      </p:sp>
      <p:sp>
        <p:nvSpPr>
          <p:cNvPr id="4" name="Marcador de número de diapositiva 3"/>
          <p:cNvSpPr>
            <a:spLocks noGrp="1"/>
          </p:cNvSpPr>
          <p:nvPr>
            <p:ph type="sldNum" sz="quarter" idx="12"/>
          </p:nvPr>
        </p:nvSpPr>
        <p:spPr/>
        <p:txBody>
          <a:bodyPr/>
          <a:lstStyle/>
          <a:p>
            <a:pPr>
              <a:defRPr/>
            </a:pPr>
            <a:fld id="{CBE7DA4F-3DCA-4990-99E9-1063A7466B62}" type="slidenum">
              <a:rPr lang="es-ES" smtClean="0"/>
              <a:pPr>
                <a:defRPr/>
              </a:pPr>
              <a:t>60</a:t>
            </a:fld>
            <a:endParaRPr lang="es-ES"/>
          </a:p>
        </p:txBody>
      </p:sp>
    </p:spTree>
    <p:extLst>
      <p:ext uri="{BB962C8B-B14F-4D97-AF65-F5344CB8AC3E}">
        <p14:creationId xmlns:p14="http://schemas.microsoft.com/office/powerpoint/2010/main" val="391475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a:defRPr/>
            </a:pPr>
            <a:fld id="{CBE7DA4F-3DCA-4990-99E9-1063A7466B62}" type="slidenum">
              <a:rPr lang="es-ES" smtClean="0"/>
              <a:pPr>
                <a:defRPr/>
              </a:pPr>
              <a:t>7</a:t>
            </a:fld>
            <a:endParaRPr lang="es-ES"/>
          </a:p>
        </p:txBody>
      </p:sp>
      <p:pic>
        <p:nvPicPr>
          <p:cNvPr id="5" name="Imagen 4"/>
          <p:cNvPicPr>
            <a:picLocks noChangeAspect="1"/>
          </p:cNvPicPr>
          <p:nvPr/>
        </p:nvPicPr>
        <p:blipFill>
          <a:blip r:embed="rId2"/>
          <a:stretch>
            <a:fillRect/>
          </a:stretch>
        </p:blipFill>
        <p:spPr>
          <a:xfrm>
            <a:off x="4211961" y="566960"/>
            <a:ext cx="3643860" cy="2917991"/>
          </a:xfrm>
          <a:prstGeom prst="rect">
            <a:avLst/>
          </a:prstGeom>
        </p:spPr>
      </p:pic>
      <p:sp>
        <p:nvSpPr>
          <p:cNvPr id="6" name="CuadroTexto 5"/>
          <p:cNvSpPr txBox="1"/>
          <p:nvPr/>
        </p:nvSpPr>
        <p:spPr>
          <a:xfrm>
            <a:off x="4812221" y="3577849"/>
            <a:ext cx="2586411" cy="492443"/>
          </a:xfrm>
          <a:prstGeom prst="rect">
            <a:avLst/>
          </a:prstGeom>
          <a:noFill/>
        </p:spPr>
        <p:txBody>
          <a:bodyPr wrap="square" rtlCol="0">
            <a:spAutoFit/>
          </a:bodyPr>
          <a:lstStyle/>
          <a:p>
            <a:pPr algn="ctr"/>
            <a:r>
              <a:rPr lang="es-MX" sz="1400" b="1" spc="100" dirty="0" smtClean="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Ácidos Nucleicos </a:t>
            </a:r>
            <a:endParaRPr lang="es-MX" sz="14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ctr"/>
            <a:r>
              <a:rPr lang="es-MX" sz="11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100" b="1" spc="100" dirty="0" err="1" smtClean="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wikipedia</a:t>
            </a:r>
            <a:r>
              <a:rPr lang="en-US" sz="1100" b="1" spc="100" dirty="0" smtClean="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.org, 2018</a:t>
            </a:r>
            <a:endParaRPr lang="en-US" sz="1100" b="1" spc="100" dirty="0">
              <a:solidFill>
                <a:srgbClr val="297FD5">
                  <a:lumMod val="75000"/>
                </a:srgb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7" name="Marcador de texto 2"/>
          <p:cNvSpPr txBox="1">
            <a:spLocks/>
          </p:cNvSpPr>
          <p:nvPr/>
        </p:nvSpPr>
        <p:spPr>
          <a:xfrm>
            <a:off x="1282446" y="4651040"/>
            <a:ext cx="6576822" cy="642632"/>
          </a:xfrm>
          <a:prstGeom prst="rect">
            <a:avLst/>
          </a:prstGeom>
        </p:spPr>
        <p:txBody>
          <a:bodyPr vert="horz" lIns="91440" tIns="45720" rIns="91440" bIns="45720" rtlCol="0" anchor="t">
            <a:normAutofit/>
          </a:bodyPr>
          <a:lstStyle>
            <a:lvl1pPr marL="0" indent="0" algn="ctr" defTabSz="685800" rtl="0" eaLnBrk="1" latinLnBrk="0" hangingPunct="1">
              <a:lnSpc>
                <a:spcPct val="90000"/>
              </a:lnSpc>
              <a:spcBef>
                <a:spcPts val="1000"/>
              </a:spcBef>
              <a:buClr>
                <a:schemeClr val="tx1"/>
              </a:buClr>
              <a:buSzPct val="80000"/>
              <a:buFont typeface="Corbel" pitchFamily="34" charset="0"/>
              <a:buNone/>
              <a:defRPr sz="1800" kern="1200">
                <a:solidFill>
                  <a:schemeClr val="tx1"/>
                </a:solidFill>
                <a:latin typeface="+mn-lt"/>
                <a:ea typeface="+mn-ea"/>
                <a:cs typeface="+mn-cs"/>
              </a:defRPr>
            </a:lvl1pPr>
            <a:lvl2pPr marL="342900" indent="0" algn="l" defTabSz="685800" rtl="0" eaLnBrk="1" latinLnBrk="0" hangingPunct="1">
              <a:lnSpc>
                <a:spcPct val="90000"/>
              </a:lnSpc>
              <a:spcBef>
                <a:spcPts val="150"/>
              </a:spcBef>
              <a:spcAft>
                <a:spcPts val="300"/>
              </a:spcAft>
              <a:buClr>
                <a:schemeClr val="tx1"/>
              </a:buClr>
              <a:buSzPct val="80000"/>
              <a:buFont typeface="Corbel" pitchFamily="34" charset="0"/>
              <a:buNone/>
              <a:defRPr sz="1350" kern="1200">
                <a:solidFill>
                  <a:schemeClr val="tx1">
                    <a:tint val="75000"/>
                  </a:schemeClr>
                </a:solidFill>
                <a:latin typeface="+mn-lt"/>
                <a:ea typeface="+mn-ea"/>
                <a:cs typeface="+mn-cs"/>
              </a:defRPr>
            </a:lvl2pPr>
            <a:lvl3pPr marL="685800" indent="0" algn="l" defTabSz="685800" rtl="0" eaLnBrk="1" latinLnBrk="0" hangingPunct="1">
              <a:lnSpc>
                <a:spcPct val="90000"/>
              </a:lnSpc>
              <a:spcBef>
                <a:spcPts val="150"/>
              </a:spcBef>
              <a:spcAft>
                <a:spcPts val="300"/>
              </a:spcAft>
              <a:buClr>
                <a:schemeClr val="tx1"/>
              </a:buClr>
              <a:buSzPct val="80000"/>
              <a:buFont typeface="Corbel" pitchFamily="34" charset="0"/>
              <a:buNone/>
              <a:defRPr sz="1200" kern="1200">
                <a:solidFill>
                  <a:schemeClr val="tx1">
                    <a:tint val="75000"/>
                  </a:schemeClr>
                </a:solidFill>
                <a:latin typeface="+mn-lt"/>
                <a:ea typeface="+mn-ea"/>
                <a:cs typeface="+mn-cs"/>
              </a:defRPr>
            </a:lvl3pPr>
            <a:lvl4pPr marL="1028700" indent="0" algn="l" defTabSz="685800" rtl="0" eaLnBrk="1" latinLnBrk="0" hangingPunct="1">
              <a:lnSpc>
                <a:spcPct val="90000"/>
              </a:lnSpc>
              <a:spcBef>
                <a:spcPts val="150"/>
              </a:spcBef>
              <a:spcAft>
                <a:spcPts val="300"/>
              </a:spcAft>
              <a:buClr>
                <a:schemeClr val="tx1"/>
              </a:buClr>
              <a:buSzPct val="80000"/>
              <a:buFont typeface="Corbel" pitchFamily="34" charset="0"/>
              <a:buNone/>
              <a:defRPr sz="1050" kern="1200">
                <a:solidFill>
                  <a:schemeClr val="tx1">
                    <a:tint val="75000"/>
                  </a:schemeClr>
                </a:solidFill>
                <a:latin typeface="+mn-lt"/>
                <a:ea typeface="+mn-ea"/>
                <a:cs typeface="+mn-cs"/>
              </a:defRPr>
            </a:lvl4pPr>
            <a:lvl5pPr marL="1371600" indent="0" algn="l" defTabSz="685800" rtl="0" eaLnBrk="1" latinLnBrk="0" hangingPunct="1">
              <a:lnSpc>
                <a:spcPct val="90000"/>
              </a:lnSpc>
              <a:spcBef>
                <a:spcPts val="150"/>
              </a:spcBef>
              <a:spcAft>
                <a:spcPts val="300"/>
              </a:spcAft>
              <a:buClr>
                <a:schemeClr val="tx1"/>
              </a:buClr>
              <a:buSzPct val="80000"/>
              <a:buFont typeface="Corbel" pitchFamily="34" charset="0"/>
              <a:buNone/>
              <a:defRPr sz="1050" kern="1200">
                <a:solidFill>
                  <a:schemeClr val="tx1">
                    <a:tint val="75000"/>
                  </a:schemeClr>
                </a:solidFill>
                <a:latin typeface="+mn-lt"/>
                <a:ea typeface="+mn-ea"/>
                <a:cs typeface="+mn-cs"/>
              </a:defRPr>
            </a:lvl5pPr>
            <a:lvl6pPr marL="1714500" indent="0" algn="l" defTabSz="685800" rtl="0" eaLnBrk="1" latinLnBrk="0" hangingPunct="1">
              <a:lnSpc>
                <a:spcPct val="90000"/>
              </a:lnSpc>
              <a:spcBef>
                <a:spcPts val="150"/>
              </a:spcBef>
              <a:spcAft>
                <a:spcPts val="300"/>
              </a:spcAft>
              <a:buClr>
                <a:schemeClr val="tx1"/>
              </a:buClr>
              <a:buSzPct val="80000"/>
              <a:buFont typeface="Corbel" pitchFamily="34" charset="0"/>
              <a:buNone/>
              <a:defRPr sz="1050" kern="1200">
                <a:solidFill>
                  <a:schemeClr val="tx1">
                    <a:tint val="75000"/>
                  </a:schemeClr>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tx1"/>
              </a:buClr>
              <a:buSzPct val="80000"/>
              <a:buFont typeface="Corbel" pitchFamily="34" charset="0"/>
              <a:buNone/>
              <a:defRPr sz="1050" kern="1200">
                <a:solidFill>
                  <a:schemeClr val="tx1">
                    <a:tint val="75000"/>
                  </a:schemeClr>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tx1"/>
              </a:buClr>
              <a:buSzPct val="80000"/>
              <a:buFont typeface="Corbel" pitchFamily="34" charset="0"/>
              <a:buNone/>
              <a:defRPr sz="1050" kern="1200">
                <a:solidFill>
                  <a:schemeClr val="tx1">
                    <a:tint val="75000"/>
                  </a:schemeClr>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tx1"/>
              </a:buClr>
              <a:buSzPct val="80000"/>
              <a:buFont typeface="Corbel" pitchFamily="34" charset="0"/>
              <a:buNone/>
              <a:defRPr sz="1050" kern="1200">
                <a:solidFill>
                  <a:schemeClr val="tx1">
                    <a:tint val="75000"/>
                  </a:schemeClr>
                </a:solidFill>
                <a:latin typeface="+mn-lt"/>
                <a:ea typeface="+mn-ea"/>
                <a:cs typeface="+mn-cs"/>
              </a:defRPr>
            </a:lvl9pPr>
          </a:lstStyle>
          <a:p>
            <a:pPr defTabSz="914400" fontAlgn="auto">
              <a:spcBef>
                <a:spcPct val="0"/>
              </a:spcBef>
              <a:spcAft>
                <a:spcPts val="0"/>
              </a:spcAft>
            </a:pPr>
            <a:r>
              <a:rPr lang="es-MX" sz="4000" b="1" cap="small" smtClean="0">
                <a:solidFill>
                  <a:srgbClr val="FF0000"/>
                </a:solidFill>
                <a:effectLst>
                  <a:outerShdw blurRad="38100" dist="38100" dir="2700000" algn="tl">
                    <a:srgbClr val="000000">
                      <a:alpha val="43137"/>
                    </a:srgbClr>
                  </a:outerShdw>
                </a:effectLst>
                <a:latin typeface="Microsoft Sans Serif" pitchFamily="34" charset="0"/>
                <a:ea typeface="+mj-ea"/>
                <a:cs typeface="Microsoft Sans Serif" pitchFamily="34" charset="0"/>
              </a:rPr>
              <a:t>Justificación académica</a:t>
            </a:r>
            <a:endParaRPr lang="es-MX" sz="4000" b="1" cap="small" dirty="0">
              <a:solidFill>
                <a:srgbClr val="FF0000"/>
              </a:solidFill>
              <a:effectLst>
                <a:outerShdw blurRad="38100" dist="38100" dir="2700000" algn="tl">
                  <a:srgbClr val="000000">
                    <a:alpha val="43137"/>
                  </a:srgbClr>
                </a:outerShdw>
              </a:effectLst>
              <a:latin typeface="Microsoft Sans Serif" pitchFamily="34" charset="0"/>
              <a:ea typeface="+mj-ea"/>
              <a:cs typeface="Microsoft Sans Serif" pitchFamily="34" charset="0"/>
            </a:endParaRPr>
          </a:p>
        </p:txBody>
      </p:sp>
    </p:spTree>
    <p:extLst>
      <p:ext uri="{BB962C8B-B14F-4D97-AF65-F5344CB8AC3E}">
        <p14:creationId xmlns:p14="http://schemas.microsoft.com/office/powerpoint/2010/main" val="10816388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1838672"/>
            <a:ext cx="7920879" cy="4038600"/>
          </a:xfrm>
        </p:spPr>
        <p:txBody>
          <a:bodyPr>
            <a:normAutofit lnSpcReduction="10000"/>
          </a:bodyPr>
          <a:lstStyle/>
          <a:p>
            <a:pPr marL="34290" indent="0">
              <a:buNone/>
            </a:pPr>
            <a:r>
              <a:rPr lang="es-MX" sz="4000" b="1" cap="small" spc="100" dirty="0" smtClean="0">
                <a:solidFill>
                  <a:srgbClr val="00CC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Objetivo</a:t>
            </a:r>
          </a:p>
          <a:p>
            <a:pPr marL="34290" indent="0" algn="just">
              <a:buNone/>
            </a:pPr>
            <a:endParaRPr lang="es-MX" sz="1700" spc="100" dirty="0" smtClean="0">
              <a:solidFill>
                <a:srgbClr val="00000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lnSpc>
                <a:spcPct val="114000"/>
              </a:lnSpc>
              <a:spcBef>
                <a:spcPts val="0"/>
              </a:spcBef>
              <a:buNone/>
            </a:pPr>
            <a:r>
              <a:rPr lang="es-MX" sz="28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Examinar </a:t>
            </a:r>
            <a:r>
              <a:rPr lang="es-MX" sz="280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la composición química y organización estructural de los ácidos nucleicos, a través de la identificación estructural y la elaboración de mapas metabólicos para entender las funciones y sus mecanismos de regulación en los organismos </a:t>
            </a:r>
            <a:r>
              <a:rPr lang="es-MX" sz="2800"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vivos. </a:t>
            </a:r>
            <a:r>
              <a:rPr lang="es-MX" dirty="0">
                <a:solidFill>
                  <a:srgbClr val="000000"/>
                </a:solidFill>
                <a:latin typeface="Arial" panose="020B0604020202020204" pitchFamily="34" charset="0"/>
              </a:rPr>
              <a:t>	</a:t>
            </a:r>
          </a:p>
        </p:txBody>
      </p:sp>
      <p:sp>
        <p:nvSpPr>
          <p:cNvPr id="4" name="1 Título"/>
          <p:cNvSpPr txBox="1">
            <a:spLocks/>
          </p:cNvSpPr>
          <p:nvPr/>
        </p:nvSpPr>
        <p:spPr>
          <a:xfrm>
            <a:off x="699998" y="393529"/>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solidFill>
                  <a:srgbClr val="4A66AC"/>
                </a:solidFill>
              </a:rPr>
              <a:pPr>
                <a:defRPr/>
              </a:pPr>
              <a:t>8</a:t>
            </a:fld>
            <a:endParaRPr lang="es-ES">
              <a:solidFill>
                <a:srgbClr val="4A66AC"/>
              </a:solidFill>
            </a:endParaRPr>
          </a:p>
        </p:txBody>
      </p:sp>
    </p:spTree>
    <p:extLst>
      <p:ext uri="{BB962C8B-B14F-4D97-AF65-F5344CB8AC3E}">
        <p14:creationId xmlns:p14="http://schemas.microsoft.com/office/powerpoint/2010/main" val="28223598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916832"/>
            <a:ext cx="8208912" cy="4680520"/>
          </a:xfrm>
        </p:spPr>
        <p:txBody>
          <a:bodyPr>
            <a:noAutofit/>
          </a:bodyPr>
          <a:lstStyle/>
          <a:p>
            <a:pPr marL="0" indent="0" algn="just">
              <a:lnSpc>
                <a:spcPct val="134000"/>
              </a:lnSpc>
              <a:spcBef>
                <a:spcPts val="0"/>
              </a:spcBef>
              <a:buNone/>
            </a:pPr>
            <a:r>
              <a:rPr lang="es-MX"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Los </a:t>
            </a:r>
            <a:r>
              <a:rPr lang="es-MX"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Ácidos Nucleicos ADN y ARN </a:t>
            </a:r>
            <a:r>
              <a:rPr lang="es-MX"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son </a:t>
            </a:r>
            <a:r>
              <a:rPr lang="es-MX"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cadenas de polinucleótidos </a:t>
            </a:r>
            <a:r>
              <a:rPr lang="es-MX"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que codifican la información genética utilizada para construir y mantener a los organismos vivos. El ADN es, en efecto, el plano usado para dirigir los procesos celulares</a:t>
            </a:r>
            <a:r>
              <a:rPr lang="es-MX"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lnSpc>
                <a:spcPct val="134000"/>
              </a:lnSpc>
              <a:spcBef>
                <a:spcPts val="0"/>
              </a:spcBef>
              <a:buNone/>
            </a:pPr>
            <a:endParaRPr lang="es-MX" sz="1050"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lnSpc>
                <a:spcPct val="134000"/>
              </a:lnSpc>
              <a:spcBef>
                <a:spcPts val="0"/>
              </a:spcBef>
              <a:buNone/>
            </a:pPr>
            <a:r>
              <a:rPr lang="es-MX"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Las investigaciones sobre la estructura y función de los </a:t>
            </a:r>
            <a:r>
              <a:rPr lang="es-MX" b="1" spc="100" dirty="0">
                <a:solidFill>
                  <a:srgbClr val="CC00F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Ácidos Nucleicos,</a:t>
            </a:r>
            <a:r>
              <a:rPr lang="es-MX"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iniciadas hace más de sesenta años, han proporcionado la comprensión antes inimaginable de los procesos biológicos y una herramienta poderosa en campos tan diversos como el diagnóstico y tratamiento de enfermedades</a:t>
            </a:r>
            <a:r>
              <a:rPr lang="es-MX" b="1" spc="100" dirty="0" smtClean="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 así como de la investigación forense. </a:t>
            </a:r>
            <a:endParaRPr lang="es-MX" b="1" spc="100" dirty="0">
              <a:solidFill>
                <a:schemeClr val="accent3">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1 Título"/>
          <p:cNvSpPr txBox="1">
            <a:spLocks/>
          </p:cNvSpPr>
          <p:nvPr/>
        </p:nvSpPr>
        <p:spPr>
          <a:xfrm>
            <a:off x="699998" y="411635"/>
            <a:ext cx="77724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a:lstStyle>
          <a:p>
            <a:pPr algn="ctr" fontAlgn="auto">
              <a:spcAft>
                <a:spcPts val="0"/>
              </a:spcAft>
            </a:pPr>
            <a:r>
              <a:rPr lang="es-ES" sz="5400" b="1" spc="100" dirty="0" smtClean="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Ácidos Nucleicos</a:t>
            </a:r>
            <a:endParaRPr lang="es-ES" sz="5400" b="1" spc="100" dirty="0">
              <a:ln w="15875">
                <a:solidFill>
                  <a:srgbClr val="FF0000"/>
                </a:solidFill>
              </a:ln>
              <a:solidFill>
                <a:srgbClr val="FF00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3B40D099-3234-4BF2-8364-F66B4108A6F8}" type="slidenum">
              <a:rPr lang="es-ES" smtClean="0"/>
              <a:pPr>
                <a:defRPr/>
              </a:pPr>
              <a:t>9</a:t>
            </a:fld>
            <a:endParaRPr lang="es-ES"/>
          </a:p>
        </p:txBody>
      </p:sp>
    </p:spTree>
    <p:extLst>
      <p:ext uri="{BB962C8B-B14F-4D97-AF65-F5344CB8AC3E}">
        <p14:creationId xmlns:p14="http://schemas.microsoft.com/office/powerpoint/2010/main" val="942734977"/>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e">
  <a:themeElements>
    <a:clrScheme name="Azul cálido">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Bas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ppt/theme/theme2.xml><?xml version="1.0" encoding="utf-8"?>
<a:theme xmlns:a="http://schemas.openxmlformats.org/drawingml/2006/main" name="1_Base">
  <a:themeElements>
    <a:clrScheme name="Base">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ACC63D00-1EE0-4159-BF5A-6FF02000B710}"/>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Base</Template>
  <TotalTime>2951</TotalTime>
  <Words>3458</Words>
  <Application>Microsoft Office PowerPoint</Application>
  <PresentationFormat>Presentación en pantalla (4:3)</PresentationFormat>
  <Paragraphs>268</Paragraphs>
  <Slides>60</Slides>
  <Notes>4</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60</vt:i4>
      </vt:variant>
    </vt:vector>
  </HeadingPairs>
  <TitlesOfParts>
    <vt:vector size="67" baseType="lpstr">
      <vt:lpstr>Arial</vt:lpstr>
      <vt:lpstr>Calibri</vt:lpstr>
      <vt:lpstr>Corbel</vt:lpstr>
      <vt:lpstr>Microsoft Sans Serif</vt:lpstr>
      <vt:lpstr>Times New Roman</vt:lpstr>
      <vt:lpstr>Base</vt:lpstr>
      <vt:lpstr>1_Base</vt:lpstr>
      <vt:lpstr>UNIDAD TEMÁTICA Metabolismo de Nucleótidos Parte I</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Dogma principal de la Biología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Ácidos Nucleicos</dc:title>
  <dc:creator>Anita</dc:creator>
  <cp:lastModifiedBy>Arrizabalag</cp:lastModifiedBy>
  <cp:revision>262</cp:revision>
  <dcterms:created xsi:type="dcterms:W3CDTF">2010-10-28T15:35:00Z</dcterms:created>
  <dcterms:modified xsi:type="dcterms:W3CDTF">2018-09-29T01:20:13Z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TC010689763082</vt:lpwstr>
  </property>
</Properties>
</file>