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7" r:id="rId2"/>
  </p:sldMasterIdLst>
  <p:notesMasterIdLst>
    <p:notesMasterId r:id="rId44"/>
  </p:notesMasterIdLst>
  <p:sldIdLst>
    <p:sldId id="510" r:id="rId3"/>
    <p:sldId id="511" r:id="rId4"/>
    <p:sldId id="382" r:id="rId5"/>
    <p:sldId id="336" r:id="rId6"/>
    <p:sldId id="339" r:id="rId7"/>
    <p:sldId id="338" r:id="rId8"/>
    <p:sldId id="400" r:id="rId9"/>
    <p:sldId id="401" r:id="rId10"/>
    <p:sldId id="402" r:id="rId11"/>
    <p:sldId id="403" r:id="rId12"/>
    <p:sldId id="398" r:id="rId13"/>
    <p:sldId id="399" r:id="rId14"/>
    <p:sldId id="404" r:id="rId15"/>
    <p:sldId id="405" r:id="rId16"/>
    <p:sldId id="406" r:id="rId17"/>
    <p:sldId id="335" r:id="rId18"/>
    <p:sldId id="410" r:id="rId19"/>
    <p:sldId id="411" r:id="rId20"/>
    <p:sldId id="383" r:id="rId21"/>
    <p:sldId id="343" r:id="rId22"/>
    <p:sldId id="413" r:id="rId23"/>
    <p:sldId id="345" r:id="rId24"/>
    <p:sldId id="407" r:id="rId25"/>
    <p:sldId id="414" r:id="rId26"/>
    <p:sldId id="346" r:id="rId27"/>
    <p:sldId id="420" r:id="rId28"/>
    <p:sldId id="416" r:id="rId29"/>
    <p:sldId id="417" r:id="rId30"/>
    <p:sldId id="418" r:id="rId31"/>
    <p:sldId id="419" r:id="rId32"/>
    <p:sldId id="469" r:id="rId33"/>
    <p:sldId id="478" r:id="rId34"/>
    <p:sldId id="471" r:id="rId35"/>
    <p:sldId id="470" r:id="rId36"/>
    <p:sldId id="474" r:id="rId37"/>
    <p:sldId id="472" r:id="rId38"/>
    <p:sldId id="476" r:id="rId39"/>
    <p:sldId id="477" r:id="rId40"/>
    <p:sldId id="484" r:id="rId41"/>
    <p:sldId id="485" r:id="rId42"/>
    <p:sldId id="486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E505DA"/>
    <a:srgbClr val="C42708"/>
    <a:srgbClr val="FF3399"/>
    <a:srgbClr val="FF6699"/>
    <a:srgbClr val="669900"/>
    <a:srgbClr val="037706"/>
    <a:srgbClr val="A011AB"/>
    <a:srgbClr val="513107"/>
    <a:srgbClr val="E15B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3" autoAdjust="0"/>
    <p:restoredTop sz="94434" autoAdjust="0"/>
  </p:normalViewPr>
  <p:slideViewPr>
    <p:cSldViewPr>
      <p:cViewPr varScale="1">
        <p:scale>
          <a:sx n="67" d="100"/>
          <a:sy n="67" d="100"/>
        </p:scale>
        <p:origin x="11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41A3B-6B45-439E-B6B0-02BFFE770549}" type="datetimeFigureOut">
              <a:rPr lang="es-MX" smtClean="0"/>
              <a:t>28/09/2018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220F7-F83D-4E77-B4DA-3B6C2275E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934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2868DB-8D20-48D7-AC1D-E1F565630DA4}" type="slidenum">
              <a:rPr lang="es-ES_tradnl">
                <a:solidFill>
                  <a:prstClr val="black"/>
                </a:solidFill>
              </a:rPr>
              <a:pPr/>
              <a:t>1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706438"/>
            <a:ext cx="4694238" cy="3521075"/>
          </a:xfrm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396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220F7-F83D-4E77-B4DA-3B6C2275E289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220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E80C4CC-D025-4B89-88B5-19F04994493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11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045AC1-ECCE-4D32-8FFD-8C342C2D851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102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CA796-0DE6-4FE7-B203-4619DA41D88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2134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9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7" y="3733800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138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87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2" y="4020408"/>
            <a:ext cx="61722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707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621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76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204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315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5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05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8770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9" y="1069851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42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55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762000"/>
            <a:ext cx="1743075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762000"/>
            <a:ext cx="55721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000000"/>
                </a:solidFill>
              </a:rPr>
              <a:pPr/>
              <a:t>‹Nº›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98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EA08B-7998-41BF-BC8B-EC117D12961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43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B2B7D-EE3E-462E-874A-920D4114BF3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253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8BE71-C1A7-41FF-9309-27F8F7E523A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983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EE7D0-9E71-4C0B-AC24-550EE3AE3C6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5319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461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763B7-0396-4E3B-907E-5F4AC4339A9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697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F22F03-7B25-4E2D-B2A5-734A1C4BDB4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023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EE7D0-9E71-4C0B-AC24-550EE3AE3C6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579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3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8" y="6223833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Corbel" panose="020B050302020402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3" y="6223833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Corbel" panose="020B0503020204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50" y="6223833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4FAB73BC-B049-4115-A692-8D63A059BFB8}" type="slidenum">
              <a:rPr lang="en-US" smtClean="0">
                <a:solidFill>
                  <a:srgbClr val="000000"/>
                </a:solidFill>
                <a:latin typeface="Corbel" panose="020B0503020204020204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n-US" dirty="0">
              <a:solidFill>
                <a:srgbClr val="000000"/>
              </a:solidFill>
              <a:latin typeface="Corbel" panose="020B0503020204020204"/>
            </a:endParaRPr>
          </a:p>
        </p:txBody>
      </p:sp>
    </p:spTree>
    <p:extLst>
      <p:ext uri="{BB962C8B-B14F-4D97-AF65-F5344CB8AC3E}">
        <p14:creationId xmlns:p14="http://schemas.microsoft.com/office/powerpoint/2010/main" val="181169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tx1"/>
        </a:buClr>
        <a:buSzPct val="80000"/>
        <a:buFont typeface="Corbe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nome.gov/NHGRI" TargetMode="External"/><Relationship Id="rId13" Type="http://schemas.openxmlformats.org/officeDocument/2006/relationships/hyperlink" Target="https://es.khanacademy.org/" TargetMode="External"/><Relationship Id="rId3" Type="http://schemas.openxmlformats.org/officeDocument/2006/relationships/hyperlink" Target="https://es.wordpress.com/" TargetMode="External"/><Relationship Id="rId7" Type="http://schemas.openxmlformats.org/officeDocument/2006/relationships/hyperlink" Target="https://www.scientificamerican.com/espanol" TargetMode="External"/><Relationship Id="rId12" Type="http://schemas.openxmlformats.org/officeDocument/2006/relationships/hyperlink" Target="https://www.google.com.mx/imghp" TargetMode="External"/><Relationship Id="rId2" Type="http://schemas.openxmlformats.org/officeDocument/2006/relationships/hyperlink" Target="https://www.wikipedia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enome.gov/" TargetMode="External"/><Relationship Id="rId11" Type="http://schemas.openxmlformats.org/officeDocument/2006/relationships/hyperlink" Target="https://sites.google.com/" TargetMode="External"/><Relationship Id="rId5" Type="http://schemas.openxmlformats.org/officeDocument/2006/relationships/hyperlink" Target="https://nsf/.gov" TargetMode="External"/><Relationship Id="rId10" Type="http://schemas.openxmlformats.org/officeDocument/2006/relationships/hyperlink" Target="https://es.slideshare.net/" TargetMode="External"/><Relationship Id="rId4" Type="http://schemas.openxmlformats.org/officeDocument/2006/relationships/hyperlink" Target="https://www.sciencephotogallery.com/" TargetMode="External"/><Relationship Id="rId9" Type="http://schemas.openxmlformats.org/officeDocument/2006/relationships/hyperlink" Target="https://www.mheducation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0440" y="3745608"/>
            <a:ext cx="8218640" cy="1720945"/>
          </a:xfrm>
          <a:noFill/>
          <a:ln/>
        </p:spPr>
        <p:txBody>
          <a:bodyPr anchor="ctr" anchorCtr="1">
            <a:normAutofit/>
          </a:bodyPr>
          <a:lstStyle/>
          <a:p>
            <a:pPr lvl="0" indent="-342900" algn="ctr">
              <a:spcBef>
                <a:spcPts val="600"/>
              </a:spcBef>
              <a:defRPr/>
            </a:pPr>
            <a:r>
              <a:rPr lang="es-ES_tradnl" sz="28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UNIDAD TEMÁTICA</a:t>
            </a:r>
            <a:r>
              <a:rPr lang="es-ES_tradnl" b="1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/>
            </a:r>
            <a:br>
              <a:rPr lang="es-ES_tradnl" b="1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</a:br>
            <a:r>
              <a:rPr lang="es-ES_tradnl" sz="44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Metabolismo de Nucleótidos</a:t>
            </a:r>
            <a:br>
              <a:rPr lang="es-ES_tradnl" sz="4400" b="1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</a:br>
            <a:r>
              <a:rPr lang="es-ES_tradnl" sz="2800" cap="small" spc="1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Parte </a:t>
            </a:r>
            <a:r>
              <a:rPr lang="es-ES_tradnl" sz="2800" cap="small" spc="1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II</a:t>
            </a:r>
            <a:endParaRPr lang="es-ES_tradnl" sz="2800" cap="small" spc="1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9964" y="5737713"/>
            <a:ext cx="8501122" cy="671796"/>
          </a:xfrm>
          <a:noFill/>
          <a:ln/>
          <a:effectLst/>
        </p:spPr>
        <p:txBody>
          <a:bodyPr anchor="ctr">
            <a:noAutofit/>
          </a:bodyPr>
          <a:lstStyle/>
          <a:p>
            <a:pPr lvl="0" algn="ctr">
              <a:spcBef>
                <a:spcPts val="0"/>
              </a:spcBef>
              <a:buClr>
                <a:srgbClr val="44546A"/>
              </a:buClr>
              <a:buSzPct val="100000"/>
              <a:defRPr/>
            </a:pPr>
            <a:r>
              <a:rPr lang="es-ES" sz="1600" b="1" cap="small" spc="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M. en P. E. Ana Margarita Arrizabalaga Reynoso</a:t>
            </a:r>
          </a:p>
          <a:p>
            <a:pPr lvl="0" algn="ctr">
              <a:spcBef>
                <a:spcPts val="0"/>
              </a:spcBef>
              <a:buClr>
                <a:srgbClr val="44546A"/>
              </a:buClr>
              <a:buSzPct val="100000"/>
              <a:defRPr/>
            </a:pPr>
            <a:r>
              <a:rPr lang="es-ES" sz="1600" b="1" cap="small" spc="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Toluca de Lerdo; Estado de México. </a:t>
            </a:r>
            <a:r>
              <a:rPr lang="es-ES" sz="1600" b="1" cap="small" spc="2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Mayo de 2018</a:t>
            </a:r>
            <a:endParaRPr lang="es-ES" sz="1600" b="1" cap="small" spc="2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44512" y="2132856"/>
            <a:ext cx="8218640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 eaLnBrk="0" fontAlgn="auto" hangingPunct="0">
              <a:spcAft>
                <a:spcPts val="0"/>
              </a:spcAft>
              <a:defRPr/>
            </a:pPr>
            <a:endParaRPr lang="es-MX" sz="4400" b="1" cap="small" spc="100" dirty="0">
              <a:solidFill>
                <a:srgbClr val="70AD47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90440" y="2352781"/>
            <a:ext cx="8218640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200" eaLnBrk="0" fontAlgn="auto" hangingPunct="0">
              <a:spcAft>
                <a:spcPts val="0"/>
              </a:spcAft>
              <a:defRPr/>
            </a:pPr>
            <a:r>
              <a:rPr lang="es-MX" sz="4800" b="1" cap="small" spc="100" dirty="0" smtClean="0">
                <a:solidFill>
                  <a:srgbClr val="70AD47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BIOQUIMICA METABÓLICA</a:t>
            </a:r>
            <a:endParaRPr lang="es-MX" sz="4800" b="1" cap="small" spc="100" dirty="0">
              <a:solidFill>
                <a:srgbClr val="70AD47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/>
          </p:nvPr>
        </p:nvGraphicFramePr>
        <p:xfrm>
          <a:off x="505189" y="476672"/>
          <a:ext cx="8114007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47"/>
                <a:gridCol w="5472608"/>
                <a:gridCol w="1368152"/>
              </a:tblGrid>
              <a:tr h="115212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800" b="1" i="0" u="sng" strike="noStrike" kern="1200" cap="small" spc="1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Universidad Autónoma del Estado de México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small" spc="2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Facultad de Química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400" b="1" i="0" u="none" strike="noStrike" kern="1200" cap="small" spc="200" normalizeH="0" baseline="0" noProof="0" dirty="0" smtClean="0">
                          <a:ln>
                            <a:noFill/>
                          </a:ln>
                          <a:solidFill>
                            <a:srgbClr val="4221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Microsoft Sans Serif" pitchFamily="34" charset="0"/>
                          <a:ea typeface="+mn-ea"/>
                          <a:cs typeface="Microsoft Sans Serif" pitchFamily="34" charset="0"/>
                        </a:rPr>
                        <a:t>Licenciatura en Química Farmacéutica Biológica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3 Grupo"/>
          <p:cNvGrpSpPr/>
          <p:nvPr/>
        </p:nvGrpSpPr>
        <p:grpSpPr>
          <a:xfrm>
            <a:off x="508324" y="520916"/>
            <a:ext cx="8030410" cy="1079500"/>
            <a:chOff x="508324" y="520916"/>
            <a:chExt cx="8030410" cy="1079500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324" y="520916"/>
              <a:ext cx="1255713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0484" y="520916"/>
              <a:ext cx="1238250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7663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500166" y="1929364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 algn="just">
              <a:buFont typeface="Arial" pitchFamily="34" charset="0"/>
              <a:buChar char="•"/>
            </a:pPr>
            <a:endParaRPr lang="es-MX" sz="3200" b="1" spc="100" dirty="0" smtClean="0">
              <a:solidFill>
                <a:srgbClr val="FFCC99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marL="265113" indent="-265113" algn="just"/>
            <a:endParaRPr lang="es-MX" sz="1600" b="1" spc="100" dirty="0" smtClean="0">
              <a:solidFill>
                <a:srgbClr val="FFCC99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/>
          </p:nvPr>
        </p:nvGraphicFramePr>
        <p:xfrm>
          <a:off x="751714" y="1412776"/>
          <a:ext cx="7643865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55"/>
                <a:gridCol w="1342990"/>
                <a:gridCol w="3752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Tipo de ARN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Tamaño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Función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spc="1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itchFamily="34" charset="0"/>
                          <a:cs typeface="Microsoft Sans Serif" pitchFamily="34" charset="0"/>
                        </a:rPr>
                        <a:t>ARN de transferencia</a:t>
                      </a:r>
                      <a:endParaRPr lang="es-MX" sz="2400" b="1" spc="1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Pequeño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Transporta aminoácidos al sitio de síntesis de las proteínas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spc="1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itchFamily="34" charset="0"/>
                          <a:cs typeface="Microsoft Sans Serif" pitchFamily="34" charset="0"/>
                        </a:rPr>
                        <a:t>ARN ribosómico</a:t>
                      </a:r>
                      <a:endParaRPr lang="es-MX" sz="2400" b="1" spc="1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Variable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Se combina con proteínas para formar ribosomas,</a:t>
                      </a:r>
                      <a:r>
                        <a:rPr lang="es-MX" sz="2000" spc="1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donde se sintetizan las proteínas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spc="1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itchFamily="34" charset="0"/>
                          <a:cs typeface="Microsoft Sans Serif" pitchFamily="34" charset="0"/>
                        </a:rPr>
                        <a:t>ARN mensajero</a:t>
                      </a:r>
                      <a:endParaRPr lang="es-MX" sz="2400" b="1" spc="1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Variable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Dirige la secuencia de aminoácidos de las proteínas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2400" b="1" spc="1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icrosoft Sans Serif" pitchFamily="34" charset="0"/>
                          <a:cs typeface="Microsoft Sans Serif" pitchFamily="34" charset="0"/>
                        </a:rPr>
                        <a:t>ARN nuclear pequeño</a:t>
                      </a:r>
                      <a:endParaRPr lang="es-MX" sz="2400" b="1" spc="1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Pequeño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MX" sz="2000" spc="1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Procesa el ARN mensajero inicial para darle su forma madura en los eucariontes</a:t>
                      </a:r>
                      <a:endParaRPr lang="es-MX" sz="2000" spc="1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751714" y="6140650"/>
            <a:ext cx="2225845" cy="263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Elaboración propia</a:t>
            </a:r>
            <a:endParaRPr lang="es-MX" sz="13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18864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ARNm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3608" y="1556792"/>
            <a:ext cx="7128792" cy="4688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 </a:t>
            </a:r>
            <a:r>
              <a:rPr lang="es-MX" sz="20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estructura es lineal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excepto en algunas zonas donde se forman </a:t>
            </a:r>
            <a:r>
              <a:rPr lang="es-MX" sz="20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horquillas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0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 </a:t>
            </a:r>
            <a:r>
              <a:rPr lang="es-MX" sz="20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sintetiza en el núcleo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la célula tomando como </a:t>
            </a:r>
            <a:r>
              <a:rPr lang="es-MX" sz="20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molde una cadena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(hebra) de ADN; es decir, en el proceso de </a:t>
            </a:r>
            <a:r>
              <a:rPr lang="es-MX" sz="22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transcripción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0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Ácido Ribonucleico mensajero consiste en una </a:t>
            </a:r>
            <a:r>
              <a:rPr lang="es-MX" sz="20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secuencia de nucleótidos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corresponden a la transcripción de </a:t>
            </a:r>
            <a:r>
              <a:rPr lang="es-MX" sz="20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 segmento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del Ácido Desoxirribonucleico (</a:t>
            </a:r>
            <a:r>
              <a:rPr lang="es-MX" sz="20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gen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). 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 función principal es </a:t>
            </a:r>
            <a:r>
              <a:rPr lang="es-MX" sz="20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copiar la información genética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del ADN y llevarla a los </a:t>
            </a:r>
            <a:r>
              <a:rPr lang="es-MX" sz="20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Ribosomas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en donde se realiza la </a:t>
            </a:r>
            <a:r>
              <a:rPr lang="es-MX" sz="22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traducción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para la síntesis de 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proteínas.  </a:t>
            </a:r>
            <a:endParaRPr lang="es-MX" sz="20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74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18864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ARNm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43608" y="1340768"/>
            <a:ext cx="7128792" cy="325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14000"/>
              </a:lnSpc>
              <a:buFont typeface="+mj-lt"/>
              <a:buAutoNum type="arabicPeriod" startAt="5"/>
            </a:pP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Actúa como </a:t>
            </a:r>
            <a:r>
              <a:rPr lang="es-MX" sz="20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intermediario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en el traslado de la información genética desde el núcleo hasta el citoplasma.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 startAt="5"/>
            </a:pP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Poco después de su síntesis, sale del núcleo a través de los poros nucleares, asociándose a los Ribosomas donde actúa como </a:t>
            </a:r>
            <a:r>
              <a:rPr lang="es-MX" sz="20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matriz o molde 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ordena los aminoácidos de la cadena proteica.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 startAt="5"/>
            </a:pP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 </a:t>
            </a:r>
            <a:r>
              <a:rPr lang="es-MX" sz="2000" b="1" spc="1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vida media es muy corta 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una vez cumplida su misión se destruye  </a:t>
            </a:r>
            <a:endParaRPr lang="es-MX" sz="20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182" y="4293096"/>
            <a:ext cx="4286250" cy="2066925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345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67458" y="1916832"/>
            <a:ext cx="7655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mensajero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 el que </a:t>
            </a:r>
            <a:r>
              <a:rPr lang="es-MX" sz="2800" b="1" spc="1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transporta la información genética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desde el ADN en el núcleo, hasta los 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ribosomas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para la síntesis de proteínas. La </a:t>
            </a:r>
            <a:r>
              <a:rPr lang="es-MX" sz="2800" b="1" spc="1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secuencia de </a:t>
            </a:r>
            <a:r>
              <a:rPr lang="es-MX" sz="2800" b="1" spc="1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ARNm</a:t>
            </a:r>
            <a:r>
              <a:rPr lang="es-MX" sz="2800" b="1" spc="1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contiene secuencias de tres bases, llamadas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codones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que indican los 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aminoácidos específicos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 la proteína que se sintetizará. Esta secuencia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bases se denomina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Marco de Lectura Abierta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(ORF).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ARNm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5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3048001" y="6138561"/>
            <a:ext cx="3258859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Marco de Lectura Abierta</a:t>
            </a:r>
            <a:b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</a:b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</a:t>
            </a:r>
            <a:r>
              <a:rPr lang="es-MX" sz="11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y </a:t>
            </a:r>
            <a:r>
              <a:rPr lang="es-MX" sz="11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2014</a:t>
            </a:r>
            <a:endParaRPr lang="es-MX" sz="1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8640"/>
            <a:ext cx="878497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1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52646" y="1906954"/>
            <a:ext cx="7655768" cy="4022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Este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Marco de Lectura Abierta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(ORF) comienza con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 codón y termina con otro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los que envían la señal de inicio y terminación de la síntesis de la proteína. </a:t>
            </a:r>
          </a:p>
          <a:p>
            <a:pPr algn="just">
              <a:lnSpc>
                <a:spcPct val="114000"/>
              </a:lnSpc>
            </a:pP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longitud de los </a:t>
            </a:r>
            <a:r>
              <a:rPr lang="es-MX" sz="2800" b="1" spc="1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ARNm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 muy variable; por ejemplo un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ARNm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 E.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coli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contiene desde 500 a 6000 pares de bases.  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ARNm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84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38302" y="1906954"/>
            <a:ext cx="7655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de 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transferencia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transporta los aminoácidos a los 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Ribosomas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para su ensamblaje en las proteínas. La longitud promedio es de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75 nucleótidos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Debido a que cada una de estas moléculas se une a un aminoácido específico, las células poseen al menos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una clase de </a:t>
            </a:r>
            <a:r>
              <a:rPr lang="es-MX" sz="2800" b="1" spc="100" dirty="0" err="1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ARNt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para cada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uno de los veinte aminoácidos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para el ensamblaje de las proteínas.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296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52643" y="1581046"/>
            <a:ext cx="7655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estructura del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de trasferencia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presenta diversas 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bases modificadas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como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pseudouridina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tiouridina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metilguanosina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dihidrouridina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/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/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 la molécula de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se producen muchos tipos diferentes de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estructuras secundarias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Las 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horquillas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se forman cuando existen al menos cuatro bases que forman pares. </a:t>
            </a:r>
            <a:endParaRPr lang="es-MX" sz="2800" b="1" spc="100" dirty="0" smtClean="0">
              <a:solidFill>
                <a:srgbClr val="FFCC99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00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61" y="1327083"/>
            <a:ext cx="8712968" cy="5181600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048001" y="6138561"/>
            <a:ext cx="3258859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Bases modificadas  </a:t>
            </a:r>
            <a:b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</a:b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</a:t>
            </a:r>
            <a:r>
              <a:rPr lang="es-MX" sz="11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y </a:t>
            </a:r>
            <a:r>
              <a:rPr lang="es-MX" sz="11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s-MX" sz="11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2014</a:t>
            </a:r>
            <a:endParaRPr lang="es-MX" sz="11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1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908398"/>
            <a:ext cx="8096250" cy="3752850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894111" y="6138561"/>
            <a:ext cx="3584745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Horquillas del ARN Trasferencia</a:t>
            </a:r>
          </a:p>
          <a:p>
            <a:pPr algn="ctr" fontAlgn="auto">
              <a:spcAft>
                <a:spcPts val="0"/>
              </a:spcAft>
            </a:pPr>
            <a:r>
              <a:rPr lang="es-MX" sz="1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WordPress.com, 2018</a:t>
            </a:r>
            <a:endParaRPr lang="es-MX" sz="1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00" y="466371"/>
            <a:ext cx="7489917" cy="351187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801148" y="3977905"/>
            <a:ext cx="554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molécula del Ácido </a:t>
            </a:r>
            <a:r>
              <a:rPr lang="es-MX" sz="14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Desoxirribonucleico </a:t>
            </a:r>
            <a:endParaRPr lang="es-MX" sz="1400" b="1" spc="100" dirty="0">
              <a:solidFill>
                <a:srgbClr val="297F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es-MX" sz="11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Fuente: </a:t>
            </a:r>
            <a:r>
              <a:rPr lang="en-US" sz="11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Scientific </a:t>
            </a:r>
            <a:r>
              <a:rPr lang="en-US" sz="11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American, 2018</a:t>
            </a:r>
            <a:endParaRPr lang="en-US" sz="1100" b="1" spc="100" dirty="0">
              <a:solidFill>
                <a:srgbClr val="297F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67544" y="5049879"/>
            <a:ext cx="82809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20000"/>
              </a:lnSpc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y función de los </a:t>
            </a:r>
          </a:p>
          <a:p>
            <a:pPr algn="ctr" fontAlgn="auto">
              <a:lnSpc>
                <a:spcPct val="120000"/>
              </a:lnSpc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Ácidos Nucleicos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0C4CC-D025-4B89-88B5-19F049944938}" type="slidenum">
              <a:rPr lang="es-ES" smtClean="0">
                <a:solidFill>
                  <a:srgbClr val="4A66AC"/>
                </a:solidFill>
              </a:rPr>
              <a:pPr>
                <a:defRPr/>
              </a:pPr>
              <a:t>2</a:t>
            </a:fld>
            <a:endParaRPr lang="es-ES">
              <a:solidFill>
                <a:srgbClr val="4A66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69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58314" y="1557587"/>
            <a:ext cx="7655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estructura tridimensional de del 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ARNt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 asemeja a una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hoja de trébol</a:t>
            </a:r>
            <a:r>
              <a:rPr lang="es-MX" sz="2800" b="1" spc="100" dirty="0" smtClean="0">
                <a:solidFill>
                  <a:srgbClr val="FFCC99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algn="just"/>
            <a:endParaRPr lang="es-MX" sz="2800" b="1" spc="100" dirty="0">
              <a:solidFill>
                <a:srgbClr val="FFCC99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estructura del 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ARNt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le permite realizar funciones esenciales en las cuales participa el extremo 3’ y el lazo anticodón. El extremo 3’ forma un enlace covalente con un aminoácido específico debido a la enzima </a:t>
            </a:r>
            <a:r>
              <a:rPr lang="es-MX" sz="2800" b="1" spc="100" dirty="0" err="1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Aminoacil-ARNt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sintetasa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une cada aminoácido con su 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ARNt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17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99998" y="332656"/>
            <a:ext cx="7772400" cy="7806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200549" y="6083438"/>
            <a:ext cx="4771296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 de Trasferencia</a:t>
            </a:r>
          </a:p>
          <a:p>
            <a:pPr algn="ctr" fontAlgn="auto">
              <a:spcAft>
                <a:spcPts val="0"/>
              </a:spcAft>
            </a:pPr>
            <a:r>
              <a:rPr lang="es-MX" sz="1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WordPress.com, 2018</a:t>
            </a:r>
            <a:endParaRPr lang="es-MX" sz="1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945" y="1193165"/>
            <a:ext cx="4711682" cy="471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2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83718" y="1545582"/>
            <a:ext cx="76557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lazo 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anticodón del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de transferencia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contiene una secuencia de tres pares de bases que son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complementarias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con un </a:t>
            </a:r>
            <a:r>
              <a:rPr lang="es-MX" sz="28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triplete de bases de ADN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codifica un aminoácido específico.</a:t>
            </a:r>
          </a:p>
          <a:p>
            <a:pPr algn="just"/>
            <a:endParaRPr lang="es-MX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relación conformacional entre el extremo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3´ y el lazo anticodón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permite al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de transferencia </a:t>
            </a:r>
            <a:r>
              <a:rPr lang="es-MX" sz="28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alinear de manera correcta el aminoácido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porta durante la síntesis de proteínas.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35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1043608" y="1772816"/>
            <a:ext cx="7128792" cy="4104456"/>
            <a:chOff x="1043608" y="1628800"/>
            <a:chExt cx="6734175" cy="3752850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608" y="1628800"/>
              <a:ext cx="3752850" cy="3752850"/>
            </a:xfrm>
            <a:prstGeom prst="rect">
              <a:avLst/>
            </a:prstGeom>
          </p:spPr>
        </p:pic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3"/>
            <a:srcRect t="3157"/>
            <a:stretch/>
          </p:blipFill>
          <p:spPr>
            <a:xfrm>
              <a:off x="4796458" y="1628800"/>
              <a:ext cx="2981325" cy="3571874"/>
            </a:xfrm>
            <a:prstGeom prst="rect">
              <a:avLst/>
            </a:prstGeom>
          </p:spPr>
        </p:pic>
      </p:grpSp>
      <p:sp>
        <p:nvSpPr>
          <p:cNvPr id="6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ARNt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200549" y="5966872"/>
            <a:ext cx="4771296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 de Trasferencia</a:t>
            </a:r>
          </a:p>
          <a:p>
            <a:pPr algn="ctr" fontAlgn="auto">
              <a:spcAft>
                <a:spcPts val="0"/>
              </a:spcAft>
            </a:pPr>
            <a:r>
              <a:rPr lang="es-MX" sz="1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WordPress.com, 2018</a:t>
            </a:r>
            <a:endParaRPr lang="es-MX" sz="1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3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93" y="1196752"/>
            <a:ext cx="8220878" cy="5181378"/>
          </a:xfrm>
          <a:prstGeom prst="rect">
            <a:avLst/>
          </a:prstGeom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Codificación de Aminoácidos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200549" y="6223829"/>
            <a:ext cx="4771296" cy="517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Código genético</a:t>
            </a:r>
          </a:p>
          <a:p>
            <a:pPr algn="ctr" fontAlgn="auto">
              <a:spcAft>
                <a:spcPts val="0"/>
              </a:spcAft>
            </a:pPr>
            <a:r>
              <a:rPr lang="es-MX" sz="13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wikipedia.org, 2018</a:t>
            </a:r>
            <a:endParaRPr lang="es-MX" sz="13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0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844824"/>
            <a:ext cx="7655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8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ribosómico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 el </a:t>
            </a:r>
            <a:r>
              <a:rPr lang="es-MX" sz="28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más abundante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en las células, tiene una estructura muy compleja. Como su nombre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indica se encuentra en los </a:t>
            </a:r>
            <a:r>
              <a:rPr lang="es-MX" sz="28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Ribosomas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considerados como complejos de </a:t>
            </a:r>
            <a:r>
              <a:rPr lang="es-MX" sz="28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ribonucleoproteínas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que </a:t>
            </a:r>
            <a:r>
              <a:rPr lang="es-MX" sz="2800" b="1" spc="1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sintetizan las proteínas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tienen funciones y formas similares en células procariotas y en células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eucariotas (tamaño y composición química). </a:t>
            </a: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ARNr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668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79512" y="6021288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Diferencias estructurales entre ARN ribosomal de eucariotas y procariotas</a:t>
            </a:r>
          </a:p>
          <a:p>
            <a:pPr algn="ctr"/>
            <a:r>
              <a:rPr lang="es-MX" sz="11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Fuente: khanacademy.org, 2018  </a:t>
            </a:r>
            <a:endParaRPr lang="es-MX" sz="1100" b="1" spc="100" dirty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755576" y="404664"/>
            <a:ext cx="7560840" cy="5495925"/>
            <a:chOff x="755576" y="404664"/>
            <a:chExt cx="7560840" cy="5495925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576" y="404664"/>
              <a:ext cx="7560840" cy="5495925"/>
            </a:xfrm>
            <a:prstGeom prst="rect">
              <a:avLst/>
            </a:prstGeom>
          </p:spPr>
        </p:pic>
        <p:sp>
          <p:nvSpPr>
            <p:cNvPr id="4" name="Rectángulo 3"/>
            <p:cNvSpPr/>
            <p:nvPr/>
          </p:nvSpPr>
          <p:spPr>
            <a:xfrm>
              <a:off x="1583912" y="404664"/>
              <a:ext cx="219600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200" spc="1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Ribosoma procariota</a:t>
              </a:r>
              <a:endParaRPr lang="es-MX" spc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424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764099"/>
            <a:ext cx="7655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Ambos tipos de </a:t>
            </a:r>
            <a:r>
              <a:rPr lang="es-MX" sz="2800" b="1" spc="1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constan de dos subunidades de tamaño desigual que en general se denominan en términos de sus 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valores de 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(S es una abreviatura de la unidad </a:t>
            </a:r>
            <a:r>
              <a:rPr lang="es-MX" sz="2800" b="1" spc="100" dirty="0" err="1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Svedberg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 sedimentación en una centrífuga).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 velocidad de sedimentación depende del peso molecular y de la forma de una partícula. En cada tipo de subunidad ribosómica se encuentran clases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diferentes de </a:t>
            </a:r>
            <a:r>
              <a:rPr lang="es-MX" sz="2800" b="1" spc="100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y de proteínas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 </a:t>
            </a: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ARNr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747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764099"/>
            <a:ext cx="7655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sirve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como andamiaje para el </a:t>
            </a:r>
            <a:r>
              <a:rPr lang="es-MX" sz="2800" b="1" spc="100" dirty="0" err="1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autoensamblaje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 proteínas para formar la subunidad ribosómica nativa.</a:t>
            </a:r>
          </a:p>
          <a:p>
            <a:pPr algn="just"/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/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</a:t>
            </a:r>
            <a:r>
              <a:rPr lang="es-MX" sz="2800" b="1" spc="100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Peptidil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Transferasa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es la enzima que permite la formación del enlace peptídico, reside en el 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23S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los procariotas y en el 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28S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los ribosomas eucariotas.   </a:t>
            </a: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</a:t>
            </a:r>
            <a:r>
              <a:rPr lang="es-ES" b="1" spc="100" dirty="0" err="1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ARNr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9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753962"/>
            <a:ext cx="7655768" cy="4022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Los eucariotas producen también un conjunto variado de otro tipo de </a:t>
            </a:r>
            <a:r>
              <a:rPr lang="es-MX" sz="28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el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Ácido Ribonucleico no codificador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s-MX" sz="28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ARNnc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), el cual no codifica polipéptidos de manera directa. Algunos ejemplos son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Ácido Ribonucleico micro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s-MX" sz="2800" b="1" spc="1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ARNmi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participa en la regulación génica,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impidiendo la traducción del ARN.</a:t>
            </a: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76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 rot="16200000">
            <a:off x="-427993" y="2821496"/>
            <a:ext cx="5544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Wave2">
              <a:avLst/>
            </a:prstTxWarp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Acido Ribonucleico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4240106" y="5904855"/>
            <a:ext cx="317782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Estructura </a:t>
            </a:r>
            <a:r>
              <a:rPr lang="es-MX" sz="14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helicoidal </a:t>
            </a:r>
            <a:r>
              <a:rPr lang="es-MX" sz="14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del </a:t>
            </a:r>
          </a:p>
          <a:p>
            <a:pPr algn="ctr"/>
            <a:r>
              <a:rPr lang="es-MX" sz="1400" b="1" spc="100" dirty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Ácido </a:t>
            </a:r>
            <a:r>
              <a:rPr lang="es-MX" sz="14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Ribonucleico </a:t>
            </a:r>
            <a:endParaRPr lang="es-MX" sz="1400" b="1" spc="100" dirty="0">
              <a:solidFill>
                <a:srgbClr val="297FD5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lvl="0" algn="ctr"/>
            <a:r>
              <a:rPr lang="es-MX" sz="11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Fuente: </a:t>
            </a:r>
            <a:r>
              <a:rPr lang="es-MX" sz="1100" b="1" spc="100" dirty="0" err="1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wikipedia</a:t>
            </a:r>
            <a:r>
              <a:rPr lang="en-US" sz="1100" b="1" spc="100" dirty="0" smtClean="0">
                <a:solidFill>
                  <a:srgbClr val="297FD5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.org, 2018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3798434" y="449097"/>
            <a:ext cx="4106872" cy="5472608"/>
            <a:chOff x="3798434" y="449097"/>
            <a:chExt cx="4106872" cy="5472608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8434" y="449097"/>
              <a:ext cx="4106872" cy="5472608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4283968" y="4941168"/>
              <a:ext cx="12961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MX" dirty="0"/>
            </a:p>
          </p:txBody>
        </p:sp>
      </p:grpSp>
    </p:spTree>
    <p:extLst>
      <p:ext uri="{BB962C8B-B14F-4D97-AF65-F5344CB8AC3E}">
        <p14:creationId xmlns:p14="http://schemas.microsoft.com/office/powerpoint/2010/main" val="24070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760617"/>
            <a:ext cx="7655768" cy="3488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Otros ejemplos son el </a:t>
            </a:r>
            <a:r>
              <a:rPr lang="es-MX" sz="2800" b="1" spc="1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interferente pequeño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es-MX" sz="2800" b="1" spc="1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ARNsi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 que interfieren en la degradación del ARN que defiende a las células del ARN viral y los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mononucleares cortos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s-MX" sz="2800" b="1" spc="100" dirty="0" err="1" smtClean="0">
                <a:solidFill>
                  <a:srgbClr val="C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ARNmnoc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 que facilitan modificaciones químicas del ARN ribosomal dentro del nucléolo. </a:t>
            </a:r>
            <a:endParaRPr lang="es-MX" sz="28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34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2 CuadroTexto"/>
          <p:cNvSpPr txBox="1"/>
          <p:nvPr/>
        </p:nvSpPr>
        <p:spPr>
          <a:xfrm>
            <a:off x="743599" y="1376753"/>
            <a:ext cx="7655768" cy="5004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Las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mitocondrias y los cloroplastos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son organelos semiautónomos; es decir, </a:t>
            </a:r>
            <a:r>
              <a:rPr lang="es-MX" sz="2800" b="1" spc="100" dirty="0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poseen ADN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y su propia versión de la </a:t>
            </a:r>
            <a:r>
              <a:rPr lang="es-MX" sz="2800" b="1" spc="100" dirty="0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maquinaria de síntesis de proteínas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Estos organelos requieren una contribución sustancial de proteínas y otras moléculas codificadas por el </a:t>
            </a:r>
            <a:r>
              <a:rPr lang="es-MX" sz="2800" b="1" spc="100" dirty="0" smtClean="0">
                <a:solidFill>
                  <a:srgbClr val="C427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genoma nuclear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El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ADN mitocondrial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es-MX" sz="2800" b="1" spc="100" dirty="0" err="1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ADNmt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 </a:t>
            </a:r>
            <a:r>
              <a:rPr lang="es-MX" sz="2800" b="1" spc="100" dirty="0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codifica dos </a:t>
            </a:r>
            <a:r>
              <a:rPr lang="es-MX" sz="2800" b="1" spc="100" dirty="0" err="1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ARNr</a:t>
            </a:r>
            <a:r>
              <a:rPr lang="es-MX" sz="2800" b="1" spc="100" dirty="0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22 </a:t>
            </a:r>
            <a:r>
              <a:rPr lang="es-MX" sz="2800" b="1" spc="100" dirty="0" err="1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ARNt</a:t>
            </a:r>
            <a:r>
              <a:rPr lang="es-MX" sz="2800" b="1" spc="100" dirty="0" smtClean="0">
                <a:solidFill>
                  <a:srgbClr val="E505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y 13 proteínas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las cuales se utilizan para el transporte de electrones.  </a:t>
            </a:r>
            <a:endParaRPr lang="es-MX" sz="3200" b="1" spc="100" dirty="0">
              <a:solidFill>
                <a:srgbClr val="5131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163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grpSp>
        <p:nvGrpSpPr>
          <p:cNvPr id="12" name="Grupo 11"/>
          <p:cNvGrpSpPr/>
          <p:nvPr/>
        </p:nvGrpSpPr>
        <p:grpSpPr>
          <a:xfrm>
            <a:off x="419355" y="2140555"/>
            <a:ext cx="8293233" cy="3497768"/>
            <a:chOff x="419355" y="2140555"/>
            <a:chExt cx="8293233" cy="3497768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7003" y="2140555"/>
              <a:ext cx="3445585" cy="3497767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355" y="2140556"/>
              <a:ext cx="4727451" cy="3497767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179512" y="6021288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ADN  Nuclear y ADN Mitocondrial</a:t>
            </a:r>
          </a:p>
          <a:p>
            <a:pPr algn="ctr"/>
            <a:r>
              <a:rPr lang="es-MX" sz="11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Fuente: wikipedia.org, 2018  </a:t>
            </a:r>
            <a:endParaRPr lang="es-MX" sz="1100" b="1" spc="100" dirty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1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2 CuadroTexto"/>
          <p:cNvSpPr txBox="1"/>
          <p:nvPr/>
        </p:nvSpPr>
        <p:spPr>
          <a:xfrm>
            <a:off x="743599" y="1651953"/>
            <a:ext cx="7655768" cy="4513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Las actividades de los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genomas nuclear y mitocondrial </a:t>
            </a:r>
            <a:r>
              <a:rPr lang="es-MX" sz="28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stán muy coordinadas. Por ejemplo, algunas proteínas mitocondriales se sintetizan en el citoplasma y se transportan al interior de las mitocondrias. En este sentido, la 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función del ADN Nuclear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 transmitir la información genética de una generación a la siguiente por medio de la replicación. </a:t>
            </a:r>
            <a:endParaRPr lang="es-MX" sz="3200" b="1" spc="100" dirty="0">
              <a:solidFill>
                <a:srgbClr val="5131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7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2 CuadroTexto"/>
          <p:cNvSpPr txBox="1"/>
          <p:nvPr/>
        </p:nvSpPr>
        <p:spPr>
          <a:xfrm>
            <a:off x="743599" y="1585463"/>
            <a:ext cx="7655768" cy="4723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Mientras que el 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ADN Mitocondrial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 usado, además, para la identificación de individuos. </a:t>
            </a:r>
          </a:p>
          <a:p>
            <a:pPr algn="just">
              <a:lnSpc>
                <a:spcPct val="114000"/>
              </a:lnSpc>
            </a:pPr>
            <a:endParaRPr lang="es-MX" sz="12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8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ADN mitocondrial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hereda solo por vía materna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ya que cuando el espermatozoide fecunda al óvulo éste se desprende de su cola y de su material celular, por lo sólo intervendrán las mitocondrias contenidas en el óvulo.  </a:t>
            </a:r>
            <a:endParaRPr lang="es-MX" sz="3200" b="1" spc="100" dirty="0">
              <a:solidFill>
                <a:srgbClr val="5131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724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8742"/>
          <a:stretch/>
        </p:blipFill>
        <p:spPr>
          <a:xfrm>
            <a:off x="835259" y="1367408"/>
            <a:ext cx="7556272" cy="4509864"/>
          </a:xfrm>
          <a:prstGeom prst="rect">
            <a:avLst/>
          </a:prstGeom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79512" y="6021288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Trasferencia del ADN de Padres a Hijos</a:t>
            </a:r>
          </a:p>
          <a:p>
            <a:pPr algn="ctr"/>
            <a:r>
              <a:rPr lang="es-MX" sz="1100" b="1" spc="100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Fuente: WordPress.org, 2018  </a:t>
            </a:r>
            <a:endParaRPr lang="es-MX" sz="1100" b="1" spc="100" dirty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58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482015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2 CuadroTexto"/>
          <p:cNvSpPr txBox="1"/>
          <p:nvPr/>
        </p:nvSpPr>
        <p:spPr>
          <a:xfrm>
            <a:off x="743599" y="1914321"/>
            <a:ext cx="7655768" cy="3530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Este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ADN Mitocondrial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no se recombina, por lo que los cambios que se hayan podido producir en él habrán sido debido a mutaciones a lo largo de muchas generaciones. Este ADN esta organizados en </a:t>
            </a:r>
            <a:r>
              <a:rPr lang="es-MX" sz="28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cromosomas circulares  </a:t>
            </a:r>
            <a:r>
              <a:rPr lang="es-MX" sz="28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como el de las células procariotas.</a:t>
            </a:r>
            <a:endParaRPr lang="es-MX" sz="3200" b="1" spc="100" dirty="0">
              <a:solidFill>
                <a:srgbClr val="5131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887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99998" y="332656"/>
            <a:ext cx="7772400" cy="8587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600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ADN Nuclear y ADN Mitocondrial</a:t>
            </a:r>
            <a:endParaRPr lang="es-ES" sz="3600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821"/>
            <a:ext cx="9144000" cy="672435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179512" y="6021288"/>
            <a:ext cx="87849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ADN Mitocondrial</a:t>
            </a:r>
          </a:p>
          <a:p>
            <a:pPr algn="ctr"/>
            <a:r>
              <a:rPr lang="es-MX" sz="1100" b="1" spc="1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cs typeface="Microsoft Sans Serif" panose="020B0604020202020204" pitchFamily="34" charset="0"/>
              </a:rPr>
              <a:t>Fuente: sciencephotogalery.com, 2018  </a:t>
            </a:r>
            <a:endParaRPr lang="es-MX" sz="1100" b="1" spc="1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5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64560"/>
              </p:ext>
            </p:extLst>
          </p:nvPr>
        </p:nvGraphicFramePr>
        <p:xfrm>
          <a:off x="-45266" y="-170030"/>
          <a:ext cx="9252521" cy="7028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9245"/>
                <a:gridCol w="3659969"/>
                <a:gridCol w="3253307"/>
              </a:tblGrid>
              <a:tr h="454045">
                <a:tc gridSpan="3">
                  <a:txBody>
                    <a:bodyPr/>
                    <a:lstStyle/>
                    <a:p>
                      <a:pPr algn="ctr"/>
                      <a:r>
                        <a:rPr lang="es-MX" sz="18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Diferencias entre el ADN Nuclear y el ADN Mitocondrial</a:t>
                      </a:r>
                      <a:endParaRPr lang="es-MX" sz="18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60393">
                <a:tc>
                  <a:txBody>
                    <a:bodyPr/>
                    <a:lstStyle/>
                    <a:p>
                      <a:pPr algn="ctr"/>
                      <a:r>
                        <a:rPr lang="es-MX" sz="1600" b="1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Características</a:t>
                      </a:r>
                      <a:endParaRPr lang="es-MX" sz="1600" b="1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ADN Nuclear</a:t>
                      </a:r>
                      <a:endParaRPr lang="es-MX" sz="1600" b="1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ADN Mitocondrial</a:t>
                      </a:r>
                      <a:endParaRPr lang="es-MX" sz="1600" b="1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 anchor="ctr"/>
                </a:tc>
              </a:tr>
              <a:tr h="522926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Tipo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Doble hélice (bicatenario)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Doble cadena circular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(bicatenario)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Localización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Ubicado dentro del núcleo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celular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Ubicado en el interior se la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célula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Tamaño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3.3 x 10</a:t>
                      </a:r>
                      <a:r>
                        <a:rPr lang="es-MX" sz="1400" spc="100" baseline="300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9</a:t>
                      </a: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es-MX" sz="1400" spc="100" dirty="0" err="1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pb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16.5 kb</a:t>
                      </a:r>
                    </a:p>
                  </a:txBody>
                  <a:tcPr/>
                </a:tc>
              </a:tr>
              <a:tr h="522926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Cromosomas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23 distintos en dos conjuntos = 46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Uno, con docenas de copias de la molécula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por célula</a:t>
                      </a:r>
                    </a:p>
                  </a:txBody>
                  <a:tcPr/>
                </a:tc>
              </a:tr>
              <a:tr h="522926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Organización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Empacado dentro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de los cromatina, es poco estable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Se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encuentra libre. No presenta cromatina, es muy estable</a:t>
                      </a:r>
                      <a:endParaRPr lang="es-MX" sz="1400" spc="100" dirty="0" smtClean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err="1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Nucleosomas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Si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</a:t>
                      </a: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Proteínas asociadas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Histonas y no histonas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Libre de proteínas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ADN codificante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 – 5%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Aproximadamente el 93%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Recombinación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Sí, diversos locus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No, un locus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ADN repetitivo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Abundante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Casi inexistente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Número de genes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30, 000 a 40, 000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37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Densidad de los genes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 gen cada 30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– 50 Kb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 gen cada 0.45 kb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Presencia de </a:t>
                      </a:r>
                      <a:r>
                        <a:rPr lang="es-MX" sz="1400" spc="100" dirty="0" err="1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intrones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En casi todos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los genes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Ausentes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Número de alelos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Diploide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Un </a:t>
                      </a:r>
                      <a:r>
                        <a:rPr lang="es-MX" sz="1400" spc="100" dirty="0" err="1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Haplotipo</a:t>
                      </a: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953571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Tipo de herencia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Biparental, mamá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y papá. Puede distinguir entre individuos del mismo linaje materno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Uniparental, solo linaje materno. No puede discriminar entre individuos</a:t>
                      </a:r>
                      <a:r>
                        <a:rPr lang="es-MX" sz="1400" spc="100" baseline="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del mismo linaje materno </a:t>
                      </a:r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 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  <a:tr h="307604"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Tasa de mutación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Menor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spc="100" dirty="0" smtClean="0">
                          <a:latin typeface="Microsoft Sans Serif" panose="020B0604020202020204" pitchFamily="34" charset="0"/>
                          <a:cs typeface="Microsoft Sans Serif" panose="020B0604020202020204" pitchFamily="34" charset="0"/>
                        </a:rPr>
                        <a:t>Mayor</a:t>
                      </a:r>
                      <a:endParaRPr lang="es-MX" sz="1400" spc="100" dirty="0">
                        <a:latin typeface="Microsoft Sans Serif" panose="020B0604020202020204" pitchFamily="34" charset="0"/>
                        <a:cs typeface="Microsoft Sans Serif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4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7544" y="901744"/>
            <a:ext cx="821925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2800" b="1" cap="small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Referencias</a:t>
            </a:r>
            <a:r>
              <a:rPr lang="en-US" sz="2800" b="1" cap="small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s-MX" sz="2800" b="1" cap="small" spc="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Bibliográficas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Campbell, M. K., y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Farrell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S. O. (2016).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Bioquímica.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México: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Cengage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Learning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978-607-522-506-7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Cardellá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R., L. (2007).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 Humana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La Habana: Editorial Ciencias Médicas. 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20017. ISBN 959-212-238-3</a:t>
            </a:r>
            <a:endParaRPr lang="es-MX" b="1" spc="1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Díaz Z., J., Juárez O., M. A. (2007).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México. McGraw-Hill Interamericana. ISBN 978-970-104-818-4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Fox I., S. (2014).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Fisiología Humana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España: McGraw Hill Interamericana. 978-607-151-151-1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Karp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G. (2012).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Biología Celular y Molecular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España: McGraw Hill Interamericana. ISBN 978-607-150504-5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Mathews, C. K., Van </a:t>
            </a:r>
            <a:r>
              <a:rPr lang="en-US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Holde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K. E., Ahem, K. G.  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(2013).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México: Pearson. ISBN 978-849-0353-929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T., </a:t>
            </a:r>
            <a:r>
              <a:rPr lang="en-US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Mckee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B. J., (2014).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España: McGraw-Hill Interamericana. ISBN </a:t>
            </a:r>
            <a:r>
              <a:rPr lang="es-MX" b="1" spc="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978-607-151-127-0</a:t>
            </a:r>
            <a:endParaRPr lang="es-MX" b="1" spc="1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95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9" y="1628800"/>
            <a:ext cx="7655768" cy="472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114000"/>
              </a:lnSpc>
              <a:buFont typeface="+mj-lt"/>
              <a:buAutoNum type="arabicPeriod" startAt="3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2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es una molécula </a:t>
            </a:r>
            <a:r>
              <a:rPr lang="es-MX" sz="2000" b="1" spc="1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monocatenaria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(presenta una sola cadena de polinucleótidos).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 startAt="3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0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puede 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enrollarse o plegarse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sobre sí 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mismo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y formar </a:t>
            </a:r>
            <a:r>
              <a:rPr lang="es-MX" sz="20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estructuras </a:t>
            </a:r>
            <a:r>
              <a:rPr lang="es-MX" sz="20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tridimensionales a manera de horquilla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ocasionadas por el emparejamiento de las bases complementarias de la secuencia específica del </a:t>
            </a:r>
            <a:r>
              <a:rPr lang="es-MX" sz="22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así como el apilamiento de bases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 startAt="5"/>
            </a:pP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 composición de las bases del </a:t>
            </a:r>
            <a:r>
              <a:rPr lang="es-MX" sz="22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no sigue la </a:t>
            </a:r>
            <a:r>
              <a:rPr lang="es-MX" sz="2000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Regla de </a:t>
            </a:r>
            <a:r>
              <a:rPr lang="es-MX" sz="2000" b="1" spc="1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Chargaff</a:t>
            </a:r>
            <a:r>
              <a:rPr lang="es-MX" sz="20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porque las moléculas son </a:t>
            </a:r>
            <a:r>
              <a:rPr lang="es-MX" sz="2000" b="1" spc="100" dirty="0" err="1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monocatenarias</a:t>
            </a:r>
            <a:r>
              <a:rPr lang="es-MX" sz="20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; es decir, su contenido de guanina no necesariamente es igual a su contenido de citosina, ni su contenido de adenina es necesariamente igual a su contenido de uracilo</a:t>
            </a:r>
            <a:endParaRPr lang="es-MX" sz="20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402582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83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7544" y="727212"/>
            <a:ext cx="8219256" cy="5366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s-MX" sz="2800" b="1" cap="small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Referencias</a:t>
            </a:r>
            <a:r>
              <a:rPr lang="en-US" sz="2800" b="1" cap="small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s-MX" sz="2800" b="1" cap="small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Bibliográficas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270510" algn="l"/>
                <a:tab pos="433070" algn="l"/>
              </a:tabLst>
            </a:pPr>
            <a:r>
              <a:rPr lang="de-DE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Michaelis, L., y Menten, M. L. (1913). </a:t>
            </a:r>
            <a:r>
              <a:rPr lang="de-DE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Die kinetik der invertinwirkung.</a:t>
            </a:r>
            <a:r>
              <a:rPr lang="de-DE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Biochem. Z. Vol. 49, págs. 333-369.</a:t>
            </a:r>
            <a:endParaRPr lang="es-MX" b="1" spc="1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Nelson L., D., Cox, M. M. (2015)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Lehninger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: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Principios de Bioquímica.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México: Omega. ISBN 978-842-8216-036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Orten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N. (2003).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 Humana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México: Panamericana. ISBN 978-950-061-607-2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Piña G., E., Laguna, J. (2013).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 de Laguna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México: El Manual Moderno. ISBN 978-607-448-291-1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Rodwell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V. W., Bender, D. A.,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Botham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K. M.,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Kennelly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P. J., </a:t>
            </a: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Weil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P. A. (2016).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 de </a:t>
            </a:r>
            <a:r>
              <a:rPr lang="es-MX" b="1" i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Harper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México: McGraw Hill. ISBN 978-607-1368-7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s-MX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Stryer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L. (2013).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Bioquímica.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México: Reverte. ISBN 978-84-291-7600-1</a:t>
            </a: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8"/>
              <a:tabLst>
                <a:tab pos="433070" algn="l"/>
              </a:tabLst>
            </a:pPr>
            <a:r>
              <a:rPr lang="en-US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Voet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D., </a:t>
            </a:r>
            <a:r>
              <a:rPr lang="en-US" b="1" spc="100" dirty="0" err="1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Voet</a:t>
            </a:r>
            <a:r>
              <a:rPr lang="en-US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, J.G., Pratt, Ch. 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(2007). </a:t>
            </a:r>
            <a:r>
              <a:rPr lang="es-MX" b="1" i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Fundamentos de Bioquímica</a:t>
            </a:r>
            <a:r>
              <a:rPr lang="es-MX" b="1" spc="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España: Media Panamericana. ISBN 950—06-2301-3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7544" y="1717294"/>
            <a:ext cx="8219256" cy="376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2"/>
              </a:rPr>
              <a:t>https://www.wikipedia.org</a:t>
            </a:r>
            <a:endParaRPr lang="es-MX" sz="16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3"/>
              </a:rPr>
              <a:t>https://es.wordpress.com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4"/>
              </a:rPr>
              <a:t>https://www.sciencephotogallery.com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5"/>
              </a:rPr>
              <a:t>https://nsf/.gov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6"/>
              </a:rPr>
              <a:t>https://www.genome.gov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7"/>
              </a:rPr>
              <a:t>https://www.scientificamerican.com/espanol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8"/>
              </a:rPr>
              <a:t>https://www.genome.gov/NHGRI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9"/>
              </a:rPr>
              <a:t>https://www.mheducation.com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10"/>
              </a:rPr>
              <a:t>https://es.slideshare.net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11"/>
              </a:rPr>
              <a:t>https://sites.google.com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12"/>
              </a:rPr>
              <a:t>https://www.google.com.mx/imghp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MX" sz="1600" u="sng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hlinkClick r:id="rId13"/>
              </a:rPr>
              <a:t>https://es.khanacademy.org</a:t>
            </a:r>
            <a:endParaRPr lang="es-MX" sz="1600" u="sng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just" fontAlgn="ctr"/>
            <a:r>
              <a:rPr lang="es-MX" sz="16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(El acceso a estas páginas se realizó en el mes de mayo de 2018) </a:t>
            </a:r>
            <a:r>
              <a:rPr lang="es-MX" dirty="0" smtClean="0">
                <a:solidFill>
                  <a:prstClr val="white"/>
                </a:solidFill>
                <a:latin typeface="Arial" charset="0"/>
              </a:rPr>
              <a:t>).</a:t>
            </a:r>
            <a:endParaRPr lang="es-MX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539552" y="764704"/>
            <a:ext cx="3960440" cy="57398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eaLnBrk="0" hangingPunct="0">
              <a:lnSpc>
                <a:spcPct val="115000"/>
              </a:lnSpc>
              <a:spcAft>
                <a:spcPts val="0"/>
              </a:spcAft>
              <a:defRPr/>
            </a:pPr>
            <a:r>
              <a:rPr lang="es-ES" sz="2800" b="1" cap="small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Páginas de Internet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E7DA4F-3DCA-4990-99E9-1063A7466B62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47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368" y="1"/>
            <a:ext cx="9188368" cy="6858000"/>
          </a:xfrm>
          <a:prstGeom prst="rect">
            <a:avLst/>
          </a:prstGeo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694186" y="6111252"/>
            <a:ext cx="3943219" cy="513914"/>
          </a:xfrm>
        </p:spPr>
        <p:txBody>
          <a:bodyPr>
            <a:normAutofit fontScale="90000"/>
          </a:bodyPr>
          <a:lstStyle/>
          <a:p>
            <a:pPr algn="ctr"/>
            <a:r>
              <a:rPr lang="es-MX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ARN monocatenario plegado</a:t>
            </a:r>
            <a:br>
              <a:rPr lang="es-MX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</a:br>
            <a:r>
              <a:rPr lang="es-MX" sz="13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WordPress.com, 2018</a:t>
            </a:r>
            <a:endParaRPr lang="es-MX" sz="13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575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0" y="1790815"/>
            <a:ext cx="7655768" cy="4302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algn="just">
              <a:lnSpc>
                <a:spcPct val="114000"/>
              </a:lnSpc>
              <a:buFont typeface="+mj-lt"/>
              <a:buAutoNum type="arabicPeriod" startAt="6"/>
            </a:pP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Los </a:t>
            </a:r>
            <a:r>
              <a:rPr lang="es-MX" sz="2400" b="1" spc="1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álcalis</a:t>
            </a: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pueden hidrolizar al </a:t>
            </a:r>
            <a:r>
              <a:rPr lang="es-MX" sz="24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La labilidad (fragilidad) de la molécula del </a:t>
            </a:r>
            <a:r>
              <a:rPr lang="es-MX" sz="2400" b="1" spc="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a los álcalis es útil con fines tanto de diagnóstico como analítico. </a:t>
            </a:r>
          </a:p>
          <a:p>
            <a:pPr marL="514350" lvl="0" indent="-514350" algn="just">
              <a:lnSpc>
                <a:spcPct val="114000"/>
              </a:lnSpc>
              <a:buFont typeface="+mj-lt"/>
              <a:buAutoNum type="arabicPeriod" startAt="6"/>
            </a:pP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Las 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moléculas de </a:t>
            </a:r>
            <a:r>
              <a:rPr lang="es-MX" sz="24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tiene </a:t>
            </a:r>
            <a:r>
              <a:rPr lang="es-MX" sz="24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propiedades catalíticas 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debido a que pueden formar estructuras tridimensionales complejas con hendiduras de unión. Son conocidas como </a:t>
            </a:r>
            <a:r>
              <a:rPr lang="es-MX" sz="24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Ribozimas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catalizan la </a:t>
            </a:r>
            <a:r>
              <a:rPr lang="es-MX" sz="2400" b="1" spc="1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autoescisión</a:t>
            </a:r>
            <a:r>
              <a:rPr lang="es-MX" sz="24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o </a:t>
            </a:r>
            <a:r>
              <a:rPr lang="es-MX" sz="2400" b="1" spc="1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rutura</a:t>
            </a:r>
            <a:r>
              <a:rPr lang="es-MX" sz="24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 otras moléculas de ARN</a:t>
            </a: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  <a:endParaRPr lang="es-MX" sz="2400" b="1" spc="100" dirty="0">
              <a:solidFill>
                <a:srgbClr val="297FD5">
                  <a:lumMod val="75000"/>
                </a:srgbClr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18864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ea typeface="+mn-ea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ea typeface="+mn-ea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84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b="30461"/>
          <a:stretch/>
        </p:blipFill>
        <p:spPr>
          <a:xfrm>
            <a:off x="1104900" y="1396702"/>
            <a:ext cx="6934200" cy="3616474"/>
          </a:xfrm>
          <a:prstGeom prst="rect">
            <a:avLst/>
          </a:prstGeom>
        </p:spPr>
      </p:pic>
      <p:sp>
        <p:nvSpPr>
          <p:cNvPr id="9" name="1 Título"/>
          <p:cNvSpPr txBox="1">
            <a:spLocks/>
          </p:cNvSpPr>
          <p:nvPr/>
        </p:nvSpPr>
        <p:spPr>
          <a:xfrm>
            <a:off x="699998" y="332656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55576" y="5068922"/>
            <a:ext cx="756084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spc="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Catalítico</a:t>
            </a:r>
          </a:p>
          <a:p>
            <a:pPr marL="361950" indent="-361950" algn="just"/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(A) Patrón de apareamiento de bases de una </a:t>
            </a:r>
            <a:r>
              <a:rPr lang="es-MX" sz="16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ribozima</a:t>
            </a:r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“cabeza de martillo” y su sustrato</a:t>
            </a:r>
          </a:p>
          <a:p>
            <a:pPr marL="361950" indent="-361950" algn="just"/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(B) Conformación plegada del complejo: La </a:t>
            </a:r>
            <a:r>
              <a:rPr lang="es-MX" sz="16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ribozima</a:t>
            </a:r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rompe el enlace en el sitio de escisión (</a:t>
            </a:r>
            <a:r>
              <a:rPr lang="es-MX" sz="16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cleavage</a:t>
            </a:r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MX" sz="1600" b="1" spc="100" dirty="0" err="1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site</a:t>
            </a:r>
            <a:r>
              <a:rPr lang="es-MX" sz="16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). </a:t>
            </a:r>
            <a:r>
              <a:rPr lang="es-MX" sz="12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Los esqueletos de los ácidos nucleicos se muestran en rojo y azul  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587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142852"/>
            <a:ext cx="7772400" cy="1143000"/>
          </a:xfrm>
        </p:spPr>
        <p:txBody>
          <a:bodyPr/>
          <a:lstStyle/>
          <a:p>
            <a:pPr algn="ctr"/>
            <a:r>
              <a:rPr lang="es-MX" sz="5400" b="1" dirty="0" smtClean="0">
                <a:solidFill>
                  <a:srgbClr val="FF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</a:t>
            </a:r>
            <a:endParaRPr lang="es-MX" sz="5400" b="1" dirty="0"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179512" y="260648"/>
            <a:ext cx="8784976" cy="6408712"/>
            <a:chOff x="1" y="-1"/>
            <a:chExt cx="9149663" cy="6858000"/>
          </a:xfrm>
        </p:grpSpPr>
        <p:grpSp>
          <p:nvGrpSpPr>
            <p:cNvPr id="7" name="Grupo 6"/>
            <p:cNvGrpSpPr/>
            <p:nvPr/>
          </p:nvGrpSpPr>
          <p:grpSpPr>
            <a:xfrm>
              <a:off x="1" y="-1"/>
              <a:ext cx="9149663" cy="6858000"/>
              <a:chOff x="1" y="-1"/>
              <a:chExt cx="9149663" cy="6858000"/>
            </a:xfrm>
          </p:grpSpPr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11809" y="-1"/>
                <a:ext cx="3137855" cy="6857999"/>
              </a:xfrm>
              <a:prstGeom prst="rect">
                <a:avLst/>
              </a:prstGeom>
            </p:spPr>
          </p:pic>
          <p:pic>
            <p:nvPicPr>
              <p:cNvPr id="5" name="Imagen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" y="0"/>
                <a:ext cx="6011808" cy="6857999"/>
              </a:xfrm>
              <a:prstGeom prst="rect">
                <a:avLst/>
              </a:prstGeom>
            </p:spPr>
          </p:pic>
        </p:grpSp>
        <p:sp>
          <p:nvSpPr>
            <p:cNvPr id="3" name="Rectángulo 2"/>
            <p:cNvSpPr/>
            <p:nvPr/>
          </p:nvSpPr>
          <p:spPr>
            <a:xfrm>
              <a:off x="80345" y="79897"/>
              <a:ext cx="432048" cy="4778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048001" y="6223829"/>
            <a:ext cx="3258859" cy="513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MX" sz="1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de las Ribozimas</a:t>
            </a:r>
            <a:br>
              <a:rPr lang="es-MX" sz="1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</a:br>
            <a:r>
              <a:rPr lang="es-MX" sz="13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Fuente: WordPress.com, 2018</a:t>
            </a:r>
            <a:endParaRPr lang="es-MX" sz="13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4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43590" y="1772816"/>
            <a:ext cx="7655768" cy="3844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lnSpc>
                <a:spcPct val="114000"/>
              </a:lnSpc>
              <a:buFont typeface="+mj-lt"/>
              <a:buAutoNum type="arabicPeriod" startAt="8"/>
            </a:pP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El 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ejemplo más notable de la actividad de </a:t>
            </a:r>
            <a:r>
              <a:rPr lang="es-MX" sz="2400" b="1" spc="1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Ribozimas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es la formación de enlaces peptídicos dentro de los </a:t>
            </a:r>
            <a:r>
              <a:rPr lang="es-MX" sz="24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Ribosomas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Suele requerirse Mg</a:t>
            </a:r>
            <a:r>
              <a:rPr lang="es-MX" sz="2400" b="1" spc="100" baseline="300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2+ 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como cofactor para la catálisis por </a:t>
            </a:r>
            <a:r>
              <a:rPr lang="es-MX" sz="2400" b="1" spc="100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</a:t>
            </a: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porque este ion estabiliza el estado de transición. 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 startAt="8"/>
            </a:pPr>
            <a:r>
              <a:rPr lang="es-MX" sz="2400" b="1" spc="100" dirty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Existen principalmente tres tipos de ARN: </a:t>
            </a:r>
            <a:r>
              <a:rPr lang="es-MX" sz="2400" b="1" spc="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ARN mensajero, ARN de transferencia y ARN ribosomal</a:t>
            </a:r>
            <a:r>
              <a:rPr lang="es-MX" sz="2400" b="1" spc="100" dirty="0" smtClean="0">
                <a:solidFill>
                  <a:srgbClr val="297FD5">
                    <a:lumMod val="75000"/>
                  </a:srgbClr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99998" y="18864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b="1" spc="100" dirty="0" smtClean="0">
                <a:ln w="1587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Estructura Química del ARN</a:t>
            </a:r>
            <a:endParaRPr lang="es-ES" b="1" spc="100" dirty="0">
              <a:ln w="15875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0D099-3234-4BF2-8364-F66B4108A6F8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64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1_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2951</TotalTime>
  <Words>2304</Words>
  <Application>Microsoft Office PowerPoint</Application>
  <PresentationFormat>Presentación en pantalla (4:3)</PresentationFormat>
  <Paragraphs>251</Paragraphs>
  <Slides>41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8" baseType="lpstr">
      <vt:lpstr>Arial</vt:lpstr>
      <vt:lpstr>Calibri</vt:lpstr>
      <vt:lpstr>Corbel</vt:lpstr>
      <vt:lpstr>Microsoft Sans Serif</vt:lpstr>
      <vt:lpstr>Times New Roman</vt:lpstr>
      <vt:lpstr>Base</vt:lpstr>
      <vt:lpstr>1_Base</vt:lpstr>
      <vt:lpstr>UNIDAD TEMÁTICA Metabolismo de Nucleótidos Parte II</vt:lpstr>
      <vt:lpstr>Presentación de PowerPoint</vt:lpstr>
      <vt:lpstr>Presentación de PowerPoint</vt:lpstr>
      <vt:lpstr>Presentación de PowerPoint</vt:lpstr>
      <vt:lpstr>ARN monocatenario plegado Fuente: WordPress.com, 2018</vt:lpstr>
      <vt:lpstr>Presentación de PowerPoint</vt:lpstr>
      <vt:lpstr>Presentación de PowerPoint</vt:lpstr>
      <vt:lpstr>Estructura química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Ácidos Nucleicos</dc:title>
  <dc:creator>Anita</dc:creator>
  <cp:lastModifiedBy>Arrizabalag</cp:lastModifiedBy>
  <cp:revision>260</cp:revision>
  <dcterms:created xsi:type="dcterms:W3CDTF">2010-10-28T15:35:00Z</dcterms:created>
  <dcterms:modified xsi:type="dcterms:W3CDTF">2018-09-29T01:24:11Z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TC010689763082</vt:lpwstr>
  </property>
</Properties>
</file>