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handoutMasterIdLst>
    <p:handoutMasterId r:id="rId33"/>
  </p:handoutMasterIdLst>
  <p:sldIdLst>
    <p:sldId id="286" r:id="rId2"/>
    <p:sldId id="256" r:id="rId3"/>
    <p:sldId id="287" r:id="rId4"/>
    <p:sldId id="257" r:id="rId5"/>
    <p:sldId id="258" r:id="rId6"/>
    <p:sldId id="259" r:id="rId7"/>
    <p:sldId id="261" r:id="rId8"/>
    <p:sldId id="288" r:id="rId9"/>
    <p:sldId id="262" r:id="rId10"/>
    <p:sldId id="263" r:id="rId11"/>
    <p:sldId id="264" r:id="rId12"/>
    <p:sldId id="289" r:id="rId13"/>
    <p:sldId id="290" r:id="rId14"/>
    <p:sldId id="291" r:id="rId15"/>
    <p:sldId id="292" r:id="rId16"/>
    <p:sldId id="293" r:id="rId17"/>
    <p:sldId id="265" r:id="rId18"/>
    <p:sldId id="266" r:id="rId19"/>
    <p:sldId id="267" r:id="rId20"/>
    <p:sldId id="294" r:id="rId21"/>
    <p:sldId id="296" r:id="rId22"/>
    <p:sldId id="269" r:id="rId23"/>
    <p:sldId id="270" r:id="rId24"/>
    <p:sldId id="272" r:id="rId25"/>
    <p:sldId id="273" r:id="rId26"/>
    <p:sldId id="274" r:id="rId27"/>
    <p:sldId id="276" r:id="rId28"/>
    <p:sldId id="277" r:id="rId29"/>
    <p:sldId id="279" r:id="rId30"/>
    <p:sldId id="280" r:id="rId31"/>
    <p:sldId id="295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8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5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7C66F-77D9-4644-880D-EE0FE930C063}" type="doc">
      <dgm:prSet loTypeId="urn:microsoft.com/office/officeart/2005/8/layout/pList1#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46C1CB52-7B09-4E4D-8FD9-CE8F96CF48FB}">
      <dgm:prSet phldrT="[Texto]"/>
      <dgm:spPr/>
      <dgm:t>
        <a:bodyPr/>
        <a:lstStyle/>
        <a:p>
          <a:r>
            <a:rPr lang="es-MX" dirty="0" smtClean="0"/>
            <a:t>DIACONAS</a:t>
          </a:r>
          <a:endParaRPr lang="es-MX" dirty="0"/>
        </a:p>
      </dgm:t>
    </dgm:pt>
    <dgm:pt modelId="{1F2FB5DA-F892-4DC0-9875-5EE9ABE21D33}" type="parTrans" cxnId="{774D8F6B-B09B-4425-BEBF-2F8194BADAEE}">
      <dgm:prSet/>
      <dgm:spPr/>
      <dgm:t>
        <a:bodyPr/>
        <a:lstStyle/>
        <a:p>
          <a:endParaRPr lang="es-MX"/>
        </a:p>
      </dgm:t>
    </dgm:pt>
    <dgm:pt modelId="{1C4DE145-38E6-4618-86FF-417BEA867161}" type="sibTrans" cxnId="{774D8F6B-B09B-4425-BEBF-2F8194BADAEE}">
      <dgm:prSet/>
      <dgm:spPr/>
      <dgm:t>
        <a:bodyPr/>
        <a:lstStyle/>
        <a:p>
          <a:endParaRPr lang="es-MX"/>
        </a:p>
      </dgm:t>
    </dgm:pt>
    <dgm:pt modelId="{398842B5-D605-4C33-8989-2343C60D12D6}">
      <dgm:prSet phldrT="[Texto]"/>
      <dgm:spPr/>
      <dgm:t>
        <a:bodyPr/>
        <a:lstStyle/>
        <a:p>
          <a:r>
            <a:rPr lang="es-MX" dirty="0" smtClean="0"/>
            <a:t>VIUDAS</a:t>
          </a:r>
          <a:endParaRPr lang="es-MX" dirty="0"/>
        </a:p>
      </dgm:t>
    </dgm:pt>
    <dgm:pt modelId="{934E2905-8D76-4DF5-AD08-67EB757CB980}" type="parTrans" cxnId="{4F0A6CCC-4ABF-4169-B0EE-6CD9FEB1E046}">
      <dgm:prSet/>
      <dgm:spPr/>
      <dgm:t>
        <a:bodyPr/>
        <a:lstStyle/>
        <a:p>
          <a:endParaRPr lang="es-MX"/>
        </a:p>
      </dgm:t>
    </dgm:pt>
    <dgm:pt modelId="{7D65F64D-988E-4C8B-A1B6-205766358E0D}" type="sibTrans" cxnId="{4F0A6CCC-4ABF-4169-B0EE-6CD9FEB1E046}">
      <dgm:prSet/>
      <dgm:spPr/>
      <dgm:t>
        <a:bodyPr/>
        <a:lstStyle/>
        <a:p>
          <a:endParaRPr lang="es-MX"/>
        </a:p>
      </dgm:t>
    </dgm:pt>
    <dgm:pt modelId="{1B86410E-8CCF-4A0D-9F43-5AEFC41EBA90}">
      <dgm:prSet phldrT="[Texto]"/>
      <dgm:spPr/>
      <dgm:t>
        <a:bodyPr/>
        <a:lstStyle/>
        <a:p>
          <a:r>
            <a:rPr lang="es-MX" dirty="0" smtClean="0"/>
            <a:t>VIRGENES</a:t>
          </a:r>
          <a:endParaRPr lang="es-MX" dirty="0"/>
        </a:p>
      </dgm:t>
    </dgm:pt>
    <dgm:pt modelId="{5F8BD945-6F5B-4CD1-8BE7-3E0F52312AD3}" type="parTrans" cxnId="{FE9849BE-FCA8-4AEA-806B-AE6348EA37B4}">
      <dgm:prSet/>
      <dgm:spPr/>
      <dgm:t>
        <a:bodyPr/>
        <a:lstStyle/>
        <a:p>
          <a:endParaRPr lang="es-MX"/>
        </a:p>
      </dgm:t>
    </dgm:pt>
    <dgm:pt modelId="{1407BCF5-8632-4820-9A64-D82934C30B03}" type="sibTrans" cxnId="{FE9849BE-FCA8-4AEA-806B-AE6348EA37B4}">
      <dgm:prSet/>
      <dgm:spPr/>
      <dgm:t>
        <a:bodyPr/>
        <a:lstStyle/>
        <a:p>
          <a:endParaRPr lang="es-MX"/>
        </a:p>
      </dgm:t>
    </dgm:pt>
    <dgm:pt modelId="{ADE06C4B-7760-4535-9A8E-E37024BDBEB0}">
      <dgm:prSet phldrT="[Texto]"/>
      <dgm:spPr/>
      <dgm:t>
        <a:bodyPr/>
        <a:lstStyle/>
        <a:p>
          <a:r>
            <a:rPr lang="es-MX" smtClean="0"/>
            <a:t>MATRONAS</a:t>
          </a:r>
          <a:endParaRPr lang="es-MX" dirty="0"/>
        </a:p>
      </dgm:t>
    </dgm:pt>
    <dgm:pt modelId="{E5FB68A0-1634-461E-B2BD-813C1DFCBBED}" type="parTrans" cxnId="{3BB28460-F043-4D49-B413-A40A41DBC227}">
      <dgm:prSet/>
      <dgm:spPr/>
      <dgm:t>
        <a:bodyPr/>
        <a:lstStyle/>
        <a:p>
          <a:endParaRPr lang="es-MX"/>
        </a:p>
      </dgm:t>
    </dgm:pt>
    <dgm:pt modelId="{FBECA598-3D4C-4CF3-8994-D78CD68C1DA1}" type="sibTrans" cxnId="{3BB28460-F043-4D49-B413-A40A41DBC227}">
      <dgm:prSet/>
      <dgm:spPr/>
      <dgm:t>
        <a:bodyPr/>
        <a:lstStyle/>
        <a:p>
          <a:endParaRPr lang="es-MX"/>
        </a:p>
      </dgm:t>
    </dgm:pt>
    <dgm:pt modelId="{49E7ECC9-AA0B-4559-A3FD-85BB8880D3A4}" type="pres">
      <dgm:prSet presAssocID="{5AA7C66F-77D9-4644-880D-EE0FE930C0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A7D234-5A7F-47A0-99FC-F798C21E8505}" type="pres">
      <dgm:prSet presAssocID="{46C1CB52-7B09-4E4D-8FD9-CE8F96CF48FB}" presName="compNode" presStyleCnt="0"/>
      <dgm:spPr/>
    </dgm:pt>
    <dgm:pt modelId="{4F25C469-C78B-4F7A-86A9-D29F231BFA8B}" type="pres">
      <dgm:prSet presAssocID="{46C1CB52-7B09-4E4D-8FD9-CE8F96CF48FB}" presName="pictRect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A8D71BD-FDC7-404C-B32A-A9202181911E}" type="pres">
      <dgm:prSet presAssocID="{46C1CB52-7B09-4E4D-8FD9-CE8F96CF48FB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FBE353-387B-4CE8-9E6B-E573525D5160}" type="pres">
      <dgm:prSet presAssocID="{1C4DE145-38E6-4618-86FF-417BEA86716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3E3A84D-DD99-463E-9ABE-2F130C3F50AF}" type="pres">
      <dgm:prSet presAssocID="{398842B5-D605-4C33-8989-2343C60D12D6}" presName="compNode" presStyleCnt="0"/>
      <dgm:spPr/>
    </dgm:pt>
    <dgm:pt modelId="{ACD30CF5-EC55-4904-8F77-575DD55269A4}" type="pres">
      <dgm:prSet presAssocID="{398842B5-D605-4C33-8989-2343C60D12D6}" presName="pictRect" presStyleLbl="nod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4D5EDFE-4BEE-41BF-806B-DB9B8A7F9915}" type="pres">
      <dgm:prSet presAssocID="{398842B5-D605-4C33-8989-2343C60D12D6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E87E88-5F7D-4EF2-BEFF-DCCFC2CA88DF}" type="pres">
      <dgm:prSet presAssocID="{7D65F64D-988E-4C8B-A1B6-205766358E0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F1D1CA72-2AA3-4CCA-80CF-5CFC6C4112AF}" type="pres">
      <dgm:prSet presAssocID="{1B86410E-8CCF-4A0D-9F43-5AEFC41EBA90}" presName="compNode" presStyleCnt="0"/>
      <dgm:spPr/>
    </dgm:pt>
    <dgm:pt modelId="{B02AB6AD-865B-4CA1-A90E-A7B0566134E6}" type="pres">
      <dgm:prSet presAssocID="{1B86410E-8CCF-4A0D-9F43-5AEFC41EBA90}" presName="pictRect" presStyleLbl="nod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1D3F673-1ED1-468C-ACF2-4BC80E956666}" type="pres">
      <dgm:prSet presAssocID="{1B86410E-8CCF-4A0D-9F43-5AEFC41EBA90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0107DE-EA34-4C15-B2C4-DB668288E2AF}" type="pres">
      <dgm:prSet presAssocID="{1407BCF5-8632-4820-9A64-D82934C30B03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53C94DF-A5E1-45A4-A43C-EAE916905FFE}" type="pres">
      <dgm:prSet presAssocID="{ADE06C4B-7760-4535-9A8E-E37024BDBEB0}" presName="compNode" presStyleCnt="0"/>
      <dgm:spPr/>
    </dgm:pt>
    <dgm:pt modelId="{B49E901A-021C-4B3B-BE1A-B6ECAB38081F}" type="pres">
      <dgm:prSet presAssocID="{ADE06C4B-7760-4535-9A8E-E37024BDBEB0}" presName="pictRect" presStyleLbl="nod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0AB1D87-7CC1-4FE0-9985-147F1F6A8DCB}" type="pres">
      <dgm:prSet presAssocID="{ADE06C4B-7760-4535-9A8E-E37024BDBEB0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9DF2A2A-2E6B-48D3-9707-9201F4F8CBF7}" type="presOf" srcId="{46C1CB52-7B09-4E4D-8FD9-CE8F96CF48FB}" destId="{9A8D71BD-FDC7-404C-B32A-A9202181911E}" srcOrd="0" destOrd="0" presId="urn:microsoft.com/office/officeart/2005/8/layout/pList1#1"/>
    <dgm:cxn modelId="{8143D425-0F8C-4F0B-96C0-1AA42952B641}" type="presOf" srcId="{7D65F64D-988E-4C8B-A1B6-205766358E0D}" destId="{38E87E88-5F7D-4EF2-BEFF-DCCFC2CA88DF}" srcOrd="0" destOrd="0" presId="urn:microsoft.com/office/officeart/2005/8/layout/pList1#1"/>
    <dgm:cxn modelId="{5ECD1E5E-ADDF-4C07-BF62-0279CD6DDF18}" type="presOf" srcId="{1C4DE145-38E6-4618-86FF-417BEA867161}" destId="{63FBE353-387B-4CE8-9E6B-E573525D5160}" srcOrd="0" destOrd="0" presId="urn:microsoft.com/office/officeart/2005/8/layout/pList1#1"/>
    <dgm:cxn modelId="{B62BB5CA-AB75-405B-A5FD-2FEF857EA668}" type="presOf" srcId="{1B86410E-8CCF-4A0D-9F43-5AEFC41EBA90}" destId="{11D3F673-1ED1-468C-ACF2-4BC80E956666}" srcOrd="0" destOrd="0" presId="urn:microsoft.com/office/officeart/2005/8/layout/pList1#1"/>
    <dgm:cxn modelId="{3EA6A93E-CF84-456C-9CBF-70CF6F37C8B2}" type="presOf" srcId="{5AA7C66F-77D9-4644-880D-EE0FE930C063}" destId="{49E7ECC9-AA0B-4559-A3FD-85BB8880D3A4}" srcOrd="0" destOrd="0" presId="urn:microsoft.com/office/officeart/2005/8/layout/pList1#1"/>
    <dgm:cxn modelId="{518728D2-1628-48BE-A271-B8A77C550E16}" type="presOf" srcId="{1407BCF5-8632-4820-9A64-D82934C30B03}" destId="{AA0107DE-EA34-4C15-B2C4-DB668288E2AF}" srcOrd="0" destOrd="0" presId="urn:microsoft.com/office/officeart/2005/8/layout/pList1#1"/>
    <dgm:cxn modelId="{3BB28460-F043-4D49-B413-A40A41DBC227}" srcId="{5AA7C66F-77D9-4644-880D-EE0FE930C063}" destId="{ADE06C4B-7760-4535-9A8E-E37024BDBEB0}" srcOrd="3" destOrd="0" parTransId="{E5FB68A0-1634-461E-B2BD-813C1DFCBBED}" sibTransId="{FBECA598-3D4C-4CF3-8994-D78CD68C1DA1}"/>
    <dgm:cxn modelId="{774D8F6B-B09B-4425-BEBF-2F8194BADAEE}" srcId="{5AA7C66F-77D9-4644-880D-EE0FE930C063}" destId="{46C1CB52-7B09-4E4D-8FD9-CE8F96CF48FB}" srcOrd="0" destOrd="0" parTransId="{1F2FB5DA-F892-4DC0-9875-5EE9ABE21D33}" sibTransId="{1C4DE145-38E6-4618-86FF-417BEA867161}"/>
    <dgm:cxn modelId="{FE9849BE-FCA8-4AEA-806B-AE6348EA37B4}" srcId="{5AA7C66F-77D9-4644-880D-EE0FE930C063}" destId="{1B86410E-8CCF-4A0D-9F43-5AEFC41EBA90}" srcOrd="2" destOrd="0" parTransId="{5F8BD945-6F5B-4CD1-8BE7-3E0F52312AD3}" sibTransId="{1407BCF5-8632-4820-9A64-D82934C30B03}"/>
    <dgm:cxn modelId="{5BF3FF86-6FE6-46B6-A3FC-AA4054C835DC}" type="presOf" srcId="{ADE06C4B-7760-4535-9A8E-E37024BDBEB0}" destId="{20AB1D87-7CC1-4FE0-9985-147F1F6A8DCB}" srcOrd="0" destOrd="0" presId="urn:microsoft.com/office/officeart/2005/8/layout/pList1#1"/>
    <dgm:cxn modelId="{4F0A6CCC-4ABF-4169-B0EE-6CD9FEB1E046}" srcId="{5AA7C66F-77D9-4644-880D-EE0FE930C063}" destId="{398842B5-D605-4C33-8989-2343C60D12D6}" srcOrd="1" destOrd="0" parTransId="{934E2905-8D76-4DF5-AD08-67EB757CB980}" sibTransId="{7D65F64D-988E-4C8B-A1B6-205766358E0D}"/>
    <dgm:cxn modelId="{E4ACDEF5-D080-42D9-A173-B008149B1D59}" type="presOf" srcId="{398842B5-D605-4C33-8989-2343C60D12D6}" destId="{14D5EDFE-4BEE-41BF-806B-DB9B8A7F9915}" srcOrd="0" destOrd="0" presId="urn:microsoft.com/office/officeart/2005/8/layout/pList1#1"/>
    <dgm:cxn modelId="{CA9B6C8C-49DB-44C3-8EAB-A4DFDFB6DC4F}" type="presParOf" srcId="{49E7ECC9-AA0B-4559-A3FD-85BB8880D3A4}" destId="{B9A7D234-5A7F-47A0-99FC-F798C21E8505}" srcOrd="0" destOrd="0" presId="urn:microsoft.com/office/officeart/2005/8/layout/pList1#1"/>
    <dgm:cxn modelId="{2D04F901-7C1F-41BB-82F6-421231459311}" type="presParOf" srcId="{B9A7D234-5A7F-47A0-99FC-F798C21E8505}" destId="{4F25C469-C78B-4F7A-86A9-D29F231BFA8B}" srcOrd="0" destOrd="0" presId="urn:microsoft.com/office/officeart/2005/8/layout/pList1#1"/>
    <dgm:cxn modelId="{A12318BA-9E0B-4C08-869A-FE408FDAE22E}" type="presParOf" srcId="{B9A7D234-5A7F-47A0-99FC-F798C21E8505}" destId="{9A8D71BD-FDC7-404C-B32A-A9202181911E}" srcOrd="1" destOrd="0" presId="urn:microsoft.com/office/officeart/2005/8/layout/pList1#1"/>
    <dgm:cxn modelId="{9294693B-570D-4828-A717-E190D4BD9B4E}" type="presParOf" srcId="{49E7ECC9-AA0B-4559-A3FD-85BB8880D3A4}" destId="{63FBE353-387B-4CE8-9E6B-E573525D5160}" srcOrd="1" destOrd="0" presId="urn:microsoft.com/office/officeart/2005/8/layout/pList1#1"/>
    <dgm:cxn modelId="{99EFFC7F-95FD-4501-AFC3-69B07FAF90AF}" type="presParOf" srcId="{49E7ECC9-AA0B-4559-A3FD-85BB8880D3A4}" destId="{13E3A84D-DD99-463E-9ABE-2F130C3F50AF}" srcOrd="2" destOrd="0" presId="urn:microsoft.com/office/officeart/2005/8/layout/pList1#1"/>
    <dgm:cxn modelId="{F6D2462A-DE47-4EE9-AF38-BA1D34395329}" type="presParOf" srcId="{13E3A84D-DD99-463E-9ABE-2F130C3F50AF}" destId="{ACD30CF5-EC55-4904-8F77-575DD55269A4}" srcOrd="0" destOrd="0" presId="urn:microsoft.com/office/officeart/2005/8/layout/pList1#1"/>
    <dgm:cxn modelId="{72A5366C-F83D-4311-8B56-7F4E40BE0E60}" type="presParOf" srcId="{13E3A84D-DD99-463E-9ABE-2F130C3F50AF}" destId="{14D5EDFE-4BEE-41BF-806B-DB9B8A7F9915}" srcOrd="1" destOrd="0" presId="urn:microsoft.com/office/officeart/2005/8/layout/pList1#1"/>
    <dgm:cxn modelId="{BE2C6ED5-E345-4B14-8620-043D1EBAD518}" type="presParOf" srcId="{49E7ECC9-AA0B-4559-A3FD-85BB8880D3A4}" destId="{38E87E88-5F7D-4EF2-BEFF-DCCFC2CA88DF}" srcOrd="3" destOrd="0" presId="urn:microsoft.com/office/officeart/2005/8/layout/pList1#1"/>
    <dgm:cxn modelId="{E7E5D4EF-1881-4837-8ABC-9D4A509F93F0}" type="presParOf" srcId="{49E7ECC9-AA0B-4559-A3FD-85BB8880D3A4}" destId="{F1D1CA72-2AA3-4CCA-80CF-5CFC6C4112AF}" srcOrd="4" destOrd="0" presId="urn:microsoft.com/office/officeart/2005/8/layout/pList1#1"/>
    <dgm:cxn modelId="{0124EA4F-20C8-42FF-BB5F-148395E61C4C}" type="presParOf" srcId="{F1D1CA72-2AA3-4CCA-80CF-5CFC6C4112AF}" destId="{B02AB6AD-865B-4CA1-A90E-A7B0566134E6}" srcOrd="0" destOrd="0" presId="urn:microsoft.com/office/officeart/2005/8/layout/pList1#1"/>
    <dgm:cxn modelId="{40624F42-4D62-41B4-8E52-D906903FE89C}" type="presParOf" srcId="{F1D1CA72-2AA3-4CCA-80CF-5CFC6C4112AF}" destId="{11D3F673-1ED1-468C-ACF2-4BC80E956666}" srcOrd="1" destOrd="0" presId="urn:microsoft.com/office/officeart/2005/8/layout/pList1#1"/>
    <dgm:cxn modelId="{9EC2320C-7526-436D-8230-B876CC34C2C2}" type="presParOf" srcId="{49E7ECC9-AA0B-4559-A3FD-85BB8880D3A4}" destId="{AA0107DE-EA34-4C15-B2C4-DB668288E2AF}" srcOrd="5" destOrd="0" presId="urn:microsoft.com/office/officeart/2005/8/layout/pList1#1"/>
    <dgm:cxn modelId="{9925E3E0-ED9F-45B1-9733-A11D2F07B89D}" type="presParOf" srcId="{49E7ECC9-AA0B-4559-A3FD-85BB8880D3A4}" destId="{553C94DF-A5E1-45A4-A43C-EAE916905FFE}" srcOrd="6" destOrd="0" presId="urn:microsoft.com/office/officeart/2005/8/layout/pList1#1"/>
    <dgm:cxn modelId="{7D534984-F6FF-4492-B7B6-D35BBE9C0056}" type="presParOf" srcId="{553C94DF-A5E1-45A4-A43C-EAE916905FFE}" destId="{B49E901A-021C-4B3B-BE1A-B6ECAB38081F}" srcOrd="0" destOrd="0" presId="urn:microsoft.com/office/officeart/2005/8/layout/pList1#1"/>
    <dgm:cxn modelId="{FA9B1F51-B010-4E11-B4AC-6E6694C9AAD8}" type="presParOf" srcId="{553C94DF-A5E1-45A4-A43C-EAE916905FFE}" destId="{20AB1D87-7CC1-4FE0-9985-147F1F6A8DCB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5C469-C78B-4F7A-86A9-D29F231BFA8B}">
      <dsp:nvSpPr>
        <dsp:cNvPr id="0" name=""/>
        <dsp:cNvSpPr/>
      </dsp:nvSpPr>
      <dsp:spPr>
        <a:xfrm>
          <a:off x="997623" y="2855"/>
          <a:ext cx="2112876" cy="1455771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8D71BD-FDC7-404C-B32A-A9202181911E}">
      <dsp:nvSpPr>
        <dsp:cNvPr id="0" name=""/>
        <dsp:cNvSpPr/>
      </dsp:nvSpPr>
      <dsp:spPr>
        <a:xfrm>
          <a:off x="997623" y="1458627"/>
          <a:ext cx="2112876" cy="78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DIACONAS</a:t>
          </a:r>
          <a:endParaRPr lang="es-MX" sz="2400" kern="1200" dirty="0"/>
        </a:p>
      </dsp:txBody>
      <dsp:txXfrm>
        <a:off x="997623" y="1458627"/>
        <a:ext cx="2112876" cy="783877"/>
      </dsp:txXfrm>
    </dsp:sp>
    <dsp:sp modelId="{ACD30CF5-EC55-4904-8F77-575DD55269A4}">
      <dsp:nvSpPr>
        <dsp:cNvPr id="0" name=""/>
        <dsp:cNvSpPr/>
      </dsp:nvSpPr>
      <dsp:spPr>
        <a:xfrm>
          <a:off x="3321876" y="2855"/>
          <a:ext cx="2112876" cy="1455771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D5EDFE-4BEE-41BF-806B-DB9B8A7F9915}">
      <dsp:nvSpPr>
        <dsp:cNvPr id="0" name=""/>
        <dsp:cNvSpPr/>
      </dsp:nvSpPr>
      <dsp:spPr>
        <a:xfrm>
          <a:off x="3321876" y="1458627"/>
          <a:ext cx="2112876" cy="78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VIUDAS</a:t>
          </a:r>
          <a:endParaRPr lang="es-MX" sz="2400" kern="1200" dirty="0"/>
        </a:p>
      </dsp:txBody>
      <dsp:txXfrm>
        <a:off x="3321876" y="1458627"/>
        <a:ext cx="2112876" cy="783877"/>
      </dsp:txXfrm>
    </dsp:sp>
    <dsp:sp modelId="{B02AB6AD-865B-4CA1-A90E-A7B0566134E6}">
      <dsp:nvSpPr>
        <dsp:cNvPr id="0" name=""/>
        <dsp:cNvSpPr/>
      </dsp:nvSpPr>
      <dsp:spPr>
        <a:xfrm>
          <a:off x="997623" y="2453791"/>
          <a:ext cx="2112876" cy="1455771"/>
        </a:xfrm>
        <a:prstGeom prst="round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3F673-1ED1-468C-ACF2-4BC80E956666}">
      <dsp:nvSpPr>
        <dsp:cNvPr id="0" name=""/>
        <dsp:cNvSpPr/>
      </dsp:nvSpPr>
      <dsp:spPr>
        <a:xfrm>
          <a:off x="997623" y="3909563"/>
          <a:ext cx="2112876" cy="78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VIRGENES</a:t>
          </a:r>
          <a:endParaRPr lang="es-MX" sz="2400" kern="1200" dirty="0"/>
        </a:p>
      </dsp:txBody>
      <dsp:txXfrm>
        <a:off x="997623" y="3909563"/>
        <a:ext cx="2112876" cy="783877"/>
      </dsp:txXfrm>
    </dsp:sp>
    <dsp:sp modelId="{B49E901A-021C-4B3B-BE1A-B6ECAB38081F}">
      <dsp:nvSpPr>
        <dsp:cNvPr id="0" name=""/>
        <dsp:cNvSpPr/>
      </dsp:nvSpPr>
      <dsp:spPr>
        <a:xfrm>
          <a:off x="3321876" y="2453791"/>
          <a:ext cx="2112876" cy="1455771"/>
        </a:xfrm>
        <a:prstGeom prst="round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B1D87-7CC1-4FE0-9985-147F1F6A8DCB}">
      <dsp:nvSpPr>
        <dsp:cNvPr id="0" name=""/>
        <dsp:cNvSpPr/>
      </dsp:nvSpPr>
      <dsp:spPr>
        <a:xfrm>
          <a:off x="3321876" y="3909563"/>
          <a:ext cx="2112876" cy="78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MATRONAS</a:t>
          </a:r>
          <a:endParaRPr lang="es-MX" sz="2400" kern="1200" dirty="0"/>
        </a:p>
      </dsp:txBody>
      <dsp:txXfrm>
        <a:off x="3321876" y="3909563"/>
        <a:ext cx="2112876" cy="783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1351B-FB73-4C5D-B871-8E128DDD427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5A639-812C-4534-A04B-E63AEF856A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675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71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847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5605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3650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5605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139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397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0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41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17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88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943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420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558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15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673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61E5-5E03-43C2-A6E9-8F14BC458C4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9291A4C-10AA-4BB3-A382-2C09649A74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89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nationalgeographic.com.es/historia/grandes-reportajes/la-peste-negra-la-epidemia-mas-mortifera_6280/9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97430" y="1001485"/>
            <a:ext cx="773974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UNIVERSIDAD AUTÓNOMA DEL ESTADO DE MÉXICO</a:t>
            </a:r>
          </a:p>
          <a:p>
            <a:pPr algn="ctr"/>
            <a:r>
              <a:rPr lang="es-MX" sz="2400" dirty="0" smtClean="0"/>
              <a:t>FACULTAD DE ENFERMERÍA Y OBSTETRICIA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CLASE:HISTORIA DE LA ENFERMERIA</a:t>
            </a:r>
            <a:endParaRPr lang="es-MX" sz="2400" dirty="0"/>
          </a:p>
          <a:p>
            <a:pPr algn="ctr"/>
            <a:r>
              <a:rPr lang="es-MX" sz="2400" dirty="0" smtClean="0"/>
              <a:t>UNIDAD  2 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ETAPA RELIGIOSA DE LA ENFERMERÍA</a:t>
            </a:r>
          </a:p>
          <a:p>
            <a:pPr algn="ctr"/>
            <a:endParaRPr lang="es-MX" sz="2400" dirty="0"/>
          </a:p>
          <a:p>
            <a:pPr algn="ctr"/>
            <a:endParaRPr lang="es-MX" sz="2400" dirty="0" smtClean="0"/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PRESENTA. DRA.VIANEY MEÉNDEZ SALAZAR.</a:t>
            </a:r>
          </a:p>
          <a:p>
            <a:pPr algn="ctr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09050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76400" y="446314"/>
            <a:ext cx="6618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Letrinas y Baños</a:t>
            </a:r>
            <a:endParaRPr lang="es-MX" sz="2800" dirty="0"/>
          </a:p>
        </p:txBody>
      </p:sp>
      <p:sp>
        <p:nvSpPr>
          <p:cNvPr id="3" name="Rectángulo 2"/>
          <p:cNvSpPr/>
          <p:nvPr/>
        </p:nvSpPr>
        <p:spPr>
          <a:xfrm>
            <a:off x="1676400" y="1283065"/>
            <a:ext cx="6999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Letrinas en las casas principales y públicas en</a:t>
            </a:r>
          </a:p>
          <a:p>
            <a:pPr algn="just"/>
            <a:r>
              <a:rPr lang="es-MX" sz="2400" dirty="0"/>
              <a:t>las ciudades. Los residuos, fuera de las murallas.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22753"/>
            <a:ext cx="2999696" cy="32664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079" y="3110593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94114" y="6858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PROBLEMAS DE SALUD</a:t>
            </a:r>
            <a:endParaRPr lang="es-MX" sz="2800" dirty="0"/>
          </a:p>
        </p:txBody>
      </p:sp>
      <p:sp>
        <p:nvSpPr>
          <p:cNvPr id="4" name="AutoShape 2" descr="Resultado de imagen para letrinas en la edad m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785257" y="1774372"/>
            <a:ext cx="2198914" cy="4245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59972" y="1676401"/>
            <a:ext cx="33310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ENFERMEDADES COMUNES</a:t>
            </a:r>
          </a:p>
          <a:p>
            <a:endParaRPr lang="es-MX" sz="2000" dirty="0"/>
          </a:p>
          <a:p>
            <a:pPr marL="342900" indent="-342900">
              <a:buAutoNum type="arabicPeriod"/>
            </a:pPr>
            <a:r>
              <a:rPr lang="es-MX" sz="2000" dirty="0" smtClean="0"/>
              <a:t>Procesos febriles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Parálisis, atrofias y deformación de extremidades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Trastornos psíquicos (melancólicos, posesiones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Padecimientos oculares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Resfriado, dolor de costado</a:t>
            </a:r>
            <a:endParaRPr lang="es-MX" sz="2000" dirty="0"/>
          </a:p>
          <a:p>
            <a:pPr marL="342900" indent="-342900">
              <a:buAutoNum type="arabicPeriod"/>
            </a:pPr>
            <a:r>
              <a:rPr lang="es-MX" sz="2000" dirty="0" err="1" smtClean="0"/>
              <a:t>Disenteria</a:t>
            </a:r>
            <a:r>
              <a:rPr lang="es-MX" sz="2000" dirty="0" smtClean="0"/>
              <a:t>, ascitis</a:t>
            </a:r>
            <a:endParaRPr lang="es-MX" sz="20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573486" y="1774372"/>
            <a:ext cx="310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ENFERMEDADES INFECTOCONTAGIOSAS</a:t>
            </a:r>
          </a:p>
          <a:p>
            <a:endParaRPr lang="es-MX" dirty="0"/>
          </a:p>
          <a:p>
            <a:r>
              <a:rPr lang="es-MX" dirty="0" smtClean="0"/>
              <a:t>1. Peste</a:t>
            </a:r>
          </a:p>
          <a:p>
            <a:r>
              <a:rPr lang="es-MX" dirty="0" smtClean="0"/>
              <a:t>2. Lepra</a:t>
            </a:r>
          </a:p>
          <a:p>
            <a:r>
              <a:rPr lang="es-MX" dirty="0" smtClean="0"/>
              <a:t>3. Fuego de San Antonio</a:t>
            </a:r>
          </a:p>
          <a:p>
            <a:r>
              <a:rPr lang="es-MX" dirty="0" smtClean="0"/>
              <a:t>4. Sarampión</a:t>
            </a:r>
          </a:p>
          <a:p>
            <a:r>
              <a:rPr lang="es-MX" dirty="0" smtClean="0"/>
              <a:t>5. Viruela</a:t>
            </a:r>
          </a:p>
          <a:p>
            <a:r>
              <a:rPr lang="es-MX" dirty="0" smtClean="0"/>
              <a:t>6. Tisis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2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49829" y="511628"/>
            <a:ext cx="75982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+mj-lt"/>
                <a:cs typeface="Arial" pitchFamily="34" charset="0"/>
              </a:rPr>
              <a:t>CONSIDERACIONES SOBRE LA ENFERMEDAD</a:t>
            </a:r>
          </a:p>
          <a:p>
            <a:pPr algn="ctr"/>
            <a:endParaRPr lang="es-MX" sz="2400" dirty="0">
              <a:latin typeface="+mj-lt"/>
              <a:cs typeface="Arial" pitchFamily="34" charset="0"/>
            </a:endParaRPr>
          </a:p>
          <a:p>
            <a:pPr algn="just"/>
            <a:r>
              <a:rPr lang="es-MX" sz="2400" dirty="0">
                <a:latin typeface="+mj-lt"/>
                <a:cs typeface="Arial" pitchFamily="34" charset="0"/>
              </a:rPr>
              <a:t>Época caracterizada por epidemias, hambruna se práctico el infanticidio en niñas y las prácticas abortivas y contraceptivas</a:t>
            </a:r>
            <a:r>
              <a:rPr lang="es-MX" dirty="0">
                <a:latin typeface="+mj-lt"/>
                <a:cs typeface="Arial" pitchFamily="34" charset="0"/>
              </a:rPr>
              <a:t>.</a:t>
            </a:r>
          </a:p>
        </p:txBody>
      </p:sp>
      <p:sp>
        <p:nvSpPr>
          <p:cNvPr id="4" name="Elipse 3"/>
          <p:cNvSpPr/>
          <p:nvPr/>
        </p:nvSpPr>
        <p:spPr>
          <a:xfrm>
            <a:off x="783772" y="2809181"/>
            <a:ext cx="1970314" cy="17083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3309258" y="2871481"/>
            <a:ext cx="2743199" cy="17852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5878286" y="4332514"/>
            <a:ext cx="2906486" cy="17852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err="1" smtClean="0"/>
              <a:t>Enf</a:t>
            </a:r>
            <a:r>
              <a:rPr lang="es-MX" sz="3200" dirty="0" smtClean="0"/>
              <a:t>. Mentales</a:t>
            </a:r>
            <a:endParaRPr lang="es-MX" sz="3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034143" y="3418114"/>
            <a:ext cx="143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Lepra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185557" y="3418114"/>
            <a:ext cx="1317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Peste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1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62743" y="607483"/>
            <a:ext cx="74893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Por </a:t>
            </a:r>
            <a:r>
              <a:rPr lang="es-MX" sz="2400" dirty="0"/>
              <a:t>siglos, los leprosos sobrellevaron el sufrimiento de su dolencia, cargaron la imagen aterradora que de ella se tuvo y fueron receptores del miedo colectivo. El cuerpo del leproso, mutilado y gangrenado, </a:t>
            </a:r>
            <a:r>
              <a:rPr lang="es-MX" sz="2400" dirty="0" smtClean="0"/>
              <a:t>ofrecida </a:t>
            </a:r>
            <a:r>
              <a:rPr lang="es-MX" sz="2400" dirty="0"/>
              <a:t>una terrible </a:t>
            </a:r>
            <a:r>
              <a:rPr lang="es-MX" sz="2400" dirty="0" smtClean="0"/>
              <a:t>visión, despedía </a:t>
            </a:r>
            <a:r>
              <a:rPr lang="es-MX" sz="2400" dirty="0"/>
              <a:t>un olor nauseabundo y desafiaba la </a:t>
            </a:r>
            <a:r>
              <a:rPr lang="es-MX" sz="2400" dirty="0" smtClean="0"/>
              <a:t>distinción </a:t>
            </a:r>
            <a:r>
              <a:rPr lang="es-MX" sz="2400" dirty="0"/>
              <a:t>fundamental entre la vida y la muerte al pudrirse mientras </a:t>
            </a:r>
            <a:r>
              <a:rPr lang="es-MX" sz="2400" dirty="0" smtClean="0"/>
              <a:t>vivía.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 </a:t>
            </a:r>
            <a:endParaRPr lang="es-MX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807029" y="269405"/>
            <a:ext cx="5540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LEPRA</a:t>
            </a:r>
            <a:endParaRPr lang="es-MX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39" y="3381936"/>
            <a:ext cx="3373975" cy="247105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47799" y="5839208"/>
            <a:ext cx="7304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Https</a:t>
            </a:r>
            <a:r>
              <a:rPr lang="es-MX" sz="1400" dirty="0"/>
              <a:t>://www.google.com/search?q=LEPRA+EN+EL+MEDIEVO&amp;client=firefox-b-d&amp;sxsrf=ACYBGNTjDyk882Bwc3EQ9oaveJqFns3QYw:1569869035450&amp;source=lnms&amp;tbm=isch&amp;sa=X&amp;ved=0ahUKEwiJp87xmfnkAhUDUa0KHQZpC6cQ_AUIESgB&amp;biw=1266&amp;bih=594#imgrc=6vyx92Mx2ovjsM:</a:t>
            </a:r>
          </a:p>
        </p:txBody>
      </p:sp>
    </p:spTree>
    <p:extLst>
      <p:ext uri="{BB962C8B-B14F-4D97-AF65-F5344CB8AC3E}">
        <p14:creationId xmlns:p14="http://schemas.microsoft.com/office/powerpoint/2010/main" val="22250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24743" y="315686"/>
            <a:ext cx="6052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PESTE NEGRA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2" y="1532273"/>
            <a:ext cx="8490857" cy="340156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77686" y="5148943"/>
            <a:ext cx="6542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/>
              <a:t>Las ratas devoran a un difunto </a:t>
            </a:r>
          </a:p>
          <a:p>
            <a:r>
              <a:rPr lang="es-MX" i="1"/>
              <a:t>Le miroir historial</a:t>
            </a:r>
            <a:r>
              <a:rPr lang="es-MX"/>
              <a:t>, siglo XV. museo condé, chantilly. Foto: Bridgema</a:t>
            </a:r>
          </a:p>
        </p:txBody>
      </p:sp>
    </p:spTree>
    <p:extLst>
      <p:ext uri="{BB962C8B-B14F-4D97-AF65-F5344CB8AC3E}">
        <p14:creationId xmlns:p14="http://schemas.microsoft.com/office/powerpoint/2010/main" val="37538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49828" y="957943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+mj-lt"/>
              </a:rPr>
              <a:t>A mediados del siglo XIV, entre 1346 y 1347, estalló la mayor epidemia de peste de la historia de </a:t>
            </a:r>
            <a:r>
              <a:rPr lang="es-MX" sz="2400" dirty="0" smtClean="0">
                <a:latin typeface="+mj-lt"/>
              </a:rPr>
              <a:t>Europa. </a:t>
            </a:r>
            <a:r>
              <a:rPr lang="es-MX" sz="2400" dirty="0">
                <a:latin typeface="+mj-lt"/>
              </a:rPr>
              <a:t>Desde entonces la peste negra se convirtió en una inseparable compañera de viaje de la población europea, hasta su último brote a principios del siglo XVIII.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170" y="3266267"/>
            <a:ext cx="4237087" cy="31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06286" y="653143"/>
            <a:ext cx="70212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La peste era, pues, una zoonosis, una enfermedad que pasa de los animales a los seres humanos. El contagio era fácil porque ratas y humanos estaban presentes en graneros, molinos y </a:t>
            </a:r>
            <a:r>
              <a:rPr lang="es-MX" sz="2400" dirty="0" smtClean="0"/>
              <a:t>casas lugares </a:t>
            </a:r>
            <a:r>
              <a:rPr lang="es-MX" sz="2400" dirty="0"/>
              <a:t>en donde se almacenaba o se transformaba el grano del que se alimentan estos </a:t>
            </a:r>
            <a:r>
              <a:rPr lang="es-MX" sz="2400" dirty="0" smtClean="0"/>
              <a:t>roedores, </a:t>
            </a:r>
            <a:r>
              <a:rPr lang="es-MX" sz="2400" dirty="0"/>
              <a:t>circulaban por los mismos caminos y se trasladaban con los mismos medios, como los barcos. </a:t>
            </a:r>
            <a:r>
              <a:rPr lang="es-MX" sz="1200" dirty="0">
                <a:hlinkClick r:id="rId2"/>
              </a:rPr>
              <a:t>https://</a:t>
            </a:r>
            <a:r>
              <a:rPr lang="es-MX" sz="1200" dirty="0" smtClean="0">
                <a:hlinkClick r:id="rId2"/>
              </a:rPr>
              <a:t>www.nationalgeographic.com.es/historia/grandes-reportajes/la-peste-negra-la-epidemia-mas-mortifera_6280/9</a:t>
            </a:r>
            <a:endParaRPr lang="es-MX" sz="1200" dirty="0" smtClean="0"/>
          </a:p>
          <a:p>
            <a:pPr algn="just"/>
            <a:endParaRPr lang="es-MX" sz="1200" dirty="0"/>
          </a:p>
          <a:p>
            <a:pPr algn="just"/>
            <a:endParaRPr lang="es-MX" sz="1200" dirty="0" smtClean="0"/>
          </a:p>
          <a:p>
            <a:pPr algn="just"/>
            <a:endParaRPr lang="es-MX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236" y="4603977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59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34862" y="450761"/>
            <a:ext cx="647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LA ORGANIZACIÓN DE LOS CUIDADOS</a:t>
            </a:r>
            <a:endParaRPr lang="es-MX" sz="24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888643" y="1370612"/>
            <a:ext cx="1880315" cy="9530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Ordenes conventuales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888643" y="2781835"/>
            <a:ext cx="1880315" cy="7984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Ordenes de Caballería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88642" y="3973131"/>
            <a:ext cx="188031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Asociaciones</a:t>
            </a:r>
          </a:p>
          <a:p>
            <a:pPr algn="ctr"/>
            <a:r>
              <a:rPr lang="es-MX" dirty="0" smtClean="0"/>
              <a:t>Laicas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965916" y="5280338"/>
            <a:ext cx="1803041" cy="9272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Libres y Otros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56000" y="1370612"/>
            <a:ext cx="510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Hermanas Agustinas, hermanos hospitalarios de San Antonio, Hospitalarios del espíritu santo</a:t>
            </a:r>
            <a:endParaRPr lang="es-MX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56000" y="2665927"/>
            <a:ext cx="527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Caballeros de San Juan de Jerusalén, Caballeros de San Lázaro, Caballeros Teutónicos</a:t>
            </a:r>
            <a:endParaRPr lang="es-MX" sz="2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683000" y="3973131"/>
            <a:ext cx="5143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Las </a:t>
            </a:r>
            <a:r>
              <a:rPr lang="es-MX" b="1" dirty="0"/>
              <a:t>beguinas</a:t>
            </a:r>
            <a:r>
              <a:rPr lang="es-MX" dirty="0"/>
              <a:t> eran una asociación de mujeres cristianas, contemplativas y activas, que dedicaban su vida a la ayuda a los desamparados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683000" y="5448300"/>
            <a:ext cx="4829935" cy="876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810000" y="5280338"/>
            <a:ext cx="420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Matronas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856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918" y="1337186"/>
            <a:ext cx="2609850" cy="3810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07160" y="5348836"/>
            <a:ext cx="330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Beguina Margarita </a:t>
            </a:r>
            <a:r>
              <a:rPr lang="es-MX" sz="2000" dirty="0" err="1" smtClean="0"/>
              <a:t>Porete</a:t>
            </a:r>
            <a:r>
              <a:rPr lang="es-MX" sz="2000" dirty="0" smtClean="0"/>
              <a:t> 1310</a:t>
            </a:r>
            <a:endParaRPr lang="es-MX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160" y="1416334"/>
            <a:ext cx="2800350" cy="223430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709160" y="3809953"/>
            <a:ext cx="310156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María de </a:t>
            </a:r>
            <a:r>
              <a:rPr lang="es-MX" sz="2000" dirty="0" err="1" smtClean="0"/>
              <a:t>Oignies</a:t>
            </a:r>
            <a:r>
              <a:rPr lang="es-MX" sz="2000" dirty="0" smtClean="0"/>
              <a:t> nacida en el seno de una familia noble. Después de separarse de su esposo se dedico a la vida religiosa en el año 1213 en </a:t>
            </a:r>
            <a:r>
              <a:rPr lang="es-MX" sz="900" dirty="0"/>
              <a:t>Bélgica(https://es.wikipedia.org/wiki/Mar%C3%ADa_de_Oignies</a:t>
            </a:r>
            <a:endParaRPr lang="es-MX" sz="9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07160" y="190761"/>
            <a:ext cx="672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Grupos de mujeres piadosas que viven con</a:t>
            </a:r>
          </a:p>
          <a:p>
            <a:pPr algn="just"/>
            <a:r>
              <a:rPr lang="es-MX" sz="2400" dirty="0"/>
              <a:t>austeridad, castidad y servicio al prójimo</a:t>
            </a:r>
          </a:p>
        </p:txBody>
      </p:sp>
    </p:spTree>
    <p:extLst>
      <p:ext uri="{BB962C8B-B14F-4D97-AF65-F5344CB8AC3E}">
        <p14:creationId xmlns:p14="http://schemas.microsoft.com/office/powerpoint/2010/main" val="36705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168" y="150562"/>
            <a:ext cx="2310702" cy="29529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98986" y="3474326"/>
            <a:ext cx="69386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Eran las únicas que asistían a los partos </a:t>
            </a:r>
            <a:r>
              <a:rPr lang="es-MX" sz="2400" dirty="0" smtClean="0"/>
              <a:t>y también </a:t>
            </a:r>
            <a:r>
              <a:rPr lang="es-MX" sz="2400" dirty="0"/>
              <a:t>cuidaban algunas </a:t>
            </a:r>
            <a:r>
              <a:rPr lang="es-MX" sz="2400" dirty="0" smtClean="0"/>
              <a:t>afecciones ginecológicas. Su </a:t>
            </a:r>
            <a:r>
              <a:rPr lang="es-MX" sz="2400" dirty="0"/>
              <a:t>oficio fue regulado por diferentes normativas</a:t>
            </a:r>
            <a:r>
              <a:rPr lang="es-MX" sz="2400" dirty="0" smtClean="0"/>
              <a:t>, en </a:t>
            </a:r>
            <a:r>
              <a:rPr lang="es-MX" sz="2400" dirty="0"/>
              <a:t>España eran examinadas por </a:t>
            </a:r>
            <a:r>
              <a:rPr lang="es-MX" sz="2400" dirty="0" smtClean="0"/>
              <a:t>el Protomedicato. Algunas </a:t>
            </a:r>
            <a:r>
              <a:rPr lang="es-MX" sz="2400" dirty="0"/>
              <a:t>fueron procesadas por brujas</a:t>
            </a:r>
            <a:r>
              <a:rPr lang="es-MX" sz="2400" dirty="0" smtClean="0"/>
              <a:t>. (Amezcua)</a:t>
            </a:r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402" y="127279"/>
            <a:ext cx="2581835" cy="304990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44213" y="6028063"/>
            <a:ext cx="7331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https://www.pinterest.es/pin/410672059751300501/?d=f&amp;mt=signupOrPersonalizedLogin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18857" y="489857"/>
            <a:ext cx="143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parteras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4529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55925" y="580914"/>
            <a:ext cx="65729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PREGUNTAS CONDUCTORAS DEL TEMA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957893" y="1764254"/>
            <a:ext cx="62394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¿</a:t>
            </a:r>
            <a:r>
              <a:rPr lang="es-MX" sz="2400" dirty="0"/>
              <a:t>Cuál era el concepto de </a:t>
            </a:r>
            <a:r>
              <a:rPr lang="es-MX" sz="2400" dirty="0" smtClean="0"/>
              <a:t>salud enfermedad</a:t>
            </a:r>
            <a:endParaRPr lang="es-MX" sz="2400" dirty="0"/>
          </a:p>
          <a:p>
            <a:r>
              <a:rPr lang="es-MX" sz="2400" dirty="0"/>
              <a:t>en la Edad Media?</a:t>
            </a:r>
          </a:p>
          <a:p>
            <a:endParaRPr lang="es-MX" sz="2400" dirty="0" smtClean="0"/>
          </a:p>
          <a:p>
            <a:r>
              <a:rPr lang="es-MX" sz="2400" dirty="0" smtClean="0"/>
              <a:t>¿</a:t>
            </a:r>
            <a:r>
              <a:rPr lang="es-MX" sz="2400" dirty="0"/>
              <a:t>cómo se organizaba </a:t>
            </a:r>
            <a:r>
              <a:rPr lang="es-MX" sz="2400" dirty="0" smtClean="0"/>
              <a:t>el cuidado a los enfermos?</a:t>
            </a:r>
            <a:endParaRPr lang="es-MX" sz="2400" dirty="0"/>
          </a:p>
          <a:p>
            <a:r>
              <a:rPr lang="es-MX" sz="2400" dirty="0"/>
              <a:t>los enfermos?</a:t>
            </a:r>
          </a:p>
          <a:p>
            <a:endParaRPr lang="es-MX" sz="2400" dirty="0" smtClean="0"/>
          </a:p>
          <a:p>
            <a:r>
              <a:rPr lang="es-MX" sz="2400" dirty="0" smtClean="0"/>
              <a:t>¿</a:t>
            </a:r>
            <a:r>
              <a:rPr lang="es-MX" sz="2400" dirty="0"/>
              <a:t>qué personas, grupos </a:t>
            </a:r>
            <a:r>
              <a:rPr lang="es-MX" sz="2400" dirty="0" smtClean="0"/>
              <a:t>y organizaciones </a:t>
            </a:r>
            <a:r>
              <a:rPr lang="es-MX" sz="2400" dirty="0"/>
              <a:t>se dedicaban </a:t>
            </a:r>
            <a:r>
              <a:rPr lang="es-MX" sz="2400" dirty="0" smtClean="0"/>
              <a:t>a este cuidado</a:t>
            </a:r>
            <a:r>
              <a:rPr lang="es-MX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8483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314" y="1711097"/>
            <a:ext cx="2371725" cy="19335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937657" y="522514"/>
            <a:ext cx="544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/>
              <a:t>Tortula</a:t>
            </a:r>
            <a:r>
              <a:rPr lang="es-MX" sz="2800" dirty="0" smtClean="0"/>
              <a:t> de </a:t>
            </a:r>
            <a:r>
              <a:rPr lang="es-MX" sz="2800" dirty="0" err="1" smtClean="0"/>
              <a:t>Salermo</a:t>
            </a:r>
            <a:r>
              <a:rPr lang="es-MX" sz="2800" dirty="0" smtClean="0"/>
              <a:t>  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272642" y="1240971"/>
            <a:ext cx="43216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Siglo XI, Escuela Médica de Salerno (</a:t>
            </a:r>
            <a:r>
              <a:rPr lang="es-MX" sz="2400" dirty="0" smtClean="0"/>
              <a:t>primer centro </a:t>
            </a:r>
            <a:r>
              <a:rPr lang="es-MX" sz="2400" dirty="0"/>
              <a:t>médico sin conexión con la iglesia</a:t>
            </a:r>
            <a:r>
              <a:rPr lang="es-MX" sz="2400" dirty="0" smtClean="0"/>
              <a:t>, considerada </a:t>
            </a:r>
            <a:r>
              <a:rPr lang="es-MX" sz="2400" dirty="0"/>
              <a:t>como la primera </a:t>
            </a:r>
            <a:r>
              <a:rPr lang="es-MX" sz="2400" dirty="0" smtClean="0"/>
              <a:t>universidad La </a:t>
            </a:r>
            <a:r>
              <a:rPr lang="es-MX" sz="2400" dirty="0"/>
              <a:t>organización de los </a:t>
            </a:r>
            <a:r>
              <a:rPr lang="es-MX" sz="2400" dirty="0" smtClean="0"/>
              <a:t>cuidados europea</a:t>
            </a:r>
            <a:r>
              <a:rPr lang="es-MX" sz="2400" dirty="0"/>
              <a:t>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687286" y="4481079"/>
            <a:ext cx="65532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100" dirty="0">
                <a:latin typeface="+mj-lt"/>
              </a:rPr>
              <a:t>Prescribía opiáceos para mitigar los dolores </a:t>
            </a:r>
            <a:r>
              <a:rPr lang="es-MX" sz="2100" dirty="0" smtClean="0">
                <a:latin typeface="+mj-lt"/>
              </a:rPr>
              <a:t>del parto Fue </a:t>
            </a:r>
            <a:r>
              <a:rPr lang="es-MX" sz="2100" dirty="0">
                <a:latin typeface="+mj-lt"/>
              </a:rPr>
              <a:t>denominada como la Sapiens matrona</a:t>
            </a:r>
            <a:r>
              <a:rPr lang="es-MX" sz="2100" dirty="0" smtClean="0">
                <a:latin typeface="+mj-lt"/>
              </a:rPr>
              <a:t>. (Amezcua)</a:t>
            </a:r>
            <a:endParaRPr lang="es-MX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378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87286" y="620486"/>
            <a:ext cx="67382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Otras cuidadoras</a:t>
            </a:r>
            <a:endParaRPr lang="es-MX" sz="2800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390325265"/>
              </p:ext>
            </p:extLst>
          </p:nvPr>
        </p:nvGraphicFramePr>
        <p:xfrm>
          <a:off x="1524000" y="1397000"/>
          <a:ext cx="6432376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92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04257" y="157841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Organización de los cuidados</a:t>
            </a:r>
          </a:p>
          <a:p>
            <a:pPr algn="ctr"/>
            <a:r>
              <a:rPr lang="es-MX" sz="2800" dirty="0" smtClean="0"/>
              <a:t>ordenes conventuales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696200" y="9035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7696200" y="9035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957943" y="1377629"/>
            <a:ext cx="7783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1.- </a:t>
            </a:r>
            <a:r>
              <a:rPr lang="es-MX" sz="2400" dirty="0" smtClean="0"/>
              <a:t>Hermanas Agustinas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957943" y="2018519"/>
            <a:ext cx="80554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S. XII, </a:t>
            </a:r>
            <a:r>
              <a:rPr lang="es-MX" sz="2400" dirty="0" err="1"/>
              <a:t>Hôtel</a:t>
            </a:r>
            <a:r>
              <a:rPr lang="es-MX" sz="2400" dirty="0"/>
              <a:t>- </a:t>
            </a:r>
            <a:r>
              <a:rPr lang="es-MX" sz="2400" dirty="0" err="1"/>
              <a:t>Dieu</a:t>
            </a:r>
            <a:r>
              <a:rPr lang="es-MX" sz="2400" dirty="0"/>
              <a:t> de París. Había una rama masculina.</a:t>
            </a:r>
          </a:p>
          <a:p>
            <a:pPr algn="just"/>
            <a:r>
              <a:rPr lang="es-MX" sz="2400" dirty="0"/>
              <a:t>Actividad: Administración del hospital, admisión y alta </a:t>
            </a:r>
            <a:r>
              <a:rPr lang="es-MX" sz="2400" dirty="0" smtClean="0"/>
              <a:t>del paciente</a:t>
            </a:r>
            <a:r>
              <a:rPr lang="es-MX" sz="2400" dirty="0"/>
              <a:t>, cuidados directos, organización de las cocinas</a:t>
            </a:r>
            <a:r>
              <a:rPr lang="es-MX" sz="2400" dirty="0" smtClean="0"/>
              <a:t>, lavado </a:t>
            </a:r>
            <a:r>
              <a:rPr lang="es-MX" sz="2400" dirty="0"/>
              <a:t>de ropas, sepultura de </a:t>
            </a:r>
            <a:r>
              <a:rPr lang="es-MX" sz="2400" dirty="0" smtClean="0"/>
              <a:t>difuntos</a:t>
            </a:r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r>
              <a:rPr lang="es-MX" sz="1400" dirty="0"/>
              <a:t>https://www.google.com/search?q=S.+XII,+H%C3%B4tel-+</a:t>
            </a:r>
            <a:r>
              <a:rPr lang="es-MX" sz="1400" dirty="0" smtClean="0"/>
              <a:t>Dieu+de+Paris&amp;client=firefox-b-d&amp;sxsrf=ACYBGNRciaHFtZJDmsTzhr_Cp3relo5P8A:1569871251485&amp;source=lnms&amp;tbm=isch&amp;sa=X&amp;ved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111" y="3982688"/>
            <a:ext cx="3028950" cy="198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19200" y="424543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Hospitalarios de San Antonio</a:t>
            </a:r>
            <a:endParaRPr lang="es-MX" sz="2800" dirty="0"/>
          </a:p>
        </p:txBody>
      </p:sp>
      <p:sp>
        <p:nvSpPr>
          <p:cNvPr id="7" name="Rectángulo 6"/>
          <p:cNvSpPr/>
          <p:nvPr/>
        </p:nvSpPr>
        <p:spPr>
          <a:xfrm>
            <a:off x="1219201" y="1284514"/>
            <a:ext cx="7576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</a:rPr>
              <a:t>Francia, 1095 (regla en 1218). Dedicados a enfermos </a:t>
            </a:r>
            <a:r>
              <a:rPr lang="es-MX" sz="2400" dirty="0" smtClean="0">
                <a:latin typeface="Century Gothic" panose="020B0502020202020204" pitchFamily="34" charset="0"/>
              </a:rPr>
              <a:t>del Fuego </a:t>
            </a:r>
            <a:r>
              <a:rPr lang="es-MX" sz="2400" dirty="0">
                <a:latin typeface="Century Gothic" panose="020B0502020202020204" pitchFamily="34" charset="0"/>
              </a:rPr>
              <a:t>de San Antonio (Antonianos).</a:t>
            </a:r>
          </a:p>
          <a:p>
            <a:pPr algn="just"/>
            <a:r>
              <a:rPr lang="es-MX" sz="2400" dirty="0">
                <a:latin typeface="Century Gothic" panose="020B0502020202020204" pitchFamily="34" charset="0"/>
              </a:rPr>
              <a:t>Hábito: túnica con una cruz azul en el pecho en forma </a:t>
            </a:r>
            <a:r>
              <a:rPr lang="es-MX" sz="2400" dirty="0" smtClean="0">
                <a:latin typeface="Century Gothic" panose="020B0502020202020204" pitchFamily="34" charset="0"/>
              </a:rPr>
              <a:t>de Tau</a:t>
            </a:r>
            <a:r>
              <a:rPr lang="es-MX" sz="2400" dirty="0">
                <a:latin typeface="Century Gothic" panose="020B0502020202020204" pitchFamily="34" charset="0"/>
              </a:rPr>
              <a:t>. Fundó casas en Francia, España </a:t>
            </a:r>
            <a:r>
              <a:rPr lang="es-MX" sz="2400" dirty="0" smtClean="0">
                <a:latin typeface="Century Gothic" panose="020B0502020202020204" pitchFamily="34" charset="0"/>
              </a:rPr>
              <a:t>e Italia</a:t>
            </a:r>
            <a:r>
              <a:rPr lang="es-MX" sz="2400" dirty="0">
                <a:latin typeface="Century Gothic" panose="020B0502020202020204" pitchFamily="34" charset="0"/>
              </a:rPr>
              <a:t>. A los enfermos se les daba una </a:t>
            </a:r>
            <a:r>
              <a:rPr lang="es-MX" sz="2400" dirty="0" smtClean="0">
                <a:latin typeface="Century Gothic" panose="020B0502020202020204" pitchFamily="34" charset="0"/>
              </a:rPr>
              <a:t>poción taumatúrgica</a:t>
            </a:r>
            <a:r>
              <a:rPr lang="es-MX" sz="2400" dirty="0">
                <a:latin typeface="Century Gothic" panose="020B0502020202020204" pitchFamily="34" charset="0"/>
              </a:rPr>
              <a:t>: el santo encabezado, obtenido </a:t>
            </a:r>
            <a:r>
              <a:rPr lang="es-MX" sz="2400" dirty="0" smtClean="0">
                <a:latin typeface="Century Gothic" panose="020B0502020202020204" pitchFamily="34" charset="0"/>
              </a:rPr>
              <a:t>en contacto </a:t>
            </a:r>
            <a:r>
              <a:rPr lang="es-MX" sz="2400" dirty="0">
                <a:latin typeface="Century Gothic" panose="020B0502020202020204" pitchFamily="34" charset="0"/>
              </a:rPr>
              <a:t>con los restos del santo eremita.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487" y="3962170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8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69570" y="478972"/>
            <a:ext cx="7064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Hospitalarios del espíritu Santo</a:t>
            </a:r>
            <a:endParaRPr 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415142" y="1643743"/>
            <a:ext cx="71736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</a:rPr>
              <a:t>París, 1075. Religiosos de ambos sexos y oblatos. </a:t>
            </a:r>
            <a:r>
              <a:rPr lang="es-MX" sz="2400" dirty="0" smtClean="0">
                <a:latin typeface="Century Gothic" panose="020B0502020202020204" pitchFamily="34" charset="0"/>
              </a:rPr>
              <a:t>Extendida en </a:t>
            </a:r>
            <a:r>
              <a:rPr lang="es-MX" sz="2400" dirty="0">
                <a:latin typeface="Century Gothic" panose="020B0502020202020204" pitchFamily="34" charset="0"/>
              </a:rPr>
              <a:t>Europa, en España tuvo 187 casas, algunas perviven</a:t>
            </a:r>
            <a:r>
              <a:rPr lang="es-MX" sz="2400" dirty="0" smtClean="0">
                <a:latin typeface="Century Gothic" panose="020B0502020202020204" pitchFamily="34" charset="0"/>
              </a:rPr>
              <a:t>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4" name="AutoShape 2" descr="Resultado de imagen para Hospitalarios del Espíritu San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29" y="2873598"/>
            <a:ext cx="5540828" cy="241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2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36914" y="598714"/>
            <a:ext cx="6923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ORDENES DE CABALLERIA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121229" y="1491343"/>
            <a:ext cx="1578428" cy="2405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229" y="1345065"/>
            <a:ext cx="2143125" cy="21431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225" y="2109787"/>
            <a:ext cx="1733550" cy="26384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104" y="3119437"/>
            <a:ext cx="2143125" cy="214312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38762" y="4006333"/>
            <a:ext cx="3361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Hospitalarios de San Juan</a:t>
            </a:r>
            <a:endParaRPr lang="es-MX" sz="2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309257" y="5262562"/>
            <a:ext cx="211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Caballeros de San Lázaro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106885" y="2324882"/>
            <a:ext cx="269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Caballeros Teutónicos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71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606" y="1200258"/>
            <a:ext cx="6596444" cy="502353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828800" y="326571"/>
            <a:ext cx="573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Hospital de Londres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24000" y="1034143"/>
            <a:ext cx="65205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CONCLUSIONES</a:t>
            </a: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lucho contra la enfermedad a través de conocimientos empíricos  adquiridos por la experiencia y práctica por grupos como sangradores, barberos y cirujanos, parteras así como cuidadores.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La medicina técnica se aprendió en las escuelas de medicina situadas en los monasterios.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28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45771" y="1349829"/>
            <a:ext cx="65858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latin typeface="+mj-lt"/>
                <a:cs typeface="Arial" pitchFamily="34" charset="0"/>
              </a:rPr>
              <a:t>A partir del siglo XIII en Europa se crean las universidades con facultades donde se forman los primeros médicos. En cuanto a la enfermería permaneció vinculada a la religión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59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74" y="185166"/>
            <a:ext cx="8883326" cy="546452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16780" y="5791200"/>
            <a:ext cx="8371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Este óleo de </a:t>
            </a:r>
            <a:r>
              <a:rPr lang="es-MX" dirty="0" err="1"/>
              <a:t>Pieter</a:t>
            </a:r>
            <a:r>
              <a:rPr lang="es-MX" dirty="0"/>
              <a:t> Brueghel el Viejo es testimonio de la honda huella que epidemias y guerras dejaron en la conciencia de los europeos. Hacia 1562. Museo del Prado.</a:t>
            </a:r>
          </a:p>
        </p:txBody>
      </p:sp>
    </p:spTree>
    <p:extLst>
      <p:ext uri="{BB962C8B-B14F-4D97-AF65-F5344CB8AC3E}">
        <p14:creationId xmlns:p14="http://schemas.microsoft.com/office/powerpoint/2010/main" val="30112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66491" y="1811547"/>
            <a:ext cx="7108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626063" y="855855"/>
            <a:ext cx="678902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En la alta edad media (500-1000 d. C.) conocida como la época oscura representa con claridad el deterioro y destrucción social del imperio. Es en esta etapa cuando el cristianismo y la Iglesia poseen un poder indiscutible sobre la sociedad. La iglesia aparece como una estructura organizada, fuerte y el imperio se perpetuó a través de ésta; los obispos se vuelven líderes naturales de los pueblos</a:t>
            </a:r>
            <a:endParaRPr lang="es-MX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049" y="4404839"/>
            <a:ext cx="4061048" cy="224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08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49830" y="392821"/>
            <a:ext cx="711925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BIBLIOGRAFÍA</a:t>
            </a:r>
          </a:p>
          <a:p>
            <a:pPr algn="ctr"/>
            <a:endParaRPr lang="es-MX" sz="4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Amezcua Manuel. Facultad de Ciencias de la Salud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Catalina Martín Cano. Historia de la Enfermería.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Elsevier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2001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400" dirty="0" err="1">
                <a:latin typeface="Arial" pitchFamily="34" charset="0"/>
                <a:cs typeface="Arial" pitchFamily="34" charset="0"/>
              </a:rPr>
              <a:t>Parentini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María Rosa. Aspectos relevantes desde sus orígenes hasta el siglo XX,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Trilce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, Uruguay.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Hernández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Conesa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.Historia de la Enfermería. Mc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Grow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Hills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400" dirty="0" err="1">
                <a:latin typeface="Arial" pitchFamily="34" charset="0"/>
                <a:cs typeface="Arial" pitchFamily="34" charset="0"/>
              </a:rPr>
              <a:t>Rosamont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Mackitterik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 Alta Edad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Media.Barcelona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, Colecciones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Blanning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, 2002</a:t>
            </a:r>
          </a:p>
        </p:txBody>
      </p:sp>
    </p:spTree>
    <p:extLst>
      <p:ext uri="{BB962C8B-B14F-4D97-AF65-F5344CB8AC3E}">
        <p14:creationId xmlns:p14="http://schemas.microsoft.com/office/powerpoint/2010/main" val="24919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34886" y="1491342"/>
            <a:ext cx="6466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GRACIAS</a:t>
            </a:r>
            <a:endParaRPr lang="es-MX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319" y="2304120"/>
            <a:ext cx="468052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94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72583" y="333487"/>
            <a:ext cx="4475181" cy="305517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/>
              <a:t>El concepto de cuidado alude a </a:t>
            </a:r>
            <a:r>
              <a:rPr lang="es-MX" sz="2000" dirty="0" smtClean="0"/>
              <a:t>las actividades </a:t>
            </a:r>
            <a:r>
              <a:rPr lang="es-MX" sz="2000" dirty="0"/>
              <a:t>esenciales para la </a:t>
            </a:r>
            <a:r>
              <a:rPr lang="es-MX" sz="2000" dirty="0" smtClean="0"/>
              <a:t>supervivencia</a:t>
            </a:r>
            <a:endParaRPr lang="es-MX" sz="2000" dirty="0"/>
          </a:p>
          <a:p>
            <a:r>
              <a:rPr lang="es-MX" sz="2000" dirty="0"/>
              <a:t>y satisfacción de las </a:t>
            </a:r>
            <a:r>
              <a:rPr lang="es-MX" sz="2000" dirty="0" smtClean="0"/>
              <a:t>necesidades</a:t>
            </a:r>
            <a:endParaRPr lang="es-MX" sz="2000" dirty="0"/>
          </a:p>
        </p:txBody>
      </p:sp>
      <p:sp>
        <p:nvSpPr>
          <p:cNvPr id="3" name="Elipse 2"/>
          <p:cNvSpPr/>
          <p:nvPr/>
        </p:nvSpPr>
        <p:spPr>
          <a:xfrm>
            <a:off x="3829721" y="3141233"/>
            <a:ext cx="5099125" cy="333487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/>
              <a:t>Tres tipos de medicina: </a:t>
            </a:r>
            <a:r>
              <a:rPr lang="es-MX" sz="2000" dirty="0">
                <a:solidFill>
                  <a:schemeClr val="bg2">
                    <a:lumMod val="10000"/>
                  </a:schemeClr>
                </a:solidFill>
              </a:rPr>
              <a:t>metódica</a:t>
            </a:r>
            <a:r>
              <a:rPr lang="es-MX" sz="2000" dirty="0"/>
              <a:t> (conjuros y</a:t>
            </a:r>
          </a:p>
          <a:p>
            <a:r>
              <a:rPr lang="es-MX" sz="2000" dirty="0"/>
              <a:t>ritos), </a:t>
            </a:r>
            <a:r>
              <a:rPr lang="es-MX" sz="2000" dirty="0">
                <a:solidFill>
                  <a:schemeClr val="bg2">
                    <a:lumMod val="10000"/>
                  </a:schemeClr>
                </a:solidFill>
              </a:rPr>
              <a:t>empírica </a:t>
            </a:r>
            <a:r>
              <a:rPr lang="es-MX" sz="2000" dirty="0"/>
              <a:t>(experiencia) y </a:t>
            </a:r>
            <a:r>
              <a:rPr lang="es-MX" sz="2000" dirty="0">
                <a:solidFill>
                  <a:schemeClr val="bg2">
                    <a:lumMod val="10000"/>
                  </a:schemeClr>
                </a:solidFill>
              </a:rPr>
              <a:t>lógica o</a:t>
            </a:r>
          </a:p>
          <a:p>
            <a:r>
              <a:rPr lang="es-MX" sz="2000" dirty="0">
                <a:solidFill>
                  <a:schemeClr val="bg2">
                    <a:lumMod val="10000"/>
                  </a:schemeClr>
                </a:solidFill>
              </a:rPr>
              <a:t>racional</a:t>
            </a:r>
            <a:r>
              <a:rPr lang="es-MX" sz="2000" dirty="0"/>
              <a:t> (teoría hipocrática de los humores)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172583" y="6106771"/>
            <a:ext cx="275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Amescua</a:t>
            </a:r>
            <a:r>
              <a:rPr lang="es-MX" dirty="0" smtClean="0"/>
              <a:t>, Manuel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988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42739" y="602428"/>
            <a:ext cx="6153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sociedad estaba conformad por tres clases bien definidas:</a:t>
            </a:r>
            <a:endParaRPr lang="es-MX" dirty="0"/>
          </a:p>
        </p:txBody>
      </p:sp>
      <p:sp>
        <p:nvSpPr>
          <p:cNvPr id="5" name="Almacenamiento de acceso secuencial 4"/>
          <p:cNvSpPr/>
          <p:nvPr/>
        </p:nvSpPr>
        <p:spPr>
          <a:xfrm>
            <a:off x="5222837" y="968189"/>
            <a:ext cx="3060551" cy="1966454"/>
          </a:xfrm>
          <a:prstGeom prst="flowChartMagneticTap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Clero secular y monástico</a:t>
            </a:r>
            <a:endParaRPr lang="es-MX" dirty="0"/>
          </a:p>
        </p:txBody>
      </p:sp>
      <p:sp>
        <p:nvSpPr>
          <p:cNvPr id="7" name="Almacenamiento de acceso secuencial 6"/>
          <p:cNvSpPr/>
          <p:nvPr/>
        </p:nvSpPr>
        <p:spPr>
          <a:xfrm>
            <a:off x="1247887" y="1311108"/>
            <a:ext cx="2748579" cy="2271187"/>
          </a:xfrm>
          <a:prstGeom prst="flowChartMagneticTap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Siervos y granjeros</a:t>
            </a:r>
            <a:endParaRPr lang="es-MX" dirty="0"/>
          </a:p>
        </p:txBody>
      </p:sp>
      <p:sp>
        <p:nvSpPr>
          <p:cNvPr id="8" name="Almacenamiento de acceso secuencial 7"/>
          <p:cNvSpPr/>
          <p:nvPr/>
        </p:nvSpPr>
        <p:spPr>
          <a:xfrm>
            <a:off x="1527586" y="3894268"/>
            <a:ext cx="2936838" cy="2368436"/>
          </a:xfrm>
          <a:prstGeom prst="flowChartMagneticTap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Aristócratas y guerreros</a:t>
            </a:r>
            <a:endParaRPr lang="es-MX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553" y="3436791"/>
            <a:ext cx="302433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26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6940" t="10104" r="15177" b="6236"/>
          <a:stretch/>
        </p:blipFill>
        <p:spPr>
          <a:xfrm>
            <a:off x="1333948" y="365760"/>
            <a:ext cx="7628328" cy="569079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16828" y="6056555"/>
            <a:ext cx="2549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Amezcua, Manuel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940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70616" y="785308"/>
            <a:ext cx="66482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cs typeface="Arial" pitchFamily="34" charset="0"/>
              </a:rPr>
              <a:t>Existía una gran discriminación social entre el señor y el siervo, desembocando la mayoría de las veces en abuso y descontento entre el pueblo</a:t>
            </a:r>
            <a:r>
              <a:rPr lang="es-MX" sz="2400" dirty="0"/>
              <a:t>.</a:t>
            </a:r>
          </a:p>
          <a:p>
            <a:pPr algn="just"/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988" y="2813364"/>
            <a:ext cx="3926541" cy="304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475" y="221095"/>
            <a:ext cx="3767655" cy="355427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26372" y="4195482"/>
            <a:ext cx="7412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La mujer, que se encontraba en una posición de subordinación, alcanzaba cierta dignidad ingresando a alguna de las órdenes religiosas existentes</a:t>
            </a:r>
            <a:br>
              <a:rPr lang="es-MX" sz="2400" dirty="0">
                <a:latin typeface="Arial" pitchFamily="34" charset="0"/>
                <a:cs typeface="Arial" pitchFamily="34" charset="0"/>
              </a:rPr>
            </a:b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743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97429" y="544286"/>
            <a:ext cx="75329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LA VIDA EN EL MEDIEVO</a:t>
            </a:r>
          </a:p>
          <a:p>
            <a:pPr algn="ctr"/>
            <a:endParaRPr lang="es-MX" sz="2400" dirty="0"/>
          </a:p>
          <a:p>
            <a:pPr algn="just"/>
            <a:r>
              <a:rPr lang="es-MX" sz="2400" b="1" dirty="0"/>
              <a:t>Casas </a:t>
            </a:r>
            <a:r>
              <a:rPr lang="es-MX" sz="2400" dirty="0"/>
              <a:t>de madera con muros de adobe y techos</a:t>
            </a:r>
          </a:p>
          <a:p>
            <a:pPr algn="just"/>
            <a:r>
              <a:rPr lang="es-MX" sz="2400" dirty="0"/>
              <a:t>de paja. Entre el campesinado se compartía</a:t>
            </a:r>
          </a:p>
          <a:p>
            <a:pPr algn="just"/>
            <a:r>
              <a:rPr lang="es-MX" sz="2400" dirty="0"/>
              <a:t>espacio con los animales.</a:t>
            </a:r>
          </a:p>
          <a:p>
            <a:pPr algn="just"/>
            <a:r>
              <a:rPr lang="es-MX" sz="2400" dirty="0"/>
              <a:t>En ciudades y entre gente acomodada, la</a:t>
            </a:r>
          </a:p>
          <a:p>
            <a:pPr algn="just"/>
            <a:r>
              <a:rPr lang="es-MX" sz="2400" b="1" dirty="0"/>
              <a:t>vivienda </a:t>
            </a:r>
            <a:r>
              <a:rPr lang="es-MX" sz="2400" dirty="0"/>
              <a:t>se divide en piezas, cobrando</a:t>
            </a:r>
          </a:p>
          <a:p>
            <a:pPr algn="just"/>
            <a:r>
              <a:rPr lang="es-MX" sz="2400" dirty="0"/>
              <a:t>importancia la alcoba y la cama (compartida)</a:t>
            </a:r>
          </a:p>
          <a:p>
            <a:pPr algn="just"/>
            <a:r>
              <a:rPr lang="es-MX" sz="2400" dirty="0"/>
              <a:t>como mueble principal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7484" t="10025" r="11515" b="11313"/>
          <a:stretch/>
        </p:blipFill>
        <p:spPr>
          <a:xfrm>
            <a:off x="4746171" y="3918857"/>
            <a:ext cx="3526971" cy="24819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14" y="3918857"/>
            <a:ext cx="2928256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3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1394</TotalTime>
  <Words>1199</Words>
  <Application>Microsoft Office PowerPoint</Application>
  <PresentationFormat>Presentación en pantalla (4:3)</PresentationFormat>
  <Paragraphs>149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Calibri</vt:lpstr>
      <vt:lpstr>Century Gothic</vt:lpstr>
      <vt:lpstr>Wingdings</vt:lpstr>
      <vt:lpstr>Wingdings 3</vt:lpstr>
      <vt:lpstr>Espiral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44</cp:revision>
  <dcterms:created xsi:type="dcterms:W3CDTF">2019-09-05T17:35:38Z</dcterms:created>
  <dcterms:modified xsi:type="dcterms:W3CDTF">2019-09-30T21:43:05Z</dcterms:modified>
</cp:coreProperties>
</file>