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sldIdLst>
    <p:sldId id="256" r:id="rId2"/>
    <p:sldId id="257" r:id="rId3"/>
    <p:sldId id="271" r:id="rId4"/>
    <p:sldId id="293" r:id="rId5"/>
    <p:sldId id="294" r:id="rId6"/>
    <p:sldId id="295" r:id="rId7"/>
    <p:sldId id="286" r:id="rId8"/>
    <p:sldId id="266" r:id="rId9"/>
    <p:sldId id="298" r:id="rId10"/>
    <p:sldId id="278" r:id="rId11"/>
    <p:sldId id="279" r:id="rId12"/>
    <p:sldId id="281" r:id="rId13"/>
    <p:sldId id="282" r:id="rId14"/>
    <p:sldId id="299" r:id="rId15"/>
    <p:sldId id="290" r:id="rId16"/>
    <p:sldId id="270" r:id="rId17"/>
    <p:sldId id="289" r:id="rId18"/>
    <p:sldId id="291" r:id="rId19"/>
    <p:sldId id="267" r:id="rId20"/>
    <p:sldId id="292" r:id="rId21"/>
    <p:sldId id="274" r:id="rId22"/>
    <p:sldId id="302" r:id="rId23"/>
    <p:sldId id="269" r:id="rId24"/>
    <p:sldId id="275" r:id="rId25"/>
    <p:sldId id="301" r:id="rId26"/>
    <p:sldId id="276" r:id="rId27"/>
    <p:sldId id="285" r:id="rId28"/>
    <p:sldId id="300" r:id="rId29"/>
    <p:sldId id="277" r:id="rId30"/>
    <p:sldId id="258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47" autoAdjust="0"/>
    <p:restoredTop sz="94660"/>
  </p:normalViewPr>
  <p:slideViewPr>
    <p:cSldViewPr snapToGrid="0">
      <p:cViewPr varScale="1">
        <p:scale>
          <a:sx n="37" d="100"/>
          <a:sy n="37" d="100"/>
        </p:scale>
        <p:origin x="18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5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35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071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587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4299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823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477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8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66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18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235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99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190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39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79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527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83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XkMIOTuXY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51012" y="713983"/>
            <a:ext cx="8689976" cy="360043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400" b="1" dirty="0"/>
              <a:t>Universidad Autónoma del Estado de México</a:t>
            </a:r>
            <a:br>
              <a:rPr lang="es-MX" sz="2400" b="1" dirty="0"/>
            </a:br>
            <a:r>
              <a:rPr lang="es-MX" sz="2400" b="1" dirty="0"/>
              <a:t>Plantel Nezahualcóyotl de la Escuela Preparatoria</a:t>
            </a:r>
            <a:br>
              <a:rPr lang="es-MX" sz="2400" b="1" dirty="0"/>
            </a:br>
            <a:r>
              <a:rPr lang="es-MX" sz="2400" b="1" dirty="0"/>
              <a:t/>
            </a:r>
            <a:br>
              <a:rPr lang="es-MX" sz="2400" b="1" dirty="0"/>
            </a:br>
            <a:r>
              <a:rPr lang="es-MX" sz="2400" b="1" dirty="0"/>
              <a:t>Asignatura: Economía I</a:t>
            </a:r>
            <a:br>
              <a:rPr lang="es-MX" sz="2400" b="1" dirty="0"/>
            </a:br>
            <a:r>
              <a:rPr lang="es-MX" sz="2400" b="1" dirty="0"/>
              <a:t>Nivel Medio Superior (5º.  Semestre)</a:t>
            </a:r>
            <a:br>
              <a:rPr lang="es-MX" sz="2400" b="1" dirty="0"/>
            </a:br>
            <a:r>
              <a:rPr lang="es-MX" sz="2400" b="1" dirty="0"/>
              <a:t>CBU 2015</a:t>
            </a:r>
            <a:br>
              <a:rPr lang="es-MX" sz="2400" b="1" dirty="0"/>
            </a:br>
            <a:r>
              <a:rPr lang="es-MX" sz="2400" b="1" dirty="0"/>
              <a:t>Módulo III: Macroeconomía</a:t>
            </a:r>
            <a:br>
              <a:rPr lang="es-MX" sz="2400" b="1" dirty="0"/>
            </a:br>
            <a:r>
              <a:rPr lang="es-MX" sz="2400" b="1" dirty="0"/>
              <a:t>Tema: Producto Interno Bruto</a:t>
            </a:r>
            <a:br>
              <a:rPr lang="es-MX" sz="2400" b="1" dirty="0"/>
            </a:br>
            <a:r>
              <a:rPr lang="es-MX" sz="2400" b="1" dirty="0"/>
              <a:t>Créditos: 5</a:t>
            </a:r>
            <a:r>
              <a:rPr lang="es-MX" sz="2000" b="1" dirty="0"/>
              <a:t/>
            </a:r>
            <a:br>
              <a:rPr lang="es-MX" sz="2000" b="1" dirty="0"/>
            </a:br>
            <a:endParaRPr lang="es-MX" sz="2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51012" y="4314423"/>
            <a:ext cx="8689976" cy="1867436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/>
              <a:t>Presenta: M. en DAES. Adriana Muñoz Flores</a:t>
            </a:r>
            <a:br>
              <a:rPr lang="es-MX" sz="2800" b="1" dirty="0"/>
            </a:br>
            <a:r>
              <a:rPr lang="es-MX" sz="2800" b="1" dirty="0"/>
              <a:t>Noviembre 2018</a:t>
            </a:r>
            <a:br>
              <a:rPr lang="es-MX" sz="2800" b="1" dirty="0"/>
            </a:br>
            <a:endParaRPr lang="es-MX" sz="2800" dirty="0"/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290916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290686"/>
              </p:ext>
            </p:extLst>
          </p:nvPr>
        </p:nvGraphicFramePr>
        <p:xfrm>
          <a:off x="1957590" y="1056067"/>
          <a:ext cx="8202410" cy="518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12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012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17798">
                <a:tc>
                  <a:txBody>
                    <a:bodyPr/>
                    <a:lstStyle/>
                    <a:p>
                      <a:r>
                        <a:rPr lang="es-MX" sz="2000" dirty="0"/>
                        <a:t>Consumo (C)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/>
                        <a:t>Componente principal del PIB: gastos de consumidores en bienes y servicios  </a:t>
                      </a:r>
                    </a:p>
                    <a:p>
                      <a:pPr algn="just"/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32423">
                <a:tc>
                  <a:txBody>
                    <a:bodyPr/>
                    <a:lstStyle/>
                    <a:p>
                      <a:r>
                        <a:rPr lang="es-MX" sz="2000" dirty="0"/>
                        <a:t>Bienes duraderos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/>
                        <a:t>Bienes que duran relativamente más,</a:t>
                      </a:r>
                      <a:r>
                        <a:rPr lang="es-MX" sz="2000" baseline="0" dirty="0"/>
                        <a:t> como automóviles y aparatos electrodomésticos.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6168">
                <a:tc>
                  <a:txBody>
                    <a:bodyPr/>
                    <a:lstStyle/>
                    <a:p>
                      <a:r>
                        <a:rPr lang="es-MX" sz="2000" dirty="0"/>
                        <a:t>Perecederos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/>
                        <a:t>Bienes que se consumen pronto,</a:t>
                      </a:r>
                      <a:r>
                        <a:rPr lang="es-MX" sz="2000" baseline="0" dirty="0"/>
                        <a:t> como alimentos y ropa.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32423">
                <a:tc>
                  <a:txBody>
                    <a:bodyPr/>
                    <a:lstStyle/>
                    <a:p>
                      <a:r>
                        <a:rPr lang="es-MX" sz="2000" dirty="0"/>
                        <a:t>Servicios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/>
                        <a:t>Aquello que se compra y que no</a:t>
                      </a:r>
                      <a:r>
                        <a:rPr lang="es-MX" sz="2000" baseline="0" dirty="0"/>
                        <a:t> comprende la producción de cosas materiales; por ejemplo servicios legales o médicos y educación.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630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438574"/>
              </p:ext>
            </p:extLst>
          </p:nvPr>
        </p:nvGraphicFramePr>
        <p:xfrm>
          <a:off x="2032000" y="605308"/>
          <a:ext cx="8128000" cy="6219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865654">
                <a:tc>
                  <a:txBody>
                    <a:bodyPr/>
                    <a:lstStyle/>
                    <a:p>
                      <a:r>
                        <a:rPr lang="es-MX" sz="2000" b="1" dirty="0"/>
                        <a:t>Inversión interna privada bruta (I)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/>
                        <a:t>Inversión total en capital; es decir, compra de casas nuevas, plantas, equipo y existencias por parte del sector privado ( o no gubernamental) </a:t>
                      </a:r>
                    </a:p>
                    <a:p>
                      <a:pPr algn="just"/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37243">
                <a:tc>
                  <a:txBody>
                    <a:bodyPr/>
                    <a:lstStyle/>
                    <a:p>
                      <a:r>
                        <a:rPr lang="es-MX" sz="2000" dirty="0"/>
                        <a:t>Inversión no residencial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/>
                        <a:t>Gastos de empresas para máquinas,</a:t>
                      </a:r>
                      <a:r>
                        <a:rPr lang="es-MX" sz="2000" baseline="0" dirty="0"/>
                        <a:t> herramientas, plantas, etc.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37243">
                <a:tc>
                  <a:txBody>
                    <a:bodyPr/>
                    <a:lstStyle/>
                    <a:p>
                      <a:r>
                        <a:rPr lang="es-MX" sz="2000" dirty="0"/>
                        <a:t>Inversión residencial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/>
                        <a:t>Gastos de hogares y empresas en nuevas casas y departamentos.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65654">
                <a:tc>
                  <a:txBody>
                    <a:bodyPr/>
                    <a:lstStyle/>
                    <a:p>
                      <a:r>
                        <a:rPr lang="es-MX" sz="2000" dirty="0"/>
                        <a:t>Cambio en inventarios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/>
                        <a:t>Monto en que las existencias de las empresas varían durante un periodo. Las existencias son los bienes  que las empresas producen ahora, con la intención de vender después.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05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013144"/>
              </p:ext>
            </p:extLst>
          </p:nvPr>
        </p:nvGraphicFramePr>
        <p:xfrm>
          <a:off x="2032000" y="978794"/>
          <a:ext cx="81280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193442">
                <a:tc>
                  <a:txBody>
                    <a:bodyPr/>
                    <a:lstStyle/>
                    <a:p>
                      <a:r>
                        <a:rPr lang="es-MX" sz="2400" dirty="0"/>
                        <a:t>Gasto del gobierno (G)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/>
                        <a:t>Consumo e inversión bruta ejercida por los gobiernos federal, estatal y local para bienes y servicios finales.</a:t>
                      </a:r>
                    </a:p>
                    <a:p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93442">
                <a:tc>
                  <a:txBody>
                    <a:bodyPr/>
                    <a:lstStyle/>
                    <a:p>
                      <a:r>
                        <a:rPr lang="es-MX" sz="2400" dirty="0"/>
                        <a:t>Federal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es-MX" sz="2400" dirty="0"/>
                        <a:t>Comprende los gastos de los gobierno federal, estatales y locales por bienes finales (bombas,</a:t>
                      </a:r>
                      <a:r>
                        <a:rPr lang="es-MX" sz="2400" baseline="0" dirty="0"/>
                        <a:t> lápices, escuelas) y servicios (salarios del ejército, de los congresistas, de los maestros)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9603">
                <a:tc>
                  <a:txBody>
                    <a:bodyPr/>
                    <a:lstStyle/>
                    <a:p>
                      <a:r>
                        <a:rPr lang="es-MX" sz="2400" dirty="0"/>
                        <a:t>Estatal y local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881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42733"/>
              </p:ext>
            </p:extLst>
          </p:nvPr>
        </p:nvGraphicFramePr>
        <p:xfrm>
          <a:off x="2032000" y="1094704"/>
          <a:ext cx="8128000" cy="4930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322231">
                <a:tc>
                  <a:txBody>
                    <a:bodyPr/>
                    <a:lstStyle/>
                    <a:p>
                      <a:r>
                        <a:rPr lang="es-MX" sz="2400" b="1" dirty="0"/>
                        <a:t>Exportaciones Netas (X-M)</a:t>
                      </a:r>
                    </a:p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/>
                        <a:t>Diferencia entre las exportaciones y las importaciones.</a:t>
                      </a:r>
                      <a:r>
                        <a:rPr lang="es-MX" sz="2400" baseline="0" dirty="0"/>
                        <a:t> </a:t>
                      </a:r>
                      <a:r>
                        <a:rPr lang="es-MX" sz="2400" dirty="0"/>
                        <a:t>La cifra puede ser positiva o negativa</a:t>
                      </a:r>
                    </a:p>
                    <a:p>
                      <a:pPr algn="just"/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22231">
                <a:tc>
                  <a:txBody>
                    <a:bodyPr/>
                    <a:lstStyle/>
                    <a:p>
                      <a:r>
                        <a:rPr lang="es-MX" sz="2400" dirty="0"/>
                        <a:t>Exportaciones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Ventas</a:t>
                      </a:r>
                      <a:r>
                        <a:rPr lang="es-MX" sz="2400" baseline="0" dirty="0"/>
                        <a:t> a extranjeros de bienes y servicios producidos en el país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22231">
                <a:tc>
                  <a:txBody>
                    <a:bodyPr/>
                    <a:lstStyle/>
                    <a:p>
                      <a:r>
                        <a:rPr lang="es-MX" sz="2400" dirty="0"/>
                        <a:t>Importaciones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Compra al extranjero de bienes y servicios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645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Bienes y servicios finales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Bienes y servicios producidos para uso final.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b="1" dirty="0"/>
              <a:t>Bienes intermedios</a:t>
            </a:r>
          </a:p>
          <a:p>
            <a:endParaRPr lang="es-MX" sz="2800" b="1" dirty="0"/>
          </a:p>
          <a:p>
            <a:r>
              <a:rPr lang="es-MX" sz="2800" dirty="0"/>
              <a:t>Bienes que produce una empresa y que otra usa en un proceso posterior.</a:t>
            </a:r>
          </a:p>
        </p:txBody>
      </p:sp>
    </p:spTree>
    <p:extLst>
      <p:ext uri="{BB962C8B-B14F-4D97-AF65-F5344CB8AC3E}">
        <p14:creationId xmlns:p14="http://schemas.microsoft.com/office/powerpoint/2010/main" val="3045458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PIB Método de la demanda o del gasto de España 2013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262879"/>
              </p:ext>
            </p:extLst>
          </p:nvPr>
        </p:nvGraphicFramePr>
        <p:xfrm>
          <a:off x="2592925" y="1905001"/>
          <a:ext cx="8602296" cy="4576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05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103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713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47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Unidad: millones de euros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2013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Demanda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4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Gasto en consumo final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814, 532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18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Consumo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Gasto en consumo final de los hogares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599, 537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4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Gasto en consumo final de las ISFLSH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10,777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58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Gasto Público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Gasto en consumo final de las AAPP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204, 218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18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Inversión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Formación bruta de capital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198,892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4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Formación bruta de capital fijo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194,310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2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Variación de existencias y adquisiciones menos cesiones de objetos valiosos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4,582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58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Exportaciones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Exportaciones de bienes y servicios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331,073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58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importaciones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Importaciones de bienes y servicios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295,316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4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Producto interno bruto a precios de mercado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1,049,181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20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PIB de México 2001</a:t>
            </a:r>
            <a:br>
              <a:rPr lang="es-MX" b="1" dirty="0"/>
            </a:br>
            <a:r>
              <a:rPr lang="es-MX" b="1" dirty="0"/>
              <a:t>(Miles de millones de pesos)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7293707"/>
              </p:ext>
            </p:extLst>
          </p:nvPr>
        </p:nvGraphicFramePr>
        <p:xfrm>
          <a:off x="2592925" y="2743200"/>
          <a:ext cx="9031227" cy="2001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00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00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00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00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001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900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9116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972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PIB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8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2001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595.36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1,137.31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359.04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155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543.75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1,599.79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4790891" y="0"/>
            <a:ext cx="2207504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600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Método de la oferta o del valor agregado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400" dirty="0"/>
              <a:t>Valor agregado. Diferencia entre el valor de los bienes cuando salen de una etapa de producción y su costo cuando </a:t>
            </a:r>
            <a:r>
              <a:rPr lang="es-MX" sz="2400" dirty="0" smtClean="0"/>
              <a:t>entraron.</a:t>
            </a:r>
            <a:endParaRPr lang="es-MX" sz="2400" dirty="0"/>
          </a:p>
          <a:p>
            <a:endParaRPr lang="es-MX" sz="2400" dirty="0"/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58188"/>
              </p:ext>
            </p:extLst>
          </p:nvPr>
        </p:nvGraphicFramePr>
        <p:xfrm>
          <a:off x="2589212" y="3361384"/>
          <a:ext cx="8496322" cy="30457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14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324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324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40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Etapas de producción  de Pan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Valor de las ventas de cada empresa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Valor Agregado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Abono y semilla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$10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$10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Cultivo de trigo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Molido de harina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Horneado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Venta al público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337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PIB Método de la oferta o valor agregado de España 2013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6735930"/>
              </p:ext>
            </p:extLst>
          </p:nvPr>
        </p:nvGraphicFramePr>
        <p:xfrm>
          <a:off x="2592925" y="2021982"/>
          <a:ext cx="8547300" cy="4402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634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838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Unidad: millones de euros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2013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Oferta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Agricultura, ganadería, silvicultura y pesca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26578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Industria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168603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Construcción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55,070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Servicios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708220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-Comercio, transporte y hostelería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228,198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-Información y comunicaciones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39,726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-Actividades financieras y  de seguros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35,587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-Actividades Inmobiliarias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114,455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-Actividades profesionales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70,527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-Administración pública, sanidad y educación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178,677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-Actividades artísticas, recreativas y otros servicios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41,050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Impuestos netos sobre los productos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90,710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5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Producto interno bruto a precios de mercado</a:t>
                      </a:r>
                      <a:endParaRPr lang="es-MX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1,049,181</a:t>
                      </a:r>
                      <a:endParaRPr lang="es-MX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524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Método del ingreso o de las rentas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Es  sumar el ingreso (salarios, rentas, intereses y utilidades) que recibieron todos los factores de producción al manufacturar todos los bienes finales. </a:t>
            </a:r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969823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Producto interno bruto</a:t>
            </a:r>
            <a:br>
              <a:rPr lang="es-MX" b="1" dirty="0"/>
            </a:br>
            <a:r>
              <a:rPr lang="es-MX" b="1" dirty="0"/>
              <a:t>PIB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dirty="0"/>
              <a:t>Es el valor total en el mercado de la producción de un país. Es el valor de mercado de todos los bienes y servicios finales generados en determinado periodo por factores de producción localizados en el país.</a:t>
            </a:r>
          </a:p>
          <a:p>
            <a:pPr marL="0" indent="0" algn="just">
              <a:buNone/>
            </a:pP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Valor total en el mercado de todos los bienes y servicios finales generados en determinado periodo por factores de producción  localizados en un país.</a:t>
            </a:r>
          </a:p>
          <a:p>
            <a:pPr marL="0" indent="0" algn="just">
              <a:buNone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144426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PIB Método del ingreso o de las rentas de España 2013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0626187"/>
              </p:ext>
            </p:extLst>
          </p:nvPr>
        </p:nvGraphicFramePr>
        <p:xfrm>
          <a:off x="2163650" y="2318197"/>
          <a:ext cx="9169758" cy="39351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572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125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924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Unidad: millones de euros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2013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24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Rentas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 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24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effectLst/>
                        </a:rPr>
                        <a:t>Remuneración de los asalariados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490,253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24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effectLst/>
                        </a:rPr>
                        <a:t>Excedente de explotación bruto/Renta mixta bruta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458,590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24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effectLst/>
                        </a:rPr>
                        <a:t>Impuestos netos sobre la producción  las importaciones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100,338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924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effectLst/>
                        </a:rPr>
                        <a:t>Producto interno bruto a precios de mercado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</a:rPr>
                        <a:t>1,049,181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3344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Tabla del PIB, PNB, PNN  e Ingreso Nacional de Estados Unidos 2004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611515"/>
              </p:ext>
            </p:extLst>
          </p:nvPr>
        </p:nvGraphicFramePr>
        <p:xfrm>
          <a:off x="2981193" y="2066795"/>
          <a:ext cx="8379914" cy="4229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96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832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44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Dólares  ( Miles de millones)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44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PIB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11,734.3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44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Más:   entradas de ingresos de los factores del resto del mudo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415.4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44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Menos: pagos de ingresos de los factores del resto del mundo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361.7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44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Igual a : PNB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11,788.0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44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Menos : depreciación 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1,435.3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44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Igual a: Producto Nacional Neto (PNN)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10,325.8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44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Menos: discrepancia estadística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76.9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44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Igual a:  Ingreso nacional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10,275.9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24741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Factores de la Producción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1. La tierra produce renta.</a:t>
            </a:r>
          </a:p>
          <a:p>
            <a:r>
              <a:rPr lang="es-MX" sz="3200" dirty="0"/>
              <a:t>2. El trabajo  produce salarios.</a:t>
            </a:r>
          </a:p>
          <a:p>
            <a:r>
              <a:rPr lang="es-MX" sz="3200" dirty="0"/>
              <a:t>3. El capital produce interés.</a:t>
            </a:r>
          </a:p>
          <a:p>
            <a:r>
              <a:rPr lang="es-MX" sz="3200" dirty="0"/>
              <a:t>4. Las habilidades empresariales producen utilidades o beneficios. </a:t>
            </a:r>
          </a:p>
        </p:txBody>
      </p:sp>
    </p:spTree>
    <p:extLst>
      <p:ext uri="{BB962C8B-B14F-4D97-AF65-F5344CB8AC3E}">
        <p14:creationId xmlns:p14="http://schemas.microsoft.com/office/powerpoint/2010/main" val="3465884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Ingreso Nacional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Ingreso total percibido por los factores de producción que poseen los ciudadanos de un país.</a:t>
            </a:r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b="1" dirty="0"/>
              <a:t>Ingreso </a:t>
            </a:r>
            <a:r>
              <a:rPr lang="es-MX" sz="2400" b="1" dirty="0" smtClean="0"/>
              <a:t>personal</a:t>
            </a:r>
            <a:endParaRPr lang="es-MX" sz="2400" b="1" dirty="0"/>
          </a:p>
          <a:p>
            <a:r>
              <a:rPr lang="es-MX" sz="2400" dirty="0"/>
              <a:t>Ingreso total de los hogares antes de pagar el impuesto sobre la renta de las personas físicas</a:t>
            </a:r>
          </a:p>
        </p:txBody>
      </p:sp>
    </p:spTree>
    <p:extLst>
      <p:ext uri="{BB962C8B-B14F-4D97-AF65-F5344CB8AC3E}">
        <p14:creationId xmlns:p14="http://schemas.microsoft.com/office/powerpoint/2010/main" val="12443720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Ingreso </a:t>
            </a:r>
            <a:r>
              <a:rPr lang="es-MX" b="1" dirty="0" smtClean="0"/>
              <a:t>Personal </a:t>
            </a:r>
            <a:r>
              <a:rPr lang="es-MX" b="1" dirty="0"/>
              <a:t>D</a:t>
            </a:r>
            <a:r>
              <a:rPr lang="es-MX" b="1" dirty="0" smtClean="0"/>
              <a:t>isponible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/>
              <a:t>Ingreso personal menos impuestos sobre la renta de la persona física. Cantidad de ingreso que un hogar tiene para gastar o ahorrar.</a:t>
            </a: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22434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Ahorro </a:t>
            </a:r>
            <a:r>
              <a:rPr lang="es-MX" b="1" dirty="0" smtClean="0"/>
              <a:t>Personal</a:t>
            </a:r>
            <a:r>
              <a:rPr lang="es-MX" b="1" dirty="0"/>
              <a:t/>
            </a:r>
            <a:br>
              <a:rPr lang="es-MX" b="1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/>
              <a:t>Monto del ingreso disponible que queda después del gasto total personal en determinado período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Es la cantidad que separas de tu ingreso y la guardas para poder utilizarla en el futuro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329193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Ingreso Nacional Bruto (INB)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MX" sz="2400" dirty="0"/>
              <a:t>PIB convertido en unidades monetarias mediante tipos de cambio promedio de varios años, ajustados a la tasa de inflación.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015913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Producto Nacional Bruto (PNB)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/>
              <a:t>Valor total de mercado de todos los bienes y servicios finales generados en un periodo por los factores de producción que poseen los ciudadanos de un país, sin importar donde se realice la producción.</a:t>
            </a:r>
          </a:p>
          <a:p>
            <a:pPr algn="just"/>
            <a:endParaRPr lang="es-MX" sz="2400" dirty="0"/>
          </a:p>
          <a:p>
            <a:endParaRPr lang="es-MX" sz="2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07375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Producto Nacional Neto (PNN)</a:t>
            </a:r>
            <a:br>
              <a:rPr lang="es-MX" b="1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Producto Nacional Neto (PNN)</a:t>
            </a:r>
          </a:p>
          <a:p>
            <a:pPr algn="just"/>
            <a:r>
              <a:rPr lang="es-MX" sz="2400" dirty="0"/>
              <a:t>Producto nacional bruto menos depreciación. Producción total de una nación menos los lo que se requiere para mantener el valor de su capital social.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738905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Ingreso Nacional Bruto Per Cápita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MX" sz="2400" b="1" dirty="0"/>
              <a:t>Con los siguientes datos calcular el Ingreso Natural Bruto </a:t>
            </a:r>
            <a:r>
              <a:rPr lang="es-MX" sz="2400" b="1" dirty="0" err="1"/>
              <a:t>Pércapita</a:t>
            </a:r>
            <a:r>
              <a:rPr lang="es-MX" sz="2400" b="1" dirty="0"/>
              <a:t> de México 2013</a:t>
            </a:r>
          </a:p>
          <a:p>
            <a:r>
              <a:rPr lang="es-MX" sz="2400" dirty="0"/>
              <a:t>PIB 2013= 16, 104,402, 050,000 Dólares</a:t>
            </a:r>
          </a:p>
          <a:p>
            <a:r>
              <a:rPr lang="es-MX" sz="2400" dirty="0"/>
              <a:t>Promedio de Tipo de cambio (2007-2013)= 16.92</a:t>
            </a:r>
          </a:p>
          <a:p>
            <a:r>
              <a:rPr lang="es-MX" sz="2400" dirty="0"/>
              <a:t>Según CONAPO en el 2013 se registraron  118,395,054 millones de habitantes</a:t>
            </a:r>
          </a:p>
          <a:p>
            <a:r>
              <a:rPr lang="es-MX" sz="2400" dirty="0"/>
              <a:t>INB=1251313291000 dólares</a:t>
            </a:r>
          </a:p>
          <a:p>
            <a:r>
              <a:rPr lang="es-MX" sz="2400" dirty="0"/>
              <a:t>INB PER CÁPITA= 10568.96 dólares</a:t>
            </a:r>
          </a:p>
          <a:p>
            <a:r>
              <a:rPr lang="es-MX" sz="2400" dirty="0"/>
              <a:t> </a:t>
            </a:r>
          </a:p>
          <a:p>
            <a:pPr lvl="0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8930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197" y="734096"/>
            <a:ext cx="8306873" cy="4868214"/>
          </a:xfrm>
        </p:spPr>
      </p:pic>
    </p:spTree>
    <p:extLst>
      <p:ext uri="{BB962C8B-B14F-4D97-AF65-F5344CB8AC3E}">
        <p14:creationId xmlns:p14="http://schemas.microsoft.com/office/powerpoint/2010/main" val="22925202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smtClean="0"/>
              <a:t>Referencias </a:t>
            </a:r>
            <a:r>
              <a:rPr lang="es-MX" b="1" smtClean="0"/>
              <a:t>Bibliográficas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 err="1"/>
              <a:t>Parkin</a:t>
            </a:r>
            <a:r>
              <a:rPr lang="es-MX" sz="2400" dirty="0"/>
              <a:t>, Michael y  Esquivel, Gerardo (2007). Microeconomía: Versión para América Latina . México: Addison Wesley. </a:t>
            </a:r>
          </a:p>
          <a:p>
            <a:pPr algn="just"/>
            <a:r>
              <a:rPr lang="es-MX" sz="2400" b="1" dirty="0"/>
              <a:t>Video de </a:t>
            </a:r>
            <a:r>
              <a:rPr lang="es-MX" sz="2400" b="1" dirty="0" err="1"/>
              <a:t>You</a:t>
            </a:r>
            <a:r>
              <a:rPr lang="es-MX" sz="2400" b="1" dirty="0"/>
              <a:t> </a:t>
            </a:r>
            <a:r>
              <a:rPr lang="es-MX" sz="2400" b="1" dirty="0" err="1"/>
              <a:t>Tube</a:t>
            </a:r>
            <a:endParaRPr lang="es-MX" sz="2400" b="1" dirty="0"/>
          </a:p>
          <a:p>
            <a:pPr algn="just"/>
            <a:r>
              <a:rPr lang="es-MX" sz="2400" dirty="0"/>
              <a:t>Rosa García, Alfonso. PIB por las tres vías. Universidad Católica de Murcia. Recuperado 16 de Septiembre de 2019 de: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  <a:hlinkClick r:id="rId2"/>
              </a:rPr>
              <a:t>https://www.youtube.com/watch?v=jXkMIOTuXY8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403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Características del PIB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/>
              <a:t>1. El valor de los bienes finales si cuentan en el PIB.</a:t>
            </a:r>
          </a:p>
          <a:p>
            <a:pPr algn="just"/>
            <a:r>
              <a:rPr lang="es-MX" sz="2400" dirty="0"/>
              <a:t>2. El valor de los bienes intermedios no se cuenta en el PIB.</a:t>
            </a:r>
          </a:p>
          <a:p>
            <a:pPr algn="just"/>
            <a:r>
              <a:rPr lang="es-MX" sz="2400" dirty="0"/>
              <a:t>3. La doble contabilidad se puede evitar si se considera únicamente el valor agregado por cada empresa a un producto en el proceso de su elaboración.</a:t>
            </a:r>
          </a:p>
          <a:p>
            <a:pPr algn="just"/>
            <a:r>
              <a:rPr lang="es-MX" sz="2400" dirty="0"/>
              <a:t>4. El PIB abarca sólo la producción nueva o actual.</a:t>
            </a:r>
          </a:p>
        </p:txBody>
      </p:sp>
    </p:spTree>
    <p:extLst>
      <p:ext uri="{BB962C8B-B14F-4D97-AF65-F5344CB8AC3E}">
        <p14:creationId xmlns:p14="http://schemas.microsoft.com/office/powerpoint/2010/main" val="276508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5. </a:t>
            </a:r>
            <a:r>
              <a:rPr lang="es-MX" sz="2800" dirty="0"/>
              <a:t>La producción vieja no se cuenta en el PIB actual porque ya se contó en su momento.</a:t>
            </a:r>
          </a:p>
          <a:p>
            <a:r>
              <a:rPr lang="es-MX" sz="2800" dirty="0"/>
              <a:t>6. Sería una duplicación contar en el PIB las ventas de bienes usados.</a:t>
            </a:r>
          </a:p>
          <a:p>
            <a:r>
              <a:rPr lang="es-MX" sz="2800" dirty="0"/>
              <a:t>7. En el PIB se ignoran todas las transacciones en las que cambian de manos dinero o bienes, pero que no producen nuevos bienes ni servicios.</a:t>
            </a:r>
          </a:p>
        </p:txBody>
      </p:sp>
    </p:spTree>
    <p:extLst>
      <p:ext uri="{BB962C8B-B14F-4D97-AF65-F5344CB8AC3E}">
        <p14:creationId xmlns:p14="http://schemas.microsoft.com/office/powerpoint/2010/main" val="3281104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8. Las utilidades del mercado de acciones o bonos no tienen nada que ver con la producción actual, así que no cuentan en el PIB.</a:t>
            </a:r>
          </a:p>
          <a:p>
            <a:pPr algn="just"/>
            <a:r>
              <a:rPr lang="es-MX" sz="2800" dirty="0"/>
              <a:t>9. El PIB es el valor de lo generado por los factores de producción situados en un país.</a:t>
            </a:r>
          </a:p>
        </p:txBody>
      </p:sp>
    </p:spTree>
    <p:extLst>
      <p:ext uri="{BB962C8B-B14F-4D97-AF65-F5344CB8AC3E}">
        <p14:creationId xmlns:p14="http://schemas.microsoft.com/office/powerpoint/2010/main" val="1386688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Producto Interno Bruto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b="1" dirty="0"/>
              <a:t>CALCULO DEL PIB</a:t>
            </a:r>
            <a:endParaRPr lang="es-MX" sz="2400" dirty="0"/>
          </a:p>
          <a:p>
            <a:pPr algn="just"/>
            <a:r>
              <a:rPr lang="es-MX" sz="2400" dirty="0"/>
              <a:t>El PIB se calcula de 3 maneas:</a:t>
            </a:r>
          </a:p>
          <a:p>
            <a:pPr algn="just"/>
            <a:r>
              <a:rPr lang="es-MX" sz="2400" b="1" dirty="0"/>
              <a:t>1. Método de la demanda o del gasto.</a:t>
            </a:r>
          </a:p>
          <a:p>
            <a:pPr algn="just"/>
            <a:r>
              <a:rPr lang="es-MX" sz="2400" b="1" dirty="0"/>
              <a:t>2. Método de la oferta o del valor agregado..</a:t>
            </a:r>
          </a:p>
          <a:p>
            <a:pPr algn="just"/>
            <a:r>
              <a:rPr lang="es-MX" sz="2400" b="1" dirty="0"/>
              <a:t>3. Método del ingreso o de las de las rentas.</a:t>
            </a:r>
          </a:p>
          <a:p>
            <a:pPr algn="just"/>
            <a:r>
              <a:rPr lang="es-MX" sz="2400" dirty="0"/>
              <a:t>Los tres  métodos llevan a la misma cifra del PIB.</a:t>
            </a:r>
          </a:p>
          <a:p>
            <a:pPr algn="just"/>
            <a:endParaRPr lang="es-MX" sz="2400" b="1" dirty="0"/>
          </a:p>
          <a:p>
            <a:pPr algn="just"/>
            <a:endParaRPr lang="es-MX" sz="2400" b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892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Cálculo del PIB</a:t>
            </a:r>
            <a:br>
              <a:rPr lang="es-MX" b="1" dirty="0"/>
            </a:br>
            <a:r>
              <a:rPr lang="es-MX" b="1" dirty="0"/>
              <a:t>Método del gasto o de la demanda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/>
              <a:t>Consiste en sumar el total gastado en todos los bienes finales durante cierto período. Éste es el método de gasto para calcular el PIB.</a:t>
            </a:r>
          </a:p>
          <a:p>
            <a:r>
              <a:rPr lang="en-US" sz="4000" b="1" dirty="0"/>
              <a:t>PIB= C + I +G + (Ex – IM)  </a:t>
            </a:r>
            <a:endParaRPr lang="es-MX" sz="4000" dirty="0"/>
          </a:p>
          <a:p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254659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Categorías de gasto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MX" sz="2400" b="1" dirty="0"/>
              <a:t>Gasto de consumo C. </a:t>
            </a:r>
            <a:r>
              <a:rPr lang="es-MX" sz="2400" dirty="0"/>
              <a:t>Gasto de los hogares en bienes de consumo.</a:t>
            </a:r>
          </a:p>
          <a:p>
            <a:pPr lvl="0" algn="just"/>
            <a:r>
              <a:rPr lang="es-MX" sz="2400" b="1" dirty="0"/>
              <a:t>Inversión interna privada bruta (I). </a:t>
            </a:r>
            <a:r>
              <a:rPr lang="es-MX" sz="2400" dirty="0"/>
              <a:t>Gasto de empresas y hogares en nuevo capital, es decir, plantas equipo existencias y nuevas estructuras residenciales.</a:t>
            </a:r>
          </a:p>
          <a:p>
            <a:pPr lvl="0" algn="just"/>
            <a:r>
              <a:rPr lang="es-MX" sz="2400" b="1" dirty="0"/>
              <a:t>Consumo e inversión bruta del gobierno (G). </a:t>
            </a:r>
            <a:endParaRPr lang="es-MX" sz="2400" dirty="0"/>
          </a:p>
          <a:p>
            <a:pPr lvl="0" algn="just"/>
            <a:r>
              <a:rPr lang="es-MX" sz="2400" b="1" dirty="0"/>
              <a:t>Exportaciones netas (Ex – IM). </a:t>
            </a:r>
            <a:r>
              <a:rPr lang="es-MX" sz="2400" dirty="0"/>
              <a:t>Gasto neto del resto del mundo o exportaciones (Ex) menos importaciones (IM).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72757264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524</TotalTime>
  <Words>1528</Words>
  <Application>Microsoft Office PowerPoint</Application>
  <PresentationFormat>Panorámica</PresentationFormat>
  <Paragraphs>244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Arial</vt:lpstr>
      <vt:lpstr>Calibri</vt:lpstr>
      <vt:lpstr>Century Gothic</vt:lpstr>
      <vt:lpstr>Times New Roman</vt:lpstr>
      <vt:lpstr>Wingdings 3</vt:lpstr>
      <vt:lpstr>Espiral</vt:lpstr>
      <vt:lpstr>Universidad Autónoma del Estado de México Plantel Nezahualcóyotl de la Escuela Preparatoria  Asignatura: Economía I Nivel Medio Superior (5º.  Semestre) CBU 2015 Módulo III: Macroeconomía Tema: Producto Interno Bruto Créditos: 5 </vt:lpstr>
      <vt:lpstr>Producto interno bruto PIB</vt:lpstr>
      <vt:lpstr>Presentación de PowerPoint</vt:lpstr>
      <vt:lpstr>Características del PIB</vt:lpstr>
      <vt:lpstr>Presentación de PowerPoint</vt:lpstr>
      <vt:lpstr>Presentación de PowerPoint</vt:lpstr>
      <vt:lpstr>Producto Interno Bruto</vt:lpstr>
      <vt:lpstr>Cálculo del PIB Método del gasto o de la demanda</vt:lpstr>
      <vt:lpstr>Categorías de gasto</vt:lpstr>
      <vt:lpstr>Presentación de PowerPoint</vt:lpstr>
      <vt:lpstr>Presentación de PowerPoint</vt:lpstr>
      <vt:lpstr>Presentación de PowerPoint</vt:lpstr>
      <vt:lpstr>Presentación de PowerPoint</vt:lpstr>
      <vt:lpstr>Bienes y servicios finales </vt:lpstr>
      <vt:lpstr>PIB Método de la demanda o del gasto de España 2013</vt:lpstr>
      <vt:lpstr>PIB de México 2001 (Miles de millones de pesos)</vt:lpstr>
      <vt:lpstr>Método de la oferta o del valor agregado</vt:lpstr>
      <vt:lpstr>PIB Método de la oferta o valor agregado de España 2013</vt:lpstr>
      <vt:lpstr>Método del ingreso o de las rentas</vt:lpstr>
      <vt:lpstr>PIB Método del ingreso o de las rentas de España 2013</vt:lpstr>
      <vt:lpstr>Tabla del PIB, PNB, PNN  e Ingreso Nacional de Estados Unidos 2004</vt:lpstr>
      <vt:lpstr>Factores de la Producción</vt:lpstr>
      <vt:lpstr>Ingreso Nacional</vt:lpstr>
      <vt:lpstr>Ingreso Personal Disponible</vt:lpstr>
      <vt:lpstr>Ahorro Personal </vt:lpstr>
      <vt:lpstr>Ingreso Nacional Bruto (INB)</vt:lpstr>
      <vt:lpstr>Producto Nacional Bruto (PNB)</vt:lpstr>
      <vt:lpstr>Producto Nacional Neto (PNN) </vt:lpstr>
      <vt:lpstr>Ingreso Nacional Bruto Per Cápita</vt:lpstr>
      <vt:lpstr>Referencias Bibliográficas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Nezahualcóyotl de la Escuela Preparatoria  Asignatura: Metodología de la Investigación 1 Nivel Medio Superior (3er. Semestre) CBU 2015 Módulo IV: Desarrollo de la Investigación Documental Créditos: 5</dc:title>
  <dc:creator>Equipo-15</dc:creator>
  <cp:lastModifiedBy>Frida Sofia Gomez</cp:lastModifiedBy>
  <cp:revision>58</cp:revision>
  <dcterms:created xsi:type="dcterms:W3CDTF">2019-09-09T15:11:59Z</dcterms:created>
  <dcterms:modified xsi:type="dcterms:W3CDTF">2019-09-27T00:22:26Z</dcterms:modified>
</cp:coreProperties>
</file>