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7.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32" r:id="rId1"/>
  </p:sldMasterIdLst>
  <p:notesMasterIdLst>
    <p:notesMasterId r:id="rId34"/>
  </p:notesMasterIdLst>
  <p:sldIdLst>
    <p:sldId id="258" r:id="rId2"/>
    <p:sldId id="259" r:id="rId3"/>
    <p:sldId id="260" r:id="rId4"/>
    <p:sldId id="261" r:id="rId5"/>
    <p:sldId id="262" r:id="rId6"/>
    <p:sldId id="267" r:id="rId7"/>
    <p:sldId id="290" r:id="rId8"/>
    <p:sldId id="289" r:id="rId9"/>
    <p:sldId id="291" r:id="rId10"/>
    <p:sldId id="268" r:id="rId11"/>
    <p:sldId id="286" r:id="rId12"/>
    <p:sldId id="287" r:id="rId13"/>
    <p:sldId id="288" r:id="rId14"/>
    <p:sldId id="269" r:id="rId15"/>
    <p:sldId id="270" r:id="rId16"/>
    <p:sldId id="273" r:id="rId17"/>
    <p:sldId id="272" r:id="rId18"/>
    <p:sldId id="274" r:id="rId19"/>
    <p:sldId id="275" r:id="rId20"/>
    <p:sldId id="276" r:id="rId21"/>
    <p:sldId id="277" r:id="rId22"/>
    <p:sldId id="278" r:id="rId23"/>
    <p:sldId id="280" r:id="rId24"/>
    <p:sldId id="281" r:id="rId25"/>
    <p:sldId id="282" r:id="rId26"/>
    <p:sldId id="283" r:id="rId27"/>
    <p:sldId id="284" r:id="rId28"/>
    <p:sldId id="293" r:id="rId29"/>
    <p:sldId id="294" r:id="rId30"/>
    <p:sldId id="265" r:id="rId31"/>
    <p:sldId id="266" r:id="rId32"/>
    <p:sldId id="292"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6408"/>
    <a:srgbClr val="671051"/>
    <a:srgbClr val="490A38"/>
    <a:srgbClr val="F37D2F"/>
    <a:srgbClr val="354F8C"/>
    <a:srgbClr val="297FD5"/>
    <a:srgbClr val="8DA6A6"/>
    <a:srgbClr val="2C3B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78456" autoAdjust="0"/>
  </p:normalViewPr>
  <p:slideViewPr>
    <p:cSldViewPr snapToGrid="0">
      <p:cViewPr varScale="1">
        <p:scale>
          <a:sx n="58" d="100"/>
          <a:sy n="58" d="100"/>
        </p:scale>
        <p:origin x="1242"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Hoja_de_c_lculo_de_Microsoft_Excel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Hoja_de_c_lculo_de_Microsoft_Excel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Rocks\Downloads\BIINEGI01092018204938.xls"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Rocks\Downloads\BIINEGI01092018204145.xls"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Rocks\Downloads\BIINEGI01092018210600.xls"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MX" noProof="0" dirty="0" smtClean="0"/>
              <a:t>Créditos</a:t>
            </a:r>
            <a:r>
              <a:rPr lang="en-US" dirty="0" smtClean="0"/>
              <a:t> </a:t>
            </a:r>
            <a:r>
              <a:rPr lang="es-MX" noProof="0" dirty="0" smtClean="0"/>
              <a:t>Otorgados</a:t>
            </a:r>
            <a:endParaRPr lang="es-MX" noProof="0"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lineChart>
        <c:grouping val="standard"/>
        <c:varyColors val="0"/>
        <c:ser>
          <c:idx val="0"/>
          <c:order val="0"/>
          <c:tx>
            <c:strRef>
              <c:f>Hoja1!$B$1</c:f>
              <c:strCache>
                <c:ptCount val="1"/>
                <c:pt idx="0">
                  <c:v>Créditos</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Hoja1!$A$2:$A$9</c:f>
              <c:numCache>
                <c:formatCode>General</c:formatCode>
                <c:ptCount val="8"/>
                <c:pt idx="0">
                  <c:v>1980</c:v>
                </c:pt>
                <c:pt idx="1">
                  <c:v>1985</c:v>
                </c:pt>
                <c:pt idx="2">
                  <c:v>1990</c:v>
                </c:pt>
                <c:pt idx="3">
                  <c:v>1995</c:v>
                </c:pt>
                <c:pt idx="4">
                  <c:v>2000</c:v>
                </c:pt>
                <c:pt idx="5">
                  <c:v>2005</c:v>
                </c:pt>
                <c:pt idx="6">
                  <c:v>2010</c:v>
                </c:pt>
                <c:pt idx="7">
                  <c:v>2015</c:v>
                </c:pt>
              </c:numCache>
            </c:numRef>
          </c:cat>
          <c:val>
            <c:numRef>
              <c:f>Hoja1!$B$2:$B$9</c:f>
              <c:numCache>
                <c:formatCode>#,##0</c:formatCode>
                <c:ptCount val="8"/>
                <c:pt idx="0">
                  <c:v>55548</c:v>
                </c:pt>
                <c:pt idx="1">
                  <c:v>64463</c:v>
                </c:pt>
                <c:pt idx="2">
                  <c:v>91320</c:v>
                </c:pt>
                <c:pt idx="3">
                  <c:v>96745</c:v>
                </c:pt>
                <c:pt idx="4">
                  <c:v>250110</c:v>
                </c:pt>
                <c:pt idx="5">
                  <c:v>376444</c:v>
                </c:pt>
                <c:pt idx="6">
                  <c:v>475072</c:v>
                </c:pt>
                <c:pt idx="7">
                  <c:v>690050</c:v>
                </c:pt>
              </c:numCache>
            </c:numRef>
          </c:val>
          <c:smooth val="0"/>
        </c:ser>
        <c:dLbls>
          <c:dLblPos val="ctr"/>
          <c:showLegendKey val="0"/>
          <c:showVal val="1"/>
          <c:showCatName val="0"/>
          <c:showSerName val="0"/>
          <c:showPercent val="0"/>
          <c:showBubbleSize val="0"/>
        </c:dLbls>
        <c:smooth val="0"/>
        <c:axId val="254453504"/>
        <c:axId val="254454064"/>
      </c:lineChart>
      <c:catAx>
        <c:axId val="254453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254454064"/>
        <c:crosses val="autoZero"/>
        <c:auto val="1"/>
        <c:lblAlgn val="ctr"/>
        <c:lblOffset val="100"/>
        <c:noMultiLvlLbl val="0"/>
      </c:catAx>
      <c:valAx>
        <c:axId val="25445406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2544535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MX" noProof="0" dirty="0" smtClean="0"/>
              <a:t>Hogares</a:t>
            </a:r>
            <a:r>
              <a:rPr lang="en-US" dirty="0" smtClean="0"/>
              <a:t> 2015</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doughnutChart>
        <c:varyColors val="1"/>
        <c:ser>
          <c:idx val="0"/>
          <c:order val="0"/>
          <c:tx>
            <c:strRef>
              <c:f>Hoja1!$B$1</c:f>
              <c:strCache>
                <c:ptCount val="1"/>
                <c:pt idx="0">
                  <c:v>Ventas</c:v>
                </c:pt>
              </c:strCache>
            </c:strRef>
          </c:tx>
          <c:dPt>
            <c:idx val="0"/>
            <c:bubble3D val="0"/>
            <c:spPr>
              <a:solidFill>
                <a:schemeClr val="accent4">
                  <a:tint val="77000"/>
                </a:schemeClr>
              </a:solidFill>
              <a:ln w="19050">
                <a:solidFill>
                  <a:schemeClr val="lt1"/>
                </a:solidFill>
              </a:ln>
              <a:effectLst/>
            </c:spPr>
          </c:dPt>
          <c:dPt>
            <c:idx val="1"/>
            <c:bubble3D val="0"/>
            <c:spPr>
              <a:solidFill>
                <a:schemeClr val="accent4">
                  <a:shade val="76000"/>
                </a:schemeClr>
              </a:solidFill>
              <a:ln w="19050">
                <a:solidFill>
                  <a:schemeClr val="lt1"/>
                </a:solidFill>
              </a:ln>
              <a:effectLst/>
            </c:spPr>
          </c:dPt>
          <c:cat>
            <c:strRef>
              <c:f>Hoja1!$A$2:$A$3</c:f>
              <c:strCache>
                <c:ptCount val="2"/>
                <c:pt idx="0">
                  <c:v>Familiares</c:v>
                </c:pt>
                <c:pt idx="1">
                  <c:v>No Familiares</c:v>
                </c:pt>
              </c:strCache>
            </c:strRef>
          </c:cat>
          <c:val>
            <c:numRef>
              <c:f>Hoja1!$B$2:$B$3</c:f>
              <c:numCache>
                <c:formatCode>General</c:formatCode>
                <c:ptCount val="2"/>
                <c:pt idx="0">
                  <c:v>89</c:v>
                </c:pt>
                <c:pt idx="1">
                  <c:v>11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cap="all" spc="50" baseline="0">
                <a:solidFill>
                  <a:schemeClr val="tx1">
                    <a:lumMod val="65000"/>
                    <a:lumOff val="35000"/>
                  </a:schemeClr>
                </a:solidFill>
                <a:latin typeface="+mn-lt"/>
                <a:ea typeface="+mn-ea"/>
                <a:cs typeface="+mn-cs"/>
              </a:defRPr>
            </a:pPr>
            <a:r>
              <a:rPr lang="es-MX" dirty="0"/>
              <a:t>Hogares con jefatura femenina</a:t>
            </a:r>
          </a:p>
          <a:p>
            <a:pPr>
              <a:defRPr/>
            </a:pPr>
            <a:r>
              <a:rPr lang="es-MX" dirty="0"/>
              <a:t>2010 vs 2015</a:t>
            </a:r>
          </a:p>
        </c:rich>
      </c:tx>
      <c:overlay val="0"/>
      <c:spPr>
        <a:noFill/>
        <a:ln>
          <a:noFill/>
        </a:ln>
        <a:effectLst/>
      </c:spPr>
      <c:txPr>
        <a:bodyPr rot="0" spcFirstLastPara="1" vertOverflow="ellipsis" vert="horz" wrap="square" anchor="ctr" anchorCtr="1"/>
        <a:lstStyle/>
        <a:p>
          <a:pPr>
            <a:defRPr sz="2200" b="1" i="0" u="none" strike="noStrike" kern="1200" cap="all" spc="5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clustered"/>
        <c:varyColors val="0"/>
        <c:ser>
          <c:idx val="0"/>
          <c:order val="0"/>
          <c:tx>
            <c:strRef>
              <c:f>Hoja1!$B$1</c:f>
              <c:strCache>
                <c:ptCount val="1"/>
                <c:pt idx="0">
                  <c:v>2010</c:v>
                </c:pt>
              </c:strCache>
            </c:strRef>
          </c:tx>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5400000" scaled="0"/>
            </a:gradFill>
            <a:ln>
              <a:noFill/>
            </a:ln>
            <a:effectLst/>
          </c:spPr>
          <c:invertIfNegative val="0"/>
          <c:cat>
            <c:strRef>
              <c:f>Hoja1!$A$2</c:f>
              <c:strCache>
                <c:ptCount val="1"/>
                <c:pt idx="0">
                  <c:v>Jefatura Femenina</c:v>
                </c:pt>
              </c:strCache>
            </c:strRef>
          </c:cat>
          <c:val>
            <c:numRef>
              <c:f>Hoja1!$B$2</c:f>
              <c:numCache>
                <c:formatCode>General</c:formatCode>
                <c:ptCount val="1"/>
                <c:pt idx="0">
                  <c:v>24.6</c:v>
                </c:pt>
              </c:numCache>
            </c:numRef>
          </c:val>
        </c:ser>
        <c:ser>
          <c:idx val="1"/>
          <c:order val="1"/>
          <c:tx>
            <c:strRef>
              <c:f>Hoja1!$C$1</c:f>
              <c:strCache>
                <c:ptCount val="1"/>
                <c:pt idx="0">
                  <c:v>2015</c:v>
                </c:pt>
              </c:strCache>
            </c:strRef>
          </c:tx>
          <c:spPr>
            <a:gradFill flip="none" rotWithShape="1">
              <a:gsLst>
                <a:gs pos="0">
                  <a:schemeClr val="accent2"/>
                </a:gs>
                <a:gs pos="75000">
                  <a:schemeClr val="accent2">
                    <a:lumMod val="60000"/>
                    <a:lumOff val="40000"/>
                  </a:schemeClr>
                </a:gs>
                <a:gs pos="51000">
                  <a:schemeClr val="accent2">
                    <a:alpha val="75000"/>
                  </a:schemeClr>
                </a:gs>
                <a:gs pos="100000">
                  <a:schemeClr val="accent2">
                    <a:lumMod val="20000"/>
                    <a:lumOff val="80000"/>
                    <a:alpha val="15000"/>
                  </a:schemeClr>
                </a:gs>
              </a:gsLst>
              <a:lin ang="5400000" scaled="0"/>
            </a:gradFill>
            <a:ln>
              <a:noFill/>
            </a:ln>
            <a:effectLst/>
          </c:spPr>
          <c:invertIfNegative val="0"/>
          <c:cat>
            <c:strRef>
              <c:f>Hoja1!$A$2</c:f>
              <c:strCache>
                <c:ptCount val="1"/>
                <c:pt idx="0">
                  <c:v>Jefatura Femenina</c:v>
                </c:pt>
              </c:strCache>
            </c:strRef>
          </c:cat>
          <c:val>
            <c:numRef>
              <c:f>Hoja1!$C$2</c:f>
              <c:numCache>
                <c:formatCode>General</c:formatCode>
                <c:ptCount val="1"/>
                <c:pt idx="0">
                  <c:v>29</c:v>
                </c:pt>
              </c:numCache>
            </c:numRef>
          </c:val>
        </c:ser>
        <c:dLbls>
          <c:showLegendKey val="0"/>
          <c:showVal val="0"/>
          <c:showCatName val="0"/>
          <c:showSerName val="0"/>
          <c:showPercent val="0"/>
          <c:showBubbleSize val="0"/>
        </c:dLbls>
        <c:gapWidth val="355"/>
        <c:overlap val="-70"/>
        <c:axId val="194268064"/>
        <c:axId val="194268624"/>
      </c:barChart>
      <c:catAx>
        <c:axId val="194268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94268624"/>
        <c:crosses val="autoZero"/>
        <c:auto val="1"/>
        <c:lblAlgn val="ctr"/>
        <c:lblOffset val="100"/>
        <c:noMultiLvlLbl val="0"/>
      </c:catAx>
      <c:valAx>
        <c:axId val="194268624"/>
        <c:scaling>
          <c:orientation val="minMax"/>
        </c:scaling>
        <c:delete val="0"/>
        <c:axPos val="l"/>
        <c:majorGridlines>
          <c:spPr>
            <a:ln w="9525" cap="flat" cmpd="sng" algn="ctr">
              <a:gradFill>
                <a:gsLst>
                  <a:gs pos="100000">
                    <a:schemeClr val="tx1">
                      <a:lumMod val="5000"/>
                      <a:lumOff val="95000"/>
                    </a:schemeClr>
                  </a:gs>
                  <a:gs pos="0">
                    <a:schemeClr val="tx1">
                      <a:lumMod val="25000"/>
                      <a:lumOff val="7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942680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Viviendas</c:v>
                </c:pt>
              </c:strCache>
            </c:strRef>
          </c:tx>
          <c:spPr>
            <a:solidFill>
              <a:schemeClr val="accent1"/>
            </a:solidFill>
            <a:ln>
              <a:noFill/>
            </a:ln>
            <a:effectLst/>
          </c:spPr>
          <c:invertIfNegative val="0"/>
          <c:cat>
            <c:numRef>
              <c:f>Hoja1!$A$2:$A$7</c:f>
              <c:numCache>
                <c:formatCode>General</c:formatCode>
                <c:ptCount val="6"/>
                <c:pt idx="0">
                  <c:v>1990</c:v>
                </c:pt>
                <c:pt idx="1">
                  <c:v>1995</c:v>
                </c:pt>
                <c:pt idx="2">
                  <c:v>2000</c:v>
                </c:pt>
                <c:pt idx="3">
                  <c:v>2005</c:v>
                </c:pt>
                <c:pt idx="4">
                  <c:v>2010</c:v>
                </c:pt>
                <c:pt idx="5">
                  <c:v>2015</c:v>
                </c:pt>
              </c:numCache>
            </c:numRef>
          </c:cat>
          <c:val>
            <c:numRef>
              <c:f>Hoja1!$B$2:$B$7</c:f>
              <c:numCache>
                <c:formatCode>#,##0</c:formatCode>
                <c:ptCount val="6"/>
                <c:pt idx="0">
                  <c:v>16183310</c:v>
                </c:pt>
                <c:pt idx="1">
                  <c:v>19403409</c:v>
                </c:pt>
                <c:pt idx="2">
                  <c:v>21942535</c:v>
                </c:pt>
                <c:pt idx="3">
                  <c:v>24706956</c:v>
                </c:pt>
                <c:pt idx="4">
                  <c:v>28607568</c:v>
                </c:pt>
                <c:pt idx="5">
                  <c:v>31949709</c:v>
                </c:pt>
              </c:numCache>
            </c:numRef>
          </c:val>
        </c:ser>
        <c:dLbls>
          <c:showLegendKey val="0"/>
          <c:showVal val="0"/>
          <c:showCatName val="0"/>
          <c:showSerName val="0"/>
          <c:showPercent val="0"/>
          <c:showBubbleSize val="0"/>
        </c:dLbls>
        <c:gapWidth val="219"/>
        <c:overlap val="-27"/>
        <c:axId val="198779216"/>
        <c:axId val="198780336"/>
      </c:barChart>
      <c:catAx>
        <c:axId val="198779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98780336"/>
        <c:crosses val="autoZero"/>
        <c:auto val="1"/>
        <c:lblAlgn val="ctr"/>
        <c:lblOffset val="100"/>
        <c:noMultiLvlLbl val="0"/>
      </c:catAx>
      <c:valAx>
        <c:axId val="1987803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987792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Viviendas</c:v>
                </c:pt>
              </c:strCache>
            </c:strRef>
          </c:tx>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Hoja1!$A$2:$A$6</c:f>
              <c:numCache>
                <c:formatCode>General</c:formatCode>
                <c:ptCount val="5"/>
                <c:pt idx="0">
                  <c:v>1995</c:v>
                </c:pt>
                <c:pt idx="1">
                  <c:v>2000</c:v>
                </c:pt>
                <c:pt idx="2">
                  <c:v>2005</c:v>
                </c:pt>
                <c:pt idx="3">
                  <c:v>2010</c:v>
                </c:pt>
                <c:pt idx="4">
                  <c:v>2015</c:v>
                </c:pt>
              </c:numCache>
            </c:numRef>
          </c:cat>
          <c:val>
            <c:numRef>
              <c:f>Hoja1!$B$2:$B$6</c:f>
              <c:numCache>
                <c:formatCode>#,##0.0</c:formatCode>
                <c:ptCount val="5"/>
                <c:pt idx="0">
                  <c:v>4.7</c:v>
                </c:pt>
                <c:pt idx="1">
                  <c:v>4.4000000000000004</c:v>
                </c:pt>
                <c:pt idx="2">
                  <c:v>4.2</c:v>
                </c:pt>
                <c:pt idx="3">
                  <c:v>3.9</c:v>
                </c:pt>
                <c:pt idx="4">
                  <c:v>3.7</c:v>
                </c:pt>
              </c:numCache>
            </c:numRef>
          </c:val>
        </c:ser>
        <c:dLbls>
          <c:showLegendKey val="0"/>
          <c:showVal val="0"/>
          <c:showCatName val="0"/>
          <c:showSerName val="0"/>
          <c:showPercent val="0"/>
          <c:showBubbleSize val="0"/>
        </c:dLbls>
        <c:gapWidth val="326"/>
        <c:overlap val="-58"/>
        <c:axId val="198787616"/>
        <c:axId val="198788176"/>
      </c:barChart>
      <c:catAx>
        <c:axId val="198787616"/>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98788176"/>
        <c:crosses val="autoZero"/>
        <c:auto val="1"/>
        <c:lblAlgn val="ctr"/>
        <c:lblOffset val="100"/>
        <c:noMultiLvlLbl val="0"/>
      </c:catAx>
      <c:valAx>
        <c:axId val="198788176"/>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987876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[BIINEGI01092018204938.xls]Worksheet!$B$9</c:f>
              <c:strCache>
                <c:ptCount val="1"/>
                <c:pt idx="0">
                  <c:v>Porcentaje de viviendas con agua entubada</c:v>
                </c:pt>
              </c:strCache>
            </c:strRef>
          </c:tx>
          <c:spPr>
            <a:solidFill>
              <a:schemeClr val="accent1"/>
            </a:solidFill>
            <a:ln>
              <a:noFill/>
            </a:ln>
            <a:effectLst/>
          </c:spPr>
          <c:invertIfNegative val="0"/>
          <c:cat>
            <c:strRef>
              <c:f>[BIINEGI01092018204938.xls]Worksheet!$A$10:$A$42</c:f>
              <c:strCache>
                <c:ptCount val="33"/>
                <c:pt idx="0">
                  <c:v>Aguascalientes</c:v>
                </c:pt>
                <c:pt idx="1">
                  <c:v>Colima</c:v>
                </c:pt>
                <c:pt idx="2">
                  <c:v>Ciudad de México</c:v>
                </c:pt>
                <c:pt idx="3">
                  <c:v>Tlaxcala</c:v>
                </c:pt>
                <c:pt idx="4">
                  <c:v>Nuevo León</c:v>
                </c:pt>
                <c:pt idx="5">
                  <c:v>Jalisco</c:v>
                </c:pt>
                <c:pt idx="6">
                  <c:v>Coahuila de Zaragoza</c:v>
                </c:pt>
                <c:pt idx="7">
                  <c:v>Yucatán</c:v>
                </c:pt>
                <c:pt idx="8">
                  <c:v>Quintana Roo</c:v>
                </c:pt>
                <c:pt idx="9">
                  <c:v>Baja California</c:v>
                </c:pt>
                <c:pt idx="10">
                  <c:v>Durango</c:v>
                </c:pt>
                <c:pt idx="11">
                  <c:v>Tamaulipas</c:v>
                </c:pt>
                <c:pt idx="12">
                  <c:v>Sinaloa</c:v>
                </c:pt>
                <c:pt idx="13">
                  <c:v>Zacatecas</c:v>
                </c:pt>
                <c:pt idx="14">
                  <c:v>Querétaro</c:v>
                </c:pt>
                <c:pt idx="15">
                  <c:v>Sonora</c:v>
                </c:pt>
                <c:pt idx="16">
                  <c:v>Nayarit</c:v>
                </c:pt>
                <c:pt idx="17">
                  <c:v>Guanajuato</c:v>
                </c:pt>
                <c:pt idx="18">
                  <c:v>México</c:v>
                </c:pt>
                <c:pt idx="19">
                  <c:v>Chihuahua</c:v>
                </c:pt>
                <c:pt idx="20">
                  <c:v>Michoacán de Ocampo</c:v>
                </c:pt>
                <c:pt idx="21">
                  <c:v>Estados Unidos Mexicanos</c:v>
                </c:pt>
                <c:pt idx="22">
                  <c:v>Morelos</c:v>
                </c:pt>
                <c:pt idx="23">
                  <c:v>Hidalgo</c:v>
                </c:pt>
                <c:pt idx="24">
                  <c:v>Campeche</c:v>
                </c:pt>
                <c:pt idx="25">
                  <c:v>Puebla</c:v>
                </c:pt>
                <c:pt idx="26">
                  <c:v>Baja California Sur</c:v>
                </c:pt>
                <c:pt idx="27">
                  <c:v>Tabasco</c:v>
                </c:pt>
                <c:pt idx="28">
                  <c:v>San Luis Potosí</c:v>
                </c:pt>
                <c:pt idx="29">
                  <c:v>Chiapas</c:v>
                </c:pt>
                <c:pt idx="30">
                  <c:v>Veracruz de Ignacio de la Llave</c:v>
                </c:pt>
                <c:pt idx="31">
                  <c:v>Oaxaca</c:v>
                </c:pt>
                <c:pt idx="32">
                  <c:v>Guerrero</c:v>
                </c:pt>
              </c:strCache>
            </c:strRef>
          </c:cat>
          <c:val>
            <c:numRef>
              <c:f>[BIINEGI01092018204938.xls]Worksheet!$B$10:$B$42</c:f>
              <c:numCache>
                <c:formatCode>General</c:formatCode>
                <c:ptCount val="33"/>
                <c:pt idx="0">
                  <c:v>99.1</c:v>
                </c:pt>
                <c:pt idx="1">
                  <c:v>98.8</c:v>
                </c:pt>
                <c:pt idx="2">
                  <c:v>98.7</c:v>
                </c:pt>
                <c:pt idx="3">
                  <c:v>98.6</c:v>
                </c:pt>
                <c:pt idx="4">
                  <c:v>98.3</c:v>
                </c:pt>
                <c:pt idx="5">
                  <c:v>98.1</c:v>
                </c:pt>
                <c:pt idx="6">
                  <c:v>98.1</c:v>
                </c:pt>
                <c:pt idx="7">
                  <c:v>98.1</c:v>
                </c:pt>
                <c:pt idx="8">
                  <c:v>97.3</c:v>
                </c:pt>
                <c:pt idx="9">
                  <c:v>97.2</c:v>
                </c:pt>
                <c:pt idx="10">
                  <c:v>97</c:v>
                </c:pt>
                <c:pt idx="11">
                  <c:v>97</c:v>
                </c:pt>
                <c:pt idx="12">
                  <c:v>96.8</c:v>
                </c:pt>
                <c:pt idx="13">
                  <c:v>96.7</c:v>
                </c:pt>
                <c:pt idx="14">
                  <c:v>96.7</c:v>
                </c:pt>
                <c:pt idx="15">
                  <c:v>96.6</c:v>
                </c:pt>
                <c:pt idx="16">
                  <c:v>96</c:v>
                </c:pt>
                <c:pt idx="17">
                  <c:v>95.9</c:v>
                </c:pt>
                <c:pt idx="18">
                  <c:v>95.9</c:v>
                </c:pt>
                <c:pt idx="19">
                  <c:v>95.8</c:v>
                </c:pt>
                <c:pt idx="20">
                  <c:v>95.7</c:v>
                </c:pt>
                <c:pt idx="21">
                  <c:v>94.6</c:v>
                </c:pt>
                <c:pt idx="22">
                  <c:v>94.3</c:v>
                </c:pt>
                <c:pt idx="23">
                  <c:v>93.9</c:v>
                </c:pt>
                <c:pt idx="24">
                  <c:v>93.6</c:v>
                </c:pt>
                <c:pt idx="25">
                  <c:v>93.1</c:v>
                </c:pt>
                <c:pt idx="26">
                  <c:v>93</c:v>
                </c:pt>
                <c:pt idx="27">
                  <c:v>90</c:v>
                </c:pt>
                <c:pt idx="28">
                  <c:v>89.6</c:v>
                </c:pt>
                <c:pt idx="29">
                  <c:v>87.2</c:v>
                </c:pt>
                <c:pt idx="30">
                  <c:v>86.9</c:v>
                </c:pt>
                <c:pt idx="31">
                  <c:v>85.6</c:v>
                </c:pt>
                <c:pt idx="32">
                  <c:v>84.7</c:v>
                </c:pt>
              </c:numCache>
            </c:numRef>
          </c:val>
        </c:ser>
        <c:dLbls>
          <c:showLegendKey val="0"/>
          <c:showVal val="0"/>
          <c:showCatName val="0"/>
          <c:showSerName val="0"/>
          <c:showPercent val="0"/>
          <c:showBubbleSize val="0"/>
        </c:dLbls>
        <c:gapWidth val="219"/>
        <c:overlap val="-27"/>
        <c:axId val="150597072"/>
        <c:axId val="150597632"/>
      </c:barChart>
      <c:catAx>
        <c:axId val="150597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50597632"/>
        <c:crosses val="autoZero"/>
        <c:auto val="1"/>
        <c:lblAlgn val="ctr"/>
        <c:lblOffset val="100"/>
        <c:noMultiLvlLbl val="0"/>
      </c:catAx>
      <c:valAx>
        <c:axId val="150597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505970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[BIINEGI01092018204145.xls]Worksheet!$B$9</c:f>
              <c:strCache>
                <c:ptCount val="1"/>
                <c:pt idx="0">
                  <c:v>Porcentaje de viviendas con drenaje</c:v>
                </c:pt>
              </c:strCache>
            </c:strRef>
          </c:tx>
          <c:spPr>
            <a:solidFill>
              <a:schemeClr val="accent2"/>
            </a:solidFill>
            <a:ln>
              <a:noFill/>
            </a:ln>
            <a:effectLst/>
          </c:spPr>
          <c:invertIfNegative val="0"/>
          <c:trendline>
            <c:spPr>
              <a:ln w="19050" cap="rnd">
                <a:solidFill>
                  <a:schemeClr val="accent2"/>
                </a:solidFill>
                <a:prstDash val="sysDot"/>
              </a:ln>
              <a:effectLst/>
            </c:spPr>
            <c:trendlineType val="linear"/>
            <c:dispRSqr val="0"/>
            <c:dispEq val="0"/>
          </c:trendline>
          <c:cat>
            <c:strRef>
              <c:f>[BIINEGI01092018204145.xls]Worksheet!$A$10:$A$42</c:f>
              <c:strCache>
                <c:ptCount val="33"/>
                <c:pt idx="0">
                  <c:v>Colima</c:v>
                </c:pt>
                <c:pt idx="1">
                  <c:v>Aguascalientes</c:v>
                </c:pt>
                <c:pt idx="2">
                  <c:v>Ciudad de México</c:v>
                </c:pt>
                <c:pt idx="3">
                  <c:v>Jalisco</c:v>
                </c:pt>
                <c:pt idx="4">
                  <c:v>Nuevo León</c:v>
                </c:pt>
                <c:pt idx="5">
                  <c:v>Morelos</c:v>
                </c:pt>
                <c:pt idx="6">
                  <c:v>Quintana Roo</c:v>
                </c:pt>
                <c:pt idx="7">
                  <c:v>Tabasco</c:v>
                </c:pt>
                <c:pt idx="8">
                  <c:v>Coahuila de Zaragoza</c:v>
                </c:pt>
                <c:pt idx="9">
                  <c:v>Baja California</c:v>
                </c:pt>
                <c:pt idx="10">
                  <c:v>Tlaxcala</c:v>
                </c:pt>
                <c:pt idx="11">
                  <c:v>Baja California Sur</c:v>
                </c:pt>
                <c:pt idx="12">
                  <c:v>México</c:v>
                </c:pt>
                <c:pt idx="13">
                  <c:v>Querétaro</c:v>
                </c:pt>
                <c:pt idx="14">
                  <c:v>Nayarit</c:v>
                </c:pt>
                <c:pt idx="15">
                  <c:v>Sinaloa</c:v>
                </c:pt>
                <c:pt idx="16">
                  <c:v>Guanajuato</c:v>
                </c:pt>
                <c:pt idx="17">
                  <c:v>Chihuahua</c:v>
                </c:pt>
                <c:pt idx="18">
                  <c:v>Estados Unidos Mexicanos</c:v>
                </c:pt>
                <c:pt idx="19">
                  <c:v>Zacatecas</c:v>
                </c:pt>
                <c:pt idx="20">
                  <c:v>Michoacán de Ocampo</c:v>
                </c:pt>
                <c:pt idx="21">
                  <c:v>Sonora</c:v>
                </c:pt>
                <c:pt idx="22">
                  <c:v>Durango</c:v>
                </c:pt>
                <c:pt idx="23">
                  <c:v>Campeche</c:v>
                </c:pt>
                <c:pt idx="24">
                  <c:v>Puebla</c:v>
                </c:pt>
                <c:pt idx="25">
                  <c:v>Tamaulipas</c:v>
                </c:pt>
                <c:pt idx="26">
                  <c:v>Hidalgo</c:v>
                </c:pt>
                <c:pt idx="27">
                  <c:v>Chiapas</c:v>
                </c:pt>
                <c:pt idx="28">
                  <c:v>Veracruz de Ignacio de la Llave</c:v>
                </c:pt>
                <c:pt idx="29">
                  <c:v>Yucatán</c:v>
                </c:pt>
                <c:pt idx="30">
                  <c:v>San Luis Potosí</c:v>
                </c:pt>
                <c:pt idx="31">
                  <c:v>Guerrero</c:v>
                </c:pt>
                <c:pt idx="32">
                  <c:v>Oaxaca</c:v>
                </c:pt>
              </c:strCache>
            </c:strRef>
          </c:cat>
          <c:val>
            <c:numRef>
              <c:f>[BIINEGI01092018204145.xls]Worksheet!$B$10:$B$42</c:f>
              <c:numCache>
                <c:formatCode>General</c:formatCode>
                <c:ptCount val="33"/>
                <c:pt idx="0">
                  <c:v>98.9</c:v>
                </c:pt>
                <c:pt idx="1">
                  <c:v>98.8</c:v>
                </c:pt>
                <c:pt idx="2">
                  <c:v>98.8</c:v>
                </c:pt>
                <c:pt idx="3">
                  <c:v>98.2</c:v>
                </c:pt>
                <c:pt idx="4">
                  <c:v>97.6</c:v>
                </c:pt>
                <c:pt idx="5">
                  <c:v>97.2</c:v>
                </c:pt>
                <c:pt idx="6">
                  <c:v>97</c:v>
                </c:pt>
                <c:pt idx="7">
                  <c:v>97</c:v>
                </c:pt>
                <c:pt idx="8">
                  <c:v>96.9</c:v>
                </c:pt>
                <c:pt idx="9">
                  <c:v>96.6</c:v>
                </c:pt>
                <c:pt idx="10">
                  <c:v>96.5</c:v>
                </c:pt>
                <c:pt idx="11">
                  <c:v>96.4</c:v>
                </c:pt>
                <c:pt idx="12">
                  <c:v>95.7</c:v>
                </c:pt>
                <c:pt idx="13">
                  <c:v>95.2</c:v>
                </c:pt>
                <c:pt idx="14">
                  <c:v>95.1</c:v>
                </c:pt>
                <c:pt idx="15">
                  <c:v>93.9</c:v>
                </c:pt>
                <c:pt idx="16">
                  <c:v>93.9</c:v>
                </c:pt>
                <c:pt idx="17">
                  <c:v>93.5</c:v>
                </c:pt>
                <c:pt idx="18">
                  <c:v>93.2</c:v>
                </c:pt>
                <c:pt idx="19">
                  <c:v>93.1</c:v>
                </c:pt>
                <c:pt idx="20">
                  <c:v>92.6</c:v>
                </c:pt>
                <c:pt idx="21">
                  <c:v>92.4</c:v>
                </c:pt>
                <c:pt idx="22">
                  <c:v>92.4</c:v>
                </c:pt>
                <c:pt idx="23">
                  <c:v>92</c:v>
                </c:pt>
                <c:pt idx="24">
                  <c:v>91.1</c:v>
                </c:pt>
                <c:pt idx="25">
                  <c:v>91.1</c:v>
                </c:pt>
                <c:pt idx="26">
                  <c:v>90.9</c:v>
                </c:pt>
                <c:pt idx="27">
                  <c:v>88.6</c:v>
                </c:pt>
                <c:pt idx="28">
                  <c:v>88.3</c:v>
                </c:pt>
                <c:pt idx="29">
                  <c:v>87.3</c:v>
                </c:pt>
                <c:pt idx="30">
                  <c:v>86.4</c:v>
                </c:pt>
                <c:pt idx="31">
                  <c:v>83.3</c:v>
                </c:pt>
                <c:pt idx="32">
                  <c:v>74.3</c:v>
                </c:pt>
              </c:numCache>
            </c:numRef>
          </c:val>
        </c:ser>
        <c:dLbls>
          <c:showLegendKey val="0"/>
          <c:showVal val="0"/>
          <c:showCatName val="0"/>
          <c:showSerName val="0"/>
          <c:showPercent val="0"/>
          <c:showBubbleSize val="0"/>
        </c:dLbls>
        <c:gapWidth val="219"/>
        <c:overlap val="-27"/>
        <c:axId val="194621520"/>
        <c:axId val="194622080"/>
      </c:barChart>
      <c:catAx>
        <c:axId val="194621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94622080"/>
        <c:crosses val="autoZero"/>
        <c:auto val="1"/>
        <c:lblAlgn val="ctr"/>
        <c:lblOffset val="100"/>
        <c:noMultiLvlLbl val="0"/>
      </c:catAx>
      <c:valAx>
        <c:axId val="1946220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946215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[BIINEGI01092018210600.xls]Worksheet!$B$9</c:f>
              <c:strCache>
                <c:ptCount val="1"/>
                <c:pt idx="0">
                  <c:v>Porcentaje de viviendas que disponen de panel solar para tener electricidad</c:v>
                </c:pt>
              </c:strCache>
            </c:strRef>
          </c:tx>
          <c:spPr>
            <a:solidFill>
              <a:schemeClr val="accent1"/>
            </a:solidFill>
            <a:ln>
              <a:noFill/>
            </a:ln>
            <a:effectLst/>
          </c:spPr>
          <c:invertIfNegative val="0"/>
          <c:cat>
            <c:strRef>
              <c:f>[BIINEGI01092018210600.xls]Worksheet!$A$10:$A$42</c:f>
              <c:strCache>
                <c:ptCount val="33"/>
                <c:pt idx="0">
                  <c:v>Baja California Sur</c:v>
                </c:pt>
                <c:pt idx="1">
                  <c:v>Durango</c:v>
                </c:pt>
                <c:pt idx="2">
                  <c:v>Chihuahua</c:v>
                </c:pt>
                <c:pt idx="3">
                  <c:v>Campeche</c:v>
                </c:pt>
                <c:pt idx="4">
                  <c:v>Nayarit</c:v>
                </c:pt>
                <c:pt idx="5">
                  <c:v>San Luis Potosí</c:v>
                </c:pt>
                <c:pt idx="6">
                  <c:v>Querétaro</c:v>
                </c:pt>
                <c:pt idx="7">
                  <c:v>Jalisco</c:v>
                </c:pt>
                <c:pt idx="8">
                  <c:v>Guanajuato</c:v>
                </c:pt>
                <c:pt idx="9">
                  <c:v>Coahuila de Zaragoza</c:v>
                </c:pt>
                <c:pt idx="10">
                  <c:v>Sonora</c:v>
                </c:pt>
                <c:pt idx="11">
                  <c:v>Sinaloa</c:v>
                </c:pt>
                <c:pt idx="12">
                  <c:v>Estados Unidos Mexicanos</c:v>
                </c:pt>
                <c:pt idx="13">
                  <c:v>Michoacán de Ocampo</c:v>
                </c:pt>
                <c:pt idx="14">
                  <c:v>Baja California</c:v>
                </c:pt>
                <c:pt idx="15">
                  <c:v>Hidalgo</c:v>
                </c:pt>
                <c:pt idx="16">
                  <c:v>Quintana Roo</c:v>
                </c:pt>
                <c:pt idx="17">
                  <c:v>Aguascalientes</c:v>
                </c:pt>
                <c:pt idx="18">
                  <c:v>Tamaulipas</c:v>
                </c:pt>
                <c:pt idx="19">
                  <c:v>Ciudad de México</c:v>
                </c:pt>
                <c:pt idx="20">
                  <c:v>Nuevo León</c:v>
                </c:pt>
                <c:pt idx="21">
                  <c:v>Zacatecas</c:v>
                </c:pt>
                <c:pt idx="22">
                  <c:v>México</c:v>
                </c:pt>
                <c:pt idx="23">
                  <c:v>Colima</c:v>
                </c:pt>
                <c:pt idx="24">
                  <c:v>Guerrero</c:v>
                </c:pt>
                <c:pt idx="25">
                  <c:v>Veracruz de Ignacio de la Llave</c:v>
                </c:pt>
                <c:pt idx="26">
                  <c:v>Tabasco</c:v>
                </c:pt>
                <c:pt idx="27">
                  <c:v>Oaxaca</c:v>
                </c:pt>
                <c:pt idx="28">
                  <c:v>Chiapas</c:v>
                </c:pt>
                <c:pt idx="29">
                  <c:v>Morelos</c:v>
                </c:pt>
                <c:pt idx="30">
                  <c:v>Yucatán</c:v>
                </c:pt>
                <c:pt idx="31">
                  <c:v>Tlaxcala</c:v>
                </c:pt>
                <c:pt idx="32">
                  <c:v>Puebla</c:v>
                </c:pt>
              </c:strCache>
            </c:strRef>
          </c:cat>
          <c:val>
            <c:numRef>
              <c:f>[BIINEGI01092018210600.xls]Worksheet!$B$10:$B$42</c:f>
              <c:numCache>
                <c:formatCode>General</c:formatCode>
                <c:ptCount val="33"/>
                <c:pt idx="0">
                  <c:v>2.1</c:v>
                </c:pt>
                <c:pt idx="1">
                  <c:v>2.1</c:v>
                </c:pt>
                <c:pt idx="2">
                  <c:v>1.4</c:v>
                </c:pt>
                <c:pt idx="3">
                  <c:v>1.1000000000000001</c:v>
                </c:pt>
                <c:pt idx="4">
                  <c:v>1</c:v>
                </c:pt>
                <c:pt idx="5">
                  <c:v>0.7</c:v>
                </c:pt>
                <c:pt idx="6">
                  <c:v>0.7</c:v>
                </c:pt>
                <c:pt idx="7">
                  <c:v>0.7</c:v>
                </c:pt>
                <c:pt idx="8">
                  <c:v>0.6</c:v>
                </c:pt>
                <c:pt idx="9">
                  <c:v>0.6</c:v>
                </c:pt>
                <c:pt idx="10">
                  <c:v>0.6</c:v>
                </c:pt>
                <c:pt idx="11">
                  <c:v>0.6</c:v>
                </c:pt>
                <c:pt idx="12">
                  <c:v>0.5</c:v>
                </c:pt>
                <c:pt idx="13">
                  <c:v>0.5</c:v>
                </c:pt>
                <c:pt idx="14">
                  <c:v>0.5</c:v>
                </c:pt>
                <c:pt idx="15">
                  <c:v>0.5</c:v>
                </c:pt>
                <c:pt idx="16">
                  <c:v>0.5</c:v>
                </c:pt>
                <c:pt idx="17">
                  <c:v>0.5</c:v>
                </c:pt>
                <c:pt idx="18">
                  <c:v>0.5</c:v>
                </c:pt>
                <c:pt idx="19">
                  <c:v>0.5</c:v>
                </c:pt>
                <c:pt idx="20">
                  <c:v>0.5</c:v>
                </c:pt>
                <c:pt idx="21">
                  <c:v>0.4</c:v>
                </c:pt>
                <c:pt idx="22">
                  <c:v>0.4</c:v>
                </c:pt>
                <c:pt idx="23">
                  <c:v>0.4</c:v>
                </c:pt>
                <c:pt idx="24">
                  <c:v>0.4</c:v>
                </c:pt>
                <c:pt idx="25">
                  <c:v>0.4</c:v>
                </c:pt>
                <c:pt idx="26">
                  <c:v>0.4</c:v>
                </c:pt>
                <c:pt idx="27">
                  <c:v>0.4</c:v>
                </c:pt>
                <c:pt idx="28">
                  <c:v>0.4</c:v>
                </c:pt>
                <c:pt idx="29">
                  <c:v>0.3</c:v>
                </c:pt>
                <c:pt idx="30">
                  <c:v>0.3</c:v>
                </c:pt>
                <c:pt idx="31">
                  <c:v>0.3</c:v>
                </c:pt>
                <c:pt idx="32">
                  <c:v>0.2</c:v>
                </c:pt>
              </c:numCache>
            </c:numRef>
          </c:val>
        </c:ser>
        <c:dLbls>
          <c:showLegendKey val="0"/>
          <c:showVal val="0"/>
          <c:showCatName val="0"/>
          <c:showSerName val="0"/>
          <c:showPercent val="0"/>
          <c:showBubbleSize val="0"/>
        </c:dLbls>
        <c:gapWidth val="182"/>
        <c:axId val="194624880"/>
        <c:axId val="194625440"/>
      </c:barChart>
      <c:catAx>
        <c:axId val="1946248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94625440"/>
        <c:crosses val="autoZero"/>
        <c:auto val="1"/>
        <c:lblAlgn val="ctr"/>
        <c:lblOffset val="100"/>
        <c:noMultiLvlLbl val="0"/>
      </c:catAx>
      <c:valAx>
        <c:axId val="1946254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946248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4">
  <a:schemeClr val="accent4"/>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DA1782-7A40-4861-921B-92E8C615AA90}" type="doc">
      <dgm:prSet loTypeId="urn:microsoft.com/office/officeart/2009/3/layout/HorizontalOrganizationChart" loCatId="hierarchy" qsTypeId="urn:microsoft.com/office/officeart/2005/8/quickstyle/simple1" qsCatId="simple" csTypeId="urn:microsoft.com/office/officeart/2005/8/colors/colorful4" csCatId="colorful" phldr="1"/>
      <dgm:spPr/>
      <dgm:t>
        <a:bodyPr/>
        <a:lstStyle/>
        <a:p>
          <a:endParaRPr lang="es-MX"/>
        </a:p>
      </dgm:t>
    </dgm:pt>
    <dgm:pt modelId="{F8564A7A-6F19-454B-97AB-58BD871D4852}">
      <dgm:prSet phldrT="[Texto]"/>
      <dgm:spPr/>
      <dgm:t>
        <a:bodyPr/>
        <a:lstStyle/>
        <a:p>
          <a:r>
            <a:rPr lang="es-MX" dirty="0" smtClean="0"/>
            <a:t>Familiar</a:t>
          </a:r>
          <a:endParaRPr lang="es-MX" dirty="0"/>
        </a:p>
      </dgm:t>
    </dgm:pt>
    <dgm:pt modelId="{0404DB51-16BB-4E36-AFA2-11A8152061FD}" type="parTrans" cxnId="{66D81EE9-9E24-40C9-9940-791B34E59E1C}">
      <dgm:prSet/>
      <dgm:spPr/>
      <dgm:t>
        <a:bodyPr/>
        <a:lstStyle/>
        <a:p>
          <a:endParaRPr lang="es-MX"/>
        </a:p>
      </dgm:t>
    </dgm:pt>
    <dgm:pt modelId="{40DF0CAC-1E42-409F-8736-39AD89B557FD}" type="sibTrans" cxnId="{66D81EE9-9E24-40C9-9940-791B34E59E1C}">
      <dgm:prSet/>
      <dgm:spPr/>
      <dgm:t>
        <a:bodyPr/>
        <a:lstStyle/>
        <a:p>
          <a:endParaRPr lang="es-MX"/>
        </a:p>
      </dgm:t>
    </dgm:pt>
    <dgm:pt modelId="{055AD489-4DBB-40E4-8E85-91609C227BD8}">
      <dgm:prSet phldrT="[Texto]"/>
      <dgm:spPr/>
      <dgm:t>
        <a:bodyPr/>
        <a:lstStyle/>
        <a:p>
          <a:r>
            <a:rPr lang="es-MX" dirty="0" smtClean="0"/>
            <a:t>No familiar</a:t>
          </a:r>
          <a:endParaRPr lang="es-MX" dirty="0"/>
        </a:p>
      </dgm:t>
    </dgm:pt>
    <dgm:pt modelId="{F799013F-8F26-479D-A8DE-D1B360F02B6F}" type="parTrans" cxnId="{69D4147C-7328-475B-9DB6-939B6EF318B9}">
      <dgm:prSet/>
      <dgm:spPr/>
      <dgm:t>
        <a:bodyPr/>
        <a:lstStyle/>
        <a:p>
          <a:endParaRPr lang="es-MX"/>
        </a:p>
      </dgm:t>
    </dgm:pt>
    <dgm:pt modelId="{601D659C-EE6F-4FF1-92A5-D139E2CA577A}" type="sibTrans" cxnId="{69D4147C-7328-475B-9DB6-939B6EF318B9}">
      <dgm:prSet/>
      <dgm:spPr/>
      <dgm:t>
        <a:bodyPr/>
        <a:lstStyle/>
        <a:p>
          <a:endParaRPr lang="es-MX"/>
        </a:p>
      </dgm:t>
    </dgm:pt>
    <dgm:pt modelId="{28FC8EB5-62E3-48BD-9780-94B2A0B22458}">
      <dgm:prSet/>
      <dgm:spPr/>
      <dgm:t>
        <a:bodyPr/>
        <a:lstStyle/>
        <a:p>
          <a:r>
            <a:rPr lang="es-MX" dirty="0" smtClean="0"/>
            <a:t>Nuclear</a:t>
          </a:r>
        </a:p>
        <a:p>
          <a:r>
            <a:rPr lang="es-MX" dirty="0" smtClean="0"/>
            <a:t>Ampliado</a:t>
          </a:r>
        </a:p>
        <a:p>
          <a:r>
            <a:rPr lang="es-MX" dirty="0" smtClean="0"/>
            <a:t>Compuesto</a:t>
          </a:r>
          <a:endParaRPr lang="es-MX" dirty="0"/>
        </a:p>
      </dgm:t>
    </dgm:pt>
    <dgm:pt modelId="{42BEC448-1678-48A0-9311-9D384CF4DCE7}" type="parTrans" cxnId="{05F7C25C-8ABA-4C56-8BAD-FC159C8F85A0}">
      <dgm:prSet/>
      <dgm:spPr/>
      <dgm:t>
        <a:bodyPr/>
        <a:lstStyle/>
        <a:p>
          <a:endParaRPr lang="es-MX"/>
        </a:p>
      </dgm:t>
    </dgm:pt>
    <dgm:pt modelId="{17BFB51C-A027-4FB8-A0AB-B22CFA5DFE2D}" type="sibTrans" cxnId="{05F7C25C-8ABA-4C56-8BAD-FC159C8F85A0}">
      <dgm:prSet/>
      <dgm:spPr/>
      <dgm:t>
        <a:bodyPr/>
        <a:lstStyle/>
        <a:p>
          <a:endParaRPr lang="es-MX"/>
        </a:p>
      </dgm:t>
    </dgm:pt>
    <dgm:pt modelId="{D03FE603-1474-42D0-AAFC-82E76F8EC90F}">
      <dgm:prSet/>
      <dgm:spPr/>
      <dgm:t>
        <a:bodyPr/>
        <a:lstStyle/>
        <a:p>
          <a:r>
            <a:rPr lang="es-MX" dirty="0" smtClean="0"/>
            <a:t>Unipersonal</a:t>
          </a:r>
        </a:p>
        <a:p>
          <a:r>
            <a:rPr lang="es-MX" dirty="0" smtClean="0"/>
            <a:t>Corresidente</a:t>
          </a:r>
          <a:endParaRPr lang="es-MX" dirty="0"/>
        </a:p>
      </dgm:t>
    </dgm:pt>
    <dgm:pt modelId="{987CDC36-3A9A-4635-B291-65ADE2CCD7F5}" type="parTrans" cxnId="{692FBF3C-B5F8-40A4-9397-0423FE5B2B87}">
      <dgm:prSet/>
      <dgm:spPr/>
      <dgm:t>
        <a:bodyPr/>
        <a:lstStyle/>
        <a:p>
          <a:endParaRPr lang="es-MX"/>
        </a:p>
      </dgm:t>
    </dgm:pt>
    <dgm:pt modelId="{4EDA26AA-0925-4169-97C1-D772F131EBAE}" type="sibTrans" cxnId="{692FBF3C-B5F8-40A4-9397-0423FE5B2B87}">
      <dgm:prSet/>
      <dgm:spPr/>
      <dgm:t>
        <a:bodyPr/>
        <a:lstStyle/>
        <a:p>
          <a:endParaRPr lang="es-MX"/>
        </a:p>
      </dgm:t>
    </dgm:pt>
    <dgm:pt modelId="{801DAAD1-BC52-4C08-BC97-58EC1F1BF30C}">
      <dgm:prSet phldrT="[Texto]"/>
      <dgm:spPr/>
      <dgm:t>
        <a:bodyPr/>
        <a:lstStyle/>
        <a:p>
          <a:r>
            <a:rPr lang="es-MX" dirty="0" smtClean="0"/>
            <a:t>Hogar</a:t>
          </a:r>
          <a:endParaRPr lang="es-MX" dirty="0"/>
        </a:p>
      </dgm:t>
    </dgm:pt>
    <dgm:pt modelId="{E7B78118-ED33-40F8-91F1-91C4292493AF}" type="sibTrans" cxnId="{A18AFA36-F4BD-4A5D-9E33-5430B7759175}">
      <dgm:prSet/>
      <dgm:spPr/>
      <dgm:t>
        <a:bodyPr/>
        <a:lstStyle/>
        <a:p>
          <a:endParaRPr lang="es-MX"/>
        </a:p>
      </dgm:t>
    </dgm:pt>
    <dgm:pt modelId="{54B9B334-25AC-4FB3-80B0-6A5A804EE685}" type="parTrans" cxnId="{A18AFA36-F4BD-4A5D-9E33-5430B7759175}">
      <dgm:prSet/>
      <dgm:spPr/>
      <dgm:t>
        <a:bodyPr/>
        <a:lstStyle/>
        <a:p>
          <a:endParaRPr lang="es-MX"/>
        </a:p>
      </dgm:t>
    </dgm:pt>
    <dgm:pt modelId="{64C2FA8D-0601-4D17-8291-97C352C53CE9}" type="pres">
      <dgm:prSet presAssocID="{82DA1782-7A40-4861-921B-92E8C615AA90}" presName="hierChild1" presStyleCnt="0">
        <dgm:presLayoutVars>
          <dgm:orgChart val="1"/>
          <dgm:chPref val="1"/>
          <dgm:dir/>
          <dgm:animOne val="branch"/>
          <dgm:animLvl val="lvl"/>
          <dgm:resizeHandles/>
        </dgm:presLayoutVars>
      </dgm:prSet>
      <dgm:spPr/>
      <dgm:t>
        <a:bodyPr/>
        <a:lstStyle/>
        <a:p>
          <a:endParaRPr lang="es-MX"/>
        </a:p>
      </dgm:t>
    </dgm:pt>
    <dgm:pt modelId="{8836DB5F-54DB-448A-8470-D94E51688B35}" type="pres">
      <dgm:prSet presAssocID="{801DAAD1-BC52-4C08-BC97-58EC1F1BF30C}" presName="hierRoot1" presStyleCnt="0">
        <dgm:presLayoutVars>
          <dgm:hierBranch val="init"/>
        </dgm:presLayoutVars>
      </dgm:prSet>
      <dgm:spPr/>
      <dgm:t>
        <a:bodyPr/>
        <a:lstStyle/>
        <a:p>
          <a:endParaRPr lang="es-MX"/>
        </a:p>
      </dgm:t>
    </dgm:pt>
    <dgm:pt modelId="{34AC09E6-F91A-4CE4-A763-D0B97A6A66BE}" type="pres">
      <dgm:prSet presAssocID="{801DAAD1-BC52-4C08-BC97-58EC1F1BF30C}" presName="rootComposite1" presStyleCnt="0"/>
      <dgm:spPr/>
      <dgm:t>
        <a:bodyPr/>
        <a:lstStyle/>
        <a:p>
          <a:endParaRPr lang="es-MX"/>
        </a:p>
      </dgm:t>
    </dgm:pt>
    <dgm:pt modelId="{FEFDEEF5-99F2-44E4-B1D2-B423B8BB9D50}" type="pres">
      <dgm:prSet presAssocID="{801DAAD1-BC52-4C08-BC97-58EC1F1BF30C}" presName="rootText1" presStyleLbl="node0" presStyleIdx="0" presStyleCnt="1">
        <dgm:presLayoutVars>
          <dgm:chPref val="3"/>
        </dgm:presLayoutVars>
      </dgm:prSet>
      <dgm:spPr/>
      <dgm:t>
        <a:bodyPr/>
        <a:lstStyle/>
        <a:p>
          <a:endParaRPr lang="es-MX"/>
        </a:p>
      </dgm:t>
    </dgm:pt>
    <dgm:pt modelId="{094E9269-937B-4A91-8DD9-D394D2FA01DA}" type="pres">
      <dgm:prSet presAssocID="{801DAAD1-BC52-4C08-BC97-58EC1F1BF30C}" presName="rootConnector1" presStyleLbl="node1" presStyleIdx="0" presStyleCnt="0"/>
      <dgm:spPr/>
      <dgm:t>
        <a:bodyPr/>
        <a:lstStyle/>
        <a:p>
          <a:endParaRPr lang="es-MX"/>
        </a:p>
      </dgm:t>
    </dgm:pt>
    <dgm:pt modelId="{904A8EFB-CB43-4491-A63C-F598D6F07334}" type="pres">
      <dgm:prSet presAssocID="{801DAAD1-BC52-4C08-BC97-58EC1F1BF30C}" presName="hierChild2" presStyleCnt="0"/>
      <dgm:spPr/>
      <dgm:t>
        <a:bodyPr/>
        <a:lstStyle/>
        <a:p>
          <a:endParaRPr lang="es-MX"/>
        </a:p>
      </dgm:t>
    </dgm:pt>
    <dgm:pt modelId="{9D0AC896-231A-4B6E-AD63-25C3437BBE14}" type="pres">
      <dgm:prSet presAssocID="{0404DB51-16BB-4E36-AFA2-11A8152061FD}" presName="Name64" presStyleLbl="parChTrans1D2" presStyleIdx="0" presStyleCnt="2"/>
      <dgm:spPr/>
      <dgm:t>
        <a:bodyPr/>
        <a:lstStyle/>
        <a:p>
          <a:endParaRPr lang="es-MX"/>
        </a:p>
      </dgm:t>
    </dgm:pt>
    <dgm:pt modelId="{CB25DFA5-81AA-45EF-9D96-102413A54C99}" type="pres">
      <dgm:prSet presAssocID="{F8564A7A-6F19-454B-97AB-58BD871D4852}" presName="hierRoot2" presStyleCnt="0">
        <dgm:presLayoutVars>
          <dgm:hierBranch val="init"/>
        </dgm:presLayoutVars>
      </dgm:prSet>
      <dgm:spPr/>
      <dgm:t>
        <a:bodyPr/>
        <a:lstStyle/>
        <a:p>
          <a:endParaRPr lang="es-MX"/>
        </a:p>
      </dgm:t>
    </dgm:pt>
    <dgm:pt modelId="{54C9B6FE-10EF-468F-93D1-BD8246367BCA}" type="pres">
      <dgm:prSet presAssocID="{F8564A7A-6F19-454B-97AB-58BD871D4852}" presName="rootComposite" presStyleCnt="0"/>
      <dgm:spPr/>
      <dgm:t>
        <a:bodyPr/>
        <a:lstStyle/>
        <a:p>
          <a:endParaRPr lang="es-MX"/>
        </a:p>
      </dgm:t>
    </dgm:pt>
    <dgm:pt modelId="{AAEFFC7E-1FE5-4657-8DFE-0EDDCE1F106D}" type="pres">
      <dgm:prSet presAssocID="{F8564A7A-6F19-454B-97AB-58BD871D4852}" presName="rootText" presStyleLbl="node2" presStyleIdx="0" presStyleCnt="2">
        <dgm:presLayoutVars>
          <dgm:chPref val="3"/>
        </dgm:presLayoutVars>
      </dgm:prSet>
      <dgm:spPr/>
      <dgm:t>
        <a:bodyPr/>
        <a:lstStyle/>
        <a:p>
          <a:endParaRPr lang="es-MX"/>
        </a:p>
      </dgm:t>
    </dgm:pt>
    <dgm:pt modelId="{E76B97BA-6749-4A00-991C-3C208D500ECE}" type="pres">
      <dgm:prSet presAssocID="{F8564A7A-6F19-454B-97AB-58BD871D4852}" presName="rootConnector" presStyleLbl="node2" presStyleIdx="0" presStyleCnt="2"/>
      <dgm:spPr/>
      <dgm:t>
        <a:bodyPr/>
        <a:lstStyle/>
        <a:p>
          <a:endParaRPr lang="es-MX"/>
        </a:p>
      </dgm:t>
    </dgm:pt>
    <dgm:pt modelId="{5DC4F7DE-266B-4164-93C1-D4ACE2B525D3}" type="pres">
      <dgm:prSet presAssocID="{F8564A7A-6F19-454B-97AB-58BD871D4852}" presName="hierChild4" presStyleCnt="0"/>
      <dgm:spPr/>
      <dgm:t>
        <a:bodyPr/>
        <a:lstStyle/>
        <a:p>
          <a:endParaRPr lang="es-MX"/>
        </a:p>
      </dgm:t>
    </dgm:pt>
    <dgm:pt modelId="{EF230ABE-4FB2-4368-846B-ABE874DFD314}" type="pres">
      <dgm:prSet presAssocID="{42BEC448-1678-48A0-9311-9D384CF4DCE7}" presName="Name64" presStyleLbl="parChTrans1D3" presStyleIdx="0" presStyleCnt="2"/>
      <dgm:spPr/>
      <dgm:t>
        <a:bodyPr/>
        <a:lstStyle/>
        <a:p>
          <a:endParaRPr lang="es-MX"/>
        </a:p>
      </dgm:t>
    </dgm:pt>
    <dgm:pt modelId="{DB39087B-D25D-440B-8A32-DCCCB20AEB31}" type="pres">
      <dgm:prSet presAssocID="{28FC8EB5-62E3-48BD-9780-94B2A0B22458}" presName="hierRoot2" presStyleCnt="0">
        <dgm:presLayoutVars>
          <dgm:hierBranch val="init"/>
        </dgm:presLayoutVars>
      </dgm:prSet>
      <dgm:spPr/>
      <dgm:t>
        <a:bodyPr/>
        <a:lstStyle/>
        <a:p>
          <a:endParaRPr lang="es-MX"/>
        </a:p>
      </dgm:t>
    </dgm:pt>
    <dgm:pt modelId="{4A9758E0-E670-4577-8ECA-078E6419126D}" type="pres">
      <dgm:prSet presAssocID="{28FC8EB5-62E3-48BD-9780-94B2A0B22458}" presName="rootComposite" presStyleCnt="0"/>
      <dgm:spPr/>
      <dgm:t>
        <a:bodyPr/>
        <a:lstStyle/>
        <a:p>
          <a:endParaRPr lang="es-MX"/>
        </a:p>
      </dgm:t>
    </dgm:pt>
    <dgm:pt modelId="{7FAD3765-F39A-4EA3-B185-5BFFDDD248BA}" type="pres">
      <dgm:prSet presAssocID="{28FC8EB5-62E3-48BD-9780-94B2A0B22458}" presName="rootText" presStyleLbl="node3" presStyleIdx="0" presStyleCnt="2">
        <dgm:presLayoutVars>
          <dgm:chPref val="3"/>
        </dgm:presLayoutVars>
      </dgm:prSet>
      <dgm:spPr/>
      <dgm:t>
        <a:bodyPr/>
        <a:lstStyle/>
        <a:p>
          <a:endParaRPr lang="es-MX"/>
        </a:p>
      </dgm:t>
    </dgm:pt>
    <dgm:pt modelId="{114A17DE-F197-4F33-A3FC-A76F05E0AA0D}" type="pres">
      <dgm:prSet presAssocID="{28FC8EB5-62E3-48BD-9780-94B2A0B22458}" presName="rootConnector" presStyleLbl="node3" presStyleIdx="0" presStyleCnt="2"/>
      <dgm:spPr/>
      <dgm:t>
        <a:bodyPr/>
        <a:lstStyle/>
        <a:p>
          <a:endParaRPr lang="es-MX"/>
        </a:p>
      </dgm:t>
    </dgm:pt>
    <dgm:pt modelId="{E856FA4D-E1EA-4A64-98C2-54B3D7F27F86}" type="pres">
      <dgm:prSet presAssocID="{28FC8EB5-62E3-48BD-9780-94B2A0B22458}" presName="hierChild4" presStyleCnt="0"/>
      <dgm:spPr/>
      <dgm:t>
        <a:bodyPr/>
        <a:lstStyle/>
        <a:p>
          <a:endParaRPr lang="es-MX"/>
        </a:p>
      </dgm:t>
    </dgm:pt>
    <dgm:pt modelId="{52055972-2739-4CF1-A93B-D2846D89C75B}" type="pres">
      <dgm:prSet presAssocID="{28FC8EB5-62E3-48BD-9780-94B2A0B22458}" presName="hierChild5" presStyleCnt="0"/>
      <dgm:spPr/>
      <dgm:t>
        <a:bodyPr/>
        <a:lstStyle/>
        <a:p>
          <a:endParaRPr lang="es-MX"/>
        </a:p>
      </dgm:t>
    </dgm:pt>
    <dgm:pt modelId="{31A4205D-1719-443D-A3BD-0CF77530F5FD}" type="pres">
      <dgm:prSet presAssocID="{F8564A7A-6F19-454B-97AB-58BD871D4852}" presName="hierChild5" presStyleCnt="0"/>
      <dgm:spPr/>
      <dgm:t>
        <a:bodyPr/>
        <a:lstStyle/>
        <a:p>
          <a:endParaRPr lang="es-MX"/>
        </a:p>
      </dgm:t>
    </dgm:pt>
    <dgm:pt modelId="{FA8DE4FE-290A-44AE-A6E5-2B9694D1135B}" type="pres">
      <dgm:prSet presAssocID="{F799013F-8F26-479D-A8DE-D1B360F02B6F}" presName="Name64" presStyleLbl="parChTrans1D2" presStyleIdx="1" presStyleCnt="2"/>
      <dgm:spPr/>
      <dgm:t>
        <a:bodyPr/>
        <a:lstStyle/>
        <a:p>
          <a:endParaRPr lang="es-MX"/>
        </a:p>
      </dgm:t>
    </dgm:pt>
    <dgm:pt modelId="{EA5743CB-D552-4188-91DA-6DCCE4B3841F}" type="pres">
      <dgm:prSet presAssocID="{055AD489-4DBB-40E4-8E85-91609C227BD8}" presName="hierRoot2" presStyleCnt="0">
        <dgm:presLayoutVars>
          <dgm:hierBranch val="init"/>
        </dgm:presLayoutVars>
      </dgm:prSet>
      <dgm:spPr/>
      <dgm:t>
        <a:bodyPr/>
        <a:lstStyle/>
        <a:p>
          <a:endParaRPr lang="es-MX"/>
        </a:p>
      </dgm:t>
    </dgm:pt>
    <dgm:pt modelId="{FBBE1727-C7FE-48A8-B36A-3052C3AAE406}" type="pres">
      <dgm:prSet presAssocID="{055AD489-4DBB-40E4-8E85-91609C227BD8}" presName="rootComposite" presStyleCnt="0"/>
      <dgm:spPr/>
      <dgm:t>
        <a:bodyPr/>
        <a:lstStyle/>
        <a:p>
          <a:endParaRPr lang="es-MX"/>
        </a:p>
      </dgm:t>
    </dgm:pt>
    <dgm:pt modelId="{95510BA5-E445-4095-BA2F-782970BA850E}" type="pres">
      <dgm:prSet presAssocID="{055AD489-4DBB-40E4-8E85-91609C227BD8}" presName="rootText" presStyleLbl="node2" presStyleIdx="1" presStyleCnt="2">
        <dgm:presLayoutVars>
          <dgm:chPref val="3"/>
        </dgm:presLayoutVars>
      </dgm:prSet>
      <dgm:spPr/>
      <dgm:t>
        <a:bodyPr/>
        <a:lstStyle/>
        <a:p>
          <a:endParaRPr lang="es-MX"/>
        </a:p>
      </dgm:t>
    </dgm:pt>
    <dgm:pt modelId="{5A1817E9-DEF4-480F-8D9F-267CB76F8FDD}" type="pres">
      <dgm:prSet presAssocID="{055AD489-4DBB-40E4-8E85-91609C227BD8}" presName="rootConnector" presStyleLbl="node2" presStyleIdx="1" presStyleCnt="2"/>
      <dgm:spPr/>
      <dgm:t>
        <a:bodyPr/>
        <a:lstStyle/>
        <a:p>
          <a:endParaRPr lang="es-MX"/>
        </a:p>
      </dgm:t>
    </dgm:pt>
    <dgm:pt modelId="{CA686C70-07B6-4AD2-A9E2-C15DC18AEA76}" type="pres">
      <dgm:prSet presAssocID="{055AD489-4DBB-40E4-8E85-91609C227BD8}" presName="hierChild4" presStyleCnt="0"/>
      <dgm:spPr/>
      <dgm:t>
        <a:bodyPr/>
        <a:lstStyle/>
        <a:p>
          <a:endParaRPr lang="es-MX"/>
        </a:p>
      </dgm:t>
    </dgm:pt>
    <dgm:pt modelId="{5F3CD933-F46E-4457-A42B-B8BBC144C0FD}" type="pres">
      <dgm:prSet presAssocID="{987CDC36-3A9A-4635-B291-65ADE2CCD7F5}" presName="Name64" presStyleLbl="parChTrans1D3" presStyleIdx="1" presStyleCnt="2"/>
      <dgm:spPr/>
      <dgm:t>
        <a:bodyPr/>
        <a:lstStyle/>
        <a:p>
          <a:endParaRPr lang="es-MX"/>
        </a:p>
      </dgm:t>
    </dgm:pt>
    <dgm:pt modelId="{8BA7EA49-908D-4866-B00D-B588869F54F0}" type="pres">
      <dgm:prSet presAssocID="{D03FE603-1474-42D0-AAFC-82E76F8EC90F}" presName="hierRoot2" presStyleCnt="0">
        <dgm:presLayoutVars>
          <dgm:hierBranch val="init"/>
        </dgm:presLayoutVars>
      </dgm:prSet>
      <dgm:spPr/>
      <dgm:t>
        <a:bodyPr/>
        <a:lstStyle/>
        <a:p>
          <a:endParaRPr lang="es-MX"/>
        </a:p>
      </dgm:t>
    </dgm:pt>
    <dgm:pt modelId="{325510B3-49A1-4F88-8336-4977B9CDE9B1}" type="pres">
      <dgm:prSet presAssocID="{D03FE603-1474-42D0-AAFC-82E76F8EC90F}" presName="rootComposite" presStyleCnt="0"/>
      <dgm:spPr/>
      <dgm:t>
        <a:bodyPr/>
        <a:lstStyle/>
        <a:p>
          <a:endParaRPr lang="es-MX"/>
        </a:p>
      </dgm:t>
    </dgm:pt>
    <dgm:pt modelId="{1B0F9129-2118-4D06-92F1-0574CD91AC3E}" type="pres">
      <dgm:prSet presAssocID="{D03FE603-1474-42D0-AAFC-82E76F8EC90F}" presName="rootText" presStyleLbl="node3" presStyleIdx="1" presStyleCnt="2">
        <dgm:presLayoutVars>
          <dgm:chPref val="3"/>
        </dgm:presLayoutVars>
      </dgm:prSet>
      <dgm:spPr/>
      <dgm:t>
        <a:bodyPr/>
        <a:lstStyle/>
        <a:p>
          <a:endParaRPr lang="es-MX"/>
        </a:p>
      </dgm:t>
    </dgm:pt>
    <dgm:pt modelId="{518281BC-F509-4D37-BD60-D667E6B6C7BF}" type="pres">
      <dgm:prSet presAssocID="{D03FE603-1474-42D0-AAFC-82E76F8EC90F}" presName="rootConnector" presStyleLbl="node3" presStyleIdx="1" presStyleCnt="2"/>
      <dgm:spPr/>
      <dgm:t>
        <a:bodyPr/>
        <a:lstStyle/>
        <a:p>
          <a:endParaRPr lang="es-MX"/>
        </a:p>
      </dgm:t>
    </dgm:pt>
    <dgm:pt modelId="{25DF7EFB-1A25-446A-8ABD-13976A78477E}" type="pres">
      <dgm:prSet presAssocID="{D03FE603-1474-42D0-AAFC-82E76F8EC90F}" presName="hierChild4" presStyleCnt="0"/>
      <dgm:spPr/>
      <dgm:t>
        <a:bodyPr/>
        <a:lstStyle/>
        <a:p>
          <a:endParaRPr lang="es-MX"/>
        </a:p>
      </dgm:t>
    </dgm:pt>
    <dgm:pt modelId="{A74EA16A-7C3E-4CCB-BBE5-5D3AB0C6A608}" type="pres">
      <dgm:prSet presAssocID="{D03FE603-1474-42D0-AAFC-82E76F8EC90F}" presName="hierChild5" presStyleCnt="0"/>
      <dgm:spPr/>
      <dgm:t>
        <a:bodyPr/>
        <a:lstStyle/>
        <a:p>
          <a:endParaRPr lang="es-MX"/>
        </a:p>
      </dgm:t>
    </dgm:pt>
    <dgm:pt modelId="{24CFE9D8-BC32-4705-A4E2-94D8119E9FBD}" type="pres">
      <dgm:prSet presAssocID="{055AD489-4DBB-40E4-8E85-91609C227BD8}" presName="hierChild5" presStyleCnt="0"/>
      <dgm:spPr/>
      <dgm:t>
        <a:bodyPr/>
        <a:lstStyle/>
        <a:p>
          <a:endParaRPr lang="es-MX"/>
        </a:p>
      </dgm:t>
    </dgm:pt>
    <dgm:pt modelId="{3B7B8C73-3655-4675-8D06-68B6A1659573}" type="pres">
      <dgm:prSet presAssocID="{801DAAD1-BC52-4C08-BC97-58EC1F1BF30C}" presName="hierChild3" presStyleCnt="0"/>
      <dgm:spPr/>
      <dgm:t>
        <a:bodyPr/>
        <a:lstStyle/>
        <a:p>
          <a:endParaRPr lang="es-MX"/>
        </a:p>
      </dgm:t>
    </dgm:pt>
  </dgm:ptLst>
  <dgm:cxnLst>
    <dgm:cxn modelId="{33744538-850C-43D7-8D70-176B37EF2618}" type="presOf" srcId="{28FC8EB5-62E3-48BD-9780-94B2A0B22458}" destId="{114A17DE-F197-4F33-A3FC-A76F05E0AA0D}" srcOrd="1" destOrd="0" presId="urn:microsoft.com/office/officeart/2009/3/layout/HorizontalOrganizationChart"/>
    <dgm:cxn modelId="{F89D6038-4C19-42F2-BC79-80C0A0AAA67E}" type="presOf" srcId="{801DAAD1-BC52-4C08-BC97-58EC1F1BF30C}" destId="{094E9269-937B-4A91-8DD9-D394D2FA01DA}" srcOrd="1" destOrd="0" presId="urn:microsoft.com/office/officeart/2009/3/layout/HorizontalOrganizationChart"/>
    <dgm:cxn modelId="{85E0A66C-8069-4440-A959-042FF1BC05E0}" type="presOf" srcId="{801DAAD1-BC52-4C08-BC97-58EC1F1BF30C}" destId="{FEFDEEF5-99F2-44E4-B1D2-B423B8BB9D50}" srcOrd="0" destOrd="0" presId="urn:microsoft.com/office/officeart/2009/3/layout/HorizontalOrganizationChart"/>
    <dgm:cxn modelId="{D5AFE935-4BEC-465A-AA21-36943AC321CC}" type="presOf" srcId="{D03FE603-1474-42D0-AAFC-82E76F8EC90F}" destId="{1B0F9129-2118-4D06-92F1-0574CD91AC3E}" srcOrd="0" destOrd="0" presId="urn:microsoft.com/office/officeart/2009/3/layout/HorizontalOrganizationChart"/>
    <dgm:cxn modelId="{692FBF3C-B5F8-40A4-9397-0423FE5B2B87}" srcId="{055AD489-4DBB-40E4-8E85-91609C227BD8}" destId="{D03FE603-1474-42D0-AAFC-82E76F8EC90F}" srcOrd="0" destOrd="0" parTransId="{987CDC36-3A9A-4635-B291-65ADE2CCD7F5}" sibTransId="{4EDA26AA-0925-4169-97C1-D772F131EBAE}"/>
    <dgm:cxn modelId="{10414D3C-49D6-4409-B3ED-75E19B73C75C}" type="presOf" srcId="{82DA1782-7A40-4861-921B-92E8C615AA90}" destId="{64C2FA8D-0601-4D17-8291-97C352C53CE9}" srcOrd="0" destOrd="0" presId="urn:microsoft.com/office/officeart/2009/3/layout/HorizontalOrganizationChart"/>
    <dgm:cxn modelId="{47577039-5DB3-450E-8EC3-7545BC53D476}" type="presOf" srcId="{42BEC448-1678-48A0-9311-9D384CF4DCE7}" destId="{EF230ABE-4FB2-4368-846B-ABE874DFD314}" srcOrd="0" destOrd="0" presId="urn:microsoft.com/office/officeart/2009/3/layout/HorizontalOrganizationChart"/>
    <dgm:cxn modelId="{05F7C25C-8ABA-4C56-8BAD-FC159C8F85A0}" srcId="{F8564A7A-6F19-454B-97AB-58BD871D4852}" destId="{28FC8EB5-62E3-48BD-9780-94B2A0B22458}" srcOrd="0" destOrd="0" parTransId="{42BEC448-1678-48A0-9311-9D384CF4DCE7}" sibTransId="{17BFB51C-A027-4FB8-A0AB-B22CFA5DFE2D}"/>
    <dgm:cxn modelId="{33142CE1-FFF8-45BC-B840-594E2F95C92C}" type="presOf" srcId="{F8564A7A-6F19-454B-97AB-58BD871D4852}" destId="{AAEFFC7E-1FE5-4657-8DFE-0EDDCE1F106D}" srcOrd="0" destOrd="0" presId="urn:microsoft.com/office/officeart/2009/3/layout/HorizontalOrganizationChart"/>
    <dgm:cxn modelId="{2276585B-6DEC-478A-A99D-29D9A6C785F7}" type="presOf" srcId="{D03FE603-1474-42D0-AAFC-82E76F8EC90F}" destId="{518281BC-F509-4D37-BD60-D667E6B6C7BF}" srcOrd="1" destOrd="0" presId="urn:microsoft.com/office/officeart/2009/3/layout/HorizontalOrganizationChart"/>
    <dgm:cxn modelId="{BFD93C3B-3299-493D-8464-D048C53C13F1}" type="presOf" srcId="{0404DB51-16BB-4E36-AFA2-11A8152061FD}" destId="{9D0AC896-231A-4B6E-AD63-25C3437BBE14}" srcOrd="0" destOrd="0" presId="urn:microsoft.com/office/officeart/2009/3/layout/HorizontalOrganizationChart"/>
    <dgm:cxn modelId="{A18AFA36-F4BD-4A5D-9E33-5430B7759175}" srcId="{82DA1782-7A40-4861-921B-92E8C615AA90}" destId="{801DAAD1-BC52-4C08-BC97-58EC1F1BF30C}" srcOrd="0" destOrd="0" parTransId="{54B9B334-25AC-4FB3-80B0-6A5A804EE685}" sibTransId="{E7B78118-ED33-40F8-91F1-91C4292493AF}"/>
    <dgm:cxn modelId="{69D4147C-7328-475B-9DB6-939B6EF318B9}" srcId="{801DAAD1-BC52-4C08-BC97-58EC1F1BF30C}" destId="{055AD489-4DBB-40E4-8E85-91609C227BD8}" srcOrd="1" destOrd="0" parTransId="{F799013F-8F26-479D-A8DE-D1B360F02B6F}" sibTransId="{601D659C-EE6F-4FF1-92A5-D139E2CA577A}"/>
    <dgm:cxn modelId="{2F91C60D-279D-4CC1-A64B-599441930464}" type="presOf" srcId="{055AD489-4DBB-40E4-8E85-91609C227BD8}" destId="{95510BA5-E445-4095-BA2F-782970BA850E}" srcOrd="0" destOrd="0" presId="urn:microsoft.com/office/officeart/2009/3/layout/HorizontalOrganizationChart"/>
    <dgm:cxn modelId="{FFAB3F46-973E-4DFB-A138-1DDA941C469F}" type="presOf" srcId="{055AD489-4DBB-40E4-8E85-91609C227BD8}" destId="{5A1817E9-DEF4-480F-8D9F-267CB76F8FDD}" srcOrd="1" destOrd="0" presId="urn:microsoft.com/office/officeart/2009/3/layout/HorizontalOrganizationChart"/>
    <dgm:cxn modelId="{DE4D7C46-B281-42AD-88F9-8F392DE384D4}" type="presOf" srcId="{28FC8EB5-62E3-48BD-9780-94B2A0B22458}" destId="{7FAD3765-F39A-4EA3-B185-5BFFDDD248BA}" srcOrd="0" destOrd="0" presId="urn:microsoft.com/office/officeart/2009/3/layout/HorizontalOrganizationChart"/>
    <dgm:cxn modelId="{6710CF2E-04E1-4F25-B2A7-B72C8E340243}" type="presOf" srcId="{987CDC36-3A9A-4635-B291-65ADE2CCD7F5}" destId="{5F3CD933-F46E-4457-A42B-B8BBC144C0FD}" srcOrd="0" destOrd="0" presId="urn:microsoft.com/office/officeart/2009/3/layout/HorizontalOrganizationChart"/>
    <dgm:cxn modelId="{26F0F93E-8439-40F2-9C70-CC86A7ED78EC}" type="presOf" srcId="{F799013F-8F26-479D-A8DE-D1B360F02B6F}" destId="{FA8DE4FE-290A-44AE-A6E5-2B9694D1135B}" srcOrd="0" destOrd="0" presId="urn:microsoft.com/office/officeart/2009/3/layout/HorizontalOrganizationChart"/>
    <dgm:cxn modelId="{66D81EE9-9E24-40C9-9940-791B34E59E1C}" srcId="{801DAAD1-BC52-4C08-BC97-58EC1F1BF30C}" destId="{F8564A7A-6F19-454B-97AB-58BD871D4852}" srcOrd="0" destOrd="0" parTransId="{0404DB51-16BB-4E36-AFA2-11A8152061FD}" sibTransId="{40DF0CAC-1E42-409F-8736-39AD89B557FD}"/>
    <dgm:cxn modelId="{D28DB69F-76F4-4CD0-BC70-BAF735398312}" type="presOf" srcId="{F8564A7A-6F19-454B-97AB-58BD871D4852}" destId="{E76B97BA-6749-4A00-991C-3C208D500ECE}" srcOrd="1" destOrd="0" presId="urn:microsoft.com/office/officeart/2009/3/layout/HorizontalOrganizationChart"/>
    <dgm:cxn modelId="{210E02FF-476B-4D04-B8B3-22A565CA2F68}" type="presParOf" srcId="{64C2FA8D-0601-4D17-8291-97C352C53CE9}" destId="{8836DB5F-54DB-448A-8470-D94E51688B35}" srcOrd="0" destOrd="0" presId="urn:microsoft.com/office/officeart/2009/3/layout/HorizontalOrganizationChart"/>
    <dgm:cxn modelId="{D39B81B5-C4EF-41D3-908E-377F79A6F657}" type="presParOf" srcId="{8836DB5F-54DB-448A-8470-D94E51688B35}" destId="{34AC09E6-F91A-4CE4-A763-D0B97A6A66BE}" srcOrd="0" destOrd="0" presId="urn:microsoft.com/office/officeart/2009/3/layout/HorizontalOrganizationChart"/>
    <dgm:cxn modelId="{E4ADE476-0C48-4CE4-AE5F-DACBCA62A693}" type="presParOf" srcId="{34AC09E6-F91A-4CE4-A763-D0B97A6A66BE}" destId="{FEFDEEF5-99F2-44E4-B1D2-B423B8BB9D50}" srcOrd="0" destOrd="0" presId="urn:microsoft.com/office/officeart/2009/3/layout/HorizontalOrganizationChart"/>
    <dgm:cxn modelId="{AB9DA371-8950-4039-9673-BFA1DAEEE2C4}" type="presParOf" srcId="{34AC09E6-F91A-4CE4-A763-D0B97A6A66BE}" destId="{094E9269-937B-4A91-8DD9-D394D2FA01DA}" srcOrd="1" destOrd="0" presId="urn:microsoft.com/office/officeart/2009/3/layout/HorizontalOrganizationChart"/>
    <dgm:cxn modelId="{D6993B10-393F-47F5-8DCC-21F5C14CD345}" type="presParOf" srcId="{8836DB5F-54DB-448A-8470-D94E51688B35}" destId="{904A8EFB-CB43-4491-A63C-F598D6F07334}" srcOrd="1" destOrd="0" presId="urn:microsoft.com/office/officeart/2009/3/layout/HorizontalOrganizationChart"/>
    <dgm:cxn modelId="{F60592E5-B279-4605-AF23-0AB3B13E174C}" type="presParOf" srcId="{904A8EFB-CB43-4491-A63C-F598D6F07334}" destId="{9D0AC896-231A-4B6E-AD63-25C3437BBE14}" srcOrd="0" destOrd="0" presId="urn:microsoft.com/office/officeart/2009/3/layout/HorizontalOrganizationChart"/>
    <dgm:cxn modelId="{9FBEE125-3391-43C6-9F53-57D169A51F67}" type="presParOf" srcId="{904A8EFB-CB43-4491-A63C-F598D6F07334}" destId="{CB25DFA5-81AA-45EF-9D96-102413A54C99}" srcOrd="1" destOrd="0" presId="urn:microsoft.com/office/officeart/2009/3/layout/HorizontalOrganizationChart"/>
    <dgm:cxn modelId="{B470D535-C036-4FB5-81F8-A181A8C78607}" type="presParOf" srcId="{CB25DFA5-81AA-45EF-9D96-102413A54C99}" destId="{54C9B6FE-10EF-468F-93D1-BD8246367BCA}" srcOrd="0" destOrd="0" presId="urn:microsoft.com/office/officeart/2009/3/layout/HorizontalOrganizationChart"/>
    <dgm:cxn modelId="{FEC05B13-FDAD-4504-BC2B-8FB9A656FB22}" type="presParOf" srcId="{54C9B6FE-10EF-468F-93D1-BD8246367BCA}" destId="{AAEFFC7E-1FE5-4657-8DFE-0EDDCE1F106D}" srcOrd="0" destOrd="0" presId="urn:microsoft.com/office/officeart/2009/3/layout/HorizontalOrganizationChart"/>
    <dgm:cxn modelId="{7C47C722-100F-48A4-8524-BEFD5DA85431}" type="presParOf" srcId="{54C9B6FE-10EF-468F-93D1-BD8246367BCA}" destId="{E76B97BA-6749-4A00-991C-3C208D500ECE}" srcOrd="1" destOrd="0" presId="urn:microsoft.com/office/officeart/2009/3/layout/HorizontalOrganizationChart"/>
    <dgm:cxn modelId="{C4681353-AC80-4530-B061-FC457DAA5572}" type="presParOf" srcId="{CB25DFA5-81AA-45EF-9D96-102413A54C99}" destId="{5DC4F7DE-266B-4164-93C1-D4ACE2B525D3}" srcOrd="1" destOrd="0" presId="urn:microsoft.com/office/officeart/2009/3/layout/HorizontalOrganizationChart"/>
    <dgm:cxn modelId="{2CB0FE86-F7FC-49A4-9279-FB7C7C482B52}" type="presParOf" srcId="{5DC4F7DE-266B-4164-93C1-D4ACE2B525D3}" destId="{EF230ABE-4FB2-4368-846B-ABE874DFD314}" srcOrd="0" destOrd="0" presId="urn:microsoft.com/office/officeart/2009/3/layout/HorizontalOrganizationChart"/>
    <dgm:cxn modelId="{C6BF711A-D533-40EA-B91C-9B5F99CA3943}" type="presParOf" srcId="{5DC4F7DE-266B-4164-93C1-D4ACE2B525D3}" destId="{DB39087B-D25D-440B-8A32-DCCCB20AEB31}" srcOrd="1" destOrd="0" presId="urn:microsoft.com/office/officeart/2009/3/layout/HorizontalOrganizationChart"/>
    <dgm:cxn modelId="{94883274-F5B3-417F-9CD8-3FE52E5DBEC7}" type="presParOf" srcId="{DB39087B-D25D-440B-8A32-DCCCB20AEB31}" destId="{4A9758E0-E670-4577-8ECA-078E6419126D}" srcOrd="0" destOrd="0" presId="urn:microsoft.com/office/officeart/2009/3/layout/HorizontalOrganizationChart"/>
    <dgm:cxn modelId="{9E81D439-89B7-4C2C-8524-329F48089EBA}" type="presParOf" srcId="{4A9758E0-E670-4577-8ECA-078E6419126D}" destId="{7FAD3765-F39A-4EA3-B185-5BFFDDD248BA}" srcOrd="0" destOrd="0" presId="urn:microsoft.com/office/officeart/2009/3/layout/HorizontalOrganizationChart"/>
    <dgm:cxn modelId="{2FE06551-F947-42FD-A381-C12F9575C669}" type="presParOf" srcId="{4A9758E0-E670-4577-8ECA-078E6419126D}" destId="{114A17DE-F197-4F33-A3FC-A76F05E0AA0D}" srcOrd="1" destOrd="0" presId="urn:microsoft.com/office/officeart/2009/3/layout/HorizontalOrganizationChart"/>
    <dgm:cxn modelId="{F5ED5643-0379-41E8-B724-6A5C617E113D}" type="presParOf" srcId="{DB39087B-D25D-440B-8A32-DCCCB20AEB31}" destId="{E856FA4D-E1EA-4A64-98C2-54B3D7F27F86}" srcOrd="1" destOrd="0" presId="urn:microsoft.com/office/officeart/2009/3/layout/HorizontalOrganizationChart"/>
    <dgm:cxn modelId="{926C995B-C5D3-4A41-A890-CC6CD917B3AF}" type="presParOf" srcId="{DB39087B-D25D-440B-8A32-DCCCB20AEB31}" destId="{52055972-2739-4CF1-A93B-D2846D89C75B}" srcOrd="2" destOrd="0" presId="urn:microsoft.com/office/officeart/2009/3/layout/HorizontalOrganizationChart"/>
    <dgm:cxn modelId="{78010751-773E-4A92-B201-7B1FE4C66C2C}" type="presParOf" srcId="{CB25DFA5-81AA-45EF-9D96-102413A54C99}" destId="{31A4205D-1719-443D-A3BD-0CF77530F5FD}" srcOrd="2" destOrd="0" presId="urn:microsoft.com/office/officeart/2009/3/layout/HorizontalOrganizationChart"/>
    <dgm:cxn modelId="{008E6155-7BFF-44C6-856C-EEED0B99C08A}" type="presParOf" srcId="{904A8EFB-CB43-4491-A63C-F598D6F07334}" destId="{FA8DE4FE-290A-44AE-A6E5-2B9694D1135B}" srcOrd="2" destOrd="0" presId="urn:microsoft.com/office/officeart/2009/3/layout/HorizontalOrganizationChart"/>
    <dgm:cxn modelId="{887B5CEE-FAC3-4D30-BCBE-82797577BFC0}" type="presParOf" srcId="{904A8EFB-CB43-4491-A63C-F598D6F07334}" destId="{EA5743CB-D552-4188-91DA-6DCCE4B3841F}" srcOrd="3" destOrd="0" presId="urn:microsoft.com/office/officeart/2009/3/layout/HorizontalOrganizationChart"/>
    <dgm:cxn modelId="{60B3BD6A-457B-4CB8-9135-F86FF18BD85E}" type="presParOf" srcId="{EA5743CB-D552-4188-91DA-6DCCE4B3841F}" destId="{FBBE1727-C7FE-48A8-B36A-3052C3AAE406}" srcOrd="0" destOrd="0" presId="urn:microsoft.com/office/officeart/2009/3/layout/HorizontalOrganizationChart"/>
    <dgm:cxn modelId="{1B2500F0-4ABD-4631-9BFC-A8929F1C661E}" type="presParOf" srcId="{FBBE1727-C7FE-48A8-B36A-3052C3AAE406}" destId="{95510BA5-E445-4095-BA2F-782970BA850E}" srcOrd="0" destOrd="0" presId="urn:microsoft.com/office/officeart/2009/3/layout/HorizontalOrganizationChart"/>
    <dgm:cxn modelId="{2C68DEFF-5D9B-4481-82C2-253107B794AD}" type="presParOf" srcId="{FBBE1727-C7FE-48A8-B36A-3052C3AAE406}" destId="{5A1817E9-DEF4-480F-8D9F-267CB76F8FDD}" srcOrd="1" destOrd="0" presId="urn:microsoft.com/office/officeart/2009/3/layout/HorizontalOrganizationChart"/>
    <dgm:cxn modelId="{FF97EA2B-3001-4349-B4DE-03DC97A46C21}" type="presParOf" srcId="{EA5743CB-D552-4188-91DA-6DCCE4B3841F}" destId="{CA686C70-07B6-4AD2-A9E2-C15DC18AEA76}" srcOrd="1" destOrd="0" presId="urn:microsoft.com/office/officeart/2009/3/layout/HorizontalOrganizationChart"/>
    <dgm:cxn modelId="{B92E6B0B-6698-4400-AA61-B6A3FFA361DB}" type="presParOf" srcId="{CA686C70-07B6-4AD2-A9E2-C15DC18AEA76}" destId="{5F3CD933-F46E-4457-A42B-B8BBC144C0FD}" srcOrd="0" destOrd="0" presId="urn:microsoft.com/office/officeart/2009/3/layout/HorizontalOrganizationChart"/>
    <dgm:cxn modelId="{45063B74-83C6-407F-89CB-2E1DAEF67F46}" type="presParOf" srcId="{CA686C70-07B6-4AD2-A9E2-C15DC18AEA76}" destId="{8BA7EA49-908D-4866-B00D-B588869F54F0}" srcOrd="1" destOrd="0" presId="urn:microsoft.com/office/officeart/2009/3/layout/HorizontalOrganizationChart"/>
    <dgm:cxn modelId="{54611101-EC76-4552-9E09-D20F63F5D5BB}" type="presParOf" srcId="{8BA7EA49-908D-4866-B00D-B588869F54F0}" destId="{325510B3-49A1-4F88-8336-4977B9CDE9B1}" srcOrd="0" destOrd="0" presId="urn:microsoft.com/office/officeart/2009/3/layout/HorizontalOrganizationChart"/>
    <dgm:cxn modelId="{E3D99016-C55D-48E9-9C48-B4C6941C102B}" type="presParOf" srcId="{325510B3-49A1-4F88-8336-4977B9CDE9B1}" destId="{1B0F9129-2118-4D06-92F1-0574CD91AC3E}" srcOrd="0" destOrd="0" presId="urn:microsoft.com/office/officeart/2009/3/layout/HorizontalOrganizationChart"/>
    <dgm:cxn modelId="{0E87941A-2F99-4F46-8B27-62414C849CC6}" type="presParOf" srcId="{325510B3-49A1-4F88-8336-4977B9CDE9B1}" destId="{518281BC-F509-4D37-BD60-D667E6B6C7BF}" srcOrd="1" destOrd="0" presId="urn:microsoft.com/office/officeart/2009/3/layout/HorizontalOrganizationChart"/>
    <dgm:cxn modelId="{E62BE152-6B5A-4711-BAA9-288BA780F643}" type="presParOf" srcId="{8BA7EA49-908D-4866-B00D-B588869F54F0}" destId="{25DF7EFB-1A25-446A-8ABD-13976A78477E}" srcOrd="1" destOrd="0" presId="urn:microsoft.com/office/officeart/2009/3/layout/HorizontalOrganizationChart"/>
    <dgm:cxn modelId="{A8BE091F-1CE8-4D20-B2C3-7D52F288FEEE}" type="presParOf" srcId="{8BA7EA49-908D-4866-B00D-B588869F54F0}" destId="{A74EA16A-7C3E-4CCB-BBE5-5D3AB0C6A608}" srcOrd="2" destOrd="0" presId="urn:microsoft.com/office/officeart/2009/3/layout/HorizontalOrganizationChart"/>
    <dgm:cxn modelId="{55301739-A9FB-47C0-90AF-8D9B5E5DA6B9}" type="presParOf" srcId="{EA5743CB-D552-4188-91DA-6DCCE4B3841F}" destId="{24CFE9D8-BC32-4705-A4E2-94D8119E9FBD}" srcOrd="2" destOrd="0" presId="urn:microsoft.com/office/officeart/2009/3/layout/HorizontalOrganizationChart"/>
    <dgm:cxn modelId="{F436CEAD-E4DF-440E-83F2-592D81B0C33A}" type="presParOf" srcId="{8836DB5F-54DB-448A-8470-D94E51688B35}" destId="{3B7B8C73-3655-4675-8D06-68B6A1659573}"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0.40058</cdr:x>
      <cdr:y>0.1404</cdr:y>
    </cdr:from>
    <cdr:to>
      <cdr:x>0.53676</cdr:x>
      <cdr:y>0.38386</cdr:y>
    </cdr:to>
    <cdr:sp macro="" textlink="">
      <cdr:nvSpPr>
        <cdr:cNvPr id="2" name="CuadroTexto 1"/>
        <cdr:cNvSpPr txBox="1"/>
      </cdr:nvSpPr>
      <cdr:spPr>
        <a:xfrm xmlns:a="http://schemas.openxmlformats.org/drawingml/2006/main">
          <a:off x="3255878" y="760761"/>
          <a:ext cx="1106905" cy="131924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MX" dirty="0" smtClean="0">
              <a:latin typeface="Arial" panose="020B0604020202020204" pitchFamily="34" charset="0"/>
              <a:cs typeface="Arial" panose="020B0604020202020204" pitchFamily="34" charset="0"/>
            </a:rPr>
            <a:t>89%</a:t>
          </a:r>
          <a:endParaRPr lang="es-MX" sz="11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0.39482</cdr:x>
      <cdr:y>0.81755</cdr:y>
    </cdr:from>
    <cdr:to>
      <cdr:x>0.5</cdr:x>
      <cdr:y>0.89053</cdr:y>
    </cdr:to>
    <cdr:sp macro="" textlink="">
      <cdr:nvSpPr>
        <cdr:cNvPr id="3" name="CuadroTexto 1"/>
        <cdr:cNvSpPr txBox="1"/>
      </cdr:nvSpPr>
      <cdr:spPr>
        <a:xfrm xmlns:a="http://schemas.openxmlformats.org/drawingml/2006/main">
          <a:off x="3209090" y="4430041"/>
          <a:ext cx="854910" cy="39543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s-MX" b="1" dirty="0" smtClean="0">
              <a:latin typeface="Arial" panose="020B0604020202020204" pitchFamily="34" charset="0"/>
              <a:cs typeface="Arial" panose="020B0604020202020204" pitchFamily="34" charset="0"/>
            </a:rPr>
            <a:t>11%</a:t>
          </a:r>
          <a:endParaRPr lang="es-MX" sz="1100" b="1" dirty="0">
            <a:latin typeface="Arial" panose="020B0604020202020204" pitchFamily="34" charset="0"/>
            <a:cs typeface="Arial" panose="020B0604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6DA012-CD9A-42ED-B49C-94D970E818EB}" type="datetimeFigureOut">
              <a:rPr lang="es-MX" smtClean="0"/>
              <a:t>11/09/2019</a:t>
            </a:fld>
            <a:endParaRPr lang="es-MX"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58F2D9-5ADA-430C-A099-F53E63337917}" type="slidenum">
              <a:rPr lang="es-MX" smtClean="0"/>
              <a:t>‹Nº›</a:t>
            </a:fld>
            <a:endParaRPr lang="es-MX" dirty="0"/>
          </a:p>
        </p:txBody>
      </p:sp>
    </p:spTree>
    <p:extLst>
      <p:ext uri="{BB962C8B-B14F-4D97-AF65-F5344CB8AC3E}">
        <p14:creationId xmlns:p14="http://schemas.microsoft.com/office/powerpoint/2010/main" val="2024608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presenta la información requerida que permite la correcta identificación</a:t>
            </a:r>
            <a:r>
              <a:rPr lang="es-MX" baseline="0" dirty="0" smtClean="0"/>
              <a:t> </a:t>
            </a:r>
            <a:r>
              <a:rPr lang="es-MX" dirty="0" smtClean="0"/>
              <a:t>de</a:t>
            </a:r>
            <a:r>
              <a:rPr lang="es-MX" baseline="0" dirty="0" smtClean="0"/>
              <a:t> </a:t>
            </a:r>
            <a:r>
              <a:rPr lang="es-MX" dirty="0" smtClean="0"/>
              <a:t>las diapositivas de la Unidad 3, Tema 19:</a:t>
            </a:r>
            <a:r>
              <a:rPr lang="es-MX" baseline="0" dirty="0" smtClean="0"/>
              <a:t> Vivienda de la asignatura: Economía Espacial</a:t>
            </a:r>
            <a:r>
              <a:rPr lang="es-MX" dirty="0" smtClean="0"/>
              <a:t>.</a:t>
            </a:r>
          </a:p>
          <a:p>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a:t>
            </a:fld>
            <a:endParaRPr lang="es-MX" dirty="0"/>
          </a:p>
        </p:txBody>
      </p:sp>
    </p:spTree>
    <p:extLst>
      <p:ext uri="{BB962C8B-B14F-4D97-AF65-F5344CB8AC3E}">
        <p14:creationId xmlns:p14="http://schemas.microsoft.com/office/powerpoint/2010/main" val="3084224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Continúa la</a:t>
            </a:r>
            <a:r>
              <a:rPr lang="es-MX" baseline="0" dirty="0" smtClean="0"/>
              <a:t> segunda parte de la presentación. Los temas que se desarrollan en esta sección son: </a:t>
            </a:r>
            <a:r>
              <a:rPr lang="es-MX" sz="1200" b="0" dirty="0" smtClean="0">
                <a:solidFill>
                  <a:srgbClr val="297FD5"/>
                </a:solidFill>
              </a:rPr>
              <a:t>Dependencias y/o entidades que participarán en la ejecución del Programa Nacional de Vivienda y el Indicador operativo de crédito INFONAVIT 1980-2015.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b="0"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10</a:t>
            </a:fld>
            <a:endParaRPr lang="es-MX" dirty="0"/>
          </a:p>
        </p:txBody>
      </p:sp>
    </p:spTree>
    <p:extLst>
      <p:ext uri="{BB962C8B-B14F-4D97-AF65-F5344CB8AC3E}">
        <p14:creationId xmlns:p14="http://schemas.microsoft.com/office/powerpoint/2010/main" val="862305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Dentro de las tareas del</a:t>
            </a:r>
            <a:r>
              <a:rPr lang="es-MX" baseline="0" dirty="0" smtClean="0"/>
              <a:t> sector público se encuentra lograr el bienestar de la población. En este sentido, </a:t>
            </a:r>
            <a:r>
              <a:rPr lang="es-MX" dirty="0" smtClean="0"/>
              <a:t>La</a:t>
            </a:r>
            <a:r>
              <a:rPr lang="es-MX" baseline="0" dirty="0" smtClean="0"/>
              <a:t> Comisión Nacional de Vivienda es la encargada de formular el Programa Nacional de vivienda para garantizar el derecho a una vivienda digna.</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11</a:t>
            </a:fld>
            <a:endParaRPr lang="es-MX" dirty="0"/>
          </a:p>
        </p:txBody>
      </p:sp>
    </p:spTree>
    <p:extLst>
      <p:ext uri="{BB962C8B-B14F-4D97-AF65-F5344CB8AC3E}">
        <p14:creationId xmlns:p14="http://schemas.microsoft.com/office/powerpoint/2010/main" val="2838494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Además de la CONAVI, existe la participación de otras dependencias y entidades para poder cumplir con las normas mencionadas anteriormente (construcción, derechos</a:t>
            </a:r>
            <a:r>
              <a:rPr lang="es-MX" baseline="0" dirty="0" smtClean="0"/>
              <a:t> de propiedad, etc.). Debido a problemas de financiación,  el INFONAVIT es un instituto importante para que la población pueda adquirir una vivienda.</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12</a:t>
            </a:fld>
            <a:endParaRPr lang="es-MX" dirty="0"/>
          </a:p>
        </p:txBody>
      </p:sp>
    </p:spTree>
    <p:extLst>
      <p:ext uri="{BB962C8B-B14F-4D97-AF65-F5344CB8AC3E}">
        <p14:creationId xmlns:p14="http://schemas.microsoft.com/office/powerpoint/2010/main" val="3081109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b="0" i="0" kern="1200" dirty="0" smtClean="0">
                <a:solidFill>
                  <a:schemeClr val="tx1"/>
                </a:solidFill>
                <a:effectLst/>
                <a:latin typeface="+mn-lt"/>
                <a:ea typeface="+mn-ea"/>
                <a:cs typeface="+mn-cs"/>
              </a:rPr>
              <a:t>Para obtener</a:t>
            </a:r>
            <a:r>
              <a:rPr lang="es-MX" sz="1200" b="0" i="0" kern="1200" baseline="0" dirty="0" smtClean="0">
                <a:solidFill>
                  <a:schemeClr val="tx1"/>
                </a:solidFill>
                <a:effectLst/>
                <a:latin typeface="+mn-lt"/>
                <a:ea typeface="+mn-ea"/>
                <a:cs typeface="+mn-cs"/>
              </a:rPr>
              <a:t> un crédito de INFONAVIT, se considera una precalificación del trabajador que incluye: edad, salario y el ahorro en la Subcuenta de Vivienda.  Durante 1980-2015 los créditos otorgados por la institución han ido en aumento. Cabe mencionar que el INFONAVIT tiene establecida una meta anual de créditos para ayudar a cumplir con los objetivos de los programas de viviendas.</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13</a:t>
            </a:fld>
            <a:endParaRPr lang="es-MX" dirty="0"/>
          </a:p>
        </p:txBody>
      </p:sp>
    </p:spTree>
    <p:extLst>
      <p:ext uri="{BB962C8B-B14F-4D97-AF65-F5344CB8AC3E}">
        <p14:creationId xmlns:p14="http://schemas.microsoft.com/office/powerpoint/2010/main" val="3158764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expone la tercera y última pate</a:t>
            </a:r>
            <a:r>
              <a:rPr lang="es-MX" baseline="0" dirty="0" smtClean="0"/>
              <a:t> de la presentación. Aquí se muestra: pirámide población en México, definición de hogar, tipos de hogar e información sobre las características de las viviendas como el numero de persona que la habitan, porcentaje de viviendas con electricidad, agua entubada y drenaje. Lo anterior con el objetivo de conocer si se cumple con lo que se establece en la Ley de Vivienda.</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14</a:t>
            </a:fld>
            <a:endParaRPr lang="es-MX" dirty="0"/>
          </a:p>
        </p:txBody>
      </p:sp>
    </p:spTree>
    <p:extLst>
      <p:ext uri="{BB962C8B-B14F-4D97-AF65-F5344CB8AC3E}">
        <p14:creationId xmlns:p14="http://schemas.microsoft.com/office/powerpoint/2010/main" val="134659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presenta el concepto de hogar</a:t>
            </a:r>
            <a:r>
              <a:rPr lang="es-MX" baseline="0" dirty="0" smtClean="0"/>
              <a:t> con el objetivo de que el alumno pueda d</a:t>
            </a:r>
            <a:r>
              <a:rPr lang="es-MX" dirty="0" smtClean="0"/>
              <a:t>iferenciar</a:t>
            </a:r>
            <a:r>
              <a:rPr lang="es-MX" baseline="0" dirty="0" smtClean="0"/>
              <a:t> entre la definición de hogar y vivienda. </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15</a:t>
            </a:fld>
            <a:endParaRPr lang="es-MX" dirty="0"/>
          </a:p>
        </p:txBody>
      </p:sp>
    </p:spTree>
    <p:extLst>
      <p:ext uri="{BB962C8B-B14F-4D97-AF65-F5344CB8AC3E}">
        <p14:creationId xmlns:p14="http://schemas.microsoft.com/office/powerpoint/2010/main" val="3032917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Hogar incluye</a:t>
            </a:r>
            <a:r>
              <a:rPr lang="es-MX" baseline="0" dirty="0" smtClean="0"/>
              <a:t> dos tipos: el hogar familiar que puede ser nuclear, ampliado o compuesto y el hogar no familiar que puede ser unipersonal o corresidente. Con estas clasificaciones se puede observar la dinámica de los integrantes en relación con el parentesco. </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16</a:t>
            </a:fld>
            <a:endParaRPr lang="es-MX" dirty="0"/>
          </a:p>
        </p:txBody>
      </p:sp>
    </p:spTree>
    <p:extLst>
      <p:ext uri="{BB962C8B-B14F-4D97-AF65-F5344CB8AC3E}">
        <p14:creationId xmlns:p14="http://schemas.microsoft.com/office/powerpoint/2010/main" val="2437900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 el porcentaje de hogares familiares y no familiares.</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17</a:t>
            </a:fld>
            <a:endParaRPr lang="es-MX" dirty="0"/>
          </a:p>
        </p:txBody>
      </p:sp>
    </p:spTree>
    <p:extLst>
      <p:ext uri="{BB962C8B-B14F-4D97-AF65-F5344CB8AC3E}">
        <p14:creationId xmlns:p14="http://schemas.microsoft.com/office/powerpoint/2010/main" val="9315894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muestra el porcentaje de hogares familiares</a:t>
            </a:r>
            <a:r>
              <a:rPr lang="es-MX" baseline="0" dirty="0" smtClean="0"/>
              <a:t> que son nucleares o ampliados.</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18</a:t>
            </a:fld>
            <a:endParaRPr lang="es-MX" dirty="0"/>
          </a:p>
        </p:txBody>
      </p:sp>
    </p:spTree>
    <p:extLst>
      <p:ext uri="{BB962C8B-B14F-4D97-AF65-F5344CB8AC3E}">
        <p14:creationId xmlns:p14="http://schemas.microsoft.com/office/powerpoint/2010/main" val="2536454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muestra el porcentaje de hogares no familiares</a:t>
            </a:r>
            <a:r>
              <a:rPr lang="es-MX" baseline="0" dirty="0" smtClean="0"/>
              <a:t> que son unipersonales y corresidentes.</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19</a:t>
            </a:fld>
            <a:endParaRPr lang="es-MX" dirty="0"/>
          </a:p>
        </p:txBody>
      </p:sp>
    </p:spTree>
    <p:extLst>
      <p:ext uri="{BB962C8B-B14F-4D97-AF65-F5344CB8AC3E}">
        <p14:creationId xmlns:p14="http://schemas.microsoft.com/office/powerpoint/2010/main" val="2651194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hace mención del objetivo de la elaboración del presente material.</a:t>
            </a:r>
            <a:r>
              <a:rPr lang="es-MX" baseline="0" dirty="0" smtClean="0"/>
              <a:t> La expectativa es</a:t>
            </a:r>
            <a:r>
              <a:rPr lang="es-MX" dirty="0" smtClean="0"/>
              <a:t> despertar el interés del alumno </a:t>
            </a:r>
            <a:r>
              <a:rPr lang="es-MX" baseline="0" dirty="0" smtClean="0"/>
              <a:t>que esta inscrito en la unidad de aprendizaje de Economía Espacial. La exposición </a:t>
            </a:r>
            <a:r>
              <a:rPr lang="es-MX" dirty="0" smtClean="0"/>
              <a:t>corresponde a la unidad tres,</a:t>
            </a:r>
            <a:r>
              <a:rPr lang="es-MX" baseline="0" dirty="0" smtClean="0"/>
              <a:t> </a:t>
            </a:r>
            <a:r>
              <a:rPr lang="es-MX" dirty="0" smtClean="0"/>
              <a:t>tema diecinueve: Vivienda</a:t>
            </a:r>
            <a:r>
              <a:rPr lang="es-MX" baseline="0" dirty="0" smtClean="0"/>
              <a:t>.</a:t>
            </a:r>
            <a:r>
              <a:rPr lang="es-MX"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a:t>
            </a:fld>
            <a:endParaRPr lang="es-ES" dirty="0"/>
          </a:p>
        </p:txBody>
      </p:sp>
    </p:spTree>
    <p:extLst>
      <p:ext uri="{BB962C8B-B14F-4D97-AF65-F5344CB8AC3E}">
        <p14:creationId xmlns:p14="http://schemas.microsoft.com/office/powerpoint/2010/main" val="38121288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cs typeface="Arial" panose="020B0604020202020204" pitchFamily="34" charset="0"/>
              </a:rPr>
              <a:t>La jefatura femenina aumentó 4 puntos porcentuales entre 2010 y 2015.</a:t>
            </a:r>
            <a:endParaRPr lang="es-MX" sz="1200" b="0" i="0" dirty="0" smtClean="0">
              <a:effectLst/>
              <a:cs typeface="Arial" panose="020B0604020202020204" pitchFamily="34" charset="0"/>
            </a:endParaRPr>
          </a:p>
          <a:p>
            <a:pPr algn="just"/>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20</a:t>
            </a:fld>
            <a:endParaRPr lang="es-MX" dirty="0"/>
          </a:p>
        </p:txBody>
      </p:sp>
    </p:spTree>
    <p:extLst>
      <p:ext uri="{BB962C8B-B14F-4D97-AF65-F5344CB8AC3E}">
        <p14:creationId xmlns:p14="http://schemas.microsoft.com/office/powerpoint/2010/main" val="3178435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La información que se requiere para conocer las principales características de las viviendas como</a:t>
            </a:r>
            <a:r>
              <a:rPr lang="es-MX" baseline="0" dirty="0" smtClean="0"/>
              <a:t> el número de habitantes y el acceso a servicios, se puede consultar en la página del </a:t>
            </a:r>
            <a:r>
              <a:rPr lang="es-MX" sz="1200" dirty="0" smtClean="0"/>
              <a:t>Instituto Nacional de Estadística y Geografía.</a:t>
            </a:r>
            <a:r>
              <a:rPr lang="es-MX" sz="1200" baseline="0" dirty="0" smtClean="0"/>
              <a:t> </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21</a:t>
            </a:fld>
            <a:endParaRPr lang="es-MX" dirty="0"/>
          </a:p>
        </p:txBody>
      </p:sp>
    </p:spTree>
    <p:extLst>
      <p:ext uri="{BB962C8B-B14F-4D97-AF65-F5344CB8AC3E}">
        <p14:creationId xmlns:p14="http://schemas.microsoft.com/office/powerpoint/2010/main" val="8299053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A continuación, se muestra el numero de viviendas particulares habitadas entre 1990 y 2015. Es</a:t>
            </a:r>
            <a:r>
              <a:rPr lang="es-MX" baseline="0" dirty="0" smtClean="0"/>
              <a:t> de esperarse que con el paso del tiempo el numero de personas que habitan el país incremente y con ello el numero de viviendas habitadas.</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22</a:t>
            </a:fld>
            <a:endParaRPr lang="es-MX" dirty="0"/>
          </a:p>
        </p:txBody>
      </p:sp>
    </p:spTree>
    <p:extLst>
      <p:ext uri="{BB962C8B-B14F-4D97-AF65-F5344CB8AC3E}">
        <p14:creationId xmlns:p14="http://schemas.microsoft.com/office/powerpoint/2010/main" val="431252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promedio de habitantes en las viviendas</a:t>
            </a:r>
            <a:r>
              <a:rPr lang="es-MX" baseline="0" dirty="0" smtClean="0"/>
              <a:t> entre el periodo 1995 y 2017 ha ido disminuyendo, por </a:t>
            </a:r>
            <a:r>
              <a:rPr lang="es-MX" dirty="0" smtClean="0"/>
              <a:t>lo que</a:t>
            </a:r>
            <a:r>
              <a:rPr lang="es-MX" baseline="0" dirty="0" smtClean="0"/>
              <a:t> considerar habitar una vivienda de gran tamaño ya no es prioridad aunque aún se da el caso de que un gran numero de habitantes convivan en un pequeño espacio, esto como consecuencia de vivir en condiciones de pobreza.</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23</a:t>
            </a:fld>
            <a:endParaRPr lang="es-MX" dirty="0"/>
          </a:p>
        </p:txBody>
      </p:sp>
    </p:spTree>
    <p:extLst>
      <p:ext uri="{BB962C8B-B14F-4D97-AF65-F5344CB8AC3E}">
        <p14:creationId xmlns:p14="http://schemas.microsoft.com/office/powerpoint/2010/main" val="3965697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muestra el </a:t>
            </a:r>
            <a:r>
              <a:rPr lang="es-MX" sz="1200" b="0" dirty="0" smtClean="0">
                <a:solidFill>
                  <a:srgbClr val="297FD5"/>
                </a:solidFill>
              </a:rPr>
              <a:t>porcentaje de viviendas particulares habitadas con electricidad. El promedio</a:t>
            </a:r>
            <a:r>
              <a:rPr lang="es-MX" sz="1200" b="0" baseline="0" dirty="0" smtClean="0">
                <a:solidFill>
                  <a:srgbClr val="297FD5"/>
                </a:solidFill>
              </a:rPr>
              <a:t> nacional en el año 2015 es de 98.7%</a:t>
            </a:r>
            <a:endParaRPr lang="es-MX" b="0"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24</a:t>
            </a:fld>
            <a:endParaRPr lang="es-MX" dirty="0"/>
          </a:p>
        </p:txBody>
      </p:sp>
    </p:spTree>
    <p:extLst>
      <p:ext uri="{BB962C8B-B14F-4D97-AF65-F5344CB8AC3E}">
        <p14:creationId xmlns:p14="http://schemas.microsoft.com/office/powerpoint/2010/main" val="12096296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b="0" i="0" kern="1200" dirty="0" smtClean="0">
                <a:solidFill>
                  <a:schemeClr val="tx1"/>
                </a:solidFill>
                <a:effectLst/>
                <a:latin typeface="+mn-lt"/>
                <a:ea typeface="+mn-ea"/>
                <a:cs typeface="+mn-cs"/>
              </a:rPr>
              <a:t>La información se refiere al número de viviendas particulares habitadas que cuentan con agua entubada dentro de la vivienda; en el cálculo se excluye: locales no construidos para habitación, viviendas móviles y refugios. (INEGI).</a:t>
            </a:r>
            <a:r>
              <a:rPr lang="es-MX" sz="1200" b="0" dirty="0" smtClean="0">
                <a:solidFill>
                  <a:srgbClr val="297FD5"/>
                </a:solidFill>
              </a:rPr>
              <a:t> El promedio</a:t>
            </a:r>
            <a:r>
              <a:rPr lang="es-MX" sz="1200" b="0" baseline="0" dirty="0" smtClean="0">
                <a:solidFill>
                  <a:srgbClr val="297FD5"/>
                </a:solidFill>
              </a:rPr>
              <a:t> nacional en el año 2015 es de 94.6% sin embargo, Guerrero, Oaxaca y Veracruz muestran un porcentaje más bajo que el promedio nacional.</a:t>
            </a:r>
            <a:endParaRPr lang="es-MX" b="0" dirty="0" smtClean="0"/>
          </a:p>
          <a:p>
            <a:pPr algn="just"/>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25</a:t>
            </a:fld>
            <a:endParaRPr lang="es-MX" dirty="0"/>
          </a:p>
        </p:txBody>
      </p:sp>
    </p:spTree>
    <p:extLst>
      <p:ext uri="{BB962C8B-B14F-4D97-AF65-F5344CB8AC3E}">
        <p14:creationId xmlns:p14="http://schemas.microsoft.com/office/powerpoint/2010/main" val="37899673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muestra el </a:t>
            </a:r>
            <a:r>
              <a:rPr lang="es-MX" sz="1200" b="0" dirty="0" smtClean="0">
                <a:solidFill>
                  <a:srgbClr val="297FD5"/>
                </a:solidFill>
              </a:rPr>
              <a:t>porcentaje de viviendas</a:t>
            </a:r>
            <a:r>
              <a:rPr lang="es-MX" sz="1200" b="0" baseline="0" dirty="0" smtClean="0">
                <a:solidFill>
                  <a:srgbClr val="297FD5"/>
                </a:solidFill>
              </a:rPr>
              <a:t> con drenaje</a:t>
            </a:r>
            <a:r>
              <a:rPr lang="es-MX" sz="1200" b="0" dirty="0" smtClean="0">
                <a:solidFill>
                  <a:srgbClr val="297FD5"/>
                </a:solidFill>
              </a:rPr>
              <a:t>. El promedio</a:t>
            </a:r>
            <a:r>
              <a:rPr lang="es-MX" sz="1200" b="0" baseline="0" dirty="0" smtClean="0">
                <a:solidFill>
                  <a:srgbClr val="297FD5"/>
                </a:solidFill>
              </a:rPr>
              <a:t> nacional en el año 2015 es de 93.2%</a:t>
            </a:r>
            <a:endParaRPr lang="es-MX" b="0" dirty="0" smtClean="0"/>
          </a:p>
          <a:p>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26</a:t>
            </a:fld>
            <a:endParaRPr lang="es-MX" dirty="0"/>
          </a:p>
        </p:txBody>
      </p:sp>
    </p:spTree>
    <p:extLst>
      <p:ext uri="{BB962C8B-B14F-4D97-AF65-F5344CB8AC3E}">
        <p14:creationId xmlns:p14="http://schemas.microsoft.com/office/powerpoint/2010/main" val="8865467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tema de a sustentabilidad en la Viviente también es</a:t>
            </a:r>
            <a:r>
              <a:rPr lang="es-MX" baseline="0" dirty="0" smtClean="0"/>
              <a:t> importante aunque al año 2015, el porcentaje de personas que disponen de panel solar es muy bajo. </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27</a:t>
            </a:fld>
            <a:endParaRPr lang="es-MX" dirty="0"/>
          </a:p>
        </p:txBody>
      </p:sp>
    </p:spTree>
    <p:extLst>
      <p:ext uri="{BB962C8B-B14F-4D97-AF65-F5344CB8AC3E}">
        <p14:creationId xmlns:p14="http://schemas.microsoft.com/office/powerpoint/2010/main" val="32404998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baseline="0" dirty="0" smtClean="0"/>
              <a:t>Funciones del IMEVIS del Estado de México. </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28</a:t>
            </a:fld>
            <a:endParaRPr lang="es-MX" dirty="0"/>
          </a:p>
        </p:txBody>
      </p:sp>
    </p:spTree>
    <p:extLst>
      <p:ext uri="{BB962C8B-B14F-4D97-AF65-F5344CB8AC3E}">
        <p14:creationId xmlns:p14="http://schemas.microsoft.com/office/powerpoint/2010/main" val="23803128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aseline="0" dirty="0" smtClean="0"/>
              <a:t>Funciones del IMEVIS del Estado de México. </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29</a:t>
            </a:fld>
            <a:endParaRPr lang="es-MX" dirty="0"/>
          </a:p>
        </p:txBody>
      </p:sp>
    </p:spTree>
    <p:extLst>
      <p:ext uri="{BB962C8B-B14F-4D97-AF65-F5344CB8AC3E}">
        <p14:creationId xmlns:p14="http://schemas.microsoft.com/office/powerpoint/2010/main" val="2180468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a:t>
            </a:r>
            <a:r>
              <a:rPr lang="es-MX" baseline="0" dirty="0" smtClean="0"/>
              <a:t> presenta el mapa curricular donde está ubicada la unidad de aprendizaje de Economía Espacial y se encuentra en el séptimo semestre como optativa 1.</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a:t>
            </a:fld>
            <a:endParaRPr lang="es-ES" dirty="0"/>
          </a:p>
        </p:txBody>
      </p:sp>
    </p:spTree>
    <p:extLst>
      <p:ext uri="{BB962C8B-B14F-4D97-AF65-F5344CB8AC3E}">
        <p14:creationId xmlns:p14="http://schemas.microsoft.com/office/powerpoint/2010/main" val="13347701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presentan las principales</a:t>
            </a:r>
            <a:r>
              <a:rPr lang="es-MX" baseline="0" dirty="0" smtClean="0"/>
              <a:t> conclusiones del tema abordado.</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30</a:t>
            </a:fld>
            <a:endParaRPr lang="es-ES" dirty="0"/>
          </a:p>
        </p:txBody>
      </p:sp>
    </p:spTree>
    <p:extLst>
      <p:ext uri="{BB962C8B-B14F-4D97-AF65-F5344CB8AC3E}">
        <p14:creationId xmlns:p14="http://schemas.microsoft.com/office/powerpoint/2010/main" val="26872076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Finalmente se presenta la bibliografía utilizada.</a:t>
            </a: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31</a:t>
            </a:fld>
            <a:endParaRPr lang="es-ES" dirty="0"/>
          </a:p>
        </p:txBody>
      </p:sp>
    </p:spTree>
    <p:extLst>
      <p:ext uri="{BB962C8B-B14F-4D97-AF65-F5344CB8AC3E}">
        <p14:creationId xmlns:p14="http://schemas.microsoft.com/office/powerpoint/2010/main" val="41349071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Finalmente se presenta la bibliografía utilizada.</a:t>
            </a:r>
          </a:p>
          <a:p>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32</a:t>
            </a:fld>
            <a:endParaRPr lang="es-MX" dirty="0"/>
          </a:p>
        </p:txBody>
      </p:sp>
    </p:spTree>
    <p:extLst>
      <p:ext uri="{BB962C8B-B14F-4D97-AF65-F5344CB8AC3E}">
        <p14:creationId xmlns:p14="http://schemas.microsoft.com/office/powerpoint/2010/main" val="2175022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plantea la forma de</a:t>
            </a:r>
            <a:r>
              <a:rPr lang="es-MX" baseline="0" dirty="0" smtClean="0"/>
              <a:t> abordar el tema de Vivienda. Primero se exponen los artículos que establecen el derecho a la vivienda, después las entidades encargadas de otorgar viviendas  y finalmente la caracterización de los hogares y viviendas en México.</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4</a:t>
            </a:fld>
            <a:endParaRPr lang="es-ES" dirty="0"/>
          </a:p>
        </p:txBody>
      </p:sp>
    </p:spTree>
    <p:extLst>
      <p:ext uri="{BB962C8B-B14F-4D97-AF65-F5344CB8AC3E}">
        <p14:creationId xmlns:p14="http://schemas.microsoft.com/office/powerpoint/2010/main" val="2756713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algn="just"/>
            <a:r>
              <a:rPr lang="es-MX" dirty="0" smtClean="0"/>
              <a:t>Se presenta</a:t>
            </a:r>
            <a:r>
              <a:rPr lang="es-MX" baseline="0" dirty="0" smtClean="0"/>
              <a:t> el guion explicativo.</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5</a:t>
            </a:fld>
            <a:endParaRPr lang="es-ES" dirty="0"/>
          </a:p>
        </p:txBody>
      </p:sp>
    </p:spTree>
    <p:extLst>
      <p:ext uri="{BB962C8B-B14F-4D97-AF65-F5344CB8AC3E}">
        <p14:creationId xmlns:p14="http://schemas.microsoft.com/office/powerpoint/2010/main" val="2712964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Comienza</a:t>
            </a:r>
            <a:r>
              <a:rPr lang="es-MX" baseline="0" dirty="0" smtClean="0"/>
              <a:t> la presentación. Los temas que se desarrollan en esta sección son: reconocimiento del derecho a la vivienda y Ley de la Vivienda</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6</a:t>
            </a:fld>
            <a:endParaRPr lang="es-MX" dirty="0"/>
          </a:p>
        </p:txBody>
      </p:sp>
    </p:spTree>
    <p:extLst>
      <p:ext uri="{BB962C8B-B14F-4D97-AF65-F5344CB8AC3E}">
        <p14:creationId xmlns:p14="http://schemas.microsoft.com/office/powerpoint/2010/main" val="1134962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derecho a la vivienda va más allá de</a:t>
            </a:r>
            <a:r>
              <a:rPr lang="es-MX" baseline="0" dirty="0" smtClean="0"/>
              <a:t>l </a:t>
            </a:r>
            <a:r>
              <a:rPr lang="es-MX" dirty="0" smtClean="0"/>
              <a:t>espacio físico</a:t>
            </a:r>
            <a:r>
              <a:rPr lang="es-MX" baseline="0" dirty="0" smtClean="0"/>
              <a:t> pues además de incluir un ambiente seguro, las personas que habiten la vivienda deben de tener acceso a los servicios básicos como: electricidad, agua potable y drenaje por lo que, contar con una vivienda digna también favorece el desarrollo social. </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7</a:t>
            </a:fld>
            <a:endParaRPr lang="es-MX" dirty="0"/>
          </a:p>
        </p:txBody>
      </p:sp>
    </p:spTree>
    <p:extLst>
      <p:ext uri="{BB962C8B-B14F-4D97-AF65-F5344CB8AC3E}">
        <p14:creationId xmlns:p14="http://schemas.microsoft.com/office/powerpoint/2010/main" val="2713388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derecho a la Vivienda no sólo está</a:t>
            </a:r>
            <a:r>
              <a:rPr lang="es-MX" baseline="0" dirty="0" smtClean="0"/>
              <a:t> escrito en la Constitución, sino que también se encuentra en la Declaración Universal de los Derechos Humanos y en ambos documentos se observa la determinación para que las personas tengan un nivel de vida adecuado. </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8</a:t>
            </a:fld>
            <a:endParaRPr lang="es-MX" dirty="0"/>
          </a:p>
        </p:txBody>
      </p:sp>
    </p:spTree>
    <p:extLst>
      <p:ext uri="{BB962C8B-B14F-4D97-AF65-F5344CB8AC3E}">
        <p14:creationId xmlns:p14="http://schemas.microsoft.com/office/powerpoint/2010/main" val="4079560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La Ley,</a:t>
            </a:r>
            <a:r>
              <a:rPr lang="es-MX" baseline="0" dirty="0" smtClean="0"/>
              <a:t> además de garantizar el derecho a una vivienda digna también establece que se respeten las disposiciones jurídicas en materia de asentamientos humanos y construcción y el respeto a la propiedad. En este caso, es importante recordar que  uno de los grandes problemas territoriales son los asentamientos humanos que, comúnmente se concentran de manera ilegal en la periferia de las ciudades. </a:t>
            </a:r>
            <a:endParaRPr lang="es-MX" dirty="0"/>
          </a:p>
        </p:txBody>
      </p:sp>
      <p:sp>
        <p:nvSpPr>
          <p:cNvPr id="4" name="Marcador de número de diapositiva 3"/>
          <p:cNvSpPr>
            <a:spLocks noGrp="1"/>
          </p:cNvSpPr>
          <p:nvPr>
            <p:ph type="sldNum" sz="quarter" idx="10"/>
          </p:nvPr>
        </p:nvSpPr>
        <p:spPr/>
        <p:txBody>
          <a:bodyPr/>
          <a:lstStyle/>
          <a:p>
            <a:fld id="{8D58F2D9-5ADA-430C-A099-F53E63337917}" type="slidenum">
              <a:rPr lang="es-MX" smtClean="0"/>
              <a:t>9</a:t>
            </a:fld>
            <a:endParaRPr lang="es-MX" dirty="0"/>
          </a:p>
        </p:txBody>
      </p:sp>
    </p:spTree>
    <p:extLst>
      <p:ext uri="{BB962C8B-B14F-4D97-AF65-F5344CB8AC3E}">
        <p14:creationId xmlns:p14="http://schemas.microsoft.com/office/powerpoint/2010/main" val="2287298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0">
                      <a:schemeClr val="tx1"/>
                    </a:gs>
                    <a:gs pos="68000">
                      <a:srgbClr val="F1F1F1"/>
                    </a:gs>
                    <a:gs pos="100000">
                      <a:schemeClr val="bg1">
                        <a:lumMod val="11000"/>
                        <a:lumOff val="89000"/>
                      </a:schemeClr>
                    </a:gs>
                  </a:gsLst>
                  <a:lin ang="5400000" scaled="1"/>
                  <a:tileRect/>
                </a:gradFill>
                <a:effectLst>
                  <a:outerShdw blurRad="469900" dist="342900" dir="5400000" sy="-20000" rotWithShape="0">
                    <a:prstClr val="black">
                      <a:alpha val="66000"/>
                    </a:prstClr>
                  </a:outerShdw>
                </a:effectLst>
              </a:defRPr>
            </a:lvl1pPr>
          </a:lstStyle>
          <a:p>
            <a:pPr lvl="0" algn="r"/>
            <a:r>
              <a:rPr lang="es-ES" smtClean="0"/>
              <a:t>Haga clic para modificar el estilo de título del patrón</a:t>
            </a:r>
            <a:endParaRPr lang="en-US" dirty="0"/>
          </a:p>
        </p:txBody>
      </p:sp>
      <p:sp>
        <p:nvSpPr>
          <p:cNvPr id="3" name="Subtitle 2"/>
          <p:cNvSpPr>
            <a:spLocks noGrp="1"/>
          </p:cNvSpPr>
          <p:nvPr>
            <p:ph type="subTitle" idx="1"/>
          </p:nvPr>
        </p:nvSpPr>
        <p:spPr>
          <a:xfrm>
            <a:off x="2209799" y="3694375"/>
            <a:ext cx="9144000" cy="754025"/>
          </a:xfrm>
        </p:spPr>
        <p:txBody>
          <a:bodyPr vert="horz" lIns="91440" tIns="45720" rIns="91440" bIns="45720" rtlCol="0"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stStyle>
          <a:p>
            <a:pPr marL="0" lvl="0" indent="0" algn="r">
              <a:buNone/>
            </a:pPr>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4AD15DE3-C0FB-4D37-A138-DC0173C19105}" type="datetime1">
              <a:rPr lang="en-US" smtClean="0"/>
              <a:t>9/11/2019</a:t>
            </a:fld>
            <a:endParaRPr lang="en-US" dirty="0"/>
          </a:p>
        </p:txBody>
      </p:sp>
      <p:sp>
        <p:nvSpPr>
          <p:cNvPr id="8" name="Footer Placeholder 7"/>
          <p:cNvSpPr>
            <a:spLocks noGrp="1"/>
          </p:cNvSpPr>
          <p:nvPr>
            <p:ph type="ftr" sz="quarter" idx="11"/>
          </p:nvPr>
        </p:nvSpPr>
        <p:spPr/>
        <p:txBody>
          <a:bodyPr/>
          <a:lstStyle/>
          <a:p>
            <a:r>
              <a:rPr lang="en-US" dirty="0" smtClean="0"/>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366920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03A596-18ED-48CF-B916-B74E482B7D72}" type="datetime1">
              <a:rPr lang="en-US" smtClean="0"/>
              <a:t>9/11/2019</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294840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C52F7B9-CA50-481C-B51E-034F4B01496E}" type="datetime1">
              <a:rPr lang="en-US" smtClean="0"/>
              <a:t>9/11/2019</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948522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95E59AF-7680-4E0F-804F-4E70F2D19A39}" type="datetime1">
              <a:rPr lang="en-US" smtClean="0"/>
              <a:t>9/11/2019</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99126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F5AE063-F77C-4683-9DD7-DC2BEDC657DB}" type="datetime1">
              <a:rPr lang="en-US" smtClean="0"/>
              <a:t>9/11/2019</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460103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smtClean="0"/>
              <a:t>Haga clic para modificar el estilo de texto del patrón</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smtClean="0"/>
              <a:t>Haga clic para modificar el estilo de texto del patrón</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1B1C6EC0-14BA-469B-83BD-954FFD8DBAF4}" type="datetime1">
              <a:rPr lang="en-US" smtClean="0"/>
              <a:t>9/11/2019</a:t>
            </a:fld>
            <a:endParaRPr lang="en-US" dirty="0"/>
          </a:p>
        </p:txBody>
      </p:sp>
      <p:sp>
        <p:nvSpPr>
          <p:cNvPr id="4" name="Footer Placeholder 3"/>
          <p:cNvSpPr>
            <a:spLocks noGrp="1"/>
          </p:cNvSpPr>
          <p:nvPr>
            <p:ph type="ftr" sz="quarter" idx="11"/>
          </p:nvPr>
        </p:nvSpPr>
        <p:spPr/>
        <p:txBody>
          <a:bodyPr/>
          <a:lstStyle/>
          <a:p>
            <a:r>
              <a:rPr lang="en-US" dirty="0" smtClean="0"/>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7417856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111A24A2-4F84-44FF-999B-F09BA134B03F}" type="datetime1">
              <a:rPr lang="en-US" smtClean="0"/>
              <a:t>9/11/2019</a:t>
            </a:fld>
            <a:endParaRPr lang="en-US" dirty="0"/>
          </a:p>
        </p:txBody>
      </p:sp>
      <p:sp>
        <p:nvSpPr>
          <p:cNvPr id="4" name="Footer Placeholder 3"/>
          <p:cNvSpPr>
            <a:spLocks noGrp="1"/>
          </p:cNvSpPr>
          <p:nvPr>
            <p:ph type="ftr" sz="quarter" idx="11"/>
          </p:nvPr>
        </p:nvSpPr>
        <p:spPr/>
        <p:txBody>
          <a:bodyPr/>
          <a:lstStyle/>
          <a:p>
            <a:r>
              <a:rPr lang="en-US" dirty="0" smtClean="0"/>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547121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AE4F8A-DC2B-4D7F-AD18-72684CE9F559}" type="datetime1">
              <a:rPr lang="en-US" smtClean="0"/>
              <a:t>9/11/2019</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945626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A45E8FF-2DA6-43B1-BF36-AAE891AA670E}" type="datetime1">
              <a:rPr lang="en-US" smtClean="0"/>
              <a:t>9/11/2019</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026098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03168E7-B43F-4FE0-98AC-6D74854775A1}" type="datetime1">
              <a:rPr lang="en-US" smtClean="0"/>
              <a:t>9/11/2019</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548311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32000"/>
                        <a:lumOff val="68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s-ES" smtClean="0"/>
              <a:t>Haga clic para modificar el estilo de título del patrón</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DF19136-43B9-40A8-A4C2-FD3FDABE2694}" type="datetime1">
              <a:rPr lang="en-US" smtClean="0"/>
              <a:t>9/11/2019</a:t>
            </a:fld>
            <a:endParaRPr lang="en-US" dirty="0"/>
          </a:p>
        </p:txBody>
      </p:sp>
      <p:sp>
        <p:nvSpPr>
          <p:cNvPr id="5" name="Footer Placeholder 4"/>
          <p:cNvSpPr>
            <a:spLocks noGrp="1"/>
          </p:cNvSpPr>
          <p:nvPr>
            <p:ph type="ftr" sz="quarter" idx="11"/>
          </p:nvPr>
        </p:nvSpPr>
        <p:spPr/>
        <p:txBody>
          <a:bodyPr/>
          <a:lstStyle/>
          <a:p>
            <a:r>
              <a:rPr lang="en-US" dirty="0"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931341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B673C9-34AB-4762-9CE8-E2CA2CC15E89}" type="datetime1">
              <a:rPr lang="en-US" smtClean="0"/>
              <a:t>9/11/2019</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00637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20000" y="2505075"/>
            <a:ext cx="5025216"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smtClean="0"/>
              <a:t>Haga clic para modificar el estilo de texto del patrón</a:t>
            </a:r>
          </a:p>
        </p:txBody>
      </p:sp>
      <p:sp>
        <p:nvSpPr>
          <p:cNvPr id="6" name="Content Placeholder 5"/>
          <p:cNvSpPr>
            <a:spLocks noGrp="1"/>
          </p:cNvSpPr>
          <p:nvPr>
            <p:ph sz="quarter" idx="4"/>
          </p:nvPr>
        </p:nvSpPr>
        <p:spPr>
          <a:xfrm>
            <a:off x="6319840" y="2505075"/>
            <a:ext cx="503554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338F3FC-FAA9-4E1B-A3DD-6082AE0CB32E}" type="datetime1">
              <a:rPr lang="en-US" smtClean="0"/>
              <a:t>9/11/2019</a:t>
            </a:fld>
            <a:endParaRPr lang="en-US" dirty="0"/>
          </a:p>
        </p:txBody>
      </p:sp>
      <p:sp>
        <p:nvSpPr>
          <p:cNvPr id="8" name="Footer Placeholder 7"/>
          <p:cNvSpPr>
            <a:spLocks noGrp="1"/>
          </p:cNvSpPr>
          <p:nvPr>
            <p:ph type="ftr" sz="quarter" idx="11"/>
          </p:nvPr>
        </p:nvSpPr>
        <p:spPr/>
        <p:txBody>
          <a:bodyPr/>
          <a:lstStyle/>
          <a:p>
            <a:r>
              <a:rPr lang="en-US" dirty="0" smtClean="0"/>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171113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2351AFE-545A-4F5A-826A-9BAA00821B31}" type="datetime1">
              <a:rPr lang="en-US" smtClean="0"/>
              <a:t>9/11/2019</a:t>
            </a:fld>
            <a:endParaRPr lang="en-US" dirty="0"/>
          </a:p>
        </p:txBody>
      </p:sp>
      <p:sp>
        <p:nvSpPr>
          <p:cNvPr id="4" name="Footer Placeholder 3"/>
          <p:cNvSpPr>
            <a:spLocks noGrp="1"/>
          </p:cNvSpPr>
          <p:nvPr>
            <p:ph type="ftr" sz="quarter" idx="11"/>
          </p:nvPr>
        </p:nvSpPr>
        <p:spPr/>
        <p:txBody>
          <a:bodyPr/>
          <a:lstStyle/>
          <a:p>
            <a:r>
              <a:rPr lang="en-US" dirty="0" smtClean="0"/>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651398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F99A9B-26E7-41E3-AF2A-45DB516FA718}" type="datetime1">
              <a:rPr lang="en-US" smtClean="0"/>
              <a:t>9/11/2019</a:t>
            </a:fld>
            <a:endParaRPr lang="en-US" dirty="0"/>
          </a:p>
        </p:txBody>
      </p:sp>
      <p:sp>
        <p:nvSpPr>
          <p:cNvPr id="3" name="Footer Placeholder 2"/>
          <p:cNvSpPr>
            <a:spLocks noGrp="1"/>
          </p:cNvSpPr>
          <p:nvPr>
            <p:ph type="ftr" sz="quarter" idx="11"/>
          </p:nvPr>
        </p:nvSpPr>
        <p:spPr/>
        <p:txBody>
          <a:bodyPr/>
          <a:lstStyle/>
          <a:p>
            <a:r>
              <a:rPr lang="en-US" dirty="0" smtClean="0"/>
              <a:t>
              </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727871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FCA214F-5474-4EB2-9DA4-08047768E9EB}" type="datetime1">
              <a:rPr lang="en-US" smtClean="0"/>
              <a:t>9/11/2019</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256254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0AF16EC-D1AE-406C-A927-2A70852050CB}" type="datetime1">
              <a:rPr lang="en-US" smtClean="0"/>
              <a:t>9/11/2019</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900677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F144405A-209C-49B3-8A67-4953852B9C1E}" type="datetime1">
              <a:rPr lang="en-US" smtClean="0"/>
              <a:t>9/11/2019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smtClean="0"/>
              <a:t>
              </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79239470"/>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hf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20.jpg"/></Relationships>
</file>

<file path=ppt/slides/_rels/slide2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21.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chart" Target="../charts/chart6.xml"/></Relationships>
</file>

<file path=ppt/slides/_rels/slide2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23.jpg"/></Relationships>
</file>

<file path=ppt/slides/_rels/slide2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24.jpg"/></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un.org/es/comun/docs/?symbol=A/RES/217(III)" TargetMode="External"/><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26BF341D-6697-469D-A8FB-1EAEBBFE9D59}"/>
              </a:ext>
            </a:extLst>
          </p:cNvPr>
          <p:cNvSpPr/>
          <p:nvPr/>
        </p:nvSpPr>
        <p:spPr>
          <a:xfrm>
            <a:off x="3052128" y="678703"/>
            <a:ext cx="6057900" cy="6186309"/>
          </a:xfrm>
          <a:prstGeom prst="rect">
            <a:avLst/>
          </a:prstGeom>
        </p:spPr>
        <p:txBody>
          <a:bodyPr wrap="square">
            <a:spAutoFit/>
          </a:bodyPr>
          <a:lstStyle/>
          <a:p>
            <a:pPr algn="ctr" defTabSz="514350"/>
            <a:endParaRPr lang="en-US" sz="2000" i="1" dirty="0" smtClean="0">
              <a:solidFill>
                <a:schemeClr val="bg2">
                  <a:lumMod val="50000"/>
                  <a:lumOff val="50000"/>
                </a:schemeClr>
              </a:solidFill>
              <a:latin typeface="Arial" panose="020B0604020202020204" pitchFamily="34" charset="0"/>
              <a:cs typeface="Arial" panose="020B0604020202020204" pitchFamily="34" charset="0"/>
            </a:endParaRPr>
          </a:p>
          <a:p>
            <a:pPr algn="ctr" defTabSz="514350"/>
            <a:endParaRPr lang="en-US" sz="2000" i="1" dirty="0">
              <a:solidFill>
                <a:schemeClr val="bg2">
                  <a:lumMod val="50000"/>
                  <a:lumOff val="50000"/>
                </a:schemeClr>
              </a:solidFill>
              <a:latin typeface="Arial" panose="020B0604020202020204" pitchFamily="34" charset="0"/>
              <a:cs typeface="Arial" panose="020B0604020202020204" pitchFamily="34" charset="0"/>
            </a:endParaRPr>
          </a:p>
          <a:p>
            <a:pPr algn="ctr" defTabSz="514350"/>
            <a:endParaRPr lang="es-MX" sz="2000" dirty="0">
              <a:latin typeface="Arial" panose="020B0604020202020204" pitchFamily="34" charset="0"/>
              <a:cs typeface="Arial" panose="020B0604020202020204" pitchFamily="34" charset="0"/>
            </a:endParaRPr>
          </a:p>
          <a:p>
            <a:pPr algn="ctr" defTabSz="514350"/>
            <a:endParaRPr lang="es-MX" sz="2000" dirty="0" smtClean="0">
              <a:latin typeface="Arial" panose="020B0604020202020204" pitchFamily="34" charset="0"/>
              <a:ea typeface="Verdana" panose="020B0604030504040204" pitchFamily="34" charset="0"/>
              <a:cs typeface="Arial" panose="020B0604020202020204" pitchFamily="34" charset="0"/>
            </a:endParaRPr>
          </a:p>
          <a:p>
            <a:pPr algn="ctr" defTabSz="514350"/>
            <a:r>
              <a:rPr lang="es-MX" sz="2000" dirty="0" smtClean="0">
                <a:latin typeface="Arial" panose="020B0604020202020204" pitchFamily="34" charset="0"/>
                <a:ea typeface="Verdana" panose="020B0604030504040204" pitchFamily="34" charset="0"/>
                <a:cs typeface="Arial" panose="020B0604020202020204" pitchFamily="34" charset="0"/>
              </a:rPr>
              <a:t>Programa </a:t>
            </a:r>
            <a:r>
              <a:rPr lang="es-MX" sz="2000" dirty="0">
                <a:latin typeface="Arial" panose="020B0604020202020204" pitchFamily="34" charset="0"/>
                <a:ea typeface="Verdana" panose="020B0604030504040204" pitchFamily="34" charset="0"/>
                <a:cs typeface="Arial" panose="020B0604020202020204" pitchFamily="34" charset="0"/>
              </a:rPr>
              <a:t>educativo: Licenciatura en Economía</a:t>
            </a:r>
          </a:p>
          <a:p>
            <a:pPr algn="ctr" defTabSz="514350"/>
            <a:r>
              <a:rPr lang="es-MX" sz="2000" kern="0" dirty="0">
                <a:latin typeface="Arial" panose="020B0604020202020204" pitchFamily="34" charset="0"/>
                <a:cs typeface="Arial" panose="020B0604020202020204" pitchFamily="34" charset="0"/>
              </a:rPr>
              <a:t>Unidad de Aprendizaje: </a:t>
            </a:r>
            <a:r>
              <a:rPr lang="es-MX" sz="2000" kern="0" dirty="0" smtClean="0">
                <a:latin typeface="Arial" panose="020B0604020202020204" pitchFamily="34" charset="0"/>
                <a:cs typeface="Arial" panose="020B0604020202020204" pitchFamily="34" charset="0"/>
              </a:rPr>
              <a:t>Economía Espacial</a:t>
            </a:r>
            <a:endParaRPr lang="es-MX" sz="2000" kern="0" dirty="0">
              <a:latin typeface="Arial" panose="020B0604020202020204" pitchFamily="34" charset="0"/>
              <a:cs typeface="Arial" panose="020B0604020202020204" pitchFamily="34" charset="0"/>
            </a:endParaRPr>
          </a:p>
          <a:p>
            <a:pPr algn="ctr" defTabSz="514350"/>
            <a:endParaRPr lang="es-MX" sz="2000" dirty="0" smtClean="0">
              <a:latin typeface="Arial" panose="020B0604020202020204" pitchFamily="34" charset="0"/>
              <a:ea typeface="Verdana" panose="020B0604030504040204" pitchFamily="34" charset="0"/>
              <a:cs typeface="Arial" panose="020B0604020202020204" pitchFamily="34" charset="0"/>
            </a:endParaRPr>
          </a:p>
          <a:p>
            <a:pPr algn="ctr" defTabSz="514350"/>
            <a:r>
              <a:rPr lang="es-MX" sz="2000" dirty="0" smtClean="0">
                <a:latin typeface="Arial" panose="020B0604020202020204" pitchFamily="34" charset="0"/>
                <a:ea typeface="Verdana" panose="020B0604030504040204" pitchFamily="34" charset="0"/>
                <a:cs typeface="Arial" panose="020B0604020202020204" pitchFamily="34" charset="0"/>
              </a:rPr>
              <a:t>Unidad 3: Economía Urbana</a:t>
            </a:r>
            <a:endParaRPr lang="es-MX" sz="2000" dirty="0">
              <a:latin typeface="Arial" panose="020B0604020202020204" pitchFamily="34" charset="0"/>
              <a:ea typeface="Verdana" panose="020B0604030504040204" pitchFamily="34" charset="0"/>
              <a:cs typeface="Arial" panose="020B0604020202020204" pitchFamily="34" charset="0"/>
            </a:endParaRPr>
          </a:p>
          <a:p>
            <a:pPr algn="ctr" defTabSz="514350"/>
            <a:r>
              <a:rPr lang="es-MX" sz="2000" dirty="0" smtClean="0">
                <a:latin typeface="Arial" panose="020B0604020202020204" pitchFamily="34" charset="0"/>
                <a:ea typeface="Verdana" panose="020B0604030504040204" pitchFamily="34" charset="0"/>
                <a:cs typeface="Arial" panose="020B0604020202020204" pitchFamily="34" charset="0"/>
              </a:rPr>
              <a:t>Tema 19: </a:t>
            </a:r>
            <a:endParaRPr lang="es-MX" sz="2000" dirty="0">
              <a:latin typeface="Arial" panose="020B0604020202020204" pitchFamily="34" charset="0"/>
              <a:ea typeface="Verdana" panose="020B0604030504040204" pitchFamily="34" charset="0"/>
              <a:cs typeface="Arial" panose="020B0604020202020204" pitchFamily="34" charset="0"/>
            </a:endParaRPr>
          </a:p>
          <a:p>
            <a:pPr algn="ctr" defTabSz="514350"/>
            <a:r>
              <a:rPr lang="es-MX" sz="3600" b="1" dirty="0" smtClean="0">
                <a:latin typeface="Arial" panose="020B0604020202020204" pitchFamily="34" charset="0"/>
                <a:ea typeface="Verdana" panose="020B0604030504040204" pitchFamily="34" charset="0"/>
                <a:cs typeface="Arial" panose="020B0604020202020204" pitchFamily="34" charset="0"/>
              </a:rPr>
              <a:t>VIVIENDA</a:t>
            </a:r>
            <a:endParaRPr lang="es-MX" sz="3600" b="1" dirty="0">
              <a:latin typeface="Arial" panose="020B0604020202020204" pitchFamily="34" charset="0"/>
              <a:ea typeface="Verdana" panose="020B0604030504040204" pitchFamily="34" charset="0"/>
              <a:cs typeface="Arial" panose="020B0604020202020204" pitchFamily="34" charset="0"/>
            </a:endParaRPr>
          </a:p>
          <a:p>
            <a:pPr algn="ctr" defTabSz="514350"/>
            <a:endParaRPr lang="en-US" sz="2000" b="1" cap="small" dirty="0">
              <a:solidFill>
                <a:schemeClr val="bg2">
                  <a:lumMod val="50000"/>
                  <a:lumOff val="50000"/>
                </a:schemeClr>
              </a:solidFill>
              <a:latin typeface="Arial" panose="020B0604020202020204" pitchFamily="34" charset="0"/>
              <a:ea typeface="Verdana" panose="020B0604030504040204" pitchFamily="34" charset="0"/>
              <a:cs typeface="Arial" panose="020B0604020202020204" pitchFamily="34" charset="0"/>
            </a:endParaRPr>
          </a:p>
          <a:p>
            <a:pPr algn="ctr" defTabSz="514350">
              <a:defRPr/>
            </a:pPr>
            <a:endParaRPr lang="es-ES" sz="2000" kern="0" dirty="0" smtClean="0">
              <a:latin typeface="Arial" panose="020B0604020202020204" pitchFamily="34" charset="0"/>
              <a:cs typeface="Arial" panose="020B0604020202020204" pitchFamily="34" charset="0"/>
            </a:endParaRPr>
          </a:p>
          <a:p>
            <a:pPr algn="ctr" defTabSz="514350">
              <a:defRPr/>
            </a:pPr>
            <a:endParaRPr lang="es-ES" sz="2000" kern="0" dirty="0">
              <a:latin typeface="Arial" panose="020B0604020202020204" pitchFamily="34" charset="0"/>
              <a:cs typeface="Arial" panose="020B0604020202020204" pitchFamily="34" charset="0"/>
            </a:endParaRPr>
          </a:p>
          <a:p>
            <a:pPr algn="ctr" defTabSz="514350">
              <a:defRPr/>
            </a:pPr>
            <a:endParaRPr lang="es-ES" sz="2000" kern="0" dirty="0">
              <a:latin typeface="Arial" panose="020B0604020202020204" pitchFamily="34" charset="0"/>
              <a:cs typeface="Arial" panose="020B0604020202020204" pitchFamily="34" charset="0"/>
            </a:endParaRPr>
          </a:p>
          <a:p>
            <a:pPr algn="ctr" defTabSz="514350">
              <a:defRPr/>
            </a:pPr>
            <a:endParaRPr lang="es-MX" sz="2000" b="1" i="1" dirty="0">
              <a:latin typeface="Arial" panose="020B0604020202020204" pitchFamily="34" charset="0"/>
              <a:cs typeface="Arial" panose="020B0604020202020204" pitchFamily="34" charset="0"/>
            </a:endParaRPr>
          </a:p>
          <a:p>
            <a:pPr algn="ctr" defTabSz="514350">
              <a:defRPr/>
            </a:pPr>
            <a:r>
              <a:rPr lang="es-MX" sz="2000" b="1" i="1" dirty="0">
                <a:latin typeface="Arial" panose="020B0604020202020204" pitchFamily="34" charset="0"/>
                <a:cs typeface="Arial" panose="020B0604020202020204" pitchFamily="34" charset="0"/>
              </a:rPr>
              <a:t>Dr. Oscar Manuel Rodríguez Pichardo</a:t>
            </a:r>
          </a:p>
          <a:p>
            <a:pPr algn="ctr" defTabSz="514350">
              <a:defRPr/>
            </a:pPr>
            <a:r>
              <a:rPr lang="en-US" sz="2000" i="1">
                <a:latin typeface="Arial" panose="020B0604020202020204" pitchFamily="34" charset="0"/>
                <a:cs typeface="Arial" panose="020B0604020202020204" pitchFamily="34" charset="0"/>
              </a:rPr>
              <a:t>Agosto </a:t>
            </a:r>
            <a:r>
              <a:rPr lang="en-US" sz="2000" i="1" smtClean="0">
                <a:latin typeface="Arial" panose="020B0604020202020204" pitchFamily="34" charset="0"/>
                <a:cs typeface="Arial" panose="020B0604020202020204" pitchFamily="34" charset="0"/>
              </a:rPr>
              <a:t>2019</a:t>
            </a:r>
            <a:endParaRPr lang="es-MX" sz="2000" i="1" dirty="0">
              <a:latin typeface="Arial" panose="020B0604020202020204" pitchFamily="34" charset="0"/>
              <a:cs typeface="Arial" panose="020B0604020202020204" pitchFamily="34" charset="0"/>
            </a:endParaRPr>
          </a:p>
          <a:p>
            <a:pPr algn="ctr" defTabSz="514350">
              <a:defRPr/>
            </a:pPr>
            <a:endParaRPr lang="es-MX" sz="2000" b="1" kern="0" dirty="0">
              <a:solidFill>
                <a:schemeClr val="bg2">
                  <a:lumMod val="50000"/>
                  <a:lumOff val="50000"/>
                </a:schemeClr>
              </a:solidFill>
              <a:latin typeface="Arial" panose="020B0604020202020204" pitchFamily="34" charset="0"/>
              <a:cs typeface="Arial" panose="020B0604020202020204" pitchFamily="34" charset="0"/>
            </a:endParaRPr>
          </a:p>
          <a:p>
            <a:pPr algn="ctr" defTabSz="514350"/>
            <a:endParaRPr lang="en-US" sz="2000" b="1" cap="small" dirty="0">
              <a:solidFill>
                <a:schemeClr val="bg2">
                  <a:lumMod val="50000"/>
                  <a:lumOff val="50000"/>
                </a:schemeClr>
              </a:solidFill>
              <a:latin typeface="Arial" panose="020B0604020202020204" pitchFamily="34" charset="0"/>
              <a:ea typeface="Verdana" pitchFamily="34" charset="0"/>
              <a:cs typeface="Arial" panose="020B0604020202020204" pitchFamily="34" charset="0"/>
            </a:endParaRPr>
          </a:p>
        </p:txBody>
      </p:sp>
      <p:pic>
        <p:nvPicPr>
          <p:cNvPr id="6" name="36 Imagen" descr="logo a color UAEM.JPG">
            <a:extLst>
              <a:ext uri="{FF2B5EF4-FFF2-40B4-BE49-F238E27FC236}">
                <a16:creationId xmlns:a16="http://schemas.microsoft.com/office/drawing/2014/main" xmlns="" id="{69EE39F7-5DA7-495D-BA9D-F466C90D9B16}"/>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1064118" y="528377"/>
            <a:ext cx="1836343" cy="1425608"/>
          </a:xfrm>
          <a:prstGeom prst="rect">
            <a:avLst/>
          </a:prstGeom>
        </p:spPr>
      </p:pic>
      <p:cxnSp>
        <p:nvCxnSpPr>
          <p:cNvPr id="9" name="Conector recto 8">
            <a:extLst>
              <a:ext uri="{FF2B5EF4-FFF2-40B4-BE49-F238E27FC236}">
                <a16:creationId xmlns:a16="http://schemas.microsoft.com/office/drawing/2014/main" xmlns="" id="{B47A11FC-87FB-45E9-B1B7-C6317FAE35F7}"/>
              </a:ext>
            </a:extLst>
          </p:cNvPr>
          <p:cNvCxnSpPr/>
          <p:nvPr/>
        </p:nvCxnSpPr>
        <p:spPr>
          <a:xfrm flipV="1">
            <a:off x="3315021" y="1830431"/>
            <a:ext cx="5532114" cy="38658"/>
          </a:xfrm>
          <a:prstGeom prst="line">
            <a:avLst/>
          </a:prstGeom>
          <a:ln w="57150">
            <a:solidFill>
              <a:schemeClr val="accent1"/>
            </a:solidFill>
          </a:ln>
        </p:spPr>
        <p:style>
          <a:lnRef idx="2">
            <a:schemeClr val="accent5"/>
          </a:lnRef>
          <a:fillRef idx="0">
            <a:schemeClr val="accent5"/>
          </a:fillRef>
          <a:effectRef idx="1">
            <a:schemeClr val="accent5"/>
          </a:effectRef>
          <a:fontRef idx="minor">
            <a:schemeClr val="tx1"/>
          </a:fontRef>
        </p:style>
      </p:cxnSp>
      <p:pic>
        <p:nvPicPr>
          <p:cNvPr id="7" name="Picture 3" descr="http://www.uaemex.mx/feconomia/marcos/EscudoEc.jpg">
            <a:extLst>
              <a:ext uri="{FF2B5EF4-FFF2-40B4-BE49-F238E27FC236}">
                <a16:creationId xmlns:a16="http://schemas.microsoft.com/office/drawing/2014/main" xmlns="" id="{D6F4A4B7-B7A9-45B7-9212-F02716CE20A2}"/>
              </a:ext>
            </a:extLst>
          </p:cNvPr>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9334935" y="655353"/>
            <a:ext cx="1478499" cy="1171656"/>
          </a:xfrm>
          <a:prstGeom prst="rect">
            <a:avLst/>
          </a:prstGeom>
          <a:noFill/>
          <a:ln w="9525">
            <a:noFill/>
            <a:miter lim="800000"/>
            <a:headEnd/>
            <a:tailEnd/>
          </a:ln>
        </p:spPr>
      </p:pic>
      <p:cxnSp>
        <p:nvCxnSpPr>
          <p:cNvPr id="17" name="Conector recto 16">
            <a:extLst>
              <a:ext uri="{FF2B5EF4-FFF2-40B4-BE49-F238E27FC236}">
                <a16:creationId xmlns:a16="http://schemas.microsoft.com/office/drawing/2014/main" xmlns="" id="{B47A11FC-87FB-45E9-B1B7-C6317FAE35F7}"/>
              </a:ext>
            </a:extLst>
          </p:cNvPr>
          <p:cNvCxnSpPr/>
          <p:nvPr/>
        </p:nvCxnSpPr>
        <p:spPr>
          <a:xfrm flipV="1">
            <a:off x="3315021" y="5273898"/>
            <a:ext cx="5532114" cy="38658"/>
          </a:xfrm>
          <a:prstGeom prst="line">
            <a:avLst/>
          </a:prstGeom>
          <a:ln w="57150">
            <a:solidFill>
              <a:schemeClr val="accent1"/>
            </a:solidFill>
          </a:ln>
        </p:spPr>
        <p:style>
          <a:lnRef idx="2">
            <a:schemeClr val="accent5"/>
          </a:lnRef>
          <a:fillRef idx="0">
            <a:schemeClr val="accent5"/>
          </a:fillRef>
          <a:effectRef idx="1">
            <a:schemeClr val="accent5"/>
          </a:effectRef>
          <a:fontRef idx="minor">
            <a:schemeClr val="tx1"/>
          </a:fontRef>
        </p:style>
      </p:cxnSp>
      <p:sp>
        <p:nvSpPr>
          <p:cNvPr id="3" name="Rectángulo 2"/>
          <p:cNvSpPr/>
          <p:nvPr/>
        </p:nvSpPr>
        <p:spPr>
          <a:xfrm>
            <a:off x="3014028" y="887238"/>
            <a:ext cx="6096000" cy="707886"/>
          </a:xfrm>
          <a:prstGeom prst="rect">
            <a:avLst/>
          </a:prstGeom>
        </p:spPr>
        <p:txBody>
          <a:bodyPr>
            <a:spAutoFit/>
          </a:bodyPr>
          <a:lstStyle/>
          <a:p>
            <a:pPr algn="ctr" defTabSz="514350"/>
            <a:r>
              <a:rPr lang="es-MX" sz="2000" b="1" i="1" dirty="0">
                <a:latin typeface="Arial" panose="020B0604020202020204" pitchFamily="34" charset="0"/>
                <a:cs typeface="Arial" panose="020B0604020202020204" pitchFamily="34" charset="0"/>
              </a:rPr>
              <a:t>Universidad Autónoma del Estado de México</a:t>
            </a:r>
          </a:p>
          <a:p>
            <a:pPr algn="ctr" defTabSz="514350"/>
            <a:r>
              <a:rPr lang="es-MX" sz="2000" b="1" i="1" dirty="0">
                <a:latin typeface="Arial" panose="020B0604020202020204" pitchFamily="34" charset="0"/>
                <a:cs typeface="Arial" panose="020B0604020202020204" pitchFamily="34" charset="0"/>
              </a:rPr>
              <a:t> Facultad de Economía</a:t>
            </a:r>
          </a:p>
        </p:txBody>
      </p:sp>
      <p:sp>
        <p:nvSpPr>
          <p:cNvPr id="4" name="Rectángulo 3"/>
          <p:cNvSpPr/>
          <p:nvPr/>
        </p:nvSpPr>
        <p:spPr>
          <a:xfrm>
            <a:off x="3152995" y="4524883"/>
            <a:ext cx="6096000" cy="646331"/>
          </a:xfrm>
          <a:prstGeom prst="rect">
            <a:avLst/>
          </a:prstGeom>
        </p:spPr>
        <p:txBody>
          <a:bodyPr>
            <a:spAutoFit/>
          </a:bodyPr>
          <a:lstStyle/>
          <a:p>
            <a:pPr algn="ctr" defTabSz="514350">
              <a:defRPr/>
            </a:pPr>
            <a:r>
              <a:rPr lang="es-MX" kern="0" dirty="0">
                <a:latin typeface="Arial" panose="020B0604020202020204" pitchFamily="34" charset="0"/>
                <a:cs typeface="Arial" panose="020B0604020202020204" pitchFamily="34" charset="0"/>
              </a:rPr>
              <a:t>Créditos Institucionales : 10</a:t>
            </a:r>
          </a:p>
          <a:p>
            <a:pPr algn="ctr" defTabSz="514350">
              <a:defRPr/>
            </a:pPr>
            <a:r>
              <a:rPr lang="es-ES" kern="0" dirty="0">
                <a:latin typeface="Arial" panose="020B0604020202020204" pitchFamily="34" charset="0"/>
                <a:cs typeface="Arial" panose="020B0604020202020204" pitchFamily="34" charset="0"/>
              </a:rPr>
              <a:t>Clave: L43003</a:t>
            </a:r>
          </a:p>
        </p:txBody>
      </p:sp>
    </p:spTree>
    <p:extLst>
      <p:ext uri="{BB962C8B-B14F-4D97-AF65-F5344CB8AC3E}">
        <p14:creationId xmlns:p14="http://schemas.microsoft.com/office/powerpoint/2010/main" val="36857391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D22F896-40B5-4ADD-8801-0D06FADFA095}" type="slidenum">
              <a:rPr lang="en-US" smtClean="0"/>
              <a:t>10</a:t>
            </a:fld>
            <a:endParaRPr lang="en-US" dirty="0"/>
          </a:p>
        </p:txBody>
      </p:sp>
      <p:sp>
        <p:nvSpPr>
          <p:cNvPr id="3" name="Rectángulo 2"/>
          <p:cNvSpPr/>
          <p:nvPr/>
        </p:nvSpPr>
        <p:spPr>
          <a:xfrm>
            <a:off x="0" y="5151815"/>
            <a:ext cx="12007568" cy="1569660"/>
          </a:xfrm>
          <a:prstGeom prst="rect">
            <a:avLst/>
          </a:prstGeom>
          <a:noFill/>
        </p:spPr>
        <p:txBody>
          <a:bodyPr wrap="square" lIns="91440" tIns="45720" rIns="91440" bIns="45720">
            <a:spAutoFit/>
          </a:bodyPr>
          <a:lstStyle/>
          <a:p>
            <a:pPr algn="ctr"/>
            <a:r>
              <a:rPr lang="es-ES" sz="4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2. ENTIDADES ENCARGADAS DE LAS VIVIENDAS </a:t>
            </a:r>
            <a:endParaRPr lang="es-ES" sz="4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5099538"/>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1058013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D22F896-40B5-4ADD-8801-0D06FADFA095}" type="slidenum">
              <a:rPr lang="en-US" smtClean="0"/>
              <a:t>11</a:t>
            </a:fld>
            <a:endParaRPr lang="en-US" dirty="0"/>
          </a:p>
        </p:txBody>
      </p:sp>
      <p:grpSp>
        <p:nvGrpSpPr>
          <p:cNvPr id="11" name="Grupo 10"/>
          <p:cNvGrpSpPr/>
          <p:nvPr/>
        </p:nvGrpSpPr>
        <p:grpSpPr>
          <a:xfrm>
            <a:off x="628650" y="1342550"/>
            <a:ext cx="10877550" cy="3788858"/>
            <a:chOff x="609600" y="1533050"/>
            <a:chExt cx="10877550" cy="3788858"/>
          </a:xfrm>
        </p:grpSpPr>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774545"/>
              <a:ext cx="4055904" cy="33058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ángulo 6"/>
            <p:cNvSpPr/>
            <p:nvPr/>
          </p:nvSpPr>
          <p:spPr>
            <a:xfrm>
              <a:off x="5391150" y="1533050"/>
              <a:ext cx="6096000" cy="3788858"/>
            </a:xfrm>
            <a:prstGeom prst="rect">
              <a:avLst/>
            </a:prstGeom>
          </p:spPr>
          <p:txBody>
            <a:bodyPr>
              <a:spAutoFit/>
            </a:bodyPr>
            <a:lstStyle/>
            <a:p>
              <a:pPr algn="just">
                <a:lnSpc>
                  <a:spcPct val="150000"/>
                </a:lnSpc>
              </a:pPr>
              <a:r>
                <a:rPr lang="es-MX" dirty="0" smtClean="0">
                  <a:ea typeface="Calibri" panose="020F0502020204030204" pitchFamily="34" charset="0"/>
                  <a:cs typeface="Times New Roman" panose="02020603050405020304" pitchFamily="18" charset="0"/>
                </a:rPr>
                <a:t>La </a:t>
              </a:r>
              <a:r>
                <a:rPr lang="es-MX" dirty="0">
                  <a:ea typeface="Calibri" panose="020F0502020204030204" pitchFamily="34" charset="0"/>
                  <a:cs typeface="Times New Roman" panose="02020603050405020304" pitchFamily="18" charset="0"/>
                </a:rPr>
                <a:t>ley de Vivienda en su artículo 7 señala que la programación del sector público en materia de vivienda se establecerá, entre otros instrumentos, en el Programa Nacional de Vivienda; y, en su artículo 9, que dicho Programa será formulado por la CONAVI, aprobado por el Presidente de la República mediante decreto y estará sometido a un proceso permanente de control y evaluación en los términos prescritos por dicho precepto legal. (Cámara de Diputados del H. Congreso de la Unión, 2006)</a:t>
              </a:r>
              <a:endParaRPr lang="es-MX" dirty="0"/>
            </a:p>
          </p:txBody>
        </p:sp>
      </p:grpSp>
    </p:spTree>
    <p:extLst>
      <p:ext uri="{BB962C8B-B14F-4D97-AF65-F5344CB8AC3E}">
        <p14:creationId xmlns:p14="http://schemas.microsoft.com/office/powerpoint/2010/main" val="152328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D22F896-40B5-4ADD-8801-0D06FADFA095}" type="slidenum">
              <a:rPr lang="en-US" smtClean="0"/>
              <a:t>12</a:t>
            </a:fld>
            <a:endParaRPr lang="en-US" dirty="0"/>
          </a:p>
        </p:txBody>
      </p:sp>
      <p:sp>
        <p:nvSpPr>
          <p:cNvPr id="3" name="Rectángulo 2"/>
          <p:cNvSpPr/>
          <p:nvPr/>
        </p:nvSpPr>
        <p:spPr>
          <a:xfrm>
            <a:off x="573505" y="377037"/>
            <a:ext cx="10780295" cy="1841723"/>
          </a:xfrm>
          <a:prstGeom prst="rect">
            <a:avLst/>
          </a:prstGeom>
        </p:spPr>
        <p:txBody>
          <a:bodyPr wrap="square">
            <a:spAutoFit/>
          </a:bodyPr>
          <a:lstStyle/>
          <a:p>
            <a:r>
              <a:rPr lang="es-MX" sz="3200" b="1" dirty="0">
                <a:solidFill>
                  <a:srgbClr val="297FD5"/>
                </a:solidFill>
              </a:rPr>
              <a:t>Dependencias y/o entidades que participarán en la ejecución del Programa Nacional de </a:t>
            </a:r>
            <a:r>
              <a:rPr lang="es-MX" sz="3200" b="1" dirty="0" smtClean="0">
                <a:solidFill>
                  <a:srgbClr val="297FD5"/>
                </a:solidFill>
              </a:rPr>
              <a:t>Vivienda</a:t>
            </a:r>
          </a:p>
          <a:p>
            <a:endParaRPr lang="es-MX" sz="2400" b="1" dirty="0"/>
          </a:p>
          <a:p>
            <a:pPr indent="182880" algn="just">
              <a:lnSpc>
                <a:spcPct val="107000"/>
              </a:lnSpc>
              <a:spcAft>
                <a:spcPts val="505"/>
              </a:spcAft>
            </a:pPr>
            <a:endParaRPr lang="es-MX" sz="2400" b="1" dirty="0">
              <a:effectLst/>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805" y="2218760"/>
            <a:ext cx="3122195" cy="3420040"/>
          </a:xfrm>
          <a:prstGeom prst="rect">
            <a:avLst/>
          </a:prstGeom>
        </p:spPr>
      </p:pic>
      <p:sp>
        <p:nvSpPr>
          <p:cNvPr id="5" name="Rectángulo 4"/>
          <p:cNvSpPr/>
          <p:nvPr/>
        </p:nvSpPr>
        <p:spPr>
          <a:xfrm>
            <a:off x="4267200" y="1933065"/>
            <a:ext cx="7543800" cy="4619854"/>
          </a:xfrm>
          <a:prstGeom prst="rect">
            <a:avLst/>
          </a:prstGeom>
        </p:spPr>
        <p:txBody>
          <a:bodyPr wrap="square">
            <a:spAutoFit/>
          </a:bodyPr>
          <a:lstStyle/>
          <a:p>
            <a:pPr marL="285750" indent="-285750">
              <a:lnSpc>
                <a:spcPct val="150000"/>
              </a:lnSpc>
              <a:buFont typeface="Wingdings" panose="05000000000000000000" pitchFamily="2" charset="2"/>
              <a:buChar char="Ø"/>
            </a:pPr>
            <a:r>
              <a:rPr lang="es-MX" dirty="0"/>
              <a:t>Secretaría de Desarrollo Agrario, Territorial y Urbano</a:t>
            </a:r>
          </a:p>
          <a:p>
            <a:pPr marL="285750" indent="-285750">
              <a:lnSpc>
                <a:spcPct val="150000"/>
              </a:lnSpc>
              <a:buFont typeface="Wingdings" panose="05000000000000000000" pitchFamily="2" charset="2"/>
              <a:buChar char="Ø"/>
            </a:pPr>
            <a:r>
              <a:rPr lang="es-MX" dirty="0"/>
              <a:t>Comisión Nacional de Vivienda</a:t>
            </a:r>
          </a:p>
          <a:p>
            <a:pPr marL="285750" indent="-285750">
              <a:lnSpc>
                <a:spcPct val="150000"/>
              </a:lnSpc>
              <a:buFont typeface="Wingdings" panose="05000000000000000000" pitchFamily="2" charset="2"/>
              <a:buChar char="Ø"/>
            </a:pPr>
            <a:r>
              <a:rPr lang="es-MX" dirty="0"/>
              <a:t>Comisión para la Regularización de la Tenencia de la Tierra</a:t>
            </a:r>
          </a:p>
          <a:p>
            <a:pPr marL="285750" indent="-285750">
              <a:lnSpc>
                <a:spcPct val="150000"/>
              </a:lnSpc>
              <a:buFont typeface="Wingdings" panose="05000000000000000000" pitchFamily="2" charset="2"/>
              <a:buChar char="Ø"/>
            </a:pPr>
            <a:r>
              <a:rPr lang="es-MX" dirty="0"/>
              <a:t>Fideicomiso del Fondo Nacional de Habitaciones Populares</a:t>
            </a:r>
          </a:p>
          <a:p>
            <a:pPr marL="285750" indent="-285750">
              <a:lnSpc>
                <a:spcPct val="150000"/>
              </a:lnSpc>
              <a:buFont typeface="Wingdings" panose="05000000000000000000" pitchFamily="2" charset="2"/>
              <a:buChar char="Ø"/>
            </a:pPr>
            <a:r>
              <a:rPr lang="es-MX" dirty="0"/>
              <a:t>Instituto del Fondo Nacional de la Vivienda para los Trabajadores</a:t>
            </a:r>
          </a:p>
          <a:p>
            <a:pPr marL="285750" indent="-285750">
              <a:lnSpc>
                <a:spcPct val="150000"/>
              </a:lnSpc>
              <a:buFont typeface="Wingdings" panose="05000000000000000000" pitchFamily="2" charset="2"/>
              <a:buChar char="Ø"/>
            </a:pPr>
            <a:r>
              <a:rPr lang="es-MX" dirty="0"/>
              <a:t>Fondo de la Vivienda del Instituto de Seguridad y Servicios Sociales para los Trabajadores del Estado</a:t>
            </a:r>
          </a:p>
          <a:p>
            <a:pPr marL="285750" indent="-285750">
              <a:lnSpc>
                <a:spcPct val="150000"/>
              </a:lnSpc>
              <a:buFont typeface="Wingdings" panose="05000000000000000000" pitchFamily="2" charset="2"/>
              <a:buChar char="Ø"/>
            </a:pPr>
            <a:r>
              <a:rPr lang="es-MX" dirty="0"/>
              <a:t>Sociedad Hipotecaria Federal</a:t>
            </a:r>
          </a:p>
          <a:p>
            <a:pPr marL="285750" indent="-285750">
              <a:lnSpc>
                <a:spcPct val="150000"/>
              </a:lnSpc>
              <a:buFont typeface="Wingdings" panose="05000000000000000000" pitchFamily="2" charset="2"/>
              <a:buChar char="Ø"/>
            </a:pPr>
            <a:r>
              <a:rPr lang="es-MX" dirty="0"/>
              <a:t>Organismos de vivienda estatales, municipales y del Distrito Federal</a:t>
            </a:r>
          </a:p>
          <a:p>
            <a:pPr>
              <a:lnSpc>
                <a:spcPct val="150000"/>
              </a:lnSpc>
            </a:pPr>
            <a:endParaRPr lang="es-MX" dirty="0"/>
          </a:p>
          <a:p>
            <a:pPr>
              <a:lnSpc>
                <a:spcPct val="150000"/>
              </a:lnSpc>
            </a:pPr>
            <a:r>
              <a:rPr lang="es-MX" dirty="0"/>
              <a:t>Fuente: (Diario Oficial de la Federación, 2014)</a:t>
            </a:r>
          </a:p>
        </p:txBody>
      </p:sp>
    </p:spTree>
    <p:extLst>
      <p:ext uri="{BB962C8B-B14F-4D97-AF65-F5344CB8AC3E}">
        <p14:creationId xmlns:p14="http://schemas.microsoft.com/office/powerpoint/2010/main" val="150822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a:xfrm>
            <a:off x="693821" y="156578"/>
            <a:ext cx="11081084" cy="1325563"/>
          </a:xfrm>
        </p:spPr>
        <p:txBody>
          <a:bodyPr>
            <a:noAutofit/>
          </a:bodyPr>
          <a:lstStyle/>
          <a:p>
            <a:r>
              <a:rPr lang="es-MX" sz="4400" b="1" dirty="0" smtClean="0">
                <a:solidFill>
                  <a:srgbClr val="297FD5"/>
                </a:solidFill>
              </a:rPr>
              <a:t>-Indicador operativo de crédito INFONAVIT</a:t>
            </a:r>
            <a:endParaRPr lang="es-MX" sz="4400" b="1" dirty="0">
              <a:solidFill>
                <a:srgbClr val="297FD5"/>
              </a:solidFill>
            </a:endParaRPr>
          </a:p>
        </p:txBody>
      </p:sp>
      <p:sp>
        <p:nvSpPr>
          <p:cNvPr id="2" name="Marcador de número de diapositiva 1"/>
          <p:cNvSpPr>
            <a:spLocks noGrp="1"/>
          </p:cNvSpPr>
          <p:nvPr>
            <p:ph type="sldNum" sz="quarter" idx="12"/>
          </p:nvPr>
        </p:nvSpPr>
        <p:spPr/>
        <p:txBody>
          <a:bodyPr/>
          <a:lstStyle/>
          <a:p>
            <a:fld id="{6D22F896-40B5-4ADD-8801-0D06FADFA095}" type="slidenum">
              <a:rPr lang="en-US" smtClean="0"/>
              <a:t>13</a:t>
            </a:fld>
            <a:endParaRPr lang="en-US" dirty="0"/>
          </a:p>
        </p:txBody>
      </p:sp>
      <p:graphicFrame>
        <p:nvGraphicFramePr>
          <p:cNvPr id="6" name="Gráfico 5"/>
          <p:cNvGraphicFramePr/>
          <p:nvPr>
            <p:extLst>
              <p:ext uri="{D42A27DB-BD31-4B8C-83A1-F6EECF244321}">
                <p14:modId xmlns:p14="http://schemas.microsoft.com/office/powerpoint/2010/main" val="1652757709"/>
              </p:ext>
            </p:extLst>
          </p:nvPr>
        </p:nvGraphicFramePr>
        <p:xfrm>
          <a:off x="4453467" y="1004829"/>
          <a:ext cx="6900333" cy="5418667"/>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ángulo 7"/>
          <p:cNvSpPr/>
          <p:nvPr/>
        </p:nvSpPr>
        <p:spPr>
          <a:xfrm>
            <a:off x="3688794" y="6490642"/>
            <a:ext cx="5091137" cy="461665"/>
          </a:xfrm>
          <a:prstGeom prst="rect">
            <a:avLst/>
          </a:prstGeom>
        </p:spPr>
        <p:txBody>
          <a:bodyPr wrap="none">
            <a:spAutoFit/>
          </a:bodyPr>
          <a:lstStyle/>
          <a:p>
            <a:r>
              <a:rPr lang="es-MX" sz="1200" dirty="0" smtClean="0">
                <a:latin typeface="Verdana" panose="020B0604030504040204" pitchFamily="34" charset="0"/>
              </a:rPr>
              <a:t>FUENTE: Instituto</a:t>
            </a:r>
            <a:r>
              <a:rPr lang="es-MX" sz="1200" dirty="0" smtClean="0"/>
              <a:t> </a:t>
            </a:r>
            <a:r>
              <a:rPr lang="es-MX" sz="1200" dirty="0"/>
              <a:t>del Fondo Nacional de la Vivienda para los </a:t>
            </a:r>
            <a:r>
              <a:rPr lang="es-MX" sz="1200" dirty="0" smtClean="0"/>
              <a:t>Trabajadores</a:t>
            </a:r>
            <a:endParaRPr lang="es-MX" sz="1200" dirty="0"/>
          </a:p>
          <a:p>
            <a:endParaRPr lang="es-MX" sz="1200" dirty="0"/>
          </a:p>
        </p:txBody>
      </p:sp>
      <p:sp>
        <p:nvSpPr>
          <p:cNvPr id="3" name="Rectángulo 2"/>
          <p:cNvSpPr/>
          <p:nvPr/>
        </p:nvSpPr>
        <p:spPr>
          <a:xfrm>
            <a:off x="505328" y="1795587"/>
            <a:ext cx="3677206" cy="4247317"/>
          </a:xfrm>
          <a:prstGeom prst="rect">
            <a:avLst/>
          </a:prstGeom>
        </p:spPr>
        <p:txBody>
          <a:bodyPr wrap="square">
            <a:spAutoFit/>
          </a:bodyPr>
          <a:lstStyle/>
          <a:p>
            <a:pPr algn="just" fontAlgn="base">
              <a:lnSpc>
                <a:spcPct val="150000"/>
              </a:lnSpc>
            </a:pPr>
            <a:r>
              <a:rPr lang="es-MX" dirty="0" smtClean="0">
                <a:latin typeface="Tahoma" panose="020B0604030504040204" pitchFamily="34" charset="0"/>
              </a:rPr>
              <a:t>El crédito hipotecario se puede utilizar para:</a:t>
            </a:r>
            <a:endParaRPr lang="es-MX" dirty="0">
              <a:latin typeface="Tahoma" panose="020B0604030504040204" pitchFamily="34" charset="0"/>
            </a:endParaRPr>
          </a:p>
          <a:p>
            <a:pPr algn="just" fontAlgn="base">
              <a:lnSpc>
                <a:spcPct val="150000"/>
              </a:lnSpc>
            </a:pPr>
            <a:r>
              <a:rPr lang="es-MX" dirty="0">
                <a:latin typeface="Tahoma" panose="020B0604030504040204" pitchFamily="34" charset="0"/>
              </a:rPr>
              <a:t>C</a:t>
            </a:r>
            <a:r>
              <a:rPr lang="es-MX" dirty="0" smtClean="0">
                <a:latin typeface="Tahoma" panose="020B0604030504040204" pitchFamily="34" charset="0"/>
              </a:rPr>
              <a:t>omprar </a:t>
            </a:r>
            <a:r>
              <a:rPr lang="es-MX" dirty="0">
                <a:latin typeface="Tahoma" panose="020B0604030504040204" pitchFamily="34" charset="0"/>
              </a:rPr>
              <a:t>vivienda nueva o usada, construir en terreno propio, reparar, ampliar o mejorar tu casa o pagar una hipoteca que ya tengas con otra entidad financiera.</a:t>
            </a:r>
          </a:p>
          <a:p>
            <a:pPr algn="just">
              <a:lnSpc>
                <a:spcPct val="150000"/>
              </a:lnSpc>
            </a:pPr>
            <a:r>
              <a:rPr lang="es-MX" dirty="0"/>
              <a:t/>
            </a:r>
            <a:br>
              <a:rPr lang="es-MX" dirty="0"/>
            </a:br>
            <a:endParaRPr lang="es-MX" dirty="0"/>
          </a:p>
        </p:txBody>
      </p:sp>
    </p:spTree>
    <p:extLst>
      <p:ext uri="{BB962C8B-B14F-4D97-AF65-F5344CB8AC3E}">
        <p14:creationId xmlns:p14="http://schemas.microsoft.com/office/powerpoint/2010/main" val="3719732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D22F896-40B5-4ADD-8801-0D06FADFA095}" type="slidenum">
              <a:rPr lang="en-US" smtClean="0"/>
              <a:t>14</a:t>
            </a:fld>
            <a:endParaRPr lang="en-US"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2001" cy="5197642"/>
          </a:xfrm>
          <a:prstGeom prst="rect">
            <a:avLst/>
          </a:prstGeom>
          <a:effectLst>
            <a:reflection blurRad="6350" stA="52000" endA="300" endPos="35000" dir="5400000" sy="-100000" algn="bl" rotWithShape="0"/>
          </a:effectLst>
        </p:spPr>
      </p:pic>
      <p:sp>
        <p:nvSpPr>
          <p:cNvPr id="5" name="Rectángulo 4"/>
          <p:cNvSpPr/>
          <p:nvPr/>
        </p:nvSpPr>
        <p:spPr>
          <a:xfrm>
            <a:off x="930173" y="5199941"/>
            <a:ext cx="10331651" cy="1569660"/>
          </a:xfrm>
          <a:prstGeom prst="rect">
            <a:avLst/>
          </a:prstGeom>
          <a:noFill/>
        </p:spPr>
        <p:txBody>
          <a:bodyPr wrap="square" lIns="91440" tIns="45720" rIns="91440" bIns="45720">
            <a:spAutoFit/>
          </a:bodyPr>
          <a:lstStyle/>
          <a:p>
            <a:pPr algn="ctr"/>
            <a:r>
              <a:rPr lang="es-E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3</a:t>
            </a:r>
            <a:r>
              <a:rPr lang="es-ES" sz="4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CARACTERIZACIÓN DE LOS HOGARES Y VIVIENDAS EN MÉXICO</a:t>
            </a:r>
            <a:endParaRPr lang="es-ES" sz="4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409842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solidFill>
                  <a:schemeClr val="accent3"/>
                </a:solidFill>
              </a:rPr>
              <a:t>- Hogar</a:t>
            </a:r>
            <a:endParaRPr lang="es-MX" dirty="0">
              <a:solidFill>
                <a:schemeClr val="accent3"/>
              </a:solidFill>
            </a:endParaRPr>
          </a:p>
        </p:txBody>
      </p:sp>
      <p:sp>
        <p:nvSpPr>
          <p:cNvPr id="10" name="Rectángulo 9"/>
          <p:cNvSpPr/>
          <p:nvPr/>
        </p:nvSpPr>
        <p:spPr>
          <a:xfrm>
            <a:off x="3994143" y="5982979"/>
            <a:ext cx="2101857" cy="261610"/>
          </a:xfrm>
          <a:prstGeom prst="rect">
            <a:avLst/>
          </a:prstGeom>
        </p:spPr>
        <p:txBody>
          <a:bodyPr wrap="none">
            <a:spAutoFit/>
          </a:bodyPr>
          <a:lstStyle/>
          <a:p>
            <a:r>
              <a:rPr lang="es-MX" sz="1100" dirty="0" smtClean="0">
                <a:latin typeface="Verdana" panose="020B0604030504040204" pitchFamily="34" charset="0"/>
              </a:rPr>
              <a:t>FUENTE: Cuéntame INEGI.</a:t>
            </a:r>
            <a:endParaRPr lang="es-MX" sz="1100" dirty="0"/>
          </a:p>
        </p:txBody>
      </p:sp>
      <p:sp>
        <p:nvSpPr>
          <p:cNvPr id="13" name="Rectángulo 12"/>
          <p:cNvSpPr/>
          <p:nvPr/>
        </p:nvSpPr>
        <p:spPr>
          <a:xfrm>
            <a:off x="838200" y="1755451"/>
            <a:ext cx="5360068" cy="3903504"/>
          </a:xfrm>
          <a:prstGeom prst="rect">
            <a:avLst/>
          </a:prstGeom>
        </p:spPr>
        <p:txBody>
          <a:bodyPr wrap="square">
            <a:spAutoFit/>
          </a:bodyPr>
          <a:lstStyle/>
          <a:p>
            <a:pPr algn="just">
              <a:lnSpc>
                <a:spcPct val="150000"/>
              </a:lnSpc>
            </a:pPr>
            <a:r>
              <a:rPr lang="es-MX" sz="2800" dirty="0"/>
              <a:t>Conjunto de personas que pueden ser o no familiares, que comparten la misma vivienda y se sostienen de un gasto común. Una persona que vive sola también constituye un hogar.</a:t>
            </a:r>
          </a:p>
        </p:txBody>
      </p:sp>
      <p:pic>
        <p:nvPicPr>
          <p:cNvPr id="14" name="Imagen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2484" y="1300622"/>
            <a:ext cx="3898231" cy="481316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2" name="Marcador de número de diapositiva 1"/>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2267572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16</a:t>
            </a:fld>
            <a:endParaRPr lang="en-US" dirty="0"/>
          </a:p>
        </p:txBody>
      </p:sp>
      <p:graphicFrame>
        <p:nvGraphicFramePr>
          <p:cNvPr id="4" name="Diagrama 3"/>
          <p:cNvGraphicFramePr/>
          <p:nvPr>
            <p:extLst>
              <p:ext uri="{D42A27DB-BD31-4B8C-83A1-F6EECF244321}">
                <p14:modId xmlns:p14="http://schemas.microsoft.com/office/powerpoint/2010/main" val="1460520850"/>
              </p:ext>
            </p:extLst>
          </p:nvPr>
        </p:nvGraphicFramePr>
        <p:xfrm>
          <a:off x="1683084" y="1180306"/>
          <a:ext cx="8299116" cy="66735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838200" y="1807527"/>
            <a:ext cx="10515600" cy="1477328"/>
          </a:xfrm>
          <a:prstGeom prst="rect">
            <a:avLst/>
          </a:prstGeom>
        </p:spPr>
        <p:txBody>
          <a:bodyPr wrap="square">
            <a:spAutoFit/>
          </a:bodyPr>
          <a:lstStyle/>
          <a:p>
            <a:r>
              <a:rPr lang="es-MX" dirty="0">
                <a:latin typeface="Verdana" panose="020B0604030504040204" pitchFamily="34" charset="0"/>
              </a:rPr>
              <a:t>H</a:t>
            </a:r>
            <a:r>
              <a:rPr lang="es-MX" dirty="0" smtClean="0">
                <a:latin typeface="Verdana" panose="020B0604030504040204" pitchFamily="34" charset="0"/>
              </a:rPr>
              <a:t>ogar familiar: aquel </a:t>
            </a:r>
            <a:r>
              <a:rPr lang="es-MX" dirty="0">
                <a:latin typeface="Verdana" panose="020B0604030504040204" pitchFamily="34" charset="0"/>
              </a:rPr>
              <a:t>en el que al menos uno de los integrantes tiene parentesco con el jefe o jefa del </a:t>
            </a:r>
            <a:r>
              <a:rPr lang="es-MX" dirty="0" smtClean="0">
                <a:latin typeface="Verdana" panose="020B0604030504040204" pitchFamily="34" charset="0"/>
              </a:rPr>
              <a:t>hogar.</a:t>
            </a:r>
          </a:p>
          <a:p>
            <a:r>
              <a:rPr lang="es-MX" dirty="0"/>
              <a:t/>
            </a:r>
            <a:br>
              <a:rPr lang="es-MX" dirty="0"/>
            </a:br>
            <a:r>
              <a:rPr lang="es-MX" dirty="0">
                <a:latin typeface="Verdana" panose="020B0604030504040204" pitchFamily="34" charset="0"/>
              </a:rPr>
              <a:t>Un hogar no familiar es en donde ninguno de los integrantes tiene parentesco con el jefe o jefa del hogar. </a:t>
            </a:r>
            <a:endParaRPr lang="es-MX" dirty="0"/>
          </a:p>
        </p:txBody>
      </p:sp>
      <p:sp>
        <p:nvSpPr>
          <p:cNvPr id="6" name="Título 2"/>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a:lstStyle>
          <a:p>
            <a:r>
              <a:rPr lang="es-MX" dirty="0" smtClean="0">
                <a:solidFill>
                  <a:schemeClr val="accent3"/>
                </a:solidFill>
              </a:rPr>
              <a:t>- Tipos de Hogar</a:t>
            </a:r>
            <a:endParaRPr lang="es-MX" dirty="0">
              <a:solidFill>
                <a:schemeClr val="accent3"/>
              </a:solidFill>
            </a:endParaRPr>
          </a:p>
        </p:txBody>
      </p:sp>
      <p:sp>
        <p:nvSpPr>
          <p:cNvPr id="7" name="Rectángulo 6"/>
          <p:cNvSpPr/>
          <p:nvPr/>
        </p:nvSpPr>
        <p:spPr>
          <a:xfrm>
            <a:off x="6870031" y="5886460"/>
            <a:ext cx="4392549" cy="276999"/>
          </a:xfrm>
          <a:prstGeom prst="rect">
            <a:avLst/>
          </a:prstGeom>
        </p:spPr>
        <p:txBody>
          <a:bodyPr wrap="none">
            <a:spAutoFit/>
          </a:bodyPr>
          <a:lstStyle/>
          <a:p>
            <a:r>
              <a:rPr lang="es-MX" sz="1200" dirty="0" smtClean="0">
                <a:solidFill>
                  <a:srgbClr val="999999"/>
                </a:solidFill>
                <a:latin typeface="Verdana" panose="020B0604030504040204" pitchFamily="34" charset="0"/>
              </a:rPr>
              <a:t>FUENTE: Cuéntame INEGI. Encuesta </a:t>
            </a:r>
            <a:r>
              <a:rPr lang="es-MX" sz="1200" dirty="0">
                <a:solidFill>
                  <a:srgbClr val="999999"/>
                </a:solidFill>
                <a:latin typeface="Verdana" panose="020B0604030504040204" pitchFamily="34" charset="0"/>
              </a:rPr>
              <a:t>Intercensal 2015</a:t>
            </a:r>
            <a:endParaRPr lang="es-MX" sz="1200" dirty="0"/>
          </a:p>
        </p:txBody>
      </p:sp>
    </p:spTree>
    <p:extLst>
      <p:ext uri="{BB962C8B-B14F-4D97-AF65-F5344CB8AC3E}">
        <p14:creationId xmlns:p14="http://schemas.microsoft.com/office/powerpoint/2010/main" val="2418644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17</a:t>
            </a:fld>
            <a:endParaRPr lang="en-US" dirty="0"/>
          </a:p>
        </p:txBody>
      </p:sp>
      <p:graphicFrame>
        <p:nvGraphicFramePr>
          <p:cNvPr id="5" name="Gráfico 4"/>
          <p:cNvGraphicFramePr/>
          <p:nvPr>
            <p:extLst>
              <p:ext uri="{D42A27DB-BD31-4B8C-83A1-F6EECF244321}">
                <p14:modId xmlns:p14="http://schemas.microsoft.com/office/powerpoint/2010/main" val="2896764960"/>
              </p:ext>
            </p:extLst>
          </p:nvPr>
        </p:nvGraphicFramePr>
        <p:xfrm>
          <a:off x="4808622" y="844298"/>
          <a:ext cx="8128000" cy="5418667"/>
        </p:xfrm>
        <a:graphic>
          <a:graphicData uri="http://schemas.openxmlformats.org/drawingml/2006/chart">
            <c:chart xmlns:c="http://schemas.openxmlformats.org/drawingml/2006/chart" xmlns:r="http://schemas.openxmlformats.org/officeDocument/2006/relationships" r:id="rId3"/>
          </a:graphicData>
        </a:graphic>
      </p:graphicFrame>
      <p:sp>
        <p:nvSpPr>
          <p:cNvPr id="7" name="Título 2"/>
          <p:cNvSpPr txBox="1">
            <a:spLocks/>
          </p:cNvSpPr>
          <p:nvPr/>
        </p:nvSpPr>
        <p:spPr>
          <a:xfrm>
            <a:off x="838199" y="365125"/>
            <a:ext cx="7191895" cy="1325563"/>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a:lstStyle>
          <a:p>
            <a:r>
              <a:rPr lang="es-MX" dirty="0" smtClean="0">
                <a:solidFill>
                  <a:schemeClr val="accent3"/>
                </a:solidFill>
              </a:rPr>
              <a:t>-Características de  los Hogares</a:t>
            </a:r>
            <a:endParaRPr lang="es-MX" dirty="0">
              <a:solidFill>
                <a:schemeClr val="accent3"/>
              </a:solidFill>
            </a:endParaRPr>
          </a:p>
        </p:txBody>
      </p:sp>
      <p:grpSp>
        <p:nvGrpSpPr>
          <p:cNvPr id="10" name="Grupo 9"/>
          <p:cNvGrpSpPr/>
          <p:nvPr/>
        </p:nvGrpSpPr>
        <p:grpSpPr>
          <a:xfrm>
            <a:off x="1138626" y="1458278"/>
            <a:ext cx="5202371" cy="4804687"/>
            <a:chOff x="801742" y="1458278"/>
            <a:chExt cx="5202371" cy="4804687"/>
          </a:xfrm>
        </p:grpSpPr>
        <p:grpSp>
          <p:nvGrpSpPr>
            <p:cNvPr id="9" name="Grupo 8"/>
            <p:cNvGrpSpPr/>
            <p:nvPr/>
          </p:nvGrpSpPr>
          <p:grpSpPr>
            <a:xfrm>
              <a:off x="838200" y="5146741"/>
              <a:ext cx="5061318" cy="1116224"/>
              <a:chOff x="838200" y="4753202"/>
              <a:chExt cx="5061318" cy="1116224"/>
            </a:xfrm>
          </p:grpSpPr>
          <p:sp>
            <p:nvSpPr>
              <p:cNvPr id="4" name="Rectángulo 3"/>
              <p:cNvSpPr/>
              <p:nvPr/>
            </p:nvSpPr>
            <p:spPr>
              <a:xfrm>
                <a:off x="906339" y="4753202"/>
                <a:ext cx="4993179" cy="646331"/>
              </a:xfrm>
              <a:prstGeom prst="rect">
                <a:avLst/>
              </a:prstGeom>
              <a:effectLst>
                <a:glow rad="101600">
                  <a:schemeClr val="accent3">
                    <a:satMod val="175000"/>
                    <a:alpha val="40000"/>
                  </a:schemeClr>
                </a:glo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es-MX" dirty="0">
                    <a:latin typeface="Arial" panose="020B0604020202020204" pitchFamily="34" charset="0"/>
                    <a:cs typeface="Arial" panose="020B0604020202020204" pitchFamily="34" charset="0"/>
                  </a:rPr>
                  <a:t>89 de cada 100 hogares son familiares y el resto, no familiares </a:t>
                </a:r>
              </a:p>
            </p:txBody>
          </p:sp>
          <p:sp>
            <p:nvSpPr>
              <p:cNvPr id="6" name="Rectángulo 5"/>
              <p:cNvSpPr/>
              <p:nvPr/>
            </p:nvSpPr>
            <p:spPr>
              <a:xfrm>
                <a:off x="838200" y="5592427"/>
                <a:ext cx="4392549" cy="276999"/>
              </a:xfrm>
              <a:prstGeom prst="rect">
                <a:avLst/>
              </a:prstGeom>
            </p:spPr>
            <p:txBody>
              <a:bodyPr wrap="none">
                <a:spAutoFit/>
              </a:bodyPr>
              <a:lstStyle/>
              <a:p>
                <a:r>
                  <a:rPr lang="es-MX" sz="1200" dirty="0" smtClean="0">
                    <a:solidFill>
                      <a:srgbClr val="999999"/>
                    </a:solidFill>
                    <a:latin typeface="Verdana" panose="020B0604030504040204" pitchFamily="34" charset="0"/>
                  </a:rPr>
                  <a:t>FUENTE: Cuéntame INEGI. Encuesta </a:t>
                </a:r>
                <a:r>
                  <a:rPr lang="es-MX" sz="1200" dirty="0">
                    <a:solidFill>
                      <a:srgbClr val="999999"/>
                    </a:solidFill>
                    <a:latin typeface="Verdana" panose="020B0604030504040204" pitchFamily="34" charset="0"/>
                  </a:rPr>
                  <a:t>Intercensal 2015</a:t>
                </a:r>
                <a:endParaRPr lang="es-MX" sz="1200" dirty="0"/>
              </a:p>
            </p:txBody>
          </p:sp>
        </p:grpSp>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1742" y="1458278"/>
              <a:ext cx="5202371" cy="3495569"/>
            </a:xfrm>
            <a:prstGeom prst="rect">
              <a:avLst/>
            </a:prstGeom>
          </p:spPr>
        </p:pic>
      </p:grpSp>
    </p:spTree>
    <p:extLst>
      <p:ext uri="{BB962C8B-B14F-4D97-AF65-F5344CB8AC3E}">
        <p14:creationId xmlns:p14="http://schemas.microsoft.com/office/powerpoint/2010/main" val="184370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18</a:t>
            </a:fld>
            <a:endParaRPr lang="en-US" dirty="0"/>
          </a:p>
        </p:txBody>
      </p:sp>
      <p:grpSp>
        <p:nvGrpSpPr>
          <p:cNvPr id="11" name="Grupo 10"/>
          <p:cNvGrpSpPr/>
          <p:nvPr/>
        </p:nvGrpSpPr>
        <p:grpSpPr>
          <a:xfrm>
            <a:off x="5438275" y="1885454"/>
            <a:ext cx="6063916" cy="3956133"/>
            <a:chOff x="1187117" y="1869412"/>
            <a:chExt cx="6063916" cy="3956133"/>
          </a:xfrm>
        </p:grpSpPr>
        <p:sp>
          <p:nvSpPr>
            <p:cNvPr id="7" name="Rectángulo 6"/>
            <p:cNvSpPr/>
            <p:nvPr/>
          </p:nvSpPr>
          <p:spPr>
            <a:xfrm>
              <a:off x="1187117" y="1869412"/>
              <a:ext cx="6063916" cy="3477875"/>
            </a:xfrm>
            <a:prstGeom prst="rect">
              <a:avLst/>
            </a:prstGeom>
          </p:spPr>
          <p:txBody>
            <a:bodyPr wrap="square">
              <a:spAutoFit/>
            </a:bodyPr>
            <a:lstStyle/>
            <a:p>
              <a:pPr algn="just"/>
              <a:r>
                <a:rPr lang="es-MX" sz="2200" dirty="0">
                  <a:cs typeface="Arial" panose="020B0604020202020204" pitchFamily="34" charset="0"/>
                </a:rPr>
                <a:t>En México, de cada 100 hogares familiares:</a:t>
              </a:r>
            </a:p>
            <a:p>
              <a:pPr algn="just"/>
              <a:endParaRPr lang="es-MX" sz="2200" dirty="0" smtClean="0">
                <a:cs typeface="Arial" panose="020B0604020202020204" pitchFamily="34" charset="0"/>
              </a:endParaRPr>
            </a:p>
            <a:p>
              <a:pPr algn="just"/>
              <a:r>
                <a:rPr lang="es-MX" sz="2200" dirty="0" smtClean="0">
                  <a:solidFill>
                    <a:schemeClr val="tx2">
                      <a:lumMod val="90000"/>
                    </a:schemeClr>
                  </a:solidFill>
                  <a:cs typeface="Arial" panose="020B0604020202020204" pitchFamily="34" charset="0"/>
                </a:rPr>
                <a:t>70</a:t>
              </a:r>
              <a:r>
                <a:rPr lang="es-MX" sz="2200" dirty="0">
                  <a:cs typeface="Arial" panose="020B0604020202020204" pitchFamily="34" charset="0"/>
                </a:rPr>
                <a:t> son nucleares, formados por el papá, la mamá y los hijos o sólo la mamá o el papá con hijos; una pareja que vive junta y no tiene hijos también constituye un hogar nuclear</a:t>
              </a:r>
              <a:r>
                <a:rPr lang="es-MX" sz="2200" dirty="0" smtClean="0">
                  <a:cs typeface="Arial" panose="020B0604020202020204" pitchFamily="34" charset="0"/>
                </a:rPr>
                <a:t>.</a:t>
              </a:r>
            </a:p>
            <a:p>
              <a:pPr algn="just"/>
              <a:endParaRPr lang="es-MX" sz="2200" dirty="0">
                <a:cs typeface="Arial" panose="020B0604020202020204" pitchFamily="34" charset="0"/>
              </a:endParaRPr>
            </a:p>
            <a:p>
              <a:pPr algn="just"/>
              <a:r>
                <a:rPr lang="es-MX" sz="2200" dirty="0">
                  <a:solidFill>
                    <a:schemeClr val="tx2">
                      <a:lumMod val="90000"/>
                    </a:schemeClr>
                  </a:solidFill>
                  <a:cs typeface="Arial" panose="020B0604020202020204" pitchFamily="34" charset="0"/>
                </a:rPr>
                <a:t>28</a:t>
              </a:r>
              <a:r>
                <a:rPr lang="es-MX" sz="2200" dirty="0">
                  <a:cs typeface="Arial" panose="020B0604020202020204" pitchFamily="34" charset="0"/>
                </a:rPr>
                <a:t> son ampliados y están formados por un hogar nuclear más otros parientes (tíos, primos, hermanos, suegros, etcétera)</a:t>
              </a:r>
            </a:p>
          </p:txBody>
        </p:sp>
        <p:sp>
          <p:nvSpPr>
            <p:cNvPr id="13" name="Rectángulo 12"/>
            <p:cNvSpPr/>
            <p:nvPr/>
          </p:nvSpPr>
          <p:spPr>
            <a:xfrm>
              <a:off x="1187117" y="5548546"/>
              <a:ext cx="4392549" cy="276999"/>
            </a:xfrm>
            <a:prstGeom prst="rect">
              <a:avLst/>
            </a:prstGeom>
          </p:spPr>
          <p:txBody>
            <a:bodyPr wrap="none">
              <a:spAutoFit/>
            </a:bodyPr>
            <a:lstStyle/>
            <a:p>
              <a:r>
                <a:rPr lang="es-MX" sz="1200" dirty="0" smtClean="0">
                  <a:solidFill>
                    <a:srgbClr val="999999"/>
                  </a:solidFill>
                  <a:latin typeface="Verdana" panose="020B0604030504040204" pitchFamily="34" charset="0"/>
                </a:rPr>
                <a:t>FUENTE: Cuéntame INEGI. Encuesta </a:t>
              </a:r>
              <a:r>
                <a:rPr lang="es-MX" sz="1200" dirty="0">
                  <a:solidFill>
                    <a:srgbClr val="999999"/>
                  </a:solidFill>
                  <a:latin typeface="Verdana" panose="020B0604030504040204" pitchFamily="34" charset="0"/>
                </a:rPr>
                <a:t>Intercensal 2015</a:t>
              </a:r>
              <a:endParaRPr lang="es-MX" sz="1200" dirty="0"/>
            </a:p>
          </p:txBody>
        </p:sp>
      </p:grpSp>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530" y="954429"/>
            <a:ext cx="4202363" cy="395613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689112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19</a:t>
            </a:fld>
            <a:endParaRPr lang="en-US" dirty="0"/>
          </a:p>
        </p:txBody>
      </p:sp>
      <p:sp>
        <p:nvSpPr>
          <p:cNvPr id="5" name="Rectángulo 4"/>
          <p:cNvSpPr/>
          <p:nvPr/>
        </p:nvSpPr>
        <p:spPr>
          <a:xfrm>
            <a:off x="921109" y="884007"/>
            <a:ext cx="6320588" cy="2677656"/>
          </a:xfrm>
          <a:prstGeom prst="rect">
            <a:avLst/>
          </a:prstGeom>
        </p:spPr>
        <p:txBody>
          <a:bodyPr wrap="square">
            <a:spAutoFit/>
          </a:bodyPr>
          <a:lstStyle/>
          <a:p>
            <a:pPr algn="just"/>
            <a:r>
              <a:rPr lang="es-MX" sz="2400" dirty="0">
                <a:cs typeface="Arial" panose="020B0604020202020204" pitchFamily="34" charset="0"/>
              </a:rPr>
              <a:t>En México, de cada 100 </a:t>
            </a:r>
            <a:r>
              <a:rPr lang="es-MX" sz="2400" dirty="0" smtClean="0">
                <a:cs typeface="Arial" panose="020B0604020202020204" pitchFamily="34" charset="0"/>
              </a:rPr>
              <a:t>hogares no </a:t>
            </a:r>
            <a:r>
              <a:rPr lang="es-MX" sz="2400" dirty="0">
                <a:cs typeface="Arial" panose="020B0604020202020204" pitchFamily="34" charset="0"/>
              </a:rPr>
              <a:t>familiares:</a:t>
            </a:r>
          </a:p>
          <a:p>
            <a:pPr algn="just"/>
            <a:endParaRPr lang="es-MX" sz="2400" dirty="0" smtClean="0">
              <a:cs typeface="Arial" panose="020B0604020202020204" pitchFamily="34" charset="0"/>
            </a:endParaRPr>
          </a:p>
          <a:p>
            <a:pPr algn="just"/>
            <a:r>
              <a:rPr lang="es-MX" sz="2400" dirty="0" smtClean="0">
                <a:solidFill>
                  <a:schemeClr val="tx2">
                    <a:lumMod val="90000"/>
                  </a:schemeClr>
                </a:solidFill>
                <a:cs typeface="Arial" panose="020B0604020202020204" pitchFamily="34" charset="0"/>
              </a:rPr>
              <a:t>93 </a:t>
            </a:r>
            <a:r>
              <a:rPr lang="es-MX" sz="2400" dirty="0" smtClean="0">
                <a:cs typeface="Arial" panose="020B0604020202020204" pitchFamily="34" charset="0"/>
              </a:rPr>
              <a:t>son</a:t>
            </a:r>
            <a:r>
              <a:rPr lang="es-MX" sz="2400" dirty="0">
                <a:cs typeface="Arial" panose="020B0604020202020204" pitchFamily="34" charset="0"/>
              </a:rPr>
              <a:t> </a:t>
            </a:r>
            <a:r>
              <a:rPr lang="es-MX" sz="2400" b="1" dirty="0">
                <a:cs typeface="Arial" panose="020B0604020202020204" pitchFamily="34" charset="0"/>
              </a:rPr>
              <a:t>unipersonales</a:t>
            </a:r>
            <a:r>
              <a:rPr lang="es-MX" sz="2400" dirty="0">
                <a:cs typeface="Arial" panose="020B0604020202020204" pitchFamily="34" charset="0"/>
              </a:rPr>
              <a:t>, integrados por una sola persona. </a:t>
            </a:r>
            <a:endParaRPr lang="es-MX" sz="2400" dirty="0" smtClean="0">
              <a:cs typeface="Arial" panose="020B0604020202020204" pitchFamily="34" charset="0"/>
            </a:endParaRPr>
          </a:p>
          <a:p>
            <a:pPr algn="just"/>
            <a:endParaRPr lang="es-MX" sz="2400" dirty="0">
              <a:cs typeface="Arial" panose="020B0604020202020204" pitchFamily="34" charset="0"/>
            </a:endParaRPr>
          </a:p>
          <a:p>
            <a:pPr algn="just"/>
            <a:r>
              <a:rPr lang="es-MX" sz="2400" dirty="0" smtClean="0">
                <a:solidFill>
                  <a:schemeClr val="tx2">
                    <a:lumMod val="90000"/>
                  </a:schemeClr>
                </a:solidFill>
                <a:cs typeface="Arial" panose="020B0604020202020204" pitchFamily="34" charset="0"/>
              </a:rPr>
              <a:t>7 </a:t>
            </a:r>
            <a:r>
              <a:rPr lang="es-MX" sz="2400" dirty="0">
                <a:cs typeface="Arial" panose="020B0604020202020204" pitchFamily="34" charset="0"/>
              </a:rPr>
              <a:t>es </a:t>
            </a:r>
            <a:r>
              <a:rPr lang="es-MX" sz="2400" b="1" dirty="0">
                <a:cs typeface="Arial" panose="020B0604020202020204" pitchFamily="34" charset="0"/>
              </a:rPr>
              <a:t>corresidente</a:t>
            </a:r>
            <a:r>
              <a:rPr lang="es-MX" sz="2400" dirty="0">
                <a:cs typeface="Arial" panose="020B0604020202020204" pitchFamily="34" charset="0"/>
              </a:rPr>
              <a:t> y está formado por dos o más personas sin relaciones de parentesco</a:t>
            </a:r>
          </a:p>
        </p:txBody>
      </p:sp>
      <p:sp>
        <p:nvSpPr>
          <p:cNvPr id="6" name="Rectángulo 5"/>
          <p:cNvSpPr/>
          <p:nvPr/>
        </p:nvSpPr>
        <p:spPr>
          <a:xfrm>
            <a:off x="1187117" y="5294111"/>
            <a:ext cx="4392549" cy="276999"/>
          </a:xfrm>
          <a:prstGeom prst="rect">
            <a:avLst/>
          </a:prstGeom>
        </p:spPr>
        <p:txBody>
          <a:bodyPr wrap="none">
            <a:spAutoFit/>
          </a:bodyPr>
          <a:lstStyle/>
          <a:p>
            <a:r>
              <a:rPr lang="es-MX" sz="1200" dirty="0" smtClean="0">
                <a:solidFill>
                  <a:srgbClr val="999999"/>
                </a:solidFill>
                <a:latin typeface="Verdana" panose="020B0604030504040204" pitchFamily="34" charset="0"/>
              </a:rPr>
              <a:t>FUENTE: Cuéntame INEGI. Encuesta </a:t>
            </a:r>
            <a:r>
              <a:rPr lang="es-MX" sz="1200" dirty="0">
                <a:solidFill>
                  <a:srgbClr val="999999"/>
                </a:solidFill>
                <a:latin typeface="Verdana" panose="020B0604030504040204" pitchFamily="34" charset="0"/>
              </a:rPr>
              <a:t>Intercensal 2015</a:t>
            </a:r>
            <a:endParaRPr lang="es-MX" sz="1200" dirty="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4523" y="1690688"/>
            <a:ext cx="3639277" cy="3603423"/>
          </a:xfrm>
          <a:prstGeom prst="rect">
            <a:avLst/>
          </a:prstGeom>
          <a:solidFill>
            <a:srgbClr val="FFFFFF">
              <a:shade val="85000"/>
            </a:srgbClr>
          </a:solidFill>
          <a:ln w="190500" cap="rnd">
            <a:solidFill>
              <a:srgbClr val="FFFFFF"/>
            </a:solidFill>
          </a:ln>
          <a:effectLst>
            <a:outerShdw blurRad="50800" dist="38100" dir="5400000" algn="t" rotWithShape="0">
              <a:prstClr val="black">
                <a:alpha val="40000"/>
              </a:prst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11443495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D22F896-40B5-4ADD-8801-0D06FADFA095}" type="slidenum">
              <a:rPr lang="en-US" smtClean="0"/>
              <a:t>2</a:t>
            </a:fld>
            <a:endParaRPr lang="en-US" dirty="0"/>
          </a:p>
        </p:txBody>
      </p:sp>
      <p:sp>
        <p:nvSpPr>
          <p:cNvPr id="6" name="Título 5"/>
          <p:cNvSpPr>
            <a:spLocks noGrp="1"/>
          </p:cNvSpPr>
          <p:nvPr>
            <p:ph type="ctrTitle" idx="4294967295"/>
          </p:nvPr>
        </p:nvSpPr>
        <p:spPr>
          <a:xfrm>
            <a:off x="631065" y="0"/>
            <a:ext cx="4138613" cy="1701800"/>
          </a:xfrm>
        </p:spPr>
        <p:txBody>
          <a:bodyPr>
            <a:normAutofit/>
          </a:bodyPr>
          <a:lstStyle/>
          <a:p>
            <a:r>
              <a:rPr lang="es-MX" sz="4000" b="1" dirty="0" smtClean="0">
                <a:solidFill>
                  <a:srgbClr val="8DA6A6"/>
                </a:solidFill>
              </a:rPr>
              <a:t>PRESENTACIÓN</a:t>
            </a:r>
            <a:endParaRPr lang="es-MX" sz="4000" b="1" dirty="0">
              <a:solidFill>
                <a:srgbClr val="8DA6A6"/>
              </a:solidFill>
            </a:endParaRPr>
          </a:p>
        </p:txBody>
      </p:sp>
      <p:sp>
        <p:nvSpPr>
          <p:cNvPr id="5" name="Rectángulo 4"/>
          <p:cNvSpPr/>
          <p:nvPr/>
        </p:nvSpPr>
        <p:spPr>
          <a:xfrm>
            <a:off x="2014068" y="6290588"/>
            <a:ext cx="8577732" cy="430887"/>
          </a:xfrm>
          <a:prstGeom prst="rect">
            <a:avLst/>
          </a:prstGeom>
        </p:spPr>
        <p:txBody>
          <a:bodyPr wrap="square">
            <a:spAutoFit/>
          </a:bodyPr>
          <a:lstStyle/>
          <a:p>
            <a:pPr algn="just"/>
            <a:r>
              <a:rPr lang="es-MX" sz="1100" dirty="0" smtClean="0"/>
              <a:t>*Las </a:t>
            </a:r>
            <a:r>
              <a:rPr lang="es-MX" sz="1100" dirty="0"/>
              <a:t>imágenes e iconos utilizados en este material </a:t>
            </a:r>
            <a:r>
              <a:rPr lang="es-MX" sz="1100" dirty="0" smtClean="0"/>
              <a:t>pertenecen a Freepik desde www.flaticon.com y a los colaboradores de </a:t>
            </a:r>
            <a:r>
              <a:rPr lang="es-MX" sz="1100" b="1" u="sng" dirty="0" smtClean="0"/>
              <a:t>stock.adobe.com</a:t>
            </a:r>
            <a:endParaRPr lang="es-MX" sz="1100" b="1" u="sng" dirty="0"/>
          </a:p>
          <a:p>
            <a:pPr algn="just"/>
            <a:endParaRPr lang="es-MX" sz="1100" dirty="0"/>
          </a:p>
        </p:txBody>
      </p:sp>
      <p:grpSp>
        <p:nvGrpSpPr>
          <p:cNvPr id="3" name="Grupo 2"/>
          <p:cNvGrpSpPr/>
          <p:nvPr/>
        </p:nvGrpSpPr>
        <p:grpSpPr>
          <a:xfrm>
            <a:off x="862261" y="1767562"/>
            <a:ext cx="10491539" cy="3406373"/>
            <a:chOff x="862261" y="1846179"/>
            <a:chExt cx="10491539" cy="3109594"/>
          </a:xfrm>
        </p:grpSpPr>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261" y="1846179"/>
              <a:ext cx="2928689" cy="310959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pSp>
          <p:nvGrpSpPr>
            <p:cNvPr id="8" name="Grupo 7"/>
            <p:cNvGrpSpPr/>
            <p:nvPr/>
          </p:nvGrpSpPr>
          <p:grpSpPr>
            <a:xfrm>
              <a:off x="4290271" y="1863558"/>
              <a:ext cx="7063529" cy="3077109"/>
              <a:chOff x="28265" y="1131048"/>
              <a:chExt cx="7364788" cy="4801589"/>
            </a:xfrm>
          </p:grpSpPr>
          <p:sp>
            <p:nvSpPr>
              <p:cNvPr id="11" name="Recortar rectángulo de esquina diagonal 10"/>
              <p:cNvSpPr/>
              <p:nvPr/>
            </p:nvSpPr>
            <p:spPr>
              <a:xfrm>
                <a:off x="28265" y="1131048"/>
                <a:ext cx="6038193" cy="2475185"/>
              </a:xfrm>
              <a:prstGeom prst="snip2DiagRect">
                <a:avLst/>
              </a:prstGeom>
              <a:solidFill>
                <a:srgbClr val="354F8C"/>
              </a:solidFill>
              <a:effectLst>
                <a:reflection blurRad="635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es-MX" sz="1600" dirty="0" smtClean="0"/>
                  <a:t>El material de exposición se presenta de acuerdo con </a:t>
                </a:r>
                <a:r>
                  <a:rPr lang="es-MX" sz="1600" dirty="0"/>
                  <a:t>la asignatura</a:t>
                </a:r>
                <a:r>
                  <a:rPr lang="es-MX" sz="1600" dirty="0" smtClean="0"/>
                  <a:t>: Economía Espacial y el </a:t>
                </a:r>
                <a:r>
                  <a:rPr lang="es-MX" sz="1600" dirty="0"/>
                  <a:t>tema a tratar es el </a:t>
                </a:r>
                <a:r>
                  <a:rPr lang="es-MX" sz="1600" dirty="0" smtClean="0"/>
                  <a:t>correspondiente a la </a:t>
                </a:r>
                <a:r>
                  <a:rPr lang="es-MX" sz="1600" dirty="0"/>
                  <a:t>unidad de competencia </a:t>
                </a:r>
                <a:r>
                  <a:rPr lang="es-MX" sz="1600" dirty="0" smtClean="0"/>
                  <a:t>tres, tema diecinueve:  “Vivienda”.</a:t>
                </a:r>
                <a:endParaRPr lang="es-MX" sz="1600" dirty="0"/>
              </a:p>
            </p:txBody>
          </p:sp>
          <p:sp>
            <p:nvSpPr>
              <p:cNvPr id="12" name="Redondear rectángulo de esquina del mismo lado 11"/>
              <p:cNvSpPr/>
              <p:nvPr/>
            </p:nvSpPr>
            <p:spPr>
              <a:xfrm>
                <a:off x="892482" y="3714684"/>
                <a:ext cx="6500571" cy="2217953"/>
              </a:xfrm>
              <a:prstGeom prst="round2SameRect">
                <a:avLst/>
              </a:prstGeom>
              <a:solidFill>
                <a:srgbClr val="F37D2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lnSpc>
                    <a:spcPct val="150000"/>
                  </a:lnSpc>
                </a:pPr>
                <a:endParaRPr lang="es-MX" sz="2000" b="1" dirty="0" smtClean="0"/>
              </a:p>
              <a:p>
                <a:pPr algn="ctr">
                  <a:lnSpc>
                    <a:spcPct val="150000"/>
                  </a:lnSpc>
                </a:pPr>
                <a:r>
                  <a:rPr lang="es-MX" sz="1600" b="1" dirty="0" smtClean="0">
                    <a:solidFill>
                      <a:schemeClr val="tx1"/>
                    </a:solidFill>
                  </a:rPr>
                  <a:t>OBJETIVO</a:t>
                </a:r>
              </a:p>
              <a:p>
                <a:pPr algn="ctr">
                  <a:lnSpc>
                    <a:spcPct val="150000"/>
                  </a:lnSpc>
                </a:pPr>
                <a:r>
                  <a:rPr lang="es-MX" sz="1600" b="1" dirty="0" smtClean="0">
                    <a:solidFill>
                      <a:schemeClr val="tx1"/>
                    </a:solidFill>
                  </a:rPr>
                  <a:t>Reconocer  que la población tiene derecho  a  adquirir una vivienda que garantice  su desarrollo dentro de un ambiente seguro , respetando los limites territoriales.</a:t>
                </a:r>
              </a:p>
              <a:p>
                <a:pPr algn="ctr">
                  <a:lnSpc>
                    <a:spcPct val="150000"/>
                  </a:lnSpc>
                </a:pPr>
                <a:endParaRPr lang="es-MX" sz="2000" dirty="0" smtClean="0"/>
              </a:p>
              <a:p>
                <a:pPr algn="ctr">
                  <a:lnSpc>
                    <a:spcPct val="150000"/>
                  </a:lnSpc>
                </a:pPr>
                <a:endParaRPr lang="es-MX" sz="2000" dirty="0"/>
              </a:p>
            </p:txBody>
          </p:sp>
        </p:grpSp>
      </p:grpSp>
    </p:spTree>
    <p:extLst>
      <p:ext uri="{BB962C8B-B14F-4D97-AF65-F5344CB8AC3E}">
        <p14:creationId xmlns:p14="http://schemas.microsoft.com/office/powerpoint/2010/main" val="3630273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9107906" y="6310311"/>
            <a:ext cx="2743200" cy="365125"/>
          </a:xfrm>
        </p:spPr>
        <p:txBody>
          <a:bodyPr/>
          <a:lstStyle/>
          <a:p>
            <a:fld id="{6D22F896-40B5-4ADD-8801-0D06FADFA095}" type="slidenum">
              <a:rPr lang="en-US" smtClean="0"/>
              <a:t>20</a:t>
            </a:fld>
            <a:endParaRPr lang="en-US" dirty="0"/>
          </a:p>
        </p:txBody>
      </p:sp>
      <p:sp>
        <p:nvSpPr>
          <p:cNvPr id="4" name="Rectángulo 3"/>
          <p:cNvSpPr/>
          <p:nvPr/>
        </p:nvSpPr>
        <p:spPr>
          <a:xfrm>
            <a:off x="571169" y="827501"/>
            <a:ext cx="6096000" cy="3785652"/>
          </a:xfrm>
          <a:prstGeom prst="rect">
            <a:avLst/>
          </a:prstGeom>
        </p:spPr>
        <p:txBody>
          <a:bodyPr>
            <a:spAutoFit/>
          </a:bodyPr>
          <a:lstStyle/>
          <a:p>
            <a:pPr algn="just">
              <a:lnSpc>
                <a:spcPct val="150000"/>
              </a:lnSpc>
            </a:pPr>
            <a:r>
              <a:rPr lang="es-MX" sz="2000" dirty="0">
                <a:cs typeface="Arial" panose="020B0604020202020204" pitchFamily="34" charset="0"/>
              </a:rPr>
              <a:t>Los hogares también se clasifican de acuerdo con la persona que los dirige. </a:t>
            </a:r>
            <a:endParaRPr lang="es-MX" sz="2000" dirty="0" smtClean="0">
              <a:cs typeface="Arial" panose="020B0604020202020204" pitchFamily="34" charset="0"/>
            </a:endParaRPr>
          </a:p>
          <a:p>
            <a:pPr algn="just">
              <a:lnSpc>
                <a:spcPct val="150000"/>
              </a:lnSpc>
            </a:pPr>
            <a:endParaRPr lang="es-MX" sz="2000" dirty="0">
              <a:cs typeface="Arial" panose="020B0604020202020204" pitchFamily="34" charset="0"/>
            </a:endParaRPr>
          </a:p>
          <a:p>
            <a:pPr algn="just">
              <a:lnSpc>
                <a:spcPct val="150000"/>
              </a:lnSpc>
            </a:pPr>
            <a:r>
              <a:rPr lang="es-MX" sz="2000" dirty="0" smtClean="0">
                <a:cs typeface="Arial" panose="020B0604020202020204" pitchFamily="34" charset="0"/>
              </a:rPr>
              <a:t>La </a:t>
            </a:r>
            <a:r>
              <a:rPr lang="es-MX" sz="2000" dirty="0">
                <a:cs typeface="Arial" panose="020B0604020202020204" pitchFamily="34" charset="0"/>
              </a:rPr>
              <a:t>información de la Encuesta Intercensal 2015, muestra que el 29% del total de los hogares son dirigidos por una mujer, esto significa que 9 millones 266 mil 211 hogares tienen jefatura femenina</a:t>
            </a:r>
            <a:r>
              <a:rPr lang="es-MX" sz="2000" dirty="0" smtClean="0">
                <a:cs typeface="Arial" panose="020B0604020202020204" pitchFamily="34" charset="0"/>
              </a:rPr>
              <a:t>.</a:t>
            </a:r>
          </a:p>
          <a:p>
            <a:pPr algn="just">
              <a:lnSpc>
                <a:spcPct val="150000"/>
              </a:lnSpc>
            </a:pPr>
            <a:endParaRPr lang="es-MX" sz="2000" dirty="0">
              <a:cs typeface="Arial" panose="020B0604020202020204" pitchFamily="34" charset="0"/>
            </a:endParaRPr>
          </a:p>
        </p:txBody>
      </p:sp>
      <p:graphicFrame>
        <p:nvGraphicFramePr>
          <p:cNvPr id="7" name="Gráfico 6"/>
          <p:cNvGraphicFramePr/>
          <p:nvPr>
            <p:extLst>
              <p:ext uri="{D42A27DB-BD31-4B8C-83A1-F6EECF244321}">
                <p14:modId xmlns:p14="http://schemas.microsoft.com/office/powerpoint/2010/main" val="2263770014"/>
              </p:ext>
            </p:extLst>
          </p:nvPr>
        </p:nvGraphicFramePr>
        <p:xfrm>
          <a:off x="6882063" y="1902815"/>
          <a:ext cx="4969043" cy="3563576"/>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ángulo 8"/>
          <p:cNvSpPr/>
          <p:nvPr/>
        </p:nvSpPr>
        <p:spPr>
          <a:xfrm>
            <a:off x="571169" y="5948831"/>
            <a:ext cx="4392549" cy="276999"/>
          </a:xfrm>
          <a:prstGeom prst="rect">
            <a:avLst/>
          </a:prstGeom>
        </p:spPr>
        <p:txBody>
          <a:bodyPr wrap="none">
            <a:spAutoFit/>
          </a:bodyPr>
          <a:lstStyle/>
          <a:p>
            <a:r>
              <a:rPr lang="es-MX" sz="1200" dirty="0" smtClean="0">
                <a:latin typeface="Verdana" panose="020B0604030504040204" pitchFamily="34" charset="0"/>
              </a:rPr>
              <a:t>FUENTE: Cuéntame INEGI. Encuesta Intercensal 2015</a:t>
            </a:r>
            <a:endParaRPr lang="es-MX" sz="1200" dirty="0"/>
          </a:p>
        </p:txBody>
      </p:sp>
    </p:spTree>
    <p:extLst>
      <p:ext uri="{BB962C8B-B14F-4D97-AF65-F5344CB8AC3E}">
        <p14:creationId xmlns:p14="http://schemas.microsoft.com/office/powerpoint/2010/main" val="16196108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solidFill>
                  <a:schemeClr val="bg1"/>
                </a:solidFill>
              </a:rPr>
              <a:t>21</a:t>
            </a:fld>
            <a:endParaRPr lang="en-US" dirty="0">
              <a:solidFill>
                <a:schemeClr val="bg1"/>
              </a:solidFill>
            </a:endParaRPr>
          </a:p>
        </p:txBody>
      </p:sp>
      <p:sp>
        <p:nvSpPr>
          <p:cNvPr id="4" name="Título 2"/>
          <p:cNvSpPr>
            <a:spLocks noGrp="1"/>
          </p:cNvSpPr>
          <p:nvPr>
            <p:ph type="title"/>
          </p:nvPr>
        </p:nvSpPr>
        <p:spPr/>
        <p:txBody>
          <a:bodyPr/>
          <a:lstStyle/>
          <a:p>
            <a:r>
              <a:rPr lang="es-MX" dirty="0" smtClean="0">
                <a:solidFill>
                  <a:schemeClr val="accent3"/>
                </a:solidFill>
              </a:rPr>
              <a:t>- Vivienda</a:t>
            </a:r>
            <a:endParaRPr lang="es-MX" dirty="0">
              <a:solidFill>
                <a:schemeClr val="accent3"/>
              </a:solidFill>
            </a:endParaRPr>
          </a:p>
        </p:txBody>
      </p:sp>
      <p:sp>
        <p:nvSpPr>
          <p:cNvPr id="5" name="Rectángulo 4"/>
          <p:cNvSpPr/>
          <p:nvPr/>
        </p:nvSpPr>
        <p:spPr>
          <a:xfrm>
            <a:off x="1219199" y="1622443"/>
            <a:ext cx="10134601" cy="1323439"/>
          </a:xfrm>
          <a:prstGeom prst="rect">
            <a:avLst/>
          </a:prstGeom>
        </p:spPr>
        <p:txBody>
          <a:bodyPr wrap="square">
            <a:spAutoFit/>
          </a:bodyPr>
          <a:lstStyle/>
          <a:p>
            <a:pPr algn="just"/>
            <a:r>
              <a:rPr lang="es-MX" sz="2000" dirty="0" smtClean="0"/>
              <a:t>El Instituto Nacional de Estadística y Geografía muestra “información </a:t>
            </a:r>
            <a:r>
              <a:rPr lang="es-MX" sz="2000" dirty="0"/>
              <a:t>sobre el volumen de las viviendas del país, sus características de tamaño, construcción y tenencia, así como el número de sus </a:t>
            </a:r>
            <a:r>
              <a:rPr lang="es-MX" sz="2000" dirty="0" smtClean="0"/>
              <a:t>ocupantes. Además incluyen </a:t>
            </a:r>
            <a:r>
              <a:rPr lang="es-MX" sz="2000" dirty="0"/>
              <a:t>indicadores sobre los servicios con los que cuentan las viviendas y sus </a:t>
            </a:r>
            <a:r>
              <a:rPr lang="es-MX" sz="2000" dirty="0" smtClean="0"/>
              <a:t>bienes”</a:t>
            </a:r>
            <a:endParaRPr lang="es-MX" sz="2000"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198" y="3076180"/>
            <a:ext cx="10134601" cy="3280170"/>
          </a:xfrm>
          <a:prstGeom prst="rect">
            <a:avLst/>
          </a:prstGeom>
          <a:ln>
            <a:noFill/>
          </a:ln>
          <a:effectLst>
            <a:softEdge rad="112500"/>
          </a:effectLst>
        </p:spPr>
      </p:pic>
    </p:spTree>
    <p:extLst>
      <p:ext uri="{BB962C8B-B14F-4D97-AF65-F5344CB8AC3E}">
        <p14:creationId xmlns:p14="http://schemas.microsoft.com/office/powerpoint/2010/main" val="11894283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22</a:t>
            </a:fld>
            <a:endParaRPr lang="en-US" dirty="0"/>
          </a:p>
        </p:txBody>
      </p:sp>
      <p:sp>
        <p:nvSpPr>
          <p:cNvPr id="4" name="Título 2"/>
          <p:cNvSpPr>
            <a:spLocks noGrp="1"/>
          </p:cNvSpPr>
          <p:nvPr>
            <p:ph type="title"/>
          </p:nvPr>
        </p:nvSpPr>
        <p:spPr>
          <a:xfrm>
            <a:off x="838200" y="365125"/>
            <a:ext cx="10515600" cy="1325563"/>
          </a:xfrm>
        </p:spPr>
        <p:txBody>
          <a:bodyPr>
            <a:noAutofit/>
          </a:bodyPr>
          <a:lstStyle/>
          <a:p>
            <a:r>
              <a:rPr lang="es-MX" sz="4400" dirty="0" smtClean="0">
                <a:solidFill>
                  <a:schemeClr val="accent3"/>
                </a:solidFill>
              </a:rPr>
              <a:t>- Viviendas particulares habitadas 1990-2015</a:t>
            </a:r>
            <a:endParaRPr lang="es-MX" sz="4400" dirty="0">
              <a:solidFill>
                <a:schemeClr val="accent3"/>
              </a:solidFill>
            </a:endParaRPr>
          </a:p>
        </p:txBody>
      </p:sp>
      <p:graphicFrame>
        <p:nvGraphicFramePr>
          <p:cNvPr id="13" name="Gráfico 12"/>
          <p:cNvGraphicFramePr/>
          <p:nvPr>
            <p:extLst>
              <p:ext uri="{D42A27DB-BD31-4B8C-83A1-F6EECF244321}">
                <p14:modId xmlns:p14="http://schemas.microsoft.com/office/powerpoint/2010/main" val="1064453613"/>
              </p:ext>
            </p:extLst>
          </p:nvPr>
        </p:nvGraphicFramePr>
        <p:xfrm>
          <a:off x="1294063" y="1498515"/>
          <a:ext cx="8090568" cy="4379495"/>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ángulo 13"/>
          <p:cNvSpPr/>
          <p:nvPr/>
        </p:nvSpPr>
        <p:spPr>
          <a:xfrm>
            <a:off x="9840494" y="2615745"/>
            <a:ext cx="1757854" cy="646331"/>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3"/>
          </a:lnRef>
          <a:fillRef idx="3">
            <a:schemeClr val="accent3"/>
          </a:fillRef>
          <a:effectRef idx="3">
            <a:schemeClr val="accent3"/>
          </a:effectRef>
          <a:fontRef idx="minor">
            <a:schemeClr val="lt1"/>
          </a:fontRef>
        </p:style>
        <p:txBody>
          <a:bodyPr wrap="none">
            <a:spAutoFit/>
          </a:bodyPr>
          <a:lstStyle/>
          <a:p>
            <a:pPr algn="ctr"/>
            <a:r>
              <a:rPr lang="es-MX" dirty="0" smtClean="0">
                <a:solidFill>
                  <a:schemeClr val="tx1"/>
                </a:solidFill>
                <a:latin typeface="Arial" panose="020B0604020202020204" pitchFamily="34" charset="0"/>
              </a:rPr>
              <a:t>Viviendas 2015</a:t>
            </a:r>
          </a:p>
          <a:p>
            <a:pPr algn="ctr"/>
            <a:r>
              <a:rPr lang="es-MX" dirty="0" smtClean="0">
                <a:solidFill>
                  <a:schemeClr val="tx1"/>
                </a:solidFill>
                <a:latin typeface="Arial" panose="020B0604020202020204" pitchFamily="34" charset="0"/>
              </a:rPr>
              <a:t>31,949,709</a:t>
            </a:r>
            <a:endParaRPr lang="es-MX" dirty="0">
              <a:solidFill>
                <a:schemeClr val="tx1"/>
              </a:solidFill>
            </a:endParaRPr>
          </a:p>
        </p:txBody>
      </p:sp>
      <p:sp>
        <p:nvSpPr>
          <p:cNvPr id="15" name="Rectángulo 14"/>
          <p:cNvSpPr/>
          <p:nvPr/>
        </p:nvSpPr>
        <p:spPr>
          <a:xfrm>
            <a:off x="1294063" y="6079351"/>
            <a:ext cx="4349781" cy="276999"/>
          </a:xfrm>
          <a:prstGeom prst="rect">
            <a:avLst/>
          </a:prstGeom>
        </p:spPr>
        <p:txBody>
          <a:bodyPr wrap="none">
            <a:spAutoFit/>
          </a:bodyPr>
          <a:lstStyle/>
          <a:p>
            <a:r>
              <a:rPr lang="es-MX" sz="1200" dirty="0" smtClean="0">
                <a:latin typeface="Verdana" panose="020B0604030504040204" pitchFamily="34" charset="0"/>
              </a:rPr>
              <a:t>FUENTE: Instituto Nacional de Estadística y Geografía</a:t>
            </a:r>
            <a:endParaRPr lang="es-MX" sz="1200" dirty="0"/>
          </a:p>
        </p:txBody>
      </p:sp>
      <p:pic>
        <p:nvPicPr>
          <p:cNvPr id="16" name="Imagen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0495" y="3400550"/>
            <a:ext cx="1757854" cy="12459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630085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23</a:t>
            </a:fld>
            <a:endParaRPr lang="en-US" dirty="0"/>
          </a:p>
        </p:txBody>
      </p:sp>
      <p:sp>
        <p:nvSpPr>
          <p:cNvPr id="5" name="Título 2"/>
          <p:cNvSpPr>
            <a:spLocks noGrp="1"/>
          </p:cNvSpPr>
          <p:nvPr>
            <p:ph type="title"/>
          </p:nvPr>
        </p:nvSpPr>
        <p:spPr>
          <a:xfrm>
            <a:off x="838200" y="156578"/>
            <a:ext cx="10515600" cy="1325563"/>
          </a:xfrm>
        </p:spPr>
        <p:txBody>
          <a:bodyPr>
            <a:noAutofit/>
          </a:bodyPr>
          <a:lstStyle/>
          <a:p>
            <a:pPr algn="ctr"/>
            <a:r>
              <a:rPr lang="es-MX" sz="3600" b="1" dirty="0" smtClean="0">
                <a:solidFill>
                  <a:schemeClr val="accent3"/>
                </a:solidFill>
              </a:rPr>
              <a:t>- </a:t>
            </a:r>
            <a:r>
              <a:rPr lang="es-MX" sz="3600" b="1" dirty="0" smtClean="0">
                <a:solidFill>
                  <a:srgbClr val="297FD5"/>
                </a:solidFill>
              </a:rPr>
              <a:t>Promedio</a:t>
            </a:r>
            <a:r>
              <a:rPr lang="es-MX" sz="3600" b="1" dirty="0" smtClean="0">
                <a:solidFill>
                  <a:schemeClr val="accent3"/>
                </a:solidFill>
              </a:rPr>
              <a:t> de habitantes en las viviendas 1995-2015</a:t>
            </a:r>
            <a:endParaRPr lang="es-MX" sz="3600" b="1" dirty="0">
              <a:solidFill>
                <a:schemeClr val="accent3"/>
              </a:solidFill>
            </a:endParaRPr>
          </a:p>
        </p:txBody>
      </p:sp>
      <p:sp>
        <p:nvSpPr>
          <p:cNvPr id="6" name="Rectángulo 5"/>
          <p:cNvSpPr/>
          <p:nvPr/>
        </p:nvSpPr>
        <p:spPr>
          <a:xfrm>
            <a:off x="9262978" y="2502905"/>
            <a:ext cx="2399633" cy="95410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3">
            <a:schemeClr val="accent3"/>
          </a:fillRef>
          <a:effectRef idx="2">
            <a:schemeClr val="accent3"/>
          </a:effectRef>
          <a:fontRef idx="minor">
            <a:schemeClr val="lt1"/>
          </a:fontRef>
        </p:style>
        <p:txBody>
          <a:bodyPr wrap="square">
            <a:spAutoFit/>
          </a:bodyPr>
          <a:lstStyle/>
          <a:p>
            <a:pPr algn="ctr"/>
            <a:r>
              <a:rPr lang="es-MX" sz="1400" dirty="0">
                <a:latin typeface="Arial" panose="020B0604020202020204" pitchFamily="34" charset="0"/>
                <a:cs typeface="Arial" panose="020B0604020202020204" pitchFamily="34" charset="0"/>
              </a:rPr>
              <a:t>Número de personas </a:t>
            </a:r>
            <a:r>
              <a:rPr lang="es-MX" sz="1400" dirty="0" smtClean="0">
                <a:latin typeface="Arial" panose="020B0604020202020204" pitchFamily="34" charset="0"/>
                <a:cs typeface="Arial" panose="020B0604020202020204" pitchFamily="34" charset="0"/>
              </a:rPr>
              <a:t>que </a:t>
            </a:r>
            <a:r>
              <a:rPr lang="es-MX" sz="1400" dirty="0">
                <a:latin typeface="Arial" panose="020B0604020202020204" pitchFamily="34" charset="0"/>
                <a:cs typeface="Arial" panose="020B0604020202020204" pitchFamily="34" charset="0"/>
              </a:rPr>
              <a:t>en </a:t>
            </a:r>
            <a:r>
              <a:rPr lang="es-MX" sz="1400" dirty="0" smtClean="0">
                <a:latin typeface="Arial" panose="020B0604020202020204" pitchFamily="34" charset="0"/>
                <a:cs typeface="Arial" panose="020B0604020202020204" pitchFamily="34" charset="0"/>
              </a:rPr>
              <a:t>promedio ocupan </a:t>
            </a:r>
            <a:r>
              <a:rPr lang="es-MX" sz="1400" dirty="0">
                <a:latin typeface="Arial" panose="020B0604020202020204" pitchFamily="34" charset="0"/>
                <a:cs typeface="Arial" panose="020B0604020202020204" pitchFamily="34" charset="0"/>
              </a:rPr>
              <a:t>una </a:t>
            </a:r>
            <a:r>
              <a:rPr lang="es-MX" sz="1400" dirty="0" smtClean="0">
                <a:latin typeface="Arial" panose="020B0604020202020204" pitchFamily="34" charset="0"/>
                <a:cs typeface="Arial" panose="020B0604020202020204" pitchFamily="34" charset="0"/>
              </a:rPr>
              <a:t>vivienda (2015): </a:t>
            </a:r>
          </a:p>
          <a:p>
            <a:pPr algn="ctr"/>
            <a:r>
              <a:rPr lang="es-MX" sz="1400" dirty="0" smtClean="0">
                <a:latin typeface="Arial" panose="020B0604020202020204" pitchFamily="34" charset="0"/>
                <a:cs typeface="Arial" panose="020B0604020202020204" pitchFamily="34" charset="0"/>
              </a:rPr>
              <a:t>3.7</a:t>
            </a:r>
          </a:p>
        </p:txBody>
      </p:sp>
      <p:graphicFrame>
        <p:nvGraphicFramePr>
          <p:cNvPr id="7" name="Gráfico 6"/>
          <p:cNvGraphicFramePr/>
          <p:nvPr>
            <p:extLst>
              <p:ext uri="{D42A27DB-BD31-4B8C-83A1-F6EECF244321}">
                <p14:modId xmlns:p14="http://schemas.microsoft.com/office/powerpoint/2010/main" val="289854081"/>
              </p:ext>
            </p:extLst>
          </p:nvPr>
        </p:nvGraphicFramePr>
        <p:xfrm>
          <a:off x="1005305" y="1729498"/>
          <a:ext cx="8090568" cy="4379495"/>
        </p:xfrm>
        <a:graphic>
          <a:graphicData uri="http://schemas.openxmlformats.org/drawingml/2006/chart">
            <c:chart xmlns:c="http://schemas.openxmlformats.org/drawingml/2006/chart" xmlns:r="http://schemas.openxmlformats.org/officeDocument/2006/relationships" r:id="rId3"/>
          </a:graphicData>
        </a:graphic>
      </p:graphicFrame>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5155" y="3703741"/>
            <a:ext cx="1915277" cy="19152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Rectángulo 8"/>
          <p:cNvSpPr/>
          <p:nvPr/>
        </p:nvSpPr>
        <p:spPr>
          <a:xfrm>
            <a:off x="1080837" y="1218510"/>
            <a:ext cx="8015036" cy="369332"/>
          </a:xfrm>
          <a:prstGeom prst="rect">
            <a:avLst/>
          </a:prstGeom>
        </p:spPr>
        <p:txBody>
          <a:bodyPr wrap="square">
            <a:spAutoFit/>
          </a:bodyPr>
          <a:lstStyle/>
          <a:p>
            <a:r>
              <a:rPr lang="es-MX" dirty="0">
                <a:latin typeface="HelveticaNeue-Light"/>
              </a:rPr>
              <a:t>Número de personas que, en promedio, ocupan una </a:t>
            </a:r>
            <a:r>
              <a:rPr lang="es-MX" dirty="0" smtClean="0">
                <a:latin typeface="HelveticaNeue-Light"/>
              </a:rPr>
              <a:t>vivienda</a:t>
            </a:r>
            <a:endParaRPr lang="es-MX" dirty="0"/>
          </a:p>
        </p:txBody>
      </p:sp>
      <p:sp>
        <p:nvSpPr>
          <p:cNvPr id="10" name="Rectángulo 9"/>
          <p:cNvSpPr/>
          <p:nvPr/>
        </p:nvSpPr>
        <p:spPr>
          <a:xfrm>
            <a:off x="1294063" y="6079351"/>
            <a:ext cx="4349781" cy="276999"/>
          </a:xfrm>
          <a:prstGeom prst="rect">
            <a:avLst/>
          </a:prstGeom>
        </p:spPr>
        <p:txBody>
          <a:bodyPr wrap="none">
            <a:spAutoFit/>
          </a:bodyPr>
          <a:lstStyle/>
          <a:p>
            <a:r>
              <a:rPr lang="es-MX" sz="1200" dirty="0" smtClean="0">
                <a:latin typeface="Verdana" panose="020B0604030504040204" pitchFamily="34" charset="0"/>
              </a:rPr>
              <a:t>FUENTE: Instituto Nacional de Estadística y Geografía</a:t>
            </a:r>
            <a:endParaRPr lang="es-MX" sz="1200" dirty="0"/>
          </a:p>
        </p:txBody>
      </p:sp>
    </p:spTree>
    <p:extLst>
      <p:ext uri="{BB962C8B-B14F-4D97-AF65-F5344CB8AC3E}">
        <p14:creationId xmlns:p14="http://schemas.microsoft.com/office/powerpoint/2010/main" val="3752074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557630"/>
            <a:ext cx="10515600" cy="1325563"/>
          </a:xfrm>
        </p:spPr>
        <p:txBody>
          <a:bodyPr>
            <a:noAutofit/>
          </a:bodyPr>
          <a:lstStyle/>
          <a:p>
            <a:r>
              <a:rPr lang="es-MX" sz="4000" b="1" dirty="0" smtClean="0">
                <a:solidFill>
                  <a:srgbClr val="297FD5"/>
                </a:solidFill>
              </a:rPr>
              <a:t>-Porcentaje </a:t>
            </a:r>
            <a:r>
              <a:rPr lang="es-MX" sz="4000" b="1" dirty="0">
                <a:solidFill>
                  <a:srgbClr val="297FD5"/>
                </a:solidFill>
              </a:rPr>
              <a:t>de viviendas particulares habitadas con electricidad</a:t>
            </a:r>
            <a:r>
              <a:rPr lang="es-MX" sz="4000" b="1" dirty="0"/>
              <a:t/>
            </a:r>
            <a:br>
              <a:rPr lang="es-MX" sz="4000" b="1" dirty="0"/>
            </a:br>
            <a:endParaRPr lang="es-MX" sz="4000" dirty="0"/>
          </a:p>
        </p:txBody>
      </p:sp>
      <p:sp>
        <p:nvSpPr>
          <p:cNvPr id="3" name="Marcador de número de diapositiva 2"/>
          <p:cNvSpPr>
            <a:spLocks noGrp="1"/>
          </p:cNvSpPr>
          <p:nvPr>
            <p:ph type="sldNum" sz="quarter" idx="12"/>
          </p:nvPr>
        </p:nvSpPr>
        <p:spPr/>
        <p:txBody>
          <a:bodyPr/>
          <a:lstStyle/>
          <a:p>
            <a:fld id="{6D22F896-40B5-4ADD-8801-0D06FADFA095}" type="slidenum">
              <a:rPr lang="en-US" smtClean="0"/>
              <a:t>24</a:t>
            </a:fld>
            <a:endParaRPr lang="en-US" dirty="0"/>
          </a:p>
        </p:txBody>
      </p:sp>
      <p:graphicFrame>
        <p:nvGraphicFramePr>
          <p:cNvPr id="4" name="Tabla 3"/>
          <p:cNvGraphicFramePr>
            <a:graphicFrameLocks noGrp="1"/>
          </p:cNvGraphicFramePr>
          <p:nvPr>
            <p:extLst>
              <p:ext uri="{D42A27DB-BD31-4B8C-83A1-F6EECF244321}">
                <p14:modId xmlns:p14="http://schemas.microsoft.com/office/powerpoint/2010/main" val="2473821744"/>
              </p:ext>
            </p:extLst>
          </p:nvPr>
        </p:nvGraphicFramePr>
        <p:xfrm>
          <a:off x="1078832" y="2405271"/>
          <a:ext cx="4610100" cy="3238500"/>
        </p:xfrm>
        <a:graphic>
          <a:graphicData uri="http://schemas.openxmlformats.org/drawingml/2006/table">
            <a:tbl>
              <a:tblPr>
                <a:tableStyleId>{1FECB4D8-DB02-4DC6-A0A2-4F2EBAE1DC90}</a:tableStyleId>
              </a:tblPr>
              <a:tblGrid>
                <a:gridCol w="2438400"/>
                <a:gridCol w="2171700"/>
              </a:tblGrid>
              <a:tr h="190500">
                <a:tc>
                  <a:txBody>
                    <a:bodyPr/>
                    <a:lstStyle/>
                    <a:p>
                      <a:pPr algn="ctr" fontAlgn="ctr"/>
                      <a:r>
                        <a:rPr lang="es-MX" sz="1000" u="none" strike="noStrike" dirty="0">
                          <a:effectLst/>
                        </a:rPr>
                        <a:t>Entidad</a:t>
                      </a:r>
                      <a:endParaRPr lang="es-MX" sz="1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000" u="none" strike="noStrike" dirty="0">
                          <a:effectLst/>
                        </a:rPr>
                        <a:t>Porcentaje de viviendas con electricidad</a:t>
                      </a:r>
                      <a:endParaRPr lang="es-MX" sz="1000" b="1" i="0" u="none" strike="noStrike" dirty="0">
                        <a:solidFill>
                          <a:srgbClr val="000000"/>
                        </a:solidFill>
                        <a:effectLst/>
                        <a:latin typeface="Calibri" panose="020F0502020204030204" pitchFamily="34" charset="0"/>
                      </a:endParaRPr>
                    </a:p>
                  </a:txBody>
                  <a:tcPr marL="9525" marR="9525" marT="9525" marB="0" anchor="ctr"/>
                </a:tc>
              </a:tr>
              <a:tr h="190500">
                <a:tc>
                  <a:txBody>
                    <a:bodyPr/>
                    <a:lstStyle/>
                    <a:p>
                      <a:pPr algn="l" fontAlgn="b"/>
                      <a:r>
                        <a:rPr lang="es-MX" sz="1000" u="none" strike="noStrike" dirty="0">
                          <a:effectLst/>
                        </a:rPr>
                        <a:t>Ciudad de México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99.8</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Nuevo León</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99.7</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Aguascalientes</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99.6</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Jalisco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99.5</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Coahuila de Zaragoza</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99.5</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Colima</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99.4</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México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99.4</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Morelos</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99.3</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Tabasco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99.3</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Tlaxcala</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99.3</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Baja California</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99.3</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Sinaloa</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99.3</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Zacatecas</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99.2</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Guanajuato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99.1</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Querétaro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99.1</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Michoacán de Ocampo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99</a:t>
                      </a:r>
                      <a:endParaRPr lang="es-MX" sz="10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442557676"/>
              </p:ext>
            </p:extLst>
          </p:nvPr>
        </p:nvGraphicFramePr>
        <p:xfrm>
          <a:off x="6391964" y="2405271"/>
          <a:ext cx="4610100" cy="3429000"/>
        </p:xfrm>
        <a:graphic>
          <a:graphicData uri="http://schemas.openxmlformats.org/drawingml/2006/table">
            <a:tbl>
              <a:tblPr>
                <a:tableStyleId>{FABFCF23-3B69-468F-B69F-88F6DE6A72F2}</a:tableStyleId>
              </a:tblPr>
              <a:tblGrid>
                <a:gridCol w="2438400"/>
                <a:gridCol w="2171700"/>
              </a:tblGrid>
              <a:tr h="190500">
                <a:tc>
                  <a:txBody>
                    <a:bodyPr/>
                    <a:lstStyle/>
                    <a:p>
                      <a:pPr algn="ctr" fontAlgn="ctr"/>
                      <a:r>
                        <a:rPr lang="es-MX" sz="1000" u="none" strike="noStrike" dirty="0">
                          <a:effectLst/>
                        </a:rPr>
                        <a:t>Entidad</a:t>
                      </a:r>
                      <a:endParaRPr lang="es-MX" sz="1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000" u="none" strike="noStrike" dirty="0">
                          <a:effectLst/>
                        </a:rPr>
                        <a:t>Porcentaje de viviendas con electricidad</a:t>
                      </a:r>
                      <a:endParaRPr lang="es-MX" sz="1000" b="1" i="0" u="none" strike="noStrike" dirty="0">
                        <a:solidFill>
                          <a:srgbClr val="000000"/>
                        </a:solidFill>
                        <a:effectLst/>
                        <a:latin typeface="Calibri" panose="020F0502020204030204" pitchFamily="34" charset="0"/>
                      </a:endParaRPr>
                    </a:p>
                  </a:txBody>
                  <a:tcPr marL="9525" marR="9525" marT="9525" marB="0" anchor="ctr"/>
                </a:tc>
              </a:tr>
              <a:tr h="190500">
                <a:tc>
                  <a:txBody>
                    <a:bodyPr/>
                    <a:lstStyle/>
                    <a:p>
                      <a:pPr algn="l" fontAlgn="b"/>
                      <a:r>
                        <a:rPr lang="es-MX" sz="1000" u="none" strike="noStrike" dirty="0">
                          <a:effectLst/>
                        </a:rPr>
                        <a:t>Tamaulipas</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98.8</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Quintana Roo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98.8</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Puebla</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98.7</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Estados Unidos Mexicanos</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98.7</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Yucatán</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98.6</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Hidalgo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98.5</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Baja California Sur</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98.4</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Veracruz de Ignacio de la Llave</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98.1</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Campeche</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98.1</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Sonora</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98</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Nayarit</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97.9</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Durango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97.7</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Chiapas</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97.5</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San Luis Potosí</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97.4</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Guerrero</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97.3</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Chihuahua</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96.4</a:t>
                      </a:r>
                      <a:endParaRPr lang="es-MX"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1000" u="none" strike="noStrike" dirty="0">
                          <a:effectLst/>
                        </a:rPr>
                        <a:t>Oaxaca</a:t>
                      </a:r>
                      <a:endParaRPr lang="es-MX"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000" u="none" strike="noStrike" dirty="0">
                          <a:effectLst/>
                        </a:rPr>
                        <a:t>95</a:t>
                      </a:r>
                      <a:endParaRPr lang="es-MX" sz="10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6" name="Rectángulo 5"/>
          <p:cNvSpPr/>
          <p:nvPr/>
        </p:nvSpPr>
        <p:spPr>
          <a:xfrm>
            <a:off x="838200" y="1698526"/>
            <a:ext cx="5553764" cy="369332"/>
          </a:xfrm>
          <a:prstGeom prst="rect">
            <a:avLst/>
          </a:prstGeom>
        </p:spPr>
        <p:txBody>
          <a:bodyPr wrap="none">
            <a:spAutoFit/>
          </a:bodyPr>
          <a:lstStyle/>
          <a:p>
            <a:r>
              <a:rPr lang="es-MX" dirty="0">
                <a:latin typeface="HelveticaNeue-Light"/>
              </a:rPr>
              <a:t>Viviendas de cada cien que cuentan con electricidad</a:t>
            </a:r>
            <a:endParaRPr lang="es-MX" dirty="0"/>
          </a:p>
        </p:txBody>
      </p:sp>
      <p:sp>
        <p:nvSpPr>
          <p:cNvPr id="7" name="Rectángulo 6"/>
          <p:cNvSpPr/>
          <p:nvPr/>
        </p:nvSpPr>
        <p:spPr>
          <a:xfrm>
            <a:off x="1078832" y="5981184"/>
            <a:ext cx="4349781" cy="276999"/>
          </a:xfrm>
          <a:prstGeom prst="rect">
            <a:avLst/>
          </a:prstGeom>
        </p:spPr>
        <p:txBody>
          <a:bodyPr wrap="none">
            <a:spAutoFit/>
          </a:bodyPr>
          <a:lstStyle/>
          <a:p>
            <a:r>
              <a:rPr lang="es-MX" sz="1200" dirty="0" smtClean="0">
                <a:latin typeface="Verdana" panose="020B0604030504040204" pitchFamily="34" charset="0"/>
              </a:rPr>
              <a:t>FUENTE: Instituto Nacional de Estadística y Geografía</a:t>
            </a:r>
            <a:endParaRPr lang="es-MX" sz="1200" dirty="0"/>
          </a:p>
        </p:txBody>
      </p:sp>
      <p:sp>
        <p:nvSpPr>
          <p:cNvPr id="8" name="Rectángulo 7"/>
          <p:cNvSpPr/>
          <p:nvPr/>
        </p:nvSpPr>
        <p:spPr>
          <a:xfrm>
            <a:off x="8602431" y="1436916"/>
            <a:ext cx="2399633"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3">
            <a:schemeClr val="accent3"/>
          </a:fillRef>
          <a:effectRef idx="2">
            <a:schemeClr val="accent3"/>
          </a:effectRef>
          <a:fontRef idx="minor">
            <a:schemeClr val="lt1"/>
          </a:fontRef>
        </p:style>
        <p:txBody>
          <a:bodyPr wrap="square">
            <a:spAutoFit/>
          </a:bodyPr>
          <a:lstStyle/>
          <a:p>
            <a:pPr algn="ctr"/>
            <a:r>
              <a:rPr lang="es-MX" sz="1400" dirty="0" smtClean="0">
                <a:latin typeface="Arial" panose="020B0604020202020204" pitchFamily="34" charset="0"/>
                <a:cs typeface="Arial" panose="020B0604020202020204" pitchFamily="34" charset="0"/>
              </a:rPr>
              <a:t>Porcentaje 2015:</a:t>
            </a:r>
          </a:p>
          <a:p>
            <a:pPr algn="ctr"/>
            <a:r>
              <a:rPr lang="es-MX" sz="1400" dirty="0" smtClean="0">
                <a:latin typeface="Arial" panose="020B0604020202020204" pitchFamily="34" charset="0"/>
                <a:cs typeface="Arial" panose="020B0604020202020204" pitchFamily="34" charset="0"/>
              </a:rPr>
              <a:t>98.7</a:t>
            </a:r>
          </a:p>
        </p:txBody>
      </p:sp>
    </p:spTree>
    <p:extLst>
      <p:ext uri="{BB962C8B-B14F-4D97-AF65-F5344CB8AC3E}">
        <p14:creationId xmlns:p14="http://schemas.microsoft.com/office/powerpoint/2010/main" val="20895564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5273" y="365125"/>
            <a:ext cx="10515600" cy="1325563"/>
          </a:xfrm>
        </p:spPr>
        <p:txBody>
          <a:bodyPr>
            <a:noAutofit/>
          </a:bodyPr>
          <a:lstStyle/>
          <a:p>
            <a:r>
              <a:rPr lang="es-MX" sz="4000" b="1" dirty="0" smtClean="0">
                <a:solidFill>
                  <a:srgbClr val="297FD5"/>
                </a:solidFill>
              </a:rPr>
              <a:t>-Porcentaje </a:t>
            </a:r>
            <a:r>
              <a:rPr lang="es-MX" sz="4000" b="1" dirty="0">
                <a:solidFill>
                  <a:srgbClr val="297FD5"/>
                </a:solidFill>
              </a:rPr>
              <a:t>de viviendas particulares habitadas con disponibilidad de agua entubada</a:t>
            </a:r>
            <a:br>
              <a:rPr lang="es-MX" sz="4000" b="1" dirty="0">
                <a:solidFill>
                  <a:srgbClr val="297FD5"/>
                </a:solidFill>
              </a:rPr>
            </a:br>
            <a:endParaRPr lang="es-MX" sz="4000" b="1" dirty="0">
              <a:solidFill>
                <a:srgbClr val="297FD5"/>
              </a:solidFill>
            </a:endParaRPr>
          </a:p>
        </p:txBody>
      </p:sp>
      <p:sp>
        <p:nvSpPr>
          <p:cNvPr id="3" name="Marcador de número de diapositiva 2"/>
          <p:cNvSpPr>
            <a:spLocks noGrp="1"/>
          </p:cNvSpPr>
          <p:nvPr>
            <p:ph type="sldNum" sz="quarter" idx="12"/>
          </p:nvPr>
        </p:nvSpPr>
        <p:spPr/>
        <p:txBody>
          <a:bodyPr/>
          <a:lstStyle/>
          <a:p>
            <a:fld id="{6D22F896-40B5-4ADD-8801-0D06FADFA095}" type="slidenum">
              <a:rPr lang="en-US" smtClean="0"/>
              <a:t>25</a:t>
            </a:fld>
            <a:endParaRPr lang="en-US" dirty="0"/>
          </a:p>
        </p:txBody>
      </p:sp>
      <p:sp>
        <p:nvSpPr>
          <p:cNvPr id="4" name="Rectángulo 3"/>
          <p:cNvSpPr/>
          <p:nvPr/>
        </p:nvSpPr>
        <p:spPr>
          <a:xfrm>
            <a:off x="485273" y="1506022"/>
            <a:ext cx="5669181" cy="369332"/>
          </a:xfrm>
          <a:prstGeom prst="rect">
            <a:avLst/>
          </a:prstGeom>
        </p:spPr>
        <p:txBody>
          <a:bodyPr wrap="none">
            <a:spAutoFit/>
          </a:bodyPr>
          <a:lstStyle/>
          <a:p>
            <a:r>
              <a:rPr lang="es-MX" dirty="0">
                <a:latin typeface="HelveticaNeue-Light"/>
              </a:rPr>
              <a:t>Viviendas, de cada cien, cuentan con agua </a:t>
            </a:r>
            <a:r>
              <a:rPr lang="es-MX" dirty="0" smtClean="0">
                <a:latin typeface="HelveticaNeue-Light"/>
              </a:rPr>
              <a:t>entubada</a:t>
            </a:r>
            <a:endParaRPr lang="es-MX" dirty="0"/>
          </a:p>
        </p:txBody>
      </p:sp>
      <p:sp>
        <p:nvSpPr>
          <p:cNvPr id="7" name="Rectángulo 6"/>
          <p:cNvSpPr/>
          <p:nvPr/>
        </p:nvSpPr>
        <p:spPr>
          <a:xfrm>
            <a:off x="657725" y="6217850"/>
            <a:ext cx="4349781" cy="276999"/>
          </a:xfrm>
          <a:prstGeom prst="rect">
            <a:avLst/>
          </a:prstGeom>
        </p:spPr>
        <p:txBody>
          <a:bodyPr wrap="none">
            <a:spAutoFit/>
          </a:bodyPr>
          <a:lstStyle/>
          <a:p>
            <a:r>
              <a:rPr lang="es-MX" sz="1200" dirty="0" smtClean="0">
                <a:latin typeface="Verdana" panose="020B0604030504040204" pitchFamily="34" charset="0"/>
              </a:rPr>
              <a:t>FUENTE: Instituto Nacional de Estadística y Geografía</a:t>
            </a:r>
            <a:endParaRPr lang="es-MX" sz="1200" dirty="0"/>
          </a:p>
        </p:txBody>
      </p:sp>
      <p:grpSp>
        <p:nvGrpSpPr>
          <p:cNvPr id="10" name="Grupo 9"/>
          <p:cNvGrpSpPr/>
          <p:nvPr/>
        </p:nvGrpSpPr>
        <p:grpSpPr>
          <a:xfrm>
            <a:off x="8780343" y="2329103"/>
            <a:ext cx="2403714" cy="2499570"/>
            <a:chOff x="8782383" y="2714114"/>
            <a:chExt cx="2403714" cy="2499570"/>
          </a:xfrm>
        </p:grpSpPr>
        <p:sp>
          <p:nvSpPr>
            <p:cNvPr id="5" name="Rectángulo 4"/>
            <p:cNvSpPr/>
            <p:nvPr/>
          </p:nvSpPr>
          <p:spPr>
            <a:xfrm>
              <a:off x="8782383" y="2714114"/>
              <a:ext cx="2399633"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3">
              <a:schemeClr val="accent3"/>
            </a:fillRef>
            <a:effectRef idx="2">
              <a:schemeClr val="accent3"/>
            </a:effectRef>
            <a:fontRef idx="minor">
              <a:schemeClr val="lt1"/>
            </a:fontRef>
          </p:style>
          <p:txBody>
            <a:bodyPr wrap="square">
              <a:spAutoFit/>
            </a:bodyPr>
            <a:lstStyle/>
            <a:p>
              <a:pPr algn="ctr"/>
              <a:r>
                <a:rPr lang="es-MX" sz="1400" dirty="0" smtClean="0">
                  <a:latin typeface="Arial" panose="020B0604020202020204" pitchFamily="34" charset="0"/>
                  <a:cs typeface="Arial" panose="020B0604020202020204" pitchFamily="34" charset="0"/>
                </a:rPr>
                <a:t>Porcentaje 2015:</a:t>
              </a:r>
            </a:p>
            <a:p>
              <a:pPr algn="ctr"/>
              <a:r>
                <a:rPr lang="es-MX" sz="1400" dirty="0" smtClean="0">
                  <a:latin typeface="Arial" panose="020B0604020202020204" pitchFamily="34" charset="0"/>
                  <a:cs typeface="Arial" panose="020B0604020202020204" pitchFamily="34" charset="0"/>
                </a:rPr>
                <a:t>94.6</a:t>
              </a: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2383" y="3354534"/>
              <a:ext cx="2403714" cy="18591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aphicFrame>
        <p:nvGraphicFramePr>
          <p:cNvPr id="9" name="Gráfico 8"/>
          <p:cNvGraphicFramePr>
            <a:graphicFrameLocks/>
          </p:cNvGraphicFramePr>
          <p:nvPr>
            <p:extLst>
              <p:ext uri="{D42A27DB-BD31-4B8C-83A1-F6EECF244321}">
                <p14:modId xmlns:p14="http://schemas.microsoft.com/office/powerpoint/2010/main" val="1726990205"/>
              </p:ext>
            </p:extLst>
          </p:nvPr>
        </p:nvGraphicFramePr>
        <p:xfrm>
          <a:off x="339253" y="2060020"/>
          <a:ext cx="7810136" cy="41578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92598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solidFill>
                  <a:srgbClr val="297FD5"/>
                </a:solidFill>
              </a:rPr>
              <a:t>- Porcentaje de viviendas con drenaje</a:t>
            </a:r>
            <a:endParaRPr lang="es-MX" b="1" dirty="0">
              <a:solidFill>
                <a:srgbClr val="297FD5"/>
              </a:solidFill>
            </a:endParaRPr>
          </a:p>
        </p:txBody>
      </p:sp>
      <p:sp>
        <p:nvSpPr>
          <p:cNvPr id="3" name="Marcador de número de diapositiva 2"/>
          <p:cNvSpPr>
            <a:spLocks noGrp="1"/>
          </p:cNvSpPr>
          <p:nvPr>
            <p:ph type="sldNum" sz="quarter" idx="12"/>
          </p:nvPr>
        </p:nvSpPr>
        <p:spPr>
          <a:xfrm>
            <a:off x="8610600" y="6135771"/>
            <a:ext cx="2743200" cy="365125"/>
          </a:xfrm>
        </p:spPr>
        <p:txBody>
          <a:bodyPr/>
          <a:lstStyle/>
          <a:p>
            <a:fld id="{6D22F896-40B5-4ADD-8801-0D06FADFA095}" type="slidenum">
              <a:rPr lang="en-US" smtClean="0"/>
              <a:t>26</a:t>
            </a:fld>
            <a:endParaRPr lang="en-US" dirty="0"/>
          </a:p>
        </p:txBody>
      </p:sp>
      <p:graphicFrame>
        <p:nvGraphicFramePr>
          <p:cNvPr id="4" name="Gráfico 3"/>
          <p:cNvGraphicFramePr>
            <a:graphicFrameLocks/>
          </p:cNvGraphicFramePr>
          <p:nvPr>
            <p:extLst>
              <p:ext uri="{D42A27DB-BD31-4B8C-83A1-F6EECF244321}">
                <p14:modId xmlns:p14="http://schemas.microsoft.com/office/powerpoint/2010/main" val="3851476336"/>
              </p:ext>
            </p:extLst>
          </p:nvPr>
        </p:nvGraphicFramePr>
        <p:xfrm>
          <a:off x="1114926" y="1984877"/>
          <a:ext cx="8061158" cy="4150894"/>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ángulo 4"/>
          <p:cNvSpPr/>
          <p:nvPr/>
        </p:nvSpPr>
        <p:spPr>
          <a:xfrm>
            <a:off x="9504278" y="2168683"/>
            <a:ext cx="1849522"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3">
            <a:schemeClr val="accent3"/>
          </a:fillRef>
          <a:effectRef idx="2">
            <a:schemeClr val="accent3"/>
          </a:effectRef>
          <a:fontRef idx="minor">
            <a:schemeClr val="lt1"/>
          </a:fontRef>
        </p:style>
        <p:txBody>
          <a:bodyPr wrap="square">
            <a:spAutoFit/>
          </a:bodyPr>
          <a:lstStyle/>
          <a:p>
            <a:pPr algn="ctr"/>
            <a:r>
              <a:rPr lang="es-MX" sz="1400" dirty="0" smtClean="0">
                <a:latin typeface="Arial" panose="020B0604020202020204" pitchFamily="34" charset="0"/>
                <a:cs typeface="Arial" panose="020B0604020202020204" pitchFamily="34" charset="0"/>
              </a:rPr>
              <a:t>Porcentaje 2015:</a:t>
            </a:r>
          </a:p>
          <a:p>
            <a:pPr algn="ctr"/>
            <a:r>
              <a:rPr lang="es-MX" sz="1400" dirty="0" smtClean="0">
                <a:latin typeface="Arial" panose="020B0604020202020204" pitchFamily="34" charset="0"/>
                <a:cs typeface="Arial" panose="020B0604020202020204" pitchFamily="34" charset="0"/>
              </a:rPr>
              <a:t>93.2</a:t>
            </a:r>
          </a:p>
        </p:txBody>
      </p:sp>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4279" y="2902577"/>
            <a:ext cx="1849522" cy="20213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ángulo 6"/>
          <p:cNvSpPr/>
          <p:nvPr/>
        </p:nvSpPr>
        <p:spPr>
          <a:xfrm>
            <a:off x="1114926" y="1468451"/>
            <a:ext cx="5220340" cy="369332"/>
          </a:xfrm>
          <a:prstGeom prst="rect">
            <a:avLst/>
          </a:prstGeom>
        </p:spPr>
        <p:txBody>
          <a:bodyPr wrap="none">
            <a:spAutoFit/>
          </a:bodyPr>
          <a:lstStyle/>
          <a:p>
            <a:r>
              <a:rPr lang="es-MX" dirty="0" smtClean="0">
                <a:latin typeface="HelveticaNeue-Light"/>
              </a:rPr>
              <a:t>Viviendas de </a:t>
            </a:r>
            <a:r>
              <a:rPr lang="es-MX" dirty="0">
                <a:latin typeface="HelveticaNeue-Light"/>
              </a:rPr>
              <a:t>cada </a:t>
            </a:r>
            <a:r>
              <a:rPr lang="es-MX" dirty="0" smtClean="0">
                <a:latin typeface="HelveticaNeue-Light"/>
              </a:rPr>
              <a:t>cien que </a:t>
            </a:r>
            <a:r>
              <a:rPr lang="es-MX" dirty="0">
                <a:latin typeface="HelveticaNeue-Light"/>
              </a:rPr>
              <a:t>cuentan con drenaje.</a:t>
            </a:r>
            <a:endParaRPr lang="es-MX" dirty="0"/>
          </a:p>
        </p:txBody>
      </p:sp>
      <p:sp>
        <p:nvSpPr>
          <p:cNvPr id="8" name="Rectángulo 7"/>
          <p:cNvSpPr/>
          <p:nvPr/>
        </p:nvSpPr>
        <p:spPr>
          <a:xfrm>
            <a:off x="1294063" y="6079351"/>
            <a:ext cx="4349781" cy="276999"/>
          </a:xfrm>
          <a:prstGeom prst="rect">
            <a:avLst/>
          </a:prstGeom>
        </p:spPr>
        <p:txBody>
          <a:bodyPr wrap="none">
            <a:spAutoFit/>
          </a:bodyPr>
          <a:lstStyle/>
          <a:p>
            <a:r>
              <a:rPr lang="es-MX" sz="1200" dirty="0" smtClean="0">
                <a:latin typeface="Verdana" panose="020B0604030504040204" pitchFamily="34" charset="0"/>
              </a:rPr>
              <a:t>FUENTE: Instituto Nacional de Estadística y Geografía</a:t>
            </a:r>
            <a:endParaRPr lang="es-MX" sz="1200" dirty="0"/>
          </a:p>
        </p:txBody>
      </p:sp>
    </p:spTree>
    <p:extLst>
      <p:ext uri="{BB962C8B-B14F-4D97-AF65-F5344CB8AC3E}">
        <p14:creationId xmlns:p14="http://schemas.microsoft.com/office/powerpoint/2010/main" val="33952539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dirty="0" smtClean="0">
                <a:solidFill>
                  <a:srgbClr val="297FD5"/>
                </a:solidFill>
              </a:rPr>
              <a:t>-Porcentaje </a:t>
            </a:r>
            <a:r>
              <a:rPr lang="es-MX" sz="4400" b="1" dirty="0">
                <a:solidFill>
                  <a:srgbClr val="297FD5"/>
                </a:solidFill>
              </a:rPr>
              <a:t>de viviendas que disponen de panel solar para tener electricidad</a:t>
            </a:r>
          </a:p>
        </p:txBody>
      </p:sp>
      <p:sp>
        <p:nvSpPr>
          <p:cNvPr id="3" name="Marcador de número de diapositiva 2"/>
          <p:cNvSpPr>
            <a:spLocks noGrp="1"/>
          </p:cNvSpPr>
          <p:nvPr>
            <p:ph type="sldNum" sz="quarter" idx="12"/>
          </p:nvPr>
        </p:nvSpPr>
        <p:spPr/>
        <p:txBody>
          <a:bodyPr/>
          <a:lstStyle/>
          <a:p>
            <a:fld id="{6D22F896-40B5-4ADD-8801-0D06FADFA095}" type="slidenum">
              <a:rPr lang="en-US" smtClean="0"/>
              <a:t>27</a:t>
            </a:fld>
            <a:endParaRPr lang="en-US" dirty="0"/>
          </a:p>
        </p:txBody>
      </p:sp>
      <p:sp>
        <p:nvSpPr>
          <p:cNvPr id="5" name="Rectángulo 4"/>
          <p:cNvSpPr/>
          <p:nvPr/>
        </p:nvSpPr>
        <p:spPr>
          <a:xfrm>
            <a:off x="838200" y="2045572"/>
            <a:ext cx="8017042" cy="369332"/>
          </a:xfrm>
          <a:prstGeom prst="rect">
            <a:avLst/>
          </a:prstGeom>
        </p:spPr>
        <p:txBody>
          <a:bodyPr wrap="square">
            <a:spAutoFit/>
          </a:bodyPr>
          <a:lstStyle/>
          <a:p>
            <a:r>
              <a:rPr lang="es-MX" dirty="0" smtClean="0">
                <a:latin typeface="HelveticaNeue-Light"/>
              </a:rPr>
              <a:t>Viviendas de </a:t>
            </a:r>
            <a:r>
              <a:rPr lang="es-MX" dirty="0">
                <a:latin typeface="HelveticaNeue-Light"/>
              </a:rPr>
              <a:t>cada </a:t>
            </a:r>
            <a:r>
              <a:rPr lang="es-MX" dirty="0" smtClean="0">
                <a:latin typeface="HelveticaNeue-Light"/>
              </a:rPr>
              <a:t>cien que </a:t>
            </a:r>
            <a:r>
              <a:rPr lang="es-MX" dirty="0">
                <a:latin typeface="HelveticaNeue-Light"/>
              </a:rPr>
              <a:t>cuentan con panel solar para tener electricidad</a:t>
            </a:r>
            <a:endParaRPr lang="es-MX" dirty="0"/>
          </a:p>
        </p:txBody>
      </p:sp>
      <p:graphicFrame>
        <p:nvGraphicFramePr>
          <p:cNvPr id="6" name="Gráfico 5"/>
          <p:cNvGraphicFramePr>
            <a:graphicFrameLocks/>
          </p:cNvGraphicFramePr>
          <p:nvPr>
            <p:extLst>
              <p:ext uri="{D42A27DB-BD31-4B8C-83A1-F6EECF244321}">
                <p14:modId xmlns:p14="http://schemas.microsoft.com/office/powerpoint/2010/main" val="4150655614"/>
              </p:ext>
            </p:extLst>
          </p:nvPr>
        </p:nvGraphicFramePr>
        <p:xfrm>
          <a:off x="717884" y="2566853"/>
          <a:ext cx="8257674" cy="3637548"/>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upo 7"/>
          <p:cNvGrpSpPr/>
          <p:nvPr/>
        </p:nvGrpSpPr>
        <p:grpSpPr>
          <a:xfrm>
            <a:off x="9504277" y="2751788"/>
            <a:ext cx="1849523" cy="2907599"/>
            <a:chOff x="9504278" y="2168683"/>
            <a:chExt cx="1849523" cy="2907599"/>
          </a:xfrm>
        </p:grpSpPr>
        <p:sp>
          <p:nvSpPr>
            <p:cNvPr id="4" name="Rectángulo 3"/>
            <p:cNvSpPr/>
            <p:nvPr/>
          </p:nvSpPr>
          <p:spPr>
            <a:xfrm>
              <a:off x="9504278" y="2168683"/>
              <a:ext cx="1849522"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3">
              <a:schemeClr val="accent3"/>
            </a:fillRef>
            <a:effectRef idx="2">
              <a:schemeClr val="accent3"/>
            </a:effectRef>
            <a:fontRef idx="minor">
              <a:schemeClr val="lt1"/>
            </a:fontRef>
          </p:style>
          <p:txBody>
            <a:bodyPr wrap="square">
              <a:spAutoFit/>
            </a:bodyPr>
            <a:lstStyle/>
            <a:p>
              <a:pPr algn="ctr"/>
              <a:r>
                <a:rPr lang="es-MX" sz="1400" dirty="0" smtClean="0">
                  <a:latin typeface="Arial" panose="020B0604020202020204" pitchFamily="34" charset="0"/>
                  <a:cs typeface="Arial" panose="020B0604020202020204" pitchFamily="34" charset="0"/>
                </a:rPr>
                <a:t>Porcentaje 2015:</a:t>
              </a:r>
            </a:p>
            <a:p>
              <a:pPr algn="ctr"/>
              <a:r>
                <a:rPr lang="es-MX" sz="1400" dirty="0" smtClean="0">
                  <a:latin typeface="Arial" panose="020B0604020202020204" pitchFamily="34" charset="0"/>
                  <a:cs typeface="Arial" panose="020B0604020202020204" pitchFamily="34" charset="0"/>
                </a:rPr>
                <a:t>.5</a:t>
              </a:r>
            </a:p>
          </p:txBody>
        </p:sp>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4279" y="2970756"/>
              <a:ext cx="1849522" cy="21055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9" name="Rectángulo 8"/>
          <p:cNvSpPr/>
          <p:nvPr/>
        </p:nvSpPr>
        <p:spPr>
          <a:xfrm>
            <a:off x="1014664" y="6217850"/>
            <a:ext cx="4349781" cy="276999"/>
          </a:xfrm>
          <a:prstGeom prst="rect">
            <a:avLst/>
          </a:prstGeom>
        </p:spPr>
        <p:txBody>
          <a:bodyPr wrap="none">
            <a:spAutoFit/>
          </a:bodyPr>
          <a:lstStyle/>
          <a:p>
            <a:r>
              <a:rPr lang="es-MX" sz="1200" dirty="0" smtClean="0">
                <a:latin typeface="Verdana" panose="020B0604030504040204" pitchFamily="34" charset="0"/>
              </a:rPr>
              <a:t>FUENTE: Instituto Nacional de Estadística y Geografía</a:t>
            </a:r>
            <a:endParaRPr lang="es-MX" sz="1200" dirty="0"/>
          </a:p>
        </p:txBody>
      </p:sp>
    </p:spTree>
    <p:extLst>
      <p:ext uri="{BB962C8B-B14F-4D97-AF65-F5344CB8AC3E}">
        <p14:creationId xmlns:p14="http://schemas.microsoft.com/office/powerpoint/2010/main" val="4131934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dirty="0" smtClean="0">
                <a:solidFill>
                  <a:srgbClr val="297FD5"/>
                </a:solidFill>
              </a:rPr>
              <a:t>-Funciones del IMEVIS del Estado de México</a:t>
            </a:r>
            <a:endParaRPr lang="es-MX" sz="4400" b="1" dirty="0">
              <a:solidFill>
                <a:srgbClr val="297FD5"/>
              </a:solidFill>
            </a:endParaRPr>
          </a:p>
        </p:txBody>
      </p:sp>
      <p:sp>
        <p:nvSpPr>
          <p:cNvPr id="3" name="Marcador de número de diapositiva 2"/>
          <p:cNvSpPr>
            <a:spLocks noGrp="1"/>
          </p:cNvSpPr>
          <p:nvPr>
            <p:ph type="sldNum" sz="quarter" idx="12"/>
          </p:nvPr>
        </p:nvSpPr>
        <p:spPr/>
        <p:txBody>
          <a:bodyPr/>
          <a:lstStyle/>
          <a:p>
            <a:fld id="{6D22F896-40B5-4ADD-8801-0D06FADFA095}" type="slidenum">
              <a:rPr lang="en-US" smtClean="0"/>
              <a:t>28</a:t>
            </a:fld>
            <a:endParaRPr lang="en-US" dirty="0"/>
          </a:p>
        </p:txBody>
      </p:sp>
      <p:sp>
        <p:nvSpPr>
          <p:cNvPr id="9" name="Rectángulo 8"/>
          <p:cNvSpPr/>
          <p:nvPr/>
        </p:nvSpPr>
        <p:spPr>
          <a:xfrm>
            <a:off x="1014664" y="6217850"/>
            <a:ext cx="4048031" cy="276999"/>
          </a:xfrm>
          <a:prstGeom prst="rect">
            <a:avLst/>
          </a:prstGeom>
        </p:spPr>
        <p:txBody>
          <a:bodyPr wrap="none">
            <a:spAutoFit/>
          </a:bodyPr>
          <a:lstStyle/>
          <a:p>
            <a:r>
              <a:rPr lang="es-MX" sz="1200" dirty="0">
                <a:latin typeface="Verdana" panose="020B0604030504040204" pitchFamily="34" charset="0"/>
              </a:rPr>
              <a:t>FUENTE</a:t>
            </a:r>
            <a:r>
              <a:rPr lang="es-MX" sz="1200" dirty="0" smtClean="0">
                <a:latin typeface="Verdana" panose="020B0604030504040204" pitchFamily="34" charset="0"/>
              </a:rPr>
              <a:t>: http</a:t>
            </a:r>
            <a:r>
              <a:rPr lang="es-MX" sz="1200" dirty="0">
                <a:latin typeface="Verdana" panose="020B0604030504040204" pitchFamily="34" charset="0"/>
              </a:rPr>
              <a:t>://imevis.edomex.gob.mx/funciones</a:t>
            </a:r>
            <a:endParaRPr lang="es-MX" sz="1200" dirty="0"/>
          </a:p>
        </p:txBody>
      </p:sp>
      <p:sp>
        <p:nvSpPr>
          <p:cNvPr id="10" name="Rectángulo 9"/>
          <p:cNvSpPr/>
          <p:nvPr/>
        </p:nvSpPr>
        <p:spPr>
          <a:xfrm>
            <a:off x="1014663" y="1895302"/>
            <a:ext cx="7746951" cy="3416320"/>
          </a:xfrm>
          <a:prstGeom prst="rect">
            <a:avLst/>
          </a:prstGeom>
        </p:spPr>
        <p:txBody>
          <a:bodyPr wrap="square">
            <a:spAutoFit/>
          </a:bodyPr>
          <a:lstStyle/>
          <a:p>
            <a:r>
              <a:rPr lang="es-MX" dirty="0" smtClean="0"/>
              <a:t>-Promover</a:t>
            </a:r>
            <a:r>
              <a:rPr lang="es-MX" dirty="0"/>
              <a:t>, coordinar y fomentar la construcción, el mejoramiento, regeneración y rehabilitación de viviendas y conjuntos urbanos.</a:t>
            </a:r>
          </a:p>
          <a:p>
            <a:endParaRPr lang="es-MX" dirty="0" smtClean="0"/>
          </a:p>
          <a:p>
            <a:r>
              <a:rPr lang="es-MX" dirty="0"/>
              <a:t>-</a:t>
            </a:r>
            <a:r>
              <a:rPr lang="es-MX" dirty="0" smtClean="0"/>
              <a:t>Coordinar </a:t>
            </a:r>
            <a:r>
              <a:rPr lang="es-MX" dirty="0"/>
              <a:t>los programas de suelo y vivienda social que a través del mismo Instituto se promuevan en el Estado  y operar, en su caso, los fondos de vivienda que para el efecto se constituyen</a:t>
            </a:r>
            <a:r>
              <a:rPr lang="es-MX" dirty="0" smtClean="0"/>
              <a:t>.</a:t>
            </a:r>
          </a:p>
          <a:p>
            <a:r>
              <a:rPr lang="es-MX" dirty="0" smtClean="0"/>
              <a:t> </a:t>
            </a:r>
            <a:endParaRPr lang="es-MX" dirty="0"/>
          </a:p>
          <a:p>
            <a:r>
              <a:rPr lang="es-MX" dirty="0" smtClean="0"/>
              <a:t>-Promover </a:t>
            </a:r>
            <a:r>
              <a:rPr lang="es-MX" dirty="0"/>
              <a:t>y difundir los programas estatales y regionales de suelo y vivienda social</a:t>
            </a:r>
            <a:r>
              <a:rPr lang="es-MX" dirty="0" smtClean="0"/>
              <a:t>.</a:t>
            </a:r>
          </a:p>
          <a:p>
            <a:endParaRPr lang="es-MX" dirty="0"/>
          </a:p>
          <a:p>
            <a:endParaRPr lang="es-MX" dirty="0"/>
          </a:p>
          <a:p>
            <a:r>
              <a:rPr lang="es-MX" dirty="0" smtClean="0"/>
              <a:t>-Regularizar </a:t>
            </a:r>
            <a:r>
              <a:rPr lang="es-MX" dirty="0"/>
              <a:t>los asentamientos humanos</a:t>
            </a:r>
            <a:r>
              <a:rPr lang="es-MX" dirty="0" smtClean="0"/>
              <a:t>.</a:t>
            </a:r>
            <a:endParaRPr lang="es-MX" dirty="0"/>
          </a:p>
        </p:txBody>
      </p:sp>
      <p:pic>
        <p:nvPicPr>
          <p:cNvPr id="11" name="Imagen 10"/>
          <p:cNvPicPr>
            <a:picLocks noChangeAspect="1"/>
          </p:cNvPicPr>
          <p:nvPr/>
        </p:nvPicPr>
        <p:blipFill>
          <a:blip r:embed="rId3"/>
          <a:stretch>
            <a:fillRect/>
          </a:stretch>
        </p:blipFill>
        <p:spPr>
          <a:xfrm>
            <a:off x="7365076" y="4522125"/>
            <a:ext cx="4188229" cy="1834225"/>
          </a:xfrm>
          <a:prstGeom prst="rect">
            <a:avLst/>
          </a:prstGeom>
        </p:spPr>
      </p:pic>
    </p:spTree>
    <p:extLst>
      <p:ext uri="{BB962C8B-B14F-4D97-AF65-F5344CB8AC3E}">
        <p14:creationId xmlns:p14="http://schemas.microsoft.com/office/powerpoint/2010/main" val="3945292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014664" y="6217850"/>
            <a:ext cx="3317062" cy="276999"/>
          </a:xfrm>
          <a:prstGeom prst="rect">
            <a:avLst/>
          </a:prstGeom>
        </p:spPr>
        <p:txBody>
          <a:bodyPr wrap="none">
            <a:spAutoFit/>
          </a:bodyPr>
          <a:lstStyle/>
          <a:p>
            <a:r>
              <a:rPr lang="es-MX" sz="1200">
                <a:latin typeface="Verdana" panose="020B0604030504040204" pitchFamily="34" charset="0"/>
              </a:rPr>
              <a:t>http://imevis.edomex.gob.mx/funciones</a:t>
            </a:r>
            <a:endParaRPr lang="es-MX" sz="1200" dirty="0"/>
          </a:p>
        </p:txBody>
      </p:sp>
      <p:sp>
        <p:nvSpPr>
          <p:cNvPr id="5" name="Rectángulo 4"/>
          <p:cNvSpPr/>
          <p:nvPr/>
        </p:nvSpPr>
        <p:spPr>
          <a:xfrm>
            <a:off x="415636" y="660695"/>
            <a:ext cx="8495607" cy="4708981"/>
          </a:xfrm>
          <a:prstGeom prst="rect">
            <a:avLst/>
          </a:prstGeom>
        </p:spPr>
        <p:txBody>
          <a:bodyPr wrap="square">
            <a:spAutoFit/>
          </a:bodyPr>
          <a:lstStyle/>
          <a:p>
            <a:pPr lvl="0" algn="just"/>
            <a:r>
              <a:rPr lang="es-MX" sz="2400" dirty="0" smtClean="0">
                <a:solidFill>
                  <a:prstClr val="white"/>
                </a:solidFill>
              </a:rPr>
              <a:t>-Regularizar </a:t>
            </a:r>
            <a:r>
              <a:rPr lang="es-MX" sz="2400" dirty="0">
                <a:solidFill>
                  <a:prstClr val="white"/>
                </a:solidFill>
              </a:rPr>
              <a:t>la tenencia de la tierra en los ámbitos urbanos y rurales de conformidad con las leyes de la materia</a:t>
            </a:r>
            <a:r>
              <a:rPr lang="es-MX" sz="2400" dirty="0" smtClean="0">
                <a:solidFill>
                  <a:prstClr val="white"/>
                </a:solidFill>
              </a:rPr>
              <a:t>.</a:t>
            </a:r>
          </a:p>
          <a:p>
            <a:pPr lvl="0" algn="just"/>
            <a:endParaRPr lang="es-MX" sz="2400" dirty="0">
              <a:solidFill>
                <a:prstClr val="white"/>
              </a:solidFill>
            </a:endParaRPr>
          </a:p>
          <a:p>
            <a:pPr lvl="0" algn="just"/>
            <a:r>
              <a:rPr lang="es-MX" sz="2400" dirty="0" smtClean="0">
                <a:solidFill>
                  <a:prstClr val="white"/>
                </a:solidFill>
              </a:rPr>
              <a:t>-Evitar </a:t>
            </a:r>
            <a:r>
              <a:rPr lang="es-MX" sz="2400" dirty="0">
                <a:solidFill>
                  <a:prstClr val="white"/>
                </a:solidFill>
              </a:rPr>
              <a:t>el establecimiento de asentamientos humanos  irregulares, aplicando las medidas de prevención y difusión que se  requieran auxiliando y coordinándose con las </a:t>
            </a:r>
            <a:r>
              <a:rPr lang="es-MX" sz="2400" dirty="0" smtClean="0">
                <a:solidFill>
                  <a:prstClr val="white"/>
                </a:solidFill>
              </a:rPr>
              <a:t>-Dependencias</a:t>
            </a:r>
            <a:r>
              <a:rPr lang="es-MX" sz="2400" dirty="0">
                <a:solidFill>
                  <a:prstClr val="white"/>
                </a:solidFill>
              </a:rPr>
              <a:t>, Entidades y Organismos que deban intervenir en su realización</a:t>
            </a:r>
            <a:r>
              <a:rPr lang="es-MX" sz="2400" dirty="0" smtClean="0">
                <a:solidFill>
                  <a:prstClr val="white"/>
                </a:solidFill>
              </a:rPr>
              <a:t>.</a:t>
            </a:r>
          </a:p>
          <a:p>
            <a:pPr lvl="0" algn="just"/>
            <a:endParaRPr lang="es-MX" sz="2400" dirty="0">
              <a:solidFill>
                <a:prstClr val="white"/>
              </a:solidFill>
            </a:endParaRPr>
          </a:p>
          <a:p>
            <a:pPr lvl="0" algn="just"/>
            <a:r>
              <a:rPr lang="es-MX" sz="2400" dirty="0" smtClean="0">
                <a:solidFill>
                  <a:prstClr val="white"/>
                </a:solidFill>
              </a:rPr>
              <a:t>-Coordinarse </a:t>
            </a:r>
            <a:r>
              <a:rPr lang="es-MX" sz="2400" dirty="0">
                <a:solidFill>
                  <a:prstClr val="white"/>
                </a:solidFill>
              </a:rPr>
              <a:t>con las Dependencias, Entidades y Organismos Estatales, Federales, Municipales, Públicos, Sociales y Privados que intervengan en el desarrollo urbano</a:t>
            </a:r>
            <a:r>
              <a:rPr lang="es-MX" dirty="0">
                <a:solidFill>
                  <a:prstClr val="white"/>
                </a:solidFill>
              </a:rPr>
              <a:t>. </a:t>
            </a:r>
            <a:endParaRPr lang="es-MX" dirty="0" smtClean="0">
              <a:solidFill>
                <a:prstClr val="white"/>
              </a:solidFill>
            </a:endParaRPr>
          </a:p>
          <a:p>
            <a:pPr lvl="0" algn="just"/>
            <a:endParaRPr lang="es-MX" dirty="0">
              <a:solidFill>
                <a:prstClr val="white"/>
              </a:solidFill>
            </a:endParaRPr>
          </a:p>
          <a:p>
            <a:pPr lvl="0" algn="just"/>
            <a:r>
              <a:rPr lang="es-MX" dirty="0">
                <a:solidFill>
                  <a:prstClr val="white"/>
                </a:solidFill>
              </a:rPr>
              <a:t>http://imevis.edomex.gob.mx/funciones</a:t>
            </a:r>
          </a:p>
        </p:txBody>
      </p:sp>
      <p:pic>
        <p:nvPicPr>
          <p:cNvPr id="6" name="Imagen 5"/>
          <p:cNvPicPr>
            <a:picLocks noChangeAspect="1"/>
          </p:cNvPicPr>
          <p:nvPr/>
        </p:nvPicPr>
        <p:blipFill>
          <a:blip r:embed="rId3"/>
          <a:stretch>
            <a:fillRect/>
          </a:stretch>
        </p:blipFill>
        <p:spPr>
          <a:xfrm>
            <a:off x="9225308" y="660695"/>
            <a:ext cx="2619375" cy="5158214"/>
          </a:xfrm>
          <a:prstGeom prst="rect">
            <a:avLst/>
          </a:prstGeom>
        </p:spPr>
      </p:pic>
    </p:spTree>
    <p:extLst>
      <p:ext uri="{BB962C8B-B14F-4D97-AF65-F5344CB8AC3E}">
        <p14:creationId xmlns:p14="http://schemas.microsoft.com/office/powerpoint/2010/main" val="38183967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redondeado 5"/>
          <p:cNvSpPr/>
          <p:nvPr/>
        </p:nvSpPr>
        <p:spPr>
          <a:xfrm>
            <a:off x="0" y="0"/>
            <a:ext cx="12192000" cy="6858000"/>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dirty="0"/>
          </a:p>
        </p:txBody>
      </p:sp>
      <p:sp>
        <p:nvSpPr>
          <p:cNvPr id="8" name="Rectángulo 7"/>
          <p:cNvSpPr/>
          <p:nvPr/>
        </p:nvSpPr>
        <p:spPr>
          <a:xfrm>
            <a:off x="7377679" y="3429000"/>
            <a:ext cx="1123226" cy="620486"/>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dirty="0"/>
          </a:p>
        </p:txBody>
      </p:sp>
      <p:sp>
        <p:nvSpPr>
          <p:cNvPr id="9" name="Rectángulo 8"/>
          <p:cNvSpPr/>
          <p:nvPr/>
        </p:nvSpPr>
        <p:spPr>
          <a:xfrm>
            <a:off x="1321560" y="6040453"/>
            <a:ext cx="1116840" cy="681022"/>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dirty="0"/>
          </a:p>
        </p:txBody>
      </p:sp>
      <p:sp>
        <p:nvSpPr>
          <p:cNvPr id="2" name="Marcador de número de diapositiva 1"/>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2309459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30</a:t>
            </a:fld>
            <a:endParaRPr lang="en-US" dirty="0"/>
          </a:p>
        </p:txBody>
      </p:sp>
      <p:sp>
        <p:nvSpPr>
          <p:cNvPr id="2" name="Título 1"/>
          <p:cNvSpPr>
            <a:spLocks noGrp="1"/>
          </p:cNvSpPr>
          <p:nvPr>
            <p:ph type="ctrTitle" idx="4294967295"/>
          </p:nvPr>
        </p:nvSpPr>
        <p:spPr>
          <a:xfrm>
            <a:off x="550984" y="-364637"/>
            <a:ext cx="5518150" cy="2268538"/>
          </a:xfrm>
        </p:spPr>
        <p:txBody>
          <a:bodyPr>
            <a:normAutofit/>
          </a:bodyPr>
          <a:lstStyle/>
          <a:p>
            <a:r>
              <a:rPr lang="es-MX" sz="4000" b="1" dirty="0" smtClean="0">
                <a:solidFill>
                  <a:srgbClr val="8DA6A6"/>
                </a:solidFill>
              </a:rPr>
              <a:t>CONCLUSIONES</a:t>
            </a:r>
            <a:endParaRPr lang="es-MX" sz="4000" b="1" dirty="0">
              <a:solidFill>
                <a:srgbClr val="8DA6A6"/>
              </a:solidFill>
            </a:endParaRPr>
          </a:p>
        </p:txBody>
      </p:sp>
      <p:sp>
        <p:nvSpPr>
          <p:cNvPr id="4" name="Rectángulo 3"/>
          <p:cNvSpPr/>
          <p:nvPr/>
        </p:nvSpPr>
        <p:spPr>
          <a:xfrm>
            <a:off x="720436" y="1449319"/>
            <a:ext cx="10485119" cy="4832092"/>
          </a:xfrm>
          <a:prstGeom prst="rect">
            <a:avLst/>
          </a:prstGeom>
        </p:spPr>
        <p:txBody>
          <a:bodyPr wrap="square">
            <a:spAutoFit/>
          </a:bodyPr>
          <a:lstStyle/>
          <a:p>
            <a:pPr marL="342900" indent="-342900" algn="just">
              <a:lnSpc>
                <a:spcPct val="107000"/>
              </a:lnSpc>
              <a:spcAft>
                <a:spcPts val="800"/>
              </a:spcAft>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El tema de vivienda no sólo se refiere a la estructura física, sino también a localizaciones que ofrezcan un ambiente seguro y permitan  el acceso a servicios básicos para así garantizar el derecho de tener una vivienda digna; como lo establece la Ley.</a:t>
            </a:r>
          </a:p>
          <a:p>
            <a:pPr marL="342900" indent="-342900" algn="just">
              <a:lnSpc>
                <a:spcPct val="107000"/>
              </a:lnSpc>
              <a:spcAft>
                <a:spcPts val="800"/>
              </a:spcAft>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 </a:t>
            </a:r>
          </a:p>
          <a:p>
            <a:pPr marL="342900" indent="-342900" algn="just">
              <a:lnSpc>
                <a:spcPct val="107000"/>
              </a:lnSpc>
              <a:spcAft>
                <a:spcPts val="800"/>
              </a:spcAft>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Las dependencias y entidades encargadas de los programas de viviendas juegan un papel importante, con ello se protege el desarrollo territorial</a:t>
            </a:r>
            <a:r>
              <a:rPr lang="es-MX" sz="2400" dirty="0" smtClean="0">
                <a:latin typeface="Calibri" panose="020F0502020204030204" pitchFamily="34" charset="0"/>
                <a:ea typeface="Calibri" panose="020F0502020204030204" pitchFamily="34" charset="0"/>
                <a:cs typeface="Times New Roman" panose="02020603050405020304" pitchFamily="18" charset="0"/>
              </a:rPr>
              <a:t>.</a:t>
            </a:r>
          </a:p>
          <a:p>
            <a:pPr marL="342900" indent="-342900" algn="just">
              <a:lnSpc>
                <a:spcPct val="107000"/>
              </a:lnSpc>
              <a:spcAft>
                <a:spcPts val="800"/>
              </a:spcAft>
              <a:buFont typeface="Arial" panose="020B0604020202020204" pitchFamily="34" charset="0"/>
              <a:buChar char="•"/>
            </a:pP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Conocer la estructura poblacional, las características de los hogares y viviendas facilita el conocimiento para las entidades acerca de las necesidades que deben de cubrir.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607886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31</a:t>
            </a:fld>
            <a:endParaRPr lang="en-US" dirty="0"/>
          </a:p>
        </p:txBody>
      </p:sp>
      <p:sp>
        <p:nvSpPr>
          <p:cNvPr id="2" name="Título 1"/>
          <p:cNvSpPr>
            <a:spLocks noGrp="1"/>
          </p:cNvSpPr>
          <p:nvPr>
            <p:ph type="ctrTitle" idx="4294967295"/>
          </p:nvPr>
        </p:nvSpPr>
        <p:spPr>
          <a:xfrm>
            <a:off x="597259" y="-335637"/>
            <a:ext cx="5518150" cy="2268538"/>
          </a:xfrm>
        </p:spPr>
        <p:txBody>
          <a:bodyPr>
            <a:normAutofit/>
          </a:bodyPr>
          <a:lstStyle/>
          <a:p>
            <a:r>
              <a:rPr lang="es-MX" sz="4000" b="1" dirty="0" smtClean="0">
                <a:solidFill>
                  <a:srgbClr val="8DA6A6"/>
                </a:solidFill>
              </a:rPr>
              <a:t>BIBLIOGRAFÍA</a:t>
            </a:r>
            <a:endParaRPr lang="es-MX" sz="7200" b="1" dirty="0">
              <a:solidFill>
                <a:srgbClr val="8DA6A6"/>
              </a:solidFill>
            </a:endParaRPr>
          </a:p>
        </p:txBody>
      </p:sp>
      <p:sp>
        <p:nvSpPr>
          <p:cNvPr id="6" name="CuadroTexto 5"/>
          <p:cNvSpPr txBox="1"/>
          <p:nvPr/>
        </p:nvSpPr>
        <p:spPr>
          <a:xfrm>
            <a:off x="701198" y="1299410"/>
            <a:ext cx="10828421" cy="4801314"/>
          </a:xfrm>
          <a:prstGeom prst="rect">
            <a:avLst/>
          </a:prstGeom>
          <a:noFill/>
        </p:spPr>
        <p:txBody>
          <a:bodyPr wrap="square" rtlCol="0">
            <a:spAutoFit/>
          </a:bodyPr>
          <a:lstStyle/>
          <a:p>
            <a:pPr marL="342900" indent="-342900">
              <a:buFont typeface="+mj-lt"/>
              <a:buAutoNum type="arabicPeriod"/>
            </a:pPr>
            <a:r>
              <a:rPr lang="es-ES" dirty="0" smtClean="0"/>
              <a:t>Cámara </a:t>
            </a:r>
            <a:r>
              <a:rPr lang="es-ES" dirty="0"/>
              <a:t>de Diputados del H. Congreso de la Unión, 2006. </a:t>
            </a:r>
            <a:r>
              <a:rPr lang="es-ES" i="1" dirty="0"/>
              <a:t>Ley de Vivienda. </a:t>
            </a:r>
            <a:r>
              <a:rPr lang="es-ES" dirty="0"/>
              <a:t>[En línea] </a:t>
            </a:r>
            <a:br>
              <a:rPr lang="es-ES" dirty="0"/>
            </a:br>
            <a:r>
              <a:rPr lang="es-ES" dirty="0" smtClean="0"/>
              <a:t>Disponible en: </a:t>
            </a:r>
            <a:r>
              <a:rPr lang="es-ES" u="sng" dirty="0"/>
              <a:t>http://www.diputados.gob.mx/LeyesBiblio/pdf/LViv_230617.pdf</a:t>
            </a:r>
            <a:r>
              <a:rPr lang="es-ES" dirty="0"/>
              <a:t/>
            </a:r>
            <a:br>
              <a:rPr lang="es-ES" dirty="0"/>
            </a:br>
            <a:r>
              <a:rPr lang="es-ES" dirty="0"/>
              <a:t>[Último acceso: 27 Agosto 2018</a:t>
            </a:r>
            <a:r>
              <a:rPr lang="es-ES" dirty="0" smtClean="0"/>
              <a:t>].</a:t>
            </a:r>
          </a:p>
          <a:p>
            <a:pPr marL="342900" indent="-342900">
              <a:buFont typeface="+mj-lt"/>
              <a:buAutoNum type="arabicPeriod"/>
            </a:pPr>
            <a:endParaRPr lang="es-MX" dirty="0"/>
          </a:p>
          <a:p>
            <a:pPr marL="342900" indent="-342900">
              <a:buFont typeface="+mj-lt"/>
              <a:buAutoNum type="arabicPeriod"/>
            </a:pPr>
            <a:r>
              <a:rPr lang="es-ES" dirty="0"/>
              <a:t>Cerbera Flores, M. &amp; Rangel Glez, W., 2015. </a:t>
            </a:r>
            <a:r>
              <a:rPr lang="es-ES" i="1" dirty="0"/>
              <a:t>Distribución de la población por </a:t>
            </a:r>
            <a:r>
              <a:rPr lang="es-ES" i="1" dirty="0" smtClean="0"/>
              <a:t>tamaño </a:t>
            </a:r>
            <a:r>
              <a:rPr lang="es-ES" i="1" dirty="0"/>
              <a:t>de localidad y su relación con el medio ambiente. </a:t>
            </a:r>
            <a:r>
              <a:rPr lang="es-ES" dirty="0"/>
              <a:t>[En línea] </a:t>
            </a:r>
            <a:br>
              <a:rPr lang="es-ES" dirty="0"/>
            </a:br>
            <a:r>
              <a:rPr lang="es-ES" dirty="0" smtClean="0"/>
              <a:t>Disponible en: </a:t>
            </a:r>
            <a:r>
              <a:rPr lang="es-ES" u="sng" dirty="0"/>
              <a:t>http://www.inegi.org.mx/eventos/2015/Poblacion/doc/p-WalterRangel.pdf</a:t>
            </a:r>
            <a:r>
              <a:rPr lang="es-ES" dirty="0"/>
              <a:t/>
            </a:r>
            <a:br>
              <a:rPr lang="es-ES" dirty="0"/>
            </a:br>
            <a:r>
              <a:rPr lang="es-ES" dirty="0"/>
              <a:t>[Último acceso: 27 Agosto 2018</a:t>
            </a:r>
            <a:r>
              <a:rPr lang="es-ES" dirty="0" smtClean="0"/>
              <a:t>].</a:t>
            </a:r>
          </a:p>
          <a:p>
            <a:pPr marL="342900" indent="-342900">
              <a:buFont typeface="+mj-lt"/>
              <a:buAutoNum type="arabicPeriod"/>
            </a:pPr>
            <a:endParaRPr lang="es-MX" dirty="0"/>
          </a:p>
          <a:p>
            <a:pPr marL="342900" indent="-342900">
              <a:buFont typeface="+mj-lt"/>
              <a:buAutoNum type="arabicPeriod"/>
            </a:pPr>
            <a:r>
              <a:rPr lang="es-ES" dirty="0"/>
              <a:t>Diario Oficial de la Federación, 2014. </a:t>
            </a:r>
            <a:r>
              <a:rPr lang="es-ES" i="1" dirty="0"/>
              <a:t>Programa Nacional de vivienda 2014-2018. </a:t>
            </a:r>
            <a:r>
              <a:rPr lang="es-ES" dirty="0"/>
              <a:t>[En línea] </a:t>
            </a:r>
            <a:br>
              <a:rPr lang="es-ES" dirty="0"/>
            </a:br>
            <a:r>
              <a:rPr lang="es-ES" dirty="0" smtClean="0"/>
              <a:t>Disponible en: </a:t>
            </a:r>
            <a:r>
              <a:rPr lang="es-ES" u="sng" dirty="0"/>
              <a:t>http://www.dof.gob.mx/nota_detalle.php?codigo=5342865&amp;fecha=30/04/2014</a:t>
            </a:r>
            <a:r>
              <a:rPr lang="es-ES" dirty="0"/>
              <a:t/>
            </a:r>
            <a:br>
              <a:rPr lang="es-ES" dirty="0"/>
            </a:br>
            <a:r>
              <a:rPr lang="es-ES" dirty="0"/>
              <a:t>[Último acceso: 27 Agosto 2018</a:t>
            </a:r>
            <a:r>
              <a:rPr lang="es-ES" dirty="0" smtClean="0"/>
              <a:t>].</a:t>
            </a:r>
          </a:p>
          <a:p>
            <a:pPr marL="342900" indent="-342900">
              <a:buFont typeface="+mj-lt"/>
              <a:buAutoNum type="arabicPeriod"/>
            </a:pPr>
            <a:endParaRPr lang="es-MX" dirty="0"/>
          </a:p>
          <a:p>
            <a:pPr marL="342900" indent="-342900">
              <a:buFont typeface="+mj-lt"/>
              <a:buAutoNum type="arabicPeriod"/>
            </a:pPr>
            <a:r>
              <a:rPr lang="es-ES" dirty="0"/>
              <a:t>Instituto del Fondo Nacional de la Vivienda para los Trabajadores, 2016. </a:t>
            </a:r>
            <a:r>
              <a:rPr lang="es-ES" i="1" dirty="0"/>
              <a:t>Indicadores Operativos de crédito. </a:t>
            </a:r>
            <a:r>
              <a:rPr lang="es-ES" dirty="0"/>
              <a:t>[En línea] </a:t>
            </a:r>
            <a:endParaRPr lang="es-ES" dirty="0" smtClean="0"/>
          </a:p>
          <a:p>
            <a:r>
              <a:rPr lang="es-ES" dirty="0"/>
              <a:t> </a:t>
            </a:r>
            <a:r>
              <a:rPr lang="es-ES" dirty="0" smtClean="0"/>
              <a:t>      Disponible en: </a:t>
            </a:r>
            <a:r>
              <a:rPr lang="es-ES" u="sng" dirty="0"/>
              <a:t>http://portal.infonavit.org.mx</a:t>
            </a:r>
            <a:r>
              <a:rPr lang="es-ES" dirty="0"/>
              <a:t/>
            </a:r>
            <a:br>
              <a:rPr lang="es-ES" dirty="0"/>
            </a:br>
            <a:r>
              <a:rPr lang="es-ES" dirty="0" smtClean="0"/>
              <a:t>       [</a:t>
            </a:r>
            <a:r>
              <a:rPr lang="es-ES" dirty="0"/>
              <a:t>Último acceso: 27 Agosto 2018</a:t>
            </a:r>
            <a:r>
              <a:rPr lang="es-ES" dirty="0" smtClean="0"/>
              <a:t>].</a:t>
            </a:r>
            <a:endParaRPr lang="es-MX" dirty="0"/>
          </a:p>
        </p:txBody>
      </p:sp>
    </p:spTree>
    <p:extLst>
      <p:ext uri="{BB962C8B-B14F-4D97-AF65-F5344CB8AC3E}">
        <p14:creationId xmlns:p14="http://schemas.microsoft.com/office/powerpoint/2010/main" val="3370833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D22F896-40B5-4ADD-8801-0D06FADFA095}" type="slidenum">
              <a:rPr lang="en-US" smtClean="0"/>
              <a:t>32</a:t>
            </a:fld>
            <a:endParaRPr lang="en-US" dirty="0"/>
          </a:p>
        </p:txBody>
      </p:sp>
      <p:sp>
        <p:nvSpPr>
          <p:cNvPr id="3" name="Rectángulo 2"/>
          <p:cNvSpPr/>
          <p:nvPr/>
        </p:nvSpPr>
        <p:spPr>
          <a:xfrm>
            <a:off x="789764" y="1201897"/>
            <a:ext cx="10564036" cy="5322098"/>
          </a:xfrm>
          <a:prstGeom prst="rect">
            <a:avLst/>
          </a:prstGeom>
        </p:spPr>
        <p:txBody>
          <a:bodyPr wrap="square">
            <a:spAutoFit/>
          </a:bodyPr>
          <a:lstStyle/>
          <a:p>
            <a:pPr marL="342900" indent="-342900">
              <a:buFont typeface="+mj-lt"/>
              <a:buAutoNum type="arabicPeriod" startAt="5"/>
            </a:pPr>
            <a:r>
              <a:rPr lang="es-ES" dirty="0"/>
              <a:t>Instituto </a:t>
            </a:r>
            <a:r>
              <a:rPr lang="es-ES" dirty="0" smtClean="0"/>
              <a:t>Nacional </a:t>
            </a:r>
            <a:r>
              <a:rPr lang="es-ES" dirty="0"/>
              <a:t>de Estadística y Geografía, 2010. </a:t>
            </a:r>
            <a:r>
              <a:rPr lang="es-ES" i="1" dirty="0"/>
              <a:t>Censo de Población y </a:t>
            </a:r>
            <a:r>
              <a:rPr lang="es-ES" i="1" dirty="0" smtClean="0"/>
              <a:t>Vivienda. </a:t>
            </a:r>
            <a:r>
              <a:rPr lang="es-ES" dirty="0"/>
              <a:t>[En línea</a:t>
            </a:r>
            <a:r>
              <a:rPr lang="es-ES" dirty="0" smtClean="0"/>
              <a:t>].</a:t>
            </a:r>
          </a:p>
          <a:p>
            <a:pPr marL="342900" indent="-342900">
              <a:buFont typeface="+mj-lt"/>
              <a:buAutoNum type="arabicPeriod" startAt="5"/>
            </a:pPr>
            <a:endParaRPr lang="es-MX" dirty="0"/>
          </a:p>
          <a:p>
            <a:pPr marL="342900" indent="-342900">
              <a:buFont typeface="+mj-lt"/>
              <a:buAutoNum type="arabicPeriod" startAt="5"/>
            </a:pPr>
            <a:r>
              <a:rPr lang="es-ES" dirty="0"/>
              <a:t>Instituto Nacional de Estadística y Geografía, 2015. </a:t>
            </a:r>
            <a:r>
              <a:rPr lang="es-ES" i="1" dirty="0"/>
              <a:t>Características de Hogares y Viviendas. </a:t>
            </a:r>
            <a:r>
              <a:rPr lang="es-ES" dirty="0"/>
              <a:t>[En línea] </a:t>
            </a:r>
            <a:br>
              <a:rPr lang="es-ES" dirty="0"/>
            </a:br>
            <a:r>
              <a:rPr lang="es-ES" dirty="0" smtClean="0"/>
              <a:t>Disponible en: </a:t>
            </a:r>
            <a:r>
              <a:rPr lang="es-ES" u="sng" dirty="0"/>
              <a:t>http://www.beta.inegi.org.mx/datos/</a:t>
            </a:r>
            <a:r>
              <a:rPr lang="es-ES" dirty="0"/>
              <a:t/>
            </a:r>
            <a:br>
              <a:rPr lang="es-ES" dirty="0"/>
            </a:br>
            <a:r>
              <a:rPr lang="es-ES" dirty="0"/>
              <a:t>[Último acceso: 27 Agosto 2018</a:t>
            </a:r>
            <a:r>
              <a:rPr lang="es-ES" dirty="0" smtClean="0"/>
              <a:t>].</a:t>
            </a:r>
          </a:p>
          <a:p>
            <a:pPr marL="342900" indent="-342900">
              <a:buFont typeface="+mj-lt"/>
              <a:buAutoNum type="arabicPeriod" startAt="5"/>
            </a:pPr>
            <a:endParaRPr lang="es-MX" dirty="0"/>
          </a:p>
          <a:p>
            <a:pPr marL="342900" indent="-342900">
              <a:lnSpc>
                <a:spcPct val="107000"/>
              </a:lnSpc>
              <a:spcAft>
                <a:spcPts val="800"/>
              </a:spcAft>
              <a:buFont typeface="+mj-lt"/>
              <a:buAutoNum type="arabicPeriod" startAt="5"/>
            </a:pPr>
            <a:r>
              <a:rPr lang="es-ES" dirty="0" smtClean="0">
                <a:latin typeface="Calibri" panose="020F0502020204030204" pitchFamily="34" charset="0"/>
                <a:ea typeface="Calibri" panose="020F0502020204030204" pitchFamily="34" charset="0"/>
                <a:cs typeface="Times New Roman" panose="02020603050405020304" pitchFamily="18" charset="0"/>
              </a:rPr>
              <a:t>Instituto </a:t>
            </a:r>
            <a:r>
              <a:rPr lang="es-ES" dirty="0">
                <a:latin typeface="Calibri" panose="020F0502020204030204" pitchFamily="34" charset="0"/>
                <a:ea typeface="Calibri" panose="020F0502020204030204" pitchFamily="34" charset="0"/>
                <a:cs typeface="Times New Roman" panose="02020603050405020304" pitchFamily="18" charset="0"/>
              </a:rPr>
              <a:t>Nacional de Estadística y Geografía, 2015. </a:t>
            </a:r>
            <a:r>
              <a:rPr lang="es-ES" i="1" dirty="0">
                <a:latin typeface="Calibri" panose="020F0502020204030204" pitchFamily="34" charset="0"/>
                <a:ea typeface="Calibri" panose="020F0502020204030204" pitchFamily="34" charset="0"/>
                <a:cs typeface="Times New Roman" panose="02020603050405020304" pitchFamily="18" charset="0"/>
              </a:rPr>
              <a:t>Cuéntame. </a:t>
            </a:r>
            <a:r>
              <a:rPr lang="es-ES" dirty="0">
                <a:latin typeface="Calibri" panose="020F0502020204030204" pitchFamily="34" charset="0"/>
                <a:ea typeface="Calibri" panose="020F0502020204030204" pitchFamily="34" charset="0"/>
                <a:cs typeface="Times New Roman" panose="02020603050405020304" pitchFamily="18" charset="0"/>
              </a:rPr>
              <a:t>[En línea] </a:t>
            </a:r>
            <a:br>
              <a:rPr lang="es-ES" dirty="0">
                <a:latin typeface="Calibri" panose="020F0502020204030204" pitchFamily="34" charset="0"/>
                <a:ea typeface="Calibri" panose="020F0502020204030204" pitchFamily="34" charset="0"/>
                <a:cs typeface="Times New Roman" panose="02020603050405020304" pitchFamily="18" charset="0"/>
              </a:rPr>
            </a:br>
            <a:r>
              <a:rPr lang="es-ES" dirty="0" smtClean="0">
                <a:latin typeface="Calibri" panose="020F0502020204030204" pitchFamily="34" charset="0"/>
                <a:ea typeface="Calibri" panose="020F0502020204030204" pitchFamily="34" charset="0"/>
                <a:cs typeface="Times New Roman" panose="02020603050405020304" pitchFamily="18" charset="0"/>
              </a:rPr>
              <a:t>Disponible en: </a:t>
            </a:r>
            <a:r>
              <a:rPr lang="es-ES" u="sng" dirty="0">
                <a:latin typeface="Calibri" panose="020F0502020204030204" pitchFamily="34" charset="0"/>
                <a:ea typeface="Calibri" panose="020F0502020204030204" pitchFamily="34" charset="0"/>
                <a:cs typeface="Times New Roman" panose="02020603050405020304" pitchFamily="18" charset="0"/>
              </a:rPr>
              <a:t>http://cuentame.inegi.org.mx/poblacion/hogares.aspx?tema=P</a:t>
            </a:r>
            <a:r>
              <a:rPr lang="es-ES" dirty="0">
                <a:latin typeface="Calibri" panose="020F0502020204030204" pitchFamily="34" charset="0"/>
                <a:ea typeface="Calibri" panose="020F0502020204030204" pitchFamily="34" charset="0"/>
                <a:cs typeface="Times New Roman" panose="02020603050405020304" pitchFamily="18" charset="0"/>
              </a:rPr>
              <a:t/>
            </a:r>
            <a:br>
              <a:rPr lang="es-ES" dirty="0">
                <a:latin typeface="Calibri" panose="020F0502020204030204" pitchFamily="34" charset="0"/>
                <a:ea typeface="Calibri" panose="020F0502020204030204" pitchFamily="34" charset="0"/>
                <a:cs typeface="Times New Roman" panose="02020603050405020304" pitchFamily="18" charset="0"/>
              </a:rPr>
            </a:br>
            <a:r>
              <a:rPr lang="es-ES" dirty="0">
                <a:latin typeface="Calibri" panose="020F0502020204030204" pitchFamily="34" charset="0"/>
                <a:ea typeface="Calibri" panose="020F0502020204030204" pitchFamily="34" charset="0"/>
                <a:cs typeface="Times New Roman" panose="02020603050405020304" pitchFamily="18" charset="0"/>
              </a:rPr>
              <a:t>[Último acceso: 27 Agosto 2018].</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 typeface="+mj-lt"/>
              <a:buAutoNum type="arabicPeriod" startAt="5"/>
            </a:pPr>
            <a:r>
              <a:rPr lang="es-ES" dirty="0">
                <a:latin typeface="Calibri" panose="020F0502020204030204" pitchFamily="34" charset="0"/>
                <a:ea typeface="Calibri" panose="020F0502020204030204" pitchFamily="34" charset="0"/>
                <a:cs typeface="Times New Roman" panose="02020603050405020304" pitchFamily="18" charset="0"/>
              </a:rPr>
              <a:t>Naciones Unidas, s.f. </a:t>
            </a:r>
            <a:r>
              <a:rPr lang="es-ES" i="1" dirty="0">
                <a:latin typeface="Calibri" panose="020F0502020204030204" pitchFamily="34" charset="0"/>
                <a:ea typeface="Calibri" panose="020F0502020204030204" pitchFamily="34" charset="0"/>
                <a:cs typeface="Times New Roman" panose="02020603050405020304" pitchFamily="18" charset="0"/>
              </a:rPr>
              <a:t>La Declaración Universal de Derechos Humanos. </a:t>
            </a:r>
            <a:r>
              <a:rPr lang="es-ES" dirty="0">
                <a:latin typeface="Calibri" panose="020F0502020204030204" pitchFamily="34" charset="0"/>
                <a:ea typeface="Calibri" panose="020F0502020204030204" pitchFamily="34" charset="0"/>
                <a:cs typeface="Times New Roman" panose="02020603050405020304" pitchFamily="18" charset="0"/>
              </a:rPr>
              <a:t>[En línea] </a:t>
            </a:r>
            <a:br>
              <a:rPr lang="es-ES" dirty="0">
                <a:latin typeface="Calibri" panose="020F0502020204030204" pitchFamily="34" charset="0"/>
                <a:ea typeface="Calibri" panose="020F0502020204030204" pitchFamily="34" charset="0"/>
                <a:cs typeface="Times New Roman" panose="02020603050405020304" pitchFamily="18" charset="0"/>
              </a:rPr>
            </a:br>
            <a:r>
              <a:rPr lang="es-ES" dirty="0" smtClean="0">
                <a:latin typeface="Calibri" panose="020F0502020204030204" pitchFamily="34" charset="0"/>
                <a:ea typeface="Calibri" panose="020F0502020204030204" pitchFamily="34" charset="0"/>
                <a:cs typeface="Times New Roman" panose="02020603050405020304" pitchFamily="18" charset="0"/>
              </a:rPr>
              <a:t>Disponible en: </a:t>
            </a:r>
            <a:r>
              <a:rPr lang="es-ES" u="sng" dirty="0">
                <a:latin typeface="Calibri" panose="020F0502020204030204" pitchFamily="34" charset="0"/>
                <a:ea typeface="Calibri" panose="020F0502020204030204" pitchFamily="34" charset="0"/>
                <a:cs typeface="Times New Roman" panose="02020603050405020304" pitchFamily="18" charset="0"/>
              </a:rPr>
              <a:t>http://www.un.org/es/universal-declaration-human-rights/</a:t>
            </a:r>
            <a:r>
              <a:rPr lang="es-ES" dirty="0">
                <a:latin typeface="Calibri" panose="020F0502020204030204" pitchFamily="34" charset="0"/>
                <a:ea typeface="Calibri" panose="020F0502020204030204" pitchFamily="34" charset="0"/>
                <a:cs typeface="Times New Roman" panose="02020603050405020304" pitchFamily="18" charset="0"/>
              </a:rPr>
              <a:t/>
            </a:r>
            <a:br>
              <a:rPr lang="es-ES" dirty="0">
                <a:latin typeface="Calibri" panose="020F0502020204030204" pitchFamily="34" charset="0"/>
                <a:ea typeface="Calibri" panose="020F0502020204030204" pitchFamily="34" charset="0"/>
                <a:cs typeface="Times New Roman" panose="02020603050405020304" pitchFamily="18" charset="0"/>
              </a:rPr>
            </a:br>
            <a:r>
              <a:rPr lang="es-ES" dirty="0">
                <a:latin typeface="Calibri" panose="020F0502020204030204" pitchFamily="34" charset="0"/>
                <a:ea typeface="Calibri" panose="020F0502020204030204" pitchFamily="34" charset="0"/>
                <a:cs typeface="Times New Roman" panose="02020603050405020304" pitchFamily="18" charset="0"/>
              </a:rPr>
              <a:t>[Último acceso: Agosto 27 2018].</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 typeface="+mj-lt"/>
              <a:buAutoNum type="arabicPeriod" startAt="5"/>
            </a:pPr>
            <a:r>
              <a:rPr lang="es-ES" dirty="0">
                <a:latin typeface="Calibri" panose="020F0502020204030204" pitchFamily="34" charset="0"/>
                <a:ea typeface="Calibri" panose="020F0502020204030204" pitchFamily="34" charset="0"/>
                <a:cs typeface="Times New Roman" panose="02020603050405020304" pitchFamily="18" charset="0"/>
              </a:rPr>
              <a:t>Observatorio Desc, s.f. </a:t>
            </a:r>
            <a:r>
              <a:rPr lang="es-ES" i="1" dirty="0">
                <a:latin typeface="Calibri" panose="020F0502020204030204" pitchFamily="34" charset="0"/>
                <a:ea typeface="Calibri" panose="020F0502020204030204" pitchFamily="34" charset="0"/>
                <a:cs typeface="Times New Roman" panose="02020603050405020304" pitchFamily="18" charset="0"/>
              </a:rPr>
              <a:t>Derechos económicos, sociales y culturales. Derecho a una vivienda adecuada. </a:t>
            </a:r>
            <a:r>
              <a:rPr lang="es-ES" dirty="0">
                <a:latin typeface="Calibri" panose="020F0502020204030204" pitchFamily="34" charset="0"/>
                <a:ea typeface="Calibri" panose="020F0502020204030204" pitchFamily="34" charset="0"/>
                <a:cs typeface="Times New Roman" panose="02020603050405020304" pitchFamily="18" charset="0"/>
              </a:rPr>
              <a:t>[En línea] </a:t>
            </a:r>
            <a:br>
              <a:rPr lang="es-ES" dirty="0">
                <a:latin typeface="Calibri" panose="020F0502020204030204" pitchFamily="34" charset="0"/>
                <a:ea typeface="Calibri" panose="020F0502020204030204" pitchFamily="34" charset="0"/>
                <a:cs typeface="Times New Roman" panose="02020603050405020304" pitchFamily="18" charset="0"/>
              </a:rPr>
            </a:br>
            <a:r>
              <a:rPr lang="es-ES" dirty="0" smtClean="0">
                <a:latin typeface="Calibri" panose="020F0502020204030204" pitchFamily="34" charset="0"/>
                <a:ea typeface="Calibri" panose="020F0502020204030204" pitchFamily="34" charset="0"/>
                <a:cs typeface="Times New Roman" panose="02020603050405020304" pitchFamily="18" charset="0"/>
              </a:rPr>
              <a:t>Disponible en: </a:t>
            </a:r>
            <a:r>
              <a:rPr lang="es-ES" u="sng" dirty="0">
                <a:latin typeface="Calibri" panose="020F0502020204030204" pitchFamily="34" charset="0"/>
                <a:ea typeface="Calibri" panose="020F0502020204030204" pitchFamily="34" charset="0"/>
                <a:cs typeface="Times New Roman" panose="02020603050405020304" pitchFamily="18" charset="0"/>
              </a:rPr>
              <a:t>http://observatoridesc.org/es/derecho-una-vivienda-adecuada</a:t>
            </a:r>
            <a:r>
              <a:rPr lang="es-ES" dirty="0">
                <a:latin typeface="Calibri" panose="020F0502020204030204" pitchFamily="34" charset="0"/>
                <a:ea typeface="Calibri" panose="020F0502020204030204" pitchFamily="34" charset="0"/>
                <a:cs typeface="Times New Roman" panose="02020603050405020304" pitchFamily="18" charset="0"/>
              </a:rPr>
              <a:t/>
            </a:r>
            <a:br>
              <a:rPr lang="es-ES" dirty="0">
                <a:latin typeface="Calibri" panose="020F0502020204030204" pitchFamily="34" charset="0"/>
                <a:ea typeface="Calibri" panose="020F0502020204030204" pitchFamily="34" charset="0"/>
                <a:cs typeface="Times New Roman" panose="02020603050405020304" pitchFamily="18" charset="0"/>
              </a:rPr>
            </a:br>
            <a:r>
              <a:rPr lang="es-ES" dirty="0">
                <a:latin typeface="Calibri" panose="020F0502020204030204" pitchFamily="34" charset="0"/>
                <a:ea typeface="Calibri" panose="020F0502020204030204" pitchFamily="34" charset="0"/>
                <a:cs typeface="Times New Roman" panose="02020603050405020304" pitchFamily="18" charset="0"/>
              </a:rPr>
              <a:t>[Último acceso: 27 Agosto 2018</a:t>
            </a:r>
            <a:r>
              <a:rPr lang="es-ES" dirty="0" smtClean="0">
                <a:latin typeface="Calibri" panose="020F0502020204030204" pitchFamily="34" charset="0"/>
                <a:ea typeface="Calibri" panose="020F0502020204030204" pitchFamily="34" charset="0"/>
                <a:cs typeface="Times New Roman" panose="02020603050405020304" pitchFamily="18" charset="0"/>
              </a:rPr>
              <a:t>].</a:t>
            </a:r>
          </a:p>
          <a:p>
            <a:pPr marL="342900" indent="-342900">
              <a:lnSpc>
                <a:spcPct val="107000"/>
              </a:lnSpc>
              <a:spcAft>
                <a:spcPts val="800"/>
              </a:spcAft>
              <a:buFont typeface="+mj-lt"/>
              <a:buAutoNum type="arabicPeriod" startAt="5"/>
            </a:pPr>
            <a:r>
              <a:rPr lang="es-MX" dirty="0">
                <a:latin typeface="Calibri" panose="020F0502020204030204" pitchFamily="34" charset="0"/>
                <a:ea typeface="Calibri" panose="020F0502020204030204" pitchFamily="34" charset="0"/>
                <a:cs typeface="Times New Roman" panose="02020603050405020304" pitchFamily="18" charset="0"/>
              </a:rPr>
              <a:t>http://imevis.edomex.gob.mx/funciones</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ítulo 1"/>
          <p:cNvSpPr txBox="1">
            <a:spLocks/>
          </p:cNvSpPr>
          <p:nvPr/>
        </p:nvSpPr>
        <p:spPr>
          <a:xfrm>
            <a:off x="597259" y="-335637"/>
            <a:ext cx="5518150" cy="22685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a:lstStyle>
          <a:p>
            <a:r>
              <a:rPr lang="es-MX" sz="4000" b="1" dirty="0" smtClean="0">
                <a:solidFill>
                  <a:srgbClr val="8DA6A6"/>
                </a:solidFill>
              </a:rPr>
              <a:t>BIBLIOGRAFÍA</a:t>
            </a:r>
            <a:endParaRPr lang="es-MX" sz="7200" b="1" dirty="0">
              <a:solidFill>
                <a:srgbClr val="8DA6A6"/>
              </a:solidFill>
            </a:endParaRPr>
          </a:p>
        </p:txBody>
      </p:sp>
    </p:spTree>
    <p:extLst>
      <p:ext uri="{BB962C8B-B14F-4D97-AF65-F5344CB8AC3E}">
        <p14:creationId xmlns:p14="http://schemas.microsoft.com/office/powerpoint/2010/main" val="993552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4</a:t>
            </a:fld>
            <a:endParaRPr lang="en-US" dirty="0"/>
          </a:p>
        </p:txBody>
      </p:sp>
      <p:sp>
        <p:nvSpPr>
          <p:cNvPr id="2" name="Título 1"/>
          <p:cNvSpPr>
            <a:spLocks noGrp="1"/>
          </p:cNvSpPr>
          <p:nvPr>
            <p:ph type="ctrTitle" idx="4294967295"/>
          </p:nvPr>
        </p:nvSpPr>
        <p:spPr>
          <a:xfrm>
            <a:off x="577849" y="-335638"/>
            <a:ext cx="5518150" cy="2268538"/>
          </a:xfrm>
        </p:spPr>
        <p:txBody>
          <a:bodyPr>
            <a:normAutofit/>
          </a:bodyPr>
          <a:lstStyle/>
          <a:p>
            <a:r>
              <a:rPr lang="es-MX" sz="4000" b="1" dirty="0" smtClean="0">
                <a:solidFill>
                  <a:srgbClr val="8DA6A6"/>
                </a:solidFill>
              </a:rPr>
              <a:t>CONTENIDO</a:t>
            </a:r>
            <a:endParaRPr lang="es-MX" sz="4000" b="1" dirty="0">
              <a:solidFill>
                <a:srgbClr val="8DA6A6"/>
              </a:solidFill>
            </a:endParaRPr>
          </a:p>
        </p:txBody>
      </p:sp>
      <p:sp>
        <p:nvSpPr>
          <p:cNvPr id="4" name="Rectángulo 3"/>
          <p:cNvSpPr/>
          <p:nvPr/>
        </p:nvSpPr>
        <p:spPr>
          <a:xfrm>
            <a:off x="1798748" y="1094809"/>
            <a:ext cx="8083189" cy="2221121"/>
          </a:xfrm>
          <a:prstGeom prst="rect">
            <a:avLst/>
          </a:prstGeom>
        </p:spPr>
        <p:txBody>
          <a:bodyPr wrap="square">
            <a:spAutoFit/>
          </a:bodyPr>
          <a:lstStyle/>
          <a:p>
            <a:pPr>
              <a:lnSpc>
                <a:spcPct val="200000"/>
              </a:lnSpc>
              <a:spcAft>
                <a:spcPts val="800"/>
              </a:spcAft>
            </a:pPr>
            <a:r>
              <a:rPr lang="es-MX" sz="2000" dirty="0" smtClean="0">
                <a:latin typeface="+mj-lt"/>
                <a:ea typeface="Calibri" panose="020F0502020204030204" pitchFamily="34" charset="0"/>
                <a:cs typeface="Times New Roman" panose="02020603050405020304" pitchFamily="18" charset="0"/>
              </a:rPr>
              <a:t>1. DERECHO </a:t>
            </a:r>
            <a:r>
              <a:rPr lang="es-MX" sz="2000" dirty="0">
                <a:latin typeface="+mj-lt"/>
                <a:ea typeface="Calibri" panose="020F0502020204030204" pitchFamily="34" charset="0"/>
                <a:cs typeface="Times New Roman" panose="02020603050405020304" pitchFamily="18" charset="0"/>
              </a:rPr>
              <a:t>A LA VIVIENDA </a:t>
            </a:r>
          </a:p>
          <a:p>
            <a:pPr>
              <a:lnSpc>
                <a:spcPct val="200000"/>
              </a:lnSpc>
              <a:spcAft>
                <a:spcPts val="1350"/>
              </a:spcAft>
            </a:pPr>
            <a:r>
              <a:rPr lang="es-MX" sz="2000" dirty="0" smtClean="0">
                <a:latin typeface="+mj-lt"/>
                <a:ea typeface="Times New Roman" panose="02020603050405020304" pitchFamily="18" charset="0"/>
                <a:cs typeface="Times New Roman" panose="02020603050405020304" pitchFamily="18" charset="0"/>
              </a:rPr>
              <a:t>2. ENTIDADES ENCARGADAS DE OTORGAR VIVIENDAS</a:t>
            </a:r>
          </a:p>
          <a:p>
            <a:pPr>
              <a:lnSpc>
                <a:spcPct val="200000"/>
              </a:lnSpc>
              <a:spcAft>
                <a:spcPts val="1350"/>
              </a:spcAft>
            </a:pPr>
            <a:r>
              <a:rPr lang="es-MX" sz="2000" dirty="0" smtClean="0">
                <a:latin typeface="+mj-lt"/>
                <a:ea typeface="Calibri" panose="020F0502020204030204" pitchFamily="34" charset="0"/>
                <a:cs typeface="Times New Roman" panose="02020603050405020304" pitchFamily="18" charset="0"/>
              </a:rPr>
              <a:t>3. CARACTERIZACIÓN DE LOS HOGARES Y  VIVIENDAS EN MÉXICO</a:t>
            </a: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4746377"/>
            <a:ext cx="12191999" cy="2324100"/>
          </a:xfrm>
          <a:prstGeom prst="rect">
            <a:avLst/>
          </a:prstGeom>
          <a:ln>
            <a:noFill/>
          </a:ln>
          <a:effectLst>
            <a:softEdge rad="112500"/>
          </a:effectLst>
        </p:spPr>
      </p:pic>
      <p:sp>
        <p:nvSpPr>
          <p:cNvPr id="5" name="Rectángulo 4"/>
          <p:cNvSpPr/>
          <p:nvPr/>
        </p:nvSpPr>
        <p:spPr>
          <a:xfrm>
            <a:off x="1798748" y="3479597"/>
            <a:ext cx="6096000" cy="707886"/>
          </a:xfrm>
          <a:prstGeom prst="rect">
            <a:avLst/>
          </a:prstGeom>
        </p:spPr>
        <p:txBody>
          <a:bodyPr>
            <a:spAutoFit/>
          </a:bodyPr>
          <a:lstStyle/>
          <a:p>
            <a:r>
              <a:rPr lang="es-MX" sz="2000" dirty="0">
                <a:ea typeface="Calibri" panose="020F0502020204030204" pitchFamily="34" charset="0"/>
                <a:cs typeface="Times New Roman" panose="02020603050405020304" pitchFamily="18" charset="0"/>
              </a:rPr>
              <a:t>CONCLUSIONES</a:t>
            </a:r>
          </a:p>
          <a:p>
            <a:r>
              <a:rPr lang="es-MX" sz="2000" dirty="0">
                <a:ea typeface="Calibri" panose="020F0502020204030204" pitchFamily="34" charset="0"/>
                <a:cs typeface="Times New Roman" panose="02020603050405020304" pitchFamily="18" charset="0"/>
              </a:rPr>
              <a:t>BIBLIOGRAFÍA</a:t>
            </a:r>
          </a:p>
        </p:txBody>
      </p:sp>
    </p:spTree>
    <p:extLst>
      <p:ext uri="{BB962C8B-B14F-4D97-AF65-F5344CB8AC3E}">
        <p14:creationId xmlns:p14="http://schemas.microsoft.com/office/powerpoint/2010/main" val="986508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6D22F896-40B5-4ADD-8801-0D06FADFA095}" type="slidenum">
              <a:rPr lang="en-US" smtClean="0"/>
              <a:t>5</a:t>
            </a:fld>
            <a:endParaRPr lang="en-US" dirty="0"/>
          </a:p>
        </p:txBody>
      </p:sp>
      <p:sp>
        <p:nvSpPr>
          <p:cNvPr id="2" name="Título 1"/>
          <p:cNvSpPr>
            <a:spLocks noGrp="1"/>
          </p:cNvSpPr>
          <p:nvPr>
            <p:ph type="ctrTitle" idx="4294967295"/>
          </p:nvPr>
        </p:nvSpPr>
        <p:spPr>
          <a:xfrm>
            <a:off x="524453" y="-340919"/>
            <a:ext cx="5518150" cy="2268538"/>
          </a:xfrm>
        </p:spPr>
        <p:txBody>
          <a:bodyPr>
            <a:normAutofit/>
          </a:bodyPr>
          <a:lstStyle/>
          <a:p>
            <a:r>
              <a:rPr lang="es-MX" sz="4000" b="1" dirty="0" smtClean="0">
                <a:solidFill>
                  <a:srgbClr val="8DA6A6"/>
                </a:solidFill>
              </a:rPr>
              <a:t>GUION EXPLICATIVO</a:t>
            </a:r>
            <a:endParaRPr lang="es-MX" sz="4000" b="1" dirty="0">
              <a:solidFill>
                <a:srgbClr val="8DA6A6"/>
              </a:solidFill>
            </a:endParaRPr>
          </a:p>
        </p:txBody>
      </p:sp>
      <p:sp>
        <p:nvSpPr>
          <p:cNvPr id="7" name="Rectángulo 6"/>
          <p:cNvSpPr/>
          <p:nvPr/>
        </p:nvSpPr>
        <p:spPr>
          <a:xfrm>
            <a:off x="4131769" y="1927619"/>
            <a:ext cx="6858000" cy="3293209"/>
          </a:xfrm>
          <a:prstGeom prst="rect">
            <a:avLst/>
          </a:prstGeom>
        </p:spPr>
        <p:txBody>
          <a:bodyPr wrap="square">
            <a:spAutoFit/>
          </a:bodyPr>
          <a:lstStyle/>
          <a:p>
            <a:pPr algn="just" defTabSz="700088">
              <a:lnSpc>
                <a:spcPct val="90000"/>
              </a:lnSpc>
              <a:spcBef>
                <a:spcPct val="0"/>
              </a:spcBef>
              <a:spcAft>
                <a:spcPct val="35000"/>
              </a:spcAft>
            </a:pPr>
            <a:r>
              <a:rPr lang="es-MX" sz="2000" dirty="0"/>
              <a:t>El material presentado será aplicado en </a:t>
            </a:r>
            <a:r>
              <a:rPr lang="es-MX" sz="2000" dirty="0" smtClean="0"/>
              <a:t>la tercera unidad </a:t>
            </a:r>
            <a:r>
              <a:rPr lang="es-MX" sz="2000" dirty="0"/>
              <a:t>de </a:t>
            </a:r>
            <a:r>
              <a:rPr lang="es-MX" sz="2000" dirty="0" smtClean="0"/>
              <a:t>competencia, tratando el </a:t>
            </a:r>
            <a:r>
              <a:rPr lang="es-MX" sz="2000" dirty="0"/>
              <a:t>tema </a:t>
            </a:r>
            <a:r>
              <a:rPr lang="es-MX" sz="2000" dirty="0" smtClean="0"/>
              <a:t>diecinueve.</a:t>
            </a:r>
          </a:p>
          <a:p>
            <a:pPr algn="just" defTabSz="700088">
              <a:lnSpc>
                <a:spcPct val="90000"/>
              </a:lnSpc>
              <a:spcBef>
                <a:spcPct val="0"/>
              </a:spcBef>
              <a:spcAft>
                <a:spcPct val="35000"/>
              </a:spcAft>
            </a:pPr>
            <a:endParaRPr lang="es-MX" sz="2000" dirty="0"/>
          </a:p>
          <a:p>
            <a:pPr algn="just" defTabSz="700088">
              <a:lnSpc>
                <a:spcPct val="90000"/>
              </a:lnSpc>
              <a:spcBef>
                <a:spcPct val="0"/>
              </a:spcBef>
              <a:spcAft>
                <a:spcPct val="35000"/>
              </a:spcAft>
            </a:pPr>
            <a:r>
              <a:rPr lang="es-MX" sz="2000" dirty="0"/>
              <a:t>El profesor </a:t>
            </a:r>
            <a:r>
              <a:rPr lang="es-MX" sz="2000" dirty="0" smtClean="0"/>
              <a:t>expondrá los principales argumentos que establecen el derecho a la Vivienda, las características que deben cumplir y las condiciones más recientes en que se encuentran los hogares y viviendas a nivel nacional.</a:t>
            </a:r>
          </a:p>
          <a:p>
            <a:pPr algn="just" defTabSz="700088">
              <a:lnSpc>
                <a:spcPct val="90000"/>
              </a:lnSpc>
              <a:spcBef>
                <a:spcPct val="0"/>
              </a:spcBef>
              <a:spcAft>
                <a:spcPct val="35000"/>
              </a:spcAft>
            </a:pPr>
            <a:endParaRPr lang="es-MX" sz="2000" dirty="0"/>
          </a:p>
          <a:p>
            <a:pPr algn="just" defTabSz="700088">
              <a:lnSpc>
                <a:spcPct val="90000"/>
              </a:lnSpc>
              <a:spcBef>
                <a:spcPct val="0"/>
              </a:spcBef>
              <a:spcAft>
                <a:spcPct val="35000"/>
              </a:spcAft>
            </a:pPr>
            <a:r>
              <a:rPr lang="es-MX" sz="2000" dirty="0"/>
              <a:t>Los alumnos </a:t>
            </a:r>
            <a:r>
              <a:rPr lang="es-MX" sz="2000" dirty="0" smtClean="0"/>
              <a:t>analizaran la problemática territorial y la evolución del comportamiento de la vivienda.</a:t>
            </a:r>
            <a:endParaRPr lang="es-MX" sz="2000" dirty="0"/>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111" y="1927619"/>
            <a:ext cx="3048000" cy="304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099623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Marcador de posición de imagen 8"/>
          <p:cNvPicPr>
            <a:picLocks noGrp="1" noChangeAspect="1"/>
          </p:cNvPicPr>
          <p:nvPr>
            <p:ph type="pic" idx="1"/>
          </p:nvPr>
        </p:nvPicPr>
        <p:blipFill>
          <a:blip r:embed="rId3">
            <a:extLst>
              <a:ext uri="{28A0092B-C50C-407E-A947-70E740481C1C}">
                <a14:useLocalDpi xmlns:a14="http://schemas.microsoft.com/office/drawing/2010/main" val="0"/>
              </a:ext>
            </a:extLst>
          </a:blip>
          <a:srcRect t="2860" b="2860"/>
          <a:stretch>
            <a:fillRect/>
          </a:stretch>
        </p:blipFill>
        <p:spPr>
          <a:xfrm>
            <a:off x="0" y="0"/>
            <a:ext cx="12192000" cy="4604084"/>
          </a:xfrm>
          <a:effectLst>
            <a:reflection blurRad="6350" stA="50000" endA="300" endPos="55000" dir="5400000" sy="-100000" algn="bl" rotWithShape="0"/>
          </a:effectLst>
        </p:spPr>
      </p:pic>
      <p:sp>
        <p:nvSpPr>
          <p:cNvPr id="2" name="Marcador de número de diapositiva 1"/>
          <p:cNvSpPr>
            <a:spLocks noGrp="1"/>
          </p:cNvSpPr>
          <p:nvPr>
            <p:ph type="sldNum" sz="quarter" idx="12"/>
          </p:nvPr>
        </p:nvSpPr>
        <p:spPr/>
        <p:txBody>
          <a:bodyPr/>
          <a:lstStyle/>
          <a:p>
            <a:fld id="{6D22F896-40B5-4ADD-8801-0D06FADFA095}" type="slidenum">
              <a:rPr lang="en-US" smtClean="0"/>
              <a:t>6</a:t>
            </a:fld>
            <a:endParaRPr lang="en-US" dirty="0"/>
          </a:p>
        </p:txBody>
      </p:sp>
      <p:sp>
        <p:nvSpPr>
          <p:cNvPr id="11" name="Rectángulo 10"/>
          <p:cNvSpPr/>
          <p:nvPr/>
        </p:nvSpPr>
        <p:spPr>
          <a:xfrm>
            <a:off x="1686678" y="5197187"/>
            <a:ext cx="9139490"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1. DERECHOA A LA VIVIENDA</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970831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405062" y="216672"/>
            <a:ext cx="11530263" cy="1325563"/>
          </a:xfrm>
        </p:spPr>
        <p:txBody>
          <a:bodyPr>
            <a:noAutofit/>
          </a:bodyPr>
          <a:lstStyle/>
          <a:p>
            <a:r>
              <a:rPr lang="es-MX" sz="4800" b="1" dirty="0" smtClean="0">
                <a:solidFill>
                  <a:srgbClr val="297FD5"/>
                </a:solidFill>
              </a:rPr>
              <a:t>- Reconocimiento del derecho a la vivienda</a:t>
            </a:r>
            <a:endParaRPr lang="es-MX" sz="4800" b="1" dirty="0">
              <a:solidFill>
                <a:srgbClr val="297FD5"/>
              </a:solidFill>
            </a:endParaRPr>
          </a:p>
        </p:txBody>
      </p:sp>
      <p:sp>
        <p:nvSpPr>
          <p:cNvPr id="5" name="Marcador de número de diapositiva 4"/>
          <p:cNvSpPr>
            <a:spLocks noGrp="1"/>
          </p:cNvSpPr>
          <p:nvPr>
            <p:ph type="sldNum" sz="quarter" idx="12"/>
          </p:nvPr>
        </p:nvSpPr>
        <p:spPr/>
        <p:txBody>
          <a:bodyPr/>
          <a:lstStyle/>
          <a:p>
            <a:fld id="{6D22F896-40B5-4ADD-8801-0D06FADFA095}" type="slidenum">
              <a:rPr lang="en-US" smtClean="0"/>
              <a:pPr/>
              <a:t>7</a:t>
            </a:fld>
            <a:endParaRPr lang="en-US" dirty="0"/>
          </a:p>
        </p:txBody>
      </p:sp>
      <p:grpSp>
        <p:nvGrpSpPr>
          <p:cNvPr id="2" name="Grupo 1"/>
          <p:cNvGrpSpPr/>
          <p:nvPr/>
        </p:nvGrpSpPr>
        <p:grpSpPr>
          <a:xfrm>
            <a:off x="653717" y="2032614"/>
            <a:ext cx="11049000" cy="3055965"/>
            <a:chOff x="653716" y="1750782"/>
            <a:chExt cx="11049000" cy="3055965"/>
          </a:xfrm>
        </p:grpSpPr>
        <p:sp>
          <p:nvSpPr>
            <p:cNvPr id="6" name="Rectángulo 5"/>
            <p:cNvSpPr/>
            <p:nvPr/>
          </p:nvSpPr>
          <p:spPr>
            <a:xfrm>
              <a:off x="7818521" y="2186972"/>
              <a:ext cx="3884195" cy="2458365"/>
            </a:xfrm>
            <a:prstGeom prst="rect">
              <a:avLst/>
            </a:prstGeom>
          </p:spPr>
          <p:txBody>
            <a:bodyPr wrap="square">
              <a:spAutoFit/>
            </a:bodyPr>
            <a:lstStyle/>
            <a:p>
              <a:pPr algn="just">
                <a:lnSpc>
                  <a:spcPct val="107000"/>
                </a:lnSpc>
                <a:spcAft>
                  <a:spcPts val="800"/>
                </a:spcAft>
              </a:pPr>
              <a:r>
                <a:rPr lang="es-MX" dirty="0">
                  <a:ea typeface="Calibri" panose="020F0502020204030204" pitchFamily="34" charset="0"/>
                  <a:cs typeface="Times New Roman" panose="02020603050405020304" pitchFamily="18" charset="0"/>
                </a:rPr>
                <a:t>“Artículo 4o. […] Toda familia tiene derecho a disfrutar de vivienda digna y decorosa. La Ley establecerá los instrumentos y apoyos necesarios a fin de alcanzar tal objetivo. […]”. Constitución Política de los Estados Unidos Mexicanos</a:t>
              </a:r>
              <a:r>
                <a:rPr lang="es-MX" dirty="0" smtClean="0">
                  <a:ea typeface="Calibri" panose="020F0502020204030204" pitchFamily="34" charset="0"/>
                  <a:cs typeface="Times New Roman" panose="02020603050405020304" pitchFamily="18" charset="0"/>
                </a:rPr>
                <a:t>.</a:t>
              </a:r>
            </a:p>
            <a:p>
              <a:pPr algn="just">
                <a:lnSpc>
                  <a:spcPct val="107000"/>
                </a:lnSpc>
                <a:spcAft>
                  <a:spcPts val="800"/>
                </a:spcAft>
              </a:pP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653716" y="1750782"/>
              <a:ext cx="3434361" cy="3055965"/>
            </a:xfrm>
            <a:prstGeom prst="rect">
              <a:avLst/>
            </a:prstGeom>
          </p:spPr>
          <p:txBody>
            <a:bodyPr wrap="square">
              <a:spAutoFit/>
            </a:bodyPr>
            <a:lstStyle/>
            <a:p>
              <a:pPr algn="just">
                <a:lnSpc>
                  <a:spcPct val="107000"/>
                </a:lnSpc>
                <a:spcAft>
                  <a:spcPts val="800"/>
                </a:spcAft>
              </a:pPr>
              <a:r>
                <a:rPr lang="es-MX" dirty="0"/>
                <a:t>El</a:t>
              </a:r>
              <a:r>
                <a:rPr lang="es-MX" b="1" dirty="0"/>
                <a:t> </a:t>
              </a:r>
              <a:r>
                <a:rPr lang="es-MX" dirty="0"/>
                <a:t>derecho a una vivienda digna</a:t>
              </a:r>
              <a:r>
                <a:rPr lang="es-MX" b="1" dirty="0"/>
                <a:t> </a:t>
              </a:r>
              <a:r>
                <a:rPr lang="es-MX" dirty="0"/>
                <a:t>no solamente hace referencia al derecho de toda persona de disponer de cuatro paredes y un techo donde encontrar refugio, sino que también</a:t>
              </a:r>
              <a:r>
                <a:rPr lang="es-MX" b="1" dirty="0"/>
                <a:t> </a:t>
              </a:r>
              <a:r>
                <a:rPr lang="es-MX" dirty="0"/>
                <a:t>implica acceder a un hogar y a una comunidad seguras en las que vivir en paz, con dignidad y salud física y </a:t>
              </a:r>
              <a:r>
                <a:rPr lang="es-MX" dirty="0" smtClean="0"/>
                <a:t>mental.</a:t>
              </a:r>
            </a:p>
          </p:txBody>
        </p:sp>
        <p:pic>
          <p:nvPicPr>
            <p:cNvPr id="9" name="Imagen 8"/>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28265" y="1750782"/>
              <a:ext cx="3050068" cy="3050068"/>
            </a:xfrm>
            <a:prstGeom prst="rect">
              <a:avLst/>
            </a:prstGeom>
          </p:spPr>
        </p:pic>
      </p:grpSp>
      <p:sp>
        <p:nvSpPr>
          <p:cNvPr id="10" name="Rectángulo 9"/>
          <p:cNvSpPr/>
          <p:nvPr/>
        </p:nvSpPr>
        <p:spPr>
          <a:xfrm>
            <a:off x="653717" y="5082682"/>
            <a:ext cx="3434361" cy="487569"/>
          </a:xfrm>
          <a:prstGeom prst="rect">
            <a:avLst/>
          </a:prstGeom>
        </p:spPr>
        <p:txBody>
          <a:bodyPr wrap="square">
            <a:spAutoFit/>
          </a:bodyPr>
          <a:lstStyle/>
          <a:p>
            <a:pPr algn="just">
              <a:lnSpc>
                <a:spcPct val="107000"/>
              </a:lnSpc>
              <a:spcAft>
                <a:spcPts val="800"/>
              </a:spcAft>
            </a:pPr>
            <a:r>
              <a:rPr lang="es-MX" sz="1200" dirty="0"/>
              <a:t>(Observatorio Derechos económicos, sociales y culturales, s.f.)</a:t>
            </a:r>
            <a:endParaRPr lang="es-MX" sz="12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95374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6D22F896-40B5-4ADD-8801-0D06FADFA095}" type="slidenum">
              <a:rPr lang="en-US" smtClean="0"/>
              <a:pPr/>
              <a:t>8</a:t>
            </a:fld>
            <a:endParaRPr lang="en-US" dirty="0"/>
          </a:p>
        </p:txBody>
      </p:sp>
      <p:sp>
        <p:nvSpPr>
          <p:cNvPr id="6" name="Rectángulo 5"/>
          <p:cNvSpPr/>
          <p:nvPr/>
        </p:nvSpPr>
        <p:spPr>
          <a:xfrm>
            <a:off x="597567" y="1691638"/>
            <a:ext cx="10535654" cy="1277786"/>
          </a:xfrm>
          <a:prstGeom prst="rect">
            <a:avLst/>
          </a:prstGeom>
        </p:spPr>
        <p:txBody>
          <a:bodyPr wrap="square">
            <a:spAutoFit/>
          </a:bodyPr>
          <a:lstStyle/>
          <a:p>
            <a:pPr algn="just">
              <a:lnSpc>
                <a:spcPct val="107000"/>
              </a:lnSpc>
              <a:spcAft>
                <a:spcPts val="800"/>
              </a:spcAft>
            </a:pPr>
            <a:r>
              <a:rPr lang="es-MX" dirty="0">
                <a:ea typeface="Calibri" panose="020F0502020204030204" pitchFamily="34" charset="0"/>
                <a:cs typeface="Times New Roman" panose="02020603050405020304" pitchFamily="18" charset="0"/>
              </a:rPr>
              <a:t>La Declaración Universal de los Derechos Humanos (art. 25.1) y el Pacto Internacional de Derechos Económicos, Sociales y Culturales (art. 11.1), al cual México se adhirió el 23 de marzo de 1981, son los instrumentos jurídicos de carácter internacional más próximos sobre el derecho a la vivienda. (Diario Oficial de la Federación, 2014)</a:t>
            </a:r>
            <a:endParaRPr lang="es-MX" sz="2800" dirty="0">
              <a:effectLst/>
              <a:ea typeface="Calibri" panose="020F0502020204030204" pitchFamily="34" charset="0"/>
              <a:cs typeface="Times New Roman" panose="02020603050405020304" pitchFamily="18" charset="0"/>
            </a:endParaRPr>
          </a:p>
        </p:txBody>
      </p:sp>
      <p:sp>
        <p:nvSpPr>
          <p:cNvPr id="7" name="Rectángulo 6"/>
          <p:cNvSpPr/>
          <p:nvPr/>
        </p:nvSpPr>
        <p:spPr>
          <a:xfrm>
            <a:off x="5257800" y="3118827"/>
            <a:ext cx="6096000" cy="2875018"/>
          </a:xfrm>
          <a:prstGeom prst="rect">
            <a:avLst/>
          </a:prstGeom>
        </p:spPr>
        <p:style>
          <a:lnRef idx="0">
            <a:schemeClr val="dk1"/>
          </a:lnRef>
          <a:fillRef idx="3">
            <a:schemeClr val="dk1"/>
          </a:fillRef>
          <a:effectRef idx="3">
            <a:schemeClr val="dk1"/>
          </a:effectRef>
          <a:fontRef idx="minor">
            <a:schemeClr val="lt1"/>
          </a:fontRef>
        </p:style>
        <p:txBody>
          <a:bodyPr>
            <a:spAutoFit/>
          </a:bodyPr>
          <a:lstStyle/>
          <a:p>
            <a:pPr algn="just">
              <a:lnSpc>
                <a:spcPct val="107000"/>
              </a:lnSpc>
              <a:spcBef>
                <a:spcPts val="675"/>
              </a:spcBef>
              <a:spcAft>
                <a:spcPts val="150"/>
              </a:spcAft>
            </a:pPr>
            <a:r>
              <a:rPr lang="es-MX" b="1" i="1" dirty="0" smtClean="0">
                <a:solidFill>
                  <a:schemeClr val="tx1"/>
                </a:solidFill>
                <a:ea typeface="Times New Roman" panose="02020603050405020304" pitchFamily="18" charset="0"/>
                <a:cs typeface="Arial" panose="020B0604020202020204" pitchFamily="34" charset="0"/>
              </a:rPr>
              <a:t>ARTÍCULO 25</a:t>
            </a:r>
          </a:p>
          <a:p>
            <a:pPr algn="just">
              <a:lnSpc>
                <a:spcPct val="107000"/>
              </a:lnSpc>
              <a:spcBef>
                <a:spcPts val="675"/>
              </a:spcBef>
              <a:spcAft>
                <a:spcPts val="150"/>
              </a:spcAft>
            </a:pPr>
            <a:r>
              <a:rPr lang="es-MX" dirty="0" smtClean="0">
                <a:solidFill>
                  <a:schemeClr val="tx1"/>
                </a:solidFill>
                <a:ea typeface="Times New Roman" panose="02020603050405020304" pitchFamily="18" charset="0"/>
                <a:cs typeface="Arial" panose="020B0604020202020204" pitchFamily="34" charset="0"/>
              </a:rPr>
              <a:t>Toda </a:t>
            </a:r>
            <a:r>
              <a:rPr lang="es-MX" dirty="0">
                <a:solidFill>
                  <a:schemeClr val="tx1"/>
                </a:solidFill>
                <a:ea typeface="Times New Roman" panose="02020603050405020304" pitchFamily="18" charset="0"/>
                <a:cs typeface="Arial" panose="020B0604020202020204" pitchFamily="34" charset="0"/>
              </a:rPr>
              <a:t>persona tiene derecho a un nivel de vida adecuado que le asegure, así como a su familia, la salud y el bienestar, y en especial la alimentación, el vestido, la vivienda, la asistencia médica y los servicios sociales necesarios; tiene </a:t>
            </a:r>
            <a:r>
              <a:rPr lang="es-MX" dirty="0" smtClean="0">
                <a:solidFill>
                  <a:schemeClr val="tx1"/>
                </a:solidFill>
                <a:ea typeface="Times New Roman" panose="02020603050405020304" pitchFamily="18" charset="0"/>
                <a:cs typeface="Arial" panose="020B0604020202020204" pitchFamily="34" charset="0"/>
              </a:rPr>
              <a:t>asimismo </a:t>
            </a:r>
            <a:r>
              <a:rPr lang="es-MX" dirty="0">
                <a:solidFill>
                  <a:schemeClr val="tx1"/>
                </a:solidFill>
                <a:ea typeface="Times New Roman" panose="02020603050405020304" pitchFamily="18" charset="0"/>
                <a:cs typeface="Arial" panose="020B0604020202020204" pitchFamily="34" charset="0"/>
              </a:rPr>
              <a:t>derecho a los seguros en caso de desempleo, enfermedad, invalidez, viudez, vejez u otros casos de pérdida de sus medios de subsistencia </a:t>
            </a:r>
            <a:r>
              <a:rPr lang="es-MX" dirty="0">
                <a:ea typeface="Times New Roman" panose="02020603050405020304" pitchFamily="18" charset="0"/>
                <a:cs typeface="Arial" panose="020B0604020202020204" pitchFamily="34" charset="0"/>
              </a:rPr>
              <a:t>por circunstancias independientes de su voluntad.</a:t>
            </a:r>
            <a:endParaRPr lang="es-MX" dirty="0">
              <a:effectLst/>
              <a:ea typeface="Times New Roman" panose="02020603050405020304" pitchFamily="18" charset="0"/>
              <a:cs typeface="Arial" panose="020B0604020202020204" pitchFamily="34" charset="0"/>
            </a:endParaRPr>
          </a:p>
        </p:txBody>
      </p:sp>
      <p:sp>
        <p:nvSpPr>
          <p:cNvPr id="8" name="Título 7"/>
          <p:cNvSpPr>
            <a:spLocks noGrp="1"/>
          </p:cNvSpPr>
          <p:nvPr>
            <p:ph type="title"/>
          </p:nvPr>
        </p:nvSpPr>
        <p:spPr>
          <a:xfrm>
            <a:off x="405062" y="216672"/>
            <a:ext cx="11530263" cy="1325563"/>
          </a:xfrm>
        </p:spPr>
        <p:txBody>
          <a:bodyPr>
            <a:noAutofit/>
          </a:bodyPr>
          <a:lstStyle/>
          <a:p>
            <a:r>
              <a:rPr lang="es-MX" sz="4800" b="1" dirty="0" smtClean="0">
                <a:solidFill>
                  <a:srgbClr val="297FD5"/>
                </a:solidFill>
              </a:rPr>
              <a:t>- Reconocimiento del derecho a la vivienda</a:t>
            </a:r>
            <a:endParaRPr lang="es-MX" sz="4800" b="1" dirty="0">
              <a:solidFill>
                <a:srgbClr val="297FD5"/>
              </a:solidFill>
            </a:endParaRPr>
          </a:p>
        </p:txBody>
      </p:sp>
      <p:sp>
        <p:nvSpPr>
          <p:cNvPr id="9" name="Rectángulo 8"/>
          <p:cNvSpPr/>
          <p:nvPr/>
        </p:nvSpPr>
        <p:spPr>
          <a:xfrm>
            <a:off x="597567" y="3118827"/>
            <a:ext cx="4126833" cy="2967415"/>
          </a:xfrm>
          <a:prstGeom prst="rect">
            <a:avLst/>
          </a:prstGeom>
        </p:spPr>
        <p:txBody>
          <a:bodyPr wrap="square">
            <a:spAutoFit/>
          </a:bodyPr>
          <a:lstStyle/>
          <a:p>
            <a:pPr algn="just">
              <a:lnSpc>
                <a:spcPct val="150000"/>
              </a:lnSpc>
              <a:spcAft>
                <a:spcPts val="1350"/>
              </a:spcAft>
            </a:pPr>
            <a:r>
              <a:rPr lang="es-MX" sz="1400" dirty="0">
                <a:ea typeface="Times New Roman" panose="02020603050405020304" pitchFamily="18" charset="0"/>
                <a:cs typeface="Times New Roman" panose="02020603050405020304" pitchFamily="18" charset="0"/>
              </a:rPr>
              <a:t>La </a:t>
            </a:r>
            <a:r>
              <a:rPr lang="es-MX" sz="1400" dirty="0">
                <a:ea typeface="Times New Roman" panose="02020603050405020304" pitchFamily="18" charset="0"/>
                <a:cs typeface="Arial" panose="020B0604020202020204" pitchFamily="34" charset="0"/>
              </a:rPr>
              <a:t>Declaración</a:t>
            </a:r>
            <a:r>
              <a:rPr lang="es-MX" sz="1400" dirty="0">
                <a:ea typeface="Times New Roman" panose="02020603050405020304" pitchFamily="18" charset="0"/>
                <a:cs typeface="Times New Roman" panose="02020603050405020304" pitchFamily="18" charset="0"/>
              </a:rPr>
              <a:t> Universal de los Derechos Humanos es un documento que marca un hito en la historia de los derechos humanos. Elaborada por representantes de todas las regiones del mundo con diferentes antecedentes jurídicos y culturales, la Declaración fue proclamada por la Asamblea General de las Naciones Unidas en París, el 10 de diciembre de 1948 en su </a:t>
            </a:r>
            <a:r>
              <a:rPr lang="es-MX" sz="1400" u="sng" dirty="0">
                <a:ea typeface="Times New Roman" panose="02020603050405020304" pitchFamily="18" charset="0"/>
                <a:cs typeface="Times New Roman" panose="02020603050405020304" pitchFamily="18" charset="0"/>
                <a:hlinkClick r:id="rId3"/>
              </a:rPr>
              <a:t>Resolución 217 A (III)</a:t>
            </a:r>
            <a:r>
              <a:rPr lang="es-MX" sz="1400" dirty="0">
                <a:ea typeface="Times New Roman" panose="02020603050405020304" pitchFamily="18" charset="0"/>
                <a:cs typeface="Times New Roman" panose="02020603050405020304" pitchFamily="18" charset="0"/>
              </a:rPr>
              <a:t>, como un ideal común para todos los pueblos y naciones (Naciones Unidas, s.f.)</a:t>
            </a:r>
            <a:endParaRPr lang="es-MX"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33511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a:xfrm>
            <a:off x="665748" y="279263"/>
            <a:ext cx="10515600" cy="1325563"/>
          </a:xfrm>
        </p:spPr>
        <p:txBody>
          <a:bodyPr/>
          <a:lstStyle/>
          <a:p>
            <a:r>
              <a:rPr lang="es-MX" b="1" dirty="0" smtClean="0">
                <a:solidFill>
                  <a:srgbClr val="297FD5"/>
                </a:solidFill>
              </a:rPr>
              <a:t>- Ley de la vivienda</a:t>
            </a:r>
            <a:endParaRPr lang="es-MX" b="1" dirty="0">
              <a:solidFill>
                <a:srgbClr val="297FD5"/>
              </a:solidFill>
            </a:endParaRPr>
          </a:p>
        </p:txBody>
      </p:sp>
      <p:sp>
        <p:nvSpPr>
          <p:cNvPr id="5" name="Marcador de número de diapositiva 4"/>
          <p:cNvSpPr>
            <a:spLocks noGrp="1"/>
          </p:cNvSpPr>
          <p:nvPr>
            <p:ph type="sldNum" sz="quarter" idx="12"/>
          </p:nvPr>
        </p:nvSpPr>
        <p:spPr/>
        <p:txBody>
          <a:bodyPr/>
          <a:lstStyle/>
          <a:p>
            <a:fld id="{6D22F896-40B5-4ADD-8801-0D06FADFA095}" type="slidenum">
              <a:rPr lang="en-US" smtClean="0"/>
              <a:pPr/>
              <a:t>9</a:t>
            </a:fld>
            <a:endParaRPr lang="en-US" dirty="0"/>
          </a:p>
        </p:txBody>
      </p:sp>
      <p:sp>
        <p:nvSpPr>
          <p:cNvPr id="6" name="Rectángulo 5"/>
          <p:cNvSpPr/>
          <p:nvPr/>
        </p:nvSpPr>
        <p:spPr>
          <a:xfrm>
            <a:off x="832978" y="1597302"/>
            <a:ext cx="10181139" cy="388696"/>
          </a:xfrm>
          <a:prstGeom prst="rect">
            <a:avLst/>
          </a:prstGeom>
        </p:spPr>
        <p:txBody>
          <a:bodyPr wrap="square">
            <a:spAutoFit/>
          </a:bodyPr>
          <a:lstStyle/>
          <a:p>
            <a:pPr>
              <a:lnSpc>
                <a:spcPct val="107000"/>
              </a:lnSpc>
              <a:spcAft>
                <a:spcPts val="800"/>
              </a:spcAft>
            </a:pPr>
            <a:r>
              <a:rPr lang="es-MX" dirty="0" smtClean="0">
                <a:ea typeface="Calibri" panose="020F0502020204030204" pitchFamily="34" charset="0"/>
                <a:cs typeface="Times New Roman" panose="02020603050405020304" pitchFamily="18" charset="0"/>
              </a:rPr>
              <a:t>Nueva </a:t>
            </a:r>
            <a:r>
              <a:rPr lang="es-MX" dirty="0">
                <a:ea typeface="Calibri" panose="020F0502020204030204" pitchFamily="34" charset="0"/>
                <a:cs typeface="Times New Roman" panose="02020603050405020304" pitchFamily="18" charset="0"/>
              </a:rPr>
              <a:t>Ley publicada en el Diario Oficial de la Federación el 27 de junio de 2006</a:t>
            </a:r>
            <a:endParaRPr lang="es-MX" dirty="0">
              <a:effectLst/>
              <a:ea typeface="Calibri" panose="020F0502020204030204" pitchFamily="34" charset="0"/>
              <a:cs typeface="Times New Roman" panose="02020603050405020304" pitchFamily="18" charset="0"/>
            </a:endParaRPr>
          </a:p>
        </p:txBody>
      </p:sp>
      <p:pic>
        <p:nvPicPr>
          <p:cNvPr id="7" name="Imagen 6"/>
          <p:cNvPicPr/>
          <p:nvPr/>
        </p:nvPicPr>
        <p:blipFill rotWithShape="1">
          <a:blip r:embed="rId3"/>
          <a:srcRect l="25264" t="14334" r="26026" b="27711"/>
          <a:stretch/>
        </p:blipFill>
        <p:spPr bwMode="auto">
          <a:xfrm>
            <a:off x="832978" y="2390272"/>
            <a:ext cx="3931527" cy="3657602"/>
          </a:xfrm>
          <a:prstGeom prst="rect">
            <a:avLst/>
          </a:prstGeom>
          <a:ln>
            <a:noFill/>
          </a:ln>
          <a:effectLst>
            <a:outerShdw blurRad="50800" dist="38100" dir="10800000" algn="r" rotWithShape="0">
              <a:prstClr val="black">
                <a:alpha val="40000"/>
              </a:prstClr>
            </a:outerShdw>
          </a:effectLst>
          <a:extLst>
            <a:ext uri="{53640926-AAD7-44D8-BBD7-CCE9431645EC}">
              <a14:shadowObscured xmlns:a14="http://schemas.microsoft.com/office/drawing/2010/main"/>
            </a:ext>
          </a:extLst>
        </p:spPr>
      </p:pic>
      <p:sp>
        <p:nvSpPr>
          <p:cNvPr id="8" name="Rectángulo 7"/>
          <p:cNvSpPr/>
          <p:nvPr/>
        </p:nvSpPr>
        <p:spPr>
          <a:xfrm>
            <a:off x="4918117" y="2598467"/>
            <a:ext cx="6096000" cy="3145413"/>
          </a:xfrm>
          <a:prstGeom prst="rect">
            <a:avLst/>
          </a:prstGeom>
        </p:spPr>
        <p:txBody>
          <a:bodyPr>
            <a:spAutoFit/>
          </a:bodyPr>
          <a:lstStyle/>
          <a:p>
            <a:pPr algn="just">
              <a:lnSpc>
                <a:spcPct val="107000"/>
              </a:lnSpc>
              <a:spcAft>
                <a:spcPts val="800"/>
              </a:spcAft>
            </a:pPr>
            <a:r>
              <a:rPr lang="es-MX" dirty="0">
                <a:ea typeface="Calibri" panose="020F0502020204030204" pitchFamily="34" charset="0"/>
                <a:cs typeface="Times New Roman" panose="02020603050405020304" pitchFamily="18" charset="0"/>
              </a:rPr>
              <a:t>ARTÍCULO 2.- Se considerará vivienda digna y decorosa la que cumpla con las disposiciones jurídicas aplicables en materia de asentamientos humanos y construcción, salubridad, cuente con espacios habitables y auxiliares, así como con los servicios básicos y brinde a sus ocupantes seguridad jurídica en cuanto a su propiedad o legítima posesión, y contemple criterios para la prevención de desastres y la protección física de sus ocupantes ante los elementos naturales potencialmente agresivos. Artículo reformado DOF </a:t>
            </a:r>
            <a:r>
              <a:rPr lang="es-MX" dirty="0" smtClean="0">
                <a:ea typeface="Calibri" panose="020F0502020204030204" pitchFamily="34" charset="0"/>
                <a:cs typeface="Times New Roman" panose="02020603050405020304" pitchFamily="18" charset="0"/>
              </a:rPr>
              <a:t>20-04-2015</a:t>
            </a:r>
          </a:p>
          <a:p>
            <a:pPr algn="just">
              <a:lnSpc>
                <a:spcPct val="107000"/>
              </a:lnSpc>
              <a:spcAft>
                <a:spcPts val="800"/>
              </a:spcAft>
            </a:pPr>
            <a:r>
              <a:rPr lang="es-MX" dirty="0"/>
              <a:t> (Cámara de Diputados del H. Congreso de la Unión, 2006)</a:t>
            </a:r>
            <a:endParaRPr lang="es-MX"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03558386"/>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fundidad">
  <a:themeElements>
    <a:clrScheme name="Azul cálido">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Profundidad">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rofundidad">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3016C5A4-E631-4977-A608-ACFB4755262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Profundidad</Template>
  <TotalTime>1054</TotalTime>
  <Words>2719</Words>
  <Application>Microsoft Office PowerPoint</Application>
  <PresentationFormat>Panorámica</PresentationFormat>
  <Paragraphs>349</Paragraphs>
  <Slides>32</Slides>
  <Notes>32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32</vt:i4>
      </vt:variant>
    </vt:vector>
  </HeadingPairs>
  <TitlesOfParts>
    <vt:vector size="41" baseType="lpstr">
      <vt:lpstr>Arial</vt:lpstr>
      <vt:lpstr>Calibri</vt:lpstr>
      <vt:lpstr>Corbel</vt:lpstr>
      <vt:lpstr>HelveticaNeue-Light</vt:lpstr>
      <vt:lpstr>Tahoma</vt:lpstr>
      <vt:lpstr>Times New Roman</vt:lpstr>
      <vt:lpstr>Verdana</vt:lpstr>
      <vt:lpstr>Wingdings</vt:lpstr>
      <vt:lpstr>Profundidad</vt:lpstr>
      <vt:lpstr>Presentación de PowerPoint</vt:lpstr>
      <vt:lpstr>PRESENTACIÓN</vt:lpstr>
      <vt:lpstr>Presentación de PowerPoint</vt:lpstr>
      <vt:lpstr>CONTENIDO</vt:lpstr>
      <vt:lpstr>GUION EXPLICATIVO</vt:lpstr>
      <vt:lpstr>Presentación de PowerPoint</vt:lpstr>
      <vt:lpstr>- Reconocimiento del derecho a la vivienda</vt:lpstr>
      <vt:lpstr>- Reconocimiento del derecho a la vivienda</vt:lpstr>
      <vt:lpstr>- Ley de la vivienda</vt:lpstr>
      <vt:lpstr>Presentación de PowerPoint</vt:lpstr>
      <vt:lpstr>Presentación de PowerPoint</vt:lpstr>
      <vt:lpstr>Presentación de PowerPoint</vt:lpstr>
      <vt:lpstr>-Indicador operativo de crédito INFONAVIT</vt:lpstr>
      <vt:lpstr>Presentación de PowerPoint</vt:lpstr>
      <vt:lpstr>- Hogar</vt:lpstr>
      <vt:lpstr>Presentación de PowerPoint</vt:lpstr>
      <vt:lpstr>Presentación de PowerPoint</vt:lpstr>
      <vt:lpstr>Presentación de PowerPoint</vt:lpstr>
      <vt:lpstr>Presentación de PowerPoint</vt:lpstr>
      <vt:lpstr>Presentación de PowerPoint</vt:lpstr>
      <vt:lpstr>- Vivienda</vt:lpstr>
      <vt:lpstr>- Viviendas particulares habitadas 1990-2015</vt:lpstr>
      <vt:lpstr>- Promedio de habitantes en las viviendas 1995-2015</vt:lpstr>
      <vt:lpstr>-Porcentaje de viviendas particulares habitadas con electricidad </vt:lpstr>
      <vt:lpstr>-Porcentaje de viviendas particulares habitadas con disponibilidad de agua entubada </vt:lpstr>
      <vt:lpstr>- Porcentaje de viviendas con drenaje</vt:lpstr>
      <vt:lpstr>-Porcentaje de viviendas que disponen de panel solar para tener electricidad</vt:lpstr>
      <vt:lpstr>-Funciones del IMEVIS del Estado de México</vt:lpstr>
      <vt:lpstr>Presentación de PowerPoint</vt:lpstr>
      <vt:lpstr>CONCLUSIONES</vt:lpstr>
      <vt:lpstr>BIBLIOGRAFÍA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Rocks</dc:creator>
  <cp:lastModifiedBy>Mtro Oscar RP</cp:lastModifiedBy>
  <cp:revision>152</cp:revision>
  <dcterms:created xsi:type="dcterms:W3CDTF">2018-08-28T02:46:30Z</dcterms:created>
  <dcterms:modified xsi:type="dcterms:W3CDTF">2019-09-11T18:03:42Z</dcterms:modified>
</cp:coreProperties>
</file>