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94" r:id="rId3"/>
    <p:sldId id="292" r:id="rId4"/>
    <p:sldId id="293" r:id="rId5"/>
    <p:sldId id="274" r:id="rId6"/>
    <p:sldId id="275" r:id="rId7"/>
    <p:sldId id="273" r:id="rId8"/>
    <p:sldId id="259" r:id="rId9"/>
    <p:sldId id="260" r:id="rId10"/>
    <p:sldId id="258" r:id="rId11"/>
    <p:sldId id="276" r:id="rId12"/>
    <p:sldId id="277" r:id="rId13"/>
    <p:sldId id="257" r:id="rId14"/>
    <p:sldId id="261" r:id="rId15"/>
    <p:sldId id="291" r:id="rId16"/>
    <p:sldId id="266" r:id="rId17"/>
    <p:sldId id="278" r:id="rId18"/>
    <p:sldId id="282" r:id="rId19"/>
    <p:sldId id="268" r:id="rId20"/>
    <p:sldId id="283" r:id="rId21"/>
    <p:sldId id="269" r:id="rId22"/>
    <p:sldId id="287" r:id="rId23"/>
    <p:sldId id="279" r:id="rId24"/>
    <p:sldId id="289" r:id="rId25"/>
    <p:sldId id="270" r:id="rId26"/>
    <p:sldId id="288" r:id="rId27"/>
    <p:sldId id="280" r:id="rId28"/>
    <p:sldId id="286" r:id="rId29"/>
    <p:sldId id="271" r:id="rId30"/>
    <p:sldId id="285" r:id="rId31"/>
    <p:sldId id="281" r:id="rId32"/>
    <p:sldId id="284" r:id="rId33"/>
    <p:sldId id="272" r:id="rId34"/>
    <p:sldId id="290" r:id="rId35"/>
    <p:sldId id="302" r:id="rId36"/>
    <p:sldId id="263" r:id="rId37"/>
    <p:sldId id="264" r:id="rId38"/>
    <p:sldId id="303" r:id="rId39"/>
    <p:sldId id="267" r:id="rId40"/>
    <p:sldId id="295" r:id="rId41"/>
    <p:sldId id="296" r:id="rId42"/>
    <p:sldId id="297" r:id="rId43"/>
    <p:sldId id="298" r:id="rId44"/>
    <p:sldId id="299" r:id="rId45"/>
    <p:sldId id="301" r:id="rId46"/>
    <p:sldId id="300" r:id="rId4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85" autoAdjust="0"/>
    <p:restoredTop sz="94660"/>
  </p:normalViewPr>
  <p:slideViewPr>
    <p:cSldViewPr snapToGrid="0">
      <p:cViewPr varScale="1">
        <p:scale>
          <a:sx n="81" d="100"/>
          <a:sy n="81" d="100"/>
        </p:scale>
        <p:origin x="114" y="21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479AB0-8568-44F1-B6FE-03FC895DF4FE}" type="doc">
      <dgm:prSet loTypeId="urn:microsoft.com/office/officeart/2005/8/layout/chevron2" loCatId="list" qsTypeId="urn:microsoft.com/office/officeart/2005/8/quickstyle/simple3" qsCatId="simple" csTypeId="urn:microsoft.com/office/officeart/2005/8/colors/colorful5" csCatId="colorful" phldr="1"/>
      <dgm:spPr/>
      <dgm:t>
        <a:bodyPr/>
        <a:lstStyle/>
        <a:p>
          <a:endParaRPr lang="es-ES"/>
        </a:p>
      </dgm:t>
    </dgm:pt>
    <dgm:pt modelId="{D135C139-E896-46AA-BD19-246D8882EDC5}">
      <dgm:prSet phldrT="[Text]" custT="1"/>
      <dgm:spPr/>
      <dgm:t>
        <a:bodyPr/>
        <a:lstStyle/>
        <a:p>
          <a:r>
            <a:rPr lang="es-MX" sz="2800" dirty="0"/>
            <a:t>Sociedad 1.0 </a:t>
          </a:r>
          <a:endParaRPr lang="es-ES" sz="2800" dirty="0"/>
        </a:p>
      </dgm:t>
    </dgm:pt>
    <dgm:pt modelId="{0E0AFDF7-E10D-44CC-90A7-62D92EB5B33A}" type="parTrans" cxnId="{C9566D42-4F5D-4A3E-B033-A2F3A5EEEA06}">
      <dgm:prSet/>
      <dgm:spPr/>
      <dgm:t>
        <a:bodyPr/>
        <a:lstStyle/>
        <a:p>
          <a:endParaRPr lang="es-ES"/>
        </a:p>
      </dgm:t>
    </dgm:pt>
    <dgm:pt modelId="{FD77C09B-FCB5-4317-9279-422D58DF8309}" type="sibTrans" cxnId="{C9566D42-4F5D-4A3E-B033-A2F3A5EEEA06}">
      <dgm:prSet/>
      <dgm:spPr/>
      <dgm:t>
        <a:bodyPr/>
        <a:lstStyle/>
        <a:p>
          <a:endParaRPr lang="es-ES"/>
        </a:p>
      </dgm:t>
    </dgm:pt>
    <dgm:pt modelId="{D366E652-3E86-4D69-B415-BECB6531D6AD}">
      <dgm:prSet phldrT="[Text]"/>
      <dgm:spPr/>
      <dgm:t>
        <a:bodyPr/>
        <a:lstStyle/>
        <a:p>
          <a:r>
            <a:rPr lang="es-MX" dirty="0"/>
            <a:t>Finales S. XIX Finales S. XX</a:t>
          </a:r>
          <a:endParaRPr lang="es-ES" dirty="0"/>
        </a:p>
      </dgm:t>
    </dgm:pt>
    <dgm:pt modelId="{F07A4533-91FC-40FE-B7AD-C2CCEC7DCEC3}" type="parTrans" cxnId="{B0D7924E-BB23-4BAD-A1D2-F4A26971D1E3}">
      <dgm:prSet/>
      <dgm:spPr/>
      <dgm:t>
        <a:bodyPr/>
        <a:lstStyle/>
        <a:p>
          <a:endParaRPr lang="es-ES"/>
        </a:p>
      </dgm:t>
    </dgm:pt>
    <dgm:pt modelId="{AED08681-41FE-495E-961A-25BCC4E064B6}" type="sibTrans" cxnId="{B0D7924E-BB23-4BAD-A1D2-F4A26971D1E3}">
      <dgm:prSet/>
      <dgm:spPr/>
      <dgm:t>
        <a:bodyPr/>
        <a:lstStyle/>
        <a:p>
          <a:endParaRPr lang="es-ES"/>
        </a:p>
      </dgm:t>
    </dgm:pt>
    <dgm:pt modelId="{314204A9-93E2-4DDC-9D14-9CB371E6B166}">
      <dgm:prSet phldrT="[Text]"/>
      <dgm:spPr/>
      <dgm:t>
        <a:bodyPr/>
        <a:lstStyle/>
        <a:p>
          <a:r>
            <a:rPr lang="es-MX" dirty="0"/>
            <a:t>Los datos se gestionan (sociedad de la información)</a:t>
          </a:r>
          <a:endParaRPr lang="es-ES" dirty="0"/>
        </a:p>
      </dgm:t>
    </dgm:pt>
    <dgm:pt modelId="{67B30087-D94F-4F4F-8318-03ACFC1D0B32}" type="parTrans" cxnId="{35806E09-C0EC-41CF-A539-860E9D0E1B20}">
      <dgm:prSet/>
      <dgm:spPr/>
      <dgm:t>
        <a:bodyPr/>
        <a:lstStyle/>
        <a:p>
          <a:endParaRPr lang="es-ES"/>
        </a:p>
      </dgm:t>
    </dgm:pt>
    <dgm:pt modelId="{0EF0CE04-2394-4998-B7C9-48260FDC83F3}" type="sibTrans" cxnId="{35806E09-C0EC-41CF-A539-860E9D0E1B20}">
      <dgm:prSet/>
      <dgm:spPr/>
      <dgm:t>
        <a:bodyPr/>
        <a:lstStyle/>
        <a:p>
          <a:endParaRPr lang="es-ES"/>
        </a:p>
      </dgm:t>
    </dgm:pt>
    <dgm:pt modelId="{A39E7CA5-BD7E-4080-81ED-13EFFF7F2239}">
      <dgm:prSet phldrT="[Text]" custT="1"/>
      <dgm:spPr/>
      <dgm:t>
        <a:bodyPr/>
        <a:lstStyle/>
        <a:p>
          <a:r>
            <a:rPr lang="es-MX" sz="2800" b="0" dirty="0"/>
            <a:t>Sociedad 2.0 </a:t>
          </a:r>
          <a:endParaRPr lang="es-ES" sz="2800" b="0" dirty="0"/>
        </a:p>
      </dgm:t>
    </dgm:pt>
    <dgm:pt modelId="{265A69A7-77F5-42E8-BC2D-BA0D06847474}" type="parTrans" cxnId="{D0358044-CC6E-43A2-A806-185E5D70B0C5}">
      <dgm:prSet/>
      <dgm:spPr/>
      <dgm:t>
        <a:bodyPr/>
        <a:lstStyle/>
        <a:p>
          <a:endParaRPr lang="es-ES"/>
        </a:p>
      </dgm:t>
    </dgm:pt>
    <dgm:pt modelId="{BE464E2F-EDC6-4661-9B66-77BACA126D6F}" type="sibTrans" cxnId="{D0358044-CC6E-43A2-A806-185E5D70B0C5}">
      <dgm:prSet/>
      <dgm:spPr/>
      <dgm:t>
        <a:bodyPr/>
        <a:lstStyle/>
        <a:p>
          <a:endParaRPr lang="es-ES"/>
        </a:p>
      </dgm:t>
    </dgm:pt>
    <dgm:pt modelId="{852054C7-A7FA-4F9A-8599-73FDCBCF2286}">
      <dgm:prSet phldrT="[Text]"/>
      <dgm:spPr/>
      <dgm:t>
        <a:bodyPr/>
        <a:lstStyle/>
        <a:p>
          <a:r>
            <a:rPr lang="es-MX" dirty="0"/>
            <a:t>Finales S. XX</a:t>
          </a:r>
          <a:endParaRPr lang="es-ES" dirty="0"/>
        </a:p>
      </dgm:t>
    </dgm:pt>
    <dgm:pt modelId="{D9DE8855-714D-4E6C-9E6D-C3F7DC89E365}" type="parTrans" cxnId="{42DD9C90-CB88-422B-9502-9AA663C31D8A}">
      <dgm:prSet/>
      <dgm:spPr/>
      <dgm:t>
        <a:bodyPr/>
        <a:lstStyle/>
        <a:p>
          <a:endParaRPr lang="es-ES"/>
        </a:p>
      </dgm:t>
    </dgm:pt>
    <dgm:pt modelId="{0C8F2E2C-1C68-4C30-BCFD-529D67F9949C}" type="sibTrans" cxnId="{42DD9C90-CB88-422B-9502-9AA663C31D8A}">
      <dgm:prSet/>
      <dgm:spPr/>
      <dgm:t>
        <a:bodyPr/>
        <a:lstStyle/>
        <a:p>
          <a:endParaRPr lang="es-ES"/>
        </a:p>
      </dgm:t>
    </dgm:pt>
    <dgm:pt modelId="{949FEE55-7D57-4984-83BD-8852D47BCF9F}">
      <dgm:prSet phldrT="[Text]"/>
      <dgm:spPr/>
      <dgm:t>
        <a:bodyPr/>
        <a:lstStyle/>
        <a:p>
          <a:r>
            <a:rPr lang="es-MX" dirty="0"/>
            <a:t>Sociedad agrícola / industrial </a:t>
          </a:r>
          <a:endParaRPr lang="es-ES" dirty="0"/>
        </a:p>
      </dgm:t>
    </dgm:pt>
    <dgm:pt modelId="{C98792B5-2374-442E-9BC9-DBE5A30F485F}" type="parTrans" cxnId="{B6F78551-4B3E-40BF-92AF-0EB6EA46D64F}">
      <dgm:prSet/>
      <dgm:spPr/>
      <dgm:t>
        <a:bodyPr/>
        <a:lstStyle/>
        <a:p>
          <a:endParaRPr lang="es-ES"/>
        </a:p>
      </dgm:t>
    </dgm:pt>
    <dgm:pt modelId="{40B00136-4599-4530-9527-C20A9A7BBFEB}" type="sibTrans" cxnId="{B6F78551-4B3E-40BF-92AF-0EB6EA46D64F}">
      <dgm:prSet/>
      <dgm:spPr/>
      <dgm:t>
        <a:bodyPr/>
        <a:lstStyle/>
        <a:p>
          <a:endParaRPr lang="es-ES"/>
        </a:p>
      </dgm:t>
    </dgm:pt>
    <dgm:pt modelId="{04CBCC4E-DEA7-4AFD-B24D-0AED2750FEF5}">
      <dgm:prSet phldrT="[Text]"/>
      <dgm:spPr/>
      <dgm:t>
        <a:bodyPr/>
        <a:lstStyle/>
        <a:p>
          <a:r>
            <a:rPr lang="es-MX" dirty="0"/>
            <a:t>Relaciones jerárquicas roles y trabajos definidos</a:t>
          </a:r>
          <a:endParaRPr lang="es-ES" dirty="0"/>
        </a:p>
      </dgm:t>
    </dgm:pt>
    <dgm:pt modelId="{FC9FC472-4957-4DE8-A5A2-CC28EABFB303}" type="parTrans" cxnId="{81C86F2F-3BF6-4ACD-9DD9-E89B7DBAF47B}">
      <dgm:prSet/>
      <dgm:spPr/>
      <dgm:t>
        <a:bodyPr/>
        <a:lstStyle/>
        <a:p>
          <a:endParaRPr lang="es-ES"/>
        </a:p>
      </dgm:t>
    </dgm:pt>
    <dgm:pt modelId="{E1268663-DB37-4127-B858-12DCFA24BDDB}" type="sibTrans" cxnId="{81C86F2F-3BF6-4ACD-9DD9-E89B7DBAF47B}">
      <dgm:prSet/>
      <dgm:spPr/>
      <dgm:t>
        <a:bodyPr/>
        <a:lstStyle/>
        <a:p>
          <a:endParaRPr lang="es-ES"/>
        </a:p>
      </dgm:t>
    </dgm:pt>
    <dgm:pt modelId="{795780D4-055B-4EFA-8AD4-9548CB986434}">
      <dgm:prSet phldrT="[Text]"/>
      <dgm:spPr/>
      <dgm:t>
        <a:bodyPr/>
        <a:lstStyle/>
        <a:p>
          <a:r>
            <a:rPr lang="es-MX" dirty="0"/>
            <a:t>Avances tecnológicos </a:t>
          </a:r>
          <a:endParaRPr lang="es-ES" dirty="0"/>
        </a:p>
      </dgm:t>
    </dgm:pt>
    <dgm:pt modelId="{50691B33-B25F-4A83-AFDA-76118522FA61}" type="parTrans" cxnId="{89DAC439-5A7C-4542-B042-B83BD82F88A2}">
      <dgm:prSet/>
      <dgm:spPr/>
      <dgm:t>
        <a:bodyPr/>
        <a:lstStyle/>
        <a:p>
          <a:endParaRPr lang="es-ES"/>
        </a:p>
      </dgm:t>
    </dgm:pt>
    <dgm:pt modelId="{347709F9-8A91-4BC2-ABC0-EC4E5790A6AB}" type="sibTrans" cxnId="{89DAC439-5A7C-4542-B042-B83BD82F88A2}">
      <dgm:prSet/>
      <dgm:spPr/>
      <dgm:t>
        <a:bodyPr/>
        <a:lstStyle/>
        <a:p>
          <a:endParaRPr lang="es-ES"/>
        </a:p>
      </dgm:t>
    </dgm:pt>
    <dgm:pt modelId="{190DFAF0-AB76-4859-9F1A-062EB35F23DD}">
      <dgm:prSet phldrT="[Text]"/>
      <dgm:spPr/>
      <dgm:t>
        <a:bodyPr/>
        <a:lstStyle/>
        <a:p>
          <a:r>
            <a:rPr lang="es-MX" dirty="0"/>
            <a:t>La información se interpreta (Sociedad del Conocimiento)</a:t>
          </a:r>
          <a:endParaRPr lang="es-ES" dirty="0"/>
        </a:p>
      </dgm:t>
    </dgm:pt>
    <dgm:pt modelId="{D6AAF256-5976-4536-B26F-807BBF18CBC8}" type="parTrans" cxnId="{986C7998-3E6A-4B9B-A0B8-34984989F055}">
      <dgm:prSet/>
      <dgm:spPr/>
      <dgm:t>
        <a:bodyPr/>
        <a:lstStyle/>
        <a:p>
          <a:endParaRPr lang="es-ES"/>
        </a:p>
      </dgm:t>
    </dgm:pt>
    <dgm:pt modelId="{7F737823-994A-49B3-9114-44BDEB1DF527}" type="sibTrans" cxnId="{986C7998-3E6A-4B9B-A0B8-34984989F055}">
      <dgm:prSet/>
      <dgm:spPr/>
      <dgm:t>
        <a:bodyPr/>
        <a:lstStyle/>
        <a:p>
          <a:endParaRPr lang="es-ES"/>
        </a:p>
      </dgm:t>
    </dgm:pt>
    <dgm:pt modelId="{0800FF1E-C626-465D-B612-2F442C50550D}">
      <dgm:prSet phldrT="[Text]"/>
      <dgm:spPr/>
      <dgm:t>
        <a:bodyPr/>
        <a:lstStyle/>
        <a:p>
          <a:r>
            <a:rPr lang="es-MX" dirty="0"/>
            <a:t>Interacción e intercambio a través de las TIC</a:t>
          </a:r>
          <a:endParaRPr lang="es-ES" dirty="0"/>
        </a:p>
      </dgm:t>
    </dgm:pt>
    <dgm:pt modelId="{47CAD28E-811C-4259-8525-3105C05D2A14}" type="parTrans" cxnId="{88D35150-AAC9-4BFF-9507-965DCC7D5A45}">
      <dgm:prSet/>
      <dgm:spPr/>
      <dgm:t>
        <a:bodyPr/>
        <a:lstStyle/>
        <a:p>
          <a:endParaRPr lang="es-ES"/>
        </a:p>
      </dgm:t>
    </dgm:pt>
    <dgm:pt modelId="{48071CB2-2B99-4217-A39E-2F4D41F70534}" type="sibTrans" cxnId="{88D35150-AAC9-4BFF-9507-965DCC7D5A45}">
      <dgm:prSet/>
      <dgm:spPr/>
      <dgm:t>
        <a:bodyPr/>
        <a:lstStyle/>
        <a:p>
          <a:endParaRPr lang="es-ES"/>
        </a:p>
      </dgm:t>
    </dgm:pt>
    <dgm:pt modelId="{CE3508AA-CF7C-4D2F-AB10-D26506437D79}">
      <dgm:prSet phldrT="[Text]"/>
      <dgm:spPr/>
      <dgm:t>
        <a:bodyPr/>
        <a:lstStyle/>
        <a:p>
          <a:r>
            <a:rPr lang="es-MX" dirty="0"/>
            <a:t>Web 1.0 / Web 2.0 (Web social).</a:t>
          </a:r>
          <a:endParaRPr lang="es-ES" dirty="0"/>
        </a:p>
      </dgm:t>
    </dgm:pt>
    <dgm:pt modelId="{6A8377CF-80B6-4760-8DF5-5199DDCA7637}" type="parTrans" cxnId="{FC38593D-89D3-467B-AFDF-433E772E618D}">
      <dgm:prSet/>
      <dgm:spPr/>
      <dgm:t>
        <a:bodyPr/>
        <a:lstStyle/>
        <a:p>
          <a:endParaRPr lang="es-ES"/>
        </a:p>
      </dgm:t>
    </dgm:pt>
    <dgm:pt modelId="{4902ACB6-628C-40CE-9032-519B434E547B}" type="sibTrans" cxnId="{FC38593D-89D3-467B-AFDF-433E772E618D}">
      <dgm:prSet/>
      <dgm:spPr/>
      <dgm:t>
        <a:bodyPr/>
        <a:lstStyle/>
        <a:p>
          <a:endParaRPr lang="es-ES"/>
        </a:p>
      </dgm:t>
    </dgm:pt>
    <dgm:pt modelId="{980F4369-BB8A-4A3D-A4D1-4129C55F16CA}" type="pres">
      <dgm:prSet presAssocID="{FF479AB0-8568-44F1-B6FE-03FC895DF4FE}" presName="linearFlow" presStyleCnt="0">
        <dgm:presLayoutVars>
          <dgm:dir/>
          <dgm:animLvl val="lvl"/>
          <dgm:resizeHandles val="exact"/>
        </dgm:presLayoutVars>
      </dgm:prSet>
      <dgm:spPr/>
    </dgm:pt>
    <dgm:pt modelId="{BFA23702-0F9A-4244-90EB-1563D9829BED}" type="pres">
      <dgm:prSet presAssocID="{D135C139-E896-46AA-BD19-246D8882EDC5}" presName="composite" presStyleCnt="0"/>
      <dgm:spPr/>
    </dgm:pt>
    <dgm:pt modelId="{C90F346A-1148-42E0-94C0-0A4846902B84}" type="pres">
      <dgm:prSet presAssocID="{D135C139-E896-46AA-BD19-246D8882EDC5}" presName="parentText" presStyleLbl="alignNode1" presStyleIdx="0" presStyleCnt="2" custScaleX="111123" custScaleY="99322" custLinFactNeighborX="-62525" custLinFactNeighborY="1477">
        <dgm:presLayoutVars>
          <dgm:chMax val="1"/>
          <dgm:bulletEnabled val="1"/>
        </dgm:presLayoutVars>
      </dgm:prSet>
      <dgm:spPr/>
    </dgm:pt>
    <dgm:pt modelId="{52D023AD-C3E4-4106-A00E-B5142011BDA7}" type="pres">
      <dgm:prSet presAssocID="{D135C139-E896-46AA-BD19-246D8882EDC5}" presName="descendantText" presStyleLbl="alignAcc1" presStyleIdx="0" presStyleCnt="2" custScaleX="91365" custScaleY="100000" custLinFactNeighborX="-3096" custLinFactNeighborY="5230">
        <dgm:presLayoutVars>
          <dgm:bulletEnabled val="1"/>
        </dgm:presLayoutVars>
      </dgm:prSet>
      <dgm:spPr/>
    </dgm:pt>
    <dgm:pt modelId="{CD94E4F6-1FAE-4221-B11F-01792C28D369}" type="pres">
      <dgm:prSet presAssocID="{FD77C09B-FCB5-4317-9279-422D58DF8309}" presName="sp" presStyleCnt="0"/>
      <dgm:spPr/>
    </dgm:pt>
    <dgm:pt modelId="{2885197A-9AE5-459B-B60B-CE83A27E862B}" type="pres">
      <dgm:prSet presAssocID="{A39E7CA5-BD7E-4080-81ED-13EFFF7F2239}" presName="composite" presStyleCnt="0"/>
      <dgm:spPr/>
    </dgm:pt>
    <dgm:pt modelId="{DFD67C4A-094F-4B9D-8208-448EFB66A8FB}" type="pres">
      <dgm:prSet presAssocID="{A39E7CA5-BD7E-4080-81ED-13EFFF7F2239}" presName="parentText" presStyleLbl="alignNode1" presStyleIdx="1" presStyleCnt="2" custScaleX="113985" custLinFactNeighborX="-8369" custLinFactNeighborY="1518">
        <dgm:presLayoutVars>
          <dgm:chMax val="1"/>
          <dgm:bulletEnabled val="1"/>
        </dgm:presLayoutVars>
      </dgm:prSet>
      <dgm:spPr/>
    </dgm:pt>
    <dgm:pt modelId="{26B054B2-2EB6-4475-BA42-3C9048A3F8B5}" type="pres">
      <dgm:prSet presAssocID="{A39E7CA5-BD7E-4080-81ED-13EFFF7F2239}" presName="descendantText" presStyleLbl="alignAcc1" presStyleIdx="1" presStyleCnt="2" custScaleX="91462" custScaleY="98640" custLinFactNeighborX="-2655" custLinFactNeighborY="2925">
        <dgm:presLayoutVars>
          <dgm:bulletEnabled val="1"/>
        </dgm:presLayoutVars>
      </dgm:prSet>
      <dgm:spPr/>
    </dgm:pt>
  </dgm:ptLst>
  <dgm:cxnLst>
    <dgm:cxn modelId="{35806E09-C0EC-41CF-A539-860E9D0E1B20}" srcId="{D135C139-E896-46AA-BD19-246D8882EDC5}" destId="{314204A9-93E2-4DDC-9D14-9CB371E6B166}" srcOrd="3" destOrd="0" parTransId="{67B30087-D94F-4F4F-8318-03ACFC1D0B32}" sibTransId="{0EF0CE04-2394-4998-B7C9-48260FDC83F3}"/>
    <dgm:cxn modelId="{81C86F2F-3BF6-4ACD-9DD9-E89B7DBAF47B}" srcId="{D135C139-E896-46AA-BD19-246D8882EDC5}" destId="{04CBCC4E-DEA7-4AFD-B24D-0AED2750FEF5}" srcOrd="2" destOrd="0" parTransId="{FC9FC472-4957-4DE8-A5A2-CC28EABFB303}" sibTransId="{E1268663-DB37-4127-B858-12DCFA24BDDB}"/>
    <dgm:cxn modelId="{28B0C433-E992-4221-B142-BF333C0D1098}" type="presOf" srcId="{D366E652-3E86-4D69-B415-BECB6531D6AD}" destId="{52D023AD-C3E4-4106-A00E-B5142011BDA7}" srcOrd="0" destOrd="0" presId="urn:microsoft.com/office/officeart/2005/8/layout/chevron2"/>
    <dgm:cxn modelId="{89DAC439-5A7C-4542-B042-B83BD82F88A2}" srcId="{A39E7CA5-BD7E-4080-81ED-13EFFF7F2239}" destId="{795780D4-055B-4EFA-8AD4-9548CB986434}" srcOrd="1" destOrd="0" parTransId="{50691B33-B25F-4A83-AFDA-76118522FA61}" sibTransId="{347709F9-8A91-4BC2-ABC0-EC4E5790A6AB}"/>
    <dgm:cxn modelId="{FC38593D-89D3-467B-AFDF-433E772E618D}" srcId="{A39E7CA5-BD7E-4080-81ED-13EFFF7F2239}" destId="{CE3508AA-CF7C-4D2F-AB10-D26506437D79}" srcOrd="4" destOrd="0" parTransId="{6A8377CF-80B6-4760-8DF5-5199DDCA7637}" sibTransId="{4902ACB6-628C-40CE-9032-519B434E547B}"/>
    <dgm:cxn modelId="{C9566D42-4F5D-4A3E-B033-A2F3A5EEEA06}" srcId="{FF479AB0-8568-44F1-B6FE-03FC895DF4FE}" destId="{D135C139-E896-46AA-BD19-246D8882EDC5}" srcOrd="0" destOrd="0" parTransId="{0E0AFDF7-E10D-44CC-90A7-62D92EB5B33A}" sibTransId="{FD77C09B-FCB5-4317-9279-422D58DF8309}"/>
    <dgm:cxn modelId="{D0358044-CC6E-43A2-A806-185E5D70B0C5}" srcId="{FF479AB0-8568-44F1-B6FE-03FC895DF4FE}" destId="{A39E7CA5-BD7E-4080-81ED-13EFFF7F2239}" srcOrd="1" destOrd="0" parTransId="{265A69A7-77F5-42E8-BC2D-BA0D06847474}" sibTransId="{BE464E2F-EDC6-4661-9B66-77BACA126D6F}"/>
    <dgm:cxn modelId="{C2E51B6C-7F98-4DE1-A9C9-8BF988F5CB69}" type="presOf" srcId="{A39E7CA5-BD7E-4080-81ED-13EFFF7F2239}" destId="{DFD67C4A-094F-4B9D-8208-448EFB66A8FB}" srcOrd="0" destOrd="0" presId="urn:microsoft.com/office/officeart/2005/8/layout/chevron2"/>
    <dgm:cxn modelId="{B0D7924E-BB23-4BAD-A1D2-F4A26971D1E3}" srcId="{D135C139-E896-46AA-BD19-246D8882EDC5}" destId="{D366E652-3E86-4D69-B415-BECB6531D6AD}" srcOrd="0" destOrd="0" parTransId="{F07A4533-91FC-40FE-B7AD-C2CCEC7DCEC3}" sibTransId="{AED08681-41FE-495E-961A-25BCC4E064B6}"/>
    <dgm:cxn modelId="{88D35150-AAC9-4BFF-9507-965DCC7D5A45}" srcId="{A39E7CA5-BD7E-4080-81ED-13EFFF7F2239}" destId="{0800FF1E-C626-465D-B612-2F442C50550D}" srcOrd="3" destOrd="0" parTransId="{47CAD28E-811C-4259-8525-3105C05D2A14}" sibTransId="{48071CB2-2B99-4217-A39E-2F4D41F70534}"/>
    <dgm:cxn modelId="{188F7771-B50D-43AE-8792-0C2A45E02E29}" type="presOf" srcId="{0800FF1E-C626-465D-B612-2F442C50550D}" destId="{26B054B2-2EB6-4475-BA42-3C9048A3F8B5}" srcOrd="0" destOrd="3" presId="urn:microsoft.com/office/officeart/2005/8/layout/chevron2"/>
    <dgm:cxn modelId="{B6F78551-4B3E-40BF-92AF-0EB6EA46D64F}" srcId="{D135C139-E896-46AA-BD19-246D8882EDC5}" destId="{949FEE55-7D57-4984-83BD-8852D47BCF9F}" srcOrd="1" destOrd="0" parTransId="{C98792B5-2374-442E-9BC9-DBE5A30F485F}" sibTransId="{40B00136-4599-4530-9527-C20A9A7BBFEB}"/>
    <dgm:cxn modelId="{2C29BD77-4A9C-4BF0-989D-A19683A303D6}" type="presOf" srcId="{795780D4-055B-4EFA-8AD4-9548CB986434}" destId="{26B054B2-2EB6-4475-BA42-3C9048A3F8B5}" srcOrd="0" destOrd="1" presId="urn:microsoft.com/office/officeart/2005/8/layout/chevron2"/>
    <dgm:cxn modelId="{42DD9C90-CB88-422B-9502-9AA663C31D8A}" srcId="{A39E7CA5-BD7E-4080-81ED-13EFFF7F2239}" destId="{852054C7-A7FA-4F9A-8599-73FDCBCF2286}" srcOrd="0" destOrd="0" parTransId="{D9DE8855-714D-4E6C-9E6D-C3F7DC89E365}" sibTransId="{0C8F2E2C-1C68-4C30-BCFD-529D67F9949C}"/>
    <dgm:cxn modelId="{C5E3B991-580C-4593-99BD-9B3FA40E8CDC}" type="presOf" srcId="{D135C139-E896-46AA-BD19-246D8882EDC5}" destId="{C90F346A-1148-42E0-94C0-0A4846902B84}" srcOrd="0" destOrd="0" presId="urn:microsoft.com/office/officeart/2005/8/layout/chevron2"/>
    <dgm:cxn modelId="{7ACCA995-E184-479B-B8AD-8C5FF295F26A}" type="presOf" srcId="{04CBCC4E-DEA7-4AFD-B24D-0AED2750FEF5}" destId="{52D023AD-C3E4-4106-A00E-B5142011BDA7}" srcOrd="0" destOrd="2" presId="urn:microsoft.com/office/officeart/2005/8/layout/chevron2"/>
    <dgm:cxn modelId="{986C7998-3E6A-4B9B-A0B8-34984989F055}" srcId="{A39E7CA5-BD7E-4080-81ED-13EFFF7F2239}" destId="{190DFAF0-AB76-4859-9F1A-062EB35F23DD}" srcOrd="2" destOrd="0" parTransId="{D6AAF256-5976-4536-B26F-807BBF18CBC8}" sibTransId="{7F737823-994A-49B3-9114-44BDEB1DF527}"/>
    <dgm:cxn modelId="{F0339E98-2984-4159-A9CC-79638940F9B1}" type="presOf" srcId="{190DFAF0-AB76-4859-9F1A-062EB35F23DD}" destId="{26B054B2-2EB6-4475-BA42-3C9048A3F8B5}" srcOrd="0" destOrd="2" presId="urn:microsoft.com/office/officeart/2005/8/layout/chevron2"/>
    <dgm:cxn modelId="{CA97CFAB-E57B-48DA-A7D8-47346530FD4D}" type="presOf" srcId="{852054C7-A7FA-4F9A-8599-73FDCBCF2286}" destId="{26B054B2-2EB6-4475-BA42-3C9048A3F8B5}" srcOrd="0" destOrd="0" presId="urn:microsoft.com/office/officeart/2005/8/layout/chevron2"/>
    <dgm:cxn modelId="{B51A9EB6-080B-4FF1-9B4C-CD9C2BCCE523}" type="presOf" srcId="{314204A9-93E2-4DDC-9D14-9CB371E6B166}" destId="{52D023AD-C3E4-4106-A00E-B5142011BDA7}" srcOrd="0" destOrd="3" presId="urn:microsoft.com/office/officeart/2005/8/layout/chevron2"/>
    <dgm:cxn modelId="{5AD539CA-687F-4701-ADC3-6327F65E6FF2}" type="presOf" srcId="{FF479AB0-8568-44F1-B6FE-03FC895DF4FE}" destId="{980F4369-BB8A-4A3D-A4D1-4129C55F16CA}" srcOrd="0" destOrd="0" presId="urn:microsoft.com/office/officeart/2005/8/layout/chevron2"/>
    <dgm:cxn modelId="{AD04AAE4-88CF-49C4-B369-6094620DE196}" type="presOf" srcId="{949FEE55-7D57-4984-83BD-8852D47BCF9F}" destId="{52D023AD-C3E4-4106-A00E-B5142011BDA7}" srcOrd="0" destOrd="1" presId="urn:microsoft.com/office/officeart/2005/8/layout/chevron2"/>
    <dgm:cxn modelId="{27D7AEF6-C275-4C5B-838B-87AE7F53883F}" type="presOf" srcId="{CE3508AA-CF7C-4D2F-AB10-D26506437D79}" destId="{26B054B2-2EB6-4475-BA42-3C9048A3F8B5}" srcOrd="0" destOrd="4" presId="urn:microsoft.com/office/officeart/2005/8/layout/chevron2"/>
    <dgm:cxn modelId="{3DA7F069-96D4-4E81-A6F3-BBE4925D94A4}" type="presParOf" srcId="{980F4369-BB8A-4A3D-A4D1-4129C55F16CA}" destId="{BFA23702-0F9A-4244-90EB-1563D9829BED}" srcOrd="0" destOrd="0" presId="urn:microsoft.com/office/officeart/2005/8/layout/chevron2"/>
    <dgm:cxn modelId="{C5F9D189-1ED8-41ED-A7C9-5848BD1F0DB6}" type="presParOf" srcId="{BFA23702-0F9A-4244-90EB-1563D9829BED}" destId="{C90F346A-1148-42E0-94C0-0A4846902B84}" srcOrd="0" destOrd="0" presId="urn:microsoft.com/office/officeart/2005/8/layout/chevron2"/>
    <dgm:cxn modelId="{9D6420E5-8BAB-422C-82C8-7CE0D9D49A14}" type="presParOf" srcId="{BFA23702-0F9A-4244-90EB-1563D9829BED}" destId="{52D023AD-C3E4-4106-A00E-B5142011BDA7}" srcOrd="1" destOrd="0" presId="urn:microsoft.com/office/officeart/2005/8/layout/chevron2"/>
    <dgm:cxn modelId="{1FBBE0DD-6367-4A51-B651-CA80C411F94D}" type="presParOf" srcId="{980F4369-BB8A-4A3D-A4D1-4129C55F16CA}" destId="{CD94E4F6-1FAE-4221-B11F-01792C28D369}" srcOrd="1" destOrd="0" presId="urn:microsoft.com/office/officeart/2005/8/layout/chevron2"/>
    <dgm:cxn modelId="{0E1BE45C-7BA0-4951-96E6-219D38CE7930}" type="presParOf" srcId="{980F4369-BB8A-4A3D-A4D1-4129C55F16CA}" destId="{2885197A-9AE5-459B-B60B-CE83A27E862B}" srcOrd="2" destOrd="0" presId="urn:microsoft.com/office/officeart/2005/8/layout/chevron2"/>
    <dgm:cxn modelId="{58D2FA0D-A4A1-4108-B23C-D281CACDBCC6}" type="presParOf" srcId="{2885197A-9AE5-459B-B60B-CE83A27E862B}" destId="{DFD67C4A-094F-4B9D-8208-448EFB66A8FB}" srcOrd="0" destOrd="0" presId="urn:microsoft.com/office/officeart/2005/8/layout/chevron2"/>
    <dgm:cxn modelId="{94F76DD0-6742-4BE5-BC50-845C62DAA67D}" type="presParOf" srcId="{2885197A-9AE5-459B-B60B-CE83A27E862B}" destId="{26B054B2-2EB6-4475-BA42-3C9048A3F8B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F157C81-2DFC-4ED1-8F9C-FCC07DE105F5}" type="doc">
      <dgm:prSet loTypeId="urn:microsoft.com/office/officeart/2005/8/layout/chevron2" loCatId="list" qsTypeId="urn:microsoft.com/office/officeart/2005/8/quickstyle/simple3" qsCatId="simple" csTypeId="urn:microsoft.com/office/officeart/2005/8/colors/colorful5" csCatId="colorful" phldr="1"/>
      <dgm:spPr/>
      <dgm:t>
        <a:bodyPr/>
        <a:lstStyle/>
        <a:p>
          <a:endParaRPr lang="es-ES"/>
        </a:p>
      </dgm:t>
    </dgm:pt>
    <dgm:pt modelId="{FF5D7DBC-41CA-4806-8117-4ECFCB68E573}">
      <dgm:prSet phldrT="[Text]"/>
      <dgm:spPr/>
      <dgm:t>
        <a:bodyPr/>
        <a:lstStyle/>
        <a:p>
          <a:r>
            <a:rPr lang="es-MX" dirty="0"/>
            <a:t>Sociedad 3.0</a:t>
          </a:r>
          <a:endParaRPr lang="es-ES" dirty="0"/>
        </a:p>
      </dgm:t>
    </dgm:pt>
    <dgm:pt modelId="{82A62951-F6CE-455E-824C-2452B1BE09B3}" type="parTrans" cxnId="{AB6F29F8-F87C-4E9A-93EF-3B05DB465574}">
      <dgm:prSet/>
      <dgm:spPr/>
      <dgm:t>
        <a:bodyPr/>
        <a:lstStyle/>
        <a:p>
          <a:endParaRPr lang="es-ES"/>
        </a:p>
      </dgm:t>
    </dgm:pt>
    <dgm:pt modelId="{CAD1C9CC-E9BA-4032-809D-711629C79DE0}" type="sibTrans" cxnId="{AB6F29F8-F87C-4E9A-93EF-3B05DB465574}">
      <dgm:prSet/>
      <dgm:spPr/>
      <dgm:t>
        <a:bodyPr/>
        <a:lstStyle/>
        <a:p>
          <a:endParaRPr lang="es-ES"/>
        </a:p>
      </dgm:t>
    </dgm:pt>
    <dgm:pt modelId="{E4FE1CC4-A2DD-466D-89DF-FE09EA590AAC}">
      <dgm:prSet phldrT="[Text]"/>
      <dgm:spPr/>
      <dgm:t>
        <a:bodyPr/>
        <a:lstStyle/>
        <a:p>
          <a:r>
            <a:rPr lang="es-MX" dirty="0"/>
            <a:t>Sociedad del futuro: Sociedad de la innovación </a:t>
          </a:r>
          <a:endParaRPr lang="es-ES" dirty="0"/>
        </a:p>
      </dgm:t>
    </dgm:pt>
    <dgm:pt modelId="{F0EDD62D-3A7B-4AB4-9FCB-9E3A2E8407A0}" type="parTrans" cxnId="{59E68B38-3158-4793-9901-D3E9C9A752F8}">
      <dgm:prSet/>
      <dgm:spPr/>
      <dgm:t>
        <a:bodyPr/>
        <a:lstStyle/>
        <a:p>
          <a:endParaRPr lang="es-ES"/>
        </a:p>
      </dgm:t>
    </dgm:pt>
    <dgm:pt modelId="{1B460406-492D-4477-9A0A-3B54E45E77B9}" type="sibTrans" cxnId="{59E68B38-3158-4793-9901-D3E9C9A752F8}">
      <dgm:prSet/>
      <dgm:spPr/>
      <dgm:t>
        <a:bodyPr/>
        <a:lstStyle/>
        <a:p>
          <a:endParaRPr lang="es-ES"/>
        </a:p>
      </dgm:t>
    </dgm:pt>
    <dgm:pt modelId="{2541D0D5-7BB6-49A2-AF2C-AFACBF3625A7}">
      <dgm:prSet phldrT="[Text]"/>
      <dgm:spPr/>
      <dgm:t>
        <a:bodyPr/>
        <a:lstStyle/>
        <a:p>
          <a:r>
            <a:rPr lang="es-MX" dirty="0"/>
            <a:t>Web 3.0 (Web Semántica) // Web 4.0 (Web Ubicua)</a:t>
          </a:r>
          <a:endParaRPr lang="es-ES" dirty="0"/>
        </a:p>
      </dgm:t>
    </dgm:pt>
    <dgm:pt modelId="{1F979251-BEFC-407A-8160-7C9040F19A8F}" type="parTrans" cxnId="{D43E2BED-61C4-4BBD-84D8-090E097E3034}">
      <dgm:prSet/>
      <dgm:spPr/>
      <dgm:t>
        <a:bodyPr/>
        <a:lstStyle/>
        <a:p>
          <a:endParaRPr lang="es-ES"/>
        </a:p>
      </dgm:t>
    </dgm:pt>
    <dgm:pt modelId="{835928B8-D514-4CA0-8CC5-DE102DA9B972}" type="sibTrans" cxnId="{D43E2BED-61C4-4BBD-84D8-090E097E3034}">
      <dgm:prSet/>
      <dgm:spPr/>
      <dgm:t>
        <a:bodyPr/>
        <a:lstStyle/>
        <a:p>
          <a:endParaRPr lang="es-ES"/>
        </a:p>
      </dgm:t>
    </dgm:pt>
    <dgm:pt modelId="{3299A40B-1F32-4F0D-9ABE-71A2C38BC941}">
      <dgm:prSet phldrT="[Text]"/>
      <dgm:spPr/>
      <dgm:t>
        <a:bodyPr/>
        <a:lstStyle/>
        <a:p>
          <a:r>
            <a:rPr lang="es-MX" dirty="0"/>
            <a:t>3 ejes conductores: cambios sociales y tecnológicos; globalización continua, Knowmads. </a:t>
          </a:r>
          <a:endParaRPr lang="es-ES" dirty="0"/>
        </a:p>
      </dgm:t>
    </dgm:pt>
    <dgm:pt modelId="{8FD7AC0A-F135-412E-A7C0-CAE01460B4E5}" type="parTrans" cxnId="{5E5C8395-F213-4349-A019-E52AD5D4182E}">
      <dgm:prSet/>
      <dgm:spPr/>
      <dgm:t>
        <a:bodyPr/>
        <a:lstStyle/>
        <a:p>
          <a:endParaRPr lang="es-ES"/>
        </a:p>
      </dgm:t>
    </dgm:pt>
    <dgm:pt modelId="{347BF208-AD27-452E-B77F-D3607E0432BE}" type="sibTrans" cxnId="{5E5C8395-F213-4349-A019-E52AD5D4182E}">
      <dgm:prSet/>
      <dgm:spPr/>
      <dgm:t>
        <a:bodyPr/>
        <a:lstStyle/>
        <a:p>
          <a:endParaRPr lang="es-ES"/>
        </a:p>
      </dgm:t>
    </dgm:pt>
    <dgm:pt modelId="{73BF357B-28FD-4530-850D-D388D949A059}" type="pres">
      <dgm:prSet presAssocID="{DF157C81-2DFC-4ED1-8F9C-FCC07DE105F5}" presName="linearFlow" presStyleCnt="0">
        <dgm:presLayoutVars>
          <dgm:dir/>
          <dgm:animLvl val="lvl"/>
          <dgm:resizeHandles val="exact"/>
        </dgm:presLayoutVars>
      </dgm:prSet>
      <dgm:spPr/>
    </dgm:pt>
    <dgm:pt modelId="{D5B7161C-70EE-4FB5-8E85-A476B3FCC144}" type="pres">
      <dgm:prSet presAssocID="{FF5D7DBC-41CA-4806-8117-4ECFCB68E573}" presName="composite" presStyleCnt="0"/>
      <dgm:spPr/>
    </dgm:pt>
    <dgm:pt modelId="{B48AC04B-2A75-4B8E-B284-49E19123CE72}" type="pres">
      <dgm:prSet presAssocID="{FF5D7DBC-41CA-4806-8117-4ECFCB68E573}" presName="parentText" presStyleLbl="alignNode1" presStyleIdx="0" presStyleCnt="1" custScaleX="63370" custScaleY="59123" custLinFactNeighborX="12183" custLinFactNeighborY="-14173">
        <dgm:presLayoutVars>
          <dgm:chMax val="1"/>
          <dgm:bulletEnabled val="1"/>
        </dgm:presLayoutVars>
      </dgm:prSet>
      <dgm:spPr/>
    </dgm:pt>
    <dgm:pt modelId="{AFD6933A-CDF4-4234-A8EC-5AA26D153E42}" type="pres">
      <dgm:prSet presAssocID="{FF5D7DBC-41CA-4806-8117-4ECFCB68E573}" presName="descendantText" presStyleLbl="alignAcc1" presStyleIdx="0" presStyleCnt="1" custScaleX="90453" custScaleY="56615" custLinFactNeighborX="-10173" custLinFactNeighborY="-44043">
        <dgm:presLayoutVars>
          <dgm:bulletEnabled val="1"/>
        </dgm:presLayoutVars>
      </dgm:prSet>
      <dgm:spPr/>
    </dgm:pt>
  </dgm:ptLst>
  <dgm:cxnLst>
    <dgm:cxn modelId="{D9A10718-2D03-4D3B-A41D-DFB1CF6BE9FE}" type="presOf" srcId="{FF5D7DBC-41CA-4806-8117-4ECFCB68E573}" destId="{B48AC04B-2A75-4B8E-B284-49E19123CE72}" srcOrd="0" destOrd="0" presId="urn:microsoft.com/office/officeart/2005/8/layout/chevron2"/>
    <dgm:cxn modelId="{59E68B38-3158-4793-9901-D3E9C9A752F8}" srcId="{FF5D7DBC-41CA-4806-8117-4ECFCB68E573}" destId="{E4FE1CC4-A2DD-466D-89DF-FE09EA590AAC}" srcOrd="0" destOrd="0" parTransId="{F0EDD62D-3A7B-4AB4-9FCB-9E3A2E8407A0}" sibTransId="{1B460406-492D-4477-9A0A-3B54E45E77B9}"/>
    <dgm:cxn modelId="{65730765-9D03-40EB-80F2-E259B6753E3E}" type="presOf" srcId="{DF157C81-2DFC-4ED1-8F9C-FCC07DE105F5}" destId="{73BF357B-28FD-4530-850D-D388D949A059}" srcOrd="0" destOrd="0" presId="urn:microsoft.com/office/officeart/2005/8/layout/chevron2"/>
    <dgm:cxn modelId="{4BC82376-B7AA-4E35-BB97-7202A77D0AAE}" type="presOf" srcId="{2541D0D5-7BB6-49A2-AF2C-AFACBF3625A7}" destId="{AFD6933A-CDF4-4234-A8EC-5AA26D153E42}" srcOrd="0" destOrd="2" presId="urn:microsoft.com/office/officeart/2005/8/layout/chevron2"/>
    <dgm:cxn modelId="{5E5C8395-F213-4349-A019-E52AD5D4182E}" srcId="{FF5D7DBC-41CA-4806-8117-4ECFCB68E573}" destId="{3299A40B-1F32-4F0D-9ABE-71A2C38BC941}" srcOrd="1" destOrd="0" parTransId="{8FD7AC0A-F135-412E-A7C0-CAE01460B4E5}" sibTransId="{347BF208-AD27-452E-B77F-D3607E0432BE}"/>
    <dgm:cxn modelId="{81330BB3-457A-49BD-8908-54FD2D79747D}" type="presOf" srcId="{3299A40B-1F32-4F0D-9ABE-71A2C38BC941}" destId="{AFD6933A-CDF4-4234-A8EC-5AA26D153E42}" srcOrd="0" destOrd="1" presId="urn:microsoft.com/office/officeart/2005/8/layout/chevron2"/>
    <dgm:cxn modelId="{0DD431D5-A369-4D5F-BCA2-7F15337DE688}" type="presOf" srcId="{E4FE1CC4-A2DD-466D-89DF-FE09EA590AAC}" destId="{AFD6933A-CDF4-4234-A8EC-5AA26D153E42}" srcOrd="0" destOrd="0" presId="urn:microsoft.com/office/officeart/2005/8/layout/chevron2"/>
    <dgm:cxn modelId="{D43E2BED-61C4-4BBD-84D8-090E097E3034}" srcId="{FF5D7DBC-41CA-4806-8117-4ECFCB68E573}" destId="{2541D0D5-7BB6-49A2-AF2C-AFACBF3625A7}" srcOrd="2" destOrd="0" parTransId="{1F979251-BEFC-407A-8160-7C9040F19A8F}" sibTransId="{835928B8-D514-4CA0-8CC5-DE102DA9B972}"/>
    <dgm:cxn modelId="{AB6F29F8-F87C-4E9A-93EF-3B05DB465574}" srcId="{DF157C81-2DFC-4ED1-8F9C-FCC07DE105F5}" destId="{FF5D7DBC-41CA-4806-8117-4ECFCB68E573}" srcOrd="0" destOrd="0" parTransId="{82A62951-F6CE-455E-824C-2452B1BE09B3}" sibTransId="{CAD1C9CC-E9BA-4032-809D-711629C79DE0}"/>
    <dgm:cxn modelId="{902C0789-0E9E-4DC9-9F5E-0CD974EAC1AF}" type="presParOf" srcId="{73BF357B-28FD-4530-850D-D388D949A059}" destId="{D5B7161C-70EE-4FB5-8E85-A476B3FCC144}" srcOrd="0" destOrd="0" presId="urn:microsoft.com/office/officeart/2005/8/layout/chevron2"/>
    <dgm:cxn modelId="{76BFB510-B17E-4E46-93CE-B1ADB16D4E6B}" type="presParOf" srcId="{D5B7161C-70EE-4FB5-8E85-A476B3FCC144}" destId="{B48AC04B-2A75-4B8E-B284-49E19123CE72}" srcOrd="0" destOrd="0" presId="urn:microsoft.com/office/officeart/2005/8/layout/chevron2"/>
    <dgm:cxn modelId="{C3E8C83E-C1E0-402D-B35E-0784A26F41FA}" type="presParOf" srcId="{D5B7161C-70EE-4FB5-8E85-A476B3FCC144}" destId="{AFD6933A-CDF4-4234-A8EC-5AA26D153E4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0F346A-1148-42E0-94C0-0A4846902B84}">
      <dsp:nvSpPr>
        <dsp:cNvPr id="0" name=""/>
        <dsp:cNvSpPr/>
      </dsp:nvSpPr>
      <dsp:spPr>
        <a:xfrm rot="5400000">
          <a:off x="-272613" y="371783"/>
          <a:ext cx="2514544" cy="1969317"/>
        </a:xfrm>
        <a:prstGeom prst="chevron">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s-MX" sz="2800" kern="1200" dirty="0"/>
            <a:t>Sociedad 1.0 </a:t>
          </a:r>
          <a:endParaRPr lang="es-ES" sz="2800" kern="1200" dirty="0"/>
        </a:p>
      </dsp:txBody>
      <dsp:txXfrm rot="-5400000">
        <a:off x="1" y="1083829"/>
        <a:ext cx="1969317" cy="545227"/>
      </dsp:txXfrm>
    </dsp:sp>
    <dsp:sp modelId="{52D023AD-C3E4-4106-A00E-B5142011BDA7}">
      <dsp:nvSpPr>
        <dsp:cNvPr id="0" name=""/>
        <dsp:cNvSpPr/>
      </dsp:nvSpPr>
      <dsp:spPr>
        <a:xfrm rot="5400000">
          <a:off x="5566176" y="-3294799"/>
          <a:ext cx="1657715" cy="8544265"/>
        </a:xfrm>
        <a:prstGeom prst="round2SameRect">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a:t>Finales S. XIX Finales S. XX</a:t>
          </a:r>
          <a:endParaRPr lang="es-ES" sz="1800" kern="1200" dirty="0"/>
        </a:p>
        <a:p>
          <a:pPr marL="171450" lvl="1" indent="-171450" algn="l" defTabSz="800100">
            <a:lnSpc>
              <a:spcPct val="90000"/>
            </a:lnSpc>
            <a:spcBef>
              <a:spcPct val="0"/>
            </a:spcBef>
            <a:spcAft>
              <a:spcPct val="15000"/>
            </a:spcAft>
            <a:buChar char="•"/>
          </a:pPr>
          <a:r>
            <a:rPr lang="es-MX" sz="1800" kern="1200" dirty="0"/>
            <a:t>Sociedad agrícola / industrial </a:t>
          </a:r>
          <a:endParaRPr lang="es-ES" sz="1800" kern="1200" dirty="0"/>
        </a:p>
        <a:p>
          <a:pPr marL="171450" lvl="1" indent="-171450" algn="l" defTabSz="800100">
            <a:lnSpc>
              <a:spcPct val="90000"/>
            </a:lnSpc>
            <a:spcBef>
              <a:spcPct val="0"/>
            </a:spcBef>
            <a:spcAft>
              <a:spcPct val="15000"/>
            </a:spcAft>
            <a:buChar char="•"/>
          </a:pPr>
          <a:r>
            <a:rPr lang="es-MX" sz="1800" kern="1200" dirty="0"/>
            <a:t>Relaciones jerárquicas roles y trabajos definidos</a:t>
          </a:r>
          <a:endParaRPr lang="es-ES" sz="1800" kern="1200" dirty="0"/>
        </a:p>
        <a:p>
          <a:pPr marL="171450" lvl="1" indent="-171450" algn="l" defTabSz="800100">
            <a:lnSpc>
              <a:spcPct val="90000"/>
            </a:lnSpc>
            <a:spcBef>
              <a:spcPct val="0"/>
            </a:spcBef>
            <a:spcAft>
              <a:spcPct val="15000"/>
            </a:spcAft>
            <a:buChar char="•"/>
          </a:pPr>
          <a:r>
            <a:rPr lang="es-MX" sz="1800" kern="1200" dirty="0"/>
            <a:t>Los datos se gestionan (sociedad de la información)</a:t>
          </a:r>
          <a:endParaRPr lang="es-ES" sz="1800" kern="1200" dirty="0"/>
        </a:p>
      </dsp:txBody>
      <dsp:txXfrm rot="-5400000">
        <a:off x="2122902" y="229398"/>
        <a:ext cx="8463342" cy="1495869"/>
      </dsp:txXfrm>
    </dsp:sp>
    <dsp:sp modelId="{DFD67C4A-094F-4B9D-8208-448EFB66A8FB}">
      <dsp:nvSpPr>
        <dsp:cNvPr id="0" name=""/>
        <dsp:cNvSpPr/>
      </dsp:nvSpPr>
      <dsp:spPr>
        <a:xfrm rot="5400000">
          <a:off x="-255835" y="2587331"/>
          <a:ext cx="2531709" cy="2020038"/>
        </a:xfrm>
        <a:prstGeom prst="chevron">
          <a:avLst/>
        </a:prstGeom>
        <a:gradFill rotWithShape="0">
          <a:gsLst>
            <a:gs pos="0">
              <a:schemeClr val="accent5">
                <a:hueOff val="-6758543"/>
                <a:satOff val="-17419"/>
                <a:lumOff val="-11765"/>
                <a:alphaOff val="0"/>
                <a:lumMod val="110000"/>
                <a:satMod val="105000"/>
                <a:tint val="67000"/>
              </a:schemeClr>
            </a:gs>
            <a:gs pos="50000">
              <a:schemeClr val="accent5">
                <a:hueOff val="-6758543"/>
                <a:satOff val="-17419"/>
                <a:lumOff val="-11765"/>
                <a:alphaOff val="0"/>
                <a:lumMod val="105000"/>
                <a:satMod val="103000"/>
                <a:tint val="73000"/>
              </a:schemeClr>
            </a:gs>
            <a:gs pos="100000">
              <a:schemeClr val="accent5">
                <a:hueOff val="-6758543"/>
                <a:satOff val="-17419"/>
                <a:lumOff val="-11765"/>
                <a:alphaOff val="0"/>
                <a:lumMod val="105000"/>
                <a:satMod val="109000"/>
                <a:tint val="81000"/>
              </a:schemeClr>
            </a:gs>
          </a:gsLst>
          <a:lin ang="5400000" scaled="0"/>
        </a:gradFill>
        <a:ln w="6350" cap="flat" cmpd="sng" algn="ctr">
          <a:solidFill>
            <a:schemeClr val="accent5">
              <a:hueOff val="-6758543"/>
              <a:satOff val="-17419"/>
              <a:lumOff val="-11765"/>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s-MX" sz="2800" b="0" kern="1200" dirty="0"/>
            <a:t>Sociedad 2.0 </a:t>
          </a:r>
          <a:endParaRPr lang="es-ES" sz="2800" b="0" kern="1200" dirty="0"/>
        </a:p>
      </dsp:txBody>
      <dsp:txXfrm rot="-5400000">
        <a:off x="1" y="3341514"/>
        <a:ext cx="2020038" cy="511671"/>
      </dsp:txXfrm>
    </dsp:sp>
    <dsp:sp modelId="{26B054B2-2EB6-4475-BA42-3C9048A3F8B5}">
      <dsp:nvSpPr>
        <dsp:cNvPr id="0" name=""/>
        <dsp:cNvSpPr/>
      </dsp:nvSpPr>
      <dsp:spPr>
        <a:xfrm rot="5400000">
          <a:off x="5655747" y="-1118196"/>
          <a:ext cx="1623230" cy="8564401"/>
        </a:xfrm>
        <a:prstGeom prst="round2SameRect">
          <a:avLst/>
        </a:prstGeom>
        <a:solidFill>
          <a:schemeClr val="lt1">
            <a:alpha val="90000"/>
            <a:hueOff val="0"/>
            <a:satOff val="0"/>
            <a:lumOff val="0"/>
            <a:alphaOff val="0"/>
          </a:schemeClr>
        </a:solidFill>
        <a:ln w="6350" cap="flat" cmpd="sng" algn="ctr">
          <a:solidFill>
            <a:schemeClr val="accent5">
              <a:hueOff val="-6758543"/>
              <a:satOff val="-17419"/>
              <a:lumOff val="-1176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a:t>Finales S. XX</a:t>
          </a:r>
          <a:endParaRPr lang="es-ES" sz="1800" kern="1200" dirty="0"/>
        </a:p>
        <a:p>
          <a:pPr marL="171450" lvl="1" indent="-171450" algn="l" defTabSz="800100">
            <a:lnSpc>
              <a:spcPct val="90000"/>
            </a:lnSpc>
            <a:spcBef>
              <a:spcPct val="0"/>
            </a:spcBef>
            <a:spcAft>
              <a:spcPct val="15000"/>
            </a:spcAft>
            <a:buChar char="•"/>
          </a:pPr>
          <a:r>
            <a:rPr lang="es-MX" sz="1800" kern="1200" dirty="0"/>
            <a:t>Avances tecnológicos </a:t>
          </a:r>
          <a:endParaRPr lang="es-ES" sz="1800" kern="1200" dirty="0"/>
        </a:p>
        <a:p>
          <a:pPr marL="171450" lvl="1" indent="-171450" algn="l" defTabSz="800100">
            <a:lnSpc>
              <a:spcPct val="90000"/>
            </a:lnSpc>
            <a:spcBef>
              <a:spcPct val="0"/>
            </a:spcBef>
            <a:spcAft>
              <a:spcPct val="15000"/>
            </a:spcAft>
            <a:buChar char="•"/>
          </a:pPr>
          <a:r>
            <a:rPr lang="es-MX" sz="1800" kern="1200" dirty="0"/>
            <a:t>La información se interpreta (Sociedad del Conocimiento)</a:t>
          </a:r>
          <a:endParaRPr lang="es-ES" sz="1800" kern="1200" dirty="0"/>
        </a:p>
        <a:p>
          <a:pPr marL="171450" lvl="1" indent="-171450" algn="l" defTabSz="800100">
            <a:lnSpc>
              <a:spcPct val="90000"/>
            </a:lnSpc>
            <a:spcBef>
              <a:spcPct val="0"/>
            </a:spcBef>
            <a:spcAft>
              <a:spcPct val="15000"/>
            </a:spcAft>
            <a:buChar char="•"/>
          </a:pPr>
          <a:r>
            <a:rPr lang="es-MX" sz="1800" kern="1200" dirty="0"/>
            <a:t>Interacción e intercambio a través de las TIC</a:t>
          </a:r>
          <a:endParaRPr lang="es-ES" sz="1800" kern="1200" dirty="0"/>
        </a:p>
        <a:p>
          <a:pPr marL="171450" lvl="1" indent="-171450" algn="l" defTabSz="800100">
            <a:lnSpc>
              <a:spcPct val="90000"/>
            </a:lnSpc>
            <a:spcBef>
              <a:spcPct val="0"/>
            </a:spcBef>
            <a:spcAft>
              <a:spcPct val="15000"/>
            </a:spcAft>
            <a:buChar char="•"/>
          </a:pPr>
          <a:r>
            <a:rPr lang="es-MX" sz="1800" kern="1200" dirty="0"/>
            <a:t>Web 1.0 / Web 2.0 (Web social).</a:t>
          </a:r>
          <a:endParaRPr lang="es-ES" sz="1800" kern="1200" dirty="0"/>
        </a:p>
      </dsp:txBody>
      <dsp:txXfrm rot="-5400000">
        <a:off x="2185162" y="2431629"/>
        <a:ext cx="8485161" cy="14647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8AC04B-2A75-4B8E-B284-49E19123CE72}">
      <dsp:nvSpPr>
        <dsp:cNvPr id="0" name=""/>
        <dsp:cNvSpPr/>
      </dsp:nvSpPr>
      <dsp:spPr>
        <a:xfrm rot="5400000">
          <a:off x="255396" y="625520"/>
          <a:ext cx="2709848" cy="2033154"/>
        </a:xfrm>
        <a:prstGeom prst="chevron">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s-MX" sz="3000" kern="1200" dirty="0"/>
            <a:t>Sociedad 3.0</a:t>
          </a:r>
          <a:endParaRPr lang="es-ES" sz="3000" kern="1200" dirty="0"/>
        </a:p>
      </dsp:txBody>
      <dsp:txXfrm rot="-5400000">
        <a:off x="593743" y="1303750"/>
        <a:ext cx="2033154" cy="676694"/>
      </dsp:txXfrm>
    </dsp:sp>
    <dsp:sp modelId="{AFD6933A-CDF4-4234-A8EC-5AA26D153E42}">
      <dsp:nvSpPr>
        <dsp:cNvPr id="0" name=""/>
        <dsp:cNvSpPr/>
      </dsp:nvSpPr>
      <dsp:spPr>
        <a:xfrm rot="5400000">
          <a:off x="5953081" y="-2729859"/>
          <a:ext cx="1686683" cy="7688222"/>
        </a:xfrm>
        <a:prstGeom prst="round2SameRect">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MX" sz="2400" kern="1200" dirty="0"/>
            <a:t>Sociedad del futuro: Sociedad de la innovación </a:t>
          </a:r>
          <a:endParaRPr lang="es-ES" sz="2400" kern="1200" dirty="0"/>
        </a:p>
        <a:p>
          <a:pPr marL="228600" lvl="1" indent="-228600" algn="l" defTabSz="1066800">
            <a:lnSpc>
              <a:spcPct val="90000"/>
            </a:lnSpc>
            <a:spcBef>
              <a:spcPct val="0"/>
            </a:spcBef>
            <a:spcAft>
              <a:spcPct val="15000"/>
            </a:spcAft>
            <a:buChar char="•"/>
          </a:pPr>
          <a:r>
            <a:rPr lang="es-MX" sz="2400" kern="1200" dirty="0"/>
            <a:t>3 ejes conductores: cambios sociales y tecnológicos; globalización continua, Knowmads. </a:t>
          </a:r>
          <a:endParaRPr lang="es-ES" sz="2400" kern="1200" dirty="0"/>
        </a:p>
        <a:p>
          <a:pPr marL="228600" lvl="1" indent="-228600" algn="l" defTabSz="1066800">
            <a:lnSpc>
              <a:spcPct val="90000"/>
            </a:lnSpc>
            <a:spcBef>
              <a:spcPct val="0"/>
            </a:spcBef>
            <a:spcAft>
              <a:spcPct val="15000"/>
            </a:spcAft>
            <a:buChar char="•"/>
          </a:pPr>
          <a:r>
            <a:rPr lang="es-MX" sz="2400" kern="1200" dirty="0"/>
            <a:t>Web 3.0 (Web Semántica) // Web 4.0 (Web Ubicua)</a:t>
          </a:r>
          <a:endParaRPr lang="es-ES" sz="2400" kern="1200" dirty="0"/>
        </a:p>
      </dsp:txBody>
      <dsp:txXfrm rot="-5400000">
        <a:off x="2952312" y="353247"/>
        <a:ext cx="7605885" cy="1522009"/>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996F57-E2CA-45C7-9444-0D3B73B0749F}"/>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77559A30-782E-46A1-ACFD-3260DB49FE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4C6C40DD-0DE1-47EC-A453-32819F138F0E}"/>
              </a:ext>
            </a:extLst>
          </p:cNvPr>
          <p:cNvSpPr>
            <a:spLocks noGrp="1"/>
          </p:cNvSpPr>
          <p:nvPr>
            <p:ph type="dt" sz="half" idx="10"/>
          </p:nvPr>
        </p:nvSpPr>
        <p:spPr/>
        <p:txBody>
          <a:bodyPr/>
          <a:lstStyle/>
          <a:p>
            <a:fld id="{B08A67E0-C212-4CB5-9B61-C1CB6289388B}" type="datetimeFigureOut">
              <a:rPr lang="es-MX" smtClean="0"/>
              <a:t>23/09/2019</a:t>
            </a:fld>
            <a:endParaRPr lang="es-MX"/>
          </a:p>
        </p:txBody>
      </p:sp>
      <p:sp>
        <p:nvSpPr>
          <p:cNvPr id="5" name="Marcador de pie de página 4">
            <a:extLst>
              <a:ext uri="{FF2B5EF4-FFF2-40B4-BE49-F238E27FC236}">
                <a16:creationId xmlns:a16="http://schemas.microsoft.com/office/drawing/2014/main" id="{DADA82F7-DF62-44E1-8D34-A0B2181B56C7}"/>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02C3C74-1501-4B3F-8634-F9006FB1E70F}"/>
              </a:ext>
            </a:extLst>
          </p:cNvPr>
          <p:cNvSpPr>
            <a:spLocks noGrp="1"/>
          </p:cNvSpPr>
          <p:nvPr>
            <p:ph type="sldNum" sz="quarter" idx="12"/>
          </p:nvPr>
        </p:nvSpPr>
        <p:spPr/>
        <p:txBody>
          <a:bodyPr/>
          <a:lstStyle/>
          <a:p>
            <a:fld id="{3183741B-828D-49D6-8F8C-8809CCC28547}" type="slidenum">
              <a:rPr lang="es-MX" smtClean="0"/>
              <a:t>‹Nº›</a:t>
            </a:fld>
            <a:endParaRPr lang="es-MX"/>
          </a:p>
        </p:txBody>
      </p:sp>
    </p:spTree>
    <p:extLst>
      <p:ext uri="{BB962C8B-B14F-4D97-AF65-F5344CB8AC3E}">
        <p14:creationId xmlns:p14="http://schemas.microsoft.com/office/powerpoint/2010/main" val="3746776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23E850-0416-4CE2-B799-48ECD7A6D599}"/>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8565412A-4474-474A-94F8-620AE339BF71}"/>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0F5532E1-6295-4D10-A45C-D90A10FC3B48}"/>
              </a:ext>
            </a:extLst>
          </p:cNvPr>
          <p:cNvSpPr>
            <a:spLocks noGrp="1"/>
          </p:cNvSpPr>
          <p:nvPr>
            <p:ph type="dt" sz="half" idx="10"/>
          </p:nvPr>
        </p:nvSpPr>
        <p:spPr/>
        <p:txBody>
          <a:bodyPr/>
          <a:lstStyle/>
          <a:p>
            <a:fld id="{B08A67E0-C212-4CB5-9B61-C1CB6289388B}" type="datetimeFigureOut">
              <a:rPr lang="es-MX" smtClean="0"/>
              <a:t>23/09/2019</a:t>
            </a:fld>
            <a:endParaRPr lang="es-MX"/>
          </a:p>
        </p:txBody>
      </p:sp>
      <p:sp>
        <p:nvSpPr>
          <p:cNvPr id="5" name="Marcador de pie de página 4">
            <a:extLst>
              <a:ext uri="{FF2B5EF4-FFF2-40B4-BE49-F238E27FC236}">
                <a16:creationId xmlns:a16="http://schemas.microsoft.com/office/drawing/2014/main" id="{E0567D29-8E40-4593-9A2C-4CA76305976C}"/>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B6D65CF-4878-499D-AFEC-AE25C0244D64}"/>
              </a:ext>
            </a:extLst>
          </p:cNvPr>
          <p:cNvSpPr>
            <a:spLocks noGrp="1"/>
          </p:cNvSpPr>
          <p:nvPr>
            <p:ph type="sldNum" sz="quarter" idx="12"/>
          </p:nvPr>
        </p:nvSpPr>
        <p:spPr/>
        <p:txBody>
          <a:bodyPr/>
          <a:lstStyle/>
          <a:p>
            <a:fld id="{3183741B-828D-49D6-8F8C-8809CCC28547}" type="slidenum">
              <a:rPr lang="es-MX" smtClean="0"/>
              <a:t>‹Nº›</a:t>
            </a:fld>
            <a:endParaRPr lang="es-MX"/>
          </a:p>
        </p:txBody>
      </p:sp>
    </p:spTree>
    <p:extLst>
      <p:ext uri="{BB962C8B-B14F-4D97-AF65-F5344CB8AC3E}">
        <p14:creationId xmlns:p14="http://schemas.microsoft.com/office/powerpoint/2010/main" val="3351294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5E55D2E-E5CE-4857-9B8F-8E3395F21716}"/>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6AE9CE9D-5D89-4E2D-925D-D52EFDFA9A6A}"/>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E42A5363-DEDC-4F30-97A2-3A2EFE442693}"/>
              </a:ext>
            </a:extLst>
          </p:cNvPr>
          <p:cNvSpPr>
            <a:spLocks noGrp="1"/>
          </p:cNvSpPr>
          <p:nvPr>
            <p:ph type="dt" sz="half" idx="10"/>
          </p:nvPr>
        </p:nvSpPr>
        <p:spPr/>
        <p:txBody>
          <a:bodyPr/>
          <a:lstStyle/>
          <a:p>
            <a:fld id="{B08A67E0-C212-4CB5-9B61-C1CB6289388B}" type="datetimeFigureOut">
              <a:rPr lang="es-MX" smtClean="0"/>
              <a:t>23/09/2019</a:t>
            </a:fld>
            <a:endParaRPr lang="es-MX"/>
          </a:p>
        </p:txBody>
      </p:sp>
      <p:sp>
        <p:nvSpPr>
          <p:cNvPr id="5" name="Marcador de pie de página 4">
            <a:extLst>
              <a:ext uri="{FF2B5EF4-FFF2-40B4-BE49-F238E27FC236}">
                <a16:creationId xmlns:a16="http://schemas.microsoft.com/office/drawing/2014/main" id="{6BE08739-FBE6-4B28-956A-2E6A568C3316}"/>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EF076315-EF00-4E8B-B47C-C65CF2B2677E}"/>
              </a:ext>
            </a:extLst>
          </p:cNvPr>
          <p:cNvSpPr>
            <a:spLocks noGrp="1"/>
          </p:cNvSpPr>
          <p:nvPr>
            <p:ph type="sldNum" sz="quarter" idx="12"/>
          </p:nvPr>
        </p:nvSpPr>
        <p:spPr/>
        <p:txBody>
          <a:bodyPr/>
          <a:lstStyle/>
          <a:p>
            <a:fld id="{3183741B-828D-49D6-8F8C-8809CCC28547}" type="slidenum">
              <a:rPr lang="es-MX" smtClean="0"/>
              <a:t>‹Nº›</a:t>
            </a:fld>
            <a:endParaRPr lang="es-MX"/>
          </a:p>
        </p:txBody>
      </p:sp>
    </p:spTree>
    <p:extLst>
      <p:ext uri="{BB962C8B-B14F-4D97-AF65-F5344CB8AC3E}">
        <p14:creationId xmlns:p14="http://schemas.microsoft.com/office/powerpoint/2010/main" val="3294545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smtClean="0"/>
              <a:pPr/>
              <a:t>9/23/2019</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74834593"/>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5341154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0881209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9/23/2019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535924057"/>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9/23/2019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584750437"/>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9/23/2019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3550421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smtClean="0"/>
              <a:pPr/>
              <a:t>9/23/2019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225728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68040112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AC5740-8621-4F32-8193-E868217B9E6A}"/>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59E983F1-1C50-40A6-8DCB-F33A7DB70D08}"/>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3318D60-C999-478B-AD37-EFB9BCF76FC5}"/>
              </a:ext>
            </a:extLst>
          </p:cNvPr>
          <p:cNvSpPr>
            <a:spLocks noGrp="1"/>
          </p:cNvSpPr>
          <p:nvPr>
            <p:ph type="dt" sz="half" idx="10"/>
          </p:nvPr>
        </p:nvSpPr>
        <p:spPr/>
        <p:txBody>
          <a:bodyPr/>
          <a:lstStyle/>
          <a:p>
            <a:fld id="{B08A67E0-C212-4CB5-9B61-C1CB6289388B}" type="datetimeFigureOut">
              <a:rPr lang="es-MX" smtClean="0"/>
              <a:t>23/09/2019</a:t>
            </a:fld>
            <a:endParaRPr lang="es-MX"/>
          </a:p>
        </p:txBody>
      </p:sp>
      <p:sp>
        <p:nvSpPr>
          <p:cNvPr id="5" name="Marcador de pie de página 4">
            <a:extLst>
              <a:ext uri="{FF2B5EF4-FFF2-40B4-BE49-F238E27FC236}">
                <a16:creationId xmlns:a16="http://schemas.microsoft.com/office/drawing/2014/main" id="{DE5A04F6-48C9-4EE1-A4AC-210E614CBB8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45CF4853-ADE1-4D0B-8D22-F0AD8B922313}"/>
              </a:ext>
            </a:extLst>
          </p:cNvPr>
          <p:cNvSpPr>
            <a:spLocks noGrp="1"/>
          </p:cNvSpPr>
          <p:nvPr>
            <p:ph type="sldNum" sz="quarter" idx="12"/>
          </p:nvPr>
        </p:nvSpPr>
        <p:spPr/>
        <p:txBody>
          <a:bodyPr/>
          <a:lstStyle/>
          <a:p>
            <a:fld id="{3183741B-828D-49D6-8F8C-8809CCC28547}" type="slidenum">
              <a:rPr lang="es-MX" smtClean="0"/>
              <a:t>‹Nº›</a:t>
            </a:fld>
            <a:endParaRPr lang="es-MX"/>
          </a:p>
        </p:txBody>
      </p:sp>
    </p:spTree>
    <p:extLst>
      <p:ext uri="{BB962C8B-B14F-4D97-AF65-F5344CB8AC3E}">
        <p14:creationId xmlns:p14="http://schemas.microsoft.com/office/powerpoint/2010/main" val="29446841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s-ES"/>
              <a:t>Haga clic para modificar el estilo de título del patrón</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1208394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751077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5052039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2752121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434924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s-ES"/>
              <a:t>Haga clic para modificar el estilo de texto del patrón</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112283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a:t>Haga clic para modificar el estilo de texto del patrón</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179551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8" name="Title 1"/>
          <p:cNvSpPr>
            <a:spLocks noGrp="1"/>
          </p:cNvSpPr>
          <p:nvPr>
            <p:ph type="title"/>
          </p:nvPr>
        </p:nvSpPr>
        <p:spPr>
          <a:xfrm>
            <a:off x="685801" y="609600"/>
            <a:ext cx="10131425" cy="1456267"/>
          </a:xfrm>
        </p:spPr>
        <p:txBody>
          <a:bodyPr/>
          <a:lstStyle/>
          <a:p>
            <a:r>
              <a:rPr lang="es-ES"/>
              <a:t>Haga clic para modificar el estilo de título del patrón</a:t>
            </a:r>
            <a:endParaRPr lang="en-US" dirty="0"/>
          </a:p>
        </p:txBody>
      </p:sp>
    </p:spTree>
    <p:extLst>
      <p:ext uri="{BB962C8B-B14F-4D97-AF65-F5344CB8AC3E}">
        <p14:creationId xmlns:p14="http://schemas.microsoft.com/office/powerpoint/2010/main" val="22721815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115838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F2F803-F829-4CF8-91BF-30381AF5761A}"/>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89B79E68-E676-4873-9388-CA493606F16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7B5DFF47-814E-4079-A829-C6DC0E94AD7F}"/>
              </a:ext>
            </a:extLst>
          </p:cNvPr>
          <p:cNvSpPr>
            <a:spLocks noGrp="1"/>
          </p:cNvSpPr>
          <p:nvPr>
            <p:ph type="dt" sz="half" idx="10"/>
          </p:nvPr>
        </p:nvSpPr>
        <p:spPr/>
        <p:txBody>
          <a:bodyPr/>
          <a:lstStyle/>
          <a:p>
            <a:fld id="{B08A67E0-C212-4CB5-9B61-C1CB6289388B}" type="datetimeFigureOut">
              <a:rPr lang="es-MX" smtClean="0"/>
              <a:t>23/09/2019</a:t>
            </a:fld>
            <a:endParaRPr lang="es-MX"/>
          </a:p>
        </p:txBody>
      </p:sp>
      <p:sp>
        <p:nvSpPr>
          <p:cNvPr id="5" name="Marcador de pie de página 4">
            <a:extLst>
              <a:ext uri="{FF2B5EF4-FFF2-40B4-BE49-F238E27FC236}">
                <a16:creationId xmlns:a16="http://schemas.microsoft.com/office/drawing/2014/main" id="{B12AB09C-EADC-4E18-A834-BC8977C7A9B4}"/>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A1AB364E-A95C-48AC-87AA-A9A572C30EC8}"/>
              </a:ext>
            </a:extLst>
          </p:cNvPr>
          <p:cNvSpPr>
            <a:spLocks noGrp="1"/>
          </p:cNvSpPr>
          <p:nvPr>
            <p:ph type="sldNum" sz="quarter" idx="12"/>
          </p:nvPr>
        </p:nvSpPr>
        <p:spPr/>
        <p:txBody>
          <a:bodyPr/>
          <a:lstStyle/>
          <a:p>
            <a:fld id="{3183741B-828D-49D6-8F8C-8809CCC28547}" type="slidenum">
              <a:rPr lang="es-MX" smtClean="0"/>
              <a:t>‹Nº›</a:t>
            </a:fld>
            <a:endParaRPr lang="es-MX"/>
          </a:p>
        </p:txBody>
      </p:sp>
    </p:spTree>
    <p:extLst>
      <p:ext uri="{BB962C8B-B14F-4D97-AF65-F5344CB8AC3E}">
        <p14:creationId xmlns:p14="http://schemas.microsoft.com/office/powerpoint/2010/main" val="2597507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A22F2A-99E5-4566-A46C-D83CC033C41B}"/>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24ADC7FF-6964-42AC-82AC-D8D193B2BEFD}"/>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D9ACF180-ADCA-4F80-A32A-9282C6F469E1}"/>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B780FBB1-733E-4B51-9E16-02B9087CF4C2}"/>
              </a:ext>
            </a:extLst>
          </p:cNvPr>
          <p:cNvSpPr>
            <a:spLocks noGrp="1"/>
          </p:cNvSpPr>
          <p:nvPr>
            <p:ph type="dt" sz="half" idx="10"/>
          </p:nvPr>
        </p:nvSpPr>
        <p:spPr/>
        <p:txBody>
          <a:bodyPr/>
          <a:lstStyle/>
          <a:p>
            <a:fld id="{B08A67E0-C212-4CB5-9B61-C1CB6289388B}" type="datetimeFigureOut">
              <a:rPr lang="es-MX" smtClean="0"/>
              <a:t>23/09/2019</a:t>
            </a:fld>
            <a:endParaRPr lang="es-MX"/>
          </a:p>
        </p:txBody>
      </p:sp>
      <p:sp>
        <p:nvSpPr>
          <p:cNvPr id="6" name="Marcador de pie de página 5">
            <a:extLst>
              <a:ext uri="{FF2B5EF4-FFF2-40B4-BE49-F238E27FC236}">
                <a16:creationId xmlns:a16="http://schemas.microsoft.com/office/drawing/2014/main" id="{268BAEFC-B60F-48D8-B252-6D010A34A3D3}"/>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CC5D0F7E-938C-4E0D-8B38-C29A3A53D012}"/>
              </a:ext>
            </a:extLst>
          </p:cNvPr>
          <p:cNvSpPr>
            <a:spLocks noGrp="1"/>
          </p:cNvSpPr>
          <p:nvPr>
            <p:ph type="sldNum" sz="quarter" idx="12"/>
          </p:nvPr>
        </p:nvSpPr>
        <p:spPr/>
        <p:txBody>
          <a:bodyPr/>
          <a:lstStyle/>
          <a:p>
            <a:fld id="{3183741B-828D-49D6-8F8C-8809CCC28547}" type="slidenum">
              <a:rPr lang="es-MX" smtClean="0"/>
              <a:t>‹Nº›</a:t>
            </a:fld>
            <a:endParaRPr lang="es-MX"/>
          </a:p>
        </p:txBody>
      </p:sp>
    </p:spTree>
    <p:extLst>
      <p:ext uri="{BB962C8B-B14F-4D97-AF65-F5344CB8AC3E}">
        <p14:creationId xmlns:p14="http://schemas.microsoft.com/office/powerpoint/2010/main" val="1427423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36A02A-4EDF-4669-9B5D-9AF1C1FC5ADD}"/>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CFFFBC2E-F5BD-41EF-A3DC-0E3AC547CF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80085A12-9313-4725-8F3A-7CB2B110A8E1}"/>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D369BBBC-E092-4E30-B107-B35BDB5BC5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82E96BB0-5D0A-4908-BA32-4D15BBD85C1C}"/>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5C068869-7B10-426F-A471-309DB0B4A31A}"/>
              </a:ext>
            </a:extLst>
          </p:cNvPr>
          <p:cNvSpPr>
            <a:spLocks noGrp="1"/>
          </p:cNvSpPr>
          <p:nvPr>
            <p:ph type="dt" sz="half" idx="10"/>
          </p:nvPr>
        </p:nvSpPr>
        <p:spPr/>
        <p:txBody>
          <a:bodyPr/>
          <a:lstStyle/>
          <a:p>
            <a:fld id="{B08A67E0-C212-4CB5-9B61-C1CB6289388B}" type="datetimeFigureOut">
              <a:rPr lang="es-MX" smtClean="0"/>
              <a:t>23/09/2019</a:t>
            </a:fld>
            <a:endParaRPr lang="es-MX"/>
          </a:p>
        </p:txBody>
      </p:sp>
      <p:sp>
        <p:nvSpPr>
          <p:cNvPr id="8" name="Marcador de pie de página 7">
            <a:extLst>
              <a:ext uri="{FF2B5EF4-FFF2-40B4-BE49-F238E27FC236}">
                <a16:creationId xmlns:a16="http://schemas.microsoft.com/office/drawing/2014/main" id="{16E98DA2-908D-4F4E-814B-1385F7DD956F}"/>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53F281E8-5C56-4B7A-BD5A-3EE7BFA2117C}"/>
              </a:ext>
            </a:extLst>
          </p:cNvPr>
          <p:cNvSpPr>
            <a:spLocks noGrp="1"/>
          </p:cNvSpPr>
          <p:nvPr>
            <p:ph type="sldNum" sz="quarter" idx="12"/>
          </p:nvPr>
        </p:nvSpPr>
        <p:spPr/>
        <p:txBody>
          <a:bodyPr/>
          <a:lstStyle/>
          <a:p>
            <a:fld id="{3183741B-828D-49D6-8F8C-8809CCC28547}" type="slidenum">
              <a:rPr lang="es-MX" smtClean="0"/>
              <a:t>‹Nº›</a:t>
            </a:fld>
            <a:endParaRPr lang="es-MX"/>
          </a:p>
        </p:txBody>
      </p:sp>
    </p:spTree>
    <p:extLst>
      <p:ext uri="{BB962C8B-B14F-4D97-AF65-F5344CB8AC3E}">
        <p14:creationId xmlns:p14="http://schemas.microsoft.com/office/powerpoint/2010/main" val="1499112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5FCDAC-B1B5-4242-A922-04E2335DB8FC}"/>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8856C6B9-D850-4DE1-ADC1-97E806B59AA7}"/>
              </a:ext>
            </a:extLst>
          </p:cNvPr>
          <p:cNvSpPr>
            <a:spLocks noGrp="1"/>
          </p:cNvSpPr>
          <p:nvPr>
            <p:ph type="dt" sz="half" idx="10"/>
          </p:nvPr>
        </p:nvSpPr>
        <p:spPr/>
        <p:txBody>
          <a:bodyPr/>
          <a:lstStyle/>
          <a:p>
            <a:fld id="{B08A67E0-C212-4CB5-9B61-C1CB6289388B}" type="datetimeFigureOut">
              <a:rPr lang="es-MX" smtClean="0"/>
              <a:t>23/09/2019</a:t>
            </a:fld>
            <a:endParaRPr lang="es-MX"/>
          </a:p>
        </p:txBody>
      </p:sp>
      <p:sp>
        <p:nvSpPr>
          <p:cNvPr id="4" name="Marcador de pie de página 3">
            <a:extLst>
              <a:ext uri="{FF2B5EF4-FFF2-40B4-BE49-F238E27FC236}">
                <a16:creationId xmlns:a16="http://schemas.microsoft.com/office/drawing/2014/main" id="{2CED3861-EFD8-424D-A6BE-C4AB63022D25}"/>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154901B4-B3E3-41A5-A673-F26DF24E69C2}"/>
              </a:ext>
            </a:extLst>
          </p:cNvPr>
          <p:cNvSpPr>
            <a:spLocks noGrp="1"/>
          </p:cNvSpPr>
          <p:nvPr>
            <p:ph type="sldNum" sz="quarter" idx="12"/>
          </p:nvPr>
        </p:nvSpPr>
        <p:spPr/>
        <p:txBody>
          <a:bodyPr/>
          <a:lstStyle/>
          <a:p>
            <a:fld id="{3183741B-828D-49D6-8F8C-8809CCC28547}" type="slidenum">
              <a:rPr lang="es-MX" smtClean="0"/>
              <a:t>‹Nº›</a:t>
            </a:fld>
            <a:endParaRPr lang="es-MX"/>
          </a:p>
        </p:txBody>
      </p:sp>
    </p:spTree>
    <p:extLst>
      <p:ext uri="{BB962C8B-B14F-4D97-AF65-F5344CB8AC3E}">
        <p14:creationId xmlns:p14="http://schemas.microsoft.com/office/powerpoint/2010/main" val="337530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9F6050A0-FC55-4373-95CD-4A691DA968E6}"/>
              </a:ext>
            </a:extLst>
          </p:cNvPr>
          <p:cNvSpPr>
            <a:spLocks noGrp="1"/>
          </p:cNvSpPr>
          <p:nvPr>
            <p:ph type="dt" sz="half" idx="10"/>
          </p:nvPr>
        </p:nvSpPr>
        <p:spPr/>
        <p:txBody>
          <a:bodyPr/>
          <a:lstStyle/>
          <a:p>
            <a:fld id="{B08A67E0-C212-4CB5-9B61-C1CB6289388B}" type="datetimeFigureOut">
              <a:rPr lang="es-MX" smtClean="0"/>
              <a:t>23/09/2019</a:t>
            </a:fld>
            <a:endParaRPr lang="es-MX"/>
          </a:p>
        </p:txBody>
      </p:sp>
      <p:sp>
        <p:nvSpPr>
          <p:cNvPr id="3" name="Marcador de pie de página 2">
            <a:extLst>
              <a:ext uri="{FF2B5EF4-FFF2-40B4-BE49-F238E27FC236}">
                <a16:creationId xmlns:a16="http://schemas.microsoft.com/office/drawing/2014/main" id="{1443E40C-18C4-4647-B9A8-B5E16418FB0C}"/>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393F1FC0-8145-4197-982A-BA368787641D}"/>
              </a:ext>
            </a:extLst>
          </p:cNvPr>
          <p:cNvSpPr>
            <a:spLocks noGrp="1"/>
          </p:cNvSpPr>
          <p:nvPr>
            <p:ph type="sldNum" sz="quarter" idx="12"/>
          </p:nvPr>
        </p:nvSpPr>
        <p:spPr/>
        <p:txBody>
          <a:bodyPr/>
          <a:lstStyle/>
          <a:p>
            <a:fld id="{3183741B-828D-49D6-8F8C-8809CCC28547}" type="slidenum">
              <a:rPr lang="es-MX" smtClean="0"/>
              <a:t>‹Nº›</a:t>
            </a:fld>
            <a:endParaRPr lang="es-MX"/>
          </a:p>
        </p:txBody>
      </p:sp>
    </p:spTree>
    <p:extLst>
      <p:ext uri="{BB962C8B-B14F-4D97-AF65-F5344CB8AC3E}">
        <p14:creationId xmlns:p14="http://schemas.microsoft.com/office/powerpoint/2010/main" val="279816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81EAE3-B4C8-4979-9884-EBE6E11B4D8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D7086B09-74D0-42E7-9009-2293931FA9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841EDB2D-D5FB-482F-AE27-92177F71BF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8C0FBB76-343D-436F-A532-D623BF6ACC47}"/>
              </a:ext>
            </a:extLst>
          </p:cNvPr>
          <p:cNvSpPr>
            <a:spLocks noGrp="1"/>
          </p:cNvSpPr>
          <p:nvPr>
            <p:ph type="dt" sz="half" idx="10"/>
          </p:nvPr>
        </p:nvSpPr>
        <p:spPr/>
        <p:txBody>
          <a:bodyPr/>
          <a:lstStyle/>
          <a:p>
            <a:fld id="{B08A67E0-C212-4CB5-9B61-C1CB6289388B}" type="datetimeFigureOut">
              <a:rPr lang="es-MX" smtClean="0"/>
              <a:t>23/09/2019</a:t>
            </a:fld>
            <a:endParaRPr lang="es-MX"/>
          </a:p>
        </p:txBody>
      </p:sp>
      <p:sp>
        <p:nvSpPr>
          <p:cNvPr id="6" name="Marcador de pie de página 5">
            <a:extLst>
              <a:ext uri="{FF2B5EF4-FFF2-40B4-BE49-F238E27FC236}">
                <a16:creationId xmlns:a16="http://schemas.microsoft.com/office/drawing/2014/main" id="{CA26D3B2-9184-49F6-9594-D5CAB7D64139}"/>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A1CB69DC-BED9-450D-9CF1-90AE2D0CFBF3}"/>
              </a:ext>
            </a:extLst>
          </p:cNvPr>
          <p:cNvSpPr>
            <a:spLocks noGrp="1"/>
          </p:cNvSpPr>
          <p:nvPr>
            <p:ph type="sldNum" sz="quarter" idx="12"/>
          </p:nvPr>
        </p:nvSpPr>
        <p:spPr/>
        <p:txBody>
          <a:bodyPr/>
          <a:lstStyle/>
          <a:p>
            <a:fld id="{3183741B-828D-49D6-8F8C-8809CCC28547}" type="slidenum">
              <a:rPr lang="es-MX" smtClean="0"/>
              <a:t>‹Nº›</a:t>
            </a:fld>
            <a:endParaRPr lang="es-MX"/>
          </a:p>
        </p:txBody>
      </p:sp>
    </p:spTree>
    <p:extLst>
      <p:ext uri="{BB962C8B-B14F-4D97-AF65-F5344CB8AC3E}">
        <p14:creationId xmlns:p14="http://schemas.microsoft.com/office/powerpoint/2010/main" val="624734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DE215F-2A6E-4DA1-A192-B12CC1F1197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DF659336-E93C-4993-AB49-3256D464D0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7D58EA0B-8E0E-430F-8365-8C4462600C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9A764EAA-776E-4078-A416-35113BDC43D2}"/>
              </a:ext>
            </a:extLst>
          </p:cNvPr>
          <p:cNvSpPr>
            <a:spLocks noGrp="1"/>
          </p:cNvSpPr>
          <p:nvPr>
            <p:ph type="dt" sz="half" idx="10"/>
          </p:nvPr>
        </p:nvSpPr>
        <p:spPr/>
        <p:txBody>
          <a:bodyPr/>
          <a:lstStyle/>
          <a:p>
            <a:fld id="{B08A67E0-C212-4CB5-9B61-C1CB6289388B}" type="datetimeFigureOut">
              <a:rPr lang="es-MX" smtClean="0"/>
              <a:t>23/09/2019</a:t>
            </a:fld>
            <a:endParaRPr lang="es-MX"/>
          </a:p>
        </p:txBody>
      </p:sp>
      <p:sp>
        <p:nvSpPr>
          <p:cNvPr id="6" name="Marcador de pie de página 5">
            <a:extLst>
              <a:ext uri="{FF2B5EF4-FFF2-40B4-BE49-F238E27FC236}">
                <a16:creationId xmlns:a16="http://schemas.microsoft.com/office/drawing/2014/main" id="{1A8CA196-2828-488E-9AA3-D802DB234C1C}"/>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E4A65F4F-57C9-4B26-8B63-CCE64A609B53}"/>
              </a:ext>
            </a:extLst>
          </p:cNvPr>
          <p:cNvSpPr>
            <a:spLocks noGrp="1"/>
          </p:cNvSpPr>
          <p:nvPr>
            <p:ph type="sldNum" sz="quarter" idx="12"/>
          </p:nvPr>
        </p:nvSpPr>
        <p:spPr/>
        <p:txBody>
          <a:bodyPr/>
          <a:lstStyle/>
          <a:p>
            <a:fld id="{3183741B-828D-49D6-8F8C-8809CCC28547}" type="slidenum">
              <a:rPr lang="es-MX" smtClean="0"/>
              <a:t>‹Nº›</a:t>
            </a:fld>
            <a:endParaRPr lang="es-MX"/>
          </a:p>
        </p:txBody>
      </p:sp>
    </p:spTree>
    <p:extLst>
      <p:ext uri="{BB962C8B-B14F-4D97-AF65-F5344CB8AC3E}">
        <p14:creationId xmlns:p14="http://schemas.microsoft.com/office/powerpoint/2010/main" val="1396728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9E9B0BDB-82AA-44DB-AA18-080EFB6E4A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C36ED926-08CF-444A-9310-8F34E45728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36080ED0-1A1C-4F6A-BB9F-611D5AABEE2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8A67E0-C212-4CB5-9B61-C1CB6289388B}" type="datetimeFigureOut">
              <a:rPr lang="es-MX" smtClean="0"/>
              <a:t>23/09/2019</a:t>
            </a:fld>
            <a:endParaRPr lang="es-MX"/>
          </a:p>
        </p:txBody>
      </p:sp>
      <p:sp>
        <p:nvSpPr>
          <p:cNvPr id="5" name="Marcador de pie de página 4">
            <a:extLst>
              <a:ext uri="{FF2B5EF4-FFF2-40B4-BE49-F238E27FC236}">
                <a16:creationId xmlns:a16="http://schemas.microsoft.com/office/drawing/2014/main" id="{F5F521EB-F973-4D75-8D89-FB5B4ABFD5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62D7B3CE-138E-482D-B366-AB368CB849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83741B-828D-49D6-8F8C-8809CCC28547}" type="slidenum">
              <a:rPr lang="es-MX" smtClean="0"/>
              <a:t>‹Nº›</a:t>
            </a:fld>
            <a:endParaRPr lang="es-MX"/>
          </a:p>
        </p:txBody>
      </p:sp>
    </p:spTree>
    <p:extLst>
      <p:ext uri="{BB962C8B-B14F-4D97-AF65-F5344CB8AC3E}">
        <p14:creationId xmlns:p14="http://schemas.microsoft.com/office/powerpoint/2010/main" val="15120316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9/23/2019</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49947787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3.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4.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27.png"/></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1.png"/><Relationship Id="rId1" Type="http://schemas.openxmlformats.org/officeDocument/2006/relationships/slideLayout" Target="../slideLayouts/slideLayout13.xml"/><Relationship Id="rId4" Type="http://schemas.openxmlformats.org/officeDocument/2006/relationships/image" Target="../media/image32.jpeg"/></Relationships>
</file>

<file path=ppt/slides/_rels/slide1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3.png"/><Relationship Id="rId1" Type="http://schemas.openxmlformats.org/officeDocument/2006/relationships/slideLayout" Target="../slideLayouts/slideLayout13.xml"/><Relationship Id="rId4" Type="http://schemas.openxmlformats.org/officeDocument/2006/relationships/image" Target="../media/image44.jpeg"/></Relationships>
</file>

<file path=ppt/slides/_rels/slide2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23.pn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8.pn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8.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39.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http://www.youtube.com/watch?v=OzpnKwaxjOo&amp;feature=youtu.b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3 Título"/>
          <p:cNvSpPr>
            <a:spLocks noGrp="1"/>
          </p:cNvSpPr>
          <p:nvPr>
            <p:ph type="title"/>
          </p:nvPr>
        </p:nvSpPr>
        <p:spPr>
          <a:xfrm>
            <a:off x="1931988" y="2143125"/>
            <a:ext cx="8229600" cy="1066800"/>
          </a:xfrm>
        </p:spPr>
        <p:txBody>
          <a:bodyPr>
            <a:normAutofit/>
          </a:bodyPr>
          <a:lstStyle/>
          <a:p>
            <a:pPr algn="ctr" eaLnBrk="1" hangingPunct="1"/>
            <a:r>
              <a:rPr lang="es-MX" altLang="es-MX" sz="3600" b="1" dirty="0"/>
              <a:t>Legislación Informática </a:t>
            </a:r>
          </a:p>
        </p:txBody>
      </p:sp>
      <p:pic>
        <p:nvPicPr>
          <p:cNvPr id="52227" name="5 Marcador de contenido" descr="UAEM.pn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919288" y="836613"/>
            <a:ext cx="1477962" cy="1439862"/>
          </a:xfrm>
        </p:spPr>
      </p:pic>
      <p:sp>
        <p:nvSpPr>
          <p:cNvPr id="52228" name="6 CuadroTexto"/>
          <p:cNvSpPr txBox="1">
            <a:spLocks noChangeArrowheads="1"/>
          </p:cNvSpPr>
          <p:nvPr/>
        </p:nvSpPr>
        <p:spPr bwMode="auto">
          <a:xfrm>
            <a:off x="3432175" y="981076"/>
            <a:ext cx="48958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defTabSz="914400" fontAlgn="base">
              <a:spcBef>
                <a:spcPct val="0"/>
              </a:spcBef>
              <a:spcAft>
                <a:spcPct val="0"/>
              </a:spcAft>
            </a:pPr>
            <a:r>
              <a:rPr lang="es-MX" altLang="es-MX" dirty="0">
                <a:solidFill>
                  <a:srgbClr val="000000"/>
                </a:solidFill>
                <a:latin typeface="Georgia" panose="02040502050405020303" pitchFamily="18" charset="0"/>
              </a:rPr>
              <a:t>Universidad Autónoma Del Estado De México  Universitario UAEM Ecatepec</a:t>
            </a:r>
          </a:p>
        </p:txBody>
      </p:sp>
      <p:pic>
        <p:nvPicPr>
          <p:cNvPr id="52229" name="Picture 2" descr="Resultado de imagen para uaem ecatepec 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88388" y="836614"/>
            <a:ext cx="1439862"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0" name="9 CuadroTexto"/>
          <p:cNvSpPr txBox="1">
            <a:spLocks noChangeArrowheads="1"/>
          </p:cNvSpPr>
          <p:nvPr/>
        </p:nvSpPr>
        <p:spPr bwMode="auto">
          <a:xfrm>
            <a:off x="2518569" y="3382963"/>
            <a:ext cx="7056437" cy="2831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defTabSz="914400" fontAlgn="base">
              <a:spcBef>
                <a:spcPct val="0"/>
              </a:spcBef>
              <a:spcAft>
                <a:spcPct val="0"/>
              </a:spcAft>
            </a:pPr>
            <a:endParaRPr lang="es-MX" altLang="es-MX" dirty="0">
              <a:solidFill>
                <a:srgbClr val="000000"/>
              </a:solidFill>
              <a:latin typeface="Georgia" panose="02040502050405020303" pitchFamily="18" charset="0"/>
            </a:endParaRPr>
          </a:p>
          <a:p>
            <a:pPr algn="ctr" defTabSz="914400" fontAlgn="base">
              <a:spcBef>
                <a:spcPct val="0"/>
              </a:spcBef>
              <a:spcAft>
                <a:spcPct val="0"/>
              </a:spcAft>
            </a:pPr>
            <a:r>
              <a:rPr lang="es-MX" altLang="es-MX" sz="3200" dirty="0">
                <a:solidFill>
                  <a:srgbClr val="000000"/>
                </a:solidFill>
                <a:latin typeface="Georgia" panose="02040502050405020303" pitchFamily="18" charset="0"/>
              </a:rPr>
              <a:t>Autor: Patricia Delgadillo Gómez </a:t>
            </a:r>
          </a:p>
          <a:p>
            <a:pPr algn="ctr" defTabSz="914400" fontAlgn="base">
              <a:spcBef>
                <a:spcPct val="0"/>
              </a:spcBef>
              <a:spcAft>
                <a:spcPct val="0"/>
              </a:spcAft>
            </a:pPr>
            <a:r>
              <a:rPr lang="es-MX" altLang="es-MX" sz="3200" dirty="0">
                <a:solidFill>
                  <a:srgbClr val="000000"/>
                </a:solidFill>
                <a:latin typeface="Georgia" panose="02040502050405020303" pitchFamily="18" charset="0"/>
              </a:rPr>
              <a:t>Licenciatura en Informática Administrativa </a:t>
            </a:r>
          </a:p>
          <a:p>
            <a:pPr algn="ctr" defTabSz="914400" fontAlgn="base">
              <a:spcBef>
                <a:spcPct val="0"/>
              </a:spcBef>
              <a:spcAft>
                <a:spcPct val="0"/>
              </a:spcAft>
            </a:pPr>
            <a:r>
              <a:rPr lang="es-MX" altLang="es-MX" sz="3200" dirty="0">
                <a:solidFill>
                  <a:srgbClr val="000000"/>
                </a:solidFill>
                <a:latin typeface="Georgia" panose="02040502050405020303" pitchFamily="18" charset="0"/>
              </a:rPr>
              <a:t>Semestre: 2°</a:t>
            </a:r>
          </a:p>
          <a:p>
            <a:pPr algn="ctr" defTabSz="914400" fontAlgn="base">
              <a:spcBef>
                <a:spcPct val="0"/>
              </a:spcBef>
              <a:spcAft>
                <a:spcPct val="0"/>
              </a:spcAft>
            </a:pPr>
            <a:r>
              <a:rPr lang="es-MX" altLang="es-MX" sz="3200" dirty="0">
                <a:solidFill>
                  <a:srgbClr val="000000"/>
                </a:solidFill>
                <a:latin typeface="Georgia" panose="02040502050405020303" pitchFamily="18" charset="0"/>
              </a:rPr>
              <a:t>Fecha: Agosto  2019-B</a:t>
            </a:r>
          </a:p>
        </p:txBody>
      </p:sp>
    </p:spTree>
    <p:extLst>
      <p:ext uri="{BB962C8B-B14F-4D97-AF65-F5344CB8AC3E}">
        <p14:creationId xmlns:p14="http://schemas.microsoft.com/office/powerpoint/2010/main" val="9825707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BE3FF-BDD5-4EE2-9EE1-1C215202C6EE}"/>
              </a:ext>
            </a:extLst>
          </p:cNvPr>
          <p:cNvSpPr>
            <a:spLocks noGrp="1"/>
          </p:cNvSpPr>
          <p:nvPr>
            <p:ph type="title"/>
          </p:nvPr>
        </p:nvSpPr>
        <p:spPr>
          <a:xfrm>
            <a:off x="678542" y="312058"/>
            <a:ext cx="8107017" cy="1325563"/>
          </a:xfrm>
        </p:spPr>
        <p:txBody>
          <a:bodyPr/>
          <a:lstStyle/>
          <a:p>
            <a:r>
              <a:rPr lang="es-MX" dirty="0"/>
              <a:t>La sociedad del conocimiento </a:t>
            </a:r>
            <a:endParaRPr lang="es-ES" dirty="0"/>
          </a:p>
        </p:txBody>
      </p:sp>
      <p:graphicFrame>
        <p:nvGraphicFramePr>
          <p:cNvPr id="4" name="Content Placeholder 3">
            <a:extLst>
              <a:ext uri="{FF2B5EF4-FFF2-40B4-BE49-F238E27FC236}">
                <a16:creationId xmlns:a16="http://schemas.microsoft.com/office/drawing/2014/main" id="{1122522E-03A0-4F7B-B605-D7049CFBA048}"/>
              </a:ext>
            </a:extLst>
          </p:cNvPr>
          <p:cNvGraphicFramePr>
            <a:graphicFrameLocks noGrp="1"/>
          </p:cNvGraphicFramePr>
          <p:nvPr>
            <p:ph idx="1"/>
            <p:extLst>
              <p:ext uri="{D42A27DB-BD31-4B8C-83A1-F6EECF244321}">
                <p14:modId xmlns:p14="http://schemas.microsoft.com/office/powerpoint/2010/main" val="2027936231"/>
              </p:ext>
            </p:extLst>
          </p:nvPr>
        </p:nvGraphicFramePr>
        <p:xfrm>
          <a:off x="678542" y="1659391"/>
          <a:ext cx="11136087" cy="48865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Resultado de imagen para la sociedad del conocimiento">
            <a:extLst>
              <a:ext uri="{FF2B5EF4-FFF2-40B4-BE49-F238E27FC236}">
                <a16:creationId xmlns:a16="http://schemas.microsoft.com/office/drawing/2014/main" id="{AADCD73C-5CC2-4524-8126-B540BDC89A9F}"/>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8404" t="2162" r="5852" b="2703"/>
          <a:stretch/>
        </p:blipFill>
        <p:spPr bwMode="auto">
          <a:xfrm>
            <a:off x="7765142" y="164097"/>
            <a:ext cx="2598057" cy="16214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1827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E54F5E1B-E7AA-44DC-A60D-B4720150292F}"/>
              </a:ext>
            </a:extLst>
          </p:cNvPr>
          <p:cNvGraphicFramePr>
            <a:graphicFrameLocks noGrp="1"/>
          </p:cNvGraphicFramePr>
          <p:nvPr>
            <p:ph idx="1"/>
            <p:extLst>
              <p:ext uri="{D42A27DB-BD31-4B8C-83A1-F6EECF244321}">
                <p14:modId xmlns:p14="http://schemas.microsoft.com/office/powerpoint/2010/main" val="1794658273"/>
              </p:ext>
            </p:extLst>
          </p:nvPr>
        </p:nvGraphicFramePr>
        <p:xfrm>
          <a:off x="241963" y="425501"/>
          <a:ext cx="11708074" cy="45834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5">
            <a:extLst>
              <a:ext uri="{FF2B5EF4-FFF2-40B4-BE49-F238E27FC236}">
                <a16:creationId xmlns:a16="http://schemas.microsoft.com/office/drawing/2014/main" id="{C9725843-252C-41AF-A8AC-FA3784F052D7}"/>
              </a:ext>
            </a:extLst>
          </p:cNvPr>
          <p:cNvSpPr txBox="1"/>
          <p:nvPr/>
        </p:nvSpPr>
        <p:spPr>
          <a:xfrm>
            <a:off x="3149601" y="2717205"/>
            <a:ext cx="8190836" cy="1200329"/>
          </a:xfrm>
          <a:prstGeom prst="rect">
            <a:avLst/>
          </a:prstGeom>
          <a:solidFill>
            <a:schemeClr val="accent6">
              <a:lumMod val="20000"/>
              <a:lumOff val="80000"/>
            </a:schemeClr>
          </a:solidFill>
          <a:effectLst>
            <a:glow rad="63500">
              <a:schemeClr val="accent1">
                <a:satMod val="175000"/>
                <a:alpha val="40000"/>
              </a:schemeClr>
            </a:glow>
            <a:innerShdw blurRad="63500" dist="50800" dir="2700000">
              <a:prstClr val="black">
                <a:alpha val="50000"/>
              </a:prstClr>
            </a:innerShdw>
          </a:effectLst>
        </p:spPr>
        <p:txBody>
          <a:bodyPr wrap="square" rtlCol="0">
            <a:spAutoFit/>
          </a:bodyPr>
          <a:lstStyle/>
          <a:p>
            <a:pPr algn="just"/>
            <a:r>
              <a:rPr lang="es-MX" i="1" dirty="0">
                <a:solidFill>
                  <a:srgbClr val="000000"/>
                </a:solidFill>
                <a:latin typeface="+mj-lt"/>
              </a:rPr>
              <a:t>El término </a:t>
            </a:r>
            <a:r>
              <a:rPr lang="es-MX" b="1" i="1" dirty="0" err="1">
                <a:solidFill>
                  <a:srgbClr val="000000"/>
                </a:solidFill>
                <a:latin typeface="+mj-lt"/>
              </a:rPr>
              <a:t>knowmad</a:t>
            </a:r>
            <a:r>
              <a:rPr lang="es-MX" i="1" dirty="0">
                <a:solidFill>
                  <a:srgbClr val="000000"/>
                </a:solidFill>
                <a:latin typeface="+mj-lt"/>
              </a:rPr>
              <a:t> es un neologismo que combina las palabras </a:t>
            </a:r>
            <a:r>
              <a:rPr lang="es-MX" b="1" i="1" dirty="0" err="1">
                <a:solidFill>
                  <a:srgbClr val="000000"/>
                </a:solidFill>
                <a:latin typeface="+mj-lt"/>
              </a:rPr>
              <a:t>know</a:t>
            </a:r>
            <a:r>
              <a:rPr lang="es-MX" b="1" i="1" dirty="0">
                <a:solidFill>
                  <a:srgbClr val="000000"/>
                </a:solidFill>
                <a:latin typeface="+mj-lt"/>
              </a:rPr>
              <a:t> </a:t>
            </a:r>
            <a:r>
              <a:rPr lang="es-MX" i="1" dirty="0">
                <a:solidFill>
                  <a:srgbClr val="000000"/>
                </a:solidFill>
                <a:latin typeface="+mj-lt"/>
              </a:rPr>
              <a:t>(conocer, saber) y </a:t>
            </a:r>
            <a:r>
              <a:rPr lang="es-MX" b="1" i="1" dirty="0" err="1">
                <a:solidFill>
                  <a:srgbClr val="000000"/>
                </a:solidFill>
                <a:latin typeface="+mj-lt"/>
              </a:rPr>
              <a:t>nomad</a:t>
            </a:r>
            <a:r>
              <a:rPr lang="es-MX" b="1" i="1" dirty="0">
                <a:solidFill>
                  <a:srgbClr val="000000"/>
                </a:solidFill>
                <a:latin typeface="+mj-lt"/>
              </a:rPr>
              <a:t> </a:t>
            </a:r>
            <a:r>
              <a:rPr lang="es-MX" i="1" dirty="0">
                <a:solidFill>
                  <a:srgbClr val="000000"/>
                </a:solidFill>
                <a:latin typeface="+mj-lt"/>
              </a:rPr>
              <a:t>(nómada) y que da cuenta del perfil del sujeto capaz de ser un nómada del conocimiento. Fue creado por John Moravec para referirse a los trabajadores nómadas del conocimiento y la innovación.</a:t>
            </a:r>
            <a:endParaRPr lang="es-MX" i="1" dirty="0">
              <a:latin typeface="+mj-lt"/>
            </a:endParaRPr>
          </a:p>
        </p:txBody>
      </p:sp>
      <p:pic>
        <p:nvPicPr>
          <p:cNvPr id="1026" name="Picture 2" descr="Resultado de imagen para la sociedad del conocimiento">
            <a:extLst>
              <a:ext uri="{FF2B5EF4-FFF2-40B4-BE49-F238E27FC236}">
                <a16:creationId xmlns:a16="http://schemas.microsoft.com/office/drawing/2014/main" id="{672ADF8F-540A-4280-9AF0-B348E94FB19C}"/>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9292"/>
          <a:stretch/>
        </p:blipFill>
        <p:spPr bwMode="auto">
          <a:xfrm>
            <a:off x="4005943" y="4378296"/>
            <a:ext cx="4557487" cy="22083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25484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44FCB5C7-BD85-4066-BFCC-279442CC3969}"/>
              </a:ext>
            </a:extLst>
          </p:cNvPr>
          <p:cNvPicPr>
            <a:picLocks noChangeAspect="1"/>
          </p:cNvPicPr>
          <p:nvPr/>
        </p:nvPicPr>
        <p:blipFill>
          <a:blip r:embed="rId2">
            <a:lum bright="20000"/>
          </a:blip>
          <a:stretch>
            <a:fillRect/>
          </a:stretch>
        </p:blipFill>
        <p:spPr>
          <a:xfrm>
            <a:off x="1177636" y="0"/>
            <a:ext cx="9633528" cy="6858000"/>
          </a:xfrm>
          <a:prstGeom prst="rect">
            <a:avLst/>
          </a:prstGeom>
        </p:spPr>
      </p:pic>
    </p:spTree>
    <p:extLst>
      <p:ext uri="{BB962C8B-B14F-4D97-AF65-F5344CB8AC3E}">
        <p14:creationId xmlns:p14="http://schemas.microsoft.com/office/powerpoint/2010/main" val="23586042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ítulo 1"/>
          <p:cNvSpPr>
            <a:spLocks noGrp="1"/>
          </p:cNvSpPr>
          <p:nvPr>
            <p:ph type="ctrTitle"/>
          </p:nvPr>
        </p:nvSpPr>
        <p:spPr>
          <a:xfrm>
            <a:off x="2289563" y="2506481"/>
            <a:ext cx="7197726" cy="1076474"/>
          </a:xfrm>
        </p:spPr>
        <p:txBody>
          <a:bodyPr>
            <a:normAutofit/>
          </a:bodyPr>
          <a:lstStyle/>
          <a:p>
            <a:pPr algn="ctr"/>
            <a:r>
              <a:rPr lang="es-MX" b="1" cap="none" dirty="0">
                <a:ln w="6600">
                  <a:solidFill>
                    <a:schemeClr val="accent2"/>
                  </a:solidFill>
                  <a:prstDash val="solid"/>
                </a:ln>
                <a:solidFill>
                  <a:schemeClr val="tx1">
                    <a:lumMod val="95000"/>
                    <a:lumOff val="5000"/>
                  </a:schemeClr>
                </a:solidFill>
                <a:effectLst>
                  <a:outerShdw dist="38100" dir="2700000" algn="tl" rotWithShape="0">
                    <a:schemeClr val="accent2"/>
                  </a:outerShdw>
                </a:effectLst>
                <a:latin typeface="Comic Sans MS" panose="030F0702030302020204" pitchFamily="66" charset="0"/>
              </a:rPr>
              <a:t>Ramas del derecho</a:t>
            </a:r>
            <a:r>
              <a:rPr lang="es-MX" b="1" cap="none" dirty="0">
                <a:ln w="6600">
                  <a:solidFill>
                    <a:schemeClr val="accent2"/>
                  </a:solidFill>
                  <a:prstDash val="solid"/>
                </a:ln>
                <a:solidFill>
                  <a:srgbClr val="FFFFFF"/>
                </a:solidFill>
                <a:effectLst>
                  <a:outerShdw dist="38100" dir="2700000" algn="tl" rotWithShape="0">
                    <a:schemeClr val="accent2"/>
                  </a:outerShdw>
                </a:effectLst>
                <a:latin typeface="Comic Sans MS" panose="030F0702030302020204" pitchFamily="66" charset="0"/>
              </a:rPr>
              <a:t> </a:t>
            </a:r>
          </a:p>
        </p:txBody>
      </p:sp>
      <p:pic>
        <p:nvPicPr>
          <p:cNvPr id="7" name="Imagen 6"/>
          <p:cNvPicPr>
            <a:picLocks noChangeAspect="1"/>
          </p:cNvPicPr>
          <p:nvPr/>
        </p:nvPicPr>
        <p:blipFill>
          <a:blip r:embed="rId3"/>
          <a:stretch>
            <a:fillRect/>
          </a:stretch>
        </p:blipFill>
        <p:spPr>
          <a:xfrm>
            <a:off x="7343272" y="48126"/>
            <a:ext cx="4848727" cy="2983832"/>
          </a:xfrm>
          <a:prstGeom prst="rect">
            <a:avLst/>
          </a:prstGeom>
        </p:spPr>
      </p:pic>
      <p:pic>
        <p:nvPicPr>
          <p:cNvPr id="8" name="Imagen 7"/>
          <p:cNvPicPr>
            <a:picLocks noChangeAspect="1"/>
          </p:cNvPicPr>
          <p:nvPr/>
        </p:nvPicPr>
        <p:blipFill>
          <a:blip r:embed="rId3"/>
          <a:stretch>
            <a:fillRect/>
          </a:stretch>
        </p:blipFill>
        <p:spPr>
          <a:xfrm rot="20546555">
            <a:off x="7615988" y="835842"/>
            <a:ext cx="4848727" cy="2983832"/>
          </a:xfrm>
          <a:prstGeom prst="rect">
            <a:avLst/>
          </a:prstGeom>
        </p:spPr>
      </p:pic>
      <p:pic>
        <p:nvPicPr>
          <p:cNvPr id="9" name="Imagen 8"/>
          <p:cNvPicPr>
            <a:picLocks noChangeAspect="1"/>
          </p:cNvPicPr>
          <p:nvPr/>
        </p:nvPicPr>
        <p:blipFill rotWithShape="1">
          <a:blip r:embed="rId3"/>
          <a:srcRect t="22237"/>
          <a:stretch/>
        </p:blipFill>
        <p:spPr>
          <a:xfrm rot="791674">
            <a:off x="7027179" y="188876"/>
            <a:ext cx="4848727" cy="2320328"/>
          </a:xfrm>
          <a:prstGeom prst="rect">
            <a:avLst/>
          </a:prstGeom>
        </p:spPr>
      </p:pic>
      <p:pic>
        <p:nvPicPr>
          <p:cNvPr id="10" name="Imagen 9"/>
          <p:cNvPicPr>
            <a:picLocks noChangeAspect="1"/>
          </p:cNvPicPr>
          <p:nvPr/>
        </p:nvPicPr>
        <p:blipFill>
          <a:blip r:embed="rId3"/>
          <a:stretch>
            <a:fillRect/>
          </a:stretch>
        </p:blipFill>
        <p:spPr>
          <a:xfrm rot="6440426" flipH="1">
            <a:off x="7925865" y="1332747"/>
            <a:ext cx="4848727" cy="2983832"/>
          </a:xfrm>
          <a:prstGeom prst="rect">
            <a:avLst/>
          </a:prstGeom>
        </p:spPr>
      </p:pic>
      <p:pic>
        <p:nvPicPr>
          <p:cNvPr id="11" name="Imagen 10"/>
          <p:cNvPicPr>
            <a:picLocks noChangeAspect="1"/>
          </p:cNvPicPr>
          <p:nvPr/>
        </p:nvPicPr>
        <p:blipFill rotWithShape="1">
          <a:blip r:embed="rId3"/>
          <a:srcRect l="-7838" t="7139"/>
          <a:stretch/>
        </p:blipFill>
        <p:spPr>
          <a:xfrm rot="16200000" flipH="1">
            <a:off x="-1002267" y="3119825"/>
            <a:ext cx="4878453" cy="2585162"/>
          </a:xfrm>
          <a:prstGeom prst="rect">
            <a:avLst/>
          </a:prstGeom>
        </p:spPr>
      </p:pic>
      <p:pic>
        <p:nvPicPr>
          <p:cNvPr id="12" name="Imagen 11"/>
          <p:cNvPicPr>
            <a:picLocks noChangeAspect="1"/>
          </p:cNvPicPr>
          <p:nvPr/>
        </p:nvPicPr>
        <p:blipFill rotWithShape="1">
          <a:blip r:embed="rId3"/>
          <a:srcRect r="22648"/>
          <a:stretch/>
        </p:blipFill>
        <p:spPr>
          <a:xfrm rot="9004313">
            <a:off x="103406" y="3100916"/>
            <a:ext cx="3499301" cy="2783922"/>
          </a:xfrm>
          <a:prstGeom prst="rect">
            <a:avLst/>
          </a:prstGeom>
        </p:spPr>
      </p:pic>
      <p:pic>
        <p:nvPicPr>
          <p:cNvPr id="13" name="Imagen 12"/>
          <p:cNvPicPr>
            <a:picLocks noChangeAspect="1"/>
          </p:cNvPicPr>
          <p:nvPr/>
        </p:nvPicPr>
        <p:blipFill rotWithShape="1">
          <a:blip r:embed="rId4"/>
          <a:srcRect l="-86" t="35657" r="53673"/>
          <a:stretch/>
        </p:blipFill>
        <p:spPr>
          <a:xfrm rot="11114734">
            <a:off x="80563" y="5993073"/>
            <a:ext cx="1316177" cy="940105"/>
          </a:xfrm>
          <a:prstGeom prst="rect">
            <a:avLst/>
          </a:prstGeom>
        </p:spPr>
      </p:pic>
      <p:pic>
        <p:nvPicPr>
          <p:cNvPr id="14" name="Imagen 13"/>
          <p:cNvPicPr>
            <a:picLocks noChangeAspect="1"/>
          </p:cNvPicPr>
          <p:nvPr/>
        </p:nvPicPr>
        <p:blipFill rotWithShape="1">
          <a:blip r:embed="rId4"/>
          <a:srcRect l="-86" t="35657" r="53673"/>
          <a:stretch/>
        </p:blipFill>
        <p:spPr>
          <a:xfrm rot="11114734">
            <a:off x="10988835" y="235107"/>
            <a:ext cx="1316177" cy="940105"/>
          </a:xfrm>
          <a:prstGeom prst="rect">
            <a:avLst/>
          </a:prstGeom>
        </p:spPr>
      </p:pic>
      <p:pic>
        <p:nvPicPr>
          <p:cNvPr id="15" name="Imagen 14"/>
          <p:cNvPicPr>
            <a:picLocks noChangeAspect="1"/>
          </p:cNvPicPr>
          <p:nvPr/>
        </p:nvPicPr>
        <p:blipFill>
          <a:blip r:embed="rId5"/>
          <a:stretch>
            <a:fillRect/>
          </a:stretch>
        </p:blipFill>
        <p:spPr>
          <a:xfrm>
            <a:off x="399761" y="5512303"/>
            <a:ext cx="338890" cy="286174"/>
          </a:xfrm>
          <a:prstGeom prst="rect">
            <a:avLst/>
          </a:prstGeom>
        </p:spPr>
      </p:pic>
      <p:pic>
        <p:nvPicPr>
          <p:cNvPr id="16" name="Imagen 15"/>
          <p:cNvPicPr>
            <a:picLocks noChangeAspect="1"/>
          </p:cNvPicPr>
          <p:nvPr/>
        </p:nvPicPr>
        <p:blipFill>
          <a:blip r:embed="rId5"/>
          <a:stretch>
            <a:fillRect/>
          </a:stretch>
        </p:blipFill>
        <p:spPr>
          <a:xfrm rot="7417318">
            <a:off x="1470636" y="5369215"/>
            <a:ext cx="338890" cy="286174"/>
          </a:xfrm>
          <a:prstGeom prst="rect">
            <a:avLst/>
          </a:prstGeom>
        </p:spPr>
      </p:pic>
      <p:pic>
        <p:nvPicPr>
          <p:cNvPr id="17" name="Imagen 16"/>
          <p:cNvPicPr>
            <a:picLocks noChangeAspect="1"/>
          </p:cNvPicPr>
          <p:nvPr/>
        </p:nvPicPr>
        <p:blipFill>
          <a:blip r:embed="rId5"/>
          <a:stretch>
            <a:fillRect/>
          </a:stretch>
        </p:blipFill>
        <p:spPr>
          <a:xfrm rot="7417318">
            <a:off x="758308" y="4338425"/>
            <a:ext cx="338890" cy="286174"/>
          </a:xfrm>
          <a:prstGeom prst="rect">
            <a:avLst/>
          </a:prstGeom>
        </p:spPr>
      </p:pic>
      <p:pic>
        <p:nvPicPr>
          <p:cNvPr id="18" name="Imagen 17"/>
          <p:cNvPicPr>
            <a:picLocks noChangeAspect="1"/>
          </p:cNvPicPr>
          <p:nvPr/>
        </p:nvPicPr>
        <p:blipFill>
          <a:blip r:embed="rId5"/>
          <a:stretch>
            <a:fillRect/>
          </a:stretch>
        </p:blipFill>
        <p:spPr>
          <a:xfrm rot="7417318">
            <a:off x="2333091" y="4115301"/>
            <a:ext cx="338890" cy="286174"/>
          </a:xfrm>
          <a:prstGeom prst="rect">
            <a:avLst/>
          </a:prstGeom>
        </p:spPr>
      </p:pic>
      <p:pic>
        <p:nvPicPr>
          <p:cNvPr id="19" name="Imagen 18"/>
          <p:cNvPicPr>
            <a:picLocks noChangeAspect="1"/>
          </p:cNvPicPr>
          <p:nvPr/>
        </p:nvPicPr>
        <p:blipFill>
          <a:blip r:embed="rId5"/>
          <a:stretch>
            <a:fillRect/>
          </a:stretch>
        </p:blipFill>
        <p:spPr>
          <a:xfrm rot="4840505">
            <a:off x="376682" y="2901631"/>
            <a:ext cx="338890" cy="286174"/>
          </a:xfrm>
          <a:prstGeom prst="rect">
            <a:avLst/>
          </a:prstGeom>
        </p:spPr>
      </p:pic>
      <p:pic>
        <p:nvPicPr>
          <p:cNvPr id="20" name="Imagen 19"/>
          <p:cNvPicPr>
            <a:picLocks noChangeAspect="1"/>
          </p:cNvPicPr>
          <p:nvPr/>
        </p:nvPicPr>
        <p:blipFill>
          <a:blip r:embed="rId5"/>
          <a:stretch>
            <a:fillRect/>
          </a:stretch>
        </p:blipFill>
        <p:spPr>
          <a:xfrm rot="13475065">
            <a:off x="9470301" y="3311889"/>
            <a:ext cx="338890" cy="286174"/>
          </a:xfrm>
          <a:prstGeom prst="rect">
            <a:avLst/>
          </a:prstGeom>
        </p:spPr>
      </p:pic>
      <p:pic>
        <p:nvPicPr>
          <p:cNvPr id="21" name="Imagen 20"/>
          <p:cNvPicPr>
            <a:picLocks noChangeAspect="1"/>
          </p:cNvPicPr>
          <p:nvPr/>
        </p:nvPicPr>
        <p:blipFill>
          <a:blip r:embed="rId5"/>
          <a:stretch>
            <a:fillRect/>
          </a:stretch>
        </p:blipFill>
        <p:spPr>
          <a:xfrm rot="676376">
            <a:off x="9543061" y="2054607"/>
            <a:ext cx="338890" cy="286174"/>
          </a:xfrm>
          <a:prstGeom prst="rect">
            <a:avLst/>
          </a:prstGeom>
        </p:spPr>
      </p:pic>
      <p:pic>
        <p:nvPicPr>
          <p:cNvPr id="22" name="Imagen 21"/>
          <p:cNvPicPr>
            <a:picLocks noChangeAspect="1"/>
          </p:cNvPicPr>
          <p:nvPr/>
        </p:nvPicPr>
        <p:blipFill>
          <a:blip r:embed="rId5"/>
          <a:stretch>
            <a:fillRect/>
          </a:stretch>
        </p:blipFill>
        <p:spPr>
          <a:xfrm rot="20232711">
            <a:off x="10057684" y="1032503"/>
            <a:ext cx="338890" cy="286174"/>
          </a:xfrm>
          <a:prstGeom prst="rect">
            <a:avLst/>
          </a:prstGeom>
        </p:spPr>
      </p:pic>
      <p:pic>
        <p:nvPicPr>
          <p:cNvPr id="23" name="Imagen 22"/>
          <p:cNvPicPr>
            <a:picLocks noChangeAspect="1"/>
          </p:cNvPicPr>
          <p:nvPr/>
        </p:nvPicPr>
        <p:blipFill>
          <a:blip r:embed="rId5"/>
          <a:stretch>
            <a:fillRect/>
          </a:stretch>
        </p:blipFill>
        <p:spPr>
          <a:xfrm rot="13597816">
            <a:off x="11686903" y="1175521"/>
            <a:ext cx="338890" cy="286174"/>
          </a:xfrm>
          <a:prstGeom prst="rect">
            <a:avLst/>
          </a:prstGeom>
        </p:spPr>
      </p:pic>
      <p:pic>
        <p:nvPicPr>
          <p:cNvPr id="24" name="Imagen 23"/>
          <p:cNvPicPr>
            <a:picLocks noChangeAspect="1"/>
          </p:cNvPicPr>
          <p:nvPr/>
        </p:nvPicPr>
        <p:blipFill>
          <a:blip r:embed="rId5"/>
          <a:stretch>
            <a:fillRect/>
          </a:stretch>
        </p:blipFill>
        <p:spPr>
          <a:xfrm rot="676376">
            <a:off x="10585024" y="204368"/>
            <a:ext cx="338890" cy="286174"/>
          </a:xfrm>
          <a:prstGeom prst="rect">
            <a:avLst/>
          </a:prstGeom>
        </p:spPr>
      </p:pic>
      <p:pic>
        <p:nvPicPr>
          <p:cNvPr id="25" name="Imagen 24"/>
          <p:cNvPicPr>
            <a:picLocks noChangeAspect="1"/>
          </p:cNvPicPr>
          <p:nvPr/>
        </p:nvPicPr>
        <p:blipFill>
          <a:blip r:embed="rId5"/>
          <a:stretch>
            <a:fillRect/>
          </a:stretch>
        </p:blipFill>
        <p:spPr>
          <a:xfrm rot="676376">
            <a:off x="10581897" y="3485339"/>
            <a:ext cx="338890" cy="286174"/>
          </a:xfrm>
          <a:prstGeom prst="rect">
            <a:avLst/>
          </a:prstGeom>
        </p:spPr>
      </p:pic>
      <p:pic>
        <p:nvPicPr>
          <p:cNvPr id="27" name="Imagen 26"/>
          <p:cNvPicPr>
            <a:picLocks noChangeAspect="1"/>
          </p:cNvPicPr>
          <p:nvPr/>
        </p:nvPicPr>
        <p:blipFill>
          <a:blip r:embed="rId6"/>
          <a:stretch>
            <a:fillRect/>
          </a:stretch>
        </p:blipFill>
        <p:spPr>
          <a:xfrm>
            <a:off x="44711" y="1514474"/>
            <a:ext cx="1871272" cy="1371257"/>
          </a:xfrm>
          <a:prstGeom prst="ellipse">
            <a:avLst/>
          </a:prstGeom>
          <a:ln>
            <a:noFill/>
          </a:ln>
          <a:effectLst>
            <a:softEdge rad="112500"/>
          </a:effectLst>
        </p:spPr>
      </p:pic>
      <p:pic>
        <p:nvPicPr>
          <p:cNvPr id="28" name="Imagen 27"/>
          <p:cNvPicPr>
            <a:picLocks noChangeAspect="1"/>
          </p:cNvPicPr>
          <p:nvPr/>
        </p:nvPicPr>
        <p:blipFill>
          <a:blip r:embed="rId7"/>
          <a:stretch>
            <a:fillRect/>
          </a:stretch>
        </p:blipFill>
        <p:spPr>
          <a:xfrm>
            <a:off x="9767635" y="4570292"/>
            <a:ext cx="1712727" cy="1063291"/>
          </a:xfrm>
          <a:prstGeom prst="ellipse">
            <a:avLst/>
          </a:prstGeom>
          <a:ln>
            <a:noFill/>
          </a:ln>
          <a:effectLst>
            <a:softEdge rad="112500"/>
          </a:effectLst>
        </p:spPr>
      </p:pic>
      <p:pic>
        <p:nvPicPr>
          <p:cNvPr id="29" name="Imagen 28"/>
          <p:cNvPicPr>
            <a:picLocks noChangeAspect="1"/>
          </p:cNvPicPr>
          <p:nvPr/>
        </p:nvPicPr>
        <p:blipFill>
          <a:blip r:embed="rId8"/>
          <a:stretch>
            <a:fillRect/>
          </a:stretch>
        </p:blipFill>
        <p:spPr>
          <a:xfrm>
            <a:off x="7115854" y="274079"/>
            <a:ext cx="1345461" cy="858007"/>
          </a:xfrm>
          <a:prstGeom prst="rect">
            <a:avLst/>
          </a:prstGeom>
          <a:ln>
            <a:noFill/>
          </a:ln>
          <a:effectLst>
            <a:softEdge rad="112500"/>
          </a:effectLst>
        </p:spPr>
      </p:pic>
      <p:pic>
        <p:nvPicPr>
          <p:cNvPr id="30" name="Imagen 29"/>
          <p:cNvPicPr>
            <a:picLocks noChangeAspect="1"/>
          </p:cNvPicPr>
          <p:nvPr/>
        </p:nvPicPr>
        <p:blipFill>
          <a:blip r:embed="rId9"/>
          <a:stretch>
            <a:fillRect/>
          </a:stretch>
        </p:blipFill>
        <p:spPr>
          <a:xfrm>
            <a:off x="2967327" y="3966642"/>
            <a:ext cx="1312278" cy="1135295"/>
          </a:xfrm>
          <a:prstGeom prst="rect">
            <a:avLst/>
          </a:prstGeom>
          <a:ln>
            <a:noFill/>
          </a:ln>
          <a:effectLst>
            <a:softEdge rad="112500"/>
          </a:effectLst>
        </p:spPr>
      </p:pic>
      <p:pic>
        <p:nvPicPr>
          <p:cNvPr id="31" name="Imagen 30"/>
          <p:cNvPicPr>
            <a:picLocks noChangeAspect="1"/>
          </p:cNvPicPr>
          <p:nvPr/>
        </p:nvPicPr>
        <p:blipFill>
          <a:blip r:embed="rId10"/>
          <a:stretch>
            <a:fillRect/>
          </a:stretch>
        </p:blipFill>
        <p:spPr>
          <a:xfrm>
            <a:off x="866240" y="3380368"/>
            <a:ext cx="1636296" cy="1096698"/>
          </a:xfrm>
          <a:prstGeom prst="rect">
            <a:avLst/>
          </a:prstGeom>
          <a:ln>
            <a:noFill/>
          </a:ln>
          <a:effectLst>
            <a:softEdge rad="112500"/>
          </a:effectLst>
        </p:spPr>
      </p:pic>
      <p:pic>
        <p:nvPicPr>
          <p:cNvPr id="32" name="Imagen 31"/>
          <p:cNvPicPr>
            <a:picLocks noChangeAspect="1"/>
          </p:cNvPicPr>
          <p:nvPr/>
        </p:nvPicPr>
        <p:blipFill rotWithShape="1">
          <a:blip r:embed="rId11"/>
          <a:srcRect l="17453" r="16746"/>
          <a:stretch/>
        </p:blipFill>
        <p:spPr>
          <a:xfrm>
            <a:off x="10110990" y="1461920"/>
            <a:ext cx="1457308" cy="1183724"/>
          </a:xfrm>
          <a:prstGeom prst="ellipse">
            <a:avLst/>
          </a:prstGeom>
          <a:ln>
            <a:noFill/>
          </a:ln>
          <a:effectLst>
            <a:softEdge rad="112500"/>
          </a:effectLst>
        </p:spPr>
      </p:pic>
      <p:pic>
        <p:nvPicPr>
          <p:cNvPr id="33" name="Imagen 32"/>
          <p:cNvPicPr>
            <a:picLocks noChangeAspect="1"/>
          </p:cNvPicPr>
          <p:nvPr/>
        </p:nvPicPr>
        <p:blipFill rotWithShape="1">
          <a:blip r:embed="rId12"/>
          <a:srcRect l="-1754" t="-4520" r="1754" b="4520"/>
          <a:stretch/>
        </p:blipFill>
        <p:spPr>
          <a:xfrm>
            <a:off x="1623823" y="5413058"/>
            <a:ext cx="2030385" cy="1418449"/>
          </a:xfrm>
          <a:prstGeom prst="ellipse">
            <a:avLst/>
          </a:prstGeom>
          <a:ln>
            <a:noFill/>
          </a:ln>
          <a:effectLst>
            <a:softEdge rad="112500"/>
          </a:effectLst>
        </p:spPr>
      </p:pic>
      <p:pic>
        <p:nvPicPr>
          <p:cNvPr id="34" name="Imagen 33"/>
          <p:cNvPicPr>
            <a:picLocks noChangeAspect="1"/>
          </p:cNvPicPr>
          <p:nvPr/>
        </p:nvPicPr>
        <p:blipFill rotWithShape="1">
          <a:blip r:embed="rId13"/>
          <a:srcRect l="-10785" t="-27788" r="-9303" b="-17795"/>
          <a:stretch/>
        </p:blipFill>
        <p:spPr>
          <a:xfrm>
            <a:off x="8995924" y="-190473"/>
            <a:ext cx="1847667" cy="1396015"/>
          </a:xfrm>
          <a:prstGeom prst="ellipse">
            <a:avLst/>
          </a:prstGeom>
          <a:ln>
            <a:noFill/>
          </a:ln>
          <a:effectLst>
            <a:softEdge rad="112500"/>
          </a:effectLst>
        </p:spPr>
      </p:pic>
      <p:pic>
        <p:nvPicPr>
          <p:cNvPr id="35" name="Imagen 34"/>
          <p:cNvPicPr>
            <a:picLocks noChangeAspect="1"/>
          </p:cNvPicPr>
          <p:nvPr/>
        </p:nvPicPr>
        <p:blipFill rotWithShape="1">
          <a:blip r:embed="rId14"/>
          <a:srcRect t="-5740" r="14585" b="-1078"/>
          <a:stretch/>
        </p:blipFill>
        <p:spPr>
          <a:xfrm>
            <a:off x="8180049" y="1313726"/>
            <a:ext cx="1587586" cy="1331918"/>
          </a:xfrm>
          <a:prstGeom prst="ellipse">
            <a:avLst/>
          </a:prstGeom>
          <a:ln>
            <a:noFill/>
          </a:ln>
          <a:effectLst>
            <a:softEdge rad="112500"/>
          </a:effectLst>
        </p:spPr>
      </p:pic>
    </p:spTree>
    <p:extLst>
      <p:ext uri="{BB962C8B-B14F-4D97-AF65-F5344CB8AC3E}">
        <p14:creationId xmlns:p14="http://schemas.microsoft.com/office/powerpoint/2010/main" val="19762173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27233" t="22699" r="26429" b="9524"/>
          <a:stretch/>
        </p:blipFill>
        <p:spPr>
          <a:xfrm>
            <a:off x="3429002" y="189203"/>
            <a:ext cx="7815942" cy="6430459"/>
          </a:xfrm>
          <a:prstGeom prst="rect">
            <a:avLst/>
          </a:prstGeom>
        </p:spPr>
      </p:pic>
      <p:sp>
        <p:nvSpPr>
          <p:cNvPr id="5" name="CuadroTexto 4"/>
          <p:cNvSpPr txBox="1"/>
          <p:nvPr/>
        </p:nvSpPr>
        <p:spPr>
          <a:xfrm>
            <a:off x="174172" y="522513"/>
            <a:ext cx="2982688" cy="1754326"/>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s-MX" sz="3600" dirty="0"/>
              <a:t>Ramas del Derecho Informático </a:t>
            </a:r>
          </a:p>
        </p:txBody>
      </p:sp>
    </p:spTree>
    <p:extLst>
      <p:ext uri="{BB962C8B-B14F-4D97-AF65-F5344CB8AC3E}">
        <p14:creationId xmlns:p14="http://schemas.microsoft.com/office/powerpoint/2010/main" val="4007994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96779" y="459547"/>
            <a:ext cx="11598442" cy="5909310"/>
          </a:xfrm>
          <a:prstGeom prst="rect">
            <a:avLst/>
          </a:prstGeom>
          <a:solidFill>
            <a:schemeClr val="tx1"/>
          </a:solidFill>
          <a:ln>
            <a:solidFill>
              <a:schemeClr val="tx1"/>
            </a:solidFill>
          </a:ln>
          <a:effectLst>
            <a:glow rad="228600">
              <a:schemeClr val="accent2">
                <a:satMod val="175000"/>
                <a:alpha val="40000"/>
              </a:schemeClr>
            </a:glow>
            <a:innerShdw blurRad="114300">
              <a:prstClr val="black"/>
            </a:innerShdw>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srgbClr val="FD3963"/>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Rectángulo 5"/>
          <p:cNvSpPr/>
          <p:nvPr/>
        </p:nvSpPr>
        <p:spPr>
          <a:xfrm>
            <a:off x="2663009" y="573697"/>
            <a:ext cx="6865982" cy="923330"/>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22225">
                  <a:solidFill>
                    <a:srgbClr val="477BD1"/>
                  </a:solidFill>
                  <a:prstDash val="solid"/>
                </a:ln>
                <a:solidFill>
                  <a:srgbClr val="477BD1">
                    <a:lumMod val="40000"/>
                    <a:lumOff val="60000"/>
                  </a:srgbClr>
                </a:solidFill>
                <a:effectLst/>
                <a:uLnTx/>
                <a:uFillTx/>
                <a:latin typeface="Calibri" panose="020F0502020204030204"/>
                <a:ea typeface="+mn-ea"/>
                <a:cs typeface="+mn-cs"/>
              </a:rPr>
              <a:t>Concepto Derecho:</a:t>
            </a:r>
          </a:p>
        </p:txBody>
      </p:sp>
      <p:sp>
        <p:nvSpPr>
          <p:cNvPr id="2" name="TextBox 1">
            <a:extLst>
              <a:ext uri="{FF2B5EF4-FFF2-40B4-BE49-F238E27FC236}">
                <a16:creationId xmlns:a16="http://schemas.microsoft.com/office/drawing/2014/main" id="{518FAC73-A051-477E-964B-306E01CAFE16}"/>
              </a:ext>
            </a:extLst>
          </p:cNvPr>
          <p:cNvSpPr txBox="1"/>
          <p:nvPr/>
        </p:nvSpPr>
        <p:spPr>
          <a:xfrm>
            <a:off x="841828" y="1715755"/>
            <a:ext cx="9753600" cy="1323439"/>
          </a:xfrm>
          <a:prstGeom prst="rect">
            <a:avLst/>
          </a:prstGeom>
          <a:noFill/>
        </p:spPr>
        <p:txBody>
          <a:bodyPr wrap="square" rtlCol="0">
            <a:spAutoFit/>
          </a:bodyPr>
          <a:lstStyle/>
          <a:p>
            <a:pPr lvl="2" algn="just" defTabSz="457200">
              <a:defRPr/>
            </a:pPr>
            <a:r>
              <a:rPr lang="es-MX" sz="2000" dirty="0">
                <a:solidFill>
                  <a:prstClr val="black"/>
                </a:solidFill>
              </a:rPr>
              <a:t>El Derecho es el conjunto de normas que imponen deberes y normas que confieren</a:t>
            </a:r>
          </a:p>
          <a:p>
            <a:pPr lvl="2" algn="just" defTabSz="457200">
              <a:defRPr/>
            </a:pPr>
            <a:r>
              <a:rPr lang="es-MX" sz="2000" dirty="0">
                <a:solidFill>
                  <a:prstClr val="black"/>
                </a:solidFill>
              </a:rPr>
              <a:t>facultades, que establecen las bases de convivencia social y cuyo fin es dotar a todos  los miembros de la sociedad de los mínimos de seguridad, certeza, igualdad, libertad y Justicia.</a:t>
            </a:r>
            <a:endParaRPr lang="es-ES" sz="2000" dirty="0"/>
          </a:p>
        </p:txBody>
      </p:sp>
      <p:sp>
        <p:nvSpPr>
          <p:cNvPr id="3" name="TextBox 2">
            <a:extLst>
              <a:ext uri="{FF2B5EF4-FFF2-40B4-BE49-F238E27FC236}">
                <a16:creationId xmlns:a16="http://schemas.microsoft.com/office/drawing/2014/main" id="{86835100-61D8-4583-93F6-982857766B23}"/>
              </a:ext>
            </a:extLst>
          </p:cNvPr>
          <p:cNvSpPr txBox="1"/>
          <p:nvPr/>
        </p:nvSpPr>
        <p:spPr>
          <a:xfrm>
            <a:off x="1726637" y="3380586"/>
            <a:ext cx="3578134" cy="1323439"/>
          </a:xfrm>
          <a:prstGeom prst="rect">
            <a:avLst/>
          </a:prstGeom>
          <a:noFill/>
        </p:spPr>
        <p:txBody>
          <a:bodyPr wrap="square" rtlCol="0">
            <a:spAutoFit/>
          </a:bodyPr>
          <a:lstStyle/>
          <a:p>
            <a:r>
              <a:rPr lang="es-ES" sz="2000" dirty="0">
                <a:solidFill>
                  <a:schemeClr val="bg1"/>
                </a:solidFill>
                <a:latin typeface="Calibri (Body)"/>
              </a:rPr>
              <a:t>Si nos atenemos a la etimología de la palabra, “derecho” alude a “</a:t>
            </a:r>
            <a:r>
              <a:rPr lang="es-ES" sz="2000" dirty="0" err="1">
                <a:solidFill>
                  <a:schemeClr val="bg1"/>
                </a:solidFill>
                <a:latin typeface="Calibri (Body)"/>
              </a:rPr>
              <a:t>directum</a:t>
            </a:r>
            <a:r>
              <a:rPr lang="es-ES" sz="2000" dirty="0">
                <a:solidFill>
                  <a:schemeClr val="bg1"/>
                </a:solidFill>
                <a:latin typeface="Calibri (Body)"/>
              </a:rPr>
              <a:t>”, “dirigido”, con lo que se indica sujeción a una regla.</a:t>
            </a:r>
          </a:p>
        </p:txBody>
      </p:sp>
      <p:pic>
        <p:nvPicPr>
          <p:cNvPr id="3074" name="Picture 2" descr="Resultado de imagen para derecho">
            <a:extLst>
              <a:ext uri="{FF2B5EF4-FFF2-40B4-BE49-F238E27FC236}">
                <a16:creationId xmlns:a16="http://schemas.microsoft.com/office/drawing/2014/main" id="{DA438F29-6EF3-4FAB-A132-9BB9B5D719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1829" y="3091945"/>
            <a:ext cx="3986893" cy="25459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802676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438E6455-5362-4317-A54E-66AB1262D7F5}"/>
              </a:ext>
            </a:extLst>
          </p:cNvPr>
          <p:cNvSpPr txBox="1"/>
          <p:nvPr/>
        </p:nvSpPr>
        <p:spPr>
          <a:xfrm>
            <a:off x="682171" y="385011"/>
            <a:ext cx="10958286" cy="6186309"/>
          </a:xfrm>
          <a:prstGeom prst="rect">
            <a:avLst/>
          </a:prstGeom>
          <a:solidFill>
            <a:schemeClr val="tx1"/>
          </a:solidFill>
          <a:ln>
            <a:solidFill>
              <a:schemeClr val="tx1"/>
            </a:solidFill>
          </a:ln>
          <a:effectLst>
            <a:glow rad="228600">
              <a:schemeClr val="accent2">
                <a:satMod val="175000"/>
                <a:alpha val="40000"/>
              </a:schemeClr>
            </a:glow>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Rectángulo 6">
            <a:extLst>
              <a:ext uri="{FF2B5EF4-FFF2-40B4-BE49-F238E27FC236}">
                <a16:creationId xmlns:a16="http://schemas.microsoft.com/office/drawing/2014/main" id="{33963A14-CECB-45CC-B146-CFD1F7615AD8}"/>
              </a:ext>
            </a:extLst>
          </p:cNvPr>
          <p:cNvSpPr/>
          <p:nvPr/>
        </p:nvSpPr>
        <p:spPr>
          <a:xfrm>
            <a:off x="2953793" y="738938"/>
            <a:ext cx="6284413" cy="923330"/>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12700">
                  <a:solidFill>
                    <a:srgbClr val="FD6384"/>
                  </a:solidFill>
                  <a:prstDash val="solid"/>
                </a:ln>
                <a:solidFill>
                  <a:srgbClr val="FD6384"/>
                </a:solidFill>
                <a:effectLst>
                  <a:outerShdw dist="38100" dir="2640000" algn="bl" rotWithShape="0">
                    <a:srgbClr val="AC3EC1"/>
                  </a:outerShdw>
                </a:effectLst>
                <a:uLnTx/>
                <a:uFillTx/>
                <a:latin typeface="Calibri" panose="020F0502020204030204"/>
                <a:ea typeface="+mn-ea"/>
                <a:cs typeface="+mn-cs"/>
              </a:rPr>
              <a:t>Derecho</a:t>
            </a:r>
            <a:r>
              <a:rPr kumimoji="0" lang="es-ES" sz="5400" b="1" i="0" u="none" strike="noStrike" kern="1200" cap="none" spc="0" normalizeH="0" baseline="0" noProof="0" dirty="0">
                <a:ln w="12700">
                  <a:solidFill>
                    <a:srgbClr val="FD3963"/>
                  </a:solidFill>
                  <a:prstDash val="solid"/>
                </a:ln>
                <a:solidFill>
                  <a:srgbClr val="FD6384"/>
                </a:solidFill>
                <a:effectLst>
                  <a:outerShdw dist="38100" dir="2640000" algn="bl" rotWithShape="0">
                    <a:srgbClr val="AC3EC1"/>
                  </a:outerShdw>
                </a:effectLst>
                <a:uLnTx/>
                <a:uFillTx/>
                <a:latin typeface="Calibri" panose="020F0502020204030204"/>
                <a:ea typeface="+mn-ea"/>
                <a:cs typeface="+mn-cs"/>
              </a:rPr>
              <a:t> Informático:</a:t>
            </a:r>
          </a:p>
        </p:txBody>
      </p:sp>
      <p:sp>
        <p:nvSpPr>
          <p:cNvPr id="6" name="TextBox 5">
            <a:extLst>
              <a:ext uri="{FF2B5EF4-FFF2-40B4-BE49-F238E27FC236}">
                <a16:creationId xmlns:a16="http://schemas.microsoft.com/office/drawing/2014/main" id="{1330F9D5-2B59-4D69-9132-47FCEA796A3E}"/>
              </a:ext>
            </a:extLst>
          </p:cNvPr>
          <p:cNvSpPr txBox="1"/>
          <p:nvPr/>
        </p:nvSpPr>
        <p:spPr>
          <a:xfrm>
            <a:off x="783772" y="2016195"/>
            <a:ext cx="10276114" cy="2308324"/>
          </a:xfrm>
          <a:prstGeom prst="rect">
            <a:avLst/>
          </a:prstGeom>
          <a:noFill/>
        </p:spPr>
        <p:txBody>
          <a:bodyPr wrap="square" rtlCol="0">
            <a:spAutoFit/>
          </a:bodyPr>
          <a:lstStyle/>
          <a:p>
            <a:pPr lvl="2" algn="just" defTabSz="457200">
              <a:defRPr/>
            </a:pPr>
            <a:r>
              <a:rPr lang="es-MX" dirty="0">
                <a:solidFill>
                  <a:prstClr val="black"/>
                </a:solidFill>
              </a:rPr>
              <a:t>El derecho informático es una rama de las ciencias jurídicas que contempla a la informática como instrumento (informática jurídica) y como objeto de estudio (derecho de la informática). En función de lo anterior, es notorio que la clasificación del derecho informático obedece a dos vertientes fundamentales: la informática jurídica y el derecho de la informática (considerado por algunos o de manera tangencial y, a mi manera de ver, equivocada, como el derecho informático)</a:t>
            </a:r>
          </a:p>
          <a:p>
            <a:pPr lvl="2" algn="just" defTabSz="457200">
              <a:defRPr/>
            </a:pPr>
            <a:r>
              <a:rPr lang="es-MX" dirty="0">
                <a:solidFill>
                  <a:prstClr val="black"/>
                </a:solidFill>
              </a:rPr>
              <a:t>(Téllez, 2008).</a:t>
            </a:r>
          </a:p>
          <a:p>
            <a:pPr lvl="2" algn="just" defTabSz="457200">
              <a:defRPr/>
            </a:pPr>
            <a:endParaRPr lang="es-MX" dirty="0">
              <a:solidFill>
                <a:prstClr val="black"/>
              </a:solidFill>
            </a:endParaRPr>
          </a:p>
          <a:p>
            <a:endParaRPr lang="es-ES" dirty="0"/>
          </a:p>
        </p:txBody>
      </p:sp>
      <p:pic>
        <p:nvPicPr>
          <p:cNvPr id="4100" name="Picture 4" descr="Resultado de imagen para derecho informatico">
            <a:extLst>
              <a:ext uri="{FF2B5EF4-FFF2-40B4-BE49-F238E27FC236}">
                <a16:creationId xmlns:a16="http://schemas.microsoft.com/office/drawing/2014/main" id="{91BA0182-A01C-4CD1-B99B-331DA51CD9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4572" y="4324519"/>
            <a:ext cx="4382856" cy="191887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96682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471D4DB-4C51-47B7-9E9A-E804C158A39A}"/>
              </a:ext>
            </a:extLst>
          </p:cNvPr>
          <p:cNvSpPr txBox="1"/>
          <p:nvPr/>
        </p:nvSpPr>
        <p:spPr>
          <a:xfrm>
            <a:off x="711200" y="605971"/>
            <a:ext cx="10769600" cy="5646057"/>
          </a:xfrm>
          <a:prstGeom prst="rect">
            <a:avLst/>
          </a:prstGeom>
          <a:solidFill>
            <a:schemeClr val="tx1"/>
          </a:solidFill>
        </p:spPr>
        <p:txBody>
          <a:bodyPr wrap="square" rtlCol="0">
            <a:spAutoFit/>
          </a:bodyPr>
          <a:lstStyle/>
          <a:p>
            <a:endParaRPr lang="es-ES" dirty="0"/>
          </a:p>
        </p:txBody>
      </p:sp>
      <p:sp>
        <p:nvSpPr>
          <p:cNvPr id="5" name="TextBox 4">
            <a:extLst>
              <a:ext uri="{FF2B5EF4-FFF2-40B4-BE49-F238E27FC236}">
                <a16:creationId xmlns:a16="http://schemas.microsoft.com/office/drawing/2014/main" id="{3CCFD8B9-F53B-49CC-8719-56591250E8A2}"/>
              </a:ext>
            </a:extLst>
          </p:cNvPr>
          <p:cNvSpPr txBox="1"/>
          <p:nvPr/>
        </p:nvSpPr>
        <p:spPr>
          <a:xfrm>
            <a:off x="1204685" y="711981"/>
            <a:ext cx="9318171" cy="707886"/>
          </a:xfrm>
          <a:prstGeom prst="rect">
            <a:avLst/>
          </a:prstGeom>
          <a:noFill/>
        </p:spPr>
        <p:txBody>
          <a:bodyPr wrap="square" rtlCol="0">
            <a:spAutoFit/>
          </a:bodyPr>
          <a:lstStyle/>
          <a:p>
            <a:r>
              <a:rPr lang="es-MX"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CARACTERÍSTICAS DERECHO INFORMÁTICO  </a:t>
            </a:r>
            <a:endParaRPr lang="es-ES"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2290" name="Picture 2" descr="Resultado de imagen para derecho informatico caracteristicas">
            <a:extLst>
              <a:ext uri="{FF2B5EF4-FFF2-40B4-BE49-F238E27FC236}">
                <a16:creationId xmlns:a16="http://schemas.microsoft.com/office/drawing/2014/main" id="{16BFB326-8B11-4CAD-BAAF-6FDAB6C57DAF}"/>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l="29221" t="22961" r="4620" b="16914"/>
          <a:stretch/>
        </p:blipFill>
        <p:spPr bwMode="auto">
          <a:xfrm>
            <a:off x="1204685" y="1731506"/>
            <a:ext cx="6168573" cy="4208882"/>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Resultado de imagen para derecho INFORMATICO  caracteristicas">
            <a:extLst>
              <a:ext uri="{FF2B5EF4-FFF2-40B4-BE49-F238E27FC236}">
                <a16:creationId xmlns:a16="http://schemas.microsoft.com/office/drawing/2014/main" id="{3F9C7527-5103-4087-B4B9-E4185CDD45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66743" y="2491626"/>
            <a:ext cx="2857500" cy="23717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142285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96779" y="278775"/>
            <a:ext cx="11598442" cy="6401753"/>
          </a:xfrm>
          <a:prstGeom prst="rect">
            <a:avLst/>
          </a:prstGeom>
          <a:solidFill>
            <a:schemeClr val="tx1"/>
          </a:solidFill>
          <a:ln>
            <a:solidFill>
              <a:schemeClr val="tx1"/>
            </a:solidFill>
          </a:ln>
          <a:effectLst>
            <a:glow rad="228600">
              <a:schemeClr val="accent2">
                <a:satMod val="175000"/>
                <a:alpha val="40000"/>
              </a:schemeClr>
            </a:glow>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r>
              <a:rPr lang="es-MX" dirty="0">
                <a:solidFill>
                  <a:prstClr val="black"/>
                </a:solidFill>
                <a:latin typeface="Calibri" panose="020F0502020204030204"/>
              </a:rPr>
              <a:t>               </a:t>
            </a: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Derecho de las Persona y Régimen jurídico de la Familia:</a:t>
            </a: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       Son las que regulan los atributos de las personas físicas y morales</a:t>
            </a:r>
          </a:p>
          <a:p>
            <a:pPr marL="0" marR="0" lvl="0" indent="0" algn="l" defTabSz="457200" rtl="0" eaLnBrk="1" fontAlgn="auto" latinLnBrk="0" hangingPunct="1">
              <a:lnSpc>
                <a:spcPct val="100000"/>
              </a:lnSpc>
              <a:spcBef>
                <a:spcPts val="0"/>
              </a:spcBef>
              <a:spcAft>
                <a:spcPts val="0"/>
              </a:spcAft>
              <a:buClrTx/>
              <a:buSzTx/>
              <a:buFontTx/>
              <a:buNone/>
              <a:tabLst/>
              <a:defRPr/>
            </a:pPr>
            <a:r>
              <a:rPr lang="es-MX" dirty="0">
                <a:solidFill>
                  <a:prstClr val="black"/>
                </a:solidFill>
                <a:latin typeface="Calibri" panose="020F0502020204030204"/>
              </a:rPr>
              <a:t>                </a:t>
            </a:r>
            <a:r>
              <a:rPr kumimoji="0" lang="es-MX" sz="3200" b="1" i="0" u="none" strike="noStrike" kern="1200" normalizeH="0" baseline="0" noProof="0" dirty="0">
                <a:ln w="22225">
                  <a:solidFill>
                    <a:schemeClr val="accent2"/>
                  </a:solidFill>
                  <a:prstDash val="solid"/>
                </a:ln>
                <a:solidFill>
                  <a:schemeClr val="accent2">
                    <a:lumMod val="40000"/>
                    <a:lumOff val="60000"/>
                  </a:schemeClr>
                </a:solidFill>
                <a:uLnTx/>
                <a:uFillTx/>
                <a:latin typeface="Calibri" panose="020F0502020204030204"/>
                <a:ea typeface="+mn-ea"/>
                <a:cs typeface="+mn-cs"/>
              </a:rPr>
              <a:t>Derecho civil Patrimonial:</a:t>
            </a: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p:txBody>
      </p:sp>
      <p:sp>
        <p:nvSpPr>
          <p:cNvPr id="5" name="Rectángulo 4"/>
          <p:cNvSpPr/>
          <p:nvPr/>
        </p:nvSpPr>
        <p:spPr>
          <a:xfrm>
            <a:off x="2966966" y="313559"/>
            <a:ext cx="5934318" cy="1323439"/>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8000" b="1" i="0" u="none" strike="noStrike" kern="1200" cap="none" spc="0" normalizeH="0" baseline="0" noProof="0" dirty="0">
                <a:ln w="22225">
                  <a:solidFill>
                    <a:srgbClr val="477BD1"/>
                  </a:solidFill>
                  <a:prstDash val="solid"/>
                </a:ln>
                <a:solidFill>
                  <a:srgbClr val="477BD1">
                    <a:lumMod val="40000"/>
                    <a:lumOff val="60000"/>
                  </a:srgbClr>
                </a:solidFill>
                <a:effectLst/>
                <a:uLnTx/>
                <a:uFillTx/>
                <a:latin typeface="Calibri" panose="020F0502020204030204"/>
                <a:ea typeface="+mn-ea"/>
                <a:cs typeface="+mn-cs"/>
              </a:rPr>
              <a:t>Derecho civil:</a:t>
            </a:r>
          </a:p>
        </p:txBody>
      </p:sp>
      <p:pic>
        <p:nvPicPr>
          <p:cNvPr id="6" name="Imagen 5"/>
          <p:cNvPicPr>
            <a:picLocks noChangeAspect="1"/>
          </p:cNvPicPr>
          <p:nvPr/>
        </p:nvPicPr>
        <p:blipFill rotWithShape="1">
          <a:blip r:embed="rId2"/>
          <a:srcRect t="4465" b="23676"/>
          <a:stretch/>
        </p:blipFill>
        <p:spPr>
          <a:xfrm>
            <a:off x="4583088" y="4105962"/>
            <a:ext cx="3356226" cy="24117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TextBox 2">
            <a:extLst>
              <a:ext uri="{FF2B5EF4-FFF2-40B4-BE49-F238E27FC236}">
                <a16:creationId xmlns:a16="http://schemas.microsoft.com/office/drawing/2014/main" id="{64D22860-7385-476D-8AD9-B5513D73DDED}"/>
              </a:ext>
            </a:extLst>
          </p:cNvPr>
          <p:cNvSpPr txBox="1"/>
          <p:nvPr/>
        </p:nvSpPr>
        <p:spPr>
          <a:xfrm>
            <a:off x="634619" y="2563020"/>
            <a:ext cx="10922762" cy="1754326"/>
          </a:xfrm>
          <a:prstGeom prst="rect">
            <a:avLst/>
          </a:prstGeom>
          <a:noFill/>
        </p:spPr>
        <p:txBody>
          <a:bodyPr wrap="square" rtlCol="0">
            <a:spAutoFit/>
          </a:bodyPr>
          <a:lstStyle/>
          <a:p>
            <a:pPr algn="just" defTabSz="457200">
              <a:defRPr/>
            </a:pPr>
            <a:r>
              <a:rPr lang="es-MX" dirty="0">
                <a:solidFill>
                  <a:prstClr val="black"/>
                </a:solidFill>
              </a:rPr>
              <a:t>Régimen jurídico de los derechos reales, incluyendo la organización jurídica del patrimonio en general y la clasificación de los bienes. </a:t>
            </a:r>
          </a:p>
          <a:p>
            <a:pPr algn="just" defTabSz="457200">
              <a:defRPr/>
            </a:pPr>
            <a:r>
              <a:rPr lang="es-MX" dirty="0">
                <a:solidFill>
                  <a:prstClr val="black"/>
                </a:solidFill>
              </a:rPr>
              <a:t>Régimen de la obligaciones o derechos personales. Se comprenden las distintas relaciones donde se comprenden las distintas relaciones entre acreedores y deudores que nacen de un contrato o fuentes denominadas extracontractuales. Sistema de liquidación patrimonial en la herencia, el concurso y la auto cencía.  </a:t>
            </a:r>
          </a:p>
          <a:p>
            <a:endParaRPr lang="es-ES" dirty="0"/>
          </a:p>
        </p:txBody>
      </p:sp>
    </p:spTree>
    <p:extLst>
      <p:ext uri="{BB962C8B-B14F-4D97-AF65-F5344CB8AC3E}">
        <p14:creationId xmlns:p14="http://schemas.microsoft.com/office/powerpoint/2010/main" val="177582276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471D4DB-4C51-47B7-9E9A-E804C158A39A}"/>
              </a:ext>
            </a:extLst>
          </p:cNvPr>
          <p:cNvSpPr txBox="1"/>
          <p:nvPr/>
        </p:nvSpPr>
        <p:spPr>
          <a:xfrm>
            <a:off x="711200" y="605971"/>
            <a:ext cx="10769600" cy="5646057"/>
          </a:xfrm>
          <a:prstGeom prst="rect">
            <a:avLst/>
          </a:prstGeom>
          <a:solidFill>
            <a:schemeClr val="tx1"/>
          </a:solidFill>
          <a:effectLst>
            <a:glow rad="228600">
              <a:schemeClr val="accent2">
                <a:satMod val="175000"/>
                <a:alpha val="40000"/>
              </a:schemeClr>
            </a:glow>
          </a:effectLst>
        </p:spPr>
        <p:txBody>
          <a:bodyPr wrap="square" rtlCol="0">
            <a:spAutoFit/>
          </a:bodyPr>
          <a:lstStyle/>
          <a:p>
            <a:endParaRPr lang="es-ES" dirty="0"/>
          </a:p>
        </p:txBody>
      </p:sp>
      <p:sp>
        <p:nvSpPr>
          <p:cNvPr id="5" name="TextBox 4">
            <a:extLst>
              <a:ext uri="{FF2B5EF4-FFF2-40B4-BE49-F238E27FC236}">
                <a16:creationId xmlns:a16="http://schemas.microsoft.com/office/drawing/2014/main" id="{3CCFD8B9-F53B-49CC-8719-56591250E8A2}"/>
              </a:ext>
            </a:extLst>
          </p:cNvPr>
          <p:cNvSpPr txBox="1"/>
          <p:nvPr/>
        </p:nvSpPr>
        <p:spPr>
          <a:xfrm>
            <a:off x="1872342" y="775091"/>
            <a:ext cx="9318171" cy="707886"/>
          </a:xfrm>
          <a:prstGeom prst="rect">
            <a:avLst/>
          </a:prstGeom>
          <a:noFill/>
        </p:spPr>
        <p:txBody>
          <a:bodyPr wrap="square" rtlCol="0">
            <a:spAutoFit/>
          </a:bodyPr>
          <a:lstStyle/>
          <a:p>
            <a:r>
              <a:rPr lang="es-MX" sz="4000" dirty="0">
                <a:ln w="10160">
                  <a:solidFill>
                    <a:schemeClr val="accent5"/>
                  </a:solidFill>
                  <a:prstDash val="solid"/>
                </a:ln>
                <a:solidFill>
                  <a:schemeClr val="bg1"/>
                </a:solidFill>
                <a:effectLst>
                  <a:outerShdw blurRad="38100" dist="22860" dir="5400000" algn="tl" rotWithShape="0">
                    <a:srgbClr val="000000">
                      <a:alpha val="30000"/>
                    </a:srgbClr>
                  </a:outerShdw>
                </a:effectLst>
              </a:rPr>
              <a:t>CARACTERÍSTICAS DERECHO CIVIL</a:t>
            </a:r>
            <a:endParaRPr lang="es-ES" sz="4000" dirty="0">
              <a:ln w="10160">
                <a:solidFill>
                  <a:schemeClr val="accent5"/>
                </a:solidFill>
                <a:prstDash val="solid"/>
              </a:ln>
              <a:solidFill>
                <a:schemeClr val="bg1"/>
              </a:solidFill>
              <a:effectLst>
                <a:outerShdw blurRad="38100" dist="22860" dir="5400000" algn="tl" rotWithShape="0">
                  <a:srgbClr val="000000">
                    <a:alpha val="30000"/>
                  </a:srgbClr>
                </a:outerShdw>
              </a:effectLst>
            </a:endParaRPr>
          </a:p>
        </p:txBody>
      </p:sp>
      <p:pic>
        <p:nvPicPr>
          <p:cNvPr id="19460" name="Picture 4" descr="Resultado de imagen para derecho CIVIL caracteristicas">
            <a:extLst>
              <a:ext uri="{FF2B5EF4-FFF2-40B4-BE49-F238E27FC236}">
                <a16:creationId xmlns:a16="http://schemas.microsoft.com/office/drawing/2014/main" id="{68A37C9F-929D-4357-83F6-A0AEE60A37F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7153" b="8724"/>
          <a:stretch/>
        </p:blipFill>
        <p:spPr bwMode="auto">
          <a:xfrm>
            <a:off x="1375426" y="1652097"/>
            <a:ext cx="7176917" cy="3993962"/>
          </a:xfrm>
          <a:prstGeom prst="rect">
            <a:avLst/>
          </a:prstGeom>
          <a:noFill/>
          <a:extLst>
            <a:ext uri="{909E8E84-426E-40DD-AFC4-6F175D3DCCD1}">
              <a14:hiddenFill xmlns:a14="http://schemas.microsoft.com/office/drawing/2010/main">
                <a:solidFill>
                  <a:srgbClr val="FFFFFF"/>
                </a:solidFill>
              </a14:hiddenFill>
            </a:ext>
          </a:extLst>
        </p:spPr>
      </p:pic>
      <p:pic>
        <p:nvPicPr>
          <p:cNvPr id="19462" name="Picture 6" descr="Resultado de imagen para derecho CIVIL">
            <a:extLst>
              <a:ext uri="{FF2B5EF4-FFF2-40B4-BE49-F238E27FC236}">
                <a16:creationId xmlns:a16="http://schemas.microsoft.com/office/drawing/2014/main" id="{04CA2F07-54B6-46D7-9A96-1702F746045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45531" y="2449792"/>
            <a:ext cx="2944982" cy="1958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7059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2177143" y="495754"/>
            <a:ext cx="7739743" cy="1325563"/>
          </a:xfrm>
          <a:ln>
            <a:solidFill>
              <a:schemeClr val="accent6">
                <a:lumMod val="60000"/>
                <a:lumOff val="40000"/>
              </a:schemeClr>
            </a:solidFill>
          </a:ln>
        </p:spPr>
        <p:txBody>
          <a:bodyPr rtlCol="0">
            <a:normAutofit/>
          </a:bodyPr>
          <a:lstStyle/>
          <a:p>
            <a:pPr algn="ctr" eaLnBrk="1" fontAlgn="auto" hangingPunct="1">
              <a:spcAft>
                <a:spcPts val="0"/>
              </a:spcAft>
              <a:defRPr/>
            </a:pPr>
            <a:r>
              <a:rPr lang="es-MX" b="1" dirty="0"/>
              <a:t>Guion Explicativo </a:t>
            </a:r>
          </a:p>
        </p:txBody>
      </p:sp>
      <p:sp>
        <p:nvSpPr>
          <p:cNvPr id="2" name="Rectángulo 1">
            <a:extLst>
              <a:ext uri="{FF2B5EF4-FFF2-40B4-BE49-F238E27FC236}">
                <a16:creationId xmlns:a16="http://schemas.microsoft.com/office/drawing/2014/main" id="{4D5D6B53-F48F-4A71-A702-8080C73331A8}"/>
              </a:ext>
            </a:extLst>
          </p:cNvPr>
          <p:cNvSpPr/>
          <p:nvPr/>
        </p:nvSpPr>
        <p:spPr>
          <a:xfrm>
            <a:off x="902525" y="2274838"/>
            <a:ext cx="10212779" cy="4031873"/>
          </a:xfrm>
          <a:prstGeom prst="rect">
            <a:avLst/>
          </a:prstGeom>
        </p:spPr>
        <p:txBody>
          <a:bodyPr wrap="square">
            <a:spAutoFit/>
          </a:bodyPr>
          <a:lstStyle/>
          <a:p>
            <a:pPr algn="just"/>
            <a:r>
              <a:rPr lang="es-MX" sz="3200" dirty="0"/>
              <a:t>El presente material didáctico esta diseñado del gran dinamismo en el desarrollo y el uso de las llamadas Tecnologías de Información y Comunicaciones, es  sumamente importante conocer el marco jurídico de actuación del profesional informático y que éste se vuelva un agente de cambio que impulse las regulaciones requeridas, así como que conozca y aplique las regulaciones ya existentes en cualquier ámbito en que apliquen.</a:t>
            </a:r>
          </a:p>
        </p:txBody>
      </p:sp>
    </p:spTree>
    <p:extLst>
      <p:ext uri="{BB962C8B-B14F-4D97-AF65-F5344CB8AC3E}">
        <p14:creationId xmlns:p14="http://schemas.microsoft.com/office/powerpoint/2010/main" val="1133508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96779" y="335845"/>
            <a:ext cx="11598442" cy="6186309"/>
          </a:xfrm>
          <a:prstGeom prst="rect">
            <a:avLst/>
          </a:prstGeom>
          <a:solidFill>
            <a:schemeClr val="tx1"/>
          </a:solidFill>
          <a:ln>
            <a:solidFill>
              <a:schemeClr val="tx1"/>
            </a:solidFill>
          </a:ln>
          <a:effectLst>
            <a:glow rad="228600">
              <a:schemeClr val="accent2">
                <a:satMod val="175000"/>
                <a:alpha val="40000"/>
              </a:schemeClr>
            </a:glow>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Rectángulo 2"/>
          <p:cNvSpPr/>
          <p:nvPr/>
        </p:nvSpPr>
        <p:spPr>
          <a:xfrm>
            <a:off x="2473348" y="612845"/>
            <a:ext cx="6809878" cy="923330"/>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22225">
                  <a:solidFill>
                    <a:srgbClr val="477BD1"/>
                  </a:solidFill>
                  <a:prstDash val="solid"/>
                </a:ln>
                <a:solidFill>
                  <a:srgbClr val="477BD1">
                    <a:lumMod val="40000"/>
                    <a:lumOff val="60000"/>
                  </a:srgbClr>
                </a:solidFill>
                <a:effectLst/>
                <a:uLnTx/>
                <a:uFillTx/>
                <a:latin typeface="Calibri" panose="020F0502020204030204"/>
                <a:ea typeface="+mn-ea"/>
                <a:cs typeface="+mn-cs"/>
              </a:rPr>
              <a:t>Derecho Mercantil :</a:t>
            </a:r>
          </a:p>
        </p:txBody>
      </p:sp>
      <p:sp>
        <p:nvSpPr>
          <p:cNvPr id="7" name="TextBox 6">
            <a:extLst>
              <a:ext uri="{FF2B5EF4-FFF2-40B4-BE49-F238E27FC236}">
                <a16:creationId xmlns:a16="http://schemas.microsoft.com/office/drawing/2014/main" id="{013E362B-B144-4F35-898B-72EDE2E79C1B}"/>
              </a:ext>
            </a:extLst>
          </p:cNvPr>
          <p:cNvSpPr txBox="1"/>
          <p:nvPr/>
        </p:nvSpPr>
        <p:spPr>
          <a:xfrm>
            <a:off x="877601" y="1536175"/>
            <a:ext cx="10233598" cy="1846659"/>
          </a:xfrm>
          <a:prstGeom prst="rect">
            <a:avLst/>
          </a:prstGeom>
          <a:noFill/>
        </p:spPr>
        <p:txBody>
          <a:bodyPr wrap="square" rtlCol="0">
            <a:spAutoFit/>
          </a:bodyPr>
          <a:lstStyle/>
          <a:p>
            <a:pPr lvl="1" algn="just" defTabSz="457200">
              <a:defRPr/>
            </a:pPr>
            <a:r>
              <a:rPr lang="es-MX" sz="2400" dirty="0">
                <a:solidFill>
                  <a:prstClr val="black"/>
                </a:solidFill>
              </a:rPr>
              <a:t>Es la rama del derecho privado que tiene como objetivo regular las distintas relaciones jurídicas que se derivan de los actos de comercio y que se establecen respectivamente entre comerciantes, comerciantes y particulares o particulares exclusivamente</a:t>
            </a:r>
          </a:p>
          <a:p>
            <a:endParaRPr lang="es-ES" dirty="0"/>
          </a:p>
        </p:txBody>
      </p:sp>
      <p:pic>
        <p:nvPicPr>
          <p:cNvPr id="5122" name="Picture 2" descr="Resultado de imagen para derecho mercantil">
            <a:extLst>
              <a:ext uri="{FF2B5EF4-FFF2-40B4-BE49-F238E27FC236}">
                <a16:creationId xmlns:a16="http://schemas.microsoft.com/office/drawing/2014/main" id="{E71A386A-E4D1-43E2-8991-BB6BD076EE4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978" r="21871"/>
          <a:stretch/>
        </p:blipFill>
        <p:spPr bwMode="auto">
          <a:xfrm>
            <a:off x="4811529" y="2649817"/>
            <a:ext cx="4622757" cy="380885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700507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471D4DB-4C51-47B7-9E9A-E804C158A39A}"/>
              </a:ext>
            </a:extLst>
          </p:cNvPr>
          <p:cNvSpPr txBox="1"/>
          <p:nvPr/>
        </p:nvSpPr>
        <p:spPr>
          <a:xfrm>
            <a:off x="711200" y="605971"/>
            <a:ext cx="10769600" cy="5646057"/>
          </a:xfrm>
          <a:prstGeom prst="rect">
            <a:avLst/>
          </a:prstGeom>
          <a:solidFill>
            <a:schemeClr val="tx1"/>
          </a:solidFill>
        </p:spPr>
        <p:txBody>
          <a:bodyPr wrap="square" rtlCol="0">
            <a:spAutoFit/>
          </a:bodyPr>
          <a:lstStyle/>
          <a:p>
            <a:endParaRPr lang="es-ES" dirty="0"/>
          </a:p>
        </p:txBody>
      </p:sp>
      <p:sp>
        <p:nvSpPr>
          <p:cNvPr id="5" name="TextBox 4">
            <a:extLst>
              <a:ext uri="{FF2B5EF4-FFF2-40B4-BE49-F238E27FC236}">
                <a16:creationId xmlns:a16="http://schemas.microsoft.com/office/drawing/2014/main" id="{3CCFD8B9-F53B-49CC-8719-56591250E8A2}"/>
              </a:ext>
            </a:extLst>
          </p:cNvPr>
          <p:cNvSpPr txBox="1"/>
          <p:nvPr/>
        </p:nvSpPr>
        <p:spPr>
          <a:xfrm>
            <a:off x="1204685" y="711981"/>
            <a:ext cx="9318171" cy="707886"/>
          </a:xfrm>
          <a:prstGeom prst="rect">
            <a:avLst/>
          </a:prstGeom>
          <a:noFill/>
        </p:spPr>
        <p:txBody>
          <a:bodyPr wrap="square" rtlCol="0">
            <a:spAutoFit/>
          </a:bodyPr>
          <a:lstStyle/>
          <a:p>
            <a:r>
              <a:rPr lang="es-MX"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CARACTERÍSTICAS DERECHO MERCANTIL </a:t>
            </a:r>
            <a:endParaRPr lang="es-ES"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6" name="Picture 5">
            <a:extLst>
              <a:ext uri="{FF2B5EF4-FFF2-40B4-BE49-F238E27FC236}">
                <a16:creationId xmlns:a16="http://schemas.microsoft.com/office/drawing/2014/main" id="{BC688EF3-6F49-45A2-9C35-4E68E5F60B60}"/>
              </a:ext>
            </a:extLst>
          </p:cNvPr>
          <p:cNvPicPr>
            <a:picLocks noChangeAspect="1"/>
          </p:cNvPicPr>
          <p:nvPr/>
        </p:nvPicPr>
        <p:blipFill rotWithShape="1">
          <a:blip r:embed="rId2"/>
          <a:srcRect l="18691" t="34494" r="39047" b="11304"/>
          <a:stretch/>
        </p:blipFill>
        <p:spPr>
          <a:xfrm>
            <a:off x="1157096" y="1650773"/>
            <a:ext cx="5747658" cy="4144452"/>
          </a:xfrm>
          <a:prstGeom prst="rect">
            <a:avLst/>
          </a:prstGeom>
        </p:spPr>
      </p:pic>
      <p:pic>
        <p:nvPicPr>
          <p:cNvPr id="15362" name="Picture 2" descr="Imagen relacionada">
            <a:extLst>
              <a:ext uri="{FF2B5EF4-FFF2-40B4-BE49-F238E27FC236}">
                <a16:creationId xmlns:a16="http://schemas.microsoft.com/office/drawing/2014/main" id="{88626414-98F8-4E1F-922E-6CAE7C4293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6480" y="2635117"/>
            <a:ext cx="4167266" cy="240166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39955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96781" y="336885"/>
            <a:ext cx="11598442" cy="6001643"/>
          </a:xfrm>
          <a:prstGeom prst="rect">
            <a:avLst/>
          </a:prstGeom>
          <a:solidFill>
            <a:schemeClr val="tx1"/>
          </a:solidFill>
          <a:ln>
            <a:solidFill>
              <a:schemeClr val="tx1"/>
            </a:solidFill>
          </a:ln>
          <a:effectLst>
            <a:glow rad="228600">
              <a:schemeClr val="accent2">
                <a:satMod val="175000"/>
                <a:alpha val="40000"/>
              </a:schemeClr>
            </a:glow>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prstClr val="black"/>
                </a:solidFill>
                <a:effectLst/>
                <a:uLnTx/>
                <a:uFillTx/>
                <a:latin typeface="Calibri" panose="020F0502020204030204"/>
                <a:ea typeface="+mn-ea"/>
                <a:cs typeface="+mn-cs"/>
              </a:rPr>
              <a:t>Rama del derecho social que tiene por objeto regular las distintas relaciones jurídicas que se crean entre trabajadores por virtud del contrato de trabajo ya sea, individual, colectivo o contrato ley. También se encarga de dar las bases para la contratación de personas morales  que reconoce el sistema normativo.</a:t>
            </a: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Rectángulo 3"/>
          <p:cNvSpPr/>
          <p:nvPr/>
        </p:nvSpPr>
        <p:spPr>
          <a:xfrm>
            <a:off x="2082034" y="545458"/>
            <a:ext cx="7236276" cy="923330"/>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22225">
                  <a:solidFill>
                    <a:srgbClr val="477BD1"/>
                  </a:solidFill>
                  <a:prstDash val="solid"/>
                </a:ln>
                <a:solidFill>
                  <a:srgbClr val="477BD1">
                    <a:lumMod val="40000"/>
                    <a:lumOff val="60000"/>
                  </a:srgbClr>
                </a:solidFill>
                <a:effectLst/>
                <a:uLnTx/>
                <a:uFillTx/>
                <a:latin typeface="Calibri" panose="020F0502020204030204"/>
                <a:ea typeface="+mn-ea"/>
                <a:cs typeface="+mn-cs"/>
              </a:rPr>
              <a:t>Derecho del Trabajo:</a:t>
            </a:r>
          </a:p>
        </p:txBody>
      </p:sp>
      <p:pic>
        <p:nvPicPr>
          <p:cNvPr id="6150" name="Picture 6" descr="Resultado de imagen para derecho del trabajo">
            <a:extLst>
              <a:ext uri="{FF2B5EF4-FFF2-40B4-BE49-F238E27FC236}">
                <a16:creationId xmlns:a16="http://schemas.microsoft.com/office/drawing/2014/main" id="{7C2216D6-133F-4FD6-BD18-5AEE99C217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7257" y="3265714"/>
            <a:ext cx="3757485" cy="27680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7627205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471D4DB-4C51-47B7-9E9A-E804C158A39A}"/>
              </a:ext>
            </a:extLst>
          </p:cNvPr>
          <p:cNvSpPr txBox="1"/>
          <p:nvPr/>
        </p:nvSpPr>
        <p:spPr>
          <a:xfrm>
            <a:off x="711200" y="605971"/>
            <a:ext cx="10769600" cy="5646057"/>
          </a:xfrm>
          <a:prstGeom prst="rect">
            <a:avLst/>
          </a:prstGeom>
          <a:solidFill>
            <a:schemeClr val="tx1"/>
          </a:solidFill>
        </p:spPr>
        <p:txBody>
          <a:bodyPr wrap="square" rtlCol="0">
            <a:spAutoFit/>
          </a:bodyPr>
          <a:lstStyle/>
          <a:p>
            <a:endParaRPr lang="es-ES" dirty="0"/>
          </a:p>
        </p:txBody>
      </p:sp>
      <p:sp>
        <p:nvSpPr>
          <p:cNvPr id="5" name="TextBox 4">
            <a:extLst>
              <a:ext uri="{FF2B5EF4-FFF2-40B4-BE49-F238E27FC236}">
                <a16:creationId xmlns:a16="http://schemas.microsoft.com/office/drawing/2014/main" id="{3CCFD8B9-F53B-49CC-8719-56591250E8A2}"/>
              </a:ext>
            </a:extLst>
          </p:cNvPr>
          <p:cNvSpPr txBox="1"/>
          <p:nvPr/>
        </p:nvSpPr>
        <p:spPr>
          <a:xfrm>
            <a:off x="1204685" y="711981"/>
            <a:ext cx="9318171" cy="707886"/>
          </a:xfrm>
          <a:prstGeom prst="rect">
            <a:avLst/>
          </a:prstGeom>
          <a:noFill/>
        </p:spPr>
        <p:txBody>
          <a:bodyPr wrap="square" rtlCol="0">
            <a:spAutoFit/>
          </a:bodyPr>
          <a:lstStyle/>
          <a:p>
            <a:r>
              <a:rPr lang="es-MX"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CARACTERÍSTICAS DERECHO DEL TRABAJO</a:t>
            </a:r>
            <a:endParaRPr lang="es-ES"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6" name="Picture 4" descr="Resultado de imagen para caracteristicas del derecho del trabajo">
            <a:extLst>
              <a:ext uri="{FF2B5EF4-FFF2-40B4-BE49-F238E27FC236}">
                <a16:creationId xmlns:a16="http://schemas.microsoft.com/office/drawing/2014/main" id="{05CE9869-6CA1-41C3-964D-9ADED7BBB9A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4844" b="14793"/>
          <a:stretch/>
        </p:blipFill>
        <p:spPr bwMode="auto">
          <a:xfrm>
            <a:off x="1204684" y="2085882"/>
            <a:ext cx="6602583" cy="2992304"/>
          </a:xfrm>
          <a:prstGeom prst="rect">
            <a:avLst/>
          </a:prstGeom>
          <a:noFill/>
          <a:extLst>
            <a:ext uri="{909E8E84-426E-40DD-AFC4-6F175D3DCCD1}">
              <a14:hiddenFill xmlns:a14="http://schemas.microsoft.com/office/drawing/2010/main">
                <a:solidFill>
                  <a:srgbClr val="FFFFFF"/>
                </a:solidFill>
              </a14:hiddenFill>
            </a:ext>
          </a:extLst>
        </p:spPr>
      </p:pic>
      <p:pic>
        <p:nvPicPr>
          <p:cNvPr id="13314" name="Picture 2" descr="Resultado de imagen para derecho del trabajo">
            <a:extLst>
              <a:ext uri="{FF2B5EF4-FFF2-40B4-BE49-F238E27FC236}">
                <a16:creationId xmlns:a16="http://schemas.microsoft.com/office/drawing/2014/main" id="{6A678968-FF51-468D-8CB0-C00E27B54E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9816" y="2220686"/>
            <a:ext cx="2857500" cy="2857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254643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96781" y="385011"/>
            <a:ext cx="11598442" cy="6186309"/>
          </a:xfrm>
          <a:prstGeom prst="rect">
            <a:avLst/>
          </a:prstGeom>
          <a:solidFill>
            <a:schemeClr val="tx1"/>
          </a:solidFill>
          <a:ln>
            <a:solidFill>
              <a:schemeClr val="tx1"/>
            </a:solidFill>
          </a:ln>
          <a:effectLst>
            <a:glow rad="228600">
              <a:schemeClr val="accent2">
                <a:satMod val="175000"/>
                <a:alpha val="40000"/>
              </a:schemeClr>
            </a:glow>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Rectángulo 2"/>
          <p:cNvSpPr/>
          <p:nvPr/>
        </p:nvSpPr>
        <p:spPr>
          <a:xfrm>
            <a:off x="3024486" y="795995"/>
            <a:ext cx="6143028" cy="923330"/>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22225">
                  <a:solidFill>
                    <a:srgbClr val="477BD1"/>
                  </a:solidFill>
                  <a:prstDash val="solid"/>
                </a:ln>
                <a:solidFill>
                  <a:srgbClr val="477BD1">
                    <a:lumMod val="40000"/>
                    <a:lumOff val="60000"/>
                  </a:srgbClr>
                </a:solidFill>
                <a:effectLst/>
                <a:uLnTx/>
                <a:uFillTx/>
                <a:latin typeface="Calibri" panose="020F0502020204030204"/>
                <a:ea typeface="+mn-ea"/>
                <a:cs typeface="+mn-cs"/>
              </a:rPr>
              <a:t>Derecho Agrario:</a:t>
            </a:r>
          </a:p>
        </p:txBody>
      </p:sp>
      <p:sp>
        <p:nvSpPr>
          <p:cNvPr id="7" name="TextBox 6">
            <a:extLst>
              <a:ext uri="{FF2B5EF4-FFF2-40B4-BE49-F238E27FC236}">
                <a16:creationId xmlns:a16="http://schemas.microsoft.com/office/drawing/2014/main" id="{8246302A-0CBB-4008-A9C4-B8566C56160E}"/>
              </a:ext>
            </a:extLst>
          </p:cNvPr>
          <p:cNvSpPr txBox="1"/>
          <p:nvPr/>
        </p:nvSpPr>
        <p:spPr>
          <a:xfrm>
            <a:off x="957942" y="1847992"/>
            <a:ext cx="10276116" cy="1846659"/>
          </a:xfrm>
          <a:prstGeom prst="rect">
            <a:avLst/>
          </a:prstGeom>
          <a:noFill/>
        </p:spPr>
        <p:txBody>
          <a:bodyPr wrap="square" rtlCol="0">
            <a:spAutoFit/>
          </a:bodyPr>
          <a:lstStyle/>
          <a:p>
            <a:pPr lvl="1" algn="just" defTabSz="457200">
              <a:defRPr/>
            </a:pPr>
            <a:r>
              <a:rPr lang="es-MX" sz="2400" dirty="0">
                <a:solidFill>
                  <a:prstClr val="black"/>
                </a:solidFill>
              </a:rPr>
              <a:t>Tiene por objeto determinar las normas conducentes para la dotación</a:t>
            </a:r>
          </a:p>
          <a:p>
            <a:pPr lvl="1" algn="just" defTabSz="457200">
              <a:defRPr/>
            </a:pPr>
            <a:r>
              <a:rPr lang="es-MX" sz="2400" dirty="0">
                <a:solidFill>
                  <a:prstClr val="black"/>
                </a:solidFill>
              </a:rPr>
              <a:t> y restitución de tierra y agua a la comunidad de vida agrícola que carezcan</a:t>
            </a:r>
          </a:p>
          <a:p>
            <a:pPr lvl="1" algn="just" defTabSz="457200">
              <a:defRPr/>
            </a:pPr>
            <a:r>
              <a:rPr lang="es-MX" sz="2400" dirty="0">
                <a:solidFill>
                  <a:prstClr val="black"/>
                </a:solidFill>
              </a:rPr>
              <a:t> de dichos elementos. Comprende las normas que regulan las pequeñas</a:t>
            </a:r>
          </a:p>
          <a:p>
            <a:pPr lvl="1" algn="just" defTabSz="457200">
              <a:defRPr/>
            </a:pPr>
            <a:r>
              <a:rPr lang="es-MX" sz="2400" dirty="0">
                <a:solidFill>
                  <a:prstClr val="black"/>
                </a:solidFill>
              </a:rPr>
              <a:t> propiedad agrícola.</a:t>
            </a:r>
          </a:p>
          <a:p>
            <a:endParaRPr lang="es-ES" dirty="0"/>
          </a:p>
        </p:txBody>
      </p:sp>
      <p:pic>
        <p:nvPicPr>
          <p:cNvPr id="7170" name="Picture 2" descr="Resultado de imagen para derecho agrario">
            <a:extLst>
              <a:ext uri="{FF2B5EF4-FFF2-40B4-BE49-F238E27FC236}">
                <a16:creationId xmlns:a16="http://schemas.microsoft.com/office/drawing/2014/main" id="{8034F85D-A7C5-429F-B4FD-0B5D836A5C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8628" y="3694651"/>
            <a:ext cx="4894037" cy="214114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10761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471D4DB-4C51-47B7-9E9A-E804C158A39A}"/>
              </a:ext>
            </a:extLst>
          </p:cNvPr>
          <p:cNvSpPr txBox="1"/>
          <p:nvPr/>
        </p:nvSpPr>
        <p:spPr>
          <a:xfrm>
            <a:off x="711200" y="499962"/>
            <a:ext cx="10769600" cy="5646057"/>
          </a:xfrm>
          <a:prstGeom prst="rect">
            <a:avLst/>
          </a:prstGeom>
          <a:solidFill>
            <a:schemeClr val="tx1"/>
          </a:solidFill>
        </p:spPr>
        <p:txBody>
          <a:bodyPr wrap="square" rtlCol="0">
            <a:spAutoFit/>
          </a:bodyPr>
          <a:lstStyle/>
          <a:p>
            <a:endParaRPr lang="es-ES" dirty="0"/>
          </a:p>
        </p:txBody>
      </p:sp>
      <p:sp>
        <p:nvSpPr>
          <p:cNvPr id="5" name="TextBox 4">
            <a:extLst>
              <a:ext uri="{FF2B5EF4-FFF2-40B4-BE49-F238E27FC236}">
                <a16:creationId xmlns:a16="http://schemas.microsoft.com/office/drawing/2014/main" id="{3CCFD8B9-F53B-49CC-8719-56591250E8A2}"/>
              </a:ext>
            </a:extLst>
          </p:cNvPr>
          <p:cNvSpPr txBox="1"/>
          <p:nvPr/>
        </p:nvSpPr>
        <p:spPr>
          <a:xfrm>
            <a:off x="1204685" y="711981"/>
            <a:ext cx="9318171" cy="707886"/>
          </a:xfrm>
          <a:prstGeom prst="rect">
            <a:avLst/>
          </a:prstGeom>
          <a:noFill/>
        </p:spPr>
        <p:txBody>
          <a:bodyPr wrap="square" rtlCol="0">
            <a:spAutoFit/>
          </a:bodyPr>
          <a:lstStyle/>
          <a:p>
            <a:r>
              <a:rPr lang="es-MX" sz="4000" b="1" dirty="0">
                <a:ln w="10160">
                  <a:solidFill>
                    <a:schemeClr val="accent5"/>
                  </a:solidFill>
                  <a:prstDash val="solid"/>
                </a:ln>
                <a:solidFill>
                  <a:schemeClr val="bg1"/>
                </a:solidFill>
                <a:effectLst>
                  <a:outerShdw blurRad="38100" dist="22860" dir="5400000" algn="tl" rotWithShape="0">
                    <a:srgbClr val="000000">
                      <a:alpha val="30000"/>
                    </a:srgbClr>
                  </a:outerShdw>
                </a:effectLst>
              </a:rPr>
              <a:t>CARACTERÍSTICAS DERECHO AGRARIO</a:t>
            </a:r>
            <a:endParaRPr lang="es-ES" sz="4000" b="1" dirty="0">
              <a:ln w="10160">
                <a:solidFill>
                  <a:schemeClr val="accent5"/>
                </a:solidFill>
                <a:prstDash val="solid"/>
              </a:ln>
              <a:solidFill>
                <a:schemeClr val="bg1"/>
              </a:solidFill>
              <a:effectLst>
                <a:outerShdw blurRad="38100" dist="22860" dir="5400000" algn="tl" rotWithShape="0">
                  <a:srgbClr val="000000">
                    <a:alpha val="30000"/>
                  </a:srgbClr>
                </a:outerShdw>
              </a:effectLst>
            </a:endParaRPr>
          </a:p>
        </p:txBody>
      </p:sp>
      <p:pic>
        <p:nvPicPr>
          <p:cNvPr id="14338" name="Picture 2" descr="Resultado de imagen para derecho agrario caracteristicas">
            <a:extLst>
              <a:ext uri="{FF2B5EF4-FFF2-40B4-BE49-F238E27FC236}">
                <a16:creationId xmlns:a16="http://schemas.microsoft.com/office/drawing/2014/main" id="{FAAC2DD8-5D24-493F-BE1A-25AE943E625F}"/>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l="-1" t="20849" r="37342" b="33537"/>
          <a:stretch/>
        </p:blipFill>
        <p:spPr bwMode="auto">
          <a:xfrm>
            <a:off x="1591582" y="2251573"/>
            <a:ext cx="4736647" cy="2588768"/>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Resultado de imagen para derecho agrario">
            <a:extLst>
              <a:ext uri="{FF2B5EF4-FFF2-40B4-BE49-F238E27FC236}">
                <a16:creationId xmlns:a16="http://schemas.microsoft.com/office/drawing/2014/main" id="{201DAB09-4A71-47D9-924F-0E9C0B2C4B0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4890" t="-476" r="24919"/>
          <a:stretch/>
        </p:blipFill>
        <p:spPr bwMode="auto">
          <a:xfrm>
            <a:off x="6328229" y="1631886"/>
            <a:ext cx="4586514" cy="382814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9528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96781" y="385011"/>
            <a:ext cx="11598442" cy="6186309"/>
          </a:xfrm>
          <a:prstGeom prst="rect">
            <a:avLst/>
          </a:prstGeom>
          <a:solidFill>
            <a:schemeClr val="tx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Rectángulo 4"/>
          <p:cNvSpPr/>
          <p:nvPr/>
        </p:nvSpPr>
        <p:spPr>
          <a:xfrm>
            <a:off x="2009463" y="821676"/>
            <a:ext cx="8459367" cy="923330"/>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22225">
                  <a:solidFill>
                    <a:srgbClr val="477BD1"/>
                  </a:solidFill>
                  <a:prstDash val="solid"/>
                </a:ln>
                <a:solidFill>
                  <a:srgbClr val="477BD1">
                    <a:lumMod val="40000"/>
                    <a:lumOff val="60000"/>
                  </a:srgbClr>
                </a:solidFill>
                <a:effectLst/>
                <a:uLnTx/>
                <a:uFillTx/>
                <a:latin typeface="Calibri" panose="020F0502020204030204"/>
                <a:ea typeface="+mn-ea"/>
                <a:cs typeface="+mn-cs"/>
              </a:rPr>
              <a:t>Derecho Constitucional: </a:t>
            </a:r>
          </a:p>
        </p:txBody>
      </p:sp>
      <p:pic>
        <p:nvPicPr>
          <p:cNvPr id="6" name="Imagen 5"/>
          <p:cNvPicPr>
            <a:picLocks noChangeAspect="1"/>
          </p:cNvPicPr>
          <p:nvPr/>
        </p:nvPicPr>
        <p:blipFill>
          <a:blip r:embed="rId2"/>
          <a:stretch>
            <a:fillRect/>
          </a:stretch>
        </p:blipFill>
        <p:spPr>
          <a:xfrm>
            <a:off x="1594575" y="3635666"/>
            <a:ext cx="4113963" cy="2000736"/>
          </a:xfrm>
          <a:prstGeom prst="rect">
            <a:avLst/>
          </a:prstGeom>
          <a:ln>
            <a:noFill/>
          </a:ln>
          <a:effectLst>
            <a:softEdge rad="112500"/>
          </a:effectLst>
        </p:spPr>
      </p:pic>
      <p:sp>
        <p:nvSpPr>
          <p:cNvPr id="7" name="TextBox 6">
            <a:extLst>
              <a:ext uri="{FF2B5EF4-FFF2-40B4-BE49-F238E27FC236}">
                <a16:creationId xmlns:a16="http://schemas.microsoft.com/office/drawing/2014/main" id="{EA0B6E38-A5DA-48E6-A52D-0B0081CBDA3E}"/>
              </a:ext>
            </a:extLst>
          </p:cNvPr>
          <p:cNvSpPr txBox="1"/>
          <p:nvPr/>
        </p:nvSpPr>
        <p:spPr>
          <a:xfrm>
            <a:off x="849921" y="1951672"/>
            <a:ext cx="10378181" cy="1477328"/>
          </a:xfrm>
          <a:prstGeom prst="rect">
            <a:avLst/>
          </a:prstGeom>
          <a:noFill/>
        </p:spPr>
        <p:txBody>
          <a:bodyPr wrap="square" rtlCol="0">
            <a:spAutoFit/>
          </a:bodyPr>
          <a:lstStyle/>
          <a:p>
            <a:pPr lvl="1" defTabSz="457200">
              <a:defRPr/>
            </a:pPr>
            <a:r>
              <a:rPr lang="es-MX" dirty="0">
                <a:solidFill>
                  <a:prstClr val="black"/>
                </a:solidFill>
              </a:rPr>
              <a:t>Es la rama que determina la estructura original del estado, su forma de gobierno, sus distintos órganos,</a:t>
            </a:r>
          </a:p>
          <a:p>
            <a:pPr lvl="1" defTabSz="457200">
              <a:defRPr/>
            </a:pPr>
            <a:r>
              <a:rPr lang="es-MX" dirty="0">
                <a:solidFill>
                  <a:prstClr val="black"/>
                </a:solidFill>
              </a:rPr>
              <a:t>funciones y atribuciones, así como la relación de los mismos. Garantiza a las personas físicas y morales una esfera de derecho jurídicamente invulnerable frente al mismo estado.</a:t>
            </a:r>
          </a:p>
          <a:p>
            <a:pPr lvl="1" defTabSz="457200">
              <a:defRPr/>
            </a:pPr>
            <a:endParaRPr lang="es-MX" dirty="0">
              <a:solidFill>
                <a:prstClr val="black"/>
              </a:solidFill>
            </a:endParaRPr>
          </a:p>
          <a:p>
            <a:endParaRPr lang="es-ES" dirty="0"/>
          </a:p>
        </p:txBody>
      </p:sp>
      <p:pic>
        <p:nvPicPr>
          <p:cNvPr id="8194" name="Picture 2" descr="Resultado de imagen para derecho constitucional">
            <a:extLst>
              <a:ext uri="{FF2B5EF4-FFF2-40B4-BE49-F238E27FC236}">
                <a16:creationId xmlns:a16="http://schemas.microsoft.com/office/drawing/2014/main" id="{DF475AC1-5EFD-4389-A7D0-15D3C105527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488" t="14138" r="17347"/>
          <a:stretch/>
        </p:blipFill>
        <p:spPr bwMode="auto">
          <a:xfrm>
            <a:off x="7177803" y="3172231"/>
            <a:ext cx="3649854" cy="286409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480344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471D4DB-4C51-47B7-9E9A-E804C158A39A}"/>
              </a:ext>
            </a:extLst>
          </p:cNvPr>
          <p:cNvSpPr txBox="1"/>
          <p:nvPr/>
        </p:nvSpPr>
        <p:spPr>
          <a:xfrm>
            <a:off x="812800" y="353365"/>
            <a:ext cx="10769600" cy="6186309"/>
          </a:xfrm>
          <a:prstGeom prst="rect">
            <a:avLst/>
          </a:prstGeom>
          <a:solidFill>
            <a:schemeClr val="tx1"/>
          </a:solidFill>
        </p:spPr>
        <p:txBody>
          <a:bodyPr wrap="square" rtlCol="0">
            <a:spAutoFit/>
          </a:bodyPr>
          <a:lstStyle/>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ES" dirty="0"/>
          </a:p>
        </p:txBody>
      </p:sp>
      <p:sp>
        <p:nvSpPr>
          <p:cNvPr id="5" name="TextBox 4">
            <a:extLst>
              <a:ext uri="{FF2B5EF4-FFF2-40B4-BE49-F238E27FC236}">
                <a16:creationId xmlns:a16="http://schemas.microsoft.com/office/drawing/2014/main" id="{3CCFD8B9-F53B-49CC-8719-56591250E8A2}"/>
              </a:ext>
            </a:extLst>
          </p:cNvPr>
          <p:cNvSpPr txBox="1"/>
          <p:nvPr/>
        </p:nvSpPr>
        <p:spPr>
          <a:xfrm>
            <a:off x="1110342" y="417571"/>
            <a:ext cx="10174515" cy="707886"/>
          </a:xfrm>
          <a:prstGeom prst="rect">
            <a:avLst/>
          </a:prstGeom>
          <a:noFill/>
        </p:spPr>
        <p:txBody>
          <a:bodyPr wrap="square" rtlCol="0">
            <a:spAutoFit/>
          </a:bodyPr>
          <a:lstStyle/>
          <a:p>
            <a:r>
              <a:rPr lang="es-MX"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CARACTERÍSTICAS DERECHO CONSTITUCIONAL</a:t>
            </a:r>
            <a:endParaRPr lang="es-ES"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6386" name="Picture 2" descr="Resultado de imagen para derecho constitucional caracteristicas">
            <a:extLst>
              <a:ext uri="{FF2B5EF4-FFF2-40B4-BE49-F238E27FC236}">
                <a16:creationId xmlns:a16="http://schemas.microsoft.com/office/drawing/2014/main" id="{56C77084-BA76-4FD6-984B-C7B3C4F683E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397" t="28148" r="4762" b="29735"/>
          <a:stretch/>
        </p:blipFill>
        <p:spPr bwMode="auto">
          <a:xfrm>
            <a:off x="1357084" y="1189663"/>
            <a:ext cx="8215085" cy="2888343"/>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Resultado de imagen para derecho constitucional">
            <a:extLst>
              <a:ext uri="{FF2B5EF4-FFF2-40B4-BE49-F238E27FC236}">
                <a16:creationId xmlns:a16="http://schemas.microsoft.com/office/drawing/2014/main" id="{1CE59A23-CB23-4F02-8E37-3474859C63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8825" y="4378266"/>
            <a:ext cx="3810001" cy="206216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76416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96781" y="385011"/>
            <a:ext cx="11598442" cy="5909310"/>
          </a:xfrm>
          <a:prstGeom prst="rect">
            <a:avLst/>
          </a:prstGeom>
          <a:solidFill>
            <a:schemeClr val="tx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Rectángulo 2"/>
          <p:cNvSpPr/>
          <p:nvPr/>
        </p:nvSpPr>
        <p:spPr>
          <a:xfrm>
            <a:off x="1583616" y="563679"/>
            <a:ext cx="8499443" cy="923330"/>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22225">
                  <a:solidFill>
                    <a:srgbClr val="477BD1"/>
                  </a:solidFill>
                  <a:prstDash val="solid"/>
                </a:ln>
                <a:solidFill>
                  <a:srgbClr val="477BD1">
                    <a:lumMod val="40000"/>
                    <a:lumOff val="60000"/>
                  </a:srgbClr>
                </a:solidFill>
                <a:effectLst/>
                <a:uLnTx/>
                <a:uFillTx/>
                <a:latin typeface="Calibri" panose="020F0502020204030204"/>
                <a:ea typeface="+mn-ea"/>
                <a:cs typeface="+mn-cs"/>
              </a:rPr>
              <a:t>Derecho Administrativo :</a:t>
            </a:r>
          </a:p>
        </p:txBody>
      </p:sp>
      <p:sp>
        <p:nvSpPr>
          <p:cNvPr id="5" name="TextBox 4">
            <a:extLst>
              <a:ext uri="{FF2B5EF4-FFF2-40B4-BE49-F238E27FC236}">
                <a16:creationId xmlns:a16="http://schemas.microsoft.com/office/drawing/2014/main" id="{2D70C5A3-AAFC-41E2-B204-AA4C3874B544}"/>
              </a:ext>
            </a:extLst>
          </p:cNvPr>
          <p:cNvSpPr txBox="1"/>
          <p:nvPr/>
        </p:nvSpPr>
        <p:spPr>
          <a:xfrm>
            <a:off x="664849" y="1261136"/>
            <a:ext cx="10336979" cy="1846659"/>
          </a:xfrm>
          <a:prstGeom prst="rect">
            <a:avLst/>
          </a:prstGeom>
          <a:noFill/>
        </p:spPr>
        <p:txBody>
          <a:bodyPr wrap="square" rtlCol="0">
            <a:spAutoFit/>
          </a:bodyPr>
          <a:lstStyle/>
          <a:p>
            <a:pPr lvl="1" algn="just" defTabSz="457200">
              <a:defRPr/>
            </a:pPr>
            <a:r>
              <a:rPr lang="es-MX" sz="2400" dirty="0">
                <a:solidFill>
                  <a:prstClr val="black"/>
                </a:solidFill>
              </a:rPr>
              <a:t>Tiene por objeto de regular todo aquello que este relacionado con la  administración publica y las prestaciones de los servicios públicos y  para esto reglamenta las relaciones entre los particulares y órganos del poder públicos entregados de dicha administración.</a:t>
            </a:r>
          </a:p>
          <a:p>
            <a:endParaRPr lang="es-ES" dirty="0"/>
          </a:p>
        </p:txBody>
      </p:sp>
      <p:pic>
        <p:nvPicPr>
          <p:cNvPr id="9222" name="Picture 6" descr="Imagen relacionada">
            <a:extLst>
              <a:ext uri="{FF2B5EF4-FFF2-40B4-BE49-F238E27FC236}">
                <a16:creationId xmlns:a16="http://schemas.microsoft.com/office/drawing/2014/main" id="{D3116BCB-632D-493D-93EA-DC834E02E2E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06159" y="2797520"/>
            <a:ext cx="4797047" cy="319803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356547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471D4DB-4C51-47B7-9E9A-E804C158A39A}"/>
              </a:ext>
            </a:extLst>
          </p:cNvPr>
          <p:cNvSpPr txBox="1"/>
          <p:nvPr/>
        </p:nvSpPr>
        <p:spPr>
          <a:xfrm>
            <a:off x="711200" y="605971"/>
            <a:ext cx="10769600" cy="5646057"/>
          </a:xfrm>
          <a:prstGeom prst="rect">
            <a:avLst/>
          </a:prstGeom>
          <a:solidFill>
            <a:schemeClr val="tx1"/>
          </a:solidFill>
        </p:spPr>
        <p:txBody>
          <a:bodyPr wrap="square" rtlCol="0">
            <a:spAutoFit/>
          </a:bodyPr>
          <a:lstStyle/>
          <a:p>
            <a:endParaRPr lang="es-ES" dirty="0"/>
          </a:p>
        </p:txBody>
      </p:sp>
      <p:sp>
        <p:nvSpPr>
          <p:cNvPr id="5" name="TextBox 4">
            <a:extLst>
              <a:ext uri="{FF2B5EF4-FFF2-40B4-BE49-F238E27FC236}">
                <a16:creationId xmlns:a16="http://schemas.microsoft.com/office/drawing/2014/main" id="{3CCFD8B9-F53B-49CC-8719-56591250E8A2}"/>
              </a:ext>
            </a:extLst>
          </p:cNvPr>
          <p:cNvSpPr txBox="1"/>
          <p:nvPr/>
        </p:nvSpPr>
        <p:spPr>
          <a:xfrm>
            <a:off x="1204685" y="711981"/>
            <a:ext cx="10276115" cy="707886"/>
          </a:xfrm>
          <a:prstGeom prst="rect">
            <a:avLst/>
          </a:prstGeom>
          <a:noFill/>
        </p:spPr>
        <p:txBody>
          <a:bodyPr wrap="square" rtlCol="0">
            <a:spAutoFit/>
          </a:bodyPr>
          <a:lstStyle/>
          <a:p>
            <a:r>
              <a:rPr lang="es-MX"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CARACTERÍSTICAS DERECHO ADMINISTRATIVO</a:t>
            </a:r>
            <a:endParaRPr lang="es-ES"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6" name="Picture 2" descr="Resultado de imagen para caracteristicas del derecho administrativo">
            <a:extLst>
              <a:ext uri="{FF2B5EF4-FFF2-40B4-BE49-F238E27FC236}">
                <a16:creationId xmlns:a16="http://schemas.microsoft.com/office/drawing/2014/main" id="{38ECA588-B4BD-49FD-9277-CFDE27C3A09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382" t="17691" r="1992" b="12214"/>
          <a:stretch/>
        </p:blipFill>
        <p:spPr bwMode="auto">
          <a:xfrm>
            <a:off x="849342" y="1829982"/>
            <a:ext cx="6246889" cy="3511274"/>
          </a:xfrm>
          <a:prstGeom prst="rect">
            <a:avLst/>
          </a:prstGeom>
          <a:noFill/>
          <a:extLst>
            <a:ext uri="{909E8E84-426E-40DD-AFC4-6F175D3DCCD1}">
              <a14:hiddenFill xmlns:a14="http://schemas.microsoft.com/office/drawing/2010/main">
                <a:solidFill>
                  <a:srgbClr val="FFFFFF"/>
                </a:solidFill>
              </a14:hiddenFill>
            </a:ext>
          </a:extLst>
        </p:spPr>
      </p:pic>
      <p:pic>
        <p:nvPicPr>
          <p:cNvPr id="17410" name="Picture 2" descr="Resultado de imagen para derecho administrativo">
            <a:extLst>
              <a:ext uri="{FF2B5EF4-FFF2-40B4-BE49-F238E27FC236}">
                <a16:creationId xmlns:a16="http://schemas.microsoft.com/office/drawing/2014/main" id="{F49BC99E-6EDF-4FD7-9E69-0BFECD2703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2043" y="2314352"/>
            <a:ext cx="3752944" cy="25425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938068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2030184" y="430439"/>
            <a:ext cx="8131629" cy="1325563"/>
          </a:xfrm>
          <a:ln>
            <a:solidFill>
              <a:schemeClr val="accent6">
                <a:lumMod val="60000"/>
                <a:lumOff val="40000"/>
              </a:schemeClr>
            </a:solidFill>
          </a:ln>
        </p:spPr>
        <p:txBody>
          <a:bodyPr/>
          <a:lstStyle/>
          <a:p>
            <a:pPr algn="ctr" eaLnBrk="1" hangingPunct="1"/>
            <a:r>
              <a:rPr lang="es-MX" altLang="es-MX" b="1" dirty="0"/>
              <a:t>Objetivo de la asignatura</a:t>
            </a:r>
          </a:p>
        </p:txBody>
      </p:sp>
      <p:sp>
        <p:nvSpPr>
          <p:cNvPr id="3" name="Marcador de contenido 2">
            <a:extLst>
              <a:ext uri="{FF2B5EF4-FFF2-40B4-BE49-F238E27FC236}">
                <a16:creationId xmlns:a16="http://schemas.microsoft.com/office/drawing/2014/main" id="{4C427CEC-F73C-41F6-8D2F-E8A586B924D8}"/>
              </a:ext>
            </a:extLst>
          </p:cNvPr>
          <p:cNvSpPr>
            <a:spLocks noGrp="1"/>
          </p:cNvSpPr>
          <p:nvPr>
            <p:ph idx="1"/>
          </p:nvPr>
        </p:nvSpPr>
        <p:spPr/>
        <p:txBody>
          <a:bodyPr>
            <a:normAutofit/>
          </a:bodyPr>
          <a:lstStyle/>
          <a:p>
            <a:pPr marL="0" indent="0" algn="just">
              <a:buNone/>
            </a:pPr>
            <a:r>
              <a:rPr lang="es-MX" sz="4800" dirty="0"/>
              <a:t>Conocer y aplicar el marco regulatorio en el empleo de las tecnologías de información y comunicaciones, así como en el desempeño de la función informática.</a:t>
            </a:r>
          </a:p>
        </p:txBody>
      </p:sp>
    </p:spTree>
    <p:extLst>
      <p:ext uri="{BB962C8B-B14F-4D97-AF65-F5344CB8AC3E}">
        <p14:creationId xmlns:p14="http://schemas.microsoft.com/office/powerpoint/2010/main" val="32689263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96781" y="385011"/>
            <a:ext cx="11598442" cy="6186309"/>
          </a:xfrm>
          <a:prstGeom prst="rect">
            <a:avLst/>
          </a:prstGeom>
          <a:solidFill>
            <a:schemeClr val="tx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Rectángulo 5"/>
          <p:cNvSpPr/>
          <p:nvPr/>
        </p:nvSpPr>
        <p:spPr>
          <a:xfrm>
            <a:off x="2463253" y="525128"/>
            <a:ext cx="6532559" cy="923330"/>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22225">
                  <a:solidFill>
                    <a:srgbClr val="477BD1"/>
                  </a:solidFill>
                  <a:prstDash val="solid"/>
                </a:ln>
                <a:solidFill>
                  <a:srgbClr val="477BD1">
                    <a:lumMod val="40000"/>
                    <a:lumOff val="60000"/>
                  </a:srgbClr>
                </a:solidFill>
                <a:effectLst/>
                <a:uLnTx/>
                <a:uFillTx/>
                <a:latin typeface="Calibri" panose="020F0502020204030204"/>
                <a:ea typeface="+mn-ea"/>
                <a:cs typeface="+mn-cs"/>
              </a:rPr>
              <a:t>Derecho Procesal:</a:t>
            </a:r>
          </a:p>
        </p:txBody>
      </p:sp>
      <p:pic>
        <p:nvPicPr>
          <p:cNvPr id="7" name="Imagen 6"/>
          <p:cNvPicPr>
            <a:picLocks noChangeAspect="1"/>
          </p:cNvPicPr>
          <p:nvPr/>
        </p:nvPicPr>
        <p:blipFill>
          <a:blip r:embed="rId2"/>
          <a:stretch>
            <a:fillRect/>
          </a:stretch>
        </p:blipFill>
        <p:spPr>
          <a:xfrm>
            <a:off x="3652572" y="3253076"/>
            <a:ext cx="5174909" cy="2848762"/>
          </a:xfrm>
          <a:prstGeom prst="rect">
            <a:avLst/>
          </a:prstGeom>
          <a:ln>
            <a:noFill/>
          </a:ln>
          <a:effectLst>
            <a:softEdge rad="112500"/>
          </a:effectLst>
        </p:spPr>
      </p:pic>
      <p:sp>
        <p:nvSpPr>
          <p:cNvPr id="5" name="TextBox 4">
            <a:extLst>
              <a:ext uri="{FF2B5EF4-FFF2-40B4-BE49-F238E27FC236}">
                <a16:creationId xmlns:a16="http://schemas.microsoft.com/office/drawing/2014/main" id="{5CE3CED0-5A56-44F6-935C-29D4C370A220}"/>
              </a:ext>
            </a:extLst>
          </p:cNvPr>
          <p:cNvSpPr txBox="1"/>
          <p:nvPr/>
        </p:nvSpPr>
        <p:spPr>
          <a:xfrm>
            <a:off x="688663" y="1273463"/>
            <a:ext cx="10472823" cy="2308324"/>
          </a:xfrm>
          <a:prstGeom prst="rect">
            <a:avLst/>
          </a:prstGeom>
          <a:noFill/>
        </p:spPr>
        <p:txBody>
          <a:bodyPr wrap="square" rtlCol="0">
            <a:spAutoFit/>
          </a:bodyPr>
          <a:lstStyle/>
          <a:p>
            <a:pPr lvl="1" algn="just" defTabSz="457200">
              <a:defRPr/>
            </a:pPr>
            <a:r>
              <a:rPr lang="es-MX" sz="2400" dirty="0">
                <a:solidFill>
                  <a:prstClr val="black"/>
                </a:solidFill>
              </a:rPr>
              <a:t>Regula la función jurisdiccional  del estado para la administración de justicia, a fin de resolver conflictos que surjan entre particulares o se esclarezcan los derechos o situaciones jurídicas dudosas, eliminando la incertidumbre jurídica. </a:t>
            </a:r>
          </a:p>
          <a:p>
            <a:pPr lvl="1" algn="just" defTabSz="457200">
              <a:defRPr/>
            </a:pPr>
            <a:r>
              <a:rPr lang="es-MX" sz="2400" dirty="0">
                <a:solidFill>
                  <a:prstClr val="black"/>
                </a:solidFill>
              </a:rPr>
              <a:t>También se ocupa de regular funciones punitivas del estado, para determinar el procedimiento que se debe de seguir en la investigación de los delitos y la imposición de las penas </a:t>
            </a:r>
          </a:p>
        </p:txBody>
      </p:sp>
    </p:spTree>
    <p:extLst>
      <p:ext uri="{BB962C8B-B14F-4D97-AF65-F5344CB8AC3E}">
        <p14:creationId xmlns:p14="http://schemas.microsoft.com/office/powerpoint/2010/main" val="277623334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471D4DB-4C51-47B7-9E9A-E804C158A39A}"/>
              </a:ext>
            </a:extLst>
          </p:cNvPr>
          <p:cNvSpPr txBox="1"/>
          <p:nvPr/>
        </p:nvSpPr>
        <p:spPr>
          <a:xfrm>
            <a:off x="711200" y="605971"/>
            <a:ext cx="10769600" cy="5646057"/>
          </a:xfrm>
          <a:prstGeom prst="rect">
            <a:avLst/>
          </a:prstGeom>
          <a:solidFill>
            <a:schemeClr val="tx1"/>
          </a:solidFill>
        </p:spPr>
        <p:txBody>
          <a:bodyPr wrap="square" rtlCol="0">
            <a:spAutoFit/>
          </a:bodyPr>
          <a:lstStyle/>
          <a:p>
            <a:endParaRPr lang="es-ES" dirty="0"/>
          </a:p>
        </p:txBody>
      </p:sp>
      <p:sp>
        <p:nvSpPr>
          <p:cNvPr id="5" name="TextBox 4">
            <a:extLst>
              <a:ext uri="{FF2B5EF4-FFF2-40B4-BE49-F238E27FC236}">
                <a16:creationId xmlns:a16="http://schemas.microsoft.com/office/drawing/2014/main" id="{3CCFD8B9-F53B-49CC-8719-56591250E8A2}"/>
              </a:ext>
            </a:extLst>
          </p:cNvPr>
          <p:cNvSpPr txBox="1"/>
          <p:nvPr/>
        </p:nvSpPr>
        <p:spPr>
          <a:xfrm>
            <a:off x="1204685" y="711981"/>
            <a:ext cx="9318171" cy="707886"/>
          </a:xfrm>
          <a:prstGeom prst="rect">
            <a:avLst/>
          </a:prstGeom>
          <a:noFill/>
        </p:spPr>
        <p:txBody>
          <a:bodyPr wrap="square" rtlCol="0">
            <a:spAutoFit/>
          </a:bodyPr>
          <a:lstStyle/>
          <a:p>
            <a:r>
              <a:rPr lang="es-MX"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CARACTERÍSTICAS DERECHO PROCESAL</a:t>
            </a:r>
            <a:endParaRPr lang="es-ES"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6" name="Picture 4" descr="Resultado de imagen para derecho procesal caracteristicas">
            <a:extLst>
              <a:ext uri="{FF2B5EF4-FFF2-40B4-BE49-F238E27FC236}">
                <a16:creationId xmlns:a16="http://schemas.microsoft.com/office/drawing/2014/main" id="{E142BC36-A9B9-4E0B-823A-6FDE5041EE4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684" t="31410" r="3231" b="8530"/>
          <a:stretch/>
        </p:blipFill>
        <p:spPr bwMode="auto">
          <a:xfrm>
            <a:off x="1204685" y="1855822"/>
            <a:ext cx="6828564" cy="3456407"/>
          </a:xfrm>
          <a:prstGeom prst="rect">
            <a:avLst/>
          </a:prstGeom>
          <a:noFill/>
          <a:extLst>
            <a:ext uri="{909E8E84-426E-40DD-AFC4-6F175D3DCCD1}">
              <a14:hiddenFill xmlns:a14="http://schemas.microsoft.com/office/drawing/2010/main">
                <a:solidFill>
                  <a:srgbClr val="FFFFFF"/>
                </a:solidFill>
              </a14:hiddenFill>
            </a:ext>
          </a:extLst>
        </p:spPr>
      </p:pic>
      <p:pic>
        <p:nvPicPr>
          <p:cNvPr id="18434" name="Picture 2" descr="Resultado de imagen para derecho PROCESAL">
            <a:extLst>
              <a:ext uri="{FF2B5EF4-FFF2-40B4-BE49-F238E27FC236}">
                <a16:creationId xmlns:a16="http://schemas.microsoft.com/office/drawing/2014/main" id="{CC9D4A92-20DC-4E53-A50F-B55BB0303F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6482" y="1753054"/>
            <a:ext cx="4781550" cy="26860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96628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96781" y="385011"/>
            <a:ext cx="11598442" cy="6186309"/>
          </a:xfrm>
          <a:prstGeom prst="rect">
            <a:avLst/>
          </a:prstGeom>
          <a:solidFill>
            <a:schemeClr val="tx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ctr" defTabSz="4572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prstClr val="black"/>
                </a:solidFill>
                <a:effectLst/>
                <a:uLnTx/>
                <a:uFillTx/>
                <a:latin typeface="Calibri" panose="020F0502020204030204"/>
                <a:ea typeface="+mn-ea"/>
                <a:cs typeface="+mn-cs"/>
              </a:rPr>
              <a:t>Determina cuales son los derechos punibles o delitos, las penas o </a:t>
            </a:r>
          </a:p>
          <a:p>
            <a:pPr marL="457200" marR="0" lvl="1" indent="0" algn="ctr" defTabSz="4572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prstClr val="black"/>
                </a:solidFill>
                <a:effectLst/>
                <a:uLnTx/>
                <a:uFillTx/>
                <a:latin typeface="Calibri" panose="020F0502020204030204"/>
                <a:ea typeface="+mn-ea"/>
                <a:cs typeface="+mn-cs"/>
              </a:rPr>
              <a:t>sanciones respectivas y las medidas preventivas para defender a </a:t>
            </a:r>
          </a:p>
          <a:p>
            <a:pPr marL="457200" marR="0" lvl="1" indent="0" algn="ctr" defTabSz="4572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prstClr val="black"/>
                </a:solidFill>
                <a:effectLst/>
                <a:uLnTx/>
                <a:uFillTx/>
                <a:latin typeface="Calibri" panose="020F0502020204030204"/>
                <a:ea typeface="+mn-ea"/>
                <a:cs typeface="+mn-cs"/>
              </a:rPr>
              <a:t>la sociedad contra la criminalidad.</a:t>
            </a: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Rectángulo 2"/>
          <p:cNvSpPr/>
          <p:nvPr/>
        </p:nvSpPr>
        <p:spPr>
          <a:xfrm>
            <a:off x="3537544" y="762075"/>
            <a:ext cx="5533887" cy="923330"/>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22225">
                  <a:solidFill>
                    <a:srgbClr val="477BD1"/>
                  </a:solidFill>
                  <a:prstDash val="solid"/>
                </a:ln>
                <a:solidFill>
                  <a:srgbClr val="477BD1">
                    <a:lumMod val="40000"/>
                    <a:lumOff val="60000"/>
                  </a:srgbClr>
                </a:solidFill>
                <a:effectLst/>
                <a:uLnTx/>
                <a:uFillTx/>
                <a:latin typeface="Calibri" panose="020F0502020204030204"/>
                <a:ea typeface="+mn-ea"/>
                <a:cs typeface="+mn-cs"/>
              </a:rPr>
              <a:t>Derecho Penal: </a:t>
            </a:r>
          </a:p>
        </p:txBody>
      </p:sp>
      <p:pic>
        <p:nvPicPr>
          <p:cNvPr id="4" name="Imagen 3"/>
          <p:cNvPicPr>
            <a:picLocks noChangeAspect="1"/>
          </p:cNvPicPr>
          <p:nvPr/>
        </p:nvPicPr>
        <p:blipFill>
          <a:blip r:embed="rId2"/>
          <a:stretch>
            <a:fillRect/>
          </a:stretch>
        </p:blipFill>
        <p:spPr>
          <a:xfrm>
            <a:off x="4013170" y="3429000"/>
            <a:ext cx="4582633" cy="2864145"/>
          </a:xfrm>
          <a:prstGeom prst="rect">
            <a:avLst/>
          </a:prstGeom>
          <a:ln>
            <a:noFill/>
          </a:ln>
          <a:effectLst>
            <a:softEdge rad="112500"/>
          </a:effectLst>
        </p:spPr>
      </p:pic>
    </p:spTree>
    <p:extLst>
      <p:ext uri="{BB962C8B-B14F-4D97-AF65-F5344CB8AC3E}">
        <p14:creationId xmlns:p14="http://schemas.microsoft.com/office/powerpoint/2010/main" val="240765046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471D4DB-4C51-47B7-9E9A-E804C158A39A}"/>
              </a:ext>
            </a:extLst>
          </p:cNvPr>
          <p:cNvSpPr txBox="1"/>
          <p:nvPr/>
        </p:nvSpPr>
        <p:spPr>
          <a:xfrm>
            <a:off x="711200" y="605971"/>
            <a:ext cx="10769600" cy="5646057"/>
          </a:xfrm>
          <a:prstGeom prst="rect">
            <a:avLst/>
          </a:prstGeom>
          <a:solidFill>
            <a:schemeClr val="tx1"/>
          </a:solidFill>
        </p:spPr>
        <p:txBody>
          <a:bodyPr wrap="square" rtlCol="0">
            <a:spAutoFit/>
          </a:bodyPr>
          <a:lstStyle/>
          <a:p>
            <a:endParaRPr lang="es-ES" dirty="0"/>
          </a:p>
        </p:txBody>
      </p:sp>
      <p:sp>
        <p:nvSpPr>
          <p:cNvPr id="5" name="TextBox 4">
            <a:extLst>
              <a:ext uri="{FF2B5EF4-FFF2-40B4-BE49-F238E27FC236}">
                <a16:creationId xmlns:a16="http://schemas.microsoft.com/office/drawing/2014/main" id="{3CCFD8B9-F53B-49CC-8719-56591250E8A2}"/>
              </a:ext>
            </a:extLst>
          </p:cNvPr>
          <p:cNvSpPr txBox="1"/>
          <p:nvPr/>
        </p:nvSpPr>
        <p:spPr>
          <a:xfrm>
            <a:off x="1204685" y="711981"/>
            <a:ext cx="9318171" cy="707886"/>
          </a:xfrm>
          <a:prstGeom prst="rect">
            <a:avLst/>
          </a:prstGeom>
          <a:noFill/>
        </p:spPr>
        <p:txBody>
          <a:bodyPr wrap="square" rtlCol="0">
            <a:spAutoFit/>
          </a:bodyPr>
          <a:lstStyle/>
          <a:p>
            <a:r>
              <a:rPr lang="es-MX"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CARACTERÍSTICAS DERECHO PENAL</a:t>
            </a:r>
            <a:endParaRPr lang="es-ES"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Picture 2" descr="Resultado de imagen para derecho PENAL caracteristicas">
            <a:extLst>
              <a:ext uri="{FF2B5EF4-FFF2-40B4-BE49-F238E27FC236}">
                <a16:creationId xmlns:a16="http://schemas.microsoft.com/office/drawing/2014/main" id="{BF3181CD-C148-4AE6-A7E8-C4CE3476A46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602" t="22228" r="9682" b="22117"/>
          <a:stretch/>
        </p:blipFill>
        <p:spPr bwMode="auto">
          <a:xfrm>
            <a:off x="983030" y="2002971"/>
            <a:ext cx="6317656" cy="3181389"/>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Resultado de imagen para derecho PENAL">
            <a:extLst>
              <a:ext uri="{FF2B5EF4-FFF2-40B4-BE49-F238E27FC236}">
                <a16:creationId xmlns:a16="http://schemas.microsoft.com/office/drawing/2014/main" id="{FE07C36B-9F24-4753-B4AC-9776EDB93B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85743" y="2293502"/>
            <a:ext cx="3810000" cy="26003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53103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296781" y="385011"/>
            <a:ext cx="11598442" cy="6247864"/>
          </a:xfrm>
          <a:prstGeom prst="rect">
            <a:avLst/>
          </a:prstGeom>
          <a:solidFill>
            <a:schemeClr val="tx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just" defTabSz="4572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prstClr val="black"/>
                </a:solidFill>
                <a:effectLst/>
                <a:uLnTx/>
                <a:uFillTx/>
                <a:latin typeface="Calibri" panose="020F0502020204030204"/>
                <a:ea typeface="+mn-ea"/>
                <a:cs typeface="+mn-cs"/>
              </a:rPr>
              <a:t>Rama del derecho que se encarga de normar y regular las </a:t>
            </a:r>
          </a:p>
          <a:p>
            <a:pPr marL="457200" marR="0" lvl="1" indent="0" algn="just" defTabSz="4572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prstClr val="black"/>
                </a:solidFill>
                <a:effectLst/>
                <a:uLnTx/>
                <a:uFillTx/>
                <a:latin typeface="Calibri" panose="020F0502020204030204"/>
                <a:ea typeface="+mn-ea"/>
                <a:cs typeface="+mn-cs"/>
              </a:rPr>
              <a:t>relaciones privadas internacionales, sean empresas, </a:t>
            </a:r>
          </a:p>
          <a:p>
            <a:pPr marL="457200" marR="0" lvl="1" indent="0" algn="just" defTabSz="4572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prstClr val="black"/>
                </a:solidFill>
                <a:effectLst/>
                <a:uLnTx/>
                <a:uFillTx/>
                <a:latin typeface="Calibri" panose="020F0502020204030204"/>
                <a:ea typeface="+mn-ea"/>
                <a:cs typeface="+mn-cs"/>
              </a:rPr>
              <a:t>organizaciones o personas que persigan fines particulares.</a:t>
            </a:r>
          </a:p>
          <a:p>
            <a:pPr marL="457200" marR="0" lvl="1" indent="0" algn="just" defTabSz="457200" rtl="0" eaLnBrk="1" fontAlgn="auto" latinLnBrk="0" hangingPunct="1">
              <a:lnSpc>
                <a:spcPct val="100000"/>
              </a:lnSpc>
              <a:spcBef>
                <a:spcPts val="0"/>
              </a:spcBef>
              <a:spcAft>
                <a:spcPts val="0"/>
              </a:spcAft>
              <a:buClrTx/>
              <a:buSzTx/>
              <a:buFontTx/>
              <a:buNone/>
              <a:tabLst/>
              <a:defRPr/>
            </a:pPr>
            <a:endParaRPr kumimoji="0" lang="es-MX"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lvl="1" algn="just" defTabSz="457200">
              <a:defRPr/>
            </a:pPr>
            <a:r>
              <a:rPr lang="es-MX" sz="2000" dirty="0">
                <a:solidFill>
                  <a:prstClr val="black"/>
                </a:solidFill>
                <a:latin typeface="Calibri" panose="020F0502020204030204"/>
              </a:rPr>
              <a:t>Puede abarcar diversos aspectos tales como la cooperación </a:t>
            </a:r>
          </a:p>
          <a:p>
            <a:pPr lvl="1" algn="just" defTabSz="457200">
              <a:defRPr/>
            </a:pPr>
            <a:r>
              <a:rPr lang="es-MX" sz="2000" dirty="0">
                <a:solidFill>
                  <a:prstClr val="black"/>
                </a:solidFill>
                <a:latin typeface="Calibri" panose="020F0502020204030204"/>
              </a:rPr>
              <a:t>procesal, los conflictos de competencia y los conflictos de </a:t>
            </a:r>
          </a:p>
          <a:p>
            <a:pPr lvl="1" algn="just" defTabSz="457200">
              <a:defRPr/>
            </a:pPr>
            <a:r>
              <a:rPr lang="es-MX" sz="2000" dirty="0">
                <a:solidFill>
                  <a:prstClr val="black"/>
                </a:solidFill>
                <a:latin typeface="Calibri" panose="020F0502020204030204"/>
              </a:rPr>
              <a:t>leyes. También se conoce con el nombre de derecho civil </a:t>
            </a:r>
          </a:p>
          <a:p>
            <a:pPr lvl="1" algn="just" defTabSz="457200">
              <a:defRPr/>
            </a:pPr>
            <a:r>
              <a:rPr lang="es-MX" sz="2000" dirty="0">
                <a:solidFill>
                  <a:prstClr val="black"/>
                </a:solidFill>
                <a:latin typeface="Calibri" panose="020F0502020204030204"/>
              </a:rPr>
              <a:t>internacional.</a:t>
            </a:r>
          </a:p>
          <a:p>
            <a:pPr lvl="1" algn="just" defTabSz="457200">
              <a:defRPr/>
            </a:pPr>
            <a:endParaRPr lang="es-MX" sz="2000" dirty="0">
              <a:solidFill>
                <a:prstClr val="black"/>
              </a:solidFill>
              <a:latin typeface="Calibri" panose="020F0502020204030204"/>
            </a:endParaRPr>
          </a:p>
          <a:p>
            <a:pPr lvl="1" algn="just" defTabSz="457200">
              <a:defRPr/>
            </a:pPr>
            <a:endParaRPr lang="es-MX" sz="2000" dirty="0">
              <a:solidFill>
                <a:prstClr val="black"/>
              </a:solidFill>
              <a:latin typeface="Calibri" panose="020F0502020204030204"/>
            </a:endParaRPr>
          </a:p>
          <a:p>
            <a:pPr lvl="1" algn="just" defTabSz="457200">
              <a:defRPr/>
            </a:pPr>
            <a:endParaRPr lang="es-MX" sz="2000" dirty="0">
              <a:solidFill>
                <a:prstClr val="black"/>
              </a:solidFill>
              <a:latin typeface="Calibri" panose="020F0502020204030204"/>
            </a:endParaRPr>
          </a:p>
          <a:p>
            <a:pPr lvl="1" algn="just" defTabSz="457200">
              <a:defRPr/>
            </a:pPr>
            <a:endParaRPr lang="es-MX" sz="2000"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Rectángulo 3"/>
          <p:cNvSpPr/>
          <p:nvPr/>
        </p:nvSpPr>
        <p:spPr>
          <a:xfrm>
            <a:off x="682500" y="417669"/>
            <a:ext cx="10827003" cy="923330"/>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22225">
                  <a:solidFill>
                    <a:srgbClr val="477BD1"/>
                  </a:solidFill>
                  <a:prstDash val="solid"/>
                </a:ln>
                <a:solidFill>
                  <a:srgbClr val="477BD1">
                    <a:lumMod val="40000"/>
                    <a:lumOff val="60000"/>
                  </a:srgbClr>
                </a:solidFill>
                <a:effectLst/>
                <a:uLnTx/>
                <a:uFillTx/>
                <a:latin typeface="Calibri" panose="020F0502020204030204"/>
                <a:ea typeface="+mn-ea"/>
                <a:cs typeface="+mn-cs"/>
              </a:rPr>
              <a:t>Derecho Internacional Privado: </a:t>
            </a:r>
          </a:p>
        </p:txBody>
      </p:sp>
      <p:pic>
        <p:nvPicPr>
          <p:cNvPr id="5" name="Imagen 4"/>
          <p:cNvPicPr>
            <a:picLocks noChangeAspect="1"/>
          </p:cNvPicPr>
          <p:nvPr/>
        </p:nvPicPr>
        <p:blipFill>
          <a:blip r:embed="rId2"/>
          <a:stretch>
            <a:fillRect/>
          </a:stretch>
        </p:blipFill>
        <p:spPr>
          <a:xfrm>
            <a:off x="6826563" y="1525027"/>
            <a:ext cx="4938032" cy="3075548"/>
          </a:xfrm>
          <a:prstGeom prst="rect">
            <a:avLst/>
          </a:prstGeom>
          <a:ln>
            <a:noFill/>
          </a:ln>
          <a:effectLst>
            <a:softEdge rad="112500"/>
          </a:effectLst>
        </p:spPr>
      </p:pic>
    </p:spTree>
    <p:extLst>
      <p:ext uri="{BB962C8B-B14F-4D97-AF65-F5344CB8AC3E}">
        <p14:creationId xmlns:p14="http://schemas.microsoft.com/office/powerpoint/2010/main" val="211965128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296781" y="385011"/>
            <a:ext cx="11598442" cy="6063198"/>
          </a:xfrm>
          <a:prstGeom prst="rect">
            <a:avLst/>
          </a:prstGeom>
          <a:solidFill>
            <a:schemeClr val="tx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just" defTabSz="4572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prstClr val="black"/>
                </a:solidFill>
                <a:effectLst/>
                <a:uLnTx/>
                <a:uFillTx/>
                <a:latin typeface="Calibri" panose="020F0502020204030204"/>
                <a:ea typeface="+mn-ea"/>
                <a:cs typeface="+mn-cs"/>
              </a:rPr>
              <a:t>Se considera que existen relaciones privadas internacionales </a:t>
            </a:r>
          </a:p>
          <a:p>
            <a:pPr marL="457200" marR="0" lvl="1" indent="0" algn="just" defTabSz="4572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prstClr val="black"/>
                </a:solidFill>
                <a:effectLst/>
                <a:uLnTx/>
                <a:uFillTx/>
                <a:latin typeface="Calibri" panose="020F0502020204030204"/>
                <a:ea typeface="+mn-ea"/>
                <a:cs typeface="+mn-cs"/>
              </a:rPr>
              <a:t>cuando alguno de los elementos de la relación es extranjero.</a:t>
            </a:r>
          </a:p>
          <a:p>
            <a:pPr marL="457200" marR="0" lvl="1" indent="0" algn="just" defTabSz="4572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prstClr val="black"/>
                </a:solidFill>
                <a:effectLst/>
                <a:uLnTx/>
                <a:uFillTx/>
                <a:latin typeface="Calibri" panose="020F0502020204030204"/>
                <a:ea typeface="+mn-ea"/>
                <a:cs typeface="+mn-cs"/>
              </a:rPr>
              <a:t> Los elementos de una relación privada en términos del </a:t>
            </a:r>
          </a:p>
          <a:p>
            <a:pPr marL="457200" marR="0" lvl="1" indent="0" algn="just" defTabSz="4572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prstClr val="black"/>
                </a:solidFill>
                <a:effectLst/>
                <a:uLnTx/>
                <a:uFillTx/>
                <a:latin typeface="Calibri" panose="020F0502020204030204"/>
                <a:ea typeface="+mn-ea"/>
                <a:cs typeface="+mn-cs"/>
              </a:rPr>
              <a:t>derecho se denominan subjetivos u objetivos. Los subjetivos </a:t>
            </a:r>
          </a:p>
          <a:p>
            <a:pPr marL="457200" marR="0" lvl="1" indent="0" algn="just" defTabSz="4572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prstClr val="black"/>
                </a:solidFill>
                <a:effectLst/>
                <a:uLnTx/>
                <a:uFillTx/>
                <a:latin typeface="Calibri" panose="020F0502020204030204"/>
                <a:ea typeface="+mn-ea"/>
                <a:cs typeface="+mn-cs"/>
              </a:rPr>
              <a:t>se refieren a las personas o entes, mientras que los objetivos </a:t>
            </a:r>
          </a:p>
          <a:p>
            <a:pPr marL="457200" marR="0" lvl="1" indent="0" algn="just" defTabSz="4572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prstClr val="black"/>
                </a:solidFill>
                <a:effectLst/>
                <a:uLnTx/>
                <a:uFillTx/>
                <a:latin typeface="Calibri" panose="020F0502020204030204"/>
                <a:ea typeface="+mn-ea"/>
                <a:cs typeface="+mn-cs"/>
              </a:rPr>
              <a:t>se refieren a los actos jurídicos o a los bienes. </a:t>
            </a:r>
          </a:p>
          <a:p>
            <a:pPr marL="457200" marR="0" lvl="1" indent="0" algn="just"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just"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just"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just"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just"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just"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Rectángulo 3"/>
          <p:cNvSpPr/>
          <p:nvPr/>
        </p:nvSpPr>
        <p:spPr>
          <a:xfrm>
            <a:off x="682500" y="417669"/>
            <a:ext cx="10827003" cy="923330"/>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22225">
                  <a:solidFill>
                    <a:srgbClr val="477BD1"/>
                  </a:solidFill>
                  <a:prstDash val="solid"/>
                </a:ln>
                <a:solidFill>
                  <a:srgbClr val="477BD1">
                    <a:lumMod val="40000"/>
                    <a:lumOff val="60000"/>
                  </a:srgbClr>
                </a:solidFill>
                <a:effectLst/>
                <a:uLnTx/>
                <a:uFillTx/>
                <a:latin typeface="Calibri" panose="020F0502020204030204"/>
                <a:ea typeface="+mn-ea"/>
                <a:cs typeface="+mn-cs"/>
              </a:rPr>
              <a:t>Derecho Internacional Privado: </a:t>
            </a:r>
          </a:p>
        </p:txBody>
      </p:sp>
      <p:pic>
        <p:nvPicPr>
          <p:cNvPr id="5" name="Imagen 4"/>
          <p:cNvPicPr>
            <a:picLocks noChangeAspect="1"/>
          </p:cNvPicPr>
          <p:nvPr/>
        </p:nvPicPr>
        <p:blipFill>
          <a:blip r:embed="rId2"/>
          <a:stretch>
            <a:fillRect/>
          </a:stretch>
        </p:blipFill>
        <p:spPr>
          <a:xfrm>
            <a:off x="8087095" y="1525027"/>
            <a:ext cx="3677499" cy="3075548"/>
          </a:xfrm>
          <a:prstGeom prst="rect">
            <a:avLst/>
          </a:prstGeom>
          <a:ln>
            <a:noFill/>
          </a:ln>
          <a:effectLst>
            <a:softEdge rad="112500"/>
          </a:effectLst>
        </p:spPr>
      </p:pic>
    </p:spTree>
    <p:extLst>
      <p:ext uri="{BB962C8B-B14F-4D97-AF65-F5344CB8AC3E}">
        <p14:creationId xmlns:p14="http://schemas.microsoft.com/office/powerpoint/2010/main" val="374426373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307665" y="450323"/>
            <a:ext cx="11598442" cy="6186309"/>
          </a:xfrm>
          <a:prstGeom prst="rect">
            <a:avLst/>
          </a:prstGeom>
          <a:solidFill>
            <a:schemeClr val="tx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just" defTabSz="4572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prstClr val="black"/>
                </a:solidFill>
                <a:effectLst/>
                <a:uLnTx/>
                <a:uFillTx/>
                <a:latin typeface="Calibri" panose="020F0502020204030204"/>
                <a:ea typeface="+mn-ea"/>
                <a:cs typeface="+mn-cs"/>
              </a:rPr>
              <a:t>Cada país tiene sus propias normas de derecho internacional, lo que constituye una fuente de conflicto frecuente, especialmente en tiempos de tanta movilidad internacional como el actual. Por eso, esta rama del derecho es responsable de determinar qué entidad nacional tiene las competencias para mediar en una relación determinada, así como qué leyes deberán ser aquellas que rijan el conflicto en cuestión.</a:t>
            </a: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Imagen 3"/>
          <p:cNvPicPr>
            <a:picLocks noChangeAspect="1"/>
          </p:cNvPicPr>
          <p:nvPr/>
        </p:nvPicPr>
        <p:blipFill>
          <a:blip r:embed="rId2"/>
          <a:stretch>
            <a:fillRect/>
          </a:stretch>
        </p:blipFill>
        <p:spPr>
          <a:xfrm>
            <a:off x="693169" y="461209"/>
            <a:ext cx="10827434" cy="920576"/>
          </a:xfrm>
          <a:prstGeom prst="rect">
            <a:avLst/>
          </a:prstGeom>
        </p:spPr>
      </p:pic>
      <p:pic>
        <p:nvPicPr>
          <p:cNvPr id="5" name="Imagen 4"/>
          <p:cNvPicPr>
            <a:picLocks noChangeAspect="1"/>
          </p:cNvPicPr>
          <p:nvPr/>
        </p:nvPicPr>
        <p:blipFill rotWithShape="1">
          <a:blip r:embed="rId3"/>
          <a:srcRect l="2701" r="14778"/>
          <a:stretch/>
        </p:blipFill>
        <p:spPr>
          <a:xfrm>
            <a:off x="4607089" y="3716977"/>
            <a:ext cx="4532068" cy="2103802"/>
          </a:xfrm>
          <a:prstGeom prst="rect">
            <a:avLst/>
          </a:prstGeom>
          <a:ln>
            <a:noFill/>
          </a:ln>
          <a:effectLst>
            <a:softEdge rad="112500"/>
          </a:effectLst>
        </p:spPr>
      </p:pic>
    </p:spTree>
    <p:extLst>
      <p:ext uri="{BB962C8B-B14F-4D97-AF65-F5344CB8AC3E}">
        <p14:creationId xmlns:p14="http://schemas.microsoft.com/office/powerpoint/2010/main" val="346596943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307665" y="450323"/>
            <a:ext cx="11598442" cy="6247864"/>
          </a:xfrm>
          <a:prstGeom prst="rect">
            <a:avLst/>
          </a:prstGeom>
          <a:solidFill>
            <a:schemeClr val="tx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just" defTabSz="457200" rtl="0" eaLnBrk="1" fontAlgn="auto" latinLnBrk="0" hangingPunct="1">
              <a:lnSpc>
                <a:spcPct val="100000"/>
              </a:lnSpc>
              <a:spcBef>
                <a:spcPts val="0"/>
              </a:spcBef>
              <a:spcAft>
                <a:spcPts val="0"/>
              </a:spcAft>
              <a:buClrTx/>
              <a:buSzTx/>
              <a:buFontTx/>
              <a:buNone/>
              <a:tabLst/>
              <a:defRPr/>
            </a:pPr>
            <a:r>
              <a:rPr kumimoji="0" lang="es-MX" sz="2600" b="0" i="0" u="none" strike="noStrike" kern="1200" cap="none" spc="0" normalizeH="0" baseline="0" noProof="0" dirty="0">
                <a:ln>
                  <a:noFill/>
                </a:ln>
                <a:solidFill>
                  <a:prstClr val="black"/>
                </a:solidFill>
                <a:effectLst/>
                <a:uLnTx/>
                <a:uFillTx/>
                <a:latin typeface="Calibri" panose="020F0502020204030204"/>
                <a:ea typeface="+mn-ea"/>
                <a:cs typeface="+mn-cs"/>
              </a:rPr>
              <a:t>De esa manera, el derecho internacional privado resuelve la disparidad legislativa y ayuda a regular indirectamente las relaciones entre actores en conflicto.  El marco jurídico del derecho internacional permite, por lo tanto,  crear confianza en las transacciones de tipo civil y comercial,  así como en los procesos de negociación.</a:t>
            </a: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Imagen 3"/>
          <p:cNvPicPr>
            <a:picLocks noChangeAspect="1"/>
          </p:cNvPicPr>
          <p:nvPr/>
        </p:nvPicPr>
        <p:blipFill>
          <a:blip r:embed="rId2"/>
          <a:stretch>
            <a:fillRect/>
          </a:stretch>
        </p:blipFill>
        <p:spPr>
          <a:xfrm>
            <a:off x="693169" y="461209"/>
            <a:ext cx="10827434" cy="920576"/>
          </a:xfrm>
          <a:prstGeom prst="rect">
            <a:avLst/>
          </a:prstGeom>
        </p:spPr>
      </p:pic>
      <p:pic>
        <p:nvPicPr>
          <p:cNvPr id="5" name="Imagen 4"/>
          <p:cNvPicPr>
            <a:picLocks noChangeAspect="1"/>
          </p:cNvPicPr>
          <p:nvPr/>
        </p:nvPicPr>
        <p:blipFill rotWithShape="1">
          <a:blip r:embed="rId3"/>
          <a:srcRect l="2701" r="14778"/>
          <a:stretch/>
        </p:blipFill>
        <p:spPr>
          <a:xfrm>
            <a:off x="4868345" y="4231000"/>
            <a:ext cx="4532068" cy="2627000"/>
          </a:xfrm>
          <a:prstGeom prst="rect">
            <a:avLst/>
          </a:prstGeom>
          <a:ln>
            <a:noFill/>
          </a:ln>
          <a:effectLst>
            <a:softEdge rad="112500"/>
          </a:effectLst>
        </p:spPr>
      </p:pic>
    </p:spTree>
    <p:extLst>
      <p:ext uri="{BB962C8B-B14F-4D97-AF65-F5344CB8AC3E}">
        <p14:creationId xmlns:p14="http://schemas.microsoft.com/office/powerpoint/2010/main" val="277776548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3"/>
          <a:srcRect l="27144" t="33967" r="27619" b="31110"/>
          <a:stretch/>
        </p:blipFill>
        <p:spPr>
          <a:xfrm>
            <a:off x="2512917" y="2293486"/>
            <a:ext cx="7319830" cy="4237944"/>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5" name="Rectángulo 4"/>
          <p:cNvSpPr/>
          <p:nvPr/>
        </p:nvSpPr>
        <p:spPr>
          <a:xfrm>
            <a:off x="2512917" y="116496"/>
            <a:ext cx="7166166" cy="1754326"/>
          </a:xfrm>
          <a:prstGeom prst="rect">
            <a:avLst/>
          </a:prstGeom>
          <a:noFill/>
        </p:spPr>
        <p:txBody>
          <a:bodyPr wrap="squar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5400" b="1" i="0" u="none" strike="noStrike" kern="1200" normalizeH="0" baseline="0" noProof="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uLnTx/>
                <a:uFillTx/>
                <a:latin typeface="Calibri" panose="020F0502020204030204"/>
              </a:rPr>
              <a:t>Fuentes de Derecho</a:t>
            </a:r>
          </a:p>
          <a:p>
            <a:pPr marL="0" marR="0" lvl="0" indent="0" algn="ctr" defTabSz="457200" rtl="0" eaLnBrk="1" fontAlgn="auto" latinLnBrk="0" hangingPunct="1">
              <a:lnSpc>
                <a:spcPct val="100000"/>
              </a:lnSpc>
              <a:spcBef>
                <a:spcPts val="0"/>
              </a:spcBef>
              <a:spcAft>
                <a:spcPts val="0"/>
              </a:spcAft>
              <a:buClrTx/>
              <a:buSzTx/>
              <a:buFontTx/>
              <a:buNone/>
              <a:tabLst/>
              <a:defRPr/>
            </a:pPr>
            <a:r>
              <a:rPr lang="es-E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libri" panose="020F0502020204030204"/>
              </a:rPr>
              <a:t>Pirámide Kelsen </a:t>
            </a:r>
            <a:endParaRPr kumimoji="0" lang="es-ES" sz="5400" b="1" i="0" u="none" strike="noStrike" kern="1200" normalizeH="0" baseline="0" noProof="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uLnTx/>
              <a:uFillTx/>
              <a:latin typeface="Calibri" panose="020F0502020204030204"/>
            </a:endParaRPr>
          </a:p>
        </p:txBody>
      </p:sp>
    </p:spTree>
    <p:extLst>
      <p:ext uri="{BB962C8B-B14F-4D97-AF65-F5344CB8AC3E}">
        <p14:creationId xmlns:p14="http://schemas.microsoft.com/office/powerpoint/2010/main" val="3210441120"/>
      </p:ext>
    </p:extLst>
  </p:cSld>
  <p:clrMapOvr>
    <a:overrideClrMapping bg1="lt1" tx1="dk1" bg2="lt2" tx2="dk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26128" y="321583"/>
            <a:ext cx="7739743" cy="1325563"/>
          </a:xfrm>
          <a:ln>
            <a:solidFill>
              <a:schemeClr val="accent6">
                <a:lumMod val="60000"/>
                <a:lumOff val="40000"/>
              </a:schemeClr>
            </a:solidFill>
          </a:ln>
        </p:spPr>
        <p:txBody>
          <a:bodyPr/>
          <a:lstStyle/>
          <a:p>
            <a:pPr algn="ctr"/>
            <a:r>
              <a:rPr lang="es-MX" dirty="0"/>
              <a:t>CONSTITUCIÓN </a:t>
            </a:r>
          </a:p>
        </p:txBody>
      </p:sp>
      <p:sp>
        <p:nvSpPr>
          <p:cNvPr id="3" name="Marcador de contenido 2"/>
          <p:cNvSpPr>
            <a:spLocks noGrp="1"/>
          </p:cNvSpPr>
          <p:nvPr>
            <p:ph idx="1"/>
          </p:nvPr>
        </p:nvSpPr>
        <p:spPr>
          <a:xfrm>
            <a:off x="838199" y="1762808"/>
            <a:ext cx="10515600" cy="2539546"/>
          </a:xfrm>
          <a:solidFill>
            <a:schemeClr val="accent1">
              <a:lumMod val="20000"/>
              <a:lumOff val="80000"/>
            </a:schemeClr>
          </a:solidFill>
        </p:spPr>
        <p:txBody>
          <a:bodyPr/>
          <a:lstStyle/>
          <a:p>
            <a:pPr algn="just"/>
            <a:r>
              <a:rPr lang="es-MX" dirty="0"/>
              <a:t>Se refiere a los principios que rigen la constitución, la Dogmática que se refiere a la forma del Estado y los regímenes de los derechos, deberes y las garantías constitucionales y la Orgánica que establece la organización del Estado, Poderes Públicos. </a:t>
            </a:r>
          </a:p>
          <a:p>
            <a:pPr algn="just"/>
            <a:r>
              <a:rPr lang="es-MX" dirty="0"/>
              <a:t>En este nivel es importante señalar que se encuentran los Tratados Internacionales en materia de derechos humanos.</a:t>
            </a:r>
          </a:p>
        </p:txBody>
      </p:sp>
      <p:pic>
        <p:nvPicPr>
          <p:cNvPr id="205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08525" y="4418016"/>
            <a:ext cx="2930525" cy="21978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4114919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BDB17D-32D6-4017-BFC4-86AACEB33E45}"/>
              </a:ext>
            </a:extLst>
          </p:cNvPr>
          <p:cNvSpPr>
            <a:spLocks noGrp="1"/>
          </p:cNvSpPr>
          <p:nvPr>
            <p:ph type="title"/>
          </p:nvPr>
        </p:nvSpPr>
        <p:spPr>
          <a:ln>
            <a:solidFill>
              <a:schemeClr val="accent6">
                <a:lumMod val="60000"/>
                <a:lumOff val="40000"/>
              </a:schemeClr>
            </a:solidFill>
          </a:ln>
        </p:spPr>
        <p:txBody>
          <a:bodyPr/>
          <a:lstStyle/>
          <a:p>
            <a:pPr algn="ctr"/>
            <a:r>
              <a:rPr lang="es-MX" b="1" dirty="0"/>
              <a:t>OBJETIVO</a:t>
            </a:r>
          </a:p>
        </p:txBody>
      </p:sp>
      <p:sp>
        <p:nvSpPr>
          <p:cNvPr id="3" name="Marcador de contenido 2">
            <a:extLst>
              <a:ext uri="{FF2B5EF4-FFF2-40B4-BE49-F238E27FC236}">
                <a16:creationId xmlns:a16="http://schemas.microsoft.com/office/drawing/2014/main" id="{8D2D4517-3851-4660-A56F-3ADA7DEABC56}"/>
              </a:ext>
            </a:extLst>
          </p:cNvPr>
          <p:cNvSpPr>
            <a:spLocks noGrp="1"/>
          </p:cNvSpPr>
          <p:nvPr>
            <p:ph idx="1"/>
          </p:nvPr>
        </p:nvSpPr>
        <p:spPr>
          <a:xfrm>
            <a:off x="838200" y="2021569"/>
            <a:ext cx="10515600" cy="3225346"/>
          </a:xfrm>
          <a:solidFill>
            <a:schemeClr val="accent2">
              <a:lumMod val="40000"/>
              <a:lumOff val="60000"/>
            </a:schemeClr>
          </a:solidFill>
        </p:spPr>
        <p:txBody>
          <a:bodyPr>
            <a:normAutofit/>
          </a:bodyPr>
          <a:lstStyle/>
          <a:p>
            <a:pPr marL="0" indent="0" algn="just">
              <a:buNone/>
            </a:pPr>
            <a:r>
              <a:rPr lang="es-MX" sz="4400" dirty="0"/>
              <a:t>Entender el contexto del Derecho bajo el cual se desarrolla la legislación informática, mediante el estudio de conceptos, procesos, artículos que contribuyan a comprender el estado actual que guarda está. </a:t>
            </a:r>
          </a:p>
        </p:txBody>
      </p:sp>
    </p:spTree>
    <p:extLst>
      <p:ext uri="{BB962C8B-B14F-4D97-AF65-F5344CB8AC3E}">
        <p14:creationId xmlns:p14="http://schemas.microsoft.com/office/powerpoint/2010/main" val="41464218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6656" y="376010"/>
            <a:ext cx="8665029" cy="1325563"/>
          </a:xfrm>
          <a:ln>
            <a:solidFill>
              <a:schemeClr val="accent6">
                <a:lumMod val="60000"/>
                <a:lumOff val="40000"/>
              </a:schemeClr>
            </a:solidFill>
          </a:ln>
        </p:spPr>
        <p:txBody>
          <a:bodyPr/>
          <a:lstStyle/>
          <a:p>
            <a:pPr algn="ctr"/>
            <a:r>
              <a:rPr lang="es-MX" dirty="0"/>
              <a:t>LEYES ORGANICAS </a:t>
            </a:r>
          </a:p>
        </p:txBody>
      </p:sp>
      <p:sp>
        <p:nvSpPr>
          <p:cNvPr id="3" name="Marcador de contenido 2"/>
          <p:cNvSpPr>
            <a:spLocks noGrp="1"/>
          </p:cNvSpPr>
          <p:nvPr>
            <p:ph idx="1"/>
          </p:nvPr>
        </p:nvSpPr>
        <p:spPr>
          <a:xfrm>
            <a:off x="838200" y="1825625"/>
            <a:ext cx="10515600" cy="2212975"/>
          </a:xfrm>
          <a:solidFill>
            <a:schemeClr val="accent6">
              <a:lumMod val="40000"/>
              <a:lumOff val="60000"/>
            </a:schemeClr>
          </a:solidFill>
        </p:spPr>
        <p:txBody>
          <a:bodyPr/>
          <a:lstStyle/>
          <a:p>
            <a:pPr algn="just"/>
            <a:r>
              <a:rPr lang="es-MX" dirty="0"/>
              <a:t>Son los que dictan para organizar los poderes públicos o para desarrollar los derechos constitucionales y los que sirvan de marco normativo a otras leyes. Los Tratados Internacionales, son un instrumento jurídico reconocido entre países u entes internacionales, en México.</a:t>
            </a:r>
          </a:p>
        </p:txBody>
      </p:sp>
      <p:pic>
        <p:nvPicPr>
          <p:cNvPr id="3074" name="Picture 2" descr="Resultado de imagen para leyes organic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04857" y="4245460"/>
            <a:ext cx="2968625" cy="2223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64270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97629" y="397782"/>
            <a:ext cx="7053943" cy="1325563"/>
          </a:xfrm>
          <a:ln>
            <a:solidFill>
              <a:schemeClr val="accent6">
                <a:lumMod val="60000"/>
                <a:lumOff val="40000"/>
              </a:schemeClr>
            </a:solidFill>
          </a:ln>
        </p:spPr>
        <p:txBody>
          <a:bodyPr/>
          <a:lstStyle/>
          <a:p>
            <a:pPr algn="ctr"/>
            <a:r>
              <a:rPr lang="es-MX" dirty="0"/>
              <a:t>Leyes Ordinarias </a:t>
            </a:r>
          </a:p>
        </p:txBody>
      </p:sp>
      <p:sp>
        <p:nvSpPr>
          <p:cNvPr id="3" name="Marcador de contenido 2"/>
          <p:cNvSpPr>
            <a:spLocks noGrp="1"/>
          </p:cNvSpPr>
          <p:nvPr>
            <p:ph idx="1"/>
          </p:nvPr>
        </p:nvSpPr>
        <p:spPr>
          <a:xfrm>
            <a:off x="838200" y="1825625"/>
            <a:ext cx="10515600" cy="2234746"/>
          </a:xfrm>
          <a:solidFill>
            <a:schemeClr val="accent2">
              <a:lumMod val="40000"/>
              <a:lumOff val="60000"/>
            </a:schemeClr>
          </a:solidFill>
        </p:spPr>
        <p:txBody>
          <a:bodyPr/>
          <a:lstStyle/>
          <a:p>
            <a:pPr marL="0" indent="0" algn="just">
              <a:buNone/>
            </a:pPr>
            <a:r>
              <a:rPr lang="es-MX" dirty="0"/>
              <a:t>Son las que expide el órgano Legislativo en uso de su competencia ordinaria, o sea, de las facultades y en las materias que la Constitución le concede para ejercer su función. Sus contenidos son tan diversos como las autorizaciones que reciba el legislador y con los solos límites que la norma suprema le impone.</a:t>
            </a:r>
          </a:p>
        </p:txBody>
      </p:sp>
      <p:pic>
        <p:nvPicPr>
          <p:cNvPr id="4098" name="Picture 2" descr="Resultado de imagen para leyes ordinari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02250" y="4162651"/>
            <a:ext cx="5362909" cy="2500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02025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172" y="500062"/>
            <a:ext cx="6727371" cy="1325563"/>
          </a:xfrm>
          <a:ln>
            <a:solidFill>
              <a:schemeClr val="accent6">
                <a:lumMod val="60000"/>
                <a:lumOff val="40000"/>
              </a:schemeClr>
            </a:solidFill>
          </a:ln>
        </p:spPr>
        <p:txBody>
          <a:bodyPr/>
          <a:lstStyle/>
          <a:p>
            <a:pPr algn="ctr"/>
            <a:r>
              <a:rPr lang="es-MX" dirty="0"/>
              <a:t>Decretos Leyes </a:t>
            </a:r>
          </a:p>
        </p:txBody>
      </p:sp>
      <p:sp>
        <p:nvSpPr>
          <p:cNvPr id="3" name="Marcador de contenido 2"/>
          <p:cNvSpPr>
            <a:spLocks noGrp="1"/>
          </p:cNvSpPr>
          <p:nvPr>
            <p:ph idx="1"/>
          </p:nvPr>
        </p:nvSpPr>
        <p:spPr>
          <a:xfrm>
            <a:off x="947057" y="1961016"/>
            <a:ext cx="10515600" cy="2258058"/>
          </a:xfrm>
          <a:solidFill>
            <a:schemeClr val="accent5">
              <a:lumMod val="40000"/>
              <a:lumOff val="60000"/>
            </a:schemeClr>
          </a:solidFill>
        </p:spPr>
        <p:txBody>
          <a:bodyPr/>
          <a:lstStyle/>
          <a:p>
            <a:r>
              <a:rPr lang="es-MX" dirty="0"/>
              <a:t>Normas con rango de ley que emanan por vía de excepción de un órgano que no tiene constitucionalmente atribuido el poder legislativo, concretamente el Gobierno.</a:t>
            </a:r>
          </a:p>
          <a:p>
            <a:r>
              <a:rPr lang="es-MX" dirty="0"/>
              <a:t>Los decretos-leyes deben someterse en un plazo de 30 días desde su promulgación al Congreso de los Diputados.</a:t>
            </a:r>
          </a:p>
        </p:txBody>
      </p:sp>
      <p:pic>
        <p:nvPicPr>
          <p:cNvPr id="5" name="Imagen 4"/>
          <p:cNvPicPr>
            <a:picLocks noChangeAspect="1"/>
          </p:cNvPicPr>
          <p:nvPr/>
        </p:nvPicPr>
        <p:blipFill>
          <a:blip r:embed="rId2"/>
          <a:stretch>
            <a:fillRect/>
          </a:stretch>
        </p:blipFill>
        <p:spPr>
          <a:xfrm>
            <a:off x="4475192" y="4354465"/>
            <a:ext cx="3459329" cy="230202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843060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10279" y="344499"/>
            <a:ext cx="7554686" cy="1325563"/>
          </a:xfrm>
          <a:ln>
            <a:solidFill>
              <a:schemeClr val="accent6">
                <a:lumMod val="60000"/>
                <a:lumOff val="40000"/>
              </a:schemeClr>
            </a:solidFill>
          </a:ln>
        </p:spPr>
        <p:txBody>
          <a:bodyPr/>
          <a:lstStyle/>
          <a:p>
            <a:pPr algn="ctr"/>
            <a:r>
              <a:rPr lang="es-MX" dirty="0"/>
              <a:t>Reglamento </a:t>
            </a:r>
          </a:p>
        </p:txBody>
      </p:sp>
      <p:sp>
        <p:nvSpPr>
          <p:cNvPr id="3" name="Marcador de contenido 2"/>
          <p:cNvSpPr>
            <a:spLocks noGrp="1"/>
          </p:cNvSpPr>
          <p:nvPr>
            <p:ph idx="1"/>
          </p:nvPr>
        </p:nvSpPr>
        <p:spPr>
          <a:xfrm>
            <a:off x="838200" y="1825625"/>
            <a:ext cx="10515600" cy="2212975"/>
          </a:xfrm>
          <a:solidFill>
            <a:schemeClr val="tx2">
              <a:lumMod val="40000"/>
              <a:lumOff val="60000"/>
            </a:schemeClr>
          </a:solidFill>
        </p:spPr>
        <p:txBody>
          <a:bodyPr/>
          <a:lstStyle/>
          <a:p>
            <a:pPr algn="just"/>
            <a:r>
              <a:rPr lang="es-MX" dirty="0"/>
              <a:t>Son actos administrativos de efectos generales dictados por los entes ejecutivos de cualquiera de las ramas del Poder Público, en atribución de sus facultades legales, Acuerdos, Actos administrativos de efecto particular, emanados del órgano representativo de la rama Legislativa del Poder Público.</a:t>
            </a:r>
          </a:p>
        </p:txBody>
      </p:sp>
      <p:pic>
        <p:nvPicPr>
          <p:cNvPr id="6146" name="Picture 2" descr="Resultado de imagen para reglamen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3408" y="4194163"/>
            <a:ext cx="4705183" cy="23525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8917139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4DF073-A978-4544-8EF5-5CB257DAA471}"/>
              </a:ext>
            </a:extLst>
          </p:cNvPr>
          <p:cNvSpPr>
            <a:spLocks noGrp="1"/>
          </p:cNvSpPr>
          <p:nvPr>
            <p:ph type="title"/>
          </p:nvPr>
        </p:nvSpPr>
        <p:spPr/>
        <p:txBody>
          <a:bodyPr/>
          <a:lstStyle/>
          <a:p>
            <a:pPr algn="ctr"/>
            <a:r>
              <a:rPr lang="es-MX" dirty="0"/>
              <a:t>Conclusiones </a:t>
            </a:r>
          </a:p>
        </p:txBody>
      </p:sp>
      <p:sp>
        <p:nvSpPr>
          <p:cNvPr id="3" name="Marcador de contenido 2">
            <a:extLst>
              <a:ext uri="{FF2B5EF4-FFF2-40B4-BE49-F238E27FC236}">
                <a16:creationId xmlns:a16="http://schemas.microsoft.com/office/drawing/2014/main" id="{3E0DEC9A-F1AE-4983-917F-0A697662F019}"/>
              </a:ext>
            </a:extLst>
          </p:cNvPr>
          <p:cNvSpPr>
            <a:spLocks noGrp="1"/>
          </p:cNvSpPr>
          <p:nvPr>
            <p:ph idx="1"/>
          </p:nvPr>
        </p:nvSpPr>
        <p:spPr/>
        <p:txBody>
          <a:bodyPr/>
          <a:lstStyle/>
          <a:p>
            <a:pPr algn="just"/>
            <a:r>
              <a:rPr lang="es-MX" sz="4000" dirty="0"/>
              <a:t>El material audiovisual sirve de apoyo para entender el contexto del Derecho bajo el cual se desarrolla la legislación informática, mediante el estudio de conceptos, procesos, artículos que contribuyan a comprender el estado actual que guarda está. </a:t>
            </a:r>
          </a:p>
          <a:p>
            <a:endParaRPr lang="es-MX" dirty="0"/>
          </a:p>
        </p:txBody>
      </p:sp>
    </p:spTree>
    <p:extLst>
      <p:ext uri="{BB962C8B-B14F-4D97-AF65-F5344CB8AC3E}">
        <p14:creationId xmlns:p14="http://schemas.microsoft.com/office/powerpoint/2010/main" val="1175776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956953" y="198871"/>
            <a:ext cx="10515600" cy="584901"/>
          </a:xfrm>
        </p:spPr>
        <p:txBody>
          <a:bodyPr>
            <a:normAutofit fontScale="90000"/>
          </a:bodyPr>
          <a:lstStyle/>
          <a:p>
            <a:pPr algn="ctr"/>
            <a:r>
              <a:rPr lang="es-MX" dirty="0"/>
              <a:t>BIBLIOGRAFÍA </a:t>
            </a:r>
          </a:p>
        </p:txBody>
      </p:sp>
      <p:sp>
        <p:nvSpPr>
          <p:cNvPr id="3" name="Marcador de contenido 2"/>
          <p:cNvSpPr>
            <a:spLocks noGrp="1"/>
          </p:cNvSpPr>
          <p:nvPr>
            <p:ph idx="1"/>
          </p:nvPr>
        </p:nvSpPr>
        <p:spPr>
          <a:xfrm>
            <a:off x="213756" y="783772"/>
            <a:ext cx="11978244" cy="6074228"/>
          </a:xfrm>
        </p:spPr>
        <p:txBody>
          <a:bodyPr>
            <a:noAutofit/>
          </a:bodyPr>
          <a:lstStyle/>
          <a:p>
            <a:r>
              <a:rPr lang="es-MX" sz="2000" dirty="0"/>
              <a:t>Constitución Política de los Estados Unidos Mexicanos (2012).Miguel Carbonell, prólogo, notas y actualización. </a:t>
            </a:r>
            <a:r>
              <a:rPr lang="es-MX" sz="2000" dirty="0" err="1"/>
              <a:t>México.D.DF</a:t>
            </a:r>
            <a:r>
              <a:rPr lang="es-MX" sz="2000" dirty="0"/>
              <a:t>.: Editorial Porrúa</a:t>
            </a:r>
          </a:p>
          <a:p>
            <a:r>
              <a:rPr lang="es-MX" sz="2000" dirty="0"/>
              <a:t>Sánchez Espinoza Ariel, Castro Ricalde Diana, </a:t>
            </a:r>
            <a:r>
              <a:rPr lang="es-MX" sz="2000" dirty="0" err="1"/>
              <a:t>Birrichaga</a:t>
            </a:r>
            <a:r>
              <a:rPr lang="es-MX" sz="2000" dirty="0"/>
              <a:t> </a:t>
            </a:r>
            <a:r>
              <a:rPr lang="es-MX" sz="2000" dirty="0" err="1"/>
              <a:t>Gardida</a:t>
            </a:r>
            <a:r>
              <a:rPr lang="es-MX" sz="2000" dirty="0"/>
              <a:t> Diana. (2012) Avanzando hacia la sociedad de la información en México a través del uso de tecnologías de la información y la comunicación 2000 2005. Toluca, UAEM.</a:t>
            </a:r>
          </a:p>
          <a:p>
            <a:r>
              <a:rPr lang="es-MX" sz="2000" dirty="0"/>
              <a:t> Carrillo Velázquez Lucia P. (2008) Sociedad del conocimiento: academia, administración, complejidad y tecnología México. UNAM</a:t>
            </a:r>
          </a:p>
          <a:p>
            <a:r>
              <a:rPr lang="es-MX" sz="2000" dirty="0"/>
              <a:t>Téllez, Valdez Julio, Derecho Informático, (2009) México: McGraw Hill.</a:t>
            </a:r>
          </a:p>
          <a:p>
            <a:r>
              <a:rPr lang="es-MX" sz="2000" dirty="0"/>
              <a:t>Novoa Monreal Eduardo. (2001) Derecho a la vida privada y libertad de información: un conflicto de derechos. México: Siglo XXI</a:t>
            </a:r>
          </a:p>
          <a:p>
            <a:r>
              <a:rPr lang="es-MX" sz="2000" dirty="0"/>
              <a:t>Tecnológico de Monterrey, Campus Estado de México (2005). Internet, columna vertebral de la sociedad de la información / Octavio</a:t>
            </a:r>
          </a:p>
          <a:p>
            <a:r>
              <a:rPr lang="es-MX" sz="2000" dirty="0"/>
              <a:t>Islas, Claudia </a:t>
            </a:r>
            <a:r>
              <a:rPr lang="es-MX" sz="2000" dirty="0" err="1"/>
              <a:t>Benassini</a:t>
            </a:r>
            <a:r>
              <a:rPr lang="es-MX" sz="2000" dirty="0"/>
              <a:t>, coordinadores; Miguel </a:t>
            </a:r>
            <a:r>
              <a:rPr lang="es-MX" sz="2000" dirty="0" err="1"/>
              <a:t>Angel</a:t>
            </a:r>
            <a:r>
              <a:rPr lang="es-MX" sz="2000" dirty="0"/>
              <a:t> Porrúa : H. Cámara de Diputados, LIX Legislatura LEGISLACIÓN INFORMÁTICA.</a:t>
            </a:r>
          </a:p>
          <a:p>
            <a:r>
              <a:rPr lang="es-MX" sz="2000" dirty="0"/>
              <a:t>https://iusuniversalis.blogia.com/2011/022402-piramide-de-kelsen.php</a:t>
            </a:r>
          </a:p>
        </p:txBody>
      </p:sp>
      <p:pic>
        <p:nvPicPr>
          <p:cNvPr id="4" name="Imagen 3">
            <a:extLst>
              <a:ext uri="{FF2B5EF4-FFF2-40B4-BE49-F238E27FC236}">
                <a16:creationId xmlns:a16="http://schemas.microsoft.com/office/drawing/2014/main" id="{8AAB73AF-6B6F-417D-B87D-4349C2C4CFAB}"/>
              </a:ext>
            </a:extLst>
          </p:cNvPr>
          <p:cNvPicPr>
            <a:picLocks noChangeAspect="1"/>
          </p:cNvPicPr>
          <p:nvPr/>
        </p:nvPicPr>
        <p:blipFill>
          <a:blip r:embed="rId3"/>
          <a:stretch>
            <a:fillRect/>
          </a:stretch>
        </p:blipFill>
        <p:spPr>
          <a:xfrm>
            <a:off x="315687" y="5988174"/>
            <a:ext cx="9294898" cy="768163"/>
          </a:xfrm>
          <a:prstGeom prst="rect">
            <a:avLst/>
          </a:prstGeom>
        </p:spPr>
      </p:pic>
    </p:spTree>
    <p:extLst>
      <p:ext uri="{BB962C8B-B14F-4D97-AF65-F5344CB8AC3E}">
        <p14:creationId xmlns:p14="http://schemas.microsoft.com/office/powerpoint/2010/main" val="3810834929"/>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4AACAA4-5FB5-4FA1-8989-5A1137583C36}"/>
              </a:ext>
            </a:extLst>
          </p:cNvPr>
          <p:cNvSpPr>
            <a:spLocks noGrp="1"/>
          </p:cNvSpPr>
          <p:nvPr>
            <p:ph idx="1"/>
          </p:nvPr>
        </p:nvSpPr>
        <p:spPr>
          <a:xfrm>
            <a:off x="838200" y="1690688"/>
            <a:ext cx="10515600" cy="1418318"/>
          </a:xfrm>
        </p:spPr>
        <p:txBody>
          <a:bodyPr>
            <a:normAutofit/>
          </a:bodyPr>
          <a:lstStyle/>
          <a:p>
            <a:pPr marL="0" indent="0">
              <a:buNone/>
            </a:pPr>
            <a:r>
              <a:rPr lang="es-MX" sz="4800" dirty="0"/>
              <a:t>                  Legislación informática </a:t>
            </a:r>
          </a:p>
        </p:txBody>
      </p:sp>
      <p:sp>
        <p:nvSpPr>
          <p:cNvPr id="5" name="Título 1">
            <a:extLst>
              <a:ext uri="{FF2B5EF4-FFF2-40B4-BE49-F238E27FC236}">
                <a16:creationId xmlns:a16="http://schemas.microsoft.com/office/drawing/2014/main" id="{A2BDB17D-32D6-4017-BFC4-86AACEB33E45}"/>
              </a:ext>
            </a:extLst>
          </p:cNvPr>
          <p:cNvSpPr>
            <a:spLocks noGrp="1"/>
          </p:cNvSpPr>
          <p:nvPr>
            <p:ph type="title"/>
          </p:nvPr>
        </p:nvSpPr>
        <p:spPr/>
        <p:txBody>
          <a:bodyPr/>
          <a:lstStyle/>
          <a:p>
            <a:pPr algn="ctr"/>
            <a:r>
              <a:rPr lang="es-MX" b="1" dirty="0"/>
              <a:t>Unidad 1. Marco Contextual </a:t>
            </a:r>
          </a:p>
        </p:txBody>
      </p:sp>
      <p:pic>
        <p:nvPicPr>
          <p:cNvPr id="1026" name="Picture 2" descr="Resultado de imagen para legislacion informat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9616" y="3472543"/>
            <a:ext cx="4833064" cy="227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7893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AD3009-673B-4CCA-9DA0-E954C60C4784}"/>
              </a:ext>
            </a:extLst>
          </p:cNvPr>
          <p:cNvSpPr>
            <a:spLocks noGrp="1"/>
          </p:cNvSpPr>
          <p:nvPr>
            <p:ph type="ctrTitle"/>
          </p:nvPr>
        </p:nvSpPr>
        <p:spPr>
          <a:xfrm>
            <a:off x="1524000" y="556937"/>
            <a:ext cx="9144000" cy="998537"/>
          </a:xfrm>
          <a:ln>
            <a:solidFill>
              <a:schemeClr val="accent6">
                <a:lumMod val="60000"/>
                <a:lumOff val="40000"/>
              </a:schemeClr>
            </a:solidFill>
          </a:ln>
        </p:spPr>
        <p:txBody>
          <a:bodyPr/>
          <a:lstStyle/>
          <a:p>
            <a:r>
              <a:rPr lang="es-MX" b="1" dirty="0"/>
              <a:t>Legislación Informática </a:t>
            </a:r>
          </a:p>
        </p:txBody>
      </p:sp>
      <p:sp>
        <p:nvSpPr>
          <p:cNvPr id="3" name="Subtítulo 2">
            <a:extLst>
              <a:ext uri="{FF2B5EF4-FFF2-40B4-BE49-F238E27FC236}">
                <a16:creationId xmlns:a16="http://schemas.microsoft.com/office/drawing/2014/main" id="{492337CD-09D2-40D5-B0EF-D651DE0750A5}"/>
              </a:ext>
            </a:extLst>
          </p:cNvPr>
          <p:cNvSpPr>
            <a:spLocks noGrp="1"/>
          </p:cNvSpPr>
          <p:nvPr>
            <p:ph type="subTitle" idx="1"/>
          </p:nvPr>
        </p:nvSpPr>
        <p:spPr>
          <a:xfrm>
            <a:off x="1524000" y="1699353"/>
            <a:ext cx="9144000" cy="2306590"/>
          </a:xfrm>
          <a:solidFill>
            <a:schemeClr val="accent1">
              <a:lumMod val="20000"/>
              <a:lumOff val="80000"/>
            </a:schemeClr>
          </a:solidFill>
        </p:spPr>
        <p:txBody>
          <a:bodyPr>
            <a:normAutofit/>
          </a:bodyPr>
          <a:lstStyle/>
          <a:p>
            <a:pPr lvl="1" algn="just"/>
            <a:r>
              <a:rPr lang="es-MX" sz="3600" dirty="0"/>
              <a:t>Es el conjunto de reglas jurídicas de carácter previo y correctivos derivados del uso de la informática.  </a:t>
            </a:r>
          </a:p>
        </p:txBody>
      </p:sp>
      <p:pic>
        <p:nvPicPr>
          <p:cNvPr id="4" name="Imagen 3">
            <a:extLst>
              <a:ext uri="{FF2B5EF4-FFF2-40B4-BE49-F238E27FC236}">
                <a16:creationId xmlns:a16="http://schemas.microsoft.com/office/drawing/2014/main" id="{F9AAB814-FBA7-43F5-A912-DC087EC74282}"/>
              </a:ext>
            </a:extLst>
          </p:cNvPr>
          <p:cNvPicPr>
            <a:picLocks noChangeAspect="1"/>
          </p:cNvPicPr>
          <p:nvPr/>
        </p:nvPicPr>
        <p:blipFill>
          <a:blip r:embed="rId2"/>
          <a:stretch>
            <a:fillRect/>
          </a:stretch>
        </p:blipFill>
        <p:spPr>
          <a:xfrm>
            <a:off x="3978584" y="4149822"/>
            <a:ext cx="4544363" cy="2364409"/>
          </a:xfrm>
          <a:prstGeom prst="rect">
            <a:avLst/>
          </a:prstGeom>
          <a:ln>
            <a:noFill/>
          </a:ln>
          <a:effectLst>
            <a:softEdge rad="112500"/>
          </a:effectLst>
        </p:spPr>
      </p:pic>
    </p:spTree>
    <p:extLst>
      <p:ext uri="{BB962C8B-B14F-4D97-AF65-F5344CB8AC3E}">
        <p14:creationId xmlns:p14="http://schemas.microsoft.com/office/powerpoint/2010/main" val="4229504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FCB3B7-5E23-4B44-8D2E-88360D395844}"/>
              </a:ext>
            </a:extLst>
          </p:cNvPr>
          <p:cNvSpPr>
            <a:spLocks noGrp="1"/>
          </p:cNvSpPr>
          <p:nvPr>
            <p:ph type="title"/>
          </p:nvPr>
        </p:nvSpPr>
        <p:spPr>
          <a:ln>
            <a:solidFill>
              <a:schemeClr val="accent6">
                <a:lumMod val="60000"/>
                <a:lumOff val="40000"/>
              </a:schemeClr>
            </a:solidFill>
          </a:ln>
        </p:spPr>
        <p:txBody>
          <a:bodyPr/>
          <a:lstStyle/>
          <a:p>
            <a:pPr algn="ctr"/>
            <a:r>
              <a:rPr lang="es-MX" b="1" dirty="0">
                <a:solidFill>
                  <a:srgbClr val="000000"/>
                </a:solidFill>
              </a:rPr>
              <a:t>¿Qué significan las sociedades de la información?</a:t>
            </a:r>
            <a:endParaRPr lang="es-MX" b="1" dirty="0"/>
          </a:p>
        </p:txBody>
      </p:sp>
      <p:sp>
        <p:nvSpPr>
          <p:cNvPr id="3" name="Marcador de contenido 2">
            <a:extLst>
              <a:ext uri="{FF2B5EF4-FFF2-40B4-BE49-F238E27FC236}">
                <a16:creationId xmlns:a16="http://schemas.microsoft.com/office/drawing/2014/main" id="{7F243358-31E5-4B15-9D35-5460EA9A2595}"/>
              </a:ext>
            </a:extLst>
          </p:cNvPr>
          <p:cNvSpPr>
            <a:spLocks noGrp="1"/>
          </p:cNvSpPr>
          <p:nvPr>
            <p:ph idx="1"/>
          </p:nvPr>
        </p:nvSpPr>
        <p:spPr>
          <a:xfrm>
            <a:off x="838200" y="1825624"/>
            <a:ext cx="10515600" cy="2158547"/>
          </a:xfrm>
          <a:solidFill>
            <a:schemeClr val="accent2">
              <a:lumMod val="40000"/>
              <a:lumOff val="60000"/>
            </a:schemeClr>
          </a:solidFill>
        </p:spPr>
        <p:txBody>
          <a:bodyPr/>
          <a:lstStyle/>
          <a:p>
            <a:pPr marL="0" indent="0" algn="just">
              <a:buNone/>
            </a:pPr>
            <a:r>
              <a:rPr lang="es-MX" dirty="0">
                <a:solidFill>
                  <a:srgbClr val="000000"/>
                </a:solidFill>
              </a:rPr>
              <a:t>Refiere a una forma de desarrollo económico y social en el que la adquisición, almacenamiento, procesamiento, evaluación, transmisión, distribución y diseminación de la </a:t>
            </a:r>
            <a:r>
              <a:rPr lang="es-MX" b="1" dirty="0">
                <a:solidFill>
                  <a:srgbClr val="000000"/>
                </a:solidFill>
              </a:rPr>
              <a:t>información</a:t>
            </a:r>
            <a:r>
              <a:rPr lang="es-MX" dirty="0">
                <a:solidFill>
                  <a:srgbClr val="000000"/>
                </a:solidFill>
              </a:rPr>
              <a:t> con vistas a la creación de conocimiento y a la satisfacción de las necesidades de las personas. </a:t>
            </a:r>
          </a:p>
          <a:p>
            <a:pPr marL="0" indent="0" algn="just">
              <a:buNone/>
            </a:pPr>
            <a:r>
              <a:rPr lang="es-MX" sz="1400" dirty="0" err="1">
                <a:hlinkClick r:id="rId2">
                  <a:extLst>
                    <a:ext uri="{A12FA001-AC4F-418D-AE19-62706E023703}">
                      <ahyp:hlinkClr xmlns:ahyp="http://schemas.microsoft.com/office/drawing/2018/hyperlinkcolor" val="tx"/>
                    </a:ext>
                  </a:extLst>
                </a:hlinkClick>
              </a:rPr>
              <a:t>Fuente:www.youtube.com</a:t>
            </a:r>
            <a:r>
              <a:rPr lang="es-MX" sz="1400" dirty="0">
                <a:hlinkClick r:id="rId2">
                  <a:extLst>
                    <a:ext uri="{A12FA001-AC4F-418D-AE19-62706E023703}">
                      <ahyp:hlinkClr xmlns:ahyp="http://schemas.microsoft.com/office/drawing/2018/hyperlinkcolor" val="tx"/>
                    </a:ext>
                  </a:extLst>
                </a:hlinkClick>
              </a:rPr>
              <a:t>/watch?v=OzpnKwaxjOo&amp;feature=youtu.be</a:t>
            </a:r>
            <a:r>
              <a:rPr lang="es-MX" sz="1400" dirty="0"/>
              <a:t>.</a:t>
            </a:r>
          </a:p>
          <a:p>
            <a:pPr marL="0" indent="0" algn="just">
              <a:buNone/>
            </a:pPr>
            <a:endParaRPr lang="es-MX" dirty="0"/>
          </a:p>
        </p:txBody>
      </p:sp>
      <p:pic>
        <p:nvPicPr>
          <p:cNvPr id="4" name="Imagen 3">
            <a:extLst>
              <a:ext uri="{FF2B5EF4-FFF2-40B4-BE49-F238E27FC236}">
                <a16:creationId xmlns:a16="http://schemas.microsoft.com/office/drawing/2014/main" id="{1F85C737-3ACD-4931-B05A-8A2AF2BF3EC7}"/>
              </a:ext>
            </a:extLst>
          </p:cNvPr>
          <p:cNvPicPr>
            <a:picLocks noChangeAspect="1"/>
          </p:cNvPicPr>
          <p:nvPr/>
        </p:nvPicPr>
        <p:blipFill>
          <a:blip r:embed="rId3"/>
          <a:stretch>
            <a:fillRect/>
          </a:stretch>
        </p:blipFill>
        <p:spPr>
          <a:xfrm>
            <a:off x="4490788" y="4152899"/>
            <a:ext cx="4315876" cy="2705100"/>
          </a:xfrm>
          <a:prstGeom prst="rect">
            <a:avLst/>
          </a:prstGeom>
        </p:spPr>
      </p:pic>
    </p:spTree>
    <p:extLst>
      <p:ext uri="{BB962C8B-B14F-4D97-AF65-F5344CB8AC3E}">
        <p14:creationId xmlns:p14="http://schemas.microsoft.com/office/powerpoint/2010/main" val="1103307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2E1D53-92A4-4954-99FE-CE702BAE861D}"/>
              </a:ext>
            </a:extLst>
          </p:cNvPr>
          <p:cNvSpPr>
            <a:spLocks noGrp="1"/>
          </p:cNvSpPr>
          <p:nvPr>
            <p:ph type="title"/>
          </p:nvPr>
        </p:nvSpPr>
        <p:spPr>
          <a:ln>
            <a:solidFill>
              <a:schemeClr val="accent6">
                <a:lumMod val="60000"/>
                <a:lumOff val="40000"/>
              </a:schemeClr>
            </a:solidFill>
          </a:ln>
        </p:spPr>
        <p:txBody>
          <a:bodyPr/>
          <a:lstStyle/>
          <a:p>
            <a:pPr algn="ctr"/>
            <a:r>
              <a:rPr lang="es-MX" b="1" dirty="0">
                <a:solidFill>
                  <a:srgbClr val="000000"/>
                </a:solidFill>
              </a:rPr>
              <a:t>¿Qué es la sociedad de la información y la comunicación?</a:t>
            </a:r>
            <a:endParaRPr lang="es-MX" b="1" dirty="0"/>
          </a:p>
        </p:txBody>
      </p:sp>
      <p:sp>
        <p:nvSpPr>
          <p:cNvPr id="3" name="Marcador de contenido 2">
            <a:extLst>
              <a:ext uri="{FF2B5EF4-FFF2-40B4-BE49-F238E27FC236}">
                <a16:creationId xmlns:a16="http://schemas.microsoft.com/office/drawing/2014/main" id="{C7D7B1EB-D789-4608-A4EE-94500D2F7470}"/>
              </a:ext>
            </a:extLst>
          </p:cNvPr>
          <p:cNvSpPr>
            <a:spLocks noGrp="1"/>
          </p:cNvSpPr>
          <p:nvPr>
            <p:ph idx="1"/>
          </p:nvPr>
        </p:nvSpPr>
        <p:spPr>
          <a:xfrm>
            <a:off x="838200" y="1825625"/>
            <a:ext cx="10515600" cy="2027918"/>
          </a:xfrm>
          <a:solidFill>
            <a:schemeClr val="accent5">
              <a:lumMod val="20000"/>
              <a:lumOff val="80000"/>
            </a:schemeClr>
          </a:solidFill>
        </p:spPr>
        <p:txBody>
          <a:bodyPr/>
          <a:lstStyle/>
          <a:p>
            <a:pPr marL="0" indent="0" algn="just">
              <a:buNone/>
            </a:pPr>
            <a:r>
              <a:rPr lang="es-MX" dirty="0">
                <a:solidFill>
                  <a:srgbClr val="000000"/>
                </a:solidFill>
              </a:rPr>
              <a:t>El rol de los gobiernos, el sector privado y la </a:t>
            </a:r>
            <a:r>
              <a:rPr lang="es-MX" b="1" dirty="0">
                <a:solidFill>
                  <a:srgbClr val="000000"/>
                </a:solidFill>
              </a:rPr>
              <a:t>sociedad</a:t>
            </a:r>
            <a:r>
              <a:rPr lang="es-MX" dirty="0">
                <a:solidFill>
                  <a:srgbClr val="000000"/>
                </a:solidFill>
              </a:rPr>
              <a:t> civil en la conformación de la </a:t>
            </a:r>
            <a:r>
              <a:rPr lang="es-MX" b="1" dirty="0">
                <a:solidFill>
                  <a:srgbClr val="000000"/>
                </a:solidFill>
              </a:rPr>
              <a:t>Sociedad de la Información</a:t>
            </a:r>
            <a:r>
              <a:rPr lang="es-MX" dirty="0">
                <a:solidFill>
                  <a:srgbClr val="000000"/>
                </a:solidFill>
              </a:rPr>
              <a:t>. La </a:t>
            </a:r>
            <a:r>
              <a:rPr lang="es-MX" b="1" dirty="0">
                <a:solidFill>
                  <a:srgbClr val="000000"/>
                </a:solidFill>
              </a:rPr>
              <a:t>información</a:t>
            </a:r>
            <a:r>
              <a:rPr lang="es-MX" dirty="0">
                <a:solidFill>
                  <a:srgbClr val="000000"/>
                </a:solidFill>
              </a:rPr>
              <a:t> como un bien común (</a:t>
            </a:r>
            <a:r>
              <a:rPr lang="es-MX" b="1" dirty="0">
                <a:solidFill>
                  <a:srgbClr val="000000"/>
                </a:solidFill>
              </a:rPr>
              <a:t>información</a:t>
            </a:r>
            <a:r>
              <a:rPr lang="es-MX" dirty="0">
                <a:solidFill>
                  <a:srgbClr val="000000"/>
                </a:solidFill>
              </a:rPr>
              <a:t> de dominio público) Las tecnologías de </a:t>
            </a:r>
            <a:r>
              <a:rPr lang="es-MX" b="1" dirty="0">
                <a:solidFill>
                  <a:srgbClr val="000000"/>
                </a:solidFill>
              </a:rPr>
              <a:t>información y comunicación</a:t>
            </a:r>
            <a:r>
              <a:rPr lang="es-MX" dirty="0">
                <a:solidFill>
                  <a:srgbClr val="000000"/>
                </a:solidFill>
              </a:rPr>
              <a:t> (TIC) como palanca para el cambio educativo.</a:t>
            </a:r>
            <a:endParaRPr lang="es-MX" dirty="0"/>
          </a:p>
        </p:txBody>
      </p:sp>
      <p:pic>
        <p:nvPicPr>
          <p:cNvPr id="4" name="Imagen 3">
            <a:extLst>
              <a:ext uri="{FF2B5EF4-FFF2-40B4-BE49-F238E27FC236}">
                <a16:creationId xmlns:a16="http://schemas.microsoft.com/office/drawing/2014/main" id="{F7717925-3217-4165-9C86-B6DEF765BB85}"/>
              </a:ext>
            </a:extLst>
          </p:cNvPr>
          <p:cNvPicPr>
            <a:picLocks noChangeAspect="1"/>
          </p:cNvPicPr>
          <p:nvPr/>
        </p:nvPicPr>
        <p:blipFill>
          <a:blip r:embed="rId2"/>
          <a:stretch>
            <a:fillRect/>
          </a:stretch>
        </p:blipFill>
        <p:spPr>
          <a:xfrm>
            <a:off x="3121516" y="4219575"/>
            <a:ext cx="2056388" cy="22733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n 4">
            <a:extLst>
              <a:ext uri="{FF2B5EF4-FFF2-40B4-BE49-F238E27FC236}">
                <a16:creationId xmlns:a16="http://schemas.microsoft.com/office/drawing/2014/main" id="{B99E11A5-46D1-4070-8590-1049BCF159D3}"/>
              </a:ext>
            </a:extLst>
          </p:cNvPr>
          <p:cNvPicPr>
            <a:picLocks noChangeAspect="1"/>
          </p:cNvPicPr>
          <p:nvPr/>
        </p:nvPicPr>
        <p:blipFill>
          <a:blip r:embed="rId3"/>
          <a:stretch>
            <a:fillRect/>
          </a:stretch>
        </p:blipFill>
        <p:spPr>
          <a:xfrm>
            <a:off x="7752767" y="4077494"/>
            <a:ext cx="2119857" cy="2197100"/>
          </a:xfrm>
          <a:prstGeom prst="rect">
            <a:avLst/>
          </a:prstGeom>
          <a:ln>
            <a:noFill/>
          </a:ln>
          <a:effectLst>
            <a:softEdge rad="112500"/>
          </a:effectLst>
        </p:spPr>
      </p:pic>
    </p:spTree>
    <p:extLst>
      <p:ext uri="{BB962C8B-B14F-4D97-AF65-F5344CB8AC3E}">
        <p14:creationId xmlns:p14="http://schemas.microsoft.com/office/powerpoint/2010/main" val="499819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BD280F-C9E1-4F93-AAC9-5450BA0BCEC7}"/>
              </a:ext>
            </a:extLst>
          </p:cNvPr>
          <p:cNvSpPr>
            <a:spLocks noGrp="1"/>
          </p:cNvSpPr>
          <p:nvPr>
            <p:ph type="title"/>
          </p:nvPr>
        </p:nvSpPr>
        <p:spPr>
          <a:ln>
            <a:solidFill>
              <a:schemeClr val="accent6">
                <a:lumMod val="60000"/>
                <a:lumOff val="40000"/>
              </a:schemeClr>
            </a:solidFill>
          </a:ln>
        </p:spPr>
        <p:txBody>
          <a:bodyPr/>
          <a:lstStyle/>
          <a:p>
            <a:pPr algn="ctr"/>
            <a:r>
              <a:rPr lang="es-MX" b="1" dirty="0">
                <a:solidFill>
                  <a:srgbClr val="000000"/>
                </a:solidFill>
              </a:rPr>
              <a:t>¿Qué es la sociedad del conocimiento?</a:t>
            </a:r>
            <a:endParaRPr lang="es-MX" b="1" dirty="0"/>
          </a:p>
        </p:txBody>
      </p:sp>
      <p:sp>
        <p:nvSpPr>
          <p:cNvPr id="3" name="Marcador de contenido 2">
            <a:extLst>
              <a:ext uri="{FF2B5EF4-FFF2-40B4-BE49-F238E27FC236}">
                <a16:creationId xmlns:a16="http://schemas.microsoft.com/office/drawing/2014/main" id="{E5E0A677-BAA3-4E2A-87F4-23FDE8DF245F}"/>
              </a:ext>
            </a:extLst>
          </p:cNvPr>
          <p:cNvSpPr>
            <a:spLocks noGrp="1"/>
          </p:cNvSpPr>
          <p:nvPr>
            <p:ph idx="1"/>
          </p:nvPr>
        </p:nvSpPr>
        <p:spPr>
          <a:xfrm>
            <a:off x="838200" y="1825625"/>
            <a:ext cx="10515600" cy="1755775"/>
          </a:xfrm>
          <a:solidFill>
            <a:schemeClr val="accent1">
              <a:lumMod val="40000"/>
              <a:lumOff val="60000"/>
            </a:schemeClr>
          </a:solidFill>
        </p:spPr>
        <p:txBody>
          <a:bodyPr/>
          <a:lstStyle/>
          <a:p>
            <a:pPr marL="0" indent="0" algn="just">
              <a:buNone/>
            </a:pPr>
            <a:r>
              <a:rPr lang="es-MX" dirty="0"/>
              <a:t>Es una innovación de las tecnologías de la información y las comunicaciones, donde el incremento en las transferencias de la información modificó en muchos sentidos la forma en que desarrollan muchas actividades en la sociedad moderna.</a:t>
            </a:r>
          </a:p>
        </p:txBody>
      </p:sp>
      <p:pic>
        <p:nvPicPr>
          <p:cNvPr id="4" name="Imagen 3">
            <a:extLst>
              <a:ext uri="{FF2B5EF4-FFF2-40B4-BE49-F238E27FC236}">
                <a16:creationId xmlns:a16="http://schemas.microsoft.com/office/drawing/2014/main" id="{ABDFE845-68F8-4E95-B66B-16303C3B85E2}"/>
              </a:ext>
            </a:extLst>
          </p:cNvPr>
          <p:cNvPicPr>
            <a:picLocks noChangeAspect="1"/>
          </p:cNvPicPr>
          <p:nvPr/>
        </p:nvPicPr>
        <p:blipFill>
          <a:blip r:embed="rId2"/>
          <a:stretch>
            <a:fillRect/>
          </a:stretch>
        </p:blipFill>
        <p:spPr>
          <a:xfrm>
            <a:off x="3327400" y="3682171"/>
            <a:ext cx="5715000" cy="2494791"/>
          </a:xfrm>
          <a:prstGeom prst="rect">
            <a:avLst/>
          </a:prstGeom>
          <a:ln>
            <a:noFill/>
          </a:ln>
          <a:effectLst>
            <a:softEdge rad="112500"/>
          </a:effectLst>
        </p:spPr>
      </p:pic>
      <p:pic>
        <p:nvPicPr>
          <p:cNvPr id="5" name="Imagen 4">
            <a:extLst>
              <a:ext uri="{FF2B5EF4-FFF2-40B4-BE49-F238E27FC236}">
                <a16:creationId xmlns:a16="http://schemas.microsoft.com/office/drawing/2014/main" id="{423610DA-0617-422F-A794-DAA151F64EE6}"/>
              </a:ext>
            </a:extLst>
          </p:cNvPr>
          <p:cNvPicPr>
            <a:picLocks noChangeAspect="1"/>
          </p:cNvPicPr>
          <p:nvPr/>
        </p:nvPicPr>
        <p:blipFill>
          <a:blip r:embed="rId3"/>
          <a:stretch>
            <a:fillRect/>
          </a:stretch>
        </p:blipFill>
        <p:spPr>
          <a:xfrm>
            <a:off x="2915389" y="6176962"/>
            <a:ext cx="6127011" cy="591363"/>
          </a:xfrm>
          <a:prstGeom prst="rect">
            <a:avLst/>
          </a:prstGeom>
        </p:spPr>
      </p:pic>
    </p:spTree>
    <p:extLst>
      <p:ext uri="{BB962C8B-B14F-4D97-AF65-F5344CB8AC3E}">
        <p14:creationId xmlns:p14="http://schemas.microsoft.com/office/powerpoint/2010/main" val="4293192101"/>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638</TotalTime>
  <Words>1944</Words>
  <Application>Microsoft Office PowerPoint</Application>
  <PresentationFormat>Panorámica</PresentationFormat>
  <Paragraphs>384</Paragraphs>
  <Slides>45</Slides>
  <Notes>0</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45</vt:i4>
      </vt:variant>
    </vt:vector>
  </HeadingPairs>
  <TitlesOfParts>
    <vt:vector size="53" baseType="lpstr">
      <vt:lpstr>Arial</vt:lpstr>
      <vt:lpstr>Calibri</vt:lpstr>
      <vt:lpstr>Calibri (Body)</vt:lpstr>
      <vt:lpstr>Calibri Light</vt:lpstr>
      <vt:lpstr>Comic Sans MS</vt:lpstr>
      <vt:lpstr>Georgia</vt:lpstr>
      <vt:lpstr>Tema de Office</vt:lpstr>
      <vt:lpstr>Celestial</vt:lpstr>
      <vt:lpstr>Legislación Informática </vt:lpstr>
      <vt:lpstr>Guion Explicativo </vt:lpstr>
      <vt:lpstr>Objetivo de la asignatura</vt:lpstr>
      <vt:lpstr>OBJETIVO</vt:lpstr>
      <vt:lpstr>Unidad 1. Marco Contextual </vt:lpstr>
      <vt:lpstr>Legislación Informática </vt:lpstr>
      <vt:lpstr>¿Qué significan las sociedades de la información?</vt:lpstr>
      <vt:lpstr>¿Qué es la sociedad de la información y la comunicación?</vt:lpstr>
      <vt:lpstr>¿Qué es la sociedad del conocimiento?</vt:lpstr>
      <vt:lpstr>La sociedad del conocimiento </vt:lpstr>
      <vt:lpstr>Presentación de PowerPoint</vt:lpstr>
      <vt:lpstr>Presentación de PowerPoint</vt:lpstr>
      <vt:lpstr>Ramas del derecho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CONSTITUCIÓN </vt:lpstr>
      <vt:lpstr>LEYES ORGANICAS </vt:lpstr>
      <vt:lpstr>Leyes Ordinarias </vt:lpstr>
      <vt:lpstr>Decretos Leyes </vt:lpstr>
      <vt:lpstr>Reglamento </vt:lpstr>
      <vt:lpstr>Conclusiones </vt:lpstr>
      <vt:lpstr>BIBLIOGRAFÍA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Patricia Delgadillo</dc:creator>
  <cp:lastModifiedBy>Patricia Delgadillo</cp:lastModifiedBy>
  <cp:revision>48</cp:revision>
  <dcterms:created xsi:type="dcterms:W3CDTF">2019-02-05T18:03:18Z</dcterms:created>
  <dcterms:modified xsi:type="dcterms:W3CDTF">2019-09-23T14:03:35Z</dcterms:modified>
</cp:coreProperties>
</file>