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728" r:id="rId1"/>
  </p:sldMasterIdLst>
  <p:sldIdLst>
    <p:sldId id="256" r:id="rId2"/>
    <p:sldId id="290" r:id="rId3"/>
    <p:sldId id="257" r:id="rId4"/>
    <p:sldId id="291" r:id="rId5"/>
    <p:sldId id="292" r:id="rId6"/>
    <p:sldId id="293" r:id="rId7"/>
    <p:sldId id="294" r:id="rId8"/>
    <p:sldId id="296" r:id="rId9"/>
    <p:sldId id="299" r:id="rId10"/>
    <p:sldId id="300" r:id="rId11"/>
    <p:sldId id="301" r:id="rId12"/>
    <p:sldId id="302" r:id="rId13"/>
    <p:sldId id="303" r:id="rId14"/>
    <p:sldId id="304" r:id="rId15"/>
    <p:sldId id="258" r:id="rId16"/>
    <p:sldId id="361" r:id="rId17"/>
    <p:sldId id="305" r:id="rId18"/>
    <p:sldId id="259" r:id="rId19"/>
    <p:sldId id="306" r:id="rId20"/>
    <p:sldId id="307" r:id="rId21"/>
    <p:sldId id="308" r:id="rId22"/>
    <p:sldId id="309" r:id="rId23"/>
    <p:sldId id="310" r:id="rId24"/>
    <p:sldId id="345" r:id="rId25"/>
    <p:sldId id="346" r:id="rId26"/>
    <p:sldId id="362" r:id="rId27"/>
    <p:sldId id="341" r:id="rId28"/>
    <p:sldId id="342" r:id="rId29"/>
    <p:sldId id="343" r:id="rId30"/>
    <p:sldId id="366" r:id="rId31"/>
    <p:sldId id="311" r:id="rId32"/>
    <p:sldId id="312" r:id="rId33"/>
    <p:sldId id="313" r:id="rId34"/>
    <p:sldId id="314" r:id="rId35"/>
    <p:sldId id="321" r:id="rId36"/>
    <p:sldId id="337" r:id="rId37"/>
    <p:sldId id="338" r:id="rId38"/>
    <p:sldId id="339" r:id="rId39"/>
    <p:sldId id="347" r:id="rId40"/>
    <p:sldId id="340" r:id="rId41"/>
    <p:sldId id="367" r:id="rId42"/>
    <p:sldId id="315" r:id="rId43"/>
    <p:sldId id="318" r:id="rId44"/>
    <p:sldId id="369" r:id="rId45"/>
    <p:sldId id="370" r:id="rId46"/>
    <p:sldId id="371" r:id="rId47"/>
    <p:sldId id="368" r:id="rId48"/>
    <p:sldId id="334" r:id="rId49"/>
    <p:sldId id="288" r:id="rId50"/>
    <p:sldId id="336" r:id="rId51"/>
    <p:sldId id="364"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09" autoAdjust="0"/>
    <p:restoredTop sz="94660"/>
  </p:normalViewPr>
  <p:slideViewPr>
    <p:cSldViewPr snapToGrid="0">
      <p:cViewPr varScale="1">
        <p:scale>
          <a:sx n="72" d="100"/>
          <a:sy n="72" d="100"/>
        </p:scale>
        <p:origin x="88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E14301-11F5-405C-A80B-BBC78F84EFAA}" type="doc">
      <dgm:prSet loTypeId="urn:microsoft.com/office/officeart/2005/8/layout/vList3" loCatId="list" qsTypeId="urn:microsoft.com/office/officeart/2005/8/quickstyle/simple1" qsCatId="simple" csTypeId="urn:microsoft.com/office/officeart/2005/8/colors/colorful5" csCatId="colorful" phldr="1"/>
      <dgm:spPr/>
    </dgm:pt>
    <dgm:pt modelId="{A6D02A28-91E8-4055-9639-4C8F8F4E4AE1}">
      <dgm:prSet phldrT="[Texto]" custT="1"/>
      <dgm:spPr/>
      <dgm:t>
        <a:bodyPr/>
        <a:lstStyle/>
        <a:p>
          <a:r>
            <a:rPr lang="es-MX" sz="2000" dirty="0">
              <a:solidFill>
                <a:schemeClr val="tx1"/>
              </a:solidFill>
              <a:latin typeface="+mn-lt"/>
              <a:cs typeface="Times New Roman" panose="02020603050405020304" pitchFamily="18" charset="0"/>
            </a:rPr>
            <a:t>Minimizar los saldos de efectivos ociosos. </a:t>
          </a:r>
        </a:p>
      </dgm:t>
    </dgm:pt>
    <dgm:pt modelId="{A45EDCC9-E4D6-4FB0-B065-8BC6E1CD59F8}" type="parTrans" cxnId="{8B563E3E-339C-4112-BB47-93F56FF15659}">
      <dgm:prSet/>
      <dgm:spPr/>
      <dgm:t>
        <a:bodyPr/>
        <a:lstStyle/>
        <a:p>
          <a:endParaRPr lang="es-MX" sz="2000">
            <a:solidFill>
              <a:schemeClr val="tx1"/>
            </a:solidFill>
            <a:latin typeface="+mn-lt"/>
            <a:cs typeface="Times New Roman" panose="02020603050405020304" pitchFamily="18" charset="0"/>
          </a:endParaRPr>
        </a:p>
      </dgm:t>
    </dgm:pt>
    <dgm:pt modelId="{C7A2B393-9AAB-4626-9368-B7CCE84B1250}" type="sibTrans" cxnId="{8B563E3E-339C-4112-BB47-93F56FF15659}">
      <dgm:prSet/>
      <dgm:spPr/>
      <dgm:t>
        <a:bodyPr/>
        <a:lstStyle/>
        <a:p>
          <a:endParaRPr lang="es-MX" sz="2000">
            <a:solidFill>
              <a:schemeClr val="tx1"/>
            </a:solidFill>
            <a:latin typeface="+mn-lt"/>
            <a:cs typeface="Times New Roman" panose="02020603050405020304" pitchFamily="18" charset="0"/>
          </a:endParaRPr>
        </a:p>
      </dgm:t>
    </dgm:pt>
    <dgm:pt modelId="{7C577F88-8CFF-4225-8422-E83879D30613}">
      <dgm:prSet phldrT="[Texto]" custT="1"/>
      <dgm:spPr/>
      <dgm:t>
        <a:bodyPr/>
        <a:lstStyle/>
        <a:p>
          <a:r>
            <a:rPr lang="es-MX" sz="2000" dirty="0">
              <a:solidFill>
                <a:schemeClr val="tx1"/>
              </a:solidFill>
              <a:latin typeface="+mn-lt"/>
              <a:cs typeface="Times New Roman" panose="02020603050405020304" pitchFamily="18" charset="0"/>
            </a:rPr>
            <a:t>Lograr la obtención del equilibrio entre los beneficios y los costos de liquidez.</a:t>
          </a:r>
        </a:p>
      </dgm:t>
    </dgm:pt>
    <dgm:pt modelId="{F0D874F7-FA36-4056-B7FE-9044EC546E09}" type="parTrans" cxnId="{0870A21C-A53C-47C1-997F-53A3521D7D5A}">
      <dgm:prSet/>
      <dgm:spPr/>
      <dgm:t>
        <a:bodyPr/>
        <a:lstStyle/>
        <a:p>
          <a:endParaRPr lang="es-MX" sz="2000">
            <a:solidFill>
              <a:schemeClr val="tx1"/>
            </a:solidFill>
            <a:latin typeface="+mn-lt"/>
            <a:cs typeface="Times New Roman" panose="02020603050405020304" pitchFamily="18" charset="0"/>
          </a:endParaRPr>
        </a:p>
      </dgm:t>
    </dgm:pt>
    <dgm:pt modelId="{A1ED15C7-C3C1-41B9-A676-572796ED37D1}" type="sibTrans" cxnId="{0870A21C-A53C-47C1-997F-53A3521D7D5A}">
      <dgm:prSet/>
      <dgm:spPr/>
      <dgm:t>
        <a:bodyPr/>
        <a:lstStyle/>
        <a:p>
          <a:endParaRPr lang="es-MX" sz="2000">
            <a:solidFill>
              <a:schemeClr val="tx1"/>
            </a:solidFill>
            <a:latin typeface="+mn-lt"/>
            <a:cs typeface="Times New Roman" panose="02020603050405020304" pitchFamily="18" charset="0"/>
          </a:endParaRPr>
        </a:p>
      </dgm:t>
    </dgm:pt>
    <dgm:pt modelId="{C652CD52-C284-4A74-B8CD-6D80DD107199}" type="pres">
      <dgm:prSet presAssocID="{D5E14301-11F5-405C-A80B-BBC78F84EFAA}" presName="linearFlow" presStyleCnt="0">
        <dgm:presLayoutVars>
          <dgm:dir/>
          <dgm:resizeHandles val="exact"/>
        </dgm:presLayoutVars>
      </dgm:prSet>
      <dgm:spPr/>
    </dgm:pt>
    <dgm:pt modelId="{3C5B1393-F2A4-4620-9FAC-12A227E179E5}" type="pres">
      <dgm:prSet presAssocID="{A6D02A28-91E8-4055-9639-4C8F8F4E4AE1}" presName="composite" presStyleCnt="0"/>
      <dgm:spPr/>
    </dgm:pt>
    <dgm:pt modelId="{7BFD533D-78DB-48DA-AC69-BC1929D0C283}" type="pres">
      <dgm:prSet presAssocID="{A6D02A28-91E8-4055-9639-4C8F8F4E4AE1}" presName="imgShp" presStyleLbl="fgImgPlace1" presStyleIdx="0" presStyleCnt="2"/>
      <dgm:spPr>
        <a:blipFill rotWithShape="1">
          <a:blip xmlns:r="http://schemas.openxmlformats.org/officeDocument/2006/relationships" r:embed="rId1"/>
          <a:srcRect/>
          <a:stretch>
            <a:fillRect l="-12000" r="-12000"/>
          </a:stretch>
        </a:blipFill>
      </dgm:spPr>
    </dgm:pt>
    <dgm:pt modelId="{75D4B2AE-5FD2-4891-BD22-B066C3E93EF8}" type="pres">
      <dgm:prSet presAssocID="{A6D02A28-91E8-4055-9639-4C8F8F4E4AE1}" presName="txShp" presStyleLbl="node1" presStyleIdx="0" presStyleCnt="2" custScaleY="65232">
        <dgm:presLayoutVars>
          <dgm:bulletEnabled val="1"/>
        </dgm:presLayoutVars>
      </dgm:prSet>
      <dgm:spPr/>
    </dgm:pt>
    <dgm:pt modelId="{DA945A87-5B9C-4BC5-A384-AA349981C348}" type="pres">
      <dgm:prSet presAssocID="{C7A2B393-9AAB-4626-9368-B7CCE84B1250}" presName="spacing" presStyleCnt="0"/>
      <dgm:spPr/>
    </dgm:pt>
    <dgm:pt modelId="{E75B543B-037B-42E6-BF75-3FD576A398BA}" type="pres">
      <dgm:prSet presAssocID="{7C577F88-8CFF-4225-8422-E83879D30613}" presName="composite" presStyleCnt="0"/>
      <dgm:spPr/>
    </dgm:pt>
    <dgm:pt modelId="{B809B123-4D85-4AF2-9E7A-181198A04509}" type="pres">
      <dgm:prSet presAssocID="{7C577F88-8CFF-4225-8422-E83879D30613}" presName="imgShp" presStyleLbl="fgImgPlace1" presStyleIdx="1" presStyleCnt="2"/>
      <dgm:spPr>
        <a:blipFill rotWithShape="1">
          <a:blip xmlns:r="http://schemas.openxmlformats.org/officeDocument/2006/relationships" r:embed="rId2"/>
          <a:srcRect/>
          <a:stretch>
            <a:fillRect l="-20000" r="-20000"/>
          </a:stretch>
        </a:blipFill>
      </dgm:spPr>
    </dgm:pt>
    <dgm:pt modelId="{CB2163D4-294D-4354-9BAF-96D3B1C73C2E}" type="pres">
      <dgm:prSet presAssocID="{7C577F88-8CFF-4225-8422-E83879D30613}" presName="txShp" presStyleLbl="node1" presStyleIdx="1" presStyleCnt="2" custScaleY="67227">
        <dgm:presLayoutVars>
          <dgm:bulletEnabled val="1"/>
        </dgm:presLayoutVars>
      </dgm:prSet>
      <dgm:spPr/>
    </dgm:pt>
  </dgm:ptLst>
  <dgm:cxnLst>
    <dgm:cxn modelId="{0870A21C-A53C-47C1-997F-53A3521D7D5A}" srcId="{D5E14301-11F5-405C-A80B-BBC78F84EFAA}" destId="{7C577F88-8CFF-4225-8422-E83879D30613}" srcOrd="1" destOrd="0" parTransId="{F0D874F7-FA36-4056-B7FE-9044EC546E09}" sibTransId="{A1ED15C7-C3C1-41B9-A676-572796ED37D1}"/>
    <dgm:cxn modelId="{2410D728-884A-4D18-BAB2-7E588417496B}" type="presOf" srcId="{D5E14301-11F5-405C-A80B-BBC78F84EFAA}" destId="{C652CD52-C284-4A74-B8CD-6D80DD107199}" srcOrd="0" destOrd="0" presId="urn:microsoft.com/office/officeart/2005/8/layout/vList3"/>
    <dgm:cxn modelId="{8B563E3E-339C-4112-BB47-93F56FF15659}" srcId="{D5E14301-11F5-405C-A80B-BBC78F84EFAA}" destId="{A6D02A28-91E8-4055-9639-4C8F8F4E4AE1}" srcOrd="0" destOrd="0" parTransId="{A45EDCC9-E4D6-4FB0-B065-8BC6E1CD59F8}" sibTransId="{C7A2B393-9AAB-4626-9368-B7CCE84B1250}"/>
    <dgm:cxn modelId="{72FC6370-4251-418E-ACFA-4C2EBD210A4F}" type="presOf" srcId="{A6D02A28-91E8-4055-9639-4C8F8F4E4AE1}" destId="{75D4B2AE-5FD2-4891-BD22-B066C3E93EF8}" srcOrd="0" destOrd="0" presId="urn:microsoft.com/office/officeart/2005/8/layout/vList3"/>
    <dgm:cxn modelId="{8176A075-301A-442A-8C77-4AE131CC6B2E}" type="presOf" srcId="{7C577F88-8CFF-4225-8422-E83879D30613}" destId="{CB2163D4-294D-4354-9BAF-96D3B1C73C2E}" srcOrd="0" destOrd="0" presId="urn:microsoft.com/office/officeart/2005/8/layout/vList3"/>
    <dgm:cxn modelId="{D808BA41-DEDA-4CA2-A1B2-14D46BCBCA1D}" type="presParOf" srcId="{C652CD52-C284-4A74-B8CD-6D80DD107199}" destId="{3C5B1393-F2A4-4620-9FAC-12A227E179E5}" srcOrd="0" destOrd="0" presId="urn:microsoft.com/office/officeart/2005/8/layout/vList3"/>
    <dgm:cxn modelId="{FE118CE5-A070-489E-8A47-D626ED043E1C}" type="presParOf" srcId="{3C5B1393-F2A4-4620-9FAC-12A227E179E5}" destId="{7BFD533D-78DB-48DA-AC69-BC1929D0C283}" srcOrd="0" destOrd="0" presId="urn:microsoft.com/office/officeart/2005/8/layout/vList3"/>
    <dgm:cxn modelId="{2214B3A8-DD3D-443B-A33F-8C6CA94735CB}" type="presParOf" srcId="{3C5B1393-F2A4-4620-9FAC-12A227E179E5}" destId="{75D4B2AE-5FD2-4891-BD22-B066C3E93EF8}" srcOrd="1" destOrd="0" presId="urn:microsoft.com/office/officeart/2005/8/layout/vList3"/>
    <dgm:cxn modelId="{8106B34D-110E-4132-A402-F951488455B9}" type="presParOf" srcId="{C652CD52-C284-4A74-B8CD-6D80DD107199}" destId="{DA945A87-5B9C-4BC5-A384-AA349981C348}" srcOrd="1" destOrd="0" presId="urn:microsoft.com/office/officeart/2005/8/layout/vList3"/>
    <dgm:cxn modelId="{AF0E6DBE-B9BE-4BAC-9F4F-23B377968F9A}" type="presParOf" srcId="{C652CD52-C284-4A74-B8CD-6D80DD107199}" destId="{E75B543B-037B-42E6-BF75-3FD576A398BA}" srcOrd="2" destOrd="0" presId="urn:microsoft.com/office/officeart/2005/8/layout/vList3"/>
    <dgm:cxn modelId="{A12661F2-227F-4C33-84FC-64E7231D0791}" type="presParOf" srcId="{E75B543B-037B-42E6-BF75-3FD576A398BA}" destId="{B809B123-4D85-4AF2-9E7A-181198A04509}" srcOrd="0" destOrd="0" presId="urn:microsoft.com/office/officeart/2005/8/layout/vList3"/>
    <dgm:cxn modelId="{6FBEB424-7C09-4FA0-B95C-576D02E3ADAD}" type="presParOf" srcId="{E75B543B-037B-42E6-BF75-3FD576A398BA}" destId="{CB2163D4-294D-4354-9BAF-96D3B1C73C2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963B04-C9C1-4402-BAC6-36D5B65CE8AF}" type="doc">
      <dgm:prSet loTypeId="urn:microsoft.com/office/officeart/2005/8/layout/arrow2" loCatId="process" qsTypeId="urn:microsoft.com/office/officeart/2005/8/quickstyle/simple1" qsCatId="simple" csTypeId="urn:microsoft.com/office/officeart/2005/8/colors/accent1_2" csCatId="accent1" phldr="1"/>
      <dgm:spPr/>
    </dgm:pt>
    <dgm:pt modelId="{08EB4D1F-42F6-4736-956C-80227FAF8052}">
      <dgm:prSet phldrT="[Texto]" custT="1"/>
      <dgm:spPr/>
      <dgm:t>
        <a:bodyPr/>
        <a:lstStyle/>
        <a:p>
          <a:pPr algn="just"/>
          <a:r>
            <a:rPr lang="es-MX" sz="1600" dirty="0">
              <a:latin typeface="+mn-lt"/>
              <a:cs typeface="Times New Roman" panose="02020603050405020304" pitchFamily="18" charset="0"/>
            </a:rPr>
            <a:t>Cancelar las cuentas por pagar tan tarde que sea como sea posible, sin perder credibilidad crediticia</a:t>
          </a:r>
        </a:p>
      </dgm:t>
    </dgm:pt>
    <dgm:pt modelId="{508AF7B7-2BC2-4BAD-9296-5B08CBE872B1}" type="parTrans" cxnId="{6D6573B7-1341-40D4-8F78-883B40B19C89}">
      <dgm:prSet/>
      <dgm:spPr/>
      <dgm:t>
        <a:bodyPr/>
        <a:lstStyle/>
        <a:p>
          <a:endParaRPr lang="es-MX" sz="1600">
            <a:latin typeface="+mn-lt"/>
            <a:cs typeface="Times New Roman" panose="02020603050405020304" pitchFamily="18" charset="0"/>
          </a:endParaRPr>
        </a:p>
      </dgm:t>
    </dgm:pt>
    <dgm:pt modelId="{DB32E3E4-1D8A-4744-AC61-B10EA2040805}" type="sibTrans" cxnId="{6D6573B7-1341-40D4-8F78-883B40B19C89}">
      <dgm:prSet/>
      <dgm:spPr/>
      <dgm:t>
        <a:bodyPr/>
        <a:lstStyle/>
        <a:p>
          <a:endParaRPr lang="es-MX" sz="1600">
            <a:latin typeface="+mn-lt"/>
            <a:cs typeface="Times New Roman" panose="02020603050405020304" pitchFamily="18" charset="0"/>
          </a:endParaRPr>
        </a:p>
      </dgm:t>
    </dgm:pt>
    <dgm:pt modelId="{8CB7AED8-2FC9-448A-9D06-CF99ED9F7804}">
      <dgm:prSet phldrT="[Texto]" custT="1"/>
      <dgm:spPr/>
      <dgm:t>
        <a:bodyPr/>
        <a:lstStyle/>
        <a:p>
          <a:r>
            <a:rPr lang="es-MX" sz="1600" dirty="0">
              <a:latin typeface="+mn-lt"/>
              <a:cs typeface="Times New Roman" panose="02020603050405020304" pitchFamily="18" charset="0"/>
            </a:rPr>
            <a:t>Rotar los inventarios tan pronto como sea posible, evitando el agotamiento de existencias que puedan afectar las operaciones. </a:t>
          </a:r>
        </a:p>
      </dgm:t>
    </dgm:pt>
    <dgm:pt modelId="{1838ABFA-3685-4D50-85D7-A5AE19E1B697}" type="parTrans" cxnId="{8962DCF0-09ED-4F3C-A11A-72CE22C55870}">
      <dgm:prSet/>
      <dgm:spPr/>
      <dgm:t>
        <a:bodyPr/>
        <a:lstStyle/>
        <a:p>
          <a:endParaRPr lang="es-MX" sz="1600">
            <a:latin typeface="+mn-lt"/>
            <a:cs typeface="Times New Roman" panose="02020603050405020304" pitchFamily="18" charset="0"/>
          </a:endParaRPr>
        </a:p>
      </dgm:t>
    </dgm:pt>
    <dgm:pt modelId="{7B76F794-4672-42C3-BA87-65A0E0B845DB}" type="sibTrans" cxnId="{8962DCF0-09ED-4F3C-A11A-72CE22C55870}">
      <dgm:prSet/>
      <dgm:spPr/>
      <dgm:t>
        <a:bodyPr/>
        <a:lstStyle/>
        <a:p>
          <a:endParaRPr lang="es-MX" sz="1600">
            <a:latin typeface="+mn-lt"/>
            <a:cs typeface="Times New Roman" panose="02020603050405020304" pitchFamily="18" charset="0"/>
          </a:endParaRPr>
        </a:p>
      </dgm:t>
    </dgm:pt>
    <dgm:pt modelId="{9E3B3FB4-A39A-47AB-8C08-C768C87FC855}">
      <dgm:prSet phldrT="[Texto]" custT="1"/>
      <dgm:spPr/>
      <dgm:t>
        <a:bodyPr/>
        <a:lstStyle/>
        <a:p>
          <a:r>
            <a:rPr lang="es-MX" sz="1600" dirty="0">
              <a:latin typeface="+mn-lt"/>
              <a:cs typeface="Times New Roman" panose="02020603050405020304" pitchFamily="18" charset="0"/>
            </a:rPr>
            <a:t>Cobrar las cuentas por cobrar tan rápido como sea posible, sin perder ventas futuras.</a:t>
          </a:r>
        </a:p>
      </dgm:t>
    </dgm:pt>
    <dgm:pt modelId="{29E6D72E-4BDD-4966-B9AF-271EE2F8F44C}" type="parTrans" cxnId="{E46FC822-5BBE-4049-9E49-A09CCE9A93DF}">
      <dgm:prSet/>
      <dgm:spPr/>
      <dgm:t>
        <a:bodyPr/>
        <a:lstStyle/>
        <a:p>
          <a:endParaRPr lang="es-MX" sz="1600">
            <a:latin typeface="+mn-lt"/>
            <a:cs typeface="Times New Roman" panose="02020603050405020304" pitchFamily="18" charset="0"/>
          </a:endParaRPr>
        </a:p>
      </dgm:t>
    </dgm:pt>
    <dgm:pt modelId="{B1D06AEE-79D2-4B41-B92D-6B41CD5412CE}" type="sibTrans" cxnId="{E46FC822-5BBE-4049-9E49-A09CCE9A93DF}">
      <dgm:prSet/>
      <dgm:spPr/>
      <dgm:t>
        <a:bodyPr/>
        <a:lstStyle/>
        <a:p>
          <a:endParaRPr lang="es-MX" sz="1600">
            <a:latin typeface="+mn-lt"/>
            <a:cs typeface="Times New Roman" panose="02020603050405020304" pitchFamily="18" charset="0"/>
          </a:endParaRPr>
        </a:p>
      </dgm:t>
    </dgm:pt>
    <dgm:pt modelId="{DC336A8C-314C-479E-A39A-CD570C9A55B1}" type="pres">
      <dgm:prSet presAssocID="{52963B04-C9C1-4402-BAC6-36D5B65CE8AF}" presName="arrowDiagram" presStyleCnt="0">
        <dgm:presLayoutVars>
          <dgm:chMax val="5"/>
          <dgm:dir/>
          <dgm:resizeHandles val="exact"/>
        </dgm:presLayoutVars>
      </dgm:prSet>
      <dgm:spPr/>
    </dgm:pt>
    <dgm:pt modelId="{91E9DD07-26CF-4632-A3C9-5D39D81EFD7C}" type="pres">
      <dgm:prSet presAssocID="{52963B04-C9C1-4402-BAC6-36D5B65CE8AF}" presName="arrow" presStyleLbl="bgShp" presStyleIdx="0" presStyleCnt="1" custLinFactNeighborX="-311" custLinFactNeighborY="-1157"/>
      <dgm:spPr/>
    </dgm:pt>
    <dgm:pt modelId="{41040745-962C-4B2D-90BF-5A8D7EF03121}" type="pres">
      <dgm:prSet presAssocID="{52963B04-C9C1-4402-BAC6-36D5B65CE8AF}" presName="arrowDiagram3" presStyleCnt="0"/>
      <dgm:spPr/>
    </dgm:pt>
    <dgm:pt modelId="{8474DB78-8BB3-4D0C-871D-145B63CE4FD0}" type="pres">
      <dgm:prSet presAssocID="{08EB4D1F-42F6-4736-956C-80227FAF8052}" presName="bullet3a" presStyleLbl="node1" presStyleIdx="0" presStyleCnt="3"/>
      <dgm:spPr/>
    </dgm:pt>
    <dgm:pt modelId="{FC6C9A21-4A60-48D9-9933-5DC31D8F9473}" type="pres">
      <dgm:prSet presAssocID="{08EB4D1F-42F6-4736-956C-80227FAF8052}" presName="textBox3a" presStyleLbl="revTx" presStyleIdx="0" presStyleCnt="3">
        <dgm:presLayoutVars>
          <dgm:bulletEnabled val="1"/>
        </dgm:presLayoutVars>
      </dgm:prSet>
      <dgm:spPr/>
    </dgm:pt>
    <dgm:pt modelId="{A21F4D14-5298-47B7-8F04-51913046EF79}" type="pres">
      <dgm:prSet presAssocID="{8CB7AED8-2FC9-448A-9D06-CF99ED9F7804}" presName="bullet3b" presStyleLbl="node1" presStyleIdx="1" presStyleCnt="3"/>
      <dgm:spPr/>
    </dgm:pt>
    <dgm:pt modelId="{1A49E42D-012D-461C-9522-51FAA96DDAA7}" type="pres">
      <dgm:prSet presAssocID="{8CB7AED8-2FC9-448A-9D06-CF99ED9F7804}" presName="textBox3b" presStyleLbl="revTx" presStyleIdx="1" presStyleCnt="3">
        <dgm:presLayoutVars>
          <dgm:bulletEnabled val="1"/>
        </dgm:presLayoutVars>
      </dgm:prSet>
      <dgm:spPr/>
    </dgm:pt>
    <dgm:pt modelId="{6479E6ED-006E-4BD0-8110-0B54E587D1D0}" type="pres">
      <dgm:prSet presAssocID="{9E3B3FB4-A39A-47AB-8C08-C768C87FC855}" presName="bullet3c" presStyleLbl="node1" presStyleIdx="2" presStyleCnt="3"/>
      <dgm:spPr/>
    </dgm:pt>
    <dgm:pt modelId="{4E64F39A-E7B3-49AE-A71C-25FC7E127B07}" type="pres">
      <dgm:prSet presAssocID="{9E3B3FB4-A39A-47AB-8C08-C768C87FC855}" presName="textBox3c" presStyleLbl="revTx" presStyleIdx="2" presStyleCnt="3">
        <dgm:presLayoutVars>
          <dgm:bulletEnabled val="1"/>
        </dgm:presLayoutVars>
      </dgm:prSet>
      <dgm:spPr/>
    </dgm:pt>
  </dgm:ptLst>
  <dgm:cxnLst>
    <dgm:cxn modelId="{FC02E712-803D-49E9-8EB1-43196AD6B5EB}" type="presOf" srcId="{8CB7AED8-2FC9-448A-9D06-CF99ED9F7804}" destId="{1A49E42D-012D-461C-9522-51FAA96DDAA7}" srcOrd="0" destOrd="0" presId="urn:microsoft.com/office/officeart/2005/8/layout/arrow2"/>
    <dgm:cxn modelId="{E46FC822-5BBE-4049-9E49-A09CCE9A93DF}" srcId="{52963B04-C9C1-4402-BAC6-36D5B65CE8AF}" destId="{9E3B3FB4-A39A-47AB-8C08-C768C87FC855}" srcOrd="2" destOrd="0" parTransId="{29E6D72E-4BDD-4966-B9AF-271EE2F8F44C}" sibTransId="{B1D06AEE-79D2-4B41-B92D-6B41CD5412CE}"/>
    <dgm:cxn modelId="{661C842B-A5C2-404E-BE68-8F0DFF7EAF4C}" type="presOf" srcId="{52963B04-C9C1-4402-BAC6-36D5B65CE8AF}" destId="{DC336A8C-314C-479E-A39A-CD570C9A55B1}" srcOrd="0" destOrd="0" presId="urn:microsoft.com/office/officeart/2005/8/layout/arrow2"/>
    <dgm:cxn modelId="{D11C0645-5A3E-4D2D-8474-344898AC9116}" type="presOf" srcId="{9E3B3FB4-A39A-47AB-8C08-C768C87FC855}" destId="{4E64F39A-E7B3-49AE-A71C-25FC7E127B07}" srcOrd="0" destOrd="0" presId="urn:microsoft.com/office/officeart/2005/8/layout/arrow2"/>
    <dgm:cxn modelId="{6D6573B7-1341-40D4-8F78-883B40B19C89}" srcId="{52963B04-C9C1-4402-BAC6-36D5B65CE8AF}" destId="{08EB4D1F-42F6-4736-956C-80227FAF8052}" srcOrd="0" destOrd="0" parTransId="{508AF7B7-2BC2-4BAD-9296-5B08CBE872B1}" sibTransId="{DB32E3E4-1D8A-4744-AC61-B10EA2040805}"/>
    <dgm:cxn modelId="{6B3ED5EF-1871-4A4A-A7AF-84E6D11D391A}" type="presOf" srcId="{08EB4D1F-42F6-4736-956C-80227FAF8052}" destId="{FC6C9A21-4A60-48D9-9933-5DC31D8F9473}" srcOrd="0" destOrd="0" presId="urn:microsoft.com/office/officeart/2005/8/layout/arrow2"/>
    <dgm:cxn modelId="{8962DCF0-09ED-4F3C-A11A-72CE22C55870}" srcId="{52963B04-C9C1-4402-BAC6-36D5B65CE8AF}" destId="{8CB7AED8-2FC9-448A-9D06-CF99ED9F7804}" srcOrd="1" destOrd="0" parTransId="{1838ABFA-3685-4D50-85D7-A5AE19E1B697}" sibTransId="{7B76F794-4672-42C3-BA87-65A0E0B845DB}"/>
    <dgm:cxn modelId="{4C6B88F9-B453-4059-8DB0-B67F2F3F4958}" type="presParOf" srcId="{DC336A8C-314C-479E-A39A-CD570C9A55B1}" destId="{91E9DD07-26CF-4632-A3C9-5D39D81EFD7C}" srcOrd="0" destOrd="0" presId="urn:microsoft.com/office/officeart/2005/8/layout/arrow2"/>
    <dgm:cxn modelId="{660B600E-BB0F-4CE4-8356-35E625BE9275}" type="presParOf" srcId="{DC336A8C-314C-479E-A39A-CD570C9A55B1}" destId="{41040745-962C-4B2D-90BF-5A8D7EF03121}" srcOrd="1" destOrd="0" presId="urn:microsoft.com/office/officeart/2005/8/layout/arrow2"/>
    <dgm:cxn modelId="{945850E4-C132-4B09-8277-D2E7CDCC7AED}" type="presParOf" srcId="{41040745-962C-4B2D-90BF-5A8D7EF03121}" destId="{8474DB78-8BB3-4D0C-871D-145B63CE4FD0}" srcOrd="0" destOrd="0" presId="urn:microsoft.com/office/officeart/2005/8/layout/arrow2"/>
    <dgm:cxn modelId="{A8A0BBB8-8EFD-4886-9496-A409ADC6F045}" type="presParOf" srcId="{41040745-962C-4B2D-90BF-5A8D7EF03121}" destId="{FC6C9A21-4A60-48D9-9933-5DC31D8F9473}" srcOrd="1" destOrd="0" presId="urn:microsoft.com/office/officeart/2005/8/layout/arrow2"/>
    <dgm:cxn modelId="{78EF08ED-08B5-4A16-96F2-1B10765643E2}" type="presParOf" srcId="{41040745-962C-4B2D-90BF-5A8D7EF03121}" destId="{A21F4D14-5298-47B7-8F04-51913046EF79}" srcOrd="2" destOrd="0" presId="urn:microsoft.com/office/officeart/2005/8/layout/arrow2"/>
    <dgm:cxn modelId="{4D3CCDCD-85D2-4962-83E2-6B857B5E5BF5}" type="presParOf" srcId="{41040745-962C-4B2D-90BF-5A8D7EF03121}" destId="{1A49E42D-012D-461C-9522-51FAA96DDAA7}" srcOrd="3" destOrd="0" presId="urn:microsoft.com/office/officeart/2005/8/layout/arrow2"/>
    <dgm:cxn modelId="{BC0E443F-FA03-4DC0-BD48-2D71E6055580}" type="presParOf" srcId="{41040745-962C-4B2D-90BF-5A8D7EF03121}" destId="{6479E6ED-006E-4BD0-8110-0B54E587D1D0}" srcOrd="4" destOrd="0" presId="urn:microsoft.com/office/officeart/2005/8/layout/arrow2"/>
    <dgm:cxn modelId="{A82188BB-60F7-4FF0-AA0E-7D53BA08E12B}" type="presParOf" srcId="{41040745-962C-4B2D-90BF-5A8D7EF03121}" destId="{4E64F39A-E7B3-49AE-A71C-25FC7E127B07}"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039E69-5ABE-4132-B1FC-E18F2A43FB89}"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ES"/>
        </a:p>
      </dgm:t>
    </dgm:pt>
    <dgm:pt modelId="{E0960F37-482B-4F2F-9D4B-9D7D38F1BF3B}">
      <dgm:prSet phldrT="[Texto]"/>
      <dgm:spPr/>
      <dgm:t>
        <a:bodyPr/>
        <a:lstStyle/>
        <a:p>
          <a:r>
            <a:rPr lang="es-ES" dirty="0">
              <a:latin typeface="Times New Roman" panose="02020603050405020304" pitchFamily="18" charset="0"/>
              <a:cs typeface="Times New Roman" panose="02020603050405020304" pitchFamily="18" charset="0"/>
            </a:rPr>
            <a:t>Ciclo de caja o ciclo de flujo de efectivo </a:t>
          </a:r>
        </a:p>
      </dgm:t>
    </dgm:pt>
    <dgm:pt modelId="{5B2B36E0-98D8-4708-849C-BD261C242C20}" type="parTrans" cxnId="{C92D53CE-7BDE-44D0-B8AA-826B4CA67325}">
      <dgm:prSet/>
      <dgm:spPr/>
      <dgm:t>
        <a:bodyPr/>
        <a:lstStyle/>
        <a:p>
          <a:endParaRPr lang="es-ES">
            <a:latin typeface="Times New Roman" panose="02020603050405020304" pitchFamily="18" charset="0"/>
            <a:cs typeface="Times New Roman" panose="02020603050405020304" pitchFamily="18" charset="0"/>
          </a:endParaRPr>
        </a:p>
      </dgm:t>
    </dgm:pt>
    <dgm:pt modelId="{DE9FCF4D-B9DC-488B-B965-C193FDA0C272}" type="sibTrans" cxnId="{C92D53CE-7BDE-44D0-B8AA-826B4CA67325}">
      <dgm:prSet/>
      <dgm:spPr/>
      <dgm:t>
        <a:bodyPr/>
        <a:lstStyle/>
        <a:p>
          <a:endParaRPr lang="es-ES">
            <a:latin typeface="Times New Roman" panose="02020603050405020304" pitchFamily="18" charset="0"/>
            <a:cs typeface="Times New Roman" panose="02020603050405020304" pitchFamily="18" charset="0"/>
          </a:endParaRPr>
        </a:p>
      </dgm:t>
    </dgm:pt>
    <dgm:pt modelId="{9C10C0CD-6C2A-4B2E-AF0D-4404FF1A65C1}">
      <dgm:prSet phldrT="[Texto]"/>
      <dgm:spPr/>
      <dgm:t>
        <a:bodyPr/>
        <a:lstStyle/>
        <a:p>
          <a:r>
            <a:rPr lang="es-ES" dirty="0">
              <a:latin typeface="Times New Roman" panose="02020603050405020304" pitchFamily="18" charset="0"/>
              <a:cs typeface="Times New Roman" panose="02020603050405020304" pitchFamily="18" charset="0"/>
            </a:rPr>
            <a:t>Analizar</a:t>
          </a:r>
        </a:p>
      </dgm:t>
    </dgm:pt>
    <dgm:pt modelId="{27A321EC-A72F-411A-85D6-E94BE961E00E}" type="parTrans" cxnId="{49DDE613-3C0E-4BEC-97B5-AF8F749F9C42}">
      <dgm:prSet/>
      <dgm:spPr/>
      <dgm:t>
        <a:bodyPr/>
        <a:lstStyle/>
        <a:p>
          <a:endParaRPr lang="es-ES">
            <a:latin typeface="Times New Roman" panose="02020603050405020304" pitchFamily="18" charset="0"/>
            <a:cs typeface="Times New Roman" panose="02020603050405020304" pitchFamily="18" charset="0"/>
          </a:endParaRPr>
        </a:p>
      </dgm:t>
    </dgm:pt>
    <dgm:pt modelId="{7708E49B-441D-48D1-905E-1D1F9E654688}" type="sibTrans" cxnId="{49DDE613-3C0E-4BEC-97B5-AF8F749F9C42}">
      <dgm:prSet/>
      <dgm:spPr/>
      <dgm:t>
        <a:bodyPr/>
        <a:lstStyle/>
        <a:p>
          <a:endParaRPr lang="es-ES">
            <a:latin typeface="Times New Roman" panose="02020603050405020304" pitchFamily="18" charset="0"/>
            <a:cs typeface="Times New Roman" panose="02020603050405020304" pitchFamily="18" charset="0"/>
          </a:endParaRPr>
        </a:p>
      </dgm:t>
    </dgm:pt>
    <dgm:pt modelId="{E16996C4-7088-44D3-A5E1-242AE2A250FC}">
      <dgm:prSet phldrT="[Texto]"/>
      <dgm:spPr/>
      <dgm:t>
        <a:bodyPr/>
        <a:lstStyle/>
        <a:p>
          <a:r>
            <a:rPr lang="es-ES" dirty="0">
              <a:latin typeface="Times New Roman" panose="02020603050405020304" pitchFamily="18" charset="0"/>
              <a:cs typeface="Times New Roman" panose="02020603050405020304" pitchFamily="18" charset="0"/>
            </a:rPr>
            <a:t>1.- Ciclo operativo</a:t>
          </a:r>
        </a:p>
      </dgm:t>
    </dgm:pt>
    <dgm:pt modelId="{C9F6F3A9-0D22-4F32-8792-9A0942D7A84D}" type="parTrans" cxnId="{66503866-A436-4DF0-B451-36C8E845D59B}">
      <dgm:prSet/>
      <dgm:spPr/>
      <dgm:t>
        <a:bodyPr/>
        <a:lstStyle/>
        <a:p>
          <a:endParaRPr lang="es-ES">
            <a:latin typeface="Times New Roman" panose="02020603050405020304" pitchFamily="18" charset="0"/>
            <a:cs typeface="Times New Roman" panose="02020603050405020304" pitchFamily="18" charset="0"/>
          </a:endParaRPr>
        </a:p>
      </dgm:t>
    </dgm:pt>
    <dgm:pt modelId="{CE49E117-400F-4B1F-B4B2-AFF010C5BD63}" type="sibTrans" cxnId="{66503866-A436-4DF0-B451-36C8E845D59B}">
      <dgm:prSet/>
      <dgm:spPr/>
      <dgm:t>
        <a:bodyPr/>
        <a:lstStyle/>
        <a:p>
          <a:endParaRPr lang="es-ES">
            <a:latin typeface="Times New Roman" panose="02020603050405020304" pitchFamily="18" charset="0"/>
            <a:cs typeface="Times New Roman" panose="02020603050405020304" pitchFamily="18" charset="0"/>
          </a:endParaRPr>
        </a:p>
      </dgm:t>
    </dgm:pt>
    <dgm:pt modelId="{8C8EBAE8-66D8-45E1-8896-8716A8B3D193}">
      <dgm:prSet phldrT="[Texto]"/>
      <dgm:spPr/>
      <dgm:t>
        <a:bodyPr/>
        <a:lstStyle/>
        <a:p>
          <a:r>
            <a:rPr lang="es-ES" dirty="0">
              <a:latin typeface="Times New Roman" panose="02020603050405020304" pitchFamily="18" charset="0"/>
              <a:cs typeface="Times New Roman" panose="02020603050405020304" pitchFamily="18" charset="0"/>
            </a:rPr>
            <a:t>Ciclo de conversión de inventarios</a:t>
          </a:r>
        </a:p>
      </dgm:t>
    </dgm:pt>
    <dgm:pt modelId="{D9216880-9B9C-4E6E-A653-47CAD2EB20F4}" type="parTrans" cxnId="{BC3C3591-1DAA-4C7E-88AB-B39AC2223202}">
      <dgm:prSet/>
      <dgm:spPr/>
      <dgm:t>
        <a:bodyPr/>
        <a:lstStyle/>
        <a:p>
          <a:endParaRPr lang="es-ES">
            <a:latin typeface="Times New Roman" panose="02020603050405020304" pitchFamily="18" charset="0"/>
            <a:cs typeface="Times New Roman" panose="02020603050405020304" pitchFamily="18" charset="0"/>
          </a:endParaRPr>
        </a:p>
      </dgm:t>
    </dgm:pt>
    <dgm:pt modelId="{D75E60EA-3231-4C83-BFA3-870C40BFF99F}" type="sibTrans" cxnId="{BC3C3591-1DAA-4C7E-88AB-B39AC2223202}">
      <dgm:prSet/>
      <dgm:spPr/>
      <dgm:t>
        <a:bodyPr/>
        <a:lstStyle/>
        <a:p>
          <a:endParaRPr lang="es-ES">
            <a:latin typeface="Times New Roman" panose="02020603050405020304" pitchFamily="18" charset="0"/>
            <a:cs typeface="Times New Roman" panose="02020603050405020304" pitchFamily="18" charset="0"/>
          </a:endParaRPr>
        </a:p>
      </dgm:t>
    </dgm:pt>
    <dgm:pt modelId="{DA9D3E58-6D6B-4D41-A02F-4DFB3C5521BB}">
      <dgm:prSet phldrT="[Texto]"/>
      <dgm:spPr/>
      <dgm:t>
        <a:bodyPr/>
        <a:lstStyle/>
        <a:p>
          <a:r>
            <a:rPr lang="es-ES" dirty="0">
              <a:latin typeface="Times New Roman" panose="02020603050405020304" pitchFamily="18" charset="0"/>
              <a:cs typeface="Times New Roman" panose="02020603050405020304" pitchFamily="18" charset="0"/>
            </a:rPr>
            <a:t>Ciclo de conversión de cuentas por cobrar</a:t>
          </a:r>
        </a:p>
      </dgm:t>
    </dgm:pt>
    <dgm:pt modelId="{54AB036B-3099-4D0B-8D94-D998A802F8FA}" type="parTrans" cxnId="{547F586D-320C-4B47-B44E-F9BD9BE8585D}">
      <dgm:prSet/>
      <dgm:spPr/>
      <dgm:t>
        <a:bodyPr/>
        <a:lstStyle/>
        <a:p>
          <a:endParaRPr lang="es-ES">
            <a:latin typeface="Times New Roman" panose="02020603050405020304" pitchFamily="18" charset="0"/>
            <a:cs typeface="Times New Roman" panose="02020603050405020304" pitchFamily="18" charset="0"/>
          </a:endParaRPr>
        </a:p>
      </dgm:t>
    </dgm:pt>
    <dgm:pt modelId="{A22B1690-2BAF-4F63-9EF0-F9F9A1130AF5}" type="sibTrans" cxnId="{547F586D-320C-4B47-B44E-F9BD9BE8585D}">
      <dgm:prSet/>
      <dgm:spPr/>
      <dgm:t>
        <a:bodyPr/>
        <a:lstStyle/>
        <a:p>
          <a:endParaRPr lang="es-ES">
            <a:latin typeface="Times New Roman" panose="02020603050405020304" pitchFamily="18" charset="0"/>
            <a:cs typeface="Times New Roman" panose="02020603050405020304" pitchFamily="18" charset="0"/>
          </a:endParaRPr>
        </a:p>
      </dgm:t>
    </dgm:pt>
    <dgm:pt modelId="{E4CC2241-6ECD-48F8-AFB7-1F585B59C6A1}">
      <dgm:prSet phldrT="[Texto]"/>
      <dgm:spPr/>
      <dgm:t>
        <a:bodyPr/>
        <a:lstStyle/>
        <a:p>
          <a:r>
            <a:rPr lang="es-ES" dirty="0">
              <a:latin typeface="Times New Roman" panose="02020603050405020304" pitchFamily="18" charset="0"/>
              <a:cs typeface="Times New Roman" panose="02020603050405020304" pitchFamily="18" charset="0"/>
            </a:rPr>
            <a:t>2.- Ciclo de pago </a:t>
          </a:r>
        </a:p>
      </dgm:t>
    </dgm:pt>
    <dgm:pt modelId="{F296B5AC-B8E5-4D7E-8445-EB1FDD7237A5}" type="parTrans" cxnId="{A3924DAF-D3BA-4EE1-BD0B-3768B404275D}">
      <dgm:prSet/>
      <dgm:spPr/>
      <dgm:t>
        <a:bodyPr/>
        <a:lstStyle/>
        <a:p>
          <a:endParaRPr lang="es-ES">
            <a:latin typeface="Times New Roman" panose="02020603050405020304" pitchFamily="18" charset="0"/>
            <a:cs typeface="Times New Roman" panose="02020603050405020304" pitchFamily="18" charset="0"/>
          </a:endParaRPr>
        </a:p>
      </dgm:t>
    </dgm:pt>
    <dgm:pt modelId="{9DC0D50E-C3A2-4980-9363-EC582309089E}" type="sibTrans" cxnId="{A3924DAF-D3BA-4EE1-BD0B-3768B404275D}">
      <dgm:prSet/>
      <dgm:spPr/>
      <dgm:t>
        <a:bodyPr/>
        <a:lstStyle/>
        <a:p>
          <a:endParaRPr lang="es-ES">
            <a:latin typeface="Times New Roman" panose="02020603050405020304" pitchFamily="18" charset="0"/>
            <a:cs typeface="Times New Roman" panose="02020603050405020304" pitchFamily="18" charset="0"/>
          </a:endParaRPr>
        </a:p>
      </dgm:t>
    </dgm:pt>
    <dgm:pt modelId="{1E97FA88-D0B8-4CF0-986D-4C404F90523E}">
      <dgm:prSet phldrT="[Texto]"/>
      <dgm:spPr/>
      <dgm:t>
        <a:bodyPr/>
        <a:lstStyle/>
        <a:p>
          <a:r>
            <a:rPr lang="es-ES" dirty="0">
              <a:latin typeface="Times New Roman" panose="02020603050405020304" pitchFamily="18" charset="0"/>
              <a:cs typeface="Times New Roman" panose="02020603050405020304" pitchFamily="18" charset="0"/>
            </a:rPr>
            <a:t>Ciclo de conversión de las cuentas por pagar </a:t>
          </a:r>
        </a:p>
      </dgm:t>
    </dgm:pt>
    <dgm:pt modelId="{F888532E-7C73-4179-B270-AEB8C7BFB89D}" type="parTrans" cxnId="{9BFDEF36-B5F8-4B31-8F95-9735D413EE4D}">
      <dgm:prSet/>
      <dgm:spPr/>
      <dgm:t>
        <a:bodyPr/>
        <a:lstStyle/>
        <a:p>
          <a:endParaRPr lang="es-ES">
            <a:latin typeface="Times New Roman" panose="02020603050405020304" pitchFamily="18" charset="0"/>
            <a:cs typeface="Times New Roman" panose="02020603050405020304" pitchFamily="18" charset="0"/>
          </a:endParaRPr>
        </a:p>
      </dgm:t>
    </dgm:pt>
    <dgm:pt modelId="{71AB18A9-1027-40AB-8D92-6C44288826B8}" type="sibTrans" cxnId="{9BFDEF36-B5F8-4B31-8F95-9735D413EE4D}">
      <dgm:prSet/>
      <dgm:spPr/>
      <dgm:t>
        <a:bodyPr/>
        <a:lstStyle/>
        <a:p>
          <a:endParaRPr lang="es-ES">
            <a:latin typeface="Times New Roman" panose="02020603050405020304" pitchFamily="18" charset="0"/>
            <a:cs typeface="Times New Roman" panose="02020603050405020304" pitchFamily="18" charset="0"/>
          </a:endParaRPr>
        </a:p>
      </dgm:t>
    </dgm:pt>
    <dgm:pt modelId="{FD20808C-8B83-4502-A84A-24838961E443}">
      <dgm:prSet phldrT="[Texto]"/>
      <dgm:spPr/>
      <dgm:t>
        <a:bodyPr/>
        <a:lstStyle/>
        <a:p>
          <a:r>
            <a:rPr lang="es-ES" dirty="0">
              <a:latin typeface="Times New Roman" panose="02020603050405020304" pitchFamily="18" charset="0"/>
              <a:cs typeface="Times New Roman" panose="02020603050405020304" pitchFamily="18" charset="0"/>
            </a:rPr>
            <a:t>Ciclo de caja= Ciclo operativo – ciclo de pago</a:t>
          </a:r>
        </a:p>
      </dgm:t>
    </dgm:pt>
    <dgm:pt modelId="{93209FA4-D3B5-4D05-B442-3A3C595996BA}" type="parTrans" cxnId="{C5406645-ADB2-456D-87FF-474C370531D7}">
      <dgm:prSet/>
      <dgm:spPr/>
      <dgm:t>
        <a:bodyPr/>
        <a:lstStyle/>
        <a:p>
          <a:endParaRPr lang="es-ES">
            <a:latin typeface="Times New Roman" panose="02020603050405020304" pitchFamily="18" charset="0"/>
            <a:cs typeface="Times New Roman" panose="02020603050405020304" pitchFamily="18" charset="0"/>
          </a:endParaRPr>
        </a:p>
      </dgm:t>
    </dgm:pt>
    <dgm:pt modelId="{6891FDA0-CBE7-49A6-A5E3-F8338B875702}" type="sibTrans" cxnId="{C5406645-ADB2-456D-87FF-474C370531D7}">
      <dgm:prSet/>
      <dgm:spPr/>
      <dgm:t>
        <a:bodyPr/>
        <a:lstStyle/>
        <a:p>
          <a:endParaRPr lang="es-ES">
            <a:latin typeface="Times New Roman" panose="02020603050405020304" pitchFamily="18" charset="0"/>
            <a:cs typeface="Times New Roman" panose="02020603050405020304" pitchFamily="18" charset="0"/>
          </a:endParaRPr>
        </a:p>
      </dgm:t>
    </dgm:pt>
    <dgm:pt modelId="{BD020ECC-E439-4188-B70A-207B659E49CF}">
      <dgm:prSet phldrT="[Texto]"/>
      <dgm:spPr/>
      <dgm:t>
        <a:bodyPr/>
        <a:lstStyle/>
        <a:p>
          <a:r>
            <a:rPr lang="es-ES" dirty="0">
              <a:latin typeface="Times New Roman" panose="02020603050405020304" pitchFamily="18" charset="0"/>
              <a:cs typeface="Times New Roman" panose="02020603050405020304" pitchFamily="18" charset="0"/>
            </a:rPr>
            <a:t>Rotación de caja= 360 / Ciclo de caja</a:t>
          </a:r>
        </a:p>
      </dgm:t>
    </dgm:pt>
    <dgm:pt modelId="{FD09F7D7-2012-4FE8-8291-697FEC38E258}" type="parTrans" cxnId="{154B8E25-B94F-4FF4-AC59-527DA8D81F20}">
      <dgm:prSet/>
      <dgm:spPr/>
      <dgm:t>
        <a:bodyPr/>
        <a:lstStyle/>
        <a:p>
          <a:endParaRPr lang="es-ES">
            <a:latin typeface="Times New Roman" panose="02020603050405020304" pitchFamily="18" charset="0"/>
            <a:cs typeface="Times New Roman" panose="02020603050405020304" pitchFamily="18" charset="0"/>
          </a:endParaRPr>
        </a:p>
      </dgm:t>
    </dgm:pt>
    <dgm:pt modelId="{528665B6-B3F2-4ABF-80B7-614FC2AAC8C1}" type="sibTrans" cxnId="{154B8E25-B94F-4FF4-AC59-527DA8D81F20}">
      <dgm:prSet/>
      <dgm:spPr/>
      <dgm:t>
        <a:bodyPr/>
        <a:lstStyle/>
        <a:p>
          <a:endParaRPr lang="es-ES">
            <a:latin typeface="Times New Roman" panose="02020603050405020304" pitchFamily="18" charset="0"/>
            <a:cs typeface="Times New Roman" panose="02020603050405020304" pitchFamily="18" charset="0"/>
          </a:endParaRPr>
        </a:p>
      </dgm:t>
    </dgm:pt>
    <dgm:pt modelId="{97E71C39-E41F-4318-B454-03024F9CC28C}" type="pres">
      <dgm:prSet presAssocID="{4E039E69-5ABE-4132-B1FC-E18F2A43FB89}" presName="Name0" presStyleCnt="0">
        <dgm:presLayoutVars>
          <dgm:dir/>
          <dgm:resizeHandles/>
        </dgm:presLayoutVars>
      </dgm:prSet>
      <dgm:spPr/>
    </dgm:pt>
    <dgm:pt modelId="{028C9C71-9D80-4D2B-A19D-DDBD818F90EE}" type="pres">
      <dgm:prSet presAssocID="{E0960F37-482B-4F2F-9D4B-9D7D38F1BF3B}" presName="compNode" presStyleCnt="0"/>
      <dgm:spPr/>
    </dgm:pt>
    <dgm:pt modelId="{8BEF8167-C004-45B6-8B15-96F67F1FCCC0}" type="pres">
      <dgm:prSet presAssocID="{E0960F37-482B-4F2F-9D4B-9D7D38F1BF3B}" presName="dummyConnPt" presStyleCnt="0"/>
      <dgm:spPr/>
    </dgm:pt>
    <dgm:pt modelId="{28948AD6-EC36-4C32-AA0B-A2CB19577B21}" type="pres">
      <dgm:prSet presAssocID="{E0960F37-482B-4F2F-9D4B-9D7D38F1BF3B}" presName="node" presStyleLbl="node1" presStyleIdx="0" presStyleCnt="9">
        <dgm:presLayoutVars>
          <dgm:bulletEnabled val="1"/>
        </dgm:presLayoutVars>
      </dgm:prSet>
      <dgm:spPr/>
    </dgm:pt>
    <dgm:pt modelId="{11C15FDC-2408-46A7-9477-3D2A8D147610}" type="pres">
      <dgm:prSet presAssocID="{DE9FCF4D-B9DC-488B-B965-C193FDA0C272}" presName="sibTrans" presStyleLbl="bgSibTrans2D1" presStyleIdx="0" presStyleCnt="8"/>
      <dgm:spPr/>
    </dgm:pt>
    <dgm:pt modelId="{EDCDE183-4AF1-4EA5-922C-55D666278633}" type="pres">
      <dgm:prSet presAssocID="{9C10C0CD-6C2A-4B2E-AF0D-4404FF1A65C1}" presName="compNode" presStyleCnt="0"/>
      <dgm:spPr/>
    </dgm:pt>
    <dgm:pt modelId="{D1A618ED-3C23-48CB-8A61-E2001ED552C2}" type="pres">
      <dgm:prSet presAssocID="{9C10C0CD-6C2A-4B2E-AF0D-4404FF1A65C1}" presName="dummyConnPt" presStyleCnt="0"/>
      <dgm:spPr/>
    </dgm:pt>
    <dgm:pt modelId="{8C95CC6F-88D4-4591-ACAE-3556D7837B5D}" type="pres">
      <dgm:prSet presAssocID="{9C10C0CD-6C2A-4B2E-AF0D-4404FF1A65C1}" presName="node" presStyleLbl="node1" presStyleIdx="1" presStyleCnt="9">
        <dgm:presLayoutVars>
          <dgm:bulletEnabled val="1"/>
        </dgm:presLayoutVars>
      </dgm:prSet>
      <dgm:spPr/>
    </dgm:pt>
    <dgm:pt modelId="{534FBD83-9A2D-4E6E-A565-7F3AAC61B1BB}" type="pres">
      <dgm:prSet presAssocID="{7708E49B-441D-48D1-905E-1D1F9E654688}" presName="sibTrans" presStyleLbl="bgSibTrans2D1" presStyleIdx="1" presStyleCnt="8"/>
      <dgm:spPr/>
    </dgm:pt>
    <dgm:pt modelId="{0742F5A8-A16E-47E9-9E67-D38E454F8A08}" type="pres">
      <dgm:prSet presAssocID="{E16996C4-7088-44D3-A5E1-242AE2A250FC}" presName="compNode" presStyleCnt="0"/>
      <dgm:spPr/>
    </dgm:pt>
    <dgm:pt modelId="{2519B7E3-5C74-444E-8BDE-ACA787FC4B6A}" type="pres">
      <dgm:prSet presAssocID="{E16996C4-7088-44D3-A5E1-242AE2A250FC}" presName="dummyConnPt" presStyleCnt="0"/>
      <dgm:spPr/>
    </dgm:pt>
    <dgm:pt modelId="{5B15EE38-7DD2-4DFE-8852-F7C5202C4BB9}" type="pres">
      <dgm:prSet presAssocID="{E16996C4-7088-44D3-A5E1-242AE2A250FC}" presName="node" presStyleLbl="node1" presStyleIdx="2" presStyleCnt="9">
        <dgm:presLayoutVars>
          <dgm:bulletEnabled val="1"/>
        </dgm:presLayoutVars>
      </dgm:prSet>
      <dgm:spPr/>
    </dgm:pt>
    <dgm:pt modelId="{4DAE1260-3010-4B09-8B9E-15D65CF4914B}" type="pres">
      <dgm:prSet presAssocID="{CE49E117-400F-4B1F-B4B2-AFF010C5BD63}" presName="sibTrans" presStyleLbl="bgSibTrans2D1" presStyleIdx="2" presStyleCnt="8"/>
      <dgm:spPr/>
    </dgm:pt>
    <dgm:pt modelId="{40EB3F17-C9A8-4F98-A233-1642359B093F}" type="pres">
      <dgm:prSet presAssocID="{8C8EBAE8-66D8-45E1-8896-8716A8B3D193}" presName="compNode" presStyleCnt="0"/>
      <dgm:spPr/>
    </dgm:pt>
    <dgm:pt modelId="{BE5D8DF9-F503-4FD6-8CA0-8DFCABC0D40E}" type="pres">
      <dgm:prSet presAssocID="{8C8EBAE8-66D8-45E1-8896-8716A8B3D193}" presName="dummyConnPt" presStyleCnt="0"/>
      <dgm:spPr/>
    </dgm:pt>
    <dgm:pt modelId="{ECD20E6C-EC7B-4791-811B-8B99B48595D0}" type="pres">
      <dgm:prSet presAssocID="{8C8EBAE8-66D8-45E1-8896-8716A8B3D193}" presName="node" presStyleLbl="node1" presStyleIdx="3" presStyleCnt="9">
        <dgm:presLayoutVars>
          <dgm:bulletEnabled val="1"/>
        </dgm:presLayoutVars>
      </dgm:prSet>
      <dgm:spPr/>
    </dgm:pt>
    <dgm:pt modelId="{79CE5B47-FBD7-4229-82AB-C8CD67349097}" type="pres">
      <dgm:prSet presAssocID="{D75E60EA-3231-4C83-BFA3-870C40BFF99F}" presName="sibTrans" presStyleLbl="bgSibTrans2D1" presStyleIdx="3" presStyleCnt="8"/>
      <dgm:spPr/>
    </dgm:pt>
    <dgm:pt modelId="{8256045E-16BC-41A5-A04F-ABFC8A70A1D4}" type="pres">
      <dgm:prSet presAssocID="{DA9D3E58-6D6B-4D41-A02F-4DFB3C5521BB}" presName="compNode" presStyleCnt="0"/>
      <dgm:spPr/>
    </dgm:pt>
    <dgm:pt modelId="{9317A88D-6D3A-45C4-9628-50092EB056F4}" type="pres">
      <dgm:prSet presAssocID="{DA9D3E58-6D6B-4D41-A02F-4DFB3C5521BB}" presName="dummyConnPt" presStyleCnt="0"/>
      <dgm:spPr/>
    </dgm:pt>
    <dgm:pt modelId="{C8043DCC-44C7-45EE-8826-18A23EF7689F}" type="pres">
      <dgm:prSet presAssocID="{DA9D3E58-6D6B-4D41-A02F-4DFB3C5521BB}" presName="node" presStyleLbl="node1" presStyleIdx="4" presStyleCnt="9">
        <dgm:presLayoutVars>
          <dgm:bulletEnabled val="1"/>
        </dgm:presLayoutVars>
      </dgm:prSet>
      <dgm:spPr/>
    </dgm:pt>
    <dgm:pt modelId="{40F3896C-8B3B-44A3-BB2F-7DBD77F10B74}" type="pres">
      <dgm:prSet presAssocID="{A22B1690-2BAF-4F63-9EF0-F9F9A1130AF5}" presName="sibTrans" presStyleLbl="bgSibTrans2D1" presStyleIdx="4" presStyleCnt="8"/>
      <dgm:spPr/>
    </dgm:pt>
    <dgm:pt modelId="{545A3858-997B-48E6-826A-D10B0E3BB8DC}" type="pres">
      <dgm:prSet presAssocID="{E4CC2241-6ECD-48F8-AFB7-1F585B59C6A1}" presName="compNode" presStyleCnt="0"/>
      <dgm:spPr/>
    </dgm:pt>
    <dgm:pt modelId="{4290FEE4-675F-42C7-B3C2-E95387E7D116}" type="pres">
      <dgm:prSet presAssocID="{E4CC2241-6ECD-48F8-AFB7-1F585B59C6A1}" presName="dummyConnPt" presStyleCnt="0"/>
      <dgm:spPr/>
    </dgm:pt>
    <dgm:pt modelId="{039A572D-4BFE-4710-95B3-4DA5297C2DDA}" type="pres">
      <dgm:prSet presAssocID="{E4CC2241-6ECD-48F8-AFB7-1F585B59C6A1}" presName="node" presStyleLbl="node1" presStyleIdx="5" presStyleCnt="9">
        <dgm:presLayoutVars>
          <dgm:bulletEnabled val="1"/>
        </dgm:presLayoutVars>
      </dgm:prSet>
      <dgm:spPr/>
    </dgm:pt>
    <dgm:pt modelId="{ABFC7718-447C-4C60-8340-84D8F78C9EB6}" type="pres">
      <dgm:prSet presAssocID="{9DC0D50E-C3A2-4980-9363-EC582309089E}" presName="sibTrans" presStyleLbl="bgSibTrans2D1" presStyleIdx="5" presStyleCnt="8"/>
      <dgm:spPr/>
    </dgm:pt>
    <dgm:pt modelId="{84529812-D591-4C43-BF1A-D51F3B2BA895}" type="pres">
      <dgm:prSet presAssocID="{1E97FA88-D0B8-4CF0-986D-4C404F90523E}" presName="compNode" presStyleCnt="0"/>
      <dgm:spPr/>
    </dgm:pt>
    <dgm:pt modelId="{E07E88A6-1A81-415B-BC09-4C54608E89D4}" type="pres">
      <dgm:prSet presAssocID="{1E97FA88-D0B8-4CF0-986D-4C404F90523E}" presName="dummyConnPt" presStyleCnt="0"/>
      <dgm:spPr/>
    </dgm:pt>
    <dgm:pt modelId="{3DE81A47-02C4-4BBA-8F81-7D54E3280C6F}" type="pres">
      <dgm:prSet presAssocID="{1E97FA88-D0B8-4CF0-986D-4C404F90523E}" presName="node" presStyleLbl="node1" presStyleIdx="6" presStyleCnt="9">
        <dgm:presLayoutVars>
          <dgm:bulletEnabled val="1"/>
        </dgm:presLayoutVars>
      </dgm:prSet>
      <dgm:spPr/>
    </dgm:pt>
    <dgm:pt modelId="{B2C23D26-8867-4A48-AB53-FA0AF4E30E0F}" type="pres">
      <dgm:prSet presAssocID="{71AB18A9-1027-40AB-8D92-6C44288826B8}" presName="sibTrans" presStyleLbl="bgSibTrans2D1" presStyleIdx="6" presStyleCnt="8"/>
      <dgm:spPr/>
    </dgm:pt>
    <dgm:pt modelId="{CAB6C3D7-2624-4C3D-B682-FA233BA8A2B6}" type="pres">
      <dgm:prSet presAssocID="{FD20808C-8B83-4502-A84A-24838961E443}" presName="compNode" presStyleCnt="0"/>
      <dgm:spPr/>
    </dgm:pt>
    <dgm:pt modelId="{50514274-7B1B-4874-AEFF-A1B4E2DE277E}" type="pres">
      <dgm:prSet presAssocID="{FD20808C-8B83-4502-A84A-24838961E443}" presName="dummyConnPt" presStyleCnt="0"/>
      <dgm:spPr/>
    </dgm:pt>
    <dgm:pt modelId="{50AD5460-7E1B-4F4F-B488-132ADA784131}" type="pres">
      <dgm:prSet presAssocID="{FD20808C-8B83-4502-A84A-24838961E443}" presName="node" presStyleLbl="node1" presStyleIdx="7" presStyleCnt="9">
        <dgm:presLayoutVars>
          <dgm:bulletEnabled val="1"/>
        </dgm:presLayoutVars>
      </dgm:prSet>
      <dgm:spPr/>
    </dgm:pt>
    <dgm:pt modelId="{58D09146-A6EB-4F28-B945-5FBD17C369C4}" type="pres">
      <dgm:prSet presAssocID="{6891FDA0-CBE7-49A6-A5E3-F8338B875702}" presName="sibTrans" presStyleLbl="bgSibTrans2D1" presStyleIdx="7" presStyleCnt="8"/>
      <dgm:spPr/>
    </dgm:pt>
    <dgm:pt modelId="{6E7E6EA4-0F87-4AB7-9D89-AACAF1E90845}" type="pres">
      <dgm:prSet presAssocID="{BD020ECC-E439-4188-B70A-207B659E49CF}" presName="compNode" presStyleCnt="0"/>
      <dgm:spPr/>
    </dgm:pt>
    <dgm:pt modelId="{60E785A8-F918-4B3A-AAB9-1BC71A0EC12B}" type="pres">
      <dgm:prSet presAssocID="{BD020ECC-E439-4188-B70A-207B659E49CF}" presName="dummyConnPt" presStyleCnt="0"/>
      <dgm:spPr/>
    </dgm:pt>
    <dgm:pt modelId="{2ED80415-710D-4BAB-B7C3-CEDE58EB2334}" type="pres">
      <dgm:prSet presAssocID="{BD020ECC-E439-4188-B70A-207B659E49CF}" presName="node" presStyleLbl="node1" presStyleIdx="8" presStyleCnt="9">
        <dgm:presLayoutVars>
          <dgm:bulletEnabled val="1"/>
        </dgm:presLayoutVars>
      </dgm:prSet>
      <dgm:spPr/>
    </dgm:pt>
  </dgm:ptLst>
  <dgm:cxnLst>
    <dgm:cxn modelId="{49DDE613-3C0E-4BEC-97B5-AF8F749F9C42}" srcId="{4E039E69-5ABE-4132-B1FC-E18F2A43FB89}" destId="{9C10C0CD-6C2A-4B2E-AF0D-4404FF1A65C1}" srcOrd="1" destOrd="0" parTransId="{27A321EC-A72F-411A-85D6-E94BE961E00E}" sibTransId="{7708E49B-441D-48D1-905E-1D1F9E654688}"/>
    <dgm:cxn modelId="{F1C97017-738E-4E64-820C-419443CB3B9E}" type="presOf" srcId="{1E97FA88-D0B8-4CF0-986D-4C404F90523E}" destId="{3DE81A47-02C4-4BBA-8F81-7D54E3280C6F}" srcOrd="0" destOrd="0" presId="urn:microsoft.com/office/officeart/2005/8/layout/bProcess4"/>
    <dgm:cxn modelId="{B49BE51E-527E-4598-9B33-28D4E4C4FAEB}" type="presOf" srcId="{CE49E117-400F-4B1F-B4B2-AFF010C5BD63}" destId="{4DAE1260-3010-4B09-8B9E-15D65CF4914B}" srcOrd="0" destOrd="0" presId="urn:microsoft.com/office/officeart/2005/8/layout/bProcess4"/>
    <dgm:cxn modelId="{154B8E25-B94F-4FF4-AC59-527DA8D81F20}" srcId="{4E039E69-5ABE-4132-B1FC-E18F2A43FB89}" destId="{BD020ECC-E439-4188-B70A-207B659E49CF}" srcOrd="8" destOrd="0" parTransId="{FD09F7D7-2012-4FE8-8291-697FEC38E258}" sibTransId="{528665B6-B3F2-4ABF-80B7-614FC2AAC8C1}"/>
    <dgm:cxn modelId="{4690DF2E-9CB3-4468-ADB1-612B92DBFE2B}" type="presOf" srcId="{7708E49B-441D-48D1-905E-1D1F9E654688}" destId="{534FBD83-9A2D-4E6E-A565-7F3AAC61B1BB}" srcOrd="0" destOrd="0" presId="urn:microsoft.com/office/officeart/2005/8/layout/bProcess4"/>
    <dgm:cxn modelId="{9BFDEF36-B5F8-4B31-8F95-9735D413EE4D}" srcId="{4E039E69-5ABE-4132-B1FC-E18F2A43FB89}" destId="{1E97FA88-D0B8-4CF0-986D-4C404F90523E}" srcOrd="6" destOrd="0" parTransId="{F888532E-7C73-4179-B270-AEB8C7BFB89D}" sibTransId="{71AB18A9-1027-40AB-8D92-6C44288826B8}"/>
    <dgm:cxn modelId="{0EE30D3D-C16D-4336-9EEF-1C553DCBC160}" type="presOf" srcId="{A22B1690-2BAF-4F63-9EF0-F9F9A1130AF5}" destId="{40F3896C-8B3B-44A3-BB2F-7DBD77F10B74}" srcOrd="0" destOrd="0" presId="urn:microsoft.com/office/officeart/2005/8/layout/bProcess4"/>
    <dgm:cxn modelId="{EBDD573D-8594-4E3F-A0B4-9640786DFE19}" type="presOf" srcId="{FD20808C-8B83-4502-A84A-24838961E443}" destId="{50AD5460-7E1B-4F4F-B488-132ADA784131}" srcOrd="0" destOrd="0" presId="urn:microsoft.com/office/officeart/2005/8/layout/bProcess4"/>
    <dgm:cxn modelId="{B956CA5C-221D-4239-A888-46633139BDCF}" type="presOf" srcId="{8C8EBAE8-66D8-45E1-8896-8716A8B3D193}" destId="{ECD20E6C-EC7B-4791-811B-8B99B48595D0}" srcOrd="0" destOrd="0" presId="urn:microsoft.com/office/officeart/2005/8/layout/bProcess4"/>
    <dgm:cxn modelId="{4AEA5560-165A-4F78-9D17-D1D253E7A529}" type="presOf" srcId="{DE9FCF4D-B9DC-488B-B965-C193FDA0C272}" destId="{11C15FDC-2408-46A7-9477-3D2A8D147610}" srcOrd="0" destOrd="0" presId="urn:microsoft.com/office/officeart/2005/8/layout/bProcess4"/>
    <dgm:cxn modelId="{316F3245-B0BE-4F7C-9A4D-570E8B214A19}" type="presOf" srcId="{BD020ECC-E439-4188-B70A-207B659E49CF}" destId="{2ED80415-710D-4BAB-B7C3-CEDE58EB2334}" srcOrd="0" destOrd="0" presId="urn:microsoft.com/office/officeart/2005/8/layout/bProcess4"/>
    <dgm:cxn modelId="{C5406645-ADB2-456D-87FF-474C370531D7}" srcId="{4E039E69-5ABE-4132-B1FC-E18F2A43FB89}" destId="{FD20808C-8B83-4502-A84A-24838961E443}" srcOrd="7" destOrd="0" parTransId="{93209FA4-D3B5-4D05-B442-3A3C595996BA}" sibTransId="{6891FDA0-CBE7-49A6-A5E3-F8338B875702}"/>
    <dgm:cxn modelId="{66503866-A436-4DF0-B451-36C8E845D59B}" srcId="{4E039E69-5ABE-4132-B1FC-E18F2A43FB89}" destId="{E16996C4-7088-44D3-A5E1-242AE2A250FC}" srcOrd="2" destOrd="0" parTransId="{C9F6F3A9-0D22-4F32-8792-9A0942D7A84D}" sibTransId="{CE49E117-400F-4B1F-B4B2-AFF010C5BD63}"/>
    <dgm:cxn modelId="{547F586D-320C-4B47-B44E-F9BD9BE8585D}" srcId="{4E039E69-5ABE-4132-B1FC-E18F2A43FB89}" destId="{DA9D3E58-6D6B-4D41-A02F-4DFB3C5521BB}" srcOrd="4" destOrd="0" parTransId="{54AB036B-3099-4D0B-8D94-D998A802F8FA}" sibTransId="{A22B1690-2BAF-4F63-9EF0-F9F9A1130AF5}"/>
    <dgm:cxn modelId="{8D0ED06E-239C-490C-9914-B1DAFD875335}" type="presOf" srcId="{9C10C0CD-6C2A-4B2E-AF0D-4404FF1A65C1}" destId="{8C95CC6F-88D4-4591-ACAE-3556D7837B5D}" srcOrd="0" destOrd="0" presId="urn:microsoft.com/office/officeart/2005/8/layout/bProcess4"/>
    <dgm:cxn modelId="{370D3771-8C12-4D5E-9B34-8E4C2C0AACE4}" type="presOf" srcId="{E0960F37-482B-4F2F-9D4B-9D7D38F1BF3B}" destId="{28948AD6-EC36-4C32-AA0B-A2CB19577B21}" srcOrd="0" destOrd="0" presId="urn:microsoft.com/office/officeart/2005/8/layout/bProcess4"/>
    <dgm:cxn modelId="{CC9C1E7A-BFC9-4609-9B54-BC83516974D1}" type="presOf" srcId="{E16996C4-7088-44D3-A5E1-242AE2A250FC}" destId="{5B15EE38-7DD2-4DFE-8852-F7C5202C4BB9}" srcOrd="0" destOrd="0" presId="urn:microsoft.com/office/officeart/2005/8/layout/bProcess4"/>
    <dgm:cxn modelId="{B981CA86-BF0F-4401-A8CE-37C11D1305D2}" type="presOf" srcId="{71AB18A9-1027-40AB-8D92-6C44288826B8}" destId="{B2C23D26-8867-4A48-AB53-FA0AF4E30E0F}" srcOrd="0" destOrd="0" presId="urn:microsoft.com/office/officeart/2005/8/layout/bProcess4"/>
    <dgm:cxn modelId="{BC3C3591-1DAA-4C7E-88AB-B39AC2223202}" srcId="{4E039E69-5ABE-4132-B1FC-E18F2A43FB89}" destId="{8C8EBAE8-66D8-45E1-8896-8716A8B3D193}" srcOrd="3" destOrd="0" parTransId="{D9216880-9B9C-4E6E-A653-47CAD2EB20F4}" sibTransId="{D75E60EA-3231-4C83-BFA3-870C40BFF99F}"/>
    <dgm:cxn modelId="{68CC7098-B30A-4513-A913-9FC76231BD20}" type="presOf" srcId="{E4CC2241-6ECD-48F8-AFB7-1F585B59C6A1}" destId="{039A572D-4BFE-4710-95B3-4DA5297C2DDA}" srcOrd="0" destOrd="0" presId="urn:microsoft.com/office/officeart/2005/8/layout/bProcess4"/>
    <dgm:cxn modelId="{16B672AC-E570-4A56-BFF7-1C5CEE68A713}" type="presOf" srcId="{9DC0D50E-C3A2-4980-9363-EC582309089E}" destId="{ABFC7718-447C-4C60-8340-84D8F78C9EB6}" srcOrd="0" destOrd="0" presId="urn:microsoft.com/office/officeart/2005/8/layout/bProcess4"/>
    <dgm:cxn modelId="{A3924DAF-D3BA-4EE1-BD0B-3768B404275D}" srcId="{4E039E69-5ABE-4132-B1FC-E18F2A43FB89}" destId="{E4CC2241-6ECD-48F8-AFB7-1F585B59C6A1}" srcOrd="5" destOrd="0" parTransId="{F296B5AC-B8E5-4D7E-8445-EB1FDD7237A5}" sibTransId="{9DC0D50E-C3A2-4980-9363-EC582309089E}"/>
    <dgm:cxn modelId="{1486A5C4-1407-48AF-9F42-48183180528C}" type="presOf" srcId="{D75E60EA-3231-4C83-BFA3-870C40BFF99F}" destId="{79CE5B47-FBD7-4229-82AB-C8CD67349097}" srcOrd="0" destOrd="0" presId="urn:microsoft.com/office/officeart/2005/8/layout/bProcess4"/>
    <dgm:cxn modelId="{C92D53CE-7BDE-44D0-B8AA-826B4CA67325}" srcId="{4E039E69-5ABE-4132-B1FC-E18F2A43FB89}" destId="{E0960F37-482B-4F2F-9D4B-9D7D38F1BF3B}" srcOrd="0" destOrd="0" parTransId="{5B2B36E0-98D8-4708-849C-BD261C242C20}" sibTransId="{DE9FCF4D-B9DC-488B-B965-C193FDA0C272}"/>
    <dgm:cxn modelId="{647CCBFA-E285-4652-9798-1ADAD599DC84}" type="presOf" srcId="{4E039E69-5ABE-4132-B1FC-E18F2A43FB89}" destId="{97E71C39-E41F-4318-B454-03024F9CC28C}" srcOrd="0" destOrd="0" presId="urn:microsoft.com/office/officeart/2005/8/layout/bProcess4"/>
    <dgm:cxn modelId="{A593EBFC-9C2D-47A1-A86C-4CA87C012B34}" type="presOf" srcId="{DA9D3E58-6D6B-4D41-A02F-4DFB3C5521BB}" destId="{C8043DCC-44C7-45EE-8826-18A23EF7689F}" srcOrd="0" destOrd="0" presId="urn:microsoft.com/office/officeart/2005/8/layout/bProcess4"/>
    <dgm:cxn modelId="{D0B6C4FF-6DCB-4DB5-9800-293F0B6FAE54}" type="presOf" srcId="{6891FDA0-CBE7-49A6-A5E3-F8338B875702}" destId="{58D09146-A6EB-4F28-B945-5FBD17C369C4}" srcOrd="0" destOrd="0" presId="urn:microsoft.com/office/officeart/2005/8/layout/bProcess4"/>
    <dgm:cxn modelId="{AB3C5FA4-6C8E-4052-84B2-83BD025B449F}" type="presParOf" srcId="{97E71C39-E41F-4318-B454-03024F9CC28C}" destId="{028C9C71-9D80-4D2B-A19D-DDBD818F90EE}" srcOrd="0" destOrd="0" presId="urn:microsoft.com/office/officeart/2005/8/layout/bProcess4"/>
    <dgm:cxn modelId="{34F863E1-D3D1-4A9F-B046-7D07983EFDB3}" type="presParOf" srcId="{028C9C71-9D80-4D2B-A19D-DDBD818F90EE}" destId="{8BEF8167-C004-45B6-8B15-96F67F1FCCC0}" srcOrd="0" destOrd="0" presId="urn:microsoft.com/office/officeart/2005/8/layout/bProcess4"/>
    <dgm:cxn modelId="{7A9C2307-DA9C-419D-91EF-0829101E4F0B}" type="presParOf" srcId="{028C9C71-9D80-4D2B-A19D-DDBD818F90EE}" destId="{28948AD6-EC36-4C32-AA0B-A2CB19577B21}" srcOrd="1" destOrd="0" presId="urn:microsoft.com/office/officeart/2005/8/layout/bProcess4"/>
    <dgm:cxn modelId="{B324A9DD-FE94-4E1D-805F-8C5D260CB105}" type="presParOf" srcId="{97E71C39-E41F-4318-B454-03024F9CC28C}" destId="{11C15FDC-2408-46A7-9477-3D2A8D147610}" srcOrd="1" destOrd="0" presId="urn:microsoft.com/office/officeart/2005/8/layout/bProcess4"/>
    <dgm:cxn modelId="{BB8A6E98-9E86-4CE0-9FD5-CED7F236C0BE}" type="presParOf" srcId="{97E71C39-E41F-4318-B454-03024F9CC28C}" destId="{EDCDE183-4AF1-4EA5-922C-55D666278633}" srcOrd="2" destOrd="0" presId="urn:microsoft.com/office/officeart/2005/8/layout/bProcess4"/>
    <dgm:cxn modelId="{2C10A333-0F06-43C1-90B4-6B0B22829C8E}" type="presParOf" srcId="{EDCDE183-4AF1-4EA5-922C-55D666278633}" destId="{D1A618ED-3C23-48CB-8A61-E2001ED552C2}" srcOrd="0" destOrd="0" presId="urn:microsoft.com/office/officeart/2005/8/layout/bProcess4"/>
    <dgm:cxn modelId="{B9399C45-EE88-4ECB-88D1-1F408894E1CC}" type="presParOf" srcId="{EDCDE183-4AF1-4EA5-922C-55D666278633}" destId="{8C95CC6F-88D4-4591-ACAE-3556D7837B5D}" srcOrd="1" destOrd="0" presId="urn:microsoft.com/office/officeart/2005/8/layout/bProcess4"/>
    <dgm:cxn modelId="{3AC900C1-CE1F-445F-8492-DF3AD2FC9938}" type="presParOf" srcId="{97E71C39-E41F-4318-B454-03024F9CC28C}" destId="{534FBD83-9A2D-4E6E-A565-7F3AAC61B1BB}" srcOrd="3" destOrd="0" presId="urn:microsoft.com/office/officeart/2005/8/layout/bProcess4"/>
    <dgm:cxn modelId="{6032DD4A-26AF-4997-A73A-DC52C041CD62}" type="presParOf" srcId="{97E71C39-E41F-4318-B454-03024F9CC28C}" destId="{0742F5A8-A16E-47E9-9E67-D38E454F8A08}" srcOrd="4" destOrd="0" presId="urn:microsoft.com/office/officeart/2005/8/layout/bProcess4"/>
    <dgm:cxn modelId="{5CA44688-6EDC-4B14-981A-95DEB27E9091}" type="presParOf" srcId="{0742F5A8-A16E-47E9-9E67-D38E454F8A08}" destId="{2519B7E3-5C74-444E-8BDE-ACA787FC4B6A}" srcOrd="0" destOrd="0" presId="urn:microsoft.com/office/officeart/2005/8/layout/bProcess4"/>
    <dgm:cxn modelId="{E5811074-ACA1-4AE6-BEE4-722BCD1A0AFD}" type="presParOf" srcId="{0742F5A8-A16E-47E9-9E67-D38E454F8A08}" destId="{5B15EE38-7DD2-4DFE-8852-F7C5202C4BB9}" srcOrd="1" destOrd="0" presId="urn:microsoft.com/office/officeart/2005/8/layout/bProcess4"/>
    <dgm:cxn modelId="{998484D2-996F-4C97-9BA2-0ABCEB7D2A6D}" type="presParOf" srcId="{97E71C39-E41F-4318-B454-03024F9CC28C}" destId="{4DAE1260-3010-4B09-8B9E-15D65CF4914B}" srcOrd="5" destOrd="0" presId="urn:microsoft.com/office/officeart/2005/8/layout/bProcess4"/>
    <dgm:cxn modelId="{2E3E698A-50FA-482D-B93C-ABE7795FE019}" type="presParOf" srcId="{97E71C39-E41F-4318-B454-03024F9CC28C}" destId="{40EB3F17-C9A8-4F98-A233-1642359B093F}" srcOrd="6" destOrd="0" presId="urn:microsoft.com/office/officeart/2005/8/layout/bProcess4"/>
    <dgm:cxn modelId="{83E667E0-3D96-4D33-B4FB-53B6FE96F916}" type="presParOf" srcId="{40EB3F17-C9A8-4F98-A233-1642359B093F}" destId="{BE5D8DF9-F503-4FD6-8CA0-8DFCABC0D40E}" srcOrd="0" destOrd="0" presId="urn:microsoft.com/office/officeart/2005/8/layout/bProcess4"/>
    <dgm:cxn modelId="{A36ABD25-5C9C-4EC9-8DC6-A4A197BD7A75}" type="presParOf" srcId="{40EB3F17-C9A8-4F98-A233-1642359B093F}" destId="{ECD20E6C-EC7B-4791-811B-8B99B48595D0}" srcOrd="1" destOrd="0" presId="urn:microsoft.com/office/officeart/2005/8/layout/bProcess4"/>
    <dgm:cxn modelId="{581E31CA-7A2E-4B77-A669-C4890642A6FC}" type="presParOf" srcId="{97E71C39-E41F-4318-B454-03024F9CC28C}" destId="{79CE5B47-FBD7-4229-82AB-C8CD67349097}" srcOrd="7" destOrd="0" presId="urn:microsoft.com/office/officeart/2005/8/layout/bProcess4"/>
    <dgm:cxn modelId="{AD09F2C3-70B4-49E0-A86D-990C85F42BA8}" type="presParOf" srcId="{97E71C39-E41F-4318-B454-03024F9CC28C}" destId="{8256045E-16BC-41A5-A04F-ABFC8A70A1D4}" srcOrd="8" destOrd="0" presId="urn:microsoft.com/office/officeart/2005/8/layout/bProcess4"/>
    <dgm:cxn modelId="{F23DF71E-6652-434C-A337-9318F9B4940F}" type="presParOf" srcId="{8256045E-16BC-41A5-A04F-ABFC8A70A1D4}" destId="{9317A88D-6D3A-45C4-9628-50092EB056F4}" srcOrd="0" destOrd="0" presId="urn:microsoft.com/office/officeart/2005/8/layout/bProcess4"/>
    <dgm:cxn modelId="{E2C76AB7-17EF-4B21-8B80-29DA4DAA98DA}" type="presParOf" srcId="{8256045E-16BC-41A5-A04F-ABFC8A70A1D4}" destId="{C8043DCC-44C7-45EE-8826-18A23EF7689F}" srcOrd="1" destOrd="0" presId="urn:microsoft.com/office/officeart/2005/8/layout/bProcess4"/>
    <dgm:cxn modelId="{80613122-4418-43A3-BFE3-8C54D37AF7A0}" type="presParOf" srcId="{97E71C39-E41F-4318-B454-03024F9CC28C}" destId="{40F3896C-8B3B-44A3-BB2F-7DBD77F10B74}" srcOrd="9" destOrd="0" presId="urn:microsoft.com/office/officeart/2005/8/layout/bProcess4"/>
    <dgm:cxn modelId="{C6080DE5-6975-48F0-B199-42858B095D6B}" type="presParOf" srcId="{97E71C39-E41F-4318-B454-03024F9CC28C}" destId="{545A3858-997B-48E6-826A-D10B0E3BB8DC}" srcOrd="10" destOrd="0" presId="urn:microsoft.com/office/officeart/2005/8/layout/bProcess4"/>
    <dgm:cxn modelId="{CA02DE68-C42D-4EC3-A2D8-9C2E039B9892}" type="presParOf" srcId="{545A3858-997B-48E6-826A-D10B0E3BB8DC}" destId="{4290FEE4-675F-42C7-B3C2-E95387E7D116}" srcOrd="0" destOrd="0" presId="urn:microsoft.com/office/officeart/2005/8/layout/bProcess4"/>
    <dgm:cxn modelId="{A31E868B-BA97-494B-88F2-8E7A00A5BAED}" type="presParOf" srcId="{545A3858-997B-48E6-826A-D10B0E3BB8DC}" destId="{039A572D-4BFE-4710-95B3-4DA5297C2DDA}" srcOrd="1" destOrd="0" presId="urn:microsoft.com/office/officeart/2005/8/layout/bProcess4"/>
    <dgm:cxn modelId="{F79D18DA-6111-4AB1-BB0E-42F58AF4F7E6}" type="presParOf" srcId="{97E71C39-E41F-4318-B454-03024F9CC28C}" destId="{ABFC7718-447C-4C60-8340-84D8F78C9EB6}" srcOrd="11" destOrd="0" presId="urn:microsoft.com/office/officeart/2005/8/layout/bProcess4"/>
    <dgm:cxn modelId="{902E4933-94FA-4BA3-82B9-C2401EB793CB}" type="presParOf" srcId="{97E71C39-E41F-4318-B454-03024F9CC28C}" destId="{84529812-D591-4C43-BF1A-D51F3B2BA895}" srcOrd="12" destOrd="0" presId="urn:microsoft.com/office/officeart/2005/8/layout/bProcess4"/>
    <dgm:cxn modelId="{9828C120-78A4-4178-AA14-F28986F141F7}" type="presParOf" srcId="{84529812-D591-4C43-BF1A-D51F3B2BA895}" destId="{E07E88A6-1A81-415B-BC09-4C54608E89D4}" srcOrd="0" destOrd="0" presId="urn:microsoft.com/office/officeart/2005/8/layout/bProcess4"/>
    <dgm:cxn modelId="{B88A75F2-294B-4D33-AEBC-9C444A759DF2}" type="presParOf" srcId="{84529812-D591-4C43-BF1A-D51F3B2BA895}" destId="{3DE81A47-02C4-4BBA-8F81-7D54E3280C6F}" srcOrd="1" destOrd="0" presId="urn:microsoft.com/office/officeart/2005/8/layout/bProcess4"/>
    <dgm:cxn modelId="{7CC10186-2E7A-4D5B-B732-89500D7B158F}" type="presParOf" srcId="{97E71C39-E41F-4318-B454-03024F9CC28C}" destId="{B2C23D26-8867-4A48-AB53-FA0AF4E30E0F}" srcOrd="13" destOrd="0" presId="urn:microsoft.com/office/officeart/2005/8/layout/bProcess4"/>
    <dgm:cxn modelId="{B70C686E-2E0D-4E69-BCEA-682C5713E711}" type="presParOf" srcId="{97E71C39-E41F-4318-B454-03024F9CC28C}" destId="{CAB6C3D7-2624-4C3D-B682-FA233BA8A2B6}" srcOrd="14" destOrd="0" presId="urn:microsoft.com/office/officeart/2005/8/layout/bProcess4"/>
    <dgm:cxn modelId="{95F66C28-CCBA-4494-9F9F-9378B0FC3AC1}" type="presParOf" srcId="{CAB6C3D7-2624-4C3D-B682-FA233BA8A2B6}" destId="{50514274-7B1B-4874-AEFF-A1B4E2DE277E}" srcOrd="0" destOrd="0" presId="urn:microsoft.com/office/officeart/2005/8/layout/bProcess4"/>
    <dgm:cxn modelId="{A3608E29-ED8D-4569-BA55-8F98BFEA70D9}" type="presParOf" srcId="{CAB6C3D7-2624-4C3D-B682-FA233BA8A2B6}" destId="{50AD5460-7E1B-4F4F-B488-132ADA784131}" srcOrd="1" destOrd="0" presId="urn:microsoft.com/office/officeart/2005/8/layout/bProcess4"/>
    <dgm:cxn modelId="{B0F0A785-AB01-40B6-9A42-B974D66A9212}" type="presParOf" srcId="{97E71C39-E41F-4318-B454-03024F9CC28C}" destId="{58D09146-A6EB-4F28-B945-5FBD17C369C4}" srcOrd="15" destOrd="0" presId="urn:microsoft.com/office/officeart/2005/8/layout/bProcess4"/>
    <dgm:cxn modelId="{5BC14F4B-BC80-4011-B225-925DFDEB3BB4}" type="presParOf" srcId="{97E71C39-E41F-4318-B454-03024F9CC28C}" destId="{6E7E6EA4-0F87-4AB7-9D89-AACAF1E90845}" srcOrd="16" destOrd="0" presId="urn:microsoft.com/office/officeart/2005/8/layout/bProcess4"/>
    <dgm:cxn modelId="{BB6860A4-37D0-4681-A149-9BCEF4178CDC}" type="presParOf" srcId="{6E7E6EA4-0F87-4AB7-9D89-AACAF1E90845}" destId="{60E785A8-F918-4B3A-AAB9-1BC71A0EC12B}" srcOrd="0" destOrd="0" presId="urn:microsoft.com/office/officeart/2005/8/layout/bProcess4"/>
    <dgm:cxn modelId="{2D87231F-682F-4370-95E9-67A355DE6C6C}" type="presParOf" srcId="{6E7E6EA4-0F87-4AB7-9D89-AACAF1E90845}" destId="{2ED80415-710D-4BAB-B7C3-CEDE58EB2334}"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D4B2AE-5FD2-4891-BD22-B066C3E93EF8}">
      <dsp:nvSpPr>
        <dsp:cNvPr id="0" name=""/>
        <dsp:cNvSpPr/>
      </dsp:nvSpPr>
      <dsp:spPr>
        <a:xfrm rot="10800000">
          <a:off x="2212450" y="306006"/>
          <a:ext cx="7040757" cy="1145542"/>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39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latin typeface="+mn-lt"/>
              <a:cs typeface="Times New Roman" panose="02020603050405020304" pitchFamily="18" charset="0"/>
            </a:rPr>
            <a:t>Minimizar los saldos de efectivos ociosos. </a:t>
          </a:r>
        </a:p>
      </dsp:txBody>
      <dsp:txXfrm rot="10800000">
        <a:off x="2498835" y="306006"/>
        <a:ext cx="6754372" cy="1145542"/>
      </dsp:txXfrm>
    </dsp:sp>
    <dsp:sp modelId="{7BFD533D-78DB-48DA-AC69-BC1929D0C283}">
      <dsp:nvSpPr>
        <dsp:cNvPr id="0" name=""/>
        <dsp:cNvSpPr/>
      </dsp:nvSpPr>
      <dsp:spPr>
        <a:xfrm>
          <a:off x="1334397" y="724"/>
          <a:ext cx="1756105" cy="1756105"/>
        </a:xfrm>
        <a:prstGeom prst="ellipse">
          <a:avLst/>
        </a:prstGeom>
        <a:blipFill rotWithShape="1">
          <a:blip xmlns:r="http://schemas.openxmlformats.org/officeDocument/2006/relationships" r:embed="rId1"/>
          <a:srcRect/>
          <a:stretch>
            <a:fillRect l="-12000" r="-12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2163D4-294D-4354-9BAF-96D3B1C73C2E}">
      <dsp:nvSpPr>
        <dsp:cNvPr id="0" name=""/>
        <dsp:cNvSpPr/>
      </dsp:nvSpPr>
      <dsp:spPr>
        <a:xfrm rot="10800000">
          <a:off x="2212450" y="2540951"/>
          <a:ext cx="7040757" cy="1180576"/>
        </a:xfrm>
        <a:prstGeom prst="homePlate">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394" tIns="76200" rIns="142240" bIns="762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latin typeface="+mn-lt"/>
              <a:cs typeface="Times New Roman" panose="02020603050405020304" pitchFamily="18" charset="0"/>
            </a:rPr>
            <a:t>Lograr la obtención del equilibrio entre los beneficios y los costos de liquidez.</a:t>
          </a:r>
        </a:p>
      </dsp:txBody>
      <dsp:txXfrm rot="10800000">
        <a:off x="2507594" y="2540951"/>
        <a:ext cx="6745613" cy="1180576"/>
      </dsp:txXfrm>
    </dsp:sp>
    <dsp:sp modelId="{B809B123-4D85-4AF2-9E7A-181198A04509}">
      <dsp:nvSpPr>
        <dsp:cNvPr id="0" name=""/>
        <dsp:cNvSpPr/>
      </dsp:nvSpPr>
      <dsp:spPr>
        <a:xfrm>
          <a:off x="1334397" y="2253187"/>
          <a:ext cx="1756105" cy="1756105"/>
        </a:xfrm>
        <a:prstGeom prst="ellipse">
          <a:avLst/>
        </a:prstGeom>
        <a:blipFill rotWithShape="1">
          <a:blip xmlns:r="http://schemas.openxmlformats.org/officeDocument/2006/relationships" r:embed="rId2"/>
          <a:srcRect/>
          <a:stretch>
            <a:fillRect l="-20000" r="-20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9DD07-26CF-4632-A3C9-5D39D81EFD7C}">
      <dsp:nvSpPr>
        <dsp:cNvPr id="0" name=""/>
        <dsp:cNvSpPr/>
      </dsp:nvSpPr>
      <dsp:spPr>
        <a:xfrm>
          <a:off x="1251295" y="0"/>
          <a:ext cx="8585251" cy="5365782"/>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74DB78-8BB3-4D0C-871D-145B63CE4FD0}">
      <dsp:nvSpPr>
        <dsp:cNvPr id="0" name=""/>
        <dsp:cNvSpPr/>
      </dsp:nvSpPr>
      <dsp:spPr>
        <a:xfrm>
          <a:off x="2368322" y="3703462"/>
          <a:ext cx="223216" cy="2232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6C9A21-4A60-48D9-9933-5DC31D8F9473}">
      <dsp:nvSpPr>
        <dsp:cNvPr id="0" name=""/>
        <dsp:cNvSpPr/>
      </dsp:nvSpPr>
      <dsp:spPr>
        <a:xfrm>
          <a:off x="2479930" y="3815071"/>
          <a:ext cx="2000363" cy="1550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278" tIns="0" rIns="0" bIns="0" numCol="1" spcCol="1270" anchor="t" anchorCtr="0">
          <a:noAutofit/>
        </a:bodyPr>
        <a:lstStyle/>
        <a:p>
          <a:pPr marL="0" lvl="0" indent="0" algn="just" defTabSz="711200">
            <a:lnSpc>
              <a:spcPct val="90000"/>
            </a:lnSpc>
            <a:spcBef>
              <a:spcPct val="0"/>
            </a:spcBef>
            <a:spcAft>
              <a:spcPct val="35000"/>
            </a:spcAft>
            <a:buNone/>
          </a:pPr>
          <a:r>
            <a:rPr lang="es-MX" sz="1600" kern="1200" dirty="0">
              <a:latin typeface="+mn-lt"/>
              <a:cs typeface="Times New Roman" panose="02020603050405020304" pitchFamily="18" charset="0"/>
            </a:rPr>
            <a:t>Cancelar las cuentas por pagar tan tarde que sea como sea posible, sin perder credibilidad crediticia</a:t>
          </a:r>
        </a:p>
      </dsp:txBody>
      <dsp:txXfrm>
        <a:off x="2479930" y="3815071"/>
        <a:ext cx="2000363" cy="1550710"/>
      </dsp:txXfrm>
    </dsp:sp>
    <dsp:sp modelId="{A21F4D14-5298-47B7-8F04-51913046EF79}">
      <dsp:nvSpPr>
        <dsp:cNvPr id="0" name=""/>
        <dsp:cNvSpPr/>
      </dsp:nvSpPr>
      <dsp:spPr>
        <a:xfrm>
          <a:off x="4338637" y="2245043"/>
          <a:ext cx="403506" cy="4035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49E42D-012D-461C-9522-51FAA96DDAA7}">
      <dsp:nvSpPr>
        <dsp:cNvPr id="0" name=""/>
        <dsp:cNvSpPr/>
      </dsp:nvSpPr>
      <dsp:spPr>
        <a:xfrm>
          <a:off x="4540390" y="2446796"/>
          <a:ext cx="2060460" cy="2918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810"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latin typeface="+mn-lt"/>
              <a:cs typeface="Times New Roman" panose="02020603050405020304" pitchFamily="18" charset="0"/>
            </a:rPr>
            <a:t>Rotar los inventarios tan pronto como sea posible, evitando el agotamiento de existencias que puedan afectar las operaciones. </a:t>
          </a:r>
        </a:p>
      </dsp:txBody>
      <dsp:txXfrm>
        <a:off x="4540390" y="2446796"/>
        <a:ext cx="2060460" cy="2918985"/>
      </dsp:txXfrm>
    </dsp:sp>
    <dsp:sp modelId="{6479E6ED-006E-4BD0-8110-0B54E587D1D0}">
      <dsp:nvSpPr>
        <dsp:cNvPr id="0" name=""/>
        <dsp:cNvSpPr/>
      </dsp:nvSpPr>
      <dsp:spPr>
        <a:xfrm>
          <a:off x="6708166" y="1357542"/>
          <a:ext cx="558041" cy="5580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64F39A-E7B3-49AE-A71C-25FC7E127B07}">
      <dsp:nvSpPr>
        <dsp:cNvPr id="0" name=""/>
        <dsp:cNvSpPr/>
      </dsp:nvSpPr>
      <dsp:spPr>
        <a:xfrm>
          <a:off x="6987187" y="1636563"/>
          <a:ext cx="2060460" cy="3729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695"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latin typeface="+mn-lt"/>
              <a:cs typeface="Times New Roman" panose="02020603050405020304" pitchFamily="18" charset="0"/>
            </a:rPr>
            <a:t>Cobrar las cuentas por cobrar tan rápido como sea posible, sin perder ventas futuras.</a:t>
          </a:r>
        </a:p>
      </dsp:txBody>
      <dsp:txXfrm>
        <a:off x="6987187" y="1636563"/>
        <a:ext cx="2060460" cy="3729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15FDC-2408-46A7-9477-3D2A8D147610}">
      <dsp:nvSpPr>
        <dsp:cNvPr id="0" name=""/>
        <dsp:cNvSpPr/>
      </dsp:nvSpPr>
      <dsp:spPr>
        <a:xfrm rot="5400000">
          <a:off x="1110935" y="98793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948AD6-EC36-4C32-AA0B-A2CB19577B21}">
      <dsp:nvSpPr>
        <dsp:cNvPr id="0" name=""/>
        <dsp:cNvSpPr/>
      </dsp:nvSpPr>
      <dsp:spPr>
        <a:xfrm>
          <a:off x="1466407" y="27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Ciclo de caja o ciclo de flujo de efectivo </a:t>
          </a:r>
        </a:p>
      </dsp:txBody>
      <dsp:txXfrm>
        <a:off x="1502816" y="36688"/>
        <a:ext cx="1998981" cy="1170261"/>
      </dsp:txXfrm>
    </dsp:sp>
    <dsp:sp modelId="{534FBD83-9A2D-4E6E-A565-7F3AAC61B1BB}">
      <dsp:nvSpPr>
        <dsp:cNvPr id="0" name=""/>
        <dsp:cNvSpPr/>
      </dsp:nvSpPr>
      <dsp:spPr>
        <a:xfrm rot="5400000">
          <a:off x="1110935" y="254178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95CC6F-88D4-4591-ACAE-3556D7837B5D}">
      <dsp:nvSpPr>
        <dsp:cNvPr id="0" name=""/>
        <dsp:cNvSpPr/>
      </dsp:nvSpPr>
      <dsp:spPr>
        <a:xfrm>
          <a:off x="1466407" y="155412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Analizar</a:t>
          </a:r>
        </a:p>
      </dsp:txBody>
      <dsp:txXfrm>
        <a:off x="1502816" y="1590538"/>
        <a:ext cx="1998981" cy="1170261"/>
      </dsp:txXfrm>
    </dsp:sp>
    <dsp:sp modelId="{4DAE1260-3010-4B09-8B9E-15D65CF4914B}">
      <dsp:nvSpPr>
        <dsp:cNvPr id="0" name=""/>
        <dsp:cNvSpPr/>
      </dsp:nvSpPr>
      <dsp:spPr>
        <a:xfrm>
          <a:off x="1887860" y="3318704"/>
          <a:ext cx="2748400"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15EE38-7DD2-4DFE-8852-F7C5202C4BB9}">
      <dsp:nvSpPr>
        <dsp:cNvPr id="0" name=""/>
        <dsp:cNvSpPr/>
      </dsp:nvSpPr>
      <dsp:spPr>
        <a:xfrm>
          <a:off x="1466407" y="3107978"/>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1.- Ciclo operativo</a:t>
          </a:r>
        </a:p>
      </dsp:txBody>
      <dsp:txXfrm>
        <a:off x="1502816" y="3144387"/>
        <a:ext cx="1998981" cy="1170261"/>
      </dsp:txXfrm>
    </dsp:sp>
    <dsp:sp modelId="{79CE5B47-FBD7-4229-82AB-C8CD67349097}">
      <dsp:nvSpPr>
        <dsp:cNvPr id="0" name=""/>
        <dsp:cNvSpPr/>
      </dsp:nvSpPr>
      <dsp:spPr>
        <a:xfrm rot="16200000">
          <a:off x="3866428" y="254178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D20E6C-EC7B-4791-811B-8B99B48595D0}">
      <dsp:nvSpPr>
        <dsp:cNvPr id="0" name=""/>
        <dsp:cNvSpPr/>
      </dsp:nvSpPr>
      <dsp:spPr>
        <a:xfrm>
          <a:off x="4221900" y="3107978"/>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Ciclo de conversión de inventarios</a:t>
          </a:r>
        </a:p>
      </dsp:txBody>
      <dsp:txXfrm>
        <a:off x="4258309" y="3144387"/>
        <a:ext cx="1998981" cy="1170261"/>
      </dsp:txXfrm>
    </dsp:sp>
    <dsp:sp modelId="{40F3896C-8B3B-44A3-BB2F-7DBD77F10B74}">
      <dsp:nvSpPr>
        <dsp:cNvPr id="0" name=""/>
        <dsp:cNvSpPr/>
      </dsp:nvSpPr>
      <dsp:spPr>
        <a:xfrm rot="16200000">
          <a:off x="3866428" y="98793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043DCC-44C7-45EE-8826-18A23EF7689F}">
      <dsp:nvSpPr>
        <dsp:cNvPr id="0" name=""/>
        <dsp:cNvSpPr/>
      </dsp:nvSpPr>
      <dsp:spPr>
        <a:xfrm>
          <a:off x="4221900" y="155412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Ciclo de conversión de cuentas por cobrar</a:t>
          </a:r>
        </a:p>
      </dsp:txBody>
      <dsp:txXfrm>
        <a:off x="4258309" y="1590538"/>
        <a:ext cx="1998981" cy="1170261"/>
      </dsp:txXfrm>
    </dsp:sp>
    <dsp:sp modelId="{ABFC7718-447C-4C60-8340-84D8F78C9EB6}">
      <dsp:nvSpPr>
        <dsp:cNvPr id="0" name=""/>
        <dsp:cNvSpPr/>
      </dsp:nvSpPr>
      <dsp:spPr>
        <a:xfrm>
          <a:off x="4643353" y="211006"/>
          <a:ext cx="2748400"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9A572D-4BFE-4710-95B3-4DA5297C2DDA}">
      <dsp:nvSpPr>
        <dsp:cNvPr id="0" name=""/>
        <dsp:cNvSpPr/>
      </dsp:nvSpPr>
      <dsp:spPr>
        <a:xfrm>
          <a:off x="4221900" y="27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2.- Ciclo de pago </a:t>
          </a:r>
        </a:p>
      </dsp:txBody>
      <dsp:txXfrm>
        <a:off x="4258309" y="36688"/>
        <a:ext cx="1998981" cy="1170261"/>
      </dsp:txXfrm>
    </dsp:sp>
    <dsp:sp modelId="{B2C23D26-8867-4A48-AB53-FA0AF4E30E0F}">
      <dsp:nvSpPr>
        <dsp:cNvPr id="0" name=""/>
        <dsp:cNvSpPr/>
      </dsp:nvSpPr>
      <dsp:spPr>
        <a:xfrm rot="5400000">
          <a:off x="6621921" y="98793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E81A47-02C4-4BBA-8F81-7D54E3280C6F}">
      <dsp:nvSpPr>
        <dsp:cNvPr id="0" name=""/>
        <dsp:cNvSpPr/>
      </dsp:nvSpPr>
      <dsp:spPr>
        <a:xfrm>
          <a:off x="6977393" y="27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Ciclo de conversión de las cuentas por pagar </a:t>
          </a:r>
        </a:p>
      </dsp:txBody>
      <dsp:txXfrm>
        <a:off x="7013802" y="36688"/>
        <a:ext cx="1998981" cy="1170261"/>
      </dsp:txXfrm>
    </dsp:sp>
    <dsp:sp modelId="{58D09146-A6EB-4F28-B945-5FBD17C369C4}">
      <dsp:nvSpPr>
        <dsp:cNvPr id="0" name=""/>
        <dsp:cNvSpPr/>
      </dsp:nvSpPr>
      <dsp:spPr>
        <a:xfrm rot="5400000">
          <a:off x="6621921" y="2541780"/>
          <a:ext cx="1546756" cy="18646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0AD5460-7E1B-4F4F-B488-132ADA784131}">
      <dsp:nvSpPr>
        <dsp:cNvPr id="0" name=""/>
        <dsp:cNvSpPr/>
      </dsp:nvSpPr>
      <dsp:spPr>
        <a:xfrm>
          <a:off x="6977393" y="1554129"/>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Ciclo de caja= Ciclo operativo – ciclo de pago</a:t>
          </a:r>
        </a:p>
      </dsp:txBody>
      <dsp:txXfrm>
        <a:off x="7013802" y="1590538"/>
        <a:ext cx="1998981" cy="1170261"/>
      </dsp:txXfrm>
    </dsp:sp>
    <dsp:sp modelId="{2ED80415-710D-4BAB-B7C3-CEDE58EB2334}">
      <dsp:nvSpPr>
        <dsp:cNvPr id="0" name=""/>
        <dsp:cNvSpPr/>
      </dsp:nvSpPr>
      <dsp:spPr>
        <a:xfrm>
          <a:off x="6977393" y="3107978"/>
          <a:ext cx="2071799" cy="12430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latin typeface="Times New Roman" panose="02020603050405020304" pitchFamily="18" charset="0"/>
              <a:cs typeface="Times New Roman" panose="02020603050405020304" pitchFamily="18" charset="0"/>
            </a:rPr>
            <a:t>Rotación de caja= 360 / Ciclo de caja</a:t>
          </a:r>
        </a:p>
      </dsp:txBody>
      <dsp:txXfrm>
        <a:off x="7013802" y="3144387"/>
        <a:ext cx="1998981" cy="1170261"/>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7200" cap="none"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0"/>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51444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3969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33932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39395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72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8593667" y="6272784"/>
            <a:ext cx="2644309" cy="365125"/>
          </a:xfrm>
        </p:spPr>
        <p:txBody>
          <a:body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76767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37745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28599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0274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20147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9/25/2019</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70510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9/25/2019</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9842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B61BEF0D-F0BB-DE4B-95CE-6DB70DBA9567}" type="datetimeFigureOut">
              <a:rPr lang="en-US" smtClean="0"/>
              <a:pPr/>
              <a:t>9/25/2019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0">
                <a:solidFill>
                  <a:srgbClr val="FFFFFF"/>
                </a:solidFill>
                <a:latin typeface="+mj-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382233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lnSpc>
          <a:spcPct val="90000"/>
        </a:lnSpc>
        <a:spcBef>
          <a:spcPct val="0"/>
        </a:spcBef>
        <a:buNone/>
        <a:defRPr sz="4800"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jp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36512" y="0"/>
            <a:ext cx="12228512" cy="6858000"/>
            <a:chOff x="-36512" y="0"/>
            <a:chExt cx="9198446" cy="6858000"/>
          </a:xfrm>
        </p:grpSpPr>
        <p:sp>
          <p:nvSpPr>
            <p:cNvPr id="8" name="7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41633" y="33474"/>
            <a:ext cx="1798799" cy="1470454"/>
          </a:xfrm>
          <a:prstGeom prst="rect">
            <a:avLst/>
          </a:prstGeom>
          <a:noFill/>
          <a:ln>
            <a:noFill/>
          </a:ln>
        </p:spPr>
      </p:pic>
      <p:sp>
        <p:nvSpPr>
          <p:cNvPr id="14" name="1 Título"/>
          <p:cNvSpPr txBox="1">
            <a:spLocks/>
          </p:cNvSpPr>
          <p:nvPr/>
        </p:nvSpPr>
        <p:spPr>
          <a:xfrm>
            <a:off x="1940432" y="449487"/>
            <a:ext cx="7772400" cy="893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s-ES" sz="2800" dirty="0">
                <a:solidFill>
                  <a:schemeClr val="tx1"/>
                </a:solidFill>
                <a:latin typeface="Arial" panose="020B0604020202020204" pitchFamily="34" charset="0"/>
                <a:cs typeface="Arial" panose="020B0604020202020204" pitchFamily="34" charset="0"/>
              </a:rPr>
              <a:t>Universidad Autónoma del Estado de México</a:t>
            </a:r>
            <a:br>
              <a:rPr lang="es-ES" sz="2000" dirty="0">
                <a:solidFill>
                  <a:schemeClr val="tx1"/>
                </a:solidFill>
                <a:latin typeface="Arial" panose="020B0604020202020204" pitchFamily="34" charset="0"/>
                <a:cs typeface="Arial" panose="020B0604020202020204" pitchFamily="34" charset="0"/>
              </a:rPr>
            </a:br>
            <a:r>
              <a:rPr lang="es-ES" sz="2000" dirty="0">
                <a:solidFill>
                  <a:schemeClr val="tx1"/>
                </a:solidFill>
                <a:latin typeface="Arial" panose="020B0604020202020204" pitchFamily="34" charset="0"/>
                <a:cs typeface="Arial" panose="020B0604020202020204" pitchFamily="34" charset="0"/>
              </a:rPr>
              <a:t>Centro Universitario UAEM Valle de Teotihuacán</a:t>
            </a:r>
            <a:br>
              <a:rPr lang="es-ES" sz="2000" dirty="0">
                <a:solidFill>
                  <a:schemeClr val="tx1"/>
                </a:solidFill>
                <a:latin typeface="Arial" panose="020B0604020202020204" pitchFamily="34" charset="0"/>
                <a:cs typeface="Arial" panose="020B0604020202020204" pitchFamily="34" charset="0"/>
              </a:rPr>
            </a:br>
            <a:endParaRPr lang="es-MX" sz="2000" dirty="0"/>
          </a:p>
        </p:txBody>
      </p:sp>
      <p:sp>
        <p:nvSpPr>
          <p:cNvPr id="16" name="2 Subtítulo"/>
          <p:cNvSpPr txBox="1">
            <a:spLocks/>
          </p:cNvSpPr>
          <p:nvPr/>
        </p:nvSpPr>
        <p:spPr>
          <a:xfrm>
            <a:off x="746504" y="1448780"/>
            <a:ext cx="10495722" cy="4644516"/>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3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Licenciatura en Informática Administrativa </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3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320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Unidad de aprendizaje: </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s-ES" b="1" dirty="0">
                <a:solidFill>
                  <a:sysClr val="windowText" lastClr="000000"/>
                </a:solidFill>
                <a:latin typeface="Arial" panose="020B0604020202020204" pitchFamily="34" charset="0"/>
                <a:cs typeface="Arial" panose="020B0604020202020204" pitchFamily="34" charset="0"/>
              </a:rPr>
              <a:t>Análisis y planeación financiera</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3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320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Unidad de competencia</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s-MX" b="1" dirty="0">
                <a:solidFill>
                  <a:schemeClr val="tx1"/>
                </a:solidFill>
                <a:latin typeface="Calibri"/>
              </a:rPr>
              <a:t>Capital de trabajo y administración de activos corrientes </a:t>
            </a:r>
            <a:endParaRPr kumimoji="0" lang="es-MX" sz="3200" b="1" i="0" u="none" strike="noStrike" kern="1200" cap="none" spc="0" normalizeH="0" baseline="0" noProof="0" dirty="0">
              <a:ln>
                <a:noFill/>
              </a:ln>
              <a:solidFill>
                <a:schemeClr val="tx1"/>
              </a:solidFill>
              <a:effectLst/>
              <a:uLnTx/>
              <a:uFillTx/>
              <a:latin typeface="Calibri"/>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3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26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Dra. Blanca Estela Hernández Bonilla</a:t>
            </a:r>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s-ES" sz="2600" dirty="0">
                <a:solidFill>
                  <a:sysClr val="windowText" lastClr="000000"/>
                </a:solidFill>
                <a:latin typeface="Arial" panose="020B0604020202020204" pitchFamily="34" charset="0"/>
                <a:cs typeface="Arial" panose="020B0604020202020204" pitchFamily="34" charset="0"/>
              </a:rPr>
              <a:t>Septiembre 2019</a:t>
            </a:r>
            <a:endParaRPr kumimoji="0" lang="es-MX" sz="2600" b="0" i="0" u="none" strike="noStrike" kern="1200" cap="none" spc="0" normalizeH="0" baseline="0" noProof="0" dirty="0">
              <a:ln>
                <a:noFill/>
              </a:ln>
              <a:solidFill>
                <a:sysClr val="windowText" lastClr="000000">
                  <a:tint val="75000"/>
                </a:sysClr>
              </a:solidFill>
              <a:effectLst/>
              <a:uLnTx/>
              <a:uFillTx/>
              <a:latin typeface="Calibri"/>
              <a:ea typeface="+mn-ea"/>
              <a:cs typeface="+mn-cs"/>
            </a:endParaRPr>
          </a:p>
        </p:txBody>
      </p:sp>
    </p:spTree>
    <p:extLst>
      <p:ext uri="{BB962C8B-B14F-4D97-AF65-F5344CB8AC3E}">
        <p14:creationId xmlns:p14="http://schemas.microsoft.com/office/powerpoint/2010/main" val="381104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515637" y="762083"/>
            <a:ext cx="7340367"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Ventajas del capital de trabajo </a:t>
            </a:r>
          </a:p>
        </p:txBody>
      </p:sp>
      <p:sp>
        <p:nvSpPr>
          <p:cNvPr id="6" name="Cuadro de texto 2">
            <a:extLst>
              <a:ext uri="{FF2B5EF4-FFF2-40B4-BE49-F238E27FC236}">
                <a16:creationId xmlns:a16="http://schemas.microsoft.com/office/drawing/2014/main" id="{5277919B-4DAE-4853-AAE2-8947AF42899E}"/>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4" name="Rectángulo 3">
            <a:extLst>
              <a:ext uri="{FF2B5EF4-FFF2-40B4-BE49-F238E27FC236}">
                <a16:creationId xmlns:a16="http://schemas.microsoft.com/office/drawing/2014/main" id="{02157D01-6CF1-463D-929E-0AF03A0AF3C8}"/>
              </a:ext>
            </a:extLst>
          </p:cNvPr>
          <p:cNvSpPr/>
          <p:nvPr/>
        </p:nvSpPr>
        <p:spPr>
          <a:xfrm>
            <a:off x="559221" y="1291736"/>
            <a:ext cx="9999677" cy="5170646"/>
          </a:xfrm>
          <a:prstGeom prst="rect">
            <a:avLst/>
          </a:prstGeom>
        </p:spPr>
        <p:txBody>
          <a:bodyPr wrap="square">
            <a:spAutoFit/>
          </a:bodyPr>
          <a:lstStyle/>
          <a:p>
            <a:pPr marL="285750" indent="-285750" algn="just">
              <a:buFont typeface="Wingdings" panose="05000000000000000000" pitchFamily="2" charset="2"/>
              <a:buChar char="ü"/>
              <a:defRPr/>
            </a:pPr>
            <a:r>
              <a:rPr lang="es-MX" sz="2400" dirty="0"/>
              <a:t>Permite </a:t>
            </a:r>
            <a:r>
              <a:rPr lang="es-MX" sz="2400" b="1" dirty="0">
                <a:solidFill>
                  <a:srgbClr val="0070C0"/>
                </a:solidFill>
              </a:rPr>
              <a:t>manipular</a:t>
            </a:r>
            <a:r>
              <a:rPr lang="es-MX" sz="2400" dirty="0"/>
              <a:t> de forma eficaz cada una de las </a:t>
            </a:r>
            <a:r>
              <a:rPr lang="es-MX" sz="2400" b="1" dirty="0">
                <a:solidFill>
                  <a:srgbClr val="0070C0"/>
                </a:solidFill>
              </a:rPr>
              <a:t>operaciones financieras </a:t>
            </a:r>
            <a:r>
              <a:rPr lang="es-MX" sz="2400" dirty="0"/>
              <a:t>de la </a:t>
            </a:r>
            <a:r>
              <a:rPr lang="es-MX" sz="2400" b="1" dirty="0">
                <a:solidFill>
                  <a:srgbClr val="0070C0"/>
                </a:solidFill>
              </a:rPr>
              <a:t>organización.</a:t>
            </a:r>
          </a:p>
          <a:p>
            <a:pPr marL="285750" indent="-285750" algn="just">
              <a:buFont typeface="Wingdings" panose="05000000000000000000" pitchFamily="2" charset="2"/>
              <a:buChar char="ü"/>
              <a:defRPr/>
            </a:pPr>
            <a:endParaRPr lang="es-MX" sz="2400" dirty="0"/>
          </a:p>
          <a:p>
            <a:pPr marL="285750" indent="-285750" algn="just">
              <a:buFont typeface="Wingdings" panose="05000000000000000000" pitchFamily="2" charset="2"/>
              <a:buChar char="ü"/>
              <a:defRPr/>
            </a:pPr>
            <a:r>
              <a:rPr lang="es-MX" sz="2400" dirty="0"/>
              <a:t>Realiza </a:t>
            </a:r>
            <a:r>
              <a:rPr lang="es-MX" sz="2400" b="1" dirty="0">
                <a:solidFill>
                  <a:srgbClr val="0070C0"/>
                </a:solidFill>
              </a:rPr>
              <a:t>esfuerzos</a:t>
            </a:r>
            <a:r>
              <a:rPr lang="es-MX" sz="2400" dirty="0"/>
              <a:t> para mantener siempre la </a:t>
            </a:r>
            <a:r>
              <a:rPr lang="es-MX" sz="2400" b="1" dirty="0">
                <a:solidFill>
                  <a:srgbClr val="0070C0"/>
                </a:solidFill>
              </a:rPr>
              <a:t>solvencia</a:t>
            </a:r>
            <a:r>
              <a:rPr lang="es-MX" sz="2400" dirty="0"/>
              <a:t> y prestigio </a:t>
            </a:r>
            <a:r>
              <a:rPr lang="es-MX" sz="2400" b="1" dirty="0">
                <a:solidFill>
                  <a:srgbClr val="0070C0"/>
                </a:solidFill>
              </a:rPr>
              <a:t>comercial,</a:t>
            </a:r>
            <a:r>
              <a:rPr lang="es-MX" sz="2400" dirty="0"/>
              <a:t> para acceder a los </a:t>
            </a:r>
            <a:r>
              <a:rPr lang="es-MX" sz="2400" b="1" dirty="0">
                <a:solidFill>
                  <a:srgbClr val="0070C0"/>
                </a:solidFill>
              </a:rPr>
              <a:t>créditos</a:t>
            </a:r>
            <a:r>
              <a:rPr lang="es-MX" sz="2400" dirty="0"/>
              <a:t> tanto de proveedores, como </a:t>
            </a:r>
            <a:r>
              <a:rPr lang="es-MX" sz="2400" b="1" dirty="0">
                <a:solidFill>
                  <a:srgbClr val="0070C0"/>
                </a:solidFill>
              </a:rPr>
              <a:t>bancarios.</a:t>
            </a:r>
          </a:p>
          <a:p>
            <a:pPr algn="just">
              <a:defRPr/>
            </a:pPr>
            <a:endParaRPr lang="es-MX" sz="2400" dirty="0"/>
          </a:p>
          <a:p>
            <a:pPr marL="285750" indent="-285750" algn="just">
              <a:buFont typeface="Wingdings" panose="05000000000000000000" pitchFamily="2" charset="2"/>
              <a:buChar char="ü"/>
              <a:defRPr/>
            </a:pPr>
            <a:r>
              <a:rPr lang="es-MX" sz="2400" dirty="0"/>
              <a:t>Mantiene la </a:t>
            </a:r>
            <a:r>
              <a:rPr lang="es-MX" sz="2400" b="1" dirty="0">
                <a:solidFill>
                  <a:srgbClr val="0070C0"/>
                </a:solidFill>
              </a:rPr>
              <a:t>eficiencia.</a:t>
            </a:r>
          </a:p>
          <a:p>
            <a:pPr marL="285750" indent="-285750" algn="just">
              <a:buFont typeface="Wingdings" panose="05000000000000000000" pitchFamily="2" charset="2"/>
              <a:buChar char="ü"/>
              <a:defRPr/>
            </a:pPr>
            <a:endParaRPr lang="es-MX" sz="2400" dirty="0"/>
          </a:p>
          <a:p>
            <a:pPr marL="285750" indent="-285750" algn="just">
              <a:buFont typeface="Wingdings" panose="05000000000000000000" pitchFamily="2" charset="2"/>
              <a:buChar char="ü"/>
              <a:defRPr/>
            </a:pPr>
            <a:r>
              <a:rPr lang="es-MX" sz="2400" dirty="0"/>
              <a:t>No sufrirá problemas de </a:t>
            </a:r>
            <a:r>
              <a:rPr lang="es-MX" sz="2400" b="1" dirty="0">
                <a:solidFill>
                  <a:srgbClr val="0070C0"/>
                </a:solidFill>
              </a:rPr>
              <a:t>liquidez.</a:t>
            </a:r>
          </a:p>
          <a:p>
            <a:pPr marL="285750" indent="-285750" algn="just">
              <a:buFont typeface="Wingdings" panose="05000000000000000000" pitchFamily="2" charset="2"/>
              <a:buChar char="ü"/>
              <a:defRPr/>
            </a:pPr>
            <a:endParaRPr lang="es-MX" sz="2400" dirty="0"/>
          </a:p>
          <a:p>
            <a:pPr marL="285750" indent="-285750" algn="just">
              <a:buFont typeface="Wingdings" panose="05000000000000000000" pitchFamily="2" charset="2"/>
              <a:buChar char="ü"/>
              <a:defRPr/>
            </a:pPr>
            <a:r>
              <a:rPr lang="es-MX" sz="2400" dirty="0"/>
              <a:t>Hacer posible que se cuente con un </a:t>
            </a:r>
            <a:r>
              <a:rPr lang="es-MX" sz="2400" b="1" dirty="0">
                <a:solidFill>
                  <a:srgbClr val="0070C0"/>
                </a:solidFill>
              </a:rPr>
              <a:t>stock</a:t>
            </a:r>
            <a:r>
              <a:rPr lang="es-MX" sz="2400" dirty="0"/>
              <a:t> necesario que le </a:t>
            </a:r>
            <a:r>
              <a:rPr lang="es-MX" sz="2400" b="1" dirty="0">
                <a:solidFill>
                  <a:srgbClr val="0070C0"/>
                </a:solidFill>
              </a:rPr>
              <a:t>permita</a:t>
            </a:r>
            <a:r>
              <a:rPr lang="es-MX" sz="2400" dirty="0"/>
              <a:t> atender satisfactoriamente las </a:t>
            </a:r>
            <a:r>
              <a:rPr lang="es-MX" sz="2400" b="1" dirty="0">
                <a:solidFill>
                  <a:srgbClr val="0070C0"/>
                </a:solidFill>
              </a:rPr>
              <a:t>demandas</a:t>
            </a:r>
            <a:r>
              <a:rPr lang="es-MX" sz="2400" dirty="0"/>
              <a:t> de los </a:t>
            </a:r>
            <a:r>
              <a:rPr lang="es-MX" sz="2400" b="1" dirty="0">
                <a:solidFill>
                  <a:srgbClr val="0070C0"/>
                </a:solidFill>
              </a:rPr>
              <a:t>clientes.</a:t>
            </a:r>
            <a:endParaRPr lang="es-MX" sz="2400" dirty="0"/>
          </a:p>
          <a:p>
            <a:pPr algn="just">
              <a:defRPr/>
            </a:pPr>
            <a:endParaRPr lang="es-MX" dirty="0">
              <a:solidFill>
                <a:srgbClr val="000000"/>
              </a:solidFill>
            </a:endParaRPr>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888282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773297" y="1075719"/>
            <a:ext cx="672797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Fórmula de capital de trabajo </a:t>
            </a:r>
          </a:p>
        </p:txBody>
      </p:sp>
      <p:sp>
        <p:nvSpPr>
          <p:cNvPr id="6" name="Marcador de contenido 2">
            <a:extLst>
              <a:ext uri="{FF2B5EF4-FFF2-40B4-BE49-F238E27FC236}">
                <a16:creationId xmlns:a16="http://schemas.microsoft.com/office/drawing/2014/main" id="{B2A6BA0E-AC86-4BBC-A211-AC155431DF77}"/>
              </a:ext>
            </a:extLst>
          </p:cNvPr>
          <p:cNvSpPr txBox="1">
            <a:spLocks/>
          </p:cNvSpPr>
          <p:nvPr/>
        </p:nvSpPr>
        <p:spPr>
          <a:xfrm>
            <a:off x="1455921" y="2028705"/>
            <a:ext cx="9076888" cy="3192491"/>
          </a:xfrm>
          <a:prstGeom prst="rect">
            <a:avLst/>
          </a:prstGeom>
          <a:ln>
            <a:solidFill>
              <a:schemeClr val="tx1"/>
            </a:solidFill>
          </a:ln>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lnSpc>
                <a:spcPct val="150000"/>
              </a:lnSpc>
              <a:defRPr/>
            </a:pPr>
            <a:r>
              <a:rPr lang="es-MX" sz="2400" dirty="0">
                <a:solidFill>
                  <a:srgbClr val="000000"/>
                </a:solidFill>
              </a:rPr>
              <a:t>Es la </a:t>
            </a:r>
            <a:r>
              <a:rPr lang="es-MX" sz="2400" b="1" dirty="0">
                <a:solidFill>
                  <a:srgbClr val="0070C0"/>
                </a:solidFill>
              </a:rPr>
              <a:t>diferencia</a:t>
            </a:r>
            <a:r>
              <a:rPr lang="es-MX" sz="2400" dirty="0">
                <a:solidFill>
                  <a:srgbClr val="000000"/>
                </a:solidFill>
              </a:rPr>
              <a:t> existente entre los </a:t>
            </a:r>
            <a:r>
              <a:rPr lang="es-MX" sz="2400" b="1" dirty="0">
                <a:solidFill>
                  <a:srgbClr val="0070C0"/>
                </a:solidFill>
              </a:rPr>
              <a:t>activos</a:t>
            </a:r>
            <a:r>
              <a:rPr lang="es-MX" sz="2400" dirty="0">
                <a:solidFill>
                  <a:srgbClr val="000000"/>
                </a:solidFill>
              </a:rPr>
              <a:t> a corto plazo totales y los </a:t>
            </a:r>
            <a:r>
              <a:rPr lang="es-MX" sz="2400" b="1" dirty="0">
                <a:solidFill>
                  <a:srgbClr val="0070C0"/>
                </a:solidFill>
              </a:rPr>
              <a:t>pasivos</a:t>
            </a:r>
            <a:r>
              <a:rPr lang="es-MX" sz="2400" dirty="0">
                <a:solidFill>
                  <a:srgbClr val="000000"/>
                </a:solidFill>
              </a:rPr>
              <a:t> a corto plazo de la </a:t>
            </a:r>
            <a:r>
              <a:rPr lang="es-MX" sz="2400" b="1" dirty="0">
                <a:solidFill>
                  <a:srgbClr val="0070C0"/>
                </a:solidFill>
              </a:rPr>
              <a:t>empresa.</a:t>
            </a:r>
            <a:endParaRPr lang="es-MX" sz="2400" dirty="0">
              <a:solidFill>
                <a:srgbClr val="000000"/>
              </a:solidFill>
            </a:endParaRPr>
          </a:p>
          <a:p>
            <a:pPr algn="just">
              <a:lnSpc>
                <a:spcPct val="150000"/>
              </a:lnSpc>
              <a:defRPr/>
            </a:pPr>
            <a:r>
              <a:rPr lang="es-MX" sz="2400" dirty="0">
                <a:solidFill>
                  <a:srgbClr val="000000"/>
                </a:solidFill>
              </a:rPr>
              <a:t>Importes </a:t>
            </a:r>
            <a:r>
              <a:rPr lang="es-MX" sz="2400" b="1" dirty="0">
                <a:solidFill>
                  <a:srgbClr val="0070C0"/>
                </a:solidFill>
              </a:rPr>
              <a:t>simulados</a:t>
            </a:r>
            <a:r>
              <a:rPr lang="es-MX" sz="2400" dirty="0">
                <a:solidFill>
                  <a:srgbClr val="000000"/>
                </a:solidFill>
              </a:rPr>
              <a:t> por los acreedores a largo plazo y por los </a:t>
            </a:r>
            <a:r>
              <a:rPr lang="es-MX" sz="2400" b="1" dirty="0">
                <a:solidFill>
                  <a:srgbClr val="0070C0"/>
                </a:solidFill>
              </a:rPr>
              <a:t>accionistas. </a:t>
            </a:r>
          </a:p>
          <a:p>
            <a:pPr marL="0" indent="0" algn="ctr">
              <a:buFont typeface="Wingdings" panose="05000000000000000000" pitchFamily="2" charset="2"/>
              <a:buNone/>
              <a:defRPr/>
            </a:pPr>
            <a:endParaRPr lang="es-MX" sz="2400" dirty="0">
              <a:solidFill>
                <a:schemeClr val="tx2">
                  <a:lumMod val="50000"/>
                </a:schemeClr>
              </a:solidFill>
            </a:endParaRPr>
          </a:p>
          <a:p>
            <a:pPr marL="0" indent="0" algn="ctr">
              <a:buFont typeface="Wingdings" panose="05000000000000000000" pitchFamily="2" charset="2"/>
              <a:buNone/>
              <a:defRPr/>
            </a:pPr>
            <a:r>
              <a:rPr lang="es-MX" sz="2400" b="1" dirty="0">
                <a:solidFill>
                  <a:srgbClr val="0070C0"/>
                </a:solidFill>
              </a:rPr>
              <a:t>CT= AC - PC </a:t>
            </a:r>
          </a:p>
        </p:txBody>
      </p:sp>
      <p:sp>
        <p:nvSpPr>
          <p:cNvPr id="9" name="CuadroTexto 8">
            <a:extLst>
              <a:ext uri="{FF2B5EF4-FFF2-40B4-BE49-F238E27FC236}">
                <a16:creationId xmlns:a16="http://schemas.microsoft.com/office/drawing/2014/main" id="{40177832-F99D-4229-9E36-5C24599D0867}"/>
              </a:ext>
            </a:extLst>
          </p:cNvPr>
          <p:cNvSpPr txBox="1"/>
          <p:nvPr/>
        </p:nvSpPr>
        <p:spPr>
          <a:xfrm>
            <a:off x="1371599" y="6031405"/>
            <a:ext cx="2057400" cy="400110"/>
          </a:xfrm>
          <a:prstGeom prst="rect">
            <a:avLst/>
          </a:prstGeom>
          <a:noFill/>
        </p:spPr>
        <p:txBody>
          <a:bodyPr wrap="square" rtlCol="0">
            <a:spAutoFit/>
          </a:bodyPr>
          <a:lstStyle/>
          <a:p>
            <a:r>
              <a:rPr lang="es-ES" altLang="es-MX" sz="2000" dirty="0">
                <a:latin typeface="Arial" panose="020B0604020202020204" pitchFamily="34" charset="0"/>
                <a:ea typeface="Times New Roman" panose="02020603050405020304" pitchFamily="18" charset="0"/>
                <a:cs typeface="Arial" panose="020B0604020202020204" pitchFamily="34" charset="0"/>
              </a:rPr>
              <a:t>(Márquez, 2016)</a:t>
            </a:r>
            <a:endParaRPr lang="es-MX" sz="2000" dirty="0">
              <a:latin typeface="Arial" panose="020B0604020202020204" pitchFamily="34" charset="0"/>
              <a:cs typeface="Arial" panose="020B0604020202020204" pitchFamily="34" charset="0"/>
            </a:endParaRPr>
          </a:p>
        </p:txBody>
      </p:sp>
      <p:sp>
        <p:nvSpPr>
          <p:cNvPr id="10" name="Cuadro de texto 2">
            <a:extLst>
              <a:ext uri="{FF2B5EF4-FFF2-40B4-BE49-F238E27FC236}">
                <a16:creationId xmlns:a16="http://schemas.microsoft.com/office/drawing/2014/main" id="{B926DED5-8204-4197-9C9F-E852BB7CC7C3}"/>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1" name="10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879929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885294" y="703814"/>
            <a:ext cx="4655890"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Análisis de trabajo </a:t>
            </a:r>
          </a:p>
        </p:txBody>
      </p:sp>
      <p:sp>
        <p:nvSpPr>
          <p:cNvPr id="6" name="Marcador de contenido 2">
            <a:extLst>
              <a:ext uri="{FF2B5EF4-FFF2-40B4-BE49-F238E27FC236}">
                <a16:creationId xmlns:a16="http://schemas.microsoft.com/office/drawing/2014/main" id="{B2A6BA0E-AC86-4BBC-A211-AC155431DF77}"/>
              </a:ext>
            </a:extLst>
          </p:cNvPr>
          <p:cNvSpPr txBox="1">
            <a:spLocks/>
          </p:cNvSpPr>
          <p:nvPr/>
        </p:nvSpPr>
        <p:spPr>
          <a:xfrm>
            <a:off x="394283" y="2298583"/>
            <a:ext cx="10972800" cy="4321158"/>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t">
              <a:lnSpc>
                <a:spcPct val="150000"/>
              </a:lnSpc>
              <a:buFont typeface="Wingdings 3" charset="2"/>
              <a:buNone/>
            </a:pPr>
            <a:endParaRPr lang="es-US" sz="2000" dirty="0">
              <a:solidFill>
                <a:schemeClr val="tx1"/>
              </a:solidFill>
              <a:latin typeface="Arial" panose="020B0604020202020204" pitchFamily="34" charset="0"/>
              <a:cs typeface="Arial" panose="020B0604020202020204" pitchFamily="34" charset="0"/>
            </a:endParaRPr>
          </a:p>
          <a:p>
            <a:pPr marL="0" indent="0" algn="just" fontAlgn="t">
              <a:lnSpc>
                <a:spcPct val="150000"/>
              </a:lnSpc>
              <a:buFont typeface="Wingdings 3" charset="2"/>
              <a:buNone/>
            </a:pPr>
            <a:endParaRPr lang="es-US" sz="2000" b="1" dirty="0">
              <a:solidFill>
                <a:schemeClr val="tx1"/>
              </a:solidFill>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9" name="Cuadro de texto 2">
            <a:extLst>
              <a:ext uri="{FF2B5EF4-FFF2-40B4-BE49-F238E27FC236}">
                <a16:creationId xmlns:a16="http://schemas.microsoft.com/office/drawing/2014/main" id="{1F1C0159-DE0E-427C-A449-1B620DF9C312}"/>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10" name="Group 3">
            <a:extLst>
              <a:ext uri="{FF2B5EF4-FFF2-40B4-BE49-F238E27FC236}">
                <a16:creationId xmlns:a16="http://schemas.microsoft.com/office/drawing/2014/main" id="{F698C707-A15D-4996-8E5C-F27E89D8FA60}"/>
              </a:ext>
            </a:extLst>
          </p:cNvPr>
          <p:cNvGrpSpPr>
            <a:grpSpLocks/>
          </p:cNvGrpSpPr>
          <p:nvPr/>
        </p:nvGrpSpPr>
        <p:grpSpPr bwMode="auto">
          <a:xfrm>
            <a:off x="1830750" y="1405972"/>
            <a:ext cx="8943314" cy="4841109"/>
            <a:chOff x="792" y="967"/>
            <a:chExt cx="4314" cy="2715"/>
          </a:xfrm>
        </p:grpSpPr>
        <p:sp>
          <p:nvSpPr>
            <p:cNvPr id="11" name="AutoShape 5">
              <a:extLst>
                <a:ext uri="{FF2B5EF4-FFF2-40B4-BE49-F238E27FC236}">
                  <a16:creationId xmlns:a16="http://schemas.microsoft.com/office/drawing/2014/main" id="{F6DDA4B5-A21B-4675-85A2-8F81B20B3ADC}"/>
                </a:ext>
              </a:extLst>
            </p:cNvPr>
            <p:cNvSpPr>
              <a:spLocks noChangeArrowheads="1"/>
            </p:cNvSpPr>
            <p:nvPr/>
          </p:nvSpPr>
          <p:spPr bwMode="gray">
            <a:xfrm>
              <a:off x="2422" y="1877"/>
              <a:ext cx="1056" cy="1361"/>
            </a:xfrm>
            <a:prstGeom prst="can">
              <a:avLst>
                <a:gd name="adj" fmla="val 24998"/>
              </a:avLst>
            </a:prstGeom>
            <a:ln/>
          </p:spPr>
          <p:style>
            <a:lnRef idx="1">
              <a:schemeClr val="accent2"/>
            </a:lnRef>
            <a:fillRef idx="2">
              <a:schemeClr val="accent2"/>
            </a:fillRef>
            <a:effectRef idx="1">
              <a:schemeClr val="accent2"/>
            </a:effectRef>
            <a:fontRef idx="minor">
              <a:schemeClr val="dk1"/>
            </a:fontRef>
          </p:style>
          <p:txBody>
            <a:bodyPr wrap="none" anchor="ct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s-MX" altLang="es-MX" sz="1800" b="0">
                <a:solidFill>
                  <a:schemeClr val="tx1"/>
                </a:solidFill>
                <a:latin typeface="+mn-lt"/>
              </a:endParaRPr>
            </a:p>
          </p:txBody>
        </p:sp>
        <p:sp>
          <p:nvSpPr>
            <p:cNvPr id="12" name="AutoShape 10">
              <a:extLst>
                <a:ext uri="{FF2B5EF4-FFF2-40B4-BE49-F238E27FC236}">
                  <a16:creationId xmlns:a16="http://schemas.microsoft.com/office/drawing/2014/main" id="{748D5F4F-18B8-4FB1-8D2B-DDC527BC2621}"/>
                </a:ext>
              </a:extLst>
            </p:cNvPr>
            <p:cNvSpPr>
              <a:spLocks noChangeArrowheads="1"/>
            </p:cNvSpPr>
            <p:nvPr/>
          </p:nvSpPr>
          <p:spPr bwMode="gray">
            <a:xfrm>
              <a:off x="2037" y="1942"/>
              <a:ext cx="336" cy="1296"/>
            </a:xfrm>
            <a:prstGeom prst="leftArrow">
              <a:avLst>
                <a:gd name="adj1" fmla="val 65583"/>
                <a:gd name="adj2" fmla="val 65181"/>
              </a:avLst>
            </a:prstGeom>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eaLnBrk="1" hangingPunct="1">
                <a:defRPr/>
              </a:pPr>
              <a:endParaRPr lang="es-MX" dirty="0"/>
            </a:p>
          </p:txBody>
        </p:sp>
        <p:sp>
          <p:nvSpPr>
            <p:cNvPr id="13" name="AutoShape 11">
              <a:extLst>
                <a:ext uri="{FF2B5EF4-FFF2-40B4-BE49-F238E27FC236}">
                  <a16:creationId xmlns:a16="http://schemas.microsoft.com/office/drawing/2014/main" id="{7DAE2F29-7983-43A8-8982-C0D5599A1A59}"/>
                </a:ext>
              </a:extLst>
            </p:cNvPr>
            <p:cNvSpPr>
              <a:spLocks noChangeArrowheads="1"/>
            </p:cNvSpPr>
            <p:nvPr/>
          </p:nvSpPr>
          <p:spPr bwMode="auto">
            <a:xfrm>
              <a:off x="792" y="1344"/>
              <a:ext cx="1152" cy="2216"/>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rgbClr val="AAD59C"/>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nchor="ct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endParaRPr lang="es-MX" altLang="es-MX" sz="1800" b="0">
                <a:solidFill>
                  <a:schemeClr val="tx1"/>
                </a:solidFill>
                <a:latin typeface="+mn-lt"/>
              </a:endParaRPr>
            </a:p>
          </p:txBody>
        </p:sp>
        <p:sp>
          <p:nvSpPr>
            <p:cNvPr id="14" name="Text Box 12">
              <a:extLst>
                <a:ext uri="{FF2B5EF4-FFF2-40B4-BE49-F238E27FC236}">
                  <a16:creationId xmlns:a16="http://schemas.microsoft.com/office/drawing/2014/main" id="{41DF0603-339F-4CDC-BED9-B75735D7E79F}"/>
                </a:ext>
              </a:extLst>
            </p:cNvPr>
            <p:cNvSpPr txBox="1">
              <a:spLocks noChangeArrowheads="1"/>
            </p:cNvSpPr>
            <p:nvPr/>
          </p:nvSpPr>
          <p:spPr bwMode="auto">
            <a:xfrm>
              <a:off x="841" y="1508"/>
              <a:ext cx="1104" cy="1848"/>
            </a:xfrm>
            <a:prstGeom prst="rect">
              <a:avLst/>
            </a:prstGeom>
            <a:noFill/>
            <a:ln>
              <a:noFill/>
            </a:ln>
            <a:effectLst/>
            <a:extLst>
              <a:ext uri="{909E8E84-426E-40DD-AFC4-6F175D3DCCD1}">
                <a14:hiddenFill xmlns:a14="http://schemas.microsoft.com/office/drawing/2010/main">
                  <a:gradFill rotWithShape="1">
                    <a:gsLst>
                      <a:gs pos="0">
                        <a:schemeClr val="tx2"/>
                      </a:gs>
                      <a:gs pos="100000">
                        <a:srgbClr val="AAD59C"/>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9" tIns="45715" rIns="91429" bIns="45715">
              <a:spAutoFit/>
            </a:bodyP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defRPr/>
              </a:pPr>
              <a:r>
                <a:rPr lang="es-MX" sz="1800" dirty="0">
                  <a:solidFill>
                    <a:srgbClr val="000000"/>
                  </a:solidFill>
                  <a:latin typeface="+mn-lt"/>
                </a:rPr>
                <a:t>Análisis comparativo u horizontal:</a:t>
              </a:r>
            </a:p>
            <a:p>
              <a:pPr algn="ctr">
                <a:spcBef>
                  <a:spcPct val="0"/>
                </a:spcBef>
                <a:buClrTx/>
                <a:buFontTx/>
                <a:buNone/>
                <a:defRPr/>
              </a:pPr>
              <a:endParaRPr lang="es-MX" sz="1800" dirty="0">
                <a:solidFill>
                  <a:srgbClr val="000000"/>
                </a:solidFill>
                <a:latin typeface="+mn-lt"/>
              </a:endParaRPr>
            </a:p>
            <a:p>
              <a:pPr>
                <a:spcBef>
                  <a:spcPct val="0"/>
                </a:spcBef>
                <a:buClrTx/>
                <a:buFontTx/>
                <a:buNone/>
                <a:defRPr/>
              </a:pPr>
              <a:r>
                <a:rPr lang="es-MX" sz="1800" b="0" dirty="0">
                  <a:solidFill>
                    <a:srgbClr val="000000"/>
                  </a:solidFill>
                  <a:latin typeface="+mn-lt"/>
                </a:rPr>
                <a:t>De los mismos datos o informes en dos o más periodos de manera que puedan determinarse las diferencias entre dos.</a:t>
              </a:r>
              <a:endParaRPr lang="en-US" altLang="es-MX" sz="1800" b="0" dirty="0">
                <a:solidFill>
                  <a:srgbClr val="000000"/>
                </a:solidFill>
                <a:latin typeface="+mn-lt"/>
              </a:endParaRPr>
            </a:p>
          </p:txBody>
        </p:sp>
        <p:sp>
          <p:nvSpPr>
            <p:cNvPr id="15" name="AutoShape 13">
              <a:extLst>
                <a:ext uri="{FF2B5EF4-FFF2-40B4-BE49-F238E27FC236}">
                  <a16:creationId xmlns:a16="http://schemas.microsoft.com/office/drawing/2014/main" id="{7AB826C4-2011-4EE8-B7D3-7BBA0F6A4585}"/>
                </a:ext>
              </a:extLst>
            </p:cNvPr>
            <p:cNvSpPr>
              <a:spLocks noChangeArrowheads="1"/>
            </p:cNvSpPr>
            <p:nvPr/>
          </p:nvSpPr>
          <p:spPr bwMode="auto">
            <a:xfrm>
              <a:off x="3954" y="1351"/>
              <a:ext cx="1152" cy="2216"/>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rgbClr val="AAD59C"/>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nchor="ct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endParaRPr lang="es-MX" altLang="es-MX" sz="1800" b="0">
                <a:solidFill>
                  <a:schemeClr val="tx1"/>
                </a:solidFill>
                <a:latin typeface="+mn-lt"/>
              </a:endParaRPr>
            </a:p>
          </p:txBody>
        </p:sp>
        <p:sp>
          <p:nvSpPr>
            <p:cNvPr id="16" name="Text Box 14">
              <a:extLst>
                <a:ext uri="{FF2B5EF4-FFF2-40B4-BE49-F238E27FC236}">
                  <a16:creationId xmlns:a16="http://schemas.microsoft.com/office/drawing/2014/main" id="{D2D74BCF-A253-4711-B724-CB3BC9E96E93}"/>
                </a:ext>
              </a:extLst>
            </p:cNvPr>
            <p:cNvSpPr txBox="1">
              <a:spLocks noChangeArrowheads="1"/>
            </p:cNvSpPr>
            <p:nvPr/>
          </p:nvSpPr>
          <p:spPr bwMode="auto">
            <a:xfrm>
              <a:off x="3954" y="1496"/>
              <a:ext cx="1121" cy="1248"/>
            </a:xfrm>
            <a:prstGeom prst="rect">
              <a:avLst/>
            </a:prstGeom>
            <a:noFill/>
            <a:ln>
              <a:noFill/>
            </a:ln>
            <a:effectLst/>
            <a:extLst>
              <a:ext uri="{909E8E84-426E-40DD-AFC4-6F175D3DCCD1}">
                <a14:hiddenFill xmlns:a14="http://schemas.microsoft.com/office/drawing/2010/main">
                  <a:gradFill rotWithShape="1">
                    <a:gsLst>
                      <a:gs pos="0">
                        <a:schemeClr val="tx2"/>
                      </a:gs>
                      <a:gs pos="100000">
                        <a:srgbClr val="AAD59C"/>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9" tIns="45715" rIns="91429" bIns="45715">
              <a:spAutoFit/>
            </a:bodyP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defRPr/>
              </a:pPr>
              <a:r>
                <a:rPr lang="es-MX" sz="1800" dirty="0">
                  <a:solidFill>
                    <a:srgbClr val="000000"/>
                  </a:solidFill>
                  <a:latin typeface="+mn-lt"/>
                </a:rPr>
                <a:t>Análisis porcentual o vertical:</a:t>
              </a:r>
              <a:endParaRPr lang="en-US" sz="1800" dirty="0">
                <a:solidFill>
                  <a:srgbClr val="000000"/>
                </a:solidFill>
                <a:latin typeface="+mn-lt"/>
              </a:endParaRPr>
            </a:p>
            <a:p>
              <a:pPr algn="ctr">
                <a:spcBef>
                  <a:spcPct val="0"/>
                </a:spcBef>
                <a:buClrTx/>
                <a:buFontTx/>
                <a:buNone/>
                <a:defRPr/>
              </a:pPr>
              <a:endParaRPr lang="es-MX" sz="1800" b="0" dirty="0">
                <a:solidFill>
                  <a:srgbClr val="000000"/>
                </a:solidFill>
                <a:latin typeface="+mn-lt"/>
              </a:endParaRPr>
            </a:p>
            <a:p>
              <a:pPr>
                <a:spcBef>
                  <a:spcPct val="0"/>
                </a:spcBef>
                <a:buClrTx/>
                <a:buFontTx/>
                <a:buNone/>
                <a:defRPr/>
              </a:pPr>
              <a:r>
                <a:rPr lang="es-MX" sz="1800" b="0" dirty="0">
                  <a:solidFill>
                    <a:srgbClr val="000000"/>
                  </a:solidFill>
                  <a:latin typeface="+mn-lt"/>
                </a:rPr>
                <a:t>Consiste en inducir una serie de cantidades a porcentajes sobre una base dada.</a:t>
              </a:r>
              <a:endParaRPr lang="en-US" altLang="es-MX" sz="1800" b="0" dirty="0">
                <a:solidFill>
                  <a:srgbClr val="000000"/>
                </a:solidFill>
                <a:latin typeface="+mn-lt"/>
              </a:endParaRPr>
            </a:p>
          </p:txBody>
        </p:sp>
        <p:sp>
          <p:nvSpPr>
            <p:cNvPr id="17" name="AutoShape 15">
              <a:extLst>
                <a:ext uri="{FF2B5EF4-FFF2-40B4-BE49-F238E27FC236}">
                  <a16:creationId xmlns:a16="http://schemas.microsoft.com/office/drawing/2014/main" id="{CC1CF590-C019-41E9-969A-0C21B378A77B}"/>
                </a:ext>
              </a:extLst>
            </p:cNvPr>
            <p:cNvSpPr>
              <a:spLocks noChangeArrowheads="1"/>
            </p:cNvSpPr>
            <p:nvPr/>
          </p:nvSpPr>
          <p:spPr bwMode="gray">
            <a:xfrm>
              <a:off x="3530" y="1946"/>
              <a:ext cx="334" cy="1296"/>
            </a:xfrm>
            <a:prstGeom prst="rightArrow">
              <a:avLst>
                <a:gd name="adj1" fmla="val 67750"/>
                <a:gd name="adj2" fmla="val 66167"/>
              </a:avLst>
            </a:prstGeom>
            <a:solidFill>
              <a:schemeClr val="accent2">
                <a:lumMod val="7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es-MX" dirty="0"/>
            </a:p>
          </p:txBody>
        </p:sp>
        <p:sp>
          <p:nvSpPr>
            <p:cNvPr id="18" name="AutoShape 16">
              <a:extLst>
                <a:ext uri="{FF2B5EF4-FFF2-40B4-BE49-F238E27FC236}">
                  <a16:creationId xmlns:a16="http://schemas.microsoft.com/office/drawing/2014/main" id="{9081BE2E-5F41-4FA3-9CF7-64BE8BCC8FA3}"/>
                </a:ext>
              </a:extLst>
            </p:cNvPr>
            <p:cNvSpPr>
              <a:spLocks noChangeArrowheads="1"/>
            </p:cNvSpPr>
            <p:nvPr/>
          </p:nvSpPr>
          <p:spPr bwMode="gray">
            <a:xfrm>
              <a:off x="1968" y="967"/>
              <a:ext cx="1920" cy="384"/>
            </a:xfrm>
            <a:prstGeom prst="can">
              <a:avLst>
                <a:gd name="adj" fmla="val 27866"/>
              </a:avLst>
            </a:prstGeom>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s-MX" altLang="es-MX" sz="1800" b="0">
                <a:solidFill>
                  <a:schemeClr val="tx1"/>
                </a:solidFill>
                <a:latin typeface="+mn-lt"/>
              </a:endParaRPr>
            </a:p>
          </p:txBody>
        </p:sp>
        <p:sp>
          <p:nvSpPr>
            <p:cNvPr id="19" name="AutoShape 17">
              <a:extLst>
                <a:ext uri="{FF2B5EF4-FFF2-40B4-BE49-F238E27FC236}">
                  <a16:creationId xmlns:a16="http://schemas.microsoft.com/office/drawing/2014/main" id="{0957F001-0CBF-4EB5-88C6-7F7AC1AF51DF}"/>
                </a:ext>
              </a:extLst>
            </p:cNvPr>
            <p:cNvSpPr>
              <a:spLocks noChangeArrowheads="1"/>
            </p:cNvSpPr>
            <p:nvPr/>
          </p:nvSpPr>
          <p:spPr bwMode="gray">
            <a:xfrm>
              <a:off x="2386" y="1498"/>
              <a:ext cx="1104" cy="345"/>
            </a:xfrm>
            <a:prstGeom prst="upArrow">
              <a:avLst>
                <a:gd name="adj1" fmla="val 68380"/>
                <a:gd name="adj2" fmla="val 70833"/>
              </a:avLst>
            </a:prstGeom>
            <a:solidFill>
              <a:schemeClr val="accent6">
                <a:lumMod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es-MX" dirty="0"/>
            </a:p>
          </p:txBody>
        </p:sp>
        <p:sp>
          <p:nvSpPr>
            <p:cNvPr id="20" name="Text Box 18">
              <a:extLst>
                <a:ext uri="{FF2B5EF4-FFF2-40B4-BE49-F238E27FC236}">
                  <a16:creationId xmlns:a16="http://schemas.microsoft.com/office/drawing/2014/main" id="{8FA8DB01-3CC4-4391-81D2-D63E2E1F2EEE}"/>
                </a:ext>
              </a:extLst>
            </p:cNvPr>
            <p:cNvSpPr txBox="1">
              <a:spLocks noChangeArrowheads="1"/>
            </p:cNvSpPr>
            <p:nvPr/>
          </p:nvSpPr>
          <p:spPr bwMode="gray">
            <a:xfrm>
              <a:off x="2356" y="1106"/>
              <a:ext cx="1152"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spAutoFit/>
            </a:bodyP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s-MX" altLang="es-MX" sz="2000" dirty="0">
                  <a:solidFill>
                    <a:schemeClr val="tx1"/>
                  </a:solidFill>
                  <a:latin typeface="+mn-lt"/>
                </a:rPr>
                <a:t>Análisis</a:t>
              </a:r>
            </a:p>
          </p:txBody>
        </p:sp>
        <p:sp>
          <p:nvSpPr>
            <p:cNvPr id="21" name="Text Box 20">
              <a:extLst>
                <a:ext uri="{FF2B5EF4-FFF2-40B4-BE49-F238E27FC236}">
                  <a16:creationId xmlns:a16="http://schemas.microsoft.com/office/drawing/2014/main" id="{AE869D0F-16E1-430E-AC49-C4C03DAEE72F}"/>
                </a:ext>
              </a:extLst>
            </p:cNvPr>
            <p:cNvSpPr txBox="1">
              <a:spLocks noChangeArrowheads="1"/>
            </p:cNvSpPr>
            <p:nvPr/>
          </p:nvSpPr>
          <p:spPr bwMode="gray">
            <a:xfrm>
              <a:off x="2085" y="3459"/>
              <a:ext cx="1707"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spAutoFit/>
            </a:bodyP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endParaRPr lang="en-US" altLang="es-MX" sz="1800">
                <a:solidFill>
                  <a:schemeClr val="bg1"/>
                </a:solidFill>
                <a:latin typeface="+mn-lt"/>
              </a:endParaRPr>
            </a:p>
          </p:txBody>
        </p:sp>
      </p:grpSp>
      <p:sp>
        <p:nvSpPr>
          <p:cNvPr id="22" name="49 Rectángulo">
            <a:extLst>
              <a:ext uri="{FF2B5EF4-FFF2-40B4-BE49-F238E27FC236}">
                <a16:creationId xmlns:a16="http://schemas.microsoft.com/office/drawing/2014/main" id="{2528A175-33F7-4EA3-8C35-A50E28C23C09}"/>
              </a:ext>
            </a:extLst>
          </p:cNvPr>
          <p:cNvSpPr>
            <a:spLocks noChangeArrowheads="1"/>
          </p:cNvSpPr>
          <p:nvPr/>
        </p:nvSpPr>
        <p:spPr bwMode="auto">
          <a:xfrm>
            <a:off x="5148775" y="4017598"/>
            <a:ext cx="223064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3200" b="1">
                <a:solidFill>
                  <a:schemeClr val="accent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s-MX" altLang="es-MX" sz="1800" dirty="0">
                <a:solidFill>
                  <a:schemeClr val="tx1"/>
                </a:solidFill>
              </a:rPr>
              <a:t>Se concentra en una partida y determinar su tendencia</a:t>
            </a:r>
          </a:p>
        </p:txBody>
      </p:sp>
      <p:grpSp>
        <p:nvGrpSpPr>
          <p:cNvPr id="23" name="22 Grupo"/>
          <p:cNvGrpSpPr/>
          <p:nvPr/>
        </p:nvGrpSpPr>
        <p:grpSpPr>
          <a:xfrm>
            <a:off x="-36512" y="0"/>
            <a:ext cx="12228512" cy="6858000"/>
            <a:chOff x="-36512" y="0"/>
            <a:chExt cx="12228512" cy="6858000"/>
          </a:xfrm>
        </p:grpSpPr>
        <p:grpSp>
          <p:nvGrpSpPr>
            <p:cNvPr id="24" name="23 Grupo"/>
            <p:cNvGrpSpPr/>
            <p:nvPr/>
          </p:nvGrpSpPr>
          <p:grpSpPr>
            <a:xfrm>
              <a:off x="-36512" y="0"/>
              <a:ext cx="12228512" cy="6858000"/>
              <a:chOff x="-36512" y="0"/>
              <a:chExt cx="9198446" cy="6858000"/>
            </a:xfrm>
          </p:grpSpPr>
          <p:sp>
            <p:nvSpPr>
              <p:cNvPr id="26" name="25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28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5"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483780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154954" y="894624"/>
            <a:ext cx="800508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 La administración capital de trabajo </a:t>
            </a:r>
          </a:p>
        </p:txBody>
      </p:sp>
      <p:sp>
        <p:nvSpPr>
          <p:cNvPr id="6" name="Cuadro de texto 2">
            <a:extLst>
              <a:ext uri="{FF2B5EF4-FFF2-40B4-BE49-F238E27FC236}">
                <a16:creationId xmlns:a16="http://schemas.microsoft.com/office/drawing/2014/main" id="{51458B5E-385C-4A21-884A-7C5C0CADB948}"/>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3" name="Rectángulo 2">
            <a:extLst>
              <a:ext uri="{FF2B5EF4-FFF2-40B4-BE49-F238E27FC236}">
                <a16:creationId xmlns:a16="http://schemas.microsoft.com/office/drawing/2014/main" id="{3889C956-B827-4AAB-B43F-DD36DBD2703E}"/>
              </a:ext>
            </a:extLst>
          </p:cNvPr>
          <p:cNvSpPr/>
          <p:nvPr/>
        </p:nvSpPr>
        <p:spPr>
          <a:xfrm>
            <a:off x="865444" y="1851083"/>
            <a:ext cx="5374547" cy="3919022"/>
          </a:xfrm>
          <a:prstGeom prst="rect">
            <a:avLst/>
          </a:prstGeom>
          <a:ln>
            <a:solidFill>
              <a:schemeClr val="tx1"/>
            </a:solidFill>
          </a:ln>
        </p:spPr>
        <p:txBody>
          <a:bodyPr wrap="square">
            <a:spAutoFit/>
          </a:bodyPr>
          <a:lstStyle/>
          <a:p>
            <a:pPr marL="228600" lvl="1" algn="just">
              <a:spcBef>
                <a:spcPts val="1000"/>
              </a:spcBef>
              <a:buNone/>
            </a:pPr>
            <a:endParaRPr lang="es-MX" sz="2000" dirty="0">
              <a:cs typeface="Times New Roman" panose="02020603050405020304" pitchFamily="18" charset="0"/>
            </a:endParaRPr>
          </a:p>
          <a:p>
            <a:pPr indent="-228600" algn="just">
              <a:spcBef>
                <a:spcPts val="1000"/>
              </a:spcBef>
            </a:pPr>
            <a:r>
              <a:rPr lang="es-MX" sz="2400" dirty="0">
                <a:cs typeface="Times New Roman" panose="02020603050405020304" pitchFamily="18" charset="0"/>
              </a:rPr>
              <a:t>La </a:t>
            </a:r>
            <a:r>
              <a:rPr lang="es-MX" sz="2400" b="1" dirty="0">
                <a:solidFill>
                  <a:srgbClr val="0070C0"/>
                </a:solidFill>
                <a:cs typeface="Times New Roman" panose="02020603050405020304" pitchFamily="18" charset="0"/>
              </a:rPr>
              <a:t>administración</a:t>
            </a:r>
            <a:r>
              <a:rPr lang="es-MX" sz="2400" dirty="0">
                <a:cs typeface="Times New Roman" panose="02020603050405020304" pitchFamily="18" charset="0"/>
              </a:rPr>
              <a:t> del capital de trabajo neto </a:t>
            </a:r>
            <a:r>
              <a:rPr lang="es-MX" sz="2400" b="1" dirty="0">
                <a:solidFill>
                  <a:srgbClr val="0070C0"/>
                </a:solidFill>
                <a:cs typeface="Times New Roman" panose="02020603050405020304" pitchFamily="18" charset="0"/>
              </a:rPr>
              <a:t>busca</a:t>
            </a:r>
            <a:r>
              <a:rPr lang="es-MX" sz="2400" dirty="0">
                <a:cs typeface="Times New Roman" panose="02020603050405020304" pitchFamily="18" charset="0"/>
              </a:rPr>
              <a:t> lograr un </a:t>
            </a:r>
            <a:r>
              <a:rPr lang="es-MX" sz="2400" b="1" dirty="0">
                <a:solidFill>
                  <a:srgbClr val="0070C0"/>
                </a:solidFill>
                <a:cs typeface="Times New Roman" panose="02020603050405020304" pitchFamily="18" charset="0"/>
              </a:rPr>
              <a:t>equilibrio</a:t>
            </a:r>
            <a:r>
              <a:rPr lang="es-MX" sz="2400" dirty="0">
                <a:cs typeface="Times New Roman" panose="02020603050405020304" pitchFamily="18" charset="0"/>
              </a:rPr>
              <a:t>, de tal manera que se puedan </a:t>
            </a:r>
            <a:r>
              <a:rPr lang="es-MX" sz="2400" b="1" dirty="0">
                <a:solidFill>
                  <a:srgbClr val="0070C0"/>
                </a:solidFill>
                <a:cs typeface="Times New Roman" panose="02020603050405020304" pitchFamily="18" charset="0"/>
              </a:rPr>
              <a:t>cubrir</a:t>
            </a:r>
            <a:r>
              <a:rPr lang="es-MX" sz="2400" dirty="0">
                <a:cs typeface="Times New Roman" panose="02020603050405020304" pitchFamily="18" charset="0"/>
              </a:rPr>
              <a:t> las salidas de </a:t>
            </a:r>
            <a:r>
              <a:rPr lang="es-MX" sz="2400" b="1" dirty="0">
                <a:solidFill>
                  <a:srgbClr val="0070C0"/>
                </a:solidFill>
                <a:cs typeface="Times New Roman" panose="02020603050405020304" pitchFamily="18" charset="0"/>
              </a:rPr>
              <a:t>efectivo diarias</a:t>
            </a:r>
            <a:r>
              <a:rPr lang="es-MX" sz="2400" dirty="0">
                <a:cs typeface="Times New Roman" panose="02020603050405020304" pitchFamily="18" charset="0"/>
              </a:rPr>
              <a:t> con los ingresos de </a:t>
            </a:r>
            <a:r>
              <a:rPr lang="es-MX" sz="2400" b="1" dirty="0">
                <a:solidFill>
                  <a:srgbClr val="0070C0"/>
                </a:solidFill>
                <a:cs typeface="Times New Roman" panose="02020603050405020304" pitchFamily="18" charset="0"/>
              </a:rPr>
              <a:t>efectivo diarios</a:t>
            </a:r>
            <a:r>
              <a:rPr lang="es-MX" sz="2400" dirty="0">
                <a:cs typeface="Times New Roman" panose="02020603050405020304" pitchFamily="18" charset="0"/>
              </a:rPr>
              <a:t>, evitando </a:t>
            </a:r>
            <a:r>
              <a:rPr lang="es-MX" sz="2400" b="1" dirty="0">
                <a:solidFill>
                  <a:srgbClr val="0070C0"/>
                </a:solidFill>
                <a:cs typeface="Times New Roman" panose="02020603050405020304" pitchFamily="18" charset="0"/>
              </a:rPr>
              <a:t>inconvenientes </a:t>
            </a:r>
            <a:r>
              <a:rPr lang="es-MX" sz="2400" dirty="0">
                <a:cs typeface="Times New Roman" panose="02020603050405020304" pitchFamily="18" charset="0"/>
              </a:rPr>
              <a:t>con los proveedores y con los </a:t>
            </a:r>
            <a:r>
              <a:rPr lang="es-MX" sz="2400" b="1" dirty="0">
                <a:solidFill>
                  <a:srgbClr val="0070C0"/>
                </a:solidFill>
                <a:cs typeface="Times New Roman" panose="02020603050405020304" pitchFamily="18" charset="0"/>
              </a:rPr>
              <a:t>deudores. </a:t>
            </a:r>
          </a:p>
          <a:p>
            <a:pPr marL="228600" lvl="1" algn="just">
              <a:spcBef>
                <a:spcPts val="1000"/>
              </a:spcBef>
              <a:buNone/>
            </a:pPr>
            <a:endParaRPr lang="es-MX" sz="2000" dirty="0">
              <a:cs typeface="Times New Roman" panose="02020603050405020304" pitchFamily="18" charset="0"/>
            </a:endParaRPr>
          </a:p>
        </p:txBody>
      </p:sp>
      <p:pic>
        <p:nvPicPr>
          <p:cNvPr id="9" name="Picture 2" descr="Resultado de imagen para ADMINISTRACION DE CAPITAL DE TRABAJO">
            <a:extLst>
              <a:ext uri="{FF2B5EF4-FFF2-40B4-BE49-F238E27FC236}">
                <a16:creationId xmlns:a16="http://schemas.microsoft.com/office/drawing/2014/main" id="{B04EBAA6-10CC-4036-BA6F-A90C4F2E1A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0250" y="2635888"/>
            <a:ext cx="4355157" cy="28110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594373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919369" y="947525"/>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Elementos del capital de trabajo </a:t>
            </a:r>
          </a:p>
        </p:txBody>
      </p:sp>
      <p:sp>
        <p:nvSpPr>
          <p:cNvPr id="10" name="Cuadro de texto 2">
            <a:extLst>
              <a:ext uri="{FF2B5EF4-FFF2-40B4-BE49-F238E27FC236}">
                <a16:creationId xmlns:a16="http://schemas.microsoft.com/office/drawing/2014/main" id="{72073EB1-332C-4BF5-BF6E-9AA9C68781EC}"/>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4" name="Rectángulo 3">
            <a:extLst>
              <a:ext uri="{FF2B5EF4-FFF2-40B4-BE49-F238E27FC236}">
                <a16:creationId xmlns:a16="http://schemas.microsoft.com/office/drawing/2014/main" id="{A86A3669-CA44-400C-8DBA-D8B7629BF1FD}"/>
              </a:ext>
            </a:extLst>
          </p:cNvPr>
          <p:cNvSpPr/>
          <p:nvPr/>
        </p:nvSpPr>
        <p:spPr>
          <a:xfrm>
            <a:off x="1839985" y="2694613"/>
            <a:ext cx="4032308" cy="2239844"/>
          </a:xfrm>
          <a:prstGeom prst="rect">
            <a:avLst/>
          </a:prstGeom>
        </p:spPr>
        <p:txBody>
          <a:bodyPr wrap="square">
            <a:spAutoFit/>
          </a:bodyPr>
          <a:lstStyle/>
          <a:p>
            <a:pPr>
              <a:lnSpc>
                <a:spcPct val="150000"/>
              </a:lnSpc>
              <a:buFont typeface="Wingdings" panose="05000000000000000000" pitchFamily="2" charset="2"/>
              <a:buChar char="ü"/>
            </a:pPr>
            <a:r>
              <a:rPr lang="es-MX" sz="2400" dirty="0">
                <a:cs typeface="Times New Roman" panose="02020603050405020304" pitchFamily="18" charset="0"/>
              </a:rPr>
              <a:t>El efectivo </a:t>
            </a:r>
          </a:p>
          <a:p>
            <a:pPr>
              <a:lnSpc>
                <a:spcPct val="150000"/>
              </a:lnSpc>
              <a:buFont typeface="Wingdings" panose="05000000000000000000" pitchFamily="2" charset="2"/>
              <a:buChar char="ü"/>
            </a:pPr>
            <a:r>
              <a:rPr lang="es-MX" sz="2400" dirty="0">
                <a:cs typeface="Times New Roman" panose="02020603050405020304" pitchFamily="18" charset="0"/>
              </a:rPr>
              <a:t>Cuentas por cobrar</a:t>
            </a:r>
          </a:p>
          <a:p>
            <a:pPr>
              <a:lnSpc>
                <a:spcPct val="150000"/>
              </a:lnSpc>
              <a:buFont typeface="Wingdings" panose="05000000000000000000" pitchFamily="2" charset="2"/>
              <a:buChar char="ü"/>
            </a:pPr>
            <a:r>
              <a:rPr lang="es-MX" sz="2400" dirty="0">
                <a:cs typeface="Times New Roman" panose="02020603050405020304" pitchFamily="18" charset="0"/>
              </a:rPr>
              <a:t>Cuentas por pagar </a:t>
            </a:r>
          </a:p>
          <a:p>
            <a:pPr>
              <a:lnSpc>
                <a:spcPct val="150000"/>
              </a:lnSpc>
              <a:buFont typeface="Wingdings" panose="05000000000000000000" pitchFamily="2" charset="2"/>
              <a:buChar char="ü"/>
            </a:pPr>
            <a:r>
              <a:rPr lang="es-MX" sz="2400" dirty="0">
                <a:cs typeface="Times New Roman" panose="02020603050405020304" pitchFamily="18" charset="0"/>
              </a:rPr>
              <a:t> Inventarios</a:t>
            </a:r>
          </a:p>
        </p:txBody>
      </p:sp>
      <p:pic>
        <p:nvPicPr>
          <p:cNvPr id="12" name="Picture 2" descr="Resultado de imagen para efectivo">
            <a:extLst>
              <a:ext uri="{FF2B5EF4-FFF2-40B4-BE49-F238E27FC236}">
                <a16:creationId xmlns:a16="http://schemas.microsoft.com/office/drawing/2014/main" id="{EFAEC5FB-2B84-44BA-8F5F-0E4FBA35BF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5610" y="2333283"/>
            <a:ext cx="3906974" cy="2604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190361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Rectángulo">
            <a:extLst>
              <a:ext uri="{FF2B5EF4-FFF2-40B4-BE49-F238E27FC236}">
                <a16:creationId xmlns:a16="http://schemas.microsoft.com/office/drawing/2014/main" id="{0CAF530D-EBB8-4428-8ABF-779EF6869B1F}"/>
              </a:ext>
            </a:extLst>
          </p:cNvPr>
          <p:cNvSpPr/>
          <p:nvPr/>
        </p:nvSpPr>
        <p:spPr>
          <a:xfrm>
            <a:off x="2894202" y="1048800"/>
            <a:ext cx="6191075"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Liquidez y rentabilidad </a:t>
            </a:r>
          </a:p>
        </p:txBody>
      </p:sp>
      <p:sp>
        <p:nvSpPr>
          <p:cNvPr id="6" name="Cuadro de texto 2">
            <a:extLst>
              <a:ext uri="{FF2B5EF4-FFF2-40B4-BE49-F238E27FC236}">
                <a16:creationId xmlns:a16="http://schemas.microsoft.com/office/drawing/2014/main" id="{55079CB6-A18B-4395-9635-A1182EEF4A11}"/>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2" name="Rectángulo 1">
            <a:extLst>
              <a:ext uri="{FF2B5EF4-FFF2-40B4-BE49-F238E27FC236}">
                <a16:creationId xmlns:a16="http://schemas.microsoft.com/office/drawing/2014/main" id="{C550806C-1D33-451C-90AE-C577EC47CE86}"/>
              </a:ext>
            </a:extLst>
          </p:cNvPr>
          <p:cNvSpPr/>
          <p:nvPr/>
        </p:nvSpPr>
        <p:spPr>
          <a:xfrm>
            <a:off x="5390975" y="2035834"/>
            <a:ext cx="6096000" cy="3785652"/>
          </a:xfrm>
          <a:prstGeom prst="rect">
            <a:avLst/>
          </a:prstGeom>
          <a:ln>
            <a:solidFill>
              <a:schemeClr val="tx1"/>
            </a:solidFill>
          </a:ln>
        </p:spPr>
        <p:txBody>
          <a:bodyPr>
            <a:spAutoFit/>
          </a:bodyPr>
          <a:lstStyle/>
          <a:p>
            <a:pPr algn="just"/>
            <a:endParaRPr lang="es-MX" sz="2000" dirty="0">
              <a:cs typeface="Times New Roman" panose="02020603050405020304" pitchFamily="18" charset="0"/>
            </a:endParaRPr>
          </a:p>
          <a:p>
            <a:pPr algn="just"/>
            <a:r>
              <a:rPr lang="es-MX" sz="2000" dirty="0">
                <a:cs typeface="Times New Roman" panose="02020603050405020304" pitchFamily="18" charset="0"/>
              </a:rPr>
              <a:t>Cuando se habla de </a:t>
            </a:r>
            <a:r>
              <a:rPr lang="es-MX" sz="2000" b="1" dirty="0">
                <a:solidFill>
                  <a:srgbClr val="0070C0"/>
                </a:solidFill>
                <a:cs typeface="Times New Roman" panose="02020603050405020304" pitchFamily="18" charset="0"/>
              </a:rPr>
              <a:t>liquidez,</a:t>
            </a:r>
            <a:r>
              <a:rPr lang="es-MX" sz="2000" dirty="0">
                <a:cs typeface="Times New Roman" panose="02020603050405020304" pitchFamily="18" charset="0"/>
              </a:rPr>
              <a:t> quiere decir la </a:t>
            </a:r>
            <a:r>
              <a:rPr lang="es-MX" sz="2000" b="1" dirty="0">
                <a:solidFill>
                  <a:srgbClr val="0070C0"/>
                </a:solidFill>
                <a:cs typeface="Times New Roman" panose="02020603050405020304" pitchFamily="18" charset="0"/>
              </a:rPr>
              <a:t>facilidad </a:t>
            </a:r>
            <a:r>
              <a:rPr lang="es-MX" sz="2000" dirty="0">
                <a:cs typeface="Times New Roman" panose="02020603050405020304" pitchFamily="18" charset="0"/>
              </a:rPr>
              <a:t>con que un </a:t>
            </a:r>
            <a:r>
              <a:rPr lang="es-MX" sz="2000" b="1" dirty="0">
                <a:solidFill>
                  <a:srgbClr val="0070C0"/>
                </a:solidFill>
                <a:cs typeface="Times New Roman" panose="02020603050405020304" pitchFamily="18" charset="0"/>
              </a:rPr>
              <a:t>activo</a:t>
            </a:r>
            <a:r>
              <a:rPr lang="es-MX" sz="2000" dirty="0">
                <a:cs typeface="Times New Roman" panose="02020603050405020304" pitchFamily="18" charset="0"/>
              </a:rPr>
              <a:t> se convierte en efectivo y, por otro lado, la </a:t>
            </a:r>
            <a:r>
              <a:rPr lang="es-MX" sz="2000" b="1" dirty="0">
                <a:solidFill>
                  <a:srgbClr val="0070C0"/>
                </a:solidFill>
                <a:cs typeface="Times New Roman" panose="02020603050405020304" pitchFamily="18" charset="0"/>
              </a:rPr>
              <a:t>rentabilidad</a:t>
            </a:r>
            <a:r>
              <a:rPr lang="es-MX" sz="2000" dirty="0">
                <a:cs typeface="Times New Roman" panose="02020603050405020304" pitchFamily="18" charset="0"/>
              </a:rPr>
              <a:t> significa “la </a:t>
            </a:r>
            <a:r>
              <a:rPr lang="es-MX" sz="2000" b="1" dirty="0">
                <a:solidFill>
                  <a:srgbClr val="0070C0"/>
                </a:solidFill>
                <a:cs typeface="Times New Roman" panose="02020603050405020304" pitchFamily="18" charset="0"/>
              </a:rPr>
              <a:t>diferencia</a:t>
            </a:r>
            <a:r>
              <a:rPr lang="es-MX" sz="2000" dirty="0">
                <a:cs typeface="Times New Roman" panose="02020603050405020304" pitchFamily="18" charset="0"/>
              </a:rPr>
              <a:t> que existe entre las </a:t>
            </a:r>
            <a:r>
              <a:rPr lang="es-MX" sz="2000" b="1" dirty="0">
                <a:solidFill>
                  <a:srgbClr val="0070C0"/>
                </a:solidFill>
                <a:cs typeface="Times New Roman" panose="02020603050405020304" pitchFamily="18" charset="0"/>
              </a:rPr>
              <a:t>ventas netas </a:t>
            </a:r>
            <a:r>
              <a:rPr lang="es-MX" sz="2000" dirty="0">
                <a:cs typeface="Times New Roman" panose="02020603050405020304" pitchFamily="18" charset="0"/>
              </a:rPr>
              <a:t>y el </a:t>
            </a:r>
            <a:r>
              <a:rPr lang="es-MX" sz="2000" b="1" dirty="0">
                <a:solidFill>
                  <a:srgbClr val="0070C0"/>
                </a:solidFill>
                <a:cs typeface="Times New Roman" panose="02020603050405020304" pitchFamily="18" charset="0"/>
              </a:rPr>
              <a:t>costo total</a:t>
            </a:r>
            <a:r>
              <a:rPr lang="es-MX" sz="2000" dirty="0">
                <a:cs typeface="Times New Roman" panose="02020603050405020304" pitchFamily="18" charset="0"/>
              </a:rPr>
              <a:t>, es decir, </a:t>
            </a:r>
            <a:r>
              <a:rPr lang="es-MX" sz="2000" b="1" dirty="0">
                <a:solidFill>
                  <a:srgbClr val="0070C0"/>
                </a:solidFill>
                <a:cs typeface="Times New Roman" panose="02020603050405020304" pitchFamily="18" charset="0"/>
              </a:rPr>
              <a:t>utilidad</a:t>
            </a:r>
            <a:r>
              <a:rPr lang="es-MX" sz="2000" dirty="0">
                <a:cs typeface="Times New Roman" panose="02020603050405020304" pitchFamily="18" charset="0"/>
              </a:rPr>
              <a:t>”.</a:t>
            </a:r>
          </a:p>
          <a:p>
            <a:pPr algn="just"/>
            <a:endParaRPr lang="es-MX" sz="2000" dirty="0">
              <a:cs typeface="Times New Roman" panose="02020603050405020304" pitchFamily="18" charset="0"/>
            </a:endParaRPr>
          </a:p>
          <a:p>
            <a:pPr algn="just"/>
            <a:r>
              <a:rPr lang="es-MX" sz="2000" dirty="0">
                <a:cs typeface="Times New Roman" panose="02020603050405020304" pitchFamily="18" charset="0"/>
              </a:rPr>
              <a:t>Por lo regular, los </a:t>
            </a:r>
            <a:r>
              <a:rPr lang="es-MX" sz="2000" b="1" dirty="0">
                <a:solidFill>
                  <a:srgbClr val="0070C0"/>
                </a:solidFill>
                <a:cs typeface="Times New Roman" panose="02020603050405020304" pitchFamily="18" charset="0"/>
              </a:rPr>
              <a:t>activos circulantes </a:t>
            </a:r>
            <a:r>
              <a:rPr lang="es-MX" sz="2000" dirty="0">
                <a:cs typeface="Times New Roman" panose="02020603050405020304" pitchFamily="18" charset="0"/>
              </a:rPr>
              <a:t>son sinónimo de </a:t>
            </a:r>
            <a:r>
              <a:rPr lang="es-MX" sz="2000" b="1" dirty="0">
                <a:solidFill>
                  <a:srgbClr val="0070C0"/>
                </a:solidFill>
                <a:cs typeface="Times New Roman" panose="02020603050405020304" pitchFamily="18" charset="0"/>
              </a:rPr>
              <a:t>liquidez</a:t>
            </a:r>
            <a:r>
              <a:rPr lang="es-MX" sz="2000" dirty="0">
                <a:cs typeface="Times New Roman" panose="02020603050405020304" pitchFamily="18" charset="0"/>
              </a:rPr>
              <a:t>, pero no así de </a:t>
            </a:r>
            <a:r>
              <a:rPr lang="es-MX" sz="2000" b="1" dirty="0">
                <a:solidFill>
                  <a:srgbClr val="0070C0"/>
                </a:solidFill>
                <a:cs typeface="Times New Roman" panose="02020603050405020304" pitchFamily="18" charset="0"/>
              </a:rPr>
              <a:t>rentabilidad</a:t>
            </a:r>
            <a:r>
              <a:rPr lang="es-MX" sz="2000" dirty="0">
                <a:cs typeface="Times New Roman" panose="02020603050405020304" pitchFamily="18" charset="0"/>
              </a:rPr>
              <a:t> y los activos fijos son </a:t>
            </a:r>
            <a:r>
              <a:rPr lang="es-MX" sz="2000" b="1" dirty="0">
                <a:solidFill>
                  <a:srgbClr val="0070C0"/>
                </a:solidFill>
                <a:cs typeface="Times New Roman" panose="02020603050405020304" pitchFamily="18" charset="0"/>
              </a:rPr>
              <a:t>sinónimo</a:t>
            </a:r>
            <a:r>
              <a:rPr lang="es-MX" sz="2000" dirty="0">
                <a:cs typeface="Times New Roman" panose="02020603050405020304" pitchFamily="18" charset="0"/>
              </a:rPr>
              <a:t> de rentabilidad, pero no de </a:t>
            </a:r>
            <a:r>
              <a:rPr lang="es-MX" sz="2000" b="1" dirty="0">
                <a:solidFill>
                  <a:srgbClr val="0070C0"/>
                </a:solidFill>
                <a:cs typeface="Times New Roman" panose="02020603050405020304" pitchFamily="18" charset="0"/>
              </a:rPr>
              <a:t>liquidez.</a:t>
            </a:r>
          </a:p>
          <a:p>
            <a:pPr algn="just"/>
            <a:endParaRPr lang="es-MX" sz="2000" dirty="0">
              <a:cs typeface="Times New Roman" panose="02020603050405020304" pitchFamily="18" charset="0"/>
            </a:endParaRPr>
          </a:p>
        </p:txBody>
      </p:sp>
      <p:pic>
        <p:nvPicPr>
          <p:cNvPr id="59394" name="Picture 2" descr="Resultado de imagen para liquidez y rentabilidad">
            <a:extLst>
              <a:ext uri="{FF2B5EF4-FFF2-40B4-BE49-F238E27FC236}">
                <a16:creationId xmlns:a16="http://schemas.microsoft.com/office/drawing/2014/main" id="{4EEA745F-E6F3-4EFD-A7AC-E95F6E0B5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2628366"/>
            <a:ext cx="3504501" cy="26005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9" name="8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8825048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20280" y="2595963"/>
            <a:ext cx="80417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2. Ciclo de conversión del efectivo</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1026" name="Picture 2">
            <a:extLst>
              <a:ext uri="{FF2B5EF4-FFF2-40B4-BE49-F238E27FC236}">
                <a16:creationId xmlns:a16="http://schemas.microsoft.com/office/drawing/2014/main" id="{4EA0FC44-123D-47CD-8BC7-4581EDCDF6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8772" y="2090705"/>
            <a:ext cx="3673711" cy="2294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85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94202" y="764704"/>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Administración del efectivo </a:t>
            </a:r>
          </a:p>
        </p:txBody>
      </p:sp>
      <p:sp>
        <p:nvSpPr>
          <p:cNvPr id="10" name="Cuadro de texto 2">
            <a:extLst>
              <a:ext uri="{FF2B5EF4-FFF2-40B4-BE49-F238E27FC236}">
                <a16:creationId xmlns:a16="http://schemas.microsoft.com/office/drawing/2014/main" id="{A34871C7-CDAB-4D97-83B0-B4C0D582780B}"/>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pic>
        <p:nvPicPr>
          <p:cNvPr id="11" name="Marcador de contenido 4">
            <a:extLst>
              <a:ext uri="{FF2B5EF4-FFF2-40B4-BE49-F238E27FC236}">
                <a16:creationId xmlns:a16="http://schemas.microsoft.com/office/drawing/2014/main" id="{C443FAAF-7279-45C0-A29D-15E19D5BC9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7421" y="2373703"/>
            <a:ext cx="4585296" cy="2862322"/>
          </a:xfrm>
          <a:prstGeom prst="rect">
            <a:avLst/>
          </a:prstGeom>
          <a:ln>
            <a:noFill/>
          </a:ln>
          <a:effectLst>
            <a:outerShdw blurRad="292100" dist="139700" dir="2700000" algn="tl" rotWithShape="0">
              <a:srgbClr val="333333">
                <a:alpha val="65000"/>
              </a:srgbClr>
            </a:outerShdw>
          </a:effectLst>
        </p:spPr>
      </p:pic>
      <p:sp>
        <p:nvSpPr>
          <p:cNvPr id="3" name="Rectángulo 2">
            <a:extLst>
              <a:ext uri="{FF2B5EF4-FFF2-40B4-BE49-F238E27FC236}">
                <a16:creationId xmlns:a16="http://schemas.microsoft.com/office/drawing/2014/main" id="{8A37B4F7-0556-465B-8CCD-39FE1D669CC1}"/>
              </a:ext>
            </a:extLst>
          </p:cNvPr>
          <p:cNvSpPr/>
          <p:nvPr/>
        </p:nvSpPr>
        <p:spPr>
          <a:xfrm>
            <a:off x="559221" y="1679408"/>
            <a:ext cx="5664679" cy="3901837"/>
          </a:xfrm>
          <a:prstGeom prst="rect">
            <a:avLst/>
          </a:prstGeom>
          <a:ln>
            <a:solidFill>
              <a:schemeClr val="tx1"/>
            </a:solidFill>
          </a:ln>
        </p:spPr>
        <p:txBody>
          <a:bodyPr wrap="square">
            <a:spAutoFit/>
          </a:bodyPr>
          <a:lstStyle/>
          <a:p>
            <a:pPr algn="just">
              <a:lnSpc>
                <a:spcPct val="150000"/>
              </a:lnSpc>
            </a:pPr>
            <a:r>
              <a:rPr lang="es-MX" sz="2400" dirty="0">
                <a:cs typeface="Times New Roman" panose="02020603050405020304" pitchFamily="18" charset="0"/>
              </a:rPr>
              <a:t>El </a:t>
            </a:r>
            <a:r>
              <a:rPr lang="es-MX" sz="2400" b="1" dirty="0">
                <a:solidFill>
                  <a:srgbClr val="0070C0"/>
                </a:solidFill>
                <a:cs typeface="Times New Roman" panose="02020603050405020304" pitchFamily="18" charset="0"/>
              </a:rPr>
              <a:t>éxito </a:t>
            </a:r>
            <a:r>
              <a:rPr lang="es-MX" sz="2400" dirty="0">
                <a:cs typeface="Times New Roman" panose="02020603050405020304" pitchFamily="18" charset="0"/>
              </a:rPr>
              <a:t>de este </a:t>
            </a:r>
            <a:r>
              <a:rPr lang="es-MX" sz="2400" b="1" dirty="0">
                <a:solidFill>
                  <a:srgbClr val="0070C0"/>
                </a:solidFill>
                <a:cs typeface="Times New Roman" panose="02020603050405020304" pitchFamily="18" charset="0"/>
              </a:rPr>
              <a:t>propósito</a:t>
            </a:r>
            <a:r>
              <a:rPr lang="es-MX" sz="2400" dirty="0">
                <a:cs typeface="Times New Roman" panose="02020603050405020304" pitchFamily="18" charset="0"/>
              </a:rPr>
              <a:t> dependerá del </a:t>
            </a:r>
            <a:r>
              <a:rPr lang="es-MX" sz="2400" b="1" dirty="0">
                <a:solidFill>
                  <a:srgbClr val="0070C0"/>
                </a:solidFill>
                <a:cs typeface="Times New Roman" panose="02020603050405020304" pitchFamily="18" charset="0"/>
              </a:rPr>
              <a:t>grado</a:t>
            </a:r>
            <a:r>
              <a:rPr lang="es-MX" sz="2400" dirty="0">
                <a:cs typeface="Times New Roman" panose="02020603050405020304" pitchFamily="18" charset="0"/>
              </a:rPr>
              <a:t> de certeza que posean las </a:t>
            </a:r>
            <a:r>
              <a:rPr lang="es-MX" sz="2400" b="1" dirty="0">
                <a:solidFill>
                  <a:srgbClr val="0070C0"/>
                </a:solidFill>
                <a:cs typeface="Times New Roman" panose="02020603050405020304" pitchFamily="18" charset="0"/>
              </a:rPr>
              <a:t>decisiones</a:t>
            </a:r>
            <a:r>
              <a:rPr lang="es-MX" sz="2400" dirty="0">
                <a:cs typeface="Times New Roman" panose="02020603050405020304" pitchFamily="18" charset="0"/>
              </a:rPr>
              <a:t> para hacer un mejor uso de los </a:t>
            </a:r>
            <a:r>
              <a:rPr lang="es-MX" sz="2400" b="1" dirty="0">
                <a:solidFill>
                  <a:srgbClr val="0070C0"/>
                </a:solidFill>
                <a:cs typeface="Times New Roman" panose="02020603050405020304" pitchFamily="18" charset="0"/>
              </a:rPr>
              <a:t>recursos</a:t>
            </a:r>
            <a:r>
              <a:rPr lang="es-MX" sz="2400" dirty="0">
                <a:cs typeface="Times New Roman" panose="02020603050405020304" pitchFamily="18" charset="0"/>
              </a:rPr>
              <a:t>, elevar la </a:t>
            </a:r>
            <a:r>
              <a:rPr lang="es-MX" sz="2400" b="1" dirty="0">
                <a:solidFill>
                  <a:srgbClr val="0070C0"/>
                </a:solidFill>
                <a:cs typeface="Times New Roman" panose="02020603050405020304" pitchFamily="18" charset="0"/>
              </a:rPr>
              <a:t>productividad</a:t>
            </a:r>
            <a:r>
              <a:rPr lang="es-MX" sz="2400" dirty="0">
                <a:cs typeface="Times New Roman" panose="02020603050405020304" pitchFamily="18" charset="0"/>
              </a:rPr>
              <a:t> del trabajo y reducir los </a:t>
            </a:r>
            <a:r>
              <a:rPr lang="es-MX" sz="2400" b="1" dirty="0">
                <a:solidFill>
                  <a:srgbClr val="0070C0"/>
                </a:solidFill>
                <a:cs typeface="Times New Roman" panose="02020603050405020304" pitchFamily="18" charset="0"/>
              </a:rPr>
              <a:t>costos</a:t>
            </a:r>
            <a:r>
              <a:rPr lang="es-MX" sz="2400" dirty="0">
                <a:cs typeface="Times New Roman" panose="02020603050405020304" pitchFamily="18" charset="0"/>
              </a:rPr>
              <a:t>, sólo se podrá alcanzar con una </a:t>
            </a:r>
            <a:r>
              <a:rPr lang="es-MX" sz="2400" b="1" dirty="0">
                <a:solidFill>
                  <a:srgbClr val="0070C0"/>
                </a:solidFill>
                <a:cs typeface="Times New Roman" panose="02020603050405020304" pitchFamily="18" charset="0"/>
              </a:rPr>
              <a:t>eficaz</a:t>
            </a:r>
            <a:r>
              <a:rPr lang="es-MX" sz="2400" dirty="0">
                <a:cs typeface="Times New Roman" panose="02020603050405020304" pitchFamily="18" charset="0"/>
              </a:rPr>
              <a:t> administración del </a:t>
            </a:r>
            <a:r>
              <a:rPr lang="es-MX" sz="2400" b="1" dirty="0">
                <a:solidFill>
                  <a:srgbClr val="0070C0"/>
                </a:solidFill>
                <a:cs typeface="Times New Roman" panose="02020603050405020304" pitchFamily="18" charset="0"/>
              </a:rPr>
              <a:t>capital.</a:t>
            </a:r>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014975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3" y="764704"/>
            <a:ext cx="6739194"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Objetivo fundamental de la administración del efectivo </a:t>
            </a:r>
          </a:p>
        </p:txBody>
      </p:sp>
      <p:sp>
        <p:nvSpPr>
          <p:cNvPr id="6" name="Cuadro de texto 2">
            <a:extLst>
              <a:ext uri="{FF2B5EF4-FFF2-40B4-BE49-F238E27FC236}">
                <a16:creationId xmlns:a16="http://schemas.microsoft.com/office/drawing/2014/main" id="{F152E851-855A-48CC-8D28-8C21C2AB37F9}"/>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aphicFrame>
        <p:nvGraphicFramePr>
          <p:cNvPr id="8" name="Marcador de contenido 4">
            <a:extLst>
              <a:ext uri="{FF2B5EF4-FFF2-40B4-BE49-F238E27FC236}">
                <a16:creationId xmlns:a16="http://schemas.microsoft.com/office/drawing/2014/main" id="{6135C6A7-708F-4F29-9615-032D6F742CE6}"/>
              </a:ext>
            </a:extLst>
          </p:cNvPr>
          <p:cNvGraphicFramePr>
            <a:graphicFrameLocks noGrp="1"/>
          </p:cNvGraphicFramePr>
          <p:nvPr>
            <p:ph idx="1"/>
          </p:nvPr>
        </p:nvGraphicFramePr>
        <p:xfrm>
          <a:off x="477473" y="2013277"/>
          <a:ext cx="10587605" cy="40100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6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3342392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2" y="894624"/>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Existencia del efectivo </a:t>
            </a:r>
          </a:p>
        </p:txBody>
      </p:sp>
      <p:sp>
        <p:nvSpPr>
          <p:cNvPr id="8" name="Cuadro de texto 2">
            <a:extLst>
              <a:ext uri="{FF2B5EF4-FFF2-40B4-BE49-F238E27FC236}">
                <a16:creationId xmlns:a16="http://schemas.microsoft.com/office/drawing/2014/main" id="{DCA56BE5-7B5C-4E60-AAB7-1BF26BF322EA}"/>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9" name="Rectángulo 8">
            <a:extLst>
              <a:ext uri="{FF2B5EF4-FFF2-40B4-BE49-F238E27FC236}">
                <a16:creationId xmlns:a16="http://schemas.microsoft.com/office/drawing/2014/main" id="{D9709034-98FC-4EAA-B32A-2AD16F39C8ED}"/>
              </a:ext>
            </a:extLst>
          </p:cNvPr>
          <p:cNvSpPr/>
          <p:nvPr/>
        </p:nvSpPr>
        <p:spPr>
          <a:xfrm>
            <a:off x="1096200" y="1912038"/>
            <a:ext cx="9817878" cy="3785652"/>
          </a:xfrm>
          <a:prstGeom prst="rect">
            <a:avLst/>
          </a:prstGeom>
        </p:spPr>
        <p:txBody>
          <a:bodyPr wrap="square">
            <a:spAutoFit/>
          </a:bodyPr>
          <a:lstStyle/>
          <a:p>
            <a:pPr algn="just"/>
            <a:r>
              <a:rPr lang="es-MX" sz="2000" dirty="0"/>
              <a:t>Las </a:t>
            </a:r>
            <a:r>
              <a:rPr lang="es-MX" sz="2000" b="1" dirty="0">
                <a:solidFill>
                  <a:srgbClr val="0070C0"/>
                </a:solidFill>
              </a:rPr>
              <a:t>empresas</a:t>
            </a:r>
            <a:r>
              <a:rPr lang="es-MX" sz="2000" dirty="0"/>
              <a:t> poseen diferentes </a:t>
            </a:r>
            <a:r>
              <a:rPr lang="es-MX" sz="2000" b="1" dirty="0">
                <a:solidFill>
                  <a:srgbClr val="0070C0"/>
                </a:solidFill>
              </a:rPr>
              <a:t>motivos</a:t>
            </a:r>
            <a:r>
              <a:rPr lang="es-MX" sz="2000" dirty="0"/>
              <a:t> para mantener </a:t>
            </a:r>
            <a:r>
              <a:rPr lang="es-MX" sz="2000" b="1" dirty="0">
                <a:solidFill>
                  <a:srgbClr val="0070C0"/>
                </a:solidFill>
              </a:rPr>
              <a:t>existencias</a:t>
            </a:r>
            <a:r>
              <a:rPr lang="es-MX" sz="2000" dirty="0"/>
              <a:t> de </a:t>
            </a:r>
            <a:r>
              <a:rPr lang="es-MX" sz="2000" b="1" dirty="0">
                <a:solidFill>
                  <a:srgbClr val="0070C0"/>
                </a:solidFill>
              </a:rPr>
              <a:t>efectivo</a:t>
            </a:r>
            <a:r>
              <a:rPr lang="es-MX" sz="2000" dirty="0"/>
              <a:t> tales como:</a:t>
            </a:r>
          </a:p>
          <a:p>
            <a:pPr algn="just"/>
            <a:endParaRPr lang="es-MX" sz="2000" dirty="0"/>
          </a:p>
          <a:p>
            <a:pPr marL="342900" indent="-342900" algn="just">
              <a:buFont typeface="Wingdings" panose="05000000000000000000" pitchFamily="2" charset="2"/>
              <a:buChar char="Ø"/>
            </a:pPr>
            <a:r>
              <a:rPr lang="es-MX" sz="2000" dirty="0"/>
              <a:t>Transaccional: </a:t>
            </a:r>
            <a:r>
              <a:rPr lang="es-MX" sz="2000" b="1" dirty="0">
                <a:solidFill>
                  <a:srgbClr val="0070C0"/>
                </a:solidFill>
              </a:rPr>
              <a:t>Capacita</a:t>
            </a:r>
            <a:r>
              <a:rPr lang="es-MX" sz="2000" dirty="0"/>
              <a:t> la empresa para que realice sus operaciones ordinarias.</a:t>
            </a:r>
          </a:p>
          <a:p>
            <a:pPr algn="just"/>
            <a:endParaRPr lang="es-MX" sz="2000" dirty="0"/>
          </a:p>
          <a:p>
            <a:pPr marL="342900" indent="-342900" algn="just">
              <a:buFont typeface="Wingdings" panose="05000000000000000000" pitchFamily="2" charset="2"/>
              <a:buChar char="Ø"/>
            </a:pPr>
            <a:r>
              <a:rPr lang="es-MX" sz="2000" dirty="0"/>
              <a:t>Precautorio: </a:t>
            </a:r>
            <a:r>
              <a:rPr lang="es-MX" sz="2000" b="1" dirty="0">
                <a:solidFill>
                  <a:srgbClr val="0070C0"/>
                </a:solidFill>
              </a:rPr>
              <a:t>Provee</a:t>
            </a:r>
            <a:r>
              <a:rPr lang="es-MX" sz="2000" dirty="0"/>
              <a:t> los flujos de </a:t>
            </a:r>
            <a:r>
              <a:rPr lang="es-MX" sz="2000" b="1" dirty="0">
                <a:solidFill>
                  <a:srgbClr val="0070C0"/>
                </a:solidFill>
              </a:rPr>
              <a:t>entrada</a:t>
            </a:r>
            <a:r>
              <a:rPr lang="es-MX" sz="2000" dirty="0"/>
              <a:t> y </a:t>
            </a:r>
            <a:r>
              <a:rPr lang="es-MX" sz="2000" b="1" dirty="0">
                <a:solidFill>
                  <a:srgbClr val="0070C0"/>
                </a:solidFill>
              </a:rPr>
              <a:t>salida</a:t>
            </a:r>
            <a:r>
              <a:rPr lang="es-MX" sz="2000" dirty="0"/>
              <a:t>.</a:t>
            </a:r>
          </a:p>
          <a:p>
            <a:pPr algn="just"/>
            <a:endParaRPr lang="es-MX" sz="2000" dirty="0"/>
          </a:p>
          <a:p>
            <a:pPr marL="342900" indent="-342900" algn="just">
              <a:buFont typeface="Wingdings" panose="05000000000000000000" pitchFamily="2" charset="2"/>
              <a:buChar char="Ø"/>
            </a:pPr>
            <a:r>
              <a:rPr lang="es-MX" sz="2000" dirty="0"/>
              <a:t>Especulativo: </a:t>
            </a:r>
            <a:r>
              <a:rPr lang="es-MX" sz="2000" b="1" dirty="0">
                <a:solidFill>
                  <a:srgbClr val="0070C0"/>
                </a:solidFill>
              </a:rPr>
              <a:t>Capacita</a:t>
            </a:r>
            <a:r>
              <a:rPr lang="es-MX" sz="2000" dirty="0"/>
              <a:t> la empresa para aceptar </a:t>
            </a:r>
            <a:r>
              <a:rPr lang="es-MX" sz="2000" b="1" dirty="0">
                <a:solidFill>
                  <a:srgbClr val="0070C0"/>
                </a:solidFill>
              </a:rPr>
              <a:t>oportunidades</a:t>
            </a:r>
            <a:r>
              <a:rPr lang="es-MX" sz="2000" dirty="0"/>
              <a:t> de lucro que puedan surgir en </a:t>
            </a:r>
            <a:r>
              <a:rPr lang="es-MX" sz="2000" b="1" dirty="0">
                <a:solidFill>
                  <a:srgbClr val="0070C0"/>
                </a:solidFill>
              </a:rPr>
              <a:t>determinadas</a:t>
            </a:r>
            <a:r>
              <a:rPr lang="es-MX" sz="2000" dirty="0"/>
              <a:t> situaciones de </a:t>
            </a:r>
            <a:r>
              <a:rPr lang="es-MX" sz="2000" b="1" dirty="0">
                <a:solidFill>
                  <a:srgbClr val="0070C0"/>
                </a:solidFill>
              </a:rPr>
              <a:t>negocio</a:t>
            </a:r>
            <a:r>
              <a:rPr lang="es-MX" sz="2000" dirty="0"/>
              <a:t>.</a:t>
            </a:r>
          </a:p>
          <a:p>
            <a:pPr algn="just"/>
            <a:endParaRPr lang="es-MX" sz="2000" dirty="0"/>
          </a:p>
          <a:p>
            <a:pPr marL="342900" indent="-342900" algn="just">
              <a:buFont typeface="Wingdings" panose="05000000000000000000" pitchFamily="2" charset="2"/>
              <a:buChar char="Ø"/>
            </a:pPr>
            <a:r>
              <a:rPr lang="es-MX" sz="2000" dirty="0"/>
              <a:t>Requerimiento de un Saldo Compensatorio: Se refiere a los </a:t>
            </a:r>
            <a:r>
              <a:rPr lang="es-MX" sz="2000" b="1" dirty="0">
                <a:solidFill>
                  <a:srgbClr val="0070C0"/>
                </a:solidFill>
              </a:rPr>
              <a:t>niveles</a:t>
            </a:r>
            <a:r>
              <a:rPr lang="es-MX" sz="2000" dirty="0"/>
              <a:t> mínimos que a una </a:t>
            </a:r>
            <a:r>
              <a:rPr lang="es-MX" sz="2000" b="1" dirty="0">
                <a:solidFill>
                  <a:srgbClr val="0070C0"/>
                </a:solidFill>
              </a:rPr>
              <a:t>empresa</a:t>
            </a:r>
            <a:r>
              <a:rPr lang="es-MX" sz="2000" dirty="0"/>
              <a:t> le conviene mantener en su </a:t>
            </a:r>
            <a:r>
              <a:rPr lang="es-MX" sz="2000" b="1" dirty="0">
                <a:solidFill>
                  <a:srgbClr val="0070C0"/>
                </a:solidFill>
              </a:rPr>
              <a:t>cuenta bancaria</a:t>
            </a:r>
            <a:r>
              <a:rPr lang="es-MX" sz="2000" dirty="0"/>
              <a:t>.</a:t>
            </a:r>
          </a:p>
        </p:txBody>
      </p:sp>
      <p:grpSp>
        <p:nvGrpSpPr>
          <p:cNvPr id="6" name="5 Grupo"/>
          <p:cNvGrpSpPr/>
          <p:nvPr/>
        </p:nvGrpSpPr>
        <p:grpSpPr>
          <a:xfrm>
            <a:off x="-36512" y="0"/>
            <a:ext cx="12228512" cy="6858000"/>
            <a:chOff x="-36512" y="0"/>
            <a:chExt cx="12228512" cy="6858000"/>
          </a:xfrm>
        </p:grpSpPr>
        <p:grpSp>
          <p:nvGrpSpPr>
            <p:cNvPr id="7" name="6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3656624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a:extLst>
              <a:ext uri="{FF2B5EF4-FFF2-40B4-BE49-F238E27FC236}">
                <a16:creationId xmlns:a16="http://schemas.microsoft.com/office/drawing/2014/main" id="{48370C6A-DB76-405E-AD19-6B9F3AA5FEEA}"/>
              </a:ext>
            </a:extLst>
          </p:cNvPr>
          <p:cNvGraphicFramePr>
            <a:graphicFrameLocks noGrp="1"/>
          </p:cNvGraphicFramePr>
          <p:nvPr>
            <p:extLst>
              <p:ext uri="{D42A27DB-BD31-4B8C-83A1-F6EECF244321}">
                <p14:modId xmlns:p14="http://schemas.microsoft.com/office/powerpoint/2010/main" val="3812554149"/>
              </p:ext>
            </p:extLst>
          </p:nvPr>
        </p:nvGraphicFramePr>
        <p:xfrm>
          <a:off x="2918039" y="1375968"/>
          <a:ext cx="6355922" cy="4106064"/>
        </p:xfrm>
        <a:graphic>
          <a:graphicData uri="http://schemas.openxmlformats.org/drawingml/2006/table">
            <a:tbl>
              <a:tblPr firstRow="1" bandRow="1">
                <a:tableStyleId>{93296810-A885-4BE3-A3E7-6D5BEEA58F35}</a:tableStyleId>
              </a:tblPr>
              <a:tblGrid>
                <a:gridCol w="3177961">
                  <a:extLst>
                    <a:ext uri="{9D8B030D-6E8A-4147-A177-3AD203B41FA5}">
                      <a16:colId xmlns:a16="http://schemas.microsoft.com/office/drawing/2014/main" val="2079062392"/>
                    </a:ext>
                  </a:extLst>
                </a:gridCol>
                <a:gridCol w="3177961">
                  <a:extLst>
                    <a:ext uri="{9D8B030D-6E8A-4147-A177-3AD203B41FA5}">
                      <a16:colId xmlns:a16="http://schemas.microsoft.com/office/drawing/2014/main" val="2178810707"/>
                    </a:ext>
                  </a:extLst>
                </a:gridCol>
              </a:tblGrid>
              <a:tr h="435424">
                <a:tc>
                  <a:txBody>
                    <a:bodyPr/>
                    <a:lstStyle/>
                    <a:p>
                      <a:r>
                        <a:rPr lang="es-MX" sz="2000" dirty="0"/>
                        <a:t>Unidad de aprendizaje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Análisis y planeación financiera </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37596746"/>
                  </a:ext>
                </a:extLst>
              </a:tr>
              <a:tr h="435424">
                <a:tc>
                  <a:txBody>
                    <a:bodyPr/>
                    <a:lstStyle/>
                    <a:p>
                      <a:r>
                        <a:rPr lang="es-MX" sz="2000" dirty="0"/>
                        <a:t>Clave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LAMM51</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93931427"/>
                  </a:ext>
                </a:extLst>
              </a:tr>
              <a:tr h="435424">
                <a:tc>
                  <a:txBody>
                    <a:bodyPr/>
                    <a:lstStyle/>
                    <a:p>
                      <a:r>
                        <a:rPr lang="es-MX" sz="2000" dirty="0"/>
                        <a:t>Horas Teóricas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3</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85541276"/>
                  </a:ext>
                </a:extLst>
              </a:tr>
              <a:tr h="435424">
                <a:tc>
                  <a:txBody>
                    <a:bodyPr/>
                    <a:lstStyle/>
                    <a:p>
                      <a:r>
                        <a:rPr lang="es-MX" sz="2000" dirty="0"/>
                        <a:t>Horas Prácticas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1</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2626754"/>
                  </a:ext>
                </a:extLst>
              </a:tr>
              <a:tr h="435424">
                <a:tc>
                  <a:txBody>
                    <a:bodyPr/>
                    <a:lstStyle/>
                    <a:p>
                      <a:r>
                        <a:rPr lang="es-MX" sz="2000" dirty="0"/>
                        <a:t>Total de Horas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4</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54629477"/>
                  </a:ext>
                </a:extLst>
              </a:tr>
              <a:tr h="435424">
                <a:tc>
                  <a:txBody>
                    <a:bodyPr/>
                    <a:lstStyle/>
                    <a:p>
                      <a:r>
                        <a:rPr lang="es-MX" sz="2000" dirty="0"/>
                        <a:t>Créditos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7</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6516582"/>
                  </a:ext>
                </a:extLst>
              </a:tr>
              <a:tr h="435424">
                <a:tc>
                  <a:txBody>
                    <a:bodyPr/>
                    <a:lstStyle/>
                    <a:p>
                      <a:r>
                        <a:rPr lang="es-MX" sz="2000" dirty="0"/>
                        <a:t>Carácter de la UA</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Obligatoria </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76286118"/>
                  </a:ext>
                </a:extLst>
              </a:tr>
              <a:tr h="388705">
                <a:tc>
                  <a:txBody>
                    <a:bodyPr/>
                    <a:lstStyle/>
                    <a:p>
                      <a:r>
                        <a:rPr lang="es-MX" sz="2000" dirty="0"/>
                        <a:t>Área curricular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Contaduría</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85649844"/>
                  </a:ext>
                </a:extLst>
              </a:tr>
              <a:tr h="388705">
                <a:tc>
                  <a:txBody>
                    <a:bodyPr/>
                    <a:lstStyle/>
                    <a:p>
                      <a:r>
                        <a:rPr lang="es-MX" sz="2000" dirty="0"/>
                        <a:t>Núcleo de UA </a:t>
                      </a:r>
                      <a:endParaRPr lang="es-MX" sz="2000" dirty="0">
                        <a:solidFill>
                          <a:schemeClr val="tx1"/>
                        </a:solidFill>
                        <a:latin typeface="Arial" panose="020B0604020202020204" pitchFamily="34" charset="0"/>
                        <a:cs typeface="Arial" panose="020B0604020202020204" pitchFamily="34" charset="0"/>
                      </a:endParaRPr>
                    </a:p>
                  </a:txBody>
                  <a:tcPr/>
                </a:tc>
                <a:tc>
                  <a:txBody>
                    <a:bodyPr/>
                    <a:lstStyle/>
                    <a:p>
                      <a:r>
                        <a:rPr lang="es-MX" sz="2000" dirty="0"/>
                        <a:t>Sustantivo </a:t>
                      </a:r>
                      <a:endParaRPr lang="es-MX" sz="2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6852682"/>
                  </a:ext>
                </a:extLst>
              </a:tr>
            </a:tbl>
          </a:graphicData>
        </a:graphic>
      </p:graphicFrame>
      <p:grpSp>
        <p:nvGrpSpPr>
          <p:cNvPr id="15" name="14 Grupo"/>
          <p:cNvGrpSpPr/>
          <p:nvPr/>
        </p:nvGrpSpPr>
        <p:grpSpPr>
          <a:xfrm>
            <a:off x="-36512" y="0"/>
            <a:ext cx="12228512" cy="6858000"/>
            <a:chOff x="-36512" y="0"/>
            <a:chExt cx="9198446" cy="6858000"/>
          </a:xfrm>
        </p:grpSpPr>
        <p:sp>
          <p:nvSpPr>
            <p:cNvPr id="16" name="15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spTree>
    <p:extLst>
      <p:ext uri="{BB962C8B-B14F-4D97-AF65-F5344CB8AC3E}">
        <p14:creationId xmlns:p14="http://schemas.microsoft.com/office/powerpoint/2010/main" val="895349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550254" y="764704"/>
            <a:ext cx="7083142"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Políticas básicas para una administración eficiente  </a:t>
            </a:r>
          </a:p>
        </p:txBody>
      </p:sp>
      <p:sp>
        <p:nvSpPr>
          <p:cNvPr id="9" name="Cuadro de texto 2">
            <a:extLst>
              <a:ext uri="{FF2B5EF4-FFF2-40B4-BE49-F238E27FC236}">
                <a16:creationId xmlns:a16="http://schemas.microsoft.com/office/drawing/2014/main" id="{3CC2AF63-F7A7-4A90-A4DB-A048E1402B73}"/>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aphicFrame>
        <p:nvGraphicFramePr>
          <p:cNvPr id="11" name="Marcador de contenido 3">
            <a:extLst>
              <a:ext uri="{FF2B5EF4-FFF2-40B4-BE49-F238E27FC236}">
                <a16:creationId xmlns:a16="http://schemas.microsoft.com/office/drawing/2014/main" id="{D54815F3-BDBA-4526-B443-15A6955A765F}"/>
              </a:ext>
            </a:extLst>
          </p:cNvPr>
          <p:cNvGraphicFramePr>
            <a:graphicFrameLocks noGrp="1"/>
          </p:cNvGraphicFramePr>
          <p:nvPr>
            <p:ph idx="1"/>
          </p:nvPr>
        </p:nvGraphicFramePr>
        <p:xfrm>
          <a:off x="930478" y="1157682"/>
          <a:ext cx="11141242" cy="5365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5 Grupo"/>
          <p:cNvGrpSpPr/>
          <p:nvPr/>
        </p:nvGrpSpPr>
        <p:grpSpPr>
          <a:xfrm>
            <a:off x="-36512" y="0"/>
            <a:ext cx="12228512" cy="6858000"/>
            <a:chOff x="-36512" y="0"/>
            <a:chExt cx="12228512" cy="6858000"/>
          </a:xfrm>
        </p:grpSpPr>
        <p:grpSp>
          <p:nvGrpSpPr>
            <p:cNvPr id="7" name="6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3"/>
            <p:cNvPicPr>
              <a:picLocks noChangeAspect="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7462519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2" y="572282"/>
            <a:ext cx="5696125"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Administración del ciclo de efectivo </a:t>
            </a:r>
          </a:p>
        </p:txBody>
      </p:sp>
      <p:sp>
        <p:nvSpPr>
          <p:cNvPr id="8" name="Cuadro de texto 2">
            <a:extLst>
              <a:ext uri="{FF2B5EF4-FFF2-40B4-BE49-F238E27FC236}">
                <a16:creationId xmlns:a16="http://schemas.microsoft.com/office/drawing/2014/main" id="{2D47AD64-2C1B-43D6-AF77-D4C9DB57E16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aphicFrame>
        <p:nvGraphicFramePr>
          <p:cNvPr id="9" name="Marcador de contenido 3">
            <a:extLst>
              <a:ext uri="{FF2B5EF4-FFF2-40B4-BE49-F238E27FC236}">
                <a16:creationId xmlns:a16="http://schemas.microsoft.com/office/drawing/2014/main" id="{D8ADBC81-C9AD-48C5-B3CB-5ECC8386DF14}"/>
              </a:ext>
            </a:extLst>
          </p:cNvPr>
          <p:cNvGraphicFramePr>
            <a:graphicFrameLocks noGrp="1"/>
          </p:cNvGraphicFramePr>
          <p:nvPr>
            <p:ph idx="1"/>
          </p:nvPr>
        </p:nvGraphicFramePr>
        <p:xfrm>
          <a:off x="838200" y="174835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5 Grupo"/>
          <p:cNvGrpSpPr/>
          <p:nvPr/>
        </p:nvGrpSpPr>
        <p:grpSpPr>
          <a:xfrm>
            <a:off x="-36512" y="0"/>
            <a:ext cx="12228512" cy="6858000"/>
            <a:chOff x="-36512" y="0"/>
            <a:chExt cx="12228512" cy="6858000"/>
          </a:xfrm>
        </p:grpSpPr>
        <p:grpSp>
          <p:nvGrpSpPr>
            <p:cNvPr id="7" name="6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2633126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2" y="841751"/>
            <a:ext cx="617429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Estado de flujo de efectivo </a:t>
            </a:r>
          </a:p>
        </p:txBody>
      </p:sp>
      <p:sp>
        <p:nvSpPr>
          <p:cNvPr id="9" name="Cuadro de texto 2">
            <a:extLst>
              <a:ext uri="{FF2B5EF4-FFF2-40B4-BE49-F238E27FC236}">
                <a16:creationId xmlns:a16="http://schemas.microsoft.com/office/drawing/2014/main" id="{A561D558-0D65-449F-98E1-55F3E823EE3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8" name="Rectángulo 7">
            <a:extLst>
              <a:ext uri="{FF2B5EF4-FFF2-40B4-BE49-F238E27FC236}">
                <a16:creationId xmlns:a16="http://schemas.microsoft.com/office/drawing/2014/main" id="{52CB82D6-9341-4D2B-853C-975D7BD52D4D}"/>
              </a:ext>
            </a:extLst>
          </p:cNvPr>
          <p:cNvSpPr/>
          <p:nvPr/>
        </p:nvSpPr>
        <p:spPr>
          <a:xfrm>
            <a:off x="1026615" y="1863885"/>
            <a:ext cx="10516636" cy="958660"/>
          </a:xfrm>
          <a:prstGeom prst="rect">
            <a:avLst/>
          </a:prstGeom>
          <a:ln>
            <a:solidFill>
              <a:schemeClr val="tx1"/>
            </a:solidFill>
          </a:ln>
        </p:spPr>
        <p:txBody>
          <a:bodyPr wrap="square">
            <a:spAutoFit/>
          </a:bodyPr>
          <a:lstStyle/>
          <a:p>
            <a:pPr algn="just">
              <a:lnSpc>
                <a:spcPct val="150000"/>
              </a:lnSpc>
            </a:pPr>
            <a:r>
              <a:rPr lang="es-MX" sz="2000" dirty="0">
                <a:cs typeface="Times New Roman" panose="02020603050405020304" pitchFamily="18" charset="0"/>
              </a:rPr>
              <a:t>El cual </a:t>
            </a:r>
            <a:r>
              <a:rPr lang="es-MX" sz="2000" b="1" dirty="0">
                <a:solidFill>
                  <a:srgbClr val="0070C0"/>
                </a:solidFill>
                <a:cs typeface="Times New Roman" panose="02020603050405020304" pitchFamily="18" charset="0"/>
              </a:rPr>
              <a:t>relaciona</a:t>
            </a:r>
            <a:r>
              <a:rPr lang="es-MX" sz="2000" dirty="0">
                <a:cs typeface="Times New Roman" panose="02020603050405020304" pitchFamily="18" charset="0"/>
              </a:rPr>
              <a:t> los </a:t>
            </a:r>
            <a:r>
              <a:rPr lang="es-MX" sz="2000" b="1" dirty="0">
                <a:solidFill>
                  <a:srgbClr val="0070C0"/>
                </a:solidFill>
                <a:cs typeface="Times New Roman" panose="02020603050405020304" pitchFamily="18" charset="0"/>
              </a:rPr>
              <a:t>ingresos</a:t>
            </a:r>
            <a:r>
              <a:rPr lang="es-MX" sz="2000" dirty="0">
                <a:cs typeface="Times New Roman" panose="02020603050405020304" pitchFamily="18" charset="0"/>
              </a:rPr>
              <a:t> y </a:t>
            </a:r>
            <a:r>
              <a:rPr lang="es-MX" sz="2000" b="1" dirty="0">
                <a:solidFill>
                  <a:srgbClr val="0070C0"/>
                </a:solidFill>
                <a:cs typeface="Times New Roman" panose="02020603050405020304" pitchFamily="18" charset="0"/>
              </a:rPr>
              <a:t>pagos </a:t>
            </a:r>
            <a:r>
              <a:rPr lang="es-MX" sz="2000" dirty="0">
                <a:cs typeface="Times New Roman" panose="02020603050405020304" pitchFamily="18" charset="0"/>
              </a:rPr>
              <a:t>en </a:t>
            </a:r>
            <a:r>
              <a:rPr lang="es-MX" sz="2000" b="1" dirty="0">
                <a:solidFill>
                  <a:srgbClr val="0070C0"/>
                </a:solidFill>
                <a:cs typeface="Times New Roman" panose="02020603050405020304" pitchFamily="18" charset="0"/>
              </a:rPr>
              <a:t>efectivo</a:t>
            </a:r>
            <a:r>
              <a:rPr lang="es-MX" sz="2000" dirty="0">
                <a:cs typeface="Times New Roman" panose="02020603050405020304" pitchFamily="18" charset="0"/>
              </a:rPr>
              <a:t> que se realiza en un periodo </a:t>
            </a:r>
            <a:r>
              <a:rPr lang="es-MX" sz="2000" b="1" dirty="0">
                <a:solidFill>
                  <a:srgbClr val="0070C0"/>
                </a:solidFill>
                <a:cs typeface="Times New Roman" panose="02020603050405020304" pitchFamily="18" charset="0"/>
              </a:rPr>
              <a:t>contable, </a:t>
            </a:r>
            <a:r>
              <a:rPr lang="es-MX" sz="2000" dirty="0">
                <a:cs typeface="Times New Roman" panose="02020603050405020304" pitchFamily="18" charset="0"/>
              </a:rPr>
              <a:t>además proporciona información acerca de las </a:t>
            </a:r>
            <a:r>
              <a:rPr lang="es-MX" sz="2000" b="1" dirty="0">
                <a:solidFill>
                  <a:srgbClr val="0070C0"/>
                </a:solidFill>
                <a:cs typeface="Times New Roman" panose="02020603050405020304" pitchFamily="18" charset="0"/>
              </a:rPr>
              <a:t>actividades </a:t>
            </a:r>
            <a:r>
              <a:rPr lang="es-MX" sz="2000" dirty="0">
                <a:cs typeface="Times New Roman" panose="02020603050405020304" pitchFamily="18" charset="0"/>
              </a:rPr>
              <a:t>de </a:t>
            </a:r>
            <a:r>
              <a:rPr lang="es-MX" sz="2000" b="1" dirty="0">
                <a:solidFill>
                  <a:srgbClr val="0070C0"/>
                </a:solidFill>
                <a:cs typeface="Times New Roman" panose="02020603050405020304" pitchFamily="18" charset="0"/>
              </a:rPr>
              <a:t>inversión y financiación</a:t>
            </a:r>
            <a:r>
              <a:rPr lang="es-MX" sz="2000" dirty="0">
                <a:cs typeface="Times New Roman" panose="02020603050405020304" pitchFamily="18" charset="0"/>
              </a:rPr>
              <a:t>. </a:t>
            </a:r>
          </a:p>
        </p:txBody>
      </p:sp>
      <p:sp>
        <p:nvSpPr>
          <p:cNvPr id="10" name="Rectángulo 9">
            <a:extLst>
              <a:ext uri="{FF2B5EF4-FFF2-40B4-BE49-F238E27FC236}">
                <a16:creationId xmlns:a16="http://schemas.microsoft.com/office/drawing/2014/main" id="{3D2984CC-73FC-4397-9AD8-EF67DAE0CEF8}"/>
              </a:ext>
            </a:extLst>
          </p:cNvPr>
          <p:cNvSpPr/>
          <p:nvPr/>
        </p:nvSpPr>
        <p:spPr>
          <a:xfrm>
            <a:off x="2536633" y="3065413"/>
            <a:ext cx="7924437" cy="2805320"/>
          </a:xfrm>
          <a:prstGeom prst="rect">
            <a:avLst/>
          </a:prstGeom>
          <a:ln>
            <a:solidFill>
              <a:schemeClr val="bg1"/>
            </a:solidFill>
          </a:ln>
        </p:spPr>
        <p:txBody>
          <a:bodyPr wrap="square">
            <a:spAutoFit/>
          </a:bodyPr>
          <a:lstStyle/>
          <a:p>
            <a:pPr algn="just">
              <a:lnSpc>
                <a:spcPct val="150000"/>
              </a:lnSpc>
            </a:pPr>
            <a:r>
              <a:rPr lang="es-MX" sz="2000" b="1" dirty="0">
                <a:solidFill>
                  <a:srgbClr val="0070C0"/>
                </a:solidFill>
                <a:cs typeface="Times New Roman" panose="02020603050405020304" pitchFamily="18" charset="0"/>
              </a:rPr>
              <a:t>Se realiza:</a:t>
            </a:r>
          </a:p>
          <a:p>
            <a:pPr algn="just">
              <a:lnSpc>
                <a:spcPct val="150000"/>
              </a:lnSpc>
            </a:pPr>
            <a:endParaRPr lang="es-MX" sz="2000" dirty="0">
              <a:cs typeface="Times New Roman" panose="02020603050405020304" pitchFamily="18" charset="0"/>
            </a:endParaRPr>
          </a:p>
          <a:p>
            <a:pPr marL="285750" indent="-285750" algn="just">
              <a:lnSpc>
                <a:spcPct val="150000"/>
              </a:lnSpc>
              <a:buFont typeface="Wingdings" panose="05000000000000000000" pitchFamily="2" charset="2"/>
              <a:buChar char="Ø"/>
            </a:pPr>
            <a:r>
              <a:rPr lang="es-MX" sz="2000" dirty="0">
                <a:cs typeface="Times New Roman" panose="02020603050405020304" pitchFamily="18" charset="0"/>
              </a:rPr>
              <a:t>Diagnósticos</a:t>
            </a:r>
          </a:p>
          <a:p>
            <a:pPr marL="285750" indent="-285750" algn="just">
              <a:lnSpc>
                <a:spcPct val="150000"/>
              </a:lnSpc>
              <a:buFont typeface="Wingdings" panose="05000000000000000000" pitchFamily="2" charset="2"/>
              <a:buChar char="Ø"/>
            </a:pPr>
            <a:r>
              <a:rPr lang="es-MX" sz="2000" dirty="0">
                <a:cs typeface="Times New Roman" panose="02020603050405020304" pitchFamily="18" charset="0"/>
              </a:rPr>
              <a:t>Pone al descubierto</a:t>
            </a:r>
          </a:p>
          <a:p>
            <a:pPr marL="285750" indent="-285750" algn="just">
              <a:lnSpc>
                <a:spcPct val="150000"/>
              </a:lnSpc>
              <a:buFont typeface="Wingdings" panose="05000000000000000000" pitchFamily="2" charset="2"/>
              <a:buChar char="Ø"/>
            </a:pPr>
            <a:r>
              <a:rPr lang="es-MX" sz="2000" dirty="0">
                <a:cs typeface="Times New Roman" panose="02020603050405020304" pitchFamily="18" charset="0"/>
              </a:rPr>
              <a:t>Brinda información</a:t>
            </a:r>
          </a:p>
          <a:p>
            <a:pPr marL="285750" indent="-285750" algn="just">
              <a:lnSpc>
                <a:spcPct val="150000"/>
              </a:lnSpc>
              <a:buFont typeface="Wingdings" panose="05000000000000000000" pitchFamily="2" charset="2"/>
              <a:buChar char="Ø"/>
            </a:pPr>
            <a:r>
              <a:rPr lang="es-MX" sz="2000" dirty="0">
                <a:cs typeface="Times New Roman" panose="02020603050405020304" pitchFamily="18" charset="0"/>
              </a:rPr>
              <a:t>Destaca si se le destinan fondos obtenidos a corto plazo</a:t>
            </a:r>
          </a:p>
        </p:txBody>
      </p:sp>
      <p:grpSp>
        <p:nvGrpSpPr>
          <p:cNvPr id="7" name="6 Grupo"/>
          <p:cNvGrpSpPr/>
          <p:nvPr/>
        </p:nvGrpSpPr>
        <p:grpSpPr>
          <a:xfrm>
            <a:off x="-36512" y="0"/>
            <a:ext cx="12228512" cy="6858000"/>
            <a:chOff x="-36512" y="0"/>
            <a:chExt cx="12228512" cy="6858000"/>
          </a:xfrm>
        </p:grpSpPr>
        <p:grpSp>
          <p:nvGrpSpPr>
            <p:cNvPr id="11" name="10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6258744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2" y="859989"/>
            <a:ext cx="6535024"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 los flujos de efectivo </a:t>
            </a:r>
          </a:p>
        </p:txBody>
      </p:sp>
      <p:sp>
        <p:nvSpPr>
          <p:cNvPr id="8" name="Cuadro de texto 2">
            <a:extLst>
              <a:ext uri="{FF2B5EF4-FFF2-40B4-BE49-F238E27FC236}">
                <a16:creationId xmlns:a16="http://schemas.microsoft.com/office/drawing/2014/main" id="{DCEC4082-FA5A-4130-A959-951C78319AA2}"/>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aphicFrame>
        <p:nvGraphicFramePr>
          <p:cNvPr id="9" name="Marcador de contenido 3">
            <a:extLst>
              <a:ext uri="{FF2B5EF4-FFF2-40B4-BE49-F238E27FC236}">
                <a16:creationId xmlns:a16="http://schemas.microsoft.com/office/drawing/2014/main" id="{097E4F5F-F278-4EE6-B82B-E6479D002E90}"/>
              </a:ext>
            </a:extLst>
          </p:cNvPr>
          <p:cNvGraphicFramePr>
            <a:graphicFrameLocks noGrp="1"/>
          </p:cNvGraphicFramePr>
          <p:nvPr>
            <p:ph idx="1"/>
          </p:nvPr>
        </p:nvGraphicFramePr>
        <p:xfrm>
          <a:off x="1392571" y="3368121"/>
          <a:ext cx="9135612" cy="1981200"/>
        </p:xfrm>
        <a:graphic>
          <a:graphicData uri="http://schemas.openxmlformats.org/drawingml/2006/table">
            <a:tbl>
              <a:tblPr>
                <a:tableStyleId>{69CF1AB2-1976-4502-BF36-3FF5EA218861}</a:tableStyleId>
              </a:tblPr>
              <a:tblGrid>
                <a:gridCol w="4567806">
                  <a:extLst>
                    <a:ext uri="{9D8B030D-6E8A-4147-A177-3AD203B41FA5}">
                      <a16:colId xmlns:a16="http://schemas.microsoft.com/office/drawing/2014/main" val="1117304685"/>
                    </a:ext>
                  </a:extLst>
                </a:gridCol>
                <a:gridCol w="4567806">
                  <a:extLst>
                    <a:ext uri="{9D8B030D-6E8A-4147-A177-3AD203B41FA5}">
                      <a16:colId xmlns:a16="http://schemas.microsoft.com/office/drawing/2014/main" val="3781223745"/>
                    </a:ext>
                  </a:extLst>
                </a:gridCol>
              </a:tblGrid>
              <a:tr h="0">
                <a:tc>
                  <a:txBody>
                    <a:bodyPr/>
                    <a:lstStyle/>
                    <a:p>
                      <a:pPr fontAlgn="t"/>
                      <a:r>
                        <a:rPr lang="es-MX" sz="2000" dirty="0">
                          <a:effectLst/>
                        </a:rPr>
                        <a:t>Ingresos</a:t>
                      </a:r>
                      <a:endParaRPr lang="es-MX" sz="2000" dirty="0">
                        <a:effectLst/>
                        <a:latin typeface="+mn-lt"/>
                        <a:cs typeface="Times New Roman" panose="02020603050405020304" pitchFamily="18" charset="0"/>
                      </a:endParaRPr>
                    </a:p>
                  </a:txBody>
                  <a:tcPr marL="76200" marR="76200" marT="76200" marB="76200"/>
                </a:tc>
                <a:tc>
                  <a:txBody>
                    <a:bodyPr/>
                    <a:lstStyle/>
                    <a:p>
                      <a:pPr fontAlgn="t"/>
                      <a:r>
                        <a:rPr lang="es-MX" sz="2000" dirty="0">
                          <a:effectLst/>
                        </a:rPr>
                        <a:t>Pagos</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260434853"/>
                  </a:ext>
                </a:extLst>
              </a:tr>
              <a:tr h="0">
                <a:tc>
                  <a:txBody>
                    <a:bodyPr/>
                    <a:lstStyle/>
                    <a:p>
                      <a:pPr fontAlgn="t"/>
                      <a:r>
                        <a:rPr lang="es-MX" sz="2000" dirty="0">
                          <a:effectLst/>
                        </a:rPr>
                        <a:t>Recaudo o cobros a clientes por ventas de mercancías y servicios prestados.</a:t>
                      </a:r>
                      <a:endParaRPr lang="es-MX" sz="2000" dirty="0">
                        <a:effectLst/>
                        <a:latin typeface="+mn-lt"/>
                        <a:cs typeface="Times New Roman" panose="02020603050405020304" pitchFamily="18" charset="0"/>
                      </a:endParaRPr>
                    </a:p>
                  </a:txBody>
                  <a:tcPr marL="76200" marR="76200" marT="76200" marB="76200"/>
                </a:tc>
                <a:tc>
                  <a:txBody>
                    <a:bodyPr/>
                    <a:lstStyle/>
                    <a:p>
                      <a:pPr fontAlgn="t"/>
                      <a:r>
                        <a:rPr lang="es-MX" sz="2000" dirty="0">
                          <a:effectLst/>
                        </a:rPr>
                        <a:t>Pagos de mercancías y servicios prestados a proveedores, incluyendo pagos a empleados.</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1804763303"/>
                  </a:ext>
                </a:extLst>
              </a:tr>
              <a:tr h="0">
                <a:tc>
                  <a:txBody>
                    <a:bodyPr/>
                    <a:lstStyle/>
                    <a:p>
                      <a:pPr fontAlgn="t"/>
                      <a:r>
                        <a:rPr lang="es-MX" sz="2000" dirty="0">
                          <a:effectLst/>
                        </a:rPr>
                        <a:t>Intereses y dividendos recibidos.</a:t>
                      </a:r>
                      <a:endParaRPr lang="es-MX" sz="2000" dirty="0">
                        <a:effectLst/>
                        <a:latin typeface="+mn-lt"/>
                        <a:cs typeface="Times New Roman" panose="02020603050405020304" pitchFamily="18" charset="0"/>
                      </a:endParaRPr>
                    </a:p>
                  </a:txBody>
                  <a:tcPr marL="76200" marR="76200" marT="76200" marB="76200"/>
                </a:tc>
                <a:tc>
                  <a:txBody>
                    <a:bodyPr/>
                    <a:lstStyle/>
                    <a:p>
                      <a:pPr fontAlgn="t"/>
                      <a:r>
                        <a:rPr lang="es-MX" sz="2000" dirty="0">
                          <a:effectLst/>
                        </a:rPr>
                        <a:t>Pagos de intereses e impuestos.</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750332084"/>
                  </a:ext>
                </a:extLst>
              </a:tr>
            </a:tbl>
          </a:graphicData>
        </a:graphic>
      </p:graphicFrame>
      <p:sp>
        <p:nvSpPr>
          <p:cNvPr id="10" name="Rectangle 1">
            <a:extLst>
              <a:ext uri="{FF2B5EF4-FFF2-40B4-BE49-F238E27FC236}">
                <a16:creationId xmlns:a16="http://schemas.microsoft.com/office/drawing/2014/main" id="{581BB921-0961-4CF7-8D79-409865A22634}"/>
              </a:ext>
            </a:extLst>
          </p:cNvPr>
          <p:cNvSpPr>
            <a:spLocks noChangeArrowheads="1"/>
          </p:cNvSpPr>
          <p:nvPr/>
        </p:nvSpPr>
        <p:spPr bwMode="auto">
          <a:xfrm>
            <a:off x="804992" y="2278095"/>
            <a:ext cx="103107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effectLst/>
                <a:cs typeface="Times New Roman" panose="02020603050405020304" pitchFamily="18" charset="0"/>
              </a:rPr>
              <a:t>1. Por actividades de operación: este incluye los ingresos y los pagos de efectivos realizados por las operaciones.</a:t>
            </a:r>
          </a:p>
        </p:txBody>
      </p:sp>
      <p:grpSp>
        <p:nvGrpSpPr>
          <p:cNvPr id="7" name="6 Grupo"/>
          <p:cNvGrpSpPr/>
          <p:nvPr/>
        </p:nvGrpSpPr>
        <p:grpSpPr>
          <a:xfrm>
            <a:off x="-36512" y="0"/>
            <a:ext cx="12228512" cy="6858000"/>
            <a:chOff x="-36512" y="0"/>
            <a:chExt cx="12228512" cy="6858000"/>
          </a:xfrm>
        </p:grpSpPr>
        <p:grpSp>
          <p:nvGrpSpPr>
            <p:cNvPr id="11" name="10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5655868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918309" y="924383"/>
            <a:ext cx="6535024"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 los flujos de efectivo </a:t>
            </a:r>
          </a:p>
        </p:txBody>
      </p:sp>
      <p:sp>
        <p:nvSpPr>
          <p:cNvPr id="8" name="Cuadro de texto 2">
            <a:extLst>
              <a:ext uri="{FF2B5EF4-FFF2-40B4-BE49-F238E27FC236}">
                <a16:creationId xmlns:a16="http://schemas.microsoft.com/office/drawing/2014/main" id="{DCEC4082-FA5A-4130-A959-951C78319AA2}"/>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10" name="Rectangle 1">
            <a:extLst>
              <a:ext uri="{FF2B5EF4-FFF2-40B4-BE49-F238E27FC236}">
                <a16:creationId xmlns:a16="http://schemas.microsoft.com/office/drawing/2014/main" id="{581BB921-0961-4CF7-8D79-409865A22634}"/>
              </a:ext>
            </a:extLst>
          </p:cNvPr>
          <p:cNvSpPr>
            <a:spLocks noChangeArrowheads="1"/>
          </p:cNvSpPr>
          <p:nvPr/>
        </p:nvSpPr>
        <p:spPr bwMode="auto">
          <a:xfrm>
            <a:off x="804992" y="2278095"/>
            <a:ext cx="103107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s-MX" altLang="es-MX" sz="2000" dirty="0">
                <a:cs typeface="Times New Roman" panose="02020603050405020304" pitchFamily="18" charset="0"/>
              </a:rPr>
              <a:t>2. Por actividades de inversión: incluye aquellos ingresos y pagos que están relacionados con esta actividad.</a:t>
            </a:r>
          </a:p>
        </p:txBody>
      </p:sp>
      <p:graphicFrame>
        <p:nvGraphicFramePr>
          <p:cNvPr id="11" name="Marcador de contenido 3">
            <a:extLst>
              <a:ext uri="{FF2B5EF4-FFF2-40B4-BE49-F238E27FC236}">
                <a16:creationId xmlns:a16="http://schemas.microsoft.com/office/drawing/2014/main" id="{BBA03284-FBDA-436F-AFB0-94D3B82F5988}"/>
              </a:ext>
            </a:extLst>
          </p:cNvPr>
          <p:cNvGraphicFramePr>
            <a:graphicFrameLocks noGrp="1"/>
          </p:cNvGraphicFramePr>
          <p:nvPr>
            <p:ph idx="1"/>
          </p:nvPr>
        </p:nvGraphicFramePr>
        <p:xfrm>
          <a:off x="1384183" y="3429000"/>
          <a:ext cx="9068500" cy="1981200"/>
        </p:xfrm>
        <a:graphic>
          <a:graphicData uri="http://schemas.openxmlformats.org/drawingml/2006/table">
            <a:tbl>
              <a:tblPr>
                <a:tableStyleId>{69CF1AB2-1976-4502-BF36-3FF5EA218861}</a:tableStyleId>
              </a:tblPr>
              <a:tblGrid>
                <a:gridCol w="4534250">
                  <a:extLst>
                    <a:ext uri="{9D8B030D-6E8A-4147-A177-3AD203B41FA5}">
                      <a16:colId xmlns:a16="http://schemas.microsoft.com/office/drawing/2014/main" val="2142532151"/>
                    </a:ext>
                  </a:extLst>
                </a:gridCol>
                <a:gridCol w="4534250">
                  <a:extLst>
                    <a:ext uri="{9D8B030D-6E8A-4147-A177-3AD203B41FA5}">
                      <a16:colId xmlns:a16="http://schemas.microsoft.com/office/drawing/2014/main" val="1802251753"/>
                    </a:ext>
                  </a:extLst>
                </a:gridCol>
              </a:tblGrid>
              <a:tr h="0">
                <a:tc>
                  <a:txBody>
                    <a:bodyPr/>
                    <a:lstStyle/>
                    <a:p>
                      <a:pPr marL="0" algn="l" defTabSz="914400" rtl="0" eaLnBrk="1" fontAlgn="t" latinLnBrk="0" hangingPunct="1"/>
                      <a:r>
                        <a:rPr lang="es-MX" sz="2000" kern="1200" dirty="0">
                          <a:effectLst/>
                        </a:rPr>
                        <a:t>Ingresos</a:t>
                      </a:r>
                      <a:endParaRPr lang="es-MX" sz="2000" kern="1200" dirty="0">
                        <a:solidFill>
                          <a:schemeClr val="dk1"/>
                        </a:solidFill>
                        <a:effectLst/>
                        <a:latin typeface="+mn-lt"/>
                        <a:ea typeface="+mn-ea"/>
                        <a:cs typeface="+mn-cs"/>
                      </a:endParaRPr>
                    </a:p>
                  </a:txBody>
                  <a:tcPr marL="76200" marR="76200" marT="76200" marB="76200"/>
                </a:tc>
                <a:tc>
                  <a:txBody>
                    <a:bodyPr/>
                    <a:lstStyle/>
                    <a:p>
                      <a:pPr marL="0" algn="l" defTabSz="914400" rtl="0" eaLnBrk="1" fontAlgn="t" latinLnBrk="0" hangingPunct="1"/>
                      <a:r>
                        <a:rPr lang="es-MX" sz="2000" kern="1200">
                          <a:effectLst/>
                        </a:rPr>
                        <a:t>Pagos</a:t>
                      </a:r>
                      <a:endParaRPr lang="es-MX" sz="2000" kern="1200">
                        <a:solidFill>
                          <a:schemeClr val="dk1"/>
                        </a:solidFill>
                        <a:effectLst/>
                        <a:latin typeface="+mn-lt"/>
                        <a:ea typeface="+mn-ea"/>
                        <a:cs typeface="+mn-cs"/>
                      </a:endParaRPr>
                    </a:p>
                  </a:txBody>
                  <a:tcPr marL="76200" marR="76200" marT="76200" marB="76200"/>
                </a:tc>
                <a:extLst>
                  <a:ext uri="{0D108BD9-81ED-4DB2-BD59-A6C34878D82A}">
                    <a16:rowId xmlns:a16="http://schemas.microsoft.com/office/drawing/2014/main" val="2912296400"/>
                  </a:ext>
                </a:extLst>
              </a:tr>
              <a:tr h="0">
                <a:tc>
                  <a:txBody>
                    <a:bodyPr/>
                    <a:lstStyle/>
                    <a:p>
                      <a:pPr marL="0" algn="l" defTabSz="914400" rtl="0" eaLnBrk="1" fontAlgn="t" latinLnBrk="0" hangingPunct="1"/>
                      <a:r>
                        <a:rPr lang="es-MX" sz="2000" kern="1200" dirty="0">
                          <a:effectLst/>
                        </a:rPr>
                        <a:t>Efectivo por ventas de inversiones o activos fijos.</a:t>
                      </a:r>
                      <a:endParaRPr lang="es-MX" sz="2000" kern="1200" dirty="0">
                        <a:solidFill>
                          <a:schemeClr val="dk1"/>
                        </a:solidFill>
                        <a:effectLst/>
                        <a:latin typeface="+mn-lt"/>
                        <a:ea typeface="+mn-ea"/>
                        <a:cs typeface="+mn-cs"/>
                      </a:endParaRPr>
                    </a:p>
                  </a:txBody>
                  <a:tcPr marL="76200" marR="76200" marT="76200" marB="76200"/>
                </a:tc>
                <a:tc>
                  <a:txBody>
                    <a:bodyPr/>
                    <a:lstStyle/>
                    <a:p>
                      <a:pPr marL="0" algn="l" defTabSz="914400" rtl="0" eaLnBrk="1" fontAlgn="t" latinLnBrk="0" hangingPunct="1"/>
                      <a:r>
                        <a:rPr lang="es-MX" sz="2000" kern="1200" dirty="0">
                          <a:effectLst/>
                        </a:rPr>
                        <a:t>Compra de inversiones o activos fijos.</a:t>
                      </a:r>
                      <a:endParaRPr lang="es-MX" sz="2000" kern="1200" dirty="0">
                        <a:solidFill>
                          <a:schemeClr val="dk1"/>
                        </a:solidFill>
                        <a:effectLst/>
                        <a:latin typeface="+mn-lt"/>
                        <a:ea typeface="+mn-ea"/>
                        <a:cs typeface="+mn-cs"/>
                      </a:endParaRPr>
                    </a:p>
                  </a:txBody>
                  <a:tcPr marL="76200" marR="76200" marT="76200" marB="76200"/>
                </a:tc>
                <a:extLst>
                  <a:ext uri="{0D108BD9-81ED-4DB2-BD59-A6C34878D82A}">
                    <a16:rowId xmlns:a16="http://schemas.microsoft.com/office/drawing/2014/main" val="4078875588"/>
                  </a:ext>
                </a:extLst>
              </a:tr>
              <a:tr h="0">
                <a:tc>
                  <a:txBody>
                    <a:bodyPr/>
                    <a:lstStyle/>
                    <a:p>
                      <a:pPr marL="0" algn="l" defTabSz="914400" rtl="0" eaLnBrk="1" fontAlgn="t" latinLnBrk="0" hangingPunct="1"/>
                      <a:r>
                        <a:rPr lang="es-MX" sz="2000" kern="1200" dirty="0">
                          <a:effectLst/>
                        </a:rPr>
                        <a:t>Efectivo por cobro de valores sobre préstamos.</a:t>
                      </a:r>
                      <a:endParaRPr lang="es-MX" sz="2000" kern="1200" dirty="0">
                        <a:solidFill>
                          <a:schemeClr val="dk1"/>
                        </a:solidFill>
                        <a:effectLst/>
                        <a:latin typeface="+mn-lt"/>
                        <a:ea typeface="+mn-ea"/>
                        <a:cs typeface="+mn-cs"/>
                      </a:endParaRPr>
                    </a:p>
                  </a:txBody>
                  <a:tcPr marL="76200" marR="76200" marT="76200" marB="76200"/>
                </a:tc>
                <a:tc>
                  <a:txBody>
                    <a:bodyPr/>
                    <a:lstStyle/>
                    <a:p>
                      <a:pPr marL="0" algn="l" defTabSz="914400" rtl="0" eaLnBrk="1" fontAlgn="t" latinLnBrk="0" hangingPunct="1"/>
                      <a:r>
                        <a:rPr lang="es-MX" sz="2000" kern="1200" dirty="0">
                          <a:effectLst/>
                        </a:rPr>
                        <a:t>Valores anticipados a prestatarios.</a:t>
                      </a:r>
                      <a:endParaRPr lang="es-MX" sz="2000" kern="1200" dirty="0">
                        <a:solidFill>
                          <a:schemeClr val="dk1"/>
                        </a:solidFill>
                        <a:effectLst/>
                        <a:latin typeface="+mn-lt"/>
                        <a:ea typeface="+mn-ea"/>
                        <a:cs typeface="+mn-cs"/>
                      </a:endParaRPr>
                    </a:p>
                  </a:txBody>
                  <a:tcPr marL="76200" marR="76200" marT="76200" marB="76200"/>
                </a:tc>
                <a:extLst>
                  <a:ext uri="{0D108BD9-81ED-4DB2-BD59-A6C34878D82A}">
                    <a16:rowId xmlns:a16="http://schemas.microsoft.com/office/drawing/2014/main" val="2265005493"/>
                  </a:ext>
                </a:extLst>
              </a:tr>
            </a:tbl>
          </a:graphicData>
        </a:graphic>
      </p:graphicFrame>
      <p:grpSp>
        <p:nvGrpSpPr>
          <p:cNvPr id="7" name="6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9289868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94202" y="764704"/>
            <a:ext cx="6535024"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 los flujos de efectivo </a:t>
            </a:r>
          </a:p>
        </p:txBody>
      </p:sp>
      <p:sp>
        <p:nvSpPr>
          <p:cNvPr id="8" name="Cuadro de texto 2">
            <a:extLst>
              <a:ext uri="{FF2B5EF4-FFF2-40B4-BE49-F238E27FC236}">
                <a16:creationId xmlns:a16="http://schemas.microsoft.com/office/drawing/2014/main" id="{DCEC4082-FA5A-4130-A959-951C78319AA2}"/>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10" name="Rectangle 1">
            <a:extLst>
              <a:ext uri="{FF2B5EF4-FFF2-40B4-BE49-F238E27FC236}">
                <a16:creationId xmlns:a16="http://schemas.microsoft.com/office/drawing/2014/main" id="{581BB921-0961-4CF7-8D79-409865A22634}"/>
              </a:ext>
            </a:extLst>
          </p:cNvPr>
          <p:cNvSpPr>
            <a:spLocks noChangeArrowheads="1"/>
          </p:cNvSpPr>
          <p:nvPr/>
        </p:nvSpPr>
        <p:spPr bwMode="auto">
          <a:xfrm>
            <a:off x="804992" y="2278095"/>
            <a:ext cx="103107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s-MX" altLang="es-MX" sz="2000" dirty="0">
                <a:cs typeface="Times New Roman" panose="02020603050405020304" pitchFamily="18" charset="0"/>
              </a:rPr>
              <a:t>3.  Por actividades de financiación: relaciona los ingresos y pagos de efectivo realizados por este concepto.</a:t>
            </a:r>
          </a:p>
        </p:txBody>
      </p:sp>
      <p:graphicFrame>
        <p:nvGraphicFramePr>
          <p:cNvPr id="7" name="Marcador de contenido 3">
            <a:extLst>
              <a:ext uri="{FF2B5EF4-FFF2-40B4-BE49-F238E27FC236}">
                <a16:creationId xmlns:a16="http://schemas.microsoft.com/office/drawing/2014/main" id="{AB6C807A-0224-44F3-9C7B-9375B555AB93}"/>
              </a:ext>
            </a:extLst>
          </p:cNvPr>
          <p:cNvGraphicFramePr>
            <a:graphicFrameLocks/>
          </p:cNvGraphicFramePr>
          <p:nvPr/>
        </p:nvGraphicFramePr>
        <p:xfrm>
          <a:off x="1392571" y="3429000"/>
          <a:ext cx="9043334" cy="1981200"/>
        </p:xfrm>
        <a:graphic>
          <a:graphicData uri="http://schemas.openxmlformats.org/drawingml/2006/table">
            <a:tbl>
              <a:tblPr>
                <a:tableStyleId>{69CF1AB2-1976-4502-BF36-3FF5EA218861}</a:tableStyleId>
              </a:tblPr>
              <a:tblGrid>
                <a:gridCol w="4521667">
                  <a:extLst>
                    <a:ext uri="{9D8B030D-6E8A-4147-A177-3AD203B41FA5}">
                      <a16:colId xmlns:a16="http://schemas.microsoft.com/office/drawing/2014/main" val="2619921405"/>
                    </a:ext>
                  </a:extLst>
                </a:gridCol>
                <a:gridCol w="4521667">
                  <a:extLst>
                    <a:ext uri="{9D8B030D-6E8A-4147-A177-3AD203B41FA5}">
                      <a16:colId xmlns:a16="http://schemas.microsoft.com/office/drawing/2014/main" val="4060827399"/>
                    </a:ext>
                  </a:extLst>
                </a:gridCol>
              </a:tblGrid>
              <a:tr h="0">
                <a:tc>
                  <a:txBody>
                    <a:bodyPr/>
                    <a:lstStyle/>
                    <a:p>
                      <a:pPr fontAlgn="t"/>
                      <a:r>
                        <a:rPr lang="es-MX" sz="2000" dirty="0">
                          <a:effectLst/>
                          <a:latin typeface="+mn-lt"/>
                        </a:rPr>
                        <a:t>Ingresos</a:t>
                      </a:r>
                      <a:endParaRPr lang="es-MX" sz="2000" dirty="0">
                        <a:effectLst/>
                        <a:latin typeface="+mn-lt"/>
                        <a:cs typeface="Times New Roman" panose="02020603050405020304" pitchFamily="18" charset="0"/>
                      </a:endParaRPr>
                    </a:p>
                  </a:txBody>
                  <a:tcPr marL="76200" marR="76200" marT="76200" marB="76200"/>
                </a:tc>
                <a:tc>
                  <a:txBody>
                    <a:bodyPr/>
                    <a:lstStyle/>
                    <a:p>
                      <a:pPr fontAlgn="t"/>
                      <a:r>
                        <a:rPr lang="es-MX" sz="2000" dirty="0">
                          <a:effectLst/>
                          <a:latin typeface="+mn-lt"/>
                        </a:rPr>
                        <a:t>Pagos</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662259268"/>
                  </a:ext>
                </a:extLst>
              </a:tr>
              <a:tr h="0">
                <a:tc>
                  <a:txBody>
                    <a:bodyPr/>
                    <a:lstStyle/>
                    <a:p>
                      <a:pPr fontAlgn="t"/>
                      <a:r>
                        <a:rPr lang="es-MX" sz="2000" dirty="0">
                          <a:effectLst/>
                          <a:latin typeface="+mn-lt"/>
                        </a:rPr>
                        <a:t>Efectivo producto de préstamos obtenidos a corto y largo plazo.</a:t>
                      </a:r>
                      <a:endParaRPr lang="es-MX" sz="2000" dirty="0">
                        <a:effectLst/>
                        <a:latin typeface="+mn-lt"/>
                        <a:cs typeface="Times New Roman" panose="02020603050405020304" pitchFamily="18" charset="0"/>
                      </a:endParaRPr>
                    </a:p>
                  </a:txBody>
                  <a:tcPr marL="76200" marR="76200" marT="76200" marB="76200"/>
                </a:tc>
                <a:tc>
                  <a:txBody>
                    <a:bodyPr/>
                    <a:lstStyle/>
                    <a:p>
                      <a:pPr fontAlgn="t"/>
                      <a:r>
                        <a:rPr lang="es-MX" sz="2000" dirty="0">
                          <a:effectLst/>
                          <a:latin typeface="+mn-lt"/>
                        </a:rPr>
                        <a:t>Pagos de valores prestados (excluye intereses)</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2421376367"/>
                  </a:ext>
                </a:extLst>
              </a:tr>
              <a:tr h="0">
                <a:tc>
                  <a:txBody>
                    <a:bodyPr/>
                    <a:lstStyle/>
                    <a:p>
                      <a:pPr fontAlgn="t"/>
                      <a:r>
                        <a:rPr lang="es-MX" sz="2000">
                          <a:effectLst/>
                          <a:latin typeface="+mn-lt"/>
                        </a:rPr>
                        <a:t>Efectivo recibido por propietarios.</a:t>
                      </a:r>
                      <a:endParaRPr lang="es-MX" sz="2000">
                        <a:effectLst/>
                        <a:latin typeface="+mn-lt"/>
                        <a:cs typeface="Times New Roman" panose="02020603050405020304" pitchFamily="18" charset="0"/>
                      </a:endParaRPr>
                    </a:p>
                  </a:txBody>
                  <a:tcPr marL="76200" marR="76200" marT="76200" marB="76200"/>
                </a:tc>
                <a:tc>
                  <a:txBody>
                    <a:bodyPr/>
                    <a:lstStyle/>
                    <a:p>
                      <a:pPr fontAlgn="t"/>
                      <a:r>
                        <a:rPr lang="es-MX" sz="2000" dirty="0">
                          <a:effectLst/>
                          <a:latin typeface="+mn-lt"/>
                        </a:rPr>
                        <a:t>Pagos a propietarios como dividendos en efectivo.</a:t>
                      </a:r>
                      <a:endParaRPr lang="es-MX" sz="2000" dirty="0">
                        <a:effectLst/>
                        <a:latin typeface="+mn-lt"/>
                        <a:cs typeface="Times New Roman" panose="02020603050405020304" pitchFamily="18" charset="0"/>
                      </a:endParaRPr>
                    </a:p>
                  </a:txBody>
                  <a:tcPr marL="76200" marR="76200" marT="76200" marB="76200"/>
                </a:tc>
                <a:extLst>
                  <a:ext uri="{0D108BD9-81ED-4DB2-BD59-A6C34878D82A}">
                    <a16:rowId xmlns:a16="http://schemas.microsoft.com/office/drawing/2014/main" val="3792621027"/>
                  </a:ext>
                </a:extLst>
              </a:tr>
            </a:tbl>
          </a:graphicData>
        </a:graphic>
      </p:graphicFrame>
      <p:grpSp>
        <p:nvGrpSpPr>
          <p:cNvPr id="9" name="8 Grupo"/>
          <p:cNvGrpSpPr/>
          <p:nvPr/>
        </p:nvGrpSpPr>
        <p:grpSpPr>
          <a:xfrm>
            <a:off x="-36512" y="0"/>
            <a:ext cx="12228512" cy="6858000"/>
            <a:chOff x="-36512" y="0"/>
            <a:chExt cx="12228512" cy="6858000"/>
          </a:xfrm>
        </p:grpSpPr>
        <p:grpSp>
          <p:nvGrpSpPr>
            <p:cNvPr id="11" name="10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7826531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66935" y="2956555"/>
            <a:ext cx="80417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3. Administración de inventarios</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1026" name="Picture 2">
            <a:extLst>
              <a:ext uri="{FF2B5EF4-FFF2-40B4-BE49-F238E27FC236}">
                <a16:creationId xmlns:a16="http://schemas.microsoft.com/office/drawing/2014/main" id="{55B0C234-EA13-44CB-8C89-CD6A3FA692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2714" y="1927874"/>
            <a:ext cx="3973574" cy="2644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63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49822" y="898262"/>
            <a:ext cx="8030697"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Administración de inventarios </a:t>
            </a:r>
          </a:p>
        </p:txBody>
      </p:sp>
      <p:sp>
        <p:nvSpPr>
          <p:cNvPr id="2" name="Rectángulo 1">
            <a:extLst>
              <a:ext uri="{FF2B5EF4-FFF2-40B4-BE49-F238E27FC236}">
                <a16:creationId xmlns:a16="http://schemas.microsoft.com/office/drawing/2014/main" id="{67CB5724-AD3A-44BF-91AF-968E9ABC11FA}"/>
              </a:ext>
            </a:extLst>
          </p:cNvPr>
          <p:cNvSpPr/>
          <p:nvPr/>
        </p:nvSpPr>
        <p:spPr>
          <a:xfrm>
            <a:off x="6018206" y="1727053"/>
            <a:ext cx="5170414" cy="3901837"/>
          </a:xfrm>
          <a:prstGeom prst="rect">
            <a:avLst/>
          </a:prstGeom>
          <a:ln>
            <a:solidFill>
              <a:schemeClr val="tx1"/>
            </a:solidFill>
          </a:ln>
        </p:spPr>
        <p:txBody>
          <a:bodyPr wrap="square">
            <a:spAutoFit/>
          </a:bodyPr>
          <a:lstStyle/>
          <a:p>
            <a:pPr algn="just">
              <a:lnSpc>
                <a:spcPct val="150000"/>
              </a:lnSpc>
            </a:pPr>
            <a:r>
              <a:rPr lang="es-ES" sz="2400" dirty="0">
                <a:cs typeface="Arial" panose="020B0604020202020204" pitchFamily="34" charset="0"/>
              </a:rPr>
              <a:t> </a:t>
            </a:r>
            <a:r>
              <a:rPr lang="es-ES" sz="2400" dirty="0">
                <a:cs typeface="Times New Roman" panose="02020603050405020304" pitchFamily="18" charset="0"/>
              </a:rPr>
              <a:t>Son las diferentes </a:t>
            </a:r>
            <a:r>
              <a:rPr lang="es-ES" sz="2400" b="1" dirty="0">
                <a:solidFill>
                  <a:srgbClr val="0070C0"/>
                </a:solidFill>
                <a:cs typeface="Times New Roman" panose="02020603050405020304" pitchFamily="18" charset="0"/>
              </a:rPr>
              <a:t>acciones administrativas,</a:t>
            </a:r>
            <a:r>
              <a:rPr lang="es-ES" sz="2400" dirty="0">
                <a:cs typeface="Times New Roman" panose="02020603050405020304" pitchFamily="18" charset="0"/>
              </a:rPr>
              <a:t> tendientes a lograr que al coordinar los recursos de la empresa se logre </a:t>
            </a:r>
            <a:r>
              <a:rPr lang="es-ES" sz="2400" b="1" dirty="0">
                <a:solidFill>
                  <a:srgbClr val="0070C0"/>
                </a:solidFill>
                <a:cs typeface="Times New Roman" panose="02020603050405020304" pitchFamily="18" charset="0"/>
              </a:rPr>
              <a:t>maximizar </a:t>
            </a:r>
            <a:r>
              <a:rPr lang="es-ES" sz="2400" dirty="0">
                <a:cs typeface="Times New Roman" panose="02020603050405020304" pitchFamily="18" charset="0"/>
              </a:rPr>
              <a:t>el </a:t>
            </a:r>
            <a:r>
              <a:rPr lang="es-ES" sz="2400" b="1" dirty="0">
                <a:solidFill>
                  <a:srgbClr val="0070C0"/>
                </a:solidFill>
                <a:cs typeface="Times New Roman" panose="02020603050405020304" pitchFamily="18" charset="0"/>
              </a:rPr>
              <a:t>patrimonio</a:t>
            </a:r>
            <a:r>
              <a:rPr lang="es-ES" sz="2400" dirty="0">
                <a:cs typeface="Times New Roman" panose="02020603050405020304" pitchFamily="18" charset="0"/>
              </a:rPr>
              <a:t> y </a:t>
            </a:r>
            <a:r>
              <a:rPr lang="es-ES" sz="2400" b="1" dirty="0">
                <a:solidFill>
                  <a:srgbClr val="0070C0"/>
                </a:solidFill>
                <a:cs typeface="Times New Roman" panose="02020603050405020304" pitchFamily="18" charset="0"/>
              </a:rPr>
              <a:t>reducir</a:t>
            </a:r>
            <a:r>
              <a:rPr lang="es-ES" sz="2400" dirty="0">
                <a:cs typeface="Times New Roman" panose="02020603050405020304" pitchFamily="18" charset="0"/>
              </a:rPr>
              <a:t> al mínimo el </a:t>
            </a:r>
            <a:r>
              <a:rPr lang="es-ES" sz="2400" b="1" dirty="0">
                <a:solidFill>
                  <a:srgbClr val="0070C0"/>
                </a:solidFill>
                <a:cs typeface="Times New Roman" panose="02020603050405020304" pitchFamily="18" charset="0"/>
              </a:rPr>
              <a:t>riesgo</a:t>
            </a:r>
            <a:r>
              <a:rPr lang="es-ES" sz="2400" dirty="0">
                <a:cs typeface="Times New Roman" panose="02020603050405020304" pitchFamily="18" charset="0"/>
              </a:rPr>
              <a:t> de quedarse sin </a:t>
            </a:r>
            <a:r>
              <a:rPr lang="es-ES" sz="2400" b="1" dirty="0">
                <a:solidFill>
                  <a:srgbClr val="0070C0"/>
                </a:solidFill>
                <a:cs typeface="Times New Roman" panose="02020603050405020304" pitchFamily="18" charset="0"/>
              </a:rPr>
              <a:t>mercancías</a:t>
            </a:r>
            <a:r>
              <a:rPr lang="es-ES" sz="2400" dirty="0">
                <a:cs typeface="Times New Roman" panose="02020603050405020304" pitchFamily="18" charset="0"/>
              </a:rPr>
              <a:t> y no poder fabricar.</a:t>
            </a:r>
          </a:p>
        </p:txBody>
      </p:sp>
      <p:pic>
        <p:nvPicPr>
          <p:cNvPr id="7" name="Picture 2" descr="Resultado de imagen para inventarios">
            <a:extLst>
              <a:ext uri="{FF2B5EF4-FFF2-40B4-BE49-F238E27FC236}">
                <a16:creationId xmlns:a16="http://schemas.microsoft.com/office/drawing/2014/main" id="{CE9A1385-0B89-4B5D-A234-E4C8357478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023" y="2165914"/>
            <a:ext cx="4356723" cy="25545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Cuadro de texto 2">
            <a:extLst>
              <a:ext uri="{FF2B5EF4-FFF2-40B4-BE49-F238E27FC236}">
                <a16:creationId xmlns:a16="http://schemas.microsoft.com/office/drawing/2014/main" id="{9382513A-E49C-4E29-97F8-7E03CEC444B8}"/>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9" name="8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8623739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782711" y="764704"/>
            <a:ext cx="7594471"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Elementos de la administración de inventarios </a:t>
            </a:r>
          </a:p>
        </p:txBody>
      </p:sp>
      <p:sp>
        <p:nvSpPr>
          <p:cNvPr id="8" name="Rectángulo 7">
            <a:extLst>
              <a:ext uri="{FF2B5EF4-FFF2-40B4-BE49-F238E27FC236}">
                <a16:creationId xmlns:a16="http://schemas.microsoft.com/office/drawing/2014/main" id="{AF71FE0C-CC6D-4F79-BE5C-F8018DDCD817}"/>
              </a:ext>
            </a:extLst>
          </p:cNvPr>
          <p:cNvSpPr/>
          <p:nvPr/>
        </p:nvSpPr>
        <p:spPr>
          <a:xfrm>
            <a:off x="671779" y="6247578"/>
            <a:ext cx="1519006" cy="397738"/>
          </a:xfrm>
          <a:prstGeom prst="rect">
            <a:avLst/>
          </a:prstGeom>
        </p:spPr>
        <p:txBody>
          <a:bodyPr wrap="none">
            <a:spAutoFit/>
          </a:bodyPr>
          <a:lstStyle/>
          <a:p>
            <a:pPr>
              <a:lnSpc>
                <a:spcPct val="107000"/>
              </a:lnSpc>
              <a:spcAft>
                <a:spcPts val="800"/>
              </a:spcAft>
            </a:pPr>
            <a:r>
              <a:rPr lang="es-ES" sz="2000" dirty="0">
                <a:latin typeface="Arial" panose="020B0604020202020204" pitchFamily="34" charset="0"/>
                <a:ea typeface="Calibri" panose="020F0502020204030204" pitchFamily="34" charset="0"/>
                <a:cs typeface="Arial" panose="020B0604020202020204" pitchFamily="34" charset="0"/>
              </a:rPr>
              <a:t>(SAT, 2019)</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uadro de texto 2">
            <a:extLst>
              <a:ext uri="{FF2B5EF4-FFF2-40B4-BE49-F238E27FC236}">
                <a16:creationId xmlns:a16="http://schemas.microsoft.com/office/drawing/2014/main" id="{11CF5A29-A32C-461E-A940-8183A6292C38}"/>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3" name="Marcador de contenido 2">
            <a:extLst>
              <a:ext uri="{FF2B5EF4-FFF2-40B4-BE49-F238E27FC236}">
                <a16:creationId xmlns:a16="http://schemas.microsoft.com/office/drawing/2014/main" id="{B0C0DAAE-D362-44D4-8AC0-4AC38BE7DBB2}"/>
              </a:ext>
            </a:extLst>
          </p:cNvPr>
          <p:cNvSpPr>
            <a:spLocks noGrp="1"/>
          </p:cNvSpPr>
          <p:nvPr>
            <p:ph idx="1"/>
          </p:nvPr>
        </p:nvSpPr>
        <p:spPr>
          <a:xfrm>
            <a:off x="559221" y="1913436"/>
            <a:ext cx="9446004" cy="4050792"/>
          </a:xfrm>
        </p:spPr>
        <p:txBody>
          <a:bodyPr/>
          <a:lstStyle/>
          <a:p>
            <a:pPr marL="0" indent="0" algn="just">
              <a:buNone/>
            </a:pPr>
            <a:r>
              <a:rPr lang="es-MX" sz="2400" dirty="0">
                <a:cs typeface="Times New Roman" panose="02020603050405020304" pitchFamily="18" charset="0"/>
              </a:rPr>
              <a:t>A. </a:t>
            </a:r>
            <a:r>
              <a:rPr lang="es-MX" sz="2400" b="1" dirty="0">
                <a:solidFill>
                  <a:srgbClr val="0070C0"/>
                </a:solidFill>
                <a:cs typeface="Times New Roman" panose="02020603050405020304" pitchFamily="18" charset="0"/>
              </a:rPr>
              <a:t>Coordinación</a:t>
            </a:r>
            <a:r>
              <a:rPr lang="es-MX" sz="2400" dirty="0">
                <a:cs typeface="Times New Roman" panose="02020603050405020304" pitchFamily="18" charset="0"/>
              </a:rPr>
              <a:t> de los recursos. </a:t>
            </a:r>
          </a:p>
          <a:p>
            <a:pPr marL="0" indent="0" algn="just">
              <a:buNone/>
            </a:pPr>
            <a:r>
              <a:rPr lang="es-MX" sz="2400" dirty="0">
                <a:cs typeface="Times New Roman" panose="02020603050405020304" pitchFamily="18" charset="0"/>
              </a:rPr>
              <a:t>B. Maximizar el </a:t>
            </a:r>
            <a:r>
              <a:rPr lang="es-MX" sz="2400" b="1" dirty="0">
                <a:solidFill>
                  <a:srgbClr val="0070C0"/>
                </a:solidFill>
                <a:cs typeface="Times New Roman" panose="02020603050405020304" pitchFamily="18" charset="0"/>
              </a:rPr>
              <a:t>patrimonio</a:t>
            </a:r>
            <a:r>
              <a:rPr lang="es-MX" sz="2400" dirty="0">
                <a:cs typeface="Times New Roman" panose="02020603050405020304" pitchFamily="18" charset="0"/>
              </a:rPr>
              <a:t> de la empresa. </a:t>
            </a:r>
          </a:p>
          <a:p>
            <a:pPr marL="0" indent="0" algn="just">
              <a:buNone/>
            </a:pPr>
            <a:r>
              <a:rPr lang="es-MX" sz="2400" dirty="0">
                <a:cs typeface="Times New Roman" panose="02020603050405020304" pitchFamily="18" charset="0"/>
              </a:rPr>
              <a:t>C. Reducción de riesgos de </a:t>
            </a:r>
            <a:r>
              <a:rPr lang="es-MX" sz="2400" b="1" dirty="0">
                <a:solidFill>
                  <a:srgbClr val="0070C0"/>
                </a:solidFill>
                <a:cs typeface="Times New Roman" panose="02020603050405020304" pitchFamily="18" charset="0"/>
              </a:rPr>
              <a:t>crisis</a:t>
            </a:r>
            <a:r>
              <a:rPr lang="es-MX" sz="2400" dirty="0">
                <a:cs typeface="Times New Roman" panose="02020603050405020304" pitchFamily="18" charset="0"/>
              </a:rPr>
              <a:t> en las diferentes </a:t>
            </a:r>
            <a:r>
              <a:rPr lang="es-MX" sz="2400" b="1" dirty="0">
                <a:solidFill>
                  <a:srgbClr val="0070C0"/>
                </a:solidFill>
                <a:cs typeface="Times New Roman" panose="02020603050405020304" pitchFamily="18" charset="0"/>
              </a:rPr>
              <a:t>actividades </a:t>
            </a:r>
            <a:r>
              <a:rPr lang="es-MX" sz="2400" dirty="0">
                <a:cs typeface="Times New Roman" panose="02020603050405020304" pitchFamily="18" charset="0"/>
              </a:rPr>
              <a:t>que intervienen     en el manejo de </a:t>
            </a:r>
            <a:r>
              <a:rPr lang="es-MX" sz="2400" b="1" dirty="0">
                <a:solidFill>
                  <a:srgbClr val="0070C0"/>
                </a:solidFill>
                <a:cs typeface="Times New Roman" panose="02020603050405020304" pitchFamily="18" charset="0"/>
              </a:rPr>
              <a:t>inventarios.</a:t>
            </a:r>
          </a:p>
          <a:p>
            <a:pPr marL="0" indent="0" algn="just">
              <a:buNone/>
            </a:pPr>
            <a:r>
              <a:rPr lang="es-MX" sz="2400" dirty="0">
                <a:cs typeface="Times New Roman" panose="02020603050405020304" pitchFamily="18" charset="0"/>
              </a:rPr>
              <a:t> D. Manejo </a:t>
            </a:r>
            <a:r>
              <a:rPr lang="es-MX" sz="2400" b="1" dirty="0">
                <a:solidFill>
                  <a:srgbClr val="0070C0"/>
                </a:solidFill>
                <a:cs typeface="Times New Roman" panose="02020603050405020304" pitchFamily="18" charset="0"/>
              </a:rPr>
              <a:t>optimo</a:t>
            </a:r>
            <a:r>
              <a:rPr lang="es-MX" sz="2400" dirty="0">
                <a:cs typeface="Times New Roman" panose="02020603050405020304" pitchFamily="18" charset="0"/>
              </a:rPr>
              <a:t> de inversión en </a:t>
            </a:r>
            <a:r>
              <a:rPr lang="es-MX" sz="2400" b="1" dirty="0">
                <a:solidFill>
                  <a:srgbClr val="0070C0"/>
                </a:solidFill>
                <a:cs typeface="Times New Roman" panose="02020603050405020304" pitchFamily="18" charset="0"/>
              </a:rPr>
              <a:t>inventarios.</a:t>
            </a:r>
            <a:endParaRPr lang="es-ES" sz="2400" b="1" dirty="0">
              <a:solidFill>
                <a:srgbClr val="0070C0"/>
              </a:solidFill>
              <a:cs typeface="Times New Roman" panose="02020603050405020304" pitchFamily="18" charset="0"/>
            </a:endParaRPr>
          </a:p>
          <a:p>
            <a:pPr algn="just"/>
            <a:endParaRPr lang="es-MX" dirty="0"/>
          </a:p>
        </p:txBody>
      </p:sp>
      <p:pic>
        <p:nvPicPr>
          <p:cNvPr id="47106" name="Picture 2" descr="Resultado de imagen para inventarios">
            <a:extLst>
              <a:ext uri="{FF2B5EF4-FFF2-40B4-BE49-F238E27FC236}">
                <a16:creationId xmlns:a16="http://schemas.microsoft.com/office/drawing/2014/main" id="{45F7A076-0A45-4855-88F3-10AD9F00CC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2356" y="3720605"/>
            <a:ext cx="3865737" cy="21750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9" name="8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6515103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3311218" y="841751"/>
            <a:ext cx="6008952"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Nivel óptimo de inventarios </a:t>
            </a:r>
          </a:p>
        </p:txBody>
      </p:sp>
      <p:sp>
        <p:nvSpPr>
          <p:cNvPr id="9" name="Marcador de contenido 2">
            <a:extLst>
              <a:ext uri="{FF2B5EF4-FFF2-40B4-BE49-F238E27FC236}">
                <a16:creationId xmlns:a16="http://schemas.microsoft.com/office/drawing/2014/main" id="{30F65352-0399-4D36-9D12-F45672DCA1DF}"/>
              </a:ext>
            </a:extLst>
          </p:cNvPr>
          <p:cNvSpPr>
            <a:spLocks noGrp="1"/>
          </p:cNvSpPr>
          <p:nvPr>
            <p:ph idx="1"/>
          </p:nvPr>
        </p:nvSpPr>
        <p:spPr>
          <a:xfrm>
            <a:off x="1106416" y="1530752"/>
            <a:ext cx="9615749" cy="3946584"/>
          </a:xfrm>
          <a:ln>
            <a:solidFill>
              <a:schemeClr val="tx1"/>
            </a:solidFill>
          </a:ln>
        </p:spPr>
        <p:txBody>
          <a:bodyPr>
            <a:noAutofit/>
          </a:bodyPr>
          <a:lstStyle/>
          <a:p>
            <a:pPr marL="0" indent="0" algn="just">
              <a:buNone/>
            </a:pPr>
            <a:r>
              <a:rPr lang="es-MX" sz="2400" dirty="0">
                <a:cs typeface="Times New Roman" panose="02020603050405020304" pitchFamily="18" charset="0"/>
              </a:rPr>
              <a:t>Para determinar el </a:t>
            </a:r>
            <a:r>
              <a:rPr lang="es-MX" sz="2400" b="1" dirty="0">
                <a:solidFill>
                  <a:srgbClr val="0070C0"/>
                </a:solidFill>
                <a:cs typeface="Times New Roman" panose="02020603050405020304" pitchFamily="18" charset="0"/>
              </a:rPr>
              <a:t>nivel óptimo </a:t>
            </a:r>
            <a:r>
              <a:rPr lang="es-MX" sz="2400" dirty="0">
                <a:cs typeface="Times New Roman" panose="02020603050405020304" pitchFamily="18" charset="0"/>
              </a:rPr>
              <a:t>de </a:t>
            </a:r>
            <a:r>
              <a:rPr lang="es-MX" sz="2400" b="1" dirty="0">
                <a:solidFill>
                  <a:srgbClr val="0070C0"/>
                </a:solidFill>
                <a:cs typeface="Times New Roman" panose="02020603050405020304" pitchFamily="18" charset="0"/>
              </a:rPr>
              <a:t>inventarios</a:t>
            </a:r>
            <a:r>
              <a:rPr lang="es-MX" sz="2400" dirty="0">
                <a:cs typeface="Times New Roman" panose="02020603050405020304" pitchFamily="18" charset="0"/>
              </a:rPr>
              <a:t> se deben estimar los costos asociados a éste. Los dos principales se refieren a los </a:t>
            </a:r>
            <a:r>
              <a:rPr lang="es-MX" sz="2400" b="1" dirty="0">
                <a:solidFill>
                  <a:srgbClr val="0070C0"/>
                </a:solidFill>
                <a:cs typeface="Times New Roman" panose="02020603050405020304" pitchFamily="18" charset="0"/>
              </a:rPr>
              <a:t>costos</a:t>
            </a:r>
            <a:r>
              <a:rPr lang="es-MX" sz="2400" dirty="0">
                <a:cs typeface="Times New Roman" panose="02020603050405020304" pitchFamily="18" charset="0"/>
              </a:rPr>
              <a:t> de </a:t>
            </a:r>
            <a:r>
              <a:rPr lang="es-MX" sz="2400" b="1" dirty="0">
                <a:solidFill>
                  <a:srgbClr val="0070C0"/>
                </a:solidFill>
                <a:cs typeface="Times New Roman" panose="02020603050405020304" pitchFamily="18" charset="0"/>
              </a:rPr>
              <a:t>mantener</a:t>
            </a:r>
            <a:r>
              <a:rPr lang="es-MX" sz="2400" dirty="0">
                <a:cs typeface="Times New Roman" panose="02020603050405020304" pitchFamily="18" charset="0"/>
              </a:rPr>
              <a:t> el </a:t>
            </a:r>
            <a:r>
              <a:rPr lang="es-MX" sz="2400" b="1" dirty="0">
                <a:solidFill>
                  <a:srgbClr val="0070C0"/>
                </a:solidFill>
                <a:cs typeface="Times New Roman" panose="02020603050405020304" pitchFamily="18" charset="0"/>
              </a:rPr>
              <a:t>inventario</a:t>
            </a:r>
            <a:r>
              <a:rPr lang="es-MX" sz="2400" dirty="0">
                <a:cs typeface="Times New Roman" panose="02020603050405020304" pitchFamily="18" charset="0"/>
              </a:rPr>
              <a:t> y los costos de realizar un </a:t>
            </a:r>
            <a:r>
              <a:rPr lang="es-MX" sz="2400" b="1" dirty="0">
                <a:solidFill>
                  <a:srgbClr val="0070C0"/>
                </a:solidFill>
                <a:cs typeface="Times New Roman" panose="02020603050405020304" pitchFamily="18" charset="0"/>
              </a:rPr>
              <a:t>pedido</a:t>
            </a:r>
            <a:r>
              <a:rPr lang="es-MX" sz="2400" b="1" dirty="0">
                <a:solidFill>
                  <a:srgbClr val="0070C0"/>
                </a:solidFill>
              </a:rPr>
              <a:t>.</a:t>
            </a:r>
          </a:p>
          <a:p>
            <a:pPr marL="0" indent="0" algn="just">
              <a:buNone/>
            </a:pPr>
            <a:endParaRPr lang="es-MX" sz="2400" dirty="0">
              <a:cs typeface="Times New Roman" panose="02020603050405020304" pitchFamily="18" charset="0"/>
            </a:endParaRPr>
          </a:p>
          <a:p>
            <a:pPr marL="0" indent="0" algn="just">
              <a:buNone/>
            </a:pPr>
            <a:endParaRPr lang="es-MX" sz="2400" dirty="0">
              <a:cs typeface="Times New Roman" panose="02020603050405020304" pitchFamily="18" charset="0"/>
            </a:endParaRPr>
          </a:p>
          <a:p>
            <a:pPr algn="just"/>
            <a:r>
              <a:rPr lang="es-MX" sz="2400" dirty="0">
                <a:cs typeface="Times New Roman" panose="02020603050405020304" pitchFamily="18" charset="0"/>
              </a:rPr>
              <a:t>Donde: </a:t>
            </a:r>
          </a:p>
          <a:p>
            <a:pPr algn="just"/>
            <a:r>
              <a:rPr lang="es-MX" sz="2400" dirty="0">
                <a:cs typeface="Times New Roman" panose="02020603050405020304" pitchFamily="18" charset="0"/>
              </a:rPr>
              <a:t>S = Volumen en unidades de las ventas anuales </a:t>
            </a:r>
          </a:p>
          <a:p>
            <a:pPr algn="just"/>
            <a:r>
              <a:rPr lang="es-MX" sz="2400" dirty="0">
                <a:cs typeface="Times New Roman" panose="02020603050405020304" pitchFamily="18" charset="0"/>
              </a:rPr>
              <a:t>P = Costo unitario por pedido </a:t>
            </a:r>
          </a:p>
          <a:p>
            <a:pPr algn="just"/>
            <a:r>
              <a:rPr lang="es-MX" sz="2400" dirty="0">
                <a:cs typeface="Times New Roman" panose="02020603050405020304" pitchFamily="18" charset="0"/>
              </a:rPr>
              <a:t>M = Costo unitario de mantener el inventario </a:t>
            </a:r>
          </a:p>
          <a:p>
            <a:pPr marL="0" indent="0" algn="just">
              <a:buNone/>
            </a:pPr>
            <a:br>
              <a:rPr lang="es-MX" dirty="0">
                <a:cs typeface="Arial" panose="020B0604020202020204" pitchFamily="34" charset="0"/>
              </a:rPr>
            </a:br>
            <a:br>
              <a:rPr lang="es-MX" dirty="0">
                <a:cs typeface="Arial" panose="020B0604020202020204" pitchFamily="34" charset="0"/>
              </a:rPr>
            </a:br>
            <a:endParaRPr lang="es-MX" dirty="0">
              <a:cs typeface="Arial" panose="020B0604020202020204" pitchFamily="34" charset="0"/>
            </a:endParaRPr>
          </a:p>
        </p:txBody>
      </p:sp>
      <p:sp>
        <p:nvSpPr>
          <p:cNvPr id="6" name="Cuadro de texto 2">
            <a:extLst>
              <a:ext uri="{FF2B5EF4-FFF2-40B4-BE49-F238E27FC236}">
                <a16:creationId xmlns:a16="http://schemas.microsoft.com/office/drawing/2014/main" id="{4A47AEC5-0765-4985-B387-4A8600C3C46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pic>
        <p:nvPicPr>
          <p:cNvPr id="7" name="Imagen 6">
            <a:extLst>
              <a:ext uri="{FF2B5EF4-FFF2-40B4-BE49-F238E27FC236}">
                <a16:creationId xmlns:a16="http://schemas.microsoft.com/office/drawing/2014/main" id="{60225E21-5857-4571-B3F3-CF31EDBFA5A8}"/>
              </a:ext>
            </a:extLst>
          </p:cNvPr>
          <p:cNvPicPr>
            <a:picLocks noChangeAspect="1"/>
          </p:cNvPicPr>
          <p:nvPr/>
        </p:nvPicPr>
        <p:blipFill>
          <a:blip r:embed="rId2"/>
          <a:stretch>
            <a:fillRect/>
          </a:stretch>
        </p:blipFill>
        <p:spPr>
          <a:xfrm>
            <a:off x="4902517" y="2766060"/>
            <a:ext cx="3100803" cy="950913"/>
          </a:xfrm>
          <a:prstGeom prst="rect">
            <a:avLst/>
          </a:prstGeom>
        </p:spPr>
      </p:pic>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7951862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F32E861-0CCF-4768-8766-731AE935B0B9}"/>
              </a:ext>
            </a:extLst>
          </p:cNvPr>
          <p:cNvSpPr/>
          <p:nvPr/>
        </p:nvSpPr>
        <p:spPr>
          <a:xfrm>
            <a:off x="1911427" y="1314373"/>
            <a:ext cx="8213558" cy="4932312"/>
          </a:xfrm>
          <a:prstGeom prst="rect">
            <a:avLst/>
          </a:prstGeom>
        </p:spPr>
        <p:txBody>
          <a:bodyPr wrap="square">
            <a:spAutoFit/>
          </a:bodyPr>
          <a:lstStyle/>
          <a:p>
            <a:pPr marL="400050" indent="-400050">
              <a:lnSpc>
                <a:spcPct val="107000"/>
              </a:lnSpc>
              <a:spcAft>
                <a:spcPts val="430"/>
              </a:spcAft>
              <a:buFont typeface="+mj-lt"/>
              <a:buAutoNum type="romanUcPeriod"/>
            </a:pPr>
            <a:r>
              <a:rPr lang="es-MX" sz="2400" b="1" dirty="0">
                <a:solidFill>
                  <a:srgbClr val="000000"/>
                </a:solidFill>
                <a:latin typeface="Arial" panose="020B0604020202020204" pitchFamily="34" charset="0"/>
                <a:ea typeface="Calibri" panose="020F0502020204030204" pitchFamily="34" charset="0"/>
                <a:cs typeface="Calibri" panose="020F0502020204030204" pitchFamily="34" charset="0"/>
              </a:rPr>
              <a:t>Guion explicativo</a:t>
            </a:r>
          </a:p>
          <a:p>
            <a:pPr marL="400050" indent="-400050">
              <a:lnSpc>
                <a:spcPct val="107000"/>
              </a:lnSpc>
              <a:spcAft>
                <a:spcPts val="430"/>
              </a:spcAft>
              <a:buFont typeface="+mj-lt"/>
              <a:buAutoNum type="romanUcPeriod"/>
            </a:pPr>
            <a:r>
              <a:rPr lang="es-MX" sz="2400" b="1" dirty="0">
                <a:solidFill>
                  <a:srgbClr val="000000"/>
                </a:solidFill>
                <a:latin typeface="Arial" panose="020B0604020202020204" pitchFamily="34" charset="0"/>
                <a:ea typeface="Calibri" panose="020F0502020204030204" pitchFamily="34" charset="0"/>
                <a:cs typeface="Calibri" panose="020F0502020204030204" pitchFamily="34" charset="0"/>
              </a:rPr>
              <a:t>Objetivo de la unidad de aprendizaje</a:t>
            </a:r>
          </a:p>
          <a:p>
            <a:pPr marL="342900" indent="-342900">
              <a:lnSpc>
                <a:spcPct val="107000"/>
              </a:lnSpc>
              <a:spcAft>
                <a:spcPts val="430"/>
              </a:spcAft>
              <a:buAutoNum type="romanUcPeriod"/>
            </a:pPr>
            <a:r>
              <a:rPr lang="es-MX" sz="2400" b="1" dirty="0">
                <a:solidFill>
                  <a:srgbClr val="000000"/>
                </a:solidFill>
                <a:latin typeface="Arial" panose="020B0604020202020204" pitchFamily="34" charset="0"/>
                <a:ea typeface="Calibri" panose="020F0502020204030204" pitchFamily="34" charset="0"/>
                <a:cs typeface="Calibri" panose="020F0502020204030204" pitchFamily="34" charset="0"/>
              </a:rPr>
              <a:t>Competencias genéricas </a:t>
            </a:r>
          </a:p>
          <a:p>
            <a:pPr marL="342900" indent="-342900">
              <a:lnSpc>
                <a:spcPct val="107000"/>
              </a:lnSpc>
              <a:spcAft>
                <a:spcPts val="430"/>
              </a:spcAft>
              <a:buAutoNum type="romanUcPeriod"/>
            </a:pPr>
            <a:r>
              <a:rPr lang="es-MX" sz="2400" b="1" dirty="0">
                <a:solidFill>
                  <a:srgbClr val="000000"/>
                </a:solidFill>
                <a:effectLst/>
                <a:latin typeface="Arial" panose="020B0604020202020204" pitchFamily="34" charset="0"/>
                <a:ea typeface="Calibri" panose="020F0502020204030204" pitchFamily="34" charset="0"/>
                <a:cs typeface="Calibri" panose="020F0502020204030204" pitchFamily="34" charset="0"/>
              </a:rPr>
              <a:t>Estructura de la unidad de aprendizaje</a:t>
            </a:r>
          </a:p>
          <a:p>
            <a:pPr lvl="1">
              <a:lnSpc>
                <a:spcPct val="107000"/>
              </a:lnSpc>
              <a:spcAft>
                <a:spcPts val="430"/>
              </a:spcAft>
            </a:pPr>
            <a:r>
              <a:rPr lang="es-MX" sz="2400" dirty="0">
                <a:solidFill>
                  <a:srgbClr val="000000"/>
                </a:solidFill>
                <a:latin typeface="Arial" panose="020B0604020202020204" pitchFamily="34" charset="0"/>
                <a:ea typeface="Calibri" panose="020F0502020204030204" pitchFamily="34" charset="0"/>
                <a:cs typeface="Calibri" panose="020F0502020204030204" pitchFamily="34" charset="0"/>
              </a:rPr>
              <a:t>1 Fundamentos del capital de trabajo neto </a:t>
            </a:r>
          </a:p>
          <a:p>
            <a:pPr lvl="1">
              <a:lnSpc>
                <a:spcPct val="107000"/>
              </a:lnSpc>
              <a:spcAft>
                <a:spcPts val="430"/>
              </a:spcAft>
            </a:pPr>
            <a:r>
              <a:rPr lang="es-MX" sz="2400" dirty="0">
                <a:solidFill>
                  <a:srgbClr val="000000"/>
                </a:solidFill>
                <a:effectLst/>
                <a:latin typeface="Arial" panose="020B0604020202020204" pitchFamily="34" charset="0"/>
                <a:ea typeface="Calibri" panose="020F0502020204030204" pitchFamily="34" charset="0"/>
                <a:cs typeface="Calibri" panose="020F0502020204030204" pitchFamily="34" charset="0"/>
              </a:rPr>
              <a:t>2. El ciclo de conversión del efectivo </a:t>
            </a:r>
          </a:p>
          <a:p>
            <a:pPr lvl="1">
              <a:lnSpc>
                <a:spcPct val="107000"/>
              </a:lnSpc>
              <a:spcAft>
                <a:spcPts val="430"/>
              </a:spcAft>
            </a:pPr>
            <a:r>
              <a:rPr lang="es-MX" sz="2400" dirty="0">
                <a:solidFill>
                  <a:srgbClr val="000000"/>
                </a:solidFill>
                <a:effectLst/>
                <a:latin typeface="Arial" panose="020B0604020202020204" pitchFamily="34" charset="0"/>
                <a:ea typeface="Calibri" panose="020F0502020204030204" pitchFamily="34" charset="0"/>
                <a:cs typeface="Calibri" panose="020F0502020204030204" pitchFamily="34" charset="0"/>
              </a:rPr>
              <a:t>3. A</a:t>
            </a:r>
            <a:r>
              <a:rPr lang="es-MX" sz="2400" dirty="0">
                <a:solidFill>
                  <a:srgbClr val="000000"/>
                </a:solidFill>
                <a:latin typeface="Arial" panose="020B0604020202020204" pitchFamily="34" charset="0"/>
                <a:ea typeface="Calibri" panose="020F0502020204030204" pitchFamily="34" charset="0"/>
                <a:cs typeface="Calibri" panose="020F0502020204030204" pitchFamily="34" charset="0"/>
              </a:rPr>
              <a:t>dministración de inventarios</a:t>
            </a:r>
          </a:p>
          <a:p>
            <a:pPr lvl="1">
              <a:lnSpc>
                <a:spcPct val="107000"/>
              </a:lnSpc>
              <a:spcAft>
                <a:spcPts val="430"/>
              </a:spcAft>
            </a:pPr>
            <a:r>
              <a:rPr lang="es-MX" sz="2400" dirty="0">
                <a:solidFill>
                  <a:srgbClr val="000000"/>
                </a:solidFill>
                <a:latin typeface="Arial" panose="020B0604020202020204" pitchFamily="34" charset="0"/>
                <a:ea typeface="Calibri" panose="020F0502020204030204" pitchFamily="34" charset="0"/>
                <a:cs typeface="Calibri" panose="020F0502020204030204" pitchFamily="34" charset="0"/>
              </a:rPr>
              <a:t>4. Administración de cuentas por cobrar</a:t>
            </a:r>
          </a:p>
          <a:p>
            <a:pPr lvl="1">
              <a:lnSpc>
                <a:spcPct val="107000"/>
              </a:lnSpc>
              <a:spcAft>
                <a:spcPts val="430"/>
              </a:spcAft>
            </a:pPr>
            <a:r>
              <a:rPr lang="es-MX" sz="2400" dirty="0">
                <a:solidFill>
                  <a:srgbClr val="000000"/>
                </a:solidFill>
                <a:latin typeface="Arial" panose="020B0604020202020204" pitchFamily="34" charset="0"/>
                <a:ea typeface="Calibri" panose="020F0502020204030204" pitchFamily="34" charset="0"/>
                <a:cs typeface="Calibri" panose="020F0502020204030204" pitchFamily="34" charset="0"/>
              </a:rPr>
              <a:t>5. Administración de ingresos y desembolsos </a:t>
            </a:r>
          </a:p>
          <a:p>
            <a:pPr>
              <a:lnSpc>
                <a:spcPct val="107000"/>
              </a:lnSpc>
              <a:spcAft>
                <a:spcPts val="430"/>
              </a:spcAft>
            </a:pPr>
            <a:r>
              <a:rPr lang="es-MX" sz="2400" b="1" dirty="0">
                <a:solidFill>
                  <a:srgbClr val="000000"/>
                </a:solidFill>
                <a:latin typeface="Arial" panose="020B0604020202020204" pitchFamily="34" charset="0"/>
                <a:ea typeface="Calibri" panose="020F0502020204030204" pitchFamily="34" charset="0"/>
                <a:cs typeface="Calibri" panose="020F0502020204030204" pitchFamily="34" charset="0"/>
              </a:rPr>
              <a:t>V.  Conclusiones </a:t>
            </a:r>
          </a:p>
          <a:p>
            <a:pPr>
              <a:lnSpc>
                <a:spcPct val="107000"/>
              </a:lnSpc>
              <a:spcAft>
                <a:spcPts val="430"/>
              </a:spcAft>
            </a:pPr>
            <a:r>
              <a:rPr lang="es-MX" sz="2400" b="1" dirty="0">
                <a:solidFill>
                  <a:srgbClr val="000000"/>
                </a:solidFill>
                <a:effectLst/>
                <a:latin typeface="Arial" panose="020B0604020202020204" pitchFamily="34" charset="0"/>
                <a:ea typeface="Calibri" panose="020F0502020204030204" pitchFamily="34" charset="0"/>
                <a:cs typeface="Calibri" panose="020F0502020204030204" pitchFamily="34" charset="0"/>
              </a:rPr>
              <a:t>VI. Bibliografía </a:t>
            </a:r>
            <a:endParaRPr lang="es-MX"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5 Rectángulo">
            <a:extLst>
              <a:ext uri="{FF2B5EF4-FFF2-40B4-BE49-F238E27FC236}">
                <a16:creationId xmlns:a16="http://schemas.microsoft.com/office/drawing/2014/main" id="{2E426CC9-1287-442A-9D97-F9993B76FC6C}"/>
              </a:ext>
            </a:extLst>
          </p:cNvPr>
          <p:cNvSpPr/>
          <p:nvPr/>
        </p:nvSpPr>
        <p:spPr>
          <a:xfrm>
            <a:off x="1911427" y="718553"/>
            <a:ext cx="1656479"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Índice </a:t>
            </a: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 </a:t>
            </a:r>
          </a:p>
        </p:txBody>
      </p:sp>
      <p:sp>
        <p:nvSpPr>
          <p:cNvPr id="9" name="Cuadro de texto 2">
            <a:extLst>
              <a:ext uri="{FF2B5EF4-FFF2-40B4-BE49-F238E27FC236}">
                <a16:creationId xmlns:a16="http://schemas.microsoft.com/office/drawing/2014/main" id="{77805C82-137C-4CE9-9B3E-BC65606AB7D0}"/>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spTree>
    <p:extLst>
      <p:ext uri="{BB962C8B-B14F-4D97-AF65-F5344CB8AC3E}">
        <p14:creationId xmlns:p14="http://schemas.microsoft.com/office/powerpoint/2010/main" val="2621293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20280" y="2595963"/>
            <a:ext cx="8041741" cy="1234762"/>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4. Administración de cuentas por cobrar</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2050" name="Picture 2">
            <a:extLst>
              <a:ext uri="{FF2B5EF4-FFF2-40B4-BE49-F238E27FC236}">
                <a16:creationId xmlns:a16="http://schemas.microsoft.com/office/drawing/2014/main" id="{26DB261C-C989-49D6-B169-71E0E5D59A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0920" y="1575996"/>
            <a:ext cx="4366260" cy="3274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790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1106416" y="858510"/>
            <a:ext cx="9669673"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Administración de cuenta por cobrar</a:t>
            </a:r>
          </a:p>
        </p:txBody>
      </p:sp>
      <p:sp>
        <p:nvSpPr>
          <p:cNvPr id="10" name="Cuadro de texto 2">
            <a:extLst>
              <a:ext uri="{FF2B5EF4-FFF2-40B4-BE49-F238E27FC236}">
                <a16:creationId xmlns:a16="http://schemas.microsoft.com/office/drawing/2014/main" id="{DD667319-8E89-48CB-A412-5BBE8394BF58}"/>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2" name="Rectángulo 1">
            <a:extLst>
              <a:ext uri="{FF2B5EF4-FFF2-40B4-BE49-F238E27FC236}">
                <a16:creationId xmlns:a16="http://schemas.microsoft.com/office/drawing/2014/main" id="{06FD6CAD-F9E2-4740-AA1D-5A94F06013FB}"/>
              </a:ext>
            </a:extLst>
          </p:cNvPr>
          <p:cNvSpPr/>
          <p:nvPr/>
        </p:nvSpPr>
        <p:spPr>
          <a:xfrm>
            <a:off x="1030951" y="1785800"/>
            <a:ext cx="9974509" cy="3416320"/>
          </a:xfrm>
          <a:prstGeom prst="rect">
            <a:avLst/>
          </a:prstGeom>
          <a:ln>
            <a:solidFill>
              <a:schemeClr val="tx1"/>
            </a:solidFill>
          </a:ln>
        </p:spPr>
        <p:txBody>
          <a:bodyPr wrap="square">
            <a:spAutoFit/>
          </a:bodyPr>
          <a:lstStyle/>
          <a:p>
            <a:pPr algn="just"/>
            <a:r>
              <a:rPr lang="es-MX" sz="2400" dirty="0">
                <a:cs typeface="Times New Roman" panose="02020603050405020304" pitchFamily="18" charset="0"/>
              </a:rPr>
              <a:t>Son </a:t>
            </a:r>
            <a:r>
              <a:rPr lang="es-MX" sz="2400" b="1" dirty="0">
                <a:solidFill>
                  <a:srgbClr val="0070C0"/>
                </a:solidFill>
                <a:cs typeface="Times New Roman" panose="02020603050405020304" pitchFamily="18" charset="0"/>
              </a:rPr>
              <a:t>montos </a:t>
            </a:r>
            <a:r>
              <a:rPr lang="es-MX" sz="2400" dirty="0">
                <a:cs typeface="Times New Roman" panose="02020603050405020304" pitchFamily="18" charset="0"/>
              </a:rPr>
              <a:t>de dinero adecuados a una </a:t>
            </a:r>
            <a:r>
              <a:rPr lang="es-MX" sz="2400" b="1" dirty="0">
                <a:solidFill>
                  <a:srgbClr val="0070C0"/>
                </a:solidFill>
                <a:cs typeface="Times New Roman" panose="02020603050405020304" pitchFamily="18" charset="0"/>
              </a:rPr>
              <a:t>empresa</a:t>
            </a:r>
            <a:r>
              <a:rPr lang="es-MX" sz="2400" dirty="0">
                <a:cs typeface="Times New Roman" panose="02020603050405020304" pitchFamily="18" charset="0"/>
              </a:rPr>
              <a:t> por sus clientes, debido a éstos adquirieron </a:t>
            </a:r>
            <a:r>
              <a:rPr lang="es-MX" sz="2400" b="1" dirty="0">
                <a:solidFill>
                  <a:srgbClr val="0070C0"/>
                </a:solidFill>
                <a:cs typeface="Times New Roman" panose="02020603050405020304" pitchFamily="18" charset="0"/>
              </a:rPr>
              <a:t>productos a crédito </a:t>
            </a:r>
            <a:r>
              <a:rPr lang="es-MX" sz="2400" dirty="0">
                <a:cs typeface="Times New Roman" panose="02020603050405020304" pitchFamily="18" charset="0"/>
              </a:rPr>
              <a:t>(Cf. Van </a:t>
            </a:r>
            <a:r>
              <a:rPr lang="es-MX" sz="2400" dirty="0" err="1">
                <a:cs typeface="Times New Roman" panose="02020603050405020304" pitchFamily="18" charset="0"/>
              </a:rPr>
              <a:t>Horne</a:t>
            </a:r>
            <a:r>
              <a:rPr lang="es-MX" sz="2400" dirty="0">
                <a:cs typeface="Times New Roman" panose="02020603050405020304" pitchFamily="18" charset="0"/>
              </a:rPr>
              <a:t> 2002).</a:t>
            </a:r>
          </a:p>
          <a:p>
            <a:pPr algn="just"/>
            <a:endParaRPr lang="es-MX" sz="2400" dirty="0">
              <a:cs typeface="Times New Roman" panose="02020603050405020304" pitchFamily="18" charset="0"/>
            </a:endParaRPr>
          </a:p>
          <a:p>
            <a:pPr algn="just"/>
            <a:r>
              <a:rPr lang="es-MX" sz="2400" dirty="0">
                <a:cs typeface="Times New Roman" panose="02020603050405020304" pitchFamily="18" charset="0"/>
              </a:rPr>
              <a:t>De manera contable, las </a:t>
            </a:r>
            <a:r>
              <a:rPr lang="es-MX" sz="2400" b="1" dirty="0">
                <a:solidFill>
                  <a:srgbClr val="0070C0"/>
                </a:solidFill>
                <a:cs typeface="Times New Roman" panose="02020603050405020304" pitchFamily="18" charset="0"/>
              </a:rPr>
              <a:t>cuentas</a:t>
            </a:r>
            <a:r>
              <a:rPr lang="es-MX" sz="2400" dirty="0">
                <a:cs typeface="Times New Roman" panose="02020603050405020304" pitchFamily="18" charset="0"/>
              </a:rPr>
              <a:t> </a:t>
            </a:r>
            <a:r>
              <a:rPr lang="es-MX" sz="2400" b="1" dirty="0">
                <a:solidFill>
                  <a:srgbClr val="0070C0"/>
                </a:solidFill>
                <a:cs typeface="Times New Roman" panose="02020603050405020304" pitchFamily="18" charset="0"/>
              </a:rPr>
              <a:t>por cobrar </a:t>
            </a:r>
            <a:r>
              <a:rPr lang="es-MX" sz="2400" dirty="0">
                <a:cs typeface="Times New Roman" panose="02020603050405020304" pitchFamily="18" charset="0"/>
              </a:rPr>
              <a:t>se integran por varias cuentas, las cuales se </a:t>
            </a:r>
            <a:r>
              <a:rPr lang="es-MX" sz="2400" b="1" dirty="0">
                <a:solidFill>
                  <a:srgbClr val="0070C0"/>
                </a:solidFill>
                <a:cs typeface="Times New Roman" panose="02020603050405020304" pitchFamily="18" charset="0"/>
              </a:rPr>
              <a:t>clasifican</a:t>
            </a:r>
            <a:r>
              <a:rPr lang="es-MX" sz="2400" dirty="0">
                <a:cs typeface="Times New Roman" panose="02020603050405020304" pitchFamily="18" charset="0"/>
              </a:rPr>
              <a:t> de la siguiente manera:</a:t>
            </a:r>
          </a:p>
          <a:p>
            <a:pPr algn="just"/>
            <a:endParaRPr lang="es-MX" sz="2400" dirty="0">
              <a:cs typeface="Times New Roman" panose="02020603050405020304" pitchFamily="18" charset="0"/>
            </a:endParaRPr>
          </a:p>
          <a:p>
            <a:pPr marL="342900" indent="-342900" algn="just">
              <a:buFont typeface="Arial" panose="020B0604020202020204" pitchFamily="34" charset="0"/>
              <a:buChar char="•"/>
            </a:pPr>
            <a:r>
              <a:rPr lang="es-MX" sz="2400" dirty="0">
                <a:cs typeface="Times New Roman" panose="02020603050405020304" pitchFamily="18" charset="0"/>
              </a:rPr>
              <a:t>Clientes</a:t>
            </a:r>
          </a:p>
          <a:p>
            <a:pPr marL="342900" indent="-342900" algn="just">
              <a:buFont typeface="Arial" panose="020B0604020202020204" pitchFamily="34" charset="0"/>
              <a:buChar char="•"/>
            </a:pPr>
            <a:r>
              <a:rPr lang="es-MX" sz="2400" dirty="0">
                <a:cs typeface="Times New Roman" panose="02020603050405020304" pitchFamily="18" charset="0"/>
              </a:rPr>
              <a:t>Deudores diversos</a:t>
            </a:r>
          </a:p>
          <a:p>
            <a:pPr marL="342900" indent="-342900" algn="just">
              <a:buFont typeface="Arial" panose="020B0604020202020204" pitchFamily="34" charset="0"/>
              <a:buChar char="•"/>
            </a:pPr>
            <a:r>
              <a:rPr lang="es-MX" sz="2400" dirty="0">
                <a:cs typeface="Times New Roman" panose="02020603050405020304" pitchFamily="18" charset="0"/>
              </a:rPr>
              <a:t>Documentos por cobrar (Corto plazo)</a:t>
            </a:r>
          </a:p>
        </p:txBody>
      </p:sp>
      <p:grpSp>
        <p:nvGrpSpPr>
          <p:cNvPr id="6" name="5 Grupo"/>
          <p:cNvGrpSpPr/>
          <p:nvPr/>
        </p:nvGrpSpPr>
        <p:grpSpPr>
          <a:xfrm>
            <a:off x="-36512" y="0"/>
            <a:ext cx="12228512" cy="6858000"/>
            <a:chOff x="-36512" y="0"/>
            <a:chExt cx="12228512" cy="6858000"/>
          </a:xfrm>
        </p:grpSpPr>
        <p:grpSp>
          <p:nvGrpSpPr>
            <p:cNvPr id="7" name="6 Grupo"/>
            <p:cNvGrpSpPr/>
            <p:nvPr/>
          </p:nvGrpSpPr>
          <p:grpSpPr>
            <a:xfrm>
              <a:off x="-36512" y="0"/>
              <a:ext cx="12228512" cy="6858000"/>
              <a:chOff x="-36512" y="0"/>
              <a:chExt cx="9198446" cy="6858000"/>
            </a:xfrm>
          </p:grpSpPr>
          <p:sp>
            <p:nvSpPr>
              <p:cNvPr id="9" name="8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2693939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 de texto 2">
            <a:extLst>
              <a:ext uri="{FF2B5EF4-FFF2-40B4-BE49-F238E27FC236}">
                <a16:creationId xmlns:a16="http://schemas.microsoft.com/office/drawing/2014/main" id="{4BE373CA-9C15-4A8C-BD8C-E8C586C96790}"/>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48" name="Grupo 47">
            <a:extLst>
              <a:ext uri="{FF2B5EF4-FFF2-40B4-BE49-F238E27FC236}">
                <a16:creationId xmlns:a16="http://schemas.microsoft.com/office/drawing/2014/main" id="{C3D20E15-CCF0-446F-A0AF-BA6B32F6962C}"/>
              </a:ext>
            </a:extLst>
          </p:cNvPr>
          <p:cNvGrpSpPr/>
          <p:nvPr/>
        </p:nvGrpSpPr>
        <p:grpSpPr>
          <a:xfrm>
            <a:off x="2533902" y="1193044"/>
            <a:ext cx="6688187" cy="4605061"/>
            <a:chOff x="2788871" y="906351"/>
            <a:chExt cx="7306591" cy="5592724"/>
          </a:xfrm>
        </p:grpSpPr>
        <p:sp>
          <p:nvSpPr>
            <p:cNvPr id="49" name="Rectángulo 48">
              <a:extLst>
                <a:ext uri="{FF2B5EF4-FFF2-40B4-BE49-F238E27FC236}">
                  <a16:creationId xmlns:a16="http://schemas.microsoft.com/office/drawing/2014/main" id="{708D0548-9B54-46F3-9456-7A0DB3E0AC4D}"/>
                </a:ext>
              </a:extLst>
            </p:cNvPr>
            <p:cNvSpPr/>
            <p:nvPr/>
          </p:nvSpPr>
          <p:spPr>
            <a:xfrm>
              <a:off x="2788871" y="5882386"/>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0" name="Rectángulo 49">
              <a:extLst>
                <a:ext uri="{FF2B5EF4-FFF2-40B4-BE49-F238E27FC236}">
                  <a16:creationId xmlns:a16="http://schemas.microsoft.com/office/drawing/2014/main" id="{0D802182-0F3A-459C-87F1-81717C31681E}"/>
                </a:ext>
              </a:extLst>
            </p:cNvPr>
            <p:cNvSpPr/>
            <p:nvPr/>
          </p:nvSpPr>
          <p:spPr>
            <a:xfrm>
              <a:off x="8202867" y="5882386"/>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1" name="Rectángulo 50">
              <a:extLst>
                <a:ext uri="{FF2B5EF4-FFF2-40B4-BE49-F238E27FC236}">
                  <a16:creationId xmlns:a16="http://schemas.microsoft.com/office/drawing/2014/main" id="{5D7E58B5-ECBE-471C-A58E-E65BA3DDC011}"/>
                </a:ext>
              </a:extLst>
            </p:cNvPr>
            <p:cNvSpPr/>
            <p:nvPr/>
          </p:nvSpPr>
          <p:spPr>
            <a:xfrm>
              <a:off x="5463212" y="5882386"/>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nvGrpSpPr>
            <p:cNvPr id="52" name="Grupo 51">
              <a:extLst>
                <a:ext uri="{FF2B5EF4-FFF2-40B4-BE49-F238E27FC236}">
                  <a16:creationId xmlns:a16="http://schemas.microsoft.com/office/drawing/2014/main" id="{6B6D2EA4-60DD-43F0-B753-A36A45463D3D}"/>
                </a:ext>
              </a:extLst>
            </p:cNvPr>
            <p:cNvGrpSpPr/>
            <p:nvPr/>
          </p:nvGrpSpPr>
          <p:grpSpPr>
            <a:xfrm>
              <a:off x="2788871" y="906351"/>
              <a:ext cx="7306591" cy="5446653"/>
              <a:chOff x="2788871" y="906351"/>
              <a:chExt cx="7306591" cy="5446653"/>
            </a:xfrm>
          </p:grpSpPr>
          <p:sp>
            <p:nvSpPr>
              <p:cNvPr id="53" name="Rectángulo 52">
                <a:extLst>
                  <a:ext uri="{FF2B5EF4-FFF2-40B4-BE49-F238E27FC236}">
                    <a16:creationId xmlns:a16="http://schemas.microsoft.com/office/drawing/2014/main" id="{6FFAF80C-7BAD-44E5-95B6-4FE39C1E937E}"/>
                  </a:ext>
                </a:extLst>
              </p:cNvPr>
              <p:cNvSpPr/>
              <p:nvPr/>
            </p:nvSpPr>
            <p:spPr>
              <a:xfrm>
                <a:off x="4321982" y="906351"/>
                <a:ext cx="4465675" cy="9144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CuadroTexto 53">
                <a:extLst>
                  <a:ext uri="{FF2B5EF4-FFF2-40B4-BE49-F238E27FC236}">
                    <a16:creationId xmlns:a16="http://schemas.microsoft.com/office/drawing/2014/main" id="{5690AC03-321E-460B-B29D-EEF54B3CF220}"/>
                  </a:ext>
                </a:extLst>
              </p:cNvPr>
              <p:cNvSpPr txBox="1"/>
              <p:nvPr/>
            </p:nvSpPr>
            <p:spPr>
              <a:xfrm>
                <a:off x="4321982" y="906351"/>
                <a:ext cx="4465675" cy="830997"/>
              </a:xfrm>
              <a:prstGeom prst="rect">
                <a:avLst/>
              </a:prstGeom>
              <a:noFill/>
            </p:spPr>
            <p:txBody>
              <a:bodyPr wrap="square" rtlCol="0">
                <a:spAutoFit/>
              </a:bodyPr>
              <a:lstStyle/>
              <a:p>
                <a:pPr algn="ctr"/>
                <a:r>
                  <a:rPr lang="es-MX" sz="2400" dirty="0">
                    <a:latin typeface="Times New Roman" panose="02020603050405020304" pitchFamily="18" charset="0"/>
                    <a:cs typeface="Times New Roman" panose="02020603050405020304" pitchFamily="18" charset="0"/>
                  </a:rPr>
                  <a:t>Administración de cuentas por cobrar</a:t>
                </a:r>
              </a:p>
            </p:txBody>
          </p:sp>
          <p:sp>
            <p:nvSpPr>
              <p:cNvPr id="55" name="Rectángulo 54">
                <a:extLst>
                  <a:ext uri="{FF2B5EF4-FFF2-40B4-BE49-F238E27FC236}">
                    <a16:creationId xmlns:a16="http://schemas.microsoft.com/office/drawing/2014/main" id="{4DAB3F56-6C2F-4641-B7C1-D46E123C75F9}"/>
                  </a:ext>
                </a:extLst>
              </p:cNvPr>
              <p:cNvSpPr/>
              <p:nvPr/>
            </p:nvSpPr>
            <p:spPr>
              <a:xfrm>
                <a:off x="5608521" y="2256685"/>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6" name="Rectángulo 55">
                <a:extLst>
                  <a:ext uri="{FF2B5EF4-FFF2-40B4-BE49-F238E27FC236}">
                    <a16:creationId xmlns:a16="http://schemas.microsoft.com/office/drawing/2014/main" id="{6A18BA23-E7D0-4D5D-BD79-883AC6608435}"/>
                  </a:ext>
                </a:extLst>
              </p:cNvPr>
              <p:cNvSpPr/>
              <p:nvPr/>
            </p:nvSpPr>
            <p:spPr>
              <a:xfrm>
                <a:off x="2788871" y="4042954"/>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7" name="Rectángulo 56">
                <a:extLst>
                  <a:ext uri="{FF2B5EF4-FFF2-40B4-BE49-F238E27FC236}">
                    <a16:creationId xmlns:a16="http://schemas.microsoft.com/office/drawing/2014/main" id="{18DE13C9-C0A7-499F-A513-5959FCDE9E58}"/>
                  </a:ext>
                </a:extLst>
              </p:cNvPr>
              <p:cNvSpPr/>
              <p:nvPr/>
            </p:nvSpPr>
            <p:spPr>
              <a:xfrm>
                <a:off x="5608521" y="3309308"/>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8" name="Rectángulo 57">
                <a:extLst>
                  <a:ext uri="{FF2B5EF4-FFF2-40B4-BE49-F238E27FC236}">
                    <a16:creationId xmlns:a16="http://schemas.microsoft.com/office/drawing/2014/main" id="{9C4099D9-E212-4890-A996-DD3BE9D661BE}"/>
                  </a:ext>
                </a:extLst>
              </p:cNvPr>
              <p:cNvSpPr/>
              <p:nvPr/>
            </p:nvSpPr>
            <p:spPr>
              <a:xfrm>
                <a:off x="8202867" y="4005741"/>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9" name="Rectángulo 58">
                <a:extLst>
                  <a:ext uri="{FF2B5EF4-FFF2-40B4-BE49-F238E27FC236}">
                    <a16:creationId xmlns:a16="http://schemas.microsoft.com/office/drawing/2014/main" id="{4DEEF12D-B85E-40DD-B3B3-CA5180495DF4}"/>
                  </a:ext>
                </a:extLst>
              </p:cNvPr>
              <p:cNvSpPr/>
              <p:nvPr/>
            </p:nvSpPr>
            <p:spPr>
              <a:xfrm>
                <a:off x="2788871" y="4962670"/>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0" name="Rectángulo 59">
                <a:extLst>
                  <a:ext uri="{FF2B5EF4-FFF2-40B4-BE49-F238E27FC236}">
                    <a16:creationId xmlns:a16="http://schemas.microsoft.com/office/drawing/2014/main" id="{E0C118C3-ECE4-4AC6-9C5E-A5A5E18D6BEE}"/>
                  </a:ext>
                </a:extLst>
              </p:cNvPr>
              <p:cNvSpPr/>
              <p:nvPr/>
            </p:nvSpPr>
            <p:spPr>
              <a:xfrm>
                <a:off x="8202867" y="4999885"/>
                <a:ext cx="1892595" cy="61668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1" name="Rectángulo 60">
                <a:extLst>
                  <a:ext uri="{FF2B5EF4-FFF2-40B4-BE49-F238E27FC236}">
                    <a16:creationId xmlns:a16="http://schemas.microsoft.com/office/drawing/2014/main" id="{B38EA0AC-748B-4806-AC7D-8AC31EEE0B65}"/>
                  </a:ext>
                </a:extLst>
              </p:cNvPr>
              <p:cNvSpPr/>
              <p:nvPr/>
            </p:nvSpPr>
            <p:spPr>
              <a:xfrm>
                <a:off x="7355798" y="5863780"/>
                <a:ext cx="675172" cy="340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en la</a:t>
                </a:r>
              </a:p>
            </p:txBody>
          </p:sp>
          <p:sp>
            <p:nvSpPr>
              <p:cNvPr id="62" name="Rectángulo 61">
                <a:extLst>
                  <a:ext uri="{FF2B5EF4-FFF2-40B4-BE49-F238E27FC236}">
                    <a16:creationId xmlns:a16="http://schemas.microsoft.com/office/drawing/2014/main" id="{A337A9F5-FED0-435F-AE2C-5E568CD75A3D}"/>
                  </a:ext>
                </a:extLst>
              </p:cNvPr>
              <p:cNvSpPr/>
              <p:nvPr/>
            </p:nvSpPr>
            <p:spPr>
              <a:xfrm>
                <a:off x="3790355" y="4603824"/>
                <a:ext cx="531627" cy="3216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las</a:t>
                </a:r>
              </a:p>
            </p:txBody>
          </p:sp>
          <p:sp>
            <p:nvSpPr>
              <p:cNvPr id="63" name="Rectángulo 62">
                <a:extLst>
                  <a:ext uri="{FF2B5EF4-FFF2-40B4-BE49-F238E27FC236}">
                    <a16:creationId xmlns:a16="http://schemas.microsoft.com/office/drawing/2014/main" id="{B8BEE62B-E36D-4ACA-B657-5A6AF3C01CAC}"/>
                  </a:ext>
                </a:extLst>
              </p:cNvPr>
              <p:cNvSpPr/>
              <p:nvPr/>
            </p:nvSpPr>
            <p:spPr>
              <a:xfrm>
                <a:off x="6586719" y="2952109"/>
                <a:ext cx="769088" cy="357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dos</a:t>
                </a:r>
              </a:p>
            </p:txBody>
          </p:sp>
          <p:sp>
            <p:nvSpPr>
              <p:cNvPr id="64" name="Rectángulo 63">
                <a:extLst>
                  <a:ext uri="{FF2B5EF4-FFF2-40B4-BE49-F238E27FC236}">
                    <a16:creationId xmlns:a16="http://schemas.microsoft.com/office/drawing/2014/main" id="{BD6D6059-7EF9-428F-8D70-44001095D863}"/>
                  </a:ext>
                </a:extLst>
              </p:cNvPr>
              <p:cNvSpPr/>
              <p:nvPr/>
            </p:nvSpPr>
            <p:spPr>
              <a:xfrm>
                <a:off x="6675323" y="1902267"/>
                <a:ext cx="453656" cy="25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se</a:t>
                </a:r>
              </a:p>
            </p:txBody>
          </p:sp>
          <p:cxnSp>
            <p:nvCxnSpPr>
              <p:cNvPr id="65" name="Conector recto 64">
                <a:extLst>
                  <a:ext uri="{FF2B5EF4-FFF2-40B4-BE49-F238E27FC236}">
                    <a16:creationId xmlns:a16="http://schemas.microsoft.com/office/drawing/2014/main" id="{2A4A88CC-B126-46BE-B957-D2F99B761204}"/>
                  </a:ext>
                </a:extLst>
              </p:cNvPr>
              <p:cNvCxnSpPr>
                <a:stCxn id="53" idx="2"/>
                <a:endCxn id="55" idx="0"/>
              </p:cNvCxnSpPr>
              <p:nvPr/>
            </p:nvCxnSpPr>
            <p:spPr>
              <a:xfrm flipH="1">
                <a:off x="6554819" y="1820751"/>
                <a:ext cx="1" cy="435934"/>
              </a:xfrm>
              <a:prstGeom prst="line">
                <a:avLst/>
              </a:prstGeom>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346869E4-FA69-435E-81F5-25525019C032}"/>
                  </a:ext>
                </a:extLst>
              </p:cNvPr>
              <p:cNvCxnSpPr>
                <a:stCxn id="55" idx="2"/>
                <a:endCxn id="57" idx="0"/>
              </p:cNvCxnSpPr>
              <p:nvPr/>
            </p:nvCxnSpPr>
            <p:spPr>
              <a:xfrm>
                <a:off x="6554819" y="2873374"/>
                <a:ext cx="0" cy="435934"/>
              </a:xfrm>
              <a:prstGeom prst="line">
                <a:avLst/>
              </a:prstGeom>
            </p:spPr>
            <p:style>
              <a:lnRef idx="1">
                <a:schemeClr val="dk1"/>
              </a:lnRef>
              <a:fillRef idx="0">
                <a:schemeClr val="dk1"/>
              </a:fillRef>
              <a:effectRef idx="0">
                <a:schemeClr val="dk1"/>
              </a:effectRef>
              <a:fontRef idx="minor">
                <a:schemeClr val="tx1"/>
              </a:fontRef>
            </p:style>
          </p:cxnSp>
          <p:sp>
            <p:nvSpPr>
              <p:cNvPr id="67" name="CuadroTexto 66">
                <a:extLst>
                  <a:ext uri="{FF2B5EF4-FFF2-40B4-BE49-F238E27FC236}">
                    <a16:creationId xmlns:a16="http://schemas.microsoft.com/office/drawing/2014/main" id="{8844193F-47B3-49E7-A0BE-A602EBAA7198}"/>
                  </a:ext>
                </a:extLst>
              </p:cNvPr>
              <p:cNvSpPr txBox="1"/>
              <p:nvPr/>
            </p:nvSpPr>
            <p:spPr>
              <a:xfrm>
                <a:off x="5608520" y="2286074"/>
                <a:ext cx="1892591" cy="584775"/>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Deben </a:t>
                </a:r>
              </a:p>
              <a:p>
                <a:pPr algn="ctr"/>
                <a:r>
                  <a:rPr lang="es-MX" sz="1600" dirty="0">
                    <a:latin typeface="Times New Roman" panose="02020603050405020304" pitchFamily="18" charset="0"/>
                    <a:cs typeface="Times New Roman" panose="02020603050405020304" pitchFamily="18" charset="0"/>
                  </a:rPr>
                  <a:t>Planear</a:t>
                </a:r>
              </a:p>
            </p:txBody>
          </p:sp>
          <p:sp>
            <p:nvSpPr>
              <p:cNvPr id="68" name="CuadroTexto 67">
                <a:extLst>
                  <a:ext uri="{FF2B5EF4-FFF2-40B4-BE49-F238E27FC236}">
                    <a16:creationId xmlns:a16="http://schemas.microsoft.com/office/drawing/2014/main" id="{39130C3B-22F8-46B5-840E-92B67834C161}"/>
                  </a:ext>
                </a:extLst>
              </p:cNvPr>
              <p:cNvSpPr txBox="1"/>
              <p:nvPr/>
            </p:nvSpPr>
            <p:spPr>
              <a:xfrm>
                <a:off x="5608520" y="3309308"/>
                <a:ext cx="1892578"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Aspectos</a:t>
                </a:r>
              </a:p>
            </p:txBody>
          </p:sp>
          <p:cxnSp>
            <p:nvCxnSpPr>
              <p:cNvPr id="69" name="Conector recto 68">
                <a:extLst>
                  <a:ext uri="{FF2B5EF4-FFF2-40B4-BE49-F238E27FC236}">
                    <a16:creationId xmlns:a16="http://schemas.microsoft.com/office/drawing/2014/main" id="{92E3B771-CBD4-4339-94D6-B80D98D18289}"/>
                  </a:ext>
                </a:extLst>
              </p:cNvPr>
              <p:cNvCxnSpPr>
                <a:cxnSpLocks/>
                <a:stCxn id="68" idx="1"/>
              </p:cNvCxnSpPr>
              <p:nvPr/>
            </p:nvCxnSpPr>
            <p:spPr>
              <a:xfrm flipH="1" flipV="1">
                <a:off x="3669854" y="3463747"/>
                <a:ext cx="1938666" cy="14838"/>
              </a:xfrm>
              <a:prstGeom prst="line">
                <a:avLst/>
              </a:prstGeom>
            </p:spPr>
            <p:style>
              <a:lnRef idx="1">
                <a:schemeClr val="dk1"/>
              </a:lnRef>
              <a:fillRef idx="0">
                <a:schemeClr val="dk1"/>
              </a:fillRef>
              <a:effectRef idx="0">
                <a:schemeClr val="dk1"/>
              </a:effectRef>
              <a:fontRef idx="minor">
                <a:schemeClr val="tx1"/>
              </a:fontRef>
            </p:style>
          </p:cxnSp>
          <p:cxnSp>
            <p:nvCxnSpPr>
              <p:cNvPr id="70" name="Conector recto 69">
                <a:extLst>
                  <a:ext uri="{FF2B5EF4-FFF2-40B4-BE49-F238E27FC236}">
                    <a16:creationId xmlns:a16="http://schemas.microsoft.com/office/drawing/2014/main" id="{E7E746BE-1341-4CE5-BE7B-CBC37C108DC0}"/>
                  </a:ext>
                </a:extLst>
              </p:cNvPr>
              <p:cNvCxnSpPr>
                <a:cxnSpLocks/>
              </p:cNvCxnSpPr>
              <p:nvPr/>
            </p:nvCxnSpPr>
            <p:spPr>
              <a:xfrm flipV="1">
                <a:off x="3669855" y="3466272"/>
                <a:ext cx="0" cy="539469"/>
              </a:xfrm>
              <a:prstGeom prst="line">
                <a:avLst/>
              </a:prstGeom>
            </p:spPr>
            <p:style>
              <a:lnRef idx="1">
                <a:schemeClr val="dk1"/>
              </a:lnRef>
              <a:fillRef idx="0">
                <a:schemeClr val="dk1"/>
              </a:fillRef>
              <a:effectRef idx="0">
                <a:schemeClr val="dk1"/>
              </a:effectRef>
              <a:fontRef idx="minor">
                <a:schemeClr val="tx1"/>
              </a:fontRef>
            </p:style>
          </p:cxnSp>
          <p:cxnSp>
            <p:nvCxnSpPr>
              <p:cNvPr id="71" name="Conector recto 70">
                <a:extLst>
                  <a:ext uri="{FF2B5EF4-FFF2-40B4-BE49-F238E27FC236}">
                    <a16:creationId xmlns:a16="http://schemas.microsoft.com/office/drawing/2014/main" id="{E9C4BDCA-EF8C-450A-BA9F-C52D5C1A37F4}"/>
                  </a:ext>
                </a:extLst>
              </p:cNvPr>
              <p:cNvCxnSpPr>
                <a:cxnSpLocks/>
                <a:stCxn id="58" idx="0"/>
              </p:cNvCxnSpPr>
              <p:nvPr/>
            </p:nvCxnSpPr>
            <p:spPr>
              <a:xfrm flipV="1">
                <a:off x="9149165" y="3492854"/>
                <a:ext cx="0" cy="512887"/>
              </a:xfrm>
              <a:prstGeom prst="line">
                <a:avLst/>
              </a:prstGeom>
            </p:spPr>
            <p:style>
              <a:lnRef idx="1">
                <a:schemeClr val="dk1"/>
              </a:lnRef>
              <a:fillRef idx="0">
                <a:schemeClr val="dk1"/>
              </a:fillRef>
              <a:effectRef idx="0">
                <a:schemeClr val="dk1"/>
              </a:effectRef>
              <a:fontRef idx="minor">
                <a:schemeClr val="tx1"/>
              </a:fontRef>
            </p:style>
          </p:cxnSp>
          <p:cxnSp>
            <p:nvCxnSpPr>
              <p:cNvPr id="72" name="Conector recto 71">
                <a:extLst>
                  <a:ext uri="{FF2B5EF4-FFF2-40B4-BE49-F238E27FC236}">
                    <a16:creationId xmlns:a16="http://schemas.microsoft.com/office/drawing/2014/main" id="{D3B49458-691E-4F4E-974E-46EAF2BDEC0F}"/>
                  </a:ext>
                </a:extLst>
              </p:cNvPr>
              <p:cNvCxnSpPr>
                <a:cxnSpLocks/>
                <a:stCxn id="68" idx="3"/>
              </p:cNvCxnSpPr>
              <p:nvPr/>
            </p:nvCxnSpPr>
            <p:spPr>
              <a:xfrm>
                <a:off x="7501098" y="3478585"/>
                <a:ext cx="1648066" cy="14269"/>
              </a:xfrm>
              <a:prstGeom prst="line">
                <a:avLst/>
              </a:prstGeom>
            </p:spPr>
            <p:style>
              <a:lnRef idx="1">
                <a:schemeClr val="dk1"/>
              </a:lnRef>
              <a:fillRef idx="0">
                <a:schemeClr val="dk1"/>
              </a:fillRef>
              <a:effectRef idx="0">
                <a:schemeClr val="dk1"/>
              </a:effectRef>
              <a:fontRef idx="minor">
                <a:schemeClr val="tx1"/>
              </a:fontRef>
            </p:style>
          </p:cxnSp>
          <p:sp>
            <p:nvSpPr>
              <p:cNvPr id="73" name="CuadroTexto 72">
                <a:extLst>
                  <a:ext uri="{FF2B5EF4-FFF2-40B4-BE49-F238E27FC236}">
                    <a16:creationId xmlns:a16="http://schemas.microsoft.com/office/drawing/2014/main" id="{9207C76D-54DD-4D67-8668-6C91D2520CA9}"/>
                  </a:ext>
                </a:extLst>
              </p:cNvPr>
              <p:cNvSpPr txBox="1"/>
              <p:nvPr/>
            </p:nvSpPr>
            <p:spPr>
              <a:xfrm>
                <a:off x="2788871" y="4042954"/>
                <a:ext cx="1892576"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Determinar</a:t>
                </a:r>
              </a:p>
            </p:txBody>
          </p:sp>
          <p:sp>
            <p:nvSpPr>
              <p:cNvPr id="74" name="Rectángulo 73">
                <a:extLst>
                  <a:ext uri="{FF2B5EF4-FFF2-40B4-BE49-F238E27FC236}">
                    <a16:creationId xmlns:a16="http://schemas.microsoft.com/office/drawing/2014/main" id="{2180963C-82A0-4210-B42B-B9BFFEA94B42}"/>
                  </a:ext>
                </a:extLst>
              </p:cNvPr>
              <p:cNvSpPr/>
              <p:nvPr/>
            </p:nvSpPr>
            <p:spPr>
              <a:xfrm>
                <a:off x="9234222" y="4641037"/>
                <a:ext cx="542260" cy="340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las</a:t>
                </a:r>
              </a:p>
            </p:txBody>
          </p:sp>
          <p:sp>
            <p:nvSpPr>
              <p:cNvPr id="75" name="Rectángulo 74">
                <a:extLst>
                  <a:ext uri="{FF2B5EF4-FFF2-40B4-BE49-F238E27FC236}">
                    <a16:creationId xmlns:a16="http://schemas.microsoft.com/office/drawing/2014/main" id="{490A8E59-7B02-4FCA-B7C5-32FCD26F3D9E}"/>
                  </a:ext>
                </a:extLst>
              </p:cNvPr>
              <p:cNvSpPr/>
              <p:nvPr/>
            </p:nvSpPr>
            <p:spPr>
              <a:xfrm>
                <a:off x="9234222" y="5579360"/>
                <a:ext cx="542260" cy="340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de</a:t>
                </a:r>
              </a:p>
            </p:txBody>
          </p:sp>
          <p:sp>
            <p:nvSpPr>
              <p:cNvPr id="76" name="Rectángulo 75">
                <a:extLst>
                  <a:ext uri="{FF2B5EF4-FFF2-40B4-BE49-F238E27FC236}">
                    <a16:creationId xmlns:a16="http://schemas.microsoft.com/office/drawing/2014/main" id="{2D0FF9D1-91CD-40CC-8FAF-4A6C330EA481}"/>
                  </a:ext>
                </a:extLst>
              </p:cNvPr>
              <p:cNvSpPr/>
              <p:nvPr/>
            </p:nvSpPr>
            <p:spPr>
              <a:xfrm>
                <a:off x="3669840" y="5523539"/>
                <a:ext cx="542260" cy="340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de</a:t>
                </a:r>
              </a:p>
            </p:txBody>
          </p:sp>
          <p:cxnSp>
            <p:nvCxnSpPr>
              <p:cNvPr id="77" name="Conector recto 76">
                <a:extLst>
                  <a:ext uri="{FF2B5EF4-FFF2-40B4-BE49-F238E27FC236}">
                    <a16:creationId xmlns:a16="http://schemas.microsoft.com/office/drawing/2014/main" id="{CCCFC2B5-671D-4F1C-B115-54B7F6E26FA5}"/>
                  </a:ext>
                </a:extLst>
              </p:cNvPr>
              <p:cNvCxnSpPr/>
              <p:nvPr/>
            </p:nvCxnSpPr>
            <p:spPr>
              <a:xfrm>
                <a:off x="3669855" y="4622430"/>
                <a:ext cx="0" cy="303027"/>
              </a:xfrm>
              <a:prstGeom prst="line">
                <a:avLst/>
              </a:prstGeom>
            </p:spPr>
            <p:style>
              <a:lnRef idx="1">
                <a:schemeClr val="dk1"/>
              </a:lnRef>
              <a:fillRef idx="0">
                <a:schemeClr val="dk1"/>
              </a:fillRef>
              <a:effectRef idx="0">
                <a:schemeClr val="dk1"/>
              </a:effectRef>
              <a:fontRef idx="minor">
                <a:schemeClr val="tx1"/>
              </a:fontRef>
            </p:style>
          </p:cxnSp>
          <p:sp>
            <p:nvSpPr>
              <p:cNvPr id="78" name="CuadroTexto 77">
                <a:extLst>
                  <a:ext uri="{FF2B5EF4-FFF2-40B4-BE49-F238E27FC236}">
                    <a16:creationId xmlns:a16="http://schemas.microsoft.com/office/drawing/2014/main" id="{BF616F94-FD92-4ADD-90EC-354EDB9941A9}"/>
                  </a:ext>
                </a:extLst>
              </p:cNvPr>
              <p:cNvSpPr txBox="1"/>
              <p:nvPr/>
            </p:nvSpPr>
            <p:spPr>
              <a:xfrm>
                <a:off x="2788871" y="4962670"/>
                <a:ext cx="1892567"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Políticas </a:t>
                </a:r>
              </a:p>
            </p:txBody>
          </p:sp>
          <p:cxnSp>
            <p:nvCxnSpPr>
              <p:cNvPr id="79" name="Conector recto 78">
                <a:extLst>
                  <a:ext uri="{FF2B5EF4-FFF2-40B4-BE49-F238E27FC236}">
                    <a16:creationId xmlns:a16="http://schemas.microsoft.com/office/drawing/2014/main" id="{B0FFD94E-76EC-47C4-928D-8ABF29B78598}"/>
                  </a:ext>
                </a:extLst>
              </p:cNvPr>
              <p:cNvCxnSpPr/>
              <p:nvPr/>
            </p:nvCxnSpPr>
            <p:spPr>
              <a:xfrm flipH="1">
                <a:off x="3669840" y="5542146"/>
                <a:ext cx="15" cy="303027"/>
              </a:xfrm>
              <a:prstGeom prst="line">
                <a:avLst/>
              </a:prstGeom>
            </p:spPr>
            <p:style>
              <a:lnRef idx="1">
                <a:schemeClr val="dk1"/>
              </a:lnRef>
              <a:fillRef idx="0">
                <a:schemeClr val="dk1"/>
              </a:fillRef>
              <a:effectRef idx="0">
                <a:schemeClr val="dk1"/>
              </a:effectRef>
              <a:fontRef idx="minor">
                <a:schemeClr val="tx1"/>
              </a:fontRef>
            </p:style>
          </p:cxnSp>
          <p:sp>
            <p:nvSpPr>
              <p:cNvPr id="80" name="CuadroTexto 79">
                <a:extLst>
                  <a:ext uri="{FF2B5EF4-FFF2-40B4-BE49-F238E27FC236}">
                    <a16:creationId xmlns:a16="http://schemas.microsoft.com/office/drawing/2014/main" id="{D166602E-ED0F-4AF5-9FFF-A35429787FF5}"/>
                  </a:ext>
                </a:extLst>
              </p:cNvPr>
              <p:cNvSpPr txBox="1"/>
              <p:nvPr/>
            </p:nvSpPr>
            <p:spPr>
              <a:xfrm>
                <a:off x="2788871" y="5882386"/>
                <a:ext cx="1892507"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Crédito</a:t>
                </a:r>
              </a:p>
            </p:txBody>
          </p:sp>
          <p:sp>
            <p:nvSpPr>
              <p:cNvPr id="81" name="CuadroTexto 80">
                <a:extLst>
                  <a:ext uri="{FF2B5EF4-FFF2-40B4-BE49-F238E27FC236}">
                    <a16:creationId xmlns:a16="http://schemas.microsoft.com/office/drawing/2014/main" id="{D7EA8F09-2454-4731-9D13-A362A1E8D6C4}"/>
                  </a:ext>
                </a:extLst>
              </p:cNvPr>
              <p:cNvSpPr txBox="1"/>
              <p:nvPr/>
            </p:nvSpPr>
            <p:spPr>
              <a:xfrm>
                <a:off x="8202867" y="4005741"/>
                <a:ext cx="1892590"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Definir </a:t>
                </a:r>
              </a:p>
            </p:txBody>
          </p:sp>
          <p:cxnSp>
            <p:nvCxnSpPr>
              <p:cNvPr id="82" name="Conector recto 81">
                <a:extLst>
                  <a:ext uri="{FF2B5EF4-FFF2-40B4-BE49-F238E27FC236}">
                    <a16:creationId xmlns:a16="http://schemas.microsoft.com/office/drawing/2014/main" id="{B68EAF7A-ABF9-4058-98DD-E2BBADA7E39E}"/>
                  </a:ext>
                </a:extLst>
              </p:cNvPr>
              <p:cNvCxnSpPr>
                <a:stCxn id="58" idx="2"/>
                <a:endCxn id="60" idx="0"/>
              </p:cNvCxnSpPr>
              <p:nvPr/>
            </p:nvCxnSpPr>
            <p:spPr>
              <a:xfrm>
                <a:off x="9149165" y="4622430"/>
                <a:ext cx="0" cy="377455"/>
              </a:xfrm>
              <a:prstGeom prst="line">
                <a:avLst/>
              </a:prstGeom>
            </p:spPr>
            <p:style>
              <a:lnRef idx="1">
                <a:schemeClr val="dk1"/>
              </a:lnRef>
              <a:fillRef idx="0">
                <a:schemeClr val="dk1"/>
              </a:fillRef>
              <a:effectRef idx="0">
                <a:schemeClr val="dk1"/>
              </a:effectRef>
              <a:fontRef idx="minor">
                <a:schemeClr val="tx1"/>
              </a:fontRef>
            </p:style>
          </p:cxnSp>
          <p:sp>
            <p:nvSpPr>
              <p:cNvPr id="83" name="CuadroTexto 82">
                <a:extLst>
                  <a:ext uri="{FF2B5EF4-FFF2-40B4-BE49-F238E27FC236}">
                    <a16:creationId xmlns:a16="http://schemas.microsoft.com/office/drawing/2014/main" id="{EBBA65ED-2BD7-4B7B-A829-F36CAF865FBF}"/>
                  </a:ext>
                </a:extLst>
              </p:cNvPr>
              <p:cNvSpPr txBox="1"/>
              <p:nvPr/>
            </p:nvSpPr>
            <p:spPr>
              <a:xfrm>
                <a:off x="8202867" y="4999885"/>
                <a:ext cx="1892586"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Políticas </a:t>
                </a:r>
              </a:p>
            </p:txBody>
          </p:sp>
          <p:cxnSp>
            <p:nvCxnSpPr>
              <p:cNvPr id="84" name="Conector recto 83">
                <a:extLst>
                  <a:ext uri="{FF2B5EF4-FFF2-40B4-BE49-F238E27FC236}">
                    <a16:creationId xmlns:a16="http://schemas.microsoft.com/office/drawing/2014/main" id="{68550BC6-4CAE-455F-BD99-D743E37C5042}"/>
                  </a:ext>
                </a:extLst>
              </p:cNvPr>
              <p:cNvCxnSpPr>
                <a:cxnSpLocks/>
                <a:stCxn id="60" idx="2"/>
                <a:endCxn id="50" idx="0"/>
              </p:cNvCxnSpPr>
              <p:nvPr/>
            </p:nvCxnSpPr>
            <p:spPr>
              <a:xfrm>
                <a:off x="9149165" y="5616574"/>
                <a:ext cx="0" cy="265812"/>
              </a:xfrm>
              <a:prstGeom prst="line">
                <a:avLst/>
              </a:prstGeom>
            </p:spPr>
            <p:style>
              <a:lnRef idx="1">
                <a:schemeClr val="dk1"/>
              </a:lnRef>
              <a:fillRef idx="0">
                <a:schemeClr val="dk1"/>
              </a:fillRef>
              <a:effectRef idx="0">
                <a:schemeClr val="dk1"/>
              </a:effectRef>
              <a:fontRef idx="minor">
                <a:schemeClr val="tx1"/>
              </a:fontRef>
            </p:style>
          </p:cxnSp>
          <p:sp>
            <p:nvSpPr>
              <p:cNvPr id="85" name="CuadroTexto 84">
                <a:extLst>
                  <a:ext uri="{FF2B5EF4-FFF2-40B4-BE49-F238E27FC236}">
                    <a16:creationId xmlns:a16="http://schemas.microsoft.com/office/drawing/2014/main" id="{4D039001-D32D-41F0-A1BB-9A9CE1D0E17D}"/>
                  </a:ext>
                </a:extLst>
              </p:cNvPr>
              <p:cNvSpPr txBox="1"/>
              <p:nvPr/>
            </p:nvSpPr>
            <p:spPr>
              <a:xfrm>
                <a:off x="8202867" y="6014450"/>
                <a:ext cx="1892586"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Cobranza</a:t>
                </a:r>
              </a:p>
            </p:txBody>
          </p:sp>
          <p:sp>
            <p:nvSpPr>
              <p:cNvPr id="86" name="Rectángulo 85">
                <a:extLst>
                  <a:ext uri="{FF2B5EF4-FFF2-40B4-BE49-F238E27FC236}">
                    <a16:creationId xmlns:a16="http://schemas.microsoft.com/office/drawing/2014/main" id="{93CA49C4-A3B5-4A60-B8E1-75CDB1FFE370}"/>
                  </a:ext>
                </a:extLst>
              </p:cNvPr>
              <p:cNvSpPr/>
              <p:nvPr/>
            </p:nvSpPr>
            <p:spPr>
              <a:xfrm>
                <a:off x="4701120" y="5884045"/>
                <a:ext cx="650452" cy="340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anose="02020603050405020304" pitchFamily="18" charset="0"/>
                    <a:cs typeface="Times New Roman" panose="02020603050405020304" pitchFamily="18" charset="0"/>
                  </a:rPr>
                  <a:t>en la</a:t>
                </a:r>
              </a:p>
            </p:txBody>
          </p:sp>
          <p:cxnSp>
            <p:nvCxnSpPr>
              <p:cNvPr id="87" name="Conector recto 86">
                <a:extLst>
                  <a:ext uri="{FF2B5EF4-FFF2-40B4-BE49-F238E27FC236}">
                    <a16:creationId xmlns:a16="http://schemas.microsoft.com/office/drawing/2014/main" id="{65FCE716-7BA9-42BC-8C07-7A5DB1692E56}"/>
                  </a:ext>
                </a:extLst>
              </p:cNvPr>
              <p:cNvCxnSpPr>
                <a:stCxn id="51" idx="1"/>
              </p:cNvCxnSpPr>
              <p:nvPr/>
            </p:nvCxnSpPr>
            <p:spPr>
              <a:xfrm flipH="1" flipV="1">
                <a:off x="4639187" y="6190730"/>
                <a:ext cx="824025" cy="1"/>
              </a:xfrm>
              <a:prstGeom prst="line">
                <a:avLst/>
              </a:prstGeom>
            </p:spPr>
            <p:style>
              <a:lnRef idx="1">
                <a:schemeClr val="dk1"/>
              </a:lnRef>
              <a:fillRef idx="0">
                <a:schemeClr val="dk1"/>
              </a:fillRef>
              <a:effectRef idx="0">
                <a:schemeClr val="dk1"/>
              </a:effectRef>
              <a:fontRef idx="minor">
                <a:schemeClr val="tx1"/>
              </a:fontRef>
            </p:style>
          </p:cxnSp>
          <p:cxnSp>
            <p:nvCxnSpPr>
              <p:cNvPr id="88" name="Conector recto 87">
                <a:extLst>
                  <a:ext uri="{FF2B5EF4-FFF2-40B4-BE49-F238E27FC236}">
                    <a16:creationId xmlns:a16="http://schemas.microsoft.com/office/drawing/2014/main" id="{CEF38D18-BD39-4B76-AD39-60054E2838EF}"/>
                  </a:ext>
                </a:extLst>
              </p:cNvPr>
              <p:cNvCxnSpPr>
                <a:cxnSpLocks/>
                <a:stCxn id="51" idx="3"/>
                <a:endCxn id="50" idx="1"/>
              </p:cNvCxnSpPr>
              <p:nvPr/>
            </p:nvCxnSpPr>
            <p:spPr>
              <a:xfrm>
                <a:off x="7355807" y="6190731"/>
                <a:ext cx="847060" cy="0"/>
              </a:xfrm>
              <a:prstGeom prst="line">
                <a:avLst/>
              </a:prstGeom>
            </p:spPr>
            <p:style>
              <a:lnRef idx="1">
                <a:schemeClr val="dk1"/>
              </a:lnRef>
              <a:fillRef idx="0">
                <a:schemeClr val="dk1"/>
              </a:fillRef>
              <a:effectRef idx="0">
                <a:schemeClr val="dk1"/>
              </a:effectRef>
              <a:fontRef idx="minor">
                <a:schemeClr val="tx1"/>
              </a:fontRef>
            </p:style>
          </p:cxnSp>
          <p:sp>
            <p:nvSpPr>
              <p:cNvPr id="89" name="CuadroTexto 88">
                <a:extLst>
                  <a:ext uri="{FF2B5EF4-FFF2-40B4-BE49-F238E27FC236}">
                    <a16:creationId xmlns:a16="http://schemas.microsoft.com/office/drawing/2014/main" id="{08860FCB-9335-49FA-92A1-D0DEC1D64F86}"/>
                  </a:ext>
                </a:extLst>
              </p:cNvPr>
              <p:cNvSpPr txBox="1"/>
              <p:nvPr/>
            </p:nvSpPr>
            <p:spPr>
              <a:xfrm>
                <a:off x="5463213" y="5919601"/>
                <a:ext cx="1892498" cy="338554"/>
              </a:xfrm>
              <a:prstGeom prst="rect">
                <a:avLst/>
              </a:prstGeom>
              <a:noFill/>
            </p:spPr>
            <p:txBody>
              <a:bodyPr wrap="square" rtlCol="0">
                <a:spAutoFit/>
              </a:bodyPr>
              <a:lstStyle/>
              <a:p>
                <a:pPr algn="ctr"/>
                <a:r>
                  <a:rPr lang="es-MX" sz="1600" dirty="0">
                    <a:latin typeface="Times New Roman" panose="02020603050405020304" pitchFamily="18" charset="0"/>
                    <a:cs typeface="Times New Roman" panose="02020603050405020304" pitchFamily="18" charset="0"/>
                  </a:rPr>
                  <a:t>Empresa</a:t>
                </a:r>
              </a:p>
            </p:txBody>
          </p:sp>
        </p:grpSp>
      </p:grpSp>
      <p:grpSp>
        <p:nvGrpSpPr>
          <p:cNvPr id="46" name="45 Grupo"/>
          <p:cNvGrpSpPr/>
          <p:nvPr/>
        </p:nvGrpSpPr>
        <p:grpSpPr>
          <a:xfrm>
            <a:off x="-36512" y="0"/>
            <a:ext cx="12228512" cy="6858000"/>
            <a:chOff x="-36512" y="0"/>
            <a:chExt cx="12228512" cy="6858000"/>
          </a:xfrm>
        </p:grpSpPr>
        <p:grpSp>
          <p:nvGrpSpPr>
            <p:cNvPr id="47" name="46 Grupo"/>
            <p:cNvGrpSpPr/>
            <p:nvPr/>
          </p:nvGrpSpPr>
          <p:grpSpPr>
            <a:xfrm>
              <a:off x="-36512" y="0"/>
              <a:ext cx="12228512" cy="6858000"/>
              <a:chOff x="-36512" y="0"/>
              <a:chExt cx="9198446" cy="6858000"/>
            </a:xfrm>
          </p:grpSpPr>
          <p:sp>
            <p:nvSpPr>
              <p:cNvPr id="91" name="9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2" name="9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3" name="9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4" name="9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0868768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3713460" y="894624"/>
            <a:ext cx="476508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Selección de crédito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10" name="Cuadro de texto 2">
            <a:extLst>
              <a:ext uri="{FF2B5EF4-FFF2-40B4-BE49-F238E27FC236}">
                <a16:creationId xmlns:a16="http://schemas.microsoft.com/office/drawing/2014/main" id="{93E98DEB-1BA1-409A-B0B0-67FAB05D3574}"/>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8" name="Rectangle 3">
            <a:extLst>
              <a:ext uri="{FF2B5EF4-FFF2-40B4-BE49-F238E27FC236}">
                <a16:creationId xmlns:a16="http://schemas.microsoft.com/office/drawing/2014/main" id="{09C2FFB0-7D6E-4168-9707-643CA4B472A4}"/>
              </a:ext>
            </a:extLst>
          </p:cNvPr>
          <p:cNvSpPr txBox="1">
            <a:spLocks noChangeArrowheads="1"/>
          </p:cNvSpPr>
          <p:nvPr/>
        </p:nvSpPr>
        <p:spPr>
          <a:xfrm>
            <a:off x="581965" y="1698546"/>
            <a:ext cx="5773116" cy="4394749"/>
          </a:xfrm>
          <a:prstGeom prst="rect">
            <a:avLst/>
          </a:prstGeom>
          <a:ln>
            <a:solidFill>
              <a:schemeClr val="tx1"/>
            </a:solidFill>
          </a:ln>
        </p:spPr>
        <p:txBody>
          <a:bodyPr vert="horz" lIns="91440" tIns="45720" rIns="91440" bIns="45720" rtlCol="0">
            <a:normAutofit fontScale="55000" lnSpcReduction="200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lgn="just">
              <a:lnSpc>
                <a:spcPct val="160000"/>
              </a:lnSpc>
              <a:buNone/>
            </a:pPr>
            <a:r>
              <a:rPr lang="es-MX" sz="3800" dirty="0">
                <a:cs typeface="Times New Roman" panose="02020603050405020304" pitchFamily="18" charset="0"/>
              </a:rPr>
              <a:t>Se </a:t>
            </a:r>
            <a:r>
              <a:rPr lang="es-MX" sz="3800" b="1" dirty="0">
                <a:solidFill>
                  <a:srgbClr val="0070C0"/>
                </a:solidFill>
                <a:cs typeface="Times New Roman" panose="02020603050405020304" pitchFamily="18" charset="0"/>
              </a:rPr>
              <a:t>realiza</a:t>
            </a:r>
            <a:r>
              <a:rPr lang="es-MX" sz="3800" dirty="0">
                <a:cs typeface="Times New Roman" panose="02020603050405020304" pitchFamily="18" charset="0"/>
              </a:rPr>
              <a:t> con el fin de </a:t>
            </a:r>
            <a:r>
              <a:rPr lang="es-MX" sz="3800" b="1" dirty="0">
                <a:solidFill>
                  <a:srgbClr val="0070C0"/>
                </a:solidFill>
                <a:cs typeface="Times New Roman" panose="02020603050405020304" pitchFamily="18" charset="0"/>
              </a:rPr>
              <a:t>clasificar</a:t>
            </a:r>
            <a:r>
              <a:rPr lang="es-MX" sz="3800" dirty="0">
                <a:cs typeface="Times New Roman" panose="02020603050405020304" pitchFamily="18" charset="0"/>
              </a:rPr>
              <a:t> a los clientes para ver si </a:t>
            </a:r>
            <a:r>
              <a:rPr lang="es-MX" sz="3800" b="1" dirty="0">
                <a:solidFill>
                  <a:srgbClr val="0070C0"/>
                </a:solidFill>
                <a:cs typeface="Times New Roman" panose="02020603050405020304" pitchFamily="18" charset="0"/>
              </a:rPr>
              <a:t>podrán</a:t>
            </a:r>
            <a:r>
              <a:rPr lang="es-MX" sz="3800" dirty="0">
                <a:cs typeface="Times New Roman" panose="02020603050405020304" pitchFamily="18" charset="0"/>
              </a:rPr>
              <a:t> cumplir con sus </a:t>
            </a:r>
            <a:r>
              <a:rPr lang="es-MX" sz="3800" b="1" dirty="0">
                <a:solidFill>
                  <a:srgbClr val="0070C0"/>
                </a:solidFill>
                <a:cs typeface="Times New Roman" panose="02020603050405020304" pitchFamily="18" charset="0"/>
              </a:rPr>
              <a:t>pagos,</a:t>
            </a:r>
            <a:r>
              <a:rPr lang="es-MX" sz="3800" dirty="0">
                <a:cs typeface="Times New Roman" panose="02020603050405020304" pitchFamily="18" charset="0"/>
              </a:rPr>
              <a:t> de otra </a:t>
            </a:r>
            <a:r>
              <a:rPr lang="es-MX" sz="3800" b="1" dirty="0">
                <a:solidFill>
                  <a:srgbClr val="0070C0"/>
                </a:solidFill>
                <a:cs typeface="Times New Roman" panose="02020603050405020304" pitchFamily="18" charset="0"/>
              </a:rPr>
              <a:t>manera</a:t>
            </a:r>
            <a:r>
              <a:rPr lang="es-MX" sz="3800" dirty="0">
                <a:cs typeface="Times New Roman" panose="02020603050405020304" pitchFamily="18" charset="0"/>
              </a:rPr>
              <a:t> se aceptaría a toda persona que solicite crédito y, si bien </a:t>
            </a:r>
            <a:r>
              <a:rPr lang="es-MX" sz="3800" b="1" dirty="0">
                <a:solidFill>
                  <a:srgbClr val="0070C0"/>
                </a:solidFill>
                <a:cs typeface="Times New Roman" panose="02020603050405020304" pitchFamily="18" charset="0"/>
              </a:rPr>
              <a:t>aumentaría</a:t>
            </a:r>
            <a:r>
              <a:rPr lang="es-MX" sz="3800" dirty="0">
                <a:cs typeface="Times New Roman" panose="02020603050405020304" pitchFamily="18" charset="0"/>
              </a:rPr>
              <a:t> las ventas, también </a:t>
            </a:r>
            <a:r>
              <a:rPr lang="es-MX" sz="3800" b="1" dirty="0">
                <a:solidFill>
                  <a:srgbClr val="0070C0"/>
                </a:solidFill>
                <a:cs typeface="Times New Roman" panose="02020603050405020304" pitchFamily="18" charset="0"/>
              </a:rPr>
              <a:t>aumentarían</a:t>
            </a:r>
            <a:r>
              <a:rPr lang="es-MX" sz="3800" dirty="0">
                <a:cs typeface="Times New Roman" panose="02020603050405020304" pitchFamily="18" charset="0"/>
              </a:rPr>
              <a:t> en gran proporción los gastos por cobros, que pueden </a:t>
            </a:r>
            <a:r>
              <a:rPr lang="es-MX" sz="3800" b="1" dirty="0">
                <a:solidFill>
                  <a:srgbClr val="0070C0"/>
                </a:solidFill>
                <a:cs typeface="Times New Roman" panose="02020603050405020304" pitchFamily="18" charset="0"/>
              </a:rPr>
              <a:t>desembocar</a:t>
            </a:r>
            <a:r>
              <a:rPr lang="es-MX" sz="3800" dirty="0">
                <a:cs typeface="Times New Roman" panose="02020603050405020304" pitchFamily="18" charset="0"/>
              </a:rPr>
              <a:t> una </a:t>
            </a:r>
            <a:r>
              <a:rPr lang="es-MX" sz="3800" b="1" dirty="0">
                <a:solidFill>
                  <a:srgbClr val="0070C0"/>
                </a:solidFill>
                <a:cs typeface="Times New Roman" panose="02020603050405020304" pitchFamily="18" charset="0"/>
              </a:rPr>
              <a:t>disminución</a:t>
            </a:r>
            <a:r>
              <a:rPr lang="es-MX" sz="3800" dirty="0">
                <a:cs typeface="Times New Roman" panose="02020603050405020304" pitchFamily="18" charset="0"/>
              </a:rPr>
              <a:t> de las ganancias.</a:t>
            </a:r>
          </a:p>
          <a:p>
            <a:pPr algn="just">
              <a:lnSpc>
                <a:spcPct val="150000"/>
              </a:lnSpc>
              <a:buFont typeface="Wingdings" pitchFamily="2" charset="2"/>
              <a:buNone/>
            </a:pPr>
            <a:endParaRPr lang="es-MX" dirty="0">
              <a:cs typeface="Times New Roman" panose="02020603050405020304" pitchFamily="18" charset="0"/>
            </a:endParaRPr>
          </a:p>
          <a:p>
            <a:pPr algn="just">
              <a:lnSpc>
                <a:spcPct val="150000"/>
              </a:lnSpc>
              <a:buFont typeface="Wingdings" pitchFamily="2" charset="2"/>
              <a:buNone/>
            </a:pPr>
            <a:endParaRPr lang="es-ES" altLang="es-MX" dirty="0">
              <a:cs typeface="Times New Roman" panose="02020603050405020304" pitchFamily="18" charset="0"/>
            </a:endParaRPr>
          </a:p>
        </p:txBody>
      </p:sp>
      <p:pic>
        <p:nvPicPr>
          <p:cNvPr id="34818" name="Picture 2" descr="Resultado de imagen para credito">
            <a:extLst>
              <a:ext uri="{FF2B5EF4-FFF2-40B4-BE49-F238E27FC236}">
                <a16:creationId xmlns:a16="http://schemas.microsoft.com/office/drawing/2014/main" id="{9F6A5158-A6BF-4C42-B829-C88E43C5CE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6272" y="2318032"/>
            <a:ext cx="4272755" cy="29736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9" name="8 Grupo"/>
          <p:cNvGrpSpPr/>
          <p:nvPr/>
        </p:nvGrpSpPr>
        <p:grpSpPr>
          <a:xfrm>
            <a:off x="-36512" y="0"/>
            <a:ext cx="12228512" cy="6858000"/>
            <a:chOff x="-36512" y="0"/>
            <a:chExt cx="12228512" cy="6858000"/>
          </a:xfrm>
        </p:grpSpPr>
        <p:grpSp>
          <p:nvGrpSpPr>
            <p:cNvPr id="11" name="10 Grupo"/>
            <p:cNvGrpSpPr/>
            <p:nvPr/>
          </p:nvGrpSpPr>
          <p:grpSpPr>
            <a:xfrm>
              <a:off x="-36512" y="0"/>
              <a:ext cx="12228512" cy="6858000"/>
              <a:chOff x="-36512" y="0"/>
              <a:chExt cx="9198446" cy="6858000"/>
            </a:xfrm>
          </p:grpSpPr>
          <p:sp>
            <p:nvSpPr>
              <p:cNvPr id="13" name="12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5577045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E661A915-0695-40C9-9629-03876511A699}"/>
              </a:ext>
            </a:extLst>
          </p:cNvPr>
          <p:cNvGrpSpPr/>
          <p:nvPr/>
        </p:nvGrpSpPr>
        <p:grpSpPr>
          <a:xfrm>
            <a:off x="1477738" y="1026948"/>
            <a:ext cx="7838990" cy="4741478"/>
            <a:chOff x="1097280" y="777937"/>
            <a:chExt cx="9421089" cy="5803617"/>
          </a:xfrm>
        </p:grpSpPr>
        <p:sp>
          <p:nvSpPr>
            <p:cNvPr id="9" name="Rectángulo 8">
              <a:extLst>
                <a:ext uri="{FF2B5EF4-FFF2-40B4-BE49-F238E27FC236}">
                  <a16:creationId xmlns:a16="http://schemas.microsoft.com/office/drawing/2014/main" id="{A1438A88-9032-4828-A16A-C363A5A4926E}"/>
                </a:ext>
              </a:extLst>
            </p:cNvPr>
            <p:cNvSpPr/>
            <p:nvPr/>
          </p:nvSpPr>
          <p:spPr>
            <a:xfrm>
              <a:off x="1097280" y="2679391"/>
              <a:ext cx="3476847" cy="17614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cs typeface="Times New Roman" panose="02020603050405020304" pitchFamily="18" charset="0"/>
                </a:rPr>
                <a:t>Un </a:t>
              </a:r>
              <a:r>
                <a:rPr lang="es-MX" b="1" dirty="0">
                  <a:solidFill>
                    <a:srgbClr val="0070C0"/>
                  </a:solidFill>
                  <a:cs typeface="Times New Roman" panose="02020603050405020304" pitchFamily="18" charset="0"/>
                </a:rPr>
                <a:t>método</a:t>
              </a:r>
              <a:r>
                <a:rPr lang="es-MX" dirty="0">
                  <a:solidFill>
                    <a:schemeClr val="tx1"/>
                  </a:solidFill>
                  <a:cs typeface="Times New Roman" panose="02020603050405020304" pitchFamily="18" charset="0"/>
                </a:rPr>
                <a:t> de selección de </a:t>
              </a:r>
              <a:r>
                <a:rPr lang="es-MX" b="1" dirty="0">
                  <a:solidFill>
                    <a:srgbClr val="0070C0"/>
                  </a:solidFill>
                  <a:cs typeface="Times New Roman" panose="02020603050405020304" pitchFamily="18" charset="0"/>
                </a:rPr>
                <a:t>crédito</a:t>
              </a:r>
              <a:r>
                <a:rPr lang="es-MX" dirty="0">
                  <a:solidFill>
                    <a:schemeClr val="tx1"/>
                  </a:solidFill>
                  <a:cs typeface="Times New Roman" panose="02020603050405020304" pitchFamily="18" charset="0"/>
                </a:rPr>
                <a:t> se basa en el </a:t>
              </a:r>
              <a:r>
                <a:rPr lang="es-MX" b="1" dirty="0">
                  <a:solidFill>
                    <a:srgbClr val="0070C0"/>
                  </a:solidFill>
                  <a:cs typeface="Times New Roman" panose="02020603050405020304" pitchFamily="18" charset="0"/>
                </a:rPr>
                <a:t>análisis</a:t>
              </a:r>
              <a:r>
                <a:rPr lang="es-MX" dirty="0">
                  <a:solidFill>
                    <a:schemeClr val="tx1"/>
                  </a:solidFill>
                  <a:cs typeface="Times New Roman" panose="02020603050405020304" pitchFamily="18" charset="0"/>
                </a:rPr>
                <a:t> de las cinco C de crédito (Gitman, 1997).</a:t>
              </a:r>
            </a:p>
            <a:p>
              <a:pPr algn="ctr"/>
              <a:endParaRPr lang="es-MX" sz="1400" dirty="0"/>
            </a:p>
          </p:txBody>
        </p:sp>
        <p:sp>
          <p:nvSpPr>
            <p:cNvPr id="10" name="Abrir llave 9">
              <a:extLst>
                <a:ext uri="{FF2B5EF4-FFF2-40B4-BE49-F238E27FC236}">
                  <a16:creationId xmlns:a16="http://schemas.microsoft.com/office/drawing/2014/main" id="{73B04BDB-67E7-4893-B055-60A6D9795130}"/>
                </a:ext>
              </a:extLst>
            </p:cNvPr>
            <p:cNvSpPr/>
            <p:nvPr/>
          </p:nvSpPr>
          <p:spPr>
            <a:xfrm>
              <a:off x="4765944" y="909062"/>
              <a:ext cx="381910" cy="5489955"/>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s-MX" sz="1600"/>
            </a:p>
          </p:txBody>
        </p:sp>
        <p:sp>
          <p:nvSpPr>
            <p:cNvPr id="11" name="Flecha: a la derecha 10">
              <a:extLst>
                <a:ext uri="{FF2B5EF4-FFF2-40B4-BE49-F238E27FC236}">
                  <a16:creationId xmlns:a16="http://schemas.microsoft.com/office/drawing/2014/main" id="{68BACB13-DDEB-42EF-A85D-AAA6B545A292}"/>
                </a:ext>
              </a:extLst>
            </p:cNvPr>
            <p:cNvSpPr/>
            <p:nvPr/>
          </p:nvSpPr>
          <p:spPr>
            <a:xfrm>
              <a:off x="5382201" y="793887"/>
              <a:ext cx="563526" cy="297712"/>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12" name="Rectángulo 11">
              <a:extLst>
                <a:ext uri="{FF2B5EF4-FFF2-40B4-BE49-F238E27FC236}">
                  <a16:creationId xmlns:a16="http://schemas.microsoft.com/office/drawing/2014/main" id="{C3098A94-5689-4BB9-B291-D444192961A7}"/>
                </a:ext>
              </a:extLst>
            </p:cNvPr>
            <p:cNvSpPr/>
            <p:nvPr/>
          </p:nvSpPr>
          <p:spPr>
            <a:xfrm>
              <a:off x="6328499" y="777937"/>
              <a:ext cx="4189228" cy="8506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rgbClr val="0070C0"/>
                  </a:solidFill>
                  <a:cs typeface="Times New Roman" panose="02020603050405020304" pitchFamily="18" charset="0"/>
                </a:rPr>
                <a:t>Credibilidad</a:t>
              </a:r>
              <a:r>
                <a:rPr lang="es-MX" sz="1600" dirty="0">
                  <a:solidFill>
                    <a:schemeClr val="tx1"/>
                  </a:solidFill>
                  <a:cs typeface="Times New Roman" panose="02020603050405020304" pitchFamily="18" charset="0"/>
                </a:rPr>
                <a:t>: Revisión del historial de pagos del prestatario.</a:t>
              </a:r>
            </a:p>
          </p:txBody>
        </p:sp>
        <p:sp>
          <p:nvSpPr>
            <p:cNvPr id="13" name="Flecha: a la derecha 12">
              <a:extLst>
                <a:ext uri="{FF2B5EF4-FFF2-40B4-BE49-F238E27FC236}">
                  <a16:creationId xmlns:a16="http://schemas.microsoft.com/office/drawing/2014/main" id="{6951494F-0E22-4753-A207-B843BD629754}"/>
                </a:ext>
              </a:extLst>
            </p:cNvPr>
            <p:cNvSpPr/>
            <p:nvPr/>
          </p:nvSpPr>
          <p:spPr>
            <a:xfrm>
              <a:off x="5382201" y="2105234"/>
              <a:ext cx="563526" cy="297712"/>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14" name="Rectángulo 13">
              <a:extLst>
                <a:ext uri="{FF2B5EF4-FFF2-40B4-BE49-F238E27FC236}">
                  <a16:creationId xmlns:a16="http://schemas.microsoft.com/office/drawing/2014/main" id="{01512573-D2E4-4E9E-A989-53422EF08CC0}"/>
                </a:ext>
              </a:extLst>
            </p:cNvPr>
            <p:cNvSpPr/>
            <p:nvPr/>
          </p:nvSpPr>
          <p:spPr>
            <a:xfrm>
              <a:off x="6328499" y="1828787"/>
              <a:ext cx="4189228" cy="8506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rgbClr val="0070C0"/>
                  </a:solidFill>
                  <a:cs typeface="Times New Roman" panose="02020603050405020304" pitchFamily="18" charset="0"/>
                </a:rPr>
                <a:t>Capacidad</a:t>
              </a:r>
              <a:r>
                <a:rPr lang="es-MX" sz="1600" dirty="0">
                  <a:solidFill>
                    <a:schemeClr val="tx1"/>
                  </a:solidFill>
                  <a:cs typeface="Times New Roman" panose="02020603050405020304" pitchFamily="18" charset="0"/>
                </a:rPr>
                <a:t>: Se refiere a la capacidad del postulante de cumplir con su deuda.</a:t>
              </a:r>
            </a:p>
          </p:txBody>
        </p:sp>
        <p:sp>
          <p:nvSpPr>
            <p:cNvPr id="15" name="Flecha: a la derecha 14">
              <a:extLst>
                <a:ext uri="{FF2B5EF4-FFF2-40B4-BE49-F238E27FC236}">
                  <a16:creationId xmlns:a16="http://schemas.microsoft.com/office/drawing/2014/main" id="{E5B57A26-8380-4C46-91C2-6BFE6AE8E809}"/>
                </a:ext>
              </a:extLst>
            </p:cNvPr>
            <p:cNvSpPr/>
            <p:nvPr/>
          </p:nvSpPr>
          <p:spPr>
            <a:xfrm>
              <a:off x="5382201" y="3356328"/>
              <a:ext cx="563526" cy="297712"/>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16" name="Rectángulo 15">
              <a:extLst>
                <a:ext uri="{FF2B5EF4-FFF2-40B4-BE49-F238E27FC236}">
                  <a16:creationId xmlns:a16="http://schemas.microsoft.com/office/drawing/2014/main" id="{B704EB0C-F818-4BC4-95C6-ADA919433CD4}"/>
                </a:ext>
              </a:extLst>
            </p:cNvPr>
            <p:cNvSpPr/>
            <p:nvPr/>
          </p:nvSpPr>
          <p:spPr>
            <a:xfrm>
              <a:off x="6329141" y="3218196"/>
              <a:ext cx="4189228" cy="8506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rgbClr val="0070C0"/>
                  </a:solidFill>
                  <a:cs typeface="Times New Roman" panose="02020603050405020304" pitchFamily="18" charset="0"/>
                </a:rPr>
                <a:t>Capital</a:t>
              </a:r>
              <a:r>
                <a:rPr lang="es-MX" sz="1600" dirty="0">
                  <a:solidFill>
                    <a:schemeClr val="tx1"/>
                  </a:solidFill>
                  <a:cs typeface="Times New Roman" panose="02020603050405020304" pitchFamily="18" charset="0"/>
                </a:rPr>
                <a:t>: Análisis del patrimonio del solicitante.</a:t>
              </a:r>
            </a:p>
          </p:txBody>
        </p:sp>
        <p:sp>
          <p:nvSpPr>
            <p:cNvPr id="17" name="Flecha: a la derecha 16">
              <a:extLst>
                <a:ext uri="{FF2B5EF4-FFF2-40B4-BE49-F238E27FC236}">
                  <a16:creationId xmlns:a16="http://schemas.microsoft.com/office/drawing/2014/main" id="{47332DB6-1EE0-4D51-82F0-BACFC1CA6605}"/>
                </a:ext>
              </a:extLst>
            </p:cNvPr>
            <p:cNvSpPr/>
            <p:nvPr/>
          </p:nvSpPr>
          <p:spPr>
            <a:xfrm>
              <a:off x="5378658" y="4894513"/>
              <a:ext cx="563526" cy="297712"/>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18" name="Rectángulo 17">
              <a:extLst>
                <a:ext uri="{FF2B5EF4-FFF2-40B4-BE49-F238E27FC236}">
                  <a16:creationId xmlns:a16="http://schemas.microsoft.com/office/drawing/2014/main" id="{728F2D62-F517-4118-BA6C-84CB98754F97}"/>
                </a:ext>
              </a:extLst>
            </p:cNvPr>
            <p:cNvSpPr/>
            <p:nvPr/>
          </p:nvSpPr>
          <p:spPr>
            <a:xfrm>
              <a:off x="6328499" y="4618066"/>
              <a:ext cx="4189228" cy="8506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rgbClr val="0070C0"/>
                  </a:solidFill>
                  <a:cs typeface="Times New Roman" panose="02020603050405020304" pitchFamily="18" charset="0"/>
                </a:rPr>
                <a:t>Colateral</a:t>
              </a:r>
              <a:r>
                <a:rPr lang="es-MX" sz="1600" dirty="0">
                  <a:solidFill>
                    <a:schemeClr val="tx1"/>
                  </a:solidFill>
                  <a:cs typeface="Times New Roman" panose="02020603050405020304" pitchFamily="18" charset="0"/>
                </a:rPr>
                <a:t>: Activos que cuenta el prestatario para garantizar el crédito.</a:t>
              </a:r>
            </a:p>
          </p:txBody>
        </p:sp>
        <p:sp>
          <p:nvSpPr>
            <p:cNvPr id="19" name="Flecha: a la derecha 18">
              <a:extLst>
                <a:ext uri="{FF2B5EF4-FFF2-40B4-BE49-F238E27FC236}">
                  <a16:creationId xmlns:a16="http://schemas.microsoft.com/office/drawing/2014/main" id="{318AB618-DB31-4256-A66B-A9CB0B6498CA}"/>
                </a:ext>
              </a:extLst>
            </p:cNvPr>
            <p:cNvSpPr/>
            <p:nvPr/>
          </p:nvSpPr>
          <p:spPr>
            <a:xfrm>
              <a:off x="5378658" y="6283842"/>
              <a:ext cx="563526" cy="297712"/>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20" name="Rectángulo 19">
              <a:extLst>
                <a:ext uri="{FF2B5EF4-FFF2-40B4-BE49-F238E27FC236}">
                  <a16:creationId xmlns:a16="http://schemas.microsoft.com/office/drawing/2014/main" id="{9F59DE08-BE31-40FA-BFE8-0A25F3E9F125}"/>
                </a:ext>
              </a:extLst>
            </p:cNvPr>
            <p:cNvSpPr/>
            <p:nvPr/>
          </p:nvSpPr>
          <p:spPr>
            <a:xfrm>
              <a:off x="6328499" y="5703304"/>
              <a:ext cx="4189228" cy="8506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rgbClr val="0070C0"/>
                  </a:solidFill>
                  <a:cs typeface="Times New Roman" panose="02020603050405020304" pitchFamily="18" charset="0"/>
                </a:rPr>
                <a:t>Condiciones</a:t>
              </a:r>
              <a:r>
                <a:rPr lang="es-MX" sz="1600" dirty="0">
                  <a:solidFill>
                    <a:schemeClr val="tx1"/>
                  </a:solidFill>
                  <a:cs typeface="Times New Roman" panose="02020603050405020304" pitchFamily="18" charset="0"/>
                </a:rPr>
                <a:t>: Se realiza un análisis de las condiciones económicas que espera enfrentar el solicitante. </a:t>
              </a:r>
            </a:p>
          </p:txBody>
        </p:sp>
      </p:grpSp>
      <p:sp>
        <p:nvSpPr>
          <p:cNvPr id="21" name="Cuadro de texto 2">
            <a:extLst>
              <a:ext uri="{FF2B5EF4-FFF2-40B4-BE49-F238E27FC236}">
                <a16:creationId xmlns:a16="http://schemas.microsoft.com/office/drawing/2014/main" id="{CC813824-7D41-4CD1-AEC3-BA8290995E7C}"/>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22" name="21 Grupo"/>
          <p:cNvGrpSpPr/>
          <p:nvPr/>
        </p:nvGrpSpPr>
        <p:grpSpPr>
          <a:xfrm>
            <a:off x="-36512" y="0"/>
            <a:ext cx="12228512" cy="6858000"/>
            <a:chOff x="-36512" y="0"/>
            <a:chExt cx="12228512" cy="6858000"/>
          </a:xfrm>
        </p:grpSpPr>
        <p:grpSp>
          <p:nvGrpSpPr>
            <p:cNvPr id="23" name="22 Grupo"/>
            <p:cNvGrpSpPr/>
            <p:nvPr/>
          </p:nvGrpSpPr>
          <p:grpSpPr>
            <a:xfrm>
              <a:off x="-36512" y="0"/>
              <a:ext cx="12228512" cy="6858000"/>
              <a:chOff x="-36512" y="0"/>
              <a:chExt cx="9198446" cy="6858000"/>
            </a:xfrm>
          </p:grpSpPr>
          <p:sp>
            <p:nvSpPr>
              <p:cNvPr id="25" name="24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4"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7515749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782711" y="872505"/>
            <a:ext cx="6235454"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Condiciones de crédito </a:t>
            </a:r>
          </a:p>
        </p:txBody>
      </p:sp>
      <p:sp>
        <p:nvSpPr>
          <p:cNvPr id="8" name="Cuadro de texto 2">
            <a:extLst>
              <a:ext uri="{FF2B5EF4-FFF2-40B4-BE49-F238E27FC236}">
                <a16:creationId xmlns:a16="http://schemas.microsoft.com/office/drawing/2014/main" id="{4BD3BDE9-8FBF-46DD-B339-5FD6FC8C9A23}"/>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6" name="Rectángulo 5">
            <a:extLst>
              <a:ext uri="{FF2B5EF4-FFF2-40B4-BE49-F238E27FC236}">
                <a16:creationId xmlns:a16="http://schemas.microsoft.com/office/drawing/2014/main" id="{3E046573-21F7-478A-95AE-2C9D0B5498CA}"/>
              </a:ext>
            </a:extLst>
          </p:cNvPr>
          <p:cNvSpPr/>
          <p:nvPr/>
        </p:nvSpPr>
        <p:spPr>
          <a:xfrm>
            <a:off x="5268287" y="2104706"/>
            <a:ext cx="6171682" cy="3266985"/>
          </a:xfrm>
          <a:prstGeom prst="rect">
            <a:avLst/>
          </a:prstGeom>
          <a:ln>
            <a:solidFill>
              <a:schemeClr val="tx1"/>
            </a:solidFill>
          </a:ln>
        </p:spPr>
        <p:txBody>
          <a:bodyPr wrap="square">
            <a:spAutoFit/>
          </a:bodyPr>
          <a:lstStyle/>
          <a:p>
            <a:pPr algn="just">
              <a:lnSpc>
                <a:spcPct val="150000"/>
              </a:lnSpc>
            </a:pPr>
            <a:r>
              <a:rPr lang="es-MX" sz="2000" dirty="0">
                <a:cs typeface="Times New Roman" panose="02020603050405020304" pitchFamily="18" charset="0"/>
              </a:rPr>
              <a:t>Al establecer las condiciones de crédito, se debe definir el </a:t>
            </a:r>
            <a:r>
              <a:rPr lang="es-MX" sz="2000" b="1" dirty="0">
                <a:solidFill>
                  <a:srgbClr val="0070C0"/>
                </a:solidFill>
                <a:cs typeface="Times New Roman" panose="02020603050405020304" pitchFamily="18" charset="0"/>
              </a:rPr>
              <a:t>periodo del crédito</a:t>
            </a:r>
            <a:r>
              <a:rPr lang="es-MX" sz="2000" dirty="0">
                <a:cs typeface="Times New Roman" panose="02020603050405020304" pitchFamily="18" charset="0"/>
              </a:rPr>
              <a:t>, es decir el tiempo en el cual una deuda debe ser </a:t>
            </a:r>
            <a:r>
              <a:rPr lang="es-MX" sz="2000" b="1" dirty="0">
                <a:solidFill>
                  <a:srgbClr val="0070C0"/>
                </a:solidFill>
                <a:cs typeface="Times New Roman" panose="02020603050405020304" pitchFamily="18" charset="0"/>
              </a:rPr>
              <a:t>cancelada.</a:t>
            </a:r>
            <a:r>
              <a:rPr lang="es-MX" sz="2000" dirty="0">
                <a:cs typeface="Times New Roman" panose="02020603050405020304" pitchFamily="18" charset="0"/>
              </a:rPr>
              <a:t> También en caso de que se </a:t>
            </a:r>
            <a:r>
              <a:rPr lang="es-MX" sz="2000" b="1" dirty="0">
                <a:solidFill>
                  <a:srgbClr val="0070C0"/>
                </a:solidFill>
                <a:cs typeface="Times New Roman" panose="02020603050405020304" pitchFamily="18" charset="0"/>
              </a:rPr>
              <a:t>apliquen descuentos </a:t>
            </a:r>
            <a:r>
              <a:rPr lang="es-MX" sz="2000" dirty="0">
                <a:cs typeface="Times New Roman" panose="02020603050405020304" pitchFamily="18" charset="0"/>
              </a:rPr>
              <a:t>por </a:t>
            </a:r>
            <a:r>
              <a:rPr lang="es-MX" sz="2000" b="1" dirty="0">
                <a:solidFill>
                  <a:srgbClr val="0070C0"/>
                </a:solidFill>
                <a:cs typeface="Times New Roman" panose="02020603050405020304" pitchFamily="18" charset="0"/>
              </a:rPr>
              <a:t>pronto pago</a:t>
            </a:r>
            <a:r>
              <a:rPr lang="es-MX" sz="2000" dirty="0">
                <a:cs typeface="Times New Roman" panose="02020603050405020304" pitchFamily="18" charset="0"/>
              </a:rPr>
              <a:t>, se debe de determinar el </a:t>
            </a:r>
            <a:r>
              <a:rPr lang="es-MX" sz="2000" b="1" dirty="0">
                <a:solidFill>
                  <a:srgbClr val="0070C0"/>
                </a:solidFill>
                <a:cs typeface="Times New Roman" panose="02020603050405020304" pitchFamily="18" charset="0"/>
              </a:rPr>
              <a:t>porcentaje</a:t>
            </a:r>
            <a:r>
              <a:rPr lang="es-MX" sz="2000" dirty="0">
                <a:cs typeface="Times New Roman" panose="02020603050405020304" pitchFamily="18" charset="0"/>
              </a:rPr>
              <a:t> de descuento, así como también el número de </a:t>
            </a:r>
            <a:r>
              <a:rPr lang="es-MX" sz="2000" b="1" dirty="0">
                <a:solidFill>
                  <a:srgbClr val="0070C0"/>
                </a:solidFill>
                <a:cs typeface="Times New Roman" panose="02020603050405020304" pitchFamily="18" charset="0"/>
              </a:rPr>
              <a:t>días</a:t>
            </a:r>
            <a:r>
              <a:rPr lang="es-MX" sz="2000" dirty="0">
                <a:cs typeface="Times New Roman" panose="02020603050405020304" pitchFamily="18" charset="0"/>
              </a:rPr>
              <a:t> que durará el </a:t>
            </a:r>
            <a:r>
              <a:rPr lang="es-MX" sz="2000" b="1" dirty="0">
                <a:solidFill>
                  <a:srgbClr val="0070C0"/>
                </a:solidFill>
                <a:cs typeface="Times New Roman" panose="02020603050405020304" pitchFamily="18" charset="0"/>
              </a:rPr>
              <a:t>mismo.</a:t>
            </a:r>
          </a:p>
        </p:txBody>
      </p:sp>
      <p:pic>
        <p:nvPicPr>
          <p:cNvPr id="9" name="Picture 2" descr="Resultado de imagen para condiciones de crÃ©dito">
            <a:extLst>
              <a:ext uri="{FF2B5EF4-FFF2-40B4-BE49-F238E27FC236}">
                <a16:creationId xmlns:a16="http://schemas.microsoft.com/office/drawing/2014/main" id="{B6796FB5-DACB-4B26-B4B7-DA0068F427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34" y="2104707"/>
            <a:ext cx="4433374" cy="326698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6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4135459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782712" y="1140618"/>
            <a:ext cx="5606280"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Políticas de cobranza </a:t>
            </a:r>
          </a:p>
        </p:txBody>
      </p:sp>
      <p:sp>
        <p:nvSpPr>
          <p:cNvPr id="16" name="Cuadro de texto 2">
            <a:extLst>
              <a:ext uri="{FF2B5EF4-FFF2-40B4-BE49-F238E27FC236}">
                <a16:creationId xmlns:a16="http://schemas.microsoft.com/office/drawing/2014/main" id="{0BCC738D-DE46-4053-884D-221357DF82F8}"/>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2" name="Rectángulo 1">
            <a:extLst>
              <a:ext uri="{FF2B5EF4-FFF2-40B4-BE49-F238E27FC236}">
                <a16:creationId xmlns:a16="http://schemas.microsoft.com/office/drawing/2014/main" id="{CC1282DD-2763-427D-9A98-DCC326608FBE}"/>
              </a:ext>
            </a:extLst>
          </p:cNvPr>
          <p:cNvSpPr/>
          <p:nvPr/>
        </p:nvSpPr>
        <p:spPr>
          <a:xfrm>
            <a:off x="817067" y="2082505"/>
            <a:ext cx="5113949" cy="3901837"/>
          </a:xfrm>
          <a:prstGeom prst="rect">
            <a:avLst/>
          </a:prstGeom>
          <a:ln>
            <a:solidFill>
              <a:schemeClr val="tx1"/>
            </a:solidFill>
          </a:ln>
        </p:spPr>
        <p:txBody>
          <a:bodyPr wrap="square">
            <a:spAutoFit/>
          </a:bodyPr>
          <a:lstStyle/>
          <a:p>
            <a:pPr algn="just">
              <a:lnSpc>
                <a:spcPct val="150000"/>
              </a:lnSpc>
            </a:pPr>
            <a:r>
              <a:rPr lang="es-MX" sz="2400" dirty="0">
                <a:cs typeface="Times New Roman" panose="02020603050405020304" pitchFamily="18" charset="0"/>
              </a:rPr>
              <a:t>Serie de </a:t>
            </a:r>
            <a:r>
              <a:rPr lang="es-MX" sz="2400" b="1" dirty="0">
                <a:solidFill>
                  <a:srgbClr val="0070C0"/>
                </a:solidFill>
                <a:cs typeface="Times New Roman" panose="02020603050405020304" pitchFamily="18" charset="0"/>
              </a:rPr>
              <a:t>procedimientos</a:t>
            </a:r>
            <a:r>
              <a:rPr lang="es-MX" sz="2400" dirty="0">
                <a:cs typeface="Times New Roman" panose="02020603050405020304" pitchFamily="18" charset="0"/>
              </a:rPr>
              <a:t> establecidos para el </a:t>
            </a:r>
            <a:r>
              <a:rPr lang="es-MX" sz="2400" b="1" dirty="0">
                <a:solidFill>
                  <a:srgbClr val="0070C0"/>
                </a:solidFill>
                <a:cs typeface="Times New Roman" panose="02020603050405020304" pitchFamily="18" charset="0"/>
              </a:rPr>
              <a:t>cobro</a:t>
            </a:r>
            <a:r>
              <a:rPr lang="es-MX" sz="2400" dirty="0">
                <a:cs typeface="Times New Roman" panose="02020603050405020304" pitchFamily="18" charset="0"/>
              </a:rPr>
              <a:t> de las </a:t>
            </a:r>
            <a:r>
              <a:rPr lang="es-MX" sz="2400" b="1" dirty="0">
                <a:solidFill>
                  <a:srgbClr val="0070C0"/>
                </a:solidFill>
                <a:cs typeface="Times New Roman" panose="02020603050405020304" pitchFamily="18" charset="0"/>
              </a:rPr>
              <a:t>cuentas cobrar </a:t>
            </a:r>
            <a:r>
              <a:rPr lang="es-MX" sz="2400" dirty="0">
                <a:cs typeface="Times New Roman" panose="02020603050405020304" pitchFamily="18" charset="0"/>
              </a:rPr>
              <a:t>una vez que estás han </a:t>
            </a:r>
            <a:r>
              <a:rPr lang="es-MX" sz="2400" b="1" dirty="0">
                <a:solidFill>
                  <a:srgbClr val="0070C0"/>
                </a:solidFill>
                <a:cs typeface="Times New Roman" panose="02020603050405020304" pitchFamily="18" charset="0"/>
              </a:rPr>
              <a:t>vencido</a:t>
            </a:r>
            <a:r>
              <a:rPr lang="es-MX" sz="2400" dirty="0">
                <a:cs typeface="Times New Roman" panose="02020603050405020304" pitchFamily="18" charset="0"/>
              </a:rPr>
              <a:t>, la eficacia de estas puede ser evaluada considerando el </a:t>
            </a:r>
            <a:r>
              <a:rPr lang="es-MX" sz="2400" b="1" dirty="0">
                <a:solidFill>
                  <a:srgbClr val="0070C0"/>
                </a:solidFill>
                <a:cs typeface="Times New Roman" panose="02020603050405020304" pitchFamily="18" charset="0"/>
              </a:rPr>
              <a:t>nivel</a:t>
            </a:r>
            <a:r>
              <a:rPr lang="es-MX" sz="2400" dirty="0">
                <a:cs typeface="Times New Roman" panose="02020603050405020304" pitchFamily="18" charset="0"/>
              </a:rPr>
              <a:t> de los </a:t>
            </a:r>
            <a:r>
              <a:rPr lang="es-MX" sz="2400" b="1" dirty="0">
                <a:solidFill>
                  <a:srgbClr val="0070C0"/>
                </a:solidFill>
                <a:cs typeface="Times New Roman" panose="02020603050405020304" pitchFamily="18" charset="0"/>
              </a:rPr>
              <a:t>gastos</a:t>
            </a:r>
            <a:r>
              <a:rPr lang="es-MX" sz="2400" dirty="0">
                <a:cs typeface="Times New Roman" panose="02020603050405020304" pitchFamily="18" charset="0"/>
              </a:rPr>
              <a:t> por cuentas incobrables (Gitman, 1997).</a:t>
            </a:r>
          </a:p>
        </p:txBody>
      </p:sp>
      <p:pic>
        <p:nvPicPr>
          <p:cNvPr id="38914" name="Picture 2" descr="Resultado de imagen para credito">
            <a:extLst>
              <a:ext uri="{FF2B5EF4-FFF2-40B4-BE49-F238E27FC236}">
                <a16:creationId xmlns:a16="http://schemas.microsoft.com/office/drawing/2014/main" id="{E11E5EA8-F9AC-4C04-954C-F0182D5DE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9824" y="2082505"/>
            <a:ext cx="4876800" cy="29051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7" name="6 Grupo"/>
          <p:cNvGrpSpPr/>
          <p:nvPr/>
        </p:nvGrpSpPr>
        <p:grpSpPr>
          <a:xfrm>
            <a:off x="-36512" y="0"/>
            <a:ext cx="12228512" cy="6858000"/>
            <a:chOff x="-36512" y="0"/>
            <a:chExt cx="12228512" cy="6858000"/>
          </a:xfrm>
        </p:grpSpPr>
        <p:grpSp>
          <p:nvGrpSpPr>
            <p:cNvPr id="8" name="7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2374772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2805636" y="779252"/>
            <a:ext cx="6663292"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Determinación del nivel de  las cuentas por cobrar </a:t>
            </a:r>
          </a:p>
        </p:txBody>
      </p:sp>
      <p:sp>
        <p:nvSpPr>
          <p:cNvPr id="2" name="Rectángulo 1">
            <a:extLst>
              <a:ext uri="{FF2B5EF4-FFF2-40B4-BE49-F238E27FC236}">
                <a16:creationId xmlns:a16="http://schemas.microsoft.com/office/drawing/2014/main" id="{3E3AC680-3373-4705-9B65-B9F2D62B920D}"/>
              </a:ext>
            </a:extLst>
          </p:cNvPr>
          <p:cNvSpPr/>
          <p:nvPr/>
        </p:nvSpPr>
        <p:spPr>
          <a:xfrm>
            <a:off x="1106416" y="2244650"/>
            <a:ext cx="9493002" cy="2793842"/>
          </a:xfrm>
          <a:prstGeom prst="rect">
            <a:avLst/>
          </a:prstGeom>
          <a:ln>
            <a:solidFill>
              <a:schemeClr val="tx1"/>
            </a:solidFill>
          </a:ln>
        </p:spPr>
        <p:txBody>
          <a:bodyPr wrap="square">
            <a:spAutoFit/>
          </a:bodyPr>
          <a:lstStyle/>
          <a:p>
            <a:pPr algn="just">
              <a:lnSpc>
                <a:spcPct val="150000"/>
              </a:lnSpc>
            </a:pPr>
            <a:r>
              <a:rPr lang="es-MX" sz="2400" dirty="0">
                <a:cs typeface="Times New Roman" panose="02020603050405020304" pitchFamily="18" charset="0"/>
              </a:rPr>
              <a:t>El </a:t>
            </a:r>
            <a:r>
              <a:rPr lang="es-MX" sz="2400" b="1" dirty="0">
                <a:solidFill>
                  <a:srgbClr val="0070C0"/>
                </a:solidFill>
                <a:cs typeface="Times New Roman" panose="02020603050405020304" pitchFamily="18" charset="0"/>
              </a:rPr>
              <a:t>nivel</a:t>
            </a:r>
            <a:r>
              <a:rPr lang="es-MX" sz="2400" dirty="0">
                <a:cs typeface="Times New Roman" panose="02020603050405020304" pitchFamily="18" charset="0"/>
              </a:rPr>
              <a:t> que se debe de tener para este rubro lo </a:t>
            </a:r>
            <a:r>
              <a:rPr lang="es-MX" sz="2400" b="1" dirty="0">
                <a:solidFill>
                  <a:srgbClr val="0070C0"/>
                </a:solidFill>
                <a:cs typeface="Times New Roman" panose="02020603050405020304" pitchFamily="18" charset="0"/>
              </a:rPr>
              <a:t>administra</a:t>
            </a:r>
            <a:r>
              <a:rPr lang="es-MX" sz="2400" dirty="0">
                <a:cs typeface="Times New Roman" panose="02020603050405020304" pitchFamily="18" charset="0"/>
              </a:rPr>
              <a:t> cada uno de los </a:t>
            </a:r>
            <a:r>
              <a:rPr lang="es-MX" sz="2400" b="1" dirty="0">
                <a:solidFill>
                  <a:srgbClr val="0070C0"/>
                </a:solidFill>
                <a:cs typeface="Times New Roman" panose="02020603050405020304" pitchFamily="18" charset="0"/>
              </a:rPr>
              <a:t>negocios</a:t>
            </a:r>
            <a:r>
              <a:rPr lang="es-MX" sz="2400" dirty="0">
                <a:cs typeface="Times New Roman" panose="02020603050405020304" pitchFamily="18" charset="0"/>
              </a:rPr>
              <a:t>, de acuerdo al giro  y alas </a:t>
            </a:r>
            <a:r>
              <a:rPr lang="es-MX" sz="2400" b="1" dirty="0">
                <a:solidFill>
                  <a:srgbClr val="0070C0"/>
                </a:solidFill>
                <a:cs typeface="Times New Roman" panose="02020603050405020304" pitchFamily="18" charset="0"/>
              </a:rPr>
              <a:t>políticas</a:t>
            </a:r>
            <a:r>
              <a:rPr lang="es-MX" sz="2400" dirty="0">
                <a:cs typeface="Times New Roman" panose="02020603050405020304" pitchFamily="18" charset="0"/>
              </a:rPr>
              <a:t> establecidas para un mejor manejo, tomando en consideración el mercado y el entorno económico donde se desenvuelve cada </a:t>
            </a:r>
            <a:r>
              <a:rPr lang="es-MX" sz="2400" b="1" dirty="0">
                <a:solidFill>
                  <a:srgbClr val="0070C0"/>
                </a:solidFill>
                <a:cs typeface="Times New Roman" panose="02020603050405020304" pitchFamily="18" charset="0"/>
              </a:rPr>
              <a:t>organización</a:t>
            </a:r>
            <a:r>
              <a:rPr lang="es-MX" sz="2400" dirty="0">
                <a:cs typeface="Times New Roman" panose="02020603050405020304" pitchFamily="18" charset="0"/>
              </a:rPr>
              <a:t>.</a:t>
            </a:r>
          </a:p>
        </p:txBody>
      </p:sp>
      <p:sp>
        <p:nvSpPr>
          <p:cNvPr id="6" name="Cuadro de texto 2">
            <a:extLst>
              <a:ext uri="{FF2B5EF4-FFF2-40B4-BE49-F238E27FC236}">
                <a16:creationId xmlns:a16="http://schemas.microsoft.com/office/drawing/2014/main" id="{B08244AF-08A0-4EAD-8C0C-9F1F2F21C8D9}"/>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pic>
        <p:nvPicPr>
          <p:cNvPr id="37890" name="Picture 2" descr="Resultado de imagen para cuentas por cobrar">
            <a:extLst>
              <a:ext uri="{FF2B5EF4-FFF2-40B4-BE49-F238E27FC236}">
                <a16:creationId xmlns:a16="http://schemas.microsoft.com/office/drawing/2014/main" id="{09EF26B7-BCE2-4926-B445-99EC658617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9498" y="4612049"/>
            <a:ext cx="2946086" cy="14730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7" name="6 Grupo"/>
          <p:cNvGrpSpPr/>
          <p:nvPr/>
        </p:nvGrpSpPr>
        <p:grpSpPr>
          <a:xfrm>
            <a:off x="-36512" y="0"/>
            <a:ext cx="12228512" cy="6858000"/>
            <a:chOff x="-36512" y="0"/>
            <a:chExt cx="12228512" cy="6858000"/>
          </a:xfrm>
        </p:grpSpPr>
        <p:grpSp>
          <p:nvGrpSpPr>
            <p:cNvPr id="8" name="7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8697268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
            <a:extLst>
              <a:ext uri="{FF2B5EF4-FFF2-40B4-BE49-F238E27FC236}">
                <a16:creationId xmlns:a16="http://schemas.microsoft.com/office/drawing/2014/main" id="{DE996152-DA88-4EF0-BA27-D5085E837FA0}"/>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8" name="Marcador de contenido 2">
            <a:extLst>
              <a:ext uri="{FF2B5EF4-FFF2-40B4-BE49-F238E27FC236}">
                <a16:creationId xmlns:a16="http://schemas.microsoft.com/office/drawing/2014/main" id="{F597BA99-6B51-4F0C-B217-ED582916235C}"/>
              </a:ext>
            </a:extLst>
          </p:cNvPr>
          <p:cNvSpPr>
            <a:spLocks noGrp="1"/>
          </p:cNvSpPr>
          <p:nvPr>
            <p:ph idx="1"/>
          </p:nvPr>
        </p:nvSpPr>
        <p:spPr>
          <a:xfrm>
            <a:off x="1440472" y="844590"/>
            <a:ext cx="9840686" cy="5695406"/>
          </a:xfrm>
        </p:spPr>
        <p:txBody>
          <a:bodyPr>
            <a:normAutofit/>
          </a:bodyPr>
          <a:lstStyle/>
          <a:p>
            <a:pPr marL="0" indent="0" algn="ctr">
              <a:buNone/>
            </a:pPr>
            <a:r>
              <a:rPr lang="es-MX" b="1" dirty="0">
                <a:cs typeface="Times New Roman" panose="02020603050405020304" pitchFamily="18" charset="0"/>
              </a:rPr>
              <a:t>La administración financiera de las cuentas por cobrar se puede determinar utilizando las siguientes razones:</a:t>
            </a:r>
          </a:p>
          <a:p>
            <a:pPr marL="0" indent="0" algn="ctr">
              <a:buNone/>
            </a:pPr>
            <a:endParaRPr lang="es-MX" b="1" dirty="0">
              <a:cs typeface="Times New Roman" panose="02020603050405020304" pitchFamily="18" charset="0"/>
            </a:endParaRPr>
          </a:p>
          <a:p>
            <a:pPr marL="0" indent="0" algn="ctr">
              <a:buNone/>
            </a:pPr>
            <a:r>
              <a:rPr lang="es-MX" b="1" dirty="0">
                <a:solidFill>
                  <a:srgbClr val="0070C0"/>
                </a:solidFill>
                <a:cs typeface="Times New Roman" panose="02020603050405020304" pitchFamily="18" charset="0"/>
              </a:rPr>
              <a:t>Razón de cuentas por cobrar= </a:t>
            </a:r>
            <a:r>
              <a:rPr lang="es-MX" b="1" u="sng" dirty="0">
                <a:solidFill>
                  <a:srgbClr val="0070C0"/>
                </a:solidFill>
                <a:cs typeface="Times New Roman" panose="02020603050405020304" pitchFamily="18" charset="0"/>
              </a:rPr>
              <a:t>Cuentas por cobrar</a:t>
            </a:r>
          </a:p>
          <a:p>
            <a:pPr marL="0" indent="0" algn="ctr">
              <a:buNone/>
            </a:pPr>
            <a:r>
              <a:rPr lang="es-MX" b="1" dirty="0">
                <a:solidFill>
                  <a:srgbClr val="0070C0"/>
                </a:solidFill>
                <a:cs typeface="Times New Roman" panose="02020603050405020304" pitchFamily="18" charset="0"/>
              </a:rPr>
              <a:t>                                                    Ventas a crédito</a:t>
            </a:r>
          </a:p>
          <a:p>
            <a:pPr marL="0" indent="0" algn="just">
              <a:buNone/>
            </a:pPr>
            <a:r>
              <a:rPr lang="es-MX" dirty="0">
                <a:cs typeface="Times New Roman" panose="02020603050405020304" pitchFamily="18" charset="0"/>
              </a:rPr>
              <a:t>El estándar de esta razón es de $.10 o $.15, es decir, que por cada peso vendido a crédito se deben tener de $0.10 a $0.15 de saldo en cuentas por cobrar.</a:t>
            </a:r>
          </a:p>
          <a:p>
            <a:pPr marL="0" indent="0" algn="just">
              <a:buNone/>
            </a:pPr>
            <a:endParaRPr lang="es-MX" dirty="0">
              <a:cs typeface="Times New Roman" panose="02020603050405020304" pitchFamily="18" charset="0"/>
            </a:endParaRPr>
          </a:p>
          <a:p>
            <a:pPr marL="0" indent="0" algn="just">
              <a:buNone/>
            </a:pPr>
            <a:endParaRPr lang="es-MX" dirty="0">
              <a:cs typeface="Times New Roman" panose="02020603050405020304" pitchFamily="18" charset="0"/>
            </a:endParaRPr>
          </a:p>
          <a:p>
            <a:pPr marL="0" indent="0" algn="ctr">
              <a:buNone/>
            </a:pPr>
            <a:r>
              <a:rPr lang="es-MX" b="1" dirty="0">
                <a:solidFill>
                  <a:srgbClr val="0070C0"/>
                </a:solidFill>
                <a:cs typeface="Times New Roman" panose="02020603050405020304" pitchFamily="18" charset="0"/>
              </a:rPr>
              <a:t>Razón de inversión en cuentas por cobrar= </a:t>
            </a:r>
            <a:r>
              <a:rPr lang="es-MX" b="1" u="sng" dirty="0">
                <a:solidFill>
                  <a:srgbClr val="0070C0"/>
                </a:solidFill>
                <a:cs typeface="Times New Roman" panose="02020603050405020304" pitchFamily="18" charset="0"/>
              </a:rPr>
              <a:t>Cuentas por cobrar</a:t>
            </a:r>
          </a:p>
          <a:p>
            <a:pPr marL="0" indent="0" algn="ctr">
              <a:buNone/>
            </a:pPr>
            <a:r>
              <a:rPr lang="es-MX" b="1" dirty="0">
                <a:solidFill>
                  <a:srgbClr val="0070C0"/>
                </a:solidFill>
                <a:cs typeface="Times New Roman" panose="02020603050405020304" pitchFamily="18" charset="0"/>
              </a:rPr>
              <a:t>                                                                         Activo total</a:t>
            </a:r>
          </a:p>
          <a:p>
            <a:pPr marL="0" indent="0" algn="just">
              <a:buNone/>
            </a:pPr>
            <a:r>
              <a:rPr lang="es-MX" dirty="0">
                <a:cs typeface="Times New Roman" panose="02020603050405020304" pitchFamily="18" charset="0"/>
              </a:rPr>
              <a:t>El estándar de esta razón es de $0.15 a $0.20, es decir, que por cada peso que la empresa tiene invertido en los activos de $0.15 a $0.20 se tiene en cuentas por cobrar.</a:t>
            </a:r>
          </a:p>
        </p:txBody>
      </p:sp>
      <p:grpSp>
        <p:nvGrpSpPr>
          <p:cNvPr id="5" name="4 Grupo"/>
          <p:cNvGrpSpPr/>
          <p:nvPr/>
        </p:nvGrpSpPr>
        <p:grpSpPr>
          <a:xfrm>
            <a:off x="-36512" y="0"/>
            <a:ext cx="12228512" cy="6858000"/>
            <a:chOff x="-36512" y="0"/>
            <a:chExt cx="12228512" cy="6858000"/>
          </a:xfrm>
        </p:grpSpPr>
        <p:grpSp>
          <p:nvGrpSpPr>
            <p:cNvPr id="6" name="5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6219044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
            <a:extLst>
              <a:ext uri="{FF2B5EF4-FFF2-40B4-BE49-F238E27FC236}">
                <a16:creationId xmlns:a16="http://schemas.microsoft.com/office/drawing/2014/main" id="{DE996152-DA88-4EF0-BA27-D5085E837FA0}"/>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8" name="Marcador de contenido 2">
            <a:extLst>
              <a:ext uri="{FF2B5EF4-FFF2-40B4-BE49-F238E27FC236}">
                <a16:creationId xmlns:a16="http://schemas.microsoft.com/office/drawing/2014/main" id="{F597BA99-6B51-4F0C-B217-ED582916235C}"/>
              </a:ext>
            </a:extLst>
          </p:cNvPr>
          <p:cNvSpPr>
            <a:spLocks noGrp="1"/>
          </p:cNvSpPr>
          <p:nvPr>
            <p:ph idx="1"/>
          </p:nvPr>
        </p:nvSpPr>
        <p:spPr>
          <a:xfrm>
            <a:off x="1440472" y="851756"/>
            <a:ext cx="9840686" cy="5695406"/>
          </a:xfrm>
        </p:spPr>
        <p:txBody>
          <a:bodyPr>
            <a:normAutofit/>
          </a:bodyPr>
          <a:lstStyle/>
          <a:p>
            <a:pPr marL="0" indent="0" algn="ctr">
              <a:buNone/>
            </a:pPr>
            <a:r>
              <a:rPr lang="es-MX" b="1" dirty="0">
                <a:solidFill>
                  <a:srgbClr val="0070C0"/>
                </a:solidFill>
                <a:cs typeface="Times New Roman" panose="02020603050405020304" pitchFamily="18" charset="0"/>
              </a:rPr>
              <a:t>Rotación de cuentas por cobrar= </a:t>
            </a:r>
            <a:r>
              <a:rPr lang="es-MX" b="1" u="sng" dirty="0">
                <a:solidFill>
                  <a:srgbClr val="0070C0"/>
                </a:solidFill>
                <a:cs typeface="Times New Roman" panose="02020603050405020304" pitchFamily="18" charset="0"/>
              </a:rPr>
              <a:t>Ventas a crédito</a:t>
            </a:r>
          </a:p>
          <a:p>
            <a:pPr marL="0" indent="0" algn="ctr">
              <a:buNone/>
            </a:pPr>
            <a:r>
              <a:rPr lang="es-MX" b="1" dirty="0">
                <a:solidFill>
                  <a:srgbClr val="0070C0"/>
                </a:solidFill>
                <a:cs typeface="Times New Roman" panose="02020603050405020304" pitchFamily="18" charset="0"/>
              </a:rPr>
              <a:t>                                                                                      Promedio de saldo de cuentas por cobrar</a:t>
            </a:r>
          </a:p>
          <a:p>
            <a:pPr marL="0" indent="0" algn="just">
              <a:buNone/>
            </a:pPr>
            <a:endParaRPr lang="es-MX" dirty="0">
              <a:cs typeface="Times New Roman" panose="02020603050405020304" pitchFamily="18" charset="0"/>
            </a:endParaRPr>
          </a:p>
          <a:p>
            <a:pPr marL="0" indent="0" algn="just">
              <a:buNone/>
            </a:pPr>
            <a:r>
              <a:rPr lang="es-MX" dirty="0">
                <a:cs typeface="Times New Roman" panose="02020603050405020304" pitchFamily="18" charset="0"/>
              </a:rPr>
              <a:t>El estándar de esta razón es de 30 días, aunque se debe analizar el giro de la empresa y el establecimiento de las políticas, no obstante, esta razón indica el tiempo en que se realiza el cobro de las cuentas.</a:t>
            </a:r>
          </a:p>
          <a:p>
            <a:pPr marL="0" indent="0" algn="just">
              <a:buNone/>
            </a:pPr>
            <a:endParaRPr lang="es-MX" dirty="0">
              <a:cs typeface="Times New Roman" panose="02020603050405020304" pitchFamily="18" charset="0"/>
            </a:endParaRPr>
          </a:p>
          <a:p>
            <a:pPr marL="0" indent="0" algn="ctr">
              <a:buNone/>
            </a:pPr>
            <a:r>
              <a:rPr lang="es-MX" b="1" dirty="0">
                <a:solidFill>
                  <a:srgbClr val="0070C0"/>
                </a:solidFill>
                <a:cs typeface="Times New Roman" panose="02020603050405020304" pitchFamily="18" charset="0"/>
              </a:rPr>
              <a:t>Plazo de cobranza=</a:t>
            </a:r>
            <a:r>
              <a:rPr lang="es-MX" b="1" u="sng" dirty="0">
                <a:solidFill>
                  <a:srgbClr val="0070C0"/>
                </a:solidFill>
                <a:cs typeface="Times New Roman" panose="02020603050405020304" pitchFamily="18" charset="0"/>
              </a:rPr>
              <a:t>      360 días</a:t>
            </a:r>
          </a:p>
          <a:p>
            <a:pPr marL="0" indent="0" algn="ctr">
              <a:buNone/>
            </a:pPr>
            <a:r>
              <a:rPr lang="es-MX" b="1" dirty="0">
                <a:solidFill>
                  <a:srgbClr val="0070C0"/>
                </a:solidFill>
                <a:cs typeface="Times New Roman" panose="02020603050405020304" pitchFamily="18" charset="0"/>
              </a:rPr>
              <a:t>                                          Rotación de clientes  </a:t>
            </a:r>
          </a:p>
          <a:p>
            <a:pPr marL="0" indent="0" algn="just">
              <a:buNone/>
            </a:pPr>
            <a:endParaRPr lang="es-MX" b="1" dirty="0">
              <a:cs typeface="Times New Roman" panose="02020603050405020304" pitchFamily="18" charset="0"/>
            </a:endParaRPr>
          </a:p>
          <a:p>
            <a:pPr marL="0" indent="0" algn="just">
              <a:buNone/>
            </a:pPr>
            <a:r>
              <a:rPr lang="es-MX" dirty="0">
                <a:cs typeface="Times New Roman" panose="02020603050405020304" pitchFamily="18" charset="0"/>
              </a:rPr>
              <a:t>Estas razones financieras de cuentas por cobrar permiten conocer los niveles en los cuales se deben mantener los saldos de estas cuentas para el control, y así no existan riesgos de tener problemas de insolvencia y liquidez.     </a:t>
            </a:r>
          </a:p>
        </p:txBody>
      </p:sp>
      <p:grpSp>
        <p:nvGrpSpPr>
          <p:cNvPr id="5" name="4 Grupo"/>
          <p:cNvGrpSpPr/>
          <p:nvPr/>
        </p:nvGrpSpPr>
        <p:grpSpPr>
          <a:xfrm>
            <a:off x="-36512" y="0"/>
            <a:ext cx="12228512" cy="6858000"/>
            <a:chOff x="-36512" y="0"/>
            <a:chExt cx="12228512" cy="6858000"/>
          </a:xfrm>
        </p:grpSpPr>
        <p:grpSp>
          <p:nvGrpSpPr>
            <p:cNvPr id="6" name="5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3493991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206515" y="1527966"/>
            <a:ext cx="9623382" cy="4336956"/>
          </a:xfrm>
          <a:prstGeom prst="rect">
            <a:avLst/>
          </a:prstGeom>
        </p:spPr>
        <p:txBody>
          <a:bodyPr wrap="square">
            <a:spAutoFit/>
          </a:bodyPr>
          <a:lstStyle/>
          <a:p>
            <a:pPr algn="just">
              <a:lnSpc>
                <a:spcPct val="107000"/>
              </a:lnSpc>
              <a:spcAft>
                <a:spcPts val="430"/>
              </a:spcAft>
            </a:pPr>
            <a:endParaRPr lang="es-MX" sz="2400" dirty="0">
              <a:solidFill>
                <a:srgbClr val="000000"/>
              </a:solidFill>
              <a:highlight>
                <a:srgbClr val="FFFF00"/>
              </a:highlight>
              <a:latin typeface="Calibri" panose="020F0502020204030204" pitchFamily="34" charset="0"/>
              <a:ea typeface="Arial Unicode MS" panose="020B0604020202020204" pitchFamily="34" charset="-128"/>
              <a:cs typeface="Arial" panose="020B0604020202020204" pitchFamily="34" charset="0"/>
            </a:endParaRPr>
          </a:p>
          <a:p>
            <a:pPr algn="just">
              <a:lnSpc>
                <a:spcPct val="150000"/>
              </a:lnSpc>
              <a:spcAft>
                <a:spcPts val="430"/>
              </a:spcAft>
            </a:pPr>
            <a:r>
              <a:rPr lang="es-MX" sz="2800" dirty="0"/>
              <a:t>En esta unidad de aprendizaje el estudiante pondrá en práctica la investigación, el análisis y el uso de las técnicas y métodos, que deberán ser aplicados a través de casos o ejercicios previamente elaborados y resueltos por el docente; el curso se enriquecerá con lecturas complementarias.</a:t>
            </a:r>
          </a:p>
        </p:txBody>
      </p:sp>
      <p:sp>
        <p:nvSpPr>
          <p:cNvPr id="7" name="6 Rectángulo"/>
          <p:cNvSpPr/>
          <p:nvPr/>
        </p:nvSpPr>
        <p:spPr>
          <a:xfrm>
            <a:off x="3884172" y="894624"/>
            <a:ext cx="4220386"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 Guión explicativo</a:t>
            </a:r>
          </a:p>
        </p:txBody>
      </p:sp>
      <p:sp>
        <p:nvSpPr>
          <p:cNvPr id="6" name="Cuadro de texto 2">
            <a:extLst>
              <a:ext uri="{FF2B5EF4-FFF2-40B4-BE49-F238E27FC236}">
                <a16:creationId xmlns:a16="http://schemas.microsoft.com/office/drawing/2014/main" id="{BEFBC919-0E42-425F-82C2-A43A8311C3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9198446" cy="6858000"/>
          </a:xfrm>
        </p:grpSpPr>
        <p:sp>
          <p:nvSpPr>
            <p:cNvPr id="9" name="8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spTree>
    <p:extLst>
      <p:ext uri="{BB962C8B-B14F-4D97-AF65-F5344CB8AC3E}">
        <p14:creationId xmlns:p14="http://schemas.microsoft.com/office/powerpoint/2010/main" val="13179105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4477288" y="701072"/>
            <a:ext cx="388653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Costo - beneficio </a:t>
            </a:r>
          </a:p>
        </p:txBody>
      </p:sp>
      <p:sp>
        <p:nvSpPr>
          <p:cNvPr id="6" name="Cuadro de texto 2">
            <a:extLst>
              <a:ext uri="{FF2B5EF4-FFF2-40B4-BE49-F238E27FC236}">
                <a16:creationId xmlns:a16="http://schemas.microsoft.com/office/drawing/2014/main" id="{4EFD0D28-A536-4EAA-B361-7AD3BBC9DE5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3" name="Rectángulo 2">
            <a:extLst>
              <a:ext uri="{FF2B5EF4-FFF2-40B4-BE49-F238E27FC236}">
                <a16:creationId xmlns:a16="http://schemas.microsoft.com/office/drawing/2014/main" id="{E7C70C1C-86CA-4B91-95B3-75FC5ACB9498}"/>
              </a:ext>
            </a:extLst>
          </p:cNvPr>
          <p:cNvSpPr/>
          <p:nvPr/>
        </p:nvSpPr>
        <p:spPr>
          <a:xfrm>
            <a:off x="947956" y="1980701"/>
            <a:ext cx="5050173" cy="1631216"/>
          </a:xfrm>
          <a:prstGeom prst="rect">
            <a:avLst/>
          </a:prstGeom>
          <a:ln>
            <a:solidFill>
              <a:schemeClr val="tx1"/>
            </a:solidFill>
          </a:ln>
        </p:spPr>
        <p:txBody>
          <a:bodyPr wrap="square">
            <a:spAutoFit/>
          </a:bodyPr>
          <a:lstStyle/>
          <a:p>
            <a:pPr algn="just"/>
            <a:r>
              <a:rPr lang="es-MX" sz="2000" dirty="0">
                <a:cs typeface="Times New Roman" panose="02020603050405020304" pitchFamily="18" charset="0"/>
              </a:rPr>
              <a:t>En general la dirección de la </a:t>
            </a:r>
            <a:r>
              <a:rPr lang="es-MX" sz="2000" b="1" dirty="0">
                <a:solidFill>
                  <a:srgbClr val="0070C0"/>
                </a:solidFill>
                <a:cs typeface="Times New Roman" panose="02020603050405020304" pitchFamily="18" charset="0"/>
              </a:rPr>
              <a:t>empresa</a:t>
            </a:r>
            <a:r>
              <a:rPr lang="es-MX" sz="2000" dirty="0">
                <a:cs typeface="Times New Roman" panose="02020603050405020304" pitchFamily="18" charset="0"/>
              </a:rPr>
              <a:t> debe de </a:t>
            </a:r>
            <a:r>
              <a:rPr lang="es-MX" sz="2000" b="1" dirty="0">
                <a:solidFill>
                  <a:srgbClr val="0070C0"/>
                </a:solidFill>
                <a:cs typeface="Times New Roman" panose="02020603050405020304" pitchFamily="18" charset="0"/>
              </a:rPr>
              <a:t>implementar</a:t>
            </a:r>
            <a:r>
              <a:rPr lang="es-MX" sz="2000" dirty="0">
                <a:cs typeface="Times New Roman" panose="02020603050405020304" pitchFamily="18" charset="0"/>
              </a:rPr>
              <a:t> todas aquellas </a:t>
            </a:r>
            <a:r>
              <a:rPr lang="es-MX" sz="2000" b="1" dirty="0">
                <a:solidFill>
                  <a:srgbClr val="0070C0"/>
                </a:solidFill>
                <a:cs typeface="Times New Roman" panose="02020603050405020304" pitchFamily="18" charset="0"/>
              </a:rPr>
              <a:t>medidas</a:t>
            </a:r>
            <a:r>
              <a:rPr lang="es-MX" sz="2000" dirty="0">
                <a:cs typeface="Times New Roman" panose="02020603050405020304" pitchFamily="18" charset="0"/>
              </a:rPr>
              <a:t> de control para que la administración de las </a:t>
            </a:r>
            <a:r>
              <a:rPr lang="es-MX" sz="2000" b="1" dirty="0">
                <a:solidFill>
                  <a:srgbClr val="0070C0"/>
                </a:solidFill>
                <a:cs typeface="Times New Roman" panose="02020603050405020304" pitchFamily="18" charset="0"/>
              </a:rPr>
              <a:t>cuentas</a:t>
            </a:r>
            <a:r>
              <a:rPr lang="es-MX" sz="2000" dirty="0">
                <a:cs typeface="Times New Roman" panose="02020603050405020304" pitchFamily="18" charset="0"/>
              </a:rPr>
              <a:t> por </a:t>
            </a:r>
            <a:r>
              <a:rPr lang="es-MX" sz="2000" b="1" dirty="0">
                <a:solidFill>
                  <a:srgbClr val="0070C0"/>
                </a:solidFill>
                <a:cs typeface="Times New Roman" panose="02020603050405020304" pitchFamily="18" charset="0"/>
              </a:rPr>
              <a:t>cobrar</a:t>
            </a:r>
            <a:r>
              <a:rPr lang="es-MX" sz="2000" dirty="0">
                <a:cs typeface="Times New Roman" panose="02020603050405020304" pitchFamily="18" charset="0"/>
              </a:rPr>
              <a:t> genere la </a:t>
            </a:r>
            <a:r>
              <a:rPr lang="es-MX" sz="2000" b="1" dirty="0">
                <a:solidFill>
                  <a:srgbClr val="0070C0"/>
                </a:solidFill>
                <a:cs typeface="Times New Roman" panose="02020603050405020304" pitchFamily="18" charset="0"/>
              </a:rPr>
              <a:t>mayor</a:t>
            </a:r>
            <a:r>
              <a:rPr lang="es-MX" sz="2000" dirty="0">
                <a:cs typeface="Times New Roman" panose="02020603050405020304" pitchFamily="18" charset="0"/>
              </a:rPr>
              <a:t> </a:t>
            </a:r>
            <a:r>
              <a:rPr lang="es-MX" sz="2000" b="1" dirty="0">
                <a:solidFill>
                  <a:srgbClr val="0070C0"/>
                </a:solidFill>
                <a:cs typeface="Times New Roman" panose="02020603050405020304" pitchFamily="18" charset="0"/>
              </a:rPr>
              <a:t>utilidad</a:t>
            </a:r>
            <a:r>
              <a:rPr lang="es-MX" sz="2000" dirty="0">
                <a:cs typeface="Times New Roman" panose="02020603050405020304" pitchFamily="18" charset="0"/>
              </a:rPr>
              <a:t> posible. </a:t>
            </a:r>
          </a:p>
        </p:txBody>
      </p:sp>
      <p:pic>
        <p:nvPicPr>
          <p:cNvPr id="8" name="Picture 4" descr="Resultado de imagen para Costo - Beneficio">
            <a:extLst>
              <a:ext uri="{FF2B5EF4-FFF2-40B4-BE49-F238E27FC236}">
                <a16:creationId xmlns:a16="http://schemas.microsoft.com/office/drawing/2014/main" id="{FEE294F7-3AFA-4A6D-9A16-E9A04FAD4F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7027" y="3429000"/>
            <a:ext cx="3990983" cy="2779000"/>
          </a:xfrm>
          <a:prstGeom prst="rect">
            <a:avLst/>
          </a:prstGeom>
          <a:ln>
            <a:noFill/>
          </a:ln>
          <a:effectLst>
            <a:outerShdw blurRad="292100" dist="139700" dir="2700000" algn="tl" rotWithShape="0">
              <a:srgbClr val="333333">
                <a:alpha val="65000"/>
              </a:srgbClr>
            </a:outerShdw>
          </a:effectLst>
        </p:spPr>
      </p:pic>
      <p:grpSp>
        <p:nvGrpSpPr>
          <p:cNvPr id="7" name="6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51447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20280" y="2595963"/>
            <a:ext cx="8041741" cy="1234762"/>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5. Administración de ingresos y desembolsos</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3074" name="Picture 2">
            <a:extLst>
              <a:ext uri="{FF2B5EF4-FFF2-40B4-BE49-F238E27FC236}">
                <a16:creationId xmlns:a16="http://schemas.microsoft.com/office/drawing/2014/main" id="{DFE0EBE6-5E69-4DB0-9A17-0A46D4E22D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333" t="6333" r="12667" b="8000"/>
          <a:stretch/>
        </p:blipFill>
        <p:spPr bwMode="auto">
          <a:xfrm>
            <a:off x="7288587" y="1605362"/>
            <a:ext cx="4200754" cy="3647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6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645920" y="844059"/>
            <a:ext cx="7736281"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Administración de los ingresos</a:t>
            </a:r>
          </a:p>
        </p:txBody>
      </p:sp>
      <p:sp>
        <p:nvSpPr>
          <p:cNvPr id="6" name="Rectángulo 5">
            <a:extLst>
              <a:ext uri="{FF2B5EF4-FFF2-40B4-BE49-F238E27FC236}">
                <a16:creationId xmlns:a16="http://schemas.microsoft.com/office/drawing/2014/main" id="{9B5707F0-7347-41E6-9CFE-A2946CD4CB9B}"/>
              </a:ext>
            </a:extLst>
          </p:cNvPr>
          <p:cNvSpPr/>
          <p:nvPr/>
        </p:nvSpPr>
        <p:spPr>
          <a:xfrm>
            <a:off x="745140" y="1967061"/>
            <a:ext cx="5212641" cy="29238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s-MX" sz="2000" dirty="0">
              <a:solidFill>
                <a:schemeClr val="tx1"/>
              </a:solidFill>
              <a:cs typeface="Arial" panose="020B0604020202020204" pitchFamily="34" charset="0"/>
            </a:endParaRPr>
          </a:p>
          <a:p>
            <a:pPr algn="just"/>
            <a:r>
              <a:rPr lang="es-ES" sz="2400" dirty="0"/>
              <a:t>La concentración de efectivo se refiere al proceso del cual hace uso la empresa para reunir el depósito en caja de seguridad y otros depósitos en un banco, denominado como banco concentrador.</a:t>
            </a:r>
            <a:endParaRPr lang="es-MX" sz="2400" dirty="0">
              <a:solidFill>
                <a:schemeClr val="tx1"/>
              </a:solidFill>
            </a:endParaRPr>
          </a:p>
          <a:p>
            <a:pPr algn="just"/>
            <a:endParaRPr lang="en-US" sz="2000" dirty="0">
              <a:solidFill>
                <a:schemeClr val="tx1"/>
              </a:solidFill>
            </a:endParaRPr>
          </a:p>
        </p:txBody>
      </p:sp>
      <p:sp>
        <p:nvSpPr>
          <p:cNvPr id="9" name="Cuadro de texto 2">
            <a:extLst>
              <a:ext uri="{FF2B5EF4-FFF2-40B4-BE49-F238E27FC236}">
                <a16:creationId xmlns:a16="http://schemas.microsoft.com/office/drawing/2014/main" id="{27E37431-C66A-4A20-A12F-74C978189BF4}"/>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4098" name="Picture 2">
            <a:extLst>
              <a:ext uri="{FF2B5EF4-FFF2-40B4-BE49-F238E27FC236}">
                <a16:creationId xmlns:a16="http://schemas.microsoft.com/office/drawing/2014/main" id="{E9114690-3349-4360-9AFD-E8870D7767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184" y="1967061"/>
            <a:ext cx="4075676" cy="2809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4609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800113" y="978281"/>
            <a:ext cx="9806926"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Ventajas de la concentración de efectivo</a:t>
            </a:r>
          </a:p>
        </p:txBody>
      </p:sp>
      <p:sp>
        <p:nvSpPr>
          <p:cNvPr id="12" name="Cuadro de texto 2">
            <a:extLst>
              <a:ext uri="{FF2B5EF4-FFF2-40B4-BE49-F238E27FC236}">
                <a16:creationId xmlns:a16="http://schemas.microsoft.com/office/drawing/2014/main" id="{1D57AB2B-BCE3-4F28-8A06-01D2308FA7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5" name="Rectángulo 4">
            <a:extLst>
              <a:ext uri="{FF2B5EF4-FFF2-40B4-BE49-F238E27FC236}">
                <a16:creationId xmlns:a16="http://schemas.microsoft.com/office/drawing/2014/main" id="{60797C75-7C8F-4AB4-A5A1-11ED4C7D2437}"/>
              </a:ext>
            </a:extLst>
          </p:cNvPr>
          <p:cNvSpPr/>
          <p:nvPr/>
        </p:nvSpPr>
        <p:spPr>
          <a:xfrm>
            <a:off x="559221" y="1833829"/>
            <a:ext cx="10779339" cy="4401205"/>
          </a:xfrm>
          <a:prstGeom prst="rect">
            <a:avLst/>
          </a:prstGeom>
          <a:ln>
            <a:solidFill>
              <a:schemeClr val="tx1"/>
            </a:solidFill>
          </a:ln>
        </p:spPr>
        <p:txBody>
          <a:bodyPr wrap="square">
            <a:spAutoFit/>
          </a:bodyPr>
          <a:lstStyle/>
          <a:p>
            <a:pPr algn="just"/>
            <a:endParaRPr lang="en-US" sz="2000" dirty="0"/>
          </a:p>
          <a:p>
            <a:pPr marL="457200" indent="-457200" fontAlgn="base">
              <a:buAutoNum type="arabicPeriod"/>
            </a:pPr>
            <a:r>
              <a:rPr lang="es-ES" sz="2400" dirty="0"/>
              <a:t>Crea una enorme reserva de fondos para realizar inversiones de efectivo a corto plazo, de igual manera permite a la empresa elegir una gran variedad de vehículos de inversión a corto plazo.</a:t>
            </a:r>
          </a:p>
          <a:p>
            <a:pPr marL="457200" indent="-457200" fontAlgn="base">
              <a:buAutoNum type="arabicPeriod"/>
            </a:pPr>
            <a:endParaRPr lang="es-ES" sz="2400" dirty="0"/>
          </a:p>
          <a:p>
            <a:pPr marL="457200" indent="-457200" fontAlgn="base">
              <a:buFont typeface="+mj-lt"/>
              <a:buAutoNum type="arabicPeriod"/>
            </a:pPr>
            <a:r>
              <a:rPr lang="es-ES" sz="2400" dirty="0"/>
              <a:t>La concentración del efectivo de la empresa en una cuenta mejora el seguimiento y control interno del mismo.</a:t>
            </a:r>
          </a:p>
          <a:p>
            <a:pPr marL="457200" indent="-457200" fontAlgn="base">
              <a:buFont typeface="+mj-lt"/>
              <a:buAutoNum type="arabicPeriod"/>
            </a:pPr>
            <a:endParaRPr lang="es-ES" sz="2400" dirty="0"/>
          </a:p>
          <a:p>
            <a:pPr marL="457200" indent="-457200" fontAlgn="base">
              <a:buFont typeface="+mj-lt"/>
              <a:buAutoNum type="arabicPeriod"/>
            </a:pPr>
            <a:r>
              <a:rPr lang="es-ES" sz="2400" dirty="0"/>
              <a:t>Por último, un banco concentrador permite a la empresa o institución implantar estrategias de pago que permitirán la disminución de los saldos del efectivo improductivo.</a:t>
            </a:r>
          </a:p>
          <a:p>
            <a:pPr algn="just"/>
            <a:endParaRPr lang="en-US" sz="2000" dirty="0"/>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2704147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800112" y="978281"/>
            <a:ext cx="1024126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Mecanismos para transferir efectivo del banco</a:t>
            </a:r>
          </a:p>
        </p:txBody>
      </p:sp>
      <p:sp>
        <p:nvSpPr>
          <p:cNvPr id="12" name="Cuadro de texto 2">
            <a:extLst>
              <a:ext uri="{FF2B5EF4-FFF2-40B4-BE49-F238E27FC236}">
                <a16:creationId xmlns:a16="http://schemas.microsoft.com/office/drawing/2014/main" id="{1D57AB2B-BCE3-4F28-8A06-01D2308FA7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5" name="Rectángulo 4">
            <a:extLst>
              <a:ext uri="{FF2B5EF4-FFF2-40B4-BE49-F238E27FC236}">
                <a16:creationId xmlns:a16="http://schemas.microsoft.com/office/drawing/2014/main" id="{60797C75-7C8F-4AB4-A5A1-11ED4C7D2437}"/>
              </a:ext>
            </a:extLst>
          </p:cNvPr>
          <p:cNvSpPr/>
          <p:nvPr/>
        </p:nvSpPr>
        <p:spPr>
          <a:xfrm>
            <a:off x="559222" y="1833829"/>
            <a:ext cx="5626600" cy="4031873"/>
          </a:xfrm>
          <a:prstGeom prst="rect">
            <a:avLst/>
          </a:prstGeom>
          <a:ln>
            <a:solidFill>
              <a:schemeClr val="tx1"/>
            </a:solidFill>
          </a:ln>
        </p:spPr>
        <p:txBody>
          <a:bodyPr wrap="square">
            <a:spAutoFit/>
          </a:bodyPr>
          <a:lstStyle/>
          <a:p>
            <a:pPr algn="just"/>
            <a:endParaRPr lang="en-US" sz="2000" dirty="0"/>
          </a:p>
          <a:p>
            <a:pPr marL="457200" indent="-457200" fontAlgn="base">
              <a:buAutoNum type="arabicPeriod"/>
            </a:pPr>
            <a:r>
              <a:rPr lang="es-ES" sz="2400" dirty="0"/>
              <a:t>Cheque de transferencia para depósito (CTD). Es un cheque sin firmar girado de una de las cuentas bancarias de la empresa y depositado en otra. Una vez que el CTD sale del banco donde se giró, la transferencia de fondos se completa.</a:t>
            </a:r>
          </a:p>
          <a:p>
            <a:pPr fontAlgn="base"/>
            <a:endParaRPr lang="es-ES" sz="2400" dirty="0"/>
          </a:p>
          <a:p>
            <a:pPr algn="just"/>
            <a:endParaRPr lang="en-US" sz="2000" dirty="0"/>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8194" name="Picture 2">
            <a:extLst>
              <a:ext uri="{FF2B5EF4-FFF2-40B4-BE49-F238E27FC236}">
                <a16:creationId xmlns:a16="http://schemas.microsoft.com/office/drawing/2014/main" id="{F0123804-F05D-43E9-9035-67101C2911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5821" y="2491613"/>
            <a:ext cx="5914442" cy="268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88010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800112" y="978281"/>
            <a:ext cx="1024126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Mecanismos para transferir efectivo del banco</a:t>
            </a:r>
          </a:p>
        </p:txBody>
      </p:sp>
      <p:sp>
        <p:nvSpPr>
          <p:cNvPr id="12" name="Cuadro de texto 2">
            <a:extLst>
              <a:ext uri="{FF2B5EF4-FFF2-40B4-BE49-F238E27FC236}">
                <a16:creationId xmlns:a16="http://schemas.microsoft.com/office/drawing/2014/main" id="{1D57AB2B-BCE3-4F28-8A06-01D2308FA7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5" name="Rectángulo 4">
            <a:extLst>
              <a:ext uri="{FF2B5EF4-FFF2-40B4-BE49-F238E27FC236}">
                <a16:creationId xmlns:a16="http://schemas.microsoft.com/office/drawing/2014/main" id="{60797C75-7C8F-4AB4-A5A1-11ED4C7D2437}"/>
              </a:ext>
            </a:extLst>
          </p:cNvPr>
          <p:cNvSpPr/>
          <p:nvPr/>
        </p:nvSpPr>
        <p:spPr>
          <a:xfrm>
            <a:off x="800112" y="2125208"/>
            <a:ext cx="4287099" cy="3293209"/>
          </a:xfrm>
          <a:prstGeom prst="rect">
            <a:avLst/>
          </a:prstGeom>
          <a:ln>
            <a:solidFill>
              <a:schemeClr val="tx1"/>
            </a:solidFill>
          </a:ln>
        </p:spPr>
        <p:txBody>
          <a:bodyPr wrap="square">
            <a:spAutoFit/>
          </a:bodyPr>
          <a:lstStyle/>
          <a:p>
            <a:pPr algn="just"/>
            <a:endParaRPr lang="en-US" sz="2000" dirty="0"/>
          </a:p>
          <a:p>
            <a:pPr marL="457200" indent="-457200" fontAlgn="base">
              <a:buFont typeface="+mj-lt"/>
              <a:buAutoNum type="arabicPeriod"/>
            </a:pPr>
            <a:r>
              <a:rPr lang="es-ES" sz="2400" dirty="0"/>
              <a:t>Transferencia ACH. Este mecanismo es un retiro electrónico previamente autorizado de la cuenta del pagador. Una ACH salda las cuentas entre los bancos que participan.</a:t>
            </a:r>
          </a:p>
          <a:p>
            <a:pPr algn="just"/>
            <a:endParaRPr lang="en-US" sz="2000" dirty="0"/>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7170" name="Picture 2">
            <a:extLst>
              <a:ext uri="{FF2B5EF4-FFF2-40B4-BE49-F238E27FC236}">
                <a16:creationId xmlns:a16="http://schemas.microsoft.com/office/drawing/2014/main" id="{61EFB826-F106-48B6-BE1D-82DE03A32B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6437" y="2377440"/>
            <a:ext cx="4258195" cy="265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8320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800112" y="978281"/>
            <a:ext cx="1024126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Mecanismos para transferir efectivo del banco</a:t>
            </a:r>
          </a:p>
        </p:txBody>
      </p:sp>
      <p:sp>
        <p:nvSpPr>
          <p:cNvPr id="12" name="Cuadro de texto 2">
            <a:extLst>
              <a:ext uri="{FF2B5EF4-FFF2-40B4-BE49-F238E27FC236}">
                <a16:creationId xmlns:a16="http://schemas.microsoft.com/office/drawing/2014/main" id="{1D57AB2B-BCE3-4F28-8A06-01D2308FA7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5" name="Rectángulo 4">
            <a:extLst>
              <a:ext uri="{FF2B5EF4-FFF2-40B4-BE49-F238E27FC236}">
                <a16:creationId xmlns:a16="http://schemas.microsoft.com/office/drawing/2014/main" id="{60797C75-7C8F-4AB4-A5A1-11ED4C7D2437}"/>
              </a:ext>
            </a:extLst>
          </p:cNvPr>
          <p:cNvSpPr/>
          <p:nvPr/>
        </p:nvSpPr>
        <p:spPr>
          <a:xfrm>
            <a:off x="5038725" y="1708938"/>
            <a:ext cx="6504519" cy="4031873"/>
          </a:xfrm>
          <a:prstGeom prst="rect">
            <a:avLst/>
          </a:prstGeom>
          <a:ln>
            <a:solidFill>
              <a:schemeClr val="tx1"/>
            </a:solidFill>
          </a:ln>
        </p:spPr>
        <p:txBody>
          <a:bodyPr wrap="square">
            <a:spAutoFit/>
          </a:bodyPr>
          <a:lstStyle/>
          <a:p>
            <a:pPr algn="just"/>
            <a:endParaRPr lang="en-US" sz="2000" dirty="0"/>
          </a:p>
          <a:p>
            <a:pPr marL="457200" indent="-457200" fontAlgn="base">
              <a:buFont typeface="+mj-lt"/>
              <a:buAutoNum type="arabicPeriod"/>
            </a:pPr>
            <a:r>
              <a:rPr lang="es-ES" sz="2400" dirty="0"/>
              <a:t>Transferencia cablegráfica. Ésta se refiere a una comunicación electrónica que a través de registros contables, transfiere fondos del banco al pagador y los deposita en el banco del beneficiario. Las transferencias de este tipo pueden eliminar el tiempo de correo y la flotación de la compensación, incluso reducir el tiempo de procesamiento.</a:t>
            </a:r>
          </a:p>
          <a:p>
            <a:pPr algn="just"/>
            <a:endParaRPr lang="en-US" sz="2000" dirty="0"/>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pic>
        <p:nvPicPr>
          <p:cNvPr id="6146" name="Picture 2">
            <a:extLst>
              <a:ext uri="{FF2B5EF4-FFF2-40B4-BE49-F238E27FC236}">
                <a16:creationId xmlns:a16="http://schemas.microsoft.com/office/drawing/2014/main" id="{2EE3BB4F-D177-4F5E-A9C9-E26E18D904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427" y="2409347"/>
            <a:ext cx="3251020" cy="2299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6718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800112" y="978281"/>
            <a:ext cx="10241267"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Mecanismos para transferir efectivo del banco</a:t>
            </a:r>
          </a:p>
        </p:txBody>
      </p:sp>
      <p:sp>
        <p:nvSpPr>
          <p:cNvPr id="12" name="Cuadro de texto 2">
            <a:extLst>
              <a:ext uri="{FF2B5EF4-FFF2-40B4-BE49-F238E27FC236}">
                <a16:creationId xmlns:a16="http://schemas.microsoft.com/office/drawing/2014/main" id="{1D57AB2B-BCE3-4F28-8A06-01D2308FA785}"/>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5" name="Rectángulo 4">
            <a:extLst>
              <a:ext uri="{FF2B5EF4-FFF2-40B4-BE49-F238E27FC236}">
                <a16:creationId xmlns:a16="http://schemas.microsoft.com/office/drawing/2014/main" id="{60797C75-7C8F-4AB4-A5A1-11ED4C7D2437}"/>
              </a:ext>
            </a:extLst>
          </p:cNvPr>
          <p:cNvSpPr/>
          <p:nvPr/>
        </p:nvSpPr>
        <p:spPr>
          <a:xfrm>
            <a:off x="1097293" y="1833829"/>
            <a:ext cx="10241267" cy="3244158"/>
          </a:xfrm>
          <a:prstGeom prst="rect">
            <a:avLst/>
          </a:prstGeom>
          <a:ln>
            <a:solidFill>
              <a:schemeClr val="tx1"/>
            </a:solidFill>
          </a:ln>
        </p:spPr>
        <p:txBody>
          <a:bodyPr wrap="square">
            <a:spAutoFit/>
          </a:bodyPr>
          <a:lstStyle/>
          <a:p>
            <a:pPr algn="just" fontAlgn="base">
              <a:lnSpc>
                <a:spcPct val="150000"/>
              </a:lnSpc>
            </a:pPr>
            <a:r>
              <a:rPr lang="es-ES" sz="2800" dirty="0"/>
              <a:t>Una empresa debe equilibrar los costos y beneficios de la concentración del efectivo, para así de esta manera, determinar el tipo y el momento de las transferencias de su caja de seguridad y otras cuentas de cobro a su cuenta concentradora.</a:t>
            </a:r>
            <a:endParaRPr lang="en-US" sz="2800" dirty="0"/>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33087954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Rectángulo">
            <a:extLst>
              <a:ext uri="{FF2B5EF4-FFF2-40B4-BE49-F238E27FC236}">
                <a16:creationId xmlns:a16="http://schemas.microsoft.com/office/drawing/2014/main" id="{A34B201B-2736-404C-BECF-49B80E65D88D}"/>
              </a:ext>
            </a:extLst>
          </p:cNvPr>
          <p:cNvSpPr/>
          <p:nvPr/>
        </p:nvSpPr>
        <p:spPr>
          <a:xfrm>
            <a:off x="4481877" y="717225"/>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V. Conclusiones </a:t>
            </a:r>
          </a:p>
        </p:txBody>
      </p:sp>
      <p:sp>
        <p:nvSpPr>
          <p:cNvPr id="6" name="Rectángulo 5">
            <a:extLst>
              <a:ext uri="{FF2B5EF4-FFF2-40B4-BE49-F238E27FC236}">
                <a16:creationId xmlns:a16="http://schemas.microsoft.com/office/drawing/2014/main" id="{9226766C-FA3E-427E-95F5-C3A1C9CC5680}"/>
              </a:ext>
            </a:extLst>
          </p:cNvPr>
          <p:cNvSpPr/>
          <p:nvPr/>
        </p:nvSpPr>
        <p:spPr>
          <a:xfrm>
            <a:off x="550877" y="1461623"/>
            <a:ext cx="11090246" cy="419031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50000"/>
              </a:lnSpc>
            </a:pPr>
            <a:r>
              <a:rPr lang="es-MX" sz="2000" dirty="0">
                <a:latin typeface="Arial" panose="020B0604020202020204" pitchFamily="34" charset="0"/>
                <a:cs typeface="Arial" panose="020B0604020202020204" pitchFamily="34" charset="0"/>
              </a:rPr>
              <a:t>	El capital de trabajo tiene relación con el ciclo de conversión del efectivo que es el tiempo desde la compra de materia prima hasta la venta del producto terminado transcurriendo diversos pasos. También denominado capital corriente es el fondo económico que utiliza la empresa o organización para seguir invirtiendo y poder logara obtener utilidades para mantener las operaciones del negocio y mantenerlo en funcionamiento, si éste se invierte de manera adecuada permitirá que los recursos se maximicen y sean aprovechados correctamente.</a:t>
            </a:r>
          </a:p>
          <a:p>
            <a:pPr algn="just">
              <a:lnSpc>
                <a:spcPct val="150000"/>
              </a:lnSpc>
            </a:pPr>
            <a:r>
              <a:rPr lang="es-MX" sz="2000" dirty="0">
                <a:latin typeface="Arial" panose="020B0604020202020204" pitchFamily="34" charset="0"/>
                <a:cs typeface="Arial" panose="020B0604020202020204" pitchFamily="34" charset="0"/>
              </a:rPr>
              <a:t>	En cuanto al financiamiento se refiere a la forma de allegarse de recursos de fuentes externas e internas a corto, mediano y largo plazo, con la finalidad de ingresas recursos a la empresa tanto pública como privada.</a:t>
            </a:r>
          </a:p>
        </p:txBody>
      </p:sp>
      <p:sp>
        <p:nvSpPr>
          <p:cNvPr id="7" name="Cuadro de texto 2">
            <a:extLst>
              <a:ext uri="{FF2B5EF4-FFF2-40B4-BE49-F238E27FC236}">
                <a16:creationId xmlns:a16="http://schemas.microsoft.com/office/drawing/2014/main" id="{735DF4C7-A864-4B02-8239-930B7738D28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8942568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3875" y="1556613"/>
            <a:ext cx="11144250" cy="4496501"/>
          </a:xfrm>
        </p:spPr>
        <p:txBody>
          <a:bodyPr>
            <a:noAutofit/>
          </a:bodyPr>
          <a:lstStyle/>
          <a:p>
            <a:pPr algn="just"/>
            <a:r>
              <a:rPr lang="es-ES" dirty="0"/>
              <a:t>Bravo D., Lambreton, V.,  y Márquez, H., (2007). </a:t>
            </a:r>
            <a:r>
              <a:rPr lang="es-ES" i="1" dirty="0"/>
              <a:t>Introducción a las finanzas</a:t>
            </a:r>
            <a:r>
              <a:rPr lang="es-ES" dirty="0"/>
              <a:t> (tercera ed.). México , Atlacomulco, México: Pearson.</a:t>
            </a:r>
            <a:endParaRPr lang="es-MX" dirty="0"/>
          </a:p>
          <a:p>
            <a:pPr algn="just"/>
            <a:r>
              <a:rPr lang="en-US" dirty="0"/>
              <a:t>Flory, D (2003). </a:t>
            </a:r>
            <a:r>
              <a:rPr lang="es-MX" dirty="0"/>
              <a:t>Instituciones</a:t>
            </a:r>
            <a:r>
              <a:rPr lang="en-US" dirty="0"/>
              <a:t> </a:t>
            </a:r>
            <a:r>
              <a:rPr lang="es-MX" dirty="0"/>
              <a:t>financieras</a:t>
            </a:r>
            <a:r>
              <a:rPr lang="en-US" dirty="0"/>
              <a:t>, Primera </a:t>
            </a:r>
            <a:r>
              <a:rPr lang="es-MX" dirty="0"/>
              <a:t>Edición</a:t>
            </a:r>
            <a:r>
              <a:rPr lang="en-US" dirty="0"/>
              <a:t>, Editorial McGraw-Hill </a:t>
            </a:r>
            <a:r>
              <a:rPr lang="es-MX" dirty="0"/>
              <a:t>Interamericana</a:t>
            </a:r>
            <a:r>
              <a:rPr lang="en-US" dirty="0"/>
              <a:t>, México, D.F.</a:t>
            </a:r>
            <a:endParaRPr lang="es-MX" dirty="0"/>
          </a:p>
          <a:p>
            <a:pPr algn="just"/>
            <a:r>
              <a:rPr lang="en-US" dirty="0"/>
              <a:t>Gallagher, T., y Andrew, J., (2001), </a:t>
            </a:r>
            <a:r>
              <a:rPr lang="es-MX" dirty="0"/>
              <a:t>Administración</a:t>
            </a:r>
            <a:r>
              <a:rPr lang="en-US" dirty="0"/>
              <a:t> </a:t>
            </a:r>
            <a:r>
              <a:rPr lang="es-MX" dirty="0"/>
              <a:t>Financiera</a:t>
            </a:r>
            <a:r>
              <a:rPr lang="en-US" dirty="0"/>
              <a:t>, Segunda </a:t>
            </a:r>
            <a:r>
              <a:rPr lang="es-MX" dirty="0"/>
              <a:t>Edición</a:t>
            </a:r>
            <a:r>
              <a:rPr lang="en-US" dirty="0"/>
              <a:t>, Prentice Hall, México. </a:t>
            </a:r>
            <a:endParaRPr lang="es-MX" dirty="0"/>
          </a:p>
          <a:p>
            <a:pPr algn="just"/>
            <a:r>
              <a:rPr lang="es-MX" i="1" dirty="0"/>
              <a:t>Gitman L, (2007) Principios de Administración Financiera, 11ª edición, Pearson, México, 549-562 pp.</a:t>
            </a:r>
            <a:endParaRPr lang="es-MX" dirty="0"/>
          </a:p>
          <a:p>
            <a:pPr algn="just"/>
            <a:r>
              <a:rPr lang="en-US" dirty="0" err="1"/>
              <a:t>Gitman</a:t>
            </a:r>
            <a:r>
              <a:rPr lang="en-US" dirty="0"/>
              <a:t> L, (1997). </a:t>
            </a:r>
            <a:r>
              <a:rPr lang="es-MX" dirty="0"/>
              <a:t>Fundamentos</a:t>
            </a:r>
            <a:r>
              <a:rPr lang="en-US" dirty="0"/>
              <a:t> de </a:t>
            </a:r>
            <a:r>
              <a:rPr lang="es-MX" dirty="0"/>
              <a:t>Administración</a:t>
            </a:r>
            <a:r>
              <a:rPr lang="en-US" dirty="0"/>
              <a:t> </a:t>
            </a:r>
            <a:r>
              <a:rPr lang="es-MX" dirty="0"/>
              <a:t>Financiera</a:t>
            </a:r>
            <a:r>
              <a:rPr lang="en-US" dirty="0"/>
              <a:t>, </a:t>
            </a:r>
            <a:r>
              <a:rPr lang="es-MX" dirty="0"/>
              <a:t>Séptima</a:t>
            </a:r>
            <a:r>
              <a:rPr lang="en-US" dirty="0"/>
              <a:t> </a:t>
            </a:r>
            <a:r>
              <a:rPr lang="es-MX" dirty="0"/>
              <a:t>Edición</a:t>
            </a:r>
            <a:r>
              <a:rPr lang="en-US" dirty="0"/>
              <a:t>, Oxford University Press, México. </a:t>
            </a:r>
            <a:endParaRPr lang="es-MX" dirty="0"/>
          </a:p>
          <a:p>
            <a:pPr algn="just"/>
            <a:r>
              <a:rPr lang="es-ES" dirty="0"/>
              <a:t>López, G. (2013). </a:t>
            </a:r>
            <a:r>
              <a:rPr lang="es-ES" i="1" dirty="0"/>
              <a:t>Finanzas corporativas; un enfoque latinoamericano</a:t>
            </a:r>
            <a:r>
              <a:rPr lang="es-ES" dirty="0"/>
              <a:t> (tercera ed.). Argentina : Alfaomega.</a:t>
            </a:r>
            <a:endParaRPr lang="es-MX" dirty="0"/>
          </a:p>
          <a:p>
            <a:pPr marL="0" indent="0">
              <a:lnSpc>
                <a:spcPct val="100000"/>
              </a:lnSpc>
              <a:buNone/>
            </a:pPr>
            <a:endParaRPr lang="es-MX" sz="2000" dirty="0">
              <a:solidFill>
                <a:schemeClr val="tx1"/>
              </a:solidFill>
              <a:latin typeface="Arial" panose="020B0604020202020204" pitchFamily="34" charset="0"/>
              <a:cs typeface="Arial" panose="020B0604020202020204" pitchFamily="34" charset="0"/>
            </a:endParaRPr>
          </a:p>
          <a:p>
            <a:pPr marL="0" indent="0">
              <a:lnSpc>
                <a:spcPct val="100000"/>
              </a:lnSpc>
              <a:buNone/>
            </a:pPr>
            <a:endParaRPr lang="es-ES" sz="2000" dirty="0">
              <a:solidFill>
                <a:schemeClr val="tx1"/>
              </a:solidFill>
              <a:latin typeface="Arial" panose="020B0604020202020204" pitchFamily="34" charset="0"/>
              <a:cs typeface="Arial" panose="020B0604020202020204" pitchFamily="34" charset="0"/>
            </a:endParaRPr>
          </a:p>
        </p:txBody>
      </p:sp>
      <p:sp>
        <p:nvSpPr>
          <p:cNvPr id="7" name="6 Rectángulo">
            <a:extLst>
              <a:ext uri="{FF2B5EF4-FFF2-40B4-BE49-F238E27FC236}">
                <a16:creationId xmlns:a16="http://schemas.microsoft.com/office/drawing/2014/main" id="{D70D7CF2-A9B8-4F48-8670-0FD802009698}"/>
              </a:ext>
            </a:extLst>
          </p:cNvPr>
          <p:cNvSpPr/>
          <p:nvPr/>
        </p:nvSpPr>
        <p:spPr>
          <a:xfrm>
            <a:off x="2902458" y="764704"/>
            <a:ext cx="6023429"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VI. Bibliografía </a:t>
            </a:r>
          </a:p>
        </p:txBody>
      </p:sp>
      <p:sp>
        <p:nvSpPr>
          <p:cNvPr id="5" name="Cuadro de texto 2">
            <a:extLst>
              <a:ext uri="{FF2B5EF4-FFF2-40B4-BE49-F238E27FC236}">
                <a16:creationId xmlns:a16="http://schemas.microsoft.com/office/drawing/2014/main" id="{730B589C-280D-4911-AB42-59A07A04CF9C}"/>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6" name="5 Grupo"/>
          <p:cNvGrpSpPr/>
          <p:nvPr/>
        </p:nvGrpSpPr>
        <p:grpSpPr>
          <a:xfrm>
            <a:off x="-36512" y="0"/>
            <a:ext cx="12228512" cy="6858000"/>
            <a:chOff x="-36512" y="0"/>
            <a:chExt cx="12228512" cy="6858000"/>
          </a:xfrm>
        </p:grpSpPr>
        <p:grpSp>
          <p:nvGrpSpPr>
            <p:cNvPr id="8" name="7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819172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106416" y="1806429"/>
            <a:ext cx="9259846" cy="3900748"/>
          </a:xfrm>
          <a:prstGeom prst="rect">
            <a:avLst/>
          </a:prstGeom>
          <a:noFill/>
        </p:spPr>
        <p:txBody>
          <a:bodyPr wrap="square">
            <a:spAutoFit/>
          </a:bodyPr>
          <a:lstStyle/>
          <a:p>
            <a:pPr algn="just">
              <a:lnSpc>
                <a:spcPct val="150000"/>
              </a:lnSpc>
              <a:spcAft>
                <a:spcPts val="430"/>
              </a:spcAft>
            </a:pPr>
            <a:r>
              <a:rPr lang="es-MX" sz="2800" dirty="0"/>
              <a:t>En esta unidad de aprendizaje el estudiante analizará los factores que afectan la administración financiera, la relación entre rentabilidad y riesgo, así como la administración del capital de trabajo como medio para optimizar recursos, así como  conocerá la planeación y control financiero. </a:t>
            </a:r>
            <a:endParaRPr lang="es-MX" sz="1600" dirty="0">
              <a:solidFill>
                <a:srgbClr val="000000"/>
              </a:solidFill>
              <a:effectLst/>
              <a:highlight>
                <a:srgbClr val="FFFF00"/>
              </a:highlight>
              <a:latin typeface="Calibri" panose="020F0502020204030204" pitchFamily="34" charset="0"/>
              <a:ea typeface="Calibri" panose="020F0502020204030204" pitchFamily="34" charset="0"/>
              <a:cs typeface="Calibri" panose="020F0502020204030204" pitchFamily="34" charset="0"/>
            </a:endParaRPr>
          </a:p>
        </p:txBody>
      </p:sp>
      <p:sp>
        <p:nvSpPr>
          <p:cNvPr id="7" name="6 Rectángulo"/>
          <p:cNvSpPr/>
          <p:nvPr/>
        </p:nvSpPr>
        <p:spPr>
          <a:xfrm>
            <a:off x="1984919" y="1034538"/>
            <a:ext cx="8555612"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II. Objetivo de la unidad de aprendizaje </a:t>
            </a:r>
          </a:p>
        </p:txBody>
      </p:sp>
      <p:sp>
        <p:nvSpPr>
          <p:cNvPr id="6" name="Cuadro de texto 2">
            <a:extLst>
              <a:ext uri="{FF2B5EF4-FFF2-40B4-BE49-F238E27FC236}">
                <a16:creationId xmlns:a16="http://schemas.microsoft.com/office/drawing/2014/main" id="{D823EF22-FE49-45FE-BFD1-03A2C9F0B030}"/>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2" name="1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1" name="10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6219799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2578" y="1496126"/>
            <a:ext cx="11144250" cy="5173122"/>
          </a:xfrm>
        </p:spPr>
        <p:txBody>
          <a:bodyPr>
            <a:noAutofit/>
          </a:bodyPr>
          <a:lstStyle/>
          <a:p>
            <a:pPr marL="0" indent="0" algn="just">
              <a:buNone/>
            </a:pPr>
            <a:r>
              <a:rPr lang="en-US" dirty="0"/>
              <a:t>Molina, A. y Víctor E., (1996). </a:t>
            </a:r>
            <a:r>
              <a:rPr lang="es-MX" dirty="0"/>
              <a:t>Cómo sanear las finanzas de las empresas, Primera Edición, Ediciones Fiscales ISEF, S.A., México</a:t>
            </a:r>
            <a:r>
              <a:rPr lang="en-US" dirty="0"/>
              <a:t>, D.F.</a:t>
            </a:r>
            <a:endParaRPr lang="es-MX" dirty="0"/>
          </a:p>
          <a:p>
            <a:pPr marL="0" indent="0" algn="just">
              <a:buNone/>
            </a:pPr>
            <a:r>
              <a:rPr lang="en-US" dirty="0"/>
              <a:t>Perdomo, A., (1998).  </a:t>
            </a:r>
            <a:r>
              <a:rPr lang="es-MX" dirty="0"/>
              <a:t>Planeación</a:t>
            </a:r>
            <a:r>
              <a:rPr lang="en-US" dirty="0"/>
              <a:t> </a:t>
            </a:r>
            <a:r>
              <a:rPr lang="es-MX" dirty="0"/>
              <a:t>financiera</a:t>
            </a:r>
            <a:r>
              <a:rPr lang="en-US" dirty="0"/>
              <a:t>, </a:t>
            </a:r>
            <a:r>
              <a:rPr lang="es-MX" dirty="0"/>
              <a:t>Cuarta Edición</a:t>
            </a:r>
            <a:r>
              <a:rPr lang="en-US" dirty="0"/>
              <a:t>, ECAFSA, México, D.F.</a:t>
            </a:r>
            <a:endParaRPr lang="es-MX" dirty="0"/>
          </a:p>
          <a:p>
            <a:pPr marL="0" indent="0" algn="just">
              <a:buNone/>
            </a:pPr>
            <a:r>
              <a:rPr lang="en-US" dirty="0"/>
              <a:t>Perdomo, A., (2000). </a:t>
            </a:r>
            <a:r>
              <a:rPr lang="es-MX" dirty="0"/>
              <a:t>Administración Financiera </a:t>
            </a:r>
            <a:r>
              <a:rPr lang="en-US" dirty="0"/>
              <a:t>del Capital de </a:t>
            </a:r>
            <a:r>
              <a:rPr lang="es-MX" dirty="0"/>
              <a:t>Trabajo</a:t>
            </a:r>
            <a:r>
              <a:rPr lang="en-US" dirty="0"/>
              <a:t>, Thompson </a:t>
            </a:r>
            <a:r>
              <a:rPr lang="es-MX" dirty="0"/>
              <a:t>Editores</a:t>
            </a:r>
            <a:r>
              <a:rPr lang="en-US" dirty="0"/>
              <a:t>, México. </a:t>
            </a:r>
            <a:endParaRPr lang="es-MX" dirty="0"/>
          </a:p>
          <a:p>
            <a:pPr marL="0" indent="0" algn="just">
              <a:buNone/>
            </a:pPr>
            <a:r>
              <a:rPr lang="es-MX" i="1" dirty="0"/>
              <a:t>Ross, w., (2013).  Fundamentos de Finanzas Corporativas, Editorial MC Graw Hill, páginas 428-461.</a:t>
            </a:r>
            <a:endParaRPr lang="es-MX" dirty="0"/>
          </a:p>
          <a:p>
            <a:pPr marL="0" indent="0" algn="just">
              <a:buNone/>
            </a:pPr>
            <a:r>
              <a:rPr lang="en-US" dirty="0"/>
              <a:t>Van Horne, James y Wachowicz, J., (2002).  </a:t>
            </a:r>
            <a:r>
              <a:rPr lang="es-MX" dirty="0"/>
              <a:t>Fundamentos de Administración Financiera</a:t>
            </a:r>
            <a:r>
              <a:rPr lang="en-US" dirty="0"/>
              <a:t>, </a:t>
            </a:r>
            <a:r>
              <a:rPr lang="es-MX" dirty="0"/>
              <a:t>Undécima Edición</a:t>
            </a:r>
            <a:r>
              <a:rPr lang="en-US" dirty="0"/>
              <a:t>, Prentice Hall, México. </a:t>
            </a:r>
            <a:endParaRPr lang="es-MX" dirty="0"/>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ES" sz="2000" dirty="0">
              <a:solidFill>
                <a:schemeClr val="tx1"/>
              </a:solidFill>
              <a:latin typeface="Arial" panose="020B0604020202020204" pitchFamily="34" charset="0"/>
              <a:cs typeface="Arial" panose="020B0604020202020204" pitchFamily="34" charset="0"/>
            </a:endParaRPr>
          </a:p>
        </p:txBody>
      </p:sp>
      <p:sp>
        <p:nvSpPr>
          <p:cNvPr id="7" name="6 Rectángulo">
            <a:extLst>
              <a:ext uri="{FF2B5EF4-FFF2-40B4-BE49-F238E27FC236}">
                <a16:creationId xmlns:a16="http://schemas.microsoft.com/office/drawing/2014/main" id="{D70D7CF2-A9B8-4F48-8670-0FD802009698}"/>
              </a:ext>
            </a:extLst>
          </p:cNvPr>
          <p:cNvSpPr/>
          <p:nvPr/>
        </p:nvSpPr>
        <p:spPr>
          <a:xfrm>
            <a:off x="2902458" y="764704"/>
            <a:ext cx="6023429"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Bibliografía </a:t>
            </a:r>
          </a:p>
        </p:txBody>
      </p:sp>
      <p:sp>
        <p:nvSpPr>
          <p:cNvPr id="5" name="Cuadro de texto 2">
            <a:extLst>
              <a:ext uri="{FF2B5EF4-FFF2-40B4-BE49-F238E27FC236}">
                <a16:creationId xmlns:a16="http://schemas.microsoft.com/office/drawing/2014/main" id="{3341309D-0BE0-49D1-A1A2-7AB1E4A74FDE}"/>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6" name="5 Grupo"/>
          <p:cNvGrpSpPr/>
          <p:nvPr/>
        </p:nvGrpSpPr>
        <p:grpSpPr>
          <a:xfrm>
            <a:off x="-36512" y="0"/>
            <a:ext cx="12228512" cy="6858000"/>
            <a:chOff x="-36512" y="0"/>
            <a:chExt cx="12228512" cy="6858000"/>
          </a:xfrm>
        </p:grpSpPr>
        <p:grpSp>
          <p:nvGrpSpPr>
            <p:cNvPr id="8" name="7 Grupo"/>
            <p:cNvGrpSpPr/>
            <p:nvPr/>
          </p:nvGrpSpPr>
          <p:grpSpPr>
            <a:xfrm>
              <a:off x="-36512" y="0"/>
              <a:ext cx="12228512" cy="6858000"/>
              <a:chOff x="-36512" y="0"/>
              <a:chExt cx="9198446" cy="6858000"/>
            </a:xfrm>
          </p:grpSpPr>
          <p:sp>
            <p:nvSpPr>
              <p:cNvPr id="10" name="9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878917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098924" y="2787029"/>
            <a:ext cx="561791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¡Por su atención Gracias!</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182179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22960" y="1379828"/>
            <a:ext cx="9824188" cy="3957750"/>
          </a:xfrm>
          <a:prstGeom prst="rect">
            <a:avLst/>
          </a:prstGeom>
        </p:spPr>
        <p:txBody>
          <a:bodyPr wrap="square">
            <a:spAutoFit/>
          </a:bodyPr>
          <a:lstStyle/>
          <a:p>
            <a:pPr algn="just">
              <a:lnSpc>
                <a:spcPct val="107000"/>
              </a:lnSpc>
              <a:spcAft>
                <a:spcPts val="430"/>
              </a:spcAft>
            </a:pPr>
            <a:endParaRPr lang="es-MX" sz="3600"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algn="just">
              <a:lnSpc>
                <a:spcPct val="150000"/>
              </a:lnSpc>
              <a:spcAft>
                <a:spcPts val="430"/>
              </a:spcAft>
            </a:pPr>
            <a:r>
              <a:rPr lang="es-MX" sz="3600" dirty="0"/>
              <a:t>El estudiante de la Licenciatura en Informática Administrativa será capaz de identificar, analizar y estructurar la información financiera para la toma de decisiones.</a:t>
            </a:r>
          </a:p>
        </p:txBody>
      </p:sp>
      <p:sp>
        <p:nvSpPr>
          <p:cNvPr id="7" name="6 Rectángulo"/>
          <p:cNvSpPr/>
          <p:nvPr/>
        </p:nvSpPr>
        <p:spPr>
          <a:xfrm>
            <a:off x="3098924" y="928922"/>
            <a:ext cx="5562933"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III. Competencia genérica</a:t>
            </a:r>
          </a:p>
        </p:txBody>
      </p:sp>
      <p:sp>
        <p:nvSpPr>
          <p:cNvPr id="6" name="Cuadro de texto 2">
            <a:extLst>
              <a:ext uri="{FF2B5EF4-FFF2-40B4-BE49-F238E27FC236}">
                <a16:creationId xmlns:a16="http://schemas.microsoft.com/office/drawing/2014/main" id="{62AD0E8C-664D-4F75-B2D2-6B1C50EAD4F2}"/>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1987480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74347" y="1901739"/>
            <a:ext cx="10524910" cy="3875676"/>
          </a:xfrm>
          <a:prstGeom prst="rect">
            <a:avLst/>
          </a:prstGeom>
        </p:spPr>
        <p:txBody>
          <a:bodyPr wrap="square">
            <a:spAutoFit/>
          </a:bodyPr>
          <a:lstStyle/>
          <a:p>
            <a:pPr algn="just">
              <a:lnSpc>
                <a:spcPct val="150000"/>
              </a:lnSpc>
              <a:spcAft>
                <a:spcPts val="430"/>
              </a:spcAft>
            </a:pPr>
            <a:r>
              <a:rPr lang="es-MX" sz="2600" b="1" dirty="0"/>
              <a:t>Unidad 1. </a:t>
            </a:r>
            <a:r>
              <a:rPr lang="es-MX" sz="2600" dirty="0"/>
              <a:t>Estados financieros y gestión contable. </a:t>
            </a:r>
          </a:p>
          <a:p>
            <a:pPr algn="just">
              <a:lnSpc>
                <a:spcPct val="150000"/>
              </a:lnSpc>
              <a:spcAft>
                <a:spcPts val="430"/>
              </a:spcAft>
            </a:pPr>
            <a:r>
              <a:rPr lang="es-MX" sz="2600" b="1" dirty="0"/>
              <a:t>Unidad 2</a:t>
            </a:r>
            <a:r>
              <a:rPr lang="es-MX" sz="2600" dirty="0"/>
              <a:t>. Estados financieros y su análisis. </a:t>
            </a:r>
          </a:p>
          <a:p>
            <a:pPr algn="just">
              <a:lnSpc>
                <a:spcPct val="150000"/>
              </a:lnSpc>
              <a:spcAft>
                <a:spcPts val="430"/>
              </a:spcAft>
            </a:pPr>
            <a:r>
              <a:rPr lang="es-MX" sz="2600" b="1" dirty="0"/>
              <a:t>Unidad 3. </a:t>
            </a:r>
            <a:r>
              <a:rPr lang="es-MX" sz="2600" dirty="0"/>
              <a:t>Capital de trabajo y administración de activos corrientes. </a:t>
            </a:r>
          </a:p>
          <a:p>
            <a:pPr algn="just">
              <a:lnSpc>
                <a:spcPct val="150000"/>
              </a:lnSpc>
              <a:spcAft>
                <a:spcPts val="430"/>
              </a:spcAft>
            </a:pPr>
            <a:r>
              <a:rPr lang="es-MX" sz="2600" b="1" dirty="0"/>
              <a:t>Unidad 4. </a:t>
            </a:r>
            <a:r>
              <a:rPr lang="es-MX" sz="2600" dirty="0"/>
              <a:t>Apalancamiento y estructura del capital.</a:t>
            </a:r>
          </a:p>
          <a:p>
            <a:pPr algn="just">
              <a:lnSpc>
                <a:spcPct val="150000"/>
              </a:lnSpc>
              <a:spcAft>
                <a:spcPts val="430"/>
              </a:spcAft>
            </a:pPr>
            <a:r>
              <a:rPr lang="es-MX" sz="2600" b="1" dirty="0"/>
              <a:t>Unidad 5. </a:t>
            </a:r>
            <a:r>
              <a:rPr lang="es-MX" sz="2600" dirty="0"/>
              <a:t>Valoración de acciones.</a:t>
            </a:r>
          </a:p>
          <a:p>
            <a:pPr algn="just">
              <a:lnSpc>
                <a:spcPct val="150000"/>
              </a:lnSpc>
              <a:spcAft>
                <a:spcPts val="430"/>
              </a:spcAft>
            </a:pPr>
            <a:r>
              <a:rPr lang="es-MX" sz="2600" b="1" dirty="0"/>
              <a:t>Unidad 6. </a:t>
            </a:r>
            <a:r>
              <a:rPr lang="es-MX" sz="2600" dirty="0"/>
              <a:t>Flujo de efectivo y planificación financiera</a:t>
            </a:r>
          </a:p>
        </p:txBody>
      </p:sp>
      <p:sp>
        <p:nvSpPr>
          <p:cNvPr id="7" name="6 Rectángulo"/>
          <p:cNvSpPr/>
          <p:nvPr/>
        </p:nvSpPr>
        <p:spPr>
          <a:xfrm>
            <a:off x="674347" y="943888"/>
            <a:ext cx="10640036"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IV. Estructura general de la unidad de aprendizaje </a:t>
            </a:r>
          </a:p>
        </p:txBody>
      </p:sp>
      <p:sp>
        <p:nvSpPr>
          <p:cNvPr id="6" name="Cuadro de texto 2">
            <a:extLst>
              <a:ext uri="{FF2B5EF4-FFF2-40B4-BE49-F238E27FC236}">
                <a16:creationId xmlns:a16="http://schemas.microsoft.com/office/drawing/2014/main" id="{C26BD6BE-15E3-488C-B2F0-DD5C636AF21B}"/>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4100178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14232" y="2512837"/>
            <a:ext cx="8041741" cy="1234762"/>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 Fundamentos del capital de trabajo neto</a:t>
            </a:r>
          </a:p>
        </p:txBody>
      </p:sp>
      <p:sp>
        <p:nvSpPr>
          <p:cNvPr id="6" name="Cuadro de texto 2">
            <a:extLst>
              <a:ext uri="{FF2B5EF4-FFF2-40B4-BE49-F238E27FC236}">
                <a16:creationId xmlns:a16="http://schemas.microsoft.com/office/drawing/2014/main" id="{953DAEBD-7B63-4A57-8D0B-CA8A1B8F8ACD}"/>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pic>
        <p:nvPicPr>
          <p:cNvPr id="40962" name="Picture 2" descr="Imagen relacionada">
            <a:extLst>
              <a:ext uri="{FF2B5EF4-FFF2-40B4-BE49-F238E27FC236}">
                <a16:creationId xmlns:a16="http://schemas.microsoft.com/office/drawing/2014/main" id="{7A06D851-D825-4B74-964C-07AFF66E9A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08" y="2382917"/>
            <a:ext cx="3718433" cy="20921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8" name="7 Grupo"/>
          <p:cNvGrpSpPr/>
          <p:nvPr/>
        </p:nvGrpSpPr>
        <p:grpSpPr>
          <a:xfrm>
            <a:off x="-36512" y="0"/>
            <a:ext cx="12228512" cy="6858000"/>
            <a:chOff x="-36512" y="0"/>
            <a:chExt cx="12228512" cy="6858000"/>
          </a:xfrm>
        </p:grpSpPr>
        <p:grpSp>
          <p:nvGrpSpPr>
            <p:cNvPr id="10" name="9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586679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173120" y="925691"/>
            <a:ext cx="5642490"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Capital de trabajo </a:t>
            </a:r>
          </a:p>
        </p:txBody>
      </p:sp>
      <p:sp>
        <p:nvSpPr>
          <p:cNvPr id="6" name="Cuadro de texto 2">
            <a:extLst>
              <a:ext uri="{FF2B5EF4-FFF2-40B4-BE49-F238E27FC236}">
                <a16:creationId xmlns:a16="http://schemas.microsoft.com/office/drawing/2014/main" id="{B4B77D76-3C12-4DE5-A5E9-D13C1181F717}"/>
              </a:ext>
            </a:extLst>
          </p:cNvPr>
          <p:cNvSpPr txBox="1">
            <a:spLocks noChangeArrowheads="1"/>
          </p:cNvSpPr>
          <p:nvPr/>
        </p:nvSpPr>
        <p:spPr bwMode="auto">
          <a:xfrm>
            <a:off x="120280" y="611360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Análisis y planeación financiera </a:t>
            </a:r>
          </a:p>
          <a:p>
            <a:pP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El capital de trabajo </a:t>
            </a:r>
          </a:p>
        </p:txBody>
      </p:sp>
      <p:sp>
        <p:nvSpPr>
          <p:cNvPr id="3" name="Rectángulo 2">
            <a:extLst>
              <a:ext uri="{FF2B5EF4-FFF2-40B4-BE49-F238E27FC236}">
                <a16:creationId xmlns:a16="http://schemas.microsoft.com/office/drawing/2014/main" id="{E63C06A5-CA4A-41CC-B089-62E3819C2419}"/>
              </a:ext>
            </a:extLst>
          </p:cNvPr>
          <p:cNvSpPr/>
          <p:nvPr/>
        </p:nvSpPr>
        <p:spPr>
          <a:xfrm>
            <a:off x="691961" y="1838137"/>
            <a:ext cx="6173794" cy="3687163"/>
          </a:xfrm>
          <a:prstGeom prst="rect">
            <a:avLst/>
          </a:prstGeom>
          <a:ln>
            <a:solidFill>
              <a:schemeClr val="tx1"/>
            </a:solidFill>
          </a:ln>
        </p:spPr>
        <p:txBody>
          <a:bodyPr wrap="square">
            <a:spAutoFit/>
          </a:bodyPr>
          <a:lstStyle/>
          <a:p>
            <a:pPr lvl="1" algn="just">
              <a:lnSpc>
                <a:spcPct val="80000"/>
              </a:lnSpc>
              <a:defRPr/>
            </a:pPr>
            <a:endParaRPr lang="es-MX" altLang="es-MX" sz="2000" dirty="0"/>
          </a:p>
          <a:p>
            <a:pPr algn="just">
              <a:lnSpc>
                <a:spcPct val="80000"/>
              </a:lnSpc>
              <a:defRPr/>
            </a:pPr>
            <a:r>
              <a:rPr lang="es-MX" altLang="es-MX" sz="2800" dirty="0"/>
              <a:t>También denominado </a:t>
            </a:r>
            <a:r>
              <a:rPr lang="es-MX" altLang="es-MX" sz="2800" b="1" dirty="0">
                <a:solidFill>
                  <a:srgbClr val="0070C0"/>
                </a:solidFill>
              </a:rPr>
              <a:t>capital corriente</a:t>
            </a:r>
            <a:r>
              <a:rPr lang="es-MX" altLang="es-MX" sz="2800" dirty="0"/>
              <a:t>, capital </a:t>
            </a:r>
            <a:r>
              <a:rPr lang="es-MX" altLang="es-MX" sz="2800" b="1" dirty="0">
                <a:solidFill>
                  <a:srgbClr val="0070C0"/>
                </a:solidFill>
              </a:rPr>
              <a:t>circulante</a:t>
            </a:r>
            <a:r>
              <a:rPr lang="es-MX" altLang="es-MX" sz="2800" dirty="0"/>
              <a:t>, capital de rotación fondo de </a:t>
            </a:r>
            <a:r>
              <a:rPr lang="es-MX" altLang="es-MX" sz="2800" b="1" dirty="0">
                <a:solidFill>
                  <a:srgbClr val="0070C0"/>
                </a:solidFill>
              </a:rPr>
              <a:t>rotación</a:t>
            </a:r>
            <a:r>
              <a:rPr lang="es-MX" altLang="es-MX" sz="2800" dirty="0"/>
              <a:t> o fondo de </a:t>
            </a:r>
            <a:r>
              <a:rPr lang="es-MX" altLang="es-MX" sz="2800" b="1" dirty="0">
                <a:solidFill>
                  <a:srgbClr val="0070C0"/>
                </a:solidFill>
              </a:rPr>
              <a:t>maniobra.</a:t>
            </a:r>
          </a:p>
          <a:p>
            <a:pPr lvl="1" algn="just">
              <a:lnSpc>
                <a:spcPct val="80000"/>
              </a:lnSpc>
              <a:defRPr/>
            </a:pPr>
            <a:endParaRPr lang="es-MX" altLang="es-MX" sz="2800" dirty="0"/>
          </a:p>
          <a:p>
            <a:pPr algn="just">
              <a:lnSpc>
                <a:spcPct val="80000"/>
              </a:lnSpc>
              <a:defRPr/>
            </a:pPr>
            <a:r>
              <a:rPr lang="es-MX" altLang="es-MX" sz="2800" dirty="0"/>
              <a:t>Es el fondo </a:t>
            </a:r>
            <a:r>
              <a:rPr lang="es-MX" altLang="es-MX" sz="2800" b="1" dirty="0">
                <a:solidFill>
                  <a:srgbClr val="0070C0"/>
                </a:solidFill>
              </a:rPr>
              <a:t>económico</a:t>
            </a:r>
            <a:r>
              <a:rPr lang="es-MX" altLang="es-MX" sz="2800" dirty="0"/>
              <a:t> que utiliza la </a:t>
            </a:r>
            <a:r>
              <a:rPr lang="es-MX" altLang="es-MX" sz="2800" b="1" dirty="0">
                <a:solidFill>
                  <a:srgbClr val="0070C0"/>
                </a:solidFill>
              </a:rPr>
              <a:t>empresa</a:t>
            </a:r>
            <a:r>
              <a:rPr lang="es-MX" altLang="es-MX" sz="2800" dirty="0"/>
              <a:t> para seguir reinvirtiendo y lograr </a:t>
            </a:r>
            <a:r>
              <a:rPr lang="es-MX" altLang="es-MX" sz="2800" b="1" dirty="0">
                <a:solidFill>
                  <a:srgbClr val="0070C0"/>
                </a:solidFill>
              </a:rPr>
              <a:t>utilidades</a:t>
            </a:r>
            <a:r>
              <a:rPr lang="es-MX" altLang="es-MX" sz="2800" dirty="0"/>
              <a:t> para así </a:t>
            </a:r>
            <a:r>
              <a:rPr lang="es-MX" altLang="es-MX" sz="2800" b="1" dirty="0">
                <a:solidFill>
                  <a:srgbClr val="0070C0"/>
                </a:solidFill>
              </a:rPr>
              <a:t>mantener</a:t>
            </a:r>
            <a:r>
              <a:rPr lang="es-MX" altLang="es-MX" sz="2800" dirty="0"/>
              <a:t> la operación corriente del </a:t>
            </a:r>
            <a:r>
              <a:rPr lang="es-MX" altLang="es-MX" sz="2800" b="1" dirty="0">
                <a:solidFill>
                  <a:srgbClr val="0070C0"/>
                </a:solidFill>
              </a:rPr>
              <a:t>negocio.</a:t>
            </a:r>
          </a:p>
          <a:p>
            <a:pPr lvl="1" algn="just">
              <a:lnSpc>
                <a:spcPct val="80000"/>
              </a:lnSpc>
              <a:defRPr/>
            </a:pPr>
            <a:r>
              <a:rPr lang="es-MX" altLang="es-MX" sz="2000" dirty="0"/>
              <a:t> </a:t>
            </a:r>
            <a:endParaRPr lang="es-MX" sz="2000" dirty="0"/>
          </a:p>
        </p:txBody>
      </p:sp>
      <p:pic>
        <p:nvPicPr>
          <p:cNvPr id="10" name="Picture 6" descr="Resultado de imagen para capital trabajo">
            <a:extLst>
              <a:ext uri="{FF2B5EF4-FFF2-40B4-BE49-F238E27FC236}">
                <a16:creationId xmlns:a16="http://schemas.microsoft.com/office/drawing/2014/main" id="{0FDF8915-A642-4E92-978C-A5CEA4D5E6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1552" y="2598490"/>
            <a:ext cx="3345872" cy="21664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7 Grupo"/>
          <p:cNvGrpSpPr/>
          <p:nvPr/>
        </p:nvGrpSpPr>
        <p:grpSpPr>
          <a:xfrm>
            <a:off x="-36512" y="0"/>
            <a:ext cx="12228512" cy="6858000"/>
            <a:chOff x="-36512" y="0"/>
            <a:chExt cx="12228512" cy="6858000"/>
          </a:xfrm>
        </p:grpSpPr>
        <p:grpSp>
          <p:nvGrpSpPr>
            <p:cNvPr id="9" name="8 Grupo"/>
            <p:cNvGrpSpPr/>
            <p:nvPr/>
          </p:nvGrpSpPr>
          <p:grpSpPr>
            <a:xfrm>
              <a:off x="-36512" y="0"/>
              <a:ext cx="12228512" cy="6858000"/>
              <a:chOff x="-36512" y="0"/>
              <a:chExt cx="9198446" cy="6858000"/>
            </a:xfrm>
          </p:grpSpPr>
          <p:sp>
            <p:nvSpPr>
              <p:cNvPr id="12" name="11 Rectángulo"/>
              <p:cNvSpPr/>
              <p:nvPr/>
            </p:nvSpPr>
            <p:spPr>
              <a:xfrm>
                <a:off x="4517926" y="6093296"/>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36512" y="0"/>
                <a:ext cx="4644008" cy="764704"/>
              </a:xfrm>
              <a:prstGeom prst="rect">
                <a:avLst/>
              </a:prstGeom>
              <a:solidFill>
                <a:srgbClr val="008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027" y="0"/>
              <a:ext cx="1094389" cy="894624"/>
            </a:xfrm>
            <a:prstGeom prst="rect">
              <a:avLst/>
            </a:prstGeom>
            <a:noFill/>
            <a:ln>
              <a:noFill/>
            </a:ln>
          </p:spPr>
        </p:pic>
      </p:grpSp>
    </p:spTree>
    <p:extLst>
      <p:ext uri="{BB962C8B-B14F-4D97-AF65-F5344CB8AC3E}">
        <p14:creationId xmlns:p14="http://schemas.microsoft.com/office/powerpoint/2010/main" val="22178163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etras en madera">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etras en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docProps/app.xml><?xml version="1.0" encoding="utf-8"?>
<Properties xmlns="http://schemas.openxmlformats.org/officeDocument/2006/extended-properties" xmlns:vt="http://schemas.openxmlformats.org/officeDocument/2006/docPropsVTypes">
  <Template>TM03090434[[fn=Madera]]</Template>
  <TotalTime>0</TotalTime>
  <Words>3028</Words>
  <Application>Microsoft Office PowerPoint</Application>
  <PresentationFormat>Panorámica</PresentationFormat>
  <Paragraphs>385</Paragraphs>
  <Slides>51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51</vt:i4>
      </vt:variant>
    </vt:vector>
  </HeadingPairs>
  <TitlesOfParts>
    <vt:vector size="59" baseType="lpstr">
      <vt:lpstr>Arial</vt:lpstr>
      <vt:lpstr>Arial Black</vt:lpstr>
      <vt:lpstr>Calibri</vt:lpstr>
      <vt:lpstr>Cambria</vt:lpstr>
      <vt:lpstr>Times New Roman</vt:lpstr>
      <vt:lpstr>Wingdings</vt:lpstr>
      <vt:lpstr>Wingdings 3</vt:lpstr>
      <vt:lpstr>Letras en madera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Windows User</dc:creator>
  <cp:lastModifiedBy>Blanca Estela Hernández Bonilla</cp:lastModifiedBy>
  <cp:revision>215</cp:revision>
  <dcterms:created xsi:type="dcterms:W3CDTF">2019-02-14T13:25:30Z</dcterms:created>
  <dcterms:modified xsi:type="dcterms:W3CDTF">2019-09-25T14:37:44Z</dcterms:modified>
</cp:coreProperties>
</file>