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65" r:id="rId2"/>
    <p:sldId id="256" r:id="rId3"/>
    <p:sldId id="312" r:id="rId4"/>
    <p:sldId id="266" r:id="rId5"/>
    <p:sldId id="267" r:id="rId6"/>
    <p:sldId id="268" r:id="rId7"/>
    <p:sldId id="269" r:id="rId8"/>
    <p:sldId id="273" r:id="rId9"/>
    <p:sldId id="270" r:id="rId10"/>
    <p:sldId id="271" r:id="rId11"/>
    <p:sldId id="274" r:id="rId12"/>
    <p:sldId id="272"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57" r:id="rId28"/>
    <p:sldId id="258" r:id="rId29"/>
    <p:sldId id="259" r:id="rId30"/>
    <p:sldId id="260" r:id="rId31"/>
    <p:sldId id="263" r:id="rId32"/>
    <p:sldId id="261" r:id="rId33"/>
    <p:sldId id="262" r:id="rId34"/>
    <p:sldId id="289" r:id="rId35"/>
    <p:sldId id="290" r:id="rId36"/>
    <p:sldId id="292" r:id="rId37"/>
    <p:sldId id="291" r:id="rId38"/>
    <p:sldId id="294" r:id="rId39"/>
    <p:sldId id="295" r:id="rId40"/>
    <p:sldId id="296" r:id="rId41"/>
    <p:sldId id="297" r:id="rId42"/>
    <p:sldId id="299" r:id="rId43"/>
    <p:sldId id="298"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3" r:id="rId57"/>
    <p:sldId id="314" r:id="rId5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1" d="100"/>
          <a:sy n="91" d="100"/>
        </p:scale>
        <p:origin x="4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9B5D75-2E20-43FF-81F0-8F74CB22540B}" type="datetimeFigureOut">
              <a:rPr lang="es-MX" smtClean="0"/>
              <a:t>24/09/2019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BF705E-519B-4D61-A636-4DB224644043}" type="slidenum">
              <a:rPr lang="es-MX" smtClean="0"/>
              <a:t>‹Nº›</a:t>
            </a:fld>
            <a:endParaRPr lang="es-MX"/>
          </a:p>
        </p:txBody>
      </p:sp>
    </p:spTree>
    <p:extLst>
      <p:ext uri="{BB962C8B-B14F-4D97-AF65-F5344CB8AC3E}">
        <p14:creationId xmlns:p14="http://schemas.microsoft.com/office/powerpoint/2010/main" val="3870576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13</a:t>
            </a:fld>
            <a:endParaRPr lang="es-ES"/>
          </a:p>
        </p:txBody>
      </p:sp>
    </p:spTree>
    <p:extLst>
      <p:ext uri="{BB962C8B-B14F-4D97-AF65-F5344CB8AC3E}">
        <p14:creationId xmlns:p14="http://schemas.microsoft.com/office/powerpoint/2010/main" val="2432805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23</a:t>
            </a:fld>
            <a:endParaRPr lang="es-ES"/>
          </a:p>
        </p:txBody>
      </p:sp>
    </p:spTree>
    <p:extLst>
      <p:ext uri="{BB962C8B-B14F-4D97-AF65-F5344CB8AC3E}">
        <p14:creationId xmlns:p14="http://schemas.microsoft.com/office/powerpoint/2010/main" val="12448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24</a:t>
            </a:fld>
            <a:endParaRPr lang="es-ES"/>
          </a:p>
        </p:txBody>
      </p:sp>
    </p:spTree>
    <p:extLst>
      <p:ext uri="{BB962C8B-B14F-4D97-AF65-F5344CB8AC3E}">
        <p14:creationId xmlns:p14="http://schemas.microsoft.com/office/powerpoint/2010/main" val="3854044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25</a:t>
            </a:fld>
            <a:endParaRPr lang="es-ES"/>
          </a:p>
        </p:txBody>
      </p:sp>
    </p:spTree>
    <p:extLst>
      <p:ext uri="{BB962C8B-B14F-4D97-AF65-F5344CB8AC3E}">
        <p14:creationId xmlns:p14="http://schemas.microsoft.com/office/powerpoint/2010/main" val="2583831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15</a:t>
            </a:fld>
            <a:endParaRPr lang="es-ES"/>
          </a:p>
        </p:txBody>
      </p:sp>
    </p:spTree>
    <p:extLst>
      <p:ext uri="{BB962C8B-B14F-4D97-AF65-F5344CB8AC3E}">
        <p14:creationId xmlns:p14="http://schemas.microsoft.com/office/powerpoint/2010/main" val="1068857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16</a:t>
            </a:fld>
            <a:endParaRPr lang="es-ES"/>
          </a:p>
        </p:txBody>
      </p:sp>
    </p:spTree>
    <p:extLst>
      <p:ext uri="{BB962C8B-B14F-4D97-AF65-F5344CB8AC3E}">
        <p14:creationId xmlns:p14="http://schemas.microsoft.com/office/powerpoint/2010/main" val="4200636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17</a:t>
            </a:fld>
            <a:endParaRPr lang="es-ES"/>
          </a:p>
        </p:txBody>
      </p:sp>
    </p:spTree>
    <p:extLst>
      <p:ext uri="{BB962C8B-B14F-4D97-AF65-F5344CB8AC3E}">
        <p14:creationId xmlns:p14="http://schemas.microsoft.com/office/powerpoint/2010/main" val="3702132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18</a:t>
            </a:fld>
            <a:endParaRPr lang="es-ES"/>
          </a:p>
        </p:txBody>
      </p:sp>
    </p:spTree>
    <p:extLst>
      <p:ext uri="{BB962C8B-B14F-4D97-AF65-F5344CB8AC3E}">
        <p14:creationId xmlns:p14="http://schemas.microsoft.com/office/powerpoint/2010/main" val="1907457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19</a:t>
            </a:fld>
            <a:endParaRPr lang="es-ES"/>
          </a:p>
        </p:txBody>
      </p:sp>
    </p:spTree>
    <p:extLst>
      <p:ext uri="{BB962C8B-B14F-4D97-AF65-F5344CB8AC3E}">
        <p14:creationId xmlns:p14="http://schemas.microsoft.com/office/powerpoint/2010/main" val="199129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20</a:t>
            </a:fld>
            <a:endParaRPr lang="es-ES"/>
          </a:p>
        </p:txBody>
      </p:sp>
    </p:spTree>
    <p:extLst>
      <p:ext uri="{BB962C8B-B14F-4D97-AF65-F5344CB8AC3E}">
        <p14:creationId xmlns:p14="http://schemas.microsoft.com/office/powerpoint/2010/main" val="165223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21</a:t>
            </a:fld>
            <a:endParaRPr lang="es-ES"/>
          </a:p>
        </p:txBody>
      </p:sp>
    </p:spTree>
    <p:extLst>
      <p:ext uri="{BB962C8B-B14F-4D97-AF65-F5344CB8AC3E}">
        <p14:creationId xmlns:p14="http://schemas.microsoft.com/office/powerpoint/2010/main" val="397322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B6026AEB-E0CA-4ED4-8A08-9127322F2ECB}" type="slidenum">
              <a:rPr lang="es-ES" smtClean="0"/>
              <a:pPr/>
              <a:t>22</a:t>
            </a:fld>
            <a:endParaRPr lang="es-ES"/>
          </a:p>
        </p:txBody>
      </p:sp>
    </p:spTree>
    <p:extLst>
      <p:ext uri="{BB962C8B-B14F-4D97-AF65-F5344CB8AC3E}">
        <p14:creationId xmlns:p14="http://schemas.microsoft.com/office/powerpoint/2010/main" val="1433917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5DE3F7C6-42AC-488F-BA60-7D3715105D4F}" type="datetimeFigureOut">
              <a:rPr lang="es-MX" smtClean="0"/>
              <a:t>24/09/2019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267497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DE3F7C6-42AC-488F-BA60-7D3715105D4F}" type="datetimeFigureOut">
              <a:rPr lang="es-MX" smtClean="0"/>
              <a:t>24/09/2019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100411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DE3F7C6-42AC-488F-BA60-7D3715105D4F}" type="datetimeFigureOut">
              <a:rPr lang="es-MX" smtClean="0"/>
              <a:t>24/09/2019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414828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DE3F7C6-42AC-488F-BA60-7D3715105D4F}" type="datetimeFigureOut">
              <a:rPr lang="es-MX" smtClean="0"/>
              <a:t>24/09/2019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3016415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5DE3F7C6-42AC-488F-BA60-7D3715105D4F}" type="datetimeFigureOut">
              <a:rPr lang="es-MX" smtClean="0"/>
              <a:t>24/09/2019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409098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DE3F7C6-42AC-488F-BA60-7D3715105D4F}" type="datetimeFigureOut">
              <a:rPr lang="es-MX" smtClean="0"/>
              <a:t>24/09/2019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3288716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5DE3F7C6-42AC-488F-BA60-7D3715105D4F}" type="datetimeFigureOut">
              <a:rPr lang="es-MX" smtClean="0"/>
              <a:t>24/09/2019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162960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DE3F7C6-42AC-488F-BA60-7D3715105D4F}" type="datetimeFigureOut">
              <a:rPr lang="es-MX" smtClean="0"/>
              <a:t>24/09/2019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3688983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DE3F7C6-42AC-488F-BA60-7D3715105D4F}" type="datetimeFigureOut">
              <a:rPr lang="es-MX" smtClean="0"/>
              <a:t>24/09/2019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1207939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5DE3F7C6-42AC-488F-BA60-7D3715105D4F}" type="datetimeFigureOut">
              <a:rPr lang="es-MX" smtClean="0"/>
              <a:t>24/09/2019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279818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5DE3F7C6-42AC-488F-BA60-7D3715105D4F}" type="datetimeFigureOut">
              <a:rPr lang="es-MX" smtClean="0"/>
              <a:t>24/09/2019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EBCC236-A1E7-4E3E-A285-30F6070FF926}" type="slidenum">
              <a:rPr lang="es-MX" smtClean="0"/>
              <a:t>‹Nº›</a:t>
            </a:fld>
            <a:endParaRPr lang="es-MX"/>
          </a:p>
        </p:txBody>
      </p:sp>
    </p:spTree>
    <p:extLst>
      <p:ext uri="{BB962C8B-B14F-4D97-AF65-F5344CB8AC3E}">
        <p14:creationId xmlns:p14="http://schemas.microsoft.com/office/powerpoint/2010/main" val="2025054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E3F7C6-42AC-488F-BA60-7D3715105D4F}" type="datetimeFigureOut">
              <a:rPr lang="es-MX" smtClean="0"/>
              <a:t>24/09/2019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BCC236-A1E7-4E3E-A285-30F6070FF926}" type="slidenum">
              <a:rPr lang="es-MX" smtClean="0"/>
              <a:t>‹Nº›</a:t>
            </a:fld>
            <a:endParaRPr lang="es-MX"/>
          </a:p>
        </p:txBody>
      </p:sp>
    </p:spTree>
    <p:extLst>
      <p:ext uri="{BB962C8B-B14F-4D97-AF65-F5344CB8AC3E}">
        <p14:creationId xmlns:p14="http://schemas.microsoft.com/office/powerpoint/2010/main" val="867417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wmf"/><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juarezlugo@gmail.com"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71144" y="1595328"/>
            <a:ext cx="9144000" cy="2387600"/>
          </a:xfrm>
        </p:spPr>
        <p:txBody>
          <a:bodyPr>
            <a:normAutofit fontScale="90000"/>
          </a:bodyPr>
          <a:lstStyle/>
          <a:p>
            <a:r>
              <a:rPr lang="es-MX" dirty="0" smtClean="0"/>
              <a:t>Confiabilidad de Instrumentos Dicotómicos Fórmula KR-20</a:t>
            </a:r>
            <a:endParaRPr lang="es-MX" dirty="0"/>
          </a:p>
        </p:txBody>
      </p:sp>
      <p:sp>
        <p:nvSpPr>
          <p:cNvPr id="3" name="Subtítulo 2"/>
          <p:cNvSpPr>
            <a:spLocks noGrp="1"/>
          </p:cNvSpPr>
          <p:nvPr>
            <p:ph type="subTitle" idx="1"/>
          </p:nvPr>
        </p:nvSpPr>
        <p:spPr>
          <a:xfrm>
            <a:off x="1671144" y="4419656"/>
            <a:ext cx="9144000" cy="2107268"/>
          </a:xfrm>
        </p:spPr>
        <p:txBody>
          <a:bodyPr>
            <a:normAutofit fontScale="25000" lnSpcReduction="20000"/>
          </a:bodyPr>
          <a:lstStyle/>
          <a:p>
            <a:r>
              <a:rPr lang="es-MX" sz="12800" dirty="0" smtClean="0"/>
              <a:t>Dr. en Ed. Carlos Saúl Juárez Lugo</a:t>
            </a:r>
          </a:p>
          <a:p>
            <a:endParaRPr lang="es-MX" dirty="0"/>
          </a:p>
          <a:p>
            <a:pPr algn="r"/>
            <a:r>
              <a:rPr lang="es-MX" sz="5600" dirty="0"/>
              <a:t>Universidad Autónoma del Estado de México</a:t>
            </a:r>
          </a:p>
          <a:p>
            <a:pPr algn="r"/>
            <a:r>
              <a:rPr lang="es-MX" sz="5600" dirty="0"/>
              <a:t>Centro Universitario UAEM Ecatepec</a:t>
            </a:r>
          </a:p>
          <a:p>
            <a:pPr algn="r"/>
            <a:r>
              <a:rPr lang="es-MX" sz="5600" dirty="0"/>
              <a:t>Lic. en Psicología</a:t>
            </a:r>
          </a:p>
          <a:p>
            <a:pPr algn="r"/>
            <a:r>
              <a:rPr lang="es-MX" sz="5600" dirty="0" smtClean="0"/>
              <a:t>Elaboración de Instrumentos</a:t>
            </a:r>
            <a:endParaRPr lang="es-MX" sz="5600" dirty="0"/>
          </a:p>
          <a:p>
            <a:pPr algn="r"/>
            <a:r>
              <a:rPr lang="es-MX" sz="5600" dirty="0"/>
              <a:t>S</a:t>
            </a:r>
            <a:r>
              <a:rPr lang="es-MX" sz="5600" dirty="0" smtClean="0"/>
              <a:t>eptiembre </a:t>
            </a:r>
            <a:r>
              <a:rPr lang="es-MX" sz="5600" dirty="0" smtClean="0"/>
              <a:t>2019</a:t>
            </a:r>
            <a:endParaRPr lang="es-MX" sz="5600"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714539" y="517470"/>
            <a:ext cx="1334978" cy="1248268"/>
          </a:xfrm>
          <a:prstGeom prst="rect">
            <a:avLst/>
          </a:prstGeom>
        </p:spPr>
      </p:pic>
      <p:pic>
        <p:nvPicPr>
          <p:cNvPr id="5" name="Imagen 4" descr="Resultado de imagen para uaem ecatepec"/>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95338" y="515007"/>
            <a:ext cx="1450427" cy="1250731"/>
          </a:xfrm>
          <a:prstGeom prst="rect">
            <a:avLst/>
          </a:prstGeom>
          <a:noFill/>
          <a:ln>
            <a:noFill/>
          </a:ln>
        </p:spPr>
      </p:pic>
    </p:spTree>
    <p:extLst>
      <p:ext uri="{BB962C8B-B14F-4D97-AF65-F5344CB8AC3E}">
        <p14:creationId xmlns:p14="http://schemas.microsoft.com/office/powerpoint/2010/main" val="2820683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57927" y="1399780"/>
            <a:ext cx="8001000" cy="3970318"/>
          </a:xfrm>
          <a:prstGeom prst="rect">
            <a:avLst/>
          </a:prstGeom>
          <a:noFill/>
        </p:spPr>
        <p:txBody>
          <a:bodyPr wrap="square" rtlCol="0">
            <a:spAutoFit/>
          </a:bodyPr>
          <a:lstStyle/>
          <a:p>
            <a:r>
              <a:rPr lang="es-MX" sz="2100" b="1" dirty="0" smtClean="0">
                <a:latin typeface="Times New Roman" panose="02020603050405020304" pitchFamily="18" charset="0"/>
                <a:cs typeface="Times New Roman" panose="02020603050405020304" pitchFamily="18" charset="0"/>
              </a:rPr>
              <a:t>Justificación [guion explicativo]</a:t>
            </a:r>
            <a:endParaRPr lang="es-MX" sz="2100" dirty="0">
              <a:latin typeface="Times New Roman" panose="02020603050405020304" pitchFamily="18" charset="0"/>
              <a:cs typeface="Times New Roman" panose="02020603050405020304" pitchFamily="18" charset="0"/>
            </a:endParaRPr>
          </a:p>
          <a:p>
            <a:r>
              <a:rPr lang="es-MX" sz="2100" dirty="0">
                <a:latin typeface="Times New Roman" panose="02020603050405020304" pitchFamily="18" charset="0"/>
                <a:cs typeface="Times New Roman" panose="02020603050405020304" pitchFamily="18" charset="0"/>
              </a:rPr>
              <a:t> </a:t>
            </a:r>
          </a:p>
          <a:p>
            <a:r>
              <a:rPr lang="es-MX" sz="2100" dirty="0" smtClean="0">
                <a:cs typeface="Times New Roman" panose="02020603050405020304" pitchFamily="18" charset="0"/>
              </a:rPr>
              <a:t>El presente material pretende apoyar visualmente la explicación que el profesor debe realizar del procedimiento para el calculo de una de las propiedades psicométricas que un instrumento: </a:t>
            </a:r>
            <a:r>
              <a:rPr lang="es-MX" sz="2100" b="1" i="1" dirty="0" smtClean="0">
                <a:cs typeface="Times New Roman" panose="02020603050405020304" pitchFamily="18" charset="0"/>
              </a:rPr>
              <a:t>la confiabilidad de consistencia interna</a:t>
            </a:r>
            <a:r>
              <a:rPr lang="es-MX" sz="2100" dirty="0" smtClean="0">
                <a:cs typeface="Times New Roman" panose="02020603050405020304" pitchFamily="18" charset="0"/>
              </a:rPr>
              <a:t>.</a:t>
            </a:r>
          </a:p>
          <a:p>
            <a:r>
              <a:rPr lang="es-MX" sz="2100" dirty="0" smtClean="0">
                <a:cs typeface="Times New Roman" panose="02020603050405020304" pitchFamily="18" charset="0"/>
              </a:rPr>
              <a:t>Los instrumentos cuyo nivel de medición en su respuesta es </a:t>
            </a:r>
            <a:r>
              <a:rPr lang="es-MX" sz="2100" b="1" i="1" dirty="0" smtClean="0">
                <a:cs typeface="Times New Roman" panose="02020603050405020304" pitchFamily="18" charset="0"/>
              </a:rPr>
              <a:t>dicotómico</a:t>
            </a:r>
            <a:r>
              <a:rPr lang="es-MX" sz="2100" dirty="0" smtClean="0">
                <a:cs typeface="Times New Roman" panose="02020603050405020304" pitchFamily="18" charset="0"/>
              </a:rPr>
              <a:t> </a:t>
            </a:r>
            <a:r>
              <a:rPr lang="es-MX" sz="2100" b="1" i="1" dirty="0" smtClean="0">
                <a:cs typeface="Times New Roman" panose="02020603050405020304" pitchFamily="18" charset="0"/>
              </a:rPr>
              <a:t>(acierto – error, si – no, presencia – ausencia)</a:t>
            </a:r>
            <a:r>
              <a:rPr lang="es-MX" sz="2100" dirty="0" smtClean="0">
                <a:cs typeface="Times New Roman" panose="02020603050405020304" pitchFamily="18" charset="0"/>
              </a:rPr>
              <a:t> para su calculo de su confiabilidad requieren un procedimiento adecuado para sus condiciones. Es por ello que se muestra el procedimiento de calculo de la confiabilidad de consistencia interna por medio de la fórmula de </a:t>
            </a:r>
            <a:r>
              <a:rPr lang="es-MX" sz="2100" b="1" dirty="0" err="1" smtClean="0">
                <a:cs typeface="Times New Roman" panose="02020603050405020304" pitchFamily="18" charset="0"/>
              </a:rPr>
              <a:t>Kuder</a:t>
            </a:r>
            <a:r>
              <a:rPr lang="es-MX" sz="2100" b="1" dirty="0" smtClean="0">
                <a:cs typeface="Times New Roman" panose="02020603050405020304" pitchFamily="18" charset="0"/>
              </a:rPr>
              <a:t> y Richardson (KR-20)</a:t>
            </a:r>
            <a:r>
              <a:rPr lang="es-MX" sz="2100" dirty="0" smtClean="0">
                <a:cs typeface="Times New Roman" panose="02020603050405020304" pitchFamily="18" charset="0"/>
              </a:rPr>
              <a:t>. </a:t>
            </a:r>
          </a:p>
        </p:txBody>
      </p:sp>
    </p:spTree>
    <p:extLst>
      <p:ext uri="{BB962C8B-B14F-4D97-AF65-F5344CB8AC3E}">
        <p14:creationId xmlns:p14="http://schemas.microsoft.com/office/powerpoint/2010/main" val="3445228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57927" y="1399780"/>
            <a:ext cx="8001000" cy="3970318"/>
          </a:xfrm>
          <a:prstGeom prst="rect">
            <a:avLst/>
          </a:prstGeom>
          <a:noFill/>
        </p:spPr>
        <p:txBody>
          <a:bodyPr wrap="square" rtlCol="0">
            <a:spAutoFit/>
          </a:bodyPr>
          <a:lstStyle/>
          <a:p>
            <a:r>
              <a:rPr lang="es-MX" sz="2100" b="1" dirty="0" smtClean="0">
                <a:latin typeface="Times New Roman" panose="02020603050405020304" pitchFamily="18" charset="0"/>
                <a:cs typeface="Times New Roman" panose="02020603050405020304" pitchFamily="18" charset="0"/>
              </a:rPr>
              <a:t>Justificación [guion explicativo]</a:t>
            </a:r>
            <a:endParaRPr lang="es-MX" sz="2100" dirty="0">
              <a:latin typeface="Times New Roman" panose="02020603050405020304" pitchFamily="18" charset="0"/>
              <a:cs typeface="Times New Roman" panose="02020603050405020304" pitchFamily="18" charset="0"/>
            </a:endParaRPr>
          </a:p>
          <a:p>
            <a:r>
              <a:rPr lang="es-MX" sz="2100" dirty="0">
                <a:latin typeface="Times New Roman" panose="02020603050405020304" pitchFamily="18" charset="0"/>
                <a:cs typeface="Times New Roman" panose="02020603050405020304" pitchFamily="18" charset="0"/>
              </a:rPr>
              <a:t> </a:t>
            </a:r>
          </a:p>
          <a:p>
            <a:r>
              <a:rPr lang="es-MX" sz="2100" dirty="0" smtClean="0">
                <a:cs typeface="Times New Roman" panose="02020603050405020304" pitchFamily="18" charset="0"/>
              </a:rPr>
              <a:t>Se mostraran los fundamentos teóricos de la confiabilidad y los procedimientos más utilizados para calcularla. En seguida se dará una explicación suficiente de la fórmula KR-20 y los elementos que la componen. Después se mostrará el procedimiento de calculo medio del programa Excel, </a:t>
            </a:r>
            <a:r>
              <a:rPr lang="es-MX" sz="2100" dirty="0">
                <a:cs typeface="Times New Roman" panose="02020603050405020304" pitchFamily="18" charset="0"/>
              </a:rPr>
              <a:t>pues el programa SPSS, uno de los más utilizados para el análisis estadístico no lo contempla entre sus funciones.</a:t>
            </a:r>
            <a:endParaRPr lang="es-MX" sz="2100" dirty="0" smtClean="0">
              <a:cs typeface="Times New Roman" panose="02020603050405020304" pitchFamily="18" charset="0"/>
            </a:endParaRPr>
          </a:p>
          <a:p>
            <a:endParaRPr lang="es-MX" sz="2100" dirty="0" smtClean="0">
              <a:cs typeface="Times New Roman" panose="02020603050405020304" pitchFamily="18" charset="0"/>
            </a:endParaRPr>
          </a:p>
          <a:p>
            <a:r>
              <a:rPr lang="es-MX" sz="2100" dirty="0" smtClean="0">
                <a:cs typeface="Times New Roman" panose="02020603050405020304" pitchFamily="18" charset="0"/>
              </a:rPr>
              <a:t>Es de suma importancia que el alumno realice las lecturas asignadas al tema en cuestión y realice las actividades aquí sugeridas de esta manera ambos actores construyan el conocimiento.</a:t>
            </a:r>
          </a:p>
        </p:txBody>
      </p:sp>
    </p:spTree>
    <p:extLst>
      <p:ext uri="{BB962C8B-B14F-4D97-AF65-F5344CB8AC3E}">
        <p14:creationId xmlns:p14="http://schemas.microsoft.com/office/powerpoint/2010/main" val="4361823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sp>
        <p:nvSpPr>
          <p:cNvPr id="3" name="Marcador de contenido 2"/>
          <p:cNvSpPr>
            <a:spLocks noGrp="1"/>
          </p:cNvSpPr>
          <p:nvPr>
            <p:ph sz="half" idx="1"/>
          </p:nvPr>
        </p:nvSpPr>
        <p:spPr/>
        <p:txBody>
          <a:bodyPr>
            <a:normAutofit/>
          </a:bodyPr>
          <a:lstStyle/>
          <a:p>
            <a:r>
              <a:rPr lang="es-MX" dirty="0"/>
              <a:t>Datos curriculares</a:t>
            </a:r>
          </a:p>
          <a:p>
            <a:r>
              <a:rPr lang="es-MX" dirty="0"/>
              <a:t>Confiabilidad. Consistencia de un instrumento</a:t>
            </a:r>
          </a:p>
          <a:p>
            <a:r>
              <a:rPr lang="es-MX" dirty="0"/>
              <a:t>Definición y principios</a:t>
            </a:r>
          </a:p>
          <a:p>
            <a:r>
              <a:rPr lang="es-MX" dirty="0"/>
              <a:t>Métodos para obtener el coeficiente de </a:t>
            </a:r>
            <a:r>
              <a:rPr lang="es-MX" dirty="0" smtClean="0"/>
              <a:t>confiabilidad</a:t>
            </a:r>
            <a:endParaRPr lang="es-MX" dirty="0"/>
          </a:p>
        </p:txBody>
      </p:sp>
      <p:sp>
        <p:nvSpPr>
          <p:cNvPr id="4" name="Marcador de contenido 3"/>
          <p:cNvSpPr>
            <a:spLocks noGrp="1"/>
          </p:cNvSpPr>
          <p:nvPr>
            <p:ph sz="half" idx="2"/>
          </p:nvPr>
        </p:nvSpPr>
        <p:spPr/>
        <p:txBody>
          <a:bodyPr>
            <a:normAutofit/>
          </a:bodyPr>
          <a:lstStyle/>
          <a:p>
            <a:r>
              <a:rPr lang="es-MX" dirty="0"/>
              <a:t>Confiabilidad de consistencia interna</a:t>
            </a:r>
          </a:p>
          <a:p>
            <a:r>
              <a:rPr lang="es-MX" dirty="0"/>
              <a:t>KR-20 Procedimiento de cálculo en Excel</a:t>
            </a:r>
          </a:p>
          <a:p>
            <a:r>
              <a:rPr lang="es-MX" dirty="0"/>
              <a:t>Interpretación de KR-20</a:t>
            </a:r>
          </a:p>
          <a:p>
            <a:r>
              <a:rPr lang="es-MX" dirty="0"/>
              <a:t>Referencias</a:t>
            </a:r>
          </a:p>
        </p:txBody>
      </p:sp>
    </p:spTree>
    <p:extLst>
      <p:ext uri="{BB962C8B-B14F-4D97-AF65-F5344CB8AC3E}">
        <p14:creationId xmlns:p14="http://schemas.microsoft.com/office/powerpoint/2010/main" val="374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MX" sz="5400" dirty="0" smtClean="0"/>
              <a:t>CONFIABILIDAD</a:t>
            </a:r>
            <a:r>
              <a:rPr lang="es-MX" sz="4000" dirty="0"/>
              <a:t/>
            </a:r>
            <a:br>
              <a:rPr lang="es-MX" sz="4000" dirty="0"/>
            </a:br>
            <a:r>
              <a:rPr lang="es-MX" sz="3600" dirty="0"/>
              <a:t>La consistencia de un </a:t>
            </a:r>
            <a:r>
              <a:rPr lang="es-MX" sz="3600" dirty="0" smtClean="0"/>
              <a:t>instrumento</a:t>
            </a:r>
            <a:endParaRPr lang="es-ES" sz="3600" dirty="0"/>
          </a:p>
        </p:txBody>
      </p:sp>
      <p:pic>
        <p:nvPicPr>
          <p:cNvPr id="5" name="Picture 2" descr="Lección 25"/>
          <p:cNvPicPr>
            <a:picLocks noChangeAspect="1" noChangeArrowheads="1"/>
          </p:cNvPicPr>
          <p:nvPr/>
        </p:nvPicPr>
        <p:blipFill>
          <a:blip r:embed="rId3" cstate="print"/>
          <a:srcRect/>
          <a:stretch>
            <a:fillRect/>
          </a:stretch>
        </p:blipFill>
        <p:spPr bwMode="auto">
          <a:xfrm>
            <a:off x="5004109" y="3825765"/>
            <a:ext cx="1996655" cy="1996655"/>
          </a:xfrm>
          <a:prstGeom prst="rect">
            <a:avLst/>
          </a:prstGeom>
          <a:noFill/>
        </p:spPr>
      </p:pic>
    </p:spTree>
    <p:extLst>
      <p:ext uri="{BB962C8B-B14F-4D97-AF65-F5344CB8AC3E}">
        <p14:creationId xmlns:p14="http://schemas.microsoft.com/office/powerpoint/2010/main" val="14405351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Propiedades Psicométricas Básicas</a:t>
            </a:r>
            <a:endParaRPr lang="es-MX" dirty="0"/>
          </a:p>
        </p:txBody>
      </p:sp>
      <p:sp>
        <p:nvSpPr>
          <p:cNvPr id="3" name="2 Marcador de texto"/>
          <p:cNvSpPr>
            <a:spLocks noGrp="1"/>
          </p:cNvSpPr>
          <p:nvPr>
            <p:ph type="body" idx="1"/>
          </p:nvPr>
        </p:nvSpPr>
        <p:spPr/>
        <p:txBody>
          <a:bodyPr/>
          <a:lstStyle/>
          <a:p>
            <a:r>
              <a:rPr lang="es-MX" dirty="0"/>
              <a:t>Confiabilidad</a:t>
            </a:r>
          </a:p>
        </p:txBody>
      </p:sp>
      <p:sp>
        <p:nvSpPr>
          <p:cNvPr id="4" name="3 Marcador de contenido"/>
          <p:cNvSpPr>
            <a:spLocks noGrp="1"/>
          </p:cNvSpPr>
          <p:nvPr>
            <p:ph sz="half" idx="2"/>
          </p:nvPr>
        </p:nvSpPr>
        <p:spPr>
          <a:xfrm>
            <a:off x="839788" y="2780928"/>
            <a:ext cx="5181600" cy="3345235"/>
          </a:xfrm>
        </p:spPr>
        <p:txBody>
          <a:bodyPr/>
          <a:lstStyle/>
          <a:p>
            <a:r>
              <a:rPr lang="es-MX" dirty="0"/>
              <a:t>Consistencia o estabilidad del instrumento de medición.</a:t>
            </a:r>
          </a:p>
          <a:p>
            <a:endParaRPr lang="es-MX" dirty="0"/>
          </a:p>
          <a:p>
            <a:r>
              <a:rPr lang="es-MX" dirty="0"/>
              <a:t>La medición es </a:t>
            </a:r>
            <a:r>
              <a:rPr lang="es-MX" i="1" dirty="0"/>
              <a:t>estable</a:t>
            </a:r>
          </a:p>
        </p:txBody>
      </p:sp>
      <p:sp>
        <p:nvSpPr>
          <p:cNvPr id="5" name="4 Marcador de texto"/>
          <p:cNvSpPr>
            <a:spLocks noGrp="1"/>
          </p:cNvSpPr>
          <p:nvPr>
            <p:ph type="body" sz="quarter" idx="3"/>
          </p:nvPr>
        </p:nvSpPr>
        <p:spPr/>
        <p:txBody>
          <a:bodyPr/>
          <a:lstStyle/>
          <a:p>
            <a:r>
              <a:rPr lang="es-MX" dirty="0"/>
              <a:t>Validez</a:t>
            </a:r>
          </a:p>
        </p:txBody>
      </p:sp>
      <p:sp>
        <p:nvSpPr>
          <p:cNvPr id="6" name="5 Marcador de contenido"/>
          <p:cNvSpPr>
            <a:spLocks noGrp="1"/>
          </p:cNvSpPr>
          <p:nvPr>
            <p:ph sz="quarter" idx="4"/>
          </p:nvPr>
        </p:nvSpPr>
        <p:spPr>
          <a:xfrm>
            <a:off x="6169026" y="2708920"/>
            <a:ext cx="4041775" cy="3417243"/>
          </a:xfrm>
        </p:spPr>
        <p:txBody>
          <a:bodyPr/>
          <a:lstStyle/>
          <a:p>
            <a:r>
              <a:rPr lang="es-MX" dirty="0"/>
              <a:t>Mide lo que quiere medir</a:t>
            </a:r>
          </a:p>
          <a:p>
            <a:r>
              <a:rPr lang="es-MX" dirty="0"/>
              <a:t>¿El instrumento mide lo que se supone pretende medir?</a:t>
            </a:r>
          </a:p>
          <a:p>
            <a:endParaRPr lang="es-MX" dirty="0"/>
          </a:p>
        </p:txBody>
      </p:sp>
    </p:spTree>
    <p:extLst>
      <p:ext uri="{BB962C8B-B14F-4D97-AF65-F5344CB8AC3E}">
        <p14:creationId xmlns:p14="http://schemas.microsoft.com/office/powerpoint/2010/main" val="30677545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MX"/>
              <a:t>Confiabilidad</a:t>
            </a:r>
            <a:endParaRPr lang="es-ES"/>
          </a:p>
        </p:txBody>
      </p:sp>
      <p:sp>
        <p:nvSpPr>
          <p:cNvPr id="3075" name="Rectangle 3"/>
          <p:cNvSpPr>
            <a:spLocks noGrp="1" noChangeArrowheads="1"/>
          </p:cNvSpPr>
          <p:nvPr>
            <p:ph type="body" idx="1"/>
          </p:nvPr>
        </p:nvSpPr>
        <p:spPr>
          <a:xfrm>
            <a:off x="1981200" y="1600201"/>
            <a:ext cx="8229600" cy="1684784"/>
          </a:xfrm>
        </p:spPr>
        <p:txBody>
          <a:bodyPr/>
          <a:lstStyle/>
          <a:p>
            <a:pPr>
              <a:lnSpc>
                <a:spcPct val="110000"/>
              </a:lnSpc>
            </a:pPr>
            <a:r>
              <a:rPr lang="es-MX" dirty="0"/>
              <a:t>Es un término importante en la elaboración y aplicación de un instrumento de medición en psicología.</a:t>
            </a:r>
          </a:p>
          <a:p>
            <a:pPr>
              <a:lnSpc>
                <a:spcPct val="110000"/>
              </a:lnSpc>
              <a:buNone/>
            </a:pPr>
            <a:endParaRPr lang="es-MX" dirty="0"/>
          </a:p>
        </p:txBody>
      </p:sp>
      <p:pic>
        <p:nvPicPr>
          <p:cNvPr id="57346" name="Picture 2" descr="http://1.bp.blogspot.com/_dLARJuKuv2M/Sy2rHF8tnmI/AAAAAAAAB1g/l9LPZKsEwi4/s400/test.jpg"/>
          <p:cNvPicPr>
            <a:picLocks noChangeAspect="1" noChangeArrowheads="1"/>
          </p:cNvPicPr>
          <p:nvPr/>
        </p:nvPicPr>
        <p:blipFill>
          <a:blip r:embed="rId3" cstate="print"/>
          <a:srcRect/>
          <a:stretch>
            <a:fillRect/>
          </a:stretch>
        </p:blipFill>
        <p:spPr bwMode="auto">
          <a:xfrm>
            <a:off x="1981200" y="3284985"/>
            <a:ext cx="2664296" cy="2982257"/>
          </a:xfrm>
          <a:prstGeom prst="rect">
            <a:avLst/>
          </a:prstGeom>
          <a:noFill/>
        </p:spPr>
      </p:pic>
      <p:pic>
        <p:nvPicPr>
          <p:cNvPr id="2" name="Picture 2" descr="Resultado de imagen para confiabilida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827259"/>
            <a:ext cx="3162847" cy="1897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6645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MX"/>
              <a:t>Confiabilidad</a:t>
            </a:r>
            <a:endParaRPr lang="es-ES"/>
          </a:p>
        </p:txBody>
      </p:sp>
      <p:sp>
        <p:nvSpPr>
          <p:cNvPr id="3075" name="Rectangle 3"/>
          <p:cNvSpPr>
            <a:spLocks noGrp="1" noChangeArrowheads="1"/>
          </p:cNvSpPr>
          <p:nvPr>
            <p:ph type="body" idx="1"/>
          </p:nvPr>
        </p:nvSpPr>
        <p:spPr>
          <a:xfrm>
            <a:off x="1981200" y="1988841"/>
            <a:ext cx="8229600" cy="4137323"/>
          </a:xfrm>
        </p:spPr>
        <p:txBody>
          <a:bodyPr/>
          <a:lstStyle/>
          <a:p>
            <a:pPr>
              <a:lnSpc>
                <a:spcPct val="110000"/>
              </a:lnSpc>
            </a:pPr>
            <a:r>
              <a:rPr lang="es-MX" dirty="0"/>
              <a:t>Refiere nociones de estabilidad, fiabilidad y predictibilidad.</a:t>
            </a:r>
          </a:p>
          <a:p>
            <a:pPr>
              <a:lnSpc>
                <a:spcPct val="110000"/>
              </a:lnSpc>
            </a:pPr>
            <a:endParaRPr lang="es-MX" dirty="0"/>
          </a:p>
          <a:p>
            <a:pPr>
              <a:lnSpc>
                <a:spcPct val="110000"/>
              </a:lnSpc>
            </a:pPr>
            <a:r>
              <a:rPr lang="es-MX" dirty="0"/>
              <a:t>“Un instrumento confiable es aquel cuya medición es consistente y predecible”.</a:t>
            </a:r>
            <a:endParaRPr lang="es-ES" dirty="0"/>
          </a:p>
        </p:txBody>
      </p:sp>
    </p:spTree>
    <p:extLst>
      <p:ext uri="{BB962C8B-B14F-4D97-AF65-F5344CB8AC3E}">
        <p14:creationId xmlns:p14="http://schemas.microsoft.com/office/powerpoint/2010/main" val="30575186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MX"/>
              <a:t>Definición</a:t>
            </a:r>
            <a:endParaRPr lang="es-ES"/>
          </a:p>
        </p:txBody>
      </p:sp>
      <p:sp>
        <p:nvSpPr>
          <p:cNvPr id="4099" name="Rectangle 3"/>
          <p:cNvSpPr>
            <a:spLocks noGrp="1" noChangeArrowheads="1"/>
          </p:cNvSpPr>
          <p:nvPr>
            <p:ph type="body" idx="1"/>
          </p:nvPr>
        </p:nvSpPr>
        <p:spPr/>
        <p:txBody>
          <a:bodyPr/>
          <a:lstStyle/>
          <a:p>
            <a:pPr marL="609600" indent="-609600">
              <a:buFont typeface="Wingdings" pitchFamily="2" charset="2"/>
              <a:buAutoNum type="arabicPeriod"/>
            </a:pPr>
            <a:r>
              <a:rPr lang="es-MX"/>
              <a:t>Se refiere al grado en el que la medición concuerda consigo misma.</a:t>
            </a:r>
          </a:p>
          <a:p>
            <a:pPr marL="609600" indent="-609600">
              <a:buFont typeface="Wingdings" pitchFamily="2" charset="2"/>
              <a:buAutoNum type="arabicPeriod"/>
            </a:pPr>
            <a:endParaRPr lang="es-MX"/>
          </a:p>
          <a:p>
            <a:pPr marL="609600" indent="-609600">
              <a:buFont typeface="Wingdings" pitchFamily="2" charset="2"/>
              <a:buAutoNum type="arabicPeriod"/>
            </a:pPr>
            <a:r>
              <a:rPr lang="es-MX"/>
              <a:t>Precisión con la que un instrumento de medición mide aquello que quiere medir.</a:t>
            </a:r>
          </a:p>
          <a:p>
            <a:pPr marL="609600" indent="-609600">
              <a:buFont typeface="Wingdings" pitchFamily="2" charset="2"/>
              <a:buAutoNum type="arabicPeriod"/>
            </a:pPr>
            <a:endParaRPr lang="es-MX"/>
          </a:p>
          <a:p>
            <a:pPr marL="609600" indent="-609600">
              <a:buFont typeface="Wingdings" pitchFamily="2" charset="2"/>
              <a:buAutoNum type="arabicPeriod"/>
            </a:pPr>
            <a:r>
              <a:rPr lang="es-MX" i="1"/>
              <a:t>La ausencia relativa de errores de medición en un instrumento de medición.</a:t>
            </a:r>
            <a:endParaRPr lang="es-ES" i="1"/>
          </a:p>
        </p:txBody>
      </p:sp>
    </p:spTree>
    <p:extLst>
      <p:ext uri="{BB962C8B-B14F-4D97-AF65-F5344CB8AC3E}">
        <p14:creationId xmlns:p14="http://schemas.microsoft.com/office/powerpoint/2010/main" val="40424846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MX"/>
              <a:t>Principios</a:t>
            </a:r>
            <a:endParaRPr lang="es-ES"/>
          </a:p>
        </p:txBody>
      </p:sp>
      <p:sp>
        <p:nvSpPr>
          <p:cNvPr id="5123" name="Rectangle 3"/>
          <p:cNvSpPr>
            <a:spLocks noGrp="1" noChangeArrowheads="1"/>
          </p:cNvSpPr>
          <p:nvPr>
            <p:ph type="body" idx="1"/>
          </p:nvPr>
        </p:nvSpPr>
        <p:spPr>
          <a:xfrm>
            <a:off x="1981200" y="1888232"/>
            <a:ext cx="8229600" cy="1756792"/>
          </a:xfrm>
        </p:spPr>
        <p:txBody>
          <a:bodyPr/>
          <a:lstStyle/>
          <a:p>
            <a:pPr>
              <a:lnSpc>
                <a:spcPct val="90000"/>
              </a:lnSpc>
            </a:pPr>
            <a:r>
              <a:rPr lang="es-MX" dirty="0"/>
              <a:t>Proceso que indaga que </a:t>
            </a:r>
            <a:r>
              <a:rPr lang="es-MX" i="1" dirty="0"/>
              <a:t>tanto error</a:t>
            </a:r>
            <a:r>
              <a:rPr lang="es-MX" dirty="0"/>
              <a:t> de medición existe en un instrumento de medición.</a:t>
            </a:r>
          </a:p>
          <a:p>
            <a:pPr>
              <a:lnSpc>
                <a:spcPct val="90000"/>
              </a:lnSpc>
              <a:buNone/>
            </a:pPr>
            <a:endParaRPr lang="es-MX" dirty="0"/>
          </a:p>
        </p:txBody>
      </p:sp>
      <p:pic>
        <p:nvPicPr>
          <p:cNvPr id="53250" name="Picture 2" descr="http://ts4.mm.bing.net/th?id=H.4982017174013763&amp;pid=15.1"/>
          <p:cNvPicPr>
            <a:picLocks noChangeAspect="1" noChangeArrowheads="1"/>
          </p:cNvPicPr>
          <p:nvPr/>
        </p:nvPicPr>
        <p:blipFill>
          <a:blip r:embed="rId3" cstate="print"/>
          <a:srcRect/>
          <a:stretch>
            <a:fillRect/>
          </a:stretch>
        </p:blipFill>
        <p:spPr bwMode="auto">
          <a:xfrm>
            <a:off x="4612034" y="2766628"/>
            <a:ext cx="2967931" cy="2967931"/>
          </a:xfrm>
          <a:prstGeom prst="rect">
            <a:avLst/>
          </a:prstGeom>
          <a:noFill/>
        </p:spPr>
      </p:pic>
    </p:spTree>
    <p:extLst>
      <p:ext uri="{BB962C8B-B14F-4D97-AF65-F5344CB8AC3E}">
        <p14:creationId xmlns:p14="http://schemas.microsoft.com/office/powerpoint/2010/main" val="6800867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MX"/>
              <a:t>Principios</a:t>
            </a:r>
            <a:endParaRPr lang="es-ES"/>
          </a:p>
        </p:txBody>
      </p:sp>
      <p:sp>
        <p:nvSpPr>
          <p:cNvPr id="5123" name="Rectangle 3"/>
          <p:cNvSpPr>
            <a:spLocks noGrp="1" noChangeArrowheads="1"/>
          </p:cNvSpPr>
          <p:nvPr>
            <p:ph type="body" idx="1"/>
          </p:nvPr>
        </p:nvSpPr>
        <p:spPr/>
        <p:txBody>
          <a:bodyPr/>
          <a:lstStyle/>
          <a:p>
            <a:pPr>
              <a:lnSpc>
                <a:spcPct val="90000"/>
              </a:lnSpc>
            </a:pPr>
            <a:r>
              <a:rPr lang="es-MX" dirty="0"/>
              <a:t>Es la medida menor de variabilidad de un instrumento.</a:t>
            </a:r>
          </a:p>
          <a:p>
            <a:pPr>
              <a:lnSpc>
                <a:spcPct val="90000"/>
              </a:lnSpc>
            </a:pPr>
            <a:endParaRPr lang="es-MX" dirty="0"/>
          </a:p>
          <a:p>
            <a:pPr>
              <a:lnSpc>
                <a:spcPct val="90000"/>
              </a:lnSpc>
            </a:pPr>
            <a:r>
              <a:rPr lang="es-MX" dirty="0"/>
              <a:t>Indica menor error y, por tanto, mucha mayor precisión.</a:t>
            </a:r>
            <a:endParaRPr lang="es-ES" dirty="0"/>
          </a:p>
        </p:txBody>
      </p:sp>
      <p:pic>
        <p:nvPicPr>
          <p:cNvPr id="135170" name="Picture 2" descr="http://www.adrformacion.com/udsimg/prestoav/1/Medicion_plano.gif"/>
          <p:cNvPicPr>
            <a:picLocks noChangeAspect="1" noChangeArrowheads="1"/>
          </p:cNvPicPr>
          <p:nvPr/>
        </p:nvPicPr>
        <p:blipFill>
          <a:blip r:embed="rId3" cstate="print"/>
          <a:srcRect/>
          <a:stretch>
            <a:fillRect/>
          </a:stretch>
        </p:blipFill>
        <p:spPr bwMode="auto">
          <a:xfrm>
            <a:off x="3490528" y="3551354"/>
            <a:ext cx="5210944" cy="2388349"/>
          </a:xfrm>
          <a:prstGeom prst="rect">
            <a:avLst/>
          </a:prstGeom>
          <a:noFill/>
        </p:spPr>
      </p:pic>
    </p:spTree>
    <p:extLst>
      <p:ext uri="{BB962C8B-B14F-4D97-AF65-F5344CB8AC3E}">
        <p14:creationId xmlns:p14="http://schemas.microsoft.com/office/powerpoint/2010/main" val="2418360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smtClean="0"/>
              <a:t>Kuder</a:t>
            </a:r>
            <a:r>
              <a:rPr lang="es-MX" dirty="0" smtClean="0"/>
              <a:t> y Richardson - 20</a:t>
            </a:r>
            <a:endParaRPr lang="es-MX" dirty="0"/>
          </a:p>
        </p:txBody>
      </p:sp>
      <p:sp>
        <p:nvSpPr>
          <p:cNvPr id="3" name="Subtítulo 2"/>
          <p:cNvSpPr>
            <a:spLocks noGrp="1"/>
          </p:cNvSpPr>
          <p:nvPr>
            <p:ph type="subTitle" idx="1"/>
          </p:nvPr>
        </p:nvSpPr>
        <p:spPr>
          <a:xfrm>
            <a:off x="1524000" y="3602038"/>
            <a:ext cx="9144000" cy="2199672"/>
          </a:xfrm>
        </p:spPr>
        <p:txBody>
          <a:bodyPr>
            <a:noAutofit/>
          </a:bodyPr>
          <a:lstStyle/>
          <a:p>
            <a:r>
              <a:rPr lang="es-MX" dirty="0" smtClean="0"/>
              <a:t>La confiabilidad de consistencia interna</a:t>
            </a:r>
          </a:p>
          <a:p>
            <a:endParaRPr lang="es-MX" dirty="0"/>
          </a:p>
          <a:p>
            <a:r>
              <a:rPr lang="es-MX" dirty="0" smtClean="0"/>
              <a:t>Dr. en Ed. Carlos Saúl Juárez Lugo</a:t>
            </a:r>
          </a:p>
          <a:p>
            <a:r>
              <a:rPr lang="es-MX" dirty="0" smtClean="0"/>
              <a:t>Elaboración </a:t>
            </a:r>
            <a:r>
              <a:rPr lang="es-MX" dirty="0" smtClean="0"/>
              <a:t>de Instrumentos</a:t>
            </a:r>
          </a:p>
          <a:p>
            <a:r>
              <a:rPr lang="es-MX" dirty="0" smtClean="0"/>
              <a:t>2019</a:t>
            </a:r>
            <a:endParaRPr lang="es-MX" dirty="0"/>
          </a:p>
        </p:txBody>
      </p:sp>
    </p:spTree>
    <p:extLst>
      <p:ext uri="{BB962C8B-B14F-4D97-AF65-F5344CB8AC3E}">
        <p14:creationId xmlns:p14="http://schemas.microsoft.com/office/powerpoint/2010/main" val="199828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981200" y="908051"/>
            <a:ext cx="8229600" cy="2304926"/>
          </a:xfrm>
        </p:spPr>
        <p:txBody>
          <a:bodyPr/>
          <a:lstStyle/>
          <a:p>
            <a:r>
              <a:rPr lang="es-MX" dirty="0"/>
              <a:t>Si una prueba es confiable, solamente se sabe que está midiendo “</a:t>
            </a:r>
            <a:r>
              <a:rPr lang="es-MX" i="1" dirty="0" smtClean="0">
                <a:latin typeface="Batang" pitchFamily="18" charset="-127"/>
                <a:ea typeface="Batang" pitchFamily="18" charset="-127"/>
              </a:rPr>
              <a:t>algo </a:t>
            </a:r>
            <a:r>
              <a:rPr lang="es-MX" dirty="0" smtClean="0"/>
              <a:t>” </a:t>
            </a:r>
            <a:r>
              <a:rPr lang="es-MX" dirty="0"/>
              <a:t>con precisión.</a:t>
            </a:r>
          </a:p>
          <a:p>
            <a:pPr>
              <a:buNone/>
            </a:pPr>
            <a:endParaRPr lang="es-MX" dirty="0"/>
          </a:p>
        </p:txBody>
      </p:sp>
      <p:pic>
        <p:nvPicPr>
          <p:cNvPr id="3" name="Picture 2" descr="http://www.jesusrincon.com/wp-content/uploads/2011/02/psicometria5-300x199.jpg"/>
          <p:cNvPicPr>
            <a:picLocks noChangeAspect="1" noChangeArrowheads="1"/>
          </p:cNvPicPr>
          <p:nvPr/>
        </p:nvPicPr>
        <p:blipFill>
          <a:blip r:embed="rId3" cstate="print"/>
          <a:srcRect/>
          <a:stretch>
            <a:fillRect/>
          </a:stretch>
        </p:blipFill>
        <p:spPr bwMode="auto">
          <a:xfrm>
            <a:off x="4294716" y="2924945"/>
            <a:ext cx="3256642" cy="2160239"/>
          </a:xfrm>
          <a:prstGeom prst="rect">
            <a:avLst/>
          </a:prstGeom>
          <a:noFill/>
        </p:spPr>
      </p:pic>
    </p:spTree>
    <p:extLst>
      <p:ext uri="{BB962C8B-B14F-4D97-AF65-F5344CB8AC3E}">
        <p14:creationId xmlns:p14="http://schemas.microsoft.com/office/powerpoint/2010/main" val="27839489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970690" y="876521"/>
            <a:ext cx="8229600" cy="2297604"/>
          </a:xfrm>
        </p:spPr>
        <p:txBody>
          <a:bodyPr>
            <a:normAutofit lnSpcReduction="10000"/>
          </a:bodyPr>
          <a:lstStyle/>
          <a:p>
            <a:pPr>
              <a:buNone/>
            </a:pPr>
            <a:endParaRPr lang="es-MX" dirty="0"/>
          </a:p>
          <a:p>
            <a:r>
              <a:rPr lang="es-MX" dirty="0"/>
              <a:t>Un instrumento puede ser confiable pero no valido.</a:t>
            </a:r>
          </a:p>
          <a:p>
            <a:endParaRPr lang="es-MX" dirty="0"/>
          </a:p>
          <a:p>
            <a:r>
              <a:rPr lang="es-MX" dirty="0"/>
              <a:t>Es posible tener confiabilidad sin validez, pero no a la inversa.</a:t>
            </a:r>
            <a:endParaRPr lang="es-ES" dirty="0"/>
          </a:p>
        </p:txBody>
      </p:sp>
      <p:pic>
        <p:nvPicPr>
          <p:cNvPr id="3" name="Picture 2" descr="Resultado de imagen para validez y confiabilid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881" y="3381087"/>
            <a:ext cx="3693218" cy="2782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8613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ctrTitle"/>
          </p:nvPr>
        </p:nvSpPr>
        <p:spPr/>
        <p:txBody>
          <a:bodyPr/>
          <a:lstStyle/>
          <a:p>
            <a:r>
              <a:rPr lang="es-MX" sz="4000" dirty="0"/>
              <a:t>Métodos para obtener el coeficiente de confiabilidad</a:t>
            </a:r>
            <a:endParaRPr lang="es-ES" sz="4000" dirty="0"/>
          </a:p>
        </p:txBody>
      </p:sp>
      <p:sp>
        <p:nvSpPr>
          <p:cNvPr id="20485" name="Rectangle 5"/>
          <p:cNvSpPr>
            <a:spLocks noGrp="1" noChangeArrowheads="1"/>
          </p:cNvSpPr>
          <p:nvPr>
            <p:ph type="subTitle" idx="1"/>
          </p:nvPr>
        </p:nvSpPr>
        <p:spPr/>
        <p:txBody>
          <a:bodyPr/>
          <a:lstStyle/>
          <a:p>
            <a:endParaRPr lang="es-ES"/>
          </a:p>
        </p:txBody>
      </p:sp>
    </p:spTree>
    <p:extLst>
      <p:ext uri="{BB962C8B-B14F-4D97-AF65-F5344CB8AC3E}">
        <p14:creationId xmlns:p14="http://schemas.microsoft.com/office/powerpoint/2010/main" val="41860748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MX" sz="4000"/>
              <a:t>Coeficiente de correlación  de Pearson </a:t>
            </a:r>
            <a:r>
              <a:rPr lang="es-MX" sz="4000" i="1"/>
              <a:t>r</a:t>
            </a:r>
            <a:endParaRPr lang="es-ES" sz="4000" i="1"/>
          </a:p>
        </p:txBody>
      </p:sp>
      <p:sp>
        <p:nvSpPr>
          <p:cNvPr id="22533" name="Rectangle 5"/>
          <p:cNvSpPr>
            <a:spLocks noChangeArrowheads="1"/>
          </p:cNvSpPr>
          <p:nvPr/>
        </p:nvSpPr>
        <p:spPr bwMode="auto">
          <a:xfrm>
            <a:off x="1524001" y="2925247"/>
            <a:ext cx="184731" cy="369332"/>
          </a:xfrm>
          <a:prstGeom prst="rect">
            <a:avLst/>
          </a:prstGeom>
          <a:noFill/>
          <a:ln w="9525">
            <a:noFill/>
            <a:miter lim="800000"/>
            <a:headEnd/>
            <a:tailEnd/>
          </a:ln>
          <a:effectLst/>
        </p:spPr>
        <p:txBody>
          <a:bodyPr wrap="none" anchor="ctr">
            <a:spAutoFit/>
          </a:bodyPr>
          <a:lstStyle/>
          <a:p>
            <a:endParaRPr lang="es-ES"/>
          </a:p>
        </p:txBody>
      </p:sp>
      <p:graphicFrame>
        <p:nvGraphicFramePr>
          <p:cNvPr id="22532" name="Object 4"/>
          <p:cNvGraphicFramePr>
            <a:graphicFrameLocks noChangeAspect="1"/>
          </p:cNvGraphicFramePr>
          <p:nvPr/>
        </p:nvGraphicFramePr>
        <p:xfrm>
          <a:off x="3216276" y="2133601"/>
          <a:ext cx="5319713" cy="1196975"/>
        </p:xfrm>
        <a:graphic>
          <a:graphicData uri="http://schemas.openxmlformats.org/presentationml/2006/ole">
            <mc:AlternateContent xmlns:mc="http://schemas.openxmlformats.org/markup-compatibility/2006">
              <mc:Choice xmlns:v="urn:schemas-microsoft-com:vml" Requires="v">
                <p:oleObj spid="_x0000_s1053" name="Ecuación" r:id="rId4" imgW="2781000" imgH="622080" progId="Equation.3">
                  <p:embed/>
                </p:oleObj>
              </mc:Choice>
              <mc:Fallback>
                <p:oleObj name="Ecuación" r:id="rId4" imgW="2781000" imgH="622080" progId="Equation.3">
                  <p:embed/>
                  <p:pic>
                    <p:nvPicPr>
                      <p:cNvPr id="2253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6276" y="2133601"/>
                        <a:ext cx="5319713" cy="1196975"/>
                      </a:xfrm>
                      <a:prstGeom prst="rect">
                        <a:avLst/>
                      </a:prstGeom>
                      <a:solidFill>
                        <a:srgbClr val="FFFF99"/>
                      </a:solidFill>
                    </p:spPr>
                  </p:pic>
                </p:oleObj>
              </mc:Fallback>
            </mc:AlternateContent>
          </a:graphicData>
        </a:graphic>
      </p:graphicFrame>
      <p:sp>
        <p:nvSpPr>
          <p:cNvPr id="22534" name="Text Box 6"/>
          <p:cNvSpPr txBox="1">
            <a:spLocks noChangeArrowheads="1"/>
          </p:cNvSpPr>
          <p:nvPr/>
        </p:nvSpPr>
        <p:spPr bwMode="auto">
          <a:xfrm>
            <a:off x="2495550" y="3860801"/>
            <a:ext cx="5113338" cy="1604963"/>
          </a:xfrm>
          <a:prstGeom prst="rect">
            <a:avLst/>
          </a:prstGeom>
          <a:noFill/>
          <a:ln w="9525">
            <a:noFill/>
            <a:miter lim="800000"/>
            <a:headEnd/>
            <a:tailEnd/>
          </a:ln>
          <a:effectLst/>
        </p:spPr>
        <p:txBody>
          <a:bodyPr>
            <a:spAutoFit/>
          </a:bodyPr>
          <a:lstStyle/>
          <a:p>
            <a:pPr eaLnBrk="1" hangingPunct="1">
              <a:spcBef>
                <a:spcPct val="50000"/>
              </a:spcBef>
            </a:pPr>
            <a:r>
              <a:rPr lang="es-MX"/>
              <a:t>r = coeficiente de correlación de Pearson.</a:t>
            </a:r>
          </a:p>
          <a:p>
            <a:pPr eaLnBrk="1" hangingPunct="1">
              <a:spcBef>
                <a:spcPct val="50000"/>
              </a:spcBef>
            </a:pPr>
            <a:r>
              <a:rPr lang="es-MX"/>
              <a:t>n = número de sujetos.</a:t>
            </a:r>
          </a:p>
          <a:p>
            <a:pPr eaLnBrk="1" hangingPunct="1">
              <a:spcBef>
                <a:spcPct val="50000"/>
              </a:spcBef>
            </a:pPr>
            <a:r>
              <a:rPr lang="es-MX"/>
              <a:t>X = puntuación de la prueba “antes de”.</a:t>
            </a:r>
          </a:p>
          <a:p>
            <a:pPr eaLnBrk="1" hangingPunct="1">
              <a:spcBef>
                <a:spcPct val="50000"/>
              </a:spcBef>
            </a:pPr>
            <a:r>
              <a:rPr lang="es-MX"/>
              <a:t>Y = puntuación de la prueba “después de”.</a:t>
            </a:r>
            <a:endParaRPr lang="es-ES"/>
          </a:p>
        </p:txBody>
      </p:sp>
    </p:spTree>
    <p:extLst>
      <p:ext uri="{BB962C8B-B14F-4D97-AF65-F5344CB8AC3E}">
        <p14:creationId xmlns:p14="http://schemas.microsoft.com/office/powerpoint/2010/main" val="10523758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MX"/>
              <a:t>Consistencia interna</a:t>
            </a:r>
            <a:endParaRPr lang="es-ES"/>
          </a:p>
        </p:txBody>
      </p:sp>
      <p:sp>
        <p:nvSpPr>
          <p:cNvPr id="38915" name="Rectangle 3"/>
          <p:cNvSpPr>
            <a:spLocks noGrp="1" noChangeArrowheads="1"/>
          </p:cNvSpPr>
          <p:nvPr>
            <p:ph type="body" idx="1"/>
          </p:nvPr>
        </p:nvSpPr>
        <p:spPr>
          <a:xfrm>
            <a:off x="1981200" y="1600201"/>
            <a:ext cx="8229600" cy="2549525"/>
          </a:xfrm>
        </p:spPr>
        <p:txBody>
          <a:bodyPr/>
          <a:lstStyle/>
          <a:p>
            <a:r>
              <a:rPr lang="es-MX"/>
              <a:t>Coeficiente alfa de Cronbach</a:t>
            </a:r>
            <a:endParaRPr lang="es-ES"/>
          </a:p>
        </p:txBody>
      </p:sp>
      <p:sp>
        <p:nvSpPr>
          <p:cNvPr id="38917" name="Rectangle 5"/>
          <p:cNvSpPr>
            <a:spLocks noChangeArrowheads="1"/>
          </p:cNvSpPr>
          <p:nvPr/>
        </p:nvSpPr>
        <p:spPr bwMode="auto">
          <a:xfrm>
            <a:off x="1524001" y="2758559"/>
            <a:ext cx="184731" cy="369332"/>
          </a:xfrm>
          <a:prstGeom prst="rect">
            <a:avLst/>
          </a:prstGeom>
          <a:noFill/>
          <a:ln w="9525">
            <a:noFill/>
            <a:miter lim="800000"/>
            <a:headEnd/>
            <a:tailEnd/>
          </a:ln>
          <a:effectLst/>
        </p:spPr>
        <p:txBody>
          <a:bodyPr wrap="none" anchor="ctr">
            <a:spAutoFit/>
          </a:bodyPr>
          <a:lstStyle/>
          <a:p>
            <a:endParaRPr lang="es-ES"/>
          </a:p>
        </p:txBody>
      </p:sp>
      <p:graphicFrame>
        <p:nvGraphicFramePr>
          <p:cNvPr id="38916" name="Object 4"/>
          <p:cNvGraphicFramePr>
            <a:graphicFrameLocks noChangeAspect="1"/>
          </p:cNvGraphicFramePr>
          <p:nvPr/>
        </p:nvGraphicFramePr>
        <p:xfrm>
          <a:off x="4367213" y="2420938"/>
          <a:ext cx="3313112" cy="2112962"/>
        </p:xfrm>
        <a:graphic>
          <a:graphicData uri="http://schemas.openxmlformats.org/presentationml/2006/ole">
            <mc:AlternateContent xmlns:mc="http://schemas.openxmlformats.org/markup-compatibility/2006">
              <mc:Choice xmlns:v="urn:schemas-microsoft-com:vml" Requires="v">
                <p:oleObj spid="_x0000_s2077" name="Ecuación" r:id="rId4" imgW="1371600" imgH="863600" progId="Equation.3">
                  <p:embed/>
                </p:oleObj>
              </mc:Choice>
              <mc:Fallback>
                <p:oleObj name="Ecuación" r:id="rId4" imgW="1371600" imgH="863600" progId="Equation.3">
                  <p:embed/>
                  <p:pic>
                    <p:nvPicPr>
                      <p:cNvPr id="389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7213" y="2420938"/>
                        <a:ext cx="3313112" cy="2112962"/>
                      </a:xfrm>
                      <a:prstGeom prst="rect">
                        <a:avLst/>
                      </a:prstGeom>
                      <a:solidFill>
                        <a:srgbClr val="FFFF99"/>
                      </a:solidFill>
                    </p:spPr>
                  </p:pic>
                </p:oleObj>
              </mc:Fallback>
            </mc:AlternateContent>
          </a:graphicData>
        </a:graphic>
      </p:graphicFrame>
      <p:sp>
        <p:nvSpPr>
          <p:cNvPr id="38918" name="Text Box 6"/>
          <p:cNvSpPr txBox="1">
            <a:spLocks noChangeArrowheads="1"/>
          </p:cNvSpPr>
          <p:nvPr/>
        </p:nvSpPr>
        <p:spPr bwMode="auto">
          <a:xfrm>
            <a:off x="2927351" y="4941889"/>
            <a:ext cx="6481763" cy="701675"/>
          </a:xfrm>
          <a:prstGeom prst="rect">
            <a:avLst/>
          </a:prstGeom>
          <a:noFill/>
          <a:ln w="9525">
            <a:noFill/>
            <a:miter lim="800000"/>
            <a:headEnd/>
            <a:tailEnd/>
          </a:ln>
          <a:effectLst/>
        </p:spPr>
        <p:txBody>
          <a:bodyPr>
            <a:spAutoFit/>
          </a:bodyPr>
          <a:lstStyle/>
          <a:p>
            <a:pPr eaLnBrk="1" hangingPunct="1">
              <a:spcBef>
                <a:spcPct val="50000"/>
              </a:spcBef>
            </a:pPr>
            <a:r>
              <a:rPr lang="es-MX" sz="2000"/>
              <a:t>Es una forma más general que KR, se utiliza en escalas Likert para determinar la consistencia interna.</a:t>
            </a:r>
            <a:endParaRPr lang="es-ES" sz="2000"/>
          </a:p>
        </p:txBody>
      </p:sp>
    </p:spTree>
    <p:extLst>
      <p:ext uri="{BB962C8B-B14F-4D97-AF65-F5344CB8AC3E}">
        <p14:creationId xmlns:p14="http://schemas.microsoft.com/office/powerpoint/2010/main" val="12419951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MX" dirty="0"/>
              <a:t>Consistencia </a:t>
            </a:r>
            <a:r>
              <a:rPr lang="es-MX" dirty="0" smtClean="0"/>
              <a:t>interna KR</a:t>
            </a:r>
            <a:endParaRPr lang="es-ES" dirty="0"/>
          </a:p>
        </p:txBody>
      </p:sp>
      <p:sp>
        <p:nvSpPr>
          <p:cNvPr id="39939" name="Rectangle 3"/>
          <p:cNvSpPr>
            <a:spLocks noGrp="1" noChangeArrowheads="1"/>
          </p:cNvSpPr>
          <p:nvPr>
            <p:ph type="body" idx="1"/>
          </p:nvPr>
        </p:nvSpPr>
        <p:spPr/>
        <p:txBody>
          <a:bodyPr/>
          <a:lstStyle/>
          <a:p>
            <a:r>
              <a:rPr lang="es-MX" dirty="0"/>
              <a:t>Coeficiente </a:t>
            </a:r>
            <a:r>
              <a:rPr lang="es-MX" dirty="0" err="1"/>
              <a:t>Kuder</a:t>
            </a:r>
            <a:r>
              <a:rPr lang="es-MX" dirty="0"/>
              <a:t> – Richardson</a:t>
            </a:r>
          </a:p>
          <a:p>
            <a:pPr>
              <a:buFont typeface="Wingdings" pitchFamily="2" charset="2"/>
              <a:buNone/>
            </a:pPr>
            <a:r>
              <a:rPr lang="es-MX" dirty="0"/>
              <a:t>KR-20 trabaja por proporciones</a:t>
            </a:r>
          </a:p>
          <a:p>
            <a:pPr>
              <a:buFont typeface="Wingdings" pitchFamily="2" charset="2"/>
              <a:buNone/>
            </a:pPr>
            <a:r>
              <a:rPr lang="es-MX" dirty="0"/>
              <a:t>KR-21 se asume igualdad en </a:t>
            </a:r>
            <a:r>
              <a:rPr lang="es-MX" i="1" dirty="0" err="1"/>
              <a:t>kpq</a:t>
            </a:r>
            <a:r>
              <a:rPr lang="es-MX" i="1" dirty="0"/>
              <a:t> (media).</a:t>
            </a:r>
          </a:p>
          <a:p>
            <a:endParaRPr lang="es-MX" dirty="0"/>
          </a:p>
          <a:p>
            <a:r>
              <a:rPr lang="es-MX" dirty="0"/>
              <a:t>Son aplicables a instrumentos de medición con un sistema dicotómico  o binario de calificación de respuesta.</a:t>
            </a:r>
            <a:endParaRPr lang="es-ES" dirty="0"/>
          </a:p>
        </p:txBody>
      </p:sp>
    </p:spTree>
    <p:extLst>
      <p:ext uri="{BB962C8B-B14F-4D97-AF65-F5344CB8AC3E}">
        <p14:creationId xmlns:p14="http://schemas.microsoft.com/office/powerpoint/2010/main" val="3163315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a:t>
            </a:r>
            <a:br>
              <a:rPr lang="es-MX" dirty="0" smtClean="0"/>
            </a:br>
            <a:r>
              <a:rPr lang="es-MX" dirty="0" smtClean="0"/>
              <a:t>de </a:t>
            </a:r>
            <a:r>
              <a:rPr lang="es-MX" dirty="0"/>
              <a:t>consistencia interna</a:t>
            </a:r>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506465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56812"/>
            <a:ext cx="10515600" cy="1325563"/>
          </a:xfrm>
        </p:spPr>
        <p:txBody>
          <a:bodyPr/>
          <a:lstStyle/>
          <a:p>
            <a:r>
              <a:rPr lang="es-MX" dirty="0" smtClean="0"/>
              <a:t>Confiabilidad </a:t>
            </a:r>
            <a:r>
              <a:rPr lang="es-MX" dirty="0"/>
              <a:t>t</a:t>
            </a:r>
            <a:r>
              <a:rPr lang="es-MX" dirty="0" smtClean="0"/>
              <a:t>ipo consistencia interna</a:t>
            </a:r>
            <a:endParaRPr lang="es-MX" dirty="0"/>
          </a:p>
        </p:txBody>
      </p:sp>
      <p:sp>
        <p:nvSpPr>
          <p:cNvPr id="3" name="Marcador de contenido 2"/>
          <p:cNvSpPr>
            <a:spLocks noGrp="1"/>
          </p:cNvSpPr>
          <p:nvPr>
            <p:ph idx="1"/>
          </p:nvPr>
        </p:nvSpPr>
        <p:spPr>
          <a:xfrm>
            <a:off x="1776248" y="1825625"/>
            <a:ext cx="9333186" cy="4351338"/>
          </a:xfrm>
        </p:spPr>
        <p:txBody>
          <a:bodyPr/>
          <a:lstStyle/>
          <a:p>
            <a:r>
              <a:rPr lang="es-MX" dirty="0" smtClean="0"/>
              <a:t>Permite determinar el grado en el que los ítems de una prueba están correlacionados entre sí</a:t>
            </a:r>
          </a:p>
          <a:p>
            <a:endParaRPr lang="es-MX" dirty="0"/>
          </a:p>
          <a:p>
            <a:r>
              <a:rPr lang="es-MX" dirty="0" smtClean="0"/>
              <a:t>Si los reactivos de un instrumento tienen una correlación positiva y, como mínimo moderada…</a:t>
            </a:r>
          </a:p>
          <a:p>
            <a:pPr marL="0" indent="0">
              <a:buNone/>
            </a:pPr>
            <a:endParaRPr lang="es-MX" dirty="0" smtClean="0"/>
          </a:p>
          <a:p>
            <a:r>
              <a:rPr lang="es-MX" dirty="0" smtClean="0"/>
              <a:t>Dicho instrumento será homogéneo.</a:t>
            </a:r>
            <a:endParaRPr lang="es-MX" dirty="0"/>
          </a:p>
        </p:txBody>
      </p:sp>
    </p:spTree>
    <p:extLst>
      <p:ext uri="{BB962C8B-B14F-4D97-AF65-F5344CB8AC3E}">
        <p14:creationId xmlns:p14="http://schemas.microsoft.com/office/powerpoint/2010/main" val="39930493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 de consistencia interna</a:t>
            </a:r>
            <a:endParaRPr lang="es-MX" dirty="0"/>
          </a:p>
        </p:txBody>
      </p:sp>
      <p:sp>
        <p:nvSpPr>
          <p:cNvPr id="3" name="Marcador de contenido 2"/>
          <p:cNvSpPr>
            <a:spLocks noGrp="1"/>
          </p:cNvSpPr>
          <p:nvPr>
            <p:ph idx="1"/>
          </p:nvPr>
        </p:nvSpPr>
        <p:spPr/>
        <p:txBody>
          <a:bodyPr/>
          <a:lstStyle/>
          <a:p>
            <a:r>
              <a:rPr lang="es-MX" dirty="0" smtClean="0"/>
              <a:t>El énfasis se pone en las puntuaciones de los sujetos y no en el contenido o el formato de los reactivos.</a:t>
            </a:r>
          </a:p>
          <a:p>
            <a:r>
              <a:rPr lang="es-MX" dirty="0" smtClean="0"/>
              <a:t>Homogéneo / heterogéneo</a:t>
            </a:r>
          </a:p>
          <a:p>
            <a:endParaRPr lang="es-MX" dirty="0"/>
          </a:p>
          <a:p>
            <a:r>
              <a:rPr lang="es-MX" dirty="0" smtClean="0"/>
              <a:t>Ítems correlacionan positivamente entre sí /</a:t>
            </a:r>
          </a:p>
          <a:p>
            <a:r>
              <a:rPr lang="es-MX" dirty="0" smtClean="0"/>
              <a:t>Ítems no correlacionan entre sí, aun cuando aparentemente estén midiendo el mismo rasgo.</a:t>
            </a:r>
            <a:endParaRPr lang="es-MX" dirty="0"/>
          </a:p>
        </p:txBody>
      </p:sp>
    </p:spTree>
    <p:extLst>
      <p:ext uri="{BB962C8B-B14F-4D97-AF65-F5344CB8AC3E}">
        <p14:creationId xmlns:p14="http://schemas.microsoft.com/office/powerpoint/2010/main" val="6132112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 de consistencia interna</a:t>
            </a:r>
            <a:endParaRPr lang="es-MX" dirty="0"/>
          </a:p>
        </p:txBody>
      </p:sp>
      <p:sp>
        <p:nvSpPr>
          <p:cNvPr id="3" name="Marcador de contenido 2"/>
          <p:cNvSpPr>
            <a:spLocks noGrp="1"/>
          </p:cNvSpPr>
          <p:nvPr>
            <p:ph idx="1"/>
          </p:nvPr>
        </p:nvSpPr>
        <p:spPr/>
        <p:txBody>
          <a:bodyPr/>
          <a:lstStyle/>
          <a:p>
            <a:r>
              <a:rPr lang="es-MX" dirty="0" smtClean="0"/>
              <a:t>Homogeneidad</a:t>
            </a:r>
          </a:p>
          <a:p>
            <a:r>
              <a:rPr lang="es-MX" dirty="0" smtClean="0"/>
              <a:t>Relacionada con la </a:t>
            </a:r>
            <a:r>
              <a:rPr lang="es-MX" dirty="0" err="1" smtClean="0"/>
              <a:t>unidimensionalidad</a:t>
            </a:r>
            <a:r>
              <a:rPr lang="es-MX" dirty="0" smtClean="0"/>
              <a:t> de una prueba</a:t>
            </a:r>
          </a:p>
          <a:p>
            <a:endParaRPr lang="es-MX" dirty="0"/>
          </a:p>
          <a:p>
            <a:r>
              <a:rPr lang="es-MX" dirty="0" smtClean="0"/>
              <a:t>Indica que el instrumento mide una sola variable (un rasgo) en lugar de una combinación de ellas.</a:t>
            </a:r>
          </a:p>
          <a:p>
            <a:endParaRPr lang="es-MX" dirty="0"/>
          </a:p>
          <a:p>
            <a:r>
              <a:rPr lang="es-MX" dirty="0" smtClean="0"/>
              <a:t>Prueba homogénea =&gt; “todos lo ítems miden una característica común”</a:t>
            </a:r>
            <a:endParaRPr lang="es-MX" dirty="0"/>
          </a:p>
        </p:txBody>
      </p:sp>
    </p:spTree>
    <p:extLst>
      <p:ext uri="{BB962C8B-B14F-4D97-AF65-F5344CB8AC3E}">
        <p14:creationId xmlns:p14="http://schemas.microsoft.com/office/powerpoint/2010/main" val="757678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Datos curriculares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606524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Confiabilidad de consistencia interna</a:t>
            </a:r>
            <a:endParaRPr lang="es-MX" dirty="0"/>
          </a:p>
        </p:txBody>
      </p:sp>
      <p:sp>
        <p:nvSpPr>
          <p:cNvPr id="3" name="Marcador de contenido 2"/>
          <p:cNvSpPr>
            <a:spLocks noGrp="1"/>
          </p:cNvSpPr>
          <p:nvPr>
            <p:ph idx="1"/>
          </p:nvPr>
        </p:nvSpPr>
        <p:spPr>
          <a:xfrm>
            <a:off x="2669628" y="1825625"/>
            <a:ext cx="8684172" cy="4351338"/>
          </a:xfrm>
        </p:spPr>
        <p:txBody>
          <a:bodyPr/>
          <a:lstStyle/>
          <a:p>
            <a:r>
              <a:rPr lang="es-MX" dirty="0" smtClean="0"/>
              <a:t>Pruebas </a:t>
            </a:r>
            <a:r>
              <a:rPr lang="es-MX" i="1" dirty="0" smtClean="0"/>
              <a:t>multidimensionales</a:t>
            </a:r>
            <a:endParaRPr lang="es-MX" dirty="0" smtClean="0"/>
          </a:p>
          <a:p>
            <a:endParaRPr lang="es-MX" dirty="0"/>
          </a:p>
          <a:p>
            <a:r>
              <a:rPr lang="es-MX" dirty="0" smtClean="0"/>
              <a:t>Una prueba integrada por </a:t>
            </a:r>
            <a:r>
              <a:rPr lang="es-MX" dirty="0" err="1" smtClean="0"/>
              <a:t>subpruebas</a:t>
            </a:r>
            <a:endParaRPr lang="es-MX" dirty="0" smtClean="0"/>
          </a:p>
          <a:p>
            <a:endParaRPr lang="es-MX" dirty="0"/>
          </a:p>
          <a:p>
            <a:r>
              <a:rPr lang="es-MX" dirty="0" smtClean="0"/>
              <a:t>Prueba confiabilidad moderada</a:t>
            </a:r>
          </a:p>
          <a:p>
            <a:r>
              <a:rPr lang="es-MX" dirty="0" err="1" smtClean="0"/>
              <a:t>Subpruebas</a:t>
            </a:r>
            <a:r>
              <a:rPr lang="es-MX" dirty="0" smtClean="0"/>
              <a:t> son homogéneas.</a:t>
            </a:r>
            <a:endParaRPr lang="es-MX" dirty="0"/>
          </a:p>
        </p:txBody>
      </p:sp>
    </p:spTree>
    <p:extLst>
      <p:ext uri="{BB962C8B-B14F-4D97-AF65-F5344CB8AC3E}">
        <p14:creationId xmlns:p14="http://schemas.microsoft.com/office/powerpoint/2010/main" val="2683905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KR-20</a:t>
            </a:r>
            <a:endParaRPr lang="es-MX" dirty="0"/>
          </a:p>
        </p:txBody>
      </p:sp>
      <p:sp>
        <p:nvSpPr>
          <p:cNvPr id="3" name="Marcador de contenido 2"/>
          <p:cNvSpPr>
            <a:spLocks noGrp="1"/>
          </p:cNvSpPr>
          <p:nvPr>
            <p:ph idx="1"/>
          </p:nvPr>
        </p:nvSpPr>
        <p:spPr>
          <a:xfrm>
            <a:off x="2842952" y="2585258"/>
            <a:ext cx="8510847" cy="3632661"/>
          </a:xfrm>
        </p:spPr>
        <p:txBody>
          <a:bodyPr/>
          <a:lstStyle/>
          <a:p>
            <a:r>
              <a:rPr lang="es-MX" dirty="0" smtClean="0"/>
              <a:t>El modelo </a:t>
            </a:r>
            <a:r>
              <a:rPr lang="es-MX" dirty="0" err="1" smtClean="0"/>
              <a:t>Kuder</a:t>
            </a:r>
            <a:r>
              <a:rPr lang="es-MX" dirty="0" smtClean="0"/>
              <a:t>-Richardson</a:t>
            </a:r>
          </a:p>
          <a:p>
            <a:r>
              <a:rPr lang="es-MX" dirty="0" smtClean="0"/>
              <a:t>Aplicable a las pruebas de ítems dicotómicos</a:t>
            </a:r>
          </a:p>
          <a:p>
            <a:r>
              <a:rPr lang="es-MX" dirty="0" smtClean="0"/>
              <a:t>Respuestas correctas e incorrectas</a:t>
            </a:r>
          </a:p>
          <a:p>
            <a:pPr marL="0" indent="0">
              <a:buNone/>
            </a:pPr>
            <a:endParaRPr lang="es-MX" dirty="0"/>
          </a:p>
        </p:txBody>
      </p:sp>
    </p:spTree>
    <p:extLst>
      <p:ext uri="{BB962C8B-B14F-4D97-AF65-F5344CB8AC3E}">
        <p14:creationId xmlns:p14="http://schemas.microsoft.com/office/powerpoint/2010/main" val="37970582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Kuder</a:t>
            </a:r>
            <a:r>
              <a:rPr lang="es-MX" dirty="0" smtClean="0"/>
              <a:t> y Richardson (1937)</a:t>
            </a:r>
            <a:endParaRPr lang="es-MX" dirty="0"/>
          </a:p>
        </p:txBody>
      </p:sp>
      <p:sp>
        <p:nvSpPr>
          <p:cNvPr id="3" name="Marcador de contenido 2"/>
          <p:cNvSpPr>
            <a:spLocks noGrp="1"/>
          </p:cNvSpPr>
          <p:nvPr>
            <p:ph idx="1"/>
          </p:nvPr>
        </p:nvSpPr>
        <p:spPr>
          <a:xfrm>
            <a:off x="838200" y="1825625"/>
            <a:ext cx="10515600" cy="1399713"/>
          </a:xfrm>
        </p:spPr>
        <p:txBody>
          <a:bodyPr/>
          <a:lstStyle/>
          <a:p>
            <a:endParaRPr lang="es-MX" dirty="0" smtClean="0"/>
          </a:p>
          <a:p>
            <a:r>
              <a:rPr lang="es-MX" dirty="0" smtClean="0"/>
              <a:t>Fórmula 20</a:t>
            </a:r>
          </a:p>
          <a:p>
            <a:endParaRPr lang="es-MX" dirty="0"/>
          </a:p>
          <a:p>
            <a:endParaRPr lang="es-MX" dirty="0"/>
          </a:p>
        </p:txBody>
      </p:sp>
      <mc:AlternateContent xmlns:mc="http://schemas.openxmlformats.org/markup-compatibility/2006" xmlns:a14="http://schemas.microsoft.com/office/drawing/2010/main">
        <mc:Choice Requires="a14">
          <p:sp>
            <p:nvSpPr>
              <p:cNvPr id="4" name="Rectángulo 3"/>
              <p:cNvSpPr/>
              <p:nvPr/>
            </p:nvSpPr>
            <p:spPr>
              <a:xfrm>
                <a:off x="2934393" y="3225338"/>
                <a:ext cx="5935286" cy="135998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4400" i="1" smtClean="0">
                              <a:latin typeface="Cambria Math" panose="02040503050406030204" pitchFamily="18" charset="0"/>
                            </a:rPr>
                          </m:ctrlPr>
                        </m:sSubPr>
                        <m:e>
                          <m:r>
                            <a:rPr lang="es-MX" sz="4400" i="1">
                              <a:latin typeface="Cambria Math" panose="02040503050406030204" pitchFamily="18" charset="0"/>
                            </a:rPr>
                            <m:t>𝑟</m:t>
                          </m:r>
                        </m:e>
                        <m:sub>
                          <m:r>
                            <a:rPr lang="es-MX" sz="4400" b="0" i="1" smtClean="0">
                              <a:latin typeface="Cambria Math" panose="02040503050406030204" pitchFamily="18" charset="0"/>
                            </a:rPr>
                            <m:t>𝑡𝑡</m:t>
                          </m:r>
                        </m:sub>
                      </m:sSub>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i="1">
                              <a:latin typeface="Cambria Math" panose="02040503050406030204" pitchFamily="18" charset="0"/>
                            </a:rPr>
                            <m:t>𝑛</m:t>
                          </m:r>
                        </m:num>
                        <m:den>
                          <m:r>
                            <a:rPr lang="es-MX" sz="4400" i="1">
                              <a:latin typeface="Cambria Math" panose="02040503050406030204" pitchFamily="18" charset="0"/>
                            </a:rPr>
                            <m:t>𝑛</m:t>
                          </m:r>
                          <m:r>
                            <a:rPr lang="es-MX" sz="4400" i="0">
                              <a:latin typeface="Cambria Math" panose="02040503050406030204" pitchFamily="18" charset="0"/>
                            </a:rPr>
                            <m:t>−1</m:t>
                          </m:r>
                        </m:den>
                      </m:f>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i="1">
                              <a:latin typeface="Cambria Math" panose="02040503050406030204" pitchFamily="18" charset="0"/>
                            </a:rPr>
                            <m:t>𝑉𝑡</m:t>
                          </m:r>
                          <m:r>
                            <a:rPr lang="es-MX" sz="4400" i="0">
                              <a:latin typeface="Cambria Math" panose="02040503050406030204" pitchFamily="18" charset="0"/>
                            </a:rPr>
                            <m:t>−</m:t>
                          </m:r>
                          <m:r>
                            <m:rPr>
                              <m:sty m:val="p"/>
                            </m:rPr>
                            <a:rPr lang="es-MX" sz="4400" i="0">
                              <a:latin typeface="Cambria Math" panose="02040503050406030204" pitchFamily="18" charset="0"/>
                            </a:rPr>
                            <m:t>Σ</m:t>
                          </m:r>
                          <m:r>
                            <a:rPr lang="es-MX" sz="4400" i="1">
                              <a:latin typeface="Cambria Math" panose="02040503050406030204" pitchFamily="18" charset="0"/>
                            </a:rPr>
                            <m:t>𝑝𝑞</m:t>
                          </m:r>
                        </m:num>
                        <m:den>
                          <m:r>
                            <a:rPr lang="es-MX" sz="4400" i="1">
                              <a:latin typeface="Cambria Math" panose="02040503050406030204" pitchFamily="18" charset="0"/>
                            </a:rPr>
                            <m:t>𝑉𝑡</m:t>
                          </m:r>
                        </m:den>
                      </m:f>
                    </m:oMath>
                  </m:oMathPara>
                </a14:m>
                <a:endParaRPr lang="es-MX" sz="4400" dirty="0"/>
              </a:p>
            </p:txBody>
          </p:sp>
        </mc:Choice>
        <mc:Fallback xmlns="">
          <p:sp>
            <p:nvSpPr>
              <p:cNvPr id="4" name="Rectángulo 3"/>
              <p:cNvSpPr>
                <a:spLocks noRot="1" noChangeAspect="1" noMove="1" noResize="1" noEditPoints="1" noAdjustHandles="1" noChangeArrowheads="1" noChangeShapeType="1" noTextEdit="1"/>
              </p:cNvSpPr>
              <p:nvPr/>
            </p:nvSpPr>
            <p:spPr>
              <a:xfrm>
                <a:off x="2934393" y="3225338"/>
                <a:ext cx="5935286" cy="1359988"/>
              </a:xfrm>
              <a:prstGeom prst="rect">
                <a:avLst/>
              </a:prstGeom>
              <a:blipFill>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5135519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Donde</a:t>
            </a:r>
            <a:endParaRPr lang="es-MX" dirty="0"/>
          </a:p>
        </p:txBody>
      </p:sp>
      <p:sp>
        <p:nvSpPr>
          <p:cNvPr id="3" name="Marcador de contenido 2"/>
          <p:cNvSpPr>
            <a:spLocks noGrp="1"/>
          </p:cNvSpPr>
          <p:nvPr>
            <p:ph idx="1"/>
          </p:nvPr>
        </p:nvSpPr>
        <p:spPr/>
        <p:txBody>
          <a:bodyPr>
            <a:normAutofit/>
          </a:bodyPr>
          <a:lstStyle/>
          <a:p>
            <a:r>
              <a:rPr lang="es-MX" dirty="0" err="1" smtClean="0"/>
              <a:t>r</a:t>
            </a:r>
            <a:r>
              <a:rPr lang="es-MX" baseline="-25000" dirty="0" err="1" smtClean="0"/>
              <a:t>tt</a:t>
            </a:r>
            <a:r>
              <a:rPr lang="es-MX" dirty="0" smtClean="0"/>
              <a:t> = coeficiente de confiabilidad</a:t>
            </a:r>
          </a:p>
          <a:p>
            <a:r>
              <a:rPr lang="es-MX" dirty="0" smtClean="0"/>
              <a:t>n = número de ítems que contiene el instrumento</a:t>
            </a:r>
          </a:p>
          <a:p>
            <a:r>
              <a:rPr lang="es-MX" dirty="0" smtClean="0"/>
              <a:t>V t = Varianza total de la prueba</a:t>
            </a:r>
          </a:p>
          <a:p>
            <a:r>
              <a:rPr lang="es-MX" dirty="0" smtClean="0"/>
              <a:t>∑ </a:t>
            </a:r>
            <a:r>
              <a:rPr lang="es-MX" i="1" dirty="0" err="1" smtClean="0"/>
              <a:t>pq</a:t>
            </a:r>
            <a:r>
              <a:rPr lang="es-MX" dirty="0" smtClean="0"/>
              <a:t> = sumatoria de la varianza individual de los ítems</a:t>
            </a:r>
          </a:p>
          <a:p>
            <a:pPr marL="0" indent="0">
              <a:buNone/>
            </a:pPr>
            <a:r>
              <a:rPr lang="es-MX" i="1" dirty="0" smtClean="0"/>
              <a:t>p</a:t>
            </a:r>
            <a:r>
              <a:rPr lang="es-MX" dirty="0" smtClean="0"/>
              <a:t> = proporción de sujetos que pasaron un ítem sobre el total de sujetos</a:t>
            </a:r>
          </a:p>
          <a:p>
            <a:pPr marL="0" indent="0">
              <a:buNone/>
            </a:pPr>
            <a:r>
              <a:rPr lang="es-MX" i="1" dirty="0" smtClean="0"/>
              <a:t>q</a:t>
            </a:r>
            <a:r>
              <a:rPr lang="es-MX" dirty="0" smtClean="0"/>
              <a:t> = 1 – </a:t>
            </a:r>
            <a:r>
              <a:rPr lang="es-MX" i="1" dirty="0" smtClean="0"/>
              <a:t>p</a:t>
            </a:r>
          </a:p>
          <a:p>
            <a:pPr marL="0" indent="0">
              <a:buNone/>
            </a:pPr>
            <a:r>
              <a:rPr lang="es-MX" dirty="0" smtClean="0"/>
              <a:t>Se multiplica </a:t>
            </a:r>
            <a:r>
              <a:rPr lang="es-MX" i="1" dirty="0" err="1" smtClean="0"/>
              <a:t>pq</a:t>
            </a:r>
            <a:r>
              <a:rPr lang="es-MX" dirty="0" smtClean="0"/>
              <a:t> y se suman todos los valores de </a:t>
            </a:r>
            <a:r>
              <a:rPr lang="es-MX" dirty="0" err="1" smtClean="0"/>
              <a:t>pq</a:t>
            </a:r>
            <a:r>
              <a:rPr lang="es-MX" dirty="0" smtClean="0"/>
              <a:t> (sumatoria de la varianza individual).</a:t>
            </a:r>
            <a:endParaRPr lang="es-MX" dirty="0"/>
          </a:p>
        </p:txBody>
      </p:sp>
    </p:spTree>
    <p:extLst>
      <p:ext uri="{BB962C8B-B14F-4D97-AF65-F5344CB8AC3E}">
        <p14:creationId xmlns:p14="http://schemas.microsoft.com/office/powerpoint/2010/main" val="576586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Archivo</a:t>
            </a:r>
            <a:endParaRPr lang="es-MX" dirty="0"/>
          </a:p>
        </p:txBody>
      </p:sp>
      <p:sp>
        <p:nvSpPr>
          <p:cNvPr id="3" name="Marcador de contenido 2"/>
          <p:cNvSpPr>
            <a:spLocks noGrp="1"/>
          </p:cNvSpPr>
          <p:nvPr>
            <p:ph idx="1"/>
          </p:nvPr>
        </p:nvSpPr>
        <p:spPr/>
        <p:txBody>
          <a:bodyPr/>
          <a:lstStyle/>
          <a:p>
            <a:r>
              <a:rPr lang="es-MX" dirty="0" smtClean="0"/>
              <a:t>Utiliza los archivos siguientes:</a:t>
            </a:r>
          </a:p>
          <a:p>
            <a:endParaRPr lang="es-MX" dirty="0"/>
          </a:p>
          <a:p>
            <a:r>
              <a:rPr lang="es-MX" dirty="0" smtClean="0"/>
              <a:t>Estilos de Aprendizaje-KR20.xlsx y CalculoKR-20- Español.xlsx</a:t>
            </a:r>
          </a:p>
          <a:p>
            <a:endParaRPr lang="es-MX" dirty="0" smtClean="0"/>
          </a:p>
          <a:p>
            <a:pPr marL="0" indent="0">
              <a:buNone/>
            </a:pPr>
            <a:endParaRPr lang="es-MX" dirty="0" smtClean="0"/>
          </a:p>
          <a:p>
            <a:r>
              <a:rPr lang="es-MX" dirty="0" smtClean="0"/>
              <a:t>Pues solicitar los archivos al correo </a:t>
            </a:r>
            <a:r>
              <a:rPr lang="es-MX" b="1" dirty="0" smtClean="0">
                <a:hlinkClick r:id="rId2"/>
              </a:rPr>
              <a:t>juarezlugo@gmail.com</a:t>
            </a:r>
            <a:r>
              <a:rPr lang="es-MX" b="1" dirty="0" smtClean="0"/>
              <a:t> </a:t>
            </a:r>
          </a:p>
        </p:txBody>
      </p:sp>
    </p:spTree>
    <p:extLst>
      <p:ext uri="{BB962C8B-B14F-4D97-AF65-F5344CB8AC3E}">
        <p14:creationId xmlns:p14="http://schemas.microsoft.com/office/powerpoint/2010/main" val="23889139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KR-20</a:t>
            </a:r>
            <a:br>
              <a:rPr lang="es-MX" dirty="0" smtClean="0"/>
            </a:br>
            <a:r>
              <a:rPr lang="es-MX" dirty="0" smtClean="0"/>
              <a:t>Procedimiento de cálculo en Excel</a:t>
            </a:r>
            <a:endParaRPr lang="es-MX" dirty="0"/>
          </a:p>
        </p:txBody>
      </p:sp>
      <p:sp>
        <p:nvSpPr>
          <p:cNvPr id="3" name="Marcador de texto 2"/>
          <p:cNvSpPr>
            <a:spLocks noGrp="1"/>
          </p:cNvSpPr>
          <p:nvPr>
            <p:ph type="body" idx="1"/>
          </p:nvPr>
        </p:nvSpPr>
        <p:spPr/>
        <p:txBody>
          <a:bodyPr/>
          <a:lstStyle/>
          <a:p>
            <a:r>
              <a:rPr lang="es-MX" dirty="0" smtClean="0"/>
              <a:t>Archivo Estilos de aprendizaje-KR20.xlsx</a:t>
            </a:r>
            <a:endParaRPr lang="es-MX" dirty="0"/>
          </a:p>
        </p:txBody>
      </p:sp>
    </p:spTree>
    <p:extLst>
      <p:ext uri="{BB962C8B-B14F-4D97-AF65-F5344CB8AC3E}">
        <p14:creationId xmlns:p14="http://schemas.microsoft.com/office/powerpoint/2010/main" val="42364740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Instrumento</a:t>
            </a:r>
            <a:endParaRPr lang="es-MX" dirty="0"/>
          </a:p>
        </p:txBody>
      </p:sp>
      <p:sp>
        <p:nvSpPr>
          <p:cNvPr id="3" name="Marcador de contenido 2"/>
          <p:cNvSpPr>
            <a:spLocks noGrp="1"/>
          </p:cNvSpPr>
          <p:nvPr>
            <p:ph idx="1"/>
          </p:nvPr>
        </p:nvSpPr>
        <p:spPr>
          <a:xfrm>
            <a:off x="1755228" y="2203997"/>
            <a:ext cx="9291144" cy="3545162"/>
          </a:xfrm>
        </p:spPr>
        <p:txBody>
          <a:bodyPr>
            <a:normAutofit/>
          </a:bodyPr>
          <a:lstStyle/>
          <a:p>
            <a:r>
              <a:rPr lang="es-MX" b="1" dirty="0" smtClean="0"/>
              <a:t>Escala de Estilos de Aprendizaje</a:t>
            </a:r>
          </a:p>
          <a:p>
            <a:r>
              <a:rPr lang="es-MX" b="1" dirty="0" smtClean="0"/>
              <a:t>Objetivo. Identificar los estilos de aprendizaje de los estudiantes.</a:t>
            </a:r>
            <a:endParaRPr lang="es-MX" b="1" dirty="0"/>
          </a:p>
          <a:p>
            <a:r>
              <a:rPr lang="es-MX" b="1" dirty="0"/>
              <a:t>15 </a:t>
            </a:r>
            <a:r>
              <a:rPr lang="es-MX" b="1" dirty="0" smtClean="0"/>
              <a:t>preguntas </a:t>
            </a:r>
            <a:r>
              <a:rPr lang="es-MX" b="1" dirty="0"/>
              <a:t>tratan sobre cosas que </a:t>
            </a:r>
            <a:r>
              <a:rPr lang="es-MX" b="1" dirty="0" smtClean="0"/>
              <a:t>el respondiente ha </a:t>
            </a:r>
            <a:r>
              <a:rPr lang="es-MX" b="1" dirty="0"/>
              <a:t>sentido o hecho</a:t>
            </a:r>
            <a:r>
              <a:rPr lang="es-MX" b="1" dirty="0" smtClean="0"/>
              <a:t>.</a:t>
            </a:r>
            <a:endParaRPr lang="es-MX" b="1" dirty="0"/>
          </a:p>
          <a:p>
            <a:r>
              <a:rPr lang="es-MX" b="1" dirty="0" smtClean="0"/>
              <a:t>Formato de respuesta SÍ – No</a:t>
            </a:r>
          </a:p>
          <a:p>
            <a:r>
              <a:rPr lang="es-MX" b="1" dirty="0" smtClean="0"/>
              <a:t>416 estudiantes universitarios</a:t>
            </a:r>
            <a:endParaRPr lang="es-MX" dirty="0"/>
          </a:p>
        </p:txBody>
      </p:sp>
    </p:spTree>
    <p:extLst>
      <p:ext uri="{BB962C8B-B14F-4D97-AF65-F5344CB8AC3E}">
        <p14:creationId xmlns:p14="http://schemas.microsoft.com/office/powerpoint/2010/main" val="29380913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Procedimiento de cálculo KR-20</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6738523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 de datos</a:t>
            </a:r>
            <a:endParaRPr lang="es-MX" dirty="0"/>
          </a:p>
        </p:txBody>
      </p:sp>
      <p:sp>
        <p:nvSpPr>
          <p:cNvPr id="5" name="CuadroTexto 4"/>
          <p:cNvSpPr txBox="1"/>
          <p:nvPr/>
        </p:nvSpPr>
        <p:spPr>
          <a:xfrm>
            <a:off x="8965325" y="4424364"/>
            <a:ext cx="1944414" cy="646331"/>
          </a:xfrm>
          <a:prstGeom prst="rect">
            <a:avLst/>
          </a:prstGeom>
          <a:noFill/>
        </p:spPr>
        <p:txBody>
          <a:bodyPr wrap="square" rtlCol="0">
            <a:spAutoFit/>
          </a:bodyPr>
          <a:lstStyle/>
          <a:p>
            <a:pPr algn="ctr"/>
            <a:r>
              <a:rPr lang="es-MX" dirty="0" smtClean="0"/>
              <a:t>Sumatoria de cada participantes</a:t>
            </a:r>
            <a:endParaRPr lang="es-MX" dirty="0"/>
          </a:p>
        </p:txBody>
      </p:sp>
      <p:sp>
        <p:nvSpPr>
          <p:cNvPr id="6" name="CuadroTexto 5"/>
          <p:cNvSpPr txBox="1"/>
          <p:nvPr/>
        </p:nvSpPr>
        <p:spPr>
          <a:xfrm>
            <a:off x="5123792" y="4629863"/>
            <a:ext cx="1944414" cy="1477328"/>
          </a:xfrm>
          <a:prstGeom prst="rect">
            <a:avLst/>
          </a:prstGeom>
          <a:noFill/>
        </p:spPr>
        <p:txBody>
          <a:bodyPr wrap="square" rtlCol="0">
            <a:spAutoFit/>
          </a:bodyPr>
          <a:lstStyle/>
          <a:p>
            <a:pPr algn="ctr"/>
            <a:r>
              <a:rPr lang="es-MX" dirty="0" smtClean="0"/>
              <a:t>Respuesta de los participantes</a:t>
            </a:r>
          </a:p>
          <a:p>
            <a:pPr algn="ctr"/>
            <a:r>
              <a:rPr lang="es-MX" dirty="0"/>
              <a:t>0 = No</a:t>
            </a:r>
          </a:p>
          <a:p>
            <a:pPr algn="ctr"/>
            <a:r>
              <a:rPr lang="es-MX" dirty="0"/>
              <a:t>1 = Sí</a:t>
            </a:r>
          </a:p>
          <a:p>
            <a:pPr algn="ctr"/>
            <a:endParaRPr lang="es-MX" dirty="0"/>
          </a:p>
        </p:txBody>
      </p:sp>
      <p:pic>
        <p:nvPicPr>
          <p:cNvPr id="7" name="Imagen 6"/>
          <p:cNvPicPr>
            <a:picLocks noChangeAspect="1"/>
          </p:cNvPicPr>
          <p:nvPr/>
        </p:nvPicPr>
        <p:blipFill>
          <a:blip r:embed="rId2"/>
          <a:stretch>
            <a:fillRect/>
          </a:stretch>
        </p:blipFill>
        <p:spPr>
          <a:xfrm>
            <a:off x="1947862" y="1690688"/>
            <a:ext cx="8296275" cy="2085975"/>
          </a:xfrm>
          <a:prstGeom prst="rect">
            <a:avLst/>
          </a:prstGeom>
        </p:spPr>
      </p:pic>
      <p:sp>
        <p:nvSpPr>
          <p:cNvPr id="8" name="CuadroTexto 7"/>
          <p:cNvSpPr txBox="1"/>
          <p:nvPr/>
        </p:nvSpPr>
        <p:spPr>
          <a:xfrm>
            <a:off x="1797266" y="4379176"/>
            <a:ext cx="1387366" cy="646331"/>
          </a:xfrm>
          <a:prstGeom prst="rect">
            <a:avLst/>
          </a:prstGeom>
          <a:noFill/>
        </p:spPr>
        <p:txBody>
          <a:bodyPr wrap="square" rtlCol="0">
            <a:spAutoFit/>
          </a:bodyPr>
          <a:lstStyle/>
          <a:p>
            <a:pPr algn="ctr"/>
            <a:r>
              <a:rPr lang="es-MX" dirty="0" smtClean="0"/>
              <a:t>Folio del participante</a:t>
            </a:r>
          </a:p>
        </p:txBody>
      </p:sp>
      <p:cxnSp>
        <p:nvCxnSpPr>
          <p:cNvPr id="10" name="Conector recto de flecha 9"/>
          <p:cNvCxnSpPr/>
          <p:nvPr/>
        </p:nvCxnSpPr>
        <p:spPr>
          <a:xfrm flipV="1">
            <a:off x="2464681" y="3879139"/>
            <a:ext cx="1" cy="450247"/>
          </a:xfrm>
          <a:prstGeom prst="straightConnector1">
            <a:avLst/>
          </a:prstGeom>
          <a:ln>
            <a:solidFill>
              <a:srgbClr val="FF0000"/>
            </a:solidFill>
            <a:tailEnd type="triangle"/>
          </a:ln>
        </p:spPr>
        <p:style>
          <a:lnRef idx="3">
            <a:schemeClr val="accent5"/>
          </a:lnRef>
          <a:fillRef idx="0">
            <a:schemeClr val="accent5"/>
          </a:fillRef>
          <a:effectRef idx="2">
            <a:schemeClr val="accent5"/>
          </a:effectRef>
          <a:fontRef idx="minor">
            <a:schemeClr val="tx1"/>
          </a:fontRef>
        </p:style>
      </p:cxnSp>
      <p:cxnSp>
        <p:nvCxnSpPr>
          <p:cNvPr id="12" name="Conector recto de flecha 11"/>
          <p:cNvCxnSpPr/>
          <p:nvPr/>
        </p:nvCxnSpPr>
        <p:spPr>
          <a:xfrm flipV="1">
            <a:off x="6080233" y="3933469"/>
            <a:ext cx="1" cy="450247"/>
          </a:xfrm>
          <a:prstGeom prst="straightConnector1">
            <a:avLst/>
          </a:prstGeom>
          <a:ln>
            <a:solidFill>
              <a:srgbClr val="FF0000"/>
            </a:solidFill>
            <a:tailEnd type="triangle"/>
          </a:ln>
        </p:spPr>
        <p:style>
          <a:lnRef idx="3">
            <a:schemeClr val="accent5"/>
          </a:lnRef>
          <a:fillRef idx="0">
            <a:schemeClr val="accent5"/>
          </a:fillRef>
          <a:effectRef idx="2">
            <a:schemeClr val="accent5"/>
          </a:effectRef>
          <a:fontRef idx="minor">
            <a:schemeClr val="tx1"/>
          </a:fontRef>
        </p:style>
      </p:cxnSp>
      <p:cxnSp>
        <p:nvCxnSpPr>
          <p:cNvPr id="13" name="Conector recto de flecha 12"/>
          <p:cNvCxnSpPr/>
          <p:nvPr/>
        </p:nvCxnSpPr>
        <p:spPr>
          <a:xfrm flipV="1">
            <a:off x="10042635" y="3819333"/>
            <a:ext cx="1" cy="450247"/>
          </a:xfrm>
          <a:prstGeom prst="straightConnector1">
            <a:avLst/>
          </a:prstGeom>
          <a:ln>
            <a:solidFill>
              <a:srgbClr val="FF0000"/>
            </a:solidFill>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929363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Necesario calcular</a:t>
            </a:r>
            <a:endParaRPr lang="es-MX" dirty="0"/>
          </a:p>
        </p:txBody>
      </p:sp>
      <p:sp>
        <p:nvSpPr>
          <p:cNvPr id="3" name="Marcador de contenido 2"/>
          <p:cNvSpPr>
            <a:spLocks noGrp="1"/>
          </p:cNvSpPr>
          <p:nvPr>
            <p:ph idx="1"/>
          </p:nvPr>
        </p:nvSpPr>
        <p:spPr/>
        <p:txBody>
          <a:bodyPr>
            <a:normAutofit/>
          </a:bodyPr>
          <a:lstStyle/>
          <a:p>
            <a:r>
              <a:rPr lang="es-MX" dirty="0" smtClean="0"/>
              <a:t>n = número de ítems que contiene el instrumento</a:t>
            </a:r>
          </a:p>
          <a:p>
            <a:r>
              <a:rPr lang="es-MX" dirty="0" smtClean="0"/>
              <a:t>V t = Varianza total de la prueba</a:t>
            </a:r>
          </a:p>
          <a:p>
            <a:r>
              <a:rPr lang="es-MX" dirty="0" smtClean="0"/>
              <a:t>∑ </a:t>
            </a:r>
            <a:r>
              <a:rPr lang="es-MX" i="1" dirty="0" err="1" smtClean="0"/>
              <a:t>pq</a:t>
            </a:r>
            <a:r>
              <a:rPr lang="es-MX" dirty="0" smtClean="0"/>
              <a:t> = sumatoria de la varianza individual de los ítems</a:t>
            </a:r>
          </a:p>
          <a:p>
            <a:r>
              <a:rPr lang="es-MX" dirty="0" smtClean="0"/>
              <a:t>Donde:</a:t>
            </a:r>
          </a:p>
          <a:p>
            <a:pPr marL="0" indent="0">
              <a:buNone/>
            </a:pPr>
            <a:r>
              <a:rPr lang="es-MX" i="1" dirty="0" smtClean="0"/>
              <a:t>p</a:t>
            </a:r>
            <a:r>
              <a:rPr lang="es-MX" dirty="0" smtClean="0"/>
              <a:t> = proporción de sujetos que respondieron afirmativamente un ítem sobre el total de sujetos</a:t>
            </a:r>
          </a:p>
          <a:p>
            <a:pPr marL="0" indent="0">
              <a:buNone/>
            </a:pPr>
            <a:r>
              <a:rPr lang="es-MX" i="1" dirty="0" smtClean="0"/>
              <a:t>q</a:t>
            </a:r>
            <a:r>
              <a:rPr lang="es-MX" dirty="0" smtClean="0"/>
              <a:t> = 1 – </a:t>
            </a:r>
            <a:r>
              <a:rPr lang="es-MX" i="1" dirty="0" smtClean="0"/>
              <a:t>p</a:t>
            </a:r>
          </a:p>
        </p:txBody>
      </p:sp>
    </p:spTree>
    <p:extLst>
      <p:ext uri="{BB962C8B-B14F-4D97-AF65-F5344CB8AC3E}">
        <p14:creationId xmlns:p14="http://schemas.microsoft.com/office/powerpoint/2010/main" val="2704982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1895" y="759280"/>
            <a:ext cx="10956758"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Licenciatura en Psicología. Centro Universitario UAEM Ecatepec</a:t>
            </a: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Unidad de Aprendizaje a la que se destina el material: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smtClean="0">
                <a:ln>
                  <a:noFill/>
                </a:ln>
                <a:effectLst/>
                <a:uLnTx/>
                <a:uFillTx/>
                <a:latin typeface="Times New Roman" panose="02020603050405020304" pitchFamily="18" charset="0"/>
                <a:ea typeface="+mn-ea"/>
                <a:cs typeface="Times New Roman" panose="02020603050405020304" pitchFamily="18" charset="0"/>
              </a:rPr>
              <a:t>Elaboración</a:t>
            </a:r>
            <a:r>
              <a:rPr kumimoji="0" lang="es-MX" sz="2400" b="1" i="1" u="none" strike="noStrike" kern="1200" cap="none" spc="0" normalizeH="0" noProof="0" dirty="0" smtClean="0">
                <a:ln>
                  <a:noFill/>
                </a:ln>
                <a:effectLst/>
                <a:uLnTx/>
                <a:uFillTx/>
                <a:latin typeface="Times New Roman" panose="02020603050405020304" pitchFamily="18" charset="0"/>
                <a:ea typeface="+mn-ea"/>
                <a:cs typeface="Times New Roman" panose="02020603050405020304" pitchFamily="18" charset="0"/>
              </a:rPr>
              <a:t> de Instrumentos</a:t>
            </a:r>
            <a:endPar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1"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Programa por competencias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Secuencia didáctica que indica el Programa de Aprendizaje: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endParaRPr kumimoji="0" lang="es-MX" sz="2400" b="0" i="0" u="none" strike="noStrike" kern="1200" cap="none" spc="0" normalizeH="0" baseline="0" noProof="0" dirty="0">
              <a:ln>
                <a:noFill/>
              </a:ln>
              <a:effectLst/>
              <a:uLnTx/>
              <a:uFillTx/>
              <a:latin typeface="Times New Roman"/>
              <a:ea typeface="+mn-ea"/>
            </a:endParaRPr>
          </a:p>
          <a:p>
            <a:pPr marL="457200" lvl="0" indent="-457200">
              <a:buAutoNum type="arabicPeriod"/>
              <a:defRPr/>
            </a:pPr>
            <a:r>
              <a:rPr lang="es-MX" sz="2400" dirty="0" smtClean="0">
                <a:latin typeface="Times New Roman"/>
              </a:rPr>
              <a:t>Fundamentos </a:t>
            </a:r>
            <a:r>
              <a:rPr lang="es-MX" sz="2400" dirty="0">
                <a:latin typeface="Times New Roman"/>
              </a:rPr>
              <a:t>teóricos y evaluación en </a:t>
            </a:r>
            <a:r>
              <a:rPr lang="es-MX" sz="2400" dirty="0" smtClean="0">
                <a:latin typeface="Times New Roman"/>
              </a:rPr>
              <a:t>las ciencias </a:t>
            </a:r>
            <a:r>
              <a:rPr lang="es-MX" sz="2400" dirty="0">
                <a:latin typeface="Times New Roman"/>
              </a:rPr>
              <a:t>del </a:t>
            </a:r>
            <a:r>
              <a:rPr lang="es-MX" sz="2400" dirty="0" smtClean="0">
                <a:latin typeface="Times New Roman"/>
              </a:rPr>
              <a:t>comportamiento</a:t>
            </a:r>
          </a:p>
          <a:p>
            <a:pPr marL="457200" lvl="0" indent="-457200">
              <a:buAutoNum type="arabicPeriod"/>
              <a:defRPr/>
            </a:pPr>
            <a:r>
              <a:rPr lang="es-MX" sz="2400" dirty="0">
                <a:latin typeface="Times New Roman"/>
              </a:rPr>
              <a:t>Elementos básicos de la </a:t>
            </a:r>
            <a:r>
              <a:rPr lang="es-MX" sz="2400" dirty="0" smtClean="0">
                <a:latin typeface="Times New Roman"/>
              </a:rPr>
              <a:t>evaluación.</a:t>
            </a:r>
          </a:p>
          <a:p>
            <a:pPr marL="457200" lvl="0" indent="-457200">
              <a:buAutoNum type="arabicPeriod"/>
              <a:defRPr/>
            </a:pPr>
            <a:r>
              <a:rPr lang="es-MX" sz="2400" dirty="0">
                <a:latin typeface="Times New Roman"/>
              </a:rPr>
              <a:t> Bases metodológicas para construir </a:t>
            </a:r>
            <a:r>
              <a:rPr lang="es-MX" sz="2400" dirty="0" smtClean="0">
                <a:latin typeface="Times New Roman"/>
              </a:rPr>
              <a:t>un instrumento </a:t>
            </a:r>
            <a:r>
              <a:rPr lang="es-MX" sz="2400" dirty="0">
                <a:latin typeface="Times New Roman"/>
              </a:rPr>
              <a:t>y generación de </a:t>
            </a:r>
            <a:r>
              <a:rPr lang="es-MX" sz="2400" dirty="0" smtClean="0">
                <a:latin typeface="Times New Roman"/>
              </a:rPr>
              <a:t>reactivos</a:t>
            </a:r>
          </a:p>
          <a:p>
            <a:pPr marL="457200" lvl="0" indent="-457200">
              <a:buAutoNum type="arabicPeriod"/>
              <a:defRPr/>
            </a:pPr>
            <a:r>
              <a:rPr kumimoji="0" lang="es-MX" sz="2400" b="1" i="0" u="none" strike="noStrike" kern="1200" cap="none" spc="0" normalizeH="0" baseline="0" noProof="0" dirty="0" smtClean="0">
                <a:ln>
                  <a:noFill/>
                </a:ln>
                <a:effectLst/>
                <a:uLnTx/>
                <a:uFillTx/>
                <a:latin typeface="Times New Roman"/>
                <a:ea typeface="+mn-ea"/>
                <a:cs typeface="+mn-cs"/>
              </a:rPr>
              <a:t>Propiedades psicométricas de los instrumentos</a:t>
            </a:r>
            <a:r>
              <a:rPr kumimoji="0" lang="es-MX" sz="2400" b="0" i="0" u="none" strike="noStrike" kern="1200" cap="none" spc="0" normalizeH="0" baseline="0" noProof="0" dirty="0" smtClean="0">
                <a:ln>
                  <a:noFill/>
                </a:ln>
                <a:effectLst/>
                <a:uLnTx/>
                <a:uFillTx/>
                <a:latin typeface="Times New Roman"/>
                <a:ea typeface="+mn-ea"/>
                <a:cs typeface="+mn-cs"/>
              </a:rPr>
              <a:t>.</a:t>
            </a:r>
            <a:endParaRPr kumimoji="0" lang="es-MX" sz="2400" b="0" i="0" u="none" strike="noStrike" kern="1200" cap="none" spc="0" normalizeH="0" baseline="0" noProof="0" dirty="0">
              <a:ln>
                <a:noFill/>
              </a:ln>
              <a:effectLst/>
              <a:uLnTx/>
              <a:uFillTx/>
              <a:latin typeface="Times New Roman"/>
              <a:ea typeface="+mn-ea"/>
              <a:cs typeface="+mn-cs"/>
            </a:endParaRPr>
          </a:p>
        </p:txBody>
      </p:sp>
    </p:spTree>
    <p:extLst>
      <p:ext uri="{BB962C8B-B14F-4D97-AF65-F5344CB8AC3E}">
        <p14:creationId xmlns:p14="http://schemas.microsoft.com/office/powerpoint/2010/main" val="35647216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Kuder</a:t>
            </a:r>
            <a:r>
              <a:rPr lang="es-MX" dirty="0" smtClean="0"/>
              <a:t> y Richardson (1937)</a:t>
            </a:r>
            <a:endParaRPr lang="es-MX" dirty="0"/>
          </a:p>
        </p:txBody>
      </p:sp>
      <p:sp>
        <p:nvSpPr>
          <p:cNvPr id="3" name="Marcador de contenido 2"/>
          <p:cNvSpPr>
            <a:spLocks noGrp="1"/>
          </p:cNvSpPr>
          <p:nvPr>
            <p:ph idx="1"/>
          </p:nvPr>
        </p:nvSpPr>
        <p:spPr>
          <a:xfrm>
            <a:off x="838200" y="1825625"/>
            <a:ext cx="10515600" cy="1399713"/>
          </a:xfrm>
        </p:spPr>
        <p:txBody>
          <a:bodyPr/>
          <a:lstStyle/>
          <a:p>
            <a:endParaRPr lang="es-MX" dirty="0" smtClean="0"/>
          </a:p>
          <a:p>
            <a:r>
              <a:rPr lang="es-MX" dirty="0" smtClean="0"/>
              <a:t>Fórmula 20</a:t>
            </a:r>
          </a:p>
          <a:p>
            <a:endParaRPr lang="es-MX" dirty="0"/>
          </a:p>
          <a:p>
            <a:endParaRPr lang="es-MX" dirty="0"/>
          </a:p>
        </p:txBody>
      </p:sp>
      <mc:AlternateContent xmlns:mc="http://schemas.openxmlformats.org/markup-compatibility/2006" xmlns:a14="http://schemas.microsoft.com/office/drawing/2010/main">
        <mc:Choice Requires="a14">
          <p:sp>
            <p:nvSpPr>
              <p:cNvPr id="4" name="Rectángulo 3"/>
              <p:cNvSpPr/>
              <p:nvPr/>
            </p:nvSpPr>
            <p:spPr>
              <a:xfrm>
                <a:off x="2934393" y="3225338"/>
                <a:ext cx="5935286" cy="135998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4400" i="1" smtClean="0">
                              <a:latin typeface="Cambria Math" panose="02040503050406030204" pitchFamily="18" charset="0"/>
                            </a:rPr>
                          </m:ctrlPr>
                        </m:sSubPr>
                        <m:e>
                          <m:r>
                            <a:rPr lang="es-MX" sz="4400" i="1">
                              <a:latin typeface="Cambria Math" panose="02040503050406030204" pitchFamily="18" charset="0"/>
                            </a:rPr>
                            <m:t>𝑟</m:t>
                          </m:r>
                        </m:e>
                        <m:sub>
                          <m:r>
                            <a:rPr lang="es-MX" sz="4400" b="0" i="1" smtClean="0">
                              <a:latin typeface="Cambria Math" panose="02040503050406030204" pitchFamily="18" charset="0"/>
                            </a:rPr>
                            <m:t>𝑡𝑡</m:t>
                          </m:r>
                        </m:sub>
                      </m:sSub>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i="1">
                              <a:latin typeface="Cambria Math" panose="02040503050406030204" pitchFamily="18" charset="0"/>
                            </a:rPr>
                            <m:t>𝑛</m:t>
                          </m:r>
                        </m:num>
                        <m:den>
                          <m:r>
                            <a:rPr lang="es-MX" sz="4400" i="1">
                              <a:latin typeface="Cambria Math" panose="02040503050406030204" pitchFamily="18" charset="0"/>
                            </a:rPr>
                            <m:t>𝑛</m:t>
                          </m:r>
                          <m:r>
                            <a:rPr lang="es-MX" sz="4400" i="0">
                              <a:latin typeface="Cambria Math" panose="02040503050406030204" pitchFamily="18" charset="0"/>
                            </a:rPr>
                            <m:t>−1</m:t>
                          </m:r>
                        </m:den>
                      </m:f>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i="1">
                              <a:latin typeface="Cambria Math" panose="02040503050406030204" pitchFamily="18" charset="0"/>
                            </a:rPr>
                            <m:t>𝑉𝑡</m:t>
                          </m:r>
                          <m:r>
                            <a:rPr lang="es-MX" sz="4400" i="0">
                              <a:latin typeface="Cambria Math" panose="02040503050406030204" pitchFamily="18" charset="0"/>
                            </a:rPr>
                            <m:t>−</m:t>
                          </m:r>
                          <m:r>
                            <m:rPr>
                              <m:sty m:val="p"/>
                            </m:rPr>
                            <a:rPr lang="es-MX" sz="4400" i="0">
                              <a:latin typeface="Cambria Math" panose="02040503050406030204" pitchFamily="18" charset="0"/>
                            </a:rPr>
                            <m:t>Σ</m:t>
                          </m:r>
                          <m:r>
                            <a:rPr lang="es-MX" sz="4400" i="1">
                              <a:latin typeface="Cambria Math" panose="02040503050406030204" pitchFamily="18" charset="0"/>
                            </a:rPr>
                            <m:t>𝑝𝑞</m:t>
                          </m:r>
                        </m:num>
                        <m:den>
                          <m:r>
                            <a:rPr lang="es-MX" sz="4400" i="1">
                              <a:latin typeface="Cambria Math" panose="02040503050406030204" pitchFamily="18" charset="0"/>
                            </a:rPr>
                            <m:t>𝑉𝑡</m:t>
                          </m:r>
                        </m:den>
                      </m:f>
                    </m:oMath>
                  </m:oMathPara>
                </a14:m>
                <a:endParaRPr lang="es-MX" sz="4400" dirty="0"/>
              </a:p>
            </p:txBody>
          </p:sp>
        </mc:Choice>
        <mc:Fallback xmlns="">
          <p:sp>
            <p:nvSpPr>
              <p:cNvPr id="4" name="Rectángulo 3"/>
              <p:cNvSpPr>
                <a:spLocks noRot="1" noChangeAspect="1" noMove="1" noResize="1" noEditPoints="1" noAdjustHandles="1" noChangeArrowheads="1" noChangeShapeType="1" noTextEdit="1"/>
              </p:cNvSpPr>
              <p:nvPr/>
            </p:nvSpPr>
            <p:spPr>
              <a:xfrm>
                <a:off x="2934393" y="3225338"/>
                <a:ext cx="5935286" cy="1359988"/>
              </a:xfrm>
              <a:prstGeom prst="rect">
                <a:avLst/>
              </a:prstGeom>
              <a:blipFill>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8573181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Diseño de la base de datos</a:t>
            </a:r>
            <a:endParaRPr lang="es-MX" dirty="0"/>
          </a:p>
        </p:txBody>
      </p:sp>
      <p:sp>
        <p:nvSpPr>
          <p:cNvPr id="5" name="CuadroTexto 4"/>
          <p:cNvSpPr txBox="1"/>
          <p:nvPr/>
        </p:nvSpPr>
        <p:spPr>
          <a:xfrm>
            <a:off x="2049517" y="3916579"/>
            <a:ext cx="8460827" cy="2585323"/>
          </a:xfrm>
          <a:prstGeom prst="rect">
            <a:avLst/>
          </a:prstGeom>
          <a:noFill/>
        </p:spPr>
        <p:txBody>
          <a:bodyPr wrap="square" rtlCol="0">
            <a:spAutoFit/>
          </a:bodyPr>
          <a:lstStyle/>
          <a:p>
            <a:r>
              <a:rPr lang="es-MX" dirty="0" smtClean="0"/>
              <a:t>Escribimos el nombre de los datos que es necesario calcular:</a:t>
            </a:r>
          </a:p>
          <a:p>
            <a:endParaRPr lang="es-MX" dirty="0" smtClean="0"/>
          </a:p>
          <a:p>
            <a:r>
              <a:rPr lang="es-MX" b="1" dirty="0" smtClean="0"/>
              <a:t>Sí</a:t>
            </a:r>
            <a:r>
              <a:rPr lang="es-MX" dirty="0" smtClean="0"/>
              <a:t> = número de respuestas </a:t>
            </a:r>
            <a:r>
              <a:rPr lang="es-MX" b="1" dirty="0" smtClean="0"/>
              <a:t>“Sí”</a:t>
            </a:r>
            <a:r>
              <a:rPr lang="es-MX" dirty="0" smtClean="0"/>
              <a:t> en el ítem.</a:t>
            </a:r>
          </a:p>
          <a:p>
            <a:r>
              <a:rPr lang="es-MX" b="1" dirty="0" smtClean="0"/>
              <a:t>p</a:t>
            </a:r>
            <a:r>
              <a:rPr lang="es-MX" dirty="0" smtClean="0"/>
              <a:t> = proporción de sujetos que respondieron </a:t>
            </a:r>
            <a:r>
              <a:rPr lang="es-MX" b="1" dirty="0" smtClean="0"/>
              <a:t>“Sí”</a:t>
            </a:r>
            <a:r>
              <a:rPr lang="es-MX" dirty="0" smtClean="0"/>
              <a:t> sobre el número total de sujetos n sí/N</a:t>
            </a:r>
          </a:p>
          <a:p>
            <a:r>
              <a:rPr lang="es-MX" b="1" dirty="0" smtClean="0"/>
              <a:t>q</a:t>
            </a:r>
            <a:r>
              <a:rPr lang="es-MX" dirty="0" smtClean="0"/>
              <a:t> = que es la resta de 1 – p</a:t>
            </a:r>
          </a:p>
          <a:p>
            <a:r>
              <a:rPr lang="es-MX" b="1" dirty="0" err="1" smtClean="0"/>
              <a:t>pq</a:t>
            </a:r>
            <a:r>
              <a:rPr lang="es-MX" dirty="0" smtClean="0"/>
              <a:t> = multiplicación de los valores de p * q</a:t>
            </a:r>
          </a:p>
          <a:p>
            <a:r>
              <a:rPr lang="es-MX" b="1" dirty="0" err="1" smtClean="0"/>
              <a:t>Vt</a:t>
            </a:r>
            <a:r>
              <a:rPr lang="es-MX" b="1" dirty="0" smtClean="0"/>
              <a:t> = Varianza  total de la distribución de puntaje [columna Suma Estilo]</a:t>
            </a:r>
          </a:p>
          <a:p>
            <a:r>
              <a:rPr lang="es-MX" b="1" dirty="0"/>
              <a:t>∑ </a:t>
            </a:r>
            <a:r>
              <a:rPr lang="es-MX" b="1" dirty="0" err="1"/>
              <a:t>pq</a:t>
            </a:r>
            <a:r>
              <a:rPr lang="es-MX" dirty="0"/>
              <a:t> </a:t>
            </a:r>
            <a:r>
              <a:rPr lang="es-MX" dirty="0" smtClean="0"/>
              <a:t>= sumatoria de las </a:t>
            </a:r>
            <a:r>
              <a:rPr lang="es-MX" dirty="0" err="1" smtClean="0"/>
              <a:t>pq</a:t>
            </a:r>
            <a:r>
              <a:rPr lang="es-MX" dirty="0" smtClean="0"/>
              <a:t> [varianza individual de los ítems]</a:t>
            </a:r>
            <a:endParaRPr lang="es-MX" b="1" dirty="0" smtClean="0"/>
          </a:p>
          <a:p>
            <a:endParaRPr lang="es-MX" dirty="0"/>
          </a:p>
        </p:txBody>
      </p:sp>
      <p:cxnSp>
        <p:nvCxnSpPr>
          <p:cNvPr id="6" name="Conector recto de flecha 5"/>
          <p:cNvCxnSpPr/>
          <p:nvPr/>
        </p:nvCxnSpPr>
        <p:spPr>
          <a:xfrm flipV="1">
            <a:off x="1889234" y="3653821"/>
            <a:ext cx="1" cy="899537"/>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p:cNvCxnSpPr/>
          <p:nvPr/>
        </p:nvCxnSpPr>
        <p:spPr>
          <a:xfrm flipV="1">
            <a:off x="10302766" y="3458067"/>
            <a:ext cx="1" cy="899537"/>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pic>
        <p:nvPicPr>
          <p:cNvPr id="9" name="Imagen 8"/>
          <p:cNvPicPr>
            <a:picLocks noChangeAspect="1"/>
          </p:cNvPicPr>
          <p:nvPr/>
        </p:nvPicPr>
        <p:blipFill>
          <a:blip r:embed="rId2"/>
          <a:stretch>
            <a:fillRect/>
          </a:stretch>
        </p:blipFill>
        <p:spPr>
          <a:xfrm>
            <a:off x="1502979" y="1848342"/>
            <a:ext cx="9248118" cy="1663123"/>
          </a:xfrm>
          <a:prstGeom prst="rect">
            <a:avLst/>
          </a:prstGeom>
        </p:spPr>
      </p:pic>
    </p:spTree>
    <p:extLst>
      <p:ext uri="{BB962C8B-B14F-4D97-AF65-F5344CB8AC3E}">
        <p14:creationId xmlns:p14="http://schemas.microsoft.com/office/powerpoint/2010/main" val="36015617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a:t>
            </a:r>
            <a:r>
              <a:rPr lang="es-MX" b="1" dirty="0" smtClean="0"/>
              <a:t>Sí</a:t>
            </a:r>
            <a:r>
              <a:rPr lang="es-MX" dirty="0" smtClean="0"/>
              <a:t>”</a:t>
            </a:r>
            <a:endParaRPr lang="es-MX" dirty="0"/>
          </a:p>
        </p:txBody>
      </p:sp>
      <p:sp>
        <p:nvSpPr>
          <p:cNvPr id="3" name="Marcador de contenido 2"/>
          <p:cNvSpPr>
            <a:spLocks noGrp="1"/>
          </p:cNvSpPr>
          <p:nvPr>
            <p:ph idx="1"/>
          </p:nvPr>
        </p:nvSpPr>
        <p:spPr/>
        <p:txBody>
          <a:bodyPr/>
          <a:lstStyle/>
          <a:p>
            <a:r>
              <a:rPr lang="es-MX" dirty="0" smtClean="0"/>
              <a:t>Para contabilizar el número de datos 1 en el primer ítem se utiliza la fórmula de Excel </a:t>
            </a:r>
            <a:r>
              <a:rPr lang="es-MX" b="1" dirty="0" smtClean="0"/>
              <a:t>=CONTAR.SI</a:t>
            </a:r>
          </a:p>
          <a:p>
            <a:endParaRPr lang="es-MX" b="1" dirty="0"/>
          </a:p>
          <a:p>
            <a:r>
              <a:rPr lang="es-MX" dirty="0" smtClean="0"/>
              <a:t>En la celda B418 escribimos la siguiente fórmula con el rango correspondiente al conjunto de datos y el valor [1] que requerimos contar su frecuencia.</a:t>
            </a:r>
          </a:p>
          <a:p>
            <a:endParaRPr lang="es-MX" dirty="0"/>
          </a:p>
          <a:p>
            <a:r>
              <a:rPr lang="es-MX" dirty="0"/>
              <a:t>=CONTAR.SI(B2:B417,1</a:t>
            </a:r>
            <a:r>
              <a:rPr lang="es-MX" dirty="0" smtClean="0"/>
              <a:t>)</a:t>
            </a:r>
          </a:p>
        </p:txBody>
      </p:sp>
    </p:spTree>
    <p:extLst>
      <p:ext uri="{BB962C8B-B14F-4D97-AF65-F5344CB8AC3E}">
        <p14:creationId xmlns:p14="http://schemas.microsoft.com/office/powerpoint/2010/main" val="32286182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Fila “</a:t>
            </a:r>
            <a:r>
              <a:rPr lang="es-MX" b="1" dirty="0"/>
              <a:t>Sí</a:t>
            </a:r>
            <a:r>
              <a:rPr lang="es-MX" dirty="0"/>
              <a:t>”</a:t>
            </a:r>
          </a:p>
        </p:txBody>
      </p:sp>
      <p:pic>
        <p:nvPicPr>
          <p:cNvPr id="5" name="Imagen 4"/>
          <p:cNvPicPr>
            <a:picLocks noChangeAspect="1"/>
          </p:cNvPicPr>
          <p:nvPr/>
        </p:nvPicPr>
        <p:blipFill>
          <a:blip r:embed="rId2"/>
          <a:stretch>
            <a:fillRect/>
          </a:stretch>
        </p:blipFill>
        <p:spPr>
          <a:xfrm>
            <a:off x="1360805" y="2564852"/>
            <a:ext cx="3885500" cy="2353989"/>
          </a:xfrm>
          <a:prstGeom prst="rect">
            <a:avLst/>
          </a:prstGeom>
        </p:spPr>
      </p:pic>
      <p:pic>
        <p:nvPicPr>
          <p:cNvPr id="6" name="Imagen 5"/>
          <p:cNvPicPr>
            <a:picLocks noChangeAspect="1"/>
          </p:cNvPicPr>
          <p:nvPr/>
        </p:nvPicPr>
        <p:blipFill>
          <a:blip r:embed="rId3"/>
          <a:stretch>
            <a:fillRect/>
          </a:stretch>
        </p:blipFill>
        <p:spPr>
          <a:xfrm>
            <a:off x="6330345" y="2588667"/>
            <a:ext cx="4058101" cy="2393239"/>
          </a:xfrm>
          <a:prstGeom prst="rect">
            <a:avLst/>
          </a:prstGeom>
        </p:spPr>
      </p:pic>
      <p:sp>
        <p:nvSpPr>
          <p:cNvPr id="7" name="CuadroTexto 6"/>
          <p:cNvSpPr txBox="1"/>
          <p:nvPr/>
        </p:nvSpPr>
        <p:spPr>
          <a:xfrm>
            <a:off x="3846786" y="5447488"/>
            <a:ext cx="4035973" cy="369332"/>
          </a:xfrm>
          <a:prstGeom prst="rect">
            <a:avLst/>
          </a:prstGeom>
          <a:noFill/>
        </p:spPr>
        <p:txBody>
          <a:bodyPr wrap="square" rtlCol="0">
            <a:spAutoFit/>
          </a:bodyPr>
          <a:lstStyle/>
          <a:p>
            <a:r>
              <a:rPr lang="es-MX" dirty="0" smtClean="0"/>
              <a:t>12 personas contestaron “Sí”</a:t>
            </a:r>
            <a:endParaRPr lang="es-MX" dirty="0"/>
          </a:p>
        </p:txBody>
      </p:sp>
    </p:spTree>
    <p:extLst>
      <p:ext uri="{BB962C8B-B14F-4D97-AF65-F5344CB8AC3E}">
        <p14:creationId xmlns:p14="http://schemas.microsoft.com/office/powerpoint/2010/main" val="36560702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a:t>
            </a:r>
            <a:r>
              <a:rPr lang="es-MX" i="1" dirty="0" smtClean="0"/>
              <a:t>p</a:t>
            </a:r>
            <a:endParaRPr lang="es-MX" i="1" dirty="0"/>
          </a:p>
        </p:txBody>
      </p:sp>
      <p:sp>
        <p:nvSpPr>
          <p:cNvPr id="3" name="Marcador de contenido 2"/>
          <p:cNvSpPr>
            <a:spLocks noGrp="1"/>
          </p:cNvSpPr>
          <p:nvPr>
            <p:ph idx="1"/>
          </p:nvPr>
        </p:nvSpPr>
        <p:spPr/>
        <p:txBody>
          <a:bodyPr/>
          <a:lstStyle/>
          <a:p>
            <a:r>
              <a:rPr lang="es-MX" dirty="0" smtClean="0"/>
              <a:t>Para conocer el valor de </a:t>
            </a:r>
            <a:r>
              <a:rPr lang="es-MX" b="1" i="1" dirty="0" smtClean="0"/>
              <a:t>p</a:t>
            </a:r>
            <a:r>
              <a:rPr lang="es-MX" dirty="0" smtClean="0"/>
              <a:t> es necesario calcular la </a:t>
            </a:r>
            <a:r>
              <a:rPr lang="es-MX" dirty="0"/>
              <a:t>proporción de sujetos que respondieron </a:t>
            </a:r>
            <a:r>
              <a:rPr lang="es-MX" b="1" dirty="0"/>
              <a:t>“Sí”</a:t>
            </a:r>
            <a:r>
              <a:rPr lang="es-MX" dirty="0"/>
              <a:t> sobre el número total de </a:t>
            </a:r>
            <a:r>
              <a:rPr lang="es-MX" dirty="0" smtClean="0"/>
              <a:t>sujetos</a:t>
            </a:r>
          </a:p>
          <a:p>
            <a:pPr marL="0" indent="0" algn="ctr">
              <a:buNone/>
            </a:pPr>
            <a:r>
              <a:rPr lang="es-MX" dirty="0" smtClean="0"/>
              <a:t>n sí/N</a:t>
            </a:r>
          </a:p>
          <a:p>
            <a:pPr marL="0" indent="0">
              <a:buNone/>
            </a:pPr>
            <a:r>
              <a:rPr lang="es-MX" dirty="0" smtClean="0"/>
              <a:t>Es decir: 12/146</a:t>
            </a:r>
          </a:p>
          <a:p>
            <a:pPr marL="0" indent="0">
              <a:buNone/>
            </a:pPr>
            <a:endParaRPr lang="es-MX" dirty="0" smtClean="0"/>
          </a:p>
          <a:p>
            <a:pPr marL="0" indent="0">
              <a:buNone/>
            </a:pPr>
            <a:r>
              <a:rPr lang="es-MX" dirty="0" smtClean="0"/>
              <a:t>Por medio de una fórmula </a:t>
            </a:r>
            <a:r>
              <a:rPr lang="es-MX" dirty="0"/>
              <a:t>en Excel: =</a:t>
            </a:r>
            <a:r>
              <a:rPr lang="es-MX" dirty="0" smtClean="0"/>
              <a:t>B418/416</a:t>
            </a:r>
          </a:p>
          <a:p>
            <a:pPr marL="0" indent="0">
              <a:buNone/>
            </a:pPr>
            <a:endParaRPr lang="es-MX" dirty="0"/>
          </a:p>
          <a:p>
            <a:pPr marL="0" indent="0">
              <a:buNone/>
            </a:pPr>
            <a:r>
              <a:rPr lang="es-MX" dirty="0" smtClean="0"/>
              <a:t>Nota. Recuerda que si trabajamos con fórmulas podemos repetir n veces para todos los ítems.</a:t>
            </a:r>
            <a:endParaRPr lang="es-MX" dirty="0"/>
          </a:p>
        </p:txBody>
      </p:sp>
    </p:spTree>
    <p:extLst>
      <p:ext uri="{BB962C8B-B14F-4D97-AF65-F5344CB8AC3E}">
        <p14:creationId xmlns:p14="http://schemas.microsoft.com/office/powerpoint/2010/main" val="3503555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a:t>
            </a:r>
            <a:r>
              <a:rPr lang="es-MX" b="1" i="1" dirty="0" smtClean="0"/>
              <a:t>p</a:t>
            </a:r>
            <a:endParaRPr lang="es-MX" dirty="0"/>
          </a:p>
        </p:txBody>
      </p:sp>
      <p:pic>
        <p:nvPicPr>
          <p:cNvPr id="3" name="Imagen 2"/>
          <p:cNvPicPr>
            <a:picLocks noChangeAspect="1"/>
          </p:cNvPicPr>
          <p:nvPr/>
        </p:nvPicPr>
        <p:blipFill>
          <a:blip r:embed="rId2"/>
          <a:stretch>
            <a:fillRect/>
          </a:stretch>
        </p:blipFill>
        <p:spPr>
          <a:xfrm>
            <a:off x="1404253" y="1815494"/>
            <a:ext cx="4030417" cy="2609358"/>
          </a:xfrm>
          <a:prstGeom prst="rect">
            <a:avLst/>
          </a:prstGeom>
        </p:spPr>
      </p:pic>
      <p:pic>
        <p:nvPicPr>
          <p:cNvPr id="4" name="Imagen 3"/>
          <p:cNvPicPr>
            <a:picLocks noChangeAspect="1"/>
          </p:cNvPicPr>
          <p:nvPr/>
        </p:nvPicPr>
        <p:blipFill>
          <a:blip r:embed="rId3"/>
          <a:stretch>
            <a:fillRect/>
          </a:stretch>
        </p:blipFill>
        <p:spPr>
          <a:xfrm>
            <a:off x="6353168" y="1756214"/>
            <a:ext cx="4077967" cy="2595070"/>
          </a:xfrm>
          <a:prstGeom prst="rect">
            <a:avLst/>
          </a:prstGeom>
        </p:spPr>
      </p:pic>
      <p:sp>
        <p:nvSpPr>
          <p:cNvPr id="5" name="CuadroTexto 4"/>
          <p:cNvSpPr txBox="1"/>
          <p:nvPr/>
        </p:nvSpPr>
        <p:spPr>
          <a:xfrm>
            <a:off x="3752193" y="5171089"/>
            <a:ext cx="4235669" cy="646331"/>
          </a:xfrm>
          <a:prstGeom prst="rect">
            <a:avLst/>
          </a:prstGeom>
          <a:noFill/>
        </p:spPr>
        <p:txBody>
          <a:bodyPr wrap="square" rtlCol="0">
            <a:spAutoFit/>
          </a:bodyPr>
          <a:lstStyle/>
          <a:p>
            <a:r>
              <a:rPr lang="es-MX" dirty="0" smtClean="0"/>
              <a:t>El valor de la proporción </a:t>
            </a:r>
            <a:r>
              <a:rPr lang="es-MX" dirty="0"/>
              <a:t>de sujetos que respondieron </a:t>
            </a:r>
            <a:r>
              <a:rPr lang="es-MX" b="1" dirty="0"/>
              <a:t>“Sí</a:t>
            </a:r>
            <a:r>
              <a:rPr lang="es-MX" b="1" dirty="0" smtClean="0"/>
              <a:t>” es igual a 0.03</a:t>
            </a:r>
            <a:endParaRPr lang="es-MX" dirty="0"/>
          </a:p>
        </p:txBody>
      </p:sp>
    </p:spTree>
    <p:extLst>
      <p:ext uri="{BB962C8B-B14F-4D97-AF65-F5344CB8AC3E}">
        <p14:creationId xmlns:p14="http://schemas.microsoft.com/office/powerpoint/2010/main" val="17647712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q = (1-p)</a:t>
            </a:r>
            <a:endParaRPr lang="es-MX" dirty="0"/>
          </a:p>
        </p:txBody>
      </p:sp>
      <p:sp>
        <p:nvSpPr>
          <p:cNvPr id="3" name="Marcador de contenido 2"/>
          <p:cNvSpPr>
            <a:spLocks noGrp="1"/>
          </p:cNvSpPr>
          <p:nvPr>
            <p:ph idx="1"/>
          </p:nvPr>
        </p:nvSpPr>
        <p:spPr/>
        <p:txBody>
          <a:bodyPr/>
          <a:lstStyle/>
          <a:p>
            <a:r>
              <a:rPr lang="es-MX" dirty="0"/>
              <a:t>Para conocer el valor de </a:t>
            </a:r>
            <a:r>
              <a:rPr lang="es-MX" b="1" i="1" dirty="0" smtClean="0"/>
              <a:t>q</a:t>
            </a:r>
            <a:r>
              <a:rPr lang="es-MX" dirty="0" smtClean="0"/>
              <a:t> </a:t>
            </a:r>
            <a:r>
              <a:rPr lang="es-MX" dirty="0"/>
              <a:t>es necesario calcular la </a:t>
            </a:r>
            <a:r>
              <a:rPr lang="es-MX" dirty="0" smtClean="0"/>
              <a:t>el valor de 1-p</a:t>
            </a:r>
            <a:endParaRPr lang="es-MX" dirty="0"/>
          </a:p>
          <a:p>
            <a:pPr marL="0" indent="0" algn="ctr">
              <a:buNone/>
            </a:pPr>
            <a:endParaRPr lang="es-MX" dirty="0"/>
          </a:p>
          <a:p>
            <a:pPr marL="0" indent="0">
              <a:buNone/>
            </a:pPr>
            <a:r>
              <a:rPr lang="es-MX" dirty="0"/>
              <a:t>Es decir: </a:t>
            </a:r>
            <a:r>
              <a:rPr lang="es-MX" dirty="0" smtClean="0"/>
              <a:t>q = 1 - 0.03</a:t>
            </a:r>
            <a:endParaRPr lang="es-MX" dirty="0"/>
          </a:p>
          <a:p>
            <a:pPr marL="0" indent="0">
              <a:buNone/>
            </a:pPr>
            <a:endParaRPr lang="es-MX" dirty="0"/>
          </a:p>
          <a:p>
            <a:pPr marL="0" indent="0">
              <a:buNone/>
            </a:pPr>
            <a:r>
              <a:rPr lang="es-MX" dirty="0"/>
              <a:t>Por medio de una fórmula en Excel: =1-B419</a:t>
            </a:r>
          </a:p>
        </p:txBody>
      </p:sp>
    </p:spTree>
    <p:extLst>
      <p:ext uri="{BB962C8B-B14F-4D97-AF65-F5344CB8AC3E}">
        <p14:creationId xmlns:p14="http://schemas.microsoft.com/office/powerpoint/2010/main" val="6377121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Fila q = (1-p)</a:t>
            </a:r>
          </a:p>
        </p:txBody>
      </p:sp>
      <p:pic>
        <p:nvPicPr>
          <p:cNvPr id="3" name="Imagen 2"/>
          <p:cNvPicPr>
            <a:picLocks noChangeAspect="1"/>
          </p:cNvPicPr>
          <p:nvPr/>
        </p:nvPicPr>
        <p:blipFill>
          <a:blip r:embed="rId2"/>
          <a:stretch>
            <a:fillRect/>
          </a:stretch>
        </p:blipFill>
        <p:spPr>
          <a:xfrm>
            <a:off x="1082850" y="1838327"/>
            <a:ext cx="4673864" cy="2996434"/>
          </a:xfrm>
          <a:prstGeom prst="rect">
            <a:avLst/>
          </a:prstGeom>
        </p:spPr>
      </p:pic>
      <p:pic>
        <p:nvPicPr>
          <p:cNvPr id="4" name="Imagen 3"/>
          <p:cNvPicPr>
            <a:picLocks noChangeAspect="1"/>
          </p:cNvPicPr>
          <p:nvPr/>
        </p:nvPicPr>
        <p:blipFill>
          <a:blip r:embed="rId3"/>
          <a:stretch>
            <a:fillRect/>
          </a:stretch>
        </p:blipFill>
        <p:spPr>
          <a:xfrm>
            <a:off x="6128517" y="1827823"/>
            <a:ext cx="4683746" cy="2996434"/>
          </a:xfrm>
          <a:prstGeom prst="rect">
            <a:avLst/>
          </a:prstGeom>
        </p:spPr>
      </p:pic>
      <p:sp>
        <p:nvSpPr>
          <p:cNvPr id="5" name="CuadroTexto 4"/>
          <p:cNvSpPr txBox="1"/>
          <p:nvPr/>
        </p:nvSpPr>
        <p:spPr>
          <a:xfrm>
            <a:off x="3752193" y="5171089"/>
            <a:ext cx="4235669" cy="646331"/>
          </a:xfrm>
          <a:prstGeom prst="rect">
            <a:avLst/>
          </a:prstGeom>
          <a:noFill/>
        </p:spPr>
        <p:txBody>
          <a:bodyPr wrap="square" rtlCol="0">
            <a:spAutoFit/>
          </a:bodyPr>
          <a:lstStyle/>
          <a:p>
            <a:r>
              <a:rPr lang="es-MX" dirty="0" smtClean="0"/>
              <a:t>El valor de q para el ítem 1 es de 0.97</a:t>
            </a:r>
          </a:p>
          <a:p>
            <a:pPr algn="ctr"/>
            <a:r>
              <a:rPr lang="es-MX" b="1" dirty="0"/>
              <a:t>q</a:t>
            </a:r>
            <a:r>
              <a:rPr lang="es-MX" b="1" dirty="0" smtClean="0"/>
              <a:t> = 0.97</a:t>
            </a:r>
            <a:endParaRPr lang="es-MX" b="1" dirty="0"/>
          </a:p>
        </p:txBody>
      </p:sp>
    </p:spTree>
    <p:extLst>
      <p:ext uri="{BB962C8B-B14F-4D97-AF65-F5344CB8AC3E}">
        <p14:creationId xmlns:p14="http://schemas.microsoft.com/office/powerpoint/2010/main" val="15970582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a:t>
            </a:r>
            <a:r>
              <a:rPr lang="es-MX" b="1" i="1" dirty="0" err="1" smtClean="0"/>
              <a:t>pq</a:t>
            </a:r>
            <a:endParaRPr lang="es-MX" b="1" i="1" dirty="0"/>
          </a:p>
        </p:txBody>
      </p:sp>
      <p:sp>
        <p:nvSpPr>
          <p:cNvPr id="3" name="Marcador de contenido 2"/>
          <p:cNvSpPr>
            <a:spLocks noGrp="1"/>
          </p:cNvSpPr>
          <p:nvPr>
            <p:ph idx="1"/>
          </p:nvPr>
        </p:nvSpPr>
        <p:spPr/>
        <p:txBody>
          <a:bodyPr/>
          <a:lstStyle/>
          <a:p>
            <a:r>
              <a:rPr lang="es-MX" dirty="0" smtClean="0"/>
              <a:t>Ahora es necesario multiplicar los valores de p y de q de la pregunta 01 de la siguiente manera:</a:t>
            </a:r>
          </a:p>
          <a:p>
            <a:endParaRPr lang="es-MX" dirty="0"/>
          </a:p>
          <a:p>
            <a:r>
              <a:rPr lang="es-MX" dirty="0" smtClean="0"/>
              <a:t>=0.03*0.97</a:t>
            </a:r>
          </a:p>
          <a:p>
            <a:endParaRPr lang="es-MX" dirty="0" smtClean="0"/>
          </a:p>
          <a:p>
            <a:r>
              <a:rPr lang="es-MX" dirty="0"/>
              <a:t>Por medio de una fórmula en Excel: =B419*B420</a:t>
            </a:r>
          </a:p>
        </p:txBody>
      </p:sp>
    </p:spTree>
    <p:extLst>
      <p:ext uri="{BB962C8B-B14F-4D97-AF65-F5344CB8AC3E}">
        <p14:creationId xmlns:p14="http://schemas.microsoft.com/office/powerpoint/2010/main" val="574770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Fila </a:t>
            </a:r>
            <a:r>
              <a:rPr lang="es-MX" b="1" i="1" dirty="0" err="1" smtClean="0"/>
              <a:t>pq</a:t>
            </a:r>
            <a:endParaRPr lang="es-MX" b="1" i="1" dirty="0"/>
          </a:p>
        </p:txBody>
      </p:sp>
      <p:pic>
        <p:nvPicPr>
          <p:cNvPr id="4" name="Imagen 3"/>
          <p:cNvPicPr>
            <a:picLocks noChangeAspect="1"/>
          </p:cNvPicPr>
          <p:nvPr/>
        </p:nvPicPr>
        <p:blipFill>
          <a:blip r:embed="rId2"/>
          <a:stretch>
            <a:fillRect/>
          </a:stretch>
        </p:blipFill>
        <p:spPr>
          <a:xfrm>
            <a:off x="1129332" y="2325906"/>
            <a:ext cx="4830034" cy="2929266"/>
          </a:xfrm>
          <a:prstGeom prst="rect">
            <a:avLst/>
          </a:prstGeom>
        </p:spPr>
      </p:pic>
      <p:pic>
        <p:nvPicPr>
          <p:cNvPr id="6" name="Imagen 5"/>
          <p:cNvPicPr>
            <a:picLocks noChangeAspect="1"/>
          </p:cNvPicPr>
          <p:nvPr/>
        </p:nvPicPr>
        <p:blipFill>
          <a:blip r:embed="rId3"/>
          <a:stretch>
            <a:fillRect/>
          </a:stretch>
        </p:blipFill>
        <p:spPr>
          <a:xfrm>
            <a:off x="6409503" y="2325906"/>
            <a:ext cx="4784469" cy="2929266"/>
          </a:xfrm>
          <a:prstGeom prst="rect">
            <a:avLst/>
          </a:prstGeom>
        </p:spPr>
      </p:pic>
      <p:sp>
        <p:nvSpPr>
          <p:cNvPr id="7" name="CuadroTexto 6"/>
          <p:cNvSpPr txBox="1"/>
          <p:nvPr/>
        </p:nvSpPr>
        <p:spPr>
          <a:xfrm>
            <a:off x="3978165" y="5433847"/>
            <a:ext cx="4235669" cy="646331"/>
          </a:xfrm>
          <a:prstGeom prst="rect">
            <a:avLst/>
          </a:prstGeom>
          <a:noFill/>
        </p:spPr>
        <p:txBody>
          <a:bodyPr wrap="square" rtlCol="0">
            <a:spAutoFit/>
          </a:bodyPr>
          <a:lstStyle/>
          <a:p>
            <a:r>
              <a:rPr lang="es-MX" dirty="0" smtClean="0"/>
              <a:t>El valor de </a:t>
            </a:r>
            <a:r>
              <a:rPr lang="es-MX" dirty="0" err="1" smtClean="0"/>
              <a:t>pq</a:t>
            </a:r>
            <a:r>
              <a:rPr lang="es-MX" dirty="0" smtClean="0"/>
              <a:t> para el ítem 1 es de 0.03</a:t>
            </a:r>
          </a:p>
          <a:p>
            <a:pPr algn="ctr"/>
            <a:r>
              <a:rPr lang="es-MX" b="1" dirty="0" err="1" smtClean="0"/>
              <a:t>pq</a:t>
            </a:r>
            <a:r>
              <a:rPr lang="es-MX" b="1" dirty="0" smtClean="0"/>
              <a:t> = 0.03</a:t>
            </a:r>
            <a:endParaRPr lang="es-MX" b="1" dirty="0"/>
          </a:p>
        </p:txBody>
      </p:sp>
    </p:spTree>
    <p:extLst>
      <p:ext uri="{BB962C8B-B14F-4D97-AF65-F5344CB8AC3E}">
        <p14:creationId xmlns:p14="http://schemas.microsoft.com/office/powerpoint/2010/main" val="648291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97487" y="481694"/>
            <a:ext cx="10058401" cy="53245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UNIDAD DE APRENDIZAJE: </a:t>
            </a:r>
            <a:r>
              <a:rPr kumimoji="0" lang="es-MX" sz="2000" b="0" i="0" u="none" strike="noStrike" kern="1200" cap="none" spc="0" normalizeH="0" baseline="0" noProof="0" dirty="0" smtClean="0">
                <a:ln>
                  <a:noFill/>
                </a:ln>
                <a:effectLst/>
                <a:uLnTx/>
                <a:uFillTx/>
                <a:latin typeface="Times New Roman"/>
                <a:ea typeface="+mn-ea"/>
                <a:cs typeface="+mn-cs"/>
              </a:rPr>
              <a:t>TALLER DE ELABORACIÓN DE INSTRUMENTOS</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r>
              <a:rPr kumimoji="0" lang="es-MX" sz="2000" b="0" i="1" u="none" strike="noStrike" kern="1200" cap="none" spc="0" normalizeH="0" baseline="0" noProof="0" dirty="0">
                <a:ln>
                  <a:noFill/>
                </a:ln>
                <a:effectLst/>
                <a:uLnTx/>
                <a:uFillTx/>
                <a:latin typeface="Times New Roman"/>
                <a:ea typeface="+mn-ea"/>
                <a:cs typeface="+mn-cs"/>
              </a:rPr>
              <a:t>Programa por Competencias</a:t>
            </a:r>
            <a:r>
              <a:rPr kumimoji="0" lang="es-MX" sz="2000" b="0" i="0" u="none" strike="noStrike" kern="1200" cap="none" spc="0" normalizeH="0" baseline="0" noProof="0" dirty="0">
                <a:ln>
                  <a:noFill/>
                </a:ln>
                <a:effectLst/>
                <a:uLnTx/>
                <a:uFillTx/>
                <a:latin typeface="Times New Roman"/>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Clave: </a:t>
            </a:r>
            <a:r>
              <a:rPr kumimoji="0" lang="es-MX" sz="2000" b="0" i="0" u="none" strike="noStrike" kern="1200" cap="none" spc="0" normalizeH="0" baseline="0" noProof="0" dirty="0" smtClean="0">
                <a:ln>
                  <a:noFill/>
                </a:ln>
                <a:effectLst/>
                <a:uLnTx/>
                <a:uFillTx/>
                <a:latin typeface="Times New Roman"/>
                <a:ea typeface="+mn-ea"/>
                <a:cs typeface="+mn-cs"/>
              </a:rPr>
              <a:t>L20501</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effectLst/>
                <a:uLnTx/>
                <a:uFillTx/>
                <a:latin typeface="Times New Roman"/>
                <a:ea typeface="+mn-ea"/>
                <a:cs typeface="+mn-cs"/>
              </a:rPr>
              <a:t>Nivel: </a:t>
            </a:r>
            <a:r>
              <a:rPr kumimoji="0" lang="es-ES" sz="2000" b="0" i="0" u="none" strike="noStrike" kern="1200" cap="none" spc="0" normalizeH="0" baseline="0" noProof="0" dirty="0" smtClean="0">
                <a:ln>
                  <a:noFill/>
                </a:ln>
                <a:effectLst/>
                <a:uLnTx/>
                <a:uFillTx/>
                <a:latin typeface="Times New Roman"/>
                <a:ea typeface="+mn-ea"/>
                <a:cs typeface="+mn-cs"/>
              </a:rPr>
              <a:t>Metodológica</a:t>
            </a:r>
            <a:r>
              <a:rPr kumimoji="0" lang="es-ES" sz="2000" b="0" i="0" u="none" strike="noStrike" kern="1200" cap="none" spc="0" normalizeH="0" noProof="0" dirty="0" smtClean="0">
                <a:ln>
                  <a:noFill/>
                </a:ln>
                <a:effectLst/>
                <a:uLnTx/>
                <a:uFillTx/>
                <a:latin typeface="Times New Roman"/>
                <a:ea typeface="+mn-ea"/>
                <a:cs typeface="+mn-cs"/>
              </a:rPr>
              <a:t> instrumental</a:t>
            </a:r>
            <a:r>
              <a:rPr kumimoji="0" lang="es-ES" sz="2000" b="0" i="0" u="none" strike="noStrike" kern="1200" cap="none" spc="0" normalizeH="0" baseline="0" noProof="0" dirty="0" smtClean="0">
                <a:ln>
                  <a:noFill/>
                </a:ln>
                <a:effectLst/>
                <a:uLnTx/>
                <a:uFillTx/>
                <a:latin typeface="Times New Roman"/>
                <a:ea typeface="+mn-ea"/>
                <a:cs typeface="+mn-cs"/>
              </a:rPr>
              <a:t>, </a:t>
            </a:r>
            <a:r>
              <a:rPr kumimoji="0" lang="es-ES" sz="2000" b="0" i="0" u="none" strike="noStrike" kern="1200" cap="none" spc="0" normalizeH="0" baseline="0" noProof="0" dirty="0">
                <a:ln>
                  <a:noFill/>
                </a:ln>
                <a:effectLst/>
                <a:uLnTx/>
                <a:uFillTx/>
                <a:latin typeface="Times New Roman"/>
                <a:ea typeface="+mn-ea"/>
                <a:cs typeface="+mn-cs"/>
              </a:rPr>
              <a:t>Competencia: </a:t>
            </a:r>
            <a:r>
              <a:rPr kumimoji="0" lang="es-ES" sz="2000" b="0" i="0" u="none" strike="noStrike" kern="1200" cap="none" spc="0" normalizeH="0" baseline="0" noProof="0" dirty="0" smtClean="0">
                <a:ln>
                  <a:noFill/>
                </a:ln>
                <a:effectLst/>
                <a:uLnTx/>
                <a:uFillTx/>
                <a:latin typeface="Times New Roman"/>
                <a:ea typeface="+mn-ea"/>
                <a:cs typeface="+mn-cs"/>
              </a:rPr>
              <a:t>de habilidad, </a:t>
            </a:r>
            <a:r>
              <a:rPr kumimoji="0" lang="es-ES" sz="2000" b="0" i="0" u="none" strike="noStrike" kern="1200" cap="none" spc="0" normalizeH="0" baseline="0" noProof="0" dirty="0">
                <a:ln>
                  <a:noFill/>
                </a:ln>
                <a:effectLst/>
                <a:uLnTx/>
                <a:uFillTx/>
                <a:latin typeface="Times New Roman"/>
                <a:ea typeface="+mn-ea"/>
                <a:cs typeface="+mn-cs"/>
              </a:rPr>
              <a:t>Modalidad: Presencial </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Créditos: </a:t>
            </a:r>
            <a:r>
              <a:rPr kumimoji="0" lang="es-MX" sz="2000" b="0" i="0" u="none" strike="noStrike" kern="1200" cap="none" spc="0" normalizeH="0" baseline="0" noProof="0" dirty="0" smtClean="0">
                <a:ln>
                  <a:noFill/>
                </a:ln>
                <a:effectLst/>
                <a:uLnTx/>
                <a:uFillTx/>
                <a:latin typeface="Times New Roman"/>
                <a:ea typeface="+mn-ea"/>
                <a:cs typeface="+mn-cs"/>
              </a:rPr>
              <a:t>4, </a:t>
            </a:r>
            <a:r>
              <a:rPr kumimoji="0" lang="es-MX" sz="2000" b="0" i="0" u="none" strike="noStrike" kern="1200" cap="none" spc="0" normalizeH="0" baseline="0" noProof="0" dirty="0">
                <a:ln>
                  <a:noFill/>
                </a:ln>
                <a:effectLst/>
                <a:uLnTx/>
                <a:uFillTx/>
                <a:latin typeface="Times New Roman"/>
                <a:ea typeface="+mn-ea"/>
                <a:cs typeface="+mn-cs"/>
              </a:rPr>
              <a:t>Horas teóricas: </a:t>
            </a:r>
            <a:r>
              <a:rPr kumimoji="0" lang="es-MX" sz="2000" b="0" i="0" u="none" strike="noStrike" kern="1200" cap="none" spc="0" normalizeH="0" baseline="0" noProof="0" dirty="0" smtClean="0">
                <a:ln>
                  <a:noFill/>
                </a:ln>
                <a:effectLst/>
                <a:uLnTx/>
                <a:uFillTx/>
                <a:latin typeface="Times New Roman"/>
                <a:ea typeface="+mn-ea"/>
                <a:cs typeface="+mn-cs"/>
              </a:rPr>
              <a:t>3, </a:t>
            </a:r>
            <a:r>
              <a:rPr kumimoji="0" lang="es-MX" sz="2000" b="0" i="0" u="none" strike="noStrike" kern="1200" cap="none" spc="0" normalizeH="0" baseline="0" noProof="0" dirty="0">
                <a:ln>
                  <a:noFill/>
                </a:ln>
                <a:effectLst/>
                <a:uLnTx/>
                <a:uFillTx/>
                <a:latin typeface="Times New Roman"/>
                <a:ea typeface="+mn-ea"/>
                <a:cs typeface="+mn-cs"/>
              </a:rPr>
              <a:t>Horas prácticas: </a:t>
            </a:r>
            <a:r>
              <a:rPr kumimoji="0" lang="es-MX" sz="2000" b="0" i="0" u="none" strike="noStrike" kern="1200" cap="none" spc="0" normalizeH="0" baseline="0" noProof="0" dirty="0" smtClean="0">
                <a:ln>
                  <a:noFill/>
                </a:ln>
                <a:effectLst/>
                <a:uLnTx/>
                <a:uFillTx/>
                <a:latin typeface="Times New Roman"/>
                <a:ea typeface="+mn-ea"/>
                <a:cs typeface="+mn-cs"/>
              </a:rPr>
              <a:t>1</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Unidades de Aprendizaje Antecedentes: </a:t>
            </a:r>
            <a:r>
              <a:rPr kumimoji="0" lang="es-MX" sz="2000" b="0" i="0" u="none" strike="noStrike" kern="1200" cap="none" spc="0" normalizeH="0" baseline="0" noProof="0" dirty="0" smtClean="0">
                <a:ln>
                  <a:noFill/>
                </a:ln>
                <a:effectLst/>
                <a:uLnTx/>
                <a:uFillTx/>
                <a:latin typeface="Times New Roman"/>
                <a:ea typeface="+mn-ea"/>
                <a:cs typeface="+mn-cs"/>
              </a:rPr>
              <a:t>Estadística.</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lvl="0">
              <a:defRPr/>
            </a:pPr>
            <a:r>
              <a:rPr kumimoji="0" lang="es-MX" sz="2000" b="0" i="0" u="none" strike="noStrike" kern="1200" cap="none" spc="0" normalizeH="0" baseline="0" noProof="0" dirty="0">
                <a:ln>
                  <a:noFill/>
                </a:ln>
                <a:effectLst/>
                <a:uLnTx/>
                <a:uFillTx/>
                <a:latin typeface="Times New Roman"/>
                <a:ea typeface="+mn-ea"/>
                <a:cs typeface="+mn-cs"/>
              </a:rPr>
              <a:t>Unidad de Aprendizaje Consecuente</a:t>
            </a:r>
            <a:r>
              <a:rPr kumimoji="0" lang="es-MX" sz="2000" b="0" i="0" u="none" strike="noStrike" kern="1200" cap="none" spc="0" normalizeH="0" baseline="0" noProof="0" dirty="0" smtClean="0">
                <a:ln>
                  <a:noFill/>
                </a:ln>
                <a:effectLst/>
                <a:uLnTx/>
                <a:uFillTx/>
                <a:latin typeface="Times New Roman"/>
                <a:ea typeface="+mn-ea"/>
                <a:cs typeface="+mn-cs"/>
              </a:rPr>
              <a:t>: Taller de c</a:t>
            </a:r>
            <a:r>
              <a:rPr lang="es-MX" sz="2000" dirty="0" err="1" smtClean="0">
                <a:latin typeface="Times New Roman"/>
              </a:rPr>
              <a:t>onstrucción</a:t>
            </a:r>
            <a:r>
              <a:rPr lang="es-MX" sz="2000" dirty="0" smtClean="0">
                <a:latin typeface="Times New Roman"/>
              </a:rPr>
              <a:t> </a:t>
            </a:r>
            <a:r>
              <a:rPr lang="es-MX" sz="2000" dirty="0">
                <a:latin typeface="Times New Roman"/>
              </a:rPr>
              <a:t>de </a:t>
            </a:r>
            <a:r>
              <a:rPr lang="es-MX" sz="2000" dirty="0" smtClean="0">
                <a:latin typeface="Times New Roman"/>
              </a:rPr>
              <a:t>instrumentos</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r>
              <a:rPr kumimoji="0" lang="es-MX" sz="2000" b="0" i="0" u="none" strike="noStrike" kern="1200" cap="none" spc="0" normalizeH="0" baseline="0" noProof="0" dirty="0" smtClean="0">
                <a:ln>
                  <a:noFill/>
                </a:ln>
                <a:effectLst/>
                <a:uLnTx/>
                <a:uFillTx/>
                <a:latin typeface="Times New Roman"/>
                <a:ea typeface="+mn-ea"/>
                <a:cs typeface="+mn-cs"/>
              </a:rPr>
              <a:t>Unidades </a:t>
            </a:r>
            <a:r>
              <a:rPr kumimoji="0" lang="es-MX" sz="2000" b="0" i="0" u="none" strike="noStrike" kern="1200" cap="none" spc="0" normalizeH="0" baseline="0" noProof="0" dirty="0">
                <a:ln>
                  <a:noFill/>
                </a:ln>
                <a:effectLst/>
                <a:uLnTx/>
                <a:uFillTx/>
                <a:latin typeface="Times New Roman"/>
                <a:ea typeface="+mn-ea"/>
                <a:cs typeface="+mn-cs"/>
              </a:rPr>
              <a:t>de aprendizaje </a:t>
            </a:r>
            <a:r>
              <a:rPr kumimoji="0" lang="es-MX" sz="2000" b="0" i="0" u="none" strike="noStrike" kern="1200" cap="none" spc="0" normalizeH="0" baseline="0" noProof="0" dirty="0" smtClean="0">
                <a:ln>
                  <a:noFill/>
                </a:ln>
                <a:effectLst/>
                <a:uLnTx/>
                <a:uFillTx/>
                <a:latin typeface="Times New Roman"/>
                <a:ea typeface="+mn-ea"/>
                <a:cs typeface="+mn-cs"/>
              </a:rPr>
              <a:t>simultáneas: Indicadas </a:t>
            </a:r>
            <a:r>
              <a:rPr kumimoji="0" lang="es-MX" sz="2000" b="0" i="0" u="none" strike="noStrike" kern="1200" cap="none" spc="0" normalizeH="0" baseline="0" noProof="0" dirty="0">
                <a:ln>
                  <a:noFill/>
                </a:ln>
                <a:effectLst/>
                <a:uLnTx/>
                <a:uFillTx/>
                <a:latin typeface="Times New Roman"/>
                <a:ea typeface="+mn-ea"/>
                <a:cs typeface="+mn-cs"/>
              </a:rPr>
              <a:t>por la trayectoria.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effectLst/>
                <a:uLnTx/>
                <a:uFillTx/>
                <a:latin typeface="Times New Roman"/>
                <a:ea typeface="+mn-ea"/>
                <a:cs typeface="+mn-cs"/>
              </a:rPr>
              <a:t>Seminarios y talleres elegidos por el alumno</a:t>
            </a:r>
            <a:endParaRPr kumimoji="0" lang="es-MX" sz="2000" b="0" i="0" u="none" strike="noStrike" kern="1200" cap="none" spc="0" normalizeH="0" baseline="0" noProof="0" dirty="0">
              <a:ln>
                <a:noFill/>
              </a:ln>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effectLst/>
              <a:uLnTx/>
              <a:uFillTx/>
              <a:latin typeface="Times New Roman"/>
              <a:ea typeface="+mn-ea"/>
              <a:cs typeface="+mn-cs"/>
            </a:endParaRPr>
          </a:p>
        </p:txBody>
      </p:sp>
    </p:spTree>
    <p:extLst>
      <p:ext uri="{BB962C8B-B14F-4D97-AF65-F5344CB8AC3E}">
        <p14:creationId xmlns:p14="http://schemas.microsoft.com/office/powerpoint/2010/main" val="33696142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184498"/>
            <a:ext cx="10515600" cy="4351338"/>
          </a:xfrm>
        </p:spPr>
        <p:txBody>
          <a:bodyPr/>
          <a:lstStyle/>
          <a:p>
            <a:r>
              <a:rPr lang="es-MX" dirty="0" smtClean="0"/>
              <a:t>Una vez calculados los valores para el ítem 1 se procede a replicarlos en los 14 reactivos restantes de la siguiente manera:</a:t>
            </a:r>
          </a:p>
          <a:p>
            <a:endParaRPr lang="es-MX" dirty="0"/>
          </a:p>
          <a:p>
            <a:r>
              <a:rPr lang="es-MX" dirty="0" smtClean="0"/>
              <a:t>Seleccione el rango con los valores a replicar.</a:t>
            </a:r>
          </a:p>
          <a:p>
            <a:r>
              <a:rPr lang="es-MX" dirty="0" smtClean="0"/>
              <a:t>Coloque el cursor en el cuadro de la esquina inferior derecha</a:t>
            </a:r>
          </a:p>
          <a:p>
            <a:pPr marL="0" indent="0">
              <a:buNone/>
            </a:pPr>
            <a:r>
              <a:rPr lang="es-MX" dirty="0" smtClean="0"/>
              <a:t>	[cursor </a:t>
            </a:r>
            <a:r>
              <a:rPr lang="es-MX" b="1" dirty="0" smtClean="0"/>
              <a:t>+</a:t>
            </a:r>
            <a:r>
              <a:rPr lang="es-MX" dirty="0" smtClean="0"/>
              <a:t>]</a:t>
            </a:r>
          </a:p>
          <a:p>
            <a:r>
              <a:rPr lang="es-MX" dirty="0" smtClean="0"/>
              <a:t>Presione el botón izquierdo del ratón y sin soltar extienda la selección hasta la pregunta 15.</a:t>
            </a:r>
            <a:endParaRPr lang="es-MX" dirty="0"/>
          </a:p>
        </p:txBody>
      </p:sp>
    </p:spTree>
    <p:extLst>
      <p:ext uri="{BB962C8B-B14F-4D97-AF65-F5344CB8AC3E}">
        <p14:creationId xmlns:p14="http://schemas.microsoft.com/office/powerpoint/2010/main" val="32836111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02436" y="1178308"/>
            <a:ext cx="1095375" cy="1495425"/>
          </a:xfrm>
          <a:prstGeom prst="rect">
            <a:avLst/>
          </a:prstGeom>
        </p:spPr>
      </p:pic>
      <p:pic>
        <p:nvPicPr>
          <p:cNvPr id="3" name="Imagen 2"/>
          <p:cNvPicPr>
            <a:picLocks noChangeAspect="1"/>
          </p:cNvPicPr>
          <p:nvPr/>
        </p:nvPicPr>
        <p:blipFill>
          <a:blip r:embed="rId3"/>
          <a:stretch>
            <a:fillRect/>
          </a:stretch>
        </p:blipFill>
        <p:spPr>
          <a:xfrm>
            <a:off x="3407651" y="1254508"/>
            <a:ext cx="7562850" cy="1419225"/>
          </a:xfrm>
          <a:prstGeom prst="rect">
            <a:avLst/>
          </a:prstGeom>
        </p:spPr>
      </p:pic>
      <p:pic>
        <p:nvPicPr>
          <p:cNvPr id="4" name="Imagen 3"/>
          <p:cNvPicPr>
            <a:picLocks noChangeAspect="1"/>
          </p:cNvPicPr>
          <p:nvPr/>
        </p:nvPicPr>
        <p:blipFill>
          <a:blip r:embed="rId4"/>
          <a:stretch>
            <a:fillRect/>
          </a:stretch>
        </p:blipFill>
        <p:spPr>
          <a:xfrm>
            <a:off x="3517517" y="3580250"/>
            <a:ext cx="7553325" cy="1400175"/>
          </a:xfrm>
          <a:prstGeom prst="rect">
            <a:avLst/>
          </a:prstGeom>
        </p:spPr>
      </p:pic>
    </p:spTree>
    <p:extLst>
      <p:ext uri="{BB962C8B-B14F-4D97-AF65-F5344CB8AC3E}">
        <p14:creationId xmlns:p14="http://schemas.microsoft.com/office/powerpoint/2010/main" val="23467568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Sumatoria de </a:t>
            </a:r>
            <a:r>
              <a:rPr lang="es-MX" b="1" i="1" dirty="0" err="1" smtClean="0"/>
              <a:t>pq</a:t>
            </a:r>
            <a:endParaRPr lang="es-MX" b="1" i="1" dirty="0"/>
          </a:p>
        </p:txBody>
      </p:sp>
      <p:sp>
        <p:nvSpPr>
          <p:cNvPr id="3" name="Marcador de contenido 2"/>
          <p:cNvSpPr>
            <a:spLocks noGrp="1"/>
          </p:cNvSpPr>
          <p:nvPr>
            <p:ph idx="1"/>
          </p:nvPr>
        </p:nvSpPr>
        <p:spPr>
          <a:xfrm>
            <a:off x="838200" y="1825625"/>
            <a:ext cx="10515600" cy="1632278"/>
          </a:xfrm>
        </p:spPr>
        <p:txBody>
          <a:bodyPr/>
          <a:lstStyle/>
          <a:p>
            <a:r>
              <a:rPr lang="es-MX" dirty="0" smtClean="0"/>
              <a:t>Para realizar la sumatoria de la </a:t>
            </a:r>
            <a:r>
              <a:rPr lang="es-MX" b="1" i="1" dirty="0" err="1" smtClean="0"/>
              <a:t>pq</a:t>
            </a:r>
            <a:r>
              <a:rPr lang="es-MX" dirty="0" smtClean="0"/>
              <a:t> es necesario</a:t>
            </a:r>
          </a:p>
          <a:p>
            <a:r>
              <a:rPr lang="es-MX" dirty="0" smtClean="0"/>
              <a:t>Escriba en la celda Q421 la siguiente </a:t>
            </a:r>
            <a:r>
              <a:rPr lang="es-MX" dirty="0"/>
              <a:t>fórmula: =SUMA(B421:P421)</a:t>
            </a:r>
            <a:endParaRPr lang="es-MX" dirty="0" smtClean="0"/>
          </a:p>
          <a:p>
            <a:endParaRPr lang="es-MX" dirty="0"/>
          </a:p>
          <a:p>
            <a:endParaRPr lang="es-MX" dirty="0"/>
          </a:p>
        </p:txBody>
      </p:sp>
      <p:pic>
        <p:nvPicPr>
          <p:cNvPr id="4" name="Imagen 3"/>
          <p:cNvPicPr>
            <a:picLocks noChangeAspect="1"/>
          </p:cNvPicPr>
          <p:nvPr/>
        </p:nvPicPr>
        <p:blipFill>
          <a:blip r:embed="rId2"/>
          <a:stretch>
            <a:fillRect/>
          </a:stretch>
        </p:blipFill>
        <p:spPr>
          <a:xfrm>
            <a:off x="1827905" y="3237186"/>
            <a:ext cx="3567512" cy="2312276"/>
          </a:xfrm>
          <a:prstGeom prst="rect">
            <a:avLst/>
          </a:prstGeom>
        </p:spPr>
      </p:pic>
      <p:pic>
        <p:nvPicPr>
          <p:cNvPr id="5" name="Imagen 4"/>
          <p:cNvPicPr>
            <a:picLocks noChangeAspect="1"/>
          </p:cNvPicPr>
          <p:nvPr/>
        </p:nvPicPr>
        <p:blipFill>
          <a:blip r:embed="rId3"/>
          <a:stretch>
            <a:fillRect/>
          </a:stretch>
        </p:blipFill>
        <p:spPr>
          <a:xfrm>
            <a:off x="6551399" y="3216167"/>
            <a:ext cx="3609026" cy="2312276"/>
          </a:xfrm>
          <a:prstGeom prst="rect">
            <a:avLst/>
          </a:prstGeom>
        </p:spPr>
      </p:pic>
    </p:spTree>
    <p:extLst>
      <p:ext uri="{BB962C8B-B14F-4D97-AF65-F5344CB8AC3E}">
        <p14:creationId xmlns:p14="http://schemas.microsoft.com/office/powerpoint/2010/main" val="9563317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Varianza total de la prueba (</a:t>
            </a:r>
            <a:r>
              <a:rPr lang="es-MX" dirty="0" err="1" smtClean="0"/>
              <a:t>Vt</a:t>
            </a:r>
            <a:r>
              <a:rPr lang="es-MX" dirty="0" smtClean="0"/>
              <a:t>)</a:t>
            </a:r>
            <a:endParaRPr lang="es-MX" dirty="0"/>
          </a:p>
        </p:txBody>
      </p:sp>
      <p:sp>
        <p:nvSpPr>
          <p:cNvPr id="3" name="Marcador de contenido 2"/>
          <p:cNvSpPr>
            <a:spLocks noGrp="1"/>
          </p:cNvSpPr>
          <p:nvPr>
            <p:ph idx="1"/>
          </p:nvPr>
        </p:nvSpPr>
        <p:spPr>
          <a:xfrm>
            <a:off x="838200" y="1825625"/>
            <a:ext cx="10515600" cy="1527175"/>
          </a:xfrm>
        </p:spPr>
        <p:txBody>
          <a:bodyPr/>
          <a:lstStyle/>
          <a:p>
            <a:r>
              <a:rPr lang="es-MX" dirty="0" smtClean="0"/>
              <a:t>Por último realizamos el calculo de la varianza total de la prueba de la siguiente manera:</a:t>
            </a:r>
          </a:p>
          <a:p>
            <a:r>
              <a:rPr lang="es-MX" dirty="0"/>
              <a:t>Escriba en la celda Q421 la siguiente fórmula: =VAR(Q2:Q417)</a:t>
            </a:r>
            <a:endParaRPr lang="es-MX" dirty="0" smtClean="0"/>
          </a:p>
          <a:p>
            <a:endParaRPr lang="es-MX" dirty="0"/>
          </a:p>
        </p:txBody>
      </p:sp>
      <p:pic>
        <p:nvPicPr>
          <p:cNvPr id="4" name="Imagen 3"/>
          <p:cNvPicPr>
            <a:picLocks noChangeAspect="1"/>
          </p:cNvPicPr>
          <p:nvPr/>
        </p:nvPicPr>
        <p:blipFill>
          <a:blip r:embed="rId2"/>
          <a:stretch>
            <a:fillRect/>
          </a:stretch>
        </p:blipFill>
        <p:spPr>
          <a:xfrm>
            <a:off x="1811955" y="3473769"/>
            <a:ext cx="3054336" cy="2631428"/>
          </a:xfrm>
          <a:prstGeom prst="rect">
            <a:avLst/>
          </a:prstGeom>
        </p:spPr>
      </p:pic>
      <p:pic>
        <p:nvPicPr>
          <p:cNvPr id="5" name="Imagen 4"/>
          <p:cNvPicPr>
            <a:picLocks noChangeAspect="1"/>
          </p:cNvPicPr>
          <p:nvPr/>
        </p:nvPicPr>
        <p:blipFill>
          <a:blip r:embed="rId3"/>
          <a:stretch>
            <a:fillRect/>
          </a:stretch>
        </p:blipFill>
        <p:spPr>
          <a:xfrm>
            <a:off x="6145594" y="3471108"/>
            <a:ext cx="3355757" cy="2634089"/>
          </a:xfrm>
          <a:prstGeom prst="rect">
            <a:avLst/>
          </a:prstGeom>
        </p:spPr>
      </p:pic>
    </p:spTree>
    <p:extLst>
      <p:ext uri="{BB962C8B-B14F-4D97-AF65-F5344CB8AC3E}">
        <p14:creationId xmlns:p14="http://schemas.microsoft.com/office/powerpoint/2010/main" val="16660934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Cálculo de KR-20</a:t>
            </a:r>
            <a:endParaRPr lang="es-MX" dirty="0"/>
          </a:p>
        </p:txBody>
      </p:sp>
      <p:sp>
        <p:nvSpPr>
          <p:cNvPr id="3" name="Marcador de contenido 2"/>
          <p:cNvSpPr>
            <a:spLocks noGrp="1"/>
          </p:cNvSpPr>
          <p:nvPr>
            <p:ph idx="1"/>
          </p:nvPr>
        </p:nvSpPr>
        <p:spPr/>
        <p:txBody>
          <a:bodyPr/>
          <a:lstStyle/>
          <a:p>
            <a:r>
              <a:rPr lang="es-MX" dirty="0" smtClean="0"/>
              <a:t>Con los datos calculados procedemos a sustituir en la fórmula</a:t>
            </a:r>
          </a:p>
          <a:p>
            <a:endParaRPr lang="es-MX" dirty="0"/>
          </a:p>
        </p:txBody>
      </p:sp>
      <mc:AlternateContent xmlns:mc="http://schemas.openxmlformats.org/markup-compatibility/2006" xmlns:a14="http://schemas.microsoft.com/office/drawing/2010/main">
        <mc:Choice Requires="a14">
          <p:sp>
            <p:nvSpPr>
              <p:cNvPr id="5" name="Rectángulo 4"/>
              <p:cNvSpPr/>
              <p:nvPr/>
            </p:nvSpPr>
            <p:spPr>
              <a:xfrm>
                <a:off x="2934393" y="3467076"/>
                <a:ext cx="7029414" cy="137819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MX" sz="4400" i="1" smtClean="0">
                              <a:latin typeface="Cambria Math" panose="02040503050406030204" pitchFamily="18" charset="0"/>
                            </a:rPr>
                          </m:ctrlPr>
                        </m:sSubPr>
                        <m:e>
                          <m:r>
                            <a:rPr lang="es-MX" sz="4400" i="1">
                              <a:latin typeface="Cambria Math" panose="02040503050406030204" pitchFamily="18" charset="0"/>
                            </a:rPr>
                            <m:t>𝑟</m:t>
                          </m:r>
                        </m:e>
                        <m:sub>
                          <m:r>
                            <a:rPr lang="es-MX" sz="4400" b="0" i="1" smtClean="0">
                              <a:latin typeface="Cambria Math" panose="02040503050406030204" pitchFamily="18" charset="0"/>
                            </a:rPr>
                            <m:t>𝑡𝑡</m:t>
                          </m:r>
                        </m:sub>
                      </m:sSub>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b="0" i="1" smtClean="0">
                              <a:latin typeface="Cambria Math" panose="02040503050406030204" pitchFamily="18" charset="0"/>
                            </a:rPr>
                            <m:t>15</m:t>
                          </m:r>
                        </m:num>
                        <m:den>
                          <m:r>
                            <a:rPr lang="es-MX" sz="4400" b="0" i="0" smtClean="0">
                              <a:latin typeface="Cambria Math" panose="02040503050406030204" pitchFamily="18" charset="0"/>
                            </a:rPr>
                            <m:t>15</m:t>
                          </m:r>
                          <m:r>
                            <a:rPr lang="es-MX" sz="4400" i="0">
                              <a:latin typeface="Cambria Math" panose="02040503050406030204" pitchFamily="18" charset="0"/>
                            </a:rPr>
                            <m:t>−1</m:t>
                          </m:r>
                        </m:den>
                      </m:f>
                      <m:r>
                        <a:rPr lang="es-MX" sz="4400" i="0">
                          <a:latin typeface="Cambria Math" panose="02040503050406030204" pitchFamily="18" charset="0"/>
                        </a:rPr>
                        <m:t>∗</m:t>
                      </m:r>
                      <m:f>
                        <m:fPr>
                          <m:ctrlPr>
                            <a:rPr lang="es-MX" sz="4400" i="1">
                              <a:latin typeface="Cambria Math" panose="02040503050406030204" pitchFamily="18" charset="0"/>
                            </a:rPr>
                          </m:ctrlPr>
                        </m:fPr>
                        <m:num>
                          <m:r>
                            <a:rPr lang="es-MX" sz="4400" b="0" i="1" smtClean="0">
                              <a:latin typeface="Cambria Math" panose="02040503050406030204" pitchFamily="18" charset="0"/>
                            </a:rPr>
                            <m:t>10.097</m:t>
                          </m:r>
                          <m:r>
                            <a:rPr lang="es-MX" sz="4400" i="0">
                              <a:latin typeface="Cambria Math" panose="02040503050406030204" pitchFamily="18" charset="0"/>
                            </a:rPr>
                            <m:t>−</m:t>
                          </m:r>
                          <m:r>
                            <a:rPr lang="es-MX" sz="4400" b="0" i="1" smtClean="0">
                              <a:latin typeface="Cambria Math" panose="02040503050406030204" pitchFamily="18" charset="0"/>
                            </a:rPr>
                            <m:t>2.57</m:t>
                          </m:r>
                        </m:num>
                        <m:den>
                          <m:r>
                            <a:rPr lang="es-MX" sz="4400" b="0" i="1" smtClean="0">
                              <a:latin typeface="Cambria Math" panose="02040503050406030204" pitchFamily="18" charset="0"/>
                            </a:rPr>
                            <m:t>10.097</m:t>
                          </m:r>
                        </m:den>
                      </m:f>
                    </m:oMath>
                  </m:oMathPara>
                </a14:m>
                <a:endParaRPr lang="es-MX" sz="4400" dirty="0"/>
              </a:p>
            </p:txBody>
          </p:sp>
        </mc:Choice>
        <mc:Fallback xmlns="">
          <p:sp>
            <p:nvSpPr>
              <p:cNvPr id="5" name="Rectángulo 4"/>
              <p:cNvSpPr>
                <a:spLocks noRot="1" noChangeAspect="1" noMove="1" noResize="1" noEditPoints="1" noAdjustHandles="1" noChangeArrowheads="1" noChangeShapeType="1" noTextEdit="1"/>
              </p:cNvSpPr>
              <p:nvPr/>
            </p:nvSpPr>
            <p:spPr>
              <a:xfrm>
                <a:off x="2934393" y="3467076"/>
                <a:ext cx="7029414" cy="1378198"/>
              </a:xfrm>
              <a:prstGeom prst="rect">
                <a:avLst/>
              </a:prstGeom>
              <a:blipFill>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0034077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Interpretación de KR-20</a:t>
            </a:r>
            <a:endParaRPr lang="es-MX" dirty="0"/>
          </a:p>
        </p:txBody>
      </p:sp>
      <p:sp>
        <p:nvSpPr>
          <p:cNvPr id="3" name="Marcador de contenido 2"/>
          <p:cNvSpPr>
            <a:spLocks noGrp="1"/>
          </p:cNvSpPr>
          <p:nvPr>
            <p:ph idx="1"/>
          </p:nvPr>
        </p:nvSpPr>
        <p:spPr/>
        <p:txBody>
          <a:bodyPr>
            <a:normAutofit/>
          </a:bodyPr>
          <a:lstStyle/>
          <a:p>
            <a:pPr algn="ctr"/>
            <a:r>
              <a:rPr lang="es-MX" sz="3600" i="1" dirty="0" err="1"/>
              <a:t>r</a:t>
            </a:r>
            <a:r>
              <a:rPr lang="es-MX" sz="3600" i="1" baseline="-25000" dirty="0" err="1" smtClean="0"/>
              <a:t>tt</a:t>
            </a:r>
            <a:r>
              <a:rPr lang="es-MX" sz="3600" dirty="0" smtClean="0"/>
              <a:t> = 0799</a:t>
            </a:r>
            <a:endParaRPr lang="es-MX" dirty="0" smtClean="0"/>
          </a:p>
          <a:p>
            <a:endParaRPr lang="es-MX" dirty="0"/>
          </a:p>
          <a:p>
            <a:r>
              <a:rPr lang="es-MX" dirty="0" smtClean="0"/>
              <a:t>La consistencia interna del instrumento es considerable</a:t>
            </a:r>
          </a:p>
          <a:p>
            <a:r>
              <a:rPr lang="es-MX" dirty="0" smtClean="0"/>
              <a:t>Podemos afirmar que los ítems que constituyen el instrumento miden una rasgo común.</a:t>
            </a:r>
          </a:p>
          <a:p>
            <a:r>
              <a:rPr lang="es-MX" dirty="0" smtClean="0"/>
              <a:t>Los Ítems </a:t>
            </a:r>
            <a:r>
              <a:rPr lang="es-MX" dirty="0"/>
              <a:t>correlacionan positivamente entre </a:t>
            </a:r>
            <a:r>
              <a:rPr lang="es-MX" dirty="0" smtClean="0"/>
              <a:t>sí, son homogéneos.</a:t>
            </a:r>
            <a:endParaRPr lang="es-MX" dirty="0"/>
          </a:p>
          <a:p>
            <a:endParaRPr lang="es-MX" dirty="0"/>
          </a:p>
        </p:txBody>
      </p:sp>
    </p:spTree>
    <p:extLst>
      <p:ext uri="{BB962C8B-B14F-4D97-AF65-F5344CB8AC3E}">
        <p14:creationId xmlns:p14="http://schemas.microsoft.com/office/powerpoint/2010/main" val="2728484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p:txBody>
          <a:bodyPr>
            <a:normAutofit/>
          </a:bodyPr>
          <a:lstStyle/>
          <a:p>
            <a:pPr lvl="0"/>
            <a:r>
              <a:rPr lang="es-MX" dirty="0" err="1"/>
              <a:t>Aiken</a:t>
            </a:r>
            <a:r>
              <a:rPr lang="es-MX" dirty="0"/>
              <a:t>, L. (2003). </a:t>
            </a:r>
            <a:r>
              <a:rPr lang="es-MX" i="1" dirty="0"/>
              <a:t>Test psicológicos y evaluación</a:t>
            </a:r>
            <a:r>
              <a:rPr lang="es-MX" dirty="0"/>
              <a:t> (11 ed.) México: Pearson Prentice Hall.</a:t>
            </a:r>
          </a:p>
          <a:p>
            <a:pPr lvl="0"/>
            <a:r>
              <a:rPr lang="en-US" dirty="0"/>
              <a:t>Cohen, R. J. </a:t>
            </a:r>
            <a:r>
              <a:rPr lang="en-US" dirty="0" smtClean="0"/>
              <a:t>y </a:t>
            </a:r>
            <a:r>
              <a:rPr lang="en-US" dirty="0" err="1"/>
              <a:t>Swerdlik</a:t>
            </a:r>
            <a:r>
              <a:rPr lang="en-US" dirty="0"/>
              <a:t>, </a:t>
            </a:r>
            <a:r>
              <a:rPr lang="en-US" dirty="0" smtClean="0"/>
              <a:t>M. </a:t>
            </a:r>
            <a:r>
              <a:rPr lang="en-US" dirty="0"/>
              <a:t>E. (2001). </a:t>
            </a:r>
            <a:r>
              <a:rPr lang="es-ES" dirty="0"/>
              <a:t>Confiabilidad. En  </a:t>
            </a:r>
            <a:r>
              <a:rPr lang="es-ES" i="1" dirty="0"/>
              <a:t>Introducción a las pruebas y a la medición (pp. 154-183)</a:t>
            </a:r>
            <a:r>
              <a:rPr lang="es-ES" dirty="0"/>
              <a:t>. México: McGraw-Hill</a:t>
            </a:r>
            <a:r>
              <a:rPr lang="es-ES" dirty="0" smtClean="0"/>
              <a:t>.</a:t>
            </a:r>
            <a:endParaRPr lang="es-MX" dirty="0"/>
          </a:p>
          <a:p>
            <a:pPr lvl="0"/>
            <a:r>
              <a:rPr lang="es-ES" dirty="0" err="1"/>
              <a:t>Kerlinger</a:t>
            </a:r>
            <a:r>
              <a:rPr lang="es-ES" dirty="0"/>
              <a:t>, F., </a:t>
            </a:r>
            <a:r>
              <a:rPr lang="es-ES" dirty="0" smtClean="0"/>
              <a:t>y Howard</a:t>
            </a:r>
            <a:r>
              <a:rPr lang="es-ES" dirty="0"/>
              <a:t>, B. (2002). </a:t>
            </a:r>
            <a:r>
              <a:rPr lang="es-ES" i="1" dirty="0"/>
              <a:t>Investigación del comportamiento. Métodos de investigación en ciencias sociales</a:t>
            </a:r>
            <a:r>
              <a:rPr lang="es-ES" dirty="0"/>
              <a:t> (4 ed.). México: McGraw-</a:t>
            </a:r>
            <a:r>
              <a:rPr lang="es-ES" dirty="0" err="1"/>
              <a:t>HiIl</a:t>
            </a:r>
            <a:r>
              <a:rPr lang="es-ES" dirty="0"/>
              <a:t>.</a:t>
            </a:r>
            <a:endParaRPr lang="es-MX" dirty="0"/>
          </a:p>
          <a:p>
            <a:pPr lvl="0"/>
            <a:r>
              <a:rPr lang="es-ES" dirty="0" err="1"/>
              <a:t>Magnusson</a:t>
            </a:r>
            <a:r>
              <a:rPr lang="es-ES" dirty="0"/>
              <a:t>, D. (2009). </a:t>
            </a:r>
            <a:r>
              <a:rPr lang="es-ES" i="1" dirty="0"/>
              <a:t>Teoría de los </a:t>
            </a:r>
            <a:r>
              <a:rPr lang="es-ES" i="1" dirty="0" err="1"/>
              <a:t>Tests</a:t>
            </a:r>
            <a:r>
              <a:rPr lang="es-ES" i="1" dirty="0"/>
              <a:t>.</a:t>
            </a:r>
            <a:r>
              <a:rPr lang="es-ES" dirty="0"/>
              <a:t> México: Trillas. </a:t>
            </a:r>
            <a:endParaRPr lang="es-MX" dirty="0"/>
          </a:p>
          <a:p>
            <a:pPr lvl="0"/>
            <a:r>
              <a:rPr lang="es-ES_tradnl" dirty="0" err="1"/>
              <a:t>Nunnaly</a:t>
            </a:r>
            <a:r>
              <a:rPr lang="es-ES_tradnl" dirty="0"/>
              <a:t>, J. L. (1991). </a:t>
            </a:r>
            <a:r>
              <a:rPr lang="es-ES_tradnl" i="1" dirty="0"/>
              <a:t>Teoría Psicométrica</a:t>
            </a:r>
            <a:r>
              <a:rPr lang="es-ES_tradnl" dirty="0"/>
              <a:t>. México: Trillas</a:t>
            </a:r>
            <a:r>
              <a:rPr lang="es-ES_tradnl" dirty="0" smtClean="0"/>
              <a:t>.</a:t>
            </a:r>
            <a:endParaRPr lang="es-MX" dirty="0"/>
          </a:p>
          <a:p>
            <a:endParaRPr lang="es-MX" dirty="0"/>
          </a:p>
        </p:txBody>
      </p:sp>
    </p:spTree>
    <p:extLst>
      <p:ext uri="{BB962C8B-B14F-4D97-AF65-F5344CB8AC3E}">
        <p14:creationId xmlns:p14="http://schemas.microsoft.com/office/powerpoint/2010/main" val="1221977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complementarias</a:t>
            </a:r>
            <a:endParaRPr lang="es-MX" dirty="0"/>
          </a:p>
        </p:txBody>
      </p:sp>
      <p:sp>
        <p:nvSpPr>
          <p:cNvPr id="3" name="Marcador de contenido 2"/>
          <p:cNvSpPr>
            <a:spLocks noGrp="1"/>
          </p:cNvSpPr>
          <p:nvPr>
            <p:ph idx="1"/>
          </p:nvPr>
        </p:nvSpPr>
        <p:spPr>
          <a:xfrm>
            <a:off x="838200" y="1825624"/>
            <a:ext cx="10515600" cy="4648747"/>
          </a:xfrm>
        </p:spPr>
        <p:txBody>
          <a:bodyPr>
            <a:noAutofit/>
          </a:bodyPr>
          <a:lstStyle/>
          <a:p>
            <a:pPr lvl="0"/>
            <a:r>
              <a:rPr lang="es-MX" sz="1600" dirty="0"/>
              <a:t>Chao, L. (1997). </a:t>
            </a:r>
            <a:r>
              <a:rPr lang="es-MX" sz="1600" i="1" dirty="0"/>
              <a:t>Introducción a la estadística</a:t>
            </a:r>
            <a:r>
              <a:rPr lang="es-MX" sz="1600" dirty="0"/>
              <a:t>, (1ª. ed.). México: CECSA.</a:t>
            </a:r>
          </a:p>
          <a:p>
            <a:pPr lvl="0"/>
            <a:r>
              <a:rPr lang="es-MX" sz="1600" dirty="0"/>
              <a:t>Martínez, O. (2008). Actitud hacia la matemática. </a:t>
            </a:r>
            <a:r>
              <a:rPr lang="es-MX" sz="1600" i="1" dirty="0"/>
              <a:t>Sapiens: Revista Universitaria de Investigación</a:t>
            </a:r>
            <a:r>
              <a:rPr lang="es-MX" sz="1600" dirty="0" smtClean="0"/>
              <a:t>, 1</a:t>
            </a:r>
            <a:r>
              <a:rPr lang="es-MX" sz="1600" i="1" dirty="0" smtClean="0"/>
              <a:t>(1)</a:t>
            </a:r>
            <a:r>
              <a:rPr lang="es-MX" sz="1600" dirty="0" smtClean="0"/>
              <a:t> </a:t>
            </a:r>
            <a:r>
              <a:rPr lang="es-MX" sz="1600" dirty="0"/>
              <a:t>237-256.</a:t>
            </a:r>
          </a:p>
          <a:p>
            <a:pPr lvl="0"/>
            <a:r>
              <a:rPr lang="es-MX" sz="1600" dirty="0"/>
              <a:t>Méndez, D. y </a:t>
            </a:r>
            <a:r>
              <a:rPr lang="es-MX" sz="1600" dirty="0" err="1"/>
              <a:t>Macia</a:t>
            </a:r>
            <a:r>
              <a:rPr lang="es-MX" sz="1600" dirty="0"/>
              <a:t>, F. (2007). Análisis factorial confirmatorio de la escala de actitudes hacia la estadística. </a:t>
            </a:r>
            <a:r>
              <a:rPr lang="es-MX" sz="1600" i="1" dirty="0"/>
              <a:t>Cuadernos de Neuropsicología</a:t>
            </a:r>
            <a:r>
              <a:rPr lang="es-MX" sz="1600" dirty="0"/>
              <a:t>, 3, 337-345. Recuperado de https://www.researchgate.net/publication/237578004_Analisis_factorial_confirmatorio_de_la_escala_de_actitudes_hacia_la_estadistica</a:t>
            </a:r>
          </a:p>
          <a:p>
            <a:pPr lvl="0"/>
            <a:r>
              <a:rPr lang="es-MX" sz="1600" dirty="0"/>
              <a:t>Pagano, R. (2006). </a:t>
            </a:r>
            <a:r>
              <a:rPr lang="es-MX" sz="1600" i="1" dirty="0"/>
              <a:t>Estadística para las ciencias del comportamiento</a:t>
            </a:r>
            <a:r>
              <a:rPr lang="es-MX" sz="1600" dirty="0"/>
              <a:t>, (7ª. ed.). México: Thomson.</a:t>
            </a:r>
          </a:p>
          <a:p>
            <a:pPr lvl="0"/>
            <a:r>
              <a:rPr lang="es-MX" sz="1600" dirty="0"/>
              <a:t>Pardo, A. y Ruiz M. A. (2005). </a:t>
            </a:r>
            <a:r>
              <a:rPr lang="es-MX" sz="1600" i="1" dirty="0"/>
              <a:t>Análisis de datos con SPSS 13 base</a:t>
            </a:r>
            <a:r>
              <a:rPr lang="es-MX" sz="1600" dirty="0"/>
              <a:t>. España: McGraw Hill.</a:t>
            </a:r>
          </a:p>
          <a:p>
            <a:pPr lvl="0"/>
            <a:r>
              <a:rPr lang="es-MX" sz="1600" dirty="0" err="1"/>
              <a:t>Petriz</a:t>
            </a:r>
            <a:r>
              <a:rPr lang="es-MX" sz="1600" dirty="0"/>
              <a:t>, M. A., Barona, C. y Quiroz, J. (2010). Niveles de desempeño y actitudes hacia la matemática en estudiantes de la licenciatura en administración en una universidad estatal. </a:t>
            </a:r>
            <a:r>
              <a:rPr lang="es-MX" sz="1600" i="1" dirty="0"/>
              <a:t>Revista Mexicana de Investigación Educativa</a:t>
            </a:r>
            <a:r>
              <a:rPr lang="es-MX" sz="1600" dirty="0"/>
              <a:t>. 47</a:t>
            </a:r>
            <a:r>
              <a:rPr lang="es-MX" sz="1600" i="1" dirty="0"/>
              <a:t>(15</a:t>
            </a:r>
            <a:r>
              <a:rPr lang="es-MX" sz="1600" i="1" dirty="0" smtClean="0"/>
              <a:t>),</a:t>
            </a:r>
            <a:r>
              <a:rPr lang="es-MX" sz="1600" dirty="0" smtClean="0"/>
              <a:t>1223-1249</a:t>
            </a:r>
            <a:r>
              <a:rPr lang="es-MX" sz="1600" dirty="0"/>
              <a:t>. Recuperado de http://www.redalyc.org/pdf/140/14015564012.pdf</a:t>
            </a:r>
          </a:p>
          <a:p>
            <a:pPr lvl="0"/>
            <a:r>
              <a:rPr lang="es-MX" sz="1600" dirty="0" err="1"/>
              <a:t>Ritchey</a:t>
            </a:r>
            <a:r>
              <a:rPr lang="es-MX" sz="1600" dirty="0"/>
              <a:t>, F. (2008). </a:t>
            </a:r>
            <a:r>
              <a:rPr lang="es-MX" sz="1600" i="1" dirty="0"/>
              <a:t>Estadística para las ciencias sociales</a:t>
            </a:r>
            <a:r>
              <a:rPr lang="es-MX" sz="1600" dirty="0"/>
              <a:t> (2ª. ed.). México, McGraw Hill.</a:t>
            </a:r>
          </a:p>
          <a:p>
            <a:pPr lvl="0"/>
            <a:r>
              <a:rPr lang="es-MX" sz="1600" dirty="0" err="1"/>
              <a:t>Shaughnessy</a:t>
            </a:r>
            <a:r>
              <a:rPr lang="es-MX" sz="1600" dirty="0"/>
              <a:t>, J., </a:t>
            </a:r>
            <a:r>
              <a:rPr lang="es-MX" sz="1600" dirty="0" err="1"/>
              <a:t>Zechmeister</a:t>
            </a:r>
            <a:r>
              <a:rPr lang="es-MX" sz="1600" dirty="0"/>
              <a:t>, E., </a:t>
            </a:r>
            <a:r>
              <a:rPr lang="es-MX" sz="1600" dirty="0" err="1"/>
              <a:t>Zechmeister</a:t>
            </a:r>
            <a:r>
              <a:rPr lang="es-MX" sz="1600" dirty="0"/>
              <a:t>, J. (2007) </a:t>
            </a:r>
            <a:r>
              <a:rPr lang="es-MX" sz="1600" i="1" dirty="0"/>
              <a:t>Métodos de investigación en Psicología</a:t>
            </a:r>
            <a:r>
              <a:rPr lang="es-MX" sz="1600" dirty="0"/>
              <a:t>, (7ª. ed.). México: Mc Graw-Hill.</a:t>
            </a:r>
          </a:p>
          <a:p>
            <a:pPr lvl="0"/>
            <a:r>
              <a:rPr lang="es-MX" sz="1600" dirty="0" err="1"/>
              <a:t>Yela</a:t>
            </a:r>
            <a:r>
              <a:rPr lang="es-MX" sz="1600" dirty="0"/>
              <a:t>, M. (1997). </a:t>
            </a:r>
            <a:r>
              <a:rPr lang="es-MX" sz="1600" i="1" dirty="0"/>
              <a:t>La técnica del análisis factorial. Un método de investigación en psicología y pedagogía</a:t>
            </a:r>
            <a:r>
              <a:rPr lang="es-MX" sz="1600" dirty="0"/>
              <a:t>. Madrid: Biblioteca Nueva</a:t>
            </a:r>
            <a:r>
              <a:rPr lang="es-MX" sz="1600" dirty="0" smtClean="0"/>
              <a:t>.</a:t>
            </a:r>
            <a:endParaRPr lang="es-MX" sz="1600" dirty="0"/>
          </a:p>
        </p:txBody>
      </p:sp>
    </p:spTree>
    <p:extLst>
      <p:ext uri="{BB962C8B-B14F-4D97-AF65-F5344CB8AC3E}">
        <p14:creationId xmlns:p14="http://schemas.microsoft.com/office/powerpoint/2010/main" val="3412663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696029211"/>
              </p:ext>
            </p:extLst>
          </p:nvPr>
        </p:nvGraphicFramePr>
        <p:xfrm>
          <a:off x="1198181" y="1061543"/>
          <a:ext cx="9806150" cy="5539136"/>
        </p:xfrm>
        <a:graphic>
          <a:graphicData uri="http://schemas.openxmlformats.org/drawingml/2006/table">
            <a:tbl>
              <a:tblPr firstRow="1" firstCol="1" bandRow="1">
                <a:tableStyleId>{5C22544A-7EE6-4342-B048-85BDC9FD1C3A}</a:tableStyleId>
              </a:tblPr>
              <a:tblGrid>
                <a:gridCol w="989612">
                  <a:extLst>
                    <a:ext uri="{9D8B030D-6E8A-4147-A177-3AD203B41FA5}">
                      <a16:colId xmlns:a16="http://schemas.microsoft.com/office/drawing/2014/main" val="1522311192"/>
                    </a:ext>
                  </a:extLst>
                </a:gridCol>
                <a:gridCol w="989612">
                  <a:extLst>
                    <a:ext uri="{9D8B030D-6E8A-4147-A177-3AD203B41FA5}">
                      <a16:colId xmlns:a16="http://schemas.microsoft.com/office/drawing/2014/main" val="236704836"/>
                    </a:ext>
                  </a:extLst>
                </a:gridCol>
                <a:gridCol w="1106298">
                  <a:extLst>
                    <a:ext uri="{9D8B030D-6E8A-4147-A177-3AD203B41FA5}">
                      <a16:colId xmlns:a16="http://schemas.microsoft.com/office/drawing/2014/main" val="105676441"/>
                    </a:ext>
                  </a:extLst>
                </a:gridCol>
                <a:gridCol w="1024350">
                  <a:extLst>
                    <a:ext uri="{9D8B030D-6E8A-4147-A177-3AD203B41FA5}">
                      <a16:colId xmlns:a16="http://schemas.microsoft.com/office/drawing/2014/main" val="3421397793"/>
                    </a:ext>
                  </a:extLst>
                </a:gridCol>
                <a:gridCol w="1017224">
                  <a:extLst>
                    <a:ext uri="{9D8B030D-6E8A-4147-A177-3AD203B41FA5}">
                      <a16:colId xmlns:a16="http://schemas.microsoft.com/office/drawing/2014/main" val="1420821332"/>
                    </a:ext>
                  </a:extLst>
                </a:gridCol>
                <a:gridCol w="1010989">
                  <a:extLst>
                    <a:ext uri="{9D8B030D-6E8A-4147-A177-3AD203B41FA5}">
                      <a16:colId xmlns:a16="http://schemas.microsoft.com/office/drawing/2014/main" val="2806963485"/>
                    </a:ext>
                  </a:extLst>
                </a:gridCol>
                <a:gridCol w="934386">
                  <a:extLst>
                    <a:ext uri="{9D8B030D-6E8A-4147-A177-3AD203B41FA5}">
                      <a16:colId xmlns:a16="http://schemas.microsoft.com/office/drawing/2014/main" val="3174682179"/>
                    </a:ext>
                  </a:extLst>
                </a:gridCol>
                <a:gridCol w="965561">
                  <a:extLst>
                    <a:ext uri="{9D8B030D-6E8A-4147-A177-3AD203B41FA5}">
                      <a16:colId xmlns:a16="http://schemas.microsoft.com/office/drawing/2014/main" val="2663982091"/>
                    </a:ext>
                  </a:extLst>
                </a:gridCol>
                <a:gridCol w="883613">
                  <a:extLst>
                    <a:ext uri="{9D8B030D-6E8A-4147-A177-3AD203B41FA5}">
                      <a16:colId xmlns:a16="http://schemas.microsoft.com/office/drawing/2014/main" val="966614645"/>
                    </a:ext>
                  </a:extLst>
                </a:gridCol>
                <a:gridCol w="884505">
                  <a:extLst>
                    <a:ext uri="{9D8B030D-6E8A-4147-A177-3AD203B41FA5}">
                      <a16:colId xmlns:a16="http://schemas.microsoft.com/office/drawing/2014/main" val="3588841332"/>
                    </a:ext>
                  </a:extLst>
                </a:gridCol>
              </a:tblGrid>
              <a:tr h="329315">
                <a:tc>
                  <a:txBody>
                    <a:bodyPr/>
                    <a:lstStyle/>
                    <a:p>
                      <a:pPr algn="ctr">
                        <a:lnSpc>
                          <a:spcPct val="115000"/>
                        </a:lnSpc>
                        <a:spcAft>
                          <a:spcPts val="0"/>
                        </a:spcAft>
                      </a:pPr>
                      <a:r>
                        <a:rPr lang="es-MX" sz="1000" dirty="0">
                          <a:effectLst/>
                        </a:rPr>
                        <a:t>1 periodo</a:t>
                      </a:r>
                    </a:p>
                    <a:p>
                      <a:pPr algn="ctr">
                        <a:lnSpc>
                          <a:spcPct val="115000"/>
                        </a:lnSpc>
                        <a:spcAft>
                          <a:spcPts val="0"/>
                        </a:spcAft>
                      </a:pPr>
                      <a:r>
                        <a:rPr lang="es-MX" sz="10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2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3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4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5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6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7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8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9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10 periodo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8254751"/>
                  </a:ext>
                </a:extLst>
              </a:tr>
              <a:tr h="710252">
                <a:tc>
                  <a:txBody>
                    <a:bodyPr/>
                    <a:lstStyle/>
                    <a:p>
                      <a:pPr algn="ctr">
                        <a:lnSpc>
                          <a:spcPct val="115000"/>
                        </a:lnSpc>
                        <a:spcAft>
                          <a:spcPts val="0"/>
                        </a:spcAft>
                      </a:pPr>
                      <a:r>
                        <a:rPr lang="es-MX" sz="1000">
                          <a:effectLst/>
                        </a:rPr>
                        <a:t>Socialización y Contexto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Fundamentos de Psicología Clínica</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Básica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Técnicas e instrumentos psicológicos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Estrategias de Aprendizaje</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del Trabajo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del Trabajo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Evaluación Profesional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Evaluación Profesional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0459000"/>
                  </a:ext>
                </a:extLst>
              </a:tr>
              <a:tr h="942028">
                <a:tc>
                  <a:txBody>
                    <a:bodyPr/>
                    <a:lstStyle/>
                    <a:p>
                      <a:pPr algn="ctr">
                        <a:lnSpc>
                          <a:spcPct val="115000"/>
                        </a:lnSpc>
                        <a:spcAft>
                          <a:spcPts val="0"/>
                        </a:spcAft>
                      </a:pPr>
                      <a:r>
                        <a:rPr lang="es-MX" sz="1000">
                          <a:effectLst/>
                        </a:rPr>
                        <a:t>Psicofisiología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Psicofisiología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en el Desarrollo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Social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Psicopatología del Niño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Integración de Recursos Humanos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Introducción a la Psicoterapia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Introducción a la Psicoterapia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Profesional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Profesional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1278919"/>
                  </a:ext>
                </a:extLst>
              </a:tr>
              <a:tr h="942028">
                <a:tc>
                  <a:txBody>
                    <a:bodyPr/>
                    <a:lstStyle/>
                    <a:p>
                      <a:pPr algn="ctr">
                        <a:lnSpc>
                          <a:spcPct val="115000"/>
                        </a:lnSpc>
                        <a:spcAft>
                          <a:spcPts val="0"/>
                        </a:spcAft>
                      </a:pPr>
                      <a:r>
                        <a:rPr lang="es-MX" sz="1000">
                          <a:effectLst/>
                        </a:rPr>
                        <a:t>Procesos Psicológicos Básicos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Superiores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Superiores ll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 </a:t>
                      </a:r>
                    </a:p>
                    <a:p>
                      <a:pPr algn="ctr">
                        <a:lnSpc>
                          <a:spcPct val="115000"/>
                        </a:lnSpc>
                        <a:spcAft>
                          <a:spcPts val="0"/>
                        </a:spcAft>
                      </a:pPr>
                      <a:r>
                        <a:rPr lang="es-MX" sz="1000" dirty="0">
                          <a:effectLst/>
                        </a:rPr>
                        <a:t> </a:t>
                      </a:r>
                    </a:p>
                    <a:p>
                      <a:pPr algn="ctr">
                        <a:lnSpc>
                          <a:spcPct val="115000"/>
                        </a:lnSpc>
                        <a:spcAft>
                          <a:spcPts val="0"/>
                        </a:spcAft>
                      </a:pPr>
                      <a:r>
                        <a:rPr lang="es-MX" sz="1100" b="1" dirty="0">
                          <a:solidFill>
                            <a:srgbClr val="FF0000"/>
                          </a:solidFill>
                          <a:effectLst/>
                        </a:rPr>
                        <a:t>Elaboración de Instrumentos</a:t>
                      </a:r>
                      <a:endParaRPr lang="es-MX" sz="11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b="0" dirty="0">
                          <a:solidFill>
                            <a:schemeClr val="tx1"/>
                          </a:solidFill>
                          <a:effectLst/>
                        </a:rPr>
                        <a:t>Taller de Elaboración de Instrumentos</a:t>
                      </a:r>
                      <a:endParaRPr lang="es-MX" sz="1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 Grupal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Comunitaria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Psicología Comunitaria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3109373"/>
                  </a:ext>
                </a:extLst>
              </a:tr>
              <a:tr h="942028">
                <a:tc>
                  <a:txBody>
                    <a:bodyPr/>
                    <a:lstStyle/>
                    <a:p>
                      <a:pPr algn="ctr">
                        <a:lnSpc>
                          <a:spcPct val="115000"/>
                        </a:lnSpc>
                        <a:spcAft>
                          <a:spcPts val="0"/>
                        </a:spcAft>
                      </a:pPr>
                      <a:r>
                        <a:rPr lang="es-MX" sz="1000">
                          <a:effectLst/>
                        </a:rPr>
                        <a:t>Teorías de la Personalidad</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Procesos Psicológicos en el Desarrollo 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Fundamentos de Psicología Educativa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Fundamentos de Psicología Organizacional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Taller de la entrevista psicológica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Psicopatología del Adulto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Metodológica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Estancia Integrativa Metodológica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9017663"/>
                  </a:ext>
                </a:extLst>
              </a:tr>
              <a:tr h="463552">
                <a:tc>
                  <a:txBody>
                    <a:bodyPr/>
                    <a:lstStyle/>
                    <a:p>
                      <a:pPr algn="ctr">
                        <a:lnSpc>
                          <a:spcPct val="115000"/>
                        </a:lnSpc>
                        <a:spcAft>
                          <a:spcPts val="0"/>
                        </a:spcAft>
                      </a:pPr>
                      <a:r>
                        <a:rPr lang="es-MX" sz="1000">
                          <a:effectLst/>
                        </a:rPr>
                        <a:t>Derechos Humanos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Metodología de la Ciencia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Investigación Cuantitativa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Investigación Cualitativa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Administración</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Educación Especial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Educación Especial</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24668375"/>
                  </a:ext>
                </a:extLst>
              </a:tr>
              <a:tr h="478476">
                <a:tc>
                  <a:txBody>
                    <a:bodyPr/>
                    <a:lstStyle/>
                    <a:p>
                      <a:pPr algn="ctr">
                        <a:lnSpc>
                          <a:spcPct val="115000"/>
                        </a:lnSpc>
                        <a:spcAft>
                          <a:spcPts val="0"/>
                        </a:spcAft>
                      </a:pPr>
                      <a:r>
                        <a:rPr lang="es-MX" sz="1000">
                          <a:effectLst/>
                        </a:rPr>
                        <a:t>Epistemología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Estadística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Estadística Aplicada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Orientación Educativa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75419849"/>
                  </a:ext>
                </a:extLst>
              </a:tr>
              <a:tr h="231776">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Entrevista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210454"/>
                  </a:ext>
                </a:extLst>
              </a:tr>
              <a:tr h="478476">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p>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p>
                    <a:p>
                      <a:pPr algn="ctr">
                        <a:lnSpc>
                          <a:spcPct val="115000"/>
                        </a:lnSpc>
                        <a:spcAft>
                          <a:spcPts val="0"/>
                        </a:spcAft>
                      </a:pPr>
                      <a:r>
                        <a:rPr lang="es-MX" sz="1000">
                          <a:effectLst/>
                        </a:rPr>
                        <a:t>Inglés C1</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Inglés C2</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Optativa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a:effectLst/>
                        </a:rPr>
                        <a:t> </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10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6940753"/>
                  </a:ext>
                </a:extLst>
              </a:tr>
            </a:tbl>
          </a:graphicData>
        </a:graphic>
      </p:graphicFrame>
      <p:sp>
        <p:nvSpPr>
          <p:cNvPr id="3" name="CuadroTexto 2"/>
          <p:cNvSpPr txBox="1"/>
          <p:nvPr/>
        </p:nvSpPr>
        <p:spPr>
          <a:xfrm>
            <a:off x="2333297" y="367862"/>
            <a:ext cx="4971393" cy="369332"/>
          </a:xfrm>
          <a:prstGeom prst="rect">
            <a:avLst/>
          </a:prstGeom>
          <a:noFill/>
        </p:spPr>
        <p:txBody>
          <a:bodyPr wrap="square" rtlCol="0">
            <a:spAutoFit/>
          </a:bodyPr>
          <a:lstStyle/>
          <a:p>
            <a:r>
              <a:rPr lang="es-MX" dirty="0" smtClean="0"/>
              <a:t>Mapa Curricular: Licenciatura en Psicología</a:t>
            </a:r>
            <a:endParaRPr lang="es-MX" dirty="0"/>
          </a:p>
        </p:txBody>
      </p:sp>
    </p:spTree>
    <p:extLst>
      <p:ext uri="{BB962C8B-B14F-4D97-AF65-F5344CB8AC3E}">
        <p14:creationId xmlns:p14="http://schemas.microsoft.com/office/powerpoint/2010/main" val="998857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8569" y="1620253"/>
            <a:ext cx="10668000" cy="31085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Objetivo General: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p>
          <a:p>
            <a:pPr lvl="0">
              <a:defRPr/>
            </a:pPr>
            <a:r>
              <a:rPr lang="es-MX" sz="2800" dirty="0">
                <a:solidFill>
                  <a:srgbClr val="FF0000"/>
                </a:solidFill>
                <a:latin typeface="Times New Roman" panose="02020603050405020304" pitchFamily="18" charset="0"/>
                <a:cs typeface="Times New Roman" panose="02020603050405020304" pitchFamily="18" charset="0"/>
              </a:rPr>
              <a:t>Adquirir los conocimientos básicos para el diseño y elaboración de instrumentos de medición, de algún constructo en las </a:t>
            </a:r>
            <a:r>
              <a:rPr lang="es-MX" sz="2800" dirty="0" smtClean="0">
                <a:solidFill>
                  <a:srgbClr val="FF0000"/>
                </a:solidFill>
                <a:latin typeface="Times New Roman" panose="02020603050405020304" pitchFamily="18" charset="0"/>
                <a:cs typeface="Times New Roman" panose="02020603050405020304" pitchFamily="18" charset="0"/>
              </a:rPr>
              <a:t>ciencias</a:t>
            </a:r>
            <a:endParaRPr lang="es-MX" sz="2800" dirty="0">
              <a:solidFill>
                <a:srgbClr val="FF0000"/>
              </a:solidFill>
              <a:latin typeface="Times New Roman" panose="02020603050405020304" pitchFamily="18" charset="0"/>
              <a:cs typeface="Times New Roman" panose="02020603050405020304" pitchFamily="18" charset="0"/>
            </a:endParaRPr>
          </a:p>
          <a:p>
            <a:pPr lvl="0">
              <a:defRPr/>
            </a:pPr>
            <a:r>
              <a:rPr lang="es-MX" sz="2800" dirty="0">
                <a:solidFill>
                  <a:srgbClr val="FF0000"/>
                </a:solidFill>
                <a:latin typeface="Times New Roman" panose="02020603050405020304" pitchFamily="18" charset="0"/>
                <a:cs typeface="Times New Roman" panose="02020603050405020304" pitchFamily="18" charset="0"/>
              </a:rPr>
              <a:t>del comportamiento, identificando los elementos y conceptos de los instrumentos, con la finalidad de cubrir las cualidades</a:t>
            </a:r>
          </a:p>
          <a:p>
            <a:pPr lvl="0">
              <a:defRPr/>
            </a:pPr>
            <a:r>
              <a:rPr lang="es-MX" sz="2800" dirty="0">
                <a:solidFill>
                  <a:srgbClr val="FF0000"/>
                </a:solidFill>
                <a:latin typeface="Times New Roman" panose="02020603050405020304" pitchFamily="18" charset="0"/>
                <a:cs typeface="Times New Roman" panose="02020603050405020304" pitchFamily="18" charset="0"/>
              </a:rPr>
              <a:t>psicométricas que se requieren</a:t>
            </a:r>
            <a:r>
              <a:rPr lang="es-MX" sz="2800" dirty="0" smtClean="0">
                <a:solidFill>
                  <a:srgbClr val="FF000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281119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8569" y="1620253"/>
            <a:ext cx="10668000" cy="3970318"/>
          </a:xfrm>
          <a:prstGeom prst="rect">
            <a:avLst/>
          </a:prstGeom>
          <a:noFill/>
        </p:spPr>
        <p:txBody>
          <a:bodyPr wrap="square" rtlCol="0">
            <a:spAutoFit/>
          </a:bodyPr>
          <a:lstStyle/>
          <a:p>
            <a:pPr lvl="0">
              <a:defRPr/>
            </a:pPr>
            <a:r>
              <a:rPr lang="es-MX" sz="2800" dirty="0" smtClean="0">
                <a:latin typeface="Times New Roman" panose="02020603050405020304" pitchFamily="18" charset="0"/>
                <a:cs typeface="Times New Roman" panose="02020603050405020304" pitchFamily="18" charset="0"/>
              </a:rPr>
              <a:t>Contribución al Perfil </a:t>
            </a:r>
            <a:r>
              <a:rPr lang="es-MX" sz="2800" dirty="0">
                <a:latin typeface="Times New Roman" panose="02020603050405020304" pitchFamily="18" charset="0"/>
                <a:cs typeface="Times New Roman" panose="02020603050405020304" pitchFamily="18" charset="0"/>
              </a:rPr>
              <a:t>d</a:t>
            </a:r>
            <a:r>
              <a:rPr lang="es-MX" sz="2800" dirty="0" smtClean="0">
                <a:latin typeface="Times New Roman" panose="02020603050405020304" pitchFamily="18" charset="0"/>
                <a:cs typeface="Times New Roman" panose="02020603050405020304" pitchFamily="18" charset="0"/>
              </a:rPr>
              <a:t>e Egreso</a:t>
            </a:r>
          </a:p>
          <a:p>
            <a:pPr lvl="0">
              <a:defRPr/>
            </a:pPr>
            <a:endParaRPr lang="es-MX" sz="2800" dirty="0" smtClean="0">
              <a:latin typeface="Times New Roman" panose="02020603050405020304" pitchFamily="18" charset="0"/>
              <a:cs typeface="Times New Roman" panose="02020603050405020304" pitchFamily="18" charset="0"/>
            </a:endParaRPr>
          </a:p>
          <a:p>
            <a:pPr lvl="0">
              <a:defRPr/>
            </a:pPr>
            <a:r>
              <a:rPr lang="es-MX" sz="2800" dirty="0">
                <a:solidFill>
                  <a:srgbClr val="FF0000"/>
                </a:solidFill>
                <a:latin typeface="Times New Roman" panose="02020603050405020304" pitchFamily="18" charset="0"/>
                <a:cs typeface="Times New Roman" panose="02020603050405020304" pitchFamily="18" charset="0"/>
              </a:rPr>
              <a:t>La unidad de aprendizaje de elaboración de instrumentos responde a los objetivos de egreso, acciones y prácticas institucionales en</a:t>
            </a:r>
          </a:p>
          <a:p>
            <a:pPr lvl="0">
              <a:defRPr/>
            </a:pPr>
            <a:r>
              <a:rPr lang="es-MX" sz="2800" dirty="0">
                <a:solidFill>
                  <a:srgbClr val="FF0000"/>
                </a:solidFill>
                <a:latin typeface="Times New Roman" panose="02020603050405020304" pitchFamily="18" charset="0"/>
                <a:cs typeface="Times New Roman" panose="02020603050405020304" pitchFamily="18" charset="0"/>
              </a:rPr>
              <a:t>el proceso de evaluación, detección, diagnóstico e investigación del comportamiento humano individual y grupal, a través de la</a:t>
            </a:r>
          </a:p>
          <a:p>
            <a:pPr lvl="0">
              <a:defRPr/>
            </a:pPr>
            <a:r>
              <a:rPr lang="es-MX" sz="2800" dirty="0">
                <a:solidFill>
                  <a:srgbClr val="FF0000"/>
                </a:solidFill>
                <a:latin typeface="Times New Roman" panose="02020603050405020304" pitchFamily="18" charset="0"/>
                <a:cs typeface="Times New Roman" panose="02020603050405020304" pitchFamily="18" charset="0"/>
              </a:rPr>
              <a:t>aplicación de las técnicas psicométricas respondiendo a las demandas del contexto político, social y cultural relacionadas con el</a:t>
            </a:r>
          </a:p>
          <a:p>
            <a:pPr lvl="0">
              <a:defRPr/>
            </a:pPr>
            <a:r>
              <a:rPr lang="es-MX" sz="2800" dirty="0">
                <a:solidFill>
                  <a:srgbClr val="FF0000"/>
                </a:solidFill>
                <a:latin typeface="Times New Roman" panose="02020603050405020304" pitchFamily="18" charset="0"/>
                <a:cs typeface="Times New Roman" panose="02020603050405020304" pitchFamily="18" charset="0"/>
              </a:rPr>
              <a:t>campo de acción particular</a:t>
            </a:r>
            <a:r>
              <a:rPr lang="es-MX" sz="2800" dirty="0" smtClean="0">
                <a:solidFill>
                  <a:srgbClr val="FF0000"/>
                </a:solidFill>
                <a:latin typeface="Times New Roman" panose="02020603050405020304" pitchFamily="18" charset="0"/>
                <a:cs typeface="Times New Roman" panose="02020603050405020304" pitchFamily="18" charset="0"/>
              </a:rPr>
              <a:t>.</a:t>
            </a:r>
            <a:endParaRPr kumimoji="0" lang="es-MX" sz="28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01053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5019" y="1208686"/>
            <a:ext cx="9050237" cy="4939814"/>
          </a:xfrm>
          <a:prstGeom prst="rect">
            <a:avLst/>
          </a:prstGeom>
          <a:noFill/>
        </p:spPr>
        <p:txBody>
          <a:bodyPr wrap="square" rtlCol="0">
            <a:spAutoFit/>
          </a:bodyPr>
          <a:lstStyle/>
          <a:p>
            <a:r>
              <a:rPr lang="es-MX" sz="2100" b="1" dirty="0" smtClean="0">
                <a:latin typeface="Times New Roman" panose="02020603050405020304" pitchFamily="18" charset="0"/>
                <a:cs typeface="Times New Roman" panose="02020603050405020304" pitchFamily="18" charset="0"/>
              </a:rPr>
              <a:t>Justificación </a:t>
            </a:r>
            <a:r>
              <a:rPr lang="es-MX" sz="2100" b="1" dirty="0">
                <a:latin typeface="Times New Roman" panose="02020603050405020304" pitchFamily="18" charset="0"/>
                <a:cs typeface="Times New Roman" panose="02020603050405020304" pitchFamily="18" charset="0"/>
              </a:rPr>
              <a:t>[guion explicativo</a:t>
            </a:r>
            <a:r>
              <a:rPr lang="es-MX" sz="2100" b="1" dirty="0" smtClean="0">
                <a:latin typeface="Times New Roman" panose="02020603050405020304" pitchFamily="18" charset="0"/>
                <a:cs typeface="Times New Roman" panose="02020603050405020304" pitchFamily="18" charset="0"/>
              </a:rPr>
              <a:t>]</a:t>
            </a:r>
          </a:p>
          <a:p>
            <a:endParaRPr lang="es-MX" sz="2100" dirty="0">
              <a:latin typeface="Times New Roman" panose="02020603050405020304" pitchFamily="18" charset="0"/>
              <a:cs typeface="Times New Roman" panose="02020603050405020304" pitchFamily="18" charset="0"/>
            </a:endParaRPr>
          </a:p>
          <a:p>
            <a:r>
              <a:rPr lang="es-MX" sz="2100" dirty="0">
                <a:latin typeface="Times New Roman" panose="02020603050405020304" pitchFamily="18" charset="0"/>
                <a:cs typeface="Times New Roman" panose="02020603050405020304" pitchFamily="18" charset="0"/>
              </a:rPr>
              <a:t> </a:t>
            </a:r>
          </a:p>
          <a:p>
            <a:pPr>
              <a:lnSpc>
                <a:spcPct val="150000"/>
              </a:lnSpc>
            </a:pPr>
            <a:r>
              <a:rPr lang="es-MX" sz="2100" dirty="0">
                <a:cs typeface="Times New Roman" panose="02020603050405020304" pitchFamily="18" charset="0"/>
              </a:rPr>
              <a:t>En el contexto de la </a:t>
            </a:r>
            <a:r>
              <a:rPr lang="es-MX" sz="2100" dirty="0" smtClean="0">
                <a:cs typeface="Times New Roman" panose="02020603050405020304" pitchFamily="18" charset="0"/>
              </a:rPr>
              <a:t>construcción de instrumentos de recolección de datos el </a:t>
            </a:r>
            <a:r>
              <a:rPr lang="es-MX" sz="2100" dirty="0">
                <a:cs typeface="Times New Roman" panose="02020603050405020304" pitchFamily="18" charset="0"/>
              </a:rPr>
              <a:t>alumno </a:t>
            </a:r>
            <a:r>
              <a:rPr lang="es-MX" sz="2100" dirty="0" smtClean="0">
                <a:cs typeface="Times New Roman" panose="02020603050405020304" pitchFamily="18" charset="0"/>
              </a:rPr>
              <a:t>requiere identificar las </a:t>
            </a:r>
            <a:r>
              <a:rPr lang="es-MX" sz="2100" b="1" i="1" dirty="0" smtClean="0">
                <a:cs typeface="Times New Roman" panose="02020603050405020304" pitchFamily="18" charset="0"/>
              </a:rPr>
              <a:t>propiedades psicométricas</a:t>
            </a:r>
            <a:r>
              <a:rPr lang="es-MX" sz="2100" dirty="0" smtClean="0">
                <a:cs typeface="Times New Roman" panose="02020603050405020304" pitchFamily="18" charset="0"/>
              </a:rPr>
              <a:t> de esas herramientas de investigación para apoyar </a:t>
            </a:r>
            <a:r>
              <a:rPr lang="es-MX" sz="2100" dirty="0">
                <a:cs typeface="Times New Roman" panose="02020603050405020304" pitchFamily="18" charset="0"/>
              </a:rPr>
              <a:t>las conclusiones teórico-metodológicas </a:t>
            </a:r>
            <a:r>
              <a:rPr lang="es-MX" sz="2100" dirty="0" smtClean="0">
                <a:cs typeface="Times New Roman" panose="02020603050405020304" pitchFamily="18" charset="0"/>
              </a:rPr>
              <a:t>de sus actividades académicas y profesionales. Por tal motivo, es de suma importancia que el </a:t>
            </a:r>
            <a:r>
              <a:rPr lang="es-MX" sz="2100" dirty="0">
                <a:cs typeface="Times New Roman" panose="02020603050405020304" pitchFamily="18" charset="0"/>
              </a:rPr>
              <a:t>alumno </a:t>
            </a:r>
            <a:r>
              <a:rPr lang="es-MX" sz="2100" dirty="0" smtClean="0">
                <a:cs typeface="Times New Roman" panose="02020603050405020304" pitchFamily="18" charset="0"/>
              </a:rPr>
              <a:t>conozca y comprenda los procedimientos básicos para el cálculo de la propiedades psicométricas así como su adecuada interpretación, a  la luz de un marco teórico empírico con la finalidad de elegir o construir instrumentos de recolección de datos que cumplan los criterios de validez y confiabilidad.</a:t>
            </a:r>
            <a:endParaRPr lang="es-MX" sz="2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1827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TotalTime>
  <Words>1998</Words>
  <Application>Microsoft Office PowerPoint</Application>
  <PresentationFormat>Panorámica</PresentationFormat>
  <Paragraphs>390</Paragraphs>
  <Slides>57</Slides>
  <Notes>12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57</vt:i4>
      </vt:variant>
    </vt:vector>
  </HeadingPairs>
  <TitlesOfParts>
    <vt:vector size="66" baseType="lpstr">
      <vt:lpstr>Arial</vt:lpstr>
      <vt:lpstr>Batang</vt:lpstr>
      <vt:lpstr>Calibri</vt:lpstr>
      <vt:lpstr>Calibri Light</vt:lpstr>
      <vt:lpstr>Cambria Math</vt:lpstr>
      <vt:lpstr>Times New Roman</vt:lpstr>
      <vt:lpstr>Wingdings</vt:lpstr>
      <vt:lpstr>Tema de Office</vt:lpstr>
      <vt:lpstr>Ecuación</vt:lpstr>
      <vt:lpstr>Confiabilidad de Instrumentos Dicotómicos Fórmula KR-20</vt:lpstr>
      <vt:lpstr>Kuder y Richardson - 20</vt:lpstr>
      <vt:lpstr>Datos curriculares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Contenido</vt:lpstr>
      <vt:lpstr>CONFIABILIDAD La consistencia de un instrumento</vt:lpstr>
      <vt:lpstr>Propiedades Psicométricas Básicas</vt:lpstr>
      <vt:lpstr>Confiabilidad</vt:lpstr>
      <vt:lpstr>Confiabilidad</vt:lpstr>
      <vt:lpstr>Definición</vt:lpstr>
      <vt:lpstr>Principios</vt:lpstr>
      <vt:lpstr>Principios</vt:lpstr>
      <vt:lpstr>Presentación de PowerPoint</vt:lpstr>
      <vt:lpstr>Presentación de PowerPoint</vt:lpstr>
      <vt:lpstr>Métodos para obtener el coeficiente de confiabilidad</vt:lpstr>
      <vt:lpstr>Coeficiente de correlación  de Pearson r</vt:lpstr>
      <vt:lpstr>Consistencia interna</vt:lpstr>
      <vt:lpstr>Consistencia interna KR</vt:lpstr>
      <vt:lpstr>Confiabilidad de consistencia interna</vt:lpstr>
      <vt:lpstr>Confiabilidad tipo consistencia interna</vt:lpstr>
      <vt:lpstr>Confiabilidad de consistencia interna</vt:lpstr>
      <vt:lpstr>Confiabilidad de consistencia interna</vt:lpstr>
      <vt:lpstr>Confiabilidad de consistencia interna</vt:lpstr>
      <vt:lpstr>KR-20</vt:lpstr>
      <vt:lpstr>Kuder y Richardson (1937)</vt:lpstr>
      <vt:lpstr>Donde</vt:lpstr>
      <vt:lpstr>Archivo</vt:lpstr>
      <vt:lpstr>KR-20 Procedimiento de cálculo en Excel</vt:lpstr>
      <vt:lpstr>Instrumento</vt:lpstr>
      <vt:lpstr>Procedimiento de cálculo KR-20</vt:lpstr>
      <vt:lpstr>Base de datos</vt:lpstr>
      <vt:lpstr>Necesario calcular</vt:lpstr>
      <vt:lpstr>Kuder y Richardson (1937)</vt:lpstr>
      <vt:lpstr>Diseño de la base de datos</vt:lpstr>
      <vt:lpstr>Fila “Sí”</vt:lpstr>
      <vt:lpstr>Fila “Sí”</vt:lpstr>
      <vt:lpstr>Fila p</vt:lpstr>
      <vt:lpstr>Fila p</vt:lpstr>
      <vt:lpstr>Fila q = (1-p)</vt:lpstr>
      <vt:lpstr>Fila q = (1-p)</vt:lpstr>
      <vt:lpstr>Fila pq</vt:lpstr>
      <vt:lpstr>Fila pq</vt:lpstr>
      <vt:lpstr>Presentación de PowerPoint</vt:lpstr>
      <vt:lpstr>Presentación de PowerPoint</vt:lpstr>
      <vt:lpstr>Sumatoria de pq</vt:lpstr>
      <vt:lpstr>Varianza total de la prueba (Vt)</vt:lpstr>
      <vt:lpstr>Cálculo de KR-20</vt:lpstr>
      <vt:lpstr>Interpretación de KR-20</vt:lpstr>
      <vt:lpstr>Referencias</vt:lpstr>
      <vt:lpstr>Referencias complementarias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KR-20</dc:title>
  <dc:creator>Carlos Saul Juarez Lugo</dc:creator>
  <cp:lastModifiedBy>Carlos Saul Juarez Lugo</cp:lastModifiedBy>
  <cp:revision>52</cp:revision>
  <dcterms:created xsi:type="dcterms:W3CDTF">2019-09-19T02:44:30Z</dcterms:created>
  <dcterms:modified xsi:type="dcterms:W3CDTF">2019-09-24T15:24:33Z</dcterms:modified>
</cp:coreProperties>
</file>