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64" r:id="rId2"/>
    <p:sldId id="366" r:id="rId3"/>
    <p:sldId id="307" r:id="rId4"/>
    <p:sldId id="378" r:id="rId5"/>
    <p:sldId id="368" r:id="rId6"/>
    <p:sldId id="370" r:id="rId7"/>
    <p:sldId id="318" r:id="rId8"/>
    <p:sldId id="319" r:id="rId9"/>
    <p:sldId id="320" r:id="rId10"/>
    <p:sldId id="329" r:id="rId11"/>
    <p:sldId id="326" r:id="rId12"/>
    <p:sldId id="373" r:id="rId13"/>
    <p:sldId id="323" r:id="rId14"/>
    <p:sldId id="321" r:id="rId15"/>
    <p:sldId id="360" r:id="rId16"/>
    <p:sldId id="322" r:id="rId17"/>
    <p:sldId id="325" r:id="rId18"/>
    <p:sldId id="330" r:id="rId19"/>
    <p:sldId id="328" r:id="rId20"/>
    <p:sldId id="332" r:id="rId21"/>
    <p:sldId id="335" r:id="rId22"/>
    <p:sldId id="352" r:id="rId23"/>
    <p:sldId id="353" r:id="rId24"/>
    <p:sldId id="356" r:id="rId25"/>
    <p:sldId id="379" r:id="rId26"/>
    <p:sldId id="354" r:id="rId27"/>
    <p:sldId id="337" r:id="rId28"/>
    <p:sldId id="380" r:id="rId29"/>
    <p:sldId id="339" r:id="rId30"/>
    <p:sldId id="363" r:id="rId31"/>
    <p:sldId id="381" r:id="rId32"/>
    <p:sldId id="382" r:id="rId33"/>
    <p:sldId id="383" r:id="rId34"/>
    <p:sldId id="384" r:id="rId35"/>
    <p:sldId id="346" r:id="rId36"/>
    <p:sldId id="347" r:id="rId37"/>
    <p:sldId id="309" r:id="rId38"/>
    <p:sldId id="386" r:id="rId39"/>
    <p:sldId id="563" r:id="rId4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43C00-02E9-4D25-BA7C-64A76B7F6264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6FD17-0C77-40BC-BE3D-E8845734C2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7618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778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63627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5157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397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0054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9416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831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891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55329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72818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0114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0178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703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95336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05467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23970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5975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12083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38531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0246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62549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023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94490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65846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54988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717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87703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1588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53993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92249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475045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1277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7641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530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55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6994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1135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5704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A22D02-0F5B-4B4F-BEB4-8C0A075AD1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6BF5E3-160C-4F88-8C9C-150A997A5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FD2707-C0D9-43D5-83C5-0DAAA82F7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DE3D56-443D-419E-9F38-9AF3F8895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2B308D-9BC2-44FA-BB65-7CA354382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717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940DE4-AA9F-43E8-B416-F01080178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873BB9A-6300-408A-A884-F19325E06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8ED443-83E3-48E2-A8FB-D1D16AA3D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B505C5-28D2-4070-9158-6C27A710E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5CA833-D315-43D1-8E0D-6E3383827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225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4FE54D2-7A06-4472-8769-9C90D5B7EE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DBE89A7-664A-4413-B385-2C65D9A27C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B81822-C32B-4964-8475-4EECBFF22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EC4110-4C27-47FC-9441-0668FEFE8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CB5A09-0615-4165-92B5-D04A139C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632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B2C8B3-86BD-4DE8-95A1-BF4624658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484C6E-31BB-4688-83E4-A610D3B15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20240E-ABC1-47C4-8B36-74D72CDB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949B6B-EEA8-444B-A3E7-CAE354E0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506DE7-8ABE-448D-9CDE-379D2D46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693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DFF75-841E-4243-8060-295B93B75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36AAD9-920F-4EA3-AFB4-6A67E1E33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2955E0-974B-4DED-AB97-FE0D48A05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32282E-3462-43D5-BC70-7683AB4B3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C587DE-9AE8-4141-AF25-B44D48575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820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886510-CFE6-41E1-A621-4DE4F151A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A61B72-49E2-4FCA-A1EC-0F7B4E75CD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58B398-AEA8-4826-A5E0-C36FFFDA7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4799CF3-694C-4D3A-A06A-FF529AE3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57D7D7-EE0A-4F02-AB0F-1251CA1E9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EE86E2-14F4-4006-BE21-F8B20F857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313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9B515-860A-4F90-B4EC-00E78EEEE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C90497-C339-4871-8921-DDEDB93211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EAF2A77-53B2-445B-87F7-8E400FE72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D591450-1E5E-4CA6-993A-685B944F0D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4798104-FADC-403E-91BE-3AEC96D65A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C9D9F78-5179-4D37-B775-EE1A0D0CE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04758DB-B210-4493-BFD8-366E7A6E9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BA2B8D0-5385-4E74-A769-D766E57FD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81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654254-2B59-4CCF-9618-82E491A17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AEF2A0E-96F1-4220-BBF4-CEED33649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773FC03-B74F-4A09-B0F5-A7D11D83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DFD25F6-8882-4287-B612-38CDC84AF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538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9D5444B-ECD6-4A18-AD72-18B16A5E0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3F0A209-1E9D-4256-86DB-A4D71681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C08A652-9704-4C5B-AD84-9C3536976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2268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43D27C-67B4-4E9E-967C-D382D66BA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798B0E-4289-4E6E-BC20-0FFCEEFB5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E9F0AA-E76A-4538-B9EC-FD323FDD3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676822-5C63-482D-BFB1-8AEDDA9A2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89DA0D6-7CB5-4834-B753-262822583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DF5F794-F485-466E-9B05-0D8B5B63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214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CDD081-6F64-486C-A732-9C7CFCDF5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4BBFE7C-2DE1-4B92-80FB-A874B624E5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F0369CF-5F1A-4738-BD44-814AEF8EC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2FA12F-DEF8-47F7-A263-CAE54D58C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4ADE86-3D08-4469-B998-83CCB0062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DC63A5-F70E-4EEE-9FE2-BF4A4013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5135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F787D0B-FADB-43FC-AC24-09705648C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FD3435-0CD3-48CC-B63F-421627034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DB1541-888E-4778-9B7C-DF565EF208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F2AC6-62FC-462C-AAA8-80A01755AF09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C8C9B8-552F-4924-9071-3E6C353DD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F4AC90-EE28-4DAB-B5DB-3761C14D2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8FCF3-9C23-424B-815F-A50F7AB326C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315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7" Type="http://schemas.openxmlformats.org/officeDocument/2006/relationships/audio" Target="../media/audio1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efinicionabc.com/ciencia/antropologia.php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s://anthropologyandpractice.com/antropologia-fisica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undacioudg.org/es/master-primatologia.html" TargetMode="External"/><Relationship Id="rId3" Type="http://schemas.openxmlformats.org/officeDocument/2006/relationships/audio" Target="../media/audio12.wav"/><Relationship Id="rId7" Type="http://schemas.openxmlformats.org/officeDocument/2006/relationships/hyperlink" Target="https://www.cuvsi.com/2013/11/metodos-de-la-paleontologia-humana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search?biw=1366&amp;bih=657&amp;tbm=isch&amp;sa=1&amp;ei=D4NVXd2rGo-0tQWmkJjQBw&amp;q=Paleontolog%C3%ADa+Humana&amp;oq=Paleontolog%C3%ADa+Humana&amp;gs_l=img.3..0.118350.118350..119840...0.0..0.113.113.0j1......0....2j1..gws-wiz-img.RiT1MblbX5U&amp;ved=0ahUKEwid78j4oIXkAhUPWq0KHSYIBnoQ4dUDCAY&amp;uact=5#imgrc=I50PyUbukxr4oM: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audio" Target="../media/audio12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3.wav"/><Relationship Id="rId3" Type="http://schemas.openxmlformats.org/officeDocument/2006/relationships/audio" Target="../media/audio13.wav"/><Relationship Id="rId7" Type="http://schemas.openxmlformats.org/officeDocument/2006/relationships/hyperlink" Target="http://criminalistica.mp.gob.ve/antropologia-forense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slideshare.net/paulinavillenaochoa/genetic-de-poblaciones-copia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7" Type="http://schemas.openxmlformats.org/officeDocument/2006/relationships/audio" Target="../media/audio14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s://es.slideshare.net/dulcecorazon9235/antropologia-cultural-31652113" TargetMode="External"/><Relationship Id="rId4" Type="http://schemas.openxmlformats.org/officeDocument/2006/relationships/hyperlink" Target="https://www.mheducation.es/bcv/guide/capitulo/8448146344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5.wav"/><Relationship Id="rId4" Type="http://schemas.openxmlformats.org/officeDocument/2006/relationships/hyperlink" Target="https://es.wikipedia.org/wiki/Antropolog%C3%AD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6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6.wav"/><Relationship Id="rId5" Type="http://schemas.openxmlformats.org/officeDocument/2006/relationships/image" Target="../media/image16.jpeg"/><Relationship Id="rId4" Type="http://schemas.openxmlformats.org/officeDocument/2006/relationships/hyperlink" Target="https://definicion.de/arqueologia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7.wav"/><Relationship Id="rId4" Type="http://schemas.openxmlformats.org/officeDocument/2006/relationships/hyperlink" Target="http://enciclopedia.us.es/index.php/Arqueolog%C3%ADa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8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8.wav"/><Relationship Id="rId5" Type="http://schemas.openxmlformats.org/officeDocument/2006/relationships/hyperlink" Target="https://www.csub.edu/modlang/department/Spanish/LINGUISTICS/TEMA%201%20MA.pdf" TargetMode="Externa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hyperlink" Target="https://noticias.universia.net.co/educacion/noticia/2017/09/13/1155169/hace-antropologo-video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audio" Target="../media/audio3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sicologiaymente.com/cultura/universales-culturales" TargetMode="External"/><Relationship Id="rId5" Type="http://schemas.openxmlformats.org/officeDocument/2006/relationships/hyperlink" Target="http://etnoculturaydesarrollo.blogspot.com/2013/01/contenidos-o-elementos-universales-de.html" TargetMode="Externa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hyperlink" Target="http://aulas.uruguayeduca.edu.uy/mod/book/view.php?id=3094&amp;chapterid=765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hyperlink" Target="https://es.slideshare.net/JosselynYajayra/trabajo-n-5-fenomenos-culturales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audio" Target="../media/audio4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finicion.de/etnocentrismo/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antropologiaumg3.blogspot.com/2015/10/algunos-fenomenos-culturales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image" Target="../media/image20.jpeg"/><Relationship Id="rId4" Type="http://schemas.openxmlformats.org/officeDocument/2006/relationships/hyperlink" Target="http://antropologiaumg3.blogspot.com/2015/10/algunos-fenomenos-culturales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0.wav"/><Relationship Id="rId5" Type="http://schemas.openxmlformats.org/officeDocument/2006/relationships/image" Target="../media/image21.jpeg"/><Relationship Id="rId4" Type="http://schemas.openxmlformats.org/officeDocument/2006/relationships/hyperlink" Target="http://antropologiaumg3.blogspot.com/2015/10/algunos-fenomenos-culturales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audio" Target="../media/audio7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www.4vientos.net/2017/11/28/underground-contracultura-o-tribus-urbanas/" TargetMode="External"/><Relationship Id="rId4" Type="http://schemas.openxmlformats.org/officeDocument/2006/relationships/hyperlink" Target="https://www.ecured.cu/Contracultura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7" Type="http://schemas.openxmlformats.org/officeDocument/2006/relationships/audio" Target="../media/audio10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cured.cu/Subcultura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s://www.significados.com/subcultura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1.wav"/><Relationship Id="rId4" Type="http://schemas.openxmlformats.org/officeDocument/2006/relationships/hyperlink" Target="https://www.significados.com/metodo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2.wav"/><Relationship Id="rId5" Type="http://schemas.openxmlformats.org/officeDocument/2006/relationships/hyperlink" Target="https://es.dreamstime.com/%C3%A1rbol-de-la-genealog%C3%ADa-familia-con-los-retratos-image115491082" TargetMode="External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7" Type="http://schemas.openxmlformats.org/officeDocument/2006/relationships/audio" Target="../media/audio13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conqr.com/en/p/9728903?dont_count=true&amp;frame=true&amp;fs=true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s://www.psyma.com/company/news/message/la-etnografia-como-herramienta-en-la-investigacion-cualitativ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audio" Target="../media/audio3.wav"/><Relationship Id="rId5" Type="http://schemas.openxmlformats.org/officeDocument/2006/relationships/hyperlink" Target="https://www.ecured.cu/Lewis_Henry_Morgan" TargetMode="Externa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4.wav"/><Relationship Id="rId5" Type="http://schemas.openxmlformats.org/officeDocument/2006/relationships/hyperlink" Target="https://loshumanitos.fandom.com/es/wiki/Trabajo_Final_Asignatura:_La_antropolog%C3%ADa_de_la_Educaci%C3%B3n" TargetMode="Externa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5.wav"/><Relationship Id="rId5" Type="http://schemas.openxmlformats.org/officeDocument/2006/relationships/hyperlink" Target="https://www.google.com/search?biw=1366&amp;bih=657&amp;tbm=isch&amp;sa=1&amp;ei=I9lWXdmLIoiosgWLvJSoBg&amp;q=tecnica+observacion+directa&amp;oq=tecnica+observacion+directa&amp;gs_l=img.3..0j0i24.244212.255746..256710...5.0..0.770.5915.3j26j1j0j1j2j1......0....1..gws-wiz-img.......35i39j0i67j0i10j0i7i30j0i8i7i30j0i7i10i30j0i10i24j0i30j0i5i30.K1VeLb47y7U&amp;ved=0ahUKEwiZqZuW54fkAhUIlKwKHQseBWUQ4dUDCAY&amp;uact=5#imgrc=mxNi6QXD8p4PpM:" TargetMode="Externa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wav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7.wav"/><Relationship Id="rId5" Type="http://schemas.openxmlformats.org/officeDocument/2006/relationships/hyperlink" Target="https://moviendofuturo.com/las-preguntas-proceso-indagacion-barbara-schilliro/" TargetMode="External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9.wav"/><Relationship Id="rId5" Type="http://schemas.openxmlformats.org/officeDocument/2006/relationships/hyperlink" Target="https://entrevistadetrabajo.eu/tipos-de-entrevista/directa-o-dirigida" TargetMode="Externa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6.wav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6.wav"/><Relationship Id="rId5" Type="http://schemas.openxmlformats.org/officeDocument/2006/relationships/hyperlink" Target="https://es.slideshare.net/jatoluke/la-etnografia-16918252" TargetMode="External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wav"/><Relationship Id="rId7" Type="http://schemas.openxmlformats.org/officeDocument/2006/relationships/audio" Target="../media/audio17.wav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amenteesmaravillosa.com/dos-formas-de-ver-la-realidad-emic-y-etic/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s://psicologiaymente.com/social/emic-y-etic-diferencias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5.wav"/><Relationship Id="rId5" Type="http://schemas.openxmlformats.org/officeDocument/2006/relationships/image" Target="../media/image32.jpeg"/><Relationship Id="rId4" Type="http://schemas.openxmlformats.org/officeDocument/2006/relationships/hyperlink" Target="https://antrial.blog/2012/09/24/emic-y-etic-cuestion-de-puntos-de-vista/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es.wikipedia.org/wiki/Sociedades_complejas" TargetMode="External"/><Relationship Id="rId13" Type="http://schemas.openxmlformats.org/officeDocument/2006/relationships/hyperlink" Target="https://www.monografias.com/trabajos67/antropologia/antropologia2.shtml" TargetMode="External"/><Relationship Id="rId3" Type="http://schemas.openxmlformats.org/officeDocument/2006/relationships/audio" Target="../media/audio14.wav"/><Relationship Id="rId7" Type="http://schemas.openxmlformats.org/officeDocument/2006/relationships/hyperlink" Target="https://www.vitonica.com/alimentos/la-dieta-de-las-cavernas-util-o-un-nuevo-falso-mito" TargetMode="External"/><Relationship Id="rId12" Type="http://schemas.openxmlformats.org/officeDocument/2006/relationships/hyperlink" Target="https://www.xatakaciencia.com/evolucion/en-busqueda-del-origen-de-la-capacidad-de-evolucion-es-necesaria-la-competencia-para-sobrevivir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eb.prm.ox.ac.uk/sma/index.php/articles/article-index/336-edward-burnett-tylor-1832-1917-part-2.html" TargetMode="External"/><Relationship Id="rId11" Type="http://schemas.openxmlformats.org/officeDocument/2006/relationships/hyperlink" Target="https://concepto.de/antropologia/" TargetMode="External"/><Relationship Id="rId5" Type="http://schemas.openxmlformats.org/officeDocument/2006/relationships/hyperlink" Target="https://aprende.liceus.com/edward-b-tylor/" TargetMode="External"/><Relationship Id="rId15" Type="http://schemas.openxmlformats.org/officeDocument/2006/relationships/audio" Target="../media/audio14.wav"/><Relationship Id="rId10" Type="http://schemas.openxmlformats.org/officeDocument/2006/relationships/hyperlink" Target="https://www.youtube.com/watch?v=FnugIFQ2dEM" TargetMode="External"/><Relationship Id="rId4" Type="http://schemas.openxmlformats.org/officeDocument/2006/relationships/hyperlink" Target="https://www.ecured.cu/Lewis_Henry_Morgan" TargetMode="External"/><Relationship Id="rId9" Type="http://schemas.openxmlformats.org/officeDocument/2006/relationships/hyperlink" Target="https://www.slideshare.net/pablo67gmailcom/contexto-de-surgimiento-de-la-antropologa-ignite?from=share_email&amp;smtNoRedir=1" TargetMode="External"/><Relationship Id="rId14" Type="http://schemas.openxmlformats.org/officeDocument/2006/relationships/hyperlink" Target="https://anthropologyandpractice.com/antropologia-fisica/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undacioudg.org/es/master-primatologia.html" TargetMode="External"/><Relationship Id="rId13" Type="http://schemas.openxmlformats.org/officeDocument/2006/relationships/hyperlink" Target="https://es.wikipedia.org/wiki/Antropolog%C3%ADa" TargetMode="External"/><Relationship Id="rId3" Type="http://schemas.openxmlformats.org/officeDocument/2006/relationships/audio" Target="../media/audio6.wav"/><Relationship Id="rId7" Type="http://schemas.openxmlformats.org/officeDocument/2006/relationships/hyperlink" Target="http://criminalistica.mp.gob.ve/antropologia-forense" TargetMode="External"/><Relationship Id="rId12" Type="http://schemas.openxmlformats.org/officeDocument/2006/relationships/hyperlink" Target="https://es.slideshare.net/dulcecorazon9235/antropologia-cultural-31652113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undacioudg.org/es/master-primatologia.htmlhttps:/www.cuvsi.com/2013/11/metodos-de-la-paleontologia-humana.html" TargetMode="External"/><Relationship Id="rId11" Type="http://schemas.openxmlformats.org/officeDocument/2006/relationships/hyperlink" Target="https://www.mheducation.es/bcv/guide/capitulo/8448146344.pdf" TargetMode="External"/><Relationship Id="rId5" Type="http://schemas.openxmlformats.org/officeDocument/2006/relationships/hyperlink" Target="https://www.definicionabc.com/ciencia/antropologia.php" TargetMode="External"/><Relationship Id="rId15" Type="http://schemas.openxmlformats.org/officeDocument/2006/relationships/audio" Target="../media/audio6.wav"/><Relationship Id="rId10" Type="http://schemas.openxmlformats.org/officeDocument/2006/relationships/hyperlink" Target="https://es.slideshare.net/paulinavillenaochoa/genetic-de-poblaciones-copia" TargetMode="External"/><Relationship Id="rId4" Type="http://schemas.openxmlformats.org/officeDocument/2006/relationships/hyperlink" Target="https://conceptodefinicion.de/cultura/" TargetMode="External"/><Relationship Id="rId9" Type="http://schemas.openxmlformats.org/officeDocument/2006/relationships/hyperlink" Target="https://www.cuvsi.com/2013/11/metodos-de-la-paleontologia-humana.htm" TargetMode="External"/><Relationship Id="rId14" Type="http://schemas.openxmlformats.org/officeDocument/2006/relationships/hyperlink" Target="https://definicion.de/arqueologia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15" Type="http://schemas.openxmlformats.org/officeDocument/2006/relationships/audio" Target="../media/audio5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audio" Target="../media/audio4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eb.prm.ox.ac.uk/sma/index.php/articles/article-index/336-edward-burnett-tylor-1832-1917-part-2.html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aprende.liceus.com/edward-b-tylor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5.wav"/><Relationship Id="rId3" Type="http://schemas.openxmlformats.org/officeDocument/2006/relationships/audio" Target="../media/audio5.wav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Sociedades_complejas" TargetMode="External"/><Relationship Id="rId5" Type="http://schemas.openxmlformats.org/officeDocument/2006/relationships/hyperlink" Target="https://www.vitonica.com/alimentos/la-dieta-de-las-cavernas-util-o-un-nuevo-falso-mito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7" Type="http://schemas.openxmlformats.org/officeDocument/2006/relationships/audio" Target="../media/audio6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search?q=SURGIMIENTO+DE+LA+ANTROPOLOG%C3%8DA&amp;source=lnms&amp;tbm=isch&amp;sa=X&amp;ved=0ahUKEwiiptfSxoDkAhXRB50JHeyUAMUQ_AUIESgB&amp;cshid=1565723649833218&amp;biw=1366&amp;bih=657#imgrc=zSefPFXJPj847M:" TargetMode="External"/><Relationship Id="rId5" Type="http://schemas.openxmlformats.org/officeDocument/2006/relationships/hyperlink" Target="https://www.slideshare.net/pablo67gmailcom/contexto-de-surgimiento-de-la-antropologa-ignite?from=share_email&amp;smtNoRedir=1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audio" Target="../media/audio7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atakaciencia.com/evolucion/en-busqueda-del-origen-de-la-capacidad-de-evolucion-es-necesaria-la-competencia-para-sobrevivir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s://concepto.de/antropologia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onceptodefinicion.de/cultura/" TargetMode="External"/><Relationship Id="rId3" Type="http://schemas.openxmlformats.org/officeDocument/2006/relationships/audio" Target="../media/audio9.wav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search?biw=1366&amp;bih=657&amp;tbm=isch&amp;sa=1&amp;ei=VhBUXZ-gLMGxtQb1iZzIAQ&amp;q=cninos+viendose+&amp;oq=cninos+viendose+&amp;gs_l=img.3...79450.82823..83351...0.0..0.0.0.......0....1..gws-wiz-img.t4HldnVXY-0&amp;ved=0ahUKEwifo72yv4LkAhXBWM0KHfUEBxkQ4dUDCAY&amp;uact=5#imgrc=QNieMIPiczMvOM: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s://www.monografias.com/trabajos67/antropologia/antropologia2.shtml" TargetMode="External"/><Relationship Id="rId9" Type="http://schemas.openxmlformats.org/officeDocument/2006/relationships/audio" Target="../media/audio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hyperlink" Target="https://concepto.de/antropologi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456CF90-BD29-466E-9BD6-B9DA849F1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83884"/>
          </a:xfrm>
        </p:spPr>
        <p:txBody>
          <a:bodyPr>
            <a:noAutofit/>
          </a:bodyPr>
          <a:lstStyle/>
          <a:p>
            <a:pPr algn="ctr"/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Universidad Autónoma del Estado de México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Plantel Ignacio Ramírez Calzada de la Escuela Preparatoria 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Asignatura: Antropología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Campo disciplinar: Ciencias Sociales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semestre: Primero (8 Créditos)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Tipo de curso: Obligatorio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Material Didáctico: Curso de Antropología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Tema:  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endParaRPr lang="es-MX" sz="2000" b="1" dirty="0">
              <a:solidFill>
                <a:schemeClr val="tx1"/>
              </a:solidFill>
              <a:latin typeface="Philosopher"/>
              <a:cs typeface="Arial" pitchFamily="34" charset="0"/>
            </a:endParaRPr>
          </a:p>
          <a:p>
            <a:pPr algn="ctr"/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Módulo 1  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Acercamiento a la Antropología</a:t>
            </a: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b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</a:br>
            <a:r>
              <a:rPr lang="es-MX" sz="2000" b="1" dirty="0">
                <a:solidFill>
                  <a:schemeClr val="tx1"/>
                </a:solidFill>
                <a:latin typeface="Philosopher"/>
                <a:cs typeface="Arial" pitchFamily="34" charset="0"/>
              </a:rPr>
              <a:t>Elaboró: M. en D. Rocío Leticia Velasco Montejo.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 png">
            <a:extLst>
              <a:ext uri="{FF2B5EF4-FFF2-40B4-BE49-F238E27FC236}">
                <a16:creationId xmlns:a16="http://schemas.microsoft.com/office/drawing/2014/main" id="{EC173B06-9365-44D0-B998-F9E062D56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27" y="365125"/>
            <a:ext cx="936104" cy="79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EA41E02F-6DE1-41E2-BEA8-C35679636C11}"/>
              </a:ext>
            </a:extLst>
          </p:cNvPr>
          <p:cNvSpPr txBox="1">
            <a:spLocks/>
          </p:cNvSpPr>
          <p:nvPr/>
        </p:nvSpPr>
        <p:spPr>
          <a:xfrm>
            <a:off x="9317902" y="6325841"/>
            <a:ext cx="1876872" cy="3340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  <a:defRPr/>
            </a:pPr>
            <a:r>
              <a:rPr lang="es-MX" sz="1800" b="1" dirty="0">
                <a:latin typeface="Philosopher"/>
                <a:cs typeface="Arial" pitchFamily="34" charset="0"/>
              </a:rPr>
              <a:t>MAYO 2019.   </a:t>
            </a:r>
            <a:endParaRPr lang="es-MX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81709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  <p:sndAc>
          <p:stSnd>
            <p:snd r:embed="rId2" name="bomb.wav"/>
          </p:stSnd>
        </p:sndAc>
      </p:transition>
    </mc:Choice>
    <mc:Fallback xmlns="">
      <p:transition spd="slow">
        <p:fade/>
        <p:sndAc>
          <p:stSnd>
            <p:snd r:embed="rId4" name="bomb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6118690" y="1908189"/>
            <a:ext cx="45493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Tiene como objeto el estudio las interacciones de procesos biológicos, y sus efectos sobre las poblaciones humanas, y de procesos físicos del hombre y su evolución,​ lo que implica un conocimiento biológico(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https://anthropologyandpractice.com/antropologia-fisica/</a:t>
            </a:r>
            <a:r>
              <a:rPr lang="es-ES" sz="2000" dirty="0">
                <a:latin typeface="Philosopher"/>
              </a:rPr>
              <a:t>).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0" y="-3135184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45695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Antropología Física o Biológica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6632" name="Picture 8" descr="Resultado de imagen para antropologia fisica">
            <a:extLst>
              <a:ext uri="{FF2B5EF4-FFF2-40B4-BE49-F238E27FC236}">
                <a16:creationId xmlns:a16="http://schemas.microsoft.com/office/drawing/2014/main" id="{BDA203BC-FED0-4BBB-A3E8-AB626772D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4" y="1531406"/>
            <a:ext cx="4053227" cy="330811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B1C9E07-B4C9-444E-8291-D0A5D5B267AE}"/>
              </a:ext>
            </a:extLst>
          </p:cNvPr>
          <p:cNvGraphicFramePr>
            <a:graphicFrameLocks noGrp="1"/>
          </p:cNvGraphicFramePr>
          <p:nvPr/>
        </p:nvGraphicFramePr>
        <p:xfrm>
          <a:off x="1524004" y="5181599"/>
          <a:ext cx="4053227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53227">
                  <a:extLst>
                    <a:ext uri="{9D8B030D-6E8A-4147-A177-3AD203B41FA5}">
                      <a16:colId xmlns:a16="http://schemas.microsoft.com/office/drawing/2014/main" val="2073448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://www.definicionabc.com/ciencia/antropologia.php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112962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74FD2E50-9352-43BD-BACE-7B44ADA4CAF3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9178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mb/>
        <p:sndAc>
          <p:stSnd>
            <p:snd r:embed="rId3" name="whoosh.wav"/>
          </p:stSnd>
        </p:sndAc>
      </p:transition>
    </mc:Choice>
    <mc:Fallback xmlns="">
      <p:transition spd="slow">
        <p:comb/>
        <p:sndAc>
          <p:stSnd>
            <p:snd r:embed="rId7" name="whoosh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443548" y="1522458"/>
            <a:ext cx="4037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Philosopher"/>
              </a:rPr>
              <a:t>Primatología:</a:t>
            </a:r>
            <a:r>
              <a:rPr lang="es-ES" sz="2000" dirty="0">
                <a:latin typeface="Philosopher"/>
              </a:rPr>
              <a:t> estudia la vida social y biológica de los primates.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0" y="-3135184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2104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520189" y="-742881"/>
            <a:ext cx="7385272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err="1">
                <a:solidFill>
                  <a:schemeClr val="bg1"/>
                </a:solidFill>
                <a:latin typeface="Philosopher"/>
              </a:rPr>
              <a:t>Subramas</a:t>
            </a:r>
            <a:r>
              <a:rPr lang="es-ES" sz="2800" b="1" dirty="0">
                <a:solidFill>
                  <a:schemeClr val="bg1"/>
                </a:solidFill>
                <a:latin typeface="Philosopher"/>
              </a:rPr>
              <a:t> de la Antropología Física o Biológica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2464" y="6253464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1026" name="Picture 2" descr="Resultado de imagen para PrimatologÃ­a:">
            <a:extLst>
              <a:ext uri="{FF2B5EF4-FFF2-40B4-BE49-F238E27FC236}">
                <a16:creationId xmlns:a16="http://schemas.microsoft.com/office/drawing/2014/main" id="{F37BFF31-9686-4211-A52D-E6DF129BB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89" y="1498501"/>
            <a:ext cx="3700309" cy="236381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PaleontologÃ­a Humana">
            <a:extLst>
              <a:ext uri="{FF2B5EF4-FFF2-40B4-BE49-F238E27FC236}">
                <a16:creationId xmlns:a16="http://schemas.microsoft.com/office/drawing/2014/main" id="{F8FEB2DC-8074-488B-B04E-481A94EF9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094" y="3027888"/>
            <a:ext cx="3205901" cy="184785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8673C87-D5C8-40A9-A468-7647EFE0A4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982786"/>
              </p:ext>
            </p:extLst>
          </p:nvPr>
        </p:nvGraphicFramePr>
        <p:xfrm>
          <a:off x="7815488" y="5066339"/>
          <a:ext cx="3205902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5902">
                  <a:extLst>
                    <a:ext uri="{9D8B030D-6E8A-4147-A177-3AD203B41FA5}">
                      <a16:colId xmlns:a16="http://schemas.microsoft.com/office/drawing/2014/main" val="2147083485"/>
                    </a:ext>
                  </a:extLst>
                </a:gridCol>
              </a:tblGrid>
              <a:tr h="35300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://www.cuvsi.com/2013/11/metodos-de-la-paleontologia-humana.html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274443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77DB37A-89C9-4DEA-9BF8-07C9657A2A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00249"/>
              </p:ext>
            </p:extLst>
          </p:nvPr>
        </p:nvGraphicFramePr>
        <p:xfrm>
          <a:off x="2172640" y="3961605"/>
          <a:ext cx="392336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23360">
                  <a:extLst>
                    <a:ext uri="{9D8B030D-6E8A-4147-A177-3AD203B41FA5}">
                      <a16:colId xmlns:a16="http://schemas.microsoft.com/office/drawing/2014/main" val="40248295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://www.fundacioudg.org/es/master-primatologia.html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333962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989167D6-1955-4D89-9220-A2331D114377}"/>
              </a:ext>
            </a:extLst>
          </p:cNvPr>
          <p:cNvSpPr/>
          <p:nvPr/>
        </p:nvSpPr>
        <p:spPr>
          <a:xfrm>
            <a:off x="1726083" y="4459396"/>
            <a:ext cx="57360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2000" b="1" dirty="0">
                <a:latin typeface="Philosopher"/>
              </a:rPr>
              <a:t>Paleontología Humana</a:t>
            </a:r>
            <a:r>
              <a:rPr lang="es-ES" sz="2000" dirty="0">
                <a:latin typeface="Philosopher"/>
              </a:rPr>
              <a:t>: estudia los restos fósiles de homínidos</a:t>
            </a:r>
            <a:br>
              <a:rPr lang="es-ES" sz="2000" dirty="0">
                <a:latin typeface="Philosopher"/>
              </a:rPr>
            </a:br>
            <a:endParaRPr lang="es-MX" sz="2000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830A667E-220F-4B39-9A2B-D9DD3B4FBA5A}"/>
              </a:ext>
            </a:extLst>
          </p:cNvPr>
          <p:cNvSpPr/>
          <p:nvPr/>
        </p:nvSpPr>
        <p:spPr>
          <a:xfrm rot="16200000">
            <a:off x="9225303" y="-442103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3F0AED45-C3C7-432E-BC5D-563A92D6B82B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418703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  <p:sndAc>
          <p:stSnd>
            <p:snd r:embed="rId3" name="type.wav"/>
          </p:stSnd>
        </p:sndAc>
      </p:transition>
    </mc:Choice>
    <mc:Fallback xmlns="">
      <p:transition spd="slow">
        <p:fade/>
        <p:sndAc>
          <p:stSnd>
            <p:snd r:embed="rId9" name="type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2700834" y="1274128"/>
            <a:ext cx="4114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latin typeface="Philosopher"/>
              </a:rPr>
              <a:t>Antropología Forense: </a:t>
            </a:r>
            <a:r>
              <a:rPr lang="es-ES" sz="2000" dirty="0">
                <a:latin typeface="Philosopher"/>
              </a:rPr>
              <a:t>identifica a las víctimas de asesinatos y accidentes.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399" y="-3140650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51699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520189" y="-742077"/>
            <a:ext cx="7385272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err="1">
                <a:solidFill>
                  <a:schemeClr val="bg1"/>
                </a:solidFill>
                <a:latin typeface="Philosopher"/>
              </a:rPr>
              <a:t>Subramas</a:t>
            </a:r>
            <a:r>
              <a:rPr lang="es-ES" sz="2800" b="1" dirty="0">
                <a:solidFill>
                  <a:schemeClr val="bg1"/>
                </a:solidFill>
                <a:latin typeface="Philosopher"/>
              </a:rPr>
              <a:t> de la Antropología Física o Biológica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01EAFDB-F6DE-4CAB-B53D-E570F9DA8768}"/>
              </a:ext>
            </a:extLst>
          </p:cNvPr>
          <p:cNvSpPr txBox="1"/>
          <p:nvPr/>
        </p:nvSpPr>
        <p:spPr>
          <a:xfrm>
            <a:off x="5498493" y="3950372"/>
            <a:ext cx="4391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Philosopher"/>
              </a:rPr>
              <a:t>Genética de las poblaciones: </a:t>
            </a:r>
            <a:r>
              <a:rPr lang="es-ES" sz="2000" dirty="0">
                <a:latin typeface="Philosopher"/>
              </a:rPr>
              <a:t>estudia las diferencias hereditarias en las poblaciones humanas.</a:t>
            </a:r>
            <a:endParaRPr lang="es-ES" sz="2000" dirty="0">
              <a:latin typeface="Philosopher"/>
              <a:cs typeface="Avenir Book"/>
            </a:endParaRPr>
          </a:p>
        </p:txBody>
      </p:sp>
      <p:pic>
        <p:nvPicPr>
          <p:cNvPr id="2050" name="Picture 2" descr="Resultado de imagen para AntropologÃ­a Forense">
            <a:extLst>
              <a:ext uri="{FF2B5EF4-FFF2-40B4-BE49-F238E27FC236}">
                <a16:creationId xmlns:a16="http://schemas.microsoft.com/office/drawing/2014/main" id="{6FA50EB0-FC83-4097-93F6-DFB61ABD1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263" y="1244661"/>
            <a:ext cx="3854640" cy="1908865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GenÃ©tica de las poblaciones">
            <a:extLst>
              <a:ext uri="{FF2B5EF4-FFF2-40B4-BE49-F238E27FC236}">
                <a16:creationId xmlns:a16="http://schemas.microsoft.com/office/drawing/2014/main" id="{7BBB0A16-46C1-4766-BC5C-59778AB99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89" y="3274876"/>
            <a:ext cx="3811536" cy="164908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F840A017-F33B-449D-B252-D776E5F06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237552"/>
              </p:ext>
            </p:extLst>
          </p:nvPr>
        </p:nvGraphicFramePr>
        <p:xfrm>
          <a:off x="1450590" y="4917448"/>
          <a:ext cx="3881135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1135">
                  <a:extLst>
                    <a:ext uri="{9D8B030D-6E8A-4147-A177-3AD203B41FA5}">
                      <a16:colId xmlns:a16="http://schemas.microsoft.com/office/drawing/2014/main" val="2110828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Fuentes: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://es.slideshare.net/paulinavillenaochoa/genetic-de-poblaciones-copia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121112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0CA1E216-306F-45C0-9254-09CCF126A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255904"/>
              </p:ext>
            </p:extLst>
          </p:nvPr>
        </p:nvGraphicFramePr>
        <p:xfrm>
          <a:off x="7279133" y="3326157"/>
          <a:ext cx="3854640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4640">
                  <a:extLst>
                    <a:ext uri="{9D8B030D-6E8A-4147-A177-3AD203B41FA5}">
                      <a16:colId xmlns:a16="http://schemas.microsoft.com/office/drawing/2014/main" val="60990481"/>
                    </a:ext>
                  </a:extLst>
                </a:gridCol>
              </a:tblGrid>
              <a:tr h="160109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://criminalistica.mp.gob.ve/antropologia-forense/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0779"/>
                  </a:ext>
                </a:extLst>
              </a:tr>
            </a:tbl>
          </a:graphicData>
        </a:graphic>
      </p:graphicFrame>
      <p:sp>
        <p:nvSpPr>
          <p:cNvPr id="15" name="Título 1">
            <a:extLst>
              <a:ext uri="{FF2B5EF4-FFF2-40B4-BE49-F238E27FC236}">
                <a16:creationId xmlns:a16="http://schemas.microsoft.com/office/drawing/2014/main" id="{786D67C4-864B-4113-A65A-7C5985623F3A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9312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doors dir="vert"/>
        <p:sndAc>
          <p:stSnd>
            <p:snd r:embed="rId3" name="hammer.wav"/>
          </p:stSnd>
        </p:sndAc>
      </p:transition>
    </mc:Choice>
    <mc:Fallback xmlns="">
      <p:transition spd="slow">
        <p:fade/>
        <p:sndAc>
          <p:stSnd>
            <p:snd r:embed="rId8" name="hammer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622324" y="1212114"/>
            <a:ext cx="58133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Rama de la antropología que centra su estudio en el conocimiento del ser humano por medio de su cultura, es decir, costumbres, mitos, creencias, normas y valores que guían y estandarizan su comportamiento como miembro de un grupo social(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https://www.mheducation.es/bcv/guide/capitulo/8448146344.pdf</a:t>
            </a:r>
            <a:r>
              <a:rPr lang="es-ES" sz="2000" dirty="0">
                <a:latin typeface="Philosopher"/>
              </a:rPr>
              <a:t>).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4651398" y="-3127777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2" y="-43082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828800" y="31968"/>
            <a:ext cx="6962187" cy="979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Antropología Cultural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33720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87C6CF4-A0CC-4D1D-BAF9-57414F6E6E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92502"/>
              </p:ext>
            </p:extLst>
          </p:nvPr>
        </p:nvGraphicFramePr>
        <p:xfrm>
          <a:off x="7502141" y="4672643"/>
          <a:ext cx="3008822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8822">
                  <a:extLst>
                    <a:ext uri="{9D8B030D-6E8A-4147-A177-3AD203B41FA5}">
                      <a16:colId xmlns:a16="http://schemas.microsoft.com/office/drawing/2014/main" val="13694276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://es.slideshare.net/dulcecorazon9235/antropologia-cultural-31652113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571981"/>
                  </a:ext>
                </a:extLst>
              </a:tr>
            </a:tbl>
          </a:graphicData>
        </a:graphic>
      </p:graphicFrame>
      <p:pic>
        <p:nvPicPr>
          <p:cNvPr id="4098" name="Picture 2" descr="Resultado de imagen para antropologÃ­a cultural">
            <a:extLst>
              <a:ext uri="{FF2B5EF4-FFF2-40B4-BE49-F238E27FC236}">
                <a16:creationId xmlns:a16="http://schemas.microsoft.com/office/drawing/2014/main" id="{5C3036A2-110B-4FFC-BADE-7E31EFB02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987" y="2587024"/>
            <a:ext cx="3008822" cy="20203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E27DAE4-5E5C-4147-ACCB-9A8C3C542D9E}"/>
              </a:ext>
            </a:extLst>
          </p:cNvPr>
          <p:cNvSpPr/>
          <p:nvPr/>
        </p:nvSpPr>
        <p:spPr>
          <a:xfrm rot="16200000">
            <a:off x="9225302" y="-444074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8929DF08-1A4C-4B7B-A9E2-6196BD4E2813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16305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  <p:sndAc>
          <p:stSnd>
            <p:snd r:embed="rId3" name="coin.wav"/>
          </p:stSnd>
        </p:sndAc>
      </p:transition>
    </mc:Choice>
    <mc:Fallback xmlns="">
      <p:transition spd="slow">
        <p:fade/>
        <p:sndAc>
          <p:stSnd>
            <p:snd r:embed="rId7" name="coin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2096" y="1536174"/>
            <a:ext cx="91478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>
                <a:latin typeface="Philosopher"/>
              </a:rPr>
              <a:t>Antropología aplicada</a:t>
            </a:r>
            <a:r>
              <a:rPr lang="es-ES" sz="2000" dirty="0">
                <a:latin typeface="Philosopher"/>
              </a:rPr>
              <a:t>: estudia y hace propuestas para solucionar problemas prácticos.</a:t>
            </a:r>
            <a:br>
              <a:rPr lang="es-ES" sz="2000" dirty="0">
                <a:latin typeface="Philosopher"/>
              </a:rPr>
            </a:br>
            <a:br>
              <a:rPr lang="es-ES" sz="2000" b="1" dirty="0">
                <a:latin typeface="Philosopher"/>
              </a:rPr>
            </a:br>
            <a:r>
              <a:rPr lang="es-ES" sz="2000" b="1" dirty="0">
                <a:latin typeface="Philosopher"/>
              </a:rPr>
              <a:t>Antropología Médica</a:t>
            </a:r>
            <a:r>
              <a:rPr lang="es-ES" sz="2000" dirty="0">
                <a:latin typeface="Philosopher"/>
              </a:rPr>
              <a:t>: estudia los factores biológicos y culturales de la salud y en la enfermedad y el tratamiento del enfermo.</a:t>
            </a:r>
          </a:p>
          <a:p>
            <a:pPr algn="just"/>
            <a:br>
              <a:rPr lang="es-ES" sz="2000" b="1" dirty="0">
                <a:latin typeface="Philosopher"/>
              </a:rPr>
            </a:br>
            <a:r>
              <a:rPr lang="es-ES" sz="2000" b="1" dirty="0">
                <a:latin typeface="Philosopher"/>
              </a:rPr>
              <a:t>Antropología Urbana: </a:t>
            </a:r>
            <a:r>
              <a:rPr lang="es-ES" sz="2000" dirty="0">
                <a:latin typeface="Philosopher"/>
              </a:rPr>
              <a:t>estudia la vida en la ciudad.</a:t>
            </a:r>
            <a:br>
              <a:rPr lang="es-ES" sz="2000" dirty="0">
                <a:latin typeface="Philosopher"/>
              </a:rPr>
            </a:br>
            <a:br>
              <a:rPr lang="es-ES" sz="2000" b="1" dirty="0">
                <a:latin typeface="Philosopher"/>
              </a:rPr>
            </a:br>
            <a:r>
              <a:rPr lang="es-ES" sz="2000" b="1" dirty="0">
                <a:latin typeface="Philosopher"/>
              </a:rPr>
              <a:t>Antropología del desarrollo: </a:t>
            </a:r>
            <a:r>
              <a:rPr lang="es-ES" sz="2000" dirty="0">
                <a:latin typeface="Philosopher"/>
              </a:rPr>
              <a:t>estudia las causas del subdesarrollo y del desarrollo entre las naciones menos desarrolladas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https://es.wikipedia.org/wiki/Antropolog%C3%ADa</a:t>
            </a:r>
            <a:r>
              <a:rPr lang="es-ES" sz="2000" dirty="0">
                <a:latin typeface="Philosopher"/>
              </a:rPr>
              <a:t>).</a:t>
            </a:r>
          </a:p>
          <a:p>
            <a:pPr algn="just"/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0" y="-312193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34315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Subramas de la Antropología Cultural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606F1FC-CC75-4C61-917C-2835CDAA6E8E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42182161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  <p:sndAc>
          <p:stSnd>
            <p:snd r:embed="rId3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722125" y="2157341"/>
            <a:ext cx="59496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Ciencia que estudia, describe e interpreta las civilizaciones antiguas a través de los monumentos, las obras de arte, los utensilios y los documentos que de ellas se han conservado hasta la actualidad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https://definicion.de/arqueologia/</a:t>
            </a:r>
            <a:r>
              <a:rPr lang="es-ES" sz="2000" dirty="0">
                <a:latin typeface="Philosopher"/>
              </a:rPr>
              <a:t>).</a:t>
            </a:r>
          </a:p>
          <a:p>
            <a:pPr algn="just"/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0" y="-312193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2885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 Arqueología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91436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4578" name="Picture 2" descr="Resultado de imagen para arqueologia">
            <a:extLst>
              <a:ext uri="{FF2B5EF4-FFF2-40B4-BE49-F238E27FC236}">
                <a16:creationId xmlns:a16="http://schemas.microsoft.com/office/drawing/2014/main" id="{CE06CE35-29EC-4118-893C-3FA1E54B9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873489"/>
            <a:ext cx="2869165" cy="2915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480C107-2D5C-4DFC-B890-0871A10D0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39209"/>
              </p:ext>
            </p:extLst>
          </p:nvPr>
        </p:nvGraphicFramePr>
        <p:xfrm>
          <a:off x="1669774" y="4980174"/>
          <a:ext cx="2869164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9164">
                  <a:extLst>
                    <a:ext uri="{9D8B030D-6E8A-4147-A177-3AD203B41FA5}">
                      <a16:colId xmlns:a16="http://schemas.microsoft.com/office/drawing/2014/main" val="3087418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definicion.de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/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arqueologia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/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452825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6014D5F4-36EB-4417-AD21-FD5E781D705A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161677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  <p:sndAc>
          <p:stSnd>
            <p:snd r:embed="rId3" name="suction.wav"/>
          </p:stSnd>
        </p:sndAc>
      </p:transition>
    </mc:Choice>
    <mc:Fallback xmlns="">
      <p:transition spd="slow">
        <p:fade/>
        <p:sndAc>
          <p:stSnd>
            <p:snd r:embed="rId6" name="suction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7090668" y="1608273"/>
            <a:ext cx="35905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br>
              <a:rPr lang="es-ES" sz="2400" dirty="0">
                <a:latin typeface="Philosopher"/>
              </a:rPr>
            </a:br>
            <a:endParaRPr lang="es-ES" sz="2400" dirty="0">
              <a:latin typeface="Philosopher"/>
            </a:endParaRPr>
          </a:p>
          <a:p>
            <a:pPr algn="just"/>
            <a:br>
              <a:rPr lang="es-ES" sz="2400" dirty="0">
                <a:latin typeface="Philosopher"/>
              </a:rPr>
            </a:br>
            <a:endParaRPr lang="es-ES" sz="24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0" y="-312193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 dirty="0">
              <a:latin typeface="Philosopher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42104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126162" y="200025"/>
            <a:ext cx="5493837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Subramas de la Arqueología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2464" y="62799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9639873B-8DE7-44F8-88CA-00097C437A04}"/>
              </a:ext>
            </a:extLst>
          </p:cNvPr>
          <p:cNvSpPr/>
          <p:nvPr/>
        </p:nvSpPr>
        <p:spPr>
          <a:xfrm>
            <a:off x="1524002" y="3538192"/>
            <a:ext cx="2676939" cy="1820727"/>
          </a:xfrm>
          <a:prstGeom prst="ellipse">
            <a:avLst/>
          </a:prstGeom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latin typeface="Philosopher"/>
              </a:rPr>
              <a:t>Arqueología histórica: </a:t>
            </a:r>
            <a:r>
              <a:rPr lang="es-ES" sz="1400" dirty="0">
                <a:latin typeface="Philosopher"/>
              </a:rPr>
              <a:t>Estudia las culturas del pasado reciente por medio de una combinación de documentos y excavaciones.</a:t>
            </a:r>
            <a:endParaRPr lang="es-MX" sz="1400" dirty="0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490B7825-D60F-42A1-85E7-1CC98DFCC516}"/>
              </a:ext>
            </a:extLst>
          </p:cNvPr>
          <p:cNvSpPr/>
          <p:nvPr/>
        </p:nvSpPr>
        <p:spPr>
          <a:xfrm>
            <a:off x="4314118" y="2247918"/>
            <a:ext cx="2869163" cy="1820727"/>
          </a:xfrm>
          <a:prstGeom prst="ellipse">
            <a:avLst/>
          </a:prstGeom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s-ES" sz="1400" dirty="0">
                <a:solidFill>
                  <a:schemeClr val="tx1"/>
                </a:solidFill>
                <a:latin typeface="Philosopher"/>
              </a:rPr>
            </a:br>
            <a:r>
              <a:rPr lang="es-ES" sz="1400" b="1" dirty="0">
                <a:solidFill>
                  <a:schemeClr val="tx1"/>
                </a:solidFill>
                <a:latin typeface="Philosopher"/>
              </a:rPr>
              <a:t>Arqueología Industrial: </a:t>
            </a:r>
            <a:r>
              <a:rPr lang="es-ES" sz="1400" dirty="0">
                <a:solidFill>
                  <a:schemeClr val="tx1"/>
                </a:solidFill>
                <a:latin typeface="Philosopher"/>
              </a:rPr>
              <a:t>Usa técnicas de la arqueología histórica para centrarse en factorías e instalaciones industriales.</a:t>
            </a:r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58BFDD90-B8FA-4C3C-B1EA-B5462CA409EB}"/>
              </a:ext>
            </a:extLst>
          </p:cNvPr>
          <p:cNvSpPr/>
          <p:nvPr/>
        </p:nvSpPr>
        <p:spPr>
          <a:xfrm>
            <a:off x="7877883" y="1471844"/>
            <a:ext cx="2869162" cy="1820727"/>
          </a:xfrm>
          <a:prstGeom prst="ellipse">
            <a:avLst/>
          </a:prstGeom>
          <a:ln>
            <a:solidFill>
              <a:srgbClr val="FF0000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latin typeface="Philosopher"/>
              </a:rPr>
              <a:t>Arqueología contractual: </a:t>
            </a:r>
            <a:r>
              <a:rPr lang="es-ES" sz="1400" dirty="0">
                <a:latin typeface="Philosopher"/>
              </a:rPr>
              <a:t>Lleva a cabo encuestas arqueológicas para la defensa del medio ambiente y los lugares históricos.</a:t>
            </a:r>
            <a:endParaRPr lang="es-MX" sz="14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05F09F31-43A5-4678-9AE6-0FCEDB833E4B}"/>
              </a:ext>
            </a:extLst>
          </p:cNvPr>
          <p:cNvGraphicFramePr>
            <a:graphicFrameLocks noGrp="1"/>
          </p:cNvGraphicFramePr>
          <p:nvPr/>
        </p:nvGraphicFramePr>
        <p:xfrm>
          <a:off x="1684699" y="5503895"/>
          <a:ext cx="898329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83296">
                  <a:extLst>
                    <a:ext uri="{9D8B030D-6E8A-4147-A177-3AD203B41FA5}">
                      <a16:colId xmlns:a16="http://schemas.microsoft.com/office/drawing/2014/main" val="954824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</a:rPr>
                        <a:t>Fuente: Elaboración propia en base a 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http://enciclopedia.us.es/index.php/Arqueolog%C3%ADa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347883"/>
                  </a:ext>
                </a:extLst>
              </a:tr>
            </a:tbl>
          </a:graphicData>
        </a:graphic>
      </p:graphicFrame>
      <p:sp>
        <p:nvSpPr>
          <p:cNvPr id="13" name="Rectángulo 12">
            <a:extLst>
              <a:ext uri="{FF2B5EF4-FFF2-40B4-BE49-F238E27FC236}">
                <a16:creationId xmlns:a16="http://schemas.microsoft.com/office/drawing/2014/main" id="{2B02D691-6609-4CCF-9268-D33F4B201A78}"/>
              </a:ext>
            </a:extLst>
          </p:cNvPr>
          <p:cNvSpPr/>
          <p:nvPr/>
        </p:nvSpPr>
        <p:spPr>
          <a:xfrm rot="16200000">
            <a:off x="9225303" y="-428853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A2C7890C-5471-444E-9FC2-33CB416A8ECF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86646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  <p:sndAc>
          <p:stSnd>
            <p:snd r:embed="rId3" name="wind.wav"/>
          </p:stSnd>
        </p:sndAc>
      </p:transition>
    </mc:Choice>
    <mc:Fallback xmlns="">
      <p:transition spd="slow">
        <p:fade/>
        <p:sndAc>
          <p:stSnd>
            <p:snd r:embed="rId5" name="wind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0" y="-312193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27855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245432" y="44226"/>
            <a:ext cx="5876076" cy="1012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Lingüística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5604" name="Picture 4" descr="Resultado de imagen para linguistica">
            <a:extLst>
              <a:ext uri="{FF2B5EF4-FFF2-40B4-BE49-F238E27FC236}">
                <a16:creationId xmlns:a16="http://schemas.microsoft.com/office/drawing/2014/main" id="{27C28FF7-3DCE-4CA8-A8D2-8CC794E00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2" y="1366011"/>
            <a:ext cx="1881513" cy="135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ocadillo: ovalado 2">
            <a:extLst>
              <a:ext uri="{FF2B5EF4-FFF2-40B4-BE49-F238E27FC236}">
                <a16:creationId xmlns:a16="http://schemas.microsoft.com/office/drawing/2014/main" id="{1DAD93CF-4CB1-45B7-9CED-E9AB66C2F063}"/>
              </a:ext>
            </a:extLst>
          </p:cNvPr>
          <p:cNvSpPr/>
          <p:nvPr/>
        </p:nvSpPr>
        <p:spPr>
          <a:xfrm>
            <a:off x="3956867" y="2022583"/>
            <a:ext cx="1948778" cy="1223582"/>
          </a:xfrm>
          <a:prstGeom prst="wedgeEllipseCallout">
            <a:avLst>
              <a:gd name="adj1" fmla="val -71018"/>
              <a:gd name="adj2" fmla="val -43463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  <a:latin typeface="Philosopher"/>
              </a:rPr>
              <a:t>Ciencia que estudia el lenguaje humano y las lenguas</a:t>
            </a:r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4" name="Explosión: 8 puntos 3">
            <a:extLst>
              <a:ext uri="{FF2B5EF4-FFF2-40B4-BE49-F238E27FC236}">
                <a16:creationId xmlns:a16="http://schemas.microsoft.com/office/drawing/2014/main" id="{B5C4AD73-16DF-43C3-B10B-6794F8CB004A}"/>
              </a:ext>
            </a:extLst>
          </p:cNvPr>
          <p:cNvSpPr/>
          <p:nvPr/>
        </p:nvSpPr>
        <p:spPr>
          <a:xfrm>
            <a:off x="5018922" y="3411286"/>
            <a:ext cx="2702940" cy="2145296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bliqueBottom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  <a:latin typeface="Philosopher"/>
              </a:rPr>
              <a:t>Lingüística histórica: </a:t>
            </a:r>
            <a:r>
              <a:rPr lang="es-ES" sz="1200" dirty="0">
                <a:solidFill>
                  <a:schemeClr val="tx1"/>
                </a:solidFill>
                <a:latin typeface="Philosopher"/>
              </a:rPr>
              <a:t>reconstruye los orígenes de lenguas específicas y de las familias de lenguas.</a:t>
            </a:r>
            <a:endParaRPr lang="es-MX" sz="1200" dirty="0">
              <a:solidFill>
                <a:schemeClr val="tx1"/>
              </a:solidFill>
            </a:endParaRPr>
          </a:p>
        </p:txBody>
      </p:sp>
      <p:sp>
        <p:nvSpPr>
          <p:cNvPr id="15" name="Explosión: 8 puntos 14">
            <a:extLst>
              <a:ext uri="{FF2B5EF4-FFF2-40B4-BE49-F238E27FC236}">
                <a16:creationId xmlns:a16="http://schemas.microsoft.com/office/drawing/2014/main" id="{5BB466FB-F1E5-4DD3-B95B-14AF9A7A18FA}"/>
              </a:ext>
            </a:extLst>
          </p:cNvPr>
          <p:cNvSpPr/>
          <p:nvPr/>
        </p:nvSpPr>
        <p:spPr>
          <a:xfrm>
            <a:off x="8189716" y="3097780"/>
            <a:ext cx="2769901" cy="2010101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  <a:latin typeface="Philosopher"/>
              </a:rPr>
              <a:t>Lingüística descriptiva: </a:t>
            </a:r>
            <a:r>
              <a:rPr lang="es-ES" sz="1200" dirty="0">
                <a:solidFill>
                  <a:schemeClr val="tx1"/>
                </a:solidFill>
                <a:latin typeface="Philosopher"/>
              </a:rPr>
              <a:t>estudia la sintaxis y gramática de las lenguas.</a:t>
            </a:r>
            <a:endParaRPr lang="es-MX" sz="1200" dirty="0">
              <a:solidFill>
                <a:schemeClr val="tx1"/>
              </a:solidFill>
            </a:endParaRPr>
          </a:p>
        </p:txBody>
      </p:sp>
      <p:sp>
        <p:nvSpPr>
          <p:cNvPr id="19" name="Explosión: 8 puntos 18">
            <a:extLst>
              <a:ext uri="{FF2B5EF4-FFF2-40B4-BE49-F238E27FC236}">
                <a16:creationId xmlns:a16="http://schemas.microsoft.com/office/drawing/2014/main" id="{E3B335DA-9057-4014-BC34-CB5A75B03D6D}"/>
              </a:ext>
            </a:extLst>
          </p:cNvPr>
          <p:cNvSpPr/>
          <p:nvPr/>
        </p:nvSpPr>
        <p:spPr>
          <a:xfrm>
            <a:off x="6598842" y="1067619"/>
            <a:ext cx="2493555" cy="2376643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  <a:latin typeface="Philosopher"/>
              </a:rPr>
              <a:t>Sociolingüística:</a:t>
            </a:r>
            <a:r>
              <a:rPr lang="es-ES" sz="1200" dirty="0">
                <a:solidFill>
                  <a:schemeClr val="tx1"/>
                </a:solidFill>
                <a:latin typeface="Philosopher"/>
              </a:rPr>
              <a:t> estudia el uso actual de la lengua en la comunicación cotidiana</a:t>
            </a:r>
            <a:endParaRPr lang="es-MX" sz="1200" dirty="0">
              <a:solidFill>
                <a:schemeClr val="tx1"/>
              </a:solidFill>
            </a:endParaRPr>
          </a:p>
        </p:txBody>
      </p:sp>
      <p:sp>
        <p:nvSpPr>
          <p:cNvPr id="21" name="Explosión: 8 puntos 20">
            <a:extLst>
              <a:ext uri="{FF2B5EF4-FFF2-40B4-BE49-F238E27FC236}">
                <a16:creationId xmlns:a16="http://schemas.microsoft.com/office/drawing/2014/main" id="{6543C59B-B805-4E0E-B93A-A3BE22F4FB74}"/>
              </a:ext>
            </a:extLst>
          </p:cNvPr>
          <p:cNvSpPr/>
          <p:nvPr/>
        </p:nvSpPr>
        <p:spPr>
          <a:xfrm>
            <a:off x="1232383" y="3097780"/>
            <a:ext cx="2702940" cy="2376643"/>
          </a:xfrm>
          <a:prstGeom prst="irregularSeal1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  <a:latin typeface="Philosopher"/>
              </a:rPr>
              <a:t>Lingüística histórica: </a:t>
            </a:r>
            <a:r>
              <a:rPr lang="es-ES" sz="1200" dirty="0">
                <a:solidFill>
                  <a:schemeClr val="tx1"/>
                </a:solidFill>
                <a:latin typeface="Philosopher"/>
              </a:rPr>
              <a:t>reconstruye los orígenes de lenguas específicas y de las familias de lenguas.</a:t>
            </a:r>
            <a:endParaRPr lang="es-MX" sz="1200" dirty="0">
              <a:solidFill>
                <a:schemeClr val="tx1"/>
              </a:solidFill>
            </a:endParaRPr>
          </a:p>
        </p:txBody>
      </p:sp>
      <p:cxnSp>
        <p:nvCxnSpPr>
          <p:cNvPr id="7" name="Conector: curvado 6">
            <a:extLst>
              <a:ext uri="{FF2B5EF4-FFF2-40B4-BE49-F238E27FC236}">
                <a16:creationId xmlns:a16="http://schemas.microsoft.com/office/drawing/2014/main" id="{A4381B4B-FB70-4E36-8622-B1B216D374F5}"/>
              </a:ext>
            </a:extLst>
          </p:cNvPr>
          <p:cNvCxnSpPr>
            <a:cxnSpLocks/>
          </p:cNvCxnSpPr>
          <p:nvPr/>
        </p:nvCxnSpPr>
        <p:spPr>
          <a:xfrm rot="16200000" flipH="1">
            <a:off x="6171465" y="1660323"/>
            <a:ext cx="154696" cy="1257120"/>
          </a:xfrm>
          <a:prstGeom prst="curvedConnector4">
            <a:avLst>
              <a:gd name="adj1" fmla="val -147774"/>
              <a:gd name="adj2" fmla="val 6135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: curvado 26">
            <a:extLst>
              <a:ext uri="{FF2B5EF4-FFF2-40B4-BE49-F238E27FC236}">
                <a16:creationId xmlns:a16="http://schemas.microsoft.com/office/drawing/2014/main" id="{AD1660C8-11D0-4479-B104-EE2B0AC62391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5914630" y="2672330"/>
            <a:ext cx="2275086" cy="122716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: curvado 28">
            <a:extLst>
              <a:ext uri="{FF2B5EF4-FFF2-40B4-BE49-F238E27FC236}">
                <a16:creationId xmlns:a16="http://schemas.microsoft.com/office/drawing/2014/main" id="{6059939B-C644-4CF4-BBB6-524452F396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54276" y="3353687"/>
            <a:ext cx="653329" cy="43828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: curvado 31">
            <a:extLst>
              <a:ext uri="{FF2B5EF4-FFF2-40B4-BE49-F238E27FC236}">
                <a16:creationId xmlns:a16="http://schemas.microsoft.com/office/drawing/2014/main" id="{EC8F9133-D905-4B31-9DF7-27BDD747EF95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97143" y="2869756"/>
            <a:ext cx="859724" cy="55924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Tabla 35">
            <a:extLst>
              <a:ext uri="{FF2B5EF4-FFF2-40B4-BE49-F238E27FC236}">
                <a16:creationId xmlns:a16="http://schemas.microsoft.com/office/drawing/2014/main" id="{EAFC32FA-3116-48DB-9812-633221328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385233"/>
              </p:ext>
            </p:extLst>
          </p:nvPr>
        </p:nvGraphicFramePr>
        <p:xfrm>
          <a:off x="1556253" y="5509162"/>
          <a:ext cx="8128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0363413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>
                          <a:latin typeface="Philosopher"/>
                        </a:rPr>
                        <a:t>Fuente: Elaboración propia en base a 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https://www.csub.edu/modlang/department/Spanish/LINGUISTICS/TEMA%201%20MA.pdf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54631"/>
                  </a:ext>
                </a:extLst>
              </a:tr>
            </a:tbl>
          </a:graphicData>
        </a:graphic>
      </p:graphicFrame>
      <p:sp>
        <p:nvSpPr>
          <p:cNvPr id="20" name="Rectángulo 19">
            <a:extLst>
              <a:ext uri="{FF2B5EF4-FFF2-40B4-BE49-F238E27FC236}">
                <a16:creationId xmlns:a16="http://schemas.microsoft.com/office/drawing/2014/main" id="{0B54630E-C2EE-4013-BC9D-B12A304F2741}"/>
              </a:ext>
            </a:extLst>
          </p:cNvPr>
          <p:cNvSpPr/>
          <p:nvPr/>
        </p:nvSpPr>
        <p:spPr>
          <a:xfrm rot="16200000">
            <a:off x="9225303" y="-441107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016F5FBF-E244-44F6-8344-0D98AC752507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387174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switch dir="r"/>
        <p:sndAc>
          <p:stSnd>
            <p:snd r:embed="rId3" name="voltage.wav"/>
          </p:stSnd>
        </p:sndAc>
      </p:transition>
    </mc:Choice>
    <mc:Fallback xmlns="">
      <p:transition spd="slow">
        <p:fade/>
        <p:sndAc>
          <p:stSnd>
            <p:snd r:embed="rId6" name="voltage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4005" y="2168881"/>
            <a:ext cx="91478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El antropólogo puede interrelacionarse con otras ciencias y por consecuencia puede desempeñarse laboralmente en el campo de la demografía, medicina, nutrición, salud pública, deporte, docencia, por citar solo algunas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https://noticias.universia.net.co/educacion/noticia/2017/09/13/1155169/hace-antropologo-video.html</a:t>
            </a:r>
            <a:r>
              <a:rPr lang="es-ES" sz="2000" dirty="0">
                <a:latin typeface="Philosopher"/>
              </a:rPr>
              <a:t>).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venir Book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565114" cy="17207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Campos de Aplicación de la Antropología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D872C38-BD67-43C0-8F4B-EDE2187A8A52}"/>
              </a:ext>
            </a:extLst>
          </p:cNvPr>
          <p:cNvSpPr/>
          <p:nvPr/>
        </p:nvSpPr>
        <p:spPr>
          <a:xfrm rot="16200000">
            <a:off x="9225306" y="-441311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EA039979-0199-4AD7-9D21-ED47E08F18DD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32618907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  <p:sndAc>
          <p:stSnd>
            <p:snd r:embed="rId3" name="bomb.wav"/>
          </p:stSnd>
        </p:sndAc>
      </p:transition>
    </mc:Choice>
    <mc:Fallback xmlns="">
      <p:transition spd="slow">
        <p:fade/>
        <p:sndAc>
          <p:stSnd>
            <p:snd r:embed="rId5" name="bomb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2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b="1" dirty="0">
                <a:solidFill>
                  <a:schemeClr val="bg1"/>
                </a:solidFill>
                <a:latin typeface="Philosopher"/>
              </a:rPr>
              <a:t>Universales de la Cultura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Avenir Book"/>
              </a:rPr>
              <a:t>ANTROPOLOGÍA, </a:t>
            </a:r>
          </a:p>
          <a:p>
            <a:pPr algn="ctr"/>
            <a:r>
              <a:rPr lang="es-ES_tradnl" sz="1200" dirty="0">
                <a:latin typeface="Avenir Book"/>
              </a:rPr>
              <a:t>1er  SEMESTRE</a:t>
            </a:r>
            <a:endParaRPr lang="es-ES" sz="1200" dirty="0">
              <a:latin typeface="Avenir Book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Avenir Book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9" name="Marcador de contenido 3">
            <a:extLst>
              <a:ext uri="{FF2B5EF4-FFF2-40B4-BE49-F238E27FC236}">
                <a16:creationId xmlns:a16="http://schemas.microsoft.com/office/drawing/2014/main" id="{2530DB01-53E4-41F4-BEDA-52B2CDB040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496" y="1145574"/>
            <a:ext cx="4863933" cy="2913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bliqueBottomLef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5CBA1934-FB6C-4F21-9089-D435CD096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219572"/>
              </p:ext>
            </p:extLst>
          </p:nvPr>
        </p:nvGraphicFramePr>
        <p:xfrm>
          <a:off x="7810547" y="1771073"/>
          <a:ext cx="2878938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8938">
                  <a:extLst>
                    <a:ext uri="{9D8B030D-6E8A-4147-A177-3AD203B41FA5}">
                      <a16:colId xmlns:a16="http://schemas.microsoft.com/office/drawing/2014/main" val="2083052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://etnoculturaydesarrollo.blogspot.com/2013/01/contenidos-o-elementos-universales-de.html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058794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393E818-CCE1-45A0-BFD9-8EFE48C1AEC2}"/>
              </a:ext>
            </a:extLst>
          </p:cNvPr>
          <p:cNvGraphicFramePr>
            <a:graphicFrameLocks noGrp="1"/>
          </p:cNvGraphicFramePr>
          <p:nvPr/>
        </p:nvGraphicFramePr>
        <p:xfrm>
          <a:off x="1524004" y="4182871"/>
          <a:ext cx="9147805" cy="1450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7805">
                  <a:extLst>
                    <a:ext uri="{9D8B030D-6E8A-4147-A177-3AD203B41FA5}">
                      <a16:colId xmlns:a16="http://schemas.microsoft.com/office/drawing/2014/main" val="1352566560"/>
                    </a:ext>
                  </a:extLst>
                </a:gridCol>
              </a:tblGrid>
              <a:tr h="1450845">
                <a:tc>
                  <a:txBody>
                    <a:bodyPr/>
                    <a:lstStyle/>
                    <a:p>
                      <a:pPr algn="just"/>
                      <a:r>
                        <a:rPr lang="es-MX" sz="2000" kern="1200" dirty="0">
                          <a:effectLst/>
                          <a:latin typeface="Philosopher"/>
                        </a:rPr>
                        <a:t>Los universales culturales son los elementos de la cultura, la sociedad, el lenguaje, el comportamiento y la mente que, según los estudios antropológicos realizados hasta ahora, compartimos prácticamente todas las sociedades </a:t>
                      </a:r>
                      <a:r>
                        <a:rPr lang="es-MX" sz="2000" kern="1200" dirty="0">
                          <a:solidFill>
                            <a:schemeClr val="tx1"/>
                          </a:solidFill>
                          <a:effectLst/>
                          <a:latin typeface="Philosopher"/>
                        </a:rPr>
                        <a:t>humanas(</a:t>
                      </a:r>
                      <a:r>
                        <a:rPr lang="es-MX" sz="20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https://psicologiaymente.com/cultura/universales-culturales</a:t>
                      </a:r>
                      <a:r>
                        <a:rPr lang="es-MX" sz="2000" dirty="0">
                          <a:latin typeface="Philosopher"/>
                        </a:rPr>
                        <a:t>).</a:t>
                      </a:r>
                      <a:endParaRPr lang="es-MX" sz="2000" b="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283725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536F7696-CED4-43E4-912B-4A3FA937C9AC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68609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switch dir="r"/>
        <p:sndAc>
          <p:stSnd>
            <p:snd r:embed="rId3" name="cashreg.wav"/>
          </p:stSnd>
        </p:sndAc>
      </p:transition>
    </mc:Choice>
    <mc:Fallback xmlns="">
      <p:transition spd="slow">
        <p:fade/>
        <p:sndAc>
          <p:stSnd>
            <p:snd r:embed="rId7" name="cashreg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004" y="-3127395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dirty="0">
                <a:latin typeface="Philosopher"/>
              </a:rPr>
              <a:t> </a:t>
            </a:r>
          </a:p>
        </p:txBody>
      </p:sp>
      <p:sp>
        <p:nvSpPr>
          <p:cNvPr id="17" name="Rectángulo 16"/>
          <p:cNvSpPr/>
          <p:nvPr/>
        </p:nvSpPr>
        <p:spPr>
          <a:xfrm rot="16200000">
            <a:off x="9221490" y="-434315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1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276522" y="6175513"/>
            <a:ext cx="1395287" cy="335288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F88A538-CA3F-4351-9058-A101CA26E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0651" y="255486"/>
            <a:ext cx="7196524" cy="653832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2800" b="1" cap="none" dirty="0">
                <a:solidFill>
                  <a:schemeClr val="tx1"/>
                </a:solidFill>
                <a:latin typeface="Philosopher"/>
              </a:rPr>
            </a:br>
            <a:r>
              <a:rPr lang="es-MX" sz="3100" b="1" cap="none" dirty="0">
                <a:solidFill>
                  <a:schemeClr val="bg1"/>
                </a:solidFill>
                <a:latin typeface="Philosopher"/>
              </a:rPr>
              <a:t>Guion Explicativo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CA80837-D672-429C-BC06-2EF5DD178459}"/>
              </a:ext>
            </a:extLst>
          </p:cNvPr>
          <p:cNvSpPr txBox="1"/>
          <p:nvPr/>
        </p:nvSpPr>
        <p:spPr>
          <a:xfrm>
            <a:off x="5638800" y="260405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5" name="Marcador de texto 4">
            <a:extLst>
              <a:ext uri="{FF2B5EF4-FFF2-40B4-BE49-F238E27FC236}">
                <a16:creationId xmlns:a16="http://schemas.microsoft.com/office/drawing/2014/main" id="{57288E5D-715A-48AB-BD61-391ECAAA6202}"/>
              </a:ext>
            </a:extLst>
          </p:cNvPr>
          <p:cNvSpPr txBox="1">
            <a:spLocks/>
          </p:cNvSpPr>
          <p:nvPr/>
        </p:nvSpPr>
        <p:spPr>
          <a:xfrm>
            <a:off x="1523606" y="1152935"/>
            <a:ext cx="9147804" cy="45521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000" dirty="0">
                <a:latin typeface="Philosopher"/>
              </a:rPr>
              <a:t>El presente material didáctico tiene como propósito brindar información relativa al módulo 1, que se denomina Acercamiento a la Antropología, de la asignatura Antropología se imparte en el primer semestre del bachillerato universitario; el propósito de éste es identificar la construcción del conocimiento antropológico y su campo de aplicación a partir de la relación entre sujeto y objeto.</a:t>
            </a:r>
          </a:p>
          <a:p>
            <a:pPr marL="0" indent="0" algn="just">
              <a:buNone/>
            </a:pPr>
            <a:r>
              <a:rPr lang="es-MX" sz="2000" dirty="0">
                <a:latin typeface="Philosopher"/>
              </a:rPr>
              <a:t>Por lo anterior, este material esta encaminado al desarrollo de los contenidos  relativos al surgimiento de la antropología, concepto, ramas y campos de aplicación; sujeto y objeto; universales y características de la cultura; fenómenos culturales, métodos que utiliza la Antropología como el etnográfico, comparativo y genealógico, así como la conceptualización de lo </a:t>
            </a:r>
            <a:r>
              <a:rPr lang="es-MX" sz="2000" dirty="0" err="1">
                <a:latin typeface="Philosopher"/>
              </a:rPr>
              <a:t>emic</a:t>
            </a:r>
            <a:r>
              <a:rPr lang="es-MX" sz="2000" dirty="0">
                <a:latin typeface="Philosopher"/>
              </a:rPr>
              <a:t> y lo </a:t>
            </a:r>
            <a:r>
              <a:rPr lang="es-MX" sz="2000" dirty="0" err="1">
                <a:latin typeface="Philosopher"/>
              </a:rPr>
              <a:t>etic</a:t>
            </a:r>
            <a:r>
              <a:rPr lang="es-MX" sz="2000" dirty="0">
                <a:latin typeface="Philosopher"/>
              </a:rPr>
              <a:t> en la ciencia antropológica.</a:t>
            </a:r>
          </a:p>
          <a:p>
            <a:pPr marL="0" indent="0" algn="just">
              <a:buNone/>
            </a:pPr>
            <a:r>
              <a:rPr lang="es-MX" sz="2000" dirty="0">
                <a:latin typeface="Philosopher"/>
              </a:rPr>
              <a:t>Con este material los lectores </a:t>
            </a:r>
            <a:r>
              <a:rPr lang="es-MX" sz="2000" dirty="0">
                <a:latin typeface="Philosopher"/>
                <a:cs typeface="Calibri" panose="020F0502020204030204" pitchFamily="34" charset="0"/>
              </a:rPr>
              <a:t>tendrán la oportunidad de conocer que la antropología es una </a:t>
            </a:r>
            <a:r>
              <a:rPr lang="es-MX" sz="2000" dirty="0">
                <a:latin typeface="Philosopher"/>
              </a:rPr>
              <a:t>ciencia en constante transformación y aportar puntos de vista de manera reflexiva sobre el quehacer antropológico.</a:t>
            </a:r>
          </a:p>
          <a:p>
            <a:pPr marL="0" indent="0" algn="just">
              <a:buNone/>
            </a:pPr>
            <a:r>
              <a:rPr lang="es-MX" sz="2000" dirty="0">
                <a:latin typeface="Philosopher"/>
              </a:rPr>
              <a:t>Se sugiere a los lectores consultar las fuentes citadas en la imágenes para profundizar en cada tema, así como activar el altavoz de su dispositivo.</a:t>
            </a:r>
          </a:p>
          <a:p>
            <a:pPr marL="0" indent="0" algn="just">
              <a:buNone/>
            </a:pPr>
            <a:endParaRPr lang="es-MX" sz="2000" dirty="0">
              <a:latin typeface="Philosopher"/>
            </a:endParaRPr>
          </a:p>
          <a:p>
            <a:pPr marL="0" indent="0" algn="just">
              <a:buNone/>
            </a:pPr>
            <a:br>
              <a:rPr lang="es-MX" sz="2000" dirty="0">
                <a:latin typeface="Philosopher"/>
              </a:rPr>
            </a:br>
            <a:br>
              <a:rPr lang="es-MX" sz="2000" dirty="0">
                <a:latin typeface="Philosopher"/>
              </a:rPr>
            </a:br>
            <a:endParaRPr lang="es-MX" sz="2000" dirty="0">
              <a:latin typeface="Philosopher"/>
            </a:endParaRPr>
          </a:p>
          <a:p>
            <a:pPr algn="just"/>
            <a:endParaRPr lang="es-MX" sz="2000" dirty="0"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75456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2097" y="1536174"/>
            <a:ext cx="91478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La cultura tiene la principal particularidad de ser transmitida y no requiere de esfuerzo para su asimilación, también se puede imponer, al establecerse un tipo de información específica, como sucede en los medios masivos de comunicación. De esta forma </a:t>
            </a:r>
            <a:br>
              <a:rPr lang="es-ES" sz="2000" dirty="0">
                <a:latin typeface="Philosopher"/>
              </a:rPr>
            </a:br>
            <a:r>
              <a:rPr lang="es-ES" sz="2000" dirty="0">
                <a:latin typeface="Philosopher"/>
              </a:rPr>
              <a:t>sólo se presenta en las personas, y aunque puede ser absorbida o inculcada, siempre requiere de la sugestión y aceptación del individuo, a esta se le conoce como humanidad.</a:t>
            </a:r>
          </a:p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De igual forma  el simbolismo esta presente en todas las manifestaciones culturales, de esta forma se puede diferenciar un grupo de otro, lo que nos lleva a la identidad, pues en una región se pueden encontrar diferentes culturas o en una nación se pueden encontrar expresiones culturales que los distinguirán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http://aulas.uruguayeduca.edu.uy/mod/book/view.php?id=3094&amp;chapterid=765</a:t>
            </a:r>
            <a:r>
              <a:rPr lang="es-MX" sz="2000" dirty="0">
                <a:latin typeface="Philosopher"/>
              </a:rPr>
              <a:t>).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1" y="-3140270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5" y="-447190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78386" y="202954"/>
            <a:ext cx="5295871" cy="6432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b="1" dirty="0">
                <a:solidFill>
                  <a:schemeClr val="bg1"/>
                </a:solidFill>
                <a:latin typeface="Philosopher"/>
              </a:rPr>
              <a:t>Características de la Cultura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DCE66609-75BE-456E-92BC-FAD99924E9EB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54820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shred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0191" y="1722599"/>
            <a:ext cx="91516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Es toda aquella manifestación que desarrolle la capacidad intelectual producida por el conjunto de artes, filosofía, ciencias y técnicas creadas. Un fenómeno cultural es representado por símbolos, que nacen de las interpretaciones del mundo. </a:t>
            </a:r>
          </a:p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Estos, hacen forma de vida de un pueblo, comunidad o grupo: tales como: usos, costumbres, tradiciones, manera de comunicarse y todo lo que hace a la identidad de ese grupo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https://es.slideshare.net/JosselynYajayra/trabajo-n-5-fenomenos-culturales</a:t>
            </a:r>
            <a:r>
              <a:rPr lang="es-ES" sz="2000" dirty="0">
                <a:latin typeface="Philosopher"/>
              </a:rPr>
              <a:t>).</a:t>
            </a:r>
          </a:p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Entre los fenómenos culturales se encuentran los siguientes: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2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032976" y="-327704"/>
            <a:ext cx="5964612" cy="1194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_tradnl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_tradnl" sz="2800" b="1" dirty="0">
                <a:solidFill>
                  <a:schemeClr val="bg1"/>
                </a:solidFill>
                <a:latin typeface="Philosopher"/>
              </a:rPr>
              <a:t>Fenómenos Culturales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97F3D063-0256-4D26-A4B8-E3187584E9E2}"/>
              </a:ext>
            </a:extLst>
          </p:cNvPr>
          <p:cNvSpPr/>
          <p:nvPr/>
        </p:nvSpPr>
        <p:spPr>
          <a:xfrm rot="16200000">
            <a:off x="9225305" y="-441311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D472C58-0BA5-4F12-9A2F-EF60ABA10C7E}"/>
              </a:ext>
            </a:extLst>
          </p:cNvPr>
          <p:cNvSpPr txBox="1">
            <a:spLocks/>
          </p:cNvSpPr>
          <p:nvPr/>
        </p:nvSpPr>
        <p:spPr>
          <a:xfrm>
            <a:off x="7885429" y="-92958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97475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shred/>
        <p:sndAc>
          <p:stSnd>
            <p:snd r:embed="rId3" name="cashreg.wav"/>
          </p:stSnd>
        </p:sndAc>
      </p:transition>
    </mc:Choice>
    <mc:Fallback xmlns="">
      <p:transition spd="slow">
        <p:fade/>
        <p:sndAc>
          <p:stSnd>
            <p:snd r:embed="rId5" name="cashreg.wav"/>
          </p:stSnd>
        </p:sndAc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531057" y="2429967"/>
            <a:ext cx="61407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Es el hecho de ver y analizar al mundo de acuerdo con los parámetros de la cultura propia. </a:t>
            </a:r>
          </a:p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Implica la creencia de que la propia raza o grupo étnico sea la más importante, o que algunos o todos los aspectos de la cultura propia sean superiores a los de otras.(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http://antropologiaumg3.blogspot.com/2015/10/algunos-fenomenos-culturales.html</a:t>
            </a:r>
            <a:r>
              <a:rPr lang="es-MX" sz="2000" dirty="0">
                <a:latin typeface="Philosopher"/>
              </a:rPr>
              <a:t>).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44776" y="-3127370"/>
            <a:ext cx="1025442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27664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Etnocentrismo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8674" name="Picture 2" descr="Resultado de imagen para etnocentrismo">
            <a:extLst>
              <a:ext uri="{FF2B5EF4-FFF2-40B4-BE49-F238E27FC236}">
                <a16:creationId xmlns:a16="http://schemas.microsoft.com/office/drawing/2014/main" id="{C5F760E9-6D76-4984-A484-F0176DD20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920" y="1873489"/>
            <a:ext cx="2869165" cy="24213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94872EC-ECC6-464E-99E5-C7F5161006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491942"/>
              </p:ext>
            </p:extLst>
          </p:nvPr>
        </p:nvGraphicFramePr>
        <p:xfrm>
          <a:off x="1599701" y="4445207"/>
          <a:ext cx="286916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9165">
                  <a:extLst>
                    <a:ext uri="{9D8B030D-6E8A-4147-A177-3AD203B41FA5}">
                      <a16:colId xmlns:a16="http://schemas.microsoft.com/office/drawing/2014/main" val="7948779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</a:rPr>
                        <a:t>Fuente: 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https://definicion.de/etnocentrismo/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181384"/>
                  </a:ext>
                </a:extLst>
              </a:tr>
            </a:tbl>
          </a:graphicData>
        </a:graphic>
      </p:graphicFrame>
      <p:sp>
        <p:nvSpPr>
          <p:cNvPr id="11" name="Rectángulo 10">
            <a:extLst>
              <a:ext uri="{FF2B5EF4-FFF2-40B4-BE49-F238E27FC236}">
                <a16:creationId xmlns:a16="http://schemas.microsoft.com/office/drawing/2014/main" id="{9393E675-119E-4E00-AABB-29B8ABC21DF8}"/>
              </a:ext>
            </a:extLst>
          </p:cNvPr>
          <p:cNvSpPr/>
          <p:nvPr/>
        </p:nvSpPr>
        <p:spPr>
          <a:xfrm rot="16200000">
            <a:off x="9225303" y="-440916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22DC81B8-C520-4998-92A9-EE22AD722939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399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833902" y="1944856"/>
            <a:ext cx="583790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br>
              <a:rPr lang="es-ES" sz="2000" dirty="0">
                <a:latin typeface="Philosopher"/>
              </a:rPr>
            </a:br>
            <a:r>
              <a:rPr lang="es-ES" sz="2000" dirty="0">
                <a:latin typeface="Philosopher"/>
              </a:rPr>
              <a:t>Se trata de una manera de describir los sentimientos de confusión y de nerviosismo que una persona puede experimentar al dejar una cultura que le es familiar para vivir en otra completamente diferente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http://antropologiaumg3.blogspot.com/2015/10/algunos-fenomenos-culturales.html</a:t>
            </a:r>
            <a:r>
              <a:rPr lang="es-MX" sz="2000" dirty="0">
                <a:latin typeface="Philosopher"/>
              </a:rPr>
              <a:t>)</a:t>
            </a:r>
            <a:r>
              <a:rPr lang="es-ES" sz="2000" dirty="0">
                <a:latin typeface="Philosopher"/>
              </a:rPr>
              <a:t>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0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005681" y="-249816"/>
            <a:ext cx="6237566" cy="1194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Shock Cultural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9700" name="Picture 4" descr="Resultado de imagen para shock cultural">
            <a:extLst>
              <a:ext uri="{FF2B5EF4-FFF2-40B4-BE49-F238E27FC236}">
                <a16:creationId xmlns:a16="http://schemas.microsoft.com/office/drawing/2014/main" id="{130A3EDA-01A1-41D4-B925-745C4EA6A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425" y="1303177"/>
            <a:ext cx="2869165" cy="3776306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5FA945C9-C7BD-48C6-AC6F-204DB61D2B0B}"/>
              </a:ext>
            </a:extLst>
          </p:cNvPr>
          <p:cNvGraphicFramePr>
            <a:graphicFrameLocks noGrp="1"/>
          </p:cNvGraphicFramePr>
          <p:nvPr/>
        </p:nvGraphicFramePr>
        <p:xfrm>
          <a:off x="1524004" y="5158583"/>
          <a:ext cx="3046586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6586">
                  <a:extLst>
                    <a:ext uri="{9D8B030D-6E8A-4147-A177-3AD203B41FA5}">
                      <a16:colId xmlns:a16="http://schemas.microsoft.com/office/drawing/2014/main" val="6152581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://antropologiaumg3.blogspot.com/2015/10/algunos-fenomenos-culturales.html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048979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7C8A1A00-66D4-45AC-809B-79172C7907CB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979775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airplane"/>
        <p:sndAc>
          <p:stSnd>
            <p:snd r:embed="rId3" name="click.wav"/>
          </p:stSnd>
        </p:sndAc>
      </p:transition>
    </mc:Choice>
    <mc:Fallback xmlns="">
      <p:transition spd="slow">
        <p:fade/>
        <p:sndAc>
          <p:stSnd>
            <p:snd r:embed="rId6" name="click.wav"/>
          </p:stSnd>
        </p:sndAc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7818" y="1386542"/>
            <a:ext cx="91439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Proceso en el cual un pueblo o grupo de gente adquiere una nueva cultura o aspectos de la misma, generalmente a expensas de la cultura propia y de forma involuntaria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http://antropologiaumg3.blogspot.com/2015/10/algunos-fenomenos-culturales.html</a:t>
            </a:r>
            <a:r>
              <a:rPr lang="es-MX" sz="2000" dirty="0">
                <a:latin typeface="Philosopher"/>
              </a:rPr>
              <a:t>).</a:t>
            </a:r>
            <a:endParaRPr lang="es-ES" sz="2000" dirty="0">
              <a:latin typeface="Philosopher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044476" y="47594"/>
            <a:ext cx="5191234" cy="965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b="1" dirty="0">
                <a:solidFill>
                  <a:schemeClr val="bg1"/>
                </a:solidFill>
                <a:latin typeface="Philosopher"/>
                <a:cs typeface="Avenir Book"/>
              </a:rPr>
              <a:t>Aculturación 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5122" name="Picture 2" descr="Resultado de imagen para AculturaciÃ³n">
            <a:extLst>
              <a:ext uri="{FF2B5EF4-FFF2-40B4-BE49-F238E27FC236}">
                <a16:creationId xmlns:a16="http://schemas.microsoft.com/office/drawing/2014/main" id="{E3C271FC-5F98-47AB-AEFB-E2C22D49E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100" y="3033946"/>
            <a:ext cx="2869164" cy="22103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92B5730-883C-4AFE-A9E2-003DDB8666E5}"/>
              </a:ext>
            </a:extLst>
          </p:cNvPr>
          <p:cNvGraphicFramePr>
            <a:graphicFrameLocks noGrp="1"/>
          </p:cNvGraphicFramePr>
          <p:nvPr/>
        </p:nvGraphicFramePr>
        <p:xfrm>
          <a:off x="6983899" y="4755548"/>
          <a:ext cx="252412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4125">
                  <a:extLst>
                    <a:ext uri="{9D8B030D-6E8A-4147-A177-3AD203B41FA5}">
                      <a16:colId xmlns:a16="http://schemas.microsoft.com/office/drawing/2014/main" val="24596237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://antropologiaumg3.blogspot.com/2015/10/algunos-fenomenos-culturales.html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722327"/>
                  </a:ext>
                </a:extLst>
              </a:tr>
            </a:tbl>
          </a:graphicData>
        </a:graphic>
      </p:graphicFrame>
      <p:sp>
        <p:nvSpPr>
          <p:cNvPr id="15" name="Rectángulo 14">
            <a:extLst>
              <a:ext uri="{FF2B5EF4-FFF2-40B4-BE49-F238E27FC236}">
                <a16:creationId xmlns:a16="http://schemas.microsoft.com/office/drawing/2014/main" id="{9C10667E-24E0-4B73-9BD4-B9A1B869A42B}"/>
              </a:ext>
            </a:extLst>
          </p:cNvPr>
          <p:cNvSpPr/>
          <p:nvPr/>
        </p:nvSpPr>
        <p:spPr>
          <a:xfrm rot="16200000">
            <a:off x="9225305" y="-468607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E91A0A04-EA94-4D50-B938-9E5E3C640F5C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4060388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6" name="laser.wav"/>
          </p:stSnd>
        </p:sndAc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2" y="-3148436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55356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044476" y="47594"/>
            <a:ext cx="5191234" cy="965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b="1" dirty="0">
                <a:solidFill>
                  <a:schemeClr val="bg1"/>
                </a:solidFill>
                <a:latin typeface="Philosopher"/>
                <a:cs typeface="Avenir Book"/>
              </a:rPr>
              <a:t> Contracultura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86FFD49-FBD6-4FAA-B34D-04ACBB72BB06}"/>
              </a:ext>
            </a:extLst>
          </p:cNvPr>
          <p:cNvSpPr txBox="1"/>
          <p:nvPr/>
        </p:nvSpPr>
        <p:spPr>
          <a:xfrm>
            <a:off x="1482520" y="3970260"/>
            <a:ext cx="9185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Es un movimiento de rebelión contra la cultura hegemónica, como las tribus urbanas, que se manifiestan a través de movimientos y expresiones juveniles que adquieren distintos sentidos y significados, con el fin de enfrentar y trascender lo establecido y ser parte de un grupo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https://www.ecured.cu/Contracultura</a:t>
            </a:r>
            <a:r>
              <a:rPr lang="es-MX" sz="2000" dirty="0">
                <a:latin typeface="Philosopher"/>
              </a:rPr>
              <a:t>).</a:t>
            </a:r>
            <a:endParaRPr lang="es-ES" sz="2000" dirty="0">
              <a:latin typeface="Philosopher"/>
              <a:cs typeface="Avenir Book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33C32E2-67AA-4123-ABC5-22BA5D2318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584898"/>
              </p:ext>
            </p:extLst>
          </p:nvPr>
        </p:nvGraphicFramePr>
        <p:xfrm>
          <a:off x="6815263" y="1573149"/>
          <a:ext cx="3856546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6546">
                  <a:extLst>
                    <a:ext uri="{9D8B030D-6E8A-4147-A177-3AD203B41FA5}">
                      <a16:colId xmlns:a16="http://schemas.microsoft.com/office/drawing/2014/main" val="1278912092"/>
                    </a:ext>
                  </a:extLst>
                </a:gridCol>
              </a:tblGrid>
              <a:tr h="169760">
                <a:tc>
                  <a:txBody>
                    <a:bodyPr/>
                    <a:lstStyle/>
                    <a:p>
                      <a:r>
                        <a:rPr lang="es-MX" sz="1000" dirty="0" err="1"/>
                        <a:t>Fuente:</a:t>
                      </a:r>
                      <a:r>
                        <a:rPr lang="es-MX" sz="1000" dirty="0" err="1"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</a:t>
                      </a:r>
                      <a:r>
                        <a:rPr lang="es-MX" sz="1000" dirty="0"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://www.4vientos.net/2017/11/28/underground-contracultura-o-tribus-urbanas/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463925"/>
                  </a:ext>
                </a:extLst>
              </a:tr>
            </a:tbl>
          </a:graphicData>
        </a:graphic>
      </p:graphicFrame>
      <p:pic>
        <p:nvPicPr>
          <p:cNvPr id="5124" name="Picture 4" descr="Resultado de imagen para contracultura">
            <a:extLst>
              <a:ext uri="{FF2B5EF4-FFF2-40B4-BE49-F238E27FC236}">
                <a16:creationId xmlns:a16="http://schemas.microsoft.com/office/drawing/2014/main" id="{ACD4C1DA-9F72-4BC1-9F0C-CEED107B1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003" y="1493637"/>
            <a:ext cx="3257260" cy="2071356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5CA6B6E7-79F6-4B32-B235-F90E72E94EC9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126777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dissolve/>
        <p:sndAc>
          <p:stSnd>
            <p:snd r:embed="rId3" name="explode.wav"/>
          </p:stSnd>
        </p:sndAc>
      </p:transition>
    </mc:Choice>
    <mc:Fallback xmlns="">
      <p:transition spd="slow">
        <p:dissolve/>
        <p:sndAc>
          <p:stSnd>
            <p:snd r:embed="rId7" name="explode.wav"/>
          </p:stSnd>
        </p:sndAc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4004" y="2151727"/>
            <a:ext cx="52882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Dentro de cada cultura existen grupos que se  diferencian por la edad, el nivel socioeconómico, la clase social, el origen étnico.</a:t>
            </a:r>
          </a:p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Se puede identificar una subcultura por algunas cualidades especiales que se repiten en sus miembros, estéticas, políticas, sexuales o una combinación de ellas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https://www.significados.com/subcultura/</a:t>
            </a:r>
            <a:r>
              <a:rPr lang="es-MX" sz="2000" dirty="0">
                <a:latin typeface="Philosopher"/>
              </a:rPr>
              <a:t>).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2" y="-3133996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b="1" dirty="0">
                <a:solidFill>
                  <a:schemeClr val="bg1"/>
                </a:solidFill>
                <a:latin typeface="Philosopher"/>
                <a:cs typeface="Avenir Book"/>
              </a:rPr>
              <a:t>S</a:t>
            </a:r>
            <a:r>
              <a:rPr lang="es-ES" sz="2800" b="1" dirty="0" err="1">
                <a:solidFill>
                  <a:schemeClr val="bg1"/>
                </a:solidFill>
                <a:latin typeface="Philosopher"/>
                <a:cs typeface="Avenir Book"/>
              </a:rPr>
              <a:t>ubcultura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8194" name="Picture 2" descr="Resultado de imagen para subcultura">
            <a:extLst>
              <a:ext uri="{FF2B5EF4-FFF2-40B4-BE49-F238E27FC236}">
                <a16:creationId xmlns:a16="http://schemas.microsoft.com/office/drawing/2014/main" id="{1C817973-8CE1-4A92-BC44-85E7B968A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545" y="2623023"/>
            <a:ext cx="3107136" cy="1872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E5FE9AD9-A808-44AA-BB62-765A8DB96BD6}"/>
              </a:ext>
            </a:extLst>
          </p:cNvPr>
          <p:cNvGraphicFramePr>
            <a:graphicFrameLocks noGrp="1"/>
          </p:cNvGraphicFramePr>
          <p:nvPr/>
        </p:nvGraphicFramePr>
        <p:xfrm>
          <a:off x="7109545" y="4530670"/>
          <a:ext cx="310713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7136">
                  <a:extLst>
                    <a:ext uri="{9D8B030D-6E8A-4147-A177-3AD203B41FA5}">
                      <a16:colId xmlns:a16="http://schemas.microsoft.com/office/drawing/2014/main" val="36500334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</a:rPr>
                        <a:t>Fuente: 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https://www.ecured.cu/Subcultura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043676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81717434-8D10-450C-A559-58D41B415BED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13525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hecker/>
        <p:sndAc>
          <p:stSnd>
            <p:snd r:embed="rId3" name="laser.wav"/>
          </p:stSnd>
        </p:sndAc>
      </p:transition>
    </mc:Choice>
    <mc:Fallback xmlns="">
      <p:transition spd="slow">
        <p:checker/>
        <p:sndAc>
          <p:stSnd>
            <p:snd r:embed="rId7" name="laser.wav"/>
          </p:stSnd>
        </p:sndAc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2098" y="1940907"/>
            <a:ext cx="91478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Philosopher"/>
              </a:rPr>
              <a:t>Método es un modo, manera o forma de realizar algo de forma sistemática, organizada y/o estructurada. Hace referencia a una técnica o conjunto de tareas para desarrollar una tarea(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https://www.significados.com/metodo/</a:t>
            </a:r>
            <a:r>
              <a:rPr lang="es-MX" sz="2000" dirty="0">
                <a:latin typeface="Philosopher"/>
              </a:rPr>
              <a:t>).</a:t>
            </a:r>
          </a:p>
          <a:p>
            <a:pPr algn="just"/>
            <a:endParaRPr lang="es-MX" sz="2000" dirty="0">
              <a:latin typeface="Philosopher"/>
            </a:endParaRPr>
          </a:p>
          <a:p>
            <a:pPr algn="just"/>
            <a:r>
              <a:rPr lang="es-MX" sz="2000" dirty="0">
                <a:latin typeface="Philosopher"/>
                <a:cs typeface="Avenir Book"/>
              </a:rPr>
              <a:t>Todas las ciencias tanto naturales como las ciencia sociales utilizan métodos, lo que les permite la calidad de cientificidad de sus trabajos.</a:t>
            </a:r>
          </a:p>
          <a:p>
            <a:pPr algn="just"/>
            <a:endParaRPr lang="es-MX" sz="2000" dirty="0">
              <a:latin typeface="Philosopher"/>
              <a:cs typeface="Avenir Book"/>
            </a:endParaRPr>
          </a:p>
          <a:p>
            <a:pPr algn="just"/>
            <a:r>
              <a:rPr lang="es-MX" sz="2000" dirty="0">
                <a:latin typeface="Philosopher"/>
                <a:cs typeface="Avenir Book"/>
              </a:rPr>
              <a:t>Los métodos que utiliza la antropología son los siguientes:</a:t>
            </a:r>
          </a:p>
          <a:p>
            <a:pPr algn="just"/>
            <a:endParaRPr lang="es-MX" sz="2000" dirty="0">
              <a:latin typeface="Philosopher"/>
              <a:cs typeface="Avenir Book"/>
            </a:endParaRPr>
          </a:p>
          <a:p>
            <a:pPr algn="just"/>
            <a:endParaRPr lang="es-ES" sz="2000" dirty="0">
              <a:latin typeface="Philosopher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51366" y="-308233"/>
            <a:ext cx="6170143" cy="1255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Métodos de la Antropología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Avenir Book"/>
              </a:rPr>
              <a:t>ANTROPOLOGÍA, </a:t>
            </a:r>
          </a:p>
          <a:p>
            <a:pPr algn="ctr"/>
            <a:r>
              <a:rPr lang="es-ES_tradnl" sz="1200" dirty="0">
                <a:latin typeface="Avenir Book"/>
              </a:rPr>
              <a:t>1er  SEMESTRE</a:t>
            </a:r>
            <a:endParaRPr lang="es-ES" sz="1200" dirty="0">
              <a:latin typeface="Avenir Book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Avenir Book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9138AA3D-A879-4080-BE07-A5F81C6EEB3E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198173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hecker/>
        <p:sndAc>
          <p:stSnd>
            <p:snd r:embed="rId3" name="whoosh.wav"/>
          </p:stSnd>
        </p:sndAc>
      </p:transition>
    </mc:Choice>
    <mc:Fallback xmlns="">
      <p:transition spd="slow">
        <p:checker/>
        <p:sndAc>
          <p:stSnd>
            <p:snd r:embed="rId5" name="whoosh.wav"/>
          </p:stSnd>
        </p:sndAc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404534" y="2263424"/>
            <a:ext cx="48107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Genealógico: Con este método se conocen los antepasados de la comunidad o sujetos estudiados, se lleva a cabo para reconstruir la historia pasada y entender la actual, basándose en los vínculos de parentesco, extremadamente importantes en algunas culturas y sociedades tribales o clanes.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6" y="-441311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51367" y="-307031"/>
            <a:ext cx="6675798" cy="1255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Métodos de la Antropología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Avenir Book"/>
              </a:rPr>
              <a:t>ANTROPOLOGÍA, </a:t>
            </a:r>
          </a:p>
          <a:p>
            <a:pPr algn="ctr"/>
            <a:r>
              <a:rPr lang="es-ES_tradnl" sz="1200" dirty="0">
                <a:latin typeface="Avenir Book"/>
              </a:rPr>
              <a:t>1er  SEMESTRE</a:t>
            </a:r>
            <a:endParaRPr lang="es-ES" sz="1200" dirty="0">
              <a:latin typeface="Avenir Book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Avenir Book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9218" name="Picture 2" descr="Resultado de imagen para genealogia">
            <a:extLst>
              <a:ext uri="{FF2B5EF4-FFF2-40B4-BE49-F238E27FC236}">
                <a16:creationId xmlns:a16="http://schemas.microsoft.com/office/drawing/2014/main" id="{E25CDA8B-7C4A-4C72-ACE7-30A863A9C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221" y="1662493"/>
            <a:ext cx="3738940" cy="35101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Lef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5971A9D-52CE-46FA-AF93-2562C2320FFA}"/>
              </a:ext>
            </a:extLst>
          </p:cNvPr>
          <p:cNvGraphicFramePr>
            <a:graphicFrameLocks noGrp="1"/>
          </p:cNvGraphicFramePr>
          <p:nvPr/>
        </p:nvGraphicFramePr>
        <p:xfrm>
          <a:off x="6659723" y="5207379"/>
          <a:ext cx="373894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38940">
                  <a:extLst>
                    <a:ext uri="{9D8B030D-6E8A-4147-A177-3AD203B41FA5}">
                      <a16:colId xmlns:a16="http://schemas.microsoft.com/office/drawing/2014/main" val="38587728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</a:rPr>
                        <a:t>Fuente: 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https://es.dreamstime.com/%C3%A1rbol-de-la-genealog%C3%ADa-familia-con-los-retratos-image115491082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402855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2AD7F154-E7F0-4738-9FA1-0D2EAFA88504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5005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  <p:sndAc>
          <p:stSnd>
            <p:snd r:embed="rId3" name="type.wav"/>
          </p:stSnd>
        </p:sndAc>
      </p:transition>
    </mc:Choice>
    <mc:Fallback xmlns="">
      <p:transition spd="slow">
        <p:blinds dir="vert"/>
        <p:sndAc>
          <p:stSnd>
            <p:snd r:embed="rId6" name="type.wav"/>
          </p:stSnd>
        </p:sndAc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4005" y="1351532"/>
            <a:ext cx="91478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Otro método que utiliza la antropología es el Etnográfico, que consiste principalmente son técnicas de campo, que estudian los estilos de vida dentro de las diferentes culturas 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https://www.psyma.com/company/news/message/la-etnografia-como-herramienta-en-la-investigacion-cualitativa</a:t>
            </a:r>
            <a:r>
              <a:rPr lang="es-MX" sz="2000" dirty="0">
                <a:latin typeface="Philosopher"/>
              </a:rPr>
              <a:t>).</a:t>
            </a:r>
            <a:endParaRPr lang="es-ES_tradnl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278637" y="-591066"/>
            <a:ext cx="6142032" cy="15962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Métodos de la Antropología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1030" name="Picture 6" descr="Resultado de imagen para metodo etnografico">
            <a:extLst>
              <a:ext uri="{FF2B5EF4-FFF2-40B4-BE49-F238E27FC236}">
                <a16:creationId xmlns:a16="http://schemas.microsoft.com/office/drawing/2014/main" id="{17ED385A-A8DC-4B3B-9892-220AC993A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5" y="3281020"/>
            <a:ext cx="3849135" cy="205023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89BD867-A652-487C-A09D-3F01A1F5ECCE}"/>
              </a:ext>
            </a:extLst>
          </p:cNvPr>
          <p:cNvGraphicFramePr>
            <a:graphicFrameLocks noGrp="1"/>
          </p:cNvGraphicFramePr>
          <p:nvPr/>
        </p:nvGraphicFramePr>
        <p:xfrm>
          <a:off x="5605670" y="4184664"/>
          <a:ext cx="3343965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43965">
                  <a:extLst>
                    <a:ext uri="{9D8B030D-6E8A-4147-A177-3AD203B41FA5}">
                      <a16:colId xmlns:a16="http://schemas.microsoft.com/office/drawing/2014/main" val="343487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://www.goconqr.com/en/p/9728903?dont_count=true&amp;frame=true&amp;fs=true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00977"/>
                  </a:ext>
                </a:extLst>
              </a:tr>
            </a:tbl>
          </a:graphicData>
        </a:graphic>
      </p:graphicFrame>
      <p:sp>
        <p:nvSpPr>
          <p:cNvPr id="13" name="Título 1">
            <a:extLst>
              <a:ext uri="{FF2B5EF4-FFF2-40B4-BE49-F238E27FC236}">
                <a16:creationId xmlns:a16="http://schemas.microsoft.com/office/drawing/2014/main" id="{2E80FAE4-7ECB-4750-A32E-487221751BAE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11757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  <p:sndAc>
          <p:stSnd>
            <p:snd r:embed="rId3" name="hammer.wav"/>
          </p:stSnd>
        </p:sndAc>
      </p:transition>
    </mc:Choice>
    <mc:Fallback xmlns="">
      <p:transition spd="slow">
        <p:wheel spokes="1"/>
        <p:sndAc>
          <p:stSnd>
            <p:snd r:embed="rId7" name="hammer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0" y="-312193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2885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223513" y="6175513"/>
            <a:ext cx="1448296" cy="335288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1CBA13C-27AD-4071-8D55-62D716DEF257}"/>
              </a:ext>
            </a:extLst>
          </p:cNvPr>
          <p:cNvSpPr txBox="1">
            <a:spLocks/>
          </p:cNvSpPr>
          <p:nvPr/>
        </p:nvSpPr>
        <p:spPr>
          <a:xfrm>
            <a:off x="1919084" y="-206325"/>
            <a:ext cx="6200630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ACERCAMIENTO A LA ANTROPOLOGÍA</a:t>
            </a:r>
          </a:p>
        </p:txBody>
      </p:sp>
      <p:pic>
        <p:nvPicPr>
          <p:cNvPr id="25" name="Marcador de contenido 24">
            <a:extLst>
              <a:ext uri="{FF2B5EF4-FFF2-40B4-BE49-F238E27FC236}">
                <a16:creationId xmlns:a16="http://schemas.microsoft.com/office/drawing/2014/main" id="{224BC188-7BD6-4456-B59C-DEA3DC2366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015409" y="3796798"/>
            <a:ext cx="1804651" cy="1627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6" name="Marcador de texto 25">
            <a:extLst>
              <a:ext uri="{FF2B5EF4-FFF2-40B4-BE49-F238E27FC236}">
                <a16:creationId xmlns:a16="http://schemas.microsoft.com/office/drawing/2014/main" id="{7A244219-DFCC-40B1-840A-73F997612F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520189" y="1649861"/>
            <a:ext cx="9147809" cy="1605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0" dirty="0">
                <a:latin typeface="Philosopher"/>
              </a:rPr>
              <a:t>En Estados Unidos, el fundador fue Lewis Henry Morgan. </a:t>
            </a:r>
          </a:p>
          <a:p>
            <a:pPr algn="just"/>
            <a:br>
              <a:rPr lang="es-ES" sz="2000" b="0" dirty="0">
                <a:latin typeface="Philosopher"/>
              </a:rPr>
            </a:br>
            <a:r>
              <a:rPr lang="es-ES" sz="2000" b="0" dirty="0">
                <a:latin typeface="Philosopher"/>
              </a:rPr>
              <a:t>Morgan elaboró en su estudio La sociedad primitiva (1877) una teoría general de la evolución cultural como progresión gradual desde el estado salvaje hasta la barbarie y la civilización.(</a:t>
            </a:r>
            <a:r>
              <a:rPr lang="es-MX" sz="2000" b="0" dirty="0">
                <a:latin typeface="Philosopher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https://www.ecured.cu/Lewis_Henry_Morgan</a:t>
            </a:r>
            <a:r>
              <a:rPr lang="es-ES" sz="2000" b="0" dirty="0">
                <a:latin typeface="Philosopher"/>
              </a:rPr>
              <a:t>)</a:t>
            </a:r>
            <a:endParaRPr lang="es-ES" sz="2000" b="0" dirty="0">
              <a:latin typeface="Philosopher"/>
              <a:cs typeface="Avenir Book"/>
            </a:endParaRPr>
          </a:p>
        </p:txBody>
      </p:sp>
      <p:graphicFrame>
        <p:nvGraphicFramePr>
          <p:cNvPr id="27" name="Tabla 26">
            <a:extLst>
              <a:ext uri="{FF2B5EF4-FFF2-40B4-BE49-F238E27FC236}">
                <a16:creationId xmlns:a16="http://schemas.microsoft.com/office/drawing/2014/main" id="{9D48445E-CDCE-4694-9A88-84F5B0248EBF}"/>
              </a:ext>
            </a:extLst>
          </p:cNvPr>
          <p:cNvGraphicFramePr>
            <a:graphicFrameLocks noGrp="1"/>
          </p:cNvGraphicFramePr>
          <p:nvPr/>
        </p:nvGraphicFramePr>
        <p:xfrm>
          <a:off x="5820060" y="5053814"/>
          <a:ext cx="244573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5733">
                  <a:extLst>
                    <a:ext uri="{9D8B030D-6E8A-4147-A177-3AD203B41FA5}">
                      <a16:colId xmlns:a16="http://schemas.microsoft.com/office/drawing/2014/main" val="407675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900" i="0" u="none" dirty="0"/>
                        <a:t>Fuente</a:t>
                      </a:r>
                      <a:r>
                        <a:rPr lang="es-MX" sz="900" b="0" dirty="0"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https://www.ecured.cu/Lewis_Henry_Morgan</a:t>
                      </a:r>
                      <a:endParaRPr lang="es-MX" sz="900" i="0" u="none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032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6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  <p:sndAc>
          <p:stSnd>
            <p:snd r:embed="rId3" name="cashreg.wav"/>
          </p:stSnd>
        </p:sndAc>
      </p:transition>
    </mc:Choice>
    <mc:Fallback xmlns="">
      <p:transition spd="slow">
        <p:push dir="u"/>
        <p:sndAc>
          <p:stSnd>
            <p:snd r:embed="rId6" name="cashreg.wav"/>
          </p:stSnd>
        </p:sndAc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5153576" y="1690062"/>
            <a:ext cx="546370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>
                <a:latin typeface="Philosopher"/>
              </a:rPr>
              <a:t>Comparativo </a:t>
            </a:r>
          </a:p>
          <a:p>
            <a:pPr algn="just"/>
            <a:endParaRPr lang="es-MX" sz="2000" dirty="0">
              <a:latin typeface="Philosopher"/>
            </a:endParaRPr>
          </a:p>
          <a:p>
            <a:pPr algn="just"/>
            <a:r>
              <a:rPr lang="es-MX" sz="2000" dirty="0">
                <a:latin typeface="Philosopher"/>
              </a:rPr>
              <a:t>es un procedimiento sistemático de contrastación de uno o más fenómenos, a través del cual se buscan establecer similitudes y diferencias entre ellos. El resultado debe ser conseguir datos que conduzcan a la definición de un problema o al mejoramiento de los conocimientos sobre este. Tiene como objetivo fundamental la generalización empírica y la verificación  de hipótesis (Gómez, C. y D, E., 2014, p. 229).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718834" y="-38755"/>
            <a:ext cx="7072154" cy="971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Métodos de la Antropología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dirty="0">
                <a:latin typeface="Philosopher"/>
              </a:rPr>
              <a:t>1er  SEMESTRE</a:t>
            </a:r>
            <a:endParaRPr lang="es-ES" sz="1200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" name="Picture 2" descr="Resultado de imagen para metodo comparativo en antropologia">
            <a:extLst>
              <a:ext uri="{FF2B5EF4-FFF2-40B4-BE49-F238E27FC236}">
                <a16:creationId xmlns:a16="http://schemas.microsoft.com/office/drawing/2014/main" id="{32A6EFBB-D8D6-4C24-BD1A-C3D59FF36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91" y="1661455"/>
            <a:ext cx="3323552" cy="317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63DDCCA0-D64B-4FA7-A462-BB750E1B124A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65D28417-5DDB-4177-8DA2-5B603B246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64306"/>
              </p:ext>
            </p:extLst>
          </p:nvPr>
        </p:nvGraphicFramePr>
        <p:xfrm>
          <a:off x="1440068" y="4864113"/>
          <a:ext cx="34036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03675">
                  <a:extLst>
                    <a:ext uri="{9D8B030D-6E8A-4147-A177-3AD203B41FA5}">
                      <a16:colId xmlns:a16="http://schemas.microsoft.com/office/drawing/2014/main" val="343487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://loshumanitos.fandom.com/es/wiki/Trabajo_Final_Asignatura:_La_antropolog%C3%ADa_de_la_Educaci%C3%B3n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00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20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oin.wav"/>
          </p:stSnd>
        </p:sndAc>
      </p:transition>
    </mc:Choice>
    <mc:Fallback xmlns="">
      <p:transition spd="slow">
        <p:sndAc>
          <p:stSnd>
            <p:snd r:embed="rId6" name="coin.wav"/>
          </p:stSnd>
        </p:sndAc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2097" y="4293514"/>
            <a:ext cx="91478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Entre las técnicas que se utilizan en los trabajo de esta ciencia se encuentran la observación directa, la que consiste en recoger datos básicos, como los comportamientos individuales y en grupo de los sujetos de una sociedad concreta, los cuales son anotados en las notas de campo.</a:t>
            </a:r>
            <a:endParaRPr lang="es-ES_tradnl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278637" y="-591066"/>
            <a:ext cx="6142032" cy="15962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Técnicas de Investigación  Antropológica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050" name="Picture 2" descr="Resultado de imagen para tecnica observacion directa">
            <a:extLst>
              <a:ext uri="{FF2B5EF4-FFF2-40B4-BE49-F238E27FC236}">
                <a16:creationId xmlns:a16="http://schemas.microsoft.com/office/drawing/2014/main" id="{94B384DB-B206-4779-954A-1A372749F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026" y="1472881"/>
            <a:ext cx="4164207" cy="271768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7CAADF55-D8BF-464B-8DAD-706B92A37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306104"/>
              </p:ext>
            </p:extLst>
          </p:nvPr>
        </p:nvGraphicFramePr>
        <p:xfrm>
          <a:off x="7150243" y="3036060"/>
          <a:ext cx="3678773" cy="1051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8773">
                  <a:extLst>
                    <a:ext uri="{9D8B030D-6E8A-4147-A177-3AD203B41FA5}">
                      <a16:colId xmlns:a16="http://schemas.microsoft.com/office/drawing/2014/main" val="343487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://www.google.com/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search?biw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=1366&amp;bih=657&amp;tbm=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isch&amp;sa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=1&amp;ei=I9lWXdmLIoiosgWLvJSoBg&amp;q=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tecnica+observacion+directa&amp;oq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tecnica+observacion+directa&amp;gs_l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=img.3..0j0i24.244212.255746..256710...5.0..0.770.5915.3j26j1j0j1j2j1......0....1..gws-wiz-img.......35i39j0i67j0i10j0i7i30j0i8i7i30j0i7i10i30j0i10i24j0i30j0i5i30.K1VeLb47y7U&amp;ved=0ahUKEwiZqZuW54fkAhUIlKwKHQseBWUQ4dUDCAY&amp;uact=5#imgrc=mxNi6QXD8p4PpM: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00977"/>
                  </a:ext>
                </a:extLst>
              </a:tr>
            </a:tbl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122C40D1-6E90-4CF9-A87E-7F22BAE63CA7}"/>
              </a:ext>
            </a:extLst>
          </p:cNvPr>
          <p:cNvSpPr/>
          <p:nvPr/>
        </p:nvSpPr>
        <p:spPr>
          <a:xfrm rot="16200000">
            <a:off x="9225306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87DCF33E-7C6A-4794-A33E-77CBCCE15A4C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98459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  <p:sndAc>
          <p:stSnd>
            <p:snd r:embed="rId3" name="drumroll.wav"/>
          </p:stSnd>
        </p:sndAc>
      </p:transition>
    </mc:Choice>
    <mc:Fallback xmlns="">
      <p:transition spd="slow">
        <p:fade/>
        <p:sndAc>
          <p:stSnd>
            <p:snd r:embed="rId6" name="drumroll.wav"/>
          </p:stSnd>
        </p:sndAc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4005" y="1351532"/>
            <a:ext cx="91478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Las conversaciones sirven para conocer la lengua que hablan, los nombres de los sujetos que componen la sociedad y el puesto que ocupan dentro de la misma comunidad.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4657044" y="-3140033"/>
            <a:ext cx="1000907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6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3074" name="Picture 2" descr="Resultado de imagen para tecnica conversaciones">
            <a:extLst>
              <a:ext uri="{FF2B5EF4-FFF2-40B4-BE49-F238E27FC236}">
                <a16:creationId xmlns:a16="http://schemas.microsoft.com/office/drawing/2014/main" id="{09EC88A1-244F-4115-AFBF-FA34FD084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274" y="2352894"/>
            <a:ext cx="3695700" cy="247742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A1947B62-F509-45CC-9ECB-69A98A3F78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141670"/>
              </p:ext>
            </p:extLst>
          </p:nvPr>
        </p:nvGraphicFramePr>
        <p:xfrm>
          <a:off x="3916762" y="4830321"/>
          <a:ext cx="367877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8773">
                  <a:extLst>
                    <a:ext uri="{9D8B030D-6E8A-4147-A177-3AD203B41FA5}">
                      <a16:colId xmlns:a16="http://schemas.microsoft.com/office/drawing/2014/main" val="343487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://moviendofuturo.com/las-preguntas-proceso-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indagacion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barbara-schilliro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/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00977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39957637-2D59-4BAD-9435-7499B751DAF9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84568189-F11C-422E-A232-5871FF79259F}"/>
              </a:ext>
            </a:extLst>
          </p:cNvPr>
          <p:cNvSpPr txBox="1">
            <a:spLocks/>
          </p:cNvSpPr>
          <p:nvPr/>
        </p:nvSpPr>
        <p:spPr>
          <a:xfrm>
            <a:off x="2278637" y="172278"/>
            <a:ext cx="6142032" cy="832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Técnicas de Investigación  Antropológica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1594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glitter pattern="hexagon"/>
        <p:sndAc>
          <p:stSnd>
            <p:snd r:embed="rId3" name="wind.wav"/>
          </p:stSnd>
        </p:sndAc>
      </p:transition>
    </mc:Choice>
    <mc:Fallback xmlns="">
      <p:transition spd="slow">
        <p:fade/>
        <p:sndAc>
          <p:stSnd>
            <p:snd r:embed="rId6" name="wind.wav"/>
          </p:stSnd>
        </p:sndAc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630022" y="4670416"/>
            <a:ext cx="91478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Entrevista dirigida es aquella donde el investigador se entrevista con cada uno de los sujetos que estudia, es más personal y directa, y así se evalúan otros aspectos de las relaciones sociales y algunos aspectos personales. </a:t>
            </a:r>
            <a:endParaRPr lang="es-ES_tradnl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4098" name="Picture 2" descr="Resultado de imagen para tecnica  entrevista dirigida">
            <a:extLst>
              <a:ext uri="{FF2B5EF4-FFF2-40B4-BE49-F238E27FC236}">
                <a16:creationId xmlns:a16="http://schemas.microsoft.com/office/drawing/2014/main" id="{FDBEE867-A626-4113-A5D6-28B3C3DD5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913" y="1175508"/>
            <a:ext cx="4426226" cy="3197963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41C40DEE-71B7-46BA-9075-763F8E39E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035839"/>
              </p:ext>
            </p:extLst>
          </p:nvPr>
        </p:nvGraphicFramePr>
        <p:xfrm>
          <a:off x="6776001" y="2466965"/>
          <a:ext cx="367877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8773">
                  <a:extLst>
                    <a:ext uri="{9D8B030D-6E8A-4147-A177-3AD203B41FA5}">
                      <a16:colId xmlns:a16="http://schemas.microsoft.com/office/drawing/2014/main" val="343487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://entrevistadetrabajo.eu/tipos-de-entrevista/directa-o-dirigida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00977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14A691B1-3FAE-4C03-A1A0-03F4CF9433A6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FC30AD3-4D15-4D49-BD43-08A474558D34}"/>
              </a:ext>
            </a:extLst>
          </p:cNvPr>
          <p:cNvSpPr txBox="1">
            <a:spLocks/>
          </p:cNvSpPr>
          <p:nvPr/>
        </p:nvSpPr>
        <p:spPr>
          <a:xfrm>
            <a:off x="2196177" y="250749"/>
            <a:ext cx="6142032" cy="6805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Técnicas de Investigación  Antropológica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873201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  <p:sndAc>
          <p:stSnd>
            <p:snd r:embed="rId3" name="arrow.wav"/>
          </p:stSnd>
        </p:sndAc>
      </p:transition>
    </mc:Choice>
    <mc:Fallback xmlns="">
      <p:transition spd="slow">
        <p:fade/>
        <p:sndAc>
          <p:stSnd>
            <p:snd r:embed="rId6" name="arrow.wav"/>
          </p:stSnd>
        </p:sndAc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417988" y="2279976"/>
            <a:ext cx="4484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Informantes privilegiados, con esta técnica el investigador escoge a sujetos que pueden darle una información más completa o útil y con las historias de vida se puede conocer la personalidad individual, intereses, habilidades de las personas que forman esa sociedad.</a:t>
            </a:r>
            <a:endParaRPr lang="es-ES_tradnl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3439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5122" name="Picture 2" descr="Resultado de imagen para tecnica  informantes privilegiados">
            <a:extLst>
              <a:ext uri="{FF2B5EF4-FFF2-40B4-BE49-F238E27FC236}">
                <a16:creationId xmlns:a16="http://schemas.microsoft.com/office/drawing/2014/main" id="{AA05F815-ABE8-4562-8B46-EFB98ADEE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945" y="1515393"/>
            <a:ext cx="4484864" cy="323036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C45C10BC-0E69-42CC-A39E-0F626F9BD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46089"/>
              </p:ext>
            </p:extLst>
          </p:nvPr>
        </p:nvGraphicFramePr>
        <p:xfrm>
          <a:off x="6315270" y="4971767"/>
          <a:ext cx="367877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78773">
                  <a:extLst>
                    <a:ext uri="{9D8B030D-6E8A-4147-A177-3AD203B41FA5}">
                      <a16:colId xmlns:a16="http://schemas.microsoft.com/office/drawing/2014/main" val="343487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://es.slideshare.net/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jatoluke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/la-etnografia-16918252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00977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C9FA863A-7E66-4EC8-82FA-09304F73213E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262BF346-CC08-4B78-9231-58BCB8DDC704}"/>
              </a:ext>
            </a:extLst>
          </p:cNvPr>
          <p:cNvSpPr txBox="1">
            <a:spLocks/>
          </p:cNvSpPr>
          <p:nvPr/>
        </p:nvSpPr>
        <p:spPr>
          <a:xfrm>
            <a:off x="2278637" y="347198"/>
            <a:ext cx="6142032" cy="6579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Técnicas de Investigación  Antropológica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667142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  <p:sndAc>
          <p:stSnd>
            <p:snd r:embed="rId3" name="suction.wav"/>
          </p:stSnd>
        </p:sndAc>
      </p:transition>
    </mc:Choice>
    <mc:Fallback xmlns="">
      <p:transition spd="slow">
        <p:fade/>
        <p:sndAc>
          <p:stSnd>
            <p:snd r:embed="rId6" name="suction.wav"/>
          </p:stSnd>
        </p:sndAc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770782" y="2184270"/>
            <a:ext cx="59426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Avenir Book"/>
              </a:rPr>
              <a:t>Se </a:t>
            </a:r>
            <a:r>
              <a:rPr lang="es-ES" sz="2000" dirty="0"/>
              <a:t>habla de </a:t>
            </a:r>
            <a:r>
              <a:rPr lang="es-ES" sz="2000" dirty="0" err="1"/>
              <a:t>emic</a:t>
            </a:r>
            <a:r>
              <a:rPr lang="es-ES" sz="2000" dirty="0"/>
              <a:t>, cuando el nativo expresa su propio punto de vista respecto de cierta costumbre, manifestación o expresión cultural de su propia cultura, es entonces una descripción de cierta costumbre de los habitantes de un lugar en términos significativos (conscientes o inconscientes) para el agente que las realiza (</a:t>
            </a:r>
            <a:r>
              <a:rPr lang="es-MX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https://psicologiaymente.com/social/emic-y-etic-diferencias</a:t>
            </a:r>
            <a:r>
              <a:rPr lang="es-MX" sz="2000" dirty="0"/>
              <a:t>).</a:t>
            </a:r>
            <a:endParaRPr lang="es-ES" sz="2000" dirty="0">
              <a:latin typeface="Avenir Book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3" y="-3148436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55356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8" y="119270"/>
            <a:ext cx="4727610" cy="744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_tradnl" sz="2800" b="1" dirty="0">
              <a:solidFill>
                <a:schemeClr val="bg1"/>
              </a:solidFill>
              <a:latin typeface="Philosopher"/>
            </a:endParaRPr>
          </a:p>
          <a:p>
            <a:endParaRPr lang="es-ES_tradnl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_tradnl" sz="2800" b="1" dirty="0">
                <a:solidFill>
                  <a:schemeClr val="bg1"/>
                </a:solidFill>
                <a:latin typeface="Philosopher"/>
              </a:rPr>
              <a:t>Lo  </a:t>
            </a:r>
            <a:r>
              <a:rPr lang="es-ES_tradnl" sz="2800" b="1" dirty="0" err="1">
                <a:solidFill>
                  <a:schemeClr val="bg1"/>
                </a:solidFill>
                <a:latin typeface="Philosopher"/>
              </a:rPr>
              <a:t>Emic</a:t>
            </a:r>
            <a:r>
              <a:rPr lang="es-ES_tradnl" sz="2800" b="1" dirty="0">
                <a:solidFill>
                  <a:schemeClr val="bg1"/>
                </a:solidFill>
                <a:latin typeface="Philosopher"/>
              </a:rPr>
              <a:t> y lo </a:t>
            </a:r>
            <a:r>
              <a:rPr lang="es-ES_tradnl" sz="2800" b="1" dirty="0" err="1">
                <a:solidFill>
                  <a:schemeClr val="bg1"/>
                </a:solidFill>
                <a:latin typeface="Philosopher"/>
              </a:rPr>
              <a:t>Etic</a:t>
            </a:r>
            <a:br>
              <a:rPr lang="es-ES_tradnl" sz="2800" b="1" dirty="0">
                <a:solidFill>
                  <a:schemeClr val="bg1"/>
                </a:solidFill>
                <a:latin typeface="Philosopher"/>
              </a:rPr>
            </a:br>
            <a:br>
              <a:rPr lang="es-ES_tradnl" sz="2800" b="1" dirty="0">
                <a:solidFill>
                  <a:schemeClr val="bg1"/>
                </a:solidFill>
                <a:latin typeface="Philosopher"/>
              </a:rPr>
            </a:b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7B94513-83DE-4F14-AD2D-BE3957B2D201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pic>
        <p:nvPicPr>
          <p:cNvPr id="12" name="Picture 6" descr="Resultado de imagen para etic">
            <a:extLst>
              <a:ext uri="{FF2B5EF4-FFF2-40B4-BE49-F238E27FC236}">
                <a16:creationId xmlns:a16="http://schemas.microsoft.com/office/drawing/2014/main" id="{E84557D7-C41E-4C12-8219-2711715C2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91" y="1921565"/>
            <a:ext cx="3034742" cy="312751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4B232C93-1BC6-4815-8FED-74E5108E5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091350"/>
              </p:ext>
            </p:extLst>
          </p:nvPr>
        </p:nvGraphicFramePr>
        <p:xfrm>
          <a:off x="1524005" y="5126230"/>
          <a:ext cx="2869164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9164">
                  <a:extLst>
                    <a:ext uri="{9D8B030D-6E8A-4147-A177-3AD203B41FA5}">
                      <a16:colId xmlns:a16="http://schemas.microsoft.com/office/drawing/2014/main" val="954498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://lamenteesmaravillosa.com/dos-formas-de-ver-la-realidad-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emic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-y-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etic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/</a:t>
                      </a:r>
                      <a:endParaRPr lang="es-MX" sz="900" b="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781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18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eelOff"/>
        <p:sndAc>
          <p:stSnd>
            <p:snd r:embed="rId3" name="wind.wav"/>
          </p:stSnd>
        </p:sndAc>
      </p:transition>
    </mc:Choice>
    <mc:Fallback xmlns="">
      <p:transition spd="slow">
        <p:fade/>
        <p:sndAc>
          <p:stSnd>
            <p:snd r:embed="rId7" name="wind.wav"/>
          </p:stSnd>
        </p:sndAc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797286" y="2272784"/>
            <a:ext cx="58745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err="1">
                <a:latin typeface="Philosopher"/>
              </a:rPr>
              <a:t>Etic</a:t>
            </a:r>
            <a:r>
              <a:rPr lang="es-ES" sz="2000" dirty="0">
                <a:latin typeface="Philosopher"/>
              </a:rPr>
              <a:t>, es el punto de vista del extranjero, usando  una serie de herramientas metodológicas y de categorías, (https://antropologiayecologiaupel.blogspot.com/2011/03/perspectiva-etic-y-emic.html). Se puede apreciar que es una descripción de hechos observables por cualquier observador desprovisto de cualquier intento de descubrir el significado que los agentes involucrados le dan.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398" y="-3135184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800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77989" y="-639624"/>
            <a:ext cx="5191437" cy="16175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_tradnl" sz="2800" b="1" dirty="0">
              <a:solidFill>
                <a:schemeClr val="bg1"/>
              </a:solidFill>
              <a:latin typeface="Philosopher"/>
            </a:endParaRPr>
          </a:p>
          <a:p>
            <a:endParaRPr lang="es-ES_tradnl" sz="2800" b="1" dirty="0">
              <a:solidFill>
                <a:schemeClr val="bg1"/>
              </a:solidFill>
              <a:latin typeface="Philosopher"/>
            </a:endParaRPr>
          </a:p>
          <a:p>
            <a:endParaRPr lang="es-ES_tradnl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_tradnl" sz="2800" b="1" dirty="0">
                <a:solidFill>
                  <a:schemeClr val="bg1"/>
                </a:solidFill>
                <a:latin typeface="Philosopher"/>
              </a:rPr>
              <a:t>Lo  EMIC y lo ETIC</a:t>
            </a:r>
            <a:br>
              <a:rPr lang="es-ES_tradnl" sz="2800" dirty="0">
                <a:solidFill>
                  <a:schemeClr val="bg1"/>
                </a:solidFill>
                <a:latin typeface="Philosopher"/>
              </a:rPr>
            </a:b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596A1252-8810-4E16-B6D3-06CD849F89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542323"/>
              </p:ext>
            </p:extLst>
          </p:nvPr>
        </p:nvGraphicFramePr>
        <p:xfrm>
          <a:off x="1524000" y="4835984"/>
          <a:ext cx="2869164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9164">
                  <a:extLst>
                    <a:ext uri="{9D8B030D-6E8A-4147-A177-3AD203B41FA5}">
                      <a16:colId xmlns:a16="http://schemas.microsoft.com/office/drawing/2014/main" val="954498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antrial.blog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/2012/09/24/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emic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-y-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etic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cuestion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</a:t>
                      </a:r>
                      <a:r>
                        <a:rPr lang="es-MX" sz="1000" dirty="0" err="1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de-puntos-de-vista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latin typeface="Philosopher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/</a:t>
                      </a:r>
                      <a:endParaRPr lang="es-MX" sz="1000" b="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781833"/>
                  </a:ext>
                </a:extLst>
              </a:tr>
            </a:tbl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774B9F94-2A7D-46D8-BA72-D112EFAAE3AD}"/>
              </a:ext>
            </a:extLst>
          </p:cNvPr>
          <p:cNvSpPr/>
          <p:nvPr/>
        </p:nvSpPr>
        <p:spPr>
          <a:xfrm rot="16200000">
            <a:off x="9242652" y="-424753"/>
            <a:ext cx="977491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E47FCEE2-A321-44AB-9929-5E83F4643F54}"/>
              </a:ext>
            </a:extLst>
          </p:cNvPr>
          <p:cNvSpPr txBox="1">
            <a:spLocks/>
          </p:cNvSpPr>
          <p:nvPr/>
        </p:nvSpPr>
        <p:spPr>
          <a:xfrm>
            <a:off x="7885429" y="-92958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pic>
        <p:nvPicPr>
          <p:cNvPr id="1028" name="Picture 4" descr="Resultado de imagen para etic antropologia">
            <a:extLst>
              <a:ext uri="{FF2B5EF4-FFF2-40B4-BE49-F238E27FC236}">
                <a16:creationId xmlns:a16="http://schemas.microsoft.com/office/drawing/2014/main" id="{CD0747BA-F5D8-4540-9622-4FBC4CEF0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60" y="2272784"/>
            <a:ext cx="2869164" cy="2554545"/>
          </a:xfrm>
          <a:prstGeom prst="rect">
            <a:avLst/>
          </a:prstGeom>
          <a:noFill/>
          <a:scene3d>
            <a:camera prst="perspectiveBelow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07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4004" y="1209284"/>
            <a:ext cx="91478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u="sng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https://www.ecured.cu/Lewis_Henry_Morgan </a:t>
            </a:r>
            <a:endParaRPr lang="es-ES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https://aprende.liceus.com/edward-b-tylor/</a:t>
            </a:r>
            <a:r>
              <a:rPr lang="es-ES" u="sng" dirty="0">
                <a:latin typeface="Philosopher"/>
              </a:rPr>
              <a:t>)</a:t>
            </a:r>
            <a:r>
              <a:rPr lang="es-MX" u="sng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https://www.ecured.cu/Lewis_Henry_Morgan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https://web.prm.ox.ac.uk/sma/index.php/articles/article-index/336-edward-burnett-tylor-1832-1917-part-2.html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https://www.vitonica.com/alimentos/la-dieta-de-las-cavernas-util-o-un-nuevo-falso-mito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https://es.wikipedia.org/wiki/Sociedades_complejas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https://www.slideshare.net/pablo67gmailcom/contexto-de-surgimiento-de-la-antropologa-ignite?from=share_email&amp;smtNoRedir=1 </a:t>
            </a:r>
            <a:endParaRPr lang="es-MX" u="sng" dirty="0">
              <a:latin typeface="Philosopher"/>
            </a:endParaRPr>
          </a:p>
          <a:p>
            <a:pPr algn="just"/>
            <a:r>
              <a:rPr lang="es-ES" u="sng" dirty="0">
                <a:latin typeface="Philosopher"/>
              </a:rPr>
              <a:t>https://www.monografias.com/trabajos7/ancu/ancu.shtml </a:t>
            </a:r>
            <a:r>
              <a:rPr lang="es-MX" u="sng" dirty="0">
                <a:latin typeface="Philosopher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https://www.youtube.com/watch?v=FnugIFQ2dEM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https://concepto.de/antropologia/</a:t>
            </a:r>
            <a:endParaRPr lang="es-ES" u="sng" dirty="0">
              <a:latin typeface="Philosopher"/>
              <a:cs typeface="Avenir Book"/>
            </a:endParaRPr>
          </a:p>
          <a:p>
            <a:pPr algn="just"/>
            <a:r>
              <a:rPr lang="es-MX" u="sng" dirty="0">
                <a:latin typeface="Philosopher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https://www.xatakaciencia.com/evolucion/en-busqueda-del-origen-de-la-capacidad-de-evolucion-es-necesaria-la-competencia-para-sobrevivir</a:t>
            </a:r>
            <a:endParaRPr lang="es-ES" u="sng" dirty="0">
              <a:latin typeface="Philosopher"/>
              <a:cs typeface="Avenir Book"/>
            </a:endParaRPr>
          </a:p>
          <a:p>
            <a:pPr algn="just"/>
            <a:r>
              <a:rPr lang="es-MX" u="sng" dirty="0">
                <a:latin typeface="Philosopher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https://www.monografias.com/trabajos67/antropologia/antropologia2.shtml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https://anthropologyandpractice.com/antropologia-fisica/</a:t>
            </a:r>
            <a:endParaRPr lang="es-MX" u="sng" dirty="0">
              <a:latin typeface="Philosopher"/>
            </a:endParaRPr>
          </a:p>
          <a:p>
            <a:pPr algn="just"/>
            <a:endParaRPr lang="es-MX" u="sng" dirty="0">
              <a:latin typeface="Philosopher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2" y="-312232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2885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BIBLIOGRAFIA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29530" y="6245269"/>
            <a:ext cx="1342279" cy="380818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B973C0E-E557-450F-A377-728671ED0B3B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1565554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  <p:sndAc>
          <p:stSnd>
            <p:snd r:embed="rId3" name="coin.wav"/>
          </p:stSnd>
        </p:sndAc>
      </p:transition>
    </mc:Choice>
    <mc:Fallback xmlns="">
      <p:transition spd="slow">
        <p:fade/>
        <p:sndAc>
          <p:stSnd>
            <p:snd r:embed="rId15" name="coin.wav"/>
          </p:stSnd>
        </p:sndAc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2097" y="1163893"/>
            <a:ext cx="91478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u="sng" dirty="0">
                <a:latin typeface="Philosopher"/>
              </a:rPr>
              <a:t>https://www.google.com/</a:t>
            </a:r>
            <a:r>
              <a:rPr lang="es-MX" u="sng" dirty="0" err="1">
                <a:latin typeface="Philosopher"/>
              </a:rPr>
              <a:t>search?biw</a:t>
            </a:r>
            <a:r>
              <a:rPr lang="es-MX" u="sng" dirty="0">
                <a:latin typeface="Philosopher"/>
              </a:rPr>
              <a:t>=1366&amp;bih=657&amp;tbm=</a:t>
            </a:r>
            <a:r>
              <a:rPr lang="es-MX" u="sng" dirty="0" err="1">
                <a:latin typeface="Philosopher"/>
              </a:rPr>
              <a:t>isch&amp;sa</a:t>
            </a:r>
            <a:r>
              <a:rPr lang="es-MX" u="sng" dirty="0">
                <a:latin typeface="Philosopher"/>
              </a:rPr>
              <a:t>=1&amp;ei=VhBUXZ-gLMGxtQb1iZzIAQ&amp;q=</a:t>
            </a:r>
            <a:r>
              <a:rPr lang="es-MX" u="sng" dirty="0" err="1">
                <a:latin typeface="Philosopher"/>
              </a:rPr>
              <a:t>cninos+viendose</a:t>
            </a:r>
            <a:r>
              <a:rPr lang="es-MX" u="sng" dirty="0">
                <a:latin typeface="Philosopher"/>
              </a:rPr>
              <a:t>+&amp;</a:t>
            </a:r>
            <a:r>
              <a:rPr lang="es-MX" u="sng" dirty="0" err="1">
                <a:latin typeface="Philosopher"/>
              </a:rPr>
              <a:t>oq</a:t>
            </a:r>
            <a:r>
              <a:rPr lang="es-MX" u="sng" dirty="0">
                <a:latin typeface="Philosopher"/>
              </a:rPr>
              <a:t>=</a:t>
            </a:r>
            <a:r>
              <a:rPr lang="es-MX" u="sng" dirty="0" err="1">
                <a:latin typeface="Philosopher"/>
              </a:rPr>
              <a:t>cninos+viendose</a:t>
            </a:r>
            <a:r>
              <a:rPr lang="es-MX" u="sng" dirty="0">
                <a:latin typeface="Philosopher"/>
              </a:rPr>
              <a:t>+&amp;</a:t>
            </a:r>
            <a:r>
              <a:rPr lang="es-MX" u="sng" dirty="0" err="1">
                <a:latin typeface="Philosopher"/>
              </a:rPr>
              <a:t>gs_l</a:t>
            </a:r>
            <a:r>
              <a:rPr lang="es-MX" u="sng" dirty="0">
                <a:latin typeface="Philosopher"/>
              </a:rPr>
              <a:t>=img.3...79450.82823..83351...0.0..0.0.0.......0....1..gws-wiz-img.t4HldnVXY-0&amp;ved=0ahUKEwifo72yv4LkAhXBWM0KHfUEBxkQ4dUDCAY&amp;uact=5#imgrc=</a:t>
            </a:r>
            <a:r>
              <a:rPr lang="es-MX" u="sng" dirty="0" err="1">
                <a:latin typeface="Philosopher"/>
              </a:rPr>
              <a:t>QNieMIPiczMvOM:</a:t>
            </a:r>
            <a:r>
              <a:rPr lang="es-MX" u="sng" dirty="0" err="1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s-MX" u="sng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</a:t>
            </a:r>
            <a:r>
              <a:rPr lang="es-MX" u="sng" dirty="0" err="1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conceptodefinicion.de</a:t>
            </a:r>
            <a:r>
              <a:rPr lang="es-MX" u="sng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/cultura/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https://www.definicionabc.com/ciencia/antropologia.php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https://www.fundacioudg.org/es/master-primatologia.htmlhttps://www.cuvsi.com/2013/11/metodos-de-la-paleontologia-humana.html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http://criminalistica.mp.gob.ve/antropologia-forense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https://www.fundacioudg.org/es/master-primatologia.html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https://www.cuvsi.com/2013/11/metodos-de-la-paleontologia-humana.htm</a:t>
            </a:r>
            <a:endParaRPr lang="es-MX" u="sng" dirty="0">
              <a:latin typeface="Philosopher"/>
            </a:endParaRPr>
          </a:p>
          <a:p>
            <a:pPr algn="just"/>
            <a:r>
              <a:rPr lang="es-MX" u="sng" dirty="0">
                <a:latin typeface="Philosopher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https://es.slideshare.net/paulinavillenaochoa/genetic-de-poblaciones-copia</a:t>
            </a:r>
            <a:endParaRPr lang="es-MX" u="sng" dirty="0">
              <a:latin typeface="Philosopher"/>
            </a:endParaRPr>
          </a:p>
          <a:p>
            <a:pPr lvl="0" algn="just">
              <a:defRPr/>
            </a:pPr>
            <a:r>
              <a:rPr lang="es-MX" u="sng" dirty="0">
                <a:latin typeface="Philosopher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https://www.mheducation.es/bcv/guide/capitulo/8448146344.pdf</a:t>
            </a:r>
            <a:endParaRPr lang="es-ES" u="sng" dirty="0">
              <a:latin typeface="Philosopher"/>
            </a:endParaRPr>
          </a:p>
          <a:p>
            <a:pPr lvl="0" algn="just">
              <a:defRPr/>
            </a:pPr>
            <a:r>
              <a:rPr lang="es-MX" u="sng" dirty="0">
                <a:latin typeface="Philosopher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https://es.slideshare.net/dulcecorazon9235/antropologia-cultural-31652113</a:t>
            </a:r>
            <a:endParaRPr lang="es-MX" u="sng" dirty="0">
              <a:latin typeface="Philosopher"/>
            </a:endParaRPr>
          </a:p>
          <a:p>
            <a:pPr lvl="0" algn="just">
              <a:defRPr/>
            </a:pPr>
            <a:r>
              <a:rPr lang="es-MX" u="sng" dirty="0">
                <a:latin typeface="Philosopher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https://es.wikipedia.org/wiki/Antropolog%C3%ADa</a:t>
            </a:r>
            <a:endParaRPr lang="es-ES" u="sng" dirty="0">
              <a:latin typeface="Philosopher"/>
            </a:endParaRPr>
          </a:p>
          <a:p>
            <a:pPr lvl="0" algn="just">
              <a:defRPr/>
            </a:pPr>
            <a:r>
              <a:rPr lang="es-MX" u="sng" dirty="0">
                <a:latin typeface="Philosopher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https://definicion.de/arqueologia/</a:t>
            </a:r>
            <a:endParaRPr lang="es-ES" u="sng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402" y="-312232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2885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BIBLIOGRAFIA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29530" y="6245269"/>
            <a:ext cx="1342279" cy="380818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B973C0E-E557-450F-A377-728671ED0B3B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334910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  <p:sndAc>
          <p:stSnd>
            <p:snd r:embed="rId3" name="click.wav"/>
          </p:stSnd>
        </p:sndAc>
      </p:transition>
    </mc:Choice>
    <mc:Fallback xmlns="">
      <p:transition spd="slow">
        <p:cut/>
        <p:sndAc>
          <p:stSnd>
            <p:snd r:embed="rId15" name="click.wav"/>
          </p:stSnd>
        </p:sndAc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2" y="-3133996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131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81717434-8D10-450C-A559-58D41B415BED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  MODULO III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C950E82-EAC4-4FDC-BAFB-116D2ADDF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827" y="1941053"/>
            <a:ext cx="9114346" cy="1533939"/>
          </a:xfrm>
        </p:spPr>
        <p:txBody>
          <a:bodyPr>
            <a:noAutofit/>
          </a:bodyPr>
          <a:lstStyle/>
          <a:p>
            <a:pPr algn="ctr"/>
            <a:r>
              <a:rPr lang="es-MX" b="1" dirty="0">
                <a:latin typeface="Philosopher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43537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hecker/>
        <p:sndAc>
          <p:stSnd>
            <p:snd r:embed="rId3" name="chimes.wav"/>
          </p:stSnd>
        </p:sndAc>
      </p:transition>
    </mc:Choice>
    <mc:Fallback xmlns="">
      <p:transition spd="slow">
        <p:checker/>
        <p:sndAc>
          <p:stSnd>
            <p:snd r:embed="rId15" name="chimes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0" y="-312232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2885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223513" y="6175513"/>
            <a:ext cx="1448296" cy="335288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1CBA13C-27AD-4071-8D55-62D716DEF257}"/>
              </a:ext>
            </a:extLst>
          </p:cNvPr>
          <p:cNvSpPr txBox="1">
            <a:spLocks/>
          </p:cNvSpPr>
          <p:nvPr/>
        </p:nvSpPr>
        <p:spPr>
          <a:xfrm>
            <a:off x="1919084" y="-206325"/>
            <a:ext cx="6200630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ACERCAMIENTO A LA ANTROPOLOGÍA</a:t>
            </a:r>
          </a:p>
        </p:txBody>
      </p:sp>
      <p:sp>
        <p:nvSpPr>
          <p:cNvPr id="28" name="Marcador de texto 27">
            <a:extLst>
              <a:ext uri="{FF2B5EF4-FFF2-40B4-BE49-F238E27FC236}">
                <a16:creationId xmlns:a16="http://schemas.microsoft.com/office/drawing/2014/main" id="{743EA4D1-C714-41D3-8178-3B506899E5BB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1524002" y="1437518"/>
            <a:ext cx="9153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0" dirty="0">
                <a:latin typeface="Philosopher"/>
              </a:rPr>
              <a:t>En Europa, su fundador fue el británico Edward Burnett Tylor, construyó una teoría sobre la evolución del hombre que prestaba especial atención a los orígenes de la religión(</a:t>
            </a:r>
            <a:r>
              <a:rPr lang="es-MX" sz="2000" b="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https://aprende.liceus.com/edward-b-tylor/</a:t>
            </a:r>
            <a:r>
              <a:rPr lang="es-ES" sz="2000" b="0" dirty="0">
                <a:latin typeface="Philosopher"/>
              </a:rPr>
              <a:t>).</a:t>
            </a:r>
            <a:endParaRPr lang="es-ES_tradnl" sz="2000" b="0" dirty="0">
              <a:latin typeface="Philosopher"/>
              <a:cs typeface="Avenir Book"/>
            </a:endParaRPr>
          </a:p>
        </p:txBody>
      </p:sp>
      <p:pic>
        <p:nvPicPr>
          <p:cNvPr id="29" name="Picture 4" descr="Resultado de imagen para Edward Burnett Tylor">
            <a:extLst>
              <a:ext uri="{FF2B5EF4-FFF2-40B4-BE49-F238E27FC236}">
                <a16:creationId xmlns:a16="http://schemas.microsoft.com/office/drawing/2014/main" id="{5440EC17-966E-49CC-8977-E2A4AFF1EC91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352" y="2955939"/>
            <a:ext cx="3200811" cy="2591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graphicFrame>
        <p:nvGraphicFramePr>
          <p:cNvPr id="30" name="Tabla 29">
            <a:extLst>
              <a:ext uri="{FF2B5EF4-FFF2-40B4-BE49-F238E27FC236}">
                <a16:creationId xmlns:a16="http://schemas.microsoft.com/office/drawing/2014/main" id="{006CC29E-1876-4E3B-962A-4F10A1A1AB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877258"/>
              </p:ext>
            </p:extLst>
          </p:nvPr>
        </p:nvGraphicFramePr>
        <p:xfrm>
          <a:off x="7183163" y="4422275"/>
          <a:ext cx="2685301" cy="502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5301">
                  <a:extLst>
                    <a:ext uri="{9D8B030D-6E8A-4147-A177-3AD203B41FA5}">
                      <a16:colId xmlns:a16="http://schemas.microsoft.com/office/drawing/2014/main" val="3016199808"/>
                    </a:ext>
                  </a:extLst>
                </a:gridCol>
              </a:tblGrid>
              <a:tr h="433202">
                <a:tc>
                  <a:txBody>
                    <a:bodyPr/>
                    <a:lstStyle/>
                    <a:p>
                      <a:r>
                        <a:rPr lang="es-MX" sz="900" u="none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u="none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u="none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://web.prm.ox.ac.uk/sma/index.php/articles/article-index/336-edward-burnett-tylor-1832-1917-part-2.html</a:t>
                      </a:r>
                      <a:endParaRPr lang="es-MX" sz="900" u="none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389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09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  <p:sndAc>
          <p:stSnd>
            <p:snd r:embed="rId3" name="camera.wav"/>
          </p:stSnd>
        </p:sndAc>
      </p:transition>
    </mc:Choice>
    <mc:Fallback xmlns="">
      <p:transition spd="slow">
        <p:wipe/>
        <p:sndAc>
          <p:stSnd>
            <p:snd r:embed="rId7" name="camera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1524002" y="1305619"/>
            <a:ext cx="9147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latin typeface="Philosopher"/>
              </a:rPr>
              <a:t>Tylor y Morgan argumentaron que en todas las civilizaciones la cultura humana evoluciona hacia formas más complejas y desarrolladas.</a:t>
            </a:r>
            <a:endParaRPr lang="es-ES" sz="2000" dirty="0">
              <a:latin typeface="Philosopher"/>
              <a:cs typeface="Avenir Book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4651397" y="-3128956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22620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Surgimiento de la Antropología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pPr algn="l"/>
            <a:endParaRPr lang="es-ES" sz="1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050" name="Picture 2" descr="Resultado de imagen para civilizacion   complejas y desarrolladas.">
            <a:extLst>
              <a:ext uri="{FF2B5EF4-FFF2-40B4-BE49-F238E27FC236}">
                <a16:creationId xmlns:a16="http://schemas.microsoft.com/office/drawing/2014/main" id="{3F0DBB47-0EB1-41CD-AE44-C8A9DD60F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41" y="2832136"/>
            <a:ext cx="4333458" cy="2322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F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2ECA900-B8DB-4A55-8FAD-61715B6C81E2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4783660"/>
          <a:ext cx="4333458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3458">
                  <a:extLst>
                    <a:ext uri="{9D8B030D-6E8A-4147-A177-3AD203B41FA5}">
                      <a16:colId xmlns:a16="http://schemas.microsoft.com/office/drawing/2014/main" val="1491829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</a:rPr>
                        <a:t>Fuente: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://www.vitonica.com/alimentos/la-dieta-de-las-cavernas-util-o-un-nuevo-falso-mito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295403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D405FB20-F71E-4968-8EB6-AB419D426B33}"/>
              </a:ext>
            </a:extLst>
          </p:cNvPr>
          <p:cNvGraphicFramePr>
            <a:graphicFrameLocks noGrp="1"/>
          </p:cNvGraphicFramePr>
          <p:nvPr/>
        </p:nvGraphicFramePr>
        <p:xfrm>
          <a:off x="6334541" y="5169131"/>
          <a:ext cx="4333458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3458">
                  <a:extLst>
                    <a:ext uri="{9D8B030D-6E8A-4147-A177-3AD203B41FA5}">
                      <a16:colId xmlns:a16="http://schemas.microsoft.com/office/drawing/2014/main" val="4091775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u="sng" dirty="0">
                          <a:solidFill>
                            <a:schemeClr val="tx1"/>
                          </a:solidFill>
                          <a:latin typeface="Philosopher"/>
                        </a:rPr>
                        <a:t>Fuente: </a:t>
                      </a:r>
                      <a:r>
                        <a:rPr lang="es-MX" sz="900" u="sng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https://es.wikipedia.org/wiki/Sociedades_complejas</a:t>
                      </a:r>
                      <a:endParaRPr lang="es-MX" sz="900" u="sng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04053"/>
                  </a:ext>
                </a:extLst>
              </a:tr>
            </a:tbl>
          </a:graphicData>
        </a:graphic>
      </p:graphicFrame>
      <p:pic>
        <p:nvPicPr>
          <p:cNvPr id="3074" name="Picture 2" descr="Resultado de imagen para primitivoscavernas">
            <a:extLst>
              <a:ext uri="{FF2B5EF4-FFF2-40B4-BE49-F238E27FC236}">
                <a16:creationId xmlns:a16="http://schemas.microsoft.com/office/drawing/2014/main" id="{A7FA3F50-BBD8-4CFA-A2EB-1400B95BF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15070"/>
            <a:ext cx="4139821" cy="2399043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1735FB10-7F72-4040-87CD-4FAF70C0ED8E}"/>
              </a:ext>
            </a:extLst>
          </p:cNvPr>
          <p:cNvSpPr/>
          <p:nvPr/>
        </p:nvSpPr>
        <p:spPr>
          <a:xfrm rot="16200000">
            <a:off x="9225302" y="-435871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B1BA4947-DB15-47AC-A2C2-E0BF022C4FF9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56235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8" name="chimes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0" y="-312193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28853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Surgimiento de la Antropología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pPr algn="l"/>
            <a:endParaRPr lang="es-ES" sz="1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12D0304E-4058-434F-9118-4E2E09F40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896429"/>
            <a:ext cx="4575809" cy="2616370"/>
          </a:xfrm>
        </p:spPr>
        <p:txBody>
          <a:bodyPr>
            <a:normAutofit/>
          </a:bodyPr>
          <a:lstStyle/>
          <a:p>
            <a:pPr algn="just"/>
            <a:r>
              <a:rPr lang="es-ES" sz="2000" dirty="0">
                <a:solidFill>
                  <a:schemeClr val="tx1"/>
                </a:solidFill>
                <a:latin typeface="Philosopher"/>
              </a:rPr>
              <a:t>La antropología  </a:t>
            </a:r>
            <a:r>
              <a:rPr lang="es-MX" sz="2000" dirty="0">
                <a:solidFill>
                  <a:schemeClr val="tx1"/>
                </a:solidFill>
                <a:latin typeface="Philosopher"/>
              </a:rPr>
              <a:t>como disciplina independiente </a:t>
            </a:r>
            <a:r>
              <a:rPr lang="es-ES" sz="2000" dirty="0">
                <a:solidFill>
                  <a:schemeClr val="tx1"/>
                </a:solidFill>
                <a:latin typeface="Philosopher"/>
              </a:rPr>
              <a:t>se consolidó en el </a:t>
            </a:r>
            <a:r>
              <a:rPr lang="es-MX" sz="2000" dirty="0">
                <a:solidFill>
                  <a:schemeClr val="tx1"/>
                </a:solidFill>
                <a:latin typeface="Philosopher"/>
              </a:rPr>
              <a:t>durante la segunda mitad </a:t>
            </a:r>
            <a:r>
              <a:rPr lang="es-ES" sz="2000" dirty="0">
                <a:solidFill>
                  <a:schemeClr val="tx1"/>
                </a:solidFill>
                <a:latin typeface="Philosopher"/>
              </a:rPr>
              <a:t>siglo XIX con organizaciones como la Sociedad Protectora de los Aborígenes (1837) y la Sociedad Etnológica de París (1838</a:t>
            </a:r>
            <a:r>
              <a:rPr lang="es-ES" sz="2000" dirty="0">
                <a:latin typeface="Philosopher"/>
              </a:rPr>
              <a:t>)(https://www.monografias.com/trabajos7/ancu/ancu.shtml).</a:t>
            </a:r>
            <a:endParaRPr lang="es-ES" sz="2000" dirty="0">
              <a:solidFill>
                <a:schemeClr val="tx1"/>
              </a:solidFill>
              <a:latin typeface="Philosopher"/>
            </a:endParaRPr>
          </a:p>
        </p:txBody>
      </p:sp>
      <p:pic>
        <p:nvPicPr>
          <p:cNvPr id="15" name="Picture 2" descr="Resultado de imagen para SURGIMIENTO DE LA ANTROPOLOGÃA">
            <a:extLst>
              <a:ext uri="{FF2B5EF4-FFF2-40B4-BE49-F238E27FC236}">
                <a16:creationId xmlns:a16="http://schemas.microsoft.com/office/drawing/2014/main" id="{E74FF53C-05D8-4738-BA93-AD13F01B8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92" y="1615972"/>
            <a:ext cx="4271008" cy="30553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Below"/>
            <a:lightRig rig="threePt" dir="t"/>
          </a:scene3d>
          <a:sp3d>
            <a:bevelT w="114300" prst="hardEdg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96CF3052-5E13-4D51-B90A-4E02FAC3F30C}"/>
              </a:ext>
            </a:extLst>
          </p:cNvPr>
          <p:cNvGraphicFramePr>
            <a:graphicFrameLocks noGrp="1"/>
          </p:cNvGraphicFramePr>
          <p:nvPr/>
        </p:nvGraphicFramePr>
        <p:xfrm>
          <a:off x="1524004" y="5431329"/>
          <a:ext cx="8128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38451804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162969"/>
                  </a:ext>
                </a:extLst>
              </a:tr>
            </a:tbl>
          </a:graphicData>
        </a:graphic>
      </p:graphicFrame>
      <p:sp>
        <p:nvSpPr>
          <p:cNvPr id="19" name="Rectángulo 18">
            <a:extLst>
              <a:ext uri="{FF2B5EF4-FFF2-40B4-BE49-F238E27FC236}">
                <a16:creationId xmlns:a16="http://schemas.microsoft.com/office/drawing/2014/main" id="{45E97D38-E44B-473A-BF78-EA2F54508BC9}"/>
              </a:ext>
            </a:extLst>
          </p:cNvPr>
          <p:cNvSpPr/>
          <p:nvPr/>
        </p:nvSpPr>
        <p:spPr>
          <a:xfrm>
            <a:off x="1520192" y="4721586"/>
            <a:ext cx="4271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u="sng" dirty="0">
                <a:latin typeface="Philosopher"/>
              </a:rPr>
              <a:t>Fuente</a:t>
            </a:r>
            <a:r>
              <a:rPr lang="es-MX" sz="900" u="sng" dirty="0">
                <a:latin typeface="Philosopher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https://www.slideshare.net/pablo67gmailcom/contexto-de-surgimiento-de-la-antropologa-ignite?from=share_email&amp;smtNoRedir=1 </a:t>
            </a:r>
            <a:r>
              <a:rPr lang="es-MX" sz="900" u="sng" dirty="0">
                <a:latin typeface="Philosopher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</a:t>
            </a:r>
            <a:endParaRPr lang="es-MX" sz="900" u="sng" dirty="0">
              <a:latin typeface="Philosopher"/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CA459441-CCCA-42C9-91CA-5232044C5C08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39867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  <p:sndAc>
          <p:stSnd>
            <p:snd r:embed="rId3" name="click.wav"/>
          </p:stSnd>
        </p:sndAc>
      </p:transition>
    </mc:Choice>
    <mc:Fallback xmlns="">
      <p:transition spd="slow">
        <p:fade/>
        <p:sndAc>
          <p:stSnd>
            <p:snd r:embed="rId7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838522" y="1873489"/>
            <a:ext cx="5841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Philosopher"/>
              </a:rPr>
              <a:t>El concepto proviene del idioma Griego </a:t>
            </a:r>
            <a:r>
              <a:rPr lang="es-ES" sz="2000" dirty="0" err="1">
                <a:latin typeface="Philosopher"/>
              </a:rPr>
              <a:t>Anthropo</a:t>
            </a:r>
            <a:r>
              <a:rPr lang="es-ES" sz="2000" dirty="0">
                <a:latin typeface="Philosopher"/>
              </a:rPr>
              <a:t> que significa humano y  logos que se traduce su significado en ciencia.</a:t>
            </a:r>
          </a:p>
          <a:p>
            <a:pPr algn="just"/>
            <a:endParaRPr lang="es-ES" sz="2000" dirty="0">
              <a:latin typeface="Philosopher"/>
            </a:endParaRPr>
          </a:p>
          <a:p>
            <a:pPr algn="just"/>
            <a:r>
              <a:rPr lang="es-ES" sz="2000" dirty="0">
                <a:latin typeface="Philosopher"/>
              </a:rPr>
              <a:t>Es una ciencia que estudia al hombre en su totalidad, incluyendo los aspectos biológicos y socio-culturales como parte integral de cualquier grupo y/o sociedad</a:t>
            </a:r>
            <a:r>
              <a:rPr lang="es-ES" sz="2000" dirty="0">
                <a:latin typeface="Philosopher"/>
                <a:cs typeface="Avenir Book"/>
              </a:rPr>
              <a:t>(</a:t>
            </a:r>
            <a:r>
              <a:rPr lang="es-MX" sz="2000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https://concepto.de/antropologia/</a:t>
            </a:r>
            <a:r>
              <a:rPr lang="es-ES" sz="2000" dirty="0">
                <a:latin typeface="Philosopher"/>
                <a:cs typeface="Avenir Book"/>
              </a:rPr>
              <a:t>).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4651400" y="-3121932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28852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Concepto de Antropología</a:t>
            </a:r>
            <a:endParaRPr lang="es-ES" sz="2800" b="1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pPr algn="l"/>
            <a:endParaRPr lang="es-ES" sz="1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pic>
        <p:nvPicPr>
          <p:cNvPr id="21506" name="Picture 2" descr="Resultado de imagen para antropologia">
            <a:extLst>
              <a:ext uri="{FF2B5EF4-FFF2-40B4-BE49-F238E27FC236}">
                <a16:creationId xmlns:a16="http://schemas.microsoft.com/office/drawing/2014/main" id="{70A5EFEF-7EAF-44C5-8CA0-F65561755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2" y="1656522"/>
            <a:ext cx="2869164" cy="3146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LeftFacing"/>
            <a:lightRig rig="threePt" dir="t"/>
          </a:scene3d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2E6C2DBA-CDD1-4B46-9E83-2FFE76BE30D2}"/>
              </a:ext>
            </a:extLst>
          </p:cNvPr>
          <p:cNvGraphicFramePr>
            <a:graphicFrameLocks noGrp="1"/>
          </p:cNvGraphicFramePr>
          <p:nvPr/>
        </p:nvGraphicFramePr>
        <p:xfrm>
          <a:off x="1524003" y="5022575"/>
          <a:ext cx="3314519" cy="502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4519">
                  <a:extLst>
                    <a:ext uri="{9D8B030D-6E8A-4147-A177-3AD203B41FA5}">
                      <a16:colId xmlns:a16="http://schemas.microsoft.com/office/drawing/2014/main" val="1504368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</a:rPr>
                        <a:t>Fuente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https://www.xatakaciencia.com/evolucion/en-busqueda-del-origen-de-la-capacidad-de-evolucion-es-necesaria-la-competencia-para-sobrevivir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244760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EE1A9C6C-5A5D-4D08-B68C-BBC98CC7FDAA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309905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  <p:sndAc>
          <p:stSnd>
            <p:snd r:embed="rId3" name="explode.wav"/>
          </p:stSnd>
        </p:sndAc>
      </p:transition>
    </mc:Choice>
    <mc:Fallback xmlns="">
      <p:transition spd="slow">
        <p:randomBar dir="vert"/>
        <p:sndAc>
          <p:stSnd>
            <p:snd r:embed="rId7" name="explode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399" y="-3127399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dirty="0">
              <a:latin typeface="Philosopher"/>
            </a:endParaRPr>
          </a:p>
        </p:txBody>
      </p:sp>
      <p:sp>
        <p:nvSpPr>
          <p:cNvPr id="17" name="Rectángulo 16"/>
          <p:cNvSpPr/>
          <p:nvPr/>
        </p:nvSpPr>
        <p:spPr>
          <a:xfrm rot="16200000">
            <a:off x="9225303" y="-434316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520189" y="-742881"/>
            <a:ext cx="7133482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Objeto y Sujeto de Estudio de la Antropología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endParaRPr lang="es-ES" sz="1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</a:t>
            </a:r>
            <a:r>
              <a:rPr lang="es-ES_tradnl" sz="1200" dirty="0">
                <a:latin typeface="Avenir Book"/>
              </a:rPr>
              <a:t>, </a:t>
            </a:r>
          </a:p>
          <a:p>
            <a:pPr algn="ctr"/>
            <a:r>
              <a:rPr lang="es-ES_tradnl" sz="1200" dirty="0">
                <a:latin typeface="Avenir Book"/>
              </a:rPr>
              <a:t>1er  SEMESTRE</a:t>
            </a:r>
            <a:endParaRPr lang="es-ES" sz="1200" dirty="0">
              <a:latin typeface="Avenir Book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C3F8AAC-8E30-41BD-A41A-AF4AD9235C8F}"/>
              </a:ext>
            </a:extLst>
          </p:cNvPr>
          <p:cNvSpPr txBox="1"/>
          <p:nvPr/>
        </p:nvSpPr>
        <p:spPr>
          <a:xfrm>
            <a:off x="1520189" y="1551299"/>
            <a:ext cx="3664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dirty="0">
                <a:latin typeface="Philosopher"/>
              </a:rPr>
              <a:t>El sujeto de estudio es el hombre (</a:t>
            </a:r>
            <a:r>
              <a:rPr lang="es-MX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https://www.monografias.com/trabajos67/antropologia/antropologia2.shtml</a:t>
            </a:r>
            <a:r>
              <a:rPr lang="es-ES_tradnl" dirty="0">
                <a:latin typeface="Philosopher"/>
              </a:rPr>
              <a:t>).</a:t>
            </a:r>
            <a:endParaRPr lang="es-ES" dirty="0">
              <a:latin typeface="Philosopher"/>
              <a:cs typeface="Avenir Book"/>
            </a:endParaRPr>
          </a:p>
        </p:txBody>
      </p:sp>
      <p:pic>
        <p:nvPicPr>
          <p:cNvPr id="4100" name="Picture 4" descr="Resultado de imagen para niÃ±os viendose">
            <a:extLst>
              <a:ext uri="{FF2B5EF4-FFF2-40B4-BE49-F238E27FC236}">
                <a16:creationId xmlns:a16="http://schemas.microsoft.com/office/drawing/2014/main" id="{5DF3E910-CA2C-456D-AAE1-D826C62EE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017" y="2915478"/>
            <a:ext cx="3725099" cy="15347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Below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7D130D4B-630F-4621-8D0B-F5F2B3B2DE3E}"/>
              </a:ext>
            </a:extLst>
          </p:cNvPr>
          <p:cNvGraphicFramePr>
            <a:graphicFrameLocks noGrp="1"/>
          </p:cNvGraphicFramePr>
          <p:nvPr/>
        </p:nvGraphicFramePr>
        <p:xfrm>
          <a:off x="1390418" y="4450275"/>
          <a:ext cx="3767076" cy="1051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67076">
                  <a:extLst>
                    <a:ext uri="{9D8B030D-6E8A-4147-A177-3AD203B41FA5}">
                      <a16:colId xmlns:a16="http://schemas.microsoft.com/office/drawing/2014/main" val="937033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</a:rPr>
                        <a:t>Fuente: 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https://www.google.com/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search?biw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=1366&amp;bih=657&amp;tbm=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isch&amp;sa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=1&amp;ei=VhBUXZ-gLMGxtQb1iZzIAQ&amp;q=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cninos+viendose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+&amp;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oq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cninos+viendose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+&amp;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gs_l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=img.3...79450.82823..83351...0.0..0.0.0.......0....1..gws-wiz-img.t4HldnVXY-0&amp;ved=0ahUKEwifo72yv4LkAhXBWM0KHfUEBxkQ4dUDCAY&amp;uact=5#imgrc=</a:t>
                      </a:r>
                      <a:r>
                        <a:rPr lang="es-MX" sz="900" dirty="0" err="1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QNieMIPiczMvOM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: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277541"/>
                  </a:ext>
                </a:extLst>
              </a:tr>
            </a:tbl>
          </a:graphicData>
        </a:graphic>
      </p:graphicFrame>
      <p:pic>
        <p:nvPicPr>
          <p:cNvPr id="11" name="Picture 2" descr="Resultado de imagen para cultura">
            <a:extLst>
              <a:ext uri="{FF2B5EF4-FFF2-40B4-BE49-F238E27FC236}">
                <a16:creationId xmlns:a16="http://schemas.microsoft.com/office/drawing/2014/main" id="{50FF3A7D-96AE-4933-A317-9926F58AE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201" y="3408344"/>
            <a:ext cx="4098210" cy="18332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slope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3D76882B-E250-4770-A948-AEDB77EA58B1}"/>
              </a:ext>
            </a:extLst>
          </p:cNvPr>
          <p:cNvSpPr txBox="1"/>
          <p:nvPr/>
        </p:nvSpPr>
        <p:spPr>
          <a:xfrm>
            <a:off x="5602403" y="1450657"/>
            <a:ext cx="459180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>
                <a:latin typeface="Philosopher"/>
              </a:rPr>
              <a:t>Su objeto de estudio es la cultura y compartido con otras ciencias como la biología, la psicología, la </a:t>
            </a:r>
            <a:r>
              <a:rPr lang="es-ES" sz="2000" dirty="0">
                <a:latin typeface="Philosopher"/>
              </a:rPr>
              <a:t>historia</a:t>
            </a:r>
            <a:r>
              <a:rPr lang="es-ES" dirty="0">
                <a:latin typeface="Philosopher"/>
              </a:rPr>
              <a:t>, la economía o la política, entre otras</a:t>
            </a:r>
            <a:r>
              <a:rPr lang="es-ES_tradnl" b="1" dirty="0">
                <a:latin typeface="Philosopher"/>
              </a:rPr>
              <a:t> </a:t>
            </a:r>
            <a:r>
              <a:rPr lang="es-ES_tradnl" dirty="0">
                <a:latin typeface="Philosopher"/>
              </a:rPr>
              <a:t>(</a:t>
            </a:r>
            <a:r>
              <a:rPr lang="es-MX" dirty="0">
                <a:latin typeface="Philosoph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https://www.monografias.com/trabajos67/antropologia/antropologia2.shtml</a:t>
            </a:r>
            <a:r>
              <a:rPr lang="es-ES_tradnl" dirty="0">
                <a:latin typeface="Philosopher"/>
              </a:rPr>
              <a:t>).</a:t>
            </a:r>
            <a:endParaRPr lang="es-ES" dirty="0">
              <a:latin typeface="Philosopher"/>
              <a:cs typeface="Avenir Book"/>
            </a:endParaRPr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53DF240D-595E-460A-B8D9-EEF59340B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499214"/>
              </p:ext>
            </p:extLst>
          </p:nvPr>
        </p:nvGraphicFramePr>
        <p:xfrm>
          <a:off x="5849201" y="5276286"/>
          <a:ext cx="409821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8210">
                  <a:extLst>
                    <a:ext uri="{9D8B030D-6E8A-4147-A177-3AD203B41FA5}">
                      <a16:colId xmlns:a16="http://schemas.microsoft.com/office/drawing/2014/main" val="3855667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</a:rPr>
                        <a:t>Fuente</a:t>
                      </a:r>
                      <a:r>
                        <a:rPr lang="es-MX" sz="900" dirty="0">
                          <a:solidFill>
                            <a:schemeClr val="tx1"/>
                          </a:solidFill>
                          <a:latin typeface="Philosopher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https://conceptodefinicion.de/cultura/</a:t>
                      </a:r>
                      <a:endParaRPr lang="es-MX" sz="9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429066"/>
                  </a:ext>
                </a:extLst>
              </a:tr>
            </a:tbl>
          </a:graphicData>
        </a:graphic>
      </p:graphicFrame>
      <p:sp>
        <p:nvSpPr>
          <p:cNvPr id="19" name="Título 1">
            <a:extLst>
              <a:ext uri="{FF2B5EF4-FFF2-40B4-BE49-F238E27FC236}">
                <a16:creationId xmlns:a16="http://schemas.microsoft.com/office/drawing/2014/main" id="{7ACE081E-859C-4F1D-8374-7304E5507F1F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1192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  <p:sndAc>
          <p:stSnd>
            <p:snd r:embed="rId3" name="arrow.wav"/>
          </p:stSnd>
        </p:sndAc>
      </p:transition>
    </mc:Choice>
    <mc:Fallback xmlns="">
      <p:transition spd="slow">
        <p:fade/>
        <p:sndAc>
          <p:stSnd>
            <p:snd r:embed="rId9" name="arrow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4651400" y="-3135184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9225304" y="-442104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64737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Ramas de la Antropología</a:t>
            </a:r>
            <a:endParaRPr lang="es-ES" sz="2800" dirty="0">
              <a:solidFill>
                <a:schemeClr val="bg1"/>
              </a:solidFill>
              <a:latin typeface="Philosopher"/>
              <a:cs typeface="Avenir Book"/>
            </a:endParaRPr>
          </a:p>
          <a:p>
            <a:pPr algn="l"/>
            <a:endParaRPr lang="es-ES" sz="1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815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9316278" y="6245269"/>
            <a:ext cx="1355531" cy="40732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200" b="1" dirty="0">
                <a:latin typeface="Philosopher"/>
              </a:rPr>
              <a:t>ANTROPOLOGÍA, </a:t>
            </a:r>
          </a:p>
          <a:p>
            <a:pPr algn="ctr"/>
            <a:r>
              <a:rPr lang="es-ES_tradnl" sz="1200" b="1" dirty="0">
                <a:latin typeface="Philosopher"/>
              </a:rPr>
              <a:t>1er  SEMESTRE</a:t>
            </a:r>
            <a:endParaRPr lang="es-ES" sz="1200" b="1" dirty="0">
              <a:latin typeface="Philosopher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136D90F-FE81-4D4A-B728-C32934B42726}"/>
              </a:ext>
            </a:extLst>
          </p:cNvPr>
          <p:cNvSpPr/>
          <p:nvPr/>
        </p:nvSpPr>
        <p:spPr>
          <a:xfrm>
            <a:off x="1524005" y="5945187"/>
            <a:ext cx="2869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Philosopher"/>
                <a:cs typeface="Avenir Book"/>
              </a:rPr>
              <a:t>Plantel Ignacio Ramírez Calzada de la Escuela Preparatoria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2BBA7E50-DBF9-475B-A0E6-C414A9005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4" y="1753519"/>
            <a:ext cx="8219256" cy="833492"/>
          </a:xfrm>
        </p:spPr>
        <p:txBody>
          <a:bodyPr>
            <a:normAutofit/>
          </a:bodyPr>
          <a:lstStyle/>
          <a:p>
            <a:pPr algn="just"/>
            <a:r>
              <a:rPr lang="es-ES" sz="2000" dirty="0">
                <a:solidFill>
                  <a:schemeClr val="tx1"/>
                </a:solidFill>
                <a:latin typeface="Philosopher"/>
              </a:rPr>
              <a:t>La antropología para su mejor estudio se subdivide en las siguientes ramas:</a:t>
            </a:r>
          </a:p>
        </p:txBody>
      </p:sp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C0171687-C8E4-4F1A-9BCB-9569E8AEC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10284"/>
              </p:ext>
            </p:extLst>
          </p:nvPr>
        </p:nvGraphicFramePr>
        <p:xfrm>
          <a:off x="1524004" y="3152829"/>
          <a:ext cx="2648504" cy="822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{638B1855-1B75-4FBE-930C-398BA8C253C6}</a:tableStyleId>
              </a:tblPr>
              <a:tblGrid>
                <a:gridCol w="2648504">
                  <a:extLst>
                    <a:ext uri="{9D8B030D-6E8A-4147-A177-3AD203B41FA5}">
                      <a16:colId xmlns:a16="http://schemas.microsoft.com/office/drawing/2014/main" val="3228162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>
                          <a:solidFill>
                            <a:schemeClr val="tx1"/>
                          </a:solidFill>
                          <a:latin typeface="Philosopher"/>
                        </a:rPr>
                        <a:t>1. Antropología física o biológica</a:t>
                      </a:r>
                      <a:endParaRPr lang="es-MX" sz="24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24422"/>
                  </a:ext>
                </a:extLst>
              </a:tr>
            </a:tbl>
          </a:graphicData>
        </a:graphic>
      </p:graphicFrame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49C57CF0-FCB4-43A2-B5C0-94B3EC8BF0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672540"/>
              </p:ext>
            </p:extLst>
          </p:nvPr>
        </p:nvGraphicFramePr>
        <p:xfrm>
          <a:off x="4570894" y="3896071"/>
          <a:ext cx="2669468" cy="82296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{93296810-A885-4BE3-A3E7-6D5BEEA58F35}</a:tableStyleId>
              </a:tblPr>
              <a:tblGrid>
                <a:gridCol w="2669468">
                  <a:extLst>
                    <a:ext uri="{9D8B030D-6E8A-4147-A177-3AD203B41FA5}">
                      <a16:colId xmlns:a16="http://schemas.microsoft.com/office/drawing/2014/main" val="3228162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>
                          <a:solidFill>
                            <a:schemeClr val="tx1"/>
                          </a:solidFill>
                          <a:latin typeface="Philosopher"/>
                        </a:rPr>
                        <a:t>2. Antropología sociocultural</a:t>
                      </a:r>
                      <a:endParaRPr lang="es-MX" sz="24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24422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CD6E0C7E-248E-4CA5-9711-3794B590B9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687352"/>
              </p:ext>
            </p:extLst>
          </p:nvPr>
        </p:nvGraphicFramePr>
        <p:xfrm>
          <a:off x="7240362" y="2804800"/>
          <a:ext cx="2648504" cy="4572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tableStyleId>{93296810-A885-4BE3-A3E7-6D5BEEA58F35}</a:tableStyleId>
              </a:tblPr>
              <a:tblGrid>
                <a:gridCol w="2648504">
                  <a:extLst>
                    <a:ext uri="{9D8B030D-6E8A-4147-A177-3AD203B41FA5}">
                      <a16:colId xmlns:a16="http://schemas.microsoft.com/office/drawing/2014/main" val="3228162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>
                          <a:solidFill>
                            <a:schemeClr val="tx1"/>
                          </a:solidFill>
                          <a:latin typeface="Philosopher"/>
                        </a:rPr>
                        <a:t>3. Arqueología </a:t>
                      </a:r>
                      <a:endParaRPr lang="es-MX" sz="24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24422"/>
                  </a:ext>
                </a:extLst>
              </a:tr>
            </a:tbl>
          </a:graphicData>
        </a:graphic>
      </p:graphicFrame>
      <p:graphicFrame>
        <p:nvGraphicFramePr>
          <p:cNvPr id="19" name="Tabla 18">
            <a:extLst>
              <a:ext uri="{FF2B5EF4-FFF2-40B4-BE49-F238E27FC236}">
                <a16:creationId xmlns:a16="http://schemas.microsoft.com/office/drawing/2014/main" id="{1C16E948-0AEB-4B0F-87B7-4D87F5E499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991759"/>
              </p:ext>
            </p:extLst>
          </p:nvPr>
        </p:nvGraphicFramePr>
        <p:xfrm>
          <a:off x="7345539" y="5007600"/>
          <a:ext cx="2648504" cy="457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{93296810-A885-4BE3-A3E7-6D5BEEA58F35}</a:tableStyleId>
              </a:tblPr>
              <a:tblGrid>
                <a:gridCol w="2648504">
                  <a:extLst>
                    <a:ext uri="{9D8B030D-6E8A-4147-A177-3AD203B41FA5}">
                      <a16:colId xmlns:a16="http://schemas.microsoft.com/office/drawing/2014/main" val="32281624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>
                          <a:latin typeface="Philosopher"/>
                        </a:rPr>
                        <a:t>4. Lingüística</a:t>
                      </a:r>
                      <a:endParaRPr lang="es-MX" sz="2400" dirty="0">
                        <a:latin typeface="Philosopher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24422"/>
                  </a:ext>
                </a:extLst>
              </a:tr>
            </a:tbl>
          </a:graphicData>
        </a:graphic>
      </p:graphicFrame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9185F35A-FE08-4CF0-AA76-743D7CF4F26A}"/>
              </a:ext>
            </a:extLst>
          </p:cNvPr>
          <p:cNvGraphicFramePr>
            <a:graphicFrameLocks noGrp="1"/>
          </p:cNvGraphicFramePr>
          <p:nvPr/>
        </p:nvGraphicFramePr>
        <p:xfrm>
          <a:off x="1524002" y="5519597"/>
          <a:ext cx="5180928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80928">
                  <a:extLst>
                    <a:ext uri="{9D8B030D-6E8A-4147-A177-3AD203B41FA5}">
                      <a16:colId xmlns:a16="http://schemas.microsoft.com/office/drawing/2014/main" val="3228162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000" dirty="0">
                          <a:latin typeface="Philosopher"/>
                        </a:rPr>
                        <a:t>Fuente: Elaboración  propia en base a</a:t>
                      </a:r>
                      <a:r>
                        <a:rPr lang="es-ES" sz="1000" dirty="0">
                          <a:solidFill>
                            <a:schemeClr val="tx1"/>
                          </a:solidFill>
                          <a:latin typeface="Philosopher"/>
                        </a:rPr>
                        <a:t> </a:t>
                      </a:r>
                      <a:r>
                        <a:rPr lang="es-MX" sz="1000" dirty="0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https://concepto.de/antropologia/</a:t>
                      </a:r>
                      <a:endParaRPr lang="es-MX" sz="1000" dirty="0">
                        <a:solidFill>
                          <a:schemeClr val="tx1"/>
                        </a:solidFill>
                        <a:latin typeface="Philosoph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24422"/>
                  </a:ext>
                </a:extLst>
              </a:tr>
            </a:tbl>
          </a:graphicData>
        </a:graphic>
      </p:graphicFrame>
      <p:sp>
        <p:nvSpPr>
          <p:cNvPr id="21" name="Título 1">
            <a:extLst>
              <a:ext uri="{FF2B5EF4-FFF2-40B4-BE49-F238E27FC236}">
                <a16:creationId xmlns:a16="http://schemas.microsoft.com/office/drawing/2014/main" id="{D423127A-6436-426D-8E0A-2543761DD2B5}"/>
              </a:ext>
            </a:extLst>
          </p:cNvPr>
          <p:cNvSpPr txBox="1">
            <a:spLocks/>
          </p:cNvSpPr>
          <p:nvPr/>
        </p:nvSpPr>
        <p:spPr>
          <a:xfrm>
            <a:off x="7885429" y="-106210"/>
            <a:ext cx="3455861" cy="123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800" b="1" dirty="0">
              <a:solidFill>
                <a:schemeClr val="bg1"/>
              </a:solidFill>
              <a:latin typeface="Philosopher"/>
            </a:endParaRPr>
          </a:p>
          <a:p>
            <a:r>
              <a:rPr lang="es-ES" sz="2800" b="1" dirty="0">
                <a:solidFill>
                  <a:schemeClr val="bg1"/>
                </a:solidFill>
                <a:latin typeface="Philosopher"/>
              </a:rPr>
              <a:t>MODULO I</a:t>
            </a:r>
          </a:p>
          <a:p>
            <a:endParaRPr lang="es-ES" sz="2800" b="1" dirty="0">
              <a:solidFill>
                <a:schemeClr val="bg1"/>
              </a:solidFill>
              <a:latin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1531810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3" name="laser.wav"/>
          </p:stSnd>
        </p:sndAc>
      </p:transition>
    </mc:Choice>
    <mc:Fallback xmlns="">
      <p:transition spd="slow">
        <p:fade/>
        <p:sndAc>
          <p:stSnd>
            <p:snd r:embed="rId5" name="laser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3439</Words>
  <Application>Microsoft Office PowerPoint</Application>
  <PresentationFormat>Panorámica</PresentationFormat>
  <Paragraphs>504</Paragraphs>
  <Slides>39</Slides>
  <Notes>38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6" baseType="lpstr">
      <vt:lpstr>Arial</vt:lpstr>
      <vt:lpstr>Avenir Black</vt:lpstr>
      <vt:lpstr>Avenir Book</vt:lpstr>
      <vt:lpstr>Calibri</vt:lpstr>
      <vt:lpstr>Calibri Light</vt:lpstr>
      <vt:lpstr>Philosopher</vt:lpstr>
      <vt:lpstr>Tema de Office</vt:lpstr>
      <vt:lpstr>Universidad Autónoma del Estado de México  Plantel Ignacio Ramírez Calzada de la Escuela Preparatoria   Asignatura: Antropología  Campo disciplinar: Ciencias Sociales  semestre: Primero (8 Créditos)  Tipo de curso: Obligatorio  Material Didáctico: Curso de Antropología  Tema:    Módulo 1    Acercamiento a la Antropología  Elaboró: M. en D. Rocío Leticia Velasco Montejo.</vt:lpstr>
      <vt:lpstr> Guion Explicativo</vt:lpstr>
      <vt:lpstr>Presentación de PowerPoint</vt:lpstr>
      <vt:lpstr>Presentación de PowerPoint</vt:lpstr>
      <vt:lpstr>Presentación de PowerPoint</vt:lpstr>
      <vt:lpstr>La antropología  como disciplina independiente se consolidó en el durante la segunda mitad siglo XIX con organizaciones como la Sociedad Protectora de los Aborígenes (1837) y la Sociedad Etnológica de París (1838)(https://www.monografias.com/trabajos7/ancu/ancu.shtml).</vt:lpstr>
      <vt:lpstr>Presentación de PowerPoint</vt:lpstr>
      <vt:lpstr>Presentación de PowerPoint</vt:lpstr>
      <vt:lpstr>La antropología para su mejor estudio se subdivide en las siguientes ramas: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Plantel Ignacio Ramírez Calzada de la Escuela Preparatoria   Asignatura: Antropología  Campo disciplinar: Ciencias Sociales  semestre: Primero (8 Créditos)  Tipo de curso: Obligatorio  Tema:   Módulo 1   Acercamiento a la Antropología  Elaboró: M. en D. Rocío Leticia Velasco Montejo.</dc:title>
  <dc:creator>maestrarociolevemo@gmail.com</dc:creator>
  <cp:lastModifiedBy>maestrarociolevemo@gmail.com</cp:lastModifiedBy>
  <cp:revision>32</cp:revision>
  <dcterms:created xsi:type="dcterms:W3CDTF">2019-08-19T00:31:39Z</dcterms:created>
  <dcterms:modified xsi:type="dcterms:W3CDTF">2019-09-30T23:17:53Z</dcterms:modified>
</cp:coreProperties>
</file>