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64" r:id="rId2"/>
    <p:sldId id="366" r:id="rId3"/>
    <p:sldId id="307" r:id="rId4"/>
    <p:sldId id="433" r:id="rId5"/>
    <p:sldId id="447" r:id="rId6"/>
    <p:sldId id="351" r:id="rId7"/>
    <p:sldId id="449" r:id="rId8"/>
    <p:sldId id="451" r:id="rId9"/>
    <p:sldId id="468" r:id="rId10"/>
    <p:sldId id="450" r:id="rId11"/>
    <p:sldId id="421" r:id="rId12"/>
    <p:sldId id="453" r:id="rId13"/>
    <p:sldId id="454" r:id="rId14"/>
    <p:sldId id="461" r:id="rId15"/>
    <p:sldId id="462" r:id="rId16"/>
    <p:sldId id="455" r:id="rId17"/>
    <p:sldId id="456" r:id="rId18"/>
    <p:sldId id="469" r:id="rId19"/>
    <p:sldId id="463" r:id="rId20"/>
    <p:sldId id="464" r:id="rId21"/>
    <p:sldId id="465" r:id="rId22"/>
    <p:sldId id="470" r:id="rId23"/>
    <p:sldId id="457" r:id="rId24"/>
    <p:sldId id="466" r:id="rId25"/>
    <p:sldId id="458" r:id="rId26"/>
    <p:sldId id="476" r:id="rId27"/>
    <p:sldId id="471" r:id="rId28"/>
    <p:sldId id="472" r:id="rId29"/>
    <p:sldId id="460" r:id="rId30"/>
    <p:sldId id="473" r:id="rId31"/>
    <p:sldId id="452" r:id="rId32"/>
    <p:sldId id="378" r:id="rId33"/>
    <p:sldId id="318" r:id="rId34"/>
    <p:sldId id="490" r:id="rId35"/>
    <p:sldId id="467" r:id="rId36"/>
    <p:sldId id="387" r:id="rId37"/>
    <p:sldId id="475" r:id="rId38"/>
    <p:sldId id="353" r:id="rId39"/>
    <p:sldId id="474" r:id="rId40"/>
    <p:sldId id="390" r:id="rId41"/>
    <p:sldId id="392" r:id="rId42"/>
    <p:sldId id="354" r:id="rId43"/>
    <p:sldId id="477" r:id="rId44"/>
    <p:sldId id="478" r:id="rId45"/>
    <p:sldId id="481" r:id="rId46"/>
    <p:sldId id="479" r:id="rId47"/>
    <p:sldId id="482" r:id="rId48"/>
    <p:sldId id="480" r:id="rId49"/>
    <p:sldId id="483" r:id="rId50"/>
    <p:sldId id="437" r:id="rId51"/>
    <p:sldId id="484" r:id="rId52"/>
    <p:sldId id="488" r:id="rId53"/>
    <p:sldId id="485" r:id="rId54"/>
    <p:sldId id="435" r:id="rId55"/>
    <p:sldId id="438" r:id="rId56"/>
    <p:sldId id="442" r:id="rId57"/>
    <p:sldId id="489" r:id="rId58"/>
    <p:sldId id="439" r:id="rId59"/>
    <p:sldId id="260" r:id="rId6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39" autoAdjust="0"/>
    <p:restoredTop sz="94660"/>
  </p:normalViewPr>
  <p:slideViewPr>
    <p:cSldViewPr snapToGrid="0">
      <p:cViewPr varScale="1">
        <p:scale>
          <a:sx n="71" d="100"/>
          <a:sy n="71" d="100"/>
        </p:scale>
        <p:origin x="6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922A67-0245-4439-9C1F-2C5E717D7A44}"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8FAE-0E84-433E-866F-625DDB718948}" type="slidenum">
              <a:rPr lang="es-MX" smtClean="0"/>
              <a:t>‹Nº›</a:t>
            </a:fld>
            <a:endParaRPr lang="es-MX"/>
          </a:p>
        </p:txBody>
      </p:sp>
    </p:spTree>
    <p:extLst>
      <p:ext uri="{BB962C8B-B14F-4D97-AF65-F5344CB8AC3E}">
        <p14:creationId xmlns:p14="http://schemas.microsoft.com/office/powerpoint/2010/main" val="2542504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221778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1581128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513617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516625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828443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1264882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044103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641620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421544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22283301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154515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1630017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9708858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4133686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3282411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3126040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320191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28181625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21462155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32790793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16104605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264674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3579285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2905307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42294490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10685555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8143961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1734225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8738318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6528006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14658578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19178561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Tree>
    <p:extLst>
      <p:ext uri="{BB962C8B-B14F-4D97-AF65-F5344CB8AC3E}">
        <p14:creationId xmlns:p14="http://schemas.microsoft.com/office/powerpoint/2010/main" val="2828653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9956693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41</a:t>
            </a:fld>
            <a:endParaRPr lang="es-ES"/>
          </a:p>
        </p:txBody>
      </p:sp>
    </p:spTree>
    <p:extLst>
      <p:ext uri="{BB962C8B-B14F-4D97-AF65-F5344CB8AC3E}">
        <p14:creationId xmlns:p14="http://schemas.microsoft.com/office/powerpoint/2010/main" val="23610309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42</a:t>
            </a:fld>
            <a:endParaRPr lang="es-ES"/>
          </a:p>
        </p:txBody>
      </p:sp>
    </p:spTree>
    <p:extLst>
      <p:ext uri="{BB962C8B-B14F-4D97-AF65-F5344CB8AC3E}">
        <p14:creationId xmlns:p14="http://schemas.microsoft.com/office/powerpoint/2010/main" val="864829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43</a:t>
            </a:fld>
            <a:endParaRPr lang="es-ES"/>
          </a:p>
        </p:txBody>
      </p:sp>
    </p:spTree>
    <p:extLst>
      <p:ext uri="{BB962C8B-B14F-4D97-AF65-F5344CB8AC3E}">
        <p14:creationId xmlns:p14="http://schemas.microsoft.com/office/powerpoint/2010/main" val="3429888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44</a:t>
            </a:fld>
            <a:endParaRPr lang="es-ES"/>
          </a:p>
        </p:txBody>
      </p:sp>
    </p:spTree>
    <p:extLst>
      <p:ext uri="{BB962C8B-B14F-4D97-AF65-F5344CB8AC3E}">
        <p14:creationId xmlns:p14="http://schemas.microsoft.com/office/powerpoint/2010/main" val="25797217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45</a:t>
            </a:fld>
            <a:endParaRPr lang="es-ES"/>
          </a:p>
        </p:txBody>
      </p:sp>
    </p:spTree>
    <p:extLst>
      <p:ext uri="{BB962C8B-B14F-4D97-AF65-F5344CB8AC3E}">
        <p14:creationId xmlns:p14="http://schemas.microsoft.com/office/powerpoint/2010/main" val="32880911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46</a:t>
            </a:fld>
            <a:endParaRPr lang="es-ES"/>
          </a:p>
        </p:txBody>
      </p:sp>
    </p:spTree>
    <p:extLst>
      <p:ext uri="{BB962C8B-B14F-4D97-AF65-F5344CB8AC3E}">
        <p14:creationId xmlns:p14="http://schemas.microsoft.com/office/powerpoint/2010/main" val="32040321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47</a:t>
            </a:fld>
            <a:endParaRPr lang="es-ES"/>
          </a:p>
        </p:txBody>
      </p:sp>
    </p:spTree>
    <p:extLst>
      <p:ext uri="{BB962C8B-B14F-4D97-AF65-F5344CB8AC3E}">
        <p14:creationId xmlns:p14="http://schemas.microsoft.com/office/powerpoint/2010/main" val="37699861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48</a:t>
            </a:fld>
            <a:endParaRPr lang="es-ES"/>
          </a:p>
        </p:txBody>
      </p:sp>
    </p:spTree>
    <p:extLst>
      <p:ext uri="{BB962C8B-B14F-4D97-AF65-F5344CB8AC3E}">
        <p14:creationId xmlns:p14="http://schemas.microsoft.com/office/powerpoint/2010/main" val="15495284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49</a:t>
            </a:fld>
            <a:endParaRPr lang="es-ES"/>
          </a:p>
        </p:txBody>
      </p:sp>
    </p:spTree>
    <p:extLst>
      <p:ext uri="{BB962C8B-B14F-4D97-AF65-F5344CB8AC3E}">
        <p14:creationId xmlns:p14="http://schemas.microsoft.com/office/powerpoint/2010/main" val="1639754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50</a:t>
            </a:fld>
            <a:endParaRPr lang="es-ES"/>
          </a:p>
        </p:txBody>
      </p:sp>
    </p:spTree>
    <p:extLst>
      <p:ext uri="{BB962C8B-B14F-4D97-AF65-F5344CB8AC3E}">
        <p14:creationId xmlns:p14="http://schemas.microsoft.com/office/powerpoint/2010/main" val="3893057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081790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51</a:t>
            </a:fld>
            <a:endParaRPr lang="es-ES"/>
          </a:p>
        </p:txBody>
      </p:sp>
    </p:spTree>
    <p:extLst>
      <p:ext uri="{BB962C8B-B14F-4D97-AF65-F5344CB8AC3E}">
        <p14:creationId xmlns:p14="http://schemas.microsoft.com/office/powerpoint/2010/main" val="4252510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52</a:t>
            </a:fld>
            <a:endParaRPr lang="es-ES"/>
          </a:p>
        </p:txBody>
      </p:sp>
    </p:spTree>
    <p:extLst>
      <p:ext uri="{BB962C8B-B14F-4D97-AF65-F5344CB8AC3E}">
        <p14:creationId xmlns:p14="http://schemas.microsoft.com/office/powerpoint/2010/main" val="31652198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53</a:t>
            </a:fld>
            <a:endParaRPr lang="es-ES"/>
          </a:p>
        </p:txBody>
      </p:sp>
    </p:spTree>
    <p:extLst>
      <p:ext uri="{BB962C8B-B14F-4D97-AF65-F5344CB8AC3E}">
        <p14:creationId xmlns:p14="http://schemas.microsoft.com/office/powerpoint/2010/main" val="27117244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54</a:t>
            </a:fld>
            <a:endParaRPr lang="es-ES"/>
          </a:p>
        </p:txBody>
      </p:sp>
    </p:spTree>
    <p:extLst>
      <p:ext uri="{BB962C8B-B14F-4D97-AF65-F5344CB8AC3E}">
        <p14:creationId xmlns:p14="http://schemas.microsoft.com/office/powerpoint/2010/main" val="34737371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55</a:t>
            </a:fld>
            <a:endParaRPr lang="es-ES"/>
          </a:p>
        </p:txBody>
      </p:sp>
    </p:spTree>
    <p:extLst>
      <p:ext uri="{BB962C8B-B14F-4D97-AF65-F5344CB8AC3E}">
        <p14:creationId xmlns:p14="http://schemas.microsoft.com/office/powerpoint/2010/main" val="316658488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56</a:t>
            </a:fld>
            <a:endParaRPr lang="es-ES"/>
          </a:p>
        </p:txBody>
      </p:sp>
    </p:spTree>
    <p:extLst>
      <p:ext uri="{BB962C8B-B14F-4D97-AF65-F5344CB8AC3E}">
        <p14:creationId xmlns:p14="http://schemas.microsoft.com/office/powerpoint/2010/main" val="22982651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57</a:t>
            </a:fld>
            <a:endParaRPr lang="es-ES"/>
          </a:p>
        </p:txBody>
      </p:sp>
    </p:spTree>
    <p:extLst>
      <p:ext uri="{BB962C8B-B14F-4D97-AF65-F5344CB8AC3E}">
        <p14:creationId xmlns:p14="http://schemas.microsoft.com/office/powerpoint/2010/main" val="16326535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58</a:t>
            </a:fld>
            <a:endParaRPr lang="es-ES"/>
          </a:p>
        </p:txBody>
      </p:sp>
    </p:spTree>
    <p:extLst>
      <p:ext uri="{BB962C8B-B14F-4D97-AF65-F5344CB8AC3E}">
        <p14:creationId xmlns:p14="http://schemas.microsoft.com/office/powerpoint/2010/main" val="35626373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CONTRAPORTADA</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59</a:t>
            </a:fld>
            <a:endParaRPr lang="es-ES"/>
          </a:p>
        </p:txBody>
      </p:sp>
    </p:spTree>
    <p:extLst>
      <p:ext uri="{BB962C8B-B14F-4D97-AF65-F5344CB8AC3E}">
        <p14:creationId xmlns:p14="http://schemas.microsoft.com/office/powerpoint/2010/main" val="925256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149812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3039020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3978445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3552163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EA204C-D5DF-47C4-A00F-DD46B4880AA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E15D1D00-A629-4EF5-98E7-1D39496A39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890BF5E9-FF0B-4CCF-A0D1-DFA6E066DDF1}"/>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7EC44429-7319-4C2B-A4EF-CC4695AF367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9682242-5A36-43A1-A179-F74C30E0F47A}"/>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23480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2D3423-C5C9-4C09-91FB-9A40FB79062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AE631262-0A17-45AB-B390-B606FFBFCEE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7A15B62-5628-401C-94B1-BF2B6D4A9E47}"/>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F29BD13D-08FC-40CD-8F91-4C06E52EAC5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86CD12B-A340-4890-A2A6-DF1D99742E66}"/>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341472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89F4556-1E79-46B5-B6A8-E0FE7F30624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DBC30877-E825-4D4A-A35F-C4682B1BC34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BC4DC90-2F48-4975-B19A-89B501B747E9}"/>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ECB3DDCB-D19B-4526-91E3-246DE06F03C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44EFB89-5C5D-45F4-B970-CE3DAD642D46}"/>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3553153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93B161-7D57-4FD4-ADC1-55AEB6CECB8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D4AC5F8-065F-488B-A9F5-AEC7F868555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8A250D5-96DB-4A75-8282-D9BC6F29DB0E}"/>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1EF513D3-B7BE-443C-BC0C-BD357C093F4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BBEA2F7-8CB1-42CA-97E4-13866931DE80}"/>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678933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BE6E6E-3AE0-4D9E-A231-5AE6CE60767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B9A3609-3941-4828-A6AA-E263E5F6AA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127603F-3FBB-4145-AC88-6FEE46743378}"/>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911DAF2D-4F8C-455C-9C12-61B4DF78D63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66BB88D-EFAB-48D5-A9A9-8401A870501A}"/>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2637132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3236E-0CD0-47DF-8564-F2C19702E17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6109F35-8CFF-4639-98B0-AE27A7AAC9F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59640AA2-2004-4300-BF30-2741E2A3A78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40F2A3D1-5AE4-4D88-A6EB-143B7F7C9055}"/>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6" name="Marcador de pie de página 5">
            <a:extLst>
              <a:ext uri="{FF2B5EF4-FFF2-40B4-BE49-F238E27FC236}">
                <a16:creationId xmlns:a16="http://schemas.microsoft.com/office/drawing/2014/main" id="{3E16A468-8DE9-44B1-A7A7-207D55D6108F}"/>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D1D52279-3113-4E2C-9D4E-883BF45C75EB}"/>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3267057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50DB78-5763-4BE0-AC5B-63D18E38473F}"/>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2F6D203-2210-438B-83BF-EB64F6F2BF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80DB197-CF5D-4F9A-83CF-8B11BA29CA3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EBE2EE36-AFEC-4D7D-859E-BEE9D5FA00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73A30DC-B162-4C01-B43C-686754C737B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20703345-A4E3-487D-A039-A4DE25D0F8EA}"/>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8" name="Marcador de pie de página 7">
            <a:extLst>
              <a:ext uri="{FF2B5EF4-FFF2-40B4-BE49-F238E27FC236}">
                <a16:creationId xmlns:a16="http://schemas.microsoft.com/office/drawing/2014/main" id="{66EB7911-ABB3-4D04-9F84-4FA25DC6A75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16355650-E752-421F-9EA9-A106BD3E965A}"/>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810086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A6803C-A4EC-4660-8E48-B0D96966C5A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B8328241-9F86-4754-8FE3-C3B2E7FB3718}"/>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4" name="Marcador de pie de página 3">
            <a:extLst>
              <a:ext uri="{FF2B5EF4-FFF2-40B4-BE49-F238E27FC236}">
                <a16:creationId xmlns:a16="http://schemas.microsoft.com/office/drawing/2014/main" id="{592F0129-64AB-40CF-8928-5B1D072D9114}"/>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B9B4255A-1296-46BD-A255-9E453067D425}"/>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201383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E0ED190-2385-4D36-9361-D5C5A6F7F7D9}"/>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3" name="Marcador de pie de página 2">
            <a:extLst>
              <a:ext uri="{FF2B5EF4-FFF2-40B4-BE49-F238E27FC236}">
                <a16:creationId xmlns:a16="http://schemas.microsoft.com/office/drawing/2014/main" id="{5B352933-61D6-43AB-AA49-8B16184F8252}"/>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BFE527E2-B805-44F4-A578-26A74AF7B54C}"/>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1965812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FC6D95-1E7E-49F9-BFC9-15E0AE79AD5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A812D14-598E-45A5-8D09-8582A072F8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26B330C0-DD62-498B-AA37-4B26B7E947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C3B636-BFDF-4741-9714-833F90077C17}"/>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6" name="Marcador de pie de página 5">
            <a:extLst>
              <a:ext uri="{FF2B5EF4-FFF2-40B4-BE49-F238E27FC236}">
                <a16:creationId xmlns:a16="http://schemas.microsoft.com/office/drawing/2014/main" id="{2E9A6B3A-195A-4547-BEAF-F0BC1E6FB03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D84E8C5-2A21-40C3-9B39-01FAF94E770B}"/>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3177406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D90872-8816-44DD-8A32-55AD895EC41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64F7B76-90CF-4B5E-A7EF-E9D5639CF1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4645C26F-CD92-46ED-900D-4F14727743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86A2402-F55D-407B-A353-77B033F8C44D}"/>
              </a:ext>
            </a:extLst>
          </p:cNvPr>
          <p:cNvSpPr>
            <a:spLocks noGrp="1"/>
          </p:cNvSpPr>
          <p:nvPr>
            <p:ph type="dt" sz="half" idx="10"/>
          </p:nvPr>
        </p:nvSpPr>
        <p:spPr/>
        <p:txBody>
          <a:bodyPr/>
          <a:lstStyle/>
          <a:p>
            <a:fld id="{51F1EE46-B689-4081-89B2-74057A82D30A}" type="datetimeFigureOut">
              <a:rPr lang="es-MX" smtClean="0"/>
              <a:t>30/09/2019</a:t>
            </a:fld>
            <a:endParaRPr lang="es-MX"/>
          </a:p>
        </p:txBody>
      </p:sp>
      <p:sp>
        <p:nvSpPr>
          <p:cNvPr id="6" name="Marcador de pie de página 5">
            <a:extLst>
              <a:ext uri="{FF2B5EF4-FFF2-40B4-BE49-F238E27FC236}">
                <a16:creationId xmlns:a16="http://schemas.microsoft.com/office/drawing/2014/main" id="{F15F170E-89BF-4DBC-9FDC-FE03153A498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350175E-D607-44DB-8BA6-CFD1D815AF11}"/>
              </a:ext>
            </a:extLst>
          </p:cNvPr>
          <p:cNvSpPr>
            <a:spLocks noGrp="1"/>
          </p:cNvSpPr>
          <p:nvPr>
            <p:ph type="sldNum" sz="quarter" idx="12"/>
          </p:nvPr>
        </p:nvSpPr>
        <p:spPr/>
        <p:txBody>
          <a:bodyPr/>
          <a:lstStyle/>
          <a:p>
            <a:fld id="{3E6D3114-4BB9-416D-868B-384E61387022}" type="slidenum">
              <a:rPr lang="es-MX" smtClean="0"/>
              <a:t>‹Nº›</a:t>
            </a:fld>
            <a:endParaRPr lang="es-MX"/>
          </a:p>
        </p:txBody>
      </p:sp>
    </p:spTree>
    <p:extLst>
      <p:ext uri="{BB962C8B-B14F-4D97-AF65-F5344CB8AC3E}">
        <p14:creationId xmlns:p14="http://schemas.microsoft.com/office/powerpoint/2010/main" val="165176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B0D43DA-8B64-4046-95D8-E8E6C428E0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2353F3A-3C7D-49FE-92EA-C4DE35504C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6B4C919-2122-4A88-BC49-EDAA86B9D3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F1EE46-B689-4081-89B2-74057A82D30A}" type="datetimeFigureOut">
              <a:rPr lang="es-MX" smtClean="0"/>
              <a:t>30/09/2019</a:t>
            </a:fld>
            <a:endParaRPr lang="es-MX"/>
          </a:p>
        </p:txBody>
      </p:sp>
      <p:sp>
        <p:nvSpPr>
          <p:cNvPr id="5" name="Marcador de pie de página 4">
            <a:extLst>
              <a:ext uri="{FF2B5EF4-FFF2-40B4-BE49-F238E27FC236}">
                <a16:creationId xmlns:a16="http://schemas.microsoft.com/office/drawing/2014/main" id="{3DA9B715-074D-4B2A-8C7D-1EDB161B2E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D07A89B0-1773-4A8D-AFBE-8D5EECA99F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D3114-4BB9-416D-868B-384E61387022}" type="slidenum">
              <a:rPr lang="es-MX" smtClean="0"/>
              <a:t>‹Nº›</a:t>
            </a:fld>
            <a:endParaRPr lang="es-MX"/>
          </a:p>
        </p:txBody>
      </p:sp>
    </p:spTree>
    <p:extLst>
      <p:ext uri="{BB962C8B-B14F-4D97-AF65-F5344CB8AC3E}">
        <p14:creationId xmlns:p14="http://schemas.microsoft.com/office/powerpoint/2010/main" val="1875565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NULL"/></Relationships>
</file>

<file path=ppt/slides/_rels/slide1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audio" Target="../media/audio4.wav"/><Relationship Id="rId4" Type="http://schemas.openxmlformats.org/officeDocument/2006/relationships/hyperlink" Target="https://www.hchr.org.mx/index.php?option=com_content&amp;view=article&amp;id=448&amp;Itemid=249" TargetMode="External"/></Relationships>
</file>

<file path=ppt/slides/_rels/slide11.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audio" Target="../media/audio5.wav"/><Relationship Id="rId5" Type="http://schemas.openxmlformats.org/officeDocument/2006/relationships/hyperlink" Target="https://www.davidstreams.com/mis-apuntes/declaracion-de-derechos-del-hombre-y-del-ciudadano-analisis-y-comentario/" TargetMode="Externa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audio" Target="../media/audio5.wav"/></Relationships>
</file>

<file path=ppt/slides/_rels/slide13.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www.pudh.unam.mx/declaracion_DH_hombre_ciudadano.html" TargetMode="External"/></Relationships>
</file>

<file path=ppt/slides/_rels/slide14.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audio" Target="../media/audio5.wav"/><Relationship Id="rId5" Type="http://schemas.openxmlformats.org/officeDocument/2006/relationships/hyperlink" Target="https://www.todocoleccion.net/libros-antiguos-historia-moderna/paris-ca-1795-esprit-constitution-debate-sobre-nueva-constitucion-revolucion-francesa~x45251221" TargetMode="Externa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14.xml"/><Relationship Id="rId1" Type="http://schemas.openxmlformats.org/officeDocument/2006/relationships/slideLayout" Target="../slideLayouts/slideLayout2.xml"/><Relationship Id="rId9" Type="http://schemas.openxmlformats.org/officeDocument/2006/relationships/audio" Target="../media/audio6.wav"/></Relationships>
</file>

<file path=ppt/slides/_rels/slide16.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s://www.un.org/es/documents/udhr/UDHR_booklet_SP_web.pdf" TargetMode="External"/></Relationships>
</file>

<file path=ppt/slides/_rels/slide1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audio" Target="../media/audio5.wav"/><Relationship Id="rId5" Type="http://schemas.openxmlformats.org/officeDocument/2006/relationships/image" Target="../media/image7.jpeg"/><Relationship Id="rId4" Type="http://schemas.openxmlformats.org/officeDocument/2006/relationships/hyperlink" Target="https://es.slideshare.net/pberrio1/generaciones-derechos-humanos" TargetMode="External"/></Relationships>
</file>

<file path=ppt/slides/_rels/slide18.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recursostic.educacion.es/secundaria/edad/4esoetica/quincena5/quincena5_contenidos_5.htm" TargetMode="External"/></Relationships>
</file>

<file path=ppt/slides/_rels/slide1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recursostic.educacion.es/secundaria/edad/4esoetica/quincena5/quincena5_contenidos_5.htm" TargetMode="Externa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NULL"/></Relationships>
</file>

<file path=ppt/slides/_rels/slide20.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recursostic.educacion.es/secundaria/edad/4esoetica/quincena5/quincena5_contenidos_5.htm" TargetMode="External"/></Relationships>
</file>

<file path=ppt/slides/_rels/slide21.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s://scielo.conicyt.cl/pdf/estped/v34n1/art10.pdf" TargetMode="External"/></Relationships>
</file>

<file path=ppt/slides/_rels/slide22.xml.rels><?xml version="1.0" encoding="UTF-8" standalone="yes"?>
<Relationships xmlns="http://schemas.openxmlformats.org/package/2006/relationships"><Relationship Id="rId8" Type="http://schemas.openxmlformats.org/officeDocument/2006/relationships/audio" Target="../media/audio5.wav"/><Relationship Id="rId3" Type="http://schemas.openxmlformats.org/officeDocument/2006/relationships/audio" Target="../media/audio5.wav"/><Relationship Id="rId7"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hyperlink" Target="https://www.abc.es/sociedad/abci-exclusion-social-severa-aumenta-40-por-ciento-desde-inicio-recuperacion-economica-201809261347_noticia.html" TargetMode="External"/><Relationship Id="rId5" Type="http://schemas.openxmlformats.org/officeDocument/2006/relationships/hyperlink" Target="https://www.elcorreo.com/sociedad/ocho-millones-personas-pobreza-20180927224553-ntrc.html" TargetMode="Externa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audio" Target="../media/audio5.wav"/></Relationships>
</file>

<file path=ppt/slides/_rels/slide24.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audio" Target="../media/audio5.wav"/></Relationships>
</file>

<file path=ppt/slides/_rels/slide2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s://www.ifrc.org/es/introduccion/disaster-management/sobre-desastres/que-es-un-desastre/que-es-la-vulnerabilidad/" TargetMode="External"/></Relationships>
</file>

<file path=ppt/slides/_rels/slide26.xml.rels><?xml version="1.0" encoding="UTF-8" standalone="yes"?>
<Relationships xmlns="http://schemas.openxmlformats.org/package/2006/relationships"><Relationship Id="rId8" Type="http://schemas.openxmlformats.org/officeDocument/2006/relationships/audio" Target="../media/audio5.wav"/><Relationship Id="rId3" Type="http://schemas.openxmlformats.org/officeDocument/2006/relationships/audio" Target="../media/audio5.wav"/><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hyperlink" Target="https://www.servindi.org/actualidad-opinion/04/03/2019/vulnerabilidad-lluvias-y-desastres-en-el-peru" TargetMode="Externa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audio" Target="../media/audio5.wav"/></Relationships>
</file>

<file path=ppt/slides/_rels/slide28.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audio" Target="../media/audio5.wav"/><Relationship Id="rId5" Type="http://schemas.openxmlformats.org/officeDocument/2006/relationships/hyperlink" Target="http://hum.unne.edu.ar/revistas/geoweb/Geo2/contenid/vulner6.htm" TargetMode="Externa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audio" Target="../media/audio5.wav"/><Relationship Id="rId5" Type="http://schemas.openxmlformats.org/officeDocument/2006/relationships/hyperlink" Target="http://www.scielo.org.mx/scielo.php?script=sci_arttext&amp;pid=S0188-46112012000100006" TargetMode="External"/><Relationship Id="rId4" Type="http://schemas.openxmlformats.org/officeDocument/2006/relationships/hyperlink" Target="http://scielo.isciii.es/scielo.php?script=sci_arttext&amp;pid=S1137-66272007000600002" TargetMode="Externa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audio" Target="../media/audio1.wav"/></Relationships>
</file>

<file path=ppt/slides/_rels/slide30.xml.rels><?xml version="1.0" encoding="UTF-8" standalone="yes"?>
<Relationships xmlns="http://schemas.openxmlformats.org/package/2006/relationships"><Relationship Id="rId8" Type="http://schemas.openxmlformats.org/officeDocument/2006/relationships/audio" Target="../media/audio5.wav"/><Relationship Id="rId3" Type="http://schemas.openxmlformats.org/officeDocument/2006/relationships/audio" Target="../media/audio5.wav"/><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hyperlink" Target="https://www.laprensagrafica.com/elsalvador/Vulnerabilidad-del-pais-provoca-que-se-reproduzcan-las-enfermedades-virales-20171112-0060.html" TargetMode="External"/><Relationship Id="rId4" Type="http://schemas.openxmlformats.org/officeDocument/2006/relationships/image" Target="../media/image12.jpeg"/></Relationships>
</file>

<file path=ppt/slides/_rels/slide31.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audio" Target="../media/audio5.wav"/><Relationship Id="rId4" Type="http://schemas.openxmlformats.org/officeDocument/2006/relationships/hyperlink" Target="http://www.dicc.hegoa.ehu.es/listar/mostrar/228" TargetMode="External"/></Relationships>
</file>

<file path=ppt/slides/_rels/slide32.xml.rels><?xml version="1.0" encoding="UTF-8" standalone="yes"?>
<Relationships xmlns="http://schemas.openxmlformats.org/package/2006/relationships"><Relationship Id="rId3" Type="http://schemas.openxmlformats.org/officeDocument/2006/relationships/audio" Target="../media/audio2.wav"/><Relationship Id="rId7" Type="http://schemas.openxmlformats.org/officeDocument/2006/relationships/audio" Target="../media/audio2.wav"/><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hyperlink" Target="https://concepto.de/racismo/" TargetMode="External"/><Relationship Id="rId5" Type="http://schemas.openxmlformats.org/officeDocument/2006/relationships/image" Target="../media/image13.jpeg"/><Relationship Id="rId4" Type="http://schemas.openxmlformats.org/officeDocument/2006/relationships/hyperlink" Target="https://e-igualdad.net/tipos-discriminacion-social/" TargetMode="External"/></Relationships>
</file>

<file path=ppt/slides/_rels/slide33.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audio" Target="../media/audio7.wav"/><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discriminacionyracismoenperu2015.blogspot.com/2015/04/que-tipos-de-discriminacion-existe-en.html" TargetMode="External"/></Relationships>
</file>

<file path=ppt/slides/_rels/slide34.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audio" Target="../media/audio7.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audio" Target="../media/audio7.wav"/><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s://institutohistorico.org/para-comprender-la-discriminacion-en-mexico/" TargetMode="External"/></Relationships>
</file>

<file path=ppt/slides/_rels/slide36.xml.rels><?xml version="1.0" encoding="UTF-8" standalone="yes"?>
<Relationships xmlns="http://schemas.openxmlformats.org/package/2006/relationships"><Relationship Id="rId3" Type="http://schemas.openxmlformats.org/officeDocument/2006/relationships/audio" Target="../media/audio8.wav"/><Relationship Id="rId7" Type="http://schemas.openxmlformats.org/officeDocument/2006/relationships/audio" Target="../media/audio8.wav"/><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www.sinpermiso.info/textos/honduras-las-causas-reales-de-la-migracion" TargetMode="External"/><Relationship Id="rId5" Type="http://schemas.openxmlformats.org/officeDocument/2006/relationships/image" Target="../media/image16.jpeg"/><Relationship Id="rId4" Type="http://schemas.openxmlformats.org/officeDocument/2006/relationships/hyperlink" Target="https://www.geoenciclopedia.com/migracion/" TargetMode="External"/></Relationships>
</file>

<file path=ppt/slides/_rels/slide37.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audio" Target="../media/audio8.wav"/><Relationship Id="rId5" Type="http://schemas.openxmlformats.org/officeDocument/2006/relationships/hyperlink" Target="https://www.razon.com.mx/mexico/advierten-repunte-de-migracion-desde-asia-y-africa/" TargetMode="External"/><Relationship Id="rId4" Type="http://schemas.openxmlformats.org/officeDocument/2006/relationships/image" Target="../media/image17.jpeg"/></Relationships>
</file>

<file path=ppt/slides/_rels/slide38.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audio" Target="../media/audio9.wav"/><Relationship Id="rId5" Type="http://schemas.openxmlformats.org/officeDocument/2006/relationships/hyperlink" Target="https://www.geoenciclopedia.com/migracion/" TargetMode="Externa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audio" Target="../media/audio9.wav"/><Relationship Id="rId7" Type="http://schemas.openxmlformats.org/officeDocument/2006/relationships/audio" Target="../media/audio9.wav"/><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es.123rf.com/photo_42958009_inmigraci%C3%B3n-o-emigraci%C3%B3n-migraci%C3%B3n-pol%C3%ADtica-o-econ%C3%B3mica-de-los-refugiados-o-en-movimiento-a-trav%C3%A9s-de-la-frontera-po.html" TargetMode="External"/><Relationship Id="rId5" Type="http://schemas.openxmlformats.org/officeDocument/2006/relationships/image" Target="../media/image19.png"/><Relationship Id="rId4" Type="http://schemas.openxmlformats.org/officeDocument/2006/relationships/hyperlink" Target="https://conceptodefinicion.de/migracion/" TargetMode="Externa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audio" Target="../media/audio3.wav"/><Relationship Id="rId5" Type="http://schemas.openxmlformats.org/officeDocument/2006/relationships/image" Target="../media/image2.jpeg"/><Relationship Id="rId4" Type="http://schemas.openxmlformats.org/officeDocument/2006/relationships/hyperlink" Target="https://municipalismoysolidaridad.wordpress.com/2016/07/23/vida-digna-derechos-humanos/" TargetMode="External"/></Relationships>
</file>

<file path=ppt/slides/_rels/slide4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audio" Target="../media/audio4.wav"/><Relationship Id="rId5" Type="http://schemas.openxmlformats.org/officeDocument/2006/relationships/image" Target="../media/image20.jpeg"/><Relationship Id="rId4" Type="http://schemas.openxmlformats.org/officeDocument/2006/relationships/hyperlink" Target="http://www.desarrolloregional.org.uy/portal/index.php?option=com_content&amp;view=article&amp;id=437:igualdad-equidad" TargetMode="External"/></Relationships>
</file>

<file path=ppt/slides/_rels/slide41.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audio" Target="../media/audio7.wav"/><Relationship Id="rId5" Type="http://schemas.openxmlformats.org/officeDocument/2006/relationships/hyperlink" Target="https://www.yunbitsoftware.com/blog/2019/04/15/obligaciones-administrativas-ante-la-nueva-ley-planes-de-igualdad-y-registro-de-salarios/" TargetMode="External"/><Relationship Id="rId4" Type="http://schemas.openxmlformats.org/officeDocument/2006/relationships/image" Target="../media/image21.jpeg"/></Relationships>
</file>

<file path=ppt/slides/_rels/slide42.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www.observatoriobioetica.org/2016/06/sexo-y-genero/14703" TargetMode="External"/><Relationship Id="rId5" Type="http://schemas.openxmlformats.org/officeDocument/2006/relationships/image" Target="../media/image22.jpeg"/><Relationship Id="rId4" Type="http://schemas.openxmlformats.org/officeDocument/2006/relationships/hyperlink" Target="http://scielo.sld.cu/pdf/rcsp/v27n2/spu01201.pdf" TargetMode="External"/></Relationships>
</file>

<file path=ppt/slides/_rels/slide43.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cedoc.inmujeres.gob.mx/ftpg/Jalisco/jal04.pdf" TargetMode="External"/></Relationships>
</file>

<file path=ppt/slides/_rels/slide44.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www.codajic.org/sites/www.codajic.org/files/Aportes%20de%20los%20Estudios%20de%20G%C3%A9nero%20en%20la%20Conceptualizaci%C3%B3n%20sobre%20Masculinidad%20%20Lopez%20-%20G%C3%BCida.pdf"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s://institutgoma.com/articulos/genero-libertad/" TargetMode="External"/><Relationship Id="rId3" Type="http://schemas.openxmlformats.org/officeDocument/2006/relationships/audio" Target="../media/audio4.wav"/><Relationship Id="rId7"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s://www.telemundo20.com/noticias/mundo/Alemania-aprueba-tercera-definicion-de-genero-masculino-femenino-diverso-491041301.html" TargetMode="External"/><Relationship Id="rId4" Type="http://schemas.openxmlformats.org/officeDocument/2006/relationships/hyperlink" Target="http://www.justicia7.es/tema-1-la-era-de-las-luces-la-razon/" TargetMode="External"/><Relationship Id="rId9" Type="http://schemas.openxmlformats.org/officeDocument/2006/relationships/audio" Target="../media/audio4.wav"/></Relationships>
</file>

<file path=ppt/slides/_rels/slide46.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www.scielo.org.mx/scielo.php?script=sci_arttext&amp;pid=S1870-54722014000300006" TargetMode="External"/></Relationships>
</file>

<file path=ppt/slides/_rels/slide47.xml.rels><?xml version="1.0" encoding="UTF-8" standalone="yes"?>
<Relationships xmlns="http://schemas.openxmlformats.org/package/2006/relationships"><Relationship Id="rId8" Type="http://schemas.openxmlformats.org/officeDocument/2006/relationships/audio" Target="../media/audio4.wav"/><Relationship Id="rId3" Type="http://schemas.openxmlformats.org/officeDocument/2006/relationships/audio" Target="../media/audio4.wav"/><Relationship Id="rId7" Type="http://schemas.openxmlformats.org/officeDocument/2006/relationships/hyperlink" Target="https://elpais.com/elpais/2019/03/25/icon/1553533844_546045.html"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www.psocialista.org/rita-segato-tirar-el-mandato-de-la-masculinidad-es-la-unica-forma-de-cambiar-la-historia/" TargetMode="External"/><Relationship Id="rId4" Type="http://schemas.openxmlformats.org/officeDocument/2006/relationships/image" Target="../media/image25.jpeg"/></Relationships>
</file>

<file path=ppt/slides/_rels/slide48.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s://www.google.com/search?q=Sexo+y+g%C3%A9nero:+Perspectivas&amp;sxsrf=ACYBGNT209UXXzNhFFAqK7HT__6PHM6Q_Q:1568302162206&amp;source=lnms&amp;tbm=isch&amp;sa=X&amp;ved=0ahUKEwjz-pzqzMvkAhVQC6wKHW_ZCPYQ_AUIEigB&amp;biw=1366&amp;bih=657" TargetMode="External"/></Relationships>
</file>

<file path=ppt/slides/_rels/slide49.xml.rels><?xml version="1.0" encoding="UTF-8" standalone="yes"?>
<Relationships xmlns="http://schemas.openxmlformats.org/package/2006/relationships"><Relationship Id="rId8" Type="http://schemas.openxmlformats.org/officeDocument/2006/relationships/audio" Target="../media/audio4.wav"/><Relationship Id="rId3" Type="http://schemas.openxmlformats.org/officeDocument/2006/relationships/audio" Target="../media/audio4.wav"/><Relationship Id="rId7" Type="http://schemas.openxmlformats.org/officeDocument/2006/relationships/hyperlink" Target="https://curiositemujer.com/maternidad/recuperar-la-feminidad-despues-del-embarazo/"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hyperlink" Target="https://objetivismo.org/feminidad/" TargetMode="External"/><Relationship Id="rId4"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audio" Target="../media/audio3.wav"/><Relationship Id="rId4" Type="http://schemas.openxmlformats.org/officeDocument/2006/relationships/hyperlink" Target="https://www.cndh.org.mx/derechos-humanos/que-son-los-derechos-humanos" TargetMode="External"/></Relationships>
</file>

<file path=ppt/slides/_rels/slide50.xml.rels><?xml version="1.0" encoding="UTF-8" standalone="yes"?>
<Relationships xmlns="http://schemas.openxmlformats.org/package/2006/relationships"><Relationship Id="rId8" Type="http://schemas.openxmlformats.org/officeDocument/2006/relationships/hyperlink" Target="https://steemit.com/spanish/@bert0/el-vocabulario-tabu" TargetMode="External"/><Relationship Id="rId3" Type="http://schemas.openxmlformats.org/officeDocument/2006/relationships/audio" Target="../media/audio4.wav"/><Relationship Id="rId7" Type="http://schemas.openxmlformats.org/officeDocument/2006/relationships/image" Target="../media/image30.jpe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hyperlink" Target="https://guillermoferrarablog.com/por-que-el-sexo-ha-sido-considerado-tabu/" TargetMode="External"/><Relationship Id="rId4" Type="http://schemas.openxmlformats.org/officeDocument/2006/relationships/hyperlink" Target="http://www.justicia7.es/tema-1-la-era-de-las-luces-la-razon/" TargetMode="External"/><Relationship Id="rId9" Type="http://schemas.openxmlformats.org/officeDocument/2006/relationships/audio" Target="../media/audio4.wav"/></Relationships>
</file>

<file path=ppt/slides/_rels/slide51.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https://www.ecured.cu/Tab%C3%BA" TargetMode="External"/><Relationship Id="rId4" Type="http://schemas.openxmlformats.org/officeDocument/2006/relationships/hyperlink" Target="https://steemit.com/spanish/@bert0/el-vocabulario-tabu" TargetMode="External"/></Relationships>
</file>

<file path=ppt/slides/_rels/slide52.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hyperlink" Target="https://www.ecured.cu/Tab%C3%BA" TargetMode="External"/></Relationships>
</file>

<file path=ppt/slides/_rels/slide53.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hyperlink" Target="https://www.ecured.cu/Tab%C3%BA" TargetMode="External"/><Relationship Id="rId4" Type="http://schemas.openxmlformats.org/officeDocument/2006/relationships/hyperlink" Target="http://www.redalyc.org/pdf/442/44248790011.pdf"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https://slideplayer.es/slide/12899923/" TargetMode="External"/><Relationship Id="rId13" Type="http://schemas.openxmlformats.org/officeDocument/2006/relationships/hyperlink" Target="https://es.slideshare.net/pberrio1/generaciones-derechos-humanos" TargetMode="External"/><Relationship Id="rId3" Type="http://schemas.openxmlformats.org/officeDocument/2006/relationships/audio" Target="../media/audio4.wav"/><Relationship Id="rId7" Type="http://schemas.openxmlformats.org/officeDocument/2006/relationships/hyperlink" Target="https://slideplayer.es/slide/1092827/" TargetMode="External"/><Relationship Id="rId12" Type="http://schemas.openxmlformats.org/officeDocument/2006/relationships/hyperlink" Target="https://www.un.org/es/documents/udhr/UDHR_booklet_SP_web.pdf"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hyperlink" Target="https://www.hchr.org.mx/index.php?option=com_content&amp;view=article&amp;id=448&amp;Itemid=249" TargetMode="External"/><Relationship Id="rId11" Type="http://schemas.openxmlformats.org/officeDocument/2006/relationships/hyperlink" Target="https://www.todocoleccion.net/libros-antiguos-historia-moderna/paris-ca-1795-esprit-constitution-debate-sobre-nueva-constitucion-revolucion-francesa~x45251221" TargetMode="External"/><Relationship Id="rId5" Type="http://schemas.openxmlformats.org/officeDocument/2006/relationships/hyperlink" Target="https://www.cndh.org.mx/derechos-humanos/que-son-los-derechos-humanos" TargetMode="External"/><Relationship Id="rId10" Type="http://schemas.openxmlformats.org/officeDocument/2006/relationships/hyperlink" Target="http://www.pudh.unam.mx/declaracion_DH_hombre_ciudadano.html" TargetMode="External"/><Relationship Id="rId4" Type="http://schemas.openxmlformats.org/officeDocument/2006/relationships/hyperlink" Target="https://municipalismoysolidaridad.wordpress.com/2016/07/23/vida-digna-derechos-humanos/" TargetMode="External"/><Relationship Id="rId9" Type="http://schemas.openxmlformats.org/officeDocument/2006/relationships/hyperlink" Target="https://www.davidstreams.com/mis-apuntes/declaracion-de-derechos-del-hombre-y-del-ciudadano-analisis-y-comentario/" TargetMode="External"/><Relationship Id="rId14" Type="http://schemas.openxmlformats.org/officeDocument/2006/relationships/audio" Target="../media/audio4.wav"/></Relationships>
</file>

<file path=ppt/slides/_rels/slide55.xml.rels><?xml version="1.0" encoding="UTF-8" standalone="yes"?>
<Relationships xmlns="http://schemas.openxmlformats.org/package/2006/relationships"><Relationship Id="rId8" Type="http://schemas.openxmlformats.org/officeDocument/2006/relationships/hyperlink" Target="https://www.ifrc.org/es/introduccion/disaster-management/sobre-desastres/que-es-un-desastre/que-es-la-vulnerabilidad/" TargetMode="External"/><Relationship Id="rId13" Type="http://schemas.openxmlformats.org/officeDocument/2006/relationships/hyperlink" Target="https://www.laprensagrafica.com/elsalvador/Vulnerabilidad-del-pais-provoca-que-se-reproduzcan-las-enfermedades-virales-20171112-0060.html" TargetMode="External"/><Relationship Id="rId3" Type="http://schemas.openxmlformats.org/officeDocument/2006/relationships/audio" Target="../media/audio4.wav"/><Relationship Id="rId7" Type="http://schemas.openxmlformats.org/officeDocument/2006/relationships/hyperlink" Target="https://www.abc.es/sociedad/abci-exclusion-social-severa-aumenta-40-por-ciento-desde-inicio-recuperacion-economica-201809261347_noticia.html" TargetMode="External"/><Relationship Id="rId12" Type="http://schemas.openxmlformats.org/officeDocument/2006/relationships/hyperlink" Target="http://www.scielo.org.mx/scielo.php?script=sci_arttext&amp;pid=S0188-46112012000100006"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s://www.elcorreo.com/sociedad/ocho-millones-personas-pobreza-20180927224553-ntrc.html" TargetMode="External"/><Relationship Id="rId11" Type="http://schemas.openxmlformats.org/officeDocument/2006/relationships/hyperlink" Target="http://scielo.isciii.es/scielo.php?script=sci_arttext&amp;pid=S1137-66272007000600002" TargetMode="External"/><Relationship Id="rId5" Type="http://schemas.openxmlformats.org/officeDocument/2006/relationships/hyperlink" Target="https://scielo.conicyt.cl/pdf/estped/v34n1/art10.pdf" TargetMode="External"/><Relationship Id="rId10" Type="http://schemas.openxmlformats.org/officeDocument/2006/relationships/hyperlink" Target="http://hum.unne.edu.ar/revistas/geoweb/Geo2/contenid/vulner6.htm" TargetMode="External"/><Relationship Id="rId4" Type="http://schemas.openxmlformats.org/officeDocument/2006/relationships/hyperlink" Target="http://recursostic.educacion.es/secundaria/edad/4esoetica/quincena5/quincena5_contenidos_5.htm" TargetMode="External"/><Relationship Id="rId9" Type="http://schemas.openxmlformats.org/officeDocument/2006/relationships/hyperlink" Target="https://www.servindi.org/actualidad-opinion/04/03/2019/vulnerabilidad-lluvias-y-desastres-en-el-peru" TargetMode="External"/><Relationship Id="rId14" Type="http://schemas.openxmlformats.org/officeDocument/2006/relationships/audio" Target="../media/audio4.wav"/></Relationships>
</file>

<file path=ppt/slides/_rels/slide56.xml.rels><?xml version="1.0" encoding="UTF-8" standalone="yes"?>
<Relationships xmlns="http://schemas.openxmlformats.org/package/2006/relationships"><Relationship Id="rId8" Type="http://schemas.openxmlformats.org/officeDocument/2006/relationships/hyperlink" Target="https://institutohistorico.org/para-comprender-la-discriminacion-en-mexico/" TargetMode="External"/><Relationship Id="rId13" Type="http://schemas.openxmlformats.org/officeDocument/2006/relationships/hyperlink" Target="http://www.desarrolloregional.org.uy/portal/index.php?option=com_content&amp;view=article&amp;id=437:igualdad-equidad" TargetMode="External"/><Relationship Id="rId3" Type="http://schemas.openxmlformats.org/officeDocument/2006/relationships/audio" Target="../media/audio4.wav"/><Relationship Id="rId7" Type="http://schemas.openxmlformats.org/officeDocument/2006/relationships/hyperlink" Target="http://discriminacionyracismoenperu2015.blogspot.com/2015/04/que-tipos-de-discriminacion-existe-en.html" TargetMode="External"/><Relationship Id="rId12" Type="http://schemas.openxmlformats.org/officeDocument/2006/relationships/hyperlink" Target="https://es.123rf.com/photo_42958009_inmigraci%C3%B3n-o-emigraci%C3%B3n-migraci%C3%B3n-pol%C3%ADtica-o-econ%C3%B3mica-de-los-refugiados-o-en-movimiento-a-trav%C3%A9s-de-la-frontera-po.html"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s://concepto.de/racismo/" TargetMode="External"/><Relationship Id="rId11" Type="http://schemas.openxmlformats.org/officeDocument/2006/relationships/hyperlink" Target="https://www.razon.com.mx/mexico/advierten-repunte-de-migracion-desde-asia-y-africa/" TargetMode="External"/><Relationship Id="rId5" Type="http://schemas.openxmlformats.org/officeDocument/2006/relationships/hyperlink" Target="https://e-igualdad.net/tipos-discriminacion-social/" TargetMode="External"/><Relationship Id="rId10" Type="http://schemas.openxmlformats.org/officeDocument/2006/relationships/hyperlink" Target="http://www.sinpermiso.info/textos/honduras-las-causas-reales-de-la-migracion" TargetMode="External"/><Relationship Id="rId4" Type="http://schemas.openxmlformats.org/officeDocument/2006/relationships/hyperlink" Target="http://www.dicc.hegoa.ehu.es/listar/mostrar/228" TargetMode="External"/><Relationship Id="rId9" Type="http://schemas.openxmlformats.org/officeDocument/2006/relationships/hyperlink" Target="https://www.geoenciclopedia.com/migracion/" TargetMode="External"/><Relationship Id="rId14" Type="http://schemas.openxmlformats.org/officeDocument/2006/relationships/audio" Target="../media/audio4.wav"/></Relationships>
</file>

<file path=ppt/slides/_rels/slide57.xml.rels><?xml version="1.0" encoding="UTF-8" standalone="yes"?>
<Relationships xmlns="http://schemas.openxmlformats.org/package/2006/relationships"><Relationship Id="rId8" Type="http://schemas.openxmlformats.org/officeDocument/2006/relationships/hyperlink" Target="http://www.codajic.org/sites/www.codajic.org/files/Aportes%20de%20los%20Estudios%20de%20G%C3%A9nero%20en%20la%20Conceptualizaci%C3%B3n%20sobre%20Masculinidad%20%20Lopez%20-%20G%C3%BCida.pdf" TargetMode="External"/><Relationship Id="rId13" Type="http://schemas.openxmlformats.org/officeDocument/2006/relationships/hyperlink" Target="https://elpais.com/elpais/2019/03/25/icon/1553533844_546045.html" TargetMode="External"/><Relationship Id="rId3" Type="http://schemas.openxmlformats.org/officeDocument/2006/relationships/audio" Target="../media/audio4.wav"/><Relationship Id="rId7" Type="http://schemas.openxmlformats.org/officeDocument/2006/relationships/hyperlink" Target="http://cedoc.inmujeres.gob.mx/ftpg/Jalisco/jal04.pdf" TargetMode="External"/><Relationship Id="rId12" Type="http://schemas.openxmlformats.org/officeDocument/2006/relationships/hyperlink" Target="http://www.psocialista.org/rita-segato-tirar-el-mandato-de-la-masculinidad-es-la-unica-forma-de-cambiar-la-historia/"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hyperlink" Target="https://www.observatoriobioetica.org/2016/06/sexo-y-genero/14703" TargetMode="External"/><Relationship Id="rId11" Type="http://schemas.openxmlformats.org/officeDocument/2006/relationships/hyperlink" Target="http://www.scielo.org.mx/scielo.php?script=sci_arttext&amp;pid=S1870-54722014000300006" TargetMode="External"/><Relationship Id="rId5" Type="http://schemas.openxmlformats.org/officeDocument/2006/relationships/hyperlink" Target="http://scielo.sld.cu/pdf/rcsp/v27n2/spu01201.pdf" TargetMode="External"/><Relationship Id="rId15" Type="http://schemas.openxmlformats.org/officeDocument/2006/relationships/audio" Target="../media/audio4.wav"/><Relationship Id="rId10" Type="http://schemas.openxmlformats.org/officeDocument/2006/relationships/hyperlink" Target="https://institutgoma.com/articulos/genero-libertad/" TargetMode="External"/><Relationship Id="rId4" Type="http://schemas.openxmlformats.org/officeDocument/2006/relationships/hyperlink" Target="https://www.yunbitsoftware.com/blog/2019/04/15/obligaciones-administrativas-ante-la-nueva-ley-planes-de-igualdad-y-registro-de-salarios/" TargetMode="External"/><Relationship Id="rId9" Type="http://schemas.openxmlformats.org/officeDocument/2006/relationships/hyperlink" Target="https://www.telemundo20.com/noticias/mundo/Alemania-aprueba-tercera-definicion-de-genero-masculino-femenino-diverso-491041301.html"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guillermoferrarablog.com/por-que-el-sexo-ha-sido-considerado-tabu/" TargetMode="External"/><Relationship Id="rId3" Type="http://schemas.openxmlformats.org/officeDocument/2006/relationships/audio" Target="../media/audio4.wav"/><Relationship Id="rId7" Type="http://schemas.openxmlformats.org/officeDocument/2006/relationships/hyperlink" Target="https://steemit.com/spanish/@bert0/el-vocabulario-tabu" TargetMode="External"/><Relationship Id="rId12" Type="http://schemas.openxmlformats.org/officeDocument/2006/relationships/audio" Target="../media/audio4.wav"/><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objetivismo.org/feminidad/" TargetMode="External"/><Relationship Id="rId5" Type="http://schemas.openxmlformats.org/officeDocument/2006/relationships/hyperlink" Target="https://curiositemujer.com/maternidad/recuperar-la-feminidad-despues-del-embarazo" TargetMode="External"/><Relationship Id="rId10" Type="http://schemas.openxmlformats.org/officeDocument/2006/relationships/hyperlink" Target="http://www.redalyc.org/pdf/442/44248790011.pdf" TargetMode="External"/><Relationship Id="rId4" Type="http://schemas.openxmlformats.org/officeDocument/2006/relationships/hyperlink" Target="https://www.google.com/search?q=Sexo+y+g%C3%A9nero:+Perspectivas&amp;sxsrf=ACYBGNT209UXXzNhFFAqK7HT__6PHM6Q_Q:1568302162206&amp;source=lnms&amp;tbm=isch&amp;sa=X&amp;ved=0ahUKEwjz-pzqzMvkAhVQC6wKHW_ZCPYQ_AUIEigB&amp;biw=1366&amp;bih=657" TargetMode="External"/><Relationship Id="rId9" Type="http://schemas.openxmlformats.org/officeDocument/2006/relationships/hyperlink" Target="https://www.ecured.cu/Tab%C3%BA" TargetMode="External"/></Relationships>
</file>

<file path=ppt/slides/_rels/slide59.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audio" Target="../media/audio10.wav"/><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audio" Target="../media/audio4.wav"/><Relationship Id="rId4" Type="http://schemas.openxmlformats.org/officeDocument/2006/relationships/hyperlink" Target="https://www.hchr.org.mx/index.php?option=com_content&amp;view=article&amp;id=448&amp;Itemid=249" TargetMode="External"/></Relationships>
</file>

<file path=ppt/slides/_rels/slide7.xml.rels><?xml version="1.0" encoding="UTF-8" standalone="yes"?>
<Relationships xmlns="http://schemas.openxmlformats.org/package/2006/relationships"><Relationship Id="rId8" Type="http://schemas.openxmlformats.org/officeDocument/2006/relationships/audio" Target="../media/audio4.wav"/><Relationship Id="rId3" Type="http://schemas.openxmlformats.org/officeDocument/2006/relationships/audio" Target="../media/audio4.wav"/><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slideplayer.es/slide/1092827/" TargetMode="External"/><Relationship Id="rId5" Type="http://schemas.openxmlformats.org/officeDocument/2006/relationships/hyperlink" Target="https://slideplayer.es/slide/4362411/" TargetMode="External"/><Relationship Id="rId4" Type="http://schemas.openxmlformats.org/officeDocument/2006/relationships/hyperlink" Target="https://www.hchr.org.mx/index.php?option=com_content&amp;view=article&amp;id=448&amp;Itemid=249" TargetMode="External"/></Relationships>
</file>

<file path=ppt/slides/_rels/slide8.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audio" Target="../media/audio4.wav"/><Relationship Id="rId4" Type="http://schemas.openxmlformats.org/officeDocument/2006/relationships/hyperlink" Target="https://www.hchr.org.mx/index.php?option=com_content&amp;view=article&amp;id=448&amp;Itemid=249" TargetMode="External"/></Relationships>
</file>

<file path=ppt/slides/_rels/slide9.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audio" Target="../media/audio4.wav"/><Relationship Id="rId5" Type="http://schemas.openxmlformats.org/officeDocument/2006/relationships/hyperlink" Target="https://slideplayer.es/slide/12899923/" TargetMode="Externa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D456CF90-BD29-466E-9BD6-B9DA849F178B}"/>
              </a:ext>
            </a:extLst>
          </p:cNvPr>
          <p:cNvSpPr>
            <a:spLocks noGrp="1"/>
          </p:cNvSpPr>
          <p:nvPr>
            <p:ph type="title"/>
          </p:nvPr>
        </p:nvSpPr>
        <p:spPr>
          <a:xfrm>
            <a:off x="838200" y="365125"/>
            <a:ext cx="10515600" cy="5783884"/>
          </a:xfrm>
        </p:spPr>
        <p:txBody>
          <a:bodyPr>
            <a:noAutofit/>
          </a:bodyPr>
          <a:lstStyle/>
          <a:p>
            <a:pPr algn="ctr"/>
            <a:r>
              <a:rPr lang="es-MX" sz="2000" b="1" dirty="0">
                <a:solidFill>
                  <a:schemeClr val="tx1"/>
                </a:solidFill>
                <a:latin typeface="Philosopher"/>
                <a:cs typeface="Arial" pitchFamily="34" charset="0"/>
              </a:rPr>
              <a:t>Universidad Autónoma del Estado de México</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Plantel Ignacio Ramírez Calzada de la Escuela Preparatoria </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Asignatura: Antropología</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Campo disciplinar: Ciencias Sociales</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semestre: Primero (8 Créditos)</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Tipo de curso: Obligatorio</a:t>
            </a:r>
            <a:br>
              <a:rPr lang="es-MX" sz="2000" b="1" dirty="0">
                <a:solidFill>
                  <a:schemeClr val="tx1"/>
                </a:solidFill>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Material Didáctico:</a:t>
            </a:r>
            <a:br>
              <a:rPr lang="es-MX" sz="2000" b="1" dirty="0">
                <a:latin typeface="Philosopher"/>
                <a:cs typeface="Arial" pitchFamily="34" charset="0"/>
              </a:rPr>
            </a:br>
            <a:r>
              <a:rPr lang="es-MX" sz="2000" b="1" dirty="0">
                <a:latin typeface="Philosopher"/>
                <a:cs typeface="Arial" pitchFamily="34" charset="0"/>
              </a:rPr>
              <a:t>Tema: </a:t>
            </a:r>
            <a:r>
              <a:rPr lang="es-MX" sz="2000" b="1" dirty="0">
                <a:latin typeface="Philosopher"/>
              </a:rPr>
              <a:t>Prácticas socioculturales</a:t>
            </a:r>
            <a:br>
              <a:rPr lang="es-MX" sz="2000" b="1" dirty="0">
                <a:latin typeface="Philosopher"/>
              </a:rPr>
            </a:br>
            <a:r>
              <a:rPr lang="es-MX" sz="2000" b="1" dirty="0">
                <a:solidFill>
                  <a:schemeClr val="tx1"/>
                </a:solidFill>
                <a:latin typeface="Philosopher"/>
                <a:cs typeface="Arial" pitchFamily="34" charset="0"/>
              </a:rPr>
              <a:t>Módulo 3</a:t>
            </a:r>
            <a:br>
              <a:rPr lang="es-MX" sz="2000" b="1" dirty="0">
                <a:latin typeface="Philosopher"/>
                <a:cs typeface="Arial" pitchFamily="34" charset="0"/>
              </a:rPr>
            </a:br>
            <a:br>
              <a:rPr lang="es-MX" sz="2000" b="1" dirty="0">
                <a:solidFill>
                  <a:schemeClr val="tx1"/>
                </a:solidFill>
                <a:latin typeface="Philosopher"/>
                <a:cs typeface="Arial" pitchFamily="34" charset="0"/>
              </a:rPr>
            </a:br>
            <a:r>
              <a:rPr lang="es-MX" sz="2000" b="1" dirty="0">
                <a:solidFill>
                  <a:schemeClr val="tx1"/>
                </a:solidFill>
                <a:latin typeface="Philosopher"/>
                <a:cs typeface="Arial" pitchFamily="34" charset="0"/>
              </a:rPr>
              <a:t>Elaboró: M. en D. Rocío Leticia Velasco Montejo.</a:t>
            </a:r>
            <a:endParaRPr lang="es-MX" sz="2000" dirty="0">
              <a:solidFill>
                <a:schemeClr val="tx1"/>
              </a:solidFill>
            </a:endParaRPr>
          </a:p>
        </p:txBody>
      </p:sp>
      <p:pic>
        <p:nvPicPr>
          <p:cNvPr id="5" name="Picture 2" descr="Resultado de imagen para uaem png">
            <a:extLst>
              <a:ext uri="{FF2B5EF4-FFF2-40B4-BE49-F238E27FC236}">
                <a16:creationId xmlns:a16="http://schemas.microsoft.com/office/drawing/2014/main" id="{EC173B06-9365-44D0-B998-F9E062D564F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127" y="365125"/>
            <a:ext cx="936104" cy="792865"/>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a:extLst>
              <a:ext uri="{FF2B5EF4-FFF2-40B4-BE49-F238E27FC236}">
                <a16:creationId xmlns:a16="http://schemas.microsoft.com/office/drawing/2014/main" id="{EA41E02F-6DE1-41E2-BEA8-C35679636C11}"/>
              </a:ext>
            </a:extLst>
          </p:cNvPr>
          <p:cNvSpPr txBox="1">
            <a:spLocks/>
          </p:cNvSpPr>
          <p:nvPr/>
        </p:nvSpPr>
        <p:spPr>
          <a:xfrm>
            <a:off x="9317902" y="6325841"/>
            <a:ext cx="1876872" cy="3340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spcBef>
                <a:spcPts val="0"/>
              </a:spcBef>
              <a:defRPr/>
            </a:pPr>
            <a:r>
              <a:rPr lang="es-MX" sz="1800" b="1" dirty="0">
                <a:latin typeface="Philosopher"/>
                <a:cs typeface="Arial" pitchFamily="34" charset="0"/>
              </a:rPr>
              <a:t> 2019.   </a:t>
            </a:r>
            <a:endParaRPr lang="es-MX"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681709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sndAc>
          <p:stSnd>
            <p:snd r:embed="rId2" name="bomb.wav"/>
          </p:stSnd>
        </p:sndAc>
      </p:transition>
    </mc:Choice>
    <mc:Fallback xmlns="">
      <p:transition spd="slow">
        <p:fade/>
        <p:sndAc>
          <p:stSnd>
            <p:snd r:embed="rId4" name="bomb.wav"/>
          </p:stSnd>
        </p:sndAc>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93169" y="2168881"/>
            <a:ext cx="6278642" cy="646331"/>
          </a:xfrm>
          <a:prstGeom prst="rect">
            <a:avLst/>
          </a:prstGeom>
          <a:noFill/>
        </p:spPr>
        <p:txBody>
          <a:bodyPr wrap="square" rtlCol="0">
            <a:spAutoFit/>
          </a:bodyPr>
          <a:lstStyle/>
          <a:p>
            <a:pPr algn="just"/>
            <a:br>
              <a:rPr lang="es-ES" dirty="0">
                <a:latin typeface="Avenir Book"/>
              </a:rPr>
            </a:br>
            <a:endParaRPr lang="es-ES" dirty="0">
              <a:latin typeface="Avenir Book"/>
              <a:cs typeface="Avenir Book"/>
            </a:endParaRPr>
          </a:p>
        </p:txBody>
      </p:sp>
      <p:sp>
        <p:nvSpPr>
          <p:cNvPr id="16" name="Rectángulo 15"/>
          <p:cNvSpPr/>
          <p:nvPr/>
        </p:nvSpPr>
        <p:spPr>
          <a:xfrm rot="16200000">
            <a:off x="4651401"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venir Book"/>
            </a:endParaRPr>
          </a:p>
        </p:txBody>
      </p:sp>
      <p:sp>
        <p:nvSpPr>
          <p:cNvPr id="17" name="Rectángulo 16"/>
          <p:cNvSpPr/>
          <p:nvPr/>
        </p:nvSpPr>
        <p:spPr>
          <a:xfrm rot="16200000">
            <a:off x="9225305"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FFB011BF-7655-4446-856C-B9B5A71A7100}"/>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8" name="Título 1">
            <a:extLst>
              <a:ext uri="{FF2B5EF4-FFF2-40B4-BE49-F238E27FC236}">
                <a16:creationId xmlns:a16="http://schemas.microsoft.com/office/drawing/2014/main" id="{3CB82108-B749-46EB-96F9-B974E2DE41F2}"/>
              </a:ext>
            </a:extLst>
          </p:cNvPr>
          <p:cNvSpPr>
            <a:spLocks noGrp="1"/>
          </p:cNvSpPr>
          <p:nvPr>
            <p:ph type="title"/>
          </p:nvPr>
        </p:nvSpPr>
        <p:spPr>
          <a:xfrm>
            <a:off x="1565011" y="2281931"/>
            <a:ext cx="9151622" cy="2505222"/>
          </a:xfrm>
        </p:spPr>
        <p:txBody>
          <a:bodyPr>
            <a:noAutofit/>
          </a:bodyPr>
          <a:lstStyle/>
          <a:p>
            <a:pPr algn="just"/>
            <a:r>
              <a:rPr lang="es-MX" sz="2000" dirty="0">
                <a:latin typeface="Philosopher"/>
              </a:rPr>
              <a:t>La no discriminación es un principio transversal en el derecho internacional de derechos humanos. Está presente en todos los principales tratados de derechos humanos y constituye el tema central de algunas convenciones internacionales como la Convención Internacional sobre la Eliminación de todas las Formas de Discriminación Racial y la Convención sobre la Eliminación de todas las Formas de Discriminación contra la Mujer (</a:t>
            </a:r>
            <a:r>
              <a:rPr lang="es-MX" sz="2000" dirty="0">
                <a:latin typeface="Philosopher"/>
                <a:hlinkClick r:id="rId4">
                  <a:extLst>
                    <a:ext uri="{A12FA001-AC4F-418D-AE19-62706E023703}">
                      <ahyp:hlinkClr xmlns:ahyp="http://schemas.microsoft.com/office/drawing/2018/hyperlinkcolor" val="tx"/>
                    </a:ext>
                  </a:extLst>
                </a:hlinkClick>
              </a:rPr>
              <a:t>https://www.hchr.org.mx/index.php?option=com_content&amp;view=article&amp;id=448&amp;Itemid=249</a:t>
            </a:r>
            <a:r>
              <a:rPr lang="es-MX" sz="2000" dirty="0">
                <a:latin typeface="Philosopher"/>
              </a:rPr>
              <a:t>).</a:t>
            </a:r>
          </a:p>
        </p:txBody>
      </p:sp>
      <p:sp>
        <p:nvSpPr>
          <p:cNvPr id="2" name="Rectángulo 1">
            <a:extLst>
              <a:ext uri="{FF2B5EF4-FFF2-40B4-BE49-F238E27FC236}">
                <a16:creationId xmlns:a16="http://schemas.microsoft.com/office/drawing/2014/main" id="{E03179CA-B305-4D97-93E6-269E506CB1E2}"/>
              </a:ext>
            </a:extLst>
          </p:cNvPr>
          <p:cNvSpPr/>
          <p:nvPr/>
        </p:nvSpPr>
        <p:spPr>
          <a:xfrm>
            <a:off x="1520189" y="1394743"/>
            <a:ext cx="9151620" cy="461665"/>
          </a:xfrm>
          <a:prstGeom prst="rect">
            <a:avLst/>
          </a:prstGeom>
        </p:spPr>
        <p:txBody>
          <a:bodyPr wrap="square">
            <a:spAutoFit/>
          </a:bodyPr>
          <a:lstStyle/>
          <a:p>
            <a:pPr algn="ctr"/>
            <a:r>
              <a:rPr lang="es-MX" sz="2400" b="1" dirty="0">
                <a:latin typeface="Philosopher"/>
              </a:rPr>
              <a:t>Iguales y no discriminatorios</a:t>
            </a:r>
            <a:endParaRPr lang="es-MX" sz="2400" dirty="0"/>
          </a:p>
        </p:txBody>
      </p:sp>
    </p:spTree>
    <p:extLst>
      <p:ext uri="{BB962C8B-B14F-4D97-AF65-F5344CB8AC3E}">
        <p14:creationId xmlns:p14="http://schemas.microsoft.com/office/powerpoint/2010/main" val="3478176258"/>
      </p:ext>
    </p:extLst>
  </p:cSld>
  <p:clrMapOvr>
    <a:masterClrMapping/>
  </p:clrMapOvr>
  <mc:AlternateContent xmlns:mc="http://schemas.openxmlformats.org/markup-compatibility/2006" xmlns:p14="http://schemas.microsoft.com/office/powerpoint/2010/main">
    <mc:Choice Requires="p14">
      <p:transition spd="slow" p14:dur="2000">
        <p:cut/>
        <p:sndAc>
          <p:stSnd>
            <p:snd r:embed="rId3" name="chimes.wav"/>
          </p:stSnd>
        </p:sndAc>
      </p:transition>
    </mc:Choice>
    <mc:Fallback xmlns="">
      <p:transition spd="slow">
        <p:cut/>
        <p:sndAc>
          <p:stSnd>
            <p:snd r:embed="rId6" name="chimes.wav"/>
          </p:stSnd>
        </p:sndAc>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393153"/>
            <a:ext cx="4575809" cy="4212183"/>
          </a:xfrm>
        </p:spPr>
        <p:txBody>
          <a:bodyPr>
            <a:noAutofit/>
          </a:bodyPr>
          <a:lstStyle/>
          <a:p>
            <a:pPr algn="just"/>
            <a:r>
              <a:rPr lang="es-MX" sz="2000" dirty="0">
                <a:latin typeface="Philosopher"/>
              </a:rPr>
              <a:t>Tienen su origen en la Declaración de los Derechos del Hombre y del Ciudadano 1789, aprobada por la Asamblea Nacional Constituyente francesa el 26 de agosto de 1789.</a:t>
            </a:r>
            <a:br>
              <a:rPr lang="es-MX" sz="2000" dirty="0">
                <a:latin typeface="Philosopher"/>
              </a:rPr>
            </a:br>
            <a:br>
              <a:rPr lang="es-MX" sz="2000" dirty="0">
                <a:latin typeface="Philosopher"/>
              </a:rPr>
            </a:br>
            <a:br>
              <a:rPr lang="es-MX" sz="2000" dirty="0">
                <a:latin typeface="Philosopher"/>
              </a:rPr>
            </a:br>
            <a:r>
              <a:rPr lang="es-MX" sz="2000" dirty="0">
                <a:latin typeface="Philosopher"/>
              </a:rPr>
              <a:t>Se considera que es uno de los documentos fundamentales de la Revolución francesa (1789-1799), esta influida por la doctrina de los derechos naturales, esta declaración define los derechos personales, de la comunidad, y los universales. </a:t>
            </a:r>
          </a:p>
        </p:txBody>
      </p:sp>
      <p:pic>
        <p:nvPicPr>
          <p:cNvPr id="4098" name="Picture 2" descr="Resultado de imagen para DeclaraciÃ³n de los Derechos del Hombre y del Ciudadano 1789">
            <a:extLst>
              <a:ext uri="{FF2B5EF4-FFF2-40B4-BE49-F238E27FC236}">
                <a16:creationId xmlns:a16="http://schemas.microsoft.com/office/drawing/2014/main" id="{9700F8E4-6501-4148-8961-90F12EED72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6110" y="1393153"/>
            <a:ext cx="3695699" cy="36923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perspectiveRelaxedModerately"/>
            <a:lightRig rig="threePt" dir="t"/>
          </a:scene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7C53C661-E078-4F29-A432-225D71CD6E48}"/>
              </a:ext>
            </a:extLst>
          </p:cNvPr>
          <p:cNvSpPr/>
          <p:nvPr/>
        </p:nvSpPr>
        <p:spPr>
          <a:xfrm>
            <a:off x="6679096" y="5105663"/>
            <a:ext cx="3992713" cy="415498"/>
          </a:xfrm>
          <a:prstGeom prst="rect">
            <a:avLst/>
          </a:prstGeom>
        </p:spPr>
        <p:txBody>
          <a:bodyPr wrap="square">
            <a:spAutoFit/>
          </a:bodyPr>
          <a:lstStyle/>
          <a:p>
            <a:r>
              <a:rPr lang="es-MX" sz="1050" dirty="0">
                <a:latin typeface="Philosopher"/>
                <a:hlinkClick r:id="rId5">
                  <a:extLst>
                    <a:ext uri="{A12FA001-AC4F-418D-AE19-62706E023703}">
                      <ahyp:hlinkClr xmlns:ahyp="http://schemas.microsoft.com/office/drawing/2018/hyperlinkcolor" val="tx"/>
                    </a:ext>
                  </a:extLst>
                </a:hlinkClick>
              </a:rPr>
              <a:t>Fuente: https://www.davidstreams.com/mis-apuntes/declaracion-de-derechos-del-hombre-y-del-ciudadano-analisis-y-comentario/</a:t>
            </a:r>
            <a:endParaRPr lang="es-MX" sz="1050" dirty="0">
              <a:latin typeface="Philosopher"/>
            </a:endParaRPr>
          </a:p>
        </p:txBody>
      </p:sp>
      <p:sp>
        <p:nvSpPr>
          <p:cNvPr id="11" name="Título 1">
            <a:extLst>
              <a:ext uri="{FF2B5EF4-FFF2-40B4-BE49-F238E27FC236}">
                <a16:creationId xmlns:a16="http://schemas.microsoft.com/office/drawing/2014/main" id="{50B918E0-E3CC-460D-AC10-76CA02F65698}"/>
              </a:ext>
            </a:extLst>
          </p:cNvPr>
          <p:cNvSpPr txBox="1">
            <a:spLocks/>
          </p:cNvSpPr>
          <p:nvPr/>
        </p:nvSpPr>
        <p:spPr>
          <a:xfrm>
            <a:off x="7885429" y="-106604"/>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2" name="Rectángulo 11">
            <a:extLst>
              <a:ext uri="{FF2B5EF4-FFF2-40B4-BE49-F238E27FC236}">
                <a16:creationId xmlns:a16="http://schemas.microsoft.com/office/drawing/2014/main" id="{41872852-EC8B-4F12-994E-A6B2BAE49222}"/>
              </a:ext>
            </a:extLst>
          </p:cNvPr>
          <p:cNvSpPr/>
          <p:nvPr/>
        </p:nvSpPr>
        <p:spPr>
          <a:xfrm rot="16200000">
            <a:off x="4651400" y="-3122327"/>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3" name="Título 1">
            <a:extLst>
              <a:ext uri="{FF2B5EF4-FFF2-40B4-BE49-F238E27FC236}">
                <a16:creationId xmlns:a16="http://schemas.microsoft.com/office/drawing/2014/main" id="{85C565FB-94B4-41C7-9855-6FF89F224FFA}"/>
              </a:ext>
            </a:extLst>
          </p:cNvPr>
          <p:cNvSpPr txBox="1">
            <a:spLocks/>
          </p:cNvSpPr>
          <p:nvPr/>
        </p:nvSpPr>
        <p:spPr>
          <a:xfrm>
            <a:off x="1987827" y="-182236"/>
            <a:ext cx="6133684" cy="123553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000" b="1" dirty="0">
              <a:solidFill>
                <a:schemeClr val="bg1"/>
              </a:solidFill>
              <a:latin typeface="Philosopher"/>
            </a:endParaRPr>
          </a:p>
          <a:p>
            <a:r>
              <a:rPr lang="es-ES" sz="3000" b="1" dirty="0">
                <a:solidFill>
                  <a:schemeClr val="bg1"/>
                </a:solidFill>
                <a:latin typeface="Philosopher"/>
              </a:rPr>
              <a:t> Origen de los Derechos Humanos</a:t>
            </a:r>
          </a:p>
          <a:p>
            <a:endParaRPr lang="es-ES" sz="3000" b="1" dirty="0">
              <a:solidFill>
                <a:schemeClr val="bg1"/>
              </a:solidFill>
              <a:latin typeface="Philosopher"/>
            </a:endParaRPr>
          </a:p>
        </p:txBody>
      </p:sp>
    </p:spTree>
    <p:extLst>
      <p:ext uri="{BB962C8B-B14F-4D97-AF65-F5344CB8AC3E}">
        <p14:creationId xmlns:p14="http://schemas.microsoft.com/office/powerpoint/2010/main" val="3763008337"/>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274606"/>
            <a:ext cx="9151618" cy="4797589"/>
          </a:xfrm>
        </p:spPr>
        <p:txBody>
          <a:bodyPr>
            <a:noAutofit/>
          </a:bodyPr>
          <a:lstStyle/>
          <a:p>
            <a:pPr algn="just"/>
            <a:r>
              <a:rPr lang="es-MX" sz="2000" dirty="0">
                <a:latin typeface="Philosopher"/>
              </a:rPr>
              <a:t>A continuación se citan algunos de los artículos de la Declaración Universal de los Derechos del Hombre y del Ciudadano:</a:t>
            </a:r>
            <a:br>
              <a:rPr lang="es-MX" sz="2000" dirty="0">
                <a:latin typeface="Philosopher"/>
              </a:rPr>
            </a:br>
            <a:br>
              <a:rPr lang="es-MX" sz="2000" dirty="0">
                <a:latin typeface="Philosopher"/>
              </a:rPr>
            </a:br>
            <a:br>
              <a:rPr lang="es-MX" sz="2000" dirty="0">
                <a:latin typeface="Philosopher"/>
              </a:rPr>
            </a:br>
            <a:r>
              <a:rPr lang="es-MX" sz="2000" b="1" dirty="0">
                <a:latin typeface="Philosopher"/>
              </a:rPr>
              <a:t>1</a:t>
            </a:r>
            <a:r>
              <a:rPr lang="es-MX" sz="2000" dirty="0">
                <a:latin typeface="Philosopher"/>
              </a:rPr>
              <a:t>. Los hombres nacen y permanecen libres e iguales en derechos. Las distinciones sociales solo pueden fundarse en la utilidad común.</a:t>
            </a:r>
            <a:br>
              <a:rPr lang="es-MX" sz="2000" dirty="0">
                <a:latin typeface="Philosopher"/>
              </a:rPr>
            </a:br>
            <a:br>
              <a:rPr lang="es-MX" sz="2000" dirty="0">
                <a:latin typeface="Philosopher"/>
              </a:rPr>
            </a:br>
            <a:br>
              <a:rPr lang="es-MX" sz="2000" dirty="0">
                <a:latin typeface="Philosopher"/>
              </a:rPr>
            </a:br>
            <a:r>
              <a:rPr lang="es-MX" sz="2000" b="1" dirty="0">
                <a:latin typeface="Philosopher"/>
              </a:rPr>
              <a:t>2</a:t>
            </a:r>
            <a:r>
              <a:rPr lang="es-MX" sz="2000" dirty="0">
                <a:latin typeface="Philosopher"/>
              </a:rPr>
              <a:t>. La finalidad de toda asociación política es la conservación de los derechos naturales e imprescriptibles del hombre. Esos derechos son la libertad, la propiedad, la seguridad y la resistencia a la opresión.</a:t>
            </a:r>
            <a:br>
              <a:rPr lang="es-MX" sz="2000" dirty="0">
                <a:latin typeface="Philosopher"/>
              </a:rPr>
            </a:br>
            <a:br>
              <a:rPr lang="es-MX" sz="2000" dirty="0">
                <a:latin typeface="Philosopher"/>
              </a:rPr>
            </a:br>
            <a:r>
              <a:rPr lang="es-MX" sz="2000" b="1" dirty="0">
                <a:latin typeface="Philosopher"/>
              </a:rPr>
              <a:t>3</a:t>
            </a:r>
            <a:r>
              <a:rPr lang="es-MX" sz="2000" dirty="0">
                <a:latin typeface="Philosopher"/>
              </a:rPr>
              <a:t>. La fuente de toda soberanía reside esencialmente en la nación; ningún individuo, ni ninguna corporación pueden ser revestidos de autoridad alguna que no emane directamente de ella.</a:t>
            </a:r>
          </a:p>
        </p:txBody>
      </p:sp>
    </p:spTree>
    <p:extLst>
      <p:ext uri="{BB962C8B-B14F-4D97-AF65-F5344CB8AC3E}">
        <p14:creationId xmlns:p14="http://schemas.microsoft.com/office/powerpoint/2010/main" val="2307207249"/>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247712"/>
            <a:ext cx="9151618" cy="4797589"/>
          </a:xfrm>
        </p:spPr>
        <p:txBody>
          <a:bodyPr>
            <a:noAutofit/>
          </a:bodyPr>
          <a:lstStyle/>
          <a:p>
            <a:pPr algn="just"/>
            <a:r>
              <a:rPr lang="es-MX" sz="2000" b="1" dirty="0">
                <a:latin typeface="Philosopher"/>
              </a:rPr>
              <a:t>4</a:t>
            </a:r>
            <a:r>
              <a:rPr lang="es-MX" sz="2000" dirty="0">
                <a:latin typeface="Philosopher"/>
              </a:rPr>
              <a:t>. La libertad consiste en poder hacer todo aquello que no cause perjuicio a los demás. El ejercicio de los derechos naturales de cada hombre, no tiene otros límites que los que garantizan a los demás miembros de la sociedad el disfrute de los mismos derechos. Estos límites solo pueden ser determinados por la ley.</a:t>
            </a:r>
            <a:br>
              <a:rPr lang="es-MX" sz="2000" dirty="0">
                <a:latin typeface="Philosopher"/>
              </a:rPr>
            </a:br>
            <a:br>
              <a:rPr lang="es-MX" sz="2000" dirty="0">
                <a:latin typeface="Philosopher"/>
              </a:rPr>
            </a:br>
            <a:r>
              <a:rPr lang="es-MX" sz="2000" dirty="0">
                <a:latin typeface="Philosopher"/>
              </a:rPr>
              <a:t>En este link </a:t>
            </a:r>
            <a:r>
              <a:rPr lang="es-MX" sz="2000" dirty="0">
                <a:latin typeface="Philosopher"/>
                <a:hlinkClick r:id="rId4">
                  <a:extLst>
                    <a:ext uri="{A12FA001-AC4F-418D-AE19-62706E023703}">
                      <ahyp:hlinkClr xmlns:ahyp="http://schemas.microsoft.com/office/drawing/2018/hyperlinkcolor" val="tx"/>
                    </a:ext>
                  </a:extLst>
                </a:hlinkClick>
              </a:rPr>
              <a:t>http://www.pudh.unam.mx/declaracion_DH_hombre_ciudadano.html</a:t>
            </a:r>
            <a:br>
              <a:rPr lang="es-MX" sz="2000" dirty="0">
                <a:latin typeface="Philosopher"/>
              </a:rPr>
            </a:br>
            <a:r>
              <a:rPr lang="es-MX" sz="2000" dirty="0">
                <a:latin typeface="Philosopher"/>
              </a:rPr>
              <a:t> que se proporciona podrá encontrar el contenido completo de la </a:t>
            </a:r>
            <a:br>
              <a:rPr lang="es-MX" sz="2000" dirty="0">
                <a:latin typeface="Philosopher"/>
              </a:rPr>
            </a:br>
            <a:r>
              <a:rPr lang="es-MX" sz="2000" dirty="0">
                <a:latin typeface="Philosopher"/>
              </a:rPr>
              <a:t>Declaración.</a:t>
            </a:r>
          </a:p>
        </p:txBody>
      </p:sp>
    </p:spTree>
    <p:extLst>
      <p:ext uri="{BB962C8B-B14F-4D97-AF65-F5344CB8AC3E}">
        <p14:creationId xmlns:p14="http://schemas.microsoft.com/office/powerpoint/2010/main" val="1516659184"/>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2266121"/>
            <a:ext cx="4221703" cy="2682397"/>
          </a:xfrm>
        </p:spPr>
        <p:txBody>
          <a:bodyPr>
            <a:noAutofit/>
          </a:bodyPr>
          <a:lstStyle/>
          <a:p>
            <a:pPr algn="just"/>
            <a:r>
              <a:rPr lang="es-MX" sz="2000" dirty="0">
                <a:latin typeface="Philosopher"/>
              </a:rPr>
              <a:t>En 1793 fue aprobada una segunda versión e incorporada a la Constitución francesa de 1793, posteriormente se aprobó la Declaración de los Derechos y Deberes del Hombre y del Ciudadano de 1795, la cual se incluyó también en la Constitución Francesa de ese mismo año. </a:t>
            </a:r>
          </a:p>
        </p:txBody>
      </p:sp>
      <p:pic>
        <p:nvPicPr>
          <p:cNvPr id="5122" name="Picture 2" descr="Resultado de imagen para DeclaraciÃ³n de los Derechos y Deberes del Hombre y del Ciudadano de 1795">
            <a:extLst>
              <a:ext uri="{FF2B5EF4-FFF2-40B4-BE49-F238E27FC236}">
                <a16:creationId xmlns:a16="http://schemas.microsoft.com/office/drawing/2014/main" id="{7EE098F5-4BEA-4EC1-942F-B34435FD63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3096" y="1594062"/>
            <a:ext cx="3260033" cy="3460474"/>
          </a:xfrm>
          <a:prstGeom prst="rect">
            <a:avLst/>
          </a:prstGeom>
          <a:ln>
            <a:noFill/>
          </a:ln>
          <a:effectLst>
            <a:glow rad="63500">
              <a:schemeClr val="accent2">
                <a:satMod val="175000"/>
                <a:alpha val="40000"/>
              </a:schemeClr>
            </a:glow>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914510C5-D1AB-429F-A41F-27E09C95F7F4}"/>
              </a:ext>
            </a:extLst>
          </p:cNvPr>
          <p:cNvSpPr/>
          <p:nvPr/>
        </p:nvSpPr>
        <p:spPr>
          <a:xfrm>
            <a:off x="6943137" y="5077339"/>
            <a:ext cx="3728672" cy="553998"/>
          </a:xfrm>
          <a:prstGeom prst="rect">
            <a:avLst/>
          </a:prstGeom>
        </p:spPr>
        <p:txBody>
          <a:bodyPr wrap="square">
            <a:spAutoFit/>
          </a:bodyPr>
          <a:lstStyle/>
          <a:p>
            <a:r>
              <a:rPr lang="es-MX" sz="1000" dirty="0">
                <a:latin typeface="Philosopher"/>
                <a:hlinkClick r:id="rId5">
                  <a:extLst>
                    <a:ext uri="{A12FA001-AC4F-418D-AE19-62706E023703}">
                      <ahyp:hlinkClr xmlns:ahyp="http://schemas.microsoft.com/office/drawing/2018/hyperlinkcolor" val="tx"/>
                    </a:ext>
                  </a:extLst>
                </a:hlinkClick>
              </a:rPr>
              <a:t>Fuente: https://www.todocoleccion.net/libros-antiguos-historia-moderna/paris-ca-1795-esprit-constitution-debate-sobre-nueva-constitucion-revolucion-francesa~x45251221</a:t>
            </a:r>
            <a:endParaRPr lang="es-MX" sz="1000" dirty="0">
              <a:latin typeface="Philosopher"/>
            </a:endParaRPr>
          </a:p>
        </p:txBody>
      </p:sp>
    </p:spTree>
    <p:extLst>
      <p:ext uri="{BB962C8B-B14F-4D97-AF65-F5344CB8AC3E}">
        <p14:creationId xmlns:p14="http://schemas.microsoft.com/office/powerpoint/2010/main" val="132001765"/>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398" y="-3128955"/>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3" y="-422620"/>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3" name="Rectángulo 12">
            <a:extLst>
              <a:ext uri="{FF2B5EF4-FFF2-40B4-BE49-F238E27FC236}">
                <a16:creationId xmlns:a16="http://schemas.microsoft.com/office/drawing/2014/main" id="{1735FB10-7F72-4040-87CD-4FAF70C0ED8E}"/>
              </a:ext>
            </a:extLst>
          </p:cNvPr>
          <p:cNvSpPr/>
          <p:nvPr/>
        </p:nvSpPr>
        <p:spPr>
          <a:xfrm rot="16200000">
            <a:off x="9225302" y="-435871"/>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5" name="Título 1">
            <a:extLst>
              <a:ext uri="{FF2B5EF4-FFF2-40B4-BE49-F238E27FC236}">
                <a16:creationId xmlns:a16="http://schemas.microsoft.com/office/drawing/2014/main" id="{B1BA4947-DB15-47AC-A2C2-E0BF022C4FF9}"/>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8" name="Título 1">
            <a:extLst>
              <a:ext uri="{FF2B5EF4-FFF2-40B4-BE49-F238E27FC236}">
                <a16:creationId xmlns:a16="http://schemas.microsoft.com/office/drawing/2014/main" id="{DCC7D0CD-A269-4F59-A291-B60587C122FA}"/>
              </a:ext>
            </a:extLst>
          </p:cNvPr>
          <p:cNvSpPr>
            <a:spLocks noGrp="1"/>
          </p:cNvSpPr>
          <p:nvPr>
            <p:ph type="title"/>
          </p:nvPr>
        </p:nvSpPr>
        <p:spPr>
          <a:xfrm>
            <a:off x="1520191" y="1273114"/>
            <a:ext cx="9147809" cy="4174672"/>
          </a:xfrm>
        </p:spPr>
        <p:txBody>
          <a:bodyPr>
            <a:noAutofit/>
          </a:bodyPr>
          <a:lstStyle/>
          <a:p>
            <a:pPr algn="just"/>
            <a:r>
              <a:rPr lang="es-MX" sz="2400" b="1" dirty="0">
                <a:latin typeface="Philosopher"/>
              </a:rPr>
              <a:t>Declaración Universal de Derechos Humanos 1948.</a:t>
            </a:r>
            <a:br>
              <a:rPr lang="es-MX" sz="2000" b="1" dirty="0">
                <a:latin typeface="Philosopher"/>
              </a:rPr>
            </a:br>
            <a:br>
              <a:rPr lang="es-MX" sz="2000" b="1" dirty="0">
                <a:latin typeface="Philosopher"/>
              </a:rPr>
            </a:br>
            <a:br>
              <a:rPr lang="es-MX" sz="2000" dirty="0">
                <a:latin typeface="Philosopher"/>
              </a:rPr>
            </a:br>
            <a:r>
              <a:rPr lang="es-MX" sz="2000" dirty="0">
                <a:latin typeface="Philosopher"/>
              </a:rPr>
              <a:t>Es un documento declarativo adoptado por la Asamblea General de las Naciones Unidas, el 10 de diciembre de 1948 en París. En 30 artículos establece los derechos humanos básicos, a partir de la carta de San Francisco de fecha 26 de junio de 1945.</a:t>
            </a:r>
            <a:br>
              <a:rPr lang="es-MX" sz="2000" dirty="0">
                <a:latin typeface="Philosopher"/>
              </a:rPr>
            </a:br>
            <a:br>
              <a:rPr lang="es-MX" sz="2000" dirty="0">
                <a:latin typeface="Philosopher"/>
              </a:rPr>
            </a:br>
            <a:br>
              <a:rPr lang="es-MX" sz="2000" dirty="0">
                <a:latin typeface="Philosopher"/>
              </a:rPr>
            </a:br>
            <a:r>
              <a:rPr lang="es-MX" sz="2000" dirty="0">
                <a:latin typeface="Philosopher"/>
              </a:rPr>
              <a:t>La unión de esta declaración y los Pactos Internacionales de Derechos Humanos y sus protocolos comprende lo que se ha denominado la Carta Internacional de Derechos Humanos.</a:t>
            </a:r>
          </a:p>
        </p:txBody>
      </p:sp>
    </p:spTree>
    <p:extLst>
      <p:ext uri="{BB962C8B-B14F-4D97-AF65-F5344CB8AC3E}">
        <p14:creationId xmlns:p14="http://schemas.microsoft.com/office/powerpoint/2010/main" val="682886360"/>
      </p:ext>
    </p:extLst>
  </p:cSld>
  <p:clrMapOvr>
    <a:masterClrMapping/>
  </p:clrMapOvr>
  <mc:AlternateContent xmlns:mc="http://schemas.openxmlformats.org/markup-compatibility/2006" xmlns:p14="http://schemas.microsoft.com/office/powerpoint/2010/main">
    <mc:Choice Requires="p14">
      <p:transition spd="slow" p14:dur="2000">
        <p14:reveal/>
        <p:sndAc>
          <p:stSnd>
            <p:snd r:embed="rId3" name="camera.wav"/>
          </p:stSnd>
        </p:sndAc>
      </p:transition>
    </mc:Choice>
    <mc:Fallback xmlns="">
      <p:transition spd="slow">
        <p:fade/>
        <p:sndAc>
          <p:stSnd>
            <p:snd r:embed="rId9" name="camera.wav"/>
          </p:stSnd>
        </p:sndAc>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247712"/>
            <a:ext cx="9151618" cy="4331453"/>
          </a:xfrm>
        </p:spPr>
        <p:txBody>
          <a:bodyPr>
            <a:noAutofit/>
          </a:bodyPr>
          <a:lstStyle/>
          <a:p>
            <a:pPr algn="just"/>
            <a:r>
              <a:rPr lang="es-MX" sz="2000" dirty="0">
                <a:latin typeface="Philosopher"/>
              </a:rPr>
              <a:t>En la Declaración Universal de los Derechos Humanos se establecen los ideales comunes por los que todos los pueblos y naciones deben esforzarse, para que  individuos e instituciones, inspirándose constantemente en ella, promuevan, mediante la enseñanza y la educación, el respeto a estos derechos y libertades, y aseguren  a través de  medidas nacionales e internacionales, su reconocimiento y aplicación.</a:t>
            </a:r>
            <a:br>
              <a:rPr lang="es-MX" sz="2000" dirty="0">
                <a:latin typeface="Philosopher"/>
              </a:rPr>
            </a:br>
            <a:br>
              <a:rPr lang="es-MX" sz="2000" dirty="0">
                <a:latin typeface="Philosopher"/>
              </a:rPr>
            </a:br>
            <a:br>
              <a:rPr lang="es-MX" sz="2000" dirty="0">
                <a:latin typeface="Philosopher"/>
              </a:rPr>
            </a:br>
            <a:r>
              <a:rPr lang="es-MX" sz="2000" dirty="0">
                <a:latin typeface="Philosopher"/>
              </a:rPr>
              <a:t>La Declaración constituye un documento orientativo, los Pactos son tratados internacionales que obligan a los Estados firmantes a cumplirlos</a:t>
            </a:r>
            <a:r>
              <a:rPr lang="es-MX" sz="2000" dirty="0">
                <a:latin typeface="Philosopher"/>
                <a:hlinkClick r:id="rId4">
                  <a:extLst>
                    <a:ext uri="{A12FA001-AC4F-418D-AE19-62706E023703}">
                      <ahyp:hlinkClr xmlns:ahyp="http://schemas.microsoft.com/office/drawing/2018/hyperlinkcolor" val="tx"/>
                    </a:ext>
                  </a:extLst>
                </a:hlinkClick>
              </a:rPr>
              <a:t> (</a:t>
            </a:r>
            <a:r>
              <a:rPr lang="es-MX" sz="2000" dirty="0">
                <a:latin typeface="Philosopher"/>
              </a:rPr>
              <a:t>https://www.un.org/es/universal-declaration-human-rights/  y </a:t>
            </a:r>
            <a:r>
              <a:rPr lang="es-MX" sz="2000" dirty="0">
                <a:latin typeface="Philosopher"/>
                <a:hlinkClick r:id="rId4">
                  <a:extLst>
                    <a:ext uri="{A12FA001-AC4F-418D-AE19-62706E023703}">
                      <ahyp:hlinkClr xmlns:ahyp="http://schemas.microsoft.com/office/drawing/2018/hyperlinkcolor" val="tx"/>
                    </a:ext>
                  </a:extLst>
                </a:hlinkClick>
              </a:rPr>
              <a:t>https://www.un.org/es/documents/udhr/UDHR_booklet_SP_web.pdf</a:t>
            </a:r>
            <a:r>
              <a:rPr lang="es-MX" sz="2000" dirty="0">
                <a:latin typeface="Philosopher"/>
              </a:rPr>
              <a:t>).</a:t>
            </a:r>
          </a:p>
        </p:txBody>
      </p:sp>
    </p:spTree>
    <p:extLst>
      <p:ext uri="{BB962C8B-B14F-4D97-AF65-F5344CB8AC3E}">
        <p14:creationId xmlns:p14="http://schemas.microsoft.com/office/powerpoint/2010/main" val="823566982"/>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1935"/>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3" name="Rectángulo 2">
            <a:extLst>
              <a:ext uri="{FF2B5EF4-FFF2-40B4-BE49-F238E27FC236}">
                <a16:creationId xmlns:a16="http://schemas.microsoft.com/office/drawing/2014/main" id="{6663D1F9-CE52-4B51-B080-E904FD6B6BC4}"/>
              </a:ext>
            </a:extLst>
          </p:cNvPr>
          <p:cNvSpPr/>
          <p:nvPr/>
        </p:nvSpPr>
        <p:spPr>
          <a:xfrm>
            <a:off x="3406803" y="5448044"/>
            <a:ext cx="5604678" cy="261610"/>
          </a:xfrm>
          <a:prstGeom prst="rect">
            <a:avLst/>
          </a:prstGeom>
        </p:spPr>
        <p:txBody>
          <a:bodyPr wrap="square">
            <a:spAutoFit/>
          </a:bodyPr>
          <a:lstStyle/>
          <a:p>
            <a:r>
              <a:rPr lang="es-MX" sz="1050" dirty="0">
                <a:latin typeface="Philosopher"/>
              </a:rPr>
              <a:t>Fuente: </a:t>
            </a:r>
            <a:r>
              <a:rPr lang="es-MX" sz="1050" dirty="0">
                <a:hlinkClick r:id="rId4">
                  <a:extLst>
                    <a:ext uri="{A12FA001-AC4F-418D-AE19-62706E023703}">
                      <ahyp:hlinkClr xmlns:ahyp="http://schemas.microsoft.com/office/drawing/2018/hyperlinkcolor" val="tx"/>
                    </a:ext>
                  </a:extLst>
                </a:hlinkClick>
              </a:rPr>
              <a:t>https://es.slideshare.net/pberrio1/generaciones-derechos-humanos</a:t>
            </a:r>
            <a:endParaRPr lang="es-MX" sz="1050" dirty="0">
              <a:latin typeface="Philosopher"/>
            </a:endParaRPr>
          </a:p>
        </p:txBody>
      </p:sp>
      <p:pic>
        <p:nvPicPr>
          <p:cNvPr id="6146" name="Picture 2" descr="LAS TRES GENERACIONES DE LOS DERECHOS HUMANOS ">
            <a:extLst>
              <a:ext uri="{FF2B5EF4-FFF2-40B4-BE49-F238E27FC236}">
                <a16:creationId xmlns:a16="http://schemas.microsoft.com/office/drawing/2014/main" id="{53D11DE8-4F10-4C64-A77F-6995D89CA9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6070" y="1569361"/>
            <a:ext cx="5604678" cy="3799951"/>
          </a:xfrm>
          <a:prstGeom prst="rect">
            <a:avLst/>
          </a:prstGeom>
          <a:noFill/>
          <a:scene3d>
            <a:camera prst="perspectiveRight"/>
            <a:lightRig rig="threePt" dir="t"/>
          </a:scene3d>
          <a:extLst>
            <a:ext uri="{909E8E84-426E-40DD-AFC4-6F175D3DCCD1}">
              <a14:hiddenFill xmlns:a14="http://schemas.microsoft.com/office/drawing/2010/main">
                <a:solidFill>
                  <a:srgbClr val="FFFFFF"/>
                </a:solidFill>
              </a14:hiddenFill>
            </a:ext>
          </a:extLst>
        </p:spPr>
      </p:pic>
      <p:sp>
        <p:nvSpPr>
          <p:cNvPr id="10" name="Título 1">
            <a:extLst>
              <a:ext uri="{FF2B5EF4-FFF2-40B4-BE49-F238E27FC236}">
                <a16:creationId xmlns:a16="http://schemas.microsoft.com/office/drawing/2014/main" id="{5A6FD18F-B896-4B49-AAF2-432BD852CC58}"/>
              </a:ext>
            </a:extLst>
          </p:cNvPr>
          <p:cNvSpPr txBox="1">
            <a:spLocks/>
          </p:cNvSpPr>
          <p:nvPr/>
        </p:nvSpPr>
        <p:spPr>
          <a:xfrm>
            <a:off x="1565011" y="-182236"/>
            <a:ext cx="7225978" cy="123553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000" b="1" dirty="0">
              <a:solidFill>
                <a:schemeClr val="bg1"/>
              </a:solidFill>
              <a:latin typeface="Philosopher"/>
            </a:endParaRPr>
          </a:p>
          <a:p>
            <a:r>
              <a:rPr lang="es-ES" sz="3000" b="1" dirty="0">
                <a:solidFill>
                  <a:schemeClr val="bg1"/>
                </a:solidFill>
                <a:latin typeface="Philosopher"/>
              </a:rPr>
              <a:t> 	Generaciones de los Derechos Humanos</a:t>
            </a:r>
          </a:p>
          <a:p>
            <a:endParaRPr lang="es-ES" sz="3000" b="1" dirty="0">
              <a:solidFill>
                <a:schemeClr val="bg1"/>
              </a:solidFill>
              <a:latin typeface="Philosopher"/>
            </a:endParaRPr>
          </a:p>
        </p:txBody>
      </p:sp>
    </p:spTree>
    <p:extLst>
      <p:ext uri="{BB962C8B-B14F-4D97-AF65-F5344CB8AC3E}">
        <p14:creationId xmlns:p14="http://schemas.microsoft.com/office/powerpoint/2010/main" val="3685020277"/>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1935"/>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140493"/>
            <a:ext cx="9151618" cy="863120"/>
          </a:xfrm>
        </p:spPr>
        <p:txBody>
          <a:bodyPr>
            <a:noAutofit/>
          </a:bodyPr>
          <a:lstStyle/>
          <a:p>
            <a:r>
              <a:rPr lang="es-MX" sz="2000" dirty="0">
                <a:latin typeface="Philosopher"/>
              </a:rPr>
              <a:t>Debido a la evolución que ha  tenido los derechos, se establecen doctrinalmente y para su mejor estudio  tres generaciones:</a:t>
            </a:r>
          </a:p>
        </p:txBody>
      </p:sp>
      <p:graphicFrame>
        <p:nvGraphicFramePr>
          <p:cNvPr id="2" name="Tabla 1">
            <a:extLst>
              <a:ext uri="{FF2B5EF4-FFF2-40B4-BE49-F238E27FC236}">
                <a16:creationId xmlns:a16="http://schemas.microsoft.com/office/drawing/2014/main" id="{E60B1A8A-E9D1-46B1-876D-D760D3ECE924}"/>
              </a:ext>
            </a:extLst>
          </p:cNvPr>
          <p:cNvGraphicFramePr>
            <a:graphicFrameLocks noGrp="1"/>
          </p:cNvGraphicFramePr>
          <p:nvPr>
            <p:extLst>
              <p:ext uri="{D42A27DB-BD31-4B8C-83A1-F6EECF244321}">
                <p14:modId xmlns:p14="http://schemas.microsoft.com/office/powerpoint/2010/main" val="151424052"/>
              </p:ext>
            </p:extLst>
          </p:nvPr>
        </p:nvGraphicFramePr>
        <p:xfrm>
          <a:off x="1603399" y="2354914"/>
          <a:ext cx="9068409" cy="2560320"/>
        </p:xfrm>
        <a:graphic>
          <a:graphicData uri="http://schemas.openxmlformats.org/drawingml/2006/table">
            <a:tbl>
              <a:tblPr firstRow="1" bandRow="1">
                <a:effectLst>
                  <a:outerShdw blurRad="76200" dir="18900000" sy="23000" kx="-1200000" algn="bl" rotWithShape="0">
                    <a:prstClr val="black">
                      <a:alpha val="20000"/>
                    </a:prstClr>
                  </a:outerShdw>
                </a:effectLst>
                <a:tableStyleId>{21E4AEA4-8DFA-4A89-87EB-49C32662AFE0}</a:tableStyleId>
              </a:tblPr>
              <a:tblGrid>
                <a:gridCol w="2323141">
                  <a:extLst>
                    <a:ext uri="{9D8B030D-6E8A-4147-A177-3AD203B41FA5}">
                      <a16:colId xmlns:a16="http://schemas.microsoft.com/office/drawing/2014/main" val="580905126"/>
                    </a:ext>
                  </a:extLst>
                </a:gridCol>
                <a:gridCol w="6745268">
                  <a:extLst>
                    <a:ext uri="{9D8B030D-6E8A-4147-A177-3AD203B41FA5}">
                      <a16:colId xmlns:a16="http://schemas.microsoft.com/office/drawing/2014/main" val="4147092878"/>
                    </a:ext>
                  </a:extLst>
                </a:gridCol>
              </a:tblGrid>
              <a:tr h="2359372">
                <a:tc>
                  <a:txBody>
                    <a:bodyPr/>
                    <a:lstStyle/>
                    <a:p>
                      <a:pPr algn="just"/>
                      <a:endParaRPr lang="es-MX" sz="1800" kern="1200" dirty="0">
                        <a:effectLst/>
                        <a:latin typeface="Philosopher"/>
                      </a:endParaRPr>
                    </a:p>
                    <a:p>
                      <a:pPr algn="just"/>
                      <a:endParaRPr lang="es-MX" sz="1800" kern="1200" dirty="0">
                        <a:effectLst/>
                        <a:latin typeface="Philosopher"/>
                      </a:endParaRPr>
                    </a:p>
                    <a:p>
                      <a:pPr algn="just"/>
                      <a:endParaRPr lang="es-MX" sz="1800" kern="1200" dirty="0">
                        <a:effectLst/>
                        <a:latin typeface="Philosopher"/>
                      </a:endParaRPr>
                    </a:p>
                    <a:p>
                      <a:pPr algn="just"/>
                      <a:r>
                        <a:rPr lang="es-MX" sz="1800" kern="1200" dirty="0">
                          <a:effectLst/>
                          <a:latin typeface="Philosopher"/>
                        </a:rPr>
                        <a:t>Primera generación</a:t>
                      </a:r>
                      <a:endParaRPr lang="es-MX" sz="1800" dirty="0">
                        <a:latin typeface="Philosopher"/>
                      </a:endParaRPr>
                    </a:p>
                  </a:txBody>
                  <a:tcP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tcPr>
                </a:tc>
                <a:tc>
                  <a:txBody>
                    <a:bodyPr/>
                    <a:lstStyle/>
                    <a:p>
                      <a:pPr algn="just"/>
                      <a:r>
                        <a:rPr lang="es-MX" sz="1800" kern="1200" dirty="0">
                          <a:effectLst/>
                          <a:latin typeface="Philosopher"/>
                        </a:rPr>
                        <a:t>Se refiere a derechos civiles y políticos, surgen con la Revolución francesa del siglo XVIII, como límite al poder absoluto del monarca, expresan derechos individuales.</a:t>
                      </a:r>
                    </a:p>
                    <a:p>
                      <a:pPr algn="just"/>
                      <a:endParaRPr lang="es-MX" sz="1800" kern="1200" dirty="0">
                        <a:effectLst/>
                        <a:latin typeface="Philosopher"/>
                      </a:endParaRPr>
                    </a:p>
                    <a:p>
                      <a:pPr algn="just"/>
                      <a:r>
                        <a:rPr lang="es-MX" sz="1800" kern="1200" dirty="0">
                          <a:effectLst/>
                          <a:latin typeface="Philosopher"/>
                        </a:rPr>
                        <a:t>Los derechos que se asocian a esta generación son: las libertades fundamentales, como la libertad de expresión; de conciencia y religión; de asociación; el derecho de propiedad, a la igualdad y a la vida. Sin dejar de lado los derechos políticos como el derecho a votar y ser votado.</a:t>
                      </a:r>
                      <a:endParaRPr lang="es-MX" sz="1800" dirty="0">
                        <a:latin typeface="Philosopher"/>
                      </a:endParaRPr>
                    </a:p>
                  </a:txBody>
                  <a:tcP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tcPr>
                </a:tc>
                <a:extLst>
                  <a:ext uri="{0D108BD9-81ED-4DB2-BD59-A6C34878D82A}">
                    <a16:rowId xmlns:a16="http://schemas.microsoft.com/office/drawing/2014/main" val="1999353502"/>
                  </a:ext>
                </a:extLst>
              </a:tr>
            </a:tbl>
          </a:graphicData>
        </a:graphic>
      </p:graphicFrame>
      <p:sp>
        <p:nvSpPr>
          <p:cNvPr id="3" name="Rectángulo 2">
            <a:extLst>
              <a:ext uri="{FF2B5EF4-FFF2-40B4-BE49-F238E27FC236}">
                <a16:creationId xmlns:a16="http://schemas.microsoft.com/office/drawing/2014/main" id="{6663D1F9-CE52-4B51-B080-E904FD6B6BC4}"/>
              </a:ext>
            </a:extLst>
          </p:cNvPr>
          <p:cNvSpPr/>
          <p:nvPr/>
        </p:nvSpPr>
        <p:spPr>
          <a:xfrm>
            <a:off x="1603399" y="5275768"/>
            <a:ext cx="9068409" cy="261610"/>
          </a:xfrm>
          <a:prstGeom prst="rect">
            <a:avLst/>
          </a:prstGeom>
        </p:spPr>
        <p:txBody>
          <a:bodyPr wrap="square">
            <a:spAutoFit/>
          </a:bodyPr>
          <a:lstStyle/>
          <a:p>
            <a:r>
              <a:rPr lang="es-MX" sz="1100" dirty="0">
                <a:latin typeface="Philosopher"/>
                <a:hlinkClick r:id="rId4">
                  <a:extLst>
                    <a:ext uri="{A12FA001-AC4F-418D-AE19-62706E023703}">
                      <ahyp:hlinkClr xmlns:ahyp="http://schemas.microsoft.com/office/drawing/2018/hyperlinkcolor" val="tx"/>
                    </a:ext>
                  </a:extLst>
                </a:hlinkClick>
              </a:rPr>
              <a:t>Fuente: Elaboración propia basada en  http://recursostic.educacion.es/secundaria/edad/4esoetica/quincena5/quincena5_contenidos_5.htm</a:t>
            </a:r>
            <a:endParaRPr lang="es-MX" sz="1100" dirty="0">
              <a:latin typeface="Philosopher"/>
            </a:endParaRPr>
          </a:p>
        </p:txBody>
      </p:sp>
    </p:spTree>
    <p:extLst>
      <p:ext uri="{BB962C8B-B14F-4D97-AF65-F5344CB8AC3E}">
        <p14:creationId xmlns:p14="http://schemas.microsoft.com/office/powerpoint/2010/main" val="2001738963"/>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graphicFrame>
        <p:nvGraphicFramePr>
          <p:cNvPr id="2" name="Tabla 1">
            <a:extLst>
              <a:ext uri="{FF2B5EF4-FFF2-40B4-BE49-F238E27FC236}">
                <a16:creationId xmlns:a16="http://schemas.microsoft.com/office/drawing/2014/main" id="{E60B1A8A-E9D1-46B1-876D-D760D3ECE924}"/>
              </a:ext>
            </a:extLst>
          </p:cNvPr>
          <p:cNvGraphicFramePr>
            <a:graphicFrameLocks noGrp="1"/>
          </p:cNvGraphicFramePr>
          <p:nvPr>
            <p:extLst>
              <p:ext uri="{D42A27DB-BD31-4B8C-83A1-F6EECF244321}">
                <p14:modId xmlns:p14="http://schemas.microsoft.com/office/powerpoint/2010/main" val="1572917104"/>
              </p:ext>
            </p:extLst>
          </p:nvPr>
        </p:nvGraphicFramePr>
        <p:xfrm>
          <a:off x="1561795" y="1497100"/>
          <a:ext cx="9147810" cy="2834640"/>
        </p:xfrm>
        <a:graphic>
          <a:graphicData uri="http://schemas.openxmlformats.org/drawingml/2006/table">
            <a:tbl>
              <a:tblPr firstRow="1" bandRow="1">
                <a:effectLst>
                  <a:outerShdw blurRad="76200" dir="13500000" sy="23000" kx="1200000" algn="br" rotWithShape="0">
                    <a:prstClr val="black">
                      <a:alpha val="20000"/>
                    </a:prstClr>
                  </a:outerShdw>
                </a:effectLst>
                <a:tableStyleId>{00A15C55-8517-42AA-B614-E9B94910E393}</a:tableStyleId>
              </a:tblPr>
              <a:tblGrid>
                <a:gridCol w="2538917">
                  <a:extLst>
                    <a:ext uri="{9D8B030D-6E8A-4147-A177-3AD203B41FA5}">
                      <a16:colId xmlns:a16="http://schemas.microsoft.com/office/drawing/2014/main" val="580905126"/>
                    </a:ext>
                  </a:extLst>
                </a:gridCol>
                <a:gridCol w="6608893">
                  <a:extLst>
                    <a:ext uri="{9D8B030D-6E8A-4147-A177-3AD203B41FA5}">
                      <a16:colId xmlns:a16="http://schemas.microsoft.com/office/drawing/2014/main" val="4147092878"/>
                    </a:ext>
                  </a:extLst>
                </a:gridCol>
              </a:tblGrid>
              <a:tr h="2793511">
                <a:tc>
                  <a:txBody>
                    <a:bodyPr/>
                    <a:lstStyle/>
                    <a:p>
                      <a:pPr algn="just"/>
                      <a:endParaRPr lang="es-MX" sz="1800" kern="1200" dirty="0">
                        <a:solidFill>
                          <a:schemeClr val="tx1"/>
                        </a:solidFill>
                        <a:effectLst/>
                        <a:latin typeface="Philosopher"/>
                      </a:endParaRPr>
                    </a:p>
                    <a:p>
                      <a:pPr algn="just"/>
                      <a:endParaRPr lang="es-MX" sz="1800" kern="1200" dirty="0">
                        <a:solidFill>
                          <a:schemeClr val="tx1"/>
                        </a:solidFill>
                        <a:effectLst/>
                        <a:latin typeface="Philosopher"/>
                      </a:endParaRPr>
                    </a:p>
                    <a:p>
                      <a:pPr algn="just"/>
                      <a:endParaRPr lang="es-MX" sz="1800" kern="1200" dirty="0">
                        <a:solidFill>
                          <a:schemeClr val="tx1"/>
                        </a:solidFill>
                        <a:effectLst/>
                        <a:latin typeface="Philosopher"/>
                      </a:endParaRPr>
                    </a:p>
                    <a:p>
                      <a:pPr algn="just"/>
                      <a:endParaRPr lang="es-MX" sz="1800" kern="1200" dirty="0">
                        <a:solidFill>
                          <a:schemeClr val="tx1"/>
                        </a:solidFill>
                        <a:effectLst/>
                        <a:latin typeface="Philosopher"/>
                      </a:endParaRPr>
                    </a:p>
                    <a:p>
                      <a:pPr algn="just"/>
                      <a:r>
                        <a:rPr lang="es-MX" sz="1800" kern="1200" dirty="0">
                          <a:solidFill>
                            <a:schemeClr val="tx1"/>
                          </a:solidFill>
                          <a:effectLst/>
                          <a:latin typeface="Philosopher"/>
                        </a:rPr>
                        <a:t>Segunda generación</a:t>
                      </a:r>
                      <a:endParaRPr lang="es-MX" sz="1800" dirty="0">
                        <a:solidFill>
                          <a:schemeClr val="tx1"/>
                        </a:solidFill>
                        <a:latin typeface="Philosopher"/>
                      </a:endParaRPr>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18900000" scaled="1"/>
                      <a:tileRect/>
                    </a:gradFill>
                  </a:tcPr>
                </a:tc>
                <a:tc>
                  <a:txBody>
                    <a:bodyPr/>
                    <a:lstStyle/>
                    <a:p>
                      <a:pPr algn="just"/>
                      <a:r>
                        <a:rPr lang="es-MX" sz="1800" kern="1200" dirty="0">
                          <a:solidFill>
                            <a:schemeClr val="tx1"/>
                          </a:solidFill>
                          <a:effectLst/>
                          <a:latin typeface="Philosopher"/>
                        </a:rPr>
                        <a:t>Se llama generación de los derechos económicos, sociales y culturales, a diferencia de los civiles y políticos, implica que el Estado garantice el acceso a ellos de forma progresiva de acuerdo a las posibilidades económicas del Estado, el fin es mejorar las condiciones de vida, por tanto, el titular de esos derechos son el individuo pero en comunidad.</a:t>
                      </a:r>
                    </a:p>
                    <a:p>
                      <a:pPr algn="just"/>
                      <a:endParaRPr lang="es-MX" sz="1800" kern="1200" dirty="0">
                        <a:solidFill>
                          <a:schemeClr val="tx1"/>
                        </a:solidFill>
                        <a:effectLst/>
                        <a:latin typeface="Philosopher"/>
                      </a:endParaRPr>
                    </a:p>
                    <a:p>
                      <a:pPr algn="just"/>
                      <a:r>
                        <a:rPr lang="es-MX" sz="1800" kern="1200" dirty="0">
                          <a:solidFill>
                            <a:schemeClr val="tx1"/>
                          </a:solidFill>
                          <a:effectLst/>
                          <a:latin typeface="Philosopher"/>
                        </a:rPr>
                        <a:t>Entre ellos encontramos el derecho a la educación, a la salud, al trabajo, a la seguridad social,  salud física y mental, maternidad, a formar sindicatos, a tener un nivel de vida adecuado. </a:t>
                      </a:r>
                      <a:endParaRPr lang="es-MX" sz="1800" dirty="0">
                        <a:solidFill>
                          <a:schemeClr val="tx1"/>
                        </a:solidFill>
                        <a:latin typeface="Philosopher"/>
                      </a:endParaRPr>
                    </a:p>
                  </a:txBody>
                  <a:tcPr>
                    <a:gradFill flip="none" rotWithShape="1">
                      <a:gsLst>
                        <a:gs pos="0">
                          <a:schemeClr val="accent4">
                            <a:tint val="66000"/>
                            <a:satMod val="160000"/>
                          </a:schemeClr>
                        </a:gs>
                        <a:gs pos="50000">
                          <a:schemeClr val="accent4">
                            <a:tint val="44500"/>
                            <a:satMod val="160000"/>
                          </a:schemeClr>
                        </a:gs>
                        <a:gs pos="100000">
                          <a:schemeClr val="accent4">
                            <a:tint val="23500"/>
                            <a:satMod val="160000"/>
                          </a:schemeClr>
                        </a:gs>
                      </a:gsLst>
                      <a:lin ang="18900000" scaled="1"/>
                      <a:tileRect/>
                    </a:gradFill>
                  </a:tcPr>
                </a:tc>
                <a:extLst>
                  <a:ext uri="{0D108BD9-81ED-4DB2-BD59-A6C34878D82A}">
                    <a16:rowId xmlns:a16="http://schemas.microsoft.com/office/drawing/2014/main" val="1344365144"/>
                  </a:ext>
                </a:extLst>
              </a:tr>
            </a:tbl>
          </a:graphicData>
        </a:graphic>
      </p:graphicFrame>
      <p:sp>
        <p:nvSpPr>
          <p:cNvPr id="13" name="Rectángulo 12">
            <a:extLst>
              <a:ext uri="{FF2B5EF4-FFF2-40B4-BE49-F238E27FC236}">
                <a16:creationId xmlns:a16="http://schemas.microsoft.com/office/drawing/2014/main" id="{B7AA61CE-1315-4E3C-BA72-B94A226EB475}"/>
              </a:ext>
            </a:extLst>
          </p:cNvPr>
          <p:cNvSpPr/>
          <p:nvPr/>
        </p:nvSpPr>
        <p:spPr>
          <a:xfrm>
            <a:off x="1601496" y="5053407"/>
            <a:ext cx="9068409" cy="261610"/>
          </a:xfrm>
          <a:prstGeom prst="rect">
            <a:avLst/>
          </a:prstGeom>
        </p:spPr>
        <p:txBody>
          <a:bodyPr wrap="square">
            <a:spAutoFit/>
          </a:bodyPr>
          <a:lstStyle/>
          <a:p>
            <a:r>
              <a:rPr lang="es-MX" sz="1100" dirty="0">
                <a:latin typeface="Philosopher"/>
                <a:hlinkClick r:id="rId4">
                  <a:extLst>
                    <a:ext uri="{A12FA001-AC4F-418D-AE19-62706E023703}">
                      <ahyp:hlinkClr xmlns:ahyp="http://schemas.microsoft.com/office/drawing/2018/hyperlinkcolor" val="tx"/>
                    </a:ext>
                  </a:extLst>
                </a:hlinkClick>
              </a:rPr>
              <a:t>Fuente: Elaboración propia basada en  http://recursostic.educacion.es/secundaria/edad/4esoetica/quincena5/quincena5_contenidos_5.htm</a:t>
            </a:r>
            <a:endParaRPr lang="es-MX" sz="1100" dirty="0">
              <a:latin typeface="Philosopher"/>
            </a:endParaRPr>
          </a:p>
        </p:txBody>
      </p:sp>
    </p:spTree>
    <p:extLst>
      <p:ext uri="{BB962C8B-B14F-4D97-AF65-F5344CB8AC3E}">
        <p14:creationId xmlns:p14="http://schemas.microsoft.com/office/powerpoint/2010/main" val="2598371531"/>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004" y="-3127395"/>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s-ES" sz="2800" dirty="0">
                <a:latin typeface="Philosopher"/>
              </a:rPr>
              <a:t> </a:t>
            </a:r>
          </a:p>
        </p:txBody>
      </p:sp>
      <p:sp>
        <p:nvSpPr>
          <p:cNvPr id="17" name="Rectángulo 16"/>
          <p:cNvSpPr/>
          <p:nvPr/>
        </p:nvSpPr>
        <p:spPr>
          <a:xfrm rot="16200000">
            <a:off x="9221490" y="-434315"/>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64737"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1800" dirty="0">
              <a:solidFill>
                <a:schemeClr val="bg1"/>
              </a:solidFill>
              <a:latin typeface="Avenir Book"/>
              <a:cs typeface="Avenir Book"/>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76522" y="6175513"/>
            <a:ext cx="1395287"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9" name="Título 1">
            <a:extLst>
              <a:ext uri="{FF2B5EF4-FFF2-40B4-BE49-F238E27FC236}">
                <a16:creationId xmlns:a16="http://schemas.microsoft.com/office/drawing/2014/main" id="{9F88A538-CA3F-4351-9058-A101CA26E913}"/>
              </a:ext>
            </a:extLst>
          </p:cNvPr>
          <p:cNvSpPr>
            <a:spLocks noGrp="1"/>
          </p:cNvSpPr>
          <p:nvPr>
            <p:ph type="title"/>
          </p:nvPr>
        </p:nvSpPr>
        <p:spPr>
          <a:xfrm>
            <a:off x="1590651" y="255486"/>
            <a:ext cx="7196524" cy="653832"/>
          </a:xfrm>
        </p:spPr>
        <p:txBody>
          <a:bodyPr>
            <a:normAutofit fontScale="90000"/>
          </a:bodyPr>
          <a:lstStyle/>
          <a:p>
            <a:pPr algn="ctr"/>
            <a:br>
              <a:rPr lang="es-MX" sz="2800" b="1" cap="none" dirty="0">
                <a:solidFill>
                  <a:schemeClr val="tx1"/>
                </a:solidFill>
                <a:latin typeface="Philosopher"/>
              </a:rPr>
            </a:br>
            <a:r>
              <a:rPr lang="es-MX" sz="3100" b="1" cap="none" dirty="0">
                <a:solidFill>
                  <a:schemeClr val="bg1"/>
                </a:solidFill>
                <a:latin typeface="Philosopher"/>
              </a:rPr>
              <a:t>Guion Explicativo</a:t>
            </a:r>
          </a:p>
        </p:txBody>
      </p:sp>
      <p:sp>
        <p:nvSpPr>
          <p:cNvPr id="2" name="CuadroTexto 1">
            <a:extLst>
              <a:ext uri="{FF2B5EF4-FFF2-40B4-BE49-F238E27FC236}">
                <a16:creationId xmlns:a16="http://schemas.microsoft.com/office/drawing/2014/main" id="{8CA80837-D672-429C-BC06-2EF5DD178459}"/>
              </a:ext>
            </a:extLst>
          </p:cNvPr>
          <p:cNvSpPr txBox="1"/>
          <p:nvPr/>
        </p:nvSpPr>
        <p:spPr>
          <a:xfrm>
            <a:off x="5638800" y="2604052"/>
            <a:ext cx="914400" cy="369332"/>
          </a:xfrm>
          <a:prstGeom prst="rect">
            <a:avLst/>
          </a:prstGeom>
          <a:noFill/>
        </p:spPr>
        <p:txBody>
          <a:bodyPr wrap="square" rtlCol="0">
            <a:spAutoFit/>
          </a:bodyPr>
          <a:lstStyle/>
          <a:p>
            <a:endParaRPr lang="es-MX" dirty="0"/>
          </a:p>
        </p:txBody>
      </p:sp>
      <p:sp>
        <p:nvSpPr>
          <p:cNvPr id="15" name="Marcador de texto 4">
            <a:extLst>
              <a:ext uri="{FF2B5EF4-FFF2-40B4-BE49-F238E27FC236}">
                <a16:creationId xmlns:a16="http://schemas.microsoft.com/office/drawing/2014/main" id="{57288E5D-715A-48AB-BD61-391ECAAA6202}"/>
              </a:ext>
            </a:extLst>
          </p:cNvPr>
          <p:cNvSpPr txBox="1">
            <a:spLocks/>
          </p:cNvSpPr>
          <p:nvPr/>
        </p:nvSpPr>
        <p:spPr>
          <a:xfrm>
            <a:off x="1523606" y="1152935"/>
            <a:ext cx="9147804" cy="45521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000" dirty="0">
                <a:latin typeface="Philosopher"/>
              </a:rPr>
              <a:t>El presente material didáctico tiene como propósito brindar información relativa al módulo 3, que se Prácticas socioculturales, de la asignatura Antropología se imparte en el primer semestre del bachillerato universitario; el propósito de éste es Relacionar las diferentes prácticas socioculturales en los grupos humanos con una actitud de respeto y tolerancia para la integración y convivencia.</a:t>
            </a:r>
          </a:p>
          <a:p>
            <a:pPr marL="0" indent="0" algn="just">
              <a:buNone/>
            </a:pPr>
            <a:r>
              <a:rPr lang="es-MX" sz="2000" dirty="0">
                <a:latin typeface="Philosopher"/>
              </a:rPr>
              <a:t>Por lo anterior, este material esta encaminado al desarrollo de los contenidos  relativos a los derechos humanos, vulnerabilidad y exclusión, movimientos migratorios, así como los temas de equidad e igualdad.</a:t>
            </a:r>
          </a:p>
          <a:p>
            <a:pPr marL="0" indent="0" algn="just">
              <a:buNone/>
            </a:pPr>
            <a:r>
              <a:rPr lang="es-MX" sz="2000" dirty="0">
                <a:latin typeface="Philosopher"/>
              </a:rPr>
              <a:t>Con este material los lectores </a:t>
            </a:r>
            <a:r>
              <a:rPr lang="es-MX" sz="2000" dirty="0">
                <a:latin typeface="Philosopher"/>
                <a:cs typeface="Calibri" panose="020F0502020204030204" pitchFamily="34" charset="0"/>
              </a:rPr>
              <a:t>tendrán la oportunidad de conocer que la antropología es una </a:t>
            </a:r>
            <a:r>
              <a:rPr lang="es-MX" sz="2000" dirty="0">
                <a:latin typeface="Philosopher"/>
              </a:rPr>
              <a:t>ciencia en constante transformación y aportar puntos de vista de manera reflexiva sobre el quehacer antropológico.</a:t>
            </a:r>
          </a:p>
          <a:p>
            <a:pPr marL="0" indent="0" algn="just">
              <a:buNone/>
            </a:pPr>
            <a:r>
              <a:rPr lang="es-MX" sz="2000" dirty="0">
                <a:latin typeface="Philosopher"/>
              </a:rPr>
              <a:t>Se sugiere a los lectores consultar las fuentes citadas en la imágenes para profundizar en cada tema, así como activar el altavoz de su dispositivo.</a:t>
            </a:r>
          </a:p>
          <a:p>
            <a:pPr marL="0" indent="0" algn="just">
              <a:buNone/>
            </a:pPr>
            <a:endParaRPr lang="es-MX" sz="2000" dirty="0">
              <a:latin typeface="Philosopher"/>
            </a:endParaRPr>
          </a:p>
          <a:p>
            <a:pPr marL="0" indent="0" algn="just">
              <a:buNone/>
            </a:pPr>
            <a:br>
              <a:rPr lang="es-MX" sz="2000" dirty="0">
                <a:latin typeface="Philosopher"/>
              </a:rPr>
            </a:br>
            <a:br>
              <a:rPr lang="es-MX" sz="2000" dirty="0">
                <a:latin typeface="Philosopher"/>
              </a:rPr>
            </a:br>
            <a:endParaRPr lang="es-MX" sz="2000" dirty="0">
              <a:latin typeface="Philosopher"/>
            </a:endParaRPr>
          </a:p>
          <a:p>
            <a:pPr algn="just"/>
            <a:endParaRPr lang="es-MX" sz="2000" dirty="0">
              <a:latin typeface="Philosopher"/>
            </a:endParaRPr>
          </a:p>
        </p:txBody>
      </p:sp>
    </p:spTree>
    <p:extLst>
      <p:ext uri="{BB962C8B-B14F-4D97-AF65-F5344CB8AC3E}">
        <p14:creationId xmlns:p14="http://schemas.microsoft.com/office/powerpoint/2010/main" val="754567809"/>
      </p:ext>
    </p:extLst>
  </p:cSld>
  <p:clrMapOvr>
    <a:masterClrMapping/>
  </p:clrMapOvr>
  <mc:AlternateContent xmlns:mc="http://schemas.openxmlformats.org/markup-compatibility/2006" xmlns:p14="http://schemas.microsoft.com/office/powerpoint/2010/main">
    <mc:Choice Requires="p14">
      <p:transition spd="slow" p14:dur="2000">
        <p:fade/>
        <p:sndAc>
          <p:stSnd>
            <p:snd r:embed="rId3" name="breeze.wav"/>
          </p:stSnd>
        </p:sndAc>
      </p:transition>
    </mc:Choice>
    <mc:Fallback xmlns="">
      <p:transition spd="slow">
        <p:fade/>
        <p:sndAc>
          <p:stSnd>
            <p:snd r:embed="rId4" name="breeze.wav"/>
          </p:stSnd>
        </p:sndAc>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graphicFrame>
        <p:nvGraphicFramePr>
          <p:cNvPr id="2" name="Tabla 1">
            <a:extLst>
              <a:ext uri="{FF2B5EF4-FFF2-40B4-BE49-F238E27FC236}">
                <a16:creationId xmlns:a16="http://schemas.microsoft.com/office/drawing/2014/main" id="{E60B1A8A-E9D1-46B1-876D-D760D3ECE924}"/>
              </a:ext>
            </a:extLst>
          </p:cNvPr>
          <p:cNvGraphicFramePr>
            <a:graphicFrameLocks noGrp="1"/>
          </p:cNvGraphicFramePr>
          <p:nvPr>
            <p:extLst>
              <p:ext uri="{D42A27DB-BD31-4B8C-83A1-F6EECF244321}">
                <p14:modId xmlns:p14="http://schemas.microsoft.com/office/powerpoint/2010/main" val="1351663944"/>
              </p:ext>
            </p:extLst>
          </p:nvPr>
        </p:nvGraphicFramePr>
        <p:xfrm>
          <a:off x="1524002" y="1708246"/>
          <a:ext cx="9147810" cy="3657600"/>
        </p:xfrm>
        <a:graphic>
          <a:graphicData uri="http://schemas.openxmlformats.org/drawingml/2006/table">
            <a:tbl>
              <a:tblPr firstRow="1" bandRow="1">
                <a:tableStyleId>{1FECB4D8-DB02-4DC6-A0A2-4F2EBAE1DC90}</a:tableStyleId>
              </a:tblPr>
              <a:tblGrid>
                <a:gridCol w="1447798">
                  <a:extLst>
                    <a:ext uri="{9D8B030D-6E8A-4147-A177-3AD203B41FA5}">
                      <a16:colId xmlns:a16="http://schemas.microsoft.com/office/drawing/2014/main" val="580905126"/>
                    </a:ext>
                  </a:extLst>
                </a:gridCol>
                <a:gridCol w="7700012">
                  <a:extLst>
                    <a:ext uri="{9D8B030D-6E8A-4147-A177-3AD203B41FA5}">
                      <a16:colId xmlns:a16="http://schemas.microsoft.com/office/drawing/2014/main" val="4147092878"/>
                    </a:ext>
                  </a:extLst>
                </a:gridCol>
              </a:tblGrid>
              <a:tr h="3080161">
                <a:tc>
                  <a:txBody>
                    <a:bodyPr/>
                    <a:lstStyle/>
                    <a:p>
                      <a:pPr algn="just"/>
                      <a:endParaRPr lang="es-MX" sz="1800" dirty="0">
                        <a:solidFill>
                          <a:schemeClr val="tx1"/>
                        </a:solidFill>
                      </a:endParaRPr>
                    </a:p>
                    <a:p>
                      <a:pPr algn="just"/>
                      <a:endParaRPr lang="es-MX" sz="1800" dirty="0">
                        <a:solidFill>
                          <a:schemeClr val="tx1"/>
                        </a:solidFill>
                      </a:endParaRPr>
                    </a:p>
                    <a:p>
                      <a:pPr algn="just"/>
                      <a:endParaRPr lang="es-MX" sz="1800" dirty="0">
                        <a:solidFill>
                          <a:schemeClr val="tx1"/>
                        </a:solidFill>
                      </a:endParaRPr>
                    </a:p>
                    <a:p>
                      <a:pPr algn="just"/>
                      <a:endParaRPr lang="es-MX" sz="1800" dirty="0">
                        <a:solidFill>
                          <a:schemeClr val="tx1"/>
                        </a:solidFill>
                      </a:endParaRPr>
                    </a:p>
                    <a:p>
                      <a:pPr algn="just"/>
                      <a:endParaRPr lang="es-MX" sz="1800" dirty="0">
                        <a:solidFill>
                          <a:schemeClr val="tx1"/>
                        </a:solidFill>
                      </a:endParaRPr>
                    </a:p>
                    <a:p>
                      <a:pPr algn="just"/>
                      <a:r>
                        <a:rPr lang="es-MX" sz="1800" dirty="0">
                          <a:solidFill>
                            <a:schemeClr val="tx1"/>
                          </a:solidFill>
                        </a:rPr>
                        <a:t>Tercera Generación</a:t>
                      </a:r>
                      <a:endParaRPr lang="es-MX" sz="1800" dirty="0">
                        <a:solidFill>
                          <a:schemeClr val="tx1"/>
                        </a:solidFill>
                        <a:latin typeface="Philosopher"/>
                      </a:endParaRPr>
                    </a:p>
                  </a:txBody>
                  <a:tcPr>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t="100000" r="100000"/>
                      </a:path>
                      <a:tileRect l="-100000" b="-100000"/>
                    </a:gradFill>
                  </a:tcPr>
                </a:tc>
                <a:tc>
                  <a:txBody>
                    <a:bodyPr/>
                    <a:lstStyle/>
                    <a:p>
                      <a:pPr algn="just"/>
                      <a:r>
                        <a:rPr lang="es-MX" sz="1800" kern="1200" dirty="0">
                          <a:solidFill>
                            <a:schemeClr val="tx1"/>
                          </a:solidFill>
                          <a:effectLst/>
                        </a:rPr>
                        <a:t>Se llama derechos de solidaridad internacional o de los pueblos. No pertenecen a grupos precisos de personas, sino más bien a una colectividad heterogénea, pero con un interés en común.</a:t>
                      </a:r>
                    </a:p>
                    <a:p>
                      <a:pPr algn="just"/>
                      <a:endParaRPr lang="es-MX" sz="1800" kern="1200" dirty="0">
                        <a:solidFill>
                          <a:schemeClr val="tx1"/>
                        </a:solidFill>
                        <a:effectLst/>
                      </a:endParaRPr>
                    </a:p>
                    <a:p>
                      <a:pPr algn="just"/>
                      <a:r>
                        <a:rPr lang="es-MX" sz="1800" kern="1200" dirty="0">
                          <a:solidFill>
                            <a:schemeClr val="tx1"/>
                          </a:solidFill>
                          <a:effectLst/>
                        </a:rPr>
                        <a:t>Estos derechos nacen para afrontar las necesidades de cooperación internacional, principalmente después de la Segunda Guerra Mundial. Abarcan derechos como a la paz, al desarrollo y al medio ambiente, con lo que se enganchan al enfoque de los derechos civiles y políticos; los económicos, sociales y culturales; más los de cooperación entre los pueblos.</a:t>
                      </a:r>
                    </a:p>
                    <a:p>
                      <a:pPr algn="just"/>
                      <a:endParaRPr lang="es-MX" sz="1800" kern="1200" dirty="0">
                        <a:solidFill>
                          <a:schemeClr val="tx1"/>
                        </a:solidFill>
                        <a:effectLst/>
                      </a:endParaRPr>
                    </a:p>
                    <a:p>
                      <a:pPr algn="just"/>
                      <a:r>
                        <a:rPr lang="es-MX" sz="1800" kern="1200" dirty="0">
                          <a:solidFill>
                            <a:schemeClr val="tx1"/>
                          </a:solidFill>
                          <a:effectLst/>
                        </a:rPr>
                        <a:t>Entre estos derechos  se encuentran el derecho a la autodeterminación; a la identidad nacional y cultural; a la cooperación internacional, al patrimonio común.</a:t>
                      </a:r>
                      <a:endParaRPr lang="es-MX" sz="1800" dirty="0">
                        <a:solidFill>
                          <a:schemeClr val="tx1"/>
                        </a:solidFill>
                        <a:latin typeface="Philosopher"/>
                      </a:endParaRPr>
                    </a:p>
                  </a:txBody>
                  <a:tcPr>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t="100000" r="100000"/>
                      </a:path>
                      <a:tileRect l="-100000" b="-100000"/>
                    </a:gradFill>
                  </a:tcPr>
                </a:tc>
                <a:extLst>
                  <a:ext uri="{0D108BD9-81ED-4DB2-BD59-A6C34878D82A}">
                    <a16:rowId xmlns:a16="http://schemas.microsoft.com/office/drawing/2014/main" val="2594050820"/>
                  </a:ext>
                </a:extLst>
              </a:tr>
            </a:tbl>
          </a:graphicData>
        </a:graphic>
      </p:graphicFrame>
      <p:sp>
        <p:nvSpPr>
          <p:cNvPr id="10" name="Rectángulo 9">
            <a:extLst>
              <a:ext uri="{FF2B5EF4-FFF2-40B4-BE49-F238E27FC236}">
                <a16:creationId xmlns:a16="http://schemas.microsoft.com/office/drawing/2014/main" id="{B807B6E4-ED48-4055-AC97-01715ADBDAEC}"/>
              </a:ext>
            </a:extLst>
          </p:cNvPr>
          <p:cNvSpPr/>
          <p:nvPr/>
        </p:nvSpPr>
        <p:spPr>
          <a:xfrm>
            <a:off x="1470994" y="5486291"/>
            <a:ext cx="9068409" cy="261610"/>
          </a:xfrm>
          <a:prstGeom prst="rect">
            <a:avLst/>
          </a:prstGeom>
        </p:spPr>
        <p:txBody>
          <a:bodyPr wrap="square">
            <a:spAutoFit/>
          </a:bodyPr>
          <a:lstStyle/>
          <a:p>
            <a:r>
              <a:rPr lang="es-MX" sz="1100" dirty="0">
                <a:latin typeface="Philosopher"/>
                <a:hlinkClick r:id="rId4">
                  <a:extLst>
                    <a:ext uri="{A12FA001-AC4F-418D-AE19-62706E023703}">
                      <ahyp:hlinkClr xmlns:ahyp="http://schemas.microsoft.com/office/drawing/2018/hyperlinkcolor" val="tx"/>
                    </a:ext>
                  </a:extLst>
                </a:hlinkClick>
              </a:rPr>
              <a:t>Fuente: Elaboración propia basada en  http://recursostic.educacion.es/secundaria/edad/4esoetica/quincena5/quincena5_contenidos_5.htm</a:t>
            </a:r>
            <a:endParaRPr lang="es-MX" sz="1100" dirty="0">
              <a:latin typeface="Philosopher"/>
            </a:endParaRPr>
          </a:p>
        </p:txBody>
      </p:sp>
    </p:spTree>
    <p:extLst>
      <p:ext uri="{BB962C8B-B14F-4D97-AF65-F5344CB8AC3E}">
        <p14:creationId xmlns:p14="http://schemas.microsoft.com/office/powerpoint/2010/main" val="1429141755"/>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5" name="Rectángulo 4">
            <a:extLst>
              <a:ext uri="{FF2B5EF4-FFF2-40B4-BE49-F238E27FC236}">
                <a16:creationId xmlns:a16="http://schemas.microsoft.com/office/drawing/2014/main" id="{A8134332-F23B-45FD-B3AD-24A795BB84FA}"/>
              </a:ext>
            </a:extLst>
          </p:cNvPr>
          <p:cNvSpPr/>
          <p:nvPr/>
        </p:nvSpPr>
        <p:spPr>
          <a:xfrm>
            <a:off x="1527813" y="1763513"/>
            <a:ext cx="9143996" cy="3785652"/>
          </a:xfrm>
          <a:prstGeom prst="rect">
            <a:avLst/>
          </a:prstGeom>
        </p:spPr>
        <p:txBody>
          <a:bodyPr wrap="square">
            <a:spAutoFit/>
          </a:bodyPr>
          <a:lstStyle/>
          <a:p>
            <a:pPr algn="just"/>
            <a:r>
              <a:rPr lang="es-MX" altLang="es-MX" sz="2000" dirty="0">
                <a:latin typeface="Philosopher"/>
                <a:ea typeface="ＭＳ Ｐゴシック" panose="020B0600070205080204" pitchFamily="34" charset="-128"/>
                <a:cs typeface="Tahoma" panose="020B0604030504040204" pitchFamily="34" charset="0"/>
              </a:rPr>
              <a:t>Como en la actualidad, en otros periodos históricos se han presentado procesos de exclusión, también llamados segregación, opresión, apartamiento, expulsión, destierro, exilio. Pero el uso del concepto adquiere una significación particular en la segunda mitad del siglo XX. </a:t>
            </a:r>
          </a:p>
          <a:p>
            <a:pPr algn="just"/>
            <a:endParaRPr lang="es-MX" altLang="es-MX" sz="2000" dirty="0">
              <a:latin typeface="Philosopher"/>
              <a:ea typeface="ＭＳ Ｐゴシック" panose="020B0600070205080204" pitchFamily="34" charset="-128"/>
              <a:cs typeface="Tahoma" panose="020B0604030504040204" pitchFamily="34" charset="0"/>
            </a:endParaRPr>
          </a:p>
          <a:p>
            <a:pPr algn="just"/>
            <a:r>
              <a:rPr lang="es-MX" altLang="es-MX" sz="2000" dirty="0">
                <a:latin typeface="Philosopher"/>
                <a:ea typeface="ＭＳ Ｐゴシック" panose="020B0600070205080204" pitchFamily="34" charset="-128"/>
                <a:cs typeface="Tahoma" panose="020B0604030504040204" pitchFamily="34" charset="0"/>
              </a:rPr>
              <a:t>Sin embargo, aparece en el discurso político como en el académico, desde la década de los </a:t>
            </a:r>
            <a:r>
              <a:rPr lang="es-MX" altLang="es-ES" sz="2000" dirty="0">
                <a:latin typeface="Philosopher"/>
                <a:ea typeface="ＭＳ Ｐゴシック" panose="020B0600070205080204" pitchFamily="34" charset="-128"/>
                <a:cs typeface="Tahoma" panose="020B0604030504040204" pitchFamily="34" charset="0"/>
              </a:rPr>
              <a:t>‘</a:t>
            </a:r>
            <a:r>
              <a:rPr lang="es-MX" altLang="es-MX" sz="2000" dirty="0">
                <a:latin typeface="Philosopher"/>
                <a:ea typeface="ＭＳ Ｐゴシック" panose="020B0600070205080204" pitchFamily="34" charset="-128"/>
                <a:cs typeface="Tahoma" panose="020B0604030504040204" pitchFamily="34" charset="0"/>
              </a:rPr>
              <a:t>60. </a:t>
            </a:r>
          </a:p>
          <a:p>
            <a:pPr algn="just"/>
            <a:endParaRPr lang="es-MX" altLang="es-MX" sz="2000" dirty="0">
              <a:latin typeface="Philosopher"/>
              <a:ea typeface="ＭＳ Ｐゴシック" panose="020B0600070205080204" pitchFamily="34" charset="-128"/>
              <a:cs typeface="Tahoma" panose="020B0604030504040204" pitchFamily="34" charset="0"/>
            </a:endParaRPr>
          </a:p>
          <a:p>
            <a:pPr algn="just"/>
            <a:r>
              <a:rPr lang="es-MX" altLang="es-MX" sz="2000" dirty="0">
                <a:latin typeface="Philosopher"/>
                <a:ea typeface="ＭＳ Ｐゴシック" panose="020B0600070205080204" pitchFamily="34" charset="-128"/>
              </a:rPr>
              <a:t>La exclusión social se puede entender como un proceso multidimensional que tiende a separar o dejar fuera, tanto a individuos como a colectivos, del goce de una serie de derechos sociales, mismos a los que otros colectivos si tienen acceso y posibilidad de disfrutar (</a:t>
            </a:r>
            <a:r>
              <a:rPr lang="es-MX" sz="2000" dirty="0">
                <a:hlinkClick r:id="rId4">
                  <a:extLst>
                    <a:ext uri="{A12FA001-AC4F-418D-AE19-62706E023703}">
                      <ahyp:hlinkClr xmlns:ahyp="http://schemas.microsoft.com/office/drawing/2018/hyperlinkcolor" val="tx"/>
                    </a:ext>
                  </a:extLst>
                </a:hlinkClick>
              </a:rPr>
              <a:t>https://scielo.conicyt.cl/pdf/estped/v34n1/art10.pdf</a:t>
            </a:r>
            <a:r>
              <a:rPr lang="es-MX" altLang="es-MX" sz="2000" dirty="0">
                <a:latin typeface="Philosopher"/>
                <a:ea typeface="ＭＳ Ｐゴシック" panose="020B0600070205080204" pitchFamily="34" charset="-128"/>
              </a:rPr>
              <a:t>).</a:t>
            </a:r>
            <a:endParaRPr lang="es-MX" altLang="es-MX" sz="2000" dirty="0">
              <a:latin typeface="Philosopher"/>
              <a:ea typeface="ＭＳ Ｐゴシック" panose="020B0600070205080204" pitchFamily="34" charset="-128"/>
              <a:cs typeface="Tahoma" panose="020B0604030504040204" pitchFamily="34" charset="0"/>
            </a:endParaRPr>
          </a:p>
        </p:txBody>
      </p:sp>
      <p:sp>
        <p:nvSpPr>
          <p:cNvPr id="10" name="Título 1">
            <a:extLst>
              <a:ext uri="{FF2B5EF4-FFF2-40B4-BE49-F238E27FC236}">
                <a16:creationId xmlns:a16="http://schemas.microsoft.com/office/drawing/2014/main" id="{B1F5D222-A60C-4C17-A6A7-83AC12F88793}"/>
              </a:ext>
            </a:extLst>
          </p:cNvPr>
          <p:cNvSpPr txBox="1">
            <a:spLocks/>
          </p:cNvSpPr>
          <p:nvPr/>
        </p:nvSpPr>
        <p:spPr>
          <a:xfrm>
            <a:off x="7885429" y="-143861"/>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1" name="Rectángulo 10">
            <a:extLst>
              <a:ext uri="{FF2B5EF4-FFF2-40B4-BE49-F238E27FC236}">
                <a16:creationId xmlns:a16="http://schemas.microsoft.com/office/drawing/2014/main" id="{77A65526-4480-4BC5-BC54-49241064A667}"/>
              </a:ext>
            </a:extLst>
          </p:cNvPr>
          <p:cNvSpPr/>
          <p:nvPr/>
        </p:nvSpPr>
        <p:spPr>
          <a:xfrm rot="16200000">
            <a:off x="4651400" y="-3122327"/>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3000" dirty="0">
              <a:solidFill>
                <a:schemeClr val="bg1"/>
              </a:solidFill>
            </a:endParaRPr>
          </a:p>
        </p:txBody>
      </p:sp>
      <p:sp>
        <p:nvSpPr>
          <p:cNvPr id="12" name="Título 1">
            <a:extLst>
              <a:ext uri="{FF2B5EF4-FFF2-40B4-BE49-F238E27FC236}">
                <a16:creationId xmlns:a16="http://schemas.microsoft.com/office/drawing/2014/main" id="{BBFB14C0-2C84-4BC7-960B-7B6C2EC052EA}"/>
              </a:ext>
            </a:extLst>
          </p:cNvPr>
          <p:cNvSpPr txBox="1">
            <a:spLocks/>
          </p:cNvSpPr>
          <p:nvPr/>
        </p:nvSpPr>
        <p:spPr>
          <a:xfrm>
            <a:off x="3607196" y="-106604"/>
            <a:ext cx="3455861" cy="123553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000" b="1" dirty="0">
              <a:solidFill>
                <a:schemeClr val="bg1"/>
              </a:solidFill>
              <a:latin typeface="Philosopher"/>
            </a:endParaRPr>
          </a:p>
          <a:p>
            <a:endParaRPr lang="es-MX" sz="3000" b="1" dirty="0">
              <a:solidFill>
                <a:schemeClr val="bg1"/>
              </a:solidFill>
              <a:latin typeface="Philosopher"/>
            </a:endParaRPr>
          </a:p>
          <a:p>
            <a:r>
              <a:rPr lang="es-MX" sz="3000" b="1" dirty="0">
                <a:solidFill>
                  <a:schemeClr val="bg1"/>
                </a:solidFill>
                <a:latin typeface="Philosopher"/>
              </a:rPr>
              <a:t>Exclusión Social</a:t>
            </a:r>
          </a:p>
          <a:p>
            <a:endParaRPr lang="es-ES" sz="3000" b="1" dirty="0">
              <a:solidFill>
                <a:schemeClr val="bg1"/>
              </a:solidFill>
              <a:latin typeface="Philosopher"/>
            </a:endParaRPr>
          </a:p>
          <a:p>
            <a:endParaRPr lang="es-ES" sz="3000" b="1" dirty="0">
              <a:solidFill>
                <a:schemeClr val="bg1"/>
              </a:solidFill>
              <a:latin typeface="Philosopher"/>
            </a:endParaRPr>
          </a:p>
        </p:txBody>
      </p:sp>
    </p:spTree>
    <p:extLst>
      <p:ext uri="{BB962C8B-B14F-4D97-AF65-F5344CB8AC3E}">
        <p14:creationId xmlns:p14="http://schemas.microsoft.com/office/powerpoint/2010/main" val="205633745"/>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pic>
        <p:nvPicPr>
          <p:cNvPr id="7170" name="Picture 2" descr="Resultado de imagen para La exclusiÃ³n social">
            <a:extLst>
              <a:ext uri="{FF2B5EF4-FFF2-40B4-BE49-F238E27FC236}">
                <a16:creationId xmlns:a16="http://schemas.microsoft.com/office/drawing/2014/main" id="{DE27F101-01F7-49BF-B2A4-6AF5BC24AA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2" y="2393729"/>
            <a:ext cx="3207024" cy="2282814"/>
          </a:xfrm>
          <a:prstGeom prst="rect">
            <a:avLst/>
          </a:prstGeom>
          <a:ln>
            <a:noFill/>
          </a:ln>
          <a:effectLst>
            <a:glow rad="63500">
              <a:schemeClr val="accent1">
                <a:satMod val="175000"/>
                <a:alpha val="40000"/>
              </a:schemeClr>
            </a:glow>
            <a:outerShdw blurRad="292100" dist="139700" dir="2700000" algn="tl" rotWithShape="0">
              <a:srgbClr val="333333">
                <a:alpha val="65000"/>
              </a:srgbClr>
            </a:outerShdw>
            <a:softEdge rad="12700"/>
          </a:effectLst>
          <a:scene3d>
            <a:camera prst="orthographicFront"/>
            <a:lightRig rig="threePt" dir="t"/>
          </a:scene3d>
          <a:sp3d>
            <a:bevelT w="139700" h="139700" prst="divot"/>
          </a:sp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B612598B-A249-43EB-B5D4-B246A4B51EE1}"/>
              </a:ext>
            </a:extLst>
          </p:cNvPr>
          <p:cNvSpPr/>
          <p:nvPr/>
        </p:nvSpPr>
        <p:spPr>
          <a:xfrm>
            <a:off x="1417983" y="4676543"/>
            <a:ext cx="3313041" cy="400110"/>
          </a:xfrm>
          <a:prstGeom prst="rect">
            <a:avLst/>
          </a:prstGeom>
        </p:spPr>
        <p:txBody>
          <a:bodyPr wrap="square">
            <a:spAutoFit/>
          </a:bodyPr>
          <a:lstStyle/>
          <a:p>
            <a:r>
              <a:rPr lang="es-MX" sz="1000" dirty="0">
                <a:latin typeface="Philosopher"/>
                <a:hlinkClick r:id="rId5">
                  <a:extLst>
                    <a:ext uri="{A12FA001-AC4F-418D-AE19-62706E023703}">
                      <ahyp:hlinkClr xmlns:ahyp="http://schemas.microsoft.com/office/drawing/2018/hyperlinkcolor" val="tx"/>
                    </a:ext>
                  </a:extLst>
                </a:hlinkClick>
              </a:rPr>
              <a:t>Fuente: https://www.elcorreo.com/sociedad/ocho-millones-personas-pobreza-20180927224553-ntrc.html</a:t>
            </a:r>
            <a:endParaRPr lang="es-MX" sz="1000" dirty="0">
              <a:latin typeface="Philosopher"/>
            </a:endParaRPr>
          </a:p>
        </p:txBody>
      </p:sp>
      <p:sp>
        <p:nvSpPr>
          <p:cNvPr id="3" name="Rectángulo 2">
            <a:extLst>
              <a:ext uri="{FF2B5EF4-FFF2-40B4-BE49-F238E27FC236}">
                <a16:creationId xmlns:a16="http://schemas.microsoft.com/office/drawing/2014/main" id="{BBCDA88F-991A-4A12-A913-1C5984C390FD}"/>
              </a:ext>
            </a:extLst>
          </p:cNvPr>
          <p:cNvSpPr/>
          <p:nvPr/>
        </p:nvSpPr>
        <p:spPr>
          <a:xfrm>
            <a:off x="6096000" y="4390630"/>
            <a:ext cx="4091267" cy="553998"/>
          </a:xfrm>
          <a:prstGeom prst="rect">
            <a:avLst/>
          </a:prstGeom>
        </p:spPr>
        <p:txBody>
          <a:bodyPr wrap="square">
            <a:spAutoFit/>
          </a:bodyPr>
          <a:lstStyle/>
          <a:p>
            <a:r>
              <a:rPr lang="es-MX" sz="1000" dirty="0">
                <a:latin typeface="Philosopher"/>
                <a:hlinkClick r:id="rId6">
                  <a:extLst>
                    <a:ext uri="{A12FA001-AC4F-418D-AE19-62706E023703}">
                      <ahyp:hlinkClr xmlns:ahyp="http://schemas.microsoft.com/office/drawing/2018/hyperlinkcolor" val="tx"/>
                    </a:ext>
                  </a:extLst>
                </a:hlinkClick>
              </a:rPr>
              <a:t>Fuente: https://www.abc.es/sociedad/abci-exclusion-social-severa-aumenta-40-por-ciento-desde-inicio-recuperacion-economica-201809261347_noticia.html</a:t>
            </a:r>
            <a:endParaRPr lang="es-MX" sz="1000" dirty="0">
              <a:latin typeface="Philosopher"/>
            </a:endParaRPr>
          </a:p>
        </p:txBody>
      </p:sp>
      <p:pic>
        <p:nvPicPr>
          <p:cNvPr id="7172" name="Picture 4" descr="Resultado de imagen para La exclusiÃ³n social">
            <a:extLst>
              <a:ext uri="{FF2B5EF4-FFF2-40B4-BE49-F238E27FC236}">
                <a16:creationId xmlns:a16="http://schemas.microsoft.com/office/drawing/2014/main" id="{AF2499F4-09D2-41E5-AD2A-FC4EA6F4A6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1824142"/>
            <a:ext cx="4091268" cy="2606083"/>
          </a:xfrm>
          <a:prstGeom prst="rect">
            <a:avLst/>
          </a:prstGeom>
          <a:noFill/>
          <a:effectLst>
            <a:softEdge rad="127000"/>
          </a:effectLst>
          <a:scene3d>
            <a:camera prst="perspectiveBelow"/>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152"/>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8" name="cashreg.wav"/>
          </p:stSnd>
        </p:sndAc>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5" name="Rectángulo 4">
            <a:extLst>
              <a:ext uri="{FF2B5EF4-FFF2-40B4-BE49-F238E27FC236}">
                <a16:creationId xmlns:a16="http://schemas.microsoft.com/office/drawing/2014/main" id="{A8134332-F23B-45FD-B3AD-24A795BB84FA}"/>
              </a:ext>
            </a:extLst>
          </p:cNvPr>
          <p:cNvSpPr/>
          <p:nvPr/>
        </p:nvSpPr>
        <p:spPr>
          <a:xfrm>
            <a:off x="1524002" y="1582341"/>
            <a:ext cx="9143996" cy="3170099"/>
          </a:xfrm>
          <a:prstGeom prst="rect">
            <a:avLst/>
          </a:prstGeom>
        </p:spPr>
        <p:txBody>
          <a:bodyPr wrap="square">
            <a:spAutoFit/>
          </a:bodyPr>
          <a:lstStyle/>
          <a:p>
            <a:pPr algn="just"/>
            <a:r>
              <a:rPr lang="es-ES" sz="2000" dirty="0">
                <a:latin typeface="Philosopher"/>
              </a:rPr>
              <a:t>La exclusión, es entonces, el debilitamiento y ruptura de los vínculos sociales que unen al individuo con la comunidad dificultando o anulando la posibilidad del intercambio cultural.</a:t>
            </a:r>
          </a:p>
          <a:p>
            <a:pPr algn="just"/>
            <a:br>
              <a:rPr lang="es-ES" sz="2000" dirty="0">
                <a:latin typeface="Philosopher"/>
              </a:rPr>
            </a:br>
            <a:r>
              <a:rPr lang="es-ES" sz="2000" dirty="0">
                <a:latin typeface="Philosopher"/>
              </a:rPr>
              <a:t>La exclusión también lo genera el sistema social y ciertas características de los individuos excluido.</a:t>
            </a:r>
          </a:p>
          <a:p>
            <a:pPr algn="just"/>
            <a:br>
              <a:rPr lang="es-ES" sz="2000" dirty="0">
                <a:latin typeface="Philosopher"/>
              </a:rPr>
            </a:br>
            <a:r>
              <a:rPr lang="es-ES" sz="2000" dirty="0">
                <a:latin typeface="Philosopher"/>
              </a:rPr>
              <a:t>Las políticas públicas tienen el objetivo de compensar o modificar los factores que llevan a la exclusión, principalmente vinculados al mercado de trabajo, de ahí que el desempleo es una de las manifestaciones de la exclusión.</a:t>
            </a:r>
            <a:endParaRPr lang="es-MX" sz="2000" dirty="0">
              <a:latin typeface="Philosopher"/>
            </a:endParaRPr>
          </a:p>
        </p:txBody>
      </p:sp>
    </p:spTree>
    <p:extLst>
      <p:ext uri="{BB962C8B-B14F-4D97-AF65-F5344CB8AC3E}">
        <p14:creationId xmlns:p14="http://schemas.microsoft.com/office/powerpoint/2010/main" val="3073226950"/>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5" name="Rectángulo 4">
            <a:extLst>
              <a:ext uri="{FF2B5EF4-FFF2-40B4-BE49-F238E27FC236}">
                <a16:creationId xmlns:a16="http://schemas.microsoft.com/office/drawing/2014/main" id="{A8134332-F23B-45FD-B3AD-24A795BB84FA}"/>
              </a:ext>
            </a:extLst>
          </p:cNvPr>
          <p:cNvSpPr/>
          <p:nvPr/>
        </p:nvSpPr>
        <p:spPr>
          <a:xfrm>
            <a:off x="1524002" y="1891623"/>
            <a:ext cx="9143996" cy="3477875"/>
          </a:xfrm>
          <a:prstGeom prst="rect">
            <a:avLst/>
          </a:prstGeom>
        </p:spPr>
        <p:txBody>
          <a:bodyPr wrap="square">
            <a:spAutoFit/>
          </a:bodyPr>
          <a:lstStyle/>
          <a:p>
            <a:pPr algn="just"/>
            <a:r>
              <a:rPr lang="es-ES" sz="2000" dirty="0">
                <a:latin typeface="Philosopher"/>
              </a:rPr>
              <a:t>Los aspectos sobre los cuales se enfoca la exclusión:</a:t>
            </a:r>
            <a:br>
              <a:rPr lang="es-ES" sz="2000" dirty="0">
                <a:latin typeface="Philosopher"/>
              </a:rPr>
            </a:br>
            <a:br>
              <a:rPr lang="es-ES" sz="2000" dirty="0">
                <a:latin typeface="Philosopher"/>
              </a:rPr>
            </a:br>
            <a:endParaRPr lang="es-ES" sz="2000" dirty="0">
              <a:latin typeface="Philosopher"/>
            </a:endParaRPr>
          </a:p>
          <a:p>
            <a:pPr algn="just"/>
            <a:r>
              <a:rPr lang="es-ES" sz="2000" dirty="0">
                <a:latin typeface="Philosopher"/>
              </a:rPr>
              <a:t>1) paradigma de la solidaridad,</a:t>
            </a:r>
          </a:p>
          <a:p>
            <a:pPr algn="just"/>
            <a:endParaRPr lang="es-ES" sz="2000" dirty="0">
              <a:latin typeface="Philosopher"/>
            </a:endParaRPr>
          </a:p>
          <a:p>
            <a:pPr algn="just"/>
            <a:r>
              <a:rPr lang="es-ES" sz="2000" dirty="0">
                <a:latin typeface="Philosopher"/>
              </a:rPr>
              <a:t>2) paradigma de la especialización,</a:t>
            </a:r>
          </a:p>
          <a:p>
            <a:pPr algn="just"/>
            <a:endParaRPr lang="es-ES" sz="2000" dirty="0">
              <a:latin typeface="Philosopher"/>
            </a:endParaRPr>
          </a:p>
          <a:p>
            <a:pPr algn="just"/>
            <a:r>
              <a:rPr lang="es-ES" sz="2000" dirty="0">
                <a:latin typeface="Philosopher"/>
              </a:rPr>
              <a:t>3) paradigma clasista y,</a:t>
            </a:r>
          </a:p>
          <a:p>
            <a:pPr algn="just"/>
            <a:endParaRPr lang="es-ES" sz="2000" dirty="0">
              <a:latin typeface="Philosopher"/>
            </a:endParaRPr>
          </a:p>
          <a:p>
            <a:pPr algn="just"/>
            <a:r>
              <a:rPr lang="es-ES" sz="2000" dirty="0">
                <a:latin typeface="Philosopher"/>
              </a:rPr>
              <a:t>4) paradigma sistémico, los subsistemas relevantes para la inclusión o la exclusión son: el político, económico, jurídico, educacional y el de salud. </a:t>
            </a:r>
            <a:endParaRPr lang="es-MX" sz="2000" dirty="0">
              <a:latin typeface="Philosopher"/>
            </a:endParaRPr>
          </a:p>
        </p:txBody>
      </p:sp>
    </p:spTree>
    <p:extLst>
      <p:ext uri="{BB962C8B-B14F-4D97-AF65-F5344CB8AC3E}">
        <p14:creationId xmlns:p14="http://schemas.microsoft.com/office/powerpoint/2010/main" val="1081381750"/>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11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3000"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4002" y="1631338"/>
            <a:ext cx="9151618" cy="3580568"/>
          </a:xfrm>
        </p:spPr>
        <p:txBody>
          <a:bodyPr>
            <a:noAutofit/>
          </a:bodyPr>
          <a:lstStyle/>
          <a:p>
            <a:pPr indent="-609600" algn="just"/>
            <a:br>
              <a:rPr lang="es-MX" sz="2000" dirty="0">
                <a:latin typeface="Philosopher"/>
              </a:rPr>
            </a:br>
            <a:r>
              <a:rPr lang="es-MX" sz="2000" dirty="0">
                <a:latin typeface="Philosopher"/>
              </a:rPr>
              <a:t>Es la capacidad disminuida de una persona o un grupo de personas para anticiparse, hacer frente y resistir a los efectos de un peligro natural o causado por la actividad humana, y para recuperarse de los mismos; casi siempre se asocia con la pobreza, pero también son vulnerables las personas que viven en aislamiento, inseguridad e indefensión ante riesgos, traumas o presiones (</a:t>
            </a:r>
            <a:r>
              <a:rPr lang="es-MX" sz="2000" dirty="0">
                <a:latin typeface="Philosopher"/>
                <a:hlinkClick r:id="rId4">
                  <a:extLst>
                    <a:ext uri="{A12FA001-AC4F-418D-AE19-62706E023703}">
                      <ahyp:hlinkClr xmlns:ahyp="http://schemas.microsoft.com/office/drawing/2018/hyperlinkcolor" val="tx"/>
                    </a:ext>
                  </a:extLst>
                </a:hlinkClick>
              </a:rPr>
              <a:t>https://www.ifrc.org/es/introduccion/disaster-management/sobre-desastres/que-es-un-desastre/que-es-la-vulnerabilidad/</a:t>
            </a:r>
            <a:r>
              <a:rPr lang="es-MX" sz="2000" dirty="0">
                <a:latin typeface="Philosopher"/>
              </a:rPr>
              <a:t>).</a:t>
            </a:r>
            <a:br>
              <a:rPr lang="es-MX" sz="2000" dirty="0">
                <a:latin typeface="Philosopher"/>
              </a:rPr>
            </a:br>
            <a:br>
              <a:rPr lang="es-MX" sz="2000" dirty="0">
                <a:latin typeface="Philosopher"/>
              </a:rPr>
            </a:br>
            <a:br>
              <a:rPr lang="es-MX" sz="2000" dirty="0">
                <a:latin typeface="Philosopher"/>
              </a:rPr>
            </a:br>
            <a:r>
              <a:rPr lang="es-MX" altLang="es-MX" sz="2000" dirty="0">
                <a:latin typeface="Philosopher"/>
                <a:ea typeface="ＭＳ Ｐゴシック" panose="020B0600070205080204" pitchFamily="34" charset="-128"/>
              </a:rPr>
              <a:t>Se puede comprender que la vulnerabilidad es la Exposición o propensión al riesgo, a</a:t>
            </a:r>
            <a:r>
              <a:rPr lang="es-MX" altLang="es-MX" sz="2000" u="sng" dirty="0">
                <a:latin typeface="Philosopher"/>
                <a:ea typeface="ＭＳ Ｐゴシック" panose="020B0600070205080204" pitchFamily="34" charset="-128"/>
              </a:rPr>
              <a:t> </a:t>
            </a:r>
            <a:r>
              <a:rPr lang="es-MX" altLang="es-MX" sz="2000" dirty="0">
                <a:latin typeface="Philosopher"/>
                <a:ea typeface="ＭＳ Ｐゴシック" panose="020B0600070205080204" pitchFamily="34" charset="-128"/>
              </a:rPr>
              <a:t>perjuicios sociales, psico-sociales o  físicos por parte de personas, familias, comunidades, colectivos.</a:t>
            </a:r>
          </a:p>
        </p:txBody>
      </p:sp>
      <p:sp>
        <p:nvSpPr>
          <p:cNvPr id="12" name="Título 1">
            <a:extLst>
              <a:ext uri="{FF2B5EF4-FFF2-40B4-BE49-F238E27FC236}">
                <a16:creationId xmlns:a16="http://schemas.microsoft.com/office/drawing/2014/main" id="{091DEFB1-D552-43A8-98CB-6479773DAD19}"/>
              </a:ext>
            </a:extLst>
          </p:cNvPr>
          <p:cNvSpPr txBox="1">
            <a:spLocks/>
          </p:cNvSpPr>
          <p:nvPr/>
        </p:nvSpPr>
        <p:spPr>
          <a:xfrm>
            <a:off x="3607196" y="-27057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000" b="1" dirty="0">
              <a:solidFill>
                <a:schemeClr val="bg1"/>
              </a:solidFill>
              <a:latin typeface="Philosopher"/>
            </a:endParaRPr>
          </a:p>
          <a:p>
            <a:r>
              <a:rPr lang="es-ES" sz="3000" b="1" dirty="0">
                <a:solidFill>
                  <a:schemeClr val="bg1"/>
                </a:solidFill>
                <a:latin typeface="Philosopher"/>
              </a:rPr>
              <a:t>  </a:t>
            </a:r>
            <a:r>
              <a:rPr lang="es-ES_tradnl" sz="3000" b="1" dirty="0">
                <a:solidFill>
                  <a:schemeClr val="bg1"/>
                </a:solidFill>
                <a:latin typeface="Philosopher"/>
              </a:rPr>
              <a:t>Vulnerabilidad</a:t>
            </a:r>
            <a:endParaRPr lang="es-ES" sz="3000" b="1" dirty="0">
              <a:solidFill>
                <a:schemeClr val="bg1"/>
              </a:solidFill>
              <a:latin typeface="Philosopher"/>
            </a:endParaRPr>
          </a:p>
        </p:txBody>
      </p:sp>
    </p:spTree>
    <p:extLst>
      <p:ext uri="{BB962C8B-B14F-4D97-AF65-F5344CB8AC3E}">
        <p14:creationId xmlns:p14="http://schemas.microsoft.com/office/powerpoint/2010/main" val="2542756887"/>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pic>
        <p:nvPicPr>
          <p:cNvPr id="8194" name="Picture 2" descr="Resultado de imagen para Vulnerabilidad">
            <a:extLst>
              <a:ext uri="{FF2B5EF4-FFF2-40B4-BE49-F238E27FC236}">
                <a16:creationId xmlns:a16="http://schemas.microsoft.com/office/drawing/2014/main" id="{20B215BB-F88F-4D4A-B859-B8223CD463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2" y="1524000"/>
            <a:ext cx="5910470" cy="3133784"/>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1AF1A993-F4A6-4CEF-8C14-401BE7C633A6}"/>
              </a:ext>
            </a:extLst>
          </p:cNvPr>
          <p:cNvSpPr/>
          <p:nvPr/>
        </p:nvSpPr>
        <p:spPr>
          <a:xfrm>
            <a:off x="7104783" y="4185159"/>
            <a:ext cx="3116660" cy="577081"/>
          </a:xfrm>
          <a:prstGeom prst="rect">
            <a:avLst/>
          </a:prstGeom>
        </p:spPr>
        <p:txBody>
          <a:bodyPr wrap="square">
            <a:spAutoFit/>
          </a:bodyPr>
          <a:lstStyle/>
          <a:p>
            <a:r>
              <a:rPr lang="es-MX" sz="1050" dirty="0">
                <a:latin typeface="Philosopher"/>
                <a:hlinkClick r:id="rId5">
                  <a:extLst>
                    <a:ext uri="{A12FA001-AC4F-418D-AE19-62706E023703}">
                      <ahyp:hlinkClr xmlns:ahyp="http://schemas.microsoft.com/office/drawing/2018/hyperlinkcolor" val="tx"/>
                    </a:ext>
                  </a:extLst>
                </a:hlinkClick>
              </a:rPr>
              <a:t>Fuente: https://www.servindi.org/actualidad-opinion/04/03/2019/vulnerabilidad-lluvias-y-desastres-en-el-peru</a:t>
            </a:r>
            <a:endParaRPr lang="es-MX" sz="1050" dirty="0">
              <a:latin typeface="Philosopher"/>
            </a:endParaRPr>
          </a:p>
        </p:txBody>
      </p:sp>
    </p:spTree>
    <p:extLst>
      <p:ext uri="{BB962C8B-B14F-4D97-AF65-F5344CB8AC3E}">
        <p14:creationId xmlns:p14="http://schemas.microsoft.com/office/powerpoint/2010/main" val="252429323"/>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8" name="cashreg.wav"/>
          </p:stSnd>
        </p:sndAc>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0191" y="1609641"/>
            <a:ext cx="9151618" cy="3743165"/>
          </a:xfrm>
        </p:spPr>
        <p:txBody>
          <a:bodyPr>
            <a:noAutofit/>
          </a:bodyPr>
          <a:lstStyle/>
          <a:p>
            <a:pPr indent="-609600" algn="just"/>
            <a:r>
              <a:rPr lang="es-MX" altLang="es-MX" sz="2000" dirty="0">
                <a:latin typeface="Philosopher"/>
                <a:ea typeface="ＭＳ Ｐゴシック" panose="020B0600070205080204" pitchFamily="34" charset="-128"/>
              </a:rPr>
              <a:t>Se contempla el debilitamiento de los recursos y capacidades de grupos sociales, quedándose en condiciones de indefensión e inseguridad derivado del carácter de las estructuras e instituciones económicas, sociales, culturales. </a:t>
            </a:r>
            <a:br>
              <a:rPr lang="es-MX" altLang="es-MX" sz="2000" dirty="0">
                <a:latin typeface="Philosopher"/>
                <a:ea typeface="ＭＳ Ｐゴシック" panose="020B0600070205080204" pitchFamily="34" charset="-128"/>
              </a:rPr>
            </a:br>
            <a:br>
              <a:rPr lang="es-MX" altLang="es-MX" sz="2000" dirty="0">
                <a:latin typeface="Philosopher"/>
                <a:ea typeface="ＭＳ Ｐゴシック" panose="020B0600070205080204" pitchFamily="34" charset="-128"/>
              </a:rPr>
            </a:br>
            <a:r>
              <a:rPr lang="es-ES" sz="2000" dirty="0">
                <a:latin typeface="Philosopher"/>
              </a:rPr>
              <a:t>Es entendida como una situación y un proceso multidimensional y multicausal, en la que confluyen simultáneamente la exposición a riesgos, la incapacidad de respuesta y adaptación de individuos, hogares o comunidades, los cuales pueden ser heridos, lesionados o dañados ante cambios o permanencia de situaciones externas y/o internas que afectan su nivel de bienestar y el ejercicio de sus derechos.</a:t>
            </a:r>
            <a:br>
              <a:rPr lang="es-ES" sz="2000" dirty="0">
                <a:latin typeface="Philosopher"/>
              </a:rPr>
            </a:br>
            <a:br>
              <a:rPr lang="es-ES" sz="2000" dirty="0">
                <a:latin typeface="Philosopher"/>
              </a:rPr>
            </a:br>
            <a:r>
              <a:rPr lang="es-ES" sz="2000" dirty="0">
                <a:latin typeface="Philosopher"/>
              </a:rPr>
              <a:t>Es el  riesgo a que se materialice la caída en los niveles de bienestar, y marca el camino al empobrecimiento.</a:t>
            </a:r>
            <a:endParaRPr lang="es-MX" altLang="es-MX" sz="2000" dirty="0">
              <a:latin typeface="Philosopher"/>
              <a:ea typeface="ＭＳ Ｐゴシック" panose="020B0600070205080204" pitchFamily="34" charset="-128"/>
            </a:endParaRPr>
          </a:p>
        </p:txBody>
      </p:sp>
    </p:spTree>
    <p:extLst>
      <p:ext uri="{BB962C8B-B14F-4D97-AF65-F5344CB8AC3E}">
        <p14:creationId xmlns:p14="http://schemas.microsoft.com/office/powerpoint/2010/main" val="2343828136"/>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4" name="Rectángulo 3">
            <a:extLst>
              <a:ext uri="{FF2B5EF4-FFF2-40B4-BE49-F238E27FC236}">
                <a16:creationId xmlns:a16="http://schemas.microsoft.com/office/drawing/2014/main" id="{C9E8B0B7-0A55-497F-B6F3-4E7AF5468C59}"/>
              </a:ext>
            </a:extLst>
          </p:cNvPr>
          <p:cNvSpPr/>
          <p:nvPr/>
        </p:nvSpPr>
        <p:spPr>
          <a:xfrm>
            <a:off x="1524001" y="1357845"/>
            <a:ext cx="9147807" cy="1015663"/>
          </a:xfrm>
          <a:prstGeom prst="rect">
            <a:avLst/>
          </a:prstGeom>
        </p:spPr>
        <p:txBody>
          <a:bodyPr wrap="square">
            <a:spAutoFit/>
          </a:bodyPr>
          <a:lstStyle/>
          <a:p>
            <a:pPr algn="just"/>
            <a:r>
              <a:rPr lang="es-MX" sz="2000" dirty="0">
                <a:solidFill>
                  <a:srgbClr val="000000"/>
                </a:solidFill>
                <a:latin typeface="Philosopher"/>
              </a:rPr>
              <a:t>La prevención de riesgos por reducción de la vulnerabilidad se logra cuando se actúa sobre las  cinco áreas que la componen. Esquemáticamente podría resumirse de la siguiente manera:</a:t>
            </a:r>
            <a:endParaRPr lang="es-MX" sz="2000" dirty="0">
              <a:latin typeface="Philosopher"/>
            </a:endParaRPr>
          </a:p>
        </p:txBody>
      </p:sp>
      <p:pic>
        <p:nvPicPr>
          <p:cNvPr id="5" name="Imagen 4">
            <a:extLst>
              <a:ext uri="{FF2B5EF4-FFF2-40B4-BE49-F238E27FC236}">
                <a16:creationId xmlns:a16="http://schemas.microsoft.com/office/drawing/2014/main" id="{A81A8779-A215-4A57-A61B-997C307CCF3D}"/>
              </a:ext>
            </a:extLst>
          </p:cNvPr>
          <p:cNvPicPr>
            <a:picLocks noChangeAspect="1"/>
          </p:cNvPicPr>
          <p:nvPr/>
        </p:nvPicPr>
        <p:blipFill rotWithShape="1">
          <a:blip r:embed="rId4"/>
          <a:srcRect l="31956" t="22788" r="30544" b="43572"/>
          <a:stretch/>
        </p:blipFill>
        <p:spPr>
          <a:xfrm>
            <a:off x="3039159" y="2455154"/>
            <a:ext cx="5751829" cy="2681197"/>
          </a:xfrm>
          <a:prstGeom prst="roundRect">
            <a:avLst>
              <a:gd name="adj" fmla="val 16667"/>
            </a:avLst>
          </a:prstGeom>
          <a:ln>
            <a:noFill/>
          </a:ln>
          <a:effectLst>
            <a:outerShdw blurRad="76200" dist="38100" dir="7800000" algn="tl" rotWithShape="0">
              <a:srgbClr val="000000">
                <a:alpha val="40000"/>
              </a:srgbClr>
            </a:outerShdw>
          </a:effectLst>
          <a:scene3d>
            <a:camera prst="perspectiveLeft"/>
            <a:lightRig rig="contrasting" dir="t">
              <a:rot lat="0" lon="0" rev="4200000"/>
            </a:lightRig>
          </a:scene3d>
          <a:sp3d prstMaterial="plastic">
            <a:bevelT w="381000" h="114300" prst="relaxedInset"/>
            <a:contourClr>
              <a:srgbClr val="969696"/>
            </a:contourClr>
          </a:sp3d>
        </p:spPr>
      </p:pic>
      <p:sp>
        <p:nvSpPr>
          <p:cNvPr id="6" name="Rectángulo 5">
            <a:extLst>
              <a:ext uri="{FF2B5EF4-FFF2-40B4-BE49-F238E27FC236}">
                <a16:creationId xmlns:a16="http://schemas.microsoft.com/office/drawing/2014/main" id="{D21C9DD0-BA91-4724-85C6-C16FC1FE5417}"/>
              </a:ext>
            </a:extLst>
          </p:cNvPr>
          <p:cNvSpPr/>
          <p:nvPr/>
        </p:nvSpPr>
        <p:spPr>
          <a:xfrm>
            <a:off x="3463226" y="5148749"/>
            <a:ext cx="5751830" cy="253916"/>
          </a:xfrm>
          <a:prstGeom prst="rect">
            <a:avLst/>
          </a:prstGeom>
        </p:spPr>
        <p:txBody>
          <a:bodyPr wrap="square">
            <a:spAutoFit/>
          </a:bodyPr>
          <a:lstStyle/>
          <a:p>
            <a:r>
              <a:rPr lang="es-MX" sz="1050" dirty="0">
                <a:latin typeface="Philosopher"/>
                <a:hlinkClick r:id="rId5">
                  <a:extLst>
                    <a:ext uri="{A12FA001-AC4F-418D-AE19-62706E023703}">
                      <ahyp:hlinkClr xmlns:ahyp="http://schemas.microsoft.com/office/drawing/2018/hyperlinkcolor" val="tx"/>
                    </a:ext>
                  </a:extLst>
                </a:hlinkClick>
              </a:rPr>
              <a:t>Fuente: http://hum.unne.edu.ar/revistas/geoweb/Geo2/contenid/vulner6.htm</a:t>
            </a:r>
            <a:endParaRPr lang="es-MX" sz="1050" dirty="0">
              <a:latin typeface="Philosopher"/>
            </a:endParaRPr>
          </a:p>
        </p:txBody>
      </p:sp>
    </p:spTree>
    <p:extLst>
      <p:ext uri="{BB962C8B-B14F-4D97-AF65-F5344CB8AC3E}">
        <p14:creationId xmlns:p14="http://schemas.microsoft.com/office/powerpoint/2010/main" val="1218293849"/>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45041" y="1659181"/>
            <a:ext cx="9151618" cy="3421371"/>
          </a:xfrm>
        </p:spPr>
        <p:txBody>
          <a:bodyPr>
            <a:noAutofit/>
          </a:bodyPr>
          <a:lstStyle/>
          <a:p>
            <a:pPr algn="just"/>
            <a:r>
              <a:rPr lang="es-ES" sz="2000" dirty="0">
                <a:latin typeface="Philosopher"/>
              </a:rPr>
              <a:t>De allí que la vulnerabilidad se relaciona con otras nociones que expresan ya sea  fragilidad e indefensión ante cambios originados en el entorno, como desamparo institucional desde el Estado que no contribuye a fortalecer ni cuida sistemáticamente de sus ciudadanos; como debilidad interna para afrontar concretamente los cambios necesarios del individuo u hogar para aprovechar el conjunto de oportunidades que se le presenta; como inseguridad permanente que paraliza, incapacita y desmotiva la posibilidad de pensar estrategias y actuar a futuro para lograr mejores niveles de bienestar y como degradación de las condiciones que permiten una vida plena y saludable(</a:t>
            </a:r>
            <a:r>
              <a:rPr lang="es-MX" sz="2000" dirty="0">
                <a:latin typeface="Philosopher"/>
                <a:hlinkClick r:id="rId4">
                  <a:extLst>
                    <a:ext uri="{A12FA001-AC4F-418D-AE19-62706E023703}">
                      <ahyp:hlinkClr xmlns:ahyp="http://schemas.microsoft.com/office/drawing/2018/hyperlinkcolor" val="tx"/>
                    </a:ext>
                  </a:extLst>
                </a:hlinkClick>
              </a:rPr>
              <a:t>http://scielo.isciii.es/scielo.php?script=sci_arttext&amp;pid=S1137-66272007000600002</a:t>
            </a:r>
            <a:r>
              <a:rPr lang="es-MX" sz="2000" dirty="0">
                <a:latin typeface="Philosopher"/>
              </a:rPr>
              <a:t> y </a:t>
            </a:r>
            <a:r>
              <a:rPr lang="es-MX" sz="2000" dirty="0">
                <a:latin typeface="Philosopher"/>
                <a:hlinkClick r:id="rId5">
                  <a:extLst>
                    <a:ext uri="{A12FA001-AC4F-418D-AE19-62706E023703}">
                      <ahyp:hlinkClr xmlns:ahyp="http://schemas.microsoft.com/office/drawing/2018/hyperlinkcolor" val="tx"/>
                    </a:ext>
                  </a:extLst>
                </a:hlinkClick>
              </a:rPr>
              <a:t>http://www.scielo.org.mx/scielo.php?script=sci_arttext&amp;pid=S0188-46112012000100006</a:t>
            </a:r>
            <a:r>
              <a:rPr lang="es-MX" sz="2000" dirty="0">
                <a:latin typeface="Philosopher"/>
              </a:rPr>
              <a:t>).</a:t>
            </a:r>
          </a:p>
        </p:txBody>
      </p:sp>
    </p:spTree>
    <p:extLst>
      <p:ext uri="{BB962C8B-B14F-4D97-AF65-F5344CB8AC3E}">
        <p14:creationId xmlns:p14="http://schemas.microsoft.com/office/powerpoint/2010/main" val="2123895018"/>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7"/>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3000" dirty="0">
              <a:solidFill>
                <a:schemeClr val="bg1"/>
              </a:solidFill>
              <a:latin typeface="Philosopher"/>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154403" y="-184896"/>
            <a:ext cx="4531858" cy="123553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MX" sz="3000" b="1" dirty="0">
              <a:solidFill>
                <a:schemeClr val="bg1"/>
              </a:solidFill>
              <a:latin typeface="Philosopher"/>
            </a:endParaRPr>
          </a:p>
          <a:p>
            <a:r>
              <a:rPr lang="es-MX" sz="3000" b="1" dirty="0">
                <a:solidFill>
                  <a:schemeClr val="bg1"/>
                </a:solidFill>
                <a:latin typeface="Philosopher"/>
              </a:rPr>
              <a:t>     MÓDULO III</a:t>
            </a:r>
            <a:endParaRPr lang="es-MX" sz="3000" dirty="0">
              <a:latin typeface="Philosopher"/>
            </a:endParaRPr>
          </a:p>
          <a:p>
            <a:endParaRPr lang="es-ES" sz="30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6" name="Rectángulo 5">
            <a:extLst>
              <a:ext uri="{FF2B5EF4-FFF2-40B4-BE49-F238E27FC236}">
                <a16:creationId xmlns:a16="http://schemas.microsoft.com/office/drawing/2014/main" id="{E1F94846-9526-4252-B9E4-748CE9978FAE}"/>
              </a:ext>
            </a:extLst>
          </p:cNvPr>
          <p:cNvSpPr/>
          <p:nvPr/>
        </p:nvSpPr>
        <p:spPr>
          <a:xfrm>
            <a:off x="1578025" y="3648545"/>
            <a:ext cx="9147806" cy="707886"/>
          </a:xfrm>
          <a:prstGeom prst="rect">
            <a:avLst/>
          </a:prstGeom>
        </p:spPr>
        <p:txBody>
          <a:bodyPr wrap="square">
            <a:spAutoFit/>
          </a:bodyPr>
          <a:lstStyle/>
          <a:p>
            <a:pPr algn="just"/>
            <a:r>
              <a:rPr lang="es-MX" sz="2000" b="1" dirty="0">
                <a:solidFill>
                  <a:srgbClr val="000000"/>
                </a:solidFill>
                <a:latin typeface="Philosopher"/>
              </a:rPr>
              <a:t>Propósito:</a:t>
            </a:r>
            <a:r>
              <a:rPr lang="es-MX" sz="2000" dirty="0">
                <a:latin typeface="Philosopher"/>
              </a:rPr>
              <a:t> Relacionar las diferentes prácticas socioculturales en los grupos humanos y asume una actitud de respeto y tolerancia para la integración y convivencia. </a:t>
            </a:r>
            <a:endParaRPr lang="es-MX" sz="2000" dirty="0">
              <a:solidFill>
                <a:srgbClr val="000000"/>
              </a:solidFill>
              <a:latin typeface="Philosopher"/>
            </a:endParaRPr>
          </a:p>
        </p:txBody>
      </p:sp>
      <p:sp>
        <p:nvSpPr>
          <p:cNvPr id="3" name="Rectángulo 2">
            <a:extLst>
              <a:ext uri="{FF2B5EF4-FFF2-40B4-BE49-F238E27FC236}">
                <a16:creationId xmlns:a16="http://schemas.microsoft.com/office/drawing/2014/main" id="{946F7833-A8AC-4741-A302-8C13F4E17E29}"/>
              </a:ext>
            </a:extLst>
          </p:cNvPr>
          <p:cNvSpPr/>
          <p:nvPr/>
        </p:nvSpPr>
        <p:spPr>
          <a:xfrm>
            <a:off x="3949304" y="2182900"/>
            <a:ext cx="3922612" cy="523220"/>
          </a:xfrm>
          <a:prstGeom prst="rect">
            <a:avLst/>
          </a:prstGeom>
        </p:spPr>
        <p:txBody>
          <a:bodyPr wrap="none">
            <a:spAutoFit/>
          </a:bodyPr>
          <a:lstStyle/>
          <a:p>
            <a:pPr algn="ctr"/>
            <a:r>
              <a:rPr lang="es-MX" sz="2800" b="1" dirty="0">
                <a:latin typeface="Philosopher"/>
              </a:rPr>
              <a:t>Prácticas Socioculturales </a:t>
            </a:r>
            <a:endParaRPr lang="es-MX" sz="2800" dirty="0">
              <a:latin typeface="Philosopher"/>
            </a:endParaRPr>
          </a:p>
        </p:txBody>
      </p:sp>
    </p:spTree>
    <p:extLst>
      <p:ext uri="{BB962C8B-B14F-4D97-AF65-F5344CB8AC3E}">
        <p14:creationId xmlns:p14="http://schemas.microsoft.com/office/powerpoint/2010/main" val="375663119"/>
      </p:ext>
    </p:extLst>
  </p:cSld>
  <p:clrMapOvr>
    <a:masterClrMapping/>
  </p:clrMapOvr>
  <mc:AlternateContent xmlns:mc="http://schemas.openxmlformats.org/markup-compatibility/2006" xmlns:p14="http://schemas.microsoft.com/office/powerpoint/2010/main">
    <mc:Choice Requires="p14">
      <p:transition spd="slow" p14:dur="2000">
        <p:push dir="u"/>
        <p:sndAc>
          <p:stSnd>
            <p:snd r:embed="rId3" name="bomb.wav"/>
          </p:stSnd>
        </p:sndAc>
      </p:transition>
    </mc:Choice>
    <mc:Fallback xmlns="">
      <p:transition spd="slow">
        <p:push dir="u"/>
        <p:sndAc>
          <p:stSnd>
            <p:snd r:embed="rId4" name="bomb.wav"/>
          </p:stSnd>
        </p:sndAc>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pic>
        <p:nvPicPr>
          <p:cNvPr id="9218" name="Picture 2" descr="Resultado de imagen para Vulnerabilidad">
            <a:extLst>
              <a:ext uri="{FF2B5EF4-FFF2-40B4-BE49-F238E27FC236}">
                <a16:creationId xmlns:a16="http://schemas.microsoft.com/office/drawing/2014/main" id="{527E7115-3F6A-439A-B05B-FA2BFF726D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6999" y="1555790"/>
            <a:ext cx="5118002" cy="313185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bliqueTopRigh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CA3E54CB-8477-46BC-8F9C-495B10892E70}"/>
              </a:ext>
            </a:extLst>
          </p:cNvPr>
          <p:cNvSpPr/>
          <p:nvPr/>
        </p:nvSpPr>
        <p:spPr>
          <a:xfrm>
            <a:off x="3430981" y="4745664"/>
            <a:ext cx="5118001" cy="415498"/>
          </a:xfrm>
          <a:prstGeom prst="rect">
            <a:avLst/>
          </a:prstGeom>
        </p:spPr>
        <p:txBody>
          <a:bodyPr wrap="square">
            <a:spAutoFit/>
          </a:bodyPr>
          <a:lstStyle/>
          <a:p>
            <a:r>
              <a:rPr lang="es-MX" sz="1050" dirty="0">
                <a:hlinkClick r:id="rId5">
                  <a:extLst>
                    <a:ext uri="{A12FA001-AC4F-418D-AE19-62706E023703}">
                      <ahyp:hlinkClr xmlns:ahyp="http://schemas.microsoft.com/office/drawing/2018/hyperlinkcolor" val="tx"/>
                    </a:ext>
                  </a:extLst>
                </a:hlinkClick>
              </a:rPr>
              <a:t>https://www.laprensagrafica.com/elsalvador/Vulnerabilidad-del-pais-provoca-que-se-reproduzcan-las-enfermedades-virales-20171112-0060.html</a:t>
            </a:r>
            <a:endParaRPr lang="es-MX" sz="1050" dirty="0"/>
          </a:p>
        </p:txBody>
      </p:sp>
    </p:spTree>
    <p:extLst>
      <p:ext uri="{BB962C8B-B14F-4D97-AF65-F5344CB8AC3E}">
        <p14:creationId xmlns:p14="http://schemas.microsoft.com/office/powerpoint/2010/main" val="4144240878"/>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8" name="cashreg.wav"/>
          </p:stSnd>
        </p:sndAc>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0" name="Título 1">
            <a:extLst>
              <a:ext uri="{FF2B5EF4-FFF2-40B4-BE49-F238E27FC236}">
                <a16:creationId xmlns:a16="http://schemas.microsoft.com/office/drawing/2014/main" id="{29EBC0CF-3A05-4C1B-827F-39F5FE29C8B0}"/>
              </a:ext>
            </a:extLst>
          </p:cNvPr>
          <p:cNvSpPr>
            <a:spLocks noGrp="1"/>
          </p:cNvSpPr>
          <p:nvPr>
            <p:ph type="title"/>
          </p:nvPr>
        </p:nvSpPr>
        <p:spPr>
          <a:xfrm>
            <a:off x="1524002" y="1128540"/>
            <a:ext cx="9151618" cy="4860510"/>
          </a:xfrm>
        </p:spPr>
        <p:txBody>
          <a:bodyPr>
            <a:noAutofit/>
          </a:bodyPr>
          <a:lstStyle/>
          <a:p>
            <a:pPr algn="just"/>
            <a:br>
              <a:rPr lang="es-ES" sz="2000" dirty="0">
                <a:latin typeface="Philosopher"/>
              </a:rPr>
            </a:br>
            <a:r>
              <a:rPr lang="es-ES" sz="2000" dirty="0">
                <a:latin typeface="Philosopher"/>
              </a:rPr>
              <a:t>La vulnerabilidad es una noción dinámica y multidimensional en la medida que afecta tanto a individuos, grupos y comunidades en distintos planos de su bienestar, de diversas formas y con diferentes intensidades a lo largo del tiempo. Tiene como potencialidad contribuir a identificar individuos, hogares y comunidades que por su menor dotación de activos y diversificación de estrategias tienen menor capacidad de respuesta, por lo tanto, por su situación de desventaja social están expuestos a mayores niveles de riesgo por alteraciones significativas en los planos sociales, políticos y económicos que afectan sus condiciones de vida y la capacidad de habilitarse por sus propios medios o por ayuda externa.</a:t>
            </a:r>
            <a:br>
              <a:rPr lang="es-ES" sz="2000" dirty="0">
                <a:latin typeface="Philosopher"/>
              </a:rPr>
            </a:br>
            <a:br>
              <a:rPr lang="es-ES" sz="2000" dirty="0">
                <a:latin typeface="Philosopher"/>
              </a:rPr>
            </a:br>
            <a:r>
              <a:rPr lang="es-ES" sz="2000" dirty="0">
                <a:latin typeface="Philosopher"/>
              </a:rPr>
              <a:t>La vulnerabilidad se contra ataca con la movilización de recursos y la activación de estrategias para prevenir y revertir el empobrecimiento (</a:t>
            </a:r>
            <a:r>
              <a:rPr lang="es-MX" sz="2000" dirty="0">
                <a:latin typeface="Philosopher"/>
                <a:hlinkClick r:id="rId4">
                  <a:extLst>
                    <a:ext uri="{A12FA001-AC4F-418D-AE19-62706E023703}">
                      <ahyp:hlinkClr xmlns:ahyp="http://schemas.microsoft.com/office/drawing/2018/hyperlinkcolor" val="tx"/>
                    </a:ext>
                  </a:extLst>
                </a:hlinkClick>
              </a:rPr>
              <a:t>http://www.dicc.hegoa.ehu.es/listar/mostrar/228</a:t>
            </a:r>
            <a:r>
              <a:rPr lang="es-MX" sz="2000" dirty="0">
                <a:latin typeface="Philosopher"/>
              </a:rPr>
              <a:t>)</a:t>
            </a:r>
            <a:r>
              <a:rPr lang="es-ES" sz="2000" dirty="0">
                <a:latin typeface="Philosopher"/>
              </a:rPr>
              <a:t>. </a:t>
            </a:r>
            <a:br>
              <a:rPr lang="es-ES" sz="2000" dirty="0">
                <a:latin typeface="Philosopher"/>
              </a:rPr>
            </a:br>
            <a:endParaRPr lang="es-MX" sz="2000" dirty="0">
              <a:latin typeface="Philosopher"/>
            </a:endParaRPr>
          </a:p>
        </p:txBody>
      </p:sp>
    </p:spTree>
    <p:extLst>
      <p:ext uri="{BB962C8B-B14F-4D97-AF65-F5344CB8AC3E}">
        <p14:creationId xmlns:p14="http://schemas.microsoft.com/office/powerpoint/2010/main" val="2604930478"/>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3" name="cashreg.wav"/>
          </p:stSnd>
        </p:sndAc>
      </p:transition>
    </mc:Choice>
    <mc:Fallback xmlns="">
      <p:transition spd="slow">
        <p:fade/>
        <p:sndAc>
          <p:stSnd>
            <p:snd r:embed="rId6" name="cashreg.wav"/>
          </p:stSnd>
        </p:sndAc>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bg1"/>
              </a:solidFill>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28" name="Marcador de texto 27">
            <a:extLst>
              <a:ext uri="{FF2B5EF4-FFF2-40B4-BE49-F238E27FC236}">
                <a16:creationId xmlns:a16="http://schemas.microsoft.com/office/drawing/2014/main" id="{743EA4D1-C714-41D3-8178-3B506899E5BB}"/>
              </a:ext>
            </a:extLst>
          </p:cNvPr>
          <p:cNvSpPr txBox="1">
            <a:spLocks noGrp="1"/>
          </p:cNvSpPr>
          <p:nvPr>
            <p:ph type="body" sz="quarter" idx="3"/>
          </p:nvPr>
        </p:nvSpPr>
        <p:spPr>
          <a:xfrm>
            <a:off x="1524002" y="1491047"/>
            <a:ext cx="9153531" cy="1477328"/>
          </a:xfrm>
          <a:prstGeom prst="rect">
            <a:avLst/>
          </a:prstGeom>
          <a:noFill/>
        </p:spPr>
        <p:txBody>
          <a:bodyPr wrap="square" rtlCol="0">
            <a:spAutoFit/>
          </a:bodyPr>
          <a:lstStyle/>
          <a:p>
            <a:pPr indent="-609600" algn="just"/>
            <a:r>
              <a:rPr lang="es-MX" altLang="es-MX" sz="2000" b="0" dirty="0">
                <a:latin typeface="Philosopher"/>
                <a:ea typeface="ＭＳ Ｐゴシック" panose="020B0600070205080204" pitchFamily="34" charset="-128"/>
              </a:rPr>
              <a:t>Práctica cotidiana basada en un trato diferencial y desfavorable o de desprecio hacia una persona o colectivo, por motivos arbitrarios e injustificados relacionados con sus características físicas, creencias, identidad, forma de vida sustentada en un sentido de superioridad o rechazo a las diferencias (</a:t>
            </a:r>
            <a:r>
              <a:rPr lang="es-MX" sz="2000" b="0" dirty="0">
                <a:latin typeface="Philosopher"/>
                <a:hlinkClick r:id="rId4">
                  <a:extLst>
                    <a:ext uri="{A12FA001-AC4F-418D-AE19-62706E023703}">
                      <ahyp:hlinkClr xmlns:ahyp="http://schemas.microsoft.com/office/drawing/2018/hyperlinkcolor" val="tx"/>
                    </a:ext>
                  </a:extLst>
                </a:hlinkClick>
              </a:rPr>
              <a:t>https://e-igualdad.net/tipos-discriminacion-social/</a:t>
            </a:r>
            <a:r>
              <a:rPr lang="es-MX" sz="2000" b="0" dirty="0">
                <a:latin typeface="Philosopher"/>
              </a:rPr>
              <a:t>).</a:t>
            </a:r>
          </a:p>
        </p:txBody>
      </p:sp>
      <p:pic>
        <p:nvPicPr>
          <p:cNvPr id="10242" name="Picture 2" descr="Resultado de imagen para discriminacion">
            <a:extLst>
              <a:ext uri="{FF2B5EF4-FFF2-40B4-BE49-F238E27FC236}">
                <a16:creationId xmlns:a16="http://schemas.microsoft.com/office/drawing/2014/main" id="{1C0E67F3-1108-4C03-9ABA-2F5FA08B52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4934" y="3570068"/>
            <a:ext cx="3028950" cy="1950694"/>
          </a:xfrm>
          <a:prstGeom prst="rect">
            <a:avLst/>
          </a:prstGeom>
          <a:noFill/>
          <a:ln w="57150">
            <a:solidFill>
              <a:schemeClr val="tx1"/>
            </a:solidFill>
          </a:ln>
          <a:scene3d>
            <a:camera prst="perspectiveLeft"/>
            <a:lightRig rig="threePt" dir="t"/>
          </a:scene3d>
          <a:sp3d>
            <a:bevelT/>
          </a:sp3d>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6FFD34F5-468B-4BA9-9404-CF23BC586194}"/>
              </a:ext>
            </a:extLst>
          </p:cNvPr>
          <p:cNvSpPr/>
          <p:nvPr/>
        </p:nvSpPr>
        <p:spPr>
          <a:xfrm>
            <a:off x="7053884" y="5120732"/>
            <a:ext cx="1745991" cy="246221"/>
          </a:xfrm>
          <a:prstGeom prst="rect">
            <a:avLst/>
          </a:prstGeom>
        </p:spPr>
        <p:txBody>
          <a:bodyPr wrap="none">
            <a:spAutoFit/>
          </a:bodyPr>
          <a:lstStyle/>
          <a:p>
            <a:r>
              <a:rPr lang="es-MX" sz="1000" dirty="0">
                <a:latin typeface="Philosopher"/>
                <a:hlinkClick r:id="rId6">
                  <a:extLst>
                    <a:ext uri="{A12FA001-AC4F-418D-AE19-62706E023703}">
                      <ahyp:hlinkClr xmlns:ahyp="http://schemas.microsoft.com/office/drawing/2018/hyperlinkcolor" val="tx"/>
                    </a:ext>
                  </a:extLst>
                </a:hlinkClick>
              </a:rPr>
              <a:t>https://concepto.de/racismo/</a:t>
            </a:r>
            <a:endParaRPr lang="es-MX" sz="1000" dirty="0">
              <a:latin typeface="Philosopher"/>
            </a:endParaRPr>
          </a:p>
        </p:txBody>
      </p:sp>
      <p:sp>
        <p:nvSpPr>
          <p:cNvPr id="12" name="Título 1">
            <a:extLst>
              <a:ext uri="{FF2B5EF4-FFF2-40B4-BE49-F238E27FC236}">
                <a16:creationId xmlns:a16="http://schemas.microsoft.com/office/drawing/2014/main" id="{BB38FBD7-713C-48D2-8E0B-5F7BDF3F4A10}"/>
              </a:ext>
            </a:extLst>
          </p:cNvPr>
          <p:cNvSpPr txBox="1">
            <a:spLocks/>
          </p:cNvSpPr>
          <p:nvPr/>
        </p:nvSpPr>
        <p:spPr>
          <a:xfrm>
            <a:off x="3359402" y="-218277"/>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000" b="1" dirty="0">
              <a:solidFill>
                <a:schemeClr val="bg1"/>
              </a:solidFill>
              <a:latin typeface="Philosopher"/>
            </a:endParaRPr>
          </a:p>
          <a:p>
            <a:r>
              <a:rPr lang="es-ES" sz="3000" b="1" dirty="0">
                <a:solidFill>
                  <a:schemeClr val="bg1"/>
                </a:solidFill>
                <a:latin typeface="Philosopher"/>
              </a:rPr>
              <a:t>  Discriminación</a:t>
            </a:r>
          </a:p>
          <a:p>
            <a:endParaRPr lang="es-ES" sz="3000" b="1" dirty="0">
              <a:solidFill>
                <a:schemeClr val="bg1"/>
              </a:solidFill>
              <a:latin typeface="Philosopher"/>
            </a:endParaRPr>
          </a:p>
        </p:txBody>
      </p:sp>
    </p:spTree>
    <p:extLst>
      <p:ext uri="{BB962C8B-B14F-4D97-AF65-F5344CB8AC3E}">
        <p14:creationId xmlns:p14="http://schemas.microsoft.com/office/powerpoint/2010/main" val="3326092151"/>
      </p:ext>
    </p:extLst>
  </p:cSld>
  <p:clrMapOvr>
    <a:masterClrMapping/>
  </p:clrMapOvr>
  <mc:AlternateContent xmlns:mc="http://schemas.openxmlformats.org/markup-compatibility/2006" xmlns:p14="http://schemas.microsoft.com/office/powerpoint/2010/main">
    <mc:Choice Requires="p14">
      <p:transition spd="slow" p14:dur="2000">
        <p:wipe/>
        <p:sndAc>
          <p:stSnd>
            <p:snd r:embed="rId3" name="breeze.wav"/>
          </p:stSnd>
        </p:sndAc>
      </p:transition>
    </mc:Choice>
    <mc:Fallback xmlns="">
      <p:transition spd="slow">
        <p:wipe/>
        <p:sndAc>
          <p:stSnd>
            <p:snd r:embed="rId7" name="breeze.wav"/>
          </p:stSnd>
        </p:sndAc>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graphicFrame>
        <p:nvGraphicFramePr>
          <p:cNvPr id="2" name="Tabla 1">
            <a:extLst>
              <a:ext uri="{FF2B5EF4-FFF2-40B4-BE49-F238E27FC236}">
                <a16:creationId xmlns:a16="http://schemas.microsoft.com/office/drawing/2014/main" id="{2E6C2DBA-CDD1-4B46-9E83-2FFE76BE30D2}"/>
              </a:ext>
            </a:extLst>
          </p:cNvPr>
          <p:cNvGraphicFramePr>
            <a:graphicFrameLocks noGrp="1"/>
          </p:cNvGraphicFramePr>
          <p:nvPr>
            <p:extLst>
              <p:ext uri="{D42A27DB-BD31-4B8C-83A1-F6EECF244321}">
                <p14:modId xmlns:p14="http://schemas.microsoft.com/office/powerpoint/2010/main" val="479579970"/>
              </p:ext>
            </p:extLst>
          </p:nvPr>
        </p:nvGraphicFramePr>
        <p:xfrm>
          <a:off x="6732105" y="4816703"/>
          <a:ext cx="3397678" cy="370840"/>
        </p:xfrm>
        <a:graphic>
          <a:graphicData uri="http://schemas.openxmlformats.org/drawingml/2006/table">
            <a:tbl>
              <a:tblPr firstRow="1" bandRow="1">
                <a:tableStyleId>{2D5ABB26-0587-4C30-8999-92F81FD0307C}</a:tableStyleId>
              </a:tblPr>
              <a:tblGrid>
                <a:gridCol w="3397678">
                  <a:extLst>
                    <a:ext uri="{9D8B030D-6E8A-4147-A177-3AD203B41FA5}">
                      <a16:colId xmlns:a16="http://schemas.microsoft.com/office/drawing/2014/main" val="1504368988"/>
                    </a:ext>
                  </a:extLst>
                </a:gridCol>
              </a:tblGrid>
              <a:tr h="370840">
                <a:tc>
                  <a:txBody>
                    <a:bodyPr/>
                    <a:lstStyle/>
                    <a:p>
                      <a:r>
                        <a:rPr lang="es-MX" sz="900" dirty="0" err="1">
                          <a:solidFill>
                            <a:schemeClr val="tx1"/>
                          </a:solidFill>
                          <a:latin typeface="Philosopher"/>
                        </a:rPr>
                        <a:t>Fuente:</a:t>
                      </a:r>
                      <a:r>
                        <a:rPr lang="es-MX" sz="900" dirty="0" err="1">
                          <a:solidFill>
                            <a:schemeClr val="tx1"/>
                          </a:solidFill>
                          <a:latin typeface="Philosopher"/>
                          <a:hlinkClick r:id="rId4">
                            <a:extLst>
                              <a:ext uri="{A12FA001-AC4F-418D-AE19-62706E023703}">
                                <ahyp:hlinkClr xmlns:ahyp="http://schemas.microsoft.com/office/drawing/2018/hyperlinkcolor" val="tx"/>
                              </a:ext>
                            </a:extLst>
                          </a:hlinkClick>
                        </a:rPr>
                        <a:t>http</a:t>
                      </a:r>
                      <a:r>
                        <a:rPr lang="es-MX" sz="900" dirty="0">
                          <a:solidFill>
                            <a:schemeClr val="tx1"/>
                          </a:solidFill>
                          <a:latin typeface="Philosopher"/>
                          <a:hlinkClick r:id="rId4">
                            <a:extLst>
                              <a:ext uri="{A12FA001-AC4F-418D-AE19-62706E023703}">
                                <ahyp:hlinkClr xmlns:ahyp="http://schemas.microsoft.com/office/drawing/2018/hyperlinkcolor" val="tx"/>
                              </a:ext>
                            </a:extLst>
                          </a:hlinkClick>
                        </a:rPr>
                        <a:t>://discriminacionyracismoenperu2015.blogspot.com/2015/04/que-tipos-de-discriminacion-existe-en.html</a:t>
                      </a:r>
                      <a:endParaRPr lang="es-MX" sz="900" dirty="0">
                        <a:solidFill>
                          <a:schemeClr val="tx1"/>
                        </a:solidFill>
                        <a:latin typeface="Philosopher"/>
                      </a:endParaRPr>
                    </a:p>
                  </a:txBody>
                  <a:tcPr/>
                </a:tc>
                <a:extLst>
                  <a:ext uri="{0D108BD9-81ED-4DB2-BD59-A6C34878D82A}">
                    <a16:rowId xmlns:a16="http://schemas.microsoft.com/office/drawing/2014/main" val="936244760"/>
                  </a:ext>
                </a:extLst>
              </a:tr>
            </a:tbl>
          </a:graphicData>
        </a:graphic>
      </p:graphicFrame>
      <p:sp>
        <p:nvSpPr>
          <p:cNvPr id="11" name="Título 1">
            <a:extLst>
              <a:ext uri="{FF2B5EF4-FFF2-40B4-BE49-F238E27FC236}">
                <a16:creationId xmlns:a16="http://schemas.microsoft.com/office/drawing/2014/main" id="{EE1A9C6C-5A5D-4D08-B68C-BBC98CC7FDAA}"/>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2" name="Título 1">
            <a:extLst>
              <a:ext uri="{FF2B5EF4-FFF2-40B4-BE49-F238E27FC236}">
                <a16:creationId xmlns:a16="http://schemas.microsoft.com/office/drawing/2014/main" id="{65EC150D-408C-4221-A328-86A06EE96035}"/>
              </a:ext>
            </a:extLst>
          </p:cNvPr>
          <p:cNvSpPr>
            <a:spLocks noGrp="1"/>
          </p:cNvSpPr>
          <p:nvPr>
            <p:ph type="title"/>
          </p:nvPr>
        </p:nvSpPr>
        <p:spPr>
          <a:xfrm>
            <a:off x="1524003" y="1173381"/>
            <a:ext cx="4571997" cy="4587414"/>
          </a:xfrm>
        </p:spPr>
        <p:txBody>
          <a:bodyPr>
            <a:noAutofit/>
          </a:bodyPr>
          <a:lstStyle/>
          <a:p>
            <a:pPr indent="-609600"/>
            <a:r>
              <a:rPr lang="es-MX" altLang="es-MX" sz="2000" b="1" dirty="0">
                <a:latin typeface="Philosopher"/>
                <a:ea typeface="ＭＳ Ｐゴシック" panose="020B0600070205080204" pitchFamily="34" charset="-128"/>
              </a:rPr>
              <a:t>Tipos de discriminación:</a:t>
            </a:r>
            <a:br>
              <a:rPr lang="es-MX" altLang="es-MX" sz="2000" b="1" dirty="0">
                <a:latin typeface="Philosopher"/>
                <a:ea typeface="ＭＳ Ｐゴシック" panose="020B0600070205080204" pitchFamily="34" charset="-128"/>
              </a:rPr>
            </a:b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origen étnico </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características físicas (racismo)</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género </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orientación sexual </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posición socioeconómica</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edad (jóvenes; adultos mayores)</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Discapacidad (Capacidades diferentes)</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origen nacional (inmigrantes)</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Por orientación religiosa</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Condición de salud (personas con VIH)</a:t>
            </a: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Embarazo</a:t>
            </a:r>
          </a:p>
        </p:txBody>
      </p:sp>
      <p:pic>
        <p:nvPicPr>
          <p:cNvPr id="11266" name="Picture 2" descr="Resultado de imagen para tipos de discriminacion">
            <a:extLst>
              <a:ext uri="{FF2B5EF4-FFF2-40B4-BE49-F238E27FC236}">
                <a16:creationId xmlns:a16="http://schemas.microsoft.com/office/drawing/2014/main" id="{5940BACF-E56F-4822-934A-7C3380CD32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3078" y="1593875"/>
            <a:ext cx="3937885" cy="3111156"/>
          </a:xfrm>
          <a:prstGeom prst="rect">
            <a:avLst/>
          </a:prstGeom>
          <a:noFill/>
          <a:effectLst>
            <a:glow rad="139700">
              <a:schemeClr val="accent1">
                <a:satMod val="175000"/>
                <a:alpha val="40000"/>
              </a:schemeClr>
            </a:glow>
          </a:effectLst>
          <a:scene3d>
            <a:camera prst="perspective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052502"/>
      </p:ext>
    </p:extLst>
  </p:cSld>
  <p:clrMapOvr>
    <a:masterClrMapping/>
  </p:clrMapOvr>
  <mc:AlternateContent xmlns:mc="http://schemas.openxmlformats.org/markup-compatibility/2006" xmlns:p14="http://schemas.microsoft.com/office/powerpoint/2010/main">
    <mc:Choice Requires="p14">
      <p:transition spd="slow" p14:dur="2000">
        <p:randomBar dir="vert"/>
        <p:sndAc>
          <p:stSnd>
            <p:snd r:embed="rId3" name="click.wav"/>
          </p:stSnd>
        </p:sndAc>
      </p:transition>
    </mc:Choice>
    <mc:Fallback xmlns="">
      <p:transition spd="slow">
        <p:randomBar dir="vert"/>
        <p:sndAc>
          <p:stSnd>
            <p:snd r:embed="rId8" name="click.wav"/>
          </p:stSnd>
        </p:sndAc>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EE1A9C6C-5A5D-4D08-B68C-BBC98CC7FDAA}"/>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2" name="Título 1">
            <a:extLst>
              <a:ext uri="{FF2B5EF4-FFF2-40B4-BE49-F238E27FC236}">
                <a16:creationId xmlns:a16="http://schemas.microsoft.com/office/drawing/2014/main" id="{65EC150D-408C-4221-A328-86A06EE96035}"/>
              </a:ext>
            </a:extLst>
          </p:cNvPr>
          <p:cNvSpPr>
            <a:spLocks noGrp="1"/>
          </p:cNvSpPr>
          <p:nvPr>
            <p:ph type="title"/>
          </p:nvPr>
        </p:nvSpPr>
        <p:spPr>
          <a:xfrm>
            <a:off x="1524002" y="2350217"/>
            <a:ext cx="9303023" cy="1927628"/>
          </a:xfrm>
        </p:spPr>
        <p:txBody>
          <a:bodyPr>
            <a:noAutofit/>
          </a:bodyPr>
          <a:lstStyle/>
          <a:p>
            <a:pPr indent="-609600" algn="just"/>
            <a:r>
              <a:rPr lang="es-MX" altLang="es-MX" sz="2000" dirty="0">
                <a:latin typeface="Philosopher"/>
                <a:ea typeface="ＭＳ Ｐゴシック" panose="020B0600070205080204" pitchFamily="34" charset="-128"/>
              </a:rPr>
              <a:t>Entre otros tipos de discriminación, se encuentran:</a:t>
            </a:r>
            <a:br>
              <a:rPr lang="es-MX" altLang="es-MX" sz="2000" dirty="0">
                <a:latin typeface="Philosopher"/>
                <a:ea typeface="ＭＳ Ｐゴシック" panose="020B0600070205080204" pitchFamily="34" charset="-128"/>
              </a:rPr>
            </a:br>
            <a:br>
              <a:rPr lang="es-MX" altLang="es-MX" sz="2000" dirty="0">
                <a:latin typeface="Philosopher"/>
                <a:ea typeface="ＭＳ Ｐゴシック" panose="020B0600070205080204" pitchFamily="34" charset="-128"/>
              </a:rPr>
            </a:br>
            <a:r>
              <a:rPr lang="es-MX" altLang="es-MX" sz="2000" dirty="0">
                <a:latin typeface="Philosopher"/>
                <a:ea typeface="ＭＳ Ｐゴシック" panose="020B0600070205080204" pitchFamily="34" charset="-128"/>
              </a:rPr>
              <a:t>D</a:t>
            </a:r>
            <a:r>
              <a:rPr lang="es-MX" sz="2000" dirty="0">
                <a:latin typeface="Philosopher"/>
              </a:rPr>
              <a:t>e facto, que es la discriminación que se presenta por creencias de generaciones anteriores y  la Institucional, que consiste en el rechazo del gobierno a zonas o grupos pobres o indígenas.</a:t>
            </a:r>
            <a:endParaRPr lang="es-MX" altLang="es-MX" sz="2000" dirty="0">
              <a:latin typeface="Philosopher"/>
              <a:ea typeface="ＭＳ Ｐゴシック" panose="020B0600070205080204" pitchFamily="34" charset="-128"/>
            </a:endParaRPr>
          </a:p>
        </p:txBody>
      </p:sp>
    </p:spTree>
    <p:extLst>
      <p:ext uri="{BB962C8B-B14F-4D97-AF65-F5344CB8AC3E}">
        <p14:creationId xmlns:p14="http://schemas.microsoft.com/office/powerpoint/2010/main" val="3762016525"/>
      </p:ext>
    </p:extLst>
  </p:cSld>
  <p:clrMapOvr>
    <a:masterClrMapping/>
  </p:clrMapOvr>
  <mc:AlternateContent xmlns:mc="http://schemas.openxmlformats.org/markup-compatibility/2006" xmlns:p14="http://schemas.microsoft.com/office/powerpoint/2010/main">
    <mc:Choice Requires="p14">
      <p:transition spd="slow" p14:dur="2000">
        <p:randomBar dir="vert"/>
        <p:sndAc>
          <p:stSnd>
            <p:snd r:embed="rId3" name="click.wav"/>
          </p:stSnd>
        </p:sndAc>
      </p:transition>
    </mc:Choice>
    <mc:Fallback xmlns="">
      <p:transition spd="slow">
        <p:randomBar dir="vert"/>
        <p:sndAc>
          <p:stSnd>
            <p:snd r:embed="rId8" name="click.wav"/>
          </p:stSnd>
        </p:sndAc>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graphicFrame>
        <p:nvGraphicFramePr>
          <p:cNvPr id="2" name="Tabla 1">
            <a:extLst>
              <a:ext uri="{FF2B5EF4-FFF2-40B4-BE49-F238E27FC236}">
                <a16:creationId xmlns:a16="http://schemas.microsoft.com/office/drawing/2014/main" id="{2E6C2DBA-CDD1-4B46-9E83-2FFE76BE30D2}"/>
              </a:ext>
            </a:extLst>
          </p:cNvPr>
          <p:cNvGraphicFramePr>
            <a:graphicFrameLocks noGrp="1"/>
          </p:cNvGraphicFramePr>
          <p:nvPr>
            <p:extLst>
              <p:ext uri="{D42A27DB-BD31-4B8C-83A1-F6EECF244321}">
                <p14:modId xmlns:p14="http://schemas.microsoft.com/office/powerpoint/2010/main" val="2103545033"/>
              </p:ext>
            </p:extLst>
          </p:nvPr>
        </p:nvGraphicFramePr>
        <p:xfrm>
          <a:off x="5579168" y="4420733"/>
          <a:ext cx="4830064" cy="370840"/>
        </p:xfrm>
        <a:graphic>
          <a:graphicData uri="http://schemas.openxmlformats.org/drawingml/2006/table">
            <a:tbl>
              <a:tblPr firstRow="1" bandRow="1">
                <a:tableStyleId>{2D5ABB26-0587-4C30-8999-92F81FD0307C}</a:tableStyleId>
              </a:tblPr>
              <a:tblGrid>
                <a:gridCol w="4830064">
                  <a:extLst>
                    <a:ext uri="{9D8B030D-6E8A-4147-A177-3AD203B41FA5}">
                      <a16:colId xmlns:a16="http://schemas.microsoft.com/office/drawing/2014/main" val="1504368988"/>
                    </a:ext>
                  </a:extLst>
                </a:gridCol>
              </a:tblGrid>
              <a:tr h="370840">
                <a:tc>
                  <a:txBody>
                    <a:bodyPr/>
                    <a:lstStyle/>
                    <a:p>
                      <a:r>
                        <a:rPr lang="es-MX" sz="1050" dirty="0">
                          <a:solidFill>
                            <a:schemeClr val="tx1"/>
                          </a:solidFill>
                          <a:latin typeface="Philosopher"/>
                        </a:rPr>
                        <a:t>Fuente: </a:t>
                      </a:r>
                      <a:r>
                        <a:rPr lang="es-MX" sz="1050" dirty="0">
                          <a:solidFill>
                            <a:schemeClr val="tx1"/>
                          </a:solidFill>
                          <a:latin typeface="Philosopher"/>
                          <a:hlinkClick r:id="rId4">
                            <a:extLst>
                              <a:ext uri="{A12FA001-AC4F-418D-AE19-62706E023703}">
                                <ahyp:hlinkClr xmlns:ahyp="http://schemas.microsoft.com/office/drawing/2018/hyperlinkcolor" val="tx"/>
                              </a:ext>
                            </a:extLst>
                          </a:hlinkClick>
                        </a:rPr>
                        <a:t>https://institutohistorico.org/para-comprender-la-discriminacion-en-mexico/</a:t>
                      </a:r>
                      <a:endParaRPr lang="es-MX" sz="1050" dirty="0">
                        <a:solidFill>
                          <a:schemeClr val="tx1"/>
                        </a:solidFill>
                        <a:latin typeface="Philosopher"/>
                      </a:endParaRPr>
                    </a:p>
                  </a:txBody>
                  <a:tcPr/>
                </a:tc>
                <a:extLst>
                  <a:ext uri="{0D108BD9-81ED-4DB2-BD59-A6C34878D82A}">
                    <a16:rowId xmlns:a16="http://schemas.microsoft.com/office/drawing/2014/main" val="936244760"/>
                  </a:ext>
                </a:extLst>
              </a:tr>
            </a:tbl>
          </a:graphicData>
        </a:graphic>
      </p:graphicFrame>
      <p:sp>
        <p:nvSpPr>
          <p:cNvPr id="11" name="Título 1">
            <a:extLst>
              <a:ext uri="{FF2B5EF4-FFF2-40B4-BE49-F238E27FC236}">
                <a16:creationId xmlns:a16="http://schemas.microsoft.com/office/drawing/2014/main" id="{EE1A9C6C-5A5D-4D08-B68C-BBC98CC7FDAA}"/>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12292" name="Picture 4" descr="Resultado de imagen para tipos de discriminacion en mexico">
            <a:extLst>
              <a:ext uri="{FF2B5EF4-FFF2-40B4-BE49-F238E27FC236}">
                <a16:creationId xmlns:a16="http://schemas.microsoft.com/office/drawing/2014/main" id="{6FAF7686-4DD2-4993-94CC-7FFC95A6B6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192" y="1713900"/>
            <a:ext cx="4042118" cy="3638447"/>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04343751-A00D-4672-A1A9-384DDF1FB2F6}"/>
              </a:ext>
            </a:extLst>
          </p:cNvPr>
          <p:cNvSpPr/>
          <p:nvPr/>
        </p:nvSpPr>
        <p:spPr>
          <a:xfrm>
            <a:off x="6095999" y="2089874"/>
            <a:ext cx="4575809" cy="1938992"/>
          </a:xfrm>
          <a:prstGeom prst="rect">
            <a:avLst/>
          </a:prstGeom>
        </p:spPr>
        <p:txBody>
          <a:bodyPr wrap="square">
            <a:spAutoFit/>
          </a:bodyPr>
          <a:lstStyle/>
          <a:p>
            <a:pPr algn="just"/>
            <a:r>
              <a:rPr lang="es-MX" altLang="es-MX" sz="2000" dirty="0">
                <a:latin typeface="Philosopher"/>
                <a:ea typeface="ＭＳ Ｐゴシック" panose="020B0600070205080204" pitchFamily="34" charset="-128"/>
              </a:rPr>
              <a:t>Discriminación se expresa en efectos negativos en la vida de las personas: pérdida de derechos; restricción o igualdad para acceder a ellos, aislamiento, violencias.  Niega el ejercicio igualitario de libertades, derechos y oportunidades.</a:t>
            </a:r>
            <a:endParaRPr lang="es-MX" sz="2000" dirty="0"/>
          </a:p>
        </p:txBody>
      </p:sp>
    </p:spTree>
    <p:extLst>
      <p:ext uri="{BB962C8B-B14F-4D97-AF65-F5344CB8AC3E}">
        <p14:creationId xmlns:p14="http://schemas.microsoft.com/office/powerpoint/2010/main" val="2219885203"/>
      </p:ext>
    </p:extLst>
  </p:cSld>
  <p:clrMapOvr>
    <a:masterClrMapping/>
  </p:clrMapOvr>
  <mc:AlternateContent xmlns:mc="http://schemas.openxmlformats.org/markup-compatibility/2006" xmlns:p14="http://schemas.microsoft.com/office/powerpoint/2010/main">
    <mc:Choice Requires="p14">
      <p:transition spd="slow" p14:dur="2000">
        <p:randomBar dir="vert"/>
        <p:sndAc>
          <p:stSnd>
            <p:snd r:embed="rId3" name="click.wav"/>
          </p:stSnd>
        </p:sndAc>
      </p:transition>
    </mc:Choice>
    <mc:Fallback xmlns="">
      <p:transition spd="slow">
        <p:randomBar dir="vert"/>
        <p:sndAc>
          <p:stSnd>
            <p:snd r:embed="rId8" name="click.wav"/>
          </p:stSnd>
        </p:sndAc>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399" y="-314064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latin typeface="Philosopher"/>
            </a:endParaRPr>
          </a:p>
        </p:txBody>
      </p:sp>
      <p:sp>
        <p:nvSpPr>
          <p:cNvPr id="17" name="Rectángulo 16"/>
          <p:cNvSpPr/>
          <p:nvPr/>
        </p:nvSpPr>
        <p:spPr>
          <a:xfrm rot="16200000">
            <a:off x="9225303" y="-434316"/>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a:t>
            </a:r>
            <a:r>
              <a:rPr lang="es-ES_tradnl" sz="1200" dirty="0">
                <a:latin typeface="Avenir Book"/>
              </a:rPr>
              <a:t>, </a:t>
            </a:r>
          </a:p>
          <a:p>
            <a:pPr algn="ctr"/>
            <a:r>
              <a:rPr lang="es-ES_tradnl" sz="1200" dirty="0">
                <a:latin typeface="Avenir Book"/>
              </a:rPr>
              <a:t>1er  SEMESTRE</a:t>
            </a:r>
            <a:endParaRPr lang="es-ES" sz="1200" dirty="0">
              <a:latin typeface="Avenir Book"/>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9" name="Título 1">
            <a:extLst>
              <a:ext uri="{FF2B5EF4-FFF2-40B4-BE49-F238E27FC236}">
                <a16:creationId xmlns:a16="http://schemas.microsoft.com/office/drawing/2014/main" id="{7ACE081E-859C-4F1D-8374-7304E5507F1F}"/>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3" name="Rectángulo 2">
            <a:extLst>
              <a:ext uri="{FF2B5EF4-FFF2-40B4-BE49-F238E27FC236}">
                <a16:creationId xmlns:a16="http://schemas.microsoft.com/office/drawing/2014/main" id="{2E5D6807-EA6D-4B8A-A359-489B33C62A3F}"/>
              </a:ext>
            </a:extLst>
          </p:cNvPr>
          <p:cNvSpPr/>
          <p:nvPr/>
        </p:nvSpPr>
        <p:spPr>
          <a:xfrm>
            <a:off x="1524001" y="1168442"/>
            <a:ext cx="9147808" cy="1631216"/>
          </a:xfrm>
          <a:prstGeom prst="rect">
            <a:avLst/>
          </a:prstGeom>
        </p:spPr>
        <p:txBody>
          <a:bodyPr wrap="square">
            <a:spAutoFit/>
          </a:bodyPr>
          <a:lstStyle/>
          <a:p>
            <a:pPr algn="just"/>
            <a:r>
              <a:rPr lang="es-MX" sz="2000" dirty="0">
                <a:latin typeface="Philosopher"/>
              </a:rPr>
              <a:t>Es el movimiento de las personas desde un lugar hasta otro, con la intención de fijar su residencia en el destino de forma permanente o semipermanente. La migración es un componente muy importante del cambio, la estructura y el crecimiento poblacional, así como lo son la natalidad y la mortalidad (</a:t>
            </a:r>
            <a:r>
              <a:rPr lang="es-MX" sz="2000" dirty="0">
                <a:hlinkClick r:id="rId4">
                  <a:extLst>
                    <a:ext uri="{A12FA001-AC4F-418D-AE19-62706E023703}">
                      <ahyp:hlinkClr xmlns:ahyp="http://schemas.microsoft.com/office/drawing/2018/hyperlinkcolor" val="tx"/>
                    </a:ext>
                  </a:extLst>
                </a:hlinkClick>
              </a:rPr>
              <a:t>https://www.geoenciclopedia.com/migracion/</a:t>
            </a:r>
            <a:r>
              <a:rPr lang="es-MX" sz="2000" dirty="0"/>
              <a:t>)</a:t>
            </a:r>
            <a:r>
              <a:rPr lang="es-MX" sz="2000" dirty="0">
                <a:latin typeface="Philosopher"/>
              </a:rPr>
              <a:t>.</a:t>
            </a:r>
          </a:p>
        </p:txBody>
      </p:sp>
      <p:sp>
        <p:nvSpPr>
          <p:cNvPr id="10" name="Título 1">
            <a:extLst>
              <a:ext uri="{FF2B5EF4-FFF2-40B4-BE49-F238E27FC236}">
                <a16:creationId xmlns:a16="http://schemas.microsoft.com/office/drawing/2014/main" id="{047C8FA4-A127-4CA7-B91D-96B04C6B90D5}"/>
              </a:ext>
            </a:extLst>
          </p:cNvPr>
          <p:cNvSpPr txBox="1">
            <a:spLocks/>
          </p:cNvSpPr>
          <p:nvPr/>
        </p:nvSpPr>
        <p:spPr>
          <a:xfrm>
            <a:off x="3429563" y="-240059"/>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a:t>
            </a:r>
            <a:r>
              <a:rPr lang="es-ES" sz="3000" b="1" dirty="0">
                <a:solidFill>
                  <a:schemeClr val="bg1"/>
                </a:solidFill>
                <a:latin typeface="Philosopher"/>
              </a:rPr>
              <a:t>Migración</a:t>
            </a:r>
          </a:p>
          <a:p>
            <a:endParaRPr lang="es-ES" sz="2800" b="1" dirty="0">
              <a:solidFill>
                <a:schemeClr val="bg1"/>
              </a:solidFill>
              <a:latin typeface="Philosopher"/>
            </a:endParaRPr>
          </a:p>
        </p:txBody>
      </p:sp>
      <p:pic>
        <p:nvPicPr>
          <p:cNvPr id="1026" name="Picture 2" descr="Resultado de imagen para migracion">
            <a:extLst>
              <a:ext uri="{FF2B5EF4-FFF2-40B4-BE49-F238E27FC236}">
                <a16:creationId xmlns:a16="http://schemas.microsoft.com/office/drawing/2014/main" id="{9C0145C5-A1FA-4962-A68D-36F76069EB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7184" y="3127513"/>
            <a:ext cx="4248240" cy="2662028"/>
          </a:xfrm>
          <a:prstGeom prst="rect">
            <a:avLst/>
          </a:prstGeom>
          <a:noFill/>
          <a:effectLst>
            <a:softEdge rad="31750"/>
          </a:effectLst>
          <a:scene3d>
            <a:camera prst="perspectiveRight"/>
            <a:lightRig rig="threePt" dir="t"/>
          </a:scene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0E52E7CA-5C2E-40E7-A2B5-79B3C1806DAE}"/>
              </a:ext>
            </a:extLst>
          </p:cNvPr>
          <p:cNvSpPr/>
          <p:nvPr/>
        </p:nvSpPr>
        <p:spPr>
          <a:xfrm>
            <a:off x="7012545" y="5309369"/>
            <a:ext cx="3659264" cy="415498"/>
          </a:xfrm>
          <a:prstGeom prst="rect">
            <a:avLst/>
          </a:prstGeom>
        </p:spPr>
        <p:txBody>
          <a:bodyPr wrap="square">
            <a:spAutoFit/>
          </a:bodyPr>
          <a:lstStyle/>
          <a:p>
            <a:r>
              <a:rPr lang="es-MX" sz="1050" dirty="0">
                <a:latin typeface="Philosopher"/>
                <a:hlinkClick r:id="rId6">
                  <a:extLst>
                    <a:ext uri="{A12FA001-AC4F-418D-AE19-62706E023703}">
                      <ahyp:hlinkClr xmlns:ahyp="http://schemas.microsoft.com/office/drawing/2018/hyperlinkcolor" val="tx"/>
                    </a:ext>
                  </a:extLst>
                </a:hlinkClick>
              </a:rPr>
              <a:t>http://www.sinpermiso.info/textos/honduras-las-causas-reales-de-la-migracion</a:t>
            </a:r>
            <a:endParaRPr lang="es-MX" sz="1050" dirty="0">
              <a:latin typeface="Philosopher"/>
            </a:endParaRPr>
          </a:p>
        </p:txBody>
      </p:sp>
    </p:spTree>
    <p:extLst>
      <p:ext uri="{BB962C8B-B14F-4D97-AF65-F5344CB8AC3E}">
        <p14:creationId xmlns:p14="http://schemas.microsoft.com/office/powerpoint/2010/main" val="126303779"/>
      </p:ext>
    </p:extLst>
  </p:cSld>
  <p:clrMapOvr>
    <a:masterClrMapping/>
  </p:clrMapOvr>
  <mc:AlternateContent xmlns:mc="http://schemas.openxmlformats.org/markup-compatibility/2006" xmlns:p14="http://schemas.microsoft.com/office/powerpoint/2010/main">
    <mc:Choice Requires="p14">
      <p:transition spd="slow" p14:dur="1300">
        <p14:pan dir="u"/>
        <p:sndAc>
          <p:stSnd>
            <p:snd r:embed="rId3" name="explode.wav"/>
          </p:stSnd>
        </p:sndAc>
      </p:transition>
    </mc:Choice>
    <mc:Fallback xmlns="">
      <p:transition spd="slow">
        <p:fade/>
        <p:sndAc>
          <p:stSnd>
            <p:snd r:embed="rId7" name="explode.wav"/>
          </p:stSnd>
        </p:sndAc>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399" y="-314064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latin typeface="Philosopher"/>
            </a:endParaRPr>
          </a:p>
        </p:txBody>
      </p:sp>
      <p:sp>
        <p:nvSpPr>
          <p:cNvPr id="17" name="Rectángulo 16"/>
          <p:cNvSpPr/>
          <p:nvPr/>
        </p:nvSpPr>
        <p:spPr>
          <a:xfrm rot="16200000">
            <a:off x="9225303" y="-434316"/>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a:t>
            </a:r>
            <a:r>
              <a:rPr lang="es-ES_tradnl" sz="1200" dirty="0">
                <a:latin typeface="Avenir Book"/>
              </a:rPr>
              <a:t>, </a:t>
            </a:r>
          </a:p>
          <a:p>
            <a:pPr algn="ctr"/>
            <a:r>
              <a:rPr lang="es-ES_tradnl" sz="1200" dirty="0">
                <a:latin typeface="Avenir Book"/>
              </a:rPr>
              <a:t>1er  SEMESTRE</a:t>
            </a:r>
            <a:endParaRPr lang="es-ES" sz="1200" dirty="0">
              <a:latin typeface="Avenir Book"/>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9" name="Título 1">
            <a:extLst>
              <a:ext uri="{FF2B5EF4-FFF2-40B4-BE49-F238E27FC236}">
                <a16:creationId xmlns:a16="http://schemas.microsoft.com/office/drawing/2014/main" id="{7ACE081E-859C-4F1D-8374-7304E5507F1F}"/>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2050" name="Picture 2" descr="Resultado de imagen para migracion">
            <a:extLst>
              <a:ext uri="{FF2B5EF4-FFF2-40B4-BE49-F238E27FC236}">
                <a16:creationId xmlns:a16="http://schemas.microsoft.com/office/drawing/2014/main" id="{CA5C1595-40B6-4882-858F-65C00B6B21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0443" y="1532965"/>
            <a:ext cx="5115335" cy="3792070"/>
          </a:xfrm>
          <a:prstGeom prst="rect">
            <a:avLst/>
          </a:prstGeom>
          <a:noFill/>
          <a:scene3d>
            <a:camera prst="perspectiveHeroicExtremeRightFacing"/>
            <a:lightRig rig="threePt" dir="t"/>
          </a:scene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A5AB7C7C-E380-4C77-9792-21F563CB5599}"/>
              </a:ext>
            </a:extLst>
          </p:cNvPr>
          <p:cNvSpPr/>
          <p:nvPr/>
        </p:nvSpPr>
        <p:spPr>
          <a:xfrm>
            <a:off x="1524001" y="4853949"/>
            <a:ext cx="3976442" cy="415498"/>
          </a:xfrm>
          <a:prstGeom prst="rect">
            <a:avLst/>
          </a:prstGeom>
        </p:spPr>
        <p:txBody>
          <a:bodyPr wrap="square">
            <a:spAutoFit/>
          </a:bodyPr>
          <a:lstStyle/>
          <a:p>
            <a:pPr algn="r"/>
            <a:r>
              <a:rPr lang="es-MX" sz="1050" dirty="0">
                <a:latin typeface="Philosopher"/>
                <a:hlinkClick r:id="rId5">
                  <a:extLst>
                    <a:ext uri="{A12FA001-AC4F-418D-AE19-62706E023703}">
                      <ahyp:hlinkClr xmlns:ahyp="http://schemas.microsoft.com/office/drawing/2018/hyperlinkcolor" val="tx"/>
                    </a:ext>
                  </a:extLst>
                </a:hlinkClick>
              </a:rPr>
              <a:t>https://www.razon.com.mx/mexico/advierten-repunte-de-migracion-desde-asia-y-africa/</a:t>
            </a:r>
            <a:endParaRPr lang="es-MX" sz="1050" dirty="0">
              <a:latin typeface="Philosopher"/>
            </a:endParaRPr>
          </a:p>
        </p:txBody>
      </p:sp>
    </p:spTree>
    <p:extLst>
      <p:ext uri="{BB962C8B-B14F-4D97-AF65-F5344CB8AC3E}">
        <p14:creationId xmlns:p14="http://schemas.microsoft.com/office/powerpoint/2010/main" val="80653827"/>
      </p:ext>
    </p:extLst>
  </p:cSld>
  <p:clrMapOvr>
    <a:masterClrMapping/>
  </p:clrMapOvr>
  <mc:AlternateContent xmlns:mc="http://schemas.openxmlformats.org/markup-compatibility/2006" xmlns:p14="http://schemas.microsoft.com/office/powerpoint/2010/main">
    <mc:Choice Requires="p14">
      <p:transition spd="slow" p14:dur="1300">
        <p14:pan dir="u"/>
        <p:sndAc>
          <p:stSnd>
            <p:snd r:embed="rId3" name="explode.wav"/>
          </p:stSnd>
        </p:sndAc>
      </p:transition>
    </mc:Choice>
    <mc:Fallback xmlns="">
      <p:transition spd="slow">
        <p:fade/>
        <p:sndAc>
          <p:stSnd>
            <p:snd r:embed="rId6" name="explode.wav"/>
          </p:stSnd>
        </p:sndAc>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4843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55356"/>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7C8A1A00-66D4-45AC-809B-79172C7907CB}"/>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2" name="Imagen 1">
            <a:extLst>
              <a:ext uri="{FF2B5EF4-FFF2-40B4-BE49-F238E27FC236}">
                <a16:creationId xmlns:a16="http://schemas.microsoft.com/office/drawing/2014/main" id="{4E4CE3C4-A908-4374-8E10-327F95E14EBB}"/>
              </a:ext>
            </a:extLst>
          </p:cNvPr>
          <p:cNvPicPr>
            <a:picLocks noChangeAspect="1"/>
          </p:cNvPicPr>
          <p:nvPr/>
        </p:nvPicPr>
        <p:blipFill rotWithShape="1">
          <a:blip r:embed="rId4"/>
          <a:srcRect l="36033" t="25917" r="22684" b="13293"/>
          <a:stretch/>
        </p:blipFill>
        <p:spPr>
          <a:xfrm>
            <a:off x="4827869" y="1191976"/>
            <a:ext cx="6115120" cy="4187397"/>
          </a:xfrm>
          <a:prstGeom prst="rect">
            <a:avLst/>
          </a:prstGeom>
          <a:effectLst>
            <a:outerShdw blurRad="63500" sx="102000" sy="102000" algn="ctr" rotWithShape="0">
              <a:prstClr val="black">
                <a:alpha val="40000"/>
              </a:prstClr>
            </a:outerShdw>
            <a:softEdge rad="127000"/>
          </a:effectLst>
          <a:scene3d>
            <a:camera prst="perspectiveRight"/>
            <a:lightRig rig="threePt" dir="t"/>
          </a:scene3d>
        </p:spPr>
      </p:pic>
      <p:sp>
        <p:nvSpPr>
          <p:cNvPr id="4" name="Rectángulo 3">
            <a:extLst>
              <a:ext uri="{FF2B5EF4-FFF2-40B4-BE49-F238E27FC236}">
                <a16:creationId xmlns:a16="http://schemas.microsoft.com/office/drawing/2014/main" id="{5F8A310B-6A36-4F50-87CD-6342A7CC8BCB}"/>
              </a:ext>
            </a:extLst>
          </p:cNvPr>
          <p:cNvSpPr/>
          <p:nvPr/>
        </p:nvSpPr>
        <p:spPr>
          <a:xfrm>
            <a:off x="4738416" y="5539066"/>
            <a:ext cx="4790094" cy="253916"/>
          </a:xfrm>
          <a:prstGeom prst="rect">
            <a:avLst/>
          </a:prstGeom>
        </p:spPr>
        <p:txBody>
          <a:bodyPr wrap="none">
            <a:spAutoFit/>
          </a:bodyPr>
          <a:lstStyle/>
          <a:p>
            <a:r>
              <a:rPr lang="es-MX" sz="1050" dirty="0">
                <a:latin typeface="Philosopher"/>
                <a:hlinkClick r:id="rId5">
                  <a:extLst>
                    <a:ext uri="{A12FA001-AC4F-418D-AE19-62706E023703}">
                      <ahyp:hlinkClr xmlns:ahyp="http://schemas.microsoft.com/office/drawing/2018/hyperlinkcolor" val="tx"/>
                    </a:ext>
                  </a:extLst>
                </a:hlinkClick>
              </a:rPr>
              <a:t>Fuente: Elaboración propia basada en https://www.geoenciclopedia.com/migracion/</a:t>
            </a:r>
            <a:endParaRPr lang="es-MX" sz="1050" dirty="0">
              <a:latin typeface="Philosopher"/>
            </a:endParaRPr>
          </a:p>
        </p:txBody>
      </p:sp>
      <p:sp>
        <p:nvSpPr>
          <p:cNvPr id="3" name="Rectángulo 2">
            <a:extLst>
              <a:ext uri="{FF2B5EF4-FFF2-40B4-BE49-F238E27FC236}">
                <a16:creationId xmlns:a16="http://schemas.microsoft.com/office/drawing/2014/main" id="{1B7C28FE-BD71-4696-8CA1-295EA531E3A5}"/>
              </a:ext>
            </a:extLst>
          </p:cNvPr>
          <p:cNvSpPr/>
          <p:nvPr/>
        </p:nvSpPr>
        <p:spPr>
          <a:xfrm>
            <a:off x="1524002" y="1833949"/>
            <a:ext cx="2491408" cy="1015663"/>
          </a:xfrm>
          <a:prstGeom prst="rect">
            <a:avLst/>
          </a:prstGeom>
        </p:spPr>
        <p:txBody>
          <a:bodyPr wrap="square">
            <a:spAutoFit/>
          </a:bodyPr>
          <a:lstStyle/>
          <a:p>
            <a:pPr algn="just"/>
            <a:r>
              <a:rPr lang="es-MX" sz="2000" dirty="0">
                <a:latin typeface="Philosopher"/>
              </a:rPr>
              <a:t>La migración como se puede apreciar en el cuadro, se divide en:</a:t>
            </a:r>
          </a:p>
        </p:txBody>
      </p:sp>
    </p:spTree>
    <p:extLst>
      <p:ext uri="{BB962C8B-B14F-4D97-AF65-F5344CB8AC3E}">
        <p14:creationId xmlns:p14="http://schemas.microsoft.com/office/powerpoint/2010/main" val="902924919"/>
      </p:ext>
    </p:extLst>
  </p:cSld>
  <p:clrMapOvr>
    <a:masterClrMapping/>
  </p:clrMapOvr>
  <mc:AlternateContent xmlns:mc="http://schemas.openxmlformats.org/markup-compatibility/2006" xmlns:p14="http://schemas.microsoft.com/office/powerpoint/2010/main">
    <mc:Choice Requires="p14">
      <p:transition spd="slow" p14:dur="1200">
        <p:dissolve/>
        <p:sndAc>
          <p:stSnd>
            <p:snd r:embed="rId3" name="suction.wav"/>
          </p:stSnd>
        </p:sndAc>
      </p:transition>
    </mc:Choice>
    <mc:Fallback xmlns="">
      <p:transition spd="slow">
        <p:dissolve/>
        <p:sndAc>
          <p:stSnd>
            <p:snd r:embed="rId6" name="suction.wav"/>
          </p:stSnd>
        </p:sndAc>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4843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55356"/>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7C8A1A00-66D4-45AC-809B-79172C7907CB}"/>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5" name="Rectángulo 4">
            <a:extLst>
              <a:ext uri="{FF2B5EF4-FFF2-40B4-BE49-F238E27FC236}">
                <a16:creationId xmlns:a16="http://schemas.microsoft.com/office/drawing/2014/main" id="{6F5C9C8A-96CD-426C-832E-05797705A2FA}"/>
              </a:ext>
            </a:extLst>
          </p:cNvPr>
          <p:cNvSpPr/>
          <p:nvPr/>
        </p:nvSpPr>
        <p:spPr>
          <a:xfrm>
            <a:off x="6599583" y="1492517"/>
            <a:ext cx="4072226" cy="4093428"/>
          </a:xfrm>
          <a:prstGeom prst="rect">
            <a:avLst/>
          </a:prstGeom>
        </p:spPr>
        <p:txBody>
          <a:bodyPr wrap="square">
            <a:spAutoFit/>
          </a:bodyPr>
          <a:lstStyle/>
          <a:p>
            <a:pPr algn="just"/>
            <a:endParaRPr lang="es-MX" sz="2000" dirty="0">
              <a:latin typeface="Nunito"/>
            </a:endParaRPr>
          </a:p>
          <a:p>
            <a:pPr algn="just"/>
            <a:r>
              <a:rPr lang="es-MX" sz="2000" dirty="0">
                <a:latin typeface="Nunito"/>
              </a:rPr>
              <a:t>La inmigración está representada por aquella población que ingresa a un país o territorio en el cual no ha nacido; supone la entrada de población.</a:t>
            </a:r>
          </a:p>
          <a:p>
            <a:pPr algn="just"/>
            <a:endParaRPr lang="es-MX" sz="2000" dirty="0">
              <a:latin typeface="Nunito"/>
            </a:endParaRPr>
          </a:p>
          <a:p>
            <a:pPr algn="just"/>
            <a:r>
              <a:rPr lang="es-MX" sz="2000" dirty="0">
                <a:latin typeface="Nunito"/>
              </a:rPr>
              <a:t>La emigración está representada por la población que abandona una región o país y se residencia en otra; representa salida de población (</a:t>
            </a:r>
            <a:r>
              <a:rPr lang="es-MX" sz="2000" dirty="0">
                <a:hlinkClick r:id="rId4">
                  <a:extLst>
                    <a:ext uri="{A12FA001-AC4F-418D-AE19-62706E023703}">
                      <ahyp:hlinkClr xmlns:ahyp="http://schemas.microsoft.com/office/drawing/2018/hyperlinkcolor" val="tx"/>
                    </a:ext>
                  </a:extLst>
                </a:hlinkClick>
              </a:rPr>
              <a:t>https://conceptodefinicion.de/migracion/</a:t>
            </a:r>
            <a:r>
              <a:rPr lang="es-MX" sz="2000" dirty="0"/>
              <a:t>).</a:t>
            </a:r>
          </a:p>
        </p:txBody>
      </p:sp>
      <p:pic>
        <p:nvPicPr>
          <p:cNvPr id="3074" name="Picture 2" descr="Resultado de imagen para inmigracion y emigracion">
            <a:extLst>
              <a:ext uri="{FF2B5EF4-FFF2-40B4-BE49-F238E27FC236}">
                <a16:creationId xmlns:a16="http://schemas.microsoft.com/office/drawing/2014/main" id="{2B8C71DE-64BF-464A-BAE2-3F1A0E30F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6158" y="1378604"/>
            <a:ext cx="4705797" cy="3669458"/>
          </a:xfrm>
          <a:prstGeom prst="rect">
            <a:avLst/>
          </a:prstGeom>
          <a:noFill/>
          <a:scene3d>
            <a:camera prst="perspectiveRelaxedModerately"/>
            <a:lightRig rig="threePt" dir="t"/>
          </a:scene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CEDA0E9A-7918-47D7-BAF6-7C31F021A1C4}"/>
              </a:ext>
            </a:extLst>
          </p:cNvPr>
          <p:cNvSpPr/>
          <p:nvPr/>
        </p:nvSpPr>
        <p:spPr>
          <a:xfrm>
            <a:off x="1520191" y="5066462"/>
            <a:ext cx="4575809" cy="553998"/>
          </a:xfrm>
          <a:prstGeom prst="rect">
            <a:avLst/>
          </a:prstGeom>
        </p:spPr>
        <p:txBody>
          <a:bodyPr wrap="square">
            <a:spAutoFit/>
          </a:bodyPr>
          <a:lstStyle/>
          <a:p>
            <a:r>
              <a:rPr lang="es-MX" sz="1000" dirty="0">
                <a:latin typeface="Philosopher"/>
                <a:hlinkClick r:id="rId6">
                  <a:extLst>
                    <a:ext uri="{A12FA001-AC4F-418D-AE19-62706E023703}">
                      <ahyp:hlinkClr xmlns:ahyp="http://schemas.microsoft.com/office/drawing/2018/hyperlinkcolor" val="tx"/>
                    </a:ext>
                  </a:extLst>
                </a:hlinkClick>
              </a:rPr>
              <a:t>https://es.123rf.com/photo_42958009_inmigraci%C3%B3n-o-emigraci%C3%B3n-migraci%C3%B3n-pol%C3%ADtica-o-econ%C3%B3mica-de-los-refugiados-o-en-movimiento-a-trav%C3%A9s-de-la-frontera-po.html</a:t>
            </a:r>
            <a:endParaRPr lang="es-MX" sz="1000" dirty="0">
              <a:latin typeface="Philosopher"/>
            </a:endParaRPr>
          </a:p>
        </p:txBody>
      </p:sp>
    </p:spTree>
    <p:extLst>
      <p:ext uri="{BB962C8B-B14F-4D97-AF65-F5344CB8AC3E}">
        <p14:creationId xmlns:p14="http://schemas.microsoft.com/office/powerpoint/2010/main" val="2120121822"/>
      </p:ext>
    </p:extLst>
  </p:cSld>
  <p:clrMapOvr>
    <a:masterClrMapping/>
  </p:clrMapOvr>
  <mc:AlternateContent xmlns:mc="http://schemas.openxmlformats.org/markup-compatibility/2006" xmlns:p14="http://schemas.microsoft.com/office/powerpoint/2010/main">
    <mc:Choice Requires="p14">
      <p:transition spd="slow" p14:dur="1200">
        <p:dissolve/>
        <p:sndAc>
          <p:stSnd>
            <p:snd r:embed="rId3" name="suction.wav"/>
          </p:stSnd>
        </p:sndAc>
      </p:transition>
    </mc:Choice>
    <mc:Fallback xmlns="">
      <p:transition spd="slow">
        <p:dissolve/>
        <p:sndAc>
          <p:stSnd>
            <p:snd r:embed="rId7" name="suction.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800" dirty="0">
              <a:solidFill>
                <a:schemeClr val="bg1"/>
              </a:solidFill>
              <a:latin typeface="Philosopher"/>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MX" sz="2800" b="1" dirty="0">
              <a:solidFill>
                <a:schemeClr val="bg1"/>
              </a:solidFill>
              <a:latin typeface="Philosopher"/>
            </a:endParaRPr>
          </a:p>
          <a:p>
            <a:r>
              <a:rPr lang="es-MX" sz="2800" b="1" dirty="0">
                <a:solidFill>
                  <a:schemeClr val="bg1"/>
                </a:solidFill>
                <a:latin typeface="Philosopher"/>
              </a:rPr>
              <a:t>     MÓDULO III </a:t>
            </a:r>
            <a:r>
              <a:rPr lang="es-MX" dirty="0"/>
              <a:t>	</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2" name="Título 1">
            <a:extLst>
              <a:ext uri="{FF2B5EF4-FFF2-40B4-BE49-F238E27FC236}">
                <a16:creationId xmlns:a16="http://schemas.microsoft.com/office/drawing/2014/main" id="{F1CBA13C-27AD-4071-8D55-62D716DEF257}"/>
              </a:ext>
            </a:extLst>
          </p:cNvPr>
          <p:cNvSpPr txBox="1">
            <a:spLocks/>
          </p:cNvSpPr>
          <p:nvPr/>
        </p:nvSpPr>
        <p:spPr>
          <a:xfrm>
            <a:off x="1919084" y="-218277"/>
            <a:ext cx="6200630"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MX" sz="3000" b="1" dirty="0">
              <a:solidFill>
                <a:schemeClr val="bg1"/>
              </a:solidFill>
              <a:latin typeface="Philosopher"/>
            </a:endParaRPr>
          </a:p>
          <a:p>
            <a:r>
              <a:rPr lang="es-MX" sz="3000" dirty="0"/>
              <a:t>	</a:t>
            </a:r>
          </a:p>
        </p:txBody>
      </p:sp>
      <p:sp>
        <p:nvSpPr>
          <p:cNvPr id="7" name="Título 6">
            <a:extLst>
              <a:ext uri="{FF2B5EF4-FFF2-40B4-BE49-F238E27FC236}">
                <a16:creationId xmlns:a16="http://schemas.microsoft.com/office/drawing/2014/main" id="{258BE006-D6E4-47A9-AF6C-D9EF16F52FB8}"/>
              </a:ext>
            </a:extLst>
          </p:cNvPr>
          <p:cNvSpPr>
            <a:spLocks noGrp="1"/>
          </p:cNvSpPr>
          <p:nvPr>
            <p:ph type="title"/>
          </p:nvPr>
        </p:nvSpPr>
        <p:spPr>
          <a:xfrm>
            <a:off x="2481530" y="179214"/>
            <a:ext cx="5351930" cy="663902"/>
          </a:xfrm>
        </p:spPr>
        <p:txBody>
          <a:bodyPr>
            <a:noAutofit/>
          </a:bodyPr>
          <a:lstStyle/>
          <a:p>
            <a:pPr algn="ctr"/>
            <a:br>
              <a:rPr lang="es-MX" sz="3000" b="1" dirty="0">
                <a:solidFill>
                  <a:schemeClr val="bg1"/>
                </a:solidFill>
                <a:latin typeface="Philosopher"/>
              </a:rPr>
            </a:br>
            <a:r>
              <a:rPr lang="es-MX" sz="3000" b="1" dirty="0">
                <a:solidFill>
                  <a:schemeClr val="bg1"/>
                </a:solidFill>
                <a:latin typeface="Philosopher"/>
              </a:rPr>
              <a:t>Derechos Humanos</a:t>
            </a:r>
            <a:br>
              <a:rPr lang="es-MX" sz="3000" b="1" dirty="0">
                <a:solidFill>
                  <a:schemeClr val="bg1"/>
                </a:solidFill>
                <a:latin typeface="Philosopher"/>
              </a:rPr>
            </a:br>
            <a:endParaRPr lang="es-MX" sz="3000" b="1" dirty="0">
              <a:solidFill>
                <a:schemeClr val="bg1"/>
              </a:solidFill>
              <a:latin typeface="Philosopher"/>
            </a:endParaRPr>
          </a:p>
        </p:txBody>
      </p:sp>
      <p:sp>
        <p:nvSpPr>
          <p:cNvPr id="26" name="Marcador de texto 25">
            <a:extLst>
              <a:ext uri="{FF2B5EF4-FFF2-40B4-BE49-F238E27FC236}">
                <a16:creationId xmlns:a16="http://schemas.microsoft.com/office/drawing/2014/main" id="{7A244219-DFCC-40B1-840A-73F997612F05}"/>
              </a:ext>
            </a:extLst>
          </p:cNvPr>
          <p:cNvSpPr txBox="1">
            <a:spLocks noGrp="1"/>
          </p:cNvSpPr>
          <p:nvPr>
            <p:ph type="body" idx="1"/>
          </p:nvPr>
        </p:nvSpPr>
        <p:spPr>
          <a:xfrm>
            <a:off x="1522095" y="1321658"/>
            <a:ext cx="9147809" cy="2159566"/>
          </a:xfrm>
          <a:prstGeom prst="rect">
            <a:avLst/>
          </a:prstGeom>
          <a:noFill/>
        </p:spPr>
        <p:txBody>
          <a:bodyPr wrap="square" rtlCol="0">
            <a:spAutoFit/>
          </a:bodyPr>
          <a:lstStyle/>
          <a:p>
            <a:pPr algn="just"/>
            <a:r>
              <a:rPr lang="es-MX" sz="2000" dirty="0">
                <a:latin typeface="Philosopher"/>
              </a:rPr>
              <a:t>Concepto</a:t>
            </a:r>
          </a:p>
          <a:p>
            <a:pPr algn="just"/>
            <a:br>
              <a:rPr lang="es-MX" sz="2000" b="0" dirty="0">
                <a:latin typeface="Philosopher"/>
              </a:rPr>
            </a:br>
            <a:r>
              <a:rPr lang="es-MX" sz="2000" b="0" dirty="0">
                <a:latin typeface="Philosopher"/>
              </a:rPr>
              <a:t>Los derechos humanos son derechos inherentes a todos los seres humanos, sin distinción alguna de nacionalidad, lugar de residencia, sexo, origen nacional o étnico, color, religión, lengua, o cualquier otra condición. Todos tenemos los mismos derechos humanos, sin discriminación alguna. Estos derechos son interrelacionados, interdependientes e indivisibles.</a:t>
            </a:r>
            <a:endParaRPr lang="es-ES" sz="2000" b="0" dirty="0">
              <a:latin typeface="Philosopher"/>
              <a:cs typeface="Avenir Book"/>
            </a:endParaRPr>
          </a:p>
        </p:txBody>
      </p:sp>
      <p:graphicFrame>
        <p:nvGraphicFramePr>
          <p:cNvPr id="27" name="Tabla 26">
            <a:extLst>
              <a:ext uri="{FF2B5EF4-FFF2-40B4-BE49-F238E27FC236}">
                <a16:creationId xmlns:a16="http://schemas.microsoft.com/office/drawing/2014/main" id="{9D48445E-CDCE-4694-9A88-84F5B0248EBF}"/>
              </a:ext>
            </a:extLst>
          </p:cNvPr>
          <p:cNvGraphicFramePr>
            <a:graphicFrameLocks noGrp="1"/>
          </p:cNvGraphicFramePr>
          <p:nvPr>
            <p:extLst>
              <p:ext uri="{D42A27DB-BD31-4B8C-83A1-F6EECF244321}">
                <p14:modId xmlns:p14="http://schemas.microsoft.com/office/powerpoint/2010/main" val="3508054631"/>
              </p:ext>
            </p:extLst>
          </p:nvPr>
        </p:nvGraphicFramePr>
        <p:xfrm>
          <a:off x="7328451" y="5368905"/>
          <a:ext cx="2445733" cy="502920"/>
        </p:xfrm>
        <a:graphic>
          <a:graphicData uri="http://schemas.openxmlformats.org/drawingml/2006/table">
            <a:tbl>
              <a:tblPr firstRow="1" bandRow="1">
                <a:tableStyleId>{2D5ABB26-0587-4C30-8999-92F81FD0307C}</a:tableStyleId>
              </a:tblPr>
              <a:tblGrid>
                <a:gridCol w="2445733">
                  <a:extLst>
                    <a:ext uri="{9D8B030D-6E8A-4147-A177-3AD203B41FA5}">
                      <a16:colId xmlns:a16="http://schemas.microsoft.com/office/drawing/2014/main" val="407675007"/>
                    </a:ext>
                  </a:extLst>
                </a:gridCol>
              </a:tblGrid>
              <a:tr h="370840">
                <a:tc>
                  <a:txBody>
                    <a:bodyPr/>
                    <a:lstStyle/>
                    <a:p>
                      <a:pPr algn="l"/>
                      <a:r>
                        <a:rPr lang="es-MX" sz="900" i="0" u="none" dirty="0" err="1">
                          <a:solidFill>
                            <a:schemeClr val="tx1"/>
                          </a:solidFill>
                          <a:latin typeface="Philosopher"/>
                        </a:rPr>
                        <a:t>Fuente:</a:t>
                      </a:r>
                      <a:r>
                        <a:rPr lang="es-MX" sz="900" dirty="0" err="1">
                          <a:solidFill>
                            <a:schemeClr val="tx1"/>
                          </a:solidFill>
                          <a:hlinkClick r:id="rId4">
                            <a:extLst>
                              <a:ext uri="{A12FA001-AC4F-418D-AE19-62706E023703}">
                                <ahyp:hlinkClr xmlns:ahyp="http://schemas.microsoft.com/office/drawing/2018/hyperlinkcolor" val="tx"/>
                              </a:ext>
                            </a:extLst>
                          </a:hlinkClick>
                        </a:rPr>
                        <a:t>https</a:t>
                      </a:r>
                      <a:r>
                        <a:rPr lang="es-MX" sz="900" dirty="0">
                          <a:solidFill>
                            <a:schemeClr val="tx1"/>
                          </a:solidFill>
                          <a:hlinkClick r:id="rId4">
                            <a:extLst>
                              <a:ext uri="{A12FA001-AC4F-418D-AE19-62706E023703}">
                                <ahyp:hlinkClr xmlns:ahyp="http://schemas.microsoft.com/office/drawing/2018/hyperlinkcolor" val="tx"/>
                              </a:ext>
                            </a:extLst>
                          </a:hlinkClick>
                        </a:rPr>
                        <a:t>://municipalismoysolidaridad.wordpress.com/2016/07/23/vida-digna-derechos-humanos/</a:t>
                      </a:r>
                      <a:endParaRPr lang="es-MX" sz="900" i="0" u="none" dirty="0">
                        <a:solidFill>
                          <a:schemeClr val="tx1"/>
                        </a:solidFill>
                        <a:latin typeface="Philosopher"/>
                      </a:endParaRPr>
                    </a:p>
                  </a:txBody>
                  <a:tcPr/>
                </a:tc>
                <a:extLst>
                  <a:ext uri="{0D108BD9-81ED-4DB2-BD59-A6C34878D82A}">
                    <a16:rowId xmlns:a16="http://schemas.microsoft.com/office/drawing/2014/main" val="1672032391"/>
                  </a:ext>
                </a:extLst>
              </a:tr>
            </a:tbl>
          </a:graphicData>
        </a:graphic>
      </p:graphicFrame>
      <p:pic>
        <p:nvPicPr>
          <p:cNvPr id="2" name="Picture 2" descr="Resultado de imagen para derechos humanos">
            <a:extLst>
              <a:ext uri="{FF2B5EF4-FFF2-40B4-BE49-F238E27FC236}">
                <a16:creationId xmlns:a16="http://schemas.microsoft.com/office/drawing/2014/main" id="{1C2478B8-585F-4096-974B-1C79697791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0729" y="3581549"/>
            <a:ext cx="3315525" cy="215956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575754"/>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3" name="wind.wav"/>
          </p:stSnd>
        </p:sndAc>
      </p:transition>
    </mc:Choice>
    <mc:Fallback xmlns="">
      <p:transition spd="slow">
        <p:fade/>
        <p:sndAc>
          <p:stSnd>
            <p:snd r:embed="rId6" name="wind.wav"/>
          </p:stSnd>
        </p:sndAc>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35184"/>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210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7C8A1A00-66D4-45AC-809B-79172C7907CB}"/>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3" name="1 Título">
            <a:extLst>
              <a:ext uri="{FF2B5EF4-FFF2-40B4-BE49-F238E27FC236}">
                <a16:creationId xmlns:a16="http://schemas.microsoft.com/office/drawing/2014/main" id="{8598E4BB-3F23-49A1-9857-F6CC403FF343}"/>
              </a:ext>
            </a:extLst>
          </p:cNvPr>
          <p:cNvSpPr txBox="1">
            <a:spLocks/>
          </p:cNvSpPr>
          <p:nvPr/>
        </p:nvSpPr>
        <p:spPr>
          <a:xfrm>
            <a:off x="1524002" y="1359391"/>
            <a:ext cx="4231339" cy="39903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br>
              <a:rPr lang="es-ES" sz="2000" dirty="0">
                <a:latin typeface="Philosopher"/>
              </a:rPr>
            </a:br>
            <a:br>
              <a:rPr lang="es-ES" sz="2000" dirty="0">
                <a:latin typeface="Philosopher"/>
              </a:rPr>
            </a:br>
            <a:r>
              <a:rPr lang="es-ES" sz="2000" dirty="0">
                <a:latin typeface="Philosopher"/>
              </a:rPr>
              <a:t>La equidad es Idea de justicia en relación con una situación deseable acordada previamente y valorada como tal. </a:t>
            </a:r>
          </a:p>
          <a:p>
            <a:pPr algn="just"/>
            <a:br>
              <a:rPr lang="es-ES" sz="2000" dirty="0">
                <a:latin typeface="Philosopher"/>
              </a:rPr>
            </a:br>
            <a:r>
              <a:rPr lang="es-ES" sz="2000" dirty="0">
                <a:latin typeface="Philosopher"/>
              </a:rPr>
              <a:t>implica el acuerdo previo con base en valoraciones sociales.</a:t>
            </a:r>
          </a:p>
          <a:p>
            <a:pPr algn="just"/>
            <a:br>
              <a:rPr lang="es-ES" sz="2000" dirty="0">
                <a:latin typeface="Philosopher"/>
              </a:rPr>
            </a:br>
            <a:r>
              <a:rPr lang="es-ES" sz="2000" dirty="0">
                <a:latin typeface="Philosopher"/>
              </a:rPr>
              <a:t>En las sociedades contemporáneas esos mecanismos derivan en su mayoría de procesos políticos definidos democráticamente.</a:t>
            </a:r>
          </a:p>
          <a:p>
            <a:pPr algn="just"/>
            <a:endParaRPr lang="es-MX" sz="2000" dirty="0">
              <a:latin typeface="Philosopher"/>
            </a:endParaRPr>
          </a:p>
        </p:txBody>
      </p:sp>
      <p:sp>
        <p:nvSpPr>
          <p:cNvPr id="4" name="Rectángulo 3">
            <a:extLst>
              <a:ext uri="{FF2B5EF4-FFF2-40B4-BE49-F238E27FC236}">
                <a16:creationId xmlns:a16="http://schemas.microsoft.com/office/drawing/2014/main" id="{38EE20B0-4583-4308-BF4E-3F4187F74DE7}"/>
              </a:ext>
            </a:extLst>
          </p:cNvPr>
          <p:cNvSpPr/>
          <p:nvPr/>
        </p:nvSpPr>
        <p:spPr>
          <a:xfrm>
            <a:off x="6658229" y="4953399"/>
            <a:ext cx="4009769" cy="400110"/>
          </a:xfrm>
          <a:prstGeom prst="rect">
            <a:avLst/>
          </a:prstGeom>
        </p:spPr>
        <p:txBody>
          <a:bodyPr wrap="square">
            <a:spAutoFit/>
          </a:bodyPr>
          <a:lstStyle/>
          <a:p>
            <a:pPr algn="just"/>
            <a:r>
              <a:rPr lang="es-MX" sz="1000" dirty="0" err="1">
                <a:hlinkClick r:id="rId4">
                  <a:extLst>
                    <a:ext uri="{A12FA001-AC4F-418D-AE19-62706E023703}">
                      <ahyp:hlinkClr xmlns:ahyp="http://schemas.microsoft.com/office/drawing/2018/hyperlinkcolor" val="tx"/>
                    </a:ext>
                  </a:extLst>
                </a:hlinkClick>
              </a:rPr>
              <a:t>Fuente:http</a:t>
            </a:r>
            <a:r>
              <a:rPr lang="es-MX" sz="1000" dirty="0">
                <a:hlinkClick r:id="rId4">
                  <a:extLst>
                    <a:ext uri="{A12FA001-AC4F-418D-AE19-62706E023703}">
                      <ahyp:hlinkClr xmlns:ahyp="http://schemas.microsoft.com/office/drawing/2018/hyperlinkcolor" val="tx"/>
                    </a:ext>
                  </a:extLst>
                </a:hlinkClick>
              </a:rPr>
              <a:t>://www.desarrolloregional.org.uy/portal/index.php?option=com_content&amp;view=article&amp;id=437:igualdad-equidad</a:t>
            </a:r>
            <a:endParaRPr lang="es-MX" sz="1000" dirty="0">
              <a:latin typeface="Philosopher"/>
            </a:endParaRPr>
          </a:p>
        </p:txBody>
      </p:sp>
      <p:sp>
        <p:nvSpPr>
          <p:cNvPr id="2" name="Rectángulo 1">
            <a:extLst>
              <a:ext uri="{FF2B5EF4-FFF2-40B4-BE49-F238E27FC236}">
                <a16:creationId xmlns:a16="http://schemas.microsoft.com/office/drawing/2014/main" id="{724037FE-D621-4A7E-878D-FFC9A100072D}"/>
              </a:ext>
            </a:extLst>
          </p:cNvPr>
          <p:cNvSpPr/>
          <p:nvPr/>
        </p:nvSpPr>
        <p:spPr>
          <a:xfrm>
            <a:off x="1698813" y="189538"/>
            <a:ext cx="7092175" cy="523220"/>
          </a:xfrm>
          <a:prstGeom prst="rect">
            <a:avLst/>
          </a:prstGeom>
        </p:spPr>
        <p:txBody>
          <a:bodyPr wrap="square">
            <a:spAutoFit/>
          </a:bodyPr>
          <a:lstStyle/>
          <a:p>
            <a:pPr algn="ctr"/>
            <a:r>
              <a:rPr lang="es-ES" sz="2800" b="1" dirty="0">
                <a:solidFill>
                  <a:schemeClr val="bg1"/>
                </a:solidFill>
                <a:latin typeface="Philosopher"/>
              </a:rPr>
              <a:t>Equidad</a:t>
            </a:r>
            <a:endParaRPr lang="es-MX" sz="2800" b="1" dirty="0">
              <a:solidFill>
                <a:schemeClr val="bg1"/>
              </a:solidFill>
              <a:latin typeface="Philosopher"/>
            </a:endParaRPr>
          </a:p>
        </p:txBody>
      </p:sp>
      <p:pic>
        <p:nvPicPr>
          <p:cNvPr id="4098" name="Picture 2" descr="Resultado de imagen para equidad">
            <a:extLst>
              <a:ext uri="{FF2B5EF4-FFF2-40B4-BE49-F238E27FC236}">
                <a16:creationId xmlns:a16="http://schemas.microsoft.com/office/drawing/2014/main" id="{0410B26A-E6FF-44DE-A514-88E767A903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8228" y="1827656"/>
            <a:ext cx="4009769" cy="3125741"/>
          </a:xfrm>
          <a:prstGeom prst="rect">
            <a:avLst/>
          </a:prstGeom>
          <a:noFill/>
          <a:scene3d>
            <a:camera prst="perspectiveAbove"/>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621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sndAc>
          <p:stSnd>
            <p:snd r:embed="rId3" name="chimes.wav"/>
          </p:stSnd>
        </p:sndAc>
      </p:transition>
    </mc:Choice>
    <mc:Fallback xmlns="">
      <p:transition spd="slow">
        <p:fade/>
        <p:sndAc>
          <p:stSnd>
            <p:snd r:embed="rId6" name="chimes.wav"/>
          </p:stSnd>
        </p:sndAc>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35184"/>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2104"/>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7C8A1A00-66D4-45AC-809B-79172C7907CB}"/>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3" name="1 Título">
            <a:extLst>
              <a:ext uri="{FF2B5EF4-FFF2-40B4-BE49-F238E27FC236}">
                <a16:creationId xmlns:a16="http://schemas.microsoft.com/office/drawing/2014/main" id="{8598E4BB-3F23-49A1-9857-F6CC403FF343}"/>
              </a:ext>
            </a:extLst>
          </p:cNvPr>
          <p:cNvSpPr txBox="1">
            <a:spLocks/>
          </p:cNvSpPr>
          <p:nvPr/>
        </p:nvSpPr>
        <p:spPr>
          <a:xfrm>
            <a:off x="1524002" y="1138451"/>
            <a:ext cx="9253829" cy="16952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s-ES" sz="2000" dirty="0">
                <a:latin typeface="Philosopher"/>
              </a:rPr>
              <a:t>Es un valor imprescindible para el progreso de toda la sociedad,  ofrece la posibilidad de que cada ser humano tenga los mismos derechos y oportunidades.</a:t>
            </a:r>
          </a:p>
          <a:p>
            <a:pPr algn="just"/>
            <a:endParaRPr lang="es-ES" sz="2000" dirty="0">
              <a:latin typeface="Philosopher"/>
            </a:endParaRPr>
          </a:p>
          <a:p>
            <a:pPr algn="just"/>
            <a:r>
              <a:rPr lang="es-ES" sz="2000" dirty="0">
                <a:latin typeface="Philosopher"/>
              </a:rPr>
              <a:t> Se puede  establecer que la igualdad es en estricto sentido ausencia discriminación entre los seres humanos, en lo que respecta a sus derechos.</a:t>
            </a:r>
          </a:p>
        </p:txBody>
      </p:sp>
      <p:sp>
        <p:nvSpPr>
          <p:cNvPr id="2" name="Rectángulo 1">
            <a:extLst>
              <a:ext uri="{FF2B5EF4-FFF2-40B4-BE49-F238E27FC236}">
                <a16:creationId xmlns:a16="http://schemas.microsoft.com/office/drawing/2014/main" id="{EC831271-E749-4ABA-B475-9154165D6E61}"/>
              </a:ext>
            </a:extLst>
          </p:cNvPr>
          <p:cNvSpPr/>
          <p:nvPr/>
        </p:nvSpPr>
        <p:spPr>
          <a:xfrm>
            <a:off x="1524002" y="189538"/>
            <a:ext cx="7266986" cy="523220"/>
          </a:xfrm>
          <a:prstGeom prst="rect">
            <a:avLst/>
          </a:prstGeom>
        </p:spPr>
        <p:txBody>
          <a:bodyPr wrap="square">
            <a:spAutoFit/>
          </a:bodyPr>
          <a:lstStyle/>
          <a:p>
            <a:pPr algn="ctr"/>
            <a:r>
              <a:rPr lang="es-ES" sz="2800" b="1" dirty="0">
                <a:solidFill>
                  <a:schemeClr val="bg1"/>
                </a:solidFill>
                <a:latin typeface="Philosopher"/>
              </a:rPr>
              <a:t>Igualdad</a:t>
            </a:r>
            <a:endParaRPr lang="es-MX" sz="2800" b="1" dirty="0">
              <a:solidFill>
                <a:schemeClr val="bg1"/>
              </a:solidFill>
              <a:latin typeface="Philosopher"/>
            </a:endParaRPr>
          </a:p>
        </p:txBody>
      </p:sp>
      <p:pic>
        <p:nvPicPr>
          <p:cNvPr id="5122" name="Picture 2" descr="Resultado de imagen para igualdad">
            <a:extLst>
              <a:ext uri="{FF2B5EF4-FFF2-40B4-BE49-F238E27FC236}">
                <a16:creationId xmlns:a16="http://schemas.microsoft.com/office/drawing/2014/main" id="{CFD04482-EEBE-4F4D-B541-EB082BB8CF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1389" y="2833722"/>
            <a:ext cx="4483376" cy="2193307"/>
          </a:xfrm>
          <a:prstGeom prst="rect">
            <a:avLst/>
          </a:prstGeom>
          <a:noFill/>
          <a:scene3d>
            <a:camera prst="perspectiveBelow"/>
            <a:lightRig rig="threePt" dir="t"/>
          </a:scene3d>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64DAF2BE-7DCD-49A0-8B2D-07497A3FF6FB}"/>
              </a:ext>
            </a:extLst>
          </p:cNvPr>
          <p:cNvSpPr/>
          <p:nvPr/>
        </p:nvSpPr>
        <p:spPr>
          <a:xfrm>
            <a:off x="3711389" y="5004507"/>
            <a:ext cx="4483376" cy="400110"/>
          </a:xfrm>
          <a:prstGeom prst="rect">
            <a:avLst/>
          </a:prstGeom>
        </p:spPr>
        <p:txBody>
          <a:bodyPr wrap="square">
            <a:spAutoFit/>
          </a:bodyPr>
          <a:lstStyle/>
          <a:p>
            <a:r>
              <a:rPr lang="es-MX" sz="1000" dirty="0">
                <a:latin typeface="Philosopher"/>
                <a:hlinkClick r:id="rId5">
                  <a:extLst>
                    <a:ext uri="{A12FA001-AC4F-418D-AE19-62706E023703}">
                      <ahyp:hlinkClr xmlns:ahyp="http://schemas.microsoft.com/office/drawing/2018/hyperlinkcolor" val="tx"/>
                    </a:ext>
                  </a:extLst>
                </a:hlinkClick>
              </a:rPr>
              <a:t>https://www.yunbitsoftware.com/blog/2019/04/15/obligaciones-administrativas-ante-la-nueva-ley-planes-de-igualdad-y-registro-de-salarios/</a:t>
            </a:r>
            <a:endParaRPr lang="es-MX" sz="1000" dirty="0">
              <a:latin typeface="Philosopher"/>
            </a:endParaRPr>
          </a:p>
        </p:txBody>
      </p:sp>
    </p:spTree>
    <p:extLst>
      <p:ext uri="{BB962C8B-B14F-4D97-AF65-F5344CB8AC3E}">
        <p14:creationId xmlns:p14="http://schemas.microsoft.com/office/powerpoint/2010/main" val="3230167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airplane"/>
        <p:sndAc>
          <p:stSnd>
            <p:snd r:embed="rId3" name="click.wav"/>
          </p:stSnd>
        </p:sndAc>
      </p:transition>
    </mc:Choice>
    <mc:Fallback xmlns="">
      <p:transition spd="slow">
        <p:fade/>
        <p:sndAc>
          <p:stSnd>
            <p:snd r:embed="rId6" name="click.wav"/>
          </p:stSnd>
        </p:sndAc>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3" name="1 Título">
            <a:extLst>
              <a:ext uri="{FF2B5EF4-FFF2-40B4-BE49-F238E27FC236}">
                <a16:creationId xmlns:a16="http://schemas.microsoft.com/office/drawing/2014/main" id="{8FCC278F-49E4-46EE-B050-772A9D98400D}"/>
              </a:ext>
            </a:extLst>
          </p:cNvPr>
          <p:cNvSpPr>
            <a:spLocks noGrp="1"/>
          </p:cNvSpPr>
          <p:nvPr>
            <p:ph type="title"/>
          </p:nvPr>
        </p:nvSpPr>
        <p:spPr>
          <a:xfrm>
            <a:off x="1520188" y="28100"/>
            <a:ext cx="7243551" cy="1012193"/>
          </a:xfrm>
        </p:spPr>
        <p:txBody>
          <a:bodyPr>
            <a:noAutofit/>
          </a:bodyPr>
          <a:lstStyle/>
          <a:p>
            <a:pPr algn="ctr"/>
            <a:r>
              <a:rPr lang="es-MX" sz="2800" b="1" dirty="0">
                <a:solidFill>
                  <a:schemeClr val="bg1"/>
                </a:solidFill>
                <a:latin typeface="Philosopher"/>
              </a:rPr>
              <a:t>Sexo y género: Perspectivas de la Feminidad y Masculinidad</a:t>
            </a:r>
            <a:endParaRPr lang="es-ES" sz="2800" b="1" dirty="0">
              <a:solidFill>
                <a:schemeClr val="bg1"/>
              </a:solidFill>
              <a:latin typeface="Philosopher"/>
            </a:endParaRPr>
          </a:p>
        </p:txBody>
      </p:sp>
      <p:sp>
        <p:nvSpPr>
          <p:cNvPr id="3" name="Rectángulo 2">
            <a:extLst>
              <a:ext uri="{FF2B5EF4-FFF2-40B4-BE49-F238E27FC236}">
                <a16:creationId xmlns:a16="http://schemas.microsoft.com/office/drawing/2014/main" id="{48B47F3E-F34F-4BF3-AB7E-F6D0EF2F4A55}"/>
              </a:ext>
            </a:extLst>
          </p:cNvPr>
          <p:cNvSpPr/>
          <p:nvPr/>
        </p:nvSpPr>
        <p:spPr>
          <a:xfrm>
            <a:off x="1520188" y="1228541"/>
            <a:ext cx="9097126" cy="2246769"/>
          </a:xfrm>
          <a:prstGeom prst="rect">
            <a:avLst/>
          </a:prstGeom>
        </p:spPr>
        <p:txBody>
          <a:bodyPr wrap="square">
            <a:spAutoFit/>
          </a:bodyPr>
          <a:lstStyle/>
          <a:p>
            <a:pPr algn="just"/>
            <a:r>
              <a:rPr lang="es-MX" sz="2000" dirty="0">
                <a:latin typeface="Philosopher"/>
              </a:rPr>
              <a:t>Se refiere a las características anatómicas y fisiológicas que identifican a una persona como mujer o como hombre, estas pueden ser clasificadas en los siguientes niveles: genético, cromosómico, hormonal, afectivo y genital. A partir de estas diferencias, se pueden distinguir fundamentalmente dos tipos: hembras y machos, aunque también existen situaciones en que la definición del sexo no se estableció dicotómicamente y generó una tercera determinación: hermafroditismo (</a:t>
            </a:r>
            <a:r>
              <a:rPr lang="es-MX" sz="2000" dirty="0">
                <a:latin typeface="Philosopher"/>
                <a:hlinkClick r:id="rId4">
                  <a:extLst>
                    <a:ext uri="{A12FA001-AC4F-418D-AE19-62706E023703}">
                      <ahyp:hlinkClr xmlns:ahyp="http://schemas.microsoft.com/office/drawing/2018/hyperlinkcolor" val="tx"/>
                    </a:ext>
                  </a:extLst>
                </a:hlinkClick>
              </a:rPr>
              <a:t>http://scielo.sld.cu/pdf/rcsp/v27n2/spu01201.pdf</a:t>
            </a:r>
            <a:r>
              <a:rPr lang="es-MX" sz="2000" dirty="0">
                <a:latin typeface="Philosopher"/>
              </a:rPr>
              <a:t>).</a:t>
            </a:r>
          </a:p>
        </p:txBody>
      </p:sp>
      <p:pic>
        <p:nvPicPr>
          <p:cNvPr id="6146" name="Picture 2" descr="Resultado de imagen para Sexo y género: Perspectivas">
            <a:extLst>
              <a:ext uri="{FF2B5EF4-FFF2-40B4-BE49-F238E27FC236}">
                <a16:creationId xmlns:a16="http://schemas.microsoft.com/office/drawing/2014/main" id="{D24F85B3-016B-4789-912B-D602CFEE3B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9874" y="3669926"/>
            <a:ext cx="2563295" cy="2019300"/>
          </a:xfrm>
          <a:prstGeom prst="rect">
            <a:avLst/>
          </a:prstGeom>
          <a:noFill/>
          <a:scene3d>
            <a:camera prst="isometricOffAxis1Right"/>
            <a:lightRig rig="threePt" dir="t"/>
          </a:scene3d>
          <a:sp3d>
            <a:bevelT prst="angle"/>
          </a:sp3d>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A9F99211-F1A8-48C6-9DD8-AC4EE2355ECA}"/>
              </a:ext>
            </a:extLst>
          </p:cNvPr>
          <p:cNvSpPr/>
          <p:nvPr/>
        </p:nvSpPr>
        <p:spPr>
          <a:xfrm>
            <a:off x="4357268" y="5383238"/>
            <a:ext cx="4433720" cy="246221"/>
          </a:xfrm>
          <a:prstGeom prst="rect">
            <a:avLst/>
          </a:prstGeom>
        </p:spPr>
        <p:txBody>
          <a:bodyPr wrap="square">
            <a:spAutoFit/>
          </a:bodyPr>
          <a:lstStyle/>
          <a:p>
            <a:r>
              <a:rPr lang="es-MX" sz="1000" dirty="0">
                <a:latin typeface="Philosopher"/>
                <a:hlinkClick r:id="rId6">
                  <a:extLst>
                    <a:ext uri="{A12FA001-AC4F-418D-AE19-62706E023703}">
                      <ahyp:hlinkClr xmlns:ahyp="http://schemas.microsoft.com/office/drawing/2018/hyperlinkcolor" val="tx"/>
                    </a:ext>
                  </a:extLst>
                </a:hlinkClick>
              </a:rPr>
              <a:t>Fuente: https://www.observatoriobioetica.org/2016/06/sexo-y-genero/14703</a:t>
            </a:r>
            <a:endParaRPr lang="es-MX" sz="1000" dirty="0">
              <a:latin typeface="Philosopher"/>
            </a:endParaRPr>
          </a:p>
        </p:txBody>
      </p:sp>
    </p:spTree>
    <p:extLst>
      <p:ext uri="{BB962C8B-B14F-4D97-AF65-F5344CB8AC3E}">
        <p14:creationId xmlns:p14="http://schemas.microsoft.com/office/powerpoint/2010/main" val="1728918565"/>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884F49CA-AE8B-4EB9-AA7F-51E83C0519B6}"/>
              </a:ext>
            </a:extLst>
          </p:cNvPr>
          <p:cNvSpPr/>
          <p:nvPr/>
        </p:nvSpPr>
        <p:spPr>
          <a:xfrm>
            <a:off x="1556510" y="1419521"/>
            <a:ext cx="9151621" cy="4401205"/>
          </a:xfrm>
          <a:prstGeom prst="rect">
            <a:avLst/>
          </a:prstGeom>
        </p:spPr>
        <p:txBody>
          <a:bodyPr wrap="square">
            <a:spAutoFit/>
          </a:bodyPr>
          <a:lstStyle/>
          <a:p>
            <a:pPr algn="just"/>
            <a:r>
              <a:rPr lang="es-MX" sz="2000" dirty="0">
                <a:latin typeface="Philosopher"/>
              </a:rPr>
              <a:t>Entre las características que diferencias a los sexos son: </a:t>
            </a:r>
          </a:p>
          <a:p>
            <a:pPr algn="just"/>
            <a:endParaRPr lang="es-MX" sz="2000" dirty="0">
              <a:latin typeface="Philosopher"/>
            </a:endParaRPr>
          </a:p>
          <a:p>
            <a:pPr algn="just"/>
            <a:r>
              <a:rPr lang="es-MX" sz="2000" dirty="0">
                <a:latin typeface="Philosopher"/>
              </a:rPr>
              <a:t>El tipo de órganos genitales: pene y testículos en los hombres y vulva, vagina, útero y senos en las mujeres. </a:t>
            </a:r>
          </a:p>
          <a:p>
            <a:pPr algn="just"/>
            <a:endParaRPr lang="es-MX" sz="2000" dirty="0">
              <a:latin typeface="Philosopher"/>
            </a:endParaRPr>
          </a:p>
          <a:p>
            <a:pPr algn="just"/>
            <a:r>
              <a:rPr lang="es-MX" sz="2000" dirty="0">
                <a:latin typeface="Philosopher"/>
              </a:rPr>
              <a:t>El tipo de hormonas predominantes que circulan en el cuerpo, testosterona en los hombres y estrógenos y progesterona en las mujeres. </a:t>
            </a:r>
          </a:p>
          <a:p>
            <a:pPr algn="just"/>
            <a:endParaRPr lang="es-MX" sz="2000" dirty="0">
              <a:latin typeface="Philosopher"/>
            </a:endParaRPr>
          </a:p>
          <a:p>
            <a:pPr algn="just"/>
            <a:r>
              <a:rPr lang="es-MX" sz="2000" dirty="0">
                <a:latin typeface="Philosopher"/>
              </a:rPr>
              <a:t>La capacidad de producir espermatozoides u óvulos, siendo éstas las células sexuales responsables de la fecundación y, </a:t>
            </a:r>
          </a:p>
          <a:p>
            <a:pPr algn="just"/>
            <a:endParaRPr lang="es-MX" sz="2000" dirty="0">
              <a:latin typeface="Philosopher"/>
            </a:endParaRPr>
          </a:p>
          <a:p>
            <a:pPr algn="just"/>
            <a:r>
              <a:rPr lang="es-MX" sz="2000" dirty="0">
                <a:latin typeface="Philosopher"/>
              </a:rPr>
              <a:t>La capacidad de parir y de producir leche posterior al parto, siendo éstas características exclusivas de la mujer.(</a:t>
            </a:r>
            <a:r>
              <a:rPr lang="es-MX" sz="2000" dirty="0">
                <a:latin typeface="Philosopher"/>
                <a:hlinkClick r:id="rId4">
                  <a:extLst>
                    <a:ext uri="{A12FA001-AC4F-418D-AE19-62706E023703}">
                      <ahyp:hlinkClr xmlns:ahyp="http://schemas.microsoft.com/office/drawing/2018/hyperlinkcolor" val="tx"/>
                    </a:ext>
                  </a:extLst>
                </a:hlinkClick>
              </a:rPr>
              <a:t>http://cedoc.inmujeres.gob.mx/ftpg/Jalisco/jal04.pdf</a:t>
            </a:r>
            <a:r>
              <a:rPr lang="es-MX" sz="2000" dirty="0">
                <a:latin typeface="Philosopher"/>
              </a:rPr>
              <a:t>).</a:t>
            </a:r>
          </a:p>
        </p:txBody>
      </p:sp>
    </p:spTree>
    <p:extLst>
      <p:ext uri="{BB962C8B-B14F-4D97-AF65-F5344CB8AC3E}">
        <p14:creationId xmlns:p14="http://schemas.microsoft.com/office/powerpoint/2010/main" val="3628247190"/>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A85F90B7-0581-4977-B388-693824363D4A}"/>
              </a:ext>
            </a:extLst>
          </p:cNvPr>
          <p:cNvSpPr/>
          <p:nvPr/>
        </p:nvSpPr>
        <p:spPr>
          <a:xfrm>
            <a:off x="1520188" y="1536174"/>
            <a:ext cx="9151621" cy="3477875"/>
          </a:xfrm>
          <a:prstGeom prst="rect">
            <a:avLst/>
          </a:prstGeom>
        </p:spPr>
        <p:txBody>
          <a:bodyPr wrap="square">
            <a:spAutoFit/>
          </a:bodyPr>
          <a:lstStyle/>
          <a:p>
            <a:pPr algn="just"/>
            <a:r>
              <a:rPr lang="es-MX" sz="2000" dirty="0">
                <a:latin typeface="Philosopher"/>
              </a:rPr>
              <a:t>John Money propuso el término papel de género, orientado a describir las conductas de las mujeres y de los hombres. Desde entonces, el término se ha generalizado y ha constituido toda una categoría en el estudio del comportamiento humano. </a:t>
            </a:r>
          </a:p>
          <a:p>
            <a:pPr algn="just"/>
            <a:endParaRPr lang="es-MX" sz="2000" dirty="0">
              <a:latin typeface="Philosopher"/>
            </a:endParaRPr>
          </a:p>
          <a:p>
            <a:pPr algn="just"/>
            <a:r>
              <a:rPr lang="es-MX" sz="2000" dirty="0">
                <a:latin typeface="Philosopher"/>
              </a:rPr>
              <a:t>El género, se refiere a las ideas y creencias compartidas culturalmente con respecto a mujeres y a hombres, como construcciones históricas y sociales y que son modificadas a través del tiempo en sentido arbitrario sin que exista una relación con el sexo, es decir, cómo deben comportarse las mujeres y los hombres en determinadas situaciones(</a:t>
            </a:r>
            <a:r>
              <a:rPr lang="es-MX" sz="2000" dirty="0">
                <a:latin typeface="Philosopher"/>
                <a:hlinkClick r:id="rId4">
                  <a:extLst>
                    <a:ext uri="{A12FA001-AC4F-418D-AE19-62706E023703}">
                      <ahyp:hlinkClr xmlns:ahyp="http://schemas.microsoft.com/office/drawing/2018/hyperlinkcolor" val="tx"/>
                    </a:ext>
                  </a:extLst>
                </a:hlinkClick>
              </a:rPr>
              <a:t>http://www.codajic.org/sites/www.codajic.org/files/Aportes%20de%20los%20Estudios%20de%20G%C3%A9nero%20en%20la%20Conceptualizaci%C3%B3n%20sobre%20Masculinidad%20%20Lopez%20-%20G%C3%BCida.pdf</a:t>
            </a:r>
            <a:r>
              <a:rPr lang="es-MX" sz="2000" dirty="0">
                <a:latin typeface="Philosopher"/>
              </a:rPr>
              <a:t>).</a:t>
            </a:r>
          </a:p>
        </p:txBody>
      </p:sp>
    </p:spTree>
    <p:extLst>
      <p:ext uri="{BB962C8B-B14F-4D97-AF65-F5344CB8AC3E}">
        <p14:creationId xmlns:p14="http://schemas.microsoft.com/office/powerpoint/2010/main" val="287630273"/>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3" name="1 Título">
            <a:extLst>
              <a:ext uri="{FF2B5EF4-FFF2-40B4-BE49-F238E27FC236}">
                <a16:creationId xmlns:a16="http://schemas.microsoft.com/office/drawing/2014/main" id="{8FCC278F-49E4-46EE-B050-772A9D98400D}"/>
              </a:ext>
            </a:extLst>
          </p:cNvPr>
          <p:cNvSpPr>
            <a:spLocks noGrp="1"/>
          </p:cNvSpPr>
          <p:nvPr>
            <p:ph type="title"/>
          </p:nvPr>
        </p:nvSpPr>
        <p:spPr>
          <a:xfrm>
            <a:off x="1520188" y="28100"/>
            <a:ext cx="7243551" cy="1012193"/>
          </a:xfrm>
        </p:spPr>
        <p:txBody>
          <a:bodyPr>
            <a:noAutofit/>
          </a:bodyPr>
          <a:lstStyle/>
          <a:p>
            <a:pPr algn="ctr"/>
            <a:r>
              <a:rPr lang="es-MX" sz="2800" b="1" dirty="0">
                <a:solidFill>
                  <a:schemeClr val="bg1"/>
                </a:solidFill>
                <a:latin typeface="Philosopher"/>
              </a:rPr>
              <a:t>Sexo y género: Perspectivas de la Feminidad y Masculinidad</a:t>
            </a:r>
            <a:endParaRPr lang="es-ES" sz="2800" b="1" dirty="0">
              <a:solidFill>
                <a:schemeClr val="bg1"/>
              </a:solidFill>
              <a:latin typeface="Philosopher"/>
            </a:endParaRPr>
          </a:p>
        </p:txBody>
      </p:sp>
      <p:sp>
        <p:nvSpPr>
          <p:cNvPr id="2" name="Rectángulo 1">
            <a:extLst>
              <a:ext uri="{FF2B5EF4-FFF2-40B4-BE49-F238E27FC236}">
                <a16:creationId xmlns:a16="http://schemas.microsoft.com/office/drawing/2014/main" id="{9B9E489C-D878-4277-B927-AE06FC158749}"/>
              </a:ext>
            </a:extLst>
          </p:cNvPr>
          <p:cNvSpPr/>
          <p:nvPr/>
        </p:nvSpPr>
        <p:spPr>
          <a:xfrm>
            <a:off x="1520189" y="5187913"/>
            <a:ext cx="3502386" cy="507831"/>
          </a:xfrm>
          <a:prstGeom prst="rect">
            <a:avLst/>
          </a:prstGeom>
        </p:spPr>
        <p:txBody>
          <a:bodyPr wrap="square">
            <a:spAutoFit/>
          </a:bodyPr>
          <a:lstStyle/>
          <a:p>
            <a:r>
              <a:rPr lang="es-MX" sz="900" dirty="0">
                <a:latin typeface="Philosopher"/>
                <a:hlinkClick r:id="rId4">
                  <a:extLst>
                    <a:ext uri="{A12FA001-AC4F-418D-AE19-62706E023703}">
                      <ahyp:hlinkClr xmlns:ahyp="http://schemas.microsoft.com/office/drawing/2018/hyperlinkcolor" val="tx"/>
                    </a:ext>
                  </a:extLst>
                </a:hlinkClick>
              </a:rPr>
              <a:t>Fuente</a:t>
            </a:r>
            <a:r>
              <a:rPr lang="es-MX" sz="900" dirty="0">
                <a:latin typeface="Philosopher"/>
              </a:rPr>
              <a:t>: </a:t>
            </a:r>
            <a:r>
              <a:rPr lang="es-MX" sz="900" dirty="0">
                <a:hlinkClick r:id="rId5">
                  <a:extLst>
                    <a:ext uri="{A12FA001-AC4F-418D-AE19-62706E023703}">
                      <ahyp:hlinkClr xmlns:ahyp="http://schemas.microsoft.com/office/drawing/2018/hyperlinkcolor" val="tx"/>
                    </a:ext>
                  </a:extLst>
                </a:hlinkClick>
              </a:rPr>
              <a:t>https://www.telemundo20.com/noticias/mundo/Alemania-aprueba-tercera-definicion-de-genero-masculino-femenino-diverso-491041301.html</a:t>
            </a:r>
            <a:endParaRPr lang="es-MX" sz="900" dirty="0">
              <a:latin typeface="Philosopher"/>
            </a:endParaRPr>
          </a:p>
        </p:txBody>
      </p:sp>
      <p:pic>
        <p:nvPicPr>
          <p:cNvPr id="7170" name="Picture 2" descr="Resultado de imagen para género">
            <a:extLst>
              <a:ext uri="{FF2B5EF4-FFF2-40B4-BE49-F238E27FC236}">
                <a16:creationId xmlns:a16="http://schemas.microsoft.com/office/drawing/2014/main" id="{BF50A68F-BAED-4874-A2F1-D1DF8F93A3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3198" y="1563845"/>
            <a:ext cx="3502386" cy="3342232"/>
          </a:xfrm>
          <a:prstGeom prst="rect">
            <a:avLst/>
          </a:prstGeom>
          <a:noFill/>
          <a:scene3d>
            <a:camera prst="isometricLeftDown"/>
            <a:lightRig rig="threePt" dir="t"/>
          </a:scene3d>
          <a:extLst>
            <a:ext uri="{909E8E84-426E-40DD-AFC4-6F175D3DCCD1}">
              <a14:hiddenFill xmlns:a14="http://schemas.microsoft.com/office/drawing/2010/main">
                <a:solidFill>
                  <a:srgbClr val="FFFFFF"/>
                </a:solidFill>
              </a14:hiddenFill>
            </a:ext>
          </a:extLst>
        </p:spPr>
      </p:pic>
      <p:pic>
        <p:nvPicPr>
          <p:cNvPr id="7172" name="Picture 4" descr="Resultado de imagen para género">
            <a:extLst>
              <a:ext uri="{FF2B5EF4-FFF2-40B4-BE49-F238E27FC236}">
                <a16:creationId xmlns:a16="http://schemas.microsoft.com/office/drawing/2014/main" id="{F1FC8C04-A570-4403-840D-F08DBBC77F4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15263" y="1515432"/>
            <a:ext cx="3854149" cy="3032061"/>
          </a:xfrm>
          <a:prstGeom prst="rect">
            <a:avLst/>
          </a:prstGeom>
          <a:noFill/>
          <a:scene3d>
            <a:camera prst="perspectiveRelaxed"/>
            <a:lightRig rig="threePt" dir="t"/>
          </a:scene3d>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D8A1B8F4-038F-4B09-B976-684C327873F7}"/>
              </a:ext>
            </a:extLst>
          </p:cNvPr>
          <p:cNvSpPr/>
          <p:nvPr/>
        </p:nvSpPr>
        <p:spPr>
          <a:xfrm>
            <a:off x="6863914" y="3911389"/>
            <a:ext cx="3854148" cy="253916"/>
          </a:xfrm>
          <a:prstGeom prst="rect">
            <a:avLst/>
          </a:prstGeom>
        </p:spPr>
        <p:txBody>
          <a:bodyPr wrap="square">
            <a:spAutoFit/>
          </a:bodyPr>
          <a:lstStyle/>
          <a:p>
            <a:pPr algn="r"/>
            <a:r>
              <a:rPr lang="es-MX" sz="1050" dirty="0">
                <a:latin typeface="Philosopher"/>
                <a:hlinkClick r:id="rId8">
                  <a:extLst>
                    <a:ext uri="{A12FA001-AC4F-418D-AE19-62706E023703}">
                      <ahyp:hlinkClr xmlns:ahyp="http://schemas.microsoft.com/office/drawing/2018/hyperlinkcolor" val="tx"/>
                    </a:ext>
                  </a:extLst>
                </a:hlinkClick>
              </a:rPr>
              <a:t>https://institutgoma.com/articulos/genero-libertad/</a:t>
            </a:r>
            <a:endParaRPr lang="es-MX" sz="1050" dirty="0">
              <a:latin typeface="Philosopher"/>
            </a:endParaRPr>
          </a:p>
        </p:txBody>
      </p:sp>
    </p:spTree>
    <p:extLst>
      <p:ext uri="{BB962C8B-B14F-4D97-AF65-F5344CB8AC3E}">
        <p14:creationId xmlns:p14="http://schemas.microsoft.com/office/powerpoint/2010/main" val="3046060470"/>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9" name="chimes.wav"/>
          </p:stSnd>
        </p:sndAc>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 name="Rectángulo 1">
            <a:extLst>
              <a:ext uri="{FF2B5EF4-FFF2-40B4-BE49-F238E27FC236}">
                <a16:creationId xmlns:a16="http://schemas.microsoft.com/office/drawing/2014/main" id="{F59157D3-158E-4C99-953A-81EC7593310A}"/>
              </a:ext>
            </a:extLst>
          </p:cNvPr>
          <p:cNvSpPr/>
          <p:nvPr/>
        </p:nvSpPr>
        <p:spPr>
          <a:xfrm>
            <a:off x="1524004" y="1384042"/>
            <a:ext cx="9147805" cy="1323439"/>
          </a:xfrm>
          <a:prstGeom prst="rect">
            <a:avLst/>
          </a:prstGeom>
        </p:spPr>
        <p:txBody>
          <a:bodyPr wrap="square">
            <a:spAutoFit/>
          </a:bodyPr>
          <a:lstStyle/>
          <a:p>
            <a:pPr algn="just"/>
            <a:r>
              <a:rPr lang="es-MX" sz="2000" dirty="0">
                <a:latin typeface="Philosopher"/>
              </a:rPr>
              <a:t>El género es una construcción que se debe de contextualizar. No tiene el mismo significado cuando se habla de un determinado momento histórico o de diferentes contextos socioculturales. Dependiendo de la cultura, la normatividad para la equidad de género variará, aunque la tendencia sea a la globalización.</a:t>
            </a:r>
          </a:p>
        </p:txBody>
      </p:sp>
      <p:sp>
        <p:nvSpPr>
          <p:cNvPr id="3" name="Rectángulo 2">
            <a:extLst>
              <a:ext uri="{FF2B5EF4-FFF2-40B4-BE49-F238E27FC236}">
                <a16:creationId xmlns:a16="http://schemas.microsoft.com/office/drawing/2014/main" id="{84E4A26E-FE44-4D3F-A357-D305505541F7}"/>
              </a:ext>
            </a:extLst>
          </p:cNvPr>
          <p:cNvSpPr/>
          <p:nvPr/>
        </p:nvSpPr>
        <p:spPr>
          <a:xfrm>
            <a:off x="1470548" y="2925696"/>
            <a:ext cx="9250903" cy="2862322"/>
          </a:xfrm>
          <a:prstGeom prst="rect">
            <a:avLst/>
          </a:prstGeom>
        </p:spPr>
        <p:txBody>
          <a:bodyPr wrap="square">
            <a:spAutoFit/>
          </a:bodyPr>
          <a:lstStyle/>
          <a:p>
            <a:pPr algn="just"/>
            <a:r>
              <a:rPr lang="es-MX" sz="2000" dirty="0">
                <a:solidFill>
                  <a:srgbClr val="000000"/>
                </a:solidFill>
                <a:latin typeface="Philosopher"/>
              </a:rPr>
              <a:t>La masculinidad o la hombría no es una posición de subjetividad ni una identidad del poder patriarcal, estable y homogénea... los varones no somos todos iguales,... hay diferencias internas profundas y relaciones de poder entre hombres: por clase, etnia, preferencias sexuales, identidades de género (más o menos masculino, más o menos femenino), nivel educativo, ocupación, origen rural/urbano, entre otros elementos". El planteamiento anterior permite entender que la diversidad de género existe, incluso, en la homogenizació</a:t>
            </a:r>
            <a:r>
              <a:rPr lang="es-MX" sz="2000" dirty="0">
                <a:latin typeface="Philosopher"/>
              </a:rPr>
              <a:t>n que se hace del "hombre" y en el imaginario colectivo del machismo(</a:t>
            </a:r>
            <a:r>
              <a:rPr lang="es-MX" sz="2000" dirty="0">
                <a:latin typeface="Philosopher"/>
                <a:hlinkClick r:id="rId4">
                  <a:extLst>
                    <a:ext uri="{A12FA001-AC4F-418D-AE19-62706E023703}">
                      <ahyp:hlinkClr xmlns:ahyp="http://schemas.microsoft.com/office/drawing/2018/hyperlinkcolor" val="tx"/>
                    </a:ext>
                  </a:extLst>
                </a:hlinkClick>
              </a:rPr>
              <a:t>http://www.scielo.org.mx/scielo.php?script=sci_arttext&amp;pid=S1870-54722014000300006</a:t>
            </a:r>
            <a:r>
              <a:rPr lang="es-MX" sz="2000" dirty="0">
                <a:latin typeface="Philosopher"/>
              </a:rPr>
              <a:t>).</a:t>
            </a:r>
          </a:p>
        </p:txBody>
      </p:sp>
    </p:spTree>
    <p:extLst>
      <p:ext uri="{BB962C8B-B14F-4D97-AF65-F5344CB8AC3E}">
        <p14:creationId xmlns:p14="http://schemas.microsoft.com/office/powerpoint/2010/main" val="2991358950"/>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8194" name="Picture 2" descr="Resultado de imagen para masculinidad">
            <a:extLst>
              <a:ext uri="{FF2B5EF4-FFF2-40B4-BE49-F238E27FC236}">
                <a16:creationId xmlns:a16="http://schemas.microsoft.com/office/drawing/2014/main" id="{8C2D69CC-1D79-44AB-BC85-26D57FBD2B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4" y="1510748"/>
            <a:ext cx="3852734" cy="2849217"/>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27FEAD52-2E95-4545-9ABE-7BAC3310743D}"/>
              </a:ext>
            </a:extLst>
          </p:cNvPr>
          <p:cNvSpPr/>
          <p:nvPr/>
        </p:nvSpPr>
        <p:spPr>
          <a:xfrm>
            <a:off x="1524004" y="4490872"/>
            <a:ext cx="4108171" cy="400110"/>
          </a:xfrm>
          <a:prstGeom prst="rect">
            <a:avLst/>
          </a:prstGeom>
        </p:spPr>
        <p:txBody>
          <a:bodyPr wrap="square">
            <a:spAutoFit/>
          </a:bodyPr>
          <a:lstStyle/>
          <a:p>
            <a:r>
              <a:rPr lang="es-MX" sz="1000" dirty="0">
                <a:latin typeface="Philosopher"/>
                <a:hlinkClick r:id="rId5">
                  <a:extLst>
                    <a:ext uri="{A12FA001-AC4F-418D-AE19-62706E023703}">
                      <ahyp:hlinkClr xmlns:ahyp="http://schemas.microsoft.com/office/drawing/2018/hyperlinkcolor" val="tx"/>
                    </a:ext>
                  </a:extLst>
                </a:hlinkClick>
              </a:rPr>
              <a:t>http://www.psocialista.org/rita-segato-tirar-el-mandato-de-la-masculinidad-es-la-unica-forma-de-cambiar-la-historia/</a:t>
            </a:r>
            <a:endParaRPr lang="es-MX" sz="1000" dirty="0">
              <a:latin typeface="Philosopher"/>
            </a:endParaRPr>
          </a:p>
        </p:txBody>
      </p:sp>
      <p:pic>
        <p:nvPicPr>
          <p:cNvPr id="8198" name="Picture 6" descr="perfumes hombre">
            <a:extLst>
              <a:ext uri="{FF2B5EF4-FFF2-40B4-BE49-F238E27FC236}">
                <a16:creationId xmlns:a16="http://schemas.microsoft.com/office/drawing/2014/main" id="{3A8BCAFD-5F95-4C9E-B36D-F1EAA100F27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2296" y="1550876"/>
            <a:ext cx="3695700" cy="3167623"/>
          </a:xfrm>
          <a:prstGeom prst="rect">
            <a:avLst/>
          </a:prstGeom>
          <a:noFill/>
          <a:scene3d>
            <a:camera prst="isometricOffAxis1Right"/>
            <a:lightRig rig="threePt" dir="t"/>
          </a:scene3d>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38F43E4E-5AB9-403F-8A2E-558F9D3E6427}"/>
              </a:ext>
            </a:extLst>
          </p:cNvPr>
          <p:cNvSpPr/>
          <p:nvPr/>
        </p:nvSpPr>
        <p:spPr>
          <a:xfrm>
            <a:off x="6972294" y="4893826"/>
            <a:ext cx="3695701" cy="407322"/>
          </a:xfrm>
          <a:prstGeom prst="rect">
            <a:avLst/>
          </a:prstGeom>
        </p:spPr>
        <p:txBody>
          <a:bodyPr wrap="square">
            <a:spAutoFit/>
          </a:bodyPr>
          <a:lstStyle/>
          <a:p>
            <a:r>
              <a:rPr lang="es-MX" sz="1000" dirty="0">
                <a:latin typeface="Philosopher"/>
                <a:hlinkClick r:id="rId7">
                  <a:extLst>
                    <a:ext uri="{A12FA001-AC4F-418D-AE19-62706E023703}">
                      <ahyp:hlinkClr xmlns:ahyp="http://schemas.microsoft.com/office/drawing/2018/hyperlinkcolor" val="tx"/>
                    </a:ext>
                  </a:extLst>
                </a:hlinkClick>
              </a:rPr>
              <a:t>https://elpais.com/elpais/2019/03/25/icon/1553533844_546045.html</a:t>
            </a:r>
            <a:endParaRPr lang="es-MX" sz="1000" dirty="0">
              <a:latin typeface="Philosopher"/>
            </a:endParaRPr>
          </a:p>
        </p:txBody>
      </p:sp>
    </p:spTree>
    <p:extLst>
      <p:ext uri="{BB962C8B-B14F-4D97-AF65-F5344CB8AC3E}">
        <p14:creationId xmlns:p14="http://schemas.microsoft.com/office/powerpoint/2010/main" val="4049485093"/>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8" name="chimes.wav"/>
          </p:stSnd>
        </p:sndAc>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CE2EDDB3-C207-4D7D-8E73-6ED40ACE5D2B}"/>
              </a:ext>
            </a:extLst>
          </p:cNvPr>
          <p:cNvSpPr/>
          <p:nvPr/>
        </p:nvSpPr>
        <p:spPr>
          <a:xfrm>
            <a:off x="1522097" y="1490008"/>
            <a:ext cx="9147805" cy="2862322"/>
          </a:xfrm>
          <a:prstGeom prst="rect">
            <a:avLst/>
          </a:prstGeom>
        </p:spPr>
        <p:txBody>
          <a:bodyPr wrap="square">
            <a:spAutoFit/>
          </a:bodyPr>
          <a:lstStyle/>
          <a:p>
            <a:pPr algn="just"/>
            <a:r>
              <a:rPr lang="es-MX" sz="2000" dirty="0">
                <a:latin typeface="Philosopher"/>
              </a:rPr>
              <a:t>Por parte, la feminidad, es un conjunto de atributos asociados al rol tradicional de la categoría mujer, por citar algunos ejemplos tenemos la comprensión, la delicadeza, la muestra de afecto, la educación y los cuidados de la descendencia, etc. De esta forma en el transcurrir de la historia occidental, y aún en la actualidad, las mujeres han sufrido una gran presión social para responder delante de los demás con comportamientos asociados a esos atributos (</a:t>
            </a:r>
            <a:r>
              <a:rPr lang="es-MX" sz="2000" dirty="0">
                <a:latin typeface="Philosopher"/>
                <a:hlinkClick r:id="rId4">
                  <a:extLst>
                    <a:ext uri="{A12FA001-AC4F-418D-AE19-62706E023703}">
                      <ahyp:hlinkClr xmlns:ahyp="http://schemas.microsoft.com/office/drawing/2018/hyperlinkcolor" val="tx"/>
                    </a:ext>
                  </a:extLst>
                </a:hlinkClick>
              </a:rPr>
              <a:t>https://www.google.com/search?q=Sexo+y+g%C3%A9nero:+Perspectivas&amp;sxsrf=ACYBGNT209UXXzNhFFAqK7HT__6PHM6Q_Q:1568302162206&amp;source=lnms&amp;tbm=isch&amp;sa=X&amp;ved=0ahUKEwjz-pzqzMvkAhVQC6wKHW_ZCPYQ_AUIEigB&amp;biw=1366&amp;bih=657</a:t>
            </a:r>
            <a:r>
              <a:rPr lang="es-MX" sz="2000" dirty="0">
                <a:latin typeface="Philosopher"/>
              </a:rPr>
              <a:t>).</a:t>
            </a:r>
          </a:p>
        </p:txBody>
      </p:sp>
    </p:spTree>
    <p:extLst>
      <p:ext uri="{BB962C8B-B14F-4D97-AF65-F5344CB8AC3E}">
        <p14:creationId xmlns:p14="http://schemas.microsoft.com/office/powerpoint/2010/main" val="3191069322"/>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9218" name="Picture 2" descr="Resultado de imagen para feminidad">
            <a:extLst>
              <a:ext uri="{FF2B5EF4-FFF2-40B4-BE49-F238E27FC236}">
                <a16:creationId xmlns:a16="http://schemas.microsoft.com/office/drawing/2014/main" id="{67CB288B-2153-41D0-89A5-28DBE97AAD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2168" y="2934191"/>
            <a:ext cx="3352799" cy="3221646"/>
          </a:xfrm>
          <a:prstGeom prst="rect">
            <a:avLst/>
          </a:prstGeom>
          <a:noFill/>
          <a:scene3d>
            <a:camera prst="isometricOffAxis1Right"/>
            <a:lightRig rig="threePt" dir="t"/>
          </a:scene3d>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E158D2FD-C533-46F1-A61D-19BAC80824EB}"/>
              </a:ext>
            </a:extLst>
          </p:cNvPr>
          <p:cNvSpPr/>
          <p:nvPr/>
        </p:nvSpPr>
        <p:spPr>
          <a:xfrm>
            <a:off x="8844967" y="4695961"/>
            <a:ext cx="1823028" cy="415498"/>
          </a:xfrm>
          <a:prstGeom prst="rect">
            <a:avLst/>
          </a:prstGeom>
        </p:spPr>
        <p:txBody>
          <a:bodyPr wrap="square">
            <a:spAutoFit/>
          </a:bodyPr>
          <a:lstStyle/>
          <a:p>
            <a:r>
              <a:rPr lang="es-MX" sz="1050" dirty="0">
                <a:hlinkClick r:id="rId5">
                  <a:extLst>
                    <a:ext uri="{A12FA001-AC4F-418D-AE19-62706E023703}">
                      <ahyp:hlinkClr xmlns:ahyp="http://schemas.microsoft.com/office/drawing/2018/hyperlinkcolor" val="tx"/>
                    </a:ext>
                  </a:extLst>
                </a:hlinkClick>
              </a:rPr>
              <a:t>https://objetivismo.org/feminidad/</a:t>
            </a:r>
            <a:endParaRPr lang="es-MX" sz="1050" dirty="0"/>
          </a:p>
        </p:txBody>
      </p:sp>
      <p:pic>
        <p:nvPicPr>
          <p:cNvPr id="10242" name="Picture 2" descr="Resultado de imagen para feminidad">
            <a:extLst>
              <a:ext uri="{FF2B5EF4-FFF2-40B4-BE49-F238E27FC236}">
                <a16:creationId xmlns:a16="http://schemas.microsoft.com/office/drawing/2014/main" id="{EAE81556-ECEA-479D-9D00-7D541095D7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5" y="1390110"/>
            <a:ext cx="3538326" cy="3221646"/>
          </a:xfrm>
          <a:prstGeom prst="rect">
            <a:avLst/>
          </a:prstGeom>
          <a:noFill/>
          <a:scene3d>
            <a:camera prst="perspectiveRight"/>
            <a:lightRig rig="threePt" dir="t"/>
          </a:scene3d>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AE504C5D-2949-4259-92C9-AACB5E49E80D}"/>
              </a:ext>
            </a:extLst>
          </p:cNvPr>
          <p:cNvSpPr/>
          <p:nvPr/>
        </p:nvSpPr>
        <p:spPr>
          <a:xfrm>
            <a:off x="1524005" y="4749822"/>
            <a:ext cx="3538326" cy="400110"/>
          </a:xfrm>
          <a:prstGeom prst="rect">
            <a:avLst/>
          </a:prstGeom>
        </p:spPr>
        <p:txBody>
          <a:bodyPr wrap="square">
            <a:spAutoFit/>
          </a:bodyPr>
          <a:lstStyle/>
          <a:p>
            <a:r>
              <a:rPr lang="es-MX" sz="1000" dirty="0">
                <a:latin typeface="Philosopher"/>
                <a:hlinkClick r:id="rId7">
                  <a:extLst>
                    <a:ext uri="{A12FA001-AC4F-418D-AE19-62706E023703}">
                      <ahyp:hlinkClr xmlns:ahyp="http://schemas.microsoft.com/office/drawing/2018/hyperlinkcolor" val="tx"/>
                    </a:ext>
                  </a:extLst>
                </a:hlinkClick>
              </a:rPr>
              <a:t>https://curiositemujer.com/maternidad/recuperar-la-feminidad-despues-del-embarazo/</a:t>
            </a:r>
            <a:endParaRPr lang="es-MX" sz="1000" dirty="0">
              <a:latin typeface="Philosopher"/>
            </a:endParaRPr>
          </a:p>
        </p:txBody>
      </p:sp>
    </p:spTree>
    <p:extLst>
      <p:ext uri="{BB962C8B-B14F-4D97-AF65-F5344CB8AC3E}">
        <p14:creationId xmlns:p14="http://schemas.microsoft.com/office/powerpoint/2010/main" val="1227227884"/>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8" name="chimes.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0" y="-3122327"/>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800" dirty="0">
              <a:solidFill>
                <a:schemeClr val="bg1"/>
              </a:solidFill>
              <a:latin typeface="Philosopher"/>
            </a:endParaRPr>
          </a:p>
        </p:txBody>
      </p:sp>
      <p:sp>
        <p:nvSpPr>
          <p:cNvPr id="17" name="Rectángulo 16"/>
          <p:cNvSpPr/>
          <p:nvPr/>
        </p:nvSpPr>
        <p:spPr>
          <a:xfrm rot="16200000">
            <a:off x="9225304"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MX" sz="2800" b="1" dirty="0">
              <a:solidFill>
                <a:schemeClr val="bg1"/>
              </a:solidFill>
              <a:latin typeface="Philosopher"/>
            </a:endParaRPr>
          </a:p>
          <a:p>
            <a:r>
              <a:rPr lang="es-MX" sz="2800" b="1" dirty="0">
                <a:solidFill>
                  <a:schemeClr val="bg1"/>
                </a:solidFill>
                <a:latin typeface="Philosopher"/>
              </a:rPr>
              <a:t>     MÓDULO III </a:t>
            </a:r>
            <a:r>
              <a:rPr lang="es-MX" dirty="0"/>
              <a:t>	</a:t>
            </a:r>
          </a:p>
          <a:p>
            <a:endParaRPr lang="es-ES" sz="2800" b="1" dirty="0">
              <a:solidFill>
                <a:schemeClr val="bg1"/>
              </a:solidFill>
              <a:latin typeface="Philosopher"/>
            </a:endParaRPr>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223513" y="6175513"/>
            <a:ext cx="1448296" cy="335288"/>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2" name="Título 1">
            <a:extLst>
              <a:ext uri="{FF2B5EF4-FFF2-40B4-BE49-F238E27FC236}">
                <a16:creationId xmlns:a16="http://schemas.microsoft.com/office/drawing/2014/main" id="{F1CBA13C-27AD-4071-8D55-62D716DEF257}"/>
              </a:ext>
            </a:extLst>
          </p:cNvPr>
          <p:cNvSpPr txBox="1">
            <a:spLocks/>
          </p:cNvSpPr>
          <p:nvPr/>
        </p:nvSpPr>
        <p:spPr>
          <a:xfrm>
            <a:off x="1919084" y="-218277"/>
            <a:ext cx="6200630"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MX" sz="3000" b="1" dirty="0">
              <a:solidFill>
                <a:schemeClr val="bg1"/>
              </a:solidFill>
              <a:latin typeface="Philosopher"/>
            </a:endParaRPr>
          </a:p>
          <a:p>
            <a:r>
              <a:rPr lang="es-MX" sz="3000" dirty="0"/>
              <a:t>	</a:t>
            </a:r>
          </a:p>
        </p:txBody>
      </p:sp>
      <p:sp>
        <p:nvSpPr>
          <p:cNvPr id="26" name="Marcador de texto 25">
            <a:extLst>
              <a:ext uri="{FF2B5EF4-FFF2-40B4-BE49-F238E27FC236}">
                <a16:creationId xmlns:a16="http://schemas.microsoft.com/office/drawing/2014/main" id="{7A244219-DFCC-40B1-840A-73F997612F05}"/>
              </a:ext>
            </a:extLst>
          </p:cNvPr>
          <p:cNvSpPr txBox="1">
            <a:spLocks noGrp="1"/>
          </p:cNvSpPr>
          <p:nvPr>
            <p:ph type="body" idx="1"/>
          </p:nvPr>
        </p:nvSpPr>
        <p:spPr>
          <a:xfrm>
            <a:off x="1522095" y="2103670"/>
            <a:ext cx="9147809" cy="2308324"/>
          </a:xfrm>
          <a:prstGeom prst="rect">
            <a:avLst/>
          </a:prstGeom>
          <a:noFill/>
        </p:spPr>
        <p:txBody>
          <a:bodyPr wrap="square" rtlCol="0">
            <a:spAutoFit/>
          </a:bodyPr>
          <a:lstStyle/>
          <a:p>
            <a:pPr algn="just"/>
            <a:r>
              <a:rPr lang="es-MX" sz="2000" b="0" dirty="0">
                <a:latin typeface="Philosopher"/>
              </a:rPr>
              <a:t>Los derechos humanos universales están a menudo contemplados en la ley y garantizados por ella, a través de los tratados, el derecho internacional consuetudinario, los principios generales y otras fuentes del derecho internacional. El derecho internacional de los derechos humanos establece las obligaciones que tienen los gobiernos de tomar medidas en determinadas situaciones, o de abstenerse de actuar de determinada forma en otras, a fin de promover y proteger los derechos humanos y las libertades fundamentales de los individuos o grupos (</a:t>
            </a:r>
            <a:r>
              <a:rPr lang="es-MX" sz="2000" b="0" dirty="0">
                <a:latin typeface="Philosopher"/>
                <a:hlinkClick r:id="rId4">
                  <a:extLst>
                    <a:ext uri="{A12FA001-AC4F-418D-AE19-62706E023703}">
                      <ahyp:hlinkClr xmlns:ahyp="http://schemas.microsoft.com/office/drawing/2018/hyperlinkcolor" val="tx"/>
                    </a:ext>
                  </a:extLst>
                </a:hlinkClick>
              </a:rPr>
              <a:t>https://www.cndh.org.mx/derechos-humanos/que-son-los-derechos-humanos</a:t>
            </a:r>
            <a:r>
              <a:rPr lang="es-MX" sz="2000" b="0" dirty="0">
                <a:latin typeface="Philosopher"/>
              </a:rPr>
              <a:t>).</a:t>
            </a:r>
            <a:endParaRPr lang="es-ES" sz="2000" b="0" dirty="0">
              <a:latin typeface="Philosopher"/>
              <a:cs typeface="Avenir Book"/>
            </a:endParaRPr>
          </a:p>
        </p:txBody>
      </p:sp>
    </p:spTree>
    <p:extLst>
      <p:ext uri="{BB962C8B-B14F-4D97-AF65-F5344CB8AC3E}">
        <p14:creationId xmlns:p14="http://schemas.microsoft.com/office/powerpoint/2010/main" val="353959325"/>
      </p:ext>
    </p:extLst>
  </p:cSld>
  <p:clrMapOvr>
    <a:masterClrMapping/>
  </p:clrMapOvr>
  <mc:AlternateContent xmlns:mc="http://schemas.openxmlformats.org/markup-compatibility/2006" xmlns:p14="http://schemas.microsoft.com/office/powerpoint/2010/main">
    <mc:Choice Requires="p14">
      <p:transition spd="slow" p14:dur="1500">
        <p14:window dir="vert"/>
        <p:sndAc>
          <p:stSnd>
            <p:snd r:embed="rId3" name="wind.wav"/>
          </p:stSnd>
        </p:sndAc>
      </p:transition>
    </mc:Choice>
    <mc:Fallback xmlns="">
      <p:transition spd="slow">
        <p:fade/>
        <p:sndAc>
          <p:stSnd>
            <p:snd r:embed="rId6" name="wind.wav"/>
          </p:stSnd>
        </p:sndAc>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2" name="Rectángulo 1">
            <a:extLst>
              <a:ext uri="{FF2B5EF4-FFF2-40B4-BE49-F238E27FC236}">
                <a16:creationId xmlns:a16="http://schemas.microsoft.com/office/drawing/2014/main" id="{9B9E489C-D878-4277-B927-AE06FC158749}"/>
              </a:ext>
            </a:extLst>
          </p:cNvPr>
          <p:cNvSpPr/>
          <p:nvPr/>
        </p:nvSpPr>
        <p:spPr>
          <a:xfrm>
            <a:off x="6901474" y="4887282"/>
            <a:ext cx="3766523" cy="369332"/>
          </a:xfrm>
          <a:prstGeom prst="rect">
            <a:avLst/>
          </a:prstGeom>
        </p:spPr>
        <p:txBody>
          <a:bodyPr wrap="square">
            <a:spAutoFit/>
          </a:bodyPr>
          <a:lstStyle/>
          <a:p>
            <a:r>
              <a:rPr lang="es-MX" sz="900" dirty="0">
                <a:latin typeface="Philosopher"/>
                <a:hlinkClick r:id="rId4">
                  <a:extLst>
                    <a:ext uri="{A12FA001-AC4F-418D-AE19-62706E023703}">
                      <ahyp:hlinkClr xmlns:ahyp="http://schemas.microsoft.com/office/drawing/2018/hyperlinkcolor" val="tx"/>
                    </a:ext>
                  </a:extLst>
                </a:hlinkClick>
              </a:rPr>
              <a:t>Fuente: </a:t>
            </a:r>
            <a:r>
              <a:rPr lang="es-MX" sz="900" dirty="0">
                <a:hlinkClick r:id="rId5">
                  <a:extLst>
                    <a:ext uri="{A12FA001-AC4F-418D-AE19-62706E023703}">
                      <ahyp:hlinkClr xmlns:ahyp="http://schemas.microsoft.com/office/drawing/2018/hyperlinkcolor" val="tx"/>
                    </a:ext>
                  </a:extLst>
                </a:hlinkClick>
              </a:rPr>
              <a:t>https://guillermoferrarablog.com/</a:t>
            </a:r>
            <a:r>
              <a:rPr lang="es-MX" sz="900" dirty="0">
                <a:latin typeface="Philosopher"/>
                <a:hlinkClick r:id="rId5">
                  <a:extLst>
                    <a:ext uri="{A12FA001-AC4F-418D-AE19-62706E023703}">
                      <ahyp:hlinkClr xmlns:ahyp="http://schemas.microsoft.com/office/drawing/2018/hyperlinkcolor" val="tx"/>
                    </a:ext>
                  </a:extLst>
                </a:hlinkClick>
              </a:rPr>
              <a:t>por-que-el-sexo-ha-sido-considerado-tabu</a:t>
            </a:r>
            <a:r>
              <a:rPr lang="es-MX" sz="900" dirty="0">
                <a:hlinkClick r:id="rId5">
                  <a:extLst>
                    <a:ext uri="{A12FA001-AC4F-418D-AE19-62706E023703}">
                      <ahyp:hlinkClr xmlns:ahyp="http://schemas.microsoft.com/office/drawing/2018/hyperlinkcolor" val="tx"/>
                    </a:ext>
                  </a:extLst>
                </a:hlinkClick>
              </a:rPr>
              <a:t>/</a:t>
            </a:r>
            <a:endParaRPr lang="es-MX" sz="900" dirty="0">
              <a:latin typeface="Philosopher"/>
            </a:endParaRPr>
          </a:p>
        </p:txBody>
      </p:sp>
      <p:pic>
        <p:nvPicPr>
          <p:cNvPr id="11266" name="Picture 2" descr="Resultado de imagen para Tabú">
            <a:extLst>
              <a:ext uri="{FF2B5EF4-FFF2-40B4-BE49-F238E27FC236}">
                <a16:creationId xmlns:a16="http://schemas.microsoft.com/office/drawing/2014/main" id="{39CC47C8-0738-4BDA-AECB-EDC09A082D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1475" y="1374456"/>
            <a:ext cx="3766522" cy="3520567"/>
          </a:xfrm>
          <a:prstGeom prst="rect">
            <a:avLst/>
          </a:prstGeom>
          <a:noFill/>
          <a:scene3d>
            <a:camera prst="perspectiveBelow"/>
            <a:lightRig rig="threePt" dir="t"/>
          </a:scene3d>
          <a:extLst>
            <a:ext uri="{909E8E84-426E-40DD-AFC4-6F175D3DCCD1}">
              <a14:hiddenFill xmlns:a14="http://schemas.microsoft.com/office/drawing/2010/main">
                <a:solidFill>
                  <a:srgbClr val="FFFFFF"/>
                </a:solidFill>
              </a14:hiddenFill>
            </a:ext>
          </a:extLst>
        </p:spPr>
      </p:pic>
      <p:pic>
        <p:nvPicPr>
          <p:cNvPr id="11268" name="Picture 4" descr="Resultado de imagen para Tabú">
            <a:extLst>
              <a:ext uri="{FF2B5EF4-FFF2-40B4-BE49-F238E27FC236}">
                <a16:creationId xmlns:a16="http://schemas.microsoft.com/office/drawing/2014/main" id="{1A21D193-FAB8-42A8-955E-A44D2E3FDBE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3" y="2398643"/>
            <a:ext cx="3617839" cy="3267941"/>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37EDAC33-36B5-46C1-AAE3-82ABA64E2EE2}"/>
              </a:ext>
            </a:extLst>
          </p:cNvPr>
          <p:cNvSpPr/>
          <p:nvPr/>
        </p:nvSpPr>
        <p:spPr>
          <a:xfrm>
            <a:off x="1616767" y="2000183"/>
            <a:ext cx="3286477" cy="230832"/>
          </a:xfrm>
          <a:prstGeom prst="rect">
            <a:avLst/>
          </a:prstGeom>
        </p:spPr>
        <p:txBody>
          <a:bodyPr wrap="none">
            <a:spAutoFit/>
          </a:bodyPr>
          <a:lstStyle/>
          <a:p>
            <a:r>
              <a:rPr lang="es-MX" sz="900" dirty="0">
                <a:latin typeface="Philosopher"/>
                <a:hlinkClick r:id="rId8">
                  <a:extLst>
                    <a:ext uri="{A12FA001-AC4F-418D-AE19-62706E023703}">
                      <ahyp:hlinkClr xmlns:ahyp="http://schemas.microsoft.com/office/drawing/2018/hyperlinkcolor" val="tx"/>
                    </a:ext>
                  </a:extLst>
                </a:hlinkClick>
              </a:rPr>
              <a:t>Fuente: https://steemit.com/spanish/@bert0/el-vocabulario-tabu</a:t>
            </a:r>
            <a:endParaRPr lang="es-MX" sz="900" dirty="0">
              <a:latin typeface="Philosopher"/>
            </a:endParaRPr>
          </a:p>
        </p:txBody>
      </p:sp>
    </p:spTree>
    <p:extLst>
      <p:ext uri="{BB962C8B-B14F-4D97-AF65-F5344CB8AC3E}">
        <p14:creationId xmlns:p14="http://schemas.microsoft.com/office/powerpoint/2010/main" val="1389170561"/>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9" name="chimes.wav"/>
          </p:stSnd>
        </p:sndAc>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3" name="Rectángulo 2">
            <a:extLst>
              <a:ext uri="{FF2B5EF4-FFF2-40B4-BE49-F238E27FC236}">
                <a16:creationId xmlns:a16="http://schemas.microsoft.com/office/drawing/2014/main" id="{42BF3880-8F8C-403D-A2A0-1DCDABEA67B1}"/>
              </a:ext>
            </a:extLst>
          </p:cNvPr>
          <p:cNvSpPr/>
          <p:nvPr/>
        </p:nvSpPr>
        <p:spPr>
          <a:xfrm>
            <a:off x="1524004" y="1345488"/>
            <a:ext cx="9120558" cy="1631216"/>
          </a:xfrm>
          <a:prstGeom prst="rect">
            <a:avLst/>
          </a:prstGeom>
        </p:spPr>
        <p:txBody>
          <a:bodyPr wrap="square">
            <a:spAutoFit/>
          </a:bodyPr>
          <a:lstStyle/>
          <a:p>
            <a:pPr algn="just"/>
            <a:r>
              <a:rPr lang="es-MX" sz="2000" dirty="0">
                <a:latin typeface="Philosopher"/>
              </a:rPr>
              <a:t>Se considera tabú todo aquello que la sociedad, creencias religiosas o supersticiones encuentran como prohibido; es un término polinesio que significa prohibido (</a:t>
            </a:r>
            <a:r>
              <a:rPr lang="es-MX" sz="2000" dirty="0">
                <a:latin typeface="Philosopher"/>
                <a:hlinkClick r:id="rId4">
                  <a:extLst>
                    <a:ext uri="{A12FA001-AC4F-418D-AE19-62706E023703}">
                      <ahyp:hlinkClr xmlns:ahyp="http://schemas.microsoft.com/office/drawing/2018/hyperlinkcolor" val="tx"/>
                    </a:ext>
                  </a:extLst>
                </a:hlinkClick>
              </a:rPr>
              <a:t>https://steemit.com/spanish/@bert0/el-vocabulario-tabu</a:t>
            </a:r>
            <a:r>
              <a:rPr lang="es-MX" sz="2000" dirty="0">
                <a:latin typeface="Philosopher"/>
              </a:rPr>
              <a:t>).</a:t>
            </a:r>
          </a:p>
          <a:p>
            <a:pPr algn="just"/>
            <a:br>
              <a:rPr lang="es-MX" sz="2000" dirty="0">
                <a:latin typeface="Philosopher"/>
              </a:rPr>
            </a:br>
            <a:endParaRPr lang="es-MX" sz="2000" dirty="0">
              <a:latin typeface="Philosopher"/>
            </a:endParaRPr>
          </a:p>
        </p:txBody>
      </p:sp>
      <p:sp>
        <p:nvSpPr>
          <p:cNvPr id="4" name="Rectángulo 3">
            <a:extLst>
              <a:ext uri="{FF2B5EF4-FFF2-40B4-BE49-F238E27FC236}">
                <a16:creationId xmlns:a16="http://schemas.microsoft.com/office/drawing/2014/main" id="{00F78CE5-3CE7-47B5-9E82-E48417D6CFD1}"/>
              </a:ext>
            </a:extLst>
          </p:cNvPr>
          <p:cNvSpPr/>
          <p:nvPr/>
        </p:nvSpPr>
        <p:spPr>
          <a:xfrm>
            <a:off x="1512287" y="2542518"/>
            <a:ext cx="9143992" cy="2862322"/>
          </a:xfrm>
          <a:prstGeom prst="rect">
            <a:avLst/>
          </a:prstGeom>
        </p:spPr>
        <p:txBody>
          <a:bodyPr wrap="square">
            <a:spAutoFit/>
          </a:bodyPr>
          <a:lstStyle/>
          <a:p>
            <a:pPr algn="just"/>
            <a:r>
              <a:rPr lang="es-MX" sz="2000" dirty="0">
                <a:latin typeface="Philosopher"/>
              </a:rPr>
              <a:t>Tabú designa a una conducta moralmente inaceptable por una sociedad, grupo humano o religión. Es la prohibición de algo -supuestamente extraño en algunas sociedades- de contenido religioso, económico, político, social o cultural por una razón no justificada basada en prejuicios. </a:t>
            </a:r>
          </a:p>
          <a:p>
            <a:endParaRPr lang="es-MX" sz="2000" dirty="0">
              <a:latin typeface="Philosopher"/>
            </a:endParaRPr>
          </a:p>
          <a:p>
            <a:r>
              <a:rPr lang="es-MX" sz="2000" dirty="0">
                <a:latin typeface="Philosopher"/>
              </a:rPr>
              <a:t>Romper un tabú es considerado como una falta grave por la sociedad que lo impone, hay tabúes fuertemente incorporados a las tradiciones de ciertas culturas, mientras otros responden a intereses políticos. Algunos tabúes son, en efecto, delitos castigados por la ley (</a:t>
            </a:r>
            <a:r>
              <a:rPr lang="es-MX" sz="2000" dirty="0">
                <a:latin typeface="Philosopher"/>
                <a:hlinkClick r:id="rId5">
                  <a:extLst>
                    <a:ext uri="{A12FA001-AC4F-418D-AE19-62706E023703}">
                      <ahyp:hlinkClr xmlns:ahyp="http://schemas.microsoft.com/office/drawing/2018/hyperlinkcolor" val="tx"/>
                    </a:ext>
                  </a:extLst>
                </a:hlinkClick>
              </a:rPr>
              <a:t>https://www.ecured.cu/Tab%C3%BA</a:t>
            </a:r>
            <a:r>
              <a:rPr lang="es-MX" sz="2000" dirty="0">
                <a:latin typeface="Philosopher"/>
              </a:rPr>
              <a:t>).</a:t>
            </a:r>
            <a:endParaRPr lang="es-MX" sz="2000" b="0" i="0" dirty="0">
              <a:effectLst/>
              <a:latin typeface="Philosopher"/>
            </a:endParaRPr>
          </a:p>
        </p:txBody>
      </p:sp>
      <p:sp>
        <p:nvSpPr>
          <p:cNvPr id="2" name="Rectángulo 1">
            <a:extLst>
              <a:ext uri="{FF2B5EF4-FFF2-40B4-BE49-F238E27FC236}">
                <a16:creationId xmlns:a16="http://schemas.microsoft.com/office/drawing/2014/main" id="{D408B277-B88B-4236-B4CF-1D9E0AED2B65}"/>
              </a:ext>
            </a:extLst>
          </p:cNvPr>
          <p:cNvSpPr/>
          <p:nvPr/>
        </p:nvSpPr>
        <p:spPr>
          <a:xfrm>
            <a:off x="2528761" y="245491"/>
            <a:ext cx="5592749" cy="553998"/>
          </a:xfrm>
          <a:prstGeom prst="rect">
            <a:avLst/>
          </a:prstGeom>
        </p:spPr>
        <p:txBody>
          <a:bodyPr wrap="none">
            <a:spAutoFit/>
          </a:bodyPr>
          <a:lstStyle/>
          <a:p>
            <a:pPr algn="ctr"/>
            <a:r>
              <a:rPr lang="es-MX" sz="3000" b="1" dirty="0">
                <a:solidFill>
                  <a:schemeClr val="bg1"/>
                </a:solidFill>
              </a:rPr>
              <a:t>Tabú como Práctica Sociocultural</a:t>
            </a:r>
          </a:p>
        </p:txBody>
      </p:sp>
    </p:spTree>
    <p:extLst>
      <p:ext uri="{BB962C8B-B14F-4D97-AF65-F5344CB8AC3E}">
        <p14:creationId xmlns:p14="http://schemas.microsoft.com/office/powerpoint/2010/main" val="1018558229"/>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00F78CE5-3CE7-47B5-9E82-E48417D6CFD1}"/>
              </a:ext>
            </a:extLst>
          </p:cNvPr>
          <p:cNvSpPr/>
          <p:nvPr/>
        </p:nvSpPr>
        <p:spPr>
          <a:xfrm>
            <a:off x="1524005" y="1889943"/>
            <a:ext cx="9147804" cy="3170099"/>
          </a:xfrm>
          <a:prstGeom prst="rect">
            <a:avLst/>
          </a:prstGeom>
        </p:spPr>
        <p:txBody>
          <a:bodyPr wrap="square">
            <a:spAutoFit/>
          </a:bodyPr>
          <a:lstStyle/>
          <a:p>
            <a:pPr algn="just"/>
            <a:r>
              <a:rPr lang="es-MX" sz="2000" dirty="0">
                <a:latin typeface="Philosopher"/>
              </a:rPr>
              <a:t>Los tabúes pueden incluir:</a:t>
            </a:r>
          </a:p>
          <a:p>
            <a:pPr algn="just"/>
            <a:endParaRPr lang="es-MX" sz="2000" dirty="0">
              <a:latin typeface="Philosopher"/>
            </a:endParaRPr>
          </a:p>
          <a:p>
            <a:pPr algn="just">
              <a:buFont typeface="Arial" panose="020B0604020202020204" pitchFamily="34" charset="0"/>
              <a:buChar char="•"/>
            </a:pPr>
            <a:r>
              <a:rPr lang="es-MX" sz="2000" dirty="0">
                <a:latin typeface="Philosopher"/>
              </a:rPr>
              <a:t>Restricciones alimentarias (como la dieta halal y kosher o el vegetarianismo).</a:t>
            </a:r>
          </a:p>
          <a:p>
            <a:pPr algn="just"/>
            <a:endParaRPr lang="es-MX" sz="2000" dirty="0">
              <a:latin typeface="Philosopher"/>
            </a:endParaRPr>
          </a:p>
          <a:p>
            <a:pPr algn="just">
              <a:buFont typeface="Arial" panose="020B0604020202020204" pitchFamily="34" charset="0"/>
              <a:buChar char="•"/>
            </a:pPr>
            <a:r>
              <a:rPr lang="es-MX" sz="2000" dirty="0">
                <a:latin typeface="Philosopher"/>
              </a:rPr>
              <a:t>Restricciones sobre actividades y relaciones sexuales (masturbación, sexo prematrimonial o extramatrimonial, etc.)</a:t>
            </a:r>
          </a:p>
          <a:p>
            <a:pPr algn="just"/>
            <a:endParaRPr lang="es-MX" sz="2000" dirty="0">
              <a:latin typeface="Philosopher"/>
            </a:endParaRPr>
          </a:p>
          <a:p>
            <a:pPr algn="just">
              <a:buFont typeface="Arial" panose="020B0604020202020204" pitchFamily="34" charset="0"/>
              <a:buChar char="•"/>
            </a:pPr>
            <a:r>
              <a:rPr lang="es-MX" sz="2000" dirty="0">
                <a:latin typeface="Philosopher"/>
              </a:rPr>
              <a:t>Restricciones en el uso del lenguaje (palabrotas, juramentos). Un ejemplo histórico de este tipo de tabú es el tabú sobre los nombres que estuvo muy extendido en la cultura </a:t>
            </a:r>
            <a:r>
              <a:rPr lang="es-MX" sz="2000" dirty="0">
                <a:latin typeface="Philosopher"/>
                <a:hlinkClick r:id="rId4">
                  <a:extLst>
                    <a:ext uri="{A12FA001-AC4F-418D-AE19-62706E023703}">
                      <ahyp:hlinkClr xmlns:ahyp="http://schemas.microsoft.com/office/drawing/2018/hyperlinkcolor" val="tx"/>
                    </a:ext>
                  </a:extLst>
                </a:hlinkClick>
              </a:rPr>
              <a:t>https://www.ecured.cu/Tab%C3%BA</a:t>
            </a:r>
            <a:endParaRPr lang="es-MX" sz="2000" b="0" i="0" dirty="0">
              <a:effectLst/>
              <a:latin typeface="Philosopher"/>
            </a:endParaRPr>
          </a:p>
        </p:txBody>
      </p:sp>
    </p:spTree>
    <p:extLst>
      <p:ext uri="{BB962C8B-B14F-4D97-AF65-F5344CB8AC3E}">
        <p14:creationId xmlns:p14="http://schemas.microsoft.com/office/powerpoint/2010/main" val="3757582401"/>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5" name="Rectángulo 4">
            <a:extLst>
              <a:ext uri="{FF2B5EF4-FFF2-40B4-BE49-F238E27FC236}">
                <a16:creationId xmlns:a16="http://schemas.microsoft.com/office/drawing/2014/main" id="{D67B0BAB-F79B-49B6-BB7C-C9833402D7EC}"/>
              </a:ext>
            </a:extLst>
          </p:cNvPr>
          <p:cNvSpPr/>
          <p:nvPr/>
        </p:nvSpPr>
        <p:spPr>
          <a:xfrm>
            <a:off x="1524004" y="1166843"/>
            <a:ext cx="9356030" cy="1938992"/>
          </a:xfrm>
          <a:prstGeom prst="rect">
            <a:avLst/>
          </a:prstGeom>
        </p:spPr>
        <p:txBody>
          <a:bodyPr wrap="square">
            <a:spAutoFit/>
          </a:bodyPr>
          <a:lstStyle/>
          <a:p>
            <a:pPr algn="just"/>
            <a:r>
              <a:rPr lang="es-MX" sz="2000" dirty="0">
                <a:latin typeface="Philosopher"/>
              </a:rPr>
              <a:t>En cuanto a la sexualidad, se consideran tabú las siguientes practicas:</a:t>
            </a:r>
          </a:p>
          <a:p>
            <a:pPr algn="just"/>
            <a:endParaRPr lang="es-MX" sz="2000" dirty="0">
              <a:latin typeface="Philosopher"/>
            </a:endParaRPr>
          </a:p>
          <a:p>
            <a:pPr algn="just"/>
            <a:r>
              <a:rPr lang="es-MX" sz="2000" dirty="0">
                <a:latin typeface="Philosopher"/>
              </a:rPr>
              <a:t>Circuncisión, masturbación   y  castración-en algunas religiones-, Violación, incesto, fetichismo, zoofilia, parafilias, sadomasoquismo, sexualidad, fetichismo sexual, necrofilia, pedofilia, prostitución, turismo sexual, coito, test</a:t>
            </a:r>
            <a:r>
              <a:rPr lang="es-MX" sz="2000" dirty="0">
                <a:latin typeface="Philosopher"/>
                <a:hlinkClick r:id="rId4">
                  <a:extLst>
                    <a:ext uri="{A12FA001-AC4F-418D-AE19-62706E023703}">
                      <ahyp:hlinkClr xmlns:ahyp="http://schemas.microsoft.com/office/drawing/2018/hyperlinkcolor" val="tx"/>
                    </a:ext>
                  </a:extLst>
                </a:hlinkClick>
              </a:rPr>
              <a:t>í</a:t>
            </a:r>
            <a:r>
              <a:rPr lang="es-MX" sz="2000" dirty="0">
                <a:latin typeface="Philosopher"/>
              </a:rPr>
              <a:t>culos, falo (</a:t>
            </a:r>
            <a:r>
              <a:rPr lang="es-MX" sz="2000" dirty="0">
                <a:latin typeface="Philosopher"/>
                <a:hlinkClick r:id="rId4">
                  <a:extLst>
                    <a:ext uri="{A12FA001-AC4F-418D-AE19-62706E023703}">
                      <ahyp:hlinkClr xmlns:ahyp="http://schemas.microsoft.com/office/drawing/2018/hyperlinkcolor" val="tx"/>
                    </a:ext>
                  </a:extLst>
                </a:hlinkClick>
              </a:rPr>
              <a:t>http://www.redalyc.org/pdf/442/44248790011.pdf</a:t>
            </a:r>
            <a:r>
              <a:rPr lang="es-MX" sz="2000" dirty="0">
                <a:latin typeface="Philosopher"/>
              </a:rPr>
              <a:t>).</a:t>
            </a:r>
            <a:endParaRPr lang="es-MX" sz="2000" i="0" dirty="0">
              <a:effectLst/>
              <a:latin typeface="Philosopher"/>
            </a:endParaRPr>
          </a:p>
        </p:txBody>
      </p:sp>
      <p:sp>
        <p:nvSpPr>
          <p:cNvPr id="15" name="Rectángulo 14">
            <a:extLst>
              <a:ext uri="{FF2B5EF4-FFF2-40B4-BE49-F238E27FC236}">
                <a16:creationId xmlns:a16="http://schemas.microsoft.com/office/drawing/2014/main" id="{E736C8D8-23C6-49D6-A363-908255FE6A24}"/>
              </a:ext>
            </a:extLst>
          </p:cNvPr>
          <p:cNvSpPr/>
          <p:nvPr/>
        </p:nvSpPr>
        <p:spPr>
          <a:xfrm>
            <a:off x="1561150" y="3252240"/>
            <a:ext cx="9181138" cy="707886"/>
          </a:xfrm>
          <a:prstGeom prst="rect">
            <a:avLst/>
          </a:prstGeom>
        </p:spPr>
        <p:txBody>
          <a:bodyPr wrap="square">
            <a:spAutoFit/>
          </a:bodyPr>
          <a:lstStyle/>
          <a:p>
            <a:pPr algn="just"/>
            <a:r>
              <a:rPr lang="es-MX" sz="2000" dirty="0">
                <a:latin typeface="Philosopher"/>
              </a:rPr>
              <a:t>Entre los rituales prohibidos, se encuentran: canibalismo, tortura, satanismo, sacrificios humanos, ocultismo, tatuajes.</a:t>
            </a:r>
            <a:endParaRPr lang="es-MX" sz="2000" i="0" dirty="0">
              <a:effectLst/>
              <a:latin typeface="Philosopher"/>
            </a:endParaRPr>
          </a:p>
        </p:txBody>
      </p:sp>
      <p:sp>
        <p:nvSpPr>
          <p:cNvPr id="18" name="Rectángulo 17">
            <a:extLst>
              <a:ext uri="{FF2B5EF4-FFF2-40B4-BE49-F238E27FC236}">
                <a16:creationId xmlns:a16="http://schemas.microsoft.com/office/drawing/2014/main" id="{9088F56C-C6ED-4D44-A4BD-E8C19EB7DAC2}"/>
              </a:ext>
            </a:extLst>
          </p:cNvPr>
          <p:cNvSpPr/>
          <p:nvPr/>
        </p:nvSpPr>
        <p:spPr>
          <a:xfrm>
            <a:off x="1561150" y="4173074"/>
            <a:ext cx="9110659" cy="1015663"/>
          </a:xfrm>
          <a:prstGeom prst="rect">
            <a:avLst/>
          </a:prstGeom>
        </p:spPr>
        <p:txBody>
          <a:bodyPr wrap="square">
            <a:spAutoFit/>
          </a:bodyPr>
          <a:lstStyle/>
          <a:p>
            <a:pPr algn="just"/>
            <a:r>
              <a:rPr lang="es-MX" sz="2000" dirty="0">
                <a:latin typeface="Philosopher"/>
              </a:rPr>
              <a:t>En los tabúes alimentarios, se pueden citar: el acto de comer carne humana, de cerdo- en algunas culturas principalmente por motivos religiosos; el caso del judaísmo y el islam-, carne de res-India y grupos adventistas- (</a:t>
            </a:r>
            <a:r>
              <a:rPr lang="es-MX" sz="2000" dirty="0">
                <a:latin typeface="Philosopher"/>
                <a:hlinkClick r:id="rId5">
                  <a:extLst>
                    <a:ext uri="{A12FA001-AC4F-418D-AE19-62706E023703}">
                      <ahyp:hlinkClr xmlns:ahyp="http://schemas.microsoft.com/office/drawing/2018/hyperlinkcolor" val="tx"/>
                    </a:ext>
                  </a:extLst>
                </a:hlinkClick>
              </a:rPr>
              <a:t>https://www.ecured.cu/Tabú</a:t>
            </a:r>
            <a:r>
              <a:rPr lang="es-MX" sz="2000" dirty="0">
                <a:latin typeface="Philosopher"/>
              </a:rPr>
              <a:t>).</a:t>
            </a:r>
            <a:endParaRPr lang="es-MX" sz="2000" b="0" i="0" dirty="0">
              <a:effectLst/>
              <a:latin typeface="Philosopher"/>
            </a:endParaRPr>
          </a:p>
        </p:txBody>
      </p:sp>
    </p:spTree>
    <p:extLst>
      <p:ext uri="{BB962C8B-B14F-4D97-AF65-F5344CB8AC3E}">
        <p14:creationId xmlns:p14="http://schemas.microsoft.com/office/powerpoint/2010/main" val="656517707"/>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7" name="chimes.wav"/>
          </p:stSnd>
        </p:sndAc>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0B335CC3-8859-4C9E-9D3A-682C4D7B1786}"/>
              </a:ext>
            </a:extLst>
          </p:cNvPr>
          <p:cNvSpPr/>
          <p:nvPr/>
        </p:nvSpPr>
        <p:spPr>
          <a:xfrm>
            <a:off x="1520190" y="1125410"/>
            <a:ext cx="9147805" cy="4524315"/>
          </a:xfrm>
          <a:prstGeom prst="rect">
            <a:avLst/>
          </a:prstGeom>
        </p:spPr>
        <p:txBody>
          <a:bodyPr wrap="square">
            <a:spAutoFit/>
          </a:bodyPr>
          <a:lstStyle/>
          <a:p>
            <a:pPr algn="just"/>
            <a:r>
              <a:rPr lang="es-MX" dirty="0">
                <a:latin typeface="Philosopher"/>
                <a:hlinkClick r:id="rId4">
                  <a:extLst>
                    <a:ext uri="{A12FA001-AC4F-418D-AE19-62706E023703}">
                      <ahyp:hlinkClr xmlns:ahyp="http://schemas.microsoft.com/office/drawing/2018/hyperlinkcolor" val="tx"/>
                    </a:ext>
                  </a:extLst>
                </a:hlinkClick>
              </a:rPr>
              <a:t>https://municipalismoysolidaridad.wordpress.com/2016/07/23/vida-digna-derechos-humanos/</a:t>
            </a:r>
            <a:endParaRPr lang="es-MX" dirty="0">
              <a:latin typeface="Philosopher"/>
            </a:endParaRPr>
          </a:p>
          <a:p>
            <a:pPr algn="just"/>
            <a:r>
              <a:rPr lang="es-MX" dirty="0">
                <a:latin typeface="Philosopher"/>
                <a:hlinkClick r:id="rId5">
                  <a:extLst>
                    <a:ext uri="{A12FA001-AC4F-418D-AE19-62706E023703}">
                      <ahyp:hlinkClr xmlns:ahyp="http://schemas.microsoft.com/office/drawing/2018/hyperlinkcolor" val="tx"/>
                    </a:ext>
                  </a:extLst>
                </a:hlinkClick>
              </a:rPr>
              <a:t>https://www.cndh.org.mx/derechos-humanos/que-son-los-derechos-humanos</a:t>
            </a:r>
            <a:endParaRPr lang="es-MX" dirty="0">
              <a:latin typeface="Philosopher"/>
            </a:endParaRPr>
          </a:p>
          <a:p>
            <a:pPr algn="just"/>
            <a:r>
              <a:rPr lang="es-MX" dirty="0">
                <a:latin typeface="Philosopher"/>
                <a:hlinkClick r:id="rId6">
                  <a:extLst>
                    <a:ext uri="{A12FA001-AC4F-418D-AE19-62706E023703}">
                      <ahyp:hlinkClr xmlns:ahyp="http://schemas.microsoft.com/office/drawing/2018/hyperlinkcolor" val="tx"/>
                    </a:ext>
                  </a:extLst>
                </a:hlinkClick>
              </a:rPr>
              <a:t>https://www.hchr.org.mx/index.php?option=com_content&amp;view=article&amp;id=448&amp;Itemid=249</a:t>
            </a:r>
            <a:endParaRPr lang="es-MX" dirty="0">
              <a:latin typeface="Philosopher"/>
            </a:endParaRPr>
          </a:p>
          <a:p>
            <a:pPr algn="just"/>
            <a:r>
              <a:rPr lang="es-MX" dirty="0">
                <a:latin typeface="Philosopher"/>
                <a:hlinkClick r:id="rId6">
                  <a:extLst>
                    <a:ext uri="{A12FA001-AC4F-418D-AE19-62706E023703}">
                      <ahyp:hlinkClr xmlns:ahyp="http://schemas.microsoft.com/office/drawing/2018/hyperlinkcolor" val="tx"/>
                    </a:ext>
                  </a:extLst>
                </a:hlinkClick>
              </a:rPr>
              <a:t>https://www.hchr.org.mx/index.php?option=com_content&amp;view=article&amp;id=448&amp;Itemid=249</a:t>
            </a:r>
            <a:endParaRPr lang="es-MX" dirty="0">
              <a:latin typeface="Philosopher"/>
            </a:endParaRPr>
          </a:p>
          <a:p>
            <a:pPr algn="just"/>
            <a:r>
              <a:rPr lang="es-MX" dirty="0">
                <a:latin typeface="Philosopher"/>
                <a:hlinkClick r:id="rId7">
                  <a:extLst>
                    <a:ext uri="{A12FA001-AC4F-418D-AE19-62706E023703}">
                      <ahyp:hlinkClr xmlns:ahyp="http://schemas.microsoft.com/office/drawing/2018/hyperlinkcolor" val="tx"/>
                    </a:ext>
                  </a:extLst>
                </a:hlinkClick>
              </a:rPr>
              <a:t>https://slideplayer.es/slide/1092827/</a:t>
            </a:r>
            <a:endParaRPr lang="es-MX" dirty="0">
              <a:latin typeface="Philosopher"/>
            </a:endParaRPr>
          </a:p>
          <a:p>
            <a:pPr algn="just"/>
            <a:r>
              <a:rPr lang="es-MX" dirty="0">
                <a:latin typeface="Philosopher"/>
                <a:hlinkClick r:id="rId6">
                  <a:extLst>
                    <a:ext uri="{A12FA001-AC4F-418D-AE19-62706E023703}">
                      <ahyp:hlinkClr xmlns:ahyp="http://schemas.microsoft.com/office/drawing/2018/hyperlinkcolor" val="tx"/>
                    </a:ext>
                  </a:extLst>
                </a:hlinkClick>
              </a:rPr>
              <a:t>https://www.hchr.org.mx/index.php?option=com_content&amp;view=article&amp;id=448&amp;Itemid=249</a:t>
            </a:r>
            <a:endParaRPr lang="es-MX" dirty="0">
              <a:latin typeface="Philosopher"/>
            </a:endParaRPr>
          </a:p>
          <a:p>
            <a:pPr algn="just"/>
            <a:r>
              <a:rPr lang="es-MX" dirty="0">
                <a:latin typeface="Philosopher"/>
                <a:hlinkClick r:id="rId8">
                  <a:extLst>
                    <a:ext uri="{A12FA001-AC4F-418D-AE19-62706E023703}">
                      <ahyp:hlinkClr xmlns:ahyp="http://schemas.microsoft.com/office/drawing/2018/hyperlinkcolor" val="tx"/>
                    </a:ext>
                  </a:extLst>
                </a:hlinkClick>
              </a:rPr>
              <a:t>https://slideplayer.es/slide/12899923/</a:t>
            </a:r>
            <a:endParaRPr lang="es-MX" dirty="0">
              <a:latin typeface="Philosopher"/>
            </a:endParaRPr>
          </a:p>
          <a:p>
            <a:pPr algn="just"/>
            <a:r>
              <a:rPr lang="es-MX" dirty="0">
                <a:latin typeface="Philosopher"/>
                <a:hlinkClick r:id="rId6">
                  <a:extLst>
                    <a:ext uri="{A12FA001-AC4F-418D-AE19-62706E023703}">
                      <ahyp:hlinkClr xmlns:ahyp="http://schemas.microsoft.com/office/drawing/2018/hyperlinkcolor" val="tx"/>
                    </a:ext>
                  </a:extLst>
                </a:hlinkClick>
              </a:rPr>
              <a:t>https://www.hchr.org.mx/index.php?option=com_content&amp;view=article&amp;id=448&amp;Itemid=249</a:t>
            </a:r>
            <a:endParaRPr lang="es-MX" dirty="0">
              <a:latin typeface="Philosopher"/>
            </a:endParaRPr>
          </a:p>
          <a:p>
            <a:pPr algn="just"/>
            <a:r>
              <a:rPr lang="es-MX" dirty="0">
                <a:latin typeface="Philosopher"/>
                <a:hlinkClick r:id="rId9">
                  <a:extLst>
                    <a:ext uri="{A12FA001-AC4F-418D-AE19-62706E023703}">
                      <ahyp:hlinkClr xmlns:ahyp="http://schemas.microsoft.com/office/drawing/2018/hyperlinkcolor" val="tx"/>
                    </a:ext>
                  </a:extLst>
                </a:hlinkClick>
              </a:rPr>
              <a:t>https://www.davidstreams.com/mis-apuntes/declaracion-de-derechos-del-hombre-y-del-ciudadano-analisis-y-comentario/</a:t>
            </a:r>
            <a:endParaRPr lang="es-MX" dirty="0">
              <a:latin typeface="Philosopher"/>
            </a:endParaRPr>
          </a:p>
          <a:p>
            <a:pPr algn="just"/>
            <a:r>
              <a:rPr lang="es-MX" dirty="0">
                <a:latin typeface="Philosopher"/>
                <a:hlinkClick r:id="rId10">
                  <a:extLst>
                    <a:ext uri="{A12FA001-AC4F-418D-AE19-62706E023703}">
                      <ahyp:hlinkClr xmlns:ahyp="http://schemas.microsoft.com/office/drawing/2018/hyperlinkcolor" val="tx"/>
                    </a:ext>
                  </a:extLst>
                </a:hlinkClick>
              </a:rPr>
              <a:t>http://www.pudh.unam.mx/declaracion_DH_hombre_ciudadano.html</a:t>
            </a:r>
            <a:endParaRPr lang="es-MX" dirty="0">
              <a:latin typeface="Philosopher"/>
            </a:endParaRPr>
          </a:p>
          <a:p>
            <a:pPr algn="just"/>
            <a:r>
              <a:rPr lang="es-MX" dirty="0">
                <a:latin typeface="Philosopher"/>
                <a:hlinkClick r:id="rId11">
                  <a:extLst>
                    <a:ext uri="{A12FA001-AC4F-418D-AE19-62706E023703}">
                      <ahyp:hlinkClr xmlns:ahyp="http://schemas.microsoft.com/office/drawing/2018/hyperlinkcolor" val="tx"/>
                    </a:ext>
                  </a:extLst>
                </a:hlinkClick>
              </a:rPr>
              <a:t>https://www.todocoleccion.net/libros-antiguos-historia-moderna/paris-ca-1795-esprit-constitution-debate-sobre-nueva-constitucion-revolucion-francesa~x45251221</a:t>
            </a:r>
            <a:endParaRPr lang="es-MX" dirty="0">
              <a:latin typeface="Philosopher"/>
            </a:endParaRPr>
          </a:p>
          <a:p>
            <a:pPr algn="just"/>
            <a:r>
              <a:rPr lang="es-MX" dirty="0">
                <a:latin typeface="Philosopher"/>
              </a:rPr>
              <a:t>https://www.un.org/es/universal-declaration-human-rights/  y </a:t>
            </a:r>
            <a:r>
              <a:rPr lang="es-MX" dirty="0">
                <a:latin typeface="Philosopher"/>
                <a:hlinkClick r:id="rId12">
                  <a:extLst>
                    <a:ext uri="{A12FA001-AC4F-418D-AE19-62706E023703}">
                      <ahyp:hlinkClr xmlns:ahyp="http://schemas.microsoft.com/office/drawing/2018/hyperlinkcolor" val="tx"/>
                    </a:ext>
                  </a:extLst>
                </a:hlinkClick>
              </a:rPr>
              <a:t>https://www.un.org/es/documents/udhr/UDHR_booklet_SP_web.pdf</a:t>
            </a:r>
            <a:endParaRPr lang="es-MX" dirty="0">
              <a:latin typeface="Philosopher"/>
            </a:endParaRPr>
          </a:p>
          <a:p>
            <a:pPr algn="just"/>
            <a:r>
              <a:rPr lang="es-MX" dirty="0">
                <a:latin typeface="Philosopher"/>
                <a:hlinkClick r:id="rId13">
                  <a:extLst>
                    <a:ext uri="{A12FA001-AC4F-418D-AE19-62706E023703}">
                      <ahyp:hlinkClr xmlns:ahyp="http://schemas.microsoft.com/office/drawing/2018/hyperlinkcolor" val="tx"/>
                    </a:ext>
                  </a:extLst>
                </a:hlinkClick>
              </a:rPr>
              <a:t>https://es.slideshare.net/pberrio1/generaciones-derechos-humanos</a:t>
            </a:r>
            <a:endParaRPr lang="es-MX" dirty="0">
              <a:latin typeface="Philosopher"/>
            </a:endParaRPr>
          </a:p>
        </p:txBody>
      </p:sp>
    </p:spTree>
    <p:extLst>
      <p:ext uri="{BB962C8B-B14F-4D97-AF65-F5344CB8AC3E}">
        <p14:creationId xmlns:p14="http://schemas.microsoft.com/office/powerpoint/2010/main" val="3126791965"/>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14" name="chimes.wav"/>
          </p:stSnd>
        </p:sndAc>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3" name="Título 2">
            <a:extLst>
              <a:ext uri="{FF2B5EF4-FFF2-40B4-BE49-F238E27FC236}">
                <a16:creationId xmlns:a16="http://schemas.microsoft.com/office/drawing/2014/main" id="{5AC8E934-2AD3-4ADA-ACB1-18CBF0C68F55}"/>
              </a:ext>
            </a:extLst>
          </p:cNvPr>
          <p:cNvSpPr>
            <a:spLocks noGrp="1"/>
          </p:cNvSpPr>
          <p:nvPr>
            <p:ph type="title"/>
          </p:nvPr>
        </p:nvSpPr>
        <p:spPr>
          <a:xfrm>
            <a:off x="1561277" y="1163985"/>
            <a:ext cx="9110532" cy="4670050"/>
          </a:xfrm>
        </p:spPr>
        <p:txBody>
          <a:bodyPr>
            <a:noAutofit/>
          </a:bodyPr>
          <a:lstStyle/>
          <a:p>
            <a:r>
              <a:rPr lang="es-MX" sz="2000" dirty="0">
                <a:latin typeface="Philosopher"/>
                <a:hlinkClick r:id="rId4">
                  <a:extLst>
                    <a:ext uri="{A12FA001-AC4F-418D-AE19-62706E023703}">
                      <ahyp:hlinkClr xmlns:ahyp="http://schemas.microsoft.com/office/drawing/2018/hyperlinkcolor" val="tx"/>
                    </a:ext>
                  </a:extLst>
                </a:hlinkClick>
              </a:rPr>
              <a:t>http://recursostic.educacion.es/secundaria/edad/4esoetica/quincena5/quincena5_contenidos_5.htm</a:t>
            </a:r>
            <a:br>
              <a:rPr lang="es-MX" sz="2000" dirty="0">
                <a:latin typeface="Philosopher"/>
              </a:rPr>
            </a:br>
            <a:r>
              <a:rPr lang="es-MX" sz="2000" dirty="0">
                <a:latin typeface="Philosopher"/>
                <a:hlinkClick r:id="rId5">
                  <a:extLst>
                    <a:ext uri="{A12FA001-AC4F-418D-AE19-62706E023703}">
                      <ahyp:hlinkClr xmlns:ahyp="http://schemas.microsoft.com/office/drawing/2018/hyperlinkcolor" val="tx"/>
                    </a:ext>
                  </a:extLst>
                </a:hlinkClick>
              </a:rPr>
              <a:t>https://scielo.conicyt.cl/pdf/estped/v34n1/art10.pdf</a:t>
            </a:r>
            <a:r>
              <a:rPr lang="es-MX" sz="2000" dirty="0">
                <a:latin typeface="Philosopher"/>
                <a:hlinkClick r:id="rId6">
                  <a:extLst>
                    <a:ext uri="{A12FA001-AC4F-418D-AE19-62706E023703}">
                      <ahyp:hlinkClr xmlns:ahyp="http://schemas.microsoft.com/office/drawing/2018/hyperlinkcolor" val="tx"/>
                    </a:ext>
                  </a:extLst>
                </a:hlinkClick>
              </a:rPr>
              <a:t> https://www.elcorreo.com/sociedad/ocho-millones-personas-pobreza-20180927224553-ntrc.html</a:t>
            </a:r>
            <a:br>
              <a:rPr lang="es-MX" sz="2000" dirty="0">
                <a:latin typeface="Philosopher"/>
              </a:rPr>
            </a:br>
            <a:r>
              <a:rPr lang="es-MX" sz="2000" dirty="0">
                <a:latin typeface="Philosopher"/>
                <a:hlinkClick r:id="rId7">
                  <a:extLst>
                    <a:ext uri="{A12FA001-AC4F-418D-AE19-62706E023703}">
                      <ahyp:hlinkClr xmlns:ahyp="http://schemas.microsoft.com/office/drawing/2018/hyperlinkcolor" val="tx"/>
                    </a:ext>
                  </a:extLst>
                </a:hlinkClick>
              </a:rPr>
              <a:t>https://www.abc.es/sociedad/abci-exclusion-social-severa-aumenta-40-por-ciento-desde-inicio-recuperacion-economica-201809261347_noticia.html</a:t>
            </a:r>
            <a:br>
              <a:rPr lang="es-MX" sz="2000" dirty="0">
                <a:latin typeface="Philosopher"/>
              </a:rPr>
            </a:br>
            <a:r>
              <a:rPr lang="es-MX" sz="2000" dirty="0">
                <a:latin typeface="Philosopher"/>
                <a:hlinkClick r:id="rId8">
                  <a:extLst>
                    <a:ext uri="{A12FA001-AC4F-418D-AE19-62706E023703}">
                      <ahyp:hlinkClr xmlns:ahyp="http://schemas.microsoft.com/office/drawing/2018/hyperlinkcolor" val="tx"/>
                    </a:ext>
                  </a:extLst>
                </a:hlinkClick>
              </a:rPr>
              <a:t>https://www.ifrc.org/es/introduccion/disaster-management/sobre-desastres/que-es-un-desastre/que-es-la-vulnerabilidad/</a:t>
            </a:r>
            <a:br>
              <a:rPr lang="es-MX" sz="2000" dirty="0">
                <a:latin typeface="Philosopher"/>
              </a:rPr>
            </a:br>
            <a:r>
              <a:rPr lang="es-MX" sz="2000" dirty="0">
                <a:latin typeface="Philosopher"/>
                <a:hlinkClick r:id="rId9">
                  <a:extLst>
                    <a:ext uri="{A12FA001-AC4F-418D-AE19-62706E023703}">
                      <ahyp:hlinkClr xmlns:ahyp="http://schemas.microsoft.com/office/drawing/2018/hyperlinkcolor" val="tx"/>
                    </a:ext>
                  </a:extLst>
                </a:hlinkClick>
              </a:rPr>
              <a:t>https://www.servindi.org/actualidad-opinion/04/03/2019/vulnerabilidad-lluvias-y-desastres-en-el-peru</a:t>
            </a:r>
            <a:br>
              <a:rPr lang="es-MX" sz="2000" dirty="0">
                <a:latin typeface="Philosopher"/>
              </a:rPr>
            </a:br>
            <a:r>
              <a:rPr lang="es-MX" sz="2000" dirty="0">
                <a:latin typeface="Philosopher"/>
                <a:hlinkClick r:id="rId10">
                  <a:extLst>
                    <a:ext uri="{A12FA001-AC4F-418D-AE19-62706E023703}">
                      <ahyp:hlinkClr xmlns:ahyp="http://schemas.microsoft.com/office/drawing/2018/hyperlinkcolor" val="tx"/>
                    </a:ext>
                  </a:extLst>
                </a:hlinkClick>
              </a:rPr>
              <a:t>http://hum.unne.edu.ar/revistas/geoweb/Geo2/contenid/vulner6.htm</a:t>
            </a:r>
            <a:br>
              <a:rPr lang="es-MX" sz="2000" dirty="0">
                <a:latin typeface="Philosopher"/>
              </a:rPr>
            </a:br>
            <a:r>
              <a:rPr lang="es-MX" sz="2000" dirty="0">
                <a:latin typeface="Philosopher"/>
                <a:hlinkClick r:id="rId11">
                  <a:extLst>
                    <a:ext uri="{A12FA001-AC4F-418D-AE19-62706E023703}">
                      <ahyp:hlinkClr xmlns:ahyp="http://schemas.microsoft.com/office/drawing/2018/hyperlinkcolor" val="tx"/>
                    </a:ext>
                  </a:extLst>
                </a:hlinkClick>
              </a:rPr>
              <a:t>http://scielo.isciii.es/scielo.php?script=sci_arttext&amp;pid=S1137-66272007000600002</a:t>
            </a:r>
            <a:r>
              <a:rPr lang="es-MX" sz="2000" dirty="0">
                <a:latin typeface="Philosopher"/>
              </a:rPr>
              <a:t>  </a:t>
            </a:r>
            <a:r>
              <a:rPr lang="es-MX" sz="2000" dirty="0">
                <a:latin typeface="Philosopher"/>
                <a:hlinkClick r:id="rId12">
                  <a:extLst>
                    <a:ext uri="{A12FA001-AC4F-418D-AE19-62706E023703}">
                      <ahyp:hlinkClr xmlns:ahyp="http://schemas.microsoft.com/office/drawing/2018/hyperlinkcolor" val="tx"/>
                    </a:ext>
                  </a:extLst>
                </a:hlinkClick>
              </a:rPr>
              <a:t>http://www.scielo.org.mx/scielo.php?script=sci_arttext&amp;pid=S0188-46112012000100006</a:t>
            </a:r>
            <a:br>
              <a:rPr lang="es-MX" sz="2000" dirty="0">
                <a:latin typeface="Philosopher"/>
              </a:rPr>
            </a:br>
            <a:r>
              <a:rPr lang="es-MX" sz="2000" dirty="0">
                <a:latin typeface="Philosopher"/>
                <a:hlinkClick r:id="rId13">
                  <a:extLst>
                    <a:ext uri="{A12FA001-AC4F-418D-AE19-62706E023703}">
                      <ahyp:hlinkClr xmlns:ahyp="http://schemas.microsoft.com/office/drawing/2018/hyperlinkcolor" val="tx"/>
                    </a:ext>
                  </a:extLst>
                </a:hlinkClick>
              </a:rPr>
              <a:t>https://www.laprensagrafica.com/elsalvador/Vulnerabilidad-del-pais-provoca-que-se-reproduzcan-las-enfermedades-virales-20171112-0060.html</a:t>
            </a:r>
            <a:endParaRPr lang="es-MX" sz="2000" dirty="0">
              <a:latin typeface="Philosopher"/>
            </a:endParaRPr>
          </a:p>
        </p:txBody>
      </p:sp>
    </p:spTree>
    <p:extLst>
      <p:ext uri="{BB962C8B-B14F-4D97-AF65-F5344CB8AC3E}">
        <p14:creationId xmlns:p14="http://schemas.microsoft.com/office/powerpoint/2010/main" val="3629432940"/>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14" name="chimes.wav"/>
          </p:stSnd>
        </p:sndAc>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3" name="Título 2">
            <a:extLst>
              <a:ext uri="{FF2B5EF4-FFF2-40B4-BE49-F238E27FC236}">
                <a16:creationId xmlns:a16="http://schemas.microsoft.com/office/drawing/2014/main" id="{BC950E82-EAC4-4FDC-BAFB-116D2ADDF6B2}"/>
              </a:ext>
            </a:extLst>
          </p:cNvPr>
          <p:cNvSpPr>
            <a:spLocks noGrp="1"/>
          </p:cNvSpPr>
          <p:nvPr>
            <p:ph type="title"/>
          </p:nvPr>
        </p:nvSpPr>
        <p:spPr>
          <a:xfrm>
            <a:off x="1538827" y="1009224"/>
            <a:ext cx="9114346" cy="4940496"/>
          </a:xfrm>
        </p:spPr>
        <p:txBody>
          <a:bodyPr>
            <a:noAutofit/>
          </a:bodyPr>
          <a:lstStyle/>
          <a:p>
            <a:r>
              <a:rPr lang="es-MX" sz="2000" dirty="0">
                <a:latin typeface="Philosopher"/>
                <a:hlinkClick r:id="rId4">
                  <a:extLst>
                    <a:ext uri="{A12FA001-AC4F-418D-AE19-62706E023703}">
                      <ahyp:hlinkClr xmlns:ahyp="http://schemas.microsoft.com/office/drawing/2018/hyperlinkcolor" val="tx"/>
                    </a:ext>
                  </a:extLst>
                </a:hlinkClick>
              </a:rPr>
              <a:t>http://www.dicc.hegoa.ehu.es/listar/mostrar/228</a:t>
            </a:r>
            <a:br>
              <a:rPr lang="es-MX" sz="2000" dirty="0">
                <a:latin typeface="Philosopher"/>
              </a:rPr>
            </a:br>
            <a:r>
              <a:rPr lang="es-MX" sz="2000" dirty="0">
                <a:latin typeface="Philosopher"/>
                <a:hlinkClick r:id="rId5">
                  <a:extLst>
                    <a:ext uri="{A12FA001-AC4F-418D-AE19-62706E023703}">
                      <ahyp:hlinkClr xmlns:ahyp="http://schemas.microsoft.com/office/drawing/2018/hyperlinkcolor" val="tx"/>
                    </a:ext>
                  </a:extLst>
                </a:hlinkClick>
              </a:rPr>
              <a:t>https://e-igualdad.net/tipos-discriminacion-social/</a:t>
            </a:r>
            <a:br>
              <a:rPr lang="es-MX" sz="2000" dirty="0">
                <a:latin typeface="Philosopher"/>
              </a:rPr>
            </a:br>
            <a:r>
              <a:rPr lang="es-MX" sz="2000" dirty="0">
                <a:latin typeface="Philosopher"/>
                <a:hlinkClick r:id="rId6">
                  <a:extLst>
                    <a:ext uri="{A12FA001-AC4F-418D-AE19-62706E023703}">
                      <ahyp:hlinkClr xmlns:ahyp="http://schemas.microsoft.com/office/drawing/2018/hyperlinkcolor" val="tx"/>
                    </a:ext>
                  </a:extLst>
                </a:hlinkClick>
              </a:rPr>
              <a:t>https://concepto.de/racismo/</a:t>
            </a:r>
            <a:br>
              <a:rPr lang="es-MX" sz="2000" dirty="0">
                <a:latin typeface="Philosopher"/>
              </a:rPr>
            </a:br>
            <a:r>
              <a:rPr lang="es-MX" sz="2000" dirty="0">
                <a:latin typeface="Philosopher"/>
                <a:hlinkClick r:id="rId7">
                  <a:extLst>
                    <a:ext uri="{A12FA001-AC4F-418D-AE19-62706E023703}">
                      <ahyp:hlinkClr xmlns:ahyp="http://schemas.microsoft.com/office/drawing/2018/hyperlinkcolor" val="tx"/>
                    </a:ext>
                  </a:extLst>
                </a:hlinkClick>
              </a:rPr>
              <a:t>http://discriminacionyracismoenperu2015.blogspot.com/2015/04/que-tipos-de-discriminacion-existe-en.html</a:t>
            </a:r>
            <a:br>
              <a:rPr lang="es-MX" sz="2000" dirty="0">
                <a:latin typeface="Philosopher"/>
              </a:rPr>
            </a:br>
            <a:r>
              <a:rPr lang="es-MX" sz="2000" dirty="0">
                <a:latin typeface="Philosopher"/>
                <a:hlinkClick r:id="rId8">
                  <a:extLst>
                    <a:ext uri="{A12FA001-AC4F-418D-AE19-62706E023703}">
                      <ahyp:hlinkClr xmlns:ahyp="http://schemas.microsoft.com/office/drawing/2018/hyperlinkcolor" val="tx"/>
                    </a:ext>
                  </a:extLst>
                </a:hlinkClick>
              </a:rPr>
              <a:t>https://institutohistorico.org/para-comprender-la-discriminacion-en-mexico/</a:t>
            </a:r>
            <a:br>
              <a:rPr lang="es-MX" sz="2000" dirty="0">
                <a:latin typeface="Philosopher"/>
              </a:rPr>
            </a:br>
            <a:r>
              <a:rPr lang="es-MX" sz="2000" dirty="0">
                <a:latin typeface="Philosopher"/>
                <a:hlinkClick r:id="rId9">
                  <a:extLst>
                    <a:ext uri="{A12FA001-AC4F-418D-AE19-62706E023703}">
                      <ahyp:hlinkClr xmlns:ahyp="http://schemas.microsoft.com/office/drawing/2018/hyperlinkcolor" val="tx"/>
                    </a:ext>
                  </a:extLst>
                </a:hlinkClick>
              </a:rPr>
              <a:t>https://www.geoenciclopedia.com/migracion/</a:t>
            </a:r>
            <a:br>
              <a:rPr lang="es-MX" sz="2000" dirty="0">
                <a:latin typeface="Philosopher"/>
              </a:rPr>
            </a:br>
            <a:r>
              <a:rPr lang="es-MX" sz="2000" dirty="0">
                <a:latin typeface="Philosopher"/>
                <a:hlinkClick r:id="rId10">
                  <a:extLst>
                    <a:ext uri="{A12FA001-AC4F-418D-AE19-62706E023703}">
                      <ahyp:hlinkClr xmlns:ahyp="http://schemas.microsoft.com/office/drawing/2018/hyperlinkcolor" val="tx"/>
                    </a:ext>
                  </a:extLst>
                </a:hlinkClick>
              </a:rPr>
              <a:t>http://www.sinpermiso.info/textos/honduras-las-causas-reales-de-la-migracion</a:t>
            </a:r>
            <a:br>
              <a:rPr lang="es-MX" sz="2000" dirty="0">
                <a:latin typeface="Philosopher"/>
              </a:rPr>
            </a:br>
            <a:r>
              <a:rPr lang="es-MX" sz="2000" dirty="0">
                <a:latin typeface="Philosopher"/>
                <a:hlinkClick r:id="rId11">
                  <a:extLst>
                    <a:ext uri="{A12FA001-AC4F-418D-AE19-62706E023703}">
                      <ahyp:hlinkClr xmlns:ahyp="http://schemas.microsoft.com/office/drawing/2018/hyperlinkcolor" val="tx"/>
                    </a:ext>
                  </a:extLst>
                </a:hlinkClick>
              </a:rPr>
              <a:t>https://www.razon.com.mx/mexico/advierten-repunte-de-migracion-desde-asia-y-africa/</a:t>
            </a:r>
            <a:br>
              <a:rPr lang="es-MX" sz="2000" dirty="0">
                <a:latin typeface="Philosopher"/>
              </a:rPr>
            </a:br>
            <a:r>
              <a:rPr lang="es-MX" sz="2000" dirty="0">
                <a:latin typeface="Philosopher"/>
                <a:hlinkClick r:id="rId9">
                  <a:extLst>
                    <a:ext uri="{A12FA001-AC4F-418D-AE19-62706E023703}">
                      <ahyp:hlinkClr xmlns:ahyp="http://schemas.microsoft.com/office/drawing/2018/hyperlinkcolor" val="tx"/>
                    </a:ext>
                  </a:extLst>
                </a:hlinkClick>
              </a:rPr>
              <a:t>https://www.geoenciclopedia.com/migracion/</a:t>
            </a:r>
            <a:br>
              <a:rPr lang="es-MX" sz="2000" dirty="0">
                <a:latin typeface="Philosopher"/>
              </a:rPr>
            </a:br>
            <a:r>
              <a:rPr lang="es-MX" sz="2000" dirty="0">
                <a:latin typeface="Philosopher"/>
              </a:rPr>
              <a:t>https://conceptodefinicion.de/migracion/</a:t>
            </a:r>
            <a:br>
              <a:rPr lang="es-MX" sz="2000" dirty="0">
                <a:latin typeface="Philosopher"/>
              </a:rPr>
            </a:br>
            <a:r>
              <a:rPr lang="es-MX" sz="2000" dirty="0">
                <a:latin typeface="Philosopher"/>
                <a:hlinkClick r:id="rId12">
                  <a:extLst>
                    <a:ext uri="{A12FA001-AC4F-418D-AE19-62706E023703}">
                      <ahyp:hlinkClr xmlns:ahyp="http://schemas.microsoft.com/office/drawing/2018/hyperlinkcolor" val="tx"/>
                    </a:ext>
                  </a:extLst>
                </a:hlinkClick>
              </a:rPr>
              <a:t>https://es.123rf.com/photo_42958009_inmigraci%C3%B3n-o-emigraci%C3%B3n-migraci%C3%B3n-pol%C3%ADtica-o-econ%C3%B3mica-de-los-refugiados-o-en-movimiento-a-trav%C3%A9s-de-la-frontera-po.html</a:t>
            </a:r>
            <a:br>
              <a:rPr lang="es-MX" sz="2000" dirty="0">
                <a:latin typeface="Philosopher"/>
              </a:rPr>
            </a:br>
            <a:r>
              <a:rPr lang="es-MX" sz="2000" dirty="0">
                <a:latin typeface="Philosopher"/>
                <a:hlinkClick r:id="rId13">
                  <a:extLst>
                    <a:ext uri="{A12FA001-AC4F-418D-AE19-62706E023703}">
                      <ahyp:hlinkClr xmlns:ahyp="http://schemas.microsoft.com/office/drawing/2018/hyperlinkcolor" val="tx"/>
                    </a:ext>
                  </a:extLst>
                </a:hlinkClick>
              </a:rPr>
              <a:t>http://www.desarrolloregional.org.uy/portal/index.php?option=com_content&amp;view=article&amp;id=437:igualdad-equidad</a:t>
            </a:r>
            <a:r>
              <a:rPr lang="es-ES" sz="2000" dirty="0">
                <a:latin typeface="Philosopher"/>
              </a:rPr>
              <a:t> </a:t>
            </a:r>
            <a:endParaRPr lang="es-MX" sz="2000" dirty="0">
              <a:latin typeface="Philosopher"/>
            </a:endParaRPr>
          </a:p>
        </p:txBody>
      </p:sp>
    </p:spTree>
    <p:extLst>
      <p:ext uri="{BB962C8B-B14F-4D97-AF65-F5344CB8AC3E}">
        <p14:creationId xmlns:p14="http://schemas.microsoft.com/office/powerpoint/2010/main" val="2653988864"/>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14" name="chimes.wav"/>
          </p:stSnd>
        </p:sndAc>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3" name="Título 2">
            <a:extLst>
              <a:ext uri="{FF2B5EF4-FFF2-40B4-BE49-F238E27FC236}">
                <a16:creationId xmlns:a16="http://schemas.microsoft.com/office/drawing/2014/main" id="{BC950E82-EAC4-4FDC-BAFB-116D2ADDF6B2}"/>
              </a:ext>
            </a:extLst>
          </p:cNvPr>
          <p:cNvSpPr>
            <a:spLocks noGrp="1"/>
          </p:cNvSpPr>
          <p:nvPr>
            <p:ph type="title"/>
          </p:nvPr>
        </p:nvSpPr>
        <p:spPr>
          <a:xfrm>
            <a:off x="1557463" y="1104409"/>
            <a:ext cx="9114346" cy="4840381"/>
          </a:xfrm>
        </p:spPr>
        <p:txBody>
          <a:bodyPr>
            <a:noAutofit/>
          </a:bodyPr>
          <a:lstStyle/>
          <a:p>
            <a:r>
              <a:rPr lang="es-MX" sz="2000" dirty="0">
                <a:latin typeface="Philosopher"/>
                <a:hlinkClick r:id="rId4">
                  <a:extLst>
                    <a:ext uri="{A12FA001-AC4F-418D-AE19-62706E023703}">
                      <ahyp:hlinkClr xmlns:ahyp="http://schemas.microsoft.com/office/drawing/2018/hyperlinkcolor" val="tx"/>
                    </a:ext>
                  </a:extLst>
                </a:hlinkClick>
              </a:rPr>
              <a:t>https://www.yunbitsoftware.com/blog/2019/04/15/obligaciones-administrativas-ante-la-nueva-ley-planes-de-igualdad-y-registro-de-salarios/</a:t>
            </a:r>
            <a:br>
              <a:rPr lang="es-MX" sz="2000" dirty="0">
                <a:latin typeface="Philosopher"/>
              </a:rPr>
            </a:br>
            <a:r>
              <a:rPr lang="es-MX" sz="2000" dirty="0">
                <a:latin typeface="Philosopher"/>
              </a:rPr>
              <a:t>generó una tercera determinación: hermafroditismo </a:t>
            </a:r>
            <a:r>
              <a:rPr lang="es-MX" sz="2000" dirty="0">
                <a:latin typeface="Philosopher"/>
                <a:hlinkClick r:id="rId5">
                  <a:extLst>
                    <a:ext uri="{A12FA001-AC4F-418D-AE19-62706E023703}">
                      <ahyp:hlinkClr xmlns:ahyp="http://schemas.microsoft.com/office/drawing/2018/hyperlinkcolor" val="tx"/>
                    </a:ext>
                  </a:extLst>
                </a:hlinkClick>
              </a:rPr>
              <a:t>http://scielo.sld.cu/pdf/rcsp/v27n2/spu01201.pdf</a:t>
            </a:r>
            <a:r>
              <a:rPr lang="es-MX" sz="2000" dirty="0">
                <a:latin typeface="Philosopher"/>
                <a:hlinkClick r:id="rId6">
                  <a:extLst>
                    <a:ext uri="{A12FA001-AC4F-418D-AE19-62706E023703}">
                      <ahyp:hlinkClr xmlns:ahyp="http://schemas.microsoft.com/office/drawing/2018/hyperlinkcolor" val="tx"/>
                    </a:ext>
                  </a:extLst>
                </a:hlinkClick>
              </a:rPr>
              <a:t> https://www.observatoriobioetica.org/2016/06/sexo-y-genero/14703</a:t>
            </a:r>
            <a:br>
              <a:rPr lang="es-MX" sz="2000" dirty="0">
                <a:latin typeface="Philosopher"/>
              </a:rPr>
            </a:br>
            <a:r>
              <a:rPr lang="es-MX" sz="2000" dirty="0">
                <a:latin typeface="Philosopher"/>
                <a:hlinkClick r:id="rId7">
                  <a:extLst>
                    <a:ext uri="{A12FA001-AC4F-418D-AE19-62706E023703}">
                      <ahyp:hlinkClr xmlns:ahyp="http://schemas.microsoft.com/office/drawing/2018/hyperlinkcolor" val="tx"/>
                    </a:ext>
                  </a:extLst>
                </a:hlinkClick>
              </a:rPr>
              <a:t>http://cedoc.inmujeres.gob.mx/ftpg/Jalisco/jal04.pdf</a:t>
            </a:r>
            <a:br>
              <a:rPr lang="es-MX" sz="2000" dirty="0">
                <a:latin typeface="Philosopher"/>
              </a:rPr>
            </a:br>
            <a:r>
              <a:rPr lang="es-MX" sz="2000" dirty="0">
                <a:latin typeface="Philosopher"/>
                <a:hlinkClick r:id="rId8">
                  <a:extLst>
                    <a:ext uri="{A12FA001-AC4F-418D-AE19-62706E023703}">
                      <ahyp:hlinkClr xmlns:ahyp="http://schemas.microsoft.com/office/drawing/2018/hyperlinkcolor" val="tx"/>
                    </a:ext>
                  </a:extLst>
                </a:hlinkClick>
              </a:rPr>
              <a:t>http://www.codajic.org/sites/www.codajic.org/files/Aportes%20de%20los%20Estudios%20de%20G%C3%A9nero%20en%20la%20Conceptualizaci%C3%B3n%20sobre%20Masculinidad%20%20Lopez%20-%20G%C3%BCida.pdf</a:t>
            </a:r>
            <a:br>
              <a:rPr lang="es-MX" sz="2000" dirty="0">
                <a:latin typeface="Philosopher"/>
              </a:rPr>
            </a:br>
            <a:r>
              <a:rPr lang="es-MX" sz="2000" dirty="0">
                <a:latin typeface="Philosopher"/>
                <a:hlinkClick r:id="rId9">
                  <a:extLst>
                    <a:ext uri="{A12FA001-AC4F-418D-AE19-62706E023703}">
                      <ahyp:hlinkClr xmlns:ahyp="http://schemas.microsoft.com/office/drawing/2018/hyperlinkcolor" val="tx"/>
                    </a:ext>
                  </a:extLst>
                </a:hlinkClick>
              </a:rPr>
              <a:t>https://www.telemundo20.com/noticias/mundo/Alemania-aprueba-tercera-definicion-de-genero-masculino-femenino-diverso-491041301.html</a:t>
            </a:r>
            <a:br>
              <a:rPr lang="es-MX" sz="2000" dirty="0">
                <a:latin typeface="Philosopher"/>
              </a:rPr>
            </a:br>
            <a:r>
              <a:rPr lang="es-MX" sz="2000" dirty="0">
                <a:latin typeface="Philosopher"/>
                <a:hlinkClick r:id="rId10">
                  <a:extLst>
                    <a:ext uri="{A12FA001-AC4F-418D-AE19-62706E023703}">
                      <ahyp:hlinkClr xmlns:ahyp="http://schemas.microsoft.com/office/drawing/2018/hyperlinkcolor" val="tx"/>
                    </a:ext>
                  </a:extLst>
                </a:hlinkClick>
              </a:rPr>
              <a:t>https://institutgoma.com/articulos/genero-libertad/</a:t>
            </a:r>
            <a:br>
              <a:rPr lang="es-MX" sz="2000" dirty="0">
                <a:latin typeface="Philosopher"/>
              </a:rPr>
            </a:br>
            <a:r>
              <a:rPr lang="es-MX" sz="2000" dirty="0">
                <a:latin typeface="Philosopher"/>
                <a:hlinkClick r:id="rId11">
                  <a:extLst>
                    <a:ext uri="{A12FA001-AC4F-418D-AE19-62706E023703}">
                      <ahyp:hlinkClr xmlns:ahyp="http://schemas.microsoft.com/office/drawing/2018/hyperlinkcolor" val="tx"/>
                    </a:ext>
                  </a:extLst>
                </a:hlinkClick>
              </a:rPr>
              <a:t>http://www.scielo.org.mx/scielo.php?script=sci_arttext&amp;pid=S1870-54722014000300006</a:t>
            </a:r>
            <a:br>
              <a:rPr lang="es-MX" sz="2000" dirty="0">
                <a:latin typeface="Philosopher"/>
              </a:rPr>
            </a:br>
            <a:r>
              <a:rPr lang="es-MX" sz="2000" dirty="0">
                <a:latin typeface="Philosopher"/>
                <a:hlinkClick r:id="rId12">
                  <a:extLst>
                    <a:ext uri="{A12FA001-AC4F-418D-AE19-62706E023703}">
                      <ahyp:hlinkClr xmlns:ahyp="http://schemas.microsoft.com/office/drawing/2018/hyperlinkcolor" val="tx"/>
                    </a:ext>
                  </a:extLst>
                </a:hlinkClick>
              </a:rPr>
              <a:t>http://www.psocialista.org/rita-segato-tirar-el-mandato-de-la-masculinidad-es-la-unica-forma-de-cambiar-la-historia/</a:t>
            </a:r>
            <a:br>
              <a:rPr lang="es-MX" sz="2000" dirty="0">
                <a:latin typeface="Philosopher"/>
              </a:rPr>
            </a:br>
            <a:r>
              <a:rPr lang="es-MX" sz="2000" dirty="0">
                <a:latin typeface="Philosopher"/>
                <a:hlinkClick r:id="rId13">
                  <a:extLst>
                    <a:ext uri="{A12FA001-AC4F-418D-AE19-62706E023703}">
                      <ahyp:hlinkClr xmlns:ahyp="http://schemas.microsoft.com/office/drawing/2018/hyperlinkcolor" val="tx"/>
                    </a:ext>
                  </a:extLst>
                </a:hlinkClick>
              </a:rPr>
              <a:t>https://elpais.com/elpais/2019/03/25/icon/1553533844_546045.html</a:t>
            </a:r>
            <a:endParaRPr lang="es-MX" sz="2000" dirty="0">
              <a:latin typeface="Philosopher"/>
            </a:endParaRPr>
          </a:p>
        </p:txBody>
      </p:sp>
    </p:spTree>
    <p:extLst>
      <p:ext uri="{BB962C8B-B14F-4D97-AF65-F5344CB8AC3E}">
        <p14:creationId xmlns:p14="http://schemas.microsoft.com/office/powerpoint/2010/main" val="2579514616"/>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15" name="chimes.wav"/>
          </p:stSnd>
        </p:sndAc>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4651402" y="-3133996"/>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9225304" y="-44131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81717434-8D10-450C-A559-58D41B415BED}"/>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4" name="Rectángulo 3">
            <a:extLst>
              <a:ext uri="{FF2B5EF4-FFF2-40B4-BE49-F238E27FC236}">
                <a16:creationId xmlns:a16="http://schemas.microsoft.com/office/drawing/2014/main" id="{34959E64-4324-4EE5-9120-99E96E6986B6}"/>
              </a:ext>
            </a:extLst>
          </p:cNvPr>
          <p:cNvSpPr/>
          <p:nvPr/>
        </p:nvSpPr>
        <p:spPr>
          <a:xfrm>
            <a:off x="1524004" y="1321041"/>
            <a:ext cx="9250013" cy="4708981"/>
          </a:xfrm>
          <a:prstGeom prst="rect">
            <a:avLst/>
          </a:prstGeom>
        </p:spPr>
        <p:txBody>
          <a:bodyPr wrap="square">
            <a:spAutoFit/>
          </a:bodyPr>
          <a:lstStyle/>
          <a:p>
            <a:pPr algn="just"/>
            <a:r>
              <a:rPr lang="es-MX" sz="2000" dirty="0">
                <a:latin typeface="Philosopher"/>
                <a:hlinkClick r:id="rId4">
                  <a:extLst>
                    <a:ext uri="{A12FA001-AC4F-418D-AE19-62706E023703}">
                      <ahyp:hlinkClr xmlns:ahyp="http://schemas.microsoft.com/office/drawing/2018/hyperlinkcolor" val="tx"/>
                    </a:ext>
                  </a:extLst>
                </a:hlinkClick>
              </a:rPr>
              <a:t>https://www.google.com/search?q=Sexo+y+g%C3%A9nero:+Perspectivas&amp;sxsrf=ACYBGNT209UXXzNhFFAqK7HT__6PHM6Q_Q:1568302162206&amp;source=lnms&amp;tbm=isch&amp;sa=X&amp;ved=0ahUKEwjz-pzqzMvkAhVQC6wKHW_ZCPYQ_AUIEigB&amp;biw=1366&amp;bih=657</a:t>
            </a:r>
            <a:endParaRPr lang="es-MX" sz="2000" dirty="0">
              <a:latin typeface="Philosopher"/>
            </a:endParaRPr>
          </a:p>
          <a:p>
            <a:pPr algn="just"/>
            <a:r>
              <a:rPr lang="es-MX" sz="2000" dirty="0">
                <a:latin typeface="Philosopher"/>
                <a:hlinkClick r:id="rId5">
                  <a:extLst>
                    <a:ext uri="{A12FA001-AC4F-418D-AE19-62706E023703}">
                      <ahyp:hlinkClr xmlns:ahyp="http://schemas.microsoft.com/office/drawing/2018/hyperlinkcolor" val="tx"/>
                    </a:ext>
                  </a:extLst>
                </a:hlinkClick>
              </a:rPr>
              <a:t>https://curiositemujer.com/maternidad/recuperar-la-feminidad-despues-del-embarazo</a:t>
            </a:r>
            <a:endParaRPr lang="es-MX" sz="2000" dirty="0">
              <a:latin typeface="Philosopher"/>
            </a:endParaRPr>
          </a:p>
          <a:p>
            <a:pPr algn="just"/>
            <a:r>
              <a:rPr lang="es-MX" sz="2000" dirty="0">
                <a:latin typeface="Philosopher"/>
                <a:hlinkClick r:id="rId6">
                  <a:extLst>
                    <a:ext uri="{A12FA001-AC4F-418D-AE19-62706E023703}">
                      <ahyp:hlinkClr xmlns:ahyp="http://schemas.microsoft.com/office/drawing/2018/hyperlinkcolor" val="tx"/>
                    </a:ext>
                  </a:extLst>
                </a:hlinkClick>
              </a:rPr>
              <a:t>https://objetivismo.org/feminidad/</a:t>
            </a:r>
            <a:endParaRPr lang="es-MX" sz="2000" dirty="0">
              <a:latin typeface="Philosopher"/>
            </a:endParaRPr>
          </a:p>
          <a:p>
            <a:pPr algn="just"/>
            <a:r>
              <a:rPr lang="es-MX" sz="2000" dirty="0">
                <a:latin typeface="Philosopher"/>
                <a:hlinkClick r:id="rId7">
                  <a:extLst>
                    <a:ext uri="{A12FA001-AC4F-418D-AE19-62706E023703}">
                      <ahyp:hlinkClr xmlns:ahyp="http://schemas.microsoft.com/office/drawing/2018/hyperlinkcolor" val="tx"/>
                    </a:ext>
                  </a:extLst>
                </a:hlinkClick>
              </a:rPr>
              <a:t>https://steemit.com/spanish/@bert0/el-vocabulario-tabu</a:t>
            </a:r>
            <a:endParaRPr lang="es-MX" sz="2000" dirty="0">
              <a:latin typeface="Philosopher"/>
            </a:endParaRPr>
          </a:p>
          <a:p>
            <a:pPr algn="just"/>
            <a:r>
              <a:rPr lang="es-MX" sz="2000" dirty="0">
                <a:latin typeface="Philosopher"/>
                <a:hlinkClick r:id="rId8">
                  <a:extLst>
                    <a:ext uri="{A12FA001-AC4F-418D-AE19-62706E023703}">
                      <ahyp:hlinkClr xmlns:ahyp="http://schemas.microsoft.com/office/drawing/2018/hyperlinkcolor" val="tx"/>
                    </a:ext>
                  </a:extLst>
                </a:hlinkClick>
              </a:rPr>
              <a:t>https://guillermoferrarablog.com/por-que-el-sexo-ha-sido-considerado-tabu/</a:t>
            </a:r>
            <a:endParaRPr lang="es-MX" sz="2000" dirty="0">
              <a:latin typeface="Philosopher"/>
            </a:endParaRPr>
          </a:p>
          <a:p>
            <a:pPr algn="just"/>
            <a:r>
              <a:rPr lang="es-MX" sz="2000" dirty="0">
                <a:latin typeface="Philosopher"/>
                <a:hlinkClick r:id="rId7">
                  <a:extLst>
                    <a:ext uri="{A12FA001-AC4F-418D-AE19-62706E023703}">
                      <ahyp:hlinkClr xmlns:ahyp="http://schemas.microsoft.com/office/drawing/2018/hyperlinkcolor" val="tx"/>
                    </a:ext>
                  </a:extLst>
                </a:hlinkClick>
              </a:rPr>
              <a:t>https://steemit.com/spanish/@bert0/el-vocabulario-tabu</a:t>
            </a:r>
            <a:endParaRPr lang="es-MX" sz="2000" dirty="0">
              <a:latin typeface="Philosopher"/>
            </a:endParaRPr>
          </a:p>
          <a:p>
            <a:pPr algn="just"/>
            <a:r>
              <a:rPr lang="es-MX" sz="2000" dirty="0">
                <a:latin typeface="Philosopher"/>
                <a:hlinkClick r:id="rId9">
                  <a:extLst>
                    <a:ext uri="{A12FA001-AC4F-418D-AE19-62706E023703}">
                      <ahyp:hlinkClr xmlns:ahyp="http://schemas.microsoft.com/office/drawing/2018/hyperlinkcolor" val="tx"/>
                    </a:ext>
                  </a:extLst>
                </a:hlinkClick>
              </a:rPr>
              <a:t>https://www.ecured.cu/Tab%C3%BA</a:t>
            </a:r>
            <a:endParaRPr lang="es-MX" sz="2000" dirty="0">
              <a:latin typeface="Philosopher"/>
            </a:endParaRPr>
          </a:p>
          <a:p>
            <a:pPr algn="just"/>
            <a:r>
              <a:rPr lang="es-MX" sz="2000" dirty="0">
                <a:latin typeface="Philosopher"/>
                <a:hlinkClick r:id="rId9">
                  <a:extLst>
                    <a:ext uri="{A12FA001-AC4F-418D-AE19-62706E023703}">
                      <ahyp:hlinkClr xmlns:ahyp="http://schemas.microsoft.com/office/drawing/2018/hyperlinkcolor" val="tx"/>
                    </a:ext>
                  </a:extLst>
                </a:hlinkClick>
              </a:rPr>
              <a:t>https://www.ecured.cu/Tab%C3%BA</a:t>
            </a:r>
            <a:endParaRPr lang="es-MX" sz="2000" dirty="0">
              <a:latin typeface="Philosopher"/>
            </a:endParaRPr>
          </a:p>
          <a:p>
            <a:pPr algn="just"/>
            <a:r>
              <a:rPr lang="es-MX" sz="2000" dirty="0">
                <a:latin typeface="Philosopher"/>
                <a:hlinkClick r:id="rId10">
                  <a:extLst>
                    <a:ext uri="{A12FA001-AC4F-418D-AE19-62706E023703}">
                      <ahyp:hlinkClr xmlns:ahyp="http://schemas.microsoft.com/office/drawing/2018/hyperlinkcolor" val="tx"/>
                    </a:ext>
                  </a:extLst>
                </a:hlinkClick>
              </a:rPr>
              <a:t>http://www.redalyc.org/pdf/442/44248790011.pdf</a:t>
            </a:r>
            <a:endParaRPr lang="es-MX" sz="2000" dirty="0">
              <a:latin typeface="Philosopher"/>
            </a:endParaRPr>
          </a:p>
          <a:p>
            <a:pPr algn="just"/>
            <a:r>
              <a:rPr lang="es-MX" sz="2000" dirty="0">
                <a:latin typeface="Philosopher"/>
                <a:hlinkClick r:id="rId9">
                  <a:extLst>
                    <a:ext uri="{A12FA001-AC4F-418D-AE19-62706E023703}">
                      <ahyp:hlinkClr xmlns:ahyp="http://schemas.microsoft.com/office/drawing/2018/hyperlinkcolor" val="tx"/>
                    </a:ext>
                  </a:extLst>
                </a:hlinkClick>
              </a:rPr>
              <a:t>https://www.ecured.cu/Tabú</a:t>
            </a:r>
            <a:endParaRPr lang="es-MX" sz="2000" dirty="0">
              <a:latin typeface="Philosopher"/>
            </a:endParaRPr>
          </a:p>
          <a:p>
            <a:pPr algn="just"/>
            <a:endParaRPr lang="es-MX" sz="2000" dirty="0">
              <a:latin typeface="Philosopher"/>
            </a:endParaRPr>
          </a:p>
          <a:p>
            <a:pPr algn="just"/>
            <a:endParaRPr lang="es-MX" sz="2000" dirty="0">
              <a:latin typeface="Philosopher"/>
            </a:endParaRPr>
          </a:p>
          <a:p>
            <a:pPr algn="just"/>
            <a:endParaRPr lang="es-MX" sz="2000" dirty="0">
              <a:latin typeface="Philosopher"/>
            </a:endParaRPr>
          </a:p>
        </p:txBody>
      </p:sp>
    </p:spTree>
    <p:extLst>
      <p:ext uri="{BB962C8B-B14F-4D97-AF65-F5344CB8AC3E}">
        <p14:creationId xmlns:p14="http://schemas.microsoft.com/office/powerpoint/2010/main" val="328635606"/>
      </p:ext>
    </p:extLst>
  </p:cSld>
  <p:clrMapOvr>
    <a:masterClrMapping/>
  </p:clrMapOvr>
  <mc:AlternateContent xmlns:mc="http://schemas.openxmlformats.org/markup-compatibility/2006" xmlns:p14="http://schemas.microsoft.com/office/powerpoint/2010/main">
    <mc:Choice Requires="p14">
      <p:transition spd="slow" p14:dur="2000">
        <p:checker/>
        <p:sndAc>
          <p:stSnd>
            <p:snd r:embed="rId3" name="chimes.wav"/>
          </p:stSnd>
        </p:sndAc>
      </p:transition>
    </mc:Choice>
    <mc:Fallback xmlns="">
      <p:transition spd="slow">
        <p:checker/>
        <p:sndAc>
          <p:stSnd>
            <p:snd r:embed="rId12" name="chimes.wav"/>
          </p:stSnd>
        </p:sndAc>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6312" y="4557253"/>
            <a:ext cx="1502664" cy="1588008"/>
          </a:xfrm>
          <a:prstGeom prst="rect">
            <a:avLst/>
          </a:prstGeom>
        </p:spPr>
      </p:pic>
      <p:graphicFrame>
        <p:nvGraphicFramePr>
          <p:cNvPr id="2" name="Tabla 1">
            <a:extLst>
              <a:ext uri="{FF2B5EF4-FFF2-40B4-BE49-F238E27FC236}">
                <a16:creationId xmlns:a16="http://schemas.microsoft.com/office/drawing/2014/main" id="{A0552311-6348-4F23-BA5C-C192EE20DC1E}"/>
              </a:ext>
            </a:extLst>
          </p:cNvPr>
          <p:cNvGraphicFramePr>
            <a:graphicFrameLocks noGrp="1"/>
          </p:cNvGraphicFramePr>
          <p:nvPr>
            <p:extLst>
              <p:ext uri="{D42A27DB-BD31-4B8C-83A1-F6EECF244321}">
                <p14:modId xmlns:p14="http://schemas.microsoft.com/office/powerpoint/2010/main" val="2136368041"/>
              </p:ext>
            </p:extLst>
          </p:nvPr>
        </p:nvGraphicFramePr>
        <p:xfrm>
          <a:off x="2032000" y="1813067"/>
          <a:ext cx="8128000" cy="1005840"/>
        </p:xfrm>
        <a:graphic>
          <a:graphicData uri="http://schemas.openxmlformats.org/drawingml/2006/table">
            <a:tbl>
              <a:tblPr firstRow="1" bandRow="1">
                <a:tableStyleId>{2D5ABB26-0587-4C30-8999-92F81FD0307C}</a:tableStyleId>
              </a:tblPr>
              <a:tblGrid>
                <a:gridCol w="8128000">
                  <a:extLst>
                    <a:ext uri="{9D8B030D-6E8A-4147-A177-3AD203B41FA5}">
                      <a16:colId xmlns:a16="http://schemas.microsoft.com/office/drawing/2014/main" val="3563487613"/>
                    </a:ext>
                  </a:extLst>
                </a:gridCol>
              </a:tblGrid>
              <a:tr h="556592">
                <a:tc>
                  <a:txBody>
                    <a:bodyPr/>
                    <a:lstStyle/>
                    <a:p>
                      <a:pPr algn="ctr"/>
                      <a:endParaRPr lang="es-ES_tradnl" sz="3000" b="1" dirty="0">
                        <a:latin typeface="Philosopher"/>
                      </a:endParaRPr>
                    </a:p>
                    <a:p>
                      <a:pPr algn="ctr"/>
                      <a:r>
                        <a:rPr lang="es-ES_tradnl" sz="3000" b="1" dirty="0">
                          <a:latin typeface="Philosopher"/>
                        </a:rPr>
                        <a:t>GRACIAS</a:t>
                      </a:r>
                      <a:endParaRPr lang="es-ES" sz="3000" b="1" dirty="0">
                        <a:latin typeface="Philosopher"/>
                      </a:endParaRPr>
                    </a:p>
                  </a:txBody>
                  <a:tcPr/>
                </a:tc>
                <a:extLst>
                  <a:ext uri="{0D108BD9-81ED-4DB2-BD59-A6C34878D82A}">
                    <a16:rowId xmlns:a16="http://schemas.microsoft.com/office/drawing/2014/main" val="2071618186"/>
                  </a:ext>
                </a:extLst>
              </a:tr>
            </a:tbl>
          </a:graphicData>
        </a:graphic>
      </p:graphicFrame>
    </p:spTree>
    <p:extLst>
      <p:ext uri="{BB962C8B-B14F-4D97-AF65-F5344CB8AC3E}">
        <p14:creationId xmlns:p14="http://schemas.microsoft.com/office/powerpoint/2010/main" val="2816166050"/>
      </p:ext>
    </p:extLst>
  </p:cSld>
  <p:clrMapOvr>
    <a:masterClrMapping/>
  </p:clrMapOvr>
  <mc:AlternateContent xmlns:mc="http://schemas.openxmlformats.org/markup-compatibility/2006" xmlns:p14="http://schemas.microsoft.com/office/powerpoint/2010/main">
    <mc:Choice Requires="p14">
      <p:transition spd="slow" p14:dur="1600">
        <p14:conveyor dir="l"/>
        <p:sndAc>
          <p:stSnd>
            <p:snd r:embed="rId3" name="applause.wav"/>
          </p:stSnd>
        </p:sndAc>
      </p:transition>
    </mc:Choice>
    <mc:Fallback xmlns="">
      <p:transition spd="slow">
        <p:fade/>
        <p:sndAc>
          <p:stSnd>
            <p:snd r:embed="rId5" name="applause.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93169" y="2168881"/>
            <a:ext cx="6278642" cy="646331"/>
          </a:xfrm>
          <a:prstGeom prst="rect">
            <a:avLst/>
          </a:prstGeom>
          <a:noFill/>
        </p:spPr>
        <p:txBody>
          <a:bodyPr wrap="square" rtlCol="0">
            <a:spAutoFit/>
          </a:bodyPr>
          <a:lstStyle/>
          <a:p>
            <a:pPr algn="just"/>
            <a:br>
              <a:rPr lang="es-ES" dirty="0">
                <a:latin typeface="Avenir Book"/>
              </a:rPr>
            </a:br>
            <a:endParaRPr lang="es-ES" dirty="0">
              <a:latin typeface="Avenir Book"/>
              <a:cs typeface="Avenir Book"/>
            </a:endParaRPr>
          </a:p>
        </p:txBody>
      </p:sp>
      <p:sp>
        <p:nvSpPr>
          <p:cNvPr id="16" name="Rectángulo 15"/>
          <p:cNvSpPr/>
          <p:nvPr/>
        </p:nvSpPr>
        <p:spPr>
          <a:xfrm rot="16200000">
            <a:off x="4651401" y="-3108680"/>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venir Book"/>
            </a:endParaRPr>
          </a:p>
        </p:txBody>
      </p:sp>
      <p:sp>
        <p:nvSpPr>
          <p:cNvPr id="17" name="Rectángulo 16"/>
          <p:cNvSpPr/>
          <p:nvPr/>
        </p:nvSpPr>
        <p:spPr>
          <a:xfrm rot="16200000">
            <a:off x="9225305"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FFB011BF-7655-4446-856C-B9B5A71A7100}"/>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5" name="Rectángulo 14">
            <a:extLst>
              <a:ext uri="{FF2B5EF4-FFF2-40B4-BE49-F238E27FC236}">
                <a16:creationId xmlns:a16="http://schemas.microsoft.com/office/drawing/2014/main" id="{C02C2DF9-85E1-4725-AEDA-EE31769E33F1}"/>
              </a:ext>
            </a:extLst>
          </p:cNvPr>
          <p:cNvSpPr/>
          <p:nvPr/>
        </p:nvSpPr>
        <p:spPr>
          <a:xfrm>
            <a:off x="2718277" y="1397247"/>
            <a:ext cx="6278641" cy="1200329"/>
          </a:xfrm>
          <a:prstGeom prst="rect">
            <a:avLst/>
          </a:prstGeom>
        </p:spPr>
        <p:txBody>
          <a:bodyPr wrap="square">
            <a:spAutoFit/>
          </a:bodyPr>
          <a:lstStyle/>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a:p>
            <a:pPr algn="r"/>
            <a:endParaRPr lang="es-MX" sz="900" u="sng" dirty="0">
              <a:latin typeface="Philosopher"/>
            </a:endParaRPr>
          </a:p>
        </p:txBody>
      </p:sp>
      <p:sp>
        <p:nvSpPr>
          <p:cNvPr id="18" name="Título 1">
            <a:extLst>
              <a:ext uri="{FF2B5EF4-FFF2-40B4-BE49-F238E27FC236}">
                <a16:creationId xmlns:a16="http://schemas.microsoft.com/office/drawing/2014/main" id="{3CB82108-B749-46EB-96F9-B974E2DE41F2}"/>
              </a:ext>
            </a:extLst>
          </p:cNvPr>
          <p:cNvSpPr>
            <a:spLocks noGrp="1"/>
          </p:cNvSpPr>
          <p:nvPr>
            <p:ph type="title"/>
          </p:nvPr>
        </p:nvSpPr>
        <p:spPr>
          <a:xfrm>
            <a:off x="1520189" y="2378015"/>
            <a:ext cx="9151620" cy="2894434"/>
          </a:xfrm>
        </p:spPr>
        <p:txBody>
          <a:bodyPr>
            <a:noAutofit/>
          </a:bodyPr>
          <a:lstStyle/>
          <a:p>
            <a:pPr algn="just"/>
            <a:r>
              <a:rPr lang="es-MX" sz="2000" dirty="0">
                <a:latin typeface="Philosopher"/>
              </a:rPr>
              <a:t>El principio de la universalidad de los derechos humanos es la piedra angular del derecho internacional de los derechos humanos. Este principio, tal como se destacara inicialmente en la Declaración Universal de Derechos Humanos, se ha reiterado en numerosos convenios, declaraciones y resoluciones internacionales de derechos humanos. En la Conferencia Mundial de Derechos Humanos celebrada en Viena en 1993, por ejemplo, se dispuso que todos los Estados tenían el deber, independientemente de sus sistemas políticos, económicos y culturales, de promover y proteger todos los derechos humanos y las libertades fundamentales(</a:t>
            </a:r>
            <a:r>
              <a:rPr lang="es-MX" sz="2000" dirty="0">
                <a:latin typeface="Philosopher"/>
                <a:hlinkClick r:id="rId4">
                  <a:extLst>
                    <a:ext uri="{A12FA001-AC4F-418D-AE19-62706E023703}">
                      <ahyp:hlinkClr xmlns:ahyp="http://schemas.microsoft.com/office/drawing/2018/hyperlinkcolor" val="tx"/>
                    </a:ext>
                  </a:extLst>
                </a:hlinkClick>
              </a:rPr>
              <a:t>https://www.hchr.org.mx/index.php?option=com_content&amp;view=article&amp;id=448&amp;Itemid=249</a:t>
            </a:r>
            <a:r>
              <a:rPr lang="es-MX" sz="2000" dirty="0">
                <a:latin typeface="Philosopher"/>
              </a:rPr>
              <a:t>).</a:t>
            </a:r>
          </a:p>
        </p:txBody>
      </p:sp>
      <p:sp>
        <p:nvSpPr>
          <p:cNvPr id="4" name="Rectángulo 3">
            <a:extLst>
              <a:ext uri="{FF2B5EF4-FFF2-40B4-BE49-F238E27FC236}">
                <a16:creationId xmlns:a16="http://schemas.microsoft.com/office/drawing/2014/main" id="{F7AE831C-B759-4BFD-B474-9C5EBF025B8C}"/>
              </a:ext>
            </a:extLst>
          </p:cNvPr>
          <p:cNvSpPr/>
          <p:nvPr/>
        </p:nvSpPr>
        <p:spPr>
          <a:xfrm>
            <a:off x="1520189" y="1300797"/>
            <a:ext cx="9151620" cy="1077218"/>
          </a:xfrm>
          <a:prstGeom prst="rect">
            <a:avLst/>
          </a:prstGeom>
        </p:spPr>
        <p:txBody>
          <a:bodyPr wrap="square">
            <a:spAutoFit/>
          </a:bodyPr>
          <a:lstStyle/>
          <a:p>
            <a:r>
              <a:rPr lang="es-MX" sz="2000" dirty="0">
                <a:latin typeface="Philosopher"/>
              </a:rPr>
              <a:t>Los Derechos Humanos tienen las siguientes características:</a:t>
            </a:r>
          </a:p>
          <a:p>
            <a:br>
              <a:rPr lang="es-MX" sz="2000" b="1" dirty="0">
                <a:latin typeface="Philosopher"/>
              </a:rPr>
            </a:br>
            <a:r>
              <a:rPr lang="es-MX" sz="2400" b="1" dirty="0">
                <a:latin typeface="Philosopher"/>
              </a:rPr>
              <a:t>Universales e inalienables.</a:t>
            </a:r>
            <a:endParaRPr lang="es-MX" sz="2400" dirty="0"/>
          </a:p>
        </p:txBody>
      </p:sp>
      <p:sp>
        <p:nvSpPr>
          <p:cNvPr id="12" name="Título 1">
            <a:extLst>
              <a:ext uri="{FF2B5EF4-FFF2-40B4-BE49-F238E27FC236}">
                <a16:creationId xmlns:a16="http://schemas.microsoft.com/office/drawing/2014/main" id="{93B97410-7954-4BEA-9AD9-3B13B1A1BC91}"/>
              </a:ext>
            </a:extLst>
          </p:cNvPr>
          <p:cNvSpPr txBox="1">
            <a:spLocks/>
          </p:cNvSpPr>
          <p:nvPr/>
        </p:nvSpPr>
        <p:spPr>
          <a:xfrm>
            <a:off x="1845781" y="-188708"/>
            <a:ext cx="6945207" cy="123553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3000" b="1" dirty="0">
              <a:solidFill>
                <a:schemeClr val="bg1"/>
              </a:solidFill>
              <a:latin typeface="Philosopher"/>
            </a:endParaRPr>
          </a:p>
          <a:p>
            <a:r>
              <a:rPr lang="es-ES" sz="3000" b="1" dirty="0">
                <a:solidFill>
                  <a:schemeClr val="bg1"/>
                </a:solidFill>
                <a:latin typeface="Philosopher"/>
              </a:rPr>
              <a:t> Características de los Derechos Humanos</a:t>
            </a:r>
          </a:p>
          <a:p>
            <a:endParaRPr lang="es-ES" sz="3000" b="1" dirty="0">
              <a:solidFill>
                <a:schemeClr val="bg1"/>
              </a:solidFill>
              <a:latin typeface="Philosopher"/>
            </a:endParaRPr>
          </a:p>
        </p:txBody>
      </p:sp>
    </p:spTree>
    <p:extLst>
      <p:ext uri="{BB962C8B-B14F-4D97-AF65-F5344CB8AC3E}">
        <p14:creationId xmlns:p14="http://schemas.microsoft.com/office/powerpoint/2010/main" val="2960342659"/>
      </p:ext>
    </p:extLst>
  </p:cSld>
  <p:clrMapOvr>
    <a:masterClrMapping/>
  </p:clrMapOvr>
  <mc:AlternateContent xmlns:mc="http://schemas.openxmlformats.org/markup-compatibility/2006" xmlns:p14="http://schemas.microsoft.com/office/powerpoint/2010/main">
    <mc:Choice Requires="p14">
      <p:transition spd="slow" p14:dur="2000">
        <p:cut/>
        <p:sndAc>
          <p:stSnd>
            <p:snd r:embed="rId3" name="chimes.wav"/>
          </p:stSnd>
        </p:sndAc>
      </p:transition>
    </mc:Choice>
    <mc:Fallback xmlns="">
      <p:transition spd="slow">
        <p:cut/>
        <p:sndAc>
          <p:stSnd>
            <p:snd r:embed="rId6" name="chimes.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93169" y="2168881"/>
            <a:ext cx="6278642" cy="646331"/>
          </a:xfrm>
          <a:prstGeom prst="rect">
            <a:avLst/>
          </a:prstGeom>
          <a:noFill/>
        </p:spPr>
        <p:txBody>
          <a:bodyPr wrap="square" rtlCol="0">
            <a:spAutoFit/>
          </a:bodyPr>
          <a:lstStyle/>
          <a:p>
            <a:pPr algn="just"/>
            <a:br>
              <a:rPr lang="es-ES" dirty="0">
                <a:latin typeface="Avenir Book"/>
              </a:rPr>
            </a:br>
            <a:endParaRPr lang="es-ES" dirty="0">
              <a:latin typeface="Avenir Book"/>
              <a:cs typeface="Avenir Book"/>
            </a:endParaRPr>
          </a:p>
        </p:txBody>
      </p:sp>
      <p:sp>
        <p:nvSpPr>
          <p:cNvPr id="16" name="Rectángulo 15"/>
          <p:cNvSpPr/>
          <p:nvPr/>
        </p:nvSpPr>
        <p:spPr>
          <a:xfrm rot="16200000">
            <a:off x="4651401"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venir Book"/>
            </a:endParaRPr>
          </a:p>
        </p:txBody>
      </p:sp>
      <p:sp>
        <p:nvSpPr>
          <p:cNvPr id="17" name="Rectángulo 16"/>
          <p:cNvSpPr/>
          <p:nvPr/>
        </p:nvSpPr>
        <p:spPr>
          <a:xfrm rot="16200000">
            <a:off x="9225305"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FFB011BF-7655-4446-856C-B9B5A71A7100}"/>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sp>
        <p:nvSpPr>
          <p:cNvPr id="18" name="Título 1">
            <a:extLst>
              <a:ext uri="{FF2B5EF4-FFF2-40B4-BE49-F238E27FC236}">
                <a16:creationId xmlns:a16="http://schemas.microsoft.com/office/drawing/2014/main" id="{3CB82108-B749-46EB-96F9-B974E2DE41F2}"/>
              </a:ext>
            </a:extLst>
          </p:cNvPr>
          <p:cNvSpPr>
            <a:spLocks noGrp="1"/>
          </p:cNvSpPr>
          <p:nvPr>
            <p:ph type="title"/>
          </p:nvPr>
        </p:nvSpPr>
        <p:spPr>
          <a:xfrm>
            <a:off x="1520189" y="1241001"/>
            <a:ext cx="9151622" cy="1436358"/>
          </a:xfrm>
        </p:spPr>
        <p:txBody>
          <a:bodyPr>
            <a:noAutofit/>
          </a:bodyPr>
          <a:lstStyle/>
          <a:p>
            <a:pPr algn="just"/>
            <a:r>
              <a:rPr lang="es-MX" sz="2000" dirty="0">
                <a:latin typeface="Philosopher"/>
              </a:rPr>
              <a:t>Todos los Estados han ratificado al menos uno, y el 80 por ciento de ellos cuatro o más, de los principales tratados de derechos humanos, reflejando así el consentimiento de los Estados para establecer obligaciones jurídicas que se comprometen a cumplir (</a:t>
            </a:r>
            <a:r>
              <a:rPr lang="es-MX" sz="2000" dirty="0">
                <a:latin typeface="Philosopher"/>
                <a:hlinkClick r:id="rId4">
                  <a:extLst>
                    <a:ext uri="{A12FA001-AC4F-418D-AE19-62706E023703}">
                      <ahyp:hlinkClr xmlns:ahyp="http://schemas.microsoft.com/office/drawing/2018/hyperlinkcolor" val="tx"/>
                    </a:ext>
                  </a:extLst>
                </a:hlinkClick>
              </a:rPr>
              <a:t>https://www.hchr.org.mx/index.php?option=com_content&amp;view=article&amp;id=448&amp;Itemid=249</a:t>
            </a:r>
            <a:r>
              <a:rPr lang="es-MX" sz="2000" dirty="0">
                <a:latin typeface="Philosopher"/>
              </a:rPr>
              <a:t>).</a:t>
            </a:r>
          </a:p>
        </p:txBody>
      </p:sp>
      <p:sp>
        <p:nvSpPr>
          <p:cNvPr id="2" name="Rectángulo 1">
            <a:extLst>
              <a:ext uri="{FF2B5EF4-FFF2-40B4-BE49-F238E27FC236}">
                <a16:creationId xmlns:a16="http://schemas.microsoft.com/office/drawing/2014/main" id="{6699E49F-8CCB-4BC5-A205-8D36E720E916}"/>
              </a:ext>
            </a:extLst>
          </p:cNvPr>
          <p:cNvSpPr/>
          <p:nvPr/>
        </p:nvSpPr>
        <p:spPr>
          <a:xfrm>
            <a:off x="8241581" y="5280055"/>
            <a:ext cx="2573140" cy="246221"/>
          </a:xfrm>
          <a:prstGeom prst="rect">
            <a:avLst/>
          </a:prstGeom>
        </p:spPr>
        <p:txBody>
          <a:bodyPr wrap="none">
            <a:spAutoFit/>
          </a:bodyPr>
          <a:lstStyle/>
          <a:p>
            <a:r>
              <a:rPr lang="es-MX" sz="1000" dirty="0">
                <a:hlinkClick r:id="rId5">
                  <a:extLst>
                    <a:ext uri="{A12FA001-AC4F-418D-AE19-62706E023703}">
                      <ahyp:hlinkClr xmlns:ahyp="http://schemas.microsoft.com/office/drawing/2018/hyperlinkcolor" val="tx"/>
                    </a:ext>
                  </a:extLst>
                </a:hlinkClick>
              </a:rPr>
              <a:t>Fuente: </a:t>
            </a:r>
            <a:r>
              <a:rPr lang="es-MX" sz="1000" dirty="0">
                <a:hlinkClick r:id="rId6">
                  <a:extLst>
                    <a:ext uri="{A12FA001-AC4F-418D-AE19-62706E023703}">
                      <ahyp:hlinkClr xmlns:ahyp="http://schemas.microsoft.com/office/drawing/2018/hyperlinkcolor" val="tx"/>
                    </a:ext>
                  </a:extLst>
                </a:hlinkClick>
              </a:rPr>
              <a:t>https://slideplayer.es/slide/1092827/</a:t>
            </a:r>
            <a:endParaRPr lang="es-MX" sz="1000" dirty="0"/>
          </a:p>
        </p:txBody>
      </p:sp>
      <p:pic>
        <p:nvPicPr>
          <p:cNvPr id="2052" name="Picture 4" descr="Resultado de imagen para caracterÃ­sticas de los derechos humanos">
            <a:extLst>
              <a:ext uri="{FF2B5EF4-FFF2-40B4-BE49-F238E27FC236}">
                <a16:creationId xmlns:a16="http://schemas.microsoft.com/office/drawing/2014/main" id="{86D09C04-12A2-4271-9439-EE2D73F048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9791" y="2505329"/>
            <a:ext cx="4941790" cy="3497519"/>
          </a:xfrm>
          <a:prstGeom prst="rect">
            <a:avLst/>
          </a:prstGeom>
          <a:ln>
            <a:noFill/>
          </a:ln>
          <a:effectLst>
            <a:outerShdw blurRad="190500" algn="tl" rotWithShape="0">
              <a:srgbClr val="000000">
                <a:alpha val="70000"/>
              </a:srgbClr>
            </a:outerShdw>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8001591"/>
      </p:ext>
    </p:extLst>
  </p:cSld>
  <p:clrMapOvr>
    <a:masterClrMapping/>
  </p:clrMapOvr>
  <mc:AlternateContent xmlns:mc="http://schemas.openxmlformats.org/markup-compatibility/2006" xmlns:p14="http://schemas.microsoft.com/office/powerpoint/2010/main">
    <mc:Choice Requires="p14">
      <p:transition spd="slow" p14:dur="2000">
        <p:cut/>
        <p:sndAc>
          <p:stSnd>
            <p:snd r:embed="rId3" name="chimes.wav"/>
          </p:stSnd>
        </p:sndAc>
      </p:transition>
    </mc:Choice>
    <mc:Fallback xmlns="">
      <p:transition spd="slow">
        <p:cut/>
        <p:sndAc>
          <p:stSnd>
            <p:snd r:embed="rId8" name="chimes.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93169" y="2168881"/>
            <a:ext cx="6278642" cy="646331"/>
          </a:xfrm>
          <a:prstGeom prst="rect">
            <a:avLst/>
          </a:prstGeom>
          <a:noFill/>
        </p:spPr>
        <p:txBody>
          <a:bodyPr wrap="square" rtlCol="0">
            <a:spAutoFit/>
          </a:bodyPr>
          <a:lstStyle/>
          <a:p>
            <a:pPr algn="just"/>
            <a:br>
              <a:rPr lang="es-ES" dirty="0">
                <a:latin typeface="Avenir Book"/>
              </a:rPr>
            </a:br>
            <a:endParaRPr lang="es-ES" dirty="0">
              <a:latin typeface="Avenir Book"/>
              <a:cs typeface="Avenir Book"/>
            </a:endParaRPr>
          </a:p>
        </p:txBody>
      </p:sp>
      <p:sp>
        <p:nvSpPr>
          <p:cNvPr id="16" name="Rectángulo 15"/>
          <p:cNvSpPr/>
          <p:nvPr/>
        </p:nvSpPr>
        <p:spPr>
          <a:xfrm rot="16200000">
            <a:off x="4651401"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venir Book"/>
            </a:endParaRPr>
          </a:p>
        </p:txBody>
      </p:sp>
      <p:sp>
        <p:nvSpPr>
          <p:cNvPr id="17" name="Rectángulo 16"/>
          <p:cNvSpPr/>
          <p:nvPr/>
        </p:nvSpPr>
        <p:spPr>
          <a:xfrm rot="16200000">
            <a:off x="9225305"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FFB011BF-7655-4446-856C-B9B5A71A7100}"/>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a:t>
            </a:r>
          </a:p>
          <a:p>
            <a:endParaRPr lang="es-ES" sz="2800" b="1" dirty="0">
              <a:solidFill>
                <a:schemeClr val="bg1"/>
              </a:solidFill>
              <a:latin typeface="Philosopher"/>
            </a:endParaRPr>
          </a:p>
        </p:txBody>
      </p:sp>
      <p:sp>
        <p:nvSpPr>
          <p:cNvPr id="18" name="Título 1">
            <a:extLst>
              <a:ext uri="{FF2B5EF4-FFF2-40B4-BE49-F238E27FC236}">
                <a16:creationId xmlns:a16="http://schemas.microsoft.com/office/drawing/2014/main" id="{3CB82108-B749-46EB-96F9-B974E2DE41F2}"/>
              </a:ext>
            </a:extLst>
          </p:cNvPr>
          <p:cNvSpPr>
            <a:spLocks noGrp="1"/>
          </p:cNvSpPr>
          <p:nvPr>
            <p:ph type="title"/>
          </p:nvPr>
        </p:nvSpPr>
        <p:spPr>
          <a:xfrm>
            <a:off x="1520187" y="2331929"/>
            <a:ext cx="9151622" cy="2953545"/>
          </a:xfrm>
        </p:spPr>
        <p:txBody>
          <a:bodyPr>
            <a:noAutofit/>
          </a:bodyPr>
          <a:lstStyle/>
          <a:p>
            <a:pPr algn="just"/>
            <a:br>
              <a:rPr lang="es-MX" sz="2000" dirty="0">
                <a:latin typeface="Philosopher"/>
              </a:rPr>
            </a:br>
            <a:r>
              <a:rPr lang="es-MX" sz="2000" dirty="0">
                <a:latin typeface="Philosopher"/>
              </a:rPr>
              <a:t>Todos los derechos humanos, sean éstos los derechos civiles y políticos, como el derecho a la vida, la igualdad ante la ley y la libertad de expresión; los derechos económicos, sociales y culturales, como el derecho al trabajo, la seguridad social y la educación; o los derechos colectivos, como los derechos al desarrollo y la libre determinación, todos son derechos indivisibles, interrelacionados e interdependientes. El avance de uno facilita el avance de los demás. De la misma manera, la privación de un derecho afecta negativamente a los demás (</a:t>
            </a:r>
            <a:r>
              <a:rPr lang="es-MX" sz="2000" dirty="0">
                <a:latin typeface="Philosopher"/>
                <a:hlinkClick r:id="rId4">
                  <a:extLst>
                    <a:ext uri="{A12FA001-AC4F-418D-AE19-62706E023703}">
                      <ahyp:hlinkClr xmlns:ahyp="http://schemas.microsoft.com/office/drawing/2018/hyperlinkcolor" val="tx"/>
                    </a:ext>
                  </a:extLst>
                </a:hlinkClick>
              </a:rPr>
              <a:t>https://www.hchr.org.mx/index.php?option=com_content&amp;view=article&amp;id=448&amp;Itemid=249</a:t>
            </a:r>
            <a:r>
              <a:rPr lang="es-MX" sz="2000" dirty="0">
                <a:latin typeface="Philosopher"/>
              </a:rPr>
              <a:t>).  .</a:t>
            </a:r>
            <a:br>
              <a:rPr lang="es-MX" sz="2000" dirty="0">
                <a:latin typeface="Philosopher"/>
              </a:rPr>
            </a:br>
            <a:endParaRPr lang="es-MX" sz="2000" dirty="0">
              <a:latin typeface="Philosopher"/>
            </a:endParaRPr>
          </a:p>
        </p:txBody>
      </p:sp>
      <p:sp>
        <p:nvSpPr>
          <p:cNvPr id="2" name="Rectángulo 1">
            <a:extLst>
              <a:ext uri="{FF2B5EF4-FFF2-40B4-BE49-F238E27FC236}">
                <a16:creationId xmlns:a16="http://schemas.microsoft.com/office/drawing/2014/main" id="{B4FB9761-8838-41DA-B9AE-7F764AEFFDEE}"/>
              </a:ext>
            </a:extLst>
          </p:cNvPr>
          <p:cNvSpPr/>
          <p:nvPr/>
        </p:nvSpPr>
        <p:spPr>
          <a:xfrm>
            <a:off x="1873220" y="1386295"/>
            <a:ext cx="8445555" cy="830997"/>
          </a:xfrm>
          <a:prstGeom prst="rect">
            <a:avLst/>
          </a:prstGeom>
        </p:spPr>
        <p:txBody>
          <a:bodyPr wrap="square">
            <a:spAutoFit/>
          </a:bodyPr>
          <a:lstStyle/>
          <a:p>
            <a:pPr algn="ctr"/>
            <a:r>
              <a:rPr lang="es-MX" sz="2400" b="1" dirty="0">
                <a:latin typeface="Philosopher"/>
              </a:rPr>
              <a:t>Interdependientes e indivisibles.</a:t>
            </a:r>
            <a:br>
              <a:rPr lang="es-MX" sz="2400" b="1" dirty="0">
                <a:latin typeface="Philosopher"/>
              </a:rPr>
            </a:br>
            <a:endParaRPr lang="es-MX" sz="2400" dirty="0">
              <a:latin typeface="Philosopher"/>
            </a:endParaRPr>
          </a:p>
        </p:txBody>
      </p:sp>
    </p:spTree>
    <p:extLst>
      <p:ext uri="{BB962C8B-B14F-4D97-AF65-F5344CB8AC3E}">
        <p14:creationId xmlns:p14="http://schemas.microsoft.com/office/powerpoint/2010/main" val="2592194720"/>
      </p:ext>
    </p:extLst>
  </p:cSld>
  <p:clrMapOvr>
    <a:masterClrMapping/>
  </p:clrMapOvr>
  <mc:AlternateContent xmlns:mc="http://schemas.openxmlformats.org/markup-compatibility/2006" xmlns:p14="http://schemas.microsoft.com/office/powerpoint/2010/main">
    <mc:Choice Requires="p14">
      <p:transition spd="slow" p14:dur="2000">
        <p:cut/>
        <p:sndAc>
          <p:stSnd>
            <p:snd r:embed="rId3" name="chimes.wav"/>
          </p:stSnd>
        </p:sndAc>
      </p:transition>
    </mc:Choice>
    <mc:Fallback xmlns="">
      <p:transition spd="slow">
        <p:cut/>
        <p:sndAc>
          <p:stSnd>
            <p:snd r:embed="rId6" name="chimes.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93169" y="2168881"/>
            <a:ext cx="6278642" cy="646331"/>
          </a:xfrm>
          <a:prstGeom prst="rect">
            <a:avLst/>
          </a:prstGeom>
          <a:noFill/>
        </p:spPr>
        <p:txBody>
          <a:bodyPr wrap="square" rtlCol="0">
            <a:spAutoFit/>
          </a:bodyPr>
          <a:lstStyle/>
          <a:p>
            <a:pPr algn="just"/>
            <a:br>
              <a:rPr lang="es-ES" dirty="0">
                <a:latin typeface="Avenir Book"/>
              </a:rPr>
            </a:br>
            <a:endParaRPr lang="es-ES" dirty="0">
              <a:latin typeface="Avenir Book"/>
              <a:cs typeface="Avenir Book"/>
            </a:endParaRPr>
          </a:p>
        </p:txBody>
      </p:sp>
      <p:sp>
        <p:nvSpPr>
          <p:cNvPr id="16" name="Rectángulo 15"/>
          <p:cNvSpPr/>
          <p:nvPr/>
        </p:nvSpPr>
        <p:spPr>
          <a:xfrm rot="16200000">
            <a:off x="4651401" y="-3121932"/>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latin typeface="Avenir Book"/>
            </a:endParaRPr>
          </a:p>
        </p:txBody>
      </p:sp>
      <p:sp>
        <p:nvSpPr>
          <p:cNvPr id="17" name="Rectángulo 16"/>
          <p:cNvSpPr/>
          <p:nvPr/>
        </p:nvSpPr>
        <p:spPr>
          <a:xfrm rot="16200000">
            <a:off x="9225305" y="-428852"/>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6815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9316278" y="6245269"/>
            <a:ext cx="1355531" cy="40732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200" b="1" dirty="0">
                <a:latin typeface="Philosopher"/>
              </a:rPr>
              <a:t>ANTROPOLOGÍA, </a:t>
            </a:r>
          </a:p>
          <a:p>
            <a:pPr algn="ctr"/>
            <a:r>
              <a:rPr lang="es-ES_tradnl" sz="1200" b="1" dirty="0">
                <a:latin typeface="Philosopher"/>
              </a:rPr>
              <a:t>1er  SEMESTRE</a:t>
            </a:r>
            <a:endParaRPr lang="es-ES" sz="1200" b="1" dirty="0">
              <a:latin typeface="Philosopher"/>
            </a:endParaRPr>
          </a:p>
        </p:txBody>
      </p:sp>
      <p:sp>
        <p:nvSpPr>
          <p:cNvPr id="14" name="Rectángulo 13">
            <a:extLst>
              <a:ext uri="{FF2B5EF4-FFF2-40B4-BE49-F238E27FC236}">
                <a16:creationId xmlns:a16="http://schemas.microsoft.com/office/drawing/2014/main" id="{4136D90F-FE81-4D4A-B728-C32934B42726}"/>
              </a:ext>
            </a:extLst>
          </p:cNvPr>
          <p:cNvSpPr/>
          <p:nvPr/>
        </p:nvSpPr>
        <p:spPr>
          <a:xfrm>
            <a:off x="1524005" y="5945187"/>
            <a:ext cx="2869164" cy="461665"/>
          </a:xfrm>
          <a:prstGeom prst="rect">
            <a:avLst/>
          </a:prstGeom>
        </p:spPr>
        <p:txBody>
          <a:bodyPr wrap="square">
            <a:spAutoFit/>
          </a:bodyPr>
          <a:lstStyle/>
          <a:p>
            <a:r>
              <a:rPr lang="es-ES" sz="1200" dirty="0">
                <a:latin typeface="Philosopher"/>
                <a:cs typeface="Avenir Book"/>
              </a:rPr>
              <a:t>Plantel Ignacio Ramírez Calzada de la Escuela Preparatoria</a:t>
            </a:r>
          </a:p>
        </p:txBody>
      </p:sp>
      <p:sp>
        <p:nvSpPr>
          <p:cNvPr id="11" name="Título 1">
            <a:extLst>
              <a:ext uri="{FF2B5EF4-FFF2-40B4-BE49-F238E27FC236}">
                <a16:creationId xmlns:a16="http://schemas.microsoft.com/office/drawing/2014/main" id="{FFB011BF-7655-4446-856C-B9B5A71A7100}"/>
              </a:ext>
            </a:extLst>
          </p:cNvPr>
          <p:cNvSpPr txBox="1">
            <a:spLocks/>
          </p:cNvSpPr>
          <p:nvPr/>
        </p:nvSpPr>
        <p:spPr>
          <a:xfrm>
            <a:off x="7885429" y="-106210"/>
            <a:ext cx="3455861" cy="1235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b="1" dirty="0">
              <a:solidFill>
                <a:schemeClr val="bg1"/>
              </a:solidFill>
              <a:latin typeface="Philosopher"/>
            </a:endParaRPr>
          </a:p>
          <a:p>
            <a:r>
              <a:rPr lang="es-ES" sz="2800" b="1" dirty="0">
                <a:solidFill>
                  <a:schemeClr val="bg1"/>
                </a:solidFill>
                <a:latin typeface="Philosopher"/>
              </a:rPr>
              <a:t>  MODULO III</a:t>
            </a:r>
          </a:p>
          <a:p>
            <a:endParaRPr lang="es-ES" sz="2800" b="1" dirty="0">
              <a:solidFill>
                <a:schemeClr val="bg1"/>
              </a:solidFill>
              <a:latin typeface="Philosopher"/>
            </a:endParaRPr>
          </a:p>
        </p:txBody>
      </p:sp>
      <p:pic>
        <p:nvPicPr>
          <p:cNvPr id="3074" name="Picture 2" descr="Resultado de imagen para Interdependientes e indivisibles de los derechos humanos">
            <a:extLst>
              <a:ext uri="{FF2B5EF4-FFF2-40B4-BE49-F238E27FC236}">
                <a16:creationId xmlns:a16="http://schemas.microsoft.com/office/drawing/2014/main" id="{92D4C880-CABC-47D7-BF0F-BDFDEFF831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6784" y="1669774"/>
            <a:ext cx="5108656" cy="3246783"/>
          </a:xfrm>
          <a:prstGeom prst="rect">
            <a:avLst/>
          </a:prstGeom>
          <a:ln w="127000" cap="rnd">
            <a:solidFill>
              <a:srgbClr val="FFFFFF"/>
            </a:solidFill>
          </a:ln>
          <a:effectLst>
            <a:glow rad="228600">
              <a:schemeClr val="accent4">
                <a:satMod val="175000"/>
                <a:alpha val="40000"/>
              </a:schemeClr>
            </a:glow>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1CA73E81-FB66-45AA-9C86-F71E97E82A55}"/>
              </a:ext>
            </a:extLst>
          </p:cNvPr>
          <p:cNvSpPr/>
          <p:nvPr/>
        </p:nvSpPr>
        <p:spPr>
          <a:xfrm>
            <a:off x="3934346" y="5173657"/>
            <a:ext cx="2880917" cy="261610"/>
          </a:xfrm>
          <a:prstGeom prst="rect">
            <a:avLst/>
          </a:prstGeom>
        </p:spPr>
        <p:txBody>
          <a:bodyPr wrap="none">
            <a:spAutoFit/>
          </a:bodyPr>
          <a:lstStyle/>
          <a:p>
            <a:pPr algn="just"/>
            <a:r>
              <a:rPr lang="es-MX" sz="1100" dirty="0">
                <a:latin typeface="Philosopher"/>
                <a:hlinkClick r:id="rId5">
                  <a:extLst>
                    <a:ext uri="{A12FA001-AC4F-418D-AE19-62706E023703}">
                      <ahyp:hlinkClr xmlns:ahyp="http://schemas.microsoft.com/office/drawing/2018/hyperlinkcolor" val="tx"/>
                    </a:ext>
                  </a:extLst>
                </a:hlinkClick>
              </a:rPr>
              <a:t>Fuente: https://slideplayer.es/slide/12899923/</a:t>
            </a:r>
            <a:endParaRPr lang="es-MX" sz="1100" dirty="0">
              <a:latin typeface="Philosopher"/>
            </a:endParaRPr>
          </a:p>
        </p:txBody>
      </p:sp>
    </p:spTree>
    <p:extLst>
      <p:ext uri="{BB962C8B-B14F-4D97-AF65-F5344CB8AC3E}">
        <p14:creationId xmlns:p14="http://schemas.microsoft.com/office/powerpoint/2010/main" val="4075517134"/>
      </p:ext>
    </p:extLst>
  </p:cSld>
  <p:clrMapOvr>
    <a:masterClrMapping/>
  </p:clrMapOvr>
  <mc:AlternateContent xmlns:mc="http://schemas.openxmlformats.org/markup-compatibility/2006" xmlns:p14="http://schemas.microsoft.com/office/powerpoint/2010/main">
    <mc:Choice Requires="p14">
      <p:transition spd="slow" p14:dur="2000">
        <p:cut/>
        <p:sndAc>
          <p:stSnd>
            <p:snd r:embed="rId3" name="chimes.wav"/>
          </p:stSnd>
        </p:sndAc>
      </p:transition>
    </mc:Choice>
    <mc:Fallback xmlns="">
      <p:transition spd="slow">
        <p:cut/>
        <p:sndAc>
          <p:stSnd>
            <p:snd r:embed="rId6" name="chimes.wav"/>
          </p:stSnd>
        </p:sndAc>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2052</TotalTime>
  <Words>4530</Words>
  <Application>Microsoft Office PowerPoint</Application>
  <PresentationFormat>Panorámica</PresentationFormat>
  <Paragraphs>683</Paragraphs>
  <Slides>59</Slides>
  <Notes>58</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59</vt:i4>
      </vt:variant>
    </vt:vector>
  </HeadingPairs>
  <TitlesOfParts>
    <vt:vector size="67" baseType="lpstr">
      <vt:lpstr>Arial</vt:lpstr>
      <vt:lpstr>Avenir Black</vt:lpstr>
      <vt:lpstr>Avenir Book</vt:lpstr>
      <vt:lpstr>Calibri</vt:lpstr>
      <vt:lpstr>Calibri Light</vt:lpstr>
      <vt:lpstr>Nunito</vt:lpstr>
      <vt:lpstr>Philosopher</vt:lpstr>
      <vt:lpstr>Tema de Office</vt:lpstr>
      <vt:lpstr>Universidad Autónoma del Estado de México  Plantel Ignacio Ramírez Calzada de la Escuela Preparatoria   Asignatura: Antropología  Campo disciplinar: Ciencias Sociales  semestre: Primero (8 Créditos)  Tipo de curso: Obligatorio  Material Didáctico: Tema: Prácticas socioculturales Módulo 3  Elaboró: M. en D. Rocío Leticia Velasco Montejo.</vt:lpstr>
      <vt:lpstr> Guion Explicativo</vt:lpstr>
      <vt:lpstr>Presentación de PowerPoint</vt:lpstr>
      <vt:lpstr> Derechos Humanos </vt:lpstr>
      <vt:lpstr>Presentación de PowerPoint</vt:lpstr>
      <vt:lpstr>El principio de la universalidad de los derechos humanos es la piedra angular del derecho internacional de los derechos humanos. Este principio, tal como se destacara inicialmente en la Declaración Universal de Derechos Humanos, se ha reiterado en numerosos convenios, declaraciones y resoluciones internacionales de derechos humanos. En la Conferencia Mundial de Derechos Humanos celebrada en Viena en 1993, por ejemplo, se dispuso que todos los Estados tenían el deber, independientemente de sus sistemas políticos, económicos y culturales, de promover y proteger todos los derechos humanos y las libertades fundamentales(https://www.hchr.org.mx/index.php?option=com_content&amp;view=article&amp;id=448&amp;Itemid=249).</vt:lpstr>
      <vt:lpstr>Todos los Estados han ratificado al menos uno, y el 80 por ciento de ellos cuatro o más, de los principales tratados de derechos humanos, reflejando así el consentimiento de los Estados para establecer obligaciones jurídicas que se comprometen a cumplir (https://www.hchr.org.mx/index.php?option=com_content&amp;view=article&amp;id=448&amp;Itemid=249).</vt:lpstr>
      <vt:lpstr> Todos los derechos humanos, sean éstos los derechos civiles y políticos, como el derecho a la vida, la igualdad ante la ley y la libertad de expresión; los derechos económicos, sociales y culturales, como el derecho al trabajo, la seguridad social y la educación; o los derechos colectivos, como los derechos al desarrollo y la libre determinación, todos son derechos indivisibles, interrelacionados e interdependientes. El avance de uno facilita el avance de los demás. De la misma manera, la privación de un derecho afecta negativamente a los demás (https://www.hchr.org.mx/index.php?option=com_content&amp;view=article&amp;id=448&amp;Itemid=249).  . </vt:lpstr>
      <vt:lpstr>Presentación de PowerPoint</vt:lpstr>
      <vt:lpstr>La no discriminación es un principio transversal en el derecho internacional de derechos humanos. Está presente en todos los principales tratados de derechos humanos y constituye el tema central de algunas convenciones internacionales como la Convención Internacional sobre la Eliminación de todas las Formas de Discriminación Racial y la Convención sobre la Eliminación de todas las Formas de Discriminación contra la Mujer (https://www.hchr.org.mx/index.php?option=com_content&amp;view=article&amp;id=448&amp;Itemid=249).</vt:lpstr>
      <vt:lpstr>Tienen su origen en la Declaración de los Derechos del Hombre y del Ciudadano 1789, aprobada por la Asamblea Nacional Constituyente francesa el 26 de agosto de 1789.   Se considera que es uno de los documentos fundamentales de la Revolución francesa (1789-1799), esta influida por la doctrina de los derechos naturales, esta declaración define los derechos personales, de la comunidad, y los universales. </vt:lpstr>
      <vt:lpstr>A continuación se citan algunos de los artículos de la Declaración Universal de los Derechos del Hombre y del Ciudadano:   1. Los hombres nacen y permanecen libres e iguales en derechos. Las distinciones sociales solo pueden fundarse en la utilidad común.   2. La finalidad de toda asociación política es la conservación de los derechos naturales e imprescriptibles del hombre. Esos derechos son la libertad, la propiedad, la seguridad y la resistencia a la opresión.  3. La fuente de toda soberanía reside esencialmente en la nación; ningún individuo, ni ninguna corporación pueden ser revestidos de autoridad alguna que no emane directamente de ella.</vt:lpstr>
      <vt:lpstr>4. La libertad consiste en poder hacer todo aquello que no cause perjuicio a los demás. El ejercicio de los derechos naturales de cada hombre, no tiene otros límites que los que garantizan a los demás miembros de la sociedad el disfrute de los mismos derechos. Estos límites solo pueden ser determinados por la ley.  En este link http://www.pudh.unam.mx/declaracion_DH_hombre_ciudadano.html  que se proporciona podrá encontrar el contenido completo de la  Declaración.</vt:lpstr>
      <vt:lpstr>En 1793 fue aprobada una segunda versión e incorporada a la Constitución francesa de 1793, posteriormente se aprobó la Declaración de los Derechos y Deberes del Hombre y del Ciudadano de 1795, la cual se incluyó también en la Constitución Francesa de ese mismo año. </vt:lpstr>
      <vt:lpstr>Declaración Universal de Derechos Humanos 1948.   Es un documento declarativo adoptado por la Asamblea General de las Naciones Unidas, el 10 de diciembre de 1948 en París. En 30 artículos establece los derechos humanos básicos, a partir de la carta de San Francisco de fecha 26 de junio de 1945.   La unión de esta declaración y los Pactos Internacionales de Derechos Humanos y sus protocolos comprende lo que se ha denominado la Carta Internacional de Derechos Humanos.</vt:lpstr>
      <vt:lpstr>En la Declaración Universal de los Derechos Humanos se establecen los ideales comunes por los que todos los pueblos y naciones deben esforzarse, para que  individuos e instituciones, inspirándose constantemente en ella, promuevan, mediante la enseñanza y la educación, el respeto a estos derechos y libertades, y aseguren  a través de  medidas nacionales e internacionales, su reconocimiento y aplicación.   La Declaración constituye un documento orientativo, los Pactos son tratados internacionales que obligan a los Estados firmantes a cumplirlos (https://www.un.org/es/universal-declaration-human-rights/  y https://www.un.org/es/documents/udhr/UDHR_booklet_SP_web.pdf).</vt:lpstr>
      <vt:lpstr>Presentación de PowerPoint</vt:lpstr>
      <vt:lpstr>Debido a la evolución que ha  tenido los derechos, se establecen doctrinalmente y para su mejor estudio  tres generaciones:</vt:lpstr>
      <vt:lpstr>Presentación de PowerPoint</vt:lpstr>
      <vt:lpstr>Presentación de PowerPoint</vt:lpstr>
      <vt:lpstr>Presentación de PowerPoint</vt:lpstr>
      <vt:lpstr>Presentación de PowerPoint</vt:lpstr>
      <vt:lpstr>Presentación de PowerPoint</vt:lpstr>
      <vt:lpstr>Presentación de PowerPoint</vt:lpstr>
      <vt:lpstr> Es la capacidad disminuida de una persona o un grupo de personas para anticiparse, hacer frente y resistir a los efectos de un peligro natural o causado por la actividad humana, y para recuperarse de los mismos; casi siempre se asocia con la pobreza, pero también son vulnerables las personas que viven en aislamiento, inseguridad e indefensión ante riesgos, traumas o presiones (https://www.ifrc.org/es/introduccion/disaster-management/sobre-desastres/que-es-un-desastre/que-es-la-vulnerabilidad/).   Se puede comprender que la vulnerabilidad es la Exposición o propensión al riesgo, a perjuicios sociales, psico-sociales o  físicos por parte de personas, familias, comunidades, colectivos.</vt:lpstr>
      <vt:lpstr>Presentación de PowerPoint</vt:lpstr>
      <vt:lpstr>Se contempla el debilitamiento de los recursos y capacidades de grupos sociales, quedándose en condiciones de indefensión e inseguridad derivado del carácter de las estructuras e instituciones económicas, sociales, culturales.   Es entendida como una situación y un proceso multidimensional y multicausal, en la que confluyen simultáneamente la exposición a riesgos, la incapacidad de respuesta y adaptación de individuos, hogares o comunidades, los cuales pueden ser heridos, lesionados o dañados ante cambios o permanencia de situaciones externas y/o internas que afectan su nivel de bienestar y el ejercicio de sus derechos.  Es el  riesgo a que se materialice la caída en los niveles de bienestar, y marca el camino al empobrecimiento.</vt:lpstr>
      <vt:lpstr>Presentación de PowerPoint</vt:lpstr>
      <vt:lpstr>De allí que la vulnerabilidad se relaciona con otras nociones que expresan ya sea  fragilidad e indefensión ante cambios originados en el entorno, como desamparo institucional desde el Estado que no contribuye a fortalecer ni cuida sistemáticamente de sus ciudadanos; como debilidad interna para afrontar concretamente los cambios necesarios del individuo u hogar para aprovechar el conjunto de oportunidades que se le presenta; como inseguridad permanente que paraliza, incapacita y desmotiva la posibilidad de pensar estrategias y actuar a futuro para lograr mejores niveles de bienestar y como degradación de las condiciones que permiten una vida plena y saludable(http://scielo.isciii.es/scielo.php?script=sci_arttext&amp;pid=S1137-66272007000600002 y http://www.scielo.org.mx/scielo.php?script=sci_arttext&amp;pid=S0188-46112012000100006).</vt:lpstr>
      <vt:lpstr>Presentación de PowerPoint</vt:lpstr>
      <vt:lpstr> La vulnerabilidad es una noción dinámica y multidimensional en la medida que afecta tanto a individuos, grupos y comunidades en distintos planos de su bienestar, de diversas formas y con diferentes intensidades a lo largo del tiempo. Tiene como potencialidad contribuir a identificar individuos, hogares y comunidades que por su menor dotación de activos y diversificación de estrategias tienen menor capacidad de respuesta, por lo tanto, por su situación de desventaja social están expuestos a mayores niveles de riesgo por alteraciones significativas en los planos sociales, políticos y económicos que afectan sus condiciones de vida y la capacidad de habilitarse por sus propios medios o por ayuda externa.  La vulnerabilidad se contra ataca con la movilización de recursos y la activación de estrategias para prevenir y revertir el empobrecimiento (http://www.dicc.hegoa.ehu.es/listar/mostrar/228).  </vt:lpstr>
      <vt:lpstr>Presentación de PowerPoint</vt:lpstr>
      <vt:lpstr>Tipos de discriminación:  Por origen étnico  Por características físicas (racismo) Por género  Por orientación sexual  Por posición socioeconómica Por edad (jóvenes; adultos mayores) Por Discapacidad (Capacidades diferentes) Por origen nacional (inmigrantes) Por orientación religiosa Condición de salud (personas con VIH) Embarazo</vt:lpstr>
      <vt:lpstr>Entre otros tipos de discriminación, se encuentran:  De facto, que es la discriminación que se presenta por creencias de generaciones anteriores y  la Institucional, que consiste en el rechazo del gobierno a zonas o grupos pobres o indígenas.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Sexo y género: Perspectivas de la Feminidad y Masculinidad</vt:lpstr>
      <vt:lpstr>Presentación de PowerPoint</vt:lpstr>
      <vt:lpstr>Presentación de PowerPoint</vt:lpstr>
      <vt:lpstr>Sexo y género: Perspectivas de la Feminidad y Masculinidad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http://recursostic.educacion.es/secundaria/edad/4esoetica/quincena5/quincena5_contenidos_5.htm https://scielo.conicyt.cl/pdf/estped/v34n1/art10.pdf https://www.elcorreo.com/sociedad/ocho-millones-personas-pobreza-20180927224553-ntrc.html https://www.abc.es/sociedad/abci-exclusion-social-severa-aumenta-40-por-ciento-desde-inicio-recuperacion-economica-201809261347_noticia.html https://www.ifrc.org/es/introduccion/disaster-management/sobre-desastres/que-es-un-desastre/que-es-la-vulnerabilidad/ https://www.servindi.org/actualidad-opinion/04/03/2019/vulnerabilidad-lluvias-y-desastres-en-el-peru http://hum.unne.edu.ar/revistas/geoweb/Geo2/contenid/vulner6.htm http://scielo.isciii.es/scielo.php?script=sci_arttext&amp;pid=S1137-66272007000600002  http://www.scielo.org.mx/scielo.php?script=sci_arttext&amp;pid=S0188-46112012000100006 https://www.laprensagrafica.com/elsalvador/Vulnerabilidad-del-pais-provoca-que-se-reproduzcan-las-enfermedades-virales-20171112-0060.html</vt:lpstr>
      <vt:lpstr>http://www.dicc.hegoa.ehu.es/listar/mostrar/228 https://e-igualdad.net/tipos-discriminacion-social/ https://concepto.de/racismo/ http://discriminacionyracismoenperu2015.blogspot.com/2015/04/que-tipos-de-discriminacion-existe-en.html https://institutohistorico.org/para-comprender-la-discriminacion-en-mexico/ https://www.geoenciclopedia.com/migracion/ http://www.sinpermiso.info/textos/honduras-las-causas-reales-de-la-migracion https://www.razon.com.mx/mexico/advierten-repunte-de-migracion-desde-asia-y-africa/ https://www.geoenciclopedia.com/migracion/ https://conceptodefinicion.de/migracion/ https://es.123rf.com/photo_42958009_inmigraci%C3%B3n-o-emigraci%C3%B3n-migraci%C3%B3n-pol%C3%ADtica-o-econ%C3%B3mica-de-los-refugiados-o-en-movimiento-a-trav%C3%A9s-de-la-frontera-po.html http://www.desarrolloregional.org.uy/portal/index.php?option=com_content&amp;view=article&amp;id=437:igualdad-equidad </vt:lpstr>
      <vt:lpstr>https://www.yunbitsoftware.com/blog/2019/04/15/obligaciones-administrativas-ante-la-nueva-ley-planes-de-igualdad-y-registro-de-salarios/ generó una tercera determinación: hermafroditismo http://scielo.sld.cu/pdf/rcsp/v27n2/spu01201.pdf https://www.observatoriobioetica.org/2016/06/sexo-y-genero/14703 http://cedoc.inmujeres.gob.mx/ftpg/Jalisco/jal04.pdf http://www.codajic.org/sites/www.codajic.org/files/Aportes%20de%20los%20Estudios%20de%20G%C3%A9nero%20en%20la%20Conceptualizaci%C3%B3n%20sobre%20Masculinidad%20%20Lopez%20-%20G%C3%BCida.pdf https://www.telemundo20.com/noticias/mundo/Alemania-aprueba-tercera-definicion-de-genero-masculino-femenino-diverso-491041301.html https://institutgoma.com/articulos/genero-libertad/ http://www.scielo.org.mx/scielo.php?script=sci_arttext&amp;pid=S1870-54722014000300006 http://www.psocialista.org/rita-segato-tirar-el-mandato-de-la-masculinidad-es-la-unica-forma-de-cambiar-la-historia/ https://elpais.com/elpais/2019/03/25/icon/1553533844_546045.html</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Ignacio Ramírez Calzada de la Escuela Preparatoria   Asignatura: Antropología  Campo disciplinar: Ciencias Sociales  semestre: Primero (8 Créditos)  Tipo de curso: Obligatorio  Material Didáctico: Diapositivas  Tema:   Módulo 1   Acercamiento a la Antropología  Elaboró: M. en D. Rocío Leticia Velasco Montejo.</dc:title>
  <dc:creator>maestrarociolevemo@gmail.com</dc:creator>
  <cp:lastModifiedBy>maestrarociolevemo@gmail.com</cp:lastModifiedBy>
  <cp:revision>190</cp:revision>
  <dcterms:created xsi:type="dcterms:W3CDTF">2019-08-21T10:00:48Z</dcterms:created>
  <dcterms:modified xsi:type="dcterms:W3CDTF">2019-10-01T00:17:45Z</dcterms:modified>
</cp:coreProperties>
</file>