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1" r:id="rId1"/>
  </p:sldMasterIdLst>
  <p:notesMasterIdLst>
    <p:notesMasterId r:id="rId43"/>
  </p:notesMasterIdLst>
  <p:sldIdLst>
    <p:sldId id="286" r:id="rId2"/>
    <p:sldId id="287" r:id="rId3"/>
    <p:sldId id="320" r:id="rId4"/>
    <p:sldId id="261" r:id="rId5"/>
    <p:sldId id="289" r:id="rId6"/>
    <p:sldId id="290" r:id="rId7"/>
    <p:sldId id="256" r:id="rId8"/>
    <p:sldId id="257" r:id="rId9"/>
    <p:sldId id="291" r:id="rId10"/>
    <p:sldId id="258" r:id="rId11"/>
    <p:sldId id="259" r:id="rId12"/>
    <p:sldId id="260" r:id="rId13"/>
    <p:sldId id="293" r:id="rId14"/>
    <p:sldId id="292" r:id="rId15"/>
    <p:sldId id="294" r:id="rId16"/>
    <p:sldId id="295" r:id="rId17"/>
    <p:sldId id="296" r:id="rId18"/>
    <p:sldId id="297" r:id="rId19"/>
    <p:sldId id="299" r:id="rId20"/>
    <p:sldId id="298" r:id="rId21"/>
    <p:sldId id="300" r:id="rId22"/>
    <p:sldId id="301" r:id="rId23"/>
    <p:sldId id="302" r:id="rId24"/>
    <p:sldId id="303" r:id="rId25"/>
    <p:sldId id="304" r:id="rId26"/>
    <p:sldId id="305" r:id="rId27"/>
    <p:sldId id="264" r:id="rId28"/>
    <p:sldId id="307" r:id="rId29"/>
    <p:sldId id="306" r:id="rId30"/>
    <p:sldId id="308" r:id="rId31"/>
    <p:sldId id="309" r:id="rId32"/>
    <p:sldId id="310" r:id="rId33"/>
    <p:sldId id="311" r:id="rId34"/>
    <p:sldId id="312" r:id="rId35"/>
    <p:sldId id="313" r:id="rId36"/>
    <p:sldId id="314" r:id="rId37"/>
    <p:sldId id="315" r:id="rId38"/>
    <p:sldId id="316" r:id="rId39"/>
    <p:sldId id="317" r:id="rId40"/>
    <p:sldId id="318" r:id="rId41"/>
    <p:sldId id="319" r:id="rId42"/>
  </p:sldIdLst>
  <p:sldSz cx="9144000" cy="5143500" type="screen16x9"/>
  <p:notesSz cx="6858000" cy="9144000"/>
  <p:embeddedFontLst>
    <p:embeddedFont>
      <p:font typeface="Nunito Sans" panose="020B0604020202020204" charset="0"/>
      <p:regular r:id="rId44"/>
      <p:bold r:id="rId45"/>
      <p:italic r:id="rId46"/>
      <p:boldItalic r:id="rId47"/>
    </p:embeddedFont>
    <p:embeddedFont>
      <p:font typeface="Calibri" panose="020F0502020204030204" pitchFamily="34" charset="0"/>
      <p:regular r:id="rId48"/>
      <p:bold r:id="rId49"/>
      <p:italic r:id="rId50"/>
      <p:boldItalic r:id="rId51"/>
    </p:embeddedFont>
    <p:embeddedFont>
      <p:font typeface="Georgia" panose="02040502050405020303" pitchFamily="18" charset="0"/>
      <p:regular r:id="rId52"/>
      <p:bold r:id="rId53"/>
      <p:italic r:id="rId54"/>
      <p:boldItalic r:id="rId55"/>
    </p:embeddedFont>
    <p:embeddedFont>
      <p:font typeface="Gill Sans MT" panose="020B0502020104020203" pitchFamily="34" charset="0"/>
      <p:regular r:id="rId56"/>
      <p:bold r:id="rId57"/>
      <p:italic r:id="rId58"/>
      <p:boldItalic r:id="rId5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3A3A3"/>
    <a:srgbClr val="F67031"/>
    <a:srgbClr val="D89F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20E861-DE32-41C9-980A-7C57DF46AE50}" v="8" dt="2019-09-28T04:20:55.307"/>
  </p1510:revLst>
</p1510:revInfo>
</file>

<file path=ppt/tableStyles.xml><?xml version="1.0" encoding="utf-8"?>
<a:tblStyleLst xmlns:a="http://schemas.openxmlformats.org/drawingml/2006/main" def="{EEF20A2F-651B-458D-9AB4-69DD1E78CF2C}">
  <a:tblStyle styleId="{EEF20A2F-651B-458D-9AB4-69DD1E78CF2C}"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2" autoAdjust="0"/>
    <p:restoredTop sz="94651" autoAdjust="0"/>
  </p:normalViewPr>
  <p:slideViewPr>
    <p:cSldViewPr snapToGrid="0">
      <p:cViewPr varScale="1">
        <p:scale>
          <a:sx n="139" d="100"/>
          <a:sy n="139" d="100"/>
        </p:scale>
        <p:origin x="726" y="120"/>
      </p:cViewPr>
      <p:guideLst/>
    </p:cSldViewPr>
  </p:slideViewPr>
  <p:outlineViewPr>
    <p:cViewPr>
      <p:scale>
        <a:sx n="33" d="100"/>
        <a:sy n="33" d="100"/>
      </p:scale>
      <p:origin x="0" y="-3396"/>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5" d="100"/>
          <a:sy n="85" d="100"/>
        </p:scale>
        <p:origin x="2952" y="9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font" Target="fonts/font12.fntdata"/><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2.fntdata"/><Relationship Id="rId53" Type="http://schemas.openxmlformats.org/officeDocument/2006/relationships/font" Target="fonts/font10.fntdata"/><Relationship Id="rId58" Type="http://schemas.openxmlformats.org/officeDocument/2006/relationships/font" Target="fonts/font15.fntdata"/><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font" Target="fonts/font5.fntdata"/><Relationship Id="rId56" Type="http://schemas.openxmlformats.org/officeDocument/2006/relationships/font" Target="fonts/font13.fntdata"/><Relationship Id="rId64"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font" Target="fonts/font8.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3.fntdata"/><Relationship Id="rId59" Type="http://schemas.openxmlformats.org/officeDocument/2006/relationships/font" Target="fonts/font16.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1.fntdata"/><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6.fntdata"/><Relationship Id="rId57" Type="http://schemas.openxmlformats.org/officeDocument/2006/relationships/font" Target="fonts/font14.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1.fntdata"/><Relationship Id="rId52" Type="http://schemas.openxmlformats.org/officeDocument/2006/relationships/font" Target="fonts/font9.fntdata"/><Relationship Id="rId60" Type="http://schemas.openxmlformats.org/officeDocument/2006/relationships/presProps" Target="presProps.xml"/><Relationship Id="rId65"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srael r. r." userId="ca13cf752c05fd73" providerId="LiveId" clId="{7720E861-DE32-41C9-980A-7C57DF46AE50}"/>
    <pc:docChg chg="custSel addSld modSld">
      <pc:chgData name="Israel r. r." userId="ca13cf752c05fd73" providerId="LiveId" clId="{7720E861-DE32-41C9-980A-7C57DF46AE50}" dt="2019-09-28T04:21:06.592" v="921" actId="1076"/>
      <pc:docMkLst>
        <pc:docMk/>
      </pc:docMkLst>
      <pc:sldChg chg="modSp">
        <pc:chgData name="Israel r. r." userId="ca13cf752c05fd73" providerId="LiveId" clId="{7720E861-DE32-41C9-980A-7C57DF46AE50}" dt="2019-09-28T03:59:03.339" v="533" actId="255"/>
        <pc:sldMkLst>
          <pc:docMk/>
          <pc:sldMk cId="0" sldId="257"/>
        </pc:sldMkLst>
        <pc:spChg chg="mod">
          <ac:chgData name="Israel r. r." userId="ca13cf752c05fd73" providerId="LiveId" clId="{7720E861-DE32-41C9-980A-7C57DF46AE50}" dt="2019-09-28T03:59:03.339" v="533" actId="255"/>
          <ac:spMkLst>
            <pc:docMk/>
            <pc:sldMk cId="0" sldId="257"/>
            <ac:spMk id="104" creationId="{00000000-0000-0000-0000-000000000000}"/>
          </ac:spMkLst>
        </pc:spChg>
      </pc:sldChg>
      <pc:sldChg chg="modSp">
        <pc:chgData name="Israel r. r." userId="ca13cf752c05fd73" providerId="LiveId" clId="{7720E861-DE32-41C9-980A-7C57DF46AE50}" dt="2019-09-28T04:19:41.222" v="876" actId="20577"/>
        <pc:sldMkLst>
          <pc:docMk/>
          <pc:sldMk cId="2267319719" sldId="286"/>
        </pc:sldMkLst>
        <pc:spChg chg="mod">
          <ac:chgData name="Israel r. r." userId="ca13cf752c05fd73" providerId="LiveId" clId="{7720E861-DE32-41C9-980A-7C57DF46AE50}" dt="2019-09-28T04:19:41.222" v="876" actId="20577"/>
          <ac:spMkLst>
            <pc:docMk/>
            <pc:sldMk cId="2267319719" sldId="286"/>
            <ac:spMk id="10" creationId="{00000000-0000-0000-0000-000000000000}"/>
          </ac:spMkLst>
        </pc:spChg>
      </pc:sldChg>
      <pc:sldChg chg="modSp">
        <pc:chgData name="Israel r. r." userId="ca13cf752c05fd73" providerId="LiveId" clId="{7720E861-DE32-41C9-980A-7C57DF46AE50}" dt="2019-09-28T04:09:42.994" v="844" actId="20577"/>
        <pc:sldMkLst>
          <pc:docMk/>
          <pc:sldMk cId="3107710675" sldId="287"/>
        </pc:sldMkLst>
        <pc:spChg chg="mod">
          <ac:chgData name="Israel r. r." userId="ca13cf752c05fd73" providerId="LiveId" clId="{7720E861-DE32-41C9-980A-7C57DF46AE50}" dt="2019-09-28T04:09:42.994" v="844" actId="20577"/>
          <ac:spMkLst>
            <pc:docMk/>
            <pc:sldMk cId="3107710675" sldId="287"/>
            <ac:spMk id="5" creationId="{00000000-0000-0000-0000-000000000000}"/>
          </ac:spMkLst>
        </pc:spChg>
        <pc:spChg chg="mod">
          <ac:chgData name="Israel r. r." userId="ca13cf752c05fd73" providerId="LiveId" clId="{7720E861-DE32-41C9-980A-7C57DF46AE50}" dt="2019-09-28T03:53:18.195" v="366" actId="313"/>
          <ac:spMkLst>
            <pc:docMk/>
            <pc:sldMk cId="3107710675" sldId="287"/>
            <ac:spMk id="7" creationId="{00000000-0000-0000-0000-000000000000}"/>
          </ac:spMkLst>
        </pc:spChg>
      </pc:sldChg>
      <pc:sldChg chg="modSp">
        <pc:chgData name="Israel r. r." userId="ca13cf752c05fd73" providerId="LiveId" clId="{7720E861-DE32-41C9-980A-7C57DF46AE50}" dt="2019-09-28T04:10:20.916" v="846" actId="20577"/>
        <pc:sldMkLst>
          <pc:docMk/>
          <pc:sldMk cId="3042657588" sldId="293"/>
        </pc:sldMkLst>
        <pc:spChg chg="mod">
          <ac:chgData name="Israel r. r." userId="ca13cf752c05fd73" providerId="LiveId" clId="{7720E861-DE32-41C9-980A-7C57DF46AE50}" dt="2019-09-28T04:10:20.916" v="846" actId="20577"/>
          <ac:spMkLst>
            <pc:docMk/>
            <pc:sldMk cId="3042657588" sldId="293"/>
            <ac:spMk id="5" creationId="{00000000-0000-0000-0000-000000000000}"/>
          </ac:spMkLst>
        </pc:spChg>
      </pc:sldChg>
      <pc:sldChg chg="modSp">
        <pc:chgData name="Israel r. r." userId="ca13cf752c05fd73" providerId="LiveId" clId="{7720E861-DE32-41C9-980A-7C57DF46AE50}" dt="2019-09-28T04:11:31.473" v="852" actId="20577"/>
        <pc:sldMkLst>
          <pc:docMk/>
          <pc:sldMk cId="1179897932" sldId="297"/>
        </pc:sldMkLst>
        <pc:graphicFrameChg chg="mod">
          <ac:chgData name="Israel r. r." userId="ca13cf752c05fd73" providerId="LiveId" clId="{7720E861-DE32-41C9-980A-7C57DF46AE50}" dt="2019-09-28T04:11:31.473" v="852" actId="20577"/>
          <ac:graphicFrameMkLst>
            <pc:docMk/>
            <pc:sldMk cId="1179897932" sldId="297"/>
            <ac:graphicFrameMk id="2" creationId="{00000000-0000-0000-0000-000000000000}"/>
          </ac:graphicFrameMkLst>
        </pc:graphicFrameChg>
      </pc:sldChg>
      <pc:sldChg chg="modSp">
        <pc:chgData name="Israel r. r." userId="ca13cf752c05fd73" providerId="LiveId" clId="{7720E861-DE32-41C9-980A-7C57DF46AE50}" dt="2019-09-28T04:11:23.725" v="851" actId="1076"/>
        <pc:sldMkLst>
          <pc:docMk/>
          <pc:sldMk cId="3900369856" sldId="298"/>
        </pc:sldMkLst>
        <pc:spChg chg="mod">
          <ac:chgData name="Israel r. r." userId="ca13cf752c05fd73" providerId="LiveId" clId="{7720E861-DE32-41C9-980A-7C57DF46AE50}" dt="2019-09-28T04:11:23.725" v="851" actId="1076"/>
          <ac:spMkLst>
            <pc:docMk/>
            <pc:sldMk cId="3900369856" sldId="298"/>
            <ac:spMk id="7" creationId="{00000000-0000-0000-0000-000000000000}"/>
          </ac:spMkLst>
        </pc:spChg>
      </pc:sldChg>
      <pc:sldChg chg="modSp">
        <pc:chgData name="Israel r. r." userId="ca13cf752c05fd73" providerId="LiveId" clId="{7720E861-DE32-41C9-980A-7C57DF46AE50}" dt="2019-09-28T04:12:09.599" v="856" actId="1076"/>
        <pc:sldMkLst>
          <pc:docMk/>
          <pc:sldMk cId="473839610" sldId="307"/>
        </pc:sldMkLst>
        <pc:spChg chg="mod">
          <ac:chgData name="Israel r. r." userId="ca13cf752c05fd73" providerId="LiveId" clId="{7720E861-DE32-41C9-980A-7C57DF46AE50}" dt="2019-09-28T04:12:09.599" v="856" actId="1076"/>
          <ac:spMkLst>
            <pc:docMk/>
            <pc:sldMk cId="473839610" sldId="307"/>
            <ac:spMk id="3" creationId="{00000000-0000-0000-0000-000000000000}"/>
          </ac:spMkLst>
        </pc:spChg>
      </pc:sldChg>
      <pc:sldChg chg="addSp delSp modSp add">
        <pc:chgData name="Israel r. r." userId="ca13cf752c05fd73" providerId="LiveId" clId="{7720E861-DE32-41C9-980A-7C57DF46AE50}" dt="2019-09-28T04:21:06.592" v="921" actId="1076"/>
        <pc:sldMkLst>
          <pc:docMk/>
          <pc:sldMk cId="95237095" sldId="320"/>
        </pc:sldMkLst>
        <pc:spChg chg="del">
          <ac:chgData name="Israel r. r." userId="ca13cf752c05fd73" providerId="LiveId" clId="{7720E861-DE32-41C9-980A-7C57DF46AE50}" dt="2019-09-28T04:20:21.778" v="878"/>
          <ac:spMkLst>
            <pc:docMk/>
            <pc:sldMk cId="95237095" sldId="320"/>
            <ac:spMk id="2" creationId="{D3A74D42-B8DE-449A-9090-29B001F6D64A}"/>
          </ac:spMkLst>
        </pc:spChg>
        <pc:spChg chg="add mod">
          <ac:chgData name="Israel r. r." userId="ca13cf752c05fd73" providerId="LiveId" clId="{7720E861-DE32-41C9-980A-7C57DF46AE50}" dt="2019-09-28T04:21:06.592" v="921" actId="1076"/>
          <ac:spMkLst>
            <pc:docMk/>
            <pc:sldMk cId="95237095" sldId="320"/>
            <ac:spMk id="4" creationId="{430CE6E5-C4F9-4228-9FD0-9371B2BE621F}"/>
          </ac:spMkLst>
        </pc:spChg>
      </pc:sldChg>
    </pc:docChg>
  </pc:docChgLst>
</pc:chgInfo>
</file>

<file path=ppt/diagrams/_rels/data2.xml.rels><?xml version="1.0" encoding="UTF-8" standalone="yes"?>
<Relationships xmlns="http://schemas.openxmlformats.org/package/2006/relationships"><Relationship Id="rId1" Type="http://schemas.openxmlformats.org/officeDocument/2006/relationships/image" Target="../media/image3.jpeg"/></Relationships>
</file>

<file path=ppt/diagrams/_rels/data4.xml.rels><?xml version="1.0" encoding="UTF-8" standalone="yes"?>
<Relationships xmlns="http://schemas.openxmlformats.org/package/2006/relationships"><Relationship Id="rId1" Type="http://schemas.openxmlformats.org/officeDocument/2006/relationships/image" Target="../media/image4.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3.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278700-486F-412F-990B-181F001F6D7C}" type="doc">
      <dgm:prSet loTypeId="urn:microsoft.com/office/officeart/2005/8/layout/lProcess2" loCatId="relationship" qsTypeId="urn:microsoft.com/office/officeart/2005/8/quickstyle/simple1" qsCatId="simple" csTypeId="urn:microsoft.com/office/officeart/2005/8/colors/accent1_2" csCatId="accent1" phldr="1"/>
      <dgm:spPr/>
      <dgm:t>
        <a:bodyPr/>
        <a:lstStyle/>
        <a:p>
          <a:endParaRPr lang="es-ES"/>
        </a:p>
      </dgm:t>
    </dgm:pt>
    <dgm:pt modelId="{B6095D47-52CE-41DC-8965-D285CC4BE20F}">
      <dgm:prSet phldrT="[Texto]">
        <dgm:style>
          <a:lnRef idx="0">
            <a:schemeClr val="accent2"/>
          </a:lnRef>
          <a:fillRef idx="3">
            <a:schemeClr val="accent2"/>
          </a:fillRef>
          <a:effectRef idx="3">
            <a:schemeClr val="accent2"/>
          </a:effectRef>
          <a:fontRef idx="minor">
            <a:schemeClr val="lt1"/>
          </a:fontRef>
        </dgm:style>
      </dgm:prSet>
      <dgm:spPr/>
      <dgm:t>
        <a:bodyPr/>
        <a:lstStyle/>
        <a:p>
          <a:r>
            <a:rPr lang="es-ES" b="1" dirty="0">
              <a:effectLst>
                <a:outerShdw blurRad="38100" dist="38100" dir="2700000" algn="tl">
                  <a:srgbClr val="000000">
                    <a:alpha val="43137"/>
                  </a:srgbClr>
                </a:outerShdw>
              </a:effectLst>
            </a:rPr>
            <a:t>Vertical</a:t>
          </a:r>
        </a:p>
      </dgm:t>
    </dgm:pt>
    <dgm:pt modelId="{4DDA79D4-7F4D-4EB5-BA20-38BF21CD6AD1}" type="parTrans" cxnId="{4C30F731-6133-4087-B0B0-8A796E8D53F7}">
      <dgm:prSet/>
      <dgm:spPr/>
      <dgm:t>
        <a:bodyPr/>
        <a:lstStyle/>
        <a:p>
          <a:endParaRPr lang="es-ES"/>
        </a:p>
      </dgm:t>
    </dgm:pt>
    <dgm:pt modelId="{5BE6BBE9-7B58-4FE8-A49D-E30B6225E08C}" type="sibTrans" cxnId="{4C30F731-6133-4087-B0B0-8A796E8D53F7}">
      <dgm:prSet/>
      <dgm:spPr/>
      <dgm:t>
        <a:bodyPr/>
        <a:lstStyle/>
        <a:p>
          <a:endParaRPr lang="es-ES"/>
        </a:p>
      </dgm:t>
    </dgm:pt>
    <dgm:pt modelId="{4970DBA0-7E3A-41F5-993D-2F3F4D78998F}">
      <dgm:prSet phldrT="[Texto]">
        <dgm:style>
          <a:lnRef idx="3">
            <a:schemeClr val="lt1"/>
          </a:lnRef>
          <a:fillRef idx="1">
            <a:schemeClr val="accent2"/>
          </a:fillRef>
          <a:effectRef idx="1">
            <a:schemeClr val="accent2"/>
          </a:effectRef>
          <a:fontRef idx="minor">
            <a:schemeClr val="lt1"/>
          </a:fontRef>
        </dgm:style>
      </dgm:prSet>
      <dgm:spPr/>
      <dgm:t>
        <a:bodyPr/>
        <a:lstStyle/>
        <a:p>
          <a:r>
            <a:rPr lang="es-ES" dirty="0">
              <a:effectLst>
                <a:outerShdw blurRad="38100" dist="38100" dir="2700000" algn="tl">
                  <a:srgbClr val="000000">
                    <a:alpha val="43137"/>
                  </a:srgbClr>
                </a:outerShdw>
              </a:effectLst>
            </a:rPr>
            <a:t>Análisis de los saldos de diferentes cuentas en un mismo periodo</a:t>
          </a:r>
        </a:p>
      </dgm:t>
    </dgm:pt>
    <dgm:pt modelId="{492DE40F-8D78-47A3-9783-A8A776FE37FF}" type="parTrans" cxnId="{159A61FB-0357-4073-B709-0055C5D9A0BE}">
      <dgm:prSet/>
      <dgm:spPr/>
      <dgm:t>
        <a:bodyPr/>
        <a:lstStyle/>
        <a:p>
          <a:endParaRPr lang="es-ES"/>
        </a:p>
      </dgm:t>
    </dgm:pt>
    <dgm:pt modelId="{B9696445-C850-45BD-ADD2-597DAB6CF468}" type="sibTrans" cxnId="{159A61FB-0357-4073-B709-0055C5D9A0BE}">
      <dgm:prSet/>
      <dgm:spPr/>
      <dgm:t>
        <a:bodyPr/>
        <a:lstStyle/>
        <a:p>
          <a:endParaRPr lang="es-ES"/>
        </a:p>
      </dgm:t>
    </dgm:pt>
    <dgm:pt modelId="{7260F966-B4BB-4603-B73A-C888FB065CA4}">
      <dgm:prSet phldrT="[Texto]" custT="1">
        <dgm:style>
          <a:lnRef idx="3">
            <a:schemeClr val="lt1"/>
          </a:lnRef>
          <a:fillRef idx="1">
            <a:schemeClr val="accent2"/>
          </a:fillRef>
          <a:effectRef idx="1">
            <a:schemeClr val="accent2"/>
          </a:effectRef>
          <a:fontRef idx="minor">
            <a:schemeClr val="lt1"/>
          </a:fontRef>
        </dgm:style>
      </dgm:prSet>
      <dgm:spPr/>
      <dgm:t>
        <a:bodyPr/>
        <a:lstStyle/>
        <a:p>
          <a:pPr algn="l"/>
          <a:r>
            <a:rPr lang="es-MX" sz="1500" dirty="0">
              <a:effectLst>
                <a:outerShdw blurRad="38100" dist="38100" dir="2700000" algn="tl">
                  <a:srgbClr val="000000">
                    <a:alpha val="43137"/>
                  </a:srgbClr>
                </a:outerShdw>
              </a:effectLst>
            </a:rPr>
            <a:t>* Porcientos integrales</a:t>
          </a:r>
        </a:p>
        <a:p>
          <a:pPr algn="l"/>
          <a:r>
            <a:rPr lang="es-MX" sz="1500" b="1" dirty="0">
              <a:effectLst>
                <a:outerShdw blurRad="38100" dist="38100" dir="2700000" algn="tl">
                  <a:srgbClr val="000000">
                    <a:alpha val="43137"/>
                  </a:srgbClr>
                </a:outerShdw>
              </a:effectLst>
            </a:rPr>
            <a:t>* Razones Simples</a:t>
          </a:r>
        </a:p>
        <a:p>
          <a:pPr algn="l"/>
          <a:r>
            <a:rPr lang="es-MX" sz="1500" dirty="0">
              <a:effectLst>
                <a:outerShdw blurRad="38100" dist="38100" dir="2700000" algn="tl">
                  <a:srgbClr val="000000">
                    <a:alpha val="43137"/>
                  </a:srgbClr>
                </a:outerShdw>
              </a:effectLst>
            </a:rPr>
            <a:t>* Razones estándar</a:t>
          </a:r>
          <a:endParaRPr lang="es-ES" sz="1500" dirty="0">
            <a:effectLst>
              <a:outerShdw blurRad="38100" dist="38100" dir="2700000" algn="tl">
                <a:srgbClr val="000000">
                  <a:alpha val="43137"/>
                </a:srgbClr>
              </a:outerShdw>
            </a:effectLst>
          </a:endParaRPr>
        </a:p>
      </dgm:t>
    </dgm:pt>
    <dgm:pt modelId="{1543ED85-EBEC-4104-A27F-36238B90C953}" type="parTrans" cxnId="{5C9F17F8-2F3C-4570-9776-AA7E53F470B5}">
      <dgm:prSet/>
      <dgm:spPr/>
      <dgm:t>
        <a:bodyPr/>
        <a:lstStyle/>
        <a:p>
          <a:endParaRPr lang="es-ES"/>
        </a:p>
      </dgm:t>
    </dgm:pt>
    <dgm:pt modelId="{059F56A0-0C23-4B79-BBAC-636C57371A81}" type="sibTrans" cxnId="{5C9F17F8-2F3C-4570-9776-AA7E53F470B5}">
      <dgm:prSet/>
      <dgm:spPr/>
      <dgm:t>
        <a:bodyPr/>
        <a:lstStyle/>
        <a:p>
          <a:endParaRPr lang="es-ES"/>
        </a:p>
      </dgm:t>
    </dgm:pt>
    <dgm:pt modelId="{16E24764-ADC9-42E1-91D2-C3CAC68C5BCA}">
      <dgm:prSet phldrT="[Texto]">
        <dgm:style>
          <a:lnRef idx="0">
            <a:schemeClr val="accent6"/>
          </a:lnRef>
          <a:fillRef idx="3">
            <a:schemeClr val="accent6"/>
          </a:fillRef>
          <a:effectRef idx="3">
            <a:schemeClr val="accent6"/>
          </a:effectRef>
          <a:fontRef idx="minor">
            <a:schemeClr val="lt1"/>
          </a:fontRef>
        </dgm:style>
      </dgm:prSet>
      <dgm:spPr/>
      <dgm:t>
        <a:bodyPr/>
        <a:lstStyle/>
        <a:p>
          <a:r>
            <a:rPr lang="es-ES" b="1" dirty="0">
              <a:effectLst>
                <a:outerShdw blurRad="38100" dist="38100" dir="2700000" algn="tl">
                  <a:srgbClr val="000000">
                    <a:alpha val="43137"/>
                  </a:srgbClr>
                </a:outerShdw>
              </a:effectLst>
            </a:rPr>
            <a:t>Horizontal</a:t>
          </a:r>
        </a:p>
      </dgm:t>
    </dgm:pt>
    <dgm:pt modelId="{C134FC7D-3F77-467F-AC1E-2D3C6065D180}" type="parTrans" cxnId="{DA660544-1BF7-4E86-A2F6-B673F7AE81A4}">
      <dgm:prSet/>
      <dgm:spPr/>
      <dgm:t>
        <a:bodyPr/>
        <a:lstStyle/>
        <a:p>
          <a:endParaRPr lang="es-ES"/>
        </a:p>
      </dgm:t>
    </dgm:pt>
    <dgm:pt modelId="{78BE9BD3-EB4B-4930-BD04-1F35DB8589DF}" type="sibTrans" cxnId="{DA660544-1BF7-4E86-A2F6-B673F7AE81A4}">
      <dgm:prSet/>
      <dgm:spPr/>
      <dgm:t>
        <a:bodyPr/>
        <a:lstStyle/>
        <a:p>
          <a:endParaRPr lang="es-ES"/>
        </a:p>
      </dgm:t>
    </dgm:pt>
    <dgm:pt modelId="{9B30E4B6-5663-4680-92B8-DC1AC0C1FF0A}">
      <dgm:prSet phldrT="[Texto]">
        <dgm:style>
          <a:lnRef idx="3">
            <a:schemeClr val="lt1"/>
          </a:lnRef>
          <a:fillRef idx="1">
            <a:schemeClr val="accent6"/>
          </a:fillRef>
          <a:effectRef idx="1">
            <a:schemeClr val="accent6"/>
          </a:effectRef>
          <a:fontRef idx="minor">
            <a:schemeClr val="lt1"/>
          </a:fontRef>
        </dgm:style>
      </dgm:prSet>
      <dgm:spPr/>
      <dgm:t>
        <a:bodyPr/>
        <a:lstStyle/>
        <a:p>
          <a:r>
            <a:rPr lang="es-ES" dirty="0">
              <a:effectLst>
                <a:outerShdw blurRad="38100" dist="38100" dir="2700000" algn="tl">
                  <a:srgbClr val="000000">
                    <a:alpha val="43137"/>
                  </a:srgbClr>
                </a:outerShdw>
              </a:effectLst>
            </a:rPr>
            <a:t>Análisis de los saldos de una misma cuenta en diferentes periodos</a:t>
          </a:r>
        </a:p>
      </dgm:t>
    </dgm:pt>
    <dgm:pt modelId="{99B9A386-9E6E-4655-A28D-43C7FB88EFE1}" type="parTrans" cxnId="{A40999B5-A560-4827-A74B-D2B612D8A993}">
      <dgm:prSet/>
      <dgm:spPr/>
      <dgm:t>
        <a:bodyPr/>
        <a:lstStyle/>
        <a:p>
          <a:endParaRPr lang="es-ES"/>
        </a:p>
      </dgm:t>
    </dgm:pt>
    <dgm:pt modelId="{6A7CDC74-EF02-4DB8-B4AA-2273555BC0EC}" type="sibTrans" cxnId="{A40999B5-A560-4827-A74B-D2B612D8A993}">
      <dgm:prSet/>
      <dgm:spPr/>
      <dgm:t>
        <a:bodyPr/>
        <a:lstStyle/>
        <a:p>
          <a:endParaRPr lang="es-ES"/>
        </a:p>
      </dgm:t>
    </dgm:pt>
    <dgm:pt modelId="{EF24AB8D-CB1E-4449-88F4-2DF7E0E2D8EC}">
      <dgm:prSet phldrT="[Texto]" custT="1">
        <dgm:style>
          <a:lnRef idx="3">
            <a:schemeClr val="lt1"/>
          </a:lnRef>
          <a:fillRef idx="1">
            <a:schemeClr val="accent6"/>
          </a:fillRef>
          <a:effectRef idx="1">
            <a:schemeClr val="accent6"/>
          </a:effectRef>
          <a:fontRef idx="minor">
            <a:schemeClr val="lt1"/>
          </a:fontRef>
        </dgm:style>
      </dgm:prSet>
      <dgm:spPr/>
      <dgm:t>
        <a:bodyPr/>
        <a:lstStyle/>
        <a:p>
          <a:pPr algn="l"/>
          <a:r>
            <a:rPr lang="es-MX" sz="1200" dirty="0">
              <a:effectLst>
                <a:outerShdw blurRad="38100" dist="38100" dir="2700000" algn="tl">
                  <a:srgbClr val="000000">
                    <a:alpha val="43137"/>
                  </a:srgbClr>
                </a:outerShdw>
              </a:effectLst>
            </a:rPr>
            <a:t>* Aumentos y disminuciones</a:t>
          </a:r>
        </a:p>
        <a:p>
          <a:pPr algn="l"/>
          <a:r>
            <a:rPr lang="es-MX" sz="1200" dirty="0">
              <a:effectLst>
                <a:outerShdw blurRad="38100" dist="38100" dir="2700000" algn="tl">
                  <a:srgbClr val="000000">
                    <a:alpha val="43137"/>
                  </a:srgbClr>
                </a:outerShdw>
              </a:effectLst>
            </a:rPr>
            <a:t>* Tendencias </a:t>
          </a:r>
        </a:p>
        <a:p>
          <a:pPr algn="l"/>
          <a:r>
            <a:rPr lang="es-MX" sz="1200" dirty="0">
              <a:effectLst>
                <a:outerShdw blurRad="38100" dist="38100" dir="2700000" algn="tl">
                  <a:srgbClr val="000000">
                    <a:alpha val="43137"/>
                  </a:srgbClr>
                </a:outerShdw>
              </a:effectLst>
            </a:rPr>
            <a:t>* Control presupuestal</a:t>
          </a:r>
          <a:endParaRPr lang="es-ES" sz="1200" dirty="0">
            <a:effectLst>
              <a:outerShdw blurRad="38100" dist="38100" dir="2700000" algn="tl">
                <a:srgbClr val="000000">
                  <a:alpha val="43137"/>
                </a:srgbClr>
              </a:outerShdw>
            </a:effectLst>
          </a:endParaRPr>
        </a:p>
      </dgm:t>
    </dgm:pt>
    <dgm:pt modelId="{30989674-DCE7-4C5C-9DEC-8E87AE4FF643}" type="parTrans" cxnId="{0FEB07FD-7808-4EAC-8126-6A5BAF4030C6}">
      <dgm:prSet/>
      <dgm:spPr/>
      <dgm:t>
        <a:bodyPr/>
        <a:lstStyle/>
        <a:p>
          <a:endParaRPr lang="es-ES"/>
        </a:p>
      </dgm:t>
    </dgm:pt>
    <dgm:pt modelId="{275EA539-8FCA-4BA4-AE25-EE28F6425C6D}" type="sibTrans" cxnId="{0FEB07FD-7808-4EAC-8126-6A5BAF4030C6}">
      <dgm:prSet/>
      <dgm:spPr/>
      <dgm:t>
        <a:bodyPr/>
        <a:lstStyle/>
        <a:p>
          <a:endParaRPr lang="es-ES"/>
        </a:p>
      </dgm:t>
    </dgm:pt>
    <dgm:pt modelId="{4F735856-69B4-40C3-B127-6359CB837958}" type="pres">
      <dgm:prSet presAssocID="{F2278700-486F-412F-990B-181F001F6D7C}" presName="theList" presStyleCnt="0">
        <dgm:presLayoutVars>
          <dgm:dir/>
          <dgm:animLvl val="lvl"/>
          <dgm:resizeHandles val="exact"/>
        </dgm:presLayoutVars>
      </dgm:prSet>
      <dgm:spPr/>
      <dgm:t>
        <a:bodyPr/>
        <a:lstStyle/>
        <a:p>
          <a:endParaRPr lang="es-ES"/>
        </a:p>
      </dgm:t>
    </dgm:pt>
    <dgm:pt modelId="{00EFA348-CF9B-4FEB-8BDD-D838B64F8A12}" type="pres">
      <dgm:prSet presAssocID="{B6095D47-52CE-41DC-8965-D285CC4BE20F}" presName="compNode" presStyleCnt="0"/>
      <dgm:spPr/>
    </dgm:pt>
    <dgm:pt modelId="{0F3D5344-EB48-4984-9A69-3C4E05F92501}" type="pres">
      <dgm:prSet presAssocID="{B6095D47-52CE-41DC-8965-D285CC4BE20F}" presName="aNode" presStyleLbl="bgShp" presStyleIdx="0" presStyleCnt="2" custLinFactNeighborX="-3450" custLinFactNeighborY="8063"/>
      <dgm:spPr/>
      <dgm:t>
        <a:bodyPr/>
        <a:lstStyle/>
        <a:p>
          <a:endParaRPr lang="es-ES"/>
        </a:p>
      </dgm:t>
    </dgm:pt>
    <dgm:pt modelId="{A07110FB-46EC-44F6-B7A9-2F8DE64EA51F}" type="pres">
      <dgm:prSet presAssocID="{B6095D47-52CE-41DC-8965-D285CC4BE20F}" presName="textNode" presStyleLbl="bgShp" presStyleIdx="0" presStyleCnt="2"/>
      <dgm:spPr/>
      <dgm:t>
        <a:bodyPr/>
        <a:lstStyle/>
        <a:p>
          <a:endParaRPr lang="es-ES"/>
        </a:p>
      </dgm:t>
    </dgm:pt>
    <dgm:pt modelId="{ED75D32E-EFD2-457E-8B10-5A1DDCBF9BC9}" type="pres">
      <dgm:prSet presAssocID="{B6095D47-52CE-41DC-8965-D285CC4BE20F}" presName="compChildNode" presStyleCnt="0"/>
      <dgm:spPr/>
    </dgm:pt>
    <dgm:pt modelId="{4A112DB8-D3EC-4BE4-B690-9059109C80BF}" type="pres">
      <dgm:prSet presAssocID="{B6095D47-52CE-41DC-8965-D285CC4BE20F}" presName="theInnerList" presStyleCnt="0"/>
      <dgm:spPr/>
    </dgm:pt>
    <dgm:pt modelId="{62F48000-FB95-4199-AB40-8208D7615AB2}" type="pres">
      <dgm:prSet presAssocID="{4970DBA0-7E3A-41F5-993D-2F3F4D78998F}" presName="childNode" presStyleLbl="node1" presStyleIdx="0" presStyleCnt="4" custLinFactY="-12397" custLinFactNeighborX="1294" custLinFactNeighborY="-100000">
        <dgm:presLayoutVars>
          <dgm:bulletEnabled val="1"/>
        </dgm:presLayoutVars>
      </dgm:prSet>
      <dgm:spPr/>
      <dgm:t>
        <a:bodyPr/>
        <a:lstStyle/>
        <a:p>
          <a:endParaRPr lang="es-ES"/>
        </a:p>
      </dgm:t>
    </dgm:pt>
    <dgm:pt modelId="{614146A3-EBA8-4BB0-8142-E1AD7A12D27A}" type="pres">
      <dgm:prSet presAssocID="{4970DBA0-7E3A-41F5-993D-2F3F4D78998F}" presName="aSpace2" presStyleCnt="0"/>
      <dgm:spPr/>
    </dgm:pt>
    <dgm:pt modelId="{C189A5C5-EECD-4D8C-8D36-2B34BC8B48DD}" type="pres">
      <dgm:prSet presAssocID="{7260F966-B4BB-4603-B73A-C888FB065CA4}" presName="childNode" presStyleLbl="node1" presStyleIdx="1" presStyleCnt="4">
        <dgm:presLayoutVars>
          <dgm:bulletEnabled val="1"/>
        </dgm:presLayoutVars>
      </dgm:prSet>
      <dgm:spPr/>
      <dgm:t>
        <a:bodyPr/>
        <a:lstStyle/>
        <a:p>
          <a:endParaRPr lang="es-ES"/>
        </a:p>
      </dgm:t>
    </dgm:pt>
    <dgm:pt modelId="{1EB7245E-95B3-4244-A306-8D2C5FBFE478}" type="pres">
      <dgm:prSet presAssocID="{B6095D47-52CE-41DC-8965-D285CC4BE20F}" presName="aSpace" presStyleCnt="0"/>
      <dgm:spPr/>
    </dgm:pt>
    <dgm:pt modelId="{E6C33C43-6469-4899-B5EE-B54278FBD231}" type="pres">
      <dgm:prSet presAssocID="{16E24764-ADC9-42E1-91D2-C3CAC68C5BCA}" presName="compNode" presStyleCnt="0"/>
      <dgm:spPr/>
    </dgm:pt>
    <dgm:pt modelId="{F91C3114-FA9F-4388-97FC-FA23413F5A05}" type="pres">
      <dgm:prSet presAssocID="{16E24764-ADC9-42E1-91D2-C3CAC68C5BCA}" presName="aNode" presStyleLbl="bgShp" presStyleIdx="1" presStyleCnt="2"/>
      <dgm:spPr/>
      <dgm:t>
        <a:bodyPr/>
        <a:lstStyle/>
        <a:p>
          <a:endParaRPr lang="es-ES"/>
        </a:p>
      </dgm:t>
    </dgm:pt>
    <dgm:pt modelId="{CA683847-6EB4-49B9-AC7C-C3D22AE3D311}" type="pres">
      <dgm:prSet presAssocID="{16E24764-ADC9-42E1-91D2-C3CAC68C5BCA}" presName="textNode" presStyleLbl="bgShp" presStyleIdx="1" presStyleCnt="2"/>
      <dgm:spPr/>
      <dgm:t>
        <a:bodyPr/>
        <a:lstStyle/>
        <a:p>
          <a:endParaRPr lang="es-ES"/>
        </a:p>
      </dgm:t>
    </dgm:pt>
    <dgm:pt modelId="{DF1EB11C-0880-4B7F-BE76-2798CBAC489A}" type="pres">
      <dgm:prSet presAssocID="{16E24764-ADC9-42E1-91D2-C3CAC68C5BCA}" presName="compChildNode" presStyleCnt="0"/>
      <dgm:spPr/>
    </dgm:pt>
    <dgm:pt modelId="{3E6E6467-BE52-43A2-861E-72056439A3ED}" type="pres">
      <dgm:prSet presAssocID="{16E24764-ADC9-42E1-91D2-C3CAC68C5BCA}" presName="theInnerList" presStyleCnt="0"/>
      <dgm:spPr/>
    </dgm:pt>
    <dgm:pt modelId="{C96C59EE-AABA-4A7B-A8F1-922B49125D01}" type="pres">
      <dgm:prSet presAssocID="{9B30E4B6-5663-4680-92B8-DC1AC0C1FF0A}" presName="childNode" presStyleLbl="node1" presStyleIdx="2" presStyleCnt="4" custLinFactY="-10762" custLinFactNeighborX="1294" custLinFactNeighborY="-100000">
        <dgm:presLayoutVars>
          <dgm:bulletEnabled val="1"/>
        </dgm:presLayoutVars>
      </dgm:prSet>
      <dgm:spPr/>
      <dgm:t>
        <a:bodyPr/>
        <a:lstStyle/>
        <a:p>
          <a:endParaRPr lang="es-ES"/>
        </a:p>
      </dgm:t>
    </dgm:pt>
    <dgm:pt modelId="{97495009-134A-4E41-8B13-33B239B4C6A0}" type="pres">
      <dgm:prSet presAssocID="{9B30E4B6-5663-4680-92B8-DC1AC0C1FF0A}" presName="aSpace2" presStyleCnt="0"/>
      <dgm:spPr/>
    </dgm:pt>
    <dgm:pt modelId="{75C08FD6-A49C-4946-B367-2FC9F6E7B6BE}" type="pres">
      <dgm:prSet presAssocID="{EF24AB8D-CB1E-4449-88F4-2DF7E0E2D8EC}" presName="childNode" presStyleLbl="node1" presStyleIdx="3" presStyleCnt="4">
        <dgm:presLayoutVars>
          <dgm:bulletEnabled val="1"/>
        </dgm:presLayoutVars>
      </dgm:prSet>
      <dgm:spPr/>
      <dgm:t>
        <a:bodyPr/>
        <a:lstStyle/>
        <a:p>
          <a:endParaRPr lang="es-ES"/>
        </a:p>
      </dgm:t>
    </dgm:pt>
  </dgm:ptLst>
  <dgm:cxnLst>
    <dgm:cxn modelId="{D8B5B4FF-0CDE-4DEC-9184-1D15D50D0BFD}" type="presOf" srcId="{B6095D47-52CE-41DC-8965-D285CC4BE20F}" destId="{0F3D5344-EB48-4984-9A69-3C4E05F92501}" srcOrd="0" destOrd="0" presId="urn:microsoft.com/office/officeart/2005/8/layout/lProcess2"/>
    <dgm:cxn modelId="{DA660544-1BF7-4E86-A2F6-B673F7AE81A4}" srcId="{F2278700-486F-412F-990B-181F001F6D7C}" destId="{16E24764-ADC9-42E1-91D2-C3CAC68C5BCA}" srcOrd="1" destOrd="0" parTransId="{C134FC7D-3F77-467F-AC1E-2D3C6065D180}" sibTransId="{78BE9BD3-EB4B-4930-BD04-1F35DB8589DF}"/>
    <dgm:cxn modelId="{5C9F17F8-2F3C-4570-9776-AA7E53F470B5}" srcId="{B6095D47-52CE-41DC-8965-D285CC4BE20F}" destId="{7260F966-B4BB-4603-B73A-C888FB065CA4}" srcOrd="1" destOrd="0" parTransId="{1543ED85-EBEC-4104-A27F-36238B90C953}" sibTransId="{059F56A0-0C23-4B79-BBAC-636C57371A81}"/>
    <dgm:cxn modelId="{A40999B5-A560-4827-A74B-D2B612D8A993}" srcId="{16E24764-ADC9-42E1-91D2-C3CAC68C5BCA}" destId="{9B30E4B6-5663-4680-92B8-DC1AC0C1FF0A}" srcOrd="0" destOrd="0" parTransId="{99B9A386-9E6E-4655-A28D-43C7FB88EFE1}" sibTransId="{6A7CDC74-EF02-4DB8-B4AA-2273555BC0EC}"/>
    <dgm:cxn modelId="{9755798C-90EC-4E5E-8FFF-67C41AB0F5FF}" type="presOf" srcId="{B6095D47-52CE-41DC-8965-D285CC4BE20F}" destId="{A07110FB-46EC-44F6-B7A9-2F8DE64EA51F}" srcOrd="1" destOrd="0" presId="urn:microsoft.com/office/officeart/2005/8/layout/lProcess2"/>
    <dgm:cxn modelId="{9FB19D26-0BC4-4C66-A080-C7EA1924EF48}" type="presOf" srcId="{9B30E4B6-5663-4680-92B8-DC1AC0C1FF0A}" destId="{C96C59EE-AABA-4A7B-A8F1-922B49125D01}" srcOrd="0" destOrd="0" presId="urn:microsoft.com/office/officeart/2005/8/layout/lProcess2"/>
    <dgm:cxn modelId="{092CDE6C-983B-4A05-A6F9-8AFB24FC314C}" type="presOf" srcId="{16E24764-ADC9-42E1-91D2-C3CAC68C5BCA}" destId="{CA683847-6EB4-49B9-AC7C-C3D22AE3D311}" srcOrd="1" destOrd="0" presId="urn:microsoft.com/office/officeart/2005/8/layout/lProcess2"/>
    <dgm:cxn modelId="{49D21DD7-8C09-42A1-8C9D-B6D4A8B7BE8F}" type="presOf" srcId="{16E24764-ADC9-42E1-91D2-C3CAC68C5BCA}" destId="{F91C3114-FA9F-4388-97FC-FA23413F5A05}" srcOrd="0" destOrd="0" presId="urn:microsoft.com/office/officeart/2005/8/layout/lProcess2"/>
    <dgm:cxn modelId="{8751A882-A0F4-4A8E-8595-A90801D22C3B}" type="presOf" srcId="{F2278700-486F-412F-990B-181F001F6D7C}" destId="{4F735856-69B4-40C3-B127-6359CB837958}" srcOrd="0" destOrd="0" presId="urn:microsoft.com/office/officeart/2005/8/layout/lProcess2"/>
    <dgm:cxn modelId="{0FEB07FD-7808-4EAC-8126-6A5BAF4030C6}" srcId="{16E24764-ADC9-42E1-91D2-C3CAC68C5BCA}" destId="{EF24AB8D-CB1E-4449-88F4-2DF7E0E2D8EC}" srcOrd="1" destOrd="0" parTransId="{30989674-DCE7-4C5C-9DEC-8E87AE4FF643}" sibTransId="{275EA539-8FCA-4BA4-AE25-EE28F6425C6D}"/>
    <dgm:cxn modelId="{159A61FB-0357-4073-B709-0055C5D9A0BE}" srcId="{B6095D47-52CE-41DC-8965-D285CC4BE20F}" destId="{4970DBA0-7E3A-41F5-993D-2F3F4D78998F}" srcOrd="0" destOrd="0" parTransId="{492DE40F-8D78-47A3-9783-A8A776FE37FF}" sibTransId="{B9696445-C850-45BD-ADD2-597DAB6CF468}"/>
    <dgm:cxn modelId="{880911AD-50D7-42EE-A966-DF6C3DBF629C}" type="presOf" srcId="{EF24AB8D-CB1E-4449-88F4-2DF7E0E2D8EC}" destId="{75C08FD6-A49C-4946-B367-2FC9F6E7B6BE}" srcOrd="0" destOrd="0" presId="urn:microsoft.com/office/officeart/2005/8/layout/lProcess2"/>
    <dgm:cxn modelId="{2572E57A-A8F7-4F5C-9EA7-C8C6B29B388D}" type="presOf" srcId="{7260F966-B4BB-4603-B73A-C888FB065CA4}" destId="{C189A5C5-EECD-4D8C-8D36-2B34BC8B48DD}" srcOrd="0" destOrd="0" presId="urn:microsoft.com/office/officeart/2005/8/layout/lProcess2"/>
    <dgm:cxn modelId="{F99807BF-F63B-4AFE-983F-D656898475E4}" type="presOf" srcId="{4970DBA0-7E3A-41F5-993D-2F3F4D78998F}" destId="{62F48000-FB95-4199-AB40-8208D7615AB2}" srcOrd="0" destOrd="0" presId="urn:microsoft.com/office/officeart/2005/8/layout/lProcess2"/>
    <dgm:cxn modelId="{4C30F731-6133-4087-B0B0-8A796E8D53F7}" srcId="{F2278700-486F-412F-990B-181F001F6D7C}" destId="{B6095D47-52CE-41DC-8965-D285CC4BE20F}" srcOrd="0" destOrd="0" parTransId="{4DDA79D4-7F4D-4EB5-BA20-38BF21CD6AD1}" sibTransId="{5BE6BBE9-7B58-4FE8-A49D-E30B6225E08C}"/>
    <dgm:cxn modelId="{90166C4C-732B-4720-A932-B69ABA0C9D85}" type="presParOf" srcId="{4F735856-69B4-40C3-B127-6359CB837958}" destId="{00EFA348-CF9B-4FEB-8BDD-D838B64F8A12}" srcOrd="0" destOrd="0" presId="urn:microsoft.com/office/officeart/2005/8/layout/lProcess2"/>
    <dgm:cxn modelId="{9BFD04AC-167D-43CE-A152-31DB949F928E}" type="presParOf" srcId="{00EFA348-CF9B-4FEB-8BDD-D838B64F8A12}" destId="{0F3D5344-EB48-4984-9A69-3C4E05F92501}" srcOrd="0" destOrd="0" presId="urn:microsoft.com/office/officeart/2005/8/layout/lProcess2"/>
    <dgm:cxn modelId="{588A5B50-E43C-43C1-9FD9-749A301A1044}" type="presParOf" srcId="{00EFA348-CF9B-4FEB-8BDD-D838B64F8A12}" destId="{A07110FB-46EC-44F6-B7A9-2F8DE64EA51F}" srcOrd="1" destOrd="0" presId="urn:microsoft.com/office/officeart/2005/8/layout/lProcess2"/>
    <dgm:cxn modelId="{1FACDFC0-E698-4CE5-83E1-2AE14FA73857}" type="presParOf" srcId="{00EFA348-CF9B-4FEB-8BDD-D838B64F8A12}" destId="{ED75D32E-EFD2-457E-8B10-5A1DDCBF9BC9}" srcOrd="2" destOrd="0" presId="urn:microsoft.com/office/officeart/2005/8/layout/lProcess2"/>
    <dgm:cxn modelId="{E3DF8654-30B9-42E9-B5C9-FFEE4F58D404}" type="presParOf" srcId="{ED75D32E-EFD2-457E-8B10-5A1DDCBF9BC9}" destId="{4A112DB8-D3EC-4BE4-B690-9059109C80BF}" srcOrd="0" destOrd="0" presId="urn:microsoft.com/office/officeart/2005/8/layout/lProcess2"/>
    <dgm:cxn modelId="{7A6916BA-CAE1-40EA-A58B-DF8B86132FA0}" type="presParOf" srcId="{4A112DB8-D3EC-4BE4-B690-9059109C80BF}" destId="{62F48000-FB95-4199-AB40-8208D7615AB2}" srcOrd="0" destOrd="0" presId="urn:microsoft.com/office/officeart/2005/8/layout/lProcess2"/>
    <dgm:cxn modelId="{1D666CFF-6982-49A8-8DF2-757E6CA8864A}" type="presParOf" srcId="{4A112DB8-D3EC-4BE4-B690-9059109C80BF}" destId="{614146A3-EBA8-4BB0-8142-E1AD7A12D27A}" srcOrd="1" destOrd="0" presId="urn:microsoft.com/office/officeart/2005/8/layout/lProcess2"/>
    <dgm:cxn modelId="{EC22E0B8-2251-4E78-978D-C29CDA11CAD7}" type="presParOf" srcId="{4A112DB8-D3EC-4BE4-B690-9059109C80BF}" destId="{C189A5C5-EECD-4D8C-8D36-2B34BC8B48DD}" srcOrd="2" destOrd="0" presId="urn:microsoft.com/office/officeart/2005/8/layout/lProcess2"/>
    <dgm:cxn modelId="{F5737C53-642A-410D-9071-B30132314C3E}" type="presParOf" srcId="{4F735856-69B4-40C3-B127-6359CB837958}" destId="{1EB7245E-95B3-4244-A306-8D2C5FBFE478}" srcOrd="1" destOrd="0" presId="urn:microsoft.com/office/officeart/2005/8/layout/lProcess2"/>
    <dgm:cxn modelId="{7C064DDF-EE20-407E-B426-F8CF325A0033}" type="presParOf" srcId="{4F735856-69B4-40C3-B127-6359CB837958}" destId="{E6C33C43-6469-4899-B5EE-B54278FBD231}" srcOrd="2" destOrd="0" presId="urn:microsoft.com/office/officeart/2005/8/layout/lProcess2"/>
    <dgm:cxn modelId="{90661255-9E44-4FE1-882C-1ED483EE0B69}" type="presParOf" srcId="{E6C33C43-6469-4899-B5EE-B54278FBD231}" destId="{F91C3114-FA9F-4388-97FC-FA23413F5A05}" srcOrd="0" destOrd="0" presId="urn:microsoft.com/office/officeart/2005/8/layout/lProcess2"/>
    <dgm:cxn modelId="{E44CC8AA-E726-47C1-A183-DF7CCBA7B301}" type="presParOf" srcId="{E6C33C43-6469-4899-B5EE-B54278FBD231}" destId="{CA683847-6EB4-49B9-AC7C-C3D22AE3D311}" srcOrd="1" destOrd="0" presId="urn:microsoft.com/office/officeart/2005/8/layout/lProcess2"/>
    <dgm:cxn modelId="{1A1F75B7-2048-40CB-9FD7-C4F6068D7714}" type="presParOf" srcId="{E6C33C43-6469-4899-B5EE-B54278FBD231}" destId="{DF1EB11C-0880-4B7F-BE76-2798CBAC489A}" srcOrd="2" destOrd="0" presId="urn:microsoft.com/office/officeart/2005/8/layout/lProcess2"/>
    <dgm:cxn modelId="{A71EE76F-EAEB-447A-9836-A0C9CD78F1C9}" type="presParOf" srcId="{DF1EB11C-0880-4B7F-BE76-2798CBAC489A}" destId="{3E6E6467-BE52-43A2-861E-72056439A3ED}" srcOrd="0" destOrd="0" presId="urn:microsoft.com/office/officeart/2005/8/layout/lProcess2"/>
    <dgm:cxn modelId="{93A90B15-782E-4D28-BF9B-B05569758361}" type="presParOf" srcId="{3E6E6467-BE52-43A2-861E-72056439A3ED}" destId="{C96C59EE-AABA-4A7B-A8F1-922B49125D01}" srcOrd="0" destOrd="0" presId="urn:microsoft.com/office/officeart/2005/8/layout/lProcess2"/>
    <dgm:cxn modelId="{AFE9E297-1047-44FD-A2F6-A5A2E492FB3A}" type="presParOf" srcId="{3E6E6467-BE52-43A2-861E-72056439A3ED}" destId="{97495009-134A-4E41-8B13-33B239B4C6A0}" srcOrd="1" destOrd="0" presId="urn:microsoft.com/office/officeart/2005/8/layout/lProcess2"/>
    <dgm:cxn modelId="{0C161562-57CB-4BFE-9ABA-07A690F4E914}" type="presParOf" srcId="{3E6E6467-BE52-43A2-861E-72056439A3ED}" destId="{75C08FD6-A49C-4946-B367-2FC9F6E7B6BE}"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16C4FFA-5837-458D-BACA-5FBF0281EB4B}" type="doc">
      <dgm:prSet loTypeId="urn:microsoft.com/office/officeart/2009/layout/CirclePictureHierarchy" loCatId="hierarchy" qsTypeId="urn:microsoft.com/office/officeart/2005/8/quickstyle/simple1" qsCatId="simple" csTypeId="urn:microsoft.com/office/officeart/2005/8/colors/accent1_2" csCatId="accent1" phldr="1"/>
      <dgm:spPr/>
    </dgm:pt>
    <dgm:pt modelId="{C6169E14-6DFD-4C0F-B0FE-EC95D65BA436}">
      <dgm:prSet phldrT="[Texto]"/>
      <dgm:spPr/>
      <dgm:t>
        <a:bodyPr/>
        <a:lstStyle/>
        <a:p>
          <a:r>
            <a:rPr lang="es-MX" b="1" i="1" dirty="0">
              <a:solidFill>
                <a:srgbClr val="F67031"/>
              </a:solidFill>
              <a:effectLst>
                <a:outerShdw blurRad="38100" dist="38100" dir="2700000" algn="tl">
                  <a:srgbClr val="000000">
                    <a:alpha val="43137"/>
                  </a:srgbClr>
                </a:outerShdw>
              </a:effectLst>
              <a:sym typeface="Georgia"/>
            </a:rPr>
            <a:t>Razones Financieras de Solvencia</a:t>
          </a:r>
          <a:endParaRPr lang="es-ES" dirty="0"/>
        </a:p>
      </dgm:t>
    </dgm:pt>
    <dgm:pt modelId="{9534CF84-761B-44C0-9735-7980EAF5F0E1}" type="parTrans" cxnId="{23EB7F88-DB8A-445C-9DF2-E1F6DA6E9962}">
      <dgm:prSet/>
      <dgm:spPr/>
      <dgm:t>
        <a:bodyPr/>
        <a:lstStyle/>
        <a:p>
          <a:endParaRPr lang="es-ES"/>
        </a:p>
      </dgm:t>
    </dgm:pt>
    <dgm:pt modelId="{0E67B3A5-1957-460F-B5FE-D28779155F93}" type="sibTrans" cxnId="{23EB7F88-DB8A-445C-9DF2-E1F6DA6E9962}">
      <dgm:prSet/>
      <dgm:spPr/>
      <dgm:t>
        <a:bodyPr/>
        <a:lstStyle/>
        <a:p>
          <a:endParaRPr lang="es-ES"/>
        </a:p>
      </dgm:t>
    </dgm:pt>
    <dgm:pt modelId="{A1548AC1-2CAC-47DC-B93F-4E41C199D573}" type="pres">
      <dgm:prSet presAssocID="{616C4FFA-5837-458D-BACA-5FBF0281EB4B}" presName="hierChild1" presStyleCnt="0">
        <dgm:presLayoutVars>
          <dgm:chPref val="1"/>
          <dgm:dir/>
          <dgm:animOne val="branch"/>
          <dgm:animLvl val="lvl"/>
          <dgm:resizeHandles/>
        </dgm:presLayoutVars>
      </dgm:prSet>
      <dgm:spPr/>
    </dgm:pt>
    <dgm:pt modelId="{0465F4AA-B807-407E-A51D-D4F2182CC4E1}" type="pres">
      <dgm:prSet presAssocID="{C6169E14-6DFD-4C0F-B0FE-EC95D65BA436}" presName="hierRoot1" presStyleCnt="0"/>
      <dgm:spPr/>
    </dgm:pt>
    <dgm:pt modelId="{6F91BDE2-4AEF-488B-AF1A-9DB1F6BCB919}" type="pres">
      <dgm:prSet presAssocID="{C6169E14-6DFD-4C0F-B0FE-EC95D65BA436}" presName="composite" presStyleCnt="0"/>
      <dgm:spPr/>
    </dgm:pt>
    <dgm:pt modelId="{F0897776-E0E9-43E3-8255-87BB16042FD2}" type="pres">
      <dgm:prSet presAssocID="{C6169E14-6DFD-4C0F-B0FE-EC95D65BA436}" presName="image" presStyleLbl="node0" presStyleIdx="0" presStyleCnt="1" custScaleX="87102" custScaleY="88381"/>
      <dgm:spPr>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dgm:spPr>
      <dgm:extLst>
        <a:ext uri="{E40237B7-FDA0-4F09-8148-C483321AD2D9}">
          <dgm14:cNvPr xmlns:dgm14="http://schemas.microsoft.com/office/drawing/2010/diagram" id="0" name="" descr="Resultado de imagen para dinero"/>
        </a:ext>
      </dgm:extLst>
    </dgm:pt>
    <dgm:pt modelId="{8BF6CE5F-1662-4E19-8656-0C1B8621AFDA}" type="pres">
      <dgm:prSet presAssocID="{C6169E14-6DFD-4C0F-B0FE-EC95D65BA436}" presName="text" presStyleLbl="revTx" presStyleIdx="0" presStyleCnt="1">
        <dgm:presLayoutVars>
          <dgm:chPref val="3"/>
        </dgm:presLayoutVars>
      </dgm:prSet>
      <dgm:spPr/>
      <dgm:t>
        <a:bodyPr/>
        <a:lstStyle/>
        <a:p>
          <a:endParaRPr lang="es-ES"/>
        </a:p>
      </dgm:t>
    </dgm:pt>
    <dgm:pt modelId="{7C3EA6AC-D792-4CC9-A6C2-AC9D06A2134D}" type="pres">
      <dgm:prSet presAssocID="{C6169E14-6DFD-4C0F-B0FE-EC95D65BA436}" presName="hierChild2" presStyleCnt="0"/>
      <dgm:spPr/>
    </dgm:pt>
  </dgm:ptLst>
  <dgm:cxnLst>
    <dgm:cxn modelId="{23EB7F88-DB8A-445C-9DF2-E1F6DA6E9962}" srcId="{616C4FFA-5837-458D-BACA-5FBF0281EB4B}" destId="{C6169E14-6DFD-4C0F-B0FE-EC95D65BA436}" srcOrd="0" destOrd="0" parTransId="{9534CF84-761B-44C0-9735-7980EAF5F0E1}" sibTransId="{0E67B3A5-1957-460F-B5FE-D28779155F93}"/>
    <dgm:cxn modelId="{9C283ACE-99FF-4564-9140-50F2D330AB9B}" type="presOf" srcId="{C6169E14-6DFD-4C0F-B0FE-EC95D65BA436}" destId="{8BF6CE5F-1662-4E19-8656-0C1B8621AFDA}" srcOrd="0" destOrd="0" presId="urn:microsoft.com/office/officeart/2009/layout/CirclePictureHierarchy"/>
    <dgm:cxn modelId="{2B7B06EC-83CB-43D0-B29C-BB14E693D40F}" type="presOf" srcId="{616C4FFA-5837-458D-BACA-5FBF0281EB4B}" destId="{A1548AC1-2CAC-47DC-B93F-4E41C199D573}" srcOrd="0" destOrd="0" presId="urn:microsoft.com/office/officeart/2009/layout/CirclePictureHierarchy"/>
    <dgm:cxn modelId="{2B326D3C-9F24-486E-B9A7-89CFC966D1B3}" type="presParOf" srcId="{A1548AC1-2CAC-47DC-B93F-4E41C199D573}" destId="{0465F4AA-B807-407E-A51D-D4F2182CC4E1}" srcOrd="0" destOrd="0" presId="urn:microsoft.com/office/officeart/2009/layout/CirclePictureHierarchy"/>
    <dgm:cxn modelId="{BC92A2AA-B63A-4D03-BD05-6773BCB6DA0E}" type="presParOf" srcId="{0465F4AA-B807-407E-A51D-D4F2182CC4E1}" destId="{6F91BDE2-4AEF-488B-AF1A-9DB1F6BCB919}" srcOrd="0" destOrd="0" presId="urn:microsoft.com/office/officeart/2009/layout/CirclePictureHierarchy"/>
    <dgm:cxn modelId="{459CD61A-7AC1-4920-81FB-F8FC9EF2ECFA}" type="presParOf" srcId="{6F91BDE2-4AEF-488B-AF1A-9DB1F6BCB919}" destId="{F0897776-E0E9-43E3-8255-87BB16042FD2}" srcOrd="0" destOrd="0" presId="urn:microsoft.com/office/officeart/2009/layout/CirclePictureHierarchy"/>
    <dgm:cxn modelId="{4FC069A6-A1A2-42A7-A043-10A39E5346B0}" type="presParOf" srcId="{6F91BDE2-4AEF-488B-AF1A-9DB1F6BCB919}" destId="{8BF6CE5F-1662-4E19-8656-0C1B8621AFDA}" srcOrd="1" destOrd="0" presId="urn:microsoft.com/office/officeart/2009/layout/CirclePictureHierarchy"/>
    <dgm:cxn modelId="{E57E9F45-1B28-4F88-8693-A3A7EA218C52}" type="presParOf" srcId="{0465F4AA-B807-407E-A51D-D4F2182CC4E1}" destId="{7C3EA6AC-D792-4CC9-A6C2-AC9D06A2134D}" srcOrd="1" destOrd="0" presId="urn:microsoft.com/office/officeart/2009/layout/CirclePicture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BD47A63-C7AE-4523-AC72-7ADBC06D029D}" type="doc">
      <dgm:prSet loTypeId="urn:microsoft.com/office/officeart/2005/8/layout/radial4" loCatId="relationship" qsTypeId="urn:microsoft.com/office/officeart/2005/8/quickstyle/3d6" qsCatId="3D" csTypeId="urn:microsoft.com/office/officeart/2005/8/colors/colorful4" csCatId="colorful" phldr="1"/>
      <dgm:spPr/>
      <dgm:t>
        <a:bodyPr/>
        <a:lstStyle/>
        <a:p>
          <a:endParaRPr lang="es-ES"/>
        </a:p>
      </dgm:t>
    </dgm:pt>
    <dgm:pt modelId="{CA57C0E9-4E17-4A46-AFC0-BC1366970EC8}">
      <dgm:prSet phldrT="[Texto]" custT="1"/>
      <dgm:spPr/>
      <dgm:t>
        <a:bodyPr/>
        <a:lstStyle/>
        <a:p>
          <a:endParaRPr lang="es-ES"/>
        </a:p>
      </dgm:t>
    </dgm:pt>
    <dgm:pt modelId="{99CF7BE9-13F9-42FC-BD70-D4D3FA7E5301}" type="parTrans" cxnId="{FA95DF90-8F66-4E5D-A4A1-A2D6255D1EF0}">
      <dgm:prSet/>
      <dgm:spPr/>
      <dgm:t>
        <a:bodyPr/>
        <a:lstStyle/>
        <a:p>
          <a:endParaRPr lang="es-ES"/>
        </a:p>
      </dgm:t>
    </dgm:pt>
    <dgm:pt modelId="{30EE3D74-8927-43F2-8993-72155FDD046B}" type="sibTrans" cxnId="{FA95DF90-8F66-4E5D-A4A1-A2D6255D1EF0}">
      <dgm:prSet/>
      <dgm:spPr/>
      <dgm:t>
        <a:bodyPr/>
        <a:lstStyle/>
        <a:p>
          <a:endParaRPr lang="es-ES"/>
        </a:p>
      </dgm:t>
    </dgm:pt>
    <dgm:pt modelId="{F77BD2DF-D6C8-4FA3-B3A0-B8C597C13FDC}">
      <dgm:prSet phldrT="[Texto]"/>
      <dgm:spPr/>
      <dgm:t>
        <a:bodyPr/>
        <a:lstStyle/>
        <a:p>
          <a:endParaRPr lang="es-ES"/>
        </a:p>
      </dgm:t>
    </dgm:pt>
    <dgm:pt modelId="{CFC45138-C81C-4940-8B70-4BB717676945}" type="parTrans" cxnId="{E4540332-85B6-4612-A68F-FDB2CB049162}">
      <dgm:prSet/>
      <dgm:spPr/>
      <dgm:t>
        <a:bodyPr/>
        <a:lstStyle/>
        <a:p>
          <a:endParaRPr lang="es-ES"/>
        </a:p>
      </dgm:t>
    </dgm:pt>
    <dgm:pt modelId="{4302FED3-E3EB-4BB1-A395-F059A81907DA}" type="sibTrans" cxnId="{E4540332-85B6-4612-A68F-FDB2CB049162}">
      <dgm:prSet/>
      <dgm:spPr/>
      <dgm:t>
        <a:bodyPr/>
        <a:lstStyle/>
        <a:p>
          <a:endParaRPr lang="es-ES"/>
        </a:p>
      </dgm:t>
    </dgm:pt>
    <dgm:pt modelId="{EED55D24-A4E7-4942-A092-15642B08ABC5}">
      <dgm:prSet/>
      <dgm:spPr/>
      <dgm:t>
        <a:bodyPr/>
        <a:lstStyle/>
        <a:p>
          <a:r>
            <a:rPr lang="es-ES" b="1" dirty="0">
              <a:effectLst>
                <a:outerShdw blurRad="38100" dist="38100" dir="2700000" algn="tl">
                  <a:srgbClr val="000000">
                    <a:alpha val="43137"/>
                  </a:srgbClr>
                </a:outerShdw>
              </a:effectLst>
            </a:rPr>
            <a:t>Capital de trabajo</a:t>
          </a:r>
        </a:p>
      </dgm:t>
    </dgm:pt>
    <dgm:pt modelId="{B8EAC2E7-B930-44C1-B11D-DB5582578EEB}" type="parTrans" cxnId="{0045FCF7-C92C-4CF8-BAC4-B26FA00789B7}">
      <dgm:prSet/>
      <dgm:spPr/>
      <dgm:t>
        <a:bodyPr/>
        <a:lstStyle/>
        <a:p>
          <a:endParaRPr lang="es-ES"/>
        </a:p>
      </dgm:t>
    </dgm:pt>
    <dgm:pt modelId="{53FA4CB6-97DE-42DC-A714-30EB06B65E06}" type="sibTrans" cxnId="{0045FCF7-C92C-4CF8-BAC4-B26FA00789B7}">
      <dgm:prSet/>
      <dgm:spPr/>
      <dgm:t>
        <a:bodyPr/>
        <a:lstStyle/>
        <a:p>
          <a:endParaRPr lang="es-ES"/>
        </a:p>
      </dgm:t>
    </dgm:pt>
    <dgm:pt modelId="{CEEF4622-12A9-46A1-ACD8-D6C16029B97C}">
      <dgm:prSet custT="1"/>
      <dgm:spPr/>
      <dgm:t>
        <a:bodyPr/>
        <a:lstStyle/>
        <a:p>
          <a:endParaRPr lang="es-ES"/>
        </a:p>
      </dgm:t>
    </dgm:pt>
    <dgm:pt modelId="{218EE9DC-5587-4616-8BB1-CD0AF15F7CBF}" type="parTrans" cxnId="{61854529-D3A6-4F7A-B291-2940DBC7FF15}">
      <dgm:prSet/>
      <dgm:spPr/>
      <dgm:t>
        <a:bodyPr/>
        <a:lstStyle/>
        <a:p>
          <a:endParaRPr lang="es-ES"/>
        </a:p>
      </dgm:t>
    </dgm:pt>
    <dgm:pt modelId="{A64DBF2E-64E3-482D-8A56-634DC490F619}" type="sibTrans" cxnId="{61854529-D3A6-4F7A-B291-2940DBC7FF15}">
      <dgm:prSet/>
      <dgm:spPr/>
      <dgm:t>
        <a:bodyPr/>
        <a:lstStyle/>
        <a:p>
          <a:endParaRPr lang="es-ES"/>
        </a:p>
      </dgm:t>
    </dgm:pt>
    <dgm:pt modelId="{705F4BC2-20D1-4FB0-901F-C422AB6B18D1}">
      <dgm:prSet/>
      <dgm:spPr/>
      <dgm:t>
        <a:bodyPr/>
        <a:lstStyle/>
        <a:p>
          <a:r>
            <a:rPr lang="es-ES" b="1" dirty="0"/>
            <a:t>Razones de Solvencia</a:t>
          </a:r>
        </a:p>
      </dgm:t>
    </dgm:pt>
    <dgm:pt modelId="{1C3E74F9-B10B-4976-994E-1F2867022EE6}" type="parTrans" cxnId="{40A1B156-92C6-46A7-B9D7-0437448DC0FA}">
      <dgm:prSet/>
      <dgm:spPr/>
      <dgm:t>
        <a:bodyPr/>
        <a:lstStyle/>
        <a:p>
          <a:endParaRPr lang="es-ES"/>
        </a:p>
      </dgm:t>
    </dgm:pt>
    <dgm:pt modelId="{274E5A6C-B803-4C09-AEED-F979EE441167}" type="sibTrans" cxnId="{40A1B156-92C6-46A7-B9D7-0437448DC0FA}">
      <dgm:prSet/>
      <dgm:spPr/>
      <dgm:t>
        <a:bodyPr/>
        <a:lstStyle/>
        <a:p>
          <a:endParaRPr lang="es-ES"/>
        </a:p>
      </dgm:t>
    </dgm:pt>
    <dgm:pt modelId="{06A808D1-1B10-40A0-90C5-DBACDA688346}">
      <dgm:prSet/>
      <dgm:spPr/>
      <dgm:t>
        <a:bodyPr/>
        <a:lstStyle/>
        <a:p>
          <a:r>
            <a:rPr lang="es-ES" b="1" dirty="0"/>
            <a:t>Liquidez</a:t>
          </a:r>
        </a:p>
      </dgm:t>
    </dgm:pt>
    <dgm:pt modelId="{89BD155B-CE47-4B4D-A4D2-9CDDEF34D241}" type="parTrans" cxnId="{49553B62-375F-4B91-B6AF-882B2E923133}">
      <dgm:prSet/>
      <dgm:spPr/>
      <dgm:t>
        <a:bodyPr/>
        <a:lstStyle/>
        <a:p>
          <a:endParaRPr lang="es-ES"/>
        </a:p>
      </dgm:t>
    </dgm:pt>
    <dgm:pt modelId="{1572EF0E-9EAC-4C9A-8B4D-290EA51BF827}" type="sibTrans" cxnId="{49553B62-375F-4B91-B6AF-882B2E923133}">
      <dgm:prSet/>
      <dgm:spPr/>
      <dgm:t>
        <a:bodyPr/>
        <a:lstStyle/>
        <a:p>
          <a:endParaRPr lang="es-ES"/>
        </a:p>
      </dgm:t>
    </dgm:pt>
    <dgm:pt modelId="{3307CCE3-EA23-470B-8E5C-BC0DFE5AA0DE}">
      <dgm:prSet/>
      <dgm:spPr/>
      <dgm:t>
        <a:bodyPr/>
        <a:lstStyle/>
        <a:p>
          <a:r>
            <a:rPr lang="es-ES" b="1" dirty="0"/>
            <a:t>Liquidez inmediata</a:t>
          </a:r>
        </a:p>
      </dgm:t>
    </dgm:pt>
    <dgm:pt modelId="{6E59B9CB-A20C-40FD-8DE1-E8E7831892AC}" type="parTrans" cxnId="{D75F83F2-520D-4702-82E7-E69A9D553DB2}">
      <dgm:prSet/>
      <dgm:spPr/>
      <dgm:t>
        <a:bodyPr/>
        <a:lstStyle/>
        <a:p>
          <a:endParaRPr lang="es-ES"/>
        </a:p>
      </dgm:t>
    </dgm:pt>
    <dgm:pt modelId="{38533081-B69A-4733-B35B-61DEE730F2A1}" type="sibTrans" cxnId="{D75F83F2-520D-4702-82E7-E69A9D553DB2}">
      <dgm:prSet/>
      <dgm:spPr/>
      <dgm:t>
        <a:bodyPr/>
        <a:lstStyle/>
        <a:p>
          <a:endParaRPr lang="es-ES"/>
        </a:p>
      </dgm:t>
    </dgm:pt>
    <dgm:pt modelId="{124953B6-7019-4FA7-9222-7D220842D893}">
      <dgm:prSet/>
      <dgm:spPr/>
      <dgm:t>
        <a:bodyPr/>
        <a:lstStyle/>
        <a:p>
          <a:r>
            <a:rPr lang="es-ES" b="1" dirty="0"/>
            <a:t>Pago inmediato</a:t>
          </a:r>
        </a:p>
      </dgm:t>
    </dgm:pt>
    <dgm:pt modelId="{34CE648E-AC77-4DAB-9BB3-867A6F57DA93}" type="parTrans" cxnId="{90D94E6A-1FB9-423D-8BA9-CA61592FB57C}">
      <dgm:prSet/>
      <dgm:spPr/>
      <dgm:t>
        <a:bodyPr/>
        <a:lstStyle/>
        <a:p>
          <a:endParaRPr lang="es-ES"/>
        </a:p>
      </dgm:t>
    </dgm:pt>
    <dgm:pt modelId="{25ACA3DE-C99B-4375-88D2-54C1D612D5A9}" type="sibTrans" cxnId="{90D94E6A-1FB9-423D-8BA9-CA61592FB57C}">
      <dgm:prSet/>
      <dgm:spPr/>
      <dgm:t>
        <a:bodyPr/>
        <a:lstStyle/>
        <a:p>
          <a:endParaRPr lang="es-ES"/>
        </a:p>
      </dgm:t>
    </dgm:pt>
    <dgm:pt modelId="{36953232-3169-4896-A9E0-488855E1017C}" type="pres">
      <dgm:prSet presAssocID="{3BD47A63-C7AE-4523-AC72-7ADBC06D029D}" presName="cycle" presStyleCnt="0">
        <dgm:presLayoutVars>
          <dgm:chMax val="1"/>
          <dgm:dir/>
          <dgm:animLvl val="ctr"/>
          <dgm:resizeHandles val="exact"/>
        </dgm:presLayoutVars>
      </dgm:prSet>
      <dgm:spPr/>
      <dgm:t>
        <a:bodyPr/>
        <a:lstStyle/>
        <a:p>
          <a:endParaRPr lang="es-ES"/>
        </a:p>
      </dgm:t>
    </dgm:pt>
    <dgm:pt modelId="{0FEE27A0-41FE-4890-BF51-BF1EE982BF22}" type="pres">
      <dgm:prSet presAssocID="{705F4BC2-20D1-4FB0-901F-C422AB6B18D1}" presName="centerShape" presStyleLbl="node0" presStyleIdx="0" presStyleCnt="1"/>
      <dgm:spPr/>
      <dgm:t>
        <a:bodyPr/>
        <a:lstStyle/>
        <a:p>
          <a:endParaRPr lang="es-ES"/>
        </a:p>
      </dgm:t>
    </dgm:pt>
    <dgm:pt modelId="{C25CC848-3EA4-4053-B988-F03DFBC373D0}" type="pres">
      <dgm:prSet presAssocID="{B8EAC2E7-B930-44C1-B11D-DB5582578EEB}" presName="parTrans" presStyleLbl="bgSibTrans2D1" presStyleIdx="0" presStyleCnt="4"/>
      <dgm:spPr/>
      <dgm:t>
        <a:bodyPr/>
        <a:lstStyle/>
        <a:p>
          <a:endParaRPr lang="es-ES"/>
        </a:p>
      </dgm:t>
    </dgm:pt>
    <dgm:pt modelId="{31C7A983-88C9-4BA3-8672-8EF27BDDBBA3}" type="pres">
      <dgm:prSet presAssocID="{EED55D24-A4E7-4942-A092-15642B08ABC5}" presName="node" presStyleLbl="node1" presStyleIdx="0" presStyleCnt="4">
        <dgm:presLayoutVars>
          <dgm:bulletEnabled val="1"/>
        </dgm:presLayoutVars>
      </dgm:prSet>
      <dgm:spPr/>
      <dgm:t>
        <a:bodyPr/>
        <a:lstStyle/>
        <a:p>
          <a:endParaRPr lang="es-ES"/>
        </a:p>
      </dgm:t>
    </dgm:pt>
    <dgm:pt modelId="{9AFFEEA6-3902-408C-B9C7-F437FD15F62C}" type="pres">
      <dgm:prSet presAssocID="{89BD155B-CE47-4B4D-A4D2-9CDDEF34D241}" presName="parTrans" presStyleLbl="bgSibTrans2D1" presStyleIdx="1" presStyleCnt="4"/>
      <dgm:spPr/>
      <dgm:t>
        <a:bodyPr/>
        <a:lstStyle/>
        <a:p>
          <a:endParaRPr lang="es-ES"/>
        </a:p>
      </dgm:t>
    </dgm:pt>
    <dgm:pt modelId="{4AB8E58B-DB65-4C51-B51E-10872E2831BE}" type="pres">
      <dgm:prSet presAssocID="{06A808D1-1B10-40A0-90C5-DBACDA688346}" presName="node" presStyleLbl="node1" presStyleIdx="1" presStyleCnt="4">
        <dgm:presLayoutVars>
          <dgm:bulletEnabled val="1"/>
        </dgm:presLayoutVars>
      </dgm:prSet>
      <dgm:spPr/>
      <dgm:t>
        <a:bodyPr/>
        <a:lstStyle/>
        <a:p>
          <a:endParaRPr lang="es-ES"/>
        </a:p>
      </dgm:t>
    </dgm:pt>
    <dgm:pt modelId="{C997CFEC-F37A-4073-A3EC-78E48293D6EF}" type="pres">
      <dgm:prSet presAssocID="{6E59B9CB-A20C-40FD-8DE1-E8E7831892AC}" presName="parTrans" presStyleLbl="bgSibTrans2D1" presStyleIdx="2" presStyleCnt="4"/>
      <dgm:spPr/>
      <dgm:t>
        <a:bodyPr/>
        <a:lstStyle/>
        <a:p>
          <a:endParaRPr lang="es-ES"/>
        </a:p>
      </dgm:t>
    </dgm:pt>
    <dgm:pt modelId="{1F7164FB-4C36-4B7B-B215-3A7697C77FA9}" type="pres">
      <dgm:prSet presAssocID="{3307CCE3-EA23-470B-8E5C-BC0DFE5AA0DE}" presName="node" presStyleLbl="node1" presStyleIdx="2" presStyleCnt="4">
        <dgm:presLayoutVars>
          <dgm:bulletEnabled val="1"/>
        </dgm:presLayoutVars>
      </dgm:prSet>
      <dgm:spPr/>
      <dgm:t>
        <a:bodyPr/>
        <a:lstStyle/>
        <a:p>
          <a:endParaRPr lang="es-ES"/>
        </a:p>
      </dgm:t>
    </dgm:pt>
    <dgm:pt modelId="{EE07218A-5F7A-4AB0-9E81-D9C1A7629427}" type="pres">
      <dgm:prSet presAssocID="{34CE648E-AC77-4DAB-9BB3-867A6F57DA93}" presName="parTrans" presStyleLbl="bgSibTrans2D1" presStyleIdx="3" presStyleCnt="4"/>
      <dgm:spPr/>
      <dgm:t>
        <a:bodyPr/>
        <a:lstStyle/>
        <a:p>
          <a:endParaRPr lang="es-ES"/>
        </a:p>
      </dgm:t>
    </dgm:pt>
    <dgm:pt modelId="{F7902CC2-F39C-407C-8157-EB06B85C8EA8}" type="pres">
      <dgm:prSet presAssocID="{124953B6-7019-4FA7-9222-7D220842D893}" presName="node" presStyleLbl="node1" presStyleIdx="3" presStyleCnt="4">
        <dgm:presLayoutVars>
          <dgm:bulletEnabled val="1"/>
        </dgm:presLayoutVars>
      </dgm:prSet>
      <dgm:spPr/>
      <dgm:t>
        <a:bodyPr/>
        <a:lstStyle/>
        <a:p>
          <a:endParaRPr lang="es-ES"/>
        </a:p>
      </dgm:t>
    </dgm:pt>
  </dgm:ptLst>
  <dgm:cxnLst>
    <dgm:cxn modelId="{D2B2E2D9-8A9B-4D84-B04F-F0B8902BB724}" type="presOf" srcId="{06A808D1-1B10-40A0-90C5-DBACDA688346}" destId="{4AB8E58B-DB65-4C51-B51E-10872E2831BE}" srcOrd="0" destOrd="0" presId="urn:microsoft.com/office/officeart/2005/8/layout/radial4"/>
    <dgm:cxn modelId="{35FF043B-DD33-430B-9FA4-43A15217C655}" type="presOf" srcId="{6E59B9CB-A20C-40FD-8DE1-E8E7831892AC}" destId="{C997CFEC-F37A-4073-A3EC-78E48293D6EF}" srcOrd="0" destOrd="0" presId="urn:microsoft.com/office/officeart/2005/8/layout/radial4"/>
    <dgm:cxn modelId="{61854529-D3A6-4F7A-B291-2940DBC7FF15}" srcId="{3BD47A63-C7AE-4523-AC72-7ADBC06D029D}" destId="{CEEF4622-12A9-46A1-ACD8-D6C16029B97C}" srcOrd="1" destOrd="0" parTransId="{218EE9DC-5587-4616-8BB1-CD0AF15F7CBF}" sibTransId="{A64DBF2E-64E3-482D-8A56-634DC490F619}"/>
    <dgm:cxn modelId="{7A72FF02-0E8F-43D8-83FE-BCDED3F6C860}" type="presOf" srcId="{34CE648E-AC77-4DAB-9BB3-867A6F57DA93}" destId="{EE07218A-5F7A-4AB0-9E81-D9C1A7629427}" srcOrd="0" destOrd="0" presId="urn:microsoft.com/office/officeart/2005/8/layout/radial4"/>
    <dgm:cxn modelId="{2F05678D-5411-4309-A95E-1156AC95885B}" type="presOf" srcId="{EED55D24-A4E7-4942-A092-15642B08ABC5}" destId="{31C7A983-88C9-4BA3-8672-8EF27BDDBBA3}" srcOrd="0" destOrd="0" presId="urn:microsoft.com/office/officeart/2005/8/layout/radial4"/>
    <dgm:cxn modelId="{90D94E6A-1FB9-423D-8BA9-CA61592FB57C}" srcId="{705F4BC2-20D1-4FB0-901F-C422AB6B18D1}" destId="{124953B6-7019-4FA7-9222-7D220842D893}" srcOrd="3" destOrd="0" parTransId="{34CE648E-AC77-4DAB-9BB3-867A6F57DA93}" sibTransId="{25ACA3DE-C99B-4375-88D2-54C1D612D5A9}"/>
    <dgm:cxn modelId="{4EA2DD82-A6C6-45BA-BE77-82B1F7CB4CA3}" type="presOf" srcId="{B8EAC2E7-B930-44C1-B11D-DB5582578EEB}" destId="{C25CC848-3EA4-4053-B988-F03DFBC373D0}" srcOrd="0" destOrd="0" presId="urn:microsoft.com/office/officeart/2005/8/layout/radial4"/>
    <dgm:cxn modelId="{FA95DF90-8F66-4E5D-A4A1-A2D6255D1EF0}" srcId="{3BD47A63-C7AE-4523-AC72-7ADBC06D029D}" destId="{CA57C0E9-4E17-4A46-AFC0-BC1366970EC8}" srcOrd="2" destOrd="0" parTransId="{99CF7BE9-13F9-42FC-BD70-D4D3FA7E5301}" sibTransId="{30EE3D74-8927-43F2-8993-72155FDD046B}"/>
    <dgm:cxn modelId="{EB9122DD-C88F-4EBF-933B-967F9B58E8C0}" type="presOf" srcId="{89BD155B-CE47-4B4D-A4D2-9CDDEF34D241}" destId="{9AFFEEA6-3902-408C-B9C7-F437FD15F62C}" srcOrd="0" destOrd="0" presId="urn:microsoft.com/office/officeart/2005/8/layout/radial4"/>
    <dgm:cxn modelId="{D75F83F2-520D-4702-82E7-E69A9D553DB2}" srcId="{705F4BC2-20D1-4FB0-901F-C422AB6B18D1}" destId="{3307CCE3-EA23-470B-8E5C-BC0DFE5AA0DE}" srcOrd="2" destOrd="0" parTransId="{6E59B9CB-A20C-40FD-8DE1-E8E7831892AC}" sibTransId="{38533081-B69A-4733-B35B-61DEE730F2A1}"/>
    <dgm:cxn modelId="{E4540332-85B6-4612-A68F-FDB2CB049162}" srcId="{3BD47A63-C7AE-4523-AC72-7ADBC06D029D}" destId="{F77BD2DF-D6C8-4FA3-B3A0-B8C597C13FDC}" srcOrd="3" destOrd="0" parTransId="{CFC45138-C81C-4940-8B70-4BB717676945}" sibTransId="{4302FED3-E3EB-4BB1-A395-F059A81907DA}"/>
    <dgm:cxn modelId="{0045FCF7-C92C-4CF8-BAC4-B26FA00789B7}" srcId="{705F4BC2-20D1-4FB0-901F-C422AB6B18D1}" destId="{EED55D24-A4E7-4942-A092-15642B08ABC5}" srcOrd="0" destOrd="0" parTransId="{B8EAC2E7-B930-44C1-B11D-DB5582578EEB}" sibTransId="{53FA4CB6-97DE-42DC-A714-30EB06B65E06}"/>
    <dgm:cxn modelId="{D4CC8506-A278-4C94-B24F-596377FD9164}" type="presOf" srcId="{124953B6-7019-4FA7-9222-7D220842D893}" destId="{F7902CC2-F39C-407C-8157-EB06B85C8EA8}" srcOrd="0" destOrd="0" presId="urn:microsoft.com/office/officeart/2005/8/layout/radial4"/>
    <dgm:cxn modelId="{795D8E55-F1E1-4038-AEEC-2E53C43645C0}" type="presOf" srcId="{705F4BC2-20D1-4FB0-901F-C422AB6B18D1}" destId="{0FEE27A0-41FE-4890-BF51-BF1EE982BF22}" srcOrd="0" destOrd="0" presId="urn:microsoft.com/office/officeart/2005/8/layout/radial4"/>
    <dgm:cxn modelId="{5B3BFFB0-BD6C-44ED-AC53-F7E58143B92F}" type="presOf" srcId="{3BD47A63-C7AE-4523-AC72-7ADBC06D029D}" destId="{36953232-3169-4896-A9E0-488855E1017C}" srcOrd="0" destOrd="0" presId="urn:microsoft.com/office/officeart/2005/8/layout/radial4"/>
    <dgm:cxn modelId="{40A1B156-92C6-46A7-B9D7-0437448DC0FA}" srcId="{3BD47A63-C7AE-4523-AC72-7ADBC06D029D}" destId="{705F4BC2-20D1-4FB0-901F-C422AB6B18D1}" srcOrd="0" destOrd="0" parTransId="{1C3E74F9-B10B-4976-994E-1F2867022EE6}" sibTransId="{274E5A6C-B803-4C09-AEED-F979EE441167}"/>
    <dgm:cxn modelId="{6664BBE0-A517-4C86-9096-BDD234498D70}" type="presOf" srcId="{3307CCE3-EA23-470B-8E5C-BC0DFE5AA0DE}" destId="{1F7164FB-4C36-4B7B-B215-3A7697C77FA9}" srcOrd="0" destOrd="0" presId="urn:microsoft.com/office/officeart/2005/8/layout/radial4"/>
    <dgm:cxn modelId="{49553B62-375F-4B91-B6AF-882B2E923133}" srcId="{705F4BC2-20D1-4FB0-901F-C422AB6B18D1}" destId="{06A808D1-1B10-40A0-90C5-DBACDA688346}" srcOrd="1" destOrd="0" parTransId="{89BD155B-CE47-4B4D-A4D2-9CDDEF34D241}" sibTransId="{1572EF0E-9EAC-4C9A-8B4D-290EA51BF827}"/>
    <dgm:cxn modelId="{40E93EF8-292F-4697-9918-E63628606D12}" type="presParOf" srcId="{36953232-3169-4896-A9E0-488855E1017C}" destId="{0FEE27A0-41FE-4890-BF51-BF1EE982BF22}" srcOrd="0" destOrd="0" presId="urn:microsoft.com/office/officeart/2005/8/layout/radial4"/>
    <dgm:cxn modelId="{ED9F9B70-9C4C-476B-876F-43D94444CBC8}" type="presParOf" srcId="{36953232-3169-4896-A9E0-488855E1017C}" destId="{C25CC848-3EA4-4053-B988-F03DFBC373D0}" srcOrd="1" destOrd="0" presId="urn:microsoft.com/office/officeart/2005/8/layout/radial4"/>
    <dgm:cxn modelId="{4029123C-ACFA-4A40-8100-DDD74D34EF66}" type="presParOf" srcId="{36953232-3169-4896-A9E0-488855E1017C}" destId="{31C7A983-88C9-4BA3-8672-8EF27BDDBBA3}" srcOrd="2" destOrd="0" presId="urn:microsoft.com/office/officeart/2005/8/layout/radial4"/>
    <dgm:cxn modelId="{682255E0-2CCB-4EC4-8D6C-65CF5AD8F3EF}" type="presParOf" srcId="{36953232-3169-4896-A9E0-488855E1017C}" destId="{9AFFEEA6-3902-408C-B9C7-F437FD15F62C}" srcOrd="3" destOrd="0" presId="urn:microsoft.com/office/officeart/2005/8/layout/radial4"/>
    <dgm:cxn modelId="{5EE117C3-6100-4853-9AA4-9805632C6A60}" type="presParOf" srcId="{36953232-3169-4896-A9E0-488855E1017C}" destId="{4AB8E58B-DB65-4C51-B51E-10872E2831BE}" srcOrd="4" destOrd="0" presId="urn:microsoft.com/office/officeart/2005/8/layout/radial4"/>
    <dgm:cxn modelId="{5FE652CB-AE32-4149-969D-DF5C8C7E857E}" type="presParOf" srcId="{36953232-3169-4896-A9E0-488855E1017C}" destId="{C997CFEC-F37A-4073-A3EC-78E48293D6EF}" srcOrd="5" destOrd="0" presId="urn:microsoft.com/office/officeart/2005/8/layout/radial4"/>
    <dgm:cxn modelId="{822BFEFF-6B47-4259-8F81-C74614E7ABC5}" type="presParOf" srcId="{36953232-3169-4896-A9E0-488855E1017C}" destId="{1F7164FB-4C36-4B7B-B215-3A7697C77FA9}" srcOrd="6" destOrd="0" presId="urn:microsoft.com/office/officeart/2005/8/layout/radial4"/>
    <dgm:cxn modelId="{A1A548D1-C601-4527-BEDD-288346846712}" type="presParOf" srcId="{36953232-3169-4896-A9E0-488855E1017C}" destId="{EE07218A-5F7A-4AB0-9E81-D9C1A7629427}" srcOrd="7" destOrd="0" presId="urn:microsoft.com/office/officeart/2005/8/layout/radial4"/>
    <dgm:cxn modelId="{F7C94509-DF08-43C0-8864-E203B59CB322}" type="presParOf" srcId="{36953232-3169-4896-A9E0-488855E1017C}" destId="{F7902CC2-F39C-407C-8157-EB06B85C8EA8}" srcOrd="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5A09065-D9AC-41F3-A9C1-F1E34F575773}" type="doc">
      <dgm:prSet loTypeId="urn:microsoft.com/office/officeart/2009/layout/CirclePictureHierarchy" loCatId="picture" qsTypeId="urn:microsoft.com/office/officeart/2005/8/quickstyle/simple1" qsCatId="simple" csTypeId="urn:microsoft.com/office/officeart/2005/8/colors/accent1_2" csCatId="accent1" phldr="1"/>
      <dgm:spPr/>
    </dgm:pt>
    <dgm:pt modelId="{7525837C-B5EB-4C43-A316-7689C571B528}">
      <dgm:prSet phldrT="[Texto]" custT="1"/>
      <dgm:spPr/>
      <dgm:t>
        <a:bodyPr/>
        <a:lstStyle/>
        <a:p>
          <a:pPr algn="r"/>
          <a:r>
            <a:rPr lang="es-ES" sz="3200" b="1" dirty="0">
              <a:solidFill>
                <a:schemeClr val="bg1"/>
              </a:solidFill>
              <a:effectLst>
                <a:outerShdw blurRad="38100" dist="38100" dir="2700000" algn="tl">
                  <a:srgbClr val="000000">
                    <a:alpha val="43137"/>
                  </a:srgbClr>
                </a:outerShdw>
              </a:effectLst>
            </a:rPr>
            <a:t>Razones Financieras de Actividad</a:t>
          </a:r>
        </a:p>
      </dgm:t>
    </dgm:pt>
    <dgm:pt modelId="{0EDD7375-B7F8-453A-A245-9D134C01A1E8}" type="parTrans" cxnId="{194EF2C9-0B62-47B7-864D-118DF0AD101C}">
      <dgm:prSet/>
      <dgm:spPr/>
      <dgm:t>
        <a:bodyPr/>
        <a:lstStyle/>
        <a:p>
          <a:endParaRPr lang="es-ES"/>
        </a:p>
      </dgm:t>
    </dgm:pt>
    <dgm:pt modelId="{9B47F37C-4311-454F-8586-30F2E39CB2CB}" type="sibTrans" cxnId="{194EF2C9-0B62-47B7-864D-118DF0AD101C}">
      <dgm:prSet/>
      <dgm:spPr/>
      <dgm:t>
        <a:bodyPr/>
        <a:lstStyle/>
        <a:p>
          <a:endParaRPr lang="es-ES"/>
        </a:p>
      </dgm:t>
    </dgm:pt>
    <dgm:pt modelId="{CD6C21E1-9A0B-47A9-A5A1-73E23F484948}" type="pres">
      <dgm:prSet presAssocID="{F5A09065-D9AC-41F3-A9C1-F1E34F575773}" presName="hierChild1" presStyleCnt="0">
        <dgm:presLayoutVars>
          <dgm:chPref val="1"/>
          <dgm:dir/>
          <dgm:animOne val="branch"/>
          <dgm:animLvl val="lvl"/>
          <dgm:resizeHandles/>
        </dgm:presLayoutVars>
      </dgm:prSet>
      <dgm:spPr/>
    </dgm:pt>
    <dgm:pt modelId="{72E32EEF-E22B-4AC5-BC27-EDE545B98193}" type="pres">
      <dgm:prSet presAssocID="{7525837C-B5EB-4C43-A316-7689C571B528}" presName="hierRoot1" presStyleCnt="0"/>
      <dgm:spPr/>
    </dgm:pt>
    <dgm:pt modelId="{D0C3492E-B3E5-4207-A8E9-63DA0B39DA32}" type="pres">
      <dgm:prSet presAssocID="{7525837C-B5EB-4C43-A316-7689C571B528}" presName="composite" presStyleCnt="0"/>
      <dgm:spPr/>
    </dgm:pt>
    <dgm:pt modelId="{C96E9365-DF01-4A1E-B1A2-562CABA58849}" type="pres">
      <dgm:prSet presAssocID="{7525837C-B5EB-4C43-A316-7689C571B528}" presName="image" presStyleLbl="node0" presStyleIdx="0" presStyleCnt="1" custLinFactX="25289" custLinFactNeighborX="100000" custLinFactNeighborY="-878"/>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effectLst>
          <a:softEdge rad="63500"/>
        </a:effectLst>
      </dgm:spPr>
      <dgm:extLst>
        <a:ext uri="{E40237B7-FDA0-4F09-8148-C483321AD2D9}">
          <dgm14:cNvPr xmlns:dgm14="http://schemas.microsoft.com/office/drawing/2010/diagram" id="0" name="" descr="https://i1.wp.com/www.esic.edu/rethink/wp-content/uploads/2018/07/logistic-e1533105613536.jpg?fit=1000%2C469&amp;ssl=1"/>
        </a:ext>
      </dgm:extLst>
    </dgm:pt>
    <dgm:pt modelId="{066219B7-20AA-4D5C-B686-E9410A5363FF}" type="pres">
      <dgm:prSet presAssocID="{7525837C-B5EB-4C43-A316-7689C571B528}" presName="text" presStyleLbl="revTx" presStyleIdx="0" presStyleCnt="1" custScaleX="78047" custLinFactNeighborX="-79864" custLinFactNeighborY="2662">
        <dgm:presLayoutVars>
          <dgm:chPref val="3"/>
        </dgm:presLayoutVars>
      </dgm:prSet>
      <dgm:spPr/>
      <dgm:t>
        <a:bodyPr/>
        <a:lstStyle/>
        <a:p>
          <a:endParaRPr lang="es-ES"/>
        </a:p>
      </dgm:t>
    </dgm:pt>
    <dgm:pt modelId="{3EA76D0A-0AE6-4AA4-A6EE-07A1A783468E}" type="pres">
      <dgm:prSet presAssocID="{7525837C-B5EB-4C43-A316-7689C571B528}" presName="hierChild2" presStyleCnt="0"/>
      <dgm:spPr/>
    </dgm:pt>
  </dgm:ptLst>
  <dgm:cxnLst>
    <dgm:cxn modelId="{3E861078-2267-4763-A880-1458D9EC0F92}" type="presOf" srcId="{7525837C-B5EB-4C43-A316-7689C571B528}" destId="{066219B7-20AA-4D5C-B686-E9410A5363FF}" srcOrd="0" destOrd="0" presId="urn:microsoft.com/office/officeart/2009/layout/CirclePictureHierarchy"/>
    <dgm:cxn modelId="{F4A954F0-33CB-4072-83C0-AAF56C5CA7C4}" type="presOf" srcId="{F5A09065-D9AC-41F3-A9C1-F1E34F575773}" destId="{CD6C21E1-9A0B-47A9-A5A1-73E23F484948}" srcOrd="0" destOrd="0" presId="urn:microsoft.com/office/officeart/2009/layout/CirclePictureHierarchy"/>
    <dgm:cxn modelId="{194EF2C9-0B62-47B7-864D-118DF0AD101C}" srcId="{F5A09065-D9AC-41F3-A9C1-F1E34F575773}" destId="{7525837C-B5EB-4C43-A316-7689C571B528}" srcOrd="0" destOrd="0" parTransId="{0EDD7375-B7F8-453A-A245-9D134C01A1E8}" sibTransId="{9B47F37C-4311-454F-8586-30F2E39CB2CB}"/>
    <dgm:cxn modelId="{4D6494D8-13AB-4E4C-8F8A-69C2877A1D35}" type="presParOf" srcId="{CD6C21E1-9A0B-47A9-A5A1-73E23F484948}" destId="{72E32EEF-E22B-4AC5-BC27-EDE545B98193}" srcOrd="0" destOrd="0" presId="urn:microsoft.com/office/officeart/2009/layout/CirclePictureHierarchy"/>
    <dgm:cxn modelId="{9CC4F542-9C28-4492-A3AB-34A931B69B38}" type="presParOf" srcId="{72E32EEF-E22B-4AC5-BC27-EDE545B98193}" destId="{D0C3492E-B3E5-4207-A8E9-63DA0B39DA32}" srcOrd="0" destOrd="0" presId="urn:microsoft.com/office/officeart/2009/layout/CirclePictureHierarchy"/>
    <dgm:cxn modelId="{2386CDBB-2681-4F32-A347-EABA0B138015}" type="presParOf" srcId="{D0C3492E-B3E5-4207-A8E9-63DA0B39DA32}" destId="{C96E9365-DF01-4A1E-B1A2-562CABA58849}" srcOrd="0" destOrd="0" presId="urn:microsoft.com/office/officeart/2009/layout/CirclePictureHierarchy"/>
    <dgm:cxn modelId="{379C27F8-33FC-465C-BC9F-B40AB7318B9F}" type="presParOf" srcId="{D0C3492E-B3E5-4207-A8E9-63DA0B39DA32}" destId="{066219B7-20AA-4D5C-B686-E9410A5363FF}" srcOrd="1" destOrd="0" presId="urn:microsoft.com/office/officeart/2009/layout/CirclePictureHierarchy"/>
    <dgm:cxn modelId="{C917BBF6-961B-4DA8-93D7-B121C614A04E}" type="presParOf" srcId="{72E32EEF-E22B-4AC5-BC27-EDE545B98193}" destId="{3EA76D0A-0AE6-4AA4-A6EE-07A1A783468E}" srcOrd="1" destOrd="0" presId="urn:microsoft.com/office/officeart/2009/layout/CirclePicture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8E3F484-82CF-4480-936B-C50CB4E052F4}" type="doc">
      <dgm:prSet loTypeId="urn:microsoft.com/office/officeart/2005/8/layout/radial6" loCatId="cycle" qsTypeId="urn:microsoft.com/office/officeart/2005/8/quickstyle/3d3" qsCatId="3D" csTypeId="urn:microsoft.com/office/officeart/2005/8/colors/colorful1" csCatId="colorful" phldr="1"/>
      <dgm:spPr/>
      <dgm:t>
        <a:bodyPr/>
        <a:lstStyle/>
        <a:p>
          <a:endParaRPr lang="es-ES"/>
        </a:p>
      </dgm:t>
    </dgm:pt>
    <dgm:pt modelId="{1DFE5304-9F5C-447E-86A3-EE14BFB3756C}">
      <dgm:prSet phldrT="[Texto]"/>
      <dgm:spPr/>
      <dgm:t>
        <a:bodyPr/>
        <a:lstStyle/>
        <a:p>
          <a:r>
            <a:rPr lang="es-ES" b="1" dirty="0">
              <a:effectLst>
                <a:outerShdw blurRad="38100" dist="38100" dir="2700000" algn="tl">
                  <a:srgbClr val="000000">
                    <a:alpha val="43137"/>
                  </a:srgbClr>
                </a:outerShdw>
              </a:effectLst>
            </a:rPr>
            <a:t>Razones de Actividad</a:t>
          </a:r>
        </a:p>
      </dgm:t>
    </dgm:pt>
    <dgm:pt modelId="{87B60B89-AE09-4FB5-9286-84FCC4EEC651}" type="parTrans" cxnId="{FC8500B0-CF67-4F90-A7BC-4AC85EE48078}">
      <dgm:prSet/>
      <dgm:spPr/>
      <dgm:t>
        <a:bodyPr/>
        <a:lstStyle/>
        <a:p>
          <a:endParaRPr lang="es-ES"/>
        </a:p>
      </dgm:t>
    </dgm:pt>
    <dgm:pt modelId="{36E5F4E1-77BC-4698-8407-D2B6F59331CB}" type="sibTrans" cxnId="{FC8500B0-CF67-4F90-A7BC-4AC85EE48078}">
      <dgm:prSet/>
      <dgm:spPr/>
      <dgm:t>
        <a:bodyPr/>
        <a:lstStyle/>
        <a:p>
          <a:endParaRPr lang="es-ES"/>
        </a:p>
      </dgm:t>
    </dgm:pt>
    <dgm:pt modelId="{1CAA1D18-785E-4405-8686-3EFA76C4FE0E}">
      <dgm:prSet phldrT="[Texto]"/>
      <dgm:spPr/>
      <dgm:t>
        <a:bodyPr/>
        <a:lstStyle/>
        <a:p>
          <a:r>
            <a:rPr lang="es-ES" b="1" dirty="0">
              <a:effectLst>
                <a:outerShdw blurRad="38100" dist="38100" dir="2700000" algn="tl">
                  <a:srgbClr val="000000">
                    <a:alpha val="43137"/>
                  </a:srgbClr>
                </a:outerShdw>
              </a:effectLst>
            </a:rPr>
            <a:t>Razón de Rotación de Inventarios</a:t>
          </a:r>
        </a:p>
      </dgm:t>
    </dgm:pt>
    <dgm:pt modelId="{2C253FF0-16A6-42B2-981E-258A2A535570}" type="parTrans" cxnId="{C3F29EBE-6317-44A2-A918-EAD4F72BDCB6}">
      <dgm:prSet/>
      <dgm:spPr/>
      <dgm:t>
        <a:bodyPr/>
        <a:lstStyle/>
        <a:p>
          <a:endParaRPr lang="es-ES"/>
        </a:p>
      </dgm:t>
    </dgm:pt>
    <dgm:pt modelId="{C6ABAD38-F144-46F1-BFA5-F6638C24286B}" type="sibTrans" cxnId="{C3F29EBE-6317-44A2-A918-EAD4F72BDCB6}">
      <dgm:prSet/>
      <dgm:spPr/>
      <dgm:t>
        <a:bodyPr/>
        <a:lstStyle/>
        <a:p>
          <a:endParaRPr lang="es-ES"/>
        </a:p>
      </dgm:t>
    </dgm:pt>
    <dgm:pt modelId="{86793FBA-72FF-48AA-AB8E-5AAE57EBB727}">
      <dgm:prSet phldrT="[Texto]"/>
      <dgm:spPr/>
      <dgm:t>
        <a:bodyPr/>
        <a:lstStyle/>
        <a:p>
          <a:r>
            <a:rPr lang="es-ES" b="1" dirty="0">
              <a:effectLst>
                <a:outerShdw blurRad="38100" dist="38100" dir="2700000" algn="tl">
                  <a:srgbClr val="000000">
                    <a:alpha val="43137"/>
                  </a:srgbClr>
                </a:outerShdw>
              </a:effectLst>
            </a:rPr>
            <a:t>Razón de DVPC</a:t>
          </a:r>
        </a:p>
      </dgm:t>
    </dgm:pt>
    <dgm:pt modelId="{7BE4C8C4-8BA9-4DF3-9731-A590D44F28EE}" type="parTrans" cxnId="{1C13C96A-1AA6-4A2F-A7D9-F0A06A3D8E0F}">
      <dgm:prSet/>
      <dgm:spPr/>
      <dgm:t>
        <a:bodyPr/>
        <a:lstStyle/>
        <a:p>
          <a:endParaRPr lang="es-ES"/>
        </a:p>
      </dgm:t>
    </dgm:pt>
    <dgm:pt modelId="{597A45FD-BC1C-4DF3-AC3D-BA31993EFD48}" type="sibTrans" cxnId="{1C13C96A-1AA6-4A2F-A7D9-F0A06A3D8E0F}">
      <dgm:prSet/>
      <dgm:spPr/>
      <dgm:t>
        <a:bodyPr/>
        <a:lstStyle/>
        <a:p>
          <a:endParaRPr lang="es-ES"/>
        </a:p>
      </dgm:t>
    </dgm:pt>
    <dgm:pt modelId="{2F7DB52E-84FC-4B36-902B-D483319E1404}">
      <dgm:prSet phldrT="[Texto]"/>
      <dgm:spPr/>
      <dgm:t>
        <a:bodyPr/>
        <a:lstStyle/>
        <a:p>
          <a:r>
            <a:rPr lang="es-ES" b="1" dirty="0">
              <a:effectLst>
                <a:outerShdw blurRad="38100" dist="38100" dir="2700000" algn="tl">
                  <a:srgbClr val="000000">
                    <a:alpha val="43137"/>
                  </a:srgbClr>
                </a:outerShdw>
              </a:effectLst>
            </a:rPr>
            <a:t>Razón de Rotación de Activos Fijos</a:t>
          </a:r>
        </a:p>
      </dgm:t>
    </dgm:pt>
    <dgm:pt modelId="{8DD628C4-C3FE-4209-AA73-888506C40223}" type="parTrans" cxnId="{0BE83D66-D6DC-424F-B269-7EE9610FDB16}">
      <dgm:prSet/>
      <dgm:spPr/>
      <dgm:t>
        <a:bodyPr/>
        <a:lstStyle/>
        <a:p>
          <a:endParaRPr lang="es-ES"/>
        </a:p>
      </dgm:t>
    </dgm:pt>
    <dgm:pt modelId="{3DABE318-B856-455D-88F5-E7B0B928D424}" type="sibTrans" cxnId="{0BE83D66-D6DC-424F-B269-7EE9610FDB16}">
      <dgm:prSet/>
      <dgm:spPr/>
      <dgm:t>
        <a:bodyPr/>
        <a:lstStyle/>
        <a:p>
          <a:endParaRPr lang="es-ES"/>
        </a:p>
      </dgm:t>
    </dgm:pt>
    <dgm:pt modelId="{5C5198DF-26AC-4178-B62E-2A3D4512EFB1}">
      <dgm:prSet phldrT="[Texto]"/>
      <dgm:spPr/>
      <dgm:t>
        <a:bodyPr/>
        <a:lstStyle/>
        <a:p>
          <a:r>
            <a:rPr lang="es-ES" b="1" dirty="0">
              <a:effectLst>
                <a:outerShdw blurRad="38100" dist="38100" dir="2700000" algn="tl">
                  <a:srgbClr val="000000">
                    <a:alpha val="43137"/>
                  </a:srgbClr>
                </a:outerShdw>
              </a:effectLst>
            </a:rPr>
            <a:t>Razón de Rotación de Activos Totales</a:t>
          </a:r>
        </a:p>
      </dgm:t>
    </dgm:pt>
    <dgm:pt modelId="{03018E0B-71EA-447E-A981-C7379D01D607}" type="parTrans" cxnId="{DA922233-373C-47EA-B7F0-C4C7DC0261CC}">
      <dgm:prSet/>
      <dgm:spPr/>
      <dgm:t>
        <a:bodyPr/>
        <a:lstStyle/>
        <a:p>
          <a:endParaRPr lang="es-ES"/>
        </a:p>
      </dgm:t>
    </dgm:pt>
    <dgm:pt modelId="{36EAA4BF-78CD-4B7C-9FB2-ED14CAC55B15}" type="sibTrans" cxnId="{DA922233-373C-47EA-B7F0-C4C7DC0261CC}">
      <dgm:prSet/>
      <dgm:spPr/>
      <dgm:t>
        <a:bodyPr/>
        <a:lstStyle/>
        <a:p>
          <a:endParaRPr lang="es-ES"/>
        </a:p>
      </dgm:t>
    </dgm:pt>
    <dgm:pt modelId="{8538069A-40F3-47E1-8007-5A36C0E28255}">
      <dgm:prSet/>
      <dgm:spPr/>
      <dgm:t>
        <a:bodyPr/>
        <a:lstStyle/>
        <a:p>
          <a:r>
            <a:rPr lang="es-ES" b="1" dirty="0">
              <a:effectLst>
                <a:outerShdw blurRad="38100" dist="38100" dir="2700000" algn="tl">
                  <a:srgbClr val="000000">
                    <a:alpha val="43137"/>
                  </a:srgbClr>
                </a:outerShdw>
              </a:effectLst>
            </a:rPr>
            <a:t>Razón de Rotación de Cuentas por Pagar</a:t>
          </a:r>
        </a:p>
      </dgm:t>
    </dgm:pt>
    <dgm:pt modelId="{05EAE177-EBFE-42FD-8DBD-8F760D694C1C}" type="parTrans" cxnId="{4833FEC7-8167-48D4-A108-DB9321ACF666}">
      <dgm:prSet/>
      <dgm:spPr/>
      <dgm:t>
        <a:bodyPr/>
        <a:lstStyle/>
        <a:p>
          <a:endParaRPr lang="es-ES"/>
        </a:p>
      </dgm:t>
    </dgm:pt>
    <dgm:pt modelId="{4F44DB3E-D4E5-42F1-84ED-A9222FB9892A}" type="sibTrans" cxnId="{4833FEC7-8167-48D4-A108-DB9321ACF666}">
      <dgm:prSet/>
      <dgm:spPr/>
      <dgm:t>
        <a:bodyPr/>
        <a:lstStyle/>
        <a:p>
          <a:endParaRPr lang="es-ES"/>
        </a:p>
      </dgm:t>
    </dgm:pt>
    <dgm:pt modelId="{F07CFD7D-6EAB-4DE0-AA31-CE2014CFD718}" type="pres">
      <dgm:prSet presAssocID="{48E3F484-82CF-4480-936B-C50CB4E052F4}" presName="Name0" presStyleCnt="0">
        <dgm:presLayoutVars>
          <dgm:chMax val="1"/>
          <dgm:dir/>
          <dgm:animLvl val="ctr"/>
          <dgm:resizeHandles val="exact"/>
        </dgm:presLayoutVars>
      </dgm:prSet>
      <dgm:spPr/>
      <dgm:t>
        <a:bodyPr/>
        <a:lstStyle/>
        <a:p>
          <a:endParaRPr lang="es-ES"/>
        </a:p>
      </dgm:t>
    </dgm:pt>
    <dgm:pt modelId="{FC14A911-E89C-456D-82BC-C66B42967E68}" type="pres">
      <dgm:prSet presAssocID="{1DFE5304-9F5C-447E-86A3-EE14BFB3756C}" presName="centerShape" presStyleLbl="node0" presStyleIdx="0" presStyleCnt="1" custLinFactNeighborY="-217"/>
      <dgm:spPr/>
      <dgm:t>
        <a:bodyPr/>
        <a:lstStyle/>
        <a:p>
          <a:endParaRPr lang="es-ES"/>
        </a:p>
      </dgm:t>
    </dgm:pt>
    <dgm:pt modelId="{97401E66-CBA2-4529-A1F9-B98EFD792F73}" type="pres">
      <dgm:prSet presAssocID="{1CAA1D18-785E-4405-8686-3EFA76C4FE0E}" presName="node" presStyleLbl="node1" presStyleIdx="0" presStyleCnt="5">
        <dgm:presLayoutVars>
          <dgm:bulletEnabled val="1"/>
        </dgm:presLayoutVars>
      </dgm:prSet>
      <dgm:spPr/>
      <dgm:t>
        <a:bodyPr/>
        <a:lstStyle/>
        <a:p>
          <a:endParaRPr lang="es-ES"/>
        </a:p>
      </dgm:t>
    </dgm:pt>
    <dgm:pt modelId="{D6DF4FEE-D63B-4CEF-BC04-13544C2AC6BA}" type="pres">
      <dgm:prSet presAssocID="{1CAA1D18-785E-4405-8686-3EFA76C4FE0E}" presName="dummy" presStyleCnt="0"/>
      <dgm:spPr/>
    </dgm:pt>
    <dgm:pt modelId="{32C56880-8A8D-449F-BE91-F23E8C5D983F}" type="pres">
      <dgm:prSet presAssocID="{C6ABAD38-F144-46F1-BFA5-F6638C24286B}" presName="sibTrans" presStyleLbl="sibTrans2D1" presStyleIdx="0" presStyleCnt="5"/>
      <dgm:spPr/>
      <dgm:t>
        <a:bodyPr/>
        <a:lstStyle/>
        <a:p>
          <a:endParaRPr lang="es-ES"/>
        </a:p>
      </dgm:t>
    </dgm:pt>
    <dgm:pt modelId="{352FB023-5913-4B93-9860-D3F2DAFF9E8B}" type="pres">
      <dgm:prSet presAssocID="{86793FBA-72FF-48AA-AB8E-5AAE57EBB727}" presName="node" presStyleLbl="node1" presStyleIdx="1" presStyleCnt="5">
        <dgm:presLayoutVars>
          <dgm:bulletEnabled val="1"/>
        </dgm:presLayoutVars>
      </dgm:prSet>
      <dgm:spPr/>
      <dgm:t>
        <a:bodyPr/>
        <a:lstStyle/>
        <a:p>
          <a:endParaRPr lang="es-ES"/>
        </a:p>
      </dgm:t>
    </dgm:pt>
    <dgm:pt modelId="{81BC514C-10AD-4285-BA5D-867A9ADAE53F}" type="pres">
      <dgm:prSet presAssocID="{86793FBA-72FF-48AA-AB8E-5AAE57EBB727}" presName="dummy" presStyleCnt="0"/>
      <dgm:spPr/>
    </dgm:pt>
    <dgm:pt modelId="{3AD7E58F-0C30-493C-9AF0-97DF188289C9}" type="pres">
      <dgm:prSet presAssocID="{597A45FD-BC1C-4DF3-AC3D-BA31993EFD48}" presName="sibTrans" presStyleLbl="sibTrans2D1" presStyleIdx="1" presStyleCnt="5"/>
      <dgm:spPr/>
      <dgm:t>
        <a:bodyPr/>
        <a:lstStyle/>
        <a:p>
          <a:endParaRPr lang="es-ES"/>
        </a:p>
      </dgm:t>
    </dgm:pt>
    <dgm:pt modelId="{80CAE30A-0AD2-4E71-A7ED-EDE7DABF5297}" type="pres">
      <dgm:prSet presAssocID="{2F7DB52E-84FC-4B36-902B-D483319E1404}" presName="node" presStyleLbl="node1" presStyleIdx="2" presStyleCnt="5">
        <dgm:presLayoutVars>
          <dgm:bulletEnabled val="1"/>
        </dgm:presLayoutVars>
      </dgm:prSet>
      <dgm:spPr/>
      <dgm:t>
        <a:bodyPr/>
        <a:lstStyle/>
        <a:p>
          <a:endParaRPr lang="es-ES"/>
        </a:p>
      </dgm:t>
    </dgm:pt>
    <dgm:pt modelId="{20A00128-5E27-4B87-A561-F79936033AA5}" type="pres">
      <dgm:prSet presAssocID="{2F7DB52E-84FC-4B36-902B-D483319E1404}" presName="dummy" presStyleCnt="0"/>
      <dgm:spPr/>
    </dgm:pt>
    <dgm:pt modelId="{143BF109-BBAE-435A-A3C9-F6BDE18DD451}" type="pres">
      <dgm:prSet presAssocID="{3DABE318-B856-455D-88F5-E7B0B928D424}" presName="sibTrans" presStyleLbl="sibTrans2D1" presStyleIdx="2" presStyleCnt="5"/>
      <dgm:spPr/>
      <dgm:t>
        <a:bodyPr/>
        <a:lstStyle/>
        <a:p>
          <a:endParaRPr lang="es-ES"/>
        </a:p>
      </dgm:t>
    </dgm:pt>
    <dgm:pt modelId="{D1124A1A-E10B-451B-B8D2-654D8DF85EF2}" type="pres">
      <dgm:prSet presAssocID="{5C5198DF-26AC-4178-B62E-2A3D4512EFB1}" presName="node" presStyleLbl="node1" presStyleIdx="3" presStyleCnt="5">
        <dgm:presLayoutVars>
          <dgm:bulletEnabled val="1"/>
        </dgm:presLayoutVars>
      </dgm:prSet>
      <dgm:spPr/>
      <dgm:t>
        <a:bodyPr/>
        <a:lstStyle/>
        <a:p>
          <a:endParaRPr lang="es-ES"/>
        </a:p>
      </dgm:t>
    </dgm:pt>
    <dgm:pt modelId="{422E6BD4-637F-4C61-8DDA-CAF23D9B6FCD}" type="pres">
      <dgm:prSet presAssocID="{5C5198DF-26AC-4178-B62E-2A3D4512EFB1}" presName="dummy" presStyleCnt="0"/>
      <dgm:spPr/>
    </dgm:pt>
    <dgm:pt modelId="{76A34298-8189-4A13-89B2-9F1CC53BBFFC}" type="pres">
      <dgm:prSet presAssocID="{36EAA4BF-78CD-4B7C-9FB2-ED14CAC55B15}" presName="sibTrans" presStyleLbl="sibTrans2D1" presStyleIdx="3" presStyleCnt="5"/>
      <dgm:spPr/>
      <dgm:t>
        <a:bodyPr/>
        <a:lstStyle/>
        <a:p>
          <a:endParaRPr lang="es-ES"/>
        </a:p>
      </dgm:t>
    </dgm:pt>
    <dgm:pt modelId="{9CAB2312-EE8B-43DB-9E67-C4A477CFA7BC}" type="pres">
      <dgm:prSet presAssocID="{8538069A-40F3-47E1-8007-5A36C0E28255}" presName="node" presStyleLbl="node1" presStyleIdx="4" presStyleCnt="5">
        <dgm:presLayoutVars>
          <dgm:bulletEnabled val="1"/>
        </dgm:presLayoutVars>
      </dgm:prSet>
      <dgm:spPr/>
      <dgm:t>
        <a:bodyPr/>
        <a:lstStyle/>
        <a:p>
          <a:endParaRPr lang="es-ES"/>
        </a:p>
      </dgm:t>
    </dgm:pt>
    <dgm:pt modelId="{8C2E2B4D-8157-477E-B38B-1FF6CEA46F75}" type="pres">
      <dgm:prSet presAssocID="{8538069A-40F3-47E1-8007-5A36C0E28255}" presName="dummy" presStyleCnt="0"/>
      <dgm:spPr/>
    </dgm:pt>
    <dgm:pt modelId="{B96063F1-2824-49A7-A666-0A9692A95BCF}" type="pres">
      <dgm:prSet presAssocID="{4F44DB3E-D4E5-42F1-84ED-A9222FB9892A}" presName="sibTrans" presStyleLbl="sibTrans2D1" presStyleIdx="4" presStyleCnt="5"/>
      <dgm:spPr/>
      <dgm:t>
        <a:bodyPr/>
        <a:lstStyle/>
        <a:p>
          <a:endParaRPr lang="es-ES"/>
        </a:p>
      </dgm:t>
    </dgm:pt>
  </dgm:ptLst>
  <dgm:cxnLst>
    <dgm:cxn modelId="{0BE83D66-D6DC-424F-B269-7EE9610FDB16}" srcId="{1DFE5304-9F5C-447E-86A3-EE14BFB3756C}" destId="{2F7DB52E-84FC-4B36-902B-D483319E1404}" srcOrd="2" destOrd="0" parTransId="{8DD628C4-C3FE-4209-AA73-888506C40223}" sibTransId="{3DABE318-B856-455D-88F5-E7B0B928D424}"/>
    <dgm:cxn modelId="{EEC07B8B-A10E-4F4F-9606-0B9746CB52A1}" type="presOf" srcId="{597A45FD-BC1C-4DF3-AC3D-BA31993EFD48}" destId="{3AD7E58F-0C30-493C-9AF0-97DF188289C9}" srcOrd="0" destOrd="0" presId="urn:microsoft.com/office/officeart/2005/8/layout/radial6"/>
    <dgm:cxn modelId="{4833FEC7-8167-48D4-A108-DB9321ACF666}" srcId="{1DFE5304-9F5C-447E-86A3-EE14BFB3756C}" destId="{8538069A-40F3-47E1-8007-5A36C0E28255}" srcOrd="4" destOrd="0" parTransId="{05EAE177-EBFE-42FD-8DBD-8F760D694C1C}" sibTransId="{4F44DB3E-D4E5-42F1-84ED-A9222FB9892A}"/>
    <dgm:cxn modelId="{17F101DA-11AB-4748-9F49-2C994DC129D7}" type="presOf" srcId="{36EAA4BF-78CD-4B7C-9FB2-ED14CAC55B15}" destId="{76A34298-8189-4A13-89B2-9F1CC53BBFFC}" srcOrd="0" destOrd="0" presId="urn:microsoft.com/office/officeart/2005/8/layout/radial6"/>
    <dgm:cxn modelId="{9741A580-7B8E-4860-AD2E-4F7354236D84}" type="presOf" srcId="{1CAA1D18-785E-4405-8686-3EFA76C4FE0E}" destId="{97401E66-CBA2-4529-A1F9-B98EFD792F73}" srcOrd="0" destOrd="0" presId="urn:microsoft.com/office/officeart/2005/8/layout/radial6"/>
    <dgm:cxn modelId="{C3F29EBE-6317-44A2-A918-EAD4F72BDCB6}" srcId="{1DFE5304-9F5C-447E-86A3-EE14BFB3756C}" destId="{1CAA1D18-785E-4405-8686-3EFA76C4FE0E}" srcOrd="0" destOrd="0" parTransId="{2C253FF0-16A6-42B2-981E-258A2A535570}" sibTransId="{C6ABAD38-F144-46F1-BFA5-F6638C24286B}"/>
    <dgm:cxn modelId="{F0865CD0-34DF-484F-91DE-DF01B373B859}" type="presOf" srcId="{5C5198DF-26AC-4178-B62E-2A3D4512EFB1}" destId="{D1124A1A-E10B-451B-B8D2-654D8DF85EF2}" srcOrd="0" destOrd="0" presId="urn:microsoft.com/office/officeart/2005/8/layout/radial6"/>
    <dgm:cxn modelId="{AB98254F-C95F-49E6-8CBB-730DF45FA69A}" type="presOf" srcId="{C6ABAD38-F144-46F1-BFA5-F6638C24286B}" destId="{32C56880-8A8D-449F-BE91-F23E8C5D983F}" srcOrd="0" destOrd="0" presId="urn:microsoft.com/office/officeart/2005/8/layout/radial6"/>
    <dgm:cxn modelId="{A8CCC700-C37A-4ED8-A7AB-F4DDB3495217}" type="presOf" srcId="{86793FBA-72FF-48AA-AB8E-5AAE57EBB727}" destId="{352FB023-5913-4B93-9860-D3F2DAFF9E8B}" srcOrd="0" destOrd="0" presId="urn:microsoft.com/office/officeart/2005/8/layout/radial6"/>
    <dgm:cxn modelId="{FC8500B0-CF67-4F90-A7BC-4AC85EE48078}" srcId="{48E3F484-82CF-4480-936B-C50CB4E052F4}" destId="{1DFE5304-9F5C-447E-86A3-EE14BFB3756C}" srcOrd="0" destOrd="0" parTransId="{87B60B89-AE09-4FB5-9286-84FCC4EEC651}" sibTransId="{36E5F4E1-77BC-4698-8407-D2B6F59331CB}"/>
    <dgm:cxn modelId="{FAACE679-068D-4819-8792-A6C952C84166}" type="presOf" srcId="{2F7DB52E-84FC-4B36-902B-D483319E1404}" destId="{80CAE30A-0AD2-4E71-A7ED-EDE7DABF5297}" srcOrd="0" destOrd="0" presId="urn:microsoft.com/office/officeart/2005/8/layout/radial6"/>
    <dgm:cxn modelId="{DA922233-373C-47EA-B7F0-C4C7DC0261CC}" srcId="{1DFE5304-9F5C-447E-86A3-EE14BFB3756C}" destId="{5C5198DF-26AC-4178-B62E-2A3D4512EFB1}" srcOrd="3" destOrd="0" parTransId="{03018E0B-71EA-447E-A981-C7379D01D607}" sibTransId="{36EAA4BF-78CD-4B7C-9FB2-ED14CAC55B15}"/>
    <dgm:cxn modelId="{402770DC-D096-4EA7-9ED0-A59A53335E64}" type="presOf" srcId="{1DFE5304-9F5C-447E-86A3-EE14BFB3756C}" destId="{FC14A911-E89C-456D-82BC-C66B42967E68}" srcOrd="0" destOrd="0" presId="urn:microsoft.com/office/officeart/2005/8/layout/radial6"/>
    <dgm:cxn modelId="{03D2A539-CA58-46DA-B165-EE9468B84F2E}" type="presOf" srcId="{48E3F484-82CF-4480-936B-C50CB4E052F4}" destId="{F07CFD7D-6EAB-4DE0-AA31-CE2014CFD718}" srcOrd="0" destOrd="0" presId="urn:microsoft.com/office/officeart/2005/8/layout/radial6"/>
    <dgm:cxn modelId="{6DD9E2B7-865B-43ED-AAF3-3E16777FED55}" type="presOf" srcId="{8538069A-40F3-47E1-8007-5A36C0E28255}" destId="{9CAB2312-EE8B-43DB-9E67-C4A477CFA7BC}" srcOrd="0" destOrd="0" presId="urn:microsoft.com/office/officeart/2005/8/layout/radial6"/>
    <dgm:cxn modelId="{1C13C96A-1AA6-4A2F-A7D9-F0A06A3D8E0F}" srcId="{1DFE5304-9F5C-447E-86A3-EE14BFB3756C}" destId="{86793FBA-72FF-48AA-AB8E-5AAE57EBB727}" srcOrd="1" destOrd="0" parTransId="{7BE4C8C4-8BA9-4DF3-9731-A590D44F28EE}" sibTransId="{597A45FD-BC1C-4DF3-AC3D-BA31993EFD48}"/>
    <dgm:cxn modelId="{A20182F8-7CCF-4712-8C3C-49CDD9673BE3}" type="presOf" srcId="{4F44DB3E-D4E5-42F1-84ED-A9222FB9892A}" destId="{B96063F1-2824-49A7-A666-0A9692A95BCF}" srcOrd="0" destOrd="0" presId="urn:microsoft.com/office/officeart/2005/8/layout/radial6"/>
    <dgm:cxn modelId="{B6DC89CC-35CC-4CC5-A53D-445848C21CE0}" type="presOf" srcId="{3DABE318-B856-455D-88F5-E7B0B928D424}" destId="{143BF109-BBAE-435A-A3C9-F6BDE18DD451}" srcOrd="0" destOrd="0" presId="urn:microsoft.com/office/officeart/2005/8/layout/radial6"/>
    <dgm:cxn modelId="{F8B7D660-D086-41E2-9247-6BA22B76F722}" type="presParOf" srcId="{F07CFD7D-6EAB-4DE0-AA31-CE2014CFD718}" destId="{FC14A911-E89C-456D-82BC-C66B42967E68}" srcOrd="0" destOrd="0" presId="urn:microsoft.com/office/officeart/2005/8/layout/radial6"/>
    <dgm:cxn modelId="{BAA2BF98-4F1D-4F2A-85C5-D2A69C015EA0}" type="presParOf" srcId="{F07CFD7D-6EAB-4DE0-AA31-CE2014CFD718}" destId="{97401E66-CBA2-4529-A1F9-B98EFD792F73}" srcOrd="1" destOrd="0" presId="urn:microsoft.com/office/officeart/2005/8/layout/radial6"/>
    <dgm:cxn modelId="{213ED97E-BBD7-44F4-8406-2610C19FC980}" type="presParOf" srcId="{F07CFD7D-6EAB-4DE0-AA31-CE2014CFD718}" destId="{D6DF4FEE-D63B-4CEF-BC04-13544C2AC6BA}" srcOrd="2" destOrd="0" presId="urn:microsoft.com/office/officeart/2005/8/layout/radial6"/>
    <dgm:cxn modelId="{46291BF1-4C16-486C-8072-AA55638B46D7}" type="presParOf" srcId="{F07CFD7D-6EAB-4DE0-AA31-CE2014CFD718}" destId="{32C56880-8A8D-449F-BE91-F23E8C5D983F}" srcOrd="3" destOrd="0" presId="urn:microsoft.com/office/officeart/2005/8/layout/radial6"/>
    <dgm:cxn modelId="{B683CBD6-3FB5-43F0-9BAC-E7A394D857FE}" type="presParOf" srcId="{F07CFD7D-6EAB-4DE0-AA31-CE2014CFD718}" destId="{352FB023-5913-4B93-9860-D3F2DAFF9E8B}" srcOrd="4" destOrd="0" presId="urn:microsoft.com/office/officeart/2005/8/layout/radial6"/>
    <dgm:cxn modelId="{88E87512-139B-4EF6-ABD7-497F2341318E}" type="presParOf" srcId="{F07CFD7D-6EAB-4DE0-AA31-CE2014CFD718}" destId="{81BC514C-10AD-4285-BA5D-867A9ADAE53F}" srcOrd="5" destOrd="0" presId="urn:microsoft.com/office/officeart/2005/8/layout/radial6"/>
    <dgm:cxn modelId="{5841E8CC-7498-4327-921D-7A42DDC70D25}" type="presParOf" srcId="{F07CFD7D-6EAB-4DE0-AA31-CE2014CFD718}" destId="{3AD7E58F-0C30-493C-9AF0-97DF188289C9}" srcOrd="6" destOrd="0" presId="urn:microsoft.com/office/officeart/2005/8/layout/radial6"/>
    <dgm:cxn modelId="{802B1FB2-0CC1-44F8-AC77-63CC0DF4DBD7}" type="presParOf" srcId="{F07CFD7D-6EAB-4DE0-AA31-CE2014CFD718}" destId="{80CAE30A-0AD2-4E71-A7ED-EDE7DABF5297}" srcOrd="7" destOrd="0" presId="urn:microsoft.com/office/officeart/2005/8/layout/radial6"/>
    <dgm:cxn modelId="{713197A1-C441-4A95-853A-5032C905C0E0}" type="presParOf" srcId="{F07CFD7D-6EAB-4DE0-AA31-CE2014CFD718}" destId="{20A00128-5E27-4B87-A561-F79936033AA5}" srcOrd="8" destOrd="0" presId="urn:microsoft.com/office/officeart/2005/8/layout/radial6"/>
    <dgm:cxn modelId="{94A308E7-2430-430A-83A3-5C99880993ED}" type="presParOf" srcId="{F07CFD7D-6EAB-4DE0-AA31-CE2014CFD718}" destId="{143BF109-BBAE-435A-A3C9-F6BDE18DD451}" srcOrd="9" destOrd="0" presId="urn:microsoft.com/office/officeart/2005/8/layout/radial6"/>
    <dgm:cxn modelId="{D0F14D69-25BB-45E0-BAF5-E0C550C9F52E}" type="presParOf" srcId="{F07CFD7D-6EAB-4DE0-AA31-CE2014CFD718}" destId="{D1124A1A-E10B-451B-B8D2-654D8DF85EF2}" srcOrd="10" destOrd="0" presId="urn:microsoft.com/office/officeart/2005/8/layout/radial6"/>
    <dgm:cxn modelId="{4607D46F-CB50-4B8F-998F-374526120B8F}" type="presParOf" srcId="{F07CFD7D-6EAB-4DE0-AA31-CE2014CFD718}" destId="{422E6BD4-637F-4C61-8DDA-CAF23D9B6FCD}" srcOrd="11" destOrd="0" presId="urn:microsoft.com/office/officeart/2005/8/layout/radial6"/>
    <dgm:cxn modelId="{AA76D05C-1506-466E-91FF-97B3B3DF2AE6}" type="presParOf" srcId="{F07CFD7D-6EAB-4DE0-AA31-CE2014CFD718}" destId="{76A34298-8189-4A13-89B2-9F1CC53BBFFC}" srcOrd="12" destOrd="0" presId="urn:microsoft.com/office/officeart/2005/8/layout/radial6"/>
    <dgm:cxn modelId="{38335034-4E99-468C-91EF-564D36C4C383}" type="presParOf" srcId="{F07CFD7D-6EAB-4DE0-AA31-CE2014CFD718}" destId="{9CAB2312-EE8B-43DB-9E67-C4A477CFA7BC}" srcOrd="13" destOrd="0" presId="urn:microsoft.com/office/officeart/2005/8/layout/radial6"/>
    <dgm:cxn modelId="{83FA5758-0C4F-4E74-9691-B233DFE07947}" type="presParOf" srcId="{F07CFD7D-6EAB-4DE0-AA31-CE2014CFD718}" destId="{8C2E2B4D-8157-477E-B38B-1FF6CEA46F75}" srcOrd="14" destOrd="0" presId="urn:microsoft.com/office/officeart/2005/8/layout/radial6"/>
    <dgm:cxn modelId="{A1753C16-530B-43BB-B7B3-E8DF0733EA4F}" type="presParOf" srcId="{F07CFD7D-6EAB-4DE0-AA31-CE2014CFD718}" destId="{B96063F1-2824-49A7-A666-0A9692A95BCF}" srcOrd="15"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40ED325-BDF6-4ED4-AB94-4ECC30AF3149}" type="doc">
      <dgm:prSet loTypeId="urn:microsoft.com/office/officeart/2008/layout/RadialCluster" loCatId="cycle" qsTypeId="urn:microsoft.com/office/officeart/2005/8/quickstyle/3d3" qsCatId="3D" csTypeId="urn:microsoft.com/office/officeart/2005/8/colors/colorful4" csCatId="colorful" phldr="1"/>
      <dgm:spPr/>
      <dgm:t>
        <a:bodyPr/>
        <a:lstStyle/>
        <a:p>
          <a:endParaRPr lang="es-ES"/>
        </a:p>
      </dgm:t>
    </dgm:pt>
    <dgm:pt modelId="{1A877CE7-0030-4D8C-9823-5CB68C1CB6D5}">
      <dgm:prSet phldrT="[Texto]"/>
      <dgm:spPr/>
      <dgm:t>
        <a:bodyPr/>
        <a:lstStyle/>
        <a:p>
          <a:r>
            <a:rPr lang="es-ES" b="1" dirty="0">
              <a:effectLst>
                <a:outerShdw blurRad="38100" dist="38100" dir="2700000" algn="tl">
                  <a:srgbClr val="000000">
                    <a:alpha val="43137"/>
                  </a:srgbClr>
                </a:outerShdw>
              </a:effectLst>
            </a:rPr>
            <a:t>Razones de Endeudamiento</a:t>
          </a:r>
        </a:p>
      </dgm:t>
    </dgm:pt>
    <dgm:pt modelId="{6D9B1EA1-5FEC-4F9A-B461-7DFECBFAEB5E}" type="parTrans" cxnId="{D89B2E7C-08E8-4C31-B3B0-FAE3E3D26DA4}">
      <dgm:prSet/>
      <dgm:spPr/>
      <dgm:t>
        <a:bodyPr/>
        <a:lstStyle/>
        <a:p>
          <a:endParaRPr lang="es-ES"/>
        </a:p>
      </dgm:t>
    </dgm:pt>
    <dgm:pt modelId="{7801F410-5475-4BAD-81A4-AE538627A30C}" type="sibTrans" cxnId="{D89B2E7C-08E8-4C31-B3B0-FAE3E3D26DA4}">
      <dgm:prSet/>
      <dgm:spPr/>
      <dgm:t>
        <a:bodyPr/>
        <a:lstStyle/>
        <a:p>
          <a:endParaRPr lang="es-ES"/>
        </a:p>
      </dgm:t>
    </dgm:pt>
    <dgm:pt modelId="{4B5BF8AB-7DEF-48D3-934B-5DD18B544BB2}">
      <dgm:prSet phldrT="[Texto]" custT="1"/>
      <dgm:spPr/>
      <dgm:t>
        <a:bodyPr/>
        <a:lstStyle/>
        <a:p>
          <a:r>
            <a:rPr lang="es-ES" sz="800" b="1" dirty="0">
              <a:effectLst>
                <a:outerShdw blurRad="38100" dist="38100" dir="2700000" algn="tl">
                  <a:srgbClr val="000000">
                    <a:alpha val="43137"/>
                  </a:srgbClr>
                </a:outerShdw>
              </a:effectLst>
            </a:rPr>
            <a:t>Razón de Endeudamiento</a:t>
          </a:r>
        </a:p>
      </dgm:t>
    </dgm:pt>
    <dgm:pt modelId="{005AC9F3-43C6-4D88-ADE6-73AF5C1027E8}" type="parTrans" cxnId="{F1A11E88-FFBE-4690-BE50-57E6A3EC3181}">
      <dgm:prSet/>
      <dgm:spPr/>
      <dgm:t>
        <a:bodyPr/>
        <a:lstStyle/>
        <a:p>
          <a:endParaRPr lang="es-ES"/>
        </a:p>
      </dgm:t>
    </dgm:pt>
    <dgm:pt modelId="{9723CA9F-9A39-43A0-9B07-9C8C18FD3322}" type="sibTrans" cxnId="{F1A11E88-FFBE-4690-BE50-57E6A3EC3181}">
      <dgm:prSet/>
      <dgm:spPr/>
      <dgm:t>
        <a:bodyPr/>
        <a:lstStyle/>
        <a:p>
          <a:endParaRPr lang="es-ES"/>
        </a:p>
      </dgm:t>
    </dgm:pt>
    <dgm:pt modelId="{017964BA-4BAF-458B-98C0-271250329F78}">
      <dgm:prSet phldrT="[Texto]" custT="1"/>
      <dgm:spPr/>
      <dgm:t>
        <a:bodyPr/>
        <a:lstStyle/>
        <a:p>
          <a:r>
            <a:rPr lang="es-ES" sz="850" b="1" dirty="0">
              <a:effectLst>
                <a:outerShdw blurRad="38100" dist="38100" dir="2700000" algn="tl">
                  <a:srgbClr val="000000">
                    <a:alpha val="43137"/>
                  </a:srgbClr>
                </a:outerShdw>
              </a:effectLst>
            </a:rPr>
            <a:t>Multiplicador del Capital</a:t>
          </a:r>
        </a:p>
      </dgm:t>
    </dgm:pt>
    <dgm:pt modelId="{22C061A1-5F85-442C-84CD-A8FA9E20B1E5}" type="parTrans" cxnId="{AEE94B60-93C5-46B8-93A3-C8285BDEAD6D}">
      <dgm:prSet/>
      <dgm:spPr/>
      <dgm:t>
        <a:bodyPr/>
        <a:lstStyle/>
        <a:p>
          <a:endParaRPr lang="es-ES"/>
        </a:p>
      </dgm:t>
    </dgm:pt>
    <dgm:pt modelId="{3C9D2A1B-7FCE-4A19-8B29-769A067A8C84}" type="sibTrans" cxnId="{AEE94B60-93C5-46B8-93A3-C8285BDEAD6D}">
      <dgm:prSet/>
      <dgm:spPr/>
      <dgm:t>
        <a:bodyPr/>
        <a:lstStyle/>
        <a:p>
          <a:endParaRPr lang="es-ES"/>
        </a:p>
      </dgm:t>
    </dgm:pt>
    <dgm:pt modelId="{A5D9C402-5F10-4E9C-9619-65953B57AFE5}">
      <dgm:prSet phldrT="[Texto]" custT="1"/>
      <dgm:spPr/>
      <dgm:t>
        <a:bodyPr/>
        <a:lstStyle/>
        <a:p>
          <a:r>
            <a:rPr lang="es-ES" sz="750" b="1" dirty="0">
              <a:effectLst>
                <a:outerShdw blurRad="38100" dist="38100" dir="2700000" algn="tl">
                  <a:srgbClr val="000000">
                    <a:alpha val="43137"/>
                  </a:srgbClr>
                </a:outerShdw>
              </a:effectLst>
            </a:rPr>
            <a:t>Razón de Apalancamiento</a:t>
          </a:r>
        </a:p>
      </dgm:t>
    </dgm:pt>
    <dgm:pt modelId="{5C6974B7-5DBB-4490-9AFE-904960460C2A}" type="parTrans" cxnId="{201B4C18-4E70-4455-BE17-5C8CD848551E}">
      <dgm:prSet/>
      <dgm:spPr/>
      <dgm:t>
        <a:bodyPr/>
        <a:lstStyle/>
        <a:p>
          <a:endParaRPr lang="es-ES"/>
        </a:p>
      </dgm:t>
    </dgm:pt>
    <dgm:pt modelId="{4E23103D-E9F9-4609-B427-A5225E36841C}" type="sibTrans" cxnId="{201B4C18-4E70-4455-BE17-5C8CD848551E}">
      <dgm:prSet/>
      <dgm:spPr/>
      <dgm:t>
        <a:bodyPr/>
        <a:lstStyle/>
        <a:p>
          <a:endParaRPr lang="es-ES"/>
        </a:p>
      </dgm:t>
    </dgm:pt>
    <dgm:pt modelId="{28744657-52B4-48B7-B414-FB27D31F7573}">
      <dgm:prSet custT="1"/>
      <dgm:spPr/>
      <dgm:t>
        <a:bodyPr/>
        <a:lstStyle/>
        <a:p>
          <a:r>
            <a:rPr lang="es-ES" sz="900" b="1" dirty="0">
              <a:effectLst>
                <a:outerShdw blurRad="38100" dist="38100" dir="2700000" algn="tl">
                  <a:srgbClr val="000000">
                    <a:alpha val="43137"/>
                  </a:srgbClr>
                </a:outerShdw>
              </a:effectLst>
            </a:rPr>
            <a:t>Razón de cobertura de intereses</a:t>
          </a:r>
        </a:p>
      </dgm:t>
    </dgm:pt>
    <dgm:pt modelId="{DCD9748B-413A-4977-BBB0-F2088086FEC3}" type="parTrans" cxnId="{67573DA4-54D8-40D9-A202-5775938AC2DC}">
      <dgm:prSet/>
      <dgm:spPr/>
      <dgm:t>
        <a:bodyPr/>
        <a:lstStyle/>
        <a:p>
          <a:endParaRPr lang="es-ES"/>
        </a:p>
      </dgm:t>
    </dgm:pt>
    <dgm:pt modelId="{78400D55-265F-414A-A6AF-8542B5CAF6D3}" type="sibTrans" cxnId="{67573DA4-54D8-40D9-A202-5775938AC2DC}">
      <dgm:prSet/>
      <dgm:spPr/>
      <dgm:t>
        <a:bodyPr/>
        <a:lstStyle/>
        <a:p>
          <a:endParaRPr lang="es-ES"/>
        </a:p>
      </dgm:t>
    </dgm:pt>
    <dgm:pt modelId="{EDA51ACB-A077-43B9-8D36-39B5D848CB6C}">
      <dgm:prSet custT="1"/>
      <dgm:spPr/>
      <dgm:t>
        <a:bodyPr/>
        <a:lstStyle/>
        <a:p>
          <a:r>
            <a:rPr lang="es-ES" sz="900" b="1" dirty="0">
              <a:effectLst>
                <a:outerShdw blurRad="38100" dist="38100" dir="2700000" algn="tl">
                  <a:srgbClr val="000000">
                    <a:alpha val="43137"/>
                  </a:srgbClr>
                </a:outerShdw>
              </a:effectLst>
            </a:rPr>
            <a:t>Razón de cobertura efectiva</a:t>
          </a:r>
        </a:p>
      </dgm:t>
    </dgm:pt>
    <dgm:pt modelId="{EAE83211-9FA1-4566-A1DE-EDB2E8CB5F35}" type="parTrans" cxnId="{7E04366C-26C6-459F-B365-580290BE315A}">
      <dgm:prSet/>
      <dgm:spPr/>
      <dgm:t>
        <a:bodyPr/>
        <a:lstStyle/>
        <a:p>
          <a:endParaRPr lang="es-ES"/>
        </a:p>
      </dgm:t>
    </dgm:pt>
    <dgm:pt modelId="{5553DE4E-27E6-4168-9AE2-00757EA9221F}" type="sibTrans" cxnId="{7E04366C-26C6-459F-B365-580290BE315A}">
      <dgm:prSet/>
      <dgm:spPr/>
      <dgm:t>
        <a:bodyPr/>
        <a:lstStyle/>
        <a:p>
          <a:endParaRPr lang="es-ES"/>
        </a:p>
      </dgm:t>
    </dgm:pt>
    <dgm:pt modelId="{76FA90E9-C3E6-42F4-BDDF-726BCCE722EA}" type="pres">
      <dgm:prSet presAssocID="{040ED325-BDF6-4ED4-AB94-4ECC30AF3149}" presName="Name0" presStyleCnt="0">
        <dgm:presLayoutVars>
          <dgm:chMax val="1"/>
          <dgm:chPref val="1"/>
          <dgm:dir/>
          <dgm:animOne val="branch"/>
          <dgm:animLvl val="lvl"/>
        </dgm:presLayoutVars>
      </dgm:prSet>
      <dgm:spPr/>
      <dgm:t>
        <a:bodyPr/>
        <a:lstStyle/>
        <a:p>
          <a:endParaRPr lang="es-ES"/>
        </a:p>
      </dgm:t>
    </dgm:pt>
    <dgm:pt modelId="{A4E32533-2B70-4B4F-BA9F-B21D147A5D73}" type="pres">
      <dgm:prSet presAssocID="{1A877CE7-0030-4D8C-9823-5CB68C1CB6D5}" presName="singleCycle" presStyleCnt="0"/>
      <dgm:spPr/>
    </dgm:pt>
    <dgm:pt modelId="{C57227A7-71DB-42A5-ACBB-0F504A5B2407}" type="pres">
      <dgm:prSet presAssocID="{1A877CE7-0030-4D8C-9823-5CB68C1CB6D5}" presName="singleCenter" presStyleLbl="node1" presStyleIdx="0" presStyleCnt="6">
        <dgm:presLayoutVars>
          <dgm:chMax val="7"/>
          <dgm:chPref val="7"/>
        </dgm:presLayoutVars>
      </dgm:prSet>
      <dgm:spPr/>
      <dgm:t>
        <a:bodyPr/>
        <a:lstStyle/>
        <a:p>
          <a:endParaRPr lang="es-ES"/>
        </a:p>
      </dgm:t>
    </dgm:pt>
    <dgm:pt modelId="{B82B5F54-88B3-45DB-A089-2E53A9B51766}" type="pres">
      <dgm:prSet presAssocID="{005AC9F3-43C6-4D88-ADE6-73AF5C1027E8}" presName="Name56" presStyleLbl="parChTrans1D2" presStyleIdx="0" presStyleCnt="5"/>
      <dgm:spPr/>
      <dgm:t>
        <a:bodyPr/>
        <a:lstStyle/>
        <a:p>
          <a:endParaRPr lang="es-ES"/>
        </a:p>
      </dgm:t>
    </dgm:pt>
    <dgm:pt modelId="{87102972-FA5E-49C5-9A40-AFD42C859112}" type="pres">
      <dgm:prSet presAssocID="{4B5BF8AB-7DEF-48D3-934B-5DD18B544BB2}" presName="text0" presStyleLbl="node1" presStyleIdx="1" presStyleCnt="6" custScaleX="117493" custScaleY="117895" custRadScaleRad="103626">
        <dgm:presLayoutVars>
          <dgm:bulletEnabled val="1"/>
        </dgm:presLayoutVars>
      </dgm:prSet>
      <dgm:spPr/>
      <dgm:t>
        <a:bodyPr/>
        <a:lstStyle/>
        <a:p>
          <a:endParaRPr lang="es-ES"/>
        </a:p>
      </dgm:t>
    </dgm:pt>
    <dgm:pt modelId="{D647BCD4-5F4C-44F8-9515-5333FDAAC3C9}" type="pres">
      <dgm:prSet presAssocID="{22C061A1-5F85-442C-84CD-A8FA9E20B1E5}" presName="Name56" presStyleLbl="parChTrans1D2" presStyleIdx="1" presStyleCnt="5"/>
      <dgm:spPr/>
      <dgm:t>
        <a:bodyPr/>
        <a:lstStyle/>
        <a:p>
          <a:endParaRPr lang="es-ES"/>
        </a:p>
      </dgm:t>
    </dgm:pt>
    <dgm:pt modelId="{2F79FEBB-AEF6-4EA1-AF59-057374F3ED37}" type="pres">
      <dgm:prSet presAssocID="{017964BA-4BAF-458B-98C0-271250329F78}" presName="text0" presStyleLbl="node1" presStyleIdx="2" presStyleCnt="6" custScaleX="107612" custScaleY="109270" custRadScaleRad="101412" custRadScaleInc="187010">
        <dgm:presLayoutVars>
          <dgm:bulletEnabled val="1"/>
        </dgm:presLayoutVars>
      </dgm:prSet>
      <dgm:spPr/>
      <dgm:t>
        <a:bodyPr/>
        <a:lstStyle/>
        <a:p>
          <a:endParaRPr lang="es-ES"/>
        </a:p>
      </dgm:t>
    </dgm:pt>
    <dgm:pt modelId="{A7E2D831-460F-40B0-A7BA-E6BF7D4FF3B9}" type="pres">
      <dgm:prSet presAssocID="{5C6974B7-5DBB-4490-9AFE-904960460C2A}" presName="Name56" presStyleLbl="parChTrans1D2" presStyleIdx="2" presStyleCnt="5"/>
      <dgm:spPr/>
      <dgm:t>
        <a:bodyPr/>
        <a:lstStyle/>
        <a:p>
          <a:endParaRPr lang="es-ES"/>
        </a:p>
      </dgm:t>
    </dgm:pt>
    <dgm:pt modelId="{E8F48691-AA2D-4923-B0D0-53E95780C5E6}" type="pres">
      <dgm:prSet presAssocID="{A5D9C402-5F10-4E9C-9619-65953B57AFE5}" presName="text0" presStyleLbl="node1" presStyleIdx="3" presStyleCnt="6" custScaleX="111705" custScaleY="103348" custRadScaleRad="112993" custRadScaleInc="-199711">
        <dgm:presLayoutVars>
          <dgm:bulletEnabled val="1"/>
        </dgm:presLayoutVars>
      </dgm:prSet>
      <dgm:spPr/>
      <dgm:t>
        <a:bodyPr/>
        <a:lstStyle/>
        <a:p>
          <a:endParaRPr lang="es-ES"/>
        </a:p>
      </dgm:t>
    </dgm:pt>
    <dgm:pt modelId="{1221A080-FD4A-40C9-9D15-D314C00F8328}" type="pres">
      <dgm:prSet presAssocID="{DCD9748B-413A-4977-BBB0-F2088086FEC3}" presName="Name56" presStyleLbl="parChTrans1D2" presStyleIdx="3" presStyleCnt="5"/>
      <dgm:spPr/>
      <dgm:t>
        <a:bodyPr/>
        <a:lstStyle/>
        <a:p>
          <a:endParaRPr lang="es-ES"/>
        </a:p>
      </dgm:t>
    </dgm:pt>
    <dgm:pt modelId="{E9E75260-E636-4E49-BED7-1C710E31F73B}" type="pres">
      <dgm:prSet presAssocID="{28744657-52B4-48B7-B414-FB27D31F7573}" presName="text0" presStyleLbl="node1" presStyleIdx="4" presStyleCnt="6" custScaleX="109687" custScaleY="106705" custRadScaleRad="97090" custRadScaleInc="3494">
        <dgm:presLayoutVars>
          <dgm:bulletEnabled val="1"/>
        </dgm:presLayoutVars>
      </dgm:prSet>
      <dgm:spPr/>
      <dgm:t>
        <a:bodyPr/>
        <a:lstStyle/>
        <a:p>
          <a:endParaRPr lang="es-ES"/>
        </a:p>
      </dgm:t>
    </dgm:pt>
    <dgm:pt modelId="{A5A10059-2C25-4C51-8723-583F2D7EE799}" type="pres">
      <dgm:prSet presAssocID="{EAE83211-9FA1-4566-A1DE-EDB2E8CB5F35}" presName="Name56" presStyleLbl="parChTrans1D2" presStyleIdx="4" presStyleCnt="5"/>
      <dgm:spPr/>
      <dgm:t>
        <a:bodyPr/>
        <a:lstStyle/>
        <a:p>
          <a:endParaRPr lang="es-ES"/>
        </a:p>
      </dgm:t>
    </dgm:pt>
    <dgm:pt modelId="{317BD53E-ADB4-4C8E-ADD3-6D9BEC33232C}" type="pres">
      <dgm:prSet presAssocID="{EDA51ACB-A077-43B9-8D36-39B5D848CB6C}" presName="text0" presStyleLbl="node1" presStyleIdx="5" presStyleCnt="6" custScaleX="111658" custScaleY="112623" custRadScaleRad="101179" custRadScaleInc="5425">
        <dgm:presLayoutVars>
          <dgm:bulletEnabled val="1"/>
        </dgm:presLayoutVars>
      </dgm:prSet>
      <dgm:spPr/>
      <dgm:t>
        <a:bodyPr/>
        <a:lstStyle/>
        <a:p>
          <a:endParaRPr lang="es-ES"/>
        </a:p>
      </dgm:t>
    </dgm:pt>
  </dgm:ptLst>
  <dgm:cxnLst>
    <dgm:cxn modelId="{D7B4C514-C0F2-4259-94AF-B1160A731578}" type="presOf" srcId="{EDA51ACB-A077-43B9-8D36-39B5D848CB6C}" destId="{317BD53E-ADB4-4C8E-ADD3-6D9BEC33232C}" srcOrd="0" destOrd="0" presId="urn:microsoft.com/office/officeart/2008/layout/RadialCluster"/>
    <dgm:cxn modelId="{AEE94B60-93C5-46B8-93A3-C8285BDEAD6D}" srcId="{1A877CE7-0030-4D8C-9823-5CB68C1CB6D5}" destId="{017964BA-4BAF-458B-98C0-271250329F78}" srcOrd="1" destOrd="0" parTransId="{22C061A1-5F85-442C-84CD-A8FA9E20B1E5}" sibTransId="{3C9D2A1B-7FCE-4A19-8B29-769A067A8C84}"/>
    <dgm:cxn modelId="{A74C1FEF-CDA2-4B2F-AF45-4734FC0BF171}" type="presOf" srcId="{1A877CE7-0030-4D8C-9823-5CB68C1CB6D5}" destId="{C57227A7-71DB-42A5-ACBB-0F504A5B2407}" srcOrd="0" destOrd="0" presId="urn:microsoft.com/office/officeart/2008/layout/RadialCluster"/>
    <dgm:cxn modelId="{6AF4E478-05E4-4B28-9156-B9DFEC2C48DC}" type="presOf" srcId="{017964BA-4BAF-458B-98C0-271250329F78}" destId="{2F79FEBB-AEF6-4EA1-AF59-057374F3ED37}" srcOrd="0" destOrd="0" presId="urn:microsoft.com/office/officeart/2008/layout/RadialCluster"/>
    <dgm:cxn modelId="{1C150073-6E92-4E96-ABE9-172129FB30F6}" type="presOf" srcId="{4B5BF8AB-7DEF-48D3-934B-5DD18B544BB2}" destId="{87102972-FA5E-49C5-9A40-AFD42C859112}" srcOrd="0" destOrd="0" presId="urn:microsoft.com/office/officeart/2008/layout/RadialCluster"/>
    <dgm:cxn modelId="{CAA4C021-CEFC-457F-B3D3-65ED23169C8D}" type="presOf" srcId="{EAE83211-9FA1-4566-A1DE-EDB2E8CB5F35}" destId="{A5A10059-2C25-4C51-8723-583F2D7EE799}" srcOrd="0" destOrd="0" presId="urn:microsoft.com/office/officeart/2008/layout/RadialCluster"/>
    <dgm:cxn modelId="{F7F4D49E-121C-4C9D-A408-D09B6A2AA94B}" type="presOf" srcId="{28744657-52B4-48B7-B414-FB27D31F7573}" destId="{E9E75260-E636-4E49-BED7-1C710E31F73B}" srcOrd="0" destOrd="0" presId="urn:microsoft.com/office/officeart/2008/layout/RadialCluster"/>
    <dgm:cxn modelId="{E9039645-2AAA-4BB1-B556-D6DB71E093F4}" type="presOf" srcId="{22C061A1-5F85-442C-84CD-A8FA9E20B1E5}" destId="{D647BCD4-5F4C-44F8-9515-5333FDAAC3C9}" srcOrd="0" destOrd="0" presId="urn:microsoft.com/office/officeart/2008/layout/RadialCluster"/>
    <dgm:cxn modelId="{201B4C18-4E70-4455-BE17-5C8CD848551E}" srcId="{1A877CE7-0030-4D8C-9823-5CB68C1CB6D5}" destId="{A5D9C402-5F10-4E9C-9619-65953B57AFE5}" srcOrd="2" destOrd="0" parTransId="{5C6974B7-5DBB-4490-9AFE-904960460C2A}" sibTransId="{4E23103D-E9F9-4609-B427-A5225E36841C}"/>
    <dgm:cxn modelId="{1EB8CEA1-919A-4114-A41E-58457296AA4F}" type="presOf" srcId="{A5D9C402-5F10-4E9C-9619-65953B57AFE5}" destId="{E8F48691-AA2D-4923-B0D0-53E95780C5E6}" srcOrd="0" destOrd="0" presId="urn:microsoft.com/office/officeart/2008/layout/RadialCluster"/>
    <dgm:cxn modelId="{24593876-7F16-4601-8F3C-4CC753624EAE}" type="presOf" srcId="{005AC9F3-43C6-4D88-ADE6-73AF5C1027E8}" destId="{B82B5F54-88B3-45DB-A089-2E53A9B51766}" srcOrd="0" destOrd="0" presId="urn:microsoft.com/office/officeart/2008/layout/RadialCluster"/>
    <dgm:cxn modelId="{F1403AE6-8B3B-4D59-A61A-31DB48E9CBD8}" type="presOf" srcId="{DCD9748B-413A-4977-BBB0-F2088086FEC3}" destId="{1221A080-FD4A-40C9-9D15-D314C00F8328}" srcOrd="0" destOrd="0" presId="urn:microsoft.com/office/officeart/2008/layout/RadialCluster"/>
    <dgm:cxn modelId="{54347D3C-E09A-46C0-85A4-24BB3DB3C916}" type="presOf" srcId="{040ED325-BDF6-4ED4-AB94-4ECC30AF3149}" destId="{76FA90E9-C3E6-42F4-BDDF-726BCCE722EA}" srcOrd="0" destOrd="0" presId="urn:microsoft.com/office/officeart/2008/layout/RadialCluster"/>
    <dgm:cxn modelId="{A75BA688-9A5C-470A-BF0F-E83E4853C7FA}" type="presOf" srcId="{5C6974B7-5DBB-4490-9AFE-904960460C2A}" destId="{A7E2D831-460F-40B0-A7BA-E6BF7D4FF3B9}" srcOrd="0" destOrd="0" presId="urn:microsoft.com/office/officeart/2008/layout/RadialCluster"/>
    <dgm:cxn modelId="{67573DA4-54D8-40D9-A202-5775938AC2DC}" srcId="{1A877CE7-0030-4D8C-9823-5CB68C1CB6D5}" destId="{28744657-52B4-48B7-B414-FB27D31F7573}" srcOrd="3" destOrd="0" parTransId="{DCD9748B-413A-4977-BBB0-F2088086FEC3}" sibTransId="{78400D55-265F-414A-A6AF-8542B5CAF6D3}"/>
    <dgm:cxn modelId="{F1A11E88-FFBE-4690-BE50-57E6A3EC3181}" srcId="{1A877CE7-0030-4D8C-9823-5CB68C1CB6D5}" destId="{4B5BF8AB-7DEF-48D3-934B-5DD18B544BB2}" srcOrd="0" destOrd="0" parTransId="{005AC9F3-43C6-4D88-ADE6-73AF5C1027E8}" sibTransId="{9723CA9F-9A39-43A0-9B07-9C8C18FD3322}"/>
    <dgm:cxn modelId="{7E04366C-26C6-459F-B365-580290BE315A}" srcId="{1A877CE7-0030-4D8C-9823-5CB68C1CB6D5}" destId="{EDA51ACB-A077-43B9-8D36-39B5D848CB6C}" srcOrd="4" destOrd="0" parTransId="{EAE83211-9FA1-4566-A1DE-EDB2E8CB5F35}" sibTransId="{5553DE4E-27E6-4168-9AE2-00757EA9221F}"/>
    <dgm:cxn modelId="{D89B2E7C-08E8-4C31-B3B0-FAE3E3D26DA4}" srcId="{040ED325-BDF6-4ED4-AB94-4ECC30AF3149}" destId="{1A877CE7-0030-4D8C-9823-5CB68C1CB6D5}" srcOrd="0" destOrd="0" parTransId="{6D9B1EA1-5FEC-4F9A-B461-7DFECBFAEB5E}" sibTransId="{7801F410-5475-4BAD-81A4-AE538627A30C}"/>
    <dgm:cxn modelId="{8BD1A1D2-531B-4BF3-86CA-1B99A2F5DEC7}" type="presParOf" srcId="{76FA90E9-C3E6-42F4-BDDF-726BCCE722EA}" destId="{A4E32533-2B70-4B4F-BA9F-B21D147A5D73}" srcOrd="0" destOrd="0" presId="urn:microsoft.com/office/officeart/2008/layout/RadialCluster"/>
    <dgm:cxn modelId="{F4FE4F4A-4962-4813-93B7-CD2E7460878E}" type="presParOf" srcId="{A4E32533-2B70-4B4F-BA9F-B21D147A5D73}" destId="{C57227A7-71DB-42A5-ACBB-0F504A5B2407}" srcOrd="0" destOrd="0" presId="urn:microsoft.com/office/officeart/2008/layout/RadialCluster"/>
    <dgm:cxn modelId="{72DF8617-FC76-4C95-AF18-8F417830398F}" type="presParOf" srcId="{A4E32533-2B70-4B4F-BA9F-B21D147A5D73}" destId="{B82B5F54-88B3-45DB-A089-2E53A9B51766}" srcOrd="1" destOrd="0" presId="urn:microsoft.com/office/officeart/2008/layout/RadialCluster"/>
    <dgm:cxn modelId="{2A864158-9A4E-48E1-9021-0E1F08056575}" type="presParOf" srcId="{A4E32533-2B70-4B4F-BA9F-B21D147A5D73}" destId="{87102972-FA5E-49C5-9A40-AFD42C859112}" srcOrd="2" destOrd="0" presId="urn:microsoft.com/office/officeart/2008/layout/RadialCluster"/>
    <dgm:cxn modelId="{73494D74-DF1A-41C1-AFC6-F085917F3FE8}" type="presParOf" srcId="{A4E32533-2B70-4B4F-BA9F-B21D147A5D73}" destId="{D647BCD4-5F4C-44F8-9515-5333FDAAC3C9}" srcOrd="3" destOrd="0" presId="urn:microsoft.com/office/officeart/2008/layout/RadialCluster"/>
    <dgm:cxn modelId="{B75D65E9-0CA2-4AE8-9A3E-69BCE8B4CE84}" type="presParOf" srcId="{A4E32533-2B70-4B4F-BA9F-B21D147A5D73}" destId="{2F79FEBB-AEF6-4EA1-AF59-057374F3ED37}" srcOrd="4" destOrd="0" presId="urn:microsoft.com/office/officeart/2008/layout/RadialCluster"/>
    <dgm:cxn modelId="{7D665542-9C95-4C8C-A3B3-81A14C38E5D3}" type="presParOf" srcId="{A4E32533-2B70-4B4F-BA9F-B21D147A5D73}" destId="{A7E2D831-460F-40B0-A7BA-E6BF7D4FF3B9}" srcOrd="5" destOrd="0" presId="urn:microsoft.com/office/officeart/2008/layout/RadialCluster"/>
    <dgm:cxn modelId="{C9211853-BDE1-40D4-B817-8DFC7CDA123A}" type="presParOf" srcId="{A4E32533-2B70-4B4F-BA9F-B21D147A5D73}" destId="{E8F48691-AA2D-4923-B0D0-53E95780C5E6}" srcOrd="6" destOrd="0" presId="urn:microsoft.com/office/officeart/2008/layout/RadialCluster"/>
    <dgm:cxn modelId="{335E1DFA-D3D1-445F-8202-1A5B5FB86548}" type="presParOf" srcId="{A4E32533-2B70-4B4F-BA9F-B21D147A5D73}" destId="{1221A080-FD4A-40C9-9D15-D314C00F8328}" srcOrd="7" destOrd="0" presId="urn:microsoft.com/office/officeart/2008/layout/RadialCluster"/>
    <dgm:cxn modelId="{A31C5D5B-2969-4459-A87D-796D23886BEF}" type="presParOf" srcId="{A4E32533-2B70-4B4F-BA9F-B21D147A5D73}" destId="{E9E75260-E636-4E49-BED7-1C710E31F73B}" srcOrd="8" destOrd="0" presId="urn:microsoft.com/office/officeart/2008/layout/RadialCluster"/>
    <dgm:cxn modelId="{CC3DF7BE-DFE0-4A38-9BD1-2D51C5D195CB}" type="presParOf" srcId="{A4E32533-2B70-4B4F-BA9F-B21D147A5D73}" destId="{A5A10059-2C25-4C51-8723-583F2D7EE799}" srcOrd="9" destOrd="0" presId="urn:microsoft.com/office/officeart/2008/layout/RadialCluster"/>
    <dgm:cxn modelId="{4DBEEE19-7F8E-4AB4-BC97-9959AA2557E8}" type="presParOf" srcId="{A4E32533-2B70-4B4F-BA9F-B21D147A5D73}" destId="{317BD53E-ADB4-4C8E-ADD3-6D9BEC33232C}" srcOrd="10"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ECFC246-266B-4C25-A22B-A69F2CF7BF99}" type="doc">
      <dgm:prSet loTypeId="urn:microsoft.com/office/officeart/2005/8/layout/matrix1" loCatId="matrix" qsTypeId="urn:microsoft.com/office/officeart/2005/8/quickstyle/3d9" qsCatId="3D" csTypeId="urn:microsoft.com/office/officeart/2005/8/colors/colorful1" csCatId="colorful" phldr="1"/>
      <dgm:spPr/>
      <dgm:t>
        <a:bodyPr/>
        <a:lstStyle/>
        <a:p>
          <a:endParaRPr lang="es-ES"/>
        </a:p>
      </dgm:t>
    </dgm:pt>
    <dgm:pt modelId="{A82A0F4B-9842-4D23-9F95-7B98B571A71F}">
      <dgm:prSet/>
      <dgm:spPr/>
      <dgm:t>
        <a:bodyPr/>
        <a:lstStyle/>
        <a:p>
          <a:r>
            <a:rPr lang="es-ES" b="1" dirty="0">
              <a:solidFill>
                <a:schemeClr val="accent1">
                  <a:lumMod val="50000"/>
                </a:schemeClr>
              </a:solidFill>
              <a:effectLst>
                <a:outerShdw blurRad="38100" dist="38100" dir="2700000" algn="tl">
                  <a:srgbClr val="000000">
                    <a:alpha val="43137"/>
                  </a:srgbClr>
                </a:outerShdw>
              </a:effectLst>
            </a:rPr>
            <a:t>Razones de Rentabilidad</a:t>
          </a:r>
        </a:p>
      </dgm:t>
    </dgm:pt>
    <dgm:pt modelId="{7E0EBAA5-39AC-47AB-BC83-183E6A809C9C}" type="parTrans" cxnId="{CF7AC23F-18FD-4880-BE0B-8E51A333C3AA}">
      <dgm:prSet/>
      <dgm:spPr/>
      <dgm:t>
        <a:bodyPr/>
        <a:lstStyle/>
        <a:p>
          <a:endParaRPr lang="es-ES"/>
        </a:p>
      </dgm:t>
    </dgm:pt>
    <dgm:pt modelId="{EC80CE5A-3EF8-48D5-A876-6EA5BDD3BCAD}" type="sibTrans" cxnId="{CF7AC23F-18FD-4880-BE0B-8E51A333C3AA}">
      <dgm:prSet/>
      <dgm:spPr/>
      <dgm:t>
        <a:bodyPr/>
        <a:lstStyle/>
        <a:p>
          <a:endParaRPr lang="es-ES"/>
        </a:p>
      </dgm:t>
    </dgm:pt>
    <dgm:pt modelId="{655A940F-5915-4CB7-B614-962CAA8909B3}">
      <dgm:prSet phldrT="[Texto]"/>
      <dgm:spPr/>
      <dgm:t>
        <a:bodyPr/>
        <a:lstStyle/>
        <a:p>
          <a:endParaRPr lang="es-ES"/>
        </a:p>
      </dgm:t>
    </dgm:pt>
    <dgm:pt modelId="{6FDADCE8-4E4D-4827-8801-31CED69C5EA6}" type="parTrans" cxnId="{07826E90-EA5E-4196-9B85-C76F6BA3F1A0}">
      <dgm:prSet/>
      <dgm:spPr/>
      <dgm:t>
        <a:bodyPr/>
        <a:lstStyle/>
        <a:p>
          <a:endParaRPr lang="es-ES"/>
        </a:p>
      </dgm:t>
    </dgm:pt>
    <dgm:pt modelId="{0B65FDAE-08D3-40E5-B34F-22C2DD2D5FB9}" type="sibTrans" cxnId="{07826E90-EA5E-4196-9B85-C76F6BA3F1A0}">
      <dgm:prSet/>
      <dgm:spPr/>
      <dgm:t>
        <a:bodyPr/>
        <a:lstStyle/>
        <a:p>
          <a:endParaRPr lang="es-ES"/>
        </a:p>
      </dgm:t>
    </dgm:pt>
    <dgm:pt modelId="{A5FB0D0A-B82E-4ACF-9BBB-0FF725B1A7BE}">
      <dgm:prSet phldrT="[Texto]" phldr="1"/>
      <dgm:spPr/>
      <dgm:t>
        <a:bodyPr/>
        <a:lstStyle/>
        <a:p>
          <a:endParaRPr lang="es-ES" dirty="0"/>
        </a:p>
      </dgm:t>
    </dgm:pt>
    <dgm:pt modelId="{B12AD718-9BBE-45D3-9C59-DCD881D5348E}" type="parTrans" cxnId="{1A254ABB-B2DC-42B2-BB13-527350076A1A}">
      <dgm:prSet/>
      <dgm:spPr/>
      <dgm:t>
        <a:bodyPr/>
        <a:lstStyle/>
        <a:p>
          <a:endParaRPr lang="es-ES"/>
        </a:p>
      </dgm:t>
    </dgm:pt>
    <dgm:pt modelId="{DDABF349-C0D6-44B6-8EA0-19E14BFD887E}" type="sibTrans" cxnId="{1A254ABB-B2DC-42B2-BB13-527350076A1A}">
      <dgm:prSet/>
      <dgm:spPr/>
      <dgm:t>
        <a:bodyPr/>
        <a:lstStyle/>
        <a:p>
          <a:endParaRPr lang="es-ES"/>
        </a:p>
      </dgm:t>
    </dgm:pt>
    <dgm:pt modelId="{464097D0-162A-46D0-B8F2-F2A7AC171F14}">
      <dgm:prSet/>
      <dgm:spPr/>
      <dgm:t>
        <a:bodyPr/>
        <a:lstStyle/>
        <a:p>
          <a:r>
            <a:rPr lang="es-ES" b="1" dirty="0">
              <a:effectLst>
                <a:outerShdw blurRad="38100" dist="38100" dir="2700000" algn="tl">
                  <a:srgbClr val="000000">
                    <a:alpha val="43137"/>
                  </a:srgbClr>
                </a:outerShdw>
              </a:effectLst>
            </a:rPr>
            <a:t>Margen de Utilidad Bruta</a:t>
          </a:r>
        </a:p>
      </dgm:t>
    </dgm:pt>
    <dgm:pt modelId="{89E07B20-BD6E-4526-BCFD-E101674EF922}" type="parTrans" cxnId="{B3C82546-6066-4210-AF30-1E7FE1A8DF24}">
      <dgm:prSet/>
      <dgm:spPr/>
      <dgm:t>
        <a:bodyPr/>
        <a:lstStyle/>
        <a:p>
          <a:endParaRPr lang="es-ES"/>
        </a:p>
      </dgm:t>
    </dgm:pt>
    <dgm:pt modelId="{523E74A8-B813-4894-A590-70B5CAD8FB49}" type="sibTrans" cxnId="{B3C82546-6066-4210-AF30-1E7FE1A8DF24}">
      <dgm:prSet/>
      <dgm:spPr/>
      <dgm:t>
        <a:bodyPr/>
        <a:lstStyle/>
        <a:p>
          <a:endParaRPr lang="es-ES"/>
        </a:p>
      </dgm:t>
    </dgm:pt>
    <dgm:pt modelId="{7155612E-7DD8-43F8-A66E-ADAE39E45A8E}">
      <dgm:prSet/>
      <dgm:spPr/>
      <dgm:t>
        <a:bodyPr/>
        <a:lstStyle/>
        <a:p>
          <a:r>
            <a:rPr lang="es-ES" b="1" dirty="0">
              <a:effectLst>
                <a:outerShdw blurRad="38100" dist="38100" dir="2700000" algn="tl">
                  <a:srgbClr val="000000">
                    <a:alpha val="43137"/>
                  </a:srgbClr>
                </a:outerShdw>
              </a:effectLst>
            </a:rPr>
            <a:t>Margen de Utilidad Neta</a:t>
          </a:r>
        </a:p>
      </dgm:t>
    </dgm:pt>
    <dgm:pt modelId="{1F52FFDC-541F-4B40-B31A-5F17C5BC7A64}" type="parTrans" cxnId="{8FB3BBE4-368F-4B2F-A513-62AE1DB03FD1}">
      <dgm:prSet/>
      <dgm:spPr/>
      <dgm:t>
        <a:bodyPr/>
        <a:lstStyle/>
        <a:p>
          <a:endParaRPr lang="es-ES"/>
        </a:p>
      </dgm:t>
    </dgm:pt>
    <dgm:pt modelId="{E6179142-0877-4FFD-8654-283609E25109}" type="sibTrans" cxnId="{8FB3BBE4-368F-4B2F-A513-62AE1DB03FD1}">
      <dgm:prSet/>
      <dgm:spPr/>
      <dgm:t>
        <a:bodyPr/>
        <a:lstStyle/>
        <a:p>
          <a:endParaRPr lang="es-ES"/>
        </a:p>
      </dgm:t>
    </dgm:pt>
    <dgm:pt modelId="{90456A5F-AC4E-4240-A19C-13800E0212DC}">
      <dgm:prSet/>
      <dgm:spPr/>
      <dgm:t>
        <a:bodyPr/>
        <a:lstStyle/>
        <a:p>
          <a:r>
            <a:rPr lang="es-ES" b="1" dirty="0">
              <a:effectLst>
                <a:outerShdw blurRad="38100" dist="38100" dir="2700000" algn="tl">
                  <a:srgbClr val="000000">
                    <a:alpha val="43137"/>
                  </a:srgbClr>
                </a:outerShdw>
              </a:effectLst>
            </a:rPr>
            <a:t>Rendimiento de Activos Totales (RAT)</a:t>
          </a:r>
        </a:p>
      </dgm:t>
    </dgm:pt>
    <dgm:pt modelId="{FD068099-04BB-4894-94EA-352075CB4979}" type="parTrans" cxnId="{7D9F254D-D179-4266-AB34-60FCC5066C42}">
      <dgm:prSet/>
      <dgm:spPr/>
      <dgm:t>
        <a:bodyPr/>
        <a:lstStyle/>
        <a:p>
          <a:endParaRPr lang="es-ES"/>
        </a:p>
      </dgm:t>
    </dgm:pt>
    <dgm:pt modelId="{048A91F4-560D-47D3-9724-6859515F2841}" type="sibTrans" cxnId="{7D9F254D-D179-4266-AB34-60FCC5066C42}">
      <dgm:prSet/>
      <dgm:spPr/>
      <dgm:t>
        <a:bodyPr/>
        <a:lstStyle/>
        <a:p>
          <a:endParaRPr lang="es-ES"/>
        </a:p>
      </dgm:t>
    </dgm:pt>
    <dgm:pt modelId="{B3E6E6B0-FAE0-42E8-9263-51068EAF233D}">
      <dgm:prSet/>
      <dgm:spPr/>
      <dgm:t>
        <a:bodyPr/>
        <a:lstStyle/>
        <a:p>
          <a:r>
            <a:rPr lang="es-ES" b="1" dirty="0">
              <a:effectLst>
                <a:outerShdw blurRad="38100" dist="38100" dir="2700000" algn="tl">
                  <a:srgbClr val="000000">
                    <a:alpha val="43137"/>
                  </a:srgbClr>
                </a:outerShdw>
              </a:effectLst>
            </a:rPr>
            <a:t>Rendimiento del Capital Contable (RCC)</a:t>
          </a:r>
        </a:p>
      </dgm:t>
    </dgm:pt>
    <dgm:pt modelId="{9CEC30D8-92EA-46E6-93BF-CD9E0E4DD16E}" type="parTrans" cxnId="{63C37252-5E1D-4C74-ACAA-C4E747A42F06}">
      <dgm:prSet/>
      <dgm:spPr/>
      <dgm:t>
        <a:bodyPr/>
        <a:lstStyle/>
        <a:p>
          <a:endParaRPr lang="es-ES"/>
        </a:p>
      </dgm:t>
    </dgm:pt>
    <dgm:pt modelId="{52696615-039D-428F-B4ED-5B8973999907}" type="sibTrans" cxnId="{63C37252-5E1D-4C74-ACAA-C4E747A42F06}">
      <dgm:prSet/>
      <dgm:spPr/>
      <dgm:t>
        <a:bodyPr/>
        <a:lstStyle/>
        <a:p>
          <a:endParaRPr lang="es-ES"/>
        </a:p>
      </dgm:t>
    </dgm:pt>
    <dgm:pt modelId="{73CCA969-701A-4D8E-807B-211396DC2A6E}" type="pres">
      <dgm:prSet presAssocID="{4ECFC246-266B-4C25-A22B-A69F2CF7BF99}" presName="diagram" presStyleCnt="0">
        <dgm:presLayoutVars>
          <dgm:chMax val="1"/>
          <dgm:dir/>
          <dgm:animLvl val="ctr"/>
          <dgm:resizeHandles val="exact"/>
        </dgm:presLayoutVars>
      </dgm:prSet>
      <dgm:spPr/>
      <dgm:t>
        <a:bodyPr/>
        <a:lstStyle/>
        <a:p>
          <a:endParaRPr lang="es-ES"/>
        </a:p>
      </dgm:t>
    </dgm:pt>
    <dgm:pt modelId="{38A95049-FAB7-4480-AEA0-97336908DDD6}" type="pres">
      <dgm:prSet presAssocID="{4ECFC246-266B-4C25-A22B-A69F2CF7BF99}" presName="matrix" presStyleCnt="0"/>
      <dgm:spPr/>
    </dgm:pt>
    <dgm:pt modelId="{BFF00769-F278-4DFA-99F9-FB1704901E15}" type="pres">
      <dgm:prSet presAssocID="{4ECFC246-266B-4C25-A22B-A69F2CF7BF99}" presName="tile1" presStyleLbl="node1" presStyleIdx="0" presStyleCnt="4"/>
      <dgm:spPr/>
      <dgm:t>
        <a:bodyPr/>
        <a:lstStyle/>
        <a:p>
          <a:endParaRPr lang="es-ES"/>
        </a:p>
      </dgm:t>
    </dgm:pt>
    <dgm:pt modelId="{F1328107-1B14-4CD0-99AC-18D03602C8F0}" type="pres">
      <dgm:prSet presAssocID="{4ECFC246-266B-4C25-A22B-A69F2CF7BF99}" presName="tile1text" presStyleLbl="node1" presStyleIdx="0" presStyleCnt="4">
        <dgm:presLayoutVars>
          <dgm:chMax val="0"/>
          <dgm:chPref val="0"/>
          <dgm:bulletEnabled val="1"/>
        </dgm:presLayoutVars>
      </dgm:prSet>
      <dgm:spPr/>
      <dgm:t>
        <a:bodyPr/>
        <a:lstStyle/>
        <a:p>
          <a:endParaRPr lang="es-ES"/>
        </a:p>
      </dgm:t>
    </dgm:pt>
    <dgm:pt modelId="{C246B7D8-A5A4-4D50-B094-D207A3E28124}" type="pres">
      <dgm:prSet presAssocID="{4ECFC246-266B-4C25-A22B-A69F2CF7BF99}" presName="tile2" presStyleLbl="node1" presStyleIdx="1" presStyleCnt="4"/>
      <dgm:spPr/>
      <dgm:t>
        <a:bodyPr/>
        <a:lstStyle/>
        <a:p>
          <a:endParaRPr lang="es-ES"/>
        </a:p>
      </dgm:t>
    </dgm:pt>
    <dgm:pt modelId="{EEEE47EC-3FDF-4C2F-A719-45222505E96F}" type="pres">
      <dgm:prSet presAssocID="{4ECFC246-266B-4C25-A22B-A69F2CF7BF99}" presName="tile2text" presStyleLbl="node1" presStyleIdx="1" presStyleCnt="4">
        <dgm:presLayoutVars>
          <dgm:chMax val="0"/>
          <dgm:chPref val="0"/>
          <dgm:bulletEnabled val="1"/>
        </dgm:presLayoutVars>
      </dgm:prSet>
      <dgm:spPr/>
      <dgm:t>
        <a:bodyPr/>
        <a:lstStyle/>
        <a:p>
          <a:endParaRPr lang="es-ES"/>
        </a:p>
      </dgm:t>
    </dgm:pt>
    <dgm:pt modelId="{32802853-DC2D-4F49-A88D-3CC14BBD82E4}" type="pres">
      <dgm:prSet presAssocID="{4ECFC246-266B-4C25-A22B-A69F2CF7BF99}" presName="tile3" presStyleLbl="node1" presStyleIdx="2" presStyleCnt="4"/>
      <dgm:spPr/>
      <dgm:t>
        <a:bodyPr/>
        <a:lstStyle/>
        <a:p>
          <a:endParaRPr lang="es-ES"/>
        </a:p>
      </dgm:t>
    </dgm:pt>
    <dgm:pt modelId="{09413F7C-EF15-48A6-A4A9-18355D469989}" type="pres">
      <dgm:prSet presAssocID="{4ECFC246-266B-4C25-A22B-A69F2CF7BF99}" presName="tile3text" presStyleLbl="node1" presStyleIdx="2" presStyleCnt="4">
        <dgm:presLayoutVars>
          <dgm:chMax val="0"/>
          <dgm:chPref val="0"/>
          <dgm:bulletEnabled val="1"/>
        </dgm:presLayoutVars>
      </dgm:prSet>
      <dgm:spPr/>
      <dgm:t>
        <a:bodyPr/>
        <a:lstStyle/>
        <a:p>
          <a:endParaRPr lang="es-ES"/>
        </a:p>
      </dgm:t>
    </dgm:pt>
    <dgm:pt modelId="{85B66AFB-3D5C-439B-B38B-FDE144F3AFF4}" type="pres">
      <dgm:prSet presAssocID="{4ECFC246-266B-4C25-A22B-A69F2CF7BF99}" presName="tile4" presStyleLbl="node1" presStyleIdx="3" presStyleCnt="4"/>
      <dgm:spPr/>
      <dgm:t>
        <a:bodyPr/>
        <a:lstStyle/>
        <a:p>
          <a:endParaRPr lang="es-ES"/>
        </a:p>
      </dgm:t>
    </dgm:pt>
    <dgm:pt modelId="{68F36440-B225-4C3F-BD41-AF844D34DF61}" type="pres">
      <dgm:prSet presAssocID="{4ECFC246-266B-4C25-A22B-A69F2CF7BF99}" presName="tile4text" presStyleLbl="node1" presStyleIdx="3" presStyleCnt="4">
        <dgm:presLayoutVars>
          <dgm:chMax val="0"/>
          <dgm:chPref val="0"/>
          <dgm:bulletEnabled val="1"/>
        </dgm:presLayoutVars>
      </dgm:prSet>
      <dgm:spPr/>
      <dgm:t>
        <a:bodyPr/>
        <a:lstStyle/>
        <a:p>
          <a:endParaRPr lang="es-ES"/>
        </a:p>
      </dgm:t>
    </dgm:pt>
    <dgm:pt modelId="{618B68B0-4BAB-4C3E-BE24-C9613F6DEDFF}" type="pres">
      <dgm:prSet presAssocID="{4ECFC246-266B-4C25-A22B-A69F2CF7BF99}" presName="centerTile" presStyleLbl="fgShp" presStyleIdx="0" presStyleCnt="1">
        <dgm:presLayoutVars>
          <dgm:chMax val="0"/>
          <dgm:chPref val="0"/>
        </dgm:presLayoutVars>
      </dgm:prSet>
      <dgm:spPr/>
      <dgm:t>
        <a:bodyPr/>
        <a:lstStyle/>
        <a:p>
          <a:endParaRPr lang="es-ES"/>
        </a:p>
      </dgm:t>
    </dgm:pt>
  </dgm:ptLst>
  <dgm:cxnLst>
    <dgm:cxn modelId="{07826E90-EA5E-4196-9B85-C76F6BA3F1A0}" srcId="{4ECFC246-266B-4C25-A22B-A69F2CF7BF99}" destId="{655A940F-5915-4CB7-B614-962CAA8909B3}" srcOrd="1" destOrd="0" parTransId="{6FDADCE8-4E4D-4827-8801-31CED69C5EA6}" sibTransId="{0B65FDAE-08D3-40E5-B34F-22C2DD2D5FB9}"/>
    <dgm:cxn modelId="{0FAF8E37-54E4-48B7-BB1D-219FEFA83BEA}" type="presOf" srcId="{90456A5F-AC4E-4240-A19C-13800E0212DC}" destId="{09413F7C-EF15-48A6-A4A9-18355D469989}" srcOrd="1" destOrd="0" presId="urn:microsoft.com/office/officeart/2005/8/layout/matrix1"/>
    <dgm:cxn modelId="{857B7BE0-DD29-4F92-B47D-0CFBC2CF1BBD}" type="presOf" srcId="{90456A5F-AC4E-4240-A19C-13800E0212DC}" destId="{32802853-DC2D-4F49-A88D-3CC14BBD82E4}" srcOrd="0" destOrd="0" presId="urn:microsoft.com/office/officeart/2005/8/layout/matrix1"/>
    <dgm:cxn modelId="{9C08AD6C-0ADF-4084-9FC8-628C3A6C5A2B}" type="presOf" srcId="{B3E6E6B0-FAE0-42E8-9263-51068EAF233D}" destId="{85B66AFB-3D5C-439B-B38B-FDE144F3AFF4}" srcOrd="0" destOrd="0" presId="urn:microsoft.com/office/officeart/2005/8/layout/matrix1"/>
    <dgm:cxn modelId="{B3C82546-6066-4210-AF30-1E7FE1A8DF24}" srcId="{A82A0F4B-9842-4D23-9F95-7B98B571A71F}" destId="{464097D0-162A-46D0-B8F2-F2A7AC171F14}" srcOrd="0" destOrd="0" parTransId="{89E07B20-BD6E-4526-BCFD-E101674EF922}" sibTransId="{523E74A8-B813-4894-A590-70B5CAD8FB49}"/>
    <dgm:cxn modelId="{CF7AC23F-18FD-4880-BE0B-8E51A333C3AA}" srcId="{4ECFC246-266B-4C25-A22B-A69F2CF7BF99}" destId="{A82A0F4B-9842-4D23-9F95-7B98B571A71F}" srcOrd="0" destOrd="0" parTransId="{7E0EBAA5-39AC-47AB-BC83-183E6A809C9C}" sibTransId="{EC80CE5A-3EF8-48D5-A876-6EA5BDD3BCAD}"/>
    <dgm:cxn modelId="{E1690113-9810-445E-930B-F22DAC76384D}" type="presOf" srcId="{7155612E-7DD8-43F8-A66E-ADAE39E45A8E}" destId="{EEEE47EC-3FDF-4C2F-A719-45222505E96F}" srcOrd="1" destOrd="0" presId="urn:microsoft.com/office/officeart/2005/8/layout/matrix1"/>
    <dgm:cxn modelId="{63C37252-5E1D-4C74-ACAA-C4E747A42F06}" srcId="{A82A0F4B-9842-4D23-9F95-7B98B571A71F}" destId="{B3E6E6B0-FAE0-42E8-9263-51068EAF233D}" srcOrd="3" destOrd="0" parTransId="{9CEC30D8-92EA-46E6-93BF-CD9E0E4DD16E}" sibTransId="{52696615-039D-428F-B4ED-5B8973999907}"/>
    <dgm:cxn modelId="{D304F7CC-A2A7-494E-9CEC-1251539F9623}" type="presOf" srcId="{4ECFC246-266B-4C25-A22B-A69F2CF7BF99}" destId="{73CCA969-701A-4D8E-807B-211396DC2A6E}" srcOrd="0" destOrd="0" presId="urn:microsoft.com/office/officeart/2005/8/layout/matrix1"/>
    <dgm:cxn modelId="{B751DB32-74AD-445D-BE99-9B37A6FE5D32}" type="presOf" srcId="{7155612E-7DD8-43F8-A66E-ADAE39E45A8E}" destId="{C246B7D8-A5A4-4D50-B094-D207A3E28124}" srcOrd="0" destOrd="0" presId="urn:microsoft.com/office/officeart/2005/8/layout/matrix1"/>
    <dgm:cxn modelId="{1A254ABB-B2DC-42B2-BB13-527350076A1A}" srcId="{4ECFC246-266B-4C25-A22B-A69F2CF7BF99}" destId="{A5FB0D0A-B82E-4ACF-9BBB-0FF725B1A7BE}" srcOrd="2" destOrd="0" parTransId="{B12AD718-9BBE-45D3-9C59-DCD881D5348E}" sibTransId="{DDABF349-C0D6-44B6-8EA0-19E14BFD887E}"/>
    <dgm:cxn modelId="{C3372F51-D395-4E64-811B-C2DDB3DECAF0}" type="presOf" srcId="{464097D0-162A-46D0-B8F2-F2A7AC171F14}" destId="{BFF00769-F278-4DFA-99F9-FB1704901E15}" srcOrd="0" destOrd="0" presId="urn:microsoft.com/office/officeart/2005/8/layout/matrix1"/>
    <dgm:cxn modelId="{526AE61D-FEC7-46CB-88B8-9F7714A3E893}" type="presOf" srcId="{A82A0F4B-9842-4D23-9F95-7B98B571A71F}" destId="{618B68B0-4BAB-4C3E-BE24-C9613F6DEDFF}" srcOrd="0" destOrd="0" presId="urn:microsoft.com/office/officeart/2005/8/layout/matrix1"/>
    <dgm:cxn modelId="{7D9F254D-D179-4266-AB34-60FCC5066C42}" srcId="{A82A0F4B-9842-4D23-9F95-7B98B571A71F}" destId="{90456A5F-AC4E-4240-A19C-13800E0212DC}" srcOrd="2" destOrd="0" parTransId="{FD068099-04BB-4894-94EA-352075CB4979}" sibTransId="{048A91F4-560D-47D3-9724-6859515F2841}"/>
    <dgm:cxn modelId="{8FB3BBE4-368F-4B2F-A513-62AE1DB03FD1}" srcId="{A82A0F4B-9842-4D23-9F95-7B98B571A71F}" destId="{7155612E-7DD8-43F8-A66E-ADAE39E45A8E}" srcOrd="1" destOrd="0" parTransId="{1F52FFDC-541F-4B40-B31A-5F17C5BC7A64}" sibTransId="{E6179142-0877-4FFD-8654-283609E25109}"/>
    <dgm:cxn modelId="{85E0DB24-216E-4ADA-B694-E57992CB2EED}" type="presOf" srcId="{B3E6E6B0-FAE0-42E8-9263-51068EAF233D}" destId="{68F36440-B225-4C3F-BD41-AF844D34DF61}" srcOrd="1" destOrd="0" presId="urn:microsoft.com/office/officeart/2005/8/layout/matrix1"/>
    <dgm:cxn modelId="{257A37A9-7C64-4FEB-ABD8-6697FAB612DA}" type="presOf" srcId="{464097D0-162A-46D0-B8F2-F2A7AC171F14}" destId="{F1328107-1B14-4CD0-99AC-18D03602C8F0}" srcOrd="1" destOrd="0" presId="urn:microsoft.com/office/officeart/2005/8/layout/matrix1"/>
    <dgm:cxn modelId="{FC7586D7-6055-40E6-A077-D35663D061EB}" type="presParOf" srcId="{73CCA969-701A-4D8E-807B-211396DC2A6E}" destId="{38A95049-FAB7-4480-AEA0-97336908DDD6}" srcOrd="0" destOrd="0" presId="urn:microsoft.com/office/officeart/2005/8/layout/matrix1"/>
    <dgm:cxn modelId="{D2852067-F864-477F-9521-60DBE7829BDB}" type="presParOf" srcId="{38A95049-FAB7-4480-AEA0-97336908DDD6}" destId="{BFF00769-F278-4DFA-99F9-FB1704901E15}" srcOrd="0" destOrd="0" presId="urn:microsoft.com/office/officeart/2005/8/layout/matrix1"/>
    <dgm:cxn modelId="{7996FFED-14A7-4630-B12C-880D14C824A5}" type="presParOf" srcId="{38A95049-FAB7-4480-AEA0-97336908DDD6}" destId="{F1328107-1B14-4CD0-99AC-18D03602C8F0}" srcOrd="1" destOrd="0" presId="urn:microsoft.com/office/officeart/2005/8/layout/matrix1"/>
    <dgm:cxn modelId="{3815FE71-41EC-480B-B5DB-1B3EF96393BA}" type="presParOf" srcId="{38A95049-FAB7-4480-AEA0-97336908DDD6}" destId="{C246B7D8-A5A4-4D50-B094-D207A3E28124}" srcOrd="2" destOrd="0" presId="urn:microsoft.com/office/officeart/2005/8/layout/matrix1"/>
    <dgm:cxn modelId="{DFFCDECC-24EF-44A6-9519-BE73F3F42D8F}" type="presParOf" srcId="{38A95049-FAB7-4480-AEA0-97336908DDD6}" destId="{EEEE47EC-3FDF-4C2F-A719-45222505E96F}" srcOrd="3" destOrd="0" presId="urn:microsoft.com/office/officeart/2005/8/layout/matrix1"/>
    <dgm:cxn modelId="{BFAF173D-B882-4099-8DBA-4B56765A74B3}" type="presParOf" srcId="{38A95049-FAB7-4480-AEA0-97336908DDD6}" destId="{32802853-DC2D-4F49-A88D-3CC14BBD82E4}" srcOrd="4" destOrd="0" presId="urn:microsoft.com/office/officeart/2005/8/layout/matrix1"/>
    <dgm:cxn modelId="{3B295C30-02D6-42C6-8C7A-96593BD61DE2}" type="presParOf" srcId="{38A95049-FAB7-4480-AEA0-97336908DDD6}" destId="{09413F7C-EF15-48A6-A4A9-18355D469989}" srcOrd="5" destOrd="0" presId="urn:microsoft.com/office/officeart/2005/8/layout/matrix1"/>
    <dgm:cxn modelId="{3A656B52-127B-42C3-A68A-BCA347315E41}" type="presParOf" srcId="{38A95049-FAB7-4480-AEA0-97336908DDD6}" destId="{85B66AFB-3D5C-439B-B38B-FDE144F3AFF4}" srcOrd="6" destOrd="0" presId="urn:microsoft.com/office/officeart/2005/8/layout/matrix1"/>
    <dgm:cxn modelId="{8B018741-6FA7-4454-92F7-C4B0D0F6C206}" type="presParOf" srcId="{38A95049-FAB7-4480-AEA0-97336908DDD6}" destId="{68F36440-B225-4C3F-BD41-AF844D34DF61}" srcOrd="7" destOrd="0" presId="urn:microsoft.com/office/officeart/2005/8/layout/matrix1"/>
    <dgm:cxn modelId="{92730AF9-3397-48CD-AFC7-5C96CB12626A}" type="presParOf" srcId="{73CCA969-701A-4D8E-807B-211396DC2A6E}" destId="{618B68B0-4BAB-4C3E-BE24-C9613F6DEDFF}"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3D5344-EB48-4984-9A69-3C4E05F92501}">
      <dsp:nvSpPr>
        <dsp:cNvPr id="0" name=""/>
        <dsp:cNvSpPr/>
      </dsp:nvSpPr>
      <dsp:spPr>
        <a:xfrm>
          <a:off x="0" y="0"/>
          <a:ext cx="2617514" cy="4592232"/>
        </a:xfrm>
        <a:prstGeom prst="roundRect">
          <a:avLst>
            <a:gd name="adj" fmla="val 10000"/>
          </a:avLst>
        </a:prstGeom>
        <a:gradFill rotWithShape="1">
          <a:gsLst>
            <a:gs pos="0">
              <a:schemeClr val="accent2">
                <a:tint val="100000"/>
                <a:shade val="100000"/>
                <a:satMod val="130000"/>
              </a:schemeClr>
            </a:gs>
            <a:gs pos="100000">
              <a:schemeClr val="accent2">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2"/>
        </a:lnRef>
        <a:fillRef idx="3">
          <a:schemeClr val="accent2"/>
        </a:fillRef>
        <a:effectRef idx="3">
          <a:schemeClr val="accent2"/>
        </a:effectRef>
        <a:fontRef idx="minor">
          <a:schemeClr val="lt1"/>
        </a:fontRef>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es-ES" sz="3700" b="1" kern="1200" dirty="0">
              <a:effectLst>
                <a:outerShdw blurRad="38100" dist="38100" dir="2700000" algn="tl">
                  <a:srgbClr val="000000">
                    <a:alpha val="43137"/>
                  </a:srgbClr>
                </a:outerShdw>
              </a:effectLst>
            </a:rPr>
            <a:t>Vertical</a:t>
          </a:r>
        </a:p>
      </dsp:txBody>
      <dsp:txXfrm>
        <a:off x="0" y="0"/>
        <a:ext cx="2617514" cy="1377669"/>
      </dsp:txXfrm>
    </dsp:sp>
    <dsp:sp modelId="{62F48000-FB95-4199-AB40-8208D7615AB2}">
      <dsp:nvSpPr>
        <dsp:cNvPr id="0" name=""/>
        <dsp:cNvSpPr/>
      </dsp:nvSpPr>
      <dsp:spPr>
        <a:xfrm>
          <a:off x="291568" y="994344"/>
          <a:ext cx="2094011" cy="1384620"/>
        </a:xfrm>
        <a:prstGeom prst="roundRect">
          <a:avLst>
            <a:gd name="adj" fmla="val 10000"/>
          </a:avLst>
        </a:prstGeom>
        <a:solidFill>
          <a:schemeClr val="accent2"/>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2"/>
        </a:fillRef>
        <a:effectRef idx="1">
          <a:schemeClr val="accent2"/>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ES" sz="1800" kern="1200" dirty="0">
              <a:effectLst>
                <a:outerShdw blurRad="38100" dist="38100" dir="2700000" algn="tl">
                  <a:srgbClr val="000000">
                    <a:alpha val="43137"/>
                  </a:srgbClr>
                </a:outerShdw>
              </a:effectLst>
            </a:rPr>
            <a:t>Análisis de los saldos de diferentes cuentas en un mismo periodo</a:t>
          </a:r>
        </a:p>
      </dsp:txBody>
      <dsp:txXfrm>
        <a:off x="332122" y="1034898"/>
        <a:ext cx="2012903" cy="1303512"/>
      </dsp:txXfrm>
    </dsp:sp>
    <dsp:sp modelId="{C189A5C5-EECD-4D8C-8D36-2B34BC8B48DD}">
      <dsp:nvSpPr>
        <dsp:cNvPr id="0" name=""/>
        <dsp:cNvSpPr/>
      </dsp:nvSpPr>
      <dsp:spPr>
        <a:xfrm>
          <a:off x="264472" y="2976654"/>
          <a:ext cx="2094011" cy="1384620"/>
        </a:xfrm>
        <a:prstGeom prst="roundRect">
          <a:avLst>
            <a:gd name="adj" fmla="val 10000"/>
          </a:avLst>
        </a:prstGeom>
        <a:solidFill>
          <a:schemeClr val="accent2"/>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2"/>
        </a:fillRef>
        <a:effectRef idx="1">
          <a:schemeClr val="accent2"/>
        </a:effectRef>
        <a:fontRef idx="minor">
          <a:schemeClr val="lt1"/>
        </a:fontRef>
      </dsp:style>
      <dsp:txBody>
        <a:bodyPr spcFirstLastPara="0" vert="horz" wrap="square" lIns="38100" tIns="28575" rIns="38100" bIns="28575" numCol="1" spcCol="1270" anchor="ctr" anchorCtr="0">
          <a:noAutofit/>
        </a:bodyPr>
        <a:lstStyle/>
        <a:p>
          <a:pPr lvl="0" algn="l" defTabSz="666750">
            <a:lnSpc>
              <a:spcPct val="90000"/>
            </a:lnSpc>
            <a:spcBef>
              <a:spcPct val="0"/>
            </a:spcBef>
            <a:spcAft>
              <a:spcPct val="35000"/>
            </a:spcAft>
          </a:pPr>
          <a:r>
            <a:rPr lang="es-MX" sz="1500" kern="1200" dirty="0">
              <a:effectLst>
                <a:outerShdw blurRad="38100" dist="38100" dir="2700000" algn="tl">
                  <a:srgbClr val="000000">
                    <a:alpha val="43137"/>
                  </a:srgbClr>
                </a:outerShdw>
              </a:effectLst>
            </a:rPr>
            <a:t>* Porcientos integrales</a:t>
          </a:r>
        </a:p>
        <a:p>
          <a:pPr lvl="0" algn="l" defTabSz="666750">
            <a:lnSpc>
              <a:spcPct val="90000"/>
            </a:lnSpc>
            <a:spcBef>
              <a:spcPct val="0"/>
            </a:spcBef>
            <a:spcAft>
              <a:spcPct val="35000"/>
            </a:spcAft>
          </a:pPr>
          <a:r>
            <a:rPr lang="es-MX" sz="1500" b="1" kern="1200" dirty="0">
              <a:effectLst>
                <a:outerShdw blurRad="38100" dist="38100" dir="2700000" algn="tl">
                  <a:srgbClr val="000000">
                    <a:alpha val="43137"/>
                  </a:srgbClr>
                </a:outerShdw>
              </a:effectLst>
            </a:rPr>
            <a:t>* Razones Simples</a:t>
          </a:r>
        </a:p>
        <a:p>
          <a:pPr lvl="0" algn="l" defTabSz="666750">
            <a:lnSpc>
              <a:spcPct val="90000"/>
            </a:lnSpc>
            <a:spcBef>
              <a:spcPct val="0"/>
            </a:spcBef>
            <a:spcAft>
              <a:spcPct val="35000"/>
            </a:spcAft>
          </a:pPr>
          <a:r>
            <a:rPr lang="es-MX" sz="1500" kern="1200" dirty="0">
              <a:effectLst>
                <a:outerShdw blurRad="38100" dist="38100" dir="2700000" algn="tl">
                  <a:srgbClr val="000000">
                    <a:alpha val="43137"/>
                  </a:srgbClr>
                </a:outerShdw>
              </a:effectLst>
            </a:rPr>
            <a:t>* Razones estándar</a:t>
          </a:r>
          <a:endParaRPr lang="es-ES" sz="1500" kern="1200" dirty="0">
            <a:effectLst>
              <a:outerShdw blurRad="38100" dist="38100" dir="2700000" algn="tl">
                <a:srgbClr val="000000">
                  <a:alpha val="43137"/>
                </a:srgbClr>
              </a:outerShdw>
            </a:effectLst>
          </a:endParaRPr>
        </a:p>
      </dsp:txBody>
      <dsp:txXfrm>
        <a:off x="305026" y="3017208"/>
        <a:ext cx="2012903" cy="1303512"/>
      </dsp:txXfrm>
    </dsp:sp>
    <dsp:sp modelId="{F91C3114-FA9F-4388-97FC-FA23413F5A05}">
      <dsp:nvSpPr>
        <dsp:cNvPr id="0" name=""/>
        <dsp:cNvSpPr/>
      </dsp:nvSpPr>
      <dsp:spPr>
        <a:xfrm>
          <a:off x="2816548" y="0"/>
          <a:ext cx="2617514" cy="4592232"/>
        </a:xfrm>
        <a:prstGeom prst="roundRect">
          <a:avLst>
            <a:gd name="adj" fmla="val 10000"/>
          </a:avLst>
        </a:prstGeom>
        <a:gradFill rotWithShape="1">
          <a:gsLst>
            <a:gs pos="0">
              <a:schemeClr val="accent6">
                <a:tint val="100000"/>
                <a:shade val="100000"/>
                <a:satMod val="130000"/>
              </a:schemeClr>
            </a:gs>
            <a:gs pos="100000">
              <a:schemeClr val="accent6">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es-ES" sz="3700" b="1" kern="1200" dirty="0">
              <a:effectLst>
                <a:outerShdw blurRad="38100" dist="38100" dir="2700000" algn="tl">
                  <a:srgbClr val="000000">
                    <a:alpha val="43137"/>
                  </a:srgbClr>
                </a:outerShdw>
              </a:effectLst>
            </a:rPr>
            <a:t>Horizontal</a:t>
          </a:r>
        </a:p>
      </dsp:txBody>
      <dsp:txXfrm>
        <a:off x="2816548" y="0"/>
        <a:ext cx="2617514" cy="1377669"/>
      </dsp:txXfrm>
    </dsp:sp>
    <dsp:sp modelId="{C96C59EE-AABA-4A7B-A8F1-922B49125D01}">
      <dsp:nvSpPr>
        <dsp:cNvPr id="0" name=""/>
        <dsp:cNvSpPr/>
      </dsp:nvSpPr>
      <dsp:spPr>
        <a:xfrm>
          <a:off x="3105396" y="1016983"/>
          <a:ext cx="2094011" cy="1384620"/>
        </a:xfrm>
        <a:prstGeom prst="roundRect">
          <a:avLst>
            <a:gd name="adj" fmla="val 10000"/>
          </a:avLst>
        </a:prstGeom>
        <a:solidFill>
          <a:schemeClr val="accent6"/>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6"/>
        </a:fillRef>
        <a:effectRef idx="1">
          <a:schemeClr val="accent6"/>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ES" sz="1800" kern="1200" dirty="0">
              <a:effectLst>
                <a:outerShdw blurRad="38100" dist="38100" dir="2700000" algn="tl">
                  <a:srgbClr val="000000">
                    <a:alpha val="43137"/>
                  </a:srgbClr>
                </a:outerShdw>
              </a:effectLst>
            </a:rPr>
            <a:t>Análisis de los saldos de una misma cuenta en diferentes periodos</a:t>
          </a:r>
        </a:p>
      </dsp:txBody>
      <dsp:txXfrm>
        <a:off x="3145950" y="1057537"/>
        <a:ext cx="2012903" cy="1303512"/>
      </dsp:txXfrm>
    </dsp:sp>
    <dsp:sp modelId="{75C08FD6-A49C-4946-B367-2FC9F6E7B6BE}">
      <dsp:nvSpPr>
        <dsp:cNvPr id="0" name=""/>
        <dsp:cNvSpPr/>
      </dsp:nvSpPr>
      <dsp:spPr>
        <a:xfrm>
          <a:off x="3078300" y="2976654"/>
          <a:ext cx="2094011" cy="1384620"/>
        </a:xfrm>
        <a:prstGeom prst="roundRect">
          <a:avLst>
            <a:gd name="adj" fmla="val 10000"/>
          </a:avLst>
        </a:prstGeom>
        <a:solidFill>
          <a:schemeClr val="accent6"/>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6"/>
        </a:fillRef>
        <a:effectRef idx="1">
          <a:schemeClr val="accent6"/>
        </a:effectRef>
        <a:fontRef idx="minor">
          <a:schemeClr val="lt1"/>
        </a:fontRef>
      </dsp:style>
      <dsp:txBody>
        <a:bodyPr spcFirstLastPara="0" vert="horz" wrap="square" lIns="30480" tIns="22860" rIns="30480" bIns="22860" numCol="1" spcCol="1270" anchor="ctr" anchorCtr="0">
          <a:noAutofit/>
        </a:bodyPr>
        <a:lstStyle/>
        <a:p>
          <a:pPr lvl="0" algn="l" defTabSz="533400">
            <a:lnSpc>
              <a:spcPct val="90000"/>
            </a:lnSpc>
            <a:spcBef>
              <a:spcPct val="0"/>
            </a:spcBef>
            <a:spcAft>
              <a:spcPct val="35000"/>
            </a:spcAft>
          </a:pPr>
          <a:r>
            <a:rPr lang="es-MX" sz="1200" kern="1200" dirty="0">
              <a:effectLst>
                <a:outerShdw blurRad="38100" dist="38100" dir="2700000" algn="tl">
                  <a:srgbClr val="000000">
                    <a:alpha val="43137"/>
                  </a:srgbClr>
                </a:outerShdw>
              </a:effectLst>
            </a:rPr>
            <a:t>* Aumentos y disminuciones</a:t>
          </a:r>
        </a:p>
        <a:p>
          <a:pPr lvl="0" algn="l" defTabSz="533400">
            <a:lnSpc>
              <a:spcPct val="90000"/>
            </a:lnSpc>
            <a:spcBef>
              <a:spcPct val="0"/>
            </a:spcBef>
            <a:spcAft>
              <a:spcPct val="35000"/>
            </a:spcAft>
          </a:pPr>
          <a:r>
            <a:rPr lang="es-MX" sz="1200" kern="1200" dirty="0">
              <a:effectLst>
                <a:outerShdw blurRad="38100" dist="38100" dir="2700000" algn="tl">
                  <a:srgbClr val="000000">
                    <a:alpha val="43137"/>
                  </a:srgbClr>
                </a:outerShdw>
              </a:effectLst>
            </a:rPr>
            <a:t>* Tendencias </a:t>
          </a:r>
        </a:p>
        <a:p>
          <a:pPr lvl="0" algn="l" defTabSz="533400">
            <a:lnSpc>
              <a:spcPct val="90000"/>
            </a:lnSpc>
            <a:spcBef>
              <a:spcPct val="0"/>
            </a:spcBef>
            <a:spcAft>
              <a:spcPct val="35000"/>
            </a:spcAft>
          </a:pPr>
          <a:r>
            <a:rPr lang="es-MX" sz="1200" kern="1200" dirty="0">
              <a:effectLst>
                <a:outerShdw blurRad="38100" dist="38100" dir="2700000" algn="tl">
                  <a:srgbClr val="000000">
                    <a:alpha val="43137"/>
                  </a:srgbClr>
                </a:outerShdw>
              </a:effectLst>
            </a:rPr>
            <a:t>* Control presupuestal</a:t>
          </a:r>
          <a:endParaRPr lang="es-ES" sz="1200" kern="1200" dirty="0">
            <a:effectLst>
              <a:outerShdw blurRad="38100" dist="38100" dir="2700000" algn="tl">
                <a:srgbClr val="000000">
                  <a:alpha val="43137"/>
                </a:srgbClr>
              </a:outerShdw>
            </a:effectLst>
          </a:endParaRPr>
        </a:p>
      </dsp:txBody>
      <dsp:txXfrm>
        <a:off x="3118854" y="3017208"/>
        <a:ext cx="2012903" cy="13035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897776-E0E9-43E3-8255-87BB16042FD2}">
      <dsp:nvSpPr>
        <dsp:cNvPr id="0" name=""/>
        <dsp:cNvSpPr/>
      </dsp:nvSpPr>
      <dsp:spPr>
        <a:xfrm>
          <a:off x="92705" y="542757"/>
          <a:ext cx="2504220" cy="2540991"/>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F6CE5F-1662-4E19-8656-0C1B8621AFDA}">
      <dsp:nvSpPr>
        <dsp:cNvPr id="0" name=""/>
        <dsp:cNvSpPr/>
      </dsp:nvSpPr>
      <dsp:spPr>
        <a:xfrm>
          <a:off x="2782337" y="303855"/>
          <a:ext cx="4312564" cy="28750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ctr" anchorCtr="0">
          <a:noAutofit/>
        </a:bodyPr>
        <a:lstStyle/>
        <a:p>
          <a:pPr lvl="0" algn="l" defTabSz="2222500">
            <a:lnSpc>
              <a:spcPct val="90000"/>
            </a:lnSpc>
            <a:spcBef>
              <a:spcPct val="0"/>
            </a:spcBef>
            <a:spcAft>
              <a:spcPct val="35000"/>
            </a:spcAft>
          </a:pPr>
          <a:r>
            <a:rPr lang="es-MX" sz="5000" b="1" i="1" kern="1200" dirty="0">
              <a:solidFill>
                <a:srgbClr val="F67031"/>
              </a:solidFill>
              <a:effectLst>
                <a:outerShdw blurRad="38100" dist="38100" dir="2700000" algn="tl">
                  <a:srgbClr val="000000">
                    <a:alpha val="43137"/>
                  </a:srgbClr>
                </a:outerShdw>
              </a:effectLst>
              <a:sym typeface="Georgia"/>
            </a:rPr>
            <a:t>Razones Financieras de Solvencia</a:t>
          </a:r>
          <a:endParaRPr lang="es-ES" sz="5000" kern="1200" dirty="0"/>
        </a:p>
      </dsp:txBody>
      <dsp:txXfrm>
        <a:off x="2782337" y="303855"/>
        <a:ext cx="4312564" cy="28750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EE27A0-41FE-4890-BF51-BF1EE982BF22}">
      <dsp:nvSpPr>
        <dsp:cNvPr id="0" name=""/>
        <dsp:cNvSpPr/>
      </dsp:nvSpPr>
      <dsp:spPr>
        <a:xfrm>
          <a:off x="3022825" y="2175256"/>
          <a:ext cx="2077622" cy="2077622"/>
        </a:xfrm>
        <a:prstGeom prst="ellipse">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b="1" kern="1200" dirty="0"/>
            <a:t>Razones de Solvencia</a:t>
          </a:r>
        </a:p>
      </dsp:txBody>
      <dsp:txXfrm>
        <a:off x="3327086" y="2479517"/>
        <a:ext cx="1469100" cy="1469100"/>
      </dsp:txXfrm>
    </dsp:sp>
    <dsp:sp modelId="{C25CC848-3EA4-4053-B988-F03DFBC373D0}">
      <dsp:nvSpPr>
        <dsp:cNvPr id="0" name=""/>
        <dsp:cNvSpPr/>
      </dsp:nvSpPr>
      <dsp:spPr>
        <a:xfrm rot="11700000">
          <a:off x="1451383" y="2425750"/>
          <a:ext cx="1546255" cy="592122"/>
        </a:xfrm>
        <a:prstGeom prst="leftArrow">
          <a:avLst>
            <a:gd name="adj1" fmla="val 60000"/>
            <a:gd name="adj2" fmla="val 50000"/>
          </a:avLst>
        </a:prstGeom>
        <a:solidFill>
          <a:schemeClr val="accent4">
            <a:hueOff val="0"/>
            <a:satOff val="0"/>
            <a:lumOff val="0"/>
            <a:alphaOff val="0"/>
          </a:schemeClr>
        </a:solid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a:sp3d z="-54080" prstMaterial="plastic">
          <a:bevelT w="25400" h="25400"/>
          <a:bevelB w="25400" h="25400"/>
        </a:sp3d>
      </dsp:spPr>
      <dsp:style>
        <a:lnRef idx="1">
          <a:scrgbClr r="0" g="0" b="0"/>
        </a:lnRef>
        <a:fillRef idx="1">
          <a:scrgbClr r="0" g="0" b="0"/>
        </a:fillRef>
        <a:effectRef idx="2">
          <a:scrgbClr r="0" g="0" b="0"/>
        </a:effectRef>
        <a:fontRef idx="minor">
          <a:schemeClr val="lt1"/>
        </a:fontRef>
      </dsp:style>
    </dsp:sp>
    <dsp:sp modelId="{31C7A983-88C9-4BA3-8672-8EF27BDDBBA3}">
      <dsp:nvSpPr>
        <dsp:cNvPr id="0" name=""/>
        <dsp:cNvSpPr/>
      </dsp:nvSpPr>
      <dsp:spPr>
        <a:xfrm>
          <a:off x="490856" y="1732215"/>
          <a:ext cx="1973741" cy="1578993"/>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55245" tIns="55245" rIns="55245" bIns="55245" numCol="1" spcCol="1270" anchor="ctr" anchorCtr="0">
          <a:noAutofit/>
        </a:bodyPr>
        <a:lstStyle/>
        <a:p>
          <a:pPr lvl="0" algn="ctr" defTabSz="1289050">
            <a:lnSpc>
              <a:spcPct val="90000"/>
            </a:lnSpc>
            <a:spcBef>
              <a:spcPct val="0"/>
            </a:spcBef>
            <a:spcAft>
              <a:spcPct val="35000"/>
            </a:spcAft>
          </a:pPr>
          <a:r>
            <a:rPr lang="es-ES" sz="2900" b="1" kern="1200" dirty="0">
              <a:effectLst>
                <a:outerShdw blurRad="38100" dist="38100" dir="2700000" algn="tl">
                  <a:srgbClr val="000000">
                    <a:alpha val="43137"/>
                  </a:srgbClr>
                </a:outerShdw>
              </a:effectLst>
            </a:rPr>
            <a:t>Capital de trabajo</a:t>
          </a:r>
        </a:p>
      </dsp:txBody>
      <dsp:txXfrm>
        <a:off x="537103" y="1778462"/>
        <a:ext cx="1881247" cy="1486499"/>
      </dsp:txXfrm>
    </dsp:sp>
    <dsp:sp modelId="{9AFFEEA6-3902-408C-B9C7-F437FD15F62C}">
      <dsp:nvSpPr>
        <dsp:cNvPr id="0" name=""/>
        <dsp:cNvSpPr/>
      </dsp:nvSpPr>
      <dsp:spPr>
        <a:xfrm rot="14700000">
          <a:off x="2484717" y="1194270"/>
          <a:ext cx="1546255" cy="592122"/>
        </a:xfrm>
        <a:prstGeom prst="leftArrow">
          <a:avLst>
            <a:gd name="adj1" fmla="val 60000"/>
            <a:gd name="adj2" fmla="val 50000"/>
          </a:avLst>
        </a:prstGeom>
        <a:solidFill>
          <a:schemeClr val="accent4">
            <a:hueOff val="1169395"/>
            <a:satOff val="2842"/>
            <a:lumOff val="4641"/>
            <a:alphaOff val="0"/>
          </a:schemeClr>
        </a:solid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a:sp3d z="-54080" prstMaterial="plastic">
          <a:bevelT w="25400" h="25400"/>
          <a:bevelB w="25400" h="25400"/>
        </a:sp3d>
      </dsp:spPr>
      <dsp:style>
        <a:lnRef idx="1">
          <a:scrgbClr r="0" g="0" b="0"/>
        </a:lnRef>
        <a:fillRef idx="1">
          <a:scrgbClr r="0" g="0" b="0"/>
        </a:fillRef>
        <a:effectRef idx="2">
          <a:scrgbClr r="0" g="0" b="0"/>
        </a:effectRef>
        <a:fontRef idx="minor">
          <a:schemeClr val="lt1"/>
        </a:fontRef>
      </dsp:style>
    </dsp:sp>
    <dsp:sp modelId="{4AB8E58B-DB65-4C51-B51E-10872E2831BE}">
      <dsp:nvSpPr>
        <dsp:cNvPr id="0" name=""/>
        <dsp:cNvSpPr/>
      </dsp:nvSpPr>
      <dsp:spPr>
        <a:xfrm>
          <a:off x="1944236" y="143"/>
          <a:ext cx="1973741" cy="1578993"/>
        </a:xfrm>
        <a:prstGeom prst="roundRect">
          <a:avLst>
            <a:gd name="adj" fmla="val 10000"/>
          </a:avLst>
        </a:prstGeom>
        <a:solidFill>
          <a:schemeClr val="accent4">
            <a:hueOff val="1169395"/>
            <a:satOff val="2842"/>
            <a:lumOff val="4641"/>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55245" tIns="55245" rIns="55245" bIns="55245" numCol="1" spcCol="1270" anchor="ctr" anchorCtr="0">
          <a:noAutofit/>
        </a:bodyPr>
        <a:lstStyle/>
        <a:p>
          <a:pPr lvl="0" algn="ctr" defTabSz="1289050">
            <a:lnSpc>
              <a:spcPct val="90000"/>
            </a:lnSpc>
            <a:spcBef>
              <a:spcPct val="0"/>
            </a:spcBef>
            <a:spcAft>
              <a:spcPct val="35000"/>
            </a:spcAft>
          </a:pPr>
          <a:r>
            <a:rPr lang="es-ES" sz="2900" b="1" kern="1200" dirty="0"/>
            <a:t>Liquidez</a:t>
          </a:r>
        </a:p>
      </dsp:txBody>
      <dsp:txXfrm>
        <a:off x="1990483" y="46390"/>
        <a:ext cx="1881247" cy="1486499"/>
      </dsp:txXfrm>
    </dsp:sp>
    <dsp:sp modelId="{C997CFEC-F37A-4073-A3EC-78E48293D6EF}">
      <dsp:nvSpPr>
        <dsp:cNvPr id="0" name=""/>
        <dsp:cNvSpPr/>
      </dsp:nvSpPr>
      <dsp:spPr>
        <a:xfrm rot="17700000">
          <a:off x="4092300" y="1194270"/>
          <a:ext cx="1546255" cy="592122"/>
        </a:xfrm>
        <a:prstGeom prst="leftArrow">
          <a:avLst>
            <a:gd name="adj1" fmla="val 60000"/>
            <a:gd name="adj2" fmla="val 50000"/>
          </a:avLst>
        </a:prstGeom>
        <a:solidFill>
          <a:schemeClr val="accent4">
            <a:hueOff val="2338790"/>
            <a:satOff val="5683"/>
            <a:lumOff val="9281"/>
            <a:alphaOff val="0"/>
          </a:schemeClr>
        </a:solid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a:sp3d z="-54080" prstMaterial="plastic">
          <a:bevelT w="25400" h="25400"/>
          <a:bevelB w="25400" h="25400"/>
        </a:sp3d>
      </dsp:spPr>
      <dsp:style>
        <a:lnRef idx="1">
          <a:scrgbClr r="0" g="0" b="0"/>
        </a:lnRef>
        <a:fillRef idx="1">
          <a:scrgbClr r="0" g="0" b="0"/>
        </a:fillRef>
        <a:effectRef idx="2">
          <a:scrgbClr r="0" g="0" b="0"/>
        </a:effectRef>
        <a:fontRef idx="minor">
          <a:schemeClr val="lt1"/>
        </a:fontRef>
      </dsp:style>
    </dsp:sp>
    <dsp:sp modelId="{1F7164FB-4C36-4B7B-B215-3A7697C77FA9}">
      <dsp:nvSpPr>
        <dsp:cNvPr id="0" name=""/>
        <dsp:cNvSpPr/>
      </dsp:nvSpPr>
      <dsp:spPr>
        <a:xfrm>
          <a:off x="4205295" y="143"/>
          <a:ext cx="1973741" cy="1578993"/>
        </a:xfrm>
        <a:prstGeom prst="roundRect">
          <a:avLst>
            <a:gd name="adj" fmla="val 10000"/>
          </a:avLst>
        </a:prstGeom>
        <a:solidFill>
          <a:schemeClr val="accent4">
            <a:hueOff val="2338790"/>
            <a:satOff val="5683"/>
            <a:lumOff val="9281"/>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55245" tIns="55245" rIns="55245" bIns="55245" numCol="1" spcCol="1270" anchor="ctr" anchorCtr="0">
          <a:noAutofit/>
        </a:bodyPr>
        <a:lstStyle/>
        <a:p>
          <a:pPr lvl="0" algn="ctr" defTabSz="1289050">
            <a:lnSpc>
              <a:spcPct val="90000"/>
            </a:lnSpc>
            <a:spcBef>
              <a:spcPct val="0"/>
            </a:spcBef>
            <a:spcAft>
              <a:spcPct val="35000"/>
            </a:spcAft>
          </a:pPr>
          <a:r>
            <a:rPr lang="es-ES" sz="2900" b="1" kern="1200" dirty="0"/>
            <a:t>Liquidez inmediata</a:t>
          </a:r>
        </a:p>
      </dsp:txBody>
      <dsp:txXfrm>
        <a:off x="4251542" y="46390"/>
        <a:ext cx="1881247" cy="1486499"/>
      </dsp:txXfrm>
    </dsp:sp>
    <dsp:sp modelId="{EE07218A-5F7A-4AB0-9E81-D9C1A7629427}">
      <dsp:nvSpPr>
        <dsp:cNvPr id="0" name=""/>
        <dsp:cNvSpPr/>
      </dsp:nvSpPr>
      <dsp:spPr>
        <a:xfrm rot="20700000">
          <a:off x="5125635" y="2425750"/>
          <a:ext cx="1546255" cy="592122"/>
        </a:xfrm>
        <a:prstGeom prst="leftArrow">
          <a:avLst>
            <a:gd name="adj1" fmla="val 60000"/>
            <a:gd name="adj2" fmla="val 50000"/>
          </a:avLst>
        </a:prstGeom>
        <a:solidFill>
          <a:schemeClr val="accent4">
            <a:hueOff val="3508185"/>
            <a:satOff val="8525"/>
            <a:lumOff val="13922"/>
            <a:alphaOff val="0"/>
          </a:schemeClr>
        </a:solid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a:sp3d z="-54080" prstMaterial="plastic">
          <a:bevelT w="25400" h="25400"/>
          <a:bevelB w="25400" h="25400"/>
        </a:sp3d>
      </dsp:spPr>
      <dsp:style>
        <a:lnRef idx="1">
          <a:scrgbClr r="0" g="0" b="0"/>
        </a:lnRef>
        <a:fillRef idx="1">
          <a:scrgbClr r="0" g="0" b="0"/>
        </a:fillRef>
        <a:effectRef idx="2">
          <a:scrgbClr r="0" g="0" b="0"/>
        </a:effectRef>
        <a:fontRef idx="minor">
          <a:schemeClr val="lt1"/>
        </a:fontRef>
      </dsp:style>
    </dsp:sp>
    <dsp:sp modelId="{F7902CC2-F39C-407C-8157-EB06B85C8EA8}">
      <dsp:nvSpPr>
        <dsp:cNvPr id="0" name=""/>
        <dsp:cNvSpPr/>
      </dsp:nvSpPr>
      <dsp:spPr>
        <a:xfrm>
          <a:off x="5658676" y="1732215"/>
          <a:ext cx="1973741" cy="1578993"/>
        </a:xfrm>
        <a:prstGeom prst="roundRect">
          <a:avLst>
            <a:gd name="adj" fmla="val 10000"/>
          </a:avLst>
        </a:prstGeom>
        <a:solidFill>
          <a:schemeClr val="accent4">
            <a:hueOff val="3508185"/>
            <a:satOff val="8525"/>
            <a:lumOff val="13922"/>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55245" tIns="55245" rIns="55245" bIns="55245" numCol="1" spcCol="1270" anchor="ctr" anchorCtr="0">
          <a:noAutofit/>
        </a:bodyPr>
        <a:lstStyle/>
        <a:p>
          <a:pPr lvl="0" algn="ctr" defTabSz="1289050">
            <a:lnSpc>
              <a:spcPct val="90000"/>
            </a:lnSpc>
            <a:spcBef>
              <a:spcPct val="0"/>
            </a:spcBef>
            <a:spcAft>
              <a:spcPct val="35000"/>
            </a:spcAft>
          </a:pPr>
          <a:r>
            <a:rPr lang="es-ES" sz="2900" b="1" kern="1200" dirty="0"/>
            <a:t>Pago inmediato</a:t>
          </a:r>
        </a:p>
      </dsp:txBody>
      <dsp:txXfrm>
        <a:off x="5704923" y="1778462"/>
        <a:ext cx="1881247" cy="14864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6E9365-DF01-4A1E-B1A2-562CABA58849}">
      <dsp:nvSpPr>
        <dsp:cNvPr id="0" name=""/>
        <dsp:cNvSpPr/>
      </dsp:nvSpPr>
      <dsp:spPr>
        <a:xfrm>
          <a:off x="4598574" y="609020"/>
          <a:ext cx="3444073" cy="3444073"/>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w="25400" cap="flat" cmpd="sng" algn="ctr">
          <a:solidFill>
            <a:schemeClr val="lt1">
              <a:hueOff val="0"/>
              <a:satOff val="0"/>
              <a:lumOff val="0"/>
              <a:alphaOff val="0"/>
            </a:schemeClr>
          </a:solidFill>
          <a:prstDash val="solid"/>
        </a:ln>
        <a:effectLst>
          <a:softEdge rad="63500"/>
        </a:effectLst>
      </dsp:spPr>
      <dsp:style>
        <a:lnRef idx="2">
          <a:scrgbClr r="0" g="0" b="0"/>
        </a:lnRef>
        <a:fillRef idx="1">
          <a:scrgbClr r="0" g="0" b="0"/>
        </a:fillRef>
        <a:effectRef idx="0">
          <a:scrgbClr r="0" g="0" b="0"/>
        </a:effectRef>
        <a:fontRef idx="minor">
          <a:schemeClr val="lt1"/>
        </a:fontRef>
      </dsp:style>
    </dsp:sp>
    <dsp:sp modelId="{066219B7-20AA-4D5C-B686-E9410A5363FF}">
      <dsp:nvSpPr>
        <dsp:cNvPr id="0" name=""/>
        <dsp:cNvSpPr/>
      </dsp:nvSpPr>
      <dsp:spPr>
        <a:xfrm>
          <a:off x="168798" y="644838"/>
          <a:ext cx="4031994" cy="34440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r" defTabSz="1422400">
            <a:lnSpc>
              <a:spcPct val="90000"/>
            </a:lnSpc>
            <a:spcBef>
              <a:spcPct val="0"/>
            </a:spcBef>
            <a:spcAft>
              <a:spcPct val="35000"/>
            </a:spcAft>
          </a:pPr>
          <a:r>
            <a:rPr lang="es-ES" sz="3200" b="1" kern="1200" dirty="0">
              <a:solidFill>
                <a:schemeClr val="bg1"/>
              </a:solidFill>
              <a:effectLst>
                <a:outerShdw blurRad="38100" dist="38100" dir="2700000" algn="tl">
                  <a:srgbClr val="000000">
                    <a:alpha val="43137"/>
                  </a:srgbClr>
                </a:outerShdw>
              </a:effectLst>
            </a:rPr>
            <a:t>Razones Financieras de Actividad</a:t>
          </a:r>
        </a:p>
      </dsp:txBody>
      <dsp:txXfrm>
        <a:off x="168798" y="644838"/>
        <a:ext cx="4031994" cy="344407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6063F1-2824-49A7-A666-0A9692A95BCF}">
      <dsp:nvSpPr>
        <dsp:cNvPr id="0" name=""/>
        <dsp:cNvSpPr/>
      </dsp:nvSpPr>
      <dsp:spPr>
        <a:xfrm>
          <a:off x="1866116" y="595184"/>
          <a:ext cx="3972828" cy="3972828"/>
        </a:xfrm>
        <a:prstGeom prst="blockArc">
          <a:avLst>
            <a:gd name="adj1" fmla="val 11880000"/>
            <a:gd name="adj2" fmla="val 16200000"/>
            <a:gd name="adj3" fmla="val 4639"/>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76A34298-8189-4A13-89B2-9F1CC53BBFFC}">
      <dsp:nvSpPr>
        <dsp:cNvPr id="0" name=""/>
        <dsp:cNvSpPr/>
      </dsp:nvSpPr>
      <dsp:spPr>
        <a:xfrm>
          <a:off x="1866116" y="595184"/>
          <a:ext cx="3972828" cy="3972828"/>
        </a:xfrm>
        <a:prstGeom prst="blockArc">
          <a:avLst>
            <a:gd name="adj1" fmla="val 7560000"/>
            <a:gd name="adj2" fmla="val 11880000"/>
            <a:gd name="adj3" fmla="val 4639"/>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143BF109-BBAE-435A-A3C9-F6BDE18DD451}">
      <dsp:nvSpPr>
        <dsp:cNvPr id="0" name=""/>
        <dsp:cNvSpPr/>
      </dsp:nvSpPr>
      <dsp:spPr>
        <a:xfrm>
          <a:off x="1866116" y="595184"/>
          <a:ext cx="3972828" cy="3972828"/>
        </a:xfrm>
        <a:prstGeom prst="blockArc">
          <a:avLst>
            <a:gd name="adj1" fmla="val 3240000"/>
            <a:gd name="adj2" fmla="val 7560000"/>
            <a:gd name="adj3" fmla="val 4639"/>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3AD7E58F-0C30-493C-9AF0-97DF188289C9}">
      <dsp:nvSpPr>
        <dsp:cNvPr id="0" name=""/>
        <dsp:cNvSpPr/>
      </dsp:nvSpPr>
      <dsp:spPr>
        <a:xfrm>
          <a:off x="1866116" y="595184"/>
          <a:ext cx="3972828" cy="3972828"/>
        </a:xfrm>
        <a:prstGeom prst="blockArc">
          <a:avLst>
            <a:gd name="adj1" fmla="val 20520000"/>
            <a:gd name="adj2" fmla="val 3240000"/>
            <a:gd name="adj3" fmla="val 4639"/>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32C56880-8A8D-449F-BE91-F23E8C5D983F}">
      <dsp:nvSpPr>
        <dsp:cNvPr id="0" name=""/>
        <dsp:cNvSpPr/>
      </dsp:nvSpPr>
      <dsp:spPr>
        <a:xfrm>
          <a:off x="1866116" y="595184"/>
          <a:ext cx="3972828" cy="3972828"/>
        </a:xfrm>
        <a:prstGeom prst="blockArc">
          <a:avLst>
            <a:gd name="adj1" fmla="val 16200000"/>
            <a:gd name="adj2" fmla="val 20520000"/>
            <a:gd name="adj3" fmla="val 4639"/>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FC14A911-E89C-456D-82BC-C66B42967E68}">
      <dsp:nvSpPr>
        <dsp:cNvPr id="0" name=""/>
        <dsp:cNvSpPr/>
      </dsp:nvSpPr>
      <dsp:spPr>
        <a:xfrm>
          <a:off x="2938306" y="1658954"/>
          <a:ext cx="1828447" cy="1828447"/>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s-ES" sz="2100" b="1" kern="1200" dirty="0">
              <a:effectLst>
                <a:outerShdw blurRad="38100" dist="38100" dir="2700000" algn="tl">
                  <a:srgbClr val="000000">
                    <a:alpha val="43137"/>
                  </a:srgbClr>
                </a:outerShdw>
              </a:effectLst>
            </a:rPr>
            <a:t>Razones de Actividad</a:t>
          </a:r>
        </a:p>
      </dsp:txBody>
      <dsp:txXfrm>
        <a:off x="3206076" y="1926724"/>
        <a:ext cx="1292907" cy="1292907"/>
      </dsp:txXfrm>
    </dsp:sp>
    <dsp:sp modelId="{97401E66-CBA2-4529-A1F9-B98EFD792F73}">
      <dsp:nvSpPr>
        <dsp:cNvPr id="0" name=""/>
        <dsp:cNvSpPr/>
      </dsp:nvSpPr>
      <dsp:spPr>
        <a:xfrm>
          <a:off x="3212574" y="1304"/>
          <a:ext cx="1279912" cy="1279912"/>
        </a:xfrm>
        <a:prstGeom prst="ellipse">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b="1" kern="1200" dirty="0">
              <a:effectLst>
                <a:outerShdw blurRad="38100" dist="38100" dir="2700000" algn="tl">
                  <a:srgbClr val="000000">
                    <a:alpha val="43137"/>
                  </a:srgbClr>
                </a:outerShdw>
              </a:effectLst>
            </a:rPr>
            <a:t>Razón de Rotación de Inventarios</a:t>
          </a:r>
        </a:p>
      </dsp:txBody>
      <dsp:txXfrm>
        <a:off x="3400013" y="188743"/>
        <a:ext cx="905034" cy="905034"/>
      </dsp:txXfrm>
    </dsp:sp>
    <dsp:sp modelId="{352FB023-5913-4B93-9860-D3F2DAFF9E8B}">
      <dsp:nvSpPr>
        <dsp:cNvPr id="0" name=""/>
        <dsp:cNvSpPr/>
      </dsp:nvSpPr>
      <dsp:spPr>
        <a:xfrm>
          <a:off x="5057944" y="1342045"/>
          <a:ext cx="1279912" cy="1279912"/>
        </a:xfrm>
        <a:prstGeom prst="ellipse">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b="1" kern="1200" dirty="0">
              <a:effectLst>
                <a:outerShdw blurRad="38100" dist="38100" dir="2700000" algn="tl">
                  <a:srgbClr val="000000">
                    <a:alpha val="43137"/>
                  </a:srgbClr>
                </a:outerShdw>
              </a:effectLst>
            </a:rPr>
            <a:t>Razón de DVPC</a:t>
          </a:r>
        </a:p>
      </dsp:txBody>
      <dsp:txXfrm>
        <a:off x="5245383" y="1529484"/>
        <a:ext cx="905034" cy="905034"/>
      </dsp:txXfrm>
    </dsp:sp>
    <dsp:sp modelId="{80CAE30A-0AD2-4E71-A7ED-EDE7DABF5297}">
      <dsp:nvSpPr>
        <dsp:cNvPr id="0" name=""/>
        <dsp:cNvSpPr/>
      </dsp:nvSpPr>
      <dsp:spPr>
        <a:xfrm>
          <a:off x="4353075" y="3511408"/>
          <a:ext cx="1279912" cy="1279912"/>
        </a:xfrm>
        <a:prstGeom prst="ellipse">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b="1" kern="1200" dirty="0">
              <a:effectLst>
                <a:outerShdw blurRad="38100" dist="38100" dir="2700000" algn="tl">
                  <a:srgbClr val="000000">
                    <a:alpha val="43137"/>
                  </a:srgbClr>
                </a:outerShdw>
              </a:effectLst>
            </a:rPr>
            <a:t>Razón de Rotación de Activos Fijos</a:t>
          </a:r>
        </a:p>
      </dsp:txBody>
      <dsp:txXfrm>
        <a:off x="4540514" y="3698847"/>
        <a:ext cx="905034" cy="905034"/>
      </dsp:txXfrm>
    </dsp:sp>
    <dsp:sp modelId="{D1124A1A-E10B-451B-B8D2-654D8DF85EF2}">
      <dsp:nvSpPr>
        <dsp:cNvPr id="0" name=""/>
        <dsp:cNvSpPr/>
      </dsp:nvSpPr>
      <dsp:spPr>
        <a:xfrm>
          <a:off x="2072072" y="3511408"/>
          <a:ext cx="1279912" cy="1279912"/>
        </a:xfrm>
        <a:prstGeom prst="ellipse">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b="1" kern="1200" dirty="0">
              <a:effectLst>
                <a:outerShdw blurRad="38100" dist="38100" dir="2700000" algn="tl">
                  <a:srgbClr val="000000">
                    <a:alpha val="43137"/>
                  </a:srgbClr>
                </a:outerShdw>
              </a:effectLst>
            </a:rPr>
            <a:t>Razón de Rotación de Activos Totales</a:t>
          </a:r>
        </a:p>
      </dsp:txBody>
      <dsp:txXfrm>
        <a:off x="2259511" y="3698847"/>
        <a:ext cx="905034" cy="905034"/>
      </dsp:txXfrm>
    </dsp:sp>
    <dsp:sp modelId="{9CAB2312-EE8B-43DB-9E67-C4A477CFA7BC}">
      <dsp:nvSpPr>
        <dsp:cNvPr id="0" name=""/>
        <dsp:cNvSpPr/>
      </dsp:nvSpPr>
      <dsp:spPr>
        <a:xfrm>
          <a:off x="1367203" y="1342045"/>
          <a:ext cx="1279912" cy="1279912"/>
        </a:xfrm>
        <a:prstGeom prst="ellipse">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b="1" kern="1200" dirty="0">
              <a:effectLst>
                <a:outerShdw blurRad="38100" dist="38100" dir="2700000" algn="tl">
                  <a:srgbClr val="000000">
                    <a:alpha val="43137"/>
                  </a:srgbClr>
                </a:outerShdw>
              </a:effectLst>
            </a:rPr>
            <a:t>Razón de Rotación de Cuentas por Pagar</a:t>
          </a:r>
        </a:p>
      </dsp:txBody>
      <dsp:txXfrm>
        <a:off x="1554642" y="1529484"/>
        <a:ext cx="905034" cy="90503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7227A7-71DB-42A5-ACBB-0F504A5B2407}">
      <dsp:nvSpPr>
        <dsp:cNvPr id="0" name=""/>
        <dsp:cNvSpPr/>
      </dsp:nvSpPr>
      <dsp:spPr>
        <a:xfrm>
          <a:off x="2446662" y="1608213"/>
          <a:ext cx="1219200" cy="1219200"/>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444500">
            <a:lnSpc>
              <a:spcPct val="90000"/>
            </a:lnSpc>
            <a:spcBef>
              <a:spcPct val="0"/>
            </a:spcBef>
            <a:spcAft>
              <a:spcPct val="35000"/>
            </a:spcAft>
          </a:pPr>
          <a:r>
            <a:rPr lang="es-ES" sz="1000" b="1" kern="1200" dirty="0">
              <a:effectLst>
                <a:outerShdw blurRad="38100" dist="38100" dir="2700000" algn="tl">
                  <a:srgbClr val="000000">
                    <a:alpha val="43137"/>
                  </a:srgbClr>
                </a:outerShdw>
              </a:effectLst>
            </a:rPr>
            <a:t>Razones de Endeudamiento</a:t>
          </a:r>
        </a:p>
      </dsp:txBody>
      <dsp:txXfrm>
        <a:off x="2506178" y="1667729"/>
        <a:ext cx="1100168" cy="1100168"/>
      </dsp:txXfrm>
    </dsp:sp>
    <dsp:sp modelId="{B82B5F54-88B3-45DB-A089-2E53A9B51766}">
      <dsp:nvSpPr>
        <dsp:cNvPr id="0" name=""/>
        <dsp:cNvSpPr/>
      </dsp:nvSpPr>
      <dsp:spPr>
        <a:xfrm rot="16200000">
          <a:off x="2733676" y="1285627"/>
          <a:ext cx="645172" cy="0"/>
        </a:xfrm>
        <a:custGeom>
          <a:avLst/>
          <a:gdLst/>
          <a:ahLst/>
          <a:cxnLst/>
          <a:rect l="0" t="0" r="0" b="0"/>
          <a:pathLst>
            <a:path>
              <a:moveTo>
                <a:pt x="0" y="0"/>
              </a:moveTo>
              <a:lnTo>
                <a:pt x="645172" y="0"/>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87102972-FA5E-49C5-9A40-AFD42C859112}">
      <dsp:nvSpPr>
        <dsp:cNvPr id="0" name=""/>
        <dsp:cNvSpPr/>
      </dsp:nvSpPr>
      <dsp:spPr>
        <a:xfrm>
          <a:off x="2576383" y="0"/>
          <a:ext cx="959758" cy="963041"/>
        </a:xfrm>
        <a:prstGeom prst="roundRect">
          <a:avLst/>
        </a:prstGeom>
        <a:solidFill>
          <a:schemeClr val="accent4">
            <a:hueOff val="701637"/>
            <a:satOff val="1705"/>
            <a:lumOff val="2784"/>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355600">
            <a:lnSpc>
              <a:spcPct val="90000"/>
            </a:lnSpc>
            <a:spcBef>
              <a:spcPct val="0"/>
            </a:spcBef>
            <a:spcAft>
              <a:spcPct val="35000"/>
            </a:spcAft>
          </a:pPr>
          <a:r>
            <a:rPr lang="es-ES" sz="800" b="1" kern="1200" dirty="0">
              <a:effectLst>
                <a:outerShdw blurRad="38100" dist="38100" dir="2700000" algn="tl">
                  <a:srgbClr val="000000">
                    <a:alpha val="43137"/>
                  </a:srgbClr>
                </a:outerShdw>
              </a:effectLst>
            </a:rPr>
            <a:t>Razón de Endeudamiento</a:t>
          </a:r>
        </a:p>
      </dsp:txBody>
      <dsp:txXfrm>
        <a:off x="2623235" y="46852"/>
        <a:ext cx="866054" cy="869337"/>
      </dsp:txXfrm>
    </dsp:sp>
    <dsp:sp modelId="{D647BCD4-5F4C-44F8-9515-5333FDAAC3C9}">
      <dsp:nvSpPr>
        <dsp:cNvPr id="0" name=""/>
        <dsp:cNvSpPr/>
      </dsp:nvSpPr>
      <dsp:spPr>
        <a:xfrm rot="2959416">
          <a:off x="3521246" y="2955735"/>
          <a:ext cx="338399" cy="0"/>
        </a:xfrm>
        <a:custGeom>
          <a:avLst/>
          <a:gdLst/>
          <a:ahLst/>
          <a:cxnLst/>
          <a:rect l="0" t="0" r="0" b="0"/>
          <a:pathLst>
            <a:path>
              <a:moveTo>
                <a:pt x="0" y="0"/>
              </a:moveTo>
              <a:lnTo>
                <a:pt x="338399" y="0"/>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2F79FEBB-AEF6-4EA1-AF59-057374F3ED37}">
      <dsp:nvSpPr>
        <dsp:cNvPr id="0" name=""/>
        <dsp:cNvSpPr/>
      </dsp:nvSpPr>
      <dsp:spPr>
        <a:xfrm>
          <a:off x="3744760" y="3084057"/>
          <a:ext cx="879043" cy="892587"/>
        </a:xfrm>
        <a:prstGeom prst="roundRect">
          <a:avLst/>
        </a:prstGeom>
        <a:solidFill>
          <a:schemeClr val="accent4">
            <a:hueOff val="1403274"/>
            <a:satOff val="3410"/>
            <a:lumOff val="5569"/>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377825">
            <a:lnSpc>
              <a:spcPct val="90000"/>
            </a:lnSpc>
            <a:spcBef>
              <a:spcPct val="0"/>
            </a:spcBef>
            <a:spcAft>
              <a:spcPct val="35000"/>
            </a:spcAft>
          </a:pPr>
          <a:r>
            <a:rPr lang="es-ES" sz="850" b="1" kern="1200" dirty="0">
              <a:effectLst>
                <a:outerShdw blurRad="38100" dist="38100" dir="2700000" algn="tl">
                  <a:srgbClr val="000000">
                    <a:alpha val="43137"/>
                  </a:srgbClr>
                </a:outerShdw>
              </a:effectLst>
            </a:rPr>
            <a:t>Multiplicador del Capital</a:t>
          </a:r>
        </a:p>
      </dsp:txBody>
      <dsp:txXfrm>
        <a:off x="3787671" y="3126968"/>
        <a:ext cx="793221" cy="806765"/>
      </dsp:txXfrm>
    </dsp:sp>
    <dsp:sp modelId="{A7E2D831-460F-40B0-A7BA-E6BF7D4FF3B9}">
      <dsp:nvSpPr>
        <dsp:cNvPr id="0" name=""/>
        <dsp:cNvSpPr/>
      </dsp:nvSpPr>
      <dsp:spPr>
        <a:xfrm rot="20526242">
          <a:off x="3646309" y="1896780"/>
          <a:ext cx="808265" cy="0"/>
        </a:xfrm>
        <a:custGeom>
          <a:avLst/>
          <a:gdLst/>
          <a:ahLst/>
          <a:cxnLst/>
          <a:rect l="0" t="0" r="0" b="0"/>
          <a:pathLst>
            <a:path>
              <a:moveTo>
                <a:pt x="0" y="0"/>
              </a:moveTo>
              <a:lnTo>
                <a:pt x="808265" y="0"/>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E8F48691-AA2D-4923-B0D0-53E95780C5E6}">
      <dsp:nvSpPr>
        <dsp:cNvPr id="0" name=""/>
        <dsp:cNvSpPr/>
      </dsp:nvSpPr>
      <dsp:spPr>
        <a:xfrm>
          <a:off x="4435021" y="1203162"/>
          <a:ext cx="912477" cy="844212"/>
        </a:xfrm>
        <a:prstGeom prst="roundRect">
          <a:avLst/>
        </a:prstGeom>
        <a:solidFill>
          <a:schemeClr val="accent4">
            <a:hueOff val="2104911"/>
            <a:satOff val="5115"/>
            <a:lumOff val="8353"/>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333375">
            <a:lnSpc>
              <a:spcPct val="90000"/>
            </a:lnSpc>
            <a:spcBef>
              <a:spcPct val="0"/>
            </a:spcBef>
            <a:spcAft>
              <a:spcPct val="35000"/>
            </a:spcAft>
          </a:pPr>
          <a:r>
            <a:rPr lang="es-ES" sz="750" b="1" kern="1200" dirty="0">
              <a:effectLst>
                <a:outerShdw blurRad="38100" dist="38100" dir="2700000" algn="tl">
                  <a:srgbClr val="000000">
                    <a:alpha val="43137"/>
                  </a:srgbClr>
                </a:outerShdw>
              </a:effectLst>
            </a:rPr>
            <a:t>Razón de Apalancamiento</a:t>
          </a:r>
        </a:p>
      </dsp:txBody>
      <dsp:txXfrm>
        <a:off x="4476232" y="1244373"/>
        <a:ext cx="830055" cy="761790"/>
      </dsp:txXfrm>
    </dsp:sp>
    <dsp:sp modelId="{1221A080-FD4A-40C9-9D15-D314C00F8328}">
      <dsp:nvSpPr>
        <dsp:cNvPr id="0" name=""/>
        <dsp:cNvSpPr/>
      </dsp:nvSpPr>
      <dsp:spPr>
        <a:xfrm rot="7635470">
          <a:off x="2316908" y="2964085"/>
          <a:ext cx="343429" cy="0"/>
        </a:xfrm>
        <a:custGeom>
          <a:avLst/>
          <a:gdLst/>
          <a:ahLst/>
          <a:cxnLst/>
          <a:rect l="0" t="0" r="0" b="0"/>
          <a:pathLst>
            <a:path>
              <a:moveTo>
                <a:pt x="0" y="0"/>
              </a:moveTo>
              <a:lnTo>
                <a:pt x="343429" y="0"/>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E9E75260-E636-4E49-BED7-1C710E31F73B}">
      <dsp:nvSpPr>
        <dsp:cNvPr id="0" name=""/>
        <dsp:cNvSpPr/>
      </dsp:nvSpPr>
      <dsp:spPr>
        <a:xfrm>
          <a:off x="1605172" y="3100756"/>
          <a:ext cx="895993" cy="871634"/>
        </a:xfrm>
        <a:prstGeom prst="roundRect">
          <a:avLst/>
        </a:prstGeom>
        <a:solidFill>
          <a:schemeClr val="accent4">
            <a:hueOff val="2806548"/>
            <a:satOff val="6820"/>
            <a:lumOff val="1113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400050">
            <a:lnSpc>
              <a:spcPct val="90000"/>
            </a:lnSpc>
            <a:spcBef>
              <a:spcPct val="0"/>
            </a:spcBef>
            <a:spcAft>
              <a:spcPct val="35000"/>
            </a:spcAft>
          </a:pPr>
          <a:r>
            <a:rPr lang="es-ES" sz="900" b="1" kern="1200" dirty="0">
              <a:effectLst>
                <a:outerShdw blurRad="38100" dist="38100" dir="2700000" algn="tl">
                  <a:srgbClr val="000000">
                    <a:alpha val="43137"/>
                  </a:srgbClr>
                </a:outerShdw>
              </a:effectLst>
            </a:rPr>
            <a:t>Razón de cobertura de intereses</a:t>
          </a:r>
        </a:p>
      </dsp:txBody>
      <dsp:txXfrm>
        <a:off x="1647722" y="3143306"/>
        <a:ext cx="810893" cy="786534"/>
      </dsp:txXfrm>
    </dsp:sp>
    <dsp:sp modelId="{A5A10059-2C25-4C51-8723-583F2D7EE799}">
      <dsp:nvSpPr>
        <dsp:cNvPr id="0" name=""/>
        <dsp:cNvSpPr/>
      </dsp:nvSpPr>
      <dsp:spPr>
        <a:xfrm rot="11997180">
          <a:off x="1871476" y="1895326"/>
          <a:ext cx="592983" cy="0"/>
        </a:xfrm>
        <a:custGeom>
          <a:avLst/>
          <a:gdLst/>
          <a:ahLst/>
          <a:cxnLst/>
          <a:rect l="0" t="0" r="0" b="0"/>
          <a:pathLst>
            <a:path>
              <a:moveTo>
                <a:pt x="0" y="0"/>
              </a:moveTo>
              <a:lnTo>
                <a:pt x="592983" y="0"/>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317BD53E-ADB4-4C8E-ADD3-6D9BEC33232C}">
      <dsp:nvSpPr>
        <dsp:cNvPr id="0" name=""/>
        <dsp:cNvSpPr/>
      </dsp:nvSpPr>
      <dsp:spPr>
        <a:xfrm>
          <a:off x="977180" y="1168596"/>
          <a:ext cx="912094" cy="919976"/>
        </a:xfrm>
        <a:prstGeom prst="roundRect">
          <a:avLst/>
        </a:prstGeom>
        <a:solidFill>
          <a:schemeClr val="accent4">
            <a:hueOff val="3508185"/>
            <a:satOff val="8525"/>
            <a:lumOff val="13922"/>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400050">
            <a:lnSpc>
              <a:spcPct val="90000"/>
            </a:lnSpc>
            <a:spcBef>
              <a:spcPct val="0"/>
            </a:spcBef>
            <a:spcAft>
              <a:spcPct val="35000"/>
            </a:spcAft>
          </a:pPr>
          <a:r>
            <a:rPr lang="es-ES" sz="900" b="1" kern="1200" dirty="0">
              <a:effectLst>
                <a:outerShdw blurRad="38100" dist="38100" dir="2700000" algn="tl">
                  <a:srgbClr val="000000">
                    <a:alpha val="43137"/>
                  </a:srgbClr>
                </a:outerShdw>
              </a:effectLst>
            </a:rPr>
            <a:t>Razón de cobertura efectiva</a:t>
          </a:r>
        </a:p>
      </dsp:txBody>
      <dsp:txXfrm>
        <a:off x="1021705" y="1213121"/>
        <a:ext cx="823044" cy="83092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F00769-F278-4DFA-99F9-FB1704901E15}">
      <dsp:nvSpPr>
        <dsp:cNvPr id="0" name=""/>
        <dsp:cNvSpPr/>
      </dsp:nvSpPr>
      <dsp:spPr>
        <a:xfrm rot="16200000">
          <a:off x="508000" y="-508000"/>
          <a:ext cx="2032000" cy="3048000"/>
        </a:xfrm>
        <a:prstGeom prst="round1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sp3d extrusionH="28000" prstMaterial="matte"/>
        </a:bodyPr>
        <a:lstStyle/>
        <a:p>
          <a:pPr lvl="0" algn="ctr" defTabSz="889000">
            <a:lnSpc>
              <a:spcPct val="90000"/>
            </a:lnSpc>
            <a:spcBef>
              <a:spcPct val="0"/>
            </a:spcBef>
            <a:spcAft>
              <a:spcPct val="35000"/>
            </a:spcAft>
          </a:pPr>
          <a:r>
            <a:rPr lang="es-ES" sz="2000" b="1" kern="1200" dirty="0">
              <a:effectLst>
                <a:outerShdw blurRad="38100" dist="38100" dir="2700000" algn="tl">
                  <a:srgbClr val="000000">
                    <a:alpha val="43137"/>
                  </a:srgbClr>
                </a:outerShdw>
              </a:effectLst>
            </a:rPr>
            <a:t>Margen de Utilidad Bruta</a:t>
          </a:r>
        </a:p>
      </dsp:txBody>
      <dsp:txXfrm rot="5400000">
        <a:off x="0" y="0"/>
        <a:ext cx="3048000" cy="1524000"/>
      </dsp:txXfrm>
    </dsp:sp>
    <dsp:sp modelId="{C246B7D8-A5A4-4D50-B094-D207A3E28124}">
      <dsp:nvSpPr>
        <dsp:cNvPr id="0" name=""/>
        <dsp:cNvSpPr/>
      </dsp:nvSpPr>
      <dsp:spPr>
        <a:xfrm>
          <a:off x="3048000" y="0"/>
          <a:ext cx="3048000" cy="2032000"/>
        </a:xfrm>
        <a:prstGeom prst="round1Rect">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sp3d extrusionH="28000" prstMaterial="matte"/>
        </a:bodyPr>
        <a:lstStyle/>
        <a:p>
          <a:pPr lvl="0" algn="ctr" defTabSz="889000">
            <a:lnSpc>
              <a:spcPct val="90000"/>
            </a:lnSpc>
            <a:spcBef>
              <a:spcPct val="0"/>
            </a:spcBef>
            <a:spcAft>
              <a:spcPct val="35000"/>
            </a:spcAft>
          </a:pPr>
          <a:r>
            <a:rPr lang="es-ES" sz="2000" b="1" kern="1200" dirty="0">
              <a:effectLst>
                <a:outerShdw blurRad="38100" dist="38100" dir="2700000" algn="tl">
                  <a:srgbClr val="000000">
                    <a:alpha val="43137"/>
                  </a:srgbClr>
                </a:outerShdw>
              </a:effectLst>
            </a:rPr>
            <a:t>Margen de Utilidad Neta</a:t>
          </a:r>
        </a:p>
      </dsp:txBody>
      <dsp:txXfrm>
        <a:off x="3048000" y="0"/>
        <a:ext cx="3048000" cy="1524000"/>
      </dsp:txXfrm>
    </dsp:sp>
    <dsp:sp modelId="{32802853-DC2D-4F49-A88D-3CC14BBD82E4}">
      <dsp:nvSpPr>
        <dsp:cNvPr id="0" name=""/>
        <dsp:cNvSpPr/>
      </dsp:nvSpPr>
      <dsp:spPr>
        <a:xfrm rot="10800000">
          <a:off x="0" y="2032000"/>
          <a:ext cx="3048000" cy="2032000"/>
        </a:xfrm>
        <a:prstGeom prst="round1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sp3d extrusionH="28000" prstMaterial="matte"/>
        </a:bodyPr>
        <a:lstStyle/>
        <a:p>
          <a:pPr lvl="0" algn="ctr" defTabSz="889000">
            <a:lnSpc>
              <a:spcPct val="90000"/>
            </a:lnSpc>
            <a:spcBef>
              <a:spcPct val="0"/>
            </a:spcBef>
            <a:spcAft>
              <a:spcPct val="35000"/>
            </a:spcAft>
          </a:pPr>
          <a:r>
            <a:rPr lang="es-ES" sz="2000" b="1" kern="1200" dirty="0">
              <a:effectLst>
                <a:outerShdw blurRad="38100" dist="38100" dir="2700000" algn="tl">
                  <a:srgbClr val="000000">
                    <a:alpha val="43137"/>
                  </a:srgbClr>
                </a:outerShdw>
              </a:effectLst>
            </a:rPr>
            <a:t>Rendimiento de Activos Totales (RAT)</a:t>
          </a:r>
        </a:p>
      </dsp:txBody>
      <dsp:txXfrm rot="10800000">
        <a:off x="0" y="2539999"/>
        <a:ext cx="3048000" cy="1524000"/>
      </dsp:txXfrm>
    </dsp:sp>
    <dsp:sp modelId="{85B66AFB-3D5C-439B-B38B-FDE144F3AFF4}">
      <dsp:nvSpPr>
        <dsp:cNvPr id="0" name=""/>
        <dsp:cNvSpPr/>
      </dsp:nvSpPr>
      <dsp:spPr>
        <a:xfrm rot="5400000">
          <a:off x="3556000" y="1523999"/>
          <a:ext cx="2032000" cy="3048000"/>
        </a:xfrm>
        <a:prstGeom prst="round1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sp3d extrusionH="28000" prstMaterial="matte"/>
        </a:bodyPr>
        <a:lstStyle/>
        <a:p>
          <a:pPr lvl="0" algn="ctr" defTabSz="889000">
            <a:lnSpc>
              <a:spcPct val="90000"/>
            </a:lnSpc>
            <a:spcBef>
              <a:spcPct val="0"/>
            </a:spcBef>
            <a:spcAft>
              <a:spcPct val="35000"/>
            </a:spcAft>
          </a:pPr>
          <a:r>
            <a:rPr lang="es-ES" sz="2000" b="1" kern="1200" dirty="0">
              <a:effectLst>
                <a:outerShdw blurRad="38100" dist="38100" dir="2700000" algn="tl">
                  <a:srgbClr val="000000">
                    <a:alpha val="43137"/>
                  </a:srgbClr>
                </a:outerShdw>
              </a:effectLst>
            </a:rPr>
            <a:t>Rendimiento del Capital Contable (RCC)</a:t>
          </a:r>
        </a:p>
      </dsp:txBody>
      <dsp:txXfrm rot="-5400000">
        <a:off x="3048000" y="2539999"/>
        <a:ext cx="3048000" cy="1524000"/>
      </dsp:txXfrm>
    </dsp:sp>
    <dsp:sp modelId="{618B68B0-4BAB-4C3E-BE24-C9613F6DEDFF}">
      <dsp:nvSpPr>
        <dsp:cNvPr id="0" name=""/>
        <dsp:cNvSpPr/>
      </dsp:nvSpPr>
      <dsp:spPr>
        <a:xfrm>
          <a:off x="2133600" y="1523999"/>
          <a:ext cx="1828800" cy="1016000"/>
        </a:xfrm>
        <a:prstGeom prst="roundRect">
          <a:avLst/>
        </a:prstGeom>
        <a:solidFill>
          <a:schemeClr val="accent2">
            <a:tint val="40000"/>
            <a:hueOff val="0"/>
            <a:satOff val="0"/>
            <a:lumOff val="0"/>
            <a:alphaOff val="0"/>
          </a:schemeClr>
        </a:solidFill>
        <a:ln>
          <a:noFill/>
        </a:ln>
        <a:effectLst/>
        <a:sp3d prstMaterial="matte"/>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dirty="0">
              <a:solidFill>
                <a:schemeClr val="accent1">
                  <a:lumMod val="50000"/>
                </a:schemeClr>
              </a:solidFill>
              <a:effectLst>
                <a:outerShdw blurRad="38100" dist="38100" dir="2700000" algn="tl">
                  <a:srgbClr val="000000">
                    <a:alpha val="43137"/>
                  </a:srgbClr>
                </a:outerShdw>
              </a:effectLst>
            </a:rPr>
            <a:t>Razones de Rentabilidad</a:t>
          </a:r>
        </a:p>
      </dsp:txBody>
      <dsp:txXfrm>
        <a:off x="2183197" y="1573596"/>
        <a:ext cx="1729606" cy="916806"/>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9/layout/CirclePictureHierarchy">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image"/>
                    <dgm:param type="dstNode" val="image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image2"/>
                            <dgm:param type="dstNode" val="image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image3"/>
                                        <dgm:param type="dstNode" val="image4"/>
                                      </dgm:alg>
                                    </dgm:if>
                                    <dgm:else name="Name26">
                                      <dgm:alg type="conn">
                                        <dgm:param type="dim" val="1D"/>
                                        <dgm:param type="endSty" val="noArr"/>
                                        <dgm:param type="connRout" val="bend"/>
                                        <dgm:param type="bendPt" val="end"/>
                                        <dgm:param type="begPts" val="bCtr"/>
                                        <dgm:param type="endPts" val="tCtr"/>
                                        <dgm:param type="srcNode" val="image4"/>
                                        <dgm:param type="dstNode" val="image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9/layout/CirclePictureHierarchy">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image"/>
                    <dgm:param type="dstNode" val="image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image2"/>
                            <dgm:param type="dstNode" val="image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image3"/>
                                        <dgm:param type="dstNode" val="image4"/>
                                      </dgm:alg>
                                    </dgm:if>
                                    <dgm:else name="Name26">
                                      <dgm:alg type="conn">
                                        <dgm:param type="dim" val="1D"/>
                                        <dgm:param type="endSty" val="noArr"/>
                                        <dgm:param type="connRout" val="bend"/>
                                        <dgm:param type="bendPt" val="end"/>
                                        <dgm:param type="begPts" val="bCtr"/>
                                        <dgm:param type="endPts" val="tCtr"/>
                                        <dgm:param type="srcNode" val="image4"/>
                                        <dgm:param type="dstNode" val="image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34653140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27020195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8129747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929387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1c8d0b7f6e_0_1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1c8d0b7f6e_0_1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1c8d0b7f6e_0_1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1c8d0b7f6e_0_1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21449381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1c8d0b7f6e_0_1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1c8d0b7f6e_0_1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77832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flipH="1">
            <a:off x="-688" y="0"/>
            <a:ext cx="4575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txBox="1">
            <a:spLocks noGrp="1"/>
          </p:cNvSpPr>
          <p:nvPr>
            <p:ph type="ctrTitle"/>
          </p:nvPr>
        </p:nvSpPr>
        <p:spPr>
          <a:xfrm>
            <a:off x="468925" y="2387250"/>
            <a:ext cx="3636600" cy="2259000"/>
          </a:xfrm>
          <a:prstGeom prst="rect">
            <a:avLst/>
          </a:prstGeom>
        </p:spPr>
        <p:txBody>
          <a:bodyPr spcFirstLastPara="1" wrap="square" lIns="91425" tIns="91425" rIns="91425" bIns="91425" anchor="t" anchorCtr="0">
            <a:noAutofit/>
          </a:bodyPr>
          <a:lstStyle>
            <a:lvl1pPr lvl="0">
              <a:spcBef>
                <a:spcPts val="0"/>
              </a:spcBef>
              <a:spcAft>
                <a:spcPts val="0"/>
              </a:spcAft>
              <a:buClr>
                <a:srgbClr val="F67031"/>
              </a:buClr>
              <a:buSzPts val="3000"/>
              <a:buNone/>
              <a:defRPr sz="3000" b="1">
                <a:solidFill>
                  <a:srgbClr val="F67031"/>
                </a:solidFill>
              </a:defRPr>
            </a:lvl1pPr>
            <a:lvl2pPr lvl="1">
              <a:spcBef>
                <a:spcPts val="0"/>
              </a:spcBef>
              <a:spcAft>
                <a:spcPts val="0"/>
              </a:spcAft>
              <a:buClr>
                <a:srgbClr val="F67031"/>
              </a:buClr>
              <a:buSzPts val="3000"/>
              <a:buNone/>
              <a:defRPr sz="3000" b="1">
                <a:solidFill>
                  <a:srgbClr val="F67031"/>
                </a:solidFill>
              </a:defRPr>
            </a:lvl2pPr>
            <a:lvl3pPr lvl="2">
              <a:spcBef>
                <a:spcPts val="0"/>
              </a:spcBef>
              <a:spcAft>
                <a:spcPts val="0"/>
              </a:spcAft>
              <a:buClr>
                <a:srgbClr val="F67031"/>
              </a:buClr>
              <a:buSzPts val="3000"/>
              <a:buNone/>
              <a:defRPr sz="3000" b="1">
                <a:solidFill>
                  <a:srgbClr val="F67031"/>
                </a:solidFill>
              </a:defRPr>
            </a:lvl3pPr>
            <a:lvl4pPr lvl="3">
              <a:spcBef>
                <a:spcPts val="0"/>
              </a:spcBef>
              <a:spcAft>
                <a:spcPts val="0"/>
              </a:spcAft>
              <a:buClr>
                <a:srgbClr val="F67031"/>
              </a:buClr>
              <a:buSzPts val="3000"/>
              <a:buNone/>
              <a:defRPr sz="3000" b="1">
                <a:solidFill>
                  <a:srgbClr val="F67031"/>
                </a:solidFill>
              </a:defRPr>
            </a:lvl4pPr>
            <a:lvl5pPr lvl="4">
              <a:spcBef>
                <a:spcPts val="0"/>
              </a:spcBef>
              <a:spcAft>
                <a:spcPts val="0"/>
              </a:spcAft>
              <a:buClr>
                <a:srgbClr val="F67031"/>
              </a:buClr>
              <a:buSzPts val="3000"/>
              <a:buNone/>
              <a:defRPr sz="3000" b="1">
                <a:solidFill>
                  <a:srgbClr val="F67031"/>
                </a:solidFill>
              </a:defRPr>
            </a:lvl5pPr>
            <a:lvl6pPr lvl="5">
              <a:spcBef>
                <a:spcPts val="0"/>
              </a:spcBef>
              <a:spcAft>
                <a:spcPts val="0"/>
              </a:spcAft>
              <a:buClr>
                <a:srgbClr val="F67031"/>
              </a:buClr>
              <a:buSzPts val="3000"/>
              <a:buNone/>
              <a:defRPr sz="3000" b="1">
                <a:solidFill>
                  <a:srgbClr val="F67031"/>
                </a:solidFill>
              </a:defRPr>
            </a:lvl6pPr>
            <a:lvl7pPr lvl="6">
              <a:spcBef>
                <a:spcPts val="0"/>
              </a:spcBef>
              <a:spcAft>
                <a:spcPts val="0"/>
              </a:spcAft>
              <a:buClr>
                <a:srgbClr val="F67031"/>
              </a:buClr>
              <a:buSzPts val="3000"/>
              <a:buNone/>
              <a:defRPr sz="3000" b="1">
                <a:solidFill>
                  <a:srgbClr val="F67031"/>
                </a:solidFill>
              </a:defRPr>
            </a:lvl7pPr>
            <a:lvl8pPr lvl="7">
              <a:spcBef>
                <a:spcPts val="0"/>
              </a:spcBef>
              <a:spcAft>
                <a:spcPts val="0"/>
              </a:spcAft>
              <a:buClr>
                <a:srgbClr val="F67031"/>
              </a:buClr>
              <a:buSzPts val="3000"/>
              <a:buNone/>
              <a:defRPr sz="3000" b="1">
                <a:solidFill>
                  <a:srgbClr val="F67031"/>
                </a:solidFill>
              </a:defRPr>
            </a:lvl8pPr>
            <a:lvl9pPr lvl="8">
              <a:spcBef>
                <a:spcPts val="0"/>
              </a:spcBef>
              <a:spcAft>
                <a:spcPts val="0"/>
              </a:spcAft>
              <a:buClr>
                <a:srgbClr val="F67031"/>
              </a:buClr>
              <a:buSzPts val="3000"/>
              <a:buNone/>
              <a:defRPr sz="3000" b="1">
                <a:solidFill>
                  <a:srgbClr val="F67031"/>
                </a:solidFill>
              </a:defRPr>
            </a:lvl9pPr>
          </a:lstStyle>
          <a:p>
            <a:endParaRPr/>
          </a:p>
        </p:txBody>
      </p:sp>
      <p:sp>
        <p:nvSpPr>
          <p:cNvPr id="12" name="Google Shape;12;p2"/>
          <p:cNvSpPr/>
          <p:nvPr/>
        </p:nvSpPr>
        <p:spPr>
          <a:xfrm>
            <a:off x="4574900" y="-150"/>
            <a:ext cx="185400" cy="5143500"/>
          </a:xfrm>
          <a:prstGeom prst="rect">
            <a:avLst/>
          </a:prstGeom>
          <a:gradFill>
            <a:gsLst>
              <a:gs pos="0">
                <a:srgbClr val="000014">
                  <a:alpha val="49803"/>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65"/>
        <p:cNvGrpSpPr/>
        <p:nvPr/>
      </p:nvGrpSpPr>
      <p:grpSpPr>
        <a:xfrm>
          <a:off x="0" y="0"/>
          <a:ext cx="0" cy="0"/>
          <a:chOff x="0" y="0"/>
          <a:chExt cx="0" cy="0"/>
        </a:xfrm>
      </p:grpSpPr>
      <p:sp>
        <p:nvSpPr>
          <p:cNvPr id="66" name="Google Shape;66;p11"/>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7" name="Google Shape;67;p11"/>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1"/>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69" name="Google Shape;69;p11"/>
          <p:cNvSpPr txBox="1">
            <a:spLocks noGrp="1"/>
          </p:cNvSpPr>
          <p:nvPr>
            <p:ph type="body" idx="1"/>
          </p:nvPr>
        </p:nvSpPr>
        <p:spPr>
          <a:xfrm>
            <a:off x="3062200" y="575500"/>
            <a:ext cx="2730000" cy="3981000"/>
          </a:xfrm>
          <a:prstGeom prst="rect">
            <a:avLst/>
          </a:prstGeom>
        </p:spPr>
        <p:txBody>
          <a:bodyPr spcFirstLastPara="1" wrap="square" lIns="91425" tIns="91425" rIns="91425" bIns="91425" anchor="t" anchorCtr="0">
            <a:noAutofit/>
          </a:bodyPr>
          <a:lstStyle>
            <a:lvl1pPr marL="457200" lvl="0" indent="-298450">
              <a:spcBef>
                <a:spcPts val="60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
        <p:nvSpPr>
          <p:cNvPr id="70" name="Google Shape;70;p11"/>
          <p:cNvSpPr txBox="1">
            <a:spLocks noGrp="1"/>
          </p:cNvSpPr>
          <p:nvPr>
            <p:ph type="body" idx="2"/>
          </p:nvPr>
        </p:nvSpPr>
        <p:spPr>
          <a:xfrm>
            <a:off x="5956701" y="575500"/>
            <a:ext cx="2730000" cy="3981000"/>
          </a:xfrm>
          <a:prstGeom prst="rect">
            <a:avLst/>
          </a:prstGeom>
        </p:spPr>
        <p:txBody>
          <a:bodyPr spcFirstLastPara="1" wrap="square" lIns="91425" tIns="91425" rIns="91425" bIns="91425" anchor="t" anchorCtr="0">
            <a:noAutofit/>
          </a:bodyPr>
          <a:lstStyle>
            <a:lvl1pPr marL="457200" lvl="0" indent="-298450">
              <a:spcBef>
                <a:spcPts val="60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
        <p:nvSpPr>
          <p:cNvPr id="71" name="Google Shape;71;p1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0"/>
        <p:cNvGrpSpPr/>
        <p:nvPr/>
      </p:nvGrpSpPr>
      <p:grpSpPr>
        <a:xfrm>
          <a:off x="0" y="0"/>
          <a:ext cx="0" cy="0"/>
          <a:chOff x="0" y="0"/>
          <a:chExt cx="0" cy="0"/>
        </a:xfrm>
      </p:grpSpPr>
      <p:sp>
        <p:nvSpPr>
          <p:cNvPr id="81" name="Google Shape;81;p13"/>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2" name="Google Shape;82;p13"/>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84" name="Google Shape;84;p1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5"/>
        <p:cNvGrpSpPr/>
        <p:nvPr/>
      </p:nvGrpSpPr>
      <p:grpSpPr>
        <a:xfrm>
          <a:off x="0" y="0"/>
          <a:ext cx="0" cy="0"/>
          <a:chOff x="0" y="0"/>
          <a:chExt cx="0" cy="0"/>
        </a:xfrm>
      </p:grpSpPr>
      <p:sp>
        <p:nvSpPr>
          <p:cNvPr id="86" name="Google Shape;86;p1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3"/>
        <p:cNvGrpSpPr/>
        <p:nvPr/>
      </p:nvGrpSpPr>
      <p:grpSpPr>
        <a:xfrm>
          <a:off x="0" y="0"/>
          <a:ext cx="0" cy="0"/>
          <a:chOff x="0" y="0"/>
          <a:chExt cx="0" cy="0"/>
        </a:xfrm>
      </p:grpSpPr>
      <p:sp>
        <p:nvSpPr>
          <p:cNvPr id="14" name="Google Shape;14;p3"/>
          <p:cNvSpPr/>
          <p:nvPr/>
        </p:nvSpPr>
        <p:spPr>
          <a:xfrm flipH="1">
            <a:off x="-7125" y="0"/>
            <a:ext cx="2592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3"/>
          <p:cNvSpPr/>
          <p:nvPr/>
        </p:nvSpPr>
        <p:spPr>
          <a:xfrm>
            <a:off x="2585478"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6" name="Google Shape;16;p3"/>
          <p:cNvSpPr txBox="1">
            <a:spLocks noGrp="1"/>
          </p:cNvSpPr>
          <p:nvPr>
            <p:ph type="ctrTitle"/>
          </p:nvPr>
        </p:nvSpPr>
        <p:spPr>
          <a:xfrm>
            <a:off x="277100" y="284200"/>
            <a:ext cx="2024100" cy="36780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F67031"/>
              </a:buClr>
              <a:buSzPts val="2400"/>
              <a:buNone/>
              <a:defRPr>
                <a:solidFill>
                  <a:srgbClr val="F67031"/>
                </a:solidFill>
              </a:defRPr>
            </a:lvl1pPr>
            <a:lvl2pPr lvl="1" rtl="0">
              <a:spcBef>
                <a:spcPts val="0"/>
              </a:spcBef>
              <a:spcAft>
                <a:spcPts val="0"/>
              </a:spcAft>
              <a:buClr>
                <a:srgbClr val="F67031"/>
              </a:buClr>
              <a:buSzPts val="2400"/>
              <a:buNone/>
              <a:defRPr>
                <a:solidFill>
                  <a:srgbClr val="F67031"/>
                </a:solidFill>
              </a:defRPr>
            </a:lvl2pPr>
            <a:lvl3pPr lvl="2" rtl="0">
              <a:spcBef>
                <a:spcPts val="0"/>
              </a:spcBef>
              <a:spcAft>
                <a:spcPts val="0"/>
              </a:spcAft>
              <a:buClr>
                <a:srgbClr val="F67031"/>
              </a:buClr>
              <a:buSzPts val="2400"/>
              <a:buNone/>
              <a:defRPr>
                <a:solidFill>
                  <a:srgbClr val="F67031"/>
                </a:solidFill>
              </a:defRPr>
            </a:lvl3pPr>
            <a:lvl4pPr lvl="3" rtl="0">
              <a:spcBef>
                <a:spcPts val="0"/>
              </a:spcBef>
              <a:spcAft>
                <a:spcPts val="0"/>
              </a:spcAft>
              <a:buClr>
                <a:srgbClr val="F67031"/>
              </a:buClr>
              <a:buSzPts val="2400"/>
              <a:buNone/>
              <a:defRPr>
                <a:solidFill>
                  <a:srgbClr val="F67031"/>
                </a:solidFill>
              </a:defRPr>
            </a:lvl4pPr>
            <a:lvl5pPr lvl="4" rtl="0">
              <a:spcBef>
                <a:spcPts val="0"/>
              </a:spcBef>
              <a:spcAft>
                <a:spcPts val="0"/>
              </a:spcAft>
              <a:buClr>
                <a:srgbClr val="F67031"/>
              </a:buClr>
              <a:buSzPts val="2400"/>
              <a:buNone/>
              <a:defRPr>
                <a:solidFill>
                  <a:srgbClr val="F67031"/>
                </a:solidFill>
              </a:defRPr>
            </a:lvl5pPr>
            <a:lvl6pPr lvl="5" rtl="0">
              <a:spcBef>
                <a:spcPts val="0"/>
              </a:spcBef>
              <a:spcAft>
                <a:spcPts val="0"/>
              </a:spcAft>
              <a:buClr>
                <a:srgbClr val="F67031"/>
              </a:buClr>
              <a:buSzPts val="2400"/>
              <a:buNone/>
              <a:defRPr>
                <a:solidFill>
                  <a:srgbClr val="F67031"/>
                </a:solidFill>
              </a:defRPr>
            </a:lvl6pPr>
            <a:lvl7pPr lvl="6" rtl="0">
              <a:spcBef>
                <a:spcPts val="0"/>
              </a:spcBef>
              <a:spcAft>
                <a:spcPts val="0"/>
              </a:spcAft>
              <a:buClr>
                <a:srgbClr val="F67031"/>
              </a:buClr>
              <a:buSzPts val="2400"/>
              <a:buNone/>
              <a:defRPr>
                <a:solidFill>
                  <a:srgbClr val="F67031"/>
                </a:solidFill>
              </a:defRPr>
            </a:lvl7pPr>
            <a:lvl8pPr lvl="7" rtl="0">
              <a:spcBef>
                <a:spcPts val="0"/>
              </a:spcBef>
              <a:spcAft>
                <a:spcPts val="0"/>
              </a:spcAft>
              <a:buClr>
                <a:srgbClr val="F67031"/>
              </a:buClr>
              <a:buSzPts val="2400"/>
              <a:buNone/>
              <a:defRPr>
                <a:solidFill>
                  <a:srgbClr val="F67031"/>
                </a:solidFill>
              </a:defRPr>
            </a:lvl8pPr>
            <a:lvl9pPr lvl="8" rtl="0">
              <a:spcBef>
                <a:spcPts val="0"/>
              </a:spcBef>
              <a:spcAft>
                <a:spcPts val="0"/>
              </a:spcAft>
              <a:buClr>
                <a:srgbClr val="F67031"/>
              </a:buClr>
              <a:buSzPts val="2400"/>
              <a:buNone/>
              <a:defRPr>
                <a:solidFill>
                  <a:srgbClr val="F67031"/>
                </a:solidFill>
              </a:defRPr>
            </a:lvl9pPr>
          </a:lstStyle>
          <a:p>
            <a:endParaRPr/>
          </a:p>
        </p:txBody>
      </p:sp>
      <p:sp>
        <p:nvSpPr>
          <p:cNvPr id="17" name="Google Shape;17;p3"/>
          <p:cNvSpPr txBox="1">
            <a:spLocks noGrp="1"/>
          </p:cNvSpPr>
          <p:nvPr>
            <p:ph type="subTitle" idx="1"/>
          </p:nvPr>
        </p:nvSpPr>
        <p:spPr>
          <a:xfrm>
            <a:off x="277100" y="3983050"/>
            <a:ext cx="2024100" cy="7848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999999"/>
              </a:buClr>
              <a:buSzPts val="1400"/>
              <a:buFont typeface="Georgia"/>
              <a:buNone/>
              <a:defRPr i="1">
                <a:solidFill>
                  <a:srgbClr val="999999"/>
                </a:solidFill>
                <a:latin typeface="Georgia"/>
                <a:ea typeface="Georgia"/>
                <a:cs typeface="Georgia"/>
                <a:sym typeface="Georgia"/>
              </a:defRPr>
            </a:lvl1pPr>
            <a:lvl2pPr lvl="1"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2pPr>
            <a:lvl3pPr lvl="2"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3pPr>
            <a:lvl4pPr lvl="3"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4pPr>
            <a:lvl5pPr lvl="4"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5pPr>
            <a:lvl6pPr lvl="5"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6pPr>
            <a:lvl7pPr lvl="6"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7pPr>
            <a:lvl8pPr lvl="7"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8pPr>
            <a:lvl9pPr lvl="8"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9pPr>
          </a:lstStyle>
          <a:p>
            <a:endParaRPr/>
          </a:p>
        </p:txBody>
      </p:sp>
      <p:sp>
        <p:nvSpPr>
          <p:cNvPr id="18" name="Google Shape;18;p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TITLE_1_2">
    <p:spTree>
      <p:nvGrpSpPr>
        <p:cNvPr id="1" name="Shape 19"/>
        <p:cNvGrpSpPr/>
        <p:nvPr/>
      </p:nvGrpSpPr>
      <p:grpSpPr>
        <a:xfrm>
          <a:off x="0" y="0"/>
          <a:ext cx="0" cy="0"/>
          <a:chOff x="0" y="0"/>
          <a:chExt cx="0" cy="0"/>
        </a:xfrm>
      </p:grpSpPr>
      <p:sp>
        <p:nvSpPr>
          <p:cNvPr id="20" name="Google Shape;20;p4"/>
          <p:cNvSpPr/>
          <p:nvPr/>
        </p:nvSpPr>
        <p:spPr>
          <a:xfrm flipH="1">
            <a:off x="4568412" y="0"/>
            <a:ext cx="4575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txBox="1">
            <a:spLocks noGrp="1"/>
          </p:cNvSpPr>
          <p:nvPr>
            <p:ph type="subTitle" idx="1"/>
          </p:nvPr>
        </p:nvSpPr>
        <p:spPr>
          <a:xfrm>
            <a:off x="646550" y="1989500"/>
            <a:ext cx="3246900" cy="2126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FFFFFF"/>
              </a:buClr>
              <a:buSzPts val="1400"/>
              <a:buFont typeface="Georgia"/>
              <a:buNone/>
              <a:defRPr i="1">
                <a:solidFill>
                  <a:srgbClr val="FFFFFF"/>
                </a:solidFill>
                <a:latin typeface="Georgia"/>
                <a:ea typeface="Georgia"/>
                <a:cs typeface="Georgia"/>
                <a:sym typeface="Georgia"/>
              </a:defRPr>
            </a:lvl1pPr>
            <a:lvl2pPr lvl="1"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2pPr>
            <a:lvl3pPr lvl="2"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3pPr>
            <a:lvl4pPr lvl="3"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4pPr>
            <a:lvl5pPr lvl="4"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5pPr>
            <a:lvl6pPr lvl="5"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6pPr>
            <a:lvl7pPr lvl="6"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7pPr>
            <a:lvl8pPr lvl="7"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8pPr>
            <a:lvl9pPr lvl="8" rtl="0">
              <a:spcBef>
                <a:spcPts val="0"/>
              </a:spcBef>
              <a:spcAft>
                <a:spcPts val="0"/>
              </a:spcAft>
              <a:buClr>
                <a:srgbClr val="FFFFFF"/>
              </a:buClr>
              <a:buSzPts val="3000"/>
              <a:buFont typeface="Georgia"/>
              <a:buNone/>
              <a:defRPr sz="3000" i="1">
                <a:solidFill>
                  <a:srgbClr val="FFFFFF"/>
                </a:solidFill>
                <a:latin typeface="Georgia"/>
                <a:ea typeface="Georgia"/>
                <a:cs typeface="Georgia"/>
                <a:sym typeface="Georgia"/>
              </a:defRPr>
            </a:lvl9pPr>
          </a:lstStyle>
          <a:p>
            <a:endParaRPr/>
          </a:p>
        </p:txBody>
      </p:sp>
      <p:sp>
        <p:nvSpPr>
          <p:cNvPr id="22" name="Google Shape;22;p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
        <p:nvSpPr>
          <p:cNvPr id="23" name="Google Shape;23;p4"/>
          <p:cNvSpPr/>
          <p:nvPr/>
        </p:nvSpPr>
        <p:spPr>
          <a:xfrm flipH="1">
            <a:off x="4455300"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4" name="Google Shape;24;p4"/>
          <p:cNvSpPr txBox="1">
            <a:spLocks noGrp="1"/>
          </p:cNvSpPr>
          <p:nvPr>
            <p:ph type="body" idx="2"/>
          </p:nvPr>
        </p:nvSpPr>
        <p:spPr>
          <a:xfrm>
            <a:off x="5130225" y="1016000"/>
            <a:ext cx="3470700" cy="30999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Clr>
                <a:srgbClr val="F67031"/>
              </a:buClr>
              <a:buSzPts val="1800"/>
              <a:buAutoNum type="arabicPeriod"/>
              <a:defRPr sz="1800"/>
            </a:lvl1pPr>
            <a:lvl2pPr marL="914400" lvl="1" indent="-317500" rtl="0">
              <a:spcBef>
                <a:spcPts val="1000"/>
              </a:spcBef>
              <a:spcAft>
                <a:spcPts val="0"/>
              </a:spcAft>
              <a:buSzPts val="1400"/>
              <a:buAutoNum type="alphaLcPeriod"/>
              <a:defRPr>
                <a:solidFill>
                  <a:srgbClr val="999999"/>
                </a:solidFill>
              </a:defRPr>
            </a:lvl2pPr>
            <a:lvl3pPr marL="1371600" lvl="2" indent="-317500" rtl="0">
              <a:spcBef>
                <a:spcPts val="1000"/>
              </a:spcBef>
              <a:spcAft>
                <a:spcPts val="0"/>
              </a:spcAft>
              <a:buSzPts val="1400"/>
              <a:buAutoNum type="romanLcPeriod"/>
              <a:defRPr>
                <a:solidFill>
                  <a:srgbClr val="999999"/>
                </a:solidFill>
              </a:defRPr>
            </a:lvl3pPr>
            <a:lvl4pPr marL="1828800" lvl="3" indent="-317500" rtl="0">
              <a:spcBef>
                <a:spcPts val="1000"/>
              </a:spcBef>
              <a:spcAft>
                <a:spcPts val="0"/>
              </a:spcAft>
              <a:buSzPts val="1400"/>
              <a:buAutoNum type="arabicPeriod"/>
              <a:defRPr>
                <a:solidFill>
                  <a:srgbClr val="999999"/>
                </a:solidFill>
              </a:defRPr>
            </a:lvl4pPr>
            <a:lvl5pPr marL="2286000" lvl="4" indent="-317500" rtl="0">
              <a:spcBef>
                <a:spcPts val="1000"/>
              </a:spcBef>
              <a:spcAft>
                <a:spcPts val="0"/>
              </a:spcAft>
              <a:buClr>
                <a:srgbClr val="999999"/>
              </a:buClr>
              <a:buSzPts val="1400"/>
              <a:buAutoNum type="alphaLcPeriod"/>
              <a:defRPr>
                <a:solidFill>
                  <a:srgbClr val="999999"/>
                </a:solidFill>
              </a:defRPr>
            </a:lvl5pPr>
            <a:lvl6pPr marL="2743200" lvl="5" indent="-317500" rtl="0">
              <a:spcBef>
                <a:spcPts val="1000"/>
              </a:spcBef>
              <a:spcAft>
                <a:spcPts val="0"/>
              </a:spcAft>
              <a:buClr>
                <a:srgbClr val="999999"/>
              </a:buClr>
              <a:buSzPts val="1400"/>
              <a:buAutoNum type="romanLcPeriod"/>
              <a:defRPr>
                <a:solidFill>
                  <a:srgbClr val="999999"/>
                </a:solidFill>
              </a:defRPr>
            </a:lvl6pPr>
            <a:lvl7pPr marL="3200400" lvl="6" indent="-317500" rtl="0">
              <a:spcBef>
                <a:spcPts val="1000"/>
              </a:spcBef>
              <a:spcAft>
                <a:spcPts val="0"/>
              </a:spcAft>
              <a:buClr>
                <a:srgbClr val="999999"/>
              </a:buClr>
              <a:buSzPts val="1400"/>
              <a:buAutoNum type="arabicPeriod"/>
              <a:defRPr>
                <a:solidFill>
                  <a:srgbClr val="999999"/>
                </a:solidFill>
              </a:defRPr>
            </a:lvl7pPr>
            <a:lvl8pPr marL="3657600" lvl="7" indent="-317500" rtl="0">
              <a:spcBef>
                <a:spcPts val="1000"/>
              </a:spcBef>
              <a:spcAft>
                <a:spcPts val="0"/>
              </a:spcAft>
              <a:buClr>
                <a:srgbClr val="999999"/>
              </a:buClr>
              <a:buSzPts val="1400"/>
              <a:buAutoNum type="alphaLcPeriod"/>
              <a:defRPr>
                <a:solidFill>
                  <a:srgbClr val="999999"/>
                </a:solidFill>
              </a:defRPr>
            </a:lvl8pPr>
            <a:lvl9pPr marL="4114800" lvl="8" indent="-317500" rtl="0">
              <a:spcBef>
                <a:spcPts val="1000"/>
              </a:spcBef>
              <a:spcAft>
                <a:spcPts val="1000"/>
              </a:spcAft>
              <a:buClr>
                <a:srgbClr val="999999"/>
              </a:buClr>
              <a:buSzPts val="1400"/>
              <a:buAutoNum type="romanLcPeriod"/>
              <a:defRPr>
                <a:solidFill>
                  <a:srgbClr val="999999"/>
                </a:solidFill>
              </a:defRPr>
            </a:lvl9pPr>
          </a:lstStyle>
          <a:p>
            <a:endParaRPr/>
          </a:p>
        </p:txBody>
      </p:sp>
      <p:sp>
        <p:nvSpPr>
          <p:cNvPr id="25" name="Google Shape;25;p4"/>
          <p:cNvSpPr txBox="1">
            <a:spLocks noGrp="1"/>
          </p:cNvSpPr>
          <p:nvPr>
            <p:ph type="title"/>
          </p:nvPr>
        </p:nvSpPr>
        <p:spPr>
          <a:xfrm>
            <a:off x="646573" y="1016000"/>
            <a:ext cx="3246900" cy="9735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26"/>
        <p:cNvGrpSpPr/>
        <p:nvPr/>
      </p:nvGrpSpPr>
      <p:grpSpPr>
        <a:xfrm>
          <a:off x="0" y="0"/>
          <a:ext cx="0" cy="0"/>
          <a:chOff x="0" y="0"/>
          <a:chExt cx="0" cy="0"/>
        </a:xfrm>
      </p:grpSpPr>
      <p:sp>
        <p:nvSpPr>
          <p:cNvPr id="27" name="Google Shape;27;p5"/>
          <p:cNvSpPr/>
          <p:nvPr/>
        </p:nvSpPr>
        <p:spPr>
          <a:xfrm rot="5400000" flipH="1">
            <a:off x="4518950" y="-3360875"/>
            <a:ext cx="113100" cy="91512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8" name="Google Shape;28;p5"/>
          <p:cNvSpPr/>
          <p:nvPr/>
        </p:nvSpPr>
        <p:spPr>
          <a:xfrm>
            <a:off x="-7125" y="1271275"/>
            <a:ext cx="9151200" cy="38721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5"/>
          <p:cNvSpPr txBox="1">
            <a:spLocks noGrp="1"/>
          </p:cNvSpPr>
          <p:nvPr>
            <p:ph type="body" idx="1"/>
          </p:nvPr>
        </p:nvSpPr>
        <p:spPr>
          <a:xfrm>
            <a:off x="1847275" y="1704600"/>
            <a:ext cx="5449500" cy="2714700"/>
          </a:xfrm>
          <a:prstGeom prst="rect">
            <a:avLst/>
          </a:prstGeom>
        </p:spPr>
        <p:txBody>
          <a:bodyPr spcFirstLastPara="1" wrap="square" lIns="91425" tIns="91425" rIns="91425" bIns="91425" anchor="t" anchorCtr="0">
            <a:noAutofit/>
          </a:bodyPr>
          <a:lstStyle>
            <a:lvl1pPr marL="457200" lvl="0" indent="-381000" algn="ctr" rtl="0">
              <a:spcBef>
                <a:spcPts val="600"/>
              </a:spcBef>
              <a:spcAft>
                <a:spcPts val="0"/>
              </a:spcAft>
              <a:buSzPts val="2400"/>
              <a:buFont typeface="Georgia"/>
              <a:buChar char="▪"/>
              <a:defRPr sz="2400" i="1">
                <a:latin typeface="Georgia"/>
                <a:ea typeface="Georgia"/>
                <a:cs typeface="Georgia"/>
                <a:sym typeface="Georgia"/>
              </a:defRPr>
            </a:lvl1pPr>
            <a:lvl2pPr marL="914400" lvl="1" indent="-381000" algn="ctr" rtl="0">
              <a:spcBef>
                <a:spcPts val="0"/>
              </a:spcBef>
              <a:spcAft>
                <a:spcPts val="0"/>
              </a:spcAft>
              <a:buSzPts val="2400"/>
              <a:buFont typeface="Georgia"/>
              <a:buChar char="-"/>
              <a:defRPr sz="2400" i="1">
                <a:latin typeface="Georgia"/>
                <a:ea typeface="Georgia"/>
                <a:cs typeface="Georgia"/>
                <a:sym typeface="Georgia"/>
              </a:defRPr>
            </a:lvl2pPr>
            <a:lvl3pPr marL="1371600" lvl="2" indent="-381000" algn="ctr" rtl="0">
              <a:spcBef>
                <a:spcPts val="0"/>
              </a:spcBef>
              <a:spcAft>
                <a:spcPts val="0"/>
              </a:spcAft>
              <a:buSzPts val="2400"/>
              <a:buFont typeface="Georgia"/>
              <a:buChar char="-"/>
              <a:defRPr sz="2400" i="1">
                <a:latin typeface="Georgia"/>
                <a:ea typeface="Georgia"/>
                <a:cs typeface="Georgia"/>
                <a:sym typeface="Georgia"/>
              </a:defRPr>
            </a:lvl3pPr>
            <a:lvl4pPr marL="1828800" lvl="3" indent="-381000" algn="ctr" rtl="0">
              <a:spcBef>
                <a:spcPts val="0"/>
              </a:spcBef>
              <a:spcAft>
                <a:spcPts val="0"/>
              </a:spcAft>
              <a:buSzPts val="2400"/>
              <a:buFont typeface="Georgia"/>
              <a:buChar char="-"/>
              <a:defRPr sz="2400" i="1">
                <a:latin typeface="Georgia"/>
                <a:ea typeface="Georgia"/>
                <a:cs typeface="Georgia"/>
                <a:sym typeface="Georgia"/>
              </a:defRPr>
            </a:lvl4pPr>
            <a:lvl5pPr marL="2286000" lvl="4" indent="-381000" algn="ctr" rtl="0">
              <a:spcBef>
                <a:spcPts val="0"/>
              </a:spcBef>
              <a:spcAft>
                <a:spcPts val="0"/>
              </a:spcAft>
              <a:buSzPts val="2400"/>
              <a:buFont typeface="Georgia"/>
              <a:buChar char="-"/>
              <a:defRPr sz="2400" i="1">
                <a:latin typeface="Georgia"/>
                <a:ea typeface="Georgia"/>
                <a:cs typeface="Georgia"/>
                <a:sym typeface="Georgia"/>
              </a:defRPr>
            </a:lvl5pPr>
            <a:lvl6pPr marL="2743200" lvl="5" indent="-381000" algn="ctr" rtl="0">
              <a:spcBef>
                <a:spcPts val="0"/>
              </a:spcBef>
              <a:spcAft>
                <a:spcPts val="0"/>
              </a:spcAft>
              <a:buSzPts val="2400"/>
              <a:buFont typeface="Georgia"/>
              <a:buChar char="-"/>
              <a:defRPr sz="2400" i="1">
                <a:latin typeface="Georgia"/>
                <a:ea typeface="Georgia"/>
                <a:cs typeface="Georgia"/>
                <a:sym typeface="Georgia"/>
              </a:defRPr>
            </a:lvl6pPr>
            <a:lvl7pPr marL="3200400" lvl="6" indent="-381000" algn="ctr" rtl="0">
              <a:spcBef>
                <a:spcPts val="0"/>
              </a:spcBef>
              <a:spcAft>
                <a:spcPts val="0"/>
              </a:spcAft>
              <a:buSzPts val="2400"/>
              <a:buFont typeface="Georgia"/>
              <a:buChar char="-"/>
              <a:defRPr sz="2400" i="1">
                <a:latin typeface="Georgia"/>
                <a:ea typeface="Georgia"/>
                <a:cs typeface="Georgia"/>
                <a:sym typeface="Georgia"/>
              </a:defRPr>
            </a:lvl7pPr>
            <a:lvl8pPr marL="3657600" lvl="7" indent="-381000" algn="ctr" rtl="0">
              <a:spcBef>
                <a:spcPts val="0"/>
              </a:spcBef>
              <a:spcAft>
                <a:spcPts val="0"/>
              </a:spcAft>
              <a:buSzPts val="2400"/>
              <a:buFont typeface="Georgia"/>
              <a:buChar char="-"/>
              <a:defRPr sz="2400" i="1">
                <a:latin typeface="Georgia"/>
                <a:ea typeface="Georgia"/>
                <a:cs typeface="Georgia"/>
                <a:sym typeface="Georgia"/>
              </a:defRPr>
            </a:lvl8pPr>
            <a:lvl9pPr marL="4114800" lvl="8" indent="-381000" algn="ctr">
              <a:spcBef>
                <a:spcPts val="0"/>
              </a:spcBef>
              <a:spcAft>
                <a:spcPts val="0"/>
              </a:spcAft>
              <a:buSzPts val="2400"/>
              <a:buFont typeface="Georgia"/>
              <a:buChar char="-"/>
              <a:defRPr sz="2400" i="1">
                <a:latin typeface="Georgia"/>
                <a:ea typeface="Georgia"/>
                <a:cs typeface="Georgia"/>
                <a:sym typeface="Georgia"/>
              </a:defRPr>
            </a:lvl9pPr>
          </a:lstStyle>
          <a:p>
            <a:endParaRPr/>
          </a:p>
        </p:txBody>
      </p:sp>
      <p:sp>
        <p:nvSpPr>
          <p:cNvPr id="30" name="Google Shape;30;p5"/>
          <p:cNvSpPr txBox="1"/>
          <p:nvPr/>
        </p:nvSpPr>
        <p:spPr>
          <a:xfrm>
            <a:off x="3593400" y="227724"/>
            <a:ext cx="1957200" cy="65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7200">
                <a:solidFill>
                  <a:srgbClr val="FFFFFF"/>
                </a:solidFill>
                <a:latin typeface="Nunito Sans"/>
                <a:ea typeface="Nunito Sans"/>
                <a:cs typeface="Nunito Sans"/>
                <a:sym typeface="Nunito Sans"/>
              </a:rPr>
              <a:t>“</a:t>
            </a:r>
            <a:endParaRPr sz="7200">
              <a:solidFill>
                <a:srgbClr val="FFFFFF"/>
              </a:solidFill>
              <a:latin typeface="Nunito Sans"/>
              <a:ea typeface="Nunito Sans"/>
              <a:cs typeface="Nunito Sans"/>
              <a:sym typeface="Nunito Sans"/>
            </a:endParaRPr>
          </a:p>
        </p:txBody>
      </p:sp>
      <p:sp>
        <p:nvSpPr>
          <p:cNvPr id="31" name="Google Shape;31;p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32"/>
        <p:cNvGrpSpPr/>
        <p:nvPr/>
      </p:nvGrpSpPr>
      <p:grpSpPr>
        <a:xfrm>
          <a:off x="0" y="0"/>
          <a:ext cx="0" cy="0"/>
          <a:chOff x="0" y="0"/>
          <a:chExt cx="0" cy="0"/>
        </a:xfrm>
      </p:grpSpPr>
      <p:sp>
        <p:nvSpPr>
          <p:cNvPr id="33" name="Google Shape;33;p6"/>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4" name="Google Shape;34;p6"/>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36" name="Google Shape;36;p6"/>
          <p:cNvSpPr txBox="1">
            <a:spLocks noGrp="1"/>
          </p:cNvSpPr>
          <p:nvPr>
            <p:ph type="body" idx="1"/>
          </p:nvPr>
        </p:nvSpPr>
        <p:spPr>
          <a:xfrm>
            <a:off x="3090625" y="575500"/>
            <a:ext cx="5596200" cy="3981000"/>
          </a:xfrm>
          <a:prstGeom prst="rect">
            <a:avLst/>
          </a:prstGeom>
        </p:spPr>
        <p:txBody>
          <a:bodyPr spcFirstLastPara="1" wrap="square" lIns="91425" tIns="91425" rIns="91425" bIns="91425" anchor="t" anchorCtr="0">
            <a:noAutofit/>
          </a:bodyPr>
          <a:lstStyle>
            <a:lvl1pPr marL="457200" lvl="0" indent="-317500">
              <a:spcBef>
                <a:spcPts val="60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37" name="Google Shape;37;p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1 column with intro text">
  <p:cSld name="TITLE_AND_BODY_1">
    <p:spTree>
      <p:nvGrpSpPr>
        <p:cNvPr id="1" name="Shape 38"/>
        <p:cNvGrpSpPr/>
        <p:nvPr/>
      </p:nvGrpSpPr>
      <p:grpSpPr>
        <a:xfrm>
          <a:off x="0" y="0"/>
          <a:ext cx="0" cy="0"/>
          <a:chOff x="0" y="0"/>
          <a:chExt cx="0" cy="0"/>
        </a:xfrm>
      </p:grpSpPr>
      <p:sp>
        <p:nvSpPr>
          <p:cNvPr id="39" name="Google Shape;39;p7"/>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0" name="Google Shape;40;p7"/>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7"/>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42" name="Google Shape;42;p7"/>
          <p:cNvSpPr txBox="1">
            <a:spLocks noGrp="1"/>
          </p:cNvSpPr>
          <p:nvPr>
            <p:ph type="body" idx="1"/>
          </p:nvPr>
        </p:nvSpPr>
        <p:spPr>
          <a:xfrm>
            <a:off x="3090625" y="575500"/>
            <a:ext cx="5596200" cy="1207800"/>
          </a:xfrm>
          <a:prstGeom prst="rect">
            <a:avLst/>
          </a:prstGeom>
        </p:spPr>
        <p:txBody>
          <a:bodyPr spcFirstLastPara="1" wrap="square" lIns="91425" tIns="91425" rIns="91425" bIns="91425" anchor="t" anchorCtr="0">
            <a:noAutofit/>
          </a:bodyPr>
          <a:lstStyle>
            <a:lvl1pPr marL="457200" lvl="0" indent="-330200" rtl="0">
              <a:spcBef>
                <a:spcPts val="60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1pPr>
            <a:lvl2pPr marL="914400" lvl="1"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2pPr>
            <a:lvl3pPr marL="1371600" lvl="2"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3pPr>
            <a:lvl4pPr marL="1828800" lvl="3"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4pPr>
            <a:lvl5pPr marL="2286000" lvl="4"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5pPr>
            <a:lvl6pPr marL="2743200" lvl="5"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6pPr>
            <a:lvl7pPr marL="3200400" lvl="6"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7pPr>
            <a:lvl8pPr marL="3657600" lvl="7"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8pPr>
            <a:lvl9pPr marL="4114800" lvl="8"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9pPr>
          </a:lstStyle>
          <a:p>
            <a:endParaRPr/>
          </a:p>
        </p:txBody>
      </p:sp>
      <p:sp>
        <p:nvSpPr>
          <p:cNvPr id="43" name="Google Shape;43;p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
        <p:nvSpPr>
          <p:cNvPr id="44" name="Google Shape;44;p7"/>
          <p:cNvSpPr txBox="1">
            <a:spLocks noGrp="1"/>
          </p:cNvSpPr>
          <p:nvPr>
            <p:ph type="body" idx="2"/>
          </p:nvPr>
        </p:nvSpPr>
        <p:spPr>
          <a:xfrm>
            <a:off x="3090625" y="2004313"/>
            <a:ext cx="5596200" cy="25521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2 columns with intro text">
  <p:cSld name="TITLE_AND_BODY_1_2">
    <p:spTree>
      <p:nvGrpSpPr>
        <p:cNvPr id="1" name="Shape 45"/>
        <p:cNvGrpSpPr/>
        <p:nvPr/>
      </p:nvGrpSpPr>
      <p:grpSpPr>
        <a:xfrm>
          <a:off x="0" y="0"/>
          <a:ext cx="0" cy="0"/>
          <a:chOff x="0" y="0"/>
          <a:chExt cx="0" cy="0"/>
        </a:xfrm>
      </p:grpSpPr>
      <p:sp>
        <p:nvSpPr>
          <p:cNvPr id="46" name="Google Shape;46;p8"/>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7" name="Google Shape;47;p8"/>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8"/>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49" name="Google Shape;49;p8"/>
          <p:cNvSpPr txBox="1">
            <a:spLocks noGrp="1"/>
          </p:cNvSpPr>
          <p:nvPr>
            <p:ph type="body" idx="1"/>
          </p:nvPr>
        </p:nvSpPr>
        <p:spPr>
          <a:xfrm>
            <a:off x="3090625" y="575500"/>
            <a:ext cx="5596200" cy="1207800"/>
          </a:xfrm>
          <a:prstGeom prst="rect">
            <a:avLst/>
          </a:prstGeom>
        </p:spPr>
        <p:txBody>
          <a:bodyPr spcFirstLastPara="1" wrap="square" lIns="91425" tIns="91425" rIns="91425" bIns="91425" anchor="t" anchorCtr="0">
            <a:noAutofit/>
          </a:bodyPr>
          <a:lstStyle>
            <a:lvl1pPr marL="457200" lvl="0" indent="-330200" rtl="0">
              <a:spcBef>
                <a:spcPts val="60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1pPr>
            <a:lvl2pPr marL="914400" lvl="1"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2pPr>
            <a:lvl3pPr marL="1371600" lvl="2"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3pPr>
            <a:lvl4pPr marL="1828800" lvl="3"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4pPr>
            <a:lvl5pPr marL="2286000" lvl="4"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5pPr>
            <a:lvl6pPr marL="2743200" lvl="5"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6pPr>
            <a:lvl7pPr marL="3200400" lvl="6"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7pPr>
            <a:lvl8pPr marL="3657600" lvl="7"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8pPr>
            <a:lvl9pPr marL="4114800" lvl="8" indent="-330200" rtl="0">
              <a:spcBef>
                <a:spcPts val="0"/>
              </a:spcBef>
              <a:spcAft>
                <a:spcPts val="0"/>
              </a:spcAft>
              <a:buClr>
                <a:srgbClr val="F67031"/>
              </a:buClr>
              <a:buSzPts val="1600"/>
              <a:buFont typeface="Georgia"/>
              <a:buChar char="-"/>
              <a:defRPr sz="1600" i="1">
                <a:solidFill>
                  <a:srgbClr val="F67031"/>
                </a:solidFill>
                <a:latin typeface="Georgia"/>
                <a:ea typeface="Georgia"/>
                <a:cs typeface="Georgia"/>
                <a:sym typeface="Georgia"/>
              </a:defRPr>
            </a:lvl9pPr>
          </a:lstStyle>
          <a:p>
            <a:endParaRPr/>
          </a:p>
        </p:txBody>
      </p:sp>
      <p:sp>
        <p:nvSpPr>
          <p:cNvPr id="50" name="Google Shape;50;p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
        <p:nvSpPr>
          <p:cNvPr id="51" name="Google Shape;51;p8"/>
          <p:cNvSpPr txBox="1">
            <a:spLocks noGrp="1"/>
          </p:cNvSpPr>
          <p:nvPr>
            <p:ph type="body" idx="2"/>
          </p:nvPr>
        </p:nvSpPr>
        <p:spPr>
          <a:xfrm>
            <a:off x="3090625" y="2004325"/>
            <a:ext cx="2727000" cy="2552100"/>
          </a:xfrm>
          <a:prstGeom prst="rect">
            <a:avLst/>
          </a:prstGeom>
        </p:spPr>
        <p:txBody>
          <a:bodyPr spcFirstLastPara="1" wrap="square" lIns="91425" tIns="91425" rIns="91425" bIns="91425" anchor="t" anchorCtr="0">
            <a:noAutofit/>
          </a:bodyPr>
          <a:lstStyle>
            <a:lvl1pPr marL="457200" lvl="0" indent="-298450" rtl="0">
              <a:spcBef>
                <a:spcPts val="600"/>
              </a:spcBef>
              <a:spcAft>
                <a:spcPts val="0"/>
              </a:spcAft>
              <a:buSzPts val="1100"/>
              <a:buChar char="▪"/>
              <a:defRPr sz="1100"/>
            </a:lvl1pPr>
            <a:lvl2pPr marL="914400" lvl="1" indent="-298450" rtl="0">
              <a:spcBef>
                <a:spcPts val="0"/>
              </a:spcBef>
              <a:spcAft>
                <a:spcPts val="0"/>
              </a:spcAft>
              <a:buSzPts val="1100"/>
              <a:buChar char="-"/>
              <a:defRPr sz="1100"/>
            </a:lvl2pPr>
            <a:lvl3pPr marL="1371600" lvl="2" indent="-298450" rtl="0">
              <a:spcBef>
                <a:spcPts val="0"/>
              </a:spcBef>
              <a:spcAft>
                <a:spcPts val="0"/>
              </a:spcAft>
              <a:buSzPts val="1100"/>
              <a:buChar char="-"/>
              <a:defRPr sz="1100"/>
            </a:lvl3pPr>
            <a:lvl4pPr marL="1828800" lvl="3" indent="-298450" rtl="0">
              <a:spcBef>
                <a:spcPts val="0"/>
              </a:spcBef>
              <a:spcAft>
                <a:spcPts val="0"/>
              </a:spcAft>
              <a:buSzPts val="1100"/>
              <a:buChar char="-"/>
              <a:defRPr sz="1100"/>
            </a:lvl4pPr>
            <a:lvl5pPr marL="2286000" lvl="4" indent="-298450" rtl="0">
              <a:spcBef>
                <a:spcPts val="0"/>
              </a:spcBef>
              <a:spcAft>
                <a:spcPts val="0"/>
              </a:spcAft>
              <a:buSzPts val="1100"/>
              <a:buChar char="-"/>
              <a:defRPr sz="1100"/>
            </a:lvl5pPr>
            <a:lvl6pPr marL="2743200" lvl="5" indent="-298450" rtl="0">
              <a:spcBef>
                <a:spcPts val="0"/>
              </a:spcBef>
              <a:spcAft>
                <a:spcPts val="0"/>
              </a:spcAft>
              <a:buSzPts val="1100"/>
              <a:buChar char="-"/>
              <a:defRPr sz="1100"/>
            </a:lvl6pPr>
            <a:lvl7pPr marL="3200400" lvl="6" indent="-298450" rtl="0">
              <a:spcBef>
                <a:spcPts val="0"/>
              </a:spcBef>
              <a:spcAft>
                <a:spcPts val="0"/>
              </a:spcAft>
              <a:buSzPts val="1100"/>
              <a:buChar char="-"/>
              <a:defRPr sz="1100"/>
            </a:lvl7pPr>
            <a:lvl8pPr marL="3657600" lvl="7" indent="-298450" rtl="0">
              <a:spcBef>
                <a:spcPts val="0"/>
              </a:spcBef>
              <a:spcAft>
                <a:spcPts val="0"/>
              </a:spcAft>
              <a:buSzPts val="1100"/>
              <a:buChar char="-"/>
              <a:defRPr sz="1100"/>
            </a:lvl8pPr>
            <a:lvl9pPr marL="4114800" lvl="8" indent="-298450" rtl="0">
              <a:spcBef>
                <a:spcPts val="0"/>
              </a:spcBef>
              <a:spcAft>
                <a:spcPts val="0"/>
              </a:spcAft>
              <a:buSzPts val="1100"/>
              <a:buChar char="-"/>
              <a:defRPr sz="1100"/>
            </a:lvl9pPr>
          </a:lstStyle>
          <a:p>
            <a:endParaRPr/>
          </a:p>
        </p:txBody>
      </p:sp>
      <p:sp>
        <p:nvSpPr>
          <p:cNvPr id="52" name="Google Shape;52;p8"/>
          <p:cNvSpPr txBox="1">
            <a:spLocks noGrp="1"/>
          </p:cNvSpPr>
          <p:nvPr>
            <p:ph type="body" idx="3"/>
          </p:nvPr>
        </p:nvSpPr>
        <p:spPr>
          <a:xfrm>
            <a:off x="5959744" y="2004325"/>
            <a:ext cx="2727000" cy="2552100"/>
          </a:xfrm>
          <a:prstGeom prst="rect">
            <a:avLst/>
          </a:prstGeom>
        </p:spPr>
        <p:txBody>
          <a:bodyPr spcFirstLastPara="1" wrap="square" lIns="91425" tIns="91425" rIns="91425" bIns="91425" anchor="t" anchorCtr="0">
            <a:noAutofit/>
          </a:bodyPr>
          <a:lstStyle>
            <a:lvl1pPr marL="457200" lvl="0" indent="-298450" rtl="0">
              <a:spcBef>
                <a:spcPts val="600"/>
              </a:spcBef>
              <a:spcAft>
                <a:spcPts val="0"/>
              </a:spcAft>
              <a:buSzPts val="1100"/>
              <a:buChar char="▪"/>
              <a:defRPr sz="1100"/>
            </a:lvl1pPr>
            <a:lvl2pPr marL="914400" lvl="1" indent="-298450" rtl="0">
              <a:spcBef>
                <a:spcPts val="0"/>
              </a:spcBef>
              <a:spcAft>
                <a:spcPts val="0"/>
              </a:spcAft>
              <a:buSzPts val="1100"/>
              <a:buChar char="-"/>
              <a:defRPr sz="1100"/>
            </a:lvl2pPr>
            <a:lvl3pPr marL="1371600" lvl="2" indent="-298450" rtl="0">
              <a:spcBef>
                <a:spcPts val="0"/>
              </a:spcBef>
              <a:spcAft>
                <a:spcPts val="0"/>
              </a:spcAft>
              <a:buSzPts val="1100"/>
              <a:buChar char="-"/>
              <a:defRPr sz="1100"/>
            </a:lvl3pPr>
            <a:lvl4pPr marL="1828800" lvl="3" indent="-298450" rtl="0">
              <a:spcBef>
                <a:spcPts val="0"/>
              </a:spcBef>
              <a:spcAft>
                <a:spcPts val="0"/>
              </a:spcAft>
              <a:buSzPts val="1100"/>
              <a:buChar char="-"/>
              <a:defRPr sz="1100"/>
            </a:lvl4pPr>
            <a:lvl5pPr marL="2286000" lvl="4" indent="-298450" rtl="0">
              <a:spcBef>
                <a:spcPts val="0"/>
              </a:spcBef>
              <a:spcAft>
                <a:spcPts val="0"/>
              </a:spcAft>
              <a:buSzPts val="1100"/>
              <a:buChar char="-"/>
              <a:defRPr sz="1100"/>
            </a:lvl5pPr>
            <a:lvl6pPr marL="2743200" lvl="5" indent="-298450" rtl="0">
              <a:spcBef>
                <a:spcPts val="0"/>
              </a:spcBef>
              <a:spcAft>
                <a:spcPts val="0"/>
              </a:spcAft>
              <a:buSzPts val="1100"/>
              <a:buChar char="-"/>
              <a:defRPr sz="1100"/>
            </a:lvl6pPr>
            <a:lvl7pPr marL="3200400" lvl="6" indent="-298450" rtl="0">
              <a:spcBef>
                <a:spcPts val="0"/>
              </a:spcBef>
              <a:spcAft>
                <a:spcPts val="0"/>
              </a:spcAft>
              <a:buSzPts val="1100"/>
              <a:buChar char="-"/>
              <a:defRPr sz="1100"/>
            </a:lvl7pPr>
            <a:lvl8pPr marL="3657600" lvl="7" indent="-298450" rtl="0">
              <a:spcBef>
                <a:spcPts val="0"/>
              </a:spcBef>
              <a:spcAft>
                <a:spcPts val="0"/>
              </a:spcAft>
              <a:buSzPts val="1100"/>
              <a:buChar char="-"/>
              <a:defRPr sz="1100"/>
            </a:lvl8pPr>
            <a:lvl9pPr marL="4114800" lvl="8" indent="-298450" rtl="0">
              <a:spcBef>
                <a:spcPts val="0"/>
              </a:spcBef>
              <a:spcAft>
                <a:spcPts val="0"/>
              </a:spcAft>
              <a:buSzPts val="1100"/>
              <a:buChar char="-"/>
              <a:defRPr sz="11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1 column left">
  <p:cSld name="TITLE_AND_BODY_1_1">
    <p:spTree>
      <p:nvGrpSpPr>
        <p:cNvPr id="1" name="Shape 53"/>
        <p:cNvGrpSpPr/>
        <p:nvPr/>
      </p:nvGrpSpPr>
      <p:grpSpPr>
        <a:xfrm>
          <a:off x="0" y="0"/>
          <a:ext cx="0" cy="0"/>
          <a:chOff x="0" y="0"/>
          <a:chExt cx="0" cy="0"/>
        </a:xfrm>
      </p:grpSpPr>
      <p:sp>
        <p:nvSpPr>
          <p:cNvPr id="54" name="Google Shape;54;p9"/>
          <p:cNvSpPr/>
          <p:nvPr/>
        </p:nvSpPr>
        <p:spPr>
          <a:xfrm flipH="1">
            <a:off x="-7125" y="0"/>
            <a:ext cx="2592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9"/>
          <p:cNvSpPr/>
          <p:nvPr/>
        </p:nvSpPr>
        <p:spPr>
          <a:xfrm>
            <a:off x="2585478"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6" name="Google Shape;56;p9"/>
          <p:cNvSpPr txBox="1">
            <a:spLocks noGrp="1"/>
          </p:cNvSpPr>
          <p:nvPr>
            <p:ph type="title"/>
          </p:nvPr>
        </p:nvSpPr>
        <p:spPr>
          <a:xfrm>
            <a:off x="234450" y="575500"/>
            <a:ext cx="2046300" cy="13641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F67031"/>
              </a:buClr>
              <a:buSzPts val="2400"/>
              <a:buNone/>
              <a:defRPr>
                <a:solidFill>
                  <a:srgbClr val="F67031"/>
                </a:solidFill>
              </a:defRPr>
            </a:lvl1pPr>
            <a:lvl2pPr lvl="1" rtl="0">
              <a:spcBef>
                <a:spcPts val="0"/>
              </a:spcBef>
              <a:spcAft>
                <a:spcPts val="0"/>
              </a:spcAft>
              <a:buClr>
                <a:srgbClr val="F67031"/>
              </a:buClr>
              <a:buSzPts val="2400"/>
              <a:buNone/>
              <a:defRPr>
                <a:solidFill>
                  <a:srgbClr val="F67031"/>
                </a:solidFill>
              </a:defRPr>
            </a:lvl2pPr>
            <a:lvl3pPr lvl="2" rtl="0">
              <a:spcBef>
                <a:spcPts val="0"/>
              </a:spcBef>
              <a:spcAft>
                <a:spcPts val="0"/>
              </a:spcAft>
              <a:buClr>
                <a:srgbClr val="F67031"/>
              </a:buClr>
              <a:buSzPts val="2400"/>
              <a:buNone/>
              <a:defRPr>
                <a:solidFill>
                  <a:srgbClr val="F67031"/>
                </a:solidFill>
              </a:defRPr>
            </a:lvl3pPr>
            <a:lvl4pPr lvl="3" rtl="0">
              <a:spcBef>
                <a:spcPts val="0"/>
              </a:spcBef>
              <a:spcAft>
                <a:spcPts val="0"/>
              </a:spcAft>
              <a:buClr>
                <a:srgbClr val="F67031"/>
              </a:buClr>
              <a:buSzPts val="2400"/>
              <a:buNone/>
              <a:defRPr>
                <a:solidFill>
                  <a:srgbClr val="F67031"/>
                </a:solidFill>
              </a:defRPr>
            </a:lvl4pPr>
            <a:lvl5pPr lvl="4" rtl="0">
              <a:spcBef>
                <a:spcPts val="0"/>
              </a:spcBef>
              <a:spcAft>
                <a:spcPts val="0"/>
              </a:spcAft>
              <a:buClr>
                <a:srgbClr val="F67031"/>
              </a:buClr>
              <a:buSzPts val="2400"/>
              <a:buNone/>
              <a:defRPr>
                <a:solidFill>
                  <a:srgbClr val="F67031"/>
                </a:solidFill>
              </a:defRPr>
            </a:lvl5pPr>
            <a:lvl6pPr lvl="5" rtl="0">
              <a:spcBef>
                <a:spcPts val="0"/>
              </a:spcBef>
              <a:spcAft>
                <a:spcPts val="0"/>
              </a:spcAft>
              <a:buClr>
                <a:srgbClr val="F67031"/>
              </a:buClr>
              <a:buSzPts val="2400"/>
              <a:buNone/>
              <a:defRPr>
                <a:solidFill>
                  <a:srgbClr val="F67031"/>
                </a:solidFill>
              </a:defRPr>
            </a:lvl6pPr>
            <a:lvl7pPr lvl="6" rtl="0">
              <a:spcBef>
                <a:spcPts val="0"/>
              </a:spcBef>
              <a:spcAft>
                <a:spcPts val="0"/>
              </a:spcAft>
              <a:buClr>
                <a:srgbClr val="F67031"/>
              </a:buClr>
              <a:buSzPts val="2400"/>
              <a:buNone/>
              <a:defRPr>
                <a:solidFill>
                  <a:srgbClr val="F67031"/>
                </a:solidFill>
              </a:defRPr>
            </a:lvl7pPr>
            <a:lvl8pPr lvl="7" rtl="0">
              <a:spcBef>
                <a:spcPts val="0"/>
              </a:spcBef>
              <a:spcAft>
                <a:spcPts val="0"/>
              </a:spcAft>
              <a:buClr>
                <a:srgbClr val="F67031"/>
              </a:buClr>
              <a:buSzPts val="2400"/>
              <a:buNone/>
              <a:defRPr>
                <a:solidFill>
                  <a:srgbClr val="F67031"/>
                </a:solidFill>
              </a:defRPr>
            </a:lvl8pPr>
            <a:lvl9pPr lvl="8" rtl="0">
              <a:spcBef>
                <a:spcPts val="0"/>
              </a:spcBef>
              <a:spcAft>
                <a:spcPts val="0"/>
              </a:spcAft>
              <a:buClr>
                <a:srgbClr val="F67031"/>
              </a:buClr>
              <a:buSzPts val="2400"/>
              <a:buNone/>
              <a:defRPr>
                <a:solidFill>
                  <a:srgbClr val="F67031"/>
                </a:solidFill>
              </a:defRPr>
            </a:lvl9pPr>
          </a:lstStyle>
          <a:p>
            <a:endParaRPr/>
          </a:p>
        </p:txBody>
      </p:sp>
      <p:sp>
        <p:nvSpPr>
          <p:cNvPr id="57" name="Google Shape;57;p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marL="0" lvl="0" indent="0" algn="r" rtl="0">
              <a:spcBef>
                <a:spcPts val="0"/>
              </a:spcBef>
              <a:spcAft>
                <a:spcPts val="0"/>
              </a:spcAft>
              <a:buNone/>
            </a:pPr>
            <a:fld id="{00000000-1234-1234-1234-123412341234}" type="slidenum">
              <a:rPr lang="en"/>
              <a:t>‹Nº›</a:t>
            </a:fld>
            <a:endParaRPr/>
          </a:p>
        </p:txBody>
      </p:sp>
      <p:sp>
        <p:nvSpPr>
          <p:cNvPr id="58" name="Google Shape;58;p9"/>
          <p:cNvSpPr txBox="1">
            <a:spLocks noGrp="1"/>
          </p:cNvSpPr>
          <p:nvPr>
            <p:ph type="body" idx="1"/>
          </p:nvPr>
        </p:nvSpPr>
        <p:spPr>
          <a:xfrm>
            <a:off x="234450" y="2004325"/>
            <a:ext cx="2046300" cy="2552100"/>
          </a:xfrm>
          <a:prstGeom prst="rect">
            <a:avLst/>
          </a:prstGeom>
        </p:spPr>
        <p:txBody>
          <a:bodyPr spcFirstLastPara="1" wrap="square" lIns="91425" tIns="91425" rIns="91425" bIns="91425" anchor="t" anchorCtr="0">
            <a:noAutofit/>
          </a:bodyPr>
          <a:lstStyle>
            <a:lvl1pPr marL="457200" lvl="0" indent="-304800" rtl="0">
              <a:spcBef>
                <a:spcPts val="60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1 column half">
  <p:cSld name="TITLE_AND_BODY_1_1_1">
    <p:spTree>
      <p:nvGrpSpPr>
        <p:cNvPr id="1" name="Shape 59"/>
        <p:cNvGrpSpPr/>
        <p:nvPr/>
      </p:nvGrpSpPr>
      <p:grpSpPr>
        <a:xfrm>
          <a:off x="0" y="0"/>
          <a:ext cx="0" cy="0"/>
          <a:chOff x="0" y="0"/>
          <a:chExt cx="0" cy="0"/>
        </a:xfrm>
      </p:grpSpPr>
      <p:sp>
        <p:nvSpPr>
          <p:cNvPr id="60" name="Google Shape;60;p10"/>
          <p:cNvSpPr/>
          <p:nvPr/>
        </p:nvSpPr>
        <p:spPr>
          <a:xfrm flipH="1">
            <a:off x="-688" y="0"/>
            <a:ext cx="4575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0"/>
          <p:cNvSpPr/>
          <p:nvPr/>
        </p:nvSpPr>
        <p:spPr>
          <a:xfrm>
            <a:off x="4574903"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2" name="Google Shape;62;p10"/>
          <p:cNvSpPr txBox="1">
            <a:spLocks noGrp="1"/>
          </p:cNvSpPr>
          <p:nvPr>
            <p:ph type="title"/>
          </p:nvPr>
        </p:nvSpPr>
        <p:spPr>
          <a:xfrm>
            <a:off x="511425" y="575500"/>
            <a:ext cx="3517200" cy="9735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F67031"/>
              </a:buClr>
              <a:buSzPts val="2400"/>
              <a:buNone/>
              <a:defRPr>
                <a:solidFill>
                  <a:srgbClr val="F67031"/>
                </a:solidFill>
              </a:defRPr>
            </a:lvl1pPr>
            <a:lvl2pPr lvl="1" rtl="0">
              <a:spcBef>
                <a:spcPts val="0"/>
              </a:spcBef>
              <a:spcAft>
                <a:spcPts val="0"/>
              </a:spcAft>
              <a:buClr>
                <a:srgbClr val="F67031"/>
              </a:buClr>
              <a:buSzPts val="2400"/>
              <a:buNone/>
              <a:defRPr>
                <a:solidFill>
                  <a:srgbClr val="F67031"/>
                </a:solidFill>
              </a:defRPr>
            </a:lvl2pPr>
            <a:lvl3pPr lvl="2" rtl="0">
              <a:spcBef>
                <a:spcPts val="0"/>
              </a:spcBef>
              <a:spcAft>
                <a:spcPts val="0"/>
              </a:spcAft>
              <a:buClr>
                <a:srgbClr val="F67031"/>
              </a:buClr>
              <a:buSzPts val="2400"/>
              <a:buNone/>
              <a:defRPr>
                <a:solidFill>
                  <a:srgbClr val="F67031"/>
                </a:solidFill>
              </a:defRPr>
            </a:lvl3pPr>
            <a:lvl4pPr lvl="3" rtl="0">
              <a:spcBef>
                <a:spcPts val="0"/>
              </a:spcBef>
              <a:spcAft>
                <a:spcPts val="0"/>
              </a:spcAft>
              <a:buClr>
                <a:srgbClr val="F67031"/>
              </a:buClr>
              <a:buSzPts val="2400"/>
              <a:buNone/>
              <a:defRPr>
                <a:solidFill>
                  <a:srgbClr val="F67031"/>
                </a:solidFill>
              </a:defRPr>
            </a:lvl4pPr>
            <a:lvl5pPr lvl="4" rtl="0">
              <a:spcBef>
                <a:spcPts val="0"/>
              </a:spcBef>
              <a:spcAft>
                <a:spcPts val="0"/>
              </a:spcAft>
              <a:buClr>
                <a:srgbClr val="F67031"/>
              </a:buClr>
              <a:buSzPts val="2400"/>
              <a:buNone/>
              <a:defRPr>
                <a:solidFill>
                  <a:srgbClr val="F67031"/>
                </a:solidFill>
              </a:defRPr>
            </a:lvl5pPr>
            <a:lvl6pPr lvl="5" rtl="0">
              <a:spcBef>
                <a:spcPts val="0"/>
              </a:spcBef>
              <a:spcAft>
                <a:spcPts val="0"/>
              </a:spcAft>
              <a:buClr>
                <a:srgbClr val="F67031"/>
              </a:buClr>
              <a:buSzPts val="2400"/>
              <a:buNone/>
              <a:defRPr>
                <a:solidFill>
                  <a:srgbClr val="F67031"/>
                </a:solidFill>
              </a:defRPr>
            </a:lvl6pPr>
            <a:lvl7pPr lvl="6" rtl="0">
              <a:spcBef>
                <a:spcPts val="0"/>
              </a:spcBef>
              <a:spcAft>
                <a:spcPts val="0"/>
              </a:spcAft>
              <a:buClr>
                <a:srgbClr val="F67031"/>
              </a:buClr>
              <a:buSzPts val="2400"/>
              <a:buNone/>
              <a:defRPr>
                <a:solidFill>
                  <a:srgbClr val="F67031"/>
                </a:solidFill>
              </a:defRPr>
            </a:lvl7pPr>
            <a:lvl8pPr lvl="7" rtl="0">
              <a:spcBef>
                <a:spcPts val="0"/>
              </a:spcBef>
              <a:spcAft>
                <a:spcPts val="0"/>
              </a:spcAft>
              <a:buClr>
                <a:srgbClr val="F67031"/>
              </a:buClr>
              <a:buSzPts val="2400"/>
              <a:buNone/>
              <a:defRPr>
                <a:solidFill>
                  <a:srgbClr val="F67031"/>
                </a:solidFill>
              </a:defRPr>
            </a:lvl8pPr>
            <a:lvl9pPr lvl="8" rtl="0">
              <a:spcBef>
                <a:spcPts val="0"/>
              </a:spcBef>
              <a:spcAft>
                <a:spcPts val="0"/>
              </a:spcAft>
              <a:buClr>
                <a:srgbClr val="F67031"/>
              </a:buClr>
              <a:buSzPts val="2400"/>
              <a:buNone/>
              <a:defRPr>
                <a:solidFill>
                  <a:srgbClr val="F67031"/>
                </a:solidFill>
              </a:defRPr>
            </a:lvl9pPr>
          </a:lstStyle>
          <a:p>
            <a:endParaRPr/>
          </a:p>
        </p:txBody>
      </p:sp>
      <p:sp>
        <p:nvSpPr>
          <p:cNvPr id="63" name="Google Shape;63;p1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marL="0" lvl="0" indent="0" algn="r" rtl="0">
              <a:spcBef>
                <a:spcPts val="0"/>
              </a:spcBef>
              <a:spcAft>
                <a:spcPts val="0"/>
              </a:spcAft>
              <a:buNone/>
            </a:pPr>
            <a:fld id="{00000000-1234-1234-1234-123412341234}" type="slidenum">
              <a:rPr lang="en"/>
              <a:t>‹Nº›</a:t>
            </a:fld>
            <a:endParaRPr/>
          </a:p>
        </p:txBody>
      </p:sp>
      <p:sp>
        <p:nvSpPr>
          <p:cNvPr id="64" name="Google Shape;64;p10"/>
          <p:cNvSpPr txBox="1">
            <a:spLocks noGrp="1"/>
          </p:cNvSpPr>
          <p:nvPr>
            <p:ph type="body" idx="1"/>
          </p:nvPr>
        </p:nvSpPr>
        <p:spPr>
          <a:xfrm>
            <a:off x="511425" y="1598600"/>
            <a:ext cx="3517200" cy="2957700"/>
          </a:xfrm>
          <a:prstGeom prst="rect">
            <a:avLst/>
          </a:prstGeom>
        </p:spPr>
        <p:txBody>
          <a:bodyPr spcFirstLastPara="1" wrap="square" lIns="91425" tIns="91425" rIns="91425" bIns="91425" anchor="t" anchorCtr="0">
            <a:noAutofit/>
          </a:bodyPr>
          <a:lstStyle>
            <a:lvl1pPr marL="457200" lvl="0" indent="-304800" rtl="0">
              <a:spcBef>
                <a:spcPts val="60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rgbClr val="F6703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34450" y="575500"/>
            <a:ext cx="2046300" cy="39810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1pPr>
            <a:lvl2pPr lvl="1">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2pPr>
            <a:lvl3pPr lvl="2">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3pPr>
            <a:lvl4pPr lvl="3">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4pPr>
            <a:lvl5pPr lvl="4">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5pPr>
            <a:lvl6pPr lvl="5">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6pPr>
            <a:lvl7pPr lvl="6">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7pPr>
            <a:lvl8pPr lvl="7">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8pPr>
            <a:lvl9pPr lvl="8">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9pPr>
          </a:lstStyle>
          <a:p>
            <a:endParaRPr/>
          </a:p>
        </p:txBody>
      </p:sp>
      <p:sp>
        <p:nvSpPr>
          <p:cNvPr id="7" name="Google Shape;7;p1"/>
          <p:cNvSpPr txBox="1">
            <a:spLocks noGrp="1"/>
          </p:cNvSpPr>
          <p:nvPr>
            <p:ph type="body" idx="1"/>
          </p:nvPr>
        </p:nvSpPr>
        <p:spPr>
          <a:xfrm>
            <a:off x="3090625" y="575500"/>
            <a:ext cx="5596200" cy="39810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60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1pPr>
            <a:lvl2pPr marL="914400" lvl="1"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2pPr>
            <a:lvl3pPr marL="1371600" lvl="2"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3pPr>
            <a:lvl4pPr marL="1828800" lvl="3"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4pPr>
            <a:lvl5pPr marL="2286000" lvl="4"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5pPr>
            <a:lvl6pPr marL="2743200" lvl="5"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6pPr>
            <a:lvl7pPr marL="3200400" lvl="6"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7pPr>
            <a:lvl8pPr marL="3657600" lvl="7"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8pPr>
            <a:lvl9pPr marL="4114800" lvl="8"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9pPr>
          </a:lstStyle>
          <a:p>
            <a:endParaRPr/>
          </a:p>
        </p:txBody>
      </p:sp>
      <p:sp>
        <p:nvSpPr>
          <p:cNvPr id="8" name="Google Shape;8;p1"/>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rgbClr val="CCCCCC"/>
                </a:solidFill>
                <a:latin typeface="Nunito Sans"/>
                <a:ea typeface="Nunito Sans"/>
                <a:cs typeface="Nunito Sans"/>
                <a:sym typeface="Nunito Sans"/>
              </a:defRPr>
            </a:lvl1pPr>
            <a:lvl2pPr lvl="1" algn="r">
              <a:buNone/>
              <a:defRPr sz="1000">
                <a:solidFill>
                  <a:srgbClr val="CCCCCC"/>
                </a:solidFill>
                <a:latin typeface="Nunito Sans"/>
                <a:ea typeface="Nunito Sans"/>
                <a:cs typeface="Nunito Sans"/>
                <a:sym typeface="Nunito Sans"/>
              </a:defRPr>
            </a:lvl2pPr>
            <a:lvl3pPr lvl="2" algn="r">
              <a:buNone/>
              <a:defRPr sz="1000">
                <a:solidFill>
                  <a:srgbClr val="CCCCCC"/>
                </a:solidFill>
                <a:latin typeface="Nunito Sans"/>
                <a:ea typeface="Nunito Sans"/>
                <a:cs typeface="Nunito Sans"/>
                <a:sym typeface="Nunito Sans"/>
              </a:defRPr>
            </a:lvl3pPr>
            <a:lvl4pPr lvl="3" algn="r">
              <a:buNone/>
              <a:defRPr sz="1000">
                <a:solidFill>
                  <a:srgbClr val="CCCCCC"/>
                </a:solidFill>
                <a:latin typeface="Nunito Sans"/>
                <a:ea typeface="Nunito Sans"/>
                <a:cs typeface="Nunito Sans"/>
                <a:sym typeface="Nunito Sans"/>
              </a:defRPr>
            </a:lvl4pPr>
            <a:lvl5pPr lvl="4" algn="r">
              <a:buNone/>
              <a:defRPr sz="1000">
                <a:solidFill>
                  <a:srgbClr val="CCCCCC"/>
                </a:solidFill>
                <a:latin typeface="Nunito Sans"/>
                <a:ea typeface="Nunito Sans"/>
                <a:cs typeface="Nunito Sans"/>
                <a:sym typeface="Nunito Sans"/>
              </a:defRPr>
            </a:lvl5pPr>
            <a:lvl6pPr lvl="5" algn="r">
              <a:buNone/>
              <a:defRPr sz="1000">
                <a:solidFill>
                  <a:srgbClr val="CCCCCC"/>
                </a:solidFill>
                <a:latin typeface="Nunito Sans"/>
                <a:ea typeface="Nunito Sans"/>
                <a:cs typeface="Nunito Sans"/>
                <a:sym typeface="Nunito Sans"/>
              </a:defRPr>
            </a:lvl6pPr>
            <a:lvl7pPr lvl="6" algn="r">
              <a:buNone/>
              <a:defRPr sz="1000">
                <a:solidFill>
                  <a:srgbClr val="CCCCCC"/>
                </a:solidFill>
                <a:latin typeface="Nunito Sans"/>
                <a:ea typeface="Nunito Sans"/>
                <a:cs typeface="Nunito Sans"/>
                <a:sym typeface="Nunito Sans"/>
              </a:defRPr>
            </a:lvl7pPr>
            <a:lvl8pPr lvl="7" algn="r">
              <a:buNone/>
              <a:defRPr sz="1000">
                <a:solidFill>
                  <a:srgbClr val="CCCCCC"/>
                </a:solidFill>
                <a:latin typeface="Nunito Sans"/>
                <a:ea typeface="Nunito Sans"/>
                <a:cs typeface="Nunito Sans"/>
                <a:sym typeface="Nunito Sans"/>
              </a:defRPr>
            </a:lvl8pPr>
            <a:lvl9pPr lvl="8" algn="r">
              <a:buNone/>
              <a:defRPr sz="1000">
                <a:solidFill>
                  <a:srgbClr val="CCCCCC"/>
                </a:solidFill>
                <a:latin typeface="Nunito Sans"/>
                <a:ea typeface="Nunito Sans"/>
                <a:cs typeface="Nunito Sans"/>
                <a:sym typeface="Nunito Sans"/>
              </a:defRPr>
            </a:lvl9pPr>
          </a:lstStyle>
          <a:p>
            <a:pPr marL="0" lvl="0" indent="0" algn="r" rtl="0">
              <a:spcBef>
                <a:spcPts val="0"/>
              </a:spcBef>
              <a:spcAft>
                <a:spcPts val="0"/>
              </a:spcAft>
              <a:buNone/>
            </a:pPr>
            <a:fld id="{00000000-1234-1234-1234-123412341234}" type="slidenum">
              <a:rPr lang="en"/>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9" r:id="rId11"/>
    <p:sldLayoutId id="2147483660" r:id="rId12"/>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themeOverride" Target="../theme/themeOverrid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1</a:t>
            </a:fld>
            <a:endParaRPr lang="es-MX"/>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076" y="197921"/>
            <a:ext cx="1349559" cy="1349559"/>
          </a:xfrm>
          <a:prstGeom prst="rect">
            <a:avLst/>
          </a:prstGeom>
          <a:effectLst>
            <a:outerShdw blurRad="50800" dist="38100" dir="16200000" rotWithShape="0">
              <a:prstClr val="black">
                <a:alpha val="40000"/>
              </a:prstClr>
            </a:outerShdw>
          </a:effectLst>
        </p:spPr>
      </p:pic>
      <p:sp>
        <p:nvSpPr>
          <p:cNvPr id="8" name="CuadroTexto 7"/>
          <p:cNvSpPr txBox="1"/>
          <p:nvPr/>
        </p:nvSpPr>
        <p:spPr>
          <a:xfrm>
            <a:off x="2583472" y="203484"/>
            <a:ext cx="7115819" cy="523220"/>
          </a:xfrm>
          <a:prstGeom prst="rect">
            <a:avLst/>
          </a:prstGeom>
          <a:noFill/>
        </p:spPr>
        <p:txBody>
          <a:bodyPr wrap="square" rtlCol="0">
            <a:spAutoFit/>
          </a:bodyPr>
          <a:lstStyle/>
          <a:p>
            <a:pPr algn="ctr"/>
            <a:r>
              <a:rPr lang="es-MX" b="1" spc="50" dirty="0">
                <a:ln w="0">
                  <a:solidFill>
                    <a:schemeClr val="accent2">
                      <a:lumMod val="50000"/>
                    </a:schemeClr>
                  </a:solidFill>
                </a:ln>
                <a:solidFill>
                  <a:schemeClr val="bg2"/>
                </a:solidFill>
                <a:effectLst>
                  <a:innerShdw blurRad="63500" dist="50800" dir="13500000">
                    <a:srgbClr val="000000">
                      <a:alpha val="50000"/>
                    </a:srgbClr>
                  </a:innerShdw>
                </a:effectLst>
              </a:rPr>
              <a:t>UNIVERSIDAD AUTÓNOMA DEL ESTADO DE MÉXICO</a:t>
            </a:r>
          </a:p>
          <a:p>
            <a:pPr algn="ctr"/>
            <a:r>
              <a:rPr lang="es-MX" b="1" spc="50" dirty="0">
                <a:ln w="0">
                  <a:solidFill>
                    <a:schemeClr val="accent2">
                      <a:lumMod val="50000"/>
                    </a:schemeClr>
                  </a:solidFill>
                </a:ln>
                <a:solidFill>
                  <a:schemeClr val="bg2"/>
                </a:solidFill>
                <a:effectLst>
                  <a:innerShdw blurRad="63500" dist="50800" dir="13500000">
                    <a:srgbClr val="000000">
                      <a:alpha val="50000"/>
                    </a:srgbClr>
                  </a:innerShdw>
                </a:effectLst>
              </a:rPr>
              <a:t>CENTRO UNIVERSITARIO UAEM AMECAMECA </a:t>
            </a:r>
          </a:p>
        </p:txBody>
      </p:sp>
      <p:sp>
        <p:nvSpPr>
          <p:cNvPr id="9" name="CuadroTexto 8"/>
          <p:cNvSpPr txBox="1"/>
          <p:nvPr/>
        </p:nvSpPr>
        <p:spPr>
          <a:xfrm>
            <a:off x="2280750" y="1078121"/>
            <a:ext cx="7115819" cy="307777"/>
          </a:xfrm>
          <a:prstGeom prst="rect">
            <a:avLst/>
          </a:prstGeom>
          <a:noFill/>
        </p:spPr>
        <p:txBody>
          <a:bodyPr wrap="square" rtlCol="0">
            <a:spAutoFit/>
          </a:bodyPr>
          <a:lstStyle/>
          <a:p>
            <a:pPr algn="ctr"/>
            <a:r>
              <a:rPr lang="es-MX" b="1" spc="50" dirty="0">
                <a:ln w="0">
                  <a:solidFill>
                    <a:schemeClr val="accent2">
                      <a:lumMod val="50000"/>
                    </a:schemeClr>
                  </a:solidFill>
                </a:ln>
                <a:solidFill>
                  <a:schemeClr val="bg2"/>
                </a:solidFill>
                <a:effectLst>
                  <a:innerShdw blurRad="63500" dist="50800" dir="13500000">
                    <a:srgbClr val="000000">
                      <a:alpha val="50000"/>
                    </a:srgbClr>
                  </a:innerShdw>
                </a:effectLst>
              </a:rPr>
              <a:t>UNIDAD DE APRENDIZAJE: ANÁLISIS Y PLANEACIÓN FINANCIERA</a:t>
            </a:r>
          </a:p>
        </p:txBody>
      </p:sp>
      <p:sp>
        <p:nvSpPr>
          <p:cNvPr id="10" name="CuadroTexto 9"/>
          <p:cNvSpPr txBox="1"/>
          <p:nvPr/>
        </p:nvSpPr>
        <p:spPr>
          <a:xfrm>
            <a:off x="2583472" y="1503501"/>
            <a:ext cx="6560528" cy="3300904"/>
          </a:xfrm>
          <a:prstGeom prst="rect">
            <a:avLst/>
          </a:prstGeom>
          <a:noFill/>
        </p:spPr>
        <p:txBody>
          <a:bodyPr wrap="square" rtlCol="0">
            <a:spAutoFit/>
          </a:bodyPr>
          <a:lstStyle/>
          <a:p>
            <a:pPr algn="ctr"/>
            <a:r>
              <a:rPr lang="es-MX" b="1" spc="50" dirty="0">
                <a:ln w="0">
                  <a:solidFill>
                    <a:schemeClr val="accent2">
                      <a:lumMod val="50000"/>
                    </a:schemeClr>
                  </a:solidFill>
                </a:ln>
                <a:solidFill>
                  <a:schemeClr val="bg2"/>
                </a:solidFill>
                <a:effectLst>
                  <a:innerShdw blurRad="63500" dist="50800" dir="13500000">
                    <a:srgbClr val="000000">
                      <a:alpha val="50000"/>
                    </a:srgbClr>
                  </a:innerShdw>
                </a:effectLst>
              </a:rPr>
              <a:t>PROGRAMAS EDUCATIVOS EN QUE SE IMPARTE:</a:t>
            </a:r>
          </a:p>
          <a:p>
            <a:pPr algn="ctr"/>
            <a:endParaRPr lang="es-MX" sz="1050" b="1" spc="50" dirty="0">
              <a:ln w="0">
                <a:solidFill>
                  <a:schemeClr val="accent2">
                    <a:lumMod val="50000"/>
                  </a:schemeClr>
                </a:solidFill>
              </a:ln>
              <a:solidFill>
                <a:schemeClr val="bg2"/>
              </a:solidFill>
              <a:effectLst>
                <a:innerShdw blurRad="63500" dist="50800" dir="13500000">
                  <a:srgbClr val="000000">
                    <a:alpha val="50000"/>
                  </a:srgbClr>
                </a:innerShdw>
              </a:effectLst>
            </a:endParaRPr>
          </a:p>
          <a:p>
            <a:pPr algn="ctr"/>
            <a:r>
              <a:rPr lang="es-MX" b="1" spc="50" dirty="0">
                <a:ln w="0">
                  <a:solidFill>
                    <a:schemeClr val="accent2">
                      <a:lumMod val="50000"/>
                    </a:schemeClr>
                  </a:solidFill>
                </a:ln>
                <a:solidFill>
                  <a:schemeClr val="bg2"/>
                </a:solidFill>
                <a:effectLst>
                  <a:innerShdw blurRad="63500" dist="50800" dir="13500000">
                    <a:srgbClr val="000000">
                      <a:alpha val="50000"/>
                    </a:srgbClr>
                  </a:innerShdw>
                </a:effectLst>
              </a:rPr>
              <a:t>LICENCIATURA EN ADMINISTRACIÓN</a:t>
            </a:r>
          </a:p>
          <a:p>
            <a:pPr algn="ctr"/>
            <a:endParaRPr lang="es-MX" sz="2400" b="1" spc="50" dirty="0">
              <a:ln w="0">
                <a:solidFill>
                  <a:schemeClr val="accent2">
                    <a:lumMod val="50000"/>
                  </a:schemeClr>
                </a:solidFill>
              </a:ln>
              <a:solidFill>
                <a:schemeClr val="bg2"/>
              </a:solidFill>
              <a:effectLst>
                <a:innerShdw blurRad="63500" dist="50800" dir="13500000">
                  <a:srgbClr val="000000">
                    <a:alpha val="50000"/>
                  </a:srgbClr>
                </a:innerShdw>
              </a:effectLst>
            </a:endParaRPr>
          </a:p>
          <a:p>
            <a:pPr algn="ctr"/>
            <a:r>
              <a:rPr lang="es-MX" sz="2400" b="1" spc="50" dirty="0">
                <a:ln w="0">
                  <a:solidFill>
                    <a:schemeClr val="accent2">
                      <a:lumMod val="50000"/>
                    </a:schemeClr>
                  </a:solidFill>
                </a:ln>
                <a:solidFill>
                  <a:schemeClr val="accent1">
                    <a:lumMod val="75000"/>
                  </a:schemeClr>
                </a:solidFill>
                <a:effectLst>
                  <a:innerShdw blurRad="63500" dist="50800" dir="13500000">
                    <a:srgbClr val="000000">
                      <a:alpha val="50000"/>
                    </a:srgbClr>
                  </a:innerShdw>
                </a:effectLst>
              </a:rPr>
              <a:t>“ANÁLISIS FINANCIERO CON RAZONES FINANCIERAS SIMPLES”</a:t>
            </a:r>
          </a:p>
          <a:p>
            <a:pPr algn="ctr"/>
            <a:endParaRPr lang="es-MX" b="1" spc="50" dirty="0">
              <a:ln w="0">
                <a:solidFill>
                  <a:schemeClr val="accent2">
                    <a:lumMod val="50000"/>
                  </a:schemeClr>
                </a:solidFill>
              </a:ln>
              <a:solidFill>
                <a:schemeClr val="bg2"/>
              </a:solidFill>
              <a:effectLst>
                <a:innerShdw blurRad="63500" dist="50800" dir="13500000">
                  <a:srgbClr val="000000">
                    <a:alpha val="50000"/>
                  </a:srgbClr>
                </a:innerShdw>
              </a:effectLst>
            </a:endParaRPr>
          </a:p>
          <a:p>
            <a:pPr algn="ctr"/>
            <a:endParaRPr lang="es-MX" b="1" spc="50" dirty="0">
              <a:ln w="0">
                <a:solidFill>
                  <a:schemeClr val="accent2">
                    <a:lumMod val="50000"/>
                  </a:schemeClr>
                </a:solidFill>
              </a:ln>
              <a:solidFill>
                <a:schemeClr val="bg2"/>
              </a:solidFill>
              <a:effectLst>
                <a:innerShdw blurRad="63500" dist="50800" dir="13500000">
                  <a:srgbClr val="000000">
                    <a:alpha val="50000"/>
                  </a:srgbClr>
                </a:innerShdw>
              </a:effectLst>
            </a:endParaRPr>
          </a:p>
          <a:p>
            <a:pPr algn="ctr"/>
            <a:r>
              <a:rPr lang="es-MX" b="1" spc="50" dirty="0">
                <a:ln w="0">
                  <a:solidFill>
                    <a:schemeClr val="accent2">
                      <a:lumMod val="50000"/>
                    </a:schemeClr>
                  </a:solidFill>
                </a:ln>
                <a:solidFill>
                  <a:schemeClr val="bg2"/>
                </a:solidFill>
                <a:effectLst>
                  <a:innerShdw blurRad="63500" dist="50800" dir="13500000">
                    <a:srgbClr val="000000">
                      <a:alpha val="50000"/>
                    </a:srgbClr>
                  </a:innerShdw>
                </a:effectLst>
              </a:rPr>
              <a:t>ELABORADO POR: ISRAEL REYES REZA</a:t>
            </a:r>
          </a:p>
          <a:p>
            <a:pPr algn="ctr"/>
            <a:r>
              <a:rPr lang="es-MX" b="1" spc="50" dirty="0">
                <a:ln w="0">
                  <a:solidFill>
                    <a:schemeClr val="accent2">
                      <a:lumMod val="50000"/>
                    </a:schemeClr>
                  </a:solidFill>
                </a:ln>
                <a:solidFill>
                  <a:schemeClr val="bg2"/>
                </a:solidFill>
                <a:effectLst>
                  <a:innerShdw blurRad="63500" dist="50800" dir="13500000">
                    <a:srgbClr val="000000">
                      <a:alpha val="50000"/>
                    </a:srgbClr>
                  </a:innerShdw>
                </a:effectLst>
              </a:rPr>
              <a:t>PROFESOR DE TIEMPO COMPLETO – AUTOR</a:t>
            </a:r>
          </a:p>
          <a:p>
            <a:pPr algn="ctr"/>
            <a:endParaRPr lang="es-MX" b="1" spc="50" dirty="0">
              <a:ln w="0">
                <a:solidFill>
                  <a:schemeClr val="accent2">
                    <a:lumMod val="50000"/>
                  </a:schemeClr>
                </a:solidFill>
              </a:ln>
              <a:solidFill>
                <a:schemeClr val="bg2"/>
              </a:solidFill>
              <a:effectLst>
                <a:innerShdw blurRad="63500" dist="50800" dir="13500000">
                  <a:srgbClr val="000000">
                    <a:alpha val="50000"/>
                  </a:srgbClr>
                </a:innerShdw>
              </a:effectLst>
            </a:endParaRPr>
          </a:p>
          <a:p>
            <a:pPr algn="ctr"/>
            <a:endParaRPr lang="es-MX" b="1" spc="50" dirty="0">
              <a:ln w="0">
                <a:solidFill>
                  <a:schemeClr val="accent2">
                    <a:lumMod val="50000"/>
                  </a:schemeClr>
                </a:solidFill>
              </a:ln>
              <a:solidFill>
                <a:schemeClr val="bg2"/>
              </a:solidFill>
              <a:effectLst>
                <a:innerShdw blurRad="63500" dist="50800" dir="13500000">
                  <a:srgbClr val="000000">
                    <a:alpha val="50000"/>
                  </a:srgbClr>
                </a:innerShdw>
              </a:effectLst>
            </a:endParaRPr>
          </a:p>
          <a:p>
            <a:pPr algn="ctr"/>
            <a:r>
              <a:rPr lang="es-MX" b="1" spc="50" dirty="0">
                <a:ln w="0">
                  <a:solidFill>
                    <a:schemeClr val="accent2">
                      <a:lumMod val="50000"/>
                    </a:schemeClr>
                  </a:solidFill>
                </a:ln>
                <a:solidFill>
                  <a:schemeClr val="bg2"/>
                </a:solidFill>
                <a:effectLst>
                  <a:innerShdw blurRad="63500" dist="50800" dir="13500000">
                    <a:srgbClr val="000000">
                      <a:alpha val="50000"/>
                    </a:srgbClr>
                  </a:innerShdw>
                </a:effectLst>
              </a:rPr>
              <a:t>AGOSTO 2019</a:t>
            </a:r>
          </a:p>
        </p:txBody>
      </p:sp>
      <p:sp>
        <p:nvSpPr>
          <p:cNvPr id="12" name="CuadroTexto 11"/>
          <p:cNvSpPr txBox="1"/>
          <p:nvPr/>
        </p:nvSpPr>
        <p:spPr>
          <a:xfrm>
            <a:off x="212660" y="1709063"/>
            <a:ext cx="2370812" cy="1754326"/>
          </a:xfrm>
          <a:prstGeom prst="rect">
            <a:avLst/>
          </a:prstGeom>
          <a:noFill/>
        </p:spPr>
        <p:txBody>
          <a:bodyPr wrap="square" rtlCol="0">
            <a:spAutoFit/>
            <a:scene3d>
              <a:camera prst="perspectiveRelaxedModerately"/>
              <a:lightRig rig="threePt" dir="t"/>
            </a:scene3d>
          </a:bodyPr>
          <a:lstStyle/>
          <a:p>
            <a:pPr algn="ctr"/>
            <a:endParaRPr lang="es-MX" sz="1800" b="1" spc="50" dirty="0">
              <a:ln w="0">
                <a:solidFill>
                  <a:schemeClr val="accent2">
                    <a:lumMod val="50000"/>
                  </a:schemeClr>
                </a:solidFill>
              </a:ln>
              <a:solidFill>
                <a:schemeClr val="bg1"/>
              </a:solidFill>
              <a:effectLst>
                <a:outerShdw blurRad="38100" dist="38100" dir="2700000" algn="tl">
                  <a:srgbClr val="000000">
                    <a:alpha val="43137"/>
                  </a:srgbClr>
                </a:outerShdw>
              </a:effectLst>
            </a:endParaRPr>
          </a:p>
          <a:p>
            <a:pPr algn="ctr"/>
            <a:r>
              <a:rPr lang="es-MX" sz="1800" b="1" spc="50" dirty="0">
                <a:ln w="0"/>
                <a:solidFill>
                  <a:schemeClr val="bg1"/>
                </a:solidFill>
                <a:effectLst>
                  <a:outerShdw blurRad="38100" dist="38100" dir="2700000" algn="tl" rotWithShape="0">
                    <a:srgbClr val="000000">
                      <a:alpha val="43137"/>
                    </a:srgbClr>
                  </a:outerShdw>
                </a:effectLst>
              </a:rPr>
              <a:t>MATERIAL AUDIOVISUAL </a:t>
            </a:r>
          </a:p>
          <a:p>
            <a:pPr algn="ctr"/>
            <a:r>
              <a:rPr lang="es-MX" sz="1800" b="1" spc="50" dirty="0">
                <a:ln w="0"/>
                <a:solidFill>
                  <a:schemeClr val="bg1"/>
                </a:solidFill>
                <a:effectLst>
                  <a:outerShdw blurRad="38100" dist="38100" dir="2700000" algn="tl" rotWithShape="0">
                    <a:srgbClr val="000000">
                      <a:alpha val="43137"/>
                    </a:srgbClr>
                  </a:outerShdw>
                </a:effectLst>
              </a:rPr>
              <a:t>(SÓLO VISIÓN PROYECTABLES)</a:t>
            </a:r>
          </a:p>
          <a:p>
            <a:pPr algn="ctr"/>
            <a:endParaRPr lang="es-MX" sz="1800" b="1" spc="50" dirty="0">
              <a:ln w="0">
                <a:solidFill>
                  <a:schemeClr val="accent2">
                    <a:lumMod val="50000"/>
                  </a:schemeClr>
                </a:solidFill>
              </a:ln>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673197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17"/>
          <p:cNvSpPr txBox="1">
            <a:spLocks noGrp="1"/>
          </p:cNvSpPr>
          <p:nvPr>
            <p:ph type="title"/>
          </p:nvPr>
        </p:nvSpPr>
        <p:spPr>
          <a:xfrm>
            <a:off x="227362" y="1355221"/>
            <a:ext cx="2046300" cy="240161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effectLst>
                  <a:outerShdw blurRad="38100" dist="38100" dir="2700000" algn="tl">
                    <a:srgbClr val="000000">
                      <a:alpha val="43137"/>
                    </a:srgbClr>
                  </a:outerShdw>
                </a:effectLst>
              </a:rPr>
              <a:t>Indicadores que se analizan a través de las razones financieras</a:t>
            </a:r>
            <a:endParaRPr b="1" dirty="0">
              <a:effectLst>
                <a:outerShdw blurRad="38100" dist="38100" dir="2700000" algn="tl">
                  <a:srgbClr val="000000">
                    <a:alpha val="43137"/>
                  </a:srgbClr>
                </a:outerShdw>
              </a:effectLst>
            </a:endParaRPr>
          </a:p>
        </p:txBody>
      </p:sp>
      <p:sp>
        <p:nvSpPr>
          <p:cNvPr id="115" name="Google Shape;115;p1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10</a:t>
            </a:fld>
            <a:endParaRPr/>
          </a:p>
        </p:txBody>
      </p:sp>
      <p:sp>
        <p:nvSpPr>
          <p:cNvPr id="8" name="Google Shape;105;p16"/>
          <p:cNvSpPr txBox="1">
            <a:spLocks noGrp="1"/>
          </p:cNvSpPr>
          <p:nvPr>
            <p:ph type="body" idx="1"/>
          </p:nvPr>
        </p:nvSpPr>
        <p:spPr>
          <a:xfrm>
            <a:off x="3090625" y="575500"/>
            <a:ext cx="5847812" cy="4109914"/>
          </a:xfrm>
          <a:prstGeom prst="rect">
            <a:avLst/>
          </a:prstGeom>
        </p:spPr>
        <p:txBody>
          <a:bodyPr spcFirstLastPara="1" wrap="square" lIns="91425" tIns="91425" rIns="91425" bIns="91425" anchor="t" anchorCtr="0">
            <a:noAutofit/>
          </a:bodyPr>
          <a:lstStyle/>
          <a:p>
            <a:pPr marL="615950" indent="-457200" algn="just">
              <a:buFont typeface="+mj-lt"/>
              <a:buAutoNum type="arabicPeriod"/>
            </a:pPr>
            <a:r>
              <a:rPr lang="es-MX" sz="2800" b="1" i="1" dirty="0">
                <a:solidFill>
                  <a:srgbClr val="F67031"/>
                </a:solidFill>
                <a:effectLst>
                  <a:outerShdw blurRad="38100" dist="38100" dir="2700000" algn="tl">
                    <a:srgbClr val="000000">
                      <a:alpha val="43137"/>
                    </a:srgbClr>
                  </a:outerShdw>
                </a:effectLst>
                <a:sym typeface="Georgia"/>
              </a:rPr>
              <a:t>Solvencia </a:t>
            </a:r>
          </a:p>
          <a:p>
            <a:pPr marL="615950" indent="-457200" algn="just">
              <a:buFont typeface="+mj-lt"/>
              <a:buAutoNum type="arabicPeriod"/>
            </a:pPr>
            <a:endParaRPr lang="es-MX" sz="1800" b="1" i="1" dirty="0">
              <a:solidFill>
                <a:srgbClr val="F67031"/>
              </a:solidFill>
              <a:effectLst>
                <a:outerShdw blurRad="38100" dist="38100" dir="2700000" algn="tl">
                  <a:srgbClr val="000000">
                    <a:alpha val="43137"/>
                  </a:srgbClr>
                </a:outerShdw>
              </a:effectLst>
              <a:sym typeface="Georgia"/>
            </a:endParaRPr>
          </a:p>
          <a:p>
            <a:pPr marL="615950" indent="-457200" algn="just">
              <a:buFont typeface="+mj-lt"/>
              <a:buAutoNum type="arabicPeriod"/>
            </a:pPr>
            <a:r>
              <a:rPr lang="es-MX" sz="2800" b="1" dirty="0">
                <a:effectLst>
                  <a:outerShdw blurRad="38100" dist="38100" dir="2700000" algn="tl">
                    <a:srgbClr val="000000">
                      <a:alpha val="43137"/>
                    </a:srgbClr>
                  </a:outerShdw>
                </a:effectLst>
              </a:rPr>
              <a:t>Actividad o Productividad</a:t>
            </a:r>
          </a:p>
          <a:p>
            <a:pPr marL="615950" indent="-457200" algn="just">
              <a:buFont typeface="+mj-lt"/>
              <a:buAutoNum type="arabicPeriod"/>
            </a:pPr>
            <a:endParaRPr lang="es-MX" sz="1800" b="1" dirty="0">
              <a:effectLst>
                <a:outerShdw blurRad="38100" dist="38100" dir="2700000" algn="tl">
                  <a:srgbClr val="000000">
                    <a:alpha val="43137"/>
                  </a:srgbClr>
                </a:outerShdw>
              </a:effectLst>
            </a:endParaRPr>
          </a:p>
          <a:p>
            <a:pPr marL="615950" indent="-457200" algn="just">
              <a:buFont typeface="+mj-lt"/>
              <a:buAutoNum type="arabicPeriod"/>
            </a:pPr>
            <a:r>
              <a:rPr lang="es-MX" sz="2800" b="1" dirty="0">
                <a:effectLst>
                  <a:outerShdw blurRad="38100" dist="38100" dir="2700000" algn="tl">
                    <a:srgbClr val="000000">
                      <a:alpha val="43137"/>
                    </a:srgbClr>
                  </a:outerShdw>
                </a:effectLst>
              </a:rPr>
              <a:t>Endeudamiento</a:t>
            </a:r>
          </a:p>
          <a:p>
            <a:pPr marL="615950" indent="-457200" algn="just">
              <a:buFont typeface="+mj-lt"/>
              <a:buAutoNum type="arabicPeriod"/>
            </a:pPr>
            <a:endParaRPr lang="es-MX" sz="1800" b="1" dirty="0">
              <a:effectLst>
                <a:outerShdw blurRad="38100" dist="38100" dir="2700000" algn="tl">
                  <a:srgbClr val="000000">
                    <a:alpha val="43137"/>
                  </a:srgbClr>
                </a:outerShdw>
              </a:effectLst>
            </a:endParaRPr>
          </a:p>
          <a:p>
            <a:pPr marL="615950" indent="-457200" algn="just">
              <a:buFont typeface="+mj-lt"/>
              <a:buAutoNum type="arabicPeriod"/>
            </a:pPr>
            <a:r>
              <a:rPr lang="es-MX" sz="2800" b="1" dirty="0">
                <a:effectLst>
                  <a:outerShdw blurRad="38100" dist="38100" dir="2700000" algn="tl">
                    <a:srgbClr val="000000">
                      <a:alpha val="43137"/>
                    </a:srgbClr>
                  </a:outerShdw>
                </a:effectLst>
              </a:rPr>
              <a:t>Rentabilidad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3" name="Google Shape;123;p1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11</a:t>
            </a:fld>
            <a:endParaRPr/>
          </a:p>
        </p:txBody>
      </p:sp>
      <p:graphicFrame>
        <p:nvGraphicFramePr>
          <p:cNvPr id="6" name="Diagrama 5"/>
          <p:cNvGraphicFramePr/>
          <p:nvPr>
            <p:extLst>
              <p:ext uri="{D42A27DB-BD31-4B8C-83A1-F6EECF244321}">
                <p14:modId xmlns:p14="http://schemas.microsoft.com/office/powerpoint/2010/main" val="1747790913"/>
              </p:ext>
            </p:extLst>
          </p:nvPr>
        </p:nvGraphicFramePr>
        <p:xfrm>
          <a:off x="1744862" y="692295"/>
          <a:ext cx="7187608" cy="34827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67031"/>
        </a:solidFill>
        <a:effectLst/>
      </p:bgPr>
    </p:bg>
    <p:spTree>
      <p:nvGrpSpPr>
        <p:cNvPr id="1" name="Shape 128"/>
        <p:cNvGrpSpPr/>
        <p:nvPr/>
      </p:nvGrpSpPr>
      <p:grpSpPr>
        <a:xfrm>
          <a:off x="0" y="0"/>
          <a:ext cx="0" cy="0"/>
          <a:chOff x="0" y="0"/>
          <a:chExt cx="0" cy="0"/>
        </a:xfrm>
      </p:grpSpPr>
      <p:sp>
        <p:nvSpPr>
          <p:cNvPr id="130" name="Google Shape;130;p19"/>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12</a:t>
            </a:fld>
            <a:endParaRPr/>
          </a:p>
        </p:txBody>
      </p:sp>
      <p:graphicFrame>
        <p:nvGraphicFramePr>
          <p:cNvPr id="7" name="Diagrama 6"/>
          <p:cNvGraphicFramePr/>
          <p:nvPr>
            <p:extLst>
              <p:ext uri="{D42A27DB-BD31-4B8C-83A1-F6EECF244321}">
                <p14:modId xmlns:p14="http://schemas.microsoft.com/office/powerpoint/2010/main" val="3058963870"/>
              </p:ext>
            </p:extLst>
          </p:nvPr>
        </p:nvGraphicFramePr>
        <p:xfrm>
          <a:off x="602512" y="496828"/>
          <a:ext cx="8123274" cy="42530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0" y="1723656"/>
            <a:ext cx="2557570" cy="1600200"/>
          </a:xfrm>
        </p:spPr>
        <p:txBody>
          <a:bodyPr/>
          <a:lstStyle/>
          <a:p>
            <a:pPr algn="ctr"/>
            <a:r>
              <a:rPr lang="es-MX" sz="3200" b="1" dirty="0">
                <a:effectLst>
                  <a:outerShdw blurRad="38100" dist="38100" dir="2700000" algn="tl">
                    <a:srgbClr val="000000">
                      <a:alpha val="43137"/>
                    </a:srgbClr>
                  </a:outerShdw>
                </a:effectLst>
              </a:rPr>
              <a:t>RAZONES DE SOLVENCIA</a:t>
            </a:r>
            <a:r>
              <a:rPr lang="es-MX" b="1" dirty="0">
                <a:effectLst>
                  <a:outerShdw blurRad="38100" dist="38100" dir="2700000" algn="tl">
                    <a:srgbClr val="000000">
                      <a:alpha val="43137"/>
                    </a:srgbClr>
                  </a:outerShdw>
                </a:effectLst>
              </a:rPr>
              <a:t/>
            </a:r>
            <a:br>
              <a:rPr lang="es-MX" b="1" dirty="0">
                <a:effectLst>
                  <a:outerShdw blurRad="38100" dist="38100" dir="2700000" algn="tl">
                    <a:srgbClr val="000000">
                      <a:alpha val="43137"/>
                    </a:srgbClr>
                  </a:outerShdw>
                </a:effectLst>
              </a:rPr>
            </a:br>
            <a:endParaRPr lang="es-MX" dirty="0">
              <a:effectLst>
                <a:outerShdw blurRad="38100" dist="38100" dir="2700000" algn="tl">
                  <a:srgbClr val="000000">
                    <a:alpha val="43137"/>
                  </a:srgbClr>
                </a:outerShdw>
              </a:effectLst>
            </a:endParaRPr>
          </a:p>
        </p:txBody>
      </p:sp>
      <p:sp>
        <p:nvSpPr>
          <p:cNvPr id="3" name="Marcador de número de diapositiva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13</a:t>
            </a:fld>
            <a:endParaRPr lang="es-MX"/>
          </a:p>
        </p:txBody>
      </p:sp>
      <p:sp>
        <p:nvSpPr>
          <p:cNvPr id="5" name="Marcador de contenido 2"/>
          <p:cNvSpPr txBox="1">
            <a:spLocks/>
          </p:cNvSpPr>
          <p:nvPr/>
        </p:nvSpPr>
        <p:spPr>
          <a:xfrm>
            <a:off x="2615985" y="1249268"/>
            <a:ext cx="6489499" cy="286209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ctr" rtl="0">
              <a:lnSpc>
                <a:spcPct val="115000"/>
              </a:lnSpc>
              <a:spcBef>
                <a:spcPts val="60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1pPr>
            <a:lvl2pPr marL="914400" marR="0" lvl="1"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2pPr>
            <a:lvl3pPr marL="1371600" marR="0" lvl="2"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3pPr>
            <a:lvl4pPr marL="1828800" marR="0" lvl="3"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4pPr>
            <a:lvl5pPr marL="2286000" marR="0" lvl="4"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5pPr>
            <a:lvl6pPr marL="2743200" marR="0" lvl="5"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6pPr>
            <a:lvl7pPr marL="3200400" marR="0" lvl="6"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7pPr>
            <a:lvl8pPr marL="3657600" marR="0" lvl="7"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8pPr>
            <a:lvl9pPr marL="4114800" marR="0" lvl="8"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9pPr>
          </a:lstStyle>
          <a:p>
            <a:pPr marL="0" indent="0">
              <a:buFont typeface="Georgia"/>
              <a:buNone/>
            </a:pPr>
            <a:r>
              <a:rPr lang="es-MX" sz="3200" dirty="0"/>
              <a:t>La solvencia es la capacidad de pago que tiene la empresa para hacer frente a sus obligaciones a corto plazo.</a:t>
            </a:r>
          </a:p>
          <a:p>
            <a:pPr marL="0" indent="0">
              <a:buFont typeface="Georgia"/>
              <a:buNone/>
            </a:pPr>
            <a:endParaRPr lang="es-MX" sz="3200" dirty="0"/>
          </a:p>
          <a:p>
            <a:endParaRPr lang="es-MX" sz="3200" dirty="0"/>
          </a:p>
        </p:txBody>
      </p:sp>
    </p:spTree>
    <p:extLst>
      <p:ext uri="{BB962C8B-B14F-4D97-AF65-F5344CB8AC3E}">
        <p14:creationId xmlns:p14="http://schemas.microsoft.com/office/powerpoint/2010/main" val="30426575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352261" y="297711"/>
            <a:ext cx="744279" cy="645042"/>
          </a:xfrm>
          <a:prstGeom prst="rect">
            <a:avLst/>
          </a:prstGeom>
          <a:solidFill>
            <a:srgbClr val="F6703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MX">
              <a:solidFill>
                <a:srgbClr val="F67031"/>
              </a:solidFill>
            </a:endParaRPr>
          </a:p>
        </p:txBody>
      </p:sp>
      <p:sp>
        <p:nvSpPr>
          <p:cNvPr id="3" name="Marcador de texto 2"/>
          <p:cNvSpPr>
            <a:spLocks noGrp="1"/>
          </p:cNvSpPr>
          <p:nvPr>
            <p:ph type="body" idx="1"/>
          </p:nvPr>
        </p:nvSpPr>
        <p:spPr>
          <a:xfrm>
            <a:off x="1436985" y="165857"/>
            <a:ext cx="6574829" cy="653589"/>
          </a:xfrm>
        </p:spPr>
        <p:txBody>
          <a:bodyPr/>
          <a:lstStyle/>
          <a:p>
            <a:pPr marL="76200" indent="0">
              <a:buNone/>
            </a:pPr>
            <a:r>
              <a:rPr lang="es-MX" sz="3200" b="1" dirty="0">
                <a:solidFill>
                  <a:schemeClr val="bg1"/>
                </a:solidFill>
                <a:effectLst>
                  <a:outerShdw blurRad="38100" dist="38100" dir="2700000" algn="tl">
                    <a:srgbClr val="000000">
                      <a:alpha val="43137"/>
                    </a:srgbClr>
                  </a:outerShdw>
                </a:effectLst>
              </a:rPr>
              <a:t>Razón de Capital de Trabajo</a:t>
            </a: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14</a:t>
            </a:fld>
            <a:endParaRPr lang="es-MX"/>
          </a:p>
        </p:txBody>
      </p:sp>
      <p:sp>
        <p:nvSpPr>
          <p:cNvPr id="6" name="Marcador de contenido 2"/>
          <p:cNvSpPr txBox="1">
            <a:spLocks/>
          </p:cNvSpPr>
          <p:nvPr/>
        </p:nvSpPr>
        <p:spPr>
          <a:xfrm>
            <a:off x="290388" y="1496163"/>
            <a:ext cx="8540746" cy="3166802"/>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None/>
            </a:pPr>
            <a:r>
              <a:rPr lang="es-MX" i="1" dirty="0">
                <a:latin typeface="Georgia" panose="02040502050405020303" pitchFamily="18" charset="0"/>
              </a:rPr>
              <a:t>Indica el recurso financiero con el que cuenta la empresa para realizar sus operaciones.</a:t>
            </a:r>
          </a:p>
          <a:p>
            <a:pPr marL="0" indent="0">
              <a:buNone/>
            </a:pPr>
            <a:r>
              <a:rPr lang="es-MX" i="1" dirty="0">
                <a:latin typeface="Georgia" panose="02040502050405020303" pitchFamily="18" charset="0"/>
              </a:rPr>
              <a:t>Fórmula:</a:t>
            </a:r>
          </a:p>
          <a:p>
            <a:pPr marL="0" indent="0">
              <a:buNone/>
            </a:pPr>
            <a:endParaRPr lang="es-MX" i="1" dirty="0">
              <a:latin typeface="Georgia" panose="02040502050405020303" pitchFamily="18" charset="0"/>
            </a:endParaRPr>
          </a:p>
          <a:p>
            <a:pPr marL="0" indent="0">
              <a:buNone/>
            </a:pPr>
            <a:endParaRPr lang="es-MX" b="1" i="1" dirty="0">
              <a:latin typeface="Georgia" panose="02040502050405020303" pitchFamily="18" charset="0"/>
            </a:endParaRPr>
          </a:p>
          <a:p>
            <a:pPr marL="0" indent="0">
              <a:buNone/>
            </a:pPr>
            <a:r>
              <a:rPr lang="es-MX" b="1" i="1" dirty="0">
                <a:latin typeface="Georgia" panose="02040502050405020303" pitchFamily="18" charset="0"/>
              </a:rPr>
              <a:t>Interpretación:</a:t>
            </a:r>
          </a:p>
          <a:p>
            <a:pPr marL="0" indent="0">
              <a:buNone/>
            </a:pPr>
            <a:r>
              <a:rPr lang="es-MX" i="1" dirty="0">
                <a:latin typeface="Georgia" panose="02040502050405020303" pitchFamily="18" charset="0"/>
              </a:rPr>
              <a:t>La empresa cuenta con $______ para realizar sus operaciones normales, después de haber cubierto sus obligaciones a corto plazo.</a:t>
            </a:r>
          </a:p>
          <a:p>
            <a:endParaRPr lang="es-MX" i="1" dirty="0">
              <a:latin typeface="Georgia" panose="02040502050405020303" pitchFamily="18" charset="0"/>
            </a:endParaRPr>
          </a:p>
        </p:txBody>
      </p:sp>
      <p:graphicFrame>
        <p:nvGraphicFramePr>
          <p:cNvPr id="7" name="Tabla 6"/>
          <p:cNvGraphicFramePr>
            <a:graphicFrameLocks noGrp="1"/>
          </p:cNvGraphicFramePr>
          <p:nvPr>
            <p:extLst>
              <p:ext uri="{D42A27DB-BD31-4B8C-83A1-F6EECF244321}">
                <p14:modId xmlns:p14="http://schemas.microsoft.com/office/powerpoint/2010/main" val="27737977"/>
              </p:ext>
            </p:extLst>
          </p:nvPr>
        </p:nvGraphicFramePr>
        <p:xfrm>
          <a:off x="1176996" y="2759607"/>
          <a:ext cx="7094806" cy="384522"/>
        </p:xfrm>
        <a:graphic>
          <a:graphicData uri="http://schemas.openxmlformats.org/drawingml/2006/table">
            <a:tbl>
              <a:tblPr firstRow="1" bandRow="1">
                <a:tableStyleId>{284E427A-3D55-4303-BF80-6455036E1DE7}</a:tableStyleId>
              </a:tblPr>
              <a:tblGrid>
                <a:gridCol w="2811195">
                  <a:extLst>
                    <a:ext uri="{9D8B030D-6E8A-4147-A177-3AD203B41FA5}">
                      <a16:colId xmlns:a16="http://schemas.microsoft.com/office/drawing/2014/main" val="4182137293"/>
                    </a:ext>
                  </a:extLst>
                </a:gridCol>
                <a:gridCol w="4283611">
                  <a:extLst>
                    <a:ext uri="{9D8B030D-6E8A-4147-A177-3AD203B41FA5}">
                      <a16:colId xmlns:a16="http://schemas.microsoft.com/office/drawing/2014/main" val="2261252934"/>
                    </a:ext>
                  </a:extLst>
                </a:gridCol>
              </a:tblGrid>
              <a:tr h="384522">
                <a:tc>
                  <a:txBody>
                    <a:bodyPr/>
                    <a:lstStyle/>
                    <a:p>
                      <a:pPr algn="r"/>
                      <a:r>
                        <a:rPr lang="es-MX" sz="1400" dirty="0">
                          <a:effectLst>
                            <a:outerShdw blurRad="38100" dist="38100" dir="2700000" algn="tl">
                              <a:srgbClr val="000000">
                                <a:alpha val="43137"/>
                              </a:srgbClr>
                            </a:outerShdw>
                          </a:effectLst>
                        </a:rPr>
                        <a:t>Razón de Capital de Trabajo = </a:t>
                      </a:r>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s-MX" dirty="0">
                          <a:effectLst>
                            <a:outerShdw blurRad="38100" dist="38100" dir="2700000" algn="tl">
                              <a:srgbClr val="000000">
                                <a:alpha val="43137"/>
                              </a:srgbClr>
                            </a:outerShdw>
                          </a:effectLst>
                        </a:rPr>
                        <a:t>ACTIVO CIRCULANTE – PASIVO CIRCULANTE</a:t>
                      </a:r>
                      <a:endParaRPr lang="es-MX" b="1" dirty="0">
                        <a:effectLst>
                          <a:outerShdw blurRad="38100" dist="38100" dir="2700000" algn="tl">
                            <a:srgbClr val="000000">
                              <a:alpha val="43137"/>
                            </a:srgbClr>
                          </a:outerShdw>
                        </a:effectLst>
                      </a:endParaRPr>
                    </a:p>
                  </a:txBody>
                  <a:tcPr anchor="ctr"/>
                </a:tc>
                <a:extLst>
                  <a:ext uri="{0D108BD9-81ED-4DB2-BD59-A6C34878D82A}">
                    <a16:rowId xmlns:a16="http://schemas.microsoft.com/office/drawing/2014/main" val="3214559171"/>
                  </a:ext>
                </a:extLst>
              </a:tr>
            </a:tbl>
          </a:graphicData>
        </a:graphic>
      </p:graphicFrame>
    </p:spTree>
    <p:extLst>
      <p:ext uri="{BB962C8B-B14F-4D97-AF65-F5344CB8AC3E}">
        <p14:creationId xmlns:p14="http://schemas.microsoft.com/office/powerpoint/2010/main" val="40153137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contenido 2"/>
          <p:cNvSpPr txBox="1">
            <a:spLocks/>
          </p:cNvSpPr>
          <p:nvPr/>
        </p:nvSpPr>
        <p:spPr>
          <a:xfrm>
            <a:off x="116879" y="1295594"/>
            <a:ext cx="8875868" cy="370954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ctr" rtl="0">
              <a:lnSpc>
                <a:spcPct val="115000"/>
              </a:lnSpc>
              <a:spcBef>
                <a:spcPts val="60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1pPr>
            <a:lvl2pPr marL="914400" marR="0" lvl="1"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2pPr>
            <a:lvl3pPr marL="1371600" marR="0" lvl="2"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3pPr>
            <a:lvl4pPr marL="1828800" marR="0" lvl="3"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4pPr>
            <a:lvl5pPr marL="2286000" marR="0" lvl="4"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5pPr>
            <a:lvl6pPr marL="2743200" marR="0" lvl="5"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6pPr>
            <a:lvl7pPr marL="3200400" marR="0" lvl="6"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7pPr>
            <a:lvl8pPr marL="3657600" marR="0" lvl="7"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8pPr>
            <a:lvl9pPr marL="4114800" marR="0" lvl="8"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9pPr>
          </a:lstStyle>
          <a:p>
            <a:pPr marL="0" indent="0" algn="l">
              <a:buFont typeface="Georgia"/>
              <a:buNone/>
            </a:pPr>
            <a:r>
              <a:rPr lang="es-MX" sz="2000" dirty="0"/>
              <a:t>Indica el número de veces que la empresa puede cumplir con las obligaciones financieras.</a:t>
            </a:r>
          </a:p>
          <a:p>
            <a:endParaRPr lang="es-MX" sz="2000" dirty="0"/>
          </a:p>
          <a:p>
            <a:endParaRPr lang="es-MX" sz="2000" b="1" dirty="0"/>
          </a:p>
          <a:p>
            <a:pPr marL="76200" indent="0">
              <a:buNone/>
            </a:pPr>
            <a:endParaRPr lang="es-MX" sz="2000" b="1" dirty="0"/>
          </a:p>
          <a:p>
            <a:pPr marL="76200" indent="0" algn="l">
              <a:buNone/>
            </a:pPr>
            <a:r>
              <a:rPr lang="es-MX" sz="2000" dirty="0"/>
              <a:t>Interpretación:</a:t>
            </a:r>
          </a:p>
          <a:p>
            <a:pPr marL="76200" indent="0" algn="l">
              <a:buNone/>
            </a:pPr>
            <a:r>
              <a:rPr lang="es-MX" sz="2000" dirty="0"/>
              <a:t>Por cada peso que la empresa debe, se cuentan con $_____ para respaldar dicho adeudo.</a:t>
            </a:r>
          </a:p>
        </p:txBody>
      </p:sp>
      <p:sp>
        <p:nvSpPr>
          <p:cNvPr id="4" name="Rectángulo 3"/>
          <p:cNvSpPr/>
          <p:nvPr/>
        </p:nvSpPr>
        <p:spPr>
          <a:xfrm>
            <a:off x="4352261" y="297711"/>
            <a:ext cx="744279" cy="645042"/>
          </a:xfrm>
          <a:prstGeom prst="rect">
            <a:avLst/>
          </a:prstGeom>
          <a:solidFill>
            <a:srgbClr val="F6703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MX">
              <a:solidFill>
                <a:srgbClr val="F67031"/>
              </a:solidFill>
            </a:endParaRPr>
          </a:p>
        </p:txBody>
      </p:sp>
      <p:sp>
        <p:nvSpPr>
          <p:cNvPr id="3" name="Marcador de texto 2"/>
          <p:cNvSpPr>
            <a:spLocks noGrp="1"/>
          </p:cNvSpPr>
          <p:nvPr>
            <p:ph type="body" idx="1"/>
          </p:nvPr>
        </p:nvSpPr>
        <p:spPr>
          <a:xfrm>
            <a:off x="1436985" y="165857"/>
            <a:ext cx="6574829" cy="653589"/>
          </a:xfrm>
        </p:spPr>
        <p:txBody>
          <a:bodyPr/>
          <a:lstStyle/>
          <a:p>
            <a:pPr marL="76200" indent="0">
              <a:buNone/>
            </a:pPr>
            <a:r>
              <a:rPr lang="es-MX" sz="3200" b="1" dirty="0">
                <a:solidFill>
                  <a:schemeClr val="bg1"/>
                </a:solidFill>
                <a:effectLst>
                  <a:outerShdw blurRad="38100" dist="38100" dir="2700000" algn="tl">
                    <a:srgbClr val="000000">
                      <a:alpha val="43137"/>
                    </a:srgbClr>
                  </a:outerShdw>
                </a:effectLst>
              </a:rPr>
              <a:t>Razón del Circulante</a:t>
            </a: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15</a:t>
            </a:fld>
            <a:endParaRPr lang="es-MX"/>
          </a:p>
        </p:txBody>
      </p:sp>
      <p:graphicFrame>
        <p:nvGraphicFramePr>
          <p:cNvPr id="7" name="Tabla 6"/>
          <p:cNvGraphicFramePr>
            <a:graphicFrameLocks noGrp="1"/>
          </p:cNvGraphicFramePr>
          <p:nvPr>
            <p:extLst>
              <p:ext uri="{D42A27DB-BD31-4B8C-83A1-F6EECF244321}">
                <p14:modId xmlns:p14="http://schemas.microsoft.com/office/powerpoint/2010/main" val="1177451444"/>
              </p:ext>
            </p:extLst>
          </p:nvPr>
        </p:nvGraphicFramePr>
        <p:xfrm>
          <a:off x="2214479" y="2389875"/>
          <a:ext cx="4625663" cy="760490"/>
        </p:xfrm>
        <a:graphic>
          <a:graphicData uri="http://schemas.openxmlformats.org/drawingml/2006/table">
            <a:tbl>
              <a:tblPr firstRow="1" bandRow="1">
                <a:tableStyleId>{284E427A-3D55-4303-BF80-6455036E1DE7}</a:tableStyleId>
              </a:tblPr>
              <a:tblGrid>
                <a:gridCol w="2466854">
                  <a:extLst>
                    <a:ext uri="{9D8B030D-6E8A-4147-A177-3AD203B41FA5}">
                      <a16:colId xmlns:a16="http://schemas.microsoft.com/office/drawing/2014/main" val="4182137293"/>
                    </a:ext>
                  </a:extLst>
                </a:gridCol>
                <a:gridCol w="2158809">
                  <a:extLst>
                    <a:ext uri="{9D8B030D-6E8A-4147-A177-3AD203B41FA5}">
                      <a16:colId xmlns:a16="http://schemas.microsoft.com/office/drawing/2014/main" val="2261252934"/>
                    </a:ext>
                  </a:extLst>
                </a:gridCol>
              </a:tblGrid>
              <a:tr h="380245">
                <a:tc rowSpan="2">
                  <a:txBody>
                    <a:bodyPr/>
                    <a:lstStyle/>
                    <a:p>
                      <a:pPr algn="r"/>
                      <a:r>
                        <a:rPr lang="es-MX" sz="1400" dirty="0">
                          <a:solidFill>
                            <a:schemeClr val="bg1"/>
                          </a:solidFill>
                          <a:effectLst>
                            <a:outerShdw blurRad="38100" dist="38100" dir="2700000" algn="tl">
                              <a:srgbClr val="000000">
                                <a:alpha val="43137"/>
                              </a:srgbClr>
                            </a:outerShdw>
                          </a:effectLst>
                        </a:rPr>
                        <a:t>Razón del</a:t>
                      </a:r>
                      <a:r>
                        <a:rPr lang="es-MX" sz="1400" baseline="0" dirty="0">
                          <a:solidFill>
                            <a:schemeClr val="bg1"/>
                          </a:solidFill>
                          <a:effectLst>
                            <a:outerShdw blurRad="38100" dist="38100" dir="2700000" algn="tl">
                              <a:srgbClr val="000000">
                                <a:alpha val="43137"/>
                              </a:srgbClr>
                            </a:outerShdw>
                          </a:effectLst>
                        </a:rPr>
                        <a:t> Circulante</a:t>
                      </a:r>
                      <a:r>
                        <a:rPr lang="es-MX" sz="1400" dirty="0">
                          <a:solidFill>
                            <a:schemeClr val="bg1"/>
                          </a:solidFill>
                          <a:effectLst>
                            <a:outerShdw blurRad="38100" dist="38100" dir="2700000" algn="tl">
                              <a:srgbClr val="000000">
                                <a:alpha val="43137"/>
                              </a:srgbClr>
                            </a:outerShdw>
                          </a:effectLst>
                        </a:rPr>
                        <a:t>= </a:t>
                      </a:r>
                    </a:p>
                  </a:txBody>
                  <a:tcPr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s-MX" dirty="0">
                          <a:solidFill>
                            <a:schemeClr val="bg1"/>
                          </a:solidFill>
                          <a:effectLst>
                            <a:outerShdw blurRad="38100" dist="38100" dir="2700000" algn="tl">
                              <a:srgbClr val="000000">
                                <a:alpha val="43137"/>
                              </a:srgbClr>
                            </a:outerShdw>
                          </a:effectLst>
                        </a:rPr>
                        <a:t>ACTIVO CIRCULANTE </a:t>
                      </a:r>
                      <a:endParaRPr lang="es-MX" b="1" dirty="0">
                        <a:solidFill>
                          <a:schemeClr val="bg1"/>
                        </a:solidFill>
                        <a:effectLst>
                          <a:outerShdw blurRad="38100" dist="38100" dir="2700000" algn="tl">
                            <a:srgbClr val="000000">
                              <a:alpha val="43137"/>
                            </a:srgbClr>
                          </a:outerShdw>
                        </a:effectLst>
                      </a:endParaRPr>
                    </a:p>
                  </a:txBody>
                  <a:tcPr anchor="ctr">
                    <a:lnL>
                      <a:noFill/>
                    </a:lnL>
                    <a:lnR w="9525" cap="flat" cmpd="sng" algn="ctr">
                      <a:noFill/>
                      <a:prstDash val="solid"/>
                    </a:lnR>
                    <a:lnT w="9525" cap="flat"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4559171"/>
                  </a:ext>
                </a:extLst>
              </a:tr>
              <a:tr h="380245">
                <a:tc vMerge="1">
                  <a:txBody>
                    <a:bodyPr/>
                    <a:lstStyle/>
                    <a:p>
                      <a:pPr algn="r"/>
                      <a:endParaRPr lang="es-MX" sz="1400" dirty="0"/>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PASIVO CIRCULANTE</a:t>
                      </a:r>
                    </a:p>
                  </a:txBody>
                  <a:tcPr anchor="ctr">
                    <a:lnL w="25400"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D89F39"/>
                    </a:solidFill>
                  </a:tcPr>
                </a:tc>
                <a:extLst>
                  <a:ext uri="{0D108BD9-81ED-4DB2-BD59-A6C34878D82A}">
                    <a16:rowId xmlns:a16="http://schemas.microsoft.com/office/drawing/2014/main" val="1001272971"/>
                  </a:ext>
                </a:extLst>
              </a:tr>
            </a:tbl>
          </a:graphicData>
        </a:graphic>
      </p:graphicFrame>
    </p:spTree>
    <p:extLst>
      <p:ext uri="{BB962C8B-B14F-4D97-AF65-F5344CB8AC3E}">
        <p14:creationId xmlns:p14="http://schemas.microsoft.com/office/powerpoint/2010/main" val="39509609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352261" y="297711"/>
            <a:ext cx="744279" cy="645042"/>
          </a:xfrm>
          <a:prstGeom prst="rect">
            <a:avLst/>
          </a:prstGeom>
          <a:solidFill>
            <a:srgbClr val="F6703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MX">
              <a:solidFill>
                <a:srgbClr val="F67031"/>
              </a:solidFill>
            </a:endParaRPr>
          </a:p>
        </p:txBody>
      </p:sp>
      <p:sp>
        <p:nvSpPr>
          <p:cNvPr id="3" name="Marcador de texto 2"/>
          <p:cNvSpPr>
            <a:spLocks noGrp="1"/>
          </p:cNvSpPr>
          <p:nvPr>
            <p:ph type="body" idx="1"/>
          </p:nvPr>
        </p:nvSpPr>
        <p:spPr>
          <a:xfrm>
            <a:off x="1239895" y="97189"/>
            <a:ext cx="6574829" cy="653589"/>
          </a:xfrm>
        </p:spPr>
        <p:txBody>
          <a:bodyPr/>
          <a:lstStyle/>
          <a:p>
            <a:pPr marL="76200" indent="0">
              <a:buNone/>
            </a:pPr>
            <a:r>
              <a:rPr lang="es-MX" b="1" dirty="0">
                <a:solidFill>
                  <a:schemeClr val="bg1"/>
                </a:solidFill>
                <a:effectLst>
                  <a:outerShdw blurRad="38100" dist="38100" dir="2700000" algn="tl">
                    <a:srgbClr val="000000">
                      <a:alpha val="43137"/>
                    </a:srgbClr>
                  </a:outerShdw>
                </a:effectLst>
              </a:rPr>
              <a:t>Razón del liquidez inmediata </a:t>
            </a:r>
          </a:p>
          <a:p>
            <a:pPr marL="76200" indent="0">
              <a:buNone/>
            </a:pPr>
            <a:r>
              <a:rPr lang="es-MX" b="1" dirty="0">
                <a:solidFill>
                  <a:schemeClr val="bg1"/>
                </a:solidFill>
                <a:effectLst>
                  <a:outerShdw blurRad="38100" dist="38100" dir="2700000" algn="tl">
                    <a:srgbClr val="000000">
                      <a:alpha val="43137"/>
                    </a:srgbClr>
                  </a:outerShdw>
                </a:effectLst>
              </a:rPr>
              <a:t>“Prueba del ácido”</a:t>
            </a: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16</a:t>
            </a:fld>
            <a:endParaRPr lang="es-MX"/>
          </a:p>
        </p:txBody>
      </p:sp>
      <p:graphicFrame>
        <p:nvGraphicFramePr>
          <p:cNvPr id="7" name="Tabla 6"/>
          <p:cNvGraphicFramePr>
            <a:graphicFrameLocks noGrp="1"/>
          </p:cNvGraphicFramePr>
          <p:nvPr>
            <p:extLst>
              <p:ext uri="{D42A27DB-BD31-4B8C-83A1-F6EECF244321}">
                <p14:modId xmlns:p14="http://schemas.microsoft.com/office/powerpoint/2010/main" val="989473174"/>
              </p:ext>
            </p:extLst>
          </p:nvPr>
        </p:nvGraphicFramePr>
        <p:xfrm>
          <a:off x="1119410" y="2611941"/>
          <a:ext cx="6815797" cy="760490"/>
        </p:xfrm>
        <a:graphic>
          <a:graphicData uri="http://schemas.openxmlformats.org/drawingml/2006/table">
            <a:tbl>
              <a:tblPr firstRow="1" bandRow="1">
                <a:tableStyleId>{284E427A-3D55-4303-BF80-6455036E1DE7}</a:tableStyleId>
              </a:tblPr>
              <a:tblGrid>
                <a:gridCol w="2947182">
                  <a:extLst>
                    <a:ext uri="{9D8B030D-6E8A-4147-A177-3AD203B41FA5}">
                      <a16:colId xmlns:a16="http://schemas.microsoft.com/office/drawing/2014/main" val="4182137293"/>
                    </a:ext>
                  </a:extLst>
                </a:gridCol>
                <a:gridCol w="3868615">
                  <a:extLst>
                    <a:ext uri="{9D8B030D-6E8A-4147-A177-3AD203B41FA5}">
                      <a16:colId xmlns:a16="http://schemas.microsoft.com/office/drawing/2014/main" val="2261252934"/>
                    </a:ext>
                  </a:extLst>
                </a:gridCol>
              </a:tblGrid>
              <a:tr h="380245">
                <a:tc rowSpan="2">
                  <a:txBody>
                    <a:bodyPr/>
                    <a:lstStyle/>
                    <a:p>
                      <a:pPr algn="r"/>
                      <a:r>
                        <a:rPr lang="es-MX" sz="1400" dirty="0">
                          <a:solidFill>
                            <a:schemeClr val="bg1"/>
                          </a:solidFill>
                          <a:effectLst>
                            <a:outerShdw blurRad="38100" dist="38100" dir="2700000" algn="tl">
                              <a:srgbClr val="000000">
                                <a:alpha val="43137"/>
                              </a:srgbClr>
                            </a:outerShdw>
                          </a:effectLst>
                        </a:rPr>
                        <a:t>Razón de liquidez inmediata= </a:t>
                      </a:r>
                    </a:p>
                  </a:txBody>
                  <a:tcPr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dirty="0">
                          <a:solidFill>
                            <a:schemeClr val="bg1"/>
                          </a:solidFill>
                          <a:effectLst>
                            <a:outerShdw blurRad="38100" dist="38100" dir="2700000" algn="tl">
                              <a:srgbClr val="000000">
                                <a:alpha val="43137"/>
                              </a:srgbClr>
                            </a:outerShdw>
                          </a:effectLst>
                        </a:rPr>
                        <a:t>ACTIVO CIRCULANTE - INVENTARIOS</a:t>
                      </a:r>
                      <a:endParaRPr lang="es-MX" b="1" dirty="0">
                        <a:solidFill>
                          <a:schemeClr val="bg1"/>
                        </a:solidFill>
                        <a:effectLst>
                          <a:outerShdw blurRad="38100" dist="38100" dir="2700000" algn="tl">
                            <a:srgbClr val="000000">
                              <a:alpha val="43137"/>
                            </a:srgbClr>
                          </a:outerShdw>
                        </a:effectLst>
                      </a:endParaRPr>
                    </a:p>
                  </a:txBody>
                  <a:tcPr anchor="ctr">
                    <a:lnL>
                      <a:noFill/>
                    </a:lnL>
                    <a:lnR w="9525" cap="flat" cmpd="sng" algn="ctr">
                      <a:noFill/>
                      <a:prstDash val="solid"/>
                    </a:lnR>
                    <a:lnT w="9525" cap="flat"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4559171"/>
                  </a:ext>
                </a:extLst>
              </a:tr>
              <a:tr h="380245">
                <a:tc vMerge="1">
                  <a:txBody>
                    <a:bodyPr/>
                    <a:lstStyle/>
                    <a:p>
                      <a:pPr algn="r"/>
                      <a:endParaRPr lang="es-MX"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PASIVO CIRCULANTE</a:t>
                      </a:r>
                    </a:p>
                  </a:txBody>
                  <a:tcPr anchor="ctr">
                    <a:lnL w="25400"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D89F39"/>
                    </a:solidFill>
                  </a:tcPr>
                </a:tc>
                <a:extLst>
                  <a:ext uri="{0D108BD9-81ED-4DB2-BD59-A6C34878D82A}">
                    <a16:rowId xmlns:a16="http://schemas.microsoft.com/office/drawing/2014/main" val="1001272971"/>
                  </a:ext>
                </a:extLst>
              </a:tr>
            </a:tbl>
          </a:graphicData>
        </a:graphic>
      </p:graphicFrame>
      <p:sp>
        <p:nvSpPr>
          <p:cNvPr id="9" name="Marcador de contenido 2"/>
          <p:cNvSpPr txBox="1">
            <a:spLocks/>
          </p:cNvSpPr>
          <p:nvPr/>
        </p:nvSpPr>
        <p:spPr>
          <a:xfrm>
            <a:off x="269699" y="1324900"/>
            <a:ext cx="8165123" cy="367240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ctr" rtl="0">
              <a:lnSpc>
                <a:spcPct val="115000"/>
              </a:lnSpc>
              <a:spcBef>
                <a:spcPts val="60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1pPr>
            <a:lvl2pPr marL="914400" marR="0" lvl="1"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2pPr>
            <a:lvl3pPr marL="1371600" marR="0" lvl="2"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3pPr>
            <a:lvl4pPr marL="1828800" marR="0" lvl="3"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4pPr>
            <a:lvl5pPr marL="2286000" marR="0" lvl="4"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5pPr>
            <a:lvl6pPr marL="2743200" marR="0" lvl="5"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6pPr>
            <a:lvl7pPr marL="3200400" marR="0" lvl="6"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7pPr>
            <a:lvl8pPr marL="3657600" marR="0" lvl="7"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8pPr>
            <a:lvl9pPr marL="4114800" marR="0" lvl="8"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9pPr>
          </a:lstStyle>
          <a:p>
            <a:pPr marL="0" indent="0" algn="l">
              <a:buFont typeface="Georgia"/>
              <a:buNone/>
            </a:pPr>
            <a:r>
              <a:rPr lang="es-MX" sz="1600" dirty="0"/>
              <a:t>Esta razón muestra el número de veces que la empresa cuenta con el recurso monetario </a:t>
            </a:r>
            <a:r>
              <a:rPr lang="es-MX" sz="1600" b="1" dirty="0"/>
              <a:t>con mayor grado de disponibilidad</a:t>
            </a:r>
            <a:r>
              <a:rPr lang="es-MX" sz="1600" dirty="0"/>
              <a:t> (excluyendo para ello el inventario) con relación a las deudas y obligaciones a corto plazo.</a:t>
            </a:r>
          </a:p>
          <a:p>
            <a:pPr algn="l"/>
            <a:endParaRPr lang="es-MX" sz="1600" b="1" dirty="0"/>
          </a:p>
          <a:p>
            <a:pPr algn="l"/>
            <a:endParaRPr lang="es-MX" sz="1600" b="1" dirty="0"/>
          </a:p>
          <a:p>
            <a:pPr algn="l"/>
            <a:endParaRPr lang="es-MX" sz="1600" b="1" dirty="0"/>
          </a:p>
          <a:p>
            <a:pPr marL="76200" indent="0" algn="l">
              <a:buNone/>
            </a:pPr>
            <a:r>
              <a:rPr lang="es-MX" sz="1600" dirty="0"/>
              <a:t>Interpretación:</a:t>
            </a:r>
          </a:p>
          <a:p>
            <a:pPr marL="76200" indent="0" algn="just">
              <a:buNone/>
            </a:pPr>
            <a:r>
              <a:rPr lang="en-US" altLang="zh-CN" sz="1600" dirty="0" err="1"/>
              <a:t>Por</a:t>
            </a:r>
            <a:r>
              <a:rPr lang="en-US" altLang="zh-CN" sz="1600" dirty="0"/>
              <a:t> </a:t>
            </a:r>
            <a:r>
              <a:rPr lang="en-US" altLang="zh-CN" sz="1600" dirty="0" err="1"/>
              <a:t>cada</a:t>
            </a:r>
            <a:r>
              <a:rPr lang="en-US" altLang="zh-CN" sz="1600" dirty="0"/>
              <a:t> peso </a:t>
            </a:r>
            <a:r>
              <a:rPr lang="en-US" altLang="zh-CN" sz="1600" dirty="0" err="1"/>
              <a:t>exigible</a:t>
            </a:r>
            <a:r>
              <a:rPr lang="en-US" altLang="zh-CN" sz="1600" dirty="0"/>
              <a:t> a </a:t>
            </a:r>
            <a:r>
              <a:rPr lang="en-US" altLang="zh-CN" sz="1600" dirty="0" err="1"/>
              <a:t>corto</a:t>
            </a:r>
            <a:r>
              <a:rPr lang="en-US" altLang="zh-CN" sz="1600" dirty="0"/>
              <a:t> </a:t>
            </a:r>
            <a:r>
              <a:rPr lang="en-US" altLang="zh-CN" sz="1600" dirty="0" err="1"/>
              <a:t>plazo</a:t>
            </a:r>
            <a:r>
              <a:rPr lang="en-US" altLang="zh-CN" sz="1600" dirty="0"/>
              <a:t> para la </a:t>
            </a:r>
            <a:r>
              <a:rPr lang="en-US" altLang="zh-CN" sz="1600" dirty="0" err="1"/>
              <a:t>empresa</a:t>
            </a:r>
            <a:r>
              <a:rPr lang="en-US" altLang="zh-CN" sz="1600" dirty="0"/>
              <a:t>, se </a:t>
            </a:r>
            <a:r>
              <a:rPr lang="en-US" altLang="zh-CN" sz="1600" dirty="0" err="1"/>
              <a:t>cuentan</a:t>
            </a:r>
            <a:r>
              <a:rPr lang="en-US" altLang="zh-CN" sz="1600" dirty="0"/>
              <a:t> con $_____de </a:t>
            </a:r>
            <a:r>
              <a:rPr lang="en-US" altLang="zh-CN" sz="1600" dirty="0" err="1"/>
              <a:t>activos</a:t>
            </a:r>
            <a:r>
              <a:rPr lang="en-US" altLang="zh-CN" sz="1600" dirty="0"/>
              <a:t> de </a:t>
            </a:r>
            <a:r>
              <a:rPr lang="en-US" altLang="zh-CN" sz="1600" dirty="0" err="1"/>
              <a:t>corto</a:t>
            </a:r>
            <a:r>
              <a:rPr lang="en-US" altLang="zh-CN" sz="1600" dirty="0"/>
              <a:t> </a:t>
            </a:r>
            <a:r>
              <a:rPr lang="en-US" altLang="zh-CN" sz="1600" dirty="0" err="1"/>
              <a:t>plazo</a:t>
            </a:r>
            <a:r>
              <a:rPr lang="en-US" altLang="zh-CN" sz="1600" dirty="0"/>
              <a:t> convertibles </a:t>
            </a:r>
            <a:r>
              <a:rPr lang="en-US" altLang="zh-CN" sz="1600" dirty="0" err="1"/>
              <a:t>en</a:t>
            </a:r>
            <a:r>
              <a:rPr lang="en-US" altLang="zh-CN" sz="1600" dirty="0"/>
              <a:t> </a:t>
            </a:r>
            <a:r>
              <a:rPr lang="en-US" altLang="zh-CN" sz="1600" dirty="0" err="1"/>
              <a:t>efectivo</a:t>
            </a:r>
            <a:r>
              <a:rPr lang="en-US" altLang="zh-CN" sz="1600" dirty="0"/>
              <a:t> para </a:t>
            </a:r>
            <a:r>
              <a:rPr lang="en-US" altLang="zh-CN" sz="1600" dirty="0" err="1"/>
              <a:t>pagarlo</a:t>
            </a:r>
            <a:r>
              <a:rPr lang="en-US" altLang="zh-CN" sz="1600" dirty="0"/>
              <a:t>; </a:t>
            </a:r>
            <a:r>
              <a:rPr lang="en-US" altLang="zh-CN" sz="1600" dirty="0" err="1"/>
              <a:t>esto</a:t>
            </a:r>
            <a:r>
              <a:rPr lang="en-US" altLang="zh-CN" sz="1600" dirty="0"/>
              <a:t>, sin </a:t>
            </a:r>
            <a:r>
              <a:rPr lang="en-US" altLang="zh-CN" sz="1600" dirty="0" err="1"/>
              <a:t>tomar</a:t>
            </a:r>
            <a:r>
              <a:rPr lang="en-US" altLang="zh-CN" sz="1600" dirty="0"/>
              <a:t> </a:t>
            </a:r>
            <a:r>
              <a:rPr lang="en-US" altLang="zh-CN" sz="1600" dirty="0" err="1"/>
              <a:t>en</a:t>
            </a:r>
            <a:r>
              <a:rPr lang="en-US" altLang="zh-CN" sz="1600" dirty="0"/>
              <a:t> </a:t>
            </a:r>
            <a:r>
              <a:rPr lang="en-US" altLang="zh-CN" sz="1600" dirty="0" err="1"/>
              <a:t>cuenta</a:t>
            </a:r>
            <a:r>
              <a:rPr lang="en-US" altLang="zh-CN" sz="1600" dirty="0"/>
              <a:t> </a:t>
            </a:r>
            <a:r>
              <a:rPr lang="en-US" altLang="zh-CN" sz="1600" dirty="0" err="1"/>
              <a:t>los</a:t>
            </a:r>
            <a:r>
              <a:rPr lang="en-US" altLang="zh-CN" sz="1600" dirty="0"/>
              <a:t> </a:t>
            </a:r>
            <a:r>
              <a:rPr lang="en-US" altLang="zh-CN" sz="1600" dirty="0" err="1"/>
              <a:t>inventarios</a:t>
            </a:r>
            <a:r>
              <a:rPr lang="en-US" altLang="zh-CN" sz="1600" dirty="0"/>
              <a:t>.</a:t>
            </a:r>
          </a:p>
          <a:p>
            <a:endParaRPr lang="es-MX" sz="1600" dirty="0"/>
          </a:p>
          <a:p>
            <a:endParaRPr lang="es-MX" sz="1600" dirty="0"/>
          </a:p>
        </p:txBody>
      </p:sp>
    </p:spTree>
    <p:extLst>
      <p:ext uri="{BB962C8B-B14F-4D97-AF65-F5344CB8AC3E}">
        <p14:creationId xmlns:p14="http://schemas.microsoft.com/office/powerpoint/2010/main" val="41841954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contenido 2"/>
          <p:cNvSpPr txBox="1">
            <a:spLocks/>
          </p:cNvSpPr>
          <p:nvPr/>
        </p:nvSpPr>
        <p:spPr>
          <a:xfrm>
            <a:off x="134412" y="1302077"/>
            <a:ext cx="8858334" cy="362743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ctr" rtl="0">
              <a:lnSpc>
                <a:spcPct val="115000"/>
              </a:lnSpc>
              <a:spcBef>
                <a:spcPts val="60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1pPr>
            <a:lvl2pPr marL="914400" marR="0" lvl="1"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2pPr>
            <a:lvl3pPr marL="1371600" marR="0" lvl="2"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3pPr>
            <a:lvl4pPr marL="1828800" marR="0" lvl="3"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4pPr>
            <a:lvl5pPr marL="2286000" marR="0" lvl="4"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5pPr>
            <a:lvl6pPr marL="2743200" marR="0" lvl="5"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6pPr>
            <a:lvl7pPr marL="3200400" marR="0" lvl="6"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7pPr>
            <a:lvl8pPr marL="3657600" marR="0" lvl="7"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8pPr>
            <a:lvl9pPr marL="4114800" marR="0" lvl="8"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9pPr>
          </a:lstStyle>
          <a:p>
            <a:pPr marL="0" indent="0" algn="l">
              <a:buFont typeface="Georgia"/>
              <a:buNone/>
            </a:pPr>
            <a:r>
              <a:rPr lang="es-MX" sz="2000" dirty="0"/>
              <a:t>Muestra la capacidad de la empresa para hacer frente a sus obligaciones de corto plazo únicamente con el efectivo disponible</a:t>
            </a:r>
          </a:p>
          <a:p>
            <a:pPr algn="l"/>
            <a:endParaRPr lang="es-MX" sz="2000" b="1" dirty="0"/>
          </a:p>
          <a:p>
            <a:pPr marL="76200" indent="0" algn="l">
              <a:buNone/>
            </a:pPr>
            <a:endParaRPr lang="es-MX" sz="2000" dirty="0"/>
          </a:p>
          <a:p>
            <a:pPr marL="76200" indent="0" algn="l">
              <a:buNone/>
            </a:pPr>
            <a:endParaRPr lang="es-MX" sz="2000" dirty="0"/>
          </a:p>
          <a:p>
            <a:pPr marL="76200" indent="0" algn="l">
              <a:buNone/>
            </a:pPr>
            <a:r>
              <a:rPr lang="es-MX" sz="2000" dirty="0"/>
              <a:t>Interpretación:</a:t>
            </a:r>
          </a:p>
          <a:p>
            <a:pPr marL="76200" indent="0" algn="l">
              <a:buNone/>
            </a:pPr>
            <a:r>
              <a:rPr lang="en-US" altLang="zh-CN" sz="2000" dirty="0" err="1"/>
              <a:t>Por</a:t>
            </a:r>
            <a:r>
              <a:rPr lang="en-US" altLang="zh-CN" sz="2000" dirty="0"/>
              <a:t> </a:t>
            </a:r>
            <a:r>
              <a:rPr lang="en-US" altLang="zh-CN" sz="2000" dirty="0" err="1"/>
              <a:t>cada</a:t>
            </a:r>
            <a:r>
              <a:rPr lang="en-US" altLang="zh-CN" sz="2000" dirty="0"/>
              <a:t> peso </a:t>
            </a:r>
            <a:r>
              <a:rPr lang="en-US" altLang="zh-CN" sz="2000" dirty="0" err="1"/>
              <a:t>exigible</a:t>
            </a:r>
            <a:r>
              <a:rPr lang="en-US" altLang="zh-CN" sz="2000" dirty="0"/>
              <a:t> </a:t>
            </a:r>
            <a:r>
              <a:rPr lang="en-US" altLang="zh-CN" sz="2000" dirty="0" err="1"/>
              <a:t>en</a:t>
            </a:r>
            <a:r>
              <a:rPr lang="en-US" altLang="zh-CN" sz="2000" dirty="0"/>
              <a:t> el </a:t>
            </a:r>
            <a:r>
              <a:rPr lang="en-US" altLang="zh-CN" sz="2000" dirty="0" err="1"/>
              <a:t>corto</a:t>
            </a:r>
            <a:r>
              <a:rPr lang="en-US" altLang="zh-CN" sz="2000" dirty="0"/>
              <a:t> </a:t>
            </a:r>
            <a:r>
              <a:rPr lang="en-US" altLang="zh-CN" sz="2000" dirty="0" err="1"/>
              <a:t>plazo</a:t>
            </a:r>
            <a:r>
              <a:rPr lang="en-US" altLang="zh-CN" sz="2000" dirty="0"/>
              <a:t> a la </a:t>
            </a:r>
            <a:r>
              <a:rPr lang="en-US" altLang="zh-CN" sz="2000" dirty="0" err="1"/>
              <a:t>empresa</a:t>
            </a:r>
            <a:r>
              <a:rPr lang="en-US" altLang="zh-CN" sz="2000" dirty="0"/>
              <a:t>, se </a:t>
            </a:r>
            <a:r>
              <a:rPr lang="en-US" altLang="zh-CN" sz="2000" dirty="0" err="1"/>
              <a:t>cuentan</a:t>
            </a:r>
            <a:r>
              <a:rPr lang="en-US" altLang="zh-CN" sz="2000" dirty="0"/>
              <a:t> con $___ </a:t>
            </a:r>
            <a:r>
              <a:rPr lang="en-US" altLang="zh-CN" sz="2000" dirty="0" err="1"/>
              <a:t>en</a:t>
            </a:r>
            <a:r>
              <a:rPr lang="en-US" altLang="zh-CN" sz="2000" dirty="0"/>
              <a:t> </a:t>
            </a:r>
            <a:r>
              <a:rPr lang="en-US" altLang="zh-CN" sz="2000" dirty="0" err="1"/>
              <a:t>efectivo</a:t>
            </a:r>
            <a:r>
              <a:rPr lang="en-US" altLang="zh-CN" sz="2000" dirty="0"/>
              <a:t> para </a:t>
            </a:r>
            <a:r>
              <a:rPr lang="en-US" altLang="zh-CN" sz="2000" dirty="0" err="1"/>
              <a:t>pagarlo</a:t>
            </a:r>
            <a:r>
              <a:rPr lang="en-US" altLang="zh-CN" sz="2000" dirty="0"/>
              <a:t>.</a:t>
            </a:r>
            <a:endParaRPr lang="en-US" sz="2000" dirty="0"/>
          </a:p>
          <a:p>
            <a:endParaRPr lang="es-MX" sz="1600" dirty="0"/>
          </a:p>
          <a:p>
            <a:endParaRPr lang="es-MX" sz="1600" dirty="0"/>
          </a:p>
        </p:txBody>
      </p:sp>
      <p:sp>
        <p:nvSpPr>
          <p:cNvPr id="4" name="Rectángulo 3"/>
          <p:cNvSpPr/>
          <p:nvPr/>
        </p:nvSpPr>
        <p:spPr>
          <a:xfrm>
            <a:off x="4352261" y="297711"/>
            <a:ext cx="744279" cy="645042"/>
          </a:xfrm>
          <a:prstGeom prst="rect">
            <a:avLst/>
          </a:prstGeom>
          <a:solidFill>
            <a:srgbClr val="F6703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MX">
              <a:solidFill>
                <a:srgbClr val="F67031"/>
              </a:solidFill>
            </a:endParaRPr>
          </a:p>
        </p:txBody>
      </p:sp>
      <p:sp>
        <p:nvSpPr>
          <p:cNvPr id="3" name="Marcador de texto 2"/>
          <p:cNvSpPr>
            <a:spLocks noGrp="1"/>
          </p:cNvSpPr>
          <p:nvPr>
            <p:ph type="body" idx="1"/>
          </p:nvPr>
        </p:nvSpPr>
        <p:spPr>
          <a:xfrm>
            <a:off x="1239895" y="97189"/>
            <a:ext cx="6574829" cy="653589"/>
          </a:xfrm>
        </p:spPr>
        <p:txBody>
          <a:bodyPr/>
          <a:lstStyle/>
          <a:p>
            <a:pPr marL="76200" indent="0">
              <a:buNone/>
            </a:pPr>
            <a:r>
              <a:rPr lang="es-MX" b="1" dirty="0">
                <a:solidFill>
                  <a:schemeClr val="bg1"/>
                </a:solidFill>
                <a:effectLst>
                  <a:outerShdw blurRad="38100" dist="38100" dir="2700000" algn="tl">
                    <a:srgbClr val="000000">
                      <a:alpha val="43137"/>
                    </a:srgbClr>
                  </a:outerShdw>
                </a:effectLst>
              </a:rPr>
              <a:t>Razón de Pago Inmediato</a:t>
            </a: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17</a:t>
            </a:fld>
            <a:endParaRPr lang="es-MX"/>
          </a:p>
        </p:txBody>
      </p:sp>
      <p:graphicFrame>
        <p:nvGraphicFramePr>
          <p:cNvPr id="7" name="Tabla 6"/>
          <p:cNvGraphicFramePr>
            <a:graphicFrameLocks noGrp="1"/>
          </p:cNvGraphicFramePr>
          <p:nvPr>
            <p:extLst>
              <p:ext uri="{D42A27DB-BD31-4B8C-83A1-F6EECF244321}">
                <p14:modId xmlns:p14="http://schemas.microsoft.com/office/powerpoint/2010/main" val="2971732937"/>
              </p:ext>
            </p:extLst>
          </p:nvPr>
        </p:nvGraphicFramePr>
        <p:xfrm>
          <a:off x="2303711" y="2611941"/>
          <a:ext cx="4841378" cy="760490"/>
        </p:xfrm>
        <a:graphic>
          <a:graphicData uri="http://schemas.openxmlformats.org/drawingml/2006/table">
            <a:tbl>
              <a:tblPr firstRow="1" bandRow="1">
                <a:tableStyleId>{284E427A-3D55-4303-BF80-6455036E1DE7}</a:tableStyleId>
              </a:tblPr>
              <a:tblGrid>
                <a:gridCol w="2093434">
                  <a:extLst>
                    <a:ext uri="{9D8B030D-6E8A-4147-A177-3AD203B41FA5}">
                      <a16:colId xmlns:a16="http://schemas.microsoft.com/office/drawing/2014/main" val="4182137293"/>
                    </a:ext>
                  </a:extLst>
                </a:gridCol>
                <a:gridCol w="2747944">
                  <a:extLst>
                    <a:ext uri="{9D8B030D-6E8A-4147-A177-3AD203B41FA5}">
                      <a16:colId xmlns:a16="http://schemas.microsoft.com/office/drawing/2014/main" val="2261252934"/>
                    </a:ext>
                  </a:extLst>
                </a:gridCol>
              </a:tblGrid>
              <a:tr h="380245">
                <a:tc rowSpan="2">
                  <a:txBody>
                    <a:bodyPr/>
                    <a:lstStyle/>
                    <a:p>
                      <a:pPr algn="r"/>
                      <a:r>
                        <a:rPr lang="es-MX" sz="1400" dirty="0">
                          <a:solidFill>
                            <a:schemeClr val="bg1"/>
                          </a:solidFill>
                          <a:effectLst>
                            <a:outerShdw blurRad="38100" dist="38100" dir="2700000" algn="tl">
                              <a:srgbClr val="000000">
                                <a:alpha val="43137"/>
                              </a:srgbClr>
                            </a:outerShdw>
                          </a:effectLst>
                        </a:rPr>
                        <a:t>Razón de pago inmediato= </a:t>
                      </a:r>
                    </a:p>
                  </a:txBody>
                  <a:tcPr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EFECTIVO</a:t>
                      </a:r>
                    </a:p>
                  </a:txBody>
                  <a:tcPr anchor="ctr">
                    <a:lnL>
                      <a:noFill/>
                    </a:lnL>
                    <a:lnR w="9525" cap="flat" cmpd="sng" algn="ctr">
                      <a:noFill/>
                      <a:prstDash val="solid"/>
                    </a:lnR>
                    <a:lnT w="9525" cap="flat"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4559171"/>
                  </a:ext>
                </a:extLst>
              </a:tr>
              <a:tr h="380245">
                <a:tc vMerge="1">
                  <a:txBody>
                    <a:bodyPr/>
                    <a:lstStyle/>
                    <a:p>
                      <a:pPr algn="r"/>
                      <a:endParaRPr lang="es-MX"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PASIVO CIRCULANTE</a:t>
                      </a:r>
                    </a:p>
                  </a:txBody>
                  <a:tcPr anchor="ctr">
                    <a:lnL w="25400"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D89F39"/>
                    </a:solidFill>
                  </a:tcPr>
                </a:tc>
                <a:extLst>
                  <a:ext uri="{0D108BD9-81ED-4DB2-BD59-A6C34878D82A}">
                    <a16:rowId xmlns:a16="http://schemas.microsoft.com/office/drawing/2014/main" val="1001272971"/>
                  </a:ext>
                </a:extLst>
              </a:tr>
            </a:tbl>
          </a:graphicData>
        </a:graphic>
      </p:graphicFrame>
    </p:spTree>
    <p:extLst>
      <p:ext uri="{BB962C8B-B14F-4D97-AF65-F5344CB8AC3E}">
        <p14:creationId xmlns:p14="http://schemas.microsoft.com/office/powerpoint/2010/main" val="21214961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3" name="Google Shape;123;p1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18</a:t>
            </a:fld>
            <a:endParaRPr/>
          </a:p>
        </p:txBody>
      </p:sp>
      <p:graphicFrame>
        <p:nvGraphicFramePr>
          <p:cNvPr id="2" name="Diagrama 1"/>
          <p:cNvGraphicFramePr/>
          <p:nvPr>
            <p:extLst>
              <p:ext uri="{D42A27DB-BD31-4B8C-83A1-F6EECF244321}">
                <p14:modId xmlns:p14="http://schemas.microsoft.com/office/powerpoint/2010/main" val="1635086959"/>
              </p:ext>
            </p:extLst>
          </p:nvPr>
        </p:nvGraphicFramePr>
        <p:xfrm>
          <a:off x="151044" y="297017"/>
          <a:ext cx="8610184" cy="46364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798979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19</a:t>
            </a:fld>
            <a:endParaRPr lang="es-MX"/>
          </a:p>
        </p:txBody>
      </p:sp>
      <p:graphicFrame>
        <p:nvGraphicFramePr>
          <p:cNvPr id="5" name="Diagrama 4"/>
          <p:cNvGraphicFramePr/>
          <p:nvPr>
            <p:extLst>
              <p:ext uri="{D42A27DB-BD31-4B8C-83A1-F6EECF244321}">
                <p14:modId xmlns:p14="http://schemas.microsoft.com/office/powerpoint/2010/main" val="2257084746"/>
              </p:ext>
            </p:extLst>
          </p:nvPr>
        </p:nvGraphicFramePr>
        <p:xfrm>
          <a:off x="1013636" y="156976"/>
          <a:ext cx="7705061" cy="48261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86066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67031"/>
        </a:solidFill>
        <a:effectLst/>
      </p:bgPr>
    </p:bg>
    <p:spTree>
      <p:nvGrpSpPr>
        <p:cNvPr id="1" name=""/>
        <p:cNvGrpSpPr/>
        <p:nvPr/>
      </p:nvGrpSpPr>
      <p:grpSpPr>
        <a:xfrm>
          <a:off x="0" y="0"/>
          <a:ext cx="0" cy="0"/>
          <a:chOff x="0" y="0"/>
          <a:chExt cx="0" cy="0"/>
        </a:xfrm>
      </p:grpSpPr>
      <p:sp>
        <p:nvSpPr>
          <p:cNvPr id="5" name="Marcador de texto 4"/>
          <p:cNvSpPr>
            <a:spLocks noGrp="1"/>
          </p:cNvSpPr>
          <p:nvPr>
            <p:ph type="body" idx="1"/>
          </p:nvPr>
        </p:nvSpPr>
        <p:spPr>
          <a:xfrm>
            <a:off x="248356" y="1411111"/>
            <a:ext cx="8500533" cy="3522133"/>
          </a:xfrm>
        </p:spPr>
        <p:txBody>
          <a:bodyPr/>
          <a:lstStyle/>
          <a:p>
            <a:pPr marL="76200" indent="0" algn="just">
              <a:buNone/>
            </a:pPr>
            <a:r>
              <a:rPr lang="es-MX" sz="1600" dirty="0"/>
              <a:t>El presente material didáctico fue creado con el propósito de facilitar la explicación del tema de análisis financiero a través del uso de razones financieras, el cual forma parte de los contenidos temáticos de la segunda unidad de competencia de la UA Análisis y Planeación Financiera que se imparte en la licenciatura en Administración.</a:t>
            </a:r>
          </a:p>
          <a:p>
            <a:pPr marL="76200" indent="0" algn="just">
              <a:buNone/>
            </a:pPr>
            <a:r>
              <a:rPr lang="es-MX" sz="1600" dirty="0"/>
              <a:t>Dada la naturaleza del análisis financiero, se recomienda que a la par de la proyección de este material, el profesor pueda enriquecer la experiencia educativa a través de la ejemplificación de cada razón con un caso práctico; es decir,  con datos provenientes de un balance general así como el estado de resultados de una empresa.</a:t>
            </a:r>
          </a:p>
          <a:p>
            <a:pPr marL="76200" indent="0" algn="just">
              <a:buNone/>
            </a:pPr>
            <a:r>
              <a:rPr lang="es-MX" sz="1600" dirty="0"/>
              <a:t>Con esta herramienta financiera, el alumno podrá analizar, entender y opinar sobre la situación financiera de una empresa y contribuir a la adecuada toma de decisiones.</a:t>
            </a:r>
          </a:p>
        </p:txBody>
      </p:sp>
      <p:sp>
        <p:nvSpPr>
          <p:cNvPr id="2" name="Marcador de número de diapositiva 1"/>
          <p:cNvSpPr>
            <a:spLocks noGrp="1"/>
          </p:cNvSpPr>
          <p:nvPr>
            <p:ph type="sldNum" idx="12"/>
          </p:nvPr>
        </p:nvSpPr>
        <p:spPr/>
        <p:txBody>
          <a:bodyPr/>
          <a:lstStyle/>
          <a:p>
            <a:pPr lvl="0"/>
            <a:fld id="{00000000-1234-1234-1234-123412341234}" type="slidenum">
              <a:rPr lang="es-MX" smtClean="0"/>
              <a:pPr lvl="0"/>
              <a:t>2</a:t>
            </a:fld>
            <a:endParaRPr lang="es-MX"/>
          </a:p>
        </p:txBody>
      </p:sp>
      <p:sp>
        <p:nvSpPr>
          <p:cNvPr id="6" name="Rectángulo 5"/>
          <p:cNvSpPr/>
          <p:nvPr/>
        </p:nvSpPr>
        <p:spPr>
          <a:xfrm>
            <a:off x="4352261" y="297711"/>
            <a:ext cx="744279" cy="645042"/>
          </a:xfrm>
          <a:prstGeom prst="rect">
            <a:avLst/>
          </a:prstGeom>
          <a:solidFill>
            <a:srgbClr val="F6703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MX">
              <a:solidFill>
                <a:srgbClr val="F67031"/>
              </a:solidFill>
            </a:endParaRPr>
          </a:p>
        </p:txBody>
      </p:sp>
      <p:sp>
        <p:nvSpPr>
          <p:cNvPr id="7" name="CuadroTexto 6"/>
          <p:cNvSpPr txBox="1"/>
          <p:nvPr/>
        </p:nvSpPr>
        <p:spPr>
          <a:xfrm>
            <a:off x="25" y="296422"/>
            <a:ext cx="9144000" cy="646331"/>
          </a:xfrm>
          <a:prstGeom prst="rect">
            <a:avLst/>
          </a:prstGeom>
          <a:noFill/>
        </p:spPr>
        <p:txBody>
          <a:bodyPr wrap="square" rtlCol="0">
            <a:spAutoFit/>
          </a:bodyPr>
          <a:lstStyle/>
          <a:p>
            <a:pPr algn="ctr"/>
            <a:r>
              <a:rPr lang="es-MX" sz="3600" b="1" dirty="0">
                <a:solidFill>
                  <a:schemeClr val="bg1"/>
                </a:solidFill>
                <a:effectLst>
                  <a:outerShdw blurRad="38100" dist="38100" dir="2700000" algn="tl">
                    <a:srgbClr val="000000">
                      <a:alpha val="43137"/>
                    </a:srgbClr>
                  </a:outerShdw>
                </a:effectLst>
              </a:rPr>
              <a:t>Guion Explicativo</a:t>
            </a:r>
            <a:r>
              <a:rPr lang="es-MX" sz="2000" dirty="0"/>
              <a:t> </a:t>
            </a:r>
          </a:p>
        </p:txBody>
      </p:sp>
    </p:spTree>
    <p:extLst>
      <p:ext uri="{BB962C8B-B14F-4D97-AF65-F5344CB8AC3E}">
        <p14:creationId xmlns:p14="http://schemas.microsoft.com/office/powerpoint/2010/main" val="31077106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20</a:t>
            </a:fld>
            <a:endParaRPr lang="es-MX"/>
          </a:p>
        </p:txBody>
      </p:sp>
      <p:sp>
        <p:nvSpPr>
          <p:cNvPr id="7" name="Marcador de texto 6"/>
          <p:cNvSpPr>
            <a:spLocks noGrp="1"/>
          </p:cNvSpPr>
          <p:nvPr>
            <p:ph type="body" idx="1"/>
          </p:nvPr>
        </p:nvSpPr>
        <p:spPr>
          <a:xfrm>
            <a:off x="0" y="1654505"/>
            <a:ext cx="2530549" cy="1496514"/>
          </a:xfrm>
        </p:spPr>
        <p:txBody>
          <a:bodyPr/>
          <a:lstStyle/>
          <a:p>
            <a:pPr marL="152400" indent="0" algn="r">
              <a:buNone/>
            </a:pPr>
            <a:r>
              <a:rPr lang="es-ES" sz="2400" b="1" dirty="0">
                <a:solidFill>
                  <a:srgbClr val="F67031"/>
                </a:solidFill>
                <a:effectLst>
                  <a:outerShdw blurRad="38100" dist="38100" dir="2700000" algn="tl">
                    <a:srgbClr val="000000">
                      <a:alpha val="43137"/>
                    </a:srgbClr>
                  </a:outerShdw>
                </a:effectLst>
              </a:rPr>
              <a:t>Razones Financieras de Actividad</a:t>
            </a:r>
            <a:endParaRPr lang="es-MX" dirty="0"/>
          </a:p>
        </p:txBody>
      </p:sp>
      <p:sp>
        <p:nvSpPr>
          <p:cNvPr id="9" name="TextBox 1"/>
          <p:cNvSpPr txBox="1"/>
          <p:nvPr/>
        </p:nvSpPr>
        <p:spPr>
          <a:xfrm>
            <a:off x="2747215" y="1167809"/>
            <a:ext cx="6358269" cy="2469907"/>
          </a:xfrm>
          <a:prstGeom prst="rect">
            <a:avLst/>
          </a:prstGeom>
          <a:noFill/>
        </p:spPr>
        <p:txBody>
          <a:bodyPr wrap="square" lIns="0" tIns="0" rIns="0" rtlCol="0">
            <a:spAutoFit/>
          </a:bodyPr>
          <a:lstStyle/>
          <a:p>
            <a:pPr algn="just">
              <a:lnSpc>
                <a:spcPts val="2700"/>
              </a:lnSpc>
              <a:tabLst>
                <a:tab pos="317500" algn="l"/>
              </a:tabLst>
            </a:pPr>
            <a:r>
              <a:rPr lang="en-US" altLang="zh-CN" sz="2400" b="1" i="1" dirty="0" err="1">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Miden</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la</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400" b="1" i="1" dirty="0" err="1">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velocidad</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a</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la</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que </a:t>
            </a:r>
            <a:r>
              <a:rPr lang="en-US" altLang="zh-CN" sz="2400" b="1" i="1" dirty="0" err="1">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diversas</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400" b="1" i="1" dirty="0" err="1">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cuentas</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se </a:t>
            </a:r>
            <a:r>
              <a:rPr lang="en-US" altLang="zh-CN" sz="2400" b="1" i="1" dirty="0" err="1">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convierten</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400" b="1" i="1" dirty="0" err="1">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en</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400" b="1" i="1" dirty="0" err="1">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ventas</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o</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400" b="1" i="1" dirty="0" err="1">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en</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 </a:t>
            </a:r>
            <a:r>
              <a:rPr lang="en-US" altLang="zh-CN" sz="2400" b="1" i="1" dirty="0" err="1">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efectivo</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y</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400" b="1" i="1" dirty="0" err="1">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su</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400" b="1" i="1" dirty="0" err="1">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objetivo</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400" b="1" i="1" dirty="0" err="1">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es</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 </a:t>
            </a:r>
            <a:r>
              <a:rPr lang="en-US" altLang="zh-CN" sz="2400" b="1" i="1" dirty="0" err="1">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evaluar</a:t>
            </a:r>
            <a:r>
              <a:rPr lang="en-US" altLang="zh-CN" sz="24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a:t>
            </a:r>
          </a:p>
          <a:p>
            <a:pPr algn="just">
              <a:lnSpc>
                <a:spcPts val="2700"/>
              </a:lnSpc>
              <a:tabLst>
                <a:tab pos="317500" algn="l"/>
              </a:tabLst>
            </a:pPr>
            <a:endPar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endParaRPr>
          </a:p>
          <a:p>
            <a:pPr marL="342900" indent="-342900" algn="just">
              <a:lnSpc>
                <a:spcPts val="2700"/>
              </a:lnSpc>
              <a:buClr>
                <a:schemeClr val="bg1"/>
              </a:buClr>
              <a:buFont typeface="Arial" panose="020B0604020202020204" pitchFamily="34" charset="0"/>
              <a:buChar char="•"/>
              <a:tabLst>
                <a:tab pos="317500" algn="l"/>
              </a:tabLst>
            </a:pP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La</a:t>
            </a: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000" b="1" i="1" dirty="0" err="1">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recuperación</a:t>
            </a: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de </a:t>
            </a: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rPr>
              <a:t>l</a:t>
            </a: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a</a:t>
            </a: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000" b="1" i="1" dirty="0" err="1">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cartera</a:t>
            </a: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a:t>
            </a:r>
            <a:endPar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endParaRPr>
          </a:p>
          <a:p>
            <a:pPr marL="342900" indent="-342900" algn="just">
              <a:lnSpc>
                <a:spcPts val="2700"/>
              </a:lnSpc>
              <a:buClr>
                <a:schemeClr val="bg1"/>
              </a:buClr>
              <a:buFont typeface="Arial" panose="020B0604020202020204" pitchFamily="34" charset="0"/>
              <a:buChar char="•"/>
              <a:tabLst>
                <a:tab pos="317500" algn="l"/>
              </a:tabLst>
            </a:pP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Los</a:t>
            </a: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000" b="1" i="1" dirty="0" err="1">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pagos</a:t>
            </a: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de</a:t>
            </a: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000" b="1" i="1" dirty="0" err="1">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los</a:t>
            </a: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 </a:t>
            </a:r>
            <a:r>
              <a:rPr lang="en-US" altLang="zh-CN" sz="2000" b="1" i="1" dirty="0" err="1">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proveedores</a:t>
            </a: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y</a:t>
            </a:r>
            <a:endPar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endParaRPr>
          </a:p>
          <a:p>
            <a:pPr marL="342900" indent="-342900" algn="just">
              <a:lnSpc>
                <a:spcPts val="2700"/>
              </a:lnSpc>
              <a:buClr>
                <a:schemeClr val="bg1"/>
              </a:buClr>
              <a:buFont typeface="Arial" panose="020B0604020202020204" pitchFamily="34" charset="0"/>
              <a:buChar char="•"/>
              <a:tabLst>
                <a:tab pos="317500" algn="l"/>
              </a:tabLst>
            </a:pP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El </a:t>
            </a:r>
            <a:r>
              <a:rPr lang="en-US" altLang="zh-CN" sz="2000" b="1" i="1" dirty="0" err="1">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movimiento</a:t>
            </a: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y</a:t>
            </a: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000" b="1" i="1" dirty="0" err="1">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niveles</a:t>
            </a: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de </a:t>
            </a:r>
            <a:r>
              <a:rPr lang="en-US" altLang="zh-CN" sz="2000" b="1" i="1" dirty="0" err="1">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los</a:t>
            </a: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Times New Roman" pitchFamily="18" charset="0"/>
              </a:rPr>
              <a:t> </a:t>
            </a:r>
            <a:r>
              <a:rPr lang="en-US" altLang="zh-CN" sz="2000" b="1" i="1" dirty="0" err="1">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inventarios</a:t>
            </a:r>
            <a:r>
              <a:rPr lang="en-US" altLang="zh-CN" sz="2000" b="1" i="1" dirty="0">
                <a:solidFill>
                  <a:schemeClr val="bg1"/>
                </a:solidFill>
                <a:effectLst>
                  <a:outerShdw blurRad="38100" dist="38100" dir="2700000" algn="tl">
                    <a:srgbClr val="000000">
                      <a:alpha val="43137"/>
                    </a:srgbClr>
                  </a:outerShdw>
                </a:effectLst>
                <a:latin typeface="Georgia" panose="02040502050405020303" pitchFamily="18" charset="0"/>
                <a:cs typeface="Gill Sans MT" pitchFamily="18" charset="0"/>
              </a:rPr>
              <a:t>.</a:t>
            </a:r>
          </a:p>
        </p:txBody>
      </p:sp>
    </p:spTree>
    <p:extLst>
      <p:ext uri="{BB962C8B-B14F-4D97-AF65-F5344CB8AC3E}">
        <p14:creationId xmlns:p14="http://schemas.microsoft.com/office/powerpoint/2010/main" val="39003698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Marcador de contenido 2"/>
          <p:cNvSpPr txBox="1">
            <a:spLocks/>
          </p:cNvSpPr>
          <p:nvPr/>
        </p:nvSpPr>
        <p:spPr>
          <a:xfrm>
            <a:off x="2714846" y="218706"/>
            <a:ext cx="6211185" cy="472794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15000"/>
              </a:lnSpc>
              <a:spcBef>
                <a:spcPts val="60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1pPr>
            <a:lvl2pPr marL="914400" marR="0" lvl="1"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2pPr>
            <a:lvl3pPr marL="1371600" marR="0" lvl="2"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3pPr>
            <a:lvl4pPr marL="1828800" marR="0" lvl="3"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4pPr>
            <a:lvl5pPr marL="2286000" marR="0" lvl="4"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5pPr>
            <a:lvl6pPr marL="2743200" marR="0" lvl="5"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6pPr>
            <a:lvl7pPr marL="3200400" marR="0" lvl="6"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7pPr>
            <a:lvl8pPr marL="3657600" marR="0" lvl="7"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8pPr>
            <a:lvl9pPr marL="4114800" marR="0" lvl="8"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9pPr>
          </a:lstStyle>
          <a:p>
            <a:pPr marL="0" indent="0">
              <a:buClr>
                <a:srgbClr val="CCCCCC"/>
              </a:buClr>
              <a:buSzPts val="2400"/>
              <a:buNone/>
            </a:pPr>
            <a:r>
              <a:rPr lang="es-MX" dirty="0">
                <a:solidFill>
                  <a:srgbClr val="666666"/>
                </a:solidFill>
              </a:rPr>
              <a:t>Muestra el número de veces que se reabastece (rota) el inventario.</a:t>
            </a:r>
          </a:p>
          <a:p>
            <a:pPr marL="0" indent="0">
              <a:buClr>
                <a:srgbClr val="CCCCCC"/>
              </a:buClr>
              <a:buSzPts val="2400"/>
              <a:buNone/>
            </a:pPr>
            <a:endParaRPr lang="es-MX" dirty="0">
              <a:solidFill>
                <a:srgbClr val="666666"/>
              </a:solidFill>
            </a:endParaRPr>
          </a:p>
          <a:p>
            <a:pPr marL="0" indent="0">
              <a:buClr>
                <a:srgbClr val="CCCCCC"/>
              </a:buClr>
              <a:buSzPts val="2400"/>
              <a:buNone/>
            </a:pPr>
            <a:endParaRPr lang="es-MX" dirty="0">
              <a:solidFill>
                <a:srgbClr val="666666"/>
              </a:solidFill>
            </a:endParaRPr>
          </a:p>
          <a:p>
            <a:pPr marL="0" indent="0">
              <a:buClr>
                <a:srgbClr val="CCCCCC"/>
              </a:buClr>
              <a:buSzPts val="2400"/>
              <a:buNone/>
            </a:pPr>
            <a:endParaRPr lang="es-MX" dirty="0">
              <a:solidFill>
                <a:srgbClr val="666666"/>
              </a:solidFill>
            </a:endParaRPr>
          </a:p>
          <a:p>
            <a:pPr marL="0" indent="0">
              <a:buClr>
                <a:srgbClr val="CCCCCC"/>
              </a:buClr>
              <a:buSzPts val="2400"/>
              <a:buNone/>
            </a:pPr>
            <a:r>
              <a:rPr lang="es-MX" sz="1400" b="1" dirty="0">
                <a:solidFill>
                  <a:srgbClr val="666666"/>
                </a:solidFill>
              </a:rPr>
              <a:t>Interpretación:</a:t>
            </a:r>
          </a:p>
          <a:p>
            <a:pPr marL="0" indent="0">
              <a:buClr>
                <a:srgbClr val="CCCCCC"/>
              </a:buClr>
              <a:buSzPts val="2400"/>
              <a:buNone/>
            </a:pPr>
            <a:r>
              <a:rPr lang="en-US" altLang="zh-CN" sz="1400" dirty="0">
                <a:solidFill>
                  <a:srgbClr val="666666"/>
                </a:solidFill>
              </a:rPr>
              <a:t>La </a:t>
            </a:r>
            <a:r>
              <a:rPr lang="en-US" altLang="zh-CN" sz="1400" dirty="0" err="1">
                <a:solidFill>
                  <a:srgbClr val="666666"/>
                </a:solidFill>
              </a:rPr>
              <a:t>empresa</a:t>
            </a:r>
            <a:r>
              <a:rPr lang="en-US" altLang="zh-CN" sz="1400" dirty="0">
                <a:solidFill>
                  <a:srgbClr val="666666"/>
                </a:solidFill>
              </a:rPr>
              <a:t> </a:t>
            </a:r>
            <a:r>
              <a:rPr lang="en-US" altLang="zh-CN" sz="1400" dirty="0" err="1">
                <a:solidFill>
                  <a:srgbClr val="666666"/>
                </a:solidFill>
              </a:rPr>
              <a:t>vende</a:t>
            </a:r>
            <a:r>
              <a:rPr lang="en-US" altLang="zh-CN" sz="1400" dirty="0">
                <a:solidFill>
                  <a:srgbClr val="666666"/>
                </a:solidFill>
              </a:rPr>
              <a:t> y </a:t>
            </a:r>
            <a:r>
              <a:rPr lang="en-US" altLang="zh-CN" sz="1400" dirty="0" err="1">
                <a:solidFill>
                  <a:srgbClr val="666666"/>
                </a:solidFill>
              </a:rPr>
              <a:t>reabastece</a:t>
            </a:r>
            <a:r>
              <a:rPr lang="en-US" altLang="zh-CN" sz="1400" dirty="0">
                <a:solidFill>
                  <a:srgbClr val="666666"/>
                </a:solidFill>
              </a:rPr>
              <a:t> </a:t>
            </a:r>
            <a:r>
              <a:rPr lang="en-US" altLang="zh-CN" sz="1400" dirty="0" err="1">
                <a:solidFill>
                  <a:srgbClr val="666666"/>
                </a:solidFill>
              </a:rPr>
              <a:t>cada</a:t>
            </a:r>
            <a:r>
              <a:rPr lang="en-US" altLang="zh-CN" sz="1400" dirty="0">
                <a:solidFill>
                  <a:srgbClr val="666666"/>
                </a:solidFill>
              </a:rPr>
              <a:t> </a:t>
            </a:r>
            <a:r>
              <a:rPr lang="en-US" altLang="zh-CN" sz="1400" dirty="0" err="1">
                <a:solidFill>
                  <a:srgbClr val="666666"/>
                </a:solidFill>
              </a:rPr>
              <a:t>artículo</a:t>
            </a:r>
            <a:r>
              <a:rPr lang="en-US" altLang="zh-CN" sz="1400" dirty="0">
                <a:solidFill>
                  <a:srgbClr val="666666"/>
                </a:solidFill>
              </a:rPr>
              <a:t> del </a:t>
            </a:r>
            <a:r>
              <a:rPr lang="en-US" altLang="zh-CN" sz="1400" dirty="0" err="1">
                <a:solidFill>
                  <a:srgbClr val="666666"/>
                </a:solidFill>
              </a:rPr>
              <a:t>inventario</a:t>
            </a:r>
            <a:r>
              <a:rPr lang="en-US" altLang="zh-CN" sz="1400" dirty="0">
                <a:solidFill>
                  <a:srgbClr val="666666"/>
                </a:solidFill>
              </a:rPr>
              <a:t> _______ </a:t>
            </a:r>
            <a:r>
              <a:rPr lang="en-US" altLang="zh-CN" sz="1400" dirty="0" err="1">
                <a:solidFill>
                  <a:srgbClr val="666666"/>
                </a:solidFill>
              </a:rPr>
              <a:t>veces</a:t>
            </a:r>
            <a:r>
              <a:rPr lang="en-US" altLang="zh-CN" sz="1400" dirty="0">
                <a:solidFill>
                  <a:srgbClr val="666666"/>
                </a:solidFill>
              </a:rPr>
              <a:t> al </a:t>
            </a:r>
            <a:r>
              <a:rPr lang="en-US" altLang="zh-CN" sz="1400" dirty="0" err="1">
                <a:solidFill>
                  <a:srgbClr val="666666"/>
                </a:solidFill>
              </a:rPr>
              <a:t>año</a:t>
            </a:r>
            <a:r>
              <a:rPr lang="en-US" altLang="zh-CN" sz="1400" dirty="0">
                <a:solidFill>
                  <a:srgbClr val="666666"/>
                </a:solidFill>
              </a:rPr>
              <a:t>.</a:t>
            </a:r>
            <a:endParaRPr lang="en-US" sz="1400" dirty="0">
              <a:solidFill>
                <a:srgbClr val="666666"/>
              </a:solidFill>
            </a:endParaRPr>
          </a:p>
          <a:p>
            <a:pPr marL="0" indent="0">
              <a:buClr>
                <a:srgbClr val="CCCCCC"/>
              </a:buClr>
              <a:buSzPts val="2400"/>
              <a:buNone/>
            </a:pPr>
            <a:endParaRPr lang="es-MX" dirty="0">
              <a:solidFill>
                <a:srgbClr val="666666"/>
              </a:solidFill>
            </a:endParaRPr>
          </a:p>
          <a:p>
            <a:pPr marL="0" indent="0">
              <a:buClr>
                <a:srgbClr val="CCCCCC"/>
              </a:buClr>
              <a:buSzPts val="2400"/>
              <a:buNone/>
            </a:pPr>
            <a:endParaRPr lang="es-MX" dirty="0">
              <a:solidFill>
                <a:srgbClr val="666666"/>
              </a:solidFill>
            </a:endParaRPr>
          </a:p>
          <a:p>
            <a:pPr marL="0" indent="0">
              <a:buClr>
                <a:srgbClr val="CCCCCC"/>
              </a:buClr>
              <a:buSzPts val="2400"/>
              <a:buNone/>
            </a:pPr>
            <a:endParaRPr lang="es-MX" dirty="0">
              <a:solidFill>
                <a:srgbClr val="666666"/>
              </a:solidFill>
            </a:endParaRPr>
          </a:p>
          <a:p>
            <a:pPr marL="0" indent="0">
              <a:buClr>
                <a:srgbClr val="CCCCCC"/>
              </a:buClr>
              <a:buSzPts val="2400"/>
              <a:buNone/>
            </a:pPr>
            <a:r>
              <a:rPr lang="es-MX" sz="1400" b="1" dirty="0">
                <a:solidFill>
                  <a:srgbClr val="666666"/>
                </a:solidFill>
              </a:rPr>
              <a:t>Interpretación:</a:t>
            </a:r>
          </a:p>
          <a:p>
            <a:pPr marL="0" indent="0">
              <a:buClr>
                <a:srgbClr val="CCCCCC"/>
              </a:buClr>
              <a:buSzPts val="2400"/>
              <a:buNone/>
            </a:pPr>
            <a:r>
              <a:rPr lang="en-US" altLang="zh-CN" sz="1400" dirty="0">
                <a:solidFill>
                  <a:srgbClr val="666666"/>
                </a:solidFill>
              </a:rPr>
              <a:t>La </a:t>
            </a:r>
            <a:r>
              <a:rPr lang="en-US" altLang="zh-CN" sz="1400" dirty="0" err="1">
                <a:solidFill>
                  <a:srgbClr val="666666"/>
                </a:solidFill>
              </a:rPr>
              <a:t>empresa</a:t>
            </a:r>
            <a:r>
              <a:rPr lang="en-US" altLang="zh-CN" sz="1400" dirty="0">
                <a:solidFill>
                  <a:srgbClr val="666666"/>
                </a:solidFill>
              </a:rPr>
              <a:t> </a:t>
            </a:r>
            <a:r>
              <a:rPr lang="en-US" altLang="zh-CN" sz="1400" dirty="0" err="1">
                <a:solidFill>
                  <a:srgbClr val="666666"/>
                </a:solidFill>
              </a:rPr>
              <a:t>vende</a:t>
            </a:r>
            <a:r>
              <a:rPr lang="en-US" altLang="zh-CN" sz="1400" dirty="0">
                <a:solidFill>
                  <a:srgbClr val="666666"/>
                </a:solidFill>
              </a:rPr>
              <a:t> y </a:t>
            </a:r>
            <a:r>
              <a:rPr lang="en-US" altLang="zh-CN" sz="1400" dirty="0" err="1">
                <a:solidFill>
                  <a:srgbClr val="666666"/>
                </a:solidFill>
              </a:rPr>
              <a:t>reabastece</a:t>
            </a:r>
            <a:r>
              <a:rPr lang="en-US" altLang="zh-CN" sz="1400" dirty="0">
                <a:solidFill>
                  <a:srgbClr val="666666"/>
                </a:solidFill>
              </a:rPr>
              <a:t> </a:t>
            </a:r>
            <a:r>
              <a:rPr lang="en-US" altLang="zh-CN" sz="1400" dirty="0" err="1">
                <a:solidFill>
                  <a:srgbClr val="666666"/>
                </a:solidFill>
              </a:rPr>
              <a:t>los</a:t>
            </a:r>
            <a:r>
              <a:rPr lang="en-US" altLang="zh-CN" sz="1400" dirty="0">
                <a:solidFill>
                  <a:srgbClr val="666666"/>
                </a:solidFill>
              </a:rPr>
              <a:t> </a:t>
            </a:r>
            <a:r>
              <a:rPr lang="en-US" altLang="zh-CN" sz="1400" dirty="0" err="1">
                <a:solidFill>
                  <a:srgbClr val="666666"/>
                </a:solidFill>
              </a:rPr>
              <a:t>artículos</a:t>
            </a:r>
            <a:r>
              <a:rPr lang="en-US" altLang="zh-CN" sz="1400" dirty="0">
                <a:solidFill>
                  <a:srgbClr val="666666"/>
                </a:solidFill>
              </a:rPr>
              <a:t> del </a:t>
            </a:r>
            <a:r>
              <a:rPr lang="en-US" altLang="zh-CN" sz="1400" dirty="0" err="1">
                <a:solidFill>
                  <a:srgbClr val="666666"/>
                </a:solidFill>
              </a:rPr>
              <a:t>inventario</a:t>
            </a:r>
            <a:r>
              <a:rPr lang="en-US" altLang="zh-CN" sz="1400" dirty="0">
                <a:solidFill>
                  <a:srgbClr val="666666"/>
                </a:solidFill>
              </a:rPr>
              <a:t> </a:t>
            </a:r>
            <a:r>
              <a:rPr lang="en-US" altLang="zh-CN" sz="1400" dirty="0" err="1">
                <a:solidFill>
                  <a:srgbClr val="666666"/>
                </a:solidFill>
              </a:rPr>
              <a:t>cada</a:t>
            </a:r>
            <a:r>
              <a:rPr lang="en-US" altLang="zh-CN" sz="1400" dirty="0">
                <a:solidFill>
                  <a:srgbClr val="666666"/>
                </a:solidFill>
              </a:rPr>
              <a:t>  _______ </a:t>
            </a:r>
            <a:r>
              <a:rPr lang="en-US" altLang="zh-CN" sz="1400" dirty="0" err="1">
                <a:solidFill>
                  <a:srgbClr val="666666"/>
                </a:solidFill>
              </a:rPr>
              <a:t>días</a:t>
            </a:r>
            <a:r>
              <a:rPr lang="en-US" altLang="zh-CN" sz="1400" dirty="0">
                <a:solidFill>
                  <a:srgbClr val="666666"/>
                </a:solidFill>
              </a:rPr>
              <a:t>.</a:t>
            </a:r>
            <a:endParaRPr lang="en-US" sz="1400" dirty="0">
              <a:solidFill>
                <a:srgbClr val="666666"/>
              </a:solidFill>
            </a:endParaRPr>
          </a:p>
          <a:p>
            <a:pPr algn="ctr"/>
            <a:endParaRPr lang="es-MX" sz="1400" b="1" dirty="0"/>
          </a:p>
        </p:txBody>
      </p:sp>
      <p:sp>
        <p:nvSpPr>
          <p:cNvPr id="7" name="Título 6"/>
          <p:cNvSpPr>
            <a:spLocks noGrp="1"/>
          </p:cNvSpPr>
          <p:nvPr>
            <p:ph type="title"/>
          </p:nvPr>
        </p:nvSpPr>
        <p:spPr>
          <a:xfrm>
            <a:off x="0" y="1603314"/>
            <a:ext cx="2530550" cy="1706956"/>
          </a:xfrm>
        </p:spPr>
        <p:txBody>
          <a:bodyPr/>
          <a:lstStyle/>
          <a:p>
            <a:pPr algn="ctr"/>
            <a:r>
              <a:rPr lang="es-MX" sz="2800" b="1" i="1" dirty="0">
                <a:effectLst>
                  <a:outerShdw blurRad="38100" dist="38100" dir="2700000" algn="tl">
                    <a:srgbClr val="000000">
                      <a:alpha val="43137"/>
                    </a:srgbClr>
                  </a:outerShdw>
                </a:effectLst>
              </a:rPr>
              <a:t>Razón de Rotación de Inventarios</a:t>
            </a:r>
          </a:p>
        </p:txBody>
      </p:sp>
      <p:sp>
        <p:nvSpPr>
          <p:cNvPr id="3" name="Marcador de número de diapositiva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21</a:t>
            </a:fld>
            <a:endParaRPr lang="es-MX"/>
          </a:p>
        </p:txBody>
      </p:sp>
      <p:graphicFrame>
        <p:nvGraphicFramePr>
          <p:cNvPr id="11" name="Tabla 10"/>
          <p:cNvGraphicFramePr>
            <a:graphicFrameLocks noGrp="1"/>
          </p:cNvGraphicFramePr>
          <p:nvPr>
            <p:extLst>
              <p:ext uri="{D42A27DB-BD31-4B8C-83A1-F6EECF244321}">
                <p14:modId xmlns:p14="http://schemas.microsoft.com/office/powerpoint/2010/main" val="2170445862"/>
              </p:ext>
            </p:extLst>
          </p:nvPr>
        </p:nvGraphicFramePr>
        <p:xfrm>
          <a:off x="3098499" y="909095"/>
          <a:ext cx="5443880" cy="797567"/>
        </p:xfrm>
        <a:graphic>
          <a:graphicData uri="http://schemas.openxmlformats.org/drawingml/2006/table">
            <a:tbl>
              <a:tblPr firstRow="1" bandRow="1">
                <a:tableStyleId>{284E427A-3D55-4303-BF80-6455036E1DE7}</a:tableStyleId>
              </a:tblPr>
              <a:tblGrid>
                <a:gridCol w="3409517">
                  <a:extLst>
                    <a:ext uri="{9D8B030D-6E8A-4147-A177-3AD203B41FA5}">
                      <a16:colId xmlns:a16="http://schemas.microsoft.com/office/drawing/2014/main" val="4182137293"/>
                    </a:ext>
                  </a:extLst>
                </a:gridCol>
                <a:gridCol w="2034363">
                  <a:extLst>
                    <a:ext uri="{9D8B030D-6E8A-4147-A177-3AD203B41FA5}">
                      <a16:colId xmlns:a16="http://schemas.microsoft.com/office/drawing/2014/main" val="2261252934"/>
                    </a:ext>
                  </a:extLst>
                </a:gridCol>
              </a:tblGrid>
              <a:tr h="380245">
                <a:tc rowSpan="2">
                  <a:txBody>
                    <a:bodyPr/>
                    <a:lstStyle/>
                    <a:p>
                      <a:pPr algn="r"/>
                      <a:r>
                        <a:rPr lang="es-MX" sz="1400" dirty="0">
                          <a:solidFill>
                            <a:schemeClr val="bg1"/>
                          </a:solidFill>
                          <a:effectLst>
                            <a:outerShdw blurRad="38100" dist="38100" dir="2700000" algn="tl">
                              <a:srgbClr val="000000">
                                <a:alpha val="43137"/>
                              </a:srgbClr>
                            </a:outerShdw>
                          </a:effectLst>
                        </a:rPr>
                        <a:t>Razón de Rotación</a:t>
                      </a:r>
                      <a:r>
                        <a:rPr lang="es-MX" sz="1400" baseline="0" dirty="0">
                          <a:solidFill>
                            <a:schemeClr val="bg1"/>
                          </a:solidFill>
                          <a:effectLst>
                            <a:outerShdw blurRad="38100" dist="38100" dir="2700000" algn="tl">
                              <a:srgbClr val="000000">
                                <a:alpha val="43137"/>
                              </a:srgbClr>
                            </a:outerShdw>
                          </a:effectLst>
                        </a:rPr>
                        <a:t> de Inventarios </a:t>
                      </a:r>
                      <a:r>
                        <a:rPr lang="es-MX" sz="1400" dirty="0">
                          <a:solidFill>
                            <a:schemeClr val="bg1"/>
                          </a:solidFill>
                          <a:effectLst>
                            <a:outerShdw blurRad="38100" dist="38100" dir="2700000" algn="tl">
                              <a:srgbClr val="000000">
                                <a:alpha val="43137"/>
                              </a:srgbClr>
                            </a:outerShdw>
                          </a:effectLst>
                        </a:rPr>
                        <a:t>=</a:t>
                      </a:r>
                      <a:r>
                        <a:rPr lang="es-MX" sz="1200" baseline="0" dirty="0">
                          <a:solidFill>
                            <a:schemeClr val="bg1"/>
                          </a:solidFill>
                          <a:effectLst>
                            <a:outerShdw blurRad="38100" dist="38100" dir="2700000" algn="tl">
                              <a:srgbClr val="000000">
                                <a:alpha val="43137"/>
                              </a:srgbClr>
                            </a:outerShdw>
                          </a:effectLst>
                        </a:rPr>
                        <a:t> </a:t>
                      </a:r>
                      <a:r>
                        <a:rPr lang="es-MX" sz="1400" dirty="0">
                          <a:solidFill>
                            <a:schemeClr val="bg1"/>
                          </a:solidFill>
                          <a:effectLst>
                            <a:outerShdw blurRad="38100" dist="38100" dir="2700000" algn="tl">
                              <a:srgbClr val="000000">
                                <a:alpha val="43137"/>
                              </a:srgbClr>
                            </a:outerShdw>
                          </a:effectLst>
                        </a:rPr>
                        <a:t>(Veces al año)                 </a:t>
                      </a:r>
                      <a:r>
                        <a:rPr lang="es-MX" sz="1400" dirty="0">
                          <a:solidFill>
                            <a:srgbClr val="D89F39"/>
                          </a:solidFill>
                          <a:effectLst/>
                        </a:rPr>
                        <a:t>.</a:t>
                      </a:r>
                      <a:r>
                        <a:rPr lang="es-MX" sz="1400" dirty="0">
                          <a:solidFill>
                            <a:schemeClr val="bg1"/>
                          </a:solidFill>
                          <a:effectLst>
                            <a:outerShdw blurRad="38100" dist="38100" dir="2700000" algn="tl">
                              <a:srgbClr val="000000">
                                <a:alpha val="43137"/>
                              </a:srgbClr>
                            </a:outerShdw>
                          </a:effectLst>
                        </a:rPr>
                        <a:t>      </a:t>
                      </a:r>
                    </a:p>
                  </a:txBody>
                  <a:tcPr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COSTO</a:t>
                      </a:r>
                      <a:r>
                        <a:rPr lang="es-MX" b="1" baseline="0" dirty="0">
                          <a:solidFill>
                            <a:schemeClr val="bg1"/>
                          </a:solidFill>
                          <a:effectLst>
                            <a:outerShdw blurRad="38100" dist="38100" dir="2700000" algn="tl">
                              <a:srgbClr val="000000">
                                <a:alpha val="43137"/>
                              </a:srgbClr>
                            </a:outerShdw>
                          </a:effectLst>
                        </a:rPr>
                        <a:t> DE VENTAS</a:t>
                      </a:r>
                      <a:endParaRPr lang="es-MX" b="1" dirty="0">
                        <a:solidFill>
                          <a:schemeClr val="bg1"/>
                        </a:solidFill>
                        <a:effectLst>
                          <a:outerShdw blurRad="38100" dist="38100" dir="2700000" algn="tl">
                            <a:srgbClr val="000000">
                              <a:alpha val="43137"/>
                            </a:srgbClr>
                          </a:outerShdw>
                        </a:effectLst>
                      </a:endParaRPr>
                    </a:p>
                  </a:txBody>
                  <a:tcPr anchor="ctr">
                    <a:lnL>
                      <a:noFill/>
                    </a:lnL>
                    <a:lnR w="9525" cap="flat" cmpd="sng" algn="ctr">
                      <a:noFill/>
                      <a:prstDash val="solid"/>
                    </a:lnR>
                    <a:lnT w="9525" cap="flat"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4559171"/>
                  </a:ext>
                </a:extLst>
              </a:tr>
              <a:tr h="417322">
                <a:tc vMerge="1">
                  <a:txBody>
                    <a:bodyPr/>
                    <a:lstStyle/>
                    <a:p>
                      <a:pPr algn="r"/>
                      <a:endParaRPr lang="es-MX"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INVENTARIO</a:t>
                      </a:r>
                    </a:p>
                  </a:txBody>
                  <a:tcPr anchor="ctr">
                    <a:lnL w="25400"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D89F39"/>
                    </a:solidFill>
                  </a:tcPr>
                </a:tc>
                <a:extLst>
                  <a:ext uri="{0D108BD9-81ED-4DB2-BD59-A6C34878D82A}">
                    <a16:rowId xmlns:a16="http://schemas.microsoft.com/office/drawing/2014/main" val="1001272971"/>
                  </a:ext>
                </a:extLst>
              </a:tr>
            </a:tbl>
          </a:graphicData>
        </a:graphic>
      </p:graphicFrame>
      <p:graphicFrame>
        <p:nvGraphicFramePr>
          <p:cNvPr id="12" name="Tabla 11"/>
          <p:cNvGraphicFramePr>
            <a:graphicFrameLocks noGrp="1"/>
          </p:cNvGraphicFramePr>
          <p:nvPr>
            <p:extLst>
              <p:ext uri="{D42A27DB-BD31-4B8C-83A1-F6EECF244321}">
                <p14:modId xmlns:p14="http://schemas.microsoft.com/office/powerpoint/2010/main" val="1505031841"/>
              </p:ext>
            </p:extLst>
          </p:nvPr>
        </p:nvGraphicFramePr>
        <p:xfrm>
          <a:off x="3098499" y="2748453"/>
          <a:ext cx="5443880" cy="760490"/>
        </p:xfrm>
        <a:graphic>
          <a:graphicData uri="http://schemas.openxmlformats.org/drawingml/2006/table">
            <a:tbl>
              <a:tblPr firstRow="1" bandRow="1">
                <a:tableStyleId>{284E427A-3D55-4303-BF80-6455036E1DE7}</a:tableStyleId>
              </a:tblPr>
              <a:tblGrid>
                <a:gridCol w="2791496">
                  <a:extLst>
                    <a:ext uri="{9D8B030D-6E8A-4147-A177-3AD203B41FA5}">
                      <a16:colId xmlns:a16="http://schemas.microsoft.com/office/drawing/2014/main" val="4182137293"/>
                    </a:ext>
                  </a:extLst>
                </a:gridCol>
                <a:gridCol w="2652384">
                  <a:extLst>
                    <a:ext uri="{9D8B030D-6E8A-4147-A177-3AD203B41FA5}">
                      <a16:colId xmlns:a16="http://schemas.microsoft.com/office/drawing/2014/main" val="2261252934"/>
                    </a:ext>
                  </a:extLst>
                </a:gridCol>
              </a:tblGrid>
              <a:tr h="380245">
                <a:tc rowSpan="2">
                  <a:txBody>
                    <a:bodyPr/>
                    <a:lstStyle/>
                    <a:p>
                      <a:pPr algn="r"/>
                      <a:r>
                        <a:rPr lang="es-MX" sz="1400" dirty="0">
                          <a:solidFill>
                            <a:schemeClr val="bg1"/>
                          </a:solidFill>
                          <a:effectLst>
                            <a:outerShdw blurRad="38100" dist="38100" dir="2700000" algn="tl">
                              <a:srgbClr val="000000">
                                <a:alpha val="43137"/>
                              </a:srgbClr>
                            </a:outerShdw>
                          </a:effectLst>
                        </a:rPr>
                        <a:t>Antigüedad</a:t>
                      </a:r>
                      <a:r>
                        <a:rPr lang="es-MX" sz="1400" baseline="0" dirty="0">
                          <a:solidFill>
                            <a:schemeClr val="bg1"/>
                          </a:solidFill>
                          <a:effectLst>
                            <a:outerShdw blurRad="38100" dist="38100" dir="2700000" algn="tl">
                              <a:srgbClr val="000000">
                                <a:alpha val="43137"/>
                              </a:srgbClr>
                            </a:outerShdw>
                          </a:effectLst>
                        </a:rPr>
                        <a:t> del Inventario</a:t>
                      </a:r>
                      <a:r>
                        <a:rPr lang="es-MX" sz="1400" dirty="0">
                          <a:solidFill>
                            <a:srgbClr val="D89F39"/>
                          </a:solidFill>
                          <a:effectLst/>
                        </a:rPr>
                        <a:t>.</a:t>
                      </a:r>
                      <a:r>
                        <a:rPr lang="es-MX" sz="1400" dirty="0">
                          <a:solidFill>
                            <a:schemeClr val="bg1"/>
                          </a:solidFill>
                          <a:effectLst>
                            <a:outerShdw blurRad="38100" dist="38100" dir="2700000" algn="tl">
                              <a:srgbClr val="000000">
                                <a:alpha val="43137"/>
                              </a:srgbClr>
                            </a:outerShdw>
                          </a:effectLst>
                        </a:rPr>
                        <a:t>=      </a:t>
                      </a:r>
                    </a:p>
                  </a:txBody>
                  <a:tcPr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365</a:t>
                      </a:r>
                    </a:p>
                  </a:txBody>
                  <a:tcPr anchor="ctr">
                    <a:lnL>
                      <a:noFill/>
                    </a:lnL>
                    <a:lnR w="9525" cap="flat" cmpd="sng" algn="ctr">
                      <a:noFill/>
                      <a:prstDash val="solid"/>
                    </a:lnR>
                    <a:lnT w="9525" cap="flat"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4559171"/>
                  </a:ext>
                </a:extLst>
              </a:tr>
              <a:tr h="380245">
                <a:tc vMerge="1">
                  <a:txBody>
                    <a:bodyPr/>
                    <a:lstStyle/>
                    <a:p>
                      <a:pPr algn="r"/>
                      <a:endParaRPr lang="es-MX"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ROTACIÓN</a:t>
                      </a:r>
                      <a:r>
                        <a:rPr lang="es-MX" b="1" baseline="0" dirty="0">
                          <a:solidFill>
                            <a:schemeClr val="bg1"/>
                          </a:solidFill>
                          <a:effectLst>
                            <a:outerShdw blurRad="38100" dist="38100" dir="2700000" algn="tl">
                              <a:srgbClr val="000000">
                                <a:alpha val="43137"/>
                              </a:srgbClr>
                            </a:outerShdw>
                          </a:effectLst>
                        </a:rPr>
                        <a:t> DE </a:t>
                      </a:r>
                      <a:r>
                        <a:rPr lang="es-MX" b="1" dirty="0">
                          <a:solidFill>
                            <a:schemeClr val="bg1"/>
                          </a:solidFill>
                          <a:effectLst>
                            <a:outerShdw blurRad="38100" dist="38100" dir="2700000" algn="tl">
                              <a:srgbClr val="000000">
                                <a:alpha val="43137"/>
                              </a:srgbClr>
                            </a:outerShdw>
                          </a:effectLst>
                        </a:rPr>
                        <a:t>INVENTARIO</a:t>
                      </a:r>
                    </a:p>
                  </a:txBody>
                  <a:tcPr anchor="ctr">
                    <a:lnL w="25400"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D89F39"/>
                    </a:solidFill>
                  </a:tcPr>
                </a:tc>
                <a:extLst>
                  <a:ext uri="{0D108BD9-81ED-4DB2-BD59-A6C34878D82A}">
                    <a16:rowId xmlns:a16="http://schemas.microsoft.com/office/drawing/2014/main" val="1001272971"/>
                  </a:ext>
                </a:extLst>
              </a:tr>
            </a:tbl>
          </a:graphicData>
        </a:graphic>
      </p:graphicFrame>
    </p:spTree>
    <p:extLst>
      <p:ext uri="{BB962C8B-B14F-4D97-AF65-F5344CB8AC3E}">
        <p14:creationId xmlns:p14="http://schemas.microsoft.com/office/powerpoint/2010/main" val="11432478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contenido 2"/>
          <p:cNvSpPr txBox="1">
            <a:spLocks/>
          </p:cNvSpPr>
          <p:nvPr/>
        </p:nvSpPr>
        <p:spPr>
          <a:xfrm>
            <a:off x="2737884" y="560509"/>
            <a:ext cx="6264349" cy="39287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15000"/>
              </a:lnSpc>
              <a:spcBef>
                <a:spcPts val="60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1pPr>
            <a:lvl2pPr marL="914400" marR="0" lvl="1"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2pPr>
            <a:lvl3pPr marL="1371600" marR="0" lvl="2"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3pPr>
            <a:lvl4pPr marL="1828800" marR="0" lvl="3"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4pPr>
            <a:lvl5pPr marL="2286000" marR="0" lvl="4"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5pPr>
            <a:lvl6pPr marL="2743200" marR="0" lvl="5"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6pPr>
            <a:lvl7pPr marL="3200400" marR="0" lvl="6"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7pPr>
            <a:lvl8pPr marL="3657600" marR="0" lvl="7"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8pPr>
            <a:lvl9pPr marL="4114800" marR="0" lvl="8"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9pPr>
          </a:lstStyle>
          <a:p>
            <a:pPr marL="0" indent="0">
              <a:buFont typeface="Georgia"/>
              <a:buNone/>
            </a:pPr>
            <a:r>
              <a:rPr lang="es-MX" dirty="0">
                <a:solidFill>
                  <a:srgbClr val="666666"/>
                </a:solidFill>
              </a:rPr>
              <a:t>Se utiliza para evaluar la capacidad de una empresa para cobrar sus ventas a crédito de manera oportuna.</a:t>
            </a:r>
          </a:p>
          <a:p>
            <a:endParaRPr lang="es-MX" dirty="0">
              <a:solidFill>
                <a:srgbClr val="666666"/>
              </a:solidFill>
            </a:endParaRPr>
          </a:p>
          <a:p>
            <a:pPr marL="127000" indent="0">
              <a:buNone/>
            </a:pPr>
            <a:endParaRPr lang="es-MX" dirty="0">
              <a:solidFill>
                <a:srgbClr val="666666"/>
              </a:solidFill>
            </a:endParaRPr>
          </a:p>
          <a:p>
            <a:pPr marL="0" indent="0">
              <a:buFont typeface="Georgia"/>
              <a:buNone/>
            </a:pPr>
            <a:endParaRPr lang="es-MX" dirty="0">
              <a:solidFill>
                <a:srgbClr val="666666"/>
              </a:solidFill>
            </a:endParaRPr>
          </a:p>
          <a:p>
            <a:pPr marL="0" indent="0">
              <a:buFont typeface="Georgia"/>
              <a:buNone/>
            </a:pPr>
            <a:endParaRPr lang="es-MX" dirty="0">
              <a:solidFill>
                <a:srgbClr val="666666"/>
              </a:solidFill>
            </a:endParaRPr>
          </a:p>
          <a:p>
            <a:pPr marL="0" indent="0">
              <a:buFont typeface="Georgia"/>
              <a:buNone/>
            </a:pPr>
            <a:endParaRPr lang="es-MX" dirty="0">
              <a:solidFill>
                <a:srgbClr val="666666"/>
              </a:solidFill>
            </a:endParaRPr>
          </a:p>
          <a:p>
            <a:pPr marL="0" indent="0">
              <a:buFont typeface="Georgia"/>
              <a:buNone/>
            </a:pPr>
            <a:endParaRPr lang="es-MX" dirty="0">
              <a:solidFill>
                <a:srgbClr val="666666"/>
              </a:solidFill>
            </a:endParaRPr>
          </a:p>
          <a:p>
            <a:pPr marL="127000" indent="0">
              <a:buNone/>
            </a:pPr>
            <a:r>
              <a:rPr lang="es-MX" b="1" dirty="0">
                <a:solidFill>
                  <a:srgbClr val="666666"/>
                </a:solidFill>
              </a:rPr>
              <a:t>Interpretación:</a:t>
            </a:r>
          </a:p>
          <a:p>
            <a:pPr marL="127000" indent="0">
              <a:buNone/>
            </a:pPr>
            <a:r>
              <a:rPr lang="en-US" altLang="zh-CN" dirty="0">
                <a:solidFill>
                  <a:srgbClr val="666666"/>
                </a:solidFill>
              </a:rPr>
              <a:t>La </a:t>
            </a:r>
            <a:r>
              <a:rPr lang="en-US" altLang="zh-CN" dirty="0" err="1">
                <a:solidFill>
                  <a:srgbClr val="666666"/>
                </a:solidFill>
              </a:rPr>
              <a:t>empresa</a:t>
            </a:r>
            <a:r>
              <a:rPr lang="en-US" altLang="zh-CN" dirty="0">
                <a:solidFill>
                  <a:srgbClr val="666666"/>
                </a:solidFill>
              </a:rPr>
              <a:t> </a:t>
            </a:r>
            <a:r>
              <a:rPr lang="en-US" altLang="zh-CN" dirty="0" err="1">
                <a:solidFill>
                  <a:srgbClr val="666666"/>
                </a:solidFill>
              </a:rPr>
              <a:t>tarda</a:t>
            </a:r>
            <a:r>
              <a:rPr lang="en-US" altLang="zh-CN" dirty="0">
                <a:solidFill>
                  <a:srgbClr val="666666"/>
                </a:solidFill>
              </a:rPr>
              <a:t> </a:t>
            </a:r>
            <a:r>
              <a:rPr lang="en-US" altLang="zh-CN" dirty="0" err="1">
                <a:solidFill>
                  <a:srgbClr val="666666"/>
                </a:solidFill>
              </a:rPr>
              <a:t>en</a:t>
            </a:r>
            <a:r>
              <a:rPr lang="en-US" altLang="zh-CN" dirty="0">
                <a:solidFill>
                  <a:srgbClr val="666666"/>
                </a:solidFill>
              </a:rPr>
              <a:t> </a:t>
            </a:r>
            <a:r>
              <a:rPr lang="en-US" altLang="zh-CN" dirty="0" err="1">
                <a:solidFill>
                  <a:srgbClr val="666666"/>
                </a:solidFill>
              </a:rPr>
              <a:t>promedio</a:t>
            </a:r>
            <a:r>
              <a:rPr lang="en-US" altLang="zh-CN" dirty="0">
                <a:solidFill>
                  <a:srgbClr val="666666"/>
                </a:solidFill>
              </a:rPr>
              <a:t> _____ </a:t>
            </a:r>
            <a:r>
              <a:rPr lang="en-US" altLang="zh-CN" dirty="0" err="1">
                <a:solidFill>
                  <a:srgbClr val="666666"/>
                </a:solidFill>
              </a:rPr>
              <a:t>días</a:t>
            </a:r>
            <a:r>
              <a:rPr lang="en-US" altLang="zh-CN" dirty="0">
                <a:solidFill>
                  <a:srgbClr val="666666"/>
                </a:solidFill>
              </a:rPr>
              <a:t> para </a:t>
            </a:r>
            <a:r>
              <a:rPr lang="en-US" altLang="zh-CN" dirty="0" err="1">
                <a:solidFill>
                  <a:srgbClr val="666666"/>
                </a:solidFill>
              </a:rPr>
              <a:t>recibir</a:t>
            </a:r>
            <a:r>
              <a:rPr lang="en-US" altLang="zh-CN" dirty="0">
                <a:solidFill>
                  <a:srgbClr val="666666"/>
                </a:solidFill>
              </a:rPr>
              <a:t> el </a:t>
            </a:r>
            <a:r>
              <a:rPr lang="en-US" altLang="zh-CN" dirty="0" err="1">
                <a:solidFill>
                  <a:srgbClr val="666666"/>
                </a:solidFill>
              </a:rPr>
              <a:t>efectivo</a:t>
            </a:r>
            <a:r>
              <a:rPr lang="en-US" altLang="zh-CN" dirty="0">
                <a:solidFill>
                  <a:srgbClr val="666666"/>
                </a:solidFill>
              </a:rPr>
              <a:t> de </a:t>
            </a:r>
            <a:r>
              <a:rPr lang="en-US" altLang="zh-CN" dirty="0" err="1">
                <a:solidFill>
                  <a:srgbClr val="666666"/>
                </a:solidFill>
              </a:rPr>
              <a:t>una</a:t>
            </a:r>
            <a:r>
              <a:rPr lang="en-US" altLang="zh-CN" dirty="0">
                <a:solidFill>
                  <a:srgbClr val="666666"/>
                </a:solidFill>
              </a:rPr>
              <a:t> </a:t>
            </a:r>
            <a:r>
              <a:rPr lang="en-US" altLang="zh-CN" dirty="0" err="1">
                <a:solidFill>
                  <a:srgbClr val="666666"/>
                </a:solidFill>
              </a:rPr>
              <a:t>venta</a:t>
            </a:r>
            <a:r>
              <a:rPr lang="en-US" altLang="zh-CN" dirty="0">
                <a:solidFill>
                  <a:srgbClr val="666666"/>
                </a:solidFill>
              </a:rPr>
              <a:t> a </a:t>
            </a:r>
            <a:r>
              <a:rPr lang="en-US" altLang="zh-CN" dirty="0" err="1">
                <a:solidFill>
                  <a:srgbClr val="666666"/>
                </a:solidFill>
              </a:rPr>
              <a:t>crédito</a:t>
            </a:r>
            <a:r>
              <a:rPr lang="en-US" altLang="zh-CN" dirty="0">
                <a:solidFill>
                  <a:srgbClr val="666666"/>
                </a:solidFill>
              </a:rPr>
              <a:t>.</a:t>
            </a:r>
            <a:endParaRPr lang="es-MX" dirty="0">
              <a:solidFill>
                <a:srgbClr val="666666"/>
              </a:solidFill>
            </a:endParaRPr>
          </a:p>
          <a:p>
            <a:endParaRPr lang="es-MX" dirty="0">
              <a:solidFill>
                <a:srgbClr val="666666"/>
              </a:solidFill>
            </a:endParaRPr>
          </a:p>
        </p:txBody>
      </p:sp>
      <p:sp>
        <p:nvSpPr>
          <p:cNvPr id="7" name="Título 6"/>
          <p:cNvSpPr>
            <a:spLocks noGrp="1"/>
          </p:cNvSpPr>
          <p:nvPr>
            <p:ph type="title"/>
          </p:nvPr>
        </p:nvSpPr>
        <p:spPr>
          <a:xfrm>
            <a:off x="0" y="1519140"/>
            <a:ext cx="2530550" cy="1706956"/>
          </a:xfrm>
        </p:spPr>
        <p:txBody>
          <a:bodyPr/>
          <a:lstStyle/>
          <a:p>
            <a:pPr algn="ctr"/>
            <a:r>
              <a:rPr lang="es-MX" sz="2000" b="1" i="1" dirty="0">
                <a:effectLst>
                  <a:outerShdw blurRad="38100" dist="38100" dir="2700000" algn="tl">
                    <a:srgbClr val="000000">
                      <a:alpha val="43137"/>
                    </a:srgbClr>
                  </a:outerShdw>
                </a:effectLst>
              </a:rPr>
              <a:t>Razón de Días de Venta Pendientes de Cobro </a:t>
            </a:r>
            <a:br>
              <a:rPr lang="es-MX" sz="2000" b="1" i="1" dirty="0">
                <a:effectLst>
                  <a:outerShdw blurRad="38100" dist="38100" dir="2700000" algn="tl">
                    <a:srgbClr val="000000">
                      <a:alpha val="43137"/>
                    </a:srgbClr>
                  </a:outerShdw>
                </a:effectLst>
              </a:rPr>
            </a:br>
            <a:r>
              <a:rPr lang="es-MX" sz="2000" b="1" i="1" dirty="0" err="1">
                <a:effectLst>
                  <a:outerShdw blurRad="38100" dist="38100" dir="2700000" algn="tl">
                    <a:srgbClr val="000000">
                      <a:alpha val="43137"/>
                    </a:srgbClr>
                  </a:outerShdw>
                </a:effectLst>
              </a:rPr>
              <a:t>ó</a:t>
            </a:r>
            <a:r>
              <a:rPr lang="es-MX" sz="2000" b="1" i="1" dirty="0">
                <a:effectLst>
                  <a:outerShdw blurRad="38100" dist="38100" dir="2700000" algn="tl">
                    <a:srgbClr val="000000">
                      <a:alpha val="43137"/>
                    </a:srgbClr>
                  </a:outerShdw>
                </a:effectLst>
              </a:rPr>
              <a:t/>
            </a:r>
            <a:br>
              <a:rPr lang="es-MX" sz="2000" b="1" i="1" dirty="0">
                <a:effectLst>
                  <a:outerShdw blurRad="38100" dist="38100" dir="2700000" algn="tl">
                    <a:srgbClr val="000000">
                      <a:alpha val="43137"/>
                    </a:srgbClr>
                  </a:outerShdw>
                </a:effectLst>
              </a:rPr>
            </a:br>
            <a:r>
              <a:rPr lang="es-MX" sz="2000" b="1" i="1" dirty="0">
                <a:effectLst>
                  <a:outerShdw blurRad="38100" dist="38100" dir="2700000" algn="tl">
                    <a:srgbClr val="000000">
                      <a:alpha val="43137"/>
                    </a:srgbClr>
                  </a:outerShdw>
                </a:effectLst>
              </a:rPr>
              <a:t> Razón de Periodo Promedio de Cobro</a:t>
            </a:r>
          </a:p>
        </p:txBody>
      </p:sp>
      <p:sp>
        <p:nvSpPr>
          <p:cNvPr id="3" name="Marcador de número de diapositiva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22</a:t>
            </a:fld>
            <a:endParaRPr lang="es-MX"/>
          </a:p>
        </p:txBody>
      </p:sp>
      <p:graphicFrame>
        <p:nvGraphicFramePr>
          <p:cNvPr id="11" name="Tabla 10"/>
          <p:cNvGraphicFramePr>
            <a:graphicFrameLocks noGrp="1"/>
          </p:cNvGraphicFramePr>
          <p:nvPr>
            <p:extLst>
              <p:ext uri="{D42A27DB-BD31-4B8C-83A1-F6EECF244321}">
                <p14:modId xmlns:p14="http://schemas.microsoft.com/office/powerpoint/2010/main" val="173422069"/>
              </p:ext>
            </p:extLst>
          </p:nvPr>
        </p:nvGraphicFramePr>
        <p:xfrm>
          <a:off x="3062166" y="1519140"/>
          <a:ext cx="5443880" cy="797567"/>
        </p:xfrm>
        <a:graphic>
          <a:graphicData uri="http://schemas.openxmlformats.org/drawingml/2006/table">
            <a:tbl>
              <a:tblPr firstRow="1" bandRow="1">
                <a:tableStyleId>{284E427A-3D55-4303-BF80-6455036E1DE7}</a:tableStyleId>
              </a:tblPr>
              <a:tblGrid>
                <a:gridCol w="941873">
                  <a:extLst>
                    <a:ext uri="{9D8B030D-6E8A-4147-A177-3AD203B41FA5}">
                      <a16:colId xmlns:a16="http://schemas.microsoft.com/office/drawing/2014/main" val="4182137293"/>
                    </a:ext>
                  </a:extLst>
                </a:gridCol>
                <a:gridCol w="4502007">
                  <a:extLst>
                    <a:ext uri="{9D8B030D-6E8A-4147-A177-3AD203B41FA5}">
                      <a16:colId xmlns:a16="http://schemas.microsoft.com/office/drawing/2014/main" val="2261252934"/>
                    </a:ext>
                  </a:extLst>
                </a:gridCol>
              </a:tblGrid>
              <a:tr h="380245">
                <a:tc rowSpan="2">
                  <a:txBody>
                    <a:bodyPr/>
                    <a:lstStyle/>
                    <a:p>
                      <a:pPr algn="r"/>
                      <a:r>
                        <a:rPr lang="es-MX" sz="1400" dirty="0">
                          <a:solidFill>
                            <a:schemeClr val="bg1"/>
                          </a:solidFill>
                          <a:effectLst>
                            <a:outerShdw blurRad="38100" dist="38100" dir="2700000" algn="tl">
                              <a:srgbClr val="000000">
                                <a:alpha val="43137"/>
                              </a:srgbClr>
                            </a:outerShdw>
                          </a:effectLst>
                        </a:rPr>
                        <a:t>DVPC =</a:t>
                      </a:r>
                      <a:r>
                        <a:rPr lang="es-MX" sz="1400" dirty="0">
                          <a:solidFill>
                            <a:srgbClr val="D89F39"/>
                          </a:solidFill>
                          <a:effectLst/>
                        </a:rPr>
                        <a:t>.</a:t>
                      </a:r>
                      <a:r>
                        <a:rPr lang="es-MX" sz="1400" dirty="0">
                          <a:solidFill>
                            <a:schemeClr val="bg1"/>
                          </a:solidFill>
                          <a:effectLst>
                            <a:outerShdw blurRad="38100" dist="38100" dir="2700000" algn="tl">
                              <a:srgbClr val="000000">
                                <a:alpha val="43137"/>
                              </a:srgbClr>
                            </a:outerShdw>
                          </a:effectLst>
                        </a:rPr>
                        <a:t>      </a:t>
                      </a:r>
                    </a:p>
                  </a:txBody>
                  <a:tcPr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CUENTAS POR</a:t>
                      </a:r>
                      <a:r>
                        <a:rPr lang="es-MX" b="1" baseline="0" dirty="0">
                          <a:solidFill>
                            <a:schemeClr val="bg1"/>
                          </a:solidFill>
                          <a:effectLst>
                            <a:outerShdw blurRad="38100" dist="38100" dir="2700000" algn="tl">
                              <a:srgbClr val="000000">
                                <a:alpha val="43137"/>
                              </a:srgbClr>
                            </a:outerShdw>
                          </a:effectLst>
                        </a:rPr>
                        <a:t> COBRAR COMERCIALES</a:t>
                      </a:r>
                      <a:endParaRPr lang="es-MX" b="1" dirty="0">
                        <a:solidFill>
                          <a:schemeClr val="bg1"/>
                        </a:solidFill>
                        <a:effectLst>
                          <a:outerShdw blurRad="38100" dist="38100" dir="2700000" algn="tl">
                            <a:srgbClr val="000000">
                              <a:alpha val="43137"/>
                            </a:srgbClr>
                          </a:outerShdw>
                        </a:effectLst>
                      </a:endParaRPr>
                    </a:p>
                  </a:txBody>
                  <a:tcPr anchor="ctr">
                    <a:lnL>
                      <a:noFill/>
                    </a:lnL>
                    <a:lnR w="9525" cap="flat" cmpd="sng" algn="ctr">
                      <a:noFill/>
                      <a:prstDash val="solid"/>
                    </a:lnR>
                    <a:lnT w="9525" cap="flat"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4559171"/>
                  </a:ext>
                </a:extLst>
              </a:tr>
              <a:tr h="417322">
                <a:tc vMerge="1">
                  <a:txBody>
                    <a:bodyPr/>
                    <a:lstStyle/>
                    <a:p>
                      <a:pPr algn="r"/>
                      <a:endParaRPr lang="es-MX"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PROMEDIO</a:t>
                      </a:r>
                      <a:r>
                        <a:rPr lang="es-MX" b="1" baseline="0" dirty="0">
                          <a:solidFill>
                            <a:schemeClr val="bg1"/>
                          </a:solidFill>
                          <a:effectLst>
                            <a:outerShdw blurRad="38100" dist="38100" dir="2700000" algn="tl">
                              <a:srgbClr val="000000">
                                <a:alpha val="43137"/>
                              </a:srgbClr>
                            </a:outerShdw>
                          </a:effectLst>
                        </a:rPr>
                        <a:t> DE VENTAS X DÍA</a:t>
                      </a:r>
                      <a:endParaRPr lang="es-MX" b="1" dirty="0">
                        <a:solidFill>
                          <a:schemeClr val="bg1"/>
                        </a:solidFill>
                        <a:effectLst>
                          <a:outerShdw blurRad="38100" dist="38100" dir="2700000" algn="tl">
                            <a:srgbClr val="000000">
                              <a:alpha val="43137"/>
                            </a:srgbClr>
                          </a:outerShdw>
                        </a:effectLst>
                      </a:endParaRPr>
                    </a:p>
                  </a:txBody>
                  <a:tcPr anchor="ctr">
                    <a:lnL w="25400"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D89F39"/>
                    </a:solidFill>
                  </a:tcPr>
                </a:tc>
                <a:extLst>
                  <a:ext uri="{0D108BD9-81ED-4DB2-BD59-A6C34878D82A}">
                    <a16:rowId xmlns:a16="http://schemas.microsoft.com/office/drawing/2014/main" val="1001272971"/>
                  </a:ext>
                </a:extLst>
              </a:tr>
            </a:tbl>
          </a:graphicData>
        </a:graphic>
      </p:graphicFrame>
      <p:graphicFrame>
        <p:nvGraphicFramePr>
          <p:cNvPr id="12" name="Tabla 11"/>
          <p:cNvGraphicFramePr>
            <a:graphicFrameLocks noGrp="1"/>
          </p:cNvGraphicFramePr>
          <p:nvPr>
            <p:extLst>
              <p:ext uri="{D42A27DB-BD31-4B8C-83A1-F6EECF244321}">
                <p14:modId xmlns:p14="http://schemas.microsoft.com/office/powerpoint/2010/main" val="3605275785"/>
              </p:ext>
            </p:extLst>
          </p:nvPr>
        </p:nvGraphicFramePr>
        <p:xfrm>
          <a:off x="3420688" y="2548711"/>
          <a:ext cx="4603348" cy="548640"/>
        </p:xfrm>
        <a:graphic>
          <a:graphicData uri="http://schemas.openxmlformats.org/drawingml/2006/table">
            <a:tbl>
              <a:tblPr firstRow="1" bandRow="1">
                <a:tableStyleId>{284E427A-3D55-4303-BF80-6455036E1DE7}</a:tableStyleId>
              </a:tblPr>
              <a:tblGrid>
                <a:gridCol w="2527692">
                  <a:extLst>
                    <a:ext uri="{9D8B030D-6E8A-4147-A177-3AD203B41FA5}">
                      <a16:colId xmlns:a16="http://schemas.microsoft.com/office/drawing/2014/main" val="4182137293"/>
                    </a:ext>
                  </a:extLst>
                </a:gridCol>
                <a:gridCol w="2075656">
                  <a:extLst>
                    <a:ext uri="{9D8B030D-6E8A-4147-A177-3AD203B41FA5}">
                      <a16:colId xmlns:a16="http://schemas.microsoft.com/office/drawing/2014/main" val="2261252934"/>
                    </a:ext>
                  </a:extLst>
                </a:gridCol>
              </a:tblGrid>
              <a:tr h="239235">
                <a:tc rowSpan="2">
                  <a:txBody>
                    <a:bodyPr/>
                    <a:lstStyle/>
                    <a:p>
                      <a:pPr algn="r"/>
                      <a:r>
                        <a:rPr lang="es-MX" sz="1200" dirty="0">
                          <a:solidFill>
                            <a:schemeClr val="bg1"/>
                          </a:solidFill>
                          <a:effectLst>
                            <a:outerShdw blurRad="38100" dist="38100" dir="2700000" algn="tl">
                              <a:srgbClr val="000000">
                                <a:alpha val="43137"/>
                              </a:srgbClr>
                            </a:outerShdw>
                          </a:effectLst>
                        </a:rPr>
                        <a:t>PROMEDIO</a:t>
                      </a:r>
                      <a:r>
                        <a:rPr lang="es-MX" sz="1200" baseline="0" dirty="0">
                          <a:solidFill>
                            <a:schemeClr val="bg1"/>
                          </a:solidFill>
                          <a:effectLst>
                            <a:outerShdw blurRad="38100" dist="38100" dir="2700000" algn="tl">
                              <a:srgbClr val="000000">
                                <a:alpha val="43137"/>
                              </a:srgbClr>
                            </a:outerShdw>
                          </a:effectLst>
                        </a:rPr>
                        <a:t> DE VENTAS X DÍA</a:t>
                      </a:r>
                      <a:r>
                        <a:rPr lang="es-MX" sz="1200" dirty="0">
                          <a:solidFill>
                            <a:schemeClr val="bg1"/>
                          </a:solidFill>
                          <a:effectLst>
                            <a:outerShdw blurRad="38100" dist="38100" dir="2700000" algn="tl">
                              <a:srgbClr val="000000">
                                <a:alpha val="43137"/>
                              </a:srgbClr>
                            </a:outerShdw>
                          </a:effectLst>
                        </a:rPr>
                        <a:t>=      </a:t>
                      </a:r>
                    </a:p>
                  </a:txBody>
                  <a:tcPr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sz="1200" b="1" dirty="0">
                          <a:solidFill>
                            <a:schemeClr val="bg1"/>
                          </a:solidFill>
                          <a:effectLst>
                            <a:outerShdw blurRad="38100" dist="38100" dir="2700000" algn="tl">
                              <a:srgbClr val="000000">
                                <a:alpha val="43137"/>
                              </a:srgbClr>
                            </a:outerShdw>
                          </a:effectLst>
                        </a:rPr>
                        <a:t>VENTAS ANUALES</a:t>
                      </a:r>
                    </a:p>
                  </a:txBody>
                  <a:tcPr anchor="ctr">
                    <a:lnL>
                      <a:noFill/>
                    </a:lnL>
                    <a:lnR w="9525" cap="flat" cmpd="sng" algn="ctr">
                      <a:noFill/>
                      <a:prstDash val="solid"/>
                    </a:lnR>
                    <a:lnT w="9525" cap="flat"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4559171"/>
                  </a:ext>
                </a:extLst>
              </a:tr>
              <a:tr h="239235">
                <a:tc vMerge="1">
                  <a:txBody>
                    <a:bodyPr/>
                    <a:lstStyle/>
                    <a:p>
                      <a:pPr algn="r"/>
                      <a:endParaRPr lang="es-MX"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sz="1200" b="1" dirty="0">
                          <a:solidFill>
                            <a:schemeClr val="bg1"/>
                          </a:solidFill>
                          <a:effectLst>
                            <a:outerShdw blurRad="38100" dist="38100" dir="2700000" algn="tl">
                              <a:srgbClr val="000000">
                                <a:alpha val="43137"/>
                              </a:srgbClr>
                            </a:outerShdw>
                          </a:effectLst>
                        </a:rPr>
                        <a:t>365</a:t>
                      </a:r>
                    </a:p>
                  </a:txBody>
                  <a:tcPr anchor="ctr">
                    <a:lnL w="25400"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D89F39"/>
                    </a:solidFill>
                  </a:tcPr>
                </a:tc>
                <a:extLst>
                  <a:ext uri="{0D108BD9-81ED-4DB2-BD59-A6C34878D82A}">
                    <a16:rowId xmlns:a16="http://schemas.microsoft.com/office/drawing/2014/main" val="1001272971"/>
                  </a:ext>
                </a:extLst>
              </a:tr>
            </a:tbl>
          </a:graphicData>
        </a:graphic>
      </p:graphicFrame>
    </p:spTree>
    <p:extLst>
      <p:ext uri="{BB962C8B-B14F-4D97-AF65-F5344CB8AC3E}">
        <p14:creationId xmlns:p14="http://schemas.microsoft.com/office/powerpoint/2010/main" val="41445499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23</a:t>
            </a:fld>
            <a:endParaRPr lang="es-MX"/>
          </a:p>
        </p:txBody>
      </p:sp>
      <p:sp>
        <p:nvSpPr>
          <p:cNvPr id="6" name="Marcador de contenido 2"/>
          <p:cNvSpPr txBox="1">
            <a:spLocks/>
          </p:cNvSpPr>
          <p:nvPr/>
        </p:nvSpPr>
        <p:spPr>
          <a:xfrm>
            <a:off x="2758496" y="784354"/>
            <a:ext cx="6137412" cy="348841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15000"/>
              </a:lnSpc>
              <a:spcBef>
                <a:spcPts val="60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1pPr>
            <a:lvl2pPr marL="914400" marR="0" lvl="1"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2pPr>
            <a:lvl3pPr marL="1371600" marR="0" lvl="2"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3pPr>
            <a:lvl4pPr marL="1828800" marR="0" lvl="3"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4pPr>
            <a:lvl5pPr marL="2286000" marR="0" lvl="4"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5pPr>
            <a:lvl6pPr marL="2743200" marR="0" lvl="5"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6pPr>
            <a:lvl7pPr marL="3200400" marR="0" lvl="6"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7pPr>
            <a:lvl8pPr marL="3657600" marR="0" lvl="7"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8pPr>
            <a:lvl9pPr marL="4114800" marR="0" lvl="8"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9pPr>
          </a:lstStyle>
          <a:p>
            <a:pPr marL="0" indent="0">
              <a:buFont typeface="Georgia"/>
              <a:buNone/>
            </a:pPr>
            <a:r>
              <a:rPr lang="es-MX" dirty="0">
                <a:solidFill>
                  <a:srgbClr val="666666"/>
                </a:solidFill>
              </a:rPr>
              <a:t>Mide con cuanta efectividad la empresa utiliza su planta y equipo para ayudar a generar ventas.</a:t>
            </a:r>
          </a:p>
          <a:p>
            <a:endParaRPr lang="es-MX" dirty="0">
              <a:solidFill>
                <a:srgbClr val="666666"/>
              </a:solidFill>
            </a:endParaRPr>
          </a:p>
          <a:p>
            <a:endParaRPr lang="es-MX" dirty="0">
              <a:solidFill>
                <a:srgbClr val="666666"/>
              </a:solidFill>
            </a:endParaRPr>
          </a:p>
          <a:p>
            <a:pPr marL="0" indent="0">
              <a:buFont typeface="Georgia"/>
              <a:buNone/>
            </a:pPr>
            <a:endParaRPr lang="es-MX" dirty="0">
              <a:solidFill>
                <a:srgbClr val="666666"/>
              </a:solidFill>
            </a:endParaRPr>
          </a:p>
          <a:p>
            <a:pPr marL="171450" indent="-171450">
              <a:buFont typeface="Arial" panose="020B0604020202020204" pitchFamily="34" charset="0"/>
              <a:buChar char="•"/>
            </a:pPr>
            <a:r>
              <a:rPr lang="es-MX" sz="1200" dirty="0">
                <a:solidFill>
                  <a:srgbClr val="666666"/>
                </a:solidFill>
                <a:effectLst>
                  <a:outerShdw blurRad="38100" dist="38100" dir="2700000" algn="tl">
                    <a:srgbClr val="000000">
                      <a:alpha val="43137"/>
                    </a:srgbClr>
                  </a:outerShdw>
                </a:effectLst>
              </a:rPr>
              <a:t>Activos Fijos netos ( Activos fijos sin tomar en cuenta la depreciación)</a:t>
            </a:r>
          </a:p>
          <a:p>
            <a:pPr marL="285750" indent="-285750">
              <a:buFont typeface="Arial" panose="020B0604020202020204" pitchFamily="34" charset="0"/>
              <a:buChar char="•"/>
            </a:pPr>
            <a:endParaRPr lang="es-MX" sz="1200" dirty="0">
              <a:solidFill>
                <a:srgbClr val="666666"/>
              </a:solidFill>
              <a:effectLst>
                <a:outerShdw blurRad="38100" dist="38100" dir="2700000" algn="tl">
                  <a:srgbClr val="000000">
                    <a:alpha val="43137"/>
                  </a:srgbClr>
                </a:outerShdw>
              </a:effectLst>
            </a:endParaRPr>
          </a:p>
          <a:p>
            <a:pPr marL="0" indent="0">
              <a:buNone/>
            </a:pPr>
            <a:r>
              <a:rPr lang="es-MX" b="1" dirty="0">
                <a:solidFill>
                  <a:srgbClr val="666666"/>
                </a:solidFill>
              </a:rPr>
              <a:t>Interpretación:</a:t>
            </a:r>
          </a:p>
          <a:p>
            <a:pPr marL="0" indent="0">
              <a:buNone/>
            </a:pPr>
            <a:r>
              <a:rPr lang="en-US" altLang="zh-CN" dirty="0">
                <a:solidFill>
                  <a:srgbClr val="666666"/>
                </a:solidFill>
              </a:rPr>
              <a:t>Los </a:t>
            </a:r>
            <a:r>
              <a:rPr lang="en-US" altLang="zh-CN" dirty="0" err="1">
                <a:solidFill>
                  <a:srgbClr val="666666"/>
                </a:solidFill>
              </a:rPr>
              <a:t>activos</a:t>
            </a:r>
            <a:r>
              <a:rPr lang="en-US" altLang="zh-CN" dirty="0">
                <a:solidFill>
                  <a:srgbClr val="666666"/>
                </a:solidFill>
              </a:rPr>
              <a:t> </a:t>
            </a:r>
            <a:r>
              <a:rPr lang="en-US" altLang="zh-CN" dirty="0" err="1">
                <a:solidFill>
                  <a:srgbClr val="666666"/>
                </a:solidFill>
              </a:rPr>
              <a:t>fijos</a:t>
            </a:r>
            <a:r>
              <a:rPr lang="en-US" altLang="zh-CN" dirty="0">
                <a:solidFill>
                  <a:srgbClr val="666666"/>
                </a:solidFill>
              </a:rPr>
              <a:t> </a:t>
            </a:r>
            <a:r>
              <a:rPr lang="en-US" altLang="zh-CN" dirty="0" err="1">
                <a:solidFill>
                  <a:srgbClr val="666666"/>
                </a:solidFill>
              </a:rPr>
              <a:t>netos</a:t>
            </a:r>
            <a:r>
              <a:rPr lang="en-US" altLang="zh-CN" dirty="0">
                <a:solidFill>
                  <a:srgbClr val="666666"/>
                </a:solidFill>
              </a:rPr>
              <a:t> de la </a:t>
            </a:r>
            <a:r>
              <a:rPr lang="en-US" altLang="zh-CN" dirty="0" err="1">
                <a:solidFill>
                  <a:srgbClr val="666666"/>
                </a:solidFill>
              </a:rPr>
              <a:t>empresa</a:t>
            </a:r>
            <a:r>
              <a:rPr lang="en-US" altLang="zh-CN" dirty="0">
                <a:solidFill>
                  <a:srgbClr val="666666"/>
                </a:solidFill>
              </a:rPr>
              <a:t> </a:t>
            </a:r>
            <a:r>
              <a:rPr lang="en-US" altLang="zh-CN" dirty="0" err="1">
                <a:solidFill>
                  <a:srgbClr val="666666"/>
                </a:solidFill>
              </a:rPr>
              <a:t>ayudan</a:t>
            </a:r>
            <a:r>
              <a:rPr lang="en-US" altLang="zh-CN" dirty="0">
                <a:solidFill>
                  <a:srgbClr val="666666"/>
                </a:solidFill>
              </a:rPr>
              <a:t> a </a:t>
            </a:r>
            <a:r>
              <a:rPr lang="en-US" altLang="zh-CN" dirty="0" err="1">
                <a:solidFill>
                  <a:srgbClr val="666666"/>
                </a:solidFill>
              </a:rPr>
              <a:t>generar</a:t>
            </a:r>
            <a:r>
              <a:rPr lang="en-US" altLang="zh-CN" dirty="0">
                <a:solidFill>
                  <a:srgbClr val="666666"/>
                </a:solidFill>
              </a:rPr>
              <a:t> </a:t>
            </a:r>
            <a:r>
              <a:rPr lang="en-US" altLang="zh-CN" dirty="0" err="1">
                <a:solidFill>
                  <a:srgbClr val="666666"/>
                </a:solidFill>
              </a:rPr>
              <a:t>ventas</a:t>
            </a:r>
            <a:r>
              <a:rPr lang="en-US" altLang="zh-CN" dirty="0">
                <a:solidFill>
                  <a:srgbClr val="666666"/>
                </a:solidFill>
              </a:rPr>
              <a:t> </a:t>
            </a:r>
            <a:r>
              <a:rPr lang="en-US" altLang="zh-CN" dirty="0" err="1">
                <a:solidFill>
                  <a:srgbClr val="666666"/>
                </a:solidFill>
              </a:rPr>
              <a:t>equivalentes</a:t>
            </a:r>
            <a:r>
              <a:rPr lang="en-US" altLang="zh-CN" dirty="0">
                <a:solidFill>
                  <a:srgbClr val="666666"/>
                </a:solidFill>
              </a:rPr>
              <a:t> a ____ </a:t>
            </a:r>
            <a:r>
              <a:rPr lang="en-US" altLang="zh-CN" dirty="0" err="1">
                <a:solidFill>
                  <a:srgbClr val="666666"/>
                </a:solidFill>
              </a:rPr>
              <a:t>veces</a:t>
            </a:r>
            <a:r>
              <a:rPr lang="en-US" altLang="zh-CN" dirty="0">
                <a:solidFill>
                  <a:srgbClr val="666666"/>
                </a:solidFill>
              </a:rPr>
              <a:t> de la </a:t>
            </a:r>
            <a:r>
              <a:rPr lang="en-US" altLang="zh-CN" dirty="0" err="1">
                <a:solidFill>
                  <a:srgbClr val="666666"/>
                </a:solidFill>
              </a:rPr>
              <a:t>inversón</a:t>
            </a:r>
            <a:r>
              <a:rPr lang="en-US" altLang="zh-CN" dirty="0">
                <a:solidFill>
                  <a:srgbClr val="666666"/>
                </a:solidFill>
              </a:rPr>
              <a:t> </a:t>
            </a:r>
            <a:r>
              <a:rPr lang="en-US" altLang="zh-CN" dirty="0" err="1">
                <a:solidFill>
                  <a:srgbClr val="666666"/>
                </a:solidFill>
              </a:rPr>
              <a:t>en</a:t>
            </a:r>
            <a:r>
              <a:rPr lang="en-US" altLang="zh-CN" dirty="0">
                <a:solidFill>
                  <a:srgbClr val="666666"/>
                </a:solidFill>
              </a:rPr>
              <a:t> </a:t>
            </a:r>
            <a:r>
              <a:rPr lang="en-US" altLang="zh-CN" dirty="0" err="1">
                <a:solidFill>
                  <a:srgbClr val="666666"/>
                </a:solidFill>
              </a:rPr>
              <a:t>ellos</a:t>
            </a:r>
            <a:r>
              <a:rPr lang="en-US" altLang="zh-CN" dirty="0">
                <a:solidFill>
                  <a:srgbClr val="666666"/>
                </a:solidFill>
              </a:rPr>
              <a:t>.</a:t>
            </a:r>
            <a:endParaRPr lang="en-US" dirty="0">
              <a:solidFill>
                <a:srgbClr val="666666"/>
              </a:solidFill>
            </a:endParaRPr>
          </a:p>
          <a:p>
            <a:endParaRPr lang="es-MX" sz="1200" dirty="0"/>
          </a:p>
          <a:p>
            <a:endParaRPr lang="es-MX" sz="1200" dirty="0"/>
          </a:p>
        </p:txBody>
      </p:sp>
      <p:sp>
        <p:nvSpPr>
          <p:cNvPr id="7" name="Título 6"/>
          <p:cNvSpPr>
            <a:spLocks noGrp="1"/>
          </p:cNvSpPr>
          <p:nvPr>
            <p:ph type="title"/>
          </p:nvPr>
        </p:nvSpPr>
        <p:spPr>
          <a:xfrm>
            <a:off x="0" y="1675084"/>
            <a:ext cx="2530550" cy="1706956"/>
          </a:xfrm>
        </p:spPr>
        <p:txBody>
          <a:bodyPr/>
          <a:lstStyle/>
          <a:p>
            <a:pPr algn="ctr"/>
            <a:r>
              <a:rPr lang="es-MX" sz="2800" b="1" i="1" dirty="0">
                <a:effectLst>
                  <a:outerShdw blurRad="38100" dist="38100" dir="2700000" algn="tl">
                    <a:srgbClr val="000000">
                      <a:alpha val="43137"/>
                    </a:srgbClr>
                  </a:outerShdw>
                </a:effectLst>
              </a:rPr>
              <a:t>Razón de Rotación de Activos Fijos</a:t>
            </a:r>
          </a:p>
        </p:txBody>
      </p:sp>
      <p:graphicFrame>
        <p:nvGraphicFramePr>
          <p:cNvPr id="8" name="Tabla 7"/>
          <p:cNvGraphicFramePr>
            <a:graphicFrameLocks noGrp="1"/>
          </p:cNvGraphicFramePr>
          <p:nvPr>
            <p:extLst>
              <p:ext uri="{D42A27DB-BD31-4B8C-83A1-F6EECF244321}">
                <p14:modId xmlns:p14="http://schemas.microsoft.com/office/powerpoint/2010/main" val="1180017726"/>
              </p:ext>
            </p:extLst>
          </p:nvPr>
        </p:nvGraphicFramePr>
        <p:xfrm>
          <a:off x="2832430" y="1730995"/>
          <a:ext cx="5989544" cy="797567"/>
        </p:xfrm>
        <a:graphic>
          <a:graphicData uri="http://schemas.openxmlformats.org/drawingml/2006/table">
            <a:tbl>
              <a:tblPr firstRow="1" bandRow="1">
                <a:tableStyleId>{284E427A-3D55-4303-BF80-6455036E1DE7}</a:tableStyleId>
              </a:tblPr>
              <a:tblGrid>
                <a:gridCol w="3654196">
                  <a:extLst>
                    <a:ext uri="{9D8B030D-6E8A-4147-A177-3AD203B41FA5}">
                      <a16:colId xmlns:a16="http://schemas.microsoft.com/office/drawing/2014/main" val="4182137293"/>
                    </a:ext>
                  </a:extLst>
                </a:gridCol>
                <a:gridCol w="2335348">
                  <a:extLst>
                    <a:ext uri="{9D8B030D-6E8A-4147-A177-3AD203B41FA5}">
                      <a16:colId xmlns:a16="http://schemas.microsoft.com/office/drawing/2014/main" val="2261252934"/>
                    </a:ext>
                  </a:extLst>
                </a:gridCol>
              </a:tblGrid>
              <a:tr h="380245">
                <a:tc rowSpan="2">
                  <a:txBody>
                    <a:bodyPr/>
                    <a:lstStyle/>
                    <a:p>
                      <a:pPr algn="r"/>
                      <a:r>
                        <a:rPr lang="es-MX" sz="1400" dirty="0">
                          <a:solidFill>
                            <a:schemeClr val="bg1"/>
                          </a:solidFill>
                          <a:effectLst>
                            <a:outerShdw blurRad="38100" dist="38100" dir="2700000" algn="tl">
                              <a:srgbClr val="000000">
                                <a:alpha val="43137"/>
                              </a:srgbClr>
                            </a:outerShdw>
                          </a:effectLst>
                        </a:rPr>
                        <a:t>Razón</a:t>
                      </a:r>
                      <a:r>
                        <a:rPr lang="es-MX" sz="1400" baseline="0" dirty="0">
                          <a:solidFill>
                            <a:schemeClr val="bg1"/>
                          </a:solidFill>
                          <a:effectLst>
                            <a:outerShdw blurRad="38100" dist="38100" dir="2700000" algn="tl">
                              <a:srgbClr val="000000">
                                <a:alpha val="43137"/>
                              </a:srgbClr>
                            </a:outerShdw>
                          </a:effectLst>
                        </a:rPr>
                        <a:t> de Rotación de Activos Fijos </a:t>
                      </a:r>
                      <a:r>
                        <a:rPr lang="es-MX" sz="1400" dirty="0">
                          <a:solidFill>
                            <a:schemeClr val="bg1"/>
                          </a:solidFill>
                          <a:effectLst>
                            <a:outerShdw blurRad="38100" dist="38100" dir="2700000" algn="tl">
                              <a:srgbClr val="000000">
                                <a:alpha val="43137"/>
                              </a:srgbClr>
                            </a:outerShdw>
                          </a:effectLst>
                        </a:rPr>
                        <a:t>=</a:t>
                      </a:r>
                      <a:r>
                        <a:rPr lang="es-MX" sz="1400" dirty="0">
                          <a:solidFill>
                            <a:srgbClr val="D89F39"/>
                          </a:solidFill>
                          <a:effectLst/>
                        </a:rPr>
                        <a:t>.</a:t>
                      </a:r>
                      <a:r>
                        <a:rPr lang="es-MX" sz="1400" dirty="0">
                          <a:solidFill>
                            <a:schemeClr val="bg1"/>
                          </a:solidFill>
                          <a:effectLst>
                            <a:outerShdw blurRad="38100" dist="38100" dir="2700000" algn="tl">
                              <a:srgbClr val="000000">
                                <a:alpha val="43137"/>
                              </a:srgbClr>
                            </a:outerShdw>
                          </a:effectLst>
                        </a:rPr>
                        <a:t>      </a:t>
                      </a:r>
                    </a:p>
                  </a:txBody>
                  <a:tcPr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VENTAS</a:t>
                      </a:r>
                    </a:p>
                  </a:txBody>
                  <a:tcPr anchor="ctr">
                    <a:lnL>
                      <a:noFill/>
                    </a:lnL>
                    <a:lnR w="9525" cap="flat" cmpd="sng" algn="ctr">
                      <a:noFill/>
                      <a:prstDash val="solid"/>
                    </a:lnR>
                    <a:lnT w="9525" cap="flat"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4559171"/>
                  </a:ext>
                </a:extLst>
              </a:tr>
              <a:tr h="417322">
                <a:tc vMerge="1">
                  <a:txBody>
                    <a:bodyPr/>
                    <a:lstStyle/>
                    <a:p>
                      <a:pPr algn="r"/>
                      <a:endParaRPr lang="es-MX"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ACTIVOS FIJOS NETOS *</a:t>
                      </a:r>
                    </a:p>
                  </a:txBody>
                  <a:tcPr anchor="ctr">
                    <a:lnL w="25400"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D89F39"/>
                    </a:solidFill>
                  </a:tcPr>
                </a:tc>
                <a:extLst>
                  <a:ext uri="{0D108BD9-81ED-4DB2-BD59-A6C34878D82A}">
                    <a16:rowId xmlns:a16="http://schemas.microsoft.com/office/drawing/2014/main" val="1001272971"/>
                  </a:ext>
                </a:extLst>
              </a:tr>
            </a:tbl>
          </a:graphicData>
        </a:graphic>
      </p:graphicFrame>
    </p:spTree>
    <p:extLst>
      <p:ext uri="{BB962C8B-B14F-4D97-AF65-F5344CB8AC3E}">
        <p14:creationId xmlns:p14="http://schemas.microsoft.com/office/powerpoint/2010/main" val="7838196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24</a:t>
            </a:fld>
            <a:endParaRPr lang="es-MX"/>
          </a:p>
        </p:txBody>
      </p:sp>
      <p:sp>
        <p:nvSpPr>
          <p:cNvPr id="6" name="Marcador de contenido 2"/>
          <p:cNvSpPr txBox="1">
            <a:spLocks/>
          </p:cNvSpPr>
          <p:nvPr/>
        </p:nvSpPr>
        <p:spPr>
          <a:xfrm>
            <a:off x="2920969" y="862326"/>
            <a:ext cx="5812466" cy="348841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15000"/>
              </a:lnSpc>
              <a:spcBef>
                <a:spcPts val="60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1pPr>
            <a:lvl2pPr marL="914400" marR="0" lvl="1"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2pPr>
            <a:lvl3pPr marL="1371600" marR="0" lvl="2"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3pPr>
            <a:lvl4pPr marL="1828800" marR="0" lvl="3"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4pPr>
            <a:lvl5pPr marL="2286000" marR="0" lvl="4"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5pPr>
            <a:lvl6pPr marL="2743200" marR="0" lvl="5"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6pPr>
            <a:lvl7pPr marL="3200400" marR="0" lvl="6"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7pPr>
            <a:lvl8pPr marL="3657600" marR="0" lvl="7"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8pPr>
            <a:lvl9pPr marL="4114800" marR="0" lvl="8"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9pPr>
          </a:lstStyle>
          <a:p>
            <a:pPr marL="0" indent="0">
              <a:buNone/>
            </a:pPr>
            <a:r>
              <a:rPr lang="es-MX" dirty="0">
                <a:solidFill>
                  <a:srgbClr val="666666"/>
                </a:solidFill>
              </a:rPr>
              <a:t>Mide la rotación de todos los activos de la empresa.</a:t>
            </a:r>
          </a:p>
          <a:p>
            <a:endParaRPr lang="es-MX" dirty="0">
              <a:solidFill>
                <a:srgbClr val="666666"/>
              </a:solidFill>
            </a:endParaRPr>
          </a:p>
          <a:p>
            <a:endParaRPr lang="es-MX" dirty="0">
              <a:solidFill>
                <a:srgbClr val="666666"/>
              </a:solidFill>
            </a:endParaRPr>
          </a:p>
          <a:p>
            <a:pPr marL="0" indent="0">
              <a:buNone/>
            </a:pPr>
            <a:endParaRPr lang="es-MX" sz="1200" dirty="0">
              <a:solidFill>
                <a:srgbClr val="666666"/>
              </a:solidFill>
              <a:effectLst>
                <a:outerShdw blurRad="38100" dist="38100" dir="2700000" algn="tl">
                  <a:srgbClr val="000000">
                    <a:alpha val="43137"/>
                  </a:srgbClr>
                </a:outerShdw>
              </a:effectLst>
            </a:endParaRPr>
          </a:p>
          <a:p>
            <a:pPr marL="0" indent="0">
              <a:buNone/>
            </a:pPr>
            <a:endParaRPr lang="es-MX" sz="1200" dirty="0">
              <a:solidFill>
                <a:srgbClr val="666666"/>
              </a:solidFill>
              <a:effectLst>
                <a:outerShdw blurRad="38100" dist="38100" dir="2700000" algn="tl">
                  <a:srgbClr val="000000">
                    <a:alpha val="43137"/>
                  </a:srgbClr>
                </a:outerShdw>
              </a:effectLst>
            </a:endParaRPr>
          </a:p>
          <a:p>
            <a:pPr marL="0" indent="0">
              <a:buNone/>
            </a:pPr>
            <a:r>
              <a:rPr lang="es-MX" b="1" dirty="0">
                <a:solidFill>
                  <a:srgbClr val="666666"/>
                </a:solidFill>
              </a:rPr>
              <a:t>Interpretación:</a:t>
            </a:r>
          </a:p>
          <a:p>
            <a:pPr marL="0" indent="0">
              <a:buNone/>
            </a:pPr>
            <a:r>
              <a:rPr lang="es-MX" altLang="zh-CN" dirty="0">
                <a:solidFill>
                  <a:srgbClr val="666666"/>
                </a:solidFill>
              </a:rPr>
              <a:t>Los activos totales de la empresa ayudan a generar ventas equivalentes a ____ veces de la inversión en ellos.</a:t>
            </a:r>
            <a:endParaRPr lang="es-MX" dirty="0"/>
          </a:p>
          <a:p>
            <a:endParaRPr lang="es-MX" sz="1200" dirty="0"/>
          </a:p>
        </p:txBody>
      </p:sp>
      <p:sp>
        <p:nvSpPr>
          <p:cNvPr id="7" name="Título 6"/>
          <p:cNvSpPr>
            <a:spLocks noGrp="1"/>
          </p:cNvSpPr>
          <p:nvPr>
            <p:ph type="title"/>
          </p:nvPr>
        </p:nvSpPr>
        <p:spPr>
          <a:xfrm>
            <a:off x="0" y="1426195"/>
            <a:ext cx="2530550" cy="1706956"/>
          </a:xfrm>
        </p:spPr>
        <p:txBody>
          <a:bodyPr/>
          <a:lstStyle/>
          <a:p>
            <a:pPr algn="ctr"/>
            <a:r>
              <a:rPr lang="es-MX" sz="2800" b="1" i="1" dirty="0">
                <a:effectLst>
                  <a:outerShdw blurRad="38100" dist="38100" dir="2700000" algn="tl">
                    <a:srgbClr val="000000">
                      <a:alpha val="43137"/>
                    </a:srgbClr>
                  </a:outerShdw>
                </a:effectLst>
              </a:rPr>
              <a:t>Razón de Rotación de Activos Totales</a:t>
            </a:r>
          </a:p>
        </p:txBody>
      </p:sp>
      <p:graphicFrame>
        <p:nvGraphicFramePr>
          <p:cNvPr id="8" name="Tabla 7"/>
          <p:cNvGraphicFramePr>
            <a:graphicFrameLocks noGrp="1"/>
          </p:cNvGraphicFramePr>
          <p:nvPr>
            <p:extLst>
              <p:ext uri="{D42A27DB-BD31-4B8C-83A1-F6EECF244321}">
                <p14:modId xmlns:p14="http://schemas.microsoft.com/office/powerpoint/2010/main" val="3553767041"/>
              </p:ext>
            </p:extLst>
          </p:nvPr>
        </p:nvGraphicFramePr>
        <p:xfrm>
          <a:off x="2852170" y="1617581"/>
          <a:ext cx="5519197" cy="797567"/>
        </p:xfrm>
        <a:graphic>
          <a:graphicData uri="http://schemas.openxmlformats.org/drawingml/2006/table">
            <a:tbl>
              <a:tblPr firstRow="1" bandRow="1">
                <a:tableStyleId>{284E427A-3D55-4303-BF80-6455036E1DE7}</a:tableStyleId>
              </a:tblPr>
              <a:tblGrid>
                <a:gridCol w="3637718">
                  <a:extLst>
                    <a:ext uri="{9D8B030D-6E8A-4147-A177-3AD203B41FA5}">
                      <a16:colId xmlns:a16="http://schemas.microsoft.com/office/drawing/2014/main" val="4182137293"/>
                    </a:ext>
                  </a:extLst>
                </a:gridCol>
                <a:gridCol w="1881479">
                  <a:extLst>
                    <a:ext uri="{9D8B030D-6E8A-4147-A177-3AD203B41FA5}">
                      <a16:colId xmlns:a16="http://schemas.microsoft.com/office/drawing/2014/main" val="2261252934"/>
                    </a:ext>
                  </a:extLst>
                </a:gridCol>
              </a:tblGrid>
              <a:tr h="380245">
                <a:tc rowSpan="2">
                  <a:txBody>
                    <a:bodyPr/>
                    <a:lstStyle/>
                    <a:p>
                      <a:pPr algn="r"/>
                      <a:r>
                        <a:rPr lang="es-MX" sz="1400" dirty="0">
                          <a:solidFill>
                            <a:schemeClr val="bg1"/>
                          </a:solidFill>
                          <a:effectLst>
                            <a:outerShdw blurRad="38100" dist="38100" dir="2700000" algn="tl">
                              <a:srgbClr val="000000">
                                <a:alpha val="43137"/>
                              </a:srgbClr>
                            </a:outerShdw>
                          </a:effectLst>
                        </a:rPr>
                        <a:t>Razón</a:t>
                      </a:r>
                      <a:r>
                        <a:rPr lang="es-MX" sz="1400" baseline="0" dirty="0">
                          <a:solidFill>
                            <a:schemeClr val="bg1"/>
                          </a:solidFill>
                          <a:effectLst>
                            <a:outerShdw blurRad="38100" dist="38100" dir="2700000" algn="tl">
                              <a:srgbClr val="000000">
                                <a:alpha val="43137"/>
                              </a:srgbClr>
                            </a:outerShdw>
                          </a:effectLst>
                        </a:rPr>
                        <a:t> de Rotación de Activos Totales </a:t>
                      </a:r>
                      <a:r>
                        <a:rPr lang="es-MX" sz="1400" dirty="0">
                          <a:solidFill>
                            <a:schemeClr val="bg1"/>
                          </a:solidFill>
                          <a:effectLst>
                            <a:outerShdw blurRad="38100" dist="38100" dir="2700000" algn="tl">
                              <a:srgbClr val="000000">
                                <a:alpha val="43137"/>
                              </a:srgbClr>
                            </a:outerShdw>
                          </a:effectLst>
                        </a:rPr>
                        <a:t>=</a:t>
                      </a:r>
                      <a:r>
                        <a:rPr lang="es-MX" sz="1400" dirty="0">
                          <a:solidFill>
                            <a:srgbClr val="D89F39"/>
                          </a:solidFill>
                          <a:effectLst/>
                        </a:rPr>
                        <a:t>.</a:t>
                      </a:r>
                      <a:r>
                        <a:rPr lang="es-MX" sz="1400" dirty="0">
                          <a:solidFill>
                            <a:schemeClr val="bg1"/>
                          </a:solidFill>
                          <a:effectLst>
                            <a:outerShdw blurRad="38100" dist="38100" dir="2700000" algn="tl">
                              <a:srgbClr val="000000">
                                <a:alpha val="43137"/>
                              </a:srgbClr>
                            </a:outerShdw>
                          </a:effectLst>
                        </a:rPr>
                        <a:t>      </a:t>
                      </a:r>
                    </a:p>
                  </a:txBody>
                  <a:tcPr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VENTAS</a:t>
                      </a:r>
                    </a:p>
                  </a:txBody>
                  <a:tcPr anchor="ctr">
                    <a:lnL>
                      <a:noFill/>
                    </a:lnL>
                    <a:lnR w="9525" cap="flat" cmpd="sng" algn="ctr">
                      <a:noFill/>
                      <a:prstDash val="solid"/>
                    </a:lnR>
                    <a:lnT w="9525" cap="flat"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4559171"/>
                  </a:ext>
                </a:extLst>
              </a:tr>
              <a:tr h="417322">
                <a:tc vMerge="1">
                  <a:txBody>
                    <a:bodyPr/>
                    <a:lstStyle/>
                    <a:p>
                      <a:pPr algn="r"/>
                      <a:endParaRPr lang="es-MX"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ACTIVOS TOTALES </a:t>
                      </a:r>
                    </a:p>
                  </a:txBody>
                  <a:tcPr anchor="ctr">
                    <a:lnL w="25400"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D89F39"/>
                    </a:solidFill>
                  </a:tcPr>
                </a:tc>
                <a:extLst>
                  <a:ext uri="{0D108BD9-81ED-4DB2-BD59-A6C34878D82A}">
                    <a16:rowId xmlns:a16="http://schemas.microsoft.com/office/drawing/2014/main" val="1001272971"/>
                  </a:ext>
                </a:extLst>
              </a:tr>
            </a:tbl>
          </a:graphicData>
        </a:graphic>
      </p:graphicFrame>
    </p:spTree>
    <p:extLst>
      <p:ext uri="{BB962C8B-B14F-4D97-AF65-F5344CB8AC3E}">
        <p14:creationId xmlns:p14="http://schemas.microsoft.com/office/powerpoint/2010/main" val="33794373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25</a:t>
            </a:fld>
            <a:endParaRPr lang="es-MX"/>
          </a:p>
        </p:txBody>
      </p:sp>
      <p:sp>
        <p:nvSpPr>
          <p:cNvPr id="6" name="Marcador de contenido 2"/>
          <p:cNvSpPr txBox="1">
            <a:spLocks/>
          </p:cNvSpPr>
          <p:nvPr/>
        </p:nvSpPr>
        <p:spPr>
          <a:xfrm>
            <a:off x="2841953" y="437023"/>
            <a:ext cx="6139013" cy="348841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15000"/>
              </a:lnSpc>
              <a:spcBef>
                <a:spcPts val="60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1pPr>
            <a:lvl2pPr marL="914400" marR="0" lvl="1"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2pPr>
            <a:lvl3pPr marL="1371600" marR="0" lvl="2"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3pPr>
            <a:lvl4pPr marL="1828800" marR="0" lvl="3"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4pPr>
            <a:lvl5pPr marL="2286000" marR="0" lvl="4"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5pPr>
            <a:lvl6pPr marL="2743200" marR="0" lvl="5"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6pPr>
            <a:lvl7pPr marL="3200400" marR="0" lvl="6"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7pPr>
            <a:lvl8pPr marL="3657600" marR="0" lvl="7"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8pPr>
            <a:lvl9pPr marL="4114800" marR="0" lvl="8"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9pPr>
          </a:lstStyle>
          <a:p>
            <a:pPr marL="0" indent="0">
              <a:buNone/>
            </a:pPr>
            <a:r>
              <a:rPr lang="es-MX" dirty="0">
                <a:solidFill>
                  <a:srgbClr val="666666"/>
                </a:solidFill>
              </a:rPr>
              <a:t>Mide el número de veces que se paga a los proveedores en un periodo.</a:t>
            </a:r>
          </a:p>
          <a:p>
            <a:endParaRPr lang="es-MX" dirty="0">
              <a:solidFill>
                <a:srgbClr val="666666"/>
              </a:solidFill>
            </a:endParaRPr>
          </a:p>
          <a:p>
            <a:pPr marL="0" indent="0">
              <a:buNone/>
            </a:pPr>
            <a:endParaRPr lang="es-MX" dirty="0">
              <a:solidFill>
                <a:srgbClr val="666666"/>
              </a:solidFill>
            </a:endParaRPr>
          </a:p>
          <a:p>
            <a:pPr marL="0" indent="0">
              <a:buNone/>
            </a:pPr>
            <a:endParaRPr lang="es-MX" sz="700" dirty="0">
              <a:solidFill>
                <a:srgbClr val="666666"/>
              </a:solidFill>
              <a:effectLst>
                <a:outerShdw blurRad="38100" dist="38100" dir="2700000" algn="tl">
                  <a:srgbClr val="000000">
                    <a:alpha val="43137"/>
                  </a:srgbClr>
                </a:outerShdw>
              </a:effectLst>
            </a:endParaRPr>
          </a:p>
          <a:p>
            <a:pPr marL="0" indent="0">
              <a:buNone/>
            </a:pPr>
            <a:r>
              <a:rPr lang="es-MX" sz="1400" b="1" dirty="0">
                <a:solidFill>
                  <a:srgbClr val="666666"/>
                </a:solidFill>
              </a:rPr>
              <a:t>Interpretación:</a:t>
            </a:r>
          </a:p>
          <a:p>
            <a:pPr marL="0" indent="0">
              <a:buNone/>
            </a:pPr>
            <a:r>
              <a:rPr lang="es-MX" sz="1400" dirty="0">
                <a:solidFill>
                  <a:srgbClr val="666666"/>
                </a:solidFill>
              </a:rPr>
              <a:t>La empresa paga a sus proveedores en promedio _____ veces al año.</a:t>
            </a:r>
          </a:p>
          <a:p>
            <a:pPr marL="0" indent="0">
              <a:buNone/>
            </a:pPr>
            <a:endParaRPr lang="es-MX" sz="1400" dirty="0">
              <a:solidFill>
                <a:srgbClr val="666666"/>
              </a:solidFill>
            </a:endParaRPr>
          </a:p>
          <a:p>
            <a:pPr marL="0" indent="0">
              <a:buNone/>
            </a:pPr>
            <a:endParaRPr lang="es-MX" sz="1200" dirty="0">
              <a:solidFill>
                <a:srgbClr val="666666"/>
              </a:solidFill>
              <a:effectLst>
                <a:outerShdw blurRad="38100" dist="38100" dir="2700000" algn="tl">
                  <a:srgbClr val="000000">
                    <a:alpha val="43137"/>
                  </a:srgbClr>
                </a:outerShdw>
              </a:effectLst>
            </a:endParaRPr>
          </a:p>
          <a:p>
            <a:pPr marL="0" indent="0">
              <a:buNone/>
            </a:pPr>
            <a:endParaRPr lang="es-MX" b="1" dirty="0">
              <a:solidFill>
                <a:srgbClr val="666666"/>
              </a:solidFill>
            </a:endParaRPr>
          </a:p>
          <a:p>
            <a:pPr marL="0" indent="0">
              <a:buNone/>
            </a:pPr>
            <a:r>
              <a:rPr lang="es-MX" sz="1400" b="1" dirty="0">
                <a:solidFill>
                  <a:srgbClr val="666666"/>
                </a:solidFill>
              </a:rPr>
              <a:t>Interpretación:</a:t>
            </a:r>
          </a:p>
          <a:p>
            <a:pPr marL="0" indent="0">
              <a:buNone/>
            </a:pPr>
            <a:r>
              <a:rPr lang="es-MX" altLang="zh-CN" sz="1400" dirty="0">
                <a:solidFill>
                  <a:srgbClr val="666666"/>
                </a:solidFill>
              </a:rPr>
              <a:t>La empresa paga a sus proveedores en promedio cada  ____ días.</a:t>
            </a:r>
          </a:p>
          <a:p>
            <a:endParaRPr lang="es-MX" sz="1200" dirty="0"/>
          </a:p>
        </p:txBody>
      </p:sp>
      <p:sp>
        <p:nvSpPr>
          <p:cNvPr id="7" name="Título 6"/>
          <p:cNvSpPr>
            <a:spLocks noGrp="1"/>
          </p:cNvSpPr>
          <p:nvPr>
            <p:ph type="title"/>
          </p:nvPr>
        </p:nvSpPr>
        <p:spPr>
          <a:xfrm>
            <a:off x="0" y="1426195"/>
            <a:ext cx="2530550" cy="1706956"/>
          </a:xfrm>
        </p:spPr>
        <p:txBody>
          <a:bodyPr/>
          <a:lstStyle/>
          <a:p>
            <a:pPr algn="ctr"/>
            <a:r>
              <a:rPr lang="es-MX" sz="2800" b="1" i="1" dirty="0">
                <a:effectLst>
                  <a:outerShdw blurRad="38100" dist="38100" dir="2700000" algn="tl">
                    <a:srgbClr val="000000">
                      <a:alpha val="43137"/>
                    </a:srgbClr>
                  </a:outerShdw>
                </a:effectLst>
              </a:rPr>
              <a:t>Razón de Rotación de Cuentas por Pagar</a:t>
            </a:r>
          </a:p>
        </p:txBody>
      </p:sp>
      <p:graphicFrame>
        <p:nvGraphicFramePr>
          <p:cNvPr id="8" name="Tabla 7"/>
          <p:cNvGraphicFramePr>
            <a:graphicFrameLocks noGrp="1"/>
          </p:cNvGraphicFramePr>
          <p:nvPr>
            <p:extLst>
              <p:ext uri="{D42A27DB-BD31-4B8C-83A1-F6EECF244321}">
                <p14:modId xmlns:p14="http://schemas.microsoft.com/office/powerpoint/2010/main" val="2177984109"/>
              </p:ext>
            </p:extLst>
          </p:nvPr>
        </p:nvGraphicFramePr>
        <p:xfrm>
          <a:off x="2999984" y="1207494"/>
          <a:ext cx="5654436" cy="837445"/>
        </p:xfrm>
        <a:graphic>
          <a:graphicData uri="http://schemas.openxmlformats.org/drawingml/2006/table">
            <a:tbl>
              <a:tblPr firstRow="1" bandRow="1">
                <a:tableStyleId>{284E427A-3D55-4303-BF80-6455036E1DE7}</a:tableStyleId>
              </a:tblPr>
              <a:tblGrid>
                <a:gridCol w="3726854">
                  <a:extLst>
                    <a:ext uri="{9D8B030D-6E8A-4147-A177-3AD203B41FA5}">
                      <a16:colId xmlns:a16="http://schemas.microsoft.com/office/drawing/2014/main" val="4182137293"/>
                    </a:ext>
                  </a:extLst>
                </a:gridCol>
                <a:gridCol w="1927582">
                  <a:extLst>
                    <a:ext uri="{9D8B030D-6E8A-4147-A177-3AD203B41FA5}">
                      <a16:colId xmlns:a16="http://schemas.microsoft.com/office/drawing/2014/main" val="2261252934"/>
                    </a:ext>
                  </a:extLst>
                </a:gridCol>
              </a:tblGrid>
              <a:tr h="380245">
                <a:tc rowSpan="2">
                  <a:txBody>
                    <a:bodyPr/>
                    <a:lstStyle/>
                    <a:p>
                      <a:pPr algn="r"/>
                      <a:r>
                        <a:rPr lang="es-MX" sz="1400" dirty="0">
                          <a:solidFill>
                            <a:schemeClr val="bg1"/>
                          </a:solidFill>
                          <a:effectLst>
                            <a:outerShdw blurRad="38100" dist="38100" dir="2700000" algn="tl">
                              <a:srgbClr val="000000">
                                <a:alpha val="43137"/>
                              </a:srgbClr>
                            </a:outerShdw>
                          </a:effectLst>
                        </a:rPr>
                        <a:t>Razón</a:t>
                      </a:r>
                      <a:r>
                        <a:rPr lang="es-MX" sz="1400" baseline="0" dirty="0">
                          <a:solidFill>
                            <a:schemeClr val="bg1"/>
                          </a:solidFill>
                          <a:effectLst>
                            <a:outerShdw blurRad="38100" dist="38100" dir="2700000" algn="tl">
                              <a:srgbClr val="000000">
                                <a:alpha val="43137"/>
                              </a:srgbClr>
                            </a:outerShdw>
                          </a:effectLst>
                        </a:rPr>
                        <a:t> de Rotación de Cuentas X Pagar</a:t>
                      </a:r>
                      <a:r>
                        <a:rPr lang="es-MX" sz="1400" dirty="0">
                          <a:solidFill>
                            <a:schemeClr val="bg1"/>
                          </a:solidFill>
                          <a:effectLst>
                            <a:outerShdw blurRad="38100" dist="38100" dir="2700000" algn="tl">
                              <a:srgbClr val="000000">
                                <a:alpha val="43137"/>
                              </a:srgbClr>
                            </a:outerShdw>
                          </a:effectLst>
                        </a:rPr>
                        <a:t>=</a:t>
                      </a:r>
                      <a:r>
                        <a:rPr lang="es-MX" sz="1400" dirty="0">
                          <a:solidFill>
                            <a:srgbClr val="D89F39"/>
                          </a:solidFill>
                          <a:effectLst/>
                        </a:rPr>
                        <a:t>.</a:t>
                      </a:r>
                      <a:r>
                        <a:rPr lang="es-MX" sz="1400" dirty="0">
                          <a:solidFill>
                            <a:schemeClr val="bg1"/>
                          </a:solidFill>
                          <a:effectLst>
                            <a:outerShdw blurRad="38100" dist="38100" dir="2700000" algn="tl">
                              <a:srgbClr val="000000">
                                <a:alpha val="43137"/>
                              </a:srgbClr>
                            </a:outerShdw>
                          </a:effectLst>
                        </a:rPr>
                        <a:t> </a:t>
                      </a:r>
                    </a:p>
                    <a:p>
                      <a:pPr algn="r"/>
                      <a:r>
                        <a:rPr lang="es-MX" sz="1400" dirty="0">
                          <a:solidFill>
                            <a:schemeClr val="bg1"/>
                          </a:solidFill>
                          <a:effectLst>
                            <a:outerShdw blurRad="38100" dist="38100" dir="2700000" algn="tl">
                              <a:srgbClr val="000000">
                                <a:alpha val="43137"/>
                              </a:srgbClr>
                            </a:outerShdw>
                          </a:effectLst>
                        </a:rPr>
                        <a:t>(Veces al año)                     </a:t>
                      </a:r>
                      <a:r>
                        <a:rPr lang="es-MX" sz="1400" dirty="0">
                          <a:solidFill>
                            <a:srgbClr val="D89F39"/>
                          </a:solidFill>
                          <a:effectLst/>
                        </a:rPr>
                        <a:t>.</a:t>
                      </a:r>
                      <a:r>
                        <a:rPr lang="es-MX" sz="1400" dirty="0">
                          <a:solidFill>
                            <a:schemeClr val="bg1"/>
                          </a:solidFill>
                          <a:effectLst>
                            <a:outerShdw blurRad="38100" dist="38100" dir="2700000" algn="tl">
                              <a:srgbClr val="000000">
                                <a:alpha val="43137"/>
                              </a:srgbClr>
                            </a:outerShdw>
                          </a:effectLst>
                        </a:rPr>
                        <a:t>     </a:t>
                      </a:r>
                    </a:p>
                  </a:txBody>
                  <a:tcPr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COSTO</a:t>
                      </a:r>
                      <a:r>
                        <a:rPr lang="es-MX" b="1" baseline="0" dirty="0">
                          <a:solidFill>
                            <a:schemeClr val="bg1"/>
                          </a:solidFill>
                          <a:effectLst>
                            <a:outerShdw blurRad="38100" dist="38100" dir="2700000" algn="tl">
                              <a:srgbClr val="000000">
                                <a:alpha val="43137"/>
                              </a:srgbClr>
                            </a:outerShdw>
                          </a:effectLst>
                        </a:rPr>
                        <a:t> DE VENTAS</a:t>
                      </a:r>
                      <a:endParaRPr lang="es-MX" b="1" dirty="0">
                        <a:solidFill>
                          <a:schemeClr val="bg1"/>
                        </a:solidFill>
                        <a:effectLst>
                          <a:outerShdw blurRad="38100" dist="38100" dir="2700000" algn="tl">
                            <a:srgbClr val="000000">
                              <a:alpha val="43137"/>
                            </a:srgbClr>
                          </a:outerShdw>
                        </a:effectLst>
                      </a:endParaRPr>
                    </a:p>
                  </a:txBody>
                  <a:tcPr anchor="ctr">
                    <a:lnL>
                      <a:noFill/>
                    </a:lnL>
                    <a:lnR w="9525" cap="flat" cmpd="sng" algn="ctr">
                      <a:noFill/>
                      <a:prstDash val="solid"/>
                    </a:lnR>
                    <a:lnT w="9525" cap="flat"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4559171"/>
                  </a:ext>
                </a:extLst>
              </a:tr>
              <a:tr h="417322">
                <a:tc vMerge="1">
                  <a:txBody>
                    <a:bodyPr/>
                    <a:lstStyle/>
                    <a:p>
                      <a:pPr algn="r"/>
                      <a:endParaRPr lang="es-MX"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sz="1200" b="1" dirty="0">
                          <a:solidFill>
                            <a:schemeClr val="bg1"/>
                          </a:solidFill>
                          <a:effectLst>
                            <a:outerShdw blurRad="38100" dist="38100" dir="2700000" algn="tl">
                              <a:srgbClr val="000000">
                                <a:alpha val="43137"/>
                              </a:srgbClr>
                            </a:outerShdw>
                          </a:effectLst>
                        </a:rPr>
                        <a:t>CUENTAS</a:t>
                      </a:r>
                      <a:r>
                        <a:rPr lang="es-MX" sz="1200" b="1" baseline="0" dirty="0">
                          <a:solidFill>
                            <a:schemeClr val="bg1"/>
                          </a:solidFill>
                          <a:effectLst>
                            <a:outerShdw blurRad="38100" dist="38100" dir="2700000" algn="tl">
                              <a:srgbClr val="000000">
                                <a:alpha val="43137"/>
                              </a:srgbClr>
                            </a:outerShdw>
                          </a:effectLst>
                        </a:rPr>
                        <a:t> POR PAGAR COMERCIALES</a:t>
                      </a:r>
                      <a:endParaRPr lang="es-MX" sz="1200" b="1" dirty="0">
                        <a:solidFill>
                          <a:schemeClr val="bg1"/>
                        </a:solidFill>
                        <a:effectLst>
                          <a:outerShdw blurRad="38100" dist="38100" dir="2700000" algn="tl">
                            <a:srgbClr val="000000">
                              <a:alpha val="43137"/>
                            </a:srgbClr>
                          </a:outerShdw>
                        </a:effectLst>
                      </a:endParaRPr>
                    </a:p>
                  </a:txBody>
                  <a:tcPr anchor="ctr">
                    <a:lnL w="25400"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D89F39"/>
                    </a:solidFill>
                  </a:tcPr>
                </a:tc>
                <a:extLst>
                  <a:ext uri="{0D108BD9-81ED-4DB2-BD59-A6C34878D82A}">
                    <a16:rowId xmlns:a16="http://schemas.microsoft.com/office/drawing/2014/main" val="1001272971"/>
                  </a:ext>
                </a:extLst>
              </a:tr>
            </a:tbl>
          </a:graphicData>
        </a:graphic>
      </p:graphicFrame>
      <p:graphicFrame>
        <p:nvGraphicFramePr>
          <p:cNvPr id="9" name="Tabla 8"/>
          <p:cNvGraphicFramePr>
            <a:graphicFrameLocks noGrp="1"/>
          </p:cNvGraphicFramePr>
          <p:nvPr>
            <p:extLst>
              <p:ext uri="{D42A27DB-BD31-4B8C-83A1-F6EECF244321}">
                <p14:modId xmlns:p14="http://schemas.microsoft.com/office/powerpoint/2010/main" val="3167835614"/>
              </p:ext>
            </p:extLst>
          </p:nvPr>
        </p:nvGraphicFramePr>
        <p:xfrm>
          <a:off x="2999984" y="2829473"/>
          <a:ext cx="5654436" cy="822960"/>
        </p:xfrm>
        <a:graphic>
          <a:graphicData uri="http://schemas.openxmlformats.org/drawingml/2006/table">
            <a:tbl>
              <a:tblPr firstRow="1" bandRow="1">
                <a:tableStyleId>{284E427A-3D55-4303-BF80-6455036E1DE7}</a:tableStyleId>
              </a:tblPr>
              <a:tblGrid>
                <a:gridCol w="3726854">
                  <a:extLst>
                    <a:ext uri="{9D8B030D-6E8A-4147-A177-3AD203B41FA5}">
                      <a16:colId xmlns:a16="http://schemas.microsoft.com/office/drawing/2014/main" val="4182137293"/>
                    </a:ext>
                  </a:extLst>
                </a:gridCol>
                <a:gridCol w="1927582">
                  <a:extLst>
                    <a:ext uri="{9D8B030D-6E8A-4147-A177-3AD203B41FA5}">
                      <a16:colId xmlns:a16="http://schemas.microsoft.com/office/drawing/2014/main" val="2261252934"/>
                    </a:ext>
                  </a:extLst>
                </a:gridCol>
              </a:tblGrid>
              <a:tr h="251031">
                <a:tc rowSpan="2">
                  <a:txBody>
                    <a:bodyPr/>
                    <a:lstStyle/>
                    <a:p>
                      <a:pPr algn="r"/>
                      <a:r>
                        <a:rPr lang="es-MX" sz="1400" dirty="0">
                          <a:solidFill>
                            <a:schemeClr val="bg1"/>
                          </a:solidFill>
                          <a:effectLst>
                            <a:outerShdw blurRad="38100" dist="38100" dir="2700000" algn="tl">
                              <a:srgbClr val="000000">
                                <a:alpha val="43137"/>
                              </a:srgbClr>
                            </a:outerShdw>
                          </a:effectLst>
                        </a:rPr>
                        <a:t>Antigüedad </a:t>
                      </a:r>
                      <a:r>
                        <a:rPr lang="es-MX" sz="1400" baseline="0" dirty="0">
                          <a:solidFill>
                            <a:schemeClr val="bg1"/>
                          </a:solidFill>
                          <a:effectLst>
                            <a:outerShdw blurRad="38100" dist="38100" dir="2700000" algn="tl">
                              <a:srgbClr val="000000">
                                <a:alpha val="43137"/>
                              </a:srgbClr>
                            </a:outerShdw>
                          </a:effectLst>
                        </a:rPr>
                        <a:t>de las Cuentas X Pagar</a:t>
                      </a:r>
                      <a:r>
                        <a:rPr lang="es-MX" sz="1400" dirty="0">
                          <a:solidFill>
                            <a:schemeClr val="bg1"/>
                          </a:solidFill>
                          <a:effectLst>
                            <a:outerShdw blurRad="38100" dist="38100" dir="2700000" algn="tl">
                              <a:srgbClr val="000000">
                                <a:alpha val="43137"/>
                              </a:srgbClr>
                            </a:outerShdw>
                          </a:effectLst>
                        </a:rPr>
                        <a:t>=</a:t>
                      </a:r>
                      <a:r>
                        <a:rPr lang="es-MX" sz="1400" dirty="0">
                          <a:solidFill>
                            <a:srgbClr val="D89F39"/>
                          </a:solidFill>
                          <a:effectLst/>
                        </a:rPr>
                        <a:t>.</a:t>
                      </a:r>
                      <a:r>
                        <a:rPr lang="es-MX" sz="1400" dirty="0">
                          <a:solidFill>
                            <a:schemeClr val="bg1"/>
                          </a:solidFill>
                          <a:effectLst>
                            <a:outerShdw blurRad="38100" dist="38100" dir="2700000" algn="tl">
                              <a:srgbClr val="000000">
                                <a:alpha val="43137"/>
                              </a:srgbClr>
                            </a:outerShdw>
                          </a:effectLst>
                        </a:rPr>
                        <a:t> </a:t>
                      </a:r>
                      <a:r>
                        <a:rPr lang="es-MX" sz="1400" dirty="0">
                          <a:solidFill>
                            <a:srgbClr val="D89F39"/>
                          </a:solidFill>
                          <a:effectLst/>
                        </a:rPr>
                        <a:t>.</a:t>
                      </a:r>
                      <a:r>
                        <a:rPr lang="es-MX" sz="1400" dirty="0">
                          <a:solidFill>
                            <a:schemeClr val="bg1"/>
                          </a:solidFill>
                          <a:effectLst>
                            <a:outerShdw blurRad="38100" dist="38100" dir="2700000" algn="tl">
                              <a:srgbClr val="000000">
                                <a:alpha val="43137"/>
                              </a:srgbClr>
                            </a:outerShdw>
                          </a:effectLst>
                        </a:rPr>
                        <a:t>     </a:t>
                      </a:r>
                    </a:p>
                  </a:txBody>
                  <a:tcPr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365</a:t>
                      </a:r>
                    </a:p>
                  </a:txBody>
                  <a:tcPr anchor="ctr">
                    <a:lnL>
                      <a:noFill/>
                    </a:lnL>
                    <a:lnR w="9525" cap="flat" cmpd="sng" algn="ctr">
                      <a:noFill/>
                      <a:prstDash val="solid"/>
                    </a:lnR>
                    <a:lnT w="9525" cap="flat"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4559171"/>
                  </a:ext>
                </a:extLst>
              </a:tr>
              <a:tr h="251031">
                <a:tc vMerge="1">
                  <a:txBody>
                    <a:bodyPr/>
                    <a:lstStyle/>
                    <a:p>
                      <a:pPr algn="r"/>
                      <a:endParaRPr lang="es-MX"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ROTACIÓN</a:t>
                      </a:r>
                      <a:r>
                        <a:rPr lang="es-MX" b="1" baseline="0" dirty="0">
                          <a:solidFill>
                            <a:schemeClr val="bg1"/>
                          </a:solidFill>
                          <a:effectLst>
                            <a:outerShdw blurRad="38100" dist="38100" dir="2700000" algn="tl">
                              <a:srgbClr val="000000">
                                <a:alpha val="43137"/>
                              </a:srgbClr>
                            </a:outerShdw>
                          </a:effectLst>
                        </a:rPr>
                        <a:t> DE </a:t>
                      </a:r>
                      <a:r>
                        <a:rPr lang="es-MX" b="1" dirty="0">
                          <a:solidFill>
                            <a:schemeClr val="bg1"/>
                          </a:solidFill>
                          <a:effectLst>
                            <a:outerShdw blurRad="38100" dist="38100" dir="2700000" algn="tl">
                              <a:srgbClr val="000000">
                                <a:alpha val="43137"/>
                              </a:srgbClr>
                            </a:outerShdw>
                          </a:effectLst>
                        </a:rPr>
                        <a:t>CUENTAS</a:t>
                      </a:r>
                      <a:r>
                        <a:rPr lang="es-MX" b="1" baseline="0" dirty="0">
                          <a:solidFill>
                            <a:schemeClr val="bg1"/>
                          </a:solidFill>
                          <a:effectLst>
                            <a:outerShdw blurRad="38100" dist="38100" dir="2700000" algn="tl">
                              <a:srgbClr val="000000">
                                <a:alpha val="43137"/>
                              </a:srgbClr>
                            </a:outerShdw>
                          </a:effectLst>
                        </a:rPr>
                        <a:t> X PAGAR</a:t>
                      </a:r>
                      <a:endParaRPr lang="es-MX" b="1" dirty="0">
                        <a:solidFill>
                          <a:schemeClr val="bg1"/>
                        </a:solidFill>
                        <a:effectLst>
                          <a:outerShdw blurRad="38100" dist="38100" dir="2700000" algn="tl">
                            <a:srgbClr val="000000">
                              <a:alpha val="43137"/>
                            </a:srgbClr>
                          </a:outerShdw>
                        </a:effectLst>
                      </a:endParaRPr>
                    </a:p>
                  </a:txBody>
                  <a:tcPr anchor="ctr">
                    <a:lnL w="25400"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D89F39"/>
                    </a:solidFill>
                  </a:tcPr>
                </a:tc>
                <a:extLst>
                  <a:ext uri="{0D108BD9-81ED-4DB2-BD59-A6C34878D82A}">
                    <a16:rowId xmlns:a16="http://schemas.microsoft.com/office/drawing/2014/main" val="1001272971"/>
                  </a:ext>
                </a:extLst>
              </a:tr>
            </a:tbl>
          </a:graphicData>
        </a:graphic>
      </p:graphicFrame>
    </p:spTree>
    <p:extLst>
      <p:ext uri="{BB962C8B-B14F-4D97-AF65-F5344CB8AC3E}">
        <p14:creationId xmlns:p14="http://schemas.microsoft.com/office/powerpoint/2010/main" val="10504982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930811" y="2143043"/>
            <a:ext cx="3517200" cy="973500"/>
          </a:xfrm>
        </p:spPr>
        <p:txBody>
          <a:bodyPr/>
          <a:lstStyle/>
          <a:p>
            <a:pPr algn="r"/>
            <a:r>
              <a:rPr lang="es-MX" b="1" dirty="0">
                <a:effectLst>
                  <a:outerShdw blurRad="38100" dist="38100" dir="2700000" algn="tl">
                    <a:srgbClr val="000000">
                      <a:alpha val="43137"/>
                    </a:srgbClr>
                  </a:outerShdw>
                </a:effectLst>
              </a:rPr>
              <a:t>RAZONES FINANCIERAS DE ENDEUDAMIENTO</a:t>
            </a:r>
          </a:p>
        </p:txBody>
      </p:sp>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26</a:t>
            </a:fld>
            <a:endParaRPr lang="es-MX"/>
          </a:p>
        </p:txBody>
      </p:sp>
      <p:pic>
        <p:nvPicPr>
          <p:cNvPr id="1026" name="Picture 2" descr="http://www.resumenlatinoamericano.org/wp-content/uploads/2017/05/images-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4437" y="1290807"/>
            <a:ext cx="4485178" cy="2511699"/>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spTree>
    <p:extLst>
      <p:ext uri="{BB962C8B-B14F-4D97-AF65-F5344CB8AC3E}">
        <p14:creationId xmlns:p14="http://schemas.microsoft.com/office/powerpoint/2010/main" val="20036621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75" name="Google Shape;175;p2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27</a:t>
            </a:fld>
            <a:endParaRPr/>
          </a:p>
        </p:txBody>
      </p:sp>
      <p:graphicFrame>
        <p:nvGraphicFramePr>
          <p:cNvPr id="2" name="Diagrama 1"/>
          <p:cNvGraphicFramePr/>
          <p:nvPr>
            <p:extLst>
              <p:ext uri="{D42A27DB-BD31-4B8C-83A1-F6EECF244321}">
                <p14:modId xmlns:p14="http://schemas.microsoft.com/office/powerpoint/2010/main" val="2649176449"/>
              </p:ext>
            </p:extLst>
          </p:nvPr>
        </p:nvGraphicFramePr>
        <p:xfrm>
          <a:off x="1524000" y="53975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contenido 2"/>
          <p:cNvSpPr txBox="1">
            <a:spLocks/>
          </p:cNvSpPr>
          <p:nvPr/>
        </p:nvSpPr>
        <p:spPr>
          <a:xfrm>
            <a:off x="134412" y="1302077"/>
            <a:ext cx="8858334" cy="362743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ctr" rtl="0">
              <a:lnSpc>
                <a:spcPct val="115000"/>
              </a:lnSpc>
              <a:spcBef>
                <a:spcPts val="60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1pPr>
            <a:lvl2pPr marL="914400" marR="0" lvl="1"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2pPr>
            <a:lvl3pPr marL="1371600" marR="0" lvl="2"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3pPr>
            <a:lvl4pPr marL="1828800" marR="0" lvl="3"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4pPr>
            <a:lvl5pPr marL="2286000" marR="0" lvl="4"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5pPr>
            <a:lvl6pPr marL="2743200" marR="0" lvl="5"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6pPr>
            <a:lvl7pPr marL="3200400" marR="0" lvl="6"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7pPr>
            <a:lvl8pPr marL="3657600" marR="0" lvl="7"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8pPr>
            <a:lvl9pPr marL="4114800" marR="0" lvl="8"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9pPr>
          </a:lstStyle>
          <a:p>
            <a:pPr marL="76200" indent="0" algn="just">
              <a:buNone/>
            </a:pPr>
            <a:r>
              <a:rPr lang="es-MX" sz="2800" dirty="0"/>
              <a:t>Analizan la estructura de capital de la firma, midiendo su financiamiento con capital de deuda y determinan su capacidad para hacer frente a sus obligaciones.</a:t>
            </a:r>
          </a:p>
          <a:p>
            <a:pPr marL="76200" indent="0">
              <a:buNone/>
            </a:pPr>
            <a:endParaRPr lang="es-MX" sz="2000" dirty="0"/>
          </a:p>
          <a:p>
            <a:endParaRPr lang="es-MX" sz="2000" dirty="0"/>
          </a:p>
        </p:txBody>
      </p:sp>
      <p:sp>
        <p:nvSpPr>
          <p:cNvPr id="4" name="Rectángulo 3"/>
          <p:cNvSpPr/>
          <p:nvPr/>
        </p:nvSpPr>
        <p:spPr>
          <a:xfrm>
            <a:off x="4352261" y="297711"/>
            <a:ext cx="744279" cy="645042"/>
          </a:xfrm>
          <a:prstGeom prst="rect">
            <a:avLst/>
          </a:prstGeom>
          <a:solidFill>
            <a:srgbClr val="F6703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MX">
              <a:solidFill>
                <a:srgbClr val="F67031"/>
              </a:solidFill>
            </a:endParaRPr>
          </a:p>
        </p:txBody>
      </p:sp>
      <p:sp>
        <p:nvSpPr>
          <p:cNvPr id="3" name="Marcador de texto 2"/>
          <p:cNvSpPr>
            <a:spLocks noGrp="1"/>
          </p:cNvSpPr>
          <p:nvPr>
            <p:ph type="body" idx="1"/>
          </p:nvPr>
        </p:nvSpPr>
        <p:spPr>
          <a:xfrm>
            <a:off x="1276164" y="396134"/>
            <a:ext cx="6574829" cy="653589"/>
          </a:xfrm>
        </p:spPr>
        <p:txBody>
          <a:bodyPr/>
          <a:lstStyle/>
          <a:p>
            <a:pPr marL="76200" indent="0">
              <a:buNone/>
            </a:pPr>
            <a:r>
              <a:rPr lang="es-MX" sz="3200" b="1" dirty="0">
                <a:solidFill>
                  <a:schemeClr val="bg1"/>
                </a:solidFill>
                <a:effectLst>
                  <a:outerShdw blurRad="38100" dist="38100" dir="2700000" algn="tl">
                    <a:srgbClr val="000000">
                      <a:alpha val="43137"/>
                    </a:srgbClr>
                  </a:outerShdw>
                </a:effectLst>
              </a:rPr>
              <a:t>Razones de Endeudamiento </a:t>
            </a: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28</a:t>
            </a:fld>
            <a:endParaRPr lang="es-MX"/>
          </a:p>
        </p:txBody>
      </p:sp>
    </p:spTree>
    <p:extLst>
      <p:ext uri="{BB962C8B-B14F-4D97-AF65-F5344CB8AC3E}">
        <p14:creationId xmlns:p14="http://schemas.microsoft.com/office/powerpoint/2010/main" val="4738396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1" y="1924484"/>
            <a:ext cx="2585070" cy="956220"/>
          </a:xfrm>
        </p:spPr>
        <p:txBody>
          <a:bodyPr/>
          <a:lstStyle/>
          <a:p>
            <a:pPr algn="ctr"/>
            <a:r>
              <a:rPr lang="es-MX" sz="2600" b="1" i="1" dirty="0">
                <a:effectLst>
                  <a:outerShdw blurRad="38100" dist="38100" dir="2700000" algn="tl">
                    <a:srgbClr val="000000">
                      <a:alpha val="43137"/>
                    </a:srgbClr>
                  </a:outerShdw>
                </a:effectLst>
              </a:rPr>
              <a:t>Razón de Endeudamiento</a:t>
            </a:r>
          </a:p>
        </p:txBody>
      </p:sp>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29</a:t>
            </a:fld>
            <a:endParaRPr lang="es-MX"/>
          </a:p>
        </p:txBody>
      </p:sp>
      <p:sp>
        <p:nvSpPr>
          <p:cNvPr id="6" name="Marcador de contenido 2"/>
          <p:cNvSpPr txBox="1">
            <a:spLocks/>
          </p:cNvSpPr>
          <p:nvPr/>
        </p:nvSpPr>
        <p:spPr>
          <a:xfrm>
            <a:off x="2845917" y="345756"/>
            <a:ext cx="6162616" cy="411367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15000"/>
              </a:lnSpc>
              <a:spcBef>
                <a:spcPts val="60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1pPr>
            <a:lvl2pPr marL="914400" marR="0" lvl="1"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2pPr>
            <a:lvl3pPr marL="1371600" marR="0" lvl="2"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3pPr>
            <a:lvl4pPr marL="1828800" marR="0" lvl="3"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4pPr>
            <a:lvl5pPr marL="2286000" marR="0" lvl="4"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5pPr>
            <a:lvl6pPr marL="2743200" marR="0" lvl="5"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6pPr>
            <a:lvl7pPr marL="3200400" marR="0" lvl="6"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7pPr>
            <a:lvl8pPr marL="3657600" marR="0" lvl="7"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8pPr>
            <a:lvl9pPr marL="4114800" marR="0" lvl="8"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9pPr>
          </a:lstStyle>
          <a:p>
            <a:pPr marL="0" indent="0">
              <a:buNone/>
            </a:pPr>
            <a:endParaRPr lang="es-MX" dirty="0">
              <a:solidFill>
                <a:schemeClr val="bg1"/>
              </a:solidFill>
            </a:endParaRPr>
          </a:p>
          <a:p>
            <a:pPr marL="0" indent="0">
              <a:buNone/>
            </a:pPr>
            <a:r>
              <a:rPr lang="es-MX" dirty="0">
                <a:solidFill>
                  <a:schemeClr val="bg1"/>
                </a:solidFill>
              </a:rPr>
              <a:t>Se utiliza para conocer la proporción de activos financiados con deuda</a:t>
            </a:r>
          </a:p>
          <a:p>
            <a:endParaRPr lang="es-MX" dirty="0">
              <a:solidFill>
                <a:schemeClr val="bg1"/>
              </a:solidFill>
              <a:effectLst>
                <a:outerShdw blurRad="38100" dist="38100" dir="2700000" algn="tl">
                  <a:srgbClr val="000000">
                    <a:alpha val="43137"/>
                  </a:srgbClr>
                </a:outerShdw>
              </a:effectLst>
            </a:endParaRPr>
          </a:p>
          <a:p>
            <a:endParaRPr lang="es-MX" dirty="0">
              <a:solidFill>
                <a:schemeClr val="bg1"/>
              </a:solidFill>
              <a:effectLst>
                <a:outerShdw blurRad="38100" dist="38100" dir="2700000" algn="tl">
                  <a:srgbClr val="000000">
                    <a:alpha val="43137"/>
                  </a:srgbClr>
                </a:outerShdw>
              </a:effectLst>
            </a:endParaRPr>
          </a:p>
          <a:p>
            <a:pPr marL="0" indent="0">
              <a:buNone/>
            </a:pPr>
            <a:endParaRPr lang="es-MX" sz="1200" dirty="0">
              <a:solidFill>
                <a:schemeClr val="bg1"/>
              </a:solidFill>
              <a:effectLst>
                <a:outerShdw blurRad="38100" dist="38100" dir="2700000" algn="tl">
                  <a:srgbClr val="000000">
                    <a:alpha val="43137"/>
                  </a:srgbClr>
                </a:outerShdw>
              </a:effectLst>
            </a:endParaRPr>
          </a:p>
          <a:p>
            <a:pPr marL="0" indent="0">
              <a:buNone/>
            </a:pPr>
            <a:endParaRPr lang="es-MX" sz="1200" dirty="0">
              <a:solidFill>
                <a:schemeClr val="bg1"/>
              </a:solidFill>
              <a:effectLst>
                <a:outerShdw blurRad="38100" dist="38100" dir="2700000" algn="tl">
                  <a:srgbClr val="000000">
                    <a:alpha val="43137"/>
                  </a:srgbClr>
                </a:outerShdw>
              </a:effectLst>
            </a:endParaRPr>
          </a:p>
          <a:p>
            <a:pPr marL="0" indent="0">
              <a:buNone/>
            </a:pPr>
            <a:r>
              <a:rPr lang="es-MX" b="1" dirty="0">
                <a:solidFill>
                  <a:schemeClr val="bg1"/>
                </a:solidFill>
                <a:effectLst>
                  <a:outerShdw blurRad="38100" dist="38100" dir="2700000" algn="tl">
                    <a:srgbClr val="000000">
                      <a:alpha val="43137"/>
                    </a:srgbClr>
                  </a:outerShdw>
                </a:effectLst>
              </a:rPr>
              <a:t>Interpretación:</a:t>
            </a:r>
          </a:p>
          <a:p>
            <a:pPr marL="0" indent="0">
              <a:buNone/>
            </a:pPr>
            <a:r>
              <a:rPr lang="es-MX" altLang="zh-CN" dirty="0">
                <a:solidFill>
                  <a:schemeClr val="bg1"/>
                </a:solidFill>
                <a:effectLst>
                  <a:outerShdw blurRad="38100" dist="38100" dir="2700000" algn="tl">
                    <a:srgbClr val="000000">
                      <a:alpha val="43137"/>
                    </a:srgbClr>
                  </a:outerShdw>
                </a:effectLst>
              </a:rPr>
              <a:t>Los activos totales de la empresa ayudan a generar ventas equivalentes a ____ veces la inversión realizada en ellos.</a:t>
            </a:r>
            <a:endParaRPr lang="es-MX" dirty="0">
              <a:solidFill>
                <a:schemeClr val="bg1"/>
              </a:solidFill>
              <a:effectLst>
                <a:outerShdw blurRad="38100" dist="38100" dir="2700000" algn="tl">
                  <a:srgbClr val="000000">
                    <a:alpha val="43137"/>
                  </a:srgbClr>
                </a:outerShdw>
              </a:effectLst>
            </a:endParaRPr>
          </a:p>
          <a:p>
            <a:endParaRPr lang="es-MX" sz="1200" dirty="0">
              <a:solidFill>
                <a:schemeClr val="bg1"/>
              </a:solidFill>
            </a:endParaRPr>
          </a:p>
        </p:txBody>
      </p:sp>
      <p:graphicFrame>
        <p:nvGraphicFramePr>
          <p:cNvPr id="8" name="Tabla 7"/>
          <p:cNvGraphicFramePr>
            <a:graphicFrameLocks noGrp="1"/>
          </p:cNvGraphicFramePr>
          <p:nvPr>
            <p:extLst>
              <p:ext uri="{D42A27DB-BD31-4B8C-83A1-F6EECF244321}">
                <p14:modId xmlns:p14="http://schemas.microsoft.com/office/powerpoint/2010/main" val="1055193363"/>
              </p:ext>
            </p:extLst>
          </p:nvPr>
        </p:nvGraphicFramePr>
        <p:xfrm>
          <a:off x="2845917" y="1753048"/>
          <a:ext cx="5519197" cy="797567"/>
        </p:xfrm>
        <a:graphic>
          <a:graphicData uri="http://schemas.openxmlformats.org/drawingml/2006/table">
            <a:tbl>
              <a:tblPr firstRow="1" bandRow="1">
                <a:tableStyleId>{284E427A-3D55-4303-BF80-6455036E1DE7}</a:tableStyleId>
              </a:tblPr>
              <a:tblGrid>
                <a:gridCol w="3637718">
                  <a:extLst>
                    <a:ext uri="{9D8B030D-6E8A-4147-A177-3AD203B41FA5}">
                      <a16:colId xmlns:a16="http://schemas.microsoft.com/office/drawing/2014/main" val="4182137293"/>
                    </a:ext>
                  </a:extLst>
                </a:gridCol>
                <a:gridCol w="1881479">
                  <a:extLst>
                    <a:ext uri="{9D8B030D-6E8A-4147-A177-3AD203B41FA5}">
                      <a16:colId xmlns:a16="http://schemas.microsoft.com/office/drawing/2014/main" val="2261252934"/>
                    </a:ext>
                  </a:extLst>
                </a:gridCol>
              </a:tblGrid>
              <a:tr h="380245">
                <a:tc rowSpan="2">
                  <a:txBody>
                    <a:bodyPr/>
                    <a:lstStyle/>
                    <a:p>
                      <a:pPr algn="r"/>
                      <a:r>
                        <a:rPr lang="es-MX" sz="1400" dirty="0">
                          <a:solidFill>
                            <a:schemeClr val="bg1"/>
                          </a:solidFill>
                          <a:effectLst>
                            <a:outerShdw blurRad="38100" dist="38100" dir="2700000" algn="tl">
                              <a:srgbClr val="000000">
                                <a:alpha val="43137"/>
                              </a:srgbClr>
                            </a:outerShdw>
                          </a:effectLst>
                        </a:rPr>
                        <a:t>Razón</a:t>
                      </a:r>
                      <a:r>
                        <a:rPr lang="es-MX" sz="1400" baseline="0" dirty="0">
                          <a:solidFill>
                            <a:schemeClr val="bg1"/>
                          </a:solidFill>
                          <a:effectLst>
                            <a:outerShdw blurRad="38100" dist="38100" dir="2700000" algn="tl">
                              <a:srgbClr val="000000">
                                <a:alpha val="43137"/>
                              </a:srgbClr>
                            </a:outerShdw>
                          </a:effectLst>
                        </a:rPr>
                        <a:t> de Endeudamiento </a:t>
                      </a:r>
                      <a:r>
                        <a:rPr lang="es-MX" sz="1400" dirty="0">
                          <a:solidFill>
                            <a:schemeClr val="bg1"/>
                          </a:solidFill>
                          <a:effectLst>
                            <a:outerShdw blurRad="38100" dist="38100" dir="2700000" algn="tl">
                              <a:srgbClr val="000000">
                                <a:alpha val="43137"/>
                              </a:srgbClr>
                            </a:outerShdw>
                          </a:effectLst>
                        </a:rPr>
                        <a:t>=</a:t>
                      </a:r>
                      <a:r>
                        <a:rPr lang="es-MX" sz="1400" dirty="0">
                          <a:solidFill>
                            <a:srgbClr val="D89F39"/>
                          </a:solidFill>
                          <a:effectLst/>
                        </a:rPr>
                        <a:t>.</a:t>
                      </a:r>
                      <a:r>
                        <a:rPr lang="es-MX" sz="1400" dirty="0">
                          <a:solidFill>
                            <a:schemeClr val="bg1"/>
                          </a:solidFill>
                          <a:effectLst>
                            <a:outerShdw blurRad="38100" dist="38100" dir="2700000" algn="tl">
                              <a:srgbClr val="000000">
                                <a:alpha val="43137"/>
                              </a:srgbClr>
                            </a:outerShdw>
                          </a:effectLst>
                        </a:rPr>
                        <a:t>      </a:t>
                      </a:r>
                    </a:p>
                  </a:txBody>
                  <a:tcPr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PASIVO TOTAL</a:t>
                      </a:r>
                    </a:p>
                  </a:txBody>
                  <a:tcPr anchor="ctr">
                    <a:lnL>
                      <a:noFill/>
                    </a:lnL>
                    <a:lnR w="9525" cap="flat" cmpd="sng" algn="ctr">
                      <a:noFill/>
                      <a:prstDash val="solid"/>
                    </a:lnR>
                    <a:lnT w="9525" cap="flat"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4559171"/>
                  </a:ext>
                </a:extLst>
              </a:tr>
              <a:tr h="417322">
                <a:tc vMerge="1">
                  <a:txBody>
                    <a:bodyPr/>
                    <a:lstStyle/>
                    <a:p>
                      <a:pPr algn="r"/>
                      <a:endParaRPr lang="es-MX"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ACTIVO TOTAL </a:t>
                      </a:r>
                    </a:p>
                  </a:txBody>
                  <a:tcPr anchor="ctr">
                    <a:lnL w="25400"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D89F39"/>
                    </a:solidFill>
                  </a:tcPr>
                </a:tc>
                <a:extLst>
                  <a:ext uri="{0D108BD9-81ED-4DB2-BD59-A6C34878D82A}">
                    <a16:rowId xmlns:a16="http://schemas.microsoft.com/office/drawing/2014/main" val="1001272971"/>
                  </a:ext>
                </a:extLst>
              </a:tr>
            </a:tbl>
          </a:graphicData>
        </a:graphic>
      </p:graphicFrame>
    </p:spTree>
    <p:extLst>
      <p:ext uri="{BB962C8B-B14F-4D97-AF65-F5344CB8AC3E}">
        <p14:creationId xmlns:p14="http://schemas.microsoft.com/office/powerpoint/2010/main" val="19877792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65ECF589-01E5-44B9-8022-7C77B686F31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a:t>
            </a:fld>
            <a:endParaRPr lang="es-MX"/>
          </a:p>
        </p:txBody>
      </p:sp>
      <p:sp>
        <p:nvSpPr>
          <p:cNvPr id="4" name="CuadroTexto 3">
            <a:extLst>
              <a:ext uri="{FF2B5EF4-FFF2-40B4-BE49-F238E27FC236}">
                <a16:creationId xmlns:a16="http://schemas.microsoft.com/office/drawing/2014/main" id="{430CE6E5-C4F9-4228-9FD0-9371B2BE621F}"/>
              </a:ext>
            </a:extLst>
          </p:cNvPr>
          <p:cNvSpPr txBox="1"/>
          <p:nvPr/>
        </p:nvSpPr>
        <p:spPr>
          <a:xfrm>
            <a:off x="1682044" y="1910030"/>
            <a:ext cx="6457245" cy="1323439"/>
          </a:xfrm>
          <a:prstGeom prst="rect">
            <a:avLst/>
          </a:prstGeom>
          <a:noFill/>
        </p:spPr>
        <p:txBody>
          <a:bodyPr wrap="square" rtlCol="0">
            <a:spAutoFit/>
          </a:bodyPr>
          <a:lstStyle/>
          <a:p>
            <a:r>
              <a:rPr lang="es-MX" sz="8000" b="1" dirty="0">
                <a:solidFill>
                  <a:schemeClr val="bg1"/>
                </a:solidFill>
                <a:effectLst>
                  <a:outerShdw blurRad="38100" dist="38100" dir="2700000" algn="tl">
                    <a:srgbClr val="000000">
                      <a:alpha val="43137"/>
                    </a:srgbClr>
                  </a:outerShdw>
                </a:effectLst>
              </a:rPr>
              <a:t>Introducción</a:t>
            </a:r>
          </a:p>
        </p:txBody>
      </p:sp>
    </p:spTree>
    <p:extLst>
      <p:ext uri="{BB962C8B-B14F-4D97-AF65-F5344CB8AC3E}">
        <p14:creationId xmlns:p14="http://schemas.microsoft.com/office/powerpoint/2010/main" val="952370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56445" y="1924484"/>
            <a:ext cx="2698043" cy="956220"/>
          </a:xfrm>
        </p:spPr>
        <p:txBody>
          <a:bodyPr/>
          <a:lstStyle/>
          <a:p>
            <a:pPr algn="ctr"/>
            <a:r>
              <a:rPr lang="es-MX" sz="2600" b="1" i="1" dirty="0">
                <a:effectLst>
                  <a:outerShdw blurRad="38100" dist="38100" dir="2700000" algn="tl">
                    <a:srgbClr val="000000">
                      <a:alpha val="43137"/>
                    </a:srgbClr>
                  </a:outerShdw>
                </a:effectLst>
              </a:rPr>
              <a:t>Razón de Apalancamiento</a:t>
            </a:r>
          </a:p>
        </p:txBody>
      </p:sp>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30</a:t>
            </a:fld>
            <a:endParaRPr lang="es-MX"/>
          </a:p>
        </p:txBody>
      </p:sp>
      <p:sp>
        <p:nvSpPr>
          <p:cNvPr id="6" name="Marcador de contenido 2"/>
          <p:cNvSpPr txBox="1">
            <a:spLocks/>
          </p:cNvSpPr>
          <p:nvPr/>
        </p:nvSpPr>
        <p:spPr>
          <a:xfrm>
            <a:off x="2845917" y="345756"/>
            <a:ext cx="6162616" cy="411367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15000"/>
              </a:lnSpc>
              <a:spcBef>
                <a:spcPts val="60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1pPr>
            <a:lvl2pPr marL="914400" marR="0" lvl="1"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2pPr>
            <a:lvl3pPr marL="1371600" marR="0" lvl="2"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3pPr>
            <a:lvl4pPr marL="1828800" marR="0" lvl="3"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4pPr>
            <a:lvl5pPr marL="2286000" marR="0" lvl="4"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5pPr>
            <a:lvl6pPr marL="2743200" marR="0" lvl="5"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6pPr>
            <a:lvl7pPr marL="3200400" marR="0" lvl="6"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7pPr>
            <a:lvl8pPr marL="3657600" marR="0" lvl="7"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8pPr>
            <a:lvl9pPr marL="4114800" marR="0" lvl="8"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9pPr>
          </a:lstStyle>
          <a:p>
            <a:pPr marL="0" indent="0">
              <a:buNone/>
            </a:pPr>
            <a:endParaRPr lang="es-MX" dirty="0">
              <a:solidFill>
                <a:schemeClr val="bg1"/>
              </a:solidFill>
            </a:endParaRPr>
          </a:p>
          <a:p>
            <a:pPr marL="0" indent="0">
              <a:buNone/>
            </a:pPr>
            <a:r>
              <a:rPr lang="es-MX" dirty="0">
                <a:solidFill>
                  <a:schemeClr val="bg1"/>
                </a:solidFill>
              </a:rPr>
              <a:t>Se utiliza para conocer la deuda en relación a la cantidad aportada por los propietarios de la empresa.</a:t>
            </a:r>
          </a:p>
          <a:p>
            <a:endParaRPr lang="es-MX" dirty="0">
              <a:solidFill>
                <a:schemeClr val="bg1"/>
              </a:solidFill>
              <a:effectLst>
                <a:outerShdw blurRad="38100" dist="38100" dir="2700000" algn="tl">
                  <a:srgbClr val="000000">
                    <a:alpha val="43137"/>
                  </a:srgbClr>
                </a:outerShdw>
              </a:effectLst>
            </a:endParaRPr>
          </a:p>
          <a:p>
            <a:endParaRPr lang="es-MX" dirty="0">
              <a:solidFill>
                <a:schemeClr val="bg1"/>
              </a:solidFill>
              <a:effectLst>
                <a:outerShdw blurRad="38100" dist="38100" dir="2700000" algn="tl">
                  <a:srgbClr val="000000">
                    <a:alpha val="43137"/>
                  </a:srgbClr>
                </a:outerShdw>
              </a:effectLst>
            </a:endParaRPr>
          </a:p>
          <a:p>
            <a:pPr marL="0" indent="0">
              <a:buNone/>
            </a:pPr>
            <a:endParaRPr lang="es-MX" sz="1200" dirty="0">
              <a:solidFill>
                <a:schemeClr val="bg1"/>
              </a:solidFill>
              <a:effectLst>
                <a:outerShdw blurRad="38100" dist="38100" dir="2700000" algn="tl">
                  <a:srgbClr val="000000">
                    <a:alpha val="43137"/>
                  </a:srgbClr>
                </a:outerShdw>
              </a:effectLst>
            </a:endParaRPr>
          </a:p>
          <a:p>
            <a:pPr marL="0" indent="0">
              <a:buNone/>
            </a:pPr>
            <a:endParaRPr lang="es-MX" sz="1200" dirty="0">
              <a:solidFill>
                <a:schemeClr val="bg1"/>
              </a:solidFill>
              <a:effectLst>
                <a:outerShdw blurRad="38100" dist="38100" dir="2700000" algn="tl">
                  <a:srgbClr val="000000">
                    <a:alpha val="43137"/>
                  </a:srgbClr>
                </a:outerShdw>
              </a:effectLst>
            </a:endParaRPr>
          </a:p>
          <a:p>
            <a:pPr marL="0" indent="0">
              <a:buNone/>
            </a:pPr>
            <a:r>
              <a:rPr lang="es-MX" b="1" dirty="0">
                <a:solidFill>
                  <a:schemeClr val="bg1"/>
                </a:solidFill>
                <a:effectLst>
                  <a:outerShdw blurRad="38100" dist="38100" dir="2700000" algn="tl">
                    <a:srgbClr val="000000">
                      <a:alpha val="43137"/>
                    </a:srgbClr>
                  </a:outerShdw>
                </a:effectLst>
              </a:rPr>
              <a:t>Interpretación:</a:t>
            </a:r>
          </a:p>
          <a:p>
            <a:pPr marL="0" indent="0">
              <a:buNone/>
            </a:pPr>
            <a:r>
              <a:rPr lang="en-US" dirty="0">
                <a:solidFill>
                  <a:schemeClr val="bg1"/>
                </a:solidFill>
              </a:rPr>
              <a:t>Las </a:t>
            </a:r>
            <a:r>
              <a:rPr lang="en-US" dirty="0" err="1">
                <a:solidFill>
                  <a:schemeClr val="bg1"/>
                </a:solidFill>
              </a:rPr>
              <a:t>deudas</a:t>
            </a:r>
            <a:r>
              <a:rPr lang="en-US" dirty="0">
                <a:solidFill>
                  <a:schemeClr val="bg1"/>
                </a:solidFill>
              </a:rPr>
              <a:t> de la </a:t>
            </a:r>
            <a:r>
              <a:rPr lang="en-US" dirty="0" err="1">
                <a:solidFill>
                  <a:schemeClr val="bg1"/>
                </a:solidFill>
              </a:rPr>
              <a:t>empresa</a:t>
            </a:r>
            <a:r>
              <a:rPr lang="en-US" dirty="0">
                <a:solidFill>
                  <a:schemeClr val="bg1"/>
                </a:solidFill>
              </a:rPr>
              <a:t> </a:t>
            </a:r>
            <a:r>
              <a:rPr lang="en-US" dirty="0" err="1">
                <a:solidFill>
                  <a:schemeClr val="bg1"/>
                </a:solidFill>
              </a:rPr>
              <a:t>representan</a:t>
            </a:r>
            <a:r>
              <a:rPr lang="en-US" dirty="0">
                <a:solidFill>
                  <a:schemeClr val="bg1"/>
                </a:solidFill>
              </a:rPr>
              <a:t> un ____% del capital </a:t>
            </a:r>
            <a:r>
              <a:rPr lang="en-US" dirty="0" err="1">
                <a:solidFill>
                  <a:schemeClr val="bg1"/>
                </a:solidFill>
              </a:rPr>
              <a:t>aportado</a:t>
            </a:r>
            <a:r>
              <a:rPr lang="en-US" dirty="0">
                <a:solidFill>
                  <a:schemeClr val="bg1"/>
                </a:solidFill>
              </a:rPr>
              <a:t> </a:t>
            </a:r>
            <a:r>
              <a:rPr lang="en-US" dirty="0" err="1">
                <a:solidFill>
                  <a:schemeClr val="bg1"/>
                </a:solidFill>
              </a:rPr>
              <a:t>por</a:t>
            </a:r>
            <a:r>
              <a:rPr lang="en-US" dirty="0">
                <a:solidFill>
                  <a:schemeClr val="bg1"/>
                </a:solidFill>
              </a:rPr>
              <a:t> </a:t>
            </a:r>
            <a:r>
              <a:rPr lang="en-US" dirty="0" err="1">
                <a:solidFill>
                  <a:schemeClr val="bg1"/>
                </a:solidFill>
              </a:rPr>
              <a:t>sus</a:t>
            </a:r>
            <a:r>
              <a:rPr lang="en-US" dirty="0">
                <a:solidFill>
                  <a:schemeClr val="bg1"/>
                </a:solidFill>
              </a:rPr>
              <a:t> </a:t>
            </a:r>
            <a:r>
              <a:rPr lang="en-US" dirty="0" err="1">
                <a:solidFill>
                  <a:schemeClr val="bg1"/>
                </a:solidFill>
              </a:rPr>
              <a:t>propietarios</a:t>
            </a:r>
            <a:r>
              <a:rPr lang="en-US" dirty="0">
                <a:solidFill>
                  <a:schemeClr val="bg1"/>
                </a:solidFill>
              </a:rPr>
              <a:t>.</a:t>
            </a:r>
            <a:endParaRPr lang="es-MX" dirty="0">
              <a:solidFill>
                <a:schemeClr val="bg1"/>
              </a:solidFill>
            </a:endParaRPr>
          </a:p>
          <a:p>
            <a:endParaRPr lang="es-MX" sz="1200" dirty="0">
              <a:solidFill>
                <a:schemeClr val="bg1"/>
              </a:solidFill>
            </a:endParaRPr>
          </a:p>
        </p:txBody>
      </p:sp>
      <p:graphicFrame>
        <p:nvGraphicFramePr>
          <p:cNvPr id="8" name="Tabla 7"/>
          <p:cNvGraphicFramePr>
            <a:graphicFrameLocks noGrp="1"/>
          </p:cNvGraphicFramePr>
          <p:nvPr>
            <p:extLst>
              <p:ext uri="{D42A27DB-BD31-4B8C-83A1-F6EECF244321}">
                <p14:modId xmlns:p14="http://schemas.microsoft.com/office/powerpoint/2010/main" val="2372822030"/>
              </p:ext>
            </p:extLst>
          </p:nvPr>
        </p:nvGraphicFramePr>
        <p:xfrm>
          <a:off x="2845917" y="1753048"/>
          <a:ext cx="5519197" cy="797567"/>
        </p:xfrm>
        <a:graphic>
          <a:graphicData uri="http://schemas.openxmlformats.org/drawingml/2006/table">
            <a:tbl>
              <a:tblPr firstRow="1" bandRow="1">
                <a:tableStyleId>{284E427A-3D55-4303-BF80-6455036E1DE7}</a:tableStyleId>
              </a:tblPr>
              <a:tblGrid>
                <a:gridCol w="3637718">
                  <a:extLst>
                    <a:ext uri="{9D8B030D-6E8A-4147-A177-3AD203B41FA5}">
                      <a16:colId xmlns:a16="http://schemas.microsoft.com/office/drawing/2014/main" val="4182137293"/>
                    </a:ext>
                  </a:extLst>
                </a:gridCol>
                <a:gridCol w="1881479">
                  <a:extLst>
                    <a:ext uri="{9D8B030D-6E8A-4147-A177-3AD203B41FA5}">
                      <a16:colId xmlns:a16="http://schemas.microsoft.com/office/drawing/2014/main" val="2261252934"/>
                    </a:ext>
                  </a:extLst>
                </a:gridCol>
              </a:tblGrid>
              <a:tr h="380245">
                <a:tc rowSpan="2">
                  <a:txBody>
                    <a:bodyPr/>
                    <a:lstStyle/>
                    <a:p>
                      <a:pPr algn="r"/>
                      <a:r>
                        <a:rPr lang="es-MX" sz="1400" dirty="0">
                          <a:solidFill>
                            <a:schemeClr val="bg1"/>
                          </a:solidFill>
                          <a:effectLst>
                            <a:outerShdw blurRad="38100" dist="38100" dir="2700000" algn="tl">
                              <a:srgbClr val="000000">
                                <a:alpha val="43137"/>
                              </a:srgbClr>
                            </a:outerShdw>
                          </a:effectLst>
                        </a:rPr>
                        <a:t>Razón</a:t>
                      </a:r>
                      <a:r>
                        <a:rPr lang="es-MX" sz="1400" baseline="0" dirty="0">
                          <a:solidFill>
                            <a:schemeClr val="bg1"/>
                          </a:solidFill>
                          <a:effectLst>
                            <a:outerShdw blurRad="38100" dist="38100" dir="2700000" algn="tl">
                              <a:srgbClr val="000000">
                                <a:alpha val="43137"/>
                              </a:srgbClr>
                            </a:outerShdw>
                          </a:effectLst>
                        </a:rPr>
                        <a:t> de Apalancamiento</a:t>
                      </a:r>
                      <a:r>
                        <a:rPr lang="es-MX" sz="1400" dirty="0">
                          <a:solidFill>
                            <a:schemeClr val="bg1"/>
                          </a:solidFill>
                          <a:effectLst>
                            <a:outerShdw blurRad="38100" dist="38100" dir="2700000" algn="tl">
                              <a:srgbClr val="000000">
                                <a:alpha val="43137"/>
                              </a:srgbClr>
                            </a:outerShdw>
                          </a:effectLst>
                        </a:rPr>
                        <a:t>=</a:t>
                      </a:r>
                      <a:r>
                        <a:rPr lang="es-MX" sz="1400" dirty="0">
                          <a:solidFill>
                            <a:srgbClr val="D89F39"/>
                          </a:solidFill>
                          <a:effectLst/>
                        </a:rPr>
                        <a:t>.</a:t>
                      </a:r>
                      <a:r>
                        <a:rPr lang="es-MX" sz="1400" dirty="0">
                          <a:solidFill>
                            <a:schemeClr val="bg1"/>
                          </a:solidFill>
                          <a:effectLst>
                            <a:outerShdw blurRad="38100" dist="38100" dir="2700000" algn="tl">
                              <a:srgbClr val="000000">
                                <a:alpha val="43137"/>
                              </a:srgbClr>
                            </a:outerShdw>
                          </a:effectLst>
                        </a:rPr>
                        <a:t>      </a:t>
                      </a:r>
                    </a:p>
                  </a:txBody>
                  <a:tcPr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PASIVO TOTAL</a:t>
                      </a:r>
                    </a:p>
                  </a:txBody>
                  <a:tcPr anchor="ctr">
                    <a:lnL>
                      <a:noFill/>
                    </a:lnL>
                    <a:lnR w="9525" cap="flat" cmpd="sng" algn="ctr">
                      <a:noFill/>
                      <a:prstDash val="solid"/>
                    </a:lnR>
                    <a:lnT w="9525" cap="flat"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4559171"/>
                  </a:ext>
                </a:extLst>
              </a:tr>
              <a:tr h="417322">
                <a:tc vMerge="1">
                  <a:txBody>
                    <a:bodyPr/>
                    <a:lstStyle/>
                    <a:p>
                      <a:pPr algn="r"/>
                      <a:endParaRPr lang="es-MX"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CAPITAL SOCIAL</a:t>
                      </a:r>
                    </a:p>
                  </a:txBody>
                  <a:tcPr anchor="ctr">
                    <a:lnL w="25400"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D89F39"/>
                    </a:solidFill>
                  </a:tcPr>
                </a:tc>
                <a:extLst>
                  <a:ext uri="{0D108BD9-81ED-4DB2-BD59-A6C34878D82A}">
                    <a16:rowId xmlns:a16="http://schemas.microsoft.com/office/drawing/2014/main" val="1001272971"/>
                  </a:ext>
                </a:extLst>
              </a:tr>
            </a:tbl>
          </a:graphicData>
        </a:graphic>
      </p:graphicFrame>
    </p:spTree>
    <p:extLst>
      <p:ext uri="{BB962C8B-B14F-4D97-AF65-F5344CB8AC3E}">
        <p14:creationId xmlns:p14="http://schemas.microsoft.com/office/powerpoint/2010/main" val="14860234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56445" y="1924484"/>
            <a:ext cx="2698043" cy="956220"/>
          </a:xfrm>
        </p:spPr>
        <p:txBody>
          <a:bodyPr/>
          <a:lstStyle/>
          <a:p>
            <a:pPr algn="ctr"/>
            <a:r>
              <a:rPr lang="es-MX" sz="2600" b="1" i="1" dirty="0">
                <a:effectLst>
                  <a:outerShdw blurRad="38100" dist="38100" dir="2700000" algn="tl">
                    <a:srgbClr val="000000">
                      <a:alpha val="43137"/>
                    </a:srgbClr>
                  </a:outerShdw>
                </a:effectLst>
              </a:rPr>
              <a:t>Multiplicador del Capital</a:t>
            </a:r>
          </a:p>
        </p:txBody>
      </p:sp>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31</a:t>
            </a:fld>
            <a:endParaRPr lang="es-MX"/>
          </a:p>
        </p:txBody>
      </p:sp>
      <p:sp>
        <p:nvSpPr>
          <p:cNvPr id="6" name="Marcador de contenido 2"/>
          <p:cNvSpPr txBox="1">
            <a:spLocks/>
          </p:cNvSpPr>
          <p:nvPr/>
        </p:nvSpPr>
        <p:spPr>
          <a:xfrm>
            <a:off x="2845917" y="345756"/>
            <a:ext cx="6162616" cy="411367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15000"/>
              </a:lnSpc>
              <a:spcBef>
                <a:spcPts val="60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1pPr>
            <a:lvl2pPr marL="914400" marR="0" lvl="1"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2pPr>
            <a:lvl3pPr marL="1371600" marR="0" lvl="2"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3pPr>
            <a:lvl4pPr marL="1828800" marR="0" lvl="3"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4pPr>
            <a:lvl5pPr marL="2286000" marR="0" lvl="4"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5pPr>
            <a:lvl6pPr marL="2743200" marR="0" lvl="5"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6pPr>
            <a:lvl7pPr marL="3200400" marR="0" lvl="6"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7pPr>
            <a:lvl8pPr marL="3657600" marR="0" lvl="7"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8pPr>
            <a:lvl9pPr marL="4114800" marR="0" lvl="8"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9pPr>
          </a:lstStyle>
          <a:p>
            <a:pPr marL="0" indent="0" algn="just">
              <a:buNone/>
            </a:pPr>
            <a:r>
              <a:rPr lang="es-MX" dirty="0">
                <a:solidFill>
                  <a:schemeClr val="bg1"/>
                </a:solidFill>
                <a:effectLst>
                  <a:outerShdw blurRad="38100" dist="38100" dir="2700000" algn="tl">
                    <a:srgbClr val="000000">
                      <a:alpha val="43137"/>
                    </a:srgbClr>
                  </a:outerShdw>
                </a:effectLst>
              </a:rPr>
              <a:t>Muestra la cantidad de apalancamiento que una empresa  está utilizando para financiar sus activos y así como la relación entre el valor de sus activos y el de su patrimonio neto.</a:t>
            </a:r>
            <a:endParaRPr lang="es-MX" b="1" dirty="0">
              <a:solidFill>
                <a:schemeClr val="bg1"/>
              </a:solidFill>
              <a:effectLst>
                <a:outerShdw blurRad="38100" dist="38100" dir="2700000" algn="tl">
                  <a:srgbClr val="000000">
                    <a:alpha val="43137"/>
                  </a:srgbClr>
                </a:outerShdw>
              </a:effectLst>
            </a:endParaRPr>
          </a:p>
          <a:p>
            <a:endParaRPr lang="es-MX" dirty="0">
              <a:solidFill>
                <a:schemeClr val="bg1"/>
              </a:solidFill>
              <a:effectLst>
                <a:outerShdw blurRad="38100" dist="38100" dir="2700000" algn="tl">
                  <a:srgbClr val="000000">
                    <a:alpha val="43137"/>
                  </a:srgbClr>
                </a:outerShdw>
              </a:effectLst>
            </a:endParaRPr>
          </a:p>
          <a:p>
            <a:endParaRPr lang="es-MX" dirty="0">
              <a:solidFill>
                <a:schemeClr val="bg1"/>
              </a:solidFill>
              <a:effectLst>
                <a:outerShdw blurRad="38100" dist="38100" dir="2700000" algn="tl">
                  <a:srgbClr val="000000">
                    <a:alpha val="43137"/>
                  </a:srgbClr>
                </a:outerShdw>
              </a:effectLst>
            </a:endParaRPr>
          </a:p>
          <a:p>
            <a:pPr marL="0" indent="0">
              <a:buNone/>
            </a:pPr>
            <a:endParaRPr lang="es-MX" sz="1200" dirty="0">
              <a:solidFill>
                <a:schemeClr val="bg1"/>
              </a:solidFill>
              <a:effectLst>
                <a:outerShdw blurRad="38100" dist="38100" dir="2700000" algn="tl">
                  <a:srgbClr val="000000">
                    <a:alpha val="43137"/>
                  </a:srgbClr>
                </a:outerShdw>
              </a:effectLst>
            </a:endParaRPr>
          </a:p>
          <a:p>
            <a:pPr marL="0" indent="0">
              <a:buNone/>
            </a:pPr>
            <a:endParaRPr lang="es-MX" sz="1200" dirty="0">
              <a:solidFill>
                <a:schemeClr val="bg1"/>
              </a:solidFill>
              <a:effectLst>
                <a:outerShdw blurRad="38100" dist="38100" dir="2700000" algn="tl">
                  <a:srgbClr val="000000">
                    <a:alpha val="43137"/>
                  </a:srgbClr>
                </a:outerShdw>
              </a:effectLst>
            </a:endParaRPr>
          </a:p>
          <a:p>
            <a:pPr marL="0" indent="0">
              <a:buNone/>
            </a:pPr>
            <a:r>
              <a:rPr lang="es-MX" b="1" dirty="0">
                <a:solidFill>
                  <a:schemeClr val="bg1"/>
                </a:solidFill>
                <a:effectLst>
                  <a:outerShdw blurRad="38100" dist="38100" dir="2700000" algn="tl">
                    <a:srgbClr val="000000">
                      <a:alpha val="43137"/>
                    </a:srgbClr>
                  </a:outerShdw>
                </a:effectLst>
              </a:rPr>
              <a:t>Interpretación:</a:t>
            </a:r>
          </a:p>
          <a:p>
            <a:pPr marL="127000" indent="0">
              <a:buNone/>
            </a:pPr>
            <a:r>
              <a:rPr lang="en-US" dirty="0">
                <a:solidFill>
                  <a:schemeClr val="bg1"/>
                </a:solidFill>
                <a:effectLst>
                  <a:outerShdw blurRad="38100" dist="38100" dir="2700000" algn="tl">
                    <a:srgbClr val="000000">
                      <a:alpha val="43137"/>
                    </a:srgbClr>
                  </a:outerShdw>
                </a:effectLst>
              </a:rPr>
              <a:t>Los </a:t>
            </a:r>
            <a:r>
              <a:rPr lang="en-US" dirty="0" err="1">
                <a:solidFill>
                  <a:schemeClr val="bg1"/>
                </a:solidFill>
                <a:effectLst>
                  <a:outerShdw blurRad="38100" dist="38100" dir="2700000" algn="tl">
                    <a:srgbClr val="000000">
                      <a:alpha val="43137"/>
                    </a:srgbClr>
                  </a:outerShdw>
                </a:effectLst>
              </a:rPr>
              <a:t>activos</a:t>
            </a:r>
            <a:r>
              <a:rPr lang="en-US" dirty="0">
                <a:solidFill>
                  <a:schemeClr val="bg1"/>
                </a:solidFill>
                <a:effectLst>
                  <a:outerShdw blurRad="38100" dist="38100" dir="2700000" algn="tl">
                    <a:srgbClr val="000000">
                      <a:alpha val="43137"/>
                    </a:srgbClr>
                  </a:outerShdw>
                </a:effectLst>
              </a:rPr>
              <a:t> de la </a:t>
            </a:r>
            <a:r>
              <a:rPr lang="en-US" dirty="0" err="1">
                <a:solidFill>
                  <a:schemeClr val="bg1"/>
                </a:solidFill>
                <a:effectLst>
                  <a:outerShdw blurRad="38100" dist="38100" dir="2700000" algn="tl">
                    <a:srgbClr val="000000">
                      <a:alpha val="43137"/>
                    </a:srgbClr>
                  </a:outerShdw>
                </a:effectLst>
              </a:rPr>
              <a:t>empresa</a:t>
            </a:r>
            <a:r>
              <a:rPr lang="en-US" dirty="0">
                <a:solidFill>
                  <a:schemeClr val="bg1"/>
                </a:solidFill>
                <a:effectLst>
                  <a:outerShdw blurRad="38100" dist="38100" dir="2700000" algn="tl">
                    <a:srgbClr val="000000">
                      <a:alpha val="43137"/>
                    </a:srgbClr>
                  </a:outerShdw>
                </a:effectLst>
              </a:rPr>
              <a:t> </a:t>
            </a:r>
            <a:r>
              <a:rPr lang="en-US" dirty="0" err="1">
                <a:solidFill>
                  <a:schemeClr val="bg1"/>
                </a:solidFill>
                <a:effectLst>
                  <a:outerShdw blurRad="38100" dist="38100" dir="2700000" algn="tl">
                    <a:srgbClr val="000000">
                      <a:alpha val="43137"/>
                    </a:srgbClr>
                  </a:outerShdw>
                </a:effectLst>
              </a:rPr>
              <a:t>representan</a:t>
            </a:r>
            <a:r>
              <a:rPr lang="en-US" dirty="0">
                <a:solidFill>
                  <a:schemeClr val="bg1"/>
                </a:solidFill>
                <a:effectLst>
                  <a:outerShdw blurRad="38100" dist="38100" dir="2700000" algn="tl">
                    <a:srgbClr val="000000">
                      <a:alpha val="43137"/>
                    </a:srgbClr>
                  </a:outerShdw>
                </a:effectLst>
              </a:rPr>
              <a:t> ______ </a:t>
            </a:r>
            <a:r>
              <a:rPr lang="en-US" dirty="0" err="1">
                <a:solidFill>
                  <a:schemeClr val="bg1"/>
                </a:solidFill>
                <a:effectLst>
                  <a:outerShdw blurRad="38100" dist="38100" dir="2700000" algn="tl">
                    <a:srgbClr val="000000">
                      <a:alpha val="43137"/>
                    </a:srgbClr>
                  </a:outerShdw>
                </a:effectLst>
              </a:rPr>
              <a:t>veces</a:t>
            </a:r>
            <a:r>
              <a:rPr lang="en-US" dirty="0">
                <a:solidFill>
                  <a:schemeClr val="bg1"/>
                </a:solidFill>
                <a:effectLst>
                  <a:outerShdw blurRad="38100" dist="38100" dir="2700000" algn="tl">
                    <a:srgbClr val="000000">
                      <a:alpha val="43137"/>
                    </a:srgbClr>
                  </a:outerShdw>
                </a:effectLst>
              </a:rPr>
              <a:t> el capital </a:t>
            </a:r>
            <a:r>
              <a:rPr lang="en-US" dirty="0" err="1">
                <a:solidFill>
                  <a:schemeClr val="bg1"/>
                </a:solidFill>
                <a:effectLst>
                  <a:outerShdw blurRad="38100" dist="38100" dir="2700000" algn="tl">
                    <a:srgbClr val="000000">
                      <a:alpha val="43137"/>
                    </a:srgbClr>
                  </a:outerShdw>
                </a:effectLst>
              </a:rPr>
              <a:t>aportado</a:t>
            </a:r>
            <a:r>
              <a:rPr lang="en-US" dirty="0">
                <a:solidFill>
                  <a:schemeClr val="bg1"/>
                </a:solidFill>
                <a:effectLst>
                  <a:outerShdw blurRad="38100" dist="38100" dir="2700000" algn="tl">
                    <a:srgbClr val="000000">
                      <a:alpha val="43137"/>
                    </a:srgbClr>
                  </a:outerShdw>
                </a:effectLst>
              </a:rPr>
              <a:t> </a:t>
            </a:r>
            <a:r>
              <a:rPr lang="en-US" dirty="0" err="1">
                <a:solidFill>
                  <a:schemeClr val="bg1"/>
                </a:solidFill>
                <a:effectLst>
                  <a:outerShdw blurRad="38100" dist="38100" dir="2700000" algn="tl">
                    <a:srgbClr val="000000">
                      <a:alpha val="43137"/>
                    </a:srgbClr>
                  </a:outerShdw>
                </a:effectLst>
              </a:rPr>
              <a:t>por</a:t>
            </a:r>
            <a:r>
              <a:rPr lang="en-US" dirty="0">
                <a:solidFill>
                  <a:schemeClr val="bg1"/>
                </a:solidFill>
                <a:effectLst>
                  <a:outerShdw blurRad="38100" dist="38100" dir="2700000" algn="tl">
                    <a:srgbClr val="000000">
                      <a:alpha val="43137"/>
                    </a:srgbClr>
                  </a:outerShdw>
                </a:effectLst>
              </a:rPr>
              <a:t> </a:t>
            </a:r>
            <a:r>
              <a:rPr lang="en-US" dirty="0" err="1">
                <a:solidFill>
                  <a:schemeClr val="bg1"/>
                </a:solidFill>
                <a:effectLst>
                  <a:outerShdw blurRad="38100" dist="38100" dir="2700000" algn="tl">
                    <a:srgbClr val="000000">
                      <a:alpha val="43137"/>
                    </a:srgbClr>
                  </a:outerShdw>
                </a:effectLst>
              </a:rPr>
              <a:t>sus</a:t>
            </a:r>
            <a:r>
              <a:rPr lang="en-US" dirty="0">
                <a:solidFill>
                  <a:schemeClr val="bg1"/>
                </a:solidFill>
                <a:effectLst>
                  <a:outerShdw blurRad="38100" dist="38100" dir="2700000" algn="tl">
                    <a:srgbClr val="000000">
                      <a:alpha val="43137"/>
                    </a:srgbClr>
                  </a:outerShdw>
                </a:effectLst>
              </a:rPr>
              <a:t> </a:t>
            </a:r>
            <a:r>
              <a:rPr lang="en-US" dirty="0" err="1">
                <a:solidFill>
                  <a:schemeClr val="bg1"/>
                </a:solidFill>
                <a:effectLst>
                  <a:outerShdw blurRad="38100" dist="38100" dir="2700000" algn="tl">
                    <a:srgbClr val="000000">
                      <a:alpha val="43137"/>
                    </a:srgbClr>
                  </a:outerShdw>
                </a:effectLst>
              </a:rPr>
              <a:t>propietarios</a:t>
            </a:r>
            <a:r>
              <a:rPr lang="en-US" dirty="0">
                <a:solidFill>
                  <a:schemeClr val="bg1"/>
                </a:solidFill>
                <a:effectLst>
                  <a:outerShdw blurRad="38100" dist="38100" dir="2700000" algn="tl">
                    <a:srgbClr val="000000">
                      <a:alpha val="43137"/>
                    </a:srgbClr>
                  </a:outerShdw>
                </a:effectLst>
              </a:rPr>
              <a:t>.</a:t>
            </a:r>
          </a:p>
          <a:p>
            <a:pPr marL="127000" indent="0">
              <a:buNone/>
            </a:pPr>
            <a:endParaRPr lang="en-US" dirty="0">
              <a:solidFill>
                <a:schemeClr val="bg1"/>
              </a:solidFill>
              <a:effectLst>
                <a:outerShdw blurRad="38100" dist="38100" dir="2700000" algn="tl">
                  <a:srgbClr val="000000">
                    <a:alpha val="43137"/>
                  </a:srgbClr>
                </a:outerShdw>
              </a:effectLst>
            </a:endParaRPr>
          </a:p>
          <a:p>
            <a:pPr marL="127000" indent="0">
              <a:buNone/>
            </a:pPr>
            <a:r>
              <a:rPr lang="en-US" sz="1200" b="1" dirty="0">
                <a:solidFill>
                  <a:schemeClr val="bg1"/>
                </a:solidFill>
                <a:effectLst>
                  <a:outerShdw blurRad="38100" dist="38100" dir="2700000" algn="tl">
                    <a:srgbClr val="000000">
                      <a:alpha val="43137"/>
                    </a:srgbClr>
                  </a:outerShdw>
                </a:effectLst>
              </a:rPr>
              <a:t>Nota: </a:t>
            </a:r>
            <a:r>
              <a:rPr lang="en-US" sz="1200" dirty="0">
                <a:solidFill>
                  <a:schemeClr val="bg1"/>
                </a:solidFill>
                <a:effectLst>
                  <a:outerShdw blurRad="38100" dist="38100" dir="2700000" algn="tl">
                    <a:srgbClr val="000000">
                      <a:alpha val="43137"/>
                    </a:srgbClr>
                  </a:outerShdw>
                </a:effectLst>
              </a:rPr>
              <a:t>Si el </a:t>
            </a:r>
            <a:r>
              <a:rPr lang="en-US" sz="1200" dirty="0" err="1">
                <a:solidFill>
                  <a:schemeClr val="bg1"/>
                </a:solidFill>
                <a:effectLst>
                  <a:outerShdw blurRad="38100" dist="38100" dir="2700000" algn="tl">
                    <a:srgbClr val="000000">
                      <a:alpha val="43137"/>
                    </a:srgbClr>
                  </a:outerShdw>
                </a:effectLst>
              </a:rPr>
              <a:t>resultado</a:t>
            </a:r>
            <a:r>
              <a:rPr lang="en-US" sz="1200" dirty="0">
                <a:solidFill>
                  <a:schemeClr val="bg1"/>
                </a:solidFill>
                <a:effectLst>
                  <a:outerShdw blurRad="38100" dist="38100" dir="2700000" algn="tl">
                    <a:srgbClr val="000000">
                      <a:alpha val="43137"/>
                    </a:srgbClr>
                  </a:outerShdw>
                </a:effectLst>
              </a:rPr>
              <a:t> </a:t>
            </a:r>
            <a:r>
              <a:rPr lang="en-US" sz="1200" dirty="0" err="1">
                <a:solidFill>
                  <a:schemeClr val="bg1"/>
                </a:solidFill>
                <a:effectLst>
                  <a:outerShdw blurRad="38100" dist="38100" dir="2700000" algn="tl">
                    <a:srgbClr val="000000">
                      <a:alpha val="43137"/>
                    </a:srgbClr>
                  </a:outerShdw>
                </a:effectLst>
              </a:rPr>
              <a:t>es</a:t>
            </a:r>
            <a:r>
              <a:rPr lang="en-US" sz="1200" dirty="0">
                <a:solidFill>
                  <a:schemeClr val="bg1"/>
                </a:solidFill>
                <a:effectLst>
                  <a:outerShdw blurRad="38100" dist="38100" dir="2700000" algn="tl">
                    <a:srgbClr val="000000">
                      <a:alpha val="43137"/>
                    </a:srgbClr>
                  </a:outerShdw>
                </a:effectLst>
              </a:rPr>
              <a:t> 1, </a:t>
            </a:r>
            <a:r>
              <a:rPr lang="en-US" sz="1200" dirty="0" err="1">
                <a:solidFill>
                  <a:schemeClr val="bg1"/>
                </a:solidFill>
                <a:effectLst>
                  <a:outerShdw blurRad="38100" dist="38100" dir="2700000" algn="tl">
                    <a:srgbClr val="000000">
                      <a:alpha val="43137"/>
                    </a:srgbClr>
                  </a:outerShdw>
                </a:effectLst>
              </a:rPr>
              <a:t>significa</a:t>
            </a:r>
            <a:r>
              <a:rPr lang="en-US" sz="1200" dirty="0">
                <a:solidFill>
                  <a:schemeClr val="bg1"/>
                </a:solidFill>
                <a:effectLst>
                  <a:outerShdw blurRad="38100" dist="38100" dir="2700000" algn="tl">
                    <a:srgbClr val="000000">
                      <a:alpha val="43137"/>
                    </a:srgbClr>
                  </a:outerShdw>
                </a:effectLst>
              </a:rPr>
              <a:t> que la </a:t>
            </a:r>
            <a:r>
              <a:rPr lang="en-US" sz="1200" dirty="0" err="1">
                <a:solidFill>
                  <a:schemeClr val="bg1"/>
                </a:solidFill>
                <a:effectLst>
                  <a:outerShdw blurRad="38100" dist="38100" dir="2700000" algn="tl">
                    <a:srgbClr val="000000">
                      <a:alpha val="43137"/>
                    </a:srgbClr>
                  </a:outerShdw>
                </a:effectLst>
              </a:rPr>
              <a:t>empresa</a:t>
            </a:r>
            <a:r>
              <a:rPr lang="en-US" sz="1200" dirty="0">
                <a:solidFill>
                  <a:schemeClr val="bg1"/>
                </a:solidFill>
                <a:effectLst>
                  <a:outerShdw blurRad="38100" dist="38100" dir="2700000" algn="tl">
                    <a:srgbClr val="000000">
                      <a:alpha val="43137"/>
                    </a:srgbClr>
                  </a:outerShdw>
                </a:effectLst>
              </a:rPr>
              <a:t> no </a:t>
            </a:r>
            <a:r>
              <a:rPr lang="en-US" sz="1200" dirty="0" err="1">
                <a:solidFill>
                  <a:schemeClr val="bg1"/>
                </a:solidFill>
                <a:effectLst>
                  <a:outerShdw blurRad="38100" dist="38100" dir="2700000" algn="tl">
                    <a:srgbClr val="000000">
                      <a:alpha val="43137"/>
                    </a:srgbClr>
                  </a:outerShdw>
                </a:effectLst>
              </a:rPr>
              <a:t>tiene</a:t>
            </a:r>
            <a:r>
              <a:rPr lang="en-US" sz="1200" dirty="0">
                <a:solidFill>
                  <a:schemeClr val="bg1"/>
                </a:solidFill>
                <a:effectLst>
                  <a:outerShdw blurRad="38100" dist="38100" dir="2700000" algn="tl">
                    <a:srgbClr val="000000">
                      <a:alpha val="43137"/>
                    </a:srgbClr>
                  </a:outerShdw>
                </a:effectLst>
              </a:rPr>
              <a:t> </a:t>
            </a:r>
            <a:r>
              <a:rPr lang="en-US" sz="1200" dirty="0" err="1">
                <a:solidFill>
                  <a:schemeClr val="bg1"/>
                </a:solidFill>
                <a:effectLst>
                  <a:outerShdw blurRad="38100" dist="38100" dir="2700000" algn="tl">
                    <a:srgbClr val="000000">
                      <a:alpha val="43137"/>
                    </a:srgbClr>
                  </a:outerShdw>
                </a:effectLst>
              </a:rPr>
              <a:t>deudas</a:t>
            </a:r>
            <a:r>
              <a:rPr lang="en-US" sz="1200" dirty="0">
                <a:solidFill>
                  <a:schemeClr val="bg1"/>
                </a:solidFill>
                <a:effectLst>
                  <a:outerShdw blurRad="38100" dist="38100" dir="2700000" algn="tl">
                    <a:srgbClr val="000000">
                      <a:alpha val="43137"/>
                    </a:srgbClr>
                  </a:outerShdw>
                </a:effectLst>
              </a:rPr>
              <a:t>. </a:t>
            </a:r>
            <a:r>
              <a:rPr lang="en-US" sz="1200" dirty="0" err="1">
                <a:solidFill>
                  <a:schemeClr val="bg1"/>
                </a:solidFill>
                <a:effectLst>
                  <a:outerShdw blurRad="38100" dist="38100" dir="2700000" algn="tl">
                    <a:srgbClr val="000000">
                      <a:alpha val="43137"/>
                    </a:srgbClr>
                  </a:outerShdw>
                </a:effectLst>
              </a:rPr>
              <a:t>Por</a:t>
            </a:r>
            <a:r>
              <a:rPr lang="en-US" sz="1200" dirty="0">
                <a:solidFill>
                  <a:schemeClr val="bg1"/>
                </a:solidFill>
                <a:effectLst>
                  <a:outerShdw blurRad="38100" dist="38100" dir="2700000" algn="tl">
                    <a:srgbClr val="000000">
                      <a:alpha val="43137"/>
                    </a:srgbClr>
                  </a:outerShdw>
                </a:effectLst>
              </a:rPr>
              <a:t> el </a:t>
            </a:r>
            <a:r>
              <a:rPr lang="en-US" sz="1200" dirty="0" err="1">
                <a:solidFill>
                  <a:schemeClr val="bg1"/>
                </a:solidFill>
                <a:effectLst>
                  <a:outerShdw blurRad="38100" dist="38100" dir="2700000" algn="tl">
                    <a:srgbClr val="000000">
                      <a:alpha val="43137"/>
                    </a:srgbClr>
                  </a:outerShdw>
                </a:effectLst>
              </a:rPr>
              <a:t>contrario</a:t>
            </a:r>
            <a:r>
              <a:rPr lang="en-US" sz="1200" dirty="0">
                <a:solidFill>
                  <a:schemeClr val="bg1"/>
                </a:solidFill>
                <a:effectLst>
                  <a:outerShdw blurRad="38100" dist="38100" dir="2700000" algn="tl">
                    <a:srgbClr val="000000">
                      <a:alpha val="43137"/>
                    </a:srgbClr>
                  </a:outerShdw>
                </a:effectLst>
              </a:rPr>
              <a:t>, entre mas alto sea, </a:t>
            </a:r>
            <a:r>
              <a:rPr lang="en-US" sz="1200" dirty="0" err="1">
                <a:solidFill>
                  <a:schemeClr val="bg1"/>
                </a:solidFill>
                <a:effectLst>
                  <a:outerShdw blurRad="38100" dist="38100" dir="2700000" algn="tl">
                    <a:srgbClr val="000000">
                      <a:alpha val="43137"/>
                    </a:srgbClr>
                  </a:outerShdw>
                </a:effectLst>
              </a:rPr>
              <a:t>significa</a:t>
            </a:r>
            <a:r>
              <a:rPr lang="en-US" sz="1200" dirty="0">
                <a:solidFill>
                  <a:schemeClr val="bg1"/>
                </a:solidFill>
                <a:effectLst>
                  <a:outerShdw blurRad="38100" dist="38100" dir="2700000" algn="tl">
                    <a:srgbClr val="000000">
                      <a:alpha val="43137"/>
                    </a:srgbClr>
                  </a:outerShdw>
                </a:effectLst>
              </a:rPr>
              <a:t> un </a:t>
            </a:r>
            <a:r>
              <a:rPr lang="en-US" sz="1200" dirty="0" err="1">
                <a:solidFill>
                  <a:schemeClr val="bg1"/>
                </a:solidFill>
                <a:effectLst>
                  <a:outerShdw blurRad="38100" dist="38100" dir="2700000" algn="tl">
                    <a:srgbClr val="000000">
                      <a:alpha val="43137"/>
                    </a:srgbClr>
                  </a:outerShdw>
                </a:effectLst>
              </a:rPr>
              <a:t>exceso</a:t>
            </a:r>
            <a:r>
              <a:rPr lang="en-US" sz="1200" dirty="0">
                <a:solidFill>
                  <a:schemeClr val="bg1"/>
                </a:solidFill>
                <a:effectLst>
                  <a:outerShdw blurRad="38100" dist="38100" dir="2700000" algn="tl">
                    <a:srgbClr val="000000">
                      <a:alpha val="43137"/>
                    </a:srgbClr>
                  </a:outerShdw>
                </a:effectLst>
              </a:rPr>
              <a:t> de </a:t>
            </a:r>
            <a:r>
              <a:rPr lang="en-US" sz="1200" dirty="0" err="1">
                <a:solidFill>
                  <a:schemeClr val="bg1"/>
                </a:solidFill>
                <a:effectLst>
                  <a:outerShdw blurRad="38100" dist="38100" dir="2700000" algn="tl">
                    <a:srgbClr val="000000">
                      <a:alpha val="43137"/>
                    </a:srgbClr>
                  </a:outerShdw>
                </a:effectLst>
              </a:rPr>
              <a:t>apalancamiento</a:t>
            </a:r>
            <a:r>
              <a:rPr lang="en-US" sz="1200" dirty="0">
                <a:solidFill>
                  <a:schemeClr val="bg1"/>
                </a:solidFill>
                <a:effectLst>
                  <a:outerShdw blurRad="38100" dist="38100" dir="2700000" algn="tl">
                    <a:srgbClr val="000000">
                      <a:alpha val="43137"/>
                    </a:srgbClr>
                  </a:outerShdw>
                </a:effectLst>
              </a:rPr>
              <a:t>.</a:t>
            </a:r>
            <a:endParaRPr lang="es-MX" sz="1200" dirty="0">
              <a:solidFill>
                <a:schemeClr val="bg1"/>
              </a:solidFill>
              <a:effectLst>
                <a:outerShdw blurRad="38100" dist="38100" dir="2700000" algn="tl">
                  <a:srgbClr val="000000">
                    <a:alpha val="43137"/>
                  </a:srgbClr>
                </a:outerShdw>
              </a:effectLst>
            </a:endParaRPr>
          </a:p>
          <a:p>
            <a:endParaRPr lang="es-MX" sz="1200" dirty="0">
              <a:solidFill>
                <a:schemeClr val="bg1"/>
              </a:solidFill>
              <a:effectLst>
                <a:outerShdw blurRad="38100" dist="38100" dir="2700000" algn="tl">
                  <a:srgbClr val="000000">
                    <a:alpha val="43137"/>
                  </a:srgbClr>
                </a:outerShdw>
              </a:effectLst>
            </a:endParaRPr>
          </a:p>
        </p:txBody>
      </p:sp>
      <p:graphicFrame>
        <p:nvGraphicFramePr>
          <p:cNvPr id="8" name="Tabla 7"/>
          <p:cNvGraphicFramePr>
            <a:graphicFrameLocks noGrp="1"/>
          </p:cNvGraphicFramePr>
          <p:nvPr>
            <p:extLst>
              <p:ext uri="{D42A27DB-BD31-4B8C-83A1-F6EECF244321}">
                <p14:modId xmlns:p14="http://schemas.microsoft.com/office/powerpoint/2010/main" val="3912286227"/>
              </p:ext>
            </p:extLst>
          </p:nvPr>
        </p:nvGraphicFramePr>
        <p:xfrm>
          <a:off x="2845917" y="1753048"/>
          <a:ext cx="5519197" cy="797567"/>
        </p:xfrm>
        <a:graphic>
          <a:graphicData uri="http://schemas.openxmlformats.org/drawingml/2006/table">
            <a:tbl>
              <a:tblPr firstRow="1" bandRow="1">
                <a:tableStyleId>{284E427A-3D55-4303-BF80-6455036E1DE7}</a:tableStyleId>
              </a:tblPr>
              <a:tblGrid>
                <a:gridCol w="3637718">
                  <a:extLst>
                    <a:ext uri="{9D8B030D-6E8A-4147-A177-3AD203B41FA5}">
                      <a16:colId xmlns:a16="http://schemas.microsoft.com/office/drawing/2014/main" val="4182137293"/>
                    </a:ext>
                  </a:extLst>
                </a:gridCol>
                <a:gridCol w="1881479">
                  <a:extLst>
                    <a:ext uri="{9D8B030D-6E8A-4147-A177-3AD203B41FA5}">
                      <a16:colId xmlns:a16="http://schemas.microsoft.com/office/drawing/2014/main" val="2261252934"/>
                    </a:ext>
                  </a:extLst>
                </a:gridCol>
              </a:tblGrid>
              <a:tr h="380245">
                <a:tc rowSpan="2">
                  <a:txBody>
                    <a:bodyPr/>
                    <a:lstStyle/>
                    <a:p>
                      <a:pPr algn="r"/>
                      <a:r>
                        <a:rPr lang="es-MX" sz="1400" dirty="0" smtClean="0">
                          <a:solidFill>
                            <a:schemeClr val="bg1"/>
                          </a:solidFill>
                          <a:effectLst>
                            <a:outerShdw blurRad="38100" dist="38100" dir="2700000" algn="tl">
                              <a:srgbClr val="000000">
                                <a:alpha val="43137"/>
                              </a:srgbClr>
                            </a:outerShdw>
                          </a:effectLst>
                        </a:rPr>
                        <a:t>Multiplicador</a:t>
                      </a:r>
                      <a:r>
                        <a:rPr lang="es-MX" sz="1400" baseline="0" dirty="0" smtClean="0">
                          <a:solidFill>
                            <a:schemeClr val="bg1"/>
                          </a:solidFill>
                          <a:effectLst>
                            <a:outerShdw blurRad="38100" dist="38100" dir="2700000" algn="tl">
                              <a:srgbClr val="000000">
                                <a:alpha val="43137"/>
                              </a:srgbClr>
                            </a:outerShdw>
                          </a:effectLst>
                        </a:rPr>
                        <a:t> de Capital</a:t>
                      </a:r>
                      <a:r>
                        <a:rPr lang="es-MX" sz="1400" dirty="0" smtClean="0">
                          <a:solidFill>
                            <a:schemeClr val="bg1"/>
                          </a:solidFill>
                          <a:effectLst>
                            <a:outerShdw blurRad="38100" dist="38100" dir="2700000" algn="tl">
                              <a:srgbClr val="000000">
                                <a:alpha val="43137"/>
                              </a:srgbClr>
                            </a:outerShdw>
                          </a:effectLst>
                        </a:rPr>
                        <a:t>=</a:t>
                      </a:r>
                      <a:r>
                        <a:rPr lang="es-MX" sz="1400" dirty="0" smtClean="0">
                          <a:solidFill>
                            <a:srgbClr val="D89F39"/>
                          </a:solidFill>
                          <a:effectLst/>
                        </a:rPr>
                        <a:t>.</a:t>
                      </a:r>
                      <a:r>
                        <a:rPr lang="es-MX" sz="1400" dirty="0" smtClean="0">
                          <a:solidFill>
                            <a:schemeClr val="bg1"/>
                          </a:solidFill>
                          <a:effectLst>
                            <a:outerShdw blurRad="38100" dist="38100" dir="2700000" algn="tl">
                              <a:srgbClr val="000000">
                                <a:alpha val="43137"/>
                              </a:srgbClr>
                            </a:outerShdw>
                          </a:effectLst>
                        </a:rPr>
                        <a:t>      </a:t>
                      </a:r>
                      <a:endParaRPr lang="es-MX" sz="1400" dirty="0">
                        <a:solidFill>
                          <a:schemeClr val="bg1"/>
                        </a:solidFill>
                        <a:effectLst>
                          <a:outerShdw blurRad="38100" dist="38100" dir="2700000" algn="tl">
                            <a:srgbClr val="000000">
                              <a:alpha val="43137"/>
                            </a:srgbClr>
                          </a:outerShdw>
                        </a:effectLst>
                      </a:endParaRPr>
                    </a:p>
                  </a:txBody>
                  <a:tcPr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ACTIVO TOTAL</a:t>
                      </a:r>
                    </a:p>
                  </a:txBody>
                  <a:tcPr anchor="ctr">
                    <a:lnL>
                      <a:noFill/>
                    </a:lnL>
                    <a:lnR w="9525" cap="flat" cmpd="sng" algn="ctr">
                      <a:noFill/>
                      <a:prstDash val="solid"/>
                    </a:lnR>
                    <a:lnT w="9525" cap="flat"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4559171"/>
                  </a:ext>
                </a:extLst>
              </a:tr>
              <a:tr h="417322">
                <a:tc vMerge="1">
                  <a:txBody>
                    <a:bodyPr/>
                    <a:lstStyle/>
                    <a:p>
                      <a:pPr algn="r"/>
                      <a:endParaRPr lang="es-MX"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CAPITAL SOCIAL</a:t>
                      </a:r>
                    </a:p>
                  </a:txBody>
                  <a:tcPr anchor="ctr">
                    <a:lnL w="25400"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D89F39"/>
                    </a:solidFill>
                  </a:tcPr>
                </a:tc>
                <a:extLst>
                  <a:ext uri="{0D108BD9-81ED-4DB2-BD59-A6C34878D82A}">
                    <a16:rowId xmlns:a16="http://schemas.microsoft.com/office/drawing/2014/main" val="1001272971"/>
                  </a:ext>
                </a:extLst>
              </a:tr>
            </a:tbl>
          </a:graphicData>
        </a:graphic>
      </p:graphicFrame>
    </p:spTree>
    <p:extLst>
      <p:ext uri="{BB962C8B-B14F-4D97-AF65-F5344CB8AC3E}">
        <p14:creationId xmlns:p14="http://schemas.microsoft.com/office/powerpoint/2010/main" val="41742015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0" y="2692129"/>
            <a:ext cx="2698043" cy="956220"/>
          </a:xfrm>
        </p:spPr>
        <p:txBody>
          <a:bodyPr/>
          <a:lstStyle/>
          <a:p>
            <a:pPr algn="ctr"/>
            <a:r>
              <a:rPr lang="es-MX" sz="2600" b="1" i="1" dirty="0">
                <a:effectLst>
                  <a:outerShdw blurRad="38100" dist="38100" dir="2700000" algn="tl">
                    <a:srgbClr val="000000">
                      <a:alpha val="43137"/>
                    </a:srgbClr>
                  </a:outerShdw>
                </a:effectLst>
              </a:rPr>
              <a:t>Razón de Cobertura Financiera o de Cobertura de Intereses</a:t>
            </a:r>
          </a:p>
        </p:txBody>
      </p:sp>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32</a:t>
            </a:fld>
            <a:endParaRPr lang="es-MX"/>
          </a:p>
        </p:txBody>
      </p:sp>
      <p:sp>
        <p:nvSpPr>
          <p:cNvPr id="6" name="Marcador de contenido 2"/>
          <p:cNvSpPr txBox="1">
            <a:spLocks/>
          </p:cNvSpPr>
          <p:nvPr/>
        </p:nvSpPr>
        <p:spPr>
          <a:xfrm>
            <a:off x="2834629" y="635291"/>
            <a:ext cx="6162616" cy="411367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15000"/>
              </a:lnSpc>
              <a:spcBef>
                <a:spcPts val="60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1pPr>
            <a:lvl2pPr marL="914400" marR="0" lvl="1"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2pPr>
            <a:lvl3pPr marL="1371600" marR="0" lvl="2"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3pPr>
            <a:lvl4pPr marL="1828800" marR="0" lvl="3"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4pPr>
            <a:lvl5pPr marL="2286000" marR="0" lvl="4"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5pPr>
            <a:lvl6pPr marL="2743200" marR="0" lvl="5"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6pPr>
            <a:lvl7pPr marL="3200400" marR="0" lvl="6"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7pPr>
            <a:lvl8pPr marL="3657600" marR="0" lvl="7"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8pPr>
            <a:lvl9pPr marL="4114800" marR="0" lvl="8"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9pPr>
          </a:lstStyle>
          <a:p>
            <a:pPr marL="0" indent="0">
              <a:buNone/>
            </a:pPr>
            <a:r>
              <a:rPr lang="es-MX" dirty="0">
                <a:solidFill>
                  <a:schemeClr val="bg1"/>
                </a:solidFill>
              </a:rPr>
              <a:t>Se utiliza para conocer en que medida la utilidad antes de intereses e impuestos generada por la empresa cubre el costo financiero de la deuda.</a:t>
            </a:r>
          </a:p>
          <a:p>
            <a:endParaRPr lang="es-MX" dirty="0">
              <a:solidFill>
                <a:schemeClr val="bg1"/>
              </a:solidFill>
            </a:endParaRPr>
          </a:p>
          <a:p>
            <a:endParaRPr lang="es-MX" dirty="0">
              <a:solidFill>
                <a:schemeClr val="bg1"/>
              </a:solidFill>
            </a:endParaRPr>
          </a:p>
          <a:p>
            <a:pPr marL="0" indent="0">
              <a:buNone/>
            </a:pPr>
            <a:endParaRPr lang="es-MX" sz="1200" dirty="0">
              <a:solidFill>
                <a:schemeClr val="bg1"/>
              </a:solidFill>
            </a:endParaRPr>
          </a:p>
          <a:p>
            <a:pPr marL="0" indent="0">
              <a:buNone/>
            </a:pPr>
            <a:endParaRPr lang="es-MX" sz="1200" dirty="0">
              <a:solidFill>
                <a:schemeClr val="bg1"/>
              </a:solidFill>
            </a:endParaRPr>
          </a:p>
          <a:p>
            <a:pPr marL="0" indent="0">
              <a:buNone/>
            </a:pPr>
            <a:r>
              <a:rPr lang="es-MX" dirty="0">
                <a:solidFill>
                  <a:schemeClr val="bg1"/>
                </a:solidFill>
              </a:rPr>
              <a:t>Interpretación:</a:t>
            </a:r>
          </a:p>
          <a:p>
            <a:pPr marL="0" indent="0">
              <a:buNone/>
            </a:pPr>
            <a:r>
              <a:rPr lang="en-US" dirty="0">
                <a:solidFill>
                  <a:schemeClr val="bg1"/>
                </a:solidFill>
              </a:rPr>
              <a:t>La </a:t>
            </a:r>
            <a:r>
              <a:rPr lang="en-US" dirty="0" err="1">
                <a:solidFill>
                  <a:schemeClr val="bg1"/>
                </a:solidFill>
              </a:rPr>
              <a:t>utilidad</a:t>
            </a:r>
            <a:r>
              <a:rPr lang="en-US" dirty="0">
                <a:solidFill>
                  <a:schemeClr val="bg1"/>
                </a:solidFill>
              </a:rPr>
              <a:t> antes de </a:t>
            </a:r>
            <a:r>
              <a:rPr lang="en-US" dirty="0" err="1">
                <a:solidFill>
                  <a:schemeClr val="bg1"/>
                </a:solidFill>
              </a:rPr>
              <a:t>intereses</a:t>
            </a:r>
            <a:r>
              <a:rPr lang="en-US" dirty="0">
                <a:solidFill>
                  <a:schemeClr val="bg1"/>
                </a:solidFill>
              </a:rPr>
              <a:t> e </a:t>
            </a:r>
            <a:r>
              <a:rPr lang="en-US" dirty="0" err="1">
                <a:solidFill>
                  <a:schemeClr val="bg1"/>
                </a:solidFill>
              </a:rPr>
              <a:t>impuestos</a:t>
            </a:r>
            <a:r>
              <a:rPr lang="en-US" dirty="0">
                <a:solidFill>
                  <a:schemeClr val="bg1"/>
                </a:solidFill>
              </a:rPr>
              <a:t> de la </a:t>
            </a:r>
            <a:r>
              <a:rPr lang="en-US" dirty="0" err="1">
                <a:solidFill>
                  <a:schemeClr val="bg1"/>
                </a:solidFill>
              </a:rPr>
              <a:t>empresa</a:t>
            </a:r>
            <a:r>
              <a:rPr lang="en-US" dirty="0">
                <a:solidFill>
                  <a:schemeClr val="bg1"/>
                </a:solidFill>
              </a:rPr>
              <a:t> </a:t>
            </a:r>
            <a:r>
              <a:rPr lang="en-US" dirty="0" err="1">
                <a:solidFill>
                  <a:schemeClr val="bg1"/>
                </a:solidFill>
              </a:rPr>
              <a:t>cubre</a:t>
            </a:r>
            <a:r>
              <a:rPr lang="en-US" dirty="0">
                <a:solidFill>
                  <a:schemeClr val="bg1"/>
                </a:solidFill>
              </a:rPr>
              <a:t> </a:t>
            </a:r>
            <a:r>
              <a:rPr lang="en-US" dirty="0" err="1">
                <a:solidFill>
                  <a:schemeClr val="bg1"/>
                </a:solidFill>
              </a:rPr>
              <a:t>en</a:t>
            </a:r>
            <a:r>
              <a:rPr lang="en-US" dirty="0">
                <a:solidFill>
                  <a:schemeClr val="bg1"/>
                </a:solidFill>
              </a:rPr>
              <a:t> </a:t>
            </a:r>
            <a:r>
              <a:rPr lang="en-US" dirty="0" err="1">
                <a:solidFill>
                  <a:schemeClr val="bg1"/>
                </a:solidFill>
              </a:rPr>
              <a:t>una</a:t>
            </a:r>
            <a:r>
              <a:rPr lang="en-US" dirty="0">
                <a:solidFill>
                  <a:schemeClr val="bg1"/>
                </a:solidFill>
              </a:rPr>
              <a:t> </a:t>
            </a:r>
            <a:r>
              <a:rPr lang="en-US" dirty="0" err="1">
                <a:solidFill>
                  <a:schemeClr val="bg1"/>
                </a:solidFill>
              </a:rPr>
              <a:t>relación</a:t>
            </a:r>
            <a:r>
              <a:rPr lang="en-US" dirty="0">
                <a:solidFill>
                  <a:schemeClr val="bg1"/>
                </a:solidFill>
              </a:rPr>
              <a:t>  de __ </a:t>
            </a:r>
            <a:r>
              <a:rPr lang="en-US" dirty="0" err="1">
                <a:solidFill>
                  <a:schemeClr val="bg1"/>
                </a:solidFill>
              </a:rPr>
              <a:t>veces</a:t>
            </a:r>
            <a:r>
              <a:rPr lang="en-US" dirty="0">
                <a:solidFill>
                  <a:schemeClr val="bg1"/>
                </a:solidFill>
              </a:rPr>
              <a:t> a 1 el </a:t>
            </a:r>
            <a:r>
              <a:rPr lang="en-US" dirty="0" err="1">
                <a:solidFill>
                  <a:schemeClr val="bg1"/>
                </a:solidFill>
              </a:rPr>
              <a:t>costo</a:t>
            </a:r>
            <a:r>
              <a:rPr lang="en-US" dirty="0">
                <a:solidFill>
                  <a:schemeClr val="bg1"/>
                </a:solidFill>
              </a:rPr>
              <a:t> </a:t>
            </a:r>
            <a:r>
              <a:rPr lang="en-US" dirty="0" err="1">
                <a:solidFill>
                  <a:schemeClr val="bg1"/>
                </a:solidFill>
              </a:rPr>
              <a:t>financiero</a:t>
            </a:r>
            <a:r>
              <a:rPr lang="en-US" dirty="0">
                <a:solidFill>
                  <a:schemeClr val="bg1"/>
                </a:solidFill>
              </a:rPr>
              <a:t> de </a:t>
            </a:r>
            <a:r>
              <a:rPr lang="en-US" dirty="0" err="1">
                <a:solidFill>
                  <a:schemeClr val="bg1"/>
                </a:solidFill>
              </a:rPr>
              <a:t>sus</a:t>
            </a:r>
            <a:r>
              <a:rPr lang="en-US" dirty="0">
                <a:solidFill>
                  <a:schemeClr val="bg1"/>
                </a:solidFill>
              </a:rPr>
              <a:t> </a:t>
            </a:r>
            <a:r>
              <a:rPr lang="en-US" dirty="0" err="1">
                <a:solidFill>
                  <a:schemeClr val="bg1"/>
                </a:solidFill>
              </a:rPr>
              <a:t>deudas</a:t>
            </a:r>
            <a:r>
              <a:rPr lang="en-US" dirty="0">
                <a:solidFill>
                  <a:schemeClr val="bg1"/>
                </a:solidFill>
              </a:rPr>
              <a:t>.</a:t>
            </a:r>
            <a:endParaRPr lang="es-MX" dirty="0">
              <a:solidFill>
                <a:schemeClr val="bg1"/>
              </a:solidFill>
            </a:endParaRPr>
          </a:p>
          <a:p>
            <a:endParaRPr lang="es-MX" sz="1200" dirty="0">
              <a:solidFill>
                <a:schemeClr val="bg1"/>
              </a:solidFill>
            </a:endParaRPr>
          </a:p>
        </p:txBody>
      </p:sp>
      <p:graphicFrame>
        <p:nvGraphicFramePr>
          <p:cNvPr id="8" name="Tabla 7"/>
          <p:cNvGraphicFramePr>
            <a:graphicFrameLocks noGrp="1"/>
          </p:cNvGraphicFramePr>
          <p:nvPr>
            <p:extLst>
              <p:ext uri="{D42A27DB-BD31-4B8C-83A1-F6EECF244321}">
                <p14:modId xmlns:p14="http://schemas.microsoft.com/office/powerpoint/2010/main" val="3202258929"/>
              </p:ext>
            </p:extLst>
          </p:nvPr>
        </p:nvGraphicFramePr>
        <p:xfrm>
          <a:off x="2924939" y="1954983"/>
          <a:ext cx="5631845" cy="898405"/>
        </p:xfrm>
        <a:graphic>
          <a:graphicData uri="http://schemas.openxmlformats.org/drawingml/2006/table">
            <a:tbl>
              <a:tblPr firstRow="1" bandRow="1">
                <a:tableStyleId>{284E427A-3D55-4303-BF80-6455036E1DE7}</a:tableStyleId>
              </a:tblPr>
              <a:tblGrid>
                <a:gridCol w="3711965">
                  <a:extLst>
                    <a:ext uri="{9D8B030D-6E8A-4147-A177-3AD203B41FA5}">
                      <a16:colId xmlns:a16="http://schemas.microsoft.com/office/drawing/2014/main" val="4182137293"/>
                    </a:ext>
                  </a:extLst>
                </a:gridCol>
                <a:gridCol w="1919880">
                  <a:extLst>
                    <a:ext uri="{9D8B030D-6E8A-4147-A177-3AD203B41FA5}">
                      <a16:colId xmlns:a16="http://schemas.microsoft.com/office/drawing/2014/main" val="2261252934"/>
                    </a:ext>
                  </a:extLst>
                </a:gridCol>
              </a:tblGrid>
              <a:tr h="380245">
                <a:tc rowSpan="2">
                  <a:txBody>
                    <a:bodyPr/>
                    <a:lstStyle/>
                    <a:p>
                      <a:pPr algn="r"/>
                      <a:r>
                        <a:rPr lang="es-MX" sz="1400" dirty="0">
                          <a:solidFill>
                            <a:schemeClr val="bg1"/>
                          </a:solidFill>
                          <a:effectLst>
                            <a:outerShdw blurRad="38100" dist="38100" dir="2700000" algn="tl">
                              <a:srgbClr val="000000">
                                <a:alpha val="43137"/>
                              </a:srgbClr>
                            </a:outerShdw>
                          </a:effectLst>
                        </a:rPr>
                        <a:t>Razón de Cobertura</a:t>
                      </a:r>
                      <a:r>
                        <a:rPr lang="es-MX" sz="1400" baseline="0" dirty="0">
                          <a:solidFill>
                            <a:schemeClr val="bg1"/>
                          </a:solidFill>
                          <a:effectLst>
                            <a:outerShdw blurRad="38100" dist="38100" dir="2700000" algn="tl">
                              <a:srgbClr val="000000">
                                <a:alpha val="43137"/>
                              </a:srgbClr>
                            </a:outerShdw>
                          </a:effectLst>
                        </a:rPr>
                        <a:t> Financiera</a:t>
                      </a:r>
                      <a:r>
                        <a:rPr lang="es-MX" sz="1400" dirty="0">
                          <a:solidFill>
                            <a:schemeClr val="bg1"/>
                          </a:solidFill>
                          <a:effectLst>
                            <a:outerShdw blurRad="38100" dist="38100" dir="2700000" algn="tl">
                              <a:srgbClr val="000000">
                                <a:alpha val="43137"/>
                              </a:srgbClr>
                            </a:outerShdw>
                          </a:effectLst>
                        </a:rPr>
                        <a:t>=</a:t>
                      </a:r>
                      <a:r>
                        <a:rPr lang="es-MX" sz="1400" dirty="0">
                          <a:solidFill>
                            <a:srgbClr val="D89F39"/>
                          </a:solidFill>
                          <a:effectLst/>
                        </a:rPr>
                        <a:t>.</a:t>
                      </a:r>
                      <a:r>
                        <a:rPr lang="es-MX" sz="1400" dirty="0">
                          <a:solidFill>
                            <a:schemeClr val="bg1"/>
                          </a:solidFill>
                          <a:effectLst>
                            <a:outerShdw blurRad="38100" dist="38100" dir="2700000" algn="tl">
                              <a:srgbClr val="000000">
                                <a:alpha val="43137"/>
                              </a:srgbClr>
                            </a:outerShdw>
                          </a:effectLst>
                        </a:rPr>
                        <a:t>      </a:t>
                      </a:r>
                    </a:p>
                  </a:txBody>
                  <a:tcPr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UAII</a:t>
                      </a:r>
                    </a:p>
                  </a:txBody>
                  <a:tcPr anchor="ctr">
                    <a:lnL>
                      <a:noFill/>
                    </a:lnL>
                    <a:lnR w="9525" cap="flat" cmpd="sng" algn="ctr">
                      <a:noFill/>
                      <a:prstDash val="solid"/>
                    </a:lnR>
                    <a:lnT w="9525" cap="flat"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4559171"/>
                  </a:ext>
                </a:extLst>
              </a:tr>
              <a:tr h="417322">
                <a:tc vMerge="1">
                  <a:txBody>
                    <a:bodyPr/>
                    <a:lstStyle/>
                    <a:p>
                      <a:pPr algn="r"/>
                      <a:endParaRPr lang="es-MX"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CARGOS</a:t>
                      </a:r>
                      <a:r>
                        <a:rPr lang="es-MX" b="1" baseline="0" dirty="0">
                          <a:solidFill>
                            <a:schemeClr val="bg1"/>
                          </a:solidFill>
                          <a:effectLst>
                            <a:outerShdw blurRad="38100" dist="38100" dir="2700000" algn="tl">
                              <a:srgbClr val="000000">
                                <a:alpha val="43137"/>
                              </a:srgbClr>
                            </a:outerShdw>
                          </a:effectLst>
                        </a:rPr>
                        <a:t> POR INTERESES</a:t>
                      </a:r>
                      <a:endParaRPr lang="es-MX" b="1" dirty="0">
                        <a:solidFill>
                          <a:schemeClr val="bg1"/>
                        </a:solidFill>
                        <a:effectLst>
                          <a:outerShdw blurRad="38100" dist="38100" dir="2700000" algn="tl">
                            <a:srgbClr val="000000">
                              <a:alpha val="43137"/>
                            </a:srgbClr>
                          </a:outerShdw>
                        </a:effectLst>
                      </a:endParaRPr>
                    </a:p>
                  </a:txBody>
                  <a:tcPr anchor="ctr">
                    <a:lnL w="25400"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D89F39"/>
                    </a:solidFill>
                  </a:tcPr>
                </a:tc>
                <a:extLst>
                  <a:ext uri="{0D108BD9-81ED-4DB2-BD59-A6C34878D82A}">
                    <a16:rowId xmlns:a16="http://schemas.microsoft.com/office/drawing/2014/main" val="1001272971"/>
                  </a:ext>
                </a:extLst>
              </a:tr>
            </a:tbl>
          </a:graphicData>
        </a:graphic>
      </p:graphicFrame>
    </p:spTree>
    <p:extLst>
      <p:ext uri="{BB962C8B-B14F-4D97-AF65-F5344CB8AC3E}">
        <p14:creationId xmlns:p14="http://schemas.microsoft.com/office/powerpoint/2010/main" val="7109670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0" y="2214019"/>
            <a:ext cx="2698043" cy="956220"/>
          </a:xfrm>
        </p:spPr>
        <p:txBody>
          <a:bodyPr/>
          <a:lstStyle/>
          <a:p>
            <a:pPr algn="ctr"/>
            <a:r>
              <a:rPr lang="es-MX" sz="2600" b="1" i="1" dirty="0">
                <a:effectLst>
                  <a:outerShdw blurRad="38100" dist="38100" dir="2700000" algn="tl">
                    <a:srgbClr val="000000">
                      <a:alpha val="43137"/>
                    </a:srgbClr>
                  </a:outerShdw>
                </a:effectLst>
              </a:rPr>
              <a:t>Razón de Cobertura Efectiva</a:t>
            </a:r>
          </a:p>
        </p:txBody>
      </p:sp>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33</a:t>
            </a:fld>
            <a:endParaRPr lang="es-MX"/>
          </a:p>
        </p:txBody>
      </p:sp>
      <p:sp>
        <p:nvSpPr>
          <p:cNvPr id="6" name="Marcador de contenido 2"/>
          <p:cNvSpPr txBox="1">
            <a:spLocks/>
          </p:cNvSpPr>
          <p:nvPr/>
        </p:nvSpPr>
        <p:spPr>
          <a:xfrm>
            <a:off x="2698043" y="635291"/>
            <a:ext cx="6162616" cy="411367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15000"/>
              </a:lnSpc>
              <a:spcBef>
                <a:spcPts val="60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1pPr>
            <a:lvl2pPr marL="914400" marR="0" lvl="1"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2pPr>
            <a:lvl3pPr marL="1371600" marR="0" lvl="2"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3pPr>
            <a:lvl4pPr marL="1828800" marR="0" lvl="3"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4pPr>
            <a:lvl5pPr marL="2286000" marR="0" lvl="4"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5pPr>
            <a:lvl6pPr marL="2743200" marR="0" lvl="5"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6pPr>
            <a:lvl7pPr marL="3200400" marR="0" lvl="6"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7pPr>
            <a:lvl8pPr marL="3657600" marR="0" lvl="7"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8pPr>
            <a:lvl9pPr marL="4114800" marR="0" lvl="8"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9pPr>
          </a:lstStyle>
          <a:p>
            <a:pPr marL="0" indent="0" algn="just">
              <a:buNone/>
            </a:pPr>
            <a:r>
              <a:rPr lang="es-MX" dirty="0">
                <a:solidFill>
                  <a:schemeClr val="bg1"/>
                </a:solidFill>
                <a:effectLst>
                  <a:outerShdw blurRad="38100" dist="38100" dir="2700000" algn="tl">
                    <a:srgbClr val="000000">
                      <a:alpha val="43137"/>
                    </a:srgbClr>
                  </a:outerShdw>
                </a:effectLst>
              </a:rPr>
              <a:t>Esta razón se utiliza para conocer en que medida la utilidad antes de intereses e impuestos, depreciación y amortización  generada por la empresa cubre el costo financiero de la deuda</a:t>
            </a:r>
          </a:p>
          <a:p>
            <a:pPr algn="just"/>
            <a:endParaRPr lang="es-MX" dirty="0">
              <a:solidFill>
                <a:schemeClr val="bg1"/>
              </a:solidFill>
            </a:endParaRPr>
          </a:p>
          <a:p>
            <a:pPr algn="just"/>
            <a:endParaRPr lang="es-MX" dirty="0">
              <a:solidFill>
                <a:schemeClr val="bg1"/>
              </a:solidFill>
            </a:endParaRPr>
          </a:p>
          <a:p>
            <a:pPr marL="0" indent="0" algn="just">
              <a:buNone/>
            </a:pPr>
            <a:endParaRPr lang="es-MX" sz="1200" dirty="0">
              <a:solidFill>
                <a:schemeClr val="bg1"/>
              </a:solidFill>
            </a:endParaRPr>
          </a:p>
          <a:p>
            <a:pPr marL="0" indent="0" algn="just">
              <a:buNone/>
            </a:pPr>
            <a:endParaRPr lang="es-MX" sz="1200" dirty="0">
              <a:solidFill>
                <a:schemeClr val="bg1"/>
              </a:solidFill>
            </a:endParaRPr>
          </a:p>
          <a:p>
            <a:pPr marL="0" indent="0" algn="just">
              <a:buNone/>
            </a:pPr>
            <a:r>
              <a:rPr lang="es-MX" dirty="0">
                <a:solidFill>
                  <a:schemeClr val="bg1"/>
                </a:solidFill>
              </a:rPr>
              <a:t>Interpretación:</a:t>
            </a:r>
          </a:p>
          <a:p>
            <a:pPr marL="0" indent="0" algn="just">
              <a:buNone/>
            </a:pPr>
            <a:r>
              <a:rPr lang="en-US" dirty="0">
                <a:solidFill>
                  <a:schemeClr val="bg1"/>
                </a:solidFill>
              </a:rPr>
              <a:t>La </a:t>
            </a:r>
            <a:r>
              <a:rPr lang="en-US" dirty="0" err="1">
                <a:solidFill>
                  <a:schemeClr val="bg1"/>
                </a:solidFill>
              </a:rPr>
              <a:t>utilidad</a:t>
            </a:r>
            <a:r>
              <a:rPr lang="en-US" dirty="0">
                <a:solidFill>
                  <a:schemeClr val="bg1"/>
                </a:solidFill>
              </a:rPr>
              <a:t> antes de </a:t>
            </a:r>
            <a:r>
              <a:rPr lang="en-US" dirty="0" err="1">
                <a:solidFill>
                  <a:schemeClr val="bg1"/>
                </a:solidFill>
              </a:rPr>
              <a:t>intereses</a:t>
            </a:r>
            <a:r>
              <a:rPr lang="en-US" dirty="0">
                <a:solidFill>
                  <a:schemeClr val="bg1"/>
                </a:solidFill>
              </a:rPr>
              <a:t> e </a:t>
            </a:r>
            <a:r>
              <a:rPr lang="en-US" dirty="0" err="1">
                <a:solidFill>
                  <a:schemeClr val="bg1"/>
                </a:solidFill>
              </a:rPr>
              <a:t>impuestos</a:t>
            </a:r>
            <a:r>
              <a:rPr lang="en-US" dirty="0">
                <a:solidFill>
                  <a:schemeClr val="bg1"/>
                </a:solidFill>
              </a:rPr>
              <a:t>, </a:t>
            </a:r>
            <a:r>
              <a:rPr lang="en-US" dirty="0" err="1">
                <a:solidFill>
                  <a:schemeClr val="bg1"/>
                </a:solidFill>
              </a:rPr>
              <a:t>depreciación</a:t>
            </a:r>
            <a:r>
              <a:rPr lang="en-US" dirty="0">
                <a:solidFill>
                  <a:schemeClr val="bg1"/>
                </a:solidFill>
              </a:rPr>
              <a:t> y </a:t>
            </a:r>
            <a:r>
              <a:rPr lang="en-US" dirty="0" err="1">
                <a:solidFill>
                  <a:schemeClr val="bg1"/>
                </a:solidFill>
              </a:rPr>
              <a:t>amortización</a:t>
            </a:r>
            <a:r>
              <a:rPr lang="en-US" dirty="0">
                <a:solidFill>
                  <a:schemeClr val="bg1"/>
                </a:solidFill>
              </a:rPr>
              <a:t> de la </a:t>
            </a:r>
            <a:r>
              <a:rPr lang="en-US" dirty="0" err="1">
                <a:solidFill>
                  <a:schemeClr val="bg1"/>
                </a:solidFill>
              </a:rPr>
              <a:t>empresa</a:t>
            </a:r>
            <a:r>
              <a:rPr lang="en-US" dirty="0">
                <a:solidFill>
                  <a:schemeClr val="bg1"/>
                </a:solidFill>
              </a:rPr>
              <a:t> </a:t>
            </a:r>
            <a:r>
              <a:rPr lang="en-US" dirty="0" err="1">
                <a:solidFill>
                  <a:schemeClr val="bg1"/>
                </a:solidFill>
              </a:rPr>
              <a:t>cubre</a:t>
            </a:r>
            <a:r>
              <a:rPr lang="en-US" dirty="0">
                <a:solidFill>
                  <a:schemeClr val="bg1"/>
                </a:solidFill>
              </a:rPr>
              <a:t> </a:t>
            </a:r>
            <a:r>
              <a:rPr lang="en-US" dirty="0" err="1">
                <a:solidFill>
                  <a:schemeClr val="bg1"/>
                </a:solidFill>
              </a:rPr>
              <a:t>en</a:t>
            </a:r>
            <a:r>
              <a:rPr lang="en-US" dirty="0">
                <a:solidFill>
                  <a:schemeClr val="bg1"/>
                </a:solidFill>
              </a:rPr>
              <a:t> </a:t>
            </a:r>
            <a:r>
              <a:rPr lang="en-US" dirty="0" err="1">
                <a:solidFill>
                  <a:schemeClr val="bg1"/>
                </a:solidFill>
              </a:rPr>
              <a:t>una</a:t>
            </a:r>
            <a:r>
              <a:rPr lang="en-US" dirty="0">
                <a:solidFill>
                  <a:schemeClr val="bg1"/>
                </a:solidFill>
              </a:rPr>
              <a:t> </a:t>
            </a:r>
            <a:r>
              <a:rPr lang="en-US" dirty="0" err="1">
                <a:solidFill>
                  <a:schemeClr val="bg1"/>
                </a:solidFill>
              </a:rPr>
              <a:t>relación</a:t>
            </a:r>
            <a:r>
              <a:rPr lang="en-US" dirty="0">
                <a:solidFill>
                  <a:schemeClr val="bg1"/>
                </a:solidFill>
              </a:rPr>
              <a:t>  de __ </a:t>
            </a:r>
            <a:r>
              <a:rPr lang="en-US" dirty="0" err="1">
                <a:solidFill>
                  <a:schemeClr val="bg1"/>
                </a:solidFill>
              </a:rPr>
              <a:t>veces</a:t>
            </a:r>
            <a:r>
              <a:rPr lang="en-US" dirty="0">
                <a:solidFill>
                  <a:schemeClr val="bg1"/>
                </a:solidFill>
              </a:rPr>
              <a:t> a 1 el </a:t>
            </a:r>
            <a:r>
              <a:rPr lang="en-US" dirty="0" err="1">
                <a:solidFill>
                  <a:schemeClr val="bg1"/>
                </a:solidFill>
              </a:rPr>
              <a:t>costo</a:t>
            </a:r>
            <a:r>
              <a:rPr lang="en-US" dirty="0">
                <a:solidFill>
                  <a:schemeClr val="bg1"/>
                </a:solidFill>
              </a:rPr>
              <a:t> </a:t>
            </a:r>
            <a:r>
              <a:rPr lang="en-US" dirty="0" err="1">
                <a:solidFill>
                  <a:schemeClr val="bg1"/>
                </a:solidFill>
              </a:rPr>
              <a:t>financiero</a:t>
            </a:r>
            <a:r>
              <a:rPr lang="en-US" dirty="0">
                <a:solidFill>
                  <a:schemeClr val="bg1"/>
                </a:solidFill>
              </a:rPr>
              <a:t> de </a:t>
            </a:r>
            <a:r>
              <a:rPr lang="en-US" dirty="0" err="1">
                <a:solidFill>
                  <a:schemeClr val="bg1"/>
                </a:solidFill>
              </a:rPr>
              <a:t>sus</a:t>
            </a:r>
            <a:r>
              <a:rPr lang="en-US" dirty="0">
                <a:solidFill>
                  <a:schemeClr val="bg1"/>
                </a:solidFill>
              </a:rPr>
              <a:t> </a:t>
            </a:r>
            <a:r>
              <a:rPr lang="en-US" dirty="0" err="1">
                <a:solidFill>
                  <a:schemeClr val="bg1"/>
                </a:solidFill>
              </a:rPr>
              <a:t>deudas</a:t>
            </a:r>
            <a:r>
              <a:rPr lang="en-US" dirty="0">
                <a:solidFill>
                  <a:schemeClr val="bg1"/>
                </a:solidFill>
              </a:rPr>
              <a:t>.</a:t>
            </a:r>
            <a:endParaRPr lang="es-MX" dirty="0">
              <a:solidFill>
                <a:schemeClr val="bg1"/>
              </a:solidFill>
            </a:endParaRPr>
          </a:p>
          <a:p>
            <a:pPr algn="just"/>
            <a:endParaRPr lang="es-MX" sz="1200" dirty="0">
              <a:solidFill>
                <a:schemeClr val="bg1"/>
              </a:solidFill>
            </a:endParaRPr>
          </a:p>
        </p:txBody>
      </p:sp>
      <p:graphicFrame>
        <p:nvGraphicFramePr>
          <p:cNvPr id="8" name="Tabla 7"/>
          <p:cNvGraphicFramePr>
            <a:graphicFrameLocks noGrp="1"/>
          </p:cNvGraphicFramePr>
          <p:nvPr>
            <p:extLst>
              <p:ext uri="{D42A27DB-BD31-4B8C-83A1-F6EECF244321}">
                <p14:modId xmlns:p14="http://schemas.microsoft.com/office/powerpoint/2010/main" val="902428803"/>
              </p:ext>
            </p:extLst>
          </p:nvPr>
        </p:nvGraphicFramePr>
        <p:xfrm>
          <a:off x="2924939" y="1954983"/>
          <a:ext cx="5631845" cy="898405"/>
        </p:xfrm>
        <a:graphic>
          <a:graphicData uri="http://schemas.openxmlformats.org/drawingml/2006/table">
            <a:tbl>
              <a:tblPr firstRow="1" bandRow="1">
                <a:tableStyleId>{284E427A-3D55-4303-BF80-6455036E1DE7}</a:tableStyleId>
              </a:tblPr>
              <a:tblGrid>
                <a:gridCol w="3711965">
                  <a:extLst>
                    <a:ext uri="{9D8B030D-6E8A-4147-A177-3AD203B41FA5}">
                      <a16:colId xmlns:a16="http://schemas.microsoft.com/office/drawing/2014/main" val="4182137293"/>
                    </a:ext>
                  </a:extLst>
                </a:gridCol>
                <a:gridCol w="1919880">
                  <a:extLst>
                    <a:ext uri="{9D8B030D-6E8A-4147-A177-3AD203B41FA5}">
                      <a16:colId xmlns:a16="http://schemas.microsoft.com/office/drawing/2014/main" val="2261252934"/>
                    </a:ext>
                  </a:extLst>
                </a:gridCol>
              </a:tblGrid>
              <a:tr h="380245">
                <a:tc rowSpan="2">
                  <a:txBody>
                    <a:bodyPr/>
                    <a:lstStyle/>
                    <a:p>
                      <a:pPr algn="r"/>
                      <a:r>
                        <a:rPr lang="es-MX" sz="1400" dirty="0">
                          <a:solidFill>
                            <a:schemeClr val="bg1"/>
                          </a:solidFill>
                          <a:effectLst>
                            <a:outerShdw blurRad="38100" dist="38100" dir="2700000" algn="tl">
                              <a:srgbClr val="000000">
                                <a:alpha val="43137"/>
                              </a:srgbClr>
                            </a:outerShdw>
                          </a:effectLst>
                        </a:rPr>
                        <a:t>Razón de Cobertura</a:t>
                      </a:r>
                      <a:r>
                        <a:rPr lang="es-MX" sz="1400" baseline="0" dirty="0">
                          <a:solidFill>
                            <a:schemeClr val="bg1"/>
                          </a:solidFill>
                          <a:effectLst>
                            <a:outerShdw blurRad="38100" dist="38100" dir="2700000" algn="tl">
                              <a:srgbClr val="000000">
                                <a:alpha val="43137"/>
                              </a:srgbClr>
                            </a:outerShdw>
                          </a:effectLst>
                        </a:rPr>
                        <a:t> Efectiva</a:t>
                      </a:r>
                      <a:r>
                        <a:rPr lang="es-MX" sz="1400" dirty="0">
                          <a:solidFill>
                            <a:schemeClr val="bg1"/>
                          </a:solidFill>
                          <a:effectLst>
                            <a:outerShdw blurRad="38100" dist="38100" dir="2700000" algn="tl">
                              <a:srgbClr val="000000">
                                <a:alpha val="43137"/>
                              </a:srgbClr>
                            </a:outerShdw>
                          </a:effectLst>
                        </a:rPr>
                        <a:t>=</a:t>
                      </a:r>
                      <a:r>
                        <a:rPr lang="es-MX" sz="1400" dirty="0">
                          <a:solidFill>
                            <a:srgbClr val="D89F39"/>
                          </a:solidFill>
                          <a:effectLst/>
                        </a:rPr>
                        <a:t>.</a:t>
                      </a:r>
                      <a:r>
                        <a:rPr lang="es-MX" sz="1400" dirty="0">
                          <a:solidFill>
                            <a:schemeClr val="bg1"/>
                          </a:solidFill>
                          <a:effectLst>
                            <a:outerShdw blurRad="38100" dist="38100" dir="2700000" algn="tl">
                              <a:srgbClr val="000000">
                                <a:alpha val="43137"/>
                              </a:srgbClr>
                            </a:outerShdw>
                          </a:effectLst>
                        </a:rPr>
                        <a:t>      </a:t>
                      </a:r>
                    </a:p>
                  </a:txBody>
                  <a:tcPr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UAIIDA</a:t>
                      </a:r>
                    </a:p>
                  </a:txBody>
                  <a:tcPr anchor="ctr">
                    <a:lnL>
                      <a:noFill/>
                    </a:lnL>
                    <a:lnR w="9525" cap="flat" cmpd="sng" algn="ctr">
                      <a:noFill/>
                      <a:prstDash val="solid"/>
                    </a:lnR>
                    <a:lnT w="9525" cap="flat"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4559171"/>
                  </a:ext>
                </a:extLst>
              </a:tr>
              <a:tr h="417322">
                <a:tc vMerge="1">
                  <a:txBody>
                    <a:bodyPr/>
                    <a:lstStyle/>
                    <a:p>
                      <a:pPr algn="r"/>
                      <a:endParaRPr lang="es-MX"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CARGOS</a:t>
                      </a:r>
                      <a:r>
                        <a:rPr lang="es-MX" b="1" baseline="0" dirty="0">
                          <a:solidFill>
                            <a:schemeClr val="bg1"/>
                          </a:solidFill>
                          <a:effectLst>
                            <a:outerShdw blurRad="38100" dist="38100" dir="2700000" algn="tl">
                              <a:srgbClr val="000000">
                                <a:alpha val="43137"/>
                              </a:srgbClr>
                            </a:outerShdw>
                          </a:effectLst>
                        </a:rPr>
                        <a:t> POR INTERESES</a:t>
                      </a:r>
                      <a:endParaRPr lang="es-MX" b="1" dirty="0">
                        <a:solidFill>
                          <a:schemeClr val="bg1"/>
                        </a:solidFill>
                        <a:effectLst>
                          <a:outerShdw blurRad="38100" dist="38100" dir="2700000" algn="tl">
                            <a:srgbClr val="000000">
                              <a:alpha val="43137"/>
                            </a:srgbClr>
                          </a:outerShdw>
                        </a:effectLst>
                      </a:endParaRPr>
                    </a:p>
                  </a:txBody>
                  <a:tcPr anchor="ctr">
                    <a:lnL w="25400"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D89F39"/>
                    </a:solidFill>
                  </a:tcPr>
                </a:tc>
                <a:extLst>
                  <a:ext uri="{0D108BD9-81ED-4DB2-BD59-A6C34878D82A}">
                    <a16:rowId xmlns:a16="http://schemas.microsoft.com/office/drawing/2014/main" val="1001272971"/>
                  </a:ext>
                </a:extLst>
              </a:tr>
            </a:tbl>
          </a:graphicData>
        </a:graphic>
      </p:graphicFrame>
    </p:spTree>
    <p:extLst>
      <p:ext uri="{BB962C8B-B14F-4D97-AF65-F5344CB8AC3E}">
        <p14:creationId xmlns:p14="http://schemas.microsoft.com/office/powerpoint/2010/main" val="24655855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34</a:t>
            </a:fld>
            <a:endParaRPr lang="es-MX"/>
          </a:p>
        </p:txBody>
      </p:sp>
      <p:sp>
        <p:nvSpPr>
          <p:cNvPr id="7" name="Marcador de texto 6"/>
          <p:cNvSpPr>
            <a:spLocks noGrp="1"/>
          </p:cNvSpPr>
          <p:nvPr>
            <p:ph type="body" idx="2"/>
          </p:nvPr>
        </p:nvSpPr>
        <p:spPr>
          <a:xfrm>
            <a:off x="4609089" y="1659467"/>
            <a:ext cx="4222045" cy="1580444"/>
          </a:xfrm>
        </p:spPr>
        <p:txBody>
          <a:bodyPr/>
          <a:lstStyle/>
          <a:p>
            <a:pPr marL="114300" indent="0">
              <a:lnSpc>
                <a:spcPct val="100000"/>
              </a:lnSpc>
              <a:buSzPts val="2400"/>
              <a:buNone/>
            </a:pPr>
            <a:r>
              <a:rPr lang="es-MX" sz="4800" b="1" i="1" dirty="0">
                <a:solidFill>
                  <a:srgbClr val="F67031"/>
                </a:solidFill>
                <a:effectLst>
                  <a:outerShdw blurRad="38100" dist="38100" dir="2700000" algn="tl">
                    <a:srgbClr val="000000">
                      <a:alpha val="43137"/>
                    </a:srgbClr>
                  </a:outerShdw>
                </a:effectLst>
              </a:rPr>
              <a:t>Razones de Rentabilidad</a:t>
            </a:r>
          </a:p>
        </p:txBody>
      </p:sp>
      <p:pic>
        <p:nvPicPr>
          <p:cNvPr id="2050" name="Picture 2" descr="https://cunicultura.info/wp-content/uploads/2016/08/rentabilidad-granjas.png"/>
          <p:cNvPicPr>
            <a:picLocks noChangeAspect="1" noChangeArrowheads="1"/>
          </p:cNvPicPr>
          <p:nvPr/>
        </p:nvPicPr>
        <p:blipFill rotWithShape="1">
          <a:blip r:embed="rId2">
            <a:extLst>
              <a:ext uri="{28A0092B-C50C-407E-A947-70E740481C1C}">
                <a14:useLocalDpi xmlns:a14="http://schemas.microsoft.com/office/drawing/2010/main" val="0"/>
              </a:ext>
            </a:extLst>
          </a:blip>
          <a:srcRect l="30733" t="5729" r="31570" b="7357"/>
          <a:stretch/>
        </p:blipFill>
        <p:spPr bwMode="auto">
          <a:xfrm>
            <a:off x="553156" y="1061157"/>
            <a:ext cx="3556000" cy="296333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46006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35</a:t>
            </a:fld>
            <a:endParaRPr lang="es-MX"/>
          </a:p>
        </p:txBody>
      </p:sp>
      <p:graphicFrame>
        <p:nvGraphicFramePr>
          <p:cNvPr id="6" name="Diagrama 5"/>
          <p:cNvGraphicFramePr/>
          <p:nvPr>
            <p:extLst>
              <p:ext uri="{D42A27DB-BD31-4B8C-83A1-F6EECF244321}">
                <p14:modId xmlns:p14="http://schemas.microsoft.com/office/powerpoint/2010/main" val="1597375576"/>
              </p:ext>
            </p:extLst>
          </p:nvPr>
        </p:nvGraphicFramePr>
        <p:xfrm>
          <a:off x="1761066" y="122061"/>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00659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158130" y="2033040"/>
            <a:ext cx="2411378" cy="882040"/>
          </a:xfrm>
        </p:spPr>
        <p:txBody>
          <a:bodyPr/>
          <a:lstStyle/>
          <a:p>
            <a:pPr algn="r"/>
            <a:r>
              <a:rPr lang="es-MX" sz="2800" b="1" dirty="0">
                <a:effectLst>
                  <a:outerShdw blurRad="38100" dist="38100" dir="2700000" algn="tl">
                    <a:srgbClr val="000000">
                      <a:alpha val="43137"/>
                    </a:srgbClr>
                  </a:outerShdw>
                </a:effectLst>
              </a:rPr>
              <a:t>Razones de Rentabilidad</a:t>
            </a:r>
          </a:p>
        </p:txBody>
      </p:sp>
      <p:sp>
        <p:nvSpPr>
          <p:cNvPr id="4" name="Marcador de texto 3"/>
          <p:cNvSpPr>
            <a:spLocks noGrp="1"/>
          </p:cNvSpPr>
          <p:nvPr>
            <p:ph type="body" idx="1"/>
          </p:nvPr>
        </p:nvSpPr>
        <p:spPr>
          <a:xfrm>
            <a:off x="2569508" y="1661780"/>
            <a:ext cx="6277047" cy="1253300"/>
          </a:xfrm>
        </p:spPr>
        <p:txBody>
          <a:bodyPr/>
          <a:lstStyle/>
          <a:p>
            <a:pPr marL="139700" indent="0" algn="just">
              <a:lnSpc>
                <a:spcPct val="100000"/>
              </a:lnSpc>
              <a:spcBef>
                <a:spcPts val="0"/>
              </a:spcBef>
              <a:buClr>
                <a:srgbClr val="F67031"/>
              </a:buClr>
              <a:buSzPts val="2400"/>
              <a:buNone/>
            </a:pPr>
            <a:r>
              <a:rPr lang="es-MX" sz="2800" b="1" i="1" dirty="0">
                <a:solidFill>
                  <a:srgbClr val="F67031"/>
                </a:solidFill>
                <a:effectLst>
                  <a:outerShdw blurRad="38100" dist="38100" dir="2700000" algn="tl">
                    <a:srgbClr val="000000">
                      <a:alpha val="43137"/>
                    </a:srgbClr>
                  </a:outerShdw>
                </a:effectLst>
              </a:rPr>
              <a:t>Permiten evaluar las utilidades de la empresa respecto a las ventas, los activos o la inversión de los propietarios.</a:t>
            </a: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36</a:t>
            </a:fld>
            <a:endParaRPr lang="es-MX"/>
          </a:p>
        </p:txBody>
      </p:sp>
    </p:spTree>
    <p:extLst>
      <p:ext uri="{BB962C8B-B14F-4D97-AF65-F5344CB8AC3E}">
        <p14:creationId xmlns:p14="http://schemas.microsoft.com/office/powerpoint/2010/main" val="38297159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37</a:t>
            </a:fld>
            <a:endParaRPr lang="es-MX"/>
          </a:p>
        </p:txBody>
      </p:sp>
      <p:sp>
        <p:nvSpPr>
          <p:cNvPr id="6" name="Marcador de contenido 2"/>
          <p:cNvSpPr txBox="1">
            <a:spLocks/>
          </p:cNvSpPr>
          <p:nvPr/>
        </p:nvSpPr>
        <p:spPr>
          <a:xfrm>
            <a:off x="2744318" y="614819"/>
            <a:ext cx="5812466" cy="348841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15000"/>
              </a:lnSpc>
              <a:spcBef>
                <a:spcPts val="60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1pPr>
            <a:lvl2pPr marL="914400" marR="0" lvl="1"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2pPr>
            <a:lvl3pPr marL="1371600" marR="0" lvl="2"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3pPr>
            <a:lvl4pPr marL="1828800" marR="0" lvl="3"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4pPr>
            <a:lvl5pPr marL="2286000" marR="0" lvl="4"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5pPr>
            <a:lvl6pPr marL="2743200" marR="0" lvl="5"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6pPr>
            <a:lvl7pPr marL="3200400" marR="0" lvl="6"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7pPr>
            <a:lvl8pPr marL="3657600" marR="0" lvl="7"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8pPr>
            <a:lvl9pPr marL="4114800" marR="0" lvl="8"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9pPr>
          </a:lstStyle>
          <a:p>
            <a:pPr marL="0" indent="0">
              <a:buNone/>
            </a:pPr>
            <a:r>
              <a:rPr lang="es-MX" dirty="0">
                <a:solidFill>
                  <a:srgbClr val="666666"/>
                </a:solidFill>
              </a:rPr>
              <a:t>Mide el porcentaje que queda de cada peso de ventas después de que la empresa pagó el costo de ventas. Cuanto más alto es el margen de utilidad bruta, mejor.</a:t>
            </a:r>
          </a:p>
          <a:p>
            <a:endParaRPr lang="es-MX" dirty="0">
              <a:solidFill>
                <a:srgbClr val="666666"/>
              </a:solidFill>
            </a:endParaRPr>
          </a:p>
          <a:p>
            <a:endParaRPr lang="es-MX" dirty="0">
              <a:solidFill>
                <a:srgbClr val="666666"/>
              </a:solidFill>
            </a:endParaRPr>
          </a:p>
          <a:p>
            <a:pPr marL="0" indent="0">
              <a:buNone/>
            </a:pPr>
            <a:endParaRPr lang="es-MX" sz="1200" dirty="0">
              <a:solidFill>
                <a:srgbClr val="666666"/>
              </a:solidFill>
              <a:effectLst>
                <a:outerShdw blurRad="38100" dist="38100" dir="2700000" algn="tl">
                  <a:srgbClr val="000000">
                    <a:alpha val="43137"/>
                  </a:srgbClr>
                </a:outerShdw>
              </a:effectLst>
            </a:endParaRPr>
          </a:p>
          <a:p>
            <a:pPr marL="0" indent="0">
              <a:buNone/>
            </a:pPr>
            <a:endParaRPr lang="es-MX" sz="1200" dirty="0">
              <a:solidFill>
                <a:srgbClr val="666666"/>
              </a:solidFill>
              <a:effectLst>
                <a:outerShdw blurRad="38100" dist="38100" dir="2700000" algn="tl">
                  <a:srgbClr val="000000">
                    <a:alpha val="43137"/>
                  </a:srgbClr>
                </a:outerShdw>
              </a:effectLst>
            </a:endParaRPr>
          </a:p>
          <a:p>
            <a:pPr marL="0" indent="0">
              <a:buNone/>
            </a:pPr>
            <a:r>
              <a:rPr lang="es-MX" b="1" dirty="0">
                <a:solidFill>
                  <a:srgbClr val="666666"/>
                </a:solidFill>
              </a:rPr>
              <a:t>Interpretación:</a:t>
            </a:r>
          </a:p>
          <a:p>
            <a:pPr marL="0" indent="0">
              <a:buNone/>
            </a:pPr>
            <a:r>
              <a:rPr lang="en-US" dirty="0">
                <a:solidFill>
                  <a:srgbClr val="666666"/>
                </a:solidFill>
              </a:rPr>
              <a:t>De </a:t>
            </a:r>
            <a:r>
              <a:rPr lang="en-US" dirty="0" err="1">
                <a:solidFill>
                  <a:srgbClr val="666666"/>
                </a:solidFill>
              </a:rPr>
              <a:t>cada</a:t>
            </a:r>
            <a:r>
              <a:rPr lang="en-US" dirty="0">
                <a:solidFill>
                  <a:srgbClr val="666666"/>
                </a:solidFill>
              </a:rPr>
              <a:t> peso que la </a:t>
            </a:r>
            <a:r>
              <a:rPr lang="en-US" dirty="0" err="1">
                <a:solidFill>
                  <a:srgbClr val="666666"/>
                </a:solidFill>
              </a:rPr>
              <a:t>empresa</a:t>
            </a:r>
            <a:r>
              <a:rPr lang="en-US" dirty="0">
                <a:solidFill>
                  <a:srgbClr val="666666"/>
                </a:solidFill>
              </a:rPr>
              <a:t> </a:t>
            </a:r>
            <a:r>
              <a:rPr lang="en-US" dirty="0" err="1">
                <a:solidFill>
                  <a:srgbClr val="666666"/>
                </a:solidFill>
              </a:rPr>
              <a:t>obtiene</a:t>
            </a:r>
            <a:r>
              <a:rPr lang="en-US" dirty="0">
                <a:solidFill>
                  <a:srgbClr val="666666"/>
                </a:solidFill>
              </a:rPr>
              <a:t> </a:t>
            </a:r>
            <a:r>
              <a:rPr lang="en-US" dirty="0" err="1">
                <a:solidFill>
                  <a:srgbClr val="666666"/>
                </a:solidFill>
              </a:rPr>
              <a:t>por</a:t>
            </a:r>
            <a:r>
              <a:rPr lang="en-US" dirty="0">
                <a:solidFill>
                  <a:srgbClr val="666666"/>
                </a:solidFill>
              </a:rPr>
              <a:t> </a:t>
            </a:r>
            <a:r>
              <a:rPr lang="en-US" dirty="0" err="1">
                <a:solidFill>
                  <a:srgbClr val="666666"/>
                </a:solidFill>
              </a:rPr>
              <a:t>ventas</a:t>
            </a:r>
            <a:r>
              <a:rPr lang="en-US" dirty="0">
                <a:solidFill>
                  <a:srgbClr val="666666"/>
                </a:solidFill>
              </a:rPr>
              <a:t> $___ se </a:t>
            </a:r>
            <a:r>
              <a:rPr lang="en-US" dirty="0" err="1">
                <a:solidFill>
                  <a:srgbClr val="666666"/>
                </a:solidFill>
              </a:rPr>
              <a:t>quedan</a:t>
            </a:r>
            <a:r>
              <a:rPr lang="en-US" dirty="0">
                <a:solidFill>
                  <a:srgbClr val="666666"/>
                </a:solidFill>
              </a:rPr>
              <a:t> </a:t>
            </a:r>
            <a:r>
              <a:rPr lang="en-US" dirty="0" err="1">
                <a:solidFill>
                  <a:srgbClr val="666666"/>
                </a:solidFill>
              </a:rPr>
              <a:t>como</a:t>
            </a:r>
            <a:r>
              <a:rPr lang="en-US" dirty="0">
                <a:solidFill>
                  <a:srgbClr val="666666"/>
                </a:solidFill>
              </a:rPr>
              <a:t> </a:t>
            </a:r>
            <a:r>
              <a:rPr lang="en-US" dirty="0" err="1">
                <a:solidFill>
                  <a:srgbClr val="666666"/>
                </a:solidFill>
              </a:rPr>
              <a:t>ganancia</a:t>
            </a:r>
            <a:r>
              <a:rPr lang="en-US" dirty="0">
                <a:solidFill>
                  <a:srgbClr val="666666"/>
                </a:solidFill>
              </a:rPr>
              <a:t> </a:t>
            </a:r>
            <a:r>
              <a:rPr lang="en-US" dirty="0" err="1">
                <a:solidFill>
                  <a:srgbClr val="666666"/>
                </a:solidFill>
              </a:rPr>
              <a:t>bruta</a:t>
            </a:r>
            <a:r>
              <a:rPr lang="en-US" dirty="0">
                <a:solidFill>
                  <a:srgbClr val="666666"/>
                </a:solidFill>
              </a:rPr>
              <a:t>.</a:t>
            </a:r>
            <a:endParaRPr lang="es-MX" dirty="0">
              <a:solidFill>
                <a:srgbClr val="666666"/>
              </a:solidFill>
            </a:endParaRPr>
          </a:p>
          <a:p>
            <a:endParaRPr lang="es-MX" sz="1200" dirty="0"/>
          </a:p>
        </p:txBody>
      </p:sp>
      <p:sp>
        <p:nvSpPr>
          <p:cNvPr id="7" name="Título 6"/>
          <p:cNvSpPr>
            <a:spLocks noGrp="1"/>
          </p:cNvSpPr>
          <p:nvPr>
            <p:ph type="title"/>
          </p:nvPr>
        </p:nvSpPr>
        <p:spPr>
          <a:xfrm>
            <a:off x="0" y="1725684"/>
            <a:ext cx="2530550" cy="1007622"/>
          </a:xfrm>
        </p:spPr>
        <p:txBody>
          <a:bodyPr/>
          <a:lstStyle/>
          <a:p>
            <a:pPr algn="ctr"/>
            <a:r>
              <a:rPr lang="es-MX" sz="2800" b="1" i="1" dirty="0">
                <a:effectLst>
                  <a:outerShdw blurRad="38100" dist="38100" dir="2700000" algn="tl">
                    <a:srgbClr val="000000">
                      <a:alpha val="43137"/>
                    </a:srgbClr>
                  </a:outerShdw>
                </a:effectLst>
              </a:rPr>
              <a:t>Margen de Utilidad Bruta</a:t>
            </a:r>
          </a:p>
        </p:txBody>
      </p:sp>
      <p:graphicFrame>
        <p:nvGraphicFramePr>
          <p:cNvPr id="8" name="Tabla 7"/>
          <p:cNvGraphicFramePr>
            <a:graphicFrameLocks noGrp="1"/>
          </p:cNvGraphicFramePr>
          <p:nvPr>
            <p:extLst>
              <p:ext uri="{D42A27DB-BD31-4B8C-83A1-F6EECF244321}">
                <p14:modId xmlns:p14="http://schemas.microsoft.com/office/powerpoint/2010/main" val="3938477258"/>
              </p:ext>
            </p:extLst>
          </p:nvPr>
        </p:nvGraphicFramePr>
        <p:xfrm>
          <a:off x="2890952" y="1830712"/>
          <a:ext cx="5519197" cy="797567"/>
        </p:xfrm>
        <a:graphic>
          <a:graphicData uri="http://schemas.openxmlformats.org/drawingml/2006/table">
            <a:tbl>
              <a:tblPr firstRow="1" bandRow="1">
                <a:tableStyleId>{284E427A-3D55-4303-BF80-6455036E1DE7}</a:tableStyleId>
              </a:tblPr>
              <a:tblGrid>
                <a:gridCol w="3637718">
                  <a:extLst>
                    <a:ext uri="{9D8B030D-6E8A-4147-A177-3AD203B41FA5}">
                      <a16:colId xmlns:a16="http://schemas.microsoft.com/office/drawing/2014/main" val="4182137293"/>
                    </a:ext>
                  </a:extLst>
                </a:gridCol>
                <a:gridCol w="1881479">
                  <a:extLst>
                    <a:ext uri="{9D8B030D-6E8A-4147-A177-3AD203B41FA5}">
                      <a16:colId xmlns:a16="http://schemas.microsoft.com/office/drawing/2014/main" val="2261252934"/>
                    </a:ext>
                  </a:extLst>
                </a:gridCol>
              </a:tblGrid>
              <a:tr h="380245">
                <a:tc rowSpan="2">
                  <a:txBody>
                    <a:bodyPr/>
                    <a:lstStyle/>
                    <a:p>
                      <a:pPr algn="r"/>
                      <a:r>
                        <a:rPr lang="es-MX" sz="1400" dirty="0">
                          <a:solidFill>
                            <a:schemeClr val="bg1"/>
                          </a:solidFill>
                          <a:effectLst>
                            <a:outerShdw blurRad="38100" dist="38100" dir="2700000" algn="tl">
                              <a:srgbClr val="000000">
                                <a:alpha val="43137"/>
                              </a:srgbClr>
                            </a:outerShdw>
                          </a:effectLst>
                        </a:rPr>
                        <a:t>Margen de Utilidad</a:t>
                      </a:r>
                      <a:r>
                        <a:rPr lang="es-MX" sz="1400" baseline="0" dirty="0">
                          <a:solidFill>
                            <a:schemeClr val="bg1"/>
                          </a:solidFill>
                          <a:effectLst>
                            <a:outerShdw blurRad="38100" dist="38100" dir="2700000" algn="tl">
                              <a:srgbClr val="000000">
                                <a:alpha val="43137"/>
                              </a:srgbClr>
                            </a:outerShdw>
                          </a:effectLst>
                        </a:rPr>
                        <a:t> Bruta</a:t>
                      </a:r>
                      <a:r>
                        <a:rPr lang="es-MX" sz="1400" dirty="0">
                          <a:solidFill>
                            <a:schemeClr val="bg1"/>
                          </a:solidFill>
                          <a:effectLst>
                            <a:outerShdw blurRad="38100" dist="38100" dir="2700000" algn="tl">
                              <a:srgbClr val="000000">
                                <a:alpha val="43137"/>
                              </a:srgbClr>
                            </a:outerShdw>
                          </a:effectLst>
                        </a:rPr>
                        <a:t>=</a:t>
                      </a:r>
                      <a:r>
                        <a:rPr lang="es-MX" sz="1400" dirty="0">
                          <a:solidFill>
                            <a:srgbClr val="D89F39"/>
                          </a:solidFill>
                          <a:effectLst/>
                        </a:rPr>
                        <a:t>.</a:t>
                      </a:r>
                      <a:r>
                        <a:rPr lang="es-MX" sz="1400" dirty="0">
                          <a:solidFill>
                            <a:schemeClr val="bg1"/>
                          </a:solidFill>
                          <a:effectLst>
                            <a:outerShdw blurRad="38100" dist="38100" dir="2700000" algn="tl">
                              <a:srgbClr val="000000">
                                <a:alpha val="43137"/>
                              </a:srgbClr>
                            </a:outerShdw>
                          </a:effectLst>
                        </a:rPr>
                        <a:t>      </a:t>
                      </a:r>
                    </a:p>
                  </a:txBody>
                  <a:tcPr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UTILIDAD</a:t>
                      </a:r>
                      <a:r>
                        <a:rPr lang="es-MX" b="1" baseline="0" dirty="0">
                          <a:solidFill>
                            <a:schemeClr val="bg1"/>
                          </a:solidFill>
                          <a:effectLst>
                            <a:outerShdw blurRad="38100" dist="38100" dir="2700000" algn="tl">
                              <a:srgbClr val="000000">
                                <a:alpha val="43137"/>
                              </a:srgbClr>
                            </a:outerShdw>
                          </a:effectLst>
                        </a:rPr>
                        <a:t> BRUTA</a:t>
                      </a:r>
                      <a:endParaRPr lang="es-MX" b="1" dirty="0">
                        <a:solidFill>
                          <a:schemeClr val="bg1"/>
                        </a:solidFill>
                        <a:effectLst>
                          <a:outerShdw blurRad="38100" dist="38100" dir="2700000" algn="tl">
                            <a:srgbClr val="000000">
                              <a:alpha val="43137"/>
                            </a:srgbClr>
                          </a:outerShdw>
                        </a:effectLst>
                      </a:endParaRPr>
                    </a:p>
                  </a:txBody>
                  <a:tcPr anchor="ctr">
                    <a:lnL>
                      <a:noFill/>
                    </a:lnL>
                    <a:lnR w="9525" cap="flat" cmpd="sng" algn="ctr">
                      <a:noFill/>
                      <a:prstDash val="solid"/>
                    </a:lnR>
                    <a:lnT w="9525" cap="flat"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4559171"/>
                  </a:ext>
                </a:extLst>
              </a:tr>
              <a:tr h="417322">
                <a:tc vMerge="1">
                  <a:txBody>
                    <a:bodyPr/>
                    <a:lstStyle/>
                    <a:p>
                      <a:pPr algn="r"/>
                      <a:endParaRPr lang="es-MX"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VENTAS</a:t>
                      </a:r>
                    </a:p>
                  </a:txBody>
                  <a:tcPr anchor="ctr">
                    <a:lnL w="25400"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D89F39"/>
                    </a:solidFill>
                  </a:tcPr>
                </a:tc>
                <a:extLst>
                  <a:ext uri="{0D108BD9-81ED-4DB2-BD59-A6C34878D82A}">
                    <a16:rowId xmlns:a16="http://schemas.microsoft.com/office/drawing/2014/main" val="1001272971"/>
                  </a:ext>
                </a:extLst>
              </a:tr>
            </a:tbl>
          </a:graphicData>
        </a:graphic>
      </p:graphicFrame>
    </p:spTree>
    <p:extLst>
      <p:ext uri="{BB962C8B-B14F-4D97-AF65-F5344CB8AC3E}">
        <p14:creationId xmlns:p14="http://schemas.microsoft.com/office/powerpoint/2010/main" val="38335560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38</a:t>
            </a:fld>
            <a:endParaRPr lang="es-MX"/>
          </a:p>
        </p:txBody>
      </p:sp>
      <p:sp>
        <p:nvSpPr>
          <p:cNvPr id="6" name="Marcador de contenido 2"/>
          <p:cNvSpPr txBox="1">
            <a:spLocks/>
          </p:cNvSpPr>
          <p:nvPr/>
        </p:nvSpPr>
        <p:spPr>
          <a:xfrm>
            <a:off x="2744318" y="614819"/>
            <a:ext cx="5812466" cy="348841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15000"/>
              </a:lnSpc>
              <a:spcBef>
                <a:spcPts val="60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1pPr>
            <a:lvl2pPr marL="914400" marR="0" lvl="1"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2pPr>
            <a:lvl3pPr marL="1371600" marR="0" lvl="2"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3pPr>
            <a:lvl4pPr marL="1828800" marR="0" lvl="3"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4pPr>
            <a:lvl5pPr marL="2286000" marR="0" lvl="4"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5pPr>
            <a:lvl6pPr marL="2743200" marR="0" lvl="5"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6pPr>
            <a:lvl7pPr marL="3200400" marR="0" lvl="6"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7pPr>
            <a:lvl8pPr marL="3657600" marR="0" lvl="7"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8pPr>
            <a:lvl9pPr marL="4114800" marR="0" lvl="8"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9pPr>
          </a:lstStyle>
          <a:p>
            <a:pPr marL="0" indent="0">
              <a:buNone/>
            </a:pPr>
            <a:r>
              <a:rPr lang="es-MX" dirty="0">
                <a:solidFill>
                  <a:srgbClr val="666666"/>
                </a:solidFill>
              </a:rPr>
              <a:t>Indica la tasa de utilidad obtenida de las ventas y de otros ingresos</a:t>
            </a:r>
          </a:p>
          <a:p>
            <a:pPr marL="0" indent="0">
              <a:buNone/>
            </a:pPr>
            <a:endParaRPr lang="es-MX" dirty="0">
              <a:solidFill>
                <a:srgbClr val="666666"/>
              </a:solidFill>
            </a:endParaRPr>
          </a:p>
          <a:p>
            <a:pPr marL="0" indent="0">
              <a:buNone/>
            </a:pPr>
            <a:endParaRPr lang="es-MX" dirty="0">
              <a:solidFill>
                <a:srgbClr val="666666"/>
              </a:solidFill>
            </a:endParaRPr>
          </a:p>
          <a:p>
            <a:endParaRPr lang="es-MX" dirty="0">
              <a:solidFill>
                <a:srgbClr val="666666"/>
              </a:solidFill>
            </a:endParaRPr>
          </a:p>
          <a:p>
            <a:pPr marL="0" indent="0">
              <a:buNone/>
            </a:pPr>
            <a:endParaRPr lang="es-MX" sz="1200" dirty="0">
              <a:solidFill>
                <a:srgbClr val="666666"/>
              </a:solidFill>
              <a:effectLst>
                <a:outerShdw blurRad="38100" dist="38100" dir="2700000" algn="tl">
                  <a:srgbClr val="000000">
                    <a:alpha val="43137"/>
                  </a:srgbClr>
                </a:outerShdw>
              </a:effectLst>
            </a:endParaRPr>
          </a:p>
          <a:p>
            <a:pPr marL="0" indent="0">
              <a:buNone/>
            </a:pPr>
            <a:r>
              <a:rPr lang="es-MX" b="1" dirty="0">
                <a:solidFill>
                  <a:srgbClr val="666666"/>
                </a:solidFill>
              </a:rPr>
              <a:t>Interpretación:</a:t>
            </a:r>
          </a:p>
          <a:p>
            <a:pPr marL="0" indent="0">
              <a:buNone/>
            </a:pPr>
            <a:r>
              <a:rPr lang="en-US" dirty="0">
                <a:solidFill>
                  <a:srgbClr val="666666"/>
                </a:solidFill>
              </a:rPr>
              <a:t>De </a:t>
            </a:r>
            <a:r>
              <a:rPr lang="en-US" dirty="0" err="1">
                <a:solidFill>
                  <a:srgbClr val="666666"/>
                </a:solidFill>
              </a:rPr>
              <a:t>cada</a:t>
            </a:r>
            <a:r>
              <a:rPr lang="en-US" dirty="0">
                <a:solidFill>
                  <a:srgbClr val="666666"/>
                </a:solidFill>
              </a:rPr>
              <a:t> peso que la </a:t>
            </a:r>
            <a:r>
              <a:rPr lang="en-US" dirty="0" err="1">
                <a:solidFill>
                  <a:srgbClr val="666666"/>
                </a:solidFill>
              </a:rPr>
              <a:t>empresa</a:t>
            </a:r>
            <a:r>
              <a:rPr lang="en-US" dirty="0">
                <a:solidFill>
                  <a:srgbClr val="666666"/>
                </a:solidFill>
              </a:rPr>
              <a:t> </a:t>
            </a:r>
            <a:r>
              <a:rPr lang="en-US" dirty="0" err="1">
                <a:solidFill>
                  <a:srgbClr val="666666"/>
                </a:solidFill>
              </a:rPr>
              <a:t>obtiene</a:t>
            </a:r>
            <a:r>
              <a:rPr lang="en-US" dirty="0">
                <a:solidFill>
                  <a:srgbClr val="666666"/>
                </a:solidFill>
              </a:rPr>
              <a:t> </a:t>
            </a:r>
            <a:r>
              <a:rPr lang="en-US" dirty="0" err="1">
                <a:solidFill>
                  <a:srgbClr val="666666"/>
                </a:solidFill>
              </a:rPr>
              <a:t>por</a:t>
            </a:r>
            <a:r>
              <a:rPr lang="en-US" dirty="0">
                <a:solidFill>
                  <a:srgbClr val="666666"/>
                </a:solidFill>
              </a:rPr>
              <a:t> </a:t>
            </a:r>
            <a:r>
              <a:rPr lang="en-US" dirty="0" err="1">
                <a:solidFill>
                  <a:srgbClr val="666666"/>
                </a:solidFill>
              </a:rPr>
              <a:t>ventas</a:t>
            </a:r>
            <a:r>
              <a:rPr lang="en-US" dirty="0">
                <a:solidFill>
                  <a:srgbClr val="666666"/>
                </a:solidFill>
              </a:rPr>
              <a:t> $___ se </a:t>
            </a:r>
            <a:r>
              <a:rPr lang="en-US" dirty="0" err="1">
                <a:solidFill>
                  <a:srgbClr val="666666"/>
                </a:solidFill>
              </a:rPr>
              <a:t>quedan</a:t>
            </a:r>
            <a:r>
              <a:rPr lang="en-US" dirty="0">
                <a:solidFill>
                  <a:srgbClr val="666666"/>
                </a:solidFill>
              </a:rPr>
              <a:t> </a:t>
            </a:r>
            <a:r>
              <a:rPr lang="en-US" dirty="0" err="1">
                <a:solidFill>
                  <a:srgbClr val="666666"/>
                </a:solidFill>
              </a:rPr>
              <a:t>como</a:t>
            </a:r>
            <a:r>
              <a:rPr lang="en-US" dirty="0">
                <a:solidFill>
                  <a:srgbClr val="666666"/>
                </a:solidFill>
              </a:rPr>
              <a:t> </a:t>
            </a:r>
            <a:r>
              <a:rPr lang="en-US" dirty="0" err="1">
                <a:solidFill>
                  <a:srgbClr val="666666"/>
                </a:solidFill>
              </a:rPr>
              <a:t>ganancia</a:t>
            </a:r>
            <a:r>
              <a:rPr lang="en-US" dirty="0">
                <a:solidFill>
                  <a:srgbClr val="666666"/>
                </a:solidFill>
              </a:rPr>
              <a:t> </a:t>
            </a:r>
            <a:r>
              <a:rPr lang="en-US" dirty="0" err="1">
                <a:solidFill>
                  <a:srgbClr val="666666"/>
                </a:solidFill>
              </a:rPr>
              <a:t>neta</a:t>
            </a:r>
            <a:r>
              <a:rPr lang="en-US" dirty="0">
                <a:solidFill>
                  <a:srgbClr val="666666"/>
                </a:solidFill>
              </a:rPr>
              <a:t>.</a:t>
            </a:r>
            <a:endParaRPr lang="es-MX" dirty="0">
              <a:solidFill>
                <a:srgbClr val="666666"/>
              </a:solidFill>
            </a:endParaRPr>
          </a:p>
          <a:p>
            <a:endParaRPr lang="es-MX" sz="1200" dirty="0"/>
          </a:p>
        </p:txBody>
      </p:sp>
      <p:sp>
        <p:nvSpPr>
          <p:cNvPr id="7" name="Título 6"/>
          <p:cNvSpPr>
            <a:spLocks noGrp="1"/>
          </p:cNvSpPr>
          <p:nvPr>
            <p:ph type="title"/>
          </p:nvPr>
        </p:nvSpPr>
        <p:spPr>
          <a:xfrm>
            <a:off x="0" y="1725684"/>
            <a:ext cx="2530550" cy="1007622"/>
          </a:xfrm>
        </p:spPr>
        <p:txBody>
          <a:bodyPr/>
          <a:lstStyle/>
          <a:p>
            <a:pPr algn="ctr"/>
            <a:r>
              <a:rPr lang="es-MX" sz="2800" b="1" i="1" dirty="0">
                <a:effectLst>
                  <a:outerShdw blurRad="38100" dist="38100" dir="2700000" algn="tl">
                    <a:srgbClr val="000000">
                      <a:alpha val="43137"/>
                    </a:srgbClr>
                  </a:outerShdw>
                </a:effectLst>
              </a:rPr>
              <a:t>Margen de Utilidad Neta</a:t>
            </a:r>
          </a:p>
        </p:txBody>
      </p:sp>
      <p:graphicFrame>
        <p:nvGraphicFramePr>
          <p:cNvPr id="8" name="Tabla 7"/>
          <p:cNvGraphicFramePr>
            <a:graphicFrameLocks noGrp="1"/>
          </p:cNvGraphicFramePr>
          <p:nvPr>
            <p:extLst>
              <p:ext uri="{D42A27DB-BD31-4B8C-83A1-F6EECF244321}">
                <p14:modId xmlns:p14="http://schemas.microsoft.com/office/powerpoint/2010/main" val="188849158"/>
              </p:ext>
            </p:extLst>
          </p:nvPr>
        </p:nvGraphicFramePr>
        <p:xfrm>
          <a:off x="2822200" y="1623337"/>
          <a:ext cx="5519197" cy="797567"/>
        </p:xfrm>
        <a:graphic>
          <a:graphicData uri="http://schemas.openxmlformats.org/drawingml/2006/table">
            <a:tbl>
              <a:tblPr firstRow="1" bandRow="1">
                <a:tableStyleId>{284E427A-3D55-4303-BF80-6455036E1DE7}</a:tableStyleId>
              </a:tblPr>
              <a:tblGrid>
                <a:gridCol w="3637718">
                  <a:extLst>
                    <a:ext uri="{9D8B030D-6E8A-4147-A177-3AD203B41FA5}">
                      <a16:colId xmlns:a16="http://schemas.microsoft.com/office/drawing/2014/main" val="4182137293"/>
                    </a:ext>
                  </a:extLst>
                </a:gridCol>
                <a:gridCol w="1881479">
                  <a:extLst>
                    <a:ext uri="{9D8B030D-6E8A-4147-A177-3AD203B41FA5}">
                      <a16:colId xmlns:a16="http://schemas.microsoft.com/office/drawing/2014/main" val="2261252934"/>
                    </a:ext>
                  </a:extLst>
                </a:gridCol>
              </a:tblGrid>
              <a:tr h="380245">
                <a:tc rowSpan="2">
                  <a:txBody>
                    <a:bodyPr/>
                    <a:lstStyle/>
                    <a:p>
                      <a:pPr algn="r"/>
                      <a:r>
                        <a:rPr lang="es-MX" sz="1400" dirty="0">
                          <a:solidFill>
                            <a:schemeClr val="bg1"/>
                          </a:solidFill>
                          <a:effectLst>
                            <a:outerShdw blurRad="38100" dist="38100" dir="2700000" algn="tl">
                              <a:srgbClr val="000000">
                                <a:alpha val="43137"/>
                              </a:srgbClr>
                            </a:outerShdw>
                          </a:effectLst>
                        </a:rPr>
                        <a:t>Margen de Utilidad</a:t>
                      </a:r>
                      <a:r>
                        <a:rPr lang="es-MX" sz="1400" baseline="0" dirty="0">
                          <a:solidFill>
                            <a:schemeClr val="bg1"/>
                          </a:solidFill>
                          <a:effectLst>
                            <a:outerShdw blurRad="38100" dist="38100" dir="2700000" algn="tl">
                              <a:srgbClr val="000000">
                                <a:alpha val="43137"/>
                              </a:srgbClr>
                            </a:outerShdw>
                          </a:effectLst>
                        </a:rPr>
                        <a:t> Neta</a:t>
                      </a:r>
                      <a:r>
                        <a:rPr lang="es-MX" sz="1400" dirty="0">
                          <a:solidFill>
                            <a:schemeClr val="bg1"/>
                          </a:solidFill>
                          <a:effectLst>
                            <a:outerShdw blurRad="38100" dist="38100" dir="2700000" algn="tl">
                              <a:srgbClr val="000000">
                                <a:alpha val="43137"/>
                              </a:srgbClr>
                            </a:outerShdw>
                          </a:effectLst>
                        </a:rPr>
                        <a:t>=</a:t>
                      </a:r>
                      <a:r>
                        <a:rPr lang="es-MX" sz="1400" dirty="0">
                          <a:solidFill>
                            <a:srgbClr val="D89F39"/>
                          </a:solidFill>
                          <a:effectLst/>
                        </a:rPr>
                        <a:t>.</a:t>
                      </a:r>
                      <a:r>
                        <a:rPr lang="es-MX" sz="1400" dirty="0">
                          <a:solidFill>
                            <a:schemeClr val="bg1"/>
                          </a:solidFill>
                          <a:effectLst>
                            <a:outerShdw blurRad="38100" dist="38100" dir="2700000" algn="tl">
                              <a:srgbClr val="000000">
                                <a:alpha val="43137"/>
                              </a:srgbClr>
                            </a:outerShdw>
                          </a:effectLst>
                        </a:rPr>
                        <a:t>      </a:t>
                      </a:r>
                    </a:p>
                  </a:txBody>
                  <a:tcPr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UTILIDAD</a:t>
                      </a:r>
                      <a:r>
                        <a:rPr lang="es-MX" b="1" baseline="0" dirty="0">
                          <a:solidFill>
                            <a:schemeClr val="bg1"/>
                          </a:solidFill>
                          <a:effectLst>
                            <a:outerShdw blurRad="38100" dist="38100" dir="2700000" algn="tl">
                              <a:srgbClr val="000000">
                                <a:alpha val="43137"/>
                              </a:srgbClr>
                            </a:outerShdw>
                          </a:effectLst>
                        </a:rPr>
                        <a:t> </a:t>
                      </a:r>
                      <a:r>
                        <a:rPr lang="es-MX" b="1" baseline="0" dirty="0" smtClean="0">
                          <a:solidFill>
                            <a:schemeClr val="bg1"/>
                          </a:solidFill>
                          <a:effectLst>
                            <a:outerShdw blurRad="38100" dist="38100" dir="2700000" algn="tl">
                              <a:srgbClr val="000000">
                                <a:alpha val="43137"/>
                              </a:srgbClr>
                            </a:outerShdw>
                          </a:effectLst>
                        </a:rPr>
                        <a:t>NETA</a:t>
                      </a:r>
                    </a:p>
                  </a:txBody>
                  <a:tcPr anchor="ctr">
                    <a:lnL>
                      <a:noFill/>
                    </a:lnL>
                    <a:lnR w="9525" cap="flat" cmpd="sng" algn="ctr">
                      <a:noFill/>
                      <a:prstDash val="solid"/>
                    </a:lnR>
                    <a:lnT w="9525" cap="flat"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4559171"/>
                  </a:ext>
                </a:extLst>
              </a:tr>
              <a:tr h="417322">
                <a:tc vMerge="1">
                  <a:txBody>
                    <a:bodyPr/>
                    <a:lstStyle/>
                    <a:p>
                      <a:pPr algn="r"/>
                      <a:endParaRPr lang="es-MX"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VENTAS</a:t>
                      </a:r>
                    </a:p>
                  </a:txBody>
                  <a:tcPr anchor="ctr">
                    <a:lnL w="25400"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D89F39"/>
                    </a:solidFill>
                  </a:tcPr>
                </a:tc>
                <a:extLst>
                  <a:ext uri="{0D108BD9-81ED-4DB2-BD59-A6C34878D82A}">
                    <a16:rowId xmlns:a16="http://schemas.microsoft.com/office/drawing/2014/main" val="1001272971"/>
                  </a:ext>
                </a:extLst>
              </a:tr>
            </a:tbl>
          </a:graphicData>
        </a:graphic>
      </p:graphicFrame>
    </p:spTree>
    <p:extLst>
      <p:ext uri="{BB962C8B-B14F-4D97-AF65-F5344CB8AC3E}">
        <p14:creationId xmlns:p14="http://schemas.microsoft.com/office/powerpoint/2010/main" val="24778743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39</a:t>
            </a:fld>
            <a:endParaRPr lang="es-MX"/>
          </a:p>
        </p:txBody>
      </p:sp>
      <p:sp>
        <p:nvSpPr>
          <p:cNvPr id="6" name="Marcador de contenido 2"/>
          <p:cNvSpPr txBox="1">
            <a:spLocks/>
          </p:cNvSpPr>
          <p:nvPr/>
        </p:nvSpPr>
        <p:spPr>
          <a:xfrm>
            <a:off x="2744318" y="614819"/>
            <a:ext cx="5945920" cy="348841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15000"/>
              </a:lnSpc>
              <a:spcBef>
                <a:spcPts val="60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1pPr>
            <a:lvl2pPr marL="914400" marR="0" lvl="1"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2pPr>
            <a:lvl3pPr marL="1371600" marR="0" lvl="2"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3pPr>
            <a:lvl4pPr marL="1828800" marR="0" lvl="3"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4pPr>
            <a:lvl5pPr marL="2286000" marR="0" lvl="4"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5pPr>
            <a:lvl6pPr marL="2743200" marR="0" lvl="5"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6pPr>
            <a:lvl7pPr marL="3200400" marR="0" lvl="6"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7pPr>
            <a:lvl8pPr marL="3657600" marR="0" lvl="7"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8pPr>
            <a:lvl9pPr marL="4114800" marR="0" lvl="8"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9pPr>
          </a:lstStyle>
          <a:p>
            <a:pPr marL="0" indent="0">
              <a:buNone/>
            </a:pPr>
            <a:r>
              <a:rPr lang="es-MX" dirty="0">
                <a:solidFill>
                  <a:srgbClr val="666666"/>
                </a:solidFill>
              </a:rPr>
              <a:t>Mide la rentabilidad sobre el activo total. Es decir, el beneficio generado por el activo de la empresa. Entre mayor sea el RAT, mayores beneficios ha generado el activo total, por tanto una situación más próspera para la empresa.</a:t>
            </a:r>
          </a:p>
          <a:p>
            <a:pPr marL="0" indent="0">
              <a:buNone/>
            </a:pPr>
            <a:endParaRPr lang="es-MX" dirty="0">
              <a:solidFill>
                <a:srgbClr val="666666"/>
              </a:solidFill>
            </a:endParaRPr>
          </a:p>
          <a:p>
            <a:pPr marL="0" indent="0">
              <a:buNone/>
            </a:pPr>
            <a:endParaRPr lang="es-MX" dirty="0">
              <a:solidFill>
                <a:srgbClr val="666666"/>
              </a:solidFill>
            </a:endParaRPr>
          </a:p>
          <a:p>
            <a:pPr marL="0" indent="0">
              <a:buNone/>
            </a:pPr>
            <a:endParaRPr lang="es-MX" sz="1200" dirty="0">
              <a:solidFill>
                <a:srgbClr val="666666"/>
              </a:solidFill>
              <a:effectLst>
                <a:outerShdw blurRad="38100" dist="38100" dir="2700000" algn="tl">
                  <a:srgbClr val="000000">
                    <a:alpha val="43137"/>
                  </a:srgbClr>
                </a:outerShdw>
              </a:effectLst>
            </a:endParaRPr>
          </a:p>
          <a:p>
            <a:pPr marL="0" indent="0">
              <a:buNone/>
            </a:pPr>
            <a:r>
              <a:rPr lang="es-MX" b="1" dirty="0">
                <a:solidFill>
                  <a:srgbClr val="666666"/>
                </a:solidFill>
              </a:rPr>
              <a:t>Interpretación:</a:t>
            </a:r>
          </a:p>
          <a:p>
            <a:pPr marL="0" indent="0">
              <a:buNone/>
            </a:pPr>
            <a:r>
              <a:rPr lang="en-US" dirty="0" err="1">
                <a:solidFill>
                  <a:srgbClr val="666666"/>
                </a:solidFill>
              </a:rPr>
              <a:t>Por</a:t>
            </a:r>
            <a:r>
              <a:rPr lang="en-US" dirty="0">
                <a:solidFill>
                  <a:srgbClr val="666666"/>
                </a:solidFill>
              </a:rPr>
              <a:t> </a:t>
            </a:r>
            <a:r>
              <a:rPr lang="en-US" dirty="0" err="1">
                <a:solidFill>
                  <a:srgbClr val="666666"/>
                </a:solidFill>
              </a:rPr>
              <a:t>cada</a:t>
            </a:r>
            <a:r>
              <a:rPr lang="en-US" dirty="0">
                <a:solidFill>
                  <a:srgbClr val="666666"/>
                </a:solidFill>
              </a:rPr>
              <a:t> peso </a:t>
            </a:r>
            <a:r>
              <a:rPr lang="en-US" dirty="0" err="1">
                <a:solidFill>
                  <a:srgbClr val="666666"/>
                </a:solidFill>
              </a:rPr>
              <a:t>invertido</a:t>
            </a:r>
            <a:r>
              <a:rPr lang="en-US" dirty="0">
                <a:solidFill>
                  <a:srgbClr val="666666"/>
                </a:solidFill>
              </a:rPr>
              <a:t> </a:t>
            </a:r>
            <a:r>
              <a:rPr lang="en-US" dirty="0" err="1">
                <a:solidFill>
                  <a:srgbClr val="666666"/>
                </a:solidFill>
              </a:rPr>
              <a:t>en</a:t>
            </a:r>
            <a:r>
              <a:rPr lang="en-US" dirty="0">
                <a:solidFill>
                  <a:srgbClr val="666666"/>
                </a:solidFill>
              </a:rPr>
              <a:t> </a:t>
            </a:r>
            <a:r>
              <a:rPr lang="en-US" dirty="0" err="1">
                <a:solidFill>
                  <a:srgbClr val="666666"/>
                </a:solidFill>
              </a:rPr>
              <a:t>activos</a:t>
            </a:r>
            <a:r>
              <a:rPr lang="en-US" dirty="0">
                <a:solidFill>
                  <a:srgbClr val="666666"/>
                </a:solidFill>
              </a:rPr>
              <a:t> la </a:t>
            </a:r>
            <a:r>
              <a:rPr lang="en-US" dirty="0" err="1">
                <a:solidFill>
                  <a:srgbClr val="666666"/>
                </a:solidFill>
              </a:rPr>
              <a:t>empresa</a:t>
            </a:r>
            <a:r>
              <a:rPr lang="en-US" dirty="0">
                <a:solidFill>
                  <a:srgbClr val="666666"/>
                </a:solidFill>
              </a:rPr>
              <a:t> </a:t>
            </a:r>
            <a:r>
              <a:rPr lang="en-US" dirty="0" err="1">
                <a:solidFill>
                  <a:srgbClr val="666666"/>
                </a:solidFill>
              </a:rPr>
              <a:t>obtiene</a:t>
            </a:r>
            <a:r>
              <a:rPr lang="en-US" dirty="0">
                <a:solidFill>
                  <a:srgbClr val="666666"/>
                </a:solidFill>
              </a:rPr>
              <a:t> $____ de </a:t>
            </a:r>
            <a:r>
              <a:rPr lang="en-US" dirty="0" err="1">
                <a:solidFill>
                  <a:srgbClr val="666666"/>
                </a:solidFill>
              </a:rPr>
              <a:t>utilidades</a:t>
            </a:r>
            <a:r>
              <a:rPr lang="en-US" dirty="0">
                <a:solidFill>
                  <a:srgbClr val="666666"/>
                </a:solidFill>
              </a:rPr>
              <a:t> </a:t>
            </a:r>
            <a:r>
              <a:rPr lang="en-US" dirty="0" err="1">
                <a:solidFill>
                  <a:srgbClr val="666666"/>
                </a:solidFill>
              </a:rPr>
              <a:t>netas</a:t>
            </a:r>
            <a:r>
              <a:rPr lang="en-US" dirty="0">
                <a:solidFill>
                  <a:srgbClr val="666666"/>
                </a:solidFill>
              </a:rPr>
              <a:t>.</a:t>
            </a:r>
            <a:endParaRPr lang="es-MX" dirty="0">
              <a:solidFill>
                <a:srgbClr val="666666"/>
              </a:solidFill>
            </a:endParaRPr>
          </a:p>
          <a:p>
            <a:endParaRPr lang="es-MX" sz="1200" dirty="0"/>
          </a:p>
        </p:txBody>
      </p:sp>
      <p:sp>
        <p:nvSpPr>
          <p:cNvPr id="7" name="Título 6"/>
          <p:cNvSpPr>
            <a:spLocks noGrp="1"/>
          </p:cNvSpPr>
          <p:nvPr>
            <p:ph type="title"/>
          </p:nvPr>
        </p:nvSpPr>
        <p:spPr>
          <a:xfrm>
            <a:off x="0" y="1725684"/>
            <a:ext cx="2530550" cy="1007622"/>
          </a:xfrm>
        </p:spPr>
        <p:txBody>
          <a:bodyPr/>
          <a:lstStyle/>
          <a:p>
            <a:pPr algn="ctr"/>
            <a:r>
              <a:rPr lang="es-MX" sz="2800" b="1" i="1" dirty="0">
                <a:effectLst>
                  <a:outerShdw blurRad="38100" dist="38100" dir="2700000" algn="tl">
                    <a:srgbClr val="000000">
                      <a:alpha val="43137"/>
                    </a:srgbClr>
                  </a:outerShdw>
                </a:effectLst>
              </a:rPr>
              <a:t>Rendimiento de Activos Totales (RAT)</a:t>
            </a:r>
          </a:p>
        </p:txBody>
      </p:sp>
      <p:graphicFrame>
        <p:nvGraphicFramePr>
          <p:cNvPr id="8" name="Tabla 7"/>
          <p:cNvGraphicFramePr>
            <a:graphicFrameLocks noGrp="1"/>
          </p:cNvGraphicFramePr>
          <p:nvPr>
            <p:extLst>
              <p:ext uri="{D42A27DB-BD31-4B8C-83A1-F6EECF244321}">
                <p14:modId xmlns:p14="http://schemas.microsoft.com/office/powerpoint/2010/main" val="676918055"/>
              </p:ext>
            </p:extLst>
          </p:nvPr>
        </p:nvGraphicFramePr>
        <p:xfrm>
          <a:off x="2877202" y="2090850"/>
          <a:ext cx="5519197" cy="797567"/>
        </p:xfrm>
        <a:graphic>
          <a:graphicData uri="http://schemas.openxmlformats.org/drawingml/2006/table">
            <a:tbl>
              <a:tblPr firstRow="1" bandRow="1">
                <a:tableStyleId>{284E427A-3D55-4303-BF80-6455036E1DE7}</a:tableStyleId>
              </a:tblPr>
              <a:tblGrid>
                <a:gridCol w="3637718">
                  <a:extLst>
                    <a:ext uri="{9D8B030D-6E8A-4147-A177-3AD203B41FA5}">
                      <a16:colId xmlns:a16="http://schemas.microsoft.com/office/drawing/2014/main" val="4182137293"/>
                    </a:ext>
                  </a:extLst>
                </a:gridCol>
                <a:gridCol w="1881479">
                  <a:extLst>
                    <a:ext uri="{9D8B030D-6E8A-4147-A177-3AD203B41FA5}">
                      <a16:colId xmlns:a16="http://schemas.microsoft.com/office/drawing/2014/main" val="2261252934"/>
                    </a:ext>
                  </a:extLst>
                </a:gridCol>
              </a:tblGrid>
              <a:tr h="380245">
                <a:tc rowSpan="2">
                  <a:txBody>
                    <a:bodyPr/>
                    <a:lstStyle/>
                    <a:p>
                      <a:pPr algn="r"/>
                      <a:r>
                        <a:rPr lang="es-MX" sz="1400" dirty="0">
                          <a:solidFill>
                            <a:schemeClr val="bg1"/>
                          </a:solidFill>
                          <a:effectLst>
                            <a:outerShdw blurRad="38100" dist="38100" dir="2700000" algn="tl">
                              <a:srgbClr val="000000">
                                <a:alpha val="43137"/>
                              </a:srgbClr>
                            </a:outerShdw>
                          </a:effectLst>
                        </a:rPr>
                        <a:t>Rendimiento</a:t>
                      </a:r>
                      <a:r>
                        <a:rPr lang="es-MX" sz="1400" baseline="0" dirty="0">
                          <a:solidFill>
                            <a:schemeClr val="bg1"/>
                          </a:solidFill>
                          <a:effectLst>
                            <a:outerShdw blurRad="38100" dist="38100" dir="2700000" algn="tl">
                              <a:srgbClr val="000000">
                                <a:alpha val="43137"/>
                              </a:srgbClr>
                            </a:outerShdw>
                          </a:effectLst>
                        </a:rPr>
                        <a:t> de Activos Totales</a:t>
                      </a:r>
                      <a:r>
                        <a:rPr lang="es-MX" sz="1400" dirty="0">
                          <a:solidFill>
                            <a:schemeClr val="bg1"/>
                          </a:solidFill>
                          <a:effectLst>
                            <a:outerShdw blurRad="38100" dist="38100" dir="2700000" algn="tl">
                              <a:srgbClr val="000000">
                                <a:alpha val="43137"/>
                              </a:srgbClr>
                            </a:outerShdw>
                          </a:effectLst>
                        </a:rPr>
                        <a:t>=</a:t>
                      </a:r>
                      <a:r>
                        <a:rPr lang="es-MX" sz="1400" dirty="0">
                          <a:solidFill>
                            <a:srgbClr val="D89F39"/>
                          </a:solidFill>
                          <a:effectLst/>
                        </a:rPr>
                        <a:t>.</a:t>
                      </a:r>
                      <a:r>
                        <a:rPr lang="es-MX" sz="1400" dirty="0">
                          <a:solidFill>
                            <a:schemeClr val="bg1"/>
                          </a:solidFill>
                          <a:effectLst>
                            <a:outerShdw blurRad="38100" dist="38100" dir="2700000" algn="tl">
                              <a:srgbClr val="000000">
                                <a:alpha val="43137"/>
                              </a:srgbClr>
                            </a:outerShdw>
                          </a:effectLst>
                        </a:rPr>
                        <a:t>      </a:t>
                      </a:r>
                    </a:p>
                  </a:txBody>
                  <a:tcPr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UTILIDAD</a:t>
                      </a:r>
                      <a:r>
                        <a:rPr lang="es-MX" b="1" baseline="0" dirty="0">
                          <a:solidFill>
                            <a:schemeClr val="bg1"/>
                          </a:solidFill>
                          <a:effectLst>
                            <a:outerShdw blurRad="38100" dist="38100" dir="2700000" algn="tl">
                              <a:srgbClr val="000000">
                                <a:alpha val="43137"/>
                              </a:srgbClr>
                            </a:outerShdw>
                          </a:effectLst>
                        </a:rPr>
                        <a:t> NETA</a:t>
                      </a:r>
                      <a:endParaRPr lang="es-MX" b="1" dirty="0">
                        <a:solidFill>
                          <a:schemeClr val="bg1"/>
                        </a:solidFill>
                        <a:effectLst>
                          <a:outerShdw blurRad="38100" dist="38100" dir="2700000" algn="tl">
                            <a:srgbClr val="000000">
                              <a:alpha val="43137"/>
                            </a:srgbClr>
                          </a:outerShdw>
                        </a:effectLst>
                      </a:endParaRPr>
                    </a:p>
                  </a:txBody>
                  <a:tcPr anchor="ctr">
                    <a:lnL>
                      <a:noFill/>
                    </a:lnL>
                    <a:lnR w="9525" cap="flat" cmpd="sng" algn="ctr">
                      <a:noFill/>
                      <a:prstDash val="solid"/>
                    </a:lnR>
                    <a:lnT w="9525" cap="flat"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4559171"/>
                  </a:ext>
                </a:extLst>
              </a:tr>
              <a:tr h="417322">
                <a:tc vMerge="1">
                  <a:txBody>
                    <a:bodyPr/>
                    <a:lstStyle/>
                    <a:p>
                      <a:pPr algn="r"/>
                      <a:endParaRPr lang="es-MX"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ACTIVOS</a:t>
                      </a:r>
                      <a:r>
                        <a:rPr lang="es-MX" b="1" baseline="0" dirty="0">
                          <a:solidFill>
                            <a:schemeClr val="bg1"/>
                          </a:solidFill>
                          <a:effectLst>
                            <a:outerShdw blurRad="38100" dist="38100" dir="2700000" algn="tl">
                              <a:srgbClr val="000000">
                                <a:alpha val="43137"/>
                              </a:srgbClr>
                            </a:outerShdw>
                          </a:effectLst>
                        </a:rPr>
                        <a:t> TOTALES</a:t>
                      </a:r>
                      <a:endParaRPr lang="es-MX" b="1" dirty="0">
                        <a:solidFill>
                          <a:schemeClr val="bg1"/>
                        </a:solidFill>
                        <a:effectLst>
                          <a:outerShdw blurRad="38100" dist="38100" dir="2700000" algn="tl">
                            <a:srgbClr val="000000">
                              <a:alpha val="43137"/>
                            </a:srgbClr>
                          </a:outerShdw>
                        </a:effectLst>
                      </a:endParaRPr>
                    </a:p>
                  </a:txBody>
                  <a:tcPr anchor="ctr">
                    <a:lnL w="25400"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D89F39"/>
                    </a:solidFill>
                  </a:tcPr>
                </a:tc>
                <a:extLst>
                  <a:ext uri="{0D108BD9-81ED-4DB2-BD59-A6C34878D82A}">
                    <a16:rowId xmlns:a16="http://schemas.microsoft.com/office/drawing/2014/main" val="1001272971"/>
                  </a:ext>
                </a:extLst>
              </a:tr>
            </a:tbl>
          </a:graphicData>
        </a:graphic>
      </p:graphicFrame>
    </p:spTree>
    <p:extLst>
      <p:ext uri="{BB962C8B-B14F-4D97-AF65-F5344CB8AC3E}">
        <p14:creationId xmlns:p14="http://schemas.microsoft.com/office/powerpoint/2010/main" val="27046718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67031"/>
        </a:solidFill>
        <a:effectLst/>
      </p:bgPr>
    </p:bg>
    <p:spTree>
      <p:nvGrpSpPr>
        <p:cNvPr id="1" name="Shape 135"/>
        <p:cNvGrpSpPr/>
        <p:nvPr/>
      </p:nvGrpSpPr>
      <p:grpSpPr>
        <a:xfrm>
          <a:off x="0" y="0"/>
          <a:ext cx="0" cy="0"/>
          <a:chOff x="0" y="0"/>
          <a:chExt cx="0" cy="0"/>
        </a:xfrm>
      </p:grpSpPr>
      <p:sp>
        <p:nvSpPr>
          <p:cNvPr id="136" name="Google Shape;136;p20"/>
          <p:cNvSpPr txBox="1">
            <a:spLocks noGrp="1"/>
          </p:cNvSpPr>
          <p:nvPr>
            <p:ph type="ctrTitle"/>
          </p:nvPr>
        </p:nvSpPr>
        <p:spPr>
          <a:xfrm>
            <a:off x="49619" y="1594881"/>
            <a:ext cx="2580167" cy="1488559"/>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s-MX" sz="3600" b="1" dirty="0">
                <a:effectLst>
                  <a:outerShdw blurRad="38100" dist="38100" dir="2700000" algn="tl">
                    <a:srgbClr val="000000">
                      <a:alpha val="43137"/>
                    </a:srgbClr>
                  </a:outerShdw>
                </a:effectLst>
              </a:rPr>
              <a:t>Análisis Financiero</a:t>
            </a:r>
            <a:endParaRPr sz="1600" dirty="0">
              <a:effectLst>
                <a:outerShdw blurRad="38100" dist="38100" dir="2700000" algn="tl">
                  <a:srgbClr val="000000">
                    <a:alpha val="43137"/>
                  </a:srgbClr>
                </a:outerShdw>
              </a:effectLst>
            </a:endParaRPr>
          </a:p>
        </p:txBody>
      </p:sp>
      <p:sp>
        <p:nvSpPr>
          <p:cNvPr id="138" name="Google Shape;138;p2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4</a:t>
            </a:fld>
            <a:endParaRPr/>
          </a:p>
        </p:txBody>
      </p:sp>
      <p:sp>
        <p:nvSpPr>
          <p:cNvPr id="2" name="Subtítulo 1"/>
          <p:cNvSpPr>
            <a:spLocks noGrp="1"/>
          </p:cNvSpPr>
          <p:nvPr>
            <p:ph type="subTitle" idx="1"/>
          </p:nvPr>
        </p:nvSpPr>
        <p:spPr>
          <a:xfrm>
            <a:off x="3459124" y="272493"/>
            <a:ext cx="4827182" cy="2644777"/>
          </a:xfrm>
        </p:spPr>
        <p:txBody>
          <a:bodyPr/>
          <a:lstStyle/>
          <a:p>
            <a:pPr marL="0" indent="0" algn="just"/>
            <a:r>
              <a:rPr lang="es-MX" sz="2000" b="1" dirty="0">
                <a:solidFill>
                  <a:schemeClr val="bg1"/>
                </a:solidFill>
                <a:effectLst>
                  <a:outerShdw blurRad="38100" dist="38100" dir="2700000" algn="tl">
                    <a:srgbClr val="000000">
                      <a:alpha val="43137"/>
                    </a:srgbClr>
                  </a:outerShdw>
                </a:effectLst>
              </a:rPr>
              <a:t>Es la actividad que consiste en separar los diversos elementos que inciden en el resultado de las operaciones de una empresa; identificando qué factores lo componen así como su participación en este. Morales (2014).</a:t>
            </a:r>
          </a:p>
          <a:p>
            <a:pPr marL="0" indent="0" algn="just"/>
            <a:endParaRPr lang="es-MX" sz="2000" b="1" dirty="0">
              <a:solidFill>
                <a:schemeClr val="bg1"/>
              </a:solidFill>
              <a:effectLst>
                <a:outerShdw blurRad="38100" dist="38100" dir="2700000" algn="tl">
                  <a:srgbClr val="000000">
                    <a:alpha val="43137"/>
                  </a:srgbClr>
                </a:outerShdw>
              </a:effectLst>
            </a:endParaRPr>
          </a:p>
          <a:p>
            <a:pPr marL="0" indent="0" algn="just"/>
            <a:r>
              <a:rPr lang="es-MX" sz="2000" b="1" dirty="0">
                <a:solidFill>
                  <a:schemeClr val="bg1"/>
                </a:solidFill>
                <a:effectLst>
                  <a:outerShdw blurRad="38100" dist="38100" dir="2700000" algn="tl">
                    <a:srgbClr val="000000">
                      <a:alpha val="43137"/>
                    </a:srgbClr>
                  </a:outerShdw>
                </a:effectLst>
              </a:rPr>
              <a:t>Sirve para analizar la situación y el desempeño financieros de la  empresa, así como para evaluar su desempeño financiero futuro.</a:t>
            </a:r>
          </a:p>
          <a:p>
            <a:pPr marL="0" indent="0" algn="just"/>
            <a:endParaRPr lang="es-MX" sz="2000" b="1" dirty="0">
              <a:solidFill>
                <a:schemeClr val="bg1"/>
              </a:solidFill>
              <a:effectLst>
                <a:outerShdw blurRad="38100" dist="38100" dir="2700000" algn="tl">
                  <a:srgbClr val="000000">
                    <a:alpha val="43137"/>
                  </a:srgbClr>
                </a:outerShdw>
              </a:effectLst>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40</a:t>
            </a:fld>
            <a:endParaRPr lang="es-MX"/>
          </a:p>
        </p:txBody>
      </p:sp>
      <p:sp>
        <p:nvSpPr>
          <p:cNvPr id="6" name="Marcador de contenido 2"/>
          <p:cNvSpPr txBox="1">
            <a:spLocks/>
          </p:cNvSpPr>
          <p:nvPr/>
        </p:nvSpPr>
        <p:spPr>
          <a:xfrm>
            <a:off x="2744318" y="614819"/>
            <a:ext cx="5945920" cy="348841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15000"/>
              </a:lnSpc>
              <a:spcBef>
                <a:spcPts val="60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1pPr>
            <a:lvl2pPr marL="914400" marR="0" lvl="1"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2pPr>
            <a:lvl3pPr marL="1371600" marR="0" lvl="2"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3pPr>
            <a:lvl4pPr marL="1828800" marR="0" lvl="3"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4pPr>
            <a:lvl5pPr marL="2286000" marR="0" lvl="4"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5pPr>
            <a:lvl6pPr marL="2743200" marR="0" lvl="5"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6pPr>
            <a:lvl7pPr marL="3200400" marR="0" lvl="6"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7pPr>
            <a:lvl8pPr marL="3657600" marR="0" lvl="7"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8pPr>
            <a:lvl9pPr marL="4114800" marR="0" lvl="8" indent="-330200" algn="l" rtl="0">
              <a:lnSpc>
                <a:spcPct val="115000"/>
              </a:lnSpc>
              <a:spcBef>
                <a:spcPts val="0"/>
              </a:spcBef>
              <a:spcAft>
                <a:spcPts val="0"/>
              </a:spcAft>
              <a:buClr>
                <a:srgbClr val="F67031"/>
              </a:buClr>
              <a:buSzPts val="1600"/>
              <a:buFont typeface="Georgia"/>
              <a:buChar char="-"/>
              <a:defRPr sz="1600" b="0" i="1" u="none" strike="noStrike" cap="none">
                <a:solidFill>
                  <a:srgbClr val="F67031"/>
                </a:solidFill>
                <a:latin typeface="Georgia"/>
                <a:ea typeface="Georgia"/>
                <a:cs typeface="Georgia"/>
                <a:sym typeface="Georgia"/>
              </a:defRPr>
            </a:lvl9pPr>
          </a:lstStyle>
          <a:p>
            <a:pPr marL="0" indent="0">
              <a:buNone/>
            </a:pPr>
            <a:r>
              <a:rPr lang="es-MX" dirty="0">
                <a:solidFill>
                  <a:srgbClr val="666666"/>
                </a:solidFill>
              </a:rPr>
              <a:t>Mide la tasa de rendimiento sobre la inversión de los accionistas. Esta razón nos indica el porcentaje de rentabilidad que produce la empresa a los propietarios de la misma.</a:t>
            </a:r>
          </a:p>
          <a:p>
            <a:pPr marL="0" indent="0">
              <a:buNone/>
            </a:pPr>
            <a:endParaRPr lang="es-MX" dirty="0">
              <a:solidFill>
                <a:srgbClr val="666666"/>
              </a:solidFill>
            </a:endParaRPr>
          </a:p>
          <a:p>
            <a:pPr marL="0" indent="0">
              <a:buNone/>
            </a:pPr>
            <a:endParaRPr lang="es-MX" dirty="0">
              <a:solidFill>
                <a:srgbClr val="666666"/>
              </a:solidFill>
            </a:endParaRPr>
          </a:p>
          <a:p>
            <a:pPr marL="0" indent="0">
              <a:buNone/>
            </a:pPr>
            <a:endParaRPr lang="es-MX" sz="1200" dirty="0">
              <a:solidFill>
                <a:srgbClr val="666666"/>
              </a:solidFill>
              <a:effectLst>
                <a:outerShdw blurRad="38100" dist="38100" dir="2700000" algn="tl">
                  <a:srgbClr val="000000">
                    <a:alpha val="43137"/>
                  </a:srgbClr>
                </a:outerShdw>
              </a:effectLst>
            </a:endParaRPr>
          </a:p>
          <a:p>
            <a:pPr marL="0" indent="0">
              <a:buNone/>
            </a:pPr>
            <a:endParaRPr lang="es-MX" b="1" dirty="0">
              <a:solidFill>
                <a:srgbClr val="666666"/>
              </a:solidFill>
            </a:endParaRPr>
          </a:p>
          <a:p>
            <a:pPr marL="0" indent="0">
              <a:buNone/>
            </a:pPr>
            <a:r>
              <a:rPr lang="es-MX" b="1" dirty="0">
                <a:solidFill>
                  <a:srgbClr val="666666"/>
                </a:solidFill>
              </a:rPr>
              <a:t>Interpretación:</a:t>
            </a:r>
          </a:p>
          <a:p>
            <a:pPr marL="0" indent="0">
              <a:buNone/>
            </a:pPr>
            <a:r>
              <a:rPr lang="es-MX" dirty="0">
                <a:solidFill>
                  <a:srgbClr val="666666"/>
                </a:solidFill>
              </a:rPr>
              <a:t>Los propietarios de la empresa obtienen $____ de utilidad o beneficio por cada $1.00 de inversión propia. </a:t>
            </a:r>
          </a:p>
          <a:p>
            <a:endParaRPr lang="es-MX" sz="1200" dirty="0"/>
          </a:p>
        </p:txBody>
      </p:sp>
      <p:sp>
        <p:nvSpPr>
          <p:cNvPr id="7" name="Título 6"/>
          <p:cNvSpPr>
            <a:spLocks noGrp="1"/>
          </p:cNvSpPr>
          <p:nvPr>
            <p:ph type="title"/>
          </p:nvPr>
        </p:nvSpPr>
        <p:spPr>
          <a:xfrm>
            <a:off x="0" y="1725684"/>
            <a:ext cx="2530550" cy="1007622"/>
          </a:xfrm>
        </p:spPr>
        <p:txBody>
          <a:bodyPr/>
          <a:lstStyle/>
          <a:p>
            <a:pPr algn="ctr"/>
            <a:r>
              <a:rPr lang="es-MX" sz="2800" b="1" i="1" dirty="0">
                <a:effectLst>
                  <a:outerShdw blurRad="38100" dist="38100" dir="2700000" algn="tl">
                    <a:srgbClr val="000000">
                      <a:alpha val="43137"/>
                    </a:srgbClr>
                  </a:outerShdw>
                </a:effectLst>
              </a:rPr>
              <a:t>Rendimiento del Capital Contable (RCC)</a:t>
            </a:r>
          </a:p>
        </p:txBody>
      </p:sp>
      <p:graphicFrame>
        <p:nvGraphicFramePr>
          <p:cNvPr id="8" name="Tabla 7"/>
          <p:cNvGraphicFramePr>
            <a:graphicFrameLocks noGrp="1"/>
          </p:cNvGraphicFramePr>
          <p:nvPr>
            <p:extLst>
              <p:ext uri="{D42A27DB-BD31-4B8C-83A1-F6EECF244321}">
                <p14:modId xmlns:p14="http://schemas.microsoft.com/office/powerpoint/2010/main" val="1107189633"/>
              </p:ext>
            </p:extLst>
          </p:nvPr>
        </p:nvGraphicFramePr>
        <p:xfrm>
          <a:off x="2801575" y="1830711"/>
          <a:ext cx="5519197" cy="898405"/>
        </p:xfrm>
        <a:graphic>
          <a:graphicData uri="http://schemas.openxmlformats.org/drawingml/2006/table">
            <a:tbl>
              <a:tblPr firstRow="1" bandRow="1">
                <a:tableStyleId>{284E427A-3D55-4303-BF80-6455036E1DE7}</a:tableStyleId>
              </a:tblPr>
              <a:tblGrid>
                <a:gridCol w="3637718">
                  <a:extLst>
                    <a:ext uri="{9D8B030D-6E8A-4147-A177-3AD203B41FA5}">
                      <a16:colId xmlns:a16="http://schemas.microsoft.com/office/drawing/2014/main" val="4182137293"/>
                    </a:ext>
                  </a:extLst>
                </a:gridCol>
                <a:gridCol w="1881479">
                  <a:extLst>
                    <a:ext uri="{9D8B030D-6E8A-4147-A177-3AD203B41FA5}">
                      <a16:colId xmlns:a16="http://schemas.microsoft.com/office/drawing/2014/main" val="2261252934"/>
                    </a:ext>
                  </a:extLst>
                </a:gridCol>
              </a:tblGrid>
              <a:tr h="380245">
                <a:tc rowSpan="2">
                  <a:txBody>
                    <a:bodyPr/>
                    <a:lstStyle/>
                    <a:p>
                      <a:pPr algn="r"/>
                      <a:r>
                        <a:rPr lang="es-MX" sz="1400" dirty="0">
                          <a:solidFill>
                            <a:schemeClr val="bg1"/>
                          </a:solidFill>
                          <a:effectLst>
                            <a:outerShdw blurRad="38100" dist="38100" dir="2700000" algn="tl">
                              <a:srgbClr val="000000">
                                <a:alpha val="43137"/>
                              </a:srgbClr>
                            </a:outerShdw>
                          </a:effectLst>
                        </a:rPr>
                        <a:t>Rendimiento</a:t>
                      </a:r>
                      <a:r>
                        <a:rPr lang="es-MX" sz="1400" baseline="0" dirty="0">
                          <a:solidFill>
                            <a:schemeClr val="bg1"/>
                          </a:solidFill>
                          <a:effectLst>
                            <a:outerShdw blurRad="38100" dist="38100" dir="2700000" algn="tl">
                              <a:srgbClr val="000000">
                                <a:alpha val="43137"/>
                              </a:srgbClr>
                            </a:outerShdw>
                          </a:effectLst>
                        </a:rPr>
                        <a:t> del Capital Contable</a:t>
                      </a:r>
                      <a:r>
                        <a:rPr lang="es-MX" sz="1400" dirty="0">
                          <a:solidFill>
                            <a:schemeClr val="bg1"/>
                          </a:solidFill>
                          <a:effectLst>
                            <a:outerShdw blurRad="38100" dist="38100" dir="2700000" algn="tl">
                              <a:srgbClr val="000000">
                                <a:alpha val="43137"/>
                              </a:srgbClr>
                            </a:outerShdw>
                          </a:effectLst>
                        </a:rPr>
                        <a:t>=</a:t>
                      </a:r>
                      <a:r>
                        <a:rPr lang="es-MX" sz="1400" dirty="0">
                          <a:solidFill>
                            <a:srgbClr val="D89F39"/>
                          </a:solidFill>
                          <a:effectLst/>
                        </a:rPr>
                        <a:t>.</a:t>
                      </a:r>
                      <a:r>
                        <a:rPr lang="es-MX" sz="1400" dirty="0">
                          <a:solidFill>
                            <a:schemeClr val="bg1"/>
                          </a:solidFill>
                          <a:effectLst>
                            <a:outerShdw blurRad="38100" dist="38100" dir="2700000" algn="tl">
                              <a:srgbClr val="000000">
                                <a:alpha val="43137"/>
                              </a:srgbClr>
                            </a:outerShdw>
                          </a:effectLst>
                        </a:rPr>
                        <a:t>      </a:t>
                      </a:r>
                    </a:p>
                  </a:txBody>
                  <a:tcPr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UTILIDAD</a:t>
                      </a:r>
                      <a:r>
                        <a:rPr lang="es-MX" b="1" baseline="0" dirty="0">
                          <a:solidFill>
                            <a:schemeClr val="bg1"/>
                          </a:solidFill>
                          <a:effectLst>
                            <a:outerShdw blurRad="38100" dist="38100" dir="2700000" algn="tl">
                              <a:srgbClr val="000000">
                                <a:alpha val="43137"/>
                              </a:srgbClr>
                            </a:outerShdw>
                          </a:effectLst>
                        </a:rPr>
                        <a:t> NETA</a:t>
                      </a:r>
                      <a:endParaRPr lang="es-MX" b="1" dirty="0">
                        <a:solidFill>
                          <a:schemeClr val="bg1"/>
                        </a:solidFill>
                        <a:effectLst>
                          <a:outerShdw blurRad="38100" dist="38100" dir="2700000" algn="tl">
                            <a:srgbClr val="000000">
                              <a:alpha val="43137"/>
                            </a:srgbClr>
                          </a:outerShdw>
                        </a:effectLst>
                      </a:endParaRPr>
                    </a:p>
                  </a:txBody>
                  <a:tcPr anchor="ctr">
                    <a:lnL>
                      <a:noFill/>
                    </a:lnL>
                    <a:lnR w="9525" cap="flat" cmpd="sng" algn="ctr">
                      <a:noFill/>
                      <a:prstDash val="solid"/>
                    </a:lnR>
                    <a:lnT w="9525" cap="flat"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4559171"/>
                  </a:ext>
                </a:extLst>
              </a:tr>
              <a:tr h="417322">
                <a:tc vMerge="1">
                  <a:txBody>
                    <a:bodyPr/>
                    <a:lstStyle/>
                    <a:p>
                      <a:pPr algn="r"/>
                      <a:endParaRPr lang="es-MX" sz="1400" dirty="0"/>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MX" b="1" dirty="0">
                          <a:solidFill>
                            <a:schemeClr val="bg1"/>
                          </a:solidFill>
                          <a:effectLst>
                            <a:outerShdw blurRad="38100" dist="38100" dir="2700000" algn="tl">
                              <a:srgbClr val="000000">
                                <a:alpha val="43137"/>
                              </a:srgbClr>
                            </a:outerShdw>
                          </a:effectLst>
                        </a:rPr>
                        <a:t>CAPITAL CONTABLE</a:t>
                      </a:r>
                    </a:p>
                  </a:txBody>
                  <a:tcPr anchor="ctr">
                    <a:lnL w="25400" cap="flat" cmpd="sng" algn="ctr">
                      <a:noFill/>
                      <a:prstDash val="solid"/>
                    </a:lnL>
                    <a:lnR w="9525" cap="flat" cmpd="sng" algn="ctr">
                      <a:noFill/>
                      <a:prstDash val="solid"/>
                    </a:lnR>
                    <a:lnT w="12700" cap="flat" cmpd="sng" algn="ctr">
                      <a:solidFill>
                        <a:schemeClr val="tx1"/>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D89F39"/>
                    </a:solidFill>
                  </a:tcPr>
                </a:tc>
                <a:extLst>
                  <a:ext uri="{0D108BD9-81ED-4DB2-BD59-A6C34878D82A}">
                    <a16:rowId xmlns:a16="http://schemas.microsoft.com/office/drawing/2014/main" val="1001272971"/>
                  </a:ext>
                </a:extLst>
              </a:tr>
            </a:tbl>
          </a:graphicData>
        </a:graphic>
      </p:graphicFrame>
    </p:spTree>
    <p:extLst>
      <p:ext uri="{BB962C8B-B14F-4D97-AF65-F5344CB8AC3E}">
        <p14:creationId xmlns:p14="http://schemas.microsoft.com/office/powerpoint/2010/main" val="37862945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contenido 2"/>
          <p:cNvSpPr txBox="1">
            <a:spLocks/>
          </p:cNvSpPr>
          <p:nvPr/>
        </p:nvSpPr>
        <p:spPr>
          <a:xfrm>
            <a:off x="134412" y="1302077"/>
            <a:ext cx="8858334" cy="362743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ctr" rtl="0">
              <a:lnSpc>
                <a:spcPct val="115000"/>
              </a:lnSpc>
              <a:spcBef>
                <a:spcPts val="60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1pPr>
            <a:lvl2pPr marL="914400" marR="0" lvl="1"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2pPr>
            <a:lvl3pPr marL="1371600" marR="0" lvl="2"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3pPr>
            <a:lvl4pPr marL="1828800" marR="0" lvl="3"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4pPr>
            <a:lvl5pPr marL="2286000" marR="0" lvl="4"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5pPr>
            <a:lvl6pPr marL="2743200" marR="0" lvl="5"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6pPr>
            <a:lvl7pPr marL="3200400" marR="0" lvl="6"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7pPr>
            <a:lvl8pPr marL="3657600" marR="0" lvl="7"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8pPr>
            <a:lvl9pPr marL="4114800" marR="0" lvl="8" indent="-381000" algn="ctr" rtl="0">
              <a:lnSpc>
                <a:spcPct val="115000"/>
              </a:lnSpc>
              <a:spcBef>
                <a:spcPts val="0"/>
              </a:spcBef>
              <a:spcAft>
                <a:spcPts val="0"/>
              </a:spcAft>
              <a:buClr>
                <a:srgbClr val="CCCCCC"/>
              </a:buClr>
              <a:buSzPts val="2400"/>
              <a:buFont typeface="Georgia"/>
              <a:buChar char="-"/>
              <a:defRPr sz="2400" b="0" i="1" u="none" strike="noStrike" cap="none">
                <a:solidFill>
                  <a:srgbClr val="666666"/>
                </a:solidFill>
                <a:latin typeface="Georgia"/>
                <a:ea typeface="Georgia"/>
                <a:cs typeface="Georgia"/>
                <a:sym typeface="Georgia"/>
              </a:defRPr>
            </a:lvl9pPr>
          </a:lstStyle>
          <a:p>
            <a:pPr marL="419100" lvl="0" indent="-342900" algn="l">
              <a:buFont typeface="+mj-lt"/>
              <a:buAutoNum type="arabicPeriod"/>
            </a:pPr>
            <a:r>
              <a:rPr lang="es-MX" sz="1800" dirty="0" err="1"/>
              <a:t>Gitman</a:t>
            </a:r>
            <a:r>
              <a:rPr lang="es-MX" sz="1800" dirty="0"/>
              <a:t>, J Lawrence, Chad J. </a:t>
            </a:r>
            <a:r>
              <a:rPr lang="es-MX" sz="1800" dirty="0" err="1"/>
              <a:t>Zuttler</a:t>
            </a:r>
            <a:r>
              <a:rPr lang="es-MX" sz="1800" dirty="0"/>
              <a:t> (2012) Principios de Administración Financiera. 12va. Ed. PEARSON EDUCATION, México.</a:t>
            </a:r>
          </a:p>
          <a:p>
            <a:pPr marL="419100" indent="-342900" algn="l">
              <a:buFont typeface="+mj-lt"/>
              <a:buAutoNum type="arabicPeriod"/>
            </a:pPr>
            <a:r>
              <a:rPr lang="es-MX" sz="1800" dirty="0" err="1"/>
              <a:t>Besley</a:t>
            </a:r>
            <a:r>
              <a:rPr lang="es-MX" sz="1800" dirty="0"/>
              <a:t>, Scott  y Eugene F. </a:t>
            </a:r>
            <a:r>
              <a:rPr lang="es-MX" sz="1800" dirty="0" err="1"/>
              <a:t>Brigham</a:t>
            </a:r>
            <a:r>
              <a:rPr lang="es-MX" sz="1800" dirty="0"/>
              <a:t> (2014) Fundamentos de Administración Financiera. 14ª. Ed. Editorial </a:t>
            </a:r>
            <a:r>
              <a:rPr lang="es-MX" sz="1800" dirty="0" err="1"/>
              <a:t>Cengage</a:t>
            </a:r>
            <a:r>
              <a:rPr lang="es-MX" sz="1800" dirty="0"/>
              <a:t> </a:t>
            </a:r>
            <a:r>
              <a:rPr lang="es-MX" sz="1800" dirty="0" err="1"/>
              <a:t>Learning</a:t>
            </a:r>
            <a:endParaRPr lang="es-MX" sz="1800" dirty="0"/>
          </a:p>
          <a:p>
            <a:pPr marL="419100" indent="-342900" algn="l">
              <a:buFont typeface="+mj-lt"/>
              <a:buAutoNum type="arabicPeriod"/>
            </a:pPr>
            <a:r>
              <a:rPr lang="es-MX" sz="1800" dirty="0"/>
              <a:t>Morales Castro, J. A., Morales Castro, A. y Alcocer Martínez, Fidel (2014). Administración Financiera. México DF. Grupo Editorial Patria.</a:t>
            </a:r>
          </a:p>
          <a:p>
            <a:pPr marL="419100" indent="-342900" algn="l">
              <a:buFont typeface="+mj-lt"/>
              <a:buAutoNum type="arabicPeriod"/>
            </a:pPr>
            <a:endParaRPr lang="es-MX" sz="1800" dirty="0"/>
          </a:p>
          <a:p>
            <a:pPr marL="419100" lvl="0" indent="-342900" algn="l">
              <a:buFont typeface="+mj-lt"/>
              <a:buAutoNum type="arabicPeriod"/>
            </a:pPr>
            <a:endParaRPr lang="es-MX" sz="1800" dirty="0"/>
          </a:p>
        </p:txBody>
      </p:sp>
      <p:sp>
        <p:nvSpPr>
          <p:cNvPr id="4" name="Rectángulo 3"/>
          <p:cNvSpPr/>
          <p:nvPr/>
        </p:nvSpPr>
        <p:spPr>
          <a:xfrm>
            <a:off x="4352261" y="297711"/>
            <a:ext cx="744279" cy="645042"/>
          </a:xfrm>
          <a:prstGeom prst="rect">
            <a:avLst/>
          </a:prstGeom>
          <a:solidFill>
            <a:srgbClr val="F6703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MX">
              <a:solidFill>
                <a:srgbClr val="F67031"/>
              </a:solidFill>
            </a:endParaRPr>
          </a:p>
        </p:txBody>
      </p:sp>
      <p:sp>
        <p:nvSpPr>
          <p:cNvPr id="3" name="Marcador de texto 2"/>
          <p:cNvSpPr>
            <a:spLocks noGrp="1"/>
          </p:cNvSpPr>
          <p:nvPr>
            <p:ph type="body" idx="1"/>
          </p:nvPr>
        </p:nvSpPr>
        <p:spPr>
          <a:xfrm>
            <a:off x="1239895" y="97189"/>
            <a:ext cx="6574829" cy="653589"/>
          </a:xfrm>
        </p:spPr>
        <p:txBody>
          <a:bodyPr/>
          <a:lstStyle/>
          <a:p>
            <a:pPr marL="76200" indent="0">
              <a:buNone/>
            </a:pPr>
            <a:r>
              <a:rPr lang="es-MX" b="1" dirty="0">
                <a:solidFill>
                  <a:schemeClr val="bg1"/>
                </a:solidFill>
                <a:effectLst>
                  <a:outerShdw blurRad="38100" dist="38100" dir="2700000" algn="tl">
                    <a:srgbClr val="000000">
                      <a:alpha val="43137"/>
                    </a:srgbClr>
                  </a:outerShdw>
                </a:effectLst>
              </a:rPr>
              <a:t>Referencias</a:t>
            </a:r>
          </a:p>
        </p:txBody>
      </p:sp>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41</a:t>
            </a:fld>
            <a:endParaRPr lang="es-MX"/>
          </a:p>
        </p:txBody>
      </p:sp>
    </p:spTree>
    <p:extLst>
      <p:ext uri="{BB962C8B-B14F-4D97-AF65-F5344CB8AC3E}">
        <p14:creationId xmlns:p14="http://schemas.microsoft.com/office/powerpoint/2010/main" val="19115838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67031"/>
        </a:solidFill>
        <a:effectLst/>
      </p:bgPr>
    </p:bg>
    <p:spTree>
      <p:nvGrpSpPr>
        <p:cNvPr id="1" name="Shape 135"/>
        <p:cNvGrpSpPr/>
        <p:nvPr/>
      </p:nvGrpSpPr>
      <p:grpSpPr>
        <a:xfrm>
          <a:off x="0" y="0"/>
          <a:ext cx="0" cy="0"/>
          <a:chOff x="0" y="0"/>
          <a:chExt cx="0" cy="0"/>
        </a:xfrm>
      </p:grpSpPr>
      <p:sp>
        <p:nvSpPr>
          <p:cNvPr id="136" name="Google Shape;136;p20"/>
          <p:cNvSpPr txBox="1">
            <a:spLocks noGrp="1"/>
          </p:cNvSpPr>
          <p:nvPr>
            <p:ph type="title"/>
          </p:nvPr>
        </p:nvSpPr>
        <p:spPr>
          <a:xfrm>
            <a:off x="305334" y="1261066"/>
            <a:ext cx="2046300" cy="1912537"/>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s-MX" sz="2800" b="1" dirty="0">
                <a:effectLst>
                  <a:outerShdw blurRad="38100" dist="38100" dir="2700000" algn="tl">
                    <a:srgbClr val="000000">
                      <a:alpha val="43137"/>
                    </a:srgbClr>
                  </a:outerShdw>
                </a:effectLst>
              </a:rPr>
              <a:t>Objetivo del Análisis Financiero</a:t>
            </a:r>
            <a:endParaRPr sz="1200" dirty="0">
              <a:effectLst>
                <a:outerShdw blurRad="38100" dist="38100" dir="2700000" algn="tl">
                  <a:srgbClr val="000000">
                    <a:alpha val="43137"/>
                  </a:srgbClr>
                </a:outerShdw>
              </a:effectLst>
            </a:endParaRPr>
          </a:p>
        </p:txBody>
      </p:sp>
      <p:sp>
        <p:nvSpPr>
          <p:cNvPr id="138" name="Google Shape;138;p20"/>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5</a:t>
            </a:fld>
            <a:endParaRPr/>
          </a:p>
        </p:txBody>
      </p:sp>
      <p:sp>
        <p:nvSpPr>
          <p:cNvPr id="6" name="Marcador de contenido 2"/>
          <p:cNvSpPr txBox="1">
            <a:spLocks/>
          </p:cNvSpPr>
          <p:nvPr/>
        </p:nvSpPr>
        <p:spPr>
          <a:xfrm>
            <a:off x="3514490" y="936737"/>
            <a:ext cx="5316644" cy="256119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rgbClr val="999999"/>
              </a:buClr>
              <a:buSzPts val="1400"/>
              <a:buFont typeface="Georgia"/>
              <a:buNone/>
              <a:defRPr sz="1400" b="0" i="1" u="none" strike="noStrike" cap="none">
                <a:solidFill>
                  <a:srgbClr val="999999"/>
                </a:solidFill>
                <a:latin typeface="Georgia"/>
                <a:ea typeface="Georgia"/>
                <a:cs typeface="Georgia"/>
                <a:sym typeface="Georgia"/>
              </a:defRPr>
            </a:lvl1pPr>
            <a:lvl2pPr marL="914400" marR="0" lvl="1" indent="-317500" algn="l" rtl="0">
              <a:lnSpc>
                <a:spcPct val="115000"/>
              </a:lnSpc>
              <a:spcBef>
                <a:spcPts val="0"/>
              </a:spcBef>
              <a:spcAft>
                <a:spcPts val="0"/>
              </a:spcAft>
              <a:buClr>
                <a:srgbClr val="999999"/>
              </a:buClr>
              <a:buSzPts val="3000"/>
              <a:buFont typeface="Georgia"/>
              <a:buNone/>
              <a:defRPr sz="3000" b="0" i="1" u="none" strike="noStrike" cap="none">
                <a:solidFill>
                  <a:srgbClr val="999999"/>
                </a:solidFill>
                <a:latin typeface="Georgia"/>
                <a:ea typeface="Georgia"/>
                <a:cs typeface="Georgia"/>
                <a:sym typeface="Georgia"/>
              </a:defRPr>
            </a:lvl2pPr>
            <a:lvl3pPr marL="1371600" marR="0" lvl="2" indent="-317500" algn="l" rtl="0">
              <a:lnSpc>
                <a:spcPct val="115000"/>
              </a:lnSpc>
              <a:spcBef>
                <a:spcPts val="0"/>
              </a:spcBef>
              <a:spcAft>
                <a:spcPts val="0"/>
              </a:spcAft>
              <a:buClr>
                <a:srgbClr val="999999"/>
              </a:buClr>
              <a:buSzPts val="3000"/>
              <a:buFont typeface="Georgia"/>
              <a:buNone/>
              <a:defRPr sz="3000" b="0" i="1" u="none" strike="noStrike" cap="none">
                <a:solidFill>
                  <a:srgbClr val="999999"/>
                </a:solidFill>
                <a:latin typeface="Georgia"/>
                <a:ea typeface="Georgia"/>
                <a:cs typeface="Georgia"/>
                <a:sym typeface="Georgia"/>
              </a:defRPr>
            </a:lvl3pPr>
            <a:lvl4pPr marL="1828800" marR="0" lvl="3" indent="-317500" algn="l" rtl="0">
              <a:lnSpc>
                <a:spcPct val="115000"/>
              </a:lnSpc>
              <a:spcBef>
                <a:spcPts val="0"/>
              </a:spcBef>
              <a:spcAft>
                <a:spcPts val="0"/>
              </a:spcAft>
              <a:buClr>
                <a:srgbClr val="999999"/>
              </a:buClr>
              <a:buSzPts val="3000"/>
              <a:buFont typeface="Georgia"/>
              <a:buNone/>
              <a:defRPr sz="3000" b="0" i="1" u="none" strike="noStrike" cap="none">
                <a:solidFill>
                  <a:srgbClr val="999999"/>
                </a:solidFill>
                <a:latin typeface="Georgia"/>
                <a:ea typeface="Georgia"/>
                <a:cs typeface="Georgia"/>
                <a:sym typeface="Georgia"/>
              </a:defRPr>
            </a:lvl4pPr>
            <a:lvl5pPr marL="2286000" marR="0" lvl="4" indent="-317500" algn="l" rtl="0">
              <a:lnSpc>
                <a:spcPct val="115000"/>
              </a:lnSpc>
              <a:spcBef>
                <a:spcPts val="0"/>
              </a:spcBef>
              <a:spcAft>
                <a:spcPts val="0"/>
              </a:spcAft>
              <a:buClr>
                <a:srgbClr val="999999"/>
              </a:buClr>
              <a:buSzPts val="3000"/>
              <a:buFont typeface="Georgia"/>
              <a:buNone/>
              <a:defRPr sz="3000" b="0" i="1" u="none" strike="noStrike" cap="none">
                <a:solidFill>
                  <a:srgbClr val="999999"/>
                </a:solidFill>
                <a:latin typeface="Georgia"/>
                <a:ea typeface="Georgia"/>
                <a:cs typeface="Georgia"/>
                <a:sym typeface="Georgia"/>
              </a:defRPr>
            </a:lvl5pPr>
            <a:lvl6pPr marL="2743200" marR="0" lvl="5" indent="-317500" algn="l" rtl="0">
              <a:lnSpc>
                <a:spcPct val="115000"/>
              </a:lnSpc>
              <a:spcBef>
                <a:spcPts val="0"/>
              </a:spcBef>
              <a:spcAft>
                <a:spcPts val="0"/>
              </a:spcAft>
              <a:buClr>
                <a:srgbClr val="999999"/>
              </a:buClr>
              <a:buSzPts val="3000"/>
              <a:buFont typeface="Georgia"/>
              <a:buNone/>
              <a:defRPr sz="3000" b="0" i="1" u="none" strike="noStrike" cap="none">
                <a:solidFill>
                  <a:srgbClr val="999999"/>
                </a:solidFill>
                <a:latin typeface="Georgia"/>
                <a:ea typeface="Georgia"/>
                <a:cs typeface="Georgia"/>
                <a:sym typeface="Georgia"/>
              </a:defRPr>
            </a:lvl6pPr>
            <a:lvl7pPr marL="3200400" marR="0" lvl="6" indent="-317500" algn="l" rtl="0">
              <a:lnSpc>
                <a:spcPct val="115000"/>
              </a:lnSpc>
              <a:spcBef>
                <a:spcPts val="0"/>
              </a:spcBef>
              <a:spcAft>
                <a:spcPts val="0"/>
              </a:spcAft>
              <a:buClr>
                <a:srgbClr val="999999"/>
              </a:buClr>
              <a:buSzPts val="3000"/>
              <a:buFont typeface="Georgia"/>
              <a:buNone/>
              <a:defRPr sz="3000" b="0" i="1" u="none" strike="noStrike" cap="none">
                <a:solidFill>
                  <a:srgbClr val="999999"/>
                </a:solidFill>
                <a:latin typeface="Georgia"/>
                <a:ea typeface="Georgia"/>
                <a:cs typeface="Georgia"/>
                <a:sym typeface="Georgia"/>
              </a:defRPr>
            </a:lvl7pPr>
            <a:lvl8pPr marL="3657600" marR="0" lvl="7" indent="-317500" algn="l" rtl="0">
              <a:lnSpc>
                <a:spcPct val="115000"/>
              </a:lnSpc>
              <a:spcBef>
                <a:spcPts val="0"/>
              </a:spcBef>
              <a:spcAft>
                <a:spcPts val="0"/>
              </a:spcAft>
              <a:buClr>
                <a:srgbClr val="999999"/>
              </a:buClr>
              <a:buSzPts val="3000"/>
              <a:buFont typeface="Georgia"/>
              <a:buNone/>
              <a:defRPr sz="3000" b="0" i="1" u="none" strike="noStrike" cap="none">
                <a:solidFill>
                  <a:srgbClr val="999999"/>
                </a:solidFill>
                <a:latin typeface="Georgia"/>
                <a:ea typeface="Georgia"/>
                <a:cs typeface="Georgia"/>
                <a:sym typeface="Georgia"/>
              </a:defRPr>
            </a:lvl8pPr>
            <a:lvl9pPr marL="4114800" marR="0" lvl="8" indent="-317500" algn="l" rtl="0">
              <a:lnSpc>
                <a:spcPct val="115000"/>
              </a:lnSpc>
              <a:spcBef>
                <a:spcPts val="0"/>
              </a:spcBef>
              <a:spcAft>
                <a:spcPts val="0"/>
              </a:spcAft>
              <a:buClr>
                <a:srgbClr val="999999"/>
              </a:buClr>
              <a:buSzPts val="3000"/>
              <a:buFont typeface="Georgia"/>
              <a:buNone/>
              <a:defRPr sz="3000" b="0" i="1" u="none" strike="noStrike" cap="none">
                <a:solidFill>
                  <a:srgbClr val="999999"/>
                </a:solidFill>
                <a:latin typeface="Georgia"/>
                <a:ea typeface="Georgia"/>
                <a:cs typeface="Georgia"/>
                <a:sym typeface="Georgia"/>
              </a:defRPr>
            </a:lvl9pPr>
          </a:lstStyle>
          <a:p>
            <a:pPr marL="0" indent="0" algn="just"/>
            <a:r>
              <a:rPr lang="es-MX" sz="2400" b="1" dirty="0">
                <a:solidFill>
                  <a:srgbClr val="F67031"/>
                </a:solidFill>
                <a:effectLst>
                  <a:outerShdw blurRad="38100" dist="38100" dir="2700000" algn="tl">
                    <a:srgbClr val="000000">
                      <a:alpha val="43137"/>
                    </a:srgbClr>
                  </a:outerShdw>
                </a:effectLst>
              </a:rPr>
              <a:t>Obtención de suficientes elementos de juicio para apoyar las opiniones que se hayan formado respecto de los detalles de la situación financiera y de la rentabilidad de la empresa. Morales (2014).</a:t>
            </a:r>
            <a:endParaRPr lang="es-MX" sz="1800" dirty="0">
              <a:solidFill>
                <a:srgbClr val="F6703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51463042"/>
      </p:ext>
    </p:extLst>
  </p:cSld>
  <p:clrMapOvr>
    <a:overrideClrMapping bg1="lt1" tx1="dk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6</a:t>
            </a:fld>
            <a:endParaRPr lang="es-MX"/>
          </a:p>
        </p:txBody>
      </p:sp>
      <p:sp>
        <p:nvSpPr>
          <p:cNvPr id="10" name="Google Shape;136;p20"/>
          <p:cNvSpPr txBox="1">
            <a:spLocks/>
          </p:cNvSpPr>
          <p:nvPr/>
        </p:nvSpPr>
        <p:spPr>
          <a:xfrm>
            <a:off x="7088" y="419247"/>
            <a:ext cx="2587256" cy="1912537"/>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1pPr>
            <a:lvl2pPr marR="0" lvl="1"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2pPr>
            <a:lvl3pPr marR="0" lvl="2"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3pPr>
            <a:lvl4pPr marR="0" lvl="3"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4pPr>
            <a:lvl5pPr marR="0" lvl="4"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5pPr>
            <a:lvl6pPr marR="0" lvl="5"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6pPr>
            <a:lvl7pPr marR="0" lvl="6"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7pPr>
            <a:lvl8pPr marR="0" lvl="7"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8pPr>
            <a:lvl9pPr marR="0" lvl="8"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9pPr>
          </a:lstStyle>
          <a:p>
            <a:pPr algn="r"/>
            <a:r>
              <a:rPr lang="es-MX" sz="2800" b="1" dirty="0">
                <a:solidFill>
                  <a:srgbClr val="F67031"/>
                </a:solidFill>
                <a:effectLst>
                  <a:outerShdw blurRad="38100" dist="38100" dir="2700000" algn="tl">
                    <a:srgbClr val="000000">
                      <a:alpha val="43137"/>
                    </a:srgbClr>
                  </a:outerShdw>
                </a:effectLst>
              </a:rPr>
              <a:t>Tipos de Análisis Financiero</a:t>
            </a:r>
            <a:endParaRPr lang="es-MX" sz="1200" dirty="0">
              <a:solidFill>
                <a:srgbClr val="F67031"/>
              </a:solidFill>
              <a:effectLst>
                <a:outerShdw blurRad="38100" dist="38100" dir="2700000" algn="tl">
                  <a:srgbClr val="000000">
                    <a:alpha val="43137"/>
                  </a:srgbClr>
                </a:outerShdw>
              </a:effectLst>
            </a:endParaRPr>
          </a:p>
        </p:txBody>
      </p:sp>
      <p:graphicFrame>
        <p:nvGraphicFramePr>
          <p:cNvPr id="11" name="Diagrama 10"/>
          <p:cNvGraphicFramePr/>
          <p:nvPr>
            <p:extLst>
              <p:ext uri="{D42A27DB-BD31-4B8C-83A1-F6EECF244321}">
                <p14:modId xmlns:p14="http://schemas.microsoft.com/office/powerpoint/2010/main" val="2968883086"/>
              </p:ext>
            </p:extLst>
          </p:nvPr>
        </p:nvGraphicFramePr>
        <p:xfrm>
          <a:off x="3189765" y="354419"/>
          <a:ext cx="5436784" cy="4592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Google Shape;136;p20"/>
          <p:cNvSpPr txBox="1">
            <a:spLocks/>
          </p:cNvSpPr>
          <p:nvPr/>
        </p:nvSpPr>
        <p:spPr>
          <a:xfrm>
            <a:off x="7088" y="3735573"/>
            <a:ext cx="2587256" cy="528317"/>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1pPr>
            <a:lvl2pPr marR="0" lvl="1"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2pPr>
            <a:lvl3pPr marR="0" lvl="2"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3pPr>
            <a:lvl4pPr marR="0" lvl="3"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4pPr>
            <a:lvl5pPr marR="0" lvl="4"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5pPr>
            <a:lvl6pPr marR="0" lvl="5"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6pPr>
            <a:lvl7pPr marR="0" lvl="6"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7pPr>
            <a:lvl8pPr marR="0" lvl="7"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8pPr>
            <a:lvl9pPr marR="0" lvl="8"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9pPr>
          </a:lstStyle>
          <a:p>
            <a:pPr algn="r"/>
            <a:r>
              <a:rPr lang="es-MX" sz="2800" b="1" dirty="0">
                <a:solidFill>
                  <a:srgbClr val="F67031"/>
                </a:solidFill>
                <a:effectLst>
                  <a:outerShdw blurRad="38100" dist="38100" dir="2700000" algn="tl">
                    <a:srgbClr val="000000">
                      <a:alpha val="43137"/>
                    </a:srgbClr>
                  </a:outerShdw>
                </a:effectLst>
              </a:rPr>
              <a:t>Métodos</a:t>
            </a:r>
            <a:endParaRPr lang="es-MX" sz="1200" dirty="0">
              <a:solidFill>
                <a:srgbClr val="F6703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888640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0"/>
        <p:cNvGrpSpPr/>
        <p:nvPr/>
      </p:nvGrpSpPr>
      <p:grpSpPr>
        <a:xfrm>
          <a:off x="0" y="0"/>
          <a:ext cx="0" cy="0"/>
          <a:chOff x="0" y="0"/>
          <a:chExt cx="0" cy="0"/>
        </a:xfrm>
      </p:grpSpPr>
      <p:sp>
        <p:nvSpPr>
          <p:cNvPr id="91" name="Google Shape;91;p15"/>
          <p:cNvSpPr txBox="1">
            <a:spLocks noGrp="1"/>
          </p:cNvSpPr>
          <p:nvPr>
            <p:ph type="ctrTitle"/>
          </p:nvPr>
        </p:nvSpPr>
        <p:spPr>
          <a:xfrm>
            <a:off x="468925" y="2387250"/>
            <a:ext cx="3636600" cy="225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effectLst>
                  <a:outerShdw blurRad="38100" dist="38100" dir="2700000" algn="tl">
                    <a:srgbClr val="000000">
                      <a:alpha val="43137"/>
                    </a:srgbClr>
                  </a:outerShdw>
                </a:effectLst>
              </a:rPr>
              <a:t>ANÁLISIS FINANCIERO CON RAZONES FINANCIERAS SIMPLES</a:t>
            </a:r>
            <a:endParaRPr dirty="0">
              <a:effectLst>
                <a:outerShdw blurRad="38100" dist="38100" dir="2700000" algn="tl">
                  <a:srgbClr val="000000">
                    <a:alpha val="43137"/>
                  </a:srgbClr>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6"/>
          <p:cNvSpPr txBox="1">
            <a:spLocks noGrp="1"/>
          </p:cNvSpPr>
          <p:nvPr>
            <p:ph type="title"/>
          </p:nvPr>
        </p:nvSpPr>
        <p:spPr>
          <a:xfrm>
            <a:off x="184831" y="1766988"/>
            <a:ext cx="2046300" cy="1551012"/>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sz="2800" b="1" dirty="0">
                <a:effectLst>
                  <a:outerShdw blurRad="38100" dist="38100" dir="2700000" algn="tl">
                    <a:srgbClr val="000000">
                      <a:alpha val="43137"/>
                    </a:srgbClr>
                  </a:outerShdw>
                </a:effectLst>
              </a:rPr>
              <a:t>Razones Financieras Simples</a:t>
            </a:r>
            <a:endParaRPr sz="2800" b="1" dirty="0">
              <a:effectLst>
                <a:outerShdw blurRad="38100" dist="38100" dir="2700000" algn="tl">
                  <a:srgbClr val="000000">
                    <a:alpha val="43137"/>
                  </a:srgbClr>
                </a:outerShdw>
              </a:effectLst>
            </a:endParaRPr>
          </a:p>
        </p:txBody>
      </p:sp>
      <p:sp>
        <p:nvSpPr>
          <p:cNvPr id="105" name="Google Shape;105;p16"/>
          <p:cNvSpPr txBox="1">
            <a:spLocks noGrp="1"/>
          </p:cNvSpPr>
          <p:nvPr>
            <p:ph type="body" idx="2"/>
          </p:nvPr>
        </p:nvSpPr>
        <p:spPr>
          <a:xfrm>
            <a:off x="3168597" y="1097458"/>
            <a:ext cx="5259477" cy="2890072"/>
          </a:xfrm>
          <a:prstGeom prst="rect">
            <a:avLst/>
          </a:prstGeom>
        </p:spPr>
        <p:txBody>
          <a:bodyPr spcFirstLastPara="1" wrap="square" lIns="91425" tIns="91425" rIns="91425" bIns="91425" anchor="t" anchorCtr="0">
            <a:noAutofit/>
          </a:bodyPr>
          <a:lstStyle/>
          <a:p>
            <a:pPr marL="158750" indent="0" algn="just">
              <a:buNone/>
            </a:pPr>
            <a:r>
              <a:rPr lang="es-MX" sz="2400" b="1" i="1" dirty="0">
                <a:solidFill>
                  <a:srgbClr val="F67031"/>
                </a:solidFill>
                <a:effectLst>
                  <a:outerShdw blurRad="38100" dist="38100" dir="2700000" algn="tl">
                    <a:srgbClr val="000000">
                      <a:alpha val="43137"/>
                    </a:srgbClr>
                  </a:outerShdw>
                </a:effectLst>
                <a:latin typeface="Georgia"/>
                <a:ea typeface="Georgia"/>
                <a:cs typeface="Georgia"/>
                <a:sym typeface="Georgia"/>
              </a:rPr>
              <a:t>Este método consiste en analizar al balance general y al estado de resultados, mediante la combinación entre las partidas de un estado financiero o de ambos.</a:t>
            </a:r>
            <a:endParaRPr dirty="0"/>
          </a:p>
          <a:p>
            <a:pPr marL="0" lvl="0" indent="0" algn="l" rtl="0">
              <a:spcBef>
                <a:spcPts val="600"/>
              </a:spcBef>
              <a:spcAft>
                <a:spcPts val="0"/>
              </a:spcAft>
              <a:buNone/>
            </a:pPr>
            <a:endParaRPr dirty="0"/>
          </a:p>
        </p:txBody>
      </p:sp>
      <p:sp>
        <p:nvSpPr>
          <p:cNvPr id="107" name="Google Shape;107;p1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9</a:t>
            </a:fld>
            <a:endParaRPr lang="es-MX"/>
          </a:p>
        </p:txBody>
      </p:sp>
      <p:sp>
        <p:nvSpPr>
          <p:cNvPr id="9" name="Rectángulo 8"/>
          <p:cNvSpPr/>
          <p:nvPr/>
        </p:nvSpPr>
        <p:spPr>
          <a:xfrm>
            <a:off x="2721935" y="462997"/>
            <a:ext cx="5525386" cy="4093428"/>
          </a:xfrm>
          <a:prstGeom prst="rect">
            <a:avLst/>
          </a:prstGeom>
        </p:spPr>
        <p:txBody>
          <a:bodyPr wrap="square">
            <a:spAutoFit/>
          </a:bodyPr>
          <a:lstStyle/>
          <a:p>
            <a:pPr algn="just"/>
            <a:r>
              <a:rPr lang="es-MX" sz="2000" b="1" i="1" dirty="0">
                <a:solidFill>
                  <a:schemeClr val="bg1"/>
                </a:solidFill>
                <a:effectLst>
                  <a:outerShdw blurRad="38100" dist="38100" dir="2700000" algn="tl">
                    <a:srgbClr val="000000">
                      <a:alpha val="43137"/>
                    </a:srgbClr>
                  </a:outerShdw>
                </a:effectLst>
                <a:latin typeface="Georgia"/>
                <a:ea typeface="Georgia"/>
                <a:cs typeface="Georgia"/>
                <a:sym typeface="Georgia"/>
              </a:rPr>
              <a:t>Se combinan únicamente partidas del balance general, las cifras están a una fecha determinada.</a:t>
            </a:r>
          </a:p>
          <a:p>
            <a:pPr algn="just"/>
            <a:endParaRPr lang="es-MX" sz="2000" b="1" i="1" dirty="0">
              <a:solidFill>
                <a:schemeClr val="bg1"/>
              </a:solidFill>
              <a:effectLst>
                <a:outerShdw blurRad="38100" dist="38100" dir="2700000" algn="tl">
                  <a:srgbClr val="000000">
                    <a:alpha val="43137"/>
                  </a:srgbClr>
                </a:outerShdw>
              </a:effectLst>
              <a:latin typeface="Georgia"/>
              <a:ea typeface="Georgia"/>
              <a:cs typeface="Georgia"/>
              <a:sym typeface="Georgia"/>
            </a:endParaRPr>
          </a:p>
          <a:p>
            <a:pPr algn="just"/>
            <a:endParaRPr lang="es-MX" sz="2000" b="1" i="1" dirty="0">
              <a:solidFill>
                <a:schemeClr val="bg1"/>
              </a:solidFill>
              <a:effectLst>
                <a:outerShdw blurRad="38100" dist="38100" dir="2700000" algn="tl">
                  <a:srgbClr val="000000">
                    <a:alpha val="43137"/>
                  </a:srgbClr>
                </a:outerShdw>
              </a:effectLst>
              <a:latin typeface="Georgia"/>
              <a:ea typeface="Georgia"/>
              <a:cs typeface="Georgia"/>
              <a:sym typeface="Georgia"/>
            </a:endParaRPr>
          </a:p>
          <a:p>
            <a:pPr algn="just"/>
            <a:endParaRPr lang="es-MX" sz="2000" b="1" i="1" dirty="0">
              <a:solidFill>
                <a:schemeClr val="bg1"/>
              </a:solidFill>
              <a:effectLst>
                <a:outerShdw blurRad="38100" dist="38100" dir="2700000" algn="tl">
                  <a:srgbClr val="000000">
                    <a:alpha val="43137"/>
                  </a:srgbClr>
                </a:outerShdw>
              </a:effectLst>
              <a:latin typeface="Georgia"/>
              <a:ea typeface="Georgia"/>
              <a:cs typeface="Georgia"/>
              <a:sym typeface="Georgia"/>
            </a:endParaRPr>
          </a:p>
          <a:p>
            <a:pPr algn="just"/>
            <a:r>
              <a:rPr lang="es-MX" sz="2000" b="1" i="1" dirty="0">
                <a:solidFill>
                  <a:schemeClr val="bg1"/>
                </a:solidFill>
                <a:effectLst>
                  <a:outerShdw blurRad="38100" dist="38100" dir="2700000" algn="tl">
                    <a:srgbClr val="000000">
                      <a:alpha val="43137"/>
                    </a:srgbClr>
                  </a:outerShdw>
                </a:effectLst>
                <a:latin typeface="Georgia"/>
                <a:ea typeface="Georgia"/>
                <a:cs typeface="Georgia"/>
                <a:sym typeface="Georgia"/>
              </a:rPr>
              <a:t>Combinación de partidas del estado de resultados, corresponden a un periodo determinado.</a:t>
            </a:r>
          </a:p>
          <a:p>
            <a:pPr algn="just"/>
            <a:endParaRPr lang="es-MX" sz="2000" b="1" i="1" dirty="0">
              <a:solidFill>
                <a:schemeClr val="bg1"/>
              </a:solidFill>
              <a:effectLst>
                <a:outerShdw blurRad="38100" dist="38100" dir="2700000" algn="tl">
                  <a:srgbClr val="000000">
                    <a:alpha val="43137"/>
                  </a:srgbClr>
                </a:outerShdw>
              </a:effectLst>
              <a:latin typeface="Georgia"/>
              <a:ea typeface="Georgia"/>
              <a:cs typeface="Georgia"/>
              <a:sym typeface="Georgia"/>
            </a:endParaRPr>
          </a:p>
          <a:p>
            <a:pPr algn="just"/>
            <a:endParaRPr lang="es-MX" sz="2000" b="1" i="1" dirty="0">
              <a:solidFill>
                <a:schemeClr val="bg1"/>
              </a:solidFill>
              <a:effectLst>
                <a:outerShdw blurRad="38100" dist="38100" dir="2700000" algn="tl">
                  <a:srgbClr val="000000">
                    <a:alpha val="43137"/>
                  </a:srgbClr>
                </a:outerShdw>
              </a:effectLst>
              <a:latin typeface="Georgia"/>
              <a:ea typeface="Georgia"/>
              <a:cs typeface="Georgia"/>
              <a:sym typeface="Georgia"/>
            </a:endParaRPr>
          </a:p>
          <a:p>
            <a:pPr algn="just"/>
            <a:r>
              <a:rPr lang="es-MX" sz="2000" b="1" i="1" dirty="0">
                <a:solidFill>
                  <a:schemeClr val="bg1"/>
                </a:solidFill>
                <a:effectLst>
                  <a:outerShdw blurRad="38100" dist="38100" dir="2700000" algn="tl">
                    <a:srgbClr val="000000">
                      <a:alpha val="43137"/>
                    </a:srgbClr>
                  </a:outerShdw>
                </a:effectLst>
                <a:latin typeface="Georgia"/>
                <a:ea typeface="Georgia"/>
                <a:cs typeface="Georgia"/>
                <a:sym typeface="Georgia"/>
              </a:rPr>
              <a:t>Cuando se combinan las partidas de los dos estados financieros anteriores.</a:t>
            </a:r>
          </a:p>
        </p:txBody>
      </p:sp>
      <p:sp>
        <p:nvSpPr>
          <p:cNvPr id="11" name="Google Shape;136;p20"/>
          <p:cNvSpPr txBox="1">
            <a:spLocks/>
          </p:cNvSpPr>
          <p:nvPr/>
        </p:nvSpPr>
        <p:spPr>
          <a:xfrm>
            <a:off x="0" y="694662"/>
            <a:ext cx="2587256" cy="528317"/>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1pPr>
            <a:lvl2pPr marR="0" lvl="1"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2pPr>
            <a:lvl3pPr marR="0" lvl="2"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3pPr>
            <a:lvl4pPr marR="0" lvl="3"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4pPr>
            <a:lvl5pPr marR="0" lvl="4"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5pPr>
            <a:lvl6pPr marR="0" lvl="5"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6pPr>
            <a:lvl7pPr marR="0" lvl="6"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7pPr>
            <a:lvl8pPr marR="0" lvl="7"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8pPr>
            <a:lvl9pPr marR="0" lvl="8"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9pPr>
          </a:lstStyle>
          <a:p>
            <a:pPr algn="r"/>
            <a:r>
              <a:rPr lang="es-MX" sz="2000" b="1" dirty="0">
                <a:solidFill>
                  <a:srgbClr val="F67031"/>
                </a:solidFill>
                <a:effectLst>
                  <a:outerShdw blurRad="38100" dist="38100" dir="2700000" algn="tl">
                    <a:srgbClr val="000000">
                      <a:alpha val="43137"/>
                    </a:srgbClr>
                  </a:outerShdw>
                </a:effectLst>
              </a:rPr>
              <a:t>Razones Financieras Estáticas</a:t>
            </a:r>
            <a:endParaRPr lang="es-MX" sz="1050" dirty="0">
              <a:solidFill>
                <a:srgbClr val="F67031"/>
              </a:solidFill>
              <a:effectLst>
                <a:outerShdw blurRad="38100" dist="38100" dir="2700000" algn="tl">
                  <a:srgbClr val="000000">
                    <a:alpha val="43137"/>
                  </a:srgbClr>
                </a:outerShdw>
              </a:effectLst>
            </a:endParaRPr>
          </a:p>
        </p:txBody>
      </p:sp>
      <p:sp>
        <p:nvSpPr>
          <p:cNvPr id="12" name="Google Shape;136;p20"/>
          <p:cNvSpPr txBox="1">
            <a:spLocks/>
          </p:cNvSpPr>
          <p:nvPr/>
        </p:nvSpPr>
        <p:spPr>
          <a:xfrm>
            <a:off x="0" y="2509711"/>
            <a:ext cx="2587256" cy="528317"/>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1pPr>
            <a:lvl2pPr marR="0" lvl="1"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2pPr>
            <a:lvl3pPr marR="0" lvl="2"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3pPr>
            <a:lvl4pPr marR="0" lvl="3"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4pPr>
            <a:lvl5pPr marR="0" lvl="4"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5pPr>
            <a:lvl6pPr marR="0" lvl="5"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6pPr>
            <a:lvl7pPr marR="0" lvl="6"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7pPr>
            <a:lvl8pPr marR="0" lvl="7"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8pPr>
            <a:lvl9pPr marR="0" lvl="8"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9pPr>
          </a:lstStyle>
          <a:p>
            <a:pPr algn="r"/>
            <a:r>
              <a:rPr lang="es-MX" sz="2000" b="1" dirty="0">
                <a:solidFill>
                  <a:srgbClr val="F67031"/>
                </a:solidFill>
                <a:effectLst>
                  <a:outerShdw blurRad="38100" dist="38100" dir="2700000" algn="tl">
                    <a:srgbClr val="000000">
                      <a:alpha val="43137"/>
                    </a:srgbClr>
                  </a:outerShdw>
                </a:effectLst>
              </a:rPr>
              <a:t>Razones Financieras Dinámicas</a:t>
            </a:r>
            <a:endParaRPr lang="es-MX" sz="1050" dirty="0">
              <a:solidFill>
                <a:srgbClr val="F67031"/>
              </a:solidFill>
              <a:effectLst>
                <a:outerShdw blurRad="38100" dist="38100" dir="2700000" algn="tl">
                  <a:srgbClr val="000000">
                    <a:alpha val="43137"/>
                  </a:srgbClr>
                </a:outerShdw>
              </a:effectLst>
            </a:endParaRPr>
          </a:p>
        </p:txBody>
      </p:sp>
      <p:sp>
        <p:nvSpPr>
          <p:cNvPr id="13" name="Google Shape;136;p20"/>
          <p:cNvSpPr txBox="1">
            <a:spLocks/>
          </p:cNvSpPr>
          <p:nvPr/>
        </p:nvSpPr>
        <p:spPr>
          <a:xfrm>
            <a:off x="0" y="4028108"/>
            <a:ext cx="2587256" cy="528317"/>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1pPr>
            <a:lvl2pPr marR="0" lvl="1"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2pPr>
            <a:lvl3pPr marR="0" lvl="2"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3pPr>
            <a:lvl4pPr marR="0" lvl="3"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4pPr>
            <a:lvl5pPr marR="0" lvl="4"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5pPr>
            <a:lvl6pPr marR="0" lvl="5"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6pPr>
            <a:lvl7pPr marR="0" lvl="6"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7pPr>
            <a:lvl8pPr marR="0" lvl="7"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8pPr>
            <a:lvl9pPr marR="0" lvl="8"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9pPr>
          </a:lstStyle>
          <a:p>
            <a:pPr algn="r"/>
            <a:r>
              <a:rPr lang="es-MX" sz="2000" b="1" dirty="0">
                <a:solidFill>
                  <a:srgbClr val="F67031"/>
                </a:solidFill>
                <a:effectLst>
                  <a:outerShdw blurRad="38100" dist="38100" dir="2700000" algn="tl">
                    <a:srgbClr val="000000">
                      <a:alpha val="43137"/>
                    </a:srgbClr>
                  </a:outerShdw>
                </a:effectLst>
              </a:rPr>
              <a:t>Razones Financieras Estático-Dinámicas</a:t>
            </a:r>
            <a:endParaRPr lang="es-MX" sz="1050" dirty="0">
              <a:solidFill>
                <a:srgbClr val="F6703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89759031"/>
      </p:ext>
    </p:extLst>
  </p:cSld>
  <p:clrMapOvr>
    <a:masterClrMapping/>
  </p:clrMapOvr>
</p:sld>
</file>

<file path=ppt/theme/theme1.xml><?xml version="1.0" encoding="utf-8"?>
<a:theme xmlns:a="http://schemas.openxmlformats.org/drawingml/2006/main" name="Ulysses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themeOverride>
</file>

<file path=docProps/app.xml><?xml version="1.0" encoding="utf-8"?>
<Properties xmlns="http://schemas.openxmlformats.org/officeDocument/2006/extended-properties" xmlns:vt="http://schemas.openxmlformats.org/officeDocument/2006/docPropsVTypes">
  <Template/>
  <TotalTime>1388</TotalTime>
  <Words>1868</Words>
  <Application>Microsoft Office PowerPoint</Application>
  <PresentationFormat>Presentación en pantalla (16:9)</PresentationFormat>
  <Paragraphs>363</Paragraphs>
  <Slides>41</Slides>
  <Notes>13</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41</vt:i4>
      </vt:variant>
    </vt:vector>
  </HeadingPairs>
  <TitlesOfParts>
    <vt:vector size="48" baseType="lpstr">
      <vt:lpstr>Nunito Sans</vt:lpstr>
      <vt:lpstr>Calibri</vt:lpstr>
      <vt:lpstr>Georgia</vt:lpstr>
      <vt:lpstr>Arial</vt:lpstr>
      <vt:lpstr>Gill Sans MT</vt:lpstr>
      <vt:lpstr>Times New Roman</vt:lpstr>
      <vt:lpstr>Ulysses template</vt:lpstr>
      <vt:lpstr>Presentación de PowerPoint</vt:lpstr>
      <vt:lpstr>Presentación de PowerPoint</vt:lpstr>
      <vt:lpstr>Presentación de PowerPoint</vt:lpstr>
      <vt:lpstr>Análisis Financiero</vt:lpstr>
      <vt:lpstr>Objetivo del Análisis Financiero</vt:lpstr>
      <vt:lpstr>Presentación de PowerPoint</vt:lpstr>
      <vt:lpstr>ANÁLISIS FINANCIERO CON RAZONES FINANCIERAS SIMPLES</vt:lpstr>
      <vt:lpstr>Razones Financieras Simples</vt:lpstr>
      <vt:lpstr>Presentación de PowerPoint</vt:lpstr>
      <vt:lpstr>Indicadores que se analizan a través de las razones financieras</vt:lpstr>
      <vt:lpstr>Presentación de PowerPoint</vt:lpstr>
      <vt:lpstr>Presentación de PowerPoint</vt:lpstr>
      <vt:lpstr>RAZONES DE SOLVENCIA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Razón de Rotación de Inventarios</vt:lpstr>
      <vt:lpstr>Razón de Días de Venta Pendientes de Cobro  ó  Razón de Periodo Promedio de Cobro</vt:lpstr>
      <vt:lpstr>Razón de Rotación de Activos Fijos</vt:lpstr>
      <vt:lpstr>Razón de Rotación de Activos Totales</vt:lpstr>
      <vt:lpstr>Razón de Rotación de Cuentas por Pagar</vt:lpstr>
      <vt:lpstr>RAZONES FINANCIERAS DE ENDEUDAMIENTO</vt:lpstr>
      <vt:lpstr>Presentación de PowerPoint</vt:lpstr>
      <vt:lpstr>Presentación de PowerPoint</vt:lpstr>
      <vt:lpstr>Razón de Endeudamiento</vt:lpstr>
      <vt:lpstr>Razón de Apalancamiento</vt:lpstr>
      <vt:lpstr>Multiplicador del Capital</vt:lpstr>
      <vt:lpstr>Razón de Cobertura Financiera o de Cobertura de Intereses</vt:lpstr>
      <vt:lpstr>Razón de Cobertura Efectiva</vt:lpstr>
      <vt:lpstr>Presentación de PowerPoint</vt:lpstr>
      <vt:lpstr>Presentación de PowerPoint</vt:lpstr>
      <vt:lpstr>Razones de Rentabilidad</vt:lpstr>
      <vt:lpstr>Margen de Utilidad Bruta</vt:lpstr>
      <vt:lpstr>Margen de Utilidad Neta</vt:lpstr>
      <vt:lpstr>Rendimiento de Activos Totales (RAT)</vt:lpstr>
      <vt:lpstr>Rendimiento del Capital Contable (RCC)</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Israel r. r.</dc:creator>
  <cp:lastModifiedBy>Israel r. r.</cp:lastModifiedBy>
  <cp:revision>54</cp:revision>
  <dcterms:modified xsi:type="dcterms:W3CDTF">2019-09-30T22:52:27Z</dcterms:modified>
</cp:coreProperties>
</file>