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sldIdLst>
    <p:sldId id="303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306" r:id="rId11"/>
    <p:sldId id="268" r:id="rId12"/>
    <p:sldId id="307" r:id="rId13"/>
    <p:sldId id="267" r:id="rId14"/>
    <p:sldId id="271" r:id="rId15"/>
    <p:sldId id="308" r:id="rId16"/>
    <p:sldId id="274" r:id="rId17"/>
    <p:sldId id="275" r:id="rId18"/>
    <p:sldId id="283" r:id="rId19"/>
    <p:sldId id="259" r:id="rId20"/>
    <p:sldId id="284" r:id="rId21"/>
    <p:sldId id="28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69" r:id="rId30"/>
    <p:sldId id="286" r:id="rId31"/>
    <p:sldId id="287" r:id="rId32"/>
    <p:sldId id="288" r:id="rId33"/>
    <p:sldId id="289" r:id="rId34"/>
    <p:sldId id="290" r:id="rId35"/>
    <p:sldId id="292" r:id="rId36"/>
    <p:sldId id="293" r:id="rId37"/>
    <p:sldId id="294" r:id="rId38"/>
    <p:sldId id="295" r:id="rId39"/>
    <p:sldId id="296" r:id="rId40"/>
    <p:sldId id="297" r:id="rId41"/>
    <p:sldId id="270" r:id="rId42"/>
    <p:sldId id="298" r:id="rId43"/>
    <p:sldId id="299" r:id="rId44"/>
    <p:sldId id="300" r:id="rId45"/>
    <p:sldId id="301" r:id="rId46"/>
    <p:sldId id="302" r:id="rId47"/>
    <p:sldId id="305" r:id="rId48"/>
    <p:sldId id="309" r:id="rId49"/>
    <p:sldId id="304" r:id="rId50"/>
    <p:sldId id="310" r:id="rId5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87B8B911-10EE-461A-9D98-3C3D508C6175}">
          <p14:sldIdLst>
            <p14:sldId id="303"/>
            <p14:sldId id="258"/>
            <p14:sldId id="260"/>
            <p14:sldId id="261"/>
            <p14:sldId id="262"/>
            <p14:sldId id="263"/>
            <p14:sldId id="264"/>
            <p14:sldId id="265"/>
            <p14:sldId id="266"/>
            <p14:sldId id="306"/>
            <p14:sldId id="268"/>
            <p14:sldId id="307"/>
            <p14:sldId id="267"/>
            <p14:sldId id="271"/>
            <p14:sldId id="308"/>
            <p14:sldId id="274"/>
            <p14:sldId id="275"/>
            <p14:sldId id="283"/>
            <p14:sldId id="259"/>
            <p14:sldId id="284"/>
            <p14:sldId id="285"/>
            <p14:sldId id="276"/>
            <p14:sldId id="277"/>
            <p14:sldId id="278"/>
            <p14:sldId id="279"/>
            <p14:sldId id="280"/>
            <p14:sldId id="281"/>
            <p14:sldId id="282"/>
            <p14:sldId id="269"/>
            <p14:sldId id="286"/>
            <p14:sldId id="287"/>
            <p14:sldId id="288"/>
            <p14:sldId id="289"/>
            <p14:sldId id="290"/>
            <p14:sldId id="292"/>
            <p14:sldId id="293"/>
            <p14:sldId id="294"/>
            <p14:sldId id="295"/>
            <p14:sldId id="296"/>
            <p14:sldId id="297"/>
            <p14:sldId id="270"/>
            <p14:sldId id="298"/>
            <p14:sldId id="299"/>
            <p14:sldId id="300"/>
            <p14:sldId id="301"/>
            <p14:sldId id="302"/>
            <p14:sldId id="305"/>
            <p14:sldId id="309"/>
            <p14:sldId id="304"/>
            <p14:sldId id="31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64F663-DD1F-4BC8-B7CD-69364C64F8D9}" type="datetimeFigureOut">
              <a:rPr lang="es-MX" smtClean="0"/>
              <a:pPr/>
              <a:t>20/09/2019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0F5B1-4F61-4357-AF62-4122154A7863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20/09/2019</a:t>
            </a:fld>
            <a:endParaRPr lang="es-MX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20/09/2019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20/09/2019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20/09/2019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20/09/2019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20/09/2019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20/09/2019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20/09/2019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20/09/2019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20/09/2019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35B-43CE-4CA9-BF58-3199C9B4FC70}" type="datetimeFigureOut">
              <a:rPr lang="es-MX" smtClean="0"/>
              <a:pPr/>
              <a:t>20/09/2019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82E358-570A-44A2-99DC-AC34A65A1A79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6ED35B-43CE-4CA9-BF58-3199C9B4FC70}" type="datetimeFigureOut">
              <a:rPr lang="es-MX" smtClean="0"/>
              <a:pPr/>
              <a:t>20/09/2019</a:t>
            </a:fld>
            <a:endParaRPr lang="es-MX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82E358-570A-44A2-99DC-AC34A65A1A79}" type="slidenum">
              <a:rPr lang="es-MX" smtClean="0"/>
              <a:pPr/>
              <a:t>‹Nº›</a:t>
            </a:fld>
            <a:endParaRPr lang="es-MX" dirty="0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://tgrajales.net/invesdefin.pdf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q=Investigacion&amp;source=lnms&amp;tbm=isch&amp;sa=X&amp;ved=0ahUKEwiZxPrrtNrkAhVDXqwKHZV0ApoQ_AUIEigB&amp;biw=1366&amp;bih=657#imgrc" TargetMode="External"/><Relationship Id="rId2" Type="http://schemas.openxmlformats.org/officeDocument/2006/relationships/hyperlink" Target="https://encryptedtbn0.gstatic.com/images?q=tbn:ANd9GcSPT2KzkIh0zMPguVooPqmQJ6WUPlZStOAFymzb4Oc9kFyNbRe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cryptedtbn0.gstatic.com/images?q=tbn:ANd9GcRFtnJ1OzbYA0sx4D75ONQO_yEazLezuqHVC87pCLi44aKtyvl8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biw=1366&amp;bih=657&amp;tbm=As&amp;q=Desarrollo+de+una+investigaci%C3%B3n&amp;oq=Desarrollo" TargetMode="External"/><Relationship Id="rId2" Type="http://schemas.openxmlformats.org/officeDocument/2006/relationships/hyperlink" Target="https://www.google.com/search?tbm=isch&amp;CXc3OFtCUsgXTh5eoCg&amp;q=%C3%A9tica+en+la+investigaci%25o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62DC57-0466-475B-9363-C1B985F64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4968552"/>
          </a:xfrm>
        </p:spPr>
        <p:txBody>
          <a:bodyPr>
            <a:normAutofit fontScale="90000"/>
          </a:bodyPr>
          <a:lstStyle/>
          <a:p>
            <a:pPr algn="ctr"/>
            <a:br>
              <a:rPr lang="es-MX" sz="3200" dirty="0"/>
            </a:br>
            <a:br>
              <a:rPr lang="es-MX" sz="3200" dirty="0"/>
            </a:br>
            <a:br>
              <a:rPr lang="es-MX" sz="3200" dirty="0"/>
            </a:br>
            <a:r>
              <a:rPr lang="es-MX" sz="3600" dirty="0"/>
              <a:t>Universidad Autónoma del Estado de México</a:t>
            </a:r>
            <a:br>
              <a:rPr lang="es-MX" sz="3200" dirty="0"/>
            </a:br>
            <a:br>
              <a:rPr lang="es-MX" sz="3200" dirty="0"/>
            </a:br>
            <a:r>
              <a:rPr lang="es-MX" sz="3200" dirty="0"/>
              <a:t>Facultad de Ingeniería </a:t>
            </a:r>
            <a:br>
              <a:rPr lang="es-MX" sz="3200" dirty="0"/>
            </a:br>
            <a:br>
              <a:rPr lang="es-MX" sz="3200" dirty="0"/>
            </a:br>
            <a:r>
              <a:rPr lang="es-MX" sz="3200" dirty="0"/>
              <a:t>Ingeniería en Sistemas Energéticos Sustentables </a:t>
            </a:r>
            <a:br>
              <a:rPr lang="es-MX" sz="3200" dirty="0"/>
            </a:br>
            <a:br>
              <a:rPr lang="es-MX" sz="3200" dirty="0"/>
            </a:br>
            <a:r>
              <a:rPr lang="es-MX" sz="3200" dirty="0"/>
              <a:t>Seminario de Titulación I</a:t>
            </a:r>
            <a:br>
              <a:rPr lang="es-MX" sz="3200" dirty="0"/>
            </a:br>
            <a:r>
              <a:rPr lang="es-MX" sz="3200" dirty="0"/>
              <a:t>Unidad II: Introducción a la investigación</a:t>
            </a:r>
            <a:br>
              <a:rPr lang="es-MX" sz="3200" dirty="0"/>
            </a:br>
            <a:br>
              <a:rPr lang="es-MX" sz="3200" dirty="0"/>
            </a:br>
            <a:r>
              <a:rPr lang="es-MX" sz="3200" dirty="0"/>
              <a:t>Dra. María Rosa Quintana Guerra </a:t>
            </a:r>
            <a:br>
              <a:rPr lang="es-MX" sz="3200" dirty="0"/>
            </a:br>
            <a:r>
              <a:rPr lang="es-MX" sz="3200" dirty="0"/>
              <a:t>Agosto 2019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C293569-88E0-4A11-9DB2-BDEB76CE5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844824"/>
            <a:ext cx="1079563" cy="91557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3050C8F-6D7B-4E08-AE87-4B281555D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0339" y="1882474"/>
            <a:ext cx="674069" cy="84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960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80B165-7F75-419E-AA35-BA48E308A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/>
          <a:lstStyle/>
          <a:p>
            <a:pPr algn="just"/>
            <a:r>
              <a:rPr lang="es-MX" sz="3200" dirty="0">
                <a:latin typeface="+mj-lt"/>
              </a:rPr>
              <a:t>Redacción clara y en función de los objetivos:</a:t>
            </a:r>
          </a:p>
          <a:p>
            <a:pPr algn="just"/>
            <a:r>
              <a:rPr lang="es-MX" sz="3200" dirty="0">
                <a:latin typeface="+mj-lt"/>
              </a:rPr>
              <a:t>Construir oraciones unívocas en sentido y sencillas, sin complicaciones.</a:t>
            </a:r>
          </a:p>
          <a:p>
            <a:pPr algn="just"/>
            <a:r>
              <a:rPr lang="es-MX" sz="3200" dirty="0">
                <a:latin typeface="+mj-lt"/>
              </a:rPr>
              <a:t>Utilizar las palabras con rigor, teniendo en cuenta su significado aceptado y reconocido.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9F69E8A-6C9E-40F3-9C35-AA1DDF13D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4293095"/>
            <a:ext cx="4104456" cy="206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65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Uso de un lenguaje apropiado.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Orden coherente y sistemático.</a:t>
            </a:r>
          </a:p>
          <a:p>
            <a:endParaRPr lang="es-MX" sz="3200" dirty="0">
              <a:latin typeface="Calibri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B98EEDB-ACE4-4F61-A612-71FCAE41F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2953717"/>
            <a:ext cx="3528392" cy="219131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E2F55F-9276-4FDF-BAE6-5CD05C4E7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+mj-lt"/>
              </a:rPr>
              <a:t>Aparato crítico que otorgue las referencias a la obra.</a:t>
            </a:r>
          </a:p>
          <a:p>
            <a:pPr algn="just"/>
            <a:r>
              <a:rPr lang="es-MX" sz="3200" dirty="0">
                <a:latin typeface="+mj-lt"/>
              </a:rPr>
              <a:t>Normas institucionales de presentación (extensión, márgenes ,espaciado, citas y referencias, estructura del trabajo, </a:t>
            </a:r>
            <a:r>
              <a:rPr lang="es-MX" sz="3200" dirty="0" err="1">
                <a:latin typeface="+mj-lt"/>
              </a:rPr>
              <a:t>etc</a:t>
            </a:r>
            <a:r>
              <a:rPr lang="es-MX" sz="3200" dirty="0">
                <a:latin typeface="+mj-lt"/>
              </a:rPr>
              <a:t>) </a:t>
            </a:r>
          </a:p>
          <a:p>
            <a:pPr marL="0" indent="0" algn="just">
              <a:buNone/>
            </a:pPr>
            <a:endParaRPr lang="es-MX" sz="3200" dirty="0">
              <a:latin typeface="+mj-lt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A017BCE-7EFD-4023-A8A8-3A85FF705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4221087"/>
            <a:ext cx="2634171" cy="184785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FF345C9-48CA-47AF-8A7F-A7FF0798B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4221088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848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Clasificación de la investigación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>
                <a:latin typeface="+mj-lt"/>
              </a:rPr>
              <a:t>A las investigaciones científicas, debido a su contenido o a su forma, se les da diferentes denominaciones que nos permiten conocer el tipo, característica y objetivos de cada uno.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DFA0D13-98BA-411A-AC4E-3F8E81B24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4076602"/>
            <a:ext cx="3168352" cy="237320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es-MX" dirty="0"/>
              <a:t>Investigación científica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752528"/>
          </a:xfrm>
        </p:spPr>
        <p:txBody>
          <a:bodyPr>
            <a:normAutofit/>
          </a:bodyPr>
          <a:lstStyle/>
          <a:p>
            <a:pPr algn="just"/>
            <a:r>
              <a:rPr lang="es-MX" sz="3200" i="1" dirty="0">
                <a:latin typeface="Calibri" pitchFamily="34" charset="0"/>
              </a:rPr>
              <a:t>Sistemática</a:t>
            </a:r>
          </a:p>
          <a:p>
            <a:pPr lvl="1" algn="just"/>
            <a:r>
              <a:rPr lang="es-MX" sz="3200" dirty="0">
                <a:latin typeface="Calibri" pitchFamily="34" charset="0"/>
              </a:rPr>
              <a:t>Hay una disciplina para hacer investigación científica y no se dejan los hechos a la casualidad.</a:t>
            </a:r>
            <a:endParaRPr lang="es-MX" sz="3200" i="1" dirty="0">
              <a:latin typeface="Calibri" pitchFamily="34" charset="0"/>
            </a:endParaRP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31D4559-DFF8-4B7A-8DE7-D1E9E3C4C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4077072"/>
            <a:ext cx="3721596" cy="208409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F81F51-0BFA-4E8F-9547-3B10CE244F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/>
          </a:bodyPr>
          <a:lstStyle/>
          <a:p>
            <a:pPr algn="just"/>
            <a:r>
              <a:rPr lang="es-MX" sz="3200" i="1" dirty="0">
                <a:latin typeface="+mj-lt"/>
              </a:rPr>
              <a:t>Empírica</a:t>
            </a:r>
          </a:p>
          <a:p>
            <a:pPr lvl="1" algn="just"/>
            <a:r>
              <a:rPr lang="es-MX" sz="3000" dirty="0">
                <a:latin typeface="+mj-lt"/>
              </a:rPr>
              <a:t>Denota que se recolectan y analizan datos.</a:t>
            </a:r>
          </a:p>
          <a:p>
            <a:pPr algn="just"/>
            <a:r>
              <a:rPr lang="es-MX" sz="3200" i="1" dirty="0">
                <a:latin typeface="+mj-lt"/>
              </a:rPr>
              <a:t>Crítica</a:t>
            </a:r>
          </a:p>
          <a:p>
            <a:pPr lvl="1" algn="just"/>
            <a:r>
              <a:rPr lang="es-MX" sz="3000" dirty="0">
                <a:latin typeface="+mj-lt"/>
              </a:rPr>
              <a:t>Que se está evaluando y mejorando de manera constante.</a:t>
            </a:r>
          </a:p>
          <a:p>
            <a:pPr marL="0" indent="0" algn="just">
              <a:buNone/>
            </a:pPr>
            <a:endParaRPr lang="es-MX" sz="3200" dirty="0">
              <a:latin typeface="+mj-lt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5D23C68-72E0-45F9-B4CB-1EB560358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476" y="3861048"/>
            <a:ext cx="3115047" cy="2333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2338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Disciplina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/>
          <a:lstStyle/>
          <a:p>
            <a:pPr algn="just"/>
            <a:r>
              <a:rPr lang="es-MX" sz="3200" dirty="0">
                <a:latin typeface="Calibri" pitchFamily="34" charset="0"/>
              </a:rPr>
              <a:t>Campo particular de conocimiento que ha logrado  determinar tanto su objeto de estudio como las disciplinas que tangencialmente le ayudan a estudiar este objeto.</a:t>
            </a:r>
          </a:p>
          <a:p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6E185FB-1318-4EE9-ACD1-358D5D340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4278227"/>
            <a:ext cx="2698998" cy="240414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Área de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/>
          <a:lstStyle/>
          <a:p>
            <a:pPr algn="just"/>
            <a:r>
              <a:rPr lang="es-MX" sz="3200" dirty="0">
                <a:latin typeface="Calibri" pitchFamily="34" charset="0"/>
              </a:rPr>
              <a:t>Es un campo teórico formado por un conjunto de núcleos problemáticos comunes que coadyuvan al análisis del objeto de estudio de una disciplina.</a:t>
            </a:r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0AB784F-751E-4ACF-BA4F-137BD7F22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491" y="4497565"/>
            <a:ext cx="2466975" cy="184785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E13E790-A4DC-4B4E-82BE-58BDA9E72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160" y="4515612"/>
            <a:ext cx="2800350" cy="16383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pPr algn="ctr"/>
            <a:r>
              <a:rPr lang="es-MX" dirty="0"/>
              <a:t>Ética en la investigación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Defender la libertad de investigación y la obligación de comunicar libremente los resultados, debe constituir el primer imperativo del </a:t>
            </a:r>
            <a:r>
              <a:rPr lang="es-MX" sz="3200" i="1" dirty="0" err="1">
                <a:latin typeface="Calibri" pitchFamily="34" charset="0"/>
              </a:rPr>
              <a:t>ethos</a:t>
            </a:r>
            <a:r>
              <a:rPr lang="es-MX" sz="3200" dirty="0">
                <a:latin typeface="Calibri" pitchFamily="34" charset="0"/>
              </a:rPr>
              <a:t> del investigador.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Lo cual no significa que la ciencia esté libre de valores, pues no puede prescindir del ser humano y de la naturaleza.  (Núñez, 2000)</a:t>
            </a:r>
          </a:p>
          <a:p>
            <a:endParaRPr lang="es-MX" dirty="0"/>
          </a:p>
          <a:p>
            <a:pPr>
              <a:buNone/>
            </a:pPr>
            <a:r>
              <a:rPr lang="es-MX" dirty="0"/>
              <a:t>	</a:t>
            </a:r>
            <a:endParaRPr lang="es-MX" sz="24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7271E60-E719-4394-9F9C-AC6201684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4869160"/>
            <a:ext cx="3744416" cy="184785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 algn="just">
              <a:buNone/>
            </a:pPr>
            <a:r>
              <a:rPr lang="es-MX" sz="3200" dirty="0">
                <a:latin typeface="Calibri" pitchFamily="34" charset="0"/>
              </a:rPr>
              <a:t>	Esto  conlleva a plantear principios básicos, que se sintetizan en el siguiente decálogo: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Mantener la libertad y la independencia en la elección del tema y en la metodología a desarrollar.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Utilizar los descubrimientos en beneficio de la humanidad y evitar daño a los seres humanos y al medio ambiente. 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Ser conscientes de los fines que guían la investigación. 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/>
              <a:t>Unidad II: Introducción a la investigación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3200" b="1" dirty="0">
                <a:latin typeface="+mj-lt"/>
              </a:rPr>
              <a:t>Objetivo: </a:t>
            </a:r>
            <a:r>
              <a:rPr lang="es-MX" sz="3200" dirty="0">
                <a:latin typeface="+mj-lt"/>
              </a:rPr>
              <a:t>Valorar la investigación como el proceso que disponen los estudiantes universitarios para generar soluciones y explicaciones a las problemáticas del ámbito de la Ingeniería en Sistemas energéticos sustentables.</a:t>
            </a:r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814A10A-84CC-422F-A3C4-BBB3A6B6C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4546092"/>
            <a:ext cx="2447925" cy="18669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rmAutofit/>
          </a:bodyPr>
          <a:lstStyle/>
          <a:p>
            <a:pPr lvl="0" algn="just"/>
            <a:r>
              <a:rPr lang="es-MX" sz="3200" dirty="0">
                <a:latin typeface="Calibri" pitchFamily="34" charset="0"/>
              </a:rPr>
              <a:t>Considerar que la verdad es patrimonio de todos los seres humanos. 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Mantener la actitud de búsqueda. 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Ser constante en el trabajo y tener la disposición para reformular las propias hipótesis. 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Fomentar la cultura de colaboración en la creación del conocimiento. 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Reconocer los límites de la competencia científica y evitar reduccionismos en las concepciones del hombre y del mundo.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pPr lvl="0" algn="just"/>
            <a:r>
              <a:rPr lang="es-MX" sz="3200" dirty="0">
                <a:latin typeface="Calibri" pitchFamily="34" charset="0"/>
              </a:rPr>
              <a:t>Elevar permanentemente su competencia profesional. 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Concebir a la investigación como fuente de realización personal. (Hirsch, 2002)</a:t>
            </a:r>
          </a:p>
          <a:p>
            <a:endParaRPr lang="es-MX" sz="3200" dirty="0">
              <a:latin typeface="Calibri" pitchFamily="34" charset="0"/>
            </a:endParaRPr>
          </a:p>
          <a:p>
            <a:pPr>
              <a:buNone/>
            </a:pPr>
            <a:endParaRPr lang="es-MX" sz="3200" dirty="0">
              <a:latin typeface="Calibri" pitchFamily="34" charset="0"/>
            </a:endParaRPr>
          </a:p>
          <a:p>
            <a:endParaRPr lang="es-MX" sz="3200" dirty="0">
              <a:latin typeface="Calibri" pitchFamily="34" charset="0"/>
            </a:endParaRPr>
          </a:p>
          <a:p>
            <a:endParaRPr lang="es-MX" sz="3200" dirty="0">
              <a:latin typeface="Calibri" pitchFamily="34" charset="0"/>
            </a:endParaRPr>
          </a:p>
          <a:p>
            <a:pPr algn="just"/>
            <a:endParaRPr lang="es-MX" sz="3200" dirty="0">
              <a:latin typeface="Calibri" pitchFamily="34" charset="0"/>
            </a:endParaRPr>
          </a:p>
          <a:p>
            <a:pPr marL="0" indent="0">
              <a:buNone/>
            </a:pPr>
            <a:endParaRPr lang="es-MX" sz="3200" dirty="0">
              <a:latin typeface="Calibri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5ED87B4-1C66-49D8-A7E4-113A06C26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3717031"/>
            <a:ext cx="4392488" cy="223821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/>
          <a:lstStyle/>
          <a:p>
            <a:pPr algn="just"/>
            <a:r>
              <a:rPr lang="es-ES" sz="3200" dirty="0">
                <a:latin typeface="Calibri" pitchFamily="34" charset="0"/>
              </a:rPr>
              <a:t>Para que las investigaciones estén comprometidas con los problemas sociales y sirvan para ayudar a resolverlos existen ciertos códigos que se preocupan por las implicaciones éticas y políticas de la investigación educativa y su impacto social, práctico y cultural. </a:t>
            </a:r>
            <a:endParaRPr lang="es-MX" sz="3200" dirty="0">
              <a:latin typeface="Calibri" pitchFamily="34" charset="0"/>
            </a:endParaRPr>
          </a:p>
          <a:p>
            <a:endParaRPr lang="es-MX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5F344F17-CF6D-4446-9967-294ABE53D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4221088"/>
            <a:ext cx="3043039" cy="227934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La Universidad Autónoma del Estado de México cuenta con un Comité de Ética de la Investigación que tiene como objetivo preservar y promover la aplicación de los valores y virtudes en las actividades investigadoras que “comprende el planteamiento de una problemática, la escritura de un protocolo de investigación, la conducción de una investigación, la difusión de sus resultados y la promoción de la aplicación con responsabilidad social</a:t>
            </a:r>
            <a:r>
              <a:rPr lang="es-MX" dirty="0"/>
              <a:t>”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r>
              <a:rPr lang="es-MX" dirty="0"/>
              <a:t>Código ético </a:t>
            </a:r>
            <a:r>
              <a:rPr lang="es-MX" dirty="0" err="1"/>
              <a:t>UAEMex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3500" dirty="0">
                <a:latin typeface="Calibri" pitchFamily="34" charset="0"/>
              </a:rPr>
              <a:t>	</a:t>
            </a:r>
            <a:r>
              <a:rPr lang="es-MX" sz="3200" dirty="0">
                <a:latin typeface="Calibri" pitchFamily="34" charset="0"/>
              </a:rPr>
              <a:t>En este documento se establecen los valores y las virtudes que deben guiar el trabajo de investigación en la UAEM, los cuales serán enunciados a continuación: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buena fe, entendida como el comportamiento libre de dolo y dirigida a la búsqueda de una vida íntegra.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integridad, entendida como la expresión simultánea del </a:t>
            </a:r>
            <a:r>
              <a:rPr lang="es-MX" sz="3200" i="1" dirty="0" err="1">
                <a:latin typeface="Calibri" pitchFamily="34" charset="0"/>
              </a:rPr>
              <a:t>ethos</a:t>
            </a:r>
            <a:r>
              <a:rPr lang="es-MX" sz="3200" i="1" dirty="0">
                <a:latin typeface="Calibri" pitchFamily="34" charset="0"/>
              </a:rPr>
              <a:t>, </a:t>
            </a:r>
            <a:r>
              <a:rPr lang="es-MX" sz="3200" i="1" dirty="0" err="1">
                <a:latin typeface="Calibri" pitchFamily="34" charset="0"/>
              </a:rPr>
              <a:t>episteme</a:t>
            </a:r>
            <a:r>
              <a:rPr lang="es-MX" sz="3200" i="1" dirty="0">
                <a:latin typeface="Calibri" pitchFamily="34" charset="0"/>
              </a:rPr>
              <a:t> y polis.</a:t>
            </a:r>
            <a:endParaRPr lang="es-MX" sz="3200" dirty="0">
              <a:latin typeface="Calibri" pitchFamily="34" charset="0"/>
            </a:endParaRPr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4A57A45-F68A-425C-8BD8-3219BB95E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248832"/>
            <a:ext cx="2619826" cy="134076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s-MX" sz="3200" dirty="0">
                <a:latin typeface="Calibri" pitchFamily="34" charset="0"/>
              </a:rPr>
              <a:t>La tolerancia, entendida como la aceptación de las diferencias y el interés por el otro.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reciprocidad, entendida como la correlación entre deberes y derechos.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colaboración, entendida como el apoyo a los demás.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conservación, entendida como la defensa de los lazos y las relaciones con los demás.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potenciación, entendida como el acrecentamiento de las posibilidades del grupo y la disciplina.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s-MX" sz="3200" dirty="0">
                <a:latin typeface="Calibri" pitchFamily="34" charset="0"/>
              </a:rPr>
              <a:t>La coherencia y la congruencia, entendidas como el logro del equilibrio y el apoyo mutuo.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excelencia, entendida como la actitud de búsqueda de la eminencia.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prudencia, entendida como la actuación racional que contempla la previsión y reconocimiento de sus consecuencias.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imparcialidad, entendida como un enfoque de justicia de las partes.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justicia, entendida como la virtud de otorgar a cada uno lo que le corresponde.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Autofit/>
          </a:bodyPr>
          <a:lstStyle/>
          <a:p>
            <a:pPr lvl="0" algn="just"/>
            <a:r>
              <a:rPr lang="es-MX" sz="3200" dirty="0">
                <a:latin typeface="Calibri" pitchFamily="34" charset="0"/>
              </a:rPr>
              <a:t>La libertad de investigación, de cátedra y de trabajos eruditos, entendida como el derecho a los miembros a examinar y defender sus puntos de vista y opiniones respecto al mundo y a la vida.</a:t>
            </a:r>
          </a:p>
          <a:p>
            <a:pPr lvl="0" algn="just"/>
            <a:r>
              <a:rPr lang="es-MX" sz="3200" dirty="0">
                <a:latin typeface="Calibri" pitchFamily="34" charset="0"/>
              </a:rPr>
              <a:t>La apertura y la flexibilidad, entendidas como la posibilidad de perplejidad y de reconsideración de los hechos e interpretaciones frente a la falibilidad del conocimiento y la erudición.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es-MX" sz="3500" dirty="0">
                <a:latin typeface="Calibri" pitchFamily="34" charset="0"/>
              </a:rPr>
              <a:t>La pertinencia, entendida como la relación adecuada de fines y medios.</a:t>
            </a:r>
          </a:p>
          <a:p>
            <a:pPr algn="just"/>
            <a:r>
              <a:rPr lang="es-MX" sz="3500" dirty="0">
                <a:latin typeface="Calibri" pitchFamily="34" charset="0"/>
              </a:rPr>
              <a:t>La responsabilidad, entendida como la imputabilidad de los actos cometidos.</a:t>
            </a:r>
          </a:p>
          <a:p>
            <a:endParaRPr lang="es-MX" sz="3200" dirty="0"/>
          </a:p>
          <a:p>
            <a:endParaRPr lang="es-MX" sz="3200" dirty="0"/>
          </a:p>
          <a:p>
            <a:pPr>
              <a:buNone/>
            </a:pPr>
            <a:endParaRPr lang="es-MX" sz="3200" dirty="0"/>
          </a:p>
          <a:p>
            <a:endParaRPr lang="es-MX" sz="3200" dirty="0"/>
          </a:p>
          <a:p>
            <a:pPr algn="just">
              <a:buNone/>
            </a:pPr>
            <a:r>
              <a:rPr lang="es-MX" sz="2800" dirty="0"/>
              <a:t>	</a:t>
            </a:r>
            <a:r>
              <a:rPr lang="es-MX" sz="2200" dirty="0"/>
              <a:t>Comité de Ética de la Investigación. 2010.  Política de Integridad de la Investigación Universitaria: Política de  integridad humanística, científica, tecnológica, de obra artística y trabajos eruditos. Toluca. UAEM-Secretaría de Investigación y Estudios Avanzados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61EF5DE-A3D0-4D38-BB10-7BC5BD6843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3212976"/>
            <a:ext cx="2981325" cy="1533525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pPr algn="just">
              <a:buNone/>
            </a:pPr>
            <a:r>
              <a:rPr lang="es-MX" sz="3200" dirty="0">
                <a:latin typeface="Calibri" pitchFamily="34" charset="0"/>
              </a:rPr>
              <a:t>	Si los valores anteriores son puestos en práctica en las investigaciones, desde la elaboración del protocolo, la conducción de la investigación y la promoción de los resultados, se logrará una aplicación con responsabilidad social.</a:t>
            </a:r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6CC750F-6EC4-4D50-8629-8AF911FA35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3861048"/>
            <a:ext cx="3392413" cy="22988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/>
          <a:lstStyle/>
          <a:p>
            <a:pPr algn="ctr"/>
            <a:r>
              <a:rPr lang="es-MX" dirty="0"/>
              <a:t>Conceptos de investigación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3200" dirty="0">
                <a:latin typeface="+mj-lt"/>
              </a:rPr>
              <a:t>	"La investigación científica es una investigación crítica, controlada y empírica de fenómenos naturales, guiada por la teoría y la hipótesis acerca de las supuestas relaciones entre dichos fenómenos." (Kerlinger,2002:11)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BB01CA9-47DD-4DB9-BC7E-B5E1EC71B0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4781550"/>
            <a:ext cx="2952750" cy="154305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944216"/>
          </a:xfrm>
        </p:spPr>
        <p:txBody>
          <a:bodyPr>
            <a:normAutofit/>
          </a:bodyPr>
          <a:lstStyle/>
          <a:p>
            <a:pPr algn="ctr"/>
            <a:r>
              <a:rPr lang="es-MX" dirty="0"/>
              <a:t>Etapas del proceso de investigación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>
            <a:normAutofit/>
          </a:bodyPr>
          <a:lstStyle/>
          <a:p>
            <a:r>
              <a:rPr lang="es-MX" sz="3200" dirty="0">
                <a:latin typeface="Calibri" pitchFamily="34" charset="0"/>
              </a:rPr>
              <a:t>Planeación</a:t>
            </a:r>
          </a:p>
          <a:p>
            <a:pPr>
              <a:buNone/>
            </a:pPr>
            <a:r>
              <a:rPr lang="es-MX" sz="3200" dirty="0">
                <a:latin typeface="Calibri" pitchFamily="34" charset="0"/>
              </a:rPr>
              <a:t> </a:t>
            </a:r>
          </a:p>
          <a:p>
            <a:r>
              <a:rPr lang="es-MX" sz="3200" dirty="0">
                <a:latin typeface="Calibri" pitchFamily="34" charset="0"/>
              </a:rPr>
              <a:t>Desarrollo</a:t>
            </a:r>
          </a:p>
          <a:p>
            <a:pPr>
              <a:buNone/>
            </a:pPr>
            <a:endParaRPr lang="es-MX" sz="3200" dirty="0">
              <a:latin typeface="Calibri" pitchFamily="34" charset="0"/>
            </a:endParaRPr>
          </a:p>
          <a:p>
            <a:r>
              <a:rPr lang="es-MX" sz="3200" dirty="0">
                <a:latin typeface="Calibri" pitchFamily="34" charset="0"/>
              </a:rPr>
              <a:t>Informe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08ACF54-F9B6-4FF2-9964-292038D0F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2636912"/>
            <a:ext cx="4102964" cy="2548349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/>
          <a:lstStyle/>
          <a:p>
            <a:pPr algn="ctr"/>
            <a:r>
              <a:rPr lang="es-MX" dirty="0"/>
              <a:t>Planeación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Toda investigación debe planearse, definiendo límites, objetivos, propósitos y características.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Debemos definir adecuadamente el ámbito de nuestro estudio, los conocimientos específicos que se desean adquirir y las formas en que los mismos podrán obtenerse y validarse.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6C260B4-A817-44C9-9AD3-DE5F1C6578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8512" y="4593307"/>
            <a:ext cx="2466975" cy="184785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pPr algn="ctr"/>
            <a:r>
              <a:rPr lang="es-MX" dirty="0"/>
              <a:t>Desarrollo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Una vez planteada la investigación en sus líneas fundamentales, se procede a realizarla.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Lo anterior incluye cierta búsqueda bibliográfica, la obtención de datos de diversos tipo y el procesamiento y análisis de los mismos.</a:t>
            </a:r>
          </a:p>
          <a:p>
            <a:pPr algn="just"/>
            <a:endParaRPr lang="es-MX" sz="3200" dirty="0">
              <a:latin typeface="Calibri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C3FEAB4-57C4-459D-9A03-5338A68C2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4064252"/>
            <a:ext cx="3168352" cy="2373205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En el desenvolvimiento de estas tareas se reajusta normalmente el proyecto inicial y se va procediendo a obtener la información deseada.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El trabajo culmina cuando al examinar y sintetizar los datos se establecen nuevas proposiciones, alcanzándose así un conocimiento más amplio de las materias tratadas.</a:t>
            </a:r>
          </a:p>
          <a:p>
            <a:pPr algn="just">
              <a:buNone/>
            </a:pPr>
            <a:endParaRPr lang="es-MX" sz="32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es-MX" dirty="0"/>
              <a:t>Informe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Sobre la base de la indagación realizada, se procederá a redactar el informe.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Esto puede adoptar la forma de un artículo o de una tesis o a alguno otros de los géneros vistos anteriormente.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B43CC87-3FCF-491C-B491-0C4EC96A6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3962406"/>
            <a:ext cx="2976364" cy="2362194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3200" dirty="0">
                <a:latin typeface="Calibri" pitchFamily="34" charset="0"/>
              </a:rPr>
              <a:t>	En la vida real las cosas no suceden tan claramente separadas:</a:t>
            </a:r>
          </a:p>
          <a:p>
            <a:r>
              <a:rPr lang="es-MX" sz="3200" dirty="0">
                <a:latin typeface="Calibri" pitchFamily="34" charset="0"/>
              </a:rPr>
              <a:t>Es común que durante el desarrollo del trabajo de investigación se reformulen en parte los objetivos y las características del mismo.</a:t>
            </a:r>
          </a:p>
          <a:p>
            <a:r>
              <a:rPr lang="es-MX" sz="3200" dirty="0">
                <a:latin typeface="Calibri" pitchFamily="34" charset="0"/>
              </a:rPr>
              <a:t>Es frecuente también que la presentación de la investigación obligue a repensar algunos resultados obtenidos.</a:t>
            </a:r>
          </a:p>
          <a:p>
            <a:r>
              <a:rPr lang="es-MX" sz="3200" dirty="0">
                <a:latin typeface="Calibri" pitchFamily="34" charset="0"/>
              </a:rPr>
              <a:t>Pero es importante comprender que existen estas tres actividades a realizar. (Eco, 2001)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400" dirty="0"/>
              <a:t>Planeación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3284984"/>
          <a:ext cx="8229600" cy="2088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88232">
                <a:tc>
                  <a:txBody>
                    <a:bodyPr/>
                    <a:lstStyle/>
                    <a:p>
                      <a:r>
                        <a:rPr lang="es-MX" sz="2400" dirty="0">
                          <a:latin typeface="Calibri" pitchFamily="34" charset="0"/>
                        </a:rPr>
                        <a:t>Elección del área temática.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>
                          <a:latin typeface="Calibri" pitchFamily="34" charset="0"/>
                        </a:rPr>
                        <a:t>Planteamiento</a:t>
                      </a:r>
                      <a:r>
                        <a:rPr lang="es-MX" sz="2400" baseline="0" dirty="0">
                          <a:latin typeface="Calibri" pitchFamily="34" charset="0"/>
                        </a:rPr>
                        <a:t> del problema.</a:t>
                      </a:r>
                      <a:endParaRPr lang="es-MX" sz="2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>
                          <a:latin typeface="Calibri" pitchFamily="34" charset="0"/>
                        </a:rPr>
                        <a:t>Elaboración del  anteproyecto.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b="1" dirty="0">
                          <a:latin typeface="Calibri" pitchFamily="34" charset="0"/>
                        </a:rPr>
                        <a:t>Elaboración</a:t>
                      </a:r>
                      <a:r>
                        <a:rPr lang="es-MX" sz="2400" b="1" baseline="0" dirty="0">
                          <a:latin typeface="Calibri" pitchFamily="34" charset="0"/>
                        </a:rPr>
                        <a:t> del proyecto</a:t>
                      </a:r>
                      <a:r>
                        <a:rPr lang="es-MX" sz="2400" b="0" baseline="0" dirty="0">
                          <a:latin typeface="Calibri" pitchFamily="34" charset="0"/>
                        </a:rPr>
                        <a:t>.</a:t>
                      </a:r>
                      <a:endParaRPr lang="es-MX" sz="2400" b="0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115616" y="1988840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3200" dirty="0">
                <a:latin typeface="Calibri" pitchFamily="34" charset="0"/>
              </a:rPr>
              <a:t> Esta etapa se divide en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s-MX" sz="4400" dirty="0"/>
              <a:t>Elección del área temática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Definición y posterior delimitación del campo del conocimiento sobre el que se piensa trabajar.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Escoger un tema concreto dentro de una disciplina.</a:t>
            </a:r>
          </a:p>
          <a:p>
            <a:pPr>
              <a:buNone/>
            </a:pPr>
            <a:r>
              <a:rPr lang="es-MX" sz="3200" dirty="0">
                <a:latin typeface="Calibri" pitchFamily="34" charset="0"/>
              </a:rPr>
              <a:t>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40D7CCD-6504-4464-A813-0946410C5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4149080"/>
            <a:ext cx="2466975" cy="184785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es-MX" sz="4400" dirty="0"/>
              <a:t>Planteamiento del problema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Supone ya la definición concreta de interrogantes. 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La enunciación de aquello que no conocemos y que procuramos saber mediante el trabajo de indagación.</a:t>
            </a:r>
          </a:p>
          <a:p>
            <a:pPr algn="just">
              <a:buNone/>
            </a:pPr>
            <a:endParaRPr lang="es-MX" sz="3200" dirty="0">
              <a:latin typeface="Calibri" pitchFamily="34" charset="0"/>
            </a:endParaRPr>
          </a:p>
          <a:p>
            <a:pPr algn="just"/>
            <a:endParaRPr lang="es-MX" sz="3200" dirty="0">
              <a:latin typeface="Calibri" pitchFamily="34" charset="0"/>
            </a:endParaRPr>
          </a:p>
          <a:p>
            <a:pPr algn="just"/>
            <a:endParaRPr lang="es-MX" sz="3200" dirty="0">
              <a:latin typeface="Calibri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C4B0909-8AD4-4470-8CFF-FD6BDC6D1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4095756"/>
            <a:ext cx="2171700" cy="2105025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es-MX" sz="4400" dirty="0"/>
              <a:t>Elaboración del anteproyecto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Documento breve donde quedan plasmado los aspectos anteriores.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Comienzo de la investigación.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Análisis de fuentes disponibles.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Discusión con personas conocedoras de la materia.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Acumulación de datos.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20FE157-3FD1-4E4B-AAAE-CBA6FC1BE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2505075"/>
            <a:ext cx="2466975" cy="18478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3200" dirty="0">
                <a:latin typeface="+mj-lt"/>
              </a:rPr>
              <a:t>	"La investigación puede ser definida como una serie de métodos para resolver problemas cuyas soluciones necesitan ser obtenidas a través de una serie de operaciones lógicas, tomando como punto de partida datos objetivos."(Arias G.,2012:53)</a:t>
            </a:r>
          </a:p>
          <a:p>
            <a:pPr algn="just"/>
            <a:endParaRPr lang="es-MX" sz="3200" dirty="0">
              <a:latin typeface="+mj-lt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17AB562-7759-4381-9D75-E0781B7ED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2464" y="4221088"/>
            <a:ext cx="3024336" cy="1814602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es-MX" sz="4400" dirty="0"/>
              <a:t>Elaboración del proyecto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A partir de este punto se inicia propiamente la ejecución de la investigación.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Definir un claro marco  teórico.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Elaborar un diseño que nos permita verificar la hipótesis.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Confeccionar instrumentos que nos procuren datos relevantes.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Recoger y ordenar datos.</a:t>
            </a:r>
          </a:p>
          <a:p>
            <a:pPr algn="just"/>
            <a:endParaRPr lang="es-MX" sz="3200" dirty="0">
              <a:latin typeface="Calibri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5110ABE-2708-4233-B3C5-682938B5E1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5258088"/>
            <a:ext cx="2867025" cy="1590675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s-MX" sz="4400" dirty="0"/>
              <a:t>Desarrollo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Redacción del trabajo de investigación.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No se trata solamente de escribir sino de ir construyendo poco a poco una exposición clara, ordenada y plena de sentido.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Proceder con paciencia y dedicación.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365EEFB-35EB-4F3E-BA13-8327DA1C6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4444528"/>
            <a:ext cx="2466975" cy="1857375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Las actividades dentro del proceso de redacción son:</a:t>
            </a:r>
          </a:p>
          <a:p>
            <a:pPr algn="just"/>
            <a:endParaRPr lang="es-MX" sz="3200" dirty="0">
              <a:latin typeface="Calibri" pitchFamily="34" charset="0"/>
            </a:endParaRPr>
          </a:p>
          <a:p>
            <a:pPr algn="just"/>
            <a:endParaRPr lang="es-MX" sz="3200" dirty="0">
              <a:latin typeface="Calibri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827584" y="3284984"/>
          <a:ext cx="7272808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8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82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82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12168">
                <a:tc>
                  <a:txBody>
                    <a:bodyPr/>
                    <a:lstStyle/>
                    <a:p>
                      <a:r>
                        <a:rPr lang="es-MX" sz="2400" dirty="0">
                          <a:latin typeface="Calibri" pitchFamily="34" charset="0"/>
                        </a:rPr>
                        <a:t>Elaboración del esquema.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>
                          <a:latin typeface="Calibri" pitchFamily="34" charset="0"/>
                        </a:rPr>
                        <a:t>Redacción</a:t>
                      </a:r>
                      <a:r>
                        <a:rPr lang="es-MX" sz="2400" baseline="0" dirty="0">
                          <a:latin typeface="Calibri" pitchFamily="34" charset="0"/>
                        </a:rPr>
                        <a:t> del borrador.</a:t>
                      </a:r>
                      <a:endParaRPr lang="es-MX" sz="2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>
                          <a:latin typeface="Calibri" pitchFamily="34" charset="0"/>
                        </a:rPr>
                        <a:t>Correcciones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>
                          <a:latin typeface="Calibri" pitchFamily="34" charset="0"/>
                        </a:rPr>
                        <a:t>Revisión final.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pPr algn="ctr"/>
            <a:r>
              <a:rPr lang="es-MX" sz="4400" dirty="0"/>
              <a:t>Esquema de trabajo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Breve representación de las ideas que deseamos organizar.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Elaborar una lista sintética con los contenidos que le interesa exponer.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Lo anterior será un bosquejo del índice del trabajo terminado.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Relacionar algunas partes del escrito por medio del esquema.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D62E629-D2CF-4DAF-AF9D-DB1E67E058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5229200"/>
            <a:ext cx="1944216" cy="1456285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es-MX" sz="4400" dirty="0"/>
              <a:t>Redacción del borrador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Guiado por la síntesis de ideas anterior, se puede ir escribiendo el borrador.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Redacción general del trabajo para expresar de un modo explícito las ideas que permitieron elaborar el esquema previo.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Se realizará entonces un primer manuscrito aún bastante imperfecto.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85D2205-9CD4-45DC-BC52-DA558390B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4936232"/>
            <a:ext cx="2733675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pPr algn="ctr"/>
            <a:r>
              <a:rPr lang="es-MX" sz="4400" dirty="0"/>
              <a:t>Correcciones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Objetivo lograr el perfeccionamiento del manuscrito.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Lograr que las diversas partes del discurso ensamblen de un modo apropiado.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 Exponer con claridad, de modo completo pero sin repeticiones lo que se pretende comunicar.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Revisar el estilo.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Observar si los datos están bien presentados.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Examinar el aparato crítico.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es-MX" sz="4400" dirty="0"/>
              <a:t>Revisión final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Esta es otra corrección, sólo que será la última antes de la entrega del trabajo.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Implica un examen de todos los detalles, especialmente de forma.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Lograr que el trabajo quede libre de errores.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245F709-A2AE-4C00-846E-65E66ADC2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4860417"/>
            <a:ext cx="2952750" cy="1552575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C66BD5-A3C6-4572-9A2A-8D6711E49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400" dirty="0"/>
              <a:t>Referencias</a:t>
            </a:r>
            <a:r>
              <a:rPr lang="es-MX" dirty="0"/>
              <a:t>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D8DE62E-55CD-42AA-93C1-9A492EBF9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>
                <a:latin typeface="+mj-lt"/>
              </a:rPr>
              <a:t>Ander-</a:t>
            </a:r>
            <a:r>
              <a:rPr lang="es-MX" dirty="0" err="1">
                <a:latin typeface="+mj-lt"/>
              </a:rPr>
              <a:t>Egg</a:t>
            </a:r>
            <a:r>
              <a:rPr lang="es-MX" dirty="0">
                <a:latin typeface="+mj-lt"/>
              </a:rPr>
              <a:t>, E. (2012) </a:t>
            </a:r>
            <a:r>
              <a:rPr lang="es-MX" i="1" dirty="0">
                <a:latin typeface="+mj-lt"/>
              </a:rPr>
              <a:t>Técnicas de investigación social</a:t>
            </a:r>
            <a:r>
              <a:rPr lang="es-MX" dirty="0">
                <a:latin typeface="+mj-lt"/>
              </a:rPr>
              <a:t>. Buenos Aires: </a:t>
            </a:r>
            <a:r>
              <a:rPr lang="es-MX" dirty="0" err="1">
                <a:latin typeface="+mj-lt"/>
              </a:rPr>
              <a:t>Humanitas</a:t>
            </a:r>
            <a:r>
              <a:rPr lang="es-MX" dirty="0">
                <a:latin typeface="+mj-lt"/>
              </a:rPr>
              <a:t>, 21° edición. </a:t>
            </a:r>
          </a:p>
          <a:p>
            <a:pPr algn="just"/>
            <a:r>
              <a:rPr lang="es-MX" dirty="0">
                <a:latin typeface="+mj-lt"/>
              </a:rPr>
              <a:t>Arias, F. (2012</a:t>
            </a:r>
            <a:r>
              <a:rPr lang="es-MX" i="1" dirty="0">
                <a:latin typeface="+mj-lt"/>
              </a:rPr>
              <a:t>). Introducción a la Técnica de Investigación en ciencias de la Administración y del Comportamiento</a:t>
            </a:r>
            <a:r>
              <a:rPr lang="es-MX" dirty="0">
                <a:latin typeface="+mj-lt"/>
              </a:rPr>
              <a:t>, 3ª. ed., Ed. Trillas, México.</a:t>
            </a:r>
          </a:p>
          <a:p>
            <a:pPr algn="just"/>
            <a:r>
              <a:rPr lang="es-MX" dirty="0">
                <a:latin typeface="+mj-lt"/>
              </a:rPr>
              <a:t>Comité de Ética de la Investigación. (2010).  Política de Integridad de la Investigación Universitaria: Política de  integridad humanística, científica, tecnológica, de obra artística y trabajos eruditos. Toluca. UAEM-Secretaría de Investigación y Estudios Avanzados.</a:t>
            </a:r>
          </a:p>
          <a:p>
            <a:pPr algn="just"/>
            <a:r>
              <a:rPr lang="es-MX" dirty="0">
                <a:latin typeface="+mj-lt"/>
              </a:rPr>
              <a:t>Eco, U., (2001).Cómo se hace una Tesis: técnicas y procedimientos de estudio, investigación y escritura. Colección: Biblioteca de educación. Herramientas universitarias, 7. 6ª Edición. Editorial Gedisa</a:t>
            </a:r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215641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E812A8-319D-4EBF-8EB7-4E108DBC6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400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9894D4-E45F-4C58-BFCA-070CF58E8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/>
          </a:bodyPr>
          <a:lstStyle/>
          <a:p>
            <a:endParaRPr lang="es-MX" dirty="0"/>
          </a:p>
          <a:p>
            <a:pPr algn="just"/>
            <a:r>
              <a:rPr lang="es-MX" sz="2400" dirty="0">
                <a:latin typeface="+mj-lt"/>
              </a:rPr>
              <a:t>Grajales </a:t>
            </a:r>
            <a:r>
              <a:rPr lang="es-MX" sz="2400" dirty="0" err="1">
                <a:latin typeface="+mj-lt"/>
              </a:rPr>
              <a:t>Tevni</a:t>
            </a:r>
            <a:r>
              <a:rPr lang="es-MX" sz="2400" dirty="0">
                <a:latin typeface="+mj-lt"/>
              </a:rPr>
              <a:t> G</a:t>
            </a:r>
            <a:r>
              <a:rPr lang="es-MX" sz="2400">
                <a:latin typeface="+mj-lt"/>
              </a:rPr>
              <a:t>.(2017) </a:t>
            </a:r>
            <a:r>
              <a:rPr lang="es-MX" sz="2400" i="1" dirty="0">
                <a:latin typeface="+mj-lt"/>
              </a:rPr>
              <a:t>El concepto de investigación, </a:t>
            </a:r>
            <a:r>
              <a:rPr lang="es-MX" sz="2400" i="1" dirty="0">
                <a:latin typeface="+mj-lt"/>
                <a:hlinkClick r:id="rId2"/>
              </a:rPr>
              <a:t>http://tgrajales.net/invesdefin.pdf</a:t>
            </a:r>
            <a:endParaRPr lang="es-MX" sz="2400" i="1" dirty="0">
              <a:latin typeface="+mj-lt"/>
            </a:endParaRPr>
          </a:p>
          <a:p>
            <a:pPr algn="just"/>
            <a:r>
              <a:rPr lang="es-MX" sz="2400" i="1" dirty="0">
                <a:latin typeface="+mj-lt"/>
              </a:rPr>
              <a:t>Hirsch, A. en “Ética de la ciencia y la investigación científica”. España, 2002.</a:t>
            </a:r>
          </a:p>
          <a:p>
            <a:pPr algn="just"/>
            <a:r>
              <a:rPr lang="es-MX" sz="2400" dirty="0">
                <a:latin typeface="+mj-lt"/>
              </a:rPr>
              <a:t>Kerlinger, F. (2002). </a:t>
            </a:r>
            <a:r>
              <a:rPr lang="es-MX" sz="2400" i="1" dirty="0">
                <a:latin typeface="+mj-lt"/>
              </a:rPr>
              <a:t>Investigación del comportamiento. </a:t>
            </a:r>
            <a:r>
              <a:rPr lang="es-MX" sz="2400" dirty="0">
                <a:latin typeface="+mj-lt"/>
              </a:rPr>
              <a:t>California </a:t>
            </a:r>
            <a:r>
              <a:rPr lang="es-MX" sz="2400" dirty="0" err="1">
                <a:latin typeface="+mj-lt"/>
              </a:rPr>
              <a:t>State</a:t>
            </a:r>
            <a:r>
              <a:rPr lang="es-MX" sz="2400" dirty="0">
                <a:latin typeface="+mj-lt"/>
              </a:rPr>
              <a:t> </a:t>
            </a:r>
            <a:r>
              <a:rPr lang="es-MX" sz="2400" dirty="0" err="1">
                <a:latin typeface="+mj-lt"/>
              </a:rPr>
              <a:t>University</a:t>
            </a:r>
            <a:r>
              <a:rPr lang="es-MX" sz="2400" dirty="0">
                <a:latin typeface="+mj-lt"/>
              </a:rPr>
              <a:t>, Mc. Graw Hill.</a:t>
            </a:r>
          </a:p>
          <a:p>
            <a:pPr algn="just"/>
            <a:r>
              <a:rPr lang="es-MX" sz="2400" dirty="0">
                <a:latin typeface="+mj-lt"/>
              </a:rPr>
              <a:t>Núñez, I. (2000). “Investigación”, en A. Cortina y J. </a:t>
            </a:r>
            <a:r>
              <a:rPr lang="es-MX" sz="2400" dirty="0" err="1">
                <a:latin typeface="+mj-lt"/>
              </a:rPr>
              <a:t>Conill</a:t>
            </a:r>
            <a:r>
              <a:rPr lang="es-MX" sz="2400" dirty="0">
                <a:latin typeface="+mj-lt"/>
              </a:rPr>
              <a:t>. Diez palabras clave en ética de las profesiones. España: Verbo Divino. </a:t>
            </a:r>
          </a:p>
          <a:p>
            <a:pPr algn="just"/>
            <a:r>
              <a:rPr lang="es-MX" sz="2400" dirty="0">
                <a:latin typeface="+mj-lt"/>
              </a:rPr>
              <a:t>Zorrilla, S. y M. Torres (1994). La Tesis, 2ª. ed., Ed. McGraw-Hill, México.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70537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F62435-1BB0-443D-9683-2FEF9C137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es-MX" sz="4400" dirty="0"/>
              <a:t>Referencia imágenes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5D3AA0-DB5C-4CAD-A71C-F86F3D9232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sz="1800" dirty="0"/>
              <a:t>https://www.google.com/search?q=Investigacion&amp;source=lnms&amp;tbm=isch&amp;sa=X&amp;ved=0ahUKEwiZxPrrtNrkAhVDXqwKHZV0ApoQ_AUIEigB&amp;biw=1366&amp;bi</a:t>
            </a:r>
          </a:p>
          <a:p>
            <a:r>
              <a:rPr lang="es-MX" sz="1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https://encryptedtbn0.gstatic.com/images?q=tbn:ANd9GcSPT2KzkIh0zMPguVooPqmQJ6WUPlZStOAFymzb4Oc9kFyNbRe6</a:t>
            </a:r>
            <a:endParaRPr lang="es-MX" sz="1800" dirty="0"/>
          </a:p>
          <a:p>
            <a:r>
              <a:rPr lang="es-MX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https://www.google.com/search?q=Investigacion&amp;source=lnms&amp;tbm=isch&amp;sa=X&amp;ved=0ahUKEwiZxPrrtNrkAhVDXqwKHZV0ApoQ_AUIEigB&amp;biw=1366&amp;bih=657#imgrc</a:t>
            </a:r>
            <a:endParaRPr lang="es-MX" sz="1800" dirty="0"/>
          </a:p>
          <a:p>
            <a:r>
              <a:rPr lang="es-MX" sz="18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https://encryptedtbn0.gstatic.com/images?q=tbn:ANd9GcRFtnJ1OzbYA0sx4D75ONQO_yEazLezuqHVC87pCLi44aKtyvl8</a:t>
            </a:r>
            <a:endParaRPr lang="es-MX" sz="1800" dirty="0"/>
          </a:p>
          <a:p>
            <a:r>
              <a:rPr lang="es-MX" sz="1800" dirty="0"/>
              <a:t>https://www.google.com/search?tbm=isch&amp;q=investigaci%C3%B3n+cient%C3%ADfica+referencias+&amp;chips</a:t>
            </a:r>
          </a:p>
          <a:p>
            <a:r>
              <a:rPr lang="es-MX" sz="1800" dirty="0"/>
              <a:t>https://www.google.com/search?tbm=isch&amp;sa=1&amp;ei=TV6CXa/disciplina+cient%C3%ADfica&amp;oq=Disciplina&amp;</a:t>
            </a:r>
          </a:p>
          <a:p>
            <a:r>
              <a:rPr lang="es-MX" sz="1800" dirty="0"/>
              <a:t>https://www.google.com/search?tbm=isch&amp;sa=1&amp;ei=mV6CXfOlB4K6sgWbtLyIAg&amp;q=%C3%A1rea+de+conocimiento&amp;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75433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20796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MX" sz="3200" dirty="0">
                <a:latin typeface="Calibri" pitchFamily="34" charset="0"/>
              </a:rPr>
              <a:t>	"...la investigación es un procedimiento reflexivo, sistemático, controlado y crítico que tiene por finalidad descubrir o interpretar los hechos y fenómenos, relaciones y leyes de un determinado ámbito de la realidad...-una búsqueda de hechos, un camino para conocer la realidad, un procedimiento para conocer verdades parciales,-o mejor-, para descubrir no falsedades parciales."(Ander-</a:t>
            </a:r>
            <a:r>
              <a:rPr lang="es-MX" sz="3200" dirty="0" err="1">
                <a:latin typeface="Calibri" pitchFamily="34" charset="0"/>
              </a:rPr>
              <a:t>Egg</a:t>
            </a:r>
            <a:r>
              <a:rPr lang="es-MX" sz="3200" dirty="0">
                <a:latin typeface="Calibri" pitchFamily="34" charset="0"/>
              </a:rPr>
              <a:t>, 2011:57).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61C4BEC-387A-4343-8DD0-415250B9F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4653136"/>
            <a:ext cx="4176464" cy="1847850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9413A3-3E85-4865-9E49-6EFBF545A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es-MX" sz="4400" dirty="0"/>
              <a:t>Referencia imágenes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783D96-3F2D-437A-B8BF-0904C12A4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rmAutofit/>
          </a:bodyPr>
          <a:lstStyle/>
          <a:p>
            <a:endParaRPr lang="es-MX" sz="2000" dirty="0"/>
          </a:p>
          <a:p>
            <a:r>
              <a:rPr lang="es-MX" sz="1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https://www.google.com/search?tbm=isch&amp;CXc3OFtCUsgXTh5eoCg&amp;q=%C3%A9tica+en+la+investigaci%on</a:t>
            </a:r>
            <a:endParaRPr lang="es-MX" sz="1800" dirty="0"/>
          </a:p>
          <a:p>
            <a:r>
              <a:rPr lang="es-MX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https://www.google.com/search?biw=1366&amp;bih=657&amp;tbm=As&amp;q=Desarrollo+de+una+investigaci%C3%B3n&amp;oq=Desarrollo</a:t>
            </a:r>
            <a:endParaRPr lang="es-MX" sz="1800" dirty="0"/>
          </a:p>
          <a:p>
            <a:r>
              <a:rPr lang="es-MX" sz="1800" dirty="0"/>
              <a:t>https://www.google.com/search?biw=1366&amp;bih=657&amp;tbm=isch&amp;sa=1DXbSNIsif1fAPk7yMuAM&amp;q=Tesis&amp;oq</a:t>
            </a:r>
          </a:p>
          <a:p>
            <a:r>
              <a:rPr lang="es-MX" sz="1800" dirty="0"/>
              <a:t>https://www.google.com/</a:t>
            </a:r>
            <a:r>
              <a:rPr lang="es-MX" sz="1800" dirty="0" err="1"/>
              <a:t>search?biw</a:t>
            </a:r>
            <a:r>
              <a:rPr lang="es-MX" sz="1800" dirty="0"/>
              <a:t>=1366&amp;bih=657&amp;tbm=</a:t>
            </a:r>
            <a:r>
              <a:rPr lang="es-MX" sz="1800" dirty="0" err="1"/>
              <a:t>isch&amp;sa</a:t>
            </a:r>
            <a:r>
              <a:rPr lang="es-MX" sz="1800" dirty="0"/>
              <a:t>=1&amp;ei=U5yDXeGZCOLP0PEPtLuDgAk&amp;q=</a:t>
            </a:r>
            <a:r>
              <a:rPr lang="es-MX" sz="1800" dirty="0" err="1"/>
              <a:t>desarrollo+de+un+proyecto&amp;oq</a:t>
            </a:r>
            <a:r>
              <a:rPr lang="es-MX" sz="1800" dirty="0"/>
              <a:t>=</a:t>
            </a:r>
            <a:r>
              <a:rPr lang="es-MX" sz="1800" dirty="0" err="1"/>
              <a:t>desarrollo+de+un+proyecto&amp;gs_l</a:t>
            </a:r>
            <a:r>
              <a:rPr lang="es-MX" sz="1800" dirty="0"/>
              <a:t>=img.3..</a:t>
            </a:r>
          </a:p>
          <a:p>
            <a:r>
              <a:rPr lang="es-MX" sz="1800" dirty="0"/>
              <a:t>https://www.google.com/search?biw=1366&amp;bih=657&amp;tbm=isch&amp;sa=1&amp;ei=SJ2DXcr5O8qk1fAP_ZWH-A0&amp;q=esquema+de+tesis&amp;oq=esquema+de+tesis&amp;gs_</a:t>
            </a:r>
          </a:p>
          <a:p>
            <a:r>
              <a:rPr lang="es-MX" sz="1800" dirty="0"/>
              <a:t>https://www.google.com/</a:t>
            </a:r>
            <a:r>
              <a:rPr lang="es-MX" sz="1800" dirty="0" err="1"/>
              <a:t>search?biw</a:t>
            </a:r>
            <a:r>
              <a:rPr lang="es-MX" sz="1800" dirty="0"/>
              <a:t>=1366&amp;bih=657&amp;=redacci%C3%B3n+de+tesis&amp;oq=redacci%C3%B3n+de+tesis&amp;gs_l=img.3..0j0i24l2.64241.71839..74785...3.</a:t>
            </a:r>
          </a:p>
          <a:p>
            <a:endParaRPr lang="es-MX" sz="1800" dirty="0"/>
          </a:p>
          <a:p>
            <a:endParaRPr lang="es-MX" sz="1800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4795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"...la búsqueda de conocimientos y verdades que permitan describir, explicar, generalizar y predecir los fenómenos que se producen en la naturaleza y en la sociedad.... es una fase especializada de la metodología científica."(Zorrilla y Torres, 1993:29).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F03C4A0-2255-4550-8DB1-715F70A18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4149080"/>
            <a:ext cx="3672408" cy="228879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Concluyendo…</a:t>
            </a:r>
          </a:p>
          <a:p>
            <a:pPr marL="0" indent="0" algn="just">
              <a:buNone/>
            </a:pPr>
            <a:r>
              <a:rPr lang="es-MX" sz="3200" dirty="0">
                <a:latin typeface="Calibri" pitchFamily="34" charset="0"/>
              </a:rPr>
              <a:t>Podemos decir que la investigación es un proceso sistemático y honesto, que busca la verdad contenida en un problema (o situación problemática), debidamente delimitado, el cual amerita ser entendido o corregido a la luz de la correcta interpretación de información relevante, con el fin de contribuir al progreso y bienestar de la humanidad. (</a:t>
            </a:r>
            <a:r>
              <a:rPr lang="es-MX" sz="3200" dirty="0" err="1">
                <a:latin typeface="Calibri" pitchFamily="34" charset="0"/>
              </a:rPr>
              <a:t>Tevni</a:t>
            </a:r>
            <a:r>
              <a:rPr lang="es-MX" sz="3200" dirty="0">
                <a:latin typeface="Calibri" pitchFamily="34" charset="0"/>
              </a:rPr>
              <a:t> Grajales)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EC95246-8293-445A-A7EC-5DA82FB2C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4975" y="332656"/>
            <a:ext cx="3171825" cy="14382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28800"/>
          </a:xfrm>
        </p:spPr>
        <p:txBody>
          <a:bodyPr>
            <a:normAutofit/>
          </a:bodyPr>
          <a:lstStyle/>
          <a:p>
            <a:pPr algn="ctr"/>
            <a:r>
              <a:rPr lang="es-MX" dirty="0"/>
              <a:t>Características de la investigación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3200" dirty="0">
                <a:latin typeface="Calibri" pitchFamily="34" charset="0"/>
              </a:rPr>
              <a:t>La investigación científica se caracteriza por poseer un tipo de conocimiento que se preocupa por ser riguroso, sistemático, receptivo ante la crítica y deseoso de objetividad.</a:t>
            </a:r>
          </a:p>
          <a:p>
            <a:pPr algn="just"/>
            <a:r>
              <a:rPr lang="es-MX" sz="3200" dirty="0">
                <a:latin typeface="Calibri" pitchFamily="34" charset="0"/>
              </a:rPr>
              <a:t> A partir de lo anterior es posible una difusión del conocimiento que va más allá de lo fugaz y lo impreciso, que coloca al alcance de un gran número de personas lo que dice y propone.</a:t>
            </a:r>
          </a:p>
          <a:p>
            <a:pPr>
              <a:buNone/>
            </a:pPr>
            <a:endParaRPr lang="es-MX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Características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>
                <a:latin typeface="Calibri" pitchFamily="34" charset="0"/>
              </a:rPr>
              <a:t>Concreto: que las ideas se expresen con la mayor rigurosidad y objetividad posible.</a:t>
            </a:r>
          </a:p>
          <a:p>
            <a:pPr>
              <a:buNone/>
            </a:pPr>
            <a:r>
              <a:rPr lang="es-MX" sz="3200" dirty="0">
                <a:latin typeface="Calibri" pitchFamily="34" charset="0"/>
              </a:rPr>
              <a:t>		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395D54B-78D5-44D5-B3E7-2F5DEF0E6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072" y="3523111"/>
            <a:ext cx="2837855" cy="263080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510</TotalTime>
  <Words>2180</Words>
  <Application>Microsoft Office PowerPoint</Application>
  <PresentationFormat>Presentación en pantalla (4:3)</PresentationFormat>
  <Paragraphs>190</Paragraphs>
  <Slides>50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5" baseType="lpstr">
      <vt:lpstr>Arial</vt:lpstr>
      <vt:lpstr>Calibri</vt:lpstr>
      <vt:lpstr>Constantia</vt:lpstr>
      <vt:lpstr>Wingdings 2</vt:lpstr>
      <vt:lpstr>Flujo</vt:lpstr>
      <vt:lpstr>   Universidad Autónoma del Estado de México  Facultad de Ingeniería   Ingeniería en Sistemas Energéticos Sustentables   Seminario de Titulación I Unidad II: Introducción a la investigación  Dra. María Rosa Quintana Guerra  Agosto 2019</vt:lpstr>
      <vt:lpstr>Unidad II: Introducción a la investigación</vt:lpstr>
      <vt:lpstr>Conceptos de investigación</vt:lpstr>
      <vt:lpstr>Presentación de PowerPoint</vt:lpstr>
      <vt:lpstr>Presentación de PowerPoint</vt:lpstr>
      <vt:lpstr>Presentación de PowerPoint</vt:lpstr>
      <vt:lpstr>Presentación de PowerPoint</vt:lpstr>
      <vt:lpstr>Características de la investigación</vt:lpstr>
      <vt:lpstr>Características</vt:lpstr>
      <vt:lpstr>Presentación de PowerPoint</vt:lpstr>
      <vt:lpstr>Presentación de PowerPoint</vt:lpstr>
      <vt:lpstr>Presentación de PowerPoint</vt:lpstr>
      <vt:lpstr>Clasificación de la investigación</vt:lpstr>
      <vt:lpstr>Investigación científica</vt:lpstr>
      <vt:lpstr>Presentación de PowerPoint</vt:lpstr>
      <vt:lpstr>Disciplina</vt:lpstr>
      <vt:lpstr>Área de conocimiento</vt:lpstr>
      <vt:lpstr>Ética en la investigación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Código ético UAEMex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Etapas del proceso de investigación </vt:lpstr>
      <vt:lpstr>Planeación</vt:lpstr>
      <vt:lpstr>Desarrollo</vt:lpstr>
      <vt:lpstr>Presentación de PowerPoint</vt:lpstr>
      <vt:lpstr>Informe</vt:lpstr>
      <vt:lpstr>Presentación de PowerPoint</vt:lpstr>
      <vt:lpstr>Planeación</vt:lpstr>
      <vt:lpstr>Elección del área temática </vt:lpstr>
      <vt:lpstr>Planteamiento del problema</vt:lpstr>
      <vt:lpstr>Elaboración del anteproyecto</vt:lpstr>
      <vt:lpstr>Elaboración del proyecto</vt:lpstr>
      <vt:lpstr>Desarrollo</vt:lpstr>
      <vt:lpstr>Presentación de PowerPoint</vt:lpstr>
      <vt:lpstr>Esquema de trabajo</vt:lpstr>
      <vt:lpstr>Redacción del borrador</vt:lpstr>
      <vt:lpstr>Correcciones</vt:lpstr>
      <vt:lpstr>Revisión final</vt:lpstr>
      <vt:lpstr>Referencias </vt:lpstr>
      <vt:lpstr>Referencias</vt:lpstr>
      <vt:lpstr>Referencia imágenes </vt:lpstr>
      <vt:lpstr>Referencia imágenes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Licenciatura de Ingeniería en Sistemas  Energéticos Sustentables</dc:title>
  <dc:creator>Ma. Rosa RQ</dc:creator>
  <cp:lastModifiedBy>MARIA  ROSA QUINTANA GUERRA</cp:lastModifiedBy>
  <cp:revision>116</cp:revision>
  <dcterms:created xsi:type="dcterms:W3CDTF">2014-10-29T21:54:37Z</dcterms:created>
  <dcterms:modified xsi:type="dcterms:W3CDTF">2019-09-20T19:17:36Z</dcterms:modified>
</cp:coreProperties>
</file>