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6" r:id="rId1"/>
  </p:sldMasterIdLst>
  <p:notesMasterIdLst>
    <p:notesMasterId r:id="rId43"/>
  </p:notesMasterIdLst>
  <p:sldIdLst>
    <p:sldId id="256" r:id="rId2"/>
    <p:sldId id="260" r:id="rId3"/>
    <p:sldId id="257" r:id="rId4"/>
    <p:sldId id="259" r:id="rId5"/>
    <p:sldId id="299" r:id="rId6"/>
    <p:sldId id="261" r:id="rId7"/>
    <p:sldId id="262" r:id="rId8"/>
    <p:sldId id="263" r:id="rId9"/>
    <p:sldId id="264" r:id="rId10"/>
    <p:sldId id="265" r:id="rId11"/>
    <p:sldId id="280" r:id="rId12"/>
    <p:sldId id="278" r:id="rId13"/>
    <p:sldId id="281" r:id="rId14"/>
    <p:sldId id="282" r:id="rId15"/>
    <p:sldId id="279" r:id="rId16"/>
    <p:sldId id="266" r:id="rId17"/>
    <p:sldId id="283" r:id="rId18"/>
    <p:sldId id="267" r:id="rId19"/>
    <p:sldId id="294" r:id="rId20"/>
    <p:sldId id="268" r:id="rId21"/>
    <p:sldId id="269" r:id="rId22"/>
    <p:sldId id="270" r:id="rId23"/>
    <p:sldId id="271" r:id="rId24"/>
    <p:sldId id="272" r:id="rId25"/>
    <p:sldId id="273" r:id="rId26"/>
    <p:sldId id="285" r:id="rId27"/>
    <p:sldId id="284" r:id="rId28"/>
    <p:sldId id="292" r:id="rId29"/>
    <p:sldId id="300" r:id="rId30"/>
    <p:sldId id="274" r:id="rId31"/>
    <p:sldId id="296" r:id="rId32"/>
    <p:sldId id="297" r:id="rId33"/>
    <p:sldId id="298" r:id="rId34"/>
    <p:sldId id="287" r:id="rId35"/>
    <p:sldId id="286" r:id="rId36"/>
    <p:sldId id="289" r:id="rId37"/>
    <p:sldId id="291" r:id="rId38"/>
    <p:sldId id="276" r:id="rId39"/>
    <p:sldId id="277" r:id="rId40"/>
    <p:sldId id="290" r:id="rId41"/>
    <p:sldId id="301"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RA" initials="S" lastIdx="2" clrIdx="0">
    <p:extLst>
      <p:ext uri="{19B8F6BF-5375-455C-9EA6-DF929625EA0E}">
        <p15:presenceInfo xmlns:p15="http://schemas.microsoft.com/office/powerpoint/2012/main" userId="SAND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FF822D"/>
    <a:srgbClr val="006699"/>
    <a:srgbClr val="0066CC"/>
    <a:srgbClr val="FF6600"/>
    <a:srgbClr val="A7ECEF"/>
    <a:srgbClr val="56D9E0"/>
    <a:srgbClr val="E2F9FA"/>
    <a:srgbClr val="FFD1A3"/>
    <a:srgbClr val="FFDB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1" d="100"/>
          <a:sy n="111" d="100"/>
        </p:scale>
        <p:origin x="51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5-27T19:49:39.032" idx="1">
    <p:pos x="10" y="10"/>
    <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56092-3148-45E3-B3A4-3486D5AA4154}" type="doc">
      <dgm:prSet loTypeId="urn:microsoft.com/office/officeart/2005/8/layout/target3" loCatId="list" qsTypeId="urn:microsoft.com/office/officeart/2005/8/quickstyle/3d2" qsCatId="3D" csTypeId="urn:microsoft.com/office/officeart/2005/8/colors/colorful3" csCatId="colorful" phldr="1"/>
      <dgm:spPr/>
      <dgm:t>
        <a:bodyPr/>
        <a:lstStyle/>
        <a:p>
          <a:endParaRPr lang="es-MX"/>
        </a:p>
      </dgm:t>
    </dgm:pt>
    <dgm:pt modelId="{E3EAC2A4-9EFC-4B2A-8855-D8AF30E3EB71}">
      <dgm:prSet phldrT="[Texto]" custT="1"/>
      <dgm:spPr>
        <a:solidFill>
          <a:schemeClr val="accent6">
            <a:lumMod val="20000"/>
            <a:lumOff val="80000"/>
            <a:alpha val="90000"/>
          </a:schemeClr>
        </a:solidFill>
      </dgm:spPr>
      <dgm:t>
        <a:bodyPr/>
        <a:lstStyle/>
        <a:p>
          <a:pPr algn="ctr"/>
          <a:r>
            <a:rPr lang="es-MX" sz="2200" b="0" dirty="0">
              <a:solidFill>
                <a:schemeClr val="accent4">
                  <a:lumMod val="75000"/>
                </a:schemeClr>
              </a:solidFill>
              <a:latin typeface="MS Reference Sans Serif" panose="020B0604030504040204" pitchFamily="34" charset="0"/>
            </a:rPr>
            <a:t>1.3 Reconociendo Mi Autoestima</a:t>
          </a:r>
        </a:p>
      </dgm:t>
    </dgm:pt>
    <dgm:pt modelId="{AFF92A24-22B3-4A5C-942E-9F8453073B9B}" type="parTrans" cxnId="{2D8F663A-F708-4056-96F6-4F8A4247A359}">
      <dgm:prSet/>
      <dgm:spPr/>
      <dgm:t>
        <a:bodyPr/>
        <a:lstStyle/>
        <a:p>
          <a:endParaRPr lang="es-MX"/>
        </a:p>
      </dgm:t>
    </dgm:pt>
    <dgm:pt modelId="{374D78FE-C615-4473-BA71-A6A4951995D2}" type="sibTrans" cxnId="{2D8F663A-F708-4056-96F6-4F8A4247A359}">
      <dgm:prSet/>
      <dgm:spPr/>
      <dgm:t>
        <a:bodyPr/>
        <a:lstStyle/>
        <a:p>
          <a:endParaRPr lang="es-MX"/>
        </a:p>
      </dgm:t>
    </dgm:pt>
    <dgm:pt modelId="{A55F371B-2C40-4A30-8A03-A7D863C063E9}">
      <dgm:prSet phldrT="[Texto]" custT="1"/>
      <dgm:spPr>
        <a:solidFill>
          <a:schemeClr val="accent6">
            <a:lumMod val="20000"/>
            <a:lumOff val="80000"/>
            <a:alpha val="90000"/>
          </a:schemeClr>
        </a:solidFill>
      </dgm:spPr>
      <dgm:t>
        <a:bodyPr/>
        <a:lstStyle/>
        <a:p>
          <a:r>
            <a:rPr lang="es-MX" sz="1800" dirty="0">
              <a:solidFill>
                <a:srgbClr val="FF9933"/>
              </a:solidFill>
            </a:rPr>
            <a:t>¿Qué es autoestima?</a:t>
          </a:r>
        </a:p>
      </dgm:t>
    </dgm:pt>
    <dgm:pt modelId="{AA551351-9413-4C81-ABDE-2C73F3ECBC33}" type="parTrans" cxnId="{133867A4-DF6B-48B7-A3C1-D2DB657EA251}">
      <dgm:prSet/>
      <dgm:spPr/>
      <dgm:t>
        <a:bodyPr/>
        <a:lstStyle/>
        <a:p>
          <a:endParaRPr lang="es-MX"/>
        </a:p>
      </dgm:t>
    </dgm:pt>
    <dgm:pt modelId="{956B2BF5-C874-4CE2-9A1A-677817E80FE9}" type="sibTrans" cxnId="{133867A4-DF6B-48B7-A3C1-D2DB657EA251}">
      <dgm:prSet/>
      <dgm:spPr/>
      <dgm:t>
        <a:bodyPr/>
        <a:lstStyle/>
        <a:p>
          <a:endParaRPr lang="es-MX"/>
        </a:p>
      </dgm:t>
    </dgm:pt>
    <dgm:pt modelId="{4DC059AA-406F-40F7-83B1-B0D62FB74677}">
      <dgm:prSet phldrT="[Texto]" custT="1"/>
      <dgm:spPr>
        <a:solidFill>
          <a:schemeClr val="accent6">
            <a:lumMod val="20000"/>
            <a:lumOff val="80000"/>
            <a:alpha val="90000"/>
          </a:schemeClr>
        </a:solidFill>
      </dgm:spPr>
      <dgm:t>
        <a:bodyPr/>
        <a:lstStyle/>
        <a:p>
          <a:r>
            <a:rPr lang="es-MX" sz="1800" dirty="0">
              <a:solidFill>
                <a:schemeClr val="accent5"/>
              </a:solidFill>
            </a:rPr>
            <a:t>¿Qué es autoestima baja?</a:t>
          </a:r>
        </a:p>
      </dgm:t>
    </dgm:pt>
    <dgm:pt modelId="{7A7F74C1-715E-4BF4-A044-5D6D25A19C12}" type="parTrans" cxnId="{9008FAD8-6AAB-41D0-A981-60C9AECF9100}">
      <dgm:prSet/>
      <dgm:spPr/>
      <dgm:t>
        <a:bodyPr/>
        <a:lstStyle/>
        <a:p>
          <a:endParaRPr lang="es-MX"/>
        </a:p>
      </dgm:t>
    </dgm:pt>
    <dgm:pt modelId="{63BC4A08-FCFF-4541-9F95-C961ED8AB254}" type="sibTrans" cxnId="{9008FAD8-6AAB-41D0-A981-60C9AECF9100}">
      <dgm:prSet/>
      <dgm:spPr/>
      <dgm:t>
        <a:bodyPr/>
        <a:lstStyle/>
        <a:p>
          <a:endParaRPr lang="es-MX"/>
        </a:p>
      </dgm:t>
    </dgm:pt>
    <dgm:pt modelId="{7787919C-2A89-4E32-9865-EA88510666F9}">
      <dgm:prSet phldrT="[Texto]" custT="1"/>
      <dgm:spPr>
        <a:solidFill>
          <a:schemeClr val="accent6">
            <a:lumMod val="20000"/>
            <a:lumOff val="80000"/>
          </a:schemeClr>
        </a:solidFill>
      </dgm:spPr>
      <dgm:t>
        <a:bodyPr/>
        <a:lstStyle/>
        <a:p>
          <a:r>
            <a:rPr lang="es-MX" sz="1800" dirty="0">
              <a:solidFill>
                <a:schemeClr val="accent5"/>
              </a:solidFill>
            </a:rPr>
            <a:t>Escucha activa como medio para contrarrestar los pensamientos erróneos en la autoestima</a:t>
          </a:r>
        </a:p>
      </dgm:t>
    </dgm:pt>
    <dgm:pt modelId="{8F4B3869-D59A-48FE-8C88-169C1331E5BA}" type="parTrans" cxnId="{8417BCEF-816F-4204-B746-A763960412FB}">
      <dgm:prSet/>
      <dgm:spPr/>
      <dgm:t>
        <a:bodyPr/>
        <a:lstStyle/>
        <a:p>
          <a:endParaRPr lang="es-MX"/>
        </a:p>
      </dgm:t>
    </dgm:pt>
    <dgm:pt modelId="{4F08D2C3-5F16-4608-97C3-F1C02CFAEE25}" type="sibTrans" cxnId="{8417BCEF-816F-4204-B746-A763960412FB}">
      <dgm:prSet/>
      <dgm:spPr/>
      <dgm:t>
        <a:bodyPr/>
        <a:lstStyle/>
        <a:p>
          <a:endParaRPr lang="es-MX"/>
        </a:p>
      </dgm:t>
    </dgm:pt>
    <dgm:pt modelId="{6AFDCDAF-107C-4654-861F-3799AB0DE979}">
      <dgm:prSet custT="1"/>
      <dgm:spPr>
        <a:solidFill>
          <a:schemeClr val="accent6">
            <a:lumMod val="20000"/>
            <a:lumOff val="80000"/>
            <a:alpha val="90000"/>
          </a:schemeClr>
        </a:solidFill>
      </dgm:spPr>
      <dgm:t>
        <a:bodyPr/>
        <a:lstStyle/>
        <a:p>
          <a:r>
            <a:rPr lang="es-MX" sz="1800" dirty="0">
              <a:solidFill>
                <a:srgbClr val="FF9900"/>
              </a:solidFill>
            </a:rPr>
            <a:t>Características de la autoestima baja</a:t>
          </a:r>
        </a:p>
      </dgm:t>
    </dgm:pt>
    <dgm:pt modelId="{77B01706-6BCE-462A-8AA7-62D5BBC5211A}" type="parTrans" cxnId="{A3EDFC8E-35CE-4D42-AAA4-614701CF3483}">
      <dgm:prSet/>
      <dgm:spPr/>
      <dgm:t>
        <a:bodyPr/>
        <a:lstStyle/>
        <a:p>
          <a:endParaRPr lang="es-MX"/>
        </a:p>
      </dgm:t>
    </dgm:pt>
    <dgm:pt modelId="{E046B59A-A5AF-4812-A6AB-104ADE75E11C}" type="sibTrans" cxnId="{A3EDFC8E-35CE-4D42-AAA4-614701CF3483}">
      <dgm:prSet/>
      <dgm:spPr/>
      <dgm:t>
        <a:bodyPr/>
        <a:lstStyle/>
        <a:p>
          <a:endParaRPr lang="es-MX"/>
        </a:p>
      </dgm:t>
    </dgm:pt>
    <dgm:pt modelId="{E40A56B9-A10A-4BED-801D-CC3362CF8030}">
      <dgm:prSet phldrT="[Texto]" custT="1"/>
      <dgm:spPr>
        <a:solidFill>
          <a:schemeClr val="accent6">
            <a:lumMod val="20000"/>
            <a:lumOff val="80000"/>
            <a:alpha val="90000"/>
          </a:schemeClr>
        </a:solidFill>
      </dgm:spPr>
      <dgm:t>
        <a:bodyPr/>
        <a:lstStyle/>
        <a:p>
          <a:r>
            <a:rPr lang="es-MX" sz="1800" dirty="0">
              <a:solidFill>
                <a:srgbClr val="FF9900"/>
              </a:solidFill>
            </a:rPr>
            <a:t>Características de la autoestima alta y su relación con las habilidades</a:t>
          </a:r>
        </a:p>
      </dgm:t>
    </dgm:pt>
    <dgm:pt modelId="{B0A41A8C-DF09-4A56-9AA6-5CCF2D3B7CCD}" type="parTrans" cxnId="{8E0BBD94-4124-4D71-8B14-F2C667F6CE65}">
      <dgm:prSet/>
      <dgm:spPr/>
      <dgm:t>
        <a:bodyPr/>
        <a:lstStyle/>
        <a:p>
          <a:endParaRPr lang="es-MX"/>
        </a:p>
      </dgm:t>
    </dgm:pt>
    <dgm:pt modelId="{2129FE91-41BF-4113-AFCB-733406AB1E82}" type="sibTrans" cxnId="{8E0BBD94-4124-4D71-8B14-F2C667F6CE65}">
      <dgm:prSet/>
      <dgm:spPr/>
      <dgm:t>
        <a:bodyPr/>
        <a:lstStyle/>
        <a:p>
          <a:endParaRPr lang="es-MX"/>
        </a:p>
      </dgm:t>
    </dgm:pt>
    <dgm:pt modelId="{56CAF478-330E-4F31-8467-1781B3F69930}">
      <dgm:prSet phldrT="[Texto]" custT="1"/>
      <dgm:spPr>
        <a:solidFill>
          <a:schemeClr val="accent6">
            <a:lumMod val="20000"/>
            <a:lumOff val="80000"/>
            <a:alpha val="90000"/>
          </a:schemeClr>
        </a:solidFill>
      </dgm:spPr>
      <dgm:t>
        <a:bodyPr/>
        <a:lstStyle/>
        <a:p>
          <a:r>
            <a:rPr lang="es-MX" sz="1800" dirty="0">
              <a:solidFill>
                <a:schemeClr val="accent5"/>
              </a:solidFill>
            </a:rPr>
            <a:t>Técnicas para fomentar la autoestima saludable</a:t>
          </a:r>
        </a:p>
        <a:p>
          <a:endParaRPr lang="es-MX" sz="1100" dirty="0"/>
        </a:p>
      </dgm:t>
    </dgm:pt>
    <dgm:pt modelId="{FEB246D8-73E8-45B8-9D58-13FC0F511F4E}" type="parTrans" cxnId="{C940F1BB-6361-4320-AC8D-442E871C7658}">
      <dgm:prSet/>
      <dgm:spPr/>
      <dgm:t>
        <a:bodyPr/>
        <a:lstStyle/>
        <a:p>
          <a:endParaRPr lang="es-MX"/>
        </a:p>
      </dgm:t>
    </dgm:pt>
    <dgm:pt modelId="{C0619514-4870-4FE9-A9E0-E3669385D568}" type="sibTrans" cxnId="{C940F1BB-6361-4320-AC8D-442E871C7658}">
      <dgm:prSet/>
      <dgm:spPr/>
      <dgm:t>
        <a:bodyPr/>
        <a:lstStyle/>
        <a:p>
          <a:endParaRPr lang="es-MX"/>
        </a:p>
      </dgm:t>
    </dgm:pt>
    <dgm:pt modelId="{ADF453CB-D68C-4467-9B2F-9C59BB7F634F}" type="pres">
      <dgm:prSet presAssocID="{3F956092-3148-45E3-B3A4-3486D5AA4154}" presName="Name0" presStyleCnt="0">
        <dgm:presLayoutVars>
          <dgm:chMax val="7"/>
          <dgm:dir/>
          <dgm:animLvl val="lvl"/>
          <dgm:resizeHandles val="exact"/>
        </dgm:presLayoutVars>
      </dgm:prSet>
      <dgm:spPr/>
    </dgm:pt>
    <dgm:pt modelId="{AAF29311-D38E-4DD0-B8FA-53B555DBE53A}" type="pres">
      <dgm:prSet presAssocID="{E3EAC2A4-9EFC-4B2A-8855-D8AF30E3EB71}" presName="circle1" presStyleLbl="node1" presStyleIdx="0" presStyleCnt="7"/>
      <dgm:spPr/>
    </dgm:pt>
    <dgm:pt modelId="{2503D186-09DE-4042-8101-8811C4B3B354}" type="pres">
      <dgm:prSet presAssocID="{E3EAC2A4-9EFC-4B2A-8855-D8AF30E3EB71}" presName="space" presStyleCnt="0"/>
      <dgm:spPr/>
    </dgm:pt>
    <dgm:pt modelId="{37C6DFB5-0130-42CE-8FEB-818F1E0E9E31}" type="pres">
      <dgm:prSet presAssocID="{E3EAC2A4-9EFC-4B2A-8855-D8AF30E3EB71}" presName="rect1" presStyleLbl="alignAcc1" presStyleIdx="0" presStyleCnt="7" custLinFactNeighborX="306" custLinFactNeighborY="0"/>
      <dgm:spPr/>
    </dgm:pt>
    <dgm:pt modelId="{3BCC365B-DFCC-4545-967E-5536984F2A3F}" type="pres">
      <dgm:prSet presAssocID="{A55F371B-2C40-4A30-8A03-A7D863C063E9}" presName="vertSpace2" presStyleLbl="node1" presStyleIdx="0" presStyleCnt="7"/>
      <dgm:spPr/>
    </dgm:pt>
    <dgm:pt modelId="{499C71F2-1945-4D21-9205-F4A9B9E28A6F}" type="pres">
      <dgm:prSet presAssocID="{A55F371B-2C40-4A30-8A03-A7D863C063E9}" presName="circle2" presStyleLbl="node1" presStyleIdx="1" presStyleCnt="7"/>
      <dgm:spPr/>
    </dgm:pt>
    <dgm:pt modelId="{7BABE902-9276-4C8A-9816-8771324867C2}" type="pres">
      <dgm:prSet presAssocID="{A55F371B-2C40-4A30-8A03-A7D863C063E9}" presName="rect2" presStyleLbl="alignAcc1" presStyleIdx="1" presStyleCnt="7" custLinFactNeighborX="-171" custLinFactNeighborY="235"/>
      <dgm:spPr/>
    </dgm:pt>
    <dgm:pt modelId="{CA95262C-CF26-4836-A827-4DF90CD122ED}" type="pres">
      <dgm:prSet presAssocID="{4DC059AA-406F-40F7-83B1-B0D62FB74677}" presName="vertSpace3" presStyleLbl="node1" presStyleIdx="1" presStyleCnt="7"/>
      <dgm:spPr/>
    </dgm:pt>
    <dgm:pt modelId="{4278AE19-747F-4760-91A7-6E7F871A4422}" type="pres">
      <dgm:prSet presAssocID="{4DC059AA-406F-40F7-83B1-B0D62FB74677}" presName="circle3" presStyleLbl="node1" presStyleIdx="2" presStyleCnt="7"/>
      <dgm:spPr/>
    </dgm:pt>
    <dgm:pt modelId="{0B1CAD0F-954A-440E-A751-30A882BBE4D8}" type="pres">
      <dgm:prSet presAssocID="{4DC059AA-406F-40F7-83B1-B0D62FB74677}" presName="rect3" presStyleLbl="alignAcc1" presStyleIdx="2" presStyleCnt="7"/>
      <dgm:spPr/>
    </dgm:pt>
    <dgm:pt modelId="{3DA4A9E6-838A-4BA2-A5DB-15672C729A6E}" type="pres">
      <dgm:prSet presAssocID="{6AFDCDAF-107C-4654-861F-3799AB0DE979}" presName="vertSpace4" presStyleLbl="node1" presStyleIdx="2" presStyleCnt="7"/>
      <dgm:spPr/>
    </dgm:pt>
    <dgm:pt modelId="{AF598810-C3E5-4AC7-A6D0-E073325AF00E}" type="pres">
      <dgm:prSet presAssocID="{6AFDCDAF-107C-4654-861F-3799AB0DE979}" presName="circle4" presStyleLbl="node1" presStyleIdx="3" presStyleCnt="7"/>
      <dgm:spPr/>
    </dgm:pt>
    <dgm:pt modelId="{DB1CBB3A-1788-46EA-9B46-A698D54453B1}" type="pres">
      <dgm:prSet presAssocID="{6AFDCDAF-107C-4654-861F-3799AB0DE979}" presName="rect4" presStyleLbl="alignAcc1" presStyleIdx="3" presStyleCnt="7"/>
      <dgm:spPr/>
    </dgm:pt>
    <dgm:pt modelId="{EB924DC4-E15F-4A4C-ADB7-1A447A5B7C78}" type="pres">
      <dgm:prSet presAssocID="{7787919C-2A89-4E32-9865-EA88510666F9}" presName="vertSpace5" presStyleLbl="node1" presStyleIdx="3" presStyleCnt="7"/>
      <dgm:spPr/>
    </dgm:pt>
    <dgm:pt modelId="{8F6282BC-FECD-4555-9CFF-3DB3686D1D92}" type="pres">
      <dgm:prSet presAssocID="{7787919C-2A89-4E32-9865-EA88510666F9}" presName="circle5" presStyleLbl="node1" presStyleIdx="4" presStyleCnt="7"/>
      <dgm:spPr/>
    </dgm:pt>
    <dgm:pt modelId="{C1E03754-1343-4AA4-8F53-C2DDC53A6D23}" type="pres">
      <dgm:prSet presAssocID="{7787919C-2A89-4E32-9865-EA88510666F9}" presName="rect5" presStyleLbl="alignAcc1" presStyleIdx="4" presStyleCnt="7"/>
      <dgm:spPr/>
    </dgm:pt>
    <dgm:pt modelId="{FA5BF6F1-EAF5-4E45-801F-2835A01DD333}" type="pres">
      <dgm:prSet presAssocID="{E40A56B9-A10A-4BED-801D-CC3362CF8030}" presName="vertSpace6" presStyleLbl="node1" presStyleIdx="4" presStyleCnt="7"/>
      <dgm:spPr/>
    </dgm:pt>
    <dgm:pt modelId="{D55CA623-73E2-42EA-97B5-10E13BAEDDC1}" type="pres">
      <dgm:prSet presAssocID="{E40A56B9-A10A-4BED-801D-CC3362CF8030}" presName="circle6" presStyleLbl="node1" presStyleIdx="5" presStyleCnt="7"/>
      <dgm:spPr/>
    </dgm:pt>
    <dgm:pt modelId="{BC6773DB-525B-4562-95B5-1DA0BE5F5D2B}" type="pres">
      <dgm:prSet presAssocID="{E40A56B9-A10A-4BED-801D-CC3362CF8030}" presName="rect6" presStyleLbl="alignAcc1" presStyleIdx="5" presStyleCnt="7"/>
      <dgm:spPr/>
    </dgm:pt>
    <dgm:pt modelId="{B90A5806-CE01-4606-BB95-588616D63F33}" type="pres">
      <dgm:prSet presAssocID="{56CAF478-330E-4F31-8467-1781B3F69930}" presName="vertSpace7" presStyleLbl="node1" presStyleIdx="5" presStyleCnt="7"/>
      <dgm:spPr/>
    </dgm:pt>
    <dgm:pt modelId="{B0F2B4BD-1EA0-4DFA-8D16-DEC9AA5E3B0D}" type="pres">
      <dgm:prSet presAssocID="{56CAF478-330E-4F31-8467-1781B3F69930}" presName="circle7" presStyleLbl="node1" presStyleIdx="6" presStyleCnt="7"/>
      <dgm:spPr/>
    </dgm:pt>
    <dgm:pt modelId="{6801BB02-2F3B-4E54-8107-BE48B3BE77EE}" type="pres">
      <dgm:prSet presAssocID="{56CAF478-330E-4F31-8467-1781B3F69930}" presName="rect7" presStyleLbl="alignAcc1" presStyleIdx="6" presStyleCnt="7"/>
      <dgm:spPr/>
    </dgm:pt>
    <dgm:pt modelId="{3D7268F4-FC1E-4132-BB98-9E61077BB48A}" type="pres">
      <dgm:prSet presAssocID="{E3EAC2A4-9EFC-4B2A-8855-D8AF30E3EB71}" presName="rect1ParTxNoCh" presStyleLbl="alignAcc1" presStyleIdx="6" presStyleCnt="7">
        <dgm:presLayoutVars>
          <dgm:chMax val="1"/>
          <dgm:bulletEnabled val="1"/>
        </dgm:presLayoutVars>
      </dgm:prSet>
      <dgm:spPr/>
    </dgm:pt>
    <dgm:pt modelId="{A01C5AD6-6300-41AF-94EB-785E9285AC4E}" type="pres">
      <dgm:prSet presAssocID="{A55F371B-2C40-4A30-8A03-A7D863C063E9}" presName="rect2ParTxNoCh" presStyleLbl="alignAcc1" presStyleIdx="6" presStyleCnt="7">
        <dgm:presLayoutVars>
          <dgm:chMax val="1"/>
          <dgm:bulletEnabled val="1"/>
        </dgm:presLayoutVars>
      </dgm:prSet>
      <dgm:spPr/>
    </dgm:pt>
    <dgm:pt modelId="{08C71599-ABD8-43C6-A4AE-54D4B40CBB54}" type="pres">
      <dgm:prSet presAssocID="{4DC059AA-406F-40F7-83B1-B0D62FB74677}" presName="rect3ParTxNoCh" presStyleLbl="alignAcc1" presStyleIdx="6" presStyleCnt="7">
        <dgm:presLayoutVars>
          <dgm:chMax val="1"/>
          <dgm:bulletEnabled val="1"/>
        </dgm:presLayoutVars>
      </dgm:prSet>
      <dgm:spPr/>
    </dgm:pt>
    <dgm:pt modelId="{C128723E-C980-4DC0-B1C9-B52B7AC1634C}" type="pres">
      <dgm:prSet presAssocID="{6AFDCDAF-107C-4654-861F-3799AB0DE979}" presName="rect4ParTxNoCh" presStyleLbl="alignAcc1" presStyleIdx="6" presStyleCnt="7">
        <dgm:presLayoutVars>
          <dgm:chMax val="1"/>
          <dgm:bulletEnabled val="1"/>
        </dgm:presLayoutVars>
      </dgm:prSet>
      <dgm:spPr/>
    </dgm:pt>
    <dgm:pt modelId="{8E55872E-3982-401C-B950-A310CF4CA56C}" type="pres">
      <dgm:prSet presAssocID="{7787919C-2A89-4E32-9865-EA88510666F9}" presName="rect5ParTxNoCh" presStyleLbl="alignAcc1" presStyleIdx="6" presStyleCnt="7">
        <dgm:presLayoutVars>
          <dgm:chMax val="1"/>
          <dgm:bulletEnabled val="1"/>
        </dgm:presLayoutVars>
      </dgm:prSet>
      <dgm:spPr/>
    </dgm:pt>
    <dgm:pt modelId="{9B03A450-2EEF-49C2-BDEB-137FFAB8925A}" type="pres">
      <dgm:prSet presAssocID="{E40A56B9-A10A-4BED-801D-CC3362CF8030}" presName="rect6ParTxNoCh" presStyleLbl="alignAcc1" presStyleIdx="6" presStyleCnt="7">
        <dgm:presLayoutVars>
          <dgm:chMax val="1"/>
          <dgm:bulletEnabled val="1"/>
        </dgm:presLayoutVars>
      </dgm:prSet>
      <dgm:spPr/>
    </dgm:pt>
    <dgm:pt modelId="{138D2EDE-2CC7-4237-8783-F38C24C29B1C}" type="pres">
      <dgm:prSet presAssocID="{56CAF478-330E-4F31-8467-1781B3F69930}" presName="rect7ParTxNoCh" presStyleLbl="alignAcc1" presStyleIdx="6" presStyleCnt="7">
        <dgm:presLayoutVars>
          <dgm:chMax val="1"/>
          <dgm:bulletEnabled val="1"/>
        </dgm:presLayoutVars>
      </dgm:prSet>
      <dgm:spPr/>
    </dgm:pt>
  </dgm:ptLst>
  <dgm:cxnLst>
    <dgm:cxn modelId="{29265D23-E7F0-45F8-B9A7-4744077AFD56}" type="presOf" srcId="{6AFDCDAF-107C-4654-861F-3799AB0DE979}" destId="{DB1CBB3A-1788-46EA-9B46-A698D54453B1}" srcOrd="0" destOrd="0" presId="urn:microsoft.com/office/officeart/2005/8/layout/target3"/>
    <dgm:cxn modelId="{61B44C35-8308-4E84-BAB4-CF908345A330}" type="presOf" srcId="{56CAF478-330E-4F31-8467-1781B3F69930}" destId="{6801BB02-2F3B-4E54-8107-BE48B3BE77EE}" srcOrd="0" destOrd="0" presId="urn:microsoft.com/office/officeart/2005/8/layout/target3"/>
    <dgm:cxn modelId="{2D8F663A-F708-4056-96F6-4F8A4247A359}" srcId="{3F956092-3148-45E3-B3A4-3486D5AA4154}" destId="{E3EAC2A4-9EFC-4B2A-8855-D8AF30E3EB71}" srcOrd="0" destOrd="0" parTransId="{AFF92A24-22B3-4A5C-942E-9F8453073B9B}" sibTransId="{374D78FE-C615-4473-BA71-A6A4951995D2}"/>
    <dgm:cxn modelId="{94BE323B-3966-485B-AB1E-BFBADD194DFE}" type="presOf" srcId="{E40A56B9-A10A-4BED-801D-CC3362CF8030}" destId="{BC6773DB-525B-4562-95B5-1DA0BE5F5D2B}" srcOrd="0" destOrd="0" presId="urn:microsoft.com/office/officeart/2005/8/layout/target3"/>
    <dgm:cxn modelId="{BF90BA6C-1083-4BF0-9359-B3EA702AD98F}" type="presOf" srcId="{E3EAC2A4-9EFC-4B2A-8855-D8AF30E3EB71}" destId="{3D7268F4-FC1E-4132-BB98-9E61077BB48A}" srcOrd="1" destOrd="0" presId="urn:microsoft.com/office/officeart/2005/8/layout/target3"/>
    <dgm:cxn modelId="{03E0D18D-8DFE-4908-84F4-69DB0DFA960F}" type="presOf" srcId="{7787919C-2A89-4E32-9865-EA88510666F9}" destId="{C1E03754-1343-4AA4-8F53-C2DDC53A6D23}" srcOrd="0" destOrd="0" presId="urn:microsoft.com/office/officeart/2005/8/layout/target3"/>
    <dgm:cxn modelId="{A3EDFC8E-35CE-4D42-AAA4-614701CF3483}" srcId="{3F956092-3148-45E3-B3A4-3486D5AA4154}" destId="{6AFDCDAF-107C-4654-861F-3799AB0DE979}" srcOrd="3" destOrd="0" parTransId="{77B01706-6BCE-462A-8AA7-62D5BBC5211A}" sibTransId="{E046B59A-A5AF-4812-A6AB-104ADE75E11C}"/>
    <dgm:cxn modelId="{8E0BBD94-4124-4D71-8B14-F2C667F6CE65}" srcId="{3F956092-3148-45E3-B3A4-3486D5AA4154}" destId="{E40A56B9-A10A-4BED-801D-CC3362CF8030}" srcOrd="5" destOrd="0" parTransId="{B0A41A8C-DF09-4A56-9AA6-5CCF2D3B7CCD}" sibTransId="{2129FE91-41BF-4113-AFCB-733406AB1E82}"/>
    <dgm:cxn modelId="{14CC669A-BDA9-4CC3-BAEA-DFD34921B112}" type="presOf" srcId="{3F956092-3148-45E3-B3A4-3486D5AA4154}" destId="{ADF453CB-D68C-4467-9B2F-9C59BB7F634F}" srcOrd="0" destOrd="0" presId="urn:microsoft.com/office/officeart/2005/8/layout/target3"/>
    <dgm:cxn modelId="{1AC94A9B-52D2-4573-AE0F-5179BABED1D6}" type="presOf" srcId="{56CAF478-330E-4F31-8467-1781B3F69930}" destId="{138D2EDE-2CC7-4237-8783-F38C24C29B1C}" srcOrd="1" destOrd="0" presId="urn:microsoft.com/office/officeart/2005/8/layout/target3"/>
    <dgm:cxn modelId="{EDA6EE9E-4632-418F-B0BB-51694309AD6E}" type="presOf" srcId="{A55F371B-2C40-4A30-8A03-A7D863C063E9}" destId="{7BABE902-9276-4C8A-9816-8771324867C2}" srcOrd="0" destOrd="0" presId="urn:microsoft.com/office/officeart/2005/8/layout/target3"/>
    <dgm:cxn modelId="{133867A4-DF6B-48B7-A3C1-D2DB657EA251}" srcId="{3F956092-3148-45E3-B3A4-3486D5AA4154}" destId="{A55F371B-2C40-4A30-8A03-A7D863C063E9}" srcOrd="1" destOrd="0" parTransId="{AA551351-9413-4C81-ABDE-2C73F3ECBC33}" sibTransId="{956B2BF5-C874-4CE2-9A1A-677817E80FE9}"/>
    <dgm:cxn modelId="{21C18BB4-ED8C-4558-B5B9-87BE309D0E03}" type="presOf" srcId="{4DC059AA-406F-40F7-83B1-B0D62FB74677}" destId="{08C71599-ABD8-43C6-A4AE-54D4B40CBB54}" srcOrd="1" destOrd="0" presId="urn:microsoft.com/office/officeart/2005/8/layout/target3"/>
    <dgm:cxn modelId="{58CC13B8-4BD1-4DAA-BA8F-DB021B25E370}" type="presOf" srcId="{6AFDCDAF-107C-4654-861F-3799AB0DE979}" destId="{C128723E-C980-4DC0-B1C9-B52B7AC1634C}" srcOrd="1" destOrd="0" presId="urn:microsoft.com/office/officeart/2005/8/layout/target3"/>
    <dgm:cxn modelId="{C940F1BB-6361-4320-AC8D-442E871C7658}" srcId="{3F956092-3148-45E3-B3A4-3486D5AA4154}" destId="{56CAF478-330E-4F31-8467-1781B3F69930}" srcOrd="6" destOrd="0" parTransId="{FEB246D8-73E8-45B8-9D58-13FC0F511F4E}" sibTransId="{C0619514-4870-4FE9-A9E0-E3669385D568}"/>
    <dgm:cxn modelId="{8088B9C8-65EB-4667-AD55-3636DC63BD6C}" type="presOf" srcId="{E3EAC2A4-9EFC-4B2A-8855-D8AF30E3EB71}" destId="{37C6DFB5-0130-42CE-8FEB-818F1E0E9E31}" srcOrd="0" destOrd="0" presId="urn:microsoft.com/office/officeart/2005/8/layout/target3"/>
    <dgm:cxn modelId="{9008FAD8-6AAB-41D0-A981-60C9AECF9100}" srcId="{3F956092-3148-45E3-B3A4-3486D5AA4154}" destId="{4DC059AA-406F-40F7-83B1-B0D62FB74677}" srcOrd="2" destOrd="0" parTransId="{7A7F74C1-715E-4BF4-A044-5D6D25A19C12}" sibTransId="{63BC4A08-FCFF-4541-9F95-C961ED8AB254}"/>
    <dgm:cxn modelId="{851427DA-3121-4ACD-916B-33B2328D75E5}" type="presOf" srcId="{7787919C-2A89-4E32-9865-EA88510666F9}" destId="{8E55872E-3982-401C-B950-A310CF4CA56C}" srcOrd="1" destOrd="0" presId="urn:microsoft.com/office/officeart/2005/8/layout/target3"/>
    <dgm:cxn modelId="{88E829E3-23CD-4FA5-9EB1-5ACF22EDFD52}" type="presOf" srcId="{E40A56B9-A10A-4BED-801D-CC3362CF8030}" destId="{9B03A450-2EEF-49C2-BDEB-137FFAB8925A}" srcOrd="1" destOrd="0" presId="urn:microsoft.com/office/officeart/2005/8/layout/target3"/>
    <dgm:cxn modelId="{8417BCEF-816F-4204-B746-A763960412FB}" srcId="{3F956092-3148-45E3-B3A4-3486D5AA4154}" destId="{7787919C-2A89-4E32-9865-EA88510666F9}" srcOrd="4" destOrd="0" parTransId="{8F4B3869-D59A-48FE-8C88-169C1331E5BA}" sibTransId="{4F08D2C3-5F16-4608-97C3-F1C02CFAEE25}"/>
    <dgm:cxn modelId="{E69EC9F7-79CE-4F9E-8268-9A390A441FD1}" type="presOf" srcId="{4DC059AA-406F-40F7-83B1-B0D62FB74677}" destId="{0B1CAD0F-954A-440E-A751-30A882BBE4D8}" srcOrd="0" destOrd="0" presId="urn:microsoft.com/office/officeart/2005/8/layout/target3"/>
    <dgm:cxn modelId="{5C6E9FF9-4172-44F8-8843-17D0FB666468}" type="presOf" srcId="{A55F371B-2C40-4A30-8A03-A7D863C063E9}" destId="{A01C5AD6-6300-41AF-94EB-785E9285AC4E}" srcOrd="1" destOrd="0" presId="urn:microsoft.com/office/officeart/2005/8/layout/target3"/>
    <dgm:cxn modelId="{05E039F5-C006-4D2E-B728-4E6FDC94D26A}" type="presParOf" srcId="{ADF453CB-D68C-4467-9B2F-9C59BB7F634F}" destId="{AAF29311-D38E-4DD0-B8FA-53B555DBE53A}" srcOrd="0" destOrd="0" presId="urn:microsoft.com/office/officeart/2005/8/layout/target3"/>
    <dgm:cxn modelId="{E447953C-639F-4556-8C36-6D2C3DA35E5B}" type="presParOf" srcId="{ADF453CB-D68C-4467-9B2F-9C59BB7F634F}" destId="{2503D186-09DE-4042-8101-8811C4B3B354}" srcOrd="1" destOrd="0" presId="urn:microsoft.com/office/officeart/2005/8/layout/target3"/>
    <dgm:cxn modelId="{28945CE1-3AFC-4E3F-96A7-6A5C9242F9F6}" type="presParOf" srcId="{ADF453CB-D68C-4467-9B2F-9C59BB7F634F}" destId="{37C6DFB5-0130-42CE-8FEB-818F1E0E9E31}" srcOrd="2" destOrd="0" presId="urn:microsoft.com/office/officeart/2005/8/layout/target3"/>
    <dgm:cxn modelId="{28043182-77C3-4AE9-8F24-C8012E3AEE0A}" type="presParOf" srcId="{ADF453CB-D68C-4467-9B2F-9C59BB7F634F}" destId="{3BCC365B-DFCC-4545-967E-5536984F2A3F}" srcOrd="3" destOrd="0" presId="urn:microsoft.com/office/officeart/2005/8/layout/target3"/>
    <dgm:cxn modelId="{CC7A6BD6-975B-492A-8CC7-92BD7E9EB9E2}" type="presParOf" srcId="{ADF453CB-D68C-4467-9B2F-9C59BB7F634F}" destId="{499C71F2-1945-4D21-9205-F4A9B9E28A6F}" srcOrd="4" destOrd="0" presId="urn:microsoft.com/office/officeart/2005/8/layout/target3"/>
    <dgm:cxn modelId="{2E86F749-C78F-4165-8EA4-BAC39B6FFFD0}" type="presParOf" srcId="{ADF453CB-D68C-4467-9B2F-9C59BB7F634F}" destId="{7BABE902-9276-4C8A-9816-8771324867C2}" srcOrd="5" destOrd="0" presId="urn:microsoft.com/office/officeart/2005/8/layout/target3"/>
    <dgm:cxn modelId="{5252ECE2-83C6-4A5D-8E3F-2488EE77017C}" type="presParOf" srcId="{ADF453CB-D68C-4467-9B2F-9C59BB7F634F}" destId="{CA95262C-CF26-4836-A827-4DF90CD122ED}" srcOrd="6" destOrd="0" presId="urn:microsoft.com/office/officeart/2005/8/layout/target3"/>
    <dgm:cxn modelId="{1EF58E34-51F2-4940-B63A-B5E5A7CC6786}" type="presParOf" srcId="{ADF453CB-D68C-4467-9B2F-9C59BB7F634F}" destId="{4278AE19-747F-4760-91A7-6E7F871A4422}" srcOrd="7" destOrd="0" presId="urn:microsoft.com/office/officeart/2005/8/layout/target3"/>
    <dgm:cxn modelId="{0F72D39E-FA6F-4A59-891F-97F31EB82211}" type="presParOf" srcId="{ADF453CB-D68C-4467-9B2F-9C59BB7F634F}" destId="{0B1CAD0F-954A-440E-A751-30A882BBE4D8}" srcOrd="8" destOrd="0" presId="urn:microsoft.com/office/officeart/2005/8/layout/target3"/>
    <dgm:cxn modelId="{9A3B85F4-84F7-4EFE-8C11-B7A8A9E80A8D}" type="presParOf" srcId="{ADF453CB-D68C-4467-9B2F-9C59BB7F634F}" destId="{3DA4A9E6-838A-4BA2-A5DB-15672C729A6E}" srcOrd="9" destOrd="0" presId="urn:microsoft.com/office/officeart/2005/8/layout/target3"/>
    <dgm:cxn modelId="{6F5AFC0C-59B1-45FF-8465-538EE642D780}" type="presParOf" srcId="{ADF453CB-D68C-4467-9B2F-9C59BB7F634F}" destId="{AF598810-C3E5-4AC7-A6D0-E073325AF00E}" srcOrd="10" destOrd="0" presId="urn:microsoft.com/office/officeart/2005/8/layout/target3"/>
    <dgm:cxn modelId="{B128712E-0585-433A-9F04-EA5AA1555985}" type="presParOf" srcId="{ADF453CB-D68C-4467-9B2F-9C59BB7F634F}" destId="{DB1CBB3A-1788-46EA-9B46-A698D54453B1}" srcOrd="11" destOrd="0" presId="urn:microsoft.com/office/officeart/2005/8/layout/target3"/>
    <dgm:cxn modelId="{170BE4BB-EF5B-450D-97A7-37E05B9EB320}" type="presParOf" srcId="{ADF453CB-D68C-4467-9B2F-9C59BB7F634F}" destId="{EB924DC4-E15F-4A4C-ADB7-1A447A5B7C78}" srcOrd="12" destOrd="0" presId="urn:microsoft.com/office/officeart/2005/8/layout/target3"/>
    <dgm:cxn modelId="{512CBF22-BE55-4029-BF05-118F85D93AD2}" type="presParOf" srcId="{ADF453CB-D68C-4467-9B2F-9C59BB7F634F}" destId="{8F6282BC-FECD-4555-9CFF-3DB3686D1D92}" srcOrd="13" destOrd="0" presId="urn:microsoft.com/office/officeart/2005/8/layout/target3"/>
    <dgm:cxn modelId="{0F79917D-7835-4D37-A196-AA3F613B7960}" type="presParOf" srcId="{ADF453CB-D68C-4467-9B2F-9C59BB7F634F}" destId="{C1E03754-1343-4AA4-8F53-C2DDC53A6D23}" srcOrd="14" destOrd="0" presId="urn:microsoft.com/office/officeart/2005/8/layout/target3"/>
    <dgm:cxn modelId="{7C8D11C6-EE0E-4AA4-A960-65943290CFE0}" type="presParOf" srcId="{ADF453CB-D68C-4467-9B2F-9C59BB7F634F}" destId="{FA5BF6F1-EAF5-4E45-801F-2835A01DD333}" srcOrd="15" destOrd="0" presId="urn:microsoft.com/office/officeart/2005/8/layout/target3"/>
    <dgm:cxn modelId="{2D483F45-DD77-4216-90CA-E2A738E6945B}" type="presParOf" srcId="{ADF453CB-D68C-4467-9B2F-9C59BB7F634F}" destId="{D55CA623-73E2-42EA-97B5-10E13BAEDDC1}" srcOrd="16" destOrd="0" presId="urn:microsoft.com/office/officeart/2005/8/layout/target3"/>
    <dgm:cxn modelId="{FB3BA9BE-AA08-4A0F-9C60-E522EC88E2C5}" type="presParOf" srcId="{ADF453CB-D68C-4467-9B2F-9C59BB7F634F}" destId="{BC6773DB-525B-4562-95B5-1DA0BE5F5D2B}" srcOrd="17" destOrd="0" presId="urn:microsoft.com/office/officeart/2005/8/layout/target3"/>
    <dgm:cxn modelId="{9BBF4187-1A61-43F9-BD48-42BB0EFE60C5}" type="presParOf" srcId="{ADF453CB-D68C-4467-9B2F-9C59BB7F634F}" destId="{B90A5806-CE01-4606-BB95-588616D63F33}" srcOrd="18" destOrd="0" presId="urn:microsoft.com/office/officeart/2005/8/layout/target3"/>
    <dgm:cxn modelId="{875BB064-BC5C-42C0-8096-0B010543B24C}" type="presParOf" srcId="{ADF453CB-D68C-4467-9B2F-9C59BB7F634F}" destId="{B0F2B4BD-1EA0-4DFA-8D16-DEC9AA5E3B0D}" srcOrd="19" destOrd="0" presId="urn:microsoft.com/office/officeart/2005/8/layout/target3"/>
    <dgm:cxn modelId="{88364C06-F7E3-495F-A7F8-6739E884A485}" type="presParOf" srcId="{ADF453CB-D68C-4467-9B2F-9C59BB7F634F}" destId="{6801BB02-2F3B-4E54-8107-BE48B3BE77EE}" srcOrd="20" destOrd="0" presId="urn:microsoft.com/office/officeart/2005/8/layout/target3"/>
    <dgm:cxn modelId="{D885BC59-758E-47F8-924B-D5167521D276}" type="presParOf" srcId="{ADF453CB-D68C-4467-9B2F-9C59BB7F634F}" destId="{3D7268F4-FC1E-4132-BB98-9E61077BB48A}" srcOrd="21" destOrd="0" presId="urn:microsoft.com/office/officeart/2005/8/layout/target3"/>
    <dgm:cxn modelId="{21E3AEEB-0AC7-4640-9C57-FFCC7D7D3681}" type="presParOf" srcId="{ADF453CB-D68C-4467-9B2F-9C59BB7F634F}" destId="{A01C5AD6-6300-41AF-94EB-785E9285AC4E}" srcOrd="22" destOrd="0" presId="urn:microsoft.com/office/officeart/2005/8/layout/target3"/>
    <dgm:cxn modelId="{CDBD9211-D860-46BE-98AD-C8726FD4643A}" type="presParOf" srcId="{ADF453CB-D68C-4467-9B2F-9C59BB7F634F}" destId="{08C71599-ABD8-43C6-A4AE-54D4B40CBB54}" srcOrd="23" destOrd="0" presId="urn:microsoft.com/office/officeart/2005/8/layout/target3"/>
    <dgm:cxn modelId="{23C1A99F-B894-4761-BA17-75BD6A6556CC}" type="presParOf" srcId="{ADF453CB-D68C-4467-9B2F-9C59BB7F634F}" destId="{C128723E-C980-4DC0-B1C9-B52B7AC1634C}" srcOrd="24" destOrd="0" presId="urn:microsoft.com/office/officeart/2005/8/layout/target3"/>
    <dgm:cxn modelId="{AE689D1C-79FF-4363-8C3B-F0390F1FD9D0}" type="presParOf" srcId="{ADF453CB-D68C-4467-9B2F-9C59BB7F634F}" destId="{8E55872E-3982-401C-B950-A310CF4CA56C}" srcOrd="25" destOrd="0" presId="urn:microsoft.com/office/officeart/2005/8/layout/target3"/>
    <dgm:cxn modelId="{0AA0F6B0-C034-405F-8DFD-620318AC3179}" type="presParOf" srcId="{ADF453CB-D68C-4467-9B2F-9C59BB7F634F}" destId="{9B03A450-2EEF-49C2-BDEB-137FFAB8925A}" srcOrd="26" destOrd="0" presId="urn:microsoft.com/office/officeart/2005/8/layout/target3"/>
    <dgm:cxn modelId="{E8A21BDA-D421-44F8-87B2-D562A1B91473}" type="presParOf" srcId="{ADF453CB-D68C-4467-9B2F-9C59BB7F634F}" destId="{138D2EDE-2CC7-4237-8783-F38C24C29B1C}" srcOrd="2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F29311-D38E-4DD0-B8FA-53B555DBE53A}">
      <dsp:nvSpPr>
        <dsp:cNvPr id="0" name=""/>
        <dsp:cNvSpPr/>
      </dsp:nvSpPr>
      <dsp:spPr>
        <a:xfrm>
          <a:off x="0" y="270933"/>
          <a:ext cx="4876800" cy="4876800"/>
        </a:xfrm>
        <a:prstGeom prst="pie">
          <a:avLst>
            <a:gd name="adj1" fmla="val 5400000"/>
            <a:gd name="adj2" fmla="val 162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7C6DFB5-0130-42CE-8FEB-818F1E0E9E31}">
      <dsp:nvSpPr>
        <dsp:cNvPr id="0" name=""/>
        <dsp:cNvSpPr/>
      </dsp:nvSpPr>
      <dsp:spPr>
        <a:xfrm>
          <a:off x="2438400" y="270933"/>
          <a:ext cx="5689599" cy="4876800"/>
        </a:xfrm>
        <a:prstGeom prst="rect">
          <a:avLst/>
        </a:prstGeom>
        <a:solidFill>
          <a:schemeClr val="accent6">
            <a:lumMod val="20000"/>
            <a:lumOff val="80000"/>
            <a:alpha val="90000"/>
          </a:schemeClr>
        </a:solidFill>
        <a:ln w="9525" cap="rnd" cmpd="sng" algn="ctr">
          <a:solidFill>
            <a:schemeClr val="accent3">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b="0" kern="1200" dirty="0">
              <a:solidFill>
                <a:schemeClr val="accent4">
                  <a:lumMod val="75000"/>
                </a:schemeClr>
              </a:solidFill>
              <a:latin typeface="MS Reference Sans Serif" panose="020B0604030504040204" pitchFamily="34" charset="0"/>
            </a:rPr>
            <a:t>1.3 Reconociendo Mi Autoestima</a:t>
          </a:r>
        </a:p>
      </dsp:txBody>
      <dsp:txXfrm>
        <a:off x="2438400" y="270933"/>
        <a:ext cx="5689599" cy="487679"/>
      </dsp:txXfrm>
    </dsp:sp>
    <dsp:sp modelId="{499C71F2-1945-4D21-9205-F4A9B9E28A6F}">
      <dsp:nvSpPr>
        <dsp:cNvPr id="0" name=""/>
        <dsp:cNvSpPr/>
      </dsp:nvSpPr>
      <dsp:spPr>
        <a:xfrm>
          <a:off x="365759" y="758612"/>
          <a:ext cx="4145280" cy="4145280"/>
        </a:xfrm>
        <a:prstGeom prst="pie">
          <a:avLst>
            <a:gd name="adj1" fmla="val 5400000"/>
            <a:gd name="adj2" fmla="val 16200000"/>
          </a:avLst>
        </a:prstGeom>
        <a:gradFill rotWithShape="0">
          <a:gsLst>
            <a:gs pos="0">
              <a:schemeClr val="accent3">
                <a:hueOff val="-205677"/>
                <a:satOff val="-3612"/>
                <a:lumOff val="-65"/>
                <a:alphaOff val="0"/>
                <a:tint val="96000"/>
                <a:lumMod val="104000"/>
              </a:schemeClr>
            </a:gs>
            <a:gs pos="100000">
              <a:schemeClr val="accent3">
                <a:hueOff val="-205677"/>
                <a:satOff val="-3612"/>
                <a:lumOff val="-6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BABE902-9276-4C8A-9816-8771324867C2}">
      <dsp:nvSpPr>
        <dsp:cNvPr id="0" name=""/>
        <dsp:cNvSpPr/>
      </dsp:nvSpPr>
      <dsp:spPr>
        <a:xfrm>
          <a:off x="2428670" y="768354"/>
          <a:ext cx="5689599" cy="4145280"/>
        </a:xfrm>
        <a:prstGeom prst="rect">
          <a:avLst/>
        </a:prstGeom>
        <a:solidFill>
          <a:schemeClr val="accent6">
            <a:lumMod val="20000"/>
            <a:lumOff val="80000"/>
            <a:alpha val="90000"/>
          </a:schemeClr>
        </a:solidFill>
        <a:ln w="9525" cap="rnd" cmpd="sng" algn="ctr">
          <a:solidFill>
            <a:schemeClr val="accent3">
              <a:hueOff val="-205677"/>
              <a:satOff val="-3612"/>
              <a:lumOff val="-65"/>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rgbClr val="FF9933"/>
              </a:solidFill>
            </a:rPr>
            <a:t>¿Qué es autoestima?</a:t>
          </a:r>
        </a:p>
      </dsp:txBody>
      <dsp:txXfrm>
        <a:off x="2428670" y="768354"/>
        <a:ext cx="5689599" cy="487679"/>
      </dsp:txXfrm>
    </dsp:sp>
    <dsp:sp modelId="{4278AE19-747F-4760-91A7-6E7F871A4422}">
      <dsp:nvSpPr>
        <dsp:cNvPr id="0" name=""/>
        <dsp:cNvSpPr/>
      </dsp:nvSpPr>
      <dsp:spPr>
        <a:xfrm>
          <a:off x="731519" y="1246292"/>
          <a:ext cx="3413761" cy="3413761"/>
        </a:xfrm>
        <a:prstGeom prst="pie">
          <a:avLst>
            <a:gd name="adj1" fmla="val 5400000"/>
            <a:gd name="adj2" fmla="val 16200000"/>
          </a:avLst>
        </a:prstGeom>
        <a:gradFill rotWithShape="0">
          <a:gsLst>
            <a:gs pos="0">
              <a:schemeClr val="accent3">
                <a:hueOff val="-411354"/>
                <a:satOff val="-7224"/>
                <a:lumOff val="-131"/>
                <a:alphaOff val="0"/>
                <a:tint val="96000"/>
                <a:lumMod val="104000"/>
              </a:schemeClr>
            </a:gs>
            <a:gs pos="100000">
              <a:schemeClr val="accent3">
                <a:hueOff val="-411354"/>
                <a:satOff val="-7224"/>
                <a:lumOff val="-131"/>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B1CAD0F-954A-440E-A751-30A882BBE4D8}">
      <dsp:nvSpPr>
        <dsp:cNvPr id="0" name=""/>
        <dsp:cNvSpPr/>
      </dsp:nvSpPr>
      <dsp:spPr>
        <a:xfrm>
          <a:off x="2438400" y="1246292"/>
          <a:ext cx="5689599" cy="3413761"/>
        </a:xfrm>
        <a:prstGeom prst="rect">
          <a:avLst/>
        </a:prstGeom>
        <a:solidFill>
          <a:schemeClr val="accent6">
            <a:lumMod val="20000"/>
            <a:lumOff val="80000"/>
            <a:alpha val="90000"/>
          </a:schemeClr>
        </a:solidFill>
        <a:ln w="9525" cap="rnd" cmpd="sng" algn="ctr">
          <a:solidFill>
            <a:schemeClr val="accent3">
              <a:hueOff val="-411354"/>
              <a:satOff val="-7224"/>
              <a:lumOff val="-131"/>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5"/>
              </a:solidFill>
            </a:rPr>
            <a:t>¿Qué es autoestima baja?</a:t>
          </a:r>
        </a:p>
      </dsp:txBody>
      <dsp:txXfrm>
        <a:off x="2438400" y="1246292"/>
        <a:ext cx="5689599" cy="487679"/>
      </dsp:txXfrm>
    </dsp:sp>
    <dsp:sp modelId="{AF598810-C3E5-4AC7-A6D0-E073325AF00E}">
      <dsp:nvSpPr>
        <dsp:cNvPr id="0" name=""/>
        <dsp:cNvSpPr/>
      </dsp:nvSpPr>
      <dsp:spPr>
        <a:xfrm>
          <a:off x="1097278" y="1733971"/>
          <a:ext cx="2682242" cy="2682242"/>
        </a:xfrm>
        <a:prstGeom prst="pie">
          <a:avLst>
            <a:gd name="adj1" fmla="val 5400000"/>
            <a:gd name="adj2" fmla="val 16200000"/>
          </a:avLst>
        </a:prstGeom>
        <a:gradFill rotWithShape="0">
          <a:gsLst>
            <a:gs pos="0">
              <a:schemeClr val="accent3">
                <a:hueOff val="-617032"/>
                <a:satOff val="-10836"/>
                <a:lumOff val="-196"/>
                <a:alphaOff val="0"/>
                <a:tint val="96000"/>
                <a:lumMod val="104000"/>
              </a:schemeClr>
            </a:gs>
            <a:gs pos="100000">
              <a:schemeClr val="accent3">
                <a:hueOff val="-617032"/>
                <a:satOff val="-10836"/>
                <a:lumOff val="-196"/>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B1CBB3A-1788-46EA-9B46-A698D54453B1}">
      <dsp:nvSpPr>
        <dsp:cNvPr id="0" name=""/>
        <dsp:cNvSpPr/>
      </dsp:nvSpPr>
      <dsp:spPr>
        <a:xfrm>
          <a:off x="2438400" y="1733971"/>
          <a:ext cx="5689599" cy="2682242"/>
        </a:xfrm>
        <a:prstGeom prst="rect">
          <a:avLst/>
        </a:prstGeom>
        <a:solidFill>
          <a:schemeClr val="accent6">
            <a:lumMod val="20000"/>
            <a:lumOff val="80000"/>
            <a:alpha val="90000"/>
          </a:schemeClr>
        </a:solidFill>
        <a:ln w="9525" cap="rnd" cmpd="sng" algn="ctr">
          <a:solidFill>
            <a:schemeClr val="accent3">
              <a:hueOff val="-617032"/>
              <a:satOff val="-10836"/>
              <a:lumOff val="-196"/>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rgbClr val="FF9900"/>
              </a:solidFill>
            </a:rPr>
            <a:t>Características de la autoestima baja</a:t>
          </a:r>
        </a:p>
      </dsp:txBody>
      <dsp:txXfrm>
        <a:off x="2438400" y="1733971"/>
        <a:ext cx="5689599" cy="487684"/>
      </dsp:txXfrm>
    </dsp:sp>
    <dsp:sp modelId="{8F6282BC-FECD-4555-9CFF-3DB3686D1D92}">
      <dsp:nvSpPr>
        <dsp:cNvPr id="0" name=""/>
        <dsp:cNvSpPr/>
      </dsp:nvSpPr>
      <dsp:spPr>
        <a:xfrm>
          <a:off x="1463041" y="2221655"/>
          <a:ext cx="1950717" cy="1950717"/>
        </a:xfrm>
        <a:prstGeom prst="pie">
          <a:avLst>
            <a:gd name="adj1" fmla="val 5400000"/>
            <a:gd name="adj2" fmla="val 16200000"/>
          </a:avLst>
        </a:prstGeom>
        <a:gradFill rotWithShape="0">
          <a:gsLst>
            <a:gs pos="0">
              <a:schemeClr val="accent3">
                <a:hueOff val="-822709"/>
                <a:satOff val="-14447"/>
                <a:lumOff val="-261"/>
                <a:alphaOff val="0"/>
                <a:tint val="96000"/>
                <a:lumMod val="104000"/>
              </a:schemeClr>
            </a:gs>
            <a:gs pos="100000">
              <a:schemeClr val="accent3">
                <a:hueOff val="-822709"/>
                <a:satOff val="-14447"/>
                <a:lumOff val="-261"/>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1E03754-1343-4AA4-8F53-C2DDC53A6D23}">
      <dsp:nvSpPr>
        <dsp:cNvPr id="0" name=""/>
        <dsp:cNvSpPr/>
      </dsp:nvSpPr>
      <dsp:spPr>
        <a:xfrm>
          <a:off x="2438400" y="2221655"/>
          <a:ext cx="5689599" cy="1950717"/>
        </a:xfrm>
        <a:prstGeom prst="rect">
          <a:avLst/>
        </a:prstGeom>
        <a:solidFill>
          <a:schemeClr val="accent6">
            <a:lumMod val="20000"/>
            <a:lumOff val="80000"/>
          </a:schemeClr>
        </a:solidFill>
        <a:ln w="9525" cap="rnd" cmpd="sng" algn="ctr">
          <a:solidFill>
            <a:schemeClr val="accent3">
              <a:hueOff val="-822709"/>
              <a:satOff val="-14447"/>
              <a:lumOff val="-261"/>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5"/>
              </a:solidFill>
            </a:rPr>
            <a:t>Escucha activa como medio para contrarrestar los pensamientos erróneos en la autoestima</a:t>
          </a:r>
        </a:p>
      </dsp:txBody>
      <dsp:txXfrm>
        <a:off x="2438400" y="2221655"/>
        <a:ext cx="5689599" cy="487679"/>
      </dsp:txXfrm>
    </dsp:sp>
    <dsp:sp modelId="{D55CA623-73E2-42EA-97B5-10E13BAEDDC1}">
      <dsp:nvSpPr>
        <dsp:cNvPr id="0" name=""/>
        <dsp:cNvSpPr/>
      </dsp:nvSpPr>
      <dsp:spPr>
        <a:xfrm>
          <a:off x="1828800" y="2709334"/>
          <a:ext cx="1219198" cy="1219198"/>
        </a:xfrm>
        <a:prstGeom prst="pie">
          <a:avLst>
            <a:gd name="adj1" fmla="val 5400000"/>
            <a:gd name="adj2" fmla="val 16200000"/>
          </a:avLst>
        </a:prstGeom>
        <a:gradFill rotWithShape="0">
          <a:gsLst>
            <a:gs pos="0">
              <a:schemeClr val="accent3">
                <a:hueOff val="-1028386"/>
                <a:satOff val="-18059"/>
                <a:lumOff val="-327"/>
                <a:alphaOff val="0"/>
                <a:tint val="96000"/>
                <a:lumMod val="104000"/>
              </a:schemeClr>
            </a:gs>
            <a:gs pos="100000">
              <a:schemeClr val="accent3">
                <a:hueOff val="-1028386"/>
                <a:satOff val="-18059"/>
                <a:lumOff val="-327"/>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C6773DB-525B-4562-95B5-1DA0BE5F5D2B}">
      <dsp:nvSpPr>
        <dsp:cNvPr id="0" name=""/>
        <dsp:cNvSpPr/>
      </dsp:nvSpPr>
      <dsp:spPr>
        <a:xfrm>
          <a:off x="2438400" y="2709334"/>
          <a:ext cx="5689599" cy="1219198"/>
        </a:xfrm>
        <a:prstGeom prst="rect">
          <a:avLst/>
        </a:prstGeom>
        <a:solidFill>
          <a:schemeClr val="accent6">
            <a:lumMod val="20000"/>
            <a:lumOff val="80000"/>
            <a:alpha val="90000"/>
          </a:schemeClr>
        </a:solidFill>
        <a:ln w="9525" cap="rnd" cmpd="sng" algn="ctr">
          <a:solidFill>
            <a:schemeClr val="accent3">
              <a:hueOff val="-1028386"/>
              <a:satOff val="-18059"/>
              <a:lumOff val="-327"/>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rgbClr val="FF9900"/>
              </a:solidFill>
            </a:rPr>
            <a:t>Características de la autoestima alta y su relación con las habilidades</a:t>
          </a:r>
        </a:p>
      </dsp:txBody>
      <dsp:txXfrm>
        <a:off x="2438400" y="2709334"/>
        <a:ext cx="5689599" cy="487679"/>
      </dsp:txXfrm>
    </dsp:sp>
    <dsp:sp modelId="{B0F2B4BD-1EA0-4DFA-8D16-DEC9AA5E3B0D}">
      <dsp:nvSpPr>
        <dsp:cNvPr id="0" name=""/>
        <dsp:cNvSpPr/>
      </dsp:nvSpPr>
      <dsp:spPr>
        <a:xfrm>
          <a:off x="2194560" y="3197014"/>
          <a:ext cx="487679" cy="487679"/>
        </a:xfrm>
        <a:prstGeom prst="pie">
          <a:avLst>
            <a:gd name="adj1" fmla="val 5400000"/>
            <a:gd name="adj2" fmla="val 16200000"/>
          </a:avLst>
        </a:prstGeom>
        <a:gradFill rotWithShape="0">
          <a:gsLst>
            <a:gs pos="0">
              <a:schemeClr val="accent3">
                <a:hueOff val="-1234063"/>
                <a:satOff val="-21671"/>
                <a:lumOff val="-392"/>
                <a:alphaOff val="0"/>
                <a:tint val="96000"/>
                <a:lumMod val="104000"/>
              </a:schemeClr>
            </a:gs>
            <a:gs pos="100000">
              <a:schemeClr val="accent3">
                <a:hueOff val="-1234063"/>
                <a:satOff val="-21671"/>
                <a:lumOff val="-392"/>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801BB02-2F3B-4E54-8107-BE48B3BE77EE}">
      <dsp:nvSpPr>
        <dsp:cNvPr id="0" name=""/>
        <dsp:cNvSpPr/>
      </dsp:nvSpPr>
      <dsp:spPr>
        <a:xfrm>
          <a:off x="2438400" y="3197014"/>
          <a:ext cx="5689599" cy="487679"/>
        </a:xfrm>
        <a:prstGeom prst="rect">
          <a:avLst/>
        </a:prstGeom>
        <a:solidFill>
          <a:schemeClr val="accent6">
            <a:lumMod val="20000"/>
            <a:lumOff val="80000"/>
            <a:alpha val="90000"/>
          </a:schemeClr>
        </a:solidFill>
        <a:ln w="9525" cap="rnd" cmpd="sng" algn="ctr">
          <a:solidFill>
            <a:schemeClr val="accent3">
              <a:hueOff val="-1234063"/>
              <a:satOff val="-21671"/>
              <a:lumOff val="-392"/>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accent5"/>
              </a:solidFill>
            </a:rPr>
            <a:t>Técnicas para fomentar la autoestima saludable</a:t>
          </a:r>
        </a:p>
        <a:p>
          <a:pPr marL="0" lvl="0" indent="0" algn="ctr" defTabSz="800100">
            <a:lnSpc>
              <a:spcPct val="90000"/>
            </a:lnSpc>
            <a:spcBef>
              <a:spcPct val="0"/>
            </a:spcBef>
            <a:spcAft>
              <a:spcPct val="35000"/>
            </a:spcAft>
            <a:buNone/>
          </a:pPr>
          <a:endParaRPr lang="es-MX" sz="1100" kern="1200" dirty="0"/>
        </a:p>
      </dsp:txBody>
      <dsp:txXfrm>
        <a:off x="2438400" y="3197014"/>
        <a:ext cx="5689599" cy="487679"/>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5A27C5-FEB4-45E9-AA12-87BA9B9FEF9C}" type="datetimeFigureOut">
              <a:rPr lang="es-MX" smtClean="0"/>
              <a:t>11/09/2019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7E68DD-D7DA-446F-B1EE-A3B7008070CE}" type="slidenum">
              <a:rPr lang="es-MX" smtClean="0"/>
              <a:t>‹Nº›</a:t>
            </a:fld>
            <a:endParaRPr lang="es-MX"/>
          </a:p>
        </p:txBody>
      </p:sp>
    </p:spTree>
    <p:extLst>
      <p:ext uri="{BB962C8B-B14F-4D97-AF65-F5344CB8AC3E}">
        <p14:creationId xmlns:p14="http://schemas.microsoft.com/office/powerpoint/2010/main" val="3031030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7E7E68DD-D7DA-446F-B1EE-A3B7008070CE}" type="slidenum">
              <a:rPr lang="es-MX" smtClean="0"/>
              <a:t>34</a:t>
            </a:fld>
            <a:endParaRPr lang="es-MX"/>
          </a:p>
        </p:txBody>
      </p:sp>
    </p:spTree>
    <p:extLst>
      <p:ext uri="{BB962C8B-B14F-4D97-AF65-F5344CB8AC3E}">
        <p14:creationId xmlns:p14="http://schemas.microsoft.com/office/powerpoint/2010/main" val="1281738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135273D-B99C-424D-B382-5B1AA9E95257}" type="datetimeFigureOut">
              <a:rPr lang="es-MX" smtClean="0"/>
              <a:t>11/09/2019</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3618075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8135273D-B99C-424D-B382-5B1AA9E95257}" type="datetimeFigureOut">
              <a:rPr lang="es-MX" smtClean="0"/>
              <a:t>11/09/2019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1074703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8135273D-B99C-424D-B382-5B1AA9E95257}" type="datetimeFigureOut">
              <a:rPr lang="es-MX" smtClean="0"/>
              <a:t>11/09/2019</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91DD38C-BB8D-47B3-B53E-66D8F3AA33D8}"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36147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los estilos de texto del patrón</a:t>
            </a:r>
          </a:p>
        </p:txBody>
      </p:sp>
      <p:sp>
        <p:nvSpPr>
          <p:cNvPr id="5" name="Date Placeholder 4"/>
          <p:cNvSpPr>
            <a:spLocks noGrp="1"/>
          </p:cNvSpPr>
          <p:nvPr>
            <p:ph type="dt" sz="half" idx="10"/>
          </p:nvPr>
        </p:nvSpPr>
        <p:spPr/>
        <p:txBody>
          <a:bodyPr/>
          <a:lstStyle/>
          <a:p>
            <a:fld id="{8135273D-B99C-424D-B382-5B1AA9E95257}" type="datetimeFigureOut">
              <a:rPr lang="es-MX" smtClean="0"/>
              <a:t>11/09/2019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960401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los estilos de texto del patrón</a:t>
            </a:r>
          </a:p>
        </p:txBody>
      </p:sp>
      <p:sp>
        <p:nvSpPr>
          <p:cNvPr id="5" name="Date Placeholder 4"/>
          <p:cNvSpPr>
            <a:spLocks noGrp="1"/>
          </p:cNvSpPr>
          <p:nvPr>
            <p:ph type="dt" sz="half" idx="10"/>
          </p:nvPr>
        </p:nvSpPr>
        <p:spPr/>
        <p:txBody>
          <a:bodyPr/>
          <a:lstStyle/>
          <a:p>
            <a:fld id="{8135273D-B99C-424D-B382-5B1AA9E95257}" type="datetimeFigureOut">
              <a:rPr lang="es-MX" smtClean="0"/>
              <a:t>11/09/2019</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1DD38C-BB8D-47B3-B53E-66D8F3AA33D8}"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88372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los estilos de texto del patrón</a:t>
            </a:r>
          </a:p>
        </p:txBody>
      </p:sp>
      <p:sp>
        <p:nvSpPr>
          <p:cNvPr id="5" name="Date Placeholder 4"/>
          <p:cNvSpPr>
            <a:spLocks noGrp="1"/>
          </p:cNvSpPr>
          <p:nvPr>
            <p:ph type="dt" sz="half" idx="10"/>
          </p:nvPr>
        </p:nvSpPr>
        <p:spPr/>
        <p:txBody>
          <a:bodyPr/>
          <a:lstStyle/>
          <a:p>
            <a:fld id="{8135273D-B99C-424D-B382-5B1AA9E95257}" type="datetimeFigureOut">
              <a:rPr lang="es-MX" smtClean="0"/>
              <a:t>11/09/2019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15871259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135273D-B99C-424D-B382-5B1AA9E95257}" type="datetimeFigureOut">
              <a:rPr lang="es-MX" smtClean="0"/>
              <a:t>11/09/2019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1514843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135273D-B99C-424D-B382-5B1AA9E95257}" type="datetimeFigureOut">
              <a:rPr lang="es-MX" smtClean="0"/>
              <a:t>11/09/2019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3306204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135273D-B99C-424D-B382-5B1AA9E95257}" type="datetimeFigureOut">
              <a:rPr lang="es-MX" smtClean="0"/>
              <a:t>11/09/2019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3854839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8135273D-B99C-424D-B382-5B1AA9E95257}" type="datetimeFigureOut">
              <a:rPr lang="es-MX" smtClean="0"/>
              <a:t>11/09/2019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102968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135273D-B99C-424D-B382-5B1AA9E95257}" type="datetimeFigureOut">
              <a:rPr lang="es-MX" smtClean="0"/>
              <a:t>11/09/2019</a:t>
            </a:fld>
            <a:endParaRPr lang="es-MX"/>
          </a:p>
        </p:txBody>
      </p:sp>
      <p:sp>
        <p:nvSpPr>
          <p:cNvPr id="6" name="Footer Placeholder 5"/>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3448982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135273D-B99C-424D-B382-5B1AA9E95257}" type="datetimeFigureOut">
              <a:rPr lang="es-MX" smtClean="0"/>
              <a:t>11/09/2019</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3583519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135273D-B99C-424D-B382-5B1AA9E95257}" type="datetimeFigureOut">
              <a:rPr lang="es-MX" smtClean="0"/>
              <a:t>11/09/2019</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173341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35273D-B99C-424D-B382-5B1AA9E95257}" type="datetimeFigureOut">
              <a:rPr lang="es-MX" smtClean="0"/>
              <a:t>11/09/2019</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3332188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8135273D-B99C-424D-B382-5B1AA9E95257}" type="datetimeFigureOut">
              <a:rPr lang="es-MX" smtClean="0"/>
              <a:t>11/09/2019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1903264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8135273D-B99C-424D-B382-5B1AA9E95257}" type="datetimeFigureOut">
              <a:rPr lang="es-MX" smtClean="0"/>
              <a:t>11/09/2019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1DD38C-BB8D-47B3-B53E-66D8F3AA33D8}" type="slidenum">
              <a:rPr lang="es-MX" smtClean="0"/>
              <a:t>‹Nº›</a:t>
            </a:fld>
            <a:endParaRPr lang="es-MX"/>
          </a:p>
        </p:txBody>
      </p:sp>
    </p:spTree>
    <p:extLst>
      <p:ext uri="{BB962C8B-B14F-4D97-AF65-F5344CB8AC3E}">
        <p14:creationId xmlns:p14="http://schemas.microsoft.com/office/powerpoint/2010/main" val="3605646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135273D-B99C-424D-B382-5B1AA9E95257}" type="datetimeFigureOut">
              <a:rPr lang="es-MX" smtClean="0"/>
              <a:t>11/09/2019</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91DD38C-BB8D-47B3-B53E-66D8F3AA33D8}" type="slidenum">
              <a:rPr lang="es-MX" smtClean="0"/>
              <a:t>‹Nº›</a:t>
            </a:fld>
            <a:endParaRPr lang="es-MX"/>
          </a:p>
        </p:txBody>
      </p:sp>
    </p:spTree>
    <p:extLst>
      <p:ext uri="{BB962C8B-B14F-4D97-AF65-F5344CB8AC3E}">
        <p14:creationId xmlns:p14="http://schemas.microsoft.com/office/powerpoint/2010/main" val="4011086821"/>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5.xml"/><Relationship Id="rId5" Type="http://schemas.openxmlformats.org/officeDocument/2006/relationships/image" Target="../media/image33.jpeg"/><Relationship Id="rId4" Type="http://schemas.openxmlformats.org/officeDocument/2006/relationships/image" Target="../media/image32.jpe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miautoestima.com/triunfar-en-la-vida" TargetMode="External"/><Relationship Id="rId1" Type="http://schemas.openxmlformats.org/officeDocument/2006/relationships/slideLayout" Target="../slideLayouts/slideLayout5.xml"/><Relationship Id="rId5" Type="http://schemas.openxmlformats.org/officeDocument/2006/relationships/image" Target="../media/image36.jpeg"/><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1.jpeg"/><Relationship Id="rId1" Type="http://schemas.openxmlformats.org/officeDocument/2006/relationships/slideLayout" Target="../slideLayouts/slideLayout4.xml"/><Relationship Id="rId5" Type="http://schemas.openxmlformats.org/officeDocument/2006/relationships/image" Target="../media/image39.jpeg"/><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53.jpeg"/><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jpeg"/></Relationships>
</file>

<file path=ppt/slides/_rels/slide2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gif"/><Relationship Id="rId1" Type="http://schemas.openxmlformats.org/officeDocument/2006/relationships/slideLayout" Target="../slideLayouts/slideLayout3.xml"/><Relationship Id="rId4" Type="http://schemas.openxmlformats.org/officeDocument/2006/relationships/image" Target="../media/image58.jpeg"/></Relationships>
</file>

<file path=ppt/slides/_rels/slide31.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62.jpeg"/></Relationships>
</file>

<file path=ppt/slides/_rels/slide3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2F9FA"/>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714230-CECA-4D8B-87F6-10CEF8D9AD8B}"/>
              </a:ext>
            </a:extLst>
          </p:cNvPr>
          <p:cNvSpPr>
            <a:spLocks noGrp="1"/>
          </p:cNvSpPr>
          <p:nvPr>
            <p:ph type="title"/>
          </p:nvPr>
        </p:nvSpPr>
        <p:spPr>
          <a:xfrm>
            <a:off x="2469329" y="1166692"/>
            <a:ext cx="8911687" cy="3142611"/>
          </a:xfrm>
        </p:spPr>
        <p:txBody>
          <a:bodyPr>
            <a:normAutofit/>
          </a:bodyPr>
          <a:lstStyle/>
          <a:p>
            <a:pPr algn="ctr"/>
            <a:r>
              <a:rPr lang="es-MX" sz="2400" dirty="0">
                <a:solidFill>
                  <a:srgbClr val="006699"/>
                </a:solidFill>
                <a:latin typeface="Verdana" panose="020B0604030504040204" pitchFamily="34" charset="0"/>
                <a:ea typeface="Verdana" panose="020B0604030504040204" pitchFamily="34" charset="0"/>
                <a:cs typeface="Verdana" panose="020B0604030504040204" pitchFamily="34" charset="0"/>
              </a:rPr>
              <a:t>UNIVERSIDAD AUTÓNOMA DEL ESTADO DE MÉXICO</a:t>
            </a:r>
            <a:br>
              <a:rPr lang="es-MX" sz="2400" dirty="0">
                <a:solidFill>
                  <a:srgbClr val="006699"/>
                </a:solidFill>
                <a:latin typeface="Verdana" panose="020B0604030504040204" pitchFamily="34" charset="0"/>
                <a:ea typeface="Verdana" panose="020B0604030504040204" pitchFamily="34" charset="0"/>
                <a:cs typeface="Verdana" panose="020B0604030504040204" pitchFamily="34" charset="0"/>
              </a:rPr>
            </a:br>
            <a:r>
              <a:rPr lang="es-MX" sz="2400" dirty="0">
                <a:solidFill>
                  <a:srgbClr val="006699"/>
                </a:solidFill>
                <a:latin typeface="Verdana" panose="020B0604030504040204" pitchFamily="34" charset="0"/>
                <a:ea typeface="Verdana" panose="020B0604030504040204" pitchFamily="34" charset="0"/>
                <a:cs typeface="Verdana" panose="020B0604030504040204" pitchFamily="34" charset="0"/>
              </a:rPr>
              <a:t>PLANTEL “LIC. ADOLFO LÓPEZ MATEOS” DE LA ESCUELA PREPARATORIA</a:t>
            </a:r>
            <a:br>
              <a:rPr lang="es-MX" sz="2400" dirty="0">
                <a:solidFill>
                  <a:srgbClr val="006699"/>
                </a:solidFill>
                <a:latin typeface="Verdana" panose="020B0604030504040204" pitchFamily="34" charset="0"/>
                <a:ea typeface="Verdana" panose="020B0604030504040204" pitchFamily="34" charset="0"/>
                <a:cs typeface="Verdana" panose="020B0604030504040204" pitchFamily="34" charset="0"/>
              </a:rPr>
            </a:br>
            <a:br>
              <a:rPr lang="es-MX" sz="2400" dirty="0">
                <a:solidFill>
                  <a:srgbClr val="006699"/>
                </a:solidFill>
                <a:latin typeface="Verdana" panose="020B0604030504040204" pitchFamily="34" charset="0"/>
                <a:ea typeface="Verdana" panose="020B0604030504040204" pitchFamily="34" charset="0"/>
                <a:cs typeface="Verdana" panose="020B0604030504040204" pitchFamily="34" charset="0"/>
              </a:rPr>
            </a:br>
            <a:r>
              <a:rPr lang="es-MX" sz="2400" dirty="0">
                <a:solidFill>
                  <a:srgbClr val="006699"/>
                </a:solidFill>
                <a:latin typeface="Verdana" panose="020B0604030504040204" pitchFamily="34" charset="0"/>
                <a:ea typeface="Verdana" panose="020B0604030504040204" pitchFamily="34" charset="0"/>
                <a:cs typeface="Verdana" panose="020B0604030504040204" pitchFamily="34" charset="0"/>
              </a:rPr>
              <a:t>DESARROLLO PERSONAL</a:t>
            </a:r>
            <a:br>
              <a:rPr lang="es-MX" dirty="0">
                <a:solidFill>
                  <a:srgbClr val="006699"/>
                </a:solidFill>
              </a:rPr>
            </a:br>
            <a:br>
              <a:rPr lang="es-MX" dirty="0">
                <a:solidFill>
                  <a:srgbClr val="006699"/>
                </a:solidFill>
              </a:rPr>
            </a:br>
            <a:r>
              <a:rPr lang="es-MX" sz="2800" dirty="0">
                <a:solidFill>
                  <a:srgbClr val="FF6600"/>
                </a:solidFill>
                <a:latin typeface="Lucida Handwriting" panose="03010101010101010101" pitchFamily="66" charset="0"/>
              </a:rPr>
              <a:t>RECONOCIENDO MI AUTOESTIMA</a:t>
            </a:r>
            <a:endParaRPr lang="es-MX" sz="2800" dirty="0">
              <a:solidFill>
                <a:srgbClr val="FF6600"/>
              </a:solidFill>
            </a:endParaRPr>
          </a:p>
        </p:txBody>
      </p:sp>
      <p:sp>
        <p:nvSpPr>
          <p:cNvPr id="5" name="Marcador de contenido 4">
            <a:extLst>
              <a:ext uri="{FF2B5EF4-FFF2-40B4-BE49-F238E27FC236}">
                <a16:creationId xmlns:a16="http://schemas.microsoft.com/office/drawing/2014/main" id="{0C5C2450-6567-4C27-B0A0-929B01C5B055}"/>
              </a:ext>
            </a:extLst>
          </p:cNvPr>
          <p:cNvSpPr>
            <a:spLocks noGrp="1"/>
          </p:cNvSpPr>
          <p:nvPr>
            <p:ph idx="1"/>
          </p:nvPr>
        </p:nvSpPr>
        <p:spPr>
          <a:xfrm>
            <a:off x="2564535" y="4829757"/>
            <a:ext cx="8915400" cy="1010195"/>
          </a:xfrm>
        </p:spPr>
        <p:txBody>
          <a:bodyPr>
            <a:normAutofit fontScale="47500" lnSpcReduction="20000"/>
          </a:bodyPr>
          <a:lstStyle/>
          <a:p>
            <a:pPr marL="0" indent="0">
              <a:buNone/>
            </a:pPr>
            <a:endParaRPr lang="es-MX" dirty="0"/>
          </a:p>
          <a:p>
            <a:pPr marL="0" indent="0" algn="ctr">
              <a:buNone/>
            </a:pPr>
            <a:r>
              <a:rPr lang="es-MX" sz="4200" dirty="0">
                <a:solidFill>
                  <a:srgbClr val="006699"/>
                </a:solidFill>
                <a:latin typeface="Verdana" panose="020B0604030504040204" pitchFamily="34" charset="0"/>
                <a:ea typeface="Verdana" panose="020B0604030504040204" pitchFamily="34" charset="0"/>
                <a:cs typeface="Verdana" panose="020B0604030504040204" pitchFamily="34" charset="0"/>
              </a:rPr>
              <a:t>M. EN ED. SANDRA ARACELI DÍAZ VÁZQUEZ</a:t>
            </a:r>
          </a:p>
          <a:p>
            <a:pPr marL="0" indent="0" algn="ctr">
              <a:buNone/>
            </a:pPr>
            <a:r>
              <a:rPr lang="es-MX" sz="4200" dirty="0">
                <a:solidFill>
                  <a:srgbClr val="006699"/>
                </a:solidFill>
                <a:latin typeface="Verdana" panose="020B0604030504040204" pitchFamily="34" charset="0"/>
                <a:ea typeface="Verdana" panose="020B0604030504040204" pitchFamily="34" charset="0"/>
                <a:cs typeface="Verdana" panose="020B0604030504040204" pitchFamily="34" charset="0"/>
              </a:rPr>
              <a:t>SEPTIEMBRE 2019</a:t>
            </a:r>
          </a:p>
          <a:p>
            <a:pPr marL="0" indent="0">
              <a:buNone/>
            </a:pPr>
            <a:endParaRPr lang="es-MX" dirty="0"/>
          </a:p>
        </p:txBody>
      </p:sp>
      <p:pic>
        <p:nvPicPr>
          <p:cNvPr id="6" name="10 Marcador de contenido" descr="uaem1.jpg">
            <a:extLst>
              <a:ext uri="{FF2B5EF4-FFF2-40B4-BE49-F238E27FC236}">
                <a16:creationId xmlns:a16="http://schemas.microsoft.com/office/drawing/2014/main" id="{B7A4DB59-63FE-4FF2-B9EA-92657AE2376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8268" y="320828"/>
            <a:ext cx="963012" cy="86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10 Imagen" descr="prepa 1.jpg">
            <a:extLst>
              <a:ext uri="{FF2B5EF4-FFF2-40B4-BE49-F238E27FC236}">
                <a16:creationId xmlns:a16="http://schemas.microsoft.com/office/drawing/2014/main" id="{22970F65-A059-4A13-9B2B-AF5AD165C34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99065" y="318961"/>
            <a:ext cx="967186" cy="8653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26" name="Picture 2" descr="persona feliz tras el tratamiento cognitivo conductual para mejora de autoestim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6804" y="4289284"/>
            <a:ext cx="2915461" cy="218374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4726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E0F4EE"/>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B87D67-D859-4C40-9BC3-3D416BC1BC5F}"/>
              </a:ext>
            </a:extLst>
          </p:cNvPr>
          <p:cNvSpPr>
            <a:spLocks noGrp="1"/>
          </p:cNvSpPr>
          <p:nvPr>
            <p:ph type="title"/>
          </p:nvPr>
        </p:nvSpPr>
        <p:spPr>
          <a:xfrm>
            <a:off x="1973441" y="674542"/>
            <a:ext cx="8911687" cy="736060"/>
          </a:xfrm>
        </p:spPr>
        <p:txBody>
          <a:bodyPr>
            <a:scene3d>
              <a:camera prst="orthographicFront"/>
              <a:lightRig rig="soft" dir="t">
                <a:rot lat="0" lon="0" rev="15600000"/>
              </a:lightRig>
            </a:scene3d>
            <a:sp3d extrusionH="57150" prstMaterial="softEdge">
              <a:bevelT w="25400" h="38100"/>
            </a:sp3d>
          </a:bodyPr>
          <a:lstStyle/>
          <a:p>
            <a:pPr algn="ctr"/>
            <a:r>
              <a:rPr lang="es-MX" b="1" dirty="0">
                <a:ln/>
                <a:solidFill>
                  <a:srgbClr val="92D050"/>
                </a:solidFill>
              </a:rPr>
              <a:t>¿Qué es autoestima?</a:t>
            </a:r>
          </a:p>
        </p:txBody>
      </p:sp>
      <p:sp>
        <p:nvSpPr>
          <p:cNvPr id="3" name="Marcador de contenido 2">
            <a:extLst>
              <a:ext uri="{FF2B5EF4-FFF2-40B4-BE49-F238E27FC236}">
                <a16:creationId xmlns:a16="http://schemas.microsoft.com/office/drawing/2014/main" id="{0082125E-EAB8-42D5-9634-B38BA463DCC9}"/>
              </a:ext>
            </a:extLst>
          </p:cNvPr>
          <p:cNvSpPr>
            <a:spLocks noGrp="1"/>
          </p:cNvSpPr>
          <p:nvPr>
            <p:ph sz="half" idx="1"/>
          </p:nvPr>
        </p:nvSpPr>
        <p:spPr>
          <a:xfrm>
            <a:off x="1448853" y="2037806"/>
            <a:ext cx="4313864" cy="3777622"/>
          </a:xfrm>
        </p:spPr>
        <p:txBody>
          <a:bodyPr>
            <a:normAutofit/>
          </a:bodyPr>
          <a:lstStyle/>
          <a:p>
            <a:pPr marL="0" indent="0" algn="ctr">
              <a:buNone/>
            </a:pPr>
            <a:r>
              <a:rPr lang="es-MX" sz="2400" dirty="0">
                <a:solidFill>
                  <a:srgbClr val="FF9933"/>
                </a:solidFill>
              </a:rPr>
              <a:t>La </a:t>
            </a:r>
            <a:r>
              <a:rPr lang="es-MX" sz="2400" b="1" dirty="0">
                <a:solidFill>
                  <a:srgbClr val="FF9933"/>
                </a:solidFill>
              </a:rPr>
              <a:t>autoestima</a:t>
            </a:r>
            <a:r>
              <a:rPr lang="es-MX" sz="2400" dirty="0">
                <a:solidFill>
                  <a:srgbClr val="FF9933"/>
                </a:solidFill>
              </a:rPr>
              <a:t> es una necesidad humana fundamental. </a:t>
            </a:r>
          </a:p>
          <a:p>
            <a:pPr marL="0" indent="0" algn="ctr">
              <a:buNone/>
            </a:pPr>
            <a:r>
              <a:rPr lang="es-MX" sz="2400" dirty="0">
                <a:solidFill>
                  <a:srgbClr val="FF9933"/>
                </a:solidFill>
              </a:rPr>
              <a:t>La </a:t>
            </a:r>
            <a:r>
              <a:rPr lang="es-MX" sz="2400" b="1" dirty="0">
                <a:solidFill>
                  <a:srgbClr val="FF9933"/>
                </a:solidFill>
              </a:rPr>
              <a:t>autoestima</a:t>
            </a:r>
            <a:r>
              <a:rPr lang="es-MX" sz="2400" dirty="0">
                <a:solidFill>
                  <a:srgbClr val="FF9933"/>
                </a:solidFill>
              </a:rPr>
              <a:t> es la disposición a considerarse competente para hacer frente a los desafíos básicos de la vida y sentirse merecedor de la felicidad. </a:t>
            </a:r>
          </a:p>
        </p:txBody>
      </p:sp>
      <p:pic>
        <p:nvPicPr>
          <p:cNvPr id="1026" name="Picture 2" descr="https://elcorreodelsol.com/sites/default/files/styles/large/public/autoestima.jpg?itok=hhQU_hEe">
            <a:extLst>
              <a:ext uri="{FF2B5EF4-FFF2-40B4-BE49-F238E27FC236}">
                <a16:creationId xmlns:a16="http://schemas.microsoft.com/office/drawing/2014/main" id="{B017D205-7705-45D4-A60B-8CF66A6556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284" y="2125355"/>
            <a:ext cx="4833884" cy="321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descr="Resultado de imagen para reconociendo mi autoestim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732" y="161505"/>
            <a:ext cx="2438241" cy="18763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93931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F3F3FF"/>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301180" y="547976"/>
            <a:ext cx="8911687" cy="1280890"/>
          </a:xfrm>
        </p:spPr>
        <p:txBody>
          <a:bodyPr/>
          <a:lstStyle/>
          <a:p>
            <a:pPr algn="ctr"/>
            <a:r>
              <a:rPr lang="es-MX" dirty="0">
                <a:solidFill>
                  <a:srgbClr val="CC66FF"/>
                </a:solidFill>
              </a:rPr>
              <a:t>Componentes relacionados entre sí de la autoestima</a:t>
            </a:r>
          </a:p>
        </p:txBody>
      </p:sp>
      <p:sp>
        <p:nvSpPr>
          <p:cNvPr id="5" name="Marcador de texto 4"/>
          <p:cNvSpPr>
            <a:spLocks noGrp="1"/>
          </p:cNvSpPr>
          <p:nvPr>
            <p:ph type="body" idx="1"/>
          </p:nvPr>
        </p:nvSpPr>
        <p:spPr>
          <a:xfrm>
            <a:off x="2764292" y="1969475"/>
            <a:ext cx="3992732" cy="576262"/>
          </a:xfrm>
        </p:spPr>
        <p:txBody>
          <a:bodyPr/>
          <a:lstStyle/>
          <a:p>
            <a:pPr algn="ctr"/>
            <a:r>
              <a:rPr lang="es-MX" b="1" dirty="0">
                <a:solidFill>
                  <a:srgbClr val="FF00FF"/>
                </a:solidFill>
              </a:rPr>
              <a:t>La eficacia personal </a:t>
            </a:r>
          </a:p>
        </p:txBody>
      </p:sp>
      <p:sp>
        <p:nvSpPr>
          <p:cNvPr id="6" name="Marcador de contenido 5"/>
          <p:cNvSpPr>
            <a:spLocks noGrp="1"/>
          </p:cNvSpPr>
          <p:nvPr>
            <p:ph sz="half" idx="2"/>
          </p:nvPr>
        </p:nvSpPr>
        <p:spPr/>
        <p:txBody>
          <a:bodyPr>
            <a:noAutofit/>
          </a:bodyPr>
          <a:lstStyle/>
          <a:p>
            <a:pPr marL="0" indent="0" algn="ctr">
              <a:buNone/>
            </a:pPr>
            <a:r>
              <a:rPr lang="es-MX" sz="2000" dirty="0">
                <a:solidFill>
                  <a:srgbClr val="7030A0"/>
                </a:solidFill>
              </a:rPr>
              <a:t>Es la confianza en el funcionamiento de mi mente, en mi capacidad para pensar y entender, para aprender, elegir y tomar decisiones; confianza en mi capacidad para entender los hechos de la realidad que entran en el ámbito de mis intereses y necesidades; en creer en mí mismo.</a:t>
            </a:r>
          </a:p>
        </p:txBody>
      </p:sp>
      <p:sp>
        <p:nvSpPr>
          <p:cNvPr id="7" name="Marcador de texto 6"/>
          <p:cNvSpPr>
            <a:spLocks noGrp="1"/>
          </p:cNvSpPr>
          <p:nvPr>
            <p:ph type="body" sz="quarter" idx="3"/>
          </p:nvPr>
        </p:nvSpPr>
        <p:spPr>
          <a:xfrm>
            <a:off x="7342038" y="1976293"/>
            <a:ext cx="3999001" cy="576262"/>
          </a:xfrm>
        </p:spPr>
        <p:txBody>
          <a:bodyPr/>
          <a:lstStyle/>
          <a:p>
            <a:pPr algn="ctr"/>
            <a:r>
              <a:rPr lang="es-MX" b="1" dirty="0">
                <a:solidFill>
                  <a:srgbClr val="FF00FF"/>
                </a:solidFill>
              </a:rPr>
              <a:t>El respeto a uno mismo</a:t>
            </a:r>
          </a:p>
        </p:txBody>
      </p:sp>
      <p:sp>
        <p:nvSpPr>
          <p:cNvPr id="8" name="Marcador de contenido 7"/>
          <p:cNvSpPr>
            <a:spLocks noGrp="1"/>
          </p:cNvSpPr>
          <p:nvPr>
            <p:ph sz="quarter" idx="4"/>
          </p:nvPr>
        </p:nvSpPr>
        <p:spPr/>
        <p:txBody>
          <a:bodyPr>
            <a:normAutofit/>
          </a:bodyPr>
          <a:lstStyle/>
          <a:p>
            <a:pPr marL="0" indent="0" algn="ctr">
              <a:buNone/>
            </a:pPr>
            <a:r>
              <a:rPr lang="es-MX" sz="2000" dirty="0">
                <a:solidFill>
                  <a:srgbClr val="7030A0"/>
                </a:solidFill>
              </a:rPr>
              <a:t>El reafirmarme en mí valía personal; es una actitud positiva hacia el derecho de vivir y de ser feliz; el confort al reafirmar de forma apropiada mis pensamientos, mis deseos y mis necesidades; el sentimiento de que la alegría  y la satisfacción son derechos innatos naturales.</a:t>
            </a:r>
          </a:p>
        </p:txBody>
      </p:sp>
      <p:pic>
        <p:nvPicPr>
          <p:cNvPr id="2050" name="Picture 2" descr="Imagen relacionada">
            <a:extLst>
              <a:ext uri="{FF2B5EF4-FFF2-40B4-BE49-F238E27FC236}">
                <a16:creationId xmlns:a16="http://schemas.microsoft.com/office/drawing/2014/main" id="{6C7929C4-9FA6-43E4-B820-7C902478C51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430" y="2298027"/>
            <a:ext cx="2566322" cy="384948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7562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91DAAF-A635-499F-A8B2-A99A2B5291CC}"/>
              </a:ext>
            </a:extLst>
          </p:cNvPr>
          <p:cNvSpPr>
            <a:spLocks noGrp="1"/>
          </p:cNvSpPr>
          <p:nvPr>
            <p:ph type="title"/>
          </p:nvPr>
        </p:nvSpPr>
        <p:spPr>
          <a:xfrm>
            <a:off x="2274447" y="507136"/>
            <a:ext cx="8911687" cy="909657"/>
          </a:xfrm>
        </p:spPr>
        <p:txBody>
          <a:bodyPr/>
          <a:lstStyle/>
          <a:p>
            <a:pPr algn="ctr"/>
            <a:r>
              <a:rPr lang="es-MX" dirty="0">
                <a:solidFill>
                  <a:srgbClr val="FF0000"/>
                </a:solidFill>
              </a:rPr>
              <a:t>La escalera de la autoestima</a:t>
            </a:r>
          </a:p>
        </p:txBody>
      </p:sp>
      <p:sp>
        <p:nvSpPr>
          <p:cNvPr id="4" name="Rectángulo 3">
            <a:extLst>
              <a:ext uri="{FF2B5EF4-FFF2-40B4-BE49-F238E27FC236}">
                <a16:creationId xmlns:a16="http://schemas.microsoft.com/office/drawing/2014/main" id="{941564D9-8E9C-442B-A096-625BC1135306}"/>
              </a:ext>
            </a:extLst>
          </p:cNvPr>
          <p:cNvSpPr/>
          <p:nvPr/>
        </p:nvSpPr>
        <p:spPr>
          <a:xfrm>
            <a:off x="1291124" y="5069506"/>
            <a:ext cx="2447108" cy="63572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Autoconocimiento</a:t>
            </a:r>
          </a:p>
        </p:txBody>
      </p:sp>
      <p:sp>
        <p:nvSpPr>
          <p:cNvPr id="7" name="Rectángulo 6">
            <a:extLst>
              <a:ext uri="{FF2B5EF4-FFF2-40B4-BE49-F238E27FC236}">
                <a16:creationId xmlns:a16="http://schemas.microsoft.com/office/drawing/2014/main" id="{F587198E-6C64-4F5B-9C59-01FBC9038542}"/>
              </a:ext>
            </a:extLst>
          </p:cNvPr>
          <p:cNvSpPr/>
          <p:nvPr/>
        </p:nvSpPr>
        <p:spPr>
          <a:xfrm>
            <a:off x="2451924" y="4410145"/>
            <a:ext cx="2447108" cy="63572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Autoconcepto</a:t>
            </a:r>
          </a:p>
        </p:txBody>
      </p:sp>
      <p:sp>
        <p:nvSpPr>
          <p:cNvPr id="8" name="Rectángulo 7">
            <a:extLst>
              <a:ext uri="{FF2B5EF4-FFF2-40B4-BE49-F238E27FC236}">
                <a16:creationId xmlns:a16="http://schemas.microsoft.com/office/drawing/2014/main" id="{A59E4E89-9853-44DF-A9FD-643F28C2B011}"/>
              </a:ext>
            </a:extLst>
          </p:cNvPr>
          <p:cNvSpPr/>
          <p:nvPr/>
        </p:nvSpPr>
        <p:spPr>
          <a:xfrm>
            <a:off x="3460326" y="3771711"/>
            <a:ext cx="2447108" cy="635726"/>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Autoevaluación</a:t>
            </a:r>
          </a:p>
        </p:txBody>
      </p:sp>
      <p:sp>
        <p:nvSpPr>
          <p:cNvPr id="9" name="Rectángulo 8">
            <a:extLst>
              <a:ext uri="{FF2B5EF4-FFF2-40B4-BE49-F238E27FC236}">
                <a16:creationId xmlns:a16="http://schemas.microsoft.com/office/drawing/2014/main" id="{72024C10-C568-4B2C-BF46-AF5CA607A62B}"/>
              </a:ext>
            </a:extLst>
          </p:cNvPr>
          <p:cNvSpPr/>
          <p:nvPr/>
        </p:nvSpPr>
        <p:spPr>
          <a:xfrm>
            <a:off x="4486298" y="3134018"/>
            <a:ext cx="2447108" cy="635726"/>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Autoaceptación</a:t>
            </a:r>
          </a:p>
        </p:txBody>
      </p:sp>
      <p:sp>
        <p:nvSpPr>
          <p:cNvPr id="10" name="Rectángulo 9">
            <a:extLst>
              <a:ext uri="{FF2B5EF4-FFF2-40B4-BE49-F238E27FC236}">
                <a16:creationId xmlns:a16="http://schemas.microsoft.com/office/drawing/2014/main" id="{807EE577-A74B-4F5D-A8E7-331FF0CB5085}"/>
              </a:ext>
            </a:extLst>
          </p:cNvPr>
          <p:cNvSpPr/>
          <p:nvPr/>
        </p:nvSpPr>
        <p:spPr>
          <a:xfrm>
            <a:off x="5589315" y="2507741"/>
            <a:ext cx="2447108" cy="635726"/>
          </a:xfrm>
          <a:prstGeom prst="rect">
            <a:avLst/>
          </a:prstGeom>
          <a:solidFill>
            <a:srgbClr val="CC3399"/>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Autorrespeto</a:t>
            </a:r>
          </a:p>
        </p:txBody>
      </p:sp>
      <p:sp>
        <p:nvSpPr>
          <p:cNvPr id="11" name="Rectángulo 10">
            <a:extLst>
              <a:ext uri="{FF2B5EF4-FFF2-40B4-BE49-F238E27FC236}">
                <a16:creationId xmlns:a16="http://schemas.microsoft.com/office/drawing/2014/main" id="{D1CE6C84-E504-49DD-99F7-360D3C79169F}"/>
              </a:ext>
            </a:extLst>
          </p:cNvPr>
          <p:cNvSpPr/>
          <p:nvPr/>
        </p:nvSpPr>
        <p:spPr>
          <a:xfrm>
            <a:off x="6730291" y="1860391"/>
            <a:ext cx="2447108" cy="635726"/>
          </a:xfrm>
          <a:prstGeom prst="rect">
            <a:avLst/>
          </a:prstGeom>
          <a:solidFill>
            <a:srgbClr val="FFCC00"/>
          </a:solidFill>
          <a:ln>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Autoestima</a:t>
            </a:r>
          </a:p>
        </p:txBody>
      </p:sp>
      <p:sp>
        <p:nvSpPr>
          <p:cNvPr id="5" name="CuadroTexto 4">
            <a:extLst>
              <a:ext uri="{FF2B5EF4-FFF2-40B4-BE49-F238E27FC236}">
                <a16:creationId xmlns:a16="http://schemas.microsoft.com/office/drawing/2014/main" id="{5206085F-5811-4CF2-865D-F4E7C46AC211}"/>
              </a:ext>
            </a:extLst>
          </p:cNvPr>
          <p:cNvSpPr txBox="1"/>
          <p:nvPr/>
        </p:nvSpPr>
        <p:spPr>
          <a:xfrm>
            <a:off x="1917066" y="1650778"/>
            <a:ext cx="3219404" cy="1200329"/>
          </a:xfrm>
          <a:prstGeom prst="rect">
            <a:avLst/>
          </a:prstGeom>
          <a:noFill/>
        </p:spPr>
        <p:txBody>
          <a:bodyPr wrap="square" rtlCol="0">
            <a:spAutoFit/>
          </a:bodyPr>
          <a:lstStyle/>
          <a:p>
            <a:r>
              <a:rPr lang="es-MX" sz="2400" dirty="0">
                <a:solidFill>
                  <a:schemeClr val="accent2">
                    <a:lumMod val="75000"/>
                  </a:schemeClr>
                </a:solidFill>
              </a:rPr>
              <a:t>¿En cuál de los siguientes escalones</a:t>
            </a:r>
          </a:p>
          <a:p>
            <a:r>
              <a:rPr lang="es-MX" sz="2400" dirty="0">
                <a:solidFill>
                  <a:schemeClr val="accent2">
                    <a:lumMod val="75000"/>
                  </a:schemeClr>
                </a:solidFill>
              </a:rPr>
              <a:t> te ubicas?</a:t>
            </a:r>
          </a:p>
        </p:txBody>
      </p:sp>
      <p:sp>
        <p:nvSpPr>
          <p:cNvPr id="12" name="CuadroTexto 11">
            <a:extLst>
              <a:ext uri="{FF2B5EF4-FFF2-40B4-BE49-F238E27FC236}">
                <a16:creationId xmlns:a16="http://schemas.microsoft.com/office/drawing/2014/main" id="{75FBF284-77E2-4B9D-9284-8FE666280B1A}"/>
              </a:ext>
            </a:extLst>
          </p:cNvPr>
          <p:cNvSpPr txBox="1"/>
          <p:nvPr/>
        </p:nvSpPr>
        <p:spPr>
          <a:xfrm>
            <a:off x="3973184" y="5156537"/>
            <a:ext cx="2326571" cy="461665"/>
          </a:xfrm>
          <a:prstGeom prst="rect">
            <a:avLst/>
          </a:prstGeom>
          <a:noFill/>
        </p:spPr>
        <p:txBody>
          <a:bodyPr wrap="square" rtlCol="0">
            <a:spAutoFit/>
          </a:bodyPr>
          <a:lstStyle/>
          <a:p>
            <a:r>
              <a:rPr lang="es-MX" sz="2400" dirty="0">
                <a:solidFill>
                  <a:schemeClr val="accent2">
                    <a:lumMod val="75000"/>
                  </a:schemeClr>
                </a:solidFill>
              </a:rPr>
              <a:t>¿Te conoces?</a:t>
            </a:r>
          </a:p>
        </p:txBody>
      </p:sp>
      <p:sp>
        <p:nvSpPr>
          <p:cNvPr id="13" name="CuadroTexto 12">
            <a:extLst>
              <a:ext uri="{FF2B5EF4-FFF2-40B4-BE49-F238E27FC236}">
                <a16:creationId xmlns:a16="http://schemas.microsoft.com/office/drawing/2014/main" id="{012822B6-493D-4E11-B847-D6A8413160C2}"/>
              </a:ext>
            </a:extLst>
          </p:cNvPr>
          <p:cNvSpPr txBox="1"/>
          <p:nvPr/>
        </p:nvSpPr>
        <p:spPr>
          <a:xfrm>
            <a:off x="5015574" y="4497355"/>
            <a:ext cx="6208238" cy="461665"/>
          </a:xfrm>
          <a:prstGeom prst="rect">
            <a:avLst/>
          </a:prstGeom>
          <a:noFill/>
        </p:spPr>
        <p:txBody>
          <a:bodyPr wrap="square" rtlCol="0">
            <a:spAutoFit/>
          </a:bodyPr>
          <a:lstStyle/>
          <a:p>
            <a:r>
              <a:rPr lang="es-MX" sz="2400" dirty="0">
                <a:solidFill>
                  <a:schemeClr val="accent2">
                    <a:lumMod val="75000"/>
                  </a:schemeClr>
                </a:solidFill>
              </a:rPr>
              <a:t>¿Tienes un buen concepto de ti mismo?</a:t>
            </a:r>
          </a:p>
        </p:txBody>
      </p:sp>
      <p:sp>
        <p:nvSpPr>
          <p:cNvPr id="14" name="CuadroTexto 13">
            <a:extLst>
              <a:ext uri="{FF2B5EF4-FFF2-40B4-BE49-F238E27FC236}">
                <a16:creationId xmlns:a16="http://schemas.microsoft.com/office/drawing/2014/main" id="{6500BF36-7EE9-4A5F-A7E9-1DE2C683CDF7}"/>
              </a:ext>
            </a:extLst>
          </p:cNvPr>
          <p:cNvSpPr txBox="1"/>
          <p:nvPr/>
        </p:nvSpPr>
        <p:spPr>
          <a:xfrm>
            <a:off x="6096000" y="3869743"/>
            <a:ext cx="2281953" cy="461665"/>
          </a:xfrm>
          <a:prstGeom prst="rect">
            <a:avLst/>
          </a:prstGeom>
          <a:noFill/>
        </p:spPr>
        <p:txBody>
          <a:bodyPr wrap="square" rtlCol="0">
            <a:spAutoFit/>
          </a:bodyPr>
          <a:lstStyle/>
          <a:p>
            <a:r>
              <a:rPr lang="es-MX" sz="2400" dirty="0">
                <a:solidFill>
                  <a:schemeClr val="accent2">
                    <a:lumMod val="75000"/>
                  </a:schemeClr>
                </a:solidFill>
              </a:rPr>
              <a:t>¿Te evalúas?</a:t>
            </a:r>
          </a:p>
        </p:txBody>
      </p:sp>
      <p:sp>
        <p:nvSpPr>
          <p:cNvPr id="15" name="CuadroTexto 14">
            <a:extLst>
              <a:ext uri="{FF2B5EF4-FFF2-40B4-BE49-F238E27FC236}">
                <a16:creationId xmlns:a16="http://schemas.microsoft.com/office/drawing/2014/main" id="{EF0A9619-F6C0-4EB2-AED3-0DD2B8D6BC1D}"/>
              </a:ext>
            </a:extLst>
          </p:cNvPr>
          <p:cNvSpPr txBox="1"/>
          <p:nvPr/>
        </p:nvSpPr>
        <p:spPr>
          <a:xfrm>
            <a:off x="7048768" y="3205826"/>
            <a:ext cx="2281953" cy="461665"/>
          </a:xfrm>
          <a:prstGeom prst="rect">
            <a:avLst/>
          </a:prstGeom>
          <a:noFill/>
        </p:spPr>
        <p:txBody>
          <a:bodyPr wrap="square" rtlCol="0">
            <a:spAutoFit/>
          </a:bodyPr>
          <a:lstStyle/>
          <a:p>
            <a:r>
              <a:rPr lang="es-MX" sz="2400" dirty="0">
                <a:solidFill>
                  <a:schemeClr val="accent2">
                    <a:lumMod val="75000"/>
                  </a:schemeClr>
                </a:solidFill>
              </a:rPr>
              <a:t>¿Te aceptas?</a:t>
            </a:r>
          </a:p>
        </p:txBody>
      </p:sp>
      <p:sp>
        <p:nvSpPr>
          <p:cNvPr id="16" name="CuadroTexto 15">
            <a:extLst>
              <a:ext uri="{FF2B5EF4-FFF2-40B4-BE49-F238E27FC236}">
                <a16:creationId xmlns:a16="http://schemas.microsoft.com/office/drawing/2014/main" id="{33B47FAF-113C-4593-9D14-34288996EB56}"/>
              </a:ext>
            </a:extLst>
          </p:cNvPr>
          <p:cNvSpPr txBox="1"/>
          <p:nvPr/>
        </p:nvSpPr>
        <p:spPr>
          <a:xfrm>
            <a:off x="8119693" y="2631276"/>
            <a:ext cx="2281953" cy="461665"/>
          </a:xfrm>
          <a:prstGeom prst="rect">
            <a:avLst/>
          </a:prstGeom>
          <a:noFill/>
        </p:spPr>
        <p:txBody>
          <a:bodyPr wrap="square" rtlCol="0">
            <a:spAutoFit/>
          </a:bodyPr>
          <a:lstStyle/>
          <a:p>
            <a:r>
              <a:rPr lang="es-MX" sz="2400" dirty="0">
                <a:solidFill>
                  <a:schemeClr val="accent2">
                    <a:lumMod val="75000"/>
                  </a:schemeClr>
                </a:solidFill>
              </a:rPr>
              <a:t>¿Te respetas?</a:t>
            </a:r>
          </a:p>
        </p:txBody>
      </p:sp>
      <p:sp>
        <p:nvSpPr>
          <p:cNvPr id="17" name="CuadroTexto 16">
            <a:extLst>
              <a:ext uri="{FF2B5EF4-FFF2-40B4-BE49-F238E27FC236}">
                <a16:creationId xmlns:a16="http://schemas.microsoft.com/office/drawing/2014/main" id="{D4D9A522-255F-4F94-BDE0-DF69F54F4393}"/>
              </a:ext>
            </a:extLst>
          </p:cNvPr>
          <p:cNvSpPr txBox="1"/>
          <p:nvPr/>
        </p:nvSpPr>
        <p:spPr>
          <a:xfrm>
            <a:off x="9161518" y="1935626"/>
            <a:ext cx="3030482" cy="461665"/>
          </a:xfrm>
          <a:prstGeom prst="rect">
            <a:avLst/>
          </a:prstGeom>
          <a:noFill/>
        </p:spPr>
        <p:txBody>
          <a:bodyPr wrap="square" rtlCol="0">
            <a:spAutoFit/>
          </a:bodyPr>
          <a:lstStyle/>
          <a:p>
            <a:r>
              <a:rPr lang="es-MX" sz="2400" dirty="0">
                <a:solidFill>
                  <a:schemeClr val="accent2">
                    <a:lumMod val="75000"/>
                  </a:schemeClr>
                </a:solidFill>
              </a:rPr>
              <a:t>¿Tu autoestima es?</a:t>
            </a:r>
          </a:p>
        </p:txBody>
      </p:sp>
    </p:spTree>
    <p:extLst>
      <p:ext uri="{BB962C8B-B14F-4D97-AF65-F5344CB8AC3E}">
        <p14:creationId xmlns:p14="http://schemas.microsoft.com/office/powerpoint/2010/main" val="1753456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E5E5"/>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rgbClr val="FF9999"/>
                </a:solidFill>
              </a:rPr>
              <a:t>Una autoestima saludable se correlaciona con:</a:t>
            </a:r>
          </a:p>
        </p:txBody>
      </p:sp>
      <p:sp>
        <p:nvSpPr>
          <p:cNvPr id="3" name="Marcador de contenido 2"/>
          <p:cNvSpPr>
            <a:spLocks noGrp="1"/>
          </p:cNvSpPr>
          <p:nvPr>
            <p:ph idx="1"/>
          </p:nvPr>
        </p:nvSpPr>
        <p:spPr/>
        <p:txBody>
          <a:bodyPr/>
          <a:lstStyle/>
          <a:p>
            <a:r>
              <a:rPr lang="es-MX" sz="2400" dirty="0">
                <a:solidFill>
                  <a:srgbClr val="336699"/>
                </a:solidFill>
              </a:rPr>
              <a:t>La racionalidad</a:t>
            </a:r>
          </a:p>
          <a:p>
            <a:r>
              <a:rPr lang="es-MX" sz="2400" dirty="0">
                <a:solidFill>
                  <a:srgbClr val="336699"/>
                </a:solidFill>
              </a:rPr>
              <a:t>El realismo</a:t>
            </a:r>
          </a:p>
          <a:p>
            <a:r>
              <a:rPr lang="es-MX" sz="2400" dirty="0">
                <a:solidFill>
                  <a:srgbClr val="336699"/>
                </a:solidFill>
              </a:rPr>
              <a:t>La intuición</a:t>
            </a:r>
          </a:p>
          <a:p>
            <a:r>
              <a:rPr lang="es-MX" sz="2400" dirty="0">
                <a:solidFill>
                  <a:srgbClr val="336699"/>
                </a:solidFill>
              </a:rPr>
              <a:t>La creatividad</a:t>
            </a:r>
          </a:p>
          <a:p>
            <a:r>
              <a:rPr lang="es-MX" sz="2400" dirty="0">
                <a:solidFill>
                  <a:srgbClr val="336699"/>
                </a:solidFill>
              </a:rPr>
              <a:t>La independencia</a:t>
            </a:r>
          </a:p>
          <a:p>
            <a:r>
              <a:rPr lang="es-MX" sz="2400" dirty="0">
                <a:solidFill>
                  <a:srgbClr val="336699"/>
                </a:solidFill>
              </a:rPr>
              <a:t>La flexibilidad</a:t>
            </a:r>
          </a:p>
          <a:p>
            <a:r>
              <a:rPr lang="es-MX" sz="2400" dirty="0">
                <a:solidFill>
                  <a:srgbClr val="336699"/>
                </a:solidFill>
              </a:rPr>
              <a:t>La capacidad para aceptar los cambios</a:t>
            </a:r>
          </a:p>
          <a:p>
            <a:endParaRPr lang="es-MX" dirty="0"/>
          </a:p>
        </p:txBody>
      </p:sp>
      <p:pic>
        <p:nvPicPr>
          <p:cNvPr id="1026" name="Picture 2" descr="Resultado de imagen para la creatividad">
            <a:extLst>
              <a:ext uri="{FF2B5EF4-FFF2-40B4-BE49-F238E27FC236}">
                <a16:creationId xmlns:a16="http://schemas.microsoft.com/office/drawing/2014/main" id="{C051D22B-823F-40FA-B592-D5D31A11863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8101" y="2450748"/>
            <a:ext cx="4090527" cy="223119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2050" name="Picture 2" descr="https://re-programacionmentalefectiva.com/101-large_default/aceptar-los-cambios-libertad-de-ser-una-nueva-persona-cada-dia.jpg">
            <a:extLst>
              <a:ext uri="{FF2B5EF4-FFF2-40B4-BE49-F238E27FC236}">
                <a16:creationId xmlns:a16="http://schemas.microsoft.com/office/drawing/2014/main" id="{93AA03F2-F41E-4C50-8941-1F01A752CD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1102" y="268702"/>
            <a:ext cx="1905537" cy="1905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9015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2F9FA"/>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3"/>
                </a:solidFill>
              </a:rPr>
              <a:t>Una autoestima baja se</a:t>
            </a:r>
            <a:br>
              <a:rPr lang="es-MX" dirty="0">
                <a:solidFill>
                  <a:schemeClr val="accent3"/>
                </a:solidFill>
              </a:rPr>
            </a:br>
            <a:r>
              <a:rPr lang="es-MX" dirty="0">
                <a:solidFill>
                  <a:schemeClr val="accent3"/>
                </a:solidFill>
              </a:rPr>
              <a:t> correlaciona con:</a:t>
            </a:r>
          </a:p>
        </p:txBody>
      </p:sp>
      <p:sp>
        <p:nvSpPr>
          <p:cNvPr id="3" name="Marcador de contenido 2"/>
          <p:cNvSpPr>
            <a:spLocks noGrp="1"/>
          </p:cNvSpPr>
          <p:nvPr>
            <p:ph idx="1"/>
          </p:nvPr>
        </p:nvSpPr>
        <p:spPr/>
        <p:txBody>
          <a:bodyPr/>
          <a:lstStyle/>
          <a:p>
            <a:r>
              <a:rPr lang="es-MX" sz="2400" dirty="0">
                <a:solidFill>
                  <a:srgbClr val="336699"/>
                </a:solidFill>
              </a:rPr>
              <a:t>La irracionalidad</a:t>
            </a:r>
          </a:p>
          <a:p>
            <a:r>
              <a:rPr lang="es-MX" sz="2400" dirty="0">
                <a:solidFill>
                  <a:srgbClr val="336699"/>
                </a:solidFill>
              </a:rPr>
              <a:t>La ceguera ante la realidad</a:t>
            </a:r>
          </a:p>
          <a:p>
            <a:r>
              <a:rPr lang="es-MX" sz="2400" dirty="0">
                <a:solidFill>
                  <a:srgbClr val="336699"/>
                </a:solidFill>
              </a:rPr>
              <a:t>La rigidez </a:t>
            </a:r>
          </a:p>
          <a:p>
            <a:r>
              <a:rPr lang="es-MX" sz="2400" dirty="0">
                <a:solidFill>
                  <a:srgbClr val="336699"/>
                </a:solidFill>
              </a:rPr>
              <a:t>La conformidad inadecuada</a:t>
            </a:r>
          </a:p>
          <a:p>
            <a:r>
              <a:rPr lang="es-MX" sz="2400" dirty="0">
                <a:solidFill>
                  <a:srgbClr val="336699"/>
                </a:solidFill>
              </a:rPr>
              <a:t>Estar a la defensiva</a:t>
            </a:r>
          </a:p>
          <a:p>
            <a:r>
              <a:rPr lang="es-MX" sz="2400" dirty="0">
                <a:solidFill>
                  <a:srgbClr val="336699"/>
                </a:solidFill>
              </a:rPr>
              <a:t>Con la sumisión</a:t>
            </a:r>
          </a:p>
          <a:p>
            <a:r>
              <a:rPr lang="es-MX" sz="2400" dirty="0">
                <a:solidFill>
                  <a:srgbClr val="336699"/>
                </a:solidFill>
              </a:rPr>
              <a:t>El miedo a lo nuevo y a lo desconocido</a:t>
            </a:r>
          </a:p>
          <a:p>
            <a:endParaRPr lang="es-MX" dirty="0"/>
          </a:p>
        </p:txBody>
      </p:sp>
      <p:pic>
        <p:nvPicPr>
          <p:cNvPr id="1026" name="Picture 2" descr="Resultado de imagen para miedo a lo nuevo y desconocido">
            <a:extLst>
              <a:ext uri="{FF2B5EF4-FFF2-40B4-BE49-F238E27FC236}">
                <a16:creationId xmlns:a16="http://schemas.microsoft.com/office/drawing/2014/main" id="{C2DC3B45-5B37-406A-A8F1-99741700D85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2504" y="2473234"/>
            <a:ext cx="4162697" cy="234151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4" name="Picture 2" descr="https://4.bp.blogspot.com/-voDgdwK50do/Wxk9SsmTi1I/AAAAAAAAeOg/b3rWYYRTrW8N-Ej4l1ZIb4SWIBIcMOJ8ACLcBGAs/s1600/001-18.jpg">
            <a:extLst>
              <a:ext uri="{FF2B5EF4-FFF2-40B4-BE49-F238E27FC236}">
                <a16:creationId xmlns:a16="http://schemas.microsoft.com/office/drawing/2014/main" id="{FF852C39-2DBE-4D28-9061-7D6EB53D1D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6073" y="257523"/>
            <a:ext cx="2902889" cy="1863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422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8B96B0-C91E-4E16-B661-55AE43848E8C}"/>
              </a:ext>
            </a:extLst>
          </p:cNvPr>
          <p:cNvSpPr>
            <a:spLocks noGrp="1"/>
          </p:cNvSpPr>
          <p:nvPr>
            <p:ph type="title"/>
          </p:nvPr>
        </p:nvSpPr>
        <p:spPr>
          <a:xfrm>
            <a:off x="2631836" y="458740"/>
            <a:ext cx="8911687" cy="793210"/>
          </a:xfrm>
        </p:spPr>
        <p:txBody>
          <a:bodyPr/>
          <a:lstStyle/>
          <a:p>
            <a:pPr algn="ctr"/>
            <a:r>
              <a:rPr lang="es-MX" dirty="0">
                <a:solidFill>
                  <a:srgbClr val="FF0000"/>
                </a:solidFill>
              </a:rPr>
              <a:t>La adecuada autoestima</a:t>
            </a:r>
          </a:p>
        </p:txBody>
      </p:sp>
      <p:sp>
        <p:nvSpPr>
          <p:cNvPr id="3" name="Marcador de contenido 2">
            <a:extLst>
              <a:ext uri="{FF2B5EF4-FFF2-40B4-BE49-F238E27FC236}">
                <a16:creationId xmlns:a16="http://schemas.microsoft.com/office/drawing/2014/main" id="{D07E7988-3541-408A-926B-0300B8D1A668}"/>
              </a:ext>
            </a:extLst>
          </p:cNvPr>
          <p:cNvSpPr>
            <a:spLocks noGrp="1"/>
          </p:cNvSpPr>
          <p:nvPr>
            <p:ph idx="1"/>
          </p:nvPr>
        </p:nvSpPr>
        <p:spPr>
          <a:xfrm>
            <a:off x="2509202" y="1417320"/>
            <a:ext cx="8915400" cy="4434840"/>
          </a:xfrm>
        </p:spPr>
        <p:txBody>
          <a:bodyPr>
            <a:noAutofit/>
          </a:bodyPr>
          <a:lstStyle/>
          <a:p>
            <a:pPr marL="0" indent="0">
              <a:buNone/>
            </a:pPr>
            <a:r>
              <a:rPr lang="es-MX" sz="2400" dirty="0">
                <a:solidFill>
                  <a:srgbClr val="7030A0"/>
                </a:solidFill>
              </a:rPr>
              <a:t>Plantea el cumplimiento de los siguientes puntos:</a:t>
            </a:r>
          </a:p>
          <a:p>
            <a:pPr algn="just">
              <a:buClr>
                <a:srgbClr val="FF0000"/>
              </a:buClr>
              <a:buFont typeface="Courier New" panose="02070309020205020404" pitchFamily="49" charset="0"/>
              <a:buChar char="o"/>
            </a:pPr>
            <a:r>
              <a:rPr lang="es-MX" sz="2300" dirty="0">
                <a:solidFill>
                  <a:srgbClr val="7030A0"/>
                </a:solidFill>
              </a:rPr>
              <a:t>Libertad para expresarse, ser escuchado y tomado en cuenta.</a:t>
            </a:r>
          </a:p>
          <a:p>
            <a:pPr algn="just">
              <a:buClr>
                <a:srgbClr val="FF0000"/>
              </a:buClr>
              <a:buFont typeface="Courier New" panose="02070309020205020404" pitchFamily="49" charset="0"/>
              <a:buChar char="o"/>
            </a:pPr>
            <a:r>
              <a:rPr lang="es-MX" sz="2300" dirty="0">
                <a:solidFill>
                  <a:srgbClr val="7030A0"/>
                </a:solidFill>
              </a:rPr>
              <a:t>Respeto y tolerancia a la dignidad humana.</a:t>
            </a:r>
          </a:p>
          <a:p>
            <a:pPr algn="just">
              <a:buClr>
                <a:srgbClr val="FF0000"/>
              </a:buClr>
              <a:buFont typeface="Courier New" panose="02070309020205020404" pitchFamily="49" charset="0"/>
              <a:buChar char="o"/>
            </a:pPr>
            <a:r>
              <a:rPr lang="es-MX" sz="2300" dirty="0">
                <a:solidFill>
                  <a:srgbClr val="7030A0"/>
                </a:solidFill>
              </a:rPr>
              <a:t>Tener buena opinión de sí mismo.</a:t>
            </a:r>
          </a:p>
          <a:p>
            <a:pPr algn="just">
              <a:buClr>
                <a:srgbClr val="FF0000"/>
              </a:buClr>
              <a:buFont typeface="Courier New" panose="02070309020205020404" pitchFamily="49" charset="0"/>
              <a:buChar char="o"/>
            </a:pPr>
            <a:r>
              <a:rPr lang="es-MX" sz="2300" dirty="0">
                <a:solidFill>
                  <a:srgbClr val="7030A0"/>
                </a:solidFill>
              </a:rPr>
              <a:t>Sentir confianza en nuestro valor como personas.</a:t>
            </a:r>
          </a:p>
          <a:p>
            <a:pPr algn="just">
              <a:buClr>
                <a:srgbClr val="FF0000"/>
              </a:buClr>
              <a:buFont typeface="Courier New" panose="02070309020205020404" pitchFamily="49" charset="0"/>
              <a:buChar char="o"/>
            </a:pPr>
            <a:r>
              <a:rPr lang="es-MX" sz="2300" dirty="0">
                <a:solidFill>
                  <a:srgbClr val="7030A0"/>
                </a:solidFill>
              </a:rPr>
              <a:t>Mantener una actitud positiva.</a:t>
            </a:r>
          </a:p>
          <a:p>
            <a:pPr algn="just">
              <a:buClr>
                <a:srgbClr val="FF0000"/>
              </a:buClr>
              <a:buFont typeface="Courier New" panose="02070309020205020404" pitchFamily="49" charset="0"/>
              <a:buChar char="o"/>
            </a:pPr>
            <a:r>
              <a:rPr lang="es-MX" sz="2300" dirty="0">
                <a:solidFill>
                  <a:srgbClr val="7030A0"/>
                </a:solidFill>
              </a:rPr>
              <a:t>Estar satisfecho consigo mismo la mayor parte del tiempo.</a:t>
            </a:r>
          </a:p>
          <a:p>
            <a:pPr algn="just">
              <a:buClr>
                <a:srgbClr val="FF0000"/>
              </a:buClr>
              <a:buFont typeface="Courier New" panose="02070309020205020404" pitchFamily="49" charset="0"/>
              <a:buChar char="o"/>
            </a:pPr>
            <a:r>
              <a:rPr lang="es-MX" sz="2300" dirty="0">
                <a:solidFill>
                  <a:srgbClr val="7030A0"/>
                </a:solidFill>
              </a:rPr>
              <a:t>Plantearse objetivos realistas.</a:t>
            </a:r>
          </a:p>
        </p:txBody>
      </p:sp>
      <p:pic>
        <p:nvPicPr>
          <p:cNvPr id="1026" name="Picture 2" descr="https://www.formacionrekapp.com/wp-content/uploads/2016/07/Actitud-Positiva.jpg">
            <a:extLst>
              <a:ext uri="{FF2B5EF4-FFF2-40B4-BE49-F238E27FC236}">
                <a16:creationId xmlns:a16="http://schemas.microsoft.com/office/drawing/2014/main" id="{4DD21940-3C00-4B45-B541-AFB2901009F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851979">
            <a:off x="340493" y="3073388"/>
            <a:ext cx="2038883" cy="11463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mor al projimo">
            <a:extLst>
              <a:ext uri="{FF2B5EF4-FFF2-40B4-BE49-F238E27FC236}">
                <a16:creationId xmlns:a16="http://schemas.microsoft.com/office/drawing/2014/main" id="{47E8270A-0E19-4AC8-9DF9-4970C7DBA1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812" y="252919"/>
            <a:ext cx="2262008" cy="226200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me amo y me respeto">
            <a:extLst>
              <a:ext uri="{FF2B5EF4-FFF2-40B4-BE49-F238E27FC236}">
                <a16:creationId xmlns:a16="http://schemas.microsoft.com/office/drawing/2014/main" id="{4945051B-C28E-44B4-9CD4-D1E7AE7CB1B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2129" y="4902741"/>
            <a:ext cx="2360578" cy="1327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9816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FFE5E5"/>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7B4919-DE80-486B-BF01-599617A87DE1}"/>
              </a:ext>
            </a:extLst>
          </p:cNvPr>
          <p:cNvSpPr>
            <a:spLocks noGrp="1"/>
          </p:cNvSpPr>
          <p:nvPr>
            <p:ph type="title"/>
          </p:nvPr>
        </p:nvSpPr>
        <p:spPr>
          <a:xfrm>
            <a:off x="5901447" y="461252"/>
            <a:ext cx="5977590" cy="1166736"/>
          </a:xfrm>
        </p:spPr>
        <p:txBody>
          <a:bodyPr>
            <a:noAutofit/>
          </a:bodyPr>
          <a:lstStyle/>
          <a:p>
            <a:pPr algn="ctr"/>
            <a:r>
              <a:rPr lang="es-MX" sz="3600" dirty="0">
                <a:solidFill>
                  <a:srgbClr val="FF9999"/>
                </a:solidFill>
              </a:rPr>
              <a:t>¿Qué es autoestima baja?</a:t>
            </a:r>
          </a:p>
        </p:txBody>
      </p:sp>
      <p:sp>
        <p:nvSpPr>
          <p:cNvPr id="4" name="Marcador de contenido 2">
            <a:extLst>
              <a:ext uri="{FF2B5EF4-FFF2-40B4-BE49-F238E27FC236}">
                <a16:creationId xmlns:a16="http://schemas.microsoft.com/office/drawing/2014/main" id="{676E89B2-C1B4-44B0-AE81-043A4871682F}"/>
              </a:ext>
            </a:extLst>
          </p:cNvPr>
          <p:cNvSpPr>
            <a:spLocks noGrp="1"/>
          </p:cNvSpPr>
          <p:nvPr>
            <p:ph idx="1"/>
          </p:nvPr>
        </p:nvSpPr>
        <p:spPr>
          <a:xfrm>
            <a:off x="826851" y="469720"/>
            <a:ext cx="5181600" cy="5957468"/>
          </a:xfrm>
        </p:spPr>
        <p:txBody>
          <a:bodyPr>
            <a:normAutofit/>
          </a:bodyPr>
          <a:lstStyle/>
          <a:p>
            <a:pPr marL="0" indent="0" algn="ctr">
              <a:buNone/>
            </a:pPr>
            <a:endParaRPr lang="es-MX" sz="2400" dirty="0"/>
          </a:p>
          <a:p>
            <a:pPr marL="0" indent="0" algn="ctr">
              <a:buNone/>
            </a:pPr>
            <a:r>
              <a:rPr lang="es-MX" sz="2200" dirty="0">
                <a:solidFill>
                  <a:srgbClr val="009999"/>
                </a:solidFill>
              </a:rPr>
              <a:t>La autoestima está basada, en la </a:t>
            </a:r>
            <a:r>
              <a:rPr lang="es-MX" sz="2200" b="1" dirty="0">
                <a:solidFill>
                  <a:srgbClr val="009999"/>
                </a:solidFill>
              </a:rPr>
              <a:t>autoimagen </a:t>
            </a:r>
            <a:r>
              <a:rPr lang="es-MX" sz="2200" dirty="0">
                <a:solidFill>
                  <a:srgbClr val="009999"/>
                </a:solidFill>
              </a:rPr>
              <a:t>y en</a:t>
            </a:r>
            <a:r>
              <a:rPr lang="es-MX" sz="2200" b="1" dirty="0">
                <a:solidFill>
                  <a:srgbClr val="009999"/>
                </a:solidFill>
              </a:rPr>
              <a:t> la capacidad de querernos</a:t>
            </a:r>
            <a:r>
              <a:rPr lang="es-MX" sz="2200" dirty="0">
                <a:solidFill>
                  <a:srgbClr val="009999"/>
                </a:solidFill>
              </a:rPr>
              <a:t> y </a:t>
            </a:r>
            <a:r>
              <a:rPr lang="es-MX" sz="2200" b="1" dirty="0">
                <a:solidFill>
                  <a:srgbClr val="009999"/>
                </a:solidFill>
              </a:rPr>
              <a:t>apreciarnos</a:t>
            </a:r>
            <a:r>
              <a:rPr lang="es-MX" sz="2200" dirty="0">
                <a:solidFill>
                  <a:srgbClr val="009999"/>
                </a:solidFill>
              </a:rPr>
              <a:t>. Una persona con baja autoestima, será aquella que presente dificultades para poder apreciar todas aquellas características que le hacen tan especial.</a:t>
            </a:r>
            <a:r>
              <a:rPr lang="es-MX" sz="2200" b="1" dirty="0">
                <a:solidFill>
                  <a:srgbClr val="009999"/>
                </a:solidFill>
              </a:rPr>
              <a:t> </a:t>
            </a:r>
          </a:p>
          <a:p>
            <a:pPr marL="0" indent="0" algn="ctr">
              <a:buNone/>
            </a:pPr>
            <a:r>
              <a:rPr lang="es-MX" sz="2200" b="1" dirty="0">
                <a:solidFill>
                  <a:srgbClr val="009999"/>
                </a:solidFill>
              </a:rPr>
              <a:t>Cuando uno tiene baja autoestima</a:t>
            </a:r>
            <a:r>
              <a:rPr lang="es-MX" sz="2200" dirty="0">
                <a:solidFill>
                  <a:srgbClr val="009999"/>
                </a:solidFill>
              </a:rPr>
              <a:t> suele pensar que no será suficiente y que no presentará las capacidades necesarias para poder desenvolverse correctamente, ya sea en el trabajo como en la vida social.</a:t>
            </a:r>
          </a:p>
          <a:p>
            <a:pPr marL="0" indent="0">
              <a:buNone/>
            </a:pPr>
            <a:endParaRPr lang="es-MX" b="1" dirty="0">
              <a:solidFill>
                <a:srgbClr val="009999"/>
              </a:solidFill>
            </a:endParaRPr>
          </a:p>
          <a:p>
            <a:pPr marL="0" indent="0">
              <a:buNone/>
            </a:pPr>
            <a:endParaRPr lang="es-MX" dirty="0"/>
          </a:p>
        </p:txBody>
      </p:sp>
      <p:pic>
        <p:nvPicPr>
          <p:cNvPr id="2052" name="Picture 4" descr="Resultado de imagen para baja autoestima">
            <a:extLst>
              <a:ext uri="{FF2B5EF4-FFF2-40B4-BE49-F238E27FC236}">
                <a16:creationId xmlns:a16="http://schemas.microsoft.com/office/drawing/2014/main" id="{6879FD99-7982-4E4E-9005-0B791B79DB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33102" y="1043991"/>
            <a:ext cx="2045935" cy="238500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4" name="Picture 6" descr="Imagen relacionada">
            <a:extLst>
              <a:ext uri="{FF2B5EF4-FFF2-40B4-BE49-F238E27FC236}">
                <a16:creationId xmlns:a16="http://schemas.microsoft.com/office/drawing/2014/main" id="{C07C4270-774B-452E-A9D9-DF002B7FDE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9442" y="1851725"/>
            <a:ext cx="3810000" cy="47625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7078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E0EDE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5F84A7-1649-44C5-B367-61B51C44725F}"/>
              </a:ext>
            </a:extLst>
          </p:cNvPr>
          <p:cNvSpPr>
            <a:spLocks noGrp="1"/>
          </p:cNvSpPr>
          <p:nvPr>
            <p:ph type="title"/>
          </p:nvPr>
        </p:nvSpPr>
        <p:spPr>
          <a:xfrm>
            <a:off x="1643869" y="445474"/>
            <a:ext cx="8911687" cy="786401"/>
          </a:xfrm>
        </p:spPr>
        <p:txBody>
          <a:bodyPr/>
          <a:lstStyle/>
          <a:p>
            <a:pPr algn="ctr"/>
            <a:r>
              <a:rPr lang="es-MX" dirty="0">
                <a:solidFill>
                  <a:srgbClr val="669900"/>
                </a:solidFill>
              </a:rPr>
              <a:t>Características de la baja autoestima </a:t>
            </a:r>
          </a:p>
        </p:txBody>
      </p:sp>
      <p:sp>
        <p:nvSpPr>
          <p:cNvPr id="4" name="Marcador de contenido 2">
            <a:extLst>
              <a:ext uri="{FF2B5EF4-FFF2-40B4-BE49-F238E27FC236}">
                <a16:creationId xmlns:a16="http://schemas.microsoft.com/office/drawing/2014/main" id="{52362389-11B9-4701-B8A1-7D97853CF363}"/>
              </a:ext>
            </a:extLst>
          </p:cNvPr>
          <p:cNvSpPr>
            <a:spLocks noGrp="1"/>
          </p:cNvSpPr>
          <p:nvPr>
            <p:ph idx="1"/>
          </p:nvPr>
        </p:nvSpPr>
        <p:spPr>
          <a:xfrm>
            <a:off x="1640156" y="1516264"/>
            <a:ext cx="8915400" cy="4503061"/>
          </a:xfrm>
        </p:spPr>
        <p:txBody>
          <a:bodyPr>
            <a:noAutofit/>
          </a:bodyPr>
          <a:lstStyle/>
          <a:p>
            <a:pPr algn="just">
              <a:buClr>
                <a:srgbClr val="669900"/>
              </a:buClr>
              <a:buFont typeface="Wingdings" panose="05000000000000000000" pitchFamily="2" charset="2"/>
              <a:buChar char="q"/>
            </a:pPr>
            <a:r>
              <a:rPr lang="es-MX" sz="2000" dirty="0">
                <a:solidFill>
                  <a:srgbClr val="CC3300"/>
                </a:solidFill>
              </a:rPr>
              <a:t>Tienen </a:t>
            </a:r>
            <a:r>
              <a:rPr lang="es-MX" sz="2000" b="1" dirty="0">
                <a:solidFill>
                  <a:srgbClr val="CC3300"/>
                </a:solidFill>
              </a:rPr>
              <a:t>miedo a lo nuevo</a:t>
            </a:r>
            <a:r>
              <a:rPr lang="es-MX" sz="2000" dirty="0">
                <a:solidFill>
                  <a:srgbClr val="CC3300"/>
                </a:solidFill>
              </a:rPr>
              <a:t> y evitan los riesgos.</a:t>
            </a:r>
          </a:p>
          <a:p>
            <a:pPr algn="just">
              <a:buClr>
                <a:srgbClr val="669900"/>
              </a:buClr>
              <a:buFont typeface="Wingdings" panose="05000000000000000000" pitchFamily="2" charset="2"/>
              <a:buChar char="q"/>
            </a:pPr>
            <a:r>
              <a:rPr lang="es-MX" sz="2000" dirty="0">
                <a:solidFill>
                  <a:srgbClr val="CC3300"/>
                </a:solidFill>
              </a:rPr>
              <a:t>Son </a:t>
            </a:r>
            <a:r>
              <a:rPr lang="es-MX" sz="2000" b="1" dirty="0">
                <a:solidFill>
                  <a:srgbClr val="CC3300"/>
                </a:solidFill>
              </a:rPr>
              <a:t>muy ansiosos y nerviosos</a:t>
            </a:r>
            <a:r>
              <a:rPr lang="es-MX" sz="2000" dirty="0">
                <a:solidFill>
                  <a:srgbClr val="CC3300"/>
                </a:solidFill>
              </a:rPr>
              <a:t>, lo que les lleva a evitar situaciones que les dan angustia y temor.</a:t>
            </a:r>
          </a:p>
          <a:p>
            <a:pPr algn="just">
              <a:buClr>
                <a:srgbClr val="669900"/>
              </a:buClr>
              <a:buFont typeface="Wingdings" panose="05000000000000000000" pitchFamily="2" charset="2"/>
              <a:buChar char="q"/>
            </a:pPr>
            <a:r>
              <a:rPr lang="es-MX" sz="2000" dirty="0">
                <a:solidFill>
                  <a:srgbClr val="CC3300"/>
                </a:solidFill>
              </a:rPr>
              <a:t>Son muy </a:t>
            </a:r>
            <a:r>
              <a:rPr lang="es-MX" sz="2000" b="1" dirty="0">
                <a:solidFill>
                  <a:srgbClr val="CC3300"/>
                </a:solidFill>
              </a:rPr>
              <a:t>pasivos</a:t>
            </a:r>
            <a:r>
              <a:rPr lang="es-MX" sz="2000" dirty="0">
                <a:solidFill>
                  <a:srgbClr val="CC3300"/>
                </a:solidFill>
              </a:rPr>
              <a:t>, evitan tomar la iniciativa.</a:t>
            </a:r>
          </a:p>
          <a:p>
            <a:pPr algn="just">
              <a:buClr>
                <a:srgbClr val="669900"/>
              </a:buClr>
              <a:buFont typeface="Wingdings" panose="05000000000000000000" pitchFamily="2" charset="2"/>
              <a:buChar char="q"/>
            </a:pPr>
            <a:r>
              <a:rPr lang="es-MX" sz="2000" dirty="0">
                <a:solidFill>
                  <a:srgbClr val="CC3300"/>
                </a:solidFill>
              </a:rPr>
              <a:t>Son personas aisladas, </a:t>
            </a:r>
            <a:r>
              <a:rPr lang="es-MX" sz="2000" b="1" dirty="0">
                <a:solidFill>
                  <a:srgbClr val="CC3300"/>
                </a:solidFill>
              </a:rPr>
              <a:t>tímidas</a:t>
            </a:r>
            <a:r>
              <a:rPr lang="es-MX" sz="2000" dirty="0">
                <a:solidFill>
                  <a:srgbClr val="CC3300"/>
                </a:solidFill>
              </a:rPr>
              <a:t> y casi no tienen amigos o muy pocos.</a:t>
            </a:r>
          </a:p>
          <a:p>
            <a:pPr algn="just">
              <a:buClr>
                <a:srgbClr val="669900"/>
              </a:buClr>
              <a:buFont typeface="Wingdings" panose="05000000000000000000" pitchFamily="2" charset="2"/>
              <a:buChar char="q"/>
            </a:pPr>
            <a:r>
              <a:rPr lang="es-MX" sz="2000" dirty="0">
                <a:solidFill>
                  <a:srgbClr val="CC3300"/>
                </a:solidFill>
              </a:rPr>
              <a:t>No les gusta compartir con otras personas sus sentimientos.</a:t>
            </a:r>
          </a:p>
          <a:p>
            <a:pPr algn="just">
              <a:buClr>
                <a:srgbClr val="669900"/>
              </a:buClr>
              <a:buFont typeface="Wingdings" panose="05000000000000000000" pitchFamily="2" charset="2"/>
              <a:buChar char="q"/>
            </a:pPr>
            <a:r>
              <a:rPr lang="es-MX" sz="2000" dirty="0">
                <a:solidFill>
                  <a:srgbClr val="CC3300"/>
                </a:solidFill>
              </a:rPr>
              <a:t>Evitan participar en las actividades que se realizan en su centro de estudio o de trabajo.</a:t>
            </a:r>
            <a:endParaRPr lang="es-MX" sz="2000" b="1" dirty="0">
              <a:solidFill>
                <a:srgbClr val="CC3300"/>
              </a:solidFill>
            </a:endParaRPr>
          </a:p>
          <a:p>
            <a:pPr algn="just">
              <a:buClr>
                <a:srgbClr val="669900"/>
              </a:buClr>
              <a:buFont typeface="Wingdings" panose="05000000000000000000" pitchFamily="2" charset="2"/>
              <a:buChar char="q"/>
            </a:pPr>
            <a:r>
              <a:rPr lang="es-MX" sz="2000" b="1" dirty="0">
                <a:solidFill>
                  <a:srgbClr val="CC3300"/>
                </a:solidFill>
              </a:rPr>
              <a:t>Son pesimistas</a:t>
            </a:r>
            <a:r>
              <a:rPr lang="es-MX" sz="2000" dirty="0">
                <a:solidFill>
                  <a:srgbClr val="CC3300"/>
                </a:solidFill>
              </a:rPr>
              <a:t>, creen que todo les saldrá mal.</a:t>
            </a:r>
          </a:p>
          <a:p>
            <a:pPr algn="just">
              <a:buClr>
                <a:srgbClr val="669900"/>
              </a:buClr>
              <a:buFont typeface="Wingdings" panose="05000000000000000000" pitchFamily="2" charset="2"/>
              <a:buChar char="q"/>
            </a:pPr>
            <a:r>
              <a:rPr lang="es-MX" sz="2000" dirty="0">
                <a:solidFill>
                  <a:srgbClr val="CC3300"/>
                </a:solidFill>
              </a:rPr>
              <a:t>Les cuesta obtener sus metas.</a:t>
            </a:r>
            <a:endParaRPr lang="es-MX" dirty="0">
              <a:solidFill>
                <a:srgbClr val="CC3300"/>
              </a:solidFill>
            </a:endParaRPr>
          </a:p>
          <a:p>
            <a:pPr marL="0" indent="0">
              <a:buNone/>
            </a:pPr>
            <a:endParaRPr lang="es-MX" dirty="0"/>
          </a:p>
        </p:txBody>
      </p:sp>
      <p:pic>
        <p:nvPicPr>
          <p:cNvPr id="3074" name="Picture 2" descr="Imagen relacionada">
            <a:extLst>
              <a:ext uri="{FF2B5EF4-FFF2-40B4-BE49-F238E27FC236}">
                <a16:creationId xmlns:a16="http://schemas.microsoft.com/office/drawing/2014/main" id="{90C2BFC8-DA8E-4446-8C63-FE45A86A23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4661" y="4630368"/>
            <a:ext cx="3311707" cy="215487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142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E2F9FA"/>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4EC4A2-4B77-4636-8125-656D40C115C5}"/>
              </a:ext>
            </a:extLst>
          </p:cNvPr>
          <p:cNvSpPr>
            <a:spLocks noGrp="1"/>
          </p:cNvSpPr>
          <p:nvPr>
            <p:ph type="title"/>
          </p:nvPr>
        </p:nvSpPr>
        <p:spPr>
          <a:xfrm>
            <a:off x="2764958" y="453118"/>
            <a:ext cx="8911687" cy="940253"/>
          </a:xfrm>
        </p:spPr>
        <p:txBody>
          <a:bodyPr>
            <a:noAutofit/>
          </a:bodyPr>
          <a:lstStyle/>
          <a:p>
            <a:pPr algn="ctr"/>
            <a:r>
              <a:rPr lang="es-MX" sz="2800" dirty="0">
                <a:solidFill>
                  <a:srgbClr val="00B0F0"/>
                </a:solidFill>
              </a:rPr>
              <a:t>Diferencias entre las características de la autoestima  </a:t>
            </a:r>
          </a:p>
        </p:txBody>
      </p:sp>
      <p:sp>
        <p:nvSpPr>
          <p:cNvPr id="4" name="Marcador de texto 3"/>
          <p:cNvSpPr>
            <a:spLocks noGrp="1"/>
          </p:cNvSpPr>
          <p:nvPr>
            <p:ph type="body" idx="1"/>
          </p:nvPr>
        </p:nvSpPr>
        <p:spPr>
          <a:xfrm>
            <a:off x="2939373" y="1393371"/>
            <a:ext cx="3992732" cy="576262"/>
          </a:xfrm>
        </p:spPr>
        <p:txBody>
          <a:bodyPr/>
          <a:lstStyle/>
          <a:p>
            <a:pPr algn="ctr"/>
            <a:r>
              <a:rPr lang="es-MX" b="1" dirty="0">
                <a:solidFill>
                  <a:srgbClr val="FF0000"/>
                </a:solidFill>
              </a:rPr>
              <a:t>Autoestima alta</a:t>
            </a:r>
          </a:p>
        </p:txBody>
      </p:sp>
      <p:sp>
        <p:nvSpPr>
          <p:cNvPr id="6" name="Marcador de texto 5"/>
          <p:cNvSpPr>
            <a:spLocks noGrp="1"/>
          </p:cNvSpPr>
          <p:nvPr>
            <p:ph type="body" sz="quarter" idx="3"/>
          </p:nvPr>
        </p:nvSpPr>
        <p:spPr>
          <a:xfrm>
            <a:off x="7505610" y="1393371"/>
            <a:ext cx="3999001" cy="576262"/>
          </a:xfrm>
        </p:spPr>
        <p:txBody>
          <a:bodyPr/>
          <a:lstStyle/>
          <a:p>
            <a:pPr algn="ctr"/>
            <a:r>
              <a:rPr lang="es-MX" b="1" dirty="0">
                <a:solidFill>
                  <a:srgbClr val="FF0000"/>
                </a:solidFill>
              </a:rPr>
              <a:t>Autoestima baja</a:t>
            </a:r>
          </a:p>
        </p:txBody>
      </p:sp>
      <p:sp>
        <p:nvSpPr>
          <p:cNvPr id="11" name="Marcador de contenido 4">
            <a:extLst>
              <a:ext uri="{FF2B5EF4-FFF2-40B4-BE49-F238E27FC236}">
                <a16:creationId xmlns:a16="http://schemas.microsoft.com/office/drawing/2014/main" id="{F9525D41-F4C0-4B81-A7C9-D665A385D88D}"/>
              </a:ext>
            </a:extLst>
          </p:cNvPr>
          <p:cNvSpPr>
            <a:spLocks noGrp="1"/>
          </p:cNvSpPr>
          <p:nvPr>
            <p:ph sz="half" idx="2"/>
          </p:nvPr>
        </p:nvSpPr>
        <p:spPr>
          <a:xfrm>
            <a:off x="2705874" y="2125304"/>
            <a:ext cx="4342893" cy="3910200"/>
          </a:xfrm>
        </p:spPr>
        <p:txBody>
          <a:bodyPr>
            <a:noAutofit/>
          </a:bodyPr>
          <a:lstStyle/>
          <a:p>
            <a:pPr algn="just">
              <a:buFont typeface="Wingdings" panose="05000000000000000000" pitchFamily="2" charset="2"/>
              <a:buChar char="q"/>
            </a:pPr>
            <a:r>
              <a:rPr lang="es-MX" dirty="0">
                <a:solidFill>
                  <a:srgbClr val="336699"/>
                </a:solidFill>
              </a:rPr>
              <a:t>Busca el desafío y el estimulo de unas metas dignas y exigentes.</a:t>
            </a:r>
          </a:p>
          <a:p>
            <a:pPr algn="just">
              <a:buFont typeface="Wingdings" panose="05000000000000000000" pitchFamily="2" charset="2"/>
              <a:buChar char="q"/>
            </a:pPr>
            <a:r>
              <a:rPr lang="es-MX" dirty="0">
                <a:solidFill>
                  <a:srgbClr val="336699"/>
                </a:solidFill>
              </a:rPr>
              <a:t>Más fuerte será el deseo de expresarnos y de reflejar la riqueza interior.</a:t>
            </a:r>
          </a:p>
          <a:p>
            <a:pPr algn="just">
              <a:buFont typeface="Wingdings" panose="05000000000000000000" pitchFamily="2" charset="2"/>
              <a:buChar char="q"/>
            </a:pPr>
            <a:r>
              <a:rPr lang="es-MX" dirty="0">
                <a:solidFill>
                  <a:srgbClr val="336699"/>
                </a:solidFill>
              </a:rPr>
              <a:t>Nuestras comunicaciones serán más abiertas, honradas y apropiadas.</a:t>
            </a:r>
          </a:p>
          <a:p>
            <a:pPr algn="just">
              <a:buFont typeface="Wingdings" panose="05000000000000000000" pitchFamily="2" charset="2"/>
              <a:buChar char="q"/>
            </a:pPr>
            <a:r>
              <a:rPr lang="es-MX" dirty="0">
                <a:solidFill>
                  <a:srgbClr val="336699"/>
                </a:solidFill>
              </a:rPr>
              <a:t>Las personas con autoestima alta  tienden a sentirse atraídas por personas cuyo grado de autoestima es alto.</a:t>
            </a:r>
          </a:p>
        </p:txBody>
      </p:sp>
      <p:sp>
        <p:nvSpPr>
          <p:cNvPr id="12" name="Marcador de contenido 6">
            <a:extLst>
              <a:ext uri="{FF2B5EF4-FFF2-40B4-BE49-F238E27FC236}">
                <a16:creationId xmlns:a16="http://schemas.microsoft.com/office/drawing/2014/main" id="{3D71B5AB-9A51-4690-98A2-70894F77CC63}"/>
              </a:ext>
            </a:extLst>
          </p:cNvPr>
          <p:cNvSpPr>
            <a:spLocks noGrp="1"/>
          </p:cNvSpPr>
          <p:nvPr>
            <p:ph sz="quarter" idx="4"/>
          </p:nvPr>
        </p:nvSpPr>
        <p:spPr>
          <a:xfrm>
            <a:off x="7220802" y="2125305"/>
            <a:ext cx="4338674" cy="3910199"/>
          </a:xfrm>
          <a:solidFill>
            <a:srgbClr val="E2F9FA"/>
          </a:solidFill>
        </p:spPr>
        <p:txBody>
          <a:bodyPr/>
          <a:lstStyle/>
          <a:p>
            <a:pPr algn="just">
              <a:buFont typeface="Wingdings" panose="05000000000000000000" pitchFamily="2" charset="2"/>
              <a:buChar char="q"/>
            </a:pPr>
            <a:r>
              <a:rPr lang="es-MX" dirty="0">
                <a:solidFill>
                  <a:srgbClr val="336699"/>
                </a:solidFill>
              </a:rPr>
              <a:t>Busca la seguridad de lo conocido y la falta de exigencia.</a:t>
            </a:r>
          </a:p>
          <a:p>
            <a:pPr algn="just">
              <a:buFont typeface="Wingdings" panose="05000000000000000000" pitchFamily="2" charset="2"/>
              <a:buChar char="q"/>
            </a:pPr>
            <a:r>
              <a:rPr lang="es-MX" dirty="0">
                <a:solidFill>
                  <a:srgbClr val="336699"/>
                </a:solidFill>
              </a:rPr>
              <a:t>Más urgente será la necesidad de probarnos y vivir mecánica e inconscientemente.</a:t>
            </a:r>
          </a:p>
          <a:p>
            <a:pPr algn="just">
              <a:buFont typeface="Wingdings" panose="05000000000000000000" pitchFamily="2" charset="2"/>
              <a:buChar char="q"/>
            </a:pPr>
            <a:r>
              <a:rPr lang="es-MX" dirty="0">
                <a:solidFill>
                  <a:srgbClr val="336699"/>
                </a:solidFill>
              </a:rPr>
              <a:t>Nuestra comunicación será más opaca evasiva e inapropiada.</a:t>
            </a:r>
          </a:p>
          <a:p>
            <a:pPr algn="just">
              <a:buFont typeface="Wingdings" panose="05000000000000000000" pitchFamily="2" charset="2"/>
              <a:buChar char="q"/>
            </a:pPr>
            <a:r>
              <a:rPr lang="es-MX" dirty="0">
                <a:solidFill>
                  <a:srgbClr val="336699"/>
                </a:solidFill>
              </a:rPr>
              <a:t>Las personas con autoestima baja buscan la baja autoestima en los demás.</a:t>
            </a:r>
          </a:p>
          <a:p>
            <a:pPr marL="0" indent="0">
              <a:buNone/>
            </a:pPr>
            <a:endParaRPr lang="es-MX" dirty="0"/>
          </a:p>
        </p:txBody>
      </p:sp>
      <p:pic>
        <p:nvPicPr>
          <p:cNvPr id="1026" name="Picture 2" descr="Resultado de imagen para autoestima alta">
            <a:extLst>
              <a:ext uri="{FF2B5EF4-FFF2-40B4-BE49-F238E27FC236}">
                <a16:creationId xmlns:a16="http://schemas.microsoft.com/office/drawing/2014/main" id="{68821ED4-9588-4753-81CD-34BDE22DE4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525" y="2321661"/>
            <a:ext cx="1781162" cy="237488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Resultado de imagen para autoestima alta">
            <a:extLst>
              <a:ext uri="{FF2B5EF4-FFF2-40B4-BE49-F238E27FC236}">
                <a16:creationId xmlns:a16="http://schemas.microsoft.com/office/drawing/2014/main" id="{343DFBFF-13E2-42CB-ACC7-1D50CF6482B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262" y="563727"/>
            <a:ext cx="2225612" cy="148374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30" name="Picture 6" descr="https://lamenteesmaravillosa.com/wp-content/uploads/2015/07/autoestima-alta.jpg">
            <a:extLst>
              <a:ext uri="{FF2B5EF4-FFF2-40B4-BE49-F238E27FC236}">
                <a16:creationId xmlns:a16="http://schemas.microsoft.com/office/drawing/2014/main" id="{B7224AC6-C84F-49A1-9E8F-E8A7701A89B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661" y="4958851"/>
            <a:ext cx="2566151" cy="171162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Resultado de imagen para autoestima baja">
            <a:extLst>
              <a:ext uri="{FF2B5EF4-FFF2-40B4-BE49-F238E27FC236}">
                <a16:creationId xmlns:a16="http://schemas.microsoft.com/office/drawing/2014/main" id="{3BDF9007-3136-4334-95E9-644902D9386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38761" y="5103339"/>
            <a:ext cx="2111008" cy="14073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92477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rgbClr val="FFE2C5"/>
        </a:solidFill>
        <a:effectLst/>
      </p:bgPr>
    </p:bg>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45229718-820D-4101-BBBC-C78FBDA7FE92}"/>
              </a:ext>
            </a:extLst>
          </p:cNvPr>
          <p:cNvSpPr>
            <a:spLocks noGrp="1"/>
          </p:cNvSpPr>
          <p:nvPr>
            <p:ph type="title"/>
          </p:nvPr>
        </p:nvSpPr>
        <p:spPr>
          <a:xfrm>
            <a:off x="736749" y="355400"/>
            <a:ext cx="8911687" cy="1280890"/>
          </a:xfrm>
        </p:spPr>
        <p:txBody>
          <a:bodyPr/>
          <a:lstStyle/>
          <a:p>
            <a:r>
              <a:rPr lang="es-MX" dirty="0">
                <a:solidFill>
                  <a:srgbClr val="009999"/>
                </a:solidFill>
              </a:rPr>
              <a:t>Pensamientos erróneos que dañan nuestra autoestima</a:t>
            </a:r>
          </a:p>
        </p:txBody>
      </p:sp>
      <p:sp>
        <p:nvSpPr>
          <p:cNvPr id="8" name="Marcador de contenido 7">
            <a:extLst>
              <a:ext uri="{FF2B5EF4-FFF2-40B4-BE49-F238E27FC236}">
                <a16:creationId xmlns:a16="http://schemas.microsoft.com/office/drawing/2014/main" id="{FD135ECC-7683-4F79-8BBD-301DD6519FB7}"/>
              </a:ext>
            </a:extLst>
          </p:cNvPr>
          <p:cNvSpPr>
            <a:spLocks noGrp="1"/>
          </p:cNvSpPr>
          <p:nvPr>
            <p:ph sz="half" idx="2"/>
          </p:nvPr>
        </p:nvSpPr>
        <p:spPr>
          <a:xfrm>
            <a:off x="736749" y="1761555"/>
            <a:ext cx="4342893" cy="3994798"/>
          </a:xfrm>
        </p:spPr>
        <p:txBody>
          <a:bodyPr>
            <a:normAutofit fontScale="77500" lnSpcReduction="20000"/>
          </a:bodyPr>
          <a:lstStyle/>
          <a:p>
            <a:pPr algn="just">
              <a:buClr>
                <a:srgbClr val="009999"/>
              </a:buClr>
            </a:pPr>
            <a:r>
              <a:rPr lang="es-MX" sz="2300" b="1" dirty="0">
                <a:solidFill>
                  <a:srgbClr val="996600"/>
                </a:solidFill>
              </a:rPr>
              <a:t>No tener tiempo para uno mismo</a:t>
            </a:r>
            <a:r>
              <a:rPr lang="es-MX" sz="2300" dirty="0">
                <a:solidFill>
                  <a:srgbClr val="996600"/>
                </a:solidFill>
              </a:rPr>
              <a:t>. Es porque  no me valoro, no valgo la pena.</a:t>
            </a:r>
          </a:p>
          <a:p>
            <a:pPr algn="just">
              <a:buClr>
                <a:srgbClr val="009999"/>
              </a:buClr>
            </a:pPr>
            <a:r>
              <a:rPr lang="es-MX" sz="2300" b="1" dirty="0">
                <a:solidFill>
                  <a:srgbClr val="996600"/>
                </a:solidFill>
              </a:rPr>
              <a:t>Descuido o maltrato del cuerpo</a:t>
            </a:r>
            <a:r>
              <a:rPr lang="es-MX" sz="2300" dirty="0">
                <a:solidFill>
                  <a:srgbClr val="996600"/>
                </a:solidFill>
              </a:rPr>
              <a:t>. Como está el cuerpo está la autoestima.</a:t>
            </a:r>
          </a:p>
          <a:p>
            <a:pPr algn="just">
              <a:buClr>
                <a:srgbClr val="009999"/>
              </a:buClr>
            </a:pPr>
            <a:r>
              <a:rPr lang="es-MX" sz="2300" b="1" dirty="0">
                <a:solidFill>
                  <a:srgbClr val="996600"/>
                </a:solidFill>
              </a:rPr>
              <a:t>Necesidad de compararse</a:t>
            </a:r>
            <a:r>
              <a:rPr lang="es-MX" sz="2300" dirty="0">
                <a:solidFill>
                  <a:srgbClr val="996600"/>
                </a:solidFill>
              </a:rPr>
              <a:t>. No soy mejor o peor que otro, simplemente diferente.</a:t>
            </a:r>
          </a:p>
          <a:p>
            <a:pPr algn="just">
              <a:buClr>
                <a:srgbClr val="009999"/>
              </a:buClr>
            </a:pPr>
            <a:r>
              <a:rPr lang="es-MX" sz="2300" b="1" dirty="0">
                <a:solidFill>
                  <a:srgbClr val="996600"/>
                </a:solidFill>
              </a:rPr>
              <a:t>Rechazar los reconocimientos o cumplidos</a:t>
            </a:r>
            <a:r>
              <a:rPr lang="es-MX" sz="2300" dirty="0">
                <a:solidFill>
                  <a:srgbClr val="996600"/>
                </a:solidFill>
              </a:rPr>
              <a:t>. Es porque no me quiero.</a:t>
            </a:r>
          </a:p>
          <a:p>
            <a:pPr algn="just">
              <a:buClr>
                <a:srgbClr val="009999"/>
              </a:buClr>
            </a:pPr>
            <a:r>
              <a:rPr lang="es-MX" sz="2300" b="1" dirty="0">
                <a:solidFill>
                  <a:srgbClr val="996600"/>
                </a:solidFill>
              </a:rPr>
              <a:t>Negarse a pedir algo que le gusta o evitar darse gusto en algo</a:t>
            </a:r>
            <a:r>
              <a:rPr lang="es-MX" sz="2300" dirty="0">
                <a:solidFill>
                  <a:srgbClr val="996600"/>
                </a:solidFill>
              </a:rPr>
              <a:t>. No lo merezco, no valgo la pena.</a:t>
            </a:r>
          </a:p>
          <a:p>
            <a:pPr marL="0" indent="0">
              <a:buNone/>
            </a:pPr>
            <a:endParaRPr lang="es-MX" dirty="0"/>
          </a:p>
        </p:txBody>
      </p:sp>
      <p:sp>
        <p:nvSpPr>
          <p:cNvPr id="20" name="Marcador de texto 19">
            <a:extLst>
              <a:ext uri="{FF2B5EF4-FFF2-40B4-BE49-F238E27FC236}">
                <a16:creationId xmlns:a16="http://schemas.microsoft.com/office/drawing/2014/main" id="{836B4B5D-00F5-4306-AADA-36E7D40DA611}"/>
              </a:ext>
            </a:extLst>
          </p:cNvPr>
          <p:cNvSpPr>
            <a:spLocks noGrp="1"/>
          </p:cNvSpPr>
          <p:nvPr>
            <p:ph type="body" sz="quarter" idx="3"/>
          </p:nvPr>
        </p:nvSpPr>
        <p:spPr>
          <a:xfrm>
            <a:off x="6034576" y="1264153"/>
            <a:ext cx="3999001" cy="576262"/>
          </a:xfrm>
        </p:spPr>
        <p:txBody>
          <a:bodyPr/>
          <a:lstStyle/>
          <a:p>
            <a:pPr algn="ctr"/>
            <a:r>
              <a:rPr lang="es-MX" b="1" dirty="0">
                <a:solidFill>
                  <a:srgbClr val="FF9900"/>
                </a:solidFill>
              </a:rPr>
              <a:t>Mejora tu autoestima </a:t>
            </a:r>
          </a:p>
        </p:txBody>
      </p:sp>
      <p:sp>
        <p:nvSpPr>
          <p:cNvPr id="22" name="Rectángulo: esquinas redondeadas 21">
            <a:extLst>
              <a:ext uri="{FF2B5EF4-FFF2-40B4-BE49-F238E27FC236}">
                <a16:creationId xmlns:a16="http://schemas.microsoft.com/office/drawing/2014/main" id="{60F7F722-3D10-4C2E-8BB8-767F476ACFD6}"/>
              </a:ext>
            </a:extLst>
          </p:cNvPr>
          <p:cNvSpPr/>
          <p:nvPr/>
        </p:nvSpPr>
        <p:spPr>
          <a:xfrm>
            <a:off x="5590700" y="2194371"/>
            <a:ext cx="1492454" cy="3747371"/>
          </a:xfrm>
          <a:prstGeom prst="roundRect">
            <a:avLst/>
          </a:prstGeom>
          <a:solidFill>
            <a:srgbClr val="009999"/>
          </a:solidFill>
          <a:ln>
            <a:solidFill>
              <a:srgbClr val="00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rgbClr val="FFF1DD"/>
                </a:solidFill>
              </a:rPr>
              <a:t>Si tienes </a:t>
            </a:r>
            <a:r>
              <a:rPr lang="es-MX" sz="1600" b="1" dirty="0">
                <a:solidFill>
                  <a:srgbClr val="FFF1DD"/>
                </a:solidFill>
              </a:rPr>
              <a:t>claridad </a:t>
            </a:r>
            <a:r>
              <a:rPr lang="es-MX" sz="1600" dirty="0">
                <a:solidFill>
                  <a:srgbClr val="FFF1DD"/>
                </a:solidFill>
              </a:rPr>
              <a:t>con tu </a:t>
            </a:r>
            <a:r>
              <a:rPr lang="es-MX" sz="1600" b="1" dirty="0">
                <a:solidFill>
                  <a:srgbClr val="FFF1DD"/>
                </a:solidFill>
              </a:rPr>
              <a:t>propia mente</a:t>
            </a:r>
            <a:r>
              <a:rPr lang="es-MX" sz="1600" dirty="0">
                <a:solidFill>
                  <a:srgbClr val="FFF1DD"/>
                </a:solidFill>
              </a:rPr>
              <a:t>, puedes afrontar las situaciones y las personas con claridad. </a:t>
            </a:r>
          </a:p>
        </p:txBody>
      </p:sp>
      <p:sp>
        <p:nvSpPr>
          <p:cNvPr id="23" name="Rectángulo: esquinas redondeadas 22">
            <a:extLst>
              <a:ext uri="{FF2B5EF4-FFF2-40B4-BE49-F238E27FC236}">
                <a16:creationId xmlns:a16="http://schemas.microsoft.com/office/drawing/2014/main" id="{40FE9169-80CA-4EBE-817B-D940955BE959}"/>
              </a:ext>
            </a:extLst>
          </p:cNvPr>
          <p:cNvSpPr/>
          <p:nvPr/>
        </p:nvSpPr>
        <p:spPr>
          <a:xfrm>
            <a:off x="7405435" y="2194371"/>
            <a:ext cx="1257285" cy="3727835"/>
          </a:xfrm>
          <a:prstGeom prst="round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rgbClr val="336699"/>
                </a:solidFill>
              </a:rPr>
              <a:t>Uno debe aprender a</a:t>
            </a:r>
            <a:r>
              <a:rPr lang="es-MX" sz="1200" b="1" dirty="0">
                <a:solidFill>
                  <a:srgbClr val="336699"/>
                </a:solidFill>
              </a:rPr>
              <a:t> mantener su propia vida</a:t>
            </a:r>
            <a:r>
              <a:rPr lang="es-MX" sz="1200" dirty="0">
                <a:solidFill>
                  <a:srgbClr val="336699"/>
                </a:solidFill>
              </a:rPr>
              <a:t> y establecer sus propios parámetros, </a:t>
            </a:r>
            <a:r>
              <a:rPr lang="es-MX" sz="1200" dirty="0">
                <a:solidFill>
                  <a:srgbClr val="0070C0"/>
                </a:solidFill>
                <a:hlinkClick r:id="rId2" tooltip="Para triunfar en la vida, primero tienes que…">
                  <a:extLst>
                    <a:ext uri="{A12FA001-AC4F-418D-AE19-62706E023703}">
                      <ahyp:hlinkClr xmlns:ahyp="http://schemas.microsoft.com/office/drawing/2018/hyperlinkcolor" val="tx"/>
                    </a:ext>
                  </a:extLst>
                </a:hlinkClick>
              </a:rPr>
              <a:t>metas y objetivos</a:t>
            </a:r>
            <a:r>
              <a:rPr lang="es-MX" sz="1200" dirty="0">
                <a:solidFill>
                  <a:srgbClr val="0070C0"/>
                </a:solidFill>
              </a:rPr>
              <a:t>, </a:t>
            </a:r>
            <a:r>
              <a:rPr lang="es-MX" sz="1200" dirty="0">
                <a:solidFill>
                  <a:srgbClr val="336699"/>
                </a:solidFill>
              </a:rPr>
              <a:t>basados en lo que</a:t>
            </a:r>
            <a:r>
              <a:rPr lang="es-MX" sz="1200" b="1" dirty="0">
                <a:solidFill>
                  <a:srgbClr val="336699"/>
                </a:solidFill>
              </a:rPr>
              <a:t> uno quiere</a:t>
            </a:r>
            <a:r>
              <a:rPr lang="es-MX" sz="1200" dirty="0">
                <a:solidFill>
                  <a:srgbClr val="336699"/>
                </a:solidFill>
              </a:rPr>
              <a:t> y no en lo que los demás han podido lograr.</a:t>
            </a:r>
          </a:p>
          <a:p>
            <a:pPr algn="ctr"/>
            <a:endParaRPr lang="es-MX" dirty="0"/>
          </a:p>
        </p:txBody>
      </p:sp>
      <p:sp>
        <p:nvSpPr>
          <p:cNvPr id="24" name="Rectángulo: esquinas redondeadas 23">
            <a:extLst>
              <a:ext uri="{FF2B5EF4-FFF2-40B4-BE49-F238E27FC236}">
                <a16:creationId xmlns:a16="http://schemas.microsoft.com/office/drawing/2014/main" id="{F24577BD-8E18-4529-A1B2-86AAC896AA05}"/>
              </a:ext>
            </a:extLst>
          </p:cNvPr>
          <p:cNvSpPr/>
          <p:nvPr/>
        </p:nvSpPr>
        <p:spPr>
          <a:xfrm>
            <a:off x="8991793" y="2202160"/>
            <a:ext cx="1411222" cy="3747371"/>
          </a:xfrm>
          <a:prstGeom prst="roundRect">
            <a:avLst/>
          </a:prstGeom>
          <a:solidFill>
            <a:srgbClr val="336699"/>
          </a:solidFill>
          <a:ln>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rgbClr val="FFF1DD"/>
                </a:solidFill>
              </a:rPr>
              <a:t>Cuando recibes un </a:t>
            </a:r>
            <a:r>
              <a:rPr lang="es-MX" sz="1400" b="1" dirty="0">
                <a:solidFill>
                  <a:srgbClr val="FFF1DD"/>
                </a:solidFill>
              </a:rPr>
              <a:t>cumplido con amabilidad y cortesía, </a:t>
            </a:r>
            <a:r>
              <a:rPr lang="es-MX" sz="1400" dirty="0">
                <a:solidFill>
                  <a:srgbClr val="FFF1DD"/>
                </a:solidFill>
              </a:rPr>
              <a:t>demuestra que te sientes cómodo y confiado con quién eres.</a:t>
            </a:r>
          </a:p>
          <a:p>
            <a:pPr algn="ctr"/>
            <a:endParaRPr lang="es-MX" sz="1400" dirty="0">
              <a:solidFill>
                <a:srgbClr val="FFF1DD"/>
              </a:solidFill>
            </a:endParaRPr>
          </a:p>
          <a:p>
            <a:pPr algn="ctr"/>
            <a:endParaRPr lang="es-MX" dirty="0"/>
          </a:p>
        </p:txBody>
      </p:sp>
      <p:pic>
        <p:nvPicPr>
          <p:cNvPr id="2050" name="Picture 2" descr="Resultado de imagen para rechazar los reconocimientos y cumplidos">
            <a:extLst>
              <a:ext uri="{FF2B5EF4-FFF2-40B4-BE49-F238E27FC236}">
                <a16:creationId xmlns:a16="http://schemas.microsoft.com/office/drawing/2014/main" id="{FAE01FF8-A3B5-4043-B8C0-3BBB50FD54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71359" y="3103123"/>
            <a:ext cx="1515011" cy="168982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Resultado de imagen para metas y objetivos que uno quiere">
            <a:extLst>
              <a:ext uri="{FF2B5EF4-FFF2-40B4-BE49-F238E27FC236}">
                <a16:creationId xmlns:a16="http://schemas.microsoft.com/office/drawing/2014/main" id="{9993F091-45CC-4338-B1B1-71DDE89186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87393" y="1840415"/>
            <a:ext cx="1514500" cy="8481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6" name="Picture 2" descr="https://yoga.guiafitness.com/wp-content/uploads/sites/6/meditacion-y-respiracion.jpg">
            <a:extLst>
              <a:ext uri="{FF2B5EF4-FFF2-40B4-BE49-F238E27FC236}">
                <a16:creationId xmlns:a16="http://schemas.microsoft.com/office/drawing/2014/main" id="{E6E1DAD1-52A2-42F1-B3BA-14E1F48D29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14109" y="202225"/>
            <a:ext cx="1411222" cy="13114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37706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2F9FA"/>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D23DDEE7-BB0B-4250-8C12-7A5CDD7E5BF2}"/>
              </a:ext>
            </a:extLst>
          </p:cNvPr>
          <p:cNvSpPr>
            <a:spLocks noGrp="1"/>
          </p:cNvSpPr>
          <p:nvPr>
            <p:ph type="ctrTitle"/>
          </p:nvPr>
        </p:nvSpPr>
        <p:spPr>
          <a:xfrm>
            <a:off x="2589212" y="1166219"/>
            <a:ext cx="8915399" cy="1714633"/>
          </a:xfrm>
        </p:spPr>
        <p:txBody>
          <a:bodyPr>
            <a:normAutofit/>
          </a:bodyPr>
          <a:lstStyle/>
          <a:p>
            <a:pPr algn="ctr"/>
            <a:r>
              <a:rPr lang="es-MX" sz="3200" dirty="0">
                <a:solidFill>
                  <a:srgbClr val="FF6600"/>
                </a:solidFill>
                <a:latin typeface="Lucida Handwriting" panose="03010101010101010101" pitchFamily="66" charset="0"/>
              </a:rPr>
              <a:t>RECONOCIENDO MI AUTOESTIMA</a:t>
            </a:r>
            <a:endParaRPr lang="es-MX" sz="3200" dirty="0">
              <a:solidFill>
                <a:srgbClr val="FF6600"/>
              </a:solidFill>
            </a:endParaRPr>
          </a:p>
        </p:txBody>
      </p:sp>
      <p:sp>
        <p:nvSpPr>
          <p:cNvPr id="6" name="Subtítulo 5">
            <a:extLst>
              <a:ext uri="{FF2B5EF4-FFF2-40B4-BE49-F238E27FC236}">
                <a16:creationId xmlns:a16="http://schemas.microsoft.com/office/drawing/2014/main" id="{54C63039-7519-4737-8381-D46CB963AD9E}"/>
              </a:ext>
            </a:extLst>
          </p:cNvPr>
          <p:cNvSpPr>
            <a:spLocks noGrp="1"/>
          </p:cNvSpPr>
          <p:nvPr>
            <p:ph type="subTitle" idx="1"/>
          </p:nvPr>
        </p:nvSpPr>
        <p:spPr>
          <a:xfrm>
            <a:off x="2589212" y="3790195"/>
            <a:ext cx="8915399" cy="2053257"/>
          </a:xfrm>
        </p:spPr>
        <p:txBody>
          <a:bodyPr>
            <a:normAutofit/>
          </a:bodyPr>
          <a:lstStyle/>
          <a:p>
            <a:r>
              <a:rPr lang="es-MX" sz="2400" b="1" dirty="0">
                <a:solidFill>
                  <a:srgbClr val="006699"/>
                </a:solidFill>
              </a:rPr>
              <a:t>PROPÓSITO:</a:t>
            </a:r>
          </a:p>
          <a:p>
            <a:endParaRPr lang="es-MX" sz="2400" dirty="0"/>
          </a:p>
          <a:p>
            <a:r>
              <a:rPr lang="es-MX" sz="2400" dirty="0">
                <a:solidFill>
                  <a:schemeClr val="accent1">
                    <a:lumMod val="75000"/>
                  </a:schemeClr>
                </a:solidFill>
              </a:rPr>
              <a:t>Reorganiza las características de su autoestima y emplea técnicas para equilibrarla.</a:t>
            </a:r>
          </a:p>
        </p:txBody>
      </p:sp>
    </p:spTree>
    <p:extLst>
      <p:ext uri="{BB962C8B-B14F-4D97-AF65-F5344CB8AC3E}">
        <p14:creationId xmlns:p14="http://schemas.microsoft.com/office/powerpoint/2010/main" val="2015786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A2680E-D87D-4EF3-A218-A4953E32CED4}"/>
              </a:ext>
            </a:extLst>
          </p:cNvPr>
          <p:cNvSpPr>
            <a:spLocks noGrp="1"/>
          </p:cNvSpPr>
          <p:nvPr>
            <p:ph type="title"/>
          </p:nvPr>
        </p:nvSpPr>
        <p:spPr>
          <a:xfrm>
            <a:off x="4029614" y="154464"/>
            <a:ext cx="8162386" cy="1280890"/>
          </a:xfrm>
        </p:spPr>
        <p:txBody>
          <a:bodyPr/>
          <a:lstStyle/>
          <a:p>
            <a:pPr algn="ctr"/>
            <a:r>
              <a:rPr lang="es-MX" dirty="0">
                <a:solidFill>
                  <a:srgbClr val="FF9900"/>
                </a:solidFill>
              </a:rPr>
              <a:t>La influencia de los pensamientos erróneos en la autoestima  </a:t>
            </a:r>
          </a:p>
        </p:txBody>
      </p:sp>
      <p:sp>
        <p:nvSpPr>
          <p:cNvPr id="3" name="Marcador de contenido 2">
            <a:extLst>
              <a:ext uri="{FF2B5EF4-FFF2-40B4-BE49-F238E27FC236}">
                <a16:creationId xmlns:a16="http://schemas.microsoft.com/office/drawing/2014/main" id="{B282EED6-D01C-4022-B095-25AA57E7C17B}"/>
              </a:ext>
            </a:extLst>
          </p:cNvPr>
          <p:cNvSpPr>
            <a:spLocks noGrp="1"/>
          </p:cNvSpPr>
          <p:nvPr>
            <p:ph sz="half" idx="1"/>
          </p:nvPr>
        </p:nvSpPr>
        <p:spPr>
          <a:xfrm>
            <a:off x="4232546" y="1524490"/>
            <a:ext cx="4313864" cy="4641715"/>
          </a:xfrm>
        </p:spPr>
        <p:txBody>
          <a:bodyPr>
            <a:noAutofit/>
          </a:bodyPr>
          <a:lstStyle/>
          <a:p>
            <a:pPr marL="0" indent="0" algn="ctr">
              <a:buNone/>
            </a:pPr>
            <a:r>
              <a:rPr lang="es-MX" sz="2000" b="1" dirty="0">
                <a:solidFill>
                  <a:srgbClr val="CC3300"/>
                </a:solidFill>
              </a:rPr>
              <a:t>Debemos poner atención a lo que nos decimos a nosotros mismos a diario.</a:t>
            </a:r>
            <a:r>
              <a:rPr lang="es-MX" sz="2000" dirty="0">
                <a:solidFill>
                  <a:srgbClr val="CC3300"/>
                </a:solidFill>
              </a:rPr>
              <a:t> Quejas constantes, pensamientos de frustración, tristeza, amargura y todo aquello que se traduce en la frase “No me merezco las experiencias y cosas buenas de la vida”, hay que desecharlos y sustituirlos por pensamientos, afirmaciones y visualizaciones que refuercen el maravilloso ser humano que eres, y que te mereces todo lo mejor del mundo.</a:t>
            </a:r>
          </a:p>
        </p:txBody>
      </p:sp>
      <p:pic>
        <p:nvPicPr>
          <p:cNvPr id="1026" name="Picture 2" descr="Imagen relacionada">
            <a:extLst>
              <a:ext uri="{FF2B5EF4-FFF2-40B4-BE49-F238E27FC236}">
                <a16:creationId xmlns:a16="http://schemas.microsoft.com/office/drawing/2014/main" id="{F6ABA036-D496-4A31-B9BF-806E3AF5CA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5852" y="4065109"/>
            <a:ext cx="3173528" cy="19366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0" name="Picture 6" descr="ddss">
            <a:extLst>
              <a:ext uri="{FF2B5EF4-FFF2-40B4-BE49-F238E27FC236}">
                <a16:creationId xmlns:a16="http://schemas.microsoft.com/office/drawing/2014/main" id="{0C9C5255-0300-496E-8D92-7ACC858BD7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835" y="1219200"/>
            <a:ext cx="3271321" cy="419213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n relacionada">
            <a:extLst>
              <a:ext uri="{FF2B5EF4-FFF2-40B4-BE49-F238E27FC236}">
                <a16:creationId xmlns:a16="http://schemas.microsoft.com/office/drawing/2014/main" id="{D67FF17D-8468-4251-846B-7D411B774E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69899" y="1540458"/>
            <a:ext cx="3105433" cy="22265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827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a:extLst>
              <a:ext uri="{FF2B5EF4-FFF2-40B4-BE49-F238E27FC236}">
                <a16:creationId xmlns:a16="http://schemas.microsoft.com/office/drawing/2014/main" id="{A059EC24-1E71-43C7-8ED4-E70453672701}"/>
              </a:ext>
            </a:extLst>
          </p:cNvPr>
          <p:cNvSpPr>
            <a:spLocks noGrp="1"/>
          </p:cNvSpPr>
          <p:nvPr>
            <p:ph idx="1"/>
          </p:nvPr>
        </p:nvSpPr>
        <p:spPr>
          <a:xfrm>
            <a:off x="6323012" y="268448"/>
            <a:ext cx="5181600" cy="6241409"/>
          </a:xfrm>
        </p:spPr>
        <p:txBody>
          <a:bodyPr>
            <a:normAutofit lnSpcReduction="10000"/>
          </a:bodyPr>
          <a:lstStyle/>
          <a:p>
            <a:pPr marL="0" indent="0" algn="ctr">
              <a:buNone/>
            </a:pPr>
            <a:endParaRPr lang="es-MX" sz="2400" b="1" dirty="0"/>
          </a:p>
          <a:p>
            <a:pPr marL="0" indent="0" algn="ctr">
              <a:buNone/>
            </a:pPr>
            <a:r>
              <a:rPr lang="es-MX" sz="2200" b="1" dirty="0">
                <a:solidFill>
                  <a:srgbClr val="336699"/>
                </a:solidFill>
              </a:rPr>
              <a:t>Beneficios de la escucha activa</a:t>
            </a:r>
          </a:p>
          <a:p>
            <a:pPr algn="just"/>
            <a:r>
              <a:rPr lang="es-MX" sz="2000" b="1" dirty="0">
                <a:solidFill>
                  <a:srgbClr val="336699"/>
                </a:solidFill>
              </a:rPr>
              <a:t>Eleva la autoestima </a:t>
            </a:r>
            <a:r>
              <a:rPr lang="es-MX" sz="2000" dirty="0">
                <a:solidFill>
                  <a:srgbClr val="336699"/>
                </a:solidFill>
              </a:rPr>
              <a:t>del que habla, pues le permite sentir que lo que dice es importante para el que lo escucha y, con esto, la comunicación y la interrelación se hacen más fluidas, respetuosas y agradables.</a:t>
            </a:r>
          </a:p>
          <a:p>
            <a:pPr algn="just"/>
            <a:r>
              <a:rPr lang="es-MX" sz="2000" dirty="0">
                <a:solidFill>
                  <a:srgbClr val="336699"/>
                </a:solidFill>
              </a:rPr>
              <a:t>Le permite al que escucha </a:t>
            </a:r>
            <a:r>
              <a:rPr lang="es-MX" sz="2000" b="1" dirty="0">
                <a:solidFill>
                  <a:srgbClr val="336699"/>
                </a:solidFill>
              </a:rPr>
              <a:t>identificar</a:t>
            </a:r>
            <a:r>
              <a:rPr lang="es-MX" sz="2000" dirty="0">
                <a:solidFill>
                  <a:srgbClr val="336699"/>
                </a:solidFill>
              </a:rPr>
              <a:t> </a:t>
            </a:r>
            <a:r>
              <a:rPr lang="es-MX" sz="2000" b="1" dirty="0">
                <a:solidFill>
                  <a:srgbClr val="336699"/>
                </a:solidFill>
              </a:rPr>
              <a:t>intereses y sentimientos </a:t>
            </a:r>
            <a:r>
              <a:rPr lang="es-MX" sz="2000" dirty="0">
                <a:solidFill>
                  <a:srgbClr val="336699"/>
                </a:solidFill>
              </a:rPr>
              <a:t>del que habla y, de esta forma, puede ser más efectivo en la comunicación con su interlocutor.</a:t>
            </a:r>
          </a:p>
          <a:p>
            <a:pPr algn="just"/>
            <a:r>
              <a:rPr lang="es-MX" sz="2000" dirty="0">
                <a:solidFill>
                  <a:srgbClr val="336699"/>
                </a:solidFill>
              </a:rPr>
              <a:t>Se </a:t>
            </a:r>
            <a:r>
              <a:rPr lang="es-MX" sz="2000" b="1" dirty="0">
                <a:solidFill>
                  <a:srgbClr val="336699"/>
                </a:solidFill>
              </a:rPr>
              <a:t>reducen </a:t>
            </a:r>
            <a:r>
              <a:rPr lang="es-MX" sz="2000" dirty="0">
                <a:solidFill>
                  <a:srgbClr val="336699"/>
                </a:solidFill>
              </a:rPr>
              <a:t>las posibilidades de </a:t>
            </a:r>
            <a:r>
              <a:rPr lang="es-MX" sz="2000" b="1" dirty="0">
                <a:solidFill>
                  <a:srgbClr val="336699"/>
                </a:solidFill>
              </a:rPr>
              <a:t>conflictos</a:t>
            </a:r>
            <a:r>
              <a:rPr lang="es-MX" sz="2000" dirty="0">
                <a:solidFill>
                  <a:srgbClr val="336699"/>
                </a:solidFill>
              </a:rPr>
              <a:t> por malas interpretaciones en las comunicaciones.</a:t>
            </a:r>
          </a:p>
          <a:p>
            <a:pPr algn="just"/>
            <a:r>
              <a:rPr lang="es-MX" sz="2000" dirty="0">
                <a:solidFill>
                  <a:srgbClr val="336699"/>
                </a:solidFill>
              </a:rPr>
              <a:t>El que escucha con atención, proyecta una </a:t>
            </a:r>
            <a:r>
              <a:rPr lang="es-MX" sz="2000" b="1" dirty="0">
                <a:solidFill>
                  <a:srgbClr val="336699"/>
                </a:solidFill>
              </a:rPr>
              <a:t>imagen de respeto e inteligencia</a:t>
            </a:r>
            <a:r>
              <a:rPr lang="es-MX" sz="2000" dirty="0">
                <a:solidFill>
                  <a:srgbClr val="336699"/>
                </a:solidFill>
              </a:rPr>
              <a:t>.</a:t>
            </a:r>
          </a:p>
          <a:p>
            <a:pPr marL="0" indent="0" algn="just">
              <a:buNone/>
            </a:pPr>
            <a:endParaRPr lang="es-MX" dirty="0"/>
          </a:p>
        </p:txBody>
      </p:sp>
      <p:sp>
        <p:nvSpPr>
          <p:cNvPr id="8" name="Marcador de texto 7">
            <a:extLst>
              <a:ext uri="{FF2B5EF4-FFF2-40B4-BE49-F238E27FC236}">
                <a16:creationId xmlns:a16="http://schemas.microsoft.com/office/drawing/2014/main" id="{2237E9B6-5CE3-4180-8058-630878F59988}"/>
              </a:ext>
            </a:extLst>
          </p:cNvPr>
          <p:cNvSpPr>
            <a:spLocks noGrp="1"/>
          </p:cNvSpPr>
          <p:nvPr>
            <p:ph type="body" sz="half" idx="2"/>
          </p:nvPr>
        </p:nvSpPr>
        <p:spPr>
          <a:xfrm>
            <a:off x="1951330" y="2395312"/>
            <a:ext cx="3917659" cy="2067376"/>
          </a:xfrm>
        </p:spPr>
        <p:txBody>
          <a:bodyPr>
            <a:normAutofit/>
          </a:bodyPr>
          <a:lstStyle/>
          <a:p>
            <a:pPr algn="ctr"/>
            <a:r>
              <a:rPr lang="es-MX" sz="2400" b="1" dirty="0">
                <a:solidFill>
                  <a:srgbClr val="FF7C80"/>
                </a:solidFill>
              </a:rPr>
              <a:t>Escucha activa </a:t>
            </a:r>
            <a:r>
              <a:rPr lang="es-MX" sz="2400" dirty="0">
                <a:solidFill>
                  <a:srgbClr val="FF7C80"/>
                </a:solidFill>
              </a:rPr>
              <a:t>como medio para contrarrestar los pensamientos erróneos en la autoestima</a:t>
            </a:r>
          </a:p>
        </p:txBody>
      </p:sp>
      <p:pic>
        <p:nvPicPr>
          <p:cNvPr id="1026" name="Picture 2" descr="Imagen relacionada">
            <a:extLst>
              <a:ext uri="{FF2B5EF4-FFF2-40B4-BE49-F238E27FC236}">
                <a16:creationId xmlns:a16="http://schemas.microsoft.com/office/drawing/2014/main" id="{1BA5CE28-D188-4FAE-8476-41FBCDB832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627" y="4299033"/>
            <a:ext cx="2743059" cy="218896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Imagen relacionada">
            <a:extLst>
              <a:ext uri="{FF2B5EF4-FFF2-40B4-BE49-F238E27FC236}">
                <a16:creationId xmlns:a16="http://schemas.microsoft.com/office/drawing/2014/main" id="{5309A9CA-725B-4709-9A88-AE66DF338E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1178" y="344801"/>
            <a:ext cx="3075767" cy="205051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3217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rgbClr val="F3F3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0FED20-F824-498B-9099-59390E092C30}"/>
              </a:ext>
            </a:extLst>
          </p:cNvPr>
          <p:cNvSpPr>
            <a:spLocks noGrp="1"/>
          </p:cNvSpPr>
          <p:nvPr>
            <p:ph type="title"/>
          </p:nvPr>
        </p:nvSpPr>
        <p:spPr>
          <a:xfrm>
            <a:off x="2363789" y="2857218"/>
            <a:ext cx="3732211" cy="996778"/>
          </a:xfrm>
        </p:spPr>
        <p:txBody>
          <a:bodyPr>
            <a:noAutofit/>
          </a:bodyPr>
          <a:lstStyle/>
          <a:p>
            <a:pPr algn="ctr"/>
            <a:r>
              <a:rPr lang="es-MX" sz="2200" b="1" dirty="0">
                <a:solidFill>
                  <a:srgbClr val="FF3399"/>
                </a:solidFill>
              </a:rPr>
              <a:t>Metas a corto plazo para erradicar pensamientos y actitudes erróneas</a:t>
            </a:r>
          </a:p>
        </p:txBody>
      </p:sp>
      <p:sp>
        <p:nvSpPr>
          <p:cNvPr id="3" name="Marcador de contenido 2">
            <a:extLst>
              <a:ext uri="{FF2B5EF4-FFF2-40B4-BE49-F238E27FC236}">
                <a16:creationId xmlns:a16="http://schemas.microsoft.com/office/drawing/2014/main" id="{BC4D6EC1-2373-4C5D-A6E8-4EA87649AA30}"/>
              </a:ext>
            </a:extLst>
          </p:cNvPr>
          <p:cNvSpPr>
            <a:spLocks noGrp="1"/>
          </p:cNvSpPr>
          <p:nvPr>
            <p:ph idx="1"/>
          </p:nvPr>
        </p:nvSpPr>
        <p:spPr>
          <a:xfrm>
            <a:off x="6304937" y="455889"/>
            <a:ext cx="5181600" cy="4618620"/>
          </a:xfrm>
        </p:spPr>
        <p:txBody>
          <a:bodyPr>
            <a:normAutofit/>
          </a:bodyPr>
          <a:lstStyle/>
          <a:p>
            <a:pPr marL="0" indent="0" algn="ctr">
              <a:buNone/>
              <a:defRPr/>
            </a:pPr>
            <a:r>
              <a:rPr lang="es-ES_tradnl" dirty="0">
                <a:solidFill>
                  <a:srgbClr val="FF3399"/>
                </a:solidFill>
              </a:rPr>
              <a:t>La autoestima es una estructura susceptible de modificación y, por lo tanto, puede ser  re aprendida y reconstruida.</a:t>
            </a:r>
          </a:p>
          <a:p>
            <a:pPr marL="0" indent="0" algn="ctr">
              <a:buNone/>
              <a:defRPr/>
            </a:pPr>
            <a:endParaRPr lang="es-ES_tradnl" sz="800" dirty="0">
              <a:solidFill>
                <a:srgbClr val="FF3399"/>
              </a:solidFill>
            </a:endParaRPr>
          </a:p>
          <a:p>
            <a:pPr marL="0" indent="0" algn="ctr">
              <a:buNone/>
              <a:defRPr/>
            </a:pPr>
            <a:r>
              <a:rPr lang="es-ES_tradnl" dirty="0">
                <a:solidFill>
                  <a:srgbClr val="9933FF"/>
                </a:solidFill>
              </a:rPr>
              <a:t>Es conseguir que los pensamientos negativos se conviertan en pensamientos positivos, con la finalidad de que el sufrimiento interno disminuya. </a:t>
            </a:r>
          </a:p>
          <a:p>
            <a:pPr marL="0" indent="0" algn="ctr">
              <a:buNone/>
              <a:defRPr/>
            </a:pPr>
            <a:endParaRPr lang="es-AR" sz="800" dirty="0">
              <a:solidFill>
                <a:srgbClr val="FF3399"/>
              </a:solidFill>
            </a:endParaRPr>
          </a:p>
          <a:p>
            <a:pPr marL="365760" indent="-283464" algn="ctr">
              <a:buNone/>
              <a:defRPr/>
            </a:pPr>
            <a:r>
              <a:rPr lang="es-AR" dirty="0">
                <a:solidFill>
                  <a:srgbClr val="FF3399"/>
                </a:solidFill>
              </a:rPr>
              <a:t>La autoestima es esencial para la supervivencia psicológica.</a:t>
            </a:r>
          </a:p>
          <a:p>
            <a:pPr marL="365760" indent="-283464" algn="ctr">
              <a:buNone/>
              <a:defRPr/>
            </a:pPr>
            <a:endParaRPr lang="es-AR" sz="800" dirty="0">
              <a:solidFill>
                <a:srgbClr val="9933FF"/>
              </a:solidFill>
            </a:endParaRPr>
          </a:p>
          <a:p>
            <a:pPr marL="365760" indent="-283464" algn="ctr">
              <a:buNone/>
              <a:defRPr/>
            </a:pPr>
            <a:r>
              <a:rPr lang="es-AR" dirty="0">
                <a:solidFill>
                  <a:srgbClr val="9933FF"/>
                </a:solidFill>
              </a:rPr>
              <a:t>Es valorarse positivamente y quererse sin condiciones.</a:t>
            </a:r>
          </a:p>
          <a:p>
            <a:pPr marL="0" indent="0">
              <a:buNone/>
            </a:pPr>
            <a:endParaRPr lang="es-MX" dirty="0"/>
          </a:p>
        </p:txBody>
      </p:sp>
      <p:pic>
        <p:nvPicPr>
          <p:cNvPr id="4" name="Picture 6" descr="http://2.bp.blogspot.com/-OP1FJx9JuKE/T2srLr9z_5I/AAAAAAAAAM0/qSsQGnnRL5A/s1600/Alta+Autoestima.jpg">
            <a:extLst>
              <a:ext uri="{FF2B5EF4-FFF2-40B4-BE49-F238E27FC236}">
                <a16:creationId xmlns:a16="http://schemas.microsoft.com/office/drawing/2014/main" id="{6832C024-F442-4F36-B544-C428B17FCC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701" y="156252"/>
            <a:ext cx="3196492" cy="2408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ttp://www.automotivacion.net/wp-content/uploads/2012/10/2-mejorar-autoestima.jpg">
            <a:extLst>
              <a:ext uri="{FF2B5EF4-FFF2-40B4-BE49-F238E27FC236}">
                <a16:creationId xmlns:a16="http://schemas.microsoft.com/office/drawing/2014/main" id="{D1D5E6B0-EBD7-4863-8871-C7E59140B8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045" y="3502393"/>
            <a:ext cx="3048000" cy="254317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ángulo 12">
            <a:extLst>
              <a:ext uri="{FF2B5EF4-FFF2-40B4-BE49-F238E27FC236}">
                <a16:creationId xmlns:a16="http://schemas.microsoft.com/office/drawing/2014/main" id="{EF3B5B05-9CC1-4660-8BEB-C903154104CB}"/>
              </a:ext>
            </a:extLst>
          </p:cNvPr>
          <p:cNvSpPr/>
          <p:nvPr/>
        </p:nvSpPr>
        <p:spPr>
          <a:xfrm>
            <a:off x="3283474" y="5074509"/>
            <a:ext cx="8343106" cy="923330"/>
          </a:xfrm>
          <a:prstGeom prst="rect">
            <a:avLst/>
          </a:prstGeom>
        </p:spPr>
        <p:txBody>
          <a:bodyPr wrap="square">
            <a:spAutoFit/>
          </a:bodyPr>
          <a:lstStyle/>
          <a:p>
            <a:pPr algn="ctr"/>
            <a:r>
              <a:rPr lang="es-MX" altLang="es-MX" dirty="0">
                <a:solidFill>
                  <a:srgbClr val="FF3399"/>
                </a:solidFill>
                <a:latin typeface="Georgia" panose="02040502050405020303" pitchFamily="18" charset="0"/>
              </a:rPr>
              <a:t>Importa desarrollar la autoestima de la manera más realista y positiva posible y que nos permita descubrir nuestros recursos personales, para utilizarlos debidamente.</a:t>
            </a:r>
          </a:p>
        </p:txBody>
      </p:sp>
    </p:spTree>
    <p:extLst>
      <p:ext uri="{BB962C8B-B14F-4D97-AF65-F5344CB8AC3E}">
        <p14:creationId xmlns:p14="http://schemas.microsoft.com/office/powerpoint/2010/main" val="4249376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6">
                <a:lumMod val="20000"/>
                <a:lumOff val="8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54CB17-A66A-44C4-81F9-8C6B8687FA43}"/>
              </a:ext>
            </a:extLst>
          </p:cNvPr>
          <p:cNvSpPr>
            <a:spLocks noGrp="1"/>
          </p:cNvSpPr>
          <p:nvPr>
            <p:ph type="title"/>
          </p:nvPr>
        </p:nvSpPr>
        <p:spPr>
          <a:xfrm>
            <a:off x="2568102" y="446088"/>
            <a:ext cx="8936510" cy="976312"/>
          </a:xfrm>
        </p:spPr>
        <p:txBody>
          <a:bodyPr>
            <a:noAutofit/>
          </a:bodyPr>
          <a:lstStyle/>
          <a:p>
            <a:pPr algn="ctr"/>
            <a:r>
              <a:rPr lang="es-MX" sz="3200" dirty="0">
                <a:solidFill>
                  <a:srgbClr val="FF0000"/>
                </a:solidFill>
              </a:rPr>
              <a:t>Características de la autoestima alta y su relación con las habilidades</a:t>
            </a:r>
          </a:p>
        </p:txBody>
      </p:sp>
      <p:sp>
        <p:nvSpPr>
          <p:cNvPr id="5" name="Marcador de contenido 4">
            <a:extLst>
              <a:ext uri="{FF2B5EF4-FFF2-40B4-BE49-F238E27FC236}">
                <a16:creationId xmlns:a16="http://schemas.microsoft.com/office/drawing/2014/main" id="{02CF3E52-DEE1-48DA-AAFB-FAB22CCAA785}"/>
              </a:ext>
            </a:extLst>
          </p:cNvPr>
          <p:cNvSpPr>
            <a:spLocks noGrp="1"/>
          </p:cNvSpPr>
          <p:nvPr>
            <p:ph idx="1"/>
          </p:nvPr>
        </p:nvSpPr>
        <p:spPr>
          <a:xfrm>
            <a:off x="6471293" y="1536358"/>
            <a:ext cx="5181600" cy="4951992"/>
          </a:xfrm>
        </p:spPr>
        <p:txBody>
          <a:bodyPr>
            <a:normAutofit fontScale="92500" lnSpcReduction="20000"/>
          </a:bodyPr>
          <a:lstStyle/>
          <a:p>
            <a:pPr algn="just">
              <a:buClr>
                <a:srgbClr val="FF0000"/>
              </a:buClr>
            </a:pPr>
            <a:r>
              <a:rPr lang="es-MX" sz="2000" dirty="0">
                <a:solidFill>
                  <a:srgbClr val="336699"/>
                </a:solidFill>
              </a:rPr>
              <a:t>Ser responsable de sus propios actos.</a:t>
            </a:r>
          </a:p>
          <a:p>
            <a:pPr algn="just">
              <a:buClr>
                <a:srgbClr val="FF0000"/>
              </a:buClr>
            </a:pPr>
            <a:r>
              <a:rPr lang="es-MX" sz="2000" dirty="0">
                <a:solidFill>
                  <a:srgbClr val="336699"/>
                </a:solidFill>
              </a:rPr>
              <a:t>Tener  conductas prosociales. (Solidario)</a:t>
            </a:r>
          </a:p>
          <a:p>
            <a:pPr algn="just">
              <a:buClr>
                <a:srgbClr val="FF0000"/>
              </a:buClr>
            </a:pPr>
            <a:r>
              <a:rPr lang="es-MX" sz="2000" dirty="0">
                <a:solidFill>
                  <a:srgbClr val="336699"/>
                </a:solidFill>
              </a:rPr>
              <a:t>Autocritica. Reconoce y aprender de los errores.</a:t>
            </a:r>
          </a:p>
          <a:p>
            <a:pPr algn="just">
              <a:buClr>
                <a:srgbClr val="FF0000"/>
              </a:buClr>
            </a:pPr>
            <a:r>
              <a:rPr lang="es-MX" sz="2000" dirty="0">
                <a:solidFill>
                  <a:srgbClr val="336699"/>
                </a:solidFill>
              </a:rPr>
              <a:t>Capaz de pedir ayuda.</a:t>
            </a:r>
          </a:p>
          <a:p>
            <a:pPr algn="just">
              <a:buClr>
                <a:srgbClr val="FF0000"/>
              </a:buClr>
            </a:pPr>
            <a:r>
              <a:rPr lang="es-MX" sz="2000" dirty="0">
                <a:solidFill>
                  <a:srgbClr val="336699"/>
                </a:solidFill>
              </a:rPr>
              <a:t>Equilibrado emocionalmente, Autónomo. </a:t>
            </a:r>
          </a:p>
          <a:p>
            <a:pPr algn="just">
              <a:buClr>
                <a:srgbClr val="FF0000"/>
              </a:buClr>
            </a:pPr>
            <a:r>
              <a:rPr lang="es-MX" sz="2000" dirty="0">
                <a:solidFill>
                  <a:srgbClr val="336699"/>
                </a:solidFill>
              </a:rPr>
              <a:t>Busca solución ante los problemas.</a:t>
            </a:r>
          </a:p>
          <a:p>
            <a:pPr algn="just">
              <a:buClr>
                <a:srgbClr val="FF0000"/>
              </a:buClr>
            </a:pPr>
            <a:r>
              <a:rPr lang="es-MX" sz="2000" dirty="0">
                <a:solidFill>
                  <a:srgbClr val="336699"/>
                </a:solidFill>
              </a:rPr>
              <a:t>Se siente digno de la estima de los demás.</a:t>
            </a:r>
          </a:p>
          <a:p>
            <a:pPr algn="just">
              <a:buClr>
                <a:srgbClr val="FF0000"/>
              </a:buClr>
            </a:pPr>
            <a:r>
              <a:rPr lang="es-MX" sz="2000" dirty="0">
                <a:solidFill>
                  <a:srgbClr val="336699"/>
                </a:solidFill>
              </a:rPr>
              <a:t>Tiene confianza en su propia competencia y tiene fe en sus propias decisiones.</a:t>
            </a:r>
          </a:p>
          <a:p>
            <a:pPr algn="just">
              <a:buClr>
                <a:srgbClr val="FF0000"/>
              </a:buClr>
            </a:pPr>
            <a:r>
              <a:rPr lang="es-MX" sz="2000" dirty="0">
                <a:solidFill>
                  <a:srgbClr val="336699"/>
                </a:solidFill>
              </a:rPr>
              <a:t>Se respeta por lo que es.</a:t>
            </a:r>
          </a:p>
          <a:p>
            <a:pPr marL="0" indent="0">
              <a:buNone/>
            </a:pPr>
            <a:endParaRPr lang="es-MX" dirty="0"/>
          </a:p>
        </p:txBody>
      </p:sp>
      <p:sp>
        <p:nvSpPr>
          <p:cNvPr id="3" name="Marcador de texto 2">
            <a:extLst>
              <a:ext uri="{FF2B5EF4-FFF2-40B4-BE49-F238E27FC236}">
                <a16:creationId xmlns:a16="http://schemas.microsoft.com/office/drawing/2014/main" id="{253C276A-826E-45AF-BF47-C5DB750719DD}"/>
              </a:ext>
            </a:extLst>
          </p:cNvPr>
          <p:cNvSpPr>
            <a:spLocks noGrp="1"/>
          </p:cNvSpPr>
          <p:nvPr>
            <p:ph type="body" sz="half" idx="2"/>
          </p:nvPr>
        </p:nvSpPr>
        <p:spPr>
          <a:xfrm>
            <a:off x="2698294" y="1536358"/>
            <a:ext cx="3505199" cy="4442264"/>
          </a:xfrm>
        </p:spPr>
        <p:txBody>
          <a:bodyPr>
            <a:noAutofit/>
          </a:bodyPr>
          <a:lstStyle/>
          <a:p>
            <a:pPr algn="ctr"/>
            <a:r>
              <a:rPr lang="es-US" sz="2800" dirty="0">
                <a:solidFill>
                  <a:schemeClr val="accent1">
                    <a:lumMod val="75000"/>
                  </a:schemeClr>
                </a:solidFill>
              </a:rPr>
              <a:t>“Las personas con una autoestima sana se sienten bien consigo mismas, aprecian su propia valía y están orgullosas de sus capacidades, habilidades y logros”.</a:t>
            </a:r>
            <a:endParaRPr lang="es-MX" sz="2800" dirty="0"/>
          </a:p>
        </p:txBody>
      </p:sp>
      <p:pic>
        <p:nvPicPr>
          <p:cNvPr id="1026" name="Picture 2" descr="Resultado de imagen para autoestima sana">
            <a:extLst>
              <a:ext uri="{FF2B5EF4-FFF2-40B4-BE49-F238E27FC236}">
                <a16:creationId xmlns:a16="http://schemas.microsoft.com/office/drawing/2014/main" id="{DFDB2717-F2E5-4CFF-BA68-3DC0E10875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011" y="1636408"/>
            <a:ext cx="2356168" cy="162575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8" name="Picture 4" descr="http://www.aintzanegoikoetxea.com/wp-content/uploads/2017/09/StockSnap_T7PWBSK6YS-800x567.jpg">
            <a:extLst>
              <a:ext uri="{FF2B5EF4-FFF2-40B4-BE49-F238E27FC236}">
                <a16:creationId xmlns:a16="http://schemas.microsoft.com/office/drawing/2014/main" id="{70FFB389-E3A8-4860-9094-FC3D8A4FA4B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896" y="3944260"/>
            <a:ext cx="2586398" cy="183310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1621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ECD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A30D3E-3A51-481E-B033-08C9FCFBC047}"/>
              </a:ext>
            </a:extLst>
          </p:cNvPr>
          <p:cNvSpPr>
            <a:spLocks noGrp="1"/>
          </p:cNvSpPr>
          <p:nvPr>
            <p:ph type="title"/>
          </p:nvPr>
        </p:nvSpPr>
        <p:spPr>
          <a:xfrm>
            <a:off x="7511408" y="583323"/>
            <a:ext cx="3505199" cy="976312"/>
          </a:xfrm>
        </p:spPr>
        <p:txBody>
          <a:bodyPr>
            <a:noAutofit/>
          </a:bodyPr>
          <a:lstStyle/>
          <a:p>
            <a:pPr algn="ctr"/>
            <a:r>
              <a:rPr lang="es-MX" sz="3200" dirty="0">
                <a:solidFill>
                  <a:srgbClr val="FF3399"/>
                </a:solidFill>
              </a:rPr>
              <a:t>Test de la autoestima</a:t>
            </a:r>
          </a:p>
        </p:txBody>
      </p:sp>
      <p:sp>
        <p:nvSpPr>
          <p:cNvPr id="4" name="Marcador de contenido 3">
            <a:extLst>
              <a:ext uri="{FF2B5EF4-FFF2-40B4-BE49-F238E27FC236}">
                <a16:creationId xmlns:a16="http://schemas.microsoft.com/office/drawing/2014/main" id="{9E1E3952-F08E-4E6F-858C-E7EEBC93BAEA}"/>
              </a:ext>
            </a:extLst>
          </p:cNvPr>
          <p:cNvSpPr>
            <a:spLocks noGrp="1"/>
          </p:cNvSpPr>
          <p:nvPr>
            <p:ph idx="1"/>
          </p:nvPr>
        </p:nvSpPr>
        <p:spPr>
          <a:xfrm>
            <a:off x="1934150" y="521043"/>
            <a:ext cx="5181600" cy="5815914"/>
          </a:xfrm>
        </p:spPr>
        <p:txBody>
          <a:bodyPr>
            <a:normAutofit fontScale="92500" lnSpcReduction="10000"/>
          </a:bodyPr>
          <a:lstStyle/>
          <a:p>
            <a:pPr>
              <a:buClr>
                <a:srgbClr val="FF3399"/>
              </a:buClr>
            </a:pPr>
            <a:r>
              <a:rPr lang="es-MX" sz="1900" dirty="0">
                <a:solidFill>
                  <a:srgbClr val="336699"/>
                </a:solidFill>
              </a:rPr>
              <a:t>Responde cada pregunta con las opciones: "</a:t>
            </a:r>
            <a:r>
              <a:rPr lang="es-MX" sz="1900" b="1" dirty="0">
                <a:solidFill>
                  <a:srgbClr val="336699"/>
                </a:solidFill>
              </a:rPr>
              <a:t>nunca", "a veces", "muchas veces" o "siempre".</a:t>
            </a:r>
            <a:endParaRPr lang="es-MX" sz="1900" dirty="0">
              <a:solidFill>
                <a:srgbClr val="336699"/>
              </a:solidFill>
            </a:endParaRPr>
          </a:p>
          <a:p>
            <a:pPr>
              <a:buClr>
                <a:srgbClr val="FF3399"/>
              </a:buClr>
            </a:pPr>
            <a:r>
              <a:rPr lang="es-MX" sz="1900" dirty="0">
                <a:solidFill>
                  <a:srgbClr val="336699"/>
                </a:solidFill>
              </a:rPr>
              <a:t>1- Me acepto cómo persona.</a:t>
            </a:r>
            <a:br>
              <a:rPr lang="es-MX" sz="1900" dirty="0">
                <a:solidFill>
                  <a:srgbClr val="336699"/>
                </a:solidFill>
              </a:rPr>
            </a:br>
            <a:r>
              <a:rPr lang="es-MX" sz="1900" dirty="0">
                <a:solidFill>
                  <a:srgbClr val="336699"/>
                </a:solidFill>
              </a:rPr>
              <a:t>2- Tengo confianza en mí mismo.</a:t>
            </a:r>
            <a:br>
              <a:rPr lang="es-MX" sz="1900" dirty="0">
                <a:solidFill>
                  <a:srgbClr val="336699"/>
                </a:solidFill>
              </a:rPr>
            </a:br>
            <a:r>
              <a:rPr lang="es-MX" sz="1900" dirty="0">
                <a:solidFill>
                  <a:srgbClr val="336699"/>
                </a:solidFill>
              </a:rPr>
              <a:t>3- Sé afirmarme.</a:t>
            </a:r>
            <a:br>
              <a:rPr lang="es-MX" sz="1900" dirty="0">
                <a:solidFill>
                  <a:srgbClr val="336699"/>
                </a:solidFill>
              </a:rPr>
            </a:br>
            <a:r>
              <a:rPr lang="es-MX" sz="1900" dirty="0">
                <a:solidFill>
                  <a:srgbClr val="336699"/>
                </a:solidFill>
              </a:rPr>
              <a:t>4- La mayoría de las personas me quiere.</a:t>
            </a:r>
            <a:br>
              <a:rPr lang="es-MX" sz="1900" dirty="0">
                <a:solidFill>
                  <a:srgbClr val="336699"/>
                </a:solidFill>
              </a:rPr>
            </a:br>
            <a:r>
              <a:rPr lang="es-MX" sz="1900" dirty="0">
                <a:solidFill>
                  <a:srgbClr val="336699"/>
                </a:solidFill>
              </a:rPr>
              <a:t>5- Me expreso fácilmente en un grupo.</a:t>
            </a:r>
            <a:br>
              <a:rPr lang="es-MX" sz="1900" dirty="0">
                <a:solidFill>
                  <a:srgbClr val="336699"/>
                </a:solidFill>
              </a:rPr>
            </a:br>
            <a:r>
              <a:rPr lang="es-MX" sz="1900" dirty="0">
                <a:solidFill>
                  <a:srgbClr val="336699"/>
                </a:solidFill>
              </a:rPr>
              <a:t>6- Merezco ser feliz.</a:t>
            </a:r>
            <a:br>
              <a:rPr lang="es-MX" sz="1900" dirty="0">
                <a:solidFill>
                  <a:srgbClr val="336699"/>
                </a:solidFill>
              </a:rPr>
            </a:br>
            <a:r>
              <a:rPr lang="es-MX" sz="1900" dirty="0">
                <a:solidFill>
                  <a:srgbClr val="336699"/>
                </a:solidFill>
              </a:rPr>
              <a:t>7- Creo que mi opinión es tan importante como la de los demás.</a:t>
            </a:r>
            <a:br>
              <a:rPr lang="es-MX" sz="1900" dirty="0">
                <a:solidFill>
                  <a:srgbClr val="336699"/>
                </a:solidFill>
              </a:rPr>
            </a:br>
            <a:r>
              <a:rPr lang="es-MX" sz="1900" dirty="0">
                <a:solidFill>
                  <a:srgbClr val="336699"/>
                </a:solidFill>
              </a:rPr>
              <a:t>8- “Es humano cometer un error”, ¿te decís esta frase cuando te equivocás?</a:t>
            </a:r>
            <a:br>
              <a:rPr lang="es-MX" sz="1900" dirty="0">
                <a:solidFill>
                  <a:srgbClr val="336699"/>
                </a:solidFill>
              </a:rPr>
            </a:br>
            <a:r>
              <a:rPr lang="es-MX" sz="1900" dirty="0">
                <a:solidFill>
                  <a:srgbClr val="336699"/>
                </a:solidFill>
              </a:rPr>
              <a:t>9- ¿Te es fácil escuchar una crítica justificada  que se te haga?</a:t>
            </a:r>
            <a:br>
              <a:rPr lang="es-MX" sz="1900" dirty="0">
                <a:solidFill>
                  <a:srgbClr val="336699"/>
                </a:solidFill>
              </a:rPr>
            </a:br>
            <a:r>
              <a:rPr lang="es-MX" sz="1900" dirty="0">
                <a:solidFill>
                  <a:srgbClr val="336699"/>
                </a:solidFill>
              </a:rPr>
              <a:t>10- ¿Sos capaz de decirle a otro adulto que no aceptás su comportamiento?</a:t>
            </a:r>
            <a:br>
              <a:rPr lang="es-MX" sz="1900" dirty="0">
                <a:solidFill>
                  <a:srgbClr val="336699"/>
                </a:solidFill>
              </a:rPr>
            </a:br>
            <a:r>
              <a:rPr lang="es-MX" sz="1900" dirty="0">
                <a:solidFill>
                  <a:srgbClr val="336699"/>
                </a:solidFill>
              </a:rPr>
              <a:t>11- Cuando una relación se hace insoportable, ¿podés dejarla?</a:t>
            </a:r>
            <a:br>
              <a:rPr lang="es-MX" sz="1900" dirty="0">
                <a:solidFill>
                  <a:srgbClr val="336699"/>
                </a:solidFill>
              </a:rPr>
            </a:br>
            <a:r>
              <a:rPr lang="es-MX" sz="1900" dirty="0">
                <a:solidFill>
                  <a:srgbClr val="336699"/>
                </a:solidFill>
              </a:rPr>
              <a:t>12- ¿Tenés la capacidad de decir “no” cuando es necesario?</a:t>
            </a:r>
            <a:br>
              <a:rPr lang="es-MX" sz="1900" dirty="0">
                <a:solidFill>
                  <a:srgbClr val="336699"/>
                </a:solidFill>
              </a:rPr>
            </a:br>
            <a:endParaRPr lang="es-MX" dirty="0">
              <a:solidFill>
                <a:srgbClr val="336699"/>
              </a:solidFill>
            </a:endParaRPr>
          </a:p>
        </p:txBody>
      </p:sp>
      <p:sp>
        <p:nvSpPr>
          <p:cNvPr id="5" name="Marcador de texto 4">
            <a:extLst>
              <a:ext uri="{FF2B5EF4-FFF2-40B4-BE49-F238E27FC236}">
                <a16:creationId xmlns:a16="http://schemas.microsoft.com/office/drawing/2014/main" id="{AF1BC84C-6469-4901-89C8-D50400170402}"/>
              </a:ext>
            </a:extLst>
          </p:cNvPr>
          <p:cNvSpPr>
            <a:spLocks noGrp="1"/>
          </p:cNvSpPr>
          <p:nvPr>
            <p:ph type="body" sz="half" idx="2"/>
          </p:nvPr>
        </p:nvSpPr>
        <p:spPr>
          <a:xfrm>
            <a:off x="7511408" y="1846870"/>
            <a:ext cx="3505199" cy="4583113"/>
          </a:xfrm>
        </p:spPr>
        <p:txBody>
          <a:bodyPr>
            <a:normAutofit fontScale="92500" lnSpcReduction="20000"/>
          </a:bodyPr>
          <a:lstStyle/>
          <a:p>
            <a:pPr algn="just"/>
            <a:r>
              <a:rPr lang="es-MX" sz="1700" b="1" dirty="0">
                <a:solidFill>
                  <a:srgbClr val="336699"/>
                </a:solidFill>
              </a:rPr>
              <a:t>Cada “siempre” vale 3 puntos, cada “muchas veces” vale 2 puntos, cada “a veces” vale 1 punto y “nunca” no vale nada. </a:t>
            </a:r>
            <a:br>
              <a:rPr lang="es-MX" sz="1700" b="1" dirty="0">
                <a:solidFill>
                  <a:srgbClr val="336699"/>
                </a:solidFill>
              </a:rPr>
            </a:br>
            <a:br>
              <a:rPr lang="es-MX" sz="1700" b="1" dirty="0">
                <a:solidFill>
                  <a:srgbClr val="336699"/>
                </a:solidFill>
              </a:rPr>
            </a:br>
            <a:endParaRPr lang="es-MX" sz="1700" b="1" dirty="0">
              <a:solidFill>
                <a:srgbClr val="336699"/>
              </a:solidFill>
            </a:endParaRPr>
          </a:p>
          <a:p>
            <a:r>
              <a:rPr lang="es-MX" sz="1700" b="1" u="sng" dirty="0">
                <a:solidFill>
                  <a:srgbClr val="336699"/>
                </a:solidFill>
              </a:rPr>
              <a:t>Los resultados</a:t>
            </a:r>
            <a:endParaRPr lang="es-MX" sz="1700" dirty="0">
              <a:solidFill>
                <a:srgbClr val="336699"/>
              </a:solidFill>
            </a:endParaRPr>
          </a:p>
          <a:p>
            <a:r>
              <a:rPr lang="es-MX" sz="1700" b="1" dirty="0">
                <a:solidFill>
                  <a:srgbClr val="336699"/>
                </a:solidFill>
              </a:rPr>
              <a:t>De 0 a 15 puntos: </a:t>
            </a:r>
            <a:r>
              <a:rPr lang="es-MX" sz="1700" dirty="0">
                <a:solidFill>
                  <a:srgbClr val="336699"/>
                </a:solidFill>
              </a:rPr>
              <a:t>Hay obstáculos que tenés que vencer para aumentar tu autoestima.</a:t>
            </a:r>
            <a:br>
              <a:rPr lang="es-MX" sz="1700" dirty="0">
                <a:solidFill>
                  <a:srgbClr val="336699"/>
                </a:solidFill>
              </a:rPr>
            </a:br>
            <a:r>
              <a:rPr lang="es-MX" sz="1700" b="1" dirty="0">
                <a:solidFill>
                  <a:srgbClr val="336699"/>
                </a:solidFill>
              </a:rPr>
              <a:t>De 16 a 25 puntos:</a:t>
            </a:r>
            <a:r>
              <a:rPr lang="es-MX" sz="1700" dirty="0">
                <a:solidFill>
                  <a:srgbClr val="336699"/>
                </a:solidFill>
              </a:rPr>
              <a:t> Estás en camino. Te quedan algunos puntos importantes para desarrollar.</a:t>
            </a:r>
            <a:br>
              <a:rPr lang="es-MX" sz="1700" dirty="0">
                <a:solidFill>
                  <a:srgbClr val="336699"/>
                </a:solidFill>
              </a:rPr>
            </a:br>
            <a:r>
              <a:rPr lang="es-MX" sz="1700" b="1" dirty="0">
                <a:solidFill>
                  <a:srgbClr val="336699"/>
                </a:solidFill>
              </a:rPr>
              <a:t>De 26 a 36 puntos:</a:t>
            </a:r>
            <a:r>
              <a:rPr lang="es-MX" sz="1700" dirty="0">
                <a:solidFill>
                  <a:srgbClr val="336699"/>
                </a:solidFill>
              </a:rPr>
              <a:t> ¡Ya tenés una autoestima respetable! </a:t>
            </a:r>
            <a:br>
              <a:rPr lang="es-MX" sz="1700" dirty="0">
                <a:solidFill>
                  <a:srgbClr val="336699"/>
                </a:solidFill>
              </a:rPr>
            </a:br>
            <a:endParaRPr lang="es-MX" sz="1700" dirty="0">
              <a:solidFill>
                <a:srgbClr val="336699"/>
              </a:solidFill>
            </a:endParaRPr>
          </a:p>
          <a:p>
            <a:pPr algn="just"/>
            <a:r>
              <a:rPr lang="es-MX" sz="1000" b="1" dirty="0">
                <a:solidFill>
                  <a:srgbClr val="336699"/>
                </a:solidFill>
              </a:rPr>
              <a:t>Este test se extrajo del libro “Cuaderno de ejercicios para aumentar la autoestima”, de Rosette Poletti y Bárbara Dobbs, editorial Terapias Verdes.</a:t>
            </a:r>
            <a:endParaRPr lang="es-MX" sz="1000" dirty="0">
              <a:solidFill>
                <a:srgbClr val="336699"/>
              </a:solidFill>
            </a:endParaRPr>
          </a:p>
          <a:p>
            <a:pPr algn="just"/>
            <a:br>
              <a:rPr lang="es-MX" sz="1000" dirty="0">
                <a:solidFill>
                  <a:srgbClr val="336699"/>
                </a:solidFill>
              </a:rPr>
            </a:br>
            <a:endParaRPr lang="es-MX" sz="1000" dirty="0">
              <a:solidFill>
                <a:srgbClr val="336699"/>
              </a:solidFill>
            </a:endParaRPr>
          </a:p>
        </p:txBody>
      </p:sp>
    </p:spTree>
    <p:extLst>
      <p:ext uri="{BB962C8B-B14F-4D97-AF65-F5344CB8AC3E}">
        <p14:creationId xmlns:p14="http://schemas.microsoft.com/office/powerpoint/2010/main" val="37795957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FFE5E5"/>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727F40-3353-4A75-8293-B888F7E7752F}"/>
              </a:ext>
            </a:extLst>
          </p:cNvPr>
          <p:cNvSpPr>
            <a:spLocks noGrp="1"/>
          </p:cNvSpPr>
          <p:nvPr>
            <p:ph type="title"/>
          </p:nvPr>
        </p:nvSpPr>
        <p:spPr>
          <a:xfrm>
            <a:off x="2592924" y="624110"/>
            <a:ext cx="8911687" cy="1086337"/>
          </a:xfrm>
        </p:spPr>
        <p:txBody>
          <a:bodyPr>
            <a:normAutofit/>
          </a:bodyPr>
          <a:lstStyle/>
          <a:p>
            <a:r>
              <a:rPr lang="es-MX" sz="3200" dirty="0"/>
              <a:t>Identifica fortalezas y debilidades de tu autoestima; por ejemplo:</a:t>
            </a:r>
          </a:p>
        </p:txBody>
      </p:sp>
      <p:sp>
        <p:nvSpPr>
          <p:cNvPr id="6" name="Marcador de texto 5">
            <a:extLst>
              <a:ext uri="{FF2B5EF4-FFF2-40B4-BE49-F238E27FC236}">
                <a16:creationId xmlns:a16="http://schemas.microsoft.com/office/drawing/2014/main" id="{DB6B3C76-F4C9-4BA6-927C-0CA955D6ACBF}"/>
              </a:ext>
            </a:extLst>
          </p:cNvPr>
          <p:cNvSpPr>
            <a:spLocks noGrp="1"/>
          </p:cNvSpPr>
          <p:nvPr>
            <p:ph type="body" idx="1"/>
          </p:nvPr>
        </p:nvSpPr>
        <p:spPr>
          <a:xfrm>
            <a:off x="3056035" y="1710447"/>
            <a:ext cx="3992732" cy="576262"/>
          </a:xfrm>
        </p:spPr>
        <p:txBody>
          <a:bodyPr/>
          <a:lstStyle/>
          <a:p>
            <a:pPr algn="ctr"/>
            <a:r>
              <a:rPr lang="es-MX" b="1" dirty="0">
                <a:solidFill>
                  <a:srgbClr val="FF3399"/>
                </a:solidFill>
                <a:latin typeface="Georgia" panose="02040502050405020303" pitchFamily="18" charset="0"/>
              </a:rPr>
              <a:t>Fortalezas</a:t>
            </a:r>
          </a:p>
        </p:txBody>
      </p:sp>
      <p:sp>
        <p:nvSpPr>
          <p:cNvPr id="8" name="Marcador de texto 7">
            <a:extLst>
              <a:ext uri="{FF2B5EF4-FFF2-40B4-BE49-F238E27FC236}">
                <a16:creationId xmlns:a16="http://schemas.microsoft.com/office/drawing/2014/main" id="{D1349CD3-2951-4DA8-9BA6-806E005F7021}"/>
              </a:ext>
            </a:extLst>
          </p:cNvPr>
          <p:cNvSpPr>
            <a:spLocks noGrp="1"/>
          </p:cNvSpPr>
          <p:nvPr>
            <p:ph type="body" sz="quarter" idx="3"/>
          </p:nvPr>
        </p:nvSpPr>
        <p:spPr>
          <a:xfrm>
            <a:off x="7462267" y="1710447"/>
            <a:ext cx="3999001" cy="576262"/>
          </a:xfrm>
        </p:spPr>
        <p:txBody>
          <a:bodyPr/>
          <a:lstStyle/>
          <a:p>
            <a:pPr algn="ctr"/>
            <a:r>
              <a:rPr lang="es-MX" b="1" dirty="0">
                <a:solidFill>
                  <a:srgbClr val="FF3399"/>
                </a:solidFill>
                <a:latin typeface="Georgia" panose="02040502050405020303" pitchFamily="18" charset="0"/>
              </a:rPr>
              <a:t>Debilidades</a:t>
            </a:r>
          </a:p>
        </p:txBody>
      </p:sp>
      <p:sp>
        <p:nvSpPr>
          <p:cNvPr id="10" name="Pergamino: vertical 9">
            <a:extLst>
              <a:ext uri="{FF2B5EF4-FFF2-40B4-BE49-F238E27FC236}">
                <a16:creationId xmlns:a16="http://schemas.microsoft.com/office/drawing/2014/main" id="{F71E439E-1288-40C7-9EA1-0B51EF1BD092}"/>
              </a:ext>
            </a:extLst>
          </p:cNvPr>
          <p:cNvSpPr/>
          <p:nvPr/>
        </p:nvSpPr>
        <p:spPr>
          <a:xfrm>
            <a:off x="2730232" y="2548964"/>
            <a:ext cx="4348264" cy="3617222"/>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lgn="ctr">
              <a:buFont typeface="Arial" panose="020B0604020202020204" pitchFamily="34" charset="0"/>
              <a:buChar char="•"/>
            </a:pPr>
            <a:r>
              <a:rPr lang="es-MX" dirty="0">
                <a:solidFill>
                  <a:srgbClr val="336699"/>
                </a:solidFill>
              </a:rPr>
              <a:t>Seguridad= Creer en ti mismo.</a:t>
            </a:r>
          </a:p>
          <a:p>
            <a:pPr marL="285750" indent="-285750" algn="ctr">
              <a:buFont typeface="Arial" panose="020B0604020202020204" pitchFamily="34" charset="0"/>
              <a:buChar char="•"/>
            </a:pPr>
            <a:r>
              <a:rPr lang="es-MX" dirty="0">
                <a:solidFill>
                  <a:srgbClr val="336699"/>
                </a:solidFill>
              </a:rPr>
              <a:t>No dejarse manipular por los demás.</a:t>
            </a:r>
          </a:p>
          <a:p>
            <a:pPr algn="ctr"/>
            <a:endParaRPr lang="es-MX" dirty="0">
              <a:solidFill>
                <a:srgbClr val="336699"/>
              </a:solidFill>
            </a:endParaRPr>
          </a:p>
          <a:p>
            <a:pPr marL="285750" indent="-285750" algn="ctr">
              <a:buFont typeface="Arial" panose="020B0604020202020204" pitchFamily="34" charset="0"/>
              <a:buChar char="•"/>
            </a:pPr>
            <a:endParaRPr lang="es-MX" dirty="0">
              <a:solidFill>
                <a:srgbClr val="336699"/>
              </a:solidFill>
            </a:endParaRPr>
          </a:p>
          <a:p>
            <a:pPr algn="ctr"/>
            <a:endParaRPr lang="es-MX" dirty="0"/>
          </a:p>
          <a:p>
            <a:pPr algn="ctr"/>
            <a:endParaRPr lang="es-MX" dirty="0"/>
          </a:p>
          <a:p>
            <a:pPr algn="ctr"/>
            <a:endParaRPr lang="es-MX" dirty="0"/>
          </a:p>
          <a:p>
            <a:pPr algn="ctr"/>
            <a:endParaRPr lang="es-MX" dirty="0"/>
          </a:p>
        </p:txBody>
      </p:sp>
      <p:sp>
        <p:nvSpPr>
          <p:cNvPr id="11" name="Pergamino: vertical 10">
            <a:extLst>
              <a:ext uri="{FF2B5EF4-FFF2-40B4-BE49-F238E27FC236}">
                <a16:creationId xmlns:a16="http://schemas.microsoft.com/office/drawing/2014/main" id="{66D3E4D9-EF8C-4187-A7AC-66972C04251D}"/>
              </a:ext>
            </a:extLst>
          </p:cNvPr>
          <p:cNvSpPr/>
          <p:nvPr/>
        </p:nvSpPr>
        <p:spPr>
          <a:xfrm>
            <a:off x="7287636" y="2548964"/>
            <a:ext cx="4348264" cy="3617222"/>
          </a:xfrm>
          <a:prstGeom prst="verticalScroll">
            <a:avLst/>
          </a:prstGeom>
        </p:spPr>
        <p:style>
          <a:lnRef idx="1">
            <a:schemeClr val="accent3"/>
          </a:lnRef>
          <a:fillRef idx="2">
            <a:schemeClr val="accent3"/>
          </a:fillRef>
          <a:effectRef idx="1">
            <a:schemeClr val="accent3"/>
          </a:effectRef>
          <a:fontRef idx="minor">
            <a:schemeClr val="dk1"/>
          </a:fontRef>
        </p:style>
        <p:txBody>
          <a:bodyPr rtlCol="0" anchor="ctr"/>
          <a:lstStyle/>
          <a:p>
            <a:pPr marL="285750" indent="-285750" algn="ctr">
              <a:buFont typeface="Arial" panose="020B0604020202020204" pitchFamily="34" charset="0"/>
              <a:buChar char="•"/>
            </a:pPr>
            <a:r>
              <a:rPr lang="es-MX" dirty="0">
                <a:solidFill>
                  <a:srgbClr val="336699"/>
                </a:solidFill>
              </a:rPr>
              <a:t>Pensamiento negativos= Pensamientos distorsionados.</a:t>
            </a:r>
          </a:p>
          <a:p>
            <a:pPr marL="285750" indent="-285750" algn="ctr">
              <a:buFont typeface="Arial" panose="020B0604020202020204" pitchFamily="34" charset="0"/>
              <a:buChar char="•"/>
            </a:pPr>
            <a:r>
              <a:rPr lang="es-MX" dirty="0">
                <a:solidFill>
                  <a:srgbClr val="336699"/>
                </a:solidFill>
              </a:rPr>
              <a:t>No conocerse</a:t>
            </a:r>
          </a:p>
          <a:p>
            <a:pPr algn="ctr"/>
            <a:endParaRPr lang="es-MX" dirty="0">
              <a:solidFill>
                <a:srgbClr val="336699"/>
              </a:solidFill>
            </a:endParaRPr>
          </a:p>
          <a:p>
            <a:pPr algn="ctr"/>
            <a:endParaRPr lang="es-MX" dirty="0"/>
          </a:p>
          <a:p>
            <a:pPr marL="285750" indent="-285750" algn="ctr">
              <a:buFont typeface="Arial" panose="020B0604020202020204" pitchFamily="34" charset="0"/>
              <a:buChar char="•"/>
            </a:pPr>
            <a:endParaRPr lang="es-MX" dirty="0"/>
          </a:p>
          <a:p>
            <a:pPr algn="ctr"/>
            <a:endParaRPr lang="es-MX" dirty="0"/>
          </a:p>
          <a:p>
            <a:pPr algn="ctr"/>
            <a:endParaRPr lang="es-MX" dirty="0"/>
          </a:p>
          <a:p>
            <a:pPr algn="ctr"/>
            <a:endParaRPr lang="es-MX" dirty="0"/>
          </a:p>
        </p:txBody>
      </p:sp>
      <p:pic>
        <p:nvPicPr>
          <p:cNvPr id="2050" name="Picture 2" descr="Imagen relacionada">
            <a:extLst>
              <a:ext uri="{FF2B5EF4-FFF2-40B4-BE49-F238E27FC236}">
                <a16:creationId xmlns:a16="http://schemas.microsoft.com/office/drawing/2014/main" id="{45A85BC2-9627-4550-93DF-167B2487D8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245" y="1972702"/>
            <a:ext cx="2920790" cy="21928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66934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2F9FA"/>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B4E300-9215-43FA-B60A-043B369AA363}"/>
              </a:ext>
            </a:extLst>
          </p:cNvPr>
          <p:cNvSpPr>
            <a:spLocks noGrp="1"/>
          </p:cNvSpPr>
          <p:nvPr>
            <p:ph type="title"/>
          </p:nvPr>
        </p:nvSpPr>
        <p:spPr>
          <a:xfrm>
            <a:off x="2592925" y="624110"/>
            <a:ext cx="8911687" cy="679396"/>
          </a:xfrm>
        </p:spPr>
        <p:txBody>
          <a:bodyPr/>
          <a:lstStyle/>
          <a:p>
            <a:pPr algn="ctr"/>
            <a:r>
              <a:rPr lang="es-MX" dirty="0">
                <a:solidFill>
                  <a:srgbClr val="FF3399"/>
                </a:solidFill>
              </a:rPr>
              <a:t>¿Cómo es la autoestima?</a:t>
            </a:r>
          </a:p>
        </p:txBody>
      </p:sp>
      <p:sp>
        <p:nvSpPr>
          <p:cNvPr id="3" name="Marcador de contenido 2">
            <a:extLst>
              <a:ext uri="{FF2B5EF4-FFF2-40B4-BE49-F238E27FC236}">
                <a16:creationId xmlns:a16="http://schemas.microsoft.com/office/drawing/2014/main" id="{2A24AD27-2ED1-49AC-A348-9CF40C092057}"/>
              </a:ext>
            </a:extLst>
          </p:cNvPr>
          <p:cNvSpPr>
            <a:spLocks noGrp="1"/>
          </p:cNvSpPr>
          <p:nvPr>
            <p:ph idx="1"/>
          </p:nvPr>
        </p:nvSpPr>
        <p:spPr>
          <a:xfrm>
            <a:off x="2585499" y="1510290"/>
            <a:ext cx="8915400" cy="4300136"/>
          </a:xfrm>
        </p:spPr>
        <p:txBody>
          <a:bodyPr>
            <a:normAutofit/>
          </a:bodyPr>
          <a:lstStyle/>
          <a:p>
            <a:pPr algn="just">
              <a:buClr>
                <a:srgbClr val="FF3399"/>
              </a:buClr>
            </a:pPr>
            <a:r>
              <a:rPr lang="es-MX" dirty="0">
                <a:solidFill>
                  <a:srgbClr val="336699"/>
                </a:solidFill>
              </a:rPr>
              <a:t>La autoestima proyecta el placer que uno tiene de estar vivo a través de un rostro, un ademán, en el modo de hablar y de moverse.</a:t>
            </a:r>
          </a:p>
          <a:p>
            <a:pPr algn="just">
              <a:buClr>
                <a:srgbClr val="FF3399"/>
              </a:buClr>
            </a:pPr>
            <a:r>
              <a:rPr lang="es-MX" dirty="0">
                <a:solidFill>
                  <a:srgbClr val="336699"/>
                </a:solidFill>
              </a:rPr>
              <a:t>Se expresa a sí misma en la tranquilidad con la que se habla de los logros o de los defectos de forma directa y honesta.</a:t>
            </a:r>
          </a:p>
          <a:p>
            <a:pPr algn="just">
              <a:buClr>
                <a:srgbClr val="FF3399"/>
              </a:buClr>
            </a:pPr>
            <a:r>
              <a:rPr lang="es-MX" dirty="0">
                <a:solidFill>
                  <a:srgbClr val="336699"/>
                </a:solidFill>
              </a:rPr>
              <a:t>Se expresa a sí misma en la armonía existente entre lo que uno dice y hace y en la forma de mostrarse, expresarse y de moverse.</a:t>
            </a:r>
          </a:p>
          <a:p>
            <a:pPr algn="just">
              <a:buClr>
                <a:srgbClr val="FF3399"/>
              </a:buClr>
            </a:pPr>
            <a:r>
              <a:rPr lang="es-MX" dirty="0">
                <a:solidFill>
                  <a:srgbClr val="336699"/>
                </a:solidFill>
              </a:rPr>
              <a:t>Se expresa a sí misma en la actitud de mostrar curiosidad y de estar abierto a las nuevas ideas, a las nuevas experiencias, alas nuevas posibilidades de vida.</a:t>
            </a:r>
          </a:p>
          <a:p>
            <a:pPr algn="just">
              <a:buClr>
                <a:srgbClr val="FF3399"/>
              </a:buClr>
            </a:pPr>
            <a:r>
              <a:rPr lang="es-MX" dirty="0">
                <a:solidFill>
                  <a:srgbClr val="336699"/>
                </a:solidFill>
              </a:rPr>
              <a:t>Ojos brillantes y llenos de vida, rostro relajado, buena tersura en la piel, un mentón alineado con el cuerpo, mandíbula relajada, hombros relajados y rectos, manos tienden a estar relajadas y sueltas, postura recta y equilibrada.</a:t>
            </a:r>
          </a:p>
        </p:txBody>
      </p:sp>
      <p:pic>
        <p:nvPicPr>
          <p:cNvPr id="4" name="Picture 2" descr="http://masnutricion.org/resources/slider/thumbs/5_autoestima_jpg.jpg">
            <a:extLst>
              <a:ext uri="{FF2B5EF4-FFF2-40B4-BE49-F238E27FC236}">
                <a16:creationId xmlns:a16="http://schemas.microsoft.com/office/drawing/2014/main" id="{1815BDDA-53EE-44CF-B329-12A64CA00C9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32321" y="5347710"/>
            <a:ext cx="3109359" cy="144779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707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D50B41-01BB-409B-9265-62E9970C8374}"/>
              </a:ext>
            </a:extLst>
          </p:cNvPr>
          <p:cNvSpPr>
            <a:spLocks noGrp="1"/>
          </p:cNvSpPr>
          <p:nvPr>
            <p:ph type="title"/>
          </p:nvPr>
        </p:nvSpPr>
        <p:spPr>
          <a:xfrm>
            <a:off x="2592925" y="700927"/>
            <a:ext cx="8911687" cy="805856"/>
          </a:xfrm>
        </p:spPr>
        <p:txBody>
          <a:bodyPr/>
          <a:lstStyle/>
          <a:p>
            <a:pPr algn="ctr"/>
            <a:r>
              <a:rPr lang="es-MX" dirty="0">
                <a:solidFill>
                  <a:srgbClr val="FF0000"/>
                </a:solidFill>
              </a:rPr>
              <a:t>Seis pilares de la autoestima</a:t>
            </a:r>
          </a:p>
        </p:txBody>
      </p:sp>
      <p:sp>
        <p:nvSpPr>
          <p:cNvPr id="4" name="Marcador de contenido 2">
            <a:extLst>
              <a:ext uri="{FF2B5EF4-FFF2-40B4-BE49-F238E27FC236}">
                <a16:creationId xmlns:a16="http://schemas.microsoft.com/office/drawing/2014/main" id="{CDA15E66-C053-4655-B6F6-9BE65B6E0A75}"/>
              </a:ext>
            </a:extLst>
          </p:cNvPr>
          <p:cNvSpPr>
            <a:spLocks noGrp="1"/>
          </p:cNvSpPr>
          <p:nvPr>
            <p:ph idx="1"/>
          </p:nvPr>
        </p:nvSpPr>
        <p:spPr>
          <a:xfrm>
            <a:off x="2592925" y="1905000"/>
            <a:ext cx="8915400" cy="3722498"/>
          </a:xfrm>
        </p:spPr>
        <p:txBody>
          <a:bodyPr>
            <a:normAutofit/>
          </a:bodyPr>
          <a:lstStyle/>
          <a:p>
            <a:pPr>
              <a:buClr>
                <a:srgbClr val="FF0000"/>
              </a:buClr>
              <a:buFont typeface="Arial" panose="020B0604020202020204" pitchFamily="34" charset="0"/>
              <a:buChar char="•"/>
            </a:pPr>
            <a:r>
              <a:rPr lang="es-MX" sz="2400" dirty="0">
                <a:solidFill>
                  <a:srgbClr val="009999"/>
                </a:solidFill>
              </a:rPr>
              <a:t>La práctica de vivir conscientemente</a:t>
            </a:r>
          </a:p>
          <a:p>
            <a:pPr>
              <a:buClr>
                <a:srgbClr val="FF0000"/>
              </a:buClr>
              <a:buFont typeface="Arial" panose="020B0604020202020204" pitchFamily="34" charset="0"/>
              <a:buChar char="•"/>
            </a:pPr>
            <a:r>
              <a:rPr lang="es-MX" sz="2400" dirty="0">
                <a:solidFill>
                  <a:srgbClr val="009999"/>
                </a:solidFill>
              </a:rPr>
              <a:t>La práctica de aceptarse a sí mismo</a:t>
            </a:r>
          </a:p>
          <a:p>
            <a:pPr>
              <a:buClr>
                <a:srgbClr val="FF0000"/>
              </a:buClr>
              <a:buFont typeface="Arial" panose="020B0604020202020204" pitchFamily="34" charset="0"/>
              <a:buChar char="•"/>
            </a:pPr>
            <a:r>
              <a:rPr lang="es-MX" sz="2400" dirty="0">
                <a:solidFill>
                  <a:srgbClr val="009999"/>
                </a:solidFill>
              </a:rPr>
              <a:t>La práctica de asumir la responsabilidad de uno mismo</a:t>
            </a:r>
          </a:p>
          <a:p>
            <a:pPr>
              <a:buClr>
                <a:srgbClr val="FF0000"/>
              </a:buClr>
              <a:buFont typeface="Arial" panose="020B0604020202020204" pitchFamily="34" charset="0"/>
              <a:buChar char="•"/>
            </a:pPr>
            <a:r>
              <a:rPr lang="es-MX" sz="2400" dirty="0">
                <a:solidFill>
                  <a:srgbClr val="009999"/>
                </a:solidFill>
              </a:rPr>
              <a:t>La práctica de la autoafirmación </a:t>
            </a:r>
          </a:p>
          <a:p>
            <a:pPr>
              <a:buClr>
                <a:srgbClr val="FF0000"/>
              </a:buClr>
              <a:buFont typeface="Arial" panose="020B0604020202020204" pitchFamily="34" charset="0"/>
              <a:buChar char="•"/>
            </a:pPr>
            <a:r>
              <a:rPr lang="es-MX" sz="2400" dirty="0">
                <a:solidFill>
                  <a:srgbClr val="009999"/>
                </a:solidFill>
              </a:rPr>
              <a:t>La práctica de vivir con propósito</a:t>
            </a:r>
          </a:p>
          <a:p>
            <a:pPr>
              <a:buClr>
                <a:srgbClr val="FF0000"/>
              </a:buClr>
              <a:buFont typeface="Arial" panose="020B0604020202020204" pitchFamily="34" charset="0"/>
              <a:buChar char="•"/>
            </a:pPr>
            <a:r>
              <a:rPr lang="es-MX" sz="2400" dirty="0">
                <a:solidFill>
                  <a:srgbClr val="009999"/>
                </a:solidFill>
              </a:rPr>
              <a:t>La práctica de la integración personal</a:t>
            </a:r>
          </a:p>
        </p:txBody>
      </p:sp>
      <p:pic>
        <p:nvPicPr>
          <p:cNvPr id="1026" name="Picture 2" descr="Resultado de imagen para vivir conscientemente">
            <a:extLst>
              <a:ext uri="{FF2B5EF4-FFF2-40B4-BE49-F238E27FC236}">
                <a16:creationId xmlns:a16="http://schemas.microsoft.com/office/drawing/2014/main" id="{8BB5C72E-DBFC-46A3-A7E8-6848F5BA66C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221" y="151197"/>
            <a:ext cx="2776711" cy="215860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Resultado de imagen para aceptarse a si mismo">
            <a:extLst>
              <a:ext uri="{FF2B5EF4-FFF2-40B4-BE49-F238E27FC236}">
                <a16:creationId xmlns:a16="http://schemas.microsoft.com/office/drawing/2014/main" id="{B97193DA-63AB-46FB-A3A3-09EBABE0DFF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5822" y="2600797"/>
            <a:ext cx="2407103" cy="157025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1030" name="Picture 6" descr="Imagen relacionada">
            <a:extLst>
              <a:ext uri="{FF2B5EF4-FFF2-40B4-BE49-F238E27FC236}">
                <a16:creationId xmlns:a16="http://schemas.microsoft.com/office/drawing/2014/main" id="{224827FB-ECDC-4C84-8EFF-5E72D6C847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015" y="4967490"/>
            <a:ext cx="3009900" cy="15144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34" name="Picture 10" descr="Resultado de imagen para autoafirmaciÃ³n">
            <a:extLst>
              <a:ext uri="{FF2B5EF4-FFF2-40B4-BE49-F238E27FC236}">
                <a16:creationId xmlns:a16="http://schemas.microsoft.com/office/drawing/2014/main" id="{3D80A5B2-2CB8-44C6-9E7E-0F8EEDE5F9F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83779" y="4967490"/>
            <a:ext cx="2237768" cy="167832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6" name="Picture 12" descr="Resultado de imagen para vivir con un proposito">
            <a:extLst>
              <a:ext uri="{FF2B5EF4-FFF2-40B4-BE49-F238E27FC236}">
                <a16:creationId xmlns:a16="http://schemas.microsoft.com/office/drawing/2014/main" id="{CA921AC6-1712-4C16-AED6-1A44DEC2EAE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85411" y="4967490"/>
            <a:ext cx="2761786" cy="164140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n relacionada">
            <a:extLst>
              <a:ext uri="{FF2B5EF4-FFF2-40B4-BE49-F238E27FC236}">
                <a16:creationId xmlns:a16="http://schemas.microsoft.com/office/drawing/2014/main" id="{173E9E60-55AB-49AB-A138-14F0085804F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50168" y="3766249"/>
            <a:ext cx="1861128" cy="18611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3972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0EDE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6B772B-4184-4DE3-B494-7798206472D6}"/>
              </a:ext>
            </a:extLst>
          </p:cNvPr>
          <p:cNvSpPr>
            <a:spLocks noGrp="1"/>
          </p:cNvSpPr>
          <p:nvPr>
            <p:ph type="title"/>
          </p:nvPr>
        </p:nvSpPr>
        <p:spPr>
          <a:xfrm>
            <a:off x="2366790" y="1028951"/>
            <a:ext cx="5772194" cy="1484027"/>
          </a:xfrm>
        </p:spPr>
        <p:txBody>
          <a:bodyPr>
            <a:normAutofit/>
          </a:bodyPr>
          <a:lstStyle/>
          <a:p>
            <a:r>
              <a:rPr lang="es-MX" sz="3600" dirty="0">
                <a:solidFill>
                  <a:srgbClr val="FF3399"/>
                </a:solidFill>
              </a:rPr>
              <a:t>Desarrollar la autoestima</a:t>
            </a:r>
          </a:p>
        </p:txBody>
      </p:sp>
      <p:sp>
        <p:nvSpPr>
          <p:cNvPr id="3" name="Marcador de contenido 2">
            <a:extLst>
              <a:ext uri="{FF2B5EF4-FFF2-40B4-BE49-F238E27FC236}">
                <a16:creationId xmlns:a16="http://schemas.microsoft.com/office/drawing/2014/main" id="{2A254D77-8A7C-4CCF-8BDA-8073F3D32F44}"/>
              </a:ext>
            </a:extLst>
          </p:cNvPr>
          <p:cNvSpPr>
            <a:spLocks noGrp="1"/>
          </p:cNvSpPr>
          <p:nvPr>
            <p:ph type="body" idx="1"/>
          </p:nvPr>
        </p:nvSpPr>
        <p:spPr>
          <a:xfrm>
            <a:off x="2366790" y="3429000"/>
            <a:ext cx="8915399" cy="2520779"/>
          </a:xfrm>
        </p:spPr>
        <p:txBody>
          <a:bodyPr>
            <a:noAutofit/>
          </a:bodyPr>
          <a:lstStyle/>
          <a:p>
            <a:pPr marL="0" indent="0" algn="just">
              <a:buNone/>
            </a:pPr>
            <a:r>
              <a:rPr lang="es-MX" sz="2000" dirty="0">
                <a:solidFill>
                  <a:srgbClr val="336699"/>
                </a:solidFill>
              </a:rPr>
              <a:t>Desarrollar la autoestima es ampliar nuestra capacidad de ser felices a través </a:t>
            </a:r>
            <a:r>
              <a:rPr lang="es-MX" sz="2000" b="1" dirty="0">
                <a:solidFill>
                  <a:srgbClr val="336699"/>
                </a:solidFill>
              </a:rPr>
              <a:t>vivir conscientemente</a:t>
            </a:r>
            <a:r>
              <a:rPr lang="es-MX" sz="2000" dirty="0">
                <a:solidFill>
                  <a:srgbClr val="336699"/>
                </a:solidFill>
              </a:rPr>
              <a:t>, al generar más confianza en nosotros mismos y respetándonos más. Desarrollar la autoestima es desarrollar la convicción de que uno es competente para vivir y merece la felicidad, y por lo tanto enfrentar a la vida con mayor confianza, benevolencia y optimismo, lo cual nos ayuda a alcanzar nuestras metas y experimentar la plenitud. </a:t>
            </a:r>
          </a:p>
        </p:txBody>
      </p:sp>
      <p:pic>
        <p:nvPicPr>
          <p:cNvPr id="4" name="Picture 2" descr="Resultado de imagen para exito y autoestima">
            <a:extLst>
              <a:ext uri="{FF2B5EF4-FFF2-40B4-BE49-F238E27FC236}">
                <a16:creationId xmlns:a16="http://schemas.microsoft.com/office/drawing/2014/main" id="{20113F0B-6766-46A2-BE4B-DCC23B17862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38984" y="573932"/>
            <a:ext cx="4053289" cy="239406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2847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rgbClr val="FFE5E5"/>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2C8B069-9FD4-41C2-9876-81A17784D55D}"/>
              </a:ext>
            </a:extLst>
          </p:cNvPr>
          <p:cNvSpPr>
            <a:spLocks noGrp="1"/>
          </p:cNvSpPr>
          <p:nvPr>
            <p:ph type="title"/>
          </p:nvPr>
        </p:nvSpPr>
        <p:spPr>
          <a:xfrm rot="17809469">
            <a:off x="-961034" y="2585622"/>
            <a:ext cx="5000176" cy="1124794"/>
          </a:xfrm>
        </p:spPr>
        <p:txBody>
          <a:bodyPr>
            <a:normAutofit fontScale="90000"/>
          </a:bodyPr>
          <a:lstStyle/>
          <a:p>
            <a:pPr algn="ctr"/>
            <a:r>
              <a:rPr lang="es-MX" dirty="0">
                <a:solidFill>
                  <a:srgbClr val="FF9999"/>
                </a:solidFill>
              </a:rPr>
              <a:t>Consejos para mejorar </a:t>
            </a:r>
            <a:br>
              <a:rPr lang="es-MX" dirty="0">
                <a:solidFill>
                  <a:srgbClr val="FF9999"/>
                </a:solidFill>
              </a:rPr>
            </a:br>
            <a:r>
              <a:rPr lang="es-MX" dirty="0">
                <a:solidFill>
                  <a:srgbClr val="FF9999"/>
                </a:solidFill>
              </a:rPr>
              <a:t>la autoestima</a:t>
            </a:r>
          </a:p>
        </p:txBody>
      </p:sp>
      <p:sp>
        <p:nvSpPr>
          <p:cNvPr id="5" name="Marcador de contenido 4">
            <a:extLst>
              <a:ext uri="{FF2B5EF4-FFF2-40B4-BE49-F238E27FC236}">
                <a16:creationId xmlns:a16="http://schemas.microsoft.com/office/drawing/2014/main" id="{3A31B89C-0449-4CEA-B501-B0121515F0FE}"/>
              </a:ext>
            </a:extLst>
          </p:cNvPr>
          <p:cNvSpPr>
            <a:spLocks noGrp="1"/>
          </p:cNvSpPr>
          <p:nvPr>
            <p:ph idx="1"/>
          </p:nvPr>
        </p:nvSpPr>
        <p:spPr>
          <a:xfrm>
            <a:off x="2612380" y="531500"/>
            <a:ext cx="8915400" cy="5795000"/>
          </a:xfrm>
        </p:spPr>
        <p:txBody>
          <a:bodyPr>
            <a:normAutofit/>
          </a:bodyPr>
          <a:lstStyle/>
          <a:p>
            <a:pPr algn="just" fontAlgn="base">
              <a:buClr>
                <a:srgbClr val="FF9999"/>
              </a:buClr>
            </a:pPr>
            <a:r>
              <a:rPr lang="es-MX" sz="2000" b="1" dirty="0">
                <a:solidFill>
                  <a:srgbClr val="009999"/>
                </a:solidFill>
              </a:rPr>
              <a:t>Deja de tener pensamientos negativos sobre ti mismo.</a:t>
            </a:r>
            <a:r>
              <a:rPr lang="es-MX" sz="2000" dirty="0">
                <a:solidFill>
                  <a:srgbClr val="009999"/>
                </a:solidFill>
              </a:rPr>
              <a:t> Empieza a pensar en aspectos positivos sobre ti mismo.</a:t>
            </a:r>
          </a:p>
          <a:p>
            <a:pPr algn="just" fontAlgn="base">
              <a:buClr>
                <a:srgbClr val="FF9999"/>
              </a:buClr>
            </a:pPr>
            <a:r>
              <a:rPr lang="es-MX" sz="2000" b="1" dirty="0">
                <a:solidFill>
                  <a:srgbClr val="009999"/>
                </a:solidFill>
              </a:rPr>
              <a:t>Considera los errores como oportunidades de aprendizaje.</a:t>
            </a:r>
            <a:r>
              <a:rPr lang="es-MX" sz="2000" dirty="0">
                <a:solidFill>
                  <a:srgbClr val="009999"/>
                </a:solidFill>
              </a:rPr>
              <a:t> Acepta que cometerás errores porque todo el mundo los comete. Los errores forman parte del aprendizaje.</a:t>
            </a:r>
          </a:p>
          <a:p>
            <a:pPr algn="just" fontAlgn="base">
              <a:buClr>
                <a:srgbClr val="FF9999"/>
              </a:buClr>
            </a:pPr>
            <a:r>
              <a:rPr lang="es-MX" sz="2000" b="1" dirty="0">
                <a:solidFill>
                  <a:srgbClr val="009999"/>
                </a:solidFill>
              </a:rPr>
              <a:t>Identifica lo que puedes cambiar y lo que no.</a:t>
            </a:r>
            <a:r>
              <a:rPr lang="es-MX" sz="2000" dirty="0">
                <a:solidFill>
                  <a:srgbClr val="009999"/>
                </a:solidFill>
              </a:rPr>
              <a:t> Si te das cuenta de que hay algo tuyo que no te hace feliz y puedes cambiarlo, empieza ahora mismo. Si se trata de algo que no puedes cambiar (como tu estatura), empieza a trabajar para quererte tal y como eres.</a:t>
            </a:r>
          </a:p>
          <a:p>
            <a:pPr algn="just" fontAlgn="base">
              <a:buClr>
                <a:srgbClr val="FF9999"/>
              </a:buClr>
            </a:pPr>
            <a:r>
              <a:rPr lang="es-MX" sz="2000" b="1" dirty="0">
                <a:solidFill>
                  <a:srgbClr val="009999"/>
                </a:solidFill>
              </a:rPr>
              <a:t>Fíjate metas.</a:t>
            </a:r>
            <a:r>
              <a:rPr lang="es-MX" sz="2000" dirty="0">
                <a:solidFill>
                  <a:srgbClr val="009999"/>
                </a:solidFill>
              </a:rPr>
              <a:t> Piensa en qué te gustaría conseguir y luego diseña un plan para hacerlo. Atente al plan y ve anotando tus progresos.</a:t>
            </a:r>
          </a:p>
          <a:p>
            <a:pPr algn="just" fontAlgn="base">
              <a:buClr>
                <a:srgbClr val="FF9999"/>
              </a:buClr>
            </a:pPr>
            <a:r>
              <a:rPr lang="es-MX" sz="2000" b="1" dirty="0">
                <a:solidFill>
                  <a:srgbClr val="009999"/>
                </a:solidFill>
              </a:rPr>
              <a:t>Colabora en una labor social.</a:t>
            </a:r>
            <a:r>
              <a:rPr lang="es-MX" sz="2000" dirty="0">
                <a:solidFill>
                  <a:srgbClr val="009999"/>
                </a:solidFill>
              </a:rPr>
              <a:t> Ayuda a limpiar tu barrio, hazte voluntario de alguna asociación. Sentir que aportas algo y que se reconoce tu ayuda te aumentara la autoestima.</a:t>
            </a:r>
          </a:p>
          <a:p>
            <a:pPr algn="just" fontAlgn="base">
              <a:buClr>
                <a:srgbClr val="FF9999"/>
              </a:buClr>
            </a:pPr>
            <a:r>
              <a:rPr lang="es-MX" sz="2000" b="1" dirty="0">
                <a:solidFill>
                  <a:srgbClr val="009999"/>
                </a:solidFill>
              </a:rPr>
              <a:t>¡Haz ejercicio!</a:t>
            </a:r>
            <a:r>
              <a:rPr lang="es-MX" sz="2000" dirty="0">
                <a:solidFill>
                  <a:srgbClr val="009999"/>
                </a:solidFill>
              </a:rPr>
              <a:t> Mitigarás el estrés y estarás más sano y más feliz.</a:t>
            </a:r>
          </a:p>
        </p:txBody>
      </p:sp>
      <p:pic>
        <p:nvPicPr>
          <p:cNvPr id="1026" name="Picture 2" descr="http://www.latinosenalberta.ca/wp-content/uploads/2018/03/1-44.jpg">
            <a:extLst>
              <a:ext uri="{FF2B5EF4-FFF2-40B4-BE49-F238E27FC236}">
                <a16:creationId xmlns:a16="http://schemas.microsoft.com/office/drawing/2014/main" id="{C70292BA-7D34-4106-B281-197BE9901AD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188" y="5324646"/>
            <a:ext cx="2138727" cy="11335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3575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E2F9FA"/>
            </a:gs>
            <a:gs pos="74000">
              <a:schemeClr val="accent3">
                <a:lumMod val="45000"/>
                <a:lumOff val="55000"/>
              </a:schemeClr>
            </a:gs>
            <a:gs pos="83000">
              <a:schemeClr val="accent3">
                <a:lumMod val="45000"/>
                <a:lumOff val="55000"/>
              </a:schemeClr>
            </a:gs>
            <a:gs pos="100000">
              <a:schemeClr val="accent3">
                <a:lumMod val="30000"/>
                <a:lumOff val="70000"/>
              </a:schemeClr>
            </a:gs>
          </a:gsLst>
          <a:lin ang="16200000" scaled="1"/>
          <a:tileRect/>
        </a:gradFill>
        <a:effectLst/>
      </p:bgPr>
    </p:bg>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24FA0AD7-4660-4B65-8E9C-83C9ABBF6939}"/>
              </a:ext>
            </a:extLst>
          </p:cNvPr>
          <p:cNvGraphicFramePr/>
          <p:nvPr>
            <p:extLst>
              <p:ext uri="{D42A27DB-BD31-4B8C-83A1-F6EECF244321}">
                <p14:modId xmlns:p14="http://schemas.microsoft.com/office/powerpoint/2010/main" val="1898428451"/>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victor-toscano.com/wp-content/uploads/2016/01/MINIATURA_podcast_141-Como-Mejorar-Mi-Autoestima-6-Pilares-para-Subir-la-Autoestima-Baja-Autoayuda-y-Superacion.png">
            <a:extLst>
              <a:ext uri="{FF2B5EF4-FFF2-40B4-BE49-F238E27FC236}">
                <a16:creationId xmlns:a16="http://schemas.microsoft.com/office/drawing/2014/main" id="{5B5FEA30-C520-415B-BC8C-0334EBEDA11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4757" y="5031260"/>
            <a:ext cx="2603157" cy="14642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35986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rgbClr val="E0EDE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9F2400-CC60-49BE-B263-9A8A3CC0960D}"/>
              </a:ext>
            </a:extLst>
          </p:cNvPr>
          <p:cNvSpPr>
            <a:spLocks noGrp="1"/>
          </p:cNvSpPr>
          <p:nvPr>
            <p:ph type="title"/>
          </p:nvPr>
        </p:nvSpPr>
        <p:spPr>
          <a:xfrm>
            <a:off x="2589211" y="492596"/>
            <a:ext cx="8915399" cy="1468800"/>
          </a:xfrm>
        </p:spPr>
        <p:txBody>
          <a:bodyPr>
            <a:normAutofit/>
          </a:bodyPr>
          <a:lstStyle/>
          <a:p>
            <a:pPr algn="ctr"/>
            <a:r>
              <a:rPr lang="es-MX" sz="3600" dirty="0">
                <a:solidFill>
                  <a:srgbClr val="C00000"/>
                </a:solidFill>
              </a:rPr>
              <a:t>Técnicas para fomentar la autoestima saludable </a:t>
            </a:r>
          </a:p>
        </p:txBody>
      </p:sp>
      <p:sp>
        <p:nvSpPr>
          <p:cNvPr id="3" name="Marcador de contenido 2">
            <a:extLst>
              <a:ext uri="{FF2B5EF4-FFF2-40B4-BE49-F238E27FC236}">
                <a16:creationId xmlns:a16="http://schemas.microsoft.com/office/drawing/2014/main" id="{78FF7E87-13E6-42AD-94B6-A26E19BE7E8A}"/>
              </a:ext>
            </a:extLst>
          </p:cNvPr>
          <p:cNvSpPr>
            <a:spLocks noGrp="1"/>
          </p:cNvSpPr>
          <p:nvPr>
            <p:ph type="body" idx="1"/>
          </p:nvPr>
        </p:nvSpPr>
        <p:spPr>
          <a:xfrm>
            <a:off x="2589211" y="4326842"/>
            <a:ext cx="8915399" cy="1468800"/>
          </a:xfrm>
        </p:spPr>
        <p:txBody>
          <a:bodyPr>
            <a:normAutofit/>
          </a:bodyPr>
          <a:lstStyle/>
          <a:p>
            <a:pPr algn="just"/>
            <a:r>
              <a:rPr lang="es-MX" sz="2400" dirty="0">
                <a:solidFill>
                  <a:srgbClr val="FF8633"/>
                </a:solidFill>
              </a:rPr>
              <a:t>Es un poderoso vehículo para </a:t>
            </a:r>
            <a:r>
              <a:rPr lang="es-MX" sz="2400" b="1" dirty="0">
                <a:solidFill>
                  <a:srgbClr val="FF8633"/>
                </a:solidFill>
              </a:rPr>
              <a:t>aumentar la autoestima</a:t>
            </a:r>
            <a:r>
              <a:rPr lang="es-MX" sz="2400" dirty="0">
                <a:solidFill>
                  <a:srgbClr val="FF8633"/>
                </a:solidFill>
              </a:rPr>
              <a:t>, ayuda a mejorar la agudeza sensorial y la capacidad de  alcanzar los objetivos.</a:t>
            </a:r>
          </a:p>
        </p:txBody>
      </p:sp>
      <p:pic>
        <p:nvPicPr>
          <p:cNvPr id="1026" name="Picture 2" descr="Resultado de imagen para programaciÃ³n neurolinguistica">
            <a:extLst>
              <a:ext uri="{FF2B5EF4-FFF2-40B4-BE49-F238E27FC236}">
                <a16:creationId xmlns:a16="http://schemas.microsoft.com/office/drawing/2014/main" id="{18844B26-BA14-4348-A4FC-2D927FDEE4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288" y="3562408"/>
            <a:ext cx="2038727" cy="2248905"/>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
            <a:extLst>
              <a:ext uri="{FF2B5EF4-FFF2-40B4-BE49-F238E27FC236}">
                <a16:creationId xmlns:a16="http://schemas.microsoft.com/office/drawing/2014/main" id="{EAC7224C-F6BE-4A0F-90E7-2390114B0404}"/>
              </a:ext>
            </a:extLst>
          </p:cNvPr>
          <p:cNvSpPr txBox="1">
            <a:spLocks/>
          </p:cNvSpPr>
          <p:nvPr/>
        </p:nvSpPr>
        <p:spPr>
          <a:xfrm>
            <a:off x="2589210" y="2093608"/>
            <a:ext cx="8915399" cy="1468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4000" b="0" kern="1200" cap="none">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s-MX" dirty="0"/>
          </a:p>
        </p:txBody>
      </p:sp>
      <p:sp>
        <p:nvSpPr>
          <p:cNvPr id="7" name="Título 1">
            <a:extLst>
              <a:ext uri="{FF2B5EF4-FFF2-40B4-BE49-F238E27FC236}">
                <a16:creationId xmlns:a16="http://schemas.microsoft.com/office/drawing/2014/main" id="{CD9809F6-65A7-47BE-9E91-982E864418E9}"/>
              </a:ext>
            </a:extLst>
          </p:cNvPr>
          <p:cNvSpPr txBox="1">
            <a:spLocks/>
          </p:cNvSpPr>
          <p:nvPr/>
        </p:nvSpPr>
        <p:spPr>
          <a:xfrm>
            <a:off x="2589210" y="2318154"/>
            <a:ext cx="8915399" cy="1468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4000" b="0" kern="1200" cap="none">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200" dirty="0">
                <a:solidFill>
                  <a:srgbClr val="92D050"/>
                </a:solidFill>
              </a:rPr>
              <a:t>LA PROGRAMACIÓN NEUROLINGUISTICA  </a:t>
            </a:r>
          </a:p>
        </p:txBody>
      </p:sp>
      <p:pic>
        <p:nvPicPr>
          <p:cNvPr id="4" name="Picture 2" descr="http://psicol37-cp175.wordpresstemporal.com/wp-content/uploads/2015/12/autoestima1-e1450358721816.jpg">
            <a:extLst>
              <a:ext uri="{FF2B5EF4-FFF2-40B4-BE49-F238E27FC236}">
                <a16:creationId xmlns:a16="http://schemas.microsoft.com/office/drawing/2014/main" id="{89B5C9EF-4100-4ABF-B4BA-85806830525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001" y="492596"/>
            <a:ext cx="2149299" cy="19522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n relacionada">
            <a:extLst>
              <a:ext uri="{FF2B5EF4-FFF2-40B4-BE49-F238E27FC236}">
                <a16:creationId xmlns:a16="http://schemas.microsoft.com/office/drawing/2014/main" id="{F6EC9D5B-65D3-4527-A790-933B32139F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37439" y="1367920"/>
            <a:ext cx="3267170" cy="168463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2933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rgbClr val="FFEBE1"/>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0AEBBEA-DA91-497C-B665-E8C65D8FC438}"/>
              </a:ext>
            </a:extLst>
          </p:cNvPr>
          <p:cNvSpPr>
            <a:spLocks noGrp="1"/>
          </p:cNvSpPr>
          <p:nvPr>
            <p:ph type="title"/>
          </p:nvPr>
        </p:nvSpPr>
        <p:spPr>
          <a:xfrm>
            <a:off x="1638300" y="2620321"/>
            <a:ext cx="8915399" cy="603468"/>
          </a:xfrm>
        </p:spPr>
        <p:txBody>
          <a:bodyPr>
            <a:normAutofit fontScale="90000"/>
          </a:bodyPr>
          <a:lstStyle/>
          <a:p>
            <a:pPr algn="ctr"/>
            <a:br>
              <a:rPr lang="es-MX" dirty="0"/>
            </a:br>
            <a:r>
              <a:rPr lang="es-MX" sz="3600" dirty="0">
                <a:solidFill>
                  <a:srgbClr val="FF8633"/>
                </a:solidFill>
              </a:rPr>
              <a:t>LA DESENSIBILIZACIÓN SISTEMÁTICA</a:t>
            </a:r>
          </a:p>
        </p:txBody>
      </p:sp>
      <p:sp>
        <p:nvSpPr>
          <p:cNvPr id="5" name="Marcador de texto 4">
            <a:extLst>
              <a:ext uri="{FF2B5EF4-FFF2-40B4-BE49-F238E27FC236}">
                <a16:creationId xmlns:a16="http://schemas.microsoft.com/office/drawing/2014/main" id="{2CE0C8A0-3474-483E-99A2-82317E387C5B}"/>
              </a:ext>
            </a:extLst>
          </p:cNvPr>
          <p:cNvSpPr>
            <a:spLocks noGrp="1"/>
          </p:cNvSpPr>
          <p:nvPr>
            <p:ph type="body" idx="1"/>
          </p:nvPr>
        </p:nvSpPr>
        <p:spPr>
          <a:xfrm>
            <a:off x="1638300" y="3634211"/>
            <a:ext cx="8915399" cy="2124563"/>
          </a:xfrm>
        </p:spPr>
        <p:txBody>
          <a:bodyPr>
            <a:normAutofit/>
          </a:bodyPr>
          <a:lstStyle/>
          <a:p>
            <a:pPr algn="just"/>
            <a:r>
              <a:rPr lang="es-MX" sz="2400" dirty="0">
                <a:solidFill>
                  <a:srgbClr val="336699"/>
                </a:solidFill>
              </a:rPr>
              <a:t>Una persona puede </a:t>
            </a:r>
            <a:r>
              <a:rPr lang="es-MX" sz="2400" b="1" dirty="0">
                <a:solidFill>
                  <a:srgbClr val="336699"/>
                </a:solidFill>
              </a:rPr>
              <a:t>aprender a enfrentarse a objetos y situaciones que le son particularmente amenazadoras</a:t>
            </a:r>
            <a:r>
              <a:rPr lang="es-MX" sz="2400" dirty="0">
                <a:solidFill>
                  <a:srgbClr val="336699"/>
                </a:solidFill>
              </a:rPr>
              <a:t>. Se trata de aprender a relajarse mientras se imaginan escenas que, progresivamente, van provocando mayor ansiedad.</a:t>
            </a:r>
          </a:p>
          <a:p>
            <a:endParaRPr lang="es-MX" dirty="0"/>
          </a:p>
        </p:txBody>
      </p:sp>
      <p:pic>
        <p:nvPicPr>
          <p:cNvPr id="2050" name="Picture 2" descr="Imagen relacionada">
            <a:extLst>
              <a:ext uri="{FF2B5EF4-FFF2-40B4-BE49-F238E27FC236}">
                <a16:creationId xmlns:a16="http://schemas.microsoft.com/office/drawing/2014/main" id="{A4206C67-8E32-4D4D-8F67-B68B1DC04E6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6713" y="364687"/>
            <a:ext cx="3558571" cy="20016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79410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rgbClr val="E0EDEC"/>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4755F41F-FD2D-4428-9731-5C37981A4C61}"/>
              </a:ext>
            </a:extLst>
          </p:cNvPr>
          <p:cNvSpPr>
            <a:spLocks noGrp="1"/>
          </p:cNvSpPr>
          <p:nvPr>
            <p:ph type="title"/>
          </p:nvPr>
        </p:nvSpPr>
        <p:spPr>
          <a:xfrm>
            <a:off x="1638300" y="1786375"/>
            <a:ext cx="8915399" cy="1468800"/>
          </a:xfrm>
        </p:spPr>
        <p:txBody>
          <a:bodyPr>
            <a:normAutofit/>
          </a:bodyPr>
          <a:lstStyle/>
          <a:p>
            <a:pPr algn="ctr"/>
            <a:r>
              <a:rPr lang="es-MX" sz="3200" dirty="0">
                <a:solidFill>
                  <a:srgbClr val="92D050"/>
                </a:solidFill>
              </a:rPr>
              <a:t>LA SENSIBILIZACIÓN ENCUBIERTA</a:t>
            </a:r>
          </a:p>
        </p:txBody>
      </p:sp>
      <p:sp>
        <p:nvSpPr>
          <p:cNvPr id="5" name="Marcador de texto 4">
            <a:extLst>
              <a:ext uri="{FF2B5EF4-FFF2-40B4-BE49-F238E27FC236}">
                <a16:creationId xmlns:a16="http://schemas.microsoft.com/office/drawing/2014/main" id="{EC9FA0EB-E53D-4DB5-960E-F0268C0AD75E}"/>
              </a:ext>
            </a:extLst>
          </p:cNvPr>
          <p:cNvSpPr>
            <a:spLocks noGrp="1"/>
          </p:cNvSpPr>
          <p:nvPr>
            <p:ph type="body" idx="1"/>
          </p:nvPr>
        </p:nvSpPr>
        <p:spPr>
          <a:xfrm>
            <a:off x="1723449" y="3602826"/>
            <a:ext cx="8915399" cy="2631774"/>
          </a:xfrm>
        </p:spPr>
        <p:txBody>
          <a:bodyPr>
            <a:normAutofit fontScale="92500"/>
          </a:bodyPr>
          <a:lstStyle/>
          <a:p>
            <a:pPr algn="just"/>
            <a:r>
              <a:rPr lang="es-MX" sz="2400" dirty="0">
                <a:solidFill>
                  <a:srgbClr val="808000"/>
                </a:solidFill>
              </a:rPr>
              <a:t>Se utiliza para </a:t>
            </a:r>
            <a:r>
              <a:rPr lang="es-MX" sz="2400" b="1" dirty="0">
                <a:solidFill>
                  <a:srgbClr val="808000"/>
                </a:solidFill>
              </a:rPr>
              <a:t>tratar los hábitos destructivos</a:t>
            </a:r>
            <a:r>
              <a:rPr lang="es-MX" sz="2400" dirty="0">
                <a:solidFill>
                  <a:srgbClr val="808000"/>
                </a:solidFill>
              </a:rPr>
              <a:t>. Las conductas que se convierten en hábitos arraigados son aprendidos debido a que son reforzadas consistentemente por una gran cantidad de placer. Una forma de eliminar el hábito es empezar asociando la conducta habitual con algún estímulo imaginario muy desagradable. Así, el antiguo hábito deja de evocar imágenes placenteras y empieza a asociarse con algo nocivo y repulsivo. </a:t>
            </a:r>
          </a:p>
          <a:p>
            <a:endParaRPr lang="es-MX" dirty="0"/>
          </a:p>
        </p:txBody>
      </p:sp>
      <p:pic>
        <p:nvPicPr>
          <p:cNvPr id="1026" name="Picture 2" descr="Imagen relacionada">
            <a:extLst>
              <a:ext uri="{FF2B5EF4-FFF2-40B4-BE49-F238E27FC236}">
                <a16:creationId xmlns:a16="http://schemas.microsoft.com/office/drawing/2014/main" id="{4DE958C7-C82A-4A6D-BAA1-EC677951BBE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333" r="12958"/>
          <a:stretch/>
        </p:blipFill>
        <p:spPr bwMode="auto">
          <a:xfrm>
            <a:off x="3850984" y="264079"/>
            <a:ext cx="4660328" cy="224828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0770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C242CDBD-29EF-43F4-AFA8-48D4CF03AD8A}"/>
              </a:ext>
            </a:extLst>
          </p:cNvPr>
          <p:cNvSpPr>
            <a:spLocks noGrp="1"/>
          </p:cNvSpPr>
          <p:nvPr>
            <p:ph type="title"/>
          </p:nvPr>
        </p:nvSpPr>
        <p:spPr>
          <a:xfrm>
            <a:off x="1638299" y="1546786"/>
            <a:ext cx="8915399" cy="1468800"/>
          </a:xfrm>
        </p:spPr>
        <p:txBody>
          <a:bodyPr>
            <a:normAutofit/>
          </a:bodyPr>
          <a:lstStyle/>
          <a:p>
            <a:pPr algn="ctr"/>
            <a:r>
              <a:rPr lang="es-MX" sz="3200" dirty="0">
                <a:solidFill>
                  <a:srgbClr val="0070C0"/>
                </a:solidFill>
              </a:rPr>
              <a:t>LA VISUALIZACIÓN</a:t>
            </a:r>
          </a:p>
        </p:txBody>
      </p:sp>
      <p:sp>
        <p:nvSpPr>
          <p:cNvPr id="7" name="Marcador de texto 6">
            <a:extLst>
              <a:ext uri="{FF2B5EF4-FFF2-40B4-BE49-F238E27FC236}">
                <a16:creationId xmlns:a16="http://schemas.microsoft.com/office/drawing/2014/main" id="{7925E6C9-199D-46FC-AF16-3759D083E11B}"/>
              </a:ext>
            </a:extLst>
          </p:cNvPr>
          <p:cNvSpPr>
            <a:spLocks noGrp="1"/>
          </p:cNvSpPr>
          <p:nvPr>
            <p:ph type="body" idx="1"/>
          </p:nvPr>
        </p:nvSpPr>
        <p:spPr>
          <a:xfrm>
            <a:off x="1638300" y="3428999"/>
            <a:ext cx="8915399" cy="2436779"/>
          </a:xfrm>
        </p:spPr>
        <p:txBody>
          <a:bodyPr>
            <a:normAutofit/>
          </a:bodyPr>
          <a:lstStyle/>
          <a:p>
            <a:pPr algn="just"/>
            <a:r>
              <a:rPr lang="es-MX" sz="2400" dirty="0">
                <a:solidFill>
                  <a:srgbClr val="FF8633"/>
                </a:solidFill>
              </a:rPr>
              <a:t>Es una herramienta muy útil para </a:t>
            </a:r>
            <a:r>
              <a:rPr lang="es-MX" sz="2400" b="1" dirty="0">
                <a:solidFill>
                  <a:srgbClr val="FF8633"/>
                </a:solidFill>
              </a:rPr>
              <a:t>conseguir un mayor control de la mente</a:t>
            </a:r>
            <a:r>
              <a:rPr lang="es-MX" sz="2400" dirty="0">
                <a:solidFill>
                  <a:srgbClr val="FF8633"/>
                </a:solidFill>
              </a:rPr>
              <a:t>, las emociones y el cuerpo y para efectuar cambios deseados de la conducta. Puede usarse para aliviar la tensión muscular, eliminar el dolor y para el éxito de muchas de las técnicas cognitivas.</a:t>
            </a:r>
          </a:p>
          <a:p>
            <a:endParaRPr lang="es-MX" dirty="0"/>
          </a:p>
        </p:txBody>
      </p:sp>
      <p:pic>
        <p:nvPicPr>
          <p:cNvPr id="1026" name="Picture 2" descr="Pensamiento positivo y visualizaciÃ³n positiva">
            <a:extLst>
              <a:ext uri="{FF2B5EF4-FFF2-40B4-BE49-F238E27FC236}">
                <a16:creationId xmlns:a16="http://schemas.microsoft.com/office/drawing/2014/main" id="{35E08C7B-E38D-408E-9F49-9532627F1F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4840" y="437574"/>
            <a:ext cx="3845268" cy="221842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Visualizacion creativa2">
            <a:extLst>
              <a:ext uri="{FF2B5EF4-FFF2-40B4-BE49-F238E27FC236}">
                <a16:creationId xmlns:a16="http://schemas.microsoft.com/office/drawing/2014/main" id="{8356AC47-720B-4DB8-A64B-48345DC099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441" y="348275"/>
            <a:ext cx="3612686" cy="254530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5919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BF5ECCD-3260-424D-971B-301F09E1F59A}"/>
              </a:ext>
            </a:extLst>
          </p:cNvPr>
          <p:cNvSpPr>
            <a:spLocks noGrp="1"/>
          </p:cNvSpPr>
          <p:nvPr>
            <p:ph idx="1"/>
          </p:nvPr>
        </p:nvSpPr>
        <p:spPr>
          <a:xfrm>
            <a:off x="6323012" y="683740"/>
            <a:ext cx="5181600" cy="5342068"/>
          </a:xfrm>
          <a:solidFill>
            <a:schemeClr val="accent6">
              <a:lumMod val="20000"/>
              <a:lumOff val="80000"/>
            </a:schemeClr>
          </a:solidFill>
        </p:spPr>
        <p:txBody>
          <a:bodyPr>
            <a:normAutofit/>
          </a:bodyPr>
          <a:lstStyle/>
          <a:p>
            <a:pPr marL="0" indent="0">
              <a:buNone/>
            </a:pPr>
            <a:r>
              <a:rPr lang="es-MX" altLang="es-MX" sz="3200" dirty="0">
                <a:solidFill>
                  <a:srgbClr val="FF0000"/>
                </a:solidFill>
                <a:cs typeface="Arial" panose="020B0604020202020204" pitchFamily="34" charset="0"/>
              </a:rPr>
              <a:t>Técnica: “El árbol de la autoestima” </a:t>
            </a:r>
            <a:endParaRPr lang="es-MX" altLang="es-MX" sz="2800" b="1" dirty="0">
              <a:solidFill>
                <a:srgbClr val="222222"/>
              </a:solidFill>
              <a:cs typeface="Arial" panose="020B0604020202020204" pitchFamily="34" charset="0"/>
            </a:endParaRPr>
          </a:p>
          <a:p>
            <a:pPr marL="0" indent="0">
              <a:buNone/>
            </a:pPr>
            <a:r>
              <a:rPr lang="es-MX" altLang="es-MX" sz="2200" b="1" dirty="0">
                <a:solidFill>
                  <a:schemeClr val="accent5"/>
                </a:solidFill>
                <a:cs typeface="Arial" panose="020B0604020202020204" pitchFamily="34" charset="0"/>
              </a:rPr>
              <a:t>Objetivos</a:t>
            </a:r>
          </a:p>
          <a:p>
            <a:pPr marL="0" indent="0">
              <a:buNone/>
            </a:pPr>
            <a:br>
              <a:rPr lang="es-MX" altLang="es-MX" sz="2400" dirty="0">
                <a:solidFill>
                  <a:srgbClr val="222222"/>
                </a:solidFill>
                <a:cs typeface="Arial" panose="020B0604020202020204" pitchFamily="34" charset="0"/>
              </a:rPr>
            </a:br>
            <a:r>
              <a:rPr lang="es-MX" altLang="es-MX" sz="2000" dirty="0">
                <a:solidFill>
                  <a:schemeClr val="accent5"/>
                </a:solidFill>
                <a:cs typeface="Arial" panose="020B0604020202020204" pitchFamily="34" charset="0"/>
              </a:rPr>
              <a:t>1. Ayudar a la persona a ser consciente de sus </a:t>
            </a:r>
            <a:r>
              <a:rPr lang="es-MX" altLang="es-MX" sz="2000" b="1" dirty="0">
                <a:solidFill>
                  <a:schemeClr val="accent5"/>
                </a:solidFill>
                <a:cs typeface="Arial" panose="020B0604020202020204" pitchFamily="34" charset="0"/>
              </a:rPr>
              <a:t>habilidades</a:t>
            </a:r>
            <a:r>
              <a:rPr lang="es-MX" altLang="es-MX" sz="2000" dirty="0">
                <a:solidFill>
                  <a:schemeClr val="accent5"/>
                </a:solidFill>
                <a:cs typeface="Arial" panose="020B0604020202020204" pitchFamily="34" charset="0"/>
              </a:rPr>
              <a:t>. </a:t>
            </a:r>
            <a:br>
              <a:rPr lang="es-MX" altLang="es-MX" sz="2000" dirty="0">
                <a:solidFill>
                  <a:schemeClr val="accent5"/>
                </a:solidFill>
                <a:cs typeface="Arial" panose="020B0604020202020204" pitchFamily="34" charset="0"/>
              </a:rPr>
            </a:br>
            <a:r>
              <a:rPr lang="es-MX" altLang="es-MX" sz="2000" dirty="0">
                <a:solidFill>
                  <a:schemeClr val="accent5"/>
                </a:solidFill>
                <a:cs typeface="Arial" panose="020B0604020202020204" pitchFamily="34" charset="0"/>
              </a:rPr>
              <a:t>2. Valorar sus propias cualidades personales.   </a:t>
            </a:r>
            <a:br>
              <a:rPr lang="es-MX" altLang="es-MX" sz="2000" dirty="0">
                <a:solidFill>
                  <a:schemeClr val="accent5"/>
                </a:solidFill>
                <a:cs typeface="Arial" panose="020B0604020202020204" pitchFamily="34" charset="0"/>
              </a:rPr>
            </a:br>
            <a:r>
              <a:rPr lang="es-MX" altLang="es-MX" sz="2000" dirty="0">
                <a:solidFill>
                  <a:schemeClr val="accent5"/>
                </a:solidFill>
                <a:cs typeface="Arial" panose="020B0604020202020204" pitchFamily="34" charset="0"/>
              </a:rPr>
              <a:t>3. Celebrar y compartir </a:t>
            </a:r>
            <a:r>
              <a:rPr lang="es-MX" altLang="es-MX" sz="2000" b="1" dirty="0">
                <a:solidFill>
                  <a:schemeClr val="accent5"/>
                </a:solidFill>
                <a:cs typeface="Arial" panose="020B0604020202020204" pitchFamily="34" charset="0"/>
              </a:rPr>
              <a:t>logros</a:t>
            </a:r>
            <a:r>
              <a:rPr lang="es-MX" altLang="es-MX" sz="2000" dirty="0">
                <a:solidFill>
                  <a:schemeClr val="accent5"/>
                </a:solidFill>
                <a:cs typeface="Arial" panose="020B0604020202020204" pitchFamily="34" charset="0"/>
              </a:rPr>
              <a:t> y momentos de </a:t>
            </a:r>
            <a:r>
              <a:rPr lang="es-MX" altLang="es-MX" sz="2000" b="1" dirty="0">
                <a:solidFill>
                  <a:schemeClr val="accent5"/>
                </a:solidFill>
                <a:cs typeface="Arial" panose="020B0604020202020204" pitchFamily="34" charset="0"/>
              </a:rPr>
              <a:t>éxito</a:t>
            </a:r>
            <a:r>
              <a:rPr lang="es-MX" altLang="es-MX" sz="2000" dirty="0">
                <a:solidFill>
                  <a:schemeClr val="accent5"/>
                </a:solidFill>
                <a:cs typeface="Arial" panose="020B0604020202020204" pitchFamily="34" charset="0"/>
              </a:rPr>
              <a:t>. </a:t>
            </a:r>
            <a:br>
              <a:rPr lang="es-MX" altLang="es-MX" sz="2000" dirty="0">
                <a:solidFill>
                  <a:schemeClr val="accent5"/>
                </a:solidFill>
                <a:cs typeface="Arial" panose="020B0604020202020204" pitchFamily="34" charset="0"/>
              </a:rPr>
            </a:br>
            <a:r>
              <a:rPr lang="es-MX" altLang="es-MX" sz="2000" dirty="0">
                <a:solidFill>
                  <a:schemeClr val="accent5"/>
                </a:solidFill>
                <a:cs typeface="Arial" panose="020B0604020202020204" pitchFamily="34" charset="0"/>
              </a:rPr>
              <a:t>4. Identificar actividades y áreas de la vida </a:t>
            </a:r>
            <a:r>
              <a:rPr lang="es-MX" altLang="es-MX" sz="2000" b="1" dirty="0">
                <a:solidFill>
                  <a:schemeClr val="accent5"/>
                </a:solidFill>
                <a:cs typeface="Arial" panose="020B0604020202020204" pitchFamily="34" charset="0"/>
              </a:rPr>
              <a:t>importantes</a:t>
            </a:r>
            <a:r>
              <a:rPr lang="es-MX" altLang="es-MX" sz="2000" dirty="0">
                <a:solidFill>
                  <a:schemeClr val="accent5"/>
                </a:solidFill>
                <a:cs typeface="Arial" panose="020B0604020202020204" pitchFamily="34" charset="0"/>
              </a:rPr>
              <a:t> para la persona.</a:t>
            </a:r>
            <a:endParaRPr lang="es-MX" altLang="es-MX" sz="2000" b="1" dirty="0">
              <a:solidFill>
                <a:schemeClr val="accent5"/>
              </a:solidFill>
              <a:cs typeface="Arial" panose="020B0604020202020204" pitchFamily="34" charset="0"/>
            </a:endParaRPr>
          </a:p>
          <a:p>
            <a:pPr marL="0" indent="0">
              <a:buNone/>
            </a:pPr>
            <a:endParaRPr lang="es-MX" dirty="0"/>
          </a:p>
        </p:txBody>
      </p:sp>
      <p:pic>
        <p:nvPicPr>
          <p:cNvPr id="4098" name="Picture 2" descr="Imagen relacionada">
            <a:extLst>
              <a:ext uri="{FF2B5EF4-FFF2-40B4-BE49-F238E27FC236}">
                <a16:creationId xmlns:a16="http://schemas.microsoft.com/office/drawing/2014/main" id="{34249903-F2E5-4F50-9373-6C9FE4602F0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550" t="2724"/>
          <a:stretch/>
        </p:blipFill>
        <p:spPr bwMode="auto">
          <a:xfrm>
            <a:off x="891179" y="93406"/>
            <a:ext cx="4708062" cy="667118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90146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rgbClr val="FFE9BD"/>
        </a:solidFill>
        <a:effectLst/>
      </p:bgPr>
    </p:bg>
    <p:spTree>
      <p:nvGrpSpPr>
        <p:cNvPr id="1" name=""/>
        <p:cNvGrpSpPr/>
        <p:nvPr/>
      </p:nvGrpSpPr>
      <p:grpSpPr>
        <a:xfrm>
          <a:off x="0" y="0"/>
          <a:ext cx="0" cy="0"/>
          <a:chOff x="0" y="0"/>
          <a:chExt cx="0" cy="0"/>
        </a:xfrm>
      </p:grpSpPr>
      <p:pic>
        <p:nvPicPr>
          <p:cNvPr id="1028" name="Picture 4" descr="http://4.bp.blogspot.com/-edVjdqfwrbk/UrBv5a5SSNI/AAAAAAAAA1Y/9DuiVyDZLQM/s1600/Imagen1.png">
            <a:extLst>
              <a:ext uri="{FF2B5EF4-FFF2-40B4-BE49-F238E27FC236}">
                <a16:creationId xmlns:a16="http://schemas.microsoft.com/office/drawing/2014/main" id="{A6CFD6BD-5CA4-4B4C-BF4B-93CE3E9E0FA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4688" y="535196"/>
            <a:ext cx="4091517" cy="578760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5" name="Título 4">
            <a:extLst>
              <a:ext uri="{FF2B5EF4-FFF2-40B4-BE49-F238E27FC236}">
                <a16:creationId xmlns:a16="http://schemas.microsoft.com/office/drawing/2014/main" id="{80C8FCEB-43DD-46E0-A373-C0FAC1FC2FD2}"/>
              </a:ext>
            </a:extLst>
          </p:cNvPr>
          <p:cNvSpPr>
            <a:spLocks noGrp="1"/>
          </p:cNvSpPr>
          <p:nvPr>
            <p:ph type="title"/>
          </p:nvPr>
        </p:nvSpPr>
        <p:spPr>
          <a:xfrm>
            <a:off x="1841703" y="646600"/>
            <a:ext cx="4091517" cy="976312"/>
          </a:xfrm>
        </p:spPr>
        <p:txBody>
          <a:bodyPr>
            <a:noAutofit/>
          </a:bodyPr>
          <a:lstStyle/>
          <a:p>
            <a:pPr algn="ctr"/>
            <a:r>
              <a:rPr lang="es-MX" sz="3200" dirty="0">
                <a:solidFill>
                  <a:schemeClr val="accent5"/>
                </a:solidFill>
              </a:rPr>
              <a:t>“El árbol de la autoestima”</a:t>
            </a:r>
          </a:p>
        </p:txBody>
      </p:sp>
      <p:sp>
        <p:nvSpPr>
          <p:cNvPr id="7" name="Marcador de texto 6">
            <a:extLst>
              <a:ext uri="{FF2B5EF4-FFF2-40B4-BE49-F238E27FC236}">
                <a16:creationId xmlns:a16="http://schemas.microsoft.com/office/drawing/2014/main" id="{70265396-3D9B-4BB0-A3E2-2E6369DF9232}"/>
              </a:ext>
            </a:extLst>
          </p:cNvPr>
          <p:cNvSpPr>
            <a:spLocks noGrp="1"/>
          </p:cNvSpPr>
          <p:nvPr>
            <p:ph type="body" sz="half" idx="2"/>
          </p:nvPr>
        </p:nvSpPr>
        <p:spPr>
          <a:xfrm>
            <a:off x="1680516" y="1919626"/>
            <a:ext cx="4413893" cy="3586230"/>
          </a:xfrm>
        </p:spPr>
        <p:txBody>
          <a:bodyPr>
            <a:normAutofit fontScale="92500"/>
          </a:bodyPr>
          <a:lstStyle/>
          <a:p>
            <a:pPr algn="just"/>
            <a:r>
              <a:rPr lang="es-MX" sz="2400" b="1" dirty="0">
                <a:solidFill>
                  <a:srgbClr val="FF8633"/>
                </a:solidFill>
              </a:rPr>
              <a:t>Procedimiento</a:t>
            </a:r>
          </a:p>
          <a:p>
            <a:pPr algn="just"/>
            <a:br>
              <a:rPr lang="es-MX" sz="2000" dirty="0"/>
            </a:br>
            <a:r>
              <a:rPr lang="es-MX" sz="2200" dirty="0">
                <a:solidFill>
                  <a:srgbClr val="CC3300"/>
                </a:solidFill>
              </a:rPr>
              <a:t>"Este es el árbol de la autoestima.  Tiene </a:t>
            </a:r>
            <a:r>
              <a:rPr lang="es-MX" sz="2200" b="1" dirty="0">
                <a:solidFill>
                  <a:srgbClr val="CC3300"/>
                </a:solidFill>
              </a:rPr>
              <a:t>frutos</a:t>
            </a:r>
            <a:r>
              <a:rPr lang="es-MX" sz="2200" dirty="0">
                <a:solidFill>
                  <a:srgbClr val="CC3300"/>
                </a:solidFill>
              </a:rPr>
              <a:t>, </a:t>
            </a:r>
            <a:r>
              <a:rPr lang="es-MX" sz="2200" b="1" dirty="0">
                <a:solidFill>
                  <a:srgbClr val="CC3300"/>
                </a:solidFill>
              </a:rPr>
              <a:t>tronco</a:t>
            </a:r>
            <a:r>
              <a:rPr lang="es-MX" sz="2200" dirty="0">
                <a:solidFill>
                  <a:srgbClr val="CC3300"/>
                </a:solidFill>
              </a:rPr>
              <a:t>  </a:t>
            </a:r>
            <a:r>
              <a:rPr lang="es-MX" sz="2200" b="1" dirty="0">
                <a:solidFill>
                  <a:srgbClr val="CC3300"/>
                </a:solidFill>
              </a:rPr>
              <a:t>y raíces</a:t>
            </a:r>
            <a:r>
              <a:rPr lang="es-MX" sz="2200" dirty="0">
                <a:solidFill>
                  <a:srgbClr val="CC3300"/>
                </a:solidFill>
              </a:rPr>
              <a:t>. Los </a:t>
            </a:r>
            <a:r>
              <a:rPr lang="es-MX" sz="2200" b="1" dirty="0">
                <a:solidFill>
                  <a:srgbClr val="CC3300"/>
                </a:solidFill>
              </a:rPr>
              <a:t>frutos</a:t>
            </a:r>
            <a:r>
              <a:rPr lang="es-MX" sz="2200" dirty="0">
                <a:solidFill>
                  <a:srgbClr val="CC3300"/>
                </a:solidFill>
              </a:rPr>
              <a:t> están en la copa del árbol y las </a:t>
            </a:r>
            <a:r>
              <a:rPr lang="es-MX" sz="2200" b="1" dirty="0">
                <a:solidFill>
                  <a:srgbClr val="CC3300"/>
                </a:solidFill>
              </a:rPr>
              <a:t>raíces</a:t>
            </a:r>
            <a:r>
              <a:rPr lang="es-MX" sz="2200" dirty="0">
                <a:solidFill>
                  <a:srgbClr val="CC3300"/>
                </a:solidFill>
              </a:rPr>
              <a:t> son el sustento del árbol, sin ellas éste no crecería sano y no daría frutos". Utilizando la imagen del árbol, esta actividad consta de </a:t>
            </a:r>
            <a:r>
              <a:rPr lang="es-MX" sz="2200" b="1" dirty="0">
                <a:solidFill>
                  <a:srgbClr val="CC3300"/>
                </a:solidFill>
              </a:rPr>
              <a:t>dos partes: </a:t>
            </a:r>
            <a:endParaRPr lang="es-MX" sz="2200" dirty="0">
              <a:solidFill>
                <a:srgbClr val="CC3300"/>
              </a:solidFill>
            </a:endParaRPr>
          </a:p>
          <a:p>
            <a:endParaRPr lang="es-MX" dirty="0"/>
          </a:p>
        </p:txBody>
      </p:sp>
    </p:spTree>
    <p:extLst>
      <p:ext uri="{BB962C8B-B14F-4D97-AF65-F5344CB8AC3E}">
        <p14:creationId xmlns:p14="http://schemas.microsoft.com/office/powerpoint/2010/main" val="17827514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bg>
      <p:bgPr>
        <a:solidFill>
          <a:srgbClr val="E0F4EE"/>
        </a:solidFill>
        <a:effectLst/>
      </p:bgPr>
    </p:bg>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6592E5AB-CCF1-439A-B089-13CE5BB3A61A}"/>
              </a:ext>
            </a:extLst>
          </p:cNvPr>
          <p:cNvSpPr>
            <a:spLocks noGrp="1"/>
          </p:cNvSpPr>
          <p:nvPr>
            <p:ph type="title"/>
          </p:nvPr>
        </p:nvSpPr>
        <p:spPr>
          <a:xfrm>
            <a:off x="1828800" y="534349"/>
            <a:ext cx="8534400" cy="1022077"/>
          </a:xfrm>
        </p:spPr>
        <p:txBody>
          <a:bodyPr>
            <a:normAutofit fontScale="90000"/>
          </a:bodyPr>
          <a:lstStyle/>
          <a:p>
            <a:pPr algn="ctr"/>
            <a:r>
              <a:rPr lang="es-MX" altLang="es-MX" dirty="0">
                <a:solidFill>
                  <a:srgbClr val="FF9933"/>
                </a:solidFill>
                <a:cs typeface="Arial" panose="020B0604020202020204" pitchFamily="34" charset="0"/>
              </a:rPr>
              <a:t> </a:t>
            </a:r>
            <a:r>
              <a:rPr lang="es-MX" altLang="es-MX" dirty="0">
                <a:solidFill>
                  <a:srgbClr val="FF8633"/>
                </a:solidFill>
                <a:cs typeface="Arial" panose="020B0604020202020204" pitchFamily="34" charset="0"/>
              </a:rPr>
              <a:t>Actividades y áreas de la vida  importantes para la persona</a:t>
            </a:r>
            <a:br>
              <a:rPr lang="es-MX" altLang="es-MX" b="1" dirty="0">
                <a:solidFill>
                  <a:schemeClr val="accent5"/>
                </a:solidFill>
                <a:cs typeface="Arial" panose="020B0604020202020204" pitchFamily="34" charset="0"/>
              </a:rPr>
            </a:br>
            <a:endParaRPr lang="es-MX" dirty="0">
              <a:solidFill>
                <a:srgbClr val="FF944B"/>
              </a:solidFill>
            </a:endParaRPr>
          </a:p>
        </p:txBody>
      </p:sp>
      <p:sp>
        <p:nvSpPr>
          <p:cNvPr id="6" name="Marcador de contenido 5">
            <a:extLst>
              <a:ext uri="{FF2B5EF4-FFF2-40B4-BE49-F238E27FC236}">
                <a16:creationId xmlns:a16="http://schemas.microsoft.com/office/drawing/2014/main" id="{F9AB89C2-9FA4-475E-8243-6D451BD8C23A}"/>
              </a:ext>
            </a:extLst>
          </p:cNvPr>
          <p:cNvSpPr>
            <a:spLocks noGrp="1"/>
          </p:cNvSpPr>
          <p:nvPr>
            <p:ph sz="half" idx="1"/>
          </p:nvPr>
        </p:nvSpPr>
        <p:spPr>
          <a:xfrm>
            <a:off x="1562335" y="1759595"/>
            <a:ext cx="4313864" cy="3338809"/>
          </a:xfrm>
        </p:spPr>
        <p:txBody>
          <a:bodyPr>
            <a:noAutofit/>
          </a:bodyPr>
          <a:lstStyle/>
          <a:p>
            <a:pPr marL="0" indent="0" algn="just">
              <a:buClr>
                <a:srgbClr val="FFCC00"/>
              </a:buClr>
              <a:buNone/>
            </a:pPr>
            <a:r>
              <a:rPr lang="es-MX" sz="2000" dirty="0">
                <a:solidFill>
                  <a:schemeClr val="accent5"/>
                </a:solidFill>
              </a:rPr>
              <a:t>Colocar </a:t>
            </a:r>
            <a:r>
              <a:rPr lang="es-MX" sz="2000" b="1" dirty="0">
                <a:solidFill>
                  <a:schemeClr val="accent5"/>
                </a:solidFill>
              </a:rPr>
              <a:t>en cada fruto </a:t>
            </a:r>
            <a:r>
              <a:rPr lang="es-MX" sz="2000" dirty="0">
                <a:solidFill>
                  <a:schemeClr val="accent5"/>
                </a:solidFill>
              </a:rPr>
              <a:t>algo de lo que la persona esté orgullosa, un </a:t>
            </a:r>
            <a:r>
              <a:rPr lang="es-MX" sz="2000" b="1" dirty="0">
                <a:solidFill>
                  <a:schemeClr val="accent5"/>
                </a:solidFill>
              </a:rPr>
              <a:t>logro o habilidad</a:t>
            </a:r>
            <a:r>
              <a:rPr lang="es-MX" sz="2000" dirty="0">
                <a:solidFill>
                  <a:schemeClr val="accent5"/>
                </a:solidFill>
              </a:rPr>
              <a:t>. Es decir cosas que hace bien o que ha conseguido en la vida. Por ejemplo:</a:t>
            </a:r>
          </a:p>
          <a:p>
            <a:pPr algn="just">
              <a:buClr>
                <a:srgbClr val="FF8633"/>
              </a:buClr>
              <a:buFont typeface="Wingdings" panose="05000000000000000000" pitchFamily="2" charset="2"/>
              <a:buChar char="§"/>
            </a:pPr>
            <a:r>
              <a:rPr lang="es-MX" sz="2000" dirty="0">
                <a:solidFill>
                  <a:schemeClr val="accent5"/>
                </a:solidFill>
              </a:rPr>
              <a:t>Hablar en público</a:t>
            </a:r>
          </a:p>
          <a:p>
            <a:pPr algn="just">
              <a:buClr>
                <a:srgbClr val="FF8633"/>
              </a:buClr>
              <a:buFont typeface="Wingdings" panose="05000000000000000000" pitchFamily="2" charset="2"/>
              <a:buChar char="§"/>
            </a:pPr>
            <a:r>
              <a:rPr lang="es-MX" sz="2000" dirty="0">
                <a:solidFill>
                  <a:schemeClr val="accent5"/>
                </a:solidFill>
              </a:rPr>
              <a:t>Escuchar a los demás</a:t>
            </a:r>
          </a:p>
          <a:p>
            <a:pPr algn="just">
              <a:buClr>
                <a:srgbClr val="FF8633"/>
              </a:buClr>
              <a:buFont typeface="Wingdings" panose="05000000000000000000" pitchFamily="2" charset="2"/>
              <a:buChar char="§"/>
            </a:pPr>
            <a:r>
              <a:rPr lang="es-MX" sz="2000" dirty="0">
                <a:solidFill>
                  <a:schemeClr val="accent5"/>
                </a:solidFill>
              </a:rPr>
              <a:t>Ganar una carrera</a:t>
            </a:r>
          </a:p>
          <a:p>
            <a:pPr algn="just">
              <a:buClr>
                <a:srgbClr val="FF8633"/>
              </a:buClr>
              <a:buFont typeface="Wingdings" panose="05000000000000000000" pitchFamily="2" charset="2"/>
              <a:buChar char="§"/>
            </a:pPr>
            <a:r>
              <a:rPr lang="es-MX" sz="2000" dirty="0">
                <a:solidFill>
                  <a:schemeClr val="accent5"/>
                </a:solidFill>
              </a:rPr>
              <a:t>Escribir</a:t>
            </a:r>
          </a:p>
          <a:p>
            <a:pPr algn="just">
              <a:buClr>
                <a:srgbClr val="FF8633"/>
              </a:buClr>
              <a:buFont typeface="Wingdings" panose="05000000000000000000" pitchFamily="2" charset="2"/>
              <a:buChar char="§"/>
            </a:pPr>
            <a:r>
              <a:rPr lang="es-MX" sz="2000" dirty="0">
                <a:solidFill>
                  <a:schemeClr val="accent5"/>
                </a:solidFill>
              </a:rPr>
              <a:t>Sacar una buena nota en un examen</a:t>
            </a:r>
          </a:p>
          <a:p>
            <a:pPr marL="0" indent="0" algn="just">
              <a:buClr>
                <a:srgbClr val="FFCC00"/>
              </a:buClr>
              <a:buNone/>
            </a:pPr>
            <a:endParaRPr lang="es-MX" sz="2000" dirty="0">
              <a:solidFill>
                <a:schemeClr val="accent5"/>
              </a:solidFill>
            </a:endParaRPr>
          </a:p>
        </p:txBody>
      </p:sp>
      <p:sp>
        <p:nvSpPr>
          <p:cNvPr id="7" name="Marcador de contenido 6">
            <a:extLst>
              <a:ext uri="{FF2B5EF4-FFF2-40B4-BE49-F238E27FC236}">
                <a16:creationId xmlns:a16="http://schemas.microsoft.com/office/drawing/2014/main" id="{8AE06618-B7EB-4BA4-8EEE-36F73CEFA86B}"/>
              </a:ext>
            </a:extLst>
          </p:cNvPr>
          <p:cNvSpPr>
            <a:spLocks noGrp="1"/>
          </p:cNvSpPr>
          <p:nvPr>
            <p:ph sz="half" idx="2"/>
          </p:nvPr>
        </p:nvSpPr>
        <p:spPr>
          <a:xfrm>
            <a:off x="6223773" y="1759595"/>
            <a:ext cx="4313864" cy="4261826"/>
          </a:xfrm>
        </p:spPr>
        <p:txBody>
          <a:bodyPr>
            <a:noAutofit/>
          </a:bodyPr>
          <a:lstStyle/>
          <a:p>
            <a:pPr marL="0" indent="0" algn="just">
              <a:buNone/>
            </a:pPr>
            <a:r>
              <a:rPr lang="es-MX" sz="2000" dirty="0">
                <a:solidFill>
                  <a:schemeClr val="accent5"/>
                </a:solidFill>
              </a:rPr>
              <a:t>Hay que escribir en las raíces las </a:t>
            </a:r>
            <a:r>
              <a:rPr lang="es-MX" sz="2000" b="1" dirty="0">
                <a:solidFill>
                  <a:schemeClr val="accent5"/>
                </a:solidFill>
              </a:rPr>
              <a:t>cualidades personales</a:t>
            </a:r>
            <a:r>
              <a:rPr lang="es-MX" sz="2000" dirty="0">
                <a:solidFill>
                  <a:schemeClr val="accent5"/>
                </a:solidFill>
              </a:rPr>
              <a:t> que han hecho posibles esos logros. Por ejemplo:</a:t>
            </a:r>
          </a:p>
          <a:p>
            <a:pPr algn="just">
              <a:buClr>
                <a:srgbClr val="FF8633"/>
              </a:buClr>
              <a:buFont typeface="Wingdings" panose="05000000000000000000" pitchFamily="2" charset="2"/>
              <a:buChar char="§"/>
            </a:pPr>
            <a:r>
              <a:rPr lang="es-MX" sz="2000" dirty="0">
                <a:solidFill>
                  <a:schemeClr val="accent5"/>
                </a:solidFill>
              </a:rPr>
              <a:t>Inteligencia</a:t>
            </a:r>
          </a:p>
          <a:p>
            <a:pPr algn="just">
              <a:buClr>
                <a:srgbClr val="FF8633"/>
              </a:buClr>
              <a:buFont typeface="Wingdings" panose="05000000000000000000" pitchFamily="2" charset="2"/>
              <a:buChar char="§"/>
            </a:pPr>
            <a:r>
              <a:rPr lang="es-MX" sz="2000" dirty="0">
                <a:solidFill>
                  <a:schemeClr val="accent5"/>
                </a:solidFill>
              </a:rPr>
              <a:t>Tenacidad</a:t>
            </a:r>
          </a:p>
          <a:p>
            <a:pPr algn="just">
              <a:buClr>
                <a:srgbClr val="FF8633"/>
              </a:buClr>
              <a:buFont typeface="Wingdings" panose="05000000000000000000" pitchFamily="2" charset="2"/>
              <a:buChar char="§"/>
            </a:pPr>
            <a:r>
              <a:rPr lang="es-MX" sz="2000" dirty="0">
                <a:solidFill>
                  <a:schemeClr val="accent5"/>
                </a:solidFill>
              </a:rPr>
              <a:t>Alegría</a:t>
            </a:r>
          </a:p>
          <a:p>
            <a:pPr algn="just">
              <a:buClr>
                <a:srgbClr val="FF8633"/>
              </a:buClr>
              <a:buFont typeface="Wingdings" panose="05000000000000000000" pitchFamily="2" charset="2"/>
              <a:buChar char="§"/>
            </a:pPr>
            <a:r>
              <a:rPr lang="es-MX" sz="2000" dirty="0">
                <a:solidFill>
                  <a:schemeClr val="accent5"/>
                </a:solidFill>
              </a:rPr>
              <a:t>Paciencia</a:t>
            </a:r>
          </a:p>
          <a:p>
            <a:pPr algn="just">
              <a:buClr>
                <a:srgbClr val="FF8633"/>
              </a:buClr>
              <a:buFont typeface="Wingdings" panose="05000000000000000000" pitchFamily="2" charset="2"/>
              <a:buChar char="§"/>
            </a:pPr>
            <a:r>
              <a:rPr lang="es-MX" sz="2000" dirty="0">
                <a:solidFill>
                  <a:schemeClr val="accent5"/>
                </a:solidFill>
              </a:rPr>
              <a:t>Amabilidad </a:t>
            </a:r>
          </a:p>
          <a:p>
            <a:pPr algn="just">
              <a:buClr>
                <a:srgbClr val="FF8633"/>
              </a:buClr>
              <a:buFont typeface="Wingdings" panose="05000000000000000000" pitchFamily="2" charset="2"/>
              <a:buChar char="§"/>
            </a:pPr>
            <a:r>
              <a:rPr lang="es-MX" sz="2000" dirty="0">
                <a:solidFill>
                  <a:schemeClr val="accent5"/>
                </a:solidFill>
              </a:rPr>
              <a:t>Fortaleza física</a:t>
            </a:r>
          </a:p>
          <a:p>
            <a:pPr algn="just">
              <a:buClr>
                <a:srgbClr val="FF8633"/>
              </a:buClr>
              <a:buFont typeface="Wingdings" panose="05000000000000000000" pitchFamily="2" charset="2"/>
              <a:buChar char="§"/>
            </a:pPr>
            <a:r>
              <a:rPr lang="es-MX" sz="2000" dirty="0">
                <a:solidFill>
                  <a:schemeClr val="accent5"/>
                </a:solidFill>
              </a:rPr>
              <a:t>Iniciativa</a:t>
            </a:r>
          </a:p>
        </p:txBody>
      </p:sp>
      <p:pic>
        <p:nvPicPr>
          <p:cNvPr id="1028" name="Picture 4" descr="http://2.bp.blogspot.com/-02V_wfGPe7s/UQGVn_aKsVI/AAAAAAAAACc/ApHcMjeNp4s/s640/ARBOL+DE+LA+VIDA.JPG">
            <a:extLst>
              <a:ext uri="{FF2B5EF4-FFF2-40B4-BE49-F238E27FC236}">
                <a16:creationId xmlns:a16="http://schemas.microsoft.com/office/drawing/2014/main" id="{6987811A-BF0A-4317-97D5-8B8EA37057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0705" y="3238788"/>
            <a:ext cx="3465306" cy="278263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8497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bg>
      <p:bgPr>
        <a:solidFill>
          <a:schemeClr val="bg2"/>
        </a:solidFill>
        <a:effectLst/>
      </p:bgPr>
    </p:bg>
    <p:spTree>
      <p:nvGrpSpPr>
        <p:cNvPr id="1" name=""/>
        <p:cNvGrpSpPr/>
        <p:nvPr/>
      </p:nvGrpSpPr>
      <p:grpSpPr>
        <a:xfrm>
          <a:off x="0" y="0"/>
          <a:ext cx="0" cy="0"/>
          <a:chOff x="0" y="0"/>
          <a:chExt cx="0" cy="0"/>
        </a:xfrm>
      </p:grpSpPr>
      <p:pic>
        <p:nvPicPr>
          <p:cNvPr id="1028" name="Picture 4" descr="https://gananci.com/wp-content/uploads/2015/07/Mujer-saltando-de-felicidad-motivada-con-un-paisaje-natural-al-fondo-619x346.jpg">
            <a:extLst>
              <a:ext uri="{FF2B5EF4-FFF2-40B4-BE49-F238E27FC236}">
                <a16:creationId xmlns:a16="http://schemas.microsoft.com/office/drawing/2014/main" id="{CAF717DE-5CE2-49B5-8271-B4649779D0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69081"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ítulo 1">
            <a:extLst>
              <a:ext uri="{FF2B5EF4-FFF2-40B4-BE49-F238E27FC236}">
                <a16:creationId xmlns:a16="http://schemas.microsoft.com/office/drawing/2014/main" id="{A9BAAA1D-6D09-4A13-9719-974E79DB3AFB}"/>
              </a:ext>
            </a:extLst>
          </p:cNvPr>
          <p:cNvSpPr>
            <a:spLocks noGrp="1"/>
          </p:cNvSpPr>
          <p:nvPr>
            <p:ph type="title"/>
          </p:nvPr>
        </p:nvSpPr>
        <p:spPr>
          <a:xfrm>
            <a:off x="3911307" y="324772"/>
            <a:ext cx="7985405" cy="672006"/>
          </a:xfrm>
        </p:spPr>
        <p:txBody>
          <a:bodyPr>
            <a:noAutofit/>
          </a:bodyPr>
          <a:lstStyle/>
          <a:p>
            <a:pPr algn="ctr"/>
            <a:r>
              <a:rPr lang="es-MX" sz="3600" dirty="0">
                <a:solidFill>
                  <a:srgbClr val="FF9999"/>
                </a:solidFill>
              </a:rPr>
              <a:t>Importancia de la autoestima</a:t>
            </a:r>
          </a:p>
        </p:txBody>
      </p:sp>
      <p:sp>
        <p:nvSpPr>
          <p:cNvPr id="5" name="Marcador de contenido 4">
            <a:extLst>
              <a:ext uri="{FF2B5EF4-FFF2-40B4-BE49-F238E27FC236}">
                <a16:creationId xmlns:a16="http://schemas.microsoft.com/office/drawing/2014/main" id="{723D7BF5-E010-4D0C-B602-30D8C30B43E3}"/>
              </a:ext>
            </a:extLst>
          </p:cNvPr>
          <p:cNvSpPr>
            <a:spLocks noGrp="1"/>
          </p:cNvSpPr>
          <p:nvPr>
            <p:ph idx="1"/>
          </p:nvPr>
        </p:nvSpPr>
        <p:spPr>
          <a:xfrm>
            <a:off x="4474773" y="1130643"/>
            <a:ext cx="6858471" cy="5593492"/>
          </a:xfrm>
        </p:spPr>
        <p:txBody>
          <a:bodyPr>
            <a:normAutofit/>
          </a:bodyPr>
          <a:lstStyle/>
          <a:p>
            <a:pPr marL="0" indent="0" algn="ctr">
              <a:buNone/>
            </a:pPr>
            <a:r>
              <a:rPr lang="es-MX" sz="2000" b="1" dirty="0">
                <a:solidFill>
                  <a:srgbClr val="009999"/>
                </a:solidFill>
                <a:latin typeface="Book Antiqua" panose="02040602050305030304" pitchFamily="18" charset="0"/>
                <a:ea typeface="Yu Gothic UI Semibold" panose="020B0700000000000000" pitchFamily="34" charset="-128"/>
                <a:cs typeface="Aharoni" panose="02010803020104030203" pitchFamily="2" charset="-79"/>
              </a:rPr>
              <a:t>Los sentimientos que tenemos hacia nosotros mismos influyen en cómo vivimos nuestras vidas. Las personas que sienten que se les quiere y aprecia tienen mejores relaciones sociales. Son más proclives a pedir ayuda y apoyo a los amigos y la familia cuando la necesiten. Tener una buena autoestima te permite aceptarte a ti mismo y vivir la vida de forma plena.</a:t>
            </a:r>
          </a:p>
          <a:p>
            <a:pPr marL="0" indent="0" algn="ctr">
              <a:buNone/>
            </a:pPr>
            <a:r>
              <a:rPr lang="es-MX" sz="2000" b="1" dirty="0">
                <a:solidFill>
                  <a:srgbClr val="009999"/>
                </a:solidFill>
                <a:latin typeface="Book Antiqua" panose="02040602050305030304" pitchFamily="18" charset="0"/>
                <a:ea typeface="Yu Gothic UI Semibold" panose="020B0700000000000000" pitchFamily="34" charset="-128"/>
                <a:cs typeface="Aharoni" panose="02010803020104030203" pitchFamily="2" charset="-79"/>
              </a:rPr>
              <a:t>La autoestima es la clave del éxito o del fracaso. También es la clave para comprendernos y comprender a los demás.</a:t>
            </a:r>
          </a:p>
          <a:p>
            <a:pPr marL="0" indent="0" algn="ctr">
              <a:buNone/>
            </a:pPr>
            <a:r>
              <a:rPr lang="es-MX" sz="2000" b="1" dirty="0">
                <a:solidFill>
                  <a:srgbClr val="009999"/>
                </a:solidFill>
                <a:latin typeface="Book Antiqua" panose="02040602050305030304" pitchFamily="18" charset="0"/>
                <a:ea typeface="Yu Gothic UI Semibold" panose="020B0700000000000000" pitchFamily="34" charset="-128"/>
                <a:cs typeface="Aharoni" panose="02010803020104030203" pitchFamily="2" charset="-79"/>
              </a:rPr>
              <a:t>La importancia de una autoestima sana radica en que esa es la base de nuestra capacidad para responder de manera activa y positiva a las oportunidades que se nos presentan en el trabajo, en el amor y en la diversión. Además, es la base de esa serenidad de espíritu que hace posible disfrutar de la vida.</a:t>
            </a:r>
          </a:p>
          <a:p>
            <a:pPr marL="0" indent="0">
              <a:buNone/>
            </a:pPr>
            <a:endParaRPr lang="es-MX" dirty="0"/>
          </a:p>
        </p:txBody>
      </p:sp>
    </p:spTree>
    <p:extLst>
      <p:ext uri="{BB962C8B-B14F-4D97-AF65-F5344CB8AC3E}">
        <p14:creationId xmlns:p14="http://schemas.microsoft.com/office/powerpoint/2010/main" val="23853041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2F9FA"/>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C5D97A-CC53-4231-A702-2772989D4B20}"/>
              </a:ext>
            </a:extLst>
          </p:cNvPr>
          <p:cNvSpPr>
            <a:spLocks noGrp="1"/>
          </p:cNvSpPr>
          <p:nvPr>
            <p:ph type="title"/>
          </p:nvPr>
        </p:nvSpPr>
        <p:spPr>
          <a:xfrm>
            <a:off x="2592925" y="624110"/>
            <a:ext cx="8911687" cy="689124"/>
          </a:xfrm>
          <a:solidFill>
            <a:srgbClr val="E2F9FA"/>
          </a:solidFill>
        </p:spPr>
        <p:txBody>
          <a:bodyPr/>
          <a:lstStyle/>
          <a:p>
            <a:pPr algn="ctr"/>
            <a:r>
              <a:rPr lang="es-MX" dirty="0">
                <a:solidFill>
                  <a:schemeClr val="accent3"/>
                </a:solidFill>
              </a:rPr>
              <a:t>BIBLIOGRAFÍA </a:t>
            </a:r>
          </a:p>
        </p:txBody>
      </p:sp>
      <p:sp>
        <p:nvSpPr>
          <p:cNvPr id="3" name="Marcador de contenido 2">
            <a:extLst>
              <a:ext uri="{FF2B5EF4-FFF2-40B4-BE49-F238E27FC236}">
                <a16:creationId xmlns:a16="http://schemas.microsoft.com/office/drawing/2014/main" id="{0D80E19A-5A00-438F-90A4-1D2A05C481D7}"/>
              </a:ext>
            </a:extLst>
          </p:cNvPr>
          <p:cNvSpPr>
            <a:spLocks noGrp="1"/>
          </p:cNvSpPr>
          <p:nvPr>
            <p:ph idx="1"/>
          </p:nvPr>
        </p:nvSpPr>
        <p:spPr>
          <a:xfrm>
            <a:off x="2589212" y="1488333"/>
            <a:ext cx="8915400" cy="4143982"/>
          </a:xfrm>
        </p:spPr>
        <p:txBody>
          <a:bodyPr>
            <a:normAutofit/>
          </a:bodyPr>
          <a:lstStyle/>
          <a:p>
            <a:pPr algn="just">
              <a:buClr>
                <a:schemeClr val="accent3"/>
              </a:buClr>
              <a:buFont typeface="Courier New" panose="02070309020205020404" pitchFamily="49" charset="0"/>
              <a:buChar char="o"/>
            </a:pPr>
            <a:r>
              <a:rPr lang="es-MX" sz="2100" dirty="0">
                <a:solidFill>
                  <a:srgbClr val="336699"/>
                </a:solidFill>
              </a:rPr>
              <a:t>Branden, Nathaniel. (2005). </a:t>
            </a:r>
            <a:r>
              <a:rPr lang="es-MX" sz="2100" i="1" dirty="0">
                <a:solidFill>
                  <a:srgbClr val="336699"/>
                </a:solidFill>
              </a:rPr>
              <a:t>Los seis pilares de la autoestima</a:t>
            </a:r>
            <a:r>
              <a:rPr lang="es-MX" sz="2100" dirty="0">
                <a:solidFill>
                  <a:srgbClr val="336699"/>
                </a:solidFill>
              </a:rPr>
              <a:t>. México: Paidós.</a:t>
            </a:r>
          </a:p>
          <a:p>
            <a:pPr algn="just">
              <a:buClr>
                <a:schemeClr val="accent3"/>
              </a:buClr>
              <a:buFont typeface="Courier New" panose="02070309020205020404" pitchFamily="49" charset="0"/>
              <a:buChar char="o"/>
            </a:pPr>
            <a:r>
              <a:rPr lang="es-MX" sz="2100" dirty="0">
                <a:solidFill>
                  <a:srgbClr val="336699"/>
                </a:solidFill>
              </a:rPr>
              <a:t>Branden, Nathaniel. (2005). </a:t>
            </a:r>
            <a:r>
              <a:rPr lang="es-MX" sz="2100" i="1" dirty="0">
                <a:solidFill>
                  <a:srgbClr val="336699"/>
                </a:solidFill>
              </a:rPr>
              <a:t>Cómo mejorar su autoestima</a:t>
            </a:r>
            <a:r>
              <a:rPr lang="es-MX" sz="2100" dirty="0">
                <a:solidFill>
                  <a:srgbClr val="336699"/>
                </a:solidFill>
              </a:rPr>
              <a:t>. México: Paidós.</a:t>
            </a:r>
          </a:p>
          <a:p>
            <a:pPr algn="just">
              <a:buClr>
                <a:schemeClr val="accent3"/>
              </a:buClr>
              <a:buFont typeface="Courier New" panose="02070309020205020404" pitchFamily="49" charset="0"/>
              <a:buChar char="o"/>
            </a:pPr>
            <a:r>
              <a:rPr lang="es-MX" sz="2100" dirty="0">
                <a:solidFill>
                  <a:srgbClr val="336699"/>
                </a:solidFill>
              </a:rPr>
              <a:t>Branden, Nathaniel. (2005). </a:t>
            </a:r>
            <a:r>
              <a:rPr lang="es-MX" sz="2100" i="1" dirty="0">
                <a:solidFill>
                  <a:srgbClr val="336699"/>
                </a:solidFill>
              </a:rPr>
              <a:t>El poder de la autoestima: Cómo potenciar este importante recurso psicológico</a:t>
            </a:r>
            <a:r>
              <a:rPr lang="es-MX" sz="2100" dirty="0">
                <a:solidFill>
                  <a:srgbClr val="336699"/>
                </a:solidFill>
              </a:rPr>
              <a:t>. México: Paidós.</a:t>
            </a:r>
          </a:p>
          <a:p>
            <a:pPr algn="just">
              <a:buClr>
                <a:schemeClr val="accent3"/>
              </a:buClr>
              <a:buFont typeface="Courier New" panose="02070309020205020404" pitchFamily="49" charset="0"/>
              <a:buChar char="o"/>
            </a:pPr>
            <a:r>
              <a:rPr lang="es-MX" sz="2100" dirty="0">
                <a:solidFill>
                  <a:srgbClr val="336699"/>
                </a:solidFill>
              </a:rPr>
              <a:t>Montes Reyes, Tayde Icela y otros. (2016). </a:t>
            </a:r>
            <a:r>
              <a:rPr lang="es-MX" sz="2100" i="1" dirty="0">
                <a:solidFill>
                  <a:srgbClr val="336699"/>
                </a:solidFill>
              </a:rPr>
              <a:t>Desarrollo personal. Libro de texto</a:t>
            </a:r>
            <a:r>
              <a:rPr lang="es-MX" sz="2100" dirty="0">
                <a:solidFill>
                  <a:srgbClr val="336699"/>
                </a:solidFill>
              </a:rPr>
              <a:t>. Toluca, Edo. de México: UAEM.</a:t>
            </a:r>
          </a:p>
          <a:p>
            <a:pPr algn="just">
              <a:buClr>
                <a:schemeClr val="accent3"/>
              </a:buClr>
              <a:buFont typeface="Courier New" panose="02070309020205020404" pitchFamily="49" charset="0"/>
              <a:buChar char="o"/>
            </a:pPr>
            <a:r>
              <a:rPr lang="es-MX" sz="2100" dirty="0">
                <a:solidFill>
                  <a:srgbClr val="336699"/>
                </a:solidFill>
              </a:rPr>
              <a:t>Moreno, Kena. (2012). </a:t>
            </a:r>
            <a:r>
              <a:rPr lang="es-MX" sz="2100" i="1" dirty="0">
                <a:solidFill>
                  <a:srgbClr val="336699"/>
                </a:solidFill>
              </a:rPr>
              <a:t>Habilidades para la vida: Guía para educar con valores</a:t>
            </a:r>
            <a:r>
              <a:rPr lang="es-MX" sz="2100" dirty="0">
                <a:solidFill>
                  <a:srgbClr val="336699"/>
                </a:solidFill>
              </a:rPr>
              <a:t>. México: Trillas.</a:t>
            </a:r>
          </a:p>
        </p:txBody>
      </p:sp>
    </p:spTree>
    <p:extLst>
      <p:ext uri="{BB962C8B-B14F-4D97-AF65-F5344CB8AC3E}">
        <p14:creationId xmlns:p14="http://schemas.microsoft.com/office/powerpoint/2010/main" val="18799465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2F9FA"/>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FD127D-BC15-4D47-A376-446A16381BB7}"/>
              </a:ext>
            </a:extLst>
          </p:cNvPr>
          <p:cNvSpPr>
            <a:spLocks noGrp="1"/>
          </p:cNvSpPr>
          <p:nvPr>
            <p:ph type="title"/>
          </p:nvPr>
        </p:nvSpPr>
        <p:spPr>
          <a:xfrm>
            <a:off x="2592925" y="540655"/>
            <a:ext cx="8911687" cy="728035"/>
          </a:xfrm>
        </p:spPr>
        <p:txBody>
          <a:bodyPr/>
          <a:lstStyle/>
          <a:p>
            <a:pPr algn="ctr"/>
            <a:r>
              <a:rPr lang="es-MX" dirty="0">
                <a:solidFill>
                  <a:schemeClr val="accent3"/>
                </a:solidFill>
              </a:rPr>
              <a:t>MESOGRAFÍA</a:t>
            </a:r>
          </a:p>
        </p:txBody>
      </p:sp>
      <p:sp>
        <p:nvSpPr>
          <p:cNvPr id="3" name="Marcador de contenido 2">
            <a:extLst>
              <a:ext uri="{FF2B5EF4-FFF2-40B4-BE49-F238E27FC236}">
                <a16:creationId xmlns:a16="http://schemas.microsoft.com/office/drawing/2014/main" id="{8C39CEC9-3D94-4B88-BEA0-5283B387AE90}"/>
              </a:ext>
            </a:extLst>
          </p:cNvPr>
          <p:cNvSpPr>
            <a:spLocks noGrp="1"/>
          </p:cNvSpPr>
          <p:nvPr>
            <p:ph idx="1"/>
          </p:nvPr>
        </p:nvSpPr>
        <p:spPr>
          <a:xfrm>
            <a:off x="2592925" y="1468876"/>
            <a:ext cx="8915400" cy="4387175"/>
          </a:xfrm>
        </p:spPr>
        <p:txBody>
          <a:bodyPr>
            <a:noAutofit/>
          </a:bodyPr>
          <a:lstStyle/>
          <a:p>
            <a:pPr algn="just">
              <a:buClr>
                <a:schemeClr val="accent3"/>
              </a:buClr>
              <a:buFont typeface="Courier New" panose="02070309020205020404" pitchFamily="49" charset="0"/>
              <a:buChar char="o"/>
            </a:pPr>
            <a:r>
              <a:rPr lang="es-MX" sz="2100" dirty="0">
                <a:solidFill>
                  <a:srgbClr val="336699"/>
                </a:solidFill>
              </a:rPr>
              <a:t>http://crecimiento-personal.innatia.com/c-superar-la-inseguridad/a-que-es-autoaceptacion-de.html</a:t>
            </a:r>
          </a:p>
          <a:p>
            <a:pPr algn="just">
              <a:buClr>
                <a:schemeClr val="accent3"/>
              </a:buClr>
              <a:buFont typeface="Courier New" panose="02070309020205020404" pitchFamily="49" charset="0"/>
              <a:buChar char="o"/>
            </a:pPr>
            <a:r>
              <a:rPr lang="es-MX" sz="2100" dirty="0">
                <a:solidFill>
                  <a:srgbClr val="336699"/>
                </a:solidFill>
              </a:rPr>
              <a:t>https://www.psicologia-online.com/caracteristicas-de-personas-con-autoestima-baja-2319.html</a:t>
            </a:r>
          </a:p>
          <a:p>
            <a:pPr algn="just">
              <a:buClr>
                <a:schemeClr val="accent3"/>
              </a:buClr>
              <a:buFont typeface="Courier New" panose="02070309020205020404" pitchFamily="49" charset="0"/>
              <a:buChar char="o"/>
            </a:pPr>
            <a:r>
              <a:rPr lang="es-MX" sz="2100" dirty="0">
                <a:solidFill>
                  <a:srgbClr val="336699"/>
                </a:solidFill>
              </a:rPr>
              <a:t>https://www.secretosdeprosperidad.net/superacion-personal/autoestima-pnl-y-mensajes-subliminales-del-consumo/</a:t>
            </a:r>
          </a:p>
          <a:p>
            <a:pPr algn="just">
              <a:buClr>
                <a:schemeClr val="accent3"/>
              </a:buClr>
              <a:buFont typeface="Courier New" panose="02070309020205020404" pitchFamily="49" charset="0"/>
              <a:buChar char="o"/>
            </a:pPr>
            <a:r>
              <a:rPr lang="es-MX" sz="2100" dirty="0">
                <a:solidFill>
                  <a:srgbClr val="336699"/>
                </a:solidFill>
              </a:rPr>
              <a:t>https://tuestima.com/10-factores-afectan-autoestima/</a:t>
            </a:r>
          </a:p>
          <a:p>
            <a:pPr algn="just">
              <a:buClr>
                <a:schemeClr val="accent3"/>
              </a:buClr>
              <a:buFont typeface="Courier New" panose="02070309020205020404" pitchFamily="49" charset="0"/>
              <a:buChar char="o"/>
            </a:pPr>
            <a:r>
              <a:rPr lang="es-MX" sz="2100" dirty="0">
                <a:solidFill>
                  <a:srgbClr val="336699"/>
                </a:solidFill>
              </a:rPr>
              <a:t>https://es.scribd.com/doc/47999229/el-arbol-de-la-autoestima</a:t>
            </a:r>
          </a:p>
          <a:p>
            <a:pPr algn="just">
              <a:buClr>
                <a:schemeClr val="accent3"/>
              </a:buClr>
              <a:buFont typeface="Courier New" panose="02070309020205020404" pitchFamily="49" charset="0"/>
              <a:buChar char="o"/>
            </a:pPr>
            <a:r>
              <a:rPr lang="es-MX" sz="2100" dirty="0">
                <a:solidFill>
                  <a:srgbClr val="336699"/>
                </a:solidFill>
              </a:rPr>
              <a:t>http://sinomeconoces.blogspot.com/2013/12/conociendose-actividad-para-trabajar-la.html</a:t>
            </a:r>
          </a:p>
          <a:p>
            <a:pPr marL="0" indent="0" algn="just">
              <a:buClr>
                <a:schemeClr val="accent3"/>
              </a:buClr>
              <a:buNone/>
            </a:pPr>
            <a:endParaRPr lang="es-MX" sz="2000" dirty="0">
              <a:solidFill>
                <a:srgbClr val="336699"/>
              </a:solidFill>
            </a:endParaRPr>
          </a:p>
        </p:txBody>
      </p:sp>
    </p:spTree>
    <p:extLst>
      <p:ext uri="{BB962C8B-B14F-4D97-AF65-F5344CB8AC3E}">
        <p14:creationId xmlns:p14="http://schemas.microsoft.com/office/powerpoint/2010/main" val="2752665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FFE4C9"/>
        </a:solidFill>
        <a:effectLst/>
      </p:bgPr>
    </p:bg>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0E0A06EB-0406-436C-9229-430929B74528}"/>
              </a:ext>
            </a:extLst>
          </p:cNvPr>
          <p:cNvGraphicFramePr>
            <a:graphicFrameLocks noGrp="1"/>
          </p:cNvGraphicFramePr>
          <p:nvPr>
            <p:extLst>
              <p:ext uri="{D42A27DB-BD31-4B8C-83A1-F6EECF244321}">
                <p14:modId xmlns:p14="http://schemas.microsoft.com/office/powerpoint/2010/main" val="2663124143"/>
              </p:ext>
            </p:extLst>
          </p:nvPr>
        </p:nvGraphicFramePr>
        <p:xfrm>
          <a:off x="2045383" y="985352"/>
          <a:ext cx="8101233" cy="4887296"/>
        </p:xfrm>
        <a:graphic>
          <a:graphicData uri="http://schemas.openxmlformats.org/drawingml/2006/table">
            <a:tbl>
              <a:tblPr firstRow="1" bandRow="1">
                <a:tableStyleId>{5C22544A-7EE6-4342-B048-85BDC9FD1C3A}</a:tableStyleId>
              </a:tblPr>
              <a:tblGrid>
                <a:gridCol w="4037233">
                  <a:extLst>
                    <a:ext uri="{9D8B030D-6E8A-4147-A177-3AD203B41FA5}">
                      <a16:colId xmlns:a16="http://schemas.microsoft.com/office/drawing/2014/main" val="1534848570"/>
                    </a:ext>
                  </a:extLst>
                </a:gridCol>
                <a:gridCol w="4064000">
                  <a:extLst>
                    <a:ext uri="{9D8B030D-6E8A-4147-A177-3AD203B41FA5}">
                      <a16:colId xmlns:a16="http://schemas.microsoft.com/office/drawing/2014/main" val="107891156"/>
                    </a:ext>
                  </a:extLst>
                </a:gridCol>
              </a:tblGrid>
              <a:tr h="132430">
                <a:tc>
                  <a:txBody>
                    <a:bodyPr/>
                    <a:lstStyle/>
                    <a:p>
                      <a:pPr algn="ctr"/>
                      <a:r>
                        <a:rPr lang="es-MX" sz="2200" dirty="0">
                          <a:solidFill>
                            <a:schemeClr val="accent4">
                              <a:lumMod val="75000"/>
                            </a:schemeClr>
                          </a:solidFill>
                        </a:rPr>
                        <a:t>COMPETENCIAS </a:t>
                      </a:r>
                    </a:p>
                    <a:p>
                      <a:pPr marL="0" marR="0" lvl="0" indent="0" algn="ctr" defTabSz="457200" rtl="0" eaLnBrk="1" fontAlgn="auto" latinLnBrk="0" hangingPunct="1">
                        <a:lnSpc>
                          <a:spcPct val="100000"/>
                        </a:lnSpc>
                        <a:spcBef>
                          <a:spcPts val="0"/>
                        </a:spcBef>
                        <a:spcAft>
                          <a:spcPts val="0"/>
                        </a:spcAft>
                        <a:buClrTx/>
                        <a:buSzTx/>
                        <a:buFontTx/>
                        <a:buNone/>
                        <a:tabLst/>
                        <a:defRPr/>
                      </a:pPr>
                      <a:r>
                        <a:rPr lang="es-MX" sz="2200" dirty="0">
                          <a:solidFill>
                            <a:schemeClr val="accent4">
                              <a:lumMod val="75000"/>
                            </a:schemeClr>
                          </a:solidFill>
                        </a:rPr>
                        <a:t>GENÉRICAS </a:t>
                      </a:r>
                    </a:p>
                  </a:txBody>
                  <a:tcPr>
                    <a:solidFill>
                      <a:srgbClr val="A7ECEF"/>
                    </a:solidFill>
                  </a:tcPr>
                </a:tc>
                <a:tc>
                  <a:txBody>
                    <a:bodyPr/>
                    <a:lstStyle/>
                    <a:p>
                      <a:pPr algn="ctr"/>
                      <a:r>
                        <a:rPr lang="es-MX" sz="2200" dirty="0">
                          <a:solidFill>
                            <a:schemeClr val="accent4">
                              <a:lumMod val="75000"/>
                            </a:schemeClr>
                          </a:solidFill>
                        </a:rPr>
                        <a:t>COMPETENCIAS      DISCIPLINARES</a:t>
                      </a:r>
                    </a:p>
                  </a:txBody>
                  <a:tcPr>
                    <a:solidFill>
                      <a:srgbClr val="A7ECEF"/>
                    </a:solidFill>
                  </a:tcPr>
                </a:tc>
                <a:extLst>
                  <a:ext uri="{0D108BD9-81ED-4DB2-BD59-A6C34878D82A}">
                    <a16:rowId xmlns:a16="http://schemas.microsoft.com/office/drawing/2014/main" val="3016112764"/>
                  </a:ext>
                </a:extLst>
              </a:tr>
              <a:tr h="3639560">
                <a:tc>
                  <a:txBody>
                    <a:bodyPr/>
                    <a:lstStyle/>
                    <a:p>
                      <a:pPr algn="just"/>
                      <a:r>
                        <a:rPr lang="es-MX" sz="2000" b="1" dirty="0">
                          <a:solidFill>
                            <a:srgbClr val="009999"/>
                          </a:solidFill>
                        </a:rPr>
                        <a:t>1. </a:t>
                      </a:r>
                      <a:r>
                        <a:rPr lang="es-MX" sz="2000" b="0" dirty="0">
                          <a:solidFill>
                            <a:srgbClr val="009999"/>
                          </a:solidFill>
                          <a:latin typeface="+mn-lt"/>
                        </a:rPr>
                        <a:t>Se conoce y valora a sí mismo y aborda problemas y retos teniendo en cuenta los objetivos que persigue.</a:t>
                      </a:r>
                    </a:p>
                    <a:p>
                      <a:pPr algn="just"/>
                      <a:r>
                        <a:rPr lang="es-MX" sz="2000" b="1" dirty="0">
                          <a:solidFill>
                            <a:srgbClr val="009999"/>
                          </a:solidFill>
                        </a:rPr>
                        <a:t>1.1</a:t>
                      </a:r>
                      <a:r>
                        <a:rPr lang="es-MX" sz="2000" dirty="0">
                          <a:solidFill>
                            <a:srgbClr val="009999"/>
                          </a:solidFill>
                        </a:rPr>
                        <a:t> Enfrenta las dificultades que se le presentan y es consciente de sus valores, fortalezas y debilidades.</a:t>
                      </a:r>
                    </a:p>
                    <a:p>
                      <a:pPr algn="just"/>
                      <a:r>
                        <a:rPr lang="es-MX" sz="2000" b="1" dirty="0">
                          <a:solidFill>
                            <a:srgbClr val="009999"/>
                          </a:solidFill>
                        </a:rPr>
                        <a:t>5. </a:t>
                      </a:r>
                      <a:r>
                        <a:rPr lang="es-MX" sz="2000" b="0" dirty="0">
                          <a:solidFill>
                            <a:srgbClr val="009999"/>
                          </a:solidFill>
                        </a:rPr>
                        <a:t>Desarrolla innovaciones y propone soluciones a problemas a partir de métodos establecidos.</a:t>
                      </a:r>
                    </a:p>
                  </a:txBody>
                  <a:tcPr>
                    <a:solidFill>
                      <a:srgbClr val="FFD1A3"/>
                    </a:solidFill>
                  </a:tcPr>
                </a:tc>
                <a:tc>
                  <a:txBody>
                    <a:bodyPr/>
                    <a:lstStyle/>
                    <a:p>
                      <a:pPr marL="0" indent="0" algn="just">
                        <a:buNone/>
                      </a:pPr>
                      <a:r>
                        <a:rPr lang="es-MX" sz="2000" b="1" dirty="0">
                          <a:solidFill>
                            <a:srgbClr val="009999"/>
                          </a:solidFill>
                          <a:latin typeface="+mn-lt"/>
                          <a:ea typeface="Verdana" panose="020B0604030504040204" pitchFamily="34" charset="0"/>
                          <a:cs typeface="Verdana" panose="020B0604030504040204" pitchFamily="34" charset="0"/>
                        </a:rPr>
                        <a:t>1. </a:t>
                      </a:r>
                      <a:r>
                        <a:rPr lang="es-MX" sz="2000" dirty="0">
                          <a:solidFill>
                            <a:srgbClr val="009999"/>
                          </a:solidFill>
                          <a:latin typeface="+mn-lt"/>
                          <a:ea typeface="Verdana" panose="020B0604030504040204" pitchFamily="34" charset="0"/>
                          <a:cs typeface="Verdana" panose="020B0604030504040204" pitchFamily="34" charset="0"/>
                        </a:rPr>
                        <a:t>Identifica el conocimiento social y humanista como una construcción en constante transformación.</a:t>
                      </a:r>
                    </a:p>
                    <a:p>
                      <a:pPr marL="0" indent="0" algn="just">
                        <a:buNone/>
                      </a:pPr>
                      <a:r>
                        <a:rPr lang="es-MX" sz="2000" b="1" dirty="0">
                          <a:solidFill>
                            <a:srgbClr val="009999"/>
                          </a:solidFill>
                          <a:latin typeface="+mn-lt"/>
                          <a:ea typeface="Verdana" panose="020B0604030504040204" pitchFamily="34" charset="0"/>
                          <a:cs typeface="Verdana" panose="020B0604030504040204" pitchFamily="34" charset="0"/>
                        </a:rPr>
                        <a:t>10. </a:t>
                      </a:r>
                      <a:r>
                        <a:rPr lang="es-MX" sz="2000" dirty="0">
                          <a:solidFill>
                            <a:srgbClr val="009999"/>
                          </a:solidFill>
                          <a:latin typeface="+mn-lt"/>
                          <a:ea typeface="Verdana" panose="020B0604030504040204" pitchFamily="34" charset="0"/>
                          <a:cs typeface="Verdana" panose="020B0604030504040204" pitchFamily="34" charset="0"/>
                        </a:rPr>
                        <a:t>Valora distintas prácticas sociales mediante el reconocimiento de sus significados dentro de un sistema cultural, con una actitud de respeto.</a:t>
                      </a:r>
                    </a:p>
                    <a:p>
                      <a:pPr algn="just"/>
                      <a:endParaRPr lang="es-MX" sz="2000" b="0" dirty="0">
                        <a:solidFill>
                          <a:srgbClr val="009999"/>
                        </a:solidFill>
                      </a:endParaRPr>
                    </a:p>
                  </a:txBody>
                  <a:tcPr>
                    <a:solidFill>
                      <a:srgbClr val="FFD1A3"/>
                    </a:solidFill>
                  </a:tcPr>
                </a:tc>
                <a:extLst>
                  <a:ext uri="{0D108BD9-81ED-4DB2-BD59-A6C34878D82A}">
                    <a16:rowId xmlns:a16="http://schemas.microsoft.com/office/drawing/2014/main" val="3589883350"/>
                  </a:ext>
                </a:extLst>
              </a:tr>
              <a:tr h="376256">
                <a:tc>
                  <a:txBody>
                    <a:bodyPr/>
                    <a:lstStyle/>
                    <a:p>
                      <a:endParaRPr lang="es-MX" dirty="0"/>
                    </a:p>
                  </a:txBody>
                  <a:tcPr>
                    <a:solidFill>
                      <a:srgbClr val="A7ECEF"/>
                    </a:solidFill>
                  </a:tcPr>
                </a:tc>
                <a:tc>
                  <a:txBody>
                    <a:bodyPr/>
                    <a:lstStyle/>
                    <a:p>
                      <a:endParaRPr lang="es-MX" dirty="0"/>
                    </a:p>
                  </a:txBody>
                  <a:tcPr>
                    <a:solidFill>
                      <a:srgbClr val="A7ECEF"/>
                    </a:solidFill>
                  </a:tcPr>
                </a:tc>
                <a:extLst>
                  <a:ext uri="{0D108BD9-81ED-4DB2-BD59-A6C34878D82A}">
                    <a16:rowId xmlns:a16="http://schemas.microsoft.com/office/drawing/2014/main" val="27073424"/>
                  </a:ext>
                </a:extLst>
              </a:tr>
            </a:tbl>
          </a:graphicData>
        </a:graphic>
      </p:graphicFrame>
    </p:spTree>
    <p:extLst>
      <p:ext uri="{BB962C8B-B14F-4D97-AF65-F5344CB8AC3E}">
        <p14:creationId xmlns:p14="http://schemas.microsoft.com/office/powerpoint/2010/main" val="29674908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2F9FA"/>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BAD95E-9DC8-43A8-8395-407F0F332A1A}"/>
              </a:ext>
            </a:extLst>
          </p:cNvPr>
          <p:cNvSpPr>
            <a:spLocks noGrp="1"/>
          </p:cNvSpPr>
          <p:nvPr>
            <p:ph type="title"/>
          </p:nvPr>
        </p:nvSpPr>
        <p:spPr>
          <a:xfrm>
            <a:off x="2592925" y="624110"/>
            <a:ext cx="8911687" cy="689124"/>
          </a:xfrm>
        </p:spPr>
        <p:txBody>
          <a:bodyPr/>
          <a:lstStyle/>
          <a:p>
            <a:pPr algn="ctr"/>
            <a:r>
              <a:rPr lang="es-MX" dirty="0">
                <a:solidFill>
                  <a:schemeClr val="accent3"/>
                </a:solidFill>
              </a:rPr>
              <a:t>MESOGRAFÍA</a:t>
            </a:r>
            <a:endParaRPr lang="es-MX" dirty="0"/>
          </a:p>
        </p:txBody>
      </p:sp>
      <p:sp>
        <p:nvSpPr>
          <p:cNvPr id="3" name="Marcador de contenido 2">
            <a:extLst>
              <a:ext uri="{FF2B5EF4-FFF2-40B4-BE49-F238E27FC236}">
                <a16:creationId xmlns:a16="http://schemas.microsoft.com/office/drawing/2014/main" id="{F7624999-9369-451B-AC96-0A74556A7AC0}"/>
              </a:ext>
            </a:extLst>
          </p:cNvPr>
          <p:cNvSpPr>
            <a:spLocks noGrp="1"/>
          </p:cNvSpPr>
          <p:nvPr>
            <p:ph idx="1"/>
          </p:nvPr>
        </p:nvSpPr>
        <p:spPr>
          <a:xfrm>
            <a:off x="2676761" y="1546698"/>
            <a:ext cx="8915400" cy="4393707"/>
          </a:xfrm>
        </p:spPr>
        <p:txBody>
          <a:bodyPr>
            <a:normAutofit/>
          </a:bodyPr>
          <a:lstStyle/>
          <a:p>
            <a:pPr algn="just">
              <a:buClr>
                <a:schemeClr val="accent3"/>
              </a:buClr>
              <a:buFont typeface="Courier New" panose="02070309020205020404" pitchFamily="49" charset="0"/>
              <a:buChar char="o"/>
            </a:pPr>
            <a:r>
              <a:rPr lang="es-MX" sz="2100" dirty="0">
                <a:solidFill>
                  <a:srgbClr val="336699"/>
                </a:solidFill>
              </a:rPr>
              <a:t>https://www.clarin.com/entremujeres/vidasana/psicologia/test_de_autoestima-como_mejorar_la_autoestima-imagen_de_uno_mismo-autoconfianza-autoafirmacion_0_HySNMaYP7x.html</a:t>
            </a:r>
          </a:p>
          <a:p>
            <a:pPr algn="just">
              <a:buClr>
                <a:schemeClr val="accent3"/>
              </a:buClr>
              <a:buFont typeface="Courier New" panose="02070309020205020404" pitchFamily="49" charset="0"/>
              <a:buChar char="o"/>
            </a:pPr>
            <a:r>
              <a:rPr lang="es-MX" sz="2100" dirty="0">
                <a:solidFill>
                  <a:srgbClr val="336699"/>
                </a:solidFill>
              </a:rPr>
              <a:t>https://www.marianocabrera.com/tecnicas-aumentar-autoestima/</a:t>
            </a:r>
          </a:p>
          <a:p>
            <a:pPr algn="just">
              <a:buClr>
                <a:schemeClr val="accent3"/>
              </a:buClr>
              <a:buFont typeface="Courier New" panose="02070309020205020404" pitchFamily="49" charset="0"/>
              <a:buChar char="o"/>
            </a:pPr>
            <a:r>
              <a:rPr lang="es-MX" sz="2100" dirty="0">
                <a:solidFill>
                  <a:srgbClr val="336699"/>
                </a:solidFill>
              </a:rPr>
              <a:t>https://www.rchsd.org/health-articles/cmo-puedo-mejorar-mi-autoetima/</a:t>
            </a:r>
          </a:p>
          <a:p>
            <a:pPr algn="just">
              <a:buClr>
                <a:schemeClr val="accent3"/>
              </a:buClr>
              <a:buFont typeface="Courier New" panose="02070309020205020404" pitchFamily="49" charset="0"/>
              <a:buChar char="o"/>
            </a:pPr>
            <a:r>
              <a:rPr lang="es-MX" sz="2100" dirty="0">
                <a:solidFill>
                  <a:srgbClr val="336699"/>
                </a:solidFill>
              </a:rPr>
              <a:t>https://www.psicoactiva.com/blog/tecnicas-para-combatir-los-pensamientos-distorsionados/</a:t>
            </a:r>
          </a:p>
          <a:p>
            <a:pPr algn="just">
              <a:buClr>
                <a:schemeClr val="accent3"/>
              </a:buClr>
              <a:buFont typeface="Courier New" panose="02070309020205020404" pitchFamily="49" charset="0"/>
              <a:buChar char="o"/>
            </a:pPr>
            <a:r>
              <a:rPr lang="es-MX" sz="2100" dirty="0">
                <a:solidFill>
                  <a:srgbClr val="336699"/>
                </a:solidFill>
              </a:rPr>
              <a:t>https://www.redalyc.org/html/549/54900303/</a:t>
            </a:r>
          </a:p>
        </p:txBody>
      </p:sp>
    </p:spTree>
    <p:extLst>
      <p:ext uri="{BB962C8B-B14F-4D97-AF65-F5344CB8AC3E}">
        <p14:creationId xmlns:p14="http://schemas.microsoft.com/office/powerpoint/2010/main" val="42562222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E2F9FA"/>
        </a:solidFill>
        <a:effectLst/>
      </p:bgPr>
    </p:bg>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CFEA97D-9113-48B3-9D87-F26BC1C3F1ED}"/>
              </a:ext>
            </a:extLst>
          </p:cNvPr>
          <p:cNvSpPr/>
          <p:nvPr/>
        </p:nvSpPr>
        <p:spPr>
          <a:xfrm>
            <a:off x="3116137" y="1304446"/>
            <a:ext cx="7409191" cy="1914472"/>
          </a:xfrm>
          <a:prstGeom prst="rect">
            <a:avLst/>
          </a:prstGeom>
          <a:solidFill>
            <a:srgbClr val="56D9E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es-MX" sz="1900" b="1" dirty="0">
                <a:solidFill>
                  <a:srgbClr val="006699"/>
                </a:solidFill>
                <a:latin typeface="Segoe UI Historic" panose="020B0502040204020203" pitchFamily="34" charset="0"/>
                <a:ea typeface="Segoe UI Historic" panose="020B0502040204020203" pitchFamily="34" charset="0"/>
                <a:cs typeface="Segoe UI Historic" panose="020B0502040204020203" pitchFamily="34" charset="0"/>
              </a:rPr>
              <a:t>Nota: El contenido de este material es únicamente con fines educativos y se reconoce que pertenece a sus autores legales y/o intelectuales.</a:t>
            </a:r>
          </a:p>
          <a:p>
            <a:pPr algn="just"/>
            <a:endParaRPr lang="es-MX" sz="1900" b="1" dirty="0">
              <a:solidFill>
                <a:srgbClr val="006699"/>
              </a:solidFill>
              <a:latin typeface="Segoe UI Historic" panose="020B0502040204020203" pitchFamily="34" charset="0"/>
              <a:ea typeface="Segoe UI Historic" panose="020B0502040204020203" pitchFamily="34" charset="0"/>
              <a:cs typeface="Segoe UI Historic" panose="020B0502040204020203" pitchFamily="34" charset="0"/>
            </a:endParaRPr>
          </a:p>
          <a:p>
            <a:r>
              <a:rPr lang="es-MX" sz="1900" b="1" dirty="0">
                <a:solidFill>
                  <a:srgbClr val="006699"/>
                </a:solidFill>
                <a:latin typeface="Segoe UI Historic" panose="020B0502040204020203" pitchFamily="34" charset="0"/>
                <a:ea typeface="Segoe UI Historic" panose="020B0502040204020203" pitchFamily="34" charset="0"/>
                <a:cs typeface="Segoe UI Historic" panose="020B0502040204020203" pitchFamily="34" charset="0"/>
              </a:rPr>
              <a:t>Las imágenes de este material fueron tomadas de Google.</a:t>
            </a:r>
          </a:p>
        </p:txBody>
      </p:sp>
    </p:spTree>
    <p:extLst>
      <p:ext uri="{BB962C8B-B14F-4D97-AF65-F5344CB8AC3E}">
        <p14:creationId xmlns:p14="http://schemas.microsoft.com/office/powerpoint/2010/main" val="635844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D9F5F7"/>
        </a:solidFill>
        <a:effectLst/>
      </p:bgPr>
    </p:bg>
    <p:spTree>
      <p:nvGrpSpPr>
        <p:cNvPr id="1" name=""/>
        <p:cNvGrpSpPr/>
        <p:nvPr/>
      </p:nvGrpSpPr>
      <p:grpSpPr>
        <a:xfrm>
          <a:off x="0" y="0"/>
          <a:ext cx="0" cy="0"/>
          <a:chOff x="0" y="0"/>
          <a:chExt cx="0" cy="0"/>
        </a:xfrm>
      </p:grpSpPr>
      <p:pic>
        <p:nvPicPr>
          <p:cNvPr id="2050" name="Picture 2" descr="Ejercicios autoestima">
            <a:extLst>
              <a:ext uri="{FF2B5EF4-FFF2-40B4-BE49-F238E27FC236}">
                <a16:creationId xmlns:a16="http://schemas.microsoft.com/office/drawing/2014/main" id="{A1DC9071-A98D-413B-B86F-3A4A91E628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6613" y="575578"/>
            <a:ext cx="8498773" cy="5706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645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E2F9FA"/>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F16526-7469-460C-9B32-BD900C9D89E2}"/>
              </a:ext>
            </a:extLst>
          </p:cNvPr>
          <p:cNvSpPr>
            <a:spLocks noGrp="1"/>
          </p:cNvSpPr>
          <p:nvPr>
            <p:ph type="title"/>
          </p:nvPr>
        </p:nvSpPr>
        <p:spPr>
          <a:xfrm>
            <a:off x="1756853" y="547015"/>
            <a:ext cx="8911687" cy="758846"/>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ctr"/>
            <a:r>
              <a:rPr lang="es-MX" b="1" dirty="0">
                <a:ln/>
                <a:solidFill>
                  <a:srgbClr val="FF0000"/>
                </a:solidFill>
              </a:rPr>
              <a:t>¿Qué es autoconcepto?</a:t>
            </a:r>
          </a:p>
        </p:txBody>
      </p:sp>
      <p:sp>
        <p:nvSpPr>
          <p:cNvPr id="6" name="Marcador de contenido 3">
            <a:extLst>
              <a:ext uri="{FF2B5EF4-FFF2-40B4-BE49-F238E27FC236}">
                <a16:creationId xmlns:a16="http://schemas.microsoft.com/office/drawing/2014/main" id="{DBD826A3-E342-4B1F-845F-DD97EE76EADE}"/>
              </a:ext>
            </a:extLst>
          </p:cNvPr>
          <p:cNvSpPr>
            <a:spLocks noGrp="1"/>
          </p:cNvSpPr>
          <p:nvPr>
            <p:ph sz="half" idx="1"/>
          </p:nvPr>
        </p:nvSpPr>
        <p:spPr>
          <a:xfrm>
            <a:off x="6592144" y="2164106"/>
            <a:ext cx="4313864" cy="3777622"/>
          </a:xfrm>
        </p:spPr>
        <p:txBody>
          <a:bodyPr>
            <a:noAutofit/>
          </a:bodyPr>
          <a:lstStyle/>
          <a:p>
            <a:pPr marL="0" indent="0" algn="ctr">
              <a:buNone/>
            </a:pPr>
            <a:r>
              <a:rPr lang="es-MX" sz="2400" b="1" dirty="0">
                <a:solidFill>
                  <a:srgbClr val="336699"/>
                </a:solidFill>
              </a:rPr>
              <a:t>La autoaceptación </a:t>
            </a:r>
            <a:r>
              <a:rPr lang="es-MX" sz="2400" dirty="0">
                <a:solidFill>
                  <a:srgbClr val="336699"/>
                </a:solidFill>
              </a:rPr>
              <a:t>es sentirte feliz de quien eres.</a:t>
            </a:r>
            <a:br>
              <a:rPr lang="es-MX" sz="2400" dirty="0">
                <a:solidFill>
                  <a:srgbClr val="336699"/>
                </a:solidFill>
              </a:rPr>
            </a:br>
            <a:r>
              <a:rPr lang="es-MX" sz="2400" b="1" dirty="0">
                <a:solidFill>
                  <a:srgbClr val="336699"/>
                </a:solidFill>
              </a:rPr>
              <a:t>La autoconfianza </a:t>
            </a:r>
            <a:r>
              <a:rPr lang="es-MX" sz="2400" dirty="0">
                <a:solidFill>
                  <a:srgbClr val="336699"/>
                </a:solidFill>
              </a:rPr>
              <a:t>se manifiesta en la seguridad que tenemos en nosotros mismos, en la convicción sobre las capacidades personales para afrontar riesgos y dificultades.</a:t>
            </a:r>
            <a:endParaRPr lang="es-MX" sz="2400" b="1" dirty="0">
              <a:solidFill>
                <a:srgbClr val="336699"/>
              </a:solidFill>
            </a:endParaRPr>
          </a:p>
          <a:p>
            <a:pPr marL="0" indent="0" algn="ctr">
              <a:buNone/>
            </a:pPr>
            <a:endParaRPr lang="es-MX" sz="2400" dirty="0"/>
          </a:p>
        </p:txBody>
      </p:sp>
      <p:sp>
        <p:nvSpPr>
          <p:cNvPr id="7" name="Marcador de texto 2">
            <a:extLst>
              <a:ext uri="{FF2B5EF4-FFF2-40B4-BE49-F238E27FC236}">
                <a16:creationId xmlns:a16="http://schemas.microsoft.com/office/drawing/2014/main" id="{6D958F29-A79B-4367-8661-8CA3A3A8449E}"/>
              </a:ext>
            </a:extLst>
          </p:cNvPr>
          <p:cNvSpPr>
            <a:spLocks noGrp="1"/>
          </p:cNvSpPr>
          <p:nvPr>
            <p:ph sz="half" idx="2"/>
          </p:nvPr>
        </p:nvSpPr>
        <p:spPr>
          <a:xfrm>
            <a:off x="1182349" y="1428101"/>
            <a:ext cx="5113748" cy="2015490"/>
          </a:xfrm>
        </p:spPr>
        <p:txBody>
          <a:bodyPr/>
          <a:lstStyle/>
          <a:p>
            <a:pPr marL="0" indent="0" algn="ctr">
              <a:buNone/>
            </a:pPr>
            <a:r>
              <a:rPr lang="es-MX" sz="2400" dirty="0">
                <a:solidFill>
                  <a:srgbClr val="336699"/>
                </a:solidFill>
              </a:rPr>
              <a:t>En la construcción del autoconcepto se involucran diversos factores, como la autoaceptación y la autoconfianza.</a:t>
            </a:r>
          </a:p>
          <a:p>
            <a:endParaRPr lang="es-MX" dirty="0"/>
          </a:p>
        </p:txBody>
      </p:sp>
      <p:pic>
        <p:nvPicPr>
          <p:cNvPr id="1026" name="Picture 2" descr="https://psicologiamotivacional.com/wp-content/uploads/alegria-viaje-300x200.jpg">
            <a:extLst>
              <a:ext uri="{FF2B5EF4-FFF2-40B4-BE49-F238E27FC236}">
                <a16:creationId xmlns:a16="http://schemas.microsoft.com/office/drawing/2014/main" id="{F5E475C1-39F7-40D4-B322-552961DA1B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4605" y="250601"/>
            <a:ext cx="3023236" cy="201549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Resultado de imagen para autoconcepto">
            <a:extLst>
              <a:ext uri="{FF2B5EF4-FFF2-40B4-BE49-F238E27FC236}">
                <a16:creationId xmlns:a16="http://schemas.microsoft.com/office/drawing/2014/main" id="{7FE4015C-38E7-42C1-B88A-E6055DB9F1B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4521"/>
          <a:stretch/>
        </p:blipFill>
        <p:spPr bwMode="auto">
          <a:xfrm>
            <a:off x="1182349" y="3565831"/>
            <a:ext cx="5113748" cy="293588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551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2E945B-2504-44A7-8A7E-198A1DFF3849}"/>
              </a:ext>
            </a:extLst>
          </p:cNvPr>
          <p:cNvSpPr>
            <a:spLocks noGrp="1"/>
          </p:cNvSpPr>
          <p:nvPr>
            <p:ph type="title"/>
          </p:nvPr>
        </p:nvSpPr>
        <p:spPr>
          <a:xfrm>
            <a:off x="1640156" y="546288"/>
            <a:ext cx="8911687" cy="881042"/>
          </a:xfrm>
        </p:spPr>
        <p:txBody>
          <a:bodyPr>
            <a:scene3d>
              <a:camera prst="orthographicFront"/>
              <a:lightRig rig="harsh" dir="t"/>
            </a:scene3d>
            <a:sp3d extrusionH="57150" prstMaterial="matte">
              <a:bevelT w="63500" h="12700" prst="angle"/>
              <a:contourClr>
                <a:schemeClr val="bg1">
                  <a:lumMod val="65000"/>
                </a:schemeClr>
              </a:contourClr>
            </a:sp3d>
          </a:bodyPr>
          <a:lstStyle/>
          <a:p>
            <a:pPr algn="ctr"/>
            <a:r>
              <a:rPr lang="es-MX" b="1" dirty="0">
                <a:ln/>
                <a:solidFill>
                  <a:srgbClr val="FF0000"/>
                </a:solidFill>
              </a:rPr>
              <a:t>¿Qué es la autoaceptación?</a:t>
            </a:r>
          </a:p>
        </p:txBody>
      </p:sp>
      <p:sp>
        <p:nvSpPr>
          <p:cNvPr id="6" name="Marcador de contenido 3">
            <a:extLst>
              <a:ext uri="{FF2B5EF4-FFF2-40B4-BE49-F238E27FC236}">
                <a16:creationId xmlns:a16="http://schemas.microsoft.com/office/drawing/2014/main" id="{0BDF10E5-7FF1-4202-B900-64657FF4D609}"/>
              </a:ext>
            </a:extLst>
          </p:cNvPr>
          <p:cNvSpPr txBox="1">
            <a:spLocks/>
          </p:cNvSpPr>
          <p:nvPr/>
        </p:nvSpPr>
        <p:spPr>
          <a:xfrm>
            <a:off x="5750010" y="1493232"/>
            <a:ext cx="4313864" cy="42576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es-MX" sz="2400" b="1" dirty="0"/>
              <a:t>La autoaceptación </a:t>
            </a:r>
            <a:r>
              <a:rPr lang="es-MX" sz="2400" dirty="0"/>
              <a:t>se refiere a reconocer tanto las </a:t>
            </a:r>
            <a:r>
              <a:rPr lang="es-MX" sz="2400" b="1" dirty="0"/>
              <a:t>capacidades y habilidades</a:t>
            </a:r>
            <a:r>
              <a:rPr lang="es-MX" sz="2400" dirty="0"/>
              <a:t> personales, como las </a:t>
            </a:r>
            <a:r>
              <a:rPr lang="es-MX" sz="2400" b="1" dirty="0"/>
              <a:t>limitaciones</a:t>
            </a:r>
            <a:r>
              <a:rPr lang="es-MX" sz="2400" dirty="0"/>
              <a:t>, debilidades </a:t>
            </a:r>
            <a:r>
              <a:rPr lang="es-MX" sz="2400" b="1" dirty="0"/>
              <a:t>y obstáculos</a:t>
            </a:r>
            <a:r>
              <a:rPr lang="es-MX" sz="2400" dirty="0"/>
              <a:t>, además de discernir las características que se pueden modificar y reconocer aquéllas que no pueden cambiarse.</a:t>
            </a:r>
          </a:p>
          <a:p>
            <a:pPr marL="0" indent="0">
              <a:buFont typeface="Wingdings 3" charset="2"/>
              <a:buNone/>
            </a:pPr>
            <a:endParaRPr lang="es-MX" dirty="0"/>
          </a:p>
        </p:txBody>
      </p:sp>
      <p:pic>
        <p:nvPicPr>
          <p:cNvPr id="7" name="Picture 2" descr="Resultado de imagen para la autoaceptaciÃ³n">
            <a:extLst>
              <a:ext uri="{FF2B5EF4-FFF2-40B4-BE49-F238E27FC236}">
                <a16:creationId xmlns:a16="http://schemas.microsoft.com/office/drawing/2014/main" id="{74795C08-07BA-4811-9C41-A54D855643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0455" y="1827178"/>
            <a:ext cx="3457981" cy="345798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Resultado de imagen para autoestima">
            <a:extLst>
              <a:ext uri="{FF2B5EF4-FFF2-40B4-BE49-F238E27FC236}">
                <a16:creationId xmlns:a16="http://schemas.microsoft.com/office/drawing/2014/main" id="{2E1D5F74-AC48-4A28-A816-5AAFA17A41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39417" y="164756"/>
            <a:ext cx="2446638" cy="225169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4723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B7EA82-369C-4849-B24A-E93A91CA7D20}"/>
              </a:ext>
            </a:extLst>
          </p:cNvPr>
          <p:cNvSpPr>
            <a:spLocks noGrp="1"/>
          </p:cNvSpPr>
          <p:nvPr>
            <p:ph type="title"/>
          </p:nvPr>
        </p:nvSpPr>
        <p:spPr>
          <a:xfrm>
            <a:off x="2307110" y="566932"/>
            <a:ext cx="8911687" cy="815584"/>
          </a:xfrm>
        </p:spPr>
        <p:txBody>
          <a:bodyPr>
            <a:scene3d>
              <a:camera prst="orthographicFront"/>
              <a:lightRig rig="soft" dir="t">
                <a:rot lat="0" lon="0" rev="15600000"/>
              </a:lightRig>
            </a:scene3d>
            <a:sp3d extrusionH="57150" prstMaterial="softEdge">
              <a:bevelT w="25400" h="38100"/>
            </a:sp3d>
          </a:bodyPr>
          <a:lstStyle/>
          <a:p>
            <a:pPr algn="ctr"/>
            <a:r>
              <a:rPr lang="es-MX" b="1" dirty="0">
                <a:ln/>
                <a:solidFill>
                  <a:srgbClr val="FFCC66"/>
                </a:solidFill>
              </a:rPr>
              <a:t>¿Qué es el autorrespeto?</a:t>
            </a:r>
          </a:p>
        </p:txBody>
      </p:sp>
      <p:sp>
        <p:nvSpPr>
          <p:cNvPr id="3" name="Marcador de contenido 2"/>
          <p:cNvSpPr>
            <a:spLocks noGrp="1"/>
          </p:cNvSpPr>
          <p:nvPr>
            <p:ph sz="half" idx="1"/>
          </p:nvPr>
        </p:nvSpPr>
        <p:spPr>
          <a:xfrm>
            <a:off x="2072218" y="1782084"/>
            <a:ext cx="4313864" cy="3293832"/>
          </a:xfrm>
        </p:spPr>
        <p:txBody>
          <a:bodyPr>
            <a:normAutofit/>
          </a:bodyPr>
          <a:lstStyle/>
          <a:p>
            <a:pPr marL="0" indent="0" algn="ctr">
              <a:buNone/>
            </a:pPr>
            <a:r>
              <a:rPr lang="es-MX" sz="2400" b="1" dirty="0">
                <a:solidFill>
                  <a:srgbClr val="1D6295"/>
                </a:solidFill>
              </a:rPr>
              <a:t>Respetarse a uno mismo </a:t>
            </a:r>
            <a:r>
              <a:rPr lang="es-MX" sz="2400" dirty="0">
                <a:solidFill>
                  <a:srgbClr val="1D6295"/>
                </a:solidFill>
              </a:rPr>
              <a:t>es atender y satisfacer las propias necesidades y valores y expresar y manejar de forma conveniente sentimientos y emociones, sin hacerse daño ni culparse.</a:t>
            </a:r>
          </a:p>
        </p:txBody>
      </p:sp>
      <p:pic>
        <p:nvPicPr>
          <p:cNvPr id="2050" name="Picture 2" descr="https://image.slidesharecdn.com/cuandomerespetosoycapazderespetaralosdemas-110501000508-phpapp01/95/cuando-me-respeto-soy-capaz-de-respetar-a-los-demas-1-728.jpg?cb=1304208373">
            <a:extLst>
              <a:ext uri="{FF2B5EF4-FFF2-40B4-BE49-F238E27FC236}">
                <a16:creationId xmlns:a16="http://schemas.microsoft.com/office/drawing/2014/main" id="{A965755D-E374-4661-8855-F742052B42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1108" y="1941767"/>
            <a:ext cx="3755528" cy="2804664"/>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6146" name="Picture 2" descr="Resultado de imagen para autoestima en la adolescencia">
            <a:extLst>
              <a:ext uri="{FF2B5EF4-FFF2-40B4-BE49-F238E27FC236}">
                <a16:creationId xmlns:a16="http://schemas.microsoft.com/office/drawing/2014/main" id="{23B61093-352B-42F1-AFB0-EC463F09B3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4401" y="4874249"/>
            <a:ext cx="3723361" cy="184977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894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FFECD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27C412-ECD8-4BF1-972C-46569D87C585}"/>
              </a:ext>
            </a:extLst>
          </p:cNvPr>
          <p:cNvSpPr>
            <a:spLocks noGrp="1"/>
          </p:cNvSpPr>
          <p:nvPr>
            <p:ph type="title"/>
          </p:nvPr>
        </p:nvSpPr>
        <p:spPr>
          <a:xfrm>
            <a:off x="2879929" y="507741"/>
            <a:ext cx="8911687" cy="1280890"/>
          </a:xfrm>
        </p:spPr>
        <p:txBody>
          <a:bodyPr/>
          <a:lstStyle/>
          <a:p>
            <a:pPr algn="ctr"/>
            <a:r>
              <a:rPr lang="es-MX" dirty="0">
                <a:solidFill>
                  <a:srgbClr val="FF9933"/>
                </a:solidFill>
              </a:rPr>
              <a:t>Impacto de los mensajes publicitarios en la autoestima</a:t>
            </a:r>
          </a:p>
        </p:txBody>
      </p:sp>
      <p:sp>
        <p:nvSpPr>
          <p:cNvPr id="4" name="Marcador de texto 3">
            <a:extLst>
              <a:ext uri="{FF2B5EF4-FFF2-40B4-BE49-F238E27FC236}">
                <a16:creationId xmlns:a16="http://schemas.microsoft.com/office/drawing/2014/main" id="{4C8A4FCD-3F8D-4435-805E-560D8A01E24F}"/>
              </a:ext>
            </a:extLst>
          </p:cNvPr>
          <p:cNvSpPr>
            <a:spLocks noGrp="1"/>
          </p:cNvSpPr>
          <p:nvPr>
            <p:ph type="body" idx="1"/>
          </p:nvPr>
        </p:nvSpPr>
        <p:spPr>
          <a:xfrm>
            <a:off x="2939373" y="1782452"/>
            <a:ext cx="3992732" cy="576262"/>
          </a:xfrm>
        </p:spPr>
        <p:txBody>
          <a:bodyPr/>
          <a:lstStyle/>
          <a:p>
            <a:pPr algn="ctr"/>
            <a:r>
              <a:rPr lang="es-MX" b="1" dirty="0">
                <a:solidFill>
                  <a:schemeClr val="accent4"/>
                </a:solidFill>
              </a:rPr>
              <a:t>Efecto positivo</a:t>
            </a:r>
          </a:p>
        </p:txBody>
      </p:sp>
      <p:sp>
        <p:nvSpPr>
          <p:cNvPr id="5" name="Marcador de contenido 4">
            <a:extLst>
              <a:ext uri="{FF2B5EF4-FFF2-40B4-BE49-F238E27FC236}">
                <a16:creationId xmlns:a16="http://schemas.microsoft.com/office/drawing/2014/main" id="{D22F5BA8-9EED-4B41-A63B-5504E5651E58}"/>
              </a:ext>
            </a:extLst>
          </p:cNvPr>
          <p:cNvSpPr>
            <a:spLocks noGrp="1"/>
          </p:cNvSpPr>
          <p:nvPr>
            <p:ph sz="half" idx="2"/>
          </p:nvPr>
        </p:nvSpPr>
        <p:spPr>
          <a:xfrm>
            <a:off x="2764038" y="2413037"/>
            <a:ext cx="4342893" cy="4111754"/>
          </a:xfrm>
        </p:spPr>
        <p:txBody>
          <a:bodyPr>
            <a:noAutofit/>
          </a:bodyPr>
          <a:lstStyle/>
          <a:p>
            <a:pPr marL="0" indent="0" algn="ctr">
              <a:buNone/>
            </a:pPr>
            <a:r>
              <a:rPr lang="es-MX" dirty="0">
                <a:solidFill>
                  <a:srgbClr val="008080"/>
                </a:solidFill>
              </a:rPr>
              <a:t>Aquellas personas que reciben mensajes positivos se sentirán amadas y valoradas, cuidarán su salud y su integridad, y tendrán menos posibilidades de involucrarse en conductas negativas. Por ello, es necesario desarrollar un pensamiento crítico, reflexionando sobre los ideales y las realidades de ser hombre y ser mujer en nuestra sociedad.</a:t>
            </a:r>
          </a:p>
          <a:p>
            <a:pPr marL="0" indent="0" algn="ctr">
              <a:buNone/>
            </a:pPr>
            <a:r>
              <a:rPr lang="es-MX" dirty="0">
                <a:solidFill>
                  <a:srgbClr val="008080"/>
                </a:solidFill>
              </a:rPr>
              <a:t>La autoimagen objetiva y realista se relaciona con el desarrollo de una autoestima positiva. </a:t>
            </a:r>
          </a:p>
        </p:txBody>
      </p:sp>
      <p:sp>
        <p:nvSpPr>
          <p:cNvPr id="6" name="Marcador de texto 5">
            <a:extLst>
              <a:ext uri="{FF2B5EF4-FFF2-40B4-BE49-F238E27FC236}">
                <a16:creationId xmlns:a16="http://schemas.microsoft.com/office/drawing/2014/main" id="{C2FE25A9-9B83-43D6-8458-9471D862BB01}"/>
              </a:ext>
            </a:extLst>
          </p:cNvPr>
          <p:cNvSpPr>
            <a:spLocks noGrp="1"/>
          </p:cNvSpPr>
          <p:nvPr>
            <p:ph type="body" sz="quarter" idx="3"/>
          </p:nvPr>
        </p:nvSpPr>
        <p:spPr>
          <a:xfrm>
            <a:off x="7505610" y="1786595"/>
            <a:ext cx="3999001" cy="576262"/>
          </a:xfrm>
        </p:spPr>
        <p:txBody>
          <a:bodyPr/>
          <a:lstStyle/>
          <a:p>
            <a:pPr algn="ctr"/>
            <a:r>
              <a:rPr lang="es-MX" b="1" dirty="0">
                <a:solidFill>
                  <a:schemeClr val="accent4"/>
                </a:solidFill>
              </a:rPr>
              <a:t>Efecto negativo</a:t>
            </a:r>
          </a:p>
        </p:txBody>
      </p:sp>
      <p:sp>
        <p:nvSpPr>
          <p:cNvPr id="7" name="Marcador de contenido 6">
            <a:extLst>
              <a:ext uri="{FF2B5EF4-FFF2-40B4-BE49-F238E27FC236}">
                <a16:creationId xmlns:a16="http://schemas.microsoft.com/office/drawing/2014/main" id="{D6FC81EF-DE95-4E01-82A2-E92AB9A48C31}"/>
              </a:ext>
            </a:extLst>
          </p:cNvPr>
          <p:cNvSpPr>
            <a:spLocks noGrp="1"/>
          </p:cNvSpPr>
          <p:nvPr>
            <p:ph sz="quarter" idx="4"/>
          </p:nvPr>
        </p:nvSpPr>
        <p:spPr>
          <a:xfrm>
            <a:off x="7335773" y="2413037"/>
            <a:ext cx="4338674" cy="4003107"/>
          </a:xfrm>
        </p:spPr>
        <p:txBody>
          <a:bodyPr>
            <a:noAutofit/>
          </a:bodyPr>
          <a:lstStyle/>
          <a:p>
            <a:pPr marL="0" indent="0" algn="ctr">
              <a:buNone/>
            </a:pPr>
            <a:r>
              <a:rPr lang="es-MX" dirty="0">
                <a:solidFill>
                  <a:srgbClr val="008080"/>
                </a:solidFill>
              </a:rPr>
              <a:t>Si no se tiene la suficiente información o una actitud crítica, la publicidad influye en las ideas, creencias, valores, conductas y relaciones. </a:t>
            </a:r>
          </a:p>
          <a:p>
            <a:pPr marL="0" indent="0" algn="ctr">
              <a:buNone/>
            </a:pPr>
            <a:r>
              <a:rPr lang="es-MX" dirty="0">
                <a:solidFill>
                  <a:srgbClr val="008080"/>
                </a:solidFill>
              </a:rPr>
              <a:t>Algunos mensajes mediáticos transmiten una idea errónea sobre cómo “mejorar la imagen”, con lo cual se llega a provocar en las personas trastornos alimenticos y la adopción de conductas ajenas a nuestra cultura, pudiendo afectar nuestras emociones e impactar en la autoestima.</a:t>
            </a:r>
          </a:p>
        </p:txBody>
      </p:sp>
      <p:pic>
        <p:nvPicPr>
          <p:cNvPr id="2050" name="Picture 2" descr="Resultado de imagen para mensajes subliminales en la publicidad">
            <a:extLst>
              <a:ext uri="{FF2B5EF4-FFF2-40B4-BE49-F238E27FC236}">
                <a16:creationId xmlns:a16="http://schemas.microsoft.com/office/drawing/2014/main" id="{49E64862-CCE8-4CE9-B1B5-1A5BC2D2FD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892" y="1041513"/>
            <a:ext cx="2642037" cy="165127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2052" name="Picture 4" descr="Imagen relacionada">
            <a:extLst>
              <a:ext uri="{FF2B5EF4-FFF2-40B4-BE49-F238E27FC236}">
                <a16:creationId xmlns:a16="http://schemas.microsoft.com/office/drawing/2014/main" id="{95147E23-080D-420D-B336-840760D0413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688" y="3226559"/>
            <a:ext cx="2618258" cy="110525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2054" name="Picture 6" descr="https://1.bp.blogspot.com/-4RJFWaE7sJs/T77DzxK6sZI/AAAAAAAAA-M/yLsO1Dia1_Q/s320/video-subliminal.jpg">
            <a:extLst>
              <a:ext uri="{FF2B5EF4-FFF2-40B4-BE49-F238E27FC236}">
                <a16:creationId xmlns:a16="http://schemas.microsoft.com/office/drawing/2014/main" id="{4FD87EFD-EE9F-4A65-A701-6A2EE11954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18" y="4639025"/>
            <a:ext cx="2733819" cy="186241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131890"/>
      </p:ext>
    </p:extLst>
  </p:cSld>
  <p:clrMapOvr>
    <a:masterClrMapping/>
  </p:clrMapOvr>
</p:sld>
</file>

<file path=ppt/theme/theme1.xml><?xml version="1.0" encoding="utf-8"?>
<a:theme xmlns:a="http://schemas.openxmlformats.org/drawingml/2006/main" name="Espiral">
  <a:themeElements>
    <a:clrScheme name="Azul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2880</TotalTime>
  <Words>2378</Words>
  <Application>Microsoft Office PowerPoint</Application>
  <PresentationFormat>Panorámica</PresentationFormat>
  <Paragraphs>250</Paragraphs>
  <Slides>41</Slides>
  <Notes>1</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41</vt:i4>
      </vt:variant>
    </vt:vector>
  </HeadingPairs>
  <TitlesOfParts>
    <vt:vector size="54" baseType="lpstr">
      <vt:lpstr>Arial</vt:lpstr>
      <vt:lpstr>Book Antiqua</vt:lpstr>
      <vt:lpstr>Calibri</vt:lpstr>
      <vt:lpstr>Century Gothic</vt:lpstr>
      <vt:lpstr>Courier New</vt:lpstr>
      <vt:lpstr>Georgia</vt:lpstr>
      <vt:lpstr>Lucida Handwriting</vt:lpstr>
      <vt:lpstr>MS Reference Sans Serif</vt:lpstr>
      <vt:lpstr>Segoe UI Historic</vt:lpstr>
      <vt:lpstr>Verdana</vt:lpstr>
      <vt:lpstr>Wingdings</vt:lpstr>
      <vt:lpstr>Wingdings 3</vt:lpstr>
      <vt:lpstr>Espiral</vt:lpstr>
      <vt:lpstr>UNIVERSIDAD AUTÓNOMA DEL ESTADO DE MÉXICO PLANTEL “LIC. ADOLFO LÓPEZ MATEOS” DE LA ESCUELA PREPARATORIA  DESARROLLO PERSONAL  RECONOCIENDO MI AUTOESTIMA</vt:lpstr>
      <vt:lpstr>RECONOCIENDO MI AUTOESTIMA</vt:lpstr>
      <vt:lpstr>Presentación de PowerPoint</vt:lpstr>
      <vt:lpstr>Presentación de PowerPoint</vt:lpstr>
      <vt:lpstr>Presentación de PowerPoint</vt:lpstr>
      <vt:lpstr>¿Qué es autoconcepto?</vt:lpstr>
      <vt:lpstr>¿Qué es la autoaceptación?</vt:lpstr>
      <vt:lpstr>¿Qué es el autorrespeto?</vt:lpstr>
      <vt:lpstr>Impacto de los mensajes publicitarios en la autoestima</vt:lpstr>
      <vt:lpstr>¿Qué es autoestima?</vt:lpstr>
      <vt:lpstr>Componentes relacionados entre sí de la autoestima</vt:lpstr>
      <vt:lpstr>La escalera de la autoestima</vt:lpstr>
      <vt:lpstr>Una autoestima saludable se correlaciona con:</vt:lpstr>
      <vt:lpstr>Una autoestima baja se  correlaciona con:</vt:lpstr>
      <vt:lpstr>La adecuada autoestima</vt:lpstr>
      <vt:lpstr>¿Qué es autoestima baja?</vt:lpstr>
      <vt:lpstr>Características de la baja autoestima </vt:lpstr>
      <vt:lpstr>Diferencias entre las características de la autoestima  </vt:lpstr>
      <vt:lpstr>Pensamientos erróneos que dañan nuestra autoestima</vt:lpstr>
      <vt:lpstr>La influencia de los pensamientos erróneos en la autoestima  </vt:lpstr>
      <vt:lpstr>Presentación de PowerPoint</vt:lpstr>
      <vt:lpstr>Metas a corto plazo para erradicar pensamientos y actitudes erróneas</vt:lpstr>
      <vt:lpstr>Características de la autoestima alta y su relación con las habilidades</vt:lpstr>
      <vt:lpstr>Test de la autoestima</vt:lpstr>
      <vt:lpstr>Identifica fortalezas y debilidades de tu autoestima; por ejemplo:</vt:lpstr>
      <vt:lpstr>¿Cómo es la autoestima?</vt:lpstr>
      <vt:lpstr>Seis pilares de la autoestima</vt:lpstr>
      <vt:lpstr>Desarrollar la autoestima</vt:lpstr>
      <vt:lpstr>Consejos para mejorar  la autoestima</vt:lpstr>
      <vt:lpstr>Técnicas para fomentar la autoestima saludable </vt:lpstr>
      <vt:lpstr> LA DESENSIBILIZACIÓN SISTEMÁTICA</vt:lpstr>
      <vt:lpstr>LA SENSIBILIZACIÓN ENCUBIERTA</vt:lpstr>
      <vt:lpstr>LA VISUALIZACIÓN</vt:lpstr>
      <vt:lpstr>Presentación de PowerPoint</vt:lpstr>
      <vt:lpstr>“El árbol de la autoestima”</vt:lpstr>
      <vt:lpstr> Actividades y áreas de la vida  importantes para la persona </vt:lpstr>
      <vt:lpstr>Importancia de la autoestima</vt:lpstr>
      <vt:lpstr>BIBLIOGRAFÍA </vt:lpstr>
      <vt:lpstr>MESOGRAFÍA</vt:lpstr>
      <vt:lpstr>MESOGRAFÍA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SANDRA</dc:creator>
  <cp:lastModifiedBy>SANDRA</cp:lastModifiedBy>
  <cp:revision>446</cp:revision>
  <dcterms:created xsi:type="dcterms:W3CDTF">2019-01-23T22:56:29Z</dcterms:created>
  <dcterms:modified xsi:type="dcterms:W3CDTF">2019-09-12T01:27:12Z</dcterms:modified>
</cp:coreProperties>
</file>