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</p:sldMasterIdLst>
  <p:notesMasterIdLst>
    <p:notesMasterId r:id="rId36"/>
  </p:notesMasterIdLst>
  <p:handoutMasterIdLst>
    <p:handoutMasterId r:id="rId37"/>
  </p:handoutMasterIdLst>
  <p:sldIdLst>
    <p:sldId id="256" r:id="rId2"/>
    <p:sldId id="312" r:id="rId3"/>
    <p:sldId id="257" r:id="rId4"/>
    <p:sldId id="270" r:id="rId5"/>
    <p:sldId id="271" r:id="rId6"/>
    <p:sldId id="296" r:id="rId7"/>
    <p:sldId id="272" r:id="rId8"/>
    <p:sldId id="279" r:id="rId9"/>
    <p:sldId id="309" r:id="rId10"/>
    <p:sldId id="281" r:id="rId11"/>
    <p:sldId id="294" r:id="rId12"/>
    <p:sldId id="295" r:id="rId13"/>
    <p:sldId id="282" r:id="rId14"/>
    <p:sldId id="283" r:id="rId15"/>
    <p:sldId id="276" r:id="rId16"/>
    <p:sldId id="284" r:id="rId17"/>
    <p:sldId id="285" r:id="rId18"/>
    <p:sldId id="298" r:id="rId19"/>
    <p:sldId id="299" r:id="rId20"/>
    <p:sldId id="300" r:id="rId21"/>
    <p:sldId id="301" r:id="rId22"/>
    <p:sldId id="302" r:id="rId23"/>
    <p:sldId id="303" r:id="rId24"/>
    <p:sldId id="277" r:id="rId25"/>
    <p:sldId id="286" r:id="rId26"/>
    <p:sldId id="304" r:id="rId27"/>
    <p:sldId id="289" r:id="rId28"/>
    <p:sldId id="306" r:id="rId29"/>
    <p:sldId id="287" r:id="rId30"/>
    <p:sldId id="288" r:id="rId31"/>
    <p:sldId id="310" r:id="rId32"/>
    <p:sldId id="273" r:id="rId33"/>
    <p:sldId id="278" r:id="rId34"/>
    <p:sldId id="311" r:id="rId35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RA" initials="S" lastIdx="2" clrIdx="0">
    <p:extLst>
      <p:ext uri="{19B8F6BF-5375-455C-9EA6-DF929625EA0E}">
        <p15:presenceInfo xmlns:p15="http://schemas.microsoft.com/office/powerpoint/2012/main" userId="SANDR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6600"/>
    <a:srgbClr val="0099CC"/>
    <a:srgbClr val="008080"/>
    <a:srgbClr val="007FAC"/>
    <a:srgbClr val="FFEAD5"/>
    <a:srgbClr val="FFE4C9"/>
    <a:srgbClr val="FF578F"/>
    <a:srgbClr val="FF66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DA37D80-6434-44D0-A028-1B22A696006F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414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C79F20-D2C0-447D-A55E-63E4194095C9}" type="doc">
      <dgm:prSet loTypeId="urn:microsoft.com/office/officeart/2005/8/layout/target3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CC0D5C96-6F3E-4100-B26C-DB202270B044}">
      <dgm:prSet phldrT="[Texto]"/>
      <dgm:spPr/>
      <dgm:t>
        <a:bodyPr/>
        <a:lstStyle/>
        <a:p>
          <a:r>
            <a:rPr lang="es-MX" dirty="0">
              <a:solidFill>
                <a:schemeClr val="accent5">
                  <a:lumMod val="60000"/>
                  <a:lumOff val="40000"/>
                </a:schemeClr>
              </a:solidFill>
            </a:rPr>
            <a:t>¿Qué es la resiliencia?</a:t>
          </a:r>
        </a:p>
      </dgm:t>
    </dgm:pt>
    <dgm:pt modelId="{4E730A53-5F6B-4457-AFA0-7D3235F2CB9C}" type="parTrans" cxnId="{E9C47C51-C67F-46AD-B1CC-C12D62D903EE}">
      <dgm:prSet/>
      <dgm:spPr/>
      <dgm:t>
        <a:bodyPr/>
        <a:lstStyle/>
        <a:p>
          <a:endParaRPr lang="es-MX"/>
        </a:p>
      </dgm:t>
    </dgm:pt>
    <dgm:pt modelId="{D3E4CFEB-C792-4DFE-91F6-3EF8FD1C060B}" type="sibTrans" cxnId="{E9C47C51-C67F-46AD-B1CC-C12D62D903EE}">
      <dgm:prSet/>
      <dgm:spPr/>
      <dgm:t>
        <a:bodyPr/>
        <a:lstStyle/>
        <a:p>
          <a:endParaRPr lang="es-MX"/>
        </a:p>
      </dgm:t>
    </dgm:pt>
    <dgm:pt modelId="{DCB6E62C-CC25-4BF0-8FA5-F10D31403152}">
      <dgm:prSet phldrT="[Texto]"/>
      <dgm:spPr/>
      <dgm:t>
        <a:bodyPr/>
        <a:lstStyle/>
        <a:p>
          <a:r>
            <a:rPr lang="es-MX" dirty="0">
              <a:solidFill>
                <a:schemeClr val="accent2"/>
              </a:solidFill>
            </a:rPr>
            <a:t>¿Qué es la persona resiliente? </a:t>
          </a:r>
        </a:p>
      </dgm:t>
    </dgm:pt>
    <dgm:pt modelId="{D1F375B6-5806-4AF8-BEB5-326A8A9EA7F7}" type="parTrans" cxnId="{84EE533C-1B74-46A4-8551-9E4DD916B9B5}">
      <dgm:prSet/>
      <dgm:spPr/>
      <dgm:t>
        <a:bodyPr/>
        <a:lstStyle/>
        <a:p>
          <a:endParaRPr lang="es-MX"/>
        </a:p>
      </dgm:t>
    </dgm:pt>
    <dgm:pt modelId="{6C67DC84-CA72-4BF3-B0D5-CAE5CAE9379B}" type="sibTrans" cxnId="{84EE533C-1B74-46A4-8551-9E4DD916B9B5}">
      <dgm:prSet/>
      <dgm:spPr/>
      <dgm:t>
        <a:bodyPr/>
        <a:lstStyle/>
        <a:p>
          <a:endParaRPr lang="es-MX"/>
        </a:p>
      </dgm:t>
    </dgm:pt>
    <dgm:pt modelId="{D6914686-050E-49ED-8602-83A101E9377A}">
      <dgm:prSet phldrT="[Texto]"/>
      <dgm:spPr/>
      <dgm:t>
        <a:bodyPr/>
        <a:lstStyle/>
        <a:p>
          <a:r>
            <a:rPr lang="es-MX" dirty="0">
              <a:solidFill>
                <a:schemeClr val="accent5">
                  <a:lumMod val="60000"/>
                  <a:lumOff val="40000"/>
                </a:schemeClr>
              </a:solidFill>
            </a:rPr>
            <a:t>Factores de Riesgo y Protección</a:t>
          </a:r>
        </a:p>
      </dgm:t>
    </dgm:pt>
    <dgm:pt modelId="{B93402BB-8D14-4F36-B49F-E14A538611DB}" type="parTrans" cxnId="{172BD3BA-1478-4CC5-8FCF-0BEFD7202A0D}">
      <dgm:prSet/>
      <dgm:spPr/>
      <dgm:t>
        <a:bodyPr/>
        <a:lstStyle/>
        <a:p>
          <a:endParaRPr lang="es-MX"/>
        </a:p>
      </dgm:t>
    </dgm:pt>
    <dgm:pt modelId="{467C1B93-7F93-4FD3-8C29-3883E86A81A0}" type="sibTrans" cxnId="{172BD3BA-1478-4CC5-8FCF-0BEFD7202A0D}">
      <dgm:prSet/>
      <dgm:spPr/>
      <dgm:t>
        <a:bodyPr/>
        <a:lstStyle/>
        <a:p>
          <a:endParaRPr lang="es-MX"/>
        </a:p>
      </dgm:t>
    </dgm:pt>
    <dgm:pt modelId="{18C7CFEF-4AB7-4DBF-A6AA-A9C2348079EB}">
      <dgm:prSet phldrT="[Texto]"/>
      <dgm:spPr/>
      <dgm:t>
        <a:bodyPr/>
        <a:lstStyle/>
        <a:p>
          <a:r>
            <a:rPr lang="es-MX" dirty="0">
              <a:solidFill>
                <a:schemeClr val="accent2"/>
              </a:solidFill>
            </a:rPr>
            <a:t>Resiliencia, Personalidad y Autoestima</a:t>
          </a:r>
        </a:p>
      </dgm:t>
    </dgm:pt>
    <dgm:pt modelId="{4A8FFD3F-04CB-4D7E-90D8-BD69DC1D1229}" type="parTrans" cxnId="{D97CAC79-5499-49E7-BCB1-1781B39F9B8A}">
      <dgm:prSet/>
      <dgm:spPr/>
      <dgm:t>
        <a:bodyPr/>
        <a:lstStyle/>
        <a:p>
          <a:endParaRPr lang="es-MX"/>
        </a:p>
      </dgm:t>
    </dgm:pt>
    <dgm:pt modelId="{E2AC61A2-CF3D-406C-86B5-11BE9F7CF8BF}" type="sibTrans" cxnId="{D97CAC79-5499-49E7-BCB1-1781B39F9B8A}">
      <dgm:prSet/>
      <dgm:spPr/>
      <dgm:t>
        <a:bodyPr/>
        <a:lstStyle/>
        <a:p>
          <a:endParaRPr lang="es-MX"/>
        </a:p>
      </dgm:t>
    </dgm:pt>
    <dgm:pt modelId="{60120F5C-B68D-4B3A-B570-345BB673AA0A}">
      <dgm:prSet phldrT="[Texto]"/>
      <dgm:spPr/>
      <dgm:t>
        <a:bodyPr/>
        <a:lstStyle/>
        <a:p>
          <a:r>
            <a:rPr lang="es-MX" dirty="0">
              <a:solidFill>
                <a:schemeClr val="accent5">
                  <a:lumMod val="60000"/>
                  <a:lumOff val="40000"/>
                </a:schemeClr>
              </a:solidFill>
            </a:rPr>
            <a:t>¿Qué es trascendencia?</a:t>
          </a:r>
        </a:p>
      </dgm:t>
    </dgm:pt>
    <dgm:pt modelId="{5A575A5F-FB9A-4131-B4AD-28D905A25732}" type="parTrans" cxnId="{66E7283D-C942-4E25-BA37-CF101F309ED8}">
      <dgm:prSet/>
      <dgm:spPr/>
      <dgm:t>
        <a:bodyPr/>
        <a:lstStyle/>
        <a:p>
          <a:endParaRPr lang="es-MX"/>
        </a:p>
      </dgm:t>
    </dgm:pt>
    <dgm:pt modelId="{D0E1D33C-3996-497F-B296-734236377031}" type="sibTrans" cxnId="{66E7283D-C942-4E25-BA37-CF101F309ED8}">
      <dgm:prSet/>
      <dgm:spPr/>
      <dgm:t>
        <a:bodyPr/>
        <a:lstStyle/>
        <a:p>
          <a:endParaRPr lang="es-MX"/>
        </a:p>
      </dgm:t>
    </dgm:pt>
    <dgm:pt modelId="{CEABE4DE-3C35-4347-9AAA-F1521968D3A2}">
      <dgm:prSet phldrT="[Texto]"/>
      <dgm:spPr/>
      <dgm:t>
        <a:bodyPr/>
        <a:lstStyle/>
        <a:p>
          <a:r>
            <a:rPr lang="es-MX" dirty="0">
              <a:solidFill>
                <a:schemeClr val="accent2"/>
              </a:solidFill>
            </a:rPr>
            <a:t>Elementos que contribuyen a su proyecto de vida para trascender</a:t>
          </a:r>
        </a:p>
      </dgm:t>
    </dgm:pt>
    <dgm:pt modelId="{6BFDE281-4A8B-42F0-B176-B95807484879}" type="parTrans" cxnId="{4A6CBE2D-36D4-4E3C-882E-81B780EA0FAF}">
      <dgm:prSet/>
      <dgm:spPr/>
      <dgm:t>
        <a:bodyPr/>
        <a:lstStyle/>
        <a:p>
          <a:endParaRPr lang="es-MX"/>
        </a:p>
      </dgm:t>
    </dgm:pt>
    <dgm:pt modelId="{84F9F1AB-9E74-4F90-BCAC-6B2B16E89B34}" type="sibTrans" cxnId="{4A6CBE2D-36D4-4E3C-882E-81B780EA0FAF}">
      <dgm:prSet/>
      <dgm:spPr/>
      <dgm:t>
        <a:bodyPr/>
        <a:lstStyle/>
        <a:p>
          <a:endParaRPr lang="es-MX"/>
        </a:p>
      </dgm:t>
    </dgm:pt>
    <dgm:pt modelId="{DE659EC1-A28F-4E98-AD5A-0BE0072A866F}">
      <dgm:prSet phldrT="[Texto]"/>
      <dgm:spPr/>
      <dgm:t>
        <a:bodyPr/>
        <a:lstStyle/>
        <a:p>
          <a:r>
            <a:rPr lang="es-MX" dirty="0">
              <a:solidFill>
                <a:schemeClr val="accent5">
                  <a:lumMod val="60000"/>
                  <a:lumOff val="40000"/>
                </a:schemeClr>
              </a:solidFill>
            </a:rPr>
            <a:t>Mantener una salud integral en la adolescencia</a:t>
          </a:r>
        </a:p>
      </dgm:t>
    </dgm:pt>
    <dgm:pt modelId="{2528E0A0-24CC-41D1-A891-220A72F58A06}" type="parTrans" cxnId="{442D3BDD-96C7-41CB-9DC2-87D8374F9F13}">
      <dgm:prSet/>
      <dgm:spPr/>
      <dgm:t>
        <a:bodyPr/>
        <a:lstStyle/>
        <a:p>
          <a:endParaRPr lang="es-MX"/>
        </a:p>
      </dgm:t>
    </dgm:pt>
    <dgm:pt modelId="{ECB42214-8556-4CC0-9ED4-DC25F922395C}" type="sibTrans" cxnId="{442D3BDD-96C7-41CB-9DC2-87D8374F9F13}">
      <dgm:prSet/>
      <dgm:spPr/>
      <dgm:t>
        <a:bodyPr/>
        <a:lstStyle/>
        <a:p>
          <a:endParaRPr lang="es-MX"/>
        </a:p>
      </dgm:t>
    </dgm:pt>
    <dgm:pt modelId="{CBA2BF1E-3046-4E3C-8861-29BB4E1B70C6}" type="pres">
      <dgm:prSet presAssocID="{F8C79F20-D2C0-447D-A55E-63E4194095C9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0E343532-A1B1-45F0-966E-54CBA2EE323D}" type="pres">
      <dgm:prSet presAssocID="{CC0D5C96-6F3E-4100-B26C-DB202270B044}" presName="circle1" presStyleLbl="node1" presStyleIdx="0" presStyleCnt="7"/>
      <dgm:spPr/>
    </dgm:pt>
    <dgm:pt modelId="{BE19271F-81C1-4869-A385-DF01481FEDFD}" type="pres">
      <dgm:prSet presAssocID="{CC0D5C96-6F3E-4100-B26C-DB202270B044}" presName="space" presStyleCnt="0"/>
      <dgm:spPr/>
    </dgm:pt>
    <dgm:pt modelId="{C4C8604E-E952-416F-947D-8C4B021ED759}" type="pres">
      <dgm:prSet presAssocID="{CC0D5C96-6F3E-4100-B26C-DB202270B044}" presName="rect1" presStyleLbl="alignAcc1" presStyleIdx="0" presStyleCnt="7"/>
      <dgm:spPr/>
    </dgm:pt>
    <dgm:pt modelId="{EDB0F2DD-C5BE-47BF-A52E-125885FAFE5E}" type="pres">
      <dgm:prSet presAssocID="{DCB6E62C-CC25-4BF0-8FA5-F10D31403152}" presName="vertSpace2" presStyleLbl="node1" presStyleIdx="0" presStyleCnt="7"/>
      <dgm:spPr/>
    </dgm:pt>
    <dgm:pt modelId="{03B5A18D-5CE1-488B-9B17-02B847929F65}" type="pres">
      <dgm:prSet presAssocID="{DCB6E62C-CC25-4BF0-8FA5-F10D31403152}" presName="circle2" presStyleLbl="node1" presStyleIdx="1" presStyleCnt="7"/>
      <dgm:spPr/>
    </dgm:pt>
    <dgm:pt modelId="{67E5F7E1-A822-403C-A2CF-EA283B594D51}" type="pres">
      <dgm:prSet presAssocID="{DCB6E62C-CC25-4BF0-8FA5-F10D31403152}" presName="rect2" presStyleLbl="alignAcc1" presStyleIdx="1" presStyleCnt="7" custLinFactNeighborX="4" custLinFactNeighborY="715"/>
      <dgm:spPr/>
    </dgm:pt>
    <dgm:pt modelId="{C38D0A14-2124-4832-B338-842C2390AD90}" type="pres">
      <dgm:prSet presAssocID="{D6914686-050E-49ED-8602-83A101E9377A}" presName="vertSpace3" presStyleLbl="node1" presStyleIdx="1" presStyleCnt="7"/>
      <dgm:spPr/>
    </dgm:pt>
    <dgm:pt modelId="{1A0F7479-1F89-4E3B-A6F4-3B4F75AE702C}" type="pres">
      <dgm:prSet presAssocID="{D6914686-050E-49ED-8602-83A101E9377A}" presName="circle3" presStyleLbl="node1" presStyleIdx="2" presStyleCnt="7"/>
      <dgm:spPr/>
    </dgm:pt>
    <dgm:pt modelId="{6C9D2268-7D0F-4C74-BEA2-351B10352C62}" type="pres">
      <dgm:prSet presAssocID="{D6914686-050E-49ED-8602-83A101E9377A}" presName="rect3" presStyleLbl="alignAcc1" presStyleIdx="2" presStyleCnt="7"/>
      <dgm:spPr/>
    </dgm:pt>
    <dgm:pt modelId="{86D7A82E-7208-4C65-8234-A7F1B43D6A88}" type="pres">
      <dgm:prSet presAssocID="{18C7CFEF-4AB7-4DBF-A6AA-A9C2348079EB}" presName="vertSpace4" presStyleLbl="node1" presStyleIdx="2" presStyleCnt="7"/>
      <dgm:spPr/>
    </dgm:pt>
    <dgm:pt modelId="{0F110705-A9FF-4BAF-B304-42FEA1476087}" type="pres">
      <dgm:prSet presAssocID="{18C7CFEF-4AB7-4DBF-A6AA-A9C2348079EB}" presName="circle4" presStyleLbl="node1" presStyleIdx="3" presStyleCnt="7"/>
      <dgm:spPr/>
    </dgm:pt>
    <dgm:pt modelId="{C92E48EF-92B0-435C-8E7D-117368AB1146}" type="pres">
      <dgm:prSet presAssocID="{18C7CFEF-4AB7-4DBF-A6AA-A9C2348079EB}" presName="rect4" presStyleLbl="alignAcc1" presStyleIdx="3" presStyleCnt="7" custLinFactNeighborX="4" custLinFactNeighborY="-362"/>
      <dgm:spPr/>
    </dgm:pt>
    <dgm:pt modelId="{829059F2-27DA-4781-ABF2-479EDDA2E881}" type="pres">
      <dgm:prSet presAssocID="{60120F5C-B68D-4B3A-B570-345BB673AA0A}" presName="vertSpace5" presStyleLbl="node1" presStyleIdx="3" presStyleCnt="7"/>
      <dgm:spPr/>
    </dgm:pt>
    <dgm:pt modelId="{D94D8253-DCE5-41CF-9226-0CB660C071BB}" type="pres">
      <dgm:prSet presAssocID="{60120F5C-B68D-4B3A-B570-345BB673AA0A}" presName="circle5" presStyleLbl="node1" presStyleIdx="4" presStyleCnt="7"/>
      <dgm:spPr/>
    </dgm:pt>
    <dgm:pt modelId="{D7CCDC37-E5EB-4C00-90CB-5D2A4A583071}" type="pres">
      <dgm:prSet presAssocID="{60120F5C-B68D-4B3A-B570-345BB673AA0A}" presName="rect5" presStyleLbl="alignAcc1" presStyleIdx="4" presStyleCnt="7"/>
      <dgm:spPr/>
    </dgm:pt>
    <dgm:pt modelId="{71BC79F8-4932-4A9F-8B7E-FC4DC9299B2D}" type="pres">
      <dgm:prSet presAssocID="{CEABE4DE-3C35-4347-9AAA-F1521968D3A2}" presName="vertSpace6" presStyleLbl="node1" presStyleIdx="4" presStyleCnt="7"/>
      <dgm:spPr/>
    </dgm:pt>
    <dgm:pt modelId="{DED98810-6861-4822-932C-B6C23677BF78}" type="pres">
      <dgm:prSet presAssocID="{CEABE4DE-3C35-4347-9AAA-F1521968D3A2}" presName="circle6" presStyleLbl="node1" presStyleIdx="5" presStyleCnt="7"/>
      <dgm:spPr/>
    </dgm:pt>
    <dgm:pt modelId="{331A556D-BCB3-4F49-98C6-6ACFF0531B4A}" type="pres">
      <dgm:prSet presAssocID="{CEABE4DE-3C35-4347-9AAA-F1521968D3A2}" presName="rect6" presStyleLbl="alignAcc1" presStyleIdx="5" presStyleCnt="7"/>
      <dgm:spPr/>
    </dgm:pt>
    <dgm:pt modelId="{AF740BF1-37C5-4470-9AD0-122E3128AF3F}" type="pres">
      <dgm:prSet presAssocID="{DE659EC1-A28F-4E98-AD5A-0BE0072A866F}" presName="vertSpace7" presStyleLbl="node1" presStyleIdx="5" presStyleCnt="7"/>
      <dgm:spPr/>
    </dgm:pt>
    <dgm:pt modelId="{CD7F00FC-DC97-4B70-B6E6-1F502DC116E4}" type="pres">
      <dgm:prSet presAssocID="{DE659EC1-A28F-4E98-AD5A-0BE0072A866F}" presName="circle7" presStyleLbl="node1" presStyleIdx="6" presStyleCnt="7"/>
      <dgm:spPr/>
    </dgm:pt>
    <dgm:pt modelId="{8FF1D6AE-34BC-40C4-86B7-D5752CDE292A}" type="pres">
      <dgm:prSet presAssocID="{DE659EC1-A28F-4E98-AD5A-0BE0072A866F}" presName="rect7" presStyleLbl="alignAcc1" presStyleIdx="6" presStyleCnt="7"/>
      <dgm:spPr/>
    </dgm:pt>
    <dgm:pt modelId="{82054C7F-2F62-4FB7-9A1F-6CEC2FBA5467}" type="pres">
      <dgm:prSet presAssocID="{CC0D5C96-6F3E-4100-B26C-DB202270B044}" presName="rect1ParTxNoCh" presStyleLbl="alignAcc1" presStyleIdx="6" presStyleCnt="7">
        <dgm:presLayoutVars>
          <dgm:chMax val="1"/>
          <dgm:bulletEnabled val="1"/>
        </dgm:presLayoutVars>
      </dgm:prSet>
      <dgm:spPr/>
    </dgm:pt>
    <dgm:pt modelId="{08C07149-85D8-452E-85A2-65A854573B71}" type="pres">
      <dgm:prSet presAssocID="{DCB6E62C-CC25-4BF0-8FA5-F10D31403152}" presName="rect2ParTxNoCh" presStyleLbl="alignAcc1" presStyleIdx="6" presStyleCnt="7">
        <dgm:presLayoutVars>
          <dgm:chMax val="1"/>
          <dgm:bulletEnabled val="1"/>
        </dgm:presLayoutVars>
      </dgm:prSet>
      <dgm:spPr/>
    </dgm:pt>
    <dgm:pt modelId="{1ECE45E1-89B5-48EA-9143-33F8441CB3A5}" type="pres">
      <dgm:prSet presAssocID="{D6914686-050E-49ED-8602-83A101E9377A}" presName="rect3ParTxNoCh" presStyleLbl="alignAcc1" presStyleIdx="6" presStyleCnt="7">
        <dgm:presLayoutVars>
          <dgm:chMax val="1"/>
          <dgm:bulletEnabled val="1"/>
        </dgm:presLayoutVars>
      </dgm:prSet>
      <dgm:spPr/>
    </dgm:pt>
    <dgm:pt modelId="{7732DA2C-8891-40BC-BBBB-963CAE7DD881}" type="pres">
      <dgm:prSet presAssocID="{18C7CFEF-4AB7-4DBF-A6AA-A9C2348079EB}" presName="rect4ParTxNoCh" presStyleLbl="alignAcc1" presStyleIdx="6" presStyleCnt="7">
        <dgm:presLayoutVars>
          <dgm:chMax val="1"/>
          <dgm:bulletEnabled val="1"/>
        </dgm:presLayoutVars>
      </dgm:prSet>
      <dgm:spPr/>
    </dgm:pt>
    <dgm:pt modelId="{264A3FA8-3FE4-40BC-8077-5FD07C8A92D2}" type="pres">
      <dgm:prSet presAssocID="{60120F5C-B68D-4B3A-B570-345BB673AA0A}" presName="rect5ParTxNoCh" presStyleLbl="alignAcc1" presStyleIdx="6" presStyleCnt="7">
        <dgm:presLayoutVars>
          <dgm:chMax val="1"/>
          <dgm:bulletEnabled val="1"/>
        </dgm:presLayoutVars>
      </dgm:prSet>
      <dgm:spPr/>
    </dgm:pt>
    <dgm:pt modelId="{02666ED4-E4BD-4C21-A103-86B23F464683}" type="pres">
      <dgm:prSet presAssocID="{CEABE4DE-3C35-4347-9AAA-F1521968D3A2}" presName="rect6ParTxNoCh" presStyleLbl="alignAcc1" presStyleIdx="6" presStyleCnt="7">
        <dgm:presLayoutVars>
          <dgm:chMax val="1"/>
          <dgm:bulletEnabled val="1"/>
        </dgm:presLayoutVars>
      </dgm:prSet>
      <dgm:spPr/>
    </dgm:pt>
    <dgm:pt modelId="{11B21890-DE46-4D70-B87C-0EF3B1FFA053}" type="pres">
      <dgm:prSet presAssocID="{DE659EC1-A28F-4E98-AD5A-0BE0072A866F}" presName="rect7ParTxNoCh" presStyleLbl="alignAcc1" presStyleIdx="6" presStyleCnt="7">
        <dgm:presLayoutVars>
          <dgm:chMax val="1"/>
          <dgm:bulletEnabled val="1"/>
        </dgm:presLayoutVars>
      </dgm:prSet>
      <dgm:spPr/>
    </dgm:pt>
  </dgm:ptLst>
  <dgm:cxnLst>
    <dgm:cxn modelId="{68AEC904-A8F3-4F5A-A4FB-6282D29751C8}" type="presOf" srcId="{60120F5C-B68D-4B3A-B570-345BB673AA0A}" destId="{264A3FA8-3FE4-40BC-8077-5FD07C8A92D2}" srcOrd="1" destOrd="0" presId="urn:microsoft.com/office/officeart/2005/8/layout/target3"/>
    <dgm:cxn modelId="{986ECD20-CACD-4684-B3AE-9BD725FADEC0}" type="presOf" srcId="{CEABE4DE-3C35-4347-9AAA-F1521968D3A2}" destId="{331A556D-BCB3-4F49-98C6-6ACFF0531B4A}" srcOrd="0" destOrd="0" presId="urn:microsoft.com/office/officeart/2005/8/layout/target3"/>
    <dgm:cxn modelId="{0A72B12A-F656-4D58-84EC-B1AE404C7F8C}" type="presOf" srcId="{F8C79F20-D2C0-447D-A55E-63E4194095C9}" destId="{CBA2BF1E-3046-4E3C-8861-29BB4E1B70C6}" srcOrd="0" destOrd="0" presId="urn:microsoft.com/office/officeart/2005/8/layout/target3"/>
    <dgm:cxn modelId="{4A6CBE2D-36D4-4E3C-882E-81B780EA0FAF}" srcId="{F8C79F20-D2C0-447D-A55E-63E4194095C9}" destId="{CEABE4DE-3C35-4347-9AAA-F1521968D3A2}" srcOrd="5" destOrd="0" parTransId="{6BFDE281-4A8B-42F0-B176-B95807484879}" sibTransId="{84F9F1AB-9E74-4F90-BCAC-6B2B16E89B34}"/>
    <dgm:cxn modelId="{B2A0A734-86D0-46FB-AE43-D910A5D43337}" type="presOf" srcId="{DCB6E62C-CC25-4BF0-8FA5-F10D31403152}" destId="{67E5F7E1-A822-403C-A2CF-EA283B594D51}" srcOrd="0" destOrd="0" presId="urn:microsoft.com/office/officeart/2005/8/layout/target3"/>
    <dgm:cxn modelId="{C41A8F39-450C-4A9B-9C6D-C993633BFEC1}" type="presOf" srcId="{DE659EC1-A28F-4E98-AD5A-0BE0072A866F}" destId="{8FF1D6AE-34BC-40C4-86B7-D5752CDE292A}" srcOrd="0" destOrd="0" presId="urn:microsoft.com/office/officeart/2005/8/layout/target3"/>
    <dgm:cxn modelId="{84EE533C-1B74-46A4-8551-9E4DD916B9B5}" srcId="{F8C79F20-D2C0-447D-A55E-63E4194095C9}" destId="{DCB6E62C-CC25-4BF0-8FA5-F10D31403152}" srcOrd="1" destOrd="0" parTransId="{D1F375B6-5806-4AF8-BEB5-326A8A9EA7F7}" sibTransId="{6C67DC84-CA72-4BF3-B0D5-CAE5CAE9379B}"/>
    <dgm:cxn modelId="{66E7283D-C942-4E25-BA37-CF101F309ED8}" srcId="{F8C79F20-D2C0-447D-A55E-63E4194095C9}" destId="{60120F5C-B68D-4B3A-B570-345BB673AA0A}" srcOrd="4" destOrd="0" parTransId="{5A575A5F-FB9A-4131-B4AD-28D905A25732}" sibTransId="{D0E1D33C-3996-497F-B296-734236377031}"/>
    <dgm:cxn modelId="{32072444-2055-47D1-863E-9DD900257B9C}" type="presOf" srcId="{D6914686-050E-49ED-8602-83A101E9377A}" destId="{6C9D2268-7D0F-4C74-BEA2-351B10352C62}" srcOrd="0" destOrd="0" presId="urn:microsoft.com/office/officeart/2005/8/layout/target3"/>
    <dgm:cxn modelId="{E9C47C51-C67F-46AD-B1CC-C12D62D903EE}" srcId="{F8C79F20-D2C0-447D-A55E-63E4194095C9}" destId="{CC0D5C96-6F3E-4100-B26C-DB202270B044}" srcOrd="0" destOrd="0" parTransId="{4E730A53-5F6B-4457-AFA0-7D3235F2CB9C}" sibTransId="{D3E4CFEB-C792-4DFE-91F6-3EF8FD1C060B}"/>
    <dgm:cxn modelId="{DBCC0353-8157-4FE0-9FBF-E19F8EE43B8A}" type="presOf" srcId="{18C7CFEF-4AB7-4DBF-A6AA-A9C2348079EB}" destId="{C92E48EF-92B0-435C-8E7D-117368AB1146}" srcOrd="0" destOrd="0" presId="urn:microsoft.com/office/officeart/2005/8/layout/target3"/>
    <dgm:cxn modelId="{D97CAC79-5499-49E7-BCB1-1781B39F9B8A}" srcId="{F8C79F20-D2C0-447D-A55E-63E4194095C9}" destId="{18C7CFEF-4AB7-4DBF-A6AA-A9C2348079EB}" srcOrd="3" destOrd="0" parTransId="{4A8FFD3F-04CB-4D7E-90D8-BD69DC1D1229}" sibTransId="{E2AC61A2-CF3D-406C-86B5-11BE9F7CF8BF}"/>
    <dgm:cxn modelId="{EF85B481-238E-4835-A444-8D9739F5A24D}" type="presOf" srcId="{CC0D5C96-6F3E-4100-B26C-DB202270B044}" destId="{82054C7F-2F62-4FB7-9A1F-6CEC2FBA5467}" srcOrd="1" destOrd="0" presId="urn:microsoft.com/office/officeart/2005/8/layout/target3"/>
    <dgm:cxn modelId="{2E67E883-BA09-4165-A70F-5648632B476C}" type="presOf" srcId="{CEABE4DE-3C35-4347-9AAA-F1521968D3A2}" destId="{02666ED4-E4BD-4C21-A103-86B23F464683}" srcOrd="1" destOrd="0" presId="urn:microsoft.com/office/officeart/2005/8/layout/target3"/>
    <dgm:cxn modelId="{C3995499-7BDD-46E6-9CCE-2AF0BF14B62C}" type="presOf" srcId="{18C7CFEF-4AB7-4DBF-A6AA-A9C2348079EB}" destId="{7732DA2C-8891-40BC-BBBB-963CAE7DD881}" srcOrd="1" destOrd="0" presId="urn:microsoft.com/office/officeart/2005/8/layout/target3"/>
    <dgm:cxn modelId="{FC25A1B1-F50A-46BF-8AF8-04ADA4386C10}" type="presOf" srcId="{DCB6E62C-CC25-4BF0-8FA5-F10D31403152}" destId="{08C07149-85D8-452E-85A2-65A854573B71}" srcOrd="1" destOrd="0" presId="urn:microsoft.com/office/officeart/2005/8/layout/target3"/>
    <dgm:cxn modelId="{8E5E8EB2-5A83-452F-BBF3-9C595B68DDE0}" type="presOf" srcId="{60120F5C-B68D-4B3A-B570-345BB673AA0A}" destId="{D7CCDC37-E5EB-4C00-90CB-5D2A4A583071}" srcOrd="0" destOrd="0" presId="urn:microsoft.com/office/officeart/2005/8/layout/target3"/>
    <dgm:cxn modelId="{172BD3BA-1478-4CC5-8FCF-0BEFD7202A0D}" srcId="{F8C79F20-D2C0-447D-A55E-63E4194095C9}" destId="{D6914686-050E-49ED-8602-83A101E9377A}" srcOrd="2" destOrd="0" parTransId="{B93402BB-8D14-4F36-B49F-E14A538611DB}" sibTransId="{467C1B93-7F93-4FD3-8C29-3883E86A81A0}"/>
    <dgm:cxn modelId="{4F264ABC-FC3B-4F5F-B741-CAD156EFA4BE}" type="presOf" srcId="{D6914686-050E-49ED-8602-83A101E9377A}" destId="{1ECE45E1-89B5-48EA-9143-33F8441CB3A5}" srcOrd="1" destOrd="0" presId="urn:microsoft.com/office/officeart/2005/8/layout/target3"/>
    <dgm:cxn modelId="{442D3BDD-96C7-41CB-9DC2-87D8374F9F13}" srcId="{F8C79F20-D2C0-447D-A55E-63E4194095C9}" destId="{DE659EC1-A28F-4E98-AD5A-0BE0072A866F}" srcOrd="6" destOrd="0" parTransId="{2528E0A0-24CC-41D1-A891-220A72F58A06}" sibTransId="{ECB42214-8556-4CC0-9ED4-DC25F922395C}"/>
    <dgm:cxn modelId="{7122EAE2-8ABC-437F-83C8-83AEE545437D}" type="presOf" srcId="{CC0D5C96-6F3E-4100-B26C-DB202270B044}" destId="{C4C8604E-E952-416F-947D-8C4B021ED759}" srcOrd="0" destOrd="0" presId="urn:microsoft.com/office/officeart/2005/8/layout/target3"/>
    <dgm:cxn modelId="{B41B6BEE-730E-4219-B6D4-0775AFE36E82}" type="presOf" srcId="{DE659EC1-A28F-4E98-AD5A-0BE0072A866F}" destId="{11B21890-DE46-4D70-B87C-0EF3B1FFA053}" srcOrd="1" destOrd="0" presId="urn:microsoft.com/office/officeart/2005/8/layout/target3"/>
    <dgm:cxn modelId="{CED20E04-2C63-4A45-AF34-82043E9059B9}" type="presParOf" srcId="{CBA2BF1E-3046-4E3C-8861-29BB4E1B70C6}" destId="{0E343532-A1B1-45F0-966E-54CBA2EE323D}" srcOrd="0" destOrd="0" presId="urn:microsoft.com/office/officeart/2005/8/layout/target3"/>
    <dgm:cxn modelId="{CC3623A8-34F6-4BDB-9BD2-2B55E2B79D1E}" type="presParOf" srcId="{CBA2BF1E-3046-4E3C-8861-29BB4E1B70C6}" destId="{BE19271F-81C1-4869-A385-DF01481FEDFD}" srcOrd="1" destOrd="0" presId="urn:microsoft.com/office/officeart/2005/8/layout/target3"/>
    <dgm:cxn modelId="{3C14C862-6589-4F00-8725-198A3AADCECC}" type="presParOf" srcId="{CBA2BF1E-3046-4E3C-8861-29BB4E1B70C6}" destId="{C4C8604E-E952-416F-947D-8C4B021ED759}" srcOrd="2" destOrd="0" presId="urn:microsoft.com/office/officeart/2005/8/layout/target3"/>
    <dgm:cxn modelId="{E479910B-B141-423B-93BE-16F7C1546008}" type="presParOf" srcId="{CBA2BF1E-3046-4E3C-8861-29BB4E1B70C6}" destId="{EDB0F2DD-C5BE-47BF-A52E-125885FAFE5E}" srcOrd="3" destOrd="0" presId="urn:microsoft.com/office/officeart/2005/8/layout/target3"/>
    <dgm:cxn modelId="{A6FF9DC3-5DB5-4392-97DB-17942FF1ED4C}" type="presParOf" srcId="{CBA2BF1E-3046-4E3C-8861-29BB4E1B70C6}" destId="{03B5A18D-5CE1-488B-9B17-02B847929F65}" srcOrd="4" destOrd="0" presId="urn:microsoft.com/office/officeart/2005/8/layout/target3"/>
    <dgm:cxn modelId="{9BD7EEF2-73E6-428E-B10E-8E66B66C9106}" type="presParOf" srcId="{CBA2BF1E-3046-4E3C-8861-29BB4E1B70C6}" destId="{67E5F7E1-A822-403C-A2CF-EA283B594D51}" srcOrd="5" destOrd="0" presId="urn:microsoft.com/office/officeart/2005/8/layout/target3"/>
    <dgm:cxn modelId="{75F979A7-5305-42EC-870E-DBE5DA35FE41}" type="presParOf" srcId="{CBA2BF1E-3046-4E3C-8861-29BB4E1B70C6}" destId="{C38D0A14-2124-4832-B338-842C2390AD90}" srcOrd="6" destOrd="0" presId="urn:microsoft.com/office/officeart/2005/8/layout/target3"/>
    <dgm:cxn modelId="{EE80A23C-74A9-4C15-B73D-E98377031466}" type="presParOf" srcId="{CBA2BF1E-3046-4E3C-8861-29BB4E1B70C6}" destId="{1A0F7479-1F89-4E3B-A6F4-3B4F75AE702C}" srcOrd="7" destOrd="0" presId="urn:microsoft.com/office/officeart/2005/8/layout/target3"/>
    <dgm:cxn modelId="{483EA949-EC02-4FC1-9AFF-B0E36F0FF33F}" type="presParOf" srcId="{CBA2BF1E-3046-4E3C-8861-29BB4E1B70C6}" destId="{6C9D2268-7D0F-4C74-BEA2-351B10352C62}" srcOrd="8" destOrd="0" presId="urn:microsoft.com/office/officeart/2005/8/layout/target3"/>
    <dgm:cxn modelId="{18575AD2-4A3C-4C64-9678-309DACC9C6F5}" type="presParOf" srcId="{CBA2BF1E-3046-4E3C-8861-29BB4E1B70C6}" destId="{86D7A82E-7208-4C65-8234-A7F1B43D6A88}" srcOrd="9" destOrd="0" presId="urn:microsoft.com/office/officeart/2005/8/layout/target3"/>
    <dgm:cxn modelId="{CC10E40A-43FF-4ED6-85C2-B8681803FB50}" type="presParOf" srcId="{CBA2BF1E-3046-4E3C-8861-29BB4E1B70C6}" destId="{0F110705-A9FF-4BAF-B304-42FEA1476087}" srcOrd="10" destOrd="0" presId="urn:microsoft.com/office/officeart/2005/8/layout/target3"/>
    <dgm:cxn modelId="{C4934F37-9D51-4198-A21E-56A811F54D8D}" type="presParOf" srcId="{CBA2BF1E-3046-4E3C-8861-29BB4E1B70C6}" destId="{C92E48EF-92B0-435C-8E7D-117368AB1146}" srcOrd="11" destOrd="0" presId="urn:microsoft.com/office/officeart/2005/8/layout/target3"/>
    <dgm:cxn modelId="{E72E96D3-901B-4AC5-8A03-9BB3CEB19B20}" type="presParOf" srcId="{CBA2BF1E-3046-4E3C-8861-29BB4E1B70C6}" destId="{829059F2-27DA-4781-ABF2-479EDDA2E881}" srcOrd="12" destOrd="0" presId="urn:microsoft.com/office/officeart/2005/8/layout/target3"/>
    <dgm:cxn modelId="{2BCE3D43-6AF0-4DAA-A5DC-112B546AEFDB}" type="presParOf" srcId="{CBA2BF1E-3046-4E3C-8861-29BB4E1B70C6}" destId="{D94D8253-DCE5-41CF-9226-0CB660C071BB}" srcOrd="13" destOrd="0" presId="urn:microsoft.com/office/officeart/2005/8/layout/target3"/>
    <dgm:cxn modelId="{D4F911BE-1A1D-4078-B85B-4E56D7BF75EF}" type="presParOf" srcId="{CBA2BF1E-3046-4E3C-8861-29BB4E1B70C6}" destId="{D7CCDC37-E5EB-4C00-90CB-5D2A4A583071}" srcOrd="14" destOrd="0" presId="urn:microsoft.com/office/officeart/2005/8/layout/target3"/>
    <dgm:cxn modelId="{46804E1C-333A-4262-B205-50B2E26E5865}" type="presParOf" srcId="{CBA2BF1E-3046-4E3C-8861-29BB4E1B70C6}" destId="{71BC79F8-4932-4A9F-8B7E-FC4DC9299B2D}" srcOrd="15" destOrd="0" presId="urn:microsoft.com/office/officeart/2005/8/layout/target3"/>
    <dgm:cxn modelId="{4E03D10E-AAEB-4331-83AC-BB2E88A5F9B1}" type="presParOf" srcId="{CBA2BF1E-3046-4E3C-8861-29BB4E1B70C6}" destId="{DED98810-6861-4822-932C-B6C23677BF78}" srcOrd="16" destOrd="0" presId="urn:microsoft.com/office/officeart/2005/8/layout/target3"/>
    <dgm:cxn modelId="{37A84289-14E7-415F-B4A7-1160AFDE7C9A}" type="presParOf" srcId="{CBA2BF1E-3046-4E3C-8861-29BB4E1B70C6}" destId="{331A556D-BCB3-4F49-98C6-6ACFF0531B4A}" srcOrd="17" destOrd="0" presId="urn:microsoft.com/office/officeart/2005/8/layout/target3"/>
    <dgm:cxn modelId="{23307143-5A98-4021-AFBE-E8C6D6E8B5A9}" type="presParOf" srcId="{CBA2BF1E-3046-4E3C-8861-29BB4E1B70C6}" destId="{AF740BF1-37C5-4470-9AD0-122E3128AF3F}" srcOrd="18" destOrd="0" presId="urn:microsoft.com/office/officeart/2005/8/layout/target3"/>
    <dgm:cxn modelId="{4FDF4D90-68FA-4BC9-A3FE-7C3EF1280CBA}" type="presParOf" srcId="{CBA2BF1E-3046-4E3C-8861-29BB4E1B70C6}" destId="{CD7F00FC-DC97-4B70-B6E6-1F502DC116E4}" srcOrd="19" destOrd="0" presId="urn:microsoft.com/office/officeart/2005/8/layout/target3"/>
    <dgm:cxn modelId="{91B705C7-5821-4944-B427-37662F7FA733}" type="presParOf" srcId="{CBA2BF1E-3046-4E3C-8861-29BB4E1B70C6}" destId="{8FF1D6AE-34BC-40C4-86B7-D5752CDE292A}" srcOrd="20" destOrd="0" presId="urn:microsoft.com/office/officeart/2005/8/layout/target3"/>
    <dgm:cxn modelId="{E7F65F53-1BE9-4052-99B2-307991CAC681}" type="presParOf" srcId="{CBA2BF1E-3046-4E3C-8861-29BB4E1B70C6}" destId="{82054C7F-2F62-4FB7-9A1F-6CEC2FBA5467}" srcOrd="21" destOrd="0" presId="urn:microsoft.com/office/officeart/2005/8/layout/target3"/>
    <dgm:cxn modelId="{8C3E9CF7-F09A-4B8B-B4DF-74F2E2E4E769}" type="presParOf" srcId="{CBA2BF1E-3046-4E3C-8861-29BB4E1B70C6}" destId="{08C07149-85D8-452E-85A2-65A854573B71}" srcOrd="22" destOrd="0" presId="urn:microsoft.com/office/officeart/2005/8/layout/target3"/>
    <dgm:cxn modelId="{104A59A3-6783-4F20-BE00-93AE4E78E37C}" type="presParOf" srcId="{CBA2BF1E-3046-4E3C-8861-29BB4E1B70C6}" destId="{1ECE45E1-89B5-48EA-9143-33F8441CB3A5}" srcOrd="23" destOrd="0" presId="urn:microsoft.com/office/officeart/2005/8/layout/target3"/>
    <dgm:cxn modelId="{D376CF0B-56F8-4831-AE10-55F4DBC22277}" type="presParOf" srcId="{CBA2BF1E-3046-4E3C-8861-29BB4E1B70C6}" destId="{7732DA2C-8891-40BC-BBBB-963CAE7DD881}" srcOrd="24" destOrd="0" presId="urn:microsoft.com/office/officeart/2005/8/layout/target3"/>
    <dgm:cxn modelId="{554C041A-D7C3-4B6D-9A0D-31B4E14EC3B7}" type="presParOf" srcId="{CBA2BF1E-3046-4E3C-8861-29BB4E1B70C6}" destId="{264A3FA8-3FE4-40BC-8077-5FD07C8A92D2}" srcOrd="25" destOrd="0" presId="urn:microsoft.com/office/officeart/2005/8/layout/target3"/>
    <dgm:cxn modelId="{FA962499-8B85-4347-A1BA-1E25D2CFBE37}" type="presParOf" srcId="{CBA2BF1E-3046-4E3C-8861-29BB4E1B70C6}" destId="{02666ED4-E4BD-4C21-A103-86B23F464683}" srcOrd="26" destOrd="0" presId="urn:microsoft.com/office/officeart/2005/8/layout/target3"/>
    <dgm:cxn modelId="{CB870FCC-6ACE-4715-9EB8-666253CBE4E0}" type="presParOf" srcId="{CBA2BF1E-3046-4E3C-8861-29BB4E1B70C6}" destId="{11B21890-DE46-4D70-B87C-0EF3B1FFA053}" srcOrd="2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83FBAA-E02C-4F52-A9E8-62BC552AF8EE}" type="doc">
      <dgm:prSet loTypeId="urn:microsoft.com/office/officeart/2005/8/layout/hierarchy3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487D6A20-20FF-4745-97ED-6B3608F9279B}">
      <dgm:prSet phldrT="[Texto]" custT="1"/>
      <dgm:spPr/>
      <dgm:t>
        <a:bodyPr/>
        <a:lstStyle/>
        <a:p>
          <a:r>
            <a:rPr lang="es-MX" sz="1800" b="1" dirty="0">
              <a:solidFill>
                <a:schemeClr val="accent2">
                  <a:lumMod val="50000"/>
                </a:schemeClr>
              </a:solidFill>
            </a:rPr>
            <a:t>Habilidades sociales</a:t>
          </a:r>
          <a:endParaRPr lang="es-MX" sz="1800" dirty="0">
            <a:solidFill>
              <a:schemeClr val="accent2">
                <a:lumMod val="50000"/>
              </a:schemeClr>
            </a:solidFill>
          </a:endParaRPr>
        </a:p>
      </dgm:t>
    </dgm:pt>
    <dgm:pt modelId="{3E5E7105-73D6-426F-BF93-151B76F694F9}" type="parTrans" cxnId="{491440A4-3825-4D5F-B14E-6E806C01F5C4}">
      <dgm:prSet/>
      <dgm:spPr/>
      <dgm:t>
        <a:bodyPr/>
        <a:lstStyle/>
        <a:p>
          <a:endParaRPr lang="es-MX"/>
        </a:p>
      </dgm:t>
    </dgm:pt>
    <dgm:pt modelId="{7DFD34A9-3912-4B12-B049-E86E165FDD02}" type="sibTrans" cxnId="{491440A4-3825-4D5F-B14E-6E806C01F5C4}">
      <dgm:prSet/>
      <dgm:spPr/>
      <dgm:t>
        <a:bodyPr/>
        <a:lstStyle/>
        <a:p>
          <a:endParaRPr lang="es-MX"/>
        </a:p>
      </dgm:t>
    </dgm:pt>
    <dgm:pt modelId="{BA7F2D34-3495-46E6-B9BD-E26DA1CFF40B}">
      <dgm:prSet phldrT="[Texto]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s-MX" dirty="0">
              <a:solidFill>
                <a:schemeClr val="accent2">
                  <a:lumMod val="75000"/>
                </a:schemeClr>
              </a:solidFill>
            </a:rPr>
            <a:t>Ser capaz de manejar situaciones de conflicto, de tensión o problemas personales.</a:t>
          </a:r>
        </a:p>
      </dgm:t>
    </dgm:pt>
    <dgm:pt modelId="{FC8EBDA0-C1CD-4CDD-BA6A-9E632FBF5AF7}" type="parTrans" cxnId="{7A5BCB05-6421-40FF-A025-02E292822F38}">
      <dgm:prSet/>
      <dgm:spPr/>
      <dgm:t>
        <a:bodyPr/>
        <a:lstStyle/>
        <a:p>
          <a:endParaRPr lang="es-MX"/>
        </a:p>
      </dgm:t>
    </dgm:pt>
    <dgm:pt modelId="{3A7FA828-EF96-4628-87DC-B1B52EE72519}" type="sibTrans" cxnId="{7A5BCB05-6421-40FF-A025-02E292822F38}">
      <dgm:prSet/>
      <dgm:spPr/>
      <dgm:t>
        <a:bodyPr/>
        <a:lstStyle/>
        <a:p>
          <a:endParaRPr lang="es-MX"/>
        </a:p>
      </dgm:t>
    </dgm:pt>
    <dgm:pt modelId="{D8F94D89-7019-4DAD-B0C6-C71C9D07067B}">
      <dgm:prSet phldrT="[Texto]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algn="l"/>
          <a:endParaRPr lang="es-MX" dirty="0"/>
        </a:p>
        <a:p>
          <a:pPr algn="ctr"/>
          <a:r>
            <a:rPr lang="es-MX" dirty="0">
              <a:solidFill>
                <a:schemeClr val="accent2">
                  <a:lumMod val="75000"/>
                </a:schemeClr>
              </a:solidFill>
            </a:rPr>
            <a:t>Contar con alguien que le escuche y le ayude cuando lo necesita.</a:t>
          </a:r>
        </a:p>
      </dgm:t>
    </dgm:pt>
    <dgm:pt modelId="{92208DAE-C4D0-420C-B9EE-D10DFBF7A19D}" type="parTrans" cxnId="{9DA182BB-F54B-4ECC-BEEF-7288346EA6B6}">
      <dgm:prSet/>
      <dgm:spPr/>
      <dgm:t>
        <a:bodyPr/>
        <a:lstStyle/>
        <a:p>
          <a:endParaRPr lang="es-MX"/>
        </a:p>
      </dgm:t>
    </dgm:pt>
    <dgm:pt modelId="{8AA08664-A7D5-4E62-B77F-450770E9692A}" type="sibTrans" cxnId="{9DA182BB-F54B-4ECC-BEEF-7288346EA6B6}">
      <dgm:prSet/>
      <dgm:spPr/>
      <dgm:t>
        <a:bodyPr/>
        <a:lstStyle/>
        <a:p>
          <a:endParaRPr lang="es-MX"/>
        </a:p>
      </dgm:t>
    </dgm:pt>
    <dgm:pt modelId="{AD2E71BD-C8C3-409F-94E9-39AB5A0EDA1A}">
      <dgm:prSet phldrT="[Texto]" custT="1"/>
      <dgm:spPr/>
      <dgm:t>
        <a:bodyPr/>
        <a:lstStyle/>
        <a:p>
          <a:r>
            <a:rPr lang="es-MX" sz="1800" b="1" dirty="0">
              <a:solidFill>
                <a:schemeClr val="accent3"/>
              </a:solidFill>
            </a:rPr>
            <a:t>Fortalecimiento del ambiente social</a:t>
          </a:r>
          <a:endParaRPr lang="es-MX" sz="1800" dirty="0">
            <a:solidFill>
              <a:schemeClr val="accent3"/>
            </a:solidFill>
          </a:endParaRPr>
        </a:p>
      </dgm:t>
    </dgm:pt>
    <dgm:pt modelId="{B803F149-FB2D-40BD-9E22-525358197149}" type="parTrans" cxnId="{0ED34AA5-1118-440B-95EF-966ECE3294FA}">
      <dgm:prSet/>
      <dgm:spPr/>
      <dgm:t>
        <a:bodyPr/>
        <a:lstStyle/>
        <a:p>
          <a:endParaRPr lang="es-MX"/>
        </a:p>
      </dgm:t>
    </dgm:pt>
    <dgm:pt modelId="{C8A2C03E-7231-4933-9539-CA40AC58BA35}" type="sibTrans" cxnId="{0ED34AA5-1118-440B-95EF-966ECE3294FA}">
      <dgm:prSet/>
      <dgm:spPr/>
      <dgm:t>
        <a:bodyPr/>
        <a:lstStyle/>
        <a:p>
          <a:endParaRPr lang="es-MX"/>
        </a:p>
      </dgm:t>
    </dgm:pt>
    <dgm:pt modelId="{170BC635-8918-4895-8830-C7ACFDF23FE9}">
      <dgm:prSet phldrT="[Texto]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s-MX" dirty="0">
              <a:solidFill>
                <a:schemeClr val="accent3"/>
              </a:solidFill>
            </a:rPr>
            <a:t>Cuente con Redes sociales de apoyo (familia, amigos, escuela)</a:t>
          </a:r>
        </a:p>
      </dgm:t>
    </dgm:pt>
    <dgm:pt modelId="{D39BFAA3-6667-4787-8031-B929406365A1}" type="parTrans" cxnId="{460AD872-B821-47B8-8C0E-305988A8011D}">
      <dgm:prSet/>
      <dgm:spPr/>
      <dgm:t>
        <a:bodyPr/>
        <a:lstStyle/>
        <a:p>
          <a:endParaRPr lang="es-MX"/>
        </a:p>
      </dgm:t>
    </dgm:pt>
    <dgm:pt modelId="{F921CD25-CCA5-4F80-8604-59AEB9A4C051}" type="sibTrans" cxnId="{460AD872-B821-47B8-8C0E-305988A8011D}">
      <dgm:prSet/>
      <dgm:spPr/>
      <dgm:t>
        <a:bodyPr/>
        <a:lstStyle/>
        <a:p>
          <a:endParaRPr lang="es-MX"/>
        </a:p>
      </dgm:t>
    </dgm:pt>
    <dgm:pt modelId="{9CB9E570-6FB2-461C-93EA-918E280E7ADA}">
      <dgm:prSet phldrT="[Texto]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s-MX" dirty="0">
              <a:solidFill>
                <a:schemeClr val="accent3"/>
              </a:solidFill>
            </a:rPr>
            <a:t>Es importante que el adolescente cuente con personas que le quieran y en quienes confiar. </a:t>
          </a:r>
        </a:p>
      </dgm:t>
    </dgm:pt>
    <dgm:pt modelId="{93CE5D2A-4F77-4758-8414-3334E5876DEF}" type="parTrans" cxnId="{455265AC-F4B4-4B5B-97EC-3552594E46BF}">
      <dgm:prSet/>
      <dgm:spPr/>
      <dgm:t>
        <a:bodyPr/>
        <a:lstStyle/>
        <a:p>
          <a:endParaRPr lang="es-MX"/>
        </a:p>
      </dgm:t>
    </dgm:pt>
    <dgm:pt modelId="{FB9423E9-C6E0-43D8-AEDE-7A3EE575BC99}" type="sibTrans" cxnId="{455265AC-F4B4-4B5B-97EC-3552594E46BF}">
      <dgm:prSet/>
      <dgm:spPr/>
      <dgm:t>
        <a:bodyPr/>
        <a:lstStyle/>
        <a:p>
          <a:endParaRPr lang="es-MX"/>
        </a:p>
      </dgm:t>
    </dgm:pt>
    <dgm:pt modelId="{DC5D5AE2-E1EE-4270-A7D8-AD5927EFFC2A}">
      <dgm:prSet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algn="l"/>
          <a:endParaRPr lang="es-MX" dirty="0">
            <a:solidFill>
              <a:schemeClr val="accent2">
                <a:lumMod val="75000"/>
              </a:schemeClr>
            </a:solidFill>
          </a:endParaRPr>
        </a:p>
      </dgm:t>
    </dgm:pt>
    <dgm:pt modelId="{A9D8C390-4601-4F34-9DB5-7C157C9998C1}" type="parTrans" cxnId="{416DA7D7-05B7-4DCC-A237-18450948D6BB}">
      <dgm:prSet/>
      <dgm:spPr/>
      <dgm:t>
        <a:bodyPr/>
        <a:lstStyle/>
        <a:p>
          <a:endParaRPr lang="es-MX"/>
        </a:p>
      </dgm:t>
    </dgm:pt>
    <dgm:pt modelId="{B594F8BC-82F4-43B8-A806-59EF37D10CE2}" type="sibTrans" cxnId="{416DA7D7-05B7-4DCC-A237-18450948D6BB}">
      <dgm:prSet/>
      <dgm:spPr/>
      <dgm:t>
        <a:bodyPr/>
        <a:lstStyle/>
        <a:p>
          <a:endParaRPr lang="es-MX"/>
        </a:p>
      </dgm:t>
    </dgm:pt>
    <dgm:pt modelId="{F5572353-B25E-4573-9414-297ED413155B}">
      <dgm:prSet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algn="l"/>
          <a:endParaRPr lang="es-MX" dirty="0"/>
        </a:p>
      </dgm:t>
    </dgm:pt>
    <dgm:pt modelId="{7C39E680-740F-4102-A164-8F5DDCF2C34E}" type="parTrans" cxnId="{B33295F0-E54D-4F83-8A2C-79B2A7E58F5D}">
      <dgm:prSet/>
      <dgm:spPr/>
      <dgm:t>
        <a:bodyPr/>
        <a:lstStyle/>
        <a:p>
          <a:endParaRPr lang="es-MX"/>
        </a:p>
      </dgm:t>
    </dgm:pt>
    <dgm:pt modelId="{5397A4F9-D131-43F8-8C5C-6258D1B4225A}" type="sibTrans" cxnId="{B33295F0-E54D-4F83-8A2C-79B2A7E58F5D}">
      <dgm:prSet/>
      <dgm:spPr/>
      <dgm:t>
        <a:bodyPr/>
        <a:lstStyle/>
        <a:p>
          <a:endParaRPr lang="es-MX"/>
        </a:p>
      </dgm:t>
    </dgm:pt>
    <dgm:pt modelId="{57B73D55-3154-4CA3-95AE-6037A7B871CE}">
      <dgm:prSet phldrT="[Texto]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s-MX" dirty="0">
              <a:solidFill>
                <a:schemeClr val="accent3"/>
              </a:solidFill>
            </a:rPr>
            <a:t>Cuente con personas que le pongan límites para aprender a evitar peligros o problemas.</a:t>
          </a:r>
        </a:p>
      </dgm:t>
    </dgm:pt>
    <dgm:pt modelId="{5D137204-0025-4EA3-BDE1-1C5E4F4A00B5}" type="parTrans" cxnId="{759AEA40-1A6F-4429-B661-30FBE2420F97}">
      <dgm:prSet/>
      <dgm:spPr/>
      <dgm:t>
        <a:bodyPr/>
        <a:lstStyle/>
        <a:p>
          <a:endParaRPr lang="es-MX"/>
        </a:p>
      </dgm:t>
    </dgm:pt>
    <dgm:pt modelId="{917B5A83-F361-40CC-8F24-9230A92C640A}" type="sibTrans" cxnId="{759AEA40-1A6F-4429-B661-30FBE2420F97}">
      <dgm:prSet/>
      <dgm:spPr/>
      <dgm:t>
        <a:bodyPr/>
        <a:lstStyle/>
        <a:p>
          <a:endParaRPr lang="es-MX"/>
        </a:p>
      </dgm:t>
    </dgm:pt>
    <dgm:pt modelId="{F301F52F-E7D2-42E9-8A15-BE30F9B93B9F}">
      <dgm:prSet custT="1"/>
      <dgm:spPr/>
      <dgm:t>
        <a:bodyPr/>
        <a:lstStyle/>
        <a:p>
          <a:r>
            <a:rPr lang="es-MX" sz="1800" b="1" dirty="0">
              <a:solidFill>
                <a:schemeClr val="accent1">
                  <a:lumMod val="75000"/>
                </a:schemeClr>
              </a:solidFill>
            </a:rPr>
            <a:t>Recursos personales</a:t>
          </a:r>
          <a:endParaRPr lang="es-MX" sz="1800" dirty="0">
            <a:solidFill>
              <a:schemeClr val="accent1">
                <a:lumMod val="75000"/>
              </a:schemeClr>
            </a:solidFill>
          </a:endParaRPr>
        </a:p>
      </dgm:t>
    </dgm:pt>
    <dgm:pt modelId="{70872565-38DB-4934-909A-75AE74677F29}" type="parTrans" cxnId="{19735915-4452-49A5-BF44-726DF62C98A0}">
      <dgm:prSet/>
      <dgm:spPr/>
      <dgm:t>
        <a:bodyPr/>
        <a:lstStyle/>
        <a:p>
          <a:endParaRPr lang="es-MX"/>
        </a:p>
      </dgm:t>
    </dgm:pt>
    <dgm:pt modelId="{7CE52768-9478-4B86-9D53-598062D46389}" type="sibTrans" cxnId="{19735915-4452-49A5-BF44-726DF62C98A0}">
      <dgm:prSet/>
      <dgm:spPr/>
      <dgm:t>
        <a:bodyPr/>
        <a:lstStyle/>
        <a:p>
          <a:endParaRPr lang="es-MX"/>
        </a:p>
      </dgm:t>
    </dgm:pt>
    <dgm:pt modelId="{F5B35B03-7B17-4274-921B-D40ACE4D5D77}">
      <dgm:prSet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s-MX" dirty="0">
              <a:solidFill>
                <a:schemeClr val="accent1">
                  <a:lumMod val="75000"/>
                </a:schemeClr>
              </a:solidFill>
            </a:rPr>
            <a:t>Autoestima, Autonomía, Control de impulsos. </a:t>
          </a:r>
        </a:p>
      </dgm:t>
    </dgm:pt>
    <dgm:pt modelId="{1CCB2735-5348-426B-96FB-5C62270FB999}" type="parTrans" cxnId="{079F93BC-CF7A-4570-B4B4-9B9EB5DAF6B9}">
      <dgm:prSet/>
      <dgm:spPr/>
      <dgm:t>
        <a:bodyPr/>
        <a:lstStyle/>
        <a:p>
          <a:endParaRPr lang="es-MX"/>
        </a:p>
      </dgm:t>
    </dgm:pt>
    <dgm:pt modelId="{F3F19F36-BCE8-4FD2-B068-FFEF6FBB5120}" type="sibTrans" cxnId="{079F93BC-CF7A-4570-B4B4-9B9EB5DAF6B9}">
      <dgm:prSet/>
      <dgm:spPr/>
      <dgm:t>
        <a:bodyPr/>
        <a:lstStyle/>
        <a:p>
          <a:endParaRPr lang="es-MX"/>
        </a:p>
      </dgm:t>
    </dgm:pt>
    <dgm:pt modelId="{7FBC00C4-49BB-47E9-8BF6-BFFAF4FADC47}">
      <dgm:prSet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s-MX" dirty="0">
              <a:solidFill>
                <a:schemeClr val="accent1">
                  <a:lumMod val="75000"/>
                </a:schemeClr>
              </a:solidFill>
            </a:rPr>
            <a:t>Empatía, Optimismo, Sentido del humor.</a:t>
          </a:r>
        </a:p>
      </dgm:t>
    </dgm:pt>
    <dgm:pt modelId="{503F8F77-3949-4266-BF82-10DA03D59337}" type="parTrans" cxnId="{3C80E652-21F1-4D7E-8270-30E7CB048C04}">
      <dgm:prSet/>
      <dgm:spPr/>
      <dgm:t>
        <a:bodyPr/>
        <a:lstStyle/>
        <a:p>
          <a:endParaRPr lang="es-MX"/>
        </a:p>
      </dgm:t>
    </dgm:pt>
    <dgm:pt modelId="{3433DBA8-209B-49BA-BEFB-5DCE582447D5}" type="sibTrans" cxnId="{3C80E652-21F1-4D7E-8270-30E7CB048C04}">
      <dgm:prSet/>
      <dgm:spPr/>
      <dgm:t>
        <a:bodyPr/>
        <a:lstStyle/>
        <a:p>
          <a:endParaRPr lang="es-MX"/>
        </a:p>
      </dgm:t>
    </dgm:pt>
    <dgm:pt modelId="{0B093428-7EFB-4C6A-9BFB-399666AC378E}">
      <dgm:prSet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s-MX" dirty="0">
              <a:solidFill>
                <a:schemeClr val="accent1">
                  <a:lumMod val="75000"/>
                </a:schemeClr>
              </a:solidFill>
            </a:rPr>
            <a:t>Fe o creencias en un ser superior.</a:t>
          </a:r>
        </a:p>
      </dgm:t>
    </dgm:pt>
    <dgm:pt modelId="{ECD3DF0A-12AE-4C69-AA0A-92FAF344E82F}" type="parTrans" cxnId="{664A2D23-6959-45F3-9729-EB52CCBC9F79}">
      <dgm:prSet/>
      <dgm:spPr/>
      <dgm:t>
        <a:bodyPr/>
        <a:lstStyle/>
        <a:p>
          <a:endParaRPr lang="es-MX"/>
        </a:p>
      </dgm:t>
    </dgm:pt>
    <dgm:pt modelId="{39B60C6C-D4E6-431F-97D4-4B5807C4F760}" type="sibTrans" cxnId="{664A2D23-6959-45F3-9729-EB52CCBC9F79}">
      <dgm:prSet/>
      <dgm:spPr/>
      <dgm:t>
        <a:bodyPr/>
        <a:lstStyle/>
        <a:p>
          <a:endParaRPr lang="es-MX"/>
        </a:p>
      </dgm:t>
    </dgm:pt>
    <dgm:pt modelId="{3F5DA44C-BC03-4FAA-BC64-E9E156B2C066}" type="pres">
      <dgm:prSet presAssocID="{2683FBAA-E02C-4F52-A9E8-62BC552AF8EE}" presName="diagram" presStyleCnt="0">
        <dgm:presLayoutVars>
          <dgm:chPref val="1"/>
          <dgm:dir val="rev"/>
          <dgm:animOne val="branch"/>
          <dgm:animLvl val="lvl"/>
          <dgm:resizeHandles/>
        </dgm:presLayoutVars>
      </dgm:prSet>
      <dgm:spPr/>
    </dgm:pt>
    <dgm:pt modelId="{4700D684-E27B-47E8-BFB0-7C34E3386657}" type="pres">
      <dgm:prSet presAssocID="{487D6A20-20FF-4745-97ED-6B3608F9279B}" presName="root" presStyleCnt="0"/>
      <dgm:spPr/>
    </dgm:pt>
    <dgm:pt modelId="{4DCA1FC7-203E-40DE-9557-E04A7C798AF1}" type="pres">
      <dgm:prSet presAssocID="{487D6A20-20FF-4745-97ED-6B3608F9279B}" presName="rootComposite" presStyleCnt="0"/>
      <dgm:spPr/>
    </dgm:pt>
    <dgm:pt modelId="{657C87A3-B0D8-4F19-AF4C-469E7F7F9CE1}" type="pres">
      <dgm:prSet presAssocID="{487D6A20-20FF-4745-97ED-6B3608F9279B}" presName="rootText" presStyleLbl="node1" presStyleIdx="0" presStyleCnt="3"/>
      <dgm:spPr/>
    </dgm:pt>
    <dgm:pt modelId="{160786B1-8671-44D6-918F-8B2C98BAE764}" type="pres">
      <dgm:prSet presAssocID="{487D6A20-20FF-4745-97ED-6B3608F9279B}" presName="rootConnector" presStyleLbl="node1" presStyleIdx="0" presStyleCnt="3"/>
      <dgm:spPr/>
    </dgm:pt>
    <dgm:pt modelId="{89419130-BFCE-4871-A133-57A4EE8CFEE0}" type="pres">
      <dgm:prSet presAssocID="{487D6A20-20FF-4745-97ED-6B3608F9279B}" presName="childShape" presStyleCnt="0"/>
      <dgm:spPr/>
    </dgm:pt>
    <dgm:pt modelId="{23E0B728-35DE-48E4-BD8F-612C5551C2EC}" type="pres">
      <dgm:prSet presAssocID="{FC8EBDA0-C1CD-4CDD-BA6A-9E632FBF5AF7}" presName="Name13" presStyleLbl="parChTrans1D2" presStyleIdx="0" presStyleCnt="8"/>
      <dgm:spPr/>
    </dgm:pt>
    <dgm:pt modelId="{AF7C7A5E-543B-45F5-8835-982FEFC05DA8}" type="pres">
      <dgm:prSet presAssocID="{BA7F2D34-3495-46E6-B9BD-E26DA1CFF40B}" presName="childText" presStyleLbl="bgAcc1" presStyleIdx="0" presStyleCnt="8">
        <dgm:presLayoutVars>
          <dgm:bulletEnabled val="1"/>
        </dgm:presLayoutVars>
      </dgm:prSet>
      <dgm:spPr/>
    </dgm:pt>
    <dgm:pt modelId="{E216B0AB-25DD-4FB5-97DF-153A8D67AD29}" type="pres">
      <dgm:prSet presAssocID="{92208DAE-C4D0-420C-B9EE-D10DFBF7A19D}" presName="Name13" presStyleLbl="parChTrans1D2" presStyleIdx="1" presStyleCnt="8"/>
      <dgm:spPr/>
    </dgm:pt>
    <dgm:pt modelId="{DE6FCCD5-1C0D-4CC3-83E4-ED05DF09B793}" type="pres">
      <dgm:prSet presAssocID="{D8F94D89-7019-4DAD-B0C6-C71C9D07067B}" presName="childText" presStyleLbl="bgAcc1" presStyleIdx="1" presStyleCnt="8">
        <dgm:presLayoutVars>
          <dgm:bulletEnabled val="1"/>
        </dgm:presLayoutVars>
      </dgm:prSet>
      <dgm:spPr/>
    </dgm:pt>
    <dgm:pt modelId="{2837C873-1FA0-49ED-8D0D-2198B933A11F}" type="pres">
      <dgm:prSet presAssocID="{F301F52F-E7D2-42E9-8A15-BE30F9B93B9F}" presName="root" presStyleCnt="0"/>
      <dgm:spPr/>
    </dgm:pt>
    <dgm:pt modelId="{8B996D3B-EE05-4199-878B-C172FD6A5EAD}" type="pres">
      <dgm:prSet presAssocID="{F301F52F-E7D2-42E9-8A15-BE30F9B93B9F}" presName="rootComposite" presStyleCnt="0"/>
      <dgm:spPr/>
    </dgm:pt>
    <dgm:pt modelId="{E1A87D0B-80AF-4B46-AE2B-78A797ECD9E3}" type="pres">
      <dgm:prSet presAssocID="{F301F52F-E7D2-42E9-8A15-BE30F9B93B9F}" presName="rootText" presStyleLbl="node1" presStyleIdx="1" presStyleCnt="3"/>
      <dgm:spPr/>
    </dgm:pt>
    <dgm:pt modelId="{DE1F92BC-80DD-4D2D-8EA7-285F078C1789}" type="pres">
      <dgm:prSet presAssocID="{F301F52F-E7D2-42E9-8A15-BE30F9B93B9F}" presName="rootConnector" presStyleLbl="node1" presStyleIdx="1" presStyleCnt="3"/>
      <dgm:spPr/>
    </dgm:pt>
    <dgm:pt modelId="{3FE06FDC-723B-4095-91DE-541E0897E0B2}" type="pres">
      <dgm:prSet presAssocID="{F301F52F-E7D2-42E9-8A15-BE30F9B93B9F}" presName="childShape" presStyleCnt="0"/>
      <dgm:spPr/>
    </dgm:pt>
    <dgm:pt modelId="{44E6EC75-E0E3-4407-9F73-8ED19E2D1E22}" type="pres">
      <dgm:prSet presAssocID="{1CCB2735-5348-426B-96FB-5C62270FB999}" presName="Name13" presStyleLbl="parChTrans1D2" presStyleIdx="2" presStyleCnt="8"/>
      <dgm:spPr/>
    </dgm:pt>
    <dgm:pt modelId="{A8783B42-3F86-4AD8-B098-08F46E744F6F}" type="pres">
      <dgm:prSet presAssocID="{F5B35B03-7B17-4274-921B-D40ACE4D5D77}" presName="childText" presStyleLbl="bgAcc1" presStyleIdx="2" presStyleCnt="8">
        <dgm:presLayoutVars>
          <dgm:bulletEnabled val="1"/>
        </dgm:presLayoutVars>
      </dgm:prSet>
      <dgm:spPr/>
    </dgm:pt>
    <dgm:pt modelId="{14603A42-1A6D-4BCE-96D3-4030EAD7CE39}" type="pres">
      <dgm:prSet presAssocID="{503F8F77-3949-4266-BF82-10DA03D59337}" presName="Name13" presStyleLbl="parChTrans1D2" presStyleIdx="3" presStyleCnt="8"/>
      <dgm:spPr/>
    </dgm:pt>
    <dgm:pt modelId="{DD090B5E-E7CE-4B56-AEF9-CC298A1453E7}" type="pres">
      <dgm:prSet presAssocID="{7FBC00C4-49BB-47E9-8BF6-BFFAF4FADC47}" presName="childText" presStyleLbl="bgAcc1" presStyleIdx="3" presStyleCnt="8">
        <dgm:presLayoutVars>
          <dgm:bulletEnabled val="1"/>
        </dgm:presLayoutVars>
      </dgm:prSet>
      <dgm:spPr/>
    </dgm:pt>
    <dgm:pt modelId="{0A420406-CB96-431C-82C6-E67D524A245C}" type="pres">
      <dgm:prSet presAssocID="{ECD3DF0A-12AE-4C69-AA0A-92FAF344E82F}" presName="Name13" presStyleLbl="parChTrans1D2" presStyleIdx="4" presStyleCnt="8"/>
      <dgm:spPr/>
    </dgm:pt>
    <dgm:pt modelId="{26607C1B-90FB-4F7C-9F37-D5B348BBE834}" type="pres">
      <dgm:prSet presAssocID="{0B093428-7EFB-4C6A-9BFB-399666AC378E}" presName="childText" presStyleLbl="bgAcc1" presStyleIdx="4" presStyleCnt="8">
        <dgm:presLayoutVars>
          <dgm:bulletEnabled val="1"/>
        </dgm:presLayoutVars>
      </dgm:prSet>
      <dgm:spPr/>
    </dgm:pt>
    <dgm:pt modelId="{C490EC87-59DA-45F3-8506-C7B1739794B7}" type="pres">
      <dgm:prSet presAssocID="{AD2E71BD-C8C3-409F-94E9-39AB5A0EDA1A}" presName="root" presStyleCnt="0"/>
      <dgm:spPr/>
    </dgm:pt>
    <dgm:pt modelId="{CD71C2FA-BDDA-416D-A0B7-9DF78531A6AA}" type="pres">
      <dgm:prSet presAssocID="{AD2E71BD-C8C3-409F-94E9-39AB5A0EDA1A}" presName="rootComposite" presStyleCnt="0"/>
      <dgm:spPr/>
    </dgm:pt>
    <dgm:pt modelId="{CE08E58F-3602-471C-AAEC-CC575EB018BC}" type="pres">
      <dgm:prSet presAssocID="{AD2E71BD-C8C3-409F-94E9-39AB5A0EDA1A}" presName="rootText" presStyleLbl="node1" presStyleIdx="2" presStyleCnt="3"/>
      <dgm:spPr/>
    </dgm:pt>
    <dgm:pt modelId="{E8DC8661-424C-401B-A25F-453E431880C1}" type="pres">
      <dgm:prSet presAssocID="{AD2E71BD-C8C3-409F-94E9-39AB5A0EDA1A}" presName="rootConnector" presStyleLbl="node1" presStyleIdx="2" presStyleCnt="3"/>
      <dgm:spPr/>
    </dgm:pt>
    <dgm:pt modelId="{FEFC13A8-75E3-4490-A05E-EADF6222EF7B}" type="pres">
      <dgm:prSet presAssocID="{AD2E71BD-C8C3-409F-94E9-39AB5A0EDA1A}" presName="childShape" presStyleCnt="0"/>
      <dgm:spPr/>
    </dgm:pt>
    <dgm:pt modelId="{F823DFC5-6FBB-4299-8C3F-A77BCF053B9A}" type="pres">
      <dgm:prSet presAssocID="{D39BFAA3-6667-4787-8031-B929406365A1}" presName="Name13" presStyleLbl="parChTrans1D2" presStyleIdx="5" presStyleCnt="8"/>
      <dgm:spPr/>
    </dgm:pt>
    <dgm:pt modelId="{04D5187B-0A12-4635-9783-6169294F4898}" type="pres">
      <dgm:prSet presAssocID="{170BC635-8918-4895-8830-C7ACFDF23FE9}" presName="childText" presStyleLbl="bgAcc1" presStyleIdx="5" presStyleCnt="8">
        <dgm:presLayoutVars>
          <dgm:bulletEnabled val="1"/>
        </dgm:presLayoutVars>
      </dgm:prSet>
      <dgm:spPr/>
    </dgm:pt>
    <dgm:pt modelId="{28656861-3663-446D-89AD-51D235CB1E5C}" type="pres">
      <dgm:prSet presAssocID="{93CE5D2A-4F77-4758-8414-3334E5876DEF}" presName="Name13" presStyleLbl="parChTrans1D2" presStyleIdx="6" presStyleCnt="8"/>
      <dgm:spPr/>
    </dgm:pt>
    <dgm:pt modelId="{2796E5C4-88C8-48AB-900E-7B55249C0C9F}" type="pres">
      <dgm:prSet presAssocID="{9CB9E570-6FB2-461C-93EA-918E280E7ADA}" presName="childText" presStyleLbl="bgAcc1" presStyleIdx="6" presStyleCnt="8">
        <dgm:presLayoutVars>
          <dgm:bulletEnabled val="1"/>
        </dgm:presLayoutVars>
      </dgm:prSet>
      <dgm:spPr/>
    </dgm:pt>
    <dgm:pt modelId="{188F3411-02DC-4D4B-B348-7E2D0FD4F16E}" type="pres">
      <dgm:prSet presAssocID="{5D137204-0025-4EA3-BDE1-1C5E4F4A00B5}" presName="Name13" presStyleLbl="parChTrans1D2" presStyleIdx="7" presStyleCnt="8"/>
      <dgm:spPr/>
    </dgm:pt>
    <dgm:pt modelId="{E5E30E2D-1A58-4C95-9EE9-BB99DD15ECDE}" type="pres">
      <dgm:prSet presAssocID="{57B73D55-3154-4CA3-95AE-6037A7B871CE}" presName="childText" presStyleLbl="bgAcc1" presStyleIdx="7" presStyleCnt="8">
        <dgm:presLayoutVars>
          <dgm:bulletEnabled val="1"/>
        </dgm:presLayoutVars>
      </dgm:prSet>
      <dgm:spPr/>
    </dgm:pt>
  </dgm:ptLst>
  <dgm:cxnLst>
    <dgm:cxn modelId="{7A5BCB05-6421-40FF-A025-02E292822F38}" srcId="{487D6A20-20FF-4745-97ED-6B3608F9279B}" destId="{BA7F2D34-3495-46E6-B9BD-E26DA1CFF40B}" srcOrd="0" destOrd="0" parTransId="{FC8EBDA0-C1CD-4CDD-BA6A-9E632FBF5AF7}" sibTransId="{3A7FA828-EF96-4628-87DC-B1B52EE72519}"/>
    <dgm:cxn modelId="{19735915-4452-49A5-BF44-726DF62C98A0}" srcId="{2683FBAA-E02C-4F52-A9E8-62BC552AF8EE}" destId="{F301F52F-E7D2-42E9-8A15-BE30F9B93B9F}" srcOrd="1" destOrd="0" parTransId="{70872565-38DB-4934-909A-75AE74677F29}" sibTransId="{7CE52768-9478-4B86-9D53-598062D46389}"/>
    <dgm:cxn modelId="{AB8D091C-8592-4DC3-8E2A-5DA61E400FCB}" type="presOf" srcId="{57B73D55-3154-4CA3-95AE-6037A7B871CE}" destId="{E5E30E2D-1A58-4C95-9EE9-BB99DD15ECDE}" srcOrd="0" destOrd="0" presId="urn:microsoft.com/office/officeart/2005/8/layout/hierarchy3"/>
    <dgm:cxn modelId="{664A2D23-6959-45F3-9729-EB52CCBC9F79}" srcId="{F301F52F-E7D2-42E9-8A15-BE30F9B93B9F}" destId="{0B093428-7EFB-4C6A-9BFB-399666AC378E}" srcOrd="2" destOrd="0" parTransId="{ECD3DF0A-12AE-4C69-AA0A-92FAF344E82F}" sibTransId="{39B60C6C-D4E6-431F-97D4-4B5807C4F760}"/>
    <dgm:cxn modelId="{5C5D5D2D-2EE5-4A9C-9C06-3C3FEDC3C3E2}" type="presOf" srcId="{1CCB2735-5348-426B-96FB-5C62270FB999}" destId="{44E6EC75-E0E3-4407-9F73-8ED19E2D1E22}" srcOrd="0" destOrd="0" presId="urn:microsoft.com/office/officeart/2005/8/layout/hierarchy3"/>
    <dgm:cxn modelId="{877C7634-F02F-4ABD-B784-BFDD0E559C6D}" type="presOf" srcId="{AD2E71BD-C8C3-409F-94E9-39AB5A0EDA1A}" destId="{E8DC8661-424C-401B-A25F-453E431880C1}" srcOrd="1" destOrd="0" presId="urn:microsoft.com/office/officeart/2005/8/layout/hierarchy3"/>
    <dgm:cxn modelId="{4B35583A-AD10-4C1E-AAB8-379BDDD2F6D7}" type="presOf" srcId="{170BC635-8918-4895-8830-C7ACFDF23FE9}" destId="{04D5187B-0A12-4635-9783-6169294F4898}" srcOrd="0" destOrd="0" presId="urn:microsoft.com/office/officeart/2005/8/layout/hierarchy3"/>
    <dgm:cxn modelId="{9304D440-6CDB-4C02-84C4-815A91F5771B}" type="presOf" srcId="{F5B35B03-7B17-4274-921B-D40ACE4D5D77}" destId="{A8783B42-3F86-4AD8-B098-08F46E744F6F}" srcOrd="0" destOrd="0" presId="urn:microsoft.com/office/officeart/2005/8/layout/hierarchy3"/>
    <dgm:cxn modelId="{759AEA40-1A6F-4429-B661-30FBE2420F97}" srcId="{AD2E71BD-C8C3-409F-94E9-39AB5A0EDA1A}" destId="{57B73D55-3154-4CA3-95AE-6037A7B871CE}" srcOrd="2" destOrd="0" parTransId="{5D137204-0025-4EA3-BDE1-1C5E4F4A00B5}" sibTransId="{917B5A83-F361-40CC-8F24-9230A92C640A}"/>
    <dgm:cxn modelId="{FDD99E60-3424-462E-8B9F-F3AF932EE996}" type="presOf" srcId="{92208DAE-C4D0-420C-B9EE-D10DFBF7A19D}" destId="{E216B0AB-25DD-4FB5-97DF-153A8D67AD29}" srcOrd="0" destOrd="0" presId="urn:microsoft.com/office/officeart/2005/8/layout/hierarchy3"/>
    <dgm:cxn modelId="{13165162-D44D-4360-A7F7-34572440C4C9}" type="presOf" srcId="{7FBC00C4-49BB-47E9-8BF6-BFFAF4FADC47}" destId="{DD090B5E-E7CE-4B56-AEF9-CC298A1453E7}" srcOrd="0" destOrd="0" presId="urn:microsoft.com/office/officeart/2005/8/layout/hierarchy3"/>
    <dgm:cxn modelId="{A73FE545-C6B3-482B-A926-FFE35A94ECF0}" type="presOf" srcId="{BA7F2D34-3495-46E6-B9BD-E26DA1CFF40B}" destId="{AF7C7A5E-543B-45F5-8835-982FEFC05DA8}" srcOrd="0" destOrd="0" presId="urn:microsoft.com/office/officeart/2005/8/layout/hierarchy3"/>
    <dgm:cxn modelId="{6FF6E946-AB80-4A2D-BE64-FE22730744A6}" type="presOf" srcId="{DC5D5AE2-E1EE-4270-A7D8-AD5927EFFC2A}" destId="{DE6FCCD5-1C0D-4CC3-83E4-ED05DF09B793}" srcOrd="0" destOrd="1" presId="urn:microsoft.com/office/officeart/2005/8/layout/hierarchy3"/>
    <dgm:cxn modelId="{B974696A-F3B3-4D48-9A96-74E74B6B8AE4}" type="presOf" srcId="{5D137204-0025-4EA3-BDE1-1C5E4F4A00B5}" destId="{188F3411-02DC-4D4B-B348-7E2D0FD4F16E}" srcOrd="0" destOrd="0" presId="urn:microsoft.com/office/officeart/2005/8/layout/hierarchy3"/>
    <dgm:cxn modelId="{2855F64A-92F4-42FE-8533-5F75320B78C4}" type="presOf" srcId="{F301F52F-E7D2-42E9-8A15-BE30F9B93B9F}" destId="{E1A87D0B-80AF-4B46-AE2B-78A797ECD9E3}" srcOrd="0" destOrd="0" presId="urn:microsoft.com/office/officeart/2005/8/layout/hierarchy3"/>
    <dgm:cxn modelId="{460AD872-B821-47B8-8C0E-305988A8011D}" srcId="{AD2E71BD-C8C3-409F-94E9-39AB5A0EDA1A}" destId="{170BC635-8918-4895-8830-C7ACFDF23FE9}" srcOrd="0" destOrd="0" parTransId="{D39BFAA3-6667-4787-8031-B929406365A1}" sibTransId="{F921CD25-CCA5-4F80-8604-59AEB9A4C051}"/>
    <dgm:cxn modelId="{3C80E652-21F1-4D7E-8270-30E7CB048C04}" srcId="{F301F52F-E7D2-42E9-8A15-BE30F9B93B9F}" destId="{7FBC00C4-49BB-47E9-8BF6-BFFAF4FADC47}" srcOrd="1" destOrd="0" parTransId="{503F8F77-3949-4266-BF82-10DA03D59337}" sibTransId="{3433DBA8-209B-49BA-BEFB-5DCE582447D5}"/>
    <dgm:cxn modelId="{B997B855-6010-484F-858D-CBABB7812154}" type="presOf" srcId="{D39BFAA3-6667-4787-8031-B929406365A1}" destId="{F823DFC5-6FBB-4299-8C3F-A77BCF053B9A}" srcOrd="0" destOrd="0" presId="urn:microsoft.com/office/officeart/2005/8/layout/hierarchy3"/>
    <dgm:cxn modelId="{B4C08B76-F660-40D3-B2A3-01D46D80934D}" type="presOf" srcId="{0B093428-7EFB-4C6A-9BFB-399666AC378E}" destId="{26607C1B-90FB-4F7C-9F37-D5B348BBE834}" srcOrd="0" destOrd="0" presId="urn:microsoft.com/office/officeart/2005/8/layout/hierarchy3"/>
    <dgm:cxn modelId="{491440A4-3825-4D5F-B14E-6E806C01F5C4}" srcId="{2683FBAA-E02C-4F52-A9E8-62BC552AF8EE}" destId="{487D6A20-20FF-4745-97ED-6B3608F9279B}" srcOrd="0" destOrd="0" parTransId="{3E5E7105-73D6-426F-BF93-151B76F694F9}" sibTransId="{7DFD34A9-3912-4B12-B049-E86E165FDD02}"/>
    <dgm:cxn modelId="{0ED34AA5-1118-440B-95EF-966ECE3294FA}" srcId="{2683FBAA-E02C-4F52-A9E8-62BC552AF8EE}" destId="{AD2E71BD-C8C3-409F-94E9-39AB5A0EDA1A}" srcOrd="2" destOrd="0" parTransId="{B803F149-FB2D-40BD-9E22-525358197149}" sibTransId="{C8A2C03E-7231-4933-9539-CA40AC58BA35}"/>
    <dgm:cxn modelId="{455265AC-F4B4-4B5B-97EC-3552594E46BF}" srcId="{AD2E71BD-C8C3-409F-94E9-39AB5A0EDA1A}" destId="{9CB9E570-6FB2-461C-93EA-918E280E7ADA}" srcOrd="1" destOrd="0" parTransId="{93CE5D2A-4F77-4758-8414-3334E5876DEF}" sibTransId="{FB9423E9-C6E0-43D8-AEDE-7A3EE575BC99}"/>
    <dgm:cxn modelId="{34F0AFAC-FA3B-4E47-8E16-63038BF98AFF}" type="presOf" srcId="{F5572353-B25E-4573-9414-297ED413155B}" destId="{DE6FCCD5-1C0D-4CC3-83E4-ED05DF09B793}" srcOrd="0" destOrd="2" presId="urn:microsoft.com/office/officeart/2005/8/layout/hierarchy3"/>
    <dgm:cxn modelId="{9DA182BB-F54B-4ECC-BEEF-7288346EA6B6}" srcId="{487D6A20-20FF-4745-97ED-6B3608F9279B}" destId="{D8F94D89-7019-4DAD-B0C6-C71C9D07067B}" srcOrd="1" destOrd="0" parTransId="{92208DAE-C4D0-420C-B9EE-D10DFBF7A19D}" sibTransId="{8AA08664-A7D5-4E62-B77F-450770E9692A}"/>
    <dgm:cxn modelId="{339391BB-6FDC-4BF2-BA63-26202505D179}" type="presOf" srcId="{487D6A20-20FF-4745-97ED-6B3608F9279B}" destId="{160786B1-8671-44D6-918F-8B2C98BAE764}" srcOrd="1" destOrd="0" presId="urn:microsoft.com/office/officeart/2005/8/layout/hierarchy3"/>
    <dgm:cxn modelId="{079F93BC-CF7A-4570-B4B4-9B9EB5DAF6B9}" srcId="{F301F52F-E7D2-42E9-8A15-BE30F9B93B9F}" destId="{F5B35B03-7B17-4274-921B-D40ACE4D5D77}" srcOrd="0" destOrd="0" parTransId="{1CCB2735-5348-426B-96FB-5C62270FB999}" sibTransId="{F3F19F36-BCE8-4FD2-B068-FFEF6FBB5120}"/>
    <dgm:cxn modelId="{6FC840C7-4527-41F2-861E-C6A6AFD72D8A}" type="presOf" srcId="{D8F94D89-7019-4DAD-B0C6-C71C9D07067B}" destId="{DE6FCCD5-1C0D-4CC3-83E4-ED05DF09B793}" srcOrd="0" destOrd="0" presId="urn:microsoft.com/office/officeart/2005/8/layout/hierarchy3"/>
    <dgm:cxn modelId="{89DC48D4-DFCE-424E-8471-35B868731573}" type="presOf" srcId="{FC8EBDA0-C1CD-4CDD-BA6A-9E632FBF5AF7}" destId="{23E0B728-35DE-48E4-BD8F-612C5551C2EC}" srcOrd="0" destOrd="0" presId="urn:microsoft.com/office/officeart/2005/8/layout/hierarchy3"/>
    <dgm:cxn modelId="{416DA7D7-05B7-4DCC-A237-18450948D6BB}" srcId="{D8F94D89-7019-4DAD-B0C6-C71C9D07067B}" destId="{DC5D5AE2-E1EE-4270-A7D8-AD5927EFFC2A}" srcOrd="0" destOrd="0" parTransId="{A9D8C390-4601-4F34-9DB5-7C157C9998C1}" sibTransId="{B594F8BC-82F4-43B8-A806-59EF37D10CE2}"/>
    <dgm:cxn modelId="{628CE6D8-40AC-4653-85E4-5F31AAE82602}" type="presOf" srcId="{2683FBAA-E02C-4F52-A9E8-62BC552AF8EE}" destId="{3F5DA44C-BC03-4FAA-BC64-E9E156B2C066}" srcOrd="0" destOrd="0" presId="urn:microsoft.com/office/officeart/2005/8/layout/hierarchy3"/>
    <dgm:cxn modelId="{4D3D51E2-FC9B-4B6E-A294-9F1D816511F3}" type="presOf" srcId="{AD2E71BD-C8C3-409F-94E9-39AB5A0EDA1A}" destId="{CE08E58F-3602-471C-AAEC-CC575EB018BC}" srcOrd="0" destOrd="0" presId="urn:microsoft.com/office/officeart/2005/8/layout/hierarchy3"/>
    <dgm:cxn modelId="{6DF5B9E2-6E8A-45D5-904A-2F98BE980738}" type="presOf" srcId="{93CE5D2A-4F77-4758-8414-3334E5876DEF}" destId="{28656861-3663-446D-89AD-51D235CB1E5C}" srcOrd="0" destOrd="0" presId="urn:microsoft.com/office/officeart/2005/8/layout/hierarchy3"/>
    <dgm:cxn modelId="{DC1600E4-1DA3-4CA6-9FA4-5FDEB00690C9}" type="presOf" srcId="{ECD3DF0A-12AE-4C69-AA0A-92FAF344E82F}" destId="{0A420406-CB96-431C-82C6-E67D524A245C}" srcOrd="0" destOrd="0" presId="urn:microsoft.com/office/officeart/2005/8/layout/hierarchy3"/>
    <dgm:cxn modelId="{64CBE0E9-7EF9-4BD4-B3C4-49FFCB12CE93}" type="presOf" srcId="{487D6A20-20FF-4745-97ED-6B3608F9279B}" destId="{657C87A3-B0D8-4F19-AF4C-469E7F7F9CE1}" srcOrd="0" destOrd="0" presId="urn:microsoft.com/office/officeart/2005/8/layout/hierarchy3"/>
    <dgm:cxn modelId="{F1B496EA-5697-4D7F-A0E6-4ED829DD4126}" type="presOf" srcId="{503F8F77-3949-4266-BF82-10DA03D59337}" destId="{14603A42-1A6D-4BCE-96D3-4030EAD7CE39}" srcOrd="0" destOrd="0" presId="urn:microsoft.com/office/officeart/2005/8/layout/hierarchy3"/>
    <dgm:cxn modelId="{B33295F0-E54D-4F83-8A2C-79B2A7E58F5D}" srcId="{DC5D5AE2-E1EE-4270-A7D8-AD5927EFFC2A}" destId="{F5572353-B25E-4573-9414-297ED413155B}" srcOrd="0" destOrd="0" parTransId="{7C39E680-740F-4102-A164-8F5DDCF2C34E}" sibTransId="{5397A4F9-D131-43F8-8C5C-6258D1B4225A}"/>
    <dgm:cxn modelId="{066106F9-7BEF-4802-A674-FB1A3B1BDB67}" type="presOf" srcId="{F301F52F-E7D2-42E9-8A15-BE30F9B93B9F}" destId="{DE1F92BC-80DD-4D2D-8EA7-285F078C1789}" srcOrd="1" destOrd="0" presId="urn:microsoft.com/office/officeart/2005/8/layout/hierarchy3"/>
    <dgm:cxn modelId="{52CFB6FA-4CFA-4051-B419-8C23A167F24B}" type="presOf" srcId="{9CB9E570-6FB2-461C-93EA-918E280E7ADA}" destId="{2796E5C4-88C8-48AB-900E-7B55249C0C9F}" srcOrd="0" destOrd="0" presId="urn:microsoft.com/office/officeart/2005/8/layout/hierarchy3"/>
    <dgm:cxn modelId="{72463646-5022-426F-8BF3-2E4FAD54161C}" type="presParOf" srcId="{3F5DA44C-BC03-4FAA-BC64-E9E156B2C066}" destId="{4700D684-E27B-47E8-BFB0-7C34E3386657}" srcOrd="0" destOrd="0" presId="urn:microsoft.com/office/officeart/2005/8/layout/hierarchy3"/>
    <dgm:cxn modelId="{D00CF161-78F0-4AA1-8E0E-0F3DDD8EC3CD}" type="presParOf" srcId="{4700D684-E27B-47E8-BFB0-7C34E3386657}" destId="{4DCA1FC7-203E-40DE-9557-E04A7C798AF1}" srcOrd="0" destOrd="0" presId="urn:microsoft.com/office/officeart/2005/8/layout/hierarchy3"/>
    <dgm:cxn modelId="{C3A30657-F49D-474B-8E0C-88EDF6885EBE}" type="presParOf" srcId="{4DCA1FC7-203E-40DE-9557-E04A7C798AF1}" destId="{657C87A3-B0D8-4F19-AF4C-469E7F7F9CE1}" srcOrd="0" destOrd="0" presId="urn:microsoft.com/office/officeart/2005/8/layout/hierarchy3"/>
    <dgm:cxn modelId="{FE91EB69-FC55-467A-A8E0-90DAAFACE2AF}" type="presParOf" srcId="{4DCA1FC7-203E-40DE-9557-E04A7C798AF1}" destId="{160786B1-8671-44D6-918F-8B2C98BAE764}" srcOrd="1" destOrd="0" presId="urn:microsoft.com/office/officeart/2005/8/layout/hierarchy3"/>
    <dgm:cxn modelId="{977ACD8D-ADAE-40DD-AE13-D9BDF724F039}" type="presParOf" srcId="{4700D684-E27B-47E8-BFB0-7C34E3386657}" destId="{89419130-BFCE-4871-A133-57A4EE8CFEE0}" srcOrd="1" destOrd="0" presId="urn:microsoft.com/office/officeart/2005/8/layout/hierarchy3"/>
    <dgm:cxn modelId="{4D450016-EEB5-40D7-BFA0-53254AC5999C}" type="presParOf" srcId="{89419130-BFCE-4871-A133-57A4EE8CFEE0}" destId="{23E0B728-35DE-48E4-BD8F-612C5551C2EC}" srcOrd="0" destOrd="0" presId="urn:microsoft.com/office/officeart/2005/8/layout/hierarchy3"/>
    <dgm:cxn modelId="{86A15D40-78C1-411D-8DEA-B6DC3386911D}" type="presParOf" srcId="{89419130-BFCE-4871-A133-57A4EE8CFEE0}" destId="{AF7C7A5E-543B-45F5-8835-982FEFC05DA8}" srcOrd="1" destOrd="0" presId="urn:microsoft.com/office/officeart/2005/8/layout/hierarchy3"/>
    <dgm:cxn modelId="{CF137C00-04B7-49FD-BCCF-41D09A9B8544}" type="presParOf" srcId="{89419130-BFCE-4871-A133-57A4EE8CFEE0}" destId="{E216B0AB-25DD-4FB5-97DF-153A8D67AD29}" srcOrd="2" destOrd="0" presId="urn:microsoft.com/office/officeart/2005/8/layout/hierarchy3"/>
    <dgm:cxn modelId="{CC6460DA-4B76-4855-957E-79C42B3BB83B}" type="presParOf" srcId="{89419130-BFCE-4871-A133-57A4EE8CFEE0}" destId="{DE6FCCD5-1C0D-4CC3-83E4-ED05DF09B793}" srcOrd="3" destOrd="0" presId="urn:microsoft.com/office/officeart/2005/8/layout/hierarchy3"/>
    <dgm:cxn modelId="{6BFD12CD-0CC8-4AF6-816E-103493A5BEFA}" type="presParOf" srcId="{3F5DA44C-BC03-4FAA-BC64-E9E156B2C066}" destId="{2837C873-1FA0-49ED-8D0D-2198B933A11F}" srcOrd="1" destOrd="0" presId="urn:microsoft.com/office/officeart/2005/8/layout/hierarchy3"/>
    <dgm:cxn modelId="{6F174293-E0E0-4076-97A8-838745A06EC2}" type="presParOf" srcId="{2837C873-1FA0-49ED-8D0D-2198B933A11F}" destId="{8B996D3B-EE05-4199-878B-C172FD6A5EAD}" srcOrd="0" destOrd="0" presId="urn:microsoft.com/office/officeart/2005/8/layout/hierarchy3"/>
    <dgm:cxn modelId="{02436F58-65C6-4C18-9D2C-8E01F6EEBE13}" type="presParOf" srcId="{8B996D3B-EE05-4199-878B-C172FD6A5EAD}" destId="{E1A87D0B-80AF-4B46-AE2B-78A797ECD9E3}" srcOrd="0" destOrd="0" presId="urn:microsoft.com/office/officeart/2005/8/layout/hierarchy3"/>
    <dgm:cxn modelId="{17524283-1DA7-4CE8-904B-8BDC133844A3}" type="presParOf" srcId="{8B996D3B-EE05-4199-878B-C172FD6A5EAD}" destId="{DE1F92BC-80DD-4D2D-8EA7-285F078C1789}" srcOrd="1" destOrd="0" presId="urn:microsoft.com/office/officeart/2005/8/layout/hierarchy3"/>
    <dgm:cxn modelId="{6DAEED47-3275-442E-A89E-A9D6E8C660CB}" type="presParOf" srcId="{2837C873-1FA0-49ED-8D0D-2198B933A11F}" destId="{3FE06FDC-723B-4095-91DE-541E0897E0B2}" srcOrd="1" destOrd="0" presId="urn:microsoft.com/office/officeart/2005/8/layout/hierarchy3"/>
    <dgm:cxn modelId="{DCD2F966-F021-476F-ADD9-9109FF4FBF47}" type="presParOf" srcId="{3FE06FDC-723B-4095-91DE-541E0897E0B2}" destId="{44E6EC75-E0E3-4407-9F73-8ED19E2D1E22}" srcOrd="0" destOrd="0" presId="urn:microsoft.com/office/officeart/2005/8/layout/hierarchy3"/>
    <dgm:cxn modelId="{D06870AC-7557-4F92-AF46-791AEC7D86BF}" type="presParOf" srcId="{3FE06FDC-723B-4095-91DE-541E0897E0B2}" destId="{A8783B42-3F86-4AD8-B098-08F46E744F6F}" srcOrd="1" destOrd="0" presId="urn:microsoft.com/office/officeart/2005/8/layout/hierarchy3"/>
    <dgm:cxn modelId="{A7E63228-34A7-4CDE-856A-D9580C9CE65A}" type="presParOf" srcId="{3FE06FDC-723B-4095-91DE-541E0897E0B2}" destId="{14603A42-1A6D-4BCE-96D3-4030EAD7CE39}" srcOrd="2" destOrd="0" presId="urn:microsoft.com/office/officeart/2005/8/layout/hierarchy3"/>
    <dgm:cxn modelId="{953F98C1-46D5-417A-AC5A-78191B6183D0}" type="presParOf" srcId="{3FE06FDC-723B-4095-91DE-541E0897E0B2}" destId="{DD090B5E-E7CE-4B56-AEF9-CC298A1453E7}" srcOrd="3" destOrd="0" presId="urn:microsoft.com/office/officeart/2005/8/layout/hierarchy3"/>
    <dgm:cxn modelId="{9A3E6AAB-1CA9-4625-B7C6-9F96F003D34E}" type="presParOf" srcId="{3FE06FDC-723B-4095-91DE-541E0897E0B2}" destId="{0A420406-CB96-431C-82C6-E67D524A245C}" srcOrd="4" destOrd="0" presId="urn:microsoft.com/office/officeart/2005/8/layout/hierarchy3"/>
    <dgm:cxn modelId="{3FEE61FB-AE4F-41D0-A137-4915BFEF9A83}" type="presParOf" srcId="{3FE06FDC-723B-4095-91DE-541E0897E0B2}" destId="{26607C1B-90FB-4F7C-9F37-D5B348BBE834}" srcOrd="5" destOrd="0" presId="urn:microsoft.com/office/officeart/2005/8/layout/hierarchy3"/>
    <dgm:cxn modelId="{8713EFE9-6DA2-40BD-AB07-1963FC5D66B8}" type="presParOf" srcId="{3F5DA44C-BC03-4FAA-BC64-E9E156B2C066}" destId="{C490EC87-59DA-45F3-8506-C7B1739794B7}" srcOrd="2" destOrd="0" presId="urn:microsoft.com/office/officeart/2005/8/layout/hierarchy3"/>
    <dgm:cxn modelId="{7B132D9C-588F-4B70-AF05-9B470F590711}" type="presParOf" srcId="{C490EC87-59DA-45F3-8506-C7B1739794B7}" destId="{CD71C2FA-BDDA-416D-A0B7-9DF78531A6AA}" srcOrd="0" destOrd="0" presId="urn:microsoft.com/office/officeart/2005/8/layout/hierarchy3"/>
    <dgm:cxn modelId="{0FDBDAF0-FDAD-4283-9D88-109BBB211AFE}" type="presParOf" srcId="{CD71C2FA-BDDA-416D-A0B7-9DF78531A6AA}" destId="{CE08E58F-3602-471C-AAEC-CC575EB018BC}" srcOrd="0" destOrd="0" presId="urn:microsoft.com/office/officeart/2005/8/layout/hierarchy3"/>
    <dgm:cxn modelId="{97FC5874-E791-46C4-8025-9CE5596FF847}" type="presParOf" srcId="{CD71C2FA-BDDA-416D-A0B7-9DF78531A6AA}" destId="{E8DC8661-424C-401B-A25F-453E431880C1}" srcOrd="1" destOrd="0" presId="urn:microsoft.com/office/officeart/2005/8/layout/hierarchy3"/>
    <dgm:cxn modelId="{78FFD302-C290-4F4B-B5C7-75F7B6848A44}" type="presParOf" srcId="{C490EC87-59DA-45F3-8506-C7B1739794B7}" destId="{FEFC13A8-75E3-4490-A05E-EADF6222EF7B}" srcOrd="1" destOrd="0" presId="urn:microsoft.com/office/officeart/2005/8/layout/hierarchy3"/>
    <dgm:cxn modelId="{BB28BEA4-E076-4375-8426-7900F1081A1C}" type="presParOf" srcId="{FEFC13A8-75E3-4490-A05E-EADF6222EF7B}" destId="{F823DFC5-6FBB-4299-8C3F-A77BCF053B9A}" srcOrd="0" destOrd="0" presId="urn:microsoft.com/office/officeart/2005/8/layout/hierarchy3"/>
    <dgm:cxn modelId="{84B97951-33AD-48C5-B8B5-3E7AF699BC8E}" type="presParOf" srcId="{FEFC13A8-75E3-4490-A05E-EADF6222EF7B}" destId="{04D5187B-0A12-4635-9783-6169294F4898}" srcOrd="1" destOrd="0" presId="urn:microsoft.com/office/officeart/2005/8/layout/hierarchy3"/>
    <dgm:cxn modelId="{9E6613C4-54A8-4E75-8C54-CE7236507FC9}" type="presParOf" srcId="{FEFC13A8-75E3-4490-A05E-EADF6222EF7B}" destId="{28656861-3663-446D-89AD-51D235CB1E5C}" srcOrd="2" destOrd="0" presId="urn:microsoft.com/office/officeart/2005/8/layout/hierarchy3"/>
    <dgm:cxn modelId="{0A061A26-3CD7-4579-BCD4-72468AB5C567}" type="presParOf" srcId="{FEFC13A8-75E3-4490-A05E-EADF6222EF7B}" destId="{2796E5C4-88C8-48AB-900E-7B55249C0C9F}" srcOrd="3" destOrd="0" presId="urn:microsoft.com/office/officeart/2005/8/layout/hierarchy3"/>
    <dgm:cxn modelId="{B7C046E4-1CFA-4310-8C4C-EBAFD89B1EFC}" type="presParOf" srcId="{FEFC13A8-75E3-4490-A05E-EADF6222EF7B}" destId="{188F3411-02DC-4D4B-B348-7E2D0FD4F16E}" srcOrd="4" destOrd="0" presId="urn:microsoft.com/office/officeart/2005/8/layout/hierarchy3"/>
    <dgm:cxn modelId="{F3D8B028-E7BC-4AE9-BEA5-825C4A9E05BC}" type="presParOf" srcId="{FEFC13A8-75E3-4490-A05E-EADF6222EF7B}" destId="{E5E30E2D-1A58-4C95-9EE9-BB99DD15ECDE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343532-A1B1-45F0-966E-54CBA2EE323D}">
      <dsp:nvSpPr>
        <dsp:cNvPr id="0" name=""/>
        <dsp:cNvSpPr/>
      </dsp:nvSpPr>
      <dsp:spPr>
        <a:xfrm>
          <a:off x="0" y="0"/>
          <a:ext cx="4141787" cy="4141787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C8604E-E952-416F-947D-8C4B021ED759}">
      <dsp:nvSpPr>
        <dsp:cNvPr id="0" name=""/>
        <dsp:cNvSpPr/>
      </dsp:nvSpPr>
      <dsp:spPr>
        <a:xfrm>
          <a:off x="2070893" y="0"/>
          <a:ext cx="7438231" cy="41417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>
              <a:solidFill>
                <a:schemeClr val="accent5">
                  <a:lumMod val="60000"/>
                  <a:lumOff val="40000"/>
                </a:schemeClr>
              </a:solidFill>
            </a:rPr>
            <a:t>¿Qué es la resiliencia?</a:t>
          </a:r>
        </a:p>
      </dsp:txBody>
      <dsp:txXfrm>
        <a:off x="2070893" y="0"/>
        <a:ext cx="7438231" cy="414178"/>
      </dsp:txXfrm>
    </dsp:sp>
    <dsp:sp modelId="{03B5A18D-5CE1-488B-9B17-02B847929F65}">
      <dsp:nvSpPr>
        <dsp:cNvPr id="0" name=""/>
        <dsp:cNvSpPr/>
      </dsp:nvSpPr>
      <dsp:spPr>
        <a:xfrm>
          <a:off x="310633" y="414178"/>
          <a:ext cx="3520519" cy="3520519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1312149"/>
            <a:satOff val="-1513"/>
            <a:lumOff val="-10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5F7E1-A822-403C-A2CF-EA283B594D51}">
      <dsp:nvSpPr>
        <dsp:cNvPr id="0" name=""/>
        <dsp:cNvSpPr/>
      </dsp:nvSpPr>
      <dsp:spPr>
        <a:xfrm>
          <a:off x="2070893" y="439349"/>
          <a:ext cx="7438231" cy="352051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1312149"/>
              <a:satOff val="-1513"/>
              <a:lumOff val="-10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>
              <a:solidFill>
                <a:schemeClr val="accent2"/>
              </a:solidFill>
            </a:rPr>
            <a:t>¿Qué es la persona resiliente? </a:t>
          </a:r>
        </a:p>
      </dsp:txBody>
      <dsp:txXfrm>
        <a:off x="2070893" y="439349"/>
        <a:ext cx="7438231" cy="414178"/>
      </dsp:txXfrm>
    </dsp:sp>
    <dsp:sp modelId="{1A0F7479-1F89-4E3B-A6F4-3B4F75AE702C}">
      <dsp:nvSpPr>
        <dsp:cNvPr id="0" name=""/>
        <dsp:cNvSpPr/>
      </dsp:nvSpPr>
      <dsp:spPr>
        <a:xfrm>
          <a:off x="621267" y="828356"/>
          <a:ext cx="2899252" cy="2899252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2624298"/>
            <a:satOff val="-3025"/>
            <a:lumOff val="-20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9D2268-7D0F-4C74-BEA2-351B10352C62}">
      <dsp:nvSpPr>
        <dsp:cNvPr id="0" name=""/>
        <dsp:cNvSpPr/>
      </dsp:nvSpPr>
      <dsp:spPr>
        <a:xfrm>
          <a:off x="2070893" y="828356"/>
          <a:ext cx="7438231" cy="289925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2624298"/>
              <a:satOff val="-3025"/>
              <a:lumOff val="-20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>
              <a:solidFill>
                <a:schemeClr val="accent5">
                  <a:lumMod val="60000"/>
                  <a:lumOff val="40000"/>
                </a:schemeClr>
              </a:solidFill>
            </a:rPr>
            <a:t>Factores de Riesgo y Protección</a:t>
          </a:r>
        </a:p>
      </dsp:txBody>
      <dsp:txXfrm>
        <a:off x="2070893" y="828356"/>
        <a:ext cx="7438231" cy="414178"/>
      </dsp:txXfrm>
    </dsp:sp>
    <dsp:sp modelId="{0F110705-A9FF-4BAF-B304-42FEA1476087}">
      <dsp:nvSpPr>
        <dsp:cNvPr id="0" name=""/>
        <dsp:cNvSpPr/>
      </dsp:nvSpPr>
      <dsp:spPr>
        <a:xfrm>
          <a:off x="931901" y="1242534"/>
          <a:ext cx="2277984" cy="2277984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3936447"/>
            <a:satOff val="-4538"/>
            <a:lumOff val="-31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2E48EF-92B0-435C-8E7D-117368AB1146}">
      <dsp:nvSpPr>
        <dsp:cNvPr id="0" name=""/>
        <dsp:cNvSpPr/>
      </dsp:nvSpPr>
      <dsp:spPr>
        <a:xfrm>
          <a:off x="2070893" y="1234287"/>
          <a:ext cx="7438231" cy="227798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3936447"/>
              <a:satOff val="-4538"/>
              <a:lumOff val="-313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>
              <a:solidFill>
                <a:schemeClr val="accent2"/>
              </a:solidFill>
            </a:rPr>
            <a:t>Resiliencia, Personalidad y Autoestima</a:t>
          </a:r>
        </a:p>
      </dsp:txBody>
      <dsp:txXfrm>
        <a:off x="2070893" y="1234287"/>
        <a:ext cx="7438231" cy="414182"/>
      </dsp:txXfrm>
    </dsp:sp>
    <dsp:sp modelId="{D94D8253-DCE5-41CF-9226-0CB660C071BB}">
      <dsp:nvSpPr>
        <dsp:cNvPr id="0" name=""/>
        <dsp:cNvSpPr/>
      </dsp:nvSpPr>
      <dsp:spPr>
        <a:xfrm>
          <a:off x="1242537" y="1656716"/>
          <a:ext cx="1656712" cy="1656712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5248596"/>
            <a:satOff val="-6050"/>
            <a:lumOff val="-41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CCDC37-E5EB-4C00-90CB-5D2A4A583071}">
      <dsp:nvSpPr>
        <dsp:cNvPr id="0" name=""/>
        <dsp:cNvSpPr/>
      </dsp:nvSpPr>
      <dsp:spPr>
        <a:xfrm>
          <a:off x="2070893" y="1656716"/>
          <a:ext cx="7438231" cy="16567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5248596"/>
              <a:satOff val="-6050"/>
              <a:lumOff val="-41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>
              <a:solidFill>
                <a:schemeClr val="accent5">
                  <a:lumMod val="60000"/>
                  <a:lumOff val="40000"/>
                </a:schemeClr>
              </a:solidFill>
            </a:rPr>
            <a:t>¿Qué es trascendencia?</a:t>
          </a:r>
        </a:p>
      </dsp:txBody>
      <dsp:txXfrm>
        <a:off x="2070893" y="1656716"/>
        <a:ext cx="7438231" cy="414178"/>
      </dsp:txXfrm>
    </dsp:sp>
    <dsp:sp modelId="{DED98810-6861-4822-932C-B6C23677BF78}">
      <dsp:nvSpPr>
        <dsp:cNvPr id="0" name=""/>
        <dsp:cNvSpPr/>
      </dsp:nvSpPr>
      <dsp:spPr>
        <a:xfrm>
          <a:off x="1553170" y="2070894"/>
          <a:ext cx="1035445" cy="1035445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6560744"/>
            <a:satOff val="-7563"/>
            <a:lumOff val="-52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1A556D-BCB3-4F49-98C6-6ACFF0531B4A}">
      <dsp:nvSpPr>
        <dsp:cNvPr id="0" name=""/>
        <dsp:cNvSpPr/>
      </dsp:nvSpPr>
      <dsp:spPr>
        <a:xfrm>
          <a:off x="2070893" y="2070894"/>
          <a:ext cx="7438231" cy="103544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6560744"/>
              <a:satOff val="-7563"/>
              <a:lumOff val="-52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>
              <a:solidFill>
                <a:schemeClr val="accent2"/>
              </a:solidFill>
            </a:rPr>
            <a:t>Elementos que contribuyen a su proyecto de vida para trascender</a:t>
          </a:r>
        </a:p>
      </dsp:txBody>
      <dsp:txXfrm>
        <a:off x="2070893" y="2070894"/>
        <a:ext cx="7438231" cy="414178"/>
      </dsp:txXfrm>
    </dsp:sp>
    <dsp:sp modelId="{CD7F00FC-DC97-4B70-B6E6-1F502DC116E4}">
      <dsp:nvSpPr>
        <dsp:cNvPr id="0" name=""/>
        <dsp:cNvSpPr/>
      </dsp:nvSpPr>
      <dsp:spPr>
        <a:xfrm>
          <a:off x="1863804" y="2485072"/>
          <a:ext cx="414178" cy="414178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7872893"/>
            <a:satOff val="-9075"/>
            <a:lumOff val="-62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F1D6AE-34BC-40C4-86B7-D5752CDE292A}">
      <dsp:nvSpPr>
        <dsp:cNvPr id="0" name=""/>
        <dsp:cNvSpPr/>
      </dsp:nvSpPr>
      <dsp:spPr>
        <a:xfrm>
          <a:off x="2070893" y="2485072"/>
          <a:ext cx="7438231" cy="4141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7872893"/>
              <a:satOff val="-9075"/>
              <a:lumOff val="-62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>
              <a:solidFill>
                <a:schemeClr val="accent5">
                  <a:lumMod val="60000"/>
                  <a:lumOff val="40000"/>
                </a:schemeClr>
              </a:solidFill>
            </a:rPr>
            <a:t>Mantener una salud integral en la adolescencia</a:t>
          </a:r>
        </a:p>
      </dsp:txBody>
      <dsp:txXfrm>
        <a:off x="2070893" y="2485072"/>
        <a:ext cx="7438231" cy="4141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7C87A3-B0D8-4F19-AF4C-469E7F7F9CE1}">
      <dsp:nvSpPr>
        <dsp:cNvPr id="0" name=""/>
        <dsp:cNvSpPr/>
      </dsp:nvSpPr>
      <dsp:spPr>
        <a:xfrm>
          <a:off x="5772546" y="4134"/>
          <a:ext cx="2278062" cy="11390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>
              <a:solidFill>
                <a:schemeClr val="accent2">
                  <a:lumMod val="50000"/>
                </a:schemeClr>
              </a:solidFill>
            </a:rPr>
            <a:t>Habilidades sociales</a:t>
          </a:r>
          <a:endParaRPr lang="es-MX" sz="18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5805907" y="37495"/>
        <a:ext cx="2211340" cy="1072309"/>
      </dsp:txXfrm>
    </dsp:sp>
    <dsp:sp modelId="{23E0B728-35DE-48E4-BD8F-612C5551C2EC}">
      <dsp:nvSpPr>
        <dsp:cNvPr id="0" name=""/>
        <dsp:cNvSpPr/>
      </dsp:nvSpPr>
      <dsp:spPr>
        <a:xfrm>
          <a:off x="7594996" y="1143165"/>
          <a:ext cx="227806" cy="854273"/>
        </a:xfrm>
        <a:custGeom>
          <a:avLst/>
          <a:gdLst/>
          <a:ahLst/>
          <a:cxnLst/>
          <a:rect l="0" t="0" r="0" b="0"/>
          <a:pathLst>
            <a:path>
              <a:moveTo>
                <a:pt x="227806" y="0"/>
              </a:moveTo>
              <a:lnTo>
                <a:pt x="227806" y="854273"/>
              </a:lnTo>
              <a:lnTo>
                <a:pt x="0" y="85427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7C7A5E-543B-45F5-8835-982FEFC05DA8}">
      <dsp:nvSpPr>
        <dsp:cNvPr id="0" name=""/>
        <dsp:cNvSpPr/>
      </dsp:nvSpPr>
      <dsp:spPr>
        <a:xfrm>
          <a:off x="5772546" y="1427923"/>
          <a:ext cx="1822450" cy="1139031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solidFill>
                <a:schemeClr val="accent2">
                  <a:lumMod val="75000"/>
                </a:schemeClr>
              </a:solidFill>
            </a:rPr>
            <a:t>Ser capaz de manejar situaciones de conflicto, de tensión o problemas personales.</a:t>
          </a:r>
        </a:p>
      </dsp:txBody>
      <dsp:txXfrm>
        <a:off x="5805907" y="1461284"/>
        <a:ext cx="1755728" cy="1072309"/>
      </dsp:txXfrm>
    </dsp:sp>
    <dsp:sp modelId="{E216B0AB-25DD-4FB5-97DF-153A8D67AD29}">
      <dsp:nvSpPr>
        <dsp:cNvPr id="0" name=""/>
        <dsp:cNvSpPr/>
      </dsp:nvSpPr>
      <dsp:spPr>
        <a:xfrm>
          <a:off x="7594996" y="1143165"/>
          <a:ext cx="227806" cy="2278062"/>
        </a:xfrm>
        <a:custGeom>
          <a:avLst/>
          <a:gdLst/>
          <a:ahLst/>
          <a:cxnLst/>
          <a:rect l="0" t="0" r="0" b="0"/>
          <a:pathLst>
            <a:path>
              <a:moveTo>
                <a:pt x="227806" y="0"/>
              </a:moveTo>
              <a:lnTo>
                <a:pt x="227806" y="2278062"/>
              </a:lnTo>
              <a:lnTo>
                <a:pt x="0" y="227806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6FCCD5-1C0D-4CC3-83E4-ED05DF09B793}">
      <dsp:nvSpPr>
        <dsp:cNvPr id="0" name=""/>
        <dsp:cNvSpPr/>
      </dsp:nvSpPr>
      <dsp:spPr>
        <a:xfrm>
          <a:off x="5772546" y="2851712"/>
          <a:ext cx="1822450" cy="1139031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6350" cap="flat" cmpd="sng" algn="ctr">
          <a:solidFill>
            <a:schemeClr val="accent2">
              <a:hueOff val="1124699"/>
              <a:satOff val="-1296"/>
              <a:lumOff val="-89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200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solidFill>
                <a:schemeClr val="accent2">
                  <a:lumMod val="75000"/>
                </a:schemeClr>
              </a:solidFill>
            </a:rPr>
            <a:t>Contar con alguien que le escuche y le ayude cuando lo necesita.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MX" sz="900" kern="1200" dirty="0">
            <a:solidFill>
              <a:schemeClr val="accent2">
                <a:lumMod val="75000"/>
              </a:schemeClr>
            </a:solidFill>
          </a:endParaRPr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MX" sz="900" kern="1200" dirty="0"/>
        </a:p>
      </dsp:txBody>
      <dsp:txXfrm>
        <a:off x="5805907" y="2885073"/>
        <a:ext cx="1755728" cy="1072309"/>
      </dsp:txXfrm>
    </dsp:sp>
    <dsp:sp modelId="{E1A87D0B-80AF-4B46-AE2B-78A797ECD9E3}">
      <dsp:nvSpPr>
        <dsp:cNvPr id="0" name=""/>
        <dsp:cNvSpPr/>
      </dsp:nvSpPr>
      <dsp:spPr>
        <a:xfrm>
          <a:off x="2924968" y="4134"/>
          <a:ext cx="2278062" cy="11390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3936447"/>
                <a:satOff val="-4538"/>
                <a:lumOff val="-313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3936447"/>
                <a:satOff val="-4538"/>
                <a:lumOff val="-313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3936447"/>
                <a:satOff val="-4538"/>
                <a:lumOff val="-313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>
              <a:solidFill>
                <a:schemeClr val="accent1">
                  <a:lumMod val="75000"/>
                </a:schemeClr>
              </a:solidFill>
            </a:rPr>
            <a:t>Recursos personales</a:t>
          </a:r>
          <a:endParaRPr lang="es-MX" sz="18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2958329" y="37495"/>
        <a:ext cx="2211340" cy="1072309"/>
      </dsp:txXfrm>
    </dsp:sp>
    <dsp:sp modelId="{44E6EC75-E0E3-4407-9F73-8ED19E2D1E22}">
      <dsp:nvSpPr>
        <dsp:cNvPr id="0" name=""/>
        <dsp:cNvSpPr/>
      </dsp:nvSpPr>
      <dsp:spPr>
        <a:xfrm>
          <a:off x="4747418" y="1143165"/>
          <a:ext cx="227806" cy="854273"/>
        </a:xfrm>
        <a:custGeom>
          <a:avLst/>
          <a:gdLst/>
          <a:ahLst/>
          <a:cxnLst/>
          <a:rect l="0" t="0" r="0" b="0"/>
          <a:pathLst>
            <a:path>
              <a:moveTo>
                <a:pt x="227806" y="0"/>
              </a:moveTo>
              <a:lnTo>
                <a:pt x="227806" y="854273"/>
              </a:lnTo>
              <a:lnTo>
                <a:pt x="0" y="85427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783B42-3F86-4AD8-B098-08F46E744F6F}">
      <dsp:nvSpPr>
        <dsp:cNvPr id="0" name=""/>
        <dsp:cNvSpPr/>
      </dsp:nvSpPr>
      <dsp:spPr>
        <a:xfrm>
          <a:off x="2924968" y="1427923"/>
          <a:ext cx="1822450" cy="1139031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6350" cap="flat" cmpd="sng" algn="ctr">
          <a:solidFill>
            <a:schemeClr val="accent2">
              <a:hueOff val="2249398"/>
              <a:satOff val="-2593"/>
              <a:lumOff val="-179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solidFill>
                <a:schemeClr val="accent1">
                  <a:lumMod val="75000"/>
                </a:schemeClr>
              </a:solidFill>
            </a:rPr>
            <a:t>Autoestima, Autonomía, Control de impulsos. </a:t>
          </a:r>
        </a:p>
      </dsp:txBody>
      <dsp:txXfrm>
        <a:off x="2958329" y="1461284"/>
        <a:ext cx="1755728" cy="1072309"/>
      </dsp:txXfrm>
    </dsp:sp>
    <dsp:sp modelId="{14603A42-1A6D-4BCE-96D3-4030EAD7CE39}">
      <dsp:nvSpPr>
        <dsp:cNvPr id="0" name=""/>
        <dsp:cNvSpPr/>
      </dsp:nvSpPr>
      <dsp:spPr>
        <a:xfrm>
          <a:off x="4747418" y="1143165"/>
          <a:ext cx="227806" cy="2278062"/>
        </a:xfrm>
        <a:custGeom>
          <a:avLst/>
          <a:gdLst/>
          <a:ahLst/>
          <a:cxnLst/>
          <a:rect l="0" t="0" r="0" b="0"/>
          <a:pathLst>
            <a:path>
              <a:moveTo>
                <a:pt x="227806" y="0"/>
              </a:moveTo>
              <a:lnTo>
                <a:pt x="227806" y="2278062"/>
              </a:lnTo>
              <a:lnTo>
                <a:pt x="0" y="227806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090B5E-E7CE-4B56-AEF9-CC298A1453E7}">
      <dsp:nvSpPr>
        <dsp:cNvPr id="0" name=""/>
        <dsp:cNvSpPr/>
      </dsp:nvSpPr>
      <dsp:spPr>
        <a:xfrm>
          <a:off x="2924968" y="2851712"/>
          <a:ext cx="1822450" cy="1139031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6350" cap="flat" cmpd="sng" algn="ctr">
          <a:solidFill>
            <a:schemeClr val="accent2">
              <a:hueOff val="3374097"/>
              <a:satOff val="-3889"/>
              <a:lumOff val="-269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solidFill>
                <a:schemeClr val="accent1">
                  <a:lumMod val="75000"/>
                </a:schemeClr>
              </a:solidFill>
            </a:rPr>
            <a:t>Empatía, Optimismo, Sentido del humor.</a:t>
          </a:r>
        </a:p>
      </dsp:txBody>
      <dsp:txXfrm>
        <a:off x="2958329" y="2885073"/>
        <a:ext cx="1755728" cy="1072309"/>
      </dsp:txXfrm>
    </dsp:sp>
    <dsp:sp modelId="{0A420406-CB96-431C-82C6-E67D524A245C}">
      <dsp:nvSpPr>
        <dsp:cNvPr id="0" name=""/>
        <dsp:cNvSpPr/>
      </dsp:nvSpPr>
      <dsp:spPr>
        <a:xfrm>
          <a:off x="4747418" y="1143165"/>
          <a:ext cx="227806" cy="3701851"/>
        </a:xfrm>
        <a:custGeom>
          <a:avLst/>
          <a:gdLst/>
          <a:ahLst/>
          <a:cxnLst/>
          <a:rect l="0" t="0" r="0" b="0"/>
          <a:pathLst>
            <a:path>
              <a:moveTo>
                <a:pt x="227806" y="0"/>
              </a:moveTo>
              <a:lnTo>
                <a:pt x="227806" y="3701851"/>
              </a:lnTo>
              <a:lnTo>
                <a:pt x="0" y="370185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607C1B-90FB-4F7C-9F37-D5B348BBE834}">
      <dsp:nvSpPr>
        <dsp:cNvPr id="0" name=""/>
        <dsp:cNvSpPr/>
      </dsp:nvSpPr>
      <dsp:spPr>
        <a:xfrm>
          <a:off x="2924968" y="4275501"/>
          <a:ext cx="1822450" cy="1139031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6350" cap="flat" cmpd="sng" algn="ctr">
          <a:solidFill>
            <a:schemeClr val="accent2">
              <a:hueOff val="4498797"/>
              <a:satOff val="-5186"/>
              <a:lumOff val="-358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solidFill>
                <a:schemeClr val="accent1">
                  <a:lumMod val="75000"/>
                </a:schemeClr>
              </a:solidFill>
            </a:rPr>
            <a:t>Fe o creencias en un ser superior.</a:t>
          </a:r>
        </a:p>
      </dsp:txBody>
      <dsp:txXfrm>
        <a:off x="2958329" y="4308862"/>
        <a:ext cx="1755728" cy="1072309"/>
      </dsp:txXfrm>
    </dsp:sp>
    <dsp:sp modelId="{CE08E58F-3602-471C-AAEC-CC575EB018BC}">
      <dsp:nvSpPr>
        <dsp:cNvPr id="0" name=""/>
        <dsp:cNvSpPr/>
      </dsp:nvSpPr>
      <dsp:spPr>
        <a:xfrm>
          <a:off x="77390" y="4134"/>
          <a:ext cx="2278062" cy="11390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7872893"/>
                <a:satOff val="-9075"/>
                <a:lumOff val="-627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7872893"/>
                <a:satOff val="-9075"/>
                <a:lumOff val="-627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7872893"/>
                <a:satOff val="-9075"/>
                <a:lumOff val="-627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>
              <a:solidFill>
                <a:schemeClr val="accent3"/>
              </a:solidFill>
            </a:rPr>
            <a:t>Fortalecimiento del ambiente social</a:t>
          </a:r>
          <a:endParaRPr lang="es-MX" sz="1800" kern="1200" dirty="0">
            <a:solidFill>
              <a:schemeClr val="accent3"/>
            </a:solidFill>
          </a:endParaRPr>
        </a:p>
      </dsp:txBody>
      <dsp:txXfrm>
        <a:off x="110751" y="37495"/>
        <a:ext cx="2211340" cy="1072309"/>
      </dsp:txXfrm>
    </dsp:sp>
    <dsp:sp modelId="{F823DFC5-6FBB-4299-8C3F-A77BCF053B9A}">
      <dsp:nvSpPr>
        <dsp:cNvPr id="0" name=""/>
        <dsp:cNvSpPr/>
      </dsp:nvSpPr>
      <dsp:spPr>
        <a:xfrm>
          <a:off x="1899840" y="1143165"/>
          <a:ext cx="227806" cy="854273"/>
        </a:xfrm>
        <a:custGeom>
          <a:avLst/>
          <a:gdLst/>
          <a:ahLst/>
          <a:cxnLst/>
          <a:rect l="0" t="0" r="0" b="0"/>
          <a:pathLst>
            <a:path>
              <a:moveTo>
                <a:pt x="227806" y="0"/>
              </a:moveTo>
              <a:lnTo>
                <a:pt x="227806" y="854273"/>
              </a:lnTo>
              <a:lnTo>
                <a:pt x="0" y="854273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D5187B-0A12-4635-9783-6169294F4898}">
      <dsp:nvSpPr>
        <dsp:cNvPr id="0" name=""/>
        <dsp:cNvSpPr/>
      </dsp:nvSpPr>
      <dsp:spPr>
        <a:xfrm>
          <a:off x="77390" y="1427923"/>
          <a:ext cx="1822450" cy="1139031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  <a:alpha val="90000"/>
          </a:schemeClr>
        </a:solidFill>
        <a:ln w="6350" cap="flat" cmpd="sng" algn="ctr">
          <a:solidFill>
            <a:schemeClr val="accent2">
              <a:hueOff val="5623495"/>
              <a:satOff val="-6482"/>
              <a:lumOff val="-448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solidFill>
                <a:schemeClr val="accent3"/>
              </a:solidFill>
            </a:rPr>
            <a:t>Cuente con Redes sociales de apoyo (familia, amigos, escuela)</a:t>
          </a:r>
        </a:p>
      </dsp:txBody>
      <dsp:txXfrm>
        <a:off x="110751" y="1461284"/>
        <a:ext cx="1755728" cy="1072309"/>
      </dsp:txXfrm>
    </dsp:sp>
    <dsp:sp modelId="{28656861-3663-446D-89AD-51D235CB1E5C}">
      <dsp:nvSpPr>
        <dsp:cNvPr id="0" name=""/>
        <dsp:cNvSpPr/>
      </dsp:nvSpPr>
      <dsp:spPr>
        <a:xfrm>
          <a:off x="1899840" y="1143165"/>
          <a:ext cx="227806" cy="2278062"/>
        </a:xfrm>
        <a:custGeom>
          <a:avLst/>
          <a:gdLst/>
          <a:ahLst/>
          <a:cxnLst/>
          <a:rect l="0" t="0" r="0" b="0"/>
          <a:pathLst>
            <a:path>
              <a:moveTo>
                <a:pt x="227806" y="0"/>
              </a:moveTo>
              <a:lnTo>
                <a:pt x="227806" y="2278062"/>
              </a:lnTo>
              <a:lnTo>
                <a:pt x="0" y="227806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96E5C4-88C8-48AB-900E-7B55249C0C9F}">
      <dsp:nvSpPr>
        <dsp:cNvPr id="0" name=""/>
        <dsp:cNvSpPr/>
      </dsp:nvSpPr>
      <dsp:spPr>
        <a:xfrm>
          <a:off x="77390" y="2851712"/>
          <a:ext cx="1822450" cy="1139031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  <a:alpha val="90000"/>
          </a:schemeClr>
        </a:solidFill>
        <a:ln w="6350" cap="flat" cmpd="sng" algn="ctr">
          <a:solidFill>
            <a:schemeClr val="accent2">
              <a:hueOff val="6748195"/>
              <a:satOff val="-7779"/>
              <a:lumOff val="-537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solidFill>
                <a:schemeClr val="accent3"/>
              </a:solidFill>
            </a:rPr>
            <a:t>Es importante que el adolescente cuente con personas que le quieran y en quienes confiar. </a:t>
          </a:r>
        </a:p>
      </dsp:txBody>
      <dsp:txXfrm>
        <a:off x="110751" y="2885073"/>
        <a:ext cx="1755728" cy="1072309"/>
      </dsp:txXfrm>
    </dsp:sp>
    <dsp:sp modelId="{188F3411-02DC-4D4B-B348-7E2D0FD4F16E}">
      <dsp:nvSpPr>
        <dsp:cNvPr id="0" name=""/>
        <dsp:cNvSpPr/>
      </dsp:nvSpPr>
      <dsp:spPr>
        <a:xfrm>
          <a:off x="1899840" y="1143165"/>
          <a:ext cx="227806" cy="3701851"/>
        </a:xfrm>
        <a:custGeom>
          <a:avLst/>
          <a:gdLst/>
          <a:ahLst/>
          <a:cxnLst/>
          <a:rect l="0" t="0" r="0" b="0"/>
          <a:pathLst>
            <a:path>
              <a:moveTo>
                <a:pt x="227806" y="0"/>
              </a:moveTo>
              <a:lnTo>
                <a:pt x="227806" y="3701851"/>
              </a:lnTo>
              <a:lnTo>
                <a:pt x="0" y="3701851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30E2D-1A58-4C95-9EE9-BB99DD15ECDE}">
      <dsp:nvSpPr>
        <dsp:cNvPr id="0" name=""/>
        <dsp:cNvSpPr/>
      </dsp:nvSpPr>
      <dsp:spPr>
        <a:xfrm>
          <a:off x="77390" y="4275501"/>
          <a:ext cx="1822450" cy="1139031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  <a:alpha val="90000"/>
          </a:schemeClr>
        </a:solidFill>
        <a:ln w="6350" cap="flat" cmpd="sng" algn="ctr">
          <a:solidFill>
            <a:schemeClr val="accent2">
              <a:hueOff val="7872893"/>
              <a:satOff val="-9075"/>
              <a:lumOff val="-627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>
              <a:solidFill>
                <a:schemeClr val="accent3"/>
              </a:solidFill>
            </a:rPr>
            <a:t>Cuente con personas que le pongan límites para aprender a evitar peligros o problemas.</a:t>
          </a:r>
        </a:p>
      </dsp:txBody>
      <dsp:txXfrm>
        <a:off x="110751" y="4308862"/>
        <a:ext cx="1755728" cy="10723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6EABA51-9DC0-44A2-9B10-5756DAB471E2}" type="datetime1">
              <a:rPr lang="es-ES" smtClean="0"/>
              <a:t>11/09/2019</a:t>
            </a:fld>
            <a:endParaRPr lang="es-ES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02BA2C8-71FC-43D0-BD87-0547616971FA}" type="slidenum">
              <a:rPr lang="es-ES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292136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1AFDEB6-A6C6-4F70-B31B-0CBEBA399D10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Haga clic para modificar los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6539446-6953-447E-A4E3-E7CFBF870046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4239292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C6539446-6953-447E-A4E3-E7CFBF870046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82663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C6539446-6953-447E-A4E3-E7CFBF870046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73115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gua3"/>
          <p:cNvSpPr/>
          <p:nvPr/>
        </p:nvSpPr>
        <p:spPr bwMode="gray">
          <a:xfrm>
            <a:off x="2552" y="5243129"/>
            <a:ext cx="12188952" cy="1614871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23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5" name="cielo"/>
          <p:cNvSpPr/>
          <p:nvPr/>
        </p:nvSpPr>
        <p:spPr bwMode="white">
          <a:xfrm>
            <a:off x="2552" y="0"/>
            <a:ext cx="12188952" cy="53340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pic>
        <p:nvPicPr>
          <p:cNvPr id="6" name="agua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 bwMode="ltGray">
          <a:xfrm>
            <a:off x="-1425" y="5497897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agua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 bwMode="gray">
          <a:xfrm flipH="1">
            <a:off x="-1425" y="5221111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ángulo 7"/>
          <p:cNvSpPr/>
          <p:nvPr/>
        </p:nvSpPr>
        <p:spPr>
          <a:xfrm>
            <a:off x="-1425" y="5961106"/>
            <a:ext cx="12188952" cy="896846"/>
          </a:xfrm>
          <a:prstGeom prst="rect">
            <a:avLst/>
          </a:prstGeom>
          <a:gradFill>
            <a:gsLst>
              <a:gs pos="25000">
                <a:schemeClr val="accent6">
                  <a:lumMod val="60000"/>
                  <a:lumOff val="40000"/>
                  <a:alpha val="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05872" y="1309047"/>
            <a:ext cx="9602789" cy="2667000"/>
          </a:xfrm>
        </p:spPr>
        <p:txBody>
          <a:bodyPr rtlCol="0" anchor="b">
            <a:noAutofit/>
          </a:bodyPr>
          <a:lstStyle>
            <a:lvl1pPr algn="ctr">
              <a:defRPr sz="60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05872" y="4038600"/>
            <a:ext cx="9601200" cy="9906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16852C2-443A-45D0-BA44-AD8BBFE373E3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440362"/>
          </a:xfrm>
        </p:spPr>
        <p:txBody>
          <a:bodyPr vert="eaVert"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440362"/>
          </a:xfrm>
        </p:spPr>
        <p:txBody>
          <a:bodyPr vert="eaVert"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A1FC2AA-004F-4228-958A-75D3EAF54A3A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89D08C2-CC1F-4DCB-969A-1A5A1ED34E6D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elo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 rtl="0"/>
            <a:endParaRPr lang="es-E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3813" y="1309047"/>
            <a:ext cx="9601252" cy="2667000"/>
          </a:xfrm>
        </p:spPr>
        <p:txBody>
          <a:bodyPr rtlCol="0" anchor="b">
            <a:normAutofit/>
          </a:bodyPr>
          <a:lstStyle>
            <a:lvl1pPr algn="ctr">
              <a:defRPr sz="6000" b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293813" y="4038600"/>
            <a:ext cx="9601200" cy="1143000"/>
          </a:xfrm>
        </p:spPr>
        <p:txBody>
          <a:bodyPr rtlCol="0"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1365C63-0332-4161-BB68-0AC61FD79A7E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6278880" y="1572768"/>
            <a:ext cx="4572000" cy="414223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1341120" y="1572768"/>
            <a:ext cx="4572000" cy="414223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3AA24FB-533F-44BA-B67C-EF5A75098E7D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4572000" cy="766588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1341120" y="2365861"/>
            <a:ext cx="4572000" cy="33491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278880" y="1572768"/>
            <a:ext cx="4572000" cy="766588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>
          <a:xfrm>
            <a:off x="6278880" y="2365861"/>
            <a:ext cx="4572000" cy="33491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8" name="Marcador de posición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0EA80E4-D3D1-4D8B-BE3F-37D09F0FB0A4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9" name="Marcador de posición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A6D54AF-A004-4BD9-A5A8-9D335BD59513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ielo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 rtl="0"/>
            <a:endParaRPr/>
          </a:p>
        </p:txBody>
      </p:sp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"/>
              <a:t>Agregar un pie de página</a:t>
            </a:r>
            <a:endParaRPr dirty="0"/>
          </a:p>
        </p:txBody>
      </p:sp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4EEA2C1-3B26-4F8A-AC55-687B5941A65A}" type="datetime1">
              <a:rPr lang="es-ES" smtClean="0"/>
              <a:t>11/09/2019</a:t>
            </a:fld>
            <a:endParaRPr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rtlCol="0" anchor="b">
            <a:normAutofit/>
          </a:bodyPr>
          <a:lstStyle>
            <a:lvl1pPr>
              <a:defRPr sz="3200" b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760413" y="685800"/>
            <a:ext cx="6858000" cy="4572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 rtlCol="0"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029CA5E-CE84-49AF-BF9E-668EF4973555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imagen 2" descr="Marcador de posición vacío para agregar una imagen. Haga clic en el marcador de posición y seleccione la imagen que desee agregar"/>
          <p:cNvSpPr>
            <a:spLocks noGrp="1"/>
          </p:cNvSpPr>
          <p:nvPr>
            <p:ph type="pic" idx="1"/>
          </p:nvPr>
        </p:nvSpPr>
        <p:spPr>
          <a:xfrm>
            <a:off x="760413" y="685800"/>
            <a:ext cx="6858000" cy="4572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EE81747-7805-49B2-AE93-2DCDDD906E06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elo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58000"/>
                </a:schemeClr>
              </a:gs>
              <a:gs pos="88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 rtl="0"/>
            <a:endParaRPr lang="es-ES" noProof="0" dirty="0"/>
          </a:p>
        </p:txBody>
      </p:sp>
      <p:sp>
        <p:nvSpPr>
          <p:cNvPr id="8" name="agua3"/>
          <p:cNvSpPr/>
          <p:nvPr/>
        </p:nvSpPr>
        <p:spPr bwMode="gray">
          <a:xfrm>
            <a:off x="2552" y="6064101"/>
            <a:ext cx="12188952" cy="793899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49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pic>
        <p:nvPicPr>
          <p:cNvPr id="9" name="agua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 bwMode="white">
          <a:xfrm>
            <a:off x="-1425" y="6256181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agua1"/>
          <p:cNvPicPr>
            <a:picLocks noChangeAspect="1"/>
          </p:cNvPicPr>
          <p:nvPr/>
        </p:nvPicPr>
        <p:blipFill rotWithShape="1"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 bwMode="gray">
          <a:xfrm flipH="1">
            <a:off x="-1425" y="5979395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1341120" y="265176"/>
            <a:ext cx="9509759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9509760" cy="414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/>
              <a:t>Haga clic para modificar los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fld id="{469F462F-83DD-487E-A909-8890D72BCBC2}" type="datetime1">
              <a:rPr lang="es-ES" noProof="0" smtClean="0"/>
              <a:t>11/09/2019</a:t>
            </a:fld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fld id="{4FAB73BC-B049-4115-A692-8D63A059BFB8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•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•"/>
        <a:defRPr sz="18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6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6pPr>
      <a:lvl7pPr marL="19202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8pPr>
      <a:lvl9pPr marL="2240280" indent="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None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gi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05872" y="922788"/>
            <a:ext cx="9602789" cy="3113943"/>
          </a:xfrm>
        </p:spPr>
        <p:txBody>
          <a:bodyPr rtlCol="0"/>
          <a:lstStyle/>
          <a:p>
            <a:pPr rtl="0"/>
            <a:r>
              <a:rPr lang="es-ES" sz="2400" dirty="0">
                <a:solidFill>
                  <a:schemeClr val="accent2">
                    <a:lumMod val="75000"/>
                  </a:schemeClr>
                </a:solidFill>
              </a:rPr>
              <a:t>UNIVERSIDAD AUTÓNOMA DEL ESTADO DE MÉXICO</a:t>
            </a:r>
            <a:br>
              <a:rPr lang="es-ES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ES" sz="2400" dirty="0">
                <a:solidFill>
                  <a:schemeClr val="accent2">
                    <a:lumMod val="75000"/>
                  </a:schemeClr>
                </a:solidFill>
              </a:rPr>
              <a:t>PLANTEL “LIC. ADOLFO LÓPEZ MATEOS” DE LA ESCUELA PREPARATORIA</a:t>
            </a:r>
            <a:br>
              <a:rPr lang="es-ES" sz="2400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s-ES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ES" sz="2400" dirty="0">
                <a:solidFill>
                  <a:schemeClr val="accent2">
                    <a:lumMod val="75000"/>
                  </a:schemeClr>
                </a:solidFill>
              </a:rPr>
              <a:t>DESARROLLO PERSONAL</a:t>
            </a:r>
            <a:br>
              <a:rPr lang="es-ES" sz="2400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s-ES" sz="2400" dirty="0"/>
            </a:br>
            <a:r>
              <a:rPr lang="es-ES" sz="24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anose="03010101010101010101" pitchFamily="66" charset="0"/>
              </a:rPr>
              <a:t>RESILIENCIA Y EL VALOR DE LA TRASCENDENCIA</a:t>
            </a:r>
            <a:br>
              <a:rPr lang="es-ES" sz="24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anose="03010101010101010101" pitchFamily="66" charset="0"/>
              </a:rPr>
            </a:br>
            <a:br>
              <a:rPr lang="es-ES" sz="24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anose="03010101010101010101" pitchFamily="66" charset="0"/>
              </a:rPr>
            </a:br>
            <a:endParaRPr lang="es-ES" sz="24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lnSpcReduction="10000"/>
          </a:bodyPr>
          <a:lstStyle/>
          <a:p>
            <a:pPr rtl="0"/>
            <a:r>
              <a:rPr lang="es-ES" sz="2200" dirty="0">
                <a:solidFill>
                  <a:schemeClr val="accent2"/>
                </a:solidFill>
              </a:rPr>
              <a:t>M. EN ED. SANDRA ARACELI DÍAZ VÁZQUEZ</a:t>
            </a:r>
          </a:p>
          <a:p>
            <a:pPr rtl="0"/>
            <a:endParaRPr lang="es-ES" sz="2200" dirty="0">
              <a:solidFill>
                <a:schemeClr val="accent2"/>
              </a:solidFill>
            </a:endParaRPr>
          </a:p>
          <a:p>
            <a:pPr rtl="0"/>
            <a:r>
              <a:rPr lang="es-ES" sz="2200">
                <a:solidFill>
                  <a:schemeClr val="accent2"/>
                </a:solidFill>
              </a:rPr>
              <a:t>SEPTIEMBRE </a:t>
            </a:r>
            <a:r>
              <a:rPr lang="es-ES" sz="2200" dirty="0">
                <a:solidFill>
                  <a:schemeClr val="accent2"/>
                </a:solidFill>
              </a:rPr>
              <a:t>2019</a:t>
            </a:r>
          </a:p>
        </p:txBody>
      </p:sp>
      <p:pic>
        <p:nvPicPr>
          <p:cNvPr id="4" name="10 Imagen" descr="prepa 1.jpg">
            <a:extLst>
              <a:ext uri="{FF2B5EF4-FFF2-40B4-BE49-F238E27FC236}">
                <a16:creationId xmlns:a16="http://schemas.microsoft.com/office/drawing/2014/main" id="{2A0E1016-AF10-489A-BF13-B83E236C54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0988" y="437276"/>
            <a:ext cx="967186" cy="8653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10 Marcador de contenido" descr="uaem1.jpg">
            <a:extLst>
              <a:ext uri="{FF2B5EF4-FFF2-40B4-BE49-F238E27FC236}">
                <a16:creationId xmlns:a16="http://schemas.microsoft.com/office/drawing/2014/main" id="{AE9858F9-6D37-402E-8C01-AFA2F3BE8C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00" y="439143"/>
            <a:ext cx="963012" cy="86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390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1118" y="471369"/>
            <a:ext cx="9509759" cy="999085"/>
          </a:xfrm>
        </p:spPr>
        <p:txBody>
          <a:bodyPr>
            <a:normAutofit/>
          </a:bodyPr>
          <a:lstStyle/>
          <a:p>
            <a:pPr algn="ctr"/>
            <a:r>
              <a:rPr lang="es-MX" sz="3000" dirty="0">
                <a:solidFill>
                  <a:srgbClr val="BA56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Componentes clave en el estudio de la</a:t>
            </a:r>
            <a:br>
              <a:rPr lang="es-MX" sz="3000" dirty="0">
                <a:solidFill>
                  <a:srgbClr val="BA56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000" dirty="0">
                <a:solidFill>
                  <a:srgbClr val="BA56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personalidad resistente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41119" y="1787612"/>
            <a:ext cx="9509760" cy="3599934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es-MX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Compromiso.-</a:t>
            </a:r>
            <a:r>
              <a:rPr lang="es-MX" dirty="0">
                <a:solidFill>
                  <a:schemeClr val="accent2"/>
                </a:solidFill>
              </a:rPr>
              <a:t> Las personas con compromiso poseen tanto las habilidades como el deseo de enfrentarse exitosamente a situaciones de ansiedad, lo cual ayuda a mitigar la amenaza, a través de reconocerse a sí mismo como persona valiosa y capaz de lograr las metas y los propósitos que se proponga.</a:t>
            </a:r>
          </a:p>
          <a:p>
            <a:pPr algn="just"/>
            <a:r>
              <a:rPr lang="es-MX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Control.- </a:t>
            </a:r>
            <a:r>
              <a:rPr lang="es-MX" dirty="0">
                <a:solidFill>
                  <a:schemeClr val="accent2"/>
                </a:solidFill>
              </a:rPr>
              <a:t>Las personas con control buscan explicaciones sobre el porqué de los acontecimientos tanto en las acciones de los demás como en su propia responsabilidad.</a:t>
            </a:r>
          </a:p>
          <a:p>
            <a:pPr algn="just"/>
            <a:r>
              <a:rPr lang="es-MX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Reto-desafío.- </a:t>
            </a:r>
            <a:r>
              <a:rPr lang="es-MX" dirty="0">
                <a:solidFill>
                  <a:schemeClr val="accent2"/>
                </a:solidFill>
              </a:rPr>
              <a:t>Las personas perciben que las situaciones complicadas son una oportunidad de crecer.</a:t>
            </a:r>
          </a:p>
          <a:p>
            <a:pPr marL="45720" indent="0">
              <a:buNone/>
            </a:pPr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185004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8 atributos de la resiliencia">
            <a:extLst>
              <a:ext uri="{FF2B5EF4-FFF2-40B4-BE49-F238E27FC236}">
                <a16:creationId xmlns:a16="http://schemas.microsoft.com/office/drawing/2014/main" id="{ABA12E56-5FC4-4784-BC18-EC25029FC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62" y="803962"/>
            <a:ext cx="4286250" cy="4286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Marcador de contenido 9">
            <a:extLst>
              <a:ext uri="{FF2B5EF4-FFF2-40B4-BE49-F238E27FC236}">
                <a16:creationId xmlns:a16="http://schemas.microsoft.com/office/drawing/2014/main" id="{37E32E72-2A74-4A04-95B3-AC3751FAF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0452" y="803962"/>
            <a:ext cx="6858000" cy="4572000"/>
          </a:xfrm>
        </p:spPr>
        <p:txBody>
          <a:bodyPr/>
          <a:lstStyle/>
          <a:p>
            <a:pPr marL="502920" indent="-457200">
              <a:buAutoNum type="arabicPeriod"/>
            </a:pPr>
            <a:r>
              <a:rPr lang="es-MX" sz="2200" b="1" dirty="0">
                <a:solidFill>
                  <a:srgbClr val="CC6600"/>
                </a:solidFill>
              </a:rPr>
              <a:t>El autoconocimiento y la autoestima</a:t>
            </a:r>
          </a:p>
          <a:p>
            <a:pPr marL="502920" indent="-457200">
              <a:buAutoNum type="arabicPeriod"/>
            </a:pPr>
            <a:r>
              <a:rPr lang="es-MX" sz="2200" b="1" dirty="0">
                <a:solidFill>
                  <a:srgbClr val="CC6600"/>
                </a:solidFill>
              </a:rPr>
              <a:t>La empatía y la resiliencia</a:t>
            </a:r>
          </a:p>
          <a:p>
            <a:pPr marL="502920" indent="-457200">
              <a:buAutoNum type="arabicPeriod"/>
            </a:pPr>
            <a:r>
              <a:rPr lang="es-MX" sz="2200" b="1" dirty="0">
                <a:solidFill>
                  <a:srgbClr val="CC6600"/>
                </a:solidFill>
              </a:rPr>
              <a:t>La autonomía de la persona resiliente</a:t>
            </a:r>
          </a:p>
          <a:p>
            <a:pPr marL="502920" indent="-457200">
              <a:buAutoNum type="arabicPeriod"/>
            </a:pPr>
            <a:r>
              <a:rPr lang="es-MX" sz="2200" b="1" dirty="0">
                <a:solidFill>
                  <a:srgbClr val="CC6600"/>
                </a:solidFill>
              </a:rPr>
              <a:t>El afrontamiento de la adversidad</a:t>
            </a:r>
          </a:p>
          <a:p>
            <a:pPr marL="502920" indent="-457200">
              <a:buAutoNum type="arabicPeriod"/>
            </a:pPr>
            <a:r>
              <a:rPr lang="es-MX" sz="2200" b="1" dirty="0">
                <a:solidFill>
                  <a:srgbClr val="CC6600"/>
                </a:solidFill>
              </a:rPr>
              <a:t>Conciencia del presente y optimismo</a:t>
            </a:r>
          </a:p>
          <a:p>
            <a:pPr marL="502920" indent="-457200">
              <a:buAutoNum type="arabicPeriod"/>
            </a:pPr>
            <a:r>
              <a:rPr lang="es-MX" sz="2200" b="1" dirty="0">
                <a:solidFill>
                  <a:srgbClr val="CC6600"/>
                </a:solidFill>
              </a:rPr>
              <a:t>Flexibilidad combinada con perseverancia</a:t>
            </a:r>
          </a:p>
          <a:p>
            <a:pPr marL="502920" indent="-457200">
              <a:buAutoNum type="arabicPeriod"/>
            </a:pPr>
            <a:r>
              <a:rPr lang="es-MX" sz="2200" b="1" dirty="0">
                <a:solidFill>
                  <a:srgbClr val="CC6600"/>
                </a:solidFill>
              </a:rPr>
              <a:t>Sociabilidad en las personas resilientes</a:t>
            </a:r>
          </a:p>
          <a:p>
            <a:pPr marL="502920" indent="-457200">
              <a:buAutoNum type="arabicPeriod"/>
            </a:pPr>
            <a:r>
              <a:rPr lang="es-MX" sz="2200" b="1" dirty="0">
                <a:solidFill>
                  <a:srgbClr val="CC6600"/>
                </a:solidFill>
              </a:rPr>
              <a:t>Tolerancia a la frustración y a la incertidumbre</a:t>
            </a:r>
          </a:p>
          <a:p>
            <a:pPr marL="4572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7622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BEC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C71D82DC-933B-4DCE-AED8-41C33B0B5F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13322"/>
              </p:ext>
            </p:extLst>
          </p:nvPr>
        </p:nvGraphicFramePr>
        <p:xfrm>
          <a:off x="2107514" y="114300"/>
          <a:ext cx="7976972" cy="6629400"/>
        </p:xfrm>
        <a:graphic>
          <a:graphicData uri="http://schemas.openxmlformats.org/drawingml/2006/table">
            <a:tbl>
              <a:tblPr firstRow="1" lastCol="1" bandRow="1">
                <a:tableStyleId>{72833802-FEF1-4C79-8D5D-14CF1EAF98D9}</a:tableStyleId>
              </a:tblPr>
              <a:tblGrid>
                <a:gridCol w="3929449">
                  <a:extLst>
                    <a:ext uri="{9D8B030D-6E8A-4147-A177-3AD203B41FA5}">
                      <a16:colId xmlns:a16="http://schemas.microsoft.com/office/drawing/2014/main" val="136569699"/>
                    </a:ext>
                  </a:extLst>
                </a:gridCol>
                <a:gridCol w="4047523">
                  <a:extLst>
                    <a:ext uri="{9D8B030D-6E8A-4147-A177-3AD203B41FA5}">
                      <a16:colId xmlns:a16="http://schemas.microsoft.com/office/drawing/2014/main" val="2170318430"/>
                    </a:ext>
                  </a:extLst>
                </a:gridCol>
              </a:tblGrid>
              <a:tr h="614721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solidFill>
                            <a:srgbClr val="FFCC99"/>
                          </a:solidFill>
                        </a:rPr>
                        <a:t>ATRIBUTOS DE LA RESILIENIA </a:t>
                      </a:r>
                    </a:p>
                  </a:txBody>
                  <a:tcPr>
                    <a:solidFill>
                      <a:srgbClr val="47AA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solidFill>
                            <a:srgbClr val="FFCC99"/>
                          </a:solidFill>
                        </a:rPr>
                        <a:t>SIGNIFICADO</a:t>
                      </a:r>
                    </a:p>
                  </a:txBody>
                  <a:tcPr>
                    <a:solidFill>
                      <a:srgbClr val="47AA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480508"/>
                  </a:ext>
                </a:extLst>
              </a:tr>
              <a:tr h="746447">
                <a:tc>
                  <a:txBody>
                    <a:bodyPr/>
                    <a:lstStyle/>
                    <a:p>
                      <a:pPr marL="45720" indent="0" algn="l">
                        <a:buClr>
                          <a:schemeClr val="accent5">
                            <a:lumMod val="60000"/>
                            <a:lumOff val="40000"/>
                          </a:schemeClr>
                        </a:buClr>
                        <a:buFont typeface="+mj-lt"/>
                        <a:buNone/>
                      </a:pPr>
                      <a:r>
                        <a:rPr lang="es-MX" sz="1500" b="1" dirty="0">
                          <a:solidFill>
                            <a:srgbClr val="CC6600"/>
                          </a:solidFill>
                        </a:rPr>
                        <a:t>1.   El autoconocimiento y la autoestima</a:t>
                      </a:r>
                    </a:p>
                    <a:p>
                      <a:pPr marL="0" indent="0" algn="l">
                        <a:buClr>
                          <a:schemeClr val="accent5">
                            <a:lumMod val="60000"/>
                            <a:lumOff val="40000"/>
                          </a:schemeClr>
                        </a:buClr>
                        <a:buFont typeface="+mj-lt"/>
                        <a:buNone/>
                      </a:pPr>
                      <a:endParaRPr lang="es-MX" sz="1500" b="1" dirty="0">
                        <a:solidFill>
                          <a:srgbClr val="CC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500" b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El autoconocimiento nos permite mejorar la capacidad de reconocer y expresar las emociones.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3885905"/>
                  </a:ext>
                </a:extLst>
              </a:tr>
              <a:tr h="7464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60000"/>
                            <a:lumOff val="40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s-MX" sz="1500" b="1" dirty="0">
                          <a:solidFill>
                            <a:srgbClr val="CC6600"/>
                          </a:solidFill>
                        </a:rPr>
                        <a:t>2.   La empatía y la resiliencia</a:t>
                      </a:r>
                    </a:p>
                    <a:p>
                      <a:pPr marL="0" indent="0" algn="l">
                        <a:buClr>
                          <a:schemeClr val="accent5">
                            <a:lumMod val="60000"/>
                            <a:lumOff val="40000"/>
                          </a:schemeClr>
                        </a:buClr>
                        <a:buFont typeface="+mj-lt"/>
                        <a:buNone/>
                      </a:pPr>
                      <a:endParaRPr lang="es-MX" sz="1500" b="1" dirty="0">
                        <a:solidFill>
                          <a:srgbClr val="CC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500" b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El flujo de dar y recibir afecto en las relaciones con los demás es mayor, lo que incrementa nuestra red social de apoyo.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117766"/>
                  </a:ext>
                </a:extLst>
              </a:tr>
              <a:tr h="9659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60000"/>
                            <a:lumOff val="40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s-MX" sz="1500" b="1" dirty="0">
                          <a:solidFill>
                            <a:srgbClr val="CC6600"/>
                          </a:solidFill>
                        </a:rPr>
                        <a:t>3.   La autonomía de la persona resiliente</a:t>
                      </a:r>
                    </a:p>
                    <a:p>
                      <a:pPr marL="228600" indent="-228600" algn="l">
                        <a:buClr>
                          <a:schemeClr val="accent5">
                            <a:lumMod val="60000"/>
                            <a:lumOff val="40000"/>
                          </a:schemeClr>
                        </a:buClr>
                        <a:buFont typeface="+mj-lt"/>
                        <a:buAutoNum type="arabicPeriod"/>
                      </a:pPr>
                      <a:endParaRPr lang="es-MX" sz="1500" b="1" dirty="0">
                        <a:solidFill>
                          <a:srgbClr val="CC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500" b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La creencia de que uno puede influir en lo que sucede a su alrededor. Esto va a hacer más fuerte a nuestra autoestima y nos va a movilizar hacia la resolución de conflictos.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644320"/>
                  </a:ext>
                </a:extLst>
              </a:tr>
              <a:tr h="5269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60000"/>
                            <a:lumOff val="40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s-MX" sz="1500" b="1" dirty="0">
                          <a:solidFill>
                            <a:srgbClr val="CC6600"/>
                          </a:solidFill>
                        </a:rPr>
                        <a:t>4.   El afrontamiento de la adversidad</a:t>
                      </a:r>
                    </a:p>
                    <a:p>
                      <a:pPr marL="228600" indent="-228600" algn="l">
                        <a:buClr>
                          <a:schemeClr val="accent5">
                            <a:lumMod val="60000"/>
                            <a:lumOff val="40000"/>
                          </a:schemeClr>
                        </a:buClr>
                        <a:buFont typeface="+mj-lt"/>
                        <a:buAutoNum type="arabicPeriod"/>
                      </a:pPr>
                      <a:endParaRPr lang="es-MX" sz="1500" b="1" dirty="0">
                        <a:solidFill>
                          <a:srgbClr val="CC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500" b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Afrontar la adversidad con honor es propio de personas resilientes.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155387"/>
                  </a:ext>
                </a:extLst>
              </a:tr>
              <a:tr h="5269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60000"/>
                            <a:lumOff val="40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s-MX" sz="1500" b="1" dirty="0">
                          <a:solidFill>
                            <a:srgbClr val="CC6600"/>
                          </a:solidFill>
                        </a:rPr>
                        <a:t>5.   Conciencia del presente y optimismo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500" b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Las personas más resilientes tienen el habito  en el aquí y ahora.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3964071"/>
                  </a:ext>
                </a:extLst>
              </a:tr>
              <a:tr h="9659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60000"/>
                            <a:lumOff val="40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s-MX" sz="1500" b="1" dirty="0">
                          <a:solidFill>
                            <a:srgbClr val="CC6600"/>
                          </a:solidFill>
                        </a:rPr>
                        <a:t>6.   Flexibilidad combinada con perseverancia</a:t>
                      </a:r>
                    </a:p>
                    <a:p>
                      <a:pPr marL="228600" indent="-228600" algn="l">
                        <a:buClr>
                          <a:schemeClr val="accent5">
                            <a:lumMod val="60000"/>
                            <a:lumOff val="40000"/>
                          </a:schemeClr>
                        </a:buClr>
                        <a:buFont typeface="+mj-lt"/>
                        <a:buAutoNum type="arabicPeriod"/>
                      </a:pPr>
                      <a:endParaRPr lang="es-MX" sz="1500" b="1" dirty="0">
                        <a:solidFill>
                          <a:srgbClr val="CC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500" b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La existencia de un propósito significativo en la vida, les da la fuerza interior para responsabilizarse de perseguirla, con flexibilidad.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752369"/>
                  </a:ext>
                </a:extLst>
              </a:tr>
              <a:tr h="7464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>
                            <a:lumMod val="60000"/>
                            <a:lumOff val="40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s-MX" sz="1500" b="1" dirty="0">
                          <a:solidFill>
                            <a:srgbClr val="CC6600"/>
                          </a:solidFill>
                        </a:rPr>
                        <a:t>7.   Sociabilidad en las personas resilientes</a:t>
                      </a:r>
                    </a:p>
                    <a:p>
                      <a:pPr marL="228600" indent="-228600" algn="l">
                        <a:buClr>
                          <a:schemeClr val="accent5">
                            <a:lumMod val="60000"/>
                            <a:lumOff val="40000"/>
                          </a:schemeClr>
                        </a:buClr>
                        <a:buFont typeface="+mj-lt"/>
                        <a:buAutoNum type="arabicPeriod"/>
                      </a:pPr>
                      <a:endParaRPr lang="es-MX" sz="1500" b="1" dirty="0">
                        <a:solidFill>
                          <a:srgbClr val="CC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500" b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Saben cultivar y valorar sus amistades. Se rodean de personas con una actitud positiva ante la vida.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0079900"/>
                  </a:ext>
                </a:extLst>
              </a:tr>
              <a:tr h="526904">
                <a:tc>
                  <a:txBody>
                    <a:bodyPr/>
                    <a:lstStyle/>
                    <a:p>
                      <a:pPr marL="0" indent="0" algn="l">
                        <a:buClr>
                          <a:schemeClr val="accent5">
                            <a:lumMod val="60000"/>
                            <a:lumOff val="40000"/>
                          </a:schemeClr>
                        </a:buClr>
                        <a:buFont typeface="+mj-lt"/>
                        <a:buNone/>
                      </a:pPr>
                      <a:r>
                        <a:rPr lang="es-MX" sz="1500" b="1" dirty="0">
                          <a:solidFill>
                            <a:srgbClr val="CC6600"/>
                          </a:solidFill>
                        </a:rPr>
                        <a:t>8.   Tolerancia a la frustración y a la incertidumbre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500" b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Aprendiendo a lidiar con la incertidumbre, para que nos cause el menor malestar posible.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9358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501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1120" y="265176"/>
            <a:ext cx="4290243" cy="1088136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8F4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Factores de riesgo 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D253BA5-BA99-4FAF-B0DB-F05C905556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79" y="1095820"/>
            <a:ext cx="4572000" cy="414223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s-MX" sz="1900" dirty="0">
                <a:solidFill>
                  <a:schemeClr val="accent4"/>
                </a:solidFill>
              </a:rPr>
              <a:t>Problemas de sus padres como abuso de drogas</a:t>
            </a:r>
          </a:p>
          <a:p>
            <a:pPr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s-MX" sz="1900" dirty="0">
                <a:solidFill>
                  <a:schemeClr val="accent4"/>
                </a:solidFill>
              </a:rPr>
              <a:t>Conducta criminal </a:t>
            </a:r>
          </a:p>
          <a:p>
            <a:pPr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s-MX" sz="1900" dirty="0">
                <a:solidFill>
                  <a:schemeClr val="accent4"/>
                </a:solidFill>
              </a:rPr>
              <a:t>Enfermedades</a:t>
            </a:r>
          </a:p>
          <a:p>
            <a:pPr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s-MX" sz="1900" dirty="0">
                <a:solidFill>
                  <a:schemeClr val="accent4"/>
                </a:solidFill>
              </a:rPr>
              <a:t>Una injusticia frustrante</a:t>
            </a:r>
          </a:p>
          <a:p>
            <a:pPr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s-MX" sz="1900" dirty="0">
                <a:solidFill>
                  <a:schemeClr val="accent4"/>
                </a:solidFill>
              </a:rPr>
              <a:t>Problemas escolares </a:t>
            </a:r>
          </a:p>
          <a:p>
            <a:pPr marL="45720" indent="0">
              <a:buNone/>
            </a:pP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" indent="0" algn="just">
              <a:lnSpc>
                <a:spcPct val="120000"/>
              </a:lnSpc>
              <a:buNone/>
            </a:pPr>
            <a:r>
              <a:rPr lang="es-MX" sz="1900" dirty="0">
                <a:solidFill>
                  <a:schemeClr val="accent4"/>
                </a:solidFill>
              </a:rPr>
              <a:t>(Son todas aquellas </a:t>
            </a:r>
            <a:r>
              <a:rPr lang="es-MX" sz="1900" b="1" dirty="0">
                <a:solidFill>
                  <a:schemeClr val="accent4"/>
                </a:solidFill>
              </a:rPr>
              <a:t>condiciones</a:t>
            </a:r>
            <a:r>
              <a:rPr lang="es-MX" sz="1900" dirty="0">
                <a:solidFill>
                  <a:schemeClr val="accent4"/>
                </a:solidFill>
              </a:rPr>
              <a:t> que se ubican dentro de </a:t>
            </a:r>
            <a:r>
              <a:rPr lang="es-MX" sz="1900" b="1" dirty="0">
                <a:solidFill>
                  <a:schemeClr val="accent4"/>
                </a:solidFill>
              </a:rPr>
              <a:t>lo</a:t>
            </a:r>
            <a:r>
              <a:rPr lang="es-MX" sz="1900" dirty="0">
                <a:solidFill>
                  <a:schemeClr val="accent4"/>
                </a:solidFill>
              </a:rPr>
              <a:t> </a:t>
            </a:r>
            <a:r>
              <a:rPr lang="es-MX" sz="1900" b="1" dirty="0">
                <a:solidFill>
                  <a:schemeClr val="accent4"/>
                </a:solidFill>
              </a:rPr>
              <a:t>físico</a:t>
            </a:r>
            <a:r>
              <a:rPr lang="es-MX" sz="1900" dirty="0">
                <a:solidFill>
                  <a:schemeClr val="accent4"/>
                </a:solidFill>
              </a:rPr>
              <a:t>, </a:t>
            </a:r>
            <a:r>
              <a:rPr lang="es-MX" sz="1900" b="1" dirty="0">
                <a:solidFill>
                  <a:schemeClr val="accent4"/>
                </a:solidFill>
              </a:rPr>
              <a:t>lo</a:t>
            </a:r>
            <a:r>
              <a:rPr lang="es-MX" sz="1900" dirty="0">
                <a:solidFill>
                  <a:schemeClr val="accent4"/>
                </a:solidFill>
              </a:rPr>
              <a:t> </a:t>
            </a:r>
            <a:r>
              <a:rPr lang="es-MX" sz="1900" b="1" dirty="0">
                <a:solidFill>
                  <a:schemeClr val="accent4"/>
                </a:solidFill>
              </a:rPr>
              <a:t>psicológico</a:t>
            </a:r>
            <a:r>
              <a:rPr lang="es-MX" sz="1900" dirty="0">
                <a:solidFill>
                  <a:schemeClr val="accent4"/>
                </a:solidFill>
              </a:rPr>
              <a:t> y </a:t>
            </a:r>
            <a:r>
              <a:rPr lang="es-MX" sz="1900" b="1" dirty="0">
                <a:solidFill>
                  <a:schemeClr val="accent4"/>
                </a:solidFill>
              </a:rPr>
              <a:t>lo social </a:t>
            </a:r>
            <a:r>
              <a:rPr lang="es-MX" sz="1900" dirty="0">
                <a:solidFill>
                  <a:schemeClr val="accent4"/>
                </a:solidFill>
              </a:rPr>
              <a:t>que </a:t>
            </a:r>
            <a:r>
              <a:rPr lang="es-MX" sz="1900" b="1" dirty="0">
                <a:solidFill>
                  <a:schemeClr val="accent4"/>
                </a:solidFill>
              </a:rPr>
              <a:t>dañan o</a:t>
            </a:r>
            <a:r>
              <a:rPr lang="es-MX" sz="1900" dirty="0">
                <a:solidFill>
                  <a:schemeClr val="accent4"/>
                </a:solidFill>
              </a:rPr>
              <a:t> </a:t>
            </a:r>
            <a:r>
              <a:rPr lang="es-MX" sz="1900" b="1" dirty="0">
                <a:solidFill>
                  <a:schemeClr val="accent4"/>
                </a:solidFill>
              </a:rPr>
              <a:t>limitan</a:t>
            </a:r>
            <a:r>
              <a:rPr lang="es-MX" sz="1900" dirty="0">
                <a:solidFill>
                  <a:schemeClr val="accent4"/>
                </a:solidFill>
              </a:rPr>
              <a:t> el potencial de un joven).</a:t>
            </a:r>
          </a:p>
          <a:p>
            <a:pPr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s-MX" sz="1900" dirty="0">
                <a:solidFill>
                  <a:schemeClr val="accent4"/>
                </a:solidFill>
              </a:rPr>
              <a:t>Experiencias traumáticas (sufrir la muerte de un ser querido)</a:t>
            </a:r>
          </a:p>
          <a:p>
            <a:pPr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s-MX" sz="1900" dirty="0">
                <a:solidFill>
                  <a:schemeClr val="accent4"/>
                </a:solidFill>
              </a:rPr>
              <a:t>Pobreza</a:t>
            </a:r>
          </a:p>
          <a:p>
            <a:pPr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s-MX" sz="1900" dirty="0">
                <a:solidFill>
                  <a:schemeClr val="accent4"/>
                </a:solidFill>
              </a:rPr>
              <a:t>Conflicto familiar</a:t>
            </a:r>
          </a:p>
          <a:p>
            <a:pPr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s-MX" sz="1900" dirty="0">
                <a:solidFill>
                  <a:schemeClr val="accent4"/>
                </a:solidFill>
              </a:rPr>
              <a:t>Exposición crónica a la violencia</a:t>
            </a:r>
          </a:p>
          <a:p>
            <a:pPr marL="45720" indent="0">
              <a:buNone/>
            </a:pPr>
            <a:endParaRPr lang="es-MX" dirty="0"/>
          </a:p>
        </p:txBody>
      </p:sp>
      <p:pic>
        <p:nvPicPr>
          <p:cNvPr id="1028" name="Picture 4" descr="Resultado de imagen para muerte de un familiar">
            <a:extLst>
              <a:ext uri="{FF2B5EF4-FFF2-40B4-BE49-F238E27FC236}">
                <a16:creationId xmlns:a16="http://schemas.microsoft.com/office/drawing/2014/main" id="{06A1A53E-EE75-4DF7-83C4-2BCDF48D9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8293" y="1896465"/>
            <a:ext cx="2158230" cy="16186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 descr="Resultado de imagen para conflicto familiar">
            <a:extLst>
              <a:ext uri="{FF2B5EF4-FFF2-40B4-BE49-F238E27FC236}">
                <a16:creationId xmlns:a16="http://schemas.microsoft.com/office/drawing/2014/main" id="{24C710B7-8109-4CEF-A93E-6044113A56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363" y="4522185"/>
            <a:ext cx="2468129" cy="13873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2" name="Picture 8" descr="Resultado de imagen para exposiciÃ³n cronica a la violencia">
            <a:extLst>
              <a:ext uri="{FF2B5EF4-FFF2-40B4-BE49-F238E27FC236}">
                <a16:creationId xmlns:a16="http://schemas.microsoft.com/office/drawing/2014/main" id="{04A44E90-C363-4141-8057-FF7CA9B4B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6808" y="4315783"/>
            <a:ext cx="2613046" cy="13873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9317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1121" y="265176"/>
            <a:ext cx="4572000" cy="1088136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Factores protectores 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414EDC0-D831-419A-885F-1032C1CAFE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80" y="1572768"/>
            <a:ext cx="4572000" cy="4142232"/>
          </a:xfrm>
        </p:spPr>
        <p:txBody>
          <a:bodyPr>
            <a:normAutofit lnSpcReduction="10000"/>
          </a:bodyPr>
          <a:lstStyle/>
          <a:p>
            <a:pPr marL="45720" indent="0" algn="just">
              <a:lnSpc>
                <a:spcPct val="120000"/>
              </a:lnSpc>
              <a:buNone/>
            </a:pPr>
            <a:r>
              <a:rPr lang="es-MX" b="1" dirty="0">
                <a:solidFill>
                  <a:srgbClr val="CC0099"/>
                </a:solidFill>
              </a:rPr>
              <a:t>Factores internos</a:t>
            </a:r>
          </a:p>
          <a:p>
            <a:pPr algn="just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1"/>
                </a:solidFill>
              </a:rPr>
              <a:t>Inteligencia</a:t>
            </a:r>
          </a:p>
          <a:p>
            <a:pPr algn="just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1"/>
                </a:solidFill>
              </a:rPr>
              <a:t>Sentido del humor</a:t>
            </a:r>
          </a:p>
          <a:p>
            <a:pPr algn="just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1"/>
                </a:solidFill>
              </a:rPr>
              <a:t>Empatía</a:t>
            </a:r>
          </a:p>
          <a:p>
            <a:pPr algn="just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1"/>
                </a:solidFill>
              </a:rPr>
              <a:t>Control interno</a:t>
            </a:r>
          </a:p>
          <a:p>
            <a:pPr algn="just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1"/>
                </a:solidFill>
              </a:rPr>
              <a:t>Iniciativa</a:t>
            </a:r>
          </a:p>
          <a:p>
            <a:pPr marL="45720" indent="0">
              <a:buNone/>
            </a:pP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341120" y="1572768"/>
            <a:ext cx="4572000" cy="4142232"/>
          </a:xfrm>
        </p:spPr>
        <p:txBody>
          <a:bodyPr>
            <a:normAutofit lnSpcReduction="10000"/>
          </a:bodyPr>
          <a:lstStyle/>
          <a:p>
            <a:pPr marL="45720" indent="0" algn="just">
              <a:lnSpc>
                <a:spcPct val="120000"/>
              </a:lnSpc>
              <a:buNone/>
            </a:pPr>
            <a:r>
              <a:rPr lang="es-MX" dirty="0">
                <a:solidFill>
                  <a:schemeClr val="accent1"/>
                </a:solidFill>
              </a:rPr>
              <a:t>(Son las condiciones que impiden la aparición del riesgo, de las conductas conducentes a él, por lo que disminuye la vulnerabilidad y favorecen la resistencia al daño). Los factores protectores se dividen en:</a:t>
            </a:r>
          </a:p>
          <a:p>
            <a:pPr marL="45720" indent="0" algn="just">
              <a:lnSpc>
                <a:spcPct val="120000"/>
              </a:lnSpc>
              <a:buNone/>
            </a:pPr>
            <a:r>
              <a:rPr lang="es-MX" b="1" dirty="0">
                <a:solidFill>
                  <a:srgbClr val="CC0099"/>
                </a:solidFill>
              </a:rPr>
              <a:t>Factores externos </a:t>
            </a:r>
          </a:p>
          <a:p>
            <a:pPr algn="just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1"/>
                </a:solidFill>
              </a:rPr>
              <a:t>Cohesión familiar</a:t>
            </a:r>
          </a:p>
          <a:p>
            <a:pPr algn="just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accent1"/>
                </a:solidFill>
              </a:rPr>
              <a:t>La calidez con la que el niño es valorado, protegido y amado.</a:t>
            </a:r>
          </a:p>
          <a:p>
            <a:pPr marL="45720" indent="0" algn="just">
              <a:buNone/>
            </a:pPr>
            <a:endParaRPr lang="es-MX" dirty="0"/>
          </a:p>
          <a:p>
            <a:pPr marL="45720" indent="0">
              <a:buNone/>
            </a:pPr>
            <a:endParaRPr lang="es-MX" dirty="0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9F15745D-5AAF-49B2-A2D4-C60D6D0EEE87}"/>
              </a:ext>
            </a:extLst>
          </p:cNvPr>
          <p:cNvSpPr/>
          <p:nvPr/>
        </p:nvSpPr>
        <p:spPr>
          <a:xfrm>
            <a:off x="8959443" y="1251887"/>
            <a:ext cx="2567030" cy="4142233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rgbClr val="002060"/>
                </a:solidFill>
              </a:rPr>
              <a:t>Se llega a la conclusión que mientras más oportunidades tengan las personas de estrategias de resiliencia (factores protectores), serán menos vulnerables a las secuelas negativas, tanto físicas como psicológicas del estrés.</a:t>
            </a:r>
          </a:p>
        </p:txBody>
      </p:sp>
      <p:pic>
        <p:nvPicPr>
          <p:cNvPr id="1026" name="Picture 2" descr="Imagen relacionada">
            <a:extLst>
              <a:ext uri="{FF2B5EF4-FFF2-40B4-BE49-F238E27FC236}">
                <a16:creationId xmlns:a16="http://schemas.microsoft.com/office/drawing/2014/main" id="{2FC01EA0-CB48-400C-89FC-E1C9C7A47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97" y="5323993"/>
            <a:ext cx="1843628" cy="13872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empatizar">
            <a:extLst>
              <a:ext uri="{FF2B5EF4-FFF2-40B4-BE49-F238E27FC236}">
                <a16:creationId xmlns:a16="http://schemas.microsoft.com/office/drawing/2014/main" id="{D49CAEEA-0CAA-47AD-BBBE-E9DE71306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063" y="257392"/>
            <a:ext cx="1809029" cy="12056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Resultado de imagen para iniciativa">
            <a:extLst>
              <a:ext uri="{FF2B5EF4-FFF2-40B4-BE49-F238E27FC236}">
                <a16:creationId xmlns:a16="http://schemas.microsoft.com/office/drawing/2014/main" id="{48555A12-BCFA-40ED-9789-B9D79DD84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563" y="4857602"/>
            <a:ext cx="1553155" cy="107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Imagen relacionada">
            <a:extLst>
              <a:ext uri="{FF2B5EF4-FFF2-40B4-BE49-F238E27FC236}">
                <a16:creationId xmlns:a16="http://schemas.microsoft.com/office/drawing/2014/main" id="{170AA8A3-F08E-46A9-BB93-F609945F0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113" y="5411546"/>
            <a:ext cx="1317523" cy="121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1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FE2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BDEFBF-ACDB-499F-9558-56ACA7EC4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376511"/>
            <a:ext cx="9509759" cy="1088136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Factores de protección </a:t>
            </a:r>
            <a:br>
              <a:rPr lang="es-MX" sz="3200" dirty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200" dirty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Categorías de potenciales fortalezas humanas: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ACEDF6-8B87-4ACA-826B-4B9E534568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120" y="1795189"/>
            <a:ext cx="9509760" cy="4474982"/>
          </a:xfrm>
          <a:noFill/>
        </p:spPr>
        <p:txBody>
          <a:bodyPr>
            <a:noAutofit/>
          </a:bodyPr>
          <a:lstStyle/>
          <a:p>
            <a:pPr algn="just"/>
            <a:r>
              <a:rPr lang="es-MX" sz="2200" b="1" dirty="0">
                <a:solidFill>
                  <a:srgbClr val="7030A0"/>
                </a:solidFill>
              </a:rPr>
              <a:t>La emocional</a:t>
            </a:r>
            <a:r>
              <a:rPr lang="es-MX" sz="2200" dirty="0">
                <a:solidFill>
                  <a:srgbClr val="7030A0"/>
                </a:solidFill>
              </a:rPr>
              <a:t>: Las emociones positivas se relacionan con la salud               (Mayor nivel de felicidad, mayor protección ante la depresión y la ansiedad).</a:t>
            </a:r>
          </a:p>
          <a:p>
            <a:pPr algn="just"/>
            <a:r>
              <a:rPr lang="es-MX" sz="2200" b="1" dirty="0">
                <a:solidFill>
                  <a:srgbClr val="7030A0"/>
                </a:solidFill>
              </a:rPr>
              <a:t>La motivacional</a:t>
            </a:r>
            <a:r>
              <a:rPr lang="es-MX" sz="2200" dirty="0">
                <a:solidFill>
                  <a:srgbClr val="7030A0"/>
                </a:solidFill>
              </a:rPr>
              <a:t>: Optimismo, el bienestar, la felicidad y la satisfacción.</a:t>
            </a:r>
          </a:p>
          <a:p>
            <a:pPr algn="just"/>
            <a:r>
              <a:rPr lang="es-MX" sz="2200" b="1" dirty="0">
                <a:solidFill>
                  <a:srgbClr val="7030A0"/>
                </a:solidFill>
              </a:rPr>
              <a:t>La intelectual</a:t>
            </a:r>
            <a:r>
              <a:rPr lang="es-MX" sz="2200" dirty="0">
                <a:solidFill>
                  <a:srgbClr val="7030A0"/>
                </a:solidFill>
              </a:rPr>
              <a:t>: La originalidad, la creatividad, el talento o genialidad y la sabiduría y la inteligencia emocional.</a:t>
            </a:r>
          </a:p>
          <a:p>
            <a:pPr algn="just"/>
            <a:r>
              <a:rPr lang="es-MX" sz="2200" b="1" dirty="0">
                <a:solidFill>
                  <a:srgbClr val="7030A0"/>
                </a:solidFill>
              </a:rPr>
              <a:t>La interacción social</a:t>
            </a:r>
            <a:r>
              <a:rPr lang="es-MX" sz="2200" dirty="0">
                <a:solidFill>
                  <a:srgbClr val="7030A0"/>
                </a:solidFill>
              </a:rPr>
              <a:t>: La empatía, las habilidades interpersonales, la conducta prosocial y la espontaneidad. </a:t>
            </a:r>
          </a:p>
          <a:p>
            <a:pPr algn="just"/>
            <a:r>
              <a:rPr lang="es-MX" sz="2200" b="1" dirty="0">
                <a:solidFill>
                  <a:srgbClr val="7030A0"/>
                </a:solidFill>
              </a:rPr>
              <a:t>La estructura social</a:t>
            </a:r>
            <a:r>
              <a:rPr lang="es-MX" sz="2200" dirty="0">
                <a:solidFill>
                  <a:srgbClr val="7030A0"/>
                </a:solidFill>
              </a:rPr>
              <a:t>: la red social y apoyo social, las oportunidades sociales, la diversidad física y social y los recursos igualitarios socioeconómicos.</a:t>
            </a:r>
          </a:p>
        </p:txBody>
      </p:sp>
    </p:spTree>
    <p:extLst>
      <p:ext uri="{BB962C8B-B14F-4D97-AF65-F5344CB8AC3E}">
        <p14:creationId xmlns:p14="http://schemas.microsoft.com/office/powerpoint/2010/main" val="557611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91219" y="869009"/>
            <a:ext cx="3377133" cy="1614086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Resiliencia, personalidad y autoestima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BFA767ED-38AA-4FA8-ADF3-175354A9970A}"/>
              </a:ext>
            </a:extLst>
          </p:cNvPr>
          <p:cNvSpPr/>
          <p:nvPr/>
        </p:nvSpPr>
        <p:spPr>
          <a:xfrm>
            <a:off x="852614" y="4643200"/>
            <a:ext cx="6433402" cy="1227613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just"/>
            <a:r>
              <a:rPr lang="es-MX" dirty="0">
                <a:solidFill>
                  <a:srgbClr val="FF6600"/>
                </a:solidFill>
              </a:rPr>
              <a:t>Entre los </a:t>
            </a:r>
            <a:r>
              <a:rPr lang="es-MX" b="1" dirty="0">
                <a:solidFill>
                  <a:srgbClr val="FF6600"/>
                </a:solidFill>
              </a:rPr>
              <a:t>recursos</a:t>
            </a:r>
            <a:r>
              <a:rPr lang="es-MX" dirty="0">
                <a:solidFill>
                  <a:srgbClr val="FF6600"/>
                </a:solidFill>
              </a:rPr>
              <a:t> con los que cuentan las </a:t>
            </a:r>
            <a:r>
              <a:rPr lang="es-MX" b="1" dirty="0">
                <a:solidFill>
                  <a:srgbClr val="FF6600"/>
                </a:solidFill>
              </a:rPr>
              <a:t>personas resilientes </a:t>
            </a:r>
            <a:r>
              <a:rPr lang="es-MX" dirty="0">
                <a:solidFill>
                  <a:srgbClr val="FF6600"/>
                </a:solidFill>
              </a:rPr>
              <a:t>se encuentra el haber vivido experiencias de autoeficacia, autoconfianza y contar con una autoimagen positiva, es decir, con una </a:t>
            </a:r>
            <a:r>
              <a:rPr lang="es-MX" b="1" dirty="0">
                <a:solidFill>
                  <a:srgbClr val="FF6600"/>
                </a:solidFill>
              </a:rPr>
              <a:t>autoestima positiva</a:t>
            </a:r>
            <a:r>
              <a:rPr lang="es-MX" dirty="0">
                <a:solidFill>
                  <a:srgbClr val="FF6600"/>
                </a:solidFill>
              </a:rPr>
              <a:t>.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EA402856-B94A-4DBA-BE27-68D8F27E40A4}"/>
              </a:ext>
            </a:extLst>
          </p:cNvPr>
          <p:cNvSpPr/>
          <p:nvPr/>
        </p:nvSpPr>
        <p:spPr>
          <a:xfrm>
            <a:off x="852614" y="3232345"/>
            <a:ext cx="6433401" cy="1196501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just"/>
            <a:r>
              <a:rPr lang="es-MX" dirty="0">
                <a:solidFill>
                  <a:srgbClr val="FF6600"/>
                </a:solidFill>
              </a:rPr>
              <a:t>Las</a:t>
            </a:r>
            <a:r>
              <a:rPr lang="es-MX" b="1" dirty="0">
                <a:solidFill>
                  <a:srgbClr val="FF6600"/>
                </a:solidFill>
              </a:rPr>
              <a:t> personas con autoestima alta </a:t>
            </a:r>
            <a:r>
              <a:rPr lang="es-MX" dirty="0">
                <a:solidFill>
                  <a:srgbClr val="FF6600"/>
                </a:solidFill>
              </a:rPr>
              <a:t>actuarán independientemente, asumirán responsabilidades, </a:t>
            </a:r>
            <a:r>
              <a:rPr lang="es-MX" b="1" dirty="0">
                <a:solidFill>
                  <a:srgbClr val="FF6600"/>
                </a:solidFill>
              </a:rPr>
              <a:t>afrontarán nuevos retos con entusiasmo</a:t>
            </a:r>
            <a:r>
              <a:rPr lang="es-MX" dirty="0">
                <a:solidFill>
                  <a:srgbClr val="FF6600"/>
                </a:solidFill>
              </a:rPr>
              <a:t>, estarán orgullosas de sus logros, demostrarán sentimientos y emociones.</a:t>
            </a: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A3625C14-1C0C-45CC-A351-A496B247365F}"/>
              </a:ext>
            </a:extLst>
          </p:cNvPr>
          <p:cNvSpPr/>
          <p:nvPr/>
        </p:nvSpPr>
        <p:spPr>
          <a:xfrm>
            <a:off x="852615" y="1921060"/>
            <a:ext cx="6433400" cy="1124070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just"/>
            <a:r>
              <a:rPr lang="es-MX" dirty="0">
                <a:solidFill>
                  <a:srgbClr val="FF6600"/>
                </a:solidFill>
              </a:rPr>
              <a:t>La</a:t>
            </a:r>
            <a:r>
              <a:rPr lang="es-MX" b="1" dirty="0">
                <a:solidFill>
                  <a:srgbClr val="FF6600"/>
                </a:solidFill>
              </a:rPr>
              <a:t> autoestima </a:t>
            </a:r>
            <a:r>
              <a:rPr lang="es-MX" dirty="0">
                <a:solidFill>
                  <a:srgbClr val="FF6600"/>
                </a:solidFill>
              </a:rPr>
              <a:t>es una necesidad básica del ser humano, es decir, es esencial para el desarrollo normal y sano, e importante para </a:t>
            </a:r>
            <a:r>
              <a:rPr lang="es-MX" b="1" dirty="0">
                <a:solidFill>
                  <a:srgbClr val="FF6600"/>
                </a:solidFill>
              </a:rPr>
              <a:t>la supervivencia</a:t>
            </a:r>
            <a:r>
              <a:rPr lang="es-MX" dirty="0">
                <a:solidFill>
                  <a:srgbClr val="FF6600"/>
                </a:solidFill>
              </a:rPr>
              <a:t> (Branden, 1999).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795FC820-C8FB-4536-B5F2-E1F97EB7078E}"/>
              </a:ext>
            </a:extLst>
          </p:cNvPr>
          <p:cNvSpPr/>
          <p:nvPr/>
        </p:nvSpPr>
        <p:spPr>
          <a:xfrm>
            <a:off x="852616" y="693448"/>
            <a:ext cx="6433399" cy="1227612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just"/>
            <a:r>
              <a:rPr lang="es-MX" dirty="0">
                <a:solidFill>
                  <a:srgbClr val="FF6600"/>
                </a:solidFill>
              </a:rPr>
              <a:t>Cuando las </a:t>
            </a:r>
            <a:r>
              <a:rPr lang="es-MX" b="1" dirty="0">
                <a:solidFill>
                  <a:srgbClr val="FF6600"/>
                </a:solidFill>
              </a:rPr>
              <a:t>personas resilientes </a:t>
            </a:r>
            <a:r>
              <a:rPr lang="es-MX" dirty="0">
                <a:solidFill>
                  <a:srgbClr val="FF6600"/>
                </a:solidFill>
              </a:rPr>
              <a:t>atraviesan dificultades, no ven la adversidad como un obstáculo, sino como </a:t>
            </a:r>
            <a:r>
              <a:rPr lang="es-MX" b="1" dirty="0">
                <a:solidFill>
                  <a:srgbClr val="FF6600"/>
                </a:solidFill>
              </a:rPr>
              <a:t>un</a:t>
            </a:r>
            <a:r>
              <a:rPr lang="es-MX" dirty="0">
                <a:solidFill>
                  <a:srgbClr val="FF6600"/>
                </a:solidFill>
              </a:rPr>
              <a:t> </a:t>
            </a:r>
            <a:r>
              <a:rPr lang="es-MX" b="1" dirty="0">
                <a:solidFill>
                  <a:srgbClr val="FF6600"/>
                </a:solidFill>
              </a:rPr>
              <a:t>desafío o una oportunidad </a:t>
            </a:r>
            <a:r>
              <a:rPr lang="es-MX" dirty="0">
                <a:solidFill>
                  <a:srgbClr val="FF6600"/>
                </a:solidFill>
              </a:rPr>
              <a:t>para su desarrollo. </a:t>
            </a:r>
          </a:p>
        </p:txBody>
      </p:sp>
      <p:pic>
        <p:nvPicPr>
          <p:cNvPr id="15" name="Picture 2" descr="https://1.bp.blogspot.com/-4ronU6KMW0U/VsyTpTJs0ZI/AAAAAAAAIn8/pMaDtGk6JJU/s640/resiliencia.jpg">
            <a:extLst>
              <a:ext uri="{FF2B5EF4-FFF2-40B4-BE49-F238E27FC236}">
                <a16:creationId xmlns:a16="http://schemas.microsoft.com/office/drawing/2014/main" id="{226CF0E2-BB3B-4DDA-B038-6490C5C3D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5914" y="2791561"/>
            <a:ext cx="3667741" cy="3430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05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FF0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optimismo y resiliencia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41120" y="1572768"/>
            <a:ext cx="9509760" cy="4142232"/>
          </a:xfrm>
        </p:spPr>
        <p:txBody>
          <a:bodyPr/>
          <a:lstStyle/>
          <a:p>
            <a:pPr algn="just"/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El optimismo como un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recurso personal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para el logro de la resiliencia en los adolescentes.</a:t>
            </a:r>
          </a:p>
          <a:p>
            <a:pPr algn="just"/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Los individuos resilientes  tienden a mostrar mayor capacidad de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ver cosas de manera positiva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, concebir y enfrentar la vida de un modo más optimista.</a:t>
            </a:r>
          </a:p>
          <a:p>
            <a:pPr algn="just"/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El optimismo es una habilidad indispensable, ya que, en la medida que se tomen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las situaciones adversas como una oportunidad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para el desarrollo personal, las personas tendrán mayores posibilidades de fortalecer sus habilidades sociales y generar resiliencia.</a:t>
            </a:r>
          </a:p>
          <a:p>
            <a:pPr algn="just"/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Se ha observado que las personas optimistas tienen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mejor humor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, son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perseverantes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exitosas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y presentan mejor estado de salud física, enfrentan las dificultades con buen ánimo y son activas frente a las dificultades.</a:t>
            </a:r>
          </a:p>
          <a:p>
            <a:pPr marL="45720" indent="0">
              <a:buNone/>
            </a:pPr>
            <a:endParaRPr lang="es-MX" dirty="0"/>
          </a:p>
        </p:txBody>
      </p:sp>
      <p:pic>
        <p:nvPicPr>
          <p:cNvPr id="2052" name="Picture 4" descr="Imagen relacionada">
            <a:extLst>
              <a:ext uri="{FF2B5EF4-FFF2-40B4-BE49-F238E27FC236}">
                <a16:creationId xmlns:a16="http://schemas.microsoft.com/office/drawing/2014/main" id="{ACDB16A8-D5AF-4545-A669-825CEE315E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1783">
            <a:off x="9641002" y="5196703"/>
            <a:ext cx="1967340" cy="14755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4" name="Picture 6" descr="https://mejorconsalud.com/wp-content/uploads/2018/01/mujer-optimista.jpg">
            <a:extLst>
              <a:ext uri="{FF2B5EF4-FFF2-40B4-BE49-F238E27FC236}">
                <a16:creationId xmlns:a16="http://schemas.microsoft.com/office/drawing/2014/main" id="{1DE64E8C-5164-48F1-9D01-64126C711D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50" y="63572"/>
            <a:ext cx="2283740" cy="15255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33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Factores que pueden influir en el desarrollo de la resiliencia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41120" y="1572767"/>
            <a:ext cx="9509760" cy="4744905"/>
          </a:xfrm>
        </p:spPr>
        <p:txBody>
          <a:bodyPr>
            <a:normAutofit/>
          </a:bodyPr>
          <a:lstStyle/>
          <a:p>
            <a:pPr marL="45720" indent="0" algn="just">
              <a:lnSpc>
                <a:spcPct val="100000"/>
              </a:lnSpc>
              <a:buNone/>
            </a:pPr>
            <a:r>
              <a:rPr lang="es-MX" sz="2200" dirty="0">
                <a:solidFill>
                  <a:srgbClr val="993300"/>
                </a:solidFill>
              </a:rPr>
              <a:t>Vanistendael creó la alegoría de “</a:t>
            </a:r>
            <a:r>
              <a:rPr lang="es-MX" sz="2200" b="1" dirty="0">
                <a:solidFill>
                  <a:srgbClr val="993300"/>
                </a:solidFill>
              </a:rPr>
              <a:t>la casita</a:t>
            </a:r>
            <a:r>
              <a:rPr lang="es-MX" sz="2200" dirty="0">
                <a:solidFill>
                  <a:srgbClr val="993300"/>
                </a:solidFill>
              </a:rPr>
              <a:t>”. En ella se pueden advertir las competencias que se necesitan desarrollar en cada habitación, lo cual permite a una persona percibir </a:t>
            </a:r>
            <a:r>
              <a:rPr lang="es-MX" sz="2200" b="1" dirty="0">
                <a:solidFill>
                  <a:srgbClr val="993300"/>
                </a:solidFill>
              </a:rPr>
              <a:t>sus</a:t>
            </a:r>
            <a:r>
              <a:rPr lang="es-MX" sz="2200" dirty="0">
                <a:solidFill>
                  <a:srgbClr val="993300"/>
                </a:solidFill>
              </a:rPr>
              <a:t> </a:t>
            </a:r>
            <a:r>
              <a:rPr lang="es-MX" sz="2200" b="1" dirty="0">
                <a:solidFill>
                  <a:srgbClr val="993300"/>
                </a:solidFill>
              </a:rPr>
              <a:t>áreas de oportunidad</a:t>
            </a:r>
            <a:r>
              <a:rPr lang="es-MX" sz="2200" dirty="0">
                <a:solidFill>
                  <a:srgbClr val="993300"/>
                </a:solidFill>
              </a:rPr>
              <a:t>.</a:t>
            </a:r>
          </a:p>
        </p:txBody>
      </p:sp>
      <p:pic>
        <p:nvPicPr>
          <p:cNvPr id="2050" name="Picture 2" descr="http://1.bp.blogspot.com/-d4SmtPfEHfM/UZLfvHIbDEI/AAAAAAAAB8o/ogYvyZu2s3U/s400/La+casita+de+la+resilienc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248" y="2956956"/>
            <a:ext cx="6411501" cy="325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90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iloelearning.files.wordpress.com/2015/09/construccic3b3n-de-la-resilienc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464" y="353337"/>
            <a:ext cx="6419397" cy="609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685801" y="1817609"/>
            <a:ext cx="3407227" cy="31679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>
                <a:solidFill>
                  <a:srgbClr val="CC3300"/>
                </a:solidFill>
              </a:rPr>
              <a:t>Realiza tu casita de la resiliencia, debe contener las siguientes características:</a:t>
            </a:r>
          </a:p>
        </p:txBody>
      </p:sp>
    </p:spTree>
    <p:extLst>
      <p:ext uri="{BB962C8B-B14F-4D97-AF65-F5344CB8AC3E}">
        <p14:creationId xmlns:p14="http://schemas.microsoft.com/office/powerpoint/2010/main" val="84853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9B7A3A-18BC-4BE9-BCAB-ED3B34D72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3F1156-C6E6-4D3E-B565-E3F2B138F3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4" descr="Resultado de imagen para resiliencia">
            <a:extLst>
              <a:ext uri="{FF2B5EF4-FFF2-40B4-BE49-F238E27FC236}">
                <a16:creationId xmlns:a16="http://schemas.microsoft.com/office/drawing/2014/main" id="{5D57D08B-33C9-4067-9A28-18FA0E531A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CB6527C0-2153-4CB5-A62E-DF6960F29DE6}"/>
              </a:ext>
            </a:extLst>
          </p:cNvPr>
          <p:cNvSpPr/>
          <p:nvPr/>
        </p:nvSpPr>
        <p:spPr>
          <a:xfrm>
            <a:off x="1253571" y="3696700"/>
            <a:ext cx="22797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5"/>
                </a:solidFill>
              </a:rPr>
              <a:t>PROPÓSITO: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621363F-1833-4643-B449-AAED07969178}"/>
              </a:ext>
            </a:extLst>
          </p:cNvPr>
          <p:cNvSpPr/>
          <p:nvPr/>
        </p:nvSpPr>
        <p:spPr>
          <a:xfrm>
            <a:off x="857348" y="4281475"/>
            <a:ext cx="65078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s-MX" sz="2400" dirty="0">
                <a:solidFill>
                  <a:schemeClr val="accent5"/>
                </a:solidFill>
              </a:rPr>
              <a:t>Valora la resiliencia como medios de auto control y capacidad para superar obstáculos y conseguir objetivos.</a:t>
            </a:r>
          </a:p>
        </p:txBody>
      </p:sp>
    </p:spTree>
    <p:extLst>
      <p:ext uri="{BB962C8B-B14F-4D97-AF65-F5344CB8AC3E}">
        <p14:creationId xmlns:p14="http://schemas.microsoft.com/office/powerpoint/2010/main" val="278658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3F0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60A2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casita de la resiliencia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41120" y="1798399"/>
            <a:ext cx="9509760" cy="3949258"/>
          </a:xfrm>
          <a:solidFill>
            <a:srgbClr val="E3F0E0"/>
          </a:solidFill>
        </p:spPr>
        <p:txBody>
          <a:bodyPr>
            <a:normAutofit/>
          </a:bodyPr>
          <a:lstStyle/>
          <a:p>
            <a:pPr algn="just"/>
            <a:r>
              <a:rPr lang="es-MX" sz="2200" b="1" dirty="0">
                <a:solidFill>
                  <a:srgbClr val="CC3300"/>
                </a:solidFill>
              </a:rPr>
              <a:t>Cimientos</a:t>
            </a:r>
            <a:r>
              <a:rPr lang="es-MX" sz="2200" dirty="0">
                <a:solidFill>
                  <a:srgbClr val="CC3300"/>
                </a:solidFill>
              </a:rPr>
              <a:t>.- Aquí encontramos las necesidades fisiológicas básicas: comer, dormir, tener salud, etc.</a:t>
            </a:r>
          </a:p>
          <a:p>
            <a:pPr algn="just"/>
            <a:r>
              <a:rPr lang="es-MX" sz="2200" b="1" dirty="0">
                <a:solidFill>
                  <a:srgbClr val="CC3300"/>
                </a:solidFill>
              </a:rPr>
              <a:t>Subsuelo</a:t>
            </a:r>
            <a:r>
              <a:rPr lang="es-MX" sz="2200" dirty="0">
                <a:solidFill>
                  <a:srgbClr val="CC3300"/>
                </a:solidFill>
              </a:rPr>
              <a:t>.- Vínculos  y redes de apoyo: la familia,  los amigos, las asociaciones, etc.</a:t>
            </a:r>
          </a:p>
          <a:p>
            <a:pPr algn="just"/>
            <a:r>
              <a:rPr lang="es-MX" sz="2200" b="1" dirty="0">
                <a:solidFill>
                  <a:srgbClr val="CC3300"/>
                </a:solidFill>
              </a:rPr>
              <a:t>Planta baja</a:t>
            </a:r>
            <a:r>
              <a:rPr lang="es-MX" sz="2200" dirty="0">
                <a:solidFill>
                  <a:srgbClr val="CC3300"/>
                </a:solidFill>
              </a:rPr>
              <a:t>.- Capacidad de encontrar y crear sentidos de vida.</a:t>
            </a:r>
          </a:p>
          <a:p>
            <a:pPr algn="just"/>
            <a:r>
              <a:rPr lang="es-MX" sz="2200" b="1" dirty="0">
                <a:solidFill>
                  <a:srgbClr val="CC3300"/>
                </a:solidFill>
              </a:rPr>
              <a:t>Primer piso</a:t>
            </a:r>
            <a:r>
              <a:rPr lang="es-MX" sz="2200" dirty="0">
                <a:solidFill>
                  <a:srgbClr val="CC3300"/>
                </a:solidFill>
              </a:rPr>
              <a:t>.- Autoestima, recursos personales y sociales y sentido del humor.</a:t>
            </a:r>
          </a:p>
          <a:p>
            <a:pPr algn="just"/>
            <a:r>
              <a:rPr lang="es-MX" sz="2200" b="1" dirty="0">
                <a:solidFill>
                  <a:srgbClr val="CC3300"/>
                </a:solidFill>
              </a:rPr>
              <a:t>Desván</a:t>
            </a:r>
            <a:r>
              <a:rPr lang="es-MX" sz="2200" dirty="0">
                <a:solidFill>
                  <a:srgbClr val="CC3300"/>
                </a:solidFill>
              </a:rPr>
              <a:t>.- Apertura a nuevas situaciones difíciles. El percatarse de que la adversidad forma parte de la vida. </a:t>
            </a:r>
          </a:p>
        </p:txBody>
      </p:sp>
    </p:spTree>
    <p:extLst>
      <p:ext uri="{BB962C8B-B14F-4D97-AF65-F5344CB8AC3E}">
        <p14:creationId xmlns:p14="http://schemas.microsoft.com/office/powerpoint/2010/main" val="198537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Fuentes de la resiliencia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41120" y="1572767"/>
            <a:ext cx="9509760" cy="4414375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200" dirty="0">
                <a:solidFill>
                  <a:srgbClr val="7030A0"/>
                </a:solidFill>
              </a:rPr>
              <a:t>Kotliarenco, Cáceres y Álvarez (1996) mencionan cuatro fuentes de resiliencia para los niños:</a:t>
            </a:r>
          </a:p>
          <a:p>
            <a:pPr marL="502920" indent="-457200" algn="just">
              <a:buClr>
                <a:srgbClr val="FF3399"/>
              </a:buClr>
              <a:buFont typeface="+mj-lt"/>
              <a:buAutoNum type="arabicPeriod"/>
            </a:pPr>
            <a:r>
              <a:rPr lang="es-MX" sz="2200" b="1" dirty="0">
                <a:solidFill>
                  <a:srgbClr val="7030A0"/>
                </a:solidFill>
              </a:rPr>
              <a:t> </a:t>
            </a:r>
            <a:r>
              <a:rPr lang="es-MX" sz="2200" b="1" dirty="0">
                <a:solidFill>
                  <a:srgbClr val="FF3399"/>
                </a:solidFill>
              </a:rPr>
              <a:t>Primera fuente: “Yo tengo”</a:t>
            </a:r>
            <a:r>
              <a:rPr lang="es-MX" sz="2200" dirty="0">
                <a:solidFill>
                  <a:srgbClr val="FF3399"/>
                </a:solidFill>
              </a:rPr>
              <a:t>. </a:t>
            </a:r>
            <a:r>
              <a:rPr lang="es-MX" sz="2200" dirty="0">
                <a:solidFill>
                  <a:srgbClr val="7030A0"/>
                </a:solidFill>
              </a:rPr>
              <a:t>Se relaciona con lo que el niño tiene o con factores de soporte externo.</a:t>
            </a:r>
          </a:p>
          <a:p>
            <a:pPr marL="502920" indent="-457200" algn="just">
              <a:buClr>
                <a:srgbClr val="FF3399"/>
              </a:buClr>
              <a:buFont typeface="+mj-lt"/>
              <a:buAutoNum type="arabicPeriod"/>
            </a:pPr>
            <a:r>
              <a:rPr lang="es-MX" sz="2200" b="1" dirty="0">
                <a:solidFill>
                  <a:srgbClr val="7030A0"/>
                </a:solidFill>
              </a:rPr>
              <a:t> </a:t>
            </a:r>
            <a:r>
              <a:rPr lang="es-MX" sz="2200" b="1" dirty="0">
                <a:solidFill>
                  <a:srgbClr val="FF3399"/>
                </a:solidFill>
              </a:rPr>
              <a:t>Segunda fuente: “Yo soy”</a:t>
            </a:r>
            <a:r>
              <a:rPr lang="es-MX" sz="2200" dirty="0">
                <a:solidFill>
                  <a:srgbClr val="FF3399"/>
                </a:solidFill>
              </a:rPr>
              <a:t>.</a:t>
            </a:r>
            <a:r>
              <a:rPr lang="es-MX" sz="2200" b="1" dirty="0">
                <a:solidFill>
                  <a:srgbClr val="FF3399"/>
                </a:solidFill>
              </a:rPr>
              <a:t> </a:t>
            </a:r>
            <a:r>
              <a:rPr lang="es-MX" sz="2200" dirty="0">
                <a:solidFill>
                  <a:srgbClr val="7030A0"/>
                </a:solidFill>
              </a:rPr>
              <a:t>Se refiere a lo que el niño es o a fuerzas internas personales.</a:t>
            </a:r>
          </a:p>
          <a:p>
            <a:pPr marL="502920" indent="-457200" algn="just">
              <a:buClr>
                <a:srgbClr val="FF3399"/>
              </a:buClr>
              <a:buFont typeface="+mj-lt"/>
              <a:buAutoNum type="arabicPeriod"/>
            </a:pPr>
            <a:r>
              <a:rPr lang="es-MX" sz="2200" b="1" dirty="0">
                <a:solidFill>
                  <a:srgbClr val="7030A0"/>
                </a:solidFill>
              </a:rPr>
              <a:t> </a:t>
            </a:r>
            <a:r>
              <a:rPr lang="es-MX" sz="2200" b="1" dirty="0">
                <a:solidFill>
                  <a:srgbClr val="FF3399"/>
                </a:solidFill>
              </a:rPr>
              <a:t>Tercera fuente: “Yo puedo”</a:t>
            </a:r>
            <a:r>
              <a:rPr lang="es-MX" sz="2200" dirty="0">
                <a:solidFill>
                  <a:srgbClr val="FF3399"/>
                </a:solidFill>
              </a:rPr>
              <a:t>.</a:t>
            </a:r>
            <a:r>
              <a:rPr lang="es-MX" sz="2200" b="1" dirty="0">
                <a:solidFill>
                  <a:srgbClr val="7030A0"/>
                </a:solidFill>
              </a:rPr>
              <a:t> </a:t>
            </a:r>
            <a:r>
              <a:rPr lang="es-MX" sz="2200" dirty="0">
                <a:solidFill>
                  <a:srgbClr val="7030A0"/>
                </a:solidFill>
              </a:rPr>
              <a:t>Se sustenta en lo que el niño puede hacer o habilidades sociales.</a:t>
            </a:r>
          </a:p>
          <a:p>
            <a:pPr marL="502920" indent="-457200" algn="just">
              <a:buClr>
                <a:srgbClr val="FF3399"/>
              </a:buClr>
              <a:buFont typeface="+mj-lt"/>
              <a:buAutoNum type="arabicPeriod"/>
            </a:pPr>
            <a:r>
              <a:rPr lang="es-MX" sz="2200" b="1" dirty="0">
                <a:solidFill>
                  <a:srgbClr val="7030A0"/>
                </a:solidFill>
              </a:rPr>
              <a:t> </a:t>
            </a:r>
            <a:r>
              <a:rPr lang="es-MX" sz="2200" b="1" dirty="0">
                <a:solidFill>
                  <a:srgbClr val="FF3399"/>
                </a:solidFill>
              </a:rPr>
              <a:t>Cuarta fuente: “Yo estoy”</a:t>
            </a:r>
            <a:r>
              <a:rPr lang="es-MX" sz="2200" dirty="0">
                <a:solidFill>
                  <a:srgbClr val="FF3399"/>
                </a:solidFill>
              </a:rPr>
              <a:t>.</a:t>
            </a:r>
            <a:r>
              <a:rPr lang="es-MX" sz="2200" b="1" dirty="0">
                <a:solidFill>
                  <a:srgbClr val="FF3399"/>
                </a:solidFill>
              </a:rPr>
              <a:t> </a:t>
            </a:r>
            <a:r>
              <a:rPr lang="es-MX" sz="2200" dirty="0">
                <a:solidFill>
                  <a:srgbClr val="7030A0"/>
                </a:solidFill>
              </a:rPr>
              <a:t>Se asocia con lo que el niño está dispuesto a hacer.</a:t>
            </a:r>
          </a:p>
        </p:txBody>
      </p:sp>
    </p:spTree>
    <p:extLst>
      <p:ext uri="{BB962C8B-B14F-4D97-AF65-F5344CB8AC3E}">
        <p14:creationId xmlns:p14="http://schemas.microsoft.com/office/powerpoint/2010/main" val="384942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E5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6219503" y="724395"/>
            <a:ext cx="4572000" cy="5628904"/>
          </a:xfrm>
        </p:spPr>
        <p:txBody>
          <a:bodyPr>
            <a:normAutofit lnSpcReduction="10000"/>
          </a:bodyPr>
          <a:lstStyle/>
          <a:p>
            <a:pPr marL="502920" indent="-457200" algn="just">
              <a:buAutoNum type="arabicPeriod" startAt="2"/>
            </a:pPr>
            <a:r>
              <a:rPr lang="es-MX" b="1" dirty="0">
                <a:solidFill>
                  <a:srgbClr val="FF3399"/>
                </a:solidFill>
              </a:rPr>
              <a:t>Segunda fuente: “Yo soy”</a:t>
            </a:r>
            <a:r>
              <a:rPr lang="es-MX" dirty="0">
                <a:solidFill>
                  <a:srgbClr val="FF3399"/>
                </a:solidFill>
              </a:rPr>
              <a:t>.</a:t>
            </a:r>
            <a:r>
              <a:rPr lang="es-MX" b="1" dirty="0">
                <a:solidFill>
                  <a:srgbClr val="FF3399"/>
                </a:solidFill>
              </a:rPr>
              <a:t> 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Respetuoso.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Autónomo.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Buen temperamento.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Orientado al logro.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Buena autoestima.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Esperanza y fe en el futuro.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Empatía.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Altruismo.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Control interno.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Creyente en Dios o en principios morales.</a:t>
            </a:r>
          </a:p>
          <a:p>
            <a:pPr marL="45720" indent="0" algn="just">
              <a:buNone/>
            </a:pPr>
            <a:endParaRPr lang="es-MX" dirty="0">
              <a:solidFill>
                <a:srgbClr val="7030A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400497" y="724395"/>
            <a:ext cx="4572000" cy="5628904"/>
          </a:xfrm>
        </p:spPr>
        <p:txBody>
          <a:bodyPr>
            <a:normAutofit lnSpcReduction="10000"/>
          </a:bodyPr>
          <a:lstStyle/>
          <a:p>
            <a:pPr marL="502920" indent="-457200" algn="just">
              <a:buAutoNum type="arabicPeriod"/>
            </a:pPr>
            <a:r>
              <a:rPr lang="es-MX" b="1" dirty="0">
                <a:solidFill>
                  <a:srgbClr val="FF3399"/>
                </a:solidFill>
              </a:rPr>
              <a:t>Primera fuente: “Yo tengo”</a:t>
            </a:r>
            <a:r>
              <a:rPr lang="es-MX" dirty="0">
                <a:solidFill>
                  <a:srgbClr val="FF3399"/>
                </a:solidFill>
              </a:rPr>
              <a:t>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Relaciones confiables.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Acceso a la salud, educación, etc.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Un hogar estructurado y con reglas.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Padres que fomentan la autonomía.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Ambiente escolar estable.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Ambiente familiar estable.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Modelos a seguir.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Organizaciones religiosas o morales a su disposición.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Red social de apoyo con personas dispuestas a ayudar ante cualquier circunstancia.</a:t>
            </a:r>
          </a:p>
          <a:p>
            <a:pPr marL="45720" indent="0" algn="just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0339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E5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6302631" y="855023"/>
            <a:ext cx="4572000" cy="2161309"/>
          </a:xfrm>
        </p:spPr>
        <p:txBody>
          <a:bodyPr/>
          <a:lstStyle/>
          <a:p>
            <a:pPr marL="45720" indent="0" algn="just">
              <a:buNone/>
            </a:pPr>
            <a:r>
              <a:rPr lang="es-MX" b="1" dirty="0">
                <a:solidFill>
                  <a:srgbClr val="FF3399"/>
                </a:solidFill>
              </a:rPr>
              <a:t>4. Cuarta fuente: “Yo estoy”</a:t>
            </a:r>
            <a:r>
              <a:rPr lang="es-MX" dirty="0">
                <a:solidFill>
                  <a:srgbClr val="FF3399"/>
                </a:solidFill>
              </a:rPr>
              <a:t>.</a:t>
            </a:r>
            <a:r>
              <a:rPr lang="es-MX" b="1" dirty="0">
                <a:solidFill>
                  <a:srgbClr val="FF3399"/>
                </a:solidFill>
              </a:rPr>
              <a:t> </a:t>
            </a:r>
            <a:endParaRPr lang="es-MX" dirty="0">
              <a:solidFill>
                <a:srgbClr val="FF3399"/>
              </a:solidFill>
            </a:endParaRPr>
          </a:p>
          <a:p>
            <a:r>
              <a:rPr lang="es-MX" dirty="0">
                <a:solidFill>
                  <a:srgbClr val="7030A0"/>
                </a:solidFill>
              </a:rPr>
              <a:t>Dispuesto a responsabilizarse  de sus actos.</a:t>
            </a:r>
          </a:p>
          <a:p>
            <a:r>
              <a:rPr lang="es-MX" dirty="0">
                <a:solidFill>
                  <a:srgbClr val="7030A0"/>
                </a:solidFill>
              </a:rPr>
              <a:t>Seguro que todo va a salir bien.</a:t>
            </a:r>
          </a:p>
          <a:p>
            <a:pPr marL="45720" indent="0">
              <a:buNone/>
            </a:pP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1341120" y="855023"/>
            <a:ext cx="4572000" cy="4859977"/>
          </a:xfrm>
        </p:spPr>
        <p:txBody>
          <a:bodyPr/>
          <a:lstStyle/>
          <a:p>
            <a:pPr marL="45720" indent="0" algn="just">
              <a:buNone/>
            </a:pPr>
            <a:r>
              <a:rPr lang="es-MX" b="1" dirty="0">
                <a:solidFill>
                  <a:srgbClr val="FF3399"/>
                </a:solidFill>
              </a:rPr>
              <a:t>3. Tercera fuente: “Yo puedo”</a:t>
            </a:r>
            <a:r>
              <a:rPr lang="es-MX" dirty="0">
                <a:solidFill>
                  <a:srgbClr val="FF3399"/>
                </a:solidFill>
              </a:rPr>
              <a:t>.</a:t>
            </a:r>
            <a:r>
              <a:rPr lang="es-MX" b="1" dirty="0">
                <a:solidFill>
                  <a:srgbClr val="FF3399"/>
                </a:solidFill>
              </a:rPr>
              <a:t> 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Ser creativo.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Ser persistente.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Tener buen humor.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Comunicarme adecuadamente.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Controlar los impulsos.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Buscar relaciones confiables.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Hablar cuando sea apropiado.</a:t>
            </a:r>
          </a:p>
          <a:p>
            <a:pPr algn="just"/>
            <a:r>
              <a:rPr lang="es-MX" dirty="0">
                <a:solidFill>
                  <a:srgbClr val="7030A0"/>
                </a:solidFill>
              </a:rPr>
              <a:t>Encontrar a alguien que me ayude.</a:t>
            </a:r>
          </a:p>
          <a:p>
            <a:pPr marL="45720" indent="0" algn="just">
              <a:buNone/>
            </a:pPr>
            <a:endParaRPr lang="es-MX" dirty="0">
              <a:solidFill>
                <a:srgbClr val="7030A0"/>
              </a:solidFill>
            </a:endParaRPr>
          </a:p>
          <a:p>
            <a:pPr marL="45720" indent="0">
              <a:buNone/>
            </a:pPr>
            <a:endParaRPr lang="es-MX" dirty="0"/>
          </a:p>
        </p:txBody>
      </p:sp>
      <p:sp>
        <p:nvSpPr>
          <p:cNvPr id="7" name="Rectángulo redondeado 6"/>
          <p:cNvSpPr/>
          <p:nvPr/>
        </p:nvSpPr>
        <p:spPr>
          <a:xfrm>
            <a:off x="6005351" y="3190008"/>
            <a:ext cx="5594069" cy="1805049"/>
          </a:xfrm>
          <a:prstGeom prst="roundRect">
            <a:avLst/>
          </a:prstGeom>
          <a:solidFill>
            <a:srgbClr val="B2B7D8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>
                <a:solidFill>
                  <a:schemeClr val="accent3"/>
                </a:solidFill>
              </a:rPr>
              <a:t>Identifica los aspectos o características que tienes más desarrollados  y los que te faltan por desarrollar:</a:t>
            </a:r>
          </a:p>
        </p:txBody>
      </p:sp>
    </p:spTree>
    <p:extLst>
      <p:ext uri="{BB962C8B-B14F-4D97-AF65-F5344CB8AC3E}">
        <p14:creationId xmlns:p14="http://schemas.microsoft.com/office/powerpoint/2010/main" val="128968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28F2C6-9EBD-40E0-9706-383D22C5F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7726" y="860138"/>
            <a:ext cx="3377133" cy="2743200"/>
          </a:xfrm>
        </p:spPr>
        <p:txBody>
          <a:bodyPr/>
          <a:lstStyle/>
          <a:p>
            <a:pPr algn="ctr"/>
            <a:r>
              <a:rPr lang="es-MX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Estrategias de resiliencia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BFAEE05-DB73-4797-967F-FF63A4131F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506" y="1119031"/>
            <a:ext cx="6858000" cy="4095226"/>
          </a:xfrm>
        </p:spPr>
        <p:txBody>
          <a:bodyPr>
            <a:normAutofit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s-MX" sz="22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La búsqueda de soluciones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MX" sz="22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El autocontrol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MX" sz="22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La reestructuración positiva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MX" sz="22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El enfrentamiento activo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MX" sz="22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La planificación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MX" sz="22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El optimismo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MX" sz="22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El buen humor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MX" sz="22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La aceptación y búsqueda de apoyo social</a:t>
            </a:r>
          </a:p>
          <a:p>
            <a:pPr marL="45720" indent="0">
              <a:buNone/>
            </a:pPr>
            <a:endParaRPr lang="es-MX" dirty="0"/>
          </a:p>
        </p:txBody>
      </p:sp>
      <p:pic>
        <p:nvPicPr>
          <p:cNvPr id="4098" name="Picture 2" descr="Resultado de imagen para el autocontr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965" y="486435"/>
            <a:ext cx="2945625" cy="195217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Resultado de imagen para el optimism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799" y="3938431"/>
            <a:ext cx="2928988" cy="195217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esultado de imagen para el buen hum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256" y="302791"/>
            <a:ext cx="2152269" cy="21358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21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0DC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4071581B-E005-4395-9B51-6F8B4BBD1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206810"/>
            <a:ext cx="9509759" cy="1088136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CC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trascendencia?</a:t>
            </a: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F8DEC283-3D2D-4641-97E1-3B01FACA18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02989" y="1777048"/>
            <a:ext cx="4618693" cy="3625402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200" b="1" dirty="0">
                <a:solidFill>
                  <a:schemeClr val="accent2">
                    <a:lumMod val="75000"/>
                  </a:schemeClr>
                </a:solidFill>
              </a:rPr>
              <a:t>Trascendencia</a:t>
            </a:r>
            <a:r>
              <a:rPr lang="es-MX" sz="2200" dirty="0">
                <a:solidFill>
                  <a:schemeClr val="accent2">
                    <a:lumMod val="75000"/>
                  </a:schemeClr>
                </a:solidFill>
              </a:rPr>
              <a:t> consiste en lograr aquello para lo cual se está en el mundo, en compañía de los otros y con objetivos claros para hacer de él un lugar más digno para vivir.</a:t>
            </a:r>
          </a:p>
          <a:p>
            <a:pPr marL="45720" indent="0" algn="just">
              <a:buNone/>
            </a:pPr>
            <a:r>
              <a:rPr lang="es-MX" sz="2200" dirty="0">
                <a:solidFill>
                  <a:schemeClr val="accent2">
                    <a:lumMod val="75000"/>
                  </a:schemeClr>
                </a:solidFill>
              </a:rPr>
              <a:t>Implica </a:t>
            </a:r>
            <a:r>
              <a:rPr lang="es-MX" sz="2200" b="1" dirty="0">
                <a:solidFill>
                  <a:schemeClr val="accent2">
                    <a:lumMod val="75000"/>
                  </a:schemeClr>
                </a:solidFill>
              </a:rPr>
              <a:t>logros en la persona a nivel integral </a:t>
            </a:r>
            <a:r>
              <a:rPr lang="es-MX" sz="2200" dirty="0">
                <a:solidFill>
                  <a:schemeClr val="accent2">
                    <a:lumMod val="75000"/>
                  </a:schemeClr>
                </a:solidFill>
              </a:rPr>
              <a:t>(familia, espiritualidad, vida emocional, vida laboral, etc.), </a:t>
            </a:r>
            <a:r>
              <a:rPr lang="es-MX" sz="2200" b="1" dirty="0">
                <a:solidFill>
                  <a:schemeClr val="accent2">
                    <a:lumMod val="75000"/>
                  </a:schemeClr>
                </a:solidFill>
              </a:rPr>
              <a:t>calidad de vida y relaciones interpersonales adecuadas. </a:t>
            </a:r>
          </a:p>
        </p:txBody>
      </p:sp>
      <p:pic>
        <p:nvPicPr>
          <p:cNvPr id="4" name="Picture 4" descr="http://1.bp.blogspot.com/-4QWOaB0xGnU/Uh0hl2Dsn5I/AAAAAAAAAEw/hmO-cnPGakc/s320/SALUD.jpg">
            <a:extLst>
              <a:ext uri="{FF2B5EF4-FFF2-40B4-BE49-F238E27FC236}">
                <a16:creationId xmlns:a16="http://schemas.microsoft.com/office/drawing/2014/main" id="{6116D482-9AF6-49E9-BC8A-38A25136F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319" y="1455549"/>
            <a:ext cx="5052033" cy="39469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43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B8323D-583D-42BA-93F6-C4B5A2A1E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719" y="270660"/>
            <a:ext cx="3377133" cy="1099027"/>
          </a:xfrm>
        </p:spPr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resiliencia y trascendencia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F29486F-2A0A-4F50-AF9E-A6C4FF032E1C}"/>
              </a:ext>
            </a:extLst>
          </p:cNvPr>
          <p:cNvSpPr/>
          <p:nvPr/>
        </p:nvSpPr>
        <p:spPr>
          <a:xfrm>
            <a:off x="3426034" y="1351164"/>
            <a:ext cx="551834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just">
              <a:buNone/>
            </a:pPr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resiliencia </a:t>
            </a:r>
            <a:r>
              <a:rPr lang="es-MX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 manifiesta como un proceso de acción sistémica en el que </a:t>
            </a:r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intervienen diferentes factores para promover el desarrollo integral </a:t>
            </a:r>
            <a:r>
              <a:rPr lang="es-MX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 adolescente a pesar de sus condiciones de vida difíciles. </a:t>
            </a:r>
          </a:p>
          <a:p>
            <a:pPr marL="45720" indent="0" algn="just">
              <a:buNone/>
            </a:pPr>
            <a:endParaRPr lang="es-MX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algn="just">
              <a:buNone/>
            </a:pPr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resiliencia </a:t>
            </a:r>
            <a:r>
              <a:rPr lang="es-MX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 un continuo que refuerza las opciones y oportunidades de las personas mediante </a:t>
            </a:r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aplicación de sus capacidades y recursos internos para enfrentarse a situaciones de riesgo</a:t>
            </a:r>
            <a:r>
              <a:rPr lang="es-MX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o que pongan en peligro su desarrollo, </a:t>
            </a:r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superarlas</a:t>
            </a:r>
            <a:r>
              <a:rPr lang="es-MX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s-MX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mejorar su calidad de vida y hacer posible sus proyectos de futuro</a:t>
            </a:r>
            <a:r>
              <a:rPr lang="es-MX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pic>
        <p:nvPicPr>
          <p:cNvPr id="1028" name="Picture 4" descr="Resultado de imagen para creatividad">
            <a:extLst>
              <a:ext uri="{FF2B5EF4-FFF2-40B4-BE49-F238E27FC236}">
                <a16:creationId xmlns:a16="http://schemas.microsoft.com/office/drawing/2014/main" id="{28897287-D24B-4B47-97C1-79729A16B9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031" y="5131988"/>
            <a:ext cx="2829938" cy="13911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asertividad">
            <a:extLst>
              <a:ext uri="{FF2B5EF4-FFF2-40B4-BE49-F238E27FC236}">
                <a16:creationId xmlns:a16="http://schemas.microsoft.com/office/drawing/2014/main" id="{636B8568-3696-4CF6-B73D-762503628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3376" y="1351164"/>
            <a:ext cx="2313011" cy="17068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n relacionada">
            <a:extLst>
              <a:ext uri="{FF2B5EF4-FFF2-40B4-BE49-F238E27FC236}">
                <a16:creationId xmlns:a16="http://schemas.microsoft.com/office/drawing/2014/main" id="{1E43E85A-349A-4948-BEE4-8C25C016FB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46" y="3693500"/>
            <a:ext cx="2062570" cy="2701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sultado de imagen para intuiciÃ³n">
            <a:extLst>
              <a:ext uri="{FF2B5EF4-FFF2-40B4-BE49-F238E27FC236}">
                <a16:creationId xmlns:a16="http://schemas.microsoft.com/office/drawing/2014/main" id="{05B48555-C3BB-46C9-B30B-B3C321419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5195" y="3799974"/>
            <a:ext cx="2313010" cy="173475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Resultado de imagen para autoconciencia">
            <a:extLst>
              <a:ext uri="{FF2B5EF4-FFF2-40B4-BE49-F238E27FC236}">
                <a16:creationId xmlns:a16="http://schemas.microsoft.com/office/drawing/2014/main" id="{20C0EDDE-644B-4CB1-81B2-61ACF4324D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59" y="1543100"/>
            <a:ext cx="2247628" cy="1885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150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8F2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B3A321-A9EB-46CA-8612-D9BF5B3AD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463" y="301317"/>
            <a:ext cx="9218023" cy="1088136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transformación incluye los cambios siguientes Siebert (2007):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00188CA4-EA95-490C-AF0D-FC7E22357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686854"/>
              </p:ext>
            </p:extLst>
          </p:nvPr>
        </p:nvGraphicFramePr>
        <p:xfrm>
          <a:off x="1308463" y="1545771"/>
          <a:ext cx="8128000" cy="4572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38776448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8958066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Pasar de ser menos eficaz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Lo que tengo que hacer para pasar a ser más eficaz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89232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Resistirse al cambio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Aceptar el cambio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644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Yo gano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Todos ganamos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7289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Dependiente o independiente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Interdependiente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20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Reglas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Valores, principios y ética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4001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Dirección mediante afirmaciones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Dirección mediante preguntas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3171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Pensamiento juicioso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Empatía que valida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5951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Control externo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Control interno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658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Reaccionar sin reflexionar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Respuesta consciente con opciones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8422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Controlar el entorno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>
                          <a:solidFill>
                            <a:schemeClr val="accent4"/>
                          </a:solidFill>
                        </a:rPr>
                        <a:t>En armonía con el entorno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194331"/>
                  </a:ext>
                </a:extLst>
              </a:tr>
            </a:tbl>
          </a:graphicData>
        </a:graphic>
      </p:graphicFrame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70B27D65-BAB4-43C1-8037-787B56A04B4F}"/>
              </a:ext>
            </a:extLst>
          </p:cNvPr>
          <p:cNvSpPr/>
          <p:nvPr/>
        </p:nvSpPr>
        <p:spPr>
          <a:xfrm>
            <a:off x="9734553" y="1580388"/>
            <a:ext cx="2103414" cy="4502766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>
                <a:solidFill>
                  <a:schemeClr val="accent5"/>
                </a:solidFill>
              </a:rPr>
              <a:t>A medida que vaya adquiriendo más resiliencia, manejará los cambios y las adversidades de manera eficaz, con mayor facilidad y rapidez.</a:t>
            </a:r>
          </a:p>
        </p:txBody>
      </p:sp>
    </p:spTree>
    <p:extLst>
      <p:ext uri="{BB962C8B-B14F-4D97-AF65-F5344CB8AC3E}">
        <p14:creationId xmlns:p14="http://schemas.microsoft.com/office/powerpoint/2010/main" val="263295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3EE284-1F28-45C6-B622-D617D9E4C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7125050">
            <a:off x="-1035097" y="2640718"/>
            <a:ext cx="4606598" cy="874061"/>
          </a:xfrm>
        </p:spPr>
        <p:txBody>
          <a:bodyPr>
            <a:normAutofit/>
          </a:bodyPr>
          <a:lstStyle/>
          <a:p>
            <a:pPr algn="ctr"/>
            <a:r>
              <a:rPr lang="es-MX" sz="2800" dirty="0">
                <a:solidFill>
                  <a:srgbClr val="CC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Actitudes para recuperarse </a:t>
            </a:r>
            <a:br>
              <a:rPr lang="es-MX" sz="2800" dirty="0">
                <a:solidFill>
                  <a:srgbClr val="CC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800" dirty="0">
                <a:solidFill>
                  <a:srgbClr val="CC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adversidad</a:t>
            </a: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6A6AFEC0-9631-4F96-9D1E-1B1C7D9FE9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726322"/>
              </p:ext>
            </p:extLst>
          </p:nvPr>
        </p:nvGraphicFramePr>
        <p:xfrm>
          <a:off x="2301839" y="54456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pilares resilencia">
            <a:extLst>
              <a:ext uri="{FF2B5EF4-FFF2-40B4-BE49-F238E27FC236}">
                <a16:creationId xmlns:a16="http://schemas.microsoft.com/office/drawing/2014/main" id="{6262B009-E145-4D51-B3FE-B57EF05F94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8258" y="4570353"/>
            <a:ext cx="2829646" cy="21709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646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FE2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8D776F-F066-4249-BC70-70E084299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19" y="415859"/>
            <a:ext cx="9509759" cy="1259731"/>
          </a:xfrm>
        </p:spPr>
        <p:txBody>
          <a:bodyPr>
            <a:normAutofit fontScale="90000"/>
          </a:bodyPr>
          <a:lstStyle/>
          <a:p>
            <a:pPr algn="ctr"/>
            <a:br>
              <a:rPr lang="es-MX" dirty="0"/>
            </a:br>
            <a:br>
              <a:rPr lang="es-MX" dirty="0"/>
            </a:br>
            <a:r>
              <a:rPr lang="es-MX" sz="31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Elementos que contribuyen a su proyecto de vida para trascender</a:t>
            </a:r>
            <a:br>
              <a:rPr lang="es-MX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8FBF14C-C16E-4A4C-BE23-0C57134A7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3868" y="1322961"/>
            <a:ext cx="4972131" cy="4980562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es-MX" sz="2600" i="1" dirty="0">
                <a:solidFill>
                  <a:srgbClr val="7030A0"/>
                </a:solidFill>
              </a:rPr>
              <a:t>Preguntarse </a:t>
            </a:r>
          </a:p>
          <a:p>
            <a:pPr marL="45720" indent="0">
              <a:buNone/>
            </a:pPr>
            <a:r>
              <a:rPr lang="es-MX" sz="2600" b="1" dirty="0">
                <a:solidFill>
                  <a:srgbClr val="7030A0"/>
                </a:solidFill>
              </a:rPr>
              <a:t>Visión </a:t>
            </a:r>
          </a:p>
          <a:p>
            <a:r>
              <a:rPr lang="es-MX" sz="2600" dirty="0">
                <a:solidFill>
                  <a:srgbClr val="7030A0"/>
                </a:solidFill>
              </a:rPr>
              <a:t>¿Quién soy? </a:t>
            </a:r>
          </a:p>
          <a:p>
            <a:r>
              <a:rPr lang="es-MX" sz="2600" dirty="0">
                <a:solidFill>
                  <a:srgbClr val="7030A0"/>
                </a:solidFill>
              </a:rPr>
              <a:t>¿Hacia dónde voy?</a:t>
            </a:r>
          </a:p>
          <a:p>
            <a:r>
              <a:rPr lang="es-MX" sz="2600" dirty="0">
                <a:solidFill>
                  <a:srgbClr val="7030A0"/>
                </a:solidFill>
              </a:rPr>
              <a:t>¿Cómo me veo en el futuro?</a:t>
            </a:r>
          </a:p>
          <a:p>
            <a:pPr marL="45720" indent="0">
              <a:buNone/>
            </a:pPr>
            <a:r>
              <a:rPr lang="es-MX" sz="2600" b="1" dirty="0">
                <a:solidFill>
                  <a:srgbClr val="7030A0"/>
                </a:solidFill>
              </a:rPr>
              <a:t>Misión</a:t>
            </a:r>
          </a:p>
          <a:p>
            <a:r>
              <a:rPr lang="es-MX" sz="2600" dirty="0">
                <a:solidFill>
                  <a:srgbClr val="7030A0"/>
                </a:solidFill>
              </a:rPr>
              <a:t>¿Qué quiero ser?</a:t>
            </a:r>
          </a:p>
          <a:p>
            <a:r>
              <a:rPr lang="es-MX" sz="2600" dirty="0">
                <a:solidFill>
                  <a:srgbClr val="7030A0"/>
                </a:solidFill>
              </a:rPr>
              <a:t>¿Qué quiero hacer?</a:t>
            </a:r>
          </a:p>
          <a:p>
            <a:r>
              <a:rPr lang="es-MX" sz="2600" dirty="0">
                <a:solidFill>
                  <a:srgbClr val="7030A0"/>
                </a:solidFill>
              </a:rPr>
              <a:t>¿Qué quiero tener?</a:t>
            </a:r>
          </a:p>
          <a:p>
            <a:r>
              <a:rPr lang="es-MX" sz="2600" dirty="0">
                <a:solidFill>
                  <a:srgbClr val="7030A0"/>
                </a:solidFill>
              </a:rPr>
              <a:t>¿Qué es lo que más me gusta hacer?</a:t>
            </a:r>
          </a:p>
          <a:p>
            <a:r>
              <a:rPr lang="es-MX" sz="2600" dirty="0">
                <a:solidFill>
                  <a:srgbClr val="7030A0"/>
                </a:solidFill>
              </a:rPr>
              <a:t>¿Qué haría si supiera que no puedo fracasar?</a:t>
            </a:r>
          </a:p>
          <a:p>
            <a:pPr marL="45720" indent="0">
              <a:buNone/>
            </a:pPr>
            <a:endParaRPr lang="es-MX" b="1" dirty="0"/>
          </a:p>
        </p:txBody>
      </p:sp>
      <p:pic>
        <p:nvPicPr>
          <p:cNvPr id="2052" name="Picture 4" descr="Resultado de imagen para proyecto de vida para trascender">
            <a:extLst>
              <a:ext uri="{FF2B5EF4-FFF2-40B4-BE49-F238E27FC236}">
                <a16:creationId xmlns:a16="http://schemas.microsoft.com/office/drawing/2014/main" id="{09BD8A4D-80B9-4E5B-B620-F0460BDF17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414" y="1814208"/>
            <a:ext cx="3998067" cy="399806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0913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9E2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1120" y="401363"/>
            <a:ext cx="9509759" cy="1088136"/>
          </a:xfrm>
        </p:spPr>
        <p:txBody>
          <a:bodyPr rtlCol="0">
            <a:normAutofit/>
          </a:bodyPr>
          <a:lstStyle/>
          <a:p>
            <a:pPr algn="ctr"/>
            <a:r>
              <a:rPr lang="es-ES" sz="2800" dirty="0">
                <a:solidFill>
                  <a:schemeClr val="accent5">
                    <a:lumMod val="60000"/>
                    <a:lumOff val="40000"/>
                  </a:schemeClr>
                </a:solidFill>
                <a:latin typeface="Lucida Handwriting" panose="03010101010101010101" pitchFamily="66" charset="0"/>
              </a:rPr>
              <a:t>4.3 RESILIENCIA Y EL VALOR DE LA TRASCENDENCIA</a:t>
            </a:r>
            <a:endParaRPr lang="es-ES" sz="2800" dirty="0">
              <a:solidFill>
                <a:schemeClr val="accent6"/>
              </a:solidFill>
            </a:endParaRP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FF7A540F-5BB3-4A8E-9E9F-45DEE87323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0447006"/>
              </p:ext>
            </p:extLst>
          </p:nvPr>
        </p:nvGraphicFramePr>
        <p:xfrm>
          <a:off x="1341754" y="1689944"/>
          <a:ext cx="9509125" cy="4141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2745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7F9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1.bp.blogspot.com/-4QWOaB0xGnU/Uh0hl2Dsn5I/AAAAAAAAAEw/hmO-cnPGakc/s320/SALUD.jpg">
            <a:extLst>
              <a:ext uri="{FF2B5EF4-FFF2-40B4-BE49-F238E27FC236}">
                <a16:creationId xmlns:a16="http://schemas.microsoft.com/office/drawing/2014/main" id="{0492CF7B-593B-4E31-ACFE-FAEA7BB2D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643" y="0"/>
            <a:ext cx="3443591" cy="269030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4">
            <a:extLst>
              <a:ext uri="{FF2B5EF4-FFF2-40B4-BE49-F238E27FC236}">
                <a16:creationId xmlns:a16="http://schemas.microsoft.com/office/drawing/2014/main" id="{0DCC7E19-D0A5-4E3A-AE6C-DB9BB764E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813" y="1078387"/>
            <a:ext cx="9601252" cy="1516534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Mantener una salud integral en la adolescencia</a:t>
            </a:r>
            <a:br>
              <a:rPr lang="es-MX" sz="3200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3200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sz="3200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4D22F4EF-AB04-44F7-8729-D37D531D7A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3865" y="2594921"/>
            <a:ext cx="9601200" cy="3204518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s-MX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promoción de la resiliencia muestra la importancia del vínculo y la solidaridad</a:t>
            </a:r>
          </a:p>
          <a:p>
            <a:pPr>
              <a:lnSpc>
                <a:spcPct val="170000"/>
              </a:lnSpc>
            </a:pPr>
            <a:endParaRPr lang="es-MX" dirty="0">
              <a:solidFill>
                <a:srgbClr val="009999"/>
              </a:solidFill>
            </a:endParaRPr>
          </a:p>
          <a:p>
            <a:pPr>
              <a:lnSpc>
                <a:spcPct val="170000"/>
              </a:lnSpc>
            </a:pPr>
            <a:r>
              <a:rPr lang="es-MX" b="1" cap="none" dirty="0">
                <a:solidFill>
                  <a:schemeClr val="accent2"/>
                </a:solidFill>
              </a:rPr>
              <a:t>Invita a un cambio de perspectiva de la prevención, a no dirigirse a los adolescentes como víctimas potenciales, sino como personas que tienen recursos para desarrollar su propia resiliencia.</a:t>
            </a:r>
          </a:p>
        </p:txBody>
      </p:sp>
      <p:pic>
        <p:nvPicPr>
          <p:cNvPr id="3074" name="Picture 2" descr="Agentes de Salud">
            <a:extLst>
              <a:ext uri="{FF2B5EF4-FFF2-40B4-BE49-F238E27FC236}">
                <a16:creationId xmlns:a16="http://schemas.microsoft.com/office/drawing/2014/main" id="{A98B93A0-97FB-4C7E-9BEF-5B521DBF4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24" y="5224735"/>
            <a:ext cx="2286231" cy="1516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14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EA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341120" y="265176"/>
            <a:ext cx="9509759" cy="1271794"/>
          </a:xfrm>
        </p:spPr>
        <p:txBody>
          <a:bodyPr>
            <a:noAutofit/>
          </a:bodyPr>
          <a:lstStyle/>
          <a:p>
            <a:pPr algn="ctr"/>
            <a:br>
              <a:rPr lang="es-MX" sz="3200" dirty="0">
                <a:solidFill>
                  <a:srgbClr val="FF0066"/>
                </a:solidFill>
              </a:rPr>
            </a:br>
            <a:r>
              <a:rPr lang="es-MX" sz="2800" dirty="0">
                <a:solidFill>
                  <a:srgbClr val="FF578F"/>
                </a:solidFill>
              </a:rPr>
              <a:t>¿Cómo podemos promover y favorecer la resiliencia en jóvenes que están viviendo en situaciones conflictivas? </a:t>
            </a:r>
            <a:r>
              <a:rPr lang="es-MX" sz="2400" dirty="0">
                <a:solidFill>
                  <a:srgbClr val="FF578F"/>
                </a:solidFill>
              </a:rPr>
              <a:t>(CIPSIA)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341119" y="1731523"/>
            <a:ext cx="9509760" cy="4610910"/>
          </a:xfrm>
        </p:spPr>
        <p:txBody>
          <a:bodyPr>
            <a:normAutofit fontScale="62500" lnSpcReduction="20000"/>
          </a:bodyPr>
          <a:lstStyle/>
          <a:p>
            <a:r>
              <a:rPr lang="es-MX" sz="2600" dirty="0">
                <a:solidFill>
                  <a:srgbClr val="007FAC"/>
                </a:solidFill>
              </a:rPr>
              <a:t>Fomentar una relación estable con al menos uno de los padres u otras personas de referencia.</a:t>
            </a:r>
          </a:p>
          <a:p>
            <a:r>
              <a:rPr lang="es-MX" sz="2600" dirty="0">
                <a:solidFill>
                  <a:srgbClr val="007FAC"/>
                </a:solidFill>
              </a:rPr>
              <a:t>Dotarle de apoyo social dentro y fuera de la familia (padres, tíos, profesores, etc.)</a:t>
            </a:r>
          </a:p>
          <a:p>
            <a:r>
              <a:rPr lang="es-MX" sz="2600" dirty="0">
                <a:solidFill>
                  <a:srgbClr val="007FAC"/>
                </a:solidFill>
              </a:rPr>
              <a:t>Promover un clima educativo emocionalmente positivo (afecto, cariño), aceptante (reconocimiento), abierto, orientador, pero con unos límites claros.</a:t>
            </a:r>
          </a:p>
          <a:p>
            <a:r>
              <a:rPr lang="es-MX" sz="2600" dirty="0">
                <a:solidFill>
                  <a:srgbClr val="007FAC"/>
                </a:solidFill>
              </a:rPr>
              <a:t>Trabajar la seguridad en uno mismo y en la propia capacidad de afrontamiento.</a:t>
            </a:r>
          </a:p>
          <a:p>
            <a:r>
              <a:rPr lang="es-MX" sz="2600" dirty="0">
                <a:solidFill>
                  <a:srgbClr val="007FAC"/>
                </a:solidFill>
              </a:rPr>
              <a:t>Buscar un propósito significativo en la vida y un sentido en esta.</a:t>
            </a:r>
          </a:p>
          <a:p>
            <a:r>
              <a:rPr lang="es-MX" sz="2600" dirty="0">
                <a:solidFill>
                  <a:srgbClr val="007FAC"/>
                </a:solidFill>
              </a:rPr>
              <a:t>Aprender que uno puede influir en lo que sucede a su alrededor</a:t>
            </a:r>
          </a:p>
          <a:p>
            <a:r>
              <a:rPr lang="es-MX" sz="2600" dirty="0">
                <a:solidFill>
                  <a:srgbClr val="007FAC"/>
                </a:solidFill>
              </a:rPr>
              <a:t>Transmitir que se puede aprender de las experiencias positivas y de las negativas.</a:t>
            </a:r>
          </a:p>
          <a:p>
            <a:r>
              <a:rPr lang="es-MX" sz="2600" dirty="0">
                <a:solidFill>
                  <a:srgbClr val="007FAC"/>
                </a:solidFill>
              </a:rPr>
              <a:t>Buscar modelos sociales que fomenten un afrontamiento constructivo.</a:t>
            </a:r>
          </a:p>
          <a:p>
            <a:r>
              <a:rPr lang="es-MX" sz="2600" dirty="0">
                <a:solidFill>
                  <a:srgbClr val="007FAC"/>
                </a:solidFill>
              </a:rPr>
              <a:t>Fomentar las expectativas de autoeficacia, la confianza en uno mismo y el concepto positivo de uno mismo.</a:t>
            </a:r>
          </a:p>
          <a:p>
            <a:r>
              <a:rPr lang="es-MX" sz="2600" dirty="0">
                <a:solidFill>
                  <a:srgbClr val="007FAC"/>
                </a:solidFill>
              </a:rPr>
              <a:t>Trabajar sobre las habilidades sociales y las habilidades de resolución de problemas.</a:t>
            </a:r>
          </a:p>
          <a:p>
            <a:pPr marL="45720" indent="0">
              <a:buNone/>
            </a:pPr>
            <a:endParaRPr lang="es-MX" dirty="0"/>
          </a:p>
        </p:txBody>
      </p:sp>
      <p:pic>
        <p:nvPicPr>
          <p:cNvPr id="1026" name="Picture 2" descr="Mujer con globos rojos superando la inseguridad">
            <a:extLst>
              <a:ext uri="{FF2B5EF4-FFF2-40B4-BE49-F238E27FC236}">
                <a16:creationId xmlns:a16="http://schemas.microsoft.com/office/drawing/2014/main" id="{FC96F7B0-E31D-4838-8508-A97DC13278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582" y="2686450"/>
            <a:ext cx="1740036" cy="11519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escubre el propÃ³sito de tu vida, en cuatro pasos">
            <a:extLst>
              <a:ext uri="{FF2B5EF4-FFF2-40B4-BE49-F238E27FC236}">
                <a16:creationId xmlns:a16="http://schemas.microsoft.com/office/drawing/2014/main" id="{52323B7A-E82B-42EC-A99B-7B9F6F73C6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431" y="3269148"/>
            <a:ext cx="1740035" cy="10988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n relacionada">
            <a:extLst>
              <a:ext uri="{FF2B5EF4-FFF2-40B4-BE49-F238E27FC236}">
                <a16:creationId xmlns:a16="http://schemas.microsoft.com/office/drawing/2014/main" id="{93447325-71C9-453B-B26A-A796CB77F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4637" y="5358606"/>
            <a:ext cx="1386215" cy="129886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n relacionada">
            <a:extLst>
              <a:ext uri="{FF2B5EF4-FFF2-40B4-BE49-F238E27FC236}">
                <a16:creationId xmlns:a16="http://schemas.microsoft.com/office/drawing/2014/main" id="{779F445C-EB9D-4283-AAB3-64B1DBA6B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1072" y="1216111"/>
            <a:ext cx="1882877" cy="11401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Resultado de imagen para aprender de las experiencias positivas como negativas">
            <a:extLst>
              <a:ext uri="{FF2B5EF4-FFF2-40B4-BE49-F238E27FC236}">
                <a16:creationId xmlns:a16="http://schemas.microsoft.com/office/drawing/2014/main" id="{912A6BC2-C5C0-454B-A6EF-AB1B8F773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582" y="3876513"/>
            <a:ext cx="1731207" cy="11532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Resultado de imagen para fomentar las expectativas de autoconfianza">
            <a:extLst>
              <a:ext uri="{FF2B5EF4-FFF2-40B4-BE49-F238E27FC236}">
                <a16:creationId xmlns:a16="http://schemas.microsoft.com/office/drawing/2014/main" id="{67BCB812-2FE3-4BE1-A01B-08267012EE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734" y="4594287"/>
            <a:ext cx="1574266" cy="104760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48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3C5C432D-ACD9-4E6A-A246-0A542A2EC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Bibliografía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53D900F-77D1-488F-831C-AD89994CD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rgbClr val="008080"/>
                </a:solidFill>
              </a:rPr>
              <a:t>Castro González, Ma. Del Carmen. (2013). </a:t>
            </a:r>
            <a:r>
              <a:rPr lang="es-MX" i="1" dirty="0">
                <a:solidFill>
                  <a:srgbClr val="008080"/>
                </a:solidFill>
              </a:rPr>
              <a:t>Resiliencia tanatológica: El arte de resurgir del fango. </a:t>
            </a:r>
            <a:r>
              <a:rPr lang="es-MX" dirty="0">
                <a:solidFill>
                  <a:srgbClr val="008080"/>
                </a:solidFill>
              </a:rPr>
              <a:t>México. Trillas.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rgbClr val="008080"/>
                </a:solidFill>
              </a:rPr>
              <a:t>González Arratia López Fuentes, Norma Ivonne. (2011). </a:t>
            </a:r>
            <a:r>
              <a:rPr lang="es-MX" i="1" dirty="0">
                <a:solidFill>
                  <a:srgbClr val="008080"/>
                </a:solidFill>
              </a:rPr>
              <a:t>Resiliencia y personalidad en niños y adolescentes: Cómo desarrollarse en tiempos de crisis</a:t>
            </a:r>
            <a:r>
              <a:rPr lang="es-MX" dirty="0">
                <a:solidFill>
                  <a:srgbClr val="008080"/>
                </a:solidFill>
              </a:rPr>
              <a:t>. Toluca, Estado de México. UAEM.  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rgbClr val="008080"/>
                </a:solidFill>
              </a:rPr>
              <a:t>González Ramírez, José Fco. (2003). </a:t>
            </a:r>
            <a:r>
              <a:rPr lang="es-MX" i="1" dirty="0">
                <a:solidFill>
                  <a:srgbClr val="008080"/>
                </a:solidFill>
              </a:rPr>
              <a:t>Potencia la autoestima positiva: Lo que yo quiero es que tú me quieras</a:t>
            </a:r>
            <a:r>
              <a:rPr lang="es-MX" dirty="0">
                <a:solidFill>
                  <a:srgbClr val="008080"/>
                </a:solidFill>
              </a:rPr>
              <a:t>. España. Colección Autoayuda.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rgbClr val="008080"/>
                </a:solidFill>
              </a:rPr>
              <a:t>Montes Reyes, Tayde Icela. </a:t>
            </a:r>
            <a:r>
              <a:rPr lang="es-MX" i="1" dirty="0">
                <a:solidFill>
                  <a:srgbClr val="008080"/>
                </a:solidFill>
              </a:rPr>
              <a:t>et al</a:t>
            </a:r>
            <a:r>
              <a:rPr lang="es-MX" dirty="0">
                <a:solidFill>
                  <a:srgbClr val="008080"/>
                </a:solidFill>
              </a:rPr>
              <a:t>. (2016). </a:t>
            </a:r>
            <a:r>
              <a:rPr lang="es-MX" i="1" dirty="0">
                <a:solidFill>
                  <a:srgbClr val="008080"/>
                </a:solidFill>
              </a:rPr>
              <a:t>Desarrollo personal: Libro de texto</a:t>
            </a:r>
            <a:r>
              <a:rPr lang="es-MX" dirty="0">
                <a:solidFill>
                  <a:srgbClr val="008080"/>
                </a:solidFill>
              </a:rPr>
              <a:t>. México. </a:t>
            </a:r>
            <a:r>
              <a:rPr lang="es-MX">
                <a:solidFill>
                  <a:srgbClr val="008080"/>
                </a:solidFill>
              </a:rPr>
              <a:t>UAEM.</a:t>
            </a:r>
            <a:endParaRPr lang="es-MX" dirty="0">
              <a:solidFill>
                <a:srgbClr val="0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70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87C6AF-3E48-4D62-9BA5-91B1FDFEA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Mesografía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378E4A-363E-4F47-B868-0CC4757858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rgbClr val="008080"/>
                </a:solidFill>
              </a:rPr>
              <a:t>http://www.beatrizmunozsolomando.com/blog/2012/10/la-resiliencia-para-superar-las-adversidades/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rgbClr val="008080"/>
                </a:solidFill>
              </a:rPr>
              <a:t>https://www.areahumana.es/resiliencia/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rgbClr val="008080"/>
                </a:solidFill>
              </a:rPr>
              <a:t>https://revistas.ucm.es/index.php/RCED/article/viewFile/RCED0505120107A/16059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rgbClr val="008080"/>
                </a:solidFill>
              </a:rPr>
              <a:t>http://aepcp.net/arc/01.2006(3).Becona.pdf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rgbClr val="008080"/>
                </a:solidFill>
              </a:rPr>
              <a:t>https://www.mentesana.es/psicologia/desarrollo-personal/resiliencia-recuperarse-adversidad_1341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rgbClr val="008080"/>
                </a:solidFill>
              </a:rPr>
              <a:t>https://www.cipsiapsicologos.com/blog/resiliencia/</a:t>
            </a:r>
          </a:p>
        </p:txBody>
      </p:sp>
    </p:spTree>
    <p:extLst>
      <p:ext uri="{BB962C8B-B14F-4D97-AF65-F5344CB8AC3E}">
        <p14:creationId xmlns:p14="http://schemas.microsoft.com/office/powerpoint/2010/main" val="354127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DACB4AD1-92B9-43E6-9AB5-9A4605E3ED6F}"/>
              </a:ext>
            </a:extLst>
          </p:cNvPr>
          <p:cNvSpPr/>
          <p:nvPr/>
        </p:nvSpPr>
        <p:spPr>
          <a:xfrm>
            <a:off x="2324626" y="2303023"/>
            <a:ext cx="7542748" cy="201848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CC66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MX" dirty="0">
              <a:latin typeface="Century" panose="02040604050505020304" pitchFamily="18" charset="0"/>
            </a:endParaRPr>
          </a:p>
          <a:p>
            <a:pPr algn="just"/>
            <a:endParaRPr lang="es-MX" dirty="0">
              <a:latin typeface="Century" panose="02040604050505020304" pitchFamily="18" charset="0"/>
            </a:endParaRPr>
          </a:p>
          <a:p>
            <a:pPr algn="just"/>
            <a:r>
              <a:rPr lang="es-MX" dirty="0">
                <a:solidFill>
                  <a:srgbClr val="FFFFCC"/>
                </a:solidFill>
                <a:latin typeface="Century Gothic" panose="020B0502020202020204" pitchFamily="34" charset="0"/>
              </a:rPr>
              <a:t>Nota: El contenido de este material es únicamente con fines educativos y se reconoce que pertenece a sus autores legales y/o intelectuales.</a:t>
            </a:r>
          </a:p>
          <a:p>
            <a:pPr algn="just"/>
            <a:endParaRPr lang="es-MX" dirty="0">
              <a:solidFill>
                <a:srgbClr val="FFFFCC"/>
              </a:solidFill>
              <a:latin typeface="Century Gothic" panose="020B0502020202020204" pitchFamily="34" charset="0"/>
            </a:endParaRPr>
          </a:p>
          <a:p>
            <a:pPr algn="just"/>
            <a:endParaRPr lang="es-MX" dirty="0">
              <a:solidFill>
                <a:srgbClr val="FFFFCC"/>
              </a:solidFill>
              <a:latin typeface="Century Gothic" panose="020B0502020202020204" pitchFamily="34" charset="0"/>
            </a:endParaRPr>
          </a:p>
          <a:p>
            <a:pPr algn="just"/>
            <a:r>
              <a:rPr lang="es-MX" dirty="0">
                <a:solidFill>
                  <a:srgbClr val="FFFFCC"/>
                </a:solidFill>
                <a:latin typeface="Century Gothic" panose="020B0502020202020204" pitchFamily="34" charset="0"/>
              </a:rPr>
              <a:t>Las imágenes de este material fueron tomadas de Google.</a:t>
            </a:r>
          </a:p>
          <a:p>
            <a:pPr algn="just"/>
            <a:endParaRPr lang="es-MX" dirty="0">
              <a:solidFill>
                <a:srgbClr val="CC6600"/>
              </a:solidFill>
              <a:latin typeface="Century Gothic" panose="020B0502020202020204" pitchFamily="34" charset="0"/>
            </a:endParaRPr>
          </a:p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3738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BEC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D38E00B-70E3-47BC-B3C2-4BE63358C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0FB1886-8E6E-41CF-A24D-CB97F7FFC8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400" dirty="0">
                <a:solidFill>
                  <a:srgbClr val="CC3300"/>
                </a:solidFill>
              </a:rPr>
              <a:t>Competencias Disciplinares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2947EA1-985D-441A-B045-618CCCA7ECE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02920" indent="-457200" algn="just">
              <a:buClr>
                <a:srgbClr val="CC3300"/>
              </a:buClr>
              <a:buAutoNum type="arabicPeriod"/>
            </a:pPr>
            <a:r>
              <a:rPr lang="es-MX" sz="2000" dirty="0">
                <a:solidFill>
                  <a:schemeClr val="accent5"/>
                </a:solidFill>
              </a:rPr>
              <a:t>Identifica el conocimiento social y humanista como una construcción en constante transformación.</a:t>
            </a:r>
          </a:p>
          <a:p>
            <a:pPr marL="502920" indent="-457200" algn="just">
              <a:buClr>
                <a:srgbClr val="CC3300"/>
              </a:buClr>
              <a:buFont typeface="+mj-lt"/>
              <a:buAutoNum type="arabicPeriod" startAt="10"/>
            </a:pPr>
            <a:r>
              <a:rPr lang="es-MX" sz="2000" dirty="0">
                <a:solidFill>
                  <a:schemeClr val="accent5"/>
                </a:solidFill>
              </a:rPr>
              <a:t>Valora distintas prácticas sociales mediante el reconocimiento de sus significados dentro de un sistema cultural, con una actitud de respeto.</a:t>
            </a:r>
          </a:p>
          <a:p>
            <a:pPr marL="45720" indent="0">
              <a:buNone/>
            </a:pPr>
            <a:endParaRPr lang="es-MX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04773F32-912F-4502-A59E-ECCED046CD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400" dirty="0">
                <a:solidFill>
                  <a:srgbClr val="CC3300"/>
                </a:solidFill>
              </a:rPr>
              <a:t>Competencias Genéricas</a:t>
            </a:r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D0D22E74-BA8F-47F6-B784-7089306B611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536575" indent="-492125" algn="just">
              <a:buNone/>
            </a:pPr>
            <a:r>
              <a:rPr lang="es-MX" sz="2000" dirty="0">
                <a:solidFill>
                  <a:srgbClr val="CC3300"/>
                </a:solidFill>
              </a:rPr>
              <a:t>8.1</a:t>
            </a:r>
            <a:r>
              <a:rPr lang="es-MX" sz="2000" dirty="0"/>
              <a:t> </a:t>
            </a:r>
            <a:r>
              <a:rPr lang="es-MX" sz="2000" dirty="0">
                <a:solidFill>
                  <a:schemeClr val="accent5"/>
                </a:solidFill>
              </a:rPr>
              <a:t>Propone maneras de solucionar un problema o desarrollar un proyecto en equipo, definiendo un curso de acción con pasos específicos.</a:t>
            </a:r>
          </a:p>
          <a:p>
            <a:pPr marL="536575" indent="-444500" algn="just">
              <a:buNone/>
            </a:pPr>
            <a:r>
              <a:rPr lang="es-MX" sz="2000" dirty="0">
                <a:solidFill>
                  <a:srgbClr val="CC3300"/>
                </a:solidFill>
              </a:rPr>
              <a:t>8.2</a:t>
            </a:r>
            <a:r>
              <a:rPr lang="es-MX" sz="2000" dirty="0">
                <a:solidFill>
                  <a:schemeClr val="accent5"/>
                </a:solidFill>
              </a:rPr>
              <a:t> Aporta puntos de vista con apertura y considera los de otras personas de manera reflexiva.</a:t>
            </a:r>
          </a:p>
          <a:p>
            <a:pPr marL="4572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8818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0F8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94AB3C1-70E4-4C89-A768-5F7F4108C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159" y="1359116"/>
            <a:ext cx="6858000" cy="3831771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s-MX" sz="2200" dirty="0">
                <a:solidFill>
                  <a:srgbClr val="009999"/>
                </a:solidFill>
              </a:rPr>
              <a:t>El término </a:t>
            </a:r>
            <a:r>
              <a:rPr lang="es-MX" sz="2200" b="1" dirty="0">
                <a:solidFill>
                  <a:srgbClr val="009999"/>
                </a:solidFill>
              </a:rPr>
              <a:t>resiliencia </a:t>
            </a:r>
            <a:r>
              <a:rPr lang="es-MX" sz="2200" dirty="0">
                <a:solidFill>
                  <a:srgbClr val="009999"/>
                </a:solidFill>
              </a:rPr>
              <a:t>procede del latín, </a:t>
            </a:r>
            <a:r>
              <a:rPr lang="es-MX" sz="2200" b="1" i="1" dirty="0">
                <a:solidFill>
                  <a:srgbClr val="009999"/>
                </a:solidFill>
              </a:rPr>
              <a:t>resilio</a:t>
            </a:r>
            <a:r>
              <a:rPr lang="es-MX" sz="2200" i="1" dirty="0">
                <a:solidFill>
                  <a:srgbClr val="009999"/>
                </a:solidFill>
              </a:rPr>
              <a:t>, </a:t>
            </a:r>
            <a:r>
              <a:rPr lang="es-MX" sz="2200" dirty="0">
                <a:solidFill>
                  <a:srgbClr val="009999"/>
                </a:solidFill>
              </a:rPr>
              <a:t>que significa volver atrás, volver de un salto, resaltar, rebotar.</a:t>
            </a:r>
          </a:p>
          <a:p>
            <a:pPr algn="just">
              <a:lnSpc>
                <a:spcPct val="100000"/>
              </a:lnSpc>
            </a:pPr>
            <a:r>
              <a:rPr lang="es-MX" sz="2200" dirty="0">
                <a:solidFill>
                  <a:srgbClr val="009999"/>
                </a:solidFill>
              </a:rPr>
              <a:t>Luthar (2003) Define el término </a:t>
            </a:r>
            <a:r>
              <a:rPr lang="es-MX" sz="2200" b="1" dirty="0">
                <a:solidFill>
                  <a:srgbClr val="009999"/>
                </a:solidFill>
              </a:rPr>
              <a:t>resiliencia </a:t>
            </a:r>
            <a:r>
              <a:rPr lang="es-MX" sz="2200" dirty="0">
                <a:solidFill>
                  <a:srgbClr val="009999"/>
                </a:solidFill>
              </a:rPr>
              <a:t>como “la manifestación de la adaptación positiva a pesar de significativas adversidades en la vida”.</a:t>
            </a:r>
          </a:p>
          <a:p>
            <a:pPr algn="just">
              <a:lnSpc>
                <a:spcPct val="100000"/>
              </a:lnSpc>
            </a:pPr>
            <a:r>
              <a:rPr lang="es-MX" sz="2200" dirty="0">
                <a:solidFill>
                  <a:srgbClr val="009999"/>
                </a:solidFill>
              </a:rPr>
              <a:t>Es la capacidad para </a:t>
            </a:r>
            <a:r>
              <a:rPr lang="es-MX" sz="2200" b="1" dirty="0">
                <a:solidFill>
                  <a:srgbClr val="009999"/>
                </a:solidFill>
              </a:rPr>
              <a:t>afrontar la adversidad y lograr adaptarse </a:t>
            </a:r>
            <a:r>
              <a:rPr lang="es-MX" sz="2200" dirty="0">
                <a:solidFill>
                  <a:srgbClr val="009999"/>
                </a:solidFill>
              </a:rPr>
              <a:t>bien ante las tragedias, los traumas, las amenazas o estrés severo.</a:t>
            </a:r>
          </a:p>
        </p:txBody>
      </p:sp>
      <p:pic>
        <p:nvPicPr>
          <p:cNvPr id="11" name="Picture 2" descr="Imagen relacionada">
            <a:extLst>
              <a:ext uri="{FF2B5EF4-FFF2-40B4-BE49-F238E27FC236}">
                <a16:creationId xmlns:a16="http://schemas.microsoft.com/office/drawing/2014/main" id="{08190238-518A-4F65-95D9-15E44D9DA2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217" y="3173665"/>
            <a:ext cx="3471656" cy="201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4"/>
          <p:cNvSpPr>
            <a:spLocks noGrp="1"/>
          </p:cNvSpPr>
          <p:nvPr>
            <p:ph type="title"/>
          </p:nvPr>
        </p:nvSpPr>
        <p:spPr>
          <a:xfrm>
            <a:off x="7990188" y="1723861"/>
            <a:ext cx="3561685" cy="1088136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la resiliencia?</a:t>
            </a:r>
          </a:p>
        </p:txBody>
      </p:sp>
    </p:spTree>
    <p:extLst>
      <p:ext uri="{BB962C8B-B14F-4D97-AF65-F5344CB8AC3E}">
        <p14:creationId xmlns:p14="http://schemas.microsoft.com/office/powerpoint/2010/main" val="207318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341121" y="265176"/>
            <a:ext cx="4571999" cy="1088136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CC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la adversidad?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>
          <a:xfrm>
            <a:off x="1341120" y="1572767"/>
            <a:ext cx="4572000" cy="4403489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es-MX" dirty="0">
                <a:solidFill>
                  <a:schemeClr val="accent5">
                    <a:lumMod val="75000"/>
                  </a:schemeClr>
                </a:solidFill>
              </a:rPr>
              <a:t>Adversidad significa “Suerte adversa. Situación de infortunio en que se encuentra alguien”.</a:t>
            </a:r>
          </a:p>
          <a:p>
            <a:pPr marL="45720" indent="0" algn="just">
              <a:buNone/>
            </a:pPr>
            <a:r>
              <a:rPr lang="es-MX" dirty="0">
                <a:solidFill>
                  <a:schemeClr val="accent5">
                    <a:lumMod val="75000"/>
                  </a:schemeClr>
                </a:solidFill>
              </a:rPr>
              <a:t>Ante dicho infortunio, una persona tiene dos opciones para enfrentarla:</a:t>
            </a:r>
          </a:p>
          <a:p>
            <a:pPr marL="502920" indent="-457200" algn="just">
              <a:buAutoNum type="alphaLcParenR"/>
            </a:pPr>
            <a:r>
              <a:rPr lang="es-MX" dirty="0">
                <a:solidFill>
                  <a:schemeClr val="accent5">
                    <a:lumMod val="75000"/>
                  </a:schemeClr>
                </a:solidFill>
              </a:rPr>
              <a:t>Movilizar sus recursos para hacer frente a la situación de manera inmediata.</a:t>
            </a:r>
          </a:p>
          <a:p>
            <a:pPr marL="502920" indent="-457200" algn="just">
              <a:buAutoNum type="alphaLcParenR"/>
            </a:pPr>
            <a:r>
              <a:rPr lang="es-MX" dirty="0">
                <a:solidFill>
                  <a:schemeClr val="accent5">
                    <a:lumMod val="75000"/>
                  </a:schemeClr>
                </a:solidFill>
              </a:rPr>
              <a:t>Utilizar mecanismos de defensa que le permitan disminuir el impacto, como el activismo o buscar ayuda en alguna red social de apoyo.</a:t>
            </a:r>
          </a:p>
        </p:txBody>
      </p:sp>
      <p:pic>
        <p:nvPicPr>
          <p:cNvPr id="1026" name="Picture 2" descr="Resultado de imagen para frases motivadora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162" y="1807029"/>
            <a:ext cx="5004715" cy="333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275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EB55A3-12C8-4599-ACD5-1BB3A6206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16012"/>
            <a:ext cx="9509759" cy="748078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la persona resiliente?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961AFFC-C3A3-4414-86BF-AC2DE4CFCF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120" y="1370940"/>
            <a:ext cx="9509760" cy="4910410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Es una persona que tiene </a:t>
            </a:r>
            <a:r>
              <a:rPr lang="es-MX" sz="1800" b="1" dirty="0">
                <a:solidFill>
                  <a:schemeClr val="accent2">
                    <a:lumMod val="75000"/>
                  </a:schemeClr>
                </a:solidFill>
              </a:rPr>
              <a:t>mayor equilibrio emocional </a:t>
            </a:r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frente a las situaciones de estrés, y soportan mejor la presión. Esto le permite tener una sensación de control de los acontecimientos que le ocurran y una mayor capacidad para afrontar los retos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Es un individuo que emplea</a:t>
            </a:r>
            <a:r>
              <a:rPr lang="es-MX" sz="1800" b="1" dirty="0">
                <a:solidFill>
                  <a:schemeClr val="accent2">
                    <a:lumMod val="75000"/>
                  </a:schemeClr>
                </a:solidFill>
              </a:rPr>
              <a:t> estrategias de convivencia como asertividad</a:t>
            </a:r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s-MX" sz="1800" b="1" dirty="0">
                <a:solidFill>
                  <a:schemeClr val="accent2">
                    <a:lumMod val="75000"/>
                  </a:schemeClr>
                </a:solidFill>
              </a:rPr>
              <a:t>control de los impulsos</a:t>
            </a:r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s-MX" sz="1800" b="1" dirty="0">
                <a:solidFill>
                  <a:schemeClr val="accent2">
                    <a:lumMod val="75000"/>
                  </a:schemeClr>
                </a:solidFill>
              </a:rPr>
              <a:t>adopción de buenas decisiones y resolución de problemas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s-MX" sz="1800" b="1" dirty="0">
                <a:solidFill>
                  <a:schemeClr val="accent2">
                    <a:lumMod val="75000"/>
                  </a:schemeClr>
                </a:solidFill>
              </a:rPr>
              <a:t>Automotivación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s-MX" sz="1800" b="1" dirty="0">
                <a:solidFill>
                  <a:schemeClr val="accent2">
                    <a:lumMod val="75000"/>
                  </a:schemeClr>
                </a:solidFill>
              </a:rPr>
              <a:t>Sentimientos de autoestima y confianza en sí mismo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s-MX" sz="1800" b="1" dirty="0">
                <a:solidFill>
                  <a:schemeClr val="accent2">
                    <a:lumMod val="75000"/>
                  </a:schemeClr>
                </a:solidFill>
              </a:rPr>
              <a:t>Capacidad de relacionarse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s-MX" sz="1800" b="1" dirty="0">
                <a:solidFill>
                  <a:schemeClr val="accent2">
                    <a:lumMod val="75000"/>
                  </a:schemeClr>
                </a:solidFill>
              </a:rPr>
              <a:t>Creatividad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s-MX" sz="1800" b="1" dirty="0">
                <a:solidFill>
                  <a:schemeClr val="accent2">
                    <a:lumMod val="75000"/>
                  </a:schemeClr>
                </a:solidFill>
              </a:rPr>
              <a:t>Moralidad</a:t>
            </a:r>
          </a:p>
        </p:txBody>
      </p:sp>
      <p:pic>
        <p:nvPicPr>
          <p:cNvPr id="4" name="Picture 2" descr="Resiliencia, duelo y tristeza">
            <a:extLst>
              <a:ext uri="{FF2B5EF4-FFF2-40B4-BE49-F238E27FC236}">
                <a16:creationId xmlns:a16="http://schemas.microsoft.com/office/drawing/2014/main" id="{858B19E6-3273-4DDE-9785-A72A55A26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034" y="3356505"/>
            <a:ext cx="2924845" cy="292484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47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3F0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7729" y="601361"/>
            <a:ext cx="4656026" cy="686048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CC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Personalidad resistente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98921" y="1701564"/>
            <a:ext cx="4656026" cy="3530945"/>
          </a:xfrm>
        </p:spPr>
        <p:txBody>
          <a:bodyPr>
            <a:normAutofit/>
          </a:bodyPr>
          <a:lstStyle/>
          <a:p>
            <a:pPr marL="45720" indent="0" algn="just">
              <a:lnSpc>
                <a:spcPct val="100000"/>
              </a:lnSpc>
              <a:buNone/>
            </a:pPr>
            <a:r>
              <a:rPr lang="es-MX" sz="2400" dirty="0">
                <a:solidFill>
                  <a:srgbClr val="808000"/>
                </a:solidFill>
              </a:rPr>
              <a:t>Son aquellas personas que ante los hechos vitales negativos parecen tener </a:t>
            </a:r>
            <a:r>
              <a:rPr lang="es-MX" sz="2400" b="1" dirty="0">
                <a:solidFill>
                  <a:srgbClr val="808000"/>
                </a:solidFill>
              </a:rPr>
              <a:t>características de personalidad que les protegen</a:t>
            </a:r>
            <a:r>
              <a:rPr lang="es-MX" sz="2400" dirty="0">
                <a:solidFill>
                  <a:srgbClr val="808000"/>
                </a:solidFill>
              </a:rPr>
              <a:t>; tienden a percibir los eventos traumáticos en términos menos amenazadores, debido a que son mediados por el mecanismo de </a:t>
            </a:r>
            <a:r>
              <a:rPr lang="es-MX" sz="2400" b="1" dirty="0">
                <a:solidFill>
                  <a:srgbClr val="808000"/>
                </a:solidFill>
              </a:rPr>
              <a:t>afrontamiento</a:t>
            </a:r>
            <a:r>
              <a:rPr lang="es-MX" sz="2400" dirty="0">
                <a:solidFill>
                  <a:srgbClr val="808000"/>
                </a:solidFill>
              </a:rPr>
              <a:t>.</a:t>
            </a:r>
          </a:p>
          <a:p>
            <a:pPr marL="45720" indent="0">
              <a:lnSpc>
                <a:spcPct val="100000"/>
              </a:lnSpc>
              <a:buNone/>
            </a:pPr>
            <a:endParaRPr lang="es-MX" sz="2400" dirty="0"/>
          </a:p>
        </p:txBody>
      </p:sp>
      <p:pic>
        <p:nvPicPr>
          <p:cNvPr id="1026" name="Picture 2" descr="Personalidad resiliente. Claves para enfrentar la adversidad">
            <a:extLst>
              <a:ext uri="{FF2B5EF4-FFF2-40B4-BE49-F238E27FC236}">
                <a16:creationId xmlns:a16="http://schemas.microsoft.com/office/drawing/2014/main" id="{BEEF9B69-E411-4675-8FDF-E467A83EC0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34" y="1701564"/>
            <a:ext cx="5190416" cy="34548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917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E4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5">
            <a:extLst>
              <a:ext uri="{FF2B5EF4-FFF2-40B4-BE49-F238E27FC236}">
                <a16:creationId xmlns:a16="http://schemas.microsoft.com/office/drawing/2014/main" id="{C9A3DED3-7330-4E53-A0C7-8982E87FE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4503" y="801198"/>
            <a:ext cx="9509125" cy="52556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200" b="1" dirty="0">
                <a:solidFill>
                  <a:srgbClr val="CC3399"/>
                </a:solidFill>
              </a:rPr>
              <a:t>Curiosidad, interés por el mundo</a:t>
            </a:r>
            <a:r>
              <a:rPr lang="es-MX" sz="2200" dirty="0">
                <a:solidFill>
                  <a:srgbClr val="CC3399"/>
                </a:solidFill>
              </a:rPr>
              <a:t>. Explorar y descubrir lo nuevo y fascinante. Dejarse sorprender, experimentar el asombro.</a:t>
            </a:r>
          </a:p>
          <a:p>
            <a:pPr marL="0" indent="0" algn="just">
              <a:buNone/>
            </a:pPr>
            <a:r>
              <a:rPr lang="es-MX" sz="2200" b="1" dirty="0">
                <a:solidFill>
                  <a:srgbClr val="CC3399"/>
                </a:solidFill>
              </a:rPr>
              <a:t>Amor por el conocimiento y el aprendizaje</a:t>
            </a:r>
            <a:r>
              <a:rPr lang="es-MX" sz="2200" dirty="0">
                <a:solidFill>
                  <a:srgbClr val="CC3399"/>
                </a:solidFill>
              </a:rPr>
              <a:t>. Tendencia a adquirir nuevos conocimientos y nuevas formas de aprender.</a:t>
            </a:r>
          </a:p>
          <a:p>
            <a:pPr marL="0" indent="0" algn="just">
              <a:buNone/>
            </a:pPr>
            <a:r>
              <a:rPr lang="es-MX" sz="2200" b="1" dirty="0">
                <a:solidFill>
                  <a:srgbClr val="CC3399"/>
                </a:solidFill>
              </a:rPr>
              <a:t>Ingenio, originalidad, inteligencia práctica</a:t>
            </a:r>
            <a:r>
              <a:rPr lang="es-MX" sz="2200" dirty="0">
                <a:solidFill>
                  <a:srgbClr val="CC3399"/>
                </a:solidFill>
              </a:rPr>
              <a:t>. Pensar en nuevos y productivos caminos y formas de hacer las cosas.</a:t>
            </a:r>
            <a:r>
              <a:rPr lang="es-MX" sz="2200" b="1" dirty="0">
                <a:solidFill>
                  <a:srgbClr val="CC3399"/>
                </a:solidFill>
              </a:rPr>
              <a:t> </a:t>
            </a:r>
          </a:p>
          <a:p>
            <a:pPr marL="0" indent="0" algn="just">
              <a:buNone/>
            </a:pPr>
            <a:r>
              <a:rPr lang="es-MX" sz="2200" b="1" dirty="0">
                <a:solidFill>
                  <a:srgbClr val="CC3399"/>
                </a:solidFill>
              </a:rPr>
              <a:t>Perseverancia y diligencia</a:t>
            </a:r>
            <a:r>
              <a:rPr lang="es-MX" sz="2200" dirty="0">
                <a:solidFill>
                  <a:srgbClr val="CC3399"/>
                </a:solidFill>
              </a:rPr>
              <a:t>. Obtener satisfacción por las tareas emprendidas y que consiguen finalizarse con éxito.</a:t>
            </a:r>
          </a:p>
          <a:p>
            <a:pPr marL="0" indent="0" algn="just">
              <a:buNone/>
            </a:pPr>
            <a:r>
              <a:rPr lang="es-MX" sz="2200" b="1" dirty="0">
                <a:solidFill>
                  <a:srgbClr val="CC3399"/>
                </a:solidFill>
              </a:rPr>
              <a:t>Simpatía, amabilidad, generosidad</a:t>
            </a:r>
            <a:r>
              <a:rPr lang="es-MX" sz="2200" dirty="0">
                <a:solidFill>
                  <a:srgbClr val="CC3399"/>
                </a:solidFill>
              </a:rPr>
              <a:t>.  Hacer favores y buenas acciones para los demás, ayudar y cuidar a otras personas.</a:t>
            </a:r>
          </a:p>
          <a:p>
            <a:pPr marL="0" indent="0" algn="just">
              <a:buNone/>
            </a:pPr>
            <a:r>
              <a:rPr lang="es-MX" sz="2200" b="1" dirty="0">
                <a:solidFill>
                  <a:srgbClr val="CC3399"/>
                </a:solidFill>
              </a:rPr>
              <a:t>Inteligencia emocional, personal y social</a:t>
            </a:r>
            <a:r>
              <a:rPr lang="es-MX" sz="2200" dirty="0">
                <a:solidFill>
                  <a:srgbClr val="CC3399"/>
                </a:solidFill>
              </a:rPr>
              <a:t>. Tener empatía. Ser consciente de las emociones y sentimientos tanto de uno mismo como de </a:t>
            </a:r>
            <a:r>
              <a:rPr lang="es-MX" sz="2200">
                <a:solidFill>
                  <a:srgbClr val="CC3399"/>
                </a:solidFill>
              </a:rPr>
              <a:t>los demás.</a:t>
            </a:r>
            <a:endParaRPr lang="es-MX" sz="2200" dirty="0">
              <a:solidFill>
                <a:srgbClr val="CC3399"/>
              </a:solidFill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E5C905DC-FE76-4651-8686-C780DDCA3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133423" y="3069936"/>
            <a:ext cx="6225703" cy="718129"/>
          </a:xfrm>
        </p:spPr>
        <p:txBody>
          <a:bodyPr>
            <a:normAutofit/>
          </a:bodyPr>
          <a:lstStyle/>
          <a:p>
            <a:pPr algn="ctr"/>
            <a:r>
              <a:rPr lang="es-MX" sz="3200" dirty="0"/>
              <a:t> </a:t>
            </a:r>
            <a:r>
              <a:rPr lang="es-MX" sz="3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 de la resiliencia</a:t>
            </a:r>
          </a:p>
        </p:txBody>
      </p:sp>
    </p:spTree>
    <p:extLst>
      <p:ext uri="{BB962C8B-B14F-4D97-AF65-F5344CB8AC3E}">
        <p14:creationId xmlns:p14="http://schemas.microsoft.com/office/powerpoint/2010/main" val="199584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céano de 16 X 9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308762_TF02895256.potx" id="{AF0CDB87-AD15-4F24-B07B-528859955201}" vid="{EAF93393-8179-4B0B-8C2B-E14236E92FD4}"/>
    </a:ext>
  </a:extLst>
</a:theme>
</file>

<file path=ppt/theme/theme2.xml><?xml version="1.0" encoding="utf-8"?>
<a:theme xmlns:a="http://schemas.openxmlformats.org/drawingml/2006/main" name="Tema de Office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de pintura inspirada en el océano (panorámica)</Template>
  <TotalTime>2482</TotalTime>
  <Words>2762</Words>
  <Application>Microsoft Office PowerPoint</Application>
  <PresentationFormat>Panorámica</PresentationFormat>
  <Paragraphs>263</Paragraphs>
  <Slides>34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2" baseType="lpstr">
      <vt:lpstr>Arial</vt:lpstr>
      <vt:lpstr>Century</vt:lpstr>
      <vt:lpstr>Century Gothic</vt:lpstr>
      <vt:lpstr>Courier New</vt:lpstr>
      <vt:lpstr>Georgia</vt:lpstr>
      <vt:lpstr>Lucida Handwriting</vt:lpstr>
      <vt:lpstr>Wingdings</vt:lpstr>
      <vt:lpstr>Océano de 16 X 9</vt:lpstr>
      <vt:lpstr>UNIVERSIDAD AUTÓNOMA DEL ESTADO DE MÉXICO PLANTEL “LIC. ADOLFO LÓPEZ MATEOS” DE LA ESCUELA PREPARATORIA  DESARROLLO PERSONAL  RESILIENCIA Y EL VALOR DE LA TRASCENDENCIA  </vt:lpstr>
      <vt:lpstr>Presentación de PowerPoint</vt:lpstr>
      <vt:lpstr>4.3 RESILIENCIA Y EL VALOR DE LA TRASCENDENCIA</vt:lpstr>
      <vt:lpstr>Competencias</vt:lpstr>
      <vt:lpstr>¿Qué es la resiliencia?</vt:lpstr>
      <vt:lpstr>¿Qué es la adversidad?</vt:lpstr>
      <vt:lpstr>¿Qué es la persona resiliente?</vt:lpstr>
      <vt:lpstr>Personalidad resistente</vt:lpstr>
      <vt:lpstr> Características de la resiliencia</vt:lpstr>
      <vt:lpstr>Componentes clave en el estudio de la  personalidad resistente</vt:lpstr>
      <vt:lpstr>Presentación de PowerPoint</vt:lpstr>
      <vt:lpstr>Presentación de PowerPoint</vt:lpstr>
      <vt:lpstr>Factores de riesgo </vt:lpstr>
      <vt:lpstr>Factores protectores </vt:lpstr>
      <vt:lpstr>Factores de protección  Categorías de potenciales fortalezas humanas: </vt:lpstr>
      <vt:lpstr>Resiliencia, personalidad y autoestima</vt:lpstr>
      <vt:lpstr>El optimismo y resiliencia</vt:lpstr>
      <vt:lpstr>Factores que pueden influir en el desarrollo de la resiliencia </vt:lpstr>
      <vt:lpstr>Presentación de PowerPoint</vt:lpstr>
      <vt:lpstr>La casita de la resiliencia</vt:lpstr>
      <vt:lpstr>Fuentes de la resiliencia</vt:lpstr>
      <vt:lpstr>Presentación de PowerPoint</vt:lpstr>
      <vt:lpstr>Presentación de PowerPoint</vt:lpstr>
      <vt:lpstr>Estrategias de resiliencia</vt:lpstr>
      <vt:lpstr>¿Qué es trascendencia?</vt:lpstr>
      <vt:lpstr>La resiliencia y trascendencia</vt:lpstr>
      <vt:lpstr>La transformación incluye los cambios siguientes Siebert (2007):</vt:lpstr>
      <vt:lpstr>Actitudes para recuperarse  de la adversidad</vt:lpstr>
      <vt:lpstr>  Elementos que contribuyen a su proyecto de vida para trascender </vt:lpstr>
      <vt:lpstr>Mantener una salud integral en la adolescencia  </vt:lpstr>
      <vt:lpstr> ¿Cómo podemos promover y favorecer la resiliencia en jóvenes que están viviendo en situaciones conflictivas? (CIPSIA)</vt:lpstr>
      <vt:lpstr>Bibliografía</vt:lpstr>
      <vt:lpstr>Mesografía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Resiliencia y el valor de la trascendencia</dc:title>
  <dc:creator>SANDRA</dc:creator>
  <cp:lastModifiedBy>SANDRA</cp:lastModifiedBy>
  <cp:revision>316</cp:revision>
  <dcterms:created xsi:type="dcterms:W3CDTF">2018-07-09T23:16:46Z</dcterms:created>
  <dcterms:modified xsi:type="dcterms:W3CDTF">2019-09-12T01:31:13Z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