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66" r:id="rId2"/>
    <p:sldId id="315" r:id="rId3"/>
    <p:sldId id="276" r:id="rId4"/>
    <p:sldId id="277" r:id="rId5"/>
    <p:sldId id="278" r:id="rId6"/>
    <p:sldId id="283" r:id="rId7"/>
    <p:sldId id="284" r:id="rId8"/>
    <p:sldId id="285" r:id="rId9"/>
    <p:sldId id="286" r:id="rId10"/>
    <p:sldId id="294" r:id="rId11"/>
    <p:sldId id="287" r:id="rId12"/>
    <p:sldId id="288" r:id="rId13"/>
    <p:sldId id="289" r:id="rId14"/>
    <p:sldId id="290" r:id="rId15"/>
    <p:sldId id="291" r:id="rId16"/>
    <p:sldId id="292" r:id="rId17"/>
    <p:sldId id="312" r:id="rId18"/>
    <p:sldId id="279" r:id="rId19"/>
    <p:sldId id="296" r:id="rId20"/>
    <p:sldId id="300" r:id="rId21"/>
    <p:sldId id="309" r:id="rId22"/>
    <p:sldId id="297" r:id="rId23"/>
    <p:sldId id="310" r:id="rId24"/>
    <p:sldId id="298" r:id="rId25"/>
    <p:sldId id="299" r:id="rId26"/>
    <p:sldId id="280" r:id="rId27"/>
    <p:sldId id="301" r:id="rId28"/>
    <p:sldId id="308" r:id="rId29"/>
    <p:sldId id="303" r:id="rId30"/>
    <p:sldId id="304" r:id="rId31"/>
    <p:sldId id="295" r:id="rId32"/>
    <p:sldId id="305" r:id="rId33"/>
    <p:sldId id="306" r:id="rId34"/>
    <p:sldId id="281" r:id="rId35"/>
    <p:sldId id="282" r:id="rId36"/>
    <p:sldId id="311" r:id="rId37"/>
    <p:sldId id="314" r:id="rId38"/>
  </p:sldIdLst>
  <p:sldSz cx="12192000" cy="6858000"/>
  <p:notesSz cx="6858000" cy="9107488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DRA" initials="S" lastIdx="2" clrIdx="0">
    <p:extLst>
      <p:ext uri="{19B8F6BF-5375-455C-9EA6-DF929625EA0E}">
        <p15:presenceInfo xmlns:p15="http://schemas.microsoft.com/office/powerpoint/2012/main" userId="SANDR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CC"/>
    <a:srgbClr val="FFCC66"/>
    <a:srgbClr val="FFD1A3"/>
    <a:srgbClr val="CDF3F2"/>
    <a:srgbClr val="8DE5E3"/>
    <a:srgbClr val="33CCCC"/>
    <a:srgbClr val="00FFCC"/>
    <a:srgbClr val="FF9933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5" d="100"/>
          <a:sy n="85" d="100"/>
        </p:scale>
        <p:origin x="287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1-17T19:16:52.057" idx="2">
    <p:pos x="10" y="10"/>
    <p:text/>
    <p:extLst>
      <p:ext uri="{C676402C-5697-4E1C-873F-D02D1690AC5C}">
        <p15:threadingInfo xmlns:p15="http://schemas.microsoft.com/office/powerpoint/2012/main" timeZoneBias="36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D48253-7BFC-45FF-991A-C4B8F4629294}" type="doc">
      <dgm:prSet loTypeId="urn:microsoft.com/office/officeart/2005/8/layout/targe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86CC70E0-BA51-490F-A286-EA283D5E49C7}">
      <dgm:prSet phldrT="[Texto]" custT="1"/>
      <dgm:spPr/>
      <dgm:t>
        <a:bodyPr/>
        <a:lstStyle/>
        <a:p>
          <a:pPr algn="ctr"/>
          <a:r>
            <a:rPr lang="es-MX" sz="2000" dirty="0">
              <a:solidFill>
                <a:srgbClr val="CC3399"/>
              </a:solidFill>
            </a:rPr>
            <a:t>4. AUTOGESTIÓN SOCIO-PERSONAL</a:t>
          </a:r>
        </a:p>
      </dgm:t>
    </dgm:pt>
    <dgm:pt modelId="{4911BB77-86B5-4C77-9499-6C6A81969E7C}" type="parTrans" cxnId="{88149A53-4617-471D-9A23-D6FCC688FC17}">
      <dgm:prSet/>
      <dgm:spPr/>
      <dgm:t>
        <a:bodyPr/>
        <a:lstStyle/>
        <a:p>
          <a:endParaRPr lang="es-MX"/>
        </a:p>
      </dgm:t>
    </dgm:pt>
    <dgm:pt modelId="{979FE849-4A7C-488B-8FE7-48CE52C93E4F}" type="sibTrans" cxnId="{88149A53-4617-471D-9A23-D6FCC688FC17}">
      <dgm:prSet/>
      <dgm:spPr/>
      <dgm:t>
        <a:bodyPr/>
        <a:lstStyle/>
        <a:p>
          <a:endParaRPr lang="es-MX"/>
        </a:p>
      </dgm:t>
    </dgm:pt>
    <dgm:pt modelId="{56ED245F-909E-442B-A129-70758F93E6AF}">
      <dgm:prSet phldrT="[Texto]" custT="1"/>
      <dgm:spPr/>
      <dgm:t>
        <a:bodyPr/>
        <a:lstStyle/>
        <a:p>
          <a:pPr algn="ctr"/>
          <a:endParaRPr lang="es-MX" sz="1600" dirty="0"/>
        </a:p>
        <a:p>
          <a:pPr algn="just"/>
          <a:r>
            <a:rPr lang="es-MX" sz="1800" dirty="0">
              <a:solidFill>
                <a:srgbClr val="CC3399"/>
              </a:solidFill>
            </a:rPr>
            <a:t>4.2</a:t>
          </a:r>
          <a:r>
            <a:rPr lang="es-MX" sz="1800" dirty="0"/>
            <a:t> </a:t>
          </a:r>
          <a:r>
            <a:rPr lang="es-MX" sz="1800" dirty="0">
              <a:solidFill>
                <a:srgbClr val="CC3399"/>
              </a:solidFill>
            </a:rPr>
            <a:t>Relaciones con mis amigos: solidaridad o complicidad.</a:t>
          </a:r>
        </a:p>
        <a:p>
          <a:pPr algn="ctr"/>
          <a:endParaRPr lang="es-MX" sz="1600" dirty="0"/>
        </a:p>
      </dgm:t>
    </dgm:pt>
    <dgm:pt modelId="{2325D314-4F0F-4980-A376-2F2F1C556E7A}" type="parTrans" cxnId="{56579648-6C62-469A-9B91-265CF03C8DE8}">
      <dgm:prSet/>
      <dgm:spPr/>
      <dgm:t>
        <a:bodyPr/>
        <a:lstStyle/>
        <a:p>
          <a:endParaRPr lang="es-MX"/>
        </a:p>
      </dgm:t>
    </dgm:pt>
    <dgm:pt modelId="{1FCF18AC-35FE-4892-8287-20541C9D81C5}" type="sibTrans" cxnId="{56579648-6C62-469A-9B91-265CF03C8DE8}">
      <dgm:prSet/>
      <dgm:spPr/>
      <dgm:t>
        <a:bodyPr/>
        <a:lstStyle/>
        <a:p>
          <a:endParaRPr lang="es-MX"/>
        </a:p>
      </dgm:t>
    </dgm:pt>
    <dgm:pt modelId="{4E2B5B0A-C8DB-4ED2-9D95-19C74888A374}">
      <dgm:prSet custT="1"/>
      <dgm:spPr/>
      <dgm:t>
        <a:bodyPr/>
        <a:lstStyle/>
        <a:p>
          <a:pPr algn="just"/>
          <a:r>
            <a:rPr lang="es-MX" sz="1800" dirty="0">
              <a:solidFill>
                <a:srgbClr val="CC3399"/>
              </a:solidFill>
            </a:rPr>
            <a:t>4.3</a:t>
          </a:r>
          <a:r>
            <a:rPr lang="es-MX" sz="1800" dirty="0"/>
            <a:t> </a:t>
          </a:r>
          <a:r>
            <a:rPr lang="es-MX" sz="1800" dirty="0">
              <a:solidFill>
                <a:schemeClr val="accent1"/>
              </a:solidFill>
            </a:rPr>
            <a:t>La acción social: porque todos podemos dar, responsabilidad social y compromiso conmigo.</a:t>
          </a:r>
        </a:p>
      </dgm:t>
    </dgm:pt>
    <dgm:pt modelId="{4D1BC0EB-8E6B-46D0-B3C9-668770BABA83}" type="parTrans" cxnId="{CE0FA64E-FEDF-4502-9279-693134D8A38D}">
      <dgm:prSet/>
      <dgm:spPr/>
      <dgm:t>
        <a:bodyPr/>
        <a:lstStyle/>
        <a:p>
          <a:endParaRPr lang="es-MX"/>
        </a:p>
      </dgm:t>
    </dgm:pt>
    <dgm:pt modelId="{125604E3-BEBA-4E55-BF28-0D86F1284AF3}" type="sibTrans" cxnId="{CE0FA64E-FEDF-4502-9279-693134D8A38D}">
      <dgm:prSet/>
      <dgm:spPr/>
      <dgm:t>
        <a:bodyPr/>
        <a:lstStyle/>
        <a:p>
          <a:endParaRPr lang="es-MX"/>
        </a:p>
      </dgm:t>
    </dgm:pt>
    <dgm:pt modelId="{814FBAB0-DA74-4B22-A115-6FD877D03894}">
      <dgm:prSet custT="1"/>
      <dgm:spPr/>
      <dgm:t>
        <a:bodyPr/>
        <a:lstStyle/>
        <a:p>
          <a:pPr algn="just"/>
          <a:r>
            <a:rPr lang="es-MX" sz="1800" dirty="0">
              <a:solidFill>
                <a:srgbClr val="CC3399"/>
              </a:solidFill>
            </a:rPr>
            <a:t>4.1</a:t>
          </a:r>
          <a:r>
            <a:rPr lang="es-MX" sz="1800" dirty="0"/>
            <a:t> </a:t>
          </a:r>
          <a:r>
            <a:rPr lang="es-MX" sz="1800" dirty="0">
              <a:solidFill>
                <a:schemeClr val="accent1"/>
              </a:solidFill>
            </a:rPr>
            <a:t>El camino de la autonomía y mis relaciones interpersonales en familia.</a:t>
          </a:r>
        </a:p>
      </dgm:t>
    </dgm:pt>
    <dgm:pt modelId="{2C171D1A-34F9-45AD-AD9A-E13615C48C40}" type="parTrans" cxnId="{6896BC42-6A54-4957-A945-C40021C4C5F3}">
      <dgm:prSet/>
      <dgm:spPr/>
      <dgm:t>
        <a:bodyPr/>
        <a:lstStyle/>
        <a:p>
          <a:endParaRPr lang="es-MX"/>
        </a:p>
      </dgm:t>
    </dgm:pt>
    <dgm:pt modelId="{D857FB1F-AC76-4930-97C3-D94261C8E35B}" type="sibTrans" cxnId="{6896BC42-6A54-4957-A945-C40021C4C5F3}">
      <dgm:prSet/>
      <dgm:spPr/>
      <dgm:t>
        <a:bodyPr/>
        <a:lstStyle/>
        <a:p>
          <a:endParaRPr lang="es-MX"/>
        </a:p>
      </dgm:t>
    </dgm:pt>
    <dgm:pt modelId="{3F9E2382-7F19-4782-B031-4A7C357A43B1}" type="pres">
      <dgm:prSet presAssocID="{AFD48253-7BFC-45FF-991A-C4B8F4629294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57DF5E19-D9FA-4BC8-8084-65CE4F6BE145}" type="pres">
      <dgm:prSet presAssocID="{86CC70E0-BA51-490F-A286-EA283D5E49C7}" presName="circle1" presStyleLbl="node1" presStyleIdx="0" presStyleCnt="4"/>
      <dgm:spPr/>
    </dgm:pt>
    <dgm:pt modelId="{E2BA748F-9C04-49F7-A5BB-4530059D47D1}" type="pres">
      <dgm:prSet presAssocID="{86CC70E0-BA51-490F-A286-EA283D5E49C7}" presName="space" presStyleCnt="0"/>
      <dgm:spPr/>
    </dgm:pt>
    <dgm:pt modelId="{42B06573-6C41-4691-95C2-0ED7B6129412}" type="pres">
      <dgm:prSet presAssocID="{86CC70E0-BA51-490F-A286-EA283D5E49C7}" presName="rect1" presStyleLbl="alignAcc1" presStyleIdx="0" presStyleCnt="4"/>
      <dgm:spPr/>
    </dgm:pt>
    <dgm:pt modelId="{50636873-8915-42F4-84D1-FFBCE166F640}" type="pres">
      <dgm:prSet presAssocID="{814FBAB0-DA74-4B22-A115-6FD877D03894}" presName="vertSpace2" presStyleLbl="node1" presStyleIdx="0" presStyleCnt="4"/>
      <dgm:spPr/>
    </dgm:pt>
    <dgm:pt modelId="{BB5E7BA7-A427-4462-8D55-8D1EEB1D9F2E}" type="pres">
      <dgm:prSet presAssocID="{814FBAB0-DA74-4B22-A115-6FD877D03894}" presName="circle2" presStyleLbl="node1" presStyleIdx="1" presStyleCnt="4"/>
      <dgm:spPr/>
    </dgm:pt>
    <dgm:pt modelId="{6CA44290-DDA5-46AC-A75F-7434F6D6F83E}" type="pres">
      <dgm:prSet presAssocID="{814FBAB0-DA74-4B22-A115-6FD877D03894}" presName="rect2" presStyleLbl="alignAcc1" presStyleIdx="1" presStyleCnt="4"/>
      <dgm:spPr/>
    </dgm:pt>
    <dgm:pt modelId="{1C7C319D-3A8C-4D35-9D8F-8EA9799D2D8A}" type="pres">
      <dgm:prSet presAssocID="{56ED245F-909E-442B-A129-70758F93E6AF}" presName="vertSpace3" presStyleLbl="node1" presStyleIdx="1" presStyleCnt="4"/>
      <dgm:spPr/>
    </dgm:pt>
    <dgm:pt modelId="{8C9132C7-613E-403E-AA91-29471B371ABC}" type="pres">
      <dgm:prSet presAssocID="{56ED245F-909E-442B-A129-70758F93E6AF}" presName="circle3" presStyleLbl="node1" presStyleIdx="2" presStyleCnt="4"/>
      <dgm:spPr/>
    </dgm:pt>
    <dgm:pt modelId="{E528AF1F-764B-48DC-813E-2969C5F22E7B}" type="pres">
      <dgm:prSet presAssocID="{56ED245F-909E-442B-A129-70758F93E6AF}" presName="rect3" presStyleLbl="alignAcc1" presStyleIdx="2" presStyleCnt="4"/>
      <dgm:spPr/>
    </dgm:pt>
    <dgm:pt modelId="{A285AF10-7697-4823-A4AE-E1EA94CF7EEF}" type="pres">
      <dgm:prSet presAssocID="{4E2B5B0A-C8DB-4ED2-9D95-19C74888A374}" presName="vertSpace4" presStyleLbl="node1" presStyleIdx="2" presStyleCnt="4"/>
      <dgm:spPr/>
    </dgm:pt>
    <dgm:pt modelId="{F2A82F75-5A4A-479D-8223-18B90857BAF4}" type="pres">
      <dgm:prSet presAssocID="{4E2B5B0A-C8DB-4ED2-9D95-19C74888A374}" presName="circle4" presStyleLbl="node1" presStyleIdx="3" presStyleCnt="4"/>
      <dgm:spPr/>
    </dgm:pt>
    <dgm:pt modelId="{B4B2B3B7-2B74-4E17-AAE8-CD1AAB3C1984}" type="pres">
      <dgm:prSet presAssocID="{4E2B5B0A-C8DB-4ED2-9D95-19C74888A374}" presName="rect4" presStyleLbl="alignAcc1" presStyleIdx="3" presStyleCnt="4"/>
      <dgm:spPr/>
    </dgm:pt>
    <dgm:pt modelId="{40C42A1B-2E2C-44F5-8703-468C5AF31C4F}" type="pres">
      <dgm:prSet presAssocID="{86CC70E0-BA51-490F-A286-EA283D5E49C7}" presName="rect1ParTxNoCh" presStyleLbl="alignAcc1" presStyleIdx="3" presStyleCnt="4">
        <dgm:presLayoutVars>
          <dgm:chMax val="1"/>
          <dgm:bulletEnabled val="1"/>
        </dgm:presLayoutVars>
      </dgm:prSet>
      <dgm:spPr/>
    </dgm:pt>
    <dgm:pt modelId="{A2D54388-2225-4A4A-A2FA-00E8C69DBCAC}" type="pres">
      <dgm:prSet presAssocID="{814FBAB0-DA74-4B22-A115-6FD877D03894}" presName="rect2ParTxNoCh" presStyleLbl="alignAcc1" presStyleIdx="3" presStyleCnt="4">
        <dgm:presLayoutVars>
          <dgm:chMax val="1"/>
          <dgm:bulletEnabled val="1"/>
        </dgm:presLayoutVars>
      </dgm:prSet>
      <dgm:spPr/>
    </dgm:pt>
    <dgm:pt modelId="{1DD4723B-10DF-41A1-BDC3-09F8A52D2C52}" type="pres">
      <dgm:prSet presAssocID="{56ED245F-909E-442B-A129-70758F93E6AF}" presName="rect3ParTxNoCh" presStyleLbl="alignAcc1" presStyleIdx="3" presStyleCnt="4">
        <dgm:presLayoutVars>
          <dgm:chMax val="1"/>
          <dgm:bulletEnabled val="1"/>
        </dgm:presLayoutVars>
      </dgm:prSet>
      <dgm:spPr/>
    </dgm:pt>
    <dgm:pt modelId="{C7F6C2DC-A4A8-465F-A6F2-6DA530E071DB}" type="pres">
      <dgm:prSet presAssocID="{4E2B5B0A-C8DB-4ED2-9D95-19C74888A374}" presName="rect4ParTxNoCh" presStyleLbl="alignAcc1" presStyleIdx="3" presStyleCnt="4">
        <dgm:presLayoutVars>
          <dgm:chMax val="1"/>
          <dgm:bulletEnabled val="1"/>
        </dgm:presLayoutVars>
      </dgm:prSet>
      <dgm:spPr/>
    </dgm:pt>
  </dgm:ptLst>
  <dgm:cxnLst>
    <dgm:cxn modelId="{66426C0C-0FD7-461B-8A49-E58DF6FD8AE9}" type="presOf" srcId="{4E2B5B0A-C8DB-4ED2-9D95-19C74888A374}" destId="{B4B2B3B7-2B74-4E17-AAE8-CD1AAB3C1984}" srcOrd="0" destOrd="0" presId="urn:microsoft.com/office/officeart/2005/8/layout/target3"/>
    <dgm:cxn modelId="{D147CA30-C48E-40BB-8F25-8E217C86C527}" type="presOf" srcId="{56ED245F-909E-442B-A129-70758F93E6AF}" destId="{1DD4723B-10DF-41A1-BDC3-09F8A52D2C52}" srcOrd="1" destOrd="0" presId="urn:microsoft.com/office/officeart/2005/8/layout/target3"/>
    <dgm:cxn modelId="{6896BC42-6A54-4957-A945-C40021C4C5F3}" srcId="{AFD48253-7BFC-45FF-991A-C4B8F4629294}" destId="{814FBAB0-DA74-4B22-A115-6FD877D03894}" srcOrd="1" destOrd="0" parTransId="{2C171D1A-34F9-45AD-AD9A-E13615C48C40}" sibTransId="{D857FB1F-AC76-4930-97C3-D94261C8E35B}"/>
    <dgm:cxn modelId="{56579648-6C62-469A-9B91-265CF03C8DE8}" srcId="{AFD48253-7BFC-45FF-991A-C4B8F4629294}" destId="{56ED245F-909E-442B-A129-70758F93E6AF}" srcOrd="2" destOrd="0" parTransId="{2325D314-4F0F-4980-A376-2F2F1C556E7A}" sibTransId="{1FCF18AC-35FE-4892-8287-20541C9D81C5}"/>
    <dgm:cxn modelId="{CE0FA64E-FEDF-4502-9279-693134D8A38D}" srcId="{AFD48253-7BFC-45FF-991A-C4B8F4629294}" destId="{4E2B5B0A-C8DB-4ED2-9D95-19C74888A374}" srcOrd="3" destOrd="0" parTransId="{4D1BC0EB-8E6B-46D0-B3C9-668770BABA83}" sibTransId="{125604E3-BEBA-4E55-BF28-0D86F1284AF3}"/>
    <dgm:cxn modelId="{CA634871-0B3B-43CD-B1E0-5C1A321BE452}" type="presOf" srcId="{814FBAB0-DA74-4B22-A115-6FD877D03894}" destId="{A2D54388-2225-4A4A-A2FA-00E8C69DBCAC}" srcOrd="1" destOrd="0" presId="urn:microsoft.com/office/officeart/2005/8/layout/target3"/>
    <dgm:cxn modelId="{88149A53-4617-471D-9A23-D6FCC688FC17}" srcId="{AFD48253-7BFC-45FF-991A-C4B8F4629294}" destId="{86CC70E0-BA51-490F-A286-EA283D5E49C7}" srcOrd="0" destOrd="0" parTransId="{4911BB77-86B5-4C77-9499-6C6A81969E7C}" sibTransId="{979FE849-4A7C-488B-8FE7-48CE52C93E4F}"/>
    <dgm:cxn modelId="{6B48789E-0467-4359-9235-E286025250D1}" type="presOf" srcId="{4E2B5B0A-C8DB-4ED2-9D95-19C74888A374}" destId="{C7F6C2DC-A4A8-465F-A6F2-6DA530E071DB}" srcOrd="1" destOrd="0" presId="urn:microsoft.com/office/officeart/2005/8/layout/target3"/>
    <dgm:cxn modelId="{B8269CAD-CE4E-4541-94A9-C74A46BF67C3}" type="presOf" srcId="{814FBAB0-DA74-4B22-A115-6FD877D03894}" destId="{6CA44290-DDA5-46AC-A75F-7434F6D6F83E}" srcOrd="0" destOrd="0" presId="urn:microsoft.com/office/officeart/2005/8/layout/target3"/>
    <dgm:cxn modelId="{83E65CC1-7354-4D72-AAA9-8EC2D374ED93}" type="presOf" srcId="{56ED245F-909E-442B-A129-70758F93E6AF}" destId="{E528AF1F-764B-48DC-813E-2969C5F22E7B}" srcOrd="0" destOrd="0" presId="urn:microsoft.com/office/officeart/2005/8/layout/target3"/>
    <dgm:cxn modelId="{C9A5C5D4-AA11-4532-B0AE-F2BC1E3715D3}" type="presOf" srcId="{AFD48253-7BFC-45FF-991A-C4B8F4629294}" destId="{3F9E2382-7F19-4782-B031-4A7C357A43B1}" srcOrd="0" destOrd="0" presId="urn:microsoft.com/office/officeart/2005/8/layout/target3"/>
    <dgm:cxn modelId="{570541E8-8C94-483B-AB13-155BF6EE1DB9}" type="presOf" srcId="{86CC70E0-BA51-490F-A286-EA283D5E49C7}" destId="{40C42A1B-2E2C-44F5-8703-468C5AF31C4F}" srcOrd="1" destOrd="0" presId="urn:microsoft.com/office/officeart/2005/8/layout/target3"/>
    <dgm:cxn modelId="{2352D8ED-CFDF-4F2A-9BFE-34B2A77A3A01}" type="presOf" srcId="{86CC70E0-BA51-490F-A286-EA283D5E49C7}" destId="{42B06573-6C41-4691-95C2-0ED7B6129412}" srcOrd="0" destOrd="0" presId="urn:microsoft.com/office/officeart/2005/8/layout/target3"/>
    <dgm:cxn modelId="{C5AEE37B-6772-4E35-BBE1-1ACAABD85C25}" type="presParOf" srcId="{3F9E2382-7F19-4782-B031-4A7C357A43B1}" destId="{57DF5E19-D9FA-4BC8-8084-65CE4F6BE145}" srcOrd="0" destOrd="0" presId="urn:microsoft.com/office/officeart/2005/8/layout/target3"/>
    <dgm:cxn modelId="{18BBE37E-7445-4759-8D89-8C813E40F112}" type="presParOf" srcId="{3F9E2382-7F19-4782-B031-4A7C357A43B1}" destId="{E2BA748F-9C04-49F7-A5BB-4530059D47D1}" srcOrd="1" destOrd="0" presId="urn:microsoft.com/office/officeart/2005/8/layout/target3"/>
    <dgm:cxn modelId="{41A91BDE-BE35-41E4-B182-B5C660C8FAB0}" type="presParOf" srcId="{3F9E2382-7F19-4782-B031-4A7C357A43B1}" destId="{42B06573-6C41-4691-95C2-0ED7B6129412}" srcOrd="2" destOrd="0" presId="urn:microsoft.com/office/officeart/2005/8/layout/target3"/>
    <dgm:cxn modelId="{45AFC2DD-9C9B-4666-A3A2-124B53A89A57}" type="presParOf" srcId="{3F9E2382-7F19-4782-B031-4A7C357A43B1}" destId="{50636873-8915-42F4-84D1-FFBCE166F640}" srcOrd="3" destOrd="0" presId="urn:microsoft.com/office/officeart/2005/8/layout/target3"/>
    <dgm:cxn modelId="{518DF864-8D1E-4144-9DA3-36255FFF20ED}" type="presParOf" srcId="{3F9E2382-7F19-4782-B031-4A7C357A43B1}" destId="{BB5E7BA7-A427-4462-8D55-8D1EEB1D9F2E}" srcOrd="4" destOrd="0" presId="urn:microsoft.com/office/officeart/2005/8/layout/target3"/>
    <dgm:cxn modelId="{A41ABE5B-4C6D-4BA7-B19E-B23B8F79D4E2}" type="presParOf" srcId="{3F9E2382-7F19-4782-B031-4A7C357A43B1}" destId="{6CA44290-DDA5-46AC-A75F-7434F6D6F83E}" srcOrd="5" destOrd="0" presId="urn:microsoft.com/office/officeart/2005/8/layout/target3"/>
    <dgm:cxn modelId="{1B9A1C6A-C0D6-4B19-8162-C14897D3BDD4}" type="presParOf" srcId="{3F9E2382-7F19-4782-B031-4A7C357A43B1}" destId="{1C7C319D-3A8C-4D35-9D8F-8EA9799D2D8A}" srcOrd="6" destOrd="0" presId="urn:microsoft.com/office/officeart/2005/8/layout/target3"/>
    <dgm:cxn modelId="{0A6FD3DA-4177-4B31-9AE2-37301F3709D8}" type="presParOf" srcId="{3F9E2382-7F19-4782-B031-4A7C357A43B1}" destId="{8C9132C7-613E-403E-AA91-29471B371ABC}" srcOrd="7" destOrd="0" presId="urn:microsoft.com/office/officeart/2005/8/layout/target3"/>
    <dgm:cxn modelId="{83D0BBE3-D03F-4921-B50C-78D121CE3CE3}" type="presParOf" srcId="{3F9E2382-7F19-4782-B031-4A7C357A43B1}" destId="{E528AF1F-764B-48DC-813E-2969C5F22E7B}" srcOrd="8" destOrd="0" presId="urn:microsoft.com/office/officeart/2005/8/layout/target3"/>
    <dgm:cxn modelId="{0DB48F64-045F-4346-9174-D13EA45BB4CB}" type="presParOf" srcId="{3F9E2382-7F19-4782-B031-4A7C357A43B1}" destId="{A285AF10-7697-4823-A4AE-E1EA94CF7EEF}" srcOrd="9" destOrd="0" presId="urn:microsoft.com/office/officeart/2005/8/layout/target3"/>
    <dgm:cxn modelId="{062F71D5-736A-476A-9406-92BDA7F56AF1}" type="presParOf" srcId="{3F9E2382-7F19-4782-B031-4A7C357A43B1}" destId="{F2A82F75-5A4A-479D-8223-18B90857BAF4}" srcOrd="10" destOrd="0" presId="urn:microsoft.com/office/officeart/2005/8/layout/target3"/>
    <dgm:cxn modelId="{79B92B37-1F1C-4A5A-8916-62A71077A8DC}" type="presParOf" srcId="{3F9E2382-7F19-4782-B031-4A7C357A43B1}" destId="{B4B2B3B7-2B74-4E17-AAE8-CD1AAB3C1984}" srcOrd="11" destOrd="0" presId="urn:microsoft.com/office/officeart/2005/8/layout/target3"/>
    <dgm:cxn modelId="{66390DDA-F2AC-42A9-ABC0-10FFDC2FABB9}" type="presParOf" srcId="{3F9E2382-7F19-4782-B031-4A7C357A43B1}" destId="{40C42A1B-2E2C-44F5-8703-468C5AF31C4F}" srcOrd="12" destOrd="0" presId="urn:microsoft.com/office/officeart/2005/8/layout/target3"/>
    <dgm:cxn modelId="{ED2619E6-92F9-4E67-AD63-784BE73C7977}" type="presParOf" srcId="{3F9E2382-7F19-4782-B031-4A7C357A43B1}" destId="{A2D54388-2225-4A4A-A2FA-00E8C69DBCAC}" srcOrd="13" destOrd="0" presId="urn:microsoft.com/office/officeart/2005/8/layout/target3"/>
    <dgm:cxn modelId="{06863E50-CEC1-4142-BDD2-F0A4FE35B7A8}" type="presParOf" srcId="{3F9E2382-7F19-4782-B031-4A7C357A43B1}" destId="{1DD4723B-10DF-41A1-BDC3-09F8A52D2C52}" srcOrd="14" destOrd="0" presId="urn:microsoft.com/office/officeart/2005/8/layout/target3"/>
    <dgm:cxn modelId="{7B36C6E7-9526-400D-B709-C4E3757FD810}" type="presParOf" srcId="{3F9E2382-7F19-4782-B031-4A7C357A43B1}" destId="{C7F6C2DC-A4A8-465F-A6F2-6DA530E071DB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DF5E19-D9FA-4BC8-8084-65CE4F6BE145}">
      <dsp:nvSpPr>
        <dsp:cNvPr id="0" name=""/>
        <dsp:cNvSpPr/>
      </dsp:nvSpPr>
      <dsp:spPr>
        <a:xfrm>
          <a:off x="0" y="346714"/>
          <a:ext cx="4725238" cy="472523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B06573-6C41-4691-95C2-0ED7B6129412}">
      <dsp:nvSpPr>
        <dsp:cNvPr id="0" name=""/>
        <dsp:cNvSpPr/>
      </dsp:nvSpPr>
      <dsp:spPr>
        <a:xfrm>
          <a:off x="2362619" y="346714"/>
          <a:ext cx="5512778" cy="47252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solidFill>
                <a:srgbClr val="CC3399"/>
              </a:solidFill>
            </a:rPr>
            <a:t>4. AUTOGESTIÓN SOCIO-PERSONAL</a:t>
          </a:r>
        </a:p>
      </dsp:txBody>
      <dsp:txXfrm>
        <a:off x="2362619" y="346714"/>
        <a:ext cx="5512778" cy="1004113"/>
      </dsp:txXfrm>
    </dsp:sp>
    <dsp:sp modelId="{BB5E7BA7-A427-4462-8D55-8D1EEB1D9F2E}">
      <dsp:nvSpPr>
        <dsp:cNvPr id="0" name=""/>
        <dsp:cNvSpPr/>
      </dsp:nvSpPr>
      <dsp:spPr>
        <a:xfrm>
          <a:off x="620187" y="1350827"/>
          <a:ext cx="3484863" cy="3484863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2489767"/>
            <a:satOff val="524"/>
            <a:lumOff val="-13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A44290-DDA5-46AC-A75F-7434F6D6F83E}">
      <dsp:nvSpPr>
        <dsp:cNvPr id="0" name=""/>
        <dsp:cNvSpPr/>
      </dsp:nvSpPr>
      <dsp:spPr>
        <a:xfrm>
          <a:off x="2362619" y="1350827"/>
          <a:ext cx="5512778" cy="34848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2489767"/>
              <a:satOff val="524"/>
              <a:lumOff val="-13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rgbClr val="CC3399"/>
              </a:solidFill>
            </a:rPr>
            <a:t>4.1</a:t>
          </a:r>
          <a:r>
            <a:rPr lang="es-MX" sz="1800" kern="1200" dirty="0"/>
            <a:t> </a:t>
          </a:r>
          <a:r>
            <a:rPr lang="es-MX" sz="1800" kern="1200" dirty="0">
              <a:solidFill>
                <a:schemeClr val="accent1"/>
              </a:solidFill>
            </a:rPr>
            <a:t>El camino de la autonomía y mis relaciones interpersonales en familia.</a:t>
          </a:r>
        </a:p>
      </dsp:txBody>
      <dsp:txXfrm>
        <a:off x="2362619" y="1350827"/>
        <a:ext cx="5512778" cy="1004113"/>
      </dsp:txXfrm>
    </dsp:sp>
    <dsp:sp modelId="{8C9132C7-613E-403E-AA91-29471B371ABC}">
      <dsp:nvSpPr>
        <dsp:cNvPr id="0" name=""/>
        <dsp:cNvSpPr/>
      </dsp:nvSpPr>
      <dsp:spPr>
        <a:xfrm>
          <a:off x="1240375" y="2354940"/>
          <a:ext cx="2244488" cy="224448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4979535"/>
            <a:satOff val="1049"/>
            <a:lumOff val="-2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28AF1F-764B-48DC-813E-2969C5F22E7B}">
      <dsp:nvSpPr>
        <dsp:cNvPr id="0" name=""/>
        <dsp:cNvSpPr/>
      </dsp:nvSpPr>
      <dsp:spPr>
        <a:xfrm>
          <a:off x="2362619" y="2354940"/>
          <a:ext cx="5512778" cy="22444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4979535"/>
              <a:satOff val="1049"/>
              <a:lumOff val="-2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600" kern="1200" dirty="0"/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rgbClr val="CC3399"/>
              </a:solidFill>
            </a:rPr>
            <a:t>4.2</a:t>
          </a:r>
          <a:r>
            <a:rPr lang="es-MX" sz="1800" kern="1200" dirty="0"/>
            <a:t> </a:t>
          </a:r>
          <a:r>
            <a:rPr lang="es-MX" sz="1800" kern="1200" dirty="0">
              <a:solidFill>
                <a:srgbClr val="CC3399"/>
              </a:solidFill>
            </a:rPr>
            <a:t>Relaciones con mis amigos: solidaridad o complicidad.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600" kern="1200" dirty="0"/>
        </a:p>
      </dsp:txBody>
      <dsp:txXfrm>
        <a:off x="2362619" y="2354940"/>
        <a:ext cx="5512778" cy="1004113"/>
      </dsp:txXfrm>
    </dsp:sp>
    <dsp:sp modelId="{F2A82F75-5A4A-479D-8223-18B90857BAF4}">
      <dsp:nvSpPr>
        <dsp:cNvPr id="0" name=""/>
        <dsp:cNvSpPr/>
      </dsp:nvSpPr>
      <dsp:spPr>
        <a:xfrm>
          <a:off x="1860562" y="3359053"/>
          <a:ext cx="1004113" cy="1004113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7469302"/>
            <a:satOff val="1573"/>
            <a:lumOff val="-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B2B3B7-2B74-4E17-AAE8-CD1AAB3C1984}">
      <dsp:nvSpPr>
        <dsp:cNvPr id="0" name=""/>
        <dsp:cNvSpPr/>
      </dsp:nvSpPr>
      <dsp:spPr>
        <a:xfrm>
          <a:off x="2362619" y="3359053"/>
          <a:ext cx="5512778" cy="100411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7469302"/>
              <a:satOff val="1573"/>
              <a:lumOff val="-3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rgbClr val="CC3399"/>
              </a:solidFill>
            </a:rPr>
            <a:t>4.3</a:t>
          </a:r>
          <a:r>
            <a:rPr lang="es-MX" sz="1800" kern="1200" dirty="0"/>
            <a:t> </a:t>
          </a:r>
          <a:r>
            <a:rPr lang="es-MX" sz="1800" kern="1200" dirty="0">
              <a:solidFill>
                <a:schemeClr val="accent1"/>
              </a:solidFill>
            </a:rPr>
            <a:t>La acción social: porque todos podemos dar, responsabilidad social y compromiso conmigo.</a:t>
          </a:r>
        </a:p>
      </dsp:txBody>
      <dsp:txXfrm>
        <a:off x="2362619" y="3359053"/>
        <a:ext cx="5512778" cy="10041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69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69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5FA3BDC-35D7-4AF3-BE75-4D39EA9D27D0}" type="datetime1">
              <a:rPr lang="es-ES" smtClean="0"/>
              <a:t>11/09/2019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50533"/>
            <a:ext cx="2971800" cy="4569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50533"/>
            <a:ext cx="2971800" cy="4569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7EA21AD-3BA7-4B49-9DF1-2171993A8011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243499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69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69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1FBEF37-C285-46C8-972E-B39062BCD314}" type="datetime1">
              <a:rPr lang="es-ES" noProof="0" smtClean="0"/>
              <a:t>11/09/2019</a:t>
            </a:fld>
            <a:endParaRPr lang="es-ES" noProof="0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96913" y="1138238"/>
            <a:ext cx="5464175" cy="3073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82979"/>
            <a:ext cx="5486400" cy="358607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Haga clic para modificar los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50533"/>
            <a:ext cx="2971800" cy="4569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50533"/>
            <a:ext cx="2971800" cy="4569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F669046-D62F-49D8-96B7-3C014DC234D7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2937144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F669046-D62F-49D8-96B7-3C014DC234D7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17297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gradFill>
          <a:gsLst>
            <a:gs pos="0">
              <a:schemeClr val="bg1">
                <a:lumMod val="46000"/>
                <a:lumOff val="54000"/>
              </a:schemeClr>
            </a:gs>
            <a:gs pos="46000">
              <a:schemeClr val="bg1">
                <a:lumMod val="60000"/>
                <a:lumOff val="40000"/>
              </a:schemeClr>
            </a:gs>
            <a:gs pos="100000">
              <a:schemeClr val="bg1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upo 103" descr="Grupo de varias flores en la parte inferior de la diapositiva"/>
          <p:cNvGrpSpPr/>
          <p:nvPr/>
        </p:nvGrpSpPr>
        <p:grpSpPr bwMode="gray">
          <a:xfrm>
            <a:off x="286013" y="4191000"/>
            <a:ext cx="11616798" cy="2513417"/>
            <a:chOff x="286013" y="4191000"/>
            <a:chExt cx="11616798" cy="2513417"/>
          </a:xfrm>
        </p:grpSpPr>
        <p:sp>
          <p:nvSpPr>
            <p:cNvPr id="8" name="Forma libre 5"/>
            <p:cNvSpPr>
              <a:spLocks/>
            </p:cNvSpPr>
            <p:nvPr/>
          </p:nvSpPr>
          <p:spPr bwMode="gray">
            <a:xfrm flipH="1">
              <a:off x="2411413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" name="Línea 6"/>
            <p:cNvSpPr>
              <a:spLocks noChangeShapeType="1"/>
            </p:cNvSpPr>
            <p:nvPr/>
          </p:nvSpPr>
          <p:spPr bwMode="gray">
            <a:xfrm flipV="1">
              <a:off x="2411413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" name="Forma libre 7"/>
            <p:cNvSpPr>
              <a:spLocks/>
            </p:cNvSpPr>
            <p:nvPr/>
          </p:nvSpPr>
          <p:spPr bwMode="gray">
            <a:xfrm rot="21252465" flipH="1">
              <a:off x="792225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grpSp>
          <p:nvGrpSpPr>
            <p:cNvPr id="11" name="Grupo 10"/>
            <p:cNvGrpSpPr/>
            <p:nvPr/>
          </p:nvGrpSpPr>
          <p:grpSpPr bwMode="gray">
            <a:xfrm rot="20793512">
              <a:off x="445930" y="5452235"/>
              <a:ext cx="365582" cy="421970"/>
              <a:chOff x="1457010" y="1673260"/>
              <a:chExt cx="617538" cy="712788"/>
            </a:xfrm>
          </p:grpSpPr>
          <p:sp>
            <p:nvSpPr>
              <p:cNvPr id="12" name="Forma libre 8"/>
              <p:cNvSpPr>
                <a:spLocks/>
              </p:cNvSpPr>
              <p:nvPr/>
            </p:nvSpPr>
            <p:spPr bwMode="gray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lvl="0" rtl="0"/>
                <a:endParaRPr lang="es-ES" noProof="0" dirty="0"/>
              </a:p>
            </p:txBody>
          </p:sp>
          <p:sp>
            <p:nvSpPr>
              <p:cNvPr id="13" name="Forma libre 9"/>
              <p:cNvSpPr>
                <a:spLocks/>
              </p:cNvSpPr>
              <p:nvPr/>
            </p:nvSpPr>
            <p:spPr bwMode="gray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</p:grpSp>
        <p:sp>
          <p:nvSpPr>
            <p:cNvPr id="14" name="Forma libre 10"/>
            <p:cNvSpPr>
              <a:spLocks/>
            </p:cNvSpPr>
            <p:nvPr/>
          </p:nvSpPr>
          <p:spPr bwMode="gray">
            <a:xfrm rot="19613158" flipH="1">
              <a:off x="1682146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rtl="0"/>
              <a:endParaRPr lang="es-ES" noProof="0" dirty="0"/>
            </a:p>
          </p:txBody>
        </p:sp>
        <p:sp>
          <p:nvSpPr>
            <p:cNvPr id="15" name="Forma libre 23"/>
            <p:cNvSpPr>
              <a:spLocks/>
            </p:cNvSpPr>
            <p:nvPr/>
          </p:nvSpPr>
          <p:spPr bwMode="gray">
            <a:xfrm flipH="1">
              <a:off x="2304810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6" name="Forma libre 24"/>
            <p:cNvSpPr>
              <a:spLocks/>
            </p:cNvSpPr>
            <p:nvPr/>
          </p:nvSpPr>
          <p:spPr bwMode="gray">
            <a:xfrm flipH="1">
              <a:off x="3150319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7" name="Forma libre 25"/>
            <p:cNvSpPr>
              <a:spLocks/>
            </p:cNvSpPr>
            <p:nvPr/>
          </p:nvSpPr>
          <p:spPr bwMode="gray">
            <a:xfrm flipH="1">
              <a:off x="312019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8" name="Forma libre 26"/>
            <p:cNvSpPr>
              <a:spLocks/>
            </p:cNvSpPr>
            <p:nvPr/>
          </p:nvSpPr>
          <p:spPr bwMode="gray">
            <a:xfrm flipH="1">
              <a:off x="1933172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9" name="Forma libre 27"/>
            <p:cNvSpPr>
              <a:spLocks/>
            </p:cNvSpPr>
            <p:nvPr/>
          </p:nvSpPr>
          <p:spPr bwMode="gray">
            <a:xfrm flipH="1">
              <a:off x="1592821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rtl="0"/>
              <a:endParaRPr lang="es-ES" noProof="0" dirty="0"/>
            </a:p>
          </p:txBody>
        </p:sp>
        <p:grpSp>
          <p:nvGrpSpPr>
            <p:cNvPr id="20" name="Grupo 19"/>
            <p:cNvGrpSpPr/>
            <p:nvPr/>
          </p:nvGrpSpPr>
          <p:grpSpPr bwMode="gray">
            <a:xfrm>
              <a:off x="749894" y="5783561"/>
              <a:ext cx="325521" cy="364355"/>
              <a:chOff x="2114915" y="2460535"/>
              <a:chExt cx="452438" cy="506413"/>
            </a:xfrm>
          </p:grpSpPr>
          <p:sp>
            <p:nvSpPr>
              <p:cNvPr id="21" name="Forma libre 28"/>
              <p:cNvSpPr>
                <a:spLocks/>
              </p:cNvSpPr>
              <p:nvPr/>
            </p:nvSpPr>
            <p:spPr bwMode="gray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22" name="Forma libre 29"/>
              <p:cNvSpPr>
                <a:spLocks/>
              </p:cNvSpPr>
              <p:nvPr/>
            </p:nvSpPr>
            <p:spPr bwMode="gray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</p:grpSp>
        <p:sp>
          <p:nvSpPr>
            <p:cNvPr id="23" name="Forma libre 30"/>
            <p:cNvSpPr>
              <a:spLocks noEditPoints="1"/>
            </p:cNvSpPr>
            <p:nvPr/>
          </p:nvSpPr>
          <p:spPr bwMode="gray">
            <a:xfrm flipH="1">
              <a:off x="1416049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4" name="Forma libre 31"/>
            <p:cNvSpPr>
              <a:spLocks/>
            </p:cNvSpPr>
            <p:nvPr/>
          </p:nvSpPr>
          <p:spPr bwMode="gray">
            <a:xfrm flipH="1">
              <a:off x="2806971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5" name="Forma libre 32"/>
            <p:cNvSpPr>
              <a:spLocks/>
            </p:cNvSpPr>
            <p:nvPr/>
          </p:nvSpPr>
          <p:spPr bwMode="gray">
            <a:xfrm flipH="1">
              <a:off x="2051052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" name="Forma libre 33"/>
            <p:cNvSpPr>
              <a:spLocks/>
            </p:cNvSpPr>
            <p:nvPr/>
          </p:nvSpPr>
          <p:spPr bwMode="gray">
            <a:xfrm flipH="1">
              <a:off x="2216501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" name="Forma libre 34"/>
            <p:cNvSpPr>
              <a:spLocks/>
            </p:cNvSpPr>
            <p:nvPr/>
          </p:nvSpPr>
          <p:spPr bwMode="gray">
            <a:xfrm flipH="1">
              <a:off x="69056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" name="Forma libre 73"/>
            <p:cNvSpPr>
              <a:spLocks/>
            </p:cNvSpPr>
            <p:nvPr/>
          </p:nvSpPr>
          <p:spPr bwMode="gray">
            <a:xfrm flipH="1">
              <a:off x="3957638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" name="Forma libre 74"/>
            <p:cNvSpPr>
              <a:spLocks/>
            </p:cNvSpPr>
            <p:nvPr/>
          </p:nvSpPr>
          <p:spPr bwMode="gray">
            <a:xfrm flipH="1">
              <a:off x="3616524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" name="Forma libre 75"/>
            <p:cNvSpPr>
              <a:spLocks/>
            </p:cNvSpPr>
            <p:nvPr/>
          </p:nvSpPr>
          <p:spPr bwMode="gray">
            <a:xfrm flipH="1">
              <a:off x="4164013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" name="Línea 76"/>
            <p:cNvSpPr>
              <a:spLocks noChangeShapeType="1"/>
            </p:cNvSpPr>
            <p:nvPr/>
          </p:nvSpPr>
          <p:spPr bwMode="gray">
            <a:xfrm>
              <a:off x="4164013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" name="Forma libre 78"/>
            <p:cNvSpPr>
              <a:spLocks/>
            </p:cNvSpPr>
            <p:nvPr/>
          </p:nvSpPr>
          <p:spPr bwMode="gray">
            <a:xfrm flipH="1">
              <a:off x="3670301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" name="Forma libre 79"/>
            <p:cNvSpPr>
              <a:spLocks/>
            </p:cNvSpPr>
            <p:nvPr/>
          </p:nvSpPr>
          <p:spPr bwMode="gray">
            <a:xfrm flipH="1">
              <a:off x="3841751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" name="Forma libre 82"/>
            <p:cNvSpPr>
              <a:spLocks/>
            </p:cNvSpPr>
            <p:nvPr/>
          </p:nvSpPr>
          <p:spPr bwMode="gray">
            <a:xfrm flipH="1">
              <a:off x="4379878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5" name="Forma libre 83"/>
            <p:cNvSpPr>
              <a:spLocks/>
            </p:cNvSpPr>
            <p:nvPr/>
          </p:nvSpPr>
          <p:spPr bwMode="gray">
            <a:xfrm flipH="1">
              <a:off x="45297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6" name="Forma libre 84"/>
            <p:cNvSpPr>
              <a:spLocks/>
            </p:cNvSpPr>
            <p:nvPr/>
          </p:nvSpPr>
          <p:spPr bwMode="gray">
            <a:xfrm flipH="1">
              <a:off x="2731164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7" name="Forma libre 80"/>
            <p:cNvSpPr>
              <a:spLocks/>
            </p:cNvSpPr>
            <p:nvPr/>
          </p:nvSpPr>
          <p:spPr bwMode="gray">
            <a:xfrm flipH="1" flipV="1">
              <a:off x="286013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8" name="Elipse 37"/>
            <p:cNvSpPr/>
            <p:nvPr/>
          </p:nvSpPr>
          <p:spPr bwMode="gray">
            <a:xfrm>
              <a:off x="458072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noProof="0" dirty="0"/>
            </a:p>
          </p:txBody>
        </p:sp>
        <p:sp>
          <p:nvSpPr>
            <p:cNvPr id="39" name="Elipse 38"/>
            <p:cNvSpPr/>
            <p:nvPr/>
          </p:nvSpPr>
          <p:spPr bwMode="gray">
            <a:xfrm>
              <a:off x="533688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noProof="0" dirty="0"/>
            </a:p>
          </p:txBody>
        </p:sp>
        <p:sp>
          <p:nvSpPr>
            <p:cNvPr id="40" name="Elipse 39"/>
            <p:cNvSpPr/>
            <p:nvPr/>
          </p:nvSpPr>
          <p:spPr bwMode="gray">
            <a:xfrm>
              <a:off x="367000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noProof="0" dirty="0"/>
            </a:p>
          </p:txBody>
        </p:sp>
        <p:grpSp>
          <p:nvGrpSpPr>
            <p:cNvPr id="41" name="Grupo 40"/>
            <p:cNvGrpSpPr/>
            <p:nvPr/>
          </p:nvGrpSpPr>
          <p:grpSpPr bwMode="gray">
            <a:xfrm>
              <a:off x="803704" y="4858573"/>
              <a:ext cx="1154448" cy="1149586"/>
              <a:chOff x="4277517" y="3752400"/>
              <a:chExt cx="1154448" cy="1149586"/>
            </a:xfrm>
          </p:grpSpPr>
          <p:sp>
            <p:nvSpPr>
              <p:cNvPr id="42" name="Forma libre 41"/>
              <p:cNvSpPr>
                <a:spLocks/>
              </p:cNvSpPr>
              <p:nvPr/>
            </p:nvSpPr>
            <p:spPr bwMode="gray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43" name="Forma libre 35"/>
              <p:cNvSpPr>
                <a:spLocks/>
              </p:cNvSpPr>
              <p:nvPr/>
            </p:nvSpPr>
            <p:spPr bwMode="gray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44" name="Forma libre 41"/>
              <p:cNvSpPr>
                <a:spLocks/>
              </p:cNvSpPr>
              <p:nvPr/>
            </p:nvSpPr>
            <p:spPr bwMode="gray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45" name="Forma libre 41"/>
              <p:cNvSpPr>
                <a:spLocks/>
              </p:cNvSpPr>
              <p:nvPr/>
            </p:nvSpPr>
            <p:spPr bwMode="gray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46" name="Forma libre 42"/>
              <p:cNvSpPr>
                <a:spLocks/>
              </p:cNvSpPr>
              <p:nvPr/>
            </p:nvSpPr>
            <p:spPr bwMode="gray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lvl="0" rtl="0"/>
                <a:endParaRPr lang="es-ES" noProof="0" dirty="0"/>
              </a:p>
            </p:txBody>
          </p:sp>
        </p:grpSp>
        <p:sp>
          <p:nvSpPr>
            <p:cNvPr id="47" name="Forma libre 32"/>
            <p:cNvSpPr>
              <a:spLocks/>
            </p:cNvSpPr>
            <p:nvPr/>
          </p:nvSpPr>
          <p:spPr bwMode="gray">
            <a:xfrm flipH="1">
              <a:off x="2304860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48" name="Forma libre 80"/>
            <p:cNvSpPr>
              <a:spLocks/>
            </p:cNvSpPr>
            <p:nvPr/>
          </p:nvSpPr>
          <p:spPr bwMode="gray">
            <a:xfrm flipH="1" flipV="1">
              <a:off x="2834217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49" name="Forma libre 80"/>
            <p:cNvSpPr>
              <a:spLocks/>
            </p:cNvSpPr>
            <p:nvPr/>
          </p:nvSpPr>
          <p:spPr bwMode="gray">
            <a:xfrm flipH="1">
              <a:off x="46458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0" name="Forma libre 84"/>
            <p:cNvSpPr>
              <a:spLocks/>
            </p:cNvSpPr>
            <p:nvPr/>
          </p:nvSpPr>
          <p:spPr bwMode="gray">
            <a:xfrm flipH="1">
              <a:off x="3947595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1" name="Forma libre 84"/>
            <p:cNvSpPr>
              <a:spLocks/>
            </p:cNvSpPr>
            <p:nvPr/>
          </p:nvSpPr>
          <p:spPr bwMode="gray">
            <a:xfrm flipH="1">
              <a:off x="47143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2" name="Elipse 51"/>
            <p:cNvSpPr/>
            <p:nvPr/>
          </p:nvSpPr>
          <p:spPr bwMode="gray">
            <a:xfrm>
              <a:off x="2420939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noProof="0" dirty="0"/>
            </a:p>
          </p:txBody>
        </p:sp>
        <p:sp>
          <p:nvSpPr>
            <p:cNvPr id="53" name="Forma libre 5"/>
            <p:cNvSpPr>
              <a:spLocks/>
            </p:cNvSpPr>
            <p:nvPr/>
          </p:nvSpPr>
          <p:spPr bwMode="gray">
            <a:xfrm>
              <a:off x="9771061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4" name="Línea 6"/>
            <p:cNvSpPr>
              <a:spLocks noChangeShapeType="1"/>
            </p:cNvSpPr>
            <p:nvPr/>
          </p:nvSpPr>
          <p:spPr bwMode="gray">
            <a:xfrm flipH="1" flipV="1">
              <a:off x="9771061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5" name="Forma libre 7"/>
            <p:cNvSpPr>
              <a:spLocks/>
            </p:cNvSpPr>
            <p:nvPr/>
          </p:nvSpPr>
          <p:spPr bwMode="gray">
            <a:xfrm rot="347535">
              <a:off x="9763724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grpSp>
          <p:nvGrpSpPr>
            <p:cNvPr id="56" name="Grupo 55"/>
            <p:cNvGrpSpPr/>
            <p:nvPr/>
          </p:nvGrpSpPr>
          <p:grpSpPr bwMode="gray">
            <a:xfrm rot="806488" flipH="1">
              <a:off x="11377312" y="5452235"/>
              <a:ext cx="365582" cy="421970"/>
              <a:chOff x="1457010" y="1673260"/>
              <a:chExt cx="617538" cy="712788"/>
            </a:xfrm>
          </p:grpSpPr>
          <p:sp>
            <p:nvSpPr>
              <p:cNvPr id="57" name="Forma libre 8"/>
              <p:cNvSpPr>
                <a:spLocks/>
              </p:cNvSpPr>
              <p:nvPr/>
            </p:nvSpPr>
            <p:spPr bwMode="gray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lvl="0" rtl="0"/>
                <a:endParaRPr lang="es-ES" noProof="0" dirty="0"/>
              </a:p>
            </p:txBody>
          </p:sp>
          <p:sp>
            <p:nvSpPr>
              <p:cNvPr id="58" name="Forma libre 9"/>
              <p:cNvSpPr>
                <a:spLocks/>
              </p:cNvSpPr>
              <p:nvPr/>
            </p:nvSpPr>
            <p:spPr bwMode="gray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</p:grpSp>
        <p:sp>
          <p:nvSpPr>
            <p:cNvPr id="59" name="Forma libre 10"/>
            <p:cNvSpPr>
              <a:spLocks/>
            </p:cNvSpPr>
            <p:nvPr/>
          </p:nvSpPr>
          <p:spPr bwMode="gray">
            <a:xfrm rot="1986842">
              <a:off x="10004233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rtl="0"/>
              <a:endParaRPr lang="es-ES" noProof="0" dirty="0"/>
            </a:p>
          </p:txBody>
        </p:sp>
        <p:sp>
          <p:nvSpPr>
            <p:cNvPr id="60" name="Forma libre 23"/>
            <p:cNvSpPr>
              <a:spLocks/>
            </p:cNvSpPr>
            <p:nvPr/>
          </p:nvSpPr>
          <p:spPr bwMode="gray">
            <a:xfrm>
              <a:off x="9539526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1" name="Forma libre 24"/>
            <p:cNvSpPr>
              <a:spLocks/>
            </p:cNvSpPr>
            <p:nvPr/>
          </p:nvSpPr>
          <p:spPr bwMode="gray">
            <a:xfrm>
              <a:off x="8429578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2" name="Forma libre 25"/>
            <p:cNvSpPr>
              <a:spLocks/>
            </p:cNvSpPr>
            <p:nvPr/>
          </p:nvSpPr>
          <p:spPr bwMode="gray">
            <a:xfrm>
              <a:off x="871894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3" name="Forma libre 26"/>
            <p:cNvSpPr>
              <a:spLocks/>
            </p:cNvSpPr>
            <p:nvPr/>
          </p:nvSpPr>
          <p:spPr bwMode="gray">
            <a:xfrm>
              <a:off x="10057214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4" name="Forma libre 27"/>
            <p:cNvSpPr>
              <a:spLocks/>
            </p:cNvSpPr>
            <p:nvPr/>
          </p:nvSpPr>
          <p:spPr bwMode="gray">
            <a:xfrm>
              <a:off x="10402328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rtl="0"/>
              <a:endParaRPr lang="es-ES" noProof="0" dirty="0"/>
            </a:p>
          </p:txBody>
        </p:sp>
        <p:grpSp>
          <p:nvGrpSpPr>
            <p:cNvPr id="65" name="Grupo 64"/>
            <p:cNvGrpSpPr/>
            <p:nvPr/>
          </p:nvGrpSpPr>
          <p:grpSpPr bwMode="gray">
            <a:xfrm flipH="1">
              <a:off x="11113409" y="5783561"/>
              <a:ext cx="325521" cy="364355"/>
              <a:chOff x="2114915" y="2460535"/>
              <a:chExt cx="452438" cy="506413"/>
            </a:xfrm>
          </p:grpSpPr>
          <p:sp>
            <p:nvSpPr>
              <p:cNvPr id="66" name="Forma libre 28"/>
              <p:cNvSpPr>
                <a:spLocks/>
              </p:cNvSpPr>
              <p:nvPr/>
            </p:nvSpPr>
            <p:spPr bwMode="gray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67" name="Forma libre 29"/>
              <p:cNvSpPr>
                <a:spLocks/>
              </p:cNvSpPr>
              <p:nvPr/>
            </p:nvSpPr>
            <p:spPr bwMode="gray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</p:grpSp>
        <p:sp>
          <p:nvSpPr>
            <p:cNvPr id="68" name="Forma libre 30"/>
            <p:cNvSpPr>
              <a:spLocks noEditPoints="1"/>
            </p:cNvSpPr>
            <p:nvPr/>
          </p:nvSpPr>
          <p:spPr bwMode="gray">
            <a:xfrm>
              <a:off x="6170612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9" name="Forma libre 31"/>
            <p:cNvSpPr>
              <a:spLocks/>
            </p:cNvSpPr>
            <p:nvPr/>
          </p:nvSpPr>
          <p:spPr bwMode="gray">
            <a:xfrm>
              <a:off x="9232628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70" name="Forma libre 32"/>
            <p:cNvSpPr>
              <a:spLocks/>
            </p:cNvSpPr>
            <p:nvPr/>
          </p:nvSpPr>
          <p:spPr bwMode="gray">
            <a:xfrm>
              <a:off x="9245597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71" name="Forma libre 33"/>
            <p:cNvSpPr>
              <a:spLocks/>
            </p:cNvSpPr>
            <p:nvPr/>
          </p:nvSpPr>
          <p:spPr bwMode="gray">
            <a:xfrm>
              <a:off x="9411047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72" name="Forma libre 34"/>
            <p:cNvSpPr>
              <a:spLocks/>
            </p:cNvSpPr>
            <p:nvPr/>
          </p:nvSpPr>
          <p:spPr bwMode="gray">
            <a:xfrm>
              <a:off x="1140142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73" name="Forma libre 73"/>
            <p:cNvSpPr>
              <a:spLocks/>
            </p:cNvSpPr>
            <p:nvPr/>
          </p:nvSpPr>
          <p:spPr bwMode="gray">
            <a:xfrm>
              <a:off x="8069261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74" name="Forma libre 74"/>
            <p:cNvSpPr>
              <a:spLocks/>
            </p:cNvSpPr>
            <p:nvPr/>
          </p:nvSpPr>
          <p:spPr bwMode="gray">
            <a:xfrm>
              <a:off x="8290121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75" name="Forma libre 75"/>
            <p:cNvSpPr>
              <a:spLocks/>
            </p:cNvSpPr>
            <p:nvPr/>
          </p:nvSpPr>
          <p:spPr bwMode="gray">
            <a:xfrm>
              <a:off x="8012111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76" name="Línea 76"/>
            <p:cNvSpPr>
              <a:spLocks noChangeShapeType="1"/>
            </p:cNvSpPr>
            <p:nvPr/>
          </p:nvSpPr>
          <p:spPr bwMode="gray">
            <a:xfrm flipH="1">
              <a:off x="8012111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77" name="Forma libre 78"/>
            <p:cNvSpPr>
              <a:spLocks/>
            </p:cNvSpPr>
            <p:nvPr/>
          </p:nvSpPr>
          <p:spPr bwMode="gray">
            <a:xfrm>
              <a:off x="7799385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78" name="Forma libre 79"/>
            <p:cNvSpPr>
              <a:spLocks/>
            </p:cNvSpPr>
            <p:nvPr/>
          </p:nvSpPr>
          <p:spPr bwMode="gray">
            <a:xfrm>
              <a:off x="7970835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79" name="Forma libre 82"/>
            <p:cNvSpPr>
              <a:spLocks/>
            </p:cNvSpPr>
            <p:nvPr/>
          </p:nvSpPr>
          <p:spPr bwMode="gray">
            <a:xfrm>
              <a:off x="7713696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0" name="Forma libre 83"/>
            <p:cNvSpPr>
              <a:spLocks/>
            </p:cNvSpPr>
            <p:nvPr/>
          </p:nvSpPr>
          <p:spPr bwMode="gray">
            <a:xfrm>
              <a:off x="71839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1" name="Forma libre 84"/>
            <p:cNvSpPr>
              <a:spLocks/>
            </p:cNvSpPr>
            <p:nvPr/>
          </p:nvSpPr>
          <p:spPr bwMode="gray">
            <a:xfrm>
              <a:off x="9155600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2" name="Forma libre 80"/>
            <p:cNvSpPr>
              <a:spLocks/>
            </p:cNvSpPr>
            <p:nvPr/>
          </p:nvSpPr>
          <p:spPr bwMode="gray">
            <a:xfrm flipV="1">
              <a:off x="11806856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3" name="Elipse 82"/>
            <p:cNvSpPr/>
            <p:nvPr/>
          </p:nvSpPr>
          <p:spPr bwMode="gray">
            <a:xfrm flipH="1">
              <a:off x="11653815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noProof="0" dirty="0"/>
            </a:p>
          </p:txBody>
        </p:sp>
        <p:sp>
          <p:nvSpPr>
            <p:cNvPr id="84" name="Elipse 83"/>
            <p:cNvSpPr/>
            <p:nvPr/>
          </p:nvSpPr>
          <p:spPr bwMode="gray">
            <a:xfrm flipH="1">
              <a:off x="11618560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noProof="0" dirty="0"/>
            </a:p>
          </p:txBody>
        </p:sp>
        <p:sp>
          <p:nvSpPr>
            <p:cNvPr id="85" name="Elipse 84"/>
            <p:cNvSpPr/>
            <p:nvPr/>
          </p:nvSpPr>
          <p:spPr bwMode="gray">
            <a:xfrm flipH="1">
              <a:off x="11785248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noProof="0" dirty="0"/>
            </a:p>
          </p:txBody>
        </p:sp>
        <p:grpSp>
          <p:nvGrpSpPr>
            <p:cNvPr id="86" name="Grupo 85"/>
            <p:cNvGrpSpPr/>
            <p:nvPr/>
          </p:nvGrpSpPr>
          <p:grpSpPr bwMode="gray">
            <a:xfrm flipH="1">
              <a:off x="10230672" y="4858573"/>
              <a:ext cx="1154448" cy="1149586"/>
              <a:chOff x="4277517" y="3752400"/>
              <a:chExt cx="1154448" cy="1149586"/>
            </a:xfrm>
          </p:grpSpPr>
          <p:sp>
            <p:nvSpPr>
              <p:cNvPr id="87" name="Forma libre 86"/>
              <p:cNvSpPr>
                <a:spLocks/>
              </p:cNvSpPr>
              <p:nvPr/>
            </p:nvSpPr>
            <p:spPr bwMode="gray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88" name="Forma libre 35"/>
              <p:cNvSpPr>
                <a:spLocks/>
              </p:cNvSpPr>
              <p:nvPr/>
            </p:nvSpPr>
            <p:spPr bwMode="gray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89" name="Forma libre 41"/>
              <p:cNvSpPr>
                <a:spLocks/>
              </p:cNvSpPr>
              <p:nvPr/>
            </p:nvSpPr>
            <p:spPr bwMode="gray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90" name="Forma libre 41"/>
              <p:cNvSpPr>
                <a:spLocks/>
              </p:cNvSpPr>
              <p:nvPr/>
            </p:nvSpPr>
            <p:spPr bwMode="gray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91" name="Forma libre 42"/>
              <p:cNvSpPr>
                <a:spLocks/>
              </p:cNvSpPr>
              <p:nvPr/>
            </p:nvSpPr>
            <p:spPr bwMode="gray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lvl="0" rtl="0"/>
                <a:endParaRPr lang="es-ES" noProof="0" dirty="0"/>
              </a:p>
            </p:txBody>
          </p:sp>
        </p:grpSp>
        <p:sp>
          <p:nvSpPr>
            <p:cNvPr id="92" name="Forma libre 32"/>
            <p:cNvSpPr>
              <a:spLocks/>
            </p:cNvSpPr>
            <p:nvPr/>
          </p:nvSpPr>
          <p:spPr bwMode="gray">
            <a:xfrm>
              <a:off x="9499406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3" name="Forma libre 80"/>
            <p:cNvSpPr>
              <a:spLocks/>
            </p:cNvSpPr>
            <p:nvPr/>
          </p:nvSpPr>
          <p:spPr bwMode="gray">
            <a:xfrm flipV="1">
              <a:off x="9258652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4" name="Forma libre 80"/>
            <p:cNvSpPr>
              <a:spLocks/>
            </p:cNvSpPr>
            <p:nvPr/>
          </p:nvSpPr>
          <p:spPr bwMode="gray">
            <a:xfrm>
              <a:off x="73000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5" name="Forma libre 84"/>
            <p:cNvSpPr>
              <a:spLocks/>
            </p:cNvSpPr>
            <p:nvPr/>
          </p:nvSpPr>
          <p:spPr bwMode="gray">
            <a:xfrm>
              <a:off x="8076679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6" name="Forma libre 84"/>
            <p:cNvSpPr>
              <a:spLocks/>
            </p:cNvSpPr>
            <p:nvPr/>
          </p:nvSpPr>
          <p:spPr bwMode="gray">
            <a:xfrm>
              <a:off x="73685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7" name="Elipse 96"/>
            <p:cNvSpPr/>
            <p:nvPr/>
          </p:nvSpPr>
          <p:spPr bwMode="gray">
            <a:xfrm flipH="1">
              <a:off x="9615485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noProof="0" dirty="0"/>
            </a:p>
          </p:txBody>
        </p:sp>
        <p:grpSp>
          <p:nvGrpSpPr>
            <p:cNvPr id="98" name="Grupo 97"/>
            <p:cNvGrpSpPr/>
            <p:nvPr/>
          </p:nvGrpSpPr>
          <p:grpSpPr bwMode="gray">
            <a:xfrm>
              <a:off x="4803790" y="5319186"/>
              <a:ext cx="2690707" cy="1385231"/>
              <a:chOff x="5184534" y="1125344"/>
              <a:chExt cx="2690707" cy="1385231"/>
            </a:xfrm>
          </p:grpSpPr>
          <p:sp>
            <p:nvSpPr>
              <p:cNvPr id="99" name="Forma libre 67"/>
              <p:cNvSpPr>
                <a:spLocks/>
              </p:cNvSpPr>
              <p:nvPr/>
            </p:nvSpPr>
            <p:spPr bwMode="gray">
              <a:xfrm rot="8881702">
                <a:off x="6702013" y="1340794"/>
                <a:ext cx="1173228" cy="1169781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234 w 10234"/>
                  <a:gd name="connsiteY0" fmla="*/ 6523 h 10000"/>
                  <a:gd name="connsiteX1" fmla="*/ 10022 w 10234"/>
                  <a:gd name="connsiteY1" fmla="*/ 6523 h 10000"/>
                  <a:gd name="connsiteX2" fmla="*/ 9810 w 10234"/>
                  <a:gd name="connsiteY2" fmla="*/ 6257 h 10000"/>
                  <a:gd name="connsiteX3" fmla="*/ 2208 w 10234"/>
                  <a:gd name="connsiteY3" fmla="*/ 211 h 10000"/>
                  <a:gd name="connsiteX4" fmla="*/ 8851 w 10234"/>
                  <a:gd name="connsiteY4" fmla="*/ 6259 h 10000"/>
                  <a:gd name="connsiteX5" fmla="*/ 308 w 10234"/>
                  <a:gd name="connsiteY5" fmla="*/ 9279 h 10000"/>
                  <a:gd name="connsiteX6" fmla="*/ 10234 w 10234"/>
                  <a:gd name="connsiteY6" fmla="*/ 6523 h 10000"/>
                  <a:gd name="connsiteX0" fmla="*/ 9701 w 9701"/>
                  <a:gd name="connsiteY0" fmla="*/ 6523 h 9364"/>
                  <a:gd name="connsiteX1" fmla="*/ 9489 w 9701"/>
                  <a:gd name="connsiteY1" fmla="*/ 6523 h 9364"/>
                  <a:gd name="connsiteX2" fmla="*/ 9277 w 9701"/>
                  <a:gd name="connsiteY2" fmla="*/ 6257 h 9364"/>
                  <a:gd name="connsiteX3" fmla="*/ 1675 w 9701"/>
                  <a:gd name="connsiteY3" fmla="*/ 211 h 9364"/>
                  <a:gd name="connsiteX4" fmla="*/ 8318 w 9701"/>
                  <a:gd name="connsiteY4" fmla="*/ 6259 h 9364"/>
                  <a:gd name="connsiteX5" fmla="*/ 328 w 9701"/>
                  <a:gd name="connsiteY5" fmla="*/ 8536 h 9364"/>
                  <a:gd name="connsiteX6" fmla="*/ 9701 w 9701"/>
                  <a:gd name="connsiteY6" fmla="*/ 6523 h 9364"/>
                  <a:gd name="connsiteX0" fmla="*/ 9679 w 9679"/>
                  <a:gd name="connsiteY0" fmla="*/ 6967 h 10001"/>
                  <a:gd name="connsiteX1" fmla="*/ 9460 w 9679"/>
                  <a:gd name="connsiteY1" fmla="*/ 6967 h 10001"/>
                  <a:gd name="connsiteX2" fmla="*/ 9242 w 9679"/>
                  <a:gd name="connsiteY2" fmla="*/ 6683 h 10001"/>
                  <a:gd name="connsiteX3" fmla="*/ 1406 w 9679"/>
                  <a:gd name="connsiteY3" fmla="*/ 226 h 10001"/>
                  <a:gd name="connsiteX4" fmla="*/ 8253 w 9679"/>
                  <a:gd name="connsiteY4" fmla="*/ 6685 h 10001"/>
                  <a:gd name="connsiteX5" fmla="*/ 17 w 9679"/>
                  <a:gd name="connsiteY5" fmla="*/ 9117 h 10001"/>
                  <a:gd name="connsiteX6" fmla="*/ 9679 w 9679"/>
                  <a:gd name="connsiteY6" fmla="*/ 6967 h 10001"/>
                  <a:gd name="connsiteX0" fmla="*/ 10080 w 10080"/>
                  <a:gd name="connsiteY0" fmla="*/ 6966 h 10000"/>
                  <a:gd name="connsiteX1" fmla="*/ 9854 w 10080"/>
                  <a:gd name="connsiteY1" fmla="*/ 6966 h 10000"/>
                  <a:gd name="connsiteX2" fmla="*/ 9629 w 10080"/>
                  <a:gd name="connsiteY2" fmla="*/ 6682 h 10000"/>
                  <a:gd name="connsiteX3" fmla="*/ 1533 w 10080"/>
                  <a:gd name="connsiteY3" fmla="*/ 226 h 10000"/>
                  <a:gd name="connsiteX4" fmla="*/ 8607 w 10080"/>
                  <a:gd name="connsiteY4" fmla="*/ 6684 h 10000"/>
                  <a:gd name="connsiteX5" fmla="*/ 98 w 10080"/>
                  <a:gd name="connsiteY5" fmla="*/ 9116 h 10000"/>
                  <a:gd name="connsiteX6" fmla="*/ 10080 w 10080"/>
                  <a:gd name="connsiteY6" fmla="*/ 6966 h 10000"/>
                  <a:gd name="connsiteX0" fmla="*/ 9999 w 9999"/>
                  <a:gd name="connsiteY0" fmla="*/ 6966 h 10505"/>
                  <a:gd name="connsiteX1" fmla="*/ 9773 w 9999"/>
                  <a:gd name="connsiteY1" fmla="*/ 6966 h 10505"/>
                  <a:gd name="connsiteX2" fmla="*/ 9548 w 9999"/>
                  <a:gd name="connsiteY2" fmla="*/ 6682 h 10505"/>
                  <a:gd name="connsiteX3" fmla="*/ 1452 w 9999"/>
                  <a:gd name="connsiteY3" fmla="*/ 226 h 10505"/>
                  <a:gd name="connsiteX4" fmla="*/ 8526 w 9999"/>
                  <a:gd name="connsiteY4" fmla="*/ 6684 h 10505"/>
                  <a:gd name="connsiteX5" fmla="*/ 17 w 9999"/>
                  <a:gd name="connsiteY5" fmla="*/ 9116 h 10505"/>
                  <a:gd name="connsiteX6" fmla="*/ 9999 w 9999"/>
                  <a:gd name="connsiteY6" fmla="*/ 6966 h 10505"/>
                  <a:gd name="connsiteX0" fmla="*/ 9477 w 9477"/>
                  <a:gd name="connsiteY0" fmla="*/ 6631 h 8681"/>
                  <a:gd name="connsiteX1" fmla="*/ 9251 w 9477"/>
                  <a:gd name="connsiteY1" fmla="*/ 6631 h 8681"/>
                  <a:gd name="connsiteX2" fmla="*/ 9026 w 9477"/>
                  <a:gd name="connsiteY2" fmla="*/ 6361 h 8681"/>
                  <a:gd name="connsiteX3" fmla="*/ 929 w 9477"/>
                  <a:gd name="connsiteY3" fmla="*/ 215 h 8681"/>
                  <a:gd name="connsiteX4" fmla="*/ 8004 w 9477"/>
                  <a:gd name="connsiteY4" fmla="*/ 6363 h 8681"/>
                  <a:gd name="connsiteX5" fmla="*/ 18 w 9477"/>
                  <a:gd name="connsiteY5" fmla="*/ 6936 h 8681"/>
                  <a:gd name="connsiteX6" fmla="*/ 9477 w 9477"/>
                  <a:gd name="connsiteY6" fmla="*/ 6631 h 8681"/>
                  <a:gd name="connsiteX0" fmla="*/ 11827 w 11827"/>
                  <a:gd name="connsiteY0" fmla="*/ 7639 h 9493"/>
                  <a:gd name="connsiteX1" fmla="*/ 11589 w 11827"/>
                  <a:gd name="connsiteY1" fmla="*/ 7639 h 9493"/>
                  <a:gd name="connsiteX2" fmla="*/ 11351 w 11827"/>
                  <a:gd name="connsiteY2" fmla="*/ 7327 h 9493"/>
                  <a:gd name="connsiteX3" fmla="*/ 2807 w 11827"/>
                  <a:gd name="connsiteY3" fmla="*/ 248 h 9493"/>
                  <a:gd name="connsiteX4" fmla="*/ 10273 w 11827"/>
                  <a:gd name="connsiteY4" fmla="*/ 7330 h 9493"/>
                  <a:gd name="connsiteX5" fmla="*/ 14 w 11827"/>
                  <a:gd name="connsiteY5" fmla="*/ 7210 h 9493"/>
                  <a:gd name="connsiteX6" fmla="*/ 11827 w 11827"/>
                  <a:gd name="connsiteY6" fmla="*/ 7639 h 9493"/>
                  <a:gd name="connsiteX0" fmla="*/ 9989 w 9989"/>
                  <a:gd name="connsiteY0" fmla="*/ 8047 h 9586"/>
                  <a:gd name="connsiteX1" fmla="*/ 9788 w 9989"/>
                  <a:gd name="connsiteY1" fmla="*/ 8047 h 9586"/>
                  <a:gd name="connsiteX2" fmla="*/ 9587 w 9989"/>
                  <a:gd name="connsiteY2" fmla="*/ 7718 h 9586"/>
                  <a:gd name="connsiteX3" fmla="*/ 2362 w 9989"/>
                  <a:gd name="connsiteY3" fmla="*/ 261 h 9586"/>
                  <a:gd name="connsiteX4" fmla="*/ 8675 w 9989"/>
                  <a:gd name="connsiteY4" fmla="*/ 7721 h 9586"/>
                  <a:gd name="connsiteX5" fmla="*/ 1 w 9989"/>
                  <a:gd name="connsiteY5" fmla="*/ 7595 h 9586"/>
                  <a:gd name="connsiteX6" fmla="*/ 9989 w 9989"/>
                  <a:gd name="connsiteY6" fmla="*/ 8047 h 9586"/>
                  <a:gd name="connsiteX0" fmla="*/ 10021 w 10021"/>
                  <a:gd name="connsiteY0" fmla="*/ 8395 h 10528"/>
                  <a:gd name="connsiteX1" fmla="*/ 9820 w 10021"/>
                  <a:gd name="connsiteY1" fmla="*/ 8395 h 10528"/>
                  <a:gd name="connsiteX2" fmla="*/ 9619 w 10021"/>
                  <a:gd name="connsiteY2" fmla="*/ 8051 h 10528"/>
                  <a:gd name="connsiteX3" fmla="*/ 2386 w 10021"/>
                  <a:gd name="connsiteY3" fmla="*/ 272 h 10528"/>
                  <a:gd name="connsiteX4" fmla="*/ 8706 w 10021"/>
                  <a:gd name="connsiteY4" fmla="*/ 8054 h 10528"/>
                  <a:gd name="connsiteX5" fmla="*/ 22 w 10021"/>
                  <a:gd name="connsiteY5" fmla="*/ 7923 h 10528"/>
                  <a:gd name="connsiteX6" fmla="*/ 10021 w 10021"/>
                  <a:gd name="connsiteY6" fmla="*/ 8395 h 10528"/>
                  <a:gd name="connsiteX0" fmla="*/ 10007 w 10007"/>
                  <a:gd name="connsiteY0" fmla="*/ 8395 h 9947"/>
                  <a:gd name="connsiteX1" fmla="*/ 9806 w 10007"/>
                  <a:gd name="connsiteY1" fmla="*/ 8395 h 9947"/>
                  <a:gd name="connsiteX2" fmla="*/ 9605 w 10007"/>
                  <a:gd name="connsiteY2" fmla="*/ 8051 h 9947"/>
                  <a:gd name="connsiteX3" fmla="*/ 2372 w 10007"/>
                  <a:gd name="connsiteY3" fmla="*/ 272 h 9947"/>
                  <a:gd name="connsiteX4" fmla="*/ 8692 w 10007"/>
                  <a:gd name="connsiteY4" fmla="*/ 8054 h 9947"/>
                  <a:gd name="connsiteX5" fmla="*/ 8 w 10007"/>
                  <a:gd name="connsiteY5" fmla="*/ 7923 h 9947"/>
                  <a:gd name="connsiteX6" fmla="*/ 10007 w 10007"/>
                  <a:gd name="connsiteY6" fmla="*/ 8395 h 9947"/>
                  <a:gd name="connsiteX0" fmla="*/ 10000 w 10000"/>
                  <a:gd name="connsiteY0" fmla="*/ 8440 h 10000"/>
                  <a:gd name="connsiteX1" fmla="*/ 9799 w 10000"/>
                  <a:gd name="connsiteY1" fmla="*/ 8440 h 10000"/>
                  <a:gd name="connsiteX2" fmla="*/ 9598 w 10000"/>
                  <a:gd name="connsiteY2" fmla="*/ 8094 h 10000"/>
                  <a:gd name="connsiteX3" fmla="*/ 2370 w 10000"/>
                  <a:gd name="connsiteY3" fmla="*/ 273 h 10000"/>
                  <a:gd name="connsiteX4" fmla="*/ 8686 w 10000"/>
                  <a:gd name="connsiteY4" fmla="*/ 8097 h 10000"/>
                  <a:gd name="connsiteX5" fmla="*/ 8 w 10000"/>
                  <a:gd name="connsiteY5" fmla="*/ 7965 h 10000"/>
                  <a:gd name="connsiteX6" fmla="*/ 10000 w 10000"/>
                  <a:gd name="connsiteY6" fmla="*/ 8440 h 10000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605 h 10520"/>
                  <a:gd name="connsiteX1" fmla="*/ 9799 w 10000"/>
                  <a:gd name="connsiteY1" fmla="*/ 8605 h 10520"/>
                  <a:gd name="connsiteX2" fmla="*/ 9598 w 10000"/>
                  <a:gd name="connsiteY2" fmla="*/ 8259 h 10520"/>
                  <a:gd name="connsiteX3" fmla="*/ 2370 w 10000"/>
                  <a:gd name="connsiteY3" fmla="*/ 438 h 10520"/>
                  <a:gd name="connsiteX4" fmla="*/ 8686 w 10000"/>
                  <a:gd name="connsiteY4" fmla="*/ 8262 h 10520"/>
                  <a:gd name="connsiteX5" fmla="*/ 8 w 10000"/>
                  <a:gd name="connsiteY5" fmla="*/ 8130 h 10520"/>
                  <a:gd name="connsiteX6" fmla="*/ 10000 w 10000"/>
                  <a:gd name="connsiteY6" fmla="*/ 8605 h 10520"/>
                  <a:gd name="connsiteX0" fmla="*/ 10000 w 10000"/>
                  <a:gd name="connsiteY0" fmla="*/ 9473 h 11388"/>
                  <a:gd name="connsiteX1" fmla="*/ 9799 w 10000"/>
                  <a:gd name="connsiteY1" fmla="*/ 9473 h 11388"/>
                  <a:gd name="connsiteX2" fmla="*/ 9598 w 10000"/>
                  <a:gd name="connsiteY2" fmla="*/ 9127 h 11388"/>
                  <a:gd name="connsiteX3" fmla="*/ 2972 w 10000"/>
                  <a:gd name="connsiteY3" fmla="*/ 399 h 11388"/>
                  <a:gd name="connsiteX4" fmla="*/ 8686 w 10000"/>
                  <a:gd name="connsiteY4" fmla="*/ 9130 h 11388"/>
                  <a:gd name="connsiteX5" fmla="*/ 8 w 10000"/>
                  <a:gd name="connsiteY5" fmla="*/ 8998 h 11388"/>
                  <a:gd name="connsiteX6" fmla="*/ 10000 w 10000"/>
                  <a:gd name="connsiteY6" fmla="*/ 9473 h 11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0" h="11388">
                    <a:moveTo>
                      <a:pt x="10000" y="9473"/>
                    </a:moveTo>
                    <a:lnTo>
                      <a:pt x="9799" y="9473"/>
                    </a:lnTo>
                    <a:cubicBezTo>
                      <a:pt x="9799" y="9473"/>
                      <a:pt x="9697" y="9357"/>
                      <a:pt x="9598" y="9127"/>
                    </a:cubicBezTo>
                    <a:cubicBezTo>
                      <a:pt x="9052" y="6455"/>
                      <a:pt x="4912" y="-1914"/>
                      <a:pt x="2972" y="399"/>
                    </a:cubicBezTo>
                    <a:cubicBezTo>
                      <a:pt x="1036" y="3143"/>
                      <a:pt x="7079" y="8438"/>
                      <a:pt x="8686" y="9130"/>
                    </a:cubicBezTo>
                    <a:cubicBezTo>
                      <a:pt x="6064" y="8088"/>
                      <a:pt x="302" y="5769"/>
                      <a:pt x="8" y="8998"/>
                    </a:cubicBezTo>
                    <a:cubicBezTo>
                      <a:pt x="-286" y="12227"/>
                      <a:pt x="6911" y="11984"/>
                      <a:pt x="10000" y="947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100" name="Forma libre 67"/>
              <p:cNvSpPr>
                <a:spLocks/>
              </p:cNvSpPr>
              <p:nvPr/>
            </p:nvSpPr>
            <p:spPr bwMode="gray">
              <a:xfrm rot="21087457">
                <a:off x="5184534" y="1138589"/>
                <a:ext cx="1116456" cy="1228699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747 h 10224"/>
                  <a:gd name="connsiteX1" fmla="*/ 9788 w 10000"/>
                  <a:gd name="connsiteY1" fmla="*/ 6747 h 10224"/>
                  <a:gd name="connsiteX2" fmla="*/ 9576 w 10000"/>
                  <a:gd name="connsiteY2" fmla="*/ 6481 h 10224"/>
                  <a:gd name="connsiteX3" fmla="*/ 1974 w 10000"/>
                  <a:gd name="connsiteY3" fmla="*/ 435 h 10224"/>
                  <a:gd name="connsiteX4" fmla="*/ 8617 w 10000"/>
                  <a:gd name="connsiteY4" fmla="*/ 6483 h 10224"/>
                  <a:gd name="connsiteX5" fmla="*/ 74 w 10000"/>
                  <a:gd name="connsiteY5" fmla="*/ 9503 h 10224"/>
                  <a:gd name="connsiteX6" fmla="*/ 10000 w 10000"/>
                  <a:gd name="connsiteY6" fmla="*/ 6747 h 10224"/>
                  <a:gd name="connsiteX0" fmla="*/ 10000 w 10000"/>
                  <a:gd name="connsiteY0" fmla="*/ 5820 h 9297"/>
                  <a:gd name="connsiteX1" fmla="*/ 9788 w 10000"/>
                  <a:gd name="connsiteY1" fmla="*/ 5820 h 9297"/>
                  <a:gd name="connsiteX2" fmla="*/ 9576 w 10000"/>
                  <a:gd name="connsiteY2" fmla="*/ 5554 h 9297"/>
                  <a:gd name="connsiteX3" fmla="*/ 2180 w 10000"/>
                  <a:gd name="connsiteY3" fmla="*/ 500 h 9297"/>
                  <a:gd name="connsiteX4" fmla="*/ 8617 w 10000"/>
                  <a:gd name="connsiteY4" fmla="*/ 5556 h 9297"/>
                  <a:gd name="connsiteX5" fmla="*/ 74 w 10000"/>
                  <a:gd name="connsiteY5" fmla="*/ 8576 h 9297"/>
                  <a:gd name="connsiteX6" fmla="*/ 10000 w 10000"/>
                  <a:gd name="connsiteY6" fmla="*/ 5820 h 9297"/>
                  <a:gd name="connsiteX0" fmla="*/ 10000 w 10000"/>
                  <a:gd name="connsiteY0" fmla="*/ 6260 h 10000"/>
                  <a:gd name="connsiteX1" fmla="*/ 9788 w 10000"/>
                  <a:gd name="connsiteY1" fmla="*/ 6260 h 10000"/>
                  <a:gd name="connsiteX2" fmla="*/ 9576 w 10000"/>
                  <a:gd name="connsiteY2" fmla="*/ 5974 h 10000"/>
                  <a:gd name="connsiteX3" fmla="*/ 2180 w 10000"/>
                  <a:gd name="connsiteY3" fmla="*/ 538 h 10000"/>
                  <a:gd name="connsiteX4" fmla="*/ 8617 w 10000"/>
                  <a:gd name="connsiteY4" fmla="*/ 5976 h 10000"/>
                  <a:gd name="connsiteX5" fmla="*/ 74 w 10000"/>
                  <a:gd name="connsiteY5" fmla="*/ 9224 h 10000"/>
                  <a:gd name="connsiteX6" fmla="*/ 10000 w 10000"/>
                  <a:gd name="connsiteY6" fmla="*/ 6260 h 10000"/>
                  <a:gd name="connsiteX0" fmla="*/ 10000 w 10000"/>
                  <a:gd name="connsiteY0" fmla="*/ 6206 h 9946"/>
                  <a:gd name="connsiteX1" fmla="*/ 9788 w 10000"/>
                  <a:gd name="connsiteY1" fmla="*/ 6206 h 9946"/>
                  <a:gd name="connsiteX2" fmla="*/ 9576 w 10000"/>
                  <a:gd name="connsiteY2" fmla="*/ 5920 h 9946"/>
                  <a:gd name="connsiteX3" fmla="*/ 2180 w 10000"/>
                  <a:gd name="connsiteY3" fmla="*/ 484 h 9946"/>
                  <a:gd name="connsiteX4" fmla="*/ 8617 w 10000"/>
                  <a:gd name="connsiteY4" fmla="*/ 5922 h 9946"/>
                  <a:gd name="connsiteX5" fmla="*/ 74 w 10000"/>
                  <a:gd name="connsiteY5" fmla="*/ 9170 h 9946"/>
                  <a:gd name="connsiteX6" fmla="*/ 10000 w 10000"/>
                  <a:gd name="connsiteY6" fmla="*/ 6206 h 9946"/>
                  <a:gd name="connsiteX0" fmla="*/ 10000 w 10000"/>
                  <a:gd name="connsiteY0" fmla="*/ 6240 h 10000"/>
                  <a:gd name="connsiteX1" fmla="*/ 9788 w 10000"/>
                  <a:gd name="connsiteY1" fmla="*/ 6240 h 10000"/>
                  <a:gd name="connsiteX2" fmla="*/ 9576 w 10000"/>
                  <a:gd name="connsiteY2" fmla="*/ 5952 h 10000"/>
                  <a:gd name="connsiteX3" fmla="*/ 2180 w 10000"/>
                  <a:gd name="connsiteY3" fmla="*/ 487 h 10000"/>
                  <a:gd name="connsiteX4" fmla="*/ 8617 w 10000"/>
                  <a:gd name="connsiteY4" fmla="*/ 5954 h 10000"/>
                  <a:gd name="connsiteX5" fmla="*/ 74 w 10000"/>
                  <a:gd name="connsiteY5" fmla="*/ 9220 h 10000"/>
                  <a:gd name="connsiteX6" fmla="*/ 10000 w 10000"/>
                  <a:gd name="connsiteY6" fmla="*/ 6240 h 10000"/>
                  <a:gd name="connsiteX0" fmla="*/ 10010 w 10010"/>
                  <a:gd name="connsiteY0" fmla="*/ 6240 h 10000"/>
                  <a:gd name="connsiteX1" fmla="*/ 9798 w 10010"/>
                  <a:gd name="connsiteY1" fmla="*/ 6240 h 10000"/>
                  <a:gd name="connsiteX2" fmla="*/ 9586 w 10010"/>
                  <a:gd name="connsiteY2" fmla="*/ 5952 h 10000"/>
                  <a:gd name="connsiteX3" fmla="*/ 2190 w 10010"/>
                  <a:gd name="connsiteY3" fmla="*/ 487 h 10000"/>
                  <a:gd name="connsiteX4" fmla="*/ 8627 w 10010"/>
                  <a:gd name="connsiteY4" fmla="*/ 5954 h 10000"/>
                  <a:gd name="connsiteX5" fmla="*/ 84 w 10010"/>
                  <a:gd name="connsiteY5" fmla="*/ 9220 h 10000"/>
                  <a:gd name="connsiteX6" fmla="*/ 10010 w 10010"/>
                  <a:gd name="connsiteY6" fmla="*/ 624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10" h="10000">
                    <a:moveTo>
                      <a:pt x="10010" y="6240"/>
                    </a:moveTo>
                    <a:cubicBezTo>
                      <a:pt x="9939" y="6240"/>
                      <a:pt x="9869" y="6288"/>
                      <a:pt x="9798" y="6240"/>
                    </a:cubicBezTo>
                    <a:cubicBezTo>
                      <a:pt x="9727" y="6191"/>
                      <a:pt x="9692" y="6143"/>
                      <a:pt x="9586" y="5952"/>
                    </a:cubicBezTo>
                    <a:cubicBezTo>
                      <a:pt x="8966" y="4582"/>
                      <a:pt x="4839" y="-1788"/>
                      <a:pt x="2190" y="487"/>
                    </a:cubicBezTo>
                    <a:cubicBezTo>
                      <a:pt x="-459" y="2761"/>
                      <a:pt x="8035" y="5700"/>
                      <a:pt x="8627" y="5954"/>
                    </a:cubicBezTo>
                    <a:cubicBezTo>
                      <a:pt x="5379" y="6029"/>
                      <a:pt x="-792" y="6539"/>
                      <a:pt x="84" y="9220"/>
                    </a:cubicBezTo>
                    <a:cubicBezTo>
                      <a:pt x="1034" y="11720"/>
                      <a:pt x="8552" y="7527"/>
                      <a:pt x="10010" y="624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101" name="Forma libre 105"/>
              <p:cNvSpPr>
                <a:spLocks/>
              </p:cNvSpPr>
              <p:nvPr/>
            </p:nvSpPr>
            <p:spPr bwMode="gray">
              <a:xfrm>
                <a:off x="5767357" y="1125344"/>
                <a:ext cx="1357232" cy="1364000"/>
              </a:xfrm>
              <a:custGeom>
                <a:avLst/>
                <a:gdLst>
                  <a:gd name="T0" fmla="*/ 183 w 200"/>
                  <a:gd name="T1" fmla="*/ 119 h 200"/>
                  <a:gd name="T2" fmla="*/ 196 w 200"/>
                  <a:gd name="T3" fmla="*/ 97 h 200"/>
                  <a:gd name="T4" fmla="*/ 180 w 200"/>
                  <a:gd name="T5" fmla="*/ 50 h 200"/>
                  <a:gd name="T6" fmla="*/ 145 w 200"/>
                  <a:gd name="T7" fmla="*/ 15 h 200"/>
                  <a:gd name="T8" fmla="*/ 120 w 200"/>
                  <a:gd name="T9" fmla="*/ 17 h 200"/>
                  <a:gd name="T10" fmla="*/ 119 w 200"/>
                  <a:gd name="T11" fmla="*/ 17 h 200"/>
                  <a:gd name="T12" fmla="*/ 119 w 200"/>
                  <a:gd name="T13" fmla="*/ 17 h 200"/>
                  <a:gd name="T14" fmla="*/ 97 w 200"/>
                  <a:gd name="T15" fmla="*/ 4 h 200"/>
                  <a:gd name="T16" fmla="*/ 50 w 200"/>
                  <a:gd name="T17" fmla="*/ 20 h 200"/>
                  <a:gd name="T18" fmla="*/ 15 w 200"/>
                  <a:gd name="T19" fmla="*/ 55 h 200"/>
                  <a:gd name="T20" fmla="*/ 17 w 200"/>
                  <a:gd name="T21" fmla="*/ 80 h 200"/>
                  <a:gd name="T22" fmla="*/ 17 w 200"/>
                  <a:gd name="T23" fmla="*/ 81 h 200"/>
                  <a:gd name="T24" fmla="*/ 17 w 200"/>
                  <a:gd name="T25" fmla="*/ 82 h 200"/>
                  <a:gd name="T26" fmla="*/ 4 w 200"/>
                  <a:gd name="T27" fmla="*/ 103 h 200"/>
                  <a:gd name="T28" fmla="*/ 20 w 200"/>
                  <a:gd name="T29" fmla="*/ 150 h 200"/>
                  <a:gd name="T30" fmla="*/ 55 w 200"/>
                  <a:gd name="T31" fmla="*/ 185 h 200"/>
                  <a:gd name="T32" fmla="*/ 80 w 200"/>
                  <a:gd name="T33" fmla="*/ 183 h 200"/>
                  <a:gd name="T34" fmla="*/ 81 w 200"/>
                  <a:gd name="T35" fmla="*/ 183 h 200"/>
                  <a:gd name="T36" fmla="*/ 81 w 200"/>
                  <a:gd name="T37" fmla="*/ 183 h 200"/>
                  <a:gd name="T38" fmla="*/ 103 w 200"/>
                  <a:gd name="T39" fmla="*/ 196 h 200"/>
                  <a:gd name="T40" fmla="*/ 150 w 200"/>
                  <a:gd name="T41" fmla="*/ 180 h 200"/>
                  <a:gd name="T42" fmla="*/ 185 w 200"/>
                  <a:gd name="T43" fmla="*/ 146 h 200"/>
                  <a:gd name="T44" fmla="*/ 183 w 200"/>
                  <a:gd name="T45" fmla="*/ 120 h 200"/>
                  <a:gd name="T46" fmla="*/ 183 w 200"/>
                  <a:gd name="T47" fmla="*/ 120 h 200"/>
                  <a:gd name="T48" fmla="*/ 183 w 200"/>
                  <a:gd name="T49" fmla="*/ 11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0" h="200">
                    <a:moveTo>
                      <a:pt x="183" y="119"/>
                    </a:moveTo>
                    <a:cubicBezTo>
                      <a:pt x="190" y="113"/>
                      <a:pt x="194" y="105"/>
                      <a:pt x="196" y="97"/>
                    </a:cubicBezTo>
                    <a:cubicBezTo>
                      <a:pt x="200" y="81"/>
                      <a:pt x="194" y="64"/>
                      <a:pt x="180" y="50"/>
                    </a:cubicBezTo>
                    <a:cubicBezTo>
                      <a:pt x="173" y="32"/>
                      <a:pt x="161" y="19"/>
                      <a:pt x="145" y="15"/>
                    </a:cubicBezTo>
                    <a:cubicBezTo>
                      <a:pt x="137" y="13"/>
                      <a:pt x="128" y="14"/>
                      <a:pt x="120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2" y="10"/>
                      <a:pt x="105" y="6"/>
                      <a:pt x="97" y="4"/>
                    </a:cubicBezTo>
                    <a:cubicBezTo>
                      <a:pt x="81" y="0"/>
                      <a:pt x="64" y="7"/>
                      <a:pt x="50" y="20"/>
                    </a:cubicBezTo>
                    <a:cubicBezTo>
                      <a:pt x="32" y="27"/>
                      <a:pt x="19" y="39"/>
                      <a:pt x="15" y="55"/>
                    </a:cubicBezTo>
                    <a:cubicBezTo>
                      <a:pt x="13" y="63"/>
                      <a:pt x="14" y="72"/>
                      <a:pt x="17" y="80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0" y="88"/>
                      <a:pt x="6" y="95"/>
                      <a:pt x="4" y="103"/>
                    </a:cubicBezTo>
                    <a:cubicBezTo>
                      <a:pt x="0" y="119"/>
                      <a:pt x="6" y="136"/>
                      <a:pt x="20" y="150"/>
                    </a:cubicBezTo>
                    <a:cubicBezTo>
                      <a:pt x="27" y="168"/>
                      <a:pt x="39" y="181"/>
                      <a:pt x="55" y="185"/>
                    </a:cubicBezTo>
                    <a:cubicBezTo>
                      <a:pt x="63" y="187"/>
                      <a:pt x="72" y="186"/>
                      <a:pt x="80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8" y="190"/>
                      <a:pt x="95" y="195"/>
                      <a:pt x="103" y="196"/>
                    </a:cubicBezTo>
                    <a:cubicBezTo>
                      <a:pt x="119" y="200"/>
                      <a:pt x="136" y="194"/>
                      <a:pt x="150" y="180"/>
                    </a:cubicBezTo>
                    <a:cubicBezTo>
                      <a:pt x="168" y="174"/>
                      <a:pt x="181" y="161"/>
                      <a:pt x="185" y="146"/>
                    </a:cubicBezTo>
                    <a:cubicBezTo>
                      <a:pt x="187" y="137"/>
                      <a:pt x="186" y="129"/>
                      <a:pt x="183" y="120"/>
                    </a:cubicBezTo>
                    <a:cubicBezTo>
                      <a:pt x="183" y="120"/>
                      <a:pt x="183" y="120"/>
                      <a:pt x="183" y="120"/>
                    </a:cubicBezTo>
                    <a:lnTo>
                      <a:pt x="183" y="11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102" name="Forma libre 106"/>
              <p:cNvSpPr>
                <a:spLocks/>
              </p:cNvSpPr>
              <p:nvPr/>
            </p:nvSpPr>
            <p:spPr bwMode="gray">
              <a:xfrm>
                <a:off x="5977499" y="1338871"/>
                <a:ext cx="936948" cy="93694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lvl="0" rtl="0"/>
                <a:endParaRPr lang="es-ES" noProof="0" dirty="0"/>
              </a:p>
            </p:txBody>
          </p:sp>
          <p:sp>
            <p:nvSpPr>
              <p:cNvPr id="103" name="Forma libre 106"/>
              <p:cNvSpPr>
                <a:spLocks/>
              </p:cNvSpPr>
              <p:nvPr/>
            </p:nvSpPr>
            <p:spPr bwMode="gray">
              <a:xfrm>
                <a:off x="6222745" y="1584116"/>
                <a:ext cx="446457" cy="44645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</p:grpSp>
      </p:grp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005840"/>
            <a:ext cx="9144000" cy="2651760"/>
          </a:xfrm>
        </p:spPr>
        <p:txBody>
          <a:bodyPr rtlCol="0" anchor="b">
            <a:normAutofit/>
          </a:bodyPr>
          <a:lstStyle>
            <a:lvl1pPr algn="ctr">
              <a:lnSpc>
                <a:spcPct val="80000"/>
              </a:lnSpc>
              <a:defRPr sz="7200">
                <a:solidFill>
                  <a:schemeClr val="tx1"/>
                </a:solidFill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719568"/>
            <a:ext cx="9144000" cy="1082939"/>
          </a:xfrm>
        </p:spPr>
        <p:txBody>
          <a:bodyPr rtlCol="0"/>
          <a:lstStyle>
            <a:lvl1pPr marL="0" indent="0" algn="ctr">
              <a:spcBef>
                <a:spcPts val="1000"/>
              </a:spcBef>
              <a:buNone/>
              <a:defRPr sz="2400"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9217887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7F49B64-10A7-4BEB-A47F-1E87B32A6590}" type="datetime1">
              <a:rPr lang="es-ES" noProof="0" smtClean="0"/>
              <a:t>11/09/2019</a:t>
            </a:fld>
            <a:endParaRPr lang="es-ES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33678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022080" y="567651"/>
            <a:ext cx="1645920" cy="5452149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1524000" y="567652"/>
            <a:ext cx="7315200" cy="5452148"/>
          </a:xfrm>
        </p:spPr>
        <p:txBody>
          <a:bodyPr vert="eaVert" rtlCol="0"/>
          <a:lstStyle/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E89EF76-11A7-4FCD-919C-6CBFAE6CAA80}" type="datetime1">
              <a:rPr lang="es-ES" noProof="0" smtClean="0"/>
              <a:t>11/09/2019</a:t>
            </a:fld>
            <a:endParaRPr lang="es-ES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65073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DBB9568-BB86-48F4-A7F3-402489554A41}" type="datetime1">
              <a:rPr lang="es-ES" noProof="0" smtClean="0"/>
              <a:t>11/09/2019</a:t>
            </a:fld>
            <a:endParaRPr lang="es-ES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26431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upo 83" descr="Conjunto de flores en el lado izquierdo de la diapositiva"/>
          <p:cNvGrpSpPr/>
          <p:nvPr/>
        </p:nvGrpSpPr>
        <p:grpSpPr bwMode="gray">
          <a:xfrm>
            <a:off x="-111192" y="56187"/>
            <a:ext cx="1187090" cy="6801813"/>
            <a:chOff x="-111192" y="56187"/>
            <a:chExt cx="1187090" cy="6801813"/>
          </a:xfrm>
        </p:grpSpPr>
        <p:sp>
          <p:nvSpPr>
            <p:cNvPr id="7" name="Forma libre 6"/>
            <p:cNvSpPr>
              <a:spLocks/>
            </p:cNvSpPr>
            <p:nvPr/>
          </p:nvSpPr>
          <p:spPr bwMode="gray">
            <a:xfrm rot="21370907">
              <a:off x="309865" y="316313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" name="Elipse 33"/>
            <p:cNvSpPr>
              <a:spLocks noChangeArrowheads="1"/>
            </p:cNvSpPr>
            <p:nvPr/>
          </p:nvSpPr>
          <p:spPr bwMode="gray">
            <a:xfrm rot="21370907">
              <a:off x="156317" y="389499"/>
              <a:ext cx="107325" cy="90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grpSp>
          <p:nvGrpSpPr>
            <p:cNvPr id="9" name="Grupo 8"/>
            <p:cNvGrpSpPr/>
            <p:nvPr/>
          </p:nvGrpSpPr>
          <p:grpSpPr bwMode="gray">
            <a:xfrm rot="21351673">
              <a:off x="188910" y="3285460"/>
              <a:ext cx="886988" cy="656333"/>
              <a:chOff x="452438" y="3540125"/>
              <a:chExt cx="750888" cy="555625"/>
            </a:xfrm>
          </p:grpSpPr>
          <p:sp>
            <p:nvSpPr>
              <p:cNvPr id="10" name="Forma libre 9"/>
              <p:cNvSpPr>
                <a:spLocks/>
              </p:cNvSpPr>
              <p:nvPr/>
            </p:nvSpPr>
            <p:spPr bwMode="gray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11" name="Forma libre 10"/>
              <p:cNvSpPr>
                <a:spLocks/>
              </p:cNvSpPr>
              <p:nvPr/>
            </p:nvSpPr>
            <p:spPr bwMode="gray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</p:grpSp>
        <p:sp>
          <p:nvSpPr>
            <p:cNvPr id="12" name="Forma libre 11"/>
            <p:cNvSpPr>
              <a:spLocks/>
            </p:cNvSpPr>
            <p:nvPr/>
          </p:nvSpPr>
          <p:spPr bwMode="gray">
            <a:xfrm rot="21370907">
              <a:off x="40737" y="3810995"/>
              <a:ext cx="338487" cy="336423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3" name="Forma libre 12"/>
            <p:cNvSpPr>
              <a:spLocks/>
            </p:cNvSpPr>
            <p:nvPr/>
          </p:nvSpPr>
          <p:spPr bwMode="gray">
            <a:xfrm rot="1029304">
              <a:off x="-5757" y="2131015"/>
              <a:ext cx="717568" cy="786784"/>
            </a:xfrm>
            <a:custGeom>
              <a:avLst/>
              <a:gdLst>
                <a:gd name="connsiteX0" fmla="*/ 624166 w 717568"/>
                <a:gd name="connsiteY0" fmla="*/ 7939 h 786784"/>
                <a:gd name="connsiteX1" fmla="*/ 680993 w 717568"/>
                <a:gd name="connsiteY1" fmla="*/ 7779 h 786784"/>
                <a:gd name="connsiteX2" fmla="*/ 244665 w 717568"/>
                <a:gd name="connsiteY2" fmla="*/ 782347 h 786784"/>
                <a:gd name="connsiteX3" fmla="*/ 109114 w 717568"/>
                <a:gd name="connsiteY3" fmla="*/ 756152 h 786784"/>
                <a:gd name="connsiteX4" fmla="*/ 99313 w 717568"/>
                <a:gd name="connsiteY4" fmla="*/ 749712 h 786784"/>
                <a:gd name="connsiteX5" fmla="*/ 0 w 717568"/>
                <a:gd name="connsiteY5" fmla="*/ 427989 h 786784"/>
                <a:gd name="connsiteX6" fmla="*/ 3400 w 717568"/>
                <a:gd name="connsiteY6" fmla="*/ 430734 h 786784"/>
                <a:gd name="connsiteX7" fmla="*/ 260064 w 717568"/>
                <a:gd name="connsiteY7" fmla="*/ 731389 h 786784"/>
                <a:gd name="connsiteX8" fmla="*/ 624166 w 717568"/>
                <a:gd name="connsiteY8" fmla="*/ 7939 h 786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7568" h="786784">
                  <a:moveTo>
                    <a:pt x="624166" y="7939"/>
                  </a:moveTo>
                  <a:cubicBezTo>
                    <a:pt x="643937" y="-2174"/>
                    <a:pt x="663027" y="-3050"/>
                    <a:pt x="680993" y="7779"/>
                  </a:cubicBezTo>
                  <a:cubicBezTo>
                    <a:pt x="870924" y="119888"/>
                    <a:pt x="260065" y="848593"/>
                    <a:pt x="244665" y="782347"/>
                  </a:cubicBezTo>
                  <a:cubicBezTo>
                    <a:pt x="206165" y="793813"/>
                    <a:pt x="158682" y="782347"/>
                    <a:pt x="109114" y="756152"/>
                  </a:cubicBezTo>
                  <a:lnTo>
                    <a:pt x="99313" y="749712"/>
                  </a:lnTo>
                  <a:lnTo>
                    <a:pt x="0" y="427989"/>
                  </a:lnTo>
                  <a:lnTo>
                    <a:pt x="3400" y="430734"/>
                  </a:lnTo>
                  <a:cubicBezTo>
                    <a:pt x="113766" y="527555"/>
                    <a:pt x="231831" y="660047"/>
                    <a:pt x="260064" y="731389"/>
                  </a:cubicBezTo>
                  <a:cubicBezTo>
                    <a:pt x="313964" y="602081"/>
                    <a:pt x="485768" y="78723"/>
                    <a:pt x="624166" y="793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4" name="Forma libre 13"/>
            <p:cNvSpPr>
              <a:spLocks/>
            </p:cNvSpPr>
            <p:nvPr/>
          </p:nvSpPr>
          <p:spPr bwMode="gray">
            <a:xfrm rot="229093" flipH="1">
              <a:off x="363693" y="512740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5" name="Forma libre 14"/>
            <p:cNvSpPr>
              <a:spLocks/>
            </p:cNvSpPr>
            <p:nvPr/>
          </p:nvSpPr>
          <p:spPr bwMode="gray">
            <a:xfrm rot="229093" flipH="1">
              <a:off x="820539" y="6496790"/>
              <a:ext cx="130517" cy="129721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6" name="Forma libre 15"/>
            <p:cNvSpPr>
              <a:spLocks/>
            </p:cNvSpPr>
            <p:nvPr/>
          </p:nvSpPr>
          <p:spPr bwMode="gray">
            <a:xfrm rot="18488757">
              <a:off x="56320" y="5556204"/>
              <a:ext cx="303358" cy="304647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7" name="Forma libre 16"/>
            <p:cNvSpPr>
              <a:spLocks/>
            </p:cNvSpPr>
            <p:nvPr/>
          </p:nvSpPr>
          <p:spPr bwMode="gray">
            <a:xfrm rot="21540920" flipH="1">
              <a:off x="309775" y="56187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8" name="Elipse 33"/>
            <p:cNvSpPr>
              <a:spLocks noChangeArrowheads="1"/>
            </p:cNvSpPr>
            <p:nvPr/>
          </p:nvSpPr>
          <p:spPr bwMode="gray">
            <a:xfrm rot="21540920" flipH="1">
              <a:off x="77245" y="2006726"/>
              <a:ext cx="107325" cy="90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9" name="Forma libre 27"/>
            <p:cNvSpPr>
              <a:spLocks/>
            </p:cNvSpPr>
            <p:nvPr/>
          </p:nvSpPr>
          <p:spPr bwMode="gray">
            <a:xfrm rot="19007982" flipV="1">
              <a:off x="756768" y="5796628"/>
              <a:ext cx="138254" cy="141654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rtl="0"/>
              <a:endParaRPr lang="es-ES" noProof="0" dirty="0"/>
            </a:p>
          </p:txBody>
        </p:sp>
        <p:sp>
          <p:nvSpPr>
            <p:cNvPr id="20" name="Forma libre 19"/>
            <p:cNvSpPr/>
            <p:nvPr/>
          </p:nvSpPr>
          <p:spPr bwMode="gray">
            <a:xfrm>
              <a:off x="-111192" y="5906666"/>
              <a:ext cx="670" cy="8039"/>
            </a:xfrm>
            <a:custGeom>
              <a:avLst/>
              <a:gdLst>
                <a:gd name="connsiteX0" fmla="*/ 133 w 591"/>
                <a:gd name="connsiteY0" fmla="*/ 57 h 7090"/>
                <a:gd name="connsiteX1" fmla="*/ 502 w 591"/>
                <a:gd name="connsiteY1" fmla="*/ 3724 h 7090"/>
                <a:gd name="connsiteX2" fmla="*/ 591 w 591"/>
                <a:gd name="connsiteY2" fmla="*/ 5706 h 7090"/>
                <a:gd name="connsiteX3" fmla="*/ 1 w 591"/>
                <a:gd name="connsiteY3" fmla="*/ 7090 h 7090"/>
                <a:gd name="connsiteX4" fmla="*/ 133 w 591"/>
                <a:gd name="connsiteY4" fmla="*/ 57 h 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" h="7090">
                  <a:moveTo>
                    <a:pt x="133" y="57"/>
                  </a:moveTo>
                  <a:cubicBezTo>
                    <a:pt x="221" y="-306"/>
                    <a:pt x="348" y="1114"/>
                    <a:pt x="502" y="3724"/>
                  </a:cubicBezTo>
                  <a:lnTo>
                    <a:pt x="591" y="5706"/>
                  </a:lnTo>
                  <a:lnTo>
                    <a:pt x="1" y="7090"/>
                  </a:lnTo>
                  <a:cubicBezTo>
                    <a:pt x="-4" y="2567"/>
                    <a:pt x="45" y="420"/>
                    <a:pt x="133" y="57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noProof="0" dirty="0"/>
            </a:p>
          </p:txBody>
        </p:sp>
        <p:sp>
          <p:nvSpPr>
            <p:cNvPr id="21" name="Forma libre 49"/>
            <p:cNvSpPr>
              <a:spLocks/>
            </p:cNvSpPr>
            <p:nvPr/>
          </p:nvSpPr>
          <p:spPr bwMode="gray">
            <a:xfrm rot="238563">
              <a:off x="193325" y="5986638"/>
              <a:ext cx="587092" cy="435643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  <a:gd name="connsiteX0" fmla="*/ 437 w 8676"/>
                <a:gd name="connsiteY0" fmla="*/ 38 h 8343"/>
                <a:gd name="connsiteX1" fmla="*/ 3833 w 8676"/>
                <a:gd name="connsiteY1" fmla="*/ 6489 h 8343"/>
                <a:gd name="connsiteX2" fmla="*/ 8676 w 8676"/>
                <a:gd name="connsiteY2" fmla="*/ 1731 h 8343"/>
                <a:gd name="connsiteX3" fmla="*/ 3823 w 8676"/>
                <a:gd name="connsiteY3" fmla="*/ 8271 h 8343"/>
                <a:gd name="connsiteX4" fmla="*/ 3582 w 8676"/>
                <a:gd name="connsiteY4" fmla="*/ 8102 h 8343"/>
                <a:gd name="connsiteX5" fmla="*/ 437 w 8676"/>
                <a:gd name="connsiteY5" fmla="*/ 38 h 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6" h="8343">
                  <a:moveTo>
                    <a:pt x="437" y="38"/>
                  </a:moveTo>
                  <a:cubicBezTo>
                    <a:pt x="1758" y="602"/>
                    <a:pt x="3645" y="4151"/>
                    <a:pt x="3833" y="6489"/>
                  </a:cubicBezTo>
                  <a:cubicBezTo>
                    <a:pt x="5091" y="4070"/>
                    <a:pt x="8676" y="-43"/>
                    <a:pt x="8676" y="1731"/>
                  </a:cubicBezTo>
                  <a:cubicBezTo>
                    <a:pt x="8613" y="4070"/>
                    <a:pt x="5458" y="8997"/>
                    <a:pt x="3823" y="8271"/>
                  </a:cubicBezTo>
                  <a:cubicBezTo>
                    <a:pt x="3760" y="8352"/>
                    <a:pt x="3582" y="8022"/>
                    <a:pt x="3582" y="8102"/>
                  </a:cubicBezTo>
                  <a:cubicBezTo>
                    <a:pt x="2764" y="9312"/>
                    <a:pt x="-1324" y="-688"/>
                    <a:pt x="437" y="3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2" name="Forma libre 21"/>
            <p:cNvSpPr/>
            <p:nvPr/>
          </p:nvSpPr>
          <p:spPr bwMode="gray">
            <a:xfrm>
              <a:off x="-5482" y="1265703"/>
              <a:ext cx="764564" cy="2440644"/>
            </a:xfrm>
            <a:custGeom>
              <a:avLst/>
              <a:gdLst>
                <a:gd name="connsiteX0" fmla="*/ 762840 w 764564"/>
                <a:gd name="connsiteY0" fmla="*/ 0 h 2440644"/>
                <a:gd name="connsiteX1" fmla="*/ 764564 w 764564"/>
                <a:gd name="connsiteY1" fmla="*/ 6597 h 2440644"/>
                <a:gd name="connsiteX2" fmla="*/ 415990 w 764564"/>
                <a:gd name="connsiteY2" fmla="*/ 745997 h 2440644"/>
                <a:gd name="connsiteX3" fmla="*/ 496527 w 764564"/>
                <a:gd name="connsiteY3" fmla="*/ 655633 h 2440644"/>
                <a:gd name="connsiteX4" fmla="*/ 498251 w 764564"/>
                <a:gd name="connsiteY4" fmla="*/ 662230 h 2440644"/>
                <a:gd name="connsiteX5" fmla="*/ 412572 w 764564"/>
                <a:gd name="connsiteY5" fmla="*/ 757070 h 2440644"/>
                <a:gd name="connsiteX6" fmla="*/ 132423 w 764564"/>
                <a:gd name="connsiteY6" fmla="*/ 1794536 h 2440644"/>
                <a:gd name="connsiteX7" fmla="*/ 12481 w 764564"/>
                <a:gd name="connsiteY7" fmla="*/ 2370241 h 2440644"/>
                <a:gd name="connsiteX8" fmla="*/ 0 w 764564"/>
                <a:gd name="connsiteY8" fmla="*/ 2440644 h 2440644"/>
                <a:gd name="connsiteX9" fmla="*/ 0 w 764564"/>
                <a:gd name="connsiteY9" fmla="*/ 2414471 h 2440644"/>
                <a:gd name="connsiteX10" fmla="*/ 8605 w 764564"/>
                <a:gd name="connsiteY10" fmla="*/ 2365918 h 2440644"/>
                <a:gd name="connsiteX11" fmla="*/ 127275 w 764564"/>
                <a:gd name="connsiteY11" fmla="*/ 1794968 h 2440644"/>
                <a:gd name="connsiteX12" fmla="*/ 762840 w 764564"/>
                <a:gd name="connsiteY12" fmla="*/ 0 h 244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4564" h="2440644">
                  <a:moveTo>
                    <a:pt x="762840" y="0"/>
                  </a:moveTo>
                  <a:cubicBezTo>
                    <a:pt x="764564" y="6597"/>
                    <a:pt x="764564" y="6597"/>
                    <a:pt x="764564" y="6597"/>
                  </a:cubicBezTo>
                  <a:cubicBezTo>
                    <a:pt x="661164" y="110118"/>
                    <a:pt x="539650" y="369766"/>
                    <a:pt x="415990" y="745997"/>
                  </a:cubicBezTo>
                  <a:cubicBezTo>
                    <a:pt x="496527" y="655633"/>
                    <a:pt x="496527" y="655633"/>
                    <a:pt x="496527" y="655633"/>
                  </a:cubicBezTo>
                  <a:cubicBezTo>
                    <a:pt x="498251" y="662230"/>
                    <a:pt x="498251" y="662230"/>
                    <a:pt x="498251" y="662230"/>
                  </a:cubicBezTo>
                  <a:cubicBezTo>
                    <a:pt x="412572" y="757070"/>
                    <a:pt x="412572" y="757070"/>
                    <a:pt x="412572" y="757070"/>
                  </a:cubicBezTo>
                  <a:cubicBezTo>
                    <a:pt x="318542" y="1041374"/>
                    <a:pt x="223452" y="1394081"/>
                    <a:pt x="132423" y="1794536"/>
                  </a:cubicBezTo>
                  <a:cubicBezTo>
                    <a:pt x="87192" y="1992829"/>
                    <a:pt x="46889" y="2187085"/>
                    <a:pt x="12481" y="2370241"/>
                  </a:cubicBezTo>
                  <a:lnTo>
                    <a:pt x="0" y="2440644"/>
                  </a:lnTo>
                  <a:lnTo>
                    <a:pt x="0" y="2414471"/>
                  </a:lnTo>
                  <a:lnTo>
                    <a:pt x="8605" y="2365918"/>
                  </a:lnTo>
                  <a:cubicBezTo>
                    <a:pt x="42739" y="2184035"/>
                    <a:pt x="82614" y="1991416"/>
                    <a:pt x="127275" y="1794968"/>
                  </a:cubicBezTo>
                  <a:cubicBezTo>
                    <a:pt x="341194" y="854304"/>
                    <a:pt x="578318" y="183597"/>
                    <a:pt x="7628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noProof="0" dirty="0"/>
            </a:p>
          </p:txBody>
        </p:sp>
        <p:grpSp>
          <p:nvGrpSpPr>
            <p:cNvPr id="23" name="Grupo 22"/>
            <p:cNvGrpSpPr/>
            <p:nvPr/>
          </p:nvGrpSpPr>
          <p:grpSpPr bwMode="gray">
            <a:xfrm rot="399179" flipH="1">
              <a:off x="322913" y="912037"/>
              <a:ext cx="740803" cy="743600"/>
              <a:chOff x="2051052" y="5522596"/>
              <a:chExt cx="892175" cy="895542"/>
            </a:xfrm>
          </p:grpSpPr>
          <p:sp>
            <p:nvSpPr>
              <p:cNvPr id="24" name="Forma libre 5"/>
              <p:cNvSpPr>
                <a:spLocks/>
              </p:cNvSpPr>
              <p:nvPr/>
            </p:nvSpPr>
            <p:spPr bwMode="gray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25" name="Línea 6"/>
              <p:cNvSpPr>
                <a:spLocks noChangeShapeType="1"/>
              </p:cNvSpPr>
              <p:nvPr/>
            </p:nvSpPr>
            <p:spPr bwMode="gray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26" name="Forma libre 32"/>
              <p:cNvSpPr>
                <a:spLocks/>
              </p:cNvSpPr>
              <p:nvPr/>
            </p:nvSpPr>
            <p:spPr bwMode="gray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27" name="Forma libre 33"/>
              <p:cNvSpPr>
                <a:spLocks/>
              </p:cNvSpPr>
              <p:nvPr/>
            </p:nvSpPr>
            <p:spPr bwMode="gray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28" name="Forma libre 32"/>
              <p:cNvSpPr>
                <a:spLocks/>
              </p:cNvSpPr>
              <p:nvPr/>
            </p:nvSpPr>
            <p:spPr bwMode="gray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29" name="Elipse 28"/>
              <p:cNvSpPr/>
              <p:nvPr/>
            </p:nvSpPr>
            <p:spPr bwMode="gray"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noProof="0" dirty="0"/>
              </a:p>
            </p:txBody>
          </p:sp>
        </p:grpSp>
        <p:sp>
          <p:nvSpPr>
            <p:cNvPr id="30" name="Forma libre 29"/>
            <p:cNvSpPr>
              <a:spLocks/>
            </p:cNvSpPr>
            <p:nvPr/>
          </p:nvSpPr>
          <p:spPr bwMode="gray">
            <a:xfrm rot="21370907">
              <a:off x="453244" y="1821965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" name="Forma libre 30"/>
            <p:cNvSpPr/>
            <p:nvPr/>
          </p:nvSpPr>
          <p:spPr bwMode="gray">
            <a:xfrm>
              <a:off x="-5482" y="3721714"/>
              <a:ext cx="572070" cy="2025949"/>
            </a:xfrm>
            <a:custGeom>
              <a:avLst/>
              <a:gdLst>
                <a:gd name="connsiteX0" fmla="*/ 571311 w 572070"/>
                <a:gd name="connsiteY0" fmla="*/ 698 h 2025949"/>
                <a:gd name="connsiteX1" fmla="*/ 535841 w 572070"/>
                <a:gd name="connsiteY1" fmla="*/ 157150 h 2025949"/>
                <a:gd name="connsiteX2" fmla="*/ 43954 w 572070"/>
                <a:gd name="connsiteY2" fmla="*/ 1914280 h 2025949"/>
                <a:gd name="connsiteX3" fmla="*/ 0 w 572070"/>
                <a:gd name="connsiteY3" fmla="*/ 2025949 h 2025949"/>
                <a:gd name="connsiteX4" fmla="*/ 0 w 572070"/>
                <a:gd name="connsiteY4" fmla="*/ 1931247 h 2025949"/>
                <a:gd name="connsiteX5" fmla="*/ 38961 w 572070"/>
                <a:gd name="connsiteY5" fmla="*/ 1823186 h 2025949"/>
                <a:gd name="connsiteX6" fmla="*/ 487112 w 572070"/>
                <a:gd name="connsiteY6" fmla="*/ 146883 h 2025949"/>
                <a:gd name="connsiteX7" fmla="*/ 571311 w 572070"/>
                <a:gd name="connsiteY7" fmla="*/ 698 h 2025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2070" h="2025949">
                  <a:moveTo>
                    <a:pt x="571311" y="698"/>
                  </a:moveTo>
                  <a:cubicBezTo>
                    <a:pt x="574851" y="6404"/>
                    <a:pt x="566519" y="47998"/>
                    <a:pt x="535841" y="157150"/>
                  </a:cubicBezTo>
                  <a:cubicBezTo>
                    <a:pt x="455308" y="443674"/>
                    <a:pt x="262063" y="1332539"/>
                    <a:pt x="43954" y="1914280"/>
                  </a:cubicBezTo>
                  <a:lnTo>
                    <a:pt x="0" y="2025949"/>
                  </a:lnTo>
                  <a:lnTo>
                    <a:pt x="0" y="1931247"/>
                  </a:lnTo>
                  <a:lnTo>
                    <a:pt x="38961" y="1823186"/>
                  </a:lnTo>
                  <a:cubicBezTo>
                    <a:pt x="257758" y="1197543"/>
                    <a:pt x="459012" y="348382"/>
                    <a:pt x="487112" y="146883"/>
                  </a:cubicBezTo>
                  <a:cubicBezTo>
                    <a:pt x="498274" y="149283"/>
                    <a:pt x="563523" y="-11856"/>
                    <a:pt x="571311" y="69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noProof="0" dirty="0"/>
            </a:p>
          </p:txBody>
        </p:sp>
        <p:sp>
          <p:nvSpPr>
            <p:cNvPr id="32" name="Forma libre 31"/>
            <p:cNvSpPr/>
            <p:nvPr/>
          </p:nvSpPr>
          <p:spPr bwMode="gray">
            <a:xfrm>
              <a:off x="404351" y="4895423"/>
              <a:ext cx="203734" cy="1962577"/>
            </a:xfrm>
            <a:custGeom>
              <a:avLst/>
              <a:gdLst>
                <a:gd name="connsiteX0" fmla="*/ 203734 w 203734"/>
                <a:gd name="connsiteY0" fmla="*/ 34 h 1962577"/>
                <a:gd name="connsiteX1" fmla="*/ 38502 w 203734"/>
                <a:gd name="connsiteY1" fmla="*/ 1942127 h 1962577"/>
                <a:gd name="connsiteX2" fmla="*/ 38124 w 203734"/>
                <a:gd name="connsiteY2" fmla="*/ 1962577 h 1962577"/>
                <a:gd name="connsiteX3" fmla="*/ 0 w 203734"/>
                <a:gd name="connsiteY3" fmla="*/ 1962577 h 1962577"/>
                <a:gd name="connsiteX4" fmla="*/ 861 w 203734"/>
                <a:gd name="connsiteY4" fmla="*/ 1930481 h 1962577"/>
                <a:gd name="connsiteX5" fmla="*/ 168890 w 203734"/>
                <a:gd name="connsiteY5" fmla="*/ 27735 h 1962577"/>
                <a:gd name="connsiteX6" fmla="*/ 203734 w 203734"/>
                <a:gd name="connsiteY6" fmla="*/ 34 h 1962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734" h="1962577">
                  <a:moveTo>
                    <a:pt x="203734" y="34"/>
                  </a:moveTo>
                  <a:cubicBezTo>
                    <a:pt x="84994" y="510675"/>
                    <a:pt x="48957" y="1435542"/>
                    <a:pt x="38502" y="1942127"/>
                  </a:cubicBezTo>
                  <a:lnTo>
                    <a:pt x="38124" y="1962577"/>
                  </a:lnTo>
                  <a:lnTo>
                    <a:pt x="0" y="1962577"/>
                  </a:lnTo>
                  <a:lnTo>
                    <a:pt x="861" y="1930481"/>
                  </a:lnTo>
                  <a:cubicBezTo>
                    <a:pt x="15196" y="1428054"/>
                    <a:pt x="54378" y="534635"/>
                    <a:pt x="168890" y="27735"/>
                  </a:cubicBezTo>
                  <a:cubicBezTo>
                    <a:pt x="168890" y="27735"/>
                    <a:pt x="186897" y="-1137"/>
                    <a:pt x="203734" y="3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noProof="0" dirty="0"/>
            </a:p>
          </p:txBody>
        </p:sp>
        <p:grpSp>
          <p:nvGrpSpPr>
            <p:cNvPr id="33" name="Grupo 32"/>
            <p:cNvGrpSpPr/>
            <p:nvPr/>
          </p:nvGrpSpPr>
          <p:grpSpPr bwMode="gray">
            <a:xfrm rot="16304340" flipH="1">
              <a:off x="178634" y="4276817"/>
              <a:ext cx="888787" cy="885044"/>
              <a:chOff x="4277517" y="3752400"/>
              <a:chExt cx="1154448" cy="1149586"/>
            </a:xfrm>
          </p:grpSpPr>
          <p:sp>
            <p:nvSpPr>
              <p:cNvPr id="34" name="Forma libre 33"/>
              <p:cNvSpPr>
                <a:spLocks/>
              </p:cNvSpPr>
              <p:nvPr/>
            </p:nvSpPr>
            <p:spPr bwMode="gray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35" name="Forma libre 35"/>
              <p:cNvSpPr>
                <a:spLocks/>
              </p:cNvSpPr>
              <p:nvPr/>
            </p:nvSpPr>
            <p:spPr bwMode="gray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36" name="Forma libre 41"/>
              <p:cNvSpPr>
                <a:spLocks/>
              </p:cNvSpPr>
              <p:nvPr/>
            </p:nvSpPr>
            <p:spPr bwMode="gray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37" name="Forma libre 41"/>
              <p:cNvSpPr>
                <a:spLocks/>
              </p:cNvSpPr>
              <p:nvPr/>
            </p:nvSpPr>
            <p:spPr bwMode="gray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38" name="Forma libre 42"/>
              <p:cNvSpPr>
                <a:spLocks/>
              </p:cNvSpPr>
              <p:nvPr/>
            </p:nvSpPr>
            <p:spPr bwMode="gray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lvl="0" rtl="0"/>
                <a:endParaRPr lang="es-ES" noProof="0" dirty="0"/>
              </a:p>
            </p:txBody>
          </p:sp>
        </p:grpSp>
      </p:grpSp>
      <p:grpSp>
        <p:nvGrpSpPr>
          <p:cNvPr id="83" name="Grupo 82" descr="Conjunto de flores en el lado derecho de la diapositiva"/>
          <p:cNvGrpSpPr/>
          <p:nvPr/>
        </p:nvGrpSpPr>
        <p:grpSpPr bwMode="gray">
          <a:xfrm>
            <a:off x="10666412" y="2618021"/>
            <a:ext cx="1376735" cy="4239979"/>
            <a:chOff x="10666412" y="2618021"/>
            <a:chExt cx="1376735" cy="4239979"/>
          </a:xfrm>
        </p:grpSpPr>
        <p:sp>
          <p:nvSpPr>
            <p:cNvPr id="82" name="Forma libre 13"/>
            <p:cNvSpPr>
              <a:spLocks noEditPoints="1"/>
            </p:cNvSpPr>
            <p:nvPr/>
          </p:nvSpPr>
          <p:spPr bwMode="gray">
            <a:xfrm>
              <a:off x="11081335" y="4464333"/>
              <a:ext cx="842070" cy="2393667"/>
            </a:xfrm>
            <a:custGeom>
              <a:avLst/>
              <a:gdLst>
                <a:gd name="T0" fmla="*/ 31 w 274"/>
                <a:gd name="T1" fmla="*/ 768 h 826"/>
                <a:gd name="T2" fmla="*/ 21 w 274"/>
                <a:gd name="T3" fmla="*/ 826 h 826"/>
                <a:gd name="T4" fmla="*/ 29 w 274"/>
                <a:gd name="T5" fmla="*/ 826 h 826"/>
                <a:gd name="T6" fmla="*/ 107 w 274"/>
                <a:gd name="T7" fmla="*/ 491 h 826"/>
                <a:gd name="T8" fmla="*/ 139 w 274"/>
                <a:gd name="T9" fmla="*/ 364 h 826"/>
                <a:gd name="T10" fmla="*/ 272 w 274"/>
                <a:gd name="T11" fmla="*/ 359 h 826"/>
                <a:gd name="T12" fmla="*/ 274 w 274"/>
                <a:gd name="T13" fmla="*/ 351 h 826"/>
                <a:gd name="T14" fmla="*/ 141 w 274"/>
                <a:gd name="T15" fmla="*/ 354 h 826"/>
                <a:gd name="T16" fmla="*/ 139 w 274"/>
                <a:gd name="T17" fmla="*/ 0 h 826"/>
                <a:gd name="T18" fmla="*/ 132 w 274"/>
                <a:gd name="T19" fmla="*/ 3 h 826"/>
                <a:gd name="T20" fmla="*/ 131 w 274"/>
                <a:gd name="T21" fmla="*/ 357 h 826"/>
                <a:gd name="T22" fmla="*/ 96 w 274"/>
                <a:gd name="T23" fmla="*/ 382 h 826"/>
                <a:gd name="T24" fmla="*/ 50 w 274"/>
                <a:gd name="T25" fmla="*/ 451 h 826"/>
                <a:gd name="T26" fmla="*/ 21 w 274"/>
                <a:gd name="T27" fmla="*/ 393 h 826"/>
                <a:gd name="T28" fmla="*/ 14 w 274"/>
                <a:gd name="T29" fmla="*/ 396 h 826"/>
                <a:gd name="T30" fmla="*/ 45 w 274"/>
                <a:gd name="T31" fmla="*/ 462 h 826"/>
                <a:gd name="T32" fmla="*/ 31 w 274"/>
                <a:gd name="T33" fmla="*/ 768 h 826"/>
                <a:gd name="T34" fmla="*/ 102 w 274"/>
                <a:gd name="T35" fmla="*/ 389 h 826"/>
                <a:gd name="T36" fmla="*/ 129 w 274"/>
                <a:gd name="T37" fmla="*/ 369 h 826"/>
                <a:gd name="T38" fmla="*/ 98 w 274"/>
                <a:gd name="T39" fmla="*/ 489 h 826"/>
                <a:gd name="T40" fmla="*/ 36 w 274"/>
                <a:gd name="T41" fmla="*/ 744 h 826"/>
                <a:gd name="T42" fmla="*/ 102 w 274"/>
                <a:gd name="T43" fmla="*/ 389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4" h="826">
                  <a:moveTo>
                    <a:pt x="31" y="768"/>
                  </a:moveTo>
                  <a:cubicBezTo>
                    <a:pt x="27" y="787"/>
                    <a:pt x="24" y="806"/>
                    <a:pt x="21" y="826"/>
                  </a:cubicBezTo>
                  <a:cubicBezTo>
                    <a:pt x="29" y="826"/>
                    <a:pt x="29" y="826"/>
                    <a:pt x="29" y="826"/>
                  </a:cubicBezTo>
                  <a:cubicBezTo>
                    <a:pt x="51" y="698"/>
                    <a:pt x="81" y="589"/>
                    <a:pt x="107" y="491"/>
                  </a:cubicBezTo>
                  <a:cubicBezTo>
                    <a:pt x="118" y="446"/>
                    <a:pt x="129" y="404"/>
                    <a:pt x="139" y="364"/>
                  </a:cubicBezTo>
                  <a:cubicBezTo>
                    <a:pt x="174" y="348"/>
                    <a:pt x="219" y="346"/>
                    <a:pt x="272" y="359"/>
                  </a:cubicBezTo>
                  <a:cubicBezTo>
                    <a:pt x="274" y="351"/>
                    <a:pt x="274" y="351"/>
                    <a:pt x="274" y="351"/>
                  </a:cubicBezTo>
                  <a:cubicBezTo>
                    <a:pt x="222" y="338"/>
                    <a:pt x="178" y="338"/>
                    <a:pt x="141" y="354"/>
                  </a:cubicBezTo>
                  <a:cubicBezTo>
                    <a:pt x="173" y="217"/>
                    <a:pt x="184" y="107"/>
                    <a:pt x="139" y="0"/>
                  </a:cubicBezTo>
                  <a:cubicBezTo>
                    <a:pt x="132" y="3"/>
                    <a:pt x="132" y="3"/>
                    <a:pt x="132" y="3"/>
                  </a:cubicBezTo>
                  <a:cubicBezTo>
                    <a:pt x="177" y="109"/>
                    <a:pt x="164" y="220"/>
                    <a:pt x="131" y="357"/>
                  </a:cubicBezTo>
                  <a:cubicBezTo>
                    <a:pt x="119" y="364"/>
                    <a:pt x="107" y="372"/>
                    <a:pt x="96" y="382"/>
                  </a:cubicBezTo>
                  <a:cubicBezTo>
                    <a:pt x="76" y="401"/>
                    <a:pt x="61" y="424"/>
                    <a:pt x="50" y="451"/>
                  </a:cubicBezTo>
                  <a:cubicBezTo>
                    <a:pt x="21" y="393"/>
                    <a:pt x="21" y="393"/>
                    <a:pt x="21" y="393"/>
                  </a:cubicBezTo>
                  <a:cubicBezTo>
                    <a:pt x="14" y="396"/>
                    <a:pt x="14" y="396"/>
                    <a:pt x="14" y="396"/>
                  </a:cubicBezTo>
                  <a:cubicBezTo>
                    <a:pt x="45" y="462"/>
                    <a:pt x="45" y="462"/>
                    <a:pt x="45" y="462"/>
                  </a:cubicBezTo>
                  <a:cubicBezTo>
                    <a:pt x="0" y="584"/>
                    <a:pt x="29" y="756"/>
                    <a:pt x="31" y="768"/>
                  </a:cubicBezTo>
                  <a:close/>
                  <a:moveTo>
                    <a:pt x="102" y="389"/>
                  </a:moveTo>
                  <a:cubicBezTo>
                    <a:pt x="110" y="381"/>
                    <a:pt x="119" y="374"/>
                    <a:pt x="129" y="369"/>
                  </a:cubicBezTo>
                  <a:cubicBezTo>
                    <a:pt x="120" y="407"/>
                    <a:pt x="110" y="447"/>
                    <a:pt x="98" y="489"/>
                  </a:cubicBezTo>
                  <a:cubicBezTo>
                    <a:pt x="78" y="566"/>
                    <a:pt x="55" y="650"/>
                    <a:pt x="36" y="744"/>
                  </a:cubicBezTo>
                  <a:cubicBezTo>
                    <a:pt x="28" y="675"/>
                    <a:pt x="11" y="473"/>
                    <a:pt x="102" y="3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40" name="Forma libre 23"/>
            <p:cNvSpPr>
              <a:spLocks/>
            </p:cNvSpPr>
            <p:nvPr/>
          </p:nvSpPr>
          <p:spPr bwMode="gray">
            <a:xfrm rot="18719809">
              <a:off x="11765934" y="6045503"/>
              <a:ext cx="200698" cy="20069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41" name="Forma libre 27"/>
            <p:cNvSpPr>
              <a:spLocks/>
            </p:cNvSpPr>
            <p:nvPr/>
          </p:nvSpPr>
          <p:spPr bwMode="gray">
            <a:xfrm rot="18719809" flipV="1">
              <a:off x="11572170" y="2616716"/>
              <a:ext cx="106135" cy="108746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rtl="0"/>
              <a:endParaRPr lang="es-ES" noProof="0" dirty="0"/>
            </a:p>
          </p:txBody>
        </p:sp>
        <p:sp>
          <p:nvSpPr>
            <p:cNvPr id="43" name="Forma libre 5"/>
            <p:cNvSpPr>
              <a:spLocks/>
            </p:cNvSpPr>
            <p:nvPr/>
          </p:nvSpPr>
          <p:spPr bwMode="gray">
            <a:xfrm rot="18200584">
              <a:off x="11560581" y="5201813"/>
              <a:ext cx="5528" cy="11055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44" name="Línea 6"/>
            <p:cNvSpPr>
              <a:spLocks noChangeShapeType="1"/>
            </p:cNvSpPr>
            <p:nvPr/>
          </p:nvSpPr>
          <p:spPr bwMode="gray">
            <a:xfrm rot="18200584" flipH="1" flipV="1">
              <a:off x="11560581" y="5201813"/>
              <a:ext cx="5528" cy="1105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45" name="Forma libre 10"/>
            <p:cNvSpPr>
              <a:spLocks/>
            </p:cNvSpPr>
            <p:nvPr/>
          </p:nvSpPr>
          <p:spPr bwMode="gray">
            <a:xfrm rot="18694609">
              <a:off x="11379664" y="4584602"/>
              <a:ext cx="437369" cy="481059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rtl="0"/>
              <a:endParaRPr lang="es-ES" noProof="0" dirty="0"/>
            </a:p>
          </p:txBody>
        </p:sp>
        <p:sp>
          <p:nvSpPr>
            <p:cNvPr id="46" name="Forma libre 25"/>
            <p:cNvSpPr>
              <a:spLocks/>
            </p:cNvSpPr>
            <p:nvPr/>
          </p:nvSpPr>
          <p:spPr bwMode="gray">
            <a:xfrm rot="16884820">
              <a:off x="10934141" y="5972481"/>
              <a:ext cx="304390" cy="345390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47" name="Forma libre 26"/>
            <p:cNvSpPr>
              <a:spLocks/>
            </p:cNvSpPr>
            <p:nvPr/>
          </p:nvSpPr>
          <p:spPr bwMode="gray">
            <a:xfrm rot="18200584">
              <a:off x="11077105" y="3154034"/>
              <a:ext cx="172736" cy="172736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48" name="Forma libre 31"/>
            <p:cNvSpPr>
              <a:spLocks/>
            </p:cNvSpPr>
            <p:nvPr/>
          </p:nvSpPr>
          <p:spPr bwMode="gray">
            <a:xfrm rot="18200584">
              <a:off x="11129266" y="4557578"/>
              <a:ext cx="129897" cy="131280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49" name="Forma libre 34"/>
            <p:cNvSpPr>
              <a:spLocks/>
            </p:cNvSpPr>
            <p:nvPr/>
          </p:nvSpPr>
          <p:spPr bwMode="gray">
            <a:xfrm rot="18200584">
              <a:off x="11516723" y="3589667"/>
              <a:ext cx="84296" cy="77386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0" name="Forma libre 49"/>
            <p:cNvSpPr>
              <a:spLocks/>
            </p:cNvSpPr>
            <p:nvPr/>
          </p:nvSpPr>
          <p:spPr bwMode="gray">
            <a:xfrm rot="18200584">
              <a:off x="11446291" y="6327413"/>
              <a:ext cx="140953" cy="139571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1" name="Forma libre 50"/>
            <p:cNvSpPr>
              <a:spLocks/>
            </p:cNvSpPr>
            <p:nvPr/>
          </p:nvSpPr>
          <p:spPr bwMode="gray">
            <a:xfrm rot="18200584">
              <a:off x="10778184" y="6620087"/>
              <a:ext cx="11055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2" name="Línea 76"/>
            <p:cNvSpPr>
              <a:spLocks noChangeShapeType="1"/>
            </p:cNvSpPr>
            <p:nvPr/>
          </p:nvSpPr>
          <p:spPr bwMode="gray">
            <a:xfrm rot="18200584" flipH="1">
              <a:off x="10778184" y="6620087"/>
              <a:ext cx="1105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3" name="Forma libre 78"/>
            <p:cNvSpPr>
              <a:spLocks/>
            </p:cNvSpPr>
            <p:nvPr/>
          </p:nvSpPr>
          <p:spPr bwMode="gray">
            <a:xfrm rot="18200584">
              <a:off x="11631202" y="5236123"/>
              <a:ext cx="410585" cy="413304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4" name="Forma libre 79"/>
            <p:cNvSpPr>
              <a:spLocks/>
            </p:cNvSpPr>
            <p:nvPr/>
          </p:nvSpPr>
          <p:spPr bwMode="gray">
            <a:xfrm rot="18200584">
              <a:off x="11729090" y="5334011"/>
              <a:ext cx="214810" cy="21753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5" name="Forma libre 82"/>
            <p:cNvSpPr>
              <a:spLocks/>
            </p:cNvSpPr>
            <p:nvPr/>
          </p:nvSpPr>
          <p:spPr bwMode="gray">
            <a:xfrm rot="18200584">
              <a:off x="11387846" y="6491559"/>
              <a:ext cx="82913" cy="9120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6" name="Forma libre 84"/>
            <p:cNvSpPr>
              <a:spLocks/>
            </p:cNvSpPr>
            <p:nvPr/>
          </p:nvSpPr>
          <p:spPr bwMode="gray">
            <a:xfrm rot="18654775">
              <a:off x="11285659" y="4098012"/>
              <a:ext cx="439370" cy="430587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7" name="Forma libre 80"/>
            <p:cNvSpPr>
              <a:spLocks/>
            </p:cNvSpPr>
            <p:nvPr/>
          </p:nvSpPr>
          <p:spPr bwMode="gray">
            <a:xfrm rot="18654775" flipV="1">
              <a:off x="11435559" y="4243519"/>
              <a:ext cx="139573" cy="139573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8" name="Forma libre 84"/>
            <p:cNvSpPr>
              <a:spLocks/>
            </p:cNvSpPr>
            <p:nvPr/>
          </p:nvSpPr>
          <p:spPr bwMode="gray">
            <a:xfrm rot="18200584">
              <a:off x="11789521" y="5396741"/>
              <a:ext cx="93948" cy="9207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grpSp>
          <p:nvGrpSpPr>
            <p:cNvPr id="59" name="Grupo 58"/>
            <p:cNvGrpSpPr/>
            <p:nvPr/>
          </p:nvGrpSpPr>
          <p:grpSpPr bwMode="gray">
            <a:xfrm rot="21311827">
              <a:off x="11197677" y="5664822"/>
              <a:ext cx="407354" cy="408816"/>
              <a:chOff x="11057071" y="5480091"/>
              <a:chExt cx="473402" cy="475102"/>
            </a:xfrm>
          </p:grpSpPr>
          <p:sp>
            <p:nvSpPr>
              <p:cNvPr id="65" name="Forma libre 83"/>
              <p:cNvSpPr>
                <a:spLocks/>
              </p:cNvSpPr>
              <p:nvPr/>
            </p:nvSpPr>
            <p:spPr bwMode="gray">
              <a:xfrm rot="18488757">
                <a:off x="11056221" y="5480941"/>
                <a:ext cx="475102" cy="473402"/>
              </a:xfrm>
              <a:custGeom>
                <a:avLst/>
                <a:gdLst>
                  <a:gd name="T0" fmla="*/ 133 w 139"/>
                  <a:gd name="T1" fmla="*/ 54 h 138"/>
                  <a:gd name="T2" fmla="*/ 121 w 139"/>
                  <a:gd name="T3" fmla="*/ 42 h 138"/>
                  <a:gd name="T4" fmla="*/ 120 w 139"/>
                  <a:gd name="T5" fmla="*/ 41 h 138"/>
                  <a:gd name="T6" fmla="*/ 120 w 139"/>
                  <a:gd name="T7" fmla="*/ 41 h 138"/>
                  <a:gd name="T8" fmla="*/ 117 w 139"/>
                  <a:gd name="T9" fmla="*/ 24 h 138"/>
                  <a:gd name="T10" fmla="*/ 88 w 139"/>
                  <a:gd name="T11" fmla="*/ 7 h 138"/>
                  <a:gd name="T12" fmla="*/ 54 w 139"/>
                  <a:gd name="T13" fmla="*/ 5 h 138"/>
                  <a:gd name="T14" fmla="*/ 42 w 139"/>
                  <a:gd name="T15" fmla="*/ 18 h 138"/>
                  <a:gd name="T16" fmla="*/ 42 w 139"/>
                  <a:gd name="T17" fmla="*/ 18 h 138"/>
                  <a:gd name="T18" fmla="*/ 41 w 139"/>
                  <a:gd name="T19" fmla="*/ 18 h 138"/>
                  <a:gd name="T20" fmla="*/ 24 w 139"/>
                  <a:gd name="T21" fmla="*/ 21 h 138"/>
                  <a:gd name="T22" fmla="*/ 8 w 139"/>
                  <a:gd name="T23" fmla="*/ 50 h 138"/>
                  <a:gd name="T24" fmla="*/ 5 w 139"/>
                  <a:gd name="T25" fmla="*/ 84 h 138"/>
                  <a:gd name="T26" fmla="*/ 18 w 139"/>
                  <a:gd name="T27" fmla="*/ 96 h 138"/>
                  <a:gd name="T28" fmla="*/ 18 w 139"/>
                  <a:gd name="T29" fmla="*/ 96 h 138"/>
                  <a:gd name="T30" fmla="*/ 19 w 139"/>
                  <a:gd name="T31" fmla="*/ 97 h 138"/>
                  <a:gd name="T32" fmla="*/ 22 w 139"/>
                  <a:gd name="T33" fmla="*/ 114 h 138"/>
                  <a:gd name="T34" fmla="*/ 51 w 139"/>
                  <a:gd name="T35" fmla="*/ 131 h 138"/>
                  <a:gd name="T36" fmla="*/ 84 w 139"/>
                  <a:gd name="T37" fmla="*/ 133 h 138"/>
                  <a:gd name="T38" fmla="*/ 96 w 139"/>
                  <a:gd name="T39" fmla="*/ 120 h 138"/>
                  <a:gd name="T40" fmla="*/ 97 w 139"/>
                  <a:gd name="T41" fmla="*/ 120 h 138"/>
                  <a:gd name="T42" fmla="*/ 97 w 139"/>
                  <a:gd name="T43" fmla="*/ 120 h 138"/>
                  <a:gd name="T44" fmla="*/ 114 w 139"/>
                  <a:gd name="T45" fmla="*/ 117 h 138"/>
                  <a:gd name="T46" fmla="*/ 131 w 139"/>
                  <a:gd name="T47" fmla="*/ 87 h 138"/>
                  <a:gd name="T48" fmla="*/ 133 w 139"/>
                  <a:gd name="T49" fmla="*/ 5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9" h="138">
                    <a:moveTo>
                      <a:pt x="133" y="54"/>
                    </a:moveTo>
                    <a:cubicBezTo>
                      <a:pt x="130" y="49"/>
                      <a:pt x="126" y="45"/>
                      <a:pt x="121" y="42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1" y="35"/>
                      <a:pt x="120" y="29"/>
                      <a:pt x="117" y="24"/>
                    </a:cubicBezTo>
                    <a:cubicBezTo>
                      <a:pt x="112" y="14"/>
                      <a:pt x="101" y="9"/>
                      <a:pt x="88" y="7"/>
                    </a:cubicBezTo>
                    <a:cubicBezTo>
                      <a:pt x="76" y="1"/>
                      <a:pt x="64" y="0"/>
                      <a:pt x="54" y="5"/>
                    </a:cubicBezTo>
                    <a:cubicBezTo>
                      <a:pt x="49" y="8"/>
                      <a:pt x="45" y="12"/>
                      <a:pt x="42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35" y="17"/>
                      <a:pt x="30" y="18"/>
                      <a:pt x="24" y="21"/>
                    </a:cubicBezTo>
                    <a:cubicBezTo>
                      <a:pt x="15" y="26"/>
                      <a:pt x="9" y="37"/>
                      <a:pt x="8" y="50"/>
                    </a:cubicBezTo>
                    <a:cubicBezTo>
                      <a:pt x="1" y="62"/>
                      <a:pt x="0" y="74"/>
                      <a:pt x="5" y="84"/>
                    </a:cubicBezTo>
                    <a:cubicBezTo>
                      <a:pt x="8" y="89"/>
                      <a:pt x="13" y="93"/>
                      <a:pt x="18" y="96"/>
                    </a:cubicBezTo>
                    <a:cubicBezTo>
                      <a:pt x="18" y="96"/>
                      <a:pt x="18" y="96"/>
                      <a:pt x="18" y="96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18" y="103"/>
                      <a:pt x="19" y="109"/>
                      <a:pt x="22" y="114"/>
                    </a:cubicBezTo>
                    <a:cubicBezTo>
                      <a:pt x="27" y="124"/>
                      <a:pt x="38" y="129"/>
                      <a:pt x="51" y="131"/>
                    </a:cubicBezTo>
                    <a:cubicBezTo>
                      <a:pt x="63" y="137"/>
                      <a:pt x="75" y="138"/>
                      <a:pt x="84" y="133"/>
                    </a:cubicBezTo>
                    <a:cubicBezTo>
                      <a:pt x="90" y="130"/>
                      <a:pt x="94" y="126"/>
                      <a:pt x="96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103" y="120"/>
                      <a:pt x="109" y="120"/>
                      <a:pt x="114" y="117"/>
                    </a:cubicBezTo>
                    <a:cubicBezTo>
                      <a:pt x="124" y="111"/>
                      <a:pt x="130" y="101"/>
                      <a:pt x="131" y="87"/>
                    </a:cubicBezTo>
                    <a:cubicBezTo>
                      <a:pt x="137" y="76"/>
                      <a:pt x="139" y="64"/>
                      <a:pt x="133" y="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66" name="Forma libre 80"/>
              <p:cNvSpPr>
                <a:spLocks/>
              </p:cNvSpPr>
              <p:nvPr/>
            </p:nvSpPr>
            <p:spPr bwMode="gray">
              <a:xfrm rot="18488757">
                <a:off x="11172328" y="5596198"/>
                <a:ext cx="242888" cy="242888"/>
              </a:xfrm>
              <a:custGeom>
                <a:avLst/>
                <a:gdLst>
                  <a:gd name="T0" fmla="*/ 76 w 76"/>
                  <a:gd name="T1" fmla="*/ 39 h 76"/>
                  <a:gd name="T2" fmla="*/ 67 w 76"/>
                  <a:gd name="T3" fmla="*/ 32 h 76"/>
                  <a:gd name="T4" fmla="*/ 73 w 76"/>
                  <a:gd name="T5" fmla="*/ 23 h 76"/>
                  <a:gd name="T6" fmla="*/ 62 w 76"/>
                  <a:gd name="T7" fmla="*/ 20 h 76"/>
                  <a:gd name="T8" fmla="*/ 63 w 76"/>
                  <a:gd name="T9" fmla="*/ 10 h 76"/>
                  <a:gd name="T10" fmla="*/ 49 w 76"/>
                  <a:gd name="T11" fmla="*/ 15 h 76"/>
                  <a:gd name="T12" fmla="*/ 43 w 76"/>
                  <a:gd name="T13" fmla="*/ 0 h 76"/>
                  <a:gd name="T14" fmla="*/ 37 w 76"/>
                  <a:gd name="T15" fmla="*/ 6 h 76"/>
                  <a:gd name="T16" fmla="*/ 31 w 76"/>
                  <a:gd name="T17" fmla="*/ 0 h 76"/>
                  <a:gd name="T18" fmla="*/ 26 w 76"/>
                  <a:gd name="T19" fmla="*/ 13 h 76"/>
                  <a:gd name="T20" fmla="*/ 13 w 76"/>
                  <a:gd name="T21" fmla="*/ 9 h 76"/>
                  <a:gd name="T22" fmla="*/ 15 w 76"/>
                  <a:gd name="T23" fmla="*/ 21 h 76"/>
                  <a:gd name="T24" fmla="*/ 3 w 76"/>
                  <a:gd name="T25" fmla="*/ 23 h 76"/>
                  <a:gd name="T26" fmla="*/ 8 w 76"/>
                  <a:gd name="T27" fmla="*/ 31 h 76"/>
                  <a:gd name="T28" fmla="*/ 0 w 76"/>
                  <a:gd name="T29" fmla="*/ 37 h 76"/>
                  <a:gd name="T30" fmla="*/ 9 w 76"/>
                  <a:gd name="T31" fmla="*/ 44 h 76"/>
                  <a:gd name="T32" fmla="*/ 3 w 76"/>
                  <a:gd name="T33" fmla="*/ 53 h 76"/>
                  <a:gd name="T34" fmla="*/ 13 w 76"/>
                  <a:gd name="T35" fmla="*/ 56 h 76"/>
                  <a:gd name="T36" fmla="*/ 12 w 76"/>
                  <a:gd name="T37" fmla="*/ 66 h 76"/>
                  <a:gd name="T38" fmla="*/ 27 w 76"/>
                  <a:gd name="T39" fmla="*/ 61 h 76"/>
                  <a:gd name="T40" fmla="*/ 32 w 76"/>
                  <a:gd name="T41" fmla="*/ 76 h 76"/>
                  <a:gd name="T42" fmla="*/ 38 w 76"/>
                  <a:gd name="T43" fmla="*/ 70 h 76"/>
                  <a:gd name="T44" fmla="*/ 45 w 76"/>
                  <a:gd name="T45" fmla="*/ 76 h 76"/>
                  <a:gd name="T46" fmla="*/ 50 w 76"/>
                  <a:gd name="T47" fmla="*/ 63 h 76"/>
                  <a:gd name="T48" fmla="*/ 62 w 76"/>
                  <a:gd name="T49" fmla="*/ 67 h 76"/>
                  <a:gd name="T50" fmla="*/ 61 w 76"/>
                  <a:gd name="T51" fmla="*/ 55 h 76"/>
                  <a:gd name="T52" fmla="*/ 73 w 76"/>
                  <a:gd name="T53" fmla="*/ 53 h 76"/>
                  <a:gd name="T54" fmla="*/ 68 w 76"/>
                  <a:gd name="T55" fmla="*/ 45 h 76"/>
                  <a:gd name="T56" fmla="*/ 76 w 76"/>
                  <a:gd name="T57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6" h="76">
                    <a:moveTo>
                      <a:pt x="76" y="39"/>
                    </a:moveTo>
                    <a:cubicBezTo>
                      <a:pt x="76" y="36"/>
                      <a:pt x="73" y="34"/>
                      <a:pt x="67" y="32"/>
                    </a:cubicBezTo>
                    <a:cubicBezTo>
                      <a:pt x="71" y="28"/>
                      <a:pt x="74" y="25"/>
                      <a:pt x="73" y="23"/>
                    </a:cubicBezTo>
                    <a:cubicBezTo>
                      <a:pt x="72" y="20"/>
                      <a:pt x="68" y="20"/>
                      <a:pt x="62" y="20"/>
                    </a:cubicBezTo>
                    <a:cubicBezTo>
                      <a:pt x="65" y="15"/>
                      <a:pt x="65" y="11"/>
                      <a:pt x="63" y="10"/>
                    </a:cubicBezTo>
                    <a:cubicBezTo>
                      <a:pt x="61" y="8"/>
                      <a:pt x="56" y="10"/>
                      <a:pt x="49" y="15"/>
                    </a:cubicBezTo>
                    <a:cubicBezTo>
                      <a:pt x="48" y="6"/>
                      <a:pt x="46" y="1"/>
                      <a:pt x="43" y="0"/>
                    </a:cubicBezTo>
                    <a:cubicBezTo>
                      <a:pt x="41" y="0"/>
                      <a:pt x="39" y="2"/>
                      <a:pt x="37" y="6"/>
                    </a:cubicBezTo>
                    <a:cubicBezTo>
                      <a:pt x="35" y="2"/>
                      <a:pt x="33" y="0"/>
                      <a:pt x="31" y="0"/>
                    </a:cubicBezTo>
                    <a:cubicBezTo>
                      <a:pt x="28" y="1"/>
                      <a:pt x="26" y="6"/>
                      <a:pt x="26" y="13"/>
                    </a:cubicBezTo>
                    <a:cubicBezTo>
                      <a:pt x="20" y="9"/>
                      <a:pt x="16" y="7"/>
                      <a:pt x="13" y="9"/>
                    </a:cubicBezTo>
                    <a:cubicBezTo>
                      <a:pt x="11" y="10"/>
                      <a:pt x="12" y="15"/>
                      <a:pt x="15" y="21"/>
                    </a:cubicBezTo>
                    <a:cubicBezTo>
                      <a:pt x="8" y="20"/>
                      <a:pt x="4" y="20"/>
                      <a:pt x="3" y="23"/>
                    </a:cubicBezTo>
                    <a:cubicBezTo>
                      <a:pt x="2" y="25"/>
                      <a:pt x="4" y="28"/>
                      <a:pt x="8" y="31"/>
                    </a:cubicBezTo>
                    <a:cubicBezTo>
                      <a:pt x="3" y="33"/>
                      <a:pt x="0" y="35"/>
                      <a:pt x="0" y="37"/>
                    </a:cubicBezTo>
                    <a:cubicBezTo>
                      <a:pt x="0" y="40"/>
                      <a:pt x="3" y="42"/>
                      <a:pt x="9" y="44"/>
                    </a:cubicBezTo>
                    <a:cubicBezTo>
                      <a:pt x="4" y="48"/>
                      <a:pt x="2" y="51"/>
                      <a:pt x="3" y="53"/>
                    </a:cubicBezTo>
                    <a:cubicBezTo>
                      <a:pt x="4" y="56"/>
                      <a:pt x="8" y="56"/>
                      <a:pt x="13" y="56"/>
                    </a:cubicBezTo>
                    <a:cubicBezTo>
                      <a:pt x="11" y="61"/>
                      <a:pt x="10" y="65"/>
                      <a:pt x="12" y="66"/>
                    </a:cubicBezTo>
                    <a:cubicBezTo>
                      <a:pt x="14" y="68"/>
                      <a:pt x="20" y="66"/>
                      <a:pt x="27" y="61"/>
                    </a:cubicBezTo>
                    <a:cubicBezTo>
                      <a:pt x="27" y="70"/>
                      <a:pt x="29" y="75"/>
                      <a:pt x="32" y="76"/>
                    </a:cubicBezTo>
                    <a:cubicBezTo>
                      <a:pt x="34" y="76"/>
                      <a:pt x="36" y="74"/>
                      <a:pt x="38" y="70"/>
                    </a:cubicBezTo>
                    <a:cubicBezTo>
                      <a:pt x="41" y="74"/>
                      <a:pt x="43" y="76"/>
                      <a:pt x="45" y="76"/>
                    </a:cubicBezTo>
                    <a:cubicBezTo>
                      <a:pt x="48" y="75"/>
                      <a:pt x="49" y="70"/>
                      <a:pt x="50" y="63"/>
                    </a:cubicBezTo>
                    <a:cubicBezTo>
                      <a:pt x="55" y="67"/>
                      <a:pt x="60" y="69"/>
                      <a:pt x="62" y="67"/>
                    </a:cubicBezTo>
                    <a:cubicBezTo>
                      <a:pt x="64" y="66"/>
                      <a:pt x="63" y="61"/>
                      <a:pt x="61" y="55"/>
                    </a:cubicBezTo>
                    <a:cubicBezTo>
                      <a:pt x="67" y="56"/>
                      <a:pt x="72" y="56"/>
                      <a:pt x="73" y="53"/>
                    </a:cubicBezTo>
                    <a:cubicBezTo>
                      <a:pt x="74" y="51"/>
                      <a:pt x="72" y="48"/>
                      <a:pt x="68" y="45"/>
                    </a:cubicBezTo>
                    <a:cubicBezTo>
                      <a:pt x="73" y="43"/>
                      <a:pt x="76" y="41"/>
                      <a:pt x="76" y="3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67" name="Forma libre 84"/>
              <p:cNvSpPr>
                <a:spLocks/>
              </p:cNvSpPr>
              <p:nvPr/>
            </p:nvSpPr>
            <p:spPr bwMode="gray">
              <a:xfrm rot="18488757">
                <a:off x="11244787" y="5668863"/>
                <a:ext cx="105896" cy="103780"/>
              </a:xfrm>
              <a:custGeom>
                <a:avLst/>
                <a:gdLst>
                  <a:gd name="T0" fmla="*/ 49 w 50"/>
                  <a:gd name="T1" fmla="*/ 26 h 49"/>
                  <a:gd name="T2" fmla="*/ 48 w 50"/>
                  <a:gd name="T3" fmla="*/ 20 h 49"/>
                  <a:gd name="T4" fmla="*/ 47 w 50"/>
                  <a:gd name="T5" fmla="*/ 13 h 49"/>
                  <a:gd name="T6" fmla="*/ 37 w 50"/>
                  <a:gd name="T7" fmla="*/ 7 h 49"/>
                  <a:gd name="T8" fmla="*/ 27 w 50"/>
                  <a:gd name="T9" fmla="*/ 0 h 49"/>
                  <a:gd name="T10" fmla="*/ 20 w 50"/>
                  <a:gd name="T11" fmla="*/ 2 h 49"/>
                  <a:gd name="T12" fmla="*/ 13 w 50"/>
                  <a:gd name="T13" fmla="*/ 3 h 49"/>
                  <a:gd name="T14" fmla="*/ 7 w 50"/>
                  <a:gd name="T15" fmla="*/ 13 h 49"/>
                  <a:gd name="T16" fmla="*/ 0 w 50"/>
                  <a:gd name="T17" fmla="*/ 23 h 49"/>
                  <a:gd name="T18" fmla="*/ 2 w 50"/>
                  <a:gd name="T19" fmla="*/ 30 h 49"/>
                  <a:gd name="T20" fmla="*/ 3 w 50"/>
                  <a:gd name="T21" fmla="*/ 36 h 49"/>
                  <a:gd name="T22" fmla="*/ 13 w 50"/>
                  <a:gd name="T23" fmla="*/ 43 h 49"/>
                  <a:gd name="T24" fmla="*/ 23 w 50"/>
                  <a:gd name="T25" fmla="*/ 49 h 49"/>
                  <a:gd name="T26" fmla="*/ 30 w 50"/>
                  <a:gd name="T27" fmla="*/ 48 h 49"/>
                  <a:gd name="T28" fmla="*/ 37 w 50"/>
                  <a:gd name="T29" fmla="*/ 46 h 49"/>
                  <a:gd name="T30" fmla="*/ 43 w 50"/>
                  <a:gd name="T31" fmla="*/ 37 h 49"/>
                  <a:gd name="T32" fmla="*/ 49 w 50"/>
                  <a:gd name="T33" fmla="*/ 2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0" h="49">
                    <a:moveTo>
                      <a:pt x="49" y="26"/>
                    </a:moveTo>
                    <a:cubicBezTo>
                      <a:pt x="50" y="24"/>
                      <a:pt x="49" y="22"/>
                      <a:pt x="48" y="20"/>
                    </a:cubicBezTo>
                    <a:cubicBezTo>
                      <a:pt x="48" y="17"/>
                      <a:pt x="48" y="15"/>
                      <a:pt x="47" y="13"/>
                    </a:cubicBezTo>
                    <a:cubicBezTo>
                      <a:pt x="45" y="10"/>
                      <a:pt x="41" y="7"/>
                      <a:pt x="37" y="7"/>
                    </a:cubicBezTo>
                    <a:cubicBezTo>
                      <a:pt x="34" y="3"/>
                      <a:pt x="31" y="0"/>
                      <a:pt x="27" y="0"/>
                    </a:cubicBezTo>
                    <a:cubicBezTo>
                      <a:pt x="24" y="0"/>
                      <a:pt x="22" y="1"/>
                      <a:pt x="20" y="2"/>
                    </a:cubicBezTo>
                    <a:cubicBezTo>
                      <a:pt x="18" y="2"/>
                      <a:pt x="15" y="2"/>
                      <a:pt x="13" y="3"/>
                    </a:cubicBezTo>
                    <a:cubicBezTo>
                      <a:pt x="10" y="5"/>
                      <a:pt x="7" y="9"/>
                      <a:pt x="7" y="13"/>
                    </a:cubicBezTo>
                    <a:cubicBezTo>
                      <a:pt x="3" y="16"/>
                      <a:pt x="1" y="19"/>
                      <a:pt x="0" y="23"/>
                    </a:cubicBezTo>
                    <a:cubicBezTo>
                      <a:pt x="0" y="25"/>
                      <a:pt x="1" y="28"/>
                      <a:pt x="2" y="30"/>
                    </a:cubicBezTo>
                    <a:cubicBezTo>
                      <a:pt x="2" y="32"/>
                      <a:pt x="2" y="34"/>
                      <a:pt x="3" y="36"/>
                    </a:cubicBezTo>
                    <a:cubicBezTo>
                      <a:pt x="5" y="40"/>
                      <a:pt x="9" y="42"/>
                      <a:pt x="13" y="43"/>
                    </a:cubicBezTo>
                    <a:cubicBezTo>
                      <a:pt x="16" y="47"/>
                      <a:pt x="19" y="49"/>
                      <a:pt x="23" y="49"/>
                    </a:cubicBezTo>
                    <a:cubicBezTo>
                      <a:pt x="25" y="49"/>
                      <a:pt x="28" y="49"/>
                      <a:pt x="30" y="48"/>
                    </a:cubicBezTo>
                    <a:cubicBezTo>
                      <a:pt x="32" y="48"/>
                      <a:pt x="34" y="48"/>
                      <a:pt x="37" y="46"/>
                    </a:cubicBezTo>
                    <a:cubicBezTo>
                      <a:pt x="40" y="45"/>
                      <a:pt x="42" y="41"/>
                      <a:pt x="43" y="37"/>
                    </a:cubicBezTo>
                    <a:cubicBezTo>
                      <a:pt x="47" y="34"/>
                      <a:pt x="49" y="30"/>
                      <a:pt x="49" y="26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</p:grpSp>
        <p:grpSp>
          <p:nvGrpSpPr>
            <p:cNvPr id="60" name="Grupo 59"/>
            <p:cNvGrpSpPr/>
            <p:nvPr/>
          </p:nvGrpSpPr>
          <p:grpSpPr bwMode="gray">
            <a:xfrm rot="21311827">
              <a:off x="10666412" y="5053297"/>
              <a:ext cx="643645" cy="641225"/>
              <a:chOff x="10472909" y="4641517"/>
              <a:chExt cx="895542" cy="892175"/>
            </a:xfrm>
          </p:grpSpPr>
          <p:sp>
            <p:nvSpPr>
              <p:cNvPr id="61" name="Forma libre 32"/>
              <p:cNvSpPr>
                <a:spLocks/>
              </p:cNvSpPr>
              <p:nvPr/>
            </p:nvSpPr>
            <p:spPr bwMode="gray">
              <a:xfrm rot="17579822">
                <a:off x="10474592" y="4639834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62" name="Forma libre 33"/>
              <p:cNvSpPr>
                <a:spLocks/>
              </p:cNvSpPr>
              <p:nvPr/>
            </p:nvSpPr>
            <p:spPr bwMode="gray">
              <a:xfrm rot="17579822">
                <a:off x="10640041" y="4805497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63" name="Forma libre 32"/>
              <p:cNvSpPr>
                <a:spLocks/>
              </p:cNvSpPr>
              <p:nvPr/>
            </p:nvSpPr>
            <p:spPr bwMode="gray">
              <a:xfrm rot="17579822">
                <a:off x="10728400" y="4894600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64" name="Elipse 63"/>
              <p:cNvSpPr/>
              <p:nvPr/>
            </p:nvSpPr>
            <p:spPr bwMode="gray">
              <a:xfrm rot="17579822" flipH="1">
                <a:off x="10844479" y="5011405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noProof="0" dirty="0"/>
              </a:p>
            </p:txBody>
          </p:sp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4000" y="1709738"/>
            <a:ext cx="9144000" cy="2862262"/>
          </a:xfrm>
        </p:spPr>
        <p:txBody>
          <a:bodyPr rtlCol="0" anchor="b">
            <a:normAutofit/>
          </a:bodyPr>
          <a:lstStyle>
            <a:lvl1pPr>
              <a:defRPr sz="52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524000" y="4589463"/>
            <a:ext cx="9144000" cy="1280160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3316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524000" y="1904999"/>
            <a:ext cx="4389120" cy="4114801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78880" y="1904999"/>
            <a:ext cx="4389120" cy="4114801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C75AAF0-9AEA-44F4-9B2C-B105B3834B40}" type="datetime1">
              <a:rPr lang="es-ES" noProof="0" smtClean="0"/>
              <a:t>11/09/2019</a:t>
            </a:fld>
            <a:endParaRPr lang="es-ES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11352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524000" y="1905000"/>
            <a:ext cx="4389120" cy="68310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524000" y="2588106"/>
            <a:ext cx="4389120" cy="343169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278880" y="1905000"/>
            <a:ext cx="4389120" cy="68310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278880" y="2588106"/>
            <a:ext cx="4389120" cy="343169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D1C7AEC-8119-4931-AAD7-8958447B49B3}" type="datetime1">
              <a:rPr lang="es-ES" noProof="0" smtClean="0"/>
              <a:t>11/09/2019</a:t>
            </a:fld>
            <a:endParaRPr lang="es-ES" noProof="0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54804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FAECC97-6C7D-43FE-9138-D913E50F9CED}" type="datetime1">
              <a:rPr lang="es-ES" noProof="0" smtClean="0"/>
              <a:t>11/09/2019</a:t>
            </a:fld>
            <a:endParaRPr lang="es-ES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13486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675C27D-861C-4F53-8087-67792FB9119B}" type="datetime1">
              <a:rPr lang="es-ES" noProof="0" smtClean="0"/>
              <a:t>11/09/2019</a:t>
            </a:fld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22498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/>
          <p:cNvGrpSpPr/>
          <p:nvPr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9" name="Forma libre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" name="Línea 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" name="Forma libre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" name="Forma libre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3" name="Forma libre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4" name="Forma libre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5" name="Forma libre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6" name="Forma libre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7" name="Forma libre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99248" y="1996440"/>
            <a:ext cx="3200400" cy="2194560"/>
          </a:xfrm>
        </p:spPr>
        <p:txBody>
          <a:bodyPr rtlCol="0" anchor="b">
            <a:normAutofit/>
          </a:bodyPr>
          <a:lstStyle>
            <a:lvl1pPr>
              <a:defRPr sz="34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838200"/>
            <a:ext cx="6400800" cy="51816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7697724" y="4258426"/>
            <a:ext cx="3203448" cy="1761373"/>
          </a:xfrm>
        </p:spPr>
        <p:txBody>
          <a:bodyPr rtlCol="0"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85F11D0-68E4-4D8C-AD52-836134A16985}" type="datetime1">
              <a:rPr lang="es-ES" noProof="0" smtClean="0"/>
              <a:t>11/09/2019</a:t>
            </a:fld>
            <a:endParaRPr lang="es-ES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05536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/>
          <p:cNvGrpSpPr/>
          <p:nvPr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9" name="Forma libre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" name="Línea 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" name="Forma libre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" name="Forma libre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3" name="Forma libre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4" name="Forma libre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5" name="Forma libre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6" name="Forma libre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7" name="Forma libre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99248" y="1993392"/>
            <a:ext cx="3200400" cy="2194560"/>
          </a:xfrm>
        </p:spPr>
        <p:txBody>
          <a:bodyPr rtlCol="0" anchor="b">
            <a:normAutofit/>
          </a:bodyPr>
          <a:lstStyle>
            <a:lvl1pPr>
              <a:defRPr sz="34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imagen 2" descr="Marcador de posición vacío para agregar una imagen. Haga clic en el marcador de posición y seleccione la imagen que desee agregar"/>
          <p:cNvSpPr>
            <a:spLocks noGrp="1"/>
          </p:cNvSpPr>
          <p:nvPr>
            <p:ph type="pic" idx="1"/>
          </p:nvPr>
        </p:nvSpPr>
        <p:spPr>
          <a:xfrm>
            <a:off x="838198" y="838200"/>
            <a:ext cx="6400800" cy="5181600"/>
          </a:xfr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  <a:miter lim="800000"/>
          </a:ln>
        </p:spPr>
        <p:txBody>
          <a:bodyPr tIns="36576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7699248" y="4255008"/>
            <a:ext cx="3200400" cy="1764792"/>
          </a:xfrm>
        </p:spPr>
        <p:txBody>
          <a:bodyPr rtlCol="0"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6223C9A-EA57-461E-9965-0B1655D6C20E}" type="datetime1">
              <a:rPr lang="es-ES" noProof="0" smtClean="0"/>
              <a:t>11/09/2019</a:t>
            </a:fld>
            <a:endParaRPr lang="es-ES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06314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66000"/>
                <a:lumOff val="34000"/>
              </a:schemeClr>
            </a:gs>
            <a:gs pos="62000">
              <a:schemeClr val="bg2">
                <a:lumMod val="90000"/>
              </a:schemeClr>
            </a:gs>
            <a:gs pos="74000">
              <a:schemeClr val="bg2">
                <a:lumMod val="90000"/>
              </a:schemeClr>
            </a:gs>
            <a:gs pos="100000">
              <a:schemeClr val="bg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upo 62" descr="Una única flor en el lado derecho de la diapositiva"/>
          <p:cNvGrpSpPr/>
          <p:nvPr userDrawn="1"/>
        </p:nvGrpSpPr>
        <p:grpSpPr bwMode="gray"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38" name="Forma libre 44"/>
            <p:cNvSpPr>
              <a:spLocks/>
            </p:cNvSpPr>
            <p:nvPr userDrawn="1"/>
          </p:nvSpPr>
          <p:spPr bwMode="gray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9" name="Línea 45"/>
            <p:cNvSpPr>
              <a:spLocks noChangeShapeType="1"/>
            </p:cNvSpPr>
            <p:nvPr userDrawn="1"/>
          </p:nvSpPr>
          <p:spPr bwMode="gray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40" name="Forma libre 46"/>
            <p:cNvSpPr>
              <a:spLocks/>
            </p:cNvSpPr>
            <p:nvPr userDrawn="1"/>
          </p:nvSpPr>
          <p:spPr bwMode="gray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41" name="Forma libre 47"/>
            <p:cNvSpPr>
              <a:spLocks/>
            </p:cNvSpPr>
            <p:nvPr userDrawn="1"/>
          </p:nvSpPr>
          <p:spPr bwMode="gray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42" name="Forma libre 48"/>
            <p:cNvSpPr>
              <a:spLocks/>
            </p:cNvSpPr>
            <p:nvPr userDrawn="1"/>
          </p:nvSpPr>
          <p:spPr bwMode="gray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43" name="Forma libre 49"/>
            <p:cNvSpPr>
              <a:spLocks/>
            </p:cNvSpPr>
            <p:nvPr userDrawn="1"/>
          </p:nvSpPr>
          <p:spPr bwMode="gray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46" name="Forma libre 10"/>
            <p:cNvSpPr>
              <a:spLocks/>
            </p:cNvSpPr>
            <p:nvPr userDrawn="1"/>
          </p:nvSpPr>
          <p:spPr bwMode="gray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47" name="Forma libre 16"/>
            <p:cNvSpPr>
              <a:spLocks/>
            </p:cNvSpPr>
            <p:nvPr userDrawn="1"/>
          </p:nvSpPr>
          <p:spPr bwMode="gray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48" name="Forma libre 18"/>
            <p:cNvSpPr>
              <a:spLocks/>
            </p:cNvSpPr>
            <p:nvPr userDrawn="1"/>
          </p:nvSpPr>
          <p:spPr bwMode="gray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grpSp>
        <p:nvGrpSpPr>
          <p:cNvPr id="62" name="Grupo 61" descr="Conjunto de flores en el lado izquierdo de la diapositiva"/>
          <p:cNvGrpSpPr/>
          <p:nvPr userDrawn="1"/>
        </p:nvGrpSpPr>
        <p:grpSpPr bwMode="gray">
          <a:xfrm>
            <a:off x="44450" y="1370013"/>
            <a:ext cx="1198563" cy="5487987"/>
            <a:chOff x="44450" y="1370013"/>
            <a:chExt cx="1198563" cy="5487987"/>
          </a:xfrm>
        </p:grpSpPr>
        <p:sp>
          <p:nvSpPr>
            <p:cNvPr id="9" name="Forma libre 5"/>
            <p:cNvSpPr>
              <a:spLocks/>
            </p:cNvSpPr>
            <p:nvPr userDrawn="1"/>
          </p:nvSpPr>
          <p:spPr bwMode="gray">
            <a:xfrm flipH="1">
              <a:off x="277813" y="6858000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" name="Línea 6"/>
            <p:cNvSpPr>
              <a:spLocks noChangeShapeType="1"/>
            </p:cNvSpPr>
            <p:nvPr userDrawn="1"/>
          </p:nvSpPr>
          <p:spPr bwMode="gray">
            <a:xfrm>
              <a:off x="277813" y="6858000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" name="Forma libre 7"/>
            <p:cNvSpPr>
              <a:spLocks/>
            </p:cNvSpPr>
            <p:nvPr userDrawn="1"/>
          </p:nvSpPr>
          <p:spPr bwMode="gray">
            <a:xfrm flipH="1">
              <a:off x="117475" y="5873750"/>
              <a:ext cx="173038" cy="984250"/>
            </a:xfrm>
            <a:custGeom>
              <a:avLst/>
              <a:gdLst>
                <a:gd name="T0" fmla="*/ 0 w 70"/>
                <a:gd name="T1" fmla="*/ 402 h 402"/>
                <a:gd name="T2" fmla="*/ 0 w 70"/>
                <a:gd name="T3" fmla="*/ 1 h 402"/>
                <a:gd name="T4" fmla="*/ 4 w 70"/>
                <a:gd name="T5" fmla="*/ 0 h 402"/>
                <a:gd name="T6" fmla="*/ 5 w 70"/>
                <a:gd name="T7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402">
                  <a:moveTo>
                    <a:pt x="0" y="402"/>
                  </a:moveTo>
                  <a:cubicBezTo>
                    <a:pt x="66" y="232"/>
                    <a:pt x="1" y="4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70" y="231"/>
                    <a:pt x="5" y="402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" name="Forma libre 8"/>
            <p:cNvSpPr>
              <a:spLocks/>
            </p:cNvSpPr>
            <p:nvPr userDrawn="1"/>
          </p:nvSpPr>
          <p:spPr bwMode="gray">
            <a:xfrm flipH="1">
              <a:off x="79375" y="3760788"/>
              <a:ext cx="87313" cy="76200"/>
            </a:xfrm>
            <a:custGeom>
              <a:avLst/>
              <a:gdLst>
                <a:gd name="T0" fmla="*/ 21 w 36"/>
                <a:gd name="T1" fmla="*/ 29 h 31"/>
                <a:gd name="T2" fmla="*/ 1 w 36"/>
                <a:gd name="T3" fmla="*/ 19 h 31"/>
                <a:gd name="T4" fmla="*/ 16 w 36"/>
                <a:gd name="T5" fmla="*/ 2 h 31"/>
                <a:gd name="T6" fmla="*/ 35 w 36"/>
                <a:gd name="T7" fmla="*/ 13 h 31"/>
                <a:gd name="T8" fmla="*/ 21 w 36"/>
                <a:gd name="T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21" y="29"/>
                  </a:moveTo>
                  <a:cubicBezTo>
                    <a:pt x="11" y="31"/>
                    <a:pt x="3" y="26"/>
                    <a:pt x="1" y="19"/>
                  </a:cubicBezTo>
                  <a:cubicBezTo>
                    <a:pt x="0" y="11"/>
                    <a:pt x="7" y="4"/>
                    <a:pt x="16" y="2"/>
                  </a:cubicBezTo>
                  <a:cubicBezTo>
                    <a:pt x="25" y="0"/>
                    <a:pt x="34" y="5"/>
                    <a:pt x="35" y="13"/>
                  </a:cubicBezTo>
                  <a:cubicBezTo>
                    <a:pt x="36" y="20"/>
                    <a:pt x="30" y="28"/>
                    <a:pt x="21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3" name="Forma libre 12"/>
            <p:cNvSpPr>
              <a:spLocks/>
            </p:cNvSpPr>
            <p:nvPr userDrawn="1"/>
          </p:nvSpPr>
          <p:spPr bwMode="gray">
            <a:xfrm flipH="1">
              <a:off x="241300" y="4100513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4" name="Forma libre 13"/>
            <p:cNvSpPr>
              <a:spLocks/>
            </p:cNvSpPr>
            <p:nvPr userDrawn="1"/>
          </p:nvSpPr>
          <p:spPr bwMode="gray">
            <a:xfrm flipH="1">
              <a:off x="762001" y="4652963"/>
              <a:ext cx="88900" cy="85725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5" name="Forma libre 14"/>
            <p:cNvSpPr>
              <a:spLocks/>
            </p:cNvSpPr>
            <p:nvPr userDrawn="1"/>
          </p:nvSpPr>
          <p:spPr bwMode="gray">
            <a:xfrm flipH="1">
              <a:off x="312738" y="2260600"/>
              <a:ext cx="730251" cy="4597400"/>
            </a:xfrm>
            <a:custGeom>
              <a:avLst/>
              <a:gdLst>
                <a:gd name="T0" fmla="*/ 171 w 297"/>
                <a:gd name="T1" fmla="*/ 0 h 1879"/>
                <a:gd name="T2" fmla="*/ 168 w 297"/>
                <a:gd name="T3" fmla="*/ 3 h 1879"/>
                <a:gd name="T4" fmla="*/ 264 w 297"/>
                <a:gd name="T5" fmla="*/ 422 h 1879"/>
                <a:gd name="T6" fmla="*/ 222 w 297"/>
                <a:gd name="T7" fmla="*/ 365 h 1879"/>
                <a:gd name="T8" fmla="*/ 219 w 297"/>
                <a:gd name="T9" fmla="*/ 368 h 1879"/>
                <a:gd name="T10" fmla="*/ 264 w 297"/>
                <a:gd name="T11" fmla="*/ 428 h 1879"/>
                <a:gd name="T12" fmla="*/ 264 w 297"/>
                <a:gd name="T13" fmla="*/ 428 h 1879"/>
                <a:gd name="T14" fmla="*/ 232 w 297"/>
                <a:gd name="T15" fmla="*/ 984 h 1879"/>
                <a:gd name="T16" fmla="*/ 0 w 297"/>
                <a:gd name="T17" fmla="*/ 1879 h 1879"/>
                <a:gd name="T18" fmla="*/ 5 w 297"/>
                <a:gd name="T19" fmla="*/ 1879 h 1879"/>
                <a:gd name="T20" fmla="*/ 236 w 297"/>
                <a:gd name="T21" fmla="*/ 985 h 1879"/>
                <a:gd name="T22" fmla="*/ 171 w 297"/>
                <a:gd name="T23" fmla="*/ 0 h 1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7" h="1879">
                  <a:moveTo>
                    <a:pt x="171" y="0"/>
                  </a:moveTo>
                  <a:cubicBezTo>
                    <a:pt x="168" y="3"/>
                    <a:pt x="168" y="3"/>
                    <a:pt x="168" y="3"/>
                  </a:cubicBezTo>
                  <a:cubicBezTo>
                    <a:pt x="225" y="70"/>
                    <a:pt x="258" y="217"/>
                    <a:pt x="264" y="422"/>
                  </a:cubicBezTo>
                  <a:cubicBezTo>
                    <a:pt x="222" y="365"/>
                    <a:pt x="222" y="365"/>
                    <a:pt x="222" y="365"/>
                  </a:cubicBezTo>
                  <a:cubicBezTo>
                    <a:pt x="219" y="368"/>
                    <a:pt x="219" y="368"/>
                    <a:pt x="219" y="36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9" y="583"/>
                    <a:pt x="258" y="772"/>
                    <a:pt x="232" y="984"/>
                  </a:cubicBezTo>
                  <a:cubicBezTo>
                    <a:pt x="181" y="1404"/>
                    <a:pt x="83" y="1780"/>
                    <a:pt x="0" y="1879"/>
                  </a:cubicBezTo>
                  <a:cubicBezTo>
                    <a:pt x="5" y="1879"/>
                    <a:pt x="5" y="1879"/>
                    <a:pt x="5" y="1879"/>
                  </a:cubicBezTo>
                  <a:cubicBezTo>
                    <a:pt x="88" y="1775"/>
                    <a:pt x="185" y="1401"/>
                    <a:pt x="236" y="985"/>
                  </a:cubicBezTo>
                  <a:cubicBezTo>
                    <a:pt x="297" y="487"/>
                    <a:pt x="273" y="119"/>
                    <a:pt x="171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6" name="Forma libre 15"/>
            <p:cNvSpPr>
              <a:spLocks/>
            </p:cNvSpPr>
            <p:nvPr userDrawn="1"/>
          </p:nvSpPr>
          <p:spPr bwMode="gray">
            <a:xfrm flipH="1">
              <a:off x="273050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7" name="Línea 14"/>
            <p:cNvSpPr>
              <a:spLocks noChangeShapeType="1"/>
            </p:cNvSpPr>
            <p:nvPr userDrawn="1"/>
          </p:nvSpPr>
          <p:spPr bwMode="gray">
            <a:xfrm>
              <a:off x="273050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8" name="Forma libre 17"/>
            <p:cNvSpPr>
              <a:spLocks/>
            </p:cNvSpPr>
            <p:nvPr userDrawn="1"/>
          </p:nvSpPr>
          <p:spPr bwMode="gray">
            <a:xfrm flipH="1">
              <a:off x="273050" y="3594100"/>
              <a:ext cx="554038" cy="3263900"/>
            </a:xfrm>
            <a:custGeom>
              <a:avLst/>
              <a:gdLst>
                <a:gd name="T0" fmla="*/ 221 w 225"/>
                <a:gd name="T1" fmla="*/ 1334 h 1334"/>
                <a:gd name="T2" fmla="*/ 145 w 225"/>
                <a:gd name="T3" fmla="*/ 843 h 1334"/>
                <a:gd name="T4" fmla="*/ 0 w 225"/>
                <a:gd name="T5" fmla="*/ 1 h 1334"/>
                <a:gd name="T6" fmla="*/ 4 w 225"/>
                <a:gd name="T7" fmla="*/ 0 h 1334"/>
                <a:gd name="T8" fmla="*/ 149 w 225"/>
                <a:gd name="T9" fmla="*/ 842 h 1334"/>
                <a:gd name="T10" fmla="*/ 225 w 225"/>
                <a:gd name="T11" fmla="*/ 1334 h 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334">
                  <a:moveTo>
                    <a:pt x="221" y="1334"/>
                  </a:moveTo>
                  <a:cubicBezTo>
                    <a:pt x="200" y="1243"/>
                    <a:pt x="174" y="1055"/>
                    <a:pt x="145" y="843"/>
                  </a:cubicBezTo>
                  <a:cubicBezTo>
                    <a:pt x="101" y="518"/>
                    <a:pt x="52" y="149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5" y="148"/>
                    <a:pt x="105" y="517"/>
                    <a:pt x="149" y="842"/>
                  </a:cubicBezTo>
                  <a:cubicBezTo>
                    <a:pt x="178" y="1055"/>
                    <a:pt x="204" y="1244"/>
                    <a:pt x="225" y="133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9" name="Forma libre 18"/>
            <p:cNvSpPr>
              <a:spLocks/>
            </p:cNvSpPr>
            <p:nvPr userDrawn="1"/>
          </p:nvSpPr>
          <p:spPr bwMode="gray">
            <a:xfrm flipH="1">
              <a:off x="133350" y="3444875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0" name="Forma libre 19"/>
            <p:cNvSpPr>
              <a:spLocks/>
            </p:cNvSpPr>
            <p:nvPr userDrawn="1"/>
          </p:nvSpPr>
          <p:spPr bwMode="gray">
            <a:xfrm flipH="1">
              <a:off x="936626" y="4335463"/>
              <a:ext cx="133350" cy="131762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1" name="Forma libre 20"/>
            <p:cNvSpPr>
              <a:spLocks/>
            </p:cNvSpPr>
            <p:nvPr userDrawn="1"/>
          </p:nvSpPr>
          <p:spPr bwMode="gray">
            <a:xfrm flipH="1">
              <a:off x="44450" y="5021263"/>
              <a:ext cx="317500" cy="317500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2" name="Forma libre 21"/>
            <p:cNvSpPr>
              <a:spLocks/>
            </p:cNvSpPr>
            <p:nvPr userDrawn="1"/>
          </p:nvSpPr>
          <p:spPr bwMode="gray">
            <a:xfrm flipH="1">
              <a:off x="771526" y="3168650"/>
              <a:ext cx="131763" cy="131762"/>
            </a:xfrm>
            <a:custGeom>
              <a:avLst/>
              <a:gdLst>
                <a:gd name="T0" fmla="*/ 52 w 53"/>
                <a:gd name="T1" fmla="*/ 31 h 54"/>
                <a:gd name="T2" fmla="*/ 49 w 53"/>
                <a:gd name="T3" fmla="*/ 27 h 54"/>
                <a:gd name="T4" fmla="*/ 52 w 53"/>
                <a:gd name="T5" fmla="*/ 22 h 54"/>
                <a:gd name="T6" fmla="*/ 42 w 53"/>
                <a:gd name="T7" fmla="*/ 19 h 54"/>
                <a:gd name="T8" fmla="*/ 45 w 53"/>
                <a:gd name="T9" fmla="*/ 8 h 54"/>
                <a:gd name="T10" fmla="*/ 38 w 53"/>
                <a:gd name="T11" fmla="*/ 10 h 54"/>
                <a:gd name="T12" fmla="*/ 36 w 53"/>
                <a:gd name="T13" fmla="*/ 2 h 54"/>
                <a:gd name="T14" fmla="*/ 29 w 53"/>
                <a:gd name="T15" fmla="*/ 7 h 54"/>
                <a:gd name="T16" fmla="*/ 24 w 53"/>
                <a:gd name="T17" fmla="*/ 1 h 54"/>
                <a:gd name="T18" fmla="*/ 21 w 53"/>
                <a:gd name="T19" fmla="*/ 6 h 54"/>
                <a:gd name="T20" fmla="*/ 14 w 53"/>
                <a:gd name="T21" fmla="*/ 3 h 54"/>
                <a:gd name="T22" fmla="*/ 13 w 53"/>
                <a:gd name="T23" fmla="*/ 12 h 54"/>
                <a:gd name="T24" fmla="*/ 5 w 53"/>
                <a:gd name="T25" fmla="*/ 11 h 54"/>
                <a:gd name="T26" fmla="*/ 8 w 53"/>
                <a:gd name="T27" fmla="*/ 20 h 54"/>
                <a:gd name="T28" fmla="*/ 0 w 53"/>
                <a:gd name="T29" fmla="*/ 23 h 54"/>
                <a:gd name="T30" fmla="*/ 4 w 53"/>
                <a:gd name="T31" fmla="*/ 28 h 54"/>
                <a:gd name="T32" fmla="*/ 0 w 53"/>
                <a:gd name="T33" fmla="*/ 32 h 54"/>
                <a:gd name="T34" fmla="*/ 10 w 53"/>
                <a:gd name="T35" fmla="*/ 36 h 54"/>
                <a:gd name="T36" fmla="*/ 7 w 53"/>
                <a:gd name="T37" fmla="*/ 46 h 54"/>
                <a:gd name="T38" fmla="*/ 15 w 53"/>
                <a:gd name="T39" fmla="*/ 45 h 54"/>
                <a:gd name="T40" fmla="*/ 16 w 53"/>
                <a:gd name="T41" fmla="*/ 52 h 54"/>
                <a:gd name="T42" fmla="*/ 23 w 53"/>
                <a:gd name="T43" fmla="*/ 48 h 54"/>
                <a:gd name="T44" fmla="*/ 28 w 53"/>
                <a:gd name="T45" fmla="*/ 54 h 54"/>
                <a:gd name="T46" fmla="*/ 32 w 53"/>
                <a:gd name="T47" fmla="*/ 48 h 54"/>
                <a:gd name="T48" fmla="*/ 38 w 53"/>
                <a:gd name="T49" fmla="*/ 51 h 54"/>
                <a:gd name="T50" fmla="*/ 39 w 53"/>
                <a:gd name="T51" fmla="*/ 43 h 54"/>
                <a:gd name="T52" fmla="*/ 47 w 53"/>
                <a:gd name="T53" fmla="*/ 43 h 54"/>
                <a:gd name="T54" fmla="*/ 44 w 53"/>
                <a:gd name="T55" fmla="*/ 35 h 54"/>
                <a:gd name="T56" fmla="*/ 52 w 53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" h="54">
                  <a:moveTo>
                    <a:pt x="52" y="31"/>
                  </a:moveTo>
                  <a:cubicBezTo>
                    <a:pt x="53" y="30"/>
                    <a:pt x="51" y="28"/>
                    <a:pt x="49" y="27"/>
                  </a:cubicBezTo>
                  <a:cubicBezTo>
                    <a:pt x="51" y="25"/>
                    <a:pt x="52" y="23"/>
                    <a:pt x="52" y="22"/>
                  </a:cubicBezTo>
                  <a:cubicBezTo>
                    <a:pt x="52" y="20"/>
                    <a:pt x="48" y="19"/>
                    <a:pt x="42" y="19"/>
                  </a:cubicBezTo>
                  <a:cubicBezTo>
                    <a:pt x="45" y="14"/>
                    <a:pt x="47" y="10"/>
                    <a:pt x="45" y="8"/>
                  </a:cubicBezTo>
                  <a:cubicBezTo>
                    <a:pt x="44" y="7"/>
                    <a:pt x="41" y="8"/>
                    <a:pt x="38" y="10"/>
                  </a:cubicBezTo>
                  <a:cubicBezTo>
                    <a:pt x="38" y="6"/>
                    <a:pt x="37" y="3"/>
                    <a:pt x="36" y="2"/>
                  </a:cubicBezTo>
                  <a:cubicBezTo>
                    <a:pt x="34" y="2"/>
                    <a:pt x="32" y="3"/>
                    <a:pt x="29" y="7"/>
                  </a:cubicBezTo>
                  <a:cubicBezTo>
                    <a:pt x="28" y="3"/>
                    <a:pt x="26" y="0"/>
                    <a:pt x="24" y="1"/>
                  </a:cubicBezTo>
                  <a:cubicBezTo>
                    <a:pt x="23" y="1"/>
                    <a:pt x="22" y="3"/>
                    <a:pt x="21" y="6"/>
                  </a:cubicBezTo>
                  <a:cubicBezTo>
                    <a:pt x="18" y="4"/>
                    <a:pt x="16" y="3"/>
                    <a:pt x="14" y="3"/>
                  </a:cubicBezTo>
                  <a:cubicBezTo>
                    <a:pt x="13" y="4"/>
                    <a:pt x="13" y="7"/>
                    <a:pt x="13" y="12"/>
                  </a:cubicBezTo>
                  <a:cubicBezTo>
                    <a:pt x="9" y="10"/>
                    <a:pt x="6" y="10"/>
                    <a:pt x="5" y="11"/>
                  </a:cubicBezTo>
                  <a:cubicBezTo>
                    <a:pt x="4" y="13"/>
                    <a:pt x="5" y="16"/>
                    <a:pt x="8" y="20"/>
                  </a:cubicBezTo>
                  <a:cubicBezTo>
                    <a:pt x="3" y="20"/>
                    <a:pt x="0" y="21"/>
                    <a:pt x="0" y="23"/>
                  </a:cubicBezTo>
                  <a:cubicBezTo>
                    <a:pt x="0" y="25"/>
                    <a:pt x="1" y="26"/>
                    <a:pt x="4" y="28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0" y="34"/>
                    <a:pt x="4" y="35"/>
                    <a:pt x="10" y="36"/>
                  </a:cubicBezTo>
                  <a:cubicBezTo>
                    <a:pt x="7" y="40"/>
                    <a:pt x="6" y="44"/>
                    <a:pt x="7" y="46"/>
                  </a:cubicBezTo>
                  <a:cubicBezTo>
                    <a:pt x="8" y="47"/>
                    <a:pt x="11" y="46"/>
                    <a:pt x="15" y="45"/>
                  </a:cubicBezTo>
                  <a:cubicBezTo>
                    <a:pt x="14" y="49"/>
                    <a:pt x="15" y="51"/>
                    <a:pt x="16" y="52"/>
                  </a:cubicBezTo>
                  <a:cubicBezTo>
                    <a:pt x="18" y="53"/>
                    <a:pt x="20" y="51"/>
                    <a:pt x="23" y="48"/>
                  </a:cubicBezTo>
                  <a:cubicBezTo>
                    <a:pt x="24" y="51"/>
                    <a:pt x="26" y="54"/>
                    <a:pt x="28" y="54"/>
                  </a:cubicBezTo>
                  <a:cubicBezTo>
                    <a:pt x="29" y="54"/>
                    <a:pt x="31" y="51"/>
                    <a:pt x="32" y="48"/>
                  </a:cubicBezTo>
                  <a:cubicBezTo>
                    <a:pt x="34" y="50"/>
                    <a:pt x="36" y="52"/>
                    <a:pt x="38" y="51"/>
                  </a:cubicBezTo>
                  <a:cubicBezTo>
                    <a:pt x="39" y="50"/>
                    <a:pt x="40" y="47"/>
                    <a:pt x="39" y="43"/>
                  </a:cubicBezTo>
                  <a:cubicBezTo>
                    <a:pt x="43" y="44"/>
                    <a:pt x="46" y="45"/>
                    <a:pt x="47" y="43"/>
                  </a:cubicBezTo>
                  <a:cubicBezTo>
                    <a:pt x="48" y="42"/>
                    <a:pt x="47" y="39"/>
                    <a:pt x="44" y="35"/>
                  </a:cubicBezTo>
                  <a:cubicBezTo>
                    <a:pt x="49" y="34"/>
                    <a:pt x="52" y="33"/>
                    <a:pt x="52" y="3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3" name="Forma libre 22"/>
            <p:cNvSpPr>
              <a:spLocks/>
            </p:cNvSpPr>
            <p:nvPr userDrawn="1"/>
          </p:nvSpPr>
          <p:spPr bwMode="gray">
            <a:xfrm flipH="1">
              <a:off x="118857" y="1370013"/>
              <a:ext cx="260350" cy="258762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4" name="Forma libre 23"/>
            <p:cNvSpPr>
              <a:spLocks/>
            </p:cNvSpPr>
            <p:nvPr userDrawn="1"/>
          </p:nvSpPr>
          <p:spPr bwMode="gray">
            <a:xfrm flipH="1">
              <a:off x="309563" y="4675188"/>
              <a:ext cx="246063" cy="347662"/>
            </a:xfrm>
            <a:custGeom>
              <a:avLst/>
              <a:gdLst>
                <a:gd name="T0" fmla="*/ 78 w 100"/>
                <a:gd name="T1" fmla="*/ 15 h 142"/>
                <a:gd name="T2" fmla="*/ 30 w 100"/>
                <a:gd name="T3" fmla="*/ 130 h 142"/>
                <a:gd name="T4" fmla="*/ 78 w 100"/>
                <a:gd name="T5" fmla="*/ 1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42">
                  <a:moveTo>
                    <a:pt x="78" y="15"/>
                  </a:moveTo>
                  <a:cubicBezTo>
                    <a:pt x="100" y="37"/>
                    <a:pt x="60" y="118"/>
                    <a:pt x="30" y="130"/>
                  </a:cubicBezTo>
                  <a:cubicBezTo>
                    <a:pt x="0" y="142"/>
                    <a:pt x="63" y="0"/>
                    <a:pt x="78" y="1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5" name="Forma libre 24"/>
            <p:cNvSpPr>
              <a:spLocks/>
            </p:cNvSpPr>
            <p:nvPr userDrawn="1"/>
          </p:nvSpPr>
          <p:spPr bwMode="gray">
            <a:xfrm flipH="1">
              <a:off x="608013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" name="Línea 27"/>
            <p:cNvSpPr>
              <a:spLocks noChangeShapeType="1"/>
            </p:cNvSpPr>
            <p:nvPr userDrawn="1"/>
          </p:nvSpPr>
          <p:spPr bwMode="gray">
            <a:xfrm>
              <a:off x="608013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" name="Forma libre 26"/>
            <p:cNvSpPr>
              <a:spLocks/>
            </p:cNvSpPr>
            <p:nvPr userDrawn="1"/>
          </p:nvSpPr>
          <p:spPr bwMode="gray">
            <a:xfrm flipH="1">
              <a:off x="600075" y="5172075"/>
              <a:ext cx="339725" cy="1685925"/>
            </a:xfrm>
            <a:custGeom>
              <a:avLst/>
              <a:gdLst>
                <a:gd name="T0" fmla="*/ 131 w 138"/>
                <a:gd name="T1" fmla="*/ 689 h 689"/>
                <a:gd name="T2" fmla="*/ 0 w 138"/>
                <a:gd name="T3" fmla="*/ 4 h 689"/>
                <a:gd name="T4" fmla="*/ 1 w 138"/>
                <a:gd name="T5" fmla="*/ 0 h 689"/>
                <a:gd name="T6" fmla="*/ 132 w 138"/>
                <a:gd name="T7" fmla="*/ 403 h 689"/>
                <a:gd name="T8" fmla="*/ 135 w 138"/>
                <a:gd name="T9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689">
                  <a:moveTo>
                    <a:pt x="131" y="689"/>
                  </a:moveTo>
                  <a:cubicBezTo>
                    <a:pt x="136" y="509"/>
                    <a:pt x="136" y="50"/>
                    <a:pt x="0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73" y="25"/>
                    <a:pt x="117" y="161"/>
                    <a:pt x="132" y="403"/>
                  </a:cubicBezTo>
                  <a:cubicBezTo>
                    <a:pt x="138" y="513"/>
                    <a:pt x="137" y="621"/>
                    <a:pt x="135" y="68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grpSp>
          <p:nvGrpSpPr>
            <p:cNvPr id="28" name="Grupo 27"/>
            <p:cNvGrpSpPr/>
            <p:nvPr userDrawn="1"/>
          </p:nvGrpSpPr>
          <p:grpSpPr bwMode="gray">
            <a:xfrm rot="21049918">
              <a:off x="516851" y="3319634"/>
              <a:ext cx="682233" cy="504823"/>
              <a:chOff x="452438" y="3540125"/>
              <a:chExt cx="750888" cy="555625"/>
            </a:xfrm>
          </p:grpSpPr>
          <p:sp>
            <p:nvSpPr>
              <p:cNvPr id="29" name="Forma libre 28"/>
              <p:cNvSpPr>
                <a:spLocks/>
              </p:cNvSpPr>
              <p:nvPr userDrawn="1"/>
            </p:nvSpPr>
            <p:spPr bwMode="gray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30" name="Forma libre 29"/>
              <p:cNvSpPr>
                <a:spLocks/>
              </p:cNvSpPr>
              <p:nvPr userDrawn="1"/>
            </p:nvSpPr>
            <p:spPr bwMode="gray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</p:grpSp>
        <p:sp>
          <p:nvSpPr>
            <p:cNvPr id="31" name="Elipse 30"/>
            <p:cNvSpPr>
              <a:spLocks noChangeArrowheads="1"/>
            </p:cNvSpPr>
            <p:nvPr userDrawn="1"/>
          </p:nvSpPr>
          <p:spPr bwMode="gray">
            <a:xfrm flipH="1">
              <a:off x="822178" y="5832156"/>
              <a:ext cx="82550" cy="69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" name="Forma libre 31"/>
            <p:cNvSpPr>
              <a:spLocks/>
            </p:cNvSpPr>
            <p:nvPr userDrawn="1"/>
          </p:nvSpPr>
          <p:spPr bwMode="gray">
            <a:xfrm flipH="1">
              <a:off x="125840" y="3663574"/>
              <a:ext cx="519113" cy="444500"/>
            </a:xfrm>
            <a:custGeom>
              <a:avLst/>
              <a:gdLst>
                <a:gd name="T0" fmla="*/ 174 w 211"/>
                <a:gd name="T1" fmla="*/ 17 h 182"/>
                <a:gd name="T2" fmla="*/ 92 w 211"/>
                <a:gd name="T3" fmla="*/ 159 h 182"/>
                <a:gd name="T4" fmla="*/ 1 w 211"/>
                <a:gd name="T5" fmla="*/ 83 h 182"/>
                <a:gd name="T6" fmla="*/ 89 w 211"/>
                <a:gd name="T7" fmla="*/ 169 h 182"/>
                <a:gd name="T8" fmla="*/ 174 w 211"/>
                <a:gd name="T9" fmla="*/ 1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82">
                  <a:moveTo>
                    <a:pt x="174" y="17"/>
                  </a:moveTo>
                  <a:cubicBezTo>
                    <a:pt x="146" y="0"/>
                    <a:pt x="104" y="130"/>
                    <a:pt x="92" y="159"/>
                  </a:cubicBezTo>
                  <a:cubicBezTo>
                    <a:pt x="81" y="131"/>
                    <a:pt x="0" y="55"/>
                    <a:pt x="1" y="83"/>
                  </a:cubicBezTo>
                  <a:cubicBezTo>
                    <a:pt x="1" y="115"/>
                    <a:pt x="59" y="178"/>
                    <a:pt x="89" y="169"/>
                  </a:cubicBezTo>
                  <a:cubicBezTo>
                    <a:pt x="92" y="182"/>
                    <a:pt x="211" y="39"/>
                    <a:pt x="174" y="1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" name="Forma libre 32"/>
            <p:cNvSpPr>
              <a:spLocks/>
            </p:cNvSpPr>
            <p:nvPr userDrawn="1"/>
          </p:nvSpPr>
          <p:spPr bwMode="gray">
            <a:xfrm flipH="1">
              <a:off x="725487" y="6030892"/>
              <a:ext cx="201613" cy="536575"/>
            </a:xfrm>
            <a:custGeom>
              <a:avLst/>
              <a:gdLst>
                <a:gd name="T0" fmla="*/ 35 w 82"/>
                <a:gd name="T1" fmla="*/ 3 h 219"/>
                <a:gd name="T2" fmla="*/ 24 w 82"/>
                <a:gd name="T3" fmla="*/ 171 h 219"/>
                <a:gd name="T4" fmla="*/ 35 w 82"/>
                <a:gd name="T5" fmla="*/ 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19">
                  <a:moveTo>
                    <a:pt x="35" y="3"/>
                  </a:moveTo>
                  <a:cubicBezTo>
                    <a:pt x="0" y="0"/>
                    <a:pt x="23" y="150"/>
                    <a:pt x="24" y="171"/>
                  </a:cubicBezTo>
                  <a:cubicBezTo>
                    <a:pt x="25" y="219"/>
                    <a:pt x="82" y="7"/>
                    <a:pt x="35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" name="Forma libre 33"/>
            <p:cNvSpPr>
              <a:spLocks/>
            </p:cNvSpPr>
            <p:nvPr userDrawn="1"/>
          </p:nvSpPr>
          <p:spPr bwMode="gray">
            <a:xfrm flipH="1">
              <a:off x="675480" y="6365050"/>
              <a:ext cx="188913" cy="112712"/>
            </a:xfrm>
            <a:custGeom>
              <a:avLst/>
              <a:gdLst>
                <a:gd name="T0" fmla="*/ 73 w 77"/>
                <a:gd name="T1" fmla="*/ 6 h 46"/>
                <a:gd name="T2" fmla="*/ 0 w 77"/>
                <a:gd name="T3" fmla="*/ 46 h 46"/>
                <a:gd name="T4" fmla="*/ 73 w 77"/>
                <a:gd name="T5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46">
                  <a:moveTo>
                    <a:pt x="73" y="6"/>
                  </a:moveTo>
                  <a:cubicBezTo>
                    <a:pt x="72" y="0"/>
                    <a:pt x="45" y="1"/>
                    <a:pt x="0" y="46"/>
                  </a:cubicBezTo>
                  <a:cubicBezTo>
                    <a:pt x="24" y="43"/>
                    <a:pt x="77" y="29"/>
                    <a:pt x="73" y="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5" name="Forma libre 38"/>
            <p:cNvSpPr>
              <a:spLocks/>
            </p:cNvSpPr>
            <p:nvPr userDrawn="1"/>
          </p:nvSpPr>
          <p:spPr bwMode="gray">
            <a:xfrm flipH="1">
              <a:off x="444500" y="3063875"/>
              <a:ext cx="168275" cy="177800"/>
            </a:xfrm>
            <a:custGeom>
              <a:avLst/>
              <a:gdLst>
                <a:gd name="T0" fmla="*/ 8 w 68"/>
                <a:gd name="T1" fmla="*/ 25 h 73"/>
                <a:gd name="T2" fmla="*/ 21 w 68"/>
                <a:gd name="T3" fmla="*/ 67 h 73"/>
                <a:gd name="T4" fmla="*/ 61 w 68"/>
                <a:gd name="T5" fmla="*/ 48 h 73"/>
                <a:gd name="T6" fmla="*/ 48 w 68"/>
                <a:gd name="T7" fmla="*/ 6 h 73"/>
                <a:gd name="T8" fmla="*/ 8 w 68"/>
                <a:gd name="T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3">
                  <a:moveTo>
                    <a:pt x="8" y="25"/>
                  </a:moveTo>
                  <a:cubicBezTo>
                    <a:pt x="0" y="41"/>
                    <a:pt x="6" y="60"/>
                    <a:pt x="21" y="67"/>
                  </a:cubicBezTo>
                  <a:cubicBezTo>
                    <a:pt x="36" y="73"/>
                    <a:pt x="53" y="65"/>
                    <a:pt x="61" y="48"/>
                  </a:cubicBezTo>
                  <a:cubicBezTo>
                    <a:pt x="68" y="32"/>
                    <a:pt x="63" y="13"/>
                    <a:pt x="48" y="6"/>
                  </a:cubicBezTo>
                  <a:cubicBezTo>
                    <a:pt x="33" y="0"/>
                    <a:pt x="15" y="8"/>
                    <a:pt x="8" y="2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6" name="Forma libre 39"/>
            <p:cNvSpPr>
              <a:spLocks/>
            </p:cNvSpPr>
            <p:nvPr userDrawn="1"/>
          </p:nvSpPr>
          <p:spPr bwMode="gray">
            <a:xfrm flipH="1">
              <a:off x="161925" y="5654675"/>
              <a:ext cx="357188" cy="257175"/>
            </a:xfrm>
            <a:custGeom>
              <a:avLst/>
              <a:gdLst>
                <a:gd name="T0" fmla="*/ 116 w 145"/>
                <a:gd name="T1" fmla="*/ 3 h 105"/>
                <a:gd name="T2" fmla="*/ 78 w 145"/>
                <a:gd name="T3" fmla="*/ 23 h 105"/>
                <a:gd name="T4" fmla="*/ 38 w 145"/>
                <a:gd name="T5" fmla="*/ 23 h 105"/>
                <a:gd name="T6" fmla="*/ 97 w 145"/>
                <a:gd name="T7" fmla="*/ 99 h 105"/>
                <a:gd name="T8" fmla="*/ 139 w 145"/>
                <a:gd name="T9" fmla="*/ 56 h 105"/>
                <a:gd name="T10" fmla="*/ 116 w 145"/>
                <a:gd name="T11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05">
                  <a:moveTo>
                    <a:pt x="116" y="3"/>
                  </a:moveTo>
                  <a:cubicBezTo>
                    <a:pt x="96" y="0"/>
                    <a:pt x="84" y="9"/>
                    <a:pt x="78" y="23"/>
                  </a:cubicBezTo>
                  <a:cubicBezTo>
                    <a:pt x="62" y="15"/>
                    <a:pt x="45" y="16"/>
                    <a:pt x="38" y="23"/>
                  </a:cubicBezTo>
                  <a:cubicBezTo>
                    <a:pt x="0" y="62"/>
                    <a:pt x="69" y="105"/>
                    <a:pt x="97" y="99"/>
                  </a:cubicBezTo>
                  <a:cubicBezTo>
                    <a:pt x="109" y="100"/>
                    <a:pt x="134" y="76"/>
                    <a:pt x="139" y="56"/>
                  </a:cubicBezTo>
                  <a:cubicBezTo>
                    <a:pt x="145" y="29"/>
                    <a:pt x="129" y="5"/>
                    <a:pt x="11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7" name="Forma libre 40"/>
            <p:cNvSpPr>
              <a:spLocks/>
            </p:cNvSpPr>
            <p:nvPr userDrawn="1"/>
          </p:nvSpPr>
          <p:spPr bwMode="gray">
            <a:xfrm flipH="1">
              <a:off x="111125" y="5670550"/>
              <a:ext cx="412750" cy="247650"/>
            </a:xfrm>
            <a:custGeom>
              <a:avLst/>
              <a:gdLst>
                <a:gd name="T0" fmla="*/ 164 w 168"/>
                <a:gd name="T1" fmla="*/ 24 h 101"/>
                <a:gd name="T2" fmla="*/ 101 w 168"/>
                <a:gd name="T3" fmla="*/ 80 h 101"/>
                <a:gd name="T4" fmla="*/ 98 w 168"/>
                <a:gd name="T5" fmla="*/ 46 h 101"/>
                <a:gd name="T6" fmla="*/ 76 w 168"/>
                <a:gd name="T7" fmla="*/ 1 h 101"/>
                <a:gd name="T8" fmla="*/ 88 w 168"/>
                <a:gd name="T9" fmla="*/ 83 h 101"/>
                <a:gd name="T10" fmla="*/ 58 w 168"/>
                <a:gd name="T11" fmla="*/ 63 h 101"/>
                <a:gd name="T12" fmla="*/ 9 w 168"/>
                <a:gd name="T13" fmla="*/ 52 h 101"/>
                <a:gd name="T14" fmla="*/ 96 w 168"/>
                <a:gd name="T15" fmla="*/ 96 h 101"/>
                <a:gd name="T16" fmla="*/ 98 w 168"/>
                <a:gd name="T17" fmla="*/ 96 h 101"/>
                <a:gd name="T18" fmla="*/ 99 w 168"/>
                <a:gd name="T19" fmla="*/ 95 h 101"/>
                <a:gd name="T20" fmla="*/ 139 w 168"/>
                <a:gd name="T21" fmla="*/ 67 h 101"/>
                <a:gd name="T22" fmla="*/ 164 w 168"/>
                <a:gd name="T23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8" h="101">
                  <a:moveTo>
                    <a:pt x="164" y="24"/>
                  </a:moveTo>
                  <a:cubicBezTo>
                    <a:pt x="152" y="13"/>
                    <a:pt x="115" y="56"/>
                    <a:pt x="101" y="80"/>
                  </a:cubicBezTo>
                  <a:cubicBezTo>
                    <a:pt x="102" y="70"/>
                    <a:pt x="101" y="57"/>
                    <a:pt x="98" y="46"/>
                  </a:cubicBezTo>
                  <a:cubicBezTo>
                    <a:pt x="93" y="20"/>
                    <a:pt x="81" y="0"/>
                    <a:pt x="76" y="1"/>
                  </a:cubicBezTo>
                  <a:cubicBezTo>
                    <a:pt x="61" y="5"/>
                    <a:pt x="75" y="58"/>
                    <a:pt x="88" y="83"/>
                  </a:cubicBezTo>
                  <a:cubicBezTo>
                    <a:pt x="80" y="76"/>
                    <a:pt x="68" y="68"/>
                    <a:pt x="58" y="63"/>
                  </a:cubicBezTo>
                  <a:cubicBezTo>
                    <a:pt x="34" y="51"/>
                    <a:pt x="11" y="48"/>
                    <a:pt x="9" y="52"/>
                  </a:cubicBezTo>
                  <a:cubicBezTo>
                    <a:pt x="0" y="71"/>
                    <a:pt x="85" y="101"/>
                    <a:pt x="96" y="96"/>
                  </a:cubicBezTo>
                  <a:cubicBezTo>
                    <a:pt x="97" y="96"/>
                    <a:pt x="97" y="96"/>
                    <a:pt x="98" y="96"/>
                  </a:cubicBezTo>
                  <a:cubicBezTo>
                    <a:pt x="99" y="96"/>
                    <a:pt x="99" y="96"/>
                    <a:pt x="99" y="95"/>
                  </a:cubicBezTo>
                  <a:cubicBezTo>
                    <a:pt x="106" y="94"/>
                    <a:pt x="126" y="80"/>
                    <a:pt x="139" y="67"/>
                  </a:cubicBezTo>
                  <a:cubicBezTo>
                    <a:pt x="158" y="48"/>
                    <a:pt x="168" y="27"/>
                    <a:pt x="164" y="2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44" name="Elipse 33"/>
            <p:cNvSpPr>
              <a:spLocks noChangeArrowheads="1"/>
            </p:cNvSpPr>
            <p:nvPr userDrawn="1"/>
          </p:nvSpPr>
          <p:spPr bwMode="gray">
            <a:xfrm flipH="1">
              <a:off x="546100" y="1807440"/>
              <a:ext cx="82550" cy="698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45" name="Forma libre 18"/>
            <p:cNvSpPr>
              <a:spLocks/>
            </p:cNvSpPr>
            <p:nvPr userDrawn="1"/>
          </p:nvSpPr>
          <p:spPr bwMode="gray">
            <a:xfrm flipH="1">
              <a:off x="1088588" y="6153943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grpSp>
          <p:nvGrpSpPr>
            <p:cNvPr id="49" name="Grupo 48"/>
            <p:cNvGrpSpPr/>
            <p:nvPr userDrawn="1"/>
          </p:nvGrpSpPr>
          <p:grpSpPr bwMode="gray">
            <a:xfrm>
              <a:off x="603252" y="4833897"/>
              <a:ext cx="607348" cy="609642"/>
              <a:chOff x="2051052" y="5522596"/>
              <a:chExt cx="892175" cy="895542"/>
            </a:xfrm>
          </p:grpSpPr>
          <p:sp>
            <p:nvSpPr>
              <p:cNvPr id="50" name="Forma libre 5"/>
              <p:cNvSpPr>
                <a:spLocks/>
              </p:cNvSpPr>
              <p:nvPr userDrawn="1"/>
            </p:nvSpPr>
            <p:spPr bwMode="gray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51" name="Línea 6"/>
              <p:cNvSpPr>
                <a:spLocks noChangeShapeType="1"/>
              </p:cNvSpPr>
              <p:nvPr userDrawn="1"/>
            </p:nvSpPr>
            <p:spPr bwMode="gray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52" name="Forma libre 32"/>
              <p:cNvSpPr>
                <a:spLocks/>
              </p:cNvSpPr>
              <p:nvPr userDrawn="1"/>
            </p:nvSpPr>
            <p:spPr bwMode="gray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53" name="Forma libre 33"/>
              <p:cNvSpPr>
                <a:spLocks/>
              </p:cNvSpPr>
              <p:nvPr userDrawn="1"/>
            </p:nvSpPr>
            <p:spPr bwMode="gray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54" name="Forma libre 32"/>
              <p:cNvSpPr>
                <a:spLocks/>
              </p:cNvSpPr>
              <p:nvPr userDrawn="1"/>
            </p:nvSpPr>
            <p:spPr bwMode="gray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55" name="Elipse 54"/>
              <p:cNvSpPr/>
              <p:nvPr userDrawn="1"/>
            </p:nvSpPr>
            <p:spPr bwMode="gray"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noProof="0" dirty="0"/>
              </a:p>
            </p:txBody>
          </p:sp>
        </p:grpSp>
        <p:grpSp>
          <p:nvGrpSpPr>
            <p:cNvPr id="56" name="Grupo 55"/>
            <p:cNvGrpSpPr/>
            <p:nvPr userDrawn="1"/>
          </p:nvGrpSpPr>
          <p:grpSpPr bwMode="gray">
            <a:xfrm rot="19876682">
              <a:off x="80098" y="1916305"/>
              <a:ext cx="878030" cy="874332"/>
              <a:chOff x="4277517" y="3752400"/>
              <a:chExt cx="1154448" cy="1149586"/>
            </a:xfrm>
          </p:grpSpPr>
          <p:sp>
            <p:nvSpPr>
              <p:cNvPr id="57" name="Forma libre 56"/>
              <p:cNvSpPr>
                <a:spLocks/>
              </p:cNvSpPr>
              <p:nvPr userDrawn="1"/>
            </p:nvSpPr>
            <p:spPr bwMode="gray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58" name="Forma libre 35"/>
              <p:cNvSpPr>
                <a:spLocks/>
              </p:cNvSpPr>
              <p:nvPr userDrawn="1"/>
            </p:nvSpPr>
            <p:spPr bwMode="gray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59" name="Forma libre 41"/>
              <p:cNvSpPr>
                <a:spLocks/>
              </p:cNvSpPr>
              <p:nvPr userDrawn="1"/>
            </p:nvSpPr>
            <p:spPr bwMode="gray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60" name="Forma libre 41"/>
              <p:cNvSpPr>
                <a:spLocks/>
              </p:cNvSpPr>
              <p:nvPr userDrawn="1"/>
            </p:nvSpPr>
            <p:spPr bwMode="gray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61" name="Forma libre 42"/>
              <p:cNvSpPr>
                <a:spLocks/>
              </p:cNvSpPr>
              <p:nvPr userDrawn="1"/>
            </p:nvSpPr>
            <p:spPr bwMode="gray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lvl="0" rtl="0"/>
                <a:endParaRPr lang="es-ES" noProof="0" dirty="0"/>
              </a:p>
            </p:txBody>
          </p:sp>
        </p:grpSp>
      </p:grpSp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524000" y="565653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s-ES" noProof="0" dirty="0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524000" y="1900823"/>
            <a:ext cx="9144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 dirty="0"/>
              <a:t>Haga clic para modificar los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838200" y="6400800"/>
            <a:ext cx="8001000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9259887" y="6400800"/>
            <a:ext cx="2094705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DF8331E8-2493-411F-92ED-82B4C5942952}" type="datetime1">
              <a:rPr lang="es-ES" noProof="0" smtClean="0"/>
              <a:t>11/09/2019</a:t>
            </a:fld>
            <a:endParaRPr lang="es-ES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1737975" y="6400800"/>
            <a:ext cx="418630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484FD59D-33F1-4A76-843D-E67207CAFE54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54554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9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laplaneta.com/wp-content/uploads/2014/10/Inf_10_Claves_Comunicarte_Hijo.pdf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s://definicion.de/educacion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2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concepto.de/familia/#ixzz5USw13e38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005840"/>
            <a:ext cx="9144000" cy="2651760"/>
          </a:xfrm>
        </p:spPr>
        <p:txBody>
          <a:bodyPr rtlCol="0">
            <a:normAutofit fontScale="90000"/>
          </a:bodyPr>
          <a:lstStyle/>
          <a:p>
            <a:pPr rtl="0"/>
            <a:r>
              <a:rPr lang="es-ES" sz="2700" dirty="0">
                <a:solidFill>
                  <a:schemeClr val="accent2">
                    <a:lumMod val="75000"/>
                  </a:schemeClr>
                </a:solidFill>
              </a:rPr>
              <a:t>UNIVERSIDAD AUTÓNOMA DEL ESTADO DE MÉXICO</a:t>
            </a:r>
            <a:br>
              <a:rPr lang="es-ES" sz="27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ES" sz="2700" dirty="0">
                <a:solidFill>
                  <a:schemeClr val="accent2">
                    <a:lumMod val="75000"/>
                  </a:schemeClr>
                </a:solidFill>
              </a:rPr>
              <a:t>PLANTEL “LIC. ADOLFO LÓPEZ MATEOS” DE LA ESCUELA PREPARATORIA</a:t>
            </a:r>
            <a:br>
              <a:rPr lang="es-ES" sz="2700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es-ES" sz="27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ES" sz="2700" dirty="0">
                <a:solidFill>
                  <a:schemeClr val="accent2">
                    <a:lumMod val="75000"/>
                  </a:schemeClr>
                </a:solidFill>
              </a:rPr>
              <a:t>DESARROLLO SOCIAL DEL ADOLESCENTE</a:t>
            </a:r>
            <a:br>
              <a:rPr lang="es-ES" sz="2700" dirty="0"/>
            </a:br>
            <a:br>
              <a:rPr lang="es-ES" sz="2700" dirty="0"/>
            </a:br>
            <a:r>
              <a:rPr lang="es-ES" sz="2700" dirty="0">
                <a:solidFill>
                  <a:srgbClr val="CC3399"/>
                </a:solidFill>
                <a:latin typeface="Lucida Handwriting" panose="03010101010101010101" pitchFamily="66" charset="0"/>
              </a:rPr>
              <a:t>AUTOGESTIÓN SOCIO-PERSONAL</a:t>
            </a:r>
            <a:br>
              <a:rPr lang="es-ES" sz="2700" dirty="0">
                <a:solidFill>
                  <a:schemeClr val="accent1"/>
                </a:solidFill>
                <a:latin typeface="Lucida Handwriting" panose="03010101010101010101" pitchFamily="66" charset="0"/>
              </a:rPr>
            </a:br>
            <a:br>
              <a:rPr lang="es-ES" sz="2700" dirty="0">
                <a:solidFill>
                  <a:schemeClr val="accent1"/>
                </a:solidFill>
                <a:latin typeface="Lucida Handwriting" panose="03010101010101010101" pitchFamily="66" charset="0"/>
              </a:rPr>
            </a:br>
            <a:endParaRPr lang="es-ES" sz="2700" dirty="0">
              <a:solidFill>
                <a:schemeClr val="accent1"/>
              </a:solidFill>
              <a:latin typeface="Lucida Handwriting" panose="03010101010101010101" pitchFamily="66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rtl="0"/>
            <a:r>
              <a:rPr lang="es-ES" sz="2200" dirty="0">
                <a:solidFill>
                  <a:schemeClr val="accent2">
                    <a:lumMod val="75000"/>
                  </a:schemeClr>
                </a:solidFill>
              </a:rPr>
              <a:t>M. EN. ED. SANDRA ARACELI DÍAZ VÁZQUEZ</a:t>
            </a:r>
          </a:p>
          <a:p>
            <a:pPr rtl="0"/>
            <a:r>
              <a:rPr lang="es-ES" sz="2200">
                <a:solidFill>
                  <a:schemeClr val="accent2">
                    <a:lumMod val="75000"/>
                  </a:schemeClr>
                </a:solidFill>
              </a:rPr>
              <a:t>	SEPTIEMBRE </a:t>
            </a:r>
            <a:r>
              <a:rPr lang="es-ES" sz="2200" dirty="0">
                <a:solidFill>
                  <a:schemeClr val="accent2">
                    <a:lumMod val="75000"/>
                  </a:schemeClr>
                </a:solidFill>
              </a:rPr>
              <a:t>2019</a:t>
            </a:r>
          </a:p>
        </p:txBody>
      </p:sp>
      <p:pic>
        <p:nvPicPr>
          <p:cNvPr id="4" name="10 Imagen" descr="prepa 1.jpg">
            <a:extLst>
              <a:ext uri="{FF2B5EF4-FFF2-40B4-BE49-F238E27FC236}">
                <a16:creationId xmlns:a16="http://schemas.microsoft.com/office/drawing/2014/main" id="{2656E2C9-8B8F-48F3-8955-D888A438DD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0988" y="437276"/>
            <a:ext cx="967186" cy="8653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10 Marcador de contenido" descr="uaem1.jpg">
            <a:extLst>
              <a:ext uri="{FF2B5EF4-FFF2-40B4-BE49-F238E27FC236}">
                <a16:creationId xmlns:a16="http://schemas.microsoft.com/office/drawing/2014/main" id="{EFDBA72C-A3D5-4B15-A885-E18A9C8529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00" y="439143"/>
            <a:ext cx="963012" cy="86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675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B408929E-5943-4682-BD8C-A519F712B9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59428" y="3561700"/>
            <a:ext cx="3200400" cy="2088772"/>
          </a:xfrm>
        </p:spPr>
        <p:txBody>
          <a:bodyPr>
            <a:noAutofit/>
          </a:bodyPr>
          <a:lstStyle/>
          <a:p>
            <a:pPr algn="ctr"/>
            <a:r>
              <a:rPr lang="es-MX" sz="2200" i="1" dirty="0">
                <a:solidFill>
                  <a:srgbClr val="CC3399"/>
                </a:solidFill>
              </a:rPr>
              <a:t>Sostener normas coincidentes con las de la sociedad en la que vivo es una manera de asegurar una vida más serena y más feliz.</a:t>
            </a:r>
          </a:p>
        </p:txBody>
      </p:sp>
      <p:pic>
        <p:nvPicPr>
          <p:cNvPr id="1028" name="Picture 4" descr="Imagen relacionada">
            <a:extLst>
              <a:ext uri="{FF2B5EF4-FFF2-40B4-BE49-F238E27FC236}">
                <a16:creationId xmlns:a16="http://schemas.microsoft.com/office/drawing/2014/main" id="{2FA76E1A-5086-4448-A061-621A6A9D82FB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3" r="15133"/>
          <a:stretch>
            <a:fillRect/>
          </a:stretch>
        </p:blipFill>
        <p:spPr bwMode="auto">
          <a:xfrm>
            <a:off x="4437075" y="771088"/>
            <a:ext cx="64008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iferencias entre reglas y normas">
            <a:extLst>
              <a:ext uri="{FF2B5EF4-FFF2-40B4-BE49-F238E27FC236}">
                <a16:creationId xmlns:a16="http://schemas.microsoft.com/office/drawing/2014/main" id="{69FCE128-AC05-4956-A8E7-2143AFB2D3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86" y="771088"/>
            <a:ext cx="3349685" cy="22207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1987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F0388D34-E383-4321-A6DE-566AA09EF7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739672"/>
            <a:ext cx="4389120" cy="1010976"/>
          </a:xfrm>
        </p:spPr>
        <p:txBody>
          <a:bodyPr>
            <a:noAutofit/>
          </a:bodyPr>
          <a:lstStyle/>
          <a:p>
            <a:pPr algn="ctr"/>
            <a:r>
              <a:rPr lang="es-MX" b="1" dirty="0">
                <a:solidFill>
                  <a:schemeClr val="accent1"/>
                </a:solidFill>
              </a:rPr>
              <a:t>¿Quiénes forman parte de la construcción de la autonomía?</a:t>
            </a:r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7A045C9F-E3C5-4AD3-9402-0A013BBAC8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24000" y="2015277"/>
            <a:ext cx="4389120" cy="3843955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s-MX" dirty="0">
                <a:solidFill>
                  <a:srgbClr val="006666"/>
                </a:solidFill>
              </a:rPr>
              <a:t> Impulsar los medios propicios y seguros para contribuir y participar en la </a:t>
            </a:r>
            <a:r>
              <a:rPr lang="es-MX" b="1" dirty="0">
                <a:solidFill>
                  <a:srgbClr val="006666"/>
                </a:solidFill>
              </a:rPr>
              <a:t>familia</a:t>
            </a:r>
            <a:r>
              <a:rPr lang="es-MX" dirty="0">
                <a:solidFill>
                  <a:srgbClr val="006666"/>
                </a:solidFill>
              </a:rPr>
              <a:t>, </a:t>
            </a:r>
            <a:r>
              <a:rPr lang="es-MX" b="1" dirty="0">
                <a:solidFill>
                  <a:srgbClr val="006666"/>
                </a:solidFill>
              </a:rPr>
              <a:t>escuela</a:t>
            </a:r>
            <a:r>
              <a:rPr lang="es-MX" dirty="0">
                <a:solidFill>
                  <a:srgbClr val="006666"/>
                </a:solidFill>
              </a:rPr>
              <a:t>, </a:t>
            </a:r>
            <a:r>
              <a:rPr lang="es-MX" b="1" dirty="0">
                <a:solidFill>
                  <a:srgbClr val="006666"/>
                </a:solidFill>
              </a:rPr>
              <a:t>comunidad</a:t>
            </a:r>
            <a:r>
              <a:rPr lang="es-MX" dirty="0">
                <a:solidFill>
                  <a:srgbClr val="006666"/>
                </a:solidFill>
              </a:rPr>
              <a:t> </a:t>
            </a:r>
            <a:r>
              <a:rPr lang="es-MX" b="1" dirty="0">
                <a:solidFill>
                  <a:srgbClr val="006666"/>
                </a:solidFill>
              </a:rPr>
              <a:t>y sociedad</a:t>
            </a:r>
            <a:r>
              <a:rPr lang="es-MX" dirty="0">
                <a:solidFill>
                  <a:srgbClr val="006666"/>
                </a:solidFill>
              </a:rPr>
              <a:t>, tomando en cuenta sus opiniones y considerándolo un sujeto activo y creativo.</a:t>
            </a:r>
          </a:p>
          <a:p>
            <a:pPr marL="45720" indent="0" algn="ctr">
              <a:buNone/>
            </a:pPr>
            <a:r>
              <a:rPr lang="es-MX" dirty="0">
                <a:solidFill>
                  <a:srgbClr val="006666"/>
                </a:solidFill>
              </a:rPr>
              <a:t> </a:t>
            </a:r>
            <a:r>
              <a:rPr lang="es-MX" b="1" dirty="0">
                <a:solidFill>
                  <a:srgbClr val="006666"/>
                </a:solidFill>
              </a:rPr>
              <a:t>Las relaciones intergeneracionales </a:t>
            </a:r>
            <a:r>
              <a:rPr lang="es-MX" dirty="0">
                <a:solidFill>
                  <a:srgbClr val="006666"/>
                </a:solidFill>
              </a:rPr>
              <a:t>permiten afirmar la identidad y refuerzan los procesos de independización y diferenciación. 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E1E4371E-CD57-4FB4-8B48-31CA8478B4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8880" y="739672"/>
            <a:ext cx="4389120" cy="1010976"/>
          </a:xfrm>
        </p:spPr>
        <p:txBody>
          <a:bodyPr>
            <a:noAutofit/>
          </a:bodyPr>
          <a:lstStyle/>
          <a:p>
            <a:pPr algn="ctr"/>
            <a:r>
              <a:rPr lang="es-MX" b="1" dirty="0">
                <a:solidFill>
                  <a:schemeClr val="accent1"/>
                </a:solidFill>
              </a:rPr>
              <a:t>¿Cómo se desarrolla la autonomía dentro del grupo familiar?</a:t>
            </a:r>
          </a:p>
        </p:txBody>
      </p:sp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id="{75F93961-B094-4854-A98A-2A50531865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8880" y="2015277"/>
            <a:ext cx="4389120" cy="4291665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es-MX" b="1" dirty="0">
                <a:solidFill>
                  <a:srgbClr val="006666"/>
                </a:solidFill>
              </a:rPr>
              <a:t>La autonomía </a:t>
            </a:r>
            <a:r>
              <a:rPr lang="es-MX" dirty="0">
                <a:solidFill>
                  <a:srgbClr val="006666"/>
                </a:solidFill>
              </a:rPr>
              <a:t>se construye desde el </a:t>
            </a:r>
            <a:r>
              <a:rPr lang="es-MX" b="1" dirty="0">
                <a:solidFill>
                  <a:srgbClr val="006666"/>
                </a:solidFill>
              </a:rPr>
              <a:t>nacimiento</a:t>
            </a:r>
            <a:r>
              <a:rPr lang="es-MX" dirty="0">
                <a:solidFill>
                  <a:srgbClr val="006666"/>
                </a:solidFill>
              </a:rPr>
              <a:t> y es sostenida por el autoestima. </a:t>
            </a:r>
          </a:p>
          <a:p>
            <a:pPr marL="45720" indent="0" algn="ctr">
              <a:buNone/>
            </a:pPr>
            <a:r>
              <a:rPr lang="es-MX" dirty="0">
                <a:solidFill>
                  <a:srgbClr val="006666"/>
                </a:solidFill>
              </a:rPr>
              <a:t>Para que sea posible su construcción el chico debe ser </a:t>
            </a:r>
            <a:r>
              <a:rPr lang="es-MX" b="1" dirty="0">
                <a:solidFill>
                  <a:srgbClr val="006666"/>
                </a:solidFill>
              </a:rPr>
              <a:t>reconocido</a:t>
            </a:r>
            <a:r>
              <a:rPr lang="es-MX" dirty="0">
                <a:solidFill>
                  <a:srgbClr val="006666"/>
                </a:solidFill>
              </a:rPr>
              <a:t>, </a:t>
            </a:r>
            <a:r>
              <a:rPr lang="es-MX" b="1" dirty="0">
                <a:solidFill>
                  <a:srgbClr val="006666"/>
                </a:solidFill>
              </a:rPr>
              <a:t>mirado</a:t>
            </a:r>
            <a:r>
              <a:rPr lang="es-MX" dirty="0">
                <a:solidFill>
                  <a:srgbClr val="006666"/>
                </a:solidFill>
              </a:rPr>
              <a:t>, </a:t>
            </a:r>
            <a:r>
              <a:rPr lang="es-MX" b="1" dirty="0">
                <a:solidFill>
                  <a:srgbClr val="006666"/>
                </a:solidFill>
              </a:rPr>
              <a:t>escuchado</a:t>
            </a:r>
            <a:r>
              <a:rPr lang="es-MX" dirty="0">
                <a:solidFill>
                  <a:srgbClr val="006666"/>
                </a:solidFill>
              </a:rPr>
              <a:t> y </a:t>
            </a:r>
            <a:r>
              <a:rPr lang="es-MX" b="1" dirty="0">
                <a:solidFill>
                  <a:srgbClr val="006666"/>
                </a:solidFill>
              </a:rPr>
              <a:t>hablado por su familia </a:t>
            </a:r>
            <a:r>
              <a:rPr lang="es-MX" dirty="0">
                <a:solidFill>
                  <a:srgbClr val="006666"/>
                </a:solidFill>
              </a:rPr>
              <a:t>como otro diferente de sus hermano. Esto implica </a:t>
            </a:r>
            <a:r>
              <a:rPr lang="es-MX" b="1" dirty="0">
                <a:solidFill>
                  <a:srgbClr val="006666"/>
                </a:solidFill>
              </a:rPr>
              <a:t>reconocer sus ideas</a:t>
            </a:r>
            <a:r>
              <a:rPr lang="es-MX" dirty="0">
                <a:solidFill>
                  <a:srgbClr val="006666"/>
                </a:solidFill>
              </a:rPr>
              <a:t>, </a:t>
            </a:r>
            <a:r>
              <a:rPr lang="es-MX" b="1" dirty="0">
                <a:solidFill>
                  <a:srgbClr val="006666"/>
                </a:solidFill>
              </a:rPr>
              <a:t>gustos</a:t>
            </a:r>
            <a:r>
              <a:rPr lang="es-MX" dirty="0">
                <a:solidFill>
                  <a:srgbClr val="006666"/>
                </a:solidFill>
              </a:rPr>
              <a:t>, </a:t>
            </a:r>
            <a:r>
              <a:rPr lang="es-MX" b="1" dirty="0">
                <a:solidFill>
                  <a:srgbClr val="006666"/>
                </a:solidFill>
              </a:rPr>
              <a:t>intereses y emociones</a:t>
            </a:r>
            <a:r>
              <a:rPr lang="es-MX" dirty="0">
                <a:solidFill>
                  <a:srgbClr val="006666"/>
                </a:solidFill>
              </a:rPr>
              <a:t>, que le son propias. </a:t>
            </a:r>
          </a:p>
          <a:p>
            <a:pPr marL="45720" indent="0" algn="ctr">
              <a:buNone/>
            </a:pPr>
            <a:r>
              <a:rPr lang="es-MX" dirty="0">
                <a:solidFill>
                  <a:srgbClr val="006666"/>
                </a:solidFill>
              </a:rPr>
              <a:t>El chico debe poder elegir y tomar decisiones por sí solo, aunque contando con el acompañamiento de sus padres.</a:t>
            </a:r>
          </a:p>
        </p:txBody>
      </p:sp>
      <p:pic>
        <p:nvPicPr>
          <p:cNvPr id="2050" name="Picture 2" descr="Resultado de imagen para autonomia familiar">
            <a:extLst>
              <a:ext uri="{FF2B5EF4-FFF2-40B4-BE49-F238E27FC236}">
                <a16:creationId xmlns:a16="http://schemas.microsoft.com/office/drawing/2014/main" id="{167362B4-1D2A-432E-B652-C62ADA4C1E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5261" y="16872"/>
            <a:ext cx="2136739" cy="143589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86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A9B1A93-C803-41D8-860C-749F7115A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3999" y="517035"/>
            <a:ext cx="4389120" cy="952253"/>
          </a:xfrm>
        </p:spPr>
        <p:txBody>
          <a:bodyPr>
            <a:normAutofit/>
          </a:bodyPr>
          <a:lstStyle/>
          <a:p>
            <a:pPr algn="ctr"/>
            <a:r>
              <a:rPr lang="es-MX" b="1" dirty="0">
                <a:solidFill>
                  <a:srgbClr val="FF9900"/>
                </a:solidFill>
              </a:rPr>
              <a:t>¿Cuándo se puede ejercer la autonomía?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ECAE3DE-2395-4DAD-9CA3-33984E3304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23999" y="1469288"/>
            <a:ext cx="4389120" cy="2587901"/>
          </a:xfrm>
        </p:spPr>
        <p:txBody>
          <a:bodyPr>
            <a:normAutofit fontScale="92500"/>
          </a:bodyPr>
          <a:lstStyle/>
          <a:p>
            <a:pPr marL="45720" indent="0" algn="ctr">
              <a:buNone/>
            </a:pPr>
            <a:r>
              <a:rPr lang="es-MX" dirty="0"/>
              <a:t> </a:t>
            </a:r>
            <a:r>
              <a:rPr lang="es-MX" sz="2200" b="1" dirty="0">
                <a:solidFill>
                  <a:srgbClr val="008080"/>
                </a:solidFill>
              </a:rPr>
              <a:t>La autonomía se ejerce </a:t>
            </a:r>
            <a:r>
              <a:rPr lang="es-MX" sz="2200" dirty="0">
                <a:solidFill>
                  <a:srgbClr val="008080"/>
                </a:solidFill>
              </a:rPr>
              <a:t>cuando una persona tiene la </a:t>
            </a:r>
            <a:r>
              <a:rPr lang="es-MX" sz="2200" b="1" dirty="0">
                <a:solidFill>
                  <a:srgbClr val="008080"/>
                </a:solidFill>
              </a:rPr>
              <a:t>capacidad  para tomar</a:t>
            </a:r>
            <a:r>
              <a:rPr lang="es-MX" sz="2200" dirty="0">
                <a:solidFill>
                  <a:srgbClr val="008080"/>
                </a:solidFill>
              </a:rPr>
              <a:t> </a:t>
            </a:r>
            <a:r>
              <a:rPr lang="es-MX" sz="2200" b="1" dirty="0">
                <a:solidFill>
                  <a:srgbClr val="008080"/>
                </a:solidFill>
              </a:rPr>
              <a:t>decisiones</a:t>
            </a:r>
            <a:r>
              <a:rPr lang="es-MX" sz="2200" dirty="0">
                <a:solidFill>
                  <a:srgbClr val="008080"/>
                </a:solidFill>
              </a:rPr>
              <a:t> o r</a:t>
            </a:r>
            <a:r>
              <a:rPr lang="es-MX" sz="2200" b="1" dirty="0">
                <a:solidFill>
                  <a:srgbClr val="008080"/>
                </a:solidFill>
              </a:rPr>
              <a:t>ealizar acciones por sus propios medios</a:t>
            </a:r>
            <a:r>
              <a:rPr lang="es-MX" sz="2200" dirty="0">
                <a:solidFill>
                  <a:srgbClr val="008080"/>
                </a:solidFill>
              </a:rPr>
              <a:t>, sin necesitar el consejo o ayuda de otros. </a:t>
            </a:r>
          </a:p>
          <a:p>
            <a:pPr marL="45720" indent="0" algn="ctr">
              <a:buNone/>
            </a:pPr>
            <a:r>
              <a:rPr lang="es-MX" sz="2200" dirty="0">
                <a:solidFill>
                  <a:srgbClr val="008080"/>
                </a:solidFill>
              </a:rPr>
              <a:t>La persona es considerada </a:t>
            </a:r>
            <a:r>
              <a:rPr lang="es-MX" sz="2200" b="1" dirty="0">
                <a:solidFill>
                  <a:srgbClr val="008080"/>
                </a:solidFill>
              </a:rPr>
              <a:t>libre e independiente</a:t>
            </a:r>
            <a:r>
              <a:rPr lang="es-MX" sz="2200" dirty="0">
                <a:solidFill>
                  <a:srgbClr val="008080"/>
                </a:solidFill>
              </a:rPr>
              <a:t>.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D93B75C-DF90-4844-B35B-E4612F7346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8880" y="517036"/>
            <a:ext cx="4389120" cy="952253"/>
          </a:xfrm>
        </p:spPr>
        <p:txBody>
          <a:bodyPr>
            <a:normAutofit/>
          </a:bodyPr>
          <a:lstStyle/>
          <a:p>
            <a:pPr algn="ctr"/>
            <a:r>
              <a:rPr lang="es-MX" b="1" dirty="0">
                <a:solidFill>
                  <a:srgbClr val="FF9900"/>
                </a:solidFill>
              </a:rPr>
              <a:t>¿Dónde se puede ejercer la autonomía?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D8BA1FA-D73A-46CA-A994-71394FC0D5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8880" y="1440140"/>
            <a:ext cx="4389120" cy="4900824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es-MX" b="1" dirty="0">
                <a:solidFill>
                  <a:srgbClr val="008080"/>
                </a:solidFill>
              </a:rPr>
              <a:t>La autonomía </a:t>
            </a:r>
            <a:r>
              <a:rPr lang="es-MX" dirty="0">
                <a:solidFill>
                  <a:srgbClr val="008080"/>
                </a:solidFill>
              </a:rPr>
              <a:t>se expresa en conductas concretas como realizar actividades de autoatención, visitar lugares sin requerir la presencia de otros, comprar productos o servicios sin esperar aprobación de otros, manejar la soledad adecuadamente si fuese necesario o rechazar una invitación grata pero prescindible. </a:t>
            </a:r>
          </a:p>
          <a:p>
            <a:pPr marL="45720" indent="0" algn="ctr">
              <a:buNone/>
            </a:pPr>
            <a:r>
              <a:rPr lang="es-MX" b="1" dirty="0">
                <a:solidFill>
                  <a:srgbClr val="008080"/>
                </a:solidFill>
              </a:rPr>
              <a:t>La autonomía </a:t>
            </a:r>
            <a:r>
              <a:rPr lang="es-MX" dirty="0">
                <a:solidFill>
                  <a:srgbClr val="008080"/>
                </a:solidFill>
              </a:rPr>
              <a:t>es una forma de libertad, que </a:t>
            </a:r>
            <a:r>
              <a:rPr lang="es-MX" b="1" dirty="0">
                <a:solidFill>
                  <a:srgbClr val="008080"/>
                </a:solidFill>
              </a:rPr>
              <a:t>revela</a:t>
            </a:r>
            <a:r>
              <a:rPr lang="es-MX" dirty="0">
                <a:solidFill>
                  <a:srgbClr val="008080"/>
                </a:solidFill>
              </a:rPr>
              <a:t> </a:t>
            </a:r>
            <a:r>
              <a:rPr lang="es-MX" b="1" dirty="0">
                <a:solidFill>
                  <a:srgbClr val="008080"/>
                </a:solidFill>
              </a:rPr>
              <a:t>alta autoestima</a:t>
            </a:r>
            <a:r>
              <a:rPr lang="es-MX" dirty="0">
                <a:solidFill>
                  <a:srgbClr val="008080"/>
                </a:solidFill>
              </a:rPr>
              <a:t>, pues revela </a:t>
            </a:r>
            <a:r>
              <a:rPr lang="es-MX" b="1" dirty="0">
                <a:solidFill>
                  <a:srgbClr val="008080"/>
                </a:solidFill>
              </a:rPr>
              <a:t>confianza</a:t>
            </a:r>
            <a:r>
              <a:rPr lang="es-MX" dirty="0">
                <a:solidFill>
                  <a:srgbClr val="008080"/>
                </a:solidFill>
              </a:rPr>
              <a:t> </a:t>
            </a:r>
            <a:r>
              <a:rPr lang="es-MX" b="1" dirty="0">
                <a:solidFill>
                  <a:srgbClr val="008080"/>
                </a:solidFill>
              </a:rPr>
              <a:t>en uno mismo</a:t>
            </a:r>
            <a:r>
              <a:rPr lang="es-MX" dirty="0">
                <a:solidFill>
                  <a:srgbClr val="008080"/>
                </a:solidFill>
              </a:rPr>
              <a:t>, sentido de </a:t>
            </a:r>
            <a:r>
              <a:rPr lang="es-MX" b="1" dirty="0">
                <a:solidFill>
                  <a:srgbClr val="008080"/>
                </a:solidFill>
              </a:rPr>
              <a:t>control</a:t>
            </a:r>
            <a:r>
              <a:rPr lang="es-MX" dirty="0">
                <a:solidFill>
                  <a:srgbClr val="008080"/>
                </a:solidFill>
              </a:rPr>
              <a:t> </a:t>
            </a:r>
            <a:r>
              <a:rPr lang="es-MX" b="1" dirty="0">
                <a:solidFill>
                  <a:srgbClr val="008080"/>
                </a:solidFill>
              </a:rPr>
              <a:t>de la propia vida </a:t>
            </a:r>
            <a:r>
              <a:rPr lang="es-MX" dirty="0">
                <a:solidFill>
                  <a:srgbClr val="008080"/>
                </a:solidFill>
              </a:rPr>
              <a:t>y </a:t>
            </a:r>
            <a:r>
              <a:rPr lang="es-MX" b="1" dirty="0">
                <a:solidFill>
                  <a:srgbClr val="008080"/>
                </a:solidFill>
              </a:rPr>
              <a:t>madurez psicológica</a:t>
            </a:r>
            <a:r>
              <a:rPr lang="es-MX" dirty="0">
                <a:solidFill>
                  <a:srgbClr val="008080"/>
                </a:solidFill>
              </a:rPr>
              <a:t>. </a:t>
            </a:r>
          </a:p>
        </p:txBody>
      </p:sp>
      <p:pic>
        <p:nvPicPr>
          <p:cNvPr id="3074" name="Picture 2" descr="https://2.bp.blogspot.com/-CIFVqKsNxY8/Wxrl6m17uAI/AAAAAAAAlWE/OnPSVHvTaIMvE4-Uj0yDtTf1ZbociuzhwCLcBGAs/s640/cb5fc9b3d74ce5d2dbf7ad4c6fd41306.jpg">
            <a:extLst>
              <a:ext uri="{FF2B5EF4-FFF2-40B4-BE49-F238E27FC236}">
                <a16:creationId xmlns:a16="http://schemas.microsoft.com/office/drawing/2014/main" id="{7C8C4366-BB5E-462E-BB0C-0AF872EDF0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024" y="4057189"/>
            <a:ext cx="2295069" cy="22950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89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3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9A6AAF4-70C6-4077-96D0-FD0674FCB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727194"/>
            <a:ext cx="4389120" cy="918697"/>
          </a:xfrm>
        </p:spPr>
        <p:txBody>
          <a:bodyPr/>
          <a:lstStyle/>
          <a:p>
            <a:pPr algn="ctr"/>
            <a:r>
              <a:rPr lang="es-MX" b="1" dirty="0">
                <a:solidFill>
                  <a:srgbClr val="FF6699"/>
                </a:solidFill>
              </a:rPr>
              <a:t>¿Existe un límite de autonomía?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944D329-8F7A-4902-9773-0C6BD63E9C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24000" y="1931650"/>
            <a:ext cx="4389120" cy="343169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s-MX" dirty="0">
                <a:solidFill>
                  <a:schemeClr val="accent1"/>
                </a:solidFill>
              </a:rPr>
              <a:t>En relación a la </a:t>
            </a:r>
            <a:r>
              <a:rPr lang="es-MX" b="1" dirty="0">
                <a:solidFill>
                  <a:schemeClr val="accent1"/>
                </a:solidFill>
              </a:rPr>
              <a:t>autonomía</a:t>
            </a:r>
            <a:r>
              <a:rPr lang="es-MX" dirty="0">
                <a:solidFill>
                  <a:schemeClr val="accent1"/>
                </a:solidFill>
              </a:rPr>
              <a:t> es importante que el chico aprenda a </a:t>
            </a:r>
            <a:r>
              <a:rPr lang="es-MX" b="1" dirty="0">
                <a:solidFill>
                  <a:schemeClr val="accent1"/>
                </a:solidFill>
              </a:rPr>
              <a:t>poner sus propios límites</a:t>
            </a:r>
            <a:r>
              <a:rPr lang="es-MX" dirty="0">
                <a:solidFill>
                  <a:schemeClr val="accent1"/>
                </a:solidFill>
              </a:rPr>
              <a:t>, es decir, que pueda </a:t>
            </a:r>
            <a:r>
              <a:rPr lang="es-MX" b="1" dirty="0">
                <a:solidFill>
                  <a:schemeClr val="accent1"/>
                </a:solidFill>
              </a:rPr>
              <a:t>decir si / no </a:t>
            </a:r>
            <a:r>
              <a:rPr lang="es-MX" dirty="0">
                <a:solidFill>
                  <a:schemeClr val="accent1"/>
                </a:solidFill>
              </a:rPr>
              <a:t>según lo desee, que pueda distinguir y discriminar lo que gusta de lo que no. Incentivar el y desarrollar actitudes de protección, de modo que cuando sienta que lo necesite pueda pedir ayuda.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7591157-9D98-4133-955A-7553AF6985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8880" y="727194"/>
            <a:ext cx="4389120" cy="918697"/>
          </a:xfrm>
        </p:spPr>
        <p:txBody>
          <a:bodyPr/>
          <a:lstStyle/>
          <a:p>
            <a:pPr algn="ctr"/>
            <a:r>
              <a:rPr lang="es-MX" b="1" dirty="0">
                <a:solidFill>
                  <a:srgbClr val="FF6699"/>
                </a:solidFill>
              </a:rPr>
              <a:t>¿Por qué es importante ejercer la autonomía?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E691BDB-A5F2-4C0F-950C-07F8A9801B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8880" y="1931650"/>
            <a:ext cx="4389120" cy="389978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s-MX" dirty="0">
                <a:solidFill>
                  <a:schemeClr val="accent1"/>
                </a:solidFill>
              </a:rPr>
              <a:t>Desde que nacemos partimos hacia la construcción de nuestra </a:t>
            </a:r>
            <a:r>
              <a:rPr lang="es-MX" b="1" dirty="0">
                <a:solidFill>
                  <a:schemeClr val="accent1"/>
                </a:solidFill>
              </a:rPr>
              <a:t>autonomía</a:t>
            </a:r>
            <a:r>
              <a:rPr lang="es-MX" dirty="0">
                <a:solidFill>
                  <a:schemeClr val="accent1"/>
                </a:solidFill>
              </a:rPr>
              <a:t>. Por ello es importante permitir que todo lo que el chico pueda hacer solo y no corra peligro, lo haga. Incentivar la toma de decisiones ofreciéndole diferentes alternativas y acompañándolo en la aceptación de las consecuencias.</a:t>
            </a:r>
            <a:br>
              <a:rPr lang="es-MX" dirty="0">
                <a:solidFill>
                  <a:schemeClr val="accent1"/>
                </a:solidFill>
              </a:rPr>
            </a:br>
            <a:r>
              <a:rPr lang="es-MX" dirty="0">
                <a:solidFill>
                  <a:schemeClr val="accent1"/>
                </a:solidFill>
              </a:rPr>
              <a:t>Un chico </a:t>
            </a:r>
            <a:r>
              <a:rPr lang="es-MX" b="1" dirty="0">
                <a:solidFill>
                  <a:schemeClr val="accent1"/>
                </a:solidFill>
              </a:rPr>
              <a:t>autónomo</a:t>
            </a:r>
            <a:r>
              <a:rPr lang="es-MX" dirty="0">
                <a:solidFill>
                  <a:schemeClr val="accent1"/>
                </a:solidFill>
              </a:rPr>
              <a:t> es aquel que es capaz de realiza por sí mismo aquellas tareas y actividades propias de los chicos de su edad. </a:t>
            </a:r>
          </a:p>
        </p:txBody>
      </p:sp>
      <p:pic>
        <p:nvPicPr>
          <p:cNvPr id="4100" name="Picture 4" descr="Resultado de imagen para la autonomia de decir si o no">
            <a:extLst>
              <a:ext uri="{FF2B5EF4-FFF2-40B4-BE49-F238E27FC236}">
                <a16:creationId xmlns:a16="http://schemas.microsoft.com/office/drawing/2014/main" id="{6CBDFAF1-8A29-4D64-B957-C183C613B2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03966">
            <a:off x="2390070" y="4984859"/>
            <a:ext cx="2656979" cy="1328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139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3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3038696-7542-4060-BF0B-874F4FAA0E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4513" y="353420"/>
            <a:ext cx="4389120" cy="1044532"/>
          </a:xfrm>
        </p:spPr>
        <p:txBody>
          <a:bodyPr>
            <a:normAutofit/>
          </a:bodyPr>
          <a:lstStyle/>
          <a:p>
            <a:pPr algn="ctr"/>
            <a:r>
              <a:rPr lang="es-MX" b="1" dirty="0">
                <a:solidFill>
                  <a:srgbClr val="993366"/>
                </a:solidFill>
              </a:rPr>
              <a:t>¿Para qué sirve el respeto al ejercer la autonomía?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54C94E7-E91B-47D3-A00E-ECEE076EB2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84513" y="1537100"/>
            <a:ext cx="4389120" cy="4493004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es-MX" b="1" dirty="0">
                <a:solidFill>
                  <a:srgbClr val="B87DBD"/>
                </a:solidFill>
              </a:rPr>
              <a:t>El respeto </a:t>
            </a:r>
            <a:r>
              <a:rPr lang="es-MX" dirty="0">
                <a:solidFill>
                  <a:srgbClr val="B87DBD"/>
                </a:solidFill>
              </a:rPr>
              <a:t>crea un ambiente de seguridad y cordialidad; permite la aceptación de las limitaciones ajenas y el reconocimiento de las virtudes de los demás. </a:t>
            </a:r>
            <a:r>
              <a:rPr lang="es-MX" b="1" dirty="0">
                <a:solidFill>
                  <a:srgbClr val="B87DBD"/>
                </a:solidFill>
              </a:rPr>
              <a:t>El respeto conoce la autonomía</a:t>
            </a:r>
            <a:r>
              <a:rPr lang="es-MX" dirty="0">
                <a:solidFill>
                  <a:srgbClr val="B87DBD"/>
                </a:solidFill>
              </a:rPr>
              <a:t> de cada ser humano y acepta complacido el derecho a ser diferente.</a:t>
            </a:r>
          </a:p>
          <a:p>
            <a:pPr marL="45720" indent="0" algn="ctr">
              <a:buNone/>
            </a:pPr>
            <a:r>
              <a:rPr lang="es-MX" b="1" dirty="0">
                <a:solidFill>
                  <a:srgbClr val="B87DBD"/>
                </a:solidFill>
              </a:rPr>
              <a:t>El respeto es un valor </a:t>
            </a:r>
            <a:r>
              <a:rPr lang="es-MX" dirty="0">
                <a:solidFill>
                  <a:srgbClr val="B87DBD"/>
                </a:solidFill>
              </a:rPr>
              <a:t>muy importante que debemos cultivar día a día, en nuestro </a:t>
            </a:r>
            <a:r>
              <a:rPr lang="es-MX" b="1" dirty="0">
                <a:solidFill>
                  <a:srgbClr val="B87DBD"/>
                </a:solidFill>
              </a:rPr>
              <a:t>hogar</a:t>
            </a:r>
            <a:r>
              <a:rPr lang="es-MX" dirty="0">
                <a:solidFill>
                  <a:srgbClr val="B87DBD"/>
                </a:solidFill>
              </a:rPr>
              <a:t>, </a:t>
            </a:r>
            <a:r>
              <a:rPr lang="es-MX" b="1" dirty="0">
                <a:solidFill>
                  <a:srgbClr val="B87DBD"/>
                </a:solidFill>
              </a:rPr>
              <a:t>escuela</a:t>
            </a:r>
            <a:r>
              <a:rPr lang="es-MX" dirty="0">
                <a:solidFill>
                  <a:srgbClr val="B87DBD"/>
                </a:solidFill>
              </a:rPr>
              <a:t>, </a:t>
            </a:r>
            <a:r>
              <a:rPr lang="es-MX" b="1" dirty="0">
                <a:solidFill>
                  <a:srgbClr val="B87DBD"/>
                </a:solidFill>
              </a:rPr>
              <a:t>familia</a:t>
            </a:r>
            <a:r>
              <a:rPr lang="es-MX" dirty="0">
                <a:solidFill>
                  <a:srgbClr val="B87DBD"/>
                </a:solidFill>
              </a:rPr>
              <a:t>, </a:t>
            </a:r>
            <a:r>
              <a:rPr lang="es-MX" b="1" dirty="0">
                <a:solidFill>
                  <a:srgbClr val="B87DBD"/>
                </a:solidFill>
              </a:rPr>
              <a:t>amigos y todas las personas </a:t>
            </a:r>
            <a:r>
              <a:rPr lang="es-MX" dirty="0">
                <a:solidFill>
                  <a:srgbClr val="B87DBD"/>
                </a:solidFill>
              </a:rPr>
              <a:t>que están a nuestro alrededor, de esta manera tener un espacio armónico, el cual podemos compartir libremente.</a:t>
            </a: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58853781-AD55-44F6-9DCC-59CCEAAF4E59}"/>
              </a:ext>
            </a:extLst>
          </p:cNvPr>
          <p:cNvSpPr/>
          <p:nvPr/>
        </p:nvSpPr>
        <p:spPr>
          <a:xfrm>
            <a:off x="7597417" y="1182756"/>
            <a:ext cx="2610070" cy="4332457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>
                <a:solidFill>
                  <a:srgbClr val="FFFFCC"/>
                </a:solidFill>
              </a:rPr>
              <a:t>“La persona autónoma es quien controla su propia vida, determina sus propias metas y actúa de manera racional y efectiva para lograrlas”.</a:t>
            </a:r>
          </a:p>
          <a:p>
            <a:pPr algn="ctr"/>
            <a:endParaRPr lang="es-MX" sz="2000" dirty="0">
              <a:solidFill>
                <a:srgbClr val="FFFFCC"/>
              </a:solidFill>
            </a:endParaRPr>
          </a:p>
          <a:p>
            <a:pPr algn="ctr"/>
            <a:r>
              <a:rPr lang="es-MX" sz="2000" dirty="0">
                <a:solidFill>
                  <a:srgbClr val="FFFFCC"/>
                </a:solidFill>
              </a:rPr>
              <a:t> Aviram y Yonah</a:t>
            </a:r>
          </a:p>
        </p:txBody>
      </p:sp>
    </p:spTree>
    <p:extLst>
      <p:ext uri="{BB962C8B-B14F-4D97-AF65-F5344CB8AC3E}">
        <p14:creationId xmlns:p14="http://schemas.microsoft.com/office/powerpoint/2010/main" val="365767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2000">
              <a:schemeClr val="bg2">
                <a:lumMod val="90000"/>
              </a:schemeClr>
            </a:gs>
            <a:gs pos="74000">
              <a:schemeClr val="bg2">
                <a:lumMod val="90000"/>
              </a:schemeClr>
            </a:gs>
            <a:gs pos="100000">
              <a:schemeClr val="bg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id="{04BB3A80-DD9C-4411-B656-6141F04C8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565653"/>
            <a:ext cx="9144000" cy="625584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D07E9D"/>
                </a:solidFill>
              </a:rPr>
              <a:t>¿Qué es la responsabilidad?</a:t>
            </a:r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ECA27A23-20C0-46AA-8B0A-DCB3CA053D9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es-MX" sz="2400" dirty="0">
                <a:solidFill>
                  <a:schemeClr val="accent4"/>
                </a:solidFill>
              </a:rPr>
              <a:t>Proviene del </a:t>
            </a:r>
            <a:r>
              <a:rPr lang="es-MX" sz="2400" b="1" dirty="0">
                <a:solidFill>
                  <a:schemeClr val="accent4"/>
                </a:solidFill>
              </a:rPr>
              <a:t>latín</a:t>
            </a:r>
            <a:r>
              <a:rPr lang="es-MX" sz="2400" dirty="0">
                <a:solidFill>
                  <a:schemeClr val="accent4"/>
                </a:solidFill>
              </a:rPr>
              <a:t> </a:t>
            </a:r>
            <a:r>
              <a:rPr lang="es-MX" sz="2400" i="1" dirty="0">
                <a:solidFill>
                  <a:schemeClr val="accent4"/>
                </a:solidFill>
              </a:rPr>
              <a:t>respondere, </a:t>
            </a:r>
            <a:r>
              <a:rPr lang="es-MX" sz="2400" dirty="0">
                <a:solidFill>
                  <a:schemeClr val="accent4"/>
                </a:solidFill>
              </a:rPr>
              <a:t>que significa </a:t>
            </a:r>
            <a:r>
              <a:rPr lang="es-MX" sz="2400" b="1" dirty="0">
                <a:solidFill>
                  <a:schemeClr val="accent4"/>
                </a:solidFill>
              </a:rPr>
              <a:t>responder</a:t>
            </a:r>
            <a:r>
              <a:rPr lang="es-MX" sz="2400" dirty="0">
                <a:solidFill>
                  <a:schemeClr val="accent4"/>
                </a:solidFill>
              </a:rPr>
              <a:t>. Es la capacidad que tiene toda persona de </a:t>
            </a:r>
            <a:r>
              <a:rPr lang="es-MX" sz="2400" b="1" dirty="0">
                <a:solidFill>
                  <a:schemeClr val="accent4"/>
                </a:solidFill>
              </a:rPr>
              <a:t>conocer y aceptar las consecuencias de un acto o decisión</a:t>
            </a:r>
            <a:r>
              <a:rPr lang="es-MX" sz="2400" dirty="0">
                <a:solidFill>
                  <a:schemeClr val="accent4"/>
                </a:solidFill>
              </a:rPr>
              <a:t>, de acuerdo con una noción de justicia y de cumplimiento del deber.</a:t>
            </a:r>
          </a:p>
          <a:p>
            <a:pPr marL="45720" indent="0" algn="ctr">
              <a:buNone/>
            </a:pPr>
            <a:r>
              <a:rPr lang="es-MX" sz="2400" b="1" dirty="0">
                <a:solidFill>
                  <a:schemeClr val="accent4"/>
                </a:solidFill>
              </a:rPr>
              <a:t>La responsabilidad </a:t>
            </a:r>
            <a:r>
              <a:rPr lang="es-MX" sz="2400" dirty="0">
                <a:solidFill>
                  <a:schemeClr val="accent4"/>
                </a:solidFill>
              </a:rPr>
              <a:t>se considera una </a:t>
            </a:r>
            <a:r>
              <a:rPr lang="es-MX" sz="2400" b="1" dirty="0">
                <a:solidFill>
                  <a:schemeClr val="accent4"/>
                </a:solidFill>
              </a:rPr>
              <a:t>cualidad</a:t>
            </a:r>
            <a:r>
              <a:rPr lang="es-MX" sz="2400" dirty="0">
                <a:solidFill>
                  <a:schemeClr val="accent4"/>
                </a:solidFill>
              </a:rPr>
              <a:t> y un </a:t>
            </a:r>
            <a:r>
              <a:rPr lang="es-MX" sz="2400" b="1" dirty="0">
                <a:solidFill>
                  <a:schemeClr val="accent4"/>
                </a:solidFill>
              </a:rPr>
              <a:t>valor del ser humano</a:t>
            </a:r>
            <a:r>
              <a:rPr lang="es-MX" sz="2400" dirty="0">
                <a:solidFill>
                  <a:schemeClr val="accent4"/>
                </a:solidFill>
              </a:rPr>
              <a:t>.</a:t>
            </a:r>
          </a:p>
        </p:txBody>
      </p:sp>
      <p:pic>
        <p:nvPicPr>
          <p:cNvPr id="1026" name="Picture 2" descr="consecuencias">
            <a:extLst>
              <a:ext uri="{FF2B5EF4-FFF2-40B4-BE49-F238E27FC236}">
                <a16:creationId xmlns:a16="http://schemas.microsoft.com/office/drawing/2014/main" id="{E628BB8D-6FA1-4904-87DB-7B339B2AA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033" y="1355548"/>
            <a:ext cx="4182967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Imagen relacionada">
            <a:extLst>
              <a:ext uri="{FF2B5EF4-FFF2-40B4-BE49-F238E27FC236}">
                <a16:creationId xmlns:a16="http://schemas.microsoft.com/office/drawing/2014/main" id="{859198BA-7102-42ED-A85B-12EB7C2A0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033" y="3834434"/>
            <a:ext cx="4286250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448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EF3E08-94E4-4F19-8A8C-4108D58C9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565653"/>
            <a:ext cx="9144000" cy="617195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0000"/>
                </a:solidFill>
              </a:rPr>
              <a:t>Importancia del diálogo en el contexto familiar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4C26F88-D9F3-4800-8DF1-EDE43A1ABE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6177" y="1686885"/>
            <a:ext cx="4389120" cy="4114801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s-MX" sz="2400" b="1" dirty="0">
                <a:solidFill>
                  <a:schemeClr val="accent2"/>
                </a:solidFill>
              </a:rPr>
              <a:t>El diálogo </a:t>
            </a:r>
            <a:r>
              <a:rPr lang="es-MX" sz="2400" dirty="0">
                <a:solidFill>
                  <a:schemeClr val="accent2"/>
                </a:solidFill>
              </a:rPr>
              <a:t>es fundamental a la hora de estrechar lazos y mantener una relación de confianza y cariño con los hijos. Hay que intentar fomentarlo y promoverlo todos los días. Les hace </a:t>
            </a:r>
            <a:r>
              <a:rPr lang="es-MX" sz="2400" b="1" dirty="0">
                <a:solidFill>
                  <a:schemeClr val="accent2"/>
                </a:solidFill>
              </a:rPr>
              <a:t>sentirse seguros</a:t>
            </a:r>
            <a:r>
              <a:rPr lang="es-MX" sz="2400" dirty="0">
                <a:solidFill>
                  <a:schemeClr val="accent2"/>
                </a:solidFill>
              </a:rPr>
              <a:t> </a:t>
            </a:r>
            <a:r>
              <a:rPr lang="es-MX" sz="2400" b="1" dirty="0">
                <a:solidFill>
                  <a:schemeClr val="accent2"/>
                </a:solidFill>
              </a:rPr>
              <a:t>y</a:t>
            </a:r>
            <a:r>
              <a:rPr lang="es-MX" sz="2400" dirty="0">
                <a:solidFill>
                  <a:schemeClr val="accent2"/>
                </a:solidFill>
              </a:rPr>
              <a:t> </a:t>
            </a:r>
            <a:r>
              <a:rPr lang="es-MX" sz="2400" b="1" dirty="0">
                <a:solidFill>
                  <a:schemeClr val="accent2"/>
                </a:solidFill>
              </a:rPr>
              <a:t>valorados</a:t>
            </a:r>
            <a:r>
              <a:rPr lang="es-MX" sz="2400" dirty="0">
                <a:solidFill>
                  <a:schemeClr val="accent2"/>
                </a:solidFill>
              </a:rPr>
              <a:t>, y es el vehículo esencial para </a:t>
            </a:r>
            <a:r>
              <a:rPr lang="es-MX" sz="2400" b="1" dirty="0">
                <a:solidFill>
                  <a:schemeClr val="accent2"/>
                </a:solidFill>
              </a:rPr>
              <a:t>la comunicación y la transmisión de valores</a:t>
            </a:r>
            <a:r>
              <a:rPr lang="es-MX" sz="2400" dirty="0">
                <a:solidFill>
                  <a:schemeClr val="accent2"/>
                </a:solidFill>
              </a:rPr>
              <a:t>. </a:t>
            </a:r>
          </a:p>
          <a:p>
            <a:pPr marL="45720" indent="0">
              <a:buNone/>
            </a:pPr>
            <a:endParaRPr lang="es-MX" dirty="0"/>
          </a:p>
        </p:txBody>
      </p:sp>
      <p:pic>
        <p:nvPicPr>
          <p:cNvPr id="2050" name="Picture 2" descr="Imagen relacionada">
            <a:extLst>
              <a:ext uri="{FF2B5EF4-FFF2-40B4-BE49-F238E27FC236}">
                <a16:creationId xmlns:a16="http://schemas.microsoft.com/office/drawing/2014/main" id="{BAFFC35A-29B3-4945-8FA4-F73283E5C6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373" y="1904999"/>
            <a:ext cx="4389120" cy="33907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42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69FD95-2E07-45D0-A00E-E330FC0BA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3545" y="624376"/>
            <a:ext cx="9364910" cy="659140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0000"/>
                </a:solidFill>
              </a:rPr>
              <a:t>Decálogo de pautas para una sana comunicación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A6EECCCA-0A46-4D82-8841-11D68778FF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600074"/>
            <a:ext cx="9144000" cy="4633550"/>
          </a:xfrm>
        </p:spPr>
        <p:txBody>
          <a:bodyPr>
            <a:normAutofit fontScale="92500" lnSpcReduction="10000"/>
          </a:bodyPr>
          <a:lstStyle/>
          <a:p>
            <a:pPr marL="502920" indent="-457200">
              <a:buFont typeface="+mj-lt"/>
              <a:buAutoNum type="arabicPeriod"/>
            </a:pPr>
            <a:r>
              <a:rPr lang="es-MX" sz="1900" b="1" dirty="0">
                <a:solidFill>
                  <a:srgbClr val="0070C0"/>
                </a:solidFill>
              </a:rPr>
              <a:t>Encuentra el momento y el lugar.</a:t>
            </a:r>
          </a:p>
          <a:p>
            <a:pPr marL="502920" indent="-457200">
              <a:buFont typeface="+mj-lt"/>
              <a:buAutoNum type="arabicPeriod"/>
            </a:pPr>
            <a:r>
              <a:rPr lang="es-MX" sz="1900" b="1" dirty="0">
                <a:solidFill>
                  <a:srgbClr val="0070C0"/>
                </a:solidFill>
              </a:rPr>
              <a:t>Muestra interés y atención por lo que dicen tus padres.</a:t>
            </a:r>
          </a:p>
          <a:p>
            <a:pPr marL="502920" indent="-457200">
              <a:buFont typeface="+mj-lt"/>
              <a:buAutoNum type="arabicPeriod"/>
            </a:pPr>
            <a:r>
              <a:rPr lang="es-MX" sz="1900" b="1" dirty="0">
                <a:solidFill>
                  <a:srgbClr val="0070C0"/>
                </a:solidFill>
              </a:rPr>
              <a:t>Ten paciencia y sé tolerante.</a:t>
            </a:r>
          </a:p>
          <a:p>
            <a:pPr marL="502920" indent="-457200">
              <a:buFont typeface="+mj-lt"/>
              <a:buAutoNum type="arabicPeriod"/>
            </a:pPr>
            <a:r>
              <a:rPr lang="es-MX" sz="1900" b="1" dirty="0">
                <a:solidFill>
                  <a:srgbClr val="0070C0"/>
                </a:solidFill>
              </a:rPr>
              <a:t>Resuelve los conflictos pacíficamente.</a:t>
            </a:r>
          </a:p>
          <a:p>
            <a:pPr marL="502920" indent="-457200">
              <a:buFont typeface="+mj-lt"/>
              <a:buAutoNum type="arabicPeriod"/>
            </a:pPr>
            <a:r>
              <a:rPr lang="es-MX" sz="1900" b="1" dirty="0">
                <a:solidFill>
                  <a:srgbClr val="0070C0"/>
                </a:solidFill>
              </a:rPr>
              <a:t>Crea un ambiente positivo, de confianza y tranquilidad. </a:t>
            </a:r>
          </a:p>
          <a:p>
            <a:pPr marL="502920" indent="-457200">
              <a:buFont typeface="+mj-lt"/>
              <a:buAutoNum type="arabicPeriod"/>
            </a:pPr>
            <a:r>
              <a:rPr lang="es-MX" sz="1900" b="1" dirty="0">
                <a:solidFill>
                  <a:srgbClr val="0070C0"/>
                </a:solidFill>
              </a:rPr>
              <a:t>Aprovecha los momentos en los que están todos juntos para conversar.</a:t>
            </a:r>
          </a:p>
          <a:p>
            <a:pPr marL="502920" indent="-457200">
              <a:buFont typeface="+mj-lt"/>
              <a:buAutoNum type="arabicPeriod"/>
            </a:pPr>
            <a:r>
              <a:rPr lang="es-MX" sz="1900" b="1" dirty="0">
                <a:solidFill>
                  <a:srgbClr val="0070C0"/>
                </a:solidFill>
              </a:rPr>
              <a:t> Hazles participes de las decisiones que se toman en casa.</a:t>
            </a:r>
          </a:p>
          <a:p>
            <a:pPr marL="502920" indent="-457200">
              <a:buFont typeface="+mj-lt"/>
              <a:buAutoNum type="arabicPeriod"/>
            </a:pPr>
            <a:r>
              <a:rPr lang="es-MX" sz="1900" b="1" dirty="0">
                <a:solidFill>
                  <a:srgbClr val="0070C0"/>
                </a:solidFill>
              </a:rPr>
              <a:t>Identifica aquellos temas que les interesan.</a:t>
            </a:r>
          </a:p>
          <a:p>
            <a:pPr marL="502920" indent="-457200">
              <a:buFont typeface="+mj-lt"/>
              <a:buAutoNum type="arabicPeriod"/>
            </a:pPr>
            <a:r>
              <a:rPr lang="es-MX" sz="1900" b="1" dirty="0">
                <a:solidFill>
                  <a:srgbClr val="0070C0"/>
                </a:solidFill>
              </a:rPr>
              <a:t>No tengas tabús.</a:t>
            </a:r>
          </a:p>
          <a:p>
            <a:pPr marL="502920" indent="-457200">
              <a:buFont typeface="+mj-lt"/>
              <a:buAutoNum type="arabicPeriod"/>
            </a:pPr>
            <a:r>
              <a:rPr lang="es-MX" sz="1900" b="1" dirty="0">
                <a:solidFill>
                  <a:srgbClr val="0070C0"/>
                </a:solidFill>
              </a:rPr>
              <a:t>Pregúntales su opinión sobre temas de actualidad. </a:t>
            </a:r>
            <a:br>
              <a:rPr lang="es-MX" sz="1900" b="1" dirty="0">
                <a:hlinkClick r:id="rId3" tooltip="Diez claves para fomentar el diálogo en familia [Infografía]"/>
              </a:rPr>
            </a:br>
            <a:endParaRPr lang="es-MX" sz="1900" b="1" dirty="0"/>
          </a:p>
          <a:p>
            <a:pPr marL="502920" indent="-457200">
              <a:buFont typeface="+mj-lt"/>
              <a:buAutoNum type="arabicPeriod"/>
            </a:pPr>
            <a:endParaRPr lang="es-MX" dirty="0"/>
          </a:p>
        </p:txBody>
      </p:sp>
      <p:pic>
        <p:nvPicPr>
          <p:cNvPr id="1028" name="Picture 4" descr="Resultado de imagen para Importancia del diÃ¡logo en el contexto familiar">
            <a:extLst>
              <a:ext uri="{FF2B5EF4-FFF2-40B4-BE49-F238E27FC236}">
                <a16:creationId xmlns:a16="http://schemas.microsoft.com/office/drawing/2014/main" id="{5C32B4ED-1847-4363-9298-12CFE0FD4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038" y="4492487"/>
            <a:ext cx="4117021" cy="1900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68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CE9CDD-0309-414D-B467-082E3FE03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200" dirty="0">
                <a:solidFill>
                  <a:srgbClr val="CC3399"/>
                </a:solidFill>
              </a:rPr>
              <a:t>4.2 Relaciones con mis amigos: solidaridad o complicidad.</a:t>
            </a:r>
            <a:br>
              <a:rPr lang="es-MX" sz="3200" dirty="0">
                <a:solidFill>
                  <a:srgbClr val="CC3399"/>
                </a:solidFill>
              </a:rPr>
            </a:br>
            <a:endParaRPr lang="es-MX" sz="3200" dirty="0">
              <a:solidFill>
                <a:srgbClr val="CC3399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512EB9E-7A9E-4B27-817E-AC7DA21183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4589463"/>
            <a:ext cx="9144000" cy="1526111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es-MX" sz="2200" b="1" dirty="0">
                <a:solidFill>
                  <a:schemeClr val="accent1"/>
                </a:solidFill>
              </a:rPr>
              <a:t>PROPÓSITO</a:t>
            </a:r>
            <a:r>
              <a:rPr lang="es-MX" sz="2400" dirty="0">
                <a:solidFill>
                  <a:schemeClr val="accent1"/>
                </a:solidFill>
              </a:rPr>
              <a:t>:</a:t>
            </a:r>
          </a:p>
          <a:p>
            <a:pPr algn="just"/>
            <a:r>
              <a:rPr lang="es-MX" sz="2600" dirty="0">
                <a:solidFill>
                  <a:schemeClr val="accent2">
                    <a:lumMod val="75000"/>
                  </a:schemeClr>
                </a:solidFill>
              </a:rPr>
              <a:t>Establece acciones que le ayuden a valorar la expresión de distintos puntos de vista para mejorar sus relaciones desde una actitud positiva y con valores.</a:t>
            </a:r>
          </a:p>
        </p:txBody>
      </p:sp>
    </p:spTree>
    <p:extLst>
      <p:ext uri="{BB962C8B-B14F-4D97-AF65-F5344CB8AC3E}">
        <p14:creationId xmlns:p14="http://schemas.microsoft.com/office/powerpoint/2010/main" val="1900249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8EE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FA13F847-6DF7-4F35-B0FB-C639F9998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051753" y="3096478"/>
            <a:ext cx="6116644" cy="665044"/>
          </a:xfrm>
        </p:spPr>
        <p:txBody>
          <a:bodyPr>
            <a:noAutofit/>
          </a:bodyPr>
          <a:lstStyle/>
          <a:p>
            <a:pPr algn="ctr"/>
            <a:r>
              <a:rPr lang="es-MX" sz="2800" dirty="0">
                <a:solidFill>
                  <a:srgbClr val="FF3399"/>
                </a:solidFill>
              </a:rPr>
              <a:t>¿Qué son las habilidades sociales?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2485EEA9-2612-4C83-8EDC-6B736F41D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99" y="757823"/>
            <a:ext cx="9144000" cy="3944561"/>
          </a:xfrm>
        </p:spPr>
        <p:txBody>
          <a:bodyPr/>
          <a:lstStyle/>
          <a:p>
            <a:pPr algn="just">
              <a:buClr>
                <a:srgbClr val="FF3399"/>
              </a:buCl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rgbClr val="0066CC"/>
                </a:solidFill>
              </a:rPr>
              <a:t>Implican la </a:t>
            </a:r>
            <a:r>
              <a:rPr lang="es-MX" b="1" dirty="0">
                <a:solidFill>
                  <a:srgbClr val="0066CC"/>
                </a:solidFill>
              </a:rPr>
              <a:t>capacidad para actuar e interactuar adecuadamente </a:t>
            </a:r>
            <a:r>
              <a:rPr lang="es-MX" dirty="0">
                <a:solidFill>
                  <a:srgbClr val="0066CC"/>
                </a:solidFill>
              </a:rPr>
              <a:t>en el ámbito social. Incluyen el conjunto de comportamientos interpersonales aprendidos mediante procesos de socialización.</a:t>
            </a:r>
          </a:p>
          <a:p>
            <a:pPr algn="just">
              <a:buClr>
                <a:srgbClr val="FF3399"/>
              </a:buCl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rgbClr val="0066CC"/>
                </a:solidFill>
              </a:rPr>
              <a:t>Esta habilidad consiste en </a:t>
            </a:r>
            <a:r>
              <a:rPr lang="es-MX" b="1" dirty="0">
                <a:solidFill>
                  <a:srgbClr val="0066CC"/>
                </a:solidFill>
              </a:rPr>
              <a:t>establecer y conservar relaciones significativas </a:t>
            </a:r>
            <a:r>
              <a:rPr lang="es-MX" dirty="0">
                <a:solidFill>
                  <a:srgbClr val="0066CC"/>
                </a:solidFill>
              </a:rPr>
              <a:t>con otras personas.</a:t>
            </a:r>
          </a:p>
          <a:p>
            <a:pPr algn="just">
              <a:buClr>
                <a:srgbClr val="FF3399"/>
              </a:buClr>
              <a:buFont typeface="Courier New" panose="02070309020205020404" pitchFamily="49" charset="0"/>
              <a:buChar char="o"/>
            </a:pPr>
            <a:r>
              <a:rPr lang="es-MX" b="1" dirty="0">
                <a:solidFill>
                  <a:srgbClr val="0066CC"/>
                </a:solidFill>
              </a:rPr>
              <a:t>Establecer relaciones con otras personas </a:t>
            </a:r>
            <a:r>
              <a:rPr lang="es-MX" dirty="0">
                <a:solidFill>
                  <a:srgbClr val="0066CC"/>
                </a:solidFill>
              </a:rPr>
              <a:t>forma parte de nuestra </a:t>
            </a:r>
            <a:r>
              <a:rPr lang="es-MX" b="1" dirty="0">
                <a:solidFill>
                  <a:srgbClr val="0066CC"/>
                </a:solidFill>
              </a:rPr>
              <a:t>naturaleza humana</a:t>
            </a:r>
            <a:r>
              <a:rPr lang="es-MX" dirty="0">
                <a:solidFill>
                  <a:srgbClr val="0066CC"/>
                </a:solidFill>
              </a:rPr>
              <a:t>, ya que necesitamos a alguien con quien hablar, en quien confiar y con quien compartir las experiencias de la vida diaria.</a:t>
            </a:r>
          </a:p>
          <a:p>
            <a:pPr algn="just">
              <a:buClr>
                <a:srgbClr val="FF3399"/>
              </a:buCl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rgbClr val="0066CC"/>
                </a:solidFill>
              </a:rPr>
              <a:t>Nuestras relaciones sociales </a:t>
            </a:r>
            <a:r>
              <a:rPr lang="es-MX" b="1" dirty="0">
                <a:solidFill>
                  <a:srgbClr val="0066CC"/>
                </a:solidFill>
              </a:rPr>
              <a:t>se amplían y modifican constantemente</a:t>
            </a:r>
            <a:r>
              <a:rPr lang="es-MX" dirty="0">
                <a:solidFill>
                  <a:srgbClr val="0066CC"/>
                </a:solidFill>
              </a:rPr>
              <a:t>, ya que solemos buscar y estar con personas con gustos e intereses comunes, así también con personas de ideas o convicciones diferentes.</a:t>
            </a:r>
          </a:p>
        </p:txBody>
      </p:sp>
      <p:pic>
        <p:nvPicPr>
          <p:cNvPr id="1026" name="Picture 2" descr="http://academiaconecta.com/wp-content/uploads/2016/05/comunicacion-1.png">
            <a:extLst>
              <a:ext uri="{FF2B5EF4-FFF2-40B4-BE49-F238E27FC236}">
                <a16:creationId xmlns:a16="http://schemas.microsoft.com/office/drawing/2014/main" id="{E7C5BD54-1E3E-41F6-B7C4-AF19789A8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583" y="4702384"/>
            <a:ext cx="3870833" cy="16824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2550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79ABDB52-36BA-4DB7-B03F-5BA6CD48F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206398"/>
            <a:ext cx="9144000" cy="2862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dirty="0">
                <a:solidFill>
                  <a:srgbClr val="CC3399"/>
                </a:solidFill>
                <a:latin typeface="Lucida Handwriting" panose="03010101010101010101" pitchFamily="66" charset="0"/>
              </a:rPr>
              <a:t>AUTOGESTIÓN SOCIO-PERSONAL</a:t>
            </a:r>
            <a:br>
              <a:rPr lang="es-ES" dirty="0">
                <a:solidFill>
                  <a:schemeClr val="accent1"/>
                </a:solidFill>
                <a:latin typeface="Lucida Handwriting" panose="03010101010101010101" pitchFamily="66" charset="0"/>
              </a:rPr>
            </a:br>
            <a:br>
              <a:rPr lang="es-ES" dirty="0">
                <a:solidFill>
                  <a:schemeClr val="accent1"/>
                </a:solidFill>
                <a:latin typeface="Lucida Handwriting" panose="03010101010101010101" pitchFamily="66" charset="0"/>
              </a:rPr>
            </a:br>
            <a:endParaRPr lang="es-MX" dirty="0"/>
          </a:p>
        </p:txBody>
      </p:sp>
      <p:sp>
        <p:nvSpPr>
          <p:cNvPr id="7" name="Marcador de texto 4">
            <a:extLst>
              <a:ext uri="{FF2B5EF4-FFF2-40B4-BE49-F238E27FC236}">
                <a16:creationId xmlns:a16="http://schemas.microsoft.com/office/drawing/2014/main" id="{9046EB55-EB3F-48EE-8578-F287914FA1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3674378"/>
            <a:ext cx="9144000" cy="2194611"/>
          </a:xfrm>
        </p:spPr>
        <p:txBody>
          <a:bodyPr/>
          <a:lstStyle/>
          <a:p>
            <a:pPr algn="just"/>
            <a:r>
              <a:rPr lang="es-ES" b="1" dirty="0">
                <a:solidFill>
                  <a:schemeClr val="accent1"/>
                </a:solidFill>
              </a:rPr>
              <a:t>PROPÓSITO</a:t>
            </a:r>
            <a:r>
              <a:rPr lang="es-ES" dirty="0">
                <a:solidFill>
                  <a:schemeClr val="accent1"/>
                </a:solidFill>
              </a:rPr>
              <a:t>: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  <a:p>
            <a:pPr algn="just"/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Comprende la diferencias entre sus relaciones socio-personales y ejerce facultades que lo determinan como un individuo autogestión y responsable.</a:t>
            </a: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3228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E2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6B0EBB-17DE-4601-AD37-E1734B5AE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5395" y="4298263"/>
            <a:ext cx="3200400" cy="645954"/>
          </a:xfrm>
        </p:spPr>
        <p:txBody>
          <a:bodyPr>
            <a:normAutofit/>
          </a:bodyPr>
          <a:lstStyle/>
          <a:p>
            <a:pPr algn="ctr"/>
            <a:r>
              <a:rPr lang="es-MX" sz="3600" dirty="0">
                <a:solidFill>
                  <a:schemeClr val="accent2"/>
                </a:solidFill>
              </a:rPr>
              <a:t>La amistad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A88B55A-A01B-4519-9809-F4F5E3751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" indent="0" algn="ctr">
              <a:buNone/>
            </a:pPr>
            <a:r>
              <a:rPr lang="es-MX" sz="3000" dirty="0">
                <a:solidFill>
                  <a:schemeClr val="accent2"/>
                </a:solidFill>
              </a:rPr>
              <a:t>¿Tener amistades le ayuda?</a:t>
            </a:r>
          </a:p>
          <a:p>
            <a:pPr marL="45720" indent="0" algn="just">
              <a:buNone/>
            </a:pPr>
            <a:r>
              <a:rPr lang="es-MX" b="1" dirty="0">
                <a:solidFill>
                  <a:srgbClr val="CC6600"/>
                </a:solidFill>
              </a:rPr>
              <a:t>La amistad </a:t>
            </a:r>
            <a:r>
              <a:rPr lang="es-MX" dirty="0">
                <a:solidFill>
                  <a:srgbClr val="CC6600"/>
                </a:solidFill>
              </a:rPr>
              <a:t>puede ayudar en ese proceso de descubrimiento sobre una misma esencia para el desarrollo de su </a:t>
            </a:r>
            <a:r>
              <a:rPr lang="es-MX" b="1" dirty="0">
                <a:solidFill>
                  <a:srgbClr val="CC6600"/>
                </a:solidFill>
              </a:rPr>
              <a:t>identidad personal</a:t>
            </a:r>
            <a:r>
              <a:rPr lang="es-MX" dirty="0">
                <a:solidFill>
                  <a:srgbClr val="CC6600"/>
                </a:solidFill>
              </a:rPr>
              <a:t>.</a:t>
            </a:r>
          </a:p>
          <a:p>
            <a:pPr marL="45720" indent="0" algn="just">
              <a:buNone/>
            </a:pPr>
            <a:r>
              <a:rPr lang="es-MX" b="1" dirty="0">
                <a:solidFill>
                  <a:srgbClr val="CC6600"/>
                </a:solidFill>
              </a:rPr>
              <a:t>La amistad </a:t>
            </a:r>
            <a:r>
              <a:rPr lang="es-MX" dirty="0">
                <a:solidFill>
                  <a:srgbClr val="CC6600"/>
                </a:solidFill>
              </a:rPr>
              <a:t>se construye con respeto, sinceridad, confianza, lealtad, reciprocidad, comprensión, empatía y simpatía, agrado por compartir una o más actividades, ideas, recuerdos o la vida.</a:t>
            </a:r>
          </a:p>
          <a:p>
            <a:pPr marL="45720" indent="0" algn="ctr">
              <a:buNone/>
            </a:pPr>
            <a:r>
              <a:rPr lang="es-MX" sz="3000" dirty="0">
                <a:solidFill>
                  <a:schemeClr val="accent2"/>
                </a:solidFill>
              </a:rPr>
              <a:t>La aceptación social </a:t>
            </a:r>
          </a:p>
          <a:p>
            <a:pPr marL="45720" indent="0" algn="just">
              <a:buNone/>
            </a:pPr>
            <a:r>
              <a:rPr lang="es-MX" b="1" dirty="0">
                <a:solidFill>
                  <a:srgbClr val="CC6600"/>
                </a:solidFill>
              </a:rPr>
              <a:t>La aceptación social </a:t>
            </a:r>
            <a:r>
              <a:rPr lang="es-MX" dirty="0">
                <a:solidFill>
                  <a:srgbClr val="CC6600"/>
                </a:solidFill>
              </a:rPr>
              <a:t>sólo puede alcanzarse cuando el adolescente se conforma a las expectativas del grupo con el cual desea identificarse.</a:t>
            </a:r>
          </a:p>
          <a:p>
            <a:pPr marL="45720" indent="0">
              <a:buNone/>
            </a:pPr>
            <a:endParaRPr lang="es-MX" dirty="0"/>
          </a:p>
        </p:txBody>
      </p:sp>
      <p:pic>
        <p:nvPicPr>
          <p:cNvPr id="3074" name="Picture 2" descr="Imagen relacionada">
            <a:extLst>
              <a:ext uri="{FF2B5EF4-FFF2-40B4-BE49-F238E27FC236}">
                <a16:creationId xmlns:a16="http://schemas.microsoft.com/office/drawing/2014/main" id="{3C4F7D5F-B077-4EE9-9F2A-6B0F13EDB7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452" y="1123122"/>
            <a:ext cx="4294287" cy="262848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21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092DB02-CD62-4BAE-9E4C-815291C3C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9246" y="1331460"/>
            <a:ext cx="3200400" cy="1901260"/>
          </a:xfrm>
        </p:spPr>
        <p:txBody>
          <a:bodyPr>
            <a:noAutofit/>
          </a:bodyPr>
          <a:lstStyle/>
          <a:p>
            <a:pPr algn="ctr"/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Relacionarnos adecuadamente es muy importante porque, nos permite: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0D2B6DB-8439-42F6-856C-4A5E865EC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4552" y="1125872"/>
            <a:ext cx="5872993" cy="4606255"/>
          </a:xfrm>
        </p:spPr>
        <p:txBody>
          <a:bodyPr>
            <a:normAutofit/>
          </a:bodyPr>
          <a:lstStyle/>
          <a:p>
            <a:pPr algn="just"/>
            <a:r>
              <a:rPr lang="es-MX" sz="2200" dirty="0">
                <a:solidFill>
                  <a:schemeClr val="accent2">
                    <a:lumMod val="75000"/>
                  </a:schemeClr>
                </a:solidFill>
              </a:rPr>
              <a:t>Adquirir y conservar pensamientos, valores y conductas para mantener una salud física y mental.</a:t>
            </a:r>
          </a:p>
          <a:p>
            <a:pPr algn="just"/>
            <a:r>
              <a:rPr lang="es-MX" sz="2200" dirty="0">
                <a:solidFill>
                  <a:schemeClr val="accent2">
                    <a:lumMod val="75000"/>
                  </a:schemeClr>
                </a:solidFill>
              </a:rPr>
              <a:t>Mejorar nuestro desempeño personal y tomar decisiones oportunas y adecuadas ante las adversidades.</a:t>
            </a:r>
          </a:p>
          <a:p>
            <a:pPr algn="just"/>
            <a:r>
              <a:rPr lang="es-MX" sz="2200" dirty="0">
                <a:solidFill>
                  <a:schemeClr val="accent2">
                    <a:lumMod val="75000"/>
                  </a:schemeClr>
                </a:solidFill>
              </a:rPr>
              <a:t>Obtener satisfacción con lo que hacemos y por lo que somos.</a:t>
            </a:r>
          </a:p>
          <a:p>
            <a:pPr algn="just"/>
            <a:r>
              <a:rPr lang="es-MX" sz="2200" dirty="0">
                <a:solidFill>
                  <a:schemeClr val="accent2">
                    <a:lumMod val="75000"/>
                  </a:schemeClr>
                </a:solidFill>
              </a:rPr>
              <a:t>Aumentar el apoyo y la solidaridad.</a:t>
            </a:r>
          </a:p>
          <a:p>
            <a:pPr algn="just"/>
            <a:r>
              <a:rPr lang="es-MX" sz="2200" dirty="0">
                <a:solidFill>
                  <a:schemeClr val="accent2">
                    <a:lumMod val="75000"/>
                  </a:schemeClr>
                </a:solidFill>
              </a:rPr>
              <a:t>Reducir o evitar el desarrollo de conductas violentas o sexuales de riesgo.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9DE355C3-9241-4A16-9F6A-144A29906E27}"/>
              </a:ext>
            </a:extLst>
          </p:cNvPr>
          <p:cNvSpPr/>
          <p:nvPr/>
        </p:nvSpPr>
        <p:spPr>
          <a:xfrm rot="663654">
            <a:off x="8203800" y="641161"/>
            <a:ext cx="24000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b="1" dirty="0">
                <a:solidFill>
                  <a:srgbClr val="FF9900"/>
                </a:solidFill>
                <a:latin typeface="Lucida Handwriting" panose="03010101010101010101" pitchFamily="66" charset="0"/>
              </a:rPr>
              <a:t>VENTAJAS</a:t>
            </a:r>
          </a:p>
        </p:txBody>
      </p:sp>
      <p:pic>
        <p:nvPicPr>
          <p:cNvPr id="2050" name="Picture 2" descr="Imagen relacionada">
            <a:extLst>
              <a:ext uri="{FF2B5EF4-FFF2-40B4-BE49-F238E27FC236}">
                <a16:creationId xmlns:a16="http://schemas.microsoft.com/office/drawing/2014/main" id="{D842E505-4C5A-460C-B05F-C8F0F9A921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490" y="3429000"/>
            <a:ext cx="3488635" cy="3139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037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1F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FBCBE4-2C60-4E1A-B4A3-554715ACD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2661" y="585543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8F8F"/>
                </a:solidFill>
              </a:rPr>
              <a:t>Factores que afectan las relaciones de los adolescentes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09FDE2F-44F8-4310-8E01-1BABCE6896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>
                <a:solidFill>
                  <a:schemeClr val="accent4">
                    <a:lumMod val="75000"/>
                  </a:schemeClr>
                </a:solidFill>
              </a:rPr>
              <a:t>Miedo al rechazo.</a:t>
            </a:r>
          </a:p>
          <a:p>
            <a:r>
              <a:rPr lang="es-MX" dirty="0">
                <a:solidFill>
                  <a:schemeClr val="accent4">
                    <a:lumMod val="75000"/>
                  </a:schemeClr>
                </a:solidFill>
              </a:rPr>
              <a:t>Inseguridad sobre las propias capacidades para hacer bien las cosas.</a:t>
            </a:r>
          </a:p>
          <a:p>
            <a:r>
              <a:rPr lang="es-MX" dirty="0">
                <a:solidFill>
                  <a:schemeClr val="accent4">
                    <a:lumMod val="75000"/>
                  </a:schemeClr>
                </a:solidFill>
              </a:rPr>
              <a:t>Problemas para comunicar lo que creen, quieren o piensan.</a:t>
            </a:r>
          </a:p>
          <a:p>
            <a:r>
              <a:rPr lang="es-MX" dirty="0">
                <a:solidFill>
                  <a:schemeClr val="accent4">
                    <a:lumMod val="75000"/>
                  </a:schemeClr>
                </a:solidFill>
              </a:rPr>
              <a:t>Dificultad para tomar decisiones responsables y adecuadas.</a:t>
            </a:r>
          </a:p>
          <a:p>
            <a:r>
              <a:rPr lang="es-MX" dirty="0">
                <a:solidFill>
                  <a:schemeClr val="accent4">
                    <a:lumMod val="75000"/>
                  </a:schemeClr>
                </a:solidFill>
              </a:rPr>
              <a:t>Elevados estados de ansiedad al relacionarse.</a:t>
            </a:r>
          </a:p>
          <a:p>
            <a:r>
              <a:rPr lang="es-MX" dirty="0">
                <a:solidFill>
                  <a:schemeClr val="accent4">
                    <a:lumMod val="75000"/>
                  </a:schemeClr>
                </a:solidFill>
              </a:rPr>
              <a:t>Baja autoestima.</a:t>
            </a:r>
          </a:p>
          <a:p>
            <a:r>
              <a:rPr lang="es-MX" dirty="0">
                <a:solidFill>
                  <a:schemeClr val="accent4">
                    <a:lumMod val="75000"/>
                  </a:schemeClr>
                </a:solidFill>
              </a:rPr>
              <a:t>Dificultades para cumplir con las expectativas, normas sociales o estándares que imponen los medios de comunicación.</a:t>
            </a:r>
          </a:p>
        </p:txBody>
      </p:sp>
      <p:pic>
        <p:nvPicPr>
          <p:cNvPr id="1026" name="Picture 2" descr="Resultado de imagen para baja autoestima">
            <a:extLst>
              <a:ext uri="{FF2B5EF4-FFF2-40B4-BE49-F238E27FC236}">
                <a16:creationId xmlns:a16="http://schemas.microsoft.com/office/drawing/2014/main" id="{3CC79D3B-73C8-4E4F-A903-8D61AF7B51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1404" y="2699262"/>
            <a:ext cx="2696356" cy="251792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elevados estados de ansiedad">
            <a:extLst>
              <a:ext uri="{FF2B5EF4-FFF2-40B4-BE49-F238E27FC236}">
                <a16:creationId xmlns:a16="http://schemas.microsoft.com/office/drawing/2014/main" id="{88CC682C-D67D-4757-A910-FC3F14ABC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34" y="386369"/>
            <a:ext cx="2118209" cy="134217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188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EE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CF2E16-A9E3-4254-A2A7-BF815D4FC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9203" y="838200"/>
            <a:ext cx="3200400" cy="2194560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>
                <a:solidFill>
                  <a:srgbClr val="CC3300"/>
                </a:solidFill>
              </a:rPr>
              <a:t>Conductas y actitudes que pueden denotar enojo durante la adolescencia: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032BEF9-3878-4EC4-BFBD-872762F6C7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6928" y="1076740"/>
            <a:ext cx="6400800" cy="4926496"/>
          </a:xfrm>
        </p:spPr>
        <p:txBody>
          <a:bodyPr>
            <a:normAutofit/>
          </a:bodyPr>
          <a:lstStyle/>
          <a:p>
            <a:r>
              <a:rPr lang="es-MX" sz="2200" dirty="0">
                <a:solidFill>
                  <a:srgbClr val="CC6600"/>
                </a:solidFill>
              </a:rPr>
              <a:t>Aislamiento social</a:t>
            </a:r>
          </a:p>
          <a:p>
            <a:r>
              <a:rPr lang="es-MX" sz="2200" dirty="0">
                <a:solidFill>
                  <a:srgbClr val="CC6600"/>
                </a:solidFill>
              </a:rPr>
              <a:t>Prejuicios</a:t>
            </a:r>
          </a:p>
          <a:p>
            <a:r>
              <a:rPr lang="es-MX" sz="2200" dirty="0">
                <a:solidFill>
                  <a:srgbClr val="CC6600"/>
                </a:solidFill>
              </a:rPr>
              <a:t>Actitud permanente de “victima”</a:t>
            </a:r>
          </a:p>
          <a:p>
            <a:r>
              <a:rPr lang="es-MX" sz="2200" dirty="0">
                <a:solidFill>
                  <a:srgbClr val="CC6600"/>
                </a:solidFill>
              </a:rPr>
              <a:t>Actitudes de rebeldía y desafío a la autoridad</a:t>
            </a:r>
          </a:p>
          <a:p>
            <a:r>
              <a:rPr lang="es-MX" sz="2200" dirty="0">
                <a:solidFill>
                  <a:srgbClr val="CC6600"/>
                </a:solidFill>
              </a:rPr>
              <a:t>Discriminación</a:t>
            </a:r>
          </a:p>
          <a:p>
            <a:r>
              <a:rPr lang="es-MX" sz="2200" dirty="0">
                <a:solidFill>
                  <a:srgbClr val="CC6600"/>
                </a:solidFill>
              </a:rPr>
              <a:t>Impulsividad y comportamiento destructivo </a:t>
            </a:r>
          </a:p>
          <a:p>
            <a:r>
              <a:rPr lang="es-MX" sz="2200" dirty="0">
                <a:solidFill>
                  <a:srgbClr val="CC6600"/>
                </a:solidFill>
              </a:rPr>
              <a:t>Agresiones</a:t>
            </a:r>
          </a:p>
          <a:p>
            <a:r>
              <a:rPr lang="es-MX" sz="2200" dirty="0">
                <a:solidFill>
                  <a:srgbClr val="CC6600"/>
                </a:solidFill>
              </a:rPr>
              <a:t>Bajo sentido de responsabilidad</a:t>
            </a:r>
          </a:p>
          <a:p>
            <a:r>
              <a:rPr lang="es-MX" sz="2200" dirty="0">
                <a:solidFill>
                  <a:srgbClr val="CC6600"/>
                </a:solidFill>
              </a:rPr>
              <a:t>Cuestionamiento de límites</a:t>
            </a:r>
          </a:p>
        </p:txBody>
      </p:sp>
      <p:pic>
        <p:nvPicPr>
          <p:cNvPr id="1026" name="Picture 2" descr="http://i1.mendozapost.com/files/image/20/20500/5527c49511c2d_1420_!.jpg?s=4491ea7b1241b116a4b84b03e977a656&amp;d=1431486849">
            <a:extLst>
              <a:ext uri="{FF2B5EF4-FFF2-40B4-BE49-F238E27FC236}">
                <a16:creationId xmlns:a16="http://schemas.microsoft.com/office/drawing/2014/main" id="{4D3CB5FC-B78E-4E75-A83D-C3AA326E06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730" y="3429000"/>
            <a:ext cx="4699346" cy="301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5508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10B174-E29F-47AF-A348-42AEC115D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9933"/>
                </a:solidFill>
              </a:rPr>
              <a:t>Opciones que pueden ayudar a mejorar las relaciones sociales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ECDEDF2-C30D-4FCC-A075-69EB5A9231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7747" y="1917375"/>
            <a:ext cx="4031975" cy="4114800"/>
          </a:xfrm>
        </p:spPr>
        <p:txBody>
          <a:bodyPr/>
          <a:lstStyle/>
          <a:p>
            <a:pPr marL="45720" indent="0" algn="ctr">
              <a:buNone/>
            </a:pPr>
            <a:r>
              <a:rPr lang="es-MX" sz="2400" dirty="0">
                <a:solidFill>
                  <a:schemeClr val="accent1"/>
                </a:solidFill>
              </a:rPr>
              <a:t>Para </a:t>
            </a:r>
            <a:r>
              <a:rPr lang="es-MX" sz="2400" b="1" dirty="0">
                <a:solidFill>
                  <a:schemeClr val="accent1"/>
                </a:solidFill>
              </a:rPr>
              <a:t>promover relaciones sociales adecuadas</a:t>
            </a:r>
            <a:r>
              <a:rPr lang="es-MX" sz="2400" dirty="0">
                <a:solidFill>
                  <a:schemeClr val="accent1"/>
                </a:solidFill>
              </a:rPr>
              <a:t> es importante conocer </a:t>
            </a:r>
            <a:r>
              <a:rPr lang="es-MX" sz="2400" b="1" dirty="0">
                <a:solidFill>
                  <a:schemeClr val="accent1"/>
                </a:solidFill>
              </a:rPr>
              <a:t>rasgos de personalidad</a:t>
            </a:r>
            <a:r>
              <a:rPr lang="es-MX" sz="2400" dirty="0">
                <a:solidFill>
                  <a:schemeClr val="accent1"/>
                </a:solidFill>
              </a:rPr>
              <a:t>, </a:t>
            </a:r>
            <a:r>
              <a:rPr lang="es-MX" sz="2400" b="1" dirty="0">
                <a:solidFill>
                  <a:schemeClr val="accent1"/>
                </a:solidFill>
              </a:rPr>
              <a:t>intereses </a:t>
            </a:r>
            <a:r>
              <a:rPr lang="es-MX" sz="2400" dirty="0">
                <a:solidFill>
                  <a:schemeClr val="accent1"/>
                </a:solidFill>
              </a:rPr>
              <a:t>y </a:t>
            </a:r>
            <a:r>
              <a:rPr lang="es-MX" sz="2400" b="1" dirty="0">
                <a:solidFill>
                  <a:schemeClr val="accent1"/>
                </a:solidFill>
              </a:rPr>
              <a:t>factores externos </a:t>
            </a:r>
            <a:r>
              <a:rPr lang="es-MX" sz="2400" dirty="0">
                <a:solidFill>
                  <a:schemeClr val="accent1"/>
                </a:solidFill>
              </a:rPr>
              <a:t>que las impulsan u obstaculizan, lo que permitirá tener mayor claridad sobre lo que se quiere y se puede hacer.</a:t>
            </a:r>
          </a:p>
          <a:p>
            <a:pPr marL="45720" indent="0">
              <a:buNone/>
            </a:pPr>
            <a:endParaRPr lang="es-MX" dirty="0"/>
          </a:p>
        </p:txBody>
      </p:sp>
      <p:pic>
        <p:nvPicPr>
          <p:cNvPr id="1026" name="Picture 2" descr="Resultado de imagen para mejorar las relaciones sociales">
            <a:extLst>
              <a:ext uri="{FF2B5EF4-FFF2-40B4-BE49-F238E27FC236}">
                <a16:creationId xmlns:a16="http://schemas.microsoft.com/office/drawing/2014/main" id="{F1F923F4-ADBE-4910-8B2C-B47BB8D2D9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054" y="1542654"/>
            <a:ext cx="3817342" cy="254616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sicoarganzuela.es/wp-content/uploads/2017/11/AllRight.jpg">
            <a:extLst>
              <a:ext uri="{FF2B5EF4-FFF2-40B4-BE49-F238E27FC236}">
                <a16:creationId xmlns:a16="http://schemas.microsoft.com/office/drawing/2014/main" id="{2A68F6FE-BA34-4F56-AC32-A9747B7284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354" y="3720486"/>
            <a:ext cx="3211201" cy="21433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332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22AD9F-A4C9-469A-927E-E8B0DFE64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330525"/>
            <a:ext cx="9144000" cy="726252"/>
          </a:xfrm>
        </p:spPr>
        <p:txBody>
          <a:bodyPr>
            <a:noAutofit/>
          </a:bodyPr>
          <a:lstStyle/>
          <a:p>
            <a:pPr algn="ctr"/>
            <a:r>
              <a:rPr lang="es-MX" sz="2400" dirty="0">
                <a:solidFill>
                  <a:srgbClr val="CC3399"/>
                </a:solidFill>
              </a:rPr>
              <a:t>Estrategias para mejorar las relaciones interpersonales de los jóvenes y cómo llevarlas a la practica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86C10FEB-DB5F-4D3F-9F1D-B3EE77F355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2233826"/>
              </p:ext>
            </p:extLst>
          </p:nvPr>
        </p:nvGraphicFramePr>
        <p:xfrm>
          <a:off x="1550504" y="1132515"/>
          <a:ext cx="9117496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7133">
                  <a:extLst>
                    <a:ext uri="{9D8B030D-6E8A-4147-A177-3AD203B41FA5}">
                      <a16:colId xmlns:a16="http://schemas.microsoft.com/office/drawing/2014/main" val="1651369382"/>
                    </a:ext>
                  </a:extLst>
                </a:gridCol>
                <a:gridCol w="3990363">
                  <a:extLst>
                    <a:ext uri="{9D8B030D-6E8A-4147-A177-3AD203B41FA5}">
                      <a16:colId xmlns:a16="http://schemas.microsoft.com/office/drawing/2014/main" val="4259275098"/>
                    </a:ext>
                  </a:extLst>
                </a:gridCol>
              </a:tblGrid>
              <a:tr h="333221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EED5"/>
                          </a:solidFill>
                        </a:rPr>
                        <a:t>Estrategia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EED5"/>
                          </a:solidFill>
                        </a:rPr>
                        <a:t>Cómo llevarlas a la practica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9364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  </a:t>
                      </a:r>
                      <a:r>
                        <a:rPr lang="es-MX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Interés por los demás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4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Saludar a la gente con gusto y alegría.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4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Preocuparse por lo que le pasa.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9908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  </a:t>
                      </a:r>
                      <a:r>
                        <a:rPr lang="es-MX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Comunicación adecuada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4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Escuchar con atención y respeto.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4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Comunicar es la base de las relaciones personales.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0295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  </a:t>
                      </a:r>
                      <a:r>
                        <a:rPr lang="es-MX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Reconocimiento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4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Centrar la atención en lo positivo de las personas.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4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Reforzar cualidades y aciertos.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077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  </a:t>
                      </a:r>
                      <a:r>
                        <a:rPr lang="es-MX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Sentido del humor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4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Regalar una sonrisa equivale a sembrar algo positivo.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4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Sonreír hace sentir bien y provocará un sentimiento de aceptación mutua.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1164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  </a:t>
                      </a:r>
                      <a:r>
                        <a:rPr lang="es-MX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Utilizar el nombre propio de los demás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4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Recordar el nombre de las personas es un cumplido.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4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Hacer que otra persona se sienta importante, al decirle por su nombre de una manera especial.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67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6  </a:t>
                      </a:r>
                      <a:r>
                        <a:rPr lang="es-MX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Amabilidad y cortesía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4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Conocer y practicar las reglas de urbanidad y cortesía.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4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Demostrar amabilidad e interés por la gente que nos rodea.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3355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406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0ED50E-9541-4DF4-9381-18F75D0A4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200" dirty="0">
                <a:solidFill>
                  <a:srgbClr val="CC3399"/>
                </a:solidFill>
              </a:rPr>
              <a:t>4.3 La acción social: porque todos podemos dar, responsabilidad social y compromiso conmigo.</a:t>
            </a:r>
            <a:br>
              <a:rPr lang="es-MX" sz="3200" dirty="0">
                <a:solidFill>
                  <a:srgbClr val="CC3399"/>
                </a:solidFill>
              </a:rPr>
            </a:br>
            <a:endParaRPr lang="es-MX" sz="3200" dirty="0">
              <a:solidFill>
                <a:srgbClr val="CC3399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00136DF-F15A-467D-82E0-0165304934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es-MX" sz="2000" b="1" dirty="0">
                <a:solidFill>
                  <a:schemeClr val="accent1"/>
                </a:solidFill>
              </a:rPr>
              <a:t>PROPÓSITO</a:t>
            </a:r>
            <a:r>
              <a:rPr lang="es-MX" sz="2000" dirty="0">
                <a:solidFill>
                  <a:schemeClr val="accent1"/>
                </a:solidFill>
              </a:rPr>
              <a:t>:</a:t>
            </a:r>
          </a:p>
          <a:p>
            <a:pPr algn="just"/>
            <a:r>
              <a:rPr lang="es-MX" sz="2400" dirty="0">
                <a:solidFill>
                  <a:schemeClr val="accent2">
                    <a:lumMod val="75000"/>
                  </a:schemeClr>
                </a:solidFill>
              </a:rPr>
              <a:t>Elige actitudes y conductas que favorecen la convivencia y la construcción para una sociedad más solidaria.</a:t>
            </a:r>
          </a:p>
        </p:txBody>
      </p:sp>
    </p:spTree>
    <p:extLst>
      <p:ext uri="{BB962C8B-B14F-4D97-AF65-F5344CB8AC3E}">
        <p14:creationId xmlns:p14="http://schemas.microsoft.com/office/powerpoint/2010/main" val="314084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AB575D28-BA11-4493-B58E-41D942807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615875"/>
            <a:ext cx="9144000" cy="617195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9900"/>
                </a:solidFill>
              </a:rPr>
              <a:t>¿Qué es responsabilidad social?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6FE7DCB8-6E44-4097-B07A-0D257E89B3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just">
              <a:buNone/>
            </a:pPr>
            <a:r>
              <a:rPr lang="es-MX" sz="2400" dirty="0">
                <a:solidFill>
                  <a:srgbClr val="006666"/>
                </a:solidFill>
              </a:rPr>
              <a:t>Es una teoría de gestión que obliga a la organización a situarse y </a:t>
            </a:r>
            <a:r>
              <a:rPr lang="es-MX" sz="2400" b="1" dirty="0">
                <a:solidFill>
                  <a:srgbClr val="006666"/>
                </a:solidFill>
              </a:rPr>
              <a:t>comprometerse socialmente en el ejercicio de sus funciones básicas</a:t>
            </a:r>
            <a:r>
              <a:rPr lang="es-MX" sz="2400" dirty="0">
                <a:solidFill>
                  <a:srgbClr val="006666"/>
                </a:solidFill>
              </a:rPr>
              <a:t>.</a:t>
            </a:r>
          </a:p>
          <a:p>
            <a:pPr marL="45720" indent="0" algn="just">
              <a:buNone/>
            </a:pPr>
            <a:r>
              <a:rPr lang="es-MX" sz="2400" dirty="0">
                <a:solidFill>
                  <a:srgbClr val="006666"/>
                </a:solidFill>
              </a:rPr>
              <a:t>Es una filosofía de gestión que se practica a diario en todos sus ámbitos de competencia y acorde con </a:t>
            </a:r>
            <a:r>
              <a:rPr lang="es-MX" sz="2400" b="1" dirty="0">
                <a:solidFill>
                  <a:srgbClr val="006666"/>
                </a:solidFill>
              </a:rPr>
              <a:t>sus deberes para con la sociedad</a:t>
            </a:r>
            <a:r>
              <a:rPr lang="es-MX" sz="2400" dirty="0">
                <a:solidFill>
                  <a:srgbClr val="006666"/>
                </a:solidFill>
              </a:rPr>
              <a:t>; así mismo, implica una política de calidad ética, orientada hacia el </a:t>
            </a:r>
            <a:r>
              <a:rPr lang="es-MX" sz="2400" b="1" dirty="0">
                <a:solidFill>
                  <a:srgbClr val="006666"/>
                </a:solidFill>
              </a:rPr>
              <a:t>desarrollo humano sostenible</a:t>
            </a:r>
            <a:r>
              <a:rPr lang="es-MX" sz="2400" dirty="0">
                <a:solidFill>
                  <a:srgbClr val="006666"/>
                </a:solidFill>
              </a:rPr>
              <a:t>; basada en el diagnóstico y la gestión de todos los impactos y efectos colaterales que el funcionamiento de dicha organización puede generar.</a:t>
            </a:r>
          </a:p>
          <a:p>
            <a:pPr marL="45720" indent="0" algn="just">
              <a:buNone/>
            </a:pPr>
            <a:endParaRPr lang="es-MX" dirty="0"/>
          </a:p>
        </p:txBody>
      </p:sp>
      <p:pic>
        <p:nvPicPr>
          <p:cNvPr id="1028" name="Picture 4" descr="Imagen relacionada">
            <a:extLst>
              <a:ext uri="{FF2B5EF4-FFF2-40B4-BE49-F238E27FC236}">
                <a16:creationId xmlns:a16="http://schemas.microsoft.com/office/drawing/2014/main" id="{F703985C-8009-461A-BC43-49D7AF7D1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200" y="106546"/>
            <a:ext cx="2133600" cy="198819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65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56226-AE1E-4B4B-8E1C-FC3F92430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9248" y="1996440"/>
            <a:ext cx="3200400" cy="219456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200" dirty="0">
                <a:solidFill>
                  <a:srgbClr val="0070C0"/>
                </a:solidFill>
              </a:rPr>
              <a:t>La responsabilidad social tiene como propósitos: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F998DF8-321D-45A7-9277-3DE6B572E2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38200"/>
            <a:ext cx="6400800" cy="3230461"/>
          </a:xfrm>
        </p:spPr>
        <p:txBody>
          <a:bodyPr/>
          <a:lstStyle/>
          <a:p>
            <a:pPr algn="just"/>
            <a:r>
              <a:rPr lang="es-MX" dirty="0">
                <a:solidFill>
                  <a:srgbClr val="FF9933"/>
                </a:solidFill>
              </a:rPr>
              <a:t>Busca la mejora continua de todos los productos y resultados de la organización.</a:t>
            </a:r>
          </a:p>
          <a:p>
            <a:pPr algn="just"/>
            <a:r>
              <a:rPr lang="es-MX" dirty="0">
                <a:solidFill>
                  <a:srgbClr val="FF9933"/>
                </a:solidFill>
              </a:rPr>
              <a:t>Lograr la mayor satisfacción posible de todas las partes involucradas en la organización.</a:t>
            </a:r>
          </a:p>
          <a:p>
            <a:pPr algn="just"/>
            <a:r>
              <a:rPr lang="es-MX" dirty="0">
                <a:solidFill>
                  <a:srgbClr val="FF9933"/>
                </a:solidFill>
              </a:rPr>
              <a:t>Privilegia el diálogo y crea sinergia entre todos los actores para lograr el mayor impacto social posible.</a:t>
            </a:r>
          </a:p>
        </p:txBody>
      </p:sp>
      <p:pic>
        <p:nvPicPr>
          <p:cNvPr id="1026" name="Picture 2" descr="Resultado de imagen para la responsabilidad social">
            <a:extLst>
              <a:ext uri="{FF2B5EF4-FFF2-40B4-BE49-F238E27FC236}">
                <a16:creationId xmlns:a16="http://schemas.microsoft.com/office/drawing/2014/main" id="{6BDAC42A-738F-48DA-B4CF-66A06B1AB3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890" y="4234118"/>
            <a:ext cx="3793571" cy="243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n relacionada">
            <a:extLst>
              <a:ext uri="{FF2B5EF4-FFF2-40B4-BE49-F238E27FC236}">
                <a16:creationId xmlns:a16="http://schemas.microsoft.com/office/drawing/2014/main" id="{D5D13222-0218-42B0-86BB-DF2D4642BB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7077" y="4586317"/>
            <a:ext cx="1684742" cy="17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Resultado de imagen para la responsabilida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8663" y="694409"/>
            <a:ext cx="3170985" cy="1621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75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lumMod val="66000"/>
                <a:lumOff val="34000"/>
              </a:schemeClr>
            </a:gs>
            <a:gs pos="62000">
              <a:schemeClr val="bg2">
                <a:lumMod val="90000"/>
              </a:schemeClr>
            </a:gs>
            <a:gs pos="74000">
              <a:schemeClr val="bg2">
                <a:lumMod val="90000"/>
              </a:schemeClr>
            </a:gs>
            <a:gs pos="100000">
              <a:schemeClr val="bg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D0263D-8402-49D2-BB2A-69064ECA5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8396" y="1400092"/>
            <a:ext cx="3200400" cy="1184082"/>
          </a:xfrm>
        </p:spPr>
        <p:txBody>
          <a:bodyPr/>
          <a:lstStyle/>
          <a:p>
            <a:pPr algn="ctr"/>
            <a:r>
              <a:rPr lang="es-MX" b="1" dirty="0">
                <a:solidFill>
                  <a:srgbClr val="FF9933"/>
                </a:solidFill>
              </a:rPr>
              <a:t>La acción social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100921-012E-47D1-A858-AAFE76E9D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343" y="1209639"/>
            <a:ext cx="6400800" cy="4506686"/>
          </a:xfrm>
        </p:spPr>
        <p:txBody>
          <a:bodyPr/>
          <a:lstStyle/>
          <a:p>
            <a:pPr marL="45720" indent="0" algn="ctr">
              <a:buNone/>
            </a:pPr>
            <a:r>
              <a:rPr lang="es-MX" b="1" dirty="0">
                <a:solidFill>
                  <a:srgbClr val="006699"/>
                </a:solidFill>
              </a:rPr>
              <a:t>La acción social </a:t>
            </a:r>
            <a:r>
              <a:rPr lang="es-MX" dirty="0">
                <a:solidFill>
                  <a:srgbClr val="006699"/>
                </a:solidFill>
              </a:rPr>
              <a:t>tiene como principal objetivo </a:t>
            </a:r>
            <a:r>
              <a:rPr lang="es-MX" b="1" dirty="0">
                <a:solidFill>
                  <a:srgbClr val="006699"/>
                </a:solidFill>
              </a:rPr>
              <a:t>satisfacer necesidades básicas</a:t>
            </a:r>
            <a:r>
              <a:rPr lang="es-MX" dirty="0">
                <a:solidFill>
                  <a:srgbClr val="006699"/>
                </a:solidFill>
              </a:rPr>
              <a:t> que, por distintos motivos, un grupo de la población no puede satisfacer. </a:t>
            </a:r>
          </a:p>
          <a:p>
            <a:pPr marL="45720" indent="0" algn="ctr">
              <a:buNone/>
            </a:pPr>
            <a:r>
              <a:rPr lang="es-MX" dirty="0">
                <a:solidFill>
                  <a:srgbClr val="006699"/>
                </a:solidFill>
              </a:rPr>
              <a:t> </a:t>
            </a:r>
            <a:r>
              <a:rPr lang="es-MX" b="1" dirty="0">
                <a:solidFill>
                  <a:srgbClr val="006699"/>
                </a:solidFill>
              </a:rPr>
              <a:t>La acción social </a:t>
            </a:r>
            <a:r>
              <a:rPr lang="es-MX" dirty="0">
                <a:solidFill>
                  <a:srgbClr val="006699"/>
                </a:solidFill>
              </a:rPr>
              <a:t>puede estar dirigida a promover la </a:t>
            </a:r>
            <a:r>
              <a:rPr lang="es-MX" b="1" dirty="0">
                <a:solidFill>
                  <a:srgbClr val="006699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educación</a:t>
            </a:r>
            <a:r>
              <a:rPr lang="es-MX" dirty="0">
                <a:solidFill>
                  <a:srgbClr val="006699"/>
                </a:solidFill>
              </a:rPr>
              <a:t> o repartir alimentos, por ejemplo. Lo que pretende es llevar a cabo todo tipo de planes y proyectos con los que se promueva y desarrolle el conjunto de derechos de los ciudadanos que pertenecen a los colectivos más vulnerables.</a:t>
            </a:r>
          </a:p>
        </p:txBody>
      </p:sp>
      <p:pic>
        <p:nvPicPr>
          <p:cNvPr id="2052" name="Picture 4" descr="Resultado de imagen para acciÃ³n social">
            <a:extLst>
              <a:ext uri="{FF2B5EF4-FFF2-40B4-BE49-F238E27FC236}">
                <a16:creationId xmlns:a16="http://schemas.microsoft.com/office/drawing/2014/main" id="{D7DDD878-D5C4-4F08-B633-76412FBA9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012" y="3156126"/>
            <a:ext cx="3595168" cy="23924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72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F59F793C-08F2-41A5-8576-3ED97F15CC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8514678"/>
              </p:ext>
            </p:extLst>
          </p:nvPr>
        </p:nvGraphicFramePr>
        <p:xfrm>
          <a:off x="2032000" y="719666"/>
          <a:ext cx="787539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7470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66000"/>
                <a:lumOff val="34000"/>
              </a:schemeClr>
            </a:gs>
            <a:gs pos="62000">
              <a:schemeClr val="bg2">
                <a:lumMod val="90000"/>
              </a:schemeClr>
            </a:gs>
            <a:gs pos="74000">
              <a:schemeClr val="bg2">
                <a:lumMod val="90000"/>
              </a:schemeClr>
            </a:gs>
            <a:gs pos="100000">
              <a:schemeClr val="bg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sultado de imagen para comportamiento prosocial">
            <a:extLst>
              <a:ext uri="{FF2B5EF4-FFF2-40B4-BE49-F238E27FC236}">
                <a16:creationId xmlns:a16="http://schemas.microsoft.com/office/drawing/2014/main" id="{FA27744D-41C0-4C0E-A675-654F10AE52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4446" y="1789783"/>
            <a:ext cx="2848912" cy="18992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743CF93-FBB7-438D-8823-AF87DF96C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565653"/>
            <a:ext cx="9144000" cy="751518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accent1"/>
                </a:solidFill>
              </a:rPr>
              <a:t>¿Qué es el comportamiento prosocial?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6EFAAE-3730-4788-B2F3-96E2BD6969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5306" y="1537739"/>
            <a:ext cx="6498772" cy="4685034"/>
          </a:xfrm>
        </p:spPr>
        <p:txBody>
          <a:bodyPr>
            <a:normAutofit/>
          </a:bodyPr>
          <a:lstStyle/>
          <a:p>
            <a:pPr marL="45720" indent="0" algn="ctr" fontAlgn="base">
              <a:buNone/>
            </a:pPr>
            <a:r>
              <a:rPr lang="es-MX" sz="2400" dirty="0">
                <a:solidFill>
                  <a:srgbClr val="008080"/>
                </a:solidFill>
              </a:rPr>
              <a:t>La conducta prosocial es una </a:t>
            </a:r>
            <a:r>
              <a:rPr lang="es-MX" sz="2400" b="1" dirty="0">
                <a:solidFill>
                  <a:srgbClr val="008080"/>
                </a:solidFill>
              </a:rPr>
              <a:t>conducta voluntaria dirigida a beneficiar a otros. </a:t>
            </a:r>
            <a:r>
              <a:rPr lang="es-MX" sz="2400" dirty="0">
                <a:solidFill>
                  <a:srgbClr val="008080"/>
                </a:solidFill>
              </a:rPr>
              <a:t>Es decir, constituye un comportamiento</a:t>
            </a:r>
            <a:r>
              <a:rPr lang="es-MX" sz="2400" b="1" dirty="0">
                <a:solidFill>
                  <a:srgbClr val="008080"/>
                </a:solidFill>
              </a:rPr>
              <a:t> que facilita las interacciones positivas con los otros; incluyendo la ayuda, el compartir, la colaboración y/o el apoyo a las demás personas</a:t>
            </a:r>
            <a:r>
              <a:rPr lang="es-MX" sz="2400" dirty="0">
                <a:solidFill>
                  <a:srgbClr val="008080"/>
                </a:solidFill>
              </a:rPr>
              <a:t>.</a:t>
            </a:r>
          </a:p>
          <a:p>
            <a:pPr marL="45720" indent="0" algn="ctr" fontAlgn="base">
              <a:buNone/>
            </a:pPr>
            <a:r>
              <a:rPr lang="es-MX" sz="2400" dirty="0">
                <a:solidFill>
                  <a:srgbClr val="008080"/>
                </a:solidFill>
              </a:rPr>
              <a:t>El comportamiento prosocial </a:t>
            </a:r>
            <a:r>
              <a:rPr lang="es-MX" sz="2400" b="1" dirty="0">
                <a:solidFill>
                  <a:srgbClr val="008080"/>
                </a:solidFill>
              </a:rPr>
              <a:t>desempeña un papel fundamental en la formación de relaciones interpersonales positivas y el mantenimiento del bienestar personal y social</a:t>
            </a:r>
            <a:r>
              <a:rPr lang="es-MX" sz="2400" dirty="0">
                <a:solidFill>
                  <a:srgbClr val="008080"/>
                </a:solidFill>
              </a:rPr>
              <a:t>.</a:t>
            </a:r>
          </a:p>
          <a:p>
            <a:pPr marL="4572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8110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0ACF91CA-90AB-4A4A-8F4D-89635A67BF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70037" y="3723264"/>
            <a:ext cx="3200400" cy="2337854"/>
          </a:xfrm>
        </p:spPr>
        <p:txBody>
          <a:bodyPr>
            <a:noAutofit/>
          </a:bodyPr>
          <a:lstStyle/>
          <a:p>
            <a:pPr algn="ctr"/>
            <a:r>
              <a:rPr lang="es-MX" sz="2200" dirty="0">
                <a:solidFill>
                  <a:srgbClr val="CC6600"/>
                </a:solidFill>
              </a:rPr>
              <a:t>“La libertad consiste en ser capaz de elegir entre lo que es posible para mí, y hacerme responsable de mi elección”. </a:t>
            </a:r>
          </a:p>
          <a:p>
            <a:pPr algn="ctr"/>
            <a:r>
              <a:rPr lang="es-MX" sz="2200" b="1" dirty="0">
                <a:solidFill>
                  <a:srgbClr val="CC6600"/>
                </a:solidFill>
              </a:rPr>
              <a:t>Jorge Bucay</a:t>
            </a:r>
          </a:p>
        </p:txBody>
      </p:sp>
      <p:pic>
        <p:nvPicPr>
          <p:cNvPr id="1032" name="Picture 8" descr="Imagen relacionada">
            <a:extLst>
              <a:ext uri="{FF2B5EF4-FFF2-40B4-BE49-F238E27FC236}">
                <a16:creationId xmlns:a16="http://schemas.microsoft.com/office/drawing/2014/main" id="{77E73AB8-A525-4DBE-B1EE-611A8420B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634" y="1091146"/>
            <a:ext cx="3641207" cy="23378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6" name="Picture 12" descr="Imagen relacionada">
            <a:extLst>
              <a:ext uri="{FF2B5EF4-FFF2-40B4-BE49-F238E27FC236}">
                <a16:creationId xmlns:a16="http://schemas.microsoft.com/office/drawing/2014/main" id="{192428B0-9D9D-462C-8E58-384A8CD409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43" y="1013791"/>
            <a:ext cx="6596269" cy="494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69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5E35BEC7-CCCD-4BE7-BA12-20162EBC2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565653"/>
            <a:ext cx="9144000" cy="986310"/>
          </a:xfrm>
        </p:spPr>
        <p:txBody>
          <a:bodyPr>
            <a:normAutofit fontScale="90000"/>
          </a:bodyPr>
          <a:lstStyle/>
          <a:p>
            <a:pPr algn="ctr"/>
            <a:br>
              <a:rPr lang="es-MX" sz="3600" dirty="0"/>
            </a:br>
            <a:r>
              <a:rPr lang="es-MX" sz="3600" dirty="0">
                <a:solidFill>
                  <a:schemeClr val="bg2">
                    <a:lumMod val="50000"/>
                  </a:schemeClr>
                </a:solidFill>
              </a:rPr>
              <a:t>Importancia en el desarrollo de una sociedad más solidaria</a:t>
            </a:r>
            <a:endParaRPr lang="es-MX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28CD7463-15DD-47D3-A51D-8AD9A2AB23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2200" dirty="0">
                <a:solidFill>
                  <a:srgbClr val="CC3399"/>
                </a:solidFill>
              </a:rPr>
              <a:t>Por solidaridad entendemos cualquier acto desinteresado que pueda significar un beneficio para un tercero y que en el fondo también supone algún nivel de satisfacción para aquel que lo lleva acabo.</a:t>
            </a:r>
          </a:p>
          <a:p>
            <a:pPr algn="just"/>
            <a:r>
              <a:rPr lang="es-MX" sz="2200" dirty="0">
                <a:solidFill>
                  <a:srgbClr val="CC3399"/>
                </a:solidFill>
              </a:rPr>
              <a:t>La solidaridad es, realmente, la base de la sociedad humana si se tiene en cuenta que cuidándonos unos a otros podemos sobrevivir.</a:t>
            </a:r>
          </a:p>
          <a:p>
            <a:pPr algn="just"/>
            <a:r>
              <a:rPr lang="es-MX" sz="2200" dirty="0">
                <a:solidFill>
                  <a:srgbClr val="CC3399"/>
                </a:solidFill>
              </a:rPr>
              <a:t>La solidaridad es sin dudas importante ya que a partir de ella la sociedad funciona más armoniosamente.</a:t>
            </a:r>
          </a:p>
          <a:p>
            <a:pPr marL="45720" indent="0" algn="ctr">
              <a:buNone/>
            </a:pPr>
            <a:br>
              <a:rPr lang="es-MX" sz="2200" i="1" dirty="0">
                <a:solidFill>
                  <a:schemeClr val="tx2">
                    <a:lumMod val="65000"/>
                    <a:lumOff val="35000"/>
                  </a:schemeClr>
                </a:solidFill>
              </a:rPr>
            </a:br>
            <a:r>
              <a:rPr lang="es-MX" sz="2400" i="1" dirty="0">
                <a:solidFill>
                  <a:schemeClr val="bg2">
                    <a:lumMod val="50000"/>
                  </a:schemeClr>
                </a:solidFill>
              </a:rPr>
              <a:t>La solidaridad es un acto humano de ayudar al otro y contribuye al desarrollo social.</a:t>
            </a:r>
            <a:br>
              <a:rPr lang="es-MX" sz="2400" i="1" dirty="0">
                <a:solidFill>
                  <a:schemeClr val="bg2">
                    <a:lumMod val="50000"/>
                  </a:schemeClr>
                </a:solidFill>
              </a:rPr>
            </a:br>
            <a:br>
              <a:rPr lang="es-MX" sz="2200" i="1" dirty="0">
                <a:solidFill>
                  <a:schemeClr val="tx2">
                    <a:lumMod val="65000"/>
                    <a:lumOff val="35000"/>
                  </a:schemeClr>
                </a:solidFill>
              </a:rPr>
            </a:br>
            <a:endParaRPr lang="es-MX" sz="2200" i="1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26" name="Picture 2" descr="Resultado de imagen para solidaridad">
            <a:extLst>
              <a:ext uri="{FF2B5EF4-FFF2-40B4-BE49-F238E27FC236}">
                <a16:creationId xmlns:a16="http://schemas.microsoft.com/office/drawing/2014/main" id="{A76F6858-3036-4251-866F-8D3D58CE4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0312" y="209433"/>
            <a:ext cx="2151688" cy="169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758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Resultado de imagen para servicio comunitario">
            <a:extLst>
              <a:ext uri="{FF2B5EF4-FFF2-40B4-BE49-F238E27FC236}">
                <a16:creationId xmlns:a16="http://schemas.microsoft.com/office/drawing/2014/main" id="{6757B1D7-0D12-46C0-9D98-4A2C77558F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20" y="1772217"/>
            <a:ext cx="10792760" cy="3313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id="{B2909E84-F4CD-4160-B6AB-AADBA887E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69054"/>
            <a:ext cx="9144000" cy="1072729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solidFill>
                  <a:srgbClr val="FF9933"/>
                </a:solidFill>
              </a:rPr>
              <a:t>Elabora un compromiso en un servicio comunitario de responsabilidad social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922F98B-1306-4011-A4B5-9C01D05C6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5338929"/>
            <a:ext cx="9144000" cy="128016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b="1" i="1" dirty="0">
                <a:solidFill>
                  <a:schemeClr val="accent6">
                    <a:lumMod val="75000"/>
                  </a:schemeClr>
                </a:solidFill>
              </a:rPr>
              <a:t>La solidaridad </a:t>
            </a:r>
            <a:r>
              <a:rPr lang="es-MX" i="1" dirty="0">
                <a:solidFill>
                  <a:schemeClr val="accent6">
                    <a:lumMod val="75000"/>
                  </a:schemeClr>
                </a:solidFill>
              </a:rPr>
              <a:t>puede fácilmente convertirse en </a:t>
            </a:r>
            <a:r>
              <a:rPr lang="es-MX" b="1" i="1" dirty="0">
                <a:solidFill>
                  <a:schemeClr val="accent6">
                    <a:lumMod val="75000"/>
                  </a:schemeClr>
                </a:solidFill>
              </a:rPr>
              <a:t>un medio </a:t>
            </a:r>
            <a:r>
              <a:rPr lang="es-MX" i="1" dirty="0">
                <a:solidFill>
                  <a:schemeClr val="accent6">
                    <a:lumMod val="75000"/>
                  </a:schemeClr>
                </a:solidFill>
              </a:rPr>
              <a:t>para dar solución o ayuda a quienes más lo necesitan y también para que nos sintamos parte de un todo que </a:t>
            </a:r>
            <a:r>
              <a:rPr lang="es-MX" b="1" i="1" dirty="0">
                <a:solidFill>
                  <a:schemeClr val="accent6">
                    <a:lumMod val="75000"/>
                  </a:schemeClr>
                </a:solidFill>
              </a:rPr>
              <a:t>es</a:t>
            </a:r>
            <a:r>
              <a:rPr lang="es-MX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MX" b="1" i="1" dirty="0">
                <a:solidFill>
                  <a:schemeClr val="accent6">
                    <a:lumMod val="75000"/>
                  </a:schemeClr>
                </a:solidFill>
              </a:rPr>
              <a:t>la sociedad</a:t>
            </a:r>
            <a:r>
              <a:rPr lang="es-MX" i="1" dirty="0">
                <a:solidFill>
                  <a:schemeClr val="accent6">
                    <a:lumMod val="75000"/>
                  </a:schemeClr>
                </a:solidFill>
              </a:rPr>
              <a:t>, una sociedad que debe ser vivible para todos sus miembros y habitantes. </a:t>
            </a:r>
          </a:p>
        </p:txBody>
      </p:sp>
      <p:pic>
        <p:nvPicPr>
          <p:cNvPr id="1026" name="Picture 2" descr="https://noticiasmicrojuris.files.wordpress.com/2012/08/servicio-comunitario.jpg?w=159">
            <a:extLst>
              <a:ext uri="{FF2B5EF4-FFF2-40B4-BE49-F238E27FC236}">
                <a16:creationId xmlns:a16="http://schemas.microsoft.com/office/drawing/2014/main" id="{3D567141-42AE-4420-88CB-F848E358FD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40"/>
            <a:ext cx="1341782" cy="13333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servicio comunitario">
            <a:extLst>
              <a:ext uri="{FF2B5EF4-FFF2-40B4-BE49-F238E27FC236}">
                <a16:creationId xmlns:a16="http://schemas.microsoft.com/office/drawing/2014/main" id="{0F498659-1D4B-4439-9EFE-2CB69F9B57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173" y="0"/>
            <a:ext cx="1793827" cy="13417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770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BFA53C27-5692-4D8D-AB8B-B01F2BFBA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CC3399"/>
                </a:solidFill>
              </a:rPr>
              <a:t>Bibliografía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CB0D89C-62C8-4205-B40E-3E7B3688E2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>
                <a:solidFill>
                  <a:schemeClr val="accent1"/>
                </a:solidFill>
              </a:rPr>
              <a:t>Bucay, Jorge. (2003). </a:t>
            </a:r>
            <a:r>
              <a:rPr lang="es-MX" i="1" dirty="0">
                <a:solidFill>
                  <a:schemeClr val="accent1"/>
                </a:solidFill>
              </a:rPr>
              <a:t>El camino de la autodependencia</a:t>
            </a:r>
            <a:r>
              <a:rPr lang="es-MX" dirty="0">
                <a:solidFill>
                  <a:schemeClr val="accent1"/>
                </a:solidFill>
              </a:rPr>
              <a:t>. México: Océano.</a:t>
            </a:r>
          </a:p>
          <a:p>
            <a:pPr algn="just"/>
            <a:r>
              <a:rPr lang="es-MX" dirty="0">
                <a:solidFill>
                  <a:schemeClr val="accent1"/>
                </a:solidFill>
              </a:rPr>
              <a:t>Covey, Sean. (2003). </a:t>
            </a:r>
            <a:r>
              <a:rPr lang="es-MX" i="1" dirty="0">
                <a:solidFill>
                  <a:schemeClr val="accent1"/>
                </a:solidFill>
              </a:rPr>
              <a:t>Los 7 hábitos de los adolescentes altamente efectivos.</a:t>
            </a:r>
            <a:r>
              <a:rPr lang="es-MX" dirty="0">
                <a:solidFill>
                  <a:schemeClr val="accent1"/>
                </a:solidFill>
              </a:rPr>
              <a:t> México. Grijalbo.</a:t>
            </a:r>
          </a:p>
          <a:p>
            <a:pPr algn="just"/>
            <a:r>
              <a:rPr lang="es-MX" dirty="0">
                <a:solidFill>
                  <a:schemeClr val="accent1"/>
                </a:solidFill>
              </a:rPr>
              <a:t>García de León Pastrana, Ma. Del Rocío. </a:t>
            </a:r>
            <a:r>
              <a:rPr lang="es-MX" i="1" dirty="0">
                <a:solidFill>
                  <a:schemeClr val="accent1"/>
                </a:solidFill>
              </a:rPr>
              <a:t>et al</a:t>
            </a:r>
            <a:r>
              <a:rPr lang="es-MX" dirty="0">
                <a:solidFill>
                  <a:schemeClr val="accent1"/>
                </a:solidFill>
              </a:rPr>
              <a:t>. ( 2016). </a:t>
            </a:r>
            <a:r>
              <a:rPr lang="es-MX" i="1" dirty="0">
                <a:solidFill>
                  <a:schemeClr val="accent1"/>
                </a:solidFill>
              </a:rPr>
              <a:t>Desarrollo social del adolescente: Libro de texto</a:t>
            </a:r>
            <a:r>
              <a:rPr lang="es-MX" dirty="0">
                <a:solidFill>
                  <a:schemeClr val="accent1"/>
                </a:solidFill>
              </a:rPr>
              <a:t>. México: UAEM.</a:t>
            </a:r>
          </a:p>
          <a:p>
            <a:pPr algn="just"/>
            <a:r>
              <a:rPr lang="es-MX" dirty="0">
                <a:solidFill>
                  <a:schemeClr val="accent1"/>
                </a:solidFill>
              </a:rPr>
              <a:t>Moreno, Kena. (2012). </a:t>
            </a:r>
            <a:r>
              <a:rPr lang="es-MX" i="1" dirty="0">
                <a:solidFill>
                  <a:schemeClr val="accent1"/>
                </a:solidFill>
              </a:rPr>
              <a:t>Habilidades para la vida: Guía para educar con valores. </a:t>
            </a:r>
            <a:r>
              <a:rPr lang="es-MX" dirty="0">
                <a:solidFill>
                  <a:schemeClr val="accent1"/>
                </a:solidFill>
              </a:rPr>
              <a:t>México: Trillas.</a:t>
            </a:r>
          </a:p>
          <a:p>
            <a:pPr algn="just"/>
            <a:r>
              <a:rPr lang="es-MX" dirty="0">
                <a:solidFill>
                  <a:schemeClr val="accent1"/>
                </a:solidFill>
              </a:rPr>
              <a:t>UAEM. (2011). Responsabilidad social universitaria: Una visión introductoria desde varios autores. México: UAEM.</a:t>
            </a:r>
          </a:p>
          <a:p>
            <a:pPr marL="45720" indent="0">
              <a:buNone/>
            </a:pPr>
            <a:endParaRPr lang="es-MX" dirty="0">
              <a:solidFill>
                <a:srgbClr val="A75F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76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94E939-882C-42B7-AF0F-86B79860C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565653"/>
            <a:ext cx="9144000" cy="575250"/>
          </a:xfrm>
        </p:spPr>
        <p:txBody>
          <a:bodyPr/>
          <a:lstStyle/>
          <a:p>
            <a:pPr algn="ctr"/>
            <a:r>
              <a:rPr lang="es-MX" dirty="0">
                <a:solidFill>
                  <a:srgbClr val="CC3399"/>
                </a:solidFill>
              </a:rPr>
              <a:t>Mesografía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EF7E5F1-80F9-4C75-BDC5-D9DA8671A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447101"/>
            <a:ext cx="9144000" cy="441680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dirty="0">
                <a:solidFill>
                  <a:schemeClr val="accent1"/>
                </a:solidFill>
              </a:rPr>
              <a:t>https://concepto.de/familia/#ixzz5USw13e38</a:t>
            </a:r>
          </a:p>
          <a:p>
            <a:pPr algn="just"/>
            <a:r>
              <a:rPr lang="es-MX" dirty="0">
                <a:solidFill>
                  <a:schemeClr val="accent1"/>
                </a:solidFill>
              </a:rPr>
              <a:t>https://definicion.de/accion-social/</a:t>
            </a:r>
          </a:p>
          <a:p>
            <a:pPr algn="just"/>
            <a:r>
              <a:rPr lang="es-MX" dirty="0">
                <a:solidFill>
                  <a:schemeClr val="accent1"/>
                </a:solidFill>
              </a:rPr>
              <a:t>https://www.guioteca.com/psicologia-y-tendencias/que-es-la-conducta-prosocial-la-interaccion-positiva-con-otros/</a:t>
            </a:r>
          </a:p>
          <a:p>
            <a:pPr algn="just"/>
            <a:r>
              <a:rPr lang="es-MX" dirty="0">
                <a:solidFill>
                  <a:schemeClr val="accent1"/>
                </a:solidFill>
              </a:rPr>
              <a:t>https://www.importancia.org/solidaridad.php</a:t>
            </a:r>
          </a:p>
          <a:p>
            <a:pPr algn="just"/>
            <a:r>
              <a:rPr lang="es-MX" dirty="0">
                <a:solidFill>
                  <a:schemeClr val="accent1"/>
                </a:solidFill>
              </a:rPr>
              <a:t>https://psicoarganzuela.es/habilidades-sociales-asertividad-y-resolucion-de-conflictos-en-adolescentes/habilidades-sociales-en-adolescentes/</a:t>
            </a:r>
          </a:p>
          <a:p>
            <a:pPr algn="just"/>
            <a:r>
              <a:rPr lang="es-MX" dirty="0">
                <a:solidFill>
                  <a:schemeClr val="accent1"/>
                </a:solidFill>
              </a:rPr>
              <a:t>https://www.aulafacil.com/cursos/educacion/desarrollo-del-adolescente/influencia-de-la-familia-en-el-desarrollo-social-del-adolescente-l6152</a:t>
            </a:r>
          </a:p>
          <a:p>
            <a:pPr algn="just"/>
            <a:r>
              <a:rPr lang="es-MX" dirty="0">
                <a:solidFill>
                  <a:schemeClr val="accent1"/>
                </a:solidFill>
              </a:rPr>
              <a:t>http://www.fihu-diagnostico.org.pe/el-adolescente-y-su-familia/</a:t>
            </a:r>
          </a:p>
          <a:p>
            <a:pPr algn="just"/>
            <a:r>
              <a:rPr lang="es-MX" dirty="0">
                <a:solidFill>
                  <a:schemeClr val="accent1"/>
                </a:solidFill>
              </a:rPr>
              <a:t>https://gestionandohijos.com/como-cuidar-la-familia/</a:t>
            </a:r>
          </a:p>
          <a:p>
            <a:pPr marL="45720" indent="0" algn="just">
              <a:buNone/>
            </a:pPr>
            <a:endParaRPr lang="es-MX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783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126ED1-A847-4DC8-A0B5-7CF79935C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565653"/>
            <a:ext cx="9144000" cy="608806"/>
          </a:xfrm>
        </p:spPr>
        <p:txBody>
          <a:bodyPr/>
          <a:lstStyle/>
          <a:p>
            <a:pPr algn="ctr"/>
            <a:r>
              <a:rPr lang="es-MX" dirty="0">
                <a:solidFill>
                  <a:srgbClr val="CC3399"/>
                </a:solidFill>
              </a:rPr>
              <a:t>Mesografía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00790E4-C9BA-40CC-ACBD-C2C5B9A30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481373"/>
            <a:ext cx="9144000" cy="4692924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chemeClr val="accent1"/>
                </a:solidFill>
              </a:rPr>
              <a:t>http://www.aulaplaneta.com/2014/10/17/en-familia/diez-claves-para-fomentar-el-dialogo-en-familia/</a:t>
            </a:r>
          </a:p>
          <a:p>
            <a:r>
              <a:rPr lang="es-MX" dirty="0">
                <a:solidFill>
                  <a:schemeClr val="accent1"/>
                </a:solidFill>
              </a:rPr>
              <a:t>http://www.codajic.org/sites/www.codajic.org/files/Desarrollo%20adolescente%20Congreso%20psiquiatria.pdf</a:t>
            </a:r>
          </a:p>
          <a:p>
            <a:r>
              <a:rPr lang="es-MX" dirty="0">
                <a:solidFill>
                  <a:schemeClr val="accent1"/>
                </a:solidFill>
              </a:rPr>
              <a:t>https://www.bioguia.com/notas/como-construir-autonomia-desde-la-familia</a:t>
            </a:r>
          </a:p>
          <a:p>
            <a:r>
              <a:rPr lang="es-MX" dirty="0">
                <a:solidFill>
                  <a:schemeClr val="accent1"/>
                </a:solidFill>
              </a:rPr>
              <a:t>https://www.gestiopolis.com/la-autonomia-decidir-por-mi/</a:t>
            </a:r>
          </a:p>
          <a:p>
            <a:r>
              <a:rPr lang="es-MX" dirty="0">
                <a:solidFill>
                  <a:schemeClr val="accent1"/>
                </a:solidFill>
              </a:rPr>
              <a:t>http://elrespeto10az.blogspot.com/p/para-que-sirve-el-respeto.html</a:t>
            </a:r>
          </a:p>
          <a:p>
            <a:r>
              <a:rPr lang="es-MX" dirty="0">
                <a:solidFill>
                  <a:schemeClr val="accent1"/>
                </a:solidFill>
              </a:rPr>
              <a:t>https://es.slideshare.net/creepyy/aceptacin-social</a:t>
            </a:r>
          </a:p>
          <a:p>
            <a:r>
              <a:rPr lang="es-MX" dirty="0">
                <a:solidFill>
                  <a:schemeClr val="accent1"/>
                </a:solidFill>
              </a:rPr>
              <a:t>http://consultapsicologicamadrid.com/adolescencia-y-amistad/</a:t>
            </a:r>
          </a:p>
          <a:p>
            <a:endParaRPr lang="es-MX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08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75A85BDD-6549-44D1-A903-A53D726470F4}"/>
              </a:ext>
            </a:extLst>
          </p:cNvPr>
          <p:cNvSpPr/>
          <p:nvPr/>
        </p:nvSpPr>
        <p:spPr>
          <a:xfrm>
            <a:off x="3053592" y="2164359"/>
            <a:ext cx="6724246" cy="188752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>
                <a:solidFill>
                  <a:srgbClr val="FFFF99"/>
                </a:solidFill>
              </a:rPr>
              <a:t>Nota: El contenido de este material es únicamente con fines educativos y se reconoce que pertenece a sus autores legales y/intelectuales</a:t>
            </a:r>
          </a:p>
          <a:p>
            <a:pPr algn="just"/>
            <a:endParaRPr lang="es-MX" dirty="0">
              <a:solidFill>
                <a:srgbClr val="FFFF99"/>
              </a:solidFill>
            </a:endParaRPr>
          </a:p>
          <a:p>
            <a:pPr algn="just"/>
            <a:r>
              <a:rPr lang="es-MX" dirty="0">
                <a:solidFill>
                  <a:srgbClr val="FFFF99"/>
                </a:solidFill>
              </a:rPr>
              <a:t>Las imágenes de este material fueron tomadas de Google.</a:t>
            </a:r>
          </a:p>
        </p:txBody>
      </p:sp>
    </p:spTree>
    <p:extLst>
      <p:ext uri="{BB962C8B-B14F-4D97-AF65-F5344CB8AC3E}">
        <p14:creationId xmlns:p14="http://schemas.microsoft.com/office/powerpoint/2010/main" val="418215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7C9D26-8092-4D3A-8FD5-CF98B2080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800" dirty="0">
                <a:solidFill>
                  <a:schemeClr val="accent1"/>
                </a:solidFill>
              </a:rPr>
              <a:t>COMPETENCIAS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2A013A3-BA4B-4C48-A819-3CDF4A3BED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400" dirty="0">
                <a:solidFill>
                  <a:srgbClr val="CC3399"/>
                </a:solidFill>
              </a:rPr>
              <a:t>Competencias Disciplinares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695B64D7-EEC7-4438-A282-67CA369014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40886" y="2554048"/>
            <a:ext cx="4155347" cy="3431694"/>
          </a:xfrm>
        </p:spPr>
        <p:txBody>
          <a:bodyPr>
            <a:normAutofit/>
          </a:bodyPr>
          <a:lstStyle/>
          <a:p>
            <a:pPr marL="502920" indent="-457200" algn="just">
              <a:buAutoNum type="arabicPeriod"/>
            </a:pPr>
            <a:r>
              <a:rPr lang="es-MX" dirty="0">
                <a:solidFill>
                  <a:srgbClr val="006666"/>
                </a:solidFill>
              </a:rPr>
              <a:t>Identifica el conocimiento social y humanista como una construcción en constante transformación.</a:t>
            </a:r>
          </a:p>
          <a:p>
            <a:pPr marL="502920" indent="-457200" algn="just">
              <a:buFont typeface="+mj-lt"/>
              <a:buAutoNum type="arabicPeriod" startAt="10"/>
            </a:pPr>
            <a:r>
              <a:rPr lang="es-MX" dirty="0">
                <a:solidFill>
                  <a:srgbClr val="006666"/>
                </a:solidFill>
              </a:rPr>
              <a:t>Valora distintas prácticas sociales mediante el reconocimiento de sus significados dentro de un sistema cultural, con una actitud de respeto.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7B9A289B-3CBF-465D-8C7F-D87D5E8665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  <a:p>
            <a:pPr algn="ctr"/>
            <a:r>
              <a:rPr lang="es-MX" sz="2400" dirty="0">
                <a:solidFill>
                  <a:srgbClr val="CC3399"/>
                </a:solidFill>
              </a:rPr>
              <a:t>Competencias Genéricas </a:t>
            </a:r>
          </a:p>
          <a:p>
            <a:endParaRPr lang="es-MX" dirty="0">
              <a:solidFill>
                <a:srgbClr val="CC3399"/>
              </a:solidFill>
            </a:endParaRPr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699B13FF-2F3E-4EFA-9094-F6B584C7F3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95766" y="2588106"/>
            <a:ext cx="4155347" cy="3431694"/>
          </a:xfrm>
        </p:spPr>
        <p:txBody>
          <a:bodyPr/>
          <a:lstStyle/>
          <a:p>
            <a:pPr marL="502920" indent="-457200" algn="just">
              <a:buFont typeface="+mj-lt"/>
              <a:buAutoNum type="arabicPeriod"/>
            </a:pPr>
            <a:r>
              <a:rPr lang="es-MX" dirty="0">
                <a:solidFill>
                  <a:srgbClr val="006666"/>
                </a:solidFill>
              </a:rPr>
              <a:t>Se conoce y valora a sí mismo y aborda problemas y retos teniendo en cuenta los objetivos que persigue.</a:t>
            </a:r>
          </a:p>
          <a:p>
            <a:pPr marL="502920" indent="-457200" algn="just">
              <a:buFont typeface="+mj-lt"/>
              <a:buAutoNum type="arabicPeriod" startAt="3"/>
            </a:pPr>
            <a:r>
              <a:rPr lang="es-MX" dirty="0">
                <a:solidFill>
                  <a:srgbClr val="006666"/>
                </a:solidFill>
              </a:rPr>
              <a:t>Elige y practica estilos de vida saludables.</a:t>
            </a:r>
          </a:p>
          <a:p>
            <a:pPr marL="502920" indent="-457200" algn="just">
              <a:buFont typeface="+mj-lt"/>
              <a:buAutoNum type="arabicPeriod" startAt="7"/>
            </a:pPr>
            <a:r>
              <a:rPr lang="es-MX" dirty="0">
                <a:solidFill>
                  <a:srgbClr val="006666"/>
                </a:solidFill>
              </a:rPr>
              <a:t>Aprende por iniciativa e interés propio a lo largo de la vida.</a:t>
            </a:r>
          </a:p>
          <a:p>
            <a:pPr marL="536575" indent="-492125" algn="just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6124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67C84F-8FA0-4D4E-8364-E4CF62A5E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200" dirty="0">
                <a:solidFill>
                  <a:srgbClr val="CC3399"/>
                </a:solidFill>
              </a:rPr>
              <a:t>4.1 El camino de la autonomía y mis relaciones interpersonales en familia.</a:t>
            </a:r>
            <a:br>
              <a:rPr lang="es-MX" sz="3200" dirty="0">
                <a:solidFill>
                  <a:srgbClr val="CC3399"/>
                </a:solidFill>
              </a:rPr>
            </a:br>
            <a:endParaRPr lang="es-MX" sz="3200" dirty="0">
              <a:solidFill>
                <a:srgbClr val="CC3399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959A809-FC8F-403F-9E08-DD9B676722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es-MX" sz="2000" b="1" dirty="0">
                <a:solidFill>
                  <a:schemeClr val="accent1"/>
                </a:solidFill>
              </a:rPr>
              <a:t>PROPÓSITO</a:t>
            </a:r>
            <a:r>
              <a:rPr lang="es-MX" sz="2000" dirty="0">
                <a:solidFill>
                  <a:schemeClr val="accent1"/>
                </a:solidFill>
              </a:rPr>
              <a:t>:</a:t>
            </a:r>
          </a:p>
          <a:p>
            <a:pPr algn="just"/>
            <a:r>
              <a:rPr lang="es-MX" sz="2400" dirty="0">
                <a:solidFill>
                  <a:schemeClr val="accent2">
                    <a:lumMod val="75000"/>
                  </a:schemeClr>
                </a:solidFill>
              </a:rPr>
              <a:t>Valora la importancia que juega la familia en el desarrollo de los adolescentes y en la construcción de su autonomía.</a:t>
            </a:r>
          </a:p>
        </p:txBody>
      </p:sp>
    </p:spTree>
    <p:extLst>
      <p:ext uri="{BB962C8B-B14F-4D97-AF65-F5344CB8AC3E}">
        <p14:creationId xmlns:p14="http://schemas.microsoft.com/office/powerpoint/2010/main" val="38147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8444E9C8-171D-4B32-B0B6-850C0C0C8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565653"/>
            <a:ext cx="9144000" cy="575250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accent5"/>
                </a:solidFill>
              </a:rPr>
              <a:t>¿Qué es la familia?</a:t>
            </a:r>
          </a:p>
        </p:txBody>
      </p:sp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id="{B8BDCC9D-A9E4-4A20-A6FD-6E476677BA9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es-MX" sz="2200" dirty="0">
                <a:solidFill>
                  <a:schemeClr val="accent4">
                    <a:lumMod val="75000"/>
                  </a:schemeClr>
                </a:solidFill>
              </a:rPr>
              <a:t>La </a:t>
            </a:r>
            <a:r>
              <a:rPr lang="es-MX" sz="2200" b="1" dirty="0">
                <a:solidFill>
                  <a:schemeClr val="accent4">
                    <a:lumMod val="75000"/>
                  </a:schemeClr>
                </a:solidFill>
              </a:rPr>
              <a:t>familia</a:t>
            </a:r>
            <a:r>
              <a:rPr lang="es-MX" sz="2200" dirty="0">
                <a:solidFill>
                  <a:schemeClr val="accent4">
                    <a:lumMod val="75000"/>
                  </a:schemeClr>
                </a:solidFill>
              </a:rPr>
              <a:t> es un grupo de personas unidas por el parentesco, es la organización más importante de las que puede pertenecer el hombre. Esta unión se puede conformar por vínculos consanguíneos o por un vínculo constituido y reconocido legal y socialmente, como es el matrimonio o la adopción.</a:t>
            </a:r>
            <a:br>
              <a:rPr lang="es-MX" sz="2200" dirty="0">
                <a:solidFill>
                  <a:schemeClr val="accent4">
                    <a:lumMod val="75000"/>
                  </a:schemeClr>
                </a:solidFill>
              </a:rPr>
            </a:br>
            <a:br>
              <a:rPr lang="es-MX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es-MX" sz="1200" dirty="0"/>
              <a:t>Fuente: </a:t>
            </a:r>
            <a:r>
              <a:rPr lang="es-MX" sz="1200" dirty="0">
                <a:hlinkClick r:id="rId2"/>
              </a:rPr>
              <a:t>https://concepto.de/familia/#ixzz5USw13e38</a:t>
            </a:r>
            <a:endParaRPr lang="es-MX" sz="1200" dirty="0"/>
          </a:p>
        </p:txBody>
      </p:sp>
      <p:pic>
        <p:nvPicPr>
          <p:cNvPr id="1026" name="Picture 2" descr="Resultado de imagen para la familia">
            <a:extLst>
              <a:ext uri="{FF2B5EF4-FFF2-40B4-BE49-F238E27FC236}">
                <a16:creationId xmlns:a16="http://schemas.microsoft.com/office/drawing/2014/main" id="{FAF7A557-7D84-4CDE-81D7-CBDAF8319AF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843" y="1969257"/>
            <a:ext cx="4389437" cy="29194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67341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3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3B6CB236-290F-4785-9D06-44265FB83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565653"/>
            <a:ext cx="9144000" cy="650751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CC3399"/>
                </a:solidFill>
              </a:rPr>
              <a:t>La importancia de la familia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6ABE34B-A9BE-4D56-9461-25D6A83067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es-MX" b="1" dirty="0">
                <a:solidFill>
                  <a:srgbClr val="CC3399"/>
                </a:solidFill>
              </a:rPr>
              <a:t>En el desarrollo personal de los adolescentes:</a:t>
            </a:r>
          </a:p>
          <a:p>
            <a:pPr marL="45720" indent="0" algn="just">
              <a:buNone/>
            </a:pP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La familia 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le ayuda a los adolescentes a aprender quienes son, desarrollar su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personalidad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 y les brinda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apoyo emocional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. El ambiente en que crecen los adolescentes define elementos fundamentales para el resto de su vida. Nuestras familias nos conducen en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formas de ver el mundo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pensar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comportarnos y valorar la vida y la de los otros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  <a:p>
            <a:pPr marL="45720" indent="0">
              <a:buNone/>
            </a:pPr>
            <a:r>
              <a:rPr lang="es-MX" b="1" dirty="0">
                <a:solidFill>
                  <a:srgbClr val="CC3399"/>
                </a:solidFill>
              </a:rPr>
              <a:t>En el desarrollo social de los adolescentes:</a:t>
            </a:r>
          </a:p>
          <a:p>
            <a:pPr marL="45720" indent="0" algn="just">
              <a:buNone/>
            </a:pP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La familia 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es el núcleo esencial en el que el adolescente debe encontrar por un lado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el apoyo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la protección y el cariño 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necesarios y por otro el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respeto hacia sus necesidades de independencia de perfección y de creatividad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. Es importante que los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padres sean flexibles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, ya que deben adecuarse a los cambios vertiginosos por los que pasa el adolescente.</a:t>
            </a:r>
          </a:p>
        </p:txBody>
      </p:sp>
      <p:pic>
        <p:nvPicPr>
          <p:cNvPr id="1026" name="Picture 2" descr="Imagen relacionada">
            <a:extLst>
              <a:ext uri="{FF2B5EF4-FFF2-40B4-BE49-F238E27FC236}">
                <a16:creationId xmlns:a16="http://schemas.microsoft.com/office/drawing/2014/main" id="{5E68B7A3-AB5D-48C4-857F-9BDBEA2CB9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8922" y="344866"/>
            <a:ext cx="2619375" cy="17430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327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DF821997-726A-41D6-87C8-53464D952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565653"/>
            <a:ext cx="8182062" cy="994790"/>
          </a:xfrm>
        </p:spPr>
        <p:txBody>
          <a:bodyPr>
            <a:noAutofit/>
          </a:bodyPr>
          <a:lstStyle/>
          <a:p>
            <a:pPr algn="ctr"/>
            <a:r>
              <a:rPr lang="es-MX" sz="3200" dirty="0">
                <a:solidFill>
                  <a:srgbClr val="CC6600"/>
                </a:solidFill>
              </a:rPr>
              <a:t>¿Qué podemos hacer para cuidar a nuestra  familia?</a:t>
            </a:r>
          </a:p>
        </p:txBody>
      </p:sp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37F20249-9B7A-4BCF-B311-AAC44A4BD8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es-MX" b="1" dirty="0">
                <a:solidFill>
                  <a:schemeClr val="accent1"/>
                </a:solidFill>
              </a:rPr>
              <a:t>Cuidar el clima familiar</a:t>
            </a:r>
            <a:r>
              <a:rPr lang="es-MX" dirty="0">
                <a:solidFill>
                  <a:schemeClr val="accent1"/>
                </a:solidFill>
              </a:rPr>
              <a:t>, fomentar que todos se sientan parte e implicados, expresar emociones en familia, gestionar bien los conflictos y reivindicar más tiempo y recursos para tener tiempo para disfrutar en familia y en comunidad.</a:t>
            </a:r>
          </a:p>
          <a:p>
            <a:pPr marL="45720" indent="0" algn="just">
              <a:buNone/>
            </a:pPr>
            <a:r>
              <a:rPr lang="es-MX" dirty="0">
                <a:solidFill>
                  <a:schemeClr val="accent1"/>
                </a:solidFill>
              </a:rPr>
              <a:t>La parentalidad positiva en la familia debe cumplir </a:t>
            </a:r>
            <a:r>
              <a:rPr lang="es-MX" b="1" dirty="0">
                <a:solidFill>
                  <a:schemeClr val="accent1"/>
                </a:solidFill>
              </a:rPr>
              <a:t>dos grandes funciones: por un lado el apoyo (cuidado, afecto, protección, amor, disponibilidad) y por otro el control (autoridad empática, establecimiento de límites, fomento de la autonomía).</a:t>
            </a:r>
            <a:r>
              <a:rPr lang="es-MX" dirty="0">
                <a:solidFill>
                  <a:schemeClr val="accent1"/>
                </a:solidFill>
              </a:rPr>
              <a:t> </a:t>
            </a:r>
          </a:p>
          <a:p>
            <a:pPr marL="45720" indent="0" algn="just">
              <a:buNone/>
            </a:pPr>
            <a:r>
              <a:rPr lang="es-MX" dirty="0">
                <a:solidFill>
                  <a:schemeClr val="accent1"/>
                </a:solidFill>
              </a:rPr>
              <a:t>Para el adolescente un sistema familiar </a:t>
            </a:r>
            <a:r>
              <a:rPr lang="es-MX" b="1" dirty="0">
                <a:solidFill>
                  <a:schemeClr val="accent1"/>
                </a:solidFill>
              </a:rPr>
              <a:t>con reglas claras y flexibles </a:t>
            </a:r>
            <a:r>
              <a:rPr lang="es-MX" dirty="0">
                <a:solidFill>
                  <a:schemeClr val="accent1"/>
                </a:solidFill>
              </a:rPr>
              <a:t>es importante para tener un contexto </a:t>
            </a:r>
            <a:r>
              <a:rPr lang="es-MX" b="1" dirty="0">
                <a:solidFill>
                  <a:schemeClr val="accent1"/>
                </a:solidFill>
              </a:rPr>
              <a:t>que de seguridad y que maneje adecuadamente las crisis </a:t>
            </a:r>
            <a:r>
              <a:rPr lang="es-MX" dirty="0">
                <a:solidFill>
                  <a:schemeClr val="accent1"/>
                </a:solidFill>
              </a:rPr>
              <a:t>que frecuentemente se presentan en esta etapa de la vida.</a:t>
            </a:r>
          </a:p>
          <a:p>
            <a:pPr marL="45720" indent="0" algn="just">
              <a:buNone/>
            </a:pPr>
            <a:endParaRPr lang="es-MX" dirty="0"/>
          </a:p>
        </p:txBody>
      </p:sp>
      <p:pic>
        <p:nvPicPr>
          <p:cNvPr id="1026" name="Picture 2" descr="Imagen relacionada">
            <a:extLst>
              <a:ext uri="{FF2B5EF4-FFF2-40B4-BE49-F238E27FC236}">
                <a16:creationId xmlns:a16="http://schemas.microsoft.com/office/drawing/2014/main" id="{EDD44023-F560-4C72-9BD2-D0B49D2FCE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7884" y="286955"/>
            <a:ext cx="2689779" cy="16138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499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20000"/>
                <a:lumOff val="80000"/>
              </a:schemeClr>
            </a:gs>
            <a:gs pos="62000">
              <a:schemeClr val="bg2">
                <a:lumMod val="90000"/>
              </a:schemeClr>
            </a:gs>
            <a:gs pos="74000">
              <a:schemeClr val="bg2">
                <a:lumMod val="90000"/>
              </a:schemeClr>
            </a:gs>
            <a:gs pos="100000">
              <a:schemeClr val="bg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8D410784-9E21-48F9-AF51-745CE061B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565653"/>
            <a:ext cx="9144000" cy="575250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CC3399"/>
                </a:solidFill>
              </a:rPr>
              <a:t>¿Qué es la autonomía?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226C9C8-64B6-4BCD-A17F-F34FED95DE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69034" y="1659017"/>
            <a:ext cx="4389120" cy="3872855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s-MX" sz="2400" dirty="0">
                <a:solidFill>
                  <a:srgbClr val="006666"/>
                </a:solidFill>
              </a:rPr>
              <a:t>La palabra “</a:t>
            </a:r>
            <a:r>
              <a:rPr lang="es-MX" sz="2400" b="1" dirty="0">
                <a:solidFill>
                  <a:srgbClr val="006666"/>
                </a:solidFill>
              </a:rPr>
              <a:t>auto</a:t>
            </a:r>
            <a:r>
              <a:rPr lang="es-MX" sz="2400" dirty="0">
                <a:solidFill>
                  <a:srgbClr val="006666"/>
                </a:solidFill>
              </a:rPr>
              <a:t>” que significa: por uno mismo, de sí mismo y la palabra “</a:t>
            </a:r>
            <a:r>
              <a:rPr lang="es-MX" sz="2400" b="1" dirty="0">
                <a:solidFill>
                  <a:srgbClr val="006666"/>
                </a:solidFill>
              </a:rPr>
              <a:t>nomía</a:t>
            </a:r>
            <a:r>
              <a:rPr lang="es-MX" sz="2400" dirty="0">
                <a:solidFill>
                  <a:srgbClr val="006666"/>
                </a:solidFill>
              </a:rPr>
              <a:t>” que quiere decir ley, norma costumbre por lo tanto “</a:t>
            </a:r>
            <a:r>
              <a:rPr lang="es-MX" sz="2400" b="1" dirty="0">
                <a:solidFill>
                  <a:srgbClr val="006666"/>
                </a:solidFill>
              </a:rPr>
              <a:t>Autónomo</a:t>
            </a:r>
            <a:r>
              <a:rPr lang="es-MX" sz="2400" dirty="0">
                <a:solidFill>
                  <a:srgbClr val="006666"/>
                </a:solidFill>
              </a:rPr>
              <a:t>” etimológicamente, es aquel capaz de administrar, sistematizar y decidir sus propias normas, reglas y costumbres.</a:t>
            </a:r>
          </a:p>
        </p:txBody>
      </p:sp>
      <p:pic>
        <p:nvPicPr>
          <p:cNvPr id="1026" name="Picture 2" descr="Resultado de imagen para AutonomÃ­a">
            <a:extLst>
              <a:ext uri="{FF2B5EF4-FFF2-40B4-BE49-F238E27FC236}">
                <a16:creationId xmlns:a16="http://schemas.microsoft.com/office/drawing/2014/main" id="{C62688C9-551F-4178-A464-73CB607351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892" y="1809764"/>
            <a:ext cx="4157023" cy="312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47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FLORES 16x9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5459651_TF03098890.potx" id="{D4AB133F-9516-4913-ADF5-9BC47893D9E1}" vid="{9EDAB200-84BE-4C90-A511-2FC10451C923}"/>
    </a:ext>
  </a:extLst>
</a:theme>
</file>

<file path=ppt/theme/theme2.xml><?xml version="1.0" encoding="utf-8"?>
<a:theme xmlns:a="http://schemas.openxmlformats.org/drawingml/2006/main" name="Tema de Office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1660</TotalTime>
  <Words>2534</Words>
  <Application>Microsoft Office PowerPoint</Application>
  <PresentationFormat>Panorámica</PresentationFormat>
  <Paragraphs>190</Paragraphs>
  <Slides>37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2" baseType="lpstr">
      <vt:lpstr>Arial</vt:lpstr>
      <vt:lpstr>Century Schoolbook</vt:lpstr>
      <vt:lpstr>Courier New</vt:lpstr>
      <vt:lpstr>Lucida Handwriting</vt:lpstr>
      <vt:lpstr>FLORES 16x9</vt:lpstr>
      <vt:lpstr>UNIVERSIDAD AUTÓNOMA DEL ESTADO DE MÉXICO PLANTEL “LIC. ADOLFO LÓPEZ MATEOS” DE LA ESCUELA PREPARATORIA  DESARROLLO SOCIAL DEL ADOLESCENTE  AUTOGESTIÓN SOCIO-PERSONAL  </vt:lpstr>
      <vt:lpstr>AUTOGESTIÓN SOCIO-PERSONAL  </vt:lpstr>
      <vt:lpstr>Presentación de PowerPoint</vt:lpstr>
      <vt:lpstr>COMPETENCIAS</vt:lpstr>
      <vt:lpstr>4.1 El camino de la autonomía y mis relaciones interpersonales en familia. </vt:lpstr>
      <vt:lpstr>¿Qué es la familia?</vt:lpstr>
      <vt:lpstr>La importancia de la familia</vt:lpstr>
      <vt:lpstr>¿Qué podemos hacer para cuidar a nuestra  familia?</vt:lpstr>
      <vt:lpstr>¿Qué es la autonomía?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¿Qué es la responsabilidad?</vt:lpstr>
      <vt:lpstr>Importancia del diálogo en el contexto familiar</vt:lpstr>
      <vt:lpstr>Decálogo de pautas para una sana comunicación</vt:lpstr>
      <vt:lpstr>4.2 Relaciones con mis amigos: solidaridad o complicidad. </vt:lpstr>
      <vt:lpstr>¿Qué son las habilidades sociales?</vt:lpstr>
      <vt:lpstr>La amistad</vt:lpstr>
      <vt:lpstr>Relacionarnos adecuadamente es muy importante porque, nos permite:</vt:lpstr>
      <vt:lpstr>Factores que afectan las relaciones de los adolescentes</vt:lpstr>
      <vt:lpstr>Conductas y actitudes que pueden denotar enojo durante la adolescencia:</vt:lpstr>
      <vt:lpstr>Opciones que pueden ayudar a mejorar las relaciones sociales</vt:lpstr>
      <vt:lpstr>Estrategias para mejorar las relaciones interpersonales de los jóvenes y cómo llevarlas a la practica</vt:lpstr>
      <vt:lpstr>4.3 La acción social: porque todos podemos dar, responsabilidad social y compromiso conmigo. </vt:lpstr>
      <vt:lpstr>¿Qué es responsabilidad social?</vt:lpstr>
      <vt:lpstr>La responsabilidad social tiene como propósitos:</vt:lpstr>
      <vt:lpstr>La acción social</vt:lpstr>
      <vt:lpstr>¿Qué es el comportamiento prosocial?</vt:lpstr>
      <vt:lpstr>Presentación de PowerPoint</vt:lpstr>
      <vt:lpstr> Importancia en el desarrollo de una sociedad más solidaria</vt:lpstr>
      <vt:lpstr>Elabora un compromiso en un servicio comunitario de responsabilidad social</vt:lpstr>
      <vt:lpstr>Bibliografía</vt:lpstr>
      <vt:lpstr>Mesografía</vt:lpstr>
      <vt:lpstr>Mesografía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Autogestión Socio-Personal</dc:title>
  <dc:creator>SANDRA</dc:creator>
  <cp:lastModifiedBy>SANDRA</cp:lastModifiedBy>
  <cp:revision>248</cp:revision>
  <cp:lastPrinted>2019-01-08T02:37:59Z</cp:lastPrinted>
  <dcterms:created xsi:type="dcterms:W3CDTF">2018-07-09T22:55:31Z</dcterms:created>
  <dcterms:modified xsi:type="dcterms:W3CDTF">2019-09-12T01:35:12Z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