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5" r:id="rId1"/>
  </p:sldMasterIdLst>
  <p:notesMasterIdLst>
    <p:notesMasterId r:id="rId36"/>
  </p:notesMasterIdLst>
  <p:sldIdLst>
    <p:sldId id="299" r:id="rId2"/>
    <p:sldId id="300" r:id="rId3"/>
    <p:sldId id="301" r:id="rId4"/>
    <p:sldId id="266" r:id="rId5"/>
    <p:sldId id="343" r:id="rId6"/>
    <p:sldId id="350" r:id="rId7"/>
    <p:sldId id="326" r:id="rId8"/>
    <p:sldId id="351" r:id="rId9"/>
    <p:sldId id="353" r:id="rId10"/>
    <p:sldId id="328" r:id="rId11"/>
    <p:sldId id="329" r:id="rId12"/>
    <p:sldId id="332" r:id="rId13"/>
    <p:sldId id="354" r:id="rId14"/>
    <p:sldId id="369" r:id="rId15"/>
    <p:sldId id="362" r:id="rId16"/>
    <p:sldId id="363" r:id="rId17"/>
    <p:sldId id="364" r:id="rId18"/>
    <p:sldId id="356" r:id="rId19"/>
    <p:sldId id="371" r:id="rId20"/>
    <p:sldId id="372" r:id="rId21"/>
    <p:sldId id="373" r:id="rId22"/>
    <p:sldId id="374" r:id="rId23"/>
    <p:sldId id="375" r:id="rId24"/>
    <p:sldId id="376" r:id="rId25"/>
    <p:sldId id="355" r:id="rId26"/>
    <p:sldId id="361" r:id="rId27"/>
    <p:sldId id="360" r:id="rId28"/>
    <p:sldId id="357" r:id="rId29"/>
    <p:sldId id="358" r:id="rId30"/>
    <p:sldId id="365" r:id="rId31"/>
    <p:sldId id="368" r:id="rId32"/>
    <p:sldId id="367" r:id="rId33"/>
    <p:sldId id="370" r:id="rId34"/>
    <p:sldId id="325"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3" autoAdjust="0"/>
    <p:restoredTop sz="98835" autoAdjust="0"/>
  </p:normalViewPr>
  <p:slideViewPr>
    <p:cSldViewPr snapToGrid="0">
      <p:cViewPr>
        <p:scale>
          <a:sx n="81" d="100"/>
          <a:sy n="81" d="100"/>
        </p:scale>
        <p:origin x="-108"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60C14A-48ED-4B8D-9948-5D0FE4E76A33}" type="datetimeFigureOut">
              <a:rPr lang="es-MX" smtClean="0"/>
              <a:t>30/09/2019</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4FC5AE-0701-4388-B48B-B80D56DB5CAF}" type="slidenum">
              <a:rPr lang="es-MX" smtClean="0"/>
              <a:t>‹Nº›</a:t>
            </a:fld>
            <a:endParaRPr lang="es-MX"/>
          </a:p>
        </p:txBody>
      </p:sp>
    </p:spTree>
    <p:extLst>
      <p:ext uri="{BB962C8B-B14F-4D97-AF65-F5344CB8AC3E}">
        <p14:creationId xmlns:p14="http://schemas.microsoft.com/office/powerpoint/2010/main" val="449331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dirty="0" smtClean="0"/>
          </a:p>
        </p:txBody>
      </p:sp>
      <p:sp>
        <p:nvSpPr>
          <p:cNvPr id="7066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45F18B5-34C5-4D82-A6E1-79E9E191B520}" type="slidenum">
              <a:rPr lang="es-MX" altLang="es-MX" smtClean="0">
                <a:latin typeface="Times New Roman" charset="0"/>
              </a:rPr>
              <a:pPr eaLnBrk="1" hangingPunct="1">
                <a:spcBef>
                  <a:spcPct val="0"/>
                </a:spcBef>
              </a:pPr>
              <a:t>1</a:t>
            </a:fld>
            <a:endParaRPr lang="es-MX" altLang="es-MX" dirty="0" smtClean="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6861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81F9B772-0280-4087-9114-928CEB70AB9C}" type="slidenum">
              <a:rPr lang="es-MX" altLang="es-MX" smtClean="0">
                <a:latin typeface="Times New Roman" charset="0"/>
              </a:rPr>
              <a:pPr eaLnBrk="1" hangingPunct="1">
                <a:spcBef>
                  <a:spcPct val="0"/>
                </a:spcBef>
              </a:pPr>
              <a:t>34</a:t>
            </a:fld>
            <a:endParaRPr lang="es-MX" altLang="es-MX" smtClean="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ransition spd="slow">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ransition spd="slow">
    <p:cove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ransition spd="slow">
    <p:cove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transition spd="slow">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7479319" y="4074175"/>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ransition spd="slow">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9" name="Content Placeholder 8"/>
          <p:cNvSpPr>
            <a:spLocks noGrp="1"/>
          </p:cNvSpPr>
          <p:nvPr>
            <p:ph sz="quarter" idx="13"/>
          </p:nvPr>
        </p:nvSpPr>
        <p:spPr>
          <a:xfrm>
            <a:off x="902207" y="2679192"/>
            <a:ext cx="5096256"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ransition spd="slow">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ransition spd="slow">
    <p:cove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ransition spd="slow">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ransition spd="slow">
    <p:cove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Tree>
  </p:cSld>
  <p:clrMapOvr>
    <a:masterClrMapping/>
  </p:clrMapOvr>
  <p:transition spd="slow">
    <p:cove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D57F1E4F-1CFF-5643-939E-217C01CDF565}" type="slidenum">
              <a:rPr lang="en-US" smtClean="0"/>
              <a:pPr/>
              <a:t>‹Nº›</a:t>
            </a:fld>
            <a:endParaRPr lang="en-US" dirty="0"/>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ransition spd="slow">
    <p:cover/>
  </p:transition>
  <p:timing>
    <p:tnLst>
      <p:par>
        <p:cTn id="1" dur="indefinite" restart="never" nodeType="tmRoot"/>
      </p:par>
    </p:tnLst>
  </p:timing>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13700" y="0"/>
            <a:ext cx="11993420" cy="2063262"/>
          </a:xfrm>
        </p:spPr>
        <p:txBody>
          <a:bodyPr/>
          <a:lstStyle/>
          <a:p>
            <a:pPr eaLnBrk="1" hangingPunct="1"/>
            <a:r>
              <a:rPr lang="es-ES_tradnl" altLang="es-MX" sz="1800" dirty="0" smtClean="0">
                <a:solidFill>
                  <a:srgbClr val="002060"/>
                </a:solidFill>
                <a:latin typeface="Arial" charset="0"/>
                <a:cs typeface="Arial" charset="0"/>
              </a:rPr>
              <a:t>UNIVERSIDAD AUTÓNOMA DEL ESTADO DE MÉXICO</a:t>
            </a:r>
            <a:br>
              <a:rPr lang="es-ES_tradnl" altLang="es-MX" sz="1800" dirty="0" smtClean="0">
                <a:solidFill>
                  <a:srgbClr val="002060"/>
                </a:solidFill>
                <a:latin typeface="Arial" charset="0"/>
                <a:cs typeface="Arial" charset="0"/>
              </a:rPr>
            </a:br>
            <a:r>
              <a:rPr lang="es-ES_tradnl" altLang="es-MX" sz="1800" dirty="0" smtClean="0">
                <a:solidFill>
                  <a:srgbClr val="002060"/>
                </a:solidFill>
                <a:latin typeface="Arial" charset="0"/>
                <a:cs typeface="Arial" charset="0"/>
              </a:rPr>
              <a:t/>
            </a:r>
            <a:br>
              <a:rPr lang="es-ES_tradnl" altLang="es-MX" sz="1800" dirty="0" smtClean="0">
                <a:solidFill>
                  <a:srgbClr val="002060"/>
                </a:solidFill>
                <a:latin typeface="Arial" charset="0"/>
                <a:cs typeface="Arial" charset="0"/>
              </a:rPr>
            </a:br>
            <a:r>
              <a:rPr lang="es-ES_tradnl" altLang="es-MX" sz="1800" dirty="0" smtClean="0">
                <a:solidFill>
                  <a:srgbClr val="002060"/>
                </a:solidFill>
                <a:latin typeface="Arial" charset="0"/>
                <a:cs typeface="Arial" charset="0"/>
              </a:rPr>
              <a:t>             FACULTAD DE CIENCIAS AGRÍCOLAS</a:t>
            </a:r>
            <a:br>
              <a:rPr lang="es-ES_tradnl" altLang="es-MX" sz="1800" dirty="0" smtClean="0">
                <a:solidFill>
                  <a:srgbClr val="002060"/>
                </a:solidFill>
                <a:latin typeface="Arial" charset="0"/>
                <a:cs typeface="Arial" charset="0"/>
              </a:rPr>
            </a:br>
            <a:r>
              <a:rPr lang="es-ES_tradnl" altLang="es-MX" sz="1800" dirty="0" smtClean="0">
                <a:solidFill>
                  <a:srgbClr val="002060"/>
                </a:solidFill>
                <a:latin typeface="Arial" charset="0"/>
                <a:cs typeface="Arial" charset="0"/>
              </a:rPr>
              <a:t>TÉCNICO SUPERIOR EN ARBORICULTURA </a:t>
            </a:r>
            <a:r>
              <a:rPr lang="es-ES_tradnl" altLang="es-MX" sz="1800" dirty="0" smtClean="0">
                <a:solidFill>
                  <a:srgbClr val="002060"/>
                </a:solidFill>
                <a:latin typeface="Arial" charset="0"/>
                <a:cs typeface="Arial" charset="0"/>
              </a:rPr>
              <a:t/>
            </a:r>
            <a:br>
              <a:rPr lang="es-ES_tradnl" altLang="es-MX" sz="1800" dirty="0" smtClean="0">
                <a:solidFill>
                  <a:srgbClr val="002060"/>
                </a:solidFill>
                <a:latin typeface="Arial" charset="0"/>
                <a:cs typeface="Arial" charset="0"/>
              </a:rPr>
            </a:br>
            <a:endParaRPr lang="es-ES" altLang="es-MX" sz="1800" dirty="0" smtClean="0">
              <a:solidFill>
                <a:srgbClr val="002060"/>
              </a:solidFill>
              <a:latin typeface="Arial" charset="0"/>
              <a:cs typeface="Arial" charset="0"/>
            </a:endParaRPr>
          </a:p>
        </p:txBody>
      </p:sp>
      <p:sp>
        <p:nvSpPr>
          <p:cNvPr id="2051" name="Rectangle 3"/>
          <p:cNvSpPr>
            <a:spLocks noGrp="1" noChangeArrowheads="1"/>
          </p:cNvSpPr>
          <p:nvPr>
            <p:ph type="subTitle" idx="1"/>
          </p:nvPr>
        </p:nvSpPr>
        <p:spPr>
          <a:xfrm>
            <a:off x="120325" y="1590004"/>
            <a:ext cx="12192000" cy="1954699"/>
          </a:xfrm>
        </p:spPr>
        <p:txBody>
          <a:bodyPr>
            <a:normAutofit fontScale="25000" lnSpcReduction="20000"/>
          </a:bodyPr>
          <a:lstStyle/>
          <a:p>
            <a:pPr eaLnBrk="1" hangingPunct="1">
              <a:defRPr/>
            </a:pPr>
            <a:endParaRPr lang="es-ES" sz="8000" dirty="0" smtClean="0">
              <a:solidFill>
                <a:srgbClr val="002060"/>
              </a:solidFill>
              <a:latin typeface="Arial" pitchFamily="34" charset="0"/>
              <a:cs typeface="Arial" pitchFamily="34" charset="0"/>
            </a:endParaRPr>
          </a:p>
          <a:p>
            <a:pPr eaLnBrk="1" hangingPunct="1">
              <a:defRPr/>
            </a:pPr>
            <a:r>
              <a:rPr lang="es-ES" sz="8000" dirty="0" smtClean="0">
                <a:solidFill>
                  <a:srgbClr val="002060"/>
                </a:solidFill>
                <a:latin typeface="Arial" pitchFamily="34" charset="0"/>
                <a:cs typeface="Arial" pitchFamily="34" charset="0"/>
              </a:rPr>
              <a:t>UNIDAD DE APRENDIZAJE </a:t>
            </a:r>
          </a:p>
          <a:p>
            <a:pPr eaLnBrk="1" hangingPunct="1">
              <a:defRPr/>
            </a:pPr>
            <a:r>
              <a:rPr lang="es-ES" sz="8000" dirty="0" smtClean="0">
                <a:solidFill>
                  <a:srgbClr val="002060"/>
                </a:solidFill>
                <a:latin typeface="Arial" pitchFamily="34" charset="0"/>
                <a:cs typeface="Arial" pitchFamily="34" charset="0"/>
              </a:rPr>
              <a:t> </a:t>
            </a:r>
            <a:r>
              <a:rPr lang="es-ES" sz="8000" dirty="0" smtClean="0">
                <a:solidFill>
                  <a:srgbClr val="002060"/>
                </a:solidFill>
                <a:latin typeface="Arial" pitchFamily="34" charset="0"/>
                <a:cs typeface="Arial" pitchFamily="34" charset="0"/>
              </a:rPr>
              <a:t>“</a:t>
            </a:r>
            <a:r>
              <a:rPr lang="es-ES" sz="8000" dirty="0" smtClean="0">
                <a:solidFill>
                  <a:srgbClr val="002060"/>
                </a:solidFill>
                <a:latin typeface="Arial" pitchFamily="34" charset="0"/>
                <a:cs typeface="Arial" pitchFamily="34" charset="0"/>
              </a:rPr>
              <a:t>Hidráulica y s</a:t>
            </a:r>
            <a:r>
              <a:rPr lang="es-ES" sz="8000" dirty="0" smtClean="0">
                <a:solidFill>
                  <a:srgbClr val="002060"/>
                </a:solidFill>
                <a:latin typeface="Arial" pitchFamily="34" charset="0"/>
                <a:cs typeface="Arial" pitchFamily="34" charset="0"/>
              </a:rPr>
              <a:t>istemas </a:t>
            </a:r>
            <a:r>
              <a:rPr lang="es-ES" sz="8000" dirty="0" smtClean="0">
                <a:solidFill>
                  <a:srgbClr val="002060"/>
                </a:solidFill>
                <a:latin typeface="Arial" pitchFamily="34" charset="0"/>
                <a:cs typeface="Arial" pitchFamily="34" charset="0"/>
              </a:rPr>
              <a:t>de </a:t>
            </a:r>
            <a:r>
              <a:rPr lang="es-ES" sz="8000" dirty="0" smtClean="0">
                <a:solidFill>
                  <a:srgbClr val="002060"/>
                </a:solidFill>
                <a:latin typeface="Arial" pitchFamily="34" charset="0"/>
                <a:cs typeface="Arial" pitchFamily="34" charset="0"/>
              </a:rPr>
              <a:t>riego"</a:t>
            </a:r>
            <a:endParaRPr lang="es-ES" sz="8000" dirty="0" smtClean="0">
              <a:solidFill>
                <a:srgbClr val="002060"/>
              </a:solidFill>
              <a:latin typeface="Arial" pitchFamily="34" charset="0"/>
              <a:cs typeface="Arial" pitchFamily="34" charset="0"/>
            </a:endParaRPr>
          </a:p>
          <a:p>
            <a:pPr eaLnBrk="1" hangingPunct="1">
              <a:defRPr/>
            </a:pPr>
            <a:r>
              <a:rPr lang="es-ES" sz="8000" dirty="0" smtClean="0">
                <a:solidFill>
                  <a:srgbClr val="002060"/>
                </a:solidFill>
                <a:latin typeface="Arial" pitchFamily="34" charset="0"/>
                <a:cs typeface="Arial" pitchFamily="34" charset="0"/>
              </a:rPr>
              <a:t>DIAPORAMA: </a:t>
            </a:r>
            <a:r>
              <a:rPr lang="es-ES" sz="8000" dirty="0" smtClean="0">
                <a:solidFill>
                  <a:srgbClr val="002060"/>
                </a:solidFill>
                <a:latin typeface="Arial" pitchFamily="34" charset="0"/>
                <a:cs typeface="Arial" pitchFamily="34" charset="0"/>
              </a:rPr>
              <a:t>Osmosis inversa para riego agrícola  </a:t>
            </a:r>
            <a:endParaRPr lang="es-ES" sz="8000" dirty="0" smtClean="0">
              <a:solidFill>
                <a:srgbClr val="002060"/>
              </a:solidFill>
              <a:latin typeface="Arial" pitchFamily="34" charset="0"/>
              <a:cs typeface="Arial" pitchFamily="34" charset="0"/>
            </a:endParaRPr>
          </a:p>
          <a:p>
            <a:pPr eaLnBrk="1" hangingPunct="1">
              <a:defRPr/>
            </a:pPr>
            <a:r>
              <a:rPr lang="es-ES" sz="8000" dirty="0" smtClean="0">
                <a:solidFill>
                  <a:srgbClr val="002060"/>
                </a:solidFill>
                <a:latin typeface="Arial" pitchFamily="34" charset="0"/>
                <a:cs typeface="Arial" pitchFamily="34" charset="0"/>
              </a:rPr>
              <a:t>PRESENTA:</a:t>
            </a:r>
          </a:p>
          <a:p>
            <a:pPr eaLnBrk="1" hangingPunct="1">
              <a:defRPr/>
            </a:pPr>
            <a:r>
              <a:rPr lang="es-ES" sz="8000" dirty="0" smtClean="0">
                <a:solidFill>
                  <a:srgbClr val="002060"/>
                </a:solidFill>
                <a:latin typeface="Arial" pitchFamily="34" charset="0"/>
                <a:cs typeface="Arial" pitchFamily="34" charset="0"/>
              </a:rPr>
              <a:t>Dr. en Ag. ANGEL SOLIS VALENCIA</a:t>
            </a: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endParaRPr lang="es-ES" sz="1800" dirty="0">
              <a:solidFill>
                <a:srgbClr val="002060"/>
              </a:solidFill>
              <a:latin typeface="Arial" pitchFamily="34" charset="0"/>
              <a:cs typeface="Arial" pitchFamily="34" charset="0"/>
            </a:endParaRPr>
          </a:p>
          <a:p>
            <a:pPr eaLnBrk="1" hangingPunct="1">
              <a:defRPr/>
            </a:pPr>
            <a:endParaRPr lang="es-ES" sz="1800" dirty="0" smtClean="0">
              <a:solidFill>
                <a:srgbClr val="002060"/>
              </a:solidFill>
              <a:latin typeface="Arial" pitchFamily="34" charset="0"/>
              <a:cs typeface="Arial" pitchFamily="34" charset="0"/>
            </a:endParaRPr>
          </a:p>
          <a:p>
            <a:pPr eaLnBrk="1" hangingPunct="1">
              <a:defRPr/>
            </a:pPr>
            <a:r>
              <a:rPr lang="es-ES" sz="4800" dirty="0" smtClean="0">
                <a:solidFill>
                  <a:srgbClr val="002060"/>
                </a:solidFill>
                <a:latin typeface="Arial" pitchFamily="34" charset="0"/>
                <a:cs typeface="Arial" pitchFamily="34" charset="0"/>
              </a:rPr>
              <a:t>Septiembre  </a:t>
            </a:r>
            <a:r>
              <a:rPr lang="es-ES" sz="4800" dirty="0" smtClean="0">
                <a:solidFill>
                  <a:srgbClr val="002060"/>
                </a:solidFill>
                <a:latin typeface="Arial" pitchFamily="34" charset="0"/>
                <a:cs typeface="Arial" pitchFamily="34" charset="0"/>
              </a:rPr>
              <a:t>de 2019 </a:t>
            </a:r>
          </a:p>
          <a:p>
            <a:pPr eaLnBrk="1" hangingPunct="1">
              <a:defRPr/>
            </a:pPr>
            <a:endParaRPr lang="es-ES" sz="2000" dirty="0">
              <a:solidFill>
                <a:srgbClr val="002060"/>
              </a:solidFill>
            </a:endParaRPr>
          </a:p>
          <a:p>
            <a:pPr eaLnBrk="1" hangingPunct="1">
              <a:defRPr/>
            </a:pPr>
            <a:endParaRPr lang="es-ES" sz="2000" dirty="0" smtClean="0">
              <a:solidFill>
                <a:srgbClr val="002060"/>
              </a:solidFill>
            </a:endParaRPr>
          </a:p>
          <a:p>
            <a:pPr eaLnBrk="1" hangingPunct="1">
              <a:defRPr/>
            </a:pPr>
            <a:endParaRPr lang="es-ES" sz="2000" dirty="0">
              <a:solidFill>
                <a:srgbClr val="002060"/>
              </a:solidFill>
            </a:endParaRPr>
          </a:p>
          <a:p>
            <a:pPr eaLnBrk="1" hangingPunct="1">
              <a:defRPr/>
            </a:pPr>
            <a:endParaRPr lang="es-ES" sz="2000" dirty="0" smtClean="0">
              <a:solidFill>
                <a:schemeClr val="tx1"/>
              </a:solidFill>
            </a:endParaRPr>
          </a:p>
          <a:p>
            <a:pPr eaLnBrk="1" hangingPunct="1">
              <a:defRPr/>
            </a:pPr>
            <a:endParaRPr lang="es-ES" sz="2000" dirty="0">
              <a:solidFill>
                <a:schemeClr val="tx1"/>
              </a:solidFill>
            </a:endParaRPr>
          </a:p>
          <a:p>
            <a:pPr eaLnBrk="1" hangingPunct="1">
              <a:defRPr/>
            </a:pPr>
            <a:endParaRPr lang="es-ES" sz="2000" dirty="0" smtClean="0"/>
          </a:p>
        </p:txBody>
      </p:sp>
      <p:pic>
        <p:nvPicPr>
          <p:cNvPr id="13316" name="6 Imagen" descr="C:\Users\ANGEL\Documents\HORTICULTURA\Pictures\escudos\EscudoUAEMmetalicol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652" y="0"/>
            <a:ext cx="2792933" cy="244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7 Imagen" descr="mot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49508" y="238250"/>
            <a:ext cx="2852209" cy="2210968"/>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4523" y="3563815"/>
            <a:ext cx="5017477" cy="3294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5" descr="Resultado de imagen para componentes de la osmosis invers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563816"/>
            <a:ext cx="5345723" cy="3294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496530"/>
      </p:ext>
    </p:extLst>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MX" sz="2800" dirty="0" smtClean="0"/>
              <a:t>Reciclamiento de agua</a:t>
            </a:r>
            <a:endParaRPr lang="es-MX" sz="2800" dirty="0"/>
          </a:p>
        </p:txBody>
      </p:sp>
      <p:sp>
        <p:nvSpPr>
          <p:cNvPr id="3" name="2 Marcador de contenido"/>
          <p:cNvSpPr>
            <a:spLocks noGrp="1"/>
          </p:cNvSpPr>
          <p:nvPr>
            <p:ph sz="quarter" idx="1"/>
          </p:nvPr>
        </p:nvSpPr>
        <p:spPr/>
        <p:txBody>
          <a:bodyPr/>
          <a:lstStyle/>
          <a:p>
            <a:r>
              <a:rPr lang="es-MX" dirty="0" smtClean="0">
                <a:solidFill>
                  <a:srgbClr val="002060"/>
                </a:solidFill>
              </a:rPr>
              <a:t>Un tipo común de agua reciclada es aquella que ha sido recuperada de aguas residuales, se utiliza generalmente como sinónimo de regeneración de agua y la reutilización de la misma.</a:t>
            </a:r>
          </a:p>
          <a:p>
            <a:r>
              <a:rPr lang="es-MX" dirty="0" smtClean="0">
                <a:solidFill>
                  <a:srgbClr val="002060"/>
                </a:solidFill>
              </a:rPr>
              <a:t>Solo el 2.5% del agua del planeta es apta para el consumo, la industria o la agricultura . </a:t>
            </a:r>
            <a:endParaRPr lang="es-MX" dirty="0">
              <a:solidFill>
                <a:srgbClr val="002060"/>
              </a:solidFill>
            </a:endParaRPr>
          </a:p>
        </p:txBody>
      </p:sp>
      <p:pic>
        <p:nvPicPr>
          <p:cNvPr id="4" name="Picture 5" descr="Resultado de imagen para aguas reciclad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9911"/>
            <a:ext cx="4272520" cy="2232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2539385"/>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MX" sz="2800" dirty="0" smtClean="0"/>
              <a:t>Reciclamiento de agua </a:t>
            </a:r>
            <a:endParaRPr lang="es-MX" sz="2800" dirty="0"/>
          </a:p>
        </p:txBody>
      </p:sp>
      <p:sp>
        <p:nvSpPr>
          <p:cNvPr id="3" name="2 Marcador de contenido"/>
          <p:cNvSpPr>
            <a:spLocks noGrp="1"/>
          </p:cNvSpPr>
          <p:nvPr>
            <p:ph sz="quarter" idx="1"/>
          </p:nvPr>
        </p:nvSpPr>
        <p:spPr>
          <a:xfrm>
            <a:off x="1162757" y="3779533"/>
            <a:ext cx="9877777" cy="3450696"/>
          </a:xfrm>
        </p:spPr>
        <p:txBody>
          <a:bodyPr/>
          <a:lstStyle/>
          <a:p>
            <a:r>
              <a:rPr lang="es-MX" dirty="0" smtClean="0">
                <a:solidFill>
                  <a:srgbClr val="002060"/>
                </a:solidFill>
              </a:rPr>
              <a:t>Es necesario saber como tratar y reciclar agua ya que es un bien cada vez mas escaso.</a:t>
            </a:r>
          </a:p>
          <a:p>
            <a:r>
              <a:rPr lang="es-MX" dirty="0" smtClean="0">
                <a:solidFill>
                  <a:srgbClr val="002060"/>
                </a:solidFill>
              </a:rPr>
              <a:t>Una de las formas mas fáciles y eficaces de reciclaje de agua, es recuperar el agua de la lluvia.</a:t>
            </a:r>
          </a:p>
          <a:p>
            <a:pPr marL="0" indent="0">
              <a:buNone/>
            </a:pPr>
            <a:endParaRPr lang="es-MX" dirty="0">
              <a:solidFill>
                <a:srgbClr val="002060"/>
              </a:solidFill>
            </a:endParaRPr>
          </a:p>
        </p:txBody>
      </p:sp>
      <p:pic>
        <p:nvPicPr>
          <p:cNvPr id="6146" name="Picture 2" descr="Resultado de imagen para aguas reciclad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1710"/>
            <a:ext cx="5040923" cy="3354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1283939"/>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MX" dirty="0" smtClean="0"/>
              <a:t>Reciclamiento </a:t>
            </a:r>
            <a:r>
              <a:rPr lang="es-MX" dirty="0"/>
              <a:t>de agua </a:t>
            </a:r>
          </a:p>
        </p:txBody>
      </p:sp>
      <p:sp>
        <p:nvSpPr>
          <p:cNvPr id="3" name="2 Marcador de contenido"/>
          <p:cNvSpPr>
            <a:spLocks noGrp="1"/>
          </p:cNvSpPr>
          <p:nvPr>
            <p:ph sz="quarter" idx="1"/>
          </p:nvPr>
        </p:nvSpPr>
        <p:spPr>
          <a:xfrm>
            <a:off x="1391324" y="2348880"/>
            <a:ext cx="5472763" cy="3483749"/>
          </a:xfrm>
        </p:spPr>
        <p:txBody>
          <a:bodyPr/>
          <a:lstStyle/>
          <a:p>
            <a:pPr lvl="1"/>
            <a:r>
              <a:rPr lang="es-MX" dirty="0" smtClean="0">
                <a:solidFill>
                  <a:srgbClr val="002060"/>
                </a:solidFill>
              </a:rPr>
              <a:t>El reciclaje puede ser relativamente fácil con un simple sistema de filtración, para eliminar los solidos de las aguas residuales. Y puede lograrse con una osmosis inversa</a:t>
            </a:r>
            <a:endParaRPr lang="es-MX" dirty="0">
              <a:solidFill>
                <a:srgbClr val="00206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5722" y="2420889"/>
            <a:ext cx="3648405" cy="3084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0652309"/>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3188678"/>
            <a:ext cx="11520610" cy="2614246"/>
          </a:xfrm>
        </p:spPr>
        <p:txBody>
          <a:bodyPr>
            <a:normAutofit/>
          </a:bodyPr>
          <a:lstStyle/>
          <a:p>
            <a:pPr fontAlgn="base"/>
            <a:r>
              <a:rPr lang="es-MX" sz="2000" b="1" dirty="0">
                <a:solidFill>
                  <a:srgbClr val="002060"/>
                </a:solidFill>
              </a:rPr>
              <a:t>Qué es la ósmosis?</a:t>
            </a:r>
          </a:p>
          <a:p>
            <a:pPr fontAlgn="base"/>
            <a:r>
              <a:rPr lang="es-MX" sz="2000" dirty="0">
                <a:solidFill>
                  <a:srgbClr val="002060"/>
                </a:solidFill>
              </a:rPr>
              <a:t>La ósmosis es el movimiento de moléculas a través de una membrana parcialmente permeable porosa, que va de una región de menor concentración a otra de mayor, en esta acción la membrana tiende a igualar las concentraciones en los dos lados.</a:t>
            </a:r>
          </a:p>
          <a:p>
            <a:pPr fontAlgn="base"/>
            <a:r>
              <a:rPr lang="es-MX" sz="2000" dirty="0">
                <a:solidFill>
                  <a:srgbClr val="002060"/>
                </a:solidFill>
              </a:rPr>
              <a:t>Este flujo de partículas solventes hacia la zona de menor potencial se conoce como </a:t>
            </a:r>
            <a:r>
              <a:rPr lang="es-MX" sz="2000" i="1" dirty="0">
                <a:solidFill>
                  <a:srgbClr val="002060"/>
                </a:solidFill>
              </a:rPr>
              <a:t>presión osmótica</a:t>
            </a:r>
            <a:r>
              <a:rPr lang="es-MX" sz="2000" dirty="0">
                <a:solidFill>
                  <a:srgbClr val="002060"/>
                </a:solidFill>
              </a:rPr>
              <a:t> medible en términos de </a:t>
            </a:r>
            <a:r>
              <a:rPr lang="es-MX" sz="2000" i="1" dirty="0">
                <a:solidFill>
                  <a:srgbClr val="002060"/>
                </a:solidFill>
              </a:rPr>
              <a:t>presión atmosférica</a:t>
            </a:r>
            <a:r>
              <a:rPr lang="es-MX" sz="2000" dirty="0">
                <a:solidFill>
                  <a:srgbClr val="002060"/>
                </a:solidFill>
              </a:rPr>
              <a:t>.</a:t>
            </a:r>
          </a:p>
          <a:p>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0" name="Picture 2" descr="osmosis-inversa-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4360985" cy="26371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embrana-osmosis-inversa-abier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1530" y="7937"/>
            <a:ext cx="4570469" cy="2629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4168698"/>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0375" y="3751384"/>
            <a:ext cx="11520610" cy="2567355"/>
          </a:xfrm>
        </p:spPr>
        <p:txBody>
          <a:bodyPr>
            <a:normAutofit/>
          </a:bodyPr>
          <a:lstStyle/>
          <a:p>
            <a:pPr fontAlgn="base"/>
            <a:r>
              <a:rPr lang="es-MX" sz="2000" b="1" dirty="0" smtClean="0">
                <a:solidFill>
                  <a:srgbClr val="002060"/>
                </a:solidFill>
              </a:rPr>
              <a:t>Qué es la ósmosis Inversa?</a:t>
            </a:r>
          </a:p>
          <a:p>
            <a:pPr fontAlgn="base"/>
            <a:r>
              <a:rPr lang="es-MX" sz="2000" dirty="0" smtClean="0">
                <a:solidFill>
                  <a:srgbClr val="002060"/>
                </a:solidFill>
              </a:rPr>
              <a:t>Sí utilizamos una presión superior a la </a:t>
            </a:r>
            <a:r>
              <a:rPr lang="es-MX" sz="2000" i="1" dirty="0" smtClean="0">
                <a:solidFill>
                  <a:srgbClr val="002060"/>
                </a:solidFill>
              </a:rPr>
              <a:t>presión osmótica</a:t>
            </a:r>
            <a:r>
              <a:rPr lang="es-MX" sz="2000" dirty="0" smtClean="0">
                <a:solidFill>
                  <a:srgbClr val="002060"/>
                </a:solidFill>
              </a:rPr>
              <a:t>, un efecto contrario a la ósmosis se puede logar, al presionan fluidos a través de la membrana y sólo las moléculas de menor peso pasan del otro lado.</a:t>
            </a:r>
          </a:p>
          <a:p>
            <a:pPr fontAlgn="base"/>
            <a:r>
              <a:rPr lang="es-MX" sz="2000" dirty="0" smtClean="0">
                <a:solidFill>
                  <a:srgbClr val="002060"/>
                </a:solidFill>
              </a:rPr>
              <a:t>En el tratamiento de agua los sólidos disueltos al generar esta presión quedan retenidos en la membrana y sólo pasa el agua, a esto se le llama ósmosis inversa. Para logar este efecto del paso del agua es necesario presurizar el agua a un valor superior al de la presión osmótica.</a:t>
            </a:r>
          </a:p>
          <a:p>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0" name="Picture 2" descr="osmosis-inversa-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4360985" cy="26371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embrana-osmosis-inversa-abier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1530" y="7937"/>
            <a:ext cx="4570469" cy="262924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image.slidesharecdn.com/osmosisinversaii-120301201728-phpapp01/95/smosis-inversa-9-728.jpg?cb=13306331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1530" y="0"/>
            <a:ext cx="4560277" cy="286035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
            <a:ext cx="4360985" cy="2860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0856445"/>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28954" y="3692768"/>
            <a:ext cx="11520610" cy="2989385"/>
          </a:xfrm>
        </p:spPr>
        <p:txBody>
          <a:bodyPr>
            <a:normAutofit/>
          </a:bodyPr>
          <a:lstStyle/>
          <a:p>
            <a:r>
              <a:rPr lang="es-MX" sz="2000" dirty="0">
                <a:solidFill>
                  <a:srgbClr val="002060"/>
                </a:solidFill>
              </a:rPr>
              <a:t>La </a:t>
            </a:r>
            <a:r>
              <a:rPr lang="es-MX" sz="2000" b="1" dirty="0">
                <a:solidFill>
                  <a:srgbClr val="002060"/>
                </a:solidFill>
              </a:rPr>
              <a:t>ósmosis inversa</a:t>
            </a:r>
            <a:r>
              <a:rPr lang="es-MX" sz="2000" dirty="0">
                <a:solidFill>
                  <a:srgbClr val="002060"/>
                </a:solidFill>
              </a:rPr>
              <a:t> es una tecnología de purificación del agua que utiliza una membrana </a:t>
            </a:r>
            <a:r>
              <a:rPr lang="es-MX" sz="2000" dirty="0" smtClean="0">
                <a:solidFill>
                  <a:srgbClr val="002060"/>
                </a:solidFill>
              </a:rPr>
              <a:t>semipermeable</a:t>
            </a:r>
            <a:r>
              <a:rPr lang="es-MX" sz="2000" dirty="0">
                <a:solidFill>
                  <a:srgbClr val="002060"/>
                </a:solidFill>
              </a:rPr>
              <a:t> para eliminar iones, moléculas y partículas más grandes en el agua potable. Para lograr la ósmosis inversa se aplica una presión para vencer la presión </a:t>
            </a:r>
            <a:r>
              <a:rPr lang="es-MX" sz="2000" dirty="0" smtClean="0">
                <a:solidFill>
                  <a:srgbClr val="002060"/>
                </a:solidFill>
              </a:rPr>
              <a:t>osmótica, </a:t>
            </a:r>
            <a:r>
              <a:rPr lang="es-MX" sz="2000" dirty="0">
                <a:solidFill>
                  <a:srgbClr val="002060"/>
                </a:solidFill>
              </a:rPr>
              <a:t>que es una propiedad </a:t>
            </a:r>
            <a:r>
              <a:rPr lang="es-MX" sz="2000" dirty="0" err="1">
                <a:solidFill>
                  <a:srgbClr val="002060"/>
                </a:solidFill>
              </a:rPr>
              <a:t>coligativa</a:t>
            </a:r>
            <a:r>
              <a:rPr lang="es-MX" sz="2000" dirty="0">
                <a:solidFill>
                  <a:srgbClr val="002060"/>
                </a:solidFill>
              </a:rPr>
              <a:t> producida por diferencias de potencial químico del solvente, un </a:t>
            </a:r>
            <a:r>
              <a:rPr lang="es-MX" sz="2000" dirty="0" smtClean="0">
                <a:solidFill>
                  <a:srgbClr val="002060"/>
                </a:solidFill>
              </a:rPr>
              <a:t>parámetro</a:t>
            </a:r>
            <a:r>
              <a:rPr lang="es-MX" sz="2000" dirty="0">
                <a:solidFill>
                  <a:srgbClr val="002060"/>
                </a:solidFill>
              </a:rPr>
              <a:t> </a:t>
            </a:r>
            <a:r>
              <a:rPr lang="es-MX" sz="2000" dirty="0" smtClean="0">
                <a:solidFill>
                  <a:srgbClr val="002060"/>
                </a:solidFill>
              </a:rPr>
              <a:t>termodinámico.</a:t>
            </a:r>
            <a:r>
              <a:rPr lang="es-MX" sz="2000" dirty="0">
                <a:solidFill>
                  <a:srgbClr val="002060"/>
                </a:solidFill>
              </a:rPr>
              <a:t> </a:t>
            </a:r>
            <a:r>
              <a:rPr lang="es-MX" sz="2000" dirty="0" smtClean="0">
                <a:solidFill>
                  <a:srgbClr val="002060"/>
                </a:solidFill>
              </a:rPr>
              <a:t>La </a:t>
            </a:r>
            <a:r>
              <a:rPr lang="es-MX" sz="2000" dirty="0">
                <a:solidFill>
                  <a:srgbClr val="002060"/>
                </a:solidFill>
              </a:rPr>
              <a:t>ósmosis inversa puede eliminar muchos tipos de elementos suspendidos en el agua, incluyendo bacterias, y está utilizada tanto en procesos industriales </a:t>
            </a:r>
            <a:r>
              <a:rPr lang="es-MX" sz="2000" dirty="0" smtClean="0">
                <a:solidFill>
                  <a:srgbClr val="002060"/>
                </a:solidFill>
              </a:rPr>
              <a:t>, agrícolas u otros así como </a:t>
            </a:r>
            <a:r>
              <a:rPr lang="es-MX" sz="2000" dirty="0">
                <a:solidFill>
                  <a:srgbClr val="002060"/>
                </a:solidFill>
              </a:rPr>
              <a:t>para la producción de agua </a:t>
            </a:r>
            <a:r>
              <a:rPr lang="es-MX" sz="2000" dirty="0" smtClean="0">
                <a:solidFill>
                  <a:srgbClr val="002060"/>
                </a:solidFill>
              </a:rPr>
              <a:t>potable.</a:t>
            </a:r>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membrana-osmosis-inversa-abi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1530" y="7937"/>
            <a:ext cx="4570469" cy="2629249"/>
          </a:xfrm>
          <a:prstGeom prst="rect">
            <a:avLst/>
          </a:prstGeom>
          <a:noFill/>
          <a:extLst>
            <a:ext uri="{909E8E84-426E-40DD-AFC4-6F175D3DCCD1}">
              <a14:hiddenFill xmlns:a14="http://schemas.microsoft.com/office/drawing/2010/main">
                <a:solidFill>
                  <a:srgbClr val="FFFFFF"/>
                </a:solidFill>
              </a14:hiddenFill>
            </a:ext>
          </a:extLst>
        </p:spPr>
      </p:pic>
      <p:pic>
        <p:nvPicPr>
          <p:cNvPr id="14338" name="Picture 2" descr="Resultado de imagen par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452" y="7937"/>
            <a:ext cx="4324420" cy="2629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015219"/>
      </p:ext>
    </p:extLst>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07975" y="5122985"/>
            <a:ext cx="11520610" cy="1570894"/>
          </a:xfrm>
        </p:spPr>
        <p:txBody>
          <a:bodyPr>
            <a:normAutofit/>
          </a:bodyPr>
          <a:lstStyle/>
          <a:p>
            <a:r>
              <a:rPr lang="es-MX" sz="2000" dirty="0">
                <a:solidFill>
                  <a:srgbClr val="002060"/>
                </a:solidFill>
              </a:rPr>
              <a:t>El resultado es que la disolución es retenida del lado presurizado de la membrana y el solvente puro puede pasar al otro lado. Para lograr la «selectividad», esta membrana no debe dejar pasar iones o moléculas grandes a través de sus poros (o agujeros), pero debe dejar pasar libremente componentes más pequeños de la solución (como las moléculas solventes).</a:t>
            </a:r>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membrana-osmosis-inversa-abi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1530" y="7937"/>
            <a:ext cx="4570469" cy="2629249"/>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Resultado de imagen par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37"/>
            <a:ext cx="4396154" cy="2629249"/>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45" y="-1"/>
            <a:ext cx="4560887" cy="2859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5366840"/>
      </p:ext>
    </p:extLst>
  </p:cSld>
  <p:clrMapOvr>
    <a:masterClrMapping/>
  </p:clrMapOvr>
  <p:transition spd="slow">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28955" y="4513384"/>
            <a:ext cx="11520610" cy="2215663"/>
          </a:xfrm>
        </p:spPr>
        <p:txBody>
          <a:bodyPr>
            <a:normAutofit/>
          </a:bodyPr>
          <a:lstStyle/>
          <a:p>
            <a:r>
              <a:rPr lang="es-MX" sz="2000" dirty="0" smtClean="0">
                <a:solidFill>
                  <a:srgbClr val="002060"/>
                </a:solidFill>
              </a:rPr>
              <a:t>Las diferencias </a:t>
            </a:r>
            <a:r>
              <a:rPr lang="es-MX" sz="2000" dirty="0">
                <a:solidFill>
                  <a:srgbClr val="002060"/>
                </a:solidFill>
              </a:rPr>
              <a:t>claves entre ósmosis inversa y filtrado. El mecanismo de extracción predominante en la filtración por membrana es la exclusión por tamaño, por los que el proceso teóricamente puede conseguir siempre una eficacia perfecta independientemente de la presión y la concentración. La ósmosis inversa aplica difusión, haciendo que el proceso dependa de la presión, el índice de flujo y otras condiciones</a:t>
            </a:r>
            <a:r>
              <a:rPr lang="es-MX" sz="2000" dirty="0" smtClean="0">
                <a:solidFill>
                  <a:srgbClr val="002060"/>
                </a:solidFill>
              </a:rPr>
              <a:t>.</a:t>
            </a:r>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4338" name="Picture 2" descr="Resultado de imagen para osmosis inver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452" y="7937"/>
            <a:ext cx="4324420" cy="2629249"/>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2062" y="-1"/>
            <a:ext cx="4489937" cy="3732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0841615"/>
      </p:ext>
    </p:extLst>
  </p:cSld>
  <p:clrMapOvr>
    <a:masterClrMapping/>
  </p:clrMapOvr>
  <p:transition spd="slow">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2766645"/>
            <a:ext cx="11520610" cy="3950677"/>
          </a:xfrm>
        </p:spPr>
        <p:txBody>
          <a:bodyPr>
            <a:normAutofit/>
          </a:bodyPr>
          <a:lstStyle/>
          <a:p>
            <a:pPr fontAlgn="base"/>
            <a:r>
              <a:rPr lang="es-MX" sz="2000" dirty="0" smtClean="0">
                <a:solidFill>
                  <a:srgbClr val="002060"/>
                </a:solidFill>
              </a:rPr>
              <a:t>Clasificación </a:t>
            </a:r>
            <a:r>
              <a:rPr lang="es-MX" sz="2000" dirty="0">
                <a:solidFill>
                  <a:srgbClr val="002060"/>
                </a:solidFill>
              </a:rPr>
              <a:t>por tamaños de partículas.</a:t>
            </a:r>
          </a:p>
          <a:p>
            <a:pPr fontAlgn="base"/>
            <a:r>
              <a:rPr lang="es-MX" sz="2000" dirty="0">
                <a:solidFill>
                  <a:srgbClr val="002060"/>
                </a:solidFill>
              </a:rPr>
              <a:t>Filtración de Partículas: de 1 a 1000 micras</a:t>
            </a:r>
            <a:br>
              <a:rPr lang="es-MX" sz="2000" dirty="0">
                <a:solidFill>
                  <a:srgbClr val="002060"/>
                </a:solidFill>
              </a:rPr>
            </a:br>
            <a:r>
              <a:rPr lang="es-MX" sz="2000" dirty="0" err="1">
                <a:solidFill>
                  <a:srgbClr val="002060"/>
                </a:solidFill>
              </a:rPr>
              <a:t>Microfiltración</a:t>
            </a:r>
            <a:r>
              <a:rPr lang="es-MX" sz="2000" dirty="0">
                <a:solidFill>
                  <a:srgbClr val="002060"/>
                </a:solidFill>
              </a:rPr>
              <a:t>: de 0.1 a 1 micras</a:t>
            </a:r>
            <a:br>
              <a:rPr lang="es-MX" sz="2000" dirty="0">
                <a:solidFill>
                  <a:srgbClr val="002060"/>
                </a:solidFill>
              </a:rPr>
            </a:br>
            <a:r>
              <a:rPr lang="es-MX" sz="2000" dirty="0">
                <a:solidFill>
                  <a:srgbClr val="002060"/>
                </a:solidFill>
              </a:rPr>
              <a:t>Ultrafiltración: de 0.01 a 0.1 micras</a:t>
            </a:r>
            <a:br>
              <a:rPr lang="es-MX" sz="2000" dirty="0">
                <a:solidFill>
                  <a:srgbClr val="002060"/>
                </a:solidFill>
              </a:rPr>
            </a:br>
            <a:r>
              <a:rPr lang="es-MX" sz="2000" dirty="0" err="1">
                <a:solidFill>
                  <a:srgbClr val="002060"/>
                </a:solidFill>
              </a:rPr>
              <a:t>Nanofiltración</a:t>
            </a:r>
            <a:r>
              <a:rPr lang="es-MX" sz="2000" dirty="0">
                <a:solidFill>
                  <a:srgbClr val="002060"/>
                </a:solidFill>
              </a:rPr>
              <a:t>: de 10 a 100 Å</a:t>
            </a:r>
            <a:br>
              <a:rPr lang="es-MX" sz="2000" dirty="0">
                <a:solidFill>
                  <a:srgbClr val="002060"/>
                </a:solidFill>
              </a:rPr>
            </a:br>
            <a:r>
              <a:rPr lang="es-MX" sz="2000" dirty="0">
                <a:solidFill>
                  <a:srgbClr val="002060"/>
                </a:solidFill>
              </a:rPr>
              <a:t>Ósmosis inversa: (</a:t>
            </a:r>
            <a:r>
              <a:rPr lang="es-MX" sz="2000" dirty="0" err="1">
                <a:solidFill>
                  <a:srgbClr val="002060"/>
                </a:solidFill>
              </a:rPr>
              <a:t>Hiperfiltración</a:t>
            </a:r>
            <a:r>
              <a:rPr lang="es-MX" sz="2000" dirty="0" smtClean="0">
                <a:solidFill>
                  <a:srgbClr val="002060"/>
                </a:solidFill>
              </a:rPr>
              <a:t>):</a:t>
            </a:r>
          </a:p>
          <a:p>
            <a:pPr fontAlgn="base"/>
            <a:r>
              <a:rPr lang="es-MX" sz="2000" dirty="0" smtClean="0">
                <a:solidFill>
                  <a:srgbClr val="002060"/>
                </a:solidFill>
              </a:rPr>
              <a:t> </a:t>
            </a:r>
            <a:r>
              <a:rPr lang="es-MX" sz="2000" dirty="0">
                <a:solidFill>
                  <a:srgbClr val="002060"/>
                </a:solidFill>
              </a:rPr>
              <a:t>de 1 a 10 Å</a:t>
            </a:r>
          </a:p>
          <a:p>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0" name="Picture 2" descr="osmosis-inversa-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4360985" cy="2637185"/>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s://upload.wikimedia.org/wikipedia/commons/thumb/7/76/%C3%96smosis-inversa.png/330px-%C3%96smosis-inver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53" y="7936"/>
            <a:ext cx="4333631" cy="262925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Resultado de imagen para aguas reciclad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6418" y="2297723"/>
            <a:ext cx="6915581" cy="4560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8133446"/>
      </p:ext>
    </p:extLst>
  </p:cSld>
  <p:clrMapOvr>
    <a:masterClrMapping/>
  </p:clrMapOvr>
  <p:transition spd="slow">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2754922"/>
            <a:ext cx="11520610" cy="4103077"/>
          </a:xfrm>
        </p:spPr>
        <p:txBody>
          <a:bodyPr>
            <a:noAutofit/>
          </a:bodyPr>
          <a:lstStyle/>
          <a:p>
            <a:pPr fontAlgn="base"/>
            <a:r>
              <a:rPr lang="es-MX" sz="1600" b="1" dirty="0" smtClean="0">
                <a:solidFill>
                  <a:srgbClr val="002060"/>
                </a:solidFill>
                <a:latin typeface="Arial" panose="020B0604020202020204" pitchFamily="34" charset="0"/>
                <a:cs typeface="Arial" panose="020B0604020202020204" pitchFamily="34" charset="0"/>
              </a:rPr>
              <a:t>La </a:t>
            </a:r>
            <a:r>
              <a:rPr lang="es-MX" sz="1600" b="1" dirty="0">
                <a:solidFill>
                  <a:srgbClr val="002060"/>
                </a:solidFill>
                <a:latin typeface="Arial" panose="020B0604020202020204" pitchFamily="34" charset="0"/>
                <a:cs typeface="Arial" panose="020B0604020202020204" pitchFamily="34" charset="0"/>
              </a:rPr>
              <a:t>calidad del agua de entrada</a:t>
            </a:r>
            <a:r>
              <a:rPr lang="es-MX" sz="1600" dirty="0">
                <a:solidFill>
                  <a:srgbClr val="002060"/>
                </a:solidFill>
                <a:latin typeface="Arial" panose="020B0604020202020204" pitchFamily="34" charset="0"/>
                <a:cs typeface="Arial" panose="020B0604020202020204" pitchFamily="34" charset="0"/>
              </a:rPr>
              <a:t>.</a:t>
            </a:r>
          </a:p>
          <a:p>
            <a:pPr fontAlgn="base"/>
            <a:r>
              <a:rPr lang="es-MX" sz="1600" dirty="0">
                <a:solidFill>
                  <a:srgbClr val="002060"/>
                </a:solidFill>
                <a:latin typeface="Arial" panose="020B0604020202020204" pitchFamily="34" charset="0"/>
                <a:cs typeface="Arial" panose="020B0604020202020204" pitchFamily="34" charset="0"/>
              </a:rPr>
              <a:t>Esta es la cuestión más importante para saber que equipo de ósmosis debemos instalar, y cómo hacer para cuidar su membrana.</a:t>
            </a:r>
          </a:p>
          <a:p>
            <a:pPr fontAlgn="base"/>
            <a:r>
              <a:rPr lang="es-MX" sz="1600" dirty="0">
                <a:solidFill>
                  <a:srgbClr val="002060"/>
                </a:solidFill>
                <a:latin typeface="Arial" panose="020B0604020202020204" pitchFamily="34" charset="0"/>
                <a:cs typeface="Arial" panose="020B0604020202020204" pitchFamily="34" charset="0"/>
              </a:rPr>
              <a:t>Los  mayores enemigos de la membrana (a parte del cloro) son por orden de importancia; los micro sedimentos en suspensión, y el contenido en minerales disueltos. Estos están directamente relacionados con la conductividad del agua o TDS (total de sólidos disueltos), un  muy importante parámetro del </a:t>
            </a:r>
            <a:r>
              <a:rPr lang="es-MX" sz="1600" dirty="0" smtClean="0">
                <a:solidFill>
                  <a:srgbClr val="002060"/>
                </a:solidFill>
                <a:latin typeface="Arial" panose="020B0604020202020204" pitchFamily="34" charset="0"/>
                <a:cs typeface="Arial" panose="020B0604020202020204" pitchFamily="34" charset="0"/>
              </a:rPr>
              <a:t>agua</a:t>
            </a:r>
            <a:r>
              <a:rPr lang="es-MX" sz="1600" dirty="0">
                <a:solidFill>
                  <a:srgbClr val="002060"/>
                </a:solidFill>
                <a:latin typeface="Arial" panose="020B0604020202020204" pitchFamily="34" charset="0"/>
                <a:cs typeface="Arial" panose="020B0604020202020204" pitchFamily="34" charset="0"/>
              </a:rPr>
              <a:t>. En los anteriores enlaces puedes conocer todo lo necesario sobre este indicativo de la pureza del agua.</a:t>
            </a:r>
          </a:p>
          <a:p>
            <a:pPr fontAlgn="base"/>
            <a:r>
              <a:rPr lang="es-MX" sz="1600" dirty="0">
                <a:solidFill>
                  <a:srgbClr val="002060"/>
                </a:solidFill>
                <a:latin typeface="Arial" panose="020B0604020202020204" pitchFamily="34" charset="0"/>
                <a:cs typeface="Arial" panose="020B0604020202020204" pitchFamily="34" charset="0"/>
              </a:rPr>
              <a:t>Una vez conocido y siempre que no exceda de aproximadamente 500 ppm, cualquier equipo estándar nos puede valer. De superarse esta cifra, o en el caso de aguas que arrastren micro sedimentos, puede ser necesario un equipo con algún accesorio. También podemos modificar nuestro equipo.</a:t>
            </a:r>
          </a:p>
          <a:p>
            <a:pPr fontAlgn="base"/>
            <a:r>
              <a:rPr lang="es-MX" sz="1600" dirty="0">
                <a:solidFill>
                  <a:srgbClr val="002060"/>
                </a:solidFill>
                <a:latin typeface="Arial" panose="020B0604020202020204" pitchFamily="34" charset="0"/>
                <a:cs typeface="Arial" panose="020B0604020202020204" pitchFamily="34" charset="0"/>
              </a:rPr>
              <a:t>Estas modificaciones son básicamente dos. Primero la instalación en el equipo de una válvula de lavado o </a:t>
            </a:r>
            <a:r>
              <a:rPr lang="es-MX" sz="1600" dirty="0" err="1" smtClean="0">
                <a:solidFill>
                  <a:srgbClr val="002060"/>
                </a:solidFill>
                <a:latin typeface="Arial" panose="020B0604020202020204" pitchFamily="34" charset="0"/>
                <a:cs typeface="Arial" panose="020B0604020202020204" pitchFamily="34" charset="0"/>
              </a:rPr>
              <a:t>flushing</a:t>
            </a:r>
            <a:r>
              <a:rPr lang="es-MX" sz="1600" dirty="0">
                <a:solidFill>
                  <a:srgbClr val="002060"/>
                </a:solidFill>
                <a:latin typeface="Arial" panose="020B0604020202020204" pitchFamily="34" charset="0"/>
                <a:cs typeface="Arial" panose="020B0604020202020204" pitchFamily="34" charset="0"/>
              </a:rPr>
              <a:t> (en caso de que el equipo no la tenga). La segunda sería montar un pretratamiento del </a:t>
            </a:r>
            <a:r>
              <a:rPr lang="es-MX" sz="1600" dirty="0" smtClean="0">
                <a:solidFill>
                  <a:srgbClr val="002060"/>
                </a:solidFill>
                <a:latin typeface="Arial" panose="020B0604020202020204" pitchFamily="34" charset="0"/>
                <a:cs typeface="Arial" panose="020B0604020202020204" pitchFamily="34" charset="0"/>
              </a:rPr>
              <a:t>agua</a:t>
            </a:r>
            <a:r>
              <a:rPr lang="es-MX" sz="1600" dirty="0">
                <a:solidFill>
                  <a:srgbClr val="002060"/>
                </a:solidFill>
                <a:latin typeface="Arial" panose="020B0604020202020204" pitchFamily="34" charset="0"/>
                <a:cs typeface="Arial" panose="020B0604020202020204" pitchFamily="34" charset="0"/>
              </a:rPr>
              <a:t> de entrada (ver en enlace, el pretratamiento previo a los purificadores).</a:t>
            </a: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Componentes </a:t>
            </a:r>
            <a:r>
              <a:rPr lang="es-MX" sz="3200" dirty="0">
                <a:solidFill>
                  <a:srgbClr val="002060"/>
                </a:solidFill>
                <a:latin typeface="Arial" panose="020B0604020202020204" pitchFamily="34" charset="0"/>
                <a:cs typeface="Arial" panose="020B0604020202020204" pitchFamily="34" charset="0"/>
              </a:rPr>
              <a:t>de la </a:t>
            </a:r>
            <a:r>
              <a:rPr lang="es-MX" sz="3200" dirty="0" smtClean="0">
                <a:solidFill>
                  <a:srgbClr val="002060"/>
                </a:solidFill>
                <a:latin typeface="Arial" panose="020B0604020202020204" pitchFamily="34" charset="0"/>
                <a:cs typeface="Arial" panose="020B0604020202020204" pitchFamily="34" charset="0"/>
              </a:rPr>
              <a:t/>
            </a:r>
            <a:br>
              <a:rPr lang="es-MX" sz="3200" dirty="0" smtClean="0">
                <a:solidFill>
                  <a:srgbClr val="002060"/>
                </a:solidFill>
                <a:latin typeface="Arial" panose="020B0604020202020204" pitchFamily="34" charset="0"/>
                <a:cs typeface="Arial" panose="020B0604020202020204" pitchFamily="34" charset="0"/>
              </a:rPr>
            </a:br>
            <a:r>
              <a:rPr lang="es-MX" sz="3200" dirty="0" smtClean="0">
                <a:solidFill>
                  <a:srgbClr val="002060"/>
                </a:solidFill>
                <a:latin typeface="Arial" panose="020B0604020202020204" pitchFamily="34" charset="0"/>
                <a:cs typeface="Arial" panose="020B0604020202020204" pitchFamily="34" charset="0"/>
              </a:rPr>
              <a:t>ósmosis </a:t>
            </a:r>
            <a:r>
              <a:rPr lang="es-MX" sz="3200" dirty="0">
                <a:solidFill>
                  <a:srgbClr val="002060"/>
                </a:solidFill>
                <a:latin typeface="Arial" panose="020B0604020202020204" pitchFamily="34" charset="0"/>
                <a:cs typeface="Arial" panose="020B0604020202020204" pitchFamily="34" charset="0"/>
              </a:rPr>
              <a:t>inversa</a:t>
            </a: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membrana-osmosis-inversa-abi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7908" y="7937"/>
            <a:ext cx="4314091" cy="2629249"/>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Resultado de imagen par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37"/>
            <a:ext cx="4220308" cy="2629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522919"/>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81353" y="1465384"/>
            <a:ext cx="10081847" cy="3235569"/>
          </a:xfrm>
        </p:spPr>
        <p:txBody>
          <a:bodyPr>
            <a:normAutofit/>
          </a:bodyPr>
          <a:lstStyle/>
          <a:p>
            <a:pPr>
              <a:defRPr/>
            </a:pPr>
            <a:r>
              <a:rPr lang="es-MX" sz="2400" b="1" dirty="0">
                <a:solidFill>
                  <a:srgbClr val="002060"/>
                </a:solidFill>
                <a:latin typeface="Arial" panose="020B0604020202020204" pitchFamily="34" charset="0"/>
                <a:cs typeface="Arial" panose="020B0604020202020204" pitchFamily="34" charset="0"/>
              </a:rPr>
              <a:t>IX. ESTRUCTURA DE LA UNIDAD DE APRENDIZAJE </a:t>
            </a:r>
            <a:br>
              <a:rPr lang="es-MX" sz="2400" b="1" dirty="0">
                <a:solidFill>
                  <a:srgbClr val="002060"/>
                </a:solidFill>
                <a:latin typeface="Arial" panose="020B0604020202020204" pitchFamily="34" charset="0"/>
                <a:cs typeface="Arial" panose="020B0604020202020204" pitchFamily="34" charset="0"/>
              </a:rPr>
            </a:br>
            <a:r>
              <a:rPr lang="es-MX" sz="2400" b="1" dirty="0">
                <a:solidFill>
                  <a:srgbClr val="002060"/>
                </a:solidFill>
                <a:latin typeface="Arial" panose="020B0604020202020204" pitchFamily="34" charset="0"/>
                <a:cs typeface="Arial" panose="020B0604020202020204" pitchFamily="34" charset="0"/>
              </a:rPr>
              <a:t/>
            </a:r>
            <a:br>
              <a:rPr lang="es-MX" sz="2400" b="1" dirty="0">
                <a:solidFill>
                  <a:srgbClr val="002060"/>
                </a:solidFill>
                <a:latin typeface="Arial" panose="020B0604020202020204" pitchFamily="34" charset="0"/>
                <a:cs typeface="Arial" panose="020B0604020202020204" pitchFamily="34" charset="0"/>
              </a:rPr>
            </a:br>
            <a:r>
              <a:rPr lang="es-MX" sz="2400" b="1" dirty="0">
                <a:solidFill>
                  <a:srgbClr val="002060"/>
                </a:solidFill>
                <a:latin typeface="Arial" panose="020B0604020202020204" pitchFamily="34" charset="0"/>
                <a:cs typeface="Arial" panose="020B0604020202020204" pitchFamily="34" charset="0"/>
              </a:rPr>
              <a:t>UNIDAD I. </a:t>
            </a:r>
            <a:r>
              <a:rPr lang="es-MX" sz="2400" b="1" dirty="0">
                <a:solidFill>
                  <a:srgbClr val="002060"/>
                </a:solidFill>
                <a:latin typeface="Arial" panose="020B0604020202020204" pitchFamily="34" charset="0"/>
                <a:cs typeface="Arial" panose="020B0604020202020204" pitchFamily="34" charset="0"/>
              </a:rPr>
              <a:t>Propiedades físicas de los </a:t>
            </a:r>
            <a:r>
              <a:rPr lang="es-MX" sz="2400" b="1" dirty="0" smtClean="0">
                <a:solidFill>
                  <a:srgbClr val="002060"/>
                </a:solidFill>
                <a:latin typeface="Arial" panose="020B0604020202020204" pitchFamily="34" charset="0"/>
                <a:cs typeface="Arial" panose="020B0604020202020204" pitchFamily="34" charset="0"/>
              </a:rPr>
              <a:t>fluidos</a:t>
            </a:r>
            <a:r>
              <a:rPr lang="es-MX" sz="2400" dirty="0" smtClean="0">
                <a:solidFill>
                  <a:srgbClr val="002060"/>
                </a:solidFill>
                <a:latin typeface="Arial" panose="020B0604020202020204" pitchFamily="34" charset="0"/>
                <a:cs typeface="Arial" panose="020B0604020202020204" pitchFamily="34" charset="0"/>
              </a:rPr>
              <a:t/>
            </a:r>
            <a:br>
              <a:rPr lang="es-MX" sz="2400" dirty="0" smtClean="0">
                <a:solidFill>
                  <a:srgbClr val="002060"/>
                </a:solidFill>
                <a:latin typeface="Arial" panose="020B0604020202020204" pitchFamily="34" charset="0"/>
                <a:cs typeface="Arial" panose="020B0604020202020204" pitchFamily="34" charset="0"/>
              </a:rPr>
            </a:br>
            <a:r>
              <a:rPr lang="es-MX" sz="2400" b="1" dirty="0" smtClean="0">
                <a:solidFill>
                  <a:srgbClr val="002060"/>
                </a:solidFill>
                <a:latin typeface="Arial" panose="020B0604020202020204" pitchFamily="34" charset="0"/>
                <a:cs typeface="Arial" panose="020B0604020202020204" pitchFamily="34" charset="0"/>
              </a:rPr>
              <a:t>UNIDAD </a:t>
            </a:r>
            <a:r>
              <a:rPr lang="es-MX" sz="2400" b="1" dirty="0">
                <a:solidFill>
                  <a:srgbClr val="002060"/>
                </a:solidFill>
                <a:latin typeface="Arial" panose="020B0604020202020204" pitchFamily="34" charset="0"/>
                <a:cs typeface="Arial" panose="020B0604020202020204" pitchFamily="34" charset="0"/>
              </a:rPr>
              <a:t>II. </a:t>
            </a:r>
            <a:r>
              <a:rPr lang="es-MX" sz="2400" b="1" dirty="0">
                <a:solidFill>
                  <a:srgbClr val="002060"/>
                </a:solidFill>
                <a:latin typeface="Arial" panose="020B0604020202020204" pitchFamily="34" charset="0"/>
                <a:cs typeface="Arial" panose="020B0604020202020204" pitchFamily="34" charset="0"/>
              </a:rPr>
              <a:t>Hidrostática.</a:t>
            </a:r>
            <a:r>
              <a:rPr lang="es-MX" sz="2400" b="1" dirty="0" smtClean="0">
                <a:solidFill>
                  <a:srgbClr val="002060"/>
                </a:solidFill>
                <a:latin typeface="Arial" panose="020B0604020202020204" pitchFamily="34" charset="0"/>
                <a:cs typeface="Arial" panose="020B0604020202020204" pitchFamily="34" charset="0"/>
              </a:rPr>
              <a:t/>
            </a:r>
            <a:br>
              <a:rPr lang="es-MX" sz="2400" b="1" dirty="0" smtClean="0">
                <a:solidFill>
                  <a:srgbClr val="002060"/>
                </a:solidFill>
                <a:latin typeface="Arial" panose="020B0604020202020204" pitchFamily="34" charset="0"/>
                <a:cs typeface="Arial" panose="020B0604020202020204" pitchFamily="34" charset="0"/>
              </a:rPr>
            </a:br>
            <a:r>
              <a:rPr lang="es-MX" sz="2400" b="1" dirty="0" smtClean="0">
                <a:solidFill>
                  <a:srgbClr val="002060"/>
                </a:solidFill>
                <a:latin typeface="Arial" panose="020B0604020202020204" pitchFamily="34" charset="0"/>
                <a:cs typeface="Arial" panose="020B0604020202020204" pitchFamily="34" charset="0"/>
              </a:rPr>
              <a:t>UNIDAD </a:t>
            </a:r>
            <a:r>
              <a:rPr lang="es-MX" sz="2400" b="1" dirty="0">
                <a:solidFill>
                  <a:srgbClr val="002060"/>
                </a:solidFill>
                <a:latin typeface="Arial" panose="020B0604020202020204" pitchFamily="34" charset="0"/>
                <a:cs typeface="Arial" panose="020B0604020202020204" pitchFamily="34" charset="0"/>
              </a:rPr>
              <a:t>III</a:t>
            </a:r>
            <a:r>
              <a:rPr lang="es-MX" sz="2400" b="1" dirty="0">
                <a:solidFill>
                  <a:srgbClr val="002060"/>
                </a:solidFill>
                <a:latin typeface="Arial" panose="020B0604020202020204" pitchFamily="34" charset="0"/>
                <a:cs typeface="Arial" panose="020B0604020202020204" pitchFamily="34" charset="0"/>
              </a:rPr>
              <a:t>. Hidrodinámica o Cinemática de los </a:t>
            </a:r>
            <a:r>
              <a:rPr lang="es-MX" sz="2400" b="1" dirty="0" smtClean="0">
                <a:solidFill>
                  <a:srgbClr val="002060"/>
                </a:solidFill>
                <a:latin typeface="Arial" panose="020B0604020202020204" pitchFamily="34" charset="0"/>
                <a:cs typeface="Arial" panose="020B0604020202020204" pitchFamily="34" charset="0"/>
              </a:rPr>
              <a:t>fluidos.</a:t>
            </a:r>
            <a:r>
              <a:rPr lang="es-MX" sz="2400" b="1" dirty="0" smtClean="0">
                <a:solidFill>
                  <a:srgbClr val="002060"/>
                </a:solidFill>
                <a:latin typeface="Arial" panose="020B0604020202020204" pitchFamily="34" charset="0"/>
                <a:cs typeface="Arial" panose="020B0604020202020204" pitchFamily="34" charset="0"/>
              </a:rPr>
              <a:t/>
            </a:r>
            <a:br>
              <a:rPr lang="es-MX" sz="2400" b="1" dirty="0" smtClean="0">
                <a:solidFill>
                  <a:srgbClr val="002060"/>
                </a:solidFill>
                <a:latin typeface="Arial" panose="020B0604020202020204" pitchFamily="34" charset="0"/>
                <a:cs typeface="Arial" panose="020B0604020202020204" pitchFamily="34" charset="0"/>
              </a:rPr>
            </a:br>
            <a:r>
              <a:rPr lang="es-MX" sz="2400" b="1" dirty="0" smtClean="0">
                <a:solidFill>
                  <a:srgbClr val="002060"/>
                </a:solidFill>
                <a:latin typeface="Arial" panose="020B0604020202020204" pitchFamily="34" charset="0"/>
                <a:cs typeface="Arial" panose="020B0604020202020204" pitchFamily="34" charset="0"/>
              </a:rPr>
              <a:t>UNIDAD </a:t>
            </a:r>
            <a:r>
              <a:rPr lang="es-MX" sz="2400" b="1" dirty="0">
                <a:solidFill>
                  <a:srgbClr val="002060"/>
                </a:solidFill>
                <a:latin typeface="Arial" panose="020B0604020202020204" pitchFamily="34" charset="0"/>
                <a:cs typeface="Arial" panose="020B0604020202020204" pitchFamily="34" charset="0"/>
              </a:rPr>
              <a:t>IV. </a:t>
            </a:r>
            <a:r>
              <a:rPr lang="es-MX" sz="2400" b="1" dirty="0">
                <a:solidFill>
                  <a:srgbClr val="002060"/>
                </a:solidFill>
                <a:latin typeface="Arial" pitchFamily="34" charset="0"/>
                <a:cs typeface="Arial" pitchFamily="34" charset="0"/>
              </a:rPr>
              <a:t>Sistemas de </a:t>
            </a:r>
            <a:r>
              <a:rPr lang="es-MX" sz="2400" b="1" dirty="0" smtClean="0">
                <a:solidFill>
                  <a:srgbClr val="002060"/>
                </a:solidFill>
                <a:latin typeface="Arial" pitchFamily="34" charset="0"/>
                <a:cs typeface="Arial" pitchFamily="34" charset="0"/>
              </a:rPr>
              <a:t>riego</a:t>
            </a:r>
            <a:r>
              <a:rPr lang="es-MX" sz="2400" dirty="0" smtClean="0">
                <a:solidFill>
                  <a:srgbClr val="002060"/>
                </a:solidFill>
                <a:latin typeface="Arial" pitchFamily="34" charset="0"/>
                <a:cs typeface="Arial" pitchFamily="34" charset="0"/>
              </a:rPr>
              <a:t>.</a:t>
            </a:r>
            <a:endParaRPr lang="es-MX" sz="2400" dirty="0">
              <a:solidFill>
                <a:srgbClr val="002060"/>
              </a:solidFill>
              <a:latin typeface="Arial" panose="020B0604020202020204" pitchFamily="34" charset="0"/>
              <a:cs typeface="Arial" panose="020B0604020202020204" pitchFamily="34" charset="0"/>
            </a:endParaRPr>
          </a:p>
        </p:txBody>
      </p:sp>
      <p:pic>
        <p:nvPicPr>
          <p:cNvPr id="5122" name="Picture 2" descr="Resultado de imagen para osmosis inver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0923" y="117231"/>
            <a:ext cx="3610708" cy="26963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477280"/>
            <a:ext cx="3645877" cy="2380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descr="https://image.slidesharecdn.com/osmosisinversaii-120301201728-phpapp01/95/smosis-inversa-9-728.jpg?cb=13306331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1723" y="3997648"/>
            <a:ext cx="4560277" cy="2860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789622"/>
      </p:ext>
    </p:extLst>
  </p:cSld>
  <p:clrMapOvr>
    <a:masterClrMapping/>
  </p:clrMapOvr>
  <p:transition spd="slow">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07975" y="2731477"/>
            <a:ext cx="11520610" cy="3962402"/>
          </a:xfrm>
        </p:spPr>
        <p:txBody>
          <a:bodyPr>
            <a:normAutofit/>
          </a:bodyPr>
          <a:lstStyle/>
          <a:p>
            <a:pPr fontAlgn="base"/>
            <a:r>
              <a:rPr lang="es-MX" sz="2000" dirty="0">
                <a:solidFill>
                  <a:srgbClr val="002060"/>
                </a:solidFill>
                <a:latin typeface="Arial" panose="020B0604020202020204" pitchFamily="34" charset="0"/>
                <a:cs typeface="Arial" panose="020B0604020202020204" pitchFamily="34" charset="0"/>
              </a:rPr>
              <a:t>Los componentes del equipo de ósmosis.</a:t>
            </a:r>
          </a:p>
          <a:p>
            <a:pPr fontAlgn="base"/>
            <a:r>
              <a:rPr lang="es-MX" sz="2000" dirty="0">
                <a:solidFill>
                  <a:srgbClr val="002060"/>
                </a:solidFill>
                <a:latin typeface="Arial" panose="020B0604020202020204" pitchFamily="34" charset="0"/>
                <a:cs typeface="Arial" panose="020B0604020202020204" pitchFamily="34" charset="0"/>
              </a:rPr>
              <a:t>Las tres primeras etapas.</a:t>
            </a:r>
          </a:p>
          <a:p>
            <a:pPr fontAlgn="base"/>
            <a:r>
              <a:rPr lang="es-MX" sz="2000" dirty="0">
                <a:solidFill>
                  <a:srgbClr val="002060"/>
                </a:solidFill>
                <a:latin typeface="Arial" panose="020B0604020202020204" pitchFamily="34" charset="0"/>
                <a:cs typeface="Arial" panose="020B0604020202020204" pitchFamily="34" charset="0"/>
              </a:rPr>
              <a:t>Están encargadas del pretratamiento del agua, para no perjudicar  la membrana. La primera es un filtro de polipropileno de 5 micras, para retirar las impurezas sólidas. La segunda contiene un cartucho de carbón activado en grano, que se encarga de retirar gran parte del cloro que lleve el agua, y algunas sustancias químicas y orgánicas. La tercera porta otro cartucho de carbón activado, esta vez en bloque. Este cartucho termina de retirar el cloro que pudiera atravesar la etapa anterior, purificando aún más, al mismo tiempo que retiene alguna partícula que pudiera llegar hasta él.</a:t>
            </a:r>
          </a:p>
        </p:txBody>
      </p:sp>
      <p:sp>
        <p:nvSpPr>
          <p:cNvPr id="3" name="2 Título"/>
          <p:cNvSpPr>
            <a:spLocks noGrp="1"/>
          </p:cNvSpPr>
          <p:nvPr>
            <p:ph type="title"/>
          </p:nvPr>
        </p:nvSpPr>
        <p:spPr/>
        <p:txBody>
          <a:bodyPr>
            <a:normAutofit/>
          </a:bodyPr>
          <a:lstStyle/>
          <a:p>
            <a:r>
              <a:rPr lang="es-MX" sz="3200" dirty="0">
                <a:solidFill>
                  <a:srgbClr val="002060"/>
                </a:solidFill>
                <a:latin typeface="Arial" panose="020B0604020202020204" pitchFamily="34" charset="0"/>
                <a:cs typeface="Arial" panose="020B0604020202020204" pitchFamily="34" charset="0"/>
              </a:rPr>
              <a:t>Componentes de la </a:t>
            </a:r>
            <a:br>
              <a:rPr lang="es-MX" sz="3200" dirty="0">
                <a:solidFill>
                  <a:srgbClr val="002060"/>
                </a:solidFill>
                <a:latin typeface="Arial" panose="020B0604020202020204" pitchFamily="34" charset="0"/>
                <a:cs typeface="Arial" panose="020B0604020202020204" pitchFamily="34" charset="0"/>
              </a:rPr>
            </a:br>
            <a:r>
              <a:rPr lang="es-MX" sz="3200" dirty="0">
                <a:solidFill>
                  <a:srgbClr val="002060"/>
                </a:solidFill>
                <a:latin typeface="Arial" panose="020B0604020202020204" pitchFamily="34" charset="0"/>
                <a:cs typeface="Arial" panose="020B0604020202020204" pitchFamily="34" charset="0"/>
              </a:rPr>
              <a:t>ósmosis inversa</a:t>
            </a: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8922" y="0"/>
            <a:ext cx="4103077" cy="2731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descr="Resultado de imagen para componentes de l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196862" cy="2731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522919"/>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2637186"/>
            <a:ext cx="11825410" cy="4220813"/>
          </a:xfrm>
        </p:spPr>
        <p:txBody>
          <a:bodyPr>
            <a:normAutofit fontScale="62500" lnSpcReduction="20000"/>
          </a:bodyPr>
          <a:lstStyle/>
          <a:p>
            <a:pPr fontAlgn="base"/>
            <a:r>
              <a:rPr lang="es-MX" sz="2600" b="1" dirty="0">
                <a:solidFill>
                  <a:srgbClr val="002060"/>
                </a:solidFill>
              </a:rPr>
              <a:t>La membrana de ósmosis.</a:t>
            </a:r>
          </a:p>
          <a:p>
            <a:pPr fontAlgn="base"/>
            <a:r>
              <a:rPr lang="es-MX" sz="2300" dirty="0" smtClean="0">
                <a:solidFill>
                  <a:srgbClr val="002060"/>
                </a:solidFill>
              </a:rPr>
              <a:t>Salvo </a:t>
            </a:r>
            <a:r>
              <a:rPr lang="es-MX" sz="2300" dirty="0">
                <a:solidFill>
                  <a:srgbClr val="002060"/>
                </a:solidFill>
              </a:rPr>
              <a:t>en equipos especiales es la cuarta etapa de un equipo de ósmosis. Construidas en  poliamida son  semipermeables, y cuentan con unos poros de 0,0001 micras, que prácticamente solo dejan pasar agua pura. Eliminando en un porcentaje máximo del 98% cualquier elemento que lleve el agua en disolución.</a:t>
            </a:r>
          </a:p>
          <a:p>
            <a:pPr fontAlgn="base"/>
            <a:r>
              <a:rPr lang="es-MX" sz="2300" dirty="0">
                <a:solidFill>
                  <a:srgbClr val="002060"/>
                </a:solidFill>
              </a:rPr>
              <a:t>Para evitar la parte más técnica no entraré en explicar la presión osmótica, que es el principio de funcionamiento de la membrana. Solo comentar que básicamente necesita la presión para poder cumplir su misión. Por ese motivo, a mayor cantidad de sales disueltas en el agua, mayor será la presión que necesita para hacer la separación. Esto lo podéis ver gráficamente en la siguiente tabla de presiones </a:t>
            </a:r>
            <a:r>
              <a:rPr lang="es-MX" sz="2300" dirty="0" err="1">
                <a:solidFill>
                  <a:srgbClr val="002060"/>
                </a:solidFill>
              </a:rPr>
              <a:t>minimas</a:t>
            </a:r>
            <a:r>
              <a:rPr lang="es-MX" sz="2300" dirty="0">
                <a:solidFill>
                  <a:srgbClr val="002060"/>
                </a:solidFill>
              </a:rPr>
              <a:t>, que se pueden ajustar con un regulador de presión:</a:t>
            </a:r>
          </a:p>
          <a:p>
            <a:pPr fontAlgn="base"/>
            <a:r>
              <a:rPr lang="es-MX" sz="2300" dirty="0">
                <a:solidFill>
                  <a:srgbClr val="002060"/>
                </a:solidFill>
              </a:rPr>
              <a:t>ppm ———- –Presión</a:t>
            </a:r>
            <a:br>
              <a:rPr lang="es-MX" sz="2300" dirty="0">
                <a:solidFill>
                  <a:srgbClr val="002060"/>
                </a:solidFill>
              </a:rPr>
            </a:br>
            <a:r>
              <a:rPr lang="es-MX" sz="2300" dirty="0">
                <a:solidFill>
                  <a:srgbClr val="002060"/>
                </a:solidFill>
              </a:rPr>
              <a:t>100 – 200 —– 3,5 kg/cm2</a:t>
            </a:r>
            <a:br>
              <a:rPr lang="es-MX" sz="2300" dirty="0">
                <a:solidFill>
                  <a:srgbClr val="002060"/>
                </a:solidFill>
              </a:rPr>
            </a:br>
            <a:r>
              <a:rPr lang="es-MX" sz="2300" dirty="0">
                <a:solidFill>
                  <a:srgbClr val="002060"/>
                </a:solidFill>
              </a:rPr>
              <a:t>200 – 500 —– 3,8 kg/cm2</a:t>
            </a:r>
            <a:br>
              <a:rPr lang="es-MX" sz="2300" dirty="0">
                <a:solidFill>
                  <a:srgbClr val="002060"/>
                </a:solidFill>
              </a:rPr>
            </a:br>
            <a:r>
              <a:rPr lang="es-MX" sz="2300" dirty="0">
                <a:solidFill>
                  <a:srgbClr val="002060"/>
                </a:solidFill>
              </a:rPr>
              <a:t>500 – 800 – —-4 kg/cm2</a:t>
            </a:r>
            <a:br>
              <a:rPr lang="es-MX" sz="2300" dirty="0">
                <a:solidFill>
                  <a:srgbClr val="002060"/>
                </a:solidFill>
              </a:rPr>
            </a:br>
            <a:r>
              <a:rPr lang="es-MX" sz="2300" dirty="0">
                <a:solidFill>
                  <a:srgbClr val="002060"/>
                </a:solidFill>
              </a:rPr>
              <a:t>800 – 1200—–4,3 kg/cm2</a:t>
            </a:r>
            <a:br>
              <a:rPr lang="es-MX" sz="2300" dirty="0">
                <a:solidFill>
                  <a:srgbClr val="002060"/>
                </a:solidFill>
              </a:rPr>
            </a:br>
            <a:r>
              <a:rPr lang="es-MX" sz="2300" dirty="0">
                <a:solidFill>
                  <a:srgbClr val="002060"/>
                </a:solidFill>
              </a:rPr>
              <a:t>1200 – 1500 —4,5 kg/cm2*</a:t>
            </a:r>
            <a:br>
              <a:rPr lang="es-MX" sz="2300" dirty="0">
                <a:solidFill>
                  <a:srgbClr val="002060"/>
                </a:solidFill>
              </a:rPr>
            </a:br>
            <a:r>
              <a:rPr lang="es-MX" sz="2300" dirty="0">
                <a:solidFill>
                  <a:srgbClr val="002060"/>
                </a:solidFill>
              </a:rPr>
              <a:t>1500 – 1800 —4,8 kg/cm2*</a:t>
            </a:r>
            <a:br>
              <a:rPr lang="es-MX" sz="2300" dirty="0">
                <a:solidFill>
                  <a:srgbClr val="002060"/>
                </a:solidFill>
              </a:rPr>
            </a:br>
            <a:r>
              <a:rPr lang="es-MX" sz="2300" dirty="0">
                <a:solidFill>
                  <a:srgbClr val="002060"/>
                </a:solidFill>
              </a:rPr>
              <a:t>1800 – 2000 —5,2 kg/cm2*</a:t>
            </a:r>
          </a:p>
          <a:p>
            <a:pPr fontAlgn="base"/>
            <a:r>
              <a:rPr lang="es-MX" sz="2300" dirty="0">
                <a:solidFill>
                  <a:srgbClr val="002060"/>
                </a:solidFill>
              </a:rPr>
              <a:t>*</a:t>
            </a:r>
            <a:r>
              <a:rPr lang="es-MX" sz="2300" i="1" dirty="0">
                <a:solidFill>
                  <a:srgbClr val="002060"/>
                </a:solidFill>
              </a:rPr>
              <a:t>Con estos niveles de ppm se hace necesario el uso de válvula de lavado o </a:t>
            </a:r>
            <a:r>
              <a:rPr lang="es-MX" sz="2300" i="1" dirty="0" err="1">
                <a:solidFill>
                  <a:srgbClr val="002060"/>
                </a:solidFill>
              </a:rPr>
              <a:t>flushing</a:t>
            </a:r>
            <a:r>
              <a:rPr lang="es-MX" sz="2300" i="1" dirty="0">
                <a:solidFill>
                  <a:srgbClr val="002060"/>
                </a:solidFill>
              </a:rPr>
              <a:t>, y en muchos casos pretratamiento y bomba de presión.</a:t>
            </a:r>
            <a:endParaRPr lang="es-MX" sz="2300" dirty="0">
              <a:solidFill>
                <a:srgbClr val="002060"/>
              </a:solidFill>
            </a:endParaRPr>
          </a:p>
          <a:p>
            <a:pPr fontAlgn="base"/>
            <a:r>
              <a:rPr lang="es-MX" sz="2300" dirty="0">
                <a:solidFill>
                  <a:srgbClr val="002060"/>
                </a:solidFill>
              </a:rPr>
              <a:t>Esta membrana se aloja en el interior de una carcasa (porta membranas), teniendo la entrada de agua en la tapa. En el otro extremo hay 2 salidas, una centrada por la que sale el agua </a:t>
            </a:r>
            <a:r>
              <a:rPr lang="es-MX" sz="2300" dirty="0" err="1">
                <a:solidFill>
                  <a:srgbClr val="002060"/>
                </a:solidFill>
              </a:rPr>
              <a:t>osmotizada</a:t>
            </a:r>
            <a:r>
              <a:rPr lang="es-MX" sz="2300" dirty="0">
                <a:solidFill>
                  <a:srgbClr val="002060"/>
                </a:solidFill>
              </a:rPr>
              <a:t>, y la otra más lateral que expulsa el agua de rechazo.</a:t>
            </a:r>
          </a:p>
        </p:txBody>
      </p:sp>
      <p:sp>
        <p:nvSpPr>
          <p:cNvPr id="3" name="2 Título"/>
          <p:cNvSpPr>
            <a:spLocks noGrp="1"/>
          </p:cNvSpPr>
          <p:nvPr>
            <p:ph type="title"/>
          </p:nvPr>
        </p:nvSpPr>
        <p:spPr/>
        <p:txBody>
          <a:bodyPr>
            <a:normAutofit/>
          </a:bodyPr>
          <a:lstStyle/>
          <a:p>
            <a:r>
              <a:rPr lang="es-MX" sz="3200" dirty="0">
                <a:solidFill>
                  <a:srgbClr val="002060"/>
                </a:solidFill>
                <a:latin typeface="Arial" panose="020B0604020202020204" pitchFamily="34" charset="0"/>
                <a:cs typeface="Arial" panose="020B0604020202020204" pitchFamily="34" charset="0"/>
              </a:rPr>
              <a:t>Componentes de la </a:t>
            </a:r>
            <a:br>
              <a:rPr lang="es-MX" sz="3200" dirty="0">
                <a:solidFill>
                  <a:srgbClr val="002060"/>
                </a:solidFill>
                <a:latin typeface="Arial" panose="020B0604020202020204" pitchFamily="34" charset="0"/>
                <a:cs typeface="Arial" panose="020B0604020202020204" pitchFamily="34" charset="0"/>
              </a:rPr>
            </a:br>
            <a:r>
              <a:rPr lang="es-MX" sz="3200" dirty="0">
                <a:solidFill>
                  <a:srgbClr val="002060"/>
                </a:solidFill>
                <a:latin typeface="Arial" panose="020B0604020202020204" pitchFamily="34" charset="0"/>
                <a:cs typeface="Arial" panose="020B0604020202020204" pitchFamily="34" charset="0"/>
              </a:rPr>
              <a:t>ósmosis inversa</a:t>
            </a: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membrana-osmosis-inversa-abi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969" y="7937"/>
            <a:ext cx="4232030" cy="2629249"/>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Resultado de imagen par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37"/>
            <a:ext cx="4161692" cy="2629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522919"/>
      </p:ext>
    </p:extLst>
  </p:cSld>
  <p:clrMapOvr>
    <a:masterClrMapping/>
  </p:clrMapOvr>
  <p:transition spd="slow">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07975" y="2907323"/>
            <a:ext cx="11520610" cy="3786556"/>
          </a:xfrm>
        </p:spPr>
        <p:txBody>
          <a:bodyPr>
            <a:normAutofit/>
          </a:bodyPr>
          <a:lstStyle/>
          <a:p>
            <a:pPr fontAlgn="base"/>
            <a:r>
              <a:rPr lang="es-MX" sz="2000" b="1" dirty="0">
                <a:solidFill>
                  <a:srgbClr val="002060"/>
                </a:solidFill>
              </a:rPr>
              <a:t>La válvula anti </a:t>
            </a:r>
            <a:r>
              <a:rPr lang="es-MX" sz="2000" b="1" dirty="0" smtClean="0">
                <a:solidFill>
                  <a:srgbClr val="002060"/>
                </a:solidFill>
              </a:rPr>
              <a:t>retroceso o check.</a:t>
            </a:r>
            <a:endParaRPr lang="es-MX" sz="2000" b="1" dirty="0">
              <a:solidFill>
                <a:srgbClr val="002060"/>
              </a:solidFill>
            </a:endParaRPr>
          </a:p>
          <a:p>
            <a:pPr fontAlgn="base"/>
            <a:r>
              <a:rPr lang="es-MX" sz="2000" dirty="0">
                <a:solidFill>
                  <a:srgbClr val="002060"/>
                </a:solidFill>
              </a:rPr>
              <a:t>Impide el retorno del agua purificada hacia la membrana. Actúa ante una falta de presión de entrada, cuando el equipo está en producción.</a:t>
            </a:r>
          </a:p>
          <a:p>
            <a:pPr fontAlgn="base"/>
            <a:r>
              <a:rPr lang="es-MX" sz="2000" b="1" dirty="0">
                <a:solidFill>
                  <a:srgbClr val="002060"/>
                </a:solidFill>
              </a:rPr>
              <a:t>El </a:t>
            </a:r>
            <a:r>
              <a:rPr lang="es-MX" sz="2000" b="1" dirty="0" err="1">
                <a:solidFill>
                  <a:srgbClr val="002060"/>
                </a:solidFill>
              </a:rPr>
              <a:t>restrictor</a:t>
            </a:r>
            <a:r>
              <a:rPr lang="es-MX" sz="2000" b="1" dirty="0">
                <a:solidFill>
                  <a:srgbClr val="002060"/>
                </a:solidFill>
              </a:rPr>
              <a:t>.</a:t>
            </a:r>
            <a:endParaRPr lang="es-MX" sz="2000" dirty="0">
              <a:solidFill>
                <a:srgbClr val="002060"/>
              </a:solidFill>
            </a:endParaRPr>
          </a:p>
          <a:p>
            <a:pPr fontAlgn="base"/>
            <a:r>
              <a:rPr lang="es-MX" sz="2000" dirty="0">
                <a:solidFill>
                  <a:srgbClr val="002060"/>
                </a:solidFill>
              </a:rPr>
              <a:t>La misión de este pequeño elemento es la de restringir la salida de agua por el conducto de rechazo. Esta reducción del flujo de agua está medida para que aumente la presión en el interior del porta membranas, en el lado del agua a purificar. Sin este aumento de presión la membrana no actúa.</a:t>
            </a:r>
          </a:p>
        </p:txBody>
      </p:sp>
      <p:sp>
        <p:nvSpPr>
          <p:cNvPr id="3" name="2 Título"/>
          <p:cNvSpPr>
            <a:spLocks noGrp="1"/>
          </p:cNvSpPr>
          <p:nvPr>
            <p:ph type="title"/>
          </p:nvPr>
        </p:nvSpPr>
        <p:spPr/>
        <p:txBody>
          <a:bodyPr>
            <a:normAutofit/>
          </a:bodyPr>
          <a:lstStyle/>
          <a:p>
            <a:r>
              <a:rPr lang="es-MX" sz="3200" dirty="0">
                <a:solidFill>
                  <a:srgbClr val="002060"/>
                </a:solidFill>
                <a:latin typeface="Arial" panose="020B0604020202020204" pitchFamily="34" charset="0"/>
                <a:cs typeface="Arial" panose="020B0604020202020204" pitchFamily="34" charset="0"/>
              </a:rPr>
              <a:t>Componentes de la </a:t>
            </a:r>
            <a:br>
              <a:rPr lang="es-MX" sz="3200" dirty="0">
                <a:solidFill>
                  <a:srgbClr val="002060"/>
                </a:solidFill>
                <a:latin typeface="Arial" panose="020B0604020202020204" pitchFamily="34" charset="0"/>
                <a:cs typeface="Arial" panose="020B0604020202020204" pitchFamily="34" charset="0"/>
              </a:rPr>
            </a:br>
            <a:r>
              <a:rPr lang="es-MX" sz="3200" dirty="0">
                <a:solidFill>
                  <a:srgbClr val="002060"/>
                </a:solidFill>
                <a:latin typeface="Arial" panose="020B0604020202020204" pitchFamily="34" charset="0"/>
                <a:cs typeface="Arial" panose="020B0604020202020204" pitchFamily="34" charset="0"/>
              </a:rPr>
              <a:t>ósmosis inversa</a:t>
            </a: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membrana-osmosis-inversa-abi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969" y="7937"/>
            <a:ext cx="4232030" cy="2629249"/>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Resultado de imagen par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37"/>
            <a:ext cx="4243754" cy="262924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937"/>
            <a:ext cx="4194175" cy="273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1522919"/>
      </p:ext>
    </p:extLst>
  </p:cSld>
  <p:clrMapOvr>
    <a:masterClrMapping/>
  </p:clrMapOvr>
  <p:transition spd="slow">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07975" y="2907323"/>
            <a:ext cx="11520610" cy="3786556"/>
          </a:xfrm>
        </p:spPr>
        <p:txBody>
          <a:bodyPr>
            <a:normAutofit fontScale="85000" lnSpcReduction="10000"/>
          </a:bodyPr>
          <a:lstStyle/>
          <a:p>
            <a:pPr fontAlgn="base"/>
            <a:r>
              <a:rPr lang="es-MX" sz="2000" b="1" dirty="0">
                <a:solidFill>
                  <a:srgbClr val="002060"/>
                </a:solidFill>
              </a:rPr>
              <a:t>La válvula de cuatro vías.</a:t>
            </a:r>
          </a:p>
          <a:p>
            <a:pPr fontAlgn="base"/>
            <a:r>
              <a:rPr lang="es-MX" sz="2000" dirty="0">
                <a:solidFill>
                  <a:srgbClr val="002060"/>
                </a:solidFill>
              </a:rPr>
              <a:t>Es la encargada de impedir el paso del agua hacia la membrana, cuando el depósito se llena al igualarse las presiones.</a:t>
            </a:r>
          </a:p>
          <a:p>
            <a:pPr fontAlgn="base"/>
            <a:r>
              <a:rPr lang="es-MX" sz="2000" dirty="0">
                <a:solidFill>
                  <a:srgbClr val="002060"/>
                </a:solidFill>
              </a:rPr>
              <a:t>En caso que esta válvula no funcione por avería como no corta el paso a la membrana siempre estaría saliendo agua por el drenaje de rechazo, provocando un gran consumo de </a:t>
            </a:r>
            <a:r>
              <a:rPr lang="es-MX" sz="2000" dirty="0" smtClean="0">
                <a:solidFill>
                  <a:srgbClr val="002060"/>
                </a:solidFill>
              </a:rPr>
              <a:t>agua</a:t>
            </a:r>
            <a:endParaRPr lang="es-MX" sz="2000" dirty="0">
              <a:solidFill>
                <a:srgbClr val="002060"/>
              </a:solidFill>
            </a:endParaRPr>
          </a:p>
          <a:p>
            <a:pPr fontAlgn="base"/>
            <a:r>
              <a:rPr lang="es-MX" sz="2000" b="1" dirty="0">
                <a:solidFill>
                  <a:srgbClr val="002060"/>
                </a:solidFill>
              </a:rPr>
              <a:t>El depósito presurizado.</a:t>
            </a:r>
          </a:p>
          <a:p>
            <a:pPr fontAlgn="base"/>
            <a:r>
              <a:rPr lang="es-MX" sz="2000" dirty="0">
                <a:solidFill>
                  <a:srgbClr val="002060"/>
                </a:solidFill>
              </a:rPr>
              <a:t>Como herencia de la invención de estos sistemas por los norteamericanos la capacidad del mismo se mide en </a:t>
            </a:r>
            <a:r>
              <a:rPr lang="es-MX" sz="2000" dirty="0" smtClean="0">
                <a:solidFill>
                  <a:srgbClr val="002060"/>
                </a:solidFill>
              </a:rPr>
              <a:t>galones       </a:t>
            </a:r>
            <a:r>
              <a:rPr lang="es-MX" sz="2000" dirty="0">
                <a:solidFill>
                  <a:srgbClr val="002060"/>
                </a:solidFill>
              </a:rPr>
              <a:t>(1 US gal=3.78 litros).</a:t>
            </a:r>
          </a:p>
          <a:p>
            <a:pPr fontAlgn="base"/>
            <a:r>
              <a:rPr lang="es-MX" sz="2000" dirty="0">
                <a:solidFill>
                  <a:srgbClr val="002060"/>
                </a:solidFill>
              </a:rPr>
              <a:t>Todos sabemos lo que es un deposito  solo explicar el significado de presurizado y su porqué. Estos depósitos interiormente están cargados de aire presurizado (+-0.5 kg/cm2). El agua se acumula en su interior en una membrana o bolsa, que está sometida a la presión del interior del depósito. Sin esa presión el agua de su interior no sería capaz de salir del  depósito.</a:t>
            </a:r>
          </a:p>
          <a:p>
            <a:pPr fontAlgn="base"/>
            <a:r>
              <a:rPr lang="es-MX" sz="2000" dirty="0">
                <a:solidFill>
                  <a:srgbClr val="002060"/>
                </a:solidFill>
              </a:rPr>
              <a:t>Cuando el depósito está lleno y no sale el agua, puede ser debido a dos motivos;  falta presión de aire en el depósito, lo que se soluciona cargando con aire. O cuando se ha roto la membrana que retiene el agua. Ante una avería de esta membrana, en la mayoría de los casos hay que cambiar el depósito.</a:t>
            </a:r>
          </a:p>
        </p:txBody>
      </p:sp>
      <p:sp>
        <p:nvSpPr>
          <p:cNvPr id="3" name="2 Título"/>
          <p:cNvSpPr>
            <a:spLocks noGrp="1"/>
          </p:cNvSpPr>
          <p:nvPr>
            <p:ph type="title"/>
          </p:nvPr>
        </p:nvSpPr>
        <p:spPr/>
        <p:txBody>
          <a:bodyPr>
            <a:normAutofit/>
          </a:bodyPr>
          <a:lstStyle/>
          <a:p>
            <a:r>
              <a:rPr lang="es-MX" sz="3200" dirty="0">
                <a:solidFill>
                  <a:srgbClr val="002060"/>
                </a:solidFill>
                <a:latin typeface="Arial" panose="020B0604020202020204" pitchFamily="34" charset="0"/>
                <a:cs typeface="Arial" panose="020B0604020202020204" pitchFamily="34" charset="0"/>
              </a:rPr>
              <a:t>Componentes de la </a:t>
            </a:r>
            <a:br>
              <a:rPr lang="es-MX" sz="3200" dirty="0">
                <a:solidFill>
                  <a:srgbClr val="002060"/>
                </a:solidFill>
                <a:latin typeface="Arial" panose="020B0604020202020204" pitchFamily="34" charset="0"/>
                <a:cs typeface="Arial" panose="020B0604020202020204" pitchFamily="34" charset="0"/>
              </a:rPr>
            </a:br>
            <a:r>
              <a:rPr lang="es-MX" sz="3200" dirty="0">
                <a:solidFill>
                  <a:srgbClr val="002060"/>
                </a:solidFill>
                <a:latin typeface="Arial" panose="020B0604020202020204" pitchFamily="34" charset="0"/>
                <a:cs typeface="Arial" panose="020B0604020202020204" pitchFamily="34" charset="0"/>
              </a:rPr>
              <a:t>ósmosis inversa</a:t>
            </a: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membrana-osmosis-inversa-abi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969" y="7937"/>
            <a:ext cx="4232030" cy="2629249"/>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Resultado de imagen par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37"/>
            <a:ext cx="4243754" cy="262924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Resultado de imagen para componentes de la osmosis invers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196862" cy="2731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726977"/>
      </p:ext>
    </p:extLst>
  </p:cSld>
  <p:clrMapOvr>
    <a:masterClrMapping/>
  </p:clrMapOvr>
  <p:transition spd="slow">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07975" y="2907323"/>
            <a:ext cx="11520610" cy="3786556"/>
          </a:xfrm>
        </p:spPr>
        <p:txBody>
          <a:bodyPr>
            <a:normAutofit/>
          </a:bodyPr>
          <a:lstStyle/>
          <a:p>
            <a:pPr fontAlgn="base"/>
            <a:r>
              <a:rPr lang="es-MX" sz="2000" b="1" dirty="0">
                <a:solidFill>
                  <a:srgbClr val="002060"/>
                </a:solidFill>
              </a:rPr>
              <a:t>El pos filtro de carbón de coco.</a:t>
            </a:r>
          </a:p>
          <a:p>
            <a:pPr fontAlgn="base"/>
            <a:r>
              <a:rPr lang="es-MX" sz="2000" dirty="0">
                <a:solidFill>
                  <a:srgbClr val="002060"/>
                </a:solidFill>
              </a:rPr>
              <a:t>Este pequeño gran filtro es el encargado de terminar de afinar el sabor del agua. Por las propiedades del carbón de coco que en pequeños gránulos se encuentra en su interior, elimina cualquier sabor extraño. Este refinado del agua la hace muy dulce y agradable de beber.</a:t>
            </a:r>
          </a:p>
          <a:p>
            <a:pPr fontAlgn="base"/>
            <a:r>
              <a:rPr lang="es-MX" sz="2000" b="1" dirty="0">
                <a:solidFill>
                  <a:srgbClr val="002060"/>
                </a:solidFill>
              </a:rPr>
              <a:t>El grifo.</a:t>
            </a:r>
          </a:p>
          <a:p>
            <a:pPr fontAlgn="base"/>
            <a:r>
              <a:rPr lang="es-MX" sz="2000" dirty="0">
                <a:solidFill>
                  <a:srgbClr val="002060"/>
                </a:solidFill>
              </a:rPr>
              <a:t>Sobre este componente solo comentar que los equipos </a:t>
            </a:r>
            <a:r>
              <a:rPr lang="es-MX" sz="2000" dirty="0" smtClean="0">
                <a:solidFill>
                  <a:srgbClr val="002060"/>
                </a:solidFill>
              </a:rPr>
              <a:t>económicos equipan </a:t>
            </a:r>
            <a:r>
              <a:rPr lang="es-MX" sz="2000" dirty="0">
                <a:solidFill>
                  <a:srgbClr val="002060"/>
                </a:solidFill>
              </a:rPr>
              <a:t>grifos de palanca, que son lo peor del mercado. Un buen grifo debe ser como un mono mando, con su válvula de cierre cerámica. </a:t>
            </a:r>
          </a:p>
        </p:txBody>
      </p:sp>
      <p:sp>
        <p:nvSpPr>
          <p:cNvPr id="3" name="2 Título"/>
          <p:cNvSpPr>
            <a:spLocks noGrp="1"/>
          </p:cNvSpPr>
          <p:nvPr>
            <p:ph type="title"/>
          </p:nvPr>
        </p:nvSpPr>
        <p:spPr/>
        <p:txBody>
          <a:bodyPr>
            <a:normAutofit/>
          </a:bodyPr>
          <a:lstStyle/>
          <a:p>
            <a:r>
              <a:rPr lang="es-MX" sz="3200" dirty="0">
                <a:solidFill>
                  <a:srgbClr val="002060"/>
                </a:solidFill>
                <a:latin typeface="Arial" panose="020B0604020202020204" pitchFamily="34" charset="0"/>
                <a:cs typeface="Arial" panose="020B0604020202020204" pitchFamily="34" charset="0"/>
              </a:rPr>
              <a:t>Componentes de la </a:t>
            </a:r>
            <a:br>
              <a:rPr lang="es-MX" sz="3200" dirty="0">
                <a:solidFill>
                  <a:srgbClr val="002060"/>
                </a:solidFill>
                <a:latin typeface="Arial" panose="020B0604020202020204" pitchFamily="34" charset="0"/>
                <a:cs typeface="Arial" panose="020B0604020202020204" pitchFamily="34" charset="0"/>
              </a:rPr>
            </a:br>
            <a:r>
              <a:rPr lang="es-MX" sz="3200" dirty="0">
                <a:solidFill>
                  <a:srgbClr val="002060"/>
                </a:solidFill>
                <a:latin typeface="Arial" panose="020B0604020202020204" pitchFamily="34" charset="0"/>
                <a:cs typeface="Arial" panose="020B0604020202020204" pitchFamily="34" charset="0"/>
              </a:rPr>
              <a:t>ósmosis inversa</a:t>
            </a: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membrana-osmosis-inversa-abi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969" y="7937"/>
            <a:ext cx="4232030" cy="2629249"/>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Resultado de imagen par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37"/>
            <a:ext cx="4243754" cy="262924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Resultado de imagen para componentes de la osmosis invers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196862" cy="2731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726977"/>
      </p:ext>
    </p:extLst>
  </p:cSld>
  <p:clrMapOvr>
    <a:masterClrMapping/>
  </p:clrMapOvr>
  <p:transition spd="slow">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3387968"/>
            <a:ext cx="11520610" cy="3950677"/>
          </a:xfrm>
        </p:spPr>
        <p:txBody>
          <a:bodyPr>
            <a:normAutofit/>
          </a:bodyPr>
          <a:lstStyle/>
          <a:p>
            <a:pPr fontAlgn="base"/>
            <a:r>
              <a:rPr lang="es-MX" sz="2000" b="1" dirty="0">
                <a:solidFill>
                  <a:srgbClr val="002060"/>
                </a:solidFill>
              </a:rPr>
              <a:t>¿Cuánta agua rechaza una ósmosis inversa?</a:t>
            </a:r>
          </a:p>
          <a:p>
            <a:pPr fontAlgn="base"/>
            <a:r>
              <a:rPr lang="es-MX" sz="2000" dirty="0">
                <a:solidFill>
                  <a:srgbClr val="002060"/>
                </a:solidFill>
              </a:rPr>
              <a:t>Las membranas de ósmosis </a:t>
            </a:r>
            <a:r>
              <a:rPr lang="es-MX" sz="2000" dirty="0" smtClean="0">
                <a:solidFill>
                  <a:srgbClr val="002060"/>
                </a:solidFill>
              </a:rPr>
              <a:t>inversa</a:t>
            </a:r>
            <a:r>
              <a:rPr lang="es-MX" sz="2000" dirty="0">
                <a:solidFill>
                  <a:srgbClr val="002060"/>
                </a:solidFill>
              </a:rPr>
              <a:t> </a:t>
            </a:r>
            <a:r>
              <a:rPr lang="es-MX" sz="2000" dirty="0" smtClean="0">
                <a:solidFill>
                  <a:srgbClr val="002060"/>
                </a:solidFill>
              </a:rPr>
              <a:t>tienen </a:t>
            </a:r>
            <a:r>
              <a:rPr lang="es-MX" sz="2000" dirty="0">
                <a:solidFill>
                  <a:srgbClr val="002060"/>
                </a:solidFill>
              </a:rPr>
              <a:t>la características de hacer una limpieza continua mientras trabajan, porque de no ser así, sufrirían una acumulación de contaminantes y una saturación en poco tiempo, por lo que parte del flujo de agua entrada arrastra los contaminantes sales y minerales. A esto se le conoce como agua de rechazo, que comúnmente es 40% de agua producto y 60% de agua de rechazo, en equipos con agua de calidad relativamente buena, puede ser 50% / 50% o en aguas con sólidos disueltos totales (TDS) bajos hasta 60% / 40%.</a:t>
            </a:r>
          </a:p>
          <a:p>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0" name="Picture 2" descr="osmosis-inversa-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4360985" cy="26371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embrana-osmosis-inversa-abier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1530" y="7937"/>
            <a:ext cx="4570469" cy="2629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8133446"/>
      </p:ext>
    </p:extLst>
  </p:cSld>
  <p:clrMapOvr>
    <a:masterClrMapping/>
  </p:clrMapOvr>
  <p:transition spd="slow">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2766645"/>
            <a:ext cx="11520610" cy="3950677"/>
          </a:xfrm>
        </p:spPr>
        <p:txBody>
          <a:bodyPr>
            <a:normAutofit/>
          </a:bodyPr>
          <a:lstStyle/>
          <a:p>
            <a:pPr fontAlgn="base"/>
            <a:r>
              <a:rPr lang="es-MX" sz="2000" dirty="0">
                <a:solidFill>
                  <a:srgbClr val="002060"/>
                </a:solidFill>
              </a:rPr>
              <a:t>La ósmosis inversa generalmente se utiliza para la purificación de agua potable a partir de agua de </a:t>
            </a:r>
            <a:r>
              <a:rPr lang="es-MX" sz="2000" dirty="0" smtClean="0">
                <a:solidFill>
                  <a:srgbClr val="002060"/>
                </a:solidFill>
              </a:rPr>
              <a:t>mar, azufradas u otras aguas muy salobres, </a:t>
            </a:r>
            <a:r>
              <a:rPr lang="es-MX" sz="2000" dirty="0">
                <a:solidFill>
                  <a:srgbClr val="002060"/>
                </a:solidFill>
              </a:rPr>
              <a:t>extrayendo la </a:t>
            </a:r>
            <a:r>
              <a:rPr lang="es-MX" sz="2000" dirty="0" smtClean="0">
                <a:solidFill>
                  <a:srgbClr val="002060"/>
                </a:solidFill>
              </a:rPr>
              <a:t>sal</a:t>
            </a:r>
            <a:r>
              <a:rPr lang="es-MX" sz="2000" dirty="0">
                <a:solidFill>
                  <a:srgbClr val="002060"/>
                </a:solidFill>
              </a:rPr>
              <a:t> </a:t>
            </a:r>
            <a:r>
              <a:rPr lang="es-MX" sz="2000" dirty="0" smtClean="0">
                <a:solidFill>
                  <a:srgbClr val="002060"/>
                </a:solidFill>
              </a:rPr>
              <a:t>y </a:t>
            </a:r>
            <a:r>
              <a:rPr lang="es-MX" sz="2000" dirty="0">
                <a:solidFill>
                  <a:srgbClr val="002060"/>
                </a:solidFill>
              </a:rPr>
              <a:t>otros </a:t>
            </a:r>
            <a:r>
              <a:rPr lang="es-MX" sz="2000" dirty="0" smtClean="0">
                <a:solidFill>
                  <a:srgbClr val="002060"/>
                </a:solidFill>
              </a:rPr>
              <a:t>efluentes</a:t>
            </a:r>
            <a:r>
              <a:rPr lang="es-MX" sz="2000" dirty="0">
                <a:solidFill>
                  <a:srgbClr val="002060"/>
                </a:solidFill>
              </a:rPr>
              <a:t> de las moléculas de agua</a:t>
            </a:r>
            <a:r>
              <a:rPr lang="es-MX" sz="2000" dirty="0" smtClean="0">
                <a:solidFill>
                  <a:srgbClr val="002060"/>
                </a:solidFill>
              </a:rPr>
              <a:t>.</a:t>
            </a:r>
          </a:p>
          <a:p>
            <a:pPr fontAlgn="base"/>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4554" y="4003431"/>
            <a:ext cx="4935415" cy="2695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descr="Resultado de imagen para aguas reciclad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37"/>
            <a:ext cx="4478215" cy="2629249"/>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Resultado de imagen para aguas reciclad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57629" y="0"/>
            <a:ext cx="3534371" cy="2637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09804"/>
      </p:ext>
    </p:extLst>
  </p:cSld>
  <p:clrMapOvr>
    <a:masterClrMapping/>
  </p:clrMapOvr>
  <p:transition spd="slow">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4771293"/>
            <a:ext cx="11520610" cy="2778368"/>
          </a:xfrm>
        </p:spPr>
        <p:txBody>
          <a:bodyPr>
            <a:normAutofit/>
          </a:bodyPr>
          <a:lstStyle/>
          <a:p>
            <a:r>
              <a:rPr lang="es-MX" sz="2000" dirty="0">
                <a:solidFill>
                  <a:srgbClr val="002060"/>
                </a:solidFill>
              </a:rPr>
              <a:t>A pesar de la ventaja que ofrece la desalación de disminuir la concentración de sales en su agua producto para su uso en agricultura, existe un rechazo de sales del proceso que no se reutiliza en la mayoría de los casos y que puede provocar un daño ambiental.</a:t>
            </a:r>
          </a:p>
          <a:p>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222" name="Picture 6" descr="Resultado de imagen para aguas reciclad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9483" y="1339359"/>
            <a:ext cx="5377717" cy="3302977"/>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Resultado de imagen para aguas reciclad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4" y="1339358"/>
            <a:ext cx="4545379" cy="3302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1287473"/>
      </p:ext>
    </p:extLst>
  </p:cSld>
  <p:clrMapOvr>
    <a:masterClrMapping/>
  </p:clrMapOvr>
  <p:transition spd="slow">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3387968"/>
            <a:ext cx="11520610" cy="3950677"/>
          </a:xfrm>
        </p:spPr>
        <p:txBody>
          <a:bodyPr>
            <a:normAutofit/>
          </a:bodyPr>
          <a:lstStyle/>
          <a:p>
            <a:pPr fontAlgn="base"/>
            <a:r>
              <a:rPr lang="es-MX" sz="2000" dirty="0">
                <a:solidFill>
                  <a:srgbClr val="002060"/>
                </a:solidFill>
              </a:rPr>
              <a:t>Un estudio realizado por Ingenieros Civiles y Geólogos, S. A. (ICGSA) en el año 2007 explica que la escasez de agua dulce obliga a buscar otras fuentes de abastecimiento </a:t>
            </a:r>
            <a:r>
              <a:rPr lang="es-MX" sz="2000" dirty="0" smtClean="0">
                <a:solidFill>
                  <a:srgbClr val="002060"/>
                </a:solidFill>
              </a:rPr>
              <a:t>, </a:t>
            </a:r>
            <a:r>
              <a:rPr lang="es-MX" sz="2000" dirty="0">
                <a:solidFill>
                  <a:srgbClr val="002060"/>
                </a:solidFill>
              </a:rPr>
              <a:t>entre ellas la desalinización de agua por ósmosis inversa (OI). La utilización de tecnologías de desalación (</a:t>
            </a:r>
            <a:r>
              <a:rPr lang="es-MX" sz="2000" dirty="0" err="1">
                <a:solidFill>
                  <a:srgbClr val="002060"/>
                </a:solidFill>
              </a:rPr>
              <a:t>Dévora-Isiordia</a:t>
            </a:r>
            <a:r>
              <a:rPr lang="es-MX" sz="2000" dirty="0">
                <a:solidFill>
                  <a:srgbClr val="002060"/>
                </a:solidFill>
              </a:rPr>
              <a:t>, González-Enríquez, &amp; Ruiz-Cruz, 2013) y modelos de predicción del proceso abren la posibilidad de aprovechar el recurso de manera óptima tanto en agua producto como en el rechazo. Un número considerable de programas para simular procesos de desalinización han sido desarrollados en años recientes (</a:t>
            </a:r>
            <a:r>
              <a:rPr lang="es-MX" sz="2000" dirty="0" err="1">
                <a:solidFill>
                  <a:srgbClr val="002060"/>
                </a:solidFill>
              </a:rPr>
              <a:t>Nafey</a:t>
            </a:r>
            <a:r>
              <a:rPr lang="es-MX" sz="2000" dirty="0">
                <a:solidFill>
                  <a:srgbClr val="002060"/>
                </a:solidFill>
              </a:rPr>
              <a:t>, </a:t>
            </a:r>
            <a:r>
              <a:rPr lang="es-MX" sz="2000" dirty="0" err="1">
                <a:solidFill>
                  <a:srgbClr val="002060"/>
                </a:solidFill>
              </a:rPr>
              <a:t>Fath</a:t>
            </a:r>
            <a:r>
              <a:rPr lang="es-MX" sz="2000" dirty="0">
                <a:solidFill>
                  <a:srgbClr val="002060"/>
                </a:solidFill>
              </a:rPr>
              <a:t>, &amp; </a:t>
            </a:r>
            <a:r>
              <a:rPr lang="es-MX" sz="2000" dirty="0" err="1">
                <a:solidFill>
                  <a:srgbClr val="002060"/>
                </a:solidFill>
              </a:rPr>
              <a:t>Mabrouk</a:t>
            </a:r>
            <a:r>
              <a:rPr lang="es-MX" sz="2000" dirty="0">
                <a:solidFill>
                  <a:srgbClr val="002060"/>
                </a:solidFill>
              </a:rPr>
              <a:t>, 2006). La simulación de procesos, en el caso de la tecnología de OI ha sido </a:t>
            </a:r>
            <a:r>
              <a:rPr lang="es-MX" sz="2000" dirty="0" smtClean="0">
                <a:solidFill>
                  <a:srgbClr val="002060"/>
                </a:solidFill>
              </a:rPr>
              <a:t>empleada </a:t>
            </a:r>
            <a:r>
              <a:rPr lang="es-MX" sz="2000" dirty="0">
                <a:solidFill>
                  <a:srgbClr val="002060"/>
                </a:solidFill>
              </a:rPr>
              <a:t>para diferentes </a:t>
            </a:r>
            <a:r>
              <a:rPr lang="es-MX" sz="2000" dirty="0" smtClean="0">
                <a:solidFill>
                  <a:srgbClr val="002060"/>
                </a:solidFill>
              </a:rPr>
              <a:t>propósitos.</a:t>
            </a:r>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0" name="Picture 2" descr="osmosis-inversa-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4360985" cy="26371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s://www.redalyc.org/jatsRepo/3535/353546192009/353546192009_gf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6892" y="0"/>
            <a:ext cx="4525108" cy="3286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0331759"/>
      </p:ext>
    </p:extLst>
  </p:cSld>
  <p:clrMapOvr>
    <a:masterClrMapping/>
  </p:clrMapOvr>
  <p:transition spd="slow">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1383323"/>
            <a:ext cx="11520610" cy="1312986"/>
          </a:xfrm>
        </p:spPr>
        <p:txBody>
          <a:bodyPr>
            <a:normAutofit/>
          </a:bodyPr>
          <a:lstStyle/>
          <a:p>
            <a:pPr fontAlgn="base"/>
            <a:r>
              <a:rPr lang="es-MX" sz="2000" dirty="0" smtClean="0">
                <a:solidFill>
                  <a:srgbClr val="002060"/>
                </a:solidFill>
              </a:rPr>
              <a:t>Una </a:t>
            </a:r>
            <a:r>
              <a:rPr lang="es-MX" sz="2000" dirty="0">
                <a:solidFill>
                  <a:srgbClr val="002060"/>
                </a:solidFill>
              </a:rPr>
              <a:t>planta desaladora de ósmosis inversa alimentada por agua salobre, validando que el agua producto cumpla con los límites permisibles para su uso en agricultura</a:t>
            </a:r>
            <a:r>
              <a:rPr lang="es-MX" sz="2000" dirty="0" smtClean="0">
                <a:solidFill>
                  <a:srgbClr val="002060"/>
                </a:solidFill>
              </a:rPr>
              <a:t>. </a:t>
            </a:r>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Picture 4" descr="https://www.redalyc.org/jatsRepo/3535/353546192009/353546192009_gf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890" y="2309447"/>
            <a:ext cx="9800495" cy="3927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0331759"/>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93076" y="0"/>
            <a:ext cx="11769969" cy="3477875"/>
          </a:xfrm>
          <a:prstGeom prst="rect">
            <a:avLst/>
          </a:prstGeom>
        </p:spPr>
        <p:txBody>
          <a:bodyPr wrap="square">
            <a:spAutoFit/>
          </a:bodyPr>
          <a:lstStyle/>
          <a:p>
            <a:pPr>
              <a:defRPr/>
            </a:pPr>
            <a:endParaRPr lang="es-MX" sz="2000" dirty="0" smtClean="0">
              <a:solidFill>
                <a:srgbClr val="002060"/>
              </a:solidFill>
              <a:latin typeface="Arial" pitchFamily="34" charset="0"/>
              <a:cs typeface="Arial" pitchFamily="34" charset="0"/>
            </a:endParaRPr>
          </a:p>
          <a:p>
            <a:pPr>
              <a:defRPr/>
            </a:pPr>
            <a:r>
              <a:rPr lang="es-MX" sz="2000" dirty="0" smtClean="0">
                <a:solidFill>
                  <a:srgbClr val="002060"/>
                </a:solidFill>
                <a:latin typeface="Arial" pitchFamily="34" charset="0"/>
                <a:cs typeface="Arial" pitchFamily="34" charset="0"/>
              </a:rPr>
              <a:t>El </a:t>
            </a:r>
            <a:r>
              <a:rPr lang="es-MX" sz="2000" dirty="0">
                <a:solidFill>
                  <a:srgbClr val="002060"/>
                </a:solidFill>
                <a:latin typeface="Arial" pitchFamily="34" charset="0"/>
                <a:cs typeface="Arial" pitchFamily="34" charset="0"/>
              </a:rPr>
              <a:t>presente diaporama apoya a</a:t>
            </a:r>
            <a:r>
              <a:rPr lang="es-MX" sz="2000" dirty="0" smtClean="0">
                <a:solidFill>
                  <a:srgbClr val="002060"/>
                </a:solidFill>
                <a:latin typeface="Arial" pitchFamily="34" charset="0"/>
                <a:cs typeface="Arial" pitchFamily="34" charset="0"/>
              </a:rPr>
              <a:t>:</a:t>
            </a:r>
          </a:p>
          <a:p>
            <a:pPr>
              <a:defRPr/>
            </a:pPr>
            <a:endParaRPr lang="es-MX" sz="2000" dirty="0">
              <a:solidFill>
                <a:srgbClr val="002060"/>
              </a:solidFill>
              <a:latin typeface="Arial" pitchFamily="34" charset="0"/>
              <a:cs typeface="Arial" pitchFamily="34" charset="0"/>
            </a:endParaRPr>
          </a:p>
          <a:p>
            <a:pPr>
              <a:defRPr/>
            </a:pPr>
            <a:r>
              <a:rPr lang="es-MX" sz="2000" dirty="0">
                <a:solidFill>
                  <a:srgbClr val="002060"/>
                </a:solidFill>
                <a:latin typeface="Arial" pitchFamily="34" charset="0"/>
                <a:cs typeface="Arial" pitchFamily="34" charset="0"/>
              </a:rPr>
              <a:t>Unidad IV. </a:t>
            </a:r>
            <a:r>
              <a:rPr lang="es-MX" sz="2000" dirty="0">
                <a:solidFill>
                  <a:srgbClr val="002060"/>
                </a:solidFill>
                <a:latin typeface="Arial" pitchFamily="34" charset="0"/>
                <a:cs typeface="Arial" pitchFamily="34" charset="0"/>
              </a:rPr>
              <a:t>Sistemas de riego</a:t>
            </a:r>
            <a:endParaRPr lang="es-MX" sz="2000" dirty="0" smtClean="0">
              <a:solidFill>
                <a:srgbClr val="002060"/>
              </a:solidFill>
              <a:latin typeface="Arial" pitchFamily="34" charset="0"/>
              <a:cs typeface="Arial" pitchFamily="34" charset="0"/>
            </a:endParaRPr>
          </a:p>
          <a:p>
            <a:pPr>
              <a:defRPr/>
            </a:pPr>
            <a:endParaRPr lang="es-MX" sz="2000" dirty="0">
              <a:solidFill>
                <a:srgbClr val="002060"/>
              </a:solidFill>
              <a:latin typeface="Arial" pitchFamily="34" charset="0"/>
              <a:cs typeface="Arial" pitchFamily="34" charset="0"/>
            </a:endParaRPr>
          </a:p>
          <a:p>
            <a:pPr>
              <a:defRPr/>
            </a:pPr>
            <a:r>
              <a:rPr lang="es-MX" sz="2000" dirty="0">
                <a:solidFill>
                  <a:srgbClr val="002060"/>
                </a:solidFill>
                <a:latin typeface="Arial" pitchFamily="34" charset="0"/>
                <a:cs typeface="Arial" pitchFamily="34" charset="0"/>
              </a:rPr>
              <a:t>Tema: </a:t>
            </a:r>
            <a:r>
              <a:rPr lang="es-MX" sz="2000" dirty="0">
                <a:solidFill>
                  <a:srgbClr val="002060"/>
                </a:solidFill>
                <a:latin typeface="Arial" pitchFamily="34" charset="0"/>
                <a:cs typeface="Arial" pitchFamily="34" charset="0"/>
              </a:rPr>
              <a:t>Componentes hidráulicos de un sistema de riego.</a:t>
            </a:r>
            <a:endParaRPr lang="pt-BR" sz="2000" dirty="0" smtClean="0">
              <a:solidFill>
                <a:srgbClr val="002060"/>
              </a:solidFill>
              <a:latin typeface="Arial" pitchFamily="34" charset="0"/>
              <a:cs typeface="Arial" pitchFamily="34" charset="0"/>
            </a:endParaRPr>
          </a:p>
          <a:p>
            <a:pPr>
              <a:defRPr/>
            </a:pPr>
            <a:endParaRPr lang="pt-BR" sz="2000" dirty="0">
              <a:solidFill>
                <a:srgbClr val="002060"/>
              </a:solidFill>
              <a:latin typeface="Arial" pitchFamily="34" charset="0"/>
              <a:cs typeface="Arial" pitchFamily="34" charset="0"/>
            </a:endParaRPr>
          </a:p>
          <a:p>
            <a:pPr>
              <a:defRPr/>
            </a:pPr>
            <a:r>
              <a:rPr lang="es-MX" sz="2000" dirty="0" smtClean="0">
                <a:solidFill>
                  <a:srgbClr val="002060"/>
                </a:solidFill>
                <a:latin typeface="Arial" pitchFamily="34" charset="0"/>
                <a:cs typeface="Arial" pitchFamily="34" charset="0"/>
              </a:rPr>
              <a:t>Objetivo: </a:t>
            </a:r>
            <a:r>
              <a:rPr lang="es-MX" sz="2000" dirty="0">
                <a:solidFill>
                  <a:srgbClr val="002060"/>
                </a:solidFill>
                <a:latin typeface="Arial"/>
              </a:rPr>
              <a:t>Diseñar e implementar sistemas de riego según la zona y disponibilidad de</a:t>
            </a:r>
          </a:p>
          <a:p>
            <a:pPr>
              <a:defRPr/>
            </a:pPr>
            <a:r>
              <a:rPr lang="es-MX" sz="2000" dirty="0">
                <a:solidFill>
                  <a:srgbClr val="002060"/>
                </a:solidFill>
                <a:latin typeface="Arial"/>
              </a:rPr>
              <a:t>agua</a:t>
            </a:r>
            <a:endParaRPr lang="es-MX" sz="2000" dirty="0" smtClean="0">
              <a:solidFill>
                <a:srgbClr val="002060"/>
              </a:solidFill>
              <a:latin typeface="Arial" pitchFamily="34" charset="0"/>
              <a:cs typeface="Arial" pitchFamily="34" charset="0"/>
            </a:endParaRPr>
          </a:p>
          <a:p>
            <a:pPr>
              <a:defRPr/>
            </a:pPr>
            <a:r>
              <a:rPr lang="es-MX" sz="2000" dirty="0" smtClean="0">
                <a:solidFill>
                  <a:srgbClr val="002060"/>
                </a:solidFill>
                <a:latin typeface="Arial" pitchFamily="34" charset="0"/>
                <a:cs typeface="Arial" pitchFamily="34" charset="0"/>
              </a:rPr>
              <a:t>Del </a:t>
            </a:r>
            <a:r>
              <a:rPr lang="es-MX" sz="2000" dirty="0">
                <a:solidFill>
                  <a:srgbClr val="002060"/>
                </a:solidFill>
                <a:latin typeface="Arial" pitchFamily="34" charset="0"/>
                <a:cs typeface="Arial" pitchFamily="34" charset="0"/>
              </a:rPr>
              <a:t>programa de </a:t>
            </a:r>
            <a:r>
              <a:rPr lang="es-MX" sz="2000" dirty="0" smtClean="0">
                <a:solidFill>
                  <a:srgbClr val="002060"/>
                </a:solidFill>
                <a:latin typeface="Arial" pitchFamily="34" charset="0"/>
                <a:cs typeface="Arial" pitchFamily="34" charset="0"/>
              </a:rPr>
              <a:t>Hidráulica y sistemas de riego </a:t>
            </a:r>
            <a:r>
              <a:rPr lang="es-MX" sz="2000" dirty="0" smtClean="0">
                <a:solidFill>
                  <a:srgbClr val="002060"/>
                </a:solidFill>
                <a:latin typeface="Arial" pitchFamily="34" charset="0"/>
                <a:cs typeface="Arial" pitchFamily="34" charset="0"/>
              </a:rPr>
              <a:t>, Técnico Superior en Arboricultura  2013.  </a:t>
            </a:r>
            <a:endParaRPr lang="es-MX" sz="2000" dirty="0">
              <a:solidFill>
                <a:srgbClr val="002060"/>
              </a:solidFill>
              <a:latin typeface="Arial" pitchFamily="34" charset="0"/>
              <a:cs typeface="Arial" pitchFamily="34" charset="0"/>
            </a:endParaRPr>
          </a:p>
          <a:p>
            <a:pPr>
              <a:defRPr/>
            </a:pPr>
            <a:r>
              <a:rPr lang="es-MX" sz="2000" dirty="0">
                <a:latin typeface="Arial" pitchFamily="34" charset="0"/>
                <a:cs typeface="Arial" pitchFamily="34" charset="0"/>
              </a:rPr>
              <a:t></a:t>
            </a:r>
            <a:endParaRPr lang="es-ES" sz="2000" dirty="0"/>
          </a:p>
        </p:txBody>
      </p:sp>
      <p:pic>
        <p:nvPicPr>
          <p:cNvPr id="5"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40694"/>
            <a:ext cx="3739662" cy="281730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214339" y="3880339"/>
            <a:ext cx="2977662" cy="2977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2789622"/>
      </p:ext>
    </p:extLst>
  </p:cSld>
  <p:clrMapOvr>
    <a:masterClrMapping/>
  </p:clrMapOvr>
  <p:transition spd="slow">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3387968"/>
            <a:ext cx="11520610" cy="3950677"/>
          </a:xfrm>
        </p:spPr>
        <p:txBody>
          <a:bodyPr>
            <a:normAutofit/>
          </a:bodyPr>
          <a:lstStyle/>
          <a:p>
            <a:pPr fontAlgn="base"/>
            <a:r>
              <a:rPr lang="es-MX" sz="2000" dirty="0" smtClean="0">
                <a:solidFill>
                  <a:srgbClr val="002060"/>
                </a:solidFill>
                <a:latin typeface="Arial" panose="020B0604020202020204" pitchFamily="34" charset="0"/>
                <a:cs typeface="Arial" panose="020B0604020202020204" pitchFamily="34" charset="0"/>
              </a:rPr>
              <a:t>Ideal para reciclar agua de lluvia</a:t>
            </a:r>
          </a:p>
          <a:p>
            <a:pPr fontAlgn="base"/>
            <a:r>
              <a:rPr lang="es-MX" sz="2000" dirty="0" smtClean="0">
                <a:solidFill>
                  <a:srgbClr val="002060"/>
                </a:solidFill>
                <a:latin typeface="Arial" panose="020B0604020202020204" pitchFamily="34" charset="0"/>
                <a:cs typeface="Arial" panose="020B0604020202020204" pitchFamily="34" charset="0"/>
              </a:rPr>
              <a:t>Excelente equipo para cumplir normas de agua potable u otros usos</a:t>
            </a:r>
          </a:p>
          <a:p>
            <a:pPr fontAlgn="base"/>
            <a:r>
              <a:rPr lang="es-MX" sz="2000" dirty="0" smtClean="0">
                <a:solidFill>
                  <a:srgbClr val="002060"/>
                </a:solidFill>
                <a:latin typeface="Arial" panose="020B0604020202020204" pitchFamily="34" charset="0"/>
                <a:cs typeface="Arial" panose="020B0604020202020204" pitchFamily="34" charset="0"/>
              </a:rPr>
              <a:t>Excelente desalinizador de agua de mar </a:t>
            </a:r>
          </a:p>
          <a:p>
            <a:pPr fontAlgn="base"/>
            <a:r>
              <a:rPr lang="es-MX" sz="2000" dirty="0" smtClean="0">
                <a:solidFill>
                  <a:srgbClr val="002060"/>
                </a:solidFill>
                <a:latin typeface="Arial" panose="020B0604020202020204" pitchFamily="34" charset="0"/>
                <a:cs typeface="Arial" panose="020B0604020202020204" pitchFamily="34" charset="0"/>
              </a:rPr>
              <a:t>Para aguas azufradas es una alternativa de desalación </a:t>
            </a:r>
          </a:p>
          <a:p>
            <a:pPr fontAlgn="base"/>
            <a:r>
              <a:rPr lang="es-MX" sz="2000" dirty="0" smtClean="0">
                <a:solidFill>
                  <a:srgbClr val="002060"/>
                </a:solidFill>
                <a:latin typeface="Arial" panose="020B0604020202020204" pitchFamily="34" charset="0"/>
                <a:cs typeface="Arial" panose="020B0604020202020204" pitchFamily="34" charset="0"/>
              </a:rPr>
              <a:t>Ideal para cultivos agrícolas ya que puede controlar los niveles de tolerancia de conductividad eléctrica (CE)</a:t>
            </a:r>
          </a:p>
          <a:p>
            <a:pPr fontAlgn="base"/>
            <a:r>
              <a:rPr lang="es-MX" sz="2000" dirty="0" smtClean="0">
                <a:solidFill>
                  <a:srgbClr val="002060"/>
                </a:solidFill>
                <a:latin typeface="Arial" panose="020B0604020202020204" pitchFamily="34" charset="0"/>
                <a:cs typeface="Arial" panose="020B0604020202020204" pitchFamily="34" charset="0"/>
              </a:rPr>
              <a:t>Buen filtrador de bacterias y hongos</a:t>
            </a:r>
          </a:p>
          <a:p>
            <a:pPr fontAlgn="base"/>
            <a:r>
              <a:rPr lang="es-MX" sz="2000" dirty="0" smtClean="0">
                <a:solidFill>
                  <a:srgbClr val="002060"/>
                </a:solidFill>
                <a:latin typeface="Arial" panose="020B0604020202020204" pitchFamily="34" charset="0"/>
                <a:cs typeface="Arial" panose="020B0604020202020204" pitchFamily="34" charset="0"/>
              </a:rPr>
              <a:t> </a:t>
            </a:r>
          </a:p>
          <a:p>
            <a:pPr fontAlgn="base"/>
            <a:endParaRPr lang="es-MX" sz="2000" dirty="0" smtClean="0">
              <a:solidFill>
                <a:srgbClr val="002060"/>
              </a:solidFill>
              <a:latin typeface="Arial" panose="020B0604020202020204" pitchFamily="34" charset="0"/>
              <a:cs typeface="Arial" panose="020B0604020202020204" pitchFamily="34" charset="0"/>
            </a:endParaRPr>
          </a:p>
          <a:p>
            <a:pPr fontAlgn="base"/>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Ventajas de la </a:t>
            </a:r>
            <a:br>
              <a:rPr lang="es-MX" sz="3200" dirty="0" smtClean="0">
                <a:solidFill>
                  <a:srgbClr val="002060"/>
                </a:solidFill>
                <a:latin typeface="Arial" panose="020B0604020202020204" pitchFamily="34" charset="0"/>
                <a:cs typeface="Arial" panose="020B0604020202020204" pitchFamily="34" charset="0"/>
              </a:rPr>
            </a:br>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Picture 4" descr="https://www.redalyc.org/jatsRepo/3535/353546192009/353546192009_gf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892" y="0"/>
            <a:ext cx="4525108" cy="32861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5" descr="Resultado de imagen par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4407877" cy="2981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88362"/>
      </p:ext>
    </p:extLst>
  </p:cSld>
  <p:clrMapOvr>
    <a:masterClrMapping/>
  </p:clrMapOvr>
  <p:transition spd="slow">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3387968"/>
            <a:ext cx="11520610" cy="3950677"/>
          </a:xfrm>
        </p:spPr>
        <p:txBody>
          <a:bodyPr>
            <a:normAutofit/>
          </a:bodyPr>
          <a:lstStyle/>
          <a:p>
            <a:pPr fontAlgn="base"/>
            <a:r>
              <a:rPr lang="es-MX" sz="2000" dirty="0" smtClean="0">
                <a:solidFill>
                  <a:srgbClr val="002060"/>
                </a:solidFill>
                <a:latin typeface="Arial" panose="020B0604020202020204" pitchFamily="34" charset="0"/>
                <a:cs typeface="Arial" panose="020B0604020202020204" pitchFamily="34" charset="0"/>
              </a:rPr>
              <a:t>Son relativamente lentos en su filtrado por proporcionar poco flujo de agua </a:t>
            </a:r>
          </a:p>
          <a:p>
            <a:pPr fontAlgn="base"/>
            <a:r>
              <a:rPr lang="es-MX" sz="2000" dirty="0" smtClean="0">
                <a:solidFill>
                  <a:srgbClr val="002060"/>
                </a:solidFill>
                <a:latin typeface="Arial" panose="020B0604020202020204" pitchFamily="34" charset="0"/>
                <a:cs typeface="Arial" panose="020B0604020202020204" pitchFamily="34" charset="0"/>
              </a:rPr>
              <a:t>Sus residuos son altamente concentrados y si estos no son reciclados de otra forma son altamente contaminantes</a:t>
            </a:r>
          </a:p>
          <a:p>
            <a:pPr fontAlgn="base"/>
            <a:r>
              <a:rPr lang="es-MX" sz="2000" dirty="0" smtClean="0">
                <a:solidFill>
                  <a:srgbClr val="002060"/>
                </a:solidFill>
                <a:latin typeface="Arial" panose="020B0604020202020204" pitchFamily="34" charset="0"/>
                <a:cs typeface="Arial" panose="020B0604020202020204" pitchFamily="34" charset="0"/>
              </a:rPr>
              <a:t>No controlan virus y otras enfermedades </a:t>
            </a:r>
          </a:p>
          <a:p>
            <a:pPr fontAlgn="base"/>
            <a:r>
              <a:rPr lang="es-MX" sz="2000" dirty="0" smtClean="0">
                <a:solidFill>
                  <a:srgbClr val="002060"/>
                </a:solidFill>
                <a:latin typeface="Arial" panose="020B0604020202020204" pitchFamily="34" charset="0"/>
                <a:cs typeface="Arial" panose="020B0604020202020204" pitchFamily="34" charset="0"/>
              </a:rPr>
              <a:t>Altos costos de mantenimiento y operación</a:t>
            </a:r>
          </a:p>
          <a:p>
            <a:pPr fontAlgn="base"/>
            <a:r>
              <a:rPr lang="es-MX" sz="2000" dirty="0" smtClean="0">
                <a:solidFill>
                  <a:srgbClr val="002060"/>
                </a:solidFill>
                <a:latin typeface="Arial" panose="020B0604020202020204" pitchFamily="34" charset="0"/>
                <a:cs typeface="Arial" panose="020B0604020202020204" pitchFamily="34" charset="0"/>
              </a:rPr>
              <a:t>Altos costos de compra de equipos</a:t>
            </a:r>
          </a:p>
          <a:p>
            <a:pPr fontAlgn="base"/>
            <a:r>
              <a:rPr lang="es-MX" sz="2000" dirty="0" smtClean="0">
                <a:solidFill>
                  <a:srgbClr val="002060"/>
                </a:solidFill>
                <a:latin typeface="Arial" panose="020B0604020202020204" pitchFamily="34" charset="0"/>
                <a:cs typeface="Arial" panose="020B0604020202020204" pitchFamily="34" charset="0"/>
              </a:rPr>
              <a:t>Requieren de agua filtrada o con limites de solidos en suspensión </a:t>
            </a:r>
          </a:p>
          <a:p>
            <a:pPr fontAlgn="base"/>
            <a:endParaRPr lang="es-MX" sz="2000" dirty="0" smtClean="0">
              <a:solidFill>
                <a:srgbClr val="002060"/>
              </a:solidFill>
              <a:latin typeface="Arial" panose="020B0604020202020204" pitchFamily="34" charset="0"/>
              <a:cs typeface="Arial" panose="020B0604020202020204" pitchFamily="34" charset="0"/>
            </a:endParaRPr>
          </a:p>
          <a:p>
            <a:pPr fontAlgn="base"/>
            <a:r>
              <a:rPr lang="es-MX" sz="2000" dirty="0" smtClean="0">
                <a:solidFill>
                  <a:srgbClr val="002060"/>
                </a:solidFill>
                <a:latin typeface="Arial" panose="020B0604020202020204" pitchFamily="34" charset="0"/>
                <a:cs typeface="Arial" panose="020B0604020202020204" pitchFamily="34" charset="0"/>
              </a:rPr>
              <a:t> </a:t>
            </a:r>
          </a:p>
          <a:p>
            <a:pPr fontAlgn="base"/>
            <a:endParaRPr lang="es-MX" sz="2000" dirty="0" smtClean="0">
              <a:solidFill>
                <a:srgbClr val="002060"/>
              </a:solidFill>
              <a:latin typeface="Arial" panose="020B0604020202020204" pitchFamily="34" charset="0"/>
              <a:cs typeface="Arial" panose="020B0604020202020204" pitchFamily="34" charset="0"/>
            </a:endParaRPr>
          </a:p>
          <a:p>
            <a:pPr fontAlgn="base"/>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Desventajas  de la </a:t>
            </a:r>
            <a:br>
              <a:rPr lang="es-MX" sz="3200" dirty="0" smtClean="0">
                <a:solidFill>
                  <a:srgbClr val="002060"/>
                </a:solidFill>
                <a:latin typeface="Arial" panose="020B0604020202020204" pitchFamily="34" charset="0"/>
                <a:cs typeface="Arial" panose="020B0604020202020204" pitchFamily="34" charset="0"/>
              </a:rPr>
            </a:br>
            <a:r>
              <a:rPr lang="es-MX" sz="3200" dirty="0" smtClean="0">
                <a:solidFill>
                  <a:srgbClr val="002060"/>
                </a:solidFill>
                <a:latin typeface="Arial" panose="020B0604020202020204" pitchFamily="34" charset="0"/>
                <a:cs typeface="Arial" panose="020B0604020202020204" pitchFamily="34" charset="0"/>
              </a:rPr>
              <a:t>Osmosis inversa</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1081" y="7936"/>
            <a:ext cx="4290919" cy="2973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6" name="Picture 4" descr="Resultado de imagen para osmosis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37"/>
            <a:ext cx="4278923" cy="297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796438"/>
      </p:ext>
    </p:extLst>
  </p:cSld>
  <p:clrMapOvr>
    <a:masterClrMapping/>
  </p:clrMapOvr>
  <p:transition spd="slow">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3387968"/>
            <a:ext cx="11520610" cy="3950677"/>
          </a:xfrm>
        </p:spPr>
        <p:txBody>
          <a:bodyPr>
            <a:normAutofit/>
          </a:bodyPr>
          <a:lstStyle/>
          <a:p>
            <a:pPr fontAlgn="base"/>
            <a:r>
              <a:rPr lang="es-MX" sz="2000" dirty="0" smtClean="0">
                <a:solidFill>
                  <a:srgbClr val="002060"/>
                </a:solidFill>
              </a:rPr>
              <a:t>.</a:t>
            </a:r>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Conclusión </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Picture 4" descr="https://www.redalyc.org/jatsRepo/3535/353546192009/353546192009_gf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892" y="0"/>
            <a:ext cx="4525108" cy="3286126"/>
          </a:xfrm>
          <a:prstGeom prst="rect">
            <a:avLst/>
          </a:prstGeom>
          <a:noFill/>
          <a:extLst>
            <a:ext uri="{909E8E84-426E-40DD-AFC4-6F175D3DCCD1}">
              <a14:hiddenFill xmlns:a14="http://schemas.microsoft.com/office/drawing/2010/main">
                <a:solidFill>
                  <a:srgbClr val="FFFFFF"/>
                </a:solidFill>
              </a14:hiddenFill>
            </a:ext>
          </a:extLst>
        </p:spPr>
      </p:pic>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4360985" cy="36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562708" y="3575429"/>
            <a:ext cx="11523784" cy="2585323"/>
          </a:xfrm>
          <a:prstGeom prst="rect">
            <a:avLst/>
          </a:prstGeom>
        </p:spPr>
        <p:txBody>
          <a:bodyPr wrap="square">
            <a:spAutoFit/>
          </a:bodyPr>
          <a:lstStyle/>
          <a:p>
            <a:pPr fontAlgn="base"/>
            <a:r>
              <a:rPr lang="es-MX" dirty="0" smtClean="0">
                <a:solidFill>
                  <a:srgbClr val="002060"/>
                </a:solidFill>
                <a:latin typeface="Arial" panose="020B0604020202020204" pitchFamily="34" charset="0"/>
                <a:cs typeface="Arial" panose="020B0604020202020204" pitchFamily="34" charset="0"/>
              </a:rPr>
              <a:t>En este capitulo se generalizo acerca de las aguas recicladas y como auxiliándose de otros procesos pueden convertirse de excelente calidad potable.</a:t>
            </a:r>
          </a:p>
          <a:p>
            <a:pPr fontAlgn="base"/>
            <a:r>
              <a:rPr lang="es-MX" dirty="0" smtClean="0">
                <a:solidFill>
                  <a:srgbClr val="002060"/>
                </a:solidFill>
                <a:latin typeface="Arial" panose="020B0604020202020204" pitchFamily="34" charset="0"/>
                <a:cs typeface="Arial" panose="020B0604020202020204" pitchFamily="34" charset="0"/>
              </a:rPr>
              <a:t>La osmosis inversa para el caso de aguas de riego y de acuerdo a la exigencias de conductividad eléctrica del cultivo  se puede ajustar el agua tratada a los estándares mencionados  bajo este proceso y ser una alternativa de agua reciclada para la agricultura, es además una solución al tratamiento de aguas pluviales, azufradas y salobres de lago</a:t>
            </a:r>
            <a:r>
              <a:rPr lang="es-MX" smtClean="0">
                <a:solidFill>
                  <a:srgbClr val="002060"/>
                </a:solidFill>
                <a:latin typeface="Arial" panose="020B0604020202020204" pitchFamily="34" charset="0"/>
                <a:cs typeface="Arial" panose="020B0604020202020204" pitchFamily="34" charset="0"/>
              </a:rPr>
              <a:t>, pozo o </a:t>
            </a:r>
            <a:r>
              <a:rPr lang="es-MX" dirty="0">
                <a:solidFill>
                  <a:srgbClr val="002060"/>
                </a:solidFill>
                <a:latin typeface="Arial" panose="020B0604020202020204" pitchFamily="34" charset="0"/>
                <a:cs typeface="Arial" panose="020B0604020202020204" pitchFamily="34" charset="0"/>
              </a:rPr>
              <a:t>de </a:t>
            </a:r>
            <a:r>
              <a:rPr lang="es-MX" dirty="0" smtClean="0">
                <a:solidFill>
                  <a:srgbClr val="002060"/>
                </a:solidFill>
                <a:latin typeface="Arial" panose="020B0604020202020204" pitchFamily="34" charset="0"/>
                <a:cs typeface="Arial" panose="020B0604020202020204" pitchFamily="34" charset="0"/>
              </a:rPr>
              <a:t> mar.</a:t>
            </a:r>
          </a:p>
          <a:p>
            <a:pPr fontAlgn="base"/>
            <a:r>
              <a:rPr lang="es-MX" dirty="0" smtClean="0">
                <a:solidFill>
                  <a:srgbClr val="002060"/>
                </a:solidFill>
                <a:latin typeface="Arial" panose="020B0604020202020204" pitchFamily="34" charset="0"/>
                <a:cs typeface="Arial" panose="020B0604020202020204" pitchFamily="34" charset="0"/>
              </a:rPr>
              <a:t>Sus altos costos de mantenimiento y operación se justifican para lugares donde predomine la escases de agua y donde se quieran reciclar aguas contaminadas y aprovecharlas para varios usos .</a:t>
            </a:r>
          </a:p>
          <a:p>
            <a:pPr fontAlgn="base"/>
            <a:endParaRPr lang="es-MX"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988362"/>
      </p:ext>
    </p:extLst>
  </p:cSld>
  <p:clrMapOvr>
    <a:masterClrMapping/>
  </p:clrMapOvr>
  <p:transition spd="slow">
    <p:cove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418491"/>
            <a:ext cx="11520610" cy="3950677"/>
          </a:xfrm>
        </p:spPr>
        <p:txBody>
          <a:bodyPr>
            <a:normAutofit/>
          </a:bodyPr>
          <a:lstStyle/>
          <a:p>
            <a:pPr fontAlgn="base"/>
            <a:r>
              <a:rPr lang="es-MX" sz="2000" dirty="0" smtClean="0">
                <a:solidFill>
                  <a:srgbClr val="002060"/>
                </a:solidFill>
              </a:rPr>
              <a:t>.</a:t>
            </a:r>
            <a:endParaRPr lang="es-MX" sz="2000" dirty="0" smtClean="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err="1" smtClean="0">
                <a:solidFill>
                  <a:srgbClr val="002060"/>
                </a:solidFill>
                <a:latin typeface="Arial" panose="020B0604020202020204" pitchFamily="34" charset="0"/>
                <a:cs typeface="Arial" panose="020B0604020202020204" pitchFamily="34" charset="0"/>
              </a:rPr>
              <a:t>Bibliografia</a:t>
            </a:r>
            <a:r>
              <a:rPr lang="es-MX" sz="3200" dirty="0" smtClean="0">
                <a:solidFill>
                  <a:srgbClr val="002060"/>
                </a:solidFill>
                <a:latin typeface="Arial" panose="020B0604020202020204" pitchFamily="34" charset="0"/>
                <a:cs typeface="Arial" panose="020B0604020202020204" pitchFamily="34" charset="0"/>
              </a:rPr>
              <a:t> </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5 Rectángulo"/>
          <p:cNvSpPr/>
          <p:nvPr/>
        </p:nvSpPr>
        <p:spPr>
          <a:xfrm>
            <a:off x="460375" y="1488051"/>
            <a:ext cx="11461994" cy="5909310"/>
          </a:xfrm>
          <a:prstGeom prst="rect">
            <a:avLst/>
          </a:prstGeom>
        </p:spPr>
        <p:txBody>
          <a:bodyPr wrap="square">
            <a:spAutoFit/>
          </a:bodyPr>
          <a:lstStyle/>
          <a:p>
            <a:r>
              <a:rPr lang="es-MX" dirty="0" smtClean="0"/>
              <a:t>https</a:t>
            </a:r>
            <a:r>
              <a:rPr lang="es-MX" dirty="0"/>
              <a:t>://www.carbotecnia.info/encyclopedia/que-es-la-osmosis-inversa</a:t>
            </a:r>
            <a:r>
              <a:rPr lang="es-MX" dirty="0" smtClean="0"/>
              <a:t>/</a:t>
            </a:r>
          </a:p>
          <a:p>
            <a:r>
              <a:rPr lang="es-MX" dirty="0" smtClean="0"/>
              <a:t>http</a:t>
            </a:r>
            <a:r>
              <a:rPr lang="es-MX" dirty="0"/>
              <a:t>://</a:t>
            </a:r>
            <a:r>
              <a:rPr lang="es-MX" dirty="0" smtClean="0"/>
              <a:t>www.guiapurificadoresdeagua.com/osmosis-lo-que-debes-saber</a:t>
            </a:r>
          </a:p>
          <a:p>
            <a:r>
              <a:rPr lang="es-MX" dirty="0" smtClean="0"/>
              <a:t>https</a:t>
            </a:r>
            <a:r>
              <a:rPr lang="es-MX" dirty="0"/>
              <a:t>://www.google.com.mx/</a:t>
            </a:r>
            <a:r>
              <a:rPr lang="es-MX" dirty="0" err="1"/>
              <a:t>search?hl</a:t>
            </a:r>
            <a:r>
              <a:rPr lang="es-MX" dirty="0"/>
              <a:t>=es-419&amp;biw=1289&amp;bih=697&amp;tbm=</a:t>
            </a:r>
            <a:r>
              <a:rPr lang="es-MX" dirty="0" err="1"/>
              <a:t>isch&amp;sxsrf</a:t>
            </a:r>
            <a:r>
              <a:rPr lang="es-MX" dirty="0"/>
              <a:t>=ACYBGNQUxVPZyaGLYF9WgnIfjwTWv5nfyQ%3A1569859982317&amp;sa=1&amp;ei=jimSXeCDE8K4sQXvzaDYDA&amp;q=</a:t>
            </a:r>
            <a:r>
              <a:rPr lang="es-MX" dirty="0" err="1"/>
              <a:t>osmosis+inversa+aguas+residuales&amp;oq</a:t>
            </a:r>
            <a:r>
              <a:rPr lang="es-MX" dirty="0"/>
              <a:t>=</a:t>
            </a:r>
            <a:r>
              <a:rPr lang="es-MX" dirty="0" err="1"/>
              <a:t>osmo&amp;gs_l</a:t>
            </a:r>
            <a:r>
              <a:rPr lang="es-MX" dirty="0"/>
              <a:t>=img.1.1.35i39j0i67j0l2j0i67j0l5.389637.391231..395483...0.0..</a:t>
            </a:r>
            <a:r>
              <a:rPr lang="es-MX" dirty="0" smtClean="0"/>
              <a:t>0.162.54</a:t>
            </a:r>
          </a:p>
          <a:p>
            <a:r>
              <a:rPr lang="es-MX" dirty="0"/>
              <a:t>https://www.google.com.mx/</a:t>
            </a:r>
            <a:r>
              <a:rPr lang="es-MX" dirty="0" err="1"/>
              <a:t>search?hl</a:t>
            </a:r>
            <a:r>
              <a:rPr lang="es-MX" dirty="0"/>
              <a:t>=es-419&amp;biw=1289&amp;bih=697&amp;tbm=</a:t>
            </a:r>
            <a:r>
              <a:rPr lang="es-MX" dirty="0" err="1"/>
              <a:t>isch&amp;sxsrf</a:t>
            </a:r>
            <a:r>
              <a:rPr lang="es-MX" dirty="0"/>
              <a:t>=ACYBGNQUxVPZyaGLYF9WgnIfjwTWv5nfyQ%3A1569859982317&amp;sa=1&amp;ei=jimSXeCDE8K4sQXvzaDYDA&amp;q=</a:t>
            </a:r>
            <a:r>
              <a:rPr lang="es-MX" dirty="0" err="1"/>
              <a:t>osmosis+inversa+aguas+residuales&amp;oq</a:t>
            </a:r>
            <a:r>
              <a:rPr lang="es-MX" dirty="0"/>
              <a:t>=</a:t>
            </a:r>
            <a:r>
              <a:rPr lang="es-MX" dirty="0" err="1"/>
              <a:t>osmo&amp;gs_l</a:t>
            </a:r>
            <a:r>
              <a:rPr lang="es-MX" dirty="0"/>
              <a:t>=img.1.1.35i39j0i67j0l2j0i67j0l5.389637.391231..395483...0.0..0.162.548.1j3......0....1..gws-wiz-img.c7Sh8OycIgY#imgrc=</a:t>
            </a:r>
            <a:r>
              <a:rPr lang="es-MX" dirty="0" err="1"/>
              <a:t>WzrqTyWCflTroM</a:t>
            </a:r>
            <a:r>
              <a:rPr lang="es-MX" dirty="0"/>
              <a:t>:</a:t>
            </a:r>
            <a:endParaRPr lang="es-MX" dirty="0" smtClean="0"/>
          </a:p>
          <a:p>
            <a:r>
              <a:rPr lang="es-MX" dirty="0"/>
              <a:t>https://</a:t>
            </a:r>
            <a:r>
              <a:rPr lang="es-MX" dirty="0" smtClean="0"/>
              <a:t>www.lenntech.es/biblioteca/osmosis-inversa/que-es-osmosis-inversa.</a:t>
            </a:r>
          </a:p>
          <a:p>
            <a:r>
              <a:rPr lang="es-MX" dirty="0" smtClean="0"/>
              <a:t>https</a:t>
            </a:r>
            <a:r>
              <a:rPr lang="es-MX" dirty="0"/>
              <a:t>://</a:t>
            </a:r>
            <a:r>
              <a:rPr lang="es-MX" dirty="0" smtClean="0"/>
              <a:t>www.interempresas.net/Quimica/Articulos/100020-A-que-usos-se-destina-la-reutilizacion-de-aguas-residuales.html</a:t>
            </a:r>
          </a:p>
          <a:p>
            <a:r>
              <a:rPr lang="es-MX" dirty="0" smtClean="0"/>
              <a:t>https</a:t>
            </a:r>
            <a:r>
              <a:rPr lang="es-MX" dirty="0"/>
              <a:t>://</a:t>
            </a:r>
            <a:r>
              <a:rPr lang="es-MX" dirty="0" smtClean="0"/>
              <a:t>es.pureaqua.com/partes-y-componentes-para-sistemas-de-tratamiento-de-agua/</a:t>
            </a:r>
            <a:r>
              <a:rPr lang="es-MX" dirty="0"/>
              <a:t>8.1j3......0....1..gws-wiz-img.c7Sh8OycIgY#imgrc=wKaFZ1DvwKDUjM:</a:t>
            </a:r>
          </a:p>
          <a:p>
            <a:r>
              <a:rPr lang="es-MX" dirty="0" smtClean="0"/>
              <a:t>https</a:t>
            </a:r>
            <a:r>
              <a:rPr lang="es-MX" dirty="0"/>
              <a:t>://</a:t>
            </a:r>
            <a:r>
              <a:rPr lang="es-MX" dirty="0" smtClean="0"/>
              <a:t>www.redalyc.org/jatsRepo/3535/353546192009/index.html</a:t>
            </a:r>
          </a:p>
          <a:p>
            <a:r>
              <a:rPr lang="es-MX" dirty="0"/>
              <a:t>https://www.redalyc.org/articulo.oa?id=121015057005</a:t>
            </a:r>
            <a:endParaRPr lang="es-MX" dirty="0" smtClean="0"/>
          </a:p>
          <a:p>
            <a:r>
              <a:rPr lang="es-MX" dirty="0"/>
              <a:t>https://www.soliclima.es/aguas-residuales</a:t>
            </a:r>
            <a:endParaRPr lang="es-MX" dirty="0" smtClean="0"/>
          </a:p>
          <a:p>
            <a:r>
              <a:rPr lang="es-MX" dirty="0"/>
              <a:t>https://</a:t>
            </a:r>
            <a:r>
              <a:rPr lang="es-MX" dirty="0" smtClean="0"/>
              <a:t>wikiwater.fr/e56-el-riego-por-reciclaje-de</a:t>
            </a:r>
          </a:p>
          <a:p>
            <a:endParaRPr lang="es-MX" dirty="0"/>
          </a:p>
          <a:p>
            <a:endParaRPr lang="es-MX" dirty="0"/>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2423" y="7938"/>
            <a:ext cx="2809575" cy="2149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1905751"/>
      </p:ext>
    </p:extLst>
  </p:cSld>
  <p:clrMapOvr>
    <a:masterClrMapping/>
  </p:clrMapOvr>
  <p:transition spd="slow">
    <p:cove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a:xfrm>
            <a:off x="1731433" y="366714"/>
            <a:ext cx="8832851" cy="1470025"/>
          </a:xfrm>
        </p:spPr>
        <p:txBody>
          <a:bodyPr rtlCol="0">
            <a:normAutofit fontScale="90000"/>
          </a:bodyPr>
          <a:lstStyle/>
          <a:p>
            <a:pPr fontAlgn="auto">
              <a:spcAft>
                <a:spcPts val="0"/>
              </a:spcAft>
              <a:defRPr/>
            </a:pPr>
            <a:r>
              <a:rPr lang="es-ES_tradnl" altLang="es-MX" sz="2000" smtClean="0">
                <a:solidFill>
                  <a:srgbClr val="FFFF00"/>
                </a:solidFill>
                <a:latin typeface="Arial" charset="0"/>
                <a:cs typeface="Arial" charset="0"/>
              </a:rPr>
              <a:t>UNIVERSIDAD AUTÓNOMA DEL ESTADO </a:t>
            </a:r>
            <a:br>
              <a:rPr lang="es-ES_tradnl" altLang="es-MX" sz="2000" smtClean="0">
                <a:solidFill>
                  <a:srgbClr val="FFFF00"/>
                </a:solidFill>
                <a:latin typeface="Arial" charset="0"/>
                <a:cs typeface="Arial" charset="0"/>
              </a:rPr>
            </a:br>
            <a:r>
              <a:rPr lang="es-ES_tradnl" altLang="es-MX" sz="2000" smtClean="0">
                <a:solidFill>
                  <a:srgbClr val="FFFF00"/>
                </a:solidFill>
                <a:latin typeface="Arial" charset="0"/>
                <a:cs typeface="Arial" charset="0"/>
              </a:rPr>
              <a:t>DE MÉXICO</a:t>
            </a:r>
            <a:br>
              <a:rPr lang="es-ES_tradnl" altLang="es-MX" sz="2000" smtClean="0">
                <a:solidFill>
                  <a:srgbClr val="FFFF00"/>
                </a:solidFill>
                <a:latin typeface="Arial" charset="0"/>
                <a:cs typeface="Arial" charset="0"/>
              </a:rPr>
            </a:br>
            <a:r>
              <a:rPr lang="es-ES_tradnl" altLang="es-MX" sz="2000" smtClean="0">
                <a:solidFill>
                  <a:srgbClr val="FFFF00"/>
                </a:solidFill>
                <a:latin typeface="Arial" charset="0"/>
                <a:cs typeface="Arial" charset="0"/>
              </a:rPr>
              <a:t/>
            </a:r>
            <a:br>
              <a:rPr lang="es-ES_tradnl" altLang="es-MX" sz="2000" smtClean="0">
                <a:solidFill>
                  <a:srgbClr val="FFFF00"/>
                </a:solidFill>
                <a:latin typeface="Arial" charset="0"/>
                <a:cs typeface="Arial" charset="0"/>
              </a:rPr>
            </a:br>
            <a:r>
              <a:rPr lang="es-ES_tradnl" altLang="es-MX" sz="2000" smtClean="0">
                <a:solidFill>
                  <a:srgbClr val="FFFF00"/>
                </a:solidFill>
                <a:latin typeface="Arial" charset="0"/>
                <a:cs typeface="Arial" charset="0"/>
              </a:rPr>
              <a:t>FACULTAD DE CIENCIAS AGRÍCOLAS</a:t>
            </a:r>
            <a:br>
              <a:rPr lang="es-ES_tradnl" altLang="es-MX" sz="2000" smtClean="0">
                <a:solidFill>
                  <a:srgbClr val="FFFF00"/>
                </a:solidFill>
                <a:latin typeface="Arial" charset="0"/>
                <a:cs typeface="Arial" charset="0"/>
              </a:rPr>
            </a:br>
            <a:endParaRPr lang="es-ES" altLang="es-MX" sz="2000" smtClean="0">
              <a:solidFill>
                <a:srgbClr val="FFFF00"/>
              </a:solidFill>
              <a:latin typeface="Arial" charset="0"/>
              <a:cs typeface="Arial" charset="0"/>
            </a:endParaRPr>
          </a:p>
        </p:txBody>
      </p:sp>
      <p:sp>
        <p:nvSpPr>
          <p:cNvPr id="64515" name="Rectangle 3"/>
          <p:cNvSpPr>
            <a:spLocks noGrp="1" noChangeArrowheads="1"/>
          </p:cNvSpPr>
          <p:nvPr>
            <p:ph type="subTitle" idx="1"/>
          </p:nvPr>
        </p:nvSpPr>
        <p:spPr>
          <a:xfrm>
            <a:off x="-19050" y="1430215"/>
            <a:ext cx="12192001" cy="1668585"/>
          </a:xfrm>
        </p:spPr>
        <p:txBody>
          <a:bodyPr rtlCol="0">
            <a:normAutofit fontScale="70000" lnSpcReduction="20000"/>
          </a:bodyPr>
          <a:lstStyle/>
          <a:p>
            <a:pPr fontAlgn="auto">
              <a:spcAft>
                <a:spcPts val="0"/>
              </a:spcAft>
              <a:defRPr/>
            </a:pPr>
            <a:endParaRPr lang="es-ES" altLang="es-MX" dirty="0" smtClean="0"/>
          </a:p>
          <a:p>
            <a:pPr fontAlgn="auto">
              <a:spcAft>
                <a:spcPts val="0"/>
              </a:spcAft>
              <a:defRPr/>
            </a:pPr>
            <a:endParaRPr lang="es-ES" altLang="es-MX" dirty="0" smtClean="0"/>
          </a:p>
          <a:p>
            <a:pPr fontAlgn="auto">
              <a:spcAft>
                <a:spcPts val="0"/>
              </a:spcAft>
              <a:defRPr/>
            </a:pPr>
            <a:r>
              <a:rPr lang="es-ES" altLang="es-MX" sz="3200" dirty="0" smtClean="0">
                <a:solidFill>
                  <a:srgbClr val="FFFF00"/>
                </a:solidFill>
                <a:latin typeface="Arial" charset="0"/>
                <a:cs typeface="Arial" charset="0"/>
              </a:rPr>
              <a:t>GRACIAS</a:t>
            </a:r>
          </a:p>
          <a:p>
            <a:pPr fontAlgn="auto">
              <a:spcAft>
                <a:spcPts val="0"/>
              </a:spcAft>
              <a:defRPr/>
            </a:pPr>
            <a:r>
              <a:rPr lang="es-ES" altLang="es-MX" sz="3200" dirty="0" smtClean="0">
                <a:solidFill>
                  <a:srgbClr val="FFFF00"/>
                </a:solidFill>
                <a:latin typeface="Arial" charset="0"/>
                <a:cs typeface="Arial" charset="0"/>
              </a:rPr>
              <a:t>asolisv@uaemex.mx</a:t>
            </a:r>
          </a:p>
          <a:p>
            <a:pPr fontAlgn="auto">
              <a:spcAft>
                <a:spcPts val="0"/>
              </a:spcAft>
              <a:defRPr/>
            </a:pPr>
            <a:r>
              <a:rPr lang="es-ES" altLang="es-MX" sz="3200" dirty="0" smtClean="0">
                <a:solidFill>
                  <a:srgbClr val="FFFF00"/>
                </a:solidFill>
                <a:latin typeface="Arial" charset="0"/>
                <a:cs typeface="Arial" charset="0"/>
              </a:rPr>
              <a:t>angelsvalencia@yahoo.com.mx</a:t>
            </a:r>
          </a:p>
          <a:p>
            <a:pPr fontAlgn="auto">
              <a:spcAft>
                <a:spcPts val="0"/>
              </a:spcAft>
              <a:defRPr/>
            </a:pPr>
            <a:endParaRPr lang="es-ES" altLang="es-MX" sz="3200" dirty="0" smtClean="0">
              <a:solidFill>
                <a:srgbClr val="FFFF00"/>
              </a:solidFill>
              <a:latin typeface="Arial" charset="0"/>
              <a:cs typeface="Arial" charset="0"/>
            </a:endParaRPr>
          </a:p>
          <a:p>
            <a:pPr fontAlgn="auto">
              <a:spcAft>
                <a:spcPts val="0"/>
              </a:spcAft>
              <a:defRPr/>
            </a:pPr>
            <a:endParaRPr lang="es-ES" altLang="es-MX" dirty="0" smtClean="0"/>
          </a:p>
          <a:p>
            <a:pPr fontAlgn="auto">
              <a:spcAft>
                <a:spcPts val="0"/>
              </a:spcAft>
              <a:defRPr/>
            </a:pPr>
            <a:endParaRPr lang="es-ES" altLang="es-MX" dirty="0" smtClean="0"/>
          </a:p>
          <a:p>
            <a:pPr fontAlgn="auto">
              <a:spcAft>
                <a:spcPts val="0"/>
              </a:spcAft>
              <a:defRPr/>
            </a:pPr>
            <a:endParaRPr lang="es-ES" altLang="es-MX" dirty="0" smtClean="0"/>
          </a:p>
          <a:p>
            <a:pPr fontAlgn="auto">
              <a:spcAft>
                <a:spcPts val="0"/>
              </a:spcAft>
              <a:defRPr/>
            </a:pPr>
            <a:endParaRPr lang="es-ES" altLang="es-MX" dirty="0" smtClean="0"/>
          </a:p>
          <a:p>
            <a:pPr fontAlgn="auto">
              <a:spcAft>
                <a:spcPts val="0"/>
              </a:spcAft>
              <a:defRPr/>
            </a:pPr>
            <a:endParaRPr lang="es-ES" altLang="es-MX" dirty="0" smtClean="0"/>
          </a:p>
          <a:p>
            <a:pPr fontAlgn="auto">
              <a:spcAft>
                <a:spcPts val="0"/>
              </a:spcAft>
              <a:defRPr/>
            </a:pPr>
            <a:endParaRPr lang="es-ES" altLang="es-MX" dirty="0" smtClean="0"/>
          </a:p>
        </p:txBody>
      </p:sp>
      <p:pic>
        <p:nvPicPr>
          <p:cNvPr id="63492" name="6 Imagen" descr="C:\Users\ANGEL\Documents\HORTICULTURA\Pictures\escudos\EscudoUAEMmetalicol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2351617"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3" name="7 Imagen" descr="mot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45134" y="1"/>
            <a:ext cx="2427817" cy="2060575"/>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10"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212123"/>
            <a:ext cx="5824083" cy="36458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Resultado de imagen para osmosis invers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0751" y="3212123"/>
            <a:ext cx="6191249" cy="3645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3901830"/>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03159"/>
            <a:ext cx="11898923" cy="869149"/>
          </a:xfrm>
        </p:spPr>
        <p:txBody>
          <a:bodyPr>
            <a:normAutofit/>
          </a:bodyPr>
          <a:lstStyle/>
          <a:p>
            <a:r>
              <a:rPr lang="es-MX" sz="2400" dirty="0" smtClean="0">
                <a:solidFill>
                  <a:srgbClr val="002060"/>
                </a:solidFill>
              </a:rPr>
              <a:t>INTRODUCCION</a:t>
            </a:r>
            <a:endParaRPr lang="es-MX" sz="2400" dirty="0">
              <a:solidFill>
                <a:srgbClr val="002060"/>
              </a:solidFill>
            </a:endParaRPr>
          </a:p>
        </p:txBody>
      </p:sp>
      <p:sp>
        <p:nvSpPr>
          <p:cNvPr id="4" name="3 Rectángulo"/>
          <p:cNvSpPr/>
          <p:nvPr/>
        </p:nvSpPr>
        <p:spPr>
          <a:xfrm>
            <a:off x="762000" y="3687901"/>
            <a:ext cx="10609384" cy="2862322"/>
          </a:xfrm>
          <a:prstGeom prst="rect">
            <a:avLst/>
          </a:prstGeom>
          <a:ln>
            <a:solidFill>
              <a:schemeClr val="accent1"/>
            </a:solidFill>
          </a:ln>
        </p:spPr>
        <p:txBody>
          <a:bodyPr wrap="square">
            <a:spAutoFit/>
          </a:bodyPr>
          <a:lstStyle/>
          <a:p>
            <a:r>
              <a:rPr lang="es-MX" sz="2000" dirty="0">
                <a:solidFill>
                  <a:srgbClr val="002060"/>
                </a:solidFill>
              </a:rPr>
              <a:t>El proceso de ósmosis inversa (OI) se usa para desalinizar agua salobre. Éste se destaca por su bajo consumo energético, comparado con otros procesos </a:t>
            </a:r>
            <a:r>
              <a:rPr lang="es-MX" sz="2000" dirty="0" smtClean="0">
                <a:solidFill>
                  <a:srgbClr val="002060"/>
                </a:solidFill>
              </a:rPr>
              <a:t>de desalinización </a:t>
            </a:r>
            <a:r>
              <a:rPr lang="es-MX" sz="2000" dirty="0">
                <a:solidFill>
                  <a:srgbClr val="002060"/>
                </a:solidFill>
              </a:rPr>
              <a:t>que se realizan en regiones costeras, </a:t>
            </a:r>
            <a:r>
              <a:rPr lang="es-MX" sz="2000" dirty="0" smtClean="0">
                <a:solidFill>
                  <a:srgbClr val="002060"/>
                </a:solidFill>
              </a:rPr>
              <a:t>la cuales </a:t>
            </a:r>
            <a:r>
              <a:rPr lang="es-MX" sz="2000" dirty="0">
                <a:solidFill>
                  <a:srgbClr val="002060"/>
                </a:solidFill>
              </a:rPr>
              <a:t>carecen de agua potable adecuada para el consumo humano.</a:t>
            </a:r>
          </a:p>
          <a:p>
            <a:endParaRPr lang="es-MX" sz="2000" dirty="0" smtClean="0">
              <a:solidFill>
                <a:srgbClr val="002060"/>
              </a:solidFill>
            </a:endParaRPr>
          </a:p>
          <a:p>
            <a:r>
              <a:rPr lang="es-MX" sz="2000" dirty="0">
                <a:solidFill>
                  <a:srgbClr val="002060"/>
                </a:solidFill>
              </a:rPr>
              <a:t>El reciclaje de aguas residuales es adecuado sobre todo en las regiones que tienen recursos hídricos limitados con relación a la demanda existente. Y sin embargo, algunos cultivos son más adecuados que otros para esta técnica en función de los riesgos inherentes al consumo de productos regados con agua reciclada</a:t>
            </a:r>
            <a:r>
              <a:rPr lang="es-MX" sz="2000" dirty="0" smtClean="0">
                <a:solidFill>
                  <a:srgbClr val="0070C0"/>
                </a:solidFill>
              </a:rPr>
              <a:t>.</a:t>
            </a:r>
          </a:p>
          <a:p>
            <a:endParaRPr lang="es-MX" sz="2000" dirty="0" smtClean="0">
              <a:solidFill>
                <a:srgbClr val="0070C0"/>
              </a:solidFill>
            </a:endParaRPr>
          </a:p>
        </p:txBody>
      </p:sp>
      <p:pic>
        <p:nvPicPr>
          <p:cNvPr id="8194" name="Picture 2" descr="Resultado de imagen para osmosis inver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4411"/>
            <a:ext cx="5238750" cy="2757312"/>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4" descr="Resultado de imagen para aguas gris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9" name="AutoShape 6" descr="Resultado de imagen para aguas grise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8199" name="Picture 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50853" y="1064411"/>
            <a:ext cx="4541147" cy="2464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4835632"/>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33804" y="3001108"/>
            <a:ext cx="9877777" cy="3699486"/>
          </a:xfrm>
        </p:spPr>
        <p:txBody>
          <a:bodyPr>
            <a:normAutofit fontScale="92500" lnSpcReduction="20000"/>
          </a:bodyPr>
          <a:lstStyle/>
          <a:p>
            <a:r>
              <a:rPr lang="es-MX" dirty="0">
                <a:solidFill>
                  <a:srgbClr val="002060"/>
                </a:solidFill>
              </a:rPr>
              <a:t>Las </a:t>
            </a:r>
            <a:r>
              <a:rPr lang="es-MX" b="1" dirty="0">
                <a:solidFill>
                  <a:srgbClr val="002060"/>
                </a:solidFill>
              </a:rPr>
              <a:t>aguas residuales</a:t>
            </a:r>
            <a:r>
              <a:rPr lang="es-MX" dirty="0">
                <a:solidFill>
                  <a:srgbClr val="002060"/>
                </a:solidFill>
              </a:rPr>
              <a:t> son cualquier tipo de agua cuya calidad se vio afectada negativamente por influencia antropogénica. Las aguas residuales incluyen las aguas usadas, domésticas, urbanas y los residuos líquidos industriales o mineros eliminados, o las aguas que se mezclaron con las anteriores (aguas pluviales o naturales). Su importancia es tal que requiere sistemas de canalización, tratamiento y desalojo. Su tratamiento nulo o indebido genera graves problemas de contaminación. La FAO define aguas residuales como</a:t>
            </a:r>
            <a:r>
              <a:rPr lang="es-MX" dirty="0" smtClean="0">
                <a:solidFill>
                  <a:srgbClr val="002060"/>
                </a:solidFill>
              </a:rPr>
              <a:t>:</a:t>
            </a:r>
          </a:p>
          <a:p>
            <a:r>
              <a:rPr lang="es-MX" dirty="0" smtClean="0">
                <a:solidFill>
                  <a:srgbClr val="002060"/>
                </a:solidFill>
              </a:rPr>
              <a:t>Agua que no tiene valor inmediato para el fin para el que se utilizó ni para el propósito para el que se produjo debido a su calidad, cantidad o al momento en que se dispone de ella. No obstante, las aguas residuales de un usuario pueden servir de suministro para otro usuario en otro lugar. Las aguas de refrigeración no se consideran aguas residuales.</a:t>
            </a:r>
            <a:endParaRPr lang="es-MX" dirty="0">
              <a:solidFill>
                <a:srgbClr val="002060"/>
              </a:solidFill>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AGUAS RESIDUALES</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2676" y="160338"/>
            <a:ext cx="3823002" cy="2489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36"/>
            <a:ext cx="3949502" cy="2430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5927853"/>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2907322"/>
            <a:ext cx="11520610" cy="3950677"/>
          </a:xfrm>
        </p:spPr>
        <p:txBody>
          <a:bodyPr>
            <a:normAutofit fontScale="55000" lnSpcReduction="20000"/>
          </a:bodyPr>
          <a:lstStyle/>
          <a:p>
            <a:r>
              <a:rPr lang="es-MX" dirty="0">
                <a:solidFill>
                  <a:srgbClr val="002060"/>
                </a:solidFill>
                <a:latin typeface="Arial" panose="020B0604020202020204" pitchFamily="34" charset="0"/>
                <a:cs typeface="Arial" panose="020B0604020202020204" pitchFamily="34" charset="0"/>
              </a:rPr>
              <a:t>Algunos de los cultivos en los que se utiliza el riego con aguas residuales son la cebada, el maíz, la avena, el algodón, el aguacate, la coles, la lechuga, la remolacha azucarera, la caña de azúcar, el albaricoque, la naranja, la ciruela, la viña, las flores y los bosques.</a:t>
            </a:r>
          </a:p>
          <a:p>
            <a:r>
              <a:rPr lang="es-MX" b="1" dirty="0">
                <a:solidFill>
                  <a:srgbClr val="002060"/>
                </a:solidFill>
                <a:latin typeface="Arial" panose="020B0604020202020204" pitchFamily="34" charset="0"/>
                <a:cs typeface="Arial" panose="020B0604020202020204" pitchFamily="34" charset="0"/>
              </a:rPr>
              <a:t>La FAO</a:t>
            </a:r>
            <a:r>
              <a:rPr lang="es-MX" dirty="0">
                <a:solidFill>
                  <a:srgbClr val="002060"/>
                </a:solidFill>
                <a:latin typeface="Arial" panose="020B0604020202020204" pitchFamily="34" charset="0"/>
                <a:cs typeface="Arial" panose="020B0604020202020204" pitchFamily="34" charset="0"/>
              </a:rPr>
              <a:t> (Organización de Naciones Unidas para la Alimentación y la Agricultura) propone una clasificación de los cultivos en función del nivel de riesgo para los consumidores y los agricultores.</a:t>
            </a:r>
          </a:p>
          <a:p>
            <a:r>
              <a:rPr lang="es-MX" b="1" dirty="0">
                <a:solidFill>
                  <a:srgbClr val="002060"/>
                </a:solidFill>
                <a:latin typeface="Arial" panose="020B0604020202020204" pitchFamily="34" charset="0"/>
                <a:cs typeface="Arial" panose="020B0604020202020204" pitchFamily="34" charset="0"/>
              </a:rPr>
              <a:t>Riesgo débil</a:t>
            </a:r>
            <a:r>
              <a:rPr lang="es-MX" dirty="0">
                <a:solidFill>
                  <a:srgbClr val="002060"/>
                </a:solidFill>
                <a:latin typeface="Arial" panose="020B0604020202020204" pitchFamily="34" charset="0"/>
                <a:cs typeface="Arial" panose="020B0604020202020204" pitchFamily="34" charset="0"/>
              </a:rPr>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Cultivos industriales no destinados al consumo humano (por ejemplo, el algodón y el sisal)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Cultivos tratados con calor o secados antes de su destino al consumo humano (por ejemplo, los cereales, los oleaginosos, la remolacha azucarera)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Las frutas y verduras cultivadas exclusivamente para conserva u otro tratamiento que destruya eficazmente los gérmenes patógenos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Los cultivos forrajeros y otros cultivos de alimentos para animales que se cosechan y secan al sol antes de su consumo.</a:t>
            </a:r>
          </a:p>
          <a:p>
            <a:r>
              <a:rPr lang="es-MX" b="1" dirty="0">
                <a:solidFill>
                  <a:srgbClr val="002060"/>
                </a:solidFill>
                <a:latin typeface="Arial" panose="020B0604020202020204" pitchFamily="34" charset="0"/>
                <a:cs typeface="Arial" panose="020B0604020202020204" pitchFamily="34" charset="0"/>
              </a:rPr>
              <a:t>Riesgo medio</a:t>
            </a:r>
            <a:r>
              <a:rPr lang="es-MX" dirty="0">
                <a:solidFill>
                  <a:srgbClr val="002060"/>
                </a:solidFill>
                <a:latin typeface="Arial" panose="020B0604020202020204" pitchFamily="34" charset="0"/>
                <a:cs typeface="Arial" panose="020B0604020202020204" pitchFamily="34" charset="0"/>
              </a:rPr>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Pastos y cultivos forrajeros herbáceos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Cultivos para el consumo humano que no están en contacto directo con aguas residuales, con la condición de que no recoja nada del suelo y que no se emplee el riego por aspersión (por ejemplo, la arboricultura, los viñedos)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Cultivos para el consumo humano tras la cocción (por ejemplo, las patatas, la berenjena, la remolacha)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Cultivos para el consumo humano cuya piel no se come (por ejemplo, los cítricos y los plátanos)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Todos los cultivos no identificados como de “Riesgo elevado” si se utiliza el riego por aspersión.</a:t>
            </a:r>
          </a:p>
          <a:p>
            <a:r>
              <a:rPr lang="es-MX" b="1" dirty="0">
                <a:solidFill>
                  <a:srgbClr val="002060"/>
                </a:solidFill>
                <a:latin typeface="Arial" panose="020B0604020202020204" pitchFamily="34" charset="0"/>
                <a:cs typeface="Arial" panose="020B0604020202020204" pitchFamily="34" charset="0"/>
              </a:rPr>
              <a:t>Riesgo elevado</a:t>
            </a:r>
            <a:r>
              <a:rPr lang="es-MX" dirty="0">
                <a:solidFill>
                  <a:srgbClr val="002060"/>
                </a:solidFill>
                <a:latin typeface="Arial" panose="020B0604020202020204" pitchFamily="34" charset="0"/>
                <a:cs typeface="Arial" panose="020B0604020202020204" pitchFamily="34" charset="0"/>
              </a:rPr>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Todos los alimentos que se consumen crudos o cultivados en contacto estrecho con los efluentes de aguas residuales (por ejemplo, la lechuga y las zanahorias) ;</a:t>
            </a:r>
            <a:br>
              <a:rPr lang="es-MX" dirty="0">
                <a:solidFill>
                  <a:srgbClr val="002060"/>
                </a:solidFill>
                <a:latin typeface="Arial" panose="020B0604020202020204" pitchFamily="34" charset="0"/>
                <a:cs typeface="Arial" panose="020B0604020202020204" pitchFamily="34" charset="0"/>
              </a:rPr>
            </a:br>
            <a:r>
              <a:rPr lang="es-MX" dirty="0">
                <a:solidFill>
                  <a:srgbClr val="002060"/>
                </a:solidFill>
                <a:latin typeface="Arial" panose="020B0604020202020204" pitchFamily="34" charset="0"/>
                <a:cs typeface="Arial" panose="020B0604020202020204" pitchFamily="34" charset="0"/>
              </a:rPr>
              <a:t>- El riego por aspersión, independientemente del tipo de cultivo, a menos de 100 m de zonas residenciales o lugares de acceso público.</a:t>
            </a:r>
          </a:p>
          <a:p>
            <a:endParaRPr lang="es-MX" dirty="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AGUAS RESIDUALES</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936"/>
            <a:ext cx="3949502" cy="2430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4" y="-1"/>
            <a:ext cx="3961499" cy="2438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descr="Resultado de imagen para aguas reciclad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6492" y="7937"/>
            <a:ext cx="3915508" cy="2430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0117361"/>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dirty="0">
                <a:solidFill>
                  <a:srgbClr val="002060"/>
                </a:solidFill>
              </a:rPr>
              <a:t>¿</a:t>
            </a:r>
            <a:r>
              <a:rPr lang="es-MX" dirty="0" smtClean="0">
                <a:solidFill>
                  <a:srgbClr val="002060"/>
                </a:solidFill>
              </a:rPr>
              <a:t>Que es el reciclado de agua?</a:t>
            </a:r>
            <a:endParaRPr lang="es-MX" dirty="0">
              <a:solidFill>
                <a:srgbClr val="002060"/>
              </a:solidFill>
            </a:endParaRPr>
          </a:p>
        </p:txBody>
      </p:sp>
      <p:sp>
        <p:nvSpPr>
          <p:cNvPr id="3" name="2 Marcador de contenido"/>
          <p:cNvSpPr>
            <a:spLocks noGrp="1"/>
          </p:cNvSpPr>
          <p:nvPr>
            <p:ph sz="quarter" idx="1"/>
          </p:nvPr>
        </p:nvSpPr>
        <p:spPr>
          <a:xfrm>
            <a:off x="1068973" y="1456267"/>
            <a:ext cx="9877777" cy="3450696"/>
          </a:xfrm>
        </p:spPr>
        <p:txBody>
          <a:bodyPr/>
          <a:lstStyle/>
          <a:p>
            <a:r>
              <a:rPr lang="es-MX" dirty="0" smtClean="0">
                <a:solidFill>
                  <a:srgbClr val="002060"/>
                </a:solidFill>
              </a:rPr>
              <a:t>Es la reutilización de aguas residuales tratadas para fines benéficos, como el riego agrícola y de jardinería, los procesos industriales descargas de inodoros y la reposición de una cuenca de agua subterránea.</a:t>
            </a:r>
            <a:endParaRPr lang="es-MX" dirty="0">
              <a:solidFill>
                <a:srgbClr val="002060"/>
              </a:solidFill>
            </a:endParaRPr>
          </a:p>
        </p:txBody>
      </p:sp>
      <p:sp>
        <p:nvSpPr>
          <p:cNvPr id="5"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8507" y="2696308"/>
            <a:ext cx="6305523" cy="40059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8120799"/>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2907322"/>
            <a:ext cx="11520610" cy="3950677"/>
          </a:xfrm>
        </p:spPr>
        <p:txBody>
          <a:bodyPr>
            <a:normAutofit/>
          </a:bodyPr>
          <a:lstStyle/>
          <a:p>
            <a:r>
              <a:rPr lang="es-MX" dirty="0">
                <a:solidFill>
                  <a:srgbClr val="002060"/>
                </a:solidFill>
              </a:rPr>
              <a:t>El reciclaje de aguas residuales consiste en utilizar el agua, tratada previamente o no, para nuevos usos (riego, pastos, campos de golf, jardinería, refrigeración de centrales eléctricas...) en lugar de expulsarla al medio ambiente</a:t>
            </a:r>
            <a:r>
              <a:rPr lang="es-MX" dirty="0" smtClean="0">
                <a:solidFill>
                  <a:srgbClr val="002060"/>
                </a:solidFill>
              </a:rPr>
              <a:t>.</a:t>
            </a:r>
          </a:p>
          <a:p>
            <a:r>
              <a:rPr lang="es-MX" dirty="0">
                <a:solidFill>
                  <a:srgbClr val="002060"/>
                </a:solidFill>
              </a:rPr>
              <a:t>En general, resulta necesario realizar tratamientos (primarios o secundarios) para que el agua alcance el nivel de calidad requerido para una nueva utilización</a:t>
            </a:r>
            <a:r>
              <a:rPr lang="es-MX" dirty="0" smtClean="0">
                <a:solidFill>
                  <a:srgbClr val="002060"/>
                </a:solidFill>
              </a:rPr>
              <a:t>.</a:t>
            </a:r>
          </a:p>
          <a:p>
            <a:r>
              <a:rPr lang="es-MX" dirty="0" smtClean="0">
                <a:solidFill>
                  <a:srgbClr val="002060"/>
                </a:solidFill>
              </a:rPr>
              <a:t> </a:t>
            </a:r>
            <a:r>
              <a:rPr lang="es-MX" dirty="0">
                <a:solidFill>
                  <a:srgbClr val="002060"/>
                </a:solidFill>
              </a:rPr>
              <a:t>Las aguas recicladas son aguas residuales altamente tratadas que han sido purificadas a través de niveles múltiples de tratamiento para satisfacer estándares estrictos de calidad y seguridad</a:t>
            </a:r>
            <a:endParaRPr lang="es-MX" dirty="0">
              <a:solidFill>
                <a:srgbClr val="002060"/>
              </a:solidFill>
              <a:latin typeface="Arial" panose="020B0604020202020204" pitchFamily="34" charset="0"/>
              <a:cs typeface="Arial" panose="020B0604020202020204" pitchFamily="34" charset="0"/>
            </a:endParaRP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AGUAS RECICLADAS</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936"/>
            <a:ext cx="3949502" cy="2430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4" y="-1"/>
            <a:ext cx="3961499" cy="2438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descr="Resultado de imagen para aguas reciclad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6492" y="7937"/>
            <a:ext cx="3915508" cy="2430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9626805"/>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5575" y="2907322"/>
            <a:ext cx="11520610" cy="3950677"/>
          </a:xfrm>
        </p:spPr>
        <p:txBody>
          <a:bodyPr>
            <a:normAutofit/>
          </a:bodyPr>
          <a:lstStyle/>
          <a:p>
            <a:r>
              <a:rPr lang="es-MX" sz="2000" dirty="0">
                <a:solidFill>
                  <a:srgbClr val="002060"/>
                </a:solidFill>
                <a:latin typeface="Arial" panose="020B0604020202020204" pitchFamily="34" charset="0"/>
                <a:cs typeface="Arial" panose="020B0604020202020204" pitchFamily="34" charset="0"/>
              </a:rPr>
              <a:t>El agua reciclada es agua residual que ha sido tratada y limpiada para que se pueda usar de manera segura para una variedad de usos. Típicamente, el tratamiento consiste en la filtración para remover sólidos, bacterias y otros agentes contaminantes. La desinfección destruye cualquier bacteria o virus que siga estando presente, mediante el uso de sustancias químicas (como el cloro) o métodos no químicos como el uso de la luz ultravioleta (UV</a:t>
            </a:r>
            <a:r>
              <a:rPr lang="es-MX" sz="2000" dirty="0" smtClean="0">
                <a:solidFill>
                  <a:srgbClr val="002060"/>
                </a:solidFill>
                <a:latin typeface="Arial" panose="020B0604020202020204" pitchFamily="34" charset="0"/>
                <a:cs typeface="Arial" panose="020B0604020202020204" pitchFamily="34" charset="0"/>
              </a:rPr>
              <a:t>).</a:t>
            </a:r>
          </a:p>
          <a:p>
            <a:r>
              <a:rPr lang="es-MX" sz="2000" dirty="0" smtClean="0">
                <a:solidFill>
                  <a:srgbClr val="002060"/>
                </a:solidFill>
                <a:latin typeface="Arial" panose="020B0604020202020204" pitchFamily="34" charset="0"/>
                <a:cs typeface="Arial" panose="020B0604020202020204" pitchFamily="34" charset="0"/>
              </a:rPr>
              <a:t>Otro método  de purificación para eliminar sales, solidos y algunos microorganismos es a </a:t>
            </a:r>
            <a:r>
              <a:rPr lang="es-MX" sz="2000" dirty="0" err="1" smtClean="0">
                <a:solidFill>
                  <a:srgbClr val="002060"/>
                </a:solidFill>
                <a:latin typeface="Arial" panose="020B0604020202020204" pitchFamily="34" charset="0"/>
                <a:cs typeface="Arial" panose="020B0604020202020204" pitchFamily="34" charset="0"/>
              </a:rPr>
              <a:t>travez</a:t>
            </a:r>
            <a:r>
              <a:rPr lang="es-MX" sz="2000" dirty="0" smtClean="0">
                <a:solidFill>
                  <a:srgbClr val="002060"/>
                </a:solidFill>
                <a:latin typeface="Arial" panose="020B0604020202020204" pitchFamily="34" charset="0"/>
                <a:cs typeface="Arial" panose="020B0604020202020204" pitchFamily="34" charset="0"/>
              </a:rPr>
              <a:t> de Osmosis inversa y dependiendo del tipo de uso agrícola, industrial u otro puede dar diversidad de estándares de purificación y calidad.</a:t>
            </a:r>
          </a:p>
        </p:txBody>
      </p:sp>
      <p:sp>
        <p:nvSpPr>
          <p:cNvPr id="3" name="2 Título"/>
          <p:cNvSpPr>
            <a:spLocks noGrp="1"/>
          </p:cNvSpPr>
          <p:nvPr>
            <p:ph type="title"/>
          </p:nvPr>
        </p:nvSpPr>
        <p:spPr/>
        <p:txBody>
          <a:bodyPr>
            <a:normAutofit/>
          </a:bodyPr>
          <a:lstStyle/>
          <a:p>
            <a:r>
              <a:rPr lang="es-MX" sz="3200" dirty="0" smtClean="0">
                <a:solidFill>
                  <a:srgbClr val="002060"/>
                </a:solidFill>
                <a:latin typeface="Arial" panose="020B0604020202020204" pitchFamily="34" charset="0"/>
                <a:cs typeface="Arial" panose="020B0604020202020204" pitchFamily="34" charset="0"/>
              </a:rPr>
              <a:t>AGUAS RECICLADAS</a:t>
            </a:r>
            <a:endParaRPr lang="es-MX" sz="3200" dirty="0">
              <a:solidFill>
                <a:srgbClr val="002060"/>
              </a:solidFill>
              <a:latin typeface="Arial" panose="020B0604020202020204" pitchFamily="34" charset="0"/>
              <a:cs typeface="Arial" panose="020B0604020202020204" pitchFamily="34" charset="0"/>
            </a:endParaRPr>
          </a:p>
        </p:txBody>
      </p:sp>
      <p:sp>
        <p:nvSpPr>
          <p:cNvPr id="4" name="AutoShape 2" descr="Resultado de imagen para aguas reciclad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936"/>
            <a:ext cx="3949502" cy="2430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4" y="-1"/>
            <a:ext cx="3961499" cy="2438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descr="Resultado de imagen para aguas reciclad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6492" y="7937"/>
            <a:ext cx="3915508" cy="2430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158115"/>
      </p:ext>
    </p:extLst>
  </p:cSld>
  <p:clrMapOvr>
    <a:masterClrMapping/>
  </p:clrMapOvr>
  <p:transition spd="slow">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Compuesto">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2354</TotalTime>
  <Words>1703</Words>
  <Application>Microsoft Office PowerPoint</Application>
  <PresentationFormat>Personalizado</PresentationFormat>
  <Paragraphs>200</Paragraphs>
  <Slides>34</Slides>
  <Notes>2</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Forma de onda</vt:lpstr>
      <vt:lpstr>UNIVERSIDAD AUTÓNOMA DEL ESTADO DE MÉXICO               FACULTAD DE CIENCIAS AGRÍCOLAS TÉCNICO SUPERIOR EN ARBORICULTURA  </vt:lpstr>
      <vt:lpstr>IX. ESTRUCTURA DE LA UNIDAD DE APRENDIZAJE   UNIDAD I. Propiedades físicas de los fluidos UNIDAD II. Hidrostática. UNIDAD III. Hidrodinámica o Cinemática de los fluidos. UNIDAD IV. Sistemas de riego.</vt:lpstr>
      <vt:lpstr>Presentación de PowerPoint</vt:lpstr>
      <vt:lpstr>INTRODUCCION</vt:lpstr>
      <vt:lpstr>AGUAS RESIDUALES</vt:lpstr>
      <vt:lpstr>AGUAS RESIDUALES</vt:lpstr>
      <vt:lpstr>¿Que es el reciclado de agua?</vt:lpstr>
      <vt:lpstr>AGUAS RECICLADAS</vt:lpstr>
      <vt:lpstr>AGUAS RECICLADAS</vt:lpstr>
      <vt:lpstr>Reciclamiento de agua</vt:lpstr>
      <vt:lpstr>Reciclamiento de agua </vt:lpstr>
      <vt:lpstr>Reciclamiento de agua </vt:lpstr>
      <vt:lpstr>Osmosis inversa</vt:lpstr>
      <vt:lpstr>Osmosis inversa</vt:lpstr>
      <vt:lpstr>Osmosis inversa</vt:lpstr>
      <vt:lpstr>Osmosis inversa</vt:lpstr>
      <vt:lpstr>Osmosis inversa</vt:lpstr>
      <vt:lpstr>Osmosis inversa</vt:lpstr>
      <vt:lpstr>Componentes de la  ósmosis inversa</vt:lpstr>
      <vt:lpstr>Componentes de la  ósmosis inversa</vt:lpstr>
      <vt:lpstr>Componentes de la  ósmosis inversa</vt:lpstr>
      <vt:lpstr>Componentes de la  ósmosis inversa</vt:lpstr>
      <vt:lpstr>Componentes de la  ósmosis inversa</vt:lpstr>
      <vt:lpstr>Componentes de la  ósmosis inversa</vt:lpstr>
      <vt:lpstr>Osmosis inversa</vt:lpstr>
      <vt:lpstr>Osmosis inversa</vt:lpstr>
      <vt:lpstr>Osmosis inversa</vt:lpstr>
      <vt:lpstr>Osmosis inversa</vt:lpstr>
      <vt:lpstr>Osmosis inversa</vt:lpstr>
      <vt:lpstr>Ventajas de la  Osmosis inversa</vt:lpstr>
      <vt:lpstr>Desventajas  de la  Osmosis inversa</vt:lpstr>
      <vt:lpstr>Conclusión </vt:lpstr>
      <vt:lpstr>Bibliografia </vt:lpstr>
      <vt:lpstr>UNIVERSIDAD AUTÓNOMA DEL ESTADO  DE MÉXICO  FACULTAD DE CIENCIAS AGRÍCOLAS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COSECHA DE AGUA</dc:title>
  <dc:creator>USUARIO</dc:creator>
  <cp:lastModifiedBy>SATELLITE</cp:lastModifiedBy>
  <cp:revision>107</cp:revision>
  <dcterms:created xsi:type="dcterms:W3CDTF">2017-11-23T22:37:16Z</dcterms:created>
  <dcterms:modified xsi:type="dcterms:W3CDTF">2019-09-30T18:08:17Z</dcterms:modified>
</cp:coreProperties>
</file>