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06" r:id="rId2"/>
    <p:sldId id="307" r:id="rId3"/>
    <p:sldId id="309" r:id="rId4"/>
    <p:sldId id="310" r:id="rId5"/>
    <p:sldId id="315" r:id="rId6"/>
    <p:sldId id="311" r:id="rId7"/>
    <p:sldId id="279" r:id="rId8"/>
    <p:sldId id="555" r:id="rId9"/>
    <p:sldId id="556" r:id="rId10"/>
    <p:sldId id="393" r:id="rId11"/>
    <p:sldId id="554" r:id="rId12"/>
    <p:sldId id="514" r:id="rId13"/>
    <p:sldId id="552" r:id="rId14"/>
    <p:sldId id="553" r:id="rId15"/>
    <p:sldId id="390" r:id="rId16"/>
    <p:sldId id="549" r:id="rId17"/>
    <p:sldId id="557" r:id="rId18"/>
    <p:sldId id="558" r:id="rId19"/>
    <p:sldId id="559" r:id="rId20"/>
    <p:sldId id="550" r:id="rId21"/>
    <p:sldId id="560" r:id="rId22"/>
    <p:sldId id="566" r:id="rId23"/>
    <p:sldId id="561" r:id="rId24"/>
    <p:sldId id="568" r:id="rId25"/>
    <p:sldId id="570" r:id="rId26"/>
    <p:sldId id="551" r:id="rId27"/>
    <p:sldId id="562" r:id="rId28"/>
    <p:sldId id="563" r:id="rId29"/>
    <p:sldId id="564" r:id="rId30"/>
    <p:sldId id="567" r:id="rId31"/>
    <p:sldId id="565" r:id="rId32"/>
    <p:sldId id="392" r:id="rId33"/>
    <p:sldId id="389" r:id="rId34"/>
    <p:sldId id="312"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C717"/>
    <a:srgbClr val="2B3616"/>
    <a:srgbClr val="003300"/>
    <a:srgbClr val="77943C"/>
    <a:srgbClr val="AC8300"/>
    <a:srgbClr val="F9F941"/>
    <a:srgbClr val="A9A0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5" autoAdjust="0"/>
    <p:restoredTop sz="94660"/>
  </p:normalViewPr>
  <p:slideViewPr>
    <p:cSldViewPr>
      <p:cViewPr varScale="1">
        <p:scale>
          <a:sx n="68" d="100"/>
          <a:sy n="68" d="100"/>
        </p:scale>
        <p:origin x="60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AA63FD-F3C3-4228-9076-7D01F7369F61}" type="doc">
      <dgm:prSet loTypeId="urn:microsoft.com/office/officeart/2005/8/layout/cycle5" loCatId="cycle" qsTypeId="urn:microsoft.com/office/officeart/2005/8/quickstyle/3d2" qsCatId="3D" csTypeId="urn:microsoft.com/office/officeart/2005/8/colors/accent6_2" csCatId="accent6" phldr="1"/>
      <dgm:spPr/>
      <dgm:t>
        <a:bodyPr/>
        <a:lstStyle/>
        <a:p>
          <a:endParaRPr lang="es-MX"/>
        </a:p>
      </dgm:t>
    </dgm:pt>
    <dgm:pt modelId="{45ADB73F-A5BD-491A-8939-D2BD329B866C}">
      <dgm:prSet phldrT="[Texto]" custT="1"/>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es-MX" sz="1200" b="1" i="0" dirty="0">
              <a:solidFill>
                <a:schemeClr val="tx1"/>
              </a:solidFill>
              <a:effectLst/>
              <a:latin typeface="Arial" panose="020B0604020202020204" pitchFamily="34" charset="0"/>
              <a:cs typeface="Arial" panose="020B0604020202020204" pitchFamily="34" charset="0"/>
            </a:rPr>
            <a:t>La profesión</a:t>
          </a:r>
        </a:p>
      </dgm:t>
    </dgm:pt>
    <dgm:pt modelId="{A22D4417-7FEB-456C-8E10-5563630BA384}" type="par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2DD46F5-4717-47AE-BA3B-E8CB166F46B1}" type="sib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8484995D-6295-4F0E-B8B0-9EC9D9DF3C0E}">
      <dgm:prSet phldrT="[Texto]" custT="1"/>
      <dgm:spPr/>
      <dgm:t>
        <a:bodyPr/>
        <a:lstStyle/>
        <a:p>
          <a:r>
            <a:rPr lang="es-MX" sz="1400" b="1" i="0" dirty="0">
              <a:solidFill>
                <a:schemeClr val="tx1"/>
              </a:solidFill>
              <a:effectLst>
                <a:outerShdw blurRad="38100" dist="38100" dir="2700000" algn="tl">
                  <a:srgbClr val="000000">
                    <a:alpha val="43137"/>
                  </a:srgbClr>
                </a:outerShdw>
              </a:effectLst>
            </a:rPr>
            <a:t>Administración</a:t>
          </a:r>
        </a:p>
      </dgm:t>
    </dgm:pt>
    <dgm:pt modelId="{2FAB9EE3-AFC8-48D0-9CFD-CD60F263D12E}" type="par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655CE69-9F26-4F6F-B03F-E4A95D8C9DFC}" type="sib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3A26D7F-B2EE-4533-BC6D-81FB054E6BCB}">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Antecedentes</a:t>
          </a:r>
        </a:p>
      </dgm:t>
    </dgm:pt>
    <dgm:pt modelId="{CA0BE730-2E3D-48B8-B84A-339556E5972B}" type="par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096CC68B-CD08-4219-984B-BAE177BC1B6F}" type="sib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D6674A1-2ABF-42DC-BB5B-C0B20EAEE4B9}">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Enfoques </a:t>
          </a:r>
          <a:r>
            <a:rPr lang="es-MX" sz="1200" b="0" i="0" dirty="0" err="1">
              <a:solidFill>
                <a:schemeClr val="tx1"/>
              </a:solidFill>
              <a:effectLst/>
              <a:latin typeface="Arial" panose="020B0604020202020204" pitchFamily="34" charset="0"/>
              <a:cs typeface="Arial" panose="020B0604020202020204" pitchFamily="34" charset="0"/>
            </a:rPr>
            <a:t>clasicos</a:t>
          </a:r>
          <a:endParaRPr lang="es-MX" sz="1200" b="1" i="0" u="none" dirty="0">
            <a:solidFill>
              <a:schemeClr val="tx1"/>
            </a:solidFill>
            <a:effectLst/>
            <a:latin typeface="Arial" panose="020B0604020202020204" pitchFamily="34" charset="0"/>
            <a:cs typeface="Arial" panose="020B0604020202020204" pitchFamily="34" charset="0"/>
          </a:endParaRPr>
        </a:p>
      </dgm:t>
    </dgm:pt>
    <dgm:pt modelId="{687F3815-7F30-4831-A990-345CB0F49B88}" type="par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C276286-3C98-4CF6-B590-215659632BB0}" type="sib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0AABE92-5F21-41A1-AC78-B4F2CD4B52D5}">
      <dgm:prSet phldrT="[Texto]" custT="1"/>
      <dgm:spPr/>
      <dgm:t>
        <a:bodyPr/>
        <a:lstStyle/>
        <a:p>
          <a:r>
            <a:rPr lang="es-MX" sz="1200" b="1" i="0" dirty="0">
              <a:solidFill>
                <a:schemeClr val="tx1"/>
              </a:solidFill>
              <a:effectLst/>
              <a:latin typeface="Arial" panose="020B0604020202020204" pitchFamily="34" charset="0"/>
              <a:cs typeface="Arial" panose="020B0604020202020204" pitchFamily="34" charset="0"/>
            </a:rPr>
            <a:t>Enfoques </a:t>
          </a:r>
          <a:r>
            <a:rPr lang="es-MX" sz="1200" b="1" i="0" dirty="0" err="1">
              <a:solidFill>
                <a:schemeClr val="tx1"/>
              </a:solidFill>
              <a:effectLst/>
              <a:latin typeface="Arial" panose="020B0604020202020204" pitchFamily="34" charset="0"/>
              <a:cs typeface="Arial" panose="020B0604020202020204" pitchFamily="34" charset="0"/>
            </a:rPr>
            <a:t>contemporanos</a:t>
          </a:r>
          <a:endParaRPr lang="es-MX" sz="1200" b="1" i="0" dirty="0">
            <a:solidFill>
              <a:schemeClr val="tx1"/>
            </a:solidFill>
            <a:effectLst/>
            <a:latin typeface="Arial" panose="020B0604020202020204" pitchFamily="34" charset="0"/>
            <a:cs typeface="Arial" panose="020B0604020202020204" pitchFamily="34" charset="0"/>
          </a:endParaRPr>
        </a:p>
      </dgm:t>
    </dgm:pt>
    <dgm:pt modelId="{DD9E8DC4-678C-4016-AE60-F6EF036971CE}" type="par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AE84CFA-BCC1-4810-B7B3-3AFEDBE11748}" type="sib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6B5574E-D66D-476C-8882-9055E67FE02E}" type="pres">
      <dgm:prSet presAssocID="{88AA63FD-F3C3-4228-9076-7D01F7369F61}" presName="cycle" presStyleCnt="0">
        <dgm:presLayoutVars>
          <dgm:dir/>
          <dgm:resizeHandles val="exact"/>
        </dgm:presLayoutVars>
      </dgm:prSet>
      <dgm:spPr/>
    </dgm:pt>
    <dgm:pt modelId="{1D8DFF58-74BF-4B43-9E1B-49565141BAFD}" type="pres">
      <dgm:prSet presAssocID="{45ADB73F-A5BD-491A-8939-D2BD329B866C}" presName="node" presStyleLbl="node1" presStyleIdx="0" presStyleCnt="5">
        <dgm:presLayoutVars>
          <dgm:bulletEnabled val="1"/>
        </dgm:presLayoutVars>
      </dgm:prSet>
      <dgm:spPr/>
    </dgm:pt>
    <dgm:pt modelId="{845DC252-0F60-4C5B-A850-F9BBD31B12A7}" type="pres">
      <dgm:prSet presAssocID="{45ADB73F-A5BD-491A-8939-D2BD329B866C}" presName="spNode" presStyleCnt="0"/>
      <dgm:spPr/>
    </dgm:pt>
    <dgm:pt modelId="{B620A558-F5C1-4A9E-B5D1-6BDB176260BE}" type="pres">
      <dgm:prSet presAssocID="{92DD46F5-4717-47AE-BA3B-E8CB166F46B1}" presName="sibTrans" presStyleLbl="sibTrans1D1" presStyleIdx="0" presStyleCnt="5"/>
      <dgm:spPr/>
    </dgm:pt>
    <dgm:pt modelId="{87E26C76-ABAE-4A6F-BCDB-146FAB85A259}" type="pres">
      <dgm:prSet presAssocID="{8484995D-6295-4F0E-B8B0-9EC9D9DF3C0E}" presName="node" presStyleLbl="node1" presStyleIdx="1" presStyleCnt="5" custScaleX="114291">
        <dgm:presLayoutVars>
          <dgm:bulletEnabled val="1"/>
        </dgm:presLayoutVars>
      </dgm:prSet>
      <dgm:spPr/>
    </dgm:pt>
    <dgm:pt modelId="{094AA59F-5A66-4968-B1CB-578E25B29F3F}" type="pres">
      <dgm:prSet presAssocID="{8484995D-6295-4F0E-B8B0-9EC9D9DF3C0E}" presName="spNode" presStyleCnt="0"/>
      <dgm:spPr/>
    </dgm:pt>
    <dgm:pt modelId="{61CDD775-7DE4-48C6-A364-9B19BED94835}" type="pres">
      <dgm:prSet presAssocID="{9655CE69-9F26-4F6F-B03F-E4A95D8C9DFC}" presName="sibTrans" presStyleLbl="sibTrans1D1" presStyleIdx="1" presStyleCnt="5"/>
      <dgm:spPr/>
    </dgm:pt>
    <dgm:pt modelId="{2B0641D6-5AF4-469B-834F-21945D5681C0}" type="pres">
      <dgm:prSet presAssocID="{73A26D7F-B2EE-4533-BC6D-81FB054E6BCB}" presName="node" presStyleLbl="node1" presStyleIdx="2" presStyleCnt="5">
        <dgm:presLayoutVars>
          <dgm:bulletEnabled val="1"/>
        </dgm:presLayoutVars>
      </dgm:prSet>
      <dgm:spPr/>
    </dgm:pt>
    <dgm:pt modelId="{29004378-E15B-44AD-8AD2-7619B9FF031B}" type="pres">
      <dgm:prSet presAssocID="{73A26D7F-B2EE-4533-BC6D-81FB054E6BCB}" presName="spNode" presStyleCnt="0"/>
      <dgm:spPr/>
    </dgm:pt>
    <dgm:pt modelId="{9C6E8BD3-FCAB-472A-8B01-ED67A764BD41}" type="pres">
      <dgm:prSet presAssocID="{096CC68B-CD08-4219-984B-BAE177BC1B6F}" presName="sibTrans" presStyleLbl="sibTrans1D1" presStyleIdx="2" presStyleCnt="5"/>
      <dgm:spPr/>
    </dgm:pt>
    <dgm:pt modelId="{637C12DC-0716-46E6-8D02-04AB635317EA}" type="pres">
      <dgm:prSet presAssocID="{3D6674A1-2ABF-42DC-BB5B-C0B20EAEE4B9}" presName="node" presStyleLbl="node1" presStyleIdx="3" presStyleCnt="5">
        <dgm:presLayoutVars>
          <dgm:bulletEnabled val="1"/>
        </dgm:presLayoutVars>
      </dgm:prSet>
      <dgm:spPr/>
    </dgm:pt>
    <dgm:pt modelId="{DB8243B3-2DC3-420A-B0DD-FE773C0665FE}" type="pres">
      <dgm:prSet presAssocID="{3D6674A1-2ABF-42DC-BB5B-C0B20EAEE4B9}" presName="spNode" presStyleCnt="0"/>
      <dgm:spPr/>
    </dgm:pt>
    <dgm:pt modelId="{A9DC648E-0558-409B-9592-3E12B76FA444}" type="pres">
      <dgm:prSet presAssocID="{7C276286-3C98-4CF6-B590-215659632BB0}" presName="sibTrans" presStyleLbl="sibTrans1D1" presStyleIdx="3" presStyleCnt="5"/>
      <dgm:spPr/>
    </dgm:pt>
    <dgm:pt modelId="{108E2CAD-F74B-4442-8197-220E5E4DFB1F}" type="pres">
      <dgm:prSet presAssocID="{30AABE92-5F21-41A1-AC78-B4F2CD4B52D5}" presName="node" presStyleLbl="node1" presStyleIdx="4" presStyleCnt="5" custScaleX="111389">
        <dgm:presLayoutVars>
          <dgm:bulletEnabled val="1"/>
        </dgm:presLayoutVars>
      </dgm:prSet>
      <dgm:spPr/>
    </dgm:pt>
    <dgm:pt modelId="{1B8AA779-036B-4839-8C98-D759FD0CDB17}" type="pres">
      <dgm:prSet presAssocID="{30AABE92-5F21-41A1-AC78-B4F2CD4B52D5}" presName="spNode" presStyleCnt="0"/>
      <dgm:spPr/>
    </dgm:pt>
    <dgm:pt modelId="{680B4F48-6C0B-437B-AFF8-A84492259D15}" type="pres">
      <dgm:prSet presAssocID="{3AE84CFA-BCC1-4810-B7B3-3AFEDBE11748}" presName="sibTrans" presStyleLbl="sibTrans1D1" presStyleIdx="4" presStyleCnt="5"/>
      <dgm:spPr/>
    </dgm:pt>
  </dgm:ptLst>
  <dgm:cxnLst>
    <dgm:cxn modelId="{F2A7B701-4C0A-4701-969E-299D0049F539}" type="presOf" srcId="{096CC68B-CD08-4219-984B-BAE177BC1B6F}" destId="{9C6E8BD3-FCAB-472A-8B01-ED67A764BD41}" srcOrd="0" destOrd="0" presId="urn:microsoft.com/office/officeart/2005/8/layout/cycle5"/>
    <dgm:cxn modelId="{31CC9D08-B105-469E-8BFC-C7BAC83B338D}" srcId="{88AA63FD-F3C3-4228-9076-7D01F7369F61}" destId="{73A26D7F-B2EE-4533-BC6D-81FB054E6BCB}" srcOrd="2" destOrd="0" parTransId="{CA0BE730-2E3D-48B8-B84A-339556E5972B}" sibTransId="{096CC68B-CD08-4219-984B-BAE177BC1B6F}"/>
    <dgm:cxn modelId="{5FE46C13-A64E-4693-AA47-FC5046C59D18}" type="presOf" srcId="{30AABE92-5F21-41A1-AC78-B4F2CD4B52D5}" destId="{108E2CAD-F74B-4442-8197-220E5E4DFB1F}" srcOrd="0" destOrd="0" presId="urn:microsoft.com/office/officeart/2005/8/layout/cycle5"/>
    <dgm:cxn modelId="{E02D7915-E25A-4378-B025-8A9995C5C808}" type="presOf" srcId="{73A26D7F-B2EE-4533-BC6D-81FB054E6BCB}" destId="{2B0641D6-5AF4-469B-834F-21945D5681C0}" srcOrd="0" destOrd="0" presId="urn:microsoft.com/office/officeart/2005/8/layout/cycle5"/>
    <dgm:cxn modelId="{F1C1CD2F-B24C-47E8-B0C1-B85F71CDB557}" srcId="{88AA63FD-F3C3-4228-9076-7D01F7369F61}" destId="{3D6674A1-2ABF-42DC-BB5B-C0B20EAEE4B9}" srcOrd="3" destOrd="0" parTransId="{687F3815-7F30-4831-A990-345CB0F49B88}" sibTransId="{7C276286-3C98-4CF6-B590-215659632BB0}"/>
    <dgm:cxn modelId="{77BC523F-B6D7-495C-9F13-1135E094FCCC}" type="presOf" srcId="{45ADB73F-A5BD-491A-8939-D2BD329B866C}" destId="{1D8DFF58-74BF-4B43-9E1B-49565141BAFD}" srcOrd="0" destOrd="0" presId="urn:microsoft.com/office/officeart/2005/8/layout/cycle5"/>
    <dgm:cxn modelId="{877EFF5C-1CCF-4897-86E3-3B8576597FD0}" type="presOf" srcId="{8484995D-6295-4F0E-B8B0-9EC9D9DF3C0E}" destId="{87E26C76-ABAE-4A6F-BCDB-146FAB85A259}" srcOrd="0" destOrd="0" presId="urn:microsoft.com/office/officeart/2005/8/layout/cycle5"/>
    <dgm:cxn modelId="{2289625E-9817-45D2-A65F-41B8EB4F16E6}" type="presOf" srcId="{9655CE69-9F26-4F6F-B03F-E4A95D8C9DFC}" destId="{61CDD775-7DE4-48C6-A364-9B19BED94835}" srcOrd="0" destOrd="0" presId="urn:microsoft.com/office/officeart/2005/8/layout/cycle5"/>
    <dgm:cxn modelId="{C91B524F-C31C-4059-8972-E9533BA20B69}" type="presOf" srcId="{7C276286-3C98-4CF6-B590-215659632BB0}" destId="{A9DC648E-0558-409B-9592-3E12B76FA444}" srcOrd="0" destOrd="0" presId="urn:microsoft.com/office/officeart/2005/8/layout/cycle5"/>
    <dgm:cxn modelId="{D1F72451-CDAC-4916-95C8-080CCF8F2FA6}" srcId="{88AA63FD-F3C3-4228-9076-7D01F7369F61}" destId="{8484995D-6295-4F0E-B8B0-9EC9D9DF3C0E}" srcOrd="1" destOrd="0" parTransId="{2FAB9EE3-AFC8-48D0-9CFD-CD60F263D12E}" sibTransId="{9655CE69-9F26-4F6F-B03F-E4A95D8C9DFC}"/>
    <dgm:cxn modelId="{08C33389-5B59-456F-92D6-B758CEE8F499}" type="presOf" srcId="{88AA63FD-F3C3-4228-9076-7D01F7369F61}" destId="{76B5574E-D66D-476C-8882-9055E67FE02E}" srcOrd="0" destOrd="0" presId="urn:microsoft.com/office/officeart/2005/8/layout/cycle5"/>
    <dgm:cxn modelId="{FF1EAFAA-1D1E-4B3B-9876-006D7CCA3C87}" type="presOf" srcId="{3AE84CFA-BCC1-4810-B7B3-3AFEDBE11748}" destId="{680B4F48-6C0B-437B-AFF8-A84492259D15}" srcOrd="0" destOrd="0" presId="urn:microsoft.com/office/officeart/2005/8/layout/cycle5"/>
    <dgm:cxn modelId="{4D0F1DC1-59B5-431D-90A2-15E1F0483413}" srcId="{88AA63FD-F3C3-4228-9076-7D01F7369F61}" destId="{30AABE92-5F21-41A1-AC78-B4F2CD4B52D5}" srcOrd="4" destOrd="0" parTransId="{DD9E8DC4-678C-4016-AE60-F6EF036971CE}" sibTransId="{3AE84CFA-BCC1-4810-B7B3-3AFEDBE11748}"/>
    <dgm:cxn modelId="{36F0D9C3-25B9-4813-95BE-A9AA63C40222}" type="presOf" srcId="{92DD46F5-4717-47AE-BA3B-E8CB166F46B1}" destId="{B620A558-F5C1-4A9E-B5D1-6BDB176260BE}" srcOrd="0" destOrd="0" presId="urn:microsoft.com/office/officeart/2005/8/layout/cycle5"/>
    <dgm:cxn modelId="{203FA6C7-C6B8-4BBE-829E-8EA507F6CB6A}" type="presOf" srcId="{3D6674A1-2ABF-42DC-BB5B-C0B20EAEE4B9}" destId="{637C12DC-0716-46E6-8D02-04AB635317EA}" srcOrd="0" destOrd="0" presId="urn:microsoft.com/office/officeart/2005/8/layout/cycle5"/>
    <dgm:cxn modelId="{478457E6-6F44-449C-B32A-A828A51F01BE}" srcId="{88AA63FD-F3C3-4228-9076-7D01F7369F61}" destId="{45ADB73F-A5BD-491A-8939-D2BD329B866C}" srcOrd="0" destOrd="0" parTransId="{A22D4417-7FEB-456C-8E10-5563630BA384}" sibTransId="{92DD46F5-4717-47AE-BA3B-E8CB166F46B1}"/>
    <dgm:cxn modelId="{80E0443E-639C-45F2-A06D-2D6574229470}" type="presParOf" srcId="{76B5574E-D66D-476C-8882-9055E67FE02E}" destId="{1D8DFF58-74BF-4B43-9E1B-49565141BAFD}" srcOrd="0" destOrd="0" presId="urn:microsoft.com/office/officeart/2005/8/layout/cycle5"/>
    <dgm:cxn modelId="{BEBB2A31-EBD8-4829-AD20-ACB71BAF78F3}" type="presParOf" srcId="{76B5574E-D66D-476C-8882-9055E67FE02E}" destId="{845DC252-0F60-4C5B-A850-F9BBD31B12A7}" srcOrd="1" destOrd="0" presId="urn:microsoft.com/office/officeart/2005/8/layout/cycle5"/>
    <dgm:cxn modelId="{BDFB52E4-CD7D-4BA0-B581-C776D7CB43B3}" type="presParOf" srcId="{76B5574E-D66D-476C-8882-9055E67FE02E}" destId="{B620A558-F5C1-4A9E-B5D1-6BDB176260BE}" srcOrd="2" destOrd="0" presId="urn:microsoft.com/office/officeart/2005/8/layout/cycle5"/>
    <dgm:cxn modelId="{96777B45-FFB5-4D58-B8F8-4D4F94A5ED4E}" type="presParOf" srcId="{76B5574E-D66D-476C-8882-9055E67FE02E}" destId="{87E26C76-ABAE-4A6F-BCDB-146FAB85A259}" srcOrd="3" destOrd="0" presId="urn:microsoft.com/office/officeart/2005/8/layout/cycle5"/>
    <dgm:cxn modelId="{D13DBD56-D5FD-4EC0-A2CC-5C6772935E9D}" type="presParOf" srcId="{76B5574E-D66D-476C-8882-9055E67FE02E}" destId="{094AA59F-5A66-4968-B1CB-578E25B29F3F}" srcOrd="4" destOrd="0" presId="urn:microsoft.com/office/officeart/2005/8/layout/cycle5"/>
    <dgm:cxn modelId="{A6D73DED-EAB4-42AD-870B-D41B9DAD817D}" type="presParOf" srcId="{76B5574E-D66D-476C-8882-9055E67FE02E}" destId="{61CDD775-7DE4-48C6-A364-9B19BED94835}" srcOrd="5" destOrd="0" presId="urn:microsoft.com/office/officeart/2005/8/layout/cycle5"/>
    <dgm:cxn modelId="{BA30209F-B86C-4A18-BCC8-392E61FB5D98}" type="presParOf" srcId="{76B5574E-D66D-476C-8882-9055E67FE02E}" destId="{2B0641D6-5AF4-469B-834F-21945D5681C0}" srcOrd="6" destOrd="0" presId="urn:microsoft.com/office/officeart/2005/8/layout/cycle5"/>
    <dgm:cxn modelId="{FF819656-CA28-4C33-8FF8-7572E23022E1}" type="presParOf" srcId="{76B5574E-D66D-476C-8882-9055E67FE02E}" destId="{29004378-E15B-44AD-8AD2-7619B9FF031B}" srcOrd="7" destOrd="0" presId="urn:microsoft.com/office/officeart/2005/8/layout/cycle5"/>
    <dgm:cxn modelId="{4F1F2E25-4637-4F14-92A2-507412BAB7BF}" type="presParOf" srcId="{76B5574E-D66D-476C-8882-9055E67FE02E}" destId="{9C6E8BD3-FCAB-472A-8B01-ED67A764BD41}" srcOrd="8" destOrd="0" presId="urn:microsoft.com/office/officeart/2005/8/layout/cycle5"/>
    <dgm:cxn modelId="{8BCAD795-1A4C-404E-B1E7-FA36AA246494}" type="presParOf" srcId="{76B5574E-D66D-476C-8882-9055E67FE02E}" destId="{637C12DC-0716-46E6-8D02-04AB635317EA}" srcOrd="9" destOrd="0" presId="urn:microsoft.com/office/officeart/2005/8/layout/cycle5"/>
    <dgm:cxn modelId="{F1D636E6-8D5B-4283-A69C-8CB367B49EFA}" type="presParOf" srcId="{76B5574E-D66D-476C-8882-9055E67FE02E}" destId="{DB8243B3-2DC3-420A-B0DD-FE773C0665FE}" srcOrd="10" destOrd="0" presId="urn:microsoft.com/office/officeart/2005/8/layout/cycle5"/>
    <dgm:cxn modelId="{5CA7DE0F-BF09-491B-B8A3-7230A0413457}" type="presParOf" srcId="{76B5574E-D66D-476C-8882-9055E67FE02E}" destId="{A9DC648E-0558-409B-9592-3E12B76FA444}" srcOrd="11" destOrd="0" presId="urn:microsoft.com/office/officeart/2005/8/layout/cycle5"/>
    <dgm:cxn modelId="{C48C50F8-5A5C-4526-A58B-2DAFCA4B8342}" type="presParOf" srcId="{76B5574E-D66D-476C-8882-9055E67FE02E}" destId="{108E2CAD-F74B-4442-8197-220E5E4DFB1F}" srcOrd="12" destOrd="0" presId="urn:microsoft.com/office/officeart/2005/8/layout/cycle5"/>
    <dgm:cxn modelId="{A1B4215B-5003-496E-9DAA-39F6D64B0C9E}" type="presParOf" srcId="{76B5574E-D66D-476C-8882-9055E67FE02E}" destId="{1B8AA779-036B-4839-8C98-D759FD0CDB17}" srcOrd="13" destOrd="0" presId="urn:microsoft.com/office/officeart/2005/8/layout/cycle5"/>
    <dgm:cxn modelId="{CA9A3479-5E8E-44A9-85A9-942508C1E0B3}" type="presParOf" srcId="{76B5574E-D66D-476C-8882-9055E67FE02E}" destId="{680B4F48-6C0B-437B-AFF8-A84492259D15}"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4A92A6-F4C2-4D2D-8FF6-98E7A147432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E3AED74-7810-47E8-A854-B49F8A620AF9}">
      <dgm:prSet custT="1"/>
      <dgm:spPr>
        <a:solidFill>
          <a:schemeClr val="accent3">
            <a:lumMod val="75000"/>
          </a:schemeClr>
        </a:solidFill>
      </dgm:spPr>
      <dgm:t>
        <a:bodyPr/>
        <a:lstStyle/>
        <a:p>
          <a:pPr algn="just"/>
          <a:r>
            <a:rPr lang="es-MX" sz="1600" dirty="0">
              <a:solidFill>
                <a:srgbClr val="2B3616"/>
              </a:solidFill>
            </a:rPr>
            <a:t>1. Mantener el flujo logístico de los productos y servicios, con el desarrollo de sistemas de información y el uso de la tecnología, con atención a los requerimientos legales y de protección al ambiente</a:t>
          </a:r>
        </a:p>
      </dgm:t>
    </dgm:pt>
    <dgm:pt modelId="{8F1AB761-426A-4D69-B939-33A616AD5ACD}" type="parTrans" cxnId="{85413D0A-EB35-40A2-9C1F-29A629D13DA4}">
      <dgm:prSet/>
      <dgm:spPr/>
      <dgm:t>
        <a:bodyPr/>
        <a:lstStyle/>
        <a:p>
          <a:endParaRPr lang="en-US" sz="2400"/>
        </a:p>
      </dgm:t>
    </dgm:pt>
    <dgm:pt modelId="{33C84454-0BB2-4647-8E10-C080A19CF92B}" type="sibTrans" cxnId="{85413D0A-EB35-40A2-9C1F-29A629D13DA4}">
      <dgm:prSet/>
      <dgm:spPr/>
      <dgm:t>
        <a:bodyPr/>
        <a:lstStyle/>
        <a:p>
          <a:endParaRPr lang="en-US" sz="2400"/>
        </a:p>
      </dgm:t>
    </dgm:pt>
    <dgm:pt modelId="{B18A7F93-3CD6-4F03-8014-E6CF577D4394}">
      <dgm:prSet custT="1"/>
      <dgm:spPr>
        <a:solidFill>
          <a:schemeClr val="accent3">
            <a:lumMod val="75000"/>
          </a:schemeClr>
        </a:solidFill>
      </dgm:spPr>
      <dgm:t>
        <a:bodyPr/>
        <a:lstStyle/>
        <a:p>
          <a:pPr algn="just"/>
          <a:r>
            <a:rPr lang="es-MX" sz="1600" dirty="0">
              <a:solidFill>
                <a:srgbClr val="2B3616"/>
              </a:solidFill>
            </a:rPr>
            <a:t>2. Desarrollar e Impulsar proyectos que consideren la protección al ambiente, y de logística inversa que agreguen valor a la cadena de suministros.</a:t>
          </a:r>
        </a:p>
      </dgm:t>
    </dgm:pt>
    <dgm:pt modelId="{4CC57179-286B-44D2-817B-3BFEC03D1018}" type="parTrans" cxnId="{7E328745-DEB8-4236-BA6F-53D349E8B548}">
      <dgm:prSet/>
      <dgm:spPr/>
      <dgm:t>
        <a:bodyPr/>
        <a:lstStyle/>
        <a:p>
          <a:endParaRPr lang="en-US" sz="2400"/>
        </a:p>
      </dgm:t>
    </dgm:pt>
    <dgm:pt modelId="{4A65C83C-E452-4A2B-9AF0-9C05AD9417FB}" type="sibTrans" cxnId="{7E328745-DEB8-4236-BA6F-53D349E8B548}">
      <dgm:prSet/>
      <dgm:spPr/>
      <dgm:t>
        <a:bodyPr/>
        <a:lstStyle/>
        <a:p>
          <a:endParaRPr lang="en-US" sz="2400"/>
        </a:p>
      </dgm:t>
    </dgm:pt>
    <dgm:pt modelId="{32638ECE-2C13-4001-A3DF-3236392452B9}">
      <dgm:prSet custT="1"/>
      <dgm:spPr>
        <a:solidFill>
          <a:schemeClr val="accent3">
            <a:lumMod val="75000"/>
          </a:schemeClr>
        </a:solidFill>
      </dgm:spPr>
      <dgm:t>
        <a:bodyPr/>
        <a:lstStyle/>
        <a:p>
          <a:pPr algn="just"/>
          <a:r>
            <a:rPr lang="es-MX" sz="1600" dirty="0">
              <a:solidFill>
                <a:srgbClr val="2B3616"/>
              </a:solidFill>
            </a:rPr>
            <a:t>3. Establecer y mantener relaciones estrechas con los clientes y proveedores de una cadena de suministros, para realizar alianzas estratégicas.</a:t>
          </a:r>
        </a:p>
      </dgm:t>
    </dgm:pt>
    <dgm:pt modelId="{BF2B29F9-9FFA-4D5E-9804-8F542A0B3337}" type="parTrans" cxnId="{D714D5F9-88D8-48FD-A4C1-773A38A9A9C2}">
      <dgm:prSet/>
      <dgm:spPr/>
      <dgm:t>
        <a:bodyPr/>
        <a:lstStyle/>
        <a:p>
          <a:endParaRPr lang="en-US" sz="2400"/>
        </a:p>
      </dgm:t>
    </dgm:pt>
    <dgm:pt modelId="{E324DBFF-7F37-4F3B-BA02-D4F7E110C060}" type="sibTrans" cxnId="{D714D5F9-88D8-48FD-A4C1-773A38A9A9C2}">
      <dgm:prSet/>
      <dgm:spPr/>
      <dgm:t>
        <a:bodyPr/>
        <a:lstStyle/>
        <a:p>
          <a:endParaRPr lang="en-US" sz="2400"/>
        </a:p>
      </dgm:t>
    </dgm:pt>
    <dgm:pt modelId="{8B4BDE46-D54A-42BF-B2FE-926CC768ABD1}">
      <dgm:prSet custT="1"/>
      <dgm:spPr>
        <a:solidFill>
          <a:schemeClr val="accent3">
            <a:lumMod val="75000"/>
          </a:schemeClr>
        </a:solidFill>
      </dgm:spPr>
      <dgm:t>
        <a:bodyPr/>
        <a:lstStyle/>
        <a:p>
          <a:pPr algn="just"/>
          <a:r>
            <a:rPr lang="es-MX" sz="1600" dirty="0">
              <a:solidFill>
                <a:srgbClr val="2B3616"/>
              </a:solidFill>
            </a:rPr>
            <a:t>4. Investigar los factores que determinan el desempeño logístico de una organización.</a:t>
          </a:r>
        </a:p>
      </dgm:t>
    </dgm:pt>
    <dgm:pt modelId="{0D17F26C-3261-4387-8744-CA30175D1B5F}" type="parTrans" cxnId="{6B41C0FA-D0B6-419E-B672-870BC45DD845}">
      <dgm:prSet/>
      <dgm:spPr/>
      <dgm:t>
        <a:bodyPr/>
        <a:lstStyle/>
        <a:p>
          <a:endParaRPr lang="en-US" sz="2400"/>
        </a:p>
      </dgm:t>
    </dgm:pt>
    <dgm:pt modelId="{FE2F00BC-697F-46B6-967A-D242F81C65A4}" type="sibTrans" cxnId="{6B41C0FA-D0B6-419E-B672-870BC45DD845}">
      <dgm:prSet/>
      <dgm:spPr/>
      <dgm:t>
        <a:bodyPr/>
        <a:lstStyle/>
        <a:p>
          <a:endParaRPr lang="en-US" sz="2400"/>
        </a:p>
      </dgm:t>
    </dgm:pt>
    <dgm:pt modelId="{4D5E11E1-A527-4364-AAB1-70B9AB06930C}">
      <dgm:prSet custT="1"/>
      <dgm:spPr>
        <a:solidFill>
          <a:schemeClr val="accent3">
            <a:lumMod val="75000"/>
          </a:schemeClr>
        </a:solidFill>
      </dgm:spPr>
      <dgm:t>
        <a:bodyPr/>
        <a:lstStyle/>
        <a:p>
          <a:pPr algn="just"/>
          <a:r>
            <a:rPr lang="es-MX" sz="1600" dirty="0">
              <a:solidFill>
                <a:srgbClr val="2B3616"/>
              </a:solidFill>
            </a:rPr>
            <a:t>5. Analizar el papel de la logística como estrategia en las empresas.</a:t>
          </a:r>
        </a:p>
      </dgm:t>
    </dgm:pt>
    <dgm:pt modelId="{4586BE2A-EEFF-4AC5-81DE-F44DECC10C8F}" type="parTrans" cxnId="{224FDC0F-5B44-4701-9C78-D918D4C81845}">
      <dgm:prSet/>
      <dgm:spPr/>
      <dgm:t>
        <a:bodyPr/>
        <a:lstStyle/>
        <a:p>
          <a:endParaRPr lang="en-US" sz="2400"/>
        </a:p>
      </dgm:t>
    </dgm:pt>
    <dgm:pt modelId="{A17CD201-C210-4DCC-9E74-2A5C73C11AD3}" type="sibTrans" cxnId="{224FDC0F-5B44-4701-9C78-D918D4C81845}">
      <dgm:prSet/>
      <dgm:spPr/>
      <dgm:t>
        <a:bodyPr/>
        <a:lstStyle/>
        <a:p>
          <a:endParaRPr lang="en-US" sz="2400"/>
        </a:p>
      </dgm:t>
    </dgm:pt>
    <dgm:pt modelId="{C286E106-A71C-4ADF-9BF2-E81E05846C19}" type="pres">
      <dgm:prSet presAssocID="{904A92A6-F4C2-4D2D-8FF6-98E7A147432C}" presName="linear" presStyleCnt="0">
        <dgm:presLayoutVars>
          <dgm:animLvl val="lvl"/>
          <dgm:resizeHandles val="exact"/>
        </dgm:presLayoutVars>
      </dgm:prSet>
      <dgm:spPr/>
    </dgm:pt>
    <dgm:pt modelId="{122A4DC7-79A3-4AB1-AAC2-1EC1C7EB758A}" type="pres">
      <dgm:prSet presAssocID="{1E3AED74-7810-47E8-A854-B49F8A620AF9}" presName="parentText" presStyleLbl="node1" presStyleIdx="0" presStyleCnt="5" custScaleY="104385">
        <dgm:presLayoutVars>
          <dgm:chMax val="0"/>
          <dgm:bulletEnabled val="1"/>
        </dgm:presLayoutVars>
      </dgm:prSet>
      <dgm:spPr/>
    </dgm:pt>
    <dgm:pt modelId="{94CD6511-4BC9-4717-BD24-6C1AF3A8BB94}" type="pres">
      <dgm:prSet presAssocID="{33C84454-0BB2-4647-8E10-C080A19CF92B}" presName="spacer" presStyleCnt="0"/>
      <dgm:spPr/>
    </dgm:pt>
    <dgm:pt modelId="{E699FD69-3288-4607-9FBD-6548119F8818}" type="pres">
      <dgm:prSet presAssocID="{B18A7F93-3CD6-4F03-8014-E6CF577D4394}" presName="parentText" presStyleLbl="node1" presStyleIdx="1" presStyleCnt="5">
        <dgm:presLayoutVars>
          <dgm:chMax val="0"/>
          <dgm:bulletEnabled val="1"/>
        </dgm:presLayoutVars>
      </dgm:prSet>
      <dgm:spPr/>
    </dgm:pt>
    <dgm:pt modelId="{11B9D825-A860-4231-99A8-326831E90460}" type="pres">
      <dgm:prSet presAssocID="{4A65C83C-E452-4A2B-9AF0-9C05AD9417FB}" presName="spacer" presStyleCnt="0"/>
      <dgm:spPr/>
    </dgm:pt>
    <dgm:pt modelId="{362CDE7F-2959-4BD4-9B40-F806C48664C2}" type="pres">
      <dgm:prSet presAssocID="{32638ECE-2C13-4001-A3DF-3236392452B9}" presName="parentText" presStyleLbl="node1" presStyleIdx="2" presStyleCnt="5">
        <dgm:presLayoutVars>
          <dgm:chMax val="0"/>
          <dgm:bulletEnabled val="1"/>
        </dgm:presLayoutVars>
      </dgm:prSet>
      <dgm:spPr/>
    </dgm:pt>
    <dgm:pt modelId="{ED6A031D-45EA-4A5E-A742-76D747D547A6}" type="pres">
      <dgm:prSet presAssocID="{E324DBFF-7F37-4F3B-BA02-D4F7E110C060}" presName="spacer" presStyleCnt="0"/>
      <dgm:spPr/>
    </dgm:pt>
    <dgm:pt modelId="{577B05BE-25B4-41D7-97C2-AD4AB28CE69B}" type="pres">
      <dgm:prSet presAssocID="{8B4BDE46-D54A-42BF-B2FE-926CC768ABD1}" presName="parentText" presStyleLbl="node1" presStyleIdx="3" presStyleCnt="5">
        <dgm:presLayoutVars>
          <dgm:chMax val="0"/>
          <dgm:bulletEnabled val="1"/>
        </dgm:presLayoutVars>
      </dgm:prSet>
      <dgm:spPr/>
    </dgm:pt>
    <dgm:pt modelId="{C702B8FA-4E8C-4EFF-B438-10FA6BB882F1}" type="pres">
      <dgm:prSet presAssocID="{FE2F00BC-697F-46B6-967A-D242F81C65A4}" presName="spacer" presStyleCnt="0"/>
      <dgm:spPr/>
    </dgm:pt>
    <dgm:pt modelId="{5EA6F050-B69C-4EA0-A4F6-7CCF7DEDCF4B}" type="pres">
      <dgm:prSet presAssocID="{4D5E11E1-A527-4364-AAB1-70B9AB06930C}" presName="parentText" presStyleLbl="node1" presStyleIdx="4" presStyleCnt="5">
        <dgm:presLayoutVars>
          <dgm:chMax val="0"/>
          <dgm:bulletEnabled val="1"/>
        </dgm:presLayoutVars>
      </dgm:prSet>
      <dgm:spPr/>
    </dgm:pt>
  </dgm:ptLst>
  <dgm:cxnLst>
    <dgm:cxn modelId="{0A524C09-366E-43CF-81FE-A6DE4E425FA7}" type="presOf" srcId="{1E3AED74-7810-47E8-A854-B49F8A620AF9}" destId="{122A4DC7-79A3-4AB1-AAC2-1EC1C7EB758A}" srcOrd="0" destOrd="0" presId="urn:microsoft.com/office/officeart/2005/8/layout/vList2"/>
    <dgm:cxn modelId="{85413D0A-EB35-40A2-9C1F-29A629D13DA4}" srcId="{904A92A6-F4C2-4D2D-8FF6-98E7A147432C}" destId="{1E3AED74-7810-47E8-A854-B49F8A620AF9}" srcOrd="0" destOrd="0" parTransId="{8F1AB761-426A-4D69-B939-33A616AD5ACD}" sibTransId="{33C84454-0BB2-4647-8E10-C080A19CF92B}"/>
    <dgm:cxn modelId="{224FDC0F-5B44-4701-9C78-D918D4C81845}" srcId="{904A92A6-F4C2-4D2D-8FF6-98E7A147432C}" destId="{4D5E11E1-A527-4364-AAB1-70B9AB06930C}" srcOrd="4" destOrd="0" parTransId="{4586BE2A-EEFF-4AC5-81DE-F44DECC10C8F}" sibTransId="{A17CD201-C210-4DCC-9E74-2A5C73C11AD3}"/>
    <dgm:cxn modelId="{C590692C-EF7F-4AE9-88CA-045061DC652B}" type="presOf" srcId="{904A92A6-F4C2-4D2D-8FF6-98E7A147432C}" destId="{C286E106-A71C-4ADF-9BF2-E81E05846C19}" srcOrd="0" destOrd="0" presId="urn:microsoft.com/office/officeart/2005/8/layout/vList2"/>
    <dgm:cxn modelId="{7E328745-DEB8-4236-BA6F-53D349E8B548}" srcId="{904A92A6-F4C2-4D2D-8FF6-98E7A147432C}" destId="{B18A7F93-3CD6-4F03-8014-E6CF577D4394}" srcOrd="1" destOrd="0" parTransId="{4CC57179-286B-44D2-817B-3BFEC03D1018}" sibTransId="{4A65C83C-E452-4A2B-9AF0-9C05AD9417FB}"/>
    <dgm:cxn modelId="{B170B8BB-CE39-478C-9C00-F7BB659B01D3}" type="presOf" srcId="{32638ECE-2C13-4001-A3DF-3236392452B9}" destId="{362CDE7F-2959-4BD4-9B40-F806C48664C2}" srcOrd="0" destOrd="0" presId="urn:microsoft.com/office/officeart/2005/8/layout/vList2"/>
    <dgm:cxn modelId="{9CF45AC5-CFFA-4EF8-BBF2-5EE5C4EF0D79}" type="presOf" srcId="{8B4BDE46-D54A-42BF-B2FE-926CC768ABD1}" destId="{577B05BE-25B4-41D7-97C2-AD4AB28CE69B}" srcOrd="0" destOrd="0" presId="urn:microsoft.com/office/officeart/2005/8/layout/vList2"/>
    <dgm:cxn modelId="{8C28D3CF-ABBA-46C4-B7AF-F9824D017632}" type="presOf" srcId="{B18A7F93-3CD6-4F03-8014-E6CF577D4394}" destId="{E699FD69-3288-4607-9FBD-6548119F8818}" srcOrd="0" destOrd="0" presId="urn:microsoft.com/office/officeart/2005/8/layout/vList2"/>
    <dgm:cxn modelId="{79817CEF-D44A-475B-9E35-39C3983D2228}" type="presOf" srcId="{4D5E11E1-A527-4364-AAB1-70B9AB06930C}" destId="{5EA6F050-B69C-4EA0-A4F6-7CCF7DEDCF4B}" srcOrd="0" destOrd="0" presId="urn:microsoft.com/office/officeart/2005/8/layout/vList2"/>
    <dgm:cxn modelId="{D714D5F9-88D8-48FD-A4C1-773A38A9A9C2}" srcId="{904A92A6-F4C2-4D2D-8FF6-98E7A147432C}" destId="{32638ECE-2C13-4001-A3DF-3236392452B9}" srcOrd="2" destOrd="0" parTransId="{BF2B29F9-9FFA-4D5E-9804-8F542A0B3337}" sibTransId="{E324DBFF-7F37-4F3B-BA02-D4F7E110C060}"/>
    <dgm:cxn modelId="{6B41C0FA-D0B6-419E-B672-870BC45DD845}" srcId="{904A92A6-F4C2-4D2D-8FF6-98E7A147432C}" destId="{8B4BDE46-D54A-42BF-B2FE-926CC768ABD1}" srcOrd="3" destOrd="0" parTransId="{0D17F26C-3261-4387-8744-CA30175D1B5F}" sibTransId="{FE2F00BC-697F-46B6-967A-D242F81C65A4}"/>
    <dgm:cxn modelId="{C07D8BE3-F0A6-4CD2-BC56-8B36155197D9}" type="presParOf" srcId="{C286E106-A71C-4ADF-9BF2-E81E05846C19}" destId="{122A4DC7-79A3-4AB1-AAC2-1EC1C7EB758A}" srcOrd="0" destOrd="0" presId="urn:microsoft.com/office/officeart/2005/8/layout/vList2"/>
    <dgm:cxn modelId="{CD1A0CBF-0588-4FB6-86D8-B8D06BE1F5D9}" type="presParOf" srcId="{C286E106-A71C-4ADF-9BF2-E81E05846C19}" destId="{94CD6511-4BC9-4717-BD24-6C1AF3A8BB94}" srcOrd="1" destOrd="0" presId="urn:microsoft.com/office/officeart/2005/8/layout/vList2"/>
    <dgm:cxn modelId="{35EBD53B-47BC-49AF-94D6-28EBDB3BF35D}" type="presParOf" srcId="{C286E106-A71C-4ADF-9BF2-E81E05846C19}" destId="{E699FD69-3288-4607-9FBD-6548119F8818}" srcOrd="2" destOrd="0" presId="urn:microsoft.com/office/officeart/2005/8/layout/vList2"/>
    <dgm:cxn modelId="{676F5074-BBA5-4BF6-8476-AF5E5E8DA966}" type="presParOf" srcId="{C286E106-A71C-4ADF-9BF2-E81E05846C19}" destId="{11B9D825-A860-4231-99A8-326831E90460}" srcOrd="3" destOrd="0" presId="urn:microsoft.com/office/officeart/2005/8/layout/vList2"/>
    <dgm:cxn modelId="{59DBB1A0-765D-481A-9E74-B85775FB7B75}" type="presParOf" srcId="{C286E106-A71C-4ADF-9BF2-E81E05846C19}" destId="{362CDE7F-2959-4BD4-9B40-F806C48664C2}" srcOrd="4" destOrd="0" presId="urn:microsoft.com/office/officeart/2005/8/layout/vList2"/>
    <dgm:cxn modelId="{E3BB88EF-A7D0-449F-9606-82B6FFC49727}" type="presParOf" srcId="{C286E106-A71C-4ADF-9BF2-E81E05846C19}" destId="{ED6A031D-45EA-4A5E-A742-76D747D547A6}" srcOrd="5" destOrd="0" presId="urn:microsoft.com/office/officeart/2005/8/layout/vList2"/>
    <dgm:cxn modelId="{3A10DF21-DC62-4721-8FD2-700793D3BA1C}" type="presParOf" srcId="{C286E106-A71C-4ADF-9BF2-E81E05846C19}" destId="{577B05BE-25B4-41D7-97C2-AD4AB28CE69B}" srcOrd="6" destOrd="0" presId="urn:microsoft.com/office/officeart/2005/8/layout/vList2"/>
    <dgm:cxn modelId="{04CAD696-292E-4F94-9808-5ED613E4CAB6}" type="presParOf" srcId="{C286E106-A71C-4ADF-9BF2-E81E05846C19}" destId="{C702B8FA-4E8C-4EFF-B438-10FA6BB882F1}" srcOrd="7" destOrd="0" presId="urn:microsoft.com/office/officeart/2005/8/layout/vList2"/>
    <dgm:cxn modelId="{158CBCCF-C9F3-418E-AF0D-ABD31E26A922}" type="presParOf" srcId="{C286E106-A71C-4ADF-9BF2-E81E05846C19}" destId="{5EA6F050-B69C-4EA0-A4F6-7CCF7DEDCF4B}" srcOrd="8" destOrd="0" presId="urn:microsoft.com/office/officeart/2005/8/layout/vList2"/>
  </dgm:cxnLst>
  <dgm:bg>
    <a:solidFill>
      <a:schemeClr val="accent3">
        <a:lumMod val="60000"/>
        <a:lumOff val="40000"/>
      </a:schemeClr>
    </a:solidFill>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DFF58-74BF-4B43-9E1B-49565141BAFD}">
      <dsp:nvSpPr>
        <dsp:cNvPr id="0" name=""/>
        <dsp:cNvSpPr/>
      </dsp:nvSpPr>
      <dsp:spPr>
        <a:xfrm>
          <a:off x="1558016" y="21324"/>
          <a:ext cx="1268393" cy="824456"/>
        </a:xfrm>
        <a:prstGeom prst="roundRect">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i="0" kern="1200" dirty="0">
              <a:solidFill>
                <a:schemeClr val="tx1"/>
              </a:solidFill>
              <a:effectLst/>
              <a:latin typeface="Arial" panose="020B0604020202020204" pitchFamily="34" charset="0"/>
              <a:cs typeface="Arial" panose="020B0604020202020204" pitchFamily="34" charset="0"/>
            </a:rPr>
            <a:t>La profesión</a:t>
          </a:r>
        </a:p>
      </dsp:txBody>
      <dsp:txXfrm>
        <a:off x="1598263" y="61571"/>
        <a:ext cx="1187899" cy="743962"/>
      </dsp:txXfrm>
    </dsp:sp>
    <dsp:sp modelId="{B620A558-F5C1-4A9E-B5D1-6BDB176260BE}">
      <dsp:nvSpPr>
        <dsp:cNvPr id="0" name=""/>
        <dsp:cNvSpPr/>
      </dsp:nvSpPr>
      <dsp:spPr>
        <a:xfrm>
          <a:off x="545224" y="433552"/>
          <a:ext cx="3293978" cy="3293978"/>
        </a:xfrm>
        <a:custGeom>
          <a:avLst/>
          <a:gdLst/>
          <a:ahLst/>
          <a:cxnLst/>
          <a:rect l="0" t="0" r="0" b="0"/>
          <a:pathLst>
            <a:path>
              <a:moveTo>
                <a:pt x="2451062" y="209616"/>
              </a:moveTo>
              <a:arcTo wR="1646989" hR="1646989" stAng="17953373" swAng="1211638"/>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87E26C76-ABAE-4A6F-BCDB-146FAB85A259}">
      <dsp:nvSpPr>
        <dsp:cNvPr id="0" name=""/>
        <dsp:cNvSpPr/>
      </dsp:nvSpPr>
      <dsp:spPr>
        <a:xfrm>
          <a:off x="3033763" y="1159365"/>
          <a:ext cx="1449660"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dirty="0">
              <a:solidFill>
                <a:schemeClr val="tx1"/>
              </a:solidFill>
              <a:effectLst>
                <a:outerShdw blurRad="38100" dist="38100" dir="2700000" algn="tl">
                  <a:srgbClr val="000000">
                    <a:alpha val="43137"/>
                  </a:srgbClr>
                </a:outerShdw>
              </a:effectLst>
            </a:rPr>
            <a:t>Administración</a:t>
          </a:r>
        </a:p>
      </dsp:txBody>
      <dsp:txXfrm>
        <a:off x="3074010" y="1199612"/>
        <a:ext cx="1369166" cy="743962"/>
      </dsp:txXfrm>
    </dsp:sp>
    <dsp:sp modelId="{61CDD775-7DE4-48C6-A364-9B19BED94835}">
      <dsp:nvSpPr>
        <dsp:cNvPr id="0" name=""/>
        <dsp:cNvSpPr/>
      </dsp:nvSpPr>
      <dsp:spPr>
        <a:xfrm>
          <a:off x="545224" y="433552"/>
          <a:ext cx="3293978" cy="3293978"/>
        </a:xfrm>
        <a:custGeom>
          <a:avLst/>
          <a:gdLst/>
          <a:ahLst/>
          <a:cxnLst/>
          <a:rect l="0" t="0" r="0" b="0"/>
          <a:pathLst>
            <a:path>
              <a:moveTo>
                <a:pt x="3290028" y="1760983"/>
              </a:moveTo>
              <a:arcTo wR="1646989" hR="1646989" stAng="21838130" swAng="1359803"/>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2B0641D6-5AF4-469B-834F-21945D5681C0}">
      <dsp:nvSpPr>
        <dsp:cNvPr id="0" name=""/>
        <dsp:cNvSpPr/>
      </dsp:nvSpPr>
      <dsp:spPr>
        <a:xfrm>
          <a:off x="2526092" y="3000755"/>
          <a:ext cx="1268393"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Antecedentes</a:t>
          </a:r>
        </a:p>
      </dsp:txBody>
      <dsp:txXfrm>
        <a:off x="2566339" y="3041002"/>
        <a:ext cx="1187899" cy="743962"/>
      </dsp:txXfrm>
    </dsp:sp>
    <dsp:sp modelId="{9C6E8BD3-FCAB-472A-8B01-ED67A764BD41}">
      <dsp:nvSpPr>
        <dsp:cNvPr id="0" name=""/>
        <dsp:cNvSpPr/>
      </dsp:nvSpPr>
      <dsp:spPr>
        <a:xfrm>
          <a:off x="545224" y="433552"/>
          <a:ext cx="3293978" cy="3293978"/>
        </a:xfrm>
        <a:custGeom>
          <a:avLst/>
          <a:gdLst/>
          <a:ahLst/>
          <a:cxnLst/>
          <a:rect l="0" t="0" r="0" b="0"/>
          <a:pathLst>
            <a:path>
              <a:moveTo>
                <a:pt x="1849135" y="3281525"/>
              </a:moveTo>
              <a:arcTo wR="1646989" hR="1646989" stAng="4976995" swAng="846011"/>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37C12DC-0716-46E6-8D02-04AB635317EA}">
      <dsp:nvSpPr>
        <dsp:cNvPr id="0" name=""/>
        <dsp:cNvSpPr/>
      </dsp:nvSpPr>
      <dsp:spPr>
        <a:xfrm>
          <a:off x="589940" y="3000755"/>
          <a:ext cx="1268393"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Enfoques </a:t>
          </a:r>
          <a:r>
            <a:rPr lang="es-MX" sz="1200" b="0" i="0" kern="1200" dirty="0" err="1">
              <a:solidFill>
                <a:schemeClr val="tx1"/>
              </a:solidFill>
              <a:effectLst/>
              <a:latin typeface="Arial" panose="020B0604020202020204" pitchFamily="34" charset="0"/>
              <a:cs typeface="Arial" panose="020B0604020202020204" pitchFamily="34" charset="0"/>
            </a:rPr>
            <a:t>clasicos</a:t>
          </a:r>
          <a:endParaRPr lang="es-MX" sz="1200" b="1" i="0" u="none" kern="1200" dirty="0">
            <a:solidFill>
              <a:schemeClr val="tx1"/>
            </a:solidFill>
            <a:effectLst/>
            <a:latin typeface="Arial" panose="020B0604020202020204" pitchFamily="34" charset="0"/>
            <a:cs typeface="Arial" panose="020B0604020202020204" pitchFamily="34" charset="0"/>
          </a:endParaRPr>
        </a:p>
      </dsp:txBody>
      <dsp:txXfrm>
        <a:off x="630187" y="3041002"/>
        <a:ext cx="1187899" cy="743962"/>
      </dsp:txXfrm>
    </dsp:sp>
    <dsp:sp modelId="{A9DC648E-0558-409B-9592-3E12B76FA444}">
      <dsp:nvSpPr>
        <dsp:cNvPr id="0" name=""/>
        <dsp:cNvSpPr/>
      </dsp:nvSpPr>
      <dsp:spPr>
        <a:xfrm>
          <a:off x="545224" y="433552"/>
          <a:ext cx="3293978" cy="3293978"/>
        </a:xfrm>
        <a:custGeom>
          <a:avLst/>
          <a:gdLst/>
          <a:ahLst/>
          <a:cxnLst/>
          <a:rect l="0" t="0" r="0" b="0"/>
          <a:pathLst>
            <a:path>
              <a:moveTo>
                <a:pt x="174741" y="2385271"/>
              </a:moveTo>
              <a:arcTo wR="1646989" hR="1646989" stAng="9202067" swAng="1359803"/>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108E2CAD-F74B-4442-8197-220E5E4DFB1F}">
      <dsp:nvSpPr>
        <dsp:cNvPr id="0" name=""/>
        <dsp:cNvSpPr/>
      </dsp:nvSpPr>
      <dsp:spPr>
        <a:xfrm>
          <a:off x="-80591" y="1159365"/>
          <a:ext cx="1412851"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i="0" kern="1200" dirty="0">
              <a:solidFill>
                <a:schemeClr val="tx1"/>
              </a:solidFill>
              <a:effectLst/>
              <a:latin typeface="Arial" panose="020B0604020202020204" pitchFamily="34" charset="0"/>
              <a:cs typeface="Arial" panose="020B0604020202020204" pitchFamily="34" charset="0"/>
            </a:rPr>
            <a:t>Enfoques </a:t>
          </a:r>
          <a:r>
            <a:rPr lang="es-MX" sz="1200" b="1" i="0" kern="1200" dirty="0" err="1">
              <a:solidFill>
                <a:schemeClr val="tx1"/>
              </a:solidFill>
              <a:effectLst/>
              <a:latin typeface="Arial" panose="020B0604020202020204" pitchFamily="34" charset="0"/>
              <a:cs typeface="Arial" panose="020B0604020202020204" pitchFamily="34" charset="0"/>
            </a:rPr>
            <a:t>contemporanos</a:t>
          </a:r>
          <a:endParaRPr lang="es-MX" sz="1200" b="1" i="0" kern="1200" dirty="0">
            <a:solidFill>
              <a:schemeClr val="tx1"/>
            </a:solidFill>
            <a:effectLst/>
            <a:latin typeface="Arial" panose="020B0604020202020204" pitchFamily="34" charset="0"/>
            <a:cs typeface="Arial" panose="020B0604020202020204" pitchFamily="34" charset="0"/>
          </a:endParaRPr>
        </a:p>
      </dsp:txBody>
      <dsp:txXfrm>
        <a:off x="-40344" y="1199612"/>
        <a:ext cx="1332357" cy="743962"/>
      </dsp:txXfrm>
    </dsp:sp>
    <dsp:sp modelId="{680B4F48-6C0B-437B-AFF8-A84492259D15}">
      <dsp:nvSpPr>
        <dsp:cNvPr id="0" name=""/>
        <dsp:cNvSpPr/>
      </dsp:nvSpPr>
      <dsp:spPr>
        <a:xfrm>
          <a:off x="545224" y="433552"/>
          <a:ext cx="3293978" cy="3293978"/>
        </a:xfrm>
        <a:custGeom>
          <a:avLst/>
          <a:gdLst/>
          <a:ahLst/>
          <a:cxnLst/>
          <a:rect l="0" t="0" r="0" b="0"/>
          <a:pathLst>
            <a:path>
              <a:moveTo>
                <a:pt x="396162" y="575538"/>
              </a:moveTo>
              <a:arcTo wR="1646989" hR="1646989" stAng="13234989" swAng="1211638"/>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2A4DC7-79A3-4AB1-AAC2-1EC1C7EB758A}">
      <dsp:nvSpPr>
        <dsp:cNvPr id="0" name=""/>
        <dsp:cNvSpPr/>
      </dsp:nvSpPr>
      <dsp:spPr>
        <a:xfrm>
          <a:off x="0" y="1414"/>
          <a:ext cx="6283930" cy="906436"/>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1. Mantener el flujo logístico de los productos y servicios, con el desarrollo de sistemas de información y el uso de la tecnología, con atención a los requerimientos legales y de protección al ambiente</a:t>
          </a:r>
        </a:p>
      </dsp:txBody>
      <dsp:txXfrm>
        <a:off x="44249" y="45663"/>
        <a:ext cx="6195432" cy="817938"/>
      </dsp:txXfrm>
    </dsp:sp>
    <dsp:sp modelId="{E699FD69-3288-4607-9FBD-6548119F8818}">
      <dsp:nvSpPr>
        <dsp:cNvPr id="0" name=""/>
        <dsp:cNvSpPr/>
      </dsp:nvSpPr>
      <dsp:spPr>
        <a:xfrm>
          <a:off x="0" y="921914"/>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2. Desarrollar e Impulsar proyectos que consideren la protección al ambiente, y de logística inversa que agreguen valor a la cadena de suministros.</a:t>
          </a:r>
        </a:p>
      </dsp:txBody>
      <dsp:txXfrm>
        <a:off x="42390" y="964304"/>
        <a:ext cx="6199150" cy="783579"/>
      </dsp:txXfrm>
    </dsp:sp>
    <dsp:sp modelId="{362CDE7F-2959-4BD4-9B40-F806C48664C2}">
      <dsp:nvSpPr>
        <dsp:cNvPr id="0" name=""/>
        <dsp:cNvSpPr/>
      </dsp:nvSpPr>
      <dsp:spPr>
        <a:xfrm>
          <a:off x="0" y="1804336"/>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3. Establecer y mantener relaciones estrechas con los clientes y proveedores de una cadena de suministros, para realizar alianzas estratégicas.</a:t>
          </a:r>
        </a:p>
      </dsp:txBody>
      <dsp:txXfrm>
        <a:off x="42390" y="1846726"/>
        <a:ext cx="6199150" cy="783579"/>
      </dsp:txXfrm>
    </dsp:sp>
    <dsp:sp modelId="{577B05BE-25B4-41D7-97C2-AD4AB28CE69B}">
      <dsp:nvSpPr>
        <dsp:cNvPr id="0" name=""/>
        <dsp:cNvSpPr/>
      </dsp:nvSpPr>
      <dsp:spPr>
        <a:xfrm>
          <a:off x="0" y="2686757"/>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4. Investigar los factores que determinan el desempeño logístico de una organización.</a:t>
          </a:r>
        </a:p>
      </dsp:txBody>
      <dsp:txXfrm>
        <a:off x="42390" y="2729147"/>
        <a:ext cx="6199150" cy="783579"/>
      </dsp:txXfrm>
    </dsp:sp>
    <dsp:sp modelId="{5EA6F050-B69C-4EA0-A4F6-7CCF7DEDCF4B}">
      <dsp:nvSpPr>
        <dsp:cNvPr id="0" name=""/>
        <dsp:cNvSpPr/>
      </dsp:nvSpPr>
      <dsp:spPr>
        <a:xfrm>
          <a:off x="0" y="3569179"/>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5. Analizar el papel de la logística como estrategia en las empresas.</a:t>
          </a:r>
        </a:p>
      </dsp:txBody>
      <dsp:txXfrm>
        <a:off x="42390" y="3611569"/>
        <a:ext cx="6199150" cy="783579"/>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47C82A-24A5-440E-BD3C-09A801D50F9E}" type="datetimeFigureOut">
              <a:rPr lang="es-MX" smtClean="0"/>
              <a:t>29/09/2019</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A6F6F-4A20-44E9-84D2-F197DD0A359F}" type="slidenum">
              <a:rPr lang="es-MX" smtClean="0"/>
              <a:t>‹Nº›</a:t>
            </a:fld>
            <a:endParaRPr lang="es-MX" dirty="0"/>
          </a:p>
        </p:txBody>
      </p:sp>
    </p:spTree>
    <p:extLst>
      <p:ext uri="{BB962C8B-B14F-4D97-AF65-F5344CB8AC3E}">
        <p14:creationId xmlns:p14="http://schemas.microsoft.com/office/powerpoint/2010/main" val="105587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 1</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a:t>
            </a:fld>
            <a:endParaRPr lang="es-ES" dirty="0"/>
          </a:p>
        </p:txBody>
      </p:sp>
    </p:spTree>
    <p:extLst>
      <p:ext uri="{BB962C8B-B14F-4D97-AF65-F5344CB8AC3E}">
        <p14:creationId xmlns:p14="http://schemas.microsoft.com/office/powerpoint/2010/main" val="646743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a:t>
            </a:fld>
            <a:endParaRPr lang="es-ES" dirty="0"/>
          </a:p>
        </p:txBody>
      </p:sp>
    </p:spTree>
    <p:extLst>
      <p:ext uri="{BB962C8B-B14F-4D97-AF65-F5344CB8AC3E}">
        <p14:creationId xmlns:p14="http://schemas.microsoft.com/office/powerpoint/2010/main" val="292440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a:t>
            </a:fld>
            <a:endParaRPr lang="es-ES" dirty="0"/>
          </a:p>
        </p:txBody>
      </p:sp>
    </p:spTree>
    <p:extLst>
      <p:ext uri="{BB962C8B-B14F-4D97-AF65-F5344CB8AC3E}">
        <p14:creationId xmlns:p14="http://schemas.microsoft.com/office/powerpoint/2010/main" val="4025777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3285A5-ADFC-4BDD-AE51-6E22F0246274}"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8.jp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2.jp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3.jp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hyperlink" Target="https://www.google.com.mx/imgres?imgurl=https%3A%2F%2Frockfound.rockarch.org%2Fdocuments%2F20181%2F21341%2FChester%2BI.%2BBarnard%2F6c954478-faa8-48c1-9a72-56d6cd48774b%3Ft%3D1492476902000&amp;imgrefurl=https%3A%2F%2Frockfound.rockarch.org%2Fbiographical%2F-%2Fasset_publisher%2F6ygcKECNI1nb%2Fcontent%2Fchester-i-barnard&amp;docid=3Pu49wHMoyXH5M&amp;tbnid=f2pCsC-Q00DACM%3A&amp;vet=10ahUKEwjV_4mh2_bkAhVIXKwKHby2CMsQMwhJKAAwAA..i&amp;w=200&amp;h=200&amp;bih=655&amp;biw=1366&amp;q=chester%20barnard&amp;ved=0ahUKEwjV_4mh2_bkAhVIXKwKHby2CMsQMwhJKAAwAA&amp;iact=mrc&amp;uact=8" TargetMode="Externa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5.jp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6.jp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jpe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5.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7.jp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
          <p:cNvSpPr>
            <a:spLocks noGrp="1"/>
          </p:cNvSpPr>
          <p:nvPr>
            <p:ph type="ctrTitle"/>
          </p:nvPr>
        </p:nvSpPr>
        <p:spPr>
          <a:xfrm>
            <a:off x="895837" y="3892598"/>
            <a:ext cx="8212667" cy="1192586"/>
          </a:xfrm>
        </p:spPr>
        <p:txBody>
          <a:bodyPr>
            <a:noAutofit/>
          </a:bodyPr>
          <a:lstStyle/>
          <a:p>
            <a:r>
              <a:rPr lang="es-ES" sz="2400" b="1" dirty="0">
                <a:latin typeface="Arial" panose="020B0604020202020204" pitchFamily="34" charset="0"/>
                <a:cs typeface="Arial" panose="020B0604020202020204" pitchFamily="34" charset="0"/>
              </a:rPr>
              <a:t>Material didáctico solo visión proyectable</a:t>
            </a:r>
            <a:endParaRPr lang="es-ES" sz="100" b="1"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C6EA9837-8B6D-4187-8E78-476052EA0D03}"/>
              </a:ext>
            </a:extLst>
          </p:cNvPr>
          <p:cNvPicPr>
            <a:picLocks noChangeAspect="1"/>
          </p:cNvPicPr>
          <p:nvPr/>
        </p:nvPicPr>
        <p:blipFill>
          <a:blip r:embed="rId3"/>
          <a:stretch>
            <a:fillRect/>
          </a:stretch>
        </p:blipFill>
        <p:spPr>
          <a:xfrm>
            <a:off x="0" y="5805265"/>
            <a:ext cx="9144000" cy="1052736"/>
          </a:xfrm>
          <a:prstGeom prst="rect">
            <a:avLst/>
          </a:prstGeom>
        </p:spPr>
      </p:pic>
      <p:sp>
        <p:nvSpPr>
          <p:cNvPr id="3" name="Subtítulo 2"/>
          <p:cNvSpPr>
            <a:spLocks noGrp="1"/>
          </p:cNvSpPr>
          <p:nvPr>
            <p:ph type="subTitle" idx="1"/>
          </p:nvPr>
        </p:nvSpPr>
        <p:spPr>
          <a:xfrm>
            <a:off x="1483568" y="6346016"/>
            <a:ext cx="6400800" cy="377321"/>
          </a:xfrm>
        </p:spPr>
        <p:txBody>
          <a:bodyPr>
            <a:normAutofit/>
          </a:bodyPr>
          <a:lstStyle/>
          <a:p>
            <a:r>
              <a:rPr lang="es-ES" sz="1400" b="1" dirty="0">
                <a:solidFill>
                  <a:srgbClr val="AC8300"/>
                </a:solidFill>
                <a:latin typeface="Helvetica Neue Light"/>
                <a:cs typeface="Helvetica Neue Light"/>
              </a:rPr>
              <a:t>2019-B</a:t>
            </a:r>
          </a:p>
        </p:txBody>
      </p:sp>
      <p:pic>
        <p:nvPicPr>
          <p:cNvPr id="1042" name="Picture 18" descr="Escudo de la Universidad Autónoma del Estado de México..jpg">
            <a:extLst>
              <a:ext uri="{FF2B5EF4-FFF2-40B4-BE49-F238E27FC236}">
                <a16:creationId xmlns:a16="http://schemas.microsoft.com/office/drawing/2014/main" id="{F98D77B4-82D5-4FFB-B6A2-941A6529FF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4" y="362322"/>
            <a:ext cx="3879304" cy="342671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A46E5219-B193-4B54-B1E4-6893FEE04B52}"/>
              </a:ext>
            </a:extLst>
          </p:cNvPr>
          <p:cNvPicPr>
            <a:picLocks noChangeAspect="1"/>
          </p:cNvPicPr>
          <p:nvPr/>
        </p:nvPicPr>
        <p:blipFill>
          <a:blip r:embed="rId5"/>
          <a:stretch>
            <a:fillRect/>
          </a:stretch>
        </p:blipFill>
        <p:spPr>
          <a:xfrm>
            <a:off x="0" y="5709783"/>
            <a:ext cx="9144000" cy="243905"/>
          </a:xfrm>
          <a:prstGeom prst="rect">
            <a:avLst/>
          </a:prstGeom>
        </p:spPr>
      </p:pic>
    </p:spTree>
    <p:extLst>
      <p:ext uri="{BB962C8B-B14F-4D97-AF65-F5344CB8AC3E}">
        <p14:creationId xmlns:p14="http://schemas.microsoft.com/office/powerpoint/2010/main" val="3947291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3" name="Rectángulo 2">
            <a:extLst>
              <a:ext uri="{FF2B5EF4-FFF2-40B4-BE49-F238E27FC236}">
                <a16:creationId xmlns:a16="http://schemas.microsoft.com/office/drawing/2014/main" id="{84F2AE51-A776-4EB1-9583-F2AAE0737C1B}"/>
              </a:ext>
            </a:extLst>
          </p:cNvPr>
          <p:cNvSpPr/>
          <p:nvPr/>
        </p:nvSpPr>
        <p:spPr>
          <a:xfrm>
            <a:off x="323528" y="1135788"/>
            <a:ext cx="6151877" cy="461665"/>
          </a:xfrm>
          <a:prstGeom prst="rect">
            <a:avLst/>
          </a:prstGeom>
        </p:spPr>
        <p:txBody>
          <a:bodyPr wrap="none">
            <a:spAutoFit/>
          </a:bodyPr>
          <a:lstStyle/>
          <a:p>
            <a:r>
              <a:rPr lang="es-ES" sz="2400" dirty="0">
                <a:latin typeface="Arial" panose="020B0604020202020204" pitchFamily="34" charset="0"/>
                <a:cs typeface="Arial" panose="020B0604020202020204" pitchFamily="34" charset="0"/>
              </a:rPr>
              <a:t>4.1 Enfoque de la burocracia (Max Weber). </a:t>
            </a:r>
          </a:p>
        </p:txBody>
      </p:sp>
      <p:graphicFrame>
        <p:nvGraphicFramePr>
          <p:cNvPr id="37" name="Marcador de contenido 3">
            <a:extLst>
              <a:ext uri="{FF2B5EF4-FFF2-40B4-BE49-F238E27FC236}">
                <a16:creationId xmlns:a16="http://schemas.microsoft.com/office/drawing/2014/main" id="{B85710DC-B4B8-43AF-9F8F-CD2A64486432}"/>
              </a:ext>
            </a:extLst>
          </p:cNvPr>
          <p:cNvGraphicFramePr>
            <a:graphicFrameLocks/>
          </p:cNvGraphicFramePr>
          <p:nvPr>
            <p:extLst>
              <p:ext uri="{D42A27DB-BD31-4B8C-83A1-F6EECF244321}">
                <p14:modId xmlns:p14="http://schemas.microsoft.com/office/powerpoint/2010/main" val="3834526106"/>
              </p:ext>
            </p:extLst>
          </p:nvPr>
        </p:nvGraphicFramePr>
        <p:xfrm>
          <a:off x="323528" y="1719845"/>
          <a:ext cx="8442684" cy="4393198"/>
        </p:xfrm>
        <a:graphic>
          <a:graphicData uri="http://schemas.openxmlformats.org/drawingml/2006/table">
            <a:tbl>
              <a:tblPr firstRow="1" bandRow="1">
                <a:tableStyleId>{D03447BB-5D67-496B-8E87-E561075AD55C}</a:tableStyleId>
              </a:tblPr>
              <a:tblGrid>
                <a:gridCol w="2039212">
                  <a:extLst>
                    <a:ext uri="{9D8B030D-6E8A-4147-A177-3AD203B41FA5}">
                      <a16:colId xmlns:a16="http://schemas.microsoft.com/office/drawing/2014/main" val="20000"/>
                    </a:ext>
                  </a:extLst>
                </a:gridCol>
                <a:gridCol w="3029830">
                  <a:extLst>
                    <a:ext uri="{9D8B030D-6E8A-4147-A177-3AD203B41FA5}">
                      <a16:colId xmlns:a16="http://schemas.microsoft.com/office/drawing/2014/main" val="20001"/>
                    </a:ext>
                  </a:extLst>
                </a:gridCol>
                <a:gridCol w="3373642">
                  <a:extLst>
                    <a:ext uri="{9D8B030D-6E8A-4147-A177-3AD203B41FA5}">
                      <a16:colId xmlns:a16="http://schemas.microsoft.com/office/drawing/2014/main" val="20002"/>
                    </a:ext>
                  </a:extLst>
                </a:gridCol>
              </a:tblGrid>
              <a:tr h="416093">
                <a:tc>
                  <a:txBody>
                    <a:bodyPr/>
                    <a:lstStyle/>
                    <a:p>
                      <a:pPr algn="ctr"/>
                      <a:r>
                        <a:rPr lang="es-ES" dirty="0">
                          <a:solidFill>
                            <a:schemeClr val="bg1"/>
                          </a:solidFill>
                          <a:latin typeface="Arial" panose="020B0604020202020204" pitchFamily="34" charset="0"/>
                          <a:cs typeface="Arial" panose="020B0604020202020204" pitchFamily="34" charset="0"/>
                        </a:rPr>
                        <a:t>Teoría</a:t>
                      </a:r>
                    </a:p>
                  </a:txBody>
                  <a:tcPr/>
                </a:tc>
                <a:tc>
                  <a:txBody>
                    <a:bodyPr/>
                    <a:lstStyle/>
                    <a:p>
                      <a:pPr algn="ctr"/>
                      <a:r>
                        <a:rPr lang="es-ES" dirty="0">
                          <a:solidFill>
                            <a:schemeClr val="bg1"/>
                          </a:solidFill>
                          <a:latin typeface="Arial" panose="020B0604020202020204" pitchFamily="34" charset="0"/>
                          <a:cs typeface="Arial" panose="020B0604020202020204" pitchFamily="34" charset="0"/>
                        </a:rPr>
                        <a:t>Objetivo</a:t>
                      </a:r>
                    </a:p>
                  </a:txBody>
                  <a:tcPr/>
                </a:tc>
                <a:tc>
                  <a:txBody>
                    <a:bodyPr/>
                    <a:lstStyle/>
                    <a:p>
                      <a:pPr algn="ctr"/>
                      <a:r>
                        <a:rPr lang="es-ES" dirty="0">
                          <a:solidFill>
                            <a:schemeClr val="bg1"/>
                          </a:solidFill>
                          <a:latin typeface="Arial" panose="020B0604020202020204" pitchFamily="34" charset="0"/>
                          <a:cs typeface="Arial" panose="020B0604020202020204" pitchFamily="34" charset="0"/>
                        </a:rPr>
                        <a:t>Conceptos centrales</a:t>
                      </a:r>
                    </a:p>
                  </a:txBody>
                  <a:tcPr/>
                </a:tc>
                <a:extLst>
                  <a:ext uri="{0D108BD9-81ED-4DB2-BD59-A6C34878D82A}">
                    <a16:rowId xmlns:a16="http://schemas.microsoft.com/office/drawing/2014/main" val="10000"/>
                  </a:ext>
                </a:extLst>
              </a:tr>
              <a:tr h="1584569">
                <a:tc>
                  <a:txBody>
                    <a:bodyPr/>
                    <a:lstStyle/>
                    <a:p>
                      <a:pPr algn="ctr"/>
                      <a:r>
                        <a:rPr lang="es-ES" dirty="0">
                          <a:solidFill>
                            <a:schemeClr val="tx1"/>
                          </a:solidFill>
                          <a:latin typeface="Arial" panose="020B0604020202020204" pitchFamily="34" charset="0"/>
                          <a:cs typeface="Arial" panose="020B0604020202020204" pitchFamily="34" charset="0"/>
                        </a:rPr>
                        <a:t>La</a:t>
                      </a:r>
                      <a:r>
                        <a:rPr lang="es-ES" baseline="0" dirty="0">
                          <a:solidFill>
                            <a:schemeClr val="tx1"/>
                          </a:solidFill>
                          <a:latin typeface="Arial" panose="020B0604020202020204" pitchFamily="34" charset="0"/>
                          <a:cs typeface="Arial" panose="020B0604020202020204" pitchFamily="34" charset="0"/>
                        </a:rPr>
                        <a:t> sociología y su método</a:t>
                      </a:r>
                      <a:endParaRPr lang="es-ES" b="1" dirty="0">
                        <a:solidFill>
                          <a:schemeClr val="tx1"/>
                        </a:solidFill>
                        <a:latin typeface="Arial" panose="020B0604020202020204" pitchFamily="34" charset="0"/>
                        <a:cs typeface="Arial" panose="020B0604020202020204" pitchFamily="34" charset="0"/>
                      </a:endParaRPr>
                    </a:p>
                  </a:txBody>
                  <a:tcPr/>
                </a:tc>
                <a:tc>
                  <a:txBody>
                    <a:bodyPr/>
                    <a:lstStyle/>
                    <a:p>
                      <a:pPr algn="ctr"/>
                      <a:r>
                        <a:rPr lang="es-ES" dirty="0">
                          <a:solidFill>
                            <a:schemeClr val="tx1"/>
                          </a:solidFill>
                          <a:latin typeface="Arial" panose="020B0604020202020204" pitchFamily="34" charset="0"/>
                          <a:cs typeface="Arial" panose="020B0604020202020204" pitchFamily="34" charset="0"/>
                        </a:rPr>
                        <a:t>Definir el objeto de estudio y el método para la sociología, diferencias</a:t>
                      </a:r>
                      <a:r>
                        <a:rPr lang="es-ES" baseline="0" dirty="0">
                          <a:solidFill>
                            <a:schemeClr val="tx1"/>
                          </a:solidFill>
                          <a:latin typeface="Arial" panose="020B0604020202020204" pitchFamily="34" charset="0"/>
                          <a:cs typeface="Arial" panose="020B0604020202020204" pitchFamily="34" charset="0"/>
                        </a:rPr>
                        <a:t> ciencias humanas de ciencias naturales</a:t>
                      </a:r>
                      <a:endParaRPr lang="es-ES" b="1" dirty="0">
                        <a:solidFill>
                          <a:schemeClr val="tx1"/>
                        </a:solidFill>
                        <a:latin typeface="Arial" panose="020B0604020202020204" pitchFamily="34" charset="0"/>
                        <a:cs typeface="Arial" panose="020B0604020202020204" pitchFamily="34" charset="0"/>
                      </a:endParaRPr>
                    </a:p>
                  </a:txBody>
                  <a:tcPr/>
                </a:tc>
                <a:tc>
                  <a:txBody>
                    <a:bodyPr/>
                    <a:lstStyle/>
                    <a:p>
                      <a:pPr algn="ctr"/>
                      <a:r>
                        <a:rPr lang="es-ES" dirty="0">
                          <a:solidFill>
                            <a:schemeClr val="tx1"/>
                          </a:solidFill>
                          <a:latin typeface="Arial" panose="020B0604020202020204" pitchFamily="34" charset="0"/>
                          <a:cs typeface="Arial" panose="020B0604020202020204" pitchFamily="34" charset="0"/>
                        </a:rPr>
                        <a:t>Acción social;</a:t>
                      </a:r>
                      <a:r>
                        <a:rPr lang="es-ES" baseline="0" dirty="0">
                          <a:solidFill>
                            <a:schemeClr val="tx1"/>
                          </a:solidFill>
                          <a:latin typeface="Arial" panose="020B0604020202020204" pitchFamily="34" charset="0"/>
                          <a:cs typeface="Arial" panose="020B0604020202020204" pitchFamily="34" charset="0"/>
                        </a:rPr>
                        <a:t> (tipos); relación social; comprensión; interpretación; explicación causal; tipos ideales.</a:t>
                      </a:r>
                      <a:endParaRPr lang="es-ES"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1040233">
                <a:tc>
                  <a:txBody>
                    <a:bodyPr/>
                    <a:lstStyle/>
                    <a:p>
                      <a:pPr algn="ctr"/>
                      <a:r>
                        <a:rPr lang="es-ES" dirty="0">
                          <a:solidFill>
                            <a:schemeClr val="tx1"/>
                          </a:solidFill>
                          <a:latin typeface="Arial" panose="020B0604020202020204" pitchFamily="34" charset="0"/>
                          <a:cs typeface="Arial" panose="020B0604020202020204" pitchFamily="34" charset="0"/>
                        </a:rPr>
                        <a:t>Teoría del Poder</a:t>
                      </a:r>
                      <a:endParaRPr lang="es-ES" b="1" dirty="0">
                        <a:solidFill>
                          <a:schemeClr val="tx1"/>
                        </a:solidFill>
                        <a:latin typeface="Arial" panose="020B0604020202020204" pitchFamily="34" charset="0"/>
                        <a:cs typeface="Arial" panose="020B0604020202020204" pitchFamily="34" charset="0"/>
                      </a:endParaRPr>
                    </a:p>
                  </a:txBody>
                  <a:tcPr/>
                </a:tc>
                <a:tc>
                  <a:txBody>
                    <a:bodyPr/>
                    <a:lstStyle/>
                    <a:p>
                      <a:pPr algn="ctr"/>
                      <a:r>
                        <a:rPr lang="es-ES" dirty="0">
                          <a:solidFill>
                            <a:schemeClr val="tx1"/>
                          </a:solidFill>
                          <a:latin typeface="Arial" panose="020B0604020202020204" pitchFamily="34" charset="0"/>
                          <a:cs typeface="Arial" panose="020B0604020202020204" pitchFamily="34" charset="0"/>
                        </a:rPr>
                        <a:t>Definir</a:t>
                      </a:r>
                      <a:r>
                        <a:rPr lang="es-ES" baseline="0" dirty="0">
                          <a:solidFill>
                            <a:schemeClr val="tx1"/>
                          </a:solidFill>
                          <a:latin typeface="Arial" panose="020B0604020202020204" pitchFamily="34" charset="0"/>
                          <a:cs typeface="Arial" panose="020B0604020202020204" pitchFamily="34" charset="0"/>
                        </a:rPr>
                        <a:t> en base a la legitimidad los conceptos de autoridad y Estado</a:t>
                      </a:r>
                      <a:endParaRPr lang="es-ES" b="1" dirty="0">
                        <a:solidFill>
                          <a:schemeClr val="tx1"/>
                        </a:solidFill>
                        <a:latin typeface="Arial" panose="020B0604020202020204" pitchFamily="34" charset="0"/>
                        <a:cs typeface="Arial" panose="020B0604020202020204" pitchFamily="34" charset="0"/>
                      </a:endParaRPr>
                    </a:p>
                  </a:txBody>
                  <a:tcPr/>
                </a:tc>
                <a:tc>
                  <a:txBody>
                    <a:bodyPr/>
                    <a:lstStyle/>
                    <a:p>
                      <a:pPr algn="ctr"/>
                      <a:r>
                        <a:rPr lang="es-ES" dirty="0">
                          <a:solidFill>
                            <a:schemeClr val="tx1"/>
                          </a:solidFill>
                          <a:latin typeface="Arial" panose="020B0604020202020204" pitchFamily="34" charset="0"/>
                          <a:cs typeface="Arial" panose="020B0604020202020204" pitchFamily="34" charset="0"/>
                        </a:rPr>
                        <a:t>Dominación y poder;</a:t>
                      </a:r>
                      <a:r>
                        <a:rPr lang="es-ES" baseline="0" dirty="0">
                          <a:solidFill>
                            <a:schemeClr val="tx1"/>
                          </a:solidFill>
                          <a:latin typeface="Arial" panose="020B0604020202020204" pitchFamily="34" charset="0"/>
                          <a:cs typeface="Arial" panose="020B0604020202020204" pitchFamily="34" charset="0"/>
                        </a:rPr>
                        <a:t> tipos de dominación; Estado.</a:t>
                      </a:r>
                      <a:endParaRPr lang="es-ES"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1352303">
                <a:tc>
                  <a:txBody>
                    <a:bodyPr/>
                    <a:lstStyle/>
                    <a:p>
                      <a:pPr algn="ctr"/>
                      <a:r>
                        <a:rPr lang="es-ES" dirty="0">
                          <a:solidFill>
                            <a:schemeClr val="tx1"/>
                          </a:solidFill>
                          <a:latin typeface="Arial" panose="020B0604020202020204" pitchFamily="34" charset="0"/>
                          <a:cs typeface="Arial" panose="020B0604020202020204" pitchFamily="34" charset="0"/>
                        </a:rPr>
                        <a:t>Teoría de la racionalización y surgimiento</a:t>
                      </a:r>
                      <a:r>
                        <a:rPr lang="es-ES" baseline="0" dirty="0">
                          <a:solidFill>
                            <a:schemeClr val="tx1"/>
                          </a:solidFill>
                          <a:latin typeface="Arial" panose="020B0604020202020204" pitchFamily="34" charset="0"/>
                          <a:cs typeface="Arial" panose="020B0604020202020204" pitchFamily="34" charset="0"/>
                        </a:rPr>
                        <a:t> del capitalismo</a:t>
                      </a:r>
                      <a:endParaRPr lang="es-ES" b="1" dirty="0">
                        <a:solidFill>
                          <a:schemeClr val="tx1"/>
                        </a:solidFill>
                        <a:latin typeface="Arial" panose="020B0604020202020204" pitchFamily="34" charset="0"/>
                        <a:cs typeface="Arial" panose="020B0604020202020204" pitchFamily="34" charset="0"/>
                      </a:endParaRPr>
                    </a:p>
                  </a:txBody>
                  <a:tcPr/>
                </a:tc>
                <a:tc>
                  <a:txBody>
                    <a:bodyPr/>
                    <a:lstStyle/>
                    <a:p>
                      <a:pPr algn="ctr"/>
                      <a:r>
                        <a:rPr lang="es-ES" dirty="0">
                          <a:solidFill>
                            <a:schemeClr val="tx1"/>
                          </a:solidFill>
                          <a:latin typeface="Arial" panose="020B0604020202020204" pitchFamily="34" charset="0"/>
                          <a:cs typeface="Arial" panose="020B0604020202020204" pitchFamily="34" charset="0"/>
                        </a:rPr>
                        <a:t>Caracterizar</a:t>
                      </a:r>
                      <a:r>
                        <a:rPr lang="es-ES" baseline="0" dirty="0">
                          <a:solidFill>
                            <a:schemeClr val="tx1"/>
                          </a:solidFill>
                          <a:latin typeface="Arial" panose="020B0604020202020204" pitchFamily="34" charset="0"/>
                          <a:cs typeface="Arial" panose="020B0604020202020204" pitchFamily="34" charset="0"/>
                        </a:rPr>
                        <a:t> a la sociedad moderna como racional</a:t>
                      </a:r>
                      <a:endParaRPr lang="es-ES" b="1" dirty="0">
                        <a:solidFill>
                          <a:schemeClr val="tx1"/>
                        </a:solidFill>
                        <a:latin typeface="Arial" panose="020B0604020202020204" pitchFamily="34" charset="0"/>
                        <a:cs typeface="Arial" panose="020B0604020202020204" pitchFamily="34" charset="0"/>
                      </a:endParaRPr>
                    </a:p>
                  </a:txBody>
                  <a:tcPr/>
                </a:tc>
                <a:tc>
                  <a:txBody>
                    <a:bodyPr/>
                    <a:lstStyle/>
                    <a:p>
                      <a:pPr algn="ctr"/>
                      <a:r>
                        <a:rPr lang="es-ES" dirty="0">
                          <a:solidFill>
                            <a:schemeClr val="tx1"/>
                          </a:solidFill>
                          <a:latin typeface="Arial" panose="020B0604020202020204" pitchFamily="34" charset="0"/>
                          <a:cs typeface="Arial" panose="020B0604020202020204" pitchFamily="34" charset="0"/>
                        </a:rPr>
                        <a:t>Racionalidad</a:t>
                      </a:r>
                      <a:r>
                        <a:rPr lang="es-ES" baseline="0" dirty="0">
                          <a:solidFill>
                            <a:schemeClr val="tx1"/>
                          </a:solidFill>
                          <a:latin typeface="Arial" panose="020B0604020202020204" pitchFamily="34" charset="0"/>
                          <a:cs typeface="Arial" panose="020B0604020202020204" pitchFamily="34" charset="0"/>
                        </a:rPr>
                        <a:t> formal; desencanto del mundo; ética protestante, espíritu capitalista.</a:t>
                      </a:r>
                      <a:endParaRPr lang="es-ES"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320373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323528" y="1175623"/>
            <a:ext cx="7416824" cy="461665"/>
          </a:xfrm>
          <a:prstGeom prst="rect">
            <a:avLst/>
          </a:prstGeom>
        </p:spPr>
        <p:txBody>
          <a:bodyPr wrap="square">
            <a:spAutoFit/>
          </a:bodyPr>
          <a:lstStyle/>
          <a:p>
            <a:r>
              <a:rPr lang="es-ES" sz="2400" dirty="0">
                <a:latin typeface="Arial" panose="020B0604020202020204" pitchFamily="34" charset="0"/>
                <a:cs typeface="Arial" panose="020B0604020202020204" pitchFamily="34" charset="0"/>
              </a:rPr>
              <a:t>4.2 Administración científica (Frederick Taylor). </a:t>
            </a:r>
          </a:p>
        </p:txBody>
      </p:sp>
      <p:sp>
        <p:nvSpPr>
          <p:cNvPr id="4" name="Rectángulo 3">
            <a:extLst>
              <a:ext uri="{FF2B5EF4-FFF2-40B4-BE49-F238E27FC236}">
                <a16:creationId xmlns:a16="http://schemas.microsoft.com/office/drawing/2014/main" id="{7B4BC74F-EC18-4659-B1DF-E21852A97948}"/>
              </a:ext>
            </a:extLst>
          </p:cNvPr>
          <p:cNvSpPr/>
          <p:nvPr/>
        </p:nvSpPr>
        <p:spPr>
          <a:xfrm>
            <a:off x="328290" y="1799515"/>
            <a:ext cx="4572000" cy="4708981"/>
          </a:xfrm>
          <a:prstGeom prst="rect">
            <a:avLst/>
          </a:prstGeom>
        </p:spPr>
        <p:txBody>
          <a:bodyPr>
            <a:spAutoFit/>
          </a:bodyPr>
          <a:lstStyle/>
          <a:p>
            <a:pPr algn="just"/>
            <a:r>
              <a:rPr lang="es-MX" sz="2000" dirty="0">
                <a:latin typeface="Arial" panose="020B0604020202020204" pitchFamily="34" charset="0"/>
                <a:cs typeface="Arial" panose="020B0604020202020204" pitchFamily="34" charset="0"/>
              </a:rPr>
              <a:t>Fue un ingeniero mecánico y economista estadounidense , promotor de la organización científica  del trabajo y es considerado el padre de la Administración Científica. En 1878 efectuó sus primeras observaciones sobre la industria del trabajo en la industria del acero. A ellas les siguieron una serie de estudios analíticos sobre tiempos de ejecución y remuneración del trabajo. Sus principales puntos, fueron determinar científicamente trabajo estándar, crear una revolución mental y un trabajador funcional (Chiavenato 2013).</a:t>
            </a:r>
          </a:p>
        </p:txBody>
      </p:sp>
      <p:pic>
        <p:nvPicPr>
          <p:cNvPr id="8" name="Imagen 7" descr="Imagen que contiene persona, corbata, hombre, pared&#10;&#10;Descripción generada automáticamente">
            <a:extLst>
              <a:ext uri="{FF2B5EF4-FFF2-40B4-BE49-F238E27FC236}">
                <a16:creationId xmlns:a16="http://schemas.microsoft.com/office/drawing/2014/main" id="{5B0E4DBB-24FD-4524-92A9-0C38DC7085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50151" y="2002086"/>
            <a:ext cx="3863445" cy="3227113"/>
          </a:xfrm>
          <a:prstGeom prst="rect">
            <a:avLst/>
          </a:prstGeom>
        </p:spPr>
      </p:pic>
      <p:sp>
        <p:nvSpPr>
          <p:cNvPr id="15" name="TextBox 13">
            <a:extLst>
              <a:ext uri="{FF2B5EF4-FFF2-40B4-BE49-F238E27FC236}">
                <a16:creationId xmlns:a16="http://schemas.microsoft.com/office/drawing/2014/main" id="{9C68E518-8883-4881-9F61-09EC64FEBB2D}"/>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Tree>
    <p:extLst>
      <p:ext uri="{BB962C8B-B14F-4D97-AF65-F5344CB8AC3E}">
        <p14:creationId xmlns:p14="http://schemas.microsoft.com/office/powerpoint/2010/main" val="1252949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323528" y="1175623"/>
            <a:ext cx="7416824" cy="461665"/>
          </a:xfrm>
          <a:prstGeom prst="rect">
            <a:avLst/>
          </a:prstGeom>
        </p:spPr>
        <p:txBody>
          <a:bodyPr wrap="square">
            <a:spAutoFit/>
          </a:bodyPr>
          <a:lstStyle/>
          <a:p>
            <a:r>
              <a:rPr lang="es-ES" sz="2400" dirty="0">
                <a:latin typeface="Arial" panose="020B0604020202020204" pitchFamily="34" charset="0"/>
                <a:cs typeface="Arial" panose="020B0604020202020204" pitchFamily="34" charset="0"/>
              </a:rPr>
              <a:t>4.2 Administración científica (Frederick Taylor). </a:t>
            </a:r>
          </a:p>
        </p:txBody>
      </p:sp>
      <p:sp>
        <p:nvSpPr>
          <p:cNvPr id="15" name="Rectangle 2">
            <a:extLst>
              <a:ext uri="{FF2B5EF4-FFF2-40B4-BE49-F238E27FC236}">
                <a16:creationId xmlns:a16="http://schemas.microsoft.com/office/drawing/2014/main" id="{C208D9B6-53EF-4E4B-A0FA-9A22FF5FF80F}"/>
              </a:ext>
            </a:extLst>
          </p:cNvPr>
          <p:cNvSpPr>
            <a:spLocks noChangeArrowheads="1"/>
          </p:cNvSpPr>
          <p:nvPr/>
        </p:nvSpPr>
        <p:spPr bwMode="auto">
          <a:xfrm>
            <a:off x="323528" y="1938536"/>
            <a:ext cx="8305800" cy="914400"/>
          </a:xfrm>
          <a:prstGeom prst="rect">
            <a:avLst/>
          </a:prstGeom>
          <a:noFill/>
          <a:ln w="9525">
            <a:noFill/>
            <a:miter lim="800000"/>
            <a:headEnd/>
            <a:tailEnd/>
          </a:ln>
          <a:effectLst/>
        </p:spPr>
        <p:txBody>
          <a:bodyPr lIns="92075" tIns="46038" rIns="92075" bIns="46038" anchor="b"/>
          <a:lstStyle/>
          <a:p>
            <a:pPr algn="ctr">
              <a:lnSpc>
                <a:spcPct val="80000"/>
              </a:lnSpc>
            </a:pPr>
            <a:r>
              <a:rPr lang="es-ES" sz="2000" b="1" dirty="0">
                <a:latin typeface="Arial" pitchFamily="34" charset="0"/>
                <a:cs typeface="Arial" pitchFamily="34" charset="0"/>
              </a:rPr>
              <a:t>APLICACIONES DEL COMPORTAMIENTO HUMANO ORGANIZACIONAL.</a:t>
            </a:r>
            <a:endParaRPr lang="es-PE" sz="2000" dirty="0">
              <a:latin typeface="Arial" pitchFamily="34" charset="0"/>
              <a:cs typeface="Arial" pitchFamily="34" charset="0"/>
            </a:endParaRPr>
          </a:p>
          <a:p>
            <a:pPr algn="ctr">
              <a:lnSpc>
                <a:spcPct val="80000"/>
              </a:lnSpc>
            </a:pPr>
            <a:r>
              <a:rPr lang="es-ES" sz="1800" dirty="0">
                <a:latin typeface="Arial" pitchFamily="34" charset="0"/>
                <a:cs typeface="Arial" pitchFamily="34" charset="0"/>
              </a:rPr>
              <a:t>(como disciplina, campo del conocimiento,  ...)</a:t>
            </a:r>
            <a:endParaRPr lang="es-ES" sz="1600" dirty="0">
              <a:latin typeface="Arial" pitchFamily="34" charset="0"/>
              <a:cs typeface="Arial" pitchFamily="34" charset="0"/>
            </a:endParaRPr>
          </a:p>
        </p:txBody>
      </p:sp>
      <p:sp>
        <p:nvSpPr>
          <p:cNvPr id="16" name="Rectangle 3">
            <a:extLst>
              <a:ext uri="{FF2B5EF4-FFF2-40B4-BE49-F238E27FC236}">
                <a16:creationId xmlns:a16="http://schemas.microsoft.com/office/drawing/2014/main" id="{1832C81B-0CE1-43A3-A03A-2780A749DCB7}"/>
              </a:ext>
            </a:extLst>
          </p:cNvPr>
          <p:cNvSpPr>
            <a:spLocks noChangeArrowheads="1"/>
          </p:cNvSpPr>
          <p:nvPr/>
        </p:nvSpPr>
        <p:spPr bwMode="auto">
          <a:xfrm>
            <a:off x="395536" y="2924944"/>
            <a:ext cx="5301208" cy="2104256"/>
          </a:xfrm>
          <a:prstGeom prst="rect">
            <a:avLst/>
          </a:prstGeom>
          <a:noFill/>
          <a:ln w="9525">
            <a:noFill/>
            <a:miter lim="800000"/>
            <a:headEnd/>
            <a:tailEnd/>
          </a:ln>
          <a:effectLst/>
        </p:spPr>
        <p:txBody>
          <a:bodyPr lIns="92075" tIns="46038" rIns="92075" bIns="46038"/>
          <a:lstStyle/>
          <a:p>
            <a:pPr marL="342900" indent="-342900">
              <a:spcBef>
                <a:spcPct val="20000"/>
              </a:spcBef>
              <a:buFontTx/>
              <a:buChar char="•"/>
            </a:pPr>
            <a:r>
              <a:rPr lang="es-ES" sz="1600" b="1" dirty="0">
                <a:latin typeface="Arial" pitchFamily="34" charset="0"/>
                <a:cs typeface="Arial" pitchFamily="34" charset="0"/>
              </a:rPr>
              <a:t>GESTIÓN</a:t>
            </a:r>
          </a:p>
          <a:p>
            <a:pPr marL="342900" indent="-342900">
              <a:spcBef>
                <a:spcPct val="20000"/>
              </a:spcBef>
              <a:buFontTx/>
              <a:buChar char="•"/>
            </a:pPr>
            <a:r>
              <a:rPr lang="es-ES" sz="1600" b="1" dirty="0">
                <a:latin typeface="Arial" pitchFamily="34" charset="0"/>
                <a:cs typeface="Arial" pitchFamily="34" charset="0"/>
              </a:rPr>
              <a:t>CALIDAD, PRODUCCIÓN Y PRODUCTIVIDAD.</a:t>
            </a:r>
          </a:p>
          <a:p>
            <a:pPr marL="342900" indent="-342900">
              <a:spcBef>
                <a:spcPct val="20000"/>
              </a:spcBef>
              <a:buFontTx/>
              <a:buChar char="•"/>
            </a:pPr>
            <a:r>
              <a:rPr lang="es-PE" sz="1600" b="1" dirty="0">
                <a:latin typeface="Arial" pitchFamily="34" charset="0"/>
                <a:cs typeface="Arial" pitchFamily="34" charset="0"/>
              </a:rPr>
              <a:t>Desarrollo Organizacional (DO)</a:t>
            </a:r>
            <a:endParaRPr lang="es-ES" sz="1600" b="1" dirty="0">
              <a:latin typeface="Arial" pitchFamily="34" charset="0"/>
              <a:cs typeface="Arial" pitchFamily="34" charset="0"/>
            </a:endParaRPr>
          </a:p>
          <a:p>
            <a:pPr marL="342900" indent="-342900">
              <a:spcBef>
                <a:spcPct val="20000"/>
              </a:spcBef>
              <a:buFontTx/>
              <a:buChar char="•"/>
            </a:pPr>
            <a:r>
              <a:rPr lang="es-ES" sz="1600" b="1" dirty="0">
                <a:latin typeface="Arial" pitchFamily="34" charset="0"/>
                <a:cs typeface="Arial" pitchFamily="34" charset="0"/>
              </a:rPr>
              <a:t>EMPOWERMENT</a:t>
            </a:r>
          </a:p>
          <a:p>
            <a:pPr marL="342900" indent="-342900">
              <a:spcBef>
                <a:spcPct val="20000"/>
              </a:spcBef>
              <a:buFontTx/>
              <a:buChar char="•"/>
            </a:pPr>
            <a:r>
              <a:rPr lang="es-ES" sz="1600" b="1" dirty="0">
                <a:latin typeface="Arial" pitchFamily="34" charset="0"/>
                <a:cs typeface="Arial" pitchFamily="34" charset="0"/>
              </a:rPr>
              <a:t>MOTIVACIÓN</a:t>
            </a:r>
          </a:p>
          <a:p>
            <a:pPr marL="342900" indent="-342900">
              <a:spcBef>
                <a:spcPct val="20000"/>
              </a:spcBef>
              <a:buFontTx/>
              <a:buChar char="•"/>
            </a:pPr>
            <a:r>
              <a:rPr lang="es-ES" sz="1600" b="1" dirty="0">
                <a:latin typeface="Arial" pitchFamily="34" charset="0"/>
                <a:cs typeface="Arial" pitchFamily="34" charset="0"/>
              </a:rPr>
              <a:t>TQM, REINGENIERÍA</a:t>
            </a:r>
          </a:p>
        </p:txBody>
      </p:sp>
      <p:grpSp>
        <p:nvGrpSpPr>
          <p:cNvPr id="17" name="32 Grupo">
            <a:extLst>
              <a:ext uri="{FF2B5EF4-FFF2-40B4-BE49-F238E27FC236}">
                <a16:creationId xmlns:a16="http://schemas.microsoft.com/office/drawing/2014/main" id="{83816832-C569-47C2-9D8C-55ABF70E981D}"/>
              </a:ext>
            </a:extLst>
          </p:cNvPr>
          <p:cNvGrpSpPr/>
          <p:nvPr/>
        </p:nvGrpSpPr>
        <p:grpSpPr>
          <a:xfrm>
            <a:off x="4572001" y="2780928"/>
            <a:ext cx="4464496" cy="3416012"/>
            <a:chOff x="-323723" y="304800"/>
            <a:chExt cx="9689846" cy="6040465"/>
          </a:xfrm>
        </p:grpSpPr>
        <p:sp>
          <p:nvSpPr>
            <p:cNvPr id="18" name="Rectangle 2">
              <a:extLst>
                <a:ext uri="{FF2B5EF4-FFF2-40B4-BE49-F238E27FC236}">
                  <a16:creationId xmlns:a16="http://schemas.microsoft.com/office/drawing/2014/main" id="{2B44351B-4606-4357-B1CD-21BB0AF1B5B7}"/>
                </a:ext>
              </a:extLst>
            </p:cNvPr>
            <p:cNvSpPr>
              <a:spLocks noChangeArrowheads="1"/>
            </p:cNvSpPr>
            <p:nvPr/>
          </p:nvSpPr>
          <p:spPr bwMode="auto">
            <a:xfrm>
              <a:off x="2895600" y="990600"/>
              <a:ext cx="3352800" cy="3124200"/>
            </a:xfrm>
            <a:prstGeom prst="rect">
              <a:avLst/>
            </a:prstGeom>
            <a:solidFill>
              <a:schemeClr val="tx2">
                <a:lumMod val="20000"/>
                <a:lumOff val="80000"/>
              </a:schemeClr>
            </a:solidFill>
            <a:ln w="9525">
              <a:solidFill>
                <a:schemeClr val="tx1"/>
              </a:solidFill>
              <a:miter lim="800000"/>
              <a:headEnd/>
              <a:tailEnd/>
            </a:ln>
            <a:effectLst/>
          </p:spPr>
          <p:txBody>
            <a:bodyPr anchor="ctr"/>
            <a:lstStyle/>
            <a:p>
              <a:pPr algn="ctr">
                <a:lnSpc>
                  <a:spcPct val="90000"/>
                </a:lnSpc>
              </a:pPr>
              <a:r>
                <a:rPr lang="es-MX" sz="1800" dirty="0">
                  <a:latin typeface="Arial" pitchFamily="34" charset="0"/>
                  <a:cs typeface="Arial" pitchFamily="34" charset="0"/>
                </a:rPr>
                <a:t>Necesidad</a:t>
              </a:r>
            </a:p>
            <a:p>
              <a:pPr algn="ctr">
                <a:lnSpc>
                  <a:spcPct val="90000"/>
                </a:lnSpc>
              </a:pPr>
              <a:r>
                <a:rPr lang="es-MX" sz="1600" dirty="0">
                  <a:latin typeface="Arial" pitchFamily="34" charset="0"/>
                  <a:cs typeface="Arial" pitchFamily="34" charset="0"/>
                </a:rPr>
                <a:t>(deseo)</a:t>
              </a:r>
            </a:p>
            <a:p>
              <a:pPr algn="ctr">
                <a:lnSpc>
                  <a:spcPct val="90000"/>
                </a:lnSpc>
              </a:pPr>
              <a:endParaRPr lang="es-MX" sz="1600" dirty="0">
                <a:latin typeface="Arial" pitchFamily="34" charset="0"/>
                <a:cs typeface="Arial" pitchFamily="34" charset="0"/>
              </a:endParaRPr>
            </a:p>
            <a:p>
              <a:pPr algn="ctr">
                <a:lnSpc>
                  <a:spcPct val="90000"/>
                </a:lnSpc>
              </a:pPr>
              <a:r>
                <a:rPr lang="es-MX" sz="1800" dirty="0">
                  <a:latin typeface="Arial" pitchFamily="34" charset="0"/>
                  <a:cs typeface="Arial" pitchFamily="34" charset="0"/>
                </a:rPr>
                <a:t>Tensión</a:t>
              </a:r>
            </a:p>
            <a:p>
              <a:pPr algn="ctr">
                <a:lnSpc>
                  <a:spcPct val="90000"/>
                </a:lnSpc>
              </a:pPr>
              <a:endParaRPr lang="es-MX" sz="1800" dirty="0">
                <a:latin typeface="Arial" pitchFamily="34" charset="0"/>
                <a:cs typeface="Arial" pitchFamily="34" charset="0"/>
              </a:endParaRPr>
            </a:p>
            <a:p>
              <a:pPr algn="ctr">
                <a:lnSpc>
                  <a:spcPct val="90000"/>
                </a:lnSpc>
              </a:pPr>
              <a:r>
                <a:rPr lang="es-MX" sz="1800" dirty="0">
                  <a:latin typeface="Arial" pitchFamily="34" charset="0"/>
                  <a:cs typeface="Arial" pitchFamily="34" charset="0"/>
                </a:rPr>
                <a:t>Incomodidad</a:t>
              </a:r>
            </a:p>
            <a:p>
              <a:pPr algn="ctr">
                <a:lnSpc>
                  <a:spcPct val="90000"/>
                </a:lnSpc>
              </a:pPr>
              <a:endParaRPr lang="es-ES" sz="1800" dirty="0">
                <a:latin typeface="Arial" pitchFamily="34" charset="0"/>
                <a:cs typeface="Arial" pitchFamily="34" charset="0"/>
              </a:endParaRPr>
            </a:p>
          </p:txBody>
        </p:sp>
        <p:sp>
          <p:nvSpPr>
            <p:cNvPr id="19" name="Rectangle 3">
              <a:extLst>
                <a:ext uri="{FF2B5EF4-FFF2-40B4-BE49-F238E27FC236}">
                  <a16:creationId xmlns:a16="http://schemas.microsoft.com/office/drawing/2014/main" id="{BB9EFDE9-9BF0-4C42-A727-E261F58DBBE2}"/>
                </a:ext>
              </a:extLst>
            </p:cNvPr>
            <p:cNvSpPr>
              <a:spLocks noChangeArrowheads="1"/>
            </p:cNvSpPr>
            <p:nvPr/>
          </p:nvSpPr>
          <p:spPr bwMode="auto">
            <a:xfrm>
              <a:off x="7096125" y="1652588"/>
              <a:ext cx="1800225" cy="1800225"/>
            </a:xfrm>
            <a:prstGeom prst="rect">
              <a:avLst/>
            </a:prstGeom>
            <a:solidFill>
              <a:srgbClr val="CCECFF"/>
            </a:solidFill>
            <a:ln w="9525">
              <a:solidFill>
                <a:schemeClr val="tx1"/>
              </a:solidFill>
              <a:miter lim="800000"/>
              <a:headEnd/>
              <a:tailEnd/>
            </a:ln>
            <a:effectLst/>
          </p:spPr>
          <p:txBody>
            <a:bodyPr anchor="ctr"/>
            <a:lstStyle/>
            <a:p>
              <a:pPr algn="ctr"/>
              <a:r>
                <a:rPr lang="es-MX" sz="1200" b="1" dirty="0">
                  <a:latin typeface="Arial" pitchFamily="34" charset="0"/>
                  <a:cs typeface="Arial" pitchFamily="34" charset="0"/>
                </a:rPr>
                <a:t>Objetivo</a:t>
              </a:r>
              <a:endParaRPr lang="es-ES" sz="1200" b="1" dirty="0">
                <a:latin typeface="Arial" pitchFamily="34" charset="0"/>
                <a:cs typeface="Arial" pitchFamily="34" charset="0"/>
              </a:endParaRPr>
            </a:p>
          </p:txBody>
        </p:sp>
        <p:sp>
          <p:nvSpPr>
            <p:cNvPr id="20" name="Line 4">
              <a:extLst>
                <a:ext uri="{FF2B5EF4-FFF2-40B4-BE49-F238E27FC236}">
                  <a16:creationId xmlns:a16="http://schemas.microsoft.com/office/drawing/2014/main" id="{07BA2D6B-4BDC-4634-ABB5-E884984D8524}"/>
                </a:ext>
              </a:extLst>
            </p:cNvPr>
            <p:cNvSpPr>
              <a:spLocks noChangeShapeType="1"/>
            </p:cNvSpPr>
            <p:nvPr/>
          </p:nvSpPr>
          <p:spPr bwMode="auto">
            <a:xfrm flipV="1">
              <a:off x="1600200" y="2470111"/>
              <a:ext cx="1289904" cy="44489"/>
            </a:xfrm>
            <a:prstGeom prst="line">
              <a:avLst/>
            </a:prstGeom>
            <a:noFill/>
            <a:ln w="38100">
              <a:solidFill>
                <a:schemeClr val="accent2"/>
              </a:solidFill>
              <a:round/>
              <a:headEnd/>
              <a:tailEnd type="triangle" w="med" len="med"/>
            </a:ln>
            <a:effectLst/>
          </p:spPr>
          <p:txBody>
            <a:bodyPr/>
            <a:lstStyle/>
            <a:p>
              <a:endParaRPr lang="es-MX" sz="1400" dirty="0">
                <a:latin typeface="Arial" pitchFamily="34" charset="0"/>
                <a:cs typeface="Arial" pitchFamily="34" charset="0"/>
              </a:endParaRPr>
            </a:p>
          </p:txBody>
        </p:sp>
        <p:sp>
          <p:nvSpPr>
            <p:cNvPr id="21" name="Rectangle 5">
              <a:extLst>
                <a:ext uri="{FF2B5EF4-FFF2-40B4-BE49-F238E27FC236}">
                  <a16:creationId xmlns:a16="http://schemas.microsoft.com/office/drawing/2014/main" id="{8339497D-6C0A-45C3-9804-5FFFB838822A}"/>
                </a:ext>
              </a:extLst>
            </p:cNvPr>
            <p:cNvSpPr>
              <a:spLocks noChangeArrowheads="1"/>
            </p:cNvSpPr>
            <p:nvPr/>
          </p:nvSpPr>
          <p:spPr bwMode="auto">
            <a:xfrm>
              <a:off x="457200" y="1652588"/>
              <a:ext cx="1800225" cy="1800225"/>
            </a:xfrm>
            <a:prstGeom prst="rect">
              <a:avLst/>
            </a:prstGeom>
            <a:solidFill>
              <a:srgbClr val="CCECFF"/>
            </a:solidFill>
            <a:ln w="9525">
              <a:solidFill>
                <a:schemeClr val="tx1"/>
              </a:solidFill>
              <a:miter lim="800000"/>
              <a:headEnd/>
              <a:tailEnd/>
            </a:ln>
            <a:effectLst/>
          </p:spPr>
          <p:txBody>
            <a:bodyPr anchor="ctr"/>
            <a:lstStyle/>
            <a:p>
              <a:pPr algn="ctr"/>
              <a:r>
                <a:rPr lang="es-MX" sz="1200" b="1" dirty="0">
                  <a:latin typeface="Arial" pitchFamily="34" charset="0"/>
                  <a:cs typeface="Arial" pitchFamily="34" charset="0"/>
                </a:rPr>
                <a:t>Estimulo (causa)</a:t>
              </a:r>
              <a:endParaRPr lang="es-ES" sz="1200" b="1" dirty="0">
                <a:latin typeface="Arial" pitchFamily="34" charset="0"/>
                <a:cs typeface="Arial" pitchFamily="34" charset="0"/>
              </a:endParaRPr>
            </a:p>
          </p:txBody>
        </p:sp>
        <p:sp>
          <p:nvSpPr>
            <p:cNvPr id="22" name="Line 6">
              <a:extLst>
                <a:ext uri="{FF2B5EF4-FFF2-40B4-BE49-F238E27FC236}">
                  <a16:creationId xmlns:a16="http://schemas.microsoft.com/office/drawing/2014/main" id="{2FFF2A47-4CBF-4BF5-8870-553837262FCD}"/>
                </a:ext>
              </a:extLst>
            </p:cNvPr>
            <p:cNvSpPr>
              <a:spLocks noChangeShapeType="1"/>
            </p:cNvSpPr>
            <p:nvPr/>
          </p:nvSpPr>
          <p:spPr bwMode="auto">
            <a:xfrm flipV="1">
              <a:off x="6250320" y="2470110"/>
              <a:ext cx="924886" cy="44489"/>
            </a:xfrm>
            <a:prstGeom prst="line">
              <a:avLst/>
            </a:prstGeom>
            <a:noFill/>
            <a:ln w="38100">
              <a:solidFill>
                <a:schemeClr val="accent2"/>
              </a:solidFill>
              <a:round/>
              <a:headEnd/>
              <a:tailEnd type="triangle" w="med" len="med"/>
            </a:ln>
            <a:effectLst/>
          </p:spPr>
          <p:txBody>
            <a:bodyPr/>
            <a:lstStyle/>
            <a:p>
              <a:endParaRPr lang="es-MX" sz="1400" dirty="0">
                <a:latin typeface="Arial" pitchFamily="34" charset="0"/>
                <a:cs typeface="Arial" pitchFamily="34" charset="0"/>
              </a:endParaRPr>
            </a:p>
          </p:txBody>
        </p:sp>
        <p:sp>
          <p:nvSpPr>
            <p:cNvPr id="23" name="Line 7">
              <a:extLst>
                <a:ext uri="{FF2B5EF4-FFF2-40B4-BE49-F238E27FC236}">
                  <a16:creationId xmlns:a16="http://schemas.microsoft.com/office/drawing/2014/main" id="{1A9D7308-CE26-4DA0-9B66-29BBC64D4EC7}"/>
                </a:ext>
              </a:extLst>
            </p:cNvPr>
            <p:cNvSpPr>
              <a:spLocks noChangeShapeType="1"/>
            </p:cNvSpPr>
            <p:nvPr/>
          </p:nvSpPr>
          <p:spPr bwMode="auto">
            <a:xfrm flipV="1">
              <a:off x="6629400" y="2514600"/>
              <a:ext cx="0" cy="2133600"/>
            </a:xfrm>
            <a:prstGeom prst="line">
              <a:avLst/>
            </a:prstGeom>
            <a:noFill/>
            <a:ln w="38100">
              <a:solidFill>
                <a:schemeClr val="accent2"/>
              </a:solidFill>
              <a:round/>
              <a:headEnd/>
              <a:tailEnd type="triangle" w="med" len="med"/>
            </a:ln>
            <a:effectLst/>
          </p:spPr>
          <p:txBody>
            <a:bodyPr/>
            <a:lstStyle/>
            <a:p>
              <a:endParaRPr lang="es-MX" sz="1400" dirty="0">
                <a:latin typeface="Arial" pitchFamily="34" charset="0"/>
                <a:cs typeface="Arial" pitchFamily="34" charset="0"/>
              </a:endParaRPr>
            </a:p>
          </p:txBody>
        </p:sp>
        <p:sp>
          <p:nvSpPr>
            <p:cNvPr id="24" name="Text Box 8">
              <a:extLst>
                <a:ext uri="{FF2B5EF4-FFF2-40B4-BE49-F238E27FC236}">
                  <a16:creationId xmlns:a16="http://schemas.microsoft.com/office/drawing/2014/main" id="{25EF7366-B72F-4489-B9EA-E0234843D4EC}"/>
                </a:ext>
              </a:extLst>
            </p:cNvPr>
            <p:cNvSpPr txBox="1">
              <a:spLocks noChangeArrowheads="1"/>
            </p:cNvSpPr>
            <p:nvPr/>
          </p:nvSpPr>
          <p:spPr bwMode="auto">
            <a:xfrm>
              <a:off x="5846764" y="4548188"/>
              <a:ext cx="2256036" cy="552106"/>
            </a:xfrm>
            <a:prstGeom prst="rect">
              <a:avLst/>
            </a:prstGeom>
            <a:noFill/>
            <a:ln w="9525">
              <a:noFill/>
              <a:miter lim="800000"/>
              <a:headEnd/>
              <a:tailEnd/>
            </a:ln>
            <a:effectLst/>
          </p:spPr>
          <p:txBody>
            <a:bodyPr wrap="none">
              <a:spAutoFit/>
            </a:bodyPr>
            <a:lstStyle/>
            <a:p>
              <a:r>
                <a:rPr lang="es-MX" sz="1600" dirty="0">
                  <a:latin typeface="Arial" pitchFamily="34" charset="0"/>
                  <a:cs typeface="Arial" pitchFamily="34" charset="0"/>
                </a:rPr>
                <a:t>Conducta</a:t>
              </a:r>
              <a:endParaRPr lang="es-ES" sz="1600" dirty="0">
                <a:latin typeface="Arial" pitchFamily="34" charset="0"/>
                <a:cs typeface="Arial" pitchFamily="34" charset="0"/>
              </a:endParaRPr>
            </a:p>
          </p:txBody>
        </p:sp>
        <p:cxnSp>
          <p:nvCxnSpPr>
            <p:cNvPr id="25" name="AutoShape 9">
              <a:extLst>
                <a:ext uri="{FF2B5EF4-FFF2-40B4-BE49-F238E27FC236}">
                  <a16:creationId xmlns:a16="http://schemas.microsoft.com/office/drawing/2014/main" id="{0FDF3E60-D235-49E8-9346-0367A0C9EA74}"/>
                </a:ext>
              </a:extLst>
            </p:cNvPr>
            <p:cNvCxnSpPr>
              <a:cxnSpLocks noChangeShapeType="1"/>
              <a:stCxn id="19" idx="2"/>
              <a:endCxn id="21" idx="2"/>
            </p:cNvCxnSpPr>
            <p:nvPr/>
          </p:nvCxnSpPr>
          <p:spPr bwMode="auto">
            <a:xfrm rot="5400000">
              <a:off x="4675982" y="134144"/>
              <a:ext cx="1587" cy="6638925"/>
            </a:xfrm>
            <a:prstGeom prst="bentConnector3">
              <a:avLst>
                <a:gd name="adj1" fmla="val 117299995"/>
              </a:avLst>
            </a:prstGeom>
            <a:noFill/>
            <a:ln w="38100">
              <a:solidFill>
                <a:schemeClr val="accent2"/>
              </a:solidFill>
              <a:miter lim="800000"/>
              <a:headEnd/>
              <a:tailEnd type="triangle" w="med" len="med"/>
            </a:ln>
            <a:effectLst/>
          </p:spPr>
        </p:cxnSp>
        <p:sp>
          <p:nvSpPr>
            <p:cNvPr id="26" name="Text Box 10">
              <a:extLst>
                <a:ext uri="{FF2B5EF4-FFF2-40B4-BE49-F238E27FC236}">
                  <a16:creationId xmlns:a16="http://schemas.microsoft.com/office/drawing/2014/main" id="{B44B1766-0571-43FD-BDCF-CCCB95BB6821}"/>
                </a:ext>
              </a:extLst>
            </p:cNvPr>
            <p:cNvSpPr txBox="1">
              <a:spLocks noChangeArrowheads="1"/>
            </p:cNvSpPr>
            <p:nvPr/>
          </p:nvSpPr>
          <p:spPr bwMode="auto">
            <a:xfrm>
              <a:off x="3043143" y="304800"/>
              <a:ext cx="3036210" cy="602298"/>
            </a:xfrm>
            <a:prstGeom prst="rect">
              <a:avLst/>
            </a:prstGeom>
            <a:noFill/>
            <a:ln w="9525">
              <a:noFill/>
              <a:miter lim="800000"/>
              <a:headEnd/>
              <a:tailEnd/>
            </a:ln>
            <a:effectLst/>
          </p:spPr>
          <p:txBody>
            <a:bodyPr wrap="none">
              <a:spAutoFit/>
            </a:bodyPr>
            <a:lstStyle/>
            <a:p>
              <a:r>
                <a:rPr lang="es-MX" sz="1800" b="1" dirty="0">
                  <a:latin typeface="Arial" pitchFamily="34" charset="0"/>
                  <a:cs typeface="Arial" pitchFamily="34" charset="0"/>
                </a:rPr>
                <a:t>La Persona</a:t>
              </a:r>
              <a:endParaRPr lang="es-ES" sz="1800" b="1" dirty="0">
                <a:latin typeface="Arial" pitchFamily="34" charset="0"/>
                <a:cs typeface="Arial" pitchFamily="34" charset="0"/>
              </a:endParaRPr>
            </a:p>
          </p:txBody>
        </p:sp>
        <p:sp>
          <p:nvSpPr>
            <p:cNvPr id="27" name="Text Box 11">
              <a:extLst>
                <a:ext uri="{FF2B5EF4-FFF2-40B4-BE49-F238E27FC236}">
                  <a16:creationId xmlns:a16="http://schemas.microsoft.com/office/drawing/2014/main" id="{04E8563A-F15C-42D0-A93A-506BA2B78BFB}"/>
                </a:ext>
              </a:extLst>
            </p:cNvPr>
            <p:cNvSpPr txBox="1">
              <a:spLocks noChangeArrowheads="1"/>
            </p:cNvSpPr>
            <p:nvPr/>
          </p:nvSpPr>
          <p:spPr bwMode="auto">
            <a:xfrm>
              <a:off x="-323723" y="5692775"/>
              <a:ext cx="9689846" cy="652490"/>
            </a:xfrm>
            <a:prstGeom prst="rect">
              <a:avLst/>
            </a:prstGeom>
            <a:noFill/>
            <a:ln w="9525">
              <a:noFill/>
              <a:miter lim="800000"/>
              <a:headEnd/>
              <a:tailEnd/>
            </a:ln>
            <a:effectLst/>
          </p:spPr>
          <p:txBody>
            <a:bodyPr wrap="none">
              <a:spAutoFit/>
            </a:bodyPr>
            <a:lstStyle/>
            <a:p>
              <a:pPr algn="ctr"/>
              <a:r>
                <a:rPr lang="es-MX" sz="2000" i="1" dirty="0">
                  <a:latin typeface="Arial" pitchFamily="34" charset="0"/>
                  <a:cs typeface="Arial" pitchFamily="34" charset="0"/>
                </a:rPr>
                <a:t>Un modelo básico de Comportamiento</a:t>
              </a:r>
              <a:endParaRPr lang="es-ES" sz="2000" i="1" dirty="0">
                <a:latin typeface="Arial" pitchFamily="34" charset="0"/>
                <a:cs typeface="Arial" pitchFamily="34" charset="0"/>
              </a:endParaRPr>
            </a:p>
          </p:txBody>
        </p:sp>
      </p:grpSp>
      <p:sp>
        <p:nvSpPr>
          <p:cNvPr id="28" name="TextBox 13">
            <a:extLst>
              <a:ext uri="{FF2B5EF4-FFF2-40B4-BE49-F238E27FC236}">
                <a16:creationId xmlns:a16="http://schemas.microsoft.com/office/drawing/2014/main" id="{CD5D7C91-ED1E-455E-9CA3-874AC4AE01F2}"/>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Tree>
    <p:extLst>
      <p:ext uri="{BB962C8B-B14F-4D97-AF65-F5344CB8AC3E}">
        <p14:creationId xmlns:p14="http://schemas.microsoft.com/office/powerpoint/2010/main" val="69090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checkerboard(down)">
                                      <p:cBhvr>
                                        <p:cTn id="12" dur="500"/>
                                        <p:tgtEl>
                                          <p:spTgt spid="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animEffect transition="in" filter="checkerboard(down)">
                                      <p:cBhvr>
                                        <p:cTn id="17" dur="500"/>
                                        <p:tgtEl>
                                          <p:spTgt spid="1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16">
                                            <p:txEl>
                                              <p:pRg st="2" end="2"/>
                                            </p:txEl>
                                          </p:spTgt>
                                        </p:tgtEl>
                                        <p:attrNameLst>
                                          <p:attrName>style.visibility</p:attrName>
                                        </p:attrNameLst>
                                      </p:cBhvr>
                                      <p:to>
                                        <p:strVal val="visible"/>
                                      </p:to>
                                    </p:set>
                                    <p:animEffect transition="in" filter="checkerboard(down)">
                                      <p:cBhvr>
                                        <p:cTn id="22" dur="500"/>
                                        <p:tgtEl>
                                          <p:spTgt spid="1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16">
                                            <p:txEl>
                                              <p:pRg st="3" end="3"/>
                                            </p:txEl>
                                          </p:spTgt>
                                        </p:tgtEl>
                                        <p:attrNameLst>
                                          <p:attrName>style.visibility</p:attrName>
                                        </p:attrNameLst>
                                      </p:cBhvr>
                                      <p:to>
                                        <p:strVal val="visible"/>
                                      </p:to>
                                    </p:set>
                                    <p:animEffect transition="in" filter="checkerboard(down)">
                                      <p:cBhvr>
                                        <p:cTn id="27" dur="500"/>
                                        <p:tgtEl>
                                          <p:spTgt spid="1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5" fill="hold" grpId="0" nodeType="clickEffect">
                                  <p:stCondLst>
                                    <p:cond delay="0"/>
                                  </p:stCondLst>
                                  <p:childTnLst>
                                    <p:set>
                                      <p:cBhvr>
                                        <p:cTn id="31" dur="1" fill="hold">
                                          <p:stCondLst>
                                            <p:cond delay="0"/>
                                          </p:stCondLst>
                                        </p:cTn>
                                        <p:tgtEl>
                                          <p:spTgt spid="16">
                                            <p:txEl>
                                              <p:pRg st="4" end="4"/>
                                            </p:txEl>
                                          </p:spTgt>
                                        </p:tgtEl>
                                        <p:attrNameLst>
                                          <p:attrName>style.visibility</p:attrName>
                                        </p:attrNameLst>
                                      </p:cBhvr>
                                      <p:to>
                                        <p:strVal val="visible"/>
                                      </p:to>
                                    </p:set>
                                    <p:animEffect transition="in" filter="checkerboard(down)">
                                      <p:cBhvr>
                                        <p:cTn id="32" dur="500"/>
                                        <p:tgtEl>
                                          <p:spTgt spid="1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5" fill="hold" grpId="0" nodeType="clickEffect">
                                  <p:stCondLst>
                                    <p:cond delay="0"/>
                                  </p:stCondLst>
                                  <p:childTnLst>
                                    <p:set>
                                      <p:cBhvr>
                                        <p:cTn id="36" dur="1" fill="hold">
                                          <p:stCondLst>
                                            <p:cond delay="0"/>
                                          </p:stCondLst>
                                        </p:cTn>
                                        <p:tgtEl>
                                          <p:spTgt spid="16">
                                            <p:txEl>
                                              <p:pRg st="5" end="5"/>
                                            </p:txEl>
                                          </p:spTgt>
                                        </p:tgtEl>
                                        <p:attrNameLst>
                                          <p:attrName>style.visibility</p:attrName>
                                        </p:attrNameLst>
                                      </p:cBhvr>
                                      <p:to>
                                        <p:strVal val="visible"/>
                                      </p:to>
                                    </p:set>
                                    <p:animEffect transition="in" filter="checkerboard(down)">
                                      <p:cBhvr>
                                        <p:cTn id="37" dur="500"/>
                                        <p:tgtEl>
                                          <p:spTgt spid="1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P spid="16"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323528" y="1175623"/>
            <a:ext cx="7416824" cy="461665"/>
          </a:xfrm>
          <a:prstGeom prst="rect">
            <a:avLst/>
          </a:prstGeom>
        </p:spPr>
        <p:txBody>
          <a:bodyPr wrap="square">
            <a:spAutoFit/>
          </a:bodyPr>
          <a:lstStyle/>
          <a:p>
            <a:r>
              <a:rPr lang="es-ES" sz="2400" dirty="0">
                <a:latin typeface="Arial" panose="020B0604020202020204" pitchFamily="34" charset="0"/>
                <a:cs typeface="Arial" panose="020B0604020202020204" pitchFamily="34" charset="0"/>
              </a:rPr>
              <a:t>4.2 Administración científica (Frederick Taylor). </a:t>
            </a:r>
          </a:p>
        </p:txBody>
      </p:sp>
      <p:sp>
        <p:nvSpPr>
          <p:cNvPr id="28" name="Rectangle 2">
            <a:extLst>
              <a:ext uri="{FF2B5EF4-FFF2-40B4-BE49-F238E27FC236}">
                <a16:creationId xmlns:a16="http://schemas.microsoft.com/office/drawing/2014/main" id="{D56AFA94-1451-4609-8947-AA763001F791}"/>
              </a:ext>
            </a:extLst>
          </p:cNvPr>
          <p:cNvSpPr>
            <a:spLocks noChangeArrowheads="1"/>
          </p:cNvSpPr>
          <p:nvPr/>
        </p:nvSpPr>
        <p:spPr bwMode="auto">
          <a:xfrm>
            <a:off x="323528" y="1856656"/>
            <a:ext cx="8531547" cy="708248"/>
          </a:xfrm>
          <a:prstGeom prst="rect">
            <a:avLst/>
          </a:prstGeom>
          <a:noFill/>
          <a:ln w="9525">
            <a:noFill/>
            <a:miter lim="800000"/>
            <a:headEnd/>
            <a:tailEnd/>
          </a:ln>
          <a:effectLst/>
        </p:spPr>
        <p:txBody>
          <a:bodyPr lIns="92075" tIns="46038" rIns="92075" bIns="46038" anchor="b"/>
          <a:lstStyle/>
          <a:p>
            <a:pPr algn="ctr">
              <a:lnSpc>
                <a:spcPct val="150000"/>
              </a:lnSpc>
            </a:pPr>
            <a:br>
              <a:rPr lang="es-ES" sz="1800" dirty="0">
                <a:latin typeface="Arial" pitchFamily="34" charset="0"/>
                <a:cs typeface="Arial" pitchFamily="34" charset="0"/>
              </a:rPr>
            </a:br>
            <a:br>
              <a:rPr lang="es-ES" sz="1800" dirty="0">
                <a:latin typeface="Arial" pitchFamily="34" charset="0"/>
                <a:cs typeface="Arial" pitchFamily="34" charset="0"/>
              </a:rPr>
            </a:br>
            <a:br>
              <a:rPr lang="es-ES" b="1" dirty="0">
                <a:latin typeface="Arial" pitchFamily="34" charset="0"/>
                <a:cs typeface="Arial" pitchFamily="34" charset="0"/>
              </a:rPr>
            </a:br>
            <a:r>
              <a:rPr lang="es-ES" b="1" dirty="0">
                <a:latin typeface="Arial" pitchFamily="34" charset="0"/>
                <a:cs typeface="Arial" pitchFamily="34" charset="0"/>
              </a:rPr>
              <a:t> </a:t>
            </a:r>
            <a:r>
              <a:rPr lang="es-ES" sz="1800" b="1" dirty="0">
                <a:latin typeface="Arial" pitchFamily="34" charset="0"/>
                <a:cs typeface="Arial" pitchFamily="34" charset="0"/>
              </a:rPr>
              <a:t>PRINCIPALES FACTORES QUE INFLUYEN EN EL COMPORTAMIENTO DE LAS PERSONAS EN LAS ORGANIZACIONES DE ACUERDO A TAYLOR :</a:t>
            </a:r>
          </a:p>
        </p:txBody>
      </p:sp>
      <p:sp>
        <p:nvSpPr>
          <p:cNvPr id="29" name="Rectangle 3">
            <a:extLst>
              <a:ext uri="{FF2B5EF4-FFF2-40B4-BE49-F238E27FC236}">
                <a16:creationId xmlns:a16="http://schemas.microsoft.com/office/drawing/2014/main" id="{00BBE4A8-B8F6-428E-A58E-F5997FE61C2E}"/>
              </a:ext>
            </a:extLst>
          </p:cNvPr>
          <p:cNvSpPr>
            <a:spLocks noChangeArrowheads="1"/>
          </p:cNvSpPr>
          <p:nvPr/>
        </p:nvSpPr>
        <p:spPr bwMode="auto">
          <a:xfrm>
            <a:off x="251520" y="2636912"/>
            <a:ext cx="7696200" cy="3505200"/>
          </a:xfrm>
          <a:prstGeom prst="rect">
            <a:avLst/>
          </a:prstGeom>
          <a:noFill/>
          <a:ln w="9525">
            <a:noFill/>
            <a:miter lim="800000"/>
            <a:headEnd/>
            <a:tailEnd/>
          </a:ln>
          <a:effectLst/>
        </p:spPr>
        <p:txBody>
          <a:bodyPr lIns="92075" tIns="46038" rIns="92075" bIns="46038"/>
          <a:lstStyle/>
          <a:p>
            <a:pPr marL="342900" indent="-342900">
              <a:spcBef>
                <a:spcPct val="20000"/>
              </a:spcBef>
              <a:buFontTx/>
              <a:buChar char="•"/>
            </a:pPr>
            <a:r>
              <a:rPr lang="es-ES" sz="2400" dirty="0">
                <a:latin typeface="Arial" pitchFamily="34" charset="0"/>
                <a:cs typeface="Arial" pitchFamily="34" charset="0"/>
              </a:rPr>
              <a:t>Relaciones interpersonales.</a:t>
            </a:r>
          </a:p>
          <a:p>
            <a:pPr marL="342900" indent="-342900">
              <a:spcBef>
                <a:spcPct val="20000"/>
              </a:spcBef>
              <a:buFontTx/>
              <a:buChar char="•"/>
            </a:pPr>
            <a:r>
              <a:rPr lang="es-ES" sz="2400" dirty="0">
                <a:latin typeface="Arial" pitchFamily="34" charset="0"/>
                <a:cs typeface="Arial" pitchFamily="34" charset="0"/>
              </a:rPr>
              <a:t>Estructura formal de la organización.</a:t>
            </a:r>
          </a:p>
          <a:p>
            <a:pPr marL="342900" indent="-342900">
              <a:spcBef>
                <a:spcPct val="20000"/>
              </a:spcBef>
              <a:buFontTx/>
              <a:buChar char="•"/>
            </a:pPr>
            <a:r>
              <a:rPr lang="es-ES" sz="2400" dirty="0">
                <a:latin typeface="Arial" pitchFamily="34" charset="0"/>
                <a:cs typeface="Arial" pitchFamily="34" charset="0"/>
              </a:rPr>
              <a:t>Procesos y diseños de trabajo.</a:t>
            </a:r>
          </a:p>
          <a:p>
            <a:pPr marL="342900" indent="-342900">
              <a:spcBef>
                <a:spcPct val="20000"/>
              </a:spcBef>
              <a:buFontTx/>
              <a:buChar char="•"/>
            </a:pPr>
            <a:r>
              <a:rPr lang="es-ES" sz="2400" dirty="0">
                <a:latin typeface="Arial" pitchFamily="34" charset="0"/>
                <a:cs typeface="Arial" pitchFamily="34" charset="0"/>
              </a:rPr>
              <a:t>Tecnología e infraestructura.</a:t>
            </a:r>
          </a:p>
          <a:p>
            <a:pPr marL="342900" indent="-342900">
              <a:spcBef>
                <a:spcPct val="20000"/>
              </a:spcBef>
              <a:buFontTx/>
              <a:buChar char="•"/>
            </a:pPr>
            <a:r>
              <a:rPr lang="es-ES" sz="2400" dirty="0">
                <a:latin typeface="Arial" pitchFamily="34" charset="0"/>
                <a:cs typeface="Arial" pitchFamily="34" charset="0"/>
              </a:rPr>
              <a:t>Recursos utilizados en </a:t>
            </a:r>
            <a:endParaRPr lang="es-PE" sz="2400" dirty="0">
              <a:latin typeface="Arial" pitchFamily="34" charset="0"/>
              <a:cs typeface="Arial" pitchFamily="34" charset="0"/>
            </a:endParaRPr>
          </a:p>
          <a:p>
            <a:pPr marL="342900" indent="-342900">
              <a:spcBef>
                <a:spcPct val="20000"/>
              </a:spcBef>
            </a:pPr>
            <a:r>
              <a:rPr lang="es-PE" sz="2400" dirty="0">
                <a:latin typeface="Arial" pitchFamily="34" charset="0"/>
                <a:cs typeface="Arial" pitchFamily="34" charset="0"/>
              </a:rPr>
              <a:t>	</a:t>
            </a:r>
            <a:r>
              <a:rPr lang="es-ES" sz="2400" dirty="0">
                <a:latin typeface="Arial" pitchFamily="34" charset="0"/>
                <a:cs typeface="Arial" pitchFamily="34" charset="0"/>
              </a:rPr>
              <a:t>el logro de objetivos.</a:t>
            </a:r>
          </a:p>
          <a:p>
            <a:pPr marL="342900" indent="-342900">
              <a:spcBef>
                <a:spcPct val="20000"/>
              </a:spcBef>
              <a:buFontTx/>
              <a:buChar char="•"/>
            </a:pPr>
            <a:r>
              <a:rPr lang="es-ES" sz="2400" dirty="0">
                <a:latin typeface="Arial" pitchFamily="34" charset="0"/>
                <a:cs typeface="Arial" pitchFamily="34" charset="0"/>
              </a:rPr>
              <a:t>Medio ambiente.</a:t>
            </a:r>
          </a:p>
          <a:p>
            <a:pPr marL="342900" indent="-342900">
              <a:spcBef>
                <a:spcPct val="20000"/>
              </a:spcBef>
              <a:buFontTx/>
              <a:buChar char="•"/>
            </a:pPr>
            <a:endParaRPr lang="es-ES" sz="2400" dirty="0">
              <a:latin typeface="Arial" pitchFamily="34" charset="0"/>
              <a:cs typeface="Arial" pitchFamily="34" charset="0"/>
            </a:endParaRPr>
          </a:p>
        </p:txBody>
      </p:sp>
      <p:pic>
        <p:nvPicPr>
          <p:cNvPr id="4" name="Imagen 3" descr="Imagen que contiene exterior, edificio, persona, foto&#10;&#10;Descripción generada automáticamente">
            <a:extLst>
              <a:ext uri="{FF2B5EF4-FFF2-40B4-BE49-F238E27FC236}">
                <a16:creationId xmlns:a16="http://schemas.microsoft.com/office/drawing/2014/main" id="{0F43CD77-ADE2-4DDC-B3CB-FA30F4888B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0032" y="3789040"/>
            <a:ext cx="4016493" cy="2259278"/>
          </a:xfrm>
          <a:prstGeom prst="rect">
            <a:avLst/>
          </a:prstGeom>
        </p:spPr>
      </p:pic>
      <p:sp>
        <p:nvSpPr>
          <p:cNvPr id="31" name="TextBox 13">
            <a:extLst>
              <a:ext uri="{FF2B5EF4-FFF2-40B4-BE49-F238E27FC236}">
                <a16:creationId xmlns:a16="http://schemas.microsoft.com/office/drawing/2014/main" id="{EEAE5762-150E-4F17-A072-36DA9C99A950}"/>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Tree>
    <p:extLst>
      <p:ext uri="{BB962C8B-B14F-4D97-AF65-F5344CB8AC3E}">
        <p14:creationId xmlns:p14="http://schemas.microsoft.com/office/powerpoint/2010/main" val="3938851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checkerboard(down)">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9">
                                            <p:txEl>
                                              <p:pRg st="0" end="0"/>
                                            </p:txEl>
                                          </p:spTgt>
                                        </p:tgtEl>
                                        <p:attrNameLst>
                                          <p:attrName>style.visibility</p:attrName>
                                        </p:attrNameLst>
                                      </p:cBhvr>
                                      <p:to>
                                        <p:strVal val="visible"/>
                                      </p:to>
                                    </p:set>
                                    <p:animEffect transition="in" filter="checkerboard(down)">
                                      <p:cBhvr>
                                        <p:cTn id="12" dur="500"/>
                                        <p:tgtEl>
                                          <p:spTgt spid="2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9">
                                            <p:txEl>
                                              <p:pRg st="1" end="1"/>
                                            </p:txEl>
                                          </p:spTgt>
                                        </p:tgtEl>
                                        <p:attrNameLst>
                                          <p:attrName>style.visibility</p:attrName>
                                        </p:attrNameLst>
                                      </p:cBhvr>
                                      <p:to>
                                        <p:strVal val="visible"/>
                                      </p:to>
                                    </p:set>
                                    <p:animEffect transition="in" filter="checkerboard(down)">
                                      <p:cBhvr>
                                        <p:cTn id="17" dur="500"/>
                                        <p:tgtEl>
                                          <p:spTgt spid="2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29">
                                            <p:txEl>
                                              <p:pRg st="2" end="2"/>
                                            </p:txEl>
                                          </p:spTgt>
                                        </p:tgtEl>
                                        <p:attrNameLst>
                                          <p:attrName>style.visibility</p:attrName>
                                        </p:attrNameLst>
                                      </p:cBhvr>
                                      <p:to>
                                        <p:strVal val="visible"/>
                                      </p:to>
                                    </p:set>
                                    <p:animEffect transition="in" filter="checkerboard(down)">
                                      <p:cBhvr>
                                        <p:cTn id="22" dur="500"/>
                                        <p:tgtEl>
                                          <p:spTgt spid="2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29">
                                            <p:txEl>
                                              <p:pRg st="3" end="3"/>
                                            </p:txEl>
                                          </p:spTgt>
                                        </p:tgtEl>
                                        <p:attrNameLst>
                                          <p:attrName>style.visibility</p:attrName>
                                        </p:attrNameLst>
                                      </p:cBhvr>
                                      <p:to>
                                        <p:strVal val="visible"/>
                                      </p:to>
                                    </p:set>
                                    <p:animEffect transition="in" filter="checkerboard(down)">
                                      <p:cBhvr>
                                        <p:cTn id="27" dur="500"/>
                                        <p:tgtEl>
                                          <p:spTgt spid="2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5" fill="hold" grpId="0" nodeType="clickEffect">
                                  <p:stCondLst>
                                    <p:cond delay="0"/>
                                  </p:stCondLst>
                                  <p:childTnLst>
                                    <p:set>
                                      <p:cBhvr>
                                        <p:cTn id="31" dur="1" fill="hold">
                                          <p:stCondLst>
                                            <p:cond delay="0"/>
                                          </p:stCondLst>
                                        </p:cTn>
                                        <p:tgtEl>
                                          <p:spTgt spid="29">
                                            <p:txEl>
                                              <p:pRg st="4" end="4"/>
                                            </p:txEl>
                                          </p:spTgt>
                                        </p:tgtEl>
                                        <p:attrNameLst>
                                          <p:attrName>style.visibility</p:attrName>
                                        </p:attrNameLst>
                                      </p:cBhvr>
                                      <p:to>
                                        <p:strVal val="visible"/>
                                      </p:to>
                                    </p:set>
                                    <p:animEffect transition="in" filter="checkerboard(down)">
                                      <p:cBhvr>
                                        <p:cTn id="32" dur="500"/>
                                        <p:tgtEl>
                                          <p:spTgt spid="2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5" fill="hold" grpId="0" nodeType="clickEffect">
                                  <p:stCondLst>
                                    <p:cond delay="0"/>
                                  </p:stCondLst>
                                  <p:childTnLst>
                                    <p:set>
                                      <p:cBhvr>
                                        <p:cTn id="36" dur="1" fill="hold">
                                          <p:stCondLst>
                                            <p:cond delay="0"/>
                                          </p:stCondLst>
                                        </p:cTn>
                                        <p:tgtEl>
                                          <p:spTgt spid="29">
                                            <p:txEl>
                                              <p:pRg st="5" end="5"/>
                                            </p:txEl>
                                          </p:spTgt>
                                        </p:tgtEl>
                                        <p:attrNameLst>
                                          <p:attrName>style.visibility</p:attrName>
                                        </p:attrNameLst>
                                      </p:cBhvr>
                                      <p:to>
                                        <p:strVal val="visible"/>
                                      </p:to>
                                    </p:set>
                                    <p:animEffect transition="in" filter="checkerboard(down)">
                                      <p:cBhvr>
                                        <p:cTn id="37" dur="500"/>
                                        <p:tgtEl>
                                          <p:spTgt spid="29">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5" fill="hold" grpId="0" nodeType="clickEffect">
                                  <p:stCondLst>
                                    <p:cond delay="0"/>
                                  </p:stCondLst>
                                  <p:childTnLst>
                                    <p:set>
                                      <p:cBhvr>
                                        <p:cTn id="41" dur="1" fill="hold">
                                          <p:stCondLst>
                                            <p:cond delay="0"/>
                                          </p:stCondLst>
                                        </p:cTn>
                                        <p:tgtEl>
                                          <p:spTgt spid="29">
                                            <p:txEl>
                                              <p:pRg st="6" end="6"/>
                                            </p:txEl>
                                          </p:spTgt>
                                        </p:tgtEl>
                                        <p:attrNameLst>
                                          <p:attrName>style.visibility</p:attrName>
                                        </p:attrNameLst>
                                      </p:cBhvr>
                                      <p:to>
                                        <p:strVal val="visible"/>
                                      </p:to>
                                    </p:set>
                                    <p:animEffect transition="in" filter="checkerboard(down)">
                                      <p:cBhvr>
                                        <p:cTn id="42" dur="500"/>
                                        <p:tgtEl>
                                          <p:spTgt spid="2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utoUpdateAnimBg="0"/>
      <p:bldP spid="2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8" name="Rectangle 2">
            <a:extLst>
              <a:ext uri="{FF2B5EF4-FFF2-40B4-BE49-F238E27FC236}">
                <a16:creationId xmlns:a16="http://schemas.microsoft.com/office/drawing/2014/main" id="{FAFD8A68-F142-434C-B3C2-8119A957B3EA}"/>
              </a:ext>
            </a:extLst>
          </p:cNvPr>
          <p:cNvSpPr>
            <a:spLocks noChangeArrowheads="1"/>
          </p:cNvSpPr>
          <p:nvPr/>
        </p:nvSpPr>
        <p:spPr bwMode="auto">
          <a:xfrm>
            <a:off x="467544" y="1358280"/>
            <a:ext cx="8208912" cy="1350640"/>
          </a:xfrm>
          <a:prstGeom prst="rect">
            <a:avLst/>
          </a:prstGeom>
          <a:noFill/>
          <a:ln w="9525">
            <a:noFill/>
            <a:miter lim="800000"/>
            <a:headEnd/>
            <a:tailEnd/>
          </a:ln>
          <a:effectLst/>
        </p:spPr>
        <p:txBody>
          <a:bodyPr lIns="92075" tIns="46038" rIns="92075" bIns="46038" anchor="b"/>
          <a:lstStyle/>
          <a:p>
            <a:pPr>
              <a:lnSpc>
                <a:spcPct val="80000"/>
              </a:lnSpc>
            </a:pPr>
            <a:r>
              <a:rPr lang="es-PE" sz="2000" dirty="0">
                <a:latin typeface="Arial" panose="020B0604020202020204" pitchFamily="34" charset="0"/>
                <a:cs typeface="Arial" panose="020B0604020202020204" pitchFamily="34" charset="0"/>
              </a:rPr>
              <a:t>E</a:t>
            </a:r>
            <a:r>
              <a:rPr lang="es-ES" sz="2000" dirty="0">
                <a:latin typeface="Arial" panose="020B0604020202020204" pitchFamily="34" charset="0"/>
                <a:cs typeface="Arial" panose="020B0604020202020204" pitchFamily="34" charset="0"/>
              </a:rPr>
              <a:t>l comportamiento humano en las organizaciones es entendible sólo cuando lo analizamos de manera holística, sistémica, multidisciplinaria e inter – disciplinaria, de acuerdo a los principios de la administración científica de Frederick Taylor.             </a:t>
            </a:r>
            <a:br>
              <a:rPr lang="es-ES" sz="2000" dirty="0">
                <a:latin typeface="Arial" panose="020B0604020202020204" pitchFamily="34" charset="0"/>
                <a:cs typeface="Arial" panose="020B0604020202020204" pitchFamily="34" charset="0"/>
              </a:rPr>
            </a:br>
            <a:br>
              <a:rPr lang="es-ES" sz="2000" dirty="0">
                <a:latin typeface="Arial" panose="020B0604020202020204" pitchFamily="34" charset="0"/>
                <a:cs typeface="Arial" panose="020B0604020202020204" pitchFamily="34" charset="0"/>
              </a:rPr>
            </a:br>
            <a:r>
              <a:rPr lang="es-ES" sz="2000" dirty="0">
                <a:latin typeface="Arial" panose="020B0604020202020204" pitchFamily="34" charset="0"/>
                <a:cs typeface="Arial" panose="020B0604020202020204" pitchFamily="34" charset="0"/>
              </a:rPr>
              <a:t> Las relaciones personas - organización deben verse </a:t>
            </a:r>
            <a:r>
              <a:rPr lang="es-ES" sz="2000" i="1" dirty="0">
                <a:latin typeface="Arial" panose="020B0604020202020204" pitchFamily="34" charset="0"/>
                <a:cs typeface="Arial" panose="020B0604020202020204" pitchFamily="34" charset="0"/>
              </a:rPr>
              <a:t>como un todo.</a:t>
            </a:r>
            <a:endParaRPr lang="es-ES" i="1" dirty="0">
              <a:latin typeface="Arial" panose="020B0604020202020204" pitchFamily="34" charset="0"/>
              <a:cs typeface="Arial" panose="020B0604020202020204" pitchFamily="34" charset="0"/>
            </a:endParaRPr>
          </a:p>
        </p:txBody>
      </p:sp>
      <p:grpSp>
        <p:nvGrpSpPr>
          <p:cNvPr id="16" name="39 Grupo">
            <a:extLst>
              <a:ext uri="{FF2B5EF4-FFF2-40B4-BE49-F238E27FC236}">
                <a16:creationId xmlns:a16="http://schemas.microsoft.com/office/drawing/2014/main" id="{475E074E-7654-4E42-98A1-22805DAF9224}"/>
              </a:ext>
            </a:extLst>
          </p:cNvPr>
          <p:cNvGrpSpPr/>
          <p:nvPr/>
        </p:nvGrpSpPr>
        <p:grpSpPr>
          <a:xfrm>
            <a:off x="395536" y="2737265"/>
            <a:ext cx="5866247" cy="3572055"/>
            <a:chOff x="0" y="76200"/>
            <a:chExt cx="9163051" cy="6712757"/>
          </a:xfrm>
        </p:grpSpPr>
        <p:sp>
          <p:nvSpPr>
            <p:cNvPr id="17" name="AutoShape 2">
              <a:extLst>
                <a:ext uri="{FF2B5EF4-FFF2-40B4-BE49-F238E27FC236}">
                  <a16:creationId xmlns:a16="http://schemas.microsoft.com/office/drawing/2014/main" id="{A2949FA8-CE7D-466D-88AD-6306CC578DB1}"/>
                </a:ext>
              </a:extLst>
            </p:cNvPr>
            <p:cNvSpPr>
              <a:spLocks noChangeArrowheads="1"/>
            </p:cNvSpPr>
            <p:nvPr/>
          </p:nvSpPr>
          <p:spPr bwMode="auto">
            <a:xfrm>
              <a:off x="2609850" y="1905000"/>
              <a:ext cx="4419600" cy="2362200"/>
            </a:xfrm>
            <a:prstGeom prst="roundRect">
              <a:avLst>
                <a:gd name="adj" fmla="val 16667"/>
              </a:avLst>
            </a:prstGeom>
            <a:solidFill>
              <a:srgbClr val="CCECFF"/>
            </a:solidFill>
            <a:ln w="28575">
              <a:solidFill>
                <a:schemeClr val="accent2"/>
              </a:solidFill>
              <a:round/>
              <a:headEnd/>
              <a:tailEnd/>
            </a:ln>
            <a:effectLst/>
          </p:spPr>
          <p:txBody>
            <a:bodyPr lIns="0" tIns="0" rIns="0" bIns="0" anchor="ctr"/>
            <a:lstStyle/>
            <a:p>
              <a:pPr algn="ctr"/>
              <a:r>
                <a:rPr lang="es-MX" sz="1100" i="1" dirty="0">
                  <a:latin typeface="Arial" pitchFamily="34" charset="0"/>
                  <a:cs typeface="Arial" pitchFamily="34" charset="0"/>
                </a:rPr>
                <a:t>Percepción</a:t>
              </a:r>
            </a:p>
            <a:p>
              <a:pPr algn="ctr"/>
              <a:endParaRPr lang="es-MX" sz="1100" i="1" dirty="0">
                <a:latin typeface="Arial" pitchFamily="34" charset="0"/>
                <a:cs typeface="Arial" pitchFamily="34" charset="0"/>
              </a:endParaRPr>
            </a:p>
            <a:p>
              <a:pPr algn="ctr"/>
              <a:r>
                <a:rPr lang="es-MX" sz="1100" dirty="0">
                  <a:latin typeface="Arial" pitchFamily="34" charset="0"/>
                  <a:cs typeface="Arial" pitchFamily="34" charset="0"/>
                </a:rPr>
                <a:t>Sistema Personal de valores</a:t>
              </a:r>
            </a:p>
            <a:p>
              <a:pPr algn="ctr"/>
              <a:r>
                <a:rPr lang="es-MX" sz="1050" dirty="0">
                  <a:latin typeface="Arial" pitchFamily="34" charset="0"/>
                  <a:cs typeface="Arial" pitchFamily="34" charset="0"/>
                </a:rPr>
                <a:t>(Actitudes, propensión a pensar o actuar)</a:t>
              </a:r>
            </a:p>
            <a:p>
              <a:pPr algn="ctr"/>
              <a:endParaRPr lang="es-MX" sz="1050" dirty="0">
                <a:latin typeface="Arial" pitchFamily="34" charset="0"/>
                <a:cs typeface="Arial" pitchFamily="34" charset="0"/>
              </a:endParaRPr>
            </a:p>
            <a:p>
              <a:pPr algn="ctr"/>
              <a:r>
                <a:rPr lang="es-MX" sz="1100" i="1" dirty="0">
                  <a:latin typeface="Arial" pitchFamily="34" charset="0"/>
                  <a:cs typeface="Arial" pitchFamily="34" charset="0"/>
                </a:rPr>
                <a:t>Conocimiento		Motivación</a:t>
              </a:r>
              <a:endParaRPr lang="es-ES" sz="1100" i="1" dirty="0">
                <a:latin typeface="Arial" pitchFamily="34" charset="0"/>
                <a:cs typeface="Arial" pitchFamily="34" charset="0"/>
              </a:endParaRPr>
            </a:p>
          </p:txBody>
        </p:sp>
        <p:sp>
          <p:nvSpPr>
            <p:cNvPr id="18" name="Line 3">
              <a:extLst>
                <a:ext uri="{FF2B5EF4-FFF2-40B4-BE49-F238E27FC236}">
                  <a16:creationId xmlns:a16="http://schemas.microsoft.com/office/drawing/2014/main" id="{B2DC7B75-58CB-4FC1-9DAB-92DA901EC20A}"/>
                </a:ext>
              </a:extLst>
            </p:cNvPr>
            <p:cNvSpPr>
              <a:spLocks noChangeShapeType="1"/>
            </p:cNvSpPr>
            <p:nvPr/>
          </p:nvSpPr>
          <p:spPr bwMode="auto">
            <a:xfrm flipV="1">
              <a:off x="4895850" y="4419600"/>
              <a:ext cx="0" cy="609600"/>
            </a:xfrm>
            <a:prstGeom prst="line">
              <a:avLst/>
            </a:prstGeom>
            <a:noFill/>
            <a:ln w="38100">
              <a:solidFill>
                <a:schemeClr val="accent2"/>
              </a:solidFill>
              <a:round/>
              <a:headEnd/>
              <a:tailEnd type="triangle" w="med" len="med"/>
            </a:ln>
            <a:effectLst/>
          </p:spPr>
          <p:txBody>
            <a:bodyPr/>
            <a:lstStyle/>
            <a:p>
              <a:endParaRPr lang="es-MX" sz="1100" dirty="0">
                <a:latin typeface="Arial" pitchFamily="34" charset="0"/>
                <a:cs typeface="Arial" pitchFamily="34" charset="0"/>
              </a:endParaRPr>
            </a:p>
          </p:txBody>
        </p:sp>
        <p:sp>
          <p:nvSpPr>
            <p:cNvPr id="19" name="Line 4">
              <a:extLst>
                <a:ext uri="{FF2B5EF4-FFF2-40B4-BE49-F238E27FC236}">
                  <a16:creationId xmlns:a16="http://schemas.microsoft.com/office/drawing/2014/main" id="{D10FA801-3DEE-42AB-92CD-DDDD518A4BB4}"/>
                </a:ext>
              </a:extLst>
            </p:cNvPr>
            <p:cNvSpPr>
              <a:spLocks noChangeShapeType="1"/>
            </p:cNvSpPr>
            <p:nvPr/>
          </p:nvSpPr>
          <p:spPr bwMode="auto">
            <a:xfrm flipV="1">
              <a:off x="4857750" y="1066800"/>
              <a:ext cx="0" cy="609600"/>
            </a:xfrm>
            <a:prstGeom prst="line">
              <a:avLst/>
            </a:prstGeom>
            <a:noFill/>
            <a:ln w="38100">
              <a:solidFill>
                <a:schemeClr val="accent2"/>
              </a:solidFill>
              <a:round/>
              <a:headEnd type="triangle" w="med" len="med"/>
              <a:tailEnd/>
            </a:ln>
            <a:effectLst/>
          </p:spPr>
          <p:txBody>
            <a:bodyPr/>
            <a:lstStyle/>
            <a:p>
              <a:endParaRPr lang="es-MX" sz="1100" dirty="0">
                <a:latin typeface="Arial" pitchFamily="34" charset="0"/>
                <a:cs typeface="Arial" pitchFamily="34" charset="0"/>
              </a:endParaRPr>
            </a:p>
          </p:txBody>
        </p:sp>
        <p:sp>
          <p:nvSpPr>
            <p:cNvPr id="20" name="Line 5">
              <a:extLst>
                <a:ext uri="{FF2B5EF4-FFF2-40B4-BE49-F238E27FC236}">
                  <a16:creationId xmlns:a16="http://schemas.microsoft.com/office/drawing/2014/main" id="{CAF632A7-E741-4E72-BB05-CF810A28E6AE}"/>
                </a:ext>
              </a:extLst>
            </p:cNvPr>
            <p:cNvSpPr>
              <a:spLocks noChangeShapeType="1"/>
            </p:cNvSpPr>
            <p:nvPr/>
          </p:nvSpPr>
          <p:spPr bwMode="auto">
            <a:xfrm flipH="1" flipV="1">
              <a:off x="2305050" y="1371600"/>
              <a:ext cx="381000" cy="533400"/>
            </a:xfrm>
            <a:prstGeom prst="line">
              <a:avLst/>
            </a:prstGeom>
            <a:noFill/>
            <a:ln w="38100">
              <a:solidFill>
                <a:schemeClr val="accent2"/>
              </a:solidFill>
              <a:round/>
              <a:headEnd type="triangle" w="med" len="med"/>
              <a:tailEnd/>
            </a:ln>
            <a:effectLst/>
          </p:spPr>
          <p:txBody>
            <a:bodyPr/>
            <a:lstStyle/>
            <a:p>
              <a:endParaRPr lang="es-MX" sz="1100" dirty="0">
                <a:latin typeface="Arial" pitchFamily="34" charset="0"/>
                <a:cs typeface="Arial" pitchFamily="34" charset="0"/>
              </a:endParaRPr>
            </a:p>
          </p:txBody>
        </p:sp>
        <p:sp>
          <p:nvSpPr>
            <p:cNvPr id="21" name="Line 6">
              <a:extLst>
                <a:ext uri="{FF2B5EF4-FFF2-40B4-BE49-F238E27FC236}">
                  <a16:creationId xmlns:a16="http://schemas.microsoft.com/office/drawing/2014/main" id="{B316139A-5C15-4DC6-9218-3195D9E0159D}"/>
                </a:ext>
              </a:extLst>
            </p:cNvPr>
            <p:cNvSpPr>
              <a:spLocks noChangeShapeType="1"/>
            </p:cNvSpPr>
            <p:nvPr/>
          </p:nvSpPr>
          <p:spPr bwMode="auto">
            <a:xfrm flipH="1" flipV="1">
              <a:off x="2057400" y="3048000"/>
              <a:ext cx="457200" cy="0"/>
            </a:xfrm>
            <a:prstGeom prst="line">
              <a:avLst/>
            </a:prstGeom>
            <a:noFill/>
            <a:ln w="38100">
              <a:solidFill>
                <a:schemeClr val="accent2"/>
              </a:solidFill>
              <a:round/>
              <a:headEnd type="triangle" w="med" len="med"/>
              <a:tailEnd/>
            </a:ln>
            <a:effectLst/>
          </p:spPr>
          <p:txBody>
            <a:bodyPr/>
            <a:lstStyle/>
            <a:p>
              <a:endParaRPr lang="es-MX" sz="1100" dirty="0">
                <a:latin typeface="Arial" pitchFamily="34" charset="0"/>
                <a:cs typeface="Arial" pitchFamily="34" charset="0"/>
              </a:endParaRPr>
            </a:p>
          </p:txBody>
        </p:sp>
        <p:sp>
          <p:nvSpPr>
            <p:cNvPr id="22" name="Line 7">
              <a:extLst>
                <a:ext uri="{FF2B5EF4-FFF2-40B4-BE49-F238E27FC236}">
                  <a16:creationId xmlns:a16="http://schemas.microsoft.com/office/drawing/2014/main" id="{AC9669C3-0F5B-4EB7-928B-8EF9C2FB4D03}"/>
                </a:ext>
              </a:extLst>
            </p:cNvPr>
            <p:cNvSpPr>
              <a:spLocks noChangeShapeType="1"/>
            </p:cNvSpPr>
            <p:nvPr/>
          </p:nvSpPr>
          <p:spPr bwMode="auto">
            <a:xfrm flipH="1">
              <a:off x="2305050" y="4267200"/>
              <a:ext cx="381000" cy="533400"/>
            </a:xfrm>
            <a:prstGeom prst="line">
              <a:avLst/>
            </a:prstGeom>
            <a:noFill/>
            <a:ln w="38100">
              <a:solidFill>
                <a:schemeClr val="accent2"/>
              </a:solidFill>
              <a:round/>
              <a:headEnd type="triangle" w="med" len="med"/>
              <a:tailEnd/>
            </a:ln>
            <a:effectLst/>
          </p:spPr>
          <p:txBody>
            <a:bodyPr/>
            <a:lstStyle/>
            <a:p>
              <a:endParaRPr lang="es-MX" sz="1100" dirty="0">
                <a:latin typeface="Arial" pitchFamily="34" charset="0"/>
                <a:cs typeface="Arial" pitchFamily="34" charset="0"/>
              </a:endParaRPr>
            </a:p>
          </p:txBody>
        </p:sp>
        <p:sp>
          <p:nvSpPr>
            <p:cNvPr id="23" name="Line 8">
              <a:extLst>
                <a:ext uri="{FF2B5EF4-FFF2-40B4-BE49-F238E27FC236}">
                  <a16:creationId xmlns:a16="http://schemas.microsoft.com/office/drawing/2014/main" id="{ED8F598A-DEEA-48F7-BAC1-7C07E6192877}"/>
                </a:ext>
              </a:extLst>
            </p:cNvPr>
            <p:cNvSpPr>
              <a:spLocks noChangeShapeType="1"/>
            </p:cNvSpPr>
            <p:nvPr/>
          </p:nvSpPr>
          <p:spPr bwMode="auto">
            <a:xfrm>
              <a:off x="7105650" y="4343400"/>
              <a:ext cx="228600" cy="457200"/>
            </a:xfrm>
            <a:prstGeom prst="line">
              <a:avLst/>
            </a:prstGeom>
            <a:noFill/>
            <a:ln w="38100">
              <a:solidFill>
                <a:schemeClr val="accent2"/>
              </a:solidFill>
              <a:round/>
              <a:headEnd type="triangle" w="med" len="med"/>
              <a:tailEnd/>
            </a:ln>
            <a:effectLst/>
          </p:spPr>
          <p:txBody>
            <a:bodyPr/>
            <a:lstStyle/>
            <a:p>
              <a:endParaRPr lang="es-MX" sz="1100" dirty="0">
                <a:latin typeface="Arial" pitchFamily="34" charset="0"/>
                <a:cs typeface="Arial" pitchFamily="34" charset="0"/>
              </a:endParaRPr>
            </a:p>
          </p:txBody>
        </p:sp>
        <p:sp>
          <p:nvSpPr>
            <p:cNvPr id="24" name="Line 9">
              <a:extLst>
                <a:ext uri="{FF2B5EF4-FFF2-40B4-BE49-F238E27FC236}">
                  <a16:creationId xmlns:a16="http://schemas.microsoft.com/office/drawing/2014/main" id="{AE6F37D5-F469-4AF3-B53F-957137920D41}"/>
                </a:ext>
              </a:extLst>
            </p:cNvPr>
            <p:cNvSpPr>
              <a:spLocks noChangeShapeType="1"/>
            </p:cNvSpPr>
            <p:nvPr/>
          </p:nvSpPr>
          <p:spPr bwMode="auto">
            <a:xfrm flipV="1">
              <a:off x="7258050" y="1447800"/>
              <a:ext cx="304800" cy="457200"/>
            </a:xfrm>
            <a:prstGeom prst="line">
              <a:avLst/>
            </a:prstGeom>
            <a:noFill/>
            <a:ln w="38100">
              <a:solidFill>
                <a:schemeClr val="accent2"/>
              </a:solidFill>
              <a:round/>
              <a:headEnd type="triangle" w="med" len="med"/>
              <a:tailEnd/>
            </a:ln>
            <a:effectLst/>
          </p:spPr>
          <p:txBody>
            <a:bodyPr/>
            <a:lstStyle/>
            <a:p>
              <a:endParaRPr lang="es-MX" sz="1100" dirty="0">
                <a:latin typeface="Arial" pitchFamily="34" charset="0"/>
                <a:cs typeface="Arial" pitchFamily="34" charset="0"/>
              </a:endParaRPr>
            </a:p>
          </p:txBody>
        </p:sp>
        <p:sp>
          <p:nvSpPr>
            <p:cNvPr id="25" name="Text Box 10">
              <a:extLst>
                <a:ext uri="{FF2B5EF4-FFF2-40B4-BE49-F238E27FC236}">
                  <a16:creationId xmlns:a16="http://schemas.microsoft.com/office/drawing/2014/main" id="{89D99ABB-4316-4B35-A4F5-DBA8F8C07694}"/>
                </a:ext>
              </a:extLst>
            </p:cNvPr>
            <p:cNvSpPr txBox="1">
              <a:spLocks noChangeArrowheads="1"/>
            </p:cNvSpPr>
            <p:nvPr/>
          </p:nvSpPr>
          <p:spPr bwMode="auto">
            <a:xfrm>
              <a:off x="7474118" y="2895599"/>
              <a:ext cx="1555412" cy="491629"/>
            </a:xfrm>
            <a:prstGeom prst="rect">
              <a:avLst/>
            </a:prstGeom>
            <a:noFill/>
            <a:ln w="9525">
              <a:noFill/>
              <a:miter lim="800000"/>
              <a:headEnd/>
              <a:tailEnd/>
            </a:ln>
            <a:effectLst/>
          </p:spPr>
          <p:txBody>
            <a:bodyPr wrap="none">
              <a:spAutoFit/>
            </a:bodyPr>
            <a:lstStyle/>
            <a:p>
              <a:pPr algn="ctr"/>
              <a:r>
                <a:rPr lang="es-MX" sz="1100" b="1" dirty="0">
                  <a:latin typeface="Arial" pitchFamily="34" charset="0"/>
                  <a:cs typeface="Arial" pitchFamily="34" charset="0"/>
                </a:rPr>
                <a:t>CONDUCTA</a:t>
              </a:r>
              <a:endParaRPr lang="es-ES" sz="1100" b="1" dirty="0">
                <a:latin typeface="Arial" pitchFamily="34" charset="0"/>
                <a:cs typeface="Arial" pitchFamily="34" charset="0"/>
              </a:endParaRPr>
            </a:p>
          </p:txBody>
        </p:sp>
        <p:sp>
          <p:nvSpPr>
            <p:cNvPr id="26" name="Text Box 11">
              <a:extLst>
                <a:ext uri="{FF2B5EF4-FFF2-40B4-BE49-F238E27FC236}">
                  <a16:creationId xmlns:a16="http://schemas.microsoft.com/office/drawing/2014/main" id="{A09D76A5-AAB3-4B2B-B7E4-49AC7EDC3395}"/>
                </a:ext>
              </a:extLst>
            </p:cNvPr>
            <p:cNvSpPr txBox="1">
              <a:spLocks noChangeArrowheads="1"/>
            </p:cNvSpPr>
            <p:nvPr/>
          </p:nvSpPr>
          <p:spPr bwMode="auto">
            <a:xfrm>
              <a:off x="6343651" y="457199"/>
              <a:ext cx="2666999" cy="809741"/>
            </a:xfrm>
            <a:prstGeom prst="rect">
              <a:avLst/>
            </a:prstGeom>
            <a:noFill/>
            <a:ln w="9525">
              <a:noFill/>
              <a:miter lim="800000"/>
              <a:headEnd/>
              <a:tailEnd/>
            </a:ln>
            <a:effectLst/>
          </p:spPr>
          <p:txBody>
            <a:bodyPr>
              <a:spAutoFit/>
            </a:bodyPr>
            <a:lstStyle/>
            <a:p>
              <a:pPr algn="ctr"/>
              <a:r>
                <a:rPr lang="es-MX" sz="1100" b="1" dirty="0">
                  <a:latin typeface="Arial" pitchFamily="34" charset="0"/>
                  <a:cs typeface="Arial" pitchFamily="34" charset="0"/>
                </a:rPr>
                <a:t>Exigencia pasada (imagen del mundo)</a:t>
              </a:r>
              <a:endParaRPr lang="es-ES" sz="1100" b="1" dirty="0">
                <a:latin typeface="Arial" pitchFamily="34" charset="0"/>
                <a:cs typeface="Arial" pitchFamily="34" charset="0"/>
              </a:endParaRPr>
            </a:p>
          </p:txBody>
        </p:sp>
        <p:sp>
          <p:nvSpPr>
            <p:cNvPr id="27" name="Text Box 12">
              <a:extLst>
                <a:ext uri="{FF2B5EF4-FFF2-40B4-BE49-F238E27FC236}">
                  <a16:creationId xmlns:a16="http://schemas.microsoft.com/office/drawing/2014/main" id="{43A35F07-3531-4C3D-A6A0-A6A7A5AAFD0C}"/>
                </a:ext>
              </a:extLst>
            </p:cNvPr>
            <p:cNvSpPr txBox="1">
              <a:spLocks noChangeArrowheads="1"/>
            </p:cNvSpPr>
            <p:nvPr/>
          </p:nvSpPr>
          <p:spPr bwMode="auto">
            <a:xfrm>
              <a:off x="3524251" y="76200"/>
              <a:ext cx="2666999" cy="809741"/>
            </a:xfrm>
            <a:prstGeom prst="rect">
              <a:avLst/>
            </a:prstGeom>
            <a:noFill/>
            <a:ln w="9525">
              <a:noFill/>
              <a:miter lim="800000"/>
              <a:headEnd/>
              <a:tailEnd/>
            </a:ln>
            <a:effectLst/>
          </p:spPr>
          <p:txBody>
            <a:bodyPr>
              <a:spAutoFit/>
            </a:bodyPr>
            <a:lstStyle/>
            <a:p>
              <a:pPr algn="ctr"/>
              <a:r>
                <a:rPr lang="es-MX" sz="1100" b="1" dirty="0">
                  <a:latin typeface="Arial" pitchFamily="34" charset="0"/>
                  <a:cs typeface="Arial" pitchFamily="34" charset="0"/>
                </a:rPr>
                <a:t>Situación personal actual</a:t>
              </a:r>
              <a:endParaRPr lang="es-ES" sz="1100" b="1" dirty="0">
                <a:latin typeface="Arial" pitchFamily="34" charset="0"/>
                <a:cs typeface="Arial" pitchFamily="34" charset="0"/>
              </a:endParaRPr>
            </a:p>
          </p:txBody>
        </p:sp>
        <p:sp>
          <p:nvSpPr>
            <p:cNvPr id="28" name="Text Box 13">
              <a:extLst>
                <a:ext uri="{FF2B5EF4-FFF2-40B4-BE49-F238E27FC236}">
                  <a16:creationId xmlns:a16="http://schemas.microsoft.com/office/drawing/2014/main" id="{BB4C7DD1-8FF3-434C-A5D9-C9E8F1F91EDA}"/>
                </a:ext>
              </a:extLst>
            </p:cNvPr>
            <p:cNvSpPr txBox="1">
              <a:spLocks noChangeArrowheads="1"/>
            </p:cNvSpPr>
            <p:nvPr/>
          </p:nvSpPr>
          <p:spPr bwMode="auto">
            <a:xfrm>
              <a:off x="190499" y="293688"/>
              <a:ext cx="3048001" cy="1127854"/>
            </a:xfrm>
            <a:prstGeom prst="rect">
              <a:avLst/>
            </a:prstGeom>
            <a:noFill/>
            <a:ln w="9525">
              <a:noFill/>
              <a:miter lim="800000"/>
              <a:headEnd/>
              <a:tailEnd/>
            </a:ln>
            <a:effectLst/>
          </p:spPr>
          <p:txBody>
            <a:bodyPr>
              <a:spAutoFit/>
            </a:bodyPr>
            <a:lstStyle/>
            <a:p>
              <a:pPr algn="ctr"/>
              <a:r>
                <a:rPr lang="es-MX" sz="1100" b="1" dirty="0">
                  <a:latin typeface="Arial" pitchFamily="34" charset="0"/>
                  <a:cs typeface="Arial" pitchFamily="34" charset="0"/>
                </a:rPr>
                <a:t>Sistema de recompensa (incentivos económicos o de otro tipo</a:t>
              </a:r>
              <a:endParaRPr lang="es-ES" sz="1100" b="1" dirty="0">
                <a:latin typeface="Arial" pitchFamily="34" charset="0"/>
                <a:cs typeface="Arial" pitchFamily="34" charset="0"/>
              </a:endParaRPr>
            </a:p>
          </p:txBody>
        </p:sp>
        <p:sp>
          <p:nvSpPr>
            <p:cNvPr id="29" name="Text Box 14">
              <a:extLst>
                <a:ext uri="{FF2B5EF4-FFF2-40B4-BE49-F238E27FC236}">
                  <a16:creationId xmlns:a16="http://schemas.microsoft.com/office/drawing/2014/main" id="{81C8907A-987D-476E-B474-9F2CAEF13769}"/>
                </a:ext>
              </a:extLst>
            </p:cNvPr>
            <p:cNvSpPr txBox="1">
              <a:spLocks noChangeArrowheads="1"/>
            </p:cNvSpPr>
            <p:nvPr/>
          </p:nvSpPr>
          <p:spPr bwMode="auto">
            <a:xfrm>
              <a:off x="0" y="2043113"/>
              <a:ext cx="2438401" cy="1764081"/>
            </a:xfrm>
            <a:prstGeom prst="rect">
              <a:avLst/>
            </a:prstGeom>
            <a:noFill/>
            <a:ln w="9525">
              <a:noFill/>
              <a:miter lim="800000"/>
              <a:headEnd/>
              <a:tailEnd/>
            </a:ln>
            <a:effectLst/>
          </p:spPr>
          <p:txBody>
            <a:bodyPr>
              <a:spAutoFit/>
            </a:bodyPr>
            <a:lstStyle/>
            <a:p>
              <a:pPr algn="ctr"/>
              <a:r>
                <a:rPr lang="es-MX" sz="1100" b="1" dirty="0">
                  <a:latin typeface="Arial" pitchFamily="34" charset="0"/>
                  <a:cs typeface="Arial" pitchFamily="34" charset="0"/>
                </a:rPr>
                <a:t>Sistema administrativo (decisiones de planeación y control; liderazgo)</a:t>
              </a:r>
              <a:endParaRPr lang="es-ES" sz="1100" b="1" dirty="0">
                <a:latin typeface="Arial" pitchFamily="34" charset="0"/>
                <a:cs typeface="Arial" pitchFamily="34" charset="0"/>
              </a:endParaRPr>
            </a:p>
          </p:txBody>
        </p:sp>
        <p:sp>
          <p:nvSpPr>
            <p:cNvPr id="30" name="Text Box 15">
              <a:extLst>
                <a:ext uri="{FF2B5EF4-FFF2-40B4-BE49-F238E27FC236}">
                  <a16:creationId xmlns:a16="http://schemas.microsoft.com/office/drawing/2014/main" id="{3D3AF140-05CF-426C-9539-B05E429699C8}"/>
                </a:ext>
              </a:extLst>
            </p:cNvPr>
            <p:cNvSpPr txBox="1">
              <a:spLocks noChangeArrowheads="1"/>
            </p:cNvSpPr>
            <p:nvPr/>
          </p:nvSpPr>
          <p:spPr bwMode="auto">
            <a:xfrm>
              <a:off x="1009650" y="4876800"/>
              <a:ext cx="1676401" cy="809741"/>
            </a:xfrm>
            <a:prstGeom prst="rect">
              <a:avLst/>
            </a:prstGeom>
            <a:noFill/>
            <a:ln w="9525">
              <a:noFill/>
              <a:miter lim="800000"/>
              <a:headEnd/>
              <a:tailEnd/>
            </a:ln>
            <a:effectLst/>
          </p:spPr>
          <p:txBody>
            <a:bodyPr>
              <a:spAutoFit/>
            </a:bodyPr>
            <a:lstStyle/>
            <a:p>
              <a:pPr algn="ctr"/>
              <a:r>
                <a:rPr lang="es-MX" sz="1100" b="1" dirty="0">
                  <a:latin typeface="Arial" pitchFamily="34" charset="0"/>
                  <a:cs typeface="Arial" pitchFamily="34" charset="0"/>
                </a:rPr>
                <a:t>Relaciones de grupo</a:t>
              </a:r>
              <a:endParaRPr lang="es-ES" sz="1100" b="1" dirty="0">
                <a:latin typeface="Arial" pitchFamily="34" charset="0"/>
                <a:cs typeface="Arial" pitchFamily="34" charset="0"/>
              </a:endParaRPr>
            </a:p>
          </p:txBody>
        </p:sp>
        <p:sp>
          <p:nvSpPr>
            <p:cNvPr id="31" name="Text Box 16">
              <a:extLst>
                <a:ext uri="{FF2B5EF4-FFF2-40B4-BE49-F238E27FC236}">
                  <a16:creationId xmlns:a16="http://schemas.microsoft.com/office/drawing/2014/main" id="{0F266819-4429-4986-9B48-A875126C1C51}"/>
                </a:ext>
              </a:extLst>
            </p:cNvPr>
            <p:cNvSpPr txBox="1">
              <a:spLocks noChangeArrowheads="1"/>
            </p:cNvSpPr>
            <p:nvPr/>
          </p:nvSpPr>
          <p:spPr bwMode="auto">
            <a:xfrm>
              <a:off x="4057652" y="5486400"/>
              <a:ext cx="1676401" cy="491629"/>
            </a:xfrm>
            <a:prstGeom prst="rect">
              <a:avLst/>
            </a:prstGeom>
            <a:noFill/>
            <a:ln w="9525">
              <a:noFill/>
              <a:miter lim="800000"/>
              <a:headEnd/>
              <a:tailEnd/>
            </a:ln>
            <a:effectLst/>
          </p:spPr>
          <p:txBody>
            <a:bodyPr>
              <a:spAutoFit/>
            </a:bodyPr>
            <a:lstStyle/>
            <a:p>
              <a:pPr algn="ctr"/>
              <a:r>
                <a:rPr lang="es-MX" sz="1100" b="1" dirty="0">
                  <a:latin typeface="Arial" pitchFamily="34" charset="0"/>
                  <a:cs typeface="Arial" pitchFamily="34" charset="0"/>
                </a:rPr>
                <a:t>Cultura</a:t>
              </a:r>
              <a:endParaRPr lang="es-ES" sz="1100" b="1" dirty="0">
                <a:latin typeface="Arial" pitchFamily="34" charset="0"/>
                <a:cs typeface="Arial" pitchFamily="34" charset="0"/>
              </a:endParaRPr>
            </a:p>
          </p:txBody>
        </p:sp>
        <p:sp>
          <p:nvSpPr>
            <p:cNvPr id="32" name="Text Box 17">
              <a:extLst>
                <a:ext uri="{FF2B5EF4-FFF2-40B4-BE49-F238E27FC236}">
                  <a16:creationId xmlns:a16="http://schemas.microsoft.com/office/drawing/2014/main" id="{4FD32919-86FB-4CCF-AFE6-247A487D9D71}"/>
                </a:ext>
              </a:extLst>
            </p:cNvPr>
            <p:cNvSpPr txBox="1">
              <a:spLocks noChangeArrowheads="1"/>
            </p:cNvSpPr>
            <p:nvPr/>
          </p:nvSpPr>
          <p:spPr bwMode="auto">
            <a:xfrm>
              <a:off x="6686551" y="4800600"/>
              <a:ext cx="2362199" cy="1127854"/>
            </a:xfrm>
            <a:prstGeom prst="rect">
              <a:avLst/>
            </a:prstGeom>
            <a:noFill/>
            <a:ln w="9525">
              <a:noFill/>
              <a:miter lim="800000"/>
              <a:headEnd/>
              <a:tailEnd/>
            </a:ln>
            <a:effectLst/>
          </p:spPr>
          <p:txBody>
            <a:bodyPr>
              <a:spAutoFit/>
            </a:bodyPr>
            <a:lstStyle/>
            <a:p>
              <a:pPr algn="ctr"/>
              <a:r>
                <a:rPr lang="es-MX" sz="1100" b="1" dirty="0">
                  <a:latin typeface="Arial" pitchFamily="34" charset="0"/>
                  <a:cs typeface="Arial" pitchFamily="34" charset="0"/>
                </a:rPr>
                <a:t>Situación de trabajo (actividad y tecnología)</a:t>
              </a:r>
              <a:endParaRPr lang="es-ES" sz="1100" b="1" dirty="0">
                <a:latin typeface="Arial" pitchFamily="34" charset="0"/>
                <a:cs typeface="Arial" pitchFamily="34" charset="0"/>
              </a:endParaRPr>
            </a:p>
          </p:txBody>
        </p:sp>
        <p:sp>
          <p:nvSpPr>
            <p:cNvPr id="33" name="Text Box 18">
              <a:extLst>
                <a:ext uri="{FF2B5EF4-FFF2-40B4-BE49-F238E27FC236}">
                  <a16:creationId xmlns:a16="http://schemas.microsoft.com/office/drawing/2014/main" id="{D1B782E1-C3A8-416D-9CE1-E1B498658EFC}"/>
                </a:ext>
              </a:extLst>
            </p:cNvPr>
            <p:cNvSpPr txBox="1">
              <a:spLocks noChangeArrowheads="1"/>
            </p:cNvSpPr>
            <p:nvPr/>
          </p:nvSpPr>
          <p:spPr bwMode="auto">
            <a:xfrm>
              <a:off x="19050" y="5921377"/>
              <a:ext cx="9144001" cy="867580"/>
            </a:xfrm>
            <a:prstGeom prst="rect">
              <a:avLst/>
            </a:prstGeom>
            <a:noFill/>
            <a:ln w="9525">
              <a:noFill/>
              <a:miter lim="800000"/>
              <a:headEnd/>
              <a:tailEnd/>
            </a:ln>
            <a:effectLst/>
          </p:spPr>
          <p:txBody>
            <a:bodyPr>
              <a:spAutoFit/>
            </a:bodyPr>
            <a:lstStyle/>
            <a:p>
              <a:pPr algn="ctr"/>
              <a:r>
                <a:rPr lang="es-MX" sz="1200" b="1" i="1" dirty="0">
                  <a:solidFill>
                    <a:schemeClr val="accent2"/>
                  </a:solidFill>
                  <a:latin typeface="Arial" pitchFamily="34" charset="0"/>
                  <a:cs typeface="Arial" pitchFamily="34" charset="0"/>
                </a:rPr>
                <a:t>ALGUNAS INFLUENCIAS SOBRE EL COMPORTAMIENTO EN UNA SITUACION DE TRABAJO</a:t>
              </a:r>
              <a:endParaRPr lang="es-ES" sz="1200" b="1" i="1" dirty="0">
                <a:solidFill>
                  <a:schemeClr val="accent2"/>
                </a:solidFill>
                <a:latin typeface="Arial" pitchFamily="34" charset="0"/>
                <a:cs typeface="Arial" pitchFamily="34" charset="0"/>
              </a:endParaRPr>
            </a:p>
          </p:txBody>
        </p:sp>
      </p:grpSp>
      <p:sp>
        <p:nvSpPr>
          <p:cNvPr id="34" name="Rectángulo 33">
            <a:extLst>
              <a:ext uri="{FF2B5EF4-FFF2-40B4-BE49-F238E27FC236}">
                <a16:creationId xmlns:a16="http://schemas.microsoft.com/office/drawing/2014/main" id="{E2A64733-86D4-43F3-B73B-D1041BC4CCAF}"/>
              </a:ext>
            </a:extLst>
          </p:cNvPr>
          <p:cNvSpPr/>
          <p:nvPr/>
        </p:nvSpPr>
        <p:spPr>
          <a:xfrm>
            <a:off x="1259632" y="252898"/>
            <a:ext cx="7416824" cy="461665"/>
          </a:xfrm>
          <a:prstGeom prst="rect">
            <a:avLst/>
          </a:prstGeom>
        </p:spPr>
        <p:txBody>
          <a:bodyPr wrap="square">
            <a:spAutoFit/>
          </a:bodyPr>
          <a:lstStyle/>
          <a:p>
            <a:r>
              <a:rPr lang="es-ES" sz="2400" dirty="0">
                <a:solidFill>
                  <a:schemeClr val="bg1"/>
                </a:solidFill>
                <a:latin typeface="Arial" panose="020B0604020202020204" pitchFamily="34" charset="0"/>
                <a:cs typeface="Arial" panose="020B0604020202020204" pitchFamily="34" charset="0"/>
              </a:rPr>
              <a:t>4.2 Administración científica (Frederick Taylor). </a:t>
            </a:r>
          </a:p>
        </p:txBody>
      </p:sp>
      <p:pic>
        <p:nvPicPr>
          <p:cNvPr id="4" name="Imagen 3" descr="Imagen que contiene edificio, foto, negro, blanco&#10;&#10;Descripción generada automáticamente">
            <a:extLst>
              <a:ext uri="{FF2B5EF4-FFF2-40B4-BE49-F238E27FC236}">
                <a16:creationId xmlns:a16="http://schemas.microsoft.com/office/drawing/2014/main" id="{2D62CB93-5636-49D9-8078-5706D5A94AA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1782" y="3305318"/>
            <a:ext cx="2829458" cy="1770154"/>
          </a:xfrm>
          <a:prstGeom prst="rect">
            <a:avLst/>
          </a:prstGeom>
        </p:spPr>
      </p:pic>
    </p:spTree>
    <p:extLst>
      <p:ext uri="{BB962C8B-B14F-4D97-AF65-F5344CB8AC3E}">
        <p14:creationId xmlns:p14="http://schemas.microsoft.com/office/powerpoint/2010/main" val="2080325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67544" y="1910842"/>
            <a:ext cx="3096343" cy="584775"/>
          </a:xfrm>
          <a:prstGeom prst="rect">
            <a:avLst/>
          </a:prstGeom>
          <a:noFill/>
          <a:ln>
            <a:solidFill>
              <a:srgbClr val="2B3616"/>
            </a:solidFill>
          </a:ln>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rPr>
              <a:t>ESCUELAS.</a:t>
            </a:r>
            <a:endParaRPr lang="es-ES" sz="3200" b="1" cap="none" spc="0"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 través de la plataforma de la web 2.0, entrarán a verificar las misiones, visiones y estrategias de 5 empresas, donde podrán diseñar el enfoque real con la similitud de las escuelas clásicas del comportamiento humano.</a:t>
            </a:r>
          </a:p>
        </p:txBody>
      </p:sp>
      <p:pic>
        <p:nvPicPr>
          <p:cNvPr id="8194"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08920"/>
            <a:ext cx="3305175" cy="3295651"/>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DA4CAAFF-D5E2-4626-B0D1-7AA1CEA9DEB1}"/>
              </a:ext>
            </a:extLst>
          </p:cNvPr>
          <p:cNvGrpSpPr/>
          <p:nvPr/>
        </p:nvGrpSpPr>
        <p:grpSpPr>
          <a:xfrm>
            <a:off x="0" y="-15304"/>
            <a:ext cx="9144000" cy="6900688"/>
            <a:chOff x="0" y="-15304"/>
            <a:chExt cx="9144000" cy="6900688"/>
          </a:xfrm>
        </p:grpSpPr>
        <p:pic>
          <p:nvPicPr>
            <p:cNvPr id="14" name="Picture 13">
              <a:extLst>
                <a:ext uri="{FF2B5EF4-FFF2-40B4-BE49-F238E27FC236}">
                  <a16:creationId xmlns:a16="http://schemas.microsoft.com/office/drawing/2014/main" id="{28D6274F-7749-4478-8E4D-586A5D5F31F6}"/>
                </a:ext>
              </a:extLst>
            </p:cNvPr>
            <p:cNvPicPr>
              <a:picLocks noChangeAspect="1"/>
            </p:cNvPicPr>
            <p:nvPr/>
          </p:nvPicPr>
          <p:blipFill>
            <a:blip r:embed="rId3"/>
            <a:stretch>
              <a:fillRect/>
            </a:stretch>
          </p:blipFill>
          <p:spPr>
            <a:xfrm>
              <a:off x="0" y="-15304"/>
              <a:ext cx="9144000" cy="1028700"/>
            </a:xfrm>
            <a:prstGeom prst="rect">
              <a:avLst/>
            </a:prstGeom>
          </p:spPr>
        </p:pic>
        <p:pic>
          <p:nvPicPr>
            <p:cNvPr id="15" name="Picture 14">
              <a:extLst>
                <a:ext uri="{FF2B5EF4-FFF2-40B4-BE49-F238E27FC236}">
                  <a16:creationId xmlns:a16="http://schemas.microsoft.com/office/drawing/2014/main" id="{A3BA6C8D-0C2C-4016-90BE-A3DC1CA95DBA}"/>
                </a:ext>
              </a:extLst>
            </p:cNvPr>
            <p:cNvPicPr>
              <a:picLocks noChangeAspect="1"/>
            </p:cNvPicPr>
            <p:nvPr/>
          </p:nvPicPr>
          <p:blipFill>
            <a:blip r:embed="rId4"/>
            <a:stretch>
              <a:fillRect/>
            </a:stretch>
          </p:blipFill>
          <p:spPr>
            <a:xfrm>
              <a:off x="0" y="6641479"/>
              <a:ext cx="9144000" cy="243905"/>
            </a:xfrm>
            <a:prstGeom prst="rect">
              <a:avLst/>
            </a:prstGeom>
          </p:spPr>
        </p:pic>
        <p:pic>
          <p:nvPicPr>
            <p:cNvPr id="16" name="Imagen 10" descr="potroUAEM.png">
              <a:extLst>
                <a:ext uri="{FF2B5EF4-FFF2-40B4-BE49-F238E27FC236}">
                  <a16:creationId xmlns:a16="http://schemas.microsoft.com/office/drawing/2014/main" id="{3F8D1D9A-B8D7-4898-9AE1-3C1E06B05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9" name="TextBox 13">
            <a:extLst>
              <a:ext uri="{FF2B5EF4-FFF2-40B4-BE49-F238E27FC236}">
                <a16:creationId xmlns:a16="http://schemas.microsoft.com/office/drawing/2014/main" id="{7E565B01-78CD-4C22-9DE5-4EC5235A8885}"/>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Tree>
    <p:extLst>
      <p:ext uri="{BB962C8B-B14F-4D97-AF65-F5344CB8AC3E}">
        <p14:creationId xmlns:p14="http://schemas.microsoft.com/office/powerpoint/2010/main" val="3625707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179512" y="1175623"/>
            <a:ext cx="8856984" cy="400110"/>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4.3 Gestión administrativa o gerencia administrativa (Henry Fayol). </a:t>
            </a:r>
          </a:p>
        </p:txBody>
      </p:sp>
      <p:sp>
        <p:nvSpPr>
          <p:cNvPr id="3" name="Rectángulo 2">
            <a:extLst>
              <a:ext uri="{FF2B5EF4-FFF2-40B4-BE49-F238E27FC236}">
                <a16:creationId xmlns:a16="http://schemas.microsoft.com/office/drawing/2014/main" id="{F5B3C6F6-77E8-4CFD-8DDF-3BD687C7BDBC}"/>
              </a:ext>
            </a:extLst>
          </p:cNvPr>
          <p:cNvSpPr/>
          <p:nvPr/>
        </p:nvSpPr>
        <p:spPr>
          <a:xfrm>
            <a:off x="323528" y="1634706"/>
            <a:ext cx="4572000" cy="4801314"/>
          </a:xfrm>
          <a:prstGeom prst="rect">
            <a:avLst/>
          </a:prstGeom>
        </p:spPr>
        <p:txBody>
          <a:bodyPr>
            <a:spAutoFit/>
          </a:bodyPr>
          <a:lstStyle/>
          <a:p>
            <a:pPr algn="just"/>
            <a:r>
              <a:rPr lang="es-ES" dirty="0"/>
              <a:t>Henry Fayol es sobre todo conocido por sus aportaciones en el terreno del pensamiento administrativo. Expuso sus ideas en la obra Administración industrial y general, publicada en Francia en 1916. Tras las aportaciones realizadas por Frederick Taylor en el terreno de la organización científica del trabajo, cuya influencia se dejaría sentir en la segunda etapa de la Revolución Industrial, Fayol desarrolló todo un modelo administrativo de gran rigor para su época sirviéndose de una metodología positivista, consistente en observar los hechos, realizar experiencias y extraer reglas. En otra obra suya, La incapacidad industrial del estado (1921), hizo una defensa de los postulados de la libre empresa frente a la intervención del Estado en la vida económica (Castillo 2013).</a:t>
            </a:r>
            <a:endParaRPr lang="es-MX" dirty="0"/>
          </a:p>
        </p:txBody>
      </p:sp>
      <p:pic>
        <p:nvPicPr>
          <p:cNvPr id="6" name="Imagen 5" descr="Imagen que contiene hombre, foto, corbata, persona&#10;&#10;Descripción generada automáticamente">
            <a:extLst>
              <a:ext uri="{FF2B5EF4-FFF2-40B4-BE49-F238E27FC236}">
                <a16:creationId xmlns:a16="http://schemas.microsoft.com/office/drawing/2014/main" id="{EEFD84E1-84F3-4689-B5A0-1B6D7A9539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02836" y="1765060"/>
            <a:ext cx="2990850" cy="3943350"/>
          </a:xfrm>
          <a:prstGeom prst="rect">
            <a:avLst/>
          </a:prstGeom>
        </p:spPr>
      </p:pic>
      <p:sp>
        <p:nvSpPr>
          <p:cNvPr id="15" name="TextBox 13">
            <a:extLst>
              <a:ext uri="{FF2B5EF4-FFF2-40B4-BE49-F238E27FC236}">
                <a16:creationId xmlns:a16="http://schemas.microsoft.com/office/drawing/2014/main" id="{A7EFBDCE-F600-43EB-B6A5-5827F23FD5D0}"/>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Tree>
    <p:extLst>
      <p:ext uri="{BB962C8B-B14F-4D97-AF65-F5344CB8AC3E}">
        <p14:creationId xmlns:p14="http://schemas.microsoft.com/office/powerpoint/2010/main" val="2430066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486408" y="119062"/>
            <a:ext cx="8856984" cy="400110"/>
          </a:xfrm>
          <a:prstGeom prst="rect">
            <a:avLst/>
          </a:prstGeom>
        </p:spPr>
        <p:txBody>
          <a:bodyPr wrap="square">
            <a:spAutoFit/>
          </a:bodyPr>
          <a:lstStyle/>
          <a:p>
            <a:r>
              <a:rPr lang="es-MX" sz="2000" dirty="0">
                <a:solidFill>
                  <a:schemeClr val="bg1"/>
                </a:solidFill>
                <a:latin typeface="Arial" panose="020B0604020202020204" pitchFamily="34" charset="0"/>
                <a:cs typeface="Arial" panose="020B0604020202020204" pitchFamily="34" charset="0"/>
              </a:rPr>
              <a:t>4.3 Gestión administrativa o gerencia administrativa (Henry Fayol). </a:t>
            </a:r>
          </a:p>
        </p:txBody>
      </p:sp>
      <p:sp>
        <p:nvSpPr>
          <p:cNvPr id="51" name="Rectangle 3">
            <a:extLst>
              <a:ext uri="{FF2B5EF4-FFF2-40B4-BE49-F238E27FC236}">
                <a16:creationId xmlns:a16="http://schemas.microsoft.com/office/drawing/2014/main" id="{417B23A9-4CD2-43C2-A574-A048426EA260}"/>
              </a:ext>
            </a:extLst>
          </p:cNvPr>
          <p:cNvSpPr txBox="1">
            <a:spLocks noChangeArrowheads="1"/>
          </p:cNvSpPr>
          <p:nvPr/>
        </p:nvSpPr>
        <p:spPr>
          <a:xfrm>
            <a:off x="685800" y="1371600"/>
            <a:ext cx="7772400" cy="41148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lnSpc>
                <a:spcPct val="90000"/>
              </a:lnSpc>
              <a:buClr>
                <a:srgbClr val="FF00FF"/>
              </a:buClr>
            </a:pPr>
            <a:r>
              <a:rPr lang="es-ES_tradnl" altLang="es-MX" sz="2000" dirty="0">
                <a:solidFill>
                  <a:schemeClr val="tx1"/>
                </a:solidFill>
                <a:latin typeface="Arial" panose="020B0604020202020204" pitchFamily="34" charset="0"/>
                <a:cs typeface="Arial" panose="020B0604020202020204" pitchFamily="34" charset="0"/>
              </a:rPr>
              <a:t>La teoría clásica surgió en Francia y se difundió rápidamente por Europa.  Se caracterizó por el énfasis en la estructura que una organización debe tener para lograr la eficiencia. Esta tuvo un enfoque normativo y prescriptivo, donde están involucradas todas las partes (Castillo 2013).</a:t>
            </a:r>
          </a:p>
          <a:p>
            <a:pPr algn="just">
              <a:lnSpc>
                <a:spcPct val="90000"/>
              </a:lnSpc>
              <a:buClr>
                <a:srgbClr val="FF00FF"/>
              </a:buClr>
            </a:pPr>
            <a:r>
              <a:rPr lang="es-ES_tradnl" altLang="es-MX" sz="2000" dirty="0">
                <a:solidFill>
                  <a:schemeClr val="tx1"/>
                </a:solidFill>
                <a:latin typeface="Arial" panose="020B0604020202020204" pitchFamily="34" charset="0"/>
                <a:cs typeface="Arial" panose="020B0604020202020204" pitchFamily="34" charset="0"/>
              </a:rPr>
              <a:t>Fayol demostró que con una visión científica y con métodos adecuados de gerencia, los resultados satisfactorios serían inevitables, estableciendo las funciones básicas de las empresas:</a:t>
            </a:r>
          </a:p>
        </p:txBody>
      </p:sp>
      <p:grpSp>
        <p:nvGrpSpPr>
          <p:cNvPr id="52" name="Group 3">
            <a:extLst>
              <a:ext uri="{FF2B5EF4-FFF2-40B4-BE49-F238E27FC236}">
                <a16:creationId xmlns:a16="http://schemas.microsoft.com/office/drawing/2014/main" id="{7637EE99-6F79-4612-AA27-504D15F96F69}"/>
              </a:ext>
            </a:extLst>
          </p:cNvPr>
          <p:cNvGrpSpPr>
            <a:grpSpLocks/>
          </p:cNvGrpSpPr>
          <p:nvPr/>
        </p:nvGrpSpPr>
        <p:grpSpPr bwMode="auto">
          <a:xfrm>
            <a:off x="342900" y="3942702"/>
            <a:ext cx="8458200" cy="1662212"/>
            <a:chOff x="0" y="1632"/>
            <a:chExt cx="5760" cy="1344"/>
          </a:xfrm>
        </p:grpSpPr>
        <p:sp>
          <p:nvSpPr>
            <p:cNvPr id="53" name="Text Box 4">
              <a:extLst>
                <a:ext uri="{FF2B5EF4-FFF2-40B4-BE49-F238E27FC236}">
                  <a16:creationId xmlns:a16="http://schemas.microsoft.com/office/drawing/2014/main" id="{F2433F31-D617-4E36-A04C-26F1BA122CFB}"/>
                </a:ext>
              </a:extLst>
            </p:cNvPr>
            <p:cNvSpPr txBox="1">
              <a:spLocks noChangeArrowheads="1"/>
            </p:cNvSpPr>
            <p:nvPr/>
          </p:nvSpPr>
          <p:spPr bwMode="auto">
            <a:xfrm>
              <a:off x="2199" y="1680"/>
              <a:ext cx="1545"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s-MX" sz="2800" dirty="0">
                  <a:latin typeface="Times New Roman" panose="02020603050405020304" pitchFamily="18" charset="0"/>
                </a:rPr>
                <a:t>Administrativas</a:t>
              </a:r>
            </a:p>
          </p:txBody>
        </p:sp>
        <p:sp>
          <p:nvSpPr>
            <p:cNvPr id="54" name="Text Box 5">
              <a:extLst>
                <a:ext uri="{FF2B5EF4-FFF2-40B4-BE49-F238E27FC236}">
                  <a16:creationId xmlns:a16="http://schemas.microsoft.com/office/drawing/2014/main" id="{E3873F94-A911-467B-9A09-C4B8BABFE381}"/>
                </a:ext>
              </a:extLst>
            </p:cNvPr>
            <p:cNvSpPr txBox="1">
              <a:spLocks noChangeArrowheads="1"/>
            </p:cNvSpPr>
            <p:nvPr/>
          </p:nvSpPr>
          <p:spPr bwMode="auto">
            <a:xfrm>
              <a:off x="0" y="2538"/>
              <a:ext cx="91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s-MX" sz="2800">
                  <a:latin typeface="Times New Roman" panose="02020603050405020304" pitchFamily="18" charset="0"/>
                </a:rPr>
                <a:t>Técnicas</a:t>
              </a:r>
            </a:p>
          </p:txBody>
        </p:sp>
        <p:sp>
          <p:nvSpPr>
            <p:cNvPr id="55" name="Text Box 6">
              <a:extLst>
                <a:ext uri="{FF2B5EF4-FFF2-40B4-BE49-F238E27FC236}">
                  <a16:creationId xmlns:a16="http://schemas.microsoft.com/office/drawing/2014/main" id="{F352E4D8-63ED-4740-9082-ED5AD60EE514}"/>
                </a:ext>
              </a:extLst>
            </p:cNvPr>
            <p:cNvSpPr txBox="1">
              <a:spLocks noChangeArrowheads="1"/>
            </p:cNvSpPr>
            <p:nvPr/>
          </p:nvSpPr>
          <p:spPr bwMode="auto">
            <a:xfrm>
              <a:off x="975" y="2553"/>
              <a:ext cx="123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s-MX" sz="2800">
                  <a:latin typeface="Times New Roman" panose="02020603050405020304" pitchFamily="18" charset="0"/>
                </a:rPr>
                <a:t>Comerciales</a:t>
              </a:r>
            </a:p>
          </p:txBody>
        </p:sp>
        <p:sp>
          <p:nvSpPr>
            <p:cNvPr id="56" name="Text Box 7">
              <a:extLst>
                <a:ext uri="{FF2B5EF4-FFF2-40B4-BE49-F238E27FC236}">
                  <a16:creationId xmlns:a16="http://schemas.microsoft.com/office/drawing/2014/main" id="{B83CB55E-7FF3-4BF7-937E-E15C795238D4}"/>
                </a:ext>
              </a:extLst>
            </p:cNvPr>
            <p:cNvSpPr txBox="1">
              <a:spLocks noChangeArrowheads="1"/>
            </p:cNvSpPr>
            <p:nvPr/>
          </p:nvSpPr>
          <p:spPr bwMode="auto">
            <a:xfrm>
              <a:off x="2357" y="2538"/>
              <a:ext cx="1147"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s-MX" sz="2800">
                  <a:latin typeface="Times New Roman" panose="02020603050405020304" pitchFamily="18" charset="0"/>
                </a:rPr>
                <a:t>Financieras</a:t>
              </a:r>
              <a:endParaRPr lang="es-ES_tradnl" altLang="es-MX" sz="4400" b="1" i="1">
                <a:solidFill>
                  <a:schemeClr val="folHlink"/>
                </a:solidFill>
                <a:latin typeface="Times New Roman" panose="02020603050405020304" pitchFamily="18" charset="0"/>
              </a:endParaRPr>
            </a:p>
          </p:txBody>
        </p:sp>
        <p:sp>
          <p:nvSpPr>
            <p:cNvPr id="57" name="Text Box 8">
              <a:extLst>
                <a:ext uri="{FF2B5EF4-FFF2-40B4-BE49-F238E27FC236}">
                  <a16:creationId xmlns:a16="http://schemas.microsoft.com/office/drawing/2014/main" id="{80987467-117A-4442-AED4-B63B6AB06282}"/>
                </a:ext>
              </a:extLst>
            </p:cNvPr>
            <p:cNvSpPr txBox="1">
              <a:spLocks noChangeArrowheads="1"/>
            </p:cNvSpPr>
            <p:nvPr/>
          </p:nvSpPr>
          <p:spPr bwMode="auto">
            <a:xfrm>
              <a:off x="3584" y="2553"/>
              <a:ext cx="102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s-MX" sz="2800">
                  <a:latin typeface="Times New Roman" panose="02020603050405020304" pitchFamily="18" charset="0"/>
                </a:rPr>
                <a:t>Seguridad</a:t>
              </a:r>
            </a:p>
          </p:txBody>
        </p:sp>
        <p:sp>
          <p:nvSpPr>
            <p:cNvPr id="58" name="Text Box 9">
              <a:extLst>
                <a:ext uri="{FF2B5EF4-FFF2-40B4-BE49-F238E27FC236}">
                  <a16:creationId xmlns:a16="http://schemas.microsoft.com/office/drawing/2014/main" id="{083F5B09-A6F8-43E1-BA39-BBB9C3A83C08}"/>
                </a:ext>
              </a:extLst>
            </p:cNvPr>
            <p:cNvSpPr txBox="1">
              <a:spLocks noChangeArrowheads="1"/>
            </p:cNvSpPr>
            <p:nvPr/>
          </p:nvSpPr>
          <p:spPr bwMode="auto">
            <a:xfrm>
              <a:off x="4654" y="2553"/>
              <a:ext cx="101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s-MX" sz="2800">
                  <a:latin typeface="Times New Roman" panose="02020603050405020304" pitchFamily="18" charset="0"/>
                </a:rPr>
                <a:t>Contables</a:t>
              </a:r>
            </a:p>
          </p:txBody>
        </p:sp>
        <p:sp>
          <p:nvSpPr>
            <p:cNvPr id="59" name="Line 10">
              <a:extLst>
                <a:ext uri="{FF2B5EF4-FFF2-40B4-BE49-F238E27FC236}">
                  <a16:creationId xmlns:a16="http://schemas.microsoft.com/office/drawing/2014/main" id="{AF75F49B-9363-4963-B959-1BA6A31B515A}"/>
                </a:ext>
              </a:extLst>
            </p:cNvPr>
            <p:cNvSpPr>
              <a:spLocks noChangeShapeType="1"/>
            </p:cNvSpPr>
            <p:nvPr/>
          </p:nvSpPr>
          <p:spPr bwMode="auto">
            <a:xfrm>
              <a:off x="0" y="2448"/>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0" name="Line 11">
              <a:extLst>
                <a:ext uri="{FF2B5EF4-FFF2-40B4-BE49-F238E27FC236}">
                  <a16:creationId xmlns:a16="http://schemas.microsoft.com/office/drawing/2014/main" id="{94A60530-8FA1-4F44-B8C0-D73521B8BFA0}"/>
                </a:ext>
              </a:extLst>
            </p:cNvPr>
            <p:cNvSpPr>
              <a:spLocks noChangeShapeType="1"/>
            </p:cNvSpPr>
            <p:nvPr/>
          </p:nvSpPr>
          <p:spPr bwMode="auto">
            <a:xfrm>
              <a:off x="0" y="2976"/>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1" name="Line 12">
              <a:extLst>
                <a:ext uri="{FF2B5EF4-FFF2-40B4-BE49-F238E27FC236}">
                  <a16:creationId xmlns:a16="http://schemas.microsoft.com/office/drawing/2014/main" id="{29C6AB10-7896-4FF4-BDB3-5392FEBC1940}"/>
                </a:ext>
              </a:extLst>
            </p:cNvPr>
            <p:cNvSpPr>
              <a:spLocks noChangeShapeType="1"/>
            </p:cNvSpPr>
            <p:nvPr/>
          </p:nvSpPr>
          <p:spPr bwMode="auto">
            <a:xfrm>
              <a:off x="960" y="244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2" name="Line 13">
              <a:extLst>
                <a:ext uri="{FF2B5EF4-FFF2-40B4-BE49-F238E27FC236}">
                  <a16:creationId xmlns:a16="http://schemas.microsoft.com/office/drawing/2014/main" id="{7A24071A-80DF-4E8E-8CFF-A9A3BC3310C9}"/>
                </a:ext>
              </a:extLst>
            </p:cNvPr>
            <p:cNvSpPr>
              <a:spLocks noChangeShapeType="1"/>
            </p:cNvSpPr>
            <p:nvPr/>
          </p:nvSpPr>
          <p:spPr bwMode="auto">
            <a:xfrm>
              <a:off x="0" y="244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3" name="Line 14">
              <a:extLst>
                <a:ext uri="{FF2B5EF4-FFF2-40B4-BE49-F238E27FC236}">
                  <a16:creationId xmlns:a16="http://schemas.microsoft.com/office/drawing/2014/main" id="{F5A9FC3A-29CF-4014-A340-97BE9A6167ED}"/>
                </a:ext>
              </a:extLst>
            </p:cNvPr>
            <p:cNvSpPr>
              <a:spLocks noChangeShapeType="1"/>
            </p:cNvSpPr>
            <p:nvPr/>
          </p:nvSpPr>
          <p:spPr bwMode="auto">
            <a:xfrm>
              <a:off x="2304" y="244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4" name="Line 15">
              <a:extLst>
                <a:ext uri="{FF2B5EF4-FFF2-40B4-BE49-F238E27FC236}">
                  <a16:creationId xmlns:a16="http://schemas.microsoft.com/office/drawing/2014/main" id="{829BB2BB-FD05-43D3-B6E9-25D1C2D862C7}"/>
                </a:ext>
              </a:extLst>
            </p:cNvPr>
            <p:cNvSpPr>
              <a:spLocks noChangeShapeType="1"/>
            </p:cNvSpPr>
            <p:nvPr/>
          </p:nvSpPr>
          <p:spPr bwMode="auto">
            <a:xfrm>
              <a:off x="3552" y="244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5" name="Line 16">
              <a:extLst>
                <a:ext uri="{FF2B5EF4-FFF2-40B4-BE49-F238E27FC236}">
                  <a16:creationId xmlns:a16="http://schemas.microsoft.com/office/drawing/2014/main" id="{F2A863E1-3D38-4FA5-807C-5519BB6DF657}"/>
                </a:ext>
              </a:extLst>
            </p:cNvPr>
            <p:cNvSpPr>
              <a:spLocks noChangeShapeType="1"/>
            </p:cNvSpPr>
            <p:nvPr/>
          </p:nvSpPr>
          <p:spPr bwMode="auto">
            <a:xfrm>
              <a:off x="4608" y="244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6" name="Line 17">
              <a:extLst>
                <a:ext uri="{FF2B5EF4-FFF2-40B4-BE49-F238E27FC236}">
                  <a16:creationId xmlns:a16="http://schemas.microsoft.com/office/drawing/2014/main" id="{66B3BCA3-2F7F-431A-962F-227F9DE5D48B}"/>
                </a:ext>
              </a:extLst>
            </p:cNvPr>
            <p:cNvSpPr>
              <a:spLocks noChangeShapeType="1"/>
            </p:cNvSpPr>
            <p:nvPr/>
          </p:nvSpPr>
          <p:spPr bwMode="auto">
            <a:xfrm>
              <a:off x="5760" y="244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7" name="Rectangle 18">
              <a:extLst>
                <a:ext uri="{FF2B5EF4-FFF2-40B4-BE49-F238E27FC236}">
                  <a16:creationId xmlns:a16="http://schemas.microsoft.com/office/drawing/2014/main" id="{3C047DA1-5476-46D7-9C1F-4F6CD44FE824}"/>
                </a:ext>
              </a:extLst>
            </p:cNvPr>
            <p:cNvSpPr>
              <a:spLocks noChangeArrowheads="1"/>
            </p:cNvSpPr>
            <p:nvPr/>
          </p:nvSpPr>
          <p:spPr bwMode="auto">
            <a:xfrm>
              <a:off x="2016" y="1632"/>
              <a:ext cx="1776" cy="4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8" name="Line 19">
              <a:extLst>
                <a:ext uri="{FF2B5EF4-FFF2-40B4-BE49-F238E27FC236}">
                  <a16:creationId xmlns:a16="http://schemas.microsoft.com/office/drawing/2014/main" id="{C44A5900-293D-416A-848B-1F153769CF47}"/>
                </a:ext>
              </a:extLst>
            </p:cNvPr>
            <p:cNvSpPr>
              <a:spLocks noChangeShapeType="1"/>
            </p:cNvSpPr>
            <p:nvPr/>
          </p:nvSpPr>
          <p:spPr bwMode="auto">
            <a:xfrm>
              <a:off x="2880" y="2064"/>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 name="Line 20">
              <a:extLst>
                <a:ext uri="{FF2B5EF4-FFF2-40B4-BE49-F238E27FC236}">
                  <a16:creationId xmlns:a16="http://schemas.microsoft.com/office/drawing/2014/main" id="{1038B7EE-4D30-4478-A65E-7DF202B6C297}"/>
                </a:ext>
              </a:extLst>
            </p:cNvPr>
            <p:cNvSpPr>
              <a:spLocks noChangeShapeType="1"/>
            </p:cNvSpPr>
            <p:nvPr/>
          </p:nvSpPr>
          <p:spPr bwMode="auto">
            <a:xfrm>
              <a:off x="432" y="2208"/>
              <a:ext cx="47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0" name="Line 21">
              <a:extLst>
                <a:ext uri="{FF2B5EF4-FFF2-40B4-BE49-F238E27FC236}">
                  <a16:creationId xmlns:a16="http://schemas.microsoft.com/office/drawing/2014/main" id="{E9CEC447-4352-4AFD-8C86-35683F72570D}"/>
                </a:ext>
              </a:extLst>
            </p:cNvPr>
            <p:cNvSpPr>
              <a:spLocks noChangeShapeType="1"/>
            </p:cNvSpPr>
            <p:nvPr/>
          </p:nvSpPr>
          <p:spPr bwMode="auto">
            <a:xfrm>
              <a:off x="432" y="220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 name="Line 22">
              <a:extLst>
                <a:ext uri="{FF2B5EF4-FFF2-40B4-BE49-F238E27FC236}">
                  <a16:creationId xmlns:a16="http://schemas.microsoft.com/office/drawing/2014/main" id="{ADDE950E-F983-4D87-9521-72C7BAA80B4C}"/>
                </a:ext>
              </a:extLst>
            </p:cNvPr>
            <p:cNvSpPr>
              <a:spLocks noChangeShapeType="1"/>
            </p:cNvSpPr>
            <p:nvPr/>
          </p:nvSpPr>
          <p:spPr bwMode="auto">
            <a:xfrm>
              <a:off x="1536" y="220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2" name="Line 23">
              <a:extLst>
                <a:ext uri="{FF2B5EF4-FFF2-40B4-BE49-F238E27FC236}">
                  <a16:creationId xmlns:a16="http://schemas.microsoft.com/office/drawing/2014/main" id="{F8FA56AB-D9EC-4250-97C7-C8D5FB146344}"/>
                </a:ext>
              </a:extLst>
            </p:cNvPr>
            <p:cNvSpPr>
              <a:spLocks noChangeShapeType="1"/>
            </p:cNvSpPr>
            <p:nvPr/>
          </p:nvSpPr>
          <p:spPr bwMode="auto">
            <a:xfrm>
              <a:off x="2880" y="220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3" name="Line 24">
              <a:extLst>
                <a:ext uri="{FF2B5EF4-FFF2-40B4-BE49-F238E27FC236}">
                  <a16:creationId xmlns:a16="http://schemas.microsoft.com/office/drawing/2014/main" id="{E23A7DD1-F1E2-439A-98E3-7AD0CDE74F15}"/>
                </a:ext>
              </a:extLst>
            </p:cNvPr>
            <p:cNvSpPr>
              <a:spLocks noChangeShapeType="1"/>
            </p:cNvSpPr>
            <p:nvPr/>
          </p:nvSpPr>
          <p:spPr bwMode="auto">
            <a:xfrm>
              <a:off x="4032" y="220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4" name="Line 25">
              <a:extLst>
                <a:ext uri="{FF2B5EF4-FFF2-40B4-BE49-F238E27FC236}">
                  <a16:creationId xmlns:a16="http://schemas.microsoft.com/office/drawing/2014/main" id="{403C2C6F-6E59-4348-82A2-40DF2A9A5896}"/>
                </a:ext>
              </a:extLst>
            </p:cNvPr>
            <p:cNvSpPr>
              <a:spLocks noChangeShapeType="1"/>
            </p:cNvSpPr>
            <p:nvPr/>
          </p:nvSpPr>
          <p:spPr bwMode="auto">
            <a:xfrm>
              <a:off x="5184" y="220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Tree>
    <p:extLst>
      <p:ext uri="{BB962C8B-B14F-4D97-AF65-F5344CB8AC3E}">
        <p14:creationId xmlns:p14="http://schemas.microsoft.com/office/powerpoint/2010/main" val="114543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anim calcmode="lin" valueType="num">
                                      <p:cBhvr additive="base">
                                        <p:cTn id="7"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
                                            <p:txEl>
                                              <p:pRg st="1" end="1"/>
                                            </p:txEl>
                                          </p:spTgt>
                                        </p:tgtEl>
                                        <p:attrNameLst>
                                          <p:attrName>style.visibility</p:attrName>
                                        </p:attrNameLst>
                                      </p:cBhvr>
                                      <p:to>
                                        <p:strVal val="visible"/>
                                      </p:to>
                                    </p:set>
                                    <p:anim calcmode="lin" valueType="num">
                                      <p:cBhvr additive="base">
                                        <p:cTn id="13" dur="500" fill="hold"/>
                                        <p:tgtEl>
                                          <p:spTgt spid="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179512" y="1052736"/>
            <a:ext cx="8856984" cy="400110"/>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4.3 Gestión administrativa o gerencia administrativa (Henry Fayol). </a:t>
            </a:r>
          </a:p>
        </p:txBody>
      </p:sp>
      <p:sp>
        <p:nvSpPr>
          <p:cNvPr id="8" name="TextBox 13">
            <a:extLst>
              <a:ext uri="{FF2B5EF4-FFF2-40B4-BE49-F238E27FC236}">
                <a16:creationId xmlns:a16="http://schemas.microsoft.com/office/drawing/2014/main" id="{69573177-61B8-4135-8D2B-2AB5EF2B5CF4}"/>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9" name="Rectangle 2">
            <a:extLst>
              <a:ext uri="{FF2B5EF4-FFF2-40B4-BE49-F238E27FC236}">
                <a16:creationId xmlns:a16="http://schemas.microsoft.com/office/drawing/2014/main" id="{22DCDAA8-D6F9-4942-9A96-26DE6C666029}"/>
              </a:ext>
            </a:extLst>
          </p:cNvPr>
          <p:cNvSpPr>
            <a:spLocks noChangeArrowheads="1"/>
          </p:cNvSpPr>
          <p:nvPr/>
        </p:nvSpPr>
        <p:spPr bwMode="auto">
          <a:xfrm>
            <a:off x="533400" y="2438400"/>
            <a:ext cx="6400800" cy="3733800"/>
          </a:xfrm>
          <a:prstGeom prst="rect">
            <a:avLst/>
          </a:prstGeom>
          <a:solidFill>
            <a:schemeClr val="accent2">
              <a:lumMod val="60000"/>
              <a:lumOff val="40000"/>
            </a:schemeClr>
          </a:solidFill>
          <a:ln w="9525">
            <a:solidFill>
              <a:schemeClr val="tx1"/>
            </a:solidFill>
            <a:miter lim="800000"/>
            <a:headEnd/>
            <a:tailEnd/>
          </a:ln>
          <a:effectLst/>
        </p:spPr>
        <p:txBody>
          <a:bodyPr wrap="none"/>
          <a:lstStyle/>
          <a:p>
            <a:r>
              <a:rPr lang="es-ES_tradnl" altLang="es-MX" sz="2400" dirty="0">
                <a:latin typeface="Arial" panose="020B0604020202020204" pitchFamily="34" charset="0"/>
                <a:cs typeface="Arial" panose="020B0604020202020204" pitchFamily="34" charset="0"/>
              </a:rPr>
              <a:t>FUNCIONES ADMINISTRATIVAS.</a:t>
            </a:r>
          </a:p>
          <a:p>
            <a:endParaRPr lang="es-ES_tradnl" altLang="es-MX" sz="2400" dirty="0">
              <a:latin typeface="Arial" panose="020B0604020202020204" pitchFamily="34" charset="0"/>
              <a:cs typeface="Arial" panose="020B0604020202020204" pitchFamily="34" charset="0"/>
            </a:endParaRPr>
          </a:p>
          <a:p>
            <a:pPr>
              <a:buFontTx/>
              <a:buChar char="•"/>
            </a:pPr>
            <a:r>
              <a:rPr lang="es-ES_tradnl" altLang="es-MX" sz="2400" dirty="0">
                <a:latin typeface="Arial" panose="020B0604020202020204" pitchFamily="34" charset="0"/>
                <a:cs typeface="Arial" panose="020B0604020202020204" pitchFamily="34" charset="0"/>
              </a:rPr>
              <a:t>Planear</a:t>
            </a:r>
          </a:p>
          <a:p>
            <a:pPr>
              <a:buFontTx/>
              <a:buChar char="•"/>
            </a:pPr>
            <a:r>
              <a:rPr lang="es-ES_tradnl" altLang="es-MX" sz="2400" dirty="0">
                <a:latin typeface="Arial" panose="020B0604020202020204" pitchFamily="34" charset="0"/>
                <a:cs typeface="Arial" panose="020B0604020202020204" pitchFamily="34" charset="0"/>
              </a:rPr>
              <a:t>Organizar</a:t>
            </a:r>
          </a:p>
          <a:p>
            <a:pPr>
              <a:buFontTx/>
              <a:buChar char="•"/>
            </a:pPr>
            <a:r>
              <a:rPr lang="es-ES_tradnl" altLang="es-MX" sz="2400" dirty="0">
                <a:latin typeface="Arial" panose="020B0604020202020204" pitchFamily="34" charset="0"/>
                <a:cs typeface="Arial" panose="020B0604020202020204" pitchFamily="34" charset="0"/>
              </a:rPr>
              <a:t>Dirigir.</a:t>
            </a:r>
          </a:p>
          <a:p>
            <a:pPr>
              <a:buFontTx/>
              <a:buChar char="•"/>
            </a:pPr>
            <a:r>
              <a:rPr lang="es-ES_tradnl" altLang="es-MX" sz="2400" dirty="0">
                <a:latin typeface="Arial" panose="020B0604020202020204" pitchFamily="34" charset="0"/>
                <a:cs typeface="Arial" panose="020B0604020202020204" pitchFamily="34" charset="0"/>
              </a:rPr>
              <a:t>Coordinar</a:t>
            </a:r>
          </a:p>
          <a:p>
            <a:pPr>
              <a:buFontTx/>
              <a:buChar char="•"/>
            </a:pPr>
            <a:r>
              <a:rPr lang="es-ES_tradnl" altLang="es-MX" sz="2400" dirty="0">
                <a:latin typeface="Arial" panose="020B0604020202020204" pitchFamily="34" charset="0"/>
                <a:cs typeface="Arial" panose="020B0604020202020204" pitchFamily="34" charset="0"/>
              </a:rPr>
              <a:t>Controlar.</a:t>
            </a:r>
          </a:p>
          <a:p>
            <a:r>
              <a:rPr lang="es-ES_tradnl" altLang="es-MX" sz="2400" dirty="0">
                <a:latin typeface="Arial" panose="020B0604020202020204" pitchFamily="34" charset="0"/>
                <a:cs typeface="Arial" panose="020B0604020202020204" pitchFamily="34" charset="0"/>
              </a:rPr>
              <a:t>                                         Otras funciones no</a:t>
            </a:r>
          </a:p>
          <a:p>
            <a:r>
              <a:rPr lang="es-ES_tradnl" altLang="es-MX" sz="2400" dirty="0">
                <a:latin typeface="Arial" panose="020B0604020202020204" pitchFamily="34" charset="0"/>
                <a:cs typeface="Arial" panose="020B0604020202020204" pitchFamily="34" charset="0"/>
              </a:rPr>
              <a:t>                                          Administrativas                              </a:t>
            </a:r>
          </a:p>
          <a:p>
            <a:endParaRPr lang="es-ES_tradnl" altLang="es-MX" sz="2400" dirty="0">
              <a:latin typeface="Arial" panose="020B0604020202020204" pitchFamily="34" charset="0"/>
              <a:cs typeface="Arial" panose="020B0604020202020204" pitchFamily="34" charset="0"/>
            </a:endParaRPr>
          </a:p>
        </p:txBody>
      </p:sp>
      <p:sp>
        <p:nvSpPr>
          <p:cNvPr id="15" name="Rectangle 3">
            <a:extLst>
              <a:ext uri="{FF2B5EF4-FFF2-40B4-BE49-F238E27FC236}">
                <a16:creationId xmlns:a16="http://schemas.microsoft.com/office/drawing/2014/main" id="{B95E00EB-C402-4F90-A08B-9075A9D062A2}"/>
              </a:ext>
            </a:extLst>
          </p:cNvPr>
          <p:cNvSpPr>
            <a:spLocks noChangeArrowheads="1"/>
          </p:cNvSpPr>
          <p:nvPr/>
        </p:nvSpPr>
        <p:spPr bwMode="auto">
          <a:xfrm>
            <a:off x="533400" y="1542757"/>
            <a:ext cx="8229600" cy="914400"/>
          </a:xfrm>
          <a:prstGeom prst="rect">
            <a:avLst/>
          </a:prstGeom>
          <a:solidFill>
            <a:schemeClr val="accent6">
              <a:lumMod val="60000"/>
              <a:lumOff val="40000"/>
            </a:schemeClr>
          </a:solidFill>
          <a:ln w="9525">
            <a:solidFill>
              <a:schemeClr val="tx1"/>
            </a:solidFill>
            <a:miter lim="800000"/>
            <a:headEnd/>
            <a:tailEnd/>
          </a:ln>
          <a:effectLst/>
        </p:spPr>
        <p:txBody>
          <a:bodyPr wrap="none" anchor="ctr"/>
          <a:lstStyle/>
          <a:p>
            <a:pPr algn="ctr"/>
            <a:r>
              <a:rPr lang="es-ES_tradnl" altLang="es-MX" sz="2800" i="1">
                <a:latin typeface="Arial" panose="020B0604020202020204" pitchFamily="34" charset="0"/>
                <a:cs typeface="Arial" panose="020B0604020202020204" pitchFamily="34" charset="0"/>
              </a:rPr>
              <a:t>Proporcionalidad de las funciones Administrativas</a:t>
            </a:r>
            <a:endParaRPr lang="es-ES_tradnl" altLang="es-MX" sz="2400">
              <a:latin typeface="Arial" panose="020B0604020202020204" pitchFamily="34" charset="0"/>
              <a:cs typeface="Arial" panose="020B0604020202020204" pitchFamily="34" charset="0"/>
            </a:endParaRPr>
          </a:p>
        </p:txBody>
      </p:sp>
      <p:sp>
        <p:nvSpPr>
          <p:cNvPr id="16" name="Rectangle 5">
            <a:extLst>
              <a:ext uri="{FF2B5EF4-FFF2-40B4-BE49-F238E27FC236}">
                <a16:creationId xmlns:a16="http://schemas.microsoft.com/office/drawing/2014/main" id="{F56CE0F0-1B44-4FF4-89FA-E05669202DD1}"/>
              </a:ext>
            </a:extLst>
          </p:cNvPr>
          <p:cNvSpPr>
            <a:spLocks noChangeArrowheads="1"/>
          </p:cNvSpPr>
          <p:nvPr/>
        </p:nvSpPr>
        <p:spPr bwMode="auto">
          <a:xfrm>
            <a:off x="7315200" y="2457156"/>
            <a:ext cx="1447800" cy="3715043"/>
          </a:xfrm>
          <a:prstGeom prst="rect">
            <a:avLst/>
          </a:prstGeom>
          <a:solidFill>
            <a:schemeClr val="accent3">
              <a:lumMod val="60000"/>
              <a:lumOff val="40000"/>
            </a:schemeClr>
          </a:solidFill>
          <a:ln w="9525">
            <a:solidFill>
              <a:schemeClr val="tx1"/>
            </a:solidFill>
            <a:miter lim="800000"/>
            <a:headEnd/>
            <a:tailEnd/>
          </a:ln>
          <a:effectLst/>
        </p:spPr>
        <p:txBody>
          <a:bodyPr wrap="none" anchorCtr="1"/>
          <a:lstStyle/>
          <a:p>
            <a:r>
              <a:rPr lang="es-ES_tradnl" altLang="es-MX" sz="2400" b="1" dirty="0">
                <a:latin typeface="Times New Roman" panose="02020603050405020304" pitchFamily="18" charset="0"/>
              </a:rPr>
              <a:t>Más Altos</a:t>
            </a:r>
            <a:endParaRPr lang="es-ES_tradnl" altLang="es-MX" sz="2400" dirty="0">
              <a:latin typeface="Times New Roman" panose="02020603050405020304" pitchFamily="18" charset="0"/>
            </a:endParaRPr>
          </a:p>
          <a:p>
            <a:endParaRPr lang="es-ES_tradnl" altLang="es-MX" sz="2400" dirty="0">
              <a:latin typeface="Times New Roman" panose="02020603050405020304" pitchFamily="18" charset="0"/>
            </a:endParaRPr>
          </a:p>
          <a:p>
            <a:endParaRPr lang="es-ES_tradnl" altLang="es-MX" sz="2400" dirty="0">
              <a:latin typeface="Times New Roman" panose="02020603050405020304" pitchFamily="18" charset="0"/>
            </a:endParaRPr>
          </a:p>
          <a:p>
            <a:endParaRPr lang="es-ES_tradnl" altLang="es-MX" sz="2400" dirty="0">
              <a:latin typeface="Times New Roman" panose="02020603050405020304" pitchFamily="18" charset="0"/>
            </a:endParaRPr>
          </a:p>
          <a:p>
            <a:endParaRPr lang="es-ES_tradnl" altLang="es-MX" sz="2400" dirty="0">
              <a:latin typeface="Times New Roman" panose="02020603050405020304" pitchFamily="18" charset="0"/>
            </a:endParaRPr>
          </a:p>
          <a:p>
            <a:endParaRPr lang="es-ES_tradnl" altLang="es-MX" sz="2400" dirty="0">
              <a:latin typeface="Times New Roman" panose="02020603050405020304" pitchFamily="18" charset="0"/>
            </a:endParaRPr>
          </a:p>
          <a:p>
            <a:endParaRPr lang="es-ES_tradnl" altLang="es-MX" sz="2400" dirty="0">
              <a:latin typeface="Times New Roman" panose="02020603050405020304" pitchFamily="18" charset="0"/>
            </a:endParaRPr>
          </a:p>
          <a:p>
            <a:endParaRPr lang="es-ES_tradnl" altLang="es-MX" sz="2400" dirty="0">
              <a:latin typeface="Times New Roman" panose="02020603050405020304" pitchFamily="18" charset="0"/>
            </a:endParaRPr>
          </a:p>
          <a:p>
            <a:r>
              <a:rPr lang="es-ES_tradnl" altLang="es-MX" sz="2400" dirty="0">
                <a:latin typeface="Times New Roman" panose="02020603050405020304" pitchFamily="18" charset="0"/>
              </a:rPr>
              <a:t>Más Bajos</a:t>
            </a:r>
          </a:p>
        </p:txBody>
      </p:sp>
      <p:sp>
        <p:nvSpPr>
          <p:cNvPr id="17" name="Line 4">
            <a:extLst>
              <a:ext uri="{FF2B5EF4-FFF2-40B4-BE49-F238E27FC236}">
                <a16:creationId xmlns:a16="http://schemas.microsoft.com/office/drawing/2014/main" id="{8B086365-B10F-41F2-95C7-6F9A7024562B}"/>
              </a:ext>
            </a:extLst>
          </p:cNvPr>
          <p:cNvSpPr>
            <a:spLocks noChangeShapeType="1"/>
          </p:cNvSpPr>
          <p:nvPr/>
        </p:nvSpPr>
        <p:spPr bwMode="auto">
          <a:xfrm flipV="1">
            <a:off x="533400" y="2485113"/>
            <a:ext cx="6400800" cy="368708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8" name="AutoShape 6">
            <a:extLst>
              <a:ext uri="{FF2B5EF4-FFF2-40B4-BE49-F238E27FC236}">
                <a16:creationId xmlns:a16="http://schemas.microsoft.com/office/drawing/2014/main" id="{445EA62E-16A4-4FA3-AA2F-F0493595D134}"/>
              </a:ext>
            </a:extLst>
          </p:cNvPr>
          <p:cNvSpPr>
            <a:spLocks noChangeArrowheads="1"/>
          </p:cNvSpPr>
          <p:nvPr/>
        </p:nvSpPr>
        <p:spPr bwMode="auto">
          <a:xfrm>
            <a:off x="7696200" y="3048000"/>
            <a:ext cx="762000" cy="2438400"/>
          </a:xfrm>
          <a:prstGeom prst="upDownArrow">
            <a:avLst>
              <a:gd name="adj1" fmla="val 50000"/>
              <a:gd name="adj2" fmla="val 64000"/>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extLst>
      <p:ext uri="{BB962C8B-B14F-4D97-AF65-F5344CB8AC3E}">
        <p14:creationId xmlns:p14="http://schemas.microsoft.com/office/powerpoint/2010/main" val="594690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179512" y="1175623"/>
            <a:ext cx="8856984" cy="400110"/>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4.3 Gestión administrativa o gerencia administrativa (Henry Fayol). </a:t>
            </a:r>
          </a:p>
        </p:txBody>
      </p:sp>
      <p:sp>
        <p:nvSpPr>
          <p:cNvPr id="8" name="TextBox 13">
            <a:extLst>
              <a:ext uri="{FF2B5EF4-FFF2-40B4-BE49-F238E27FC236}">
                <a16:creationId xmlns:a16="http://schemas.microsoft.com/office/drawing/2014/main" id="{F633BDC3-4C82-4882-B2A6-D46826A0BCF2}"/>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9" name="Rectangle 2">
            <a:extLst>
              <a:ext uri="{FF2B5EF4-FFF2-40B4-BE49-F238E27FC236}">
                <a16:creationId xmlns:a16="http://schemas.microsoft.com/office/drawing/2014/main" id="{7980514B-F55F-41E9-B794-C9DC686C7337}"/>
              </a:ext>
            </a:extLst>
          </p:cNvPr>
          <p:cNvSpPr>
            <a:spLocks noChangeArrowheads="1"/>
          </p:cNvSpPr>
          <p:nvPr/>
        </p:nvSpPr>
        <p:spPr bwMode="auto">
          <a:xfrm>
            <a:off x="7359080" y="5524128"/>
            <a:ext cx="381000" cy="3810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5" name="Rectangle 3">
            <a:extLst>
              <a:ext uri="{FF2B5EF4-FFF2-40B4-BE49-F238E27FC236}">
                <a16:creationId xmlns:a16="http://schemas.microsoft.com/office/drawing/2014/main" id="{4A7A9A1B-25FF-4F0C-A9FD-1C7FC7A4A40C}"/>
              </a:ext>
            </a:extLst>
          </p:cNvPr>
          <p:cNvSpPr>
            <a:spLocks noChangeArrowheads="1"/>
          </p:cNvSpPr>
          <p:nvPr/>
        </p:nvSpPr>
        <p:spPr bwMode="auto">
          <a:xfrm>
            <a:off x="6825680" y="4838328"/>
            <a:ext cx="381000" cy="3810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 name="Rectangle 4">
            <a:extLst>
              <a:ext uri="{FF2B5EF4-FFF2-40B4-BE49-F238E27FC236}">
                <a16:creationId xmlns:a16="http://schemas.microsoft.com/office/drawing/2014/main" id="{177E0A32-E9AA-45BF-94C3-59CD5E72F7FC}"/>
              </a:ext>
            </a:extLst>
          </p:cNvPr>
          <p:cNvSpPr>
            <a:spLocks noChangeArrowheads="1"/>
          </p:cNvSpPr>
          <p:nvPr/>
        </p:nvSpPr>
        <p:spPr bwMode="auto">
          <a:xfrm>
            <a:off x="6292280" y="4152528"/>
            <a:ext cx="381000" cy="3810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7" name="Rectangle 5">
            <a:extLst>
              <a:ext uri="{FF2B5EF4-FFF2-40B4-BE49-F238E27FC236}">
                <a16:creationId xmlns:a16="http://schemas.microsoft.com/office/drawing/2014/main" id="{50F1740B-1055-4329-96EC-CC4463AAD831}"/>
              </a:ext>
            </a:extLst>
          </p:cNvPr>
          <p:cNvSpPr>
            <a:spLocks noChangeArrowheads="1"/>
          </p:cNvSpPr>
          <p:nvPr/>
        </p:nvSpPr>
        <p:spPr bwMode="auto">
          <a:xfrm>
            <a:off x="4768280" y="4152528"/>
            <a:ext cx="381000" cy="3810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8" name="Rectangle 6">
            <a:extLst>
              <a:ext uri="{FF2B5EF4-FFF2-40B4-BE49-F238E27FC236}">
                <a16:creationId xmlns:a16="http://schemas.microsoft.com/office/drawing/2014/main" id="{AB0F3955-72D2-476B-ADF6-1FAD269A78AC}"/>
              </a:ext>
            </a:extLst>
          </p:cNvPr>
          <p:cNvSpPr>
            <a:spLocks noChangeArrowheads="1"/>
          </p:cNvSpPr>
          <p:nvPr/>
        </p:nvSpPr>
        <p:spPr bwMode="auto">
          <a:xfrm>
            <a:off x="4234880" y="4838328"/>
            <a:ext cx="381000" cy="3810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 name="Rectangle 7">
            <a:extLst>
              <a:ext uri="{FF2B5EF4-FFF2-40B4-BE49-F238E27FC236}">
                <a16:creationId xmlns:a16="http://schemas.microsoft.com/office/drawing/2014/main" id="{6D5F53D5-CB04-4E92-B8A4-B7CD0DAACD0E}"/>
              </a:ext>
            </a:extLst>
          </p:cNvPr>
          <p:cNvSpPr>
            <a:spLocks noChangeArrowheads="1"/>
          </p:cNvSpPr>
          <p:nvPr/>
        </p:nvSpPr>
        <p:spPr bwMode="auto">
          <a:xfrm>
            <a:off x="3701480" y="5524128"/>
            <a:ext cx="381000" cy="3810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0" name="Text Box 8">
            <a:extLst>
              <a:ext uri="{FF2B5EF4-FFF2-40B4-BE49-F238E27FC236}">
                <a16:creationId xmlns:a16="http://schemas.microsoft.com/office/drawing/2014/main" id="{9FCE0D54-59CA-47B2-B3F0-7818BD779410}"/>
              </a:ext>
            </a:extLst>
          </p:cNvPr>
          <p:cNvSpPr txBox="1">
            <a:spLocks noChangeArrowheads="1"/>
          </p:cNvSpPr>
          <p:nvPr/>
        </p:nvSpPr>
        <p:spPr bwMode="auto">
          <a:xfrm>
            <a:off x="762000" y="914400"/>
            <a:ext cx="7543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MX" altLang="es-MX" sz="1600">
              <a:latin typeface="Times New Roman" panose="02020603050405020304" pitchFamily="18" charset="0"/>
            </a:endParaRPr>
          </a:p>
        </p:txBody>
      </p:sp>
      <p:sp>
        <p:nvSpPr>
          <p:cNvPr id="21" name="Text Box 10">
            <a:extLst>
              <a:ext uri="{FF2B5EF4-FFF2-40B4-BE49-F238E27FC236}">
                <a16:creationId xmlns:a16="http://schemas.microsoft.com/office/drawing/2014/main" id="{6E1D5B6F-CC0A-4653-994F-DCB0857BF73E}"/>
              </a:ext>
            </a:extLst>
          </p:cNvPr>
          <p:cNvSpPr txBox="1">
            <a:spLocks noChangeArrowheads="1"/>
          </p:cNvSpPr>
          <p:nvPr/>
        </p:nvSpPr>
        <p:spPr bwMode="auto">
          <a:xfrm>
            <a:off x="-108520" y="6133728"/>
            <a:ext cx="8686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_tradnl" altLang="es-MX" sz="1600" b="1"/>
              <a:t>Cadena de Mando y Cadena Escalar de Fayol</a:t>
            </a:r>
            <a:endParaRPr lang="es-ES_tradnl" altLang="es-MX" sz="2800" b="1"/>
          </a:p>
        </p:txBody>
      </p:sp>
      <p:sp>
        <p:nvSpPr>
          <p:cNvPr id="22" name="Text Box 11">
            <a:extLst>
              <a:ext uri="{FF2B5EF4-FFF2-40B4-BE49-F238E27FC236}">
                <a16:creationId xmlns:a16="http://schemas.microsoft.com/office/drawing/2014/main" id="{1A9749A7-38FF-4364-B406-226F1EBB2C83}"/>
              </a:ext>
            </a:extLst>
          </p:cNvPr>
          <p:cNvSpPr txBox="1">
            <a:spLocks noChangeArrowheads="1"/>
          </p:cNvSpPr>
          <p:nvPr/>
        </p:nvSpPr>
        <p:spPr bwMode="auto">
          <a:xfrm>
            <a:off x="234988" y="1655137"/>
            <a:ext cx="86868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s-ES_tradnl" altLang="es-MX" sz="2000" dirty="0">
                <a:latin typeface="Arial" panose="020B0604020202020204" pitchFamily="34" charset="0"/>
                <a:cs typeface="Arial" panose="020B0604020202020204" pitchFamily="34" charset="0"/>
              </a:rPr>
              <a:t>La teoría clásica concibe la organización en términos de estructura, forma y disposición de las partes que la constituyen, además de la interrelación entre esas partes, siendo por tanto estática y limitada (Dávila 2004). </a:t>
            </a:r>
          </a:p>
        </p:txBody>
      </p:sp>
      <p:grpSp>
        <p:nvGrpSpPr>
          <p:cNvPr id="23" name="Group 12">
            <a:extLst>
              <a:ext uri="{FF2B5EF4-FFF2-40B4-BE49-F238E27FC236}">
                <a16:creationId xmlns:a16="http://schemas.microsoft.com/office/drawing/2014/main" id="{2A4B7718-5E3A-4FC2-B6F8-77132F97BB2A}"/>
              </a:ext>
            </a:extLst>
          </p:cNvPr>
          <p:cNvGrpSpPr>
            <a:grpSpLocks/>
          </p:cNvGrpSpPr>
          <p:nvPr/>
        </p:nvGrpSpPr>
        <p:grpSpPr bwMode="auto">
          <a:xfrm>
            <a:off x="501080" y="3085729"/>
            <a:ext cx="1524000" cy="3170238"/>
            <a:chOff x="768" y="2112"/>
            <a:chExt cx="960" cy="1997"/>
          </a:xfrm>
        </p:grpSpPr>
        <p:sp>
          <p:nvSpPr>
            <p:cNvPr id="24" name="Rectangle 13">
              <a:extLst>
                <a:ext uri="{FF2B5EF4-FFF2-40B4-BE49-F238E27FC236}">
                  <a16:creationId xmlns:a16="http://schemas.microsoft.com/office/drawing/2014/main" id="{54CBC803-0D14-4152-8E3D-CCA993AC218A}"/>
                </a:ext>
              </a:extLst>
            </p:cNvPr>
            <p:cNvSpPr>
              <a:spLocks noChangeArrowheads="1"/>
            </p:cNvSpPr>
            <p:nvPr/>
          </p:nvSpPr>
          <p:spPr bwMode="auto">
            <a:xfrm>
              <a:off x="768" y="2112"/>
              <a:ext cx="96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altLang="es-MX" sz="2400"/>
            </a:p>
          </p:txBody>
        </p:sp>
        <p:sp>
          <p:nvSpPr>
            <p:cNvPr id="25" name="Rectangle 14">
              <a:extLst>
                <a:ext uri="{FF2B5EF4-FFF2-40B4-BE49-F238E27FC236}">
                  <a16:creationId xmlns:a16="http://schemas.microsoft.com/office/drawing/2014/main" id="{2E3E07AA-D499-4EF0-A489-CA95F4F7DBE0}"/>
                </a:ext>
              </a:extLst>
            </p:cNvPr>
            <p:cNvSpPr>
              <a:spLocks noChangeArrowheads="1"/>
            </p:cNvSpPr>
            <p:nvPr/>
          </p:nvSpPr>
          <p:spPr bwMode="auto">
            <a:xfrm>
              <a:off x="768" y="2496"/>
              <a:ext cx="96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altLang="es-MX" sz="2400"/>
            </a:p>
          </p:txBody>
        </p:sp>
        <p:sp>
          <p:nvSpPr>
            <p:cNvPr id="26" name="Rectangle 15">
              <a:extLst>
                <a:ext uri="{FF2B5EF4-FFF2-40B4-BE49-F238E27FC236}">
                  <a16:creationId xmlns:a16="http://schemas.microsoft.com/office/drawing/2014/main" id="{843BD81A-DF02-4172-8FF9-A62C7129BCAD}"/>
                </a:ext>
              </a:extLst>
            </p:cNvPr>
            <p:cNvSpPr>
              <a:spLocks noChangeArrowheads="1"/>
            </p:cNvSpPr>
            <p:nvPr/>
          </p:nvSpPr>
          <p:spPr bwMode="auto">
            <a:xfrm>
              <a:off x="768" y="2880"/>
              <a:ext cx="96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altLang="es-MX" sz="2400"/>
            </a:p>
          </p:txBody>
        </p:sp>
        <p:sp>
          <p:nvSpPr>
            <p:cNvPr id="27" name="Rectangle 16">
              <a:extLst>
                <a:ext uri="{FF2B5EF4-FFF2-40B4-BE49-F238E27FC236}">
                  <a16:creationId xmlns:a16="http://schemas.microsoft.com/office/drawing/2014/main" id="{D8566F49-AD64-4608-A200-DA197CC108EE}"/>
                </a:ext>
              </a:extLst>
            </p:cNvPr>
            <p:cNvSpPr>
              <a:spLocks noChangeArrowheads="1"/>
            </p:cNvSpPr>
            <p:nvPr/>
          </p:nvSpPr>
          <p:spPr bwMode="auto">
            <a:xfrm>
              <a:off x="768" y="3264"/>
              <a:ext cx="96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altLang="es-MX" sz="2400"/>
            </a:p>
          </p:txBody>
        </p:sp>
        <p:sp>
          <p:nvSpPr>
            <p:cNvPr id="28" name="Rectangle 17">
              <a:extLst>
                <a:ext uri="{FF2B5EF4-FFF2-40B4-BE49-F238E27FC236}">
                  <a16:creationId xmlns:a16="http://schemas.microsoft.com/office/drawing/2014/main" id="{D55FDA57-6C46-4294-A751-77F9EC7BF014}"/>
                </a:ext>
              </a:extLst>
            </p:cNvPr>
            <p:cNvSpPr>
              <a:spLocks noChangeArrowheads="1"/>
            </p:cNvSpPr>
            <p:nvPr/>
          </p:nvSpPr>
          <p:spPr bwMode="auto">
            <a:xfrm>
              <a:off x="768" y="3648"/>
              <a:ext cx="96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9" name="Text Box 18">
              <a:extLst>
                <a:ext uri="{FF2B5EF4-FFF2-40B4-BE49-F238E27FC236}">
                  <a16:creationId xmlns:a16="http://schemas.microsoft.com/office/drawing/2014/main" id="{FCCB310C-F0EC-4259-89FC-8D7A32630C41}"/>
                </a:ext>
              </a:extLst>
            </p:cNvPr>
            <p:cNvSpPr txBox="1">
              <a:spLocks noChangeArrowheads="1"/>
            </p:cNvSpPr>
            <p:nvPr/>
          </p:nvSpPr>
          <p:spPr bwMode="auto">
            <a:xfrm>
              <a:off x="851" y="2112"/>
              <a:ext cx="855" cy="1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MX" sz="2000"/>
                <a:t>Presidente </a:t>
              </a:r>
            </a:p>
            <a:p>
              <a:pPr algn="ctr"/>
              <a:endParaRPr lang="en-US" altLang="es-MX" sz="2000"/>
            </a:p>
            <a:p>
              <a:pPr algn="ctr"/>
              <a:r>
                <a:rPr lang="en-US" altLang="es-MX" sz="2000"/>
                <a:t>Director</a:t>
              </a:r>
            </a:p>
            <a:p>
              <a:pPr algn="ctr"/>
              <a:endParaRPr lang="en-US" altLang="es-MX" sz="2000"/>
            </a:p>
            <a:p>
              <a:pPr algn="ctr"/>
              <a:r>
                <a:rPr lang="en-US" altLang="es-MX" sz="2000"/>
                <a:t>Gerente</a:t>
              </a:r>
            </a:p>
            <a:p>
              <a:pPr algn="ctr"/>
              <a:endParaRPr lang="en-US" altLang="es-MX" sz="2000"/>
            </a:p>
            <a:p>
              <a:pPr algn="ctr"/>
              <a:r>
                <a:rPr lang="en-US" altLang="es-MX" sz="2000"/>
                <a:t>Jefe</a:t>
              </a:r>
            </a:p>
            <a:p>
              <a:pPr algn="ctr"/>
              <a:endParaRPr lang="en-US" altLang="es-MX" sz="2000"/>
            </a:p>
            <a:p>
              <a:pPr algn="ctr"/>
              <a:r>
                <a:rPr lang="en-US" altLang="es-MX" sz="2000"/>
                <a:t>Supervisor</a:t>
              </a:r>
            </a:p>
            <a:p>
              <a:pPr algn="ctr"/>
              <a:endParaRPr lang="en-US" altLang="es-MX" sz="2000"/>
            </a:p>
          </p:txBody>
        </p:sp>
        <p:sp>
          <p:nvSpPr>
            <p:cNvPr id="30" name="Line 19">
              <a:extLst>
                <a:ext uri="{FF2B5EF4-FFF2-40B4-BE49-F238E27FC236}">
                  <a16:creationId xmlns:a16="http://schemas.microsoft.com/office/drawing/2014/main" id="{5F0FFBFD-6805-41B5-832C-5BBB01EDE39F}"/>
                </a:ext>
              </a:extLst>
            </p:cNvPr>
            <p:cNvSpPr>
              <a:spLocks noChangeShapeType="1"/>
            </p:cNvSpPr>
            <p:nvPr/>
          </p:nvSpPr>
          <p:spPr bwMode="auto">
            <a:xfrm>
              <a:off x="1200" y="235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1" name="Line 20">
              <a:extLst>
                <a:ext uri="{FF2B5EF4-FFF2-40B4-BE49-F238E27FC236}">
                  <a16:creationId xmlns:a16="http://schemas.microsoft.com/office/drawing/2014/main" id="{951D889E-6598-49E9-8188-01C44E258C64}"/>
                </a:ext>
              </a:extLst>
            </p:cNvPr>
            <p:cNvSpPr>
              <a:spLocks noChangeShapeType="1"/>
            </p:cNvSpPr>
            <p:nvPr/>
          </p:nvSpPr>
          <p:spPr bwMode="auto">
            <a:xfrm>
              <a:off x="1200" y="2736"/>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2" name="Line 21">
              <a:extLst>
                <a:ext uri="{FF2B5EF4-FFF2-40B4-BE49-F238E27FC236}">
                  <a16:creationId xmlns:a16="http://schemas.microsoft.com/office/drawing/2014/main" id="{45340069-8900-4435-A6CC-25728BF4ECF2}"/>
                </a:ext>
              </a:extLst>
            </p:cNvPr>
            <p:cNvSpPr>
              <a:spLocks noChangeShapeType="1"/>
            </p:cNvSpPr>
            <p:nvPr/>
          </p:nvSpPr>
          <p:spPr bwMode="auto">
            <a:xfrm>
              <a:off x="1200" y="3120"/>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3" name="Line 22">
              <a:extLst>
                <a:ext uri="{FF2B5EF4-FFF2-40B4-BE49-F238E27FC236}">
                  <a16:creationId xmlns:a16="http://schemas.microsoft.com/office/drawing/2014/main" id="{7E5A7C2C-116D-415A-AD67-BDDCC6BDE986}"/>
                </a:ext>
              </a:extLst>
            </p:cNvPr>
            <p:cNvSpPr>
              <a:spLocks noChangeShapeType="1"/>
            </p:cNvSpPr>
            <p:nvPr/>
          </p:nvSpPr>
          <p:spPr bwMode="auto">
            <a:xfrm>
              <a:off x="1200" y="3504"/>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grpSp>
        <p:nvGrpSpPr>
          <p:cNvPr id="34" name="Group 23">
            <a:extLst>
              <a:ext uri="{FF2B5EF4-FFF2-40B4-BE49-F238E27FC236}">
                <a16:creationId xmlns:a16="http://schemas.microsoft.com/office/drawing/2014/main" id="{F405C644-2449-4CBE-898E-063E6A2EF799}"/>
              </a:ext>
            </a:extLst>
          </p:cNvPr>
          <p:cNvGrpSpPr>
            <a:grpSpLocks/>
          </p:cNvGrpSpPr>
          <p:nvPr/>
        </p:nvGrpSpPr>
        <p:grpSpPr bwMode="auto">
          <a:xfrm>
            <a:off x="5530280" y="2780928"/>
            <a:ext cx="381000" cy="400050"/>
            <a:chOff x="3552" y="2294"/>
            <a:chExt cx="240" cy="252"/>
          </a:xfrm>
        </p:grpSpPr>
        <p:sp>
          <p:nvSpPr>
            <p:cNvPr id="35" name="Rectangle 24">
              <a:extLst>
                <a:ext uri="{FF2B5EF4-FFF2-40B4-BE49-F238E27FC236}">
                  <a16:creationId xmlns:a16="http://schemas.microsoft.com/office/drawing/2014/main" id="{20C1080E-144F-421D-8613-8BF310361D7C}"/>
                </a:ext>
              </a:extLst>
            </p:cNvPr>
            <p:cNvSpPr>
              <a:spLocks noChangeArrowheads="1"/>
            </p:cNvSpPr>
            <p:nvPr/>
          </p:nvSpPr>
          <p:spPr bwMode="auto">
            <a:xfrm>
              <a:off x="3552" y="2304"/>
              <a:ext cx="24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6" name="Text Box 25">
              <a:extLst>
                <a:ext uri="{FF2B5EF4-FFF2-40B4-BE49-F238E27FC236}">
                  <a16:creationId xmlns:a16="http://schemas.microsoft.com/office/drawing/2014/main" id="{E63BF44F-DDB9-404B-B969-70F089A04511}"/>
                </a:ext>
              </a:extLst>
            </p:cNvPr>
            <p:cNvSpPr txBox="1">
              <a:spLocks noChangeArrowheads="1"/>
            </p:cNvSpPr>
            <p:nvPr/>
          </p:nvSpPr>
          <p:spPr bwMode="auto">
            <a:xfrm>
              <a:off x="3569" y="2294"/>
              <a:ext cx="210"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MX" sz="2000"/>
                <a:t>A</a:t>
              </a:r>
            </a:p>
          </p:txBody>
        </p:sp>
      </p:grpSp>
      <p:grpSp>
        <p:nvGrpSpPr>
          <p:cNvPr id="37" name="Group 26">
            <a:extLst>
              <a:ext uri="{FF2B5EF4-FFF2-40B4-BE49-F238E27FC236}">
                <a16:creationId xmlns:a16="http://schemas.microsoft.com/office/drawing/2014/main" id="{00E2360E-79A6-4E86-8F68-585AC6D7911B}"/>
              </a:ext>
            </a:extLst>
          </p:cNvPr>
          <p:cNvGrpSpPr>
            <a:grpSpLocks/>
          </p:cNvGrpSpPr>
          <p:nvPr/>
        </p:nvGrpSpPr>
        <p:grpSpPr bwMode="auto">
          <a:xfrm>
            <a:off x="4234875" y="3439741"/>
            <a:ext cx="384175" cy="411162"/>
            <a:chOff x="2688" y="2400"/>
            <a:chExt cx="242" cy="259"/>
          </a:xfrm>
        </p:grpSpPr>
        <p:sp>
          <p:nvSpPr>
            <p:cNvPr id="38" name="Rectangle 27">
              <a:extLst>
                <a:ext uri="{FF2B5EF4-FFF2-40B4-BE49-F238E27FC236}">
                  <a16:creationId xmlns:a16="http://schemas.microsoft.com/office/drawing/2014/main" id="{11AB59F5-0A7C-4EF4-9909-F5ADB1384498}"/>
                </a:ext>
              </a:extLst>
            </p:cNvPr>
            <p:cNvSpPr>
              <a:spLocks noChangeArrowheads="1"/>
            </p:cNvSpPr>
            <p:nvPr/>
          </p:nvSpPr>
          <p:spPr bwMode="auto">
            <a:xfrm>
              <a:off x="2688" y="2400"/>
              <a:ext cx="24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 name="Text Box 28">
              <a:extLst>
                <a:ext uri="{FF2B5EF4-FFF2-40B4-BE49-F238E27FC236}">
                  <a16:creationId xmlns:a16="http://schemas.microsoft.com/office/drawing/2014/main" id="{D28D3114-56A8-4BF0-990D-9D1132AFA5F2}"/>
                </a:ext>
              </a:extLst>
            </p:cNvPr>
            <p:cNvSpPr txBox="1">
              <a:spLocks noChangeArrowheads="1"/>
            </p:cNvSpPr>
            <p:nvPr/>
          </p:nvSpPr>
          <p:spPr bwMode="auto">
            <a:xfrm>
              <a:off x="2726" y="2407"/>
              <a:ext cx="20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MX" sz="2000"/>
                <a:t>B</a:t>
              </a:r>
            </a:p>
          </p:txBody>
        </p:sp>
      </p:grpSp>
      <p:grpSp>
        <p:nvGrpSpPr>
          <p:cNvPr id="40" name="Group 29">
            <a:extLst>
              <a:ext uri="{FF2B5EF4-FFF2-40B4-BE49-F238E27FC236}">
                <a16:creationId xmlns:a16="http://schemas.microsoft.com/office/drawing/2014/main" id="{E61085FD-723D-4146-94B5-A86EC89AA226}"/>
              </a:ext>
            </a:extLst>
          </p:cNvPr>
          <p:cNvGrpSpPr>
            <a:grpSpLocks/>
          </p:cNvGrpSpPr>
          <p:nvPr/>
        </p:nvGrpSpPr>
        <p:grpSpPr bwMode="auto">
          <a:xfrm>
            <a:off x="6825680" y="3439741"/>
            <a:ext cx="381000" cy="411162"/>
            <a:chOff x="4320" y="2304"/>
            <a:chExt cx="240" cy="259"/>
          </a:xfrm>
        </p:grpSpPr>
        <p:sp>
          <p:nvSpPr>
            <p:cNvPr id="41" name="Rectangle 30">
              <a:extLst>
                <a:ext uri="{FF2B5EF4-FFF2-40B4-BE49-F238E27FC236}">
                  <a16:creationId xmlns:a16="http://schemas.microsoft.com/office/drawing/2014/main" id="{0E9F5A1F-2D21-4C2D-8AF4-917E637A987A}"/>
                </a:ext>
              </a:extLst>
            </p:cNvPr>
            <p:cNvSpPr>
              <a:spLocks noChangeArrowheads="1"/>
            </p:cNvSpPr>
            <p:nvPr/>
          </p:nvSpPr>
          <p:spPr bwMode="auto">
            <a:xfrm>
              <a:off x="4320" y="2304"/>
              <a:ext cx="24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2" name="Text Box 31">
              <a:extLst>
                <a:ext uri="{FF2B5EF4-FFF2-40B4-BE49-F238E27FC236}">
                  <a16:creationId xmlns:a16="http://schemas.microsoft.com/office/drawing/2014/main" id="{3174C382-C132-4DF1-BA25-4870191BD26D}"/>
                </a:ext>
              </a:extLst>
            </p:cNvPr>
            <p:cNvSpPr txBox="1">
              <a:spLocks noChangeArrowheads="1"/>
            </p:cNvSpPr>
            <p:nvPr/>
          </p:nvSpPr>
          <p:spPr bwMode="auto">
            <a:xfrm>
              <a:off x="4325" y="2311"/>
              <a:ext cx="202"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MX" sz="2000"/>
                <a:t>C</a:t>
              </a:r>
            </a:p>
          </p:txBody>
        </p:sp>
      </p:grpSp>
      <p:grpSp>
        <p:nvGrpSpPr>
          <p:cNvPr id="43" name="Group 32">
            <a:extLst>
              <a:ext uri="{FF2B5EF4-FFF2-40B4-BE49-F238E27FC236}">
                <a16:creationId xmlns:a16="http://schemas.microsoft.com/office/drawing/2014/main" id="{09ADB7B9-0AC4-4D91-ABEB-F27499BDA907}"/>
              </a:ext>
            </a:extLst>
          </p:cNvPr>
          <p:cNvGrpSpPr>
            <a:grpSpLocks/>
          </p:cNvGrpSpPr>
          <p:nvPr/>
        </p:nvGrpSpPr>
        <p:grpSpPr bwMode="auto">
          <a:xfrm>
            <a:off x="3701485" y="4125541"/>
            <a:ext cx="401638" cy="411162"/>
            <a:chOff x="2496" y="2784"/>
            <a:chExt cx="253" cy="259"/>
          </a:xfrm>
        </p:grpSpPr>
        <p:sp>
          <p:nvSpPr>
            <p:cNvPr id="44" name="Rectangle 33">
              <a:extLst>
                <a:ext uri="{FF2B5EF4-FFF2-40B4-BE49-F238E27FC236}">
                  <a16:creationId xmlns:a16="http://schemas.microsoft.com/office/drawing/2014/main" id="{F55CF313-B124-49CB-BBEC-47862FE331D4}"/>
                </a:ext>
              </a:extLst>
            </p:cNvPr>
            <p:cNvSpPr>
              <a:spLocks noChangeArrowheads="1"/>
            </p:cNvSpPr>
            <p:nvPr/>
          </p:nvSpPr>
          <p:spPr bwMode="auto">
            <a:xfrm>
              <a:off x="2496" y="2784"/>
              <a:ext cx="24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5" name="Text Box 34">
              <a:extLst>
                <a:ext uri="{FF2B5EF4-FFF2-40B4-BE49-F238E27FC236}">
                  <a16:creationId xmlns:a16="http://schemas.microsoft.com/office/drawing/2014/main" id="{C1ECE163-8C23-44AA-9647-E94981A1E4F7}"/>
                </a:ext>
              </a:extLst>
            </p:cNvPr>
            <p:cNvSpPr txBox="1">
              <a:spLocks noChangeArrowheads="1"/>
            </p:cNvSpPr>
            <p:nvPr/>
          </p:nvSpPr>
          <p:spPr bwMode="auto">
            <a:xfrm>
              <a:off x="2534" y="2791"/>
              <a:ext cx="215"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MX" sz="2000"/>
                <a:t>D</a:t>
              </a:r>
            </a:p>
          </p:txBody>
        </p:sp>
      </p:grpSp>
      <p:grpSp>
        <p:nvGrpSpPr>
          <p:cNvPr id="46" name="Group 35">
            <a:extLst>
              <a:ext uri="{FF2B5EF4-FFF2-40B4-BE49-F238E27FC236}">
                <a16:creationId xmlns:a16="http://schemas.microsoft.com/office/drawing/2014/main" id="{A0D96AC6-4E20-4D0D-8243-C15B51980CBF}"/>
              </a:ext>
            </a:extLst>
          </p:cNvPr>
          <p:cNvGrpSpPr>
            <a:grpSpLocks/>
          </p:cNvGrpSpPr>
          <p:nvPr/>
        </p:nvGrpSpPr>
        <p:grpSpPr bwMode="auto">
          <a:xfrm>
            <a:off x="7343205" y="4125541"/>
            <a:ext cx="396875" cy="411162"/>
            <a:chOff x="4502" y="2688"/>
            <a:chExt cx="250" cy="259"/>
          </a:xfrm>
        </p:grpSpPr>
        <p:sp>
          <p:nvSpPr>
            <p:cNvPr id="47" name="Rectangle 36">
              <a:extLst>
                <a:ext uri="{FF2B5EF4-FFF2-40B4-BE49-F238E27FC236}">
                  <a16:creationId xmlns:a16="http://schemas.microsoft.com/office/drawing/2014/main" id="{C3FB1E43-E5E9-49ED-8947-C4D6C5D9C120}"/>
                </a:ext>
              </a:extLst>
            </p:cNvPr>
            <p:cNvSpPr>
              <a:spLocks noChangeArrowheads="1"/>
            </p:cNvSpPr>
            <p:nvPr/>
          </p:nvSpPr>
          <p:spPr bwMode="auto">
            <a:xfrm>
              <a:off x="4512" y="2688"/>
              <a:ext cx="24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8" name="Text Box 37">
              <a:extLst>
                <a:ext uri="{FF2B5EF4-FFF2-40B4-BE49-F238E27FC236}">
                  <a16:creationId xmlns:a16="http://schemas.microsoft.com/office/drawing/2014/main" id="{2C60FAC7-21AE-4C6C-883F-AEB2A38B734B}"/>
                </a:ext>
              </a:extLst>
            </p:cNvPr>
            <p:cNvSpPr txBox="1">
              <a:spLocks noChangeArrowheads="1"/>
            </p:cNvSpPr>
            <p:nvPr/>
          </p:nvSpPr>
          <p:spPr bwMode="auto">
            <a:xfrm>
              <a:off x="4502" y="2695"/>
              <a:ext cx="195"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MX" sz="2000"/>
                <a:t>E</a:t>
              </a:r>
            </a:p>
          </p:txBody>
        </p:sp>
      </p:grpSp>
      <p:grpSp>
        <p:nvGrpSpPr>
          <p:cNvPr id="49" name="Group 38">
            <a:extLst>
              <a:ext uri="{FF2B5EF4-FFF2-40B4-BE49-F238E27FC236}">
                <a16:creationId xmlns:a16="http://schemas.microsoft.com/office/drawing/2014/main" id="{6B1CFA38-4BDE-457B-9A2B-B319C30DE291}"/>
              </a:ext>
            </a:extLst>
          </p:cNvPr>
          <p:cNvGrpSpPr>
            <a:grpSpLocks/>
          </p:cNvGrpSpPr>
          <p:nvPr/>
        </p:nvGrpSpPr>
        <p:grpSpPr bwMode="auto">
          <a:xfrm>
            <a:off x="3168080" y="4811341"/>
            <a:ext cx="381000" cy="411162"/>
            <a:chOff x="2208" y="3168"/>
            <a:chExt cx="240" cy="259"/>
          </a:xfrm>
        </p:grpSpPr>
        <p:sp>
          <p:nvSpPr>
            <p:cNvPr id="50" name="Rectangle 39">
              <a:extLst>
                <a:ext uri="{FF2B5EF4-FFF2-40B4-BE49-F238E27FC236}">
                  <a16:creationId xmlns:a16="http://schemas.microsoft.com/office/drawing/2014/main" id="{EC911544-A85F-4EE5-9C30-96CD1FAB4B2E}"/>
                </a:ext>
              </a:extLst>
            </p:cNvPr>
            <p:cNvSpPr>
              <a:spLocks noChangeArrowheads="1"/>
            </p:cNvSpPr>
            <p:nvPr/>
          </p:nvSpPr>
          <p:spPr bwMode="auto">
            <a:xfrm>
              <a:off x="2208" y="3168"/>
              <a:ext cx="24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1" name="Text Box 40">
              <a:extLst>
                <a:ext uri="{FF2B5EF4-FFF2-40B4-BE49-F238E27FC236}">
                  <a16:creationId xmlns:a16="http://schemas.microsoft.com/office/drawing/2014/main" id="{178E20FF-30D5-4A6B-B749-09A3448A0049}"/>
                </a:ext>
              </a:extLst>
            </p:cNvPr>
            <p:cNvSpPr txBox="1">
              <a:spLocks noChangeArrowheads="1"/>
            </p:cNvSpPr>
            <p:nvPr/>
          </p:nvSpPr>
          <p:spPr bwMode="auto">
            <a:xfrm>
              <a:off x="2246" y="3175"/>
              <a:ext cx="191"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MX" sz="2000"/>
                <a:t>F</a:t>
              </a:r>
            </a:p>
          </p:txBody>
        </p:sp>
      </p:grpSp>
      <p:grpSp>
        <p:nvGrpSpPr>
          <p:cNvPr id="52" name="Group 41">
            <a:extLst>
              <a:ext uri="{FF2B5EF4-FFF2-40B4-BE49-F238E27FC236}">
                <a16:creationId xmlns:a16="http://schemas.microsoft.com/office/drawing/2014/main" id="{44F97F25-BC79-4795-A575-F1F891AE83EC}"/>
              </a:ext>
            </a:extLst>
          </p:cNvPr>
          <p:cNvGrpSpPr>
            <a:grpSpLocks/>
          </p:cNvGrpSpPr>
          <p:nvPr/>
        </p:nvGrpSpPr>
        <p:grpSpPr bwMode="auto">
          <a:xfrm>
            <a:off x="7876605" y="4811341"/>
            <a:ext cx="396875" cy="411162"/>
            <a:chOff x="4838" y="3120"/>
            <a:chExt cx="250" cy="259"/>
          </a:xfrm>
        </p:grpSpPr>
        <p:sp>
          <p:nvSpPr>
            <p:cNvPr id="53" name="Rectangle 42">
              <a:extLst>
                <a:ext uri="{FF2B5EF4-FFF2-40B4-BE49-F238E27FC236}">
                  <a16:creationId xmlns:a16="http://schemas.microsoft.com/office/drawing/2014/main" id="{0D7972D1-AD1B-4934-BE4B-AAC18FFE6E3F}"/>
                </a:ext>
              </a:extLst>
            </p:cNvPr>
            <p:cNvSpPr>
              <a:spLocks noChangeArrowheads="1"/>
            </p:cNvSpPr>
            <p:nvPr/>
          </p:nvSpPr>
          <p:spPr bwMode="auto">
            <a:xfrm>
              <a:off x="4848" y="3120"/>
              <a:ext cx="24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4" name="Text Box 43">
              <a:extLst>
                <a:ext uri="{FF2B5EF4-FFF2-40B4-BE49-F238E27FC236}">
                  <a16:creationId xmlns:a16="http://schemas.microsoft.com/office/drawing/2014/main" id="{55ABB51E-A9C2-4D74-A57A-472E6F75910C}"/>
                </a:ext>
              </a:extLst>
            </p:cNvPr>
            <p:cNvSpPr txBox="1">
              <a:spLocks noChangeArrowheads="1"/>
            </p:cNvSpPr>
            <p:nvPr/>
          </p:nvSpPr>
          <p:spPr bwMode="auto">
            <a:xfrm>
              <a:off x="4838" y="3127"/>
              <a:ext cx="218"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MX" sz="2000"/>
                <a:t>G</a:t>
              </a:r>
            </a:p>
          </p:txBody>
        </p:sp>
      </p:grpSp>
      <p:grpSp>
        <p:nvGrpSpPr>
          <p:cNvPr id="55" name="Group 44">
            <a:extLst>
              <a:ext uri="{FF2B5EF4-FFF2-40B4-BE49-F238E27FC236}">
                <a16:creationId xmlns:a16="http://schemas.microsoft.com/office/drawing/2014/main" id="{C55C6B3D-797F-4C29-9F5B-F66216F8C2E8}"/>
              </a:ext>
            </a:extLst>
          </p:cNvPr>
          <p:cNvGrpSpPr>
            <a:grpSpLocks/>
          </p:cNvGrpSpPr>
          <p:nvPr/>
        </p:nvGrpSpPr>
        <p:grpSpPr bwMode="auto">
          <a:xfrm>
            <a:off x="2634680" y="5497141"/>
            <a:ext cx="396875" cy="411162"/>
            <a:chOff x="2054" y="3600"/>
            <a:chExt cx="250" cy="259"/>
          </a:xfrm>
        </p:grpSpPr>
        <p:sp>
          <p:nvSpPr>
            <p:cNvPr id="56" name="Rectangle 45">
              <a:extLst>
                <a:ext uri="{FF2B5EF4-FFF2-40B4-BE49-F238E27FC236}">
                  <a16:creationId xmlns:a16="http://schemas.microsoft.com/office/drawing/2014/main" id="{756DA42A-8EAA-4C2B-BD27-5EF489558317}"/>
                </a:ext>
              </a:extLst>
            </p:cNvPr>
            <p:cNvSpPr>
              <a:spLocks noChangeArrowheads="1"/>
            </p:cNvSpPr>
            <p:nvPr/>
          </p:nvSpPr>
          <p:spPr bwMode="auto">
            <a:xfrm>
              <a:off x="2064" y="3600"/>
              <a:ext cx="24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7" name="Text Box 46">
              <a:extLst>
                <a:ext uri="{FF2B5EF4-FFF2-40B4-BE49-F238E27FC236}">
                  <a16:creationId xmlns:a16="http://schemas.microsoft.com/office/drawing/2014/main" id="{D8E5826F-AFCB-4DEE-9788-32CA5A373BC2}"/>
                </a:ext>
              </a:extLst>
            </p:cNvPr>
            <p:cNvSpPr txBox="1">
              <a:spLocks noChangeArrowheads="1"/>
            </p:cNvSpPr>
            <p:nvPr/>
          </p:nvSpPr>
          <p:spPr bwMode="auto">
            <a:xfrm>
              <a:off x="2054" y="3607"/>
              <a:ext cx="217"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MX" sz="2000"/>
                <a:t>H</a:t>
              </a:r>
            </a:p>
          </p:txBody>
        </p:sp>
      </p:grpSp>
      <p:grpSp>
        <p:nvGrpSpPr>
          <p:cNvPr id="58" name="Group 47">
            <a:extLst>
              <a:ext uri="{FF2B5EF4-FFF2-40B4-BE49-F238E27FC236}">
                <a16:creationId xmlns:a16="http://schemas.microsoft.com/office/drawing/2014/main" id="{8D7FBFD1-8CBB-40CD-8937-BE4718A1B5B1}"/>
              </a:ext>
            </a:extLst>
          </p:cNvPr>
          <p:cNvGrpSpPr>
            <a:grpSpLocks/>
          </p:cNvGrpSpPr>
          <p:nvPr/>
        </p:nvGrpSpPr>
        <p:grpSpPr bwMode="auto">
          <a:xfrm>
            <a:off x="8425880" y="5497141"/>
            <a:ext cx="381000" cy="407987"/>
            <a:chOff x="4944" y="3504"/>
            <a:chExt cx="240" cy="257"/>
          </a:xfrm>
        </p:grpSpPr>
        <p:sp>
          <p:nvSpPr>
            <p:cNvPr id="59" name="Rectangle 48">
              <a:extLst>
                <a:ext uri="{FF2B5EF4-FFF2-40B4-BE49-F238E27FC236}">
                  <a16:creationId xmlns:a16="http://schemas.microsoft.com/office/drawing/2014/main" id="{DD81A56F-1D4E-437E-8C40-A793284AEDBE}"/>
                </a:ext>
              </a:extLst>
            </p:cNvPr>
            <p:cNvSpPr>
              <a:spLocks noChangeArrowheads="1"/>
            </p:cNvSpPr>
            <p:nvPr/>
          </p:nvSpPr>
          <p:spPr bwMode="auto">
            <a:xfrm>
              <a:off x="4944" y="3504"/>
              <a:ext cx="240" cy="24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0" name="Text Box 49">
              <a:extLst>
                <a:ext uri="{FF2B5EF4-FFF2-40B4-BE49-F238E27FC236}">
                  <a16:creationId xmlns:a16="http://schemas.microsoft.com/office/drawing/2014/main" id="{776D656B-C285-4651-BC0A-779AA6969619}"/>
                </a:ext>
              </a:extLst>
            </p:cNvPr>
            <p:cNvSpPr txBox="1">
              <a:spLocks noChangeArrowheads="1"/>
            </p:cNvSpPr>
            <p:nvPr/>
          </p:nvSpPr>
          <p:spPr bwMode="auto">
            <a:xfrm>
              <a:off x="4992" y="3511"/>
              <a:ext cx="16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MX" sz="2000"/>
                <a:t>I</a:t>
              </a:r>
            </a:p>
          </p:txBody>
        </p:sp>
      </p:grpSp>
      <p:sp>
        <p:nvSpPr>
          <p:cNvPr id="61" name="Line 50">
            <a:extLst>
              <a:ext uri="{FF2B5EF4-FFF2-40B4-BE49-F238E27FC236}">
                <a16:creationId xmlns:a16="http://schemas.microsoft.com/office/drawing/2014/main" id="{710C6BD2-230B-4D80-B91F-C0429ACC1507}"/>
              </a:ext>
            </a:extLst>
          </p:cNvPr>
          <p:cNvSpPr>
            <a:spLocks noChangeShapeType="1"/>
          </p:cNvSpPr>
          <p:nvPr/>
        </p:nvSpPr>
        <p:spPr bwMode="auto">
          <a:xfrm>
            <a:off x="5758880" y="31619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2" name="Line 51">
            <a:extLst>
              <a:ext uri="{FF2B5EF4-FFF2-40B4-BE49-F238E27FC236}">
                <a16:creationId xmlns:a16="http://schemas.microsoft.com/office/drawing/2014/main" id="{58F73288-C4EE-4FF9-839D-C87C1EC00E0C}"/>
              </a:ext>
            </a:extLst>
          </p:cNvPr>
          <p:cNvSpPr>
            <a:spLocks noChangeShapeType="1"/>
          </p:cNvSpPr>
          <p:nvPr/>
        </p:nvSpPr>
        <p:spPr bwMode="auto">
          <a:xfrm flipH="1">
            <a:off x="4463480" y="3314328"/>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3" name="Line 52">
            <a:extLst>
              <a:ext uri="{FF2B5EF4-FFF2-40B4-BE49-F238E27FC236}">
                <a16:creationId xmlns:a16="http://schemas.microsoft.com/office/drawing/2014/main" id="{9A2C6016-657E-4898-AC74-10C706E3A97E}"/>
              </a:ext>
            </a:extLst>
          </p:cNvPr>
          <p:cNvSpPr>
            <a:spLocks noChangeShapeType="1"/>
          </p:cNvSpPr>
          <p:nvPr/>
        </p:nvSpPr>
        <p:spPr bwMode="auto">
          <a:xfrm flipH="1">
            <a:off x="5682680" y="3314328"/>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4" name="Line 53">
            <a:extLst>
              <a:ext uri="{FF2B5EF4-FFF2-40B4-BE49-F238E27FC236}">
                <a16:creationId xmlns:a16="http://schemas.microsoft.com/office/drawing/2014/main" id="{44FA232B-7920-4E11-8185-8168750D93D5}"/>
              </a:ext>
            </a:extLst>
          </p:cNvPr>
          <p:cNvSpPr>
            <a:spLocks noChangeShapeType="1"/>
          </p:cNvSpPr>
          <p:nvPr/>
        </p:nvSpPr>
        <p:spPr bwMode="auto">
          <a:xfrm>
            <a:off x="4463480" y="33143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5" name="Line 54">
            <a:extLst>
              <a:ext uri="{FF2B5EF4-FFF2-40B4-BE49-F238E27FC236}">
                <a16:creationId xmlns:a16="http://schemas.microsoft.com/office/drawing/2014/main" id="{4BC55317-6038-4E77-852E-1E02407847FF}"/>
              </a:ext>
            </a:extLst>
          </p:cNvPr>
          <p:cNvSpPr>
            <a:spLocks noChangeShapeType="1"/>
          </p:cNvSpPr>
          <p:nvPr/>
        </p:nvSpPr>
        <p:spPr bwMode="auto">
          <a:xfrm>
            <a:off x="6901880" y="3314328"/>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6" name="Line 55">
            <a:extLst>
              <a:ext uri="{FF2B5EF4-FFF2-40B4-BE49-F238E27FC236}">
                <a16:creationId xmlns:a16="http://schemas.microsoft.com/office/drawing/2014/main" id="{ECD69011-EF52-4FEE-BD66-12151FBAC7A3}"/>
              </a:ext>
            </a:extLst>
          </p:cNvPr>
          <p:cNvSpPr>
            <a:spLocks noChangeShapeType="1"/>
          </p:cNvSpPr>
          <p:nvPr/>
        </p:nvSpPr>
        <p:spPr bwMode="auto">
          <a:xfrm>
            <a:off x="6978080" y="33143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7" name="Line 56">
            <a:extLst>
              <a:ext uri="{FF2B5EF4-FFF2-40B4-BE49-F238E27FC236}">
                <a16:creationId xmlns:a16="http://schemas.microsoft.com/office/drawing/2014/main" id="{2D60B78F-0289-4A20-BF68-10C713D4476F}"/>
              </a:ext>
            </a:extLst>
          </p:cNvPr>
          <p:cNvSpPr>
            <a:spLocks noChangeShapeType="1"/>
          </p:cNvSpPr>
          <p:nvPr/>
        </p:nvSpPr>
        <p:spPr bwMode="auto">
          <a:xfrm>
            <a:off x="4387280" y="38477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8" name="Line 57">
            <a:extLst>
              <a:ext uri="{FF2B5EF4-FFF2-40B4-BE49-F238E27FC236}">
                <a16:creationId xmlns:a16="http://schemas.microsoft.com/office/drawing/2014/main" id="{B5538817-DFCA-44EB-947A-21EB213BDC72}"/>
              </a:ext>
            </a:extLst>
          </p:cNvPr>
          <p:cNvSpPr>
            <a:spLocks noChangeShapeType="1"/>
          </p:cNvSpPr>
          <p:nvPr/>
        </p:nvSpPr>
        <p:spPr bwMode="auto">
          <a:xfrm flipH="1">
            <a:off x="3930080" y="4000128"/>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 name="Line 58">
            <a:extLst>
              <a:ext uri="{FF2B5EF4-FFF2-40B4-BE49-F238E27FC236}">
                <a16:creationId xmlns:a16="http://schemas.microsoft.com/office/drawing/2014/main" id="{D2C8AE80-73E3-46D4-ABA2-5AA40638856C}"/>
              </a:ext>
            </a:extLst>
          </p:cNvPr>
          <p:cNvSpPr>
            <a:spLocks noChangeShapeType="1"/>
          </p:cNvSpPr>
          <p:nvPr/>
        </p:nvSpPr>
        <p:spPr bwMode="auto">
          <a:xfrm flipH="1">
            <a:off x="4387280" y="4000128"/>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0" name="Line 59">
            <a:extLst>
              <a:ext uri="{FF2B5EF4-FFF2-40B4-BE49-F238E27FC236}">
                <a16:creationId xmlns:a16="http://schemas.microsoft.com/office/drawing/2014/main" id="{E8E5D929-A6B6-45C8-B9DC-E5E6AB1E1A33}"/>
              </a:ext>
            </a:extLst>
          </p:cNvPr>
          <p:cNvSpPr>
            <a:spLocks noChangeShapeType="1"/>
          </p:cNvSpPr>
          <p:nvPr/>
        </p:nvSpPr>
        <p:spPr bwMode="auto">
          <a:xfrm>
            <a:off x="3930080" y="40001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 name="Line 60">
            <a:extLst>
              <a:ext uri="{FF2B5EF4-FFF2-40B4-BE49-F238E27FC236}">
                <a16:creationId xmlns:a16="http://schemas.microsoft.com/office/drawing/2014/main" id="{F55A2C70-0206-49FC-998C-CC6D7B0A1AB9}"/>
              </a:ext>
            </a:extLst>
          </p:cNvPr>
          <p:cNvSpPr>
            <a:spLocks noChangeShapeType="1"/>
          </p:cNvSpPr>
          <p:nvPr/>
        </p:nvSpPr>
        <p:spPr bwMode="auto">
          <a:xfrm>
            <a:off x="4920680" y="40001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2" name="Line 61">
            <a:extLst>
              <a:ext uri="{FF2B5EF4-FFF2-40B4-BE49-F238E27FC236}">
                <a16:creationId xmlns:a16="http://schemas.microsoft.com/office/drawing/2014/main" id="{19753D4C-A30B-4157-BB93-0817414DA0DC}"/>
              </a:ext>
            </a:extLst>
          </p:cNvPr>
          <p:cNvSpPr>
            <a:spLocks noChangeShapeType="1"/>
          </p:cNvSpPr>
          <p:nvPr/>
        </p:nvSpPr>
        <p:spPr bwMode="auto">
          <a:xfrm>
            <a:off x="6978080" y="38477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3" name="Line 62">
            <a:extLst>
              <a:ext uri="{FF2B5EF4-FFF2-40B4-BE49-F238E27FC236}">
                <a16:creationId xmlns:a16="http://schemas.microsoft.com/office/drawing/2014/main" id="{7FBBE2FD-0ABA-445D-9294-E8D7506D62BA}"/>
              </a:ext>
            </a:extLst>
          </p:cNvPr>
          <p:cNvSpPr>
            <a:spLocks noChangeShapeType="1"/>
          </p:cNvSpPr>
          <p:nvPr/>
        </p:nvSpPr>
        <p:spPr bwMode="auto">
          <a:xfrm flipH="1">
            <a:off x="6444680" y="4000128"/>
            <a:ext cx="1143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4" name="Line 63">
            <a:extLst>
              <a:ext uri="{FF2B5EF4-FFF2-40B4-BE49-F238E27FC236}">
                <a16:creationId xmlns:a16="http://schemas.microsoft.com/office/drawing/2014/main" id="{1CB7076A-E91E-488F-8CCA-2109A179DA3A}"/>
              </a:ext>
            </a:extLst>
          </p:cNvPr>
          <p:cNvSpPr>
            <a:spLocks noChangeShapeType="1"/>
          </p:cNvSpPr>
          <p:nvPr/>
        </p:nvSpPr>
        <p:spPr bwMode="auto">
          <a:xfrm>
            <a:off x="7587680" y="40001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5" name="Line 64">
            <a:extLst>
              <a:ext uri="{FF2B5EF4-FFF2-40B4-BE49-F238E27FC236}">
                <a16:creationId xmlns:a16="http://schemas.microsoft.com/office/drawing/2014/main" id="{3F24ECA8-B683-4FF2-BD61-BD0FD745FA4B}"/>
              </a:ext>
            </a:extLst>
          </p:cNvPr>
          <p:cNvSpPr>
            <a:spLocks noChangeShapeType="1"/>
          </p:cNvSpPr>
          <p:nvPr/>
        </p:nvSpPr>
        <p:spPr bwMode="auto">
          <a:xfrm>
            <a:off x="6444680" y="40001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6" name="Line 65">
            <a:extLst>
              <a:ext uri="{FF2B5EF4-FFF2-40B4-BE49-F238E27FC236}">
                <a16:creationId xmlns:a16="http://schemas.microsoft.com/office/drawing/2014/main" id="{2D8B8673-30AB-4C34-9D0A-4ACC26C31A60}"/>
              </a:ext>
            </a:extLst>
          </p:cNvPr>
          <p:cNvSpPr>
            <a:spLocks noChangeShapeType="1"/>
          </p:cNvSpPr>
          <p:nvPr/>
        </p:nvSpPr>
        <p:spPr bwMode="auto">
          <a:xfrm>
            <a:off x="3396680" y="4685928"/>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7" name="Line 66">
            <a:extLst>
              <a:ext uri="{FF2B5EF4-FFF2-40B4-BE49-F238E27FC236}">
                <a16:creationId xmlns:a16="http://schemas.microsoft.com/office/drawing/2014/main" id="{1F3285A1-44CA-4663-ADA3-BE1C759F4616}"/>
              </a:ext>
            </a:extLst>
          </p:cNvPr>
          <p:cNvSpPr>
            <a:spLocks noChangeShapeType="1"/>
          </p:cNvSpPr>
          <p:nvPr/>
        </p:nvSpPr>
        <p:spPr bwMode="auto">
          <a:xfrm>
            <a:off x="7054280" y="4685928"/>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8" name="Line 67">
            <a:extLst>
              <a:ext uri="{FF2B5EF4-FFF2-40B4-BE49-F238E27FC236}">
                <a16:creationId xmlns:a16="http://schemas.microsoft.com/office/drawing/2014/main" id="{45190910-5914-48D5-AD13-DAC9DD83235E}"/>
              </a:ext>
            </a:extLst>
          </p:cNvPr>
          <p:cNvSpPr>
            <a:spLocks noChangeShapeType="1"/>
          </p:cNvSpPr>
          <p:nvPr/>
        </p:nvSpPr>
        <p:spPr bwMode="auto">
          <a:xfrm>
            <a:off x="3396680" y="46859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9" name="Line 68">
            <a:extLst>
              <a:ext uri="{FF2B5EF4-FFF2-40B4-BE49-F238E27FC236}">
                <a16:creationId xmlns:a16="http://schemas.microsoft.com/office/drawing/2014/main" id="{B676D180-954F-44D0-A2B2-747472BE0C0D}"/>
              </a:ext>
            </a:extLst>
          </p:cNvPr>
          <p:cNvSpPr>
            <a:spLocks noChangeShapeType="1"/>
          </p:cNvSpPr>
          <p:nvPr/>
        </p:nvSpPr>
        <p:spPr bwMode="auto">
          <a:xfrm>
            <a:off x="4463480" y="46859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0" name="Line 69">
            <a:extLst>
              <a:ext uri="{FF2B5EF4-FFF2-40B4-BE49-F238E27FC236}">
                <a16:creationId xmlns:a16="http://schemas.microsoft.com/office/drawing/2014/main" id="{9B3B99DB-254E-44D4-A1E0-0FE20D9869B1}"/>
              </a:ext>
            </a:extLst>
          </p:cNvPr>
          <p:cNvSpPr>
            <a:spLocks noChangeShapeType="1"/>
          </p:cNvSpPr>
          <p:nvPr/>
        </p:nvSpPr>
        <p:spPr bwMode="auto">
          <a:xfrm>
            <a:off x="7054280" y="46859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1" name="Line 70">
            <a:extLst>
              <a:ext uri="{FF2B5EF4-FFF2-40B4-BE49-F238E27FC236}">
                <a16:creationId xmlns:a16="http://schemas.microsoft.com/office/drawing/2014/main" id="{09BCFA74-B670-467F-BEC1-F875ECD09B83}"/>
              </a:ext>
            </a:extLst>
          </p:cNvPr>
          <p:cNvSpPr>
            <a:spLocks noChangeShapeType="1"/>
          </p:cNvSpPr>
          <p:nvPr/>
        </p:nvSpPr>
        <p:spPr bwMode="auto">
          <a:xfrm>
            <a:off x="8121080" y="46859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2" name="Line 71">
            <a:extLst>
              <a:ext uri="{FF2B5EF4-FFF2-40B4-BE49-F238E27FC236}">
                <a16:creationId xmlns:a16="http://schemas.microsoft.com/office/drawing/2014/main" id="{9FB9C688-3817-400C-9B5C-B4C2F00F18B3}"/>
              </a:ext>
            </a:extLst>
          </p:cNvPr>
          <p:cNvSpPr>
            <a:spLocks noChangeShapeType="1"/>
          </p:cNvSpPr>
          <p:nvPr/>
        </p:nvSpPr>
        <p:spPr bwMode="auto">
          <a:xfrm>
            <a:off x="5758880" y="3161928"/>
            <a:ext cx="2971800" cy="2514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3" name="Line 72">
            <a:extLst>
              <a:ext uri="{FF2B5EF4-FFF2-40B4-BE49-F238E27FC236}">
                <a16:creationId xmlns:a16="http://schemas.microsoft.com/office/drawing/2014/main" id="{A3DE0BB2-5EC3-41A5-BDB4-B4EDF31020D6}"/>
              </a:ext>
            </a:extLst>
          </p:cNvPr>
          <p:cNvSpPr>
            <a:spLocks noChangeShapeType="1"/>
          </p:cNvSpPr>
          <p:nvPr/>
        </p:nvSpPr>
        <p:spPr bwMode="auto">
          <a:xfrm flipH="1">
            <a:off x="2634680" y="3161928"/>
            <a:ext cx="3124200" cy="2590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4" name="Line 73">
            <a:extLst>
              <a:ext uri="{FF2B5EF4-FFF2-40B4-BE49-F238E27FC236}">
                <a16:creationId xmlns:a16="http://schemas.microsoft.com/office/drawing/2014/main" id="{07BD9886-61BC-411C-AA41-C4A827E68841}"/>
              </a:ext>
            </a:extLst>
          </p:cNvPr>
          <p:cNvSpPr>
            <a:spLocks noChangeShapeType="1"/>
          </p:cNvSpPr>
          <p:nvPr/>
        </p:nvSpPr>
        <p:spPr bwMode="auto">
          <a:xfrm>
            <a:off x="8044880" y="52193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5" name="Line 74">
            <a:extLst>
              <a:ext uri="{FF2B5EF4-FFF2-40B4-BE49-F238E27FC236}">
                <a16:creationId xmlns:a16="http://schemas.microsoft.com/office/drawing/2014/main" id="{8D5BA363-6F7C-4972-84EE-ABB111133862}"/>
              </a:ext>
            </a:extLst>
          </p:cNvPr>
          <p:cNvSpPr>
            <a:spLocks noChangeShapeType="1"/>
          </p:cNvSpPr>
          <p:nvPr/>
        </p:nvSpPr>
        <p:spPr bwMode="auto">
          <a:xfrm>
            <a:off x="3320480" y="52193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6" name="Line 75">
            <a:extLst>
              <a:ext uri="{FF2B5EF4-FFF2-40B4-BE49-F238E27FC236}">
                <a16:creationId xmlns:a16="http://schemas.microsoft.com/office/drawing/2014/main" id="{1EF72F8B-EB2C-4418-A958-39B6E53509B1}"/>
              </a:ext>
            </a:extLst>
          </p:cNvPr>
          <p:cNvSpPr>
            <a:spLocks noChangeShapeType="1"/>
          </p:cNvSpPr>
          <p:nvPr/>
        </p:nvSpPr>
        <p:spPr bwMode="auto">
          <a:xfrm>
            <a:off x="7587680" y="5371728"/>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7" name="Line 76">
            <a:extLst>
              <a:ext uri="{FF2B5EF4-FFF2-40B4-BE49-F238E27FC236}">
                <a16:creationId xmlns:a16="http://schemas.microsoft.com/office/drawing/2014/main" id="{7770E59D-9C0A-4AC4-A4D7-92C3F1359A9A}"/>
              </a:ext>
            </a:extLst>
          </p:cNvPr>
          <p:cNvSpPr>
            <a:spLocks noChangeShapeType="1"/>
          </p:cNvSpPr>
          <p:nvPr/>
        </p:nvSpPr>
        <p:spPr bwMode="auto">
          <a:xfrm>
            <a:off x="2863280" y="5371728"/>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8" name="Line 77">
            <a:extLst>
              <a:ext uri="{FF2B5EF4-FFF2-40B4-BE49-F238E27FC236}">
                <a16:creationId xmlns:a16="http://schemas.microsoft.com/office/drawing/2014/main" id="{E9D01480-9FE5-4A75-B4C0-72B4264FD570}"/>
              </a:ext>
            </a:extLst>
          </p:cNvPr>
          <p:cNvSpPr>
            <a:spLocks noChangeShapeType="1"/>
          </p:cNvSpPr>
          <p:nvPr/>
        </p:nvSpPr>
        <p:spPr bwMode="auto">
          <a:xfrm>
            <a:off x="2863280" y="53717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 name="Line 78">
            <a:extLst>
              <a:ext uri="{FF2B5EF4-FFF2-40B4-BE49-F238E27FC236}">
                <a16:creationId xmlns:a16="http://schemas.microsoft.com/office/drawing/2014/main" id="{976E0564-AD09-4A61-8DA5-C98AD38242D7}"/>
              </a:ext>
            </a:extLst>
          </p:cNvPr>
          <p:cNvSpPr>
            <a:spLocks noChangeShapeType="1"/>
          </p:cNvSpPr>
          <p:nvPr/>
        </p:nvSpPr>
        <p:spPr bwMode="auto">
          <a:xfrm>
            <a:off x="3853880" y="53717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0" name="Line 79">
            <a:extLst>
              <a:ext uri="{FF2B5EF4-FFF2-40B4-BE49-F238E27FC236}">
                <a16:creationId xmlns:a16="http://schemas.microsoft.com/office/drawing/2014/main" id="{CEE72C4A-7348-4874-970E-666520D93577}"/>
              </a:ext>
            </a:extLst>
          </p:cNvPr>
          <p:cNvSpPr>
            <a:spLocks noChangeShapeType="1"/>
          </p:cNvSpPr>
          <p:nvPr/>
        </p:nvSpPr>
        <p:spPr bwMode="auto">
          <a:xfrm>
            <a:off x="3701480" y="5524128"/>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1" name="Line 80">
            <a:extLst>
              <a:ext uri="{FF2B5EF4-FFF2-40B4-BE49-F238E27FC236}">
                <a16:creationId xmlns:a16="http://schemas.microsoft.com/office/drawing/2014/main" id="{BA860440-875A-459E-83CD-B111137DAF7C}"/>
              </a:ext>
            </a:extLst>
          </p:cNvPr>
          <p:cNvSpPr>
            <a:spLocks noChangeShapeType="1"/>
          </p:cNvSpPr>
          <p:nvPr/>
        </p:nvSpPr>
        <p:spPr bwMode="auto">
          <a:xfrm>
            <a:off x="7359080" y="5524128"/>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 name="Line 81">
            <a:extLst>
              <a:ext uri="{FF2B5EF4-FFF2-40B4-BE49-F238E27FC236}">
                <a16:creationId xmlns:a16="http://schemas.microsoft.com/office/drawing/2014/main" id="{4CFD5310-8BC2-4719-9FDA-3FF075DA8820}"/>
              </a:ext>
            </a:extLst>
          </p:cNvPr>
          <p:cNvSpPr>
            <a:spLocks noChangeShapeType="1"/>
          </p:cNvSpPr>
          <p:nvPr/>
        </p:nvSpPr>
        <p:spPr bwMode="auto">
          <a:xfrm>
            <a:off x="7587680" y="53717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3" name="Line 82">
            <a:extLst>
              <a:ext uri="{FF2B5EF4-FFF2-40B4-BE49-F238E27FC236}">
                <a16:creationId xmlns:a16="http://schemas.microsoft.com/office/drawing/2014/main" id="{4DDA64A5-08E3-483C-836A-14926909FA39}"/>
              </a:ext>
            </a:extLst>
          </p:cNvPr>
          <p:cNvSpPr>
            <a:spLocks noChangeShapeType="1"/>
          </p:cNvSpPr>
          <p:nvPr/>
        </p:nvSpPr>
        <p:spPr bwMode="auto">
          <a:xfrm>
            <a:off x="8578280" y="537172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extLst>
      <p:ext uri="{BB962C8B-B14F-4D97-AF65-F5344CB8AC3E}">
        <p14:creationId xmlns:p14="http://schemas.microsoft.com/office/powerpoint/2010/main" val="2736376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Título"/>
          <p:cNvSpPr txBox="1">
            <a:spLocks/>
          </p:cNvSpPr>
          <p:nvPr/>
        </p:nvSpPr>
        <p:spPr>
          <a:xfrm>
            <a:off x="1331640" y="1628801"/>
            <a:ext cx="6192688" cy="180019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solidFill>
                  <a:schemeClr val="accent3">
                    <a:lumMod val="50000"/>
                  </a:schemeClr>
                </a:solidFill>
                <a:latin typeface="Arial" panose="020B0604020202020204" pitchFamily="34" charset="0"/>
                <a:cs typeface="Arial" panose="020B0604020202020204" pitchFamily="34" charset="0"/>
              </a:rPr>
              <a:t>Universidad Autónoma del Estado de México</a:t>
            </a:r>
            <a:br>
              <a:rPr lang="es-ES" sz="1800" b="1" dirty="0">
                <a:solidFill>
                  <a:schemeClr val="accent3">
                    <a:lumMod val="50000"/>
                  </a:schemeClr>
                </a:solidFill>
                <a:latin typeface="Arial" panose="020B0604020202020204" pitchFamily="34" charset="0"/>
                <a:cs typeface="Arial" panose="020B0604020202020204" pitchFamily="34" charset="0"/>
              </a:rPr>
            </a:br>
            <a:br>
              <a:rPr lang="es-ES" sz="1800" b="1" dirty="0">
                <a:solidFill>
                  <a:schemeClr val="accent3">
                    <a:lumMod val="50000"/>
                  </a:schemeClr>
                </a:solidFill>
                <a:latin typeface="Arial" panose="020B0604020202020204" pitchFamily="34" charset="0"/>
                <a:cs typeface="Arial" panose="020B0604020202020204" pitchFamily="34" charset="0"/>
              </a:rPr>
            </a:br>
            <a:r>
              <a:rPr lang="es-ES" sz="1800" b="1" dirty="0">
                <a:solidFill>
                  <a:schemeClr val="accent3">
                    <a:lumMod val="50000"/>
                  </a:schemeClr>
                </a:solidFill>
                <a:latin typeface="Arial" panose="020B0604020202020204" pitchFamily="34" charset="0"/>
                <a:cs typeface="Arial" panose="020B0604020202020204" pitchFamily="34" charset="0"/>
              </a:rPr>
              <a:t>Centro Universitario UAEM Zumpango</a:t>
            </a:r>
            <a:br>
              <a:rPr lang="es-ES" sz="1800" b="1" dirty="0">
                <a:solidFill>
                  <a:schemeClr val="accent3">
                    <a:lumMod val="50000"/>
                  </a:schemeClr>
                </a:solidFill>
                <a:latin typeface="Arial" panose="020B0604020202020204" pitchFamily="34" charset="0"/>
                <a:cs typeface="Arial" panose="020B0604020202020204" pitchFamily="34" charset="0"/>
              </a:rPr>
            </a:br>
            <a:br>
              <a:rPr lang="es-ES" sz="1800" b="1" dirty="0">
                <a:solidFill>
                  <a:schemeClr val="accent3">
                    <a:lumMod val="50000"/>
                  </a:schemeClr>
                </a:solidFill>
                <a:latin typeface="Arial" panose="020B0604020202020204" pitchFamily="34" charset="0"/>
                <a:cs typeface="Arial" panose="020B0604020202020204" pitchFamily="34" charset="0"/>
              </a:rPr>
            </a:br>
            <a:r>
              <a:rPr lang="es-ES" sz="1800" b="1" dirty="0">
                <a:solidFill>
                  <a:schemeClr val="accent3">
                    <a:lumMod val="50000"/>
                  </a:schemeClr>
                </a:solidFill>
                <a:latin typeface="Arial" panose="020B0604020202020204" pitchFamily="34" charset="0"/>
                <a:cs typeface="Arial" panose="020B0604020202020204" pitchFamily="34" charset="0"/>
              </a:rPr>
              <a:t>Licenciatura en Administración</a:t>
            </a:r>
            <a:br>
              <a:rPr lang="es-ES" sz="1800" dirty="0">
                <a:solidFill>
                  <a:schemeClr val="accent3">
                    <a:lumMod val="50000"/>
                  </a:schemeClr>
                </a:solidFill>
                <a:latin typeface="Arial" panose="020B0604020202020204" pitchFamily="34" charset="0"/>
                <a:cs typeface="Arial" panose="020B0604020202020204" pitchFamily="34" charset="0"/>
              </a:rPr>
            </a:br>
            <a:endParaRPr lang="es-ES" sz="1800" dirty="0">
              <a:solidFill>
                <a:schemeClr val="accent3">
                  <a:lumMod val="50000"/>
                </a:schemeClr>
              </a:solidFill>
              <a:latin typeface="Arial" panose="020B0604020202020204" pitchFamily="34" charset="0"/>
              <a:cs typeface="Arial" panose="020B0604020202020204" pitchFamily="34" charset="0"/>
            </a:endParaRPr>
          </a:p>
        </p:txBody>
      </p:sp>
      <p:sp>
        <p:nvSpPr>
          <p:cNvPr id="9" name="7 Subtítulo"/>
          <p:cNvSpPr txBox="1">
            <a:spLocks/>
          </p:cNvSpPr>
          <p:nvPr/>
        </p:nvSpPr>
        <p:spPr>
          <a:xfrm>
            <a:off x="467544" y="3212976"/>
            <a:ext cx="8424936" cy="25698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1800" b="1" dirty="0">
                <a:latin typeface="Arial" panose="020B0604020202020204" pitchFamily="34" charset="0"/>
                <a:cs typeface="Arial" panose="020B0604020202020204" pitchFamily="34" charset="0"/>
              </a:rPr>
              <a:t>Programa de estudios: Administración 1. </a:t>
            </a:r>
          </a:p>
          <a:p>
            <a:pPr marL="0" indent="0">
              <a:buNone/>
            </a:pPr>
            <a:endParaRPr lang="es-ES" sz="1800" b="1" dirty="0">
              <a:latin typeface="Arial" panose="020B0604020202020204" pitchFamily="34" charset="0"/>
              <a:cs typeface="Arial" panose="020B0604020202020204" pitchFamily="34" charset="0"/>
            </a:endParaRPr>
          </a:p>
          <a:p>
            <a:r>
              <a:rPr lang="es-ES" sz="1800" b="1" dirty="0">
                <a:latin typeface="Arial" panose="020B0604020202020204" pitchFamily="34" charset="0"/>
                <a:cs typeface="Arial" panose="020B0604020202020204" pitchFamily="34" charset="0"/>
              </a:rPr>
              <a:t>Unidad a desarrollar: 	Unidad 4 “ Enfoques clásicos de la administración”</a:t>
            </a:r>
          </a:p>
          <a:p>
            <a:pPr marL="0" indent="0">
              <a:buNone/>
            </a:pPr>
            <a:endParaRPr lang="es-ES" sz="1800" b="1" dirty="0">
              <a:latin typeface="Arial" panose="020B0604020202020204" pitchFamily="34" charset="0"/>
              <a:cs typeface="Arial" panose="020B0604020202020204" pitchFamily="34" charset="0"/>
            </a:endParaRPr>
          </a:p>
          <a:p>
            <a:r>
              <a:rPr lang="es-ES" sz="1800" b="1" dirty="0">
                <a:latin typeface="Arial" panose="020B0604020202020204" pitchFamily="34" charset="0"/>
                <a:cs typeface="Arial" panose="020B0604020202020204" pitchFamily="34" charset="0"/>
              </a:rPr>
              <a:t>Licenciatura: Administración.</a:t>
            </a:r>
          </a:p>
          <a:p>
            <a:endParaRPr lang="es-ES" sz="1800" b="1" dirty="0">
              <a:latin typeface="Arial" panose="020B0604020202020204" pitchFamily="34" charset="0"/>
              <a:cs typeface="Arial" panose="020B0604020202020204" pitchFamily="34" charset="0"/>
            </a:endParaRPr>
          </a:p>
          <a:p>
            <a:r>
              <a:rPr lang="es-ES" sz="1600" b="1" dirty="0">
                <a:latin typeface="Arial" panose="020B0604020202020204" pitchFamily="34" charset="0"/>
                <a:cs typeface="Arial" panose="020B0604020202020204" pitchFamily="34" charset="0"/>
              </a:rPr>
              <a:t>Presenta: M. en A.N. José Luis Morales Mondragón (Profesor de asignatura)</a:t>
            </a:r>
          </a:p>
          <a:p>
            <a:endParaRPr lang="es-ES" sz="1800" b="1" dirty="0">
              <a:latin typeface="Arial" panose="020B0604020202020204" pitchFamily="34" charset="0"/>
              <a:cs typeface="Arial" panose="020B0604020202020204" pitchFamily="34" charset="0"/>
            </a:endParaRPr>
          </a:p>
          <a:p>
            <a:endParaRPr lang="es-ES" sz="1800" b="1" dirty="0">
              <a:latin typeface="Arial" panose="020B0604020202020204" pitchFamily="34" charset="0"/>
              <a:cs typeface="Arial" panose="020B0604020202020204" pitchFamily="34" charset="0"/>
            </a:endParaRPr>
          </a:p>
          <a:p>
            <a:pPr marL="0" indent="0" algn="ctr">
              <a:buNone/>
            </a:pPr>
            <a:endParaRPr lang="es-ES" sz="1800" b="1" dirty="0">
              <a:latin typeface="Arial" panose="020B0604020202020204" pitchFamily="34" charset="0"/>
              <a:cs typeface="Arial" panose="020B0604020202020204" pitchFamily="34" charset="0"/>
            </a:endParaRPr>
          </a:p>
          <a:p>
            <a:endParaRPr lang="es-ES" sz="1800" b="1"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F61534E3-2A2C-48E7-8109-E282BDE0132D}"/>
              </a:ext>
            </a:extLst>
          </p:cNvPr>
          <p:cNvGrpSpPr/>
          <p:nvPr/>
        </p:nvGrpSpPr>
        <p:grpSpPr>
          <a:xfrm>
            <a:off x="0" y="-5006"/>
            <a:ext cx="9144000" cy="6890390"/>
            <a:chOff x="0" y="-5006"/>
            <a:chExt cx="9144000" cy="6890390"/>
          </a:xfrm>
        </p:grpSpPr>
        <p:pic>
          <p:nvPicPr>
            <p:cNvPr id="7" name="Picture 2" descr="Resultado de imagen para UAEMEX 2017">
              <a:extLst>
                <a:ext uri="{FF2B5EF4-FFF2-40B4-BE49-F238E27FC236}">
                  <a16:creationId xmlns:a16="http://schemas.microsoft.com/office/drawing/2014/main" id="{BC265D02-EAEE-4B9A-A3C9-B569629761B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EA0B0F8B-9F2A-47C6-A289-BE26AEF729DC}"/>
                </a:ext>
              </a:extLst>
            </p:cNvPr>
            <p:cNvPicPr>
              <a:picLocks noChangeAspect="1"/>
            </p:cNvPicPr>
            <p:nvPr/>
          </p:nvPicPr>
          <p:blipFill>
            <a:blip r:embed="rId4"/>
            <a:stretch>
              <a:fillRect/>
            </a:stretch>
          </p:blipFill>
          <p:spPr>
            <a:xfrm>
              <a:off x="0" y="6641479"/>
              <a:ext cx="9144000" cy="243905"/>
            </a:xfrm>
            <a:prstGeom prst="rect">
              <a:avLst/>
            </a:prstGeom>
          </p:spPr>
        </p:pic>
        <p:pic>
          <p:nvPicPr>
            <p:cNvPr id="11" name="Imagen 10" descr="potroUAE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Tree>
    <p:extLst>
      <p:ext uri="{BB962C8B-B14F-4D97-AF65-F5344CB8AC3E}">
        <p14:creationId xmlns:p14="http://schemas.microsoft.com/office/powerpoint/2010/main" val="1336730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179512" y="1175623"/>
            <a:ext cx="8856984" cy="707886"/>
          </a:xfrm>
          <a:prstGeom prst="rect">
            <a:avLst/>
          </a:prstGeom>
        </p:spPr>
        <p:txBody>
          <a:bodyPr wrap="square">
            <a:spAutoFit/>
          </a:bodyPr>
          <a:lstStyle/>
          <a:p>
            <a:r>
              <a:rPr lang="es-ES" sz="2000" dirty="0">
                <a:latin typeface="Arial" panose="020B0604020202020204" pitchFamily="34" charset="0"/>
                <a:cs typeface="Arial" panose="020B0604020202020204" pitchFamily="34" charset="0"/>
              </a:rPr>
              <a:t>4.4 Movimiento de las relaciones humanas y enfoque sociológico (Elton Mayo, Mary Parker Follet, Chester I. Barnard). </a:t>
            </a:r>
          </a:p>
        </p:txBody>
      </p:sp>
      <p:sp>
        <p:nvSpPr>
          <p:cNvPr id="8" name="TextBox 13">
            <a:extLst>
              <a:ext uri="{FF2B5EF4-FFF2-40B4-BE49-F238E27FC236}">
                <a16:creationId xmlns:a16="http://schemas.microsoft.com/office/drawing/2014/main" id="{F90C089E-DDAD-4BAD-9426-94952EBE6C2F}"/>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9" name="Rectangle 2">
            <a:extLst>
              <a:ext uri="{FF2B5EF4-FFF2-40B4-BE49-F238E27FC236}">
                <a16:creationId xmlns:a16="http://schemas.microsoft.com/office/drawing/2014/main" id="{5196F038-2D88-4827-8950-E4D6CFE87539}"/>
              </a:ext>
            </a:extLst>
          </p:cNvPr>
          <p:cNvSpPr txBox="1">
            <a:spLocks noChangeArrowheads="1"/>
          </p:cNvSpPr>
          <p:nvPr/>
        </p:nvSpPr>
        <p:spPr>
          <a:xfrm>
            <a:off x="-82631" y="1916832"/>
            <a:ext cx="9220200" cy="70788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altLang="es-MX" sz="2400" dirty="0">
                <a:latin typeface="Arial" panose="020B0604020202020204" pitchFamily="34" charset="0"/>
                <a:cs typeface="Arial" panose="020B0604020202020204" pitchFamily="34" charset="0"/>
              </a:rPr>
              <a:t>ORIGENES DE LA ESCUELA DE ELTÓN MAYO</a:t>
            </a:r>
            <a:endParaRPr lang="es-ES" altLang="es-MX" sz="2400" dirty="0">
              <a:latin typeface="Arial" panose="020B0604020202020204" pitchFamily="34" charset="0"/>
              <a:cs typeface="Arial" panose="020B0604020202020204" pitchFamily="34" charset="0"/>
            </a:endParaRPr>
          </a:p>
        </p:txBody>
      </p:sp>
      <p:sp>
        <p:nvSpPr>
          <p:cNvPr id="15" name="Rectangle 3">
            <a:extLst>
              <a:ext uri="{FF2B5EF4-FFF2-40B4-BE49-F238E27FC236}">
                <a16:creationId xmlns:a16="http://schemas.microsoft.com/office/drawing/2014/main" id="{2296638F-AB80-42EA-85B9-DBFA698DEE15}"/>
              </a:ext>
            </a:extLst>
          </p:cNvPr>
          <p:cNvSpPr txBox="1">
            <a:spLocks noChangeArrowheads="1"/>
          </p:cNvSpPr>
          <p:nvPr/>
        </p:nvSpPr>
        <p:spPr>
          <a:xfrm>
            <a:off x="189282" y="4537569"/>
            <a:ext cx="8703198" cy="1994520"/>
          </a:xfrm>
          <a:prstGeom prst="rect">
            <a:avLst/>
          </a:prstGeom>
          <a:solidFill>
            <a:srgbClr val="C7C717"/>
          </a:solidFill>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buClr>
                <a:schemeClr val="tx1"/>
              </a:buClr>
            </a:pPr>
            <a:r>
              <a:rPr lang="es-ES_tradnl" altLang="es-MX" sz="2000" dirty="0">
                <a:solidFill>
                  <a:schemeClr val="tx1"/>
                </a:solidFill>
                <a:latin typeface="Arial" panose="020B0604020202020204" pitchFamily="34" charset="0"/>
                <a:cs typeface="Arial" panose="020B0604020202020204" pitchFamily="34" charset="0"/>
              </a:rPr>
              <a:t>1. Humanizar y democratizar la Administración.</a:t>
            </a:r>
          </a:p>
          <a:p>
            <a:pPr algn="just">
              <a:buClr>
                <a:schemeClr val="tx1"/>
              </a:buClr>
            </a:pPr>
            <a:r>
              <a:rPr lang="es-ES_tradnl" altLang="es-MX" sz="2000" dirty="0">
                <a:solidFill>
                  <a:schemeClr val="tx1"/>
                </a:solidFill>
                <a:latin typeface="Arial" panose="020B0604020202020204" pitchFamily="34" charset="0"/>
                <a:cs typeface="Arial" panose="020B0604020202020204" pitchFamily="34" charset="0"/>
              </a:rPr>
              <a:t>2. Desarrollo de Ciencias Humanas (Sicología y Sociología).</a:t>
            </a:r>
          </a:p>
          <a:p>
            <a:pPr algn="just">
              <a:buClr>
                <a:schemeClr val="tx1"/>
              </a:buClr>
            </a:pPr>
            <a:r>
              <a:rPr lang="es-ES_tradnl" altLang="es-MX" sz="2000" dirty="0">
                <a:solidFill>
                  <a:schemeClr val="tx1"/>
                </a:solidFill>
                <a:latin typeface="Arial" panose="020B0604020202020204" pitchFamily="34" charset="0"/>
                <a:cs typeface="Arial" panose="020B0604020202020204" pitchFamily="34" charset="0"/>
              </a:rPr>
              <a:t>3.Ideologías que surgieron : Dewey(filósofo), Lewin(sicólogo), Pareto(economista).</a:t>
            </a:r>
          </a:p>
          <a:p>
            <a:pPr algn="just">
              <a:buClr>
                <a:schemeClr val="tx1"/>
              </a:buClr>
            </a:pPr>
            <a:r>
              <a:rPr lang="es-ES_tradnl" altLang="es-MX" sz="2000" dirty="0">
                <a:solidFill>
                  <a:schemeClr val="tx1"/>
                </a:solidFill>
                <a:latin typeface="Arial" panose="020B0604020202020204" pitchFamily="34" charset="0"/>
                <a:cs typeface="Arial" panose="020B0604020202020204" pitchFamily="34" charset="0"/>
              </a:rPr>
              <a:t>4. Conclusiones de las experiencias de Hawthorne coordinadas por Mayo.</a:t>
            </a:r>
            <a:endParaRPr lang="es-ES" altLang="es-MX" sz="2000" dirty="0">
              <a:solidFill>
                <a:schemeClr val="tx1"/>
              </a:solidFill>
              <a:latin typeface="Arial" panose="020B0604020202020204" pitchFamily="34" charset="0"/>
              <a:cs typeface="Arial" panose="020B0604020202020204" pitchFamily="34" charset="0"/>
            </a:endParaRPr>
          </a:p>
        </p:txBody>
      </p:sp>
      <p:sp>
        <p:nvSpPr>
          <p:cNvPr id="16" name="Rectangle 8">
            <a:extLst>
              <a:ext uri="{FF2B5EF4-FFF2-40B4-BE49-F238E27FC236}">
                <a16:creationId xmlns:a16="http://schemas.microsoft.com/office/drawing/2014/main" id="{2BA4FA39-7017-40FB-BC56-FF5EE716BC70}"/>
              </a:ext>
            </a:extLst>
          </p:cNvPr>
          <p:cNvSpPr>
            <a:spLocks noChangeArrowheads="1"/>
          </p:cNvSpPr>
          <p:nvPr/>
        </p:nvSpPr>
        <p:spPr bwMode="auto">
          <a:xfrm>
            <a:off x="209316" y="2422869"/>
            <a:ext cx="8763000" cy="2092881"/>
          </a:xfrm>
          <a:prstGeom prst="rect">
            <a:avLst/>
          </a:prstGeom>
          <a:noFill/>
          <a:ln w="9525">
            <a:noFill/>
            <a:miter lim="800000"/>
            <a:headEnd/>
            <a:tailEnd/>
          </a:ln>
          <a:effectLst/>
        </p:spPr>
        <p:txBody>
          <a:bodyPr>
            <a:spAutoFit/>
          </a:bodyPr>
          <a:lstStyle>
            <a:lvl1pPr eaLnBrk="0" hangingPunct="0">
              <a:defRPr sz="4400" b="1">
                <a:solidFill>
                  <a:srgbClr val="CCCCFF"/>
                </a:solidFill>
                <a:latin typeface="Arial Narrow" panose="020B0606020202030204" pitchFamily="34" charset="0"/>
              </a:defRPr>
            </a:lvl1pPr>
            <a:lvl2pPr marL="742950" indent="-285750" eaLnBrk="0" hangingPunct="0">
              <a:defRPr sz="4400" b="1">
                <a:solidFill>
                  <a:srgbClr val="CCCCFF"/>
                </a:solidFill>
                <a:latin typeface="Arial Narrow" panose="020B0606020202030204" pitchFamily="34" charset="0"/>
              </a:defRPr>
            </a:lvl2pPr>
            <a:lvl3pPr marL="1143000" indent="-228600" eaLnBrk="0" hangingPunct="0">
              <a:defRPr sz="4400" b="1">
                <a:solidFill>
                  <a:srgbClr val="CCCCFF"/>
                </a:solidFill>
                <a:latin typeface="Arial Narrow" panose="020B0606020202030204" pitchFamily="34" charset="0"/>
              </a:defRPr>
            </a:lvl3pPr>
            <a:lvl4pPr marL="1600200" indent="-228600" eaLnBrk="0" hangingPunct="0">
              <a:defRPr sz="4400" b="1">
                <a:solidFill>
                  <a:srgbClr val="CCCCFF"/>
                </a:solidFill>
                <a:latin typeface="Arial Narrow" panose="020B0606020202030204" pitchFamily="34" charset="0"/>
              </a:defRPr>
            </a:lvl4pPr>
            <a:lvl5pPr marL="2057400" indent="-228600" eaLnBrk="0" hangingPunct="0">
              <a:defRPr sz="4400" b="1">
                <a:solidFill>
                  <a:srgbClr val="CCCCFF"/>
                </a:solidFill>
                <a:latin typeface="Arial Narrow" panose="020B0606020202030204" pitchFamily="34" charset="0"/>
              </a:defRPr>
            </a:lvl5pPr>
            <a:lvl6pPr marL="2514600" indent="-228600" eaLnBrk="0" fontAlgn="base" hangingPunct="0">
              <a:spcBef>
                <a:spcPct val="0"/>
              </a:spcBef>
              <a:spcAft>
                <a:spcPct val="0"/>
              </a:spcAft>
              <a:defRPr sz="4400" b="1">
                <a:solidFill>
                  <a:srgbClr val="CCCCFF"/>
                </a:solidFill>
                <a:latin typeface="Arial Narrow" panose="020B0606020202030204" pitchFamily="34" charset="0"/>
              </a:defRPr>
            </a:lvl6pPr>
            <a:lvl7pPr marL="2971800" indent="-228600" eaLnBrk="0" fontAlgn="base" hangingPunct="0">
              <a:spcBef>
                <a:spcPct val="0"/>
              </a:spcBef>
              <a:spcAft>
                <a:spcPct val="0"/>
              </a:spcAft>
              <a:defRPr sz="4400" b="1">
                <a:solidFill>
                  <a:srgbClr val="CCCCFF"/>
                </a:solidFill>
                <a:latin typeface="Arial Narrow" panose="020B0606020202030204" pitchFamily="34" charset="0"/>
              </a:defRPr>
            </a:lvl7pPr>
            <a:lvl8pPr marL="3429000" indent="-228600" eaLnBrk="0" fontAlgn="base" hangingPunct="0">
              <a:spcBef>
                <a:spcPct val="0"/>
              </a:spcBef>
              <a:spcAft>
                <a:spcPct val="0"/>
              </a:spcAft>
              <a:defRPr sz="4400" b="1">
                <a:solidFill>
                  <a:srgbClr val="CCCCFF"/>
                </a:solidFill>
                <a:latin typeface="Arial Narrow" panose="020B0606020202030204" pitchFamily="34" charset="0"/>
              </a:defRPr>
            </a:lvl8pPr>
            <a:lvl9pPr marL="3886200" indent="-228600" eaLnBrk="0" fontAlgn="base" hangingPunct="0">
              <a:spcBef>
                <a:spcPct val="0"/>
              </a:spcBef>
              <a:spcAft>
                <a:spcPct val="0"/>
              </a:spcAft>
              <a:defRPr sz="4400" b="1">
                <a:solidFill>
                  <a:srgbClr val="CCCCFF"/>
                </a:solidFill>
                <a:latin typeface="Arial Narrow" panose="020B0606020202030204" pitchFamily="34" charset="0"/>
              </a:defRPr>
            </a:lvl9pPr>
          </a:lstStyle>
          <a:p>
            <a:pPr algn="just" eaLnBrk="1" hangingPunct="1">
              <a:spcBef>
                <a:spcPct val="50000"/>
              </a:spcBef>
              <a:buClr>
                <a:schemeClr val="tx1"/>
              </a:buClr>
              <a:buSzPct val="60000"/>
            </a:pPr>
            <a:r>
              <a:rPr lang="es-MX" altLang="es-MX" sz="2000" b="0" dirty="0">
                <a:solidFill>
                  <a:schemeClr val="tx1"/>
                </a:solidFill>
                <a:latin typeface="Arial" panose="020B0604020202020204" pitchFamily="34" charset="0"/>
                <a:cs typeface="Arial" panose="020B0604020202020204" pitchFamily="34" charset="0"/>
              </a:rPr>
              <a:t>OCURRENCIA : El ser humano reacciona en forma más compleja que las máquinas ante cambios del entorno.</a:t>
            </a:r>
          </a:p>
          <a:p>
            <a:pPr algn="just" eaLnBrk="1" hangingPunct="1">
              <a:spcBef>
                <a:spcPct val="50000"/>
              </a:spcBef>
              <a:buClr>
                <a:schemeClr val="tx1"/>
              </a:buClr>
              <a:buSzPct val="60000"/>
              <a:buFont typeface="Wingdings" panose="05000000000000000000" pitchFamily="2" charset="2"/>
              <a:buNone/>
            </a:pPr>
            <a:r>
              <a:rPr lang="es-MX" altLang="es-MX" sz="2000" b="0" dirty="0">
                <a:solidFill>
                  <a:schemeClr val="tx1"/>
                </a:solidFill>
                <a:latin typeface="Arial" panose="020B0604020202020204" pitchFamily="34" charset="0"/>
                <a:cs typeface="Arial" panose="020B0604020202020204" pitchFamily="34" charset="0"/>
              </a:rPr>
              <a:t>Por lo tanto, fracasaron las hipótesis mecanicistas (hombre = máquina),  que consideraban que el comportamiento humano respondía mecánicamente a la aplicación de variaciones en las condiciones físicas del trabajo (Dávila 2004).</a:t>
            </a:r>
          </a:p>
        </p:txBody>
      </p:sp>
    </p:spTree>
    <p:extLst>
      <p:ext uri="{BB962C8B-B14F-4D97-AF65-F5344CB8AC3E}">
        <p14:creationId xmlns:p14="http://schemas.microsoft.com/office/powerpoint/2010/main" val="3284654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iterate type="wd">
                                    <p:tmPct val="100000"/>
                                  </p:iterate>
                                  <p:childTnLst>
                                    <p:set>
                                      <p:cBhvr>
                                        <p:cTn id="6" dur="1" fill="hold">
                                          <p:stCondLst>
                                            <p:cond delay="0"/>
                                          </p:stCondLst>
                                        </p:cTn>
                                        <p:tgtEl>
                                          <p:spTgt spid="16"/>
                                        </p:tgtEl>
                                        <p:attrNameLst>
                                          <p:attrName>style.visibility</p:attrName>
                                        </p:attrNameLst>
                                      </p:cBhvr>
                                      <p:to>
                                        <p:strVal val="visible"/>
                                      </p:to>
                                    </p:set>
                                    <p:animEffect transition="in" filter="dissolve">
                                      <p:cBhvr>
                                        <p:cTn id="7" dur="3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179512" y="1175623"/>
            <a:ext cx="8856984" cy="707886"/>
          </a:xfrm>
          <a:prstGeom prst="rect">
            <a:avLst/>
          </a:prstGeom>
        </p:spPr>
        <p:txBody>
          <a:bodyPr wrap="square">
            <a:spAutoFit/>
          </a:bodyPr>
          <a:lstStyle/>
          <a:p>
            <a:r>
              <a:rPr lang="es-ES" sz="2000" dirty="0">
                <a:latin typeface="Arial" panose="020B0604020202020204" pitchFamily="34" charset="0"/>
                <a:cs typeface="Arial" panose="020B0604020202020204" pitchFamily="34" charset="0"/>
              </a:rPr>
              <a:t>4.4 Movimiento de las relaciones humanas y enfoque sociológico (Elton Mayo, Mary Parker Follet, Chester I. Barnard). </a:t>
            </a:r>
          </a:p>
        </p:txBody>
      </p:sp>
      <p:sp>
        <p:nvSpPr>
          <p:cNvPr id="8" name="TextBox 13">
            <a:extLst>
              <a:ext uri="{FF2B5EF4-FFF2-40B4-BE49-F238E27FC236}">
                <a16:creationId xmlns:a16="http://schemas.microsoft.com/office/drawing/2014/main" id="{F90C089E-DDAD-4BAD-9426-94952EBE6C2F}"/>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graphicFrame>
        <p:nvGraphicFramePr>
          <p:cNvPr id="9" name="3 Tabla">
            <a:extLst>
              <a:ext uri="{FF2B5EF4-FFF2-40B4-BE49-F238E27FC236}">
                <a16:creationId xmlns:a16="http://schemas.microsoft.com/office/drawing/2014/main" id="{28FE773C-2691-476E-B1EB-F0A73C0DF3C2}"/>
              </a:ext>
            </a:extLst>
          </p:cNvPr>
          <p:cNvGraphicFramePr>
            <a:graphicFrameLocks noGrp="1"/>
          </p:cNvGraphicFramePr>
          <p:nvPr>
            <p:extLst>
              <p:ext uri="{D42A27DB-BD31-4B8C-83A1-F6EECF244321}">
                <p14:modId xmlns:p14="http://schemas.microsoft.com/office/powerpoint/2010/main" val="1702592320"/>
              </p:ext>
            </p:extLst>
          </p:nvPr>
        </p:nvGraphicFramePr>
        <p:xfrm>
          <a:off x="1560004" y="1883509"/>
          <a:ext cx="6096000" cy="4667250"/>
        </p:xfrm>
        <a:graphic>
          <a:graphicData uri="http://schemas.openxmlformats.org/drawingml/2006/table">
            <a:tbl>
              <a:tblPr firstRow="1" bandRow="1">
                <a:tableStyleId>{D03447BB-5D67-496B-8E87-E561075AD55C}</a:tableStyleId>
              </a:tblPr>
              <a:tblGrid>
                <a:gridCol w="3000396">
                  <a:extLst>
                    <a:ext uri="{9D8B030D-6E8A-4147-A177-3AD203B41FA5}">
                      <a16:colId xmlns:a16="http://schemas.microsoft.com/office/drawing/2014/main" val="20000"/>
                    </a:ext>
                  </a:extLst>
                </a:gridCol>
                <a:gridCol w="3095604">
                  <a:extLst>
                    <a:ext uri="{9D8B030D-6E8A-4147-A177-3AD203B41FA5}">
                      <a16:colId xmlns:a16="http://schemas.microsoft.com/office/drawing/2014/main" val="20001"/>
                    </a:ext>
                  </a:extLst>
                </a:gridCol>
              </a:tblGrid>
              <a:tr h="666750">
                <a:tc>
                  <a:txBody>
                    <a:bodyPr/>
                    <a:lstStyle/>
                    <a:p>
                      <a:pPr algn="ctr"/>
                      <a:r>
                        <a:rPr lang="es-ES" dirty="0"/>
                        <a:t>TEORIA CLASICA</a:t>
                      </a:r>
                      <a:endParaRPr lang="es-ES" dirty="0">
                        <a:latin typeface="Arial" panose="020B0604020202020204" pitchFamily="34" charset="0"/>
                        <a:cs typeface="Arial" panose="020B0604020202020204" pitchFamily="34" charset="0"/>
                      </a:endParaRPr>
                    </a:p>
                  </a:txBody>
                  <a:tcPr/>
                </a:tc>
                <a:tc>
                  <a:txBody>
                    <a:bodyPr/>
                    <a:lstStyle/>
                    <a:p>
                      <a:pPr algn="ctr"/>
                      <a:r>
                        <a:rPr lang="es-ES" dirty="0"/>
                        <a:t>RELACIONES HUMANAS</a:t>
                      </a:r>
                      <a:endParaRPr lang="es-E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666750">
                <a:tc>
                  <a:txBody>
                    <a:bodyPr/>
                    <a:lstStyle/>
                    <a:p>
                      <a:pPr algn="ctr">
                        <a:buClr>
                          <a:schemeClr val="tx1"/>
                        </a:buClr>
                        <a:buFont typeface="Wingdings" pitchFamily="2" charset="2"/>
                        <a:buNone/>
                      </a:pPr>
                      <a:r>
                        <a:rPr lang="es-ES" dirty="0"/>
                        <a:t>Trata la organización  como una maquina.</a:t>
                      </a:r>
                      <a:endParaRPr lang="es-ES" dirty="0">
                        <a:latin typeface="Arial" panose="020B0604020202020204" pitchFamily="34" charset="0"/>
                        <a:cs typeface="Arial" panose="020B0604020202020204" pitchFamily="34" charset="0"/>
                      </a:endParaRPr>
                    </a:p>
                  </a:txBody>
                  <a:tcPr/>
                </a:tc>
                <a:tc>
                  <a:txBody>
                    <a:bodyPr/>
                    <a:lstStyle/>
                    <a:p>
                      <a:pPr algn="ctr">
                        <a:buClr>
                          <a:schemeClr val="tx1"/>
                        </a:buClr>
                        <a:buFont typeface="Wingdings" pitchFamily="2" charset="2"/>
                        <a:buNone/>
                      </a:pPr>
                      <a:r>
                        <a:rPr lang="es-ES" dirty="0"/>
                        <a:t>Trata la organización como un grupo de personas.</a:t>
                      </a:r>
                      <a:endParaRPr lang="es-E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666750">
                <a:tc>
                  <a:txBody>
                    <a:bodyPr/>
                    <a:lstStyle/>
                    <a:p>
                      <a:pPr algn="ctr">
                        <a:buClr>
                          <a:schemeClr val="tx1"/>
                        </a:buClr>
                        <a:buFont typeface="Wingdings" pitchFamily="2" charset="2"/>
                        <a:buNone/>
                      </a:pPr>
                      <a:r>
                        <a:rPr lang="es-ES" dirty="0"/>
                        <a:t>Hace énfasis en las tareas o la tecnología.</a:t>
                      </a:r>
                      <a:endParaRPr lang="es-ES" dirty="0">
                        <a:latin typeface="Arial" panose="020B0604020202020204" pitchFamily="34" charset="0"/>
                        <a:cs typeface="Arial" panose="020B0604020202020204" pitchFamily="34" charset="0"/>
                      </a:endParaRPr>
                    </a:p>
                  </a:txBody>
                  <a:tcPr/>
                </a:tc>
                <a:tc>
                  <a:txBody>
                    <a:bodyPr/>
                    <a:lstStyle/>
                    <a:p>
                      <a:pPr algn="ctr">
                        <a:buClr>
                          <a:schemeClr val="tx1"/>
                        </a:buClr>
                        <a:buFont typeface="Wingdings" pitchFamily="2" charset="2"/>
                        <a:buNone/>
                      </a:pPr>
                      <a:r>
                        <a:rPr lang="es-ES" dirty="0"/>
                        <a:t>Hace énfasis en las personas.</a:t>
                      </a:r>
                      <a:endParaRPr lang="es-E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666750">
                <a:tc>
                  <a:txBody>
                    <a:bodyPr/>
                    <a:lstStyle/>
                    <a:p>
                      <a:pPr algn="ctr">
                        <a:buClr>
                          <a:schemeClr val="tx1"/>
                        </a:buClr>
                        <a:buFont typeface="Wingdings" pitchFamily="2" charset="2"/>
                        <a:buNone/>
                      </a:pPr>
                      <a:r>
                        <a:rPr lang="es-ES" dirty="0"/>
                        <a:t>Se inspira en sistemas de ingeniería.</a:t>
                      </a:r>
                      <a:endParaRPr lang="es-ES" dirty="0">
                        <a:latin typeface="Arial" panose="020B0604020202020204" pitchFamily="34" charset="0"/>
                        <a:cs typeface="Arial" panose="020B0604020202020204" pitchFamily="34" charset="0"/>
                      </a:endParaRPr>
                    </a:p>
                  </a:txBody>
                  <a:tcPr/>
                </a:tc>
                <a:tc>
                  <a:txBody>
                    <a:bodyPr/>
                    <a:lstStyle/>
                    <a:p>
                      <a:pPr algn="ctr">
                        <a:buClr>
                          <a:schemeClr val="tx1"/>
                        </a:buClr>
                        <a:buFont typeface="Wingdings" pitchFamily="2" charset="2"/>
                        <a:buNone/>
                      </a:pPr>
                      <a:r>
                        <a:rPr lang="es-ES" dirty="0"/>
                        <a:t>Se inspira en sistemas de psicología.</a:t>
                      </a:r>
                      <a:endParaRPr lang="es-E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666750">
                <a:tc>
                  <a:txBody>
                    <a:bodyPr/>
                    <a:lstStyle/>
                    <a:p>
                      <a:pPr algn="ctr">
                        <a:buClr>
                          <a:schemeClr val="tx1"/>
                        </a:buClr>
                        <a:buFont typeface="Wingdings" pitchFamily="2" charset="2"/>
                        <a:buNone/>
                      </a:pPr>
                      <a:r>
                        <a:rPr lang="es-ES" dirty="0"/>
                        <a:t>Autoridad centralizada.</a:t>
                      </a:r>
                      <a:endParaRPr lang="es-ES" dirty="0">
                        <a:latin typeface="Arial" panose="020B0604020202020204" pitchFamily="34" charset="0"/>
                        <a:cs typeface="Arial" panose="020B0604020202020204" pitchFamily="34" charset="0"/>
                      </a:endParaRPr>
                    </a:p>
                  </a:txBody>
                  <a:tcPr/>
                </a:tc>
                <a:tc>
                  <a:txBody>
                    <a:bodyPr/>
                    <a:lstStyle/>
                    <a:p>
                      <a:pPr algn="ctr">
                        <a:buClr>
                          <a:schemeClr val="tx1"/>
                        </a:buClr>
                        <a:buFont typeface="Wingdings" pitchFamily="2" charset="2"/>
                        <a:buNone/>
                      </a:pPr>
                      <a:r>
                        <a:rPr lang="es-ES" dirty="0"/>
                        <a:t>Delegación plena de la autoridad.</a:t>
                      </a:r>
                      <a:endParaRPr lang="es-E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666750">
                <a:tc>
                  <a:txBody>
                    <a:bodyPr/>
                    <a:lstStyle/>
                    <a:p>
                      <a:pPr algn="ctr">
                        <a:buClr>
                          <a:schemeClr val="tx1"/>
                        </a:buClr>
                        <a:buFont typeface="Wingdings" pitchFamily="2" charset="2"/>
                        <a:buNone/>
                      </a:pPr>
                      <a:r>
                        <a:rPr lang="es-ES" dirty="0"/>
                        <a:t>Líneas claras de autoridad.</a:t>
                      </a:r>
                      <a:endParaRPr lang="es-ES" dirty="0">
                        <a:latin typeface="Arial" panose="020B0604020202020204" pitchFamily="34" charset="0"/>
                        <a:cs typeface="Arial" panose="020B0604020202020204" pitchFamily="34" charset="0"/>
                      </a:endParaRPr>
                    </a:p>
                  </a:txBody>
                  <a:tcPr/>
                </a:tc>
                <a:tc>
                  <a:txBody>
                    <a:bodyPr/>
                    <a:lstStyle/>
                    <a:p>
                      <a:pPr algn="ctr">
                        <a:buClr>
                          <a:schemeClr val="tx1"/>
                        </a:buClr>
                        <a:buFont typeface="Wingdings" pitchFamily="2" charset="2"/>
                        <a:buNone/>
                      </a:pPr>
                      <a:r>
                        <a:rPr lang="es-ES" dirty="0"/>
                        <a:t>Autonomía del trabajador.</a:t>
                      </a:r>
                      <a:endParaRPr lang="es-E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666750">
                <a:tc>
                  <a:txBody>
                    <a:bodyPr/>
                    <a:lstStyle/>
                    <a:p>
                      <a:pPr algn="ctr">
                        <a:buClr>
                          <a:schemeClr val="tx1"/>
                        </a:buClr>
                        <a:buFont typeface="Wingdings" pitchFamily="2" charset="2"/>
                        <a:buNone/>
                      </a:pPr>
                      <a:r>
                        <a:rPr lang="es-ES" dirty="0"/>
                        <a:t>Especialización y competencia técnica.</a:t>
                      </a:r>
                      <a:endParaRPr lang="es-ES" dirty="0">
                        <a:latin typeface="Arial" panose="020B0604020202020204" pitchFamily="34" charset="0"/>
                        <a:cs typeface="Arial" panose="020B0604020202020204" pitchFamily="34" charset="0"/>
                      </a:endParaRPr>
                    </a:p>
                  </a:txBody>
                  <a:tcPr/>
                </a:tc>
                <a:tc>
                  <a:txBody>
                    <a:bodyPr/>
                    <a:lstStyle/>
                    <a:p>
                      <a:pPr algn="ctr">
                        <a:buClr>
                          <a:schemeClr val="tx1"/>
                        </a:buClr>
                        <a:buFont typeface="Wingdings" pitchFamily="2" charset="2"/>
                        <a:buNone/>
                      </a:pPr>
                      <a:r>
                        <a:rPr lang="es-ES" dirty="0"/>
                        <a:t>Confianza y apertura.</a:t>
                      </a:r>
                      <a:endParaRPr lang="es-E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345520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67544" y="1910842"/>
            <a:ext cx="3096343" cy="584775"/>
          </a:xfrm>
          <a:prstGeom prst="rect">
            <a:avLst/>
          </a:prstGeom>
          <a:noFill/>
          <a:ln>
            <a:solidFill>
              <a:srgbClr val="2B3616"/>
            </a:solidFill>
          </a:ln>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rPr>
              <a:t>ESCUELAS.</a:t>
            </a:r>
            <a:endParaRPr lang="es-ES" sz="3200" b="1" cap="none" spc="0"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pic>
        <p:nvPicPr>
          <p:cNvPr id="8194"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08920"/>
            <a:ext cx="3305175" cy="3295651"/>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DA4CAAFF-D5E2-4626-B0D1-7AA1CEA9DEB1}"/>
              </a:ext>
            </a:extLst>
          </p:cNvPr>
          <p:cNvGrpSpPr/>
          <p:nvPr/>
        </p:nvGrpSpPr>
        <p:grpSpPr>
          <a:xfrm>
            <a:off x="0" y="-15304"/>
            <a:ext cx="9144000" cy="6900688"/>
            <a:chOff x="0" y="-15304"/>
            <a:chExt cx="9144000" cy="6900688"/>
          </a:xfrm>
        </p:grpSpPr>
        <p:pic>
          <p:nvPicPr>
            <p:cNvPr id="14" name="Picture 13">
              <a:extLst>
                <a:ext uri="{FF2B5EF4-FFF2-40B4-BE49-F238E27FC236}">
                  <a16:creationId xmlns:a16="http://schemas.microsoft.com/office/drawing/2014/main" id="{28D6274F-7749-4478-8E4D-586A5D5F31F6}"/>
                </a:ext>
              </a:extLst>
            </p:cNvPr>
            <p:cNvPicPr>
              <a:picLocks noChangeAspect="1"/>
            </p:cNvPicPr>
            <p:nvPr/>
          </p:nvPicPr>
          <p:blipFill>
            <a:blip r:embed="rId3"/>
            <a:stretch>
              <a:fillRect/>
            </a:stretch>
          </p:blipFill>
          <p:spPr>
            <a:xfrm>
              <a:off x="0" y="-15304"/>
              <a:ext cx="9144000" cy="1028700"/>
            </a:xfrm>
            <a:prstGeom prst="rect">
              <a:avLst/>
            </a:prstGeom>
          </p:spPr>
        </p:pic>
        <p:pic>
          <p:nvPicPr>
            <p:cNvPr id="15" name="Picture 14">
              <a:extLst>
                <a:ext uri="{FF2B5EF4-FFF2-40B4-BE49-F238E27FC236}">
                  <a16:creationId xmlns:a16="http://schemas.microsoft.com/office/drawing/2014/main" id="{A3BA6C8D-0C2C-4016-90BE-A3DC1CA95DBA}"/>
                </a:ext>
              </a:extLst>
            </p:cNvPr>
            <p:cNvPicPr>
              <a:picLocks noChangeAspect="1"/>
            </p:cNvPicPr>
            <p:nvPr/>
          </p:nvPicPr>
          <p:blipFill>
            <a:blip r:embed="rId4"/>
            <a:stretch>
              <a:fillRect/>
            </a:stretch>
          </p:blipFill>
          <p:spPr>
            <a:xfrm>
              <a:off x="0" y="6641479"/>
              <a:ext cx="9144000" cy="243905"/>
            </a:xfrm>
            <a:prstGeom prst="rect">
              <a:avLst/>
            </a:prstGeom>
          </p:spPr>
        </p:pic>
        <p:pic>
          <p:nvPicPr>
            <p:cNvPr id="16" name="Imagen 10" descr="potroUAEM.png">
              <a:extLst>
                <a:ext uri="{FF2B5EF4-FFF2-40B4-BE49-F238E27FC236}">
                  <a16:creationId xmlns:a16="http://schemas.microsoft.com/office/drawing/2014/main" id="{3F8D1D9A-B8D7-4898-9AE1-3C1E06B05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9" name="TextBox 13">
            <a:extLst>
              <a:ext uri="{FF2B5EF4-FFF2-40B4-BE49-F238E27FC236}">
                <a16:creationId xmlns:a16="http://schemas.microsoft.com/office/drawing/2014/main" id="{7E565B01-78CD-4C22-9DE5-4EC5235A8885}"/>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Tree>
    <p:extLst>
      <p:ext uri="{BB962C8B-B14F-4D97-AF65-F5344CB8AC3E}">
        <p14:creationId xmlns:p14="http://schemas.microsoft.com/office/powerpoint/2010/main" val="3221200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179512" y="1175623"/>
            <a:ext cx="8856984" cy="707886"/>
          </a:xfrm>
          <a:prstGeom prst="rect">
            <a:avLst/>
          </a:prstGeom>
        </p:spPr>
        <p:txBody>
          <a:bodyPr wrap="square">
            <a:spAutoFit/>
          </a:bodyPr>
          <a:lstStyle/>
          <a:p>
            <a:r>
              <a:rPr lang="es-ES" sz="2000" dirty="0">
                <a:latin typeface="Arial" panose="020B0604020202020204" pitchFamily="34" charset="0"/>
                <a:cs typeface="Arial" panose="020B0604020202020204" pitchFamily="34" charset="0"/>
              </a:rPr>
              <a:t>4.4 Movimiento de las relaciones humanas y enfoque sociológico (Elton Mayo, Mary Parker Follet, Chester I. Barnard). </a:t>
            </a:r>
          </a:p>
        </p:txBody>
      </p:sp>
      <p:sp>
        <p:nvSpPr>
          <p:cNvPr id="8" name="TextBox 13">
            <a:extLst>
              <a:ext uri="{FF2B5EF4-FFF2-40B4-BE49-F238E27FC236}">
                <a16:creationId xmlns:a16="http://schemas.microsoft.com/office/drawing/2014/main" id="{F90C089E-DDAD-4BAD-9426-94952EBE6C2F}"/>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9" name="Rectangle 2">
            <a:extLst>
              <a:ext uri="{FF2B5EF4-FFF2-40B4-BE49-F238E27FC236}">
                <a16:creationId xmlns:a16="http://schemas.microsoft.com/office/drawing/2014/main" id="{1CA7E8B5-CBE6-462B-B198-464B1E71A6E8}"/>
              </a:ext>
            </a:extLst>
          </p:cNvPr>
          <p:cNvSpPr txBox="1">
            <a:spLocks noChangeArrowheads="1"/>
          </p:cNvSpPr>
          <p:nvPr/>
        </p:nvSpPr>
        <p:spPr>
          <a:xfrm>
            <a:off x="146916" y="1916832"/>
            <a:ext cx="8229600" cy="45300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buClr>
                <a:schemeClr val="folHlink"/>
              </a:buClr>
              <a:defRPr/>
            </a:pPr>
            <a:r>
              <a:rPr lang="es-MX" sz="2000" dirty="0">
                <a:latin typeface="Arial" panose="020B0604020202020204" pitchFamily="34" charset="0"/>
                <a:cs typeface="Arial" panose="020B0604020202020204" pitchFamily="34" charset="0"/>
              </a:rPr>
              <a:t>MARY PARKER FOLLET</a:t>
            </a:r>
            <a:endParaRPr lang="es-ES" sz="2000" dirty="0">
              <a:latin typeface="Arial" panose="020B0604020202020204" pitchFamily="34" charset="0"/>
              <a:cs typeface="Arial" panose="020B0604020202020204" pitchFamily="34" charset="0"/>
            </a:endParaRPr>
          </a:p>
        </p:txBody>
      </p:sp>
      <p:sp>
        <p:nvSpPr>
          <p:cNvPr id="14" name="Rectangle 3">
            <a:extLst>
              <a:ext uri="{FF2B5EF4-FFF2-40B4-BE49-F238E27FC236}">
                <a16:creationId xmlns:a16="http://schemas.microsoft.com/office/drawing/2014/main" id="{431A678E-0FEE-488D-96C9-4C054A38B3F8}"/>
              </a:ext>
            </a:extLst>
          </p:cNvPr>
          <p:cNvSpPr txBox="1">
            <a:spLocks noChangeArrowheads="1"/>
          </p:cNvSpPr>
          <p:nvPr/>
        </p:nvSpPr>
        <p:spPr>
          <a:xfrm>
            <a:off x="158055" y="2348880"/>
            <a:ext cx="8734425" cy="13189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buFont typeface="Wingdings" panose="05000000000000000000" pitchFamily="2" charset="2"/>
              <a:buNone/>
              <a:defRPr/>
            </a:pPr>
            <a:r>
              <a:rPr lang="es-MX" sz="2000" dirty="0">
                <a:solidFill>
                  <a:schemeClr val="tx1"/>
                </a:solidFill>
                <a:latin typeface="Arial" panose="020B0604020202020204" pitchFamily="34" charset="0"/>
                <a:cs typeface="Arial" panose="020B0604020202020204" pitchFamily="34" charset="0"/>
              </a:rPr>
              <a:t>Analizo aspectos de Coordinación, administración y mando presto especial atención a los aspectos conflictivos de las empresas igual que al de las relaciones humanas y la afectación que tienen estas en la organización (Bateman 2009).</a:t>
            </a:r>
            <a:endParaRPr lang="es-ES" sz="2000" dirty="0">
              <a:solidFill>
                <a:schemeClr val="tx1"/>
              </a:solidFill>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EDC3AE3C-9033-464F-BC5B-A86FDC76473A}"/>
              </a:ext>
            </a:extLst>
          </p:cNvPr>
          <p:cNvSpPr/>
          <p:nvPr/>
        </p:nvSpPr>
        <p:spPr>
          <a:xfrm>
            <a:off x="284417" y="3735030"/>
            <a:ext cx="4572000" cy="2862322"/>
          </a:xfrm>
          <a:prstGeom prst="rect">
            <a:avLst/>
          </a:prstGeom>
        </p:spPr>
        <p:txBody>
          <a:bodyPr>
            <a:spAutoFit/>
          </a:bodyPr>
          <a:lstStyle/>
          <a:p>
            <a:pPr algn="just">
              <a:buClr>
                <a:schemeClr val="folHlink"/>
              </a:buClr>
              <a:defRPr/>
            </a:pPr>
            <a:r>
              <a:rPr lang="es-MX" sz="2000" dirty="0">
                <a:latin typeface="Arial" charset="0"/>
              </a:rPr>
              <a:t>1.  Mejoro la perspectiva clásica que consideraba la productividad.</a:t>
            </a:r>
          </a:p>
          <a:p>
            <a:pPr algn="just">
              <a:buClr>
                <a:schemeClr val="folHlink"/>
              </a:buClr>
              <a:defRPr/>
            </a:pPr>
            <a:r>
              <a:rPr lang="es-MX" sz="2000" dirty="0">
                <a:latin typeface="Arial" charset="0"/>
              </a:rPr>
              <a:t>2. Recalcaron la importancia del gerente.</a:t>
            </a:r>
          </a:p>
          <a:p>
            <a:pPr algn="just">
              <a:buClr>
                <a:schemeClr val="folHlink"/>
              </a:buClr>
              <a:defRPr/>
            </a:pPr>
            <a:r>
              <a:rPr lang="es-MX" sz="2000" dirty="0">
                <a:latin typeface="Arial" charset="0"/>
              </a:rPr>
              <a:t>3. La atención fue enseñar las destrezas administrativas, en posición a las habilidades técnicas.</a:t>
            </a:r>
          </a:p>
          <a:p>
            <a:pPr algn="just">
              <a:buClr>
                <a:schemeClr val="folHlink"/>
              </a:buClr>
              <a:defRPr/>
            </a:pPr>
            <a:r>
              <a:rPr lang="es-MX" sz="2000" dirty="0">
                <a:latin typeface="Arial" charset="0"/>
              </a:rPr>
              <a:t>4. Hizo renacer el interés por la dinámica.</a:t>
            </a:r>
            <a:endParaRPr lang="es-ES" sz="2000" dirty="0">
              <a:latin typeface="Arial" charset="0"/>
            </a:endParaRPr>
          </a:p>
        </p:txBody>
      </p:sp>
      <p:pic>
        <p:nvPicPr>
          <p:cNvPr id="5" name="Imagen 4" descr="Imagen que contiene hombre, persona, pared, corbata&#10;&#10;Descripción generada automáticamente">
            <a:extLst>
              <a:ext uri="{FF2B5EF4-FFF2-40B4-BE49-F238E27FC236}">
                <a16:creationId xmlns:a16="http://schemas.microsoft.com/office/drawing/2014/main" id="{785330B2-AD8A-4DB8-93B2-46F862D794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3265" y="3430467"/>
            <a:ext cx="2157908" cy="3156711"/>
          </a:xfrm>
          <a:prstGeom prst="rect">
            <a:avLst/>
          </a:prstGeom>
        </p:spPr>
      </p:pic>
    </p:spTree>
    <p:extLst>
      <p:ext uri="{BB962C8B-B14F-4D97-AF65-F5344CB8AC3E}">
        <p14:creationId xmlns:p14="http://schemas.microsoft.com/office/powerpoint/2010/main" val="4120566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179512" y="1175623"/>
            <a:ext cx="8856984" cy="707886"/>
          </a:xfrm>
          <a:prstGeom prst="rect">
            <a:avLst/>
          </a:prstGeom>
        </p:spPr>
        <p:txBody>
          <a:bodyPr wrap="square">
            <a:spAutoFit/>
          </a:bodyPr>
          <a:lstStyle/>
          <a:p>
            <a:r>
              <a:rPr lang="es-ES" sz="2000" dirty="0">
                <a:latin typeface="Arial" panose="020B0604020202020204" pitchFamily="34" charset="0"/>
                <a:cs typeface="Arial" panose="020B0604020202020204" pitchFamily="34" charset="0"/>
              </a:rPr>
              <a:t>4.4 Movimiento de las relaciones humanas y enfoque sociológico (Elton Mayo, Mary Parker Follet, Chester I. Barnard). </a:t>
            </a:r>
          </a:p>
        </p:txBody>
      </p:sp>
      <p:sp>
        <p:nvSpPr>
          <p:cNvPr id="8" name="TextBox 13">
            <a:extLst>
              <a:ext uri="{FF2B5EF4-FFF2-40B4-BE49-F238E27FC236}">
                <a16:creationId xmlns:a16="http://schemas.microsoft.com/office/drawing/2014/main" id="{F90C089E-DDAD-4BAD-9426-94952EBE6C2F}"/>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3" name="Rectángulo 2">
            <a:extLst>
              <a:ext uri="{FF2B5EF4-FFF2-40B4-BE49-F238E27FC236}">
                <a16:creationId xmlns:a16="http://schemas.microsoft.com/office/drawing/2014/main" id="{7D24B921-024E-43B5-869B-2C8E33E10DEC}"/>
              </a:ext>
            </a:extLst>
          </p:cNvPr>
          <p:cNvSpPr/>
          <p:nvPr/>
        </p:nvSpPr>
        <p:spPr>
          <a:xfrm>
            <a:off x="179512" y="2196221"/>
            <a:ext cx="8568952" cy="1631216"/>
          </a:xfrm>
          <a:prstGeom prst="rect">
            <a:avLst/>
          </a:prstGeom>
        </p:spPr>
        <p:txBody>
          <a:bodyPr wrap="square">
            <a:spAutoFit/>
          </a:bodyPr>
          <a:lstStyle/>
          <a:p>
            <a:pPr algn="just"/>
            <a:r>
              <a:rPr lang="es-ES" sz="2000" dirty="0">
                <a:latin typeface="Arial" panose="020B0604020202020204" pitchFamily="34" charset="0"/>
                <a:cs typeface="Arial" panose="020B0604020202020204" pitchFamily="34" charset="0"/>
              </a:rPr>
              <a:t>Chester Barnard ha mostrado fuerte interés en aspectos macro como los derivados del enfoque sociológico que ha integrado en forma muy efectiva y particular por su actividad del día a día en calidad de practitioner interesado en cambio y desarrollo organizacional durante sus años como Presidente de la New Jersey Bell Telephone Company (Bateman 2009).</a:t>
            </a:r>
            <a:endParaRPr lang="es-MX" sz="2000" dirty="0">
              <a:latin typeface="Arial" panose="020B0604020202020204" pitchFamily="34" charset="0"/>
              <a:cs typeface="Arial" panose="020B0604020202020204" pitchFamily="34" charset="0"/>
            </a:endParaRPr>
          </a:p>
        </p:txBody>
      </p:sp>
      <p:pic>
        <p:nvPicPr>
          <p:cNvPr id="1027" name="Picture 3" descr="Resultado de imagen para chester barnard">
            <a:hlinkClick r:id="rId5"/>
            <a:extLst>
              <a:ext uri="{FF2B5EF4-FFF2-40B4-BE49-F238E27FC236}">
                <a16:creationId xmlns:a16="http://schemas.microsoft.com/office/drawing/2014/main" id="{048E14C0-4529-4A78-815E-780C24875E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68519" y="3887963"/>
            <a:ext cx="2606962" cy="2606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4426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2" name="Rectángulo 1">
            <a:extLst>
              <a:ext uri="{FF2B5EF4-FFF2-40B4-BE49-F238E27FC236}">
                <a16:creationId xmlns:a16="http://schemas.microsoft.com/office/drawing/2014/main" id="{31CF4D2F-95F2-4510-86B4-6B7F23504FAA}"/>
              </a:ext>
            </a:extLst>
          </p:cNvPr>
          <p:cNvSpPr/>
          <p:nvPr/>
        </p:nvSpPr>
        <p:spPr>
          <a:xfrm>
            <a:off x="179512" y="1175623"/>
            <a:ext cx="8856984" cy="707886"/>
          </a:xfrm>
          <a:prstGeom prst="rect">
            <a:avLst/>
          </a:prstGeom>
        </p:spPr>
        <p:txBody>
          <a:bodyPr wrap="square">
            <a:spAutoFit/>
          </a:bodyPr>
          <a:lstStyle/>
          <a:p>
            <a:r>
              <a:rPr lang="es-ES" sz="2000" dirty="0">
                <a:latin typeface="Arial" panose="020B0604020202020204" pitchFamily="34" charset="0"/>
                <a:cs typeface="Arial" panose="020B0604020202020204" pitchFamily="34" charset="0"/>
              </a:rPr>
              <a:t>4.4 Movimiento de las relaciones humanas y enfoque sociológico (Elton Mayo, Mary Parker Follet, Chester I. Barnard). </a:t>
            </a:r>
          </a:p>
        </p:txBody>
      </p:sp>
      <p:sp>
        <p:nvSpPr>
          <p:cNvPr id="8" name="TextBox 13">
            <a:extLst>
              <a:ext uri="{FF2B5EF4-FFF2-40B4-BE49-F238E27FC236}">
                <a16:creationId xmlns:a16="http://schemas.microsoft.com/office/drawing/2014/main" id="{F90C089E-DDAD-4BAD-9426-94952EBE6C2F}"/>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4" name="Rectángulo 3">
            <a:extLst>
              <a:ext uri="{FF2B5EF4-FFF2-40B4-BE49-F238E27FC236}">
                <a16:creationId xmlns:a16="http://schemas.microsoft.com/office/drawing/2014/main" id="{308999D2-767C-479E-97E5-B036F86CFBCD}"/>
              </a:ext>
            </a:extLst>
          </p:cNvPr>
          <p:cNvSpPr/>
          <p:nvPr/>
        </p:nvSpPr>
        <p:spPr>
          <a:xfrm>
            <a:off x="755575" y="2022896"/>
            <a:ext cx="7417117" cy="3970318"/>
          </a:xfrm>
          <a:prstGeom prst="rect">
            <a:avLst/>
          </a:prstGeom>
        </p:spPr>
        <p:txBody>
          <a:bodyPr wrap="square">
            <a:spAutoFit/>
          </a:bodyPr>
          <a:lstStyle/>
          <a:p>
            <a:pPr algn="just"/>
            <a:r>
              <a:rPr lang="es-ES" b="1" dirty="0">
                <a:solidFill>
                  <a:srgbClr val="333333"/>
                </a:solidFill>
                <a:latin typeface="Arial" panose="020B0604020202020204" pitchFamily="34" charset="0"/>
                <a:cs typeface="Arial" panose="020B0604020202020204" pitchFamily="34" charset="0"/>
              </a:rPr>
              <a:t>APORTACIONES DE CHESTER BARNARD.</a:t>
            </a:r>
          </a:p>
          <a:p>
            <a:pPr algn="just"/>
            <a:endParaRPr lang="es-ES" dirty="0">
              <a:solidFill>
                <a:srgbClr val="333333"/>
              </a:solidFill>
              <a:latin typeface="Arial" panose="020B0604020202020204" pitchFamily="34" charset="0"/>
              <a:cs typeface="Arial" panose="020B0604020202020204" pitchFamily="34" charset="0"/>
            </a:endParaRPr>
          </a:p>
          <a:p>
            <a:pPr algn="just">
              <a:buFont typeface="+mj-lt"/>
              <a:buAutoNum type="arabicPeriod"/>
            </a:pPr>
            <a:r>
              <a:rPr lang="es-ES" dirty="0">
                <a:solidFill>
                  <a:srgbClr val="333333"/>
                </a:solidFill>
                <a:latin typeface="Arial" panose="020B0604020202020204" pitchFamily="34" charset="0"/>
                <a:cs typeface="Arial" panose="020B0604020202020204" pitchFamily="34" charset="0"/>
              </a:rPr>
              <a:t>Todas las personas tienen restricciones basadas en la situación que confrontan y también por las propias restricciones de carácter biológico.</a:t>
            </a:r>
          </a:p>
          <a:p>
            <a:pPr algn="just">
              <a:buFont typeface="+mj-lt"/>
              <a:buAutoNum type="arabicPeriod"/>
            </a:pPr>
            <a:endParaRPr lang="es-ES" dirty="0">
              <a:solidFill>
                <a:srgbClr val="333333"/>
              </a:solidFill>
              <a:latin typeface="Arial" panose="020B0604020202020204" pitchFamily="34" charset="0"/>
              <a:cs typeface="Arial" panose="020B0604020202020204" pitchFamily="34" charset="0"/>
            </a:endParaRPr>
          </a:p>
          <a:p>
            <a:pPr algn="just">
              <a:buFont typeface="+mj-lt"/>
              <a:buAutoNum type="arabicPeriod"/>
            </a:pPr>
            <a:r>
              <a:rPr lang="es-ES" dirty="0">
                <a:solidFill>
                  <a:srgbClr val="333333"/>
                </a:solidFill>
                <a:latin typeface="Arial" panose="020B0604020202020204" pitchFamily="34" charset="0"/>
                <a:cs typeface="Arial" panose="020B0604020202020204" pitchFamily="34" charset="0"/>
              </a:rPr>
              <a:t> Así mismo los participantes organizacionales tienen un poder limitado en un proceso de decisión – elección.</a:t>
            </a:r>
          </a:p>
          <a:p>
            <a:pPr algn="just"/>
            <a:endParaRPr lang="es-ES" dirty="0">
              <a:solidFill>
                <a:srgbClr val="333333"/>
              </a:solidFill>
              <a:latin typeface="Arial" panose="020B0604020202020204" pitchFamily="34" charset="0"/>
              <a:cs typeface="Arial" panose="020B0604020202020204" pitchFamily="34" charset="0"/>
            </a:endParaRPr>
          </a:p>
          <a:p>
            <a:pPr algn="just"/>
            <a:r>
              <a:rPr lang="es-ES" dirty="0">
                <a:solidFill>
                  <a:srgbClr val="333333"/>
                </a:solidFill>
                <a:latin typeface="Arial" panose="020B0604020202020204" pitchFamily="34" charset="0"/>
                <a:cs typeface="Arial" panose="020B0604020202020204" pitchFamily="34" charset="0"/>
              </a:rPr>
              <a:t>3. Las actividades organizacionales son efectivas solamente en la medida que los procesos y tareas de interacción son efectivos.</a:t>
            </a:r>
          </a:p>
          <a:p>
            <a:pPr algn="just"/>
            <a:endParaRPr lang="es-ES" dirty="0">
              <a:solidFill>
                <a:srgbClr val="333333"/>
              </a:solidFill>
              <a:latin typeface="Arial" panose="020B0604020202020204" pitchFamily="34" charset="0"/>
              <a:cs typeface="Arial" panose="020B0604020202020204" pitchFamily="34" charset="0"/>
            </a:endParaRPr>
          </a:p>
          <a:p>
            <a:pPr algn="just"/>
            <a:r>
              <a:rPr lang="es-ES" dirty="0">
                <a:solidFill>
                  <a:srgbClr val="333333"/>
                </a:solidFill>
                <a:latin typeface="Arial" panose="020B0604020202020204" pitchFamily="34" charset="0"/>
                <a:cs typeface="Arial" panose="020B0604020202020204" pitchFamily="34" charset="0"/>
              </a:rPr>
              <a:t>4. Es importante que las personas satisfagan – en cierta medida – sus necesidades individuales.</a:t>
            </a:r>
            <a:endParaRPr lang="es-ES" b="0" i="0" u="none" strike="noStrike" dirty="0">
              <a:solidFill>
                <a:srgbClr val="333333"/>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8954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3" name="Rectángulo 2">
            <a:extLst>
              <a:ext uri="{FF2B5EF4-FFF2-40B4-BE49-F238E27FC236}">
                <a16:creationId xmlns:a16="http://schemas.microsoft.com/office/drawing/2014/main" id="{9F7537D5-FB14-4556-A16D-3C6F6C39F4C8}"/>
              </a:ext>
            </a:extLst>
          </p:cNvPr>
          <p:cNvSpPr/>
          <p:nvPr/>
        </p:nvSpPr>
        <p:spPr>
          <a:xfrm>
            <a:off x="208146" y="1175623"/>
            <a:ext cx="8684334" cy="707886"/>
          </a:xfrm>
          <a:prstGeom prst="rect">
            <a:avLst/>
          </a:prstGeom>
        </p:spPr>
        <p:txBody>
          <a:bodyPr wrap="square">
            <a:spAutoFit/>
          </a:bodyPr>
          <a:lstStyle/>
          <a:p>
            <a:r>
              <a:rPr lang="es-ES" sz="2000" dirty="0">
                <a:latin typeface="Arial" panose="020B0604020202020204" pitchFamily="34" charset="0"/>
                <a:cs typeface="Arial" panose="020B0604020202020204" pitchFamily="34" charset="0"/>
              </a:rPr>
              <a:t>4.5 Las escuelas clásicas en el contexto histórico-socioeconómico en el mundo y en México.</a:t>
            </a:r>
          </a:p>
        </p:txBody>
      </p:sp>
      <p:sp>
        <p:nvSpPr>
          <p:cNvPr id="9" name="TextBox 13">
            <a:extLst>
              <a:ext uri="{FF2B5EF4-FFF2-40B4-BE49-F238E27FC236}">
                <a16:creationId xmlns:a16="http://schemas.microsoft.com/office/drawing/2014/main" id="{176AED63-C1D8-40FA-8D3C-4AC2E4D8817C}"/>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15" name="Rectangle 3">
            <a:extLst>
              <a:ext uri="{FF2B5EF4-FFF2-40B4-BE49-F238E27FC236}">
                <a16:creationId xmlns:a16="http://schemas.microsoft.com/office/drawing/2014/main" id="{ECCBA29B-BFB8-4BD8-AD54-6B356B1A7B7E}"/>
              </a:ext>
            </a:extLst>
          </p:cNvPr>
          <p:cNvSpPr txBox="1">
            <a:spLocks noChangeArrowheads="1"/>
          </p:cNvSpPr>
          <p:nvPr/>
        </p:nvSpPr>
        <p:spPr>
          <a:xfrm>
            <a:off x="309911" y="1973251"/>
            <a:ext cx="8229600" cy="452596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lnSpc>
                <a:spcPct val="90000"/>
              </a:lnSpc>
              <a:defRPr/>
            </a:pPr>
            <a:r>
              <a:rPr lang="es-MX" sz="1800" dirty="0">
                <a:solidFill>
                  <a:schemeClr val="tx1"/>
                </a:solidFill>
                <a:latin typeface="Arial" panose="020B0604020202020204" pitchFamily="34" charset="0"/>
                <a:cs typeface="Arial" panose="020B0604020202020204" pitchFamily="34" charset="0"/>
              </a:rPr>
              <a:t>Pensamiento constituido por principios de dirección  y procesos administrativos, productivos, comerciales y financieros.</a:t>
            </a:r>
          </a:p>
          <a:p>
            <a:pPr algn="just">
              <a:lnSpc>
                <a:spcPct val="90000"/>
              </a:lnSpc>
              <a:defRPr/>
            </a:pPr>
            <a:r>
              <a:rPr lang="es-MX" sz="1800" dirty="0">
                <a:solidFill>
                  <a:schemeClr val="tx1"/>
                </a:solidFill>
                <a:latin typeface="Arial" panose="020B0604020202020204" pitchFamily="34" charset="0"/>
                <a:cs typeface="Arial" panose="020B0604020202020204" pitchFamily="34" charset="0"/>
              </a:rPr>
              <a:t>Consideró necesario el uso del método científico.</a:t>
            </a:r>
          </a:p>
          <a:p>
            <a:pPr algn="just">
              <a:lnSpc>
                <a:spcPct val="90000"/>
              </a:lnSpc>
              <a:defRPr/>
            </a:pPr>
            <a:r>
              <a:rPr lang="es-MX" sz="1800" dirty="0">
                <a:solidFill>
                  <a:schemeClr val="tx1"/>
                </a:solidFill>
                <a:latin typeface="Arial" panose="020B0604020202020204" pitchFamily="34" charset="0"/>
                <a:cs typeface="Arial" panose="020B0604020202020204" pitchFamily="34" charset="0"/>
              </a:rPr>
              <a:t>-Observación.</a:t>
            </a:r>
          </a:p>
          <a:p>
            <a:pPr algn="just">
              <a:lnSpc>
                <a:spcPct val="90000"/>
              </a:lnSpc>
              <a:defRPr/>
            </a:pPr>
            <a:r>
              <a:rPr lang="es-MX" sz="1800" dirty="0">
                <a:solidFill>
                  <a:schemeClr val="tx1"/>
                </a:solidFill>
                <a:latin typeface="Arial" panose="020B0604020202020204" pitchFamily="34" charset="0"/>
                <a:cs typeface="Arial" panose="020B0604020202020204" pitchFamily="34" charset="0"/>
              </a:rPr>
              <a:t>-Hipótesis.</a:t>
            </a:r>
          </a:p>
          <a:p>
            <a:pPr algn="just">
              <a:lnSpc>
                <a:spcPct val="90000"/>
              </a:lnSpc>
              <a:defRPr/>
            </a:pPr>
            <a:r>
              <a:rPr lang="es-MX" sz="1800" dirty="0">
                <a:solidFill>
                  <a:schemeClr val="tx1"/>
                </a:solidFill>
                <a:latin typeface="Arial" panose="020B0604020202020204" pitchFamily="34" charset="0"/>
                <a:cs typeface="Arial" panose="020B0604020202020204" pitchFamily="34" charset="0"/>
              </a:rPr>
              <a:t>-Experimentación.</a:t>
            </a:r>
          </a:p>
          <a:p>
            <a:pPr algn="just">
              <a:lnSpc>
                <a:spcPct val="90000"/>
              </a:lnSpc>
              <a:defRPr/>
            </a:pPr>
            <a:r>
              <a:rPr lang="es-MX" sz="1800" dirty="0">
                <a:solidFill>
                  <a:schemeClr val="tx1"/>
                </a:solidFill>
                <a:latin typeface="Arial" panose="020B0604020202020204" pitchFamily="34" charset="0"/>
                <a:cs typeface="Arial" panose="020B0604020202020204" pitchFamily="34" charset="0"/>
              </a:rPr>
              <a:t>-Comprobación.</a:t>
            </a:r>
          </a:p>
          <a:p>
            <a:pPr algn="just">
              <a:lnSpc>
                <a:spcPct val="90000"/>
              </a:lnSpc>
              <a:buFont typeface="Wingdings" panose="05000000000000000000" pitchFamily="2" charset="2"/>
              <a:buNone/>
              <a:defRPr/>
            </a:pPr>
            <a:r>
              <a:rPr lang="es-MX" sz="1800" dirty="0">
                <a:solidFill>
                  <a:schemeClr val="tx1"/>
                </a:solidFill>
                <a:latin typeface="Arial" panose="020B0604020202020204" pitchFamily="34" charset="0"/>
                <a:cs typeface="Arial" panose="020B0604020202020204" pitchFamily="34" charset="0"/>
              </a:rPr>
              <a:t>Observar, registrar y clasificar hechos para obtener reglas generales que permitan pronosticar situaciones para preverlas antes de que sucedan.</a:t>
            </a:r>
          </a:p>
          <a:p>
            <a:pPr algn="just">
              <a:lnSpc>
                <a:spcPct val="90000"/>
              </a:lnSpc>
              <a:buFont typeface="Wingdings" panose="05000000000000000000" pitchFamily="2" charset="2"/>
              <a:buNone/>
              <a:defRPr/>
            </a:pPr>
            <a:endParaRPr lang="es-MX" sz="1800" dirty="0">
              <a:solidFill>
                <a:schemeClr val="tx1"/>
              </a:solidFill>
              <a:latin typeface="Arial" panose="020B0604020202020204" pitchFamily="34" charset="0"/>
              <a:cs typeface="Arial" panose="020B0604020202020204" pitchFamily="34" charset="0"/>
            </a:endParaRPr>
          </a:p>
          <a:p>
            <a:pPr algn="just">
              <a:lnSpc>
                <a:spcPct val="90000"/>
              </a:lnSpc>
              <a:defRPr/>
            </a:pPr>
            <a:endParaRPr lang="en-US" sz="1800" dirty="0">
              <a:solidFill>
                <a:schemeClr val="tx1"/>
              </a:solidFill>
              <a:latin typeface="Arial" panose="020B0604020202020204" pitchFamily="34" charset="0"/>
              <a:cs typeface="Arial" panose="020B0604020202020204" pitchFamily="34" charset="0"/>
            </a:endParaRPr>
          </a:p>
        </p:txBody>
      </p:sp>
      <p:pic>
        <p:nvPicPr>
          <p:cNvPr id="5" name="Imagen 4" descr="Imagen que contiene texto&#10;&#10;Descripción generada automáticamente">
            <a:extLst>
              <a:ext uri="{FF2B5EF4-FFF2-40B4-BE49-F238E27FC236}">
                <a16:creationId xmlns:a16="http://schemas.microsoft.com/office/drawing/2014/main" id="{58874B77-5FCB-48BB-87A4-6C9F23316A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70298" y="4765663"/>
            <a:ext cx="4908826" cy="1733550"/>
          </a:xfrm>
          <a:prstGeom prst="rect">
            <a:avLst/>
          </a:prstGeom>
        </p:spPr>
      </p:pic>
    </p:spTree>
    <p:extLst>
      <p:ext uri="{BB962C8B-B14F-4D97-AF65-F5344CB8AC3E}">
        <p14:creationId xmlns:p14="http://schemas.microsoft.com/office/powerpoint/2010/main" val="421810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3" name="Rectángulo 2">
            <a:extLst>
              <a:ext uri="{FF2B5EF4-FFF2-40B4-BE49-F238E27FC236}">
                <a16:creationId xmlns:a16="http://schemas.microsoft.com/office/drawing/2014/main" id="{9F7537D5-FB14-4556-A16D-3C6F6C39F4C8}"/>
              </a:ext>
            </a:extLst>
          </p:cNvPr>
          <p:cNvSpPr/>
          <p:nvPr/>
        </p:nvSpPr>
        <p:spPr>
          <a:xfrm>
            <a:off x="208146" y="1175623"/>
            <a:ext cx="8684334" cy="707886"/>
          </a:xfrm>
          <a:prstGeom prst="rect">
            <a:avLst/>
          </a:prstGeom>
        </p:spPr>
        <p:txBody>
          <a:bodyPr wrap="square">
            <a:spAutoFit/>
          </a:bodyPr>
          <a:lstStyle/>
          <a:p>
            <a:r>
              <a:rPr lang="es-ES" sz="2000" dirty="0">
                <a:latin typeface="Arial" panose="020B0604020202020204" pitchFamily="34" charset="0"/>
                <a:cs typeface="Arial" panose="020B0604020202020204" pitchFamily="34" charset="0"/>
              </a:rPr>
              <a:t>4.5 Las escuelas clásicas en el contexto histórico-socioeconómico en el mundo y en México.</a:t>
            </a:r>
          </a:p>
        </p:txBody>
      </p:sp>
      <p:sp>
        <p:nvSpPr>
          <p:cNvPr id="9" name="TextBox 13">
            <a:extLst>
              <a:ext uri="{FF2B5EF4-FFF2-40B4-BE49-F238E27FC236}">
                <a16:creationId xmlns:a16="http://schemas.microsoft.com/office/drawing/2014/main" id="{176AED63-C1D8-40FA-8D3C-4AC2E4D8817C}"/>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grpSp>
        <p:nvGrpSpPr>
          <p:cNvPr id="14" name="1 Grupo">
            <a:extLst>
              <a:ext uri="{FF2B5EF4-FFF2-40B4-BE49-F238E27FC236}">
                <a16:creationId xmlns:a16="http://schemas.microsoft.com/office/drawing/2014/main" id="{E0E77834-AC1C-482B-9880-7049F44BD7FD}"/>
              </a:ext>
            </a:extLst>
          </p:cNvPr>
          <p:cNvGrpSpPr>
            <a:grpSpLocks/>
          </p:cNvGrpSpPr>
          <p:nvPr/>
        </p:nvGrpSpPr>
        <p:grpSpPr bwMode="auto">
          <a:xfrm>
            <a:off x="897942" y="1707580"/>
            <a:ext cx="6769695" cy="4800623"/>
            <a:chOff x="682625" y="1557338"/>
            <a:chExt cx="7707313" cy="5183187"/>
          </a:xfrm>
        </p:grpSpPr>
        <p:sp>
          <p:nvSpPr>
            <p:cNvPr id="15" name="Oval 7">
              <a:extLst>
                <a:ext uri="{FF2B5EF4-FFF2-40B4-BE49-F238E27FC236}">
                  <a16:creationId xmlns:a16="http://schemas.microsoft.com/office/drawing/2014/main" id="{CE6FAE1B-6202-469C-A1C0-1E2DE9E88DF0}"/>
                </a:ext>
              </a:extLst>
            </p:cNvPr>
            <p:cNvSpPr>
              <a:spLocks noChangeArrowheads="1"/>
            </p:cNvSpPr>
            <p:nvPr/>
          </p:nvSpPr>
          <p:spPr bwMode="auto">
            <a:xfrm>
              <a:off x="4643438" y="1557338"/>
              <a:ext cx="2017712" cy="1871662"/>
            </a:xfrm>
            <a:prstGeom prst="ellipse">
              <a:avLst/>
            </a:prstGeom>
            <a:solidFill>
              <a:schemeClr val="accent6">
                <a:lumMod val="75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Garamond" panose="02020404030301010803" pitchFamily="18" charset="0"/>
                  <a:cs typeface="Arial" panose="020B0604020202020204" pitchFamily="34" charset="0"/>
                </a:defRPr>
              </a:lvl1pPr>
              <a:lvl2pPr marL="742950" indent="-285750" eaLnBrk="0" hangingPunct="0">
                <a:defRPr b="1">
                  <a:solidFill>
                    <a:schemeClr val="tx1"/>
                  </a:solidFill>
                  <a:latin typeface="Garamond" panose="02020404030301010803" pitchFamily="18" charset="0"/>
                  <a:cs typeface="Arial" panose="020B0604020202020204" pitchFamily="34" charset="0"/>
                </a:defRPr>
              </a:lvl2pPr>
              <a:lvl3pPr marL="1143000" indent="-228600" eaLnBrk="0" hangingPunct="0">
                <a:defRPr b="1">
                  <a:solidFill>
                    <a:schemeClr val="tx1"/>
                  </a:solidFill>
                  <a:latin typeface="Garamond" panose="02020404030301010803" pitchFamily="18" charset="0"/>
                  <a:cs typeface="Arial" panose="020B0604020202020204" pitchFamily="34" charset="0"/>
                </a:defRPr>
              </a:lvl3pPr>
              <a:lvl4pPr marL="1600200" indent="-228600" eaLnBrk="0" hangingPunct="0">
                <a:defRPr b="1">
                  <a:solidFill>
                    <a:schemeClr val="tx1"/>
                  </a:solidFill>
                  <a:latin typeface="Garamond" panose="02020404030301010803" pitchFamily="18" charset="0"/>
                  <a:cs typeface="Arial" panose="020B0604020202020204" pitchFamily="34" charset="0"/>
                </a:defRPr>
              </a:lvl4pPr>
              <a:lvl5pPr marL="2057400" indent="-228600" eaLnBrk="0" hangingPunct="0">
                <a:defRPr b="1">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9pPr>
            </a:lstStyle>
            <a:p>
              <a:pPr algn="ctr" eaLnBrk="1" hangingPunct="1"/>
              <a:r>
                <a:rPr lang="es-MX" altLang="es-MX" sz="1600" b="0">
                  <a:latin typeface="Arial" panose="020B0604020202020204" pitchFamily="34" charset="0"/>
                </a:rPr>
                <a:t>Proceso</a:t>
              </a:r>
            </a:p>
            <a:p>
              <a:pPr algn="ctr" eaLnBrk="1" hangingPunct="1"/>
              <a:r>
                <a:rPr lang="es-MX" altLang="es-MX" sz="1600" b="0">
                  <a:latin typeface="Arial" panose="020B0604020202020204" pitchFamily="34" charset="0"/>
                </a:rPr>
                <a:t>Administrativo</a:t>
              </a:r>
            </a:p>
            <a:p>
              <a:pPr algn="ctr" eaLnBrk="1" hangingPunct="1"/>
              <a:r>
                <a:rPr lang="es-MX" altLang="es-MX" sz="1600" b="0">
                  <a:latin typeface="Arial" panose="020B0604020202020204" pitchFamily="34" charset="0"/>
                </a:rPr>
                <a:t>(PA)</a:t>
              </a:r>
              <a:endParaRPr lang="en-US" altLang="es-MX" sz="1600" b="0">
                <a:latin typeface="Arial" panose="020B0604020202020204" pitchFamily="34" charset="0"/>
              </a:endParaRPr>
            </a:p>
          </p:txBody>
        </p:sp>
        <p:sp>
          <p:nvSpPr>
            <p:cNvPr id="16" name="Oval 11">
              <a:extLst>
                <a:ext uri="{FF2B5EF4-FFF2-40B4-BE49-F238E27FC236}">
                  <a16:creationId xmlns:a16="http://schemas.microsoft.com/office/drawing/2014/main" id="{5796A6FB-5249-4B49-ACD4-62AD5E3A2B35}"/>
                </a:ext>
              </a:extLst>
            </p:cNvPr>
            <p:cNvSpPr>
              <a:spLocks noChangeArrowheads="1"/>
            </p:cNvSpPr>
            <p:nvPr/>
          </p:nvSpPr>
          <p:spPr bwMode="auto">
            <a:xfrm>
              <a:off x="682625" y="3284538"/>
              <a:ext cx="2017713" cy="1871662"/>
            </a:xfrm>
            <a:prstGeom prst="ellipse">
              <a:avLst/>
            </a:prstGeom>
            <a:solidFill>
              <a:srgbClr val="C7C717"/>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Garamond" panose="02020404030301010803" pitchFamily="18" charset="0"/>
                  <a:cs typeface="Arial" panose="020B0604020202020204" pitchFamily="34" charset="0"/>
                </a:defRPr>
              </a:lvl1pPr>
              <a:lvl2pPr marL="742950" indent="-285750" eaLnBrk="0" hangingPunct="0">
                <a:defRPr b="1">
                  <a:solidFill>
                    <a:schemeClr val="tx1"/>
                  </a:solidFill>
                  <a:latin typeface="Garamond" panose="02020404030301010803" pitchFamily="18" charset="0"/>
                  <a:cs typeface="Arial" panose="020B0604020202020204" pitchFamily="34" charset="0"/>
                </a:defRPr>
              </a:lvl2pPr>
              <a:lvl3pPr marL="1143000" indent="-228600" eaLnBrk="0" hangingPunct="0">
                <a:defRPr b="1">
                  <a:solidFill>
                    <a:schemeClr val="tx1"/>
                  </a:solidFill>
                  <a:latin typeface="Garamond" panose="02020404030301010803" pitchFamily="18" charset="0"/>
                  <a:cs typeface="Arial" panose="020B0604020202020204" pitchFamily="34" charset="0"/>
                </a:defRPr>
              </a:lvl3pPr>
              <a:lvl4pPr marL="1600200" indent="-228600" eaLnBrk="0" hangingPunct="0">
                <a:defRPr b="1">
                  <a:solidFill>
                    <a:schemeClr val="tx1"/>
                  </a:solidFill>
                  <a:latin typeface="Garamond" panose="02020404030301010803" pitchFamily="18" charset="0"/>
                  <a:cs typeface="Arial" panose="020B0604020202020204" pitchFamily="34" charset="0"/>
                </a:defRPr>
              </a:lvl4pPr>
              <a:lvl5pPr marL="2057400" indent="-228600" eaLnBrk="0" hangingPunct="0">
                <a:defRPr b="1">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9pPr>
            </a:lstStyle>
            <a:p>
              <a:pPr algn="ctr" eaLnBrk="1" hangingPunct="1"/>
              <a:r>
                <a:rPr lang="es-MX" altLang="es-MX" sz="1600" b="0" dirty="0">
                  <a:latin typeface="Arial" panose="020B0604020202020204" pitchFamily="34" charset="0"/>
                </a:rPr>
                <a:t>Habilidades</a:t>
              </a:r>
            </a:p>
            <a:p>
              <a:pPr algn="ctr" eaLnBrk="1" hangingPunct="1"/>
              <a:r>
                <a:rPr lang="es-MX" altLang="es-MX" sz="1600" b="0" dirty="0">
                  <a:latin typeface="Arial" panose="020B0604020202020204" pitchFamily="34" charset="0"/>
                </a:rPr>
                <a:t>Administrativas</a:t>
              </a:r>
            </a:p>
            <a:p>
              <a:pPr algn="ctr" eaLnBrk="1" hangingPunct="1"/>
              <a:r>
                <a:rPr lang="es-MX" altLang="es-MX" sz="1600" b="0" dirty="0">
                  <a:latin typeface="Arial" panose="020B0604020202020204" pitchFamily="34" charset="0"/>
                </a:rPr>
                <a:t> y </a:t>
              </a:r>
            </a:p>
            <a:p>
              <a:pPr algn="ctr" eaLnBrk="1" hangingPunct="1"/>
              <a:r>
                <a:rPr lang="es-MX" altLang="es-MX" sz="1600" b="0" dirty="0">
                  <a:latin typeface="Arial" panose="020B0604020202020204" pitchFamily="34" charset="0"/>
                </a:rPr>
                <a:t>Directivas </a:t>
              </a:r>
            </a:p>
            <a:p>
              <a:pPr algn="ctr" eaLnBrk="1" hangingPunct="1"/>
              <a:r>
                <a:rPr lang="es-MX" altLang="es-MX" sz="1600" b="0" dirty="0">
                  <a:latin typeface="Arial" panose="020B0604020202020204" pitchFamily="34" charset="0"/>
                </a:rPr>
                <a:t>por Jerarquía</a:t>
              </a:r>
              <a:endParaRPr lang="en-US" altLang="es-MX" sz="1600" b="0" dirty="0">
                <a:latin typeface="Arial" panose="020B0604020202020204" pitchFamily="34" charset="0"/>
              </a:endParaRPr>
            </a:p>
          </p:txBody>
        </p:sp>
        <p:sp>
          <p:nvSpPr>
            <p:cNvPr id="17" name="Oval 12">
              <a:extLst>
                <a:ext uri="{FF2B5EF4-FFF2-40B4-BE49-F238E27FC236}">
                  <a16:creationId xmlns:a16="http://schemas.microsoft.com/office/drawing/2014/main" id="{DE50621F-686B-4D6C-9246-039448E54BA0}"/>
                </a:ext>
              </a:extLst>
            </p:cNvPr>
            <p:cNvSpPr>
              <a:spLocks noChangeArrowheads="1"/>
            </p:cNvSpPr>
            <p:nvPr/>
          </p:nvSpPr>
          <p:spPr bwMode="auto">
            <a:xfrm>
              <a:off x="6372225" y="2925763"/>
              <a:ext cx="2017713" cy="187166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Garamond" panose="02020404030301010803" pitchFamily="18" charset="0"/>
                  <a:cs typeface="Arial" panose="020B0604020202020204" pitchFamily="34" charset="0"/>
                </a:defRPr>
              </a:lvl1pPr>
              <a:lvl2pPr marL="742950" indent="-285750" eaLnBrk="0" hangingPunct="0">
                <a:defRPr b="1">
                  <a:solidFill>
                    <a:schemeClr val="tx1"/>
                  </a:solidFill>
                  <a:latin typeface="Garamond" panose="02020404030301010803" pitchFamily="18" charset="0"/>
                  <a:cs typeface="Arial" panose="020B0604020202020204" pitchFamily="34" charset="0"/>
                </a:defRPr>
              </a:lvl2pPr>
              <a:lvl3pPr marL="1143000" indent="-228600" eaLnBrk="0" hangingPunct="0">
                <a:defRPr b="1">
                  <a:solidFill>
                    <a:schemeClr val="tx1"/>
                  </a:solidFill>
                  <a:latin typeface="Garamond" panose="02020404030301010803" pitchFamily="18" charset="0"/>
                  <a:cs typeface="Arial" panose="020B0604020202020204" pitchFamily="34" charset="0"/>
                </a:defRPr>
              </a:lvl3pPr>
              <a:lvl4pPr marL="1600200" indent="-228600" eaLnBrk="0" hangingPunct="0">
                <a:defRPr b="1">
                  <a:solidFill>
                    <a:schemeClr val="tx1"/>
                  </a:solidFill>
                  <a:latin typeface="Garamond" panose="02020404030301010803" pitchFamily="18" charset="0"/>
                  <a:cs typeface="Arial" panose="020B0604020202020204" pitchFamily="34" charset="0"/>
                </a:defRPr>
              </a:lvl4pPr>
              <a:lvl5pPr marL="2057400" indent="-228600" eaLnBrk="0" hangingPunct="0">
                <a:defRPr b="1">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9pPr>
            </a:lstStyle>
            <a:p>
              <a:pPr algn="ctr" eaLnBrk="1" hangingPunct="1"/>
              <a:r>
                <a:rPr lang="es-MX" altLang="es-MX" sz="1600" b="0">
                  <a:latin typeface="Arial" panose="020B0604020202020204" pitchFamily="34" charset="0"/>
                </a:rPr>
                <a:t>Principios</a:t>
              </a:r>
            </a:p>
            <a:p>
              <a:pPr algn="ctr" eaLnBrk="1" hangingPunct="1"/>
              <a:r>
                <a:rPr lang="es-MX" altLang="es-MX" sz="1600" b="0">
                  <a:latin typeface="Arial" panose="020B0604020202020204" pitchFamily="34" charset="0"/>
                </a:rPr>
                <a:t> generales </a:t>
              </a:r>
            </a:p>
            <a:p>
              <a:pPr algn="ctr" eaLnBrk="1" hangingPunct="1"/>
              <a:r>
                <a:rPr lang="es-MX" altLang="es-MX" sz="1600" b="0">
                  <a:latin typeface="Arial" panose="020B0604020202020204" pitchFamily="34" charset="0"/>
                </a:rPr>
                <a:t>de la </a:t>
              </a:r>
            </a:p>
            <a:p>
              <a:pPr algn="ctr" eaLnBrk="1" hangingPunct="1"/>
              <a:r>
                <a:rPr lang="es-MX" altLang="es-MX" sz="1600" b="0">
                  <a:latin typeface="Arial" panose="020B0604020202020204" pitchFamily="34" charset="0"/>
                </a:rPr>
                <a:t>Administración</a:t>
              </a:r>
              <a:endParaRPr lang="en-US" altLang="es-MX" sz="1600" b="0">
                <a:latin typeface="Arial" panose="020B0604020202020204" pitchFamily="34" charset="0"/>
              </a:endParaRPr>
            </a:p>
          </p:txBody>
        </p:sp>
        <p:sp>
          <p:nvSpPr>
            <p:cNvPr id="18" name="Oval 13">
              <a:extLst>
                <a:ext uri="{FF2B5EF4-FFF2-40B4-BE49-F238E27FC236}">
                  <a16:creationId xmlns:a16="http://schemas.microsoft.com/office/drawing/2014/main" id="{57386FFF-EF02-417B-B264-DBC05BF3125A}"/>
                </a:ext>
              </a:extLst>
            </p:cNvPr>
            <p:cNvSpPr>
              <a:spLocks noChangeArrowheads="1"/>
            </p:cNvSpPr>
            <p:nvPr/>
          </p:nvSpPr>
          <p:spPr bwMode="auto">
            <a:xfrm>
              <a:off x="2193925" y="4868863"/>
              <a:ext cx="2017713" cy="1871662"/>
            </a:xfrm>
            <a:prstGeom prst="ellipse">
              <a:avLst/>
            </a:prstGeom>
            <a:solidFill>
              <a:srgbClr val="FFC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Garamond" panose="02020404030301010803" pitchFamily="18" charset="0"/>
                  <a:cs typeface="Arial" panose="020B0604020202020204" pitchFamily="34" charset="0"/>
                </a:defRPr>
              </a:lvl1pPr>
              <a:lvl2pPr marL="742950" indent="-285750" eaLnBrk="0" hangingPunct="0">
                <a:defRPr b="1">
                  <a:solidFill>
                    <a:schemeClr val="tx1"/>
                  </a:solidFill>
                  <a:latin typeface="Garamond" panose="02020404030301010803" pitchFamily="18" charset="0"/>
                  <a:cs typeface="Arial" panose="020B0604020202020204" pitchFamily="34" charset="0"/>
                </a:defRPr>
              </a:lvl2pPr>
              <a:lvl3pPr marL="1143000" indent="-228600" eaLnBrk="0" hangingPunct="0">
                <a:defRPr b="1">
                  <a:solidFill>
                    <a:schemeClr val="tx1"/>
                  </a:solidFill>
                  <a:latin typeface="Garamond" panose="02020404030301010803" pitchFamily="18" charset="0"/>
                  <a:cs typeface="Arial" panose="020B0604020202020204" pitchFamily="34" charset="0"/>
                </a:defRPr>
              </a:lvl3pPr>
              <a:lvl4pPr marL="1600200" indent="-228600" eaLnBrk="0" hangingPunct="0">
                <a:defRPr b="1">
                  <a:solidFill>
                    <a:schemeClr val="tx1"/>
                  </a:solidFill>
                  <a:latin typeface="Garamond" panose="02020404030301010803" pitchFamily="18" charset="0"/>
                  <a:cs typeface="Arial" panose="020B0604020202020204" pitchFamily="34" charset="0"/>
                </a:defRPr>
              </a:lvl4pPr>
              <a:lvl5pPr marL="2057400" indent="-228600" eaLnBrk="0" hangingPunct="0">
                <a:defRPr b="1">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9pPr>
            </a:lstStyle>
            <a:p>
              <a:pPr algn="ctr" eaLnBrk="1" hangingPunct="1"/>
              <a:r>
                <a:rPr lang="es-MX" altLang="es-MX" sz="1600" b="0">
                  <a:latin typeface="Arial" panose="020B0604020202020204" pitchFamily="34" charset="0"/>
                </a:rPr>
                <a:t>Creador del</a:t>
              </a:r>
            </a:p>
            <a:p>
              <a:pPr algn="ctr" eaLnBrk="1" hangingPunct="1"/>
              <a:r>
                <a:rPr lang="es-MX" altLang="es-MX" sz="1600" b="0">
                  <a:latin typeface="Arial" panose="020B0604020202020204" pitchFamily="34" charset="0"/>
                </a:rPr>
                <a:t> Centro de</a:t>
              </a:r>
            </a:p>
            <a:p>
              <a:pPr algn="ctr" eaLnBrk="1" hangingPunct="1"/>
              <a:r>
                <a:rPr lang="es-MX" altLang="es-MX" sz="1600" b="0">
                  <a:latin typeface="Arial" panose="020B0604020202020204" pitchFamily="34" charset="0"/>
                </a:rPr>
                <a:t>Estudios</a:t>
              </a:r>
            </a:p>
            <a:p>
              <a:pPr algn="ctr" eaLnBrk="1" hangingPunct="1"/>
              <a:r>
                <a:rPr lang="es-MX" altLang="es-MX" sz="1600" b="0">
                  <a:latin typeface="Arial" panose="020B0604020202020204" pitchFamily="34" charset="0"/>
                </a:rPr>
                <a:t>Administrativos</a:t>
              </a:r>
            </a:p>
            <a:p>
              <a:pPr algn="ctr" eaLnBrk="1" hangingPunct="1"/>
              <a:r>
                <a:rPr lang="es-MX" altLang="es-MX" sz="1600" b="0">
                  <a:latin typeface="Arial" panose="020B0604020202020204" pitchFamily="34" charset="0"/>
                </a:rPr>
                <a:t> de Paris</a:t>
              </a:r>
              <a:endParaRPr lang="en-US" altLang="es-MX" sz="1600" b="0">
                <a:latin typeface="Arial" panose="020B0604020202020204" pitchFamily="34" charset="0"/>
              </a:endParaRPr>
            </a:p>
          </p:txBody>
        </p:sp>
        <p:sp>
          <p:nvSpPr>
            <p:cNvPr id="19" name="Oval 14">
              <a:extLst>
                <a:ext uri="{FF2B5EF4-FFF2-40B4-BE49-F238E27FC236}">
                  <a16:creationId xmlns:a16="http://schemas.microsoft.com/office/drawing/2014/main" id="{B9B76899-3954-43AD-BFC2-2D4AC2DD0FD0}"/>
                </a:ext>
              </a:extLst>
            </p:cNvPr>
            <p:cNvSpPr>
              <a:spLocks noChangeArrowheads="1"/>
            </p:cNvSpPr>
            <p:nvPr/>
          </p:nvSpPr>
          <p:spPr bwMode="auto">
            <a:xfrm>
              <a:off x="4932363" y="4797425"/>
              <a:ext cx="2017712" cy="1871663"/>
            </a:xfrm>
            <a:prstGeom prst="ellipse">
              <a:avLst/>
            </a:prstGeom>
            <a:solidFill>
              <a:schemeClr val="accent3">
                <a:lumMod val="60000"/>
                <a:lumOff val="40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Garamond" panose="02020404030301010803" pitchFamily="18" charset="0"/>
                  <a:cs typeface="Arial" panose="020B0604020202020204" pitchFamily="34" charset="0"/>
                </a:defRPr>
              </a:lvl1pPr>
              <a:lvl2pPr marL="742950" indent="-285750" eaLnBrk="0" hangingPunct="0">
                <a:defRPr b="1">
                  <a:solidFill>
                    <a:schemeClr val="tx1"/>
                  </a:solidFill>
                  <a:latin typeface="Garamond" panose="02020404030301010803" pitchFamily="18" charset="0"/>
                  <a:cs typeface="Arial" panose="020B0604020202020204" pitchFamily="34" charset="0"/>
                </a:defRPr>
              </a:lvl2pPr>
              <a:lvl3pPr marL="1143000" indent="-228600" eaLnBrk="0" hangingPunct="0">
                <a:defRPr b="1">
                  <a:solidFill>
                    <a:schemeClr val="tx1"/>
                  </a:solidFill>
                  <a:latin typeface="Garamond" panose="02020404030301010803" pitchFamily="18" charset="0"/>
                  <a:cs typeface="Arial" panose="020B0604020202020204" pitchFamily="34" charset="0"/>
                </a:defRPr>
              </a:lvl3pPr>
              <a:lvl4pPr marL="1600200" indent="-228600" eaLnBrk="0" hangingPunct="0">
                <a:defRPr b="1">
                  <a:solidFill>
                    <a:schemeClr val="tx1"/>
                  </a:solidFill>
                  <a:latin typeface="Garamond" panose="02020404030301010803" pitchFamily="18" charset="0"/>
                  <a:cs typeface="Arial" panose="020B0604020202020204" pitchFamily="34" charset="0"/>
                </a:defRPr>
              </a:lvl4pPr>
              <a:lvl5pPr marL="2057400" indent="-228600" eaLnBrk="0" hangingPunct="0">
                <a:defRPr b="1">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9pPr>
            </a:lstStyle>
            <a:p>
              <a:pPr algn="ctr" eaLnBrk="1" hangingPunct="1"/>
              <a:r>
                <a:rPr lang="es-MX" altLang="es-MX" sz="1600" b="0">
                  <a:latin typeface="Arial" panose="020B0604020202020204" pitchFamily="34" charset="0"/>
                </a:rPr>
                <a:t>Áreas </a:t>
              </a:r>
            </a:p>
            <a:p>
              <a:pPr algn="ctr" eaLnBrk="1" hangingPunct="1"/>
              <a:r>
                <a:rPr lang="es-MX" altLang="es-MX" sz="1600" b="0">
                  <a:latin typeface="Arial" panose="020B0604020202020204" pitchFamily="34" charset="0"/>
                </a:rPr>
                <a:t>Funcionales</a:t>
              </a:r>
            </a:p>
            <a:p>
              <a:pPr algn="ctr" eaLnBrk="1" hangingPunct="1"/>
              <a:r>
                <a:rPr lang="es-MX" altLang="es-MX" sz="1600" b="0">
                  <a:latin typeface="Arial" panose="020B0604020202020204" pitchFamily="34" charset="0"/>
                </a:rPr>
                <a:t>en las</a:t>
              </a:r>
            </a:p>
            <a:p>
              <a:pPr algn="ctr" eaLnBrk="1" hangingPunct="1"/>
              <a:r>
                <a:rPr lang="es-MX" altLang="es-MX" sz="1600" b="0">
                  <a:latin typeface="Arial" panose="020B0604020202020204" pitchFamily="34" charset="0"/>
                </a:rPr>
                <a:t> Organizaciones</a:t>
              </a:r>
              <a:endParaRPr lang="en-US" altLang="es-MX" sz="1600" b="0">
                <a:latin typeface="Arial" panose="020B0604020202020204" pitchFamily="34" charset="0"/>
              </a:endParaRPr>
            </a:p>
          </p:txBody>
        </p:sp>
        <p:sp>
          <p:nvSpPr>
            <p:cNvPr id="20" name="Oval 15">
              <a:extLst>
                <a:ext uri="{FF2B5EF4-FFF2-40B4-BE49-F238E27FC236}">
                  <a16:creationId xmlns:a16="http://schemas.microsoft.com/office/drawing/2014/main" id="{C0FFB959-4FBC-4DC6-B75E-5A12B7AEDBFE}"/>
                </a:ext>
              </a:extLst>
            </p:cNvPr>
            <p:cNvSpPr>
              <a:spLocks noChangeArrowheads="1"/>
            </p:cNvSpPr>
            <p:nvPr/>
          </p:nvSpPr>
          <p:spPr bwMode="auto">
            <a:xfrm>
              <a:off x="2122488" y="1628775"/>
              <a:ext cx="2017712" cy="1871663"/>
            </a:xfrm>
            <a:prstGeom prst="ellipse">
              <a:avLst/>
            </a:prstGeom>
            <a:solidFill>
              <a:schemeClr val="accent6">
                <a:lumMod val="60000"/>
                <a:lumOff val="40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Garamond" panose="02020404030301010803" pitchFamily="18" charset="0"/>
                  <a:cs typeface="Arial" panose="020B0604020202020204" pitchFamily="34" charset="0"/>
                </a:defRPr>
              </a:lvl1pPr>
              <a:lvl2pPr marL="742950" indent="-285750" eaLnBrk="0" hangingPunct="0">
                <a:defRPr b="1">
                  <a:solidFill>
                    <a:schemeClr val="tx1"/>
                  </a:solidFill>
                  <a:latin typeface="Garamond" panose="02020404030301010803" pitchFamily="18" charset="0"/>
                  <a:cs typeface="Arial" panose="020B0604020202020204" pitchFamily="34" charset="0"/>
                </a:defRPr>
              </a:lvl2pPr>
              <a:lvl3pPr marL="1143000" indent="-228600" eaLnBrk="0" hangingPunct="0">
                <a:defRPr b="1">
                  <a:solidFill>
                    <a:schemeClr val="tx1"/>
                  </a:solidFill>
                  <a:latin typeface="Garamond" panose="02020404030301010803" pitchFamily="18" charset="0"/>
                  <a:cs typeface="Arial" panose="020B0604020202020204" pitchFamily="34" charset="0"/>
                </a:defRPr>
              </a:lvl3pPr>
              <a:lvl4pPr marL="1600200" indent="-228600" eaLnBrk="0" hangingPunct="0">
                <a:defRPr b="1">
                  <a:solidFill>
                    <a:schemeClr val="tx1"/>
                  </a:solidFill>
                  <a:latin typeface="Garamond" panose="02020404030301010803" pitchFamily="18" charset="0"/>
                  <a:cs typeface="Arial" panose="020B0604020202020204" pitchFamily="34" charset="0"/>
                </a:defRPr>
              </a:lvl4pPr>
              <a:lvl5pPr marL="2057400" indent="-228600" eaLnBrk="0" hangingPunct="0">
                <a:defRPr b="1">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cs typeface="Arial" panose="020B0604020202020204" pitchFamily="34" charset="0"/>
                </a:defRPr>
              </a:lvl9pPr>
            </a:lstStyle>
            <a:p>
              <a:pPr algn="ctr" eaLnBrk="1" hangingPunct="1"/>
              <a:r>
                <a:rPr lang="es-MX" altLang="es-MX" sz="1600" b="0">
                  <a:latin typeface="Arial" panose="020B0604020202020204" pitchFamily="34" charset="0"/>
                </a:rPr>
                <a:t>La Universidad </a:t>
              </a:r>
            </a:p>
            <a:p>
              <a:pPr algn="ctr" eaLnBrk="1" hangingPunct="1"/>
              <a:r>
                <a:rPr lang="es-MX" altLang="es-MX" sz="1600" b="0">
                  <a:latin typeface="Arial" panose="020B0604020202020204" pitchFamily="34" charset="0"/>
                </a:rPr>
                <a:t>de la </a:t>
              </a:r>
            </a:p>
            <a:p>
              <a:pPr algn="ctr" eaLnBrk="1" hangingPunct="1"/>
              <a:r>
                <a:rPr lang="es-MX" altLang="es-MX" sz="1600" b="0">
                  <a:latin typeface="Arial" panose="020B0604020202020204" pitchFamily="34" charset="0"/>
                </a:rPr>
                <a:t>Administración</a:t>
              </a:r>
              <a:endParaRPr lang="en-US" altLang="es-MX" sz="1600" b="0">
                <a:latin typeface="Arial" panose="020B0604020202020204" pitchFamily="34" charset="0"/>
              </a:endParaRPr>
            </a:p>
          </p:txBody>
        </p:sp>
        <p:sp>
          <p:nvSpPr>
            <p:cNvPr id="21" name="Rectangle 17">
              <a:extLst>
                <a:ext uri="{FF2B5EF4-FFF2-40B4-BE49-F238E27FC236}">
                  <a16:creationId xmlns:a16="http://schemas.microsoft.com/office/drawing/2014/main" id="{DC59E701-0AAE-44E5-8CAA-C532D83CF596}"/>
                </a:ext>
              </a:extLst>
            </p:cNvPr>
            <p:cNvSpPr>
              <a:spLocks noRot="1" noChangeArrowheads="1"/>
            </p:cNvSpPr>
            <p:nvPr/>
          </p:nvSpPr>
          <p:spPr bwMode="auto">
            <a:xfrm>
              <a:off x="3276600" y="3500438"/>
              <a:ext cx="280828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es-MX" sz="2800" b="1" dirty="0">
                  <a:latin typeface="Arial" panose="020B0604020202020204" pitchFamily="34" charset="0"/>
                  <a:cs typeface="Arial" panose="020B0604020202020204" pitchFamily="34" charset="0"/>
                </a:rPr>
                <a:t>Henry Fayol</a:t>
              </a:r>
              <a:endParaRPr lang="en-US" sz="2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7256663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3" name="Rectángulo 2">
            <a:extLst>
              <a:ext uri="{FF2B5EF4-FFF2-40B4-BE49-F238E27FC236}">
                <a16:creationId xmlns:a16="http://schemas.microsoft.com/office/drawing/2014/main" id="{9F7537D5-FB14-4556-A16D-3C6F6C39F4C8}"/>
              </a:ext>
            </a:extLst>
          </p:cNvPr>
          <p:cNvSpPr/>
          <p:nvPr/>
        </p:nvSpPr>
        <p:spPr>
          <a:xfrm>
            <a:off x="208146" y="1175623"/>
            <a:ext cx="8684334" cy="707886"/>
          </a:xfrm>
          <a:prstGeom prst="rect">
            <a:avLst/>
          </a:prstGeom>
        </p:spPr>
        <p:txBody>
          <a:bodyPr wrap="square">
            <a:spAutoFit/>
          </a:bodyPr>
          <a:lstStyle/>
          <a:p>
            <a:r>
              <a:rPr lang="es-ES" sz="2000" dirty="0">
                <a:latin typeface="Arial" panose="020B0604020202020204" pitchFamily="34" charset="0"/>
                <a:cs typeface="Arial" panose="020B0604020202020204" pitchFamily="34" charset="0"/>
              </a:rPr>
              <a:t>4.5 Las escuelas clásicas en el contexto histórico-socioeconómico en el mundo y en México.</a:t>
            </a:r>
          </a:p>
        </p:txBody>
      </p:sp>
      <p:sp>
        <p:nvSpPr>
          <p:cNvPr id="9" name="TextBox 13">
            <a:extLst>
              <a:ext uri="{FF2B5EF4-FFF2-40B4-BE49-F238E27FC236}">
                <a16:creationId xmlns:a16="http://schemas.microsoft.com/office/drawing/2014/main" id="{176AED63-C1D8-40FA-8D3C-4AC2E4D8817C}"/>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pic>
        <p:nvPicPr>
          <p:cNvPr id="4" name="Imagen 3">
            <a:extLst>
              <a:ext uri="{FF2B5EF4-FFF2-40B4-BE49-F238E27FC236}">
                <a16:creationId xmlns:a16="http://schemas.microsoft.com/office/drawing/2014/main" id="{8F7222F4-99E2-40DD-A49C-75B77CE85F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94854" y="2185738"/>
            <a:ext cx="3519835" cy="3519835"/>
          </a:xfrm>
          <a:prstGeom prst="rect">
            <a:avLst/>
          </a:prstGeom>
        </p:spPr>
      </p:pic>
      <p:sp>
        <p:nvSpPr>
          <p:cNvPr id="8" name="Rectangle 65">
            <a:extLst>
              <a:ext uri="{FF2B5EF4-FFF2-40B4-BE49-F238E27FC236}">
                <a16:creationId xmlns:a16="http://schemas.microsoft.com/office/drawing/2014/main" id="{2A779BCD-96C2-487C-AD3D-9C0DBE7524AE}"/>
              </a:ext>
            </a:extLst>
          </p:cNvPr>
          <p:cNvSpPr>
            <a:spLocks noChangeArrowheads="1"/>
          </p:cNvSpPr>
          <p:nvPr/>
        </p:nvSpPr>
        <p:spPr bwMode="auto">
          <a:xfrm>
            <a:off x="457200" y="2132856"/>
            <a:ext cx="8229600" cy="4015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chemeClr val="hlink"/>
              </a:buClr>
              <a:buSzPct val="70000"/>
              <a:defRPr/>
            </a:pPr>
            <a:r>
              <a:rPr lang="es-MX" dirty="0">
                <a:latin typeface="Arial" panose="020B0604020202020204" pitchFamily="34" charset="0"/>
                <a:cs typeface="Arial" panose="020B0604020202020204" pitchFamily="34" charset="0"/>
              </a:rPr>
              <a:t>La universalidad de la administración :</a:t>
            </a:r>
          </a:p>
          <a:p>
            <a:pPr marL="609600" indent="-609600">
              <a:spcBef>
                <a:spcPct val="20000"/>
              </a:spcBef>
              <a:buClr>
                <a:schemeClr val="hlink"/>
              </a:buClr>
              <a:buSzPct val="70000"/>
              <a:buFont typeface="Wingdings" pitchFamily="2" charset="2"/>
              <a:buNone/>
              <a:defRPr/>
            </a:pPr>
            <a:r>
              <a:rPr lang="es-MX" dirty="0">
                <a:latin typeface="Arial" panose="020B0604020202020204" pitchFamily="34" charset="0"/>
                <a:cs typeface="Arial" panose="020B0604020202020204" pitchFamily="34" charset="0"/>
              </a:rPr>
              <a:t>	Fayol señalo, que la administración , sus principios y procesos  y técnicas tienen aplican universal.</a:t>
            </a:r>
          </a:p>
          <a:p>
            <a:pPr lvl="4">
              <a:spcBef>
                <a:spcPct val="20000"/>
              </a:spcBef>
              <a:buClr>
                <a:schemeClr val="hlink"/>
              </a:buClr>
              <a:buSzPct val="70000"/>
              <a:defRPr/>
            </a:pPr>
            <a:r>
              <a:rPr lang="es-MX" dirty="0">
                <a:latin typeface="Arial" panose="020B0604020202020204" pitchFamily="34" charset="0"/>
                <a:cs typeface="Arial" panose="020B0604020202020204" pitchFamily="34" charset="0"/>
              </a:rPr>
              <a:t>- Organismos o empresa públicos o privados</a:t>
            </a:r>
          </a:p>
          <a:p>
            <a:pPr lvl="4">
              <a:spcBef>
                <a:spcPct val="20000"/>
              </a:spcBef>
              <a:buClr>
                <a:schemeClr val="hlink"/>
              </a:buClr>
              <a:buSzPct val="70000"/>
              <a:defRPr/>
            </a:pPr>
            <a:r>
              <a:rPr lang="es-MX" dirty="0">
                <a:latin typeface="Arial" panose="020B0604020202020204" pitchFamily="34" charset="0"/>
                <a:cs typeface="Arial" panose="020B0604020202020204" pitchFamily="34" charset="0"/>
              </a:rPr>
              <a:t>- Hogar </a:t>
            </a:r>
          </a:p>
          <a:p>
            <a:pPr lvl="4">
              <a:spcBef>
                <a:spcPct val="20000"/>
              </a:spcBef>
              <a:buClr>
                <a:schemeClr val="hlink"/>
              </a:buClr>
              <a:buSzPct val="70000"/>
              <a:defRPr/>
            </a:pPr>
            <a:r>
              <a:rPr lang="es-MX" dirty="0">
                <a:latin typeface="Arial" panose="020B0604020202020204" pitchFamily="34" charset="0"/>
                <a:cs typeface="Arial" panose="020B0604020202020204" pitchFamily="34" charset="0"/>
              </a:rPr>
              <a:t>- País</a:t>
            </a:r>
          </a:p>
          <a:p>
            <a:pPr lvl="4">
              <a:spcBef>
                <a:spcPct val="20000"/>
              </a:spcBef>
              <a:buClr>
                <a:schemeClr val="hlink"/>
              </a:buClr>
              <a:buSzPct val="70000"/>
              <a:defRPr/>
            </a:pPr>
            <a:r>
              <a:rPr lang="es-MX" dirty="0">
                <a:latin typeface="Arial" panose="020B0604020202020204" pitchFamily="34" charset="0"/>
                <a:cs typeface="Arial" panose="020B0604020202020204" pitchFamily="34" charset="0"/>
              </a:rPr>
              <a:t>- Actividades</a:t>
            </a:r>
          </a:p>
          <a:p>
            <a:pPr marL="609600" indent="-609600">
              <a:spcBef>
                <a:spcPct val="20000"/>
              </a:spcBef>
              <a:buClr>
                <a:schemeClr val="hlink"/>
              </a:buClr>
              <a:buSzPct val="70000"/>
              <a:buFont typeface="Wingdings" pitchFamily="2" charset="2"/>
              <a:buNone/>
              <a:defRPr/>
            </a:pPr>
            <a:r>
              <a:rPr lang="es-MX" dirty="0">
                <a:latin typeface="Arial" panose="020B0604020202020204" pitchFamily="34" charset="0"/>
                <a:cs typeface="Arial" panose="020B0604020202020204" pitchFamily="34" charset="0"/>
              </a:rPr>
              <a:t>La fabrica, la empresa y la familia requieren de buenos jefes.</a:t>
            </a:r>
          </a:p>
          <a:p>
            <a:pPr marL="609600" indent="-609600">
              <a:spcBef>
                <a:spcPct val="20000"/>
              </a:spcBef>
              <a:buClr>
                <a:schemeClr val="hlink"/>
              </a:buClr>
              <a:buSzPct val="70000"/>
              <a:buFont typeface="Wingdings" pitchFamily="2" charset="2"/>
              <a:buNone/>
              <a:defRPr/>
            </a:pPr>
            <a:endParaRPr lang="es-MX" dirty="0">
              <a:latin typeface="Arial" panose="020B0604020202020204" pitchFamily="34" charset="0"/>
              <a:cs typeface="Arial" panose="020B0604020202020204" pitchFamily="34" charset="0"/>
            </a:endParaRPr>
          </a:p>
          <a:p>
            <a:pPr marL="609600" indent="-609600" algn="just">
              <a:spcBef>
                <a:spcPct val="20000"/>
              </a:spcBef>
              <a:buClr>
                <a:schemeClr val="hlink"/>
              </a:buClr>
              <a:buSzPct val="70000"/>
              <a:buFont typeface="Wingdings" pitchFamily="2" charset="2"/>
              <a:buNone/>
              <a:defRPr/>
            </a:pPr>
            <a:r>
              <a:rPr lang="es-MX" dirty="0">
                <a:latin typeface="Arial" panose="020B0604020202020204" pitchFamily="34" charset="0"/>
                <a:cs typeface="Arial" panose="020B0604020202020204" pitchFamily="34" charset="0"/>
              </a:rPr>
              <a:t>Fayol demostró que la administración  debía enseñarse en escuelas </a:t>
            </a:r>
          </a:p>
          <a:p>
            <a:pPr marL="609600" indent="-609600" algn="just">
              <a:spcBef>
                <a:spcPct val="20000"/>
              </a:spcBef>
              <a:buClr>
                <a:schemeClr val="hlink"/>
              </a:buClr>
              <a:buSzPct val="70000"/>
              <a:buFont typeface="Wingdings" pitchFamily="2" charset="2"/>
              <a:buNone/>
              <a:defRPr/>
            </a:pPr>
            <a:r>
              <a:rPr lang="es-MX" dirty="0">
                <a:latin typeface="Arial" panose="020B0604020202020204" pitchFamily="34" charset="0"/>
                <a:cs typeface="Arial" panose="020B0604020202020204" pitchFamily="34" charset="0"/>
              </a:rPr>
              <a:t>secundarias preparatoria y  universidades  en todo tipo de profesiones </a:t>
            </a:r>
          </a:p>
          <a:p>
            <a:pPr marL="609600" indent="-609600" algn="just">
              <a:spcBef>
                <a:spcPct val="20000"/>
              </a:spcBef>
              <a:buClr>
                <a:schemeClr val="hlink"/>
              </a:buClr>
              <a:buSzPct val="70000"/>
              <a:buFont typeface="Wingdings" pitchFamily="2" charset="2"/>
              <a:buNone/>
              <a:defRPr/>
            </a:pPr>
            <a:r>
              <a:rPr lang="es-MX" dirty="0">
                <a:latin typeface="Arial" panose="020B0604020202020204" pitchFamily="34" charset="0"/>
                <a:cs typeface="Arial" panose="020B0604020202020204" pitchFamily="34" charset="0"/>
              </a:rPr>
              <a:t>incluyendo cursos en todas las carreras universitarias.</a:t>
            </a:r>
          </a:p>
          <a:p>
            <a:pPr marL="609600" indent="-609600">
              <a:spcBef>
                <a:spcPct val="20000"/>
              </a:spcBef>
              <a:buClr>
                <a:schemeClr val="hlink"/>
              </a:buClr>
              <a:buSzPct val="70000"/>
              <a:buFont typeface="Wingdings" pitchFamily="2" charset="2"/>
              <a:buNone/>
              <a:defRP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8281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3" name="Rectángulo 2">
            <a:extLst>
              <a:ext uri="{FF2B5EF4-FFF2-40B4-BE49-F238E27FC236}">
                <a16:creationId xmlns:a16="http://schemas.microsoft.com/office/drawing/2014/main" id="{9F7537D5-FB14-4556-A16D-3C6F6C39F4C8}"/>
              </a:ext>
            </a:extLst>
          </p:cNvPr>
          <p:cNvSpPr/>
          <p:nvPr/>
        </p:nvSpPr>
        <p:spPr>
          <a:xfrm>
            <a:off x="208146" y="1175623"/>
            <a:ext cx="8684334" cy="707886"/>
          </a:xfrm>
          <a:prstGeom prst="rect">
            <a:avLst/>
          </a:prstGeom>
        </p:spPr>
        <p:txBody>
          <a:bodyPr wrap="square">
            <a:spAutoFit/>
          </a:bodyPr>
          <a:lstStyle/>
          <a:p>
            <a:r>
              <a:rPr lang="es-ES" sz="2000" dirty="0">
                <a:latin typeface="Arial" panose="020B0604020202020204" pitchFamily="34" charset="0"/>
                <a:cs typeface="Arial" panose="020B0604020202020204" pitchFamily="34" charset="0"/>
              </a:rPr>
              <a:t>4.5 Las escuelas clásicas en el contexto histórico-socioeconómico en el mundo y en México.</a:t>
            </a:r>
          </a:p>
        </p:txBody>
      </p:sp>
      <p:sp>
        <p:nvSpPr>
          <p:cNvPr id="9" name="TextBox 13">
            <a:extLst>
              <a:ext uri="{FF2B5EF4-FFF2-40B4-BE49-F238E27FC236}">
                <a16:creationId xmlns:a16="http://schemas.microsoft.com/office/drawing/2014/main" id="{176AED63-C1D8-40FA-8D3C-4AC2E4D8817C}"/>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8" name="Rectangle 3">
            <a:extLst>
              <a:ext uri="{FF2B5EF4-FFF2-40B4-BE49-F238E27FC236}">
                <a16:creationId xmlns:a16="http://schemas.microsoft.com/office/drawing/2014/main" id="{09A69E7F-D067-4875-A3D7-9B1EDCAA8CC2}"/>
              </a:ext>
            </a:extLst>
          </p:cNvPr>
          <p:cNvSpPr txBox="1">
            <a:spLocks noChangeArrowheads="1"/>
          </p:cNvSpPr>
          <p:nvPr/>
        </p:nvSpPr>
        <p:spPr>
          <a:xfrm>
            <a:off x="467544" y="2407524"/>
            <a:ext cx="4414098" cy="44958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Wingdings" panose="05000000000000000000" pitchFamily="2" charset="2"/>
              <a:buNone/>
              <a:defRPr/>
            </a:pPr>
            <a:endParaRPr lang="es-ES_tradnl" sz="2400"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s-ES_tradnl" sz="2400" dirty="0">
                <a:solidFill>
                  <a:schemeClr val="tx1"/>
                </a:solidFill>
                <a:latin typeface="Arial" panose="020B0604020202020204" pitchFamily="34" charset="0"/>
                <a:cs typeface="Arial" panose="020B0604020202020204" pitchFamily="34" charset="0"/>
              </a:rPr>
              <a:t>División del Trabajo</a:t>
            </a:r>
          </a:p>
          <a:p>
            <a:pPr marL="342900" indent="-342900">
              <a:buFont typeface="Arial" panose="020B0604020202020204" pitchFamily="34" charset="0"/>
              <a:buChar char="•"/>
              <a:defRPr/>
            </a:pPr>
            <a:r>
              <a:rPr lang="es-ES_tradnl" sz="2400" dirty="0">
                <a:solidFill>
                  <a:schemeClr val="tx1"/>
                </a:solidFill>
                <a:latin typeface="Arial" panose="020B0604020202020204" pitchFamily="34" charset="0"/>
                <a:cs typeface="Arial" panose="020B0604020202020204" pitchFamily="34" charset="0"/>
              </a:rPr>
              <a:t>Autoridad y responsabilidad</a:t>
            </a:r>
          </a:p>
          <a:p>
            <a:pPr>
              <a:defRPr/>
            </a:pPr>
            <a:r>
              <a:rPr lang="es-ES_tradnl" sz="2400" dirty="0">
                <a:solidFill>
                  <a:schemeClr val="tx1"/>
                </a:solidFill>
                <a:latin typeface="Arial" panose="020B0604020202020204" pitchFamily="34" charset="0"/>
                <a:cs typeface="Arial" panose="020B0604020202020204" pitchFamily="34" charset="0"/>
              </a:rPr>
              <a:t>Disciplina</a:t>
            </a:r>
          </a:p>
          <a:p>
            <a:pPr marL="342900" indent="-342900">
              <a:buFont typeface="Arial" panose="020B0604020202020204" pitchFamily="34" charset="0"/>
              <a:buChar char="•"/>
              <a:defRPr/>
            </a:pPr>
            <a:r>
              <a:rPr lang="es-ES_tradnl" sz="2400" dirty="0">
                <a:solidFill>
                  <a:schemeClr val="tx1"/>
                </a:solidFill>
                <a:latin typeface="Arial" panose="020B0604020202020204" pitchFamily="34" charset="0"/>
                <a:cs typeface="Arial" panose="020B0604020202020204" pitchFamily="34" charset="0"/>
              </a:rPr>
              <a:t>Unidad de Mando</a:t>
            </a:r>
          </a:p>
          <a:p>
            <a:pPr marL="342900" indent="-342900">
              <a:buFont typeface="Arial" panose="020B0604020202020204" pitchFamily="34" charset="0"/>
              <a:buChar char="•"/>
              <a:defRPr/>
            </a:pPr>
            <a:r>
              <a:rPr lang="es-ES_tradnl" sz="2400" dirty="0">
                <a:solidFill>
                  <a:schemeClr val="tx1"/>
                </a:solidFill>
                <a:latin typeface="Arial" panose="020B0604020202020204" pitchFamily="34" charset="0"/>
                <a:cs typeface="Arial" panose="020B0604020202020204" pitchFamily="34" charset="0"/>
              </a:rPr>
              <a:t>Unidad de Dirección</a:t>
            </a:r>
          </a:p>
          <a:p>
            <a:pPr marL="342900" indent="-342900">
              <a:buFont typeface="Arial" panose="020B0604020202020204" pitchFamily="34" charset="0"/>
              <a:buChar char="•"/>
              <a:defRPr/>
            </a:pPr>
            <a:r>
              <a:rPr lang="es-ES_tradnl" sz="2400" dirty="0">
                <a:solidFill>
                  <a:schemeClr val="tx1"/>
                </a:solidFill>
                <a:latin typeface="Arial" panose="020B0604020202020204" pitchFamily="34" charset="0"/>
                <a:cs typeface="Arial" panose="020B0604020202020204" pitchFamily="34" charset="0"/>
              </a:rPr>
              <a:t>Subordinación del interés particular al general</a:t>
            </a:r>
          </a:p>
          <a:p>
            <a:pPr marL="342900" indent="-342900">
              <a:buFont typeface="Arial" panose="020B0604020202020204" pitchFamily="34" charset="0"/>
              <a:buChar char="•"/>
              <a:defRPr/>
            </a:pPr>
            <a:r>
              <a:rPr lang="es-ES_tradnl" sz="2400" dirty="0">
                <a:solidFill>
                  <a:schemeClr val="tx1"/>
                </a:solidFill>
                <a:latin typeface="Arial" panose="020B0604020202020204" pitchFamily="34" charset="0"/>
                <a:cs typeface="Arial" panose="020B0604020202020204" pitchFamily="34" charset="0"/>
              </a:rPr>
              <a:t>Remuneración del personal}</a:t>
            </a:r>
          </a:p>
        </p:txBody>
      </p:sp>
      <p:sp>
        <p:nvSpPr>
          <p:cNvPr id="14" name="Rectangle 4">
            <a:extLst>
              <a:ext uri="{FF2B5EF4-FFF2-40B4-BE49-F238E27FC236}">
                <a16:creationId xmlns:a16="http://schemas.microsoft.com/office/drawing/2014/main" id="{D2F6E388-EBCD-4A92-AE8C-69A88B8E96EA}"/>
              </a:ext>
            </a:extLst>
          </p:cNvPr>
          <p:cNvSpPr txBox="1">
            <a:spLocks noChangeArrowheads="1"/>
          </p:cNvSpPr>
          <p:nvPr/>
        </p:nvSpPr>
        <p:spPr>
          <a:xfrm>
            <a:off x="5133162" y="2867899"/>
            <a:ext cx="3124200" cy="403542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s-ES_tradnl" sz="2400" dirty="0">
                <a:latin typeface="Arial" panose="020B0604020202020204" pitchFamily="34" charset="0"/>
                <a:cs typeface="Arial" panose="020B0604020202020204" pitchFamily="34" charset="0"/>
              </a:rPr>
              <a:t>Centralización</a:t>
            </a:r>
          </a:p>
          <a:p>
            <a:pPr>
              <a:defRPr/>
            </a:pPr>
            <a:r>
              <a:rPr lang="es-ES_tradnl" sz="2400" dirty="0">
                <a:latin typeface="Arial" panose="020B0604020202020204" pitchFamily="34" charset="0"/>
                <a:cs typeface="Arial" panose="020B0604020202020204" pitchFamily="34" charset="0"/>
              </a:rPr>
              <a:t>Jerarquía</a:t>
            </a:r>
          </a:p>
          <a:p>
            <a:pPr>
              <a:defRPr/>
            </a:pPr>
            <a:r>
              <a:rPr lang="es-ES_tradnl" sz="2400" dirty="0">
                <a:latin typeface="Arial" panose="020B0604020202020204" pitchFamily="34" charset="0"/>
                <a:cs typeface="Arial" panose="020B0604020202020204" pitchFamily="34" charset="0"/>
              </a:rPr>
              <a:t>Orden</a:t>
            </a:r>
          </a:p>
          <a:p>
            <a:pPr>
              <a:defRPr/>
            </a:pPr>
            <a:r>
              <a:rPr lang="es-ES_tradnl" sz="2400" dirty="0">
                <a:latin typeface="Arial" panose="020B0604020202020204" pitchFamily="34" charset="0"/>
                <a:cs typeface="Arial" panose="020B0604020202020204" pitchFamily="34" charset="0"/>
              </a:rPr>
              <a:t>Equidad </a:t>
            </a:r>
          </a:p>
          <a:p>
            <a:pPr>
              <a:defRPr/>
            </a:pPr>
            <a:r>
              <a:rPr lang="es-ES_tradnl" sz="2400" dirty="0">
                <a:latin typeface="Arial" panose="020B0604020202020204" pitchFamily="34" charset="0"/>
                <a:cs typeface="Arial" panose="020B0604020202020204" pitchFamily="34" charset="0"/>
              </a:rPr>
              <a:t>Estabilidad del personal</a:t>
            </a:r>
          </a:p>
          <a:p>
            <a:pPr>
              <a:defRPr/>
            </a:pPr>
            <a:r>
              <a:rPr lang="es-ES_tradnl" sz="2400" dirty="0">
                <a:latin typeface="Arial" panose="020B0604020202020204" pitchFamily="34" charset="0"/>
                <a:cs typeface="Arial" panose="020B0604020202020204" pitchFamily="34" charset="0"/>
              </a:rPr>
              <a:t>Iniciativa</a:t>
            </a:r>
          </a:p>
          <a:p>
            <a:pPr>
              <a:defRPr/>
            </a:pPr>
            <a:r>
              <a:rPr lang="es-ES_tradnl" sz="2400" dirty="0">
                <a:latin typeface="Arial" panose="020B0604020202020204" pitchFamily="34" charset="0"/>
                <a:cs typeface="Arial" panose="020B0604020202020204" pitchFamily="34" charset="0"/>
              </a:rPr>
              <a:t>Unión del Personal</a:t>
            </a:r>
          </a:p>
        </p:txBody>
      </p:sp>
      <p:sp>
        <p:nvSpPr>
          <p:cNvPr id="15" name="Text Box 6">
            <a:extLst>
              <a:ext uri="{FF2B5EF4-FFF2-40B4-BE49-F238E27FC236}">
                <a16:creationId xmlns:a16="http://schemas.microsoft.com/office/drawing/2014/main" id="{72772234-05D2-46B8-BC08-F936C0657F89}"/>
              </a:ext>
            </a:extLst>
          </p:cNvPr>
          <p:cNvSpPr txBox="1">
            <a:spLocks noChangeArrowheads="1"/>
          </p:cNvSpPr>
          <p:nvPr/>
        </p:nvSpPr>
        <p:spPr bwMode="auto">
          <a:xfrm>
            <a:off x="229833" y="2132091"/>
            <a:ext cx="86843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es-ES_tradnl" b="1" i="1" dirty="0">
                <a:latin typeface="Arial" panose="020B0604020202020204" pitchFamily="34" charset="0"/>
                <a:cs typeface="Arial" panose="020B0604020202020204" pitchFamily="34" charset="0"/>
              </a:rPr>
              <a:t>ENUMERACIÓN DE LOS PRINCIPIOS DE LA ADMINISTRACIÓN (14 Principios)</a:t>
            </a:r>
          </a:p>
        </p:txBody>
      </p:sp>
    </p:spTree>
    <p:extLst>
      <p:ext uri="{BB962C8B-B14F-4D97-AF65-F5344CB8AC3E}">
        <p14:creationId xmlns:p14="http://schemas.microsoft.com/office/powerpoint/2010/main" val="313306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7 Marcador de contenido"/>
          <p:cNvSpPr>
            <a:spLocks noGrp="1"/>
          </p:cNvSpPr>
          <p:nvPr>
            <p:ph idx="1"/>
          </p:nvPr>
        </p:nvSpPr>
        <p:spPr>
          <a:xfrm>
            <a:off x="251520" y="1613603"/>
            <a:ext cx="8784976" cy="4911741"/>
          </a:xfrm>
        </p:spPr>
        <p:txBody>
          <a:bodyPr>
            <a:normAutofit/>
          </a:bodyPr>
          <a:lstStyle/>
          <a:p>
            <a:r>
              <a:rPr lang="es-MX" sz="2400" b="1" dirty="0">
                <a:latin typeface="Arial" panose="020B0604020202020204" pitchFamily="34" charset="0"/>
                <a:cs typeface="Arial" panose="020B0604020202020204" pitchFamily="34" charset="0"/>
              </a:rPr>
              <a:t>Clave: </a:t>
            </a:r>
            <a:r>
              <a:rPr lang="es-ES" sz="2400" dirty="0">
                <a:latin typeface="Arial" panose="020B0604020202020204" pitchFamily="34" charset="0"/>
                <a:cs typeface="Arial" panose="020B0604020202020204" pitchFamily="34" charset="0"/>
              </a:rPr>
              <a:t>El programa no cuenta con clave</a:t>
            </a:r>
          </a:p>
          <a:p>
            <a:r>
              <a:rPr lang="es-ES" sz="2400" dirty="0">
                <a:latin typeface="Arial" panose="020B0604020202020204" pitchFamily="34" charset="0"/>
                <a:cs typeface="Arial" panose="020B0604020202020204" pitchFamily="34" charset="0"/>
              </a:rPr>
              <a:t>Horas de teoría: 3</a:t>
            </a:r>
          </a:p>
          <a:p>
            <a:r>
              <a:rPr lang="es-ES" sz="2400" dirty="0">
                <a:latin typeface="Arial" panose="020B0604020202020204" pitchFamily="34" charset="0"/>
                <a:cs typeface="Arial" panose="020B0604020202020204" pitchFamily="34" charset="0"/>
              </a:rPr>
              <a:t>Horas de práctica: 1</a:t>
            </a:r>
          </a:p>
          <a:p>
            <a:r>
              <a:rPr lang="es-ES" sz="2400" dirty="0">
                <a:latin typeface="Arial" panose="020B0604020202020204" pitchFamily="34" charset="0"/>
                <a:cs typeface="Arial" panose="020B0604020202020204" pitchFamily="34" charset="0"/>
              </a:rPr>
              <a:t>Total de horas: 4</a:t>
            </a:r>
          </a:p>
          <a:p>
            <a:r>
              <a:rPr lang="es-ES" sz="2400" dirty="0">
                <a:latin typeface="Arial" panose="020B0604020202020204" pitchFamily="34" charset="0"/>
                <a:cs typeface="Arial" panose="020B0604020202020204" pitchFamily="34" charset="0"/>
              </a:rPr>
              <a:t>Créditos: Siete</a:t>
            </a:r>
          </a:p>
          <a:p>
            <a:r>
              <a:rPr lang="es-ES" sz="2400" dirty="0">
                <a:latin typeface="Arial" panose="020B0604020202020204" pitchFamily="34" charset="0"/>
                <a:cs typeface="Arial" panose="020B0604020202020204" pitchFamily="34" charset="0"/>
              </a:rPr>
              <a:t>Tipo de unidad de aprendizaje: Curso.</a:t>
            </a:r>
          </a:p>
          <a:p>
            <a:r>
              <a:rPr lang="es-ES" sz="2400" dirty="0">
                <a:latin typeface="Arial" panose="020B0604020202020204" pitchFamily="34" charset="0"/>
                <a:cs typeface="Arial" panose="020B0604020202020204" pitchFamily="34" charset="0"/>
              </a:rPr>
              <a:t>Carácter de la unidad de aprendizaje: Obligatoria</a:t>
            </a:r>
          </a:p>
          <a:p>
            <a:r>
              <a:rPr lang="es-ES" sz="2400" dirty="0">
                <a:latin typeface="Arial" panose="020B0604020202020204" pitchFamily="34" charset="0"/>
                <a:cs typeface="Arial" panose="020B0604020202020204" pitchFamily="34" charset="0"/>
              </a:rPr>
              <a:t>Núcleo de formación: Básico.</a:t>
            </a:r>
          </a:p>
          <a:p>
            <a:r>
              <a:rPr lang="es-ES" sz="2400" dirty="0">
                <a:latin typeface="Arial" panose="020B0604020202020204" pitchFamily="34" charset="0"/>
                <a:cs typeface="Arial" panose="020B0604020202020204" pitchFamily="34" charset="0"/>
              </a:rPr>
              <a:t>Modalidad: Presencial.</a:t>
            </a:r>
          </a:p>
          <a:p>
            <a:r>
              <a:rPr lang="es-ES" sz="2400" dirty="0">
                <a:latin typeface="Arial" panose="020B0604020202020204" pitchFamily="34" charset="0"/>
                <a:cs typeface="Arial" panose="020B0604020202020204" pitchFamily="34" charset="0"/>
              </a:rPr>
              <a:t>Unidad de aprendizaje antecedente: Ninguna</a:t>
            </a:r>
          </a:p>
        </p:txBody>
      </p:sp>
      <p:grpSp>
        <p:nvGrpSpPr>
          <p:cNvPr id="8" name="Group 7">
            <a:extLst>
              <a:ext uri="{FF2B5EF4-FFF2-40B4-BE49-F238E27FC236}">
                <a16:creationId xmlns:a16="http://schemas.microsoft.com/office/drawing/2014/main" id="{27A1B436-DE8C-4BF9-BAE9-619D698DC35E}"/>
              </a:ext>
            </a:extLst>
          </p:cNvPr>
          <p:cNvGrpSpPr/>
          <p:nvPr/>
        </p:nvGrpSpPr>
        <p:grpSpPr>
          <a:xfrm>
            <a:off x="0" y="-5006"/>
            <a:ext cx="9144000" cy="6890390"/>
            <a:chOff x="0" y="-5006"/>
            <a:chExt cx="9144000" cy="6890390"/>
          </a:xfrm>
        </p:grpSpPr>
        <p:pic>
          <p:nvPicPr>
            <p:cNvPr id="9" name="Picture 2" descr="Resultado de imagen para UAEMEX 2017">
              <a:extLst>
                <a:ext uri="{FF2B5EF4-FFF2-40B4-BE49-F238E27FC236}">
                  <a16:creationId xmlns:a16="http://schemas.microsoft.com/office/drawing/2014/main" id="{69EAFB2A-E3C2-44BB-84D1-90207D62EB8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27BA6AC-2584-42B9-959C-76D38E848044}"/>
                </a:ext>
              </a:extLst>
            </p:cNvPr>
            <p:cNvPicPr>
              <a:picLocks noChangeAspect="1"/>
            </p:cNvPicPr>
            <p:nvPr/>
          </p:nvPicPr>
          <p:blipFill>
            <a:blip r:embed="rId4"/>
            <a:stretch>
              <a:fillRect/>
            </a:stretch>
          </p:blipFill>
          <p:spPr>
            <a:xfrm>
              <a:off x="0" y="6641479"/>
              <a:ext cx="9144000" cy="243905"/>
            </a:xfrm>
            <a:prstGeom prst="rect">
              <a:avLst/>
            </a:prstGeom>
          </p:spPr>
        </p:pic>
        <p:pic>
          <p:nvPicPr>
            <p:cNvPr id="14" name="Imagen 10" descr="potroUAEM.png">
              <a:extLst>
                <a:ext uri="{FF2B5EF4-FFF2-40B4-BE49-F238E27FC236}">
                  <a16:creationId xmlns:a16="http://schemas.microsoft.com/office/drawing/2014/main" id="{8816C450-823C-47C6-BA63-7404E88A35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Tree>
    <p:extLst>
      <p:ext uri="{BB962C8B-B14F-4D97-AF65-F5344CB8AC3E}">
        <p14:creationId xmlns:p14="http://schemas.microsoft.com/office/powerpoint/2010/main" val="14689492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67544" y="1910842"/>
            <a:ext cx="3096343" cy="584775"/>
          </a:xfrm>
          <a:prstGeom prst="rect">
            <a:avLst/>
          </a:prstGeom>
          <a:noFill/>
          <a:ln>
            <a:solidFill>
              <a:srgbClr val="2B3616"/>
            </a:solidFill>
          </a:ln>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rPr>
              <a:t>ESCUELAS.</a:t>
            </a:r>
            <a:endParaRPr lang="es-ES" sz="3200" b="1" cap="none" spc="0"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Realiza una línea del tiempo donde se especifiquen las principales teorías de la escuela clásica y sus principales autores así como las aportaciones a la evolución de la escuela del conocimiento.</a:t>
            </a:r>
          </a:p>
        </p:txBody>
      </p:sp>
      <p:pic>
        <p:nvPicPr>
          <p:cNvPr id="8194"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08920"/>
            <a:ext cx="3305175" cy="3295651"/>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DA4CAAFF-D5E2-4626-B0D1-7AA1CEA9DEB1}"/>
              </a:ext>
            </a:extLst>
          </p:cNvPr>
          <p:cNvGrpSpPr/>
          <p:nvPr/>
        </p:nvGrpSpPr>
        <p:grpSpPr>
          <a:xfrm>
            <a:off x="0" y="-15304"/>
            <a:ext cx="9144000" cy="6900688"/>
            <a:chOff x="0" y="-15304"/>
            <a:chExt cx="9144000" cy="6900688"/>
          </a:xfrm>
        </p:grpSpPr>
        <p:pic>
          <p:nvPicPr>
            <p:cNvPr id="14" name="Picture 13">
              <a:extLst>
                <a:ext uri="{FF2B5EF4-FFF2-40B4-BE49-F238E27FC236}">
                  <a16:creationId xmlns:a16="http://schemas.microsoft.com/office/drawing/2014/main" id="{28D6274F-7749-4478-8E4D-586A5D5F31F6}"/>
                </a:ext>
              </a:extLst>
            </p:cNvPr>
            <p:cNvPicPr>
              <a:picLocks noChangeAspect="1"/>
            </p:cNvPicPr>
            <p:nvPr/>
          </p:nvPicPr>
          <p:blipFill>
            <a:blip r:embed="rId3"/>
            <a:stretch>
              <a:fillRect/>
            </a:stretch>
          </p:blipFill>
          <p:spPr>
            <a:xfrm>
              <a:off x="0" y="-15304"/>
              <a:ext cx="9144000" cy="1028700"/>
            </a:xfrm>
            <a:prstGeom prst="rect">
              <a:avLst/>
            </a:prstGeom>
          </p:spPr>
        </p:pic>
        <p:pic>
          <p:nvPicPr>
            <p:cNvPr id="15" name="Picture 14">
              <a:extLst>
                <a:ext uri="{FF2B5EF4-FFF2-40B4-BE49-F238E27FC236}">
                  <a16:creationId xmlns:a16="http://schemas.microsoft.com/office/drawing/2014/main" id="{A3BA6C8D-0C2C-4016-90BE-A3DC1CA95DBA}"/>
                </a:ext>
              </a:extLst>
            </p:cNvPr>
            <p:cNvPicPr>
              <a:picLocks noChangeAspect="1"/>
            </p:cNvPicPr>
            <p:nvPr/>
          </p:nvPicPr>
          <p:blipFill>
            <a:blip r:embed="rId4"/>
            <a:stretch>
              <a:fillRect/>
            </a:stretch>
          </p:blipFill>
          <p:spPr>
            <a:xfrm>
              <a:off x="0" y="6641479"/>
              <a:ext cx="9144000" cy="243905"/>
            </a:xfrm>
            <a:prstGeom prst="rect">
              <a:avLst/>
            </a:prstGeom>
          </p:spPr>
        </p:pic>
        <p:pic>
          <p:nvPicPr>
            <p:cNvPr id="16" name="Imagen 10" descr="potroUAEM.png">
              <a:extLst>
                <a:ext uri="{FF2B5EF4-FFF2-40B4-BE49-F238E27FC236}">
                  <a16:creationId xmlns:a16="http://schemas.microsoft.com/office/drawing/2014/main" id="{3F8D1D9A-B8D7-4898-9AE1-3C1E06B05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9" name="TextBox 13">
            <a:extLst>
              <a:ext uri="{FF2B5EF4-FFF2-40B4-BE49-F238E27FC236}">
                <a16:creationId xmlns:a16="http://schemas.microsoft.com/office/drawing/2014/main" id="{7E565B01-78CD-4C22-9DE5-4EC5235A8885}"/>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Tree>
    <p:extLst>
      <p:ext uri="{BB962C8B-B14F-4D97-AF65-F5344CB8AC3E}">
        <p14:creationId xmlns:p14="http://schemas.microsoft.com/office/powerpoint/2010/main" val="20137099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9" name="TextBox 13">
            <a:extLst>
              <a:ext uri="{FF2B5EF4-FFF2-40B4-BE49-F238E27FC236}">
                <a16:creationId xmlns:a16="http://schemas.microsoft.com/office/drawing/2014/main" id="{176AED63-C1D8-40FA-8D3C-4AC2E4D8817C}"/>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pic>
        <p:nvPicPr>
          <p:cNvPr id="4" name="Imagen 3">
            <a:extLst>
              <a:ext uri="{FF2B5EF4-FFF2-40B4-BE49-F238E27FC236}">
                <a16:creationId xmlns:a16="http://schemas.microsoft.com/office/drawing/2014/main" id="{3305E93F-08DA-4104-8DF3-DC1B9CA0055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62616" y="1347980"/>
            <a:ext cx="4340072" cy="3546689"/>
          </a:xfrm>
          <a:prstGeom prst="rect">
            <a:avLst/>
          </a:prstGeom>
        </p:spPr>
      </p:pic>
      <p:sp>
        <p:nvSpPr>
          <p:cNvPr id="8" name="Rectangle 3">
            <a:extLst>
              <a:ext uri="{FF2B5EF4-FFF2-40B4-BE49-F238E27FC236}">
                <a16:creationId xmlns:a16="http://schemas.microsoft.com/office/drawing/2014/main" id="{31635316-04B8-4211-857E-08B4B2CDBE38}"/>
              </a:ext>
            </a:extLst>
          </p:cNvPr>
          <p:cNvSpPr txBox="1">
            <a:spLocks noChangeArrowheads="1"/>
          </p:cNvSpPr>
          <p:nvPr/>
        </p:nvSpPr>
        <p:spPr>
          <a:xfrm>
            <a:off x="251520" y="1340768"/>
            <a:ext cx="8299648" cy="569118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609600" indent="-609600" algn="l">
              <a:lnSpc>
                <a:spcPct val="90000"/>
              </a:lnSpc>
              <a:defRPr/>
            </a:pPr>
            <a:r>
              <a:rPr lang="es-ES_tradnl" sz="1800" dirty="0">
                <a:solidFill>
                  <a:schemeClr val="tx1"/>
                </a:solidFill>
                <a:latin typeface="Arial" panose="020B0604020202020204" pitchFamily="34" charset="0"/>
                <a:cs typeface="Arial" panose="020B0604020202020204" pitchFamily="34" charset="0"/>
              </a:rPr>
              <a:t>Clasificación de los Sistemas:</a:t>
            </a:r>
          </a:p>
          <a:p>
            <a:pPr marL="609600" indent="-609600" algn="l">
              <a:lnSpc>
                <a:spcPct val="90000"/>
              </a:lnSpc>
              <a:buFont typeface="Wingdings" panose="05000000000000000000" pitchFamily="2" charset="2"/>
              <a:buNone/>
              <a:defRPr/>
            </a:pPr>
            <a:endParaRPr lang="es-ES_tradnl" sz="1800" dirty="0">
              <a:solidFill>
                <a:schemeClr val="tx1"/>
              </a:solidFill>
              <a:latin typeface="Arial" panose="020B0604020202020204" pitchFamily="34" charset="0"/>
              <a:cs typeface="Arial" panose="020B0604020202020204" pitchFamily="34" charset="0"/>
            </a:endParaRPr>
          </a:p>
          <a:p>
            <a:pPr marL="609600" indent="-609600" algn="l">
              <a:lnSpc>
                <a:spcPct val="90000"/>
              </a:lnSpc>
              <a:buFont typeface="Wingdings" panose="05000000000000000000" pitchFamily="2" charset="2"/>
              <a:buAutoNum type="alphaLcParenR"/>
              <a:defRPr/>
            </a:pPr>
            <a:r>
              <a:rPr lang="es-ES_tradnl" sz="1800" dirty="0">
                <a:solidFill>
                  <a:schemeClr val="tx1"/>
                </a:solidFill>
                <a:latin typeface="Arial" panose="020B0604020202020204" pitchFamily="34" charset="0"/>
                <a:cs typeface="Arial" panose="020B0604020202020204" pitchFamily="34" charset="0"/>
              </a:rPr>
              <a:t>Según su grado de relación con el contexto, se agrupan en:</a:t>
            </a:r>
          </a:p>
          <a:p>
            <a:pPr algn="l">
              <a:lnSpc>
                <a:spcPct val="90000"/>
              </a:lnSpc>
              <a:defRPr/>
            </a:pPr>
            <a:endParaRPr lang="es-ES_tradnl" sz="1800" dirty="0">
              <a:solidFill>
                <a:schemeClr val="tx1"/>
              </a:solidFill>
              <a:latin typeface="Arial" panose="020B0604020202020204" pitchFamily="34" charset="0"/>
              <a:cs typeface="Arial" panose="020B0604020202020204" pitchFamily="34" charset="0"/>
            </a:endParaRPr>
          </a:p>
          <a:p>
            <a:pPr marL="285750" indent="-285750" algn="l">
              <a:lnSpc>
                <a:spcPct val="90000"/>
              </a:lnSpc>
              <a:buFontTx/>
              <a:buChar char="-"/>
              <a:defRPr/>
            </a:pPr>
            <a:r>
              <a:rPr lang="es-ES_tradnl" sz="1800" dirty="0">
                <a:solidFill>
                  <a:schemeClr val="tx1"/>
                </a:solidFill>
                <a:latin typeface="Arial" panose="020B0604020202020204" pitchFamily="34" charset="0"/>
                <a:cs typeface="Arial" panose="020B0604020202020204" pitchFamily="34" charset="0"/>
              </a:rPr>
              <a:t>Sistemas Abiertos.</a:t>
            </a:r>
          </a:p>
          <a:p>
            <a:pPr marL="285750" indent="-285750" algn="l">
              <a:lnSpc>
                <a:spcPct val="90000"/>
              </a:lnSpc>
              <a:buFontTx/>
              <a:buChar char="-"/>
              <a:defRPr/>
            </a:pPr>
            <a:r>
              <a:rPr lang="es-ES_tradnl" sz="1800" dirty="0">
                <a:solidFill>
                  <a:schemeClr val="tx1"/>
                </a:solidFill>
                <a:latin typeface="Arial" panose="020B0604020202020204" pitchFamily="34" charset="0"/>
                <a:cs typeface="Arial" panose="020B0604020202020204" pitchFamily="34" charset="0"/>
              </a:rPr>
              <a:t>Sistemas Cerrados.</a:t>
            </a:r>
          </a:p>
          <a:p>
            <a:pPr marL="609600" indent="-609600" algn="l">
              <a:lnSpc>
                <a:spcPct val="90000"/>
              </a:lnSpc>
              <a:buFont typeface="Wingdings" panose="05000000000000000000" pitchFamily="2" charset="2"/>
              <a:buNone/>
              <a:defRPr/>
            </a:pPr>
            <a:endParaRPr lang="es-ES_tradnl" sz="1800" dirty="0">
              <a:solidFill>
                <a:schemeClr val="tx1"/>
              </a:solidFill>
              <a:latin typeface="Arial" panose="020B0604020202020204" pitchFamily="34" charset="0"/>
              <a:cs typeface="Arial" panose="020B0604020202020204" pitchFamily="34" charset="0"/>
            </a:endParaRPr>
          </a:p>
          <a:p>
            <a:pPr marL="609600" indent="-609600" algn="l">
              <a:lnSpc>
                <a:spcPct val="90000"/>
              </a:lnSpc>
              <a:buFont typeface="Wingdings" panose="05000000000000000000" pitchFamily="2" charset="2"/>
              <a:buAutoNum type="alphaLcParenR" startAt="2"/>
              <a:defRPr/>
            </a:pPr>
            <a:r>
              <a:rPr lang="es-ES_tradnl" sz="1800" dirty="0">
                <a:solidFill>
                  <a:schemeClr val="tx1"/>
                </a:solidFill>
                <a:latin typeface="Arial" panose="020B0604020202020204" pitchFamily="34" charset="0"/>
                <a:cs typeface="Arial" panose="020B0604020202020204" pitchFamily="34" charset="0"/>
              </a:rPr>
              <a:t>Según su grado de independencia, pueden ser:</a:t>
            </a:r>
          </a:p>
          <a:p>
            <a:pPr algn="l">
              <a:lnSpc>
                <a:spcPct val="90000"/>
              </a:lnSpc>
              <a:defRPr/>
            </a:pPr>
            <a:endParaRPr lang="es-ES_tradnl" sz="1800" dirty="0">
              <a:solidFill>
                <a:schemeClr val="tx1"/>
              </a:solidFill>
              <a:latin typeface="Arial" panose="020B0604020202020204" pitchFamily="34" charset="0"/>
              <a:cs typeface="Arial" panose="020B0604020202020204" pitchFamily="34" charset="0"/>
            </a:endParaRPr>
          </a:p>
          <a:p>
            <a:pPr marL="285750" indent="-285750" algn="l">
              <a:lnSpc>
                <a:spcPct val="90000"/>
              </a:lnSpc>
              <a:buFontTx/>
              <a:buChar char="-"/>
              <a:defRPr/>
            </a:pPr>
            <a:r>
              <a:rPr lang="es-ES_tradnl" sz="1800" dirty="0">
                <a:solidFill>
                  <a:schemeClr val="tx1"/>
                </a:solidFill>
                <a:latin typeface="Arial" panose="020B0604020202020204" pitchFamily="34" charset="0"/>
                <a:cs typeface="Arial" panose="020B0604020202020204" pitchFamily="34" charset="0"/>
              </a:rPr>
              <a:t>Sistemas Integrados.</a:t>
            </a:r>
          </a:p>
          <a:p>
            <a:pPr marL="285750" indent="-285750" algn="l">
              <a:lnSpc>
                <a:spcPct val="90000"/>
              </a:lnSpc>
              <a:buFontTx/>
              <a:buChar char="-"/>
              <a:defRPr/>
            </a:pPr>
            <a:r>
              <a:rPr lang="es-ES_tradnl" sz="1800" dirty="0">
                <a:solidFill>
                  <a:schemeClr val="tx1"/>
                </a:solidFill>
                <a:latin typeface="Arial" panose="020B0604020202020204" pitchFamily="34" charset="0"/>
                <a:cs typeface="Arial" panose="020B0604020202020204" pitchFamily="34" charset="0"/>
              </a:rPr>
              <a:t>Sistemas Independientes.</a:t>
            </a:r>
          </a:p>
          <a:p>
            <a:pPr marL="609600" indent="-609600" algn="l">
              <a:lnSpc>
                <a:spcPct val="90000"/>
              </a:lnSpc>
              <a:buFont typeface="Wingdings" panose="05000000000000000000" pitchFamily="2" charset="2"/>
              <a:buNone/>
              <a:defRPr/>
            </a:pPr>
            <a:endParaRPr lang="es-ES_tradnl" sz="1800" dirty="0">
              <a:solidFill>
                <a:schemeClr val="tx1"/>
              </a:solidFill>
              <a:latin typeface="Arial" panose="020B0604020202020204" pitchFamily="34" charset="0"/>
              <a:cs typeface="Arial" panose="020B0604020202020204" pitchFamily="34" charset="0"/>
            </a:endParaRPr>
          </a:p>
          <a:p>
            <a:pPr marL="609600" indent="-609600" algn="l">
              <a:lnSpc>
                <a:spcPct val="90000"/>
              </a:lnSpc>
              <a:buFont typeface="Wingdings" panose="05000000000000000000" pitchFamily="2" charset="2"/>
              <a:buAutoNum type="alphaLcParenR" startAt="3"/>
              <a:defRPr/>
            </a:pPr>
            <a:r>
              <a:rPr lang="es-ES_tradnl" sz="1800" dirty="0">
                <a:solidFill>
                  <a:schemeClr val="tx1"/>
                </a:solidFill>
                <a:latin typeface="Arial" panose="020B0604020202020204" pitchFamily="34" charset="0"/>
                <a:cs typeface="Arial" panose="020B0604020202020204" pitchFamily="34" charset="0"/>
              </a:rPr>
              <a:t>Según su grado de delegación del poder de decisión, se distinguen:</a:t>
            </a:r>
          </a:p>
          <a:p>
            <a:pPr marL="285750" indent="-285750" algn="l">
              <a:lnSpc>
                <a:spcPct val="90000"/>
              </a:lnSpc>
              <a:buFontTx/>
              <a:buChar char="-"/>
              <a:defRPr/>
            </a:pPr>
            <a:r>
              <a:rPr lang="es-ES_tradnl" sz="1800" dirty="0">
                <a:solidFill>
                  <a:schemeClr val="tx1"/>
                </a:solidFill>
                <a:latin typeface="Arial" panose="020B0604020202020204" pitchFamily="34" charset="0"/>
                <a:cs typeface="Arial" panose="020B0604020202020204" pitchFamily="34" charset="0"/>
              </a:rPr>
              <a:t>Sistemas Centralizados.</a:t>
            </a:r>
          </a:p>
          <a:p>
            <a:pPr marL="285750" indent="-285750" algn="l">
              <a:lnSpc>
                <a:spcPct val="90000"/>
              </a:lnSpc>
              <a:buFontTx/>
              <a:buChar char="-"/>
              <a:defRPr/>
            </a:pPr>
            <a:r>
              <a:rPr lang="es-ES_tradnl" sz="1800" dirty="0">
                <a:solidFill>
                  <a:schemeClr val="tx1"/>
                </a:solidFill>
                <a:latin typeface="Arial" panose="020B0604020202020204" pitchFamily="34" charset="0"/>
                <a:cs typeface="Arial" panose="020B0604020202020204" pitchFamily="34" charset="0"/>
              </a:rPr>
              <a:t>Sistemas Descentralizados.                  </a:t>
            </a:r>
          </a:p>
        </p:txBody>
      </p:sp>
    </p:spTree>
    <p:extLst>
      <p:ext uri="{BB962C8B-B14F-4D97-AF65-F5344CB8AC3E}">
        <p14:creationId xmlns:p14="http://schemas.microsoft.com/office/powerpoint/2010/main" val="3056654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95666" y="1751911"/>
            <a:ext cx="3096343" cy="1077218"/>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cap="none" spc="0" dirty="0">
                <a:ln/>
                <a:solidFill>
                  <a:srgbClr val="2B3616"/>
                </a:solidFill>
                <a:effectLst>
                  <a:glow rad="139700">
                    <a:schemeClr val="accent3">
                      <a:satMod val="175000"/>
                      <a:alpha val="40000"/>
                    </a:schemeClr>
                  </a:glow>
                </a:effectLst>
                <a:latin typeface="Arial" panose="020B0604020202020204" pitchFamily="34" charset="0"/>
                <a:cs typeface="Arial" panose="020B0604020202020204" pitchFamily="34" charset="0"/>
              </a:rPr>
              <a:t>Tipos de compras </a:t>
            </a: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r>
              <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ACTIVIDAD DE TRABAJO</a:t>
            </a:r>
          </a:p>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r>
              <a:rPr lang="es-MX" sz="2000" dirty="0">
                <a:solidFill>
                  <a:schemeClr val="tx1"/>
                </a:solidFill>
                <a:latin typeface="Arial" panose="020B0604020202020204" pitchFamily="34" charset="0"/>
                <a:cs typeface="Arial" panose="020B0604020202020204" pitchFamily="34" charset="0"/>
              </a:rPr>
              <a:t>El alumno analizara la combinación de cuatro elementos que constituyen el núcleo esencial de los tipos de escuelas clásicas  y en un resumen de dos cuartillas presentara los elementos más importantes en el proceso.</a:t>
            </a:r>
          </a:p>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endParaRPr lang="es-MX" sz="1600" dirty="0">
              <a:solidFill>
                <a:schemeClr val="tx1"/>
              </a:solidFill>
              <a:latin typeface="Arial" panose="020B0604020202020204" pitchFamily="34" charset="0"/>
              <a:cs typeface="Arial" panose="020B0604020202020204" pitchFamily="34" charset="0"/>
            </a:endParaRPr>
          </a:p>
          <a:p>
            <a:pPr algn="just"/>
            <a:endParaRPr lang="es-MX" sz="1600" b="1" dirty="0">
              <a:solidFill>
                <a:schemeClr val="tx1"/>
              </a:solidFill>
              <a:latin typeface="Arial" panose="020B0604020202020204" pitchFamily="34" charset="0"/>
              <a:cs typeface="Arial" panose="020B0604020202020204" pitchFamily="34" charset="0"/>
            </a:endParaRPr>
          </a:p>
        </p:txBody>
      </p:sp>
      <p:pic>
        <p:nvPicPr>
          <p:cNvPr id="11"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08920"/>
            <a:ext cx="3305175" cy="329565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a:extLst>
              <a:ext uri="{FF2B5EF4-FFF2-40B4-BE49-F238E27FC236}">
                <a16:creationId xmlns:a16="http://schemas.microsoft.com/office/drawing/2014/main" id="{4ED7ED43-8650-467C-90B7-6EAADEC5A02C}"/>
              </a:ext>
            </a:extLst>
          </p:cNvPr>
          <p:cNvPicPr>
            <a:picLocks noChangeAspect="1"/>
          </p:cNvPicPr>
          <p:nvPr/>
        </p:nvPicPr>
        <p:blipFill>
          <a:blip r:embed="rId3"/>
          <a:stretch>
            <a:fillRect/>
          </a:stretch>
        </p:blipFill>
        <p:spPr>
          <a:xfrm>
            <a:off x="0" y="-15304"/>
            <a:ext cx="9144000" cy="1028700"/>
          </a:xfrm>
          <a:prstGeom prst="rect">
            <a:avLst/>
          </a:prstGeom>
        </p:spPr>
      </p:pic>
      <p:pic>
        <p:nvPicPr>
          <p:cNvPr id="14" name="Picture 10">
            <a:extLst>
              <a:ext uri="{FF2B5EF4-FFF2-40B4-BE49-F238E27FC236}">
                <a16:creationId xmlns:a16="http://schemas.microsoft.com/office/drawing/2014/main" id="{FEEEE9A4-25D2-4CA8-88E9-D93F5DD2FB54}"/>
              </a:ext>
            </a:extLst>
          </p:cNvPr>
          <p:cNvPicPr>
            <a:picLocks noChangeAspect="1"/>
          </p:cNvPicPr>
          <p:nvPr/>
        </p:nvPicPr>
        <p:blipFill>
          <a:blip r:embed="rId4"/>
          <a:stretch>
            <a:fillRect/>
          </a:stretch>
        </p:blipFill>
        <p:spPr>
          <a:xfrm>
            <a:off x="0" y="6641479"/>
            <a:ext cx="9144000" cy="243905"/>
          </a:xfrm>
          <a:prstGeom prst="rect">
            <a:avLst/>
          </a:prstGeom>
        </p:spPr>
      </p:pic>
      <p:pic>
        <p:nvPicPr>
          <p:cNvPr id="15" name="Imagen 10" descr="potroUAEM.png">
            <a:extLst>
              <a:ext uri="{FF2B5EF4-FFF2-40B4-BE49-F238E27FC236}">
                <a16:creationId xmlns:a16="http://schemas.microsoft.com/office/drawing/2014/main" id="{98035B97-E45E-4B9A-B8C7-A642542EFD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sp>
        <p:nvSpPr>
          <p:cNvPr id="9" name="TextBox 13">
            <a:extLst>
              <a:ext uri="{FF2B5EF4-FFF2-40B4-BE49-F238E27FC236}">
                <a16:creationId xmlns:a16="http://schemas.microsoft.com/office/drawing/2014/main" id="{4B94175E-7892-420A-BC46-59A64DA109B8}"/>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Tree>
    <p:extLst>
      <p:ext uri="{BB962C8B-B14F-4D97-AF65-F5344CB8AC3E}">
        <p14:creationId xmlns:p14="http://schemas.microsoft.com/office/powerpoint/2010/main" val="24359822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E41DD45-B10C-47F8-85C7-6BFB5792AED1}"/>
              </a:ext>
            </a:extLst>
          </p:cNvPr>
          <p:cNvGrpSpPr/>
          <p:nvPr/>
        </p:nvGrpSpPr>
        <p:grpSpPr>
          <a:xfrm>
            <a:off x="0" y="-15304"/>
            <a:ext cx="9144000" cy="6900688"/>
            <a:chOff x="0" y="-15304"/>
            <a:chExt cx="9144000" cy="6900688"/>
          </a:xfrm>
        </p:grpSpPr>
        <p:pic>
          <p:nvPicPr>
            <p:cNvPr id="7" name="Picture 6">
              <a:extLst>
                <a:ext uri="{FF2B5EF4-FFF2-40B4-BE49-F238E27FC236}">
                  <a16:creationId xmlns:a16="http://schemas.microsoft.com/office/drawing/2014/main" id="{6A653EC6-BA50-4737-9617-B1FDB2A0F616}"/>
                </a:ext>
              </a:extLst>
            </p:cNvPr>
            <p:cNvPicPr>
              <a:picLocks noChangeAspect="1"/>
            </p:cNvPicPr>
            <p:nvPr/>
          </p:nvPicPr>
          <p:blipFill>
            <a:blip r:embed="rId2"/>
            <a:stretch>
              <a:fillRect/>
            </a:stretch>
          </p:blipFill>
          <p:spPr>
            <a:xfrm>
              <a:off x="0" y="-15304"/>
              <a:ext cx="9144000" cy="1028700"/>
            </a:xfrm>
            <a:prstGeom prst="rect">
              <a:avLst/>
            </a:prstGeom>
          </p:spPr>
        </p:pic>
        <p:pic>
          <p:nvPicPr>
            <p:cNvPr id="8" name="Picture 7">
              <a:extLst>
                <a:ext uri="{FF2B5EF4-FFF2-40B4-BE49-F238E27FC236}">
                  <a16:creationId xmlns:a16="http://schemas.microsoft.com/office/drawing/2014/main" id="{B55A3CD3-03DC-479C-A7CE-0BE6F8552C3E}"/>
                </a:ext>
              </a:extLst>
            </p:cNvPr>
            <p:cNvPicPr>
              <a:picLocks noChangeAspect="1"/>
            </p:cNvPicPr>
            <p:nvPr/>
          </p:nvPicPr>
          <p:blipFill>
            <a:blip r:embed="rId3"/>
            <a:stretch>
              <a:fillRect/>
            </a:stretch>
          </p:blipFill>
          <p:spPr>
            <a:xfrm>
              <a:off x="0" y="6641479"/>
              <a:ext cx="9144000" cy="243905"/>
            </a:xfrm>
            <a:prstGeom prst="rect">
              <a:avLst/>
            </a:prstGeom>
          </p:spPr>
        </p:pic>
        <p:pic>
          <p:nvPicPr>
            <p:cNvPr id="9" name="Imagen 10" descr="potroUAEM.png">
              <a:extLst>
                <a:ext uri="{FF2B5EF4-FFF2-40B4-BE49-F238E27FC236}">
                  <a16:creationId xmlns:a16="http://schemas.microsoft.com/office/drawing/2014/main" id="{24763AFD-4C9F-4181-B2BF-3D33B0025F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 name="Content Placeholder 2">
            <a:extLst>
              <a:ext uri="{FF2B5EF4-FFF2-40B4-BE49-F238E27FC236}">
                <a16:creationId xmlns:a16="http://schemas.microsoft.com/office/drawing/2014/main" id="{74E290D1-C1BF-40B2-8FFC-AA7C1FF3BA0B}"/>
              </a:ext>
            </a:extLst>
          </p:cNvPr>
          <p:cNvSpPr>
            <a:spLocks noGrp="1"/>
          </p:cNvSpPr>
          <p:nvPr>
            <p:ph idx="1"/>
          </p:nvPr>
        </p:nvSpPr>
        <p:spPr>
          <a:xfrm>
            <a:off x="278408" y="1126450"/>
            <a:ext cx="8229600" cy="4525963"/>
          </a:xfrm>
        </p:spPr>
        <p:txBody>
          <a:bodyPr/>
          <a:lstStyle/>
          <a:p>
            <a:pPr marL="0" indent="0">
              <a:buNone/>
            </a:pPr>
            <a:r>
              <a:rPr lang="es-MX" dirty="0"/>
              <a:t>CONCLUSIONES.</a:t>
            </a:r>
          </a:p>
          <a:p>
            <a:pPr marL="0" indent="0">
              <a:buNone/>
            </a:pPr>
            <a:endParaRPr lang="es-MX" dirty="0"/>
          </a:p>
        </p:txBody>
      </p:sp>
      <p:sp>
        <p:nvSpPr>
          <p:cNvPr id="5" name="Rectangle 4">
            <a:extLst>
              <a:ext uri="{FF2B5EF4-FFF2-40B4-BE49-F238E27FC236}">
                <a16:creationId xmlns:a16="http://schemas.microsoft.com/office/drawing/2014/main" id="{E80D742E-F6A6-4A9F-80D0-02571EE3F64E}"/>
              </a:ext>
            </a:extLst>
          </p:cNvPr>
          <p:cNvSpPr/>
          <p:nvPr/>
        </p:nvSpPr>
        <p:spPr>
          <a:xfrm>
            <a:off x="354360" y="1796112"/>
            <a:ext cx="8435280" cy="4154984"/>
          </a:xfrm>
          <a:prstGeom prst="rect">
            <a:avLst/>
          </a:prstGeom>
        </p:spPr>
        <p:txBody>
          <a:bodyPr wrap="square">
            <a:spAutoFit/>
          </a:bodyPr>
          <a:lstStyle/>
          <a:p>
            <a:pPr algn="just"/>
            <a:r>
              <a:rPr lang="es-ES" sz="2400" dirty="0">
                <a:latin typeface="Arial" panose="020B0604020202020204" pitchFamily="34" charset="0"/>
                <a:cs typeface="Arial" panose="020B0604020202020204" pitchFamily="34" charset="0"/>
              </a:rPr>
              <a:t>La administración clásica es el acto de administrar basado en el enfoque o teoría clásica, que considera la administración como una ciencia que debe proceder bajo un sistema de experimentación para reafirmar su doctrina e importancia para cualquier ente económico.</a:t>
            </a:r>
          </a:p>
          <a:p>
            <a:pPr algn="just"/>
            <a:endParaRPr lang="es-ES" sz="2400" dirty="0">
              <a:latin typeface="Arial" panose="020B0604020202020204" pitchFamily="34" charset="0"/>
              <a:cs typeface="Arial" panose="020B0604020202020204" pitchFamily="34" charset="0"/>
            </a:endParaRPr>
          </a:p>
          <a:p>
            <a:pPr algn="just"/>
            <a:r>
              <a:rPr lang="es-ES" sz="2400" dirty="0">
                <a:latin typeface="Arial" panose="020B0604020202020204" pitchFamily="34" charset="0"/>
                <a:cs typeface="Arial" panose="020B0604020202020204" pitchFamily="34" charset="0"/>
              </a:rPr>
              <a:t>La teoría clásica se distingue de otras por hacer énfasis en la estructura de la organización y sus funciones para lograr el desempeño eficiente. En su enfoque global y sistemático de la empresa, que la concibe como una unidad anatómica, ordenada y principalmente humana.</a:t>
            </a:r>
          </a:p>
        </p:txBody>
      </p:sp>
      <p:sp>
        <p:nvSpPr>
          <p:cNvPr id="11" name="TextBox 13">
            <a:extLst>
              <a:ext uri="{FF2B5EF4-FFF2-40B4-BE49-F238E27FC236}">
                <a16:creationId xmlns:a16="http://schemas.microsoft.com/office/drawing/2014/main" id="{19F13E7F-DFE7-4264-9228-A08F8D1A1AD9}"/>
              </a:ext>
            </a:extLst>
          </p:cNvPr>
          <p:cNvSpPr txBox="1"/>
          <p:nvPr/>
        </p:nvSpPr>
        <p:spPr>
          <a:xfrm>
            <a:off x="2990179"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Tree>
    <p:extLst>
      <p:ext uri="{BB962C8B-B14F-4D97-AF65-F5344CB8AC3E}">
        <p14:creationId xmlns:p14="http://schemas.microsoft.com/office/powerpoint/2010/main" val="12564249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a:xfrm>
            <a:off x="531019" y="1001390"/>
            <a:ext cx="4040188" cy="639762"/>
          </a:xfrm>
        </p:spPr>
        <p:txBody>
          <a:bodyPr/>
          <a:lstStyle/>
          <a:p>
            <a:r>
              <a:rPr lang="es-MX" dirty="0"/>
              <a:t>Bibliográficas</a:t>
            </a: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34</a:t>
            </a:fld>
            <a:endParaRPr lang="es-MX" dirty="0"/>
          </a:p>
        </p:txBody>
      </p:sp>
      <p:sp>
        <p:nvSpPr>
          <p:cNvPr id="2" name="Marcador de contenido 1"/>
          <p:cNvSpPr>
            <a:spLocks noGrp="1"/>
          </p:cNvSpPr>
          <p:nvPr>
            <p:ph sz="half" idx="2"/>
          </p:nvPr>
        </p:nvSpPr>
        <p:spPr>
          <a:xfrm>
            <a:off x="457200" y="1733822"/>
            <a:ext cx="7859216" cy="4392341"/>
          </a:xfrm>
        </p:spPr>
        <p:txBody>
          <a:bodyPr>
            <a:noAutofit/>
          </a:bodyPr>
          <a:lstStyle/>
          <a:p>
            <a:pPr algn="just">
              <a:lnSpc>
                <a:spcPct val="170000"/>
              </a:lnSpc>
            </a:pPr>
            <a:r>
              <a:rPr lang="es-ES" sz="1400" dirty="0">
                <a:latin typeface="Arial" panose="020B0604020202020204" pitchFamily="34" charset="0"/>
                <a:cs typeface="Arial" panose="020B0604020202020204" pitchFamily="34" charset="0"/>
              </a:rPr>
              <a:t>Bateman, T. y Snell, S. (2009). Administración. Liderazgo y colaboración en un mundo competitivo. México: McGraw-Hill.</a:t>
            </a:r>
          </a:p>
          <a:p>
            <a:pPr algn="just">
              <a:lnSpc>
                <a:spcPct val="170000"/>
              </a:lnSpc>
            </a:pPr>
            <a:r>
              <a:rPr lang="es-ES" sz="1400" dirty="0">
                <a:latin typeface="Arial" panose="020B0604020202020204" pitchFamily="34" charset="0"/>
                <a:cs typeface="Arial" panose="020B0604020202020204" pitchFamily="34" charset="0"/>
              </a:rPr>
              <a:t>García-Castillo, R. y Mejía-López, L.V. (2013). Administrador: un nuevo y avanzado perfil profesional necesario, acorde al mundo globalizado de hoy. Palibrio: Estados Unidos de América. </a:t>
            </a:r>
          </a:p>
          <a:p>
            <a:pPr algn="just">
              <a:lnSpc>
                <a:spcPct val="170000"/>
              </a:lnSpc>
            </a:pPr>
            <a:r>
              <a:rPr lang="es-ES" sz="1400" dirty="0">
                <a:latin typeface="Arial" panose="020B0604020202020204" pitchFamily="34" charset="0"/>
                <a:cs typeface="Arial" panose="020B0604020202020204" pitchFamily="34" charset="0"/>
              </a:rPr>
              <a:t>Castillo, V.M. (2013). Teorías de las organizaciones. Trillas: México. </a:t>
            </a:r>
          </a:p>
          <a:p>
            <a:pPr algn="just">
              <a:lnSpc>
                <a:spcPct val="170000"/>
              </a:lnSpc>
            </a:pPr>
            <a:r>
              <a:rPr lang="es-ES" sz="1400" dirty="0">
                <a:latin typeface="Arial" panose="020B0604020202020204" pitchFamily="34" charset="0"/>
                <a:cs typeface="Arial" panose="020B0604020202020204" pitchFamily="34" charset="0"/>
              </a:rPr>
              <a:t>Chiavenato, I. (2013). Administración en los nuevos tiempos. McGraw Hill: Colombia Dávila, C. (2004). Teorías. Organizaciones y administración. Enfoque crítico. 2ª ed. </a:t>
            </a:r>
            <a:r>
              <a:rPr lang="es-MX" sz="1400" dirty="0">
                <a:latin typeface="Arial" panose="020B0604020202020204" pitchFamily="34" charset="0"/>
                <a:cs typeface="Arial" panose="020B0604020202020204" pitchFamily="34" charset="0"/>
              </a:rPr>
              <a:t>McGraw Hill: Colombia. </a:t>
            </a:r>
          </a:p>
          <a:p>
            <a:pPr algn="just">
              <a:lnSpc>
                <a:spcPct val="170000"/>
              </a:lnSpc>
            </a:pPr>
            <a:r>
              <a:rPr lang="es-ES" sz="1400" dirty="0">
                <a:latin typeface="Arial" panose="020B0604020202020204" pitchFamily="34" charset="0"/>
                <a:cs typeface="Arial" panose="020B0604020202020204" pitchFamily="34" charset="0"/>
              </a:rPr>
              <a:t>del Castillo, J.M. (2000). El administrador y su entorno dentro de la Administración. </a:t>
            </a:r>
          </a:p>
          <a:p>
            <a:pPr marL="0" indent="0" algn="just">
              <a:lnSpc>
                <a:spcPct val="170000"/>
              </a:lnSpc>
              <a:buNone/>
            </a:pPr>
            <a:r>
              <a:rPr lang="es-MX" sz="1400" dirty="0">
                <a:latin typeface="Arial" panose="020B0604020202020204" pitchFamily="34" charset="0"/>
                <a:cs typeface="Arial" panose="020B0604020202020204" pitchFamily="34" charset="0"/>
              </a:rPr>
              <a:t>        Limusa Noriega Editores: México. </a:t>
            </a:r>
          </a:p>
        </p:txBody>
      </p:sp>
      <p:grpSp>
        <p:nvGrpSpPr>
          <p:cNvPr id="11" name="Group 10">
            <a:extLst>
              <a:ext uri="{FF2B5EF4-FFF2-40B4-BE49-F238E27FC236}">
                <a16:creationId xmlns:a16="http://schemas.microsoft.com/office/drawing/2014/main" id="{86218CE9-0D05-4F3A-8545-0A5E9E2D75DD}"/>
              </a:ext>
            </a:extLst>
          </p:cNvPr>
          <p:cNvGrpSpPr/>
          <p:nvPr/>
        </p:nvGrpSpPr>
        <p:grpSpPr>
          <a:xfrm>
            <a:off x="0" y="-15304"/>
            <a:ext cx="9144000" cy="6900688"/>
            <a:chOff x="0" y="-15304"/>
            <a:chExt cx="9144000" cy="6900688"/>
          </a:xfrm>
        </p:grpSpPr>
        <p:pic>
          <p:nvPicPr>
            <p:cNvPr id="13" name="Picture 12">
              <a:extLst>
                <a:ext uri="{FF2B5EF4-FFF2-40B4-BE49-F238E27FC236}">
                  <a16:creationId xmlns:a16="http://schemas.microsoft.com/office/drawing/2014/main" id="{32794DA6-D0DB-4AE8-B77D-7EA0DD4B8B90}"/>
                </a:ext>
              </a:extLst>
            </p:cNvPr>
            <p:cNvPicPr>
              <a:picLocks noChangeAspect="1"/>
            </p:cNvPicPr>
            <p:nvPr/>
          </p:nvPicPr>
          <p:blipFill>
            <a:blip r:embed="rId2"/>
            <a:stretch>
              <a:fillRect/>
            </a:stretch>
          </p:blipFill>
          <p:spPr>
            <a:xfrm>
              <a:off x="0" y="-15304"/>
              <a:ext cx="9144000" cy="1028700"/>
            </a:xfrm>
            <a:prstGeom prst="rect">
              <a:avLst/>
            </a:prstGeom>
          </p:spPr>
        </p:pic>
        <p:pic>
          <p:nvPicPr>
            <p:cNvPr id="18" name="Picture 17">
              <a:extLst>
                <a:ext uri="{FF2B5EF4-FFF2-40B4-BE49-F238E27FC236}">
                  <a16:creationId xmlns:a16="http://schemas.microsoft.com/office/drawing/2014/main" id="{05FEADBC-3BCD-423B-940B-97004289243C}"/>
                </a:ext>
              </a:extLst>
            </p:cNvPr>
            <p:cNvPicPr>
              <a:picLocks noChangeAspect="1"/>
            </p:cNvPicPr>
            <p:nvPr/>
          </p:nvPicPr>
          <p:blipFill>
            <a:blip r:embed="rId3"/>
            <a:stretch>
              <a:fillRect/>
            </a:stretch>
          </p:blipFill>
          <p:spPr>
            <a:xfrm>
              <a:off x="0" y="6641479"/>
              <a:ext cx="9144000" cy="243905"/>
            </a:xfrm>
            <a:prstGeom prst="rect">
              <a:avLst/>
            </a:prstGeom>
          </p:spPr>
        </p:pic>
        <p:pic>
          <p:nvPicPr>
            <p:cNvPr id="19" name="Imagen 10" descr="potroUAEM.png">
              <a:extLst>
                <a:ext uri="{FF2B5EF4-FFF2-40B4-BE49-F238E27FC236}">
                  <a16:creationId xmlns:a16="http://schemas.microsoft.com/office/drawing/2014/main" id="{041A22CA-5EA0-42CB-9BEF-8EE5AC699D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4" name="Rectangle 3">
            <a:extLst>
              <a:ext uri="{FF2B5EF4-FFF2-40B4-BE49-F238E27FC236}">
                <a16:creationId xmlns:a16="http://schemas.microsoft.com/office/drawing/2014/main" id="{937BFDA1-C882-4ED5-8106-C3528088847D}"/>
              </a:ext>
            </a:extLst>
          </p:cNvPr>
          <p:cNvSpPr/>
          <p:nvPr/>
        </p:nvSpPr>
        <p:spPr>
          <a:xfrm>
            <a:off x="531019" y="262211"/>
            <a:ext cx="8784976" cy="461665"/>
          </a:xfrm>
          <a:prstGeom prst="rect">
            <a:avLst/>
          </a:prstGeom>
        </p:spPr>
        <p:txBody>
          <a:bodyPr wrap="square">
            <a:spAutoFit/>
          </a:bodyPr>
          <a:lstStyle/>
          <a:p>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REFERENCIAS BIBLIOGRAFICAS Y ELECTRONICAS</a:t>
            </a:r>
            <a:endParaRPr lang="es-MX" sz="2400" dirty="0">
              <a:solidFill>
                <a:schemeClr val="bg1"/>
              </a:solidFill>
            </a:endParaRPr>
          </a:p>
        </p:txBody>
      </p:sp>
    </p:spTree>
    <p:extLst>
      <p:ext uri="{BB962C8B-B14F-4D97-AF65-F5344CB8AC3E}">
        <p14:creationId xmlns:p14="http://schemas.microsoft.com/office/powerpoint/2010/main" val="1153747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a:xfrm>
            <a:off x="107504" y="1392548"/>
            <a:ext cx="4040188" cy="639762"/>
          </a:xfrm>
        </p:spPr>
        <p:txBody>
          <a:bodyPr>
            <a:normAutofit fontScale="92500" lnSpcReduction="20000"/>
          </a:bodyPr>
          <a:lstStyle/>
          <a:p>
            <a:r>
              <a:rPr lang="es-MX" dirty="0"/>
              <a:t>Propósito del programa de estudios:</a:t>
            </a:r>
          </a:p>
        </p:txBody>
      </p:sp>
      <p:sp>
        <p:nvSpPr>
          <p:cNvPr id="12" name="11 Marcador de texto"/>
          <p:cNvSpPr>
            <a:spLocks noGrp="1"/>
          </p:cNvSpPr>
          <p:nvPr>
            <p:ph type="body" sz="quarter" idx="3"/>
          </p:nvPr>
        </p:nvSpPr>
        <p:spPr/>
        <p:txBody>
          <a:bodyPr>
            <a:normAutofit fontScale="92500" lnSpcReduction="20000"/>
          </a:bodyPr>
          <a:lstStyle/>
          <a:p>
            <a:r>
              <a:rPr lang="es-MX" dirty="0"/>
              <a:t>Desarrollo de la unidad de aprendizaje</a:t>
            </a:r>
          </a:p>
        </p:txBody>
      </p:sp>
      <p:graphicFrame>
        <p:nvGraphicFramePr>
          <p:cNvPr id="14" name="13 Marcador de contenido"/>
          <p:cNvGraphicFramePr>
            <a:graphicFrameLocks noGrp="1"/>
          </p:cNvGraphicFramePr>
          <p:nvPr>
            <p:ph sz="quarter" idx="4"/>
            <p:extLst>
              <p:ext uri="{D42A27DB-BD31-4B8C-83A1-F6EECF244321}">
                <p14:modId xmlns:p14="http://schemas.microsoft.com/office/powerpoint/2010/main" val="1221408639"/>
              </p:ext>
            </p:extLst>
          </p:nvPr>
        </p:nvGraphicFramePr>
        <p:xfrm>
          <a:off x="4283968" y="2225101"/>
          <a:ext cx="4402832" cy="3901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Marcador de número de diapositiva"/>
          <p:cNvSpPr>
            <a:spLocks noGrp="1"/>
          </p:cNvSpPr>
          <p:nvPr>
            <p:ph type="sldNum" sz="quarter" idx="12"/>
          </p:nvPr>
        </p:nvSpPr>
        <p:spPr/>
        <p:txBody>
          <a:bodyPr/>
          <a:lstStyle/>
          <a:p>
            <a:fld id="{AE0BBA42-5472-42C5-AB49-DB327605BF08}" type="slidenum">
              <a:rPr lang="es-MX" smtClean="0"/>
              <a:pPr/>
              <a:t>4</a:t>
            </a:fld>
            <a:endParaRPr lang="es-MX" dirty="0"/>
          </a:p>
        </p:txBody>
      </p:sp>
      <p:sp>
        <p:nvSpPr>
          <p:cNvPr id="2" name="Marcador de contenido 1"/>
          <p:cNvSpPr>
            <a:spLocks noGrp="1"/>
          </p:cNvSpPr>
          <p:nvPr>
            <p:ph sz="half" idx="2"/>
          </p:nvPr>
        </p:nvSpPr>
        <p:spPr>
          <a:xfrm>
            <a:off x="107504" y="2174874"/>
            <a:ext cx="4040188" cy="4278461"/>
          </a:xfrm>
        </p:spPr>
        <p:txBody>
          <a:bodyPr>
            <a:normAutofit fontScale="85000" lnSpcReduction="10000"/>
          </a:bodyPr>
          <a:lstStyle/>
          <a:p>
            <a:pPr algn="just"/>
            <a:r>
              <a:rPr lang="es-ES" dirty="0"/>
              <a:t>Administración y organización son dos conceptos íntimamente relacionados. La manera en que las principales corrientes del pensamiento administrativo (antiguas y contemporáneas) han concebido a la organización, como escenario del trabajo humano estratificado desigualmente donde las relaciones de poder están por todas partes y los recursos son escasos, es lo que marca algunas diferencias en la conceptuación de la administración.</a:t>
            </a:r>
            <a:endParaRPr lang="es-MX" sz="1800"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2EA6C41E-7DB6-4208-A1C1-7AE9534DBD10}"/>
              </a:ext>
            </a:extLst>
          </p:cNvPr>
          <p:cNvGrpSpPr/>
          <p:nvPr/>
        </p:nvGrpSpPr>
        <p:grpSpPr>
          <a:xfrm>
            <a:off x="0" y="-5006"/>
            <a:ext cx="9144000" cy="6890390"/>
            <a:chOff x="0" y="-5006"/>
            <a:chExt cx="9144000" cy="6890390"/>
          </a:xfrm>
        </p:grpSpPr>
        <p:pic>
          <p:nvPicPr>
            <p:cNvPr id="16" name="Picture 2" descr="Resultado de imagen para UAEMEX 2017">
              <a:extLst>
                <a:ext uri="{FF2B5EF4-FFF2-40B4-BE49-F238E27FC236}">
                  <a16:creationId xmlns:a16="http://schemas.microsoft.com/office/drawing/2014/main" id="{C4BB7C0A-9D18-4329-B7F0-BDCBE7DDC8C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79850B1B-3B02-4696-9559-54B870AB64E4}"/>
                </a:ext>
              </a:extLst>
            </p:cNvPr>
            <p:cNvPicPr>
              <a:picLocks noChangeAspect="1"/>
            </p:cNvPicPr>
            <p:nvPr/>
          </p:nvPicPr>
          <p:blipFill>
            <a:blip r:embed="rId8"/>
            <a:stretch>
              <a:fillRect/>
            </a:stretch>
          </p:blipFill>
          <p:spPr>
            <a:xfrm>
              <a:off x="0" y="6641479"/>
              <a:ext cx="9144000" cy="243905"/>
            </a:xfrm>
            <a:prstGeom prst="rect">
              <a:avLst/>
            </a:prstGeom>
          </p:spPr>
        </p:pic>
        <p:pic>
          <p:nvPicPr>
            <p:cNvPr id="18" name="Imagen 10" descr="potroUAEM.png">
              <a:extLst>
                <a:ext uri="{FF2B5EF4-FFF2-40B4-BE49-F238E27FC236}">
                  <a16:creationId xmlns:a16="http://schemas.microsoft.com/office/drawing/2014/main" id="{8269CD60-F716-4C5E-8F76-A63855481EF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Tree>
    <p:extLst>
      <p:ext uri="{BB962C8B-B14F-4D97-AF65-F5344CB8AC3E}">
        <p14:creationId xmlns:p14="http://schemas.microsoft.com/office/powerpoint/2010/main" val="2386323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latin typeface="Arial" panose="020B0604020202020204" pitchFamily="34" charset="0"/>
                <a:cs typeface="Arial" panose="020B0604020202020204" pitchFamily="34" charset="0"/>
              </a:rPr>
              <a:pPr/>
              <a:t>5</a:t>
            </a:fld>
            <a:endParaRPr lang="es-MX"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F94A1271-4853-4D76-B48B-C70642C3AA8C}"/>
              </a:ext>
            </a:extLst>
          </p:cNvPr>
          <p:cNvGrpSpPr/>
          <p:nvPr/>
        </p:nvGrpSpPr>
        <p:grpSpPr>
          <a:xfrm>
            <a:off x="0" y="-5006"/>
            <a:ext cx="9144000" cy="6890390"/>
            <a:chOff x="0" y="-5006"/>
            <a:chExt cx="9144000" cy="6890390"/>
          </a:xfrm>
        </p:grpSpPr>
        <p:pic>
          <p:nvPicPr>
            <p:cNvPr id="11" name="Picture 2" descr="Resultado de imagen para UAEMEX 2017">
              <a:extLst>
                <a:ext uri="{FF2B5EF4-FFF2-40B4-BE49-F238E27FC236}">
                  <a16:creationId xmlns:a16="http://schemas.microsoft.com/office/drawing/2014/main" id="{97C28CCF-6056-44D1-9295-B17DF3355CD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20BF15E5-01D6-40D5-8E30-AA11D12D55BE}"/>
                </a:ext>
              </a:extLst>
            </p:cNvPr>
            <p:cNvPicPr>
              <a:picLocks noChangeAspect="1"/>
            </p:cNvPicPr>
            <p:nvPr/>
          </p:nvPicPr>
          <p:blipFill>
            <a:blip r:embed="rId3"/>
            <a:stretch>
              <a:fillRect/>
            </a:stretch>
          </p:blipFill>
          <p:spPr>
            <a:xfrm>
              <a:off x="0" y="6641479"/>
              <a:ext cx="9144000" cy="243905"/>
            </a:xfrm>
            <a:prstGeom prst="rect">
              <a:avLst/>
            </a:prstGeom>
          </p:spPr>
        </p:pic>
        <p:pic>
          <p:nvPicPr>
            <p:cNvPr id="13" name="Imagen 10" descr="potroUAEM.png">
              <a:extLst>
                <a:ext uri="{FF2B5EF4-FFF2-40B4-BE49-F238E27FC236}">
                  <a16:creationId xmlns:a16="http://schemas.microsoft.com/office/drawing/2014/main" id="{1B2943D5-FAFF-4C6C-8405-AD7B50E562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itle 13">
            <a:extLst>
              <a:ext uri="{FF2B5EF4-FFF2-40B4-BE49-F238E27FC236}">
                <a16:creationId xmlns:a16="http://schemas.microsoft.com/office/drawing/2014/main" id="{97AB3B6B-428D-4466-888C-CA08EA83956C}"/>
              </a:ext>
            </a:extLst>
          </p:cNvPr>
          <p:cNvSpPr>
            <a:spLocks noGrp="1"/>
          </p:cNvSpPr>
          <p:nvPr>
            <p:ph type="title"/>
          </p:nvPr>
        </p:nvSpPr>
        <p:spPr>
          <a:xfrm>
            <a:off x="0" y="836712"/>
            <a:ext cx="4427984" cy="1143000"/>
          </a:xfrm>
        </p:spPr>
        <p:txBody>
          <a:bodyPr>
            <a:normAutofit/>
          </a:bodyPr>
          <a:lstStyle/>
          <a:p>
            <a:r>
              <a:rPr lang="es-MX" sz="3200" dirty="0">
                <a:latin typeface="Arial" panose="020B0604020202020204" pitchFamily="34" charset="0"/>
                <a:cs typeface="Arial" panose="020B0604020202020204" pitchFamily="34" charset="0"/>
              </a:rPr>
              <a:t>Secuencia didáctica</a:t>
            </a:r>
          </a:p>
        </p:txBody>
      </p:sp>
      <p:graphicFrame>
        <p:nvGraphicFramePr>
          <p:cNvPr id="16" name="Diagram 15">
            <a:extLst>
              <a:ext uri="{FF2B5EF4-FFF2-40B4-BE49-F238E27FC236}">
                <a16:creationId xmlns:a16="http://schemas.microsoft.com/office/drawing/2014/main" id="{3EEF8BEF-AFED-46D4-9840-A1DCD2B26134}"/>
              </a:ext>
            </a:extLst>
          </p:cNvPr>
          <p:cNvGraphicFramePr/>
          <p:nvPr>
            <p:extLst>
              <p:ext uri="{D42A27DB-BD31-4B8C-83A1-F6EECF244321}">
                <p14:modId xmlns:p14="http://schemas.microsoft.com/office/powerpoint/2010/main" val="1871336182"/>
              </p:ext>
            </p:extLst>
          </p:nvPr>
        </p:nvGraphicFramePr>
        <p:xfrm>
          <a:off x="269270" y="1871003"/>
          <a:ext cx="6283930" cy="44389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7" name="Arrow: Right 16">
            <a:extLst>
              <a:ext uri="{FF2B5EF4-FFF2-40B4-BE49-F238E27FC236}">
                <a16:creationId xmlns:a16="http://schemas.microsoft.com/office/drawing/2014/main" id="{7643A36C-A207-444E-AF7E-DA294A51FE8D}"/>
              </a:ext>
            </a:extLst>
          </p:cNvPr>
          <p:cNvSpPr/>
          <p:nvPr/>
        </p:nvSpPr>
        <p:spPr>
          <a:xfrm rot="5400000">
            <a:off x="5704586" y="3402709"/>
            <a:ext cx="4359557" cy="1296145"/>
          </a:xfrm>
          <a:prstGeom prst="rightArrow">
            <a:avLst>
              <a:gd name="adj1" fmla="val 50000"/>
              <a:gd name="adj2" fmla="val 57512"/>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0531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latin typeface="Arial" panose="020B0604020202020204" pitchFamily="34" charset="0"/>
                <a:cs typeface="Arial" panose="020B0604020202020204" pitchFamily="34" charset="0"/>
              </a:rPr>
              <a:pPr/>
              <a:t>6</a:t>
            </a:fld>
            <a:endParaRPr lang="es-MX" dirty="0">
              <a:latin typeface="Arial" panose="020B0604020202020204" pitchFamily="34" charset="0"/>
              <a:cs typeface="Arial" panose="020B0604020202020204" pitchFamily="34" charset="0"/>
            </a:endParaRPr>
          </a:p>
        </p:txBody>
      </p:sp>
      <p:sp>
        <p:nvSpPr>
          <p:cNvPr id="17" name="Rectángulo 16"/>
          <p:cNvSpPr/>
          <p:nvPr/>
        </p:nvSpPr>
        <p:spPr>
          <a:xfrm>
            <a:off x="251520" y="1916312"/>
            <a:ext cx="8640960" cy="3908762"/>
          </a:xfrm>
          <a:prstGeom prst="rect">
            <a:avLst/>
          </a:prstGeom>
        </p:spPr>
        <p:txBody>
          <a:bodyPr wrap="square">
            <a:spAutoFit/>
          </a:bodyPr>
          <a:lstStyle/>
          <a:p>
            <a:r>
              <a:rPr lang="es-MX" sz="2000" b="1" dirty="0">
                <a:latin typeface="Arial" panose="020B0604020202020204" pitchFamily="34" charset="0"/>
                <a:cs typeface="Arial" panose="020B0604020202020204" pitchFamily="34" charset="0"/>
              </a:rPr>
              <a:t>Objetivo de las  unidad 4 </a:t>
            </a:r>
            <a:r>
              <a:rPr lang="es-MX" b="1" dirty="0">
                <a:latin typeface="Arial" panose="020B0604020202020204" pitchFamily="34" charset="0"/>
                <a:cs typeface="Arial" panose="020B0604020202020204" pitchFamily="34" charset="0"/>
              </a:rPr>
              <a:t>(Enfoques clásicos de la administración).</a:t>
            </a:r>
            <a:endParaRPr lang="es-MX" sz="2400" b="1" dirty="0">
              <a:latin typeface="Arial" panose="020B0604020202020204" pitchFamily="34" charset="0"/>
              <a:cs typeface="Arial" panose="020B0604020202020204" pitchFamily="34" charset="0"/>
            </a:endParaRPr>
          </a:p>
          <a:p>
            <a:r>
              <a:rPr lang="es-MX" sz="2000" b="1" dirty="0">
                <a:latin typeface="Arial" panose="020B0604020202020204" pitchFamily="34" charset="0"/>
                <a:cs typeface="Arial" panose="020B0604020202020204" pitchFamily="34" charset="0"/>
              </a:rPr>
              <a:t> </a:t>
            </a:r>
          </a:p>
          <a:p>
            <a:pPr algn="just"/>
            <a:r>
              <a:rPr lang="es-ES" sz="2000" b="1" dirty="0">
                <a:latin typeface="Arial" panose="020B0604020202020204" pitchFamily="34" charset="0"/>
                <a:cs typeface="Arial" panose="020B0604020202020204" pitchFamily="34" charset="0"/>
              </a:rPr>
              <a:t>Objetivo: </a:t>
            </a:r>
            <a:r>
              <a:rPr lang="es-ES" sz="2000" dirty="0">
                <a:latin typeface="Arial" panose="020B0604020202020204" pitchFamily="34" charset="0"/>
                <a:cs typeface="Arial" panose="020B0604020202020204" pitchFamily="34" charset="0"/>
              </a:rPr>
              <a:t>Distinguir las escuelas clásicas de la administración y ubicarlas en los principales eventos histórico-socioeconómicos en el mundo y en México, con la finalidad de identificar el contexto de su origen y desarrollo, así como su como existencia en las organizaciones modernas, con lo cual se inicia la detección de técnicas administrativas aplicables hasta nuestros días. </a:t>
            </a:r>
            <a:r>
              <a:rPr lang="es-ES" dirty="0"/>
              <a:t>	</a:t>
            </a:r>
            <a:endParaRPr lang="es-MX" sz="2000" dirty="0">
              <a:latin typeface="Arial" panose="020B0604020202020204" pitchFamily="34" charset="0"/>
              <a:cs typeface="Arial" panose="020B0604020202020204" pitchFamily="34" charset="0"/>
            </a:endParaRPr>
          </a:p>
          <a:p>
            <a:pPr algn="just"/>
            <a:r>
              <a:rPr lang="es-ES" sz="2400" b="1" dirty="0">
                <a:latin typeface="Arial" panose="020B0604020202020204" pitchFamily="34" charset="0"/>
                <a:cs typeface="Arial" panose="020B0604020202020204" pitchFamily="34" charset="0"/>
              </a:rPr>
              <a:t>Los elementos de competencia que considera la unidad son:</a:t>
            </a:r>
          </a:p>
          <a:p>
            <a:r>
              <a:rPr lang="es-MX" sz="2000" dirty="0">
                <a:latin typeface="Arial" panose="020B0604020202020204" pitchFamily="34" charset="0"/>
                <a:cs typeface="Arial" panose="020B0604020202020204" pitchFamily="34" charset="0"/>
              </a:rPr>
              <a:t>Desarrollar en el alumno/a el dominio teórico, metodológico y axiológico del campo de conocimiento donde se inserta la profesión.</a:t>
            </a:r>
            <a:endParaRPr lang="es-MX" sz="2400" dirty="0">
              <a:latin typeface="Arial" panose="020B0604020202020204" pitchFamily="34" charset="0"/>
              <a:cs typeface="Arial" panose="020B0604020202020204" pitchFamily="34" charset="0"/>
            </a:endParaRPr>
          </a:p>
        </p:txBody>
      </p:sp>
      <p:pic>
        <p:nvPicPr>
          <p:cNvPr id="10" name="Picture 2" descr="Resultado de imagen para UAEMEX 2017">
            <a:extLst>
              <a:ext uri="{FF2B5EF4-FFF2-40B4-BE49-F238E27FC236}">
                <a16:creationId xmlns:a16="http://schemas.microsoft.com/office/drawing/2014/main" id="{790EB4BD-C23F-4705-AFD8-D91A6CF402E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9F418BEF-CA45-4C0D-973D-EDA9E8455B50}"/>
              </a:ext>
            </a:extLst>
          </p:cNvPr>
          <p:cNvPicPr>
            <a:picLocks noChangeAspect="1"/>
          </p:cNvPicPr>
          <p:nvPr/>
        </p:nvPicPr>
        <p:blipFill>
          <a:blip r:embed="rId3"/>
          <a:stretch>
            <a:fillRect/>
          </a:stretch>
        </p:blipFill>
        <p:spPr>
          <a:xfrm>
            <a:off x="0" y="6641479"/>
            <a:ext cx="9144000" cy="243905"/>
          </a:xfrm>
          <a:prstGeom prst="rect">
            <a:avLst/>
          </a:prstGeom>
        </p:spPr>
      </p:pic>
      <p:pic>
        <p:nvPicPr>
          <p:cNvPr id="13" name="Imagen 10" descr="potroUAEM.png">
            <a:extLst>
              <a:ext uri="{FF2B5EF4-FFF2-40B4-BE49-F238E27FC236}">
                <a16:creationId xmlns:a16="http://schemas.microsoft.com/office/drawing/2014/main" id="{70DB2F08-6941-4E0C-A47A-EC9D3E46A4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sp>
        <p:nvSpPr>
          <p:cNvPr id="4" name="Title 3">
            <a:extLst>
              <a:ext uri="{FF2B5EF4-FFF2-40B4-BE49-F238E27FC236}">
                <a16:creationId xmlns:a16="http://schemas.microsoft.com/office/drawing/2014/main" id="{216110E9-EDF0-43CF-AB3B-D1DFEF216A31}"/>
              </a:ext>
            </a:extLst>
          </p:cNvPr>
          <p:cNvSpPr>
            <a:spLocks noGrp="1"/>
          </p:cNvSpPr>
          <p:nvPr>
            <p:ph type="title"/>
          </p:nvPr>
        </p:nvSpPr>
        <p:spPr>
          <a:xfrm>
            <a:off x="457200" y="904060"/>
            <a:ext cx="8229600" cy="1143000"/>
          </a:xfrm>
        </p:spPr>
        <p:txBody>
          <a:bodyPr>
            <a:normAutofit/>
          </a:bodyPr>
          <a:lstStyle/>
          <a:p>
            <a:r>
              <a:rPr lang="es-MX" dirty="0">
                <a:latin typeface="Arial" panose="020B0604020202020204" pitchFamily="34" charset="0"/>
                <a:cs typeface="Arial" panose="020B0604020202020204" pitchFamily="34" charset="0"/>
              </a:rPr>
              <a:t>Guion explicativo</a:t>
            </a:r>
          </a:p>
        </p:txBody>
      </p:sp>
    </p:spTree>
    <p:extLst>
      <p:ext uri="{BB962C8B-B14F-4D97-AF65-F5344CB8AC3E}">
        <p14:creationId xmlns:p14="http://schemas.microsoft.com/office/powerpoint/2010/main" val="2106774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1187624" y="303039"/>
            <a:ext cx="7185044"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COMPRAS Y DESARROLLO DE PROVEEDORES</a:t>
            </a:r>
          </a:p>
        </p:txBody>
      </p:sp>
      <p:sp>
        <p:nvSpPr>
          <p:cNvPr id="15" name="Rectangle 14">
            <a:extLst>
              <a:ext uri="{FF2B5EF4-FFF2-40B4-BE49-F238E27FC236}">
                <a16:creationId xmlns:a16="http://schemas.microsoft.com/office/drawing/2014/main" id="{928D7321-2E53-4888-96FB-69276127C06D}"/>
              </a:ext>
            </a:extLst>
          </p:cNvPr>
          <p:cNvSpPr/>
          <p:nvPr/>
        </p:nvSpPr>
        <p:spPr>
          <a:xfrm>
            <a:off x="509647" y="2060848"/>
            <a:ext cx="7992887" cy="5570756"/>
          </a:xfrm>
          <a:prstGeom prst="rect">
            <a:avLst/>
          </a:prstGeom>
        </p:spPr>
        <p:txBody>
          <a:bodyPr wrap="square">
            <a:spAutoFit/>
          </a:bodyPr>
          <a:lstStyle/>
          <a:p>
            <a:r>
              <a:rPr lang="es-ES" sz="2800" dirty="0">
                <a:latin typeface="Arial" panose="020B0604020202020204" pitchFamily="34" charset="0"/>
                <a:cs typeface="Arial" panose="020B0604020202020204" pitchFamily="34" charset="0"/>
              </a:rPr>
              <a:t>4.1 Enfoque de la burocracia (Max Weber). </a:t>
            </a:r>
          </a:p>
          <a:p>
            <a:r>
              <a:rPr lang="es-ES" sz="2800" dirty="0">
                <a:latin typeface="Arial" panose="020B0604020202020204" pitchFamily="34" charset="0"/>
                <a:cs typeface="Arial" panose="020B0604020202020204" pitchFamily="34" charset="0"/>
              </a:rPr>
              <a:t>4.2 Administración científica (Frederick Taylor). </a:t>
            </a:r>
          </a:p>
          <a:p>
            <a:r>
              <a:rPr lang="es-MX" sz="2800" dirty="0">
                <a:latin typeface="Arial" panose="020B0604020202020204" pitchFamily="34" charset="0"/>
                <a:cs typeface="Arial" panose="020B0604020202020204" pitchFamily="34" charset="0"/>
              </a:rPr>
              <a:t>4.3 Gestión administrativa o gerencia administrativa (Henry Fayol). </a:t>
            </a:r>
          </a:p>
          <a:p>
            <a:r>
              <a:rPr lang="es-ES" sz="2800" dirty="0">
                <a:latin typeface="Arial" panose="020B0604020202020204" pitchFamily="34" charset="0"/>
                <a:cs typeface="Arial" panose="020B0604020202020204" pitchFamily="34" charset="0"/>
              </a:rPr>
              <a:t>4.4 Movimiento de las relaciones humanas y enfoque sociológico (Elton Mayo, Mary Parker Follet, Chester I. Barnard). </a:t>
            </a:r>
          </a:p>
          <a:p>
            <a:r>
              <a:rPr lang="es-ES" sz="2800" dirty="0">
                <a:latin typeface="Arial" panose="020B0604020202020204" pitchFamily="34" charset="0"/>
                <a:cs typeface="Arial" panose="020B0604020202020204" pitchFamily="34" charset="0"/>
              </a:rPr>
              <a:t>4.5 Las escuelas clásicas en el contexto histórico-socioeconómico en el mundo y en México.</a:t>
            </a:r>
          </a:p>
          <a:p>
            <a:r>
              <a:rPr lang="es-MX" sz="2800" dirty="0">
                <a:latin typeface="Arial" panose="020B0604020202020204" pitchFamily="34" charset="0"/>
                <a:cs typeface="Arial" panose="020B0604020202020204" pitchFamily="34" charset="0"/>
              </a:rPr>
              <a:t>	</a:t>
            </a:r>
          </a:p>
          <a:p>
            <a:endParaRPr lang="es-MX" sz="48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CF9D1CCF-7780-4F18-B545-DD72E3439A27}"/>
              </a:ext>
            </a:extLst>
          </p:cNvPr>
          <p:cNvSpPr txBox="1"/>
          <p:nvPr/>
        </p:nvSpPr>
        <p:spPr>
          <a:xfrm>
            <a:off x="467544" y="1340768"/>
            <a:ext cx="5800755" cy="584775"/>
          </a:xfrm>
          <a:prstGeom prst="rect">
            <a:avLst/>
          </a:prstGeom>
          <a:noFill/>
        </p:spPr>
        <p:txBody>
          <a:bodyPr wrap="none" rtlCol="0">
            <a:spAutoFit/>
          </a:bodyPr>
          <a:lstStyle/>
          <a:p>
            <a:r>
              <a:rPr lang="es-MX" sz="3200" b="1" dirty="0">
                <a:latin typeface="Arial" panose="020B0604020202020204" pitchFamily="34" charset="0"/>
                <a:cs typeface="Arial" panose="020B0604020202020204" pitchFamily="34" charset="0"/>
              </a:rPr>
              <a:t>CONTENIDO DE LA UNIDAD.</a:t>
            </a:r>
          </a:p>
        </p:txBody>
      </p:sp>
    </p:spTree>
    <p:extLst>
      <p:ext uri="{BB962C8B-B14F-4D97-AF65-F5344CB8AC3E}">
        <p14:creationId xmlns:p14="http://schemas.microsoft.com/office/powerpoint/2010/main" val="2466384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3" name="Rectángulo 2">
            <a:extLst>
              <a:ext uri="{FF2B5EF4-FFF2-40B4-BE49-F238E27FC236}">
                <a16:creationId xmlns:a16="http://schemas.microsoft.com/office/drawing/2014/main" id="{84F2AE51-A776-4EB1-9583-F2AAE0737C1B}"/>
              </a:ext>
            </a:extLst>
          </p:cNvPr>
          <p:cNvSpPr/>
          <p:nvPr/>
        </p:nvSpPr>
        <p:spPr>
          <a:xfrm>
            <a:off x="323528" y="1393612"/>
            <a:ext cx="7156062" cy="523220"/>
          </a:xfrm>
          <a:prstGeom prst="rect">
            <a:avLst/>
          </a:prstGeom>
        </p:spPr>
        <p:txBody>
          <a:bodyPr wrap="none">
            <a:spAutoFit/>
          </a:bodyPr>
          <a:lstStyle/>
          <a:p>
            <a:r>
              <a:rPr lang="es-ES" sz="2800" dirty="0">
                <a:latin typeface="Arial" panose="020B0604020202020204" pitchFamily="34" charset="0"/>
                <a:cs typeface="Arial" panose="020B0604020202020204" pitchFamily="34" charset="0"/>
              </a:rPr>
              <a:t>4.1 Enfoque de la burocracia (Max Weber). </a:t>
            </a:r>
          </a:p>
        </p:txBody>
      </p:sp>
      <p:sp>
        <p:nvSpPr>
          <p:cNvPr id="15" name="6 CuadroTexto">
            <a:extLst>
              <a:ext uri="{FF2B5EF4-FFF2-40B4-BE49-F238E27FC236}">
                <a16:creationId xmlns:a16="http://schemas.microsoft.com/office/drawing/2014/main" id="{E9DBDE0E-47CC-49DA-A82A-A403872C1ECC}"/>
              </a:ext>
            </a:extLst>
          </p:cNvPr>
          <p:cNvSpPr txBox="1"/>
          <p:nvPr/>
        </p:nvSpPr>
        <p:spPr>
          <a:xfrm>
            <a:off x="4282790" y="2305892"/>
            <a:ext cx="4500594" cy="3416320"/>
          </a:xfrm>
          <a:prstGeom prst="rect">
            <a:avLst/>
          </a:prstGeom>
          <a:noFill/>
          <a:effectLst>
            <a:innerShdw blurRad="63500" dist="50800" dir="10800000">
              <a:prstClr val="black">
                <a:alpha val="50000"/>
              </a:prstClr>
            </a:innerShdw>
          </a:effectLst>
        </p:spPr>
        <p:txBody>
          <a:bodyPr>
            <a:spAutoFit/>
          </a:bodyPr>
          <a:lstStyle/>
          <a:p>
            <a:pPr algn="just" fontAlgn="auto">
              <a:spcBef>
                <a:spcPts val="0"/>
              </a:spcBef>
              <a:spcAft>
                <a:spcPts val="0"/>
              </a:spcAft>
              <a:defRPr/>
            </a:pPr>
            <a:r>
              <a:rPr lang="es-ES" sz="2400" dirty="0">
                <a:cs typeface="Arial" pitchFamily="34" charset="0"/>
              </a:rPr>
              <a:t>Max Weber nació en Prusia(1864) y murió en Baviera(1920),era de nacionalidad alemana, estudió sociología y sus obras más destacadas son: </a:t>
            </a:r>
            <a:r>
              <a:rPr lang="es-ES" sz="2400" i="1" dirty="0">
                <a:cs typeface="Arial" pitchFamily="34" charset="0"/>
              </a:rPr>
              <a:t>La ética protestante y el espíritu del capitalismo, Economía y sociedad. </a:t>
            </a:r>
            <a:endParaRPr lang="es-ES" sz="2400" dirty="0">
              <a:ea typeface="Calibri" pitchFamily="34" charset="0"/>
              <a:cs typeface="Arial" pitchFamily="34" charset="0"/>
            </a:endParaRPr>
          </a:p>
          <a:p>
            <a:pPr algn="just" eaLnBrk="0" fontAlgn="auto" hangingPunct="0">
              <a:spcBef>
                <a:spcPts val="0"/>
              </a:spcBef>
              <a:spcAft>
                <a:spcPts val="0"/>
              </a:spcAft>
              <a:defRPr/>
            </a:pPr>
            <a:r>
              <a:rPr lang="es-ES" sz="2400" dirty="0">
                <a:cs typeface="Arial" pitchFamily="34" charset="0"/>
              </a:rPr>
              <a:t>Weber es considerado el padre de la burocracia </a:t>
            </a:r>
            <a:r>
              <a:rPr lang="es-ES" sz="2400" dirty="0"/>
              <a:t>(Bateman 2009).</a:t>
            </a:r>
            <a:endParaRPr lang="es-ES" sz="2400" dirty="0">
              <a:cs typeface="Arial" pitchFamily="34" charset="0"/>
            </a:endParaRPr>
          </a:p>
        </p:txBody>
      </p:sp>
      <p:pic>
        <p:nvPicPr>
          <p:cNvPr id="4" name="Imagen 3" descr="Imagen que contiene hombre, persona, foto, ropa&#10;&#10;Descripción generada automáticamente">
            <a:extLst>
              <a:ext uri="{FF2B5EF4-FFF2-40B4-BE49-F238E27FC236}">
                <a16:creationId xmlns:a16="http://schemas.microsoft.com/office/drawing/2014/main" id="{9E3763C3-F964-48F9-9BF0-F01453E9F3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949" y="2228172"/>
            <a:ext cx="4260256" cy="3198531"/>
          </a:xfrm>
          <a:prstGeom prst="rect">
            <a:avLst/>
          </a:prstGeom>
        </p:spPr>
      </p:pic>
    </p:spTree>
    <p:extLst>
      <p:ext uri="{BB962C8B-B14F-4D97-AF65-F5344CB8AC3E}">
        <p14:creationId xmlns:p14="http://schemas.microsoft.com/office/powerpoint/2010/main" val="2163026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771800" y="268213"/>
            <a:ext cx="3021981"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ADMINISTRACIÓN I</a:t>
            </a:r>
          </a:p>
        </p:txBody>
      </p:sp>
      <p:sp>
        <p:nvSpPr>
          <p:cNvPr id="3" name="Rectángulo 2">
            <a:extLst>
              <a:ext uri="{FF2B5EF4-FFF2-40B4-BE49-F238E27FC236}">
                <a16:creationId xmlns:a16="http://schemas.microsoft.com/office/drawing/2014/main" id="{84F2AE51-A776-4EB1-9583-F2AAE0737C1B}"/>
              </a:ext>
            </a:extLst>
          </p:cNvPr>
          <p:cNvSpPr/>
          <p:nvPr/>
        </p:nvSpPr>
        <p:spPr>
          <a:xfrm>
            <a:off x="323528" y="1135788"/>
            <a:ext cx="6151877" cy="461665"/>
          </a:xfrm>
          <a:prstGeom prst="rect">
            <a:avLst/>
          </a:prstGeom>
        </p:spPr>
        <p:txBody>
          <a:bodyPr wrap="none">
            <a:spAutoFit/>
          </a:bodyPr>
          <a:lstStyle/>
          <a:p>
            <a:r>
              <a:rPr lang="es-ES" sz="2400" dirty="0">
                <a:latin typeface="Arial" panose="020B0604020202020204" pitchFamily="34" charset="0"/>
                <a:cs typeface="Arial" panose="020B0604020202020204" pitchFamily="34" charset="0"/>
              </a:rPr>
              <a:t>4.1 Enfoque de la burocracia (Max Weber). </a:t>
            </a:r>
          </a:p>
        </p:txBody>
      </p:sp>
      <p:sp>
        <p:nvSpPr>
          <p:cNvPr id="18" name="Rectangle 9">
            <a:extLst>
              <a:ext uri="{FF2B5EF4-FFF2-40B4-BE49-F238E27FC236}">
                <a16:creationId xmlns:a16="http://schemas.microsoft.com/office/drawing/2014/main" id="{AF8E347A-86ED-47EF-AFFA-F9B9BA4BF1F0}"/>
              </a:ext>
            </a:extLst>
          </p:cNvPr>
          <p:cNvSpPr txBox="1">
            <a:spLocks noChangeArrowheads="1"/>
          </p:cNvSpPr>
          <p:nvPr/>
        </p:nvSpPr>
        <p:spPr>
          <a:xfrm>
            <a:off x="300866" y="1801192"/>
            <a:ext cx="4741168" cy="4840287"/>
          </a:xfrm>
          <a:prstGeom prst="rect">
            <a:avLst/>
          </a:prstGeom>
        </p:spPr>
        <p:txBody>
          <a:bodyPr vert="horz" lIns="91440" tIns="45720" rIns="13208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lnSpc>
                <a:spcPct val="80000"/>
              </a:lnSpc>
            </a:pPr>
            <a:r>
              <a:rPr lang="en-US" altLang="es-MX" sz="2000" dirty="0">
                <a:solidFill>
                  <a:schemeClr val="tx1"/>
                </a:solidFill>
                <a:latin typeface="Arial" panose="020B0604020202020204" pitchFamily="34" charset="0"/>
                <a:cs typeface="Arial" panose="020B0604020202020204" pitchFamily="34" charset="0"/>
              </a:rPr>
              <a:t>Weber, para explicar cómo los hombres le van dando sentido a sus acciones, construye la “TIPOLOGIA DE LA ACCIÓN”.</a:t>
            </a:r>
          </a:p>
          <a:p>
            <a:pPr algn="just">
              <a:lnSpc>
                <a:spcPct val="80000"/>
              </a:lnSpc>
            </a:pPr>
            <a:endParaRPr lang="en-US" altLang="es-MX" sz="2000" dirty="0">
              <a:solidFill>
                <a:schemeClr val="tx1"/>
              </a:solidFill>
              <a:latin typeface="Arial" panose="020B0604020202020204" pitchFamily="34" charset="0"/>
              <a:cs typeface="Arial" panose="020B0604020202020204" pitchFamily="34" charset="0"/>
            </a:endParaRPr>
          </a:p>
          <a:p>
            <a:pPr algn="just">
              <a:lnSpc>
                <a:spcPct val="80000"/>
              </a:lnSpc>
            </a:pPr>
            <a:r>
              <a:rPr lang="en-US" altLang="es-MX" sz="2000" dirty="0">
                <a:solidFill>
                  <a:schemeClr val="tx1"/>
                </a:solidFill>
                <a:latin typeface="Arial" panose="020B0604020202020204" pitchFamily="34" charset="0"/>
                <a:cs typeface="Arial" panose="020B0604020202020204" pitchFamily="34" charset="0"/>
              </a:rPr>
              <a:t>Distinción analítica que logra explicar cómo el hombre se traslada de acciones donde el sentido estaba dado por la magia, la tradición, a acciones en que el sentido está dado por el propio sujeto (Chiavenato, 2013).</a:t>
            </a:r>
          </a:p>
          <a:p>
            <a:pPr algn="just">
              <a:lnSpc>
                <a:spcPct val="80000"/>
              </a:lnSpc>
            </a:pPr>
            <a:endParaRPr lang="en-US" altLang="es-MX" sz="2000" dirty="0">
              <a:solidFill>
                <a:schemeClr val="tx1"/>
              </a:solidFill>
              <a:latin typeface="Arial" panose="020B0604020202020204" pitchFamily="34" charset="0"/>
              <a:cs typeface="Arial" panose="020B0604020202020204" pitchFamily="34" charset="0"/>
            </a:endParaRPr>
          </a:p>
          <a:p>
            <a:pPr algn="just">
              <a:lnSpc>
                <a:spcPct val="80000"/>
              </a:lnSpc>
            </a:pPr>
            <a:r>
              <a:rPr lang="en-US" altLang="es-MX" sz="2000" dirty="0">
                <a:solidFill>
                  <a:schemeClr val="tx1"/>
                </a:solidFill>
                <a:latin typeface="Arial" panose="020B0604020202020204" pitchFamily="34" charset="0"/>
                <a:cs typeface="Arial" panose="020B0604020202020204" pitchFamily="34" charset="0"/>
              </a:rPr>
              <a:t>- Acción tradicional.</a:t>
            </a:r>
          </a:p>
          <a:p>
            <a:pPr algn="just">
              <a:lnSpc>
                <a:spcPct val="80000"/>
              </a:lnSpc>
            </a:pPr>
            <a:r>
              <a:rPr lang="en-US" altLang="es-MX" sz="2000" dirty="0">
                <a:solidFill>
                  <a:schemeClr val="tx1"/>
                </a:solidFill>
                <a:latin typeface="Arial" panose="020B0604020202020204" pitchFamily="34" charset="0"/>
                <a:cs typeface="Arial" panose="020B0604020202020204" pitchFamily="34" charset="0"/>
              </a:rPr>
              <a:t>- Acción afectiva.</a:t>
            </a:r>
          </a:p>
          <a:p>
            <a:pPr algn="just">
              <a:lnSpc>
                <a:spcPct val="80000"/>
              </a:lnSpc>
            </a:pPr>
            <a:r>
              <a:rPr lang="en-US" altLang="es-MX" sz="2000" dirty="0">
                <a:solidFill>
                  <a:schemeClr val="tx1"/>
                </a:solidFill>
                <a:latin typeface="Arial" panose="020B0604020202020204" pitchFamily="34" charset="0"/>
                <a:cs typeface="Arial" panose="020B0604020202020204" pitchFamily="34" charset="0"/>
              </a:rPr>
              <a:t>-Acción racional: pleno sentido subjetivamente mentado. Orientada a fines y de acuerdo a valores.</a:t>
            </a:r>
          </a:p>
        </p:txBody>
      </p:sp>
      <p:sp>
        <p:nvSpPr>
          <p:cNvPr id="19" name="Rectangle 10">
            <a:extLst>
              <a:ext uri="{FF2B5EF4-FFF2-40B4-BE49-F238E27FC236}">
                <a16:creationId xmlns:a16="http://schemas.microsoft.com/office/drawing/2014/main" id="{6089A3CE-4733-4525-B68E-4318ACDA6CB6}"/>
              </a:ext>
            </a:extLst>
          </p:cNvPr>
          <p:cNvSpPr>
            <a:spLocks/>
          </p:cNvSpPr>
          <p:nvPr/>
        </p:nvSpPr>
        <p:spPr bwMode="auto">
          <a:xfrm>
            <a:off x="5145088" y="1744394"/>
            <a:ext cx="3822700" cy="4486166"/>
          </a:xfrm>
          <a:prstGeom prst="rect">
            <a:avLst/>
          </a:prstGeom>
          <a:solidFill>
            <a:schemeClr val="accent3">
              <a:lumMod val="60000"/>
              <a:lumOff val="40000"/>
            </a:schemeClr>
          </a:solidFill>
          <a:ln>
            <a:noFill/>
          </a:ln>
        </p:spPr>
        <p:txBody>
          <a:bodyPr lIns="0" tIns="0" rIns="40639" bIns="0"/>
          <a:lstStyle>
            <a:lvl1pPr marL="382588" indent="-342900" eaLnBrk="0" hangingPunct="0">
              <a:defRPr sz="2400">
                <a:solidFill>
                  <a:srgbClr val="000000"/>
                </a:solidFill>
                <a:latin typeface="Arial" panose="020B0604020202020204" pitchFamily="34" charset="0"/>
                <a:ea typeface="ヒラギノ角ゴ ProN W3" pitchFamily="-110" charset="-128"/>
                <a:sym typeface="Arial" panose="020B0604020202020204" pitchFamily="34" charset="0"/>
              </a:defRPr>
            </a:lvl1pPr>
            <a:lvl2pPr marL="37931725" indent="-37474525" eaLnBrk="0" hangingPunct="0">
              <a:defRPr sz="2400">
                <a:solidFill>
                  <a:srgbClr val="000000"/>
                </a:solidFill>
                <a:latin typeface="Arial" panose="020B0604020202020204" pitchFamily="34" charset="0"/>
                <a:ea typeface="ヒラギノ角ゴ ProN W3" pitchFamily="-110" charset="-128"/>
                <a:sym typeface="Arial" panose="020B0604020202020204" pitchFamily="34" charset="0"/>
              </a:defRPr>
            </a:lvl2pPr>
            <a:lvl3pPr eaLnBrk="0" hangingPunct="0">
              <a:defRPr sz="2400">
                <a:solidFill>
                  <a:srgbClr val="000000"/>
                </a:solidFill>
                <a:latin typeface="Arial" panose="020B0604020202020204" pitchFamily="34" charset="0"/>
                <a:ea typeface="ヒラギノ角ゴ ProN W3" pitchFamily="-110" charset="-128"/>
                <a:sym typeface="Arial" panose="020B0604020202020204" pitchFamily="34" charset="0"/>
              </a:defRPr>
            </a:lvl3pPr>
            <a:lvl4pPr eaLnBrk="0" hangingPunct="0">
              <a:defRPr sz="2400">
                <a:solidFill>
                  <a:srgbClr val="000000"/>
                </a:solidFill>
                <a:latin typeface="Arial" panose="020B0604020202020204" pitchFamily="34" charset="0"/>
                <a:ea typeface="ヒラギノ角ゴ ProN W3" pitchFamily="-110" charset="-128"/>
                <a:sym typeface="Arial" panose="020B0604020202020204" pitchFamily="34" charset="0"/>
              </a:defRPr>
            </a:lvl4pPr>
            <a:lvl5pPr eaLnBrk="0" hangingPunct="0">
              <a:defRPr sz="2400">
                <a:solidFill>
                  <a:srgbClr val="000000"/>
                </a:solidFill>
                <a:latin typeface="Arial" panose="020B0604020202020204" pitchFamily="34" charset="0"/>
                <a:ea typeface="ヒラギノ角ゴ ProN W3" pitchFamily="-110" charset="-128"/>
                <a:sym typeface="Arial" panose="020B0604020202020204" pitchFamily="34" charset="0"/>
              </a:defRPr>
            </a:lvl5pPr>
            <a:lvl6pPr marL="457200" eaLnBrk="0" fontAlgn="base" hangingPunct="0">
              <a:spcBef>
                <a:spcPct val="0"/>
              </a:spcBef>
              <a:spcAft>
                <a:spcPct val="0"/>
              </a:spcAft>
              <a:defRPr sz="2400">
                <a:solidFill>
                  <a:srgbClr val="000000"/>
                </a:solidFill>
                <a:latin typeface="Arial" panose="020B0604020202020204" pitchFamily="34" charset="0"/>
                <a:ea typeface="ヒラギノ角ゴ ProN W3" pitchFamily="-110" charset="-128"/>
                <a:sym typeface="Arial" panose="020B0604020202020204" pitchFamily="34" charset="0"/>
              </a:defRPr>
            </a:lvl6pPr>
            <a:lvl7pPr marL="914400" eaLnBrk="0" fontAlgn="base" hangingPunct="0">
              <a:spcBef>
                <a:spcPct val="0"/>
              </a:spcBef>
              <a:spcAft>
                <a:spcPct val="0"/>
              </a:spcAft>
              <a:defRPr sz="2400">
                <a:solidFill>
                  <a:srgbClr val="000000"/>
                </a:solidFill>
                <a:latin typeface="Arial" panose="020B0604020202020204" pitchFamily="34" charset="0"/>
                <a:ea typeface="ヒラギノ角ゴ ProN W3" pitchFamily="-110" charset="-128"/>
                <a:sym typeface="Arial" panose="020B0604020202020204" pitchFamily="34" charset="0"/>
              </a:defRPr>
            </a:lvl7pPr>
            <a:lvl8pPr marL="1371600" eaLnBrk="0" fontAlgn="base" hangingPunct="0">
              <a:spcBef>
                <a:spcPct val="0"/>
              </a:spcBef>
              <a:spcAft>
                <a:spcPct val="0"/>
              </a:spcAft>
              <a:defRPr sz="2400">
                <a:solidFill>
                  <a:srgbClr val="000000"/>
                </a:solidFill>
                <a:latin typeface="Arial" panose="020B0604020202020204" pitchFamily="34" charset="0"/>
                <a:ea typeface="ヒラギノ角ゴ ProN W3" pitchFamily="-110" charset="-128"/>
                <a:sym typeface="Arial" panose="020B0604020202020204" pitchFamily="34" charset="0"/>
              </a:defRPr>
            </a:lvl8pPr>
            <a:lvl9pPr marL="1828800" eaLnBrk="0" fontAlgn="base" hangingPunct="0">
              <a:spcBef>
                <a:spcPct val="0"/>
              </a:spcBef>
              <a:spcAft>
                <a:spcPct val="0"/>
              </a:spcAft>
              <a:defRPr sz="2400">
                <a:solidFill>
                  <a:srgbClr val="000000"/>
                </a:solidFill>
                <a:latin typeface="Arial" panose="020B0604020202020204" pitchFamily="34" charset="0"/>
                <a:ea typeface="ヒラギノ角ゴ ProN W3" pitchFamily="-110" charset="-128"/>
                <a:sym typeface="Arial" panose="020B0604020202020204" pitchFamily="34" charset="0"/>
              </a:defRPr>
            </a:lvl9pPr>
          </a:lstStyle>
          <a:p>
            <a:pPr marL="39688" indent="0" algn="ctr" eaLnBrk="1" hangingPunct="1">
              <a:lnSpc>
                <a:spcPct val="80000"/>
              </a:lnSpc>
              <a:spcBef>
                <a:spcPts val="438"/>
              </a:spcBef>
              <a:buClr>
                <a:srgbClr val="3333CC"/>
              </a:buClr>
              <a:buSzPct val="60000"/>
            </a:pPr>
            <a:endParaRPr lang="en-US" altLang="es-MX" sz="2000" dirty="0">
              <a:solidFill>
                <a:schemeClr val="tx1"/>
              </a:solidFill>
              <a:sym typeface="Tahoma" panose="020B0604030504040204" pitchFamily="34" charset="0"/>
            </a:endParaRPr>
          </a:p>
          <a:p>
            <a:pPr marL="39688" indent="0" algn="ctr" eaLnBrk="1" hangingPunct="1">
              <a:lnSpc>
                <a:spcPct val="80000"/>
              </a:lnSpc>
              <a:spcBef>
                <a:spcPts val="438"/>
              </a:spcBef>
              <a:buClr>
                <a:srgbClr val="3333CC"/>
              </a:buClr>
              <a:buSzPct val="60000"/>
            </a:pPr>
            <a:r>
              <a:rPr lang="en-US" altLang="es-MX" sz="2000" dirty="0">
                <a:solidFill>
                  <a:schemeClr val="tx1"/>
                </a:solidFill>
                <a:sym typeface="Tahoma" panose="020B0604030504040204" pitchFamily="34" charset="0"/>
              </a:rPr>
              <a:t>TIPOLOGÍA DE LA DOMINACIÓN: </a:t>
            </a:r>
          </a:p>
          <a:p>
            <a:pPr marL="39688" indent="0" algn="just" eaLnBrk="1" hangingPunct="1">
              <a:lnSpc>
                <a:spcPct val="80000"/>
              </a:lnSpc>
              <a:spcBef>
                <a:spcPts val="438"/>
              </a:spcBef>
              <a:buClr>
                <a:srgbClr val="3333CC"/>
              </a:buClr>
              <a:buSzPct val="60000"/>
            </a:pPr>
            <a:endParaRPr lang="en-US" altLang="es-MX" sz="2000" dirty="0">
              <a:solidFill>
                <a:schemeClr val="tx1"/>
              </a:solidFill>
              <a:sym typeface="Tahoma" panose="020B0604030504040204" pitchFamily="34" charset="0"/>
            </a:endParaRPr>
          </a:p>
          <a:p>
            <a:pPr marL="39688" indent="0" algn="just" eaLnBrk="1" hangingPunct="1">
              <a:lnSpc>
                <a:spcPct val="80000"/>
              </a:lnSpc>
              <a:spcBef>
                <a:spcPts val="438"/>
              </a:spcBef>
              <a:buClr>
                <a:srgbClr val="3333CC"/>
              </a:buClr>
              <a:buSzPct val="60000"/>
            </a:pPr>
            <a:r>
              <a:rPr lang="en-US" altLang="es-MX" sz="2000" dirty="0">
                <a:solidFill>
                  <a:schemeClr val="tx1"/>
                </a:solidFill>
                <a:sym typeface="Tahoma" panose="020B0604030504040204" pitchFamily="34" charset="0"/>
              </a:rPr>
              <a:t>Tipos de dominación que legitiman el monopolio del uso de la fuerza y legitiman el poder del Estado (creencia en la legitimidad de la autoridad).</a:t>
            </a:r>
          </a:p>
          <a:p>
            <a:pPr marL="39688" indent="0" algn="just" eaLnBrk="1" hangingPunct="1">
              <a:lnSpc>
                <a:spcPct val="80000"/>
              </a:lnSpc>
              <a:spcBef>
                <a:spcPts val="438"/>
              </a:spcBef>
              <a:buClr>
                <a:srgbClr val="3333CC"/>
              </a:buClr>
              <a:buSzPct val="60000"/>
            </a:pPr>
            <a:endParaRPr lang="en-US" altLang="es-MX" sz="2000" dirty="0">
              <a:solidFill>
                <a:schemeClr val="tx1"/>
              </a:solidFill>
              <a:sym typeface="Tahoma" panose="020B0604030504040204" pitchFamily="34" charset="0"/>
            </a:endParaRPr>
          </a:p>
          <a:p>
            <a:pPr marL="39688" indent="0" algn="just" eaLnBrk="1" hangingPunct="1">
              <a:lnSpc>
                <a:spcPct val="80000"/>
              </a:lnSpc>
              <a:spcBef>
                <a:spcPts val="438"/>
              </a:spcBef>
              <a:buClr>
                <a:srgbClr val="3333CC"/>
              </a:buClr>
              <a:buSzPct val="60000"/>
            </a:pPr>
            <a:r>
              <a:rPr lang="en-US" altLang="es-MX" sz="2000" dirty="0">
                <a:solidFill>
                  <a:schemeClr val="tx1"/>
                </a:solidFill>
                <a:sym typeface="Tahoma" panose="020B0604030504040204" pitchFamily="34" charset="0"/>
              </a:rPr>
              <a:t>Dominación tradicional</a:t>
            </a:r>
          </a:p>
          <a:p>
            <a:pPr marL="39688" indent="0" algn="just" eaLnBrk="1" hangingPunct="1">
              <a:lnSpc>
                <a:spcPct val="80000"/>
              </a:lnSpc>
              <a:spcBef>
                <a:spcPts val="438"/>
              </a:spcBef>
              <a:buClr>
                <a:srgbClr val="3333CC"/>
              </a:buClr>
              <a:buSzPct val="60000"/>
            </a:pPr>
            <a:r>
              <a:rPr lang="en-US" altLang="es-MX" sz="2000" dirty="0">
                <a:solidFill>
                  <a:schemeClr val="tx1"/>
                </a:solidFill>
                <a:sym typeface="Tahoma" panose="020B0604030504040204" pitchFamily="34" charset="0"/>
              </a:rPr>
              <a:t>Dominación carismática</a:t>
            </a:r>
          </a:p>
          <a:p>
            <a:pPr marL="39688" indent="0" algn="just" eaLnBrk="1" hangingPunct="1">
              <a:lnSpc>
                <a:spcPct val="80000"/>
              </a:lnSpc>
              <a:spcBef>
                <a:spcPts val="438"/>
              </a:spcBef>
              <a:buClr>
                <a:srgbClr val="3333CC"/>
              </a:buClr>
              <a:buSzPct val="60000"/>
            </a:pPr>
            <a:r>
              <a:rPr lang="en-US" altLang="es-MX" sz="2000" dirty="0">
                <a:solidFill>
                  <a:schemeClr val="tx1"/>
                </a:solidFill>
                <a:sym typeface="Tahoma" panose="020B0604030504040204" pitchFamily="34" charset="0"/>
              </a:rPr>
              <a:t>Dominación o autoridad     </a:t>
            </a:r>
          </a:p>
          <a:p>
            <a:pPr marL="39688" indent="0" algn="just" eaLnBrk="1" hangingPunct="1">
              <a:lnSpc>
                <a:spcPct val="80000"/>
              </a:lnSpc>
              <a:spcBef>
                <a:spcPts val="438"/>
              </a:spcBef>
              <a:buClr>
                <a:srgbClr val="3333CC"/>
              </a:buClr>
              <a:buSzPct val="60000"/>
            </a:pPr>
            <a:r>
              <a:rPr lang="en-US" altLang="es-MX" sz="2000" dirty="0">
                <a:solidFill>
                  <a:schemeClr val="tx1"/>
                </a:solidFill>
                <a:sym typeface="Tahoma" panose="020B0604030504040204" pitchFamily="34" charset="0"/>
              </a:rPr>
              <a:t>racional Legal.</a:t>
            </a:r>
          </a:p>
        </p:txBody>
      </p:sp>
    </p:spTree>
    <p:extLst>
      <p:ext uri="{BB962C8B-B14F-4D97-AF65-F5344CB8AC3E}">
        <p14:creationId xmlns:p14="http://schemas.microsoft.com/office/powerpoint/2010/main" val="326828857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2429</TotalTime>
  <Words>2587</Words>
  <Application>Microsoft Office PowerPoint</Application>
  <PresentationFormat>Presentación en pantalla (4:3)</PresentationFormat>
  <Paragraphs>361</Paragraphs>
  <Slides>34</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34</vt:i4>
      </vt:variant>
    </vt:vector>
  </HeadingPairs>
  <TitlesOfParts>
    <vt:vector size="40" baseType="lpstr">
      <vt:lpstr>Arial</vt:lpstr>
      <vt:lpstr>Calibri</vt:lpstr>
      <vt:lpstr>Helvetica Neue Light</vt:lpstr>
      <vt:lpstr>Times New Roman</vt:lpstr>
      <vt:lpstr>Wingdings</vt:lpstr>
      <vt:lpstr>Tema de Office</vt:lpstr>
      <vt:lpstr>Material didáctico solo visión proyectable</vt:lpstr>
      <vt:lpstr>Presentación de PowerPoint</vt:lpstr>
      <vt:lpstr>Presentación de PowerPoint</vt:lpstr>
      <vt:lpstr>Presentación de PowerPoint</vt:lpstr>
      <vt:lpstr>Secuencia didáctica</vt:lpstr>
      <vt:lpstr>Guion explicativo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Alberto</dc:creator>
  <cp:lastModifiedBy>josé luis morales mondragon</cp:lastModifiedBy>
  <cp:revision>216</cp:revision>
  <dcterms:created xsi:type="dcterms:W3CDTF">2014-09-11T01:45:43Z</dcterms:created>
  <dcterms:modified xsi:type="dcterms:W3CDTF">2019-09-29T19:32:00Z</dcterms:modified>
</cp:coreProperties>
</file>