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06" r:id="rId2"/>
    <p:sldId id="307" r:id="rId3"/>
    <p:sldId id="309" r:id="rId4"/>
    <p:sldId id="310" r:id="rId5"/>
    <p:sldId id="315" r:id="rId6"/>
    <p:sldId id="311" r:id="rId7"/>
    <p:sldId id="279" r:id="rId8"/>
    <p:sldId id="393" r:id="rId9"/>
    <p:sldId id="395" r:id="rId10"/>
    <p:sldId id="407" r:id="rId11"/>
    <p:sldId id="408" r:id="rId12"/>
    <p:sldId id="390" r:id="rId13"/>
    <p:sldId id="400" r:id="rId14"/>
    <p:sldId id="401" r:id="rId15"/>
    <p:sldId id="402" r:id="rId16"/>
    <p:sldId id="396" r:id="rId17"/>
    <p:sldId id="397" r:id="rId18"/>
    <p:sldId id="403" r:id="rId19"/>
    <p:sldId id="406" r:id="rId20"/>
    <p:sldId id="394" r:id="rId21"/>
    <p:sldId id="398" r:id="rId22"/>
    <p:sldId id="399" r:id="rId23"/>
    <p:sldId id="417" r:id="rId24"/>
    <p:sldId id="404" r:id="rId25"/>
    <p:sldId id="410" r:id="rId26"/>
    <p:sldId id="409" r:id="rId27"/>
    <p:sldId id="411" r:id="rId28"/>
    <p:sldId id="413" r:id="rId29"/>
    <p:sldId id="416" r:id="rId30"/>
    <p:sldId id="412" r:id="rId31"/>
    <p:sldId id="414" r:id="rId32"/>
    <p:sldId id="415" r:id="rId33"/>
    <p:sldId id="392" r:id="rId34"/>
    <p:sldId id="389" r:id="rId35"/>
    <p:sldId id="312"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3616"/>
    <a:srgbClr val="003300"/>
    <a:srgbClr val="77943C"/>
    <a:srgbClr val="AC8300"/>
    <a:srgbClr val="F9F941"/>
    <a:srgbClr val="C7C717"/>
    <a:srgbClr val="A9A0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5" autoAdjust="0"/>
    <p:restoredTop sz="94660"/>
  </p:normalViewPr>
  <p:slideViewPr>
    <p:cSldViewPr>
      <p:cViewPr varScale="1">
        <p:scale>
          <a:sx n="68" d="100"/>
          <a:sy n="68" d="100"/>
        </p:scale>
        <p:origin x="150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AA63FD-F3C3-4228-9076-7D01F7369F61}" type="doc">
      <dgm:prSet loTypeId="urn:microsoft.com/office/officeart/2005/8/layout/cycle5" loCatId="cycle" qsTypeId="urn:microsoft.com/office/officeart/2005/8/quickstyle/3d2" qsCatId="3D" csTypeId="urn:microsoft.com/office/officeart/2005/8/colors/accent6_2" csCatId="accent6" phldr="1"/>
      <dgm:spPr/>
      <dgm:t>
        <a:bodyPr/>
        <a:lstStyle/>
        <a:p>
          <a:endParaRPr lang="es-MX"/>
        </a:p>
      </dgm:t>
    </dgm:pt>
    <dgm:pt modelId="{45ADB73F-A5BD-491A-8939-D2BD329B866C}">
      <dgm:prSet phldrT="[Texto]" custT="1"/>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es-MX" sz="1200" b="1" i="0" dirty="0">
              <a:solidFill>
                <a:schemeClr val="tx1"/>
              </a:solidFill>
              <a:effectLst/>
              <a:latin typeface="Arial" panose="020B0604020202020204" pitchFamily="34" charset="0"/>
              <a:cs typeface="Arial" panose="020B0604020202020204" pitchFamily="34" charset="0"/>
            </a:rPr>
            <a:t>Logística Inversa</a:t>
          </a:r>
        </a:p>
      </dgm:t>
    </dgm:pt>
    <dgm:pt modelId="{A22D4417-7FEB-456C-8E10-5563630BA384}" type="par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2DD46F5-4717-47AE-BA3B-E8CB166F46B1}" type="sib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8484995D-6295-4F0E-B8B0-9EC9D9DF3C0E}">
      <dgm:prSet phldrT="[Texto]" custT="1"/>
      <dgm:spPr/>
      <dgm:t>
        <a:bodyPr/>
        <a:lstStyle/>
        <a:p>
          <a:r>
            <a:rPr lang="es-MX" sz="1200" b="1" i="0" dirty="0">
              <a:solidFill>
                <a:schemeClr val="tx1"/>
              </a:solidFill>
              <a:effectLst>
                <a:outerShdw blurRad="38100" dist="38100" dir="2700000" algn="tl">
                  <a:srgbClr val="000000">
                    <a:alpha val="43137"/>
                  </a:srgbClr>
                </a:outerShdw>
              </a:effectLst>
            </a:rPr>
            <a:t>Sistemas de logística inversa</a:t>
          </a:r>
        </a:p>
      </dgm:t>
    </dgm:pt>
    <dgm:pt modelId="{2FAB9EE3-AFC8-48D0-9CFD-CD60F263D12E}" type="par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655CE69-9F26-4F6F-B03F-E4A95D8C9DFC}" type="sib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3A26D7F-B2EE-4533-BC6D-81FB054E6BCB}">
      <dgm:prSet phldrT="[Texto]" custT="1"/>
      <dgm:spPr/>
      <dgm:t>
        <a:bodyPr/>
        <a:lstStyle/>
        <a:p>
          <a:r>
            <a:rPr lang="es-MX" sz="1200" b="0" i="0" dirty="0">
              <a:solidFill>
                <a:schemeClr val="tx1"/>
              </a:solidFill>
              <a:effectLst/>
              <a:latin typeface="Arial" panose="020B0604020202020204" pitchFamily="34" charset="0"/>
              <a:cs typeface="Arial" panose="020B0604020202020204" pitchFamily="34" charset="0"/>
            </a:rPr>
            <a:t>Metodología</a:t>
          </a:r>
        </a:p>
      </dgm:t>
    </dgm:pt>
    <dgm:pt modelId="{CA0BE730-2E3D-48B8-B84A-339556E5972B}" type="par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096CC68B-CD08-4219-984B-BAE177BC1B6F}" type="sib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D6674A1-2ABF-42DC-BB5B-C0B20EAEE4B9}">
      <dgm:prSet phldrT="[Texto]" custT="1"/>
      <dgm:spPr/>
      <dgm:t>
        <a:bodyPr/>
        <a:lstStyle/>
        <a:p>
          <a:r>
            <a:rPr lang="es-MX" sz="1200" b="1" i="0" u="none" dirty="0">
              <a:solidFill>
                <a:schemeClr val="tx1"/>
              </a:solidFill>
              <a:effectLst/>
              <a:latin typeface="Arial" panose="020B0604020202020204" pitchFamily="34" charset="0"/>
              <a:cs typeface="Arial" panose="020B0604020202020204" pitchFamily="34" charset="0"/>
            </a:rPr>
            <a:t>Ejecución del sistema inverso</a:t>
          </a:r>
        </a:p>
      </dgm:t>
    </dgm:pt>
    <dgm:pt modelId="{687F3815-7F30-4831-A990-345CB0F49B88}" type="par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C276286-3C98-4CF6-B590-215659632BB0}" type="sib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0AABE92-5F21-41A1-AC78-B4F2CD4B52D5}">
      <dgm:prSet phldrT="[Texto]" custT="1"/>
      <dgm:spPr/>
      <dgm:t>
        <a:bodyPr/>
        <a:lstStyle/>
        <a:p>
          <a:r>
            <a:rPr lang="es-MX" sz="1200" b="1" i="0" dirty="0">
              <a:solidFill>
                <a:schemeClr val="tx1"/>
              </a:solidFill>
              <a:effectLst/>
              <a:latin typeface="Arial" panose="020B0604020202020204" pitchFamily="34" charset="0"/>
              <a:cs typeface="Arial" panose="020B0604020202020204" pitchFamily="34" charset="0"/>
            </a:rPr>
            <a:t>Aplicación</a:t>
          </a:r>
        </a:p>
      </dgm:t>
    </dgm:pt>
    <dgm:pt modelId="{DD9E8DC4-678C-4016-AE60-F6EF036971CE}" type="par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AE84CFA-BCC1-4810-B7B3-3AFEDBE11748}" type="sib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6B5574E-D66D-476C-8882-9055E67FE02E}" type="pres">
      <dgm:prSet presAssocID="{88AA63FD-F3C3-4228-9076-7D01F7369F61}" presName="cycle" presStyleCnt="0">
        <dgm:presLayoutVars>
          <dgm:dir/>
          <dgm:resizeHandles val="exact"/>
        </dgm:presLayoutVars>
      </dgm:prSet>
      <dgm:spPr/>
    </dgm:pt>
    <dgm:pt modelId="{1D8DFF58-74BF-4B43-9E1B-49565141BAFD}" type="pres">
      <dgm:prSet presAssocID="{45ADB73F-A5BD-491A-8939-D2BD329B866C}" presName="node" presStyleLbl="node1" presStyleIdx="0" presStyleCnt="5">
        <dgm:presLayoutVars>
          <dgm:bulletEnabled val="1"/>
        </dgm:presLayoutVars>
      </dgm:prSet>
      <dgm:spPr/>
    </dgm:pt>
    <dgm:pt modelId="{845DC252-0F60-4C5B-A850-F9BBD31B12A7}" type="pres">
      <dgm:prSet presAssocID="{45ADB73F-A5BD-491A-8939-D2BD329B866C}" presName="spNode" presStyleCnt="0"/>
      <dgm:spPr/>
    </dgm:pt>
    <dgm:pt modelId="{B620A558-F5C1-4A9E-B5D1-6BDB176260BE}" type="pres">
      <dgm:prSet presAssocID="{92DD46F5-4717-47AE-BA3B-E8CB166F46B1}" presName="sibTrans" presStyleLbl="sibTrans1D1" presStyleIdx="0" presStyleCnt="5"/>
      <dgm:spPr/>
    </dgm:pt>
    <dgm:pt modelId="{87E26C76-ABAE-4A6F-BCDB-146FAB85A259}" type="pres">
      <dgm:prSet presAssocID="{8484995D-6295-4F0E-B8B0-9EC9D9DF3C0E}" presName="node" presStyleLbl="node1" presStyleIdx="1" presStyleCnt="5" custScaleX="114291">
        <dgm:presLayoutVars>
          <dgm:bulletEnabled val="1"/>
        </dgm:presLayoutVars>
      </dgm:prSet>
      <dgm:spPr/>
    </dgm:pt>
    <dgm:pt modelId="{094AA59F-5A66-4968-B1CB-578E25B29F3F}" type="pres">
      <dgm:prSet presAssocID="{8484995D-6295-4F0E-B8B0-9EC9D9DF3C0E}" presName="spNode" presStyleCnt="0"/>
      <dgm:spPr/>
    </dgm:pt>
    <dgm:pt modelId="{61CDD775-7DE4-48C6-A364-9B19BED94835}" type="pres">
      <dgm:prSet presAssocID="{9655CE69-9F26-4F6F-B03F-E4A95D8C9DFC}" presName="sibTrans" presStyleLbl="sibTrans1D1" presStyleIdx="1" presStyleCnt="5"/>
      <dgm:spPr/>
    </dgm:pt>
    <dgm:pt modelId="{2B0641D6-5AF4-469B-834F-21945D5681C0}" type="pres">
      <dgm:prSet presAssocID="{73A26D7F-B2EE-4533-BC6D-81FB054E6BCB}" presName="node" presStyleLbl="node1" presStyleIdx="2" presStyleCnt="5">
        <dgm:presLayoutVars>
          <dgm:bulletEnabled val="1"/>
        </dgm:presLayoutVars>
      </dgm:prSet>
      <dgm:spPr/>
    </dgm:pt>
    <dgm:pt modelId="{29004378-E15B-44AD-8AD2-7619B9FF031B}" type="pres">
      <dgm:prSet presAssocID="{73A26D7F-B2EE-4533-BC6D-81FB054E6BCB}" presName="spNode" presStyleCnt="0"/>
      <dgm:spPr/>
    </dgm:pt>
    <dgm:pt modelId="{9C6E8BD3-FCAB-472A-8B01-ED67A764BD41}" type="pres">
      <dgm:prSet presAssocID="{096CC68B-CD08-4219-984B-BAE177BC1B6F}" presName="sibTrans" presStyleLbl="sibTrans1D1" presStyleIdx="2" presStyleCnt="5"/>
      <dgm:spPr/>
    </dgm:pt>
    <dgm:pt modelId="{637C12DC-0716-46E6-8D02-04AB635317EA}" type="pres">
      <dgm:prSet presAssocID="{3D6674A1-2ABF-42DC-BB5B-C0B20EAEE4B9}" presName="node" presStyleLbl="node1" presStyleIdx="3" presStyleCnt="5">
        <dgm:presLayoutVars>
          <dgm:bulletEnabled val="1"/>
        </dgm:presLayoutVars>
      </dgm:prSet>
      <dgm:spPr/>
    </dgm:pt>
    <dgm:pt modelId="{DB8243B3-2DC3-420A-B0DD-FE773C0665FE}" type="pres">
      <dgm:prSet presAssocID="{3D6674A1-2ABF-42DC-BB5B-C0B20EAEE4B9}" presName="spNode" presStyleCnt="0"/>
      <dgm:spPr/>
    </dgm:pt>
    <dgm:pt modelId="{A9DC648E-0558-409B-9592-3E12B76FA444}" type="pres">
      <dgm:prSet presAssocID="{7C276286-3C98-4CF6-B590-215659632BB0}" presName="sibTrans" presStyleLbl="sibTrans1D1" presStyleIdx="3" presStyleCnt="5"/>
      <dgm:spPr/>
    </dgm:pt>
    <dgm:pt modelId="{108E2CAD-F74B-4442-8197-220E5E4DFB1F}" type="pres">
      <dgm:prSet presAssocID="{30AABE92-5F21-41A1-AC78-B4F2CD4B52D5}" presName="node" presStyleLbl="node1" presStyleIdx="4" presStyleCnt="5">
        <dgm:presLayoutVars>
          <dgm:bulletEnabled val="1"/>
        </dgm:presLayoutVars>
      </dgm:prSet>
      <dgm:spPr/>
    </dgm:pt>
    <dgm:pt modelId="{1B8AA779-036B-4839-8C98-D759FD0CDB17}" type="pres">
      <dgm:prSet presAssocID="{30AABE92-5F21-41A1-AC78-B4F2CD4B52D5}" presName="spNode" presStyleCnt="0"/>
      <dgm:spPr/>
    </dgm:pt>
    <dgm:pt modelId="{680B4F48-6C0B-437B-AFF8-A84492259D15}" type="pres">
      <dgm:prSet presAssocID="{3AE84CFA-BCC1-4810-B7B3-3AFEDBE11748}" presName="sibTrans" presStyleLbl="sibTrans1D1" presStyleIdx="4" presStyleCnt="5"/>
      <dgm:spPr/>
    </dgm:pt>
  </dgm:ptLst>
  <dgm:cxnLst>
    <dgm:cxn modelId="{F2A7B701-4C0A-4701-969E-299D0049F539}" type="presOf" srcId="{096CC68B-CD08-4219-984B-BAE177BC1B6F}" destId="{9C6E8BD3-FCAB-472A-8B01-ED67A764BD41}" srcOrd="0" destOrd="0" presId="urn:microsoft.com/office/officeart/2005/8/layout/cycle5"/>
    <dgm:cxn modelId="{31CC9D08-B105-469E-8BFC-C7BAC83B338D}" srcId="{88AA63FD-F3C3-4228-9076-7D01F7369F61}" destId="{73A26D7F-B2EE-4533-BC6D-81FB054E6BCB}" srcOrd="2" destOrd="0" parTransId="{CA0BE730-2E3D-48B8-B84A-339556E5972B}" sibTransId="{096CC68B-CD08-4219-984B-BAE177BC1B6F}"/>
    <dgm:cxn modelId="{5FE46C13-A64E-4693-AA47-FC5046C59D18}" type="presOf" srcId="{30AABE92-5F21-41A1-AC78-B4F2CD4B52D5}" destId="{108E2CAD-F74B-4442-8197-220E5E4DFB1F}" srcOrd="0" destOrd="0" presId="urn:microsoft.com/office/officeart/2005/8/layout/cycle5"/>
    <dgm:cxn modelId="{E02D7915-E25A-4378-B025-8A9995C5C808}" type="presOf" srcId="{73A26D7F-B2EE-4533-BC6D-81FB054E6BCB}" destId="{2B0641D6-5AF4-469B-834F-21945D5681C0}" srcOrd="0" destOrd="0" presId="urn:microsoft.com/office/officeart/2005/8/layout/cycle5"/>
    <dgm:cxn modelId="{F1C1CD2F-B24C-47E8-B0C1-B85F71CDB557}" srcId="{88AA63FD-F3C3-4228-9076-7D01F7369F61}" destId="{3D6674A1-2ABF-42DC-BB5B-C0B20EAEE4B9}" srcOrd="3" destOrd="0" parTransId="{687F3815-7F30-4831-A990-345CB0F49B88}" sibTransId="{7C276286-3C98-4CF6-B590-215659632BB0}"/>
    <dgm:cxn modelId="{77BC523F-B6D7-495C-9F13-1135E094FCCC}" type="presOf" srcId="{45ADB73F-A5BD-491A-8939-D2BD329B866C}" destId="{1D8DFF58-74BF-4B43-9E1B-49565141BAFD}" srcOrd="0" destOrd="0" presId="urn:microsoft.com/office/officeart/2005/8/layout/cycle5"/>
    <dgm:cxn modelId="{877EFF5C-1CCF-4897-86E3-3B8576597FD0}" type="presOf" srcId="{8484995D-6295-4F0E-B8B0-9EC9D9DF3C0E}" destId="{87E26C76-ABAE-4A6F-BCDB-146FAB85A259}" srcOrd="0" destOrd="0" presId="urn:microsoft.com/office/officeart/2005/8/layout/cycle5"/>
    <dgm:cxn modelId="{2289625E-9817-45D2-A65F-41B8EB4F16E6}" type="presOf" srcId="{9655CE69-9F26-4F6F-B03F-E4A95D8C9DFC}" destId="{61CDD775-7DE4-48C6-A364-9B19BED94835}" srcOrd="0" destOrd="0" presId="urn:microsoft.com/office/officeart/2005/8/layout/cycle5"/>
    <dgm:cxn modelId="{C91B524F-C31C-4059-8972-E9533BA20B69}" type="presOf" srcId="{7C276286-3C98-4CF6-B590-215659632BB0}" destId="{A9DC648E-0558-409B-9592-3E12B76FA444}" srcOrd="0" destOrd="0" presId="urn:microsoft.com/office/officeart/2005/8/layout/cycle5"/>
    <dgm:cxn modelId="{D1F72451-CDAC-4916-95C8-080CCF8F2FA6}" srcId="{88AA63FD-F3C3-4228-9076-7D01F7369F61}" destId="{8484995D-6295-4F0E-B8B0-9EC9D9DF3C0E}" srcOrd="1" destOrd="0" parTransId="{2FAB9EE3-AFC8-48D0-9CFD-CD60F263D12E}" sibTransId="{9655CE69-9F26-4F6F-B03F-E4A95D8C9DFC}"/>
    <dgm:cxn modelId="{08C33389-5B59-456F-92D6-B758CEE8F499}" type="presOf" srcId="{88AA63FD-F3C3-4228-9076-7D01F7369F61}" destId="{76B5574E-D66D-476C-8882-9055E67FE02E}" srcOrd="0" destOrd="0" presId="urn:microsoft.com/office/officeart/2005/8/layout/cycle5"/>
    <dgm:cxn modelId="{FF1EAFAA-1D1E-4B3B-9876-006D7CCA3C87}" type="presOf" srcId="{3AE84CFA-BCC1-4810-B7B3-3AFEDBE11748}" destId="{680B4F48-6C0B-437B-AFF8-A84492259D15}" srcOrd="0" destOrd="0" presId="urn:microsoft.com/office/officeart/2005/8/layout/cycle5"/>
    <dgm:cxn modelId="{4D0F1DC1-59B5-431D-90A2-15E1F0483413}" srcId="{88AA63FD-F3C3-4228-9076-7D01F7369F61}" destId="{30AABE92-5F21-41A1-AC78-B4F2CD4B52D5}" srcOrd="4" destOrd="0" parTransId="{DD9E8DC4-678C-4016-AE60-F6EF036971CE}" sibTransId="{3AE84CFA-BCC1-4810-B7B3-3AFEDBE11748}"/>
    <dgm:cxn modelId="{36F0D9C3-25B9-4813-95BE-A9AA63C40222}" type="presOf" srcId="{92DD46F5-4717-47AE-BA3B-E8CB166F46B1}" destId="{B620A558-F5C1-4A9E-B5D1-6BDB176260BE}" srcOrd="0" destOrd="0" presId="urn:microsoft.com/office/officeart/2005/8/layout/cycle5"/>
    <dgm:cxn modelId="{203FA6C7-C6B8-4BBE-829E-8EA507F6CB6A}" type="presOf" srcId="{3D6674A1-2ABF-42DC-BB5B-C0B20EAEE4B9}" destId="{637C12DC-0716-46E6-8D02-04AB635317EA}" srcOrd="0" destOrd="0" presId="urn:microsoft.com/office/officeart/2005/8/layout/cycle5"/>
    <dgm:cxn modelId="{478457E6-6F44-449C-B32A-A828A51F01BE}" srcId="{88AA63FD-F3C3-4228-9076-7D01F7369F61}" destId="{45ADB73F-A5BD-491A-8939-D2BD329B866C}" srcOrd="0" destOrd="0" parTransId="{A22D4417-7FEB-456C-8E10-5563630BA384}" sibTransId="{92DD46F5-4717-47AE-BA3B-E8CB166F46B1}"/>
    <dgm:cxn modelId="{80E0443E-639C-45F2-A06D-2D6574229470}" type="presParOf" srcId="{76B5574E-D66D-476C-8882-9055E67FE02E}" destId="{1D8DFF58-74BF-4B43-9E1B-49565141BAFD}" srcOrd="0" destOrd="0" presId="urn:microsoft.com/office/officeart/2005/8/layout/cycle5"/>
    <dgm:cxn modelId="{BEBB2A31-EBD8-4829-AD20-ACB71BAF78F3}" type="presParOf" srcId="{76B5574E-D66D-476C-8882-9055E67FE02E}" destId="{845DC252-0F60-4C5B-A850-F9BBD31B12A7}" srcOrd="1" destOrd="0" presId="urn:microsoft.com/office/officeart/2005/8/layout/cycle5"/>
    <dgm:cxn modelId="{BDFB52E4-CD7D-4BA0-B581-C776D7CB43B3}" type="presParOf" srcId="{76B5574E-D66D-476C-8882-9055E67FE02E}" destId="{B620A558-F5C1-4A9E-B5D1-6BDB176260BE}" srcOrd="2" destOrd="0" presId="urn:microsoft.com/office/officeart/2005/8/layout/cycle5"/>
    <dgm:cxn modelId="{96777B45-FFB5-4D58-B8F8-4D4F94A5ED4E}" type="presParOf" srcId="{76B5574E-D66D-476C-8882-9055E67FE02E}" destId="{87E26C76-ABAE-4A6F-BCDB-146FAB85A259}" srcOrd="3" destOrd="0" presId="urn:microsoft.com/office/officeart/2005/8/layout/cycle5"/>
    <dgm:cxn modelId="{D13DBD56-D5FD-4EC0-A2CC-5C6772935E9D}" type="presParOf" srcId="{76B5574E-D66D-476C-8882-9055E67FE02E}" destId="{094AA59F-5A66-4968-B1CB-578E25B29F3F}" srcOrd="4" destOrd="0" presId="urn:microsoft.com/office/officeart/2005/8/layout/cycle5"/>
    <dgm:cxn modelId="{A6D73DED-EAB4-42AD-870B-D41B9DAD817D}" type="presParOf" srcId="{76B5574E-D66D-476C-8882-9055E67FE02E}" destId="{61CDD775-7DE4-48C6-A364-9B19BED94835}" srcOrd="5" destOrd="0" presId="urn:microsoft.com/office/officeart/2005/8/layout/cycle5"/>
    <dgm:cxn modelId="{BA30209F-B86C-4A18-BCC8-392E61FB5D98}" type="presParOf" srcId="{76B5574E-D66D-476C-8882-9055E67FE02E}" destId="{2B0641D6-5AF4-469B-834F-21945D5681C0}" srcOrd="6" destOrd="0" presId="urn:microsoft.com/office/officeart/2005/8/layout/cycle5"/>
    <dgm:cxn modelId="{FF819656-CA28-4C33-8FF8-7572E23022E1}" type="presParOf" srcId="{76B5574E-D66D-476C-8882-9055E67FE02E}" destId="{29004378-E15B-44AD-8AD2-7619B9FF031B}" srcOrd="7" destOrd="0" presId="urn:microsoft.com/office/officeart/2005/8/layout/cycle5"/>
    <dgm:cxn modelId="{4F1F2E25-4637-4F14-92A2-507412BAB7BF}" type="presParOf" srcId="{76B5574E-D66D-476C-8882-9055E67FE02E}" destId="{9C6E8BD3-FCAB-472A-8B01-ED67A764BD41}" srcOrd="8" destOrd="0" presId="urn:microsoft.com/office/officeart/2005/8/layout/cycle5"/>
    <dgm:cxn modelId="{8BCAD795-1A4C-404E-B1E7-FA36AA246494}" type="presParOf" srcId="{76B5574E-D66D-476C-8882-9055E67FE02E}" destId="{637C12DC-0716-46E6-8D02-04AB635317EA}" srcOrd="9" destOrd="0" presId="urn:microsoft.com/office/officeart/2005/8/layout/cycle5"/>
    <dgm:cxn modelId="{F1D636E6-8D5B-4283-A69C-8CB367B49EFA}" type="presParOf" srcId="{76B5574E-D66D-476C-8882-9055E67FE02E}" destId="{DB8243B3-2DC3-420A-B0DD-FE773C0665FE}" srcOrd="10" destOrd="0" presId="urn:microsoft.com/office/officeart/2005/8/layout/cycle5"/>
    <dgm:cxn modelId="{5CA7DE0F-BF09-491B-B8A3-7230A0413457}" type="presParOf" srcId="{76B5574E-D66D-476C-8882-9055E67FE02E}" destId="{A9DC648E-0558-409B-9592-3E12B76FA444}" srcOrd="11" destOrd="0" presId="urn:microsoft.com/office/officeart/2005/8/layout/cycle5"/>
    <dgm:cxn modelId="{C48C50F8-5A5C-4526-A58B-2DAFCA4B8342}" type="presParOf" srcId="{76B5574E-D66D-476C-8882-9055E67FE02E}" destId="{108E2CAD-F74B-4442-8197-220E5E4DFB1F}" srcOrd="12" destOrd="0" presId="urn:microsoft.com/office/officeart/2005/8/layout/cycle5"/>
    <dgm:cxn modelId="{A1B4215B-5003-496E-9DAA-39F6D64B0C9E}" type="presParOf" srcId="{76B5574E-D66D-476C-8882-9055E67FE02E}" destId="{1B8AA779-036B-4839-8C98-D759FD0CDB17}" srcOrd="13" destOrd="0" presId="urn:microsoft.com/office/officeart/2005/8/layout/cycle5"/>
    <dgm:cxn modelId="{CA9A3479-5E8E-44A9-85A9-942508C1E0B3}" type="presParOf" srcId="{76B5574E-D66D-476C-8882-9055E67FE02E}" destId="{680B4F48-6C0B-437B-AFF8-A84492259D15}"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4A92A6-F4C2-4D2D-8FF6-98E7A147432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E3AED74-7810-47E8-A854-B49F8A620AF9}">
      <dgm:prSet custT="1"/>
      <dgm:spPr>
        <a:solidFill>
          <a:schemeClr val="accent3">
            <a:lumMod val="75000"/>
          </a:schemeClr>
        </a:solidFill>
      </dgm:spPr>
      <dgm:t>
        <a:bodyPr/>
        <a:lstStyle/>
        <a:p>
          <a:pPr algn="just"/>
          <a:r>
            <a:rPr lang="es-MX" sz="1600" dirty="0">
              <a:solidFill>
                <a:srgbClr val="2B3616"/>
              </a:solidFill>
            </a:rPr>
            <a:t>1. Mantener el flujo logístico de los productos y servicios, con el desarrollo de sistemas de información y el uso de la tecnología, con atención a los requerimientos legales y de protección al ambiente</a:t>
          </a:r>
        </a:p>
      </dgm:t>
    </dgm:pt>
    <dgm:pt modelId="{8F1AB761-426A-4D69-B939-33A616AD5ACD}" type="parTrans" cxnId="{85413D0A-EB35-40A2-9C1F-29A629D13DA4}">
      <dgm:prSet/>
      <dgm:spPr/>
      <dgm:t>
        <a:bodyPr/>
        <a:lstStyle/>
        <a:p>
          <a:endParaRPr lang="en-US" sz="2400"/>
        </a:p>
      </dgm:t>
    </dgm:pt>
    <dgm:pt modelId="{33C84454-0BB2-4647-8E10-C080A19CF92B}" type="sibTrans" cxnId="{85413D0A-EB35-40A2-9C1F-29A629D13DA4}">
      <dgm:prSet/>
      <dgm:spPr/>
      <dgm:t>
        <a:bodyPr/>
        <a:lstStyle/>
        <a:p>
          <a:endParaRPr lang="en-US" sz="2400"/>
        </a:p>
      </dgm:t>
    </dgm:pt>
    <dgm:pt modelId="{B18A7F93-3CD6-4F03-8014-E6CF577D4394}">
      <dgm:prSet custT="1"/>
      <dgm:spPr>
        <a:solidFill>
          <a:schemeClr val="accent3">
            <a:lumMod val="75000"/>
          </a:schemeClr>
        </a:solidFill>
      </dgm:spPr>
      <dgm:t>
        <a:bodyPr/>
        <a:lstStyle/>
        <a:p>
          <a:pPr algn="just"/>
          <a:r>
            <a:rPr lang="es-MX" sz="1600" dirty="0">
              <a:solidFill>
                <a:srgbClr val="2B3616"/>
              </a:solidFill>
            </a:rPr>
            <a:t>2. Desarrollar e Impulsar proyectos que consideren la protección al ambiente, y de logística inversa que agreguen valor a la cadena de suministros.</a:t>
          </a:r>
        </a:p>
      </dgm:t>
    </dgm:pt>
    <dgm:pt modelId="{4CC57179-286B-44D2-817B-3BFEC03D1018}" type="parTrans" cxnId="{7E328745-DEB8-4236-BA6F-53D349E8B548}">
      <dgm:prSet/>
      <dgm:spPr/>
      <dgm:t>
        <a:bodyPr/>
        <a:lstStyle/>
        <a:p>
          <a:endParaRPr lang="en-US" sz="2400"/>
        </a:p>
      </dgm:t>
    </dgm:pt>
    <dgm:pt modelId="{4A65C83C-E452-4A2B-9AF0-9C05AD9417FB}" type="sibTrans" cxnId="{7E328745-DEB8-4236-BA6F-53D349E8B548}">
      <dgm:prSet/>
      <dgm:spPr/>
      <dgm:t>
        <a:bodyPr/>
        <a:lstStyle/>
        <a:p>
          <a:endParaRPr lang="en-US" sz="2400"/>
        </a:p>
      </dgm:t>
    </dgm:pt>
    <dgm:pt modelId="{32638ECE-2C13-4001-A3DF-3236392452B9}">
      <dgm:prSet custT="1"/>
      <dgm:spPr>
        <a:solidFill>
          <a:schemeClr val="accent3">
            <a:lumMod val="75000"/>
          </a:schemeClr>
        </a:solidFill>
      </dgm:spPr>
      <dgm:t>
        <a:bodyPr/>
        <a:lstStyle/>
        <a:p>
          <a:pPr algn="just"/>
          <a:r>
            <a:rPr lang="es-MX" sz="1600" dirty="0">
              <a:solidFill>
                <a:srgbClr val="2B3616"/>
              </a:solidFill>
            </a:rPr>
            <a:t>3. Establecer y mantener relaciones estrechas con los clientes y proveedores de una cadena de suministros, para realizar alianzas estratégicas.</a:t>
          </a:r>
        </a:p>
      </dgm:t>
    </dgm:pt>
    <dgm:pt modelId="{BF2B29F9-9FFA-4D5E-9804-8F542A0B3337}" type="parTrans" cxnId="{D714D5F9-88D8-48FD-A4C1-773A38A9A9C2}">
      <dgm:prSet/>
      <dgm:spPr/>
      <dgm:t>
        <a:bodyPr/>
        <a:lstStyle/>
        <a:p>
          <a:endParaRPr lang="en-US" sz="2400"/>
        </a:p>
      </dgm:t>
    </dgm:pt>
    <dgm:pt modelId="{E324DBFF-7F37-4F3B-BA02-D4F7E110C060}" type="sibTrans" cxnId="{D714D5F9-88D8-48FD-A4C1-773A38A9A9C2}">
      <dgm:prSet/>
      <dgm:spPr/>
      <dgm:t>
        <a:bodyPr/>
        <a:lstStyle/>
        <a:p>
          <a:endParaRPr lang="en-US" sz="2400"/>
        </a:p>
      </dgm:t>
    </dgm:pt>
    <dgm:pt modelId="{8B4BDE46-D54A-42BF-B2FE-926CC768ABD1}">
      <dgm:prSet custT="1"/>
      <dgm:spPr>
        <a:solidFill>
          <a:schemeClr val="accent3">
            <a:lumMod val="75000"/>
          </a:schemeClr>
        </a:solidFill>
      </dgm:spPr>
      <dgm:t>
        <a:bodyPr/>
        <a:lstStyle/>
        <a:p>
          <a:pPr algn="just"/>
          <a:r>
            <a:rPr lang="es-MX" sz="1600" dirty="0">
              <a:solidFill>
                <a:srgbClr val="2B3616"/>
              </a:solidFill>
            </a:rPr>
            <a:t>4. Investigar los factores que determinan el desempeño logístico de una organización.</a:t>
          </a:r>
        </a:p>
      </dgm:t>
    </dgm:pt>
    <dgm:pt modelId="{0D17F26C-3261-4387-8744-CA30175D1B5F}" type="parTrans" cxnId="{6B41C0FA-D0B6-419E-B672-870BC45DD845}">
      <dgm:prSet/>
      <dgm:spPr/>
      <dgm:t>
        <a:bodyPr/>
        <a:lstStyle/>
        <a:p>
          <a:endParaRPr lang="en-US" sz="2400"/>
        </a:p>
      </dgm:t>
    </dgm:pt>
    <dgm:pt modelId="{FE2F00BC-697F-46B6-967A-D242F81C65A4}" type="sibTrans" cxnId="{6B41C0FA-D0B6-419E-B672-870BC45DD845}">
      <dgm:prSet/>
      <dgm:spPr/>
      <dgm:t>
        <a:bodyPr/>
        <a:lstStyle/>
        <a:p>
          <a:endParaRPr lang="en-US" sz="2400"/>
        </a:p>
      </dgm:t>
    </dgm:pt>
    <dgm:pt modelId="{4D5E11E1-A527-4364-AAB1-70B9AB06930C}">
      <dgm:prSet custT="1"/>
      <dgm:spPr>
        <a:solidFill>
          <a:schemeClr val="accent3">
            <a:lumMod val="75000"/>
          </a:schemeClr>
        </a:solidFill>
      </dgm:spPr>
      <dgm:t>
        <a:bodyPr/>
        <a:lstStyle/>
        <a:p>
          <a:pPr algn="just"/>
          <a:r>
            <a:rPr lang="es-MX" sz="1600" dirty="0">
              <a:solidFill>
                <a:srgbClr val="2B3616"/>
              </a:solidFill>
            </a:rPr>
            <a:t>5. Analizar el papel de la logística como estrategia en las empresas.</a:t>
          </a:r>
        </a:p>
      </dgm:t>
    </dgm:pt>
    <dgm:pt modelId="{4586BE2A-EEFF-4AC5-81DE-F44DECC10C8F}" type="parTrans" cxnId="{224FDC0F-5B44-4701-9C78-D918D4C81845}">
      <dgm:prSet/>
      <dgm:spPr/>
      <dgm:t>
        <a:bodyPr/>
        <a:lstStyle/>
        <a:p>
          <a:endParaRPr lang="en-US" sz="2400"/>
        </a:p>
      </dgm:t>
    </dgm:pt>
    <dgm:pt modelId="{A17CD201-C210-4DCC-9E74-2A5C73C11AD3}" type="sibTrans" cxnId="{224FDC0F-5B44-4701-9C78-D918D4C81845}">
      <dgm:prSet/>
      <dgm:spPr/>
      <dgm:t>
        <a:bodyPr/>
        <a:lstStyle/>
        <a:p>
          <a:endParaRPr lang="en-US" sz="2400"/>
        </a:p>
      </dgm:t>
    </dgm:pt>
    <dgm:pt modelId="{C286E106-A71C-4ADF-9BF2-E81E05846C19}" type="pres">
      <dgm:prSet presAssocID="{904A92A6-F4C2-4D2D-8FF6-98E7A147432C}" presName="linear" presStyleCnt="0">
        <dgm:presLayoutVars>
          <dgm:animLvl val="lvl"/>
          <dgm:resizeHandles val="exact"/>
        </dgm:presLayoutVars>
      </dgm:prSet>
      <dgm:spPr/>
    </dgm:pt>
    <dgm:pt modelId="{122A4DC7-79A3-4AB1-AAC2-1EC1C7EB758A}" type="pres">
      <dgm:prSet presAssocID="{1E3AED74-7810-47E8-A854-B49F8A620AF9}" presName="parentText" presStyleLbl="node1" presStyleIdx="0" presStyleCnt="5" custScaleY="104385">
        <dgm:presLayoutVars>
          <dgm:chMax val="0"/>
          <dgm:bulletEnabled val="1"/>
        </dgm:presLayoutVars>
      </dgm:prSet>
      <dgm:spPr/>
    </dgm:pt>
    <dgm:pt modelId="{94CD6511-4BC9-4717-BD24-6C1AF3A8BB94}" type="pres">
      <dgm:prSet presAssocID="{33C84454-0BB2-4647-8E10-C080A19CF92B}" presName="spacer" presStyleCnt="0"/>
      <dgm:spPr/>
    </dgm:pt>
    <dgm:pt modelId="{E699FD69-3288-4607-9FBD-6548119F8818}" type="pres">
      <dgm:prSet presAssocID="{B18A7F93-3CD6-4F03-8014-E6CF577D4394}" presName="parentText" presStyleLbl="node1" presStyleIdx="1" presStyleCnt="5">
        <dgm:presLayoutVars>
          <dgm:chMax val="0"/>
          <dgm:bulletEnabled val="1"/>
        </dgm:presLayoutVars>
      </dgm:prSet>
      <dgm:spPr/>
    </dgm:pt>
    <dgm:pt modelId="{11B9D825-A860-4231-99A8-326831E90460}" type="pres">
      <dgm:prSet presAssocID="{4A65C83C-E452-4A2B-9AF0-9C05AD9417FB}" presName="spacer" presStyleCnt="0"/>
      <dgm:spPr/>
    </dgm:pt>
    <dgm:pt modelId="{362CDE7F-2959-4BD4-9B40-F806C48664C2}" type="pres">
      <dgm:prSet presAssocID="{32638ECE-2C13-4001-A3DF-3236392452B9}" presName="parentText" presStyleLbl="node1" presStyleIdx="2" presStyleCnt="5">
        <dgm:presLayoutVars>
          <dgm:chMax val="0"/>
          <dgm:bulletEnabled val="1"/>
        </dgm:presLayoutVars>
      </dgm:prSet>
      <dgm:spPr/>
    </dgm:pt>
    <dgm:pt modelId="{ED6A031D-45EA-4A5E-A742-76D747D547A6}" type="pres">
      <dgm:prSet presAssocID="{E324DBFF-7F37-4F3B-BA02-D4F7E110C060}" presName="spacer" presStyleCnt="0"/>
      <dgm:spPr/>
    </dgm:pt>
    <dgm:pt modelId="{577B05BE-25B4-41D7-97C2-AD4AB28CE69B}" type="pres">
      <dgm:prSet presAssocID="{8B4BDE46-D54A-42BF-B2FE-926CC768ABD1}" presName="parentText" presStyleLbl="node1" presStyleIdx="3" presStyleCnt="5">
        <dgm:presLayoutVars>
          <dgm:chMax val="0"/>
          <dgm:bulletEnabled val="1"/>
        </dgm:presLayoutVars>
      </dgm:prSet>
      <dgm:spPr/>
    </dgm:pt>
    <dgm:pt modelId="{C702B8FA-4E8C-4EFF-B438-10FA6BB882F1}" type="pres">
      <dgm:prSet presAssocID="{FE2F00BC-697F-46B6-967A-D242F81C65A4}" presName="spacer" presStyleCnt="0"/>
      <dgm:spPr/>
    </dgm:pt>
    <dgm:pt modelId="{5EA6F050-B69C-4EA0-A4F6-7CCF7DEDCF4B}" type="pres">
      <dgm:prSet presAssocID="{4D5E11E1-A527-4364-AAB1-70B9AB06930C}" presName="parentText" presStyleLbl="node1" presStyleIdx="4" presStyleCnt="5">
        <dgm:presLayoutVars>
          <dgm:chMax val="0"/>
          <dgm:bulletEnabled val="1"/>
        </dgm:presLayoutVars>
      </dgm:prSet>
      <dgm:spPr/>
    </dgm:pt>
  </dgm:ptLst>
  <dgm:cxnLst>
    <dgm:cxn modelId="{0A524C09-366E-43CF-81FE-A6DE4E425FA7}" type="presOf" srcId="{1E3AED74-7810-47E8-A854-B49F8A620AF9}" destId="{122A4DC7-79A3-4AB1-AAC2-1EC1C7EB758A}" srcOrd="0" destOrd="0" presId="urn:microsoft.com/office/officeart/2005/8/layout/vList2"/>
    <dgm:cxn modelId="{85413D0A-EB35-40A2-9C1F-29A629D13DA4}" srcId="{904A92A6-F4C2-4D2D-8FF6-98E7A147432C}" destId="{1E3AED74-7810-47E8-A854-B49F8A620AF9}" srcOrd="0" destOrd="0" parTransId="{8F1AB761-426A-4D69-B939-33A616AD5ACD}" sibTransId="{33C84454-0BB2-4647-8E10-C080A19CF92B}"/>
    <dgm:cxn modelId="{224FDC0F-5B44-4701-9C78-D918D4C81845}" srcId="{904A92A6-F4C2-4D2D-8FF6-98E7A147432C}" destId="{4D5E11E1-A527-4364-AAB1-70B9AB06930C}" srcOrd="4" destOrd="0" parTransId="{4586BE2A-EEFF-4AC5-81DE-F44DECC10C8F}" sibTransId="{A17CD201-C210-4DCC-9E74-2A5C73C11AD3}"/>
    <dgm:cxn modelId="{C590692C-EF7F-4AE9-88CA-045061DC652B}" type="presOf" srcId="{904A92A6-F4C2-4D2D-8FF6-98E7A147432C}" destId="{C286E106-A71C-4ADF-9BF2-E81E05846C19}" srcOrd="0" destOrd="0" presId="urn:microsoft.com/office/officeart/2005/8/layout/vList2"/>
    <dgm:cxn modelId="{7E328745-DEB8-4236-BA6F-53D349E8B548}" srcId="{904A92A6-F4C2-4D2D-8FF6-98E7A147432C}" destId="{B18A7F93-3CD6-4F03-8014-E6CF577D4394}" srcOrd="1" destOrd="0" parTransId="{4CC57179-286B-44D2-817B-3BFEC03D1018}" sibTransId="{4A65C83C-E452-4A2B-9AF0-9C05AD9417FB}"/>
    <dgm:cxn modelId="{B170B8BB-CE39-478C-9C00-F7BB659B01D3}" type="presOf" srcId="{32638ECE-2C13-4001-A3DF-3236392452B9}" destId="{362CDE7F-2959-4BD4-9B40-F806C48664C2}" srcOrd="0" destOrd="0" presId="urn:microsoft.com/office/officeart/2005/8/layout/vList2"/>
    <dgm:cxn modelId="{9CF45AC5-CFFA-4EF8-BBF2-5EE5C4EF0D79}" type="presOf" srcId="{8B4BDE46-D54A-42BF-B2FE-926CC768ABD1}" destId="{577B05BE-25B4-41D7-97C2-AD4AB28CE69B}" srcOrd="0" destOrd="0" presId="urn:microsoft.com/office/officeart/2005/8/layout/vList2"/>
    <dgm:cxn modelId="{8C28D3CF-ABBA-46C4-B7AF-F9824D017632}" type="presOf" srcId="{B18A7F93-3CD6-4F03-8014-E6CF577D4394}" destId="{E699FD69-3288-4607-9FBD-6548119F8818}" srcOrd="0" destOrd="0" presId="urn:microsoft.com/office/officeart/2005/8/layout/vList2"/>
    <dgm:cxn modelId="{79817CEF-D44A-475B-9E35-39C3983D2228}" type="presOf" srcId="{4D5E11E1-A527-4364-AAB1-70B9AB06930C}" destId="{5EA6F050-B69C-4EA0-A4F6-7CCF7DEDCF4B}" srcOrd="0" destOrd="0" presId="urn:microsoft.com/office/officeart/2005/8/layout/vList2"/>
    <dgm:cxn modelId="{D714D5F9-88D8-48FD-A4C1-773A38A9A9C2}" srcId="{904A92A6-F4C2-4D2D-8FF6-98E7A147432C}" destId="{32638ECE-2C13-4001-A3DF-3236392452B9}" srcOrd="2" destOrd="0" parTransId="{BF2B29F9-9FFA-4D5E-9804-8F542A0B3337}" sibTransId="{E324DBFF-7F37-4F3B-BA02-D4F7E110C060}"/>
    <dgm:cxn modelId="{6B41C0FA-D0B6-419E-B672-870BC45DD845}" srcId="{904A92A6-F4C2-4D2D-8FF6-98E7A147432C}" destId="{8B4BDE46-D54A-42BF-B2FE-926CC768ABD1}" srcOrd="3" destOrd="0" parTransId="{0D17F26C-3261-4387-8744-CA30175D1B5F}" sibTransId="{FE2F00BC-697F-46B6-967A-D242F81C65A4}"/>
    <dgm:cxn modelId="{C07D8BE3-F0A6-4CD2-BC56-8B36155197D9}" type="presParOf" srcId="{C286E106-A71C-4ADF-9BF2-E81E05846C19}" destId="{122A4DC7-79A3-4AB1-AAC2-1EC1C7EB758A}" srcOrd="0" destOrd="0" presId="urn:microsoft.com/office/officeart/2005/8/layout/vList2"/>
    <dgm:cxn modelId="{CD1A0CBF-0588-4FB6-86D8-B8D06BE1F5D9}" type="presParOf" srcId="{C286E106-A71C-4ADF-9BF2-E81E05846C19}" destId="{94CD6511-4BC9-4717-BD24-6C1AF3A8BB94}" srcOrd="1" destOrd="0" presId="urn:microsoft.com/office/officeart/2005/8/layout/vList2"/>
    <dgm:cxn modelId="{35EBD53B-47BC-49AF-94D6-28EBDB3BF35D}" type="presParOf" srcId="{C286E106-A71C-4ADF-9BF2-E81E05846C19}" destId="{E699FD69-3288-4607-9FBD-6548119F8818}" srcOrd="2" destOrd="0" presId="urn:microsoft.com/office/officeart/2005/8/layout/vList2"/>
    <dgm:cxn modelId="{676F5074-BBA5-4BF6-8476-AF5E5E8DA966}" type="presParOf" srcId="{C286E106-A71C-4ADF-9BF2-E81E05846C19}" destId="{11B9D825-A860-4231-99A8-326831E90460}" srcOrd="3" destOrd="0" presId="urn:microsoft.com/office/officeart/2005/8/layout/vList2"/>
    <dgm:cxn modelId="{59DBB1A0-765D-481A-9E74-B85775FB7B75}" type="presParOf" srcId="{C286E106-A71C-4ADF-9BF2-E81E05846C19}" destId="{362CDE7F-2959-4BD4-9B40-F806C48664C2}" srcOrd="4" destOrd="0" presId="urn:microsoft.com/office/officeart/2005/8/layout/vList2"/>
    <dgm:cxn modelId="{E3BB88EF-A7D0-449F-9606-82B6FFC49727}" type="presParOf" srcId="{C286E106-A71C-4ADF-9BF2-E81E05846C19}" destId="{ED6A031D-45EA-4A5E-A742-76D747D547A6}" srcOrd="5" destOrd="0" presId="urn:microsoft.com/office/officeart/2005/8/layout/vList2"/>
    <dgm:cxn modelId="{3A10DF21-DC62-4721-8FD2-700793D3BA1C}" type="presParOf" srcId="{C286E106-A71C-4ADF-9BF2-E81E05846C19}" destId="{577B05BE-25B4-41D7-97C2-AD4AB28CE69B}" srcOrd="6" destOrd="0" presId="urn:microsoft.com/office/officeart/2005/8/layout/vList2"/>
    <dgm:cxn modelId="{04CAD696-292E-4F94-9808-5ED613E4CAB6}" type="presParOf" srcId="{C286E106-A71C-4ADF-9BF2-E81E05846C19}" destId="{C702B8FA-4E8C-4EFF-B438-10FA6BB882F1}" srcOrd="7" destOrd="0" presId="urn:microsoft.com/office/officeart/2005/8/layout/vList2"/>
    <dgm:cxn modelId="{158CBCCF-C9F3-418E-AF0D-ABD31E26A922}" type="presParOf" srcId="{C286E106-A71C-4ADF-9BF2-E81E05846C19}" destId="{5EA6F050-B69C-4EA0-A4F6-7CCF7DEDCF4B}" srcOrd="8" destOrd="0" presId="urn:microsoft.com/office/officeart/2005/8/layout/vList2"/>
  </dgm:cxnLst>
  <dgm:bg>
    <a:solidFill>
      <a:schemeClr val="accent3">
        <a:lumMod val="60000"/>
        <a:lumOff val="40000"/>
      </a:schemeClr>
    </a:solid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ACDC83-C7CD-419C-8ABD-CAB3184ECCB1}" type="doc">
      <dgm:prSet loTypeId="urn:microsoft.com/office/officeart/2005/8/layout/process4" loCatId="process" qsTypeId="urn:microsoft.com/office/officeart/2005/8/quickstyle/simple1" qsCatId="simple" csTypeId="urn:microsoft.com/office/officeart/2005/8/colors/colorful1" csCatId="colorful" phldr="1"/>
      <dgm:spPr/>
      <dgm:t>
        <a:bodyPr/>
        <a:lstStyle/>
        <a:p>
          <a:endParaRPr lang="es-MX"/>
        </a:p>
      </dgm:t>
    </dgm:pt>
    <dgm:pt modelId="{30FBA710-7BD5-4B08-B61F-4EA217B7B089}">
      <dgm:prSet phldrT="[Texto]" custT="1"/>
      <dgm:spPr/>
      <dgm:t>
        <a:bodyPr/>
        <a:lstStyle/>
        <a:p>
          <a:pPr algn="ctr"/>
          <a:r>
            <a:rPr lang="es-MX" sz="1800" b="1" i="0" dirty="0"/>
            <a:t>RECICLAJE.                                                    SUSTITUCIÓN DE MATERIALES</a:t>
          </a:r>
          <a:endParaRPr lang="es-MX" sz="1800" b="1" dirty="0"/>
        </a:p>
      </dgm:t>
    </dgm:pt>
    <dgm:pt modelId="{2538A4E7-67DF-402E-93C5-F444B8AE9891}" type="parTrans" cxnId="{8D1C40C9-C57C-47A0-BD15-B6A03EFB2ACC}">
      <dgm:prSet/>
      <dgm:spPr/>
      <dgm:t>
        <a:bodyPr/>
        <a:lstStyle/>
        <a:p>
          <a:endParaRPr lang="es-MX"/>
        </a:p>
      </dgm:t>
    </dgm:pt>
    <dgm:pt modelId="{034463E3-FA0F-4FC2-9B74-3C156BE9FD30}" type="sibTrans" cxnId="{8D1C40C9-C57C-47A0-BD15-B6A03EFB2ACC}">
      <dgm:prSet/>
      <dgm:spPr/>
      <dgm:t>
        <a:bodyPr/>
        <a:lstStyle/>
        <a:p>
          <a:endParaRPr lang="es-MX"/>
        </a:p>
      </dgm:t>
    </dgm:pt>
    <dgm:pt modelId="{6DCDAB46-5892-4779-883A-03A7F39A941E}">
      <dgm:prSet phldrT="[Texto]"/>
      <dgm:spPr/>
      <dgm:t>
        <a:bodyPr/>
        <a:lstStyle/>
        <a:p>
          <a:r>
            <a:rPr lang="es-MX" b="0" i="0" dirty="0"/>
            <a:t>Gestión de compras.</a:t>
          </a:r>
          <a:endParaRPr lang="es-MX" dirty="0"/>
        </a:p>
      </dgm:t>
    </dgm:pt>
    <dgm:pt modelId="{8D34D575-2D5C-4F8C-A43A-131C6B26C54A}" type="parTrans" cxnId="{C002FDF7-E4AF-4BB2-9D02-44EFF3F8ABDB}">
      <dgm:prSet/>
      <dgm:spPr/>
      <dgm:t>
        <a:bodyPr/>
        <a:lstStyle/>
        <a:p>
          <a:endParaRPr lang="es-MX"/>
        </a:p>
      </dgm:t>
    </dgm:pt>
    <dgm:pt modelId="{DFE8DD97-1125-4618-8357-25B4A819FC2B}" type="sibTrans" cxnId="{C002FDF7-E4AF-4BB2-9D02-44EFF3F8ABDB}">
      <dgm:prSet/>
      <dgm:spPr/>
      <dgm:t>
        <a:bodyPr/>
        <a:lstStyle/>
        <a:p>
          <a:endParaRPr lang="es-MX"/>
        </a:p>
      </dgm:t>
    </dgm:pt>
    <dgm:pt modelId="{4F9AB8D7-BAC8-4864-B7E4-1184F5CC75C8}">
      <dgm:prSet phldrT="[Texto]"/>
      <dgm:spPr/>
      <dgm:t>
        <a:bodyPr/>
        <a:lstStyle/>
        <a:p>
          <a:r>
            <a:rPr lang="es-MX" b="0" i="0" dirty="0"/>
            <a:t>Gestión de residuos.</a:t>
          </a:r>
          <a:endParaRPr lang="es-MX" dirty="0"/>
        </a:p>
      </dgm:t>
    </dgm:pt>
    <dgm:pt modelId="{B09A0DE8-0508-4B1D-BEF1-65C65E3FC44B}" type="parTrans" cxnId="{9D439CC2-2A96-43F1-8086-BA7B8FF57A21}">
      <dgm:prSet/>
      <dgm:spPr/>
      <dgm:t>
        <a:bodyPr/>
        <a:lstStyle/>
        <a:p>
          <a:endParaRPr lang="es-MX"/>
        </a:p>
      </dgm:t>
    </dgm:pt>
    <dgm:pt modelId="{83C3280B-815A-4AD0-BDE0-EA900010B745}" type="sibTrans" cxnId="{9D439CC2-2A96-43F1-8086-BA7B8FF57A21}">
      <dgm:prSet/>
      <dgm:spPr/>
      <dgm:t>
        <a:bodyPr/>
        <a:lstStyle/>
        <a:p>
          <a:endParaRPr lang="es-MX"/>
        </a:p>
      </dgm:t>
    </dgm:pt>
    <dgm:pt modelId="{6CC95277-87B2-458A-9A0D-9480A51499F3}">
      <dgm:prSet phldrT="[Texto]" custT="1"/>
      <dgm:spPr/>
      <dgm:t>
        <a:bodyPr/>
        <a:lstStyle/>
        <a:p>
          <a:r>
            <a:rPr lang="es-MX" sz="1800" b="1" i="0" dirty="0"/>
            <a:t>Devolución.</a:t>
          </a:r>
          <a:endParaRPr lang="es-MX" sz="1800" b="1" dirty="0"/>
        </a:p>
      </dgm:t>
    </dgm:pt>
    <dgm:pt modelId="{E36A56F6-D8F7-4C2B-A74B-C83FBB6BB88C}" type="parTrans" cxnId="{74F69CB6-3B63-4081-9469-8D03CABD7B9B}">
      <dgm:prSet/>
      <dgm:spPr/>
      <dgm:t>
        <a:bodyPr/>
        <a:lstStyle/>
        <a:p>
          <a:endParaRPr lang="es-MX"/>
        </a:p>
      </dgm:t>
    </dgm:pt>
    <dgm:pt modelId="{87816B95-8028-45F9-859C-4DB338D15433}" type="sibTrans" cxnId="{74F69CB6-3B63-4081-9469-8D03CABD7B9B}">
      <dgm:prSet/>
      <dgm:spPr/>
      <dgm:t>
        <a:bodyPr/>
        <a:lstStyle/>
        <a:p>
          <a:endParaRPr lang="es-MX"/>
        </a:p>
      </dgm:t>
    </dgm:pt>
    <dgm:pt modelId="{234EFC3B-6F3F-4D37-95B1-CFA6EC771F11}">
      <dgm:prSet phldrT="[Texto]"/>
      <dgm:spPr/>
      <dgm:t>
        <a:bodyPr/>
        <a:lstStyle/>
        <a:p>
          <a:r>
            <a:rPr lang="es-MX" b="0" i="0" dirty="0"/>
            <a:t>Retirada de mercancía</a:t>
          </a:r>
          <a:endParaRPr lang="es-MX" dirty="0"/>
        </a:p>
      </dgm:t>
    </dgm:pt>
    <dgm:pt modelId="{D84B3B71-A1AB-4EEA-9781-BD3B61EAE445}" type="parTrans" cxnId="{AFD1F50B-FB1E-4641-8EA2-00A13BB4007D}">
      <dgm:prSet/>
      <dgm:spPr/>
      <dgm:t>
        <a:bodyPr/>
        <a:lstStyle/>
        <a:p>
          <a:endParaRPr lang="es-MX"/>
        </a:p>
      </dgm:t>
    </dgm:pt>
    <dgm:pt modelId="{EDAF8BC5-D02E-4BC6-BC7C-9AADB7F3B3D6}" type="sibTrans" cxnId="{AFD1F50B-FB1E-4641-8EA2-00A13BB4007D}">
      <dgm:prSet/>
      <dgm:spPr/>
      <dgm:t>
        <a:bodyPr/>
        <a:lstStyle/>
        <a:p>
          <a:endParaRPr lang="es-MX"/>
        </a:p>
      </dgm:t>
    </dgm:pt>
    <dgm:pt modelId="{7D6622DA-C24D-4E5F-8578-D412739419F7}">
      <dgm:prSet phldrT="[Texto]"/>
      <dgm:spPr/>
      <dgm:t>
        <a:bodyPr/>
        <a:lstStyle/>
        <a:p>
          <a:r>
            <a:rPr lang="es-MX" b="0" i="0" dirty="0"/>
            <a:t>Clasificación de productos.</a:t>
          </a:r>
          <a:endParaRPr lang="es-MX" dirty="0"/>
        </a:p>
      </dgm:t>
    </dgm:pt>
    <dgm:pt modelId="{9C7DE6DA-03B7-4C6C-8BF0-DBDC10DC94D4}" type="parTrans" cxnId="{190021A7-64F1-4B69-BF1D-5625161DA1D2}">
      <dgm:prSet/>
      <dgm:spPr/>
      <dgm:t>
        <a:bodyPr/>
        <a:lstStyle/>
        <a:p>
          <a:endParaRPr lang="es-MX"/>
        </a:p>
      </dgm:t>
    </dgm:pt>
    <dgm:pt modelId="{B9A78114-0E28-42D5-BE71-90A8E69CB453}" type="sibTrans" cxnId="{190021A7-64F1-4B69-BF1D-5625161DA1D2}">
      <dgm:prSet/>
      <dgm:spPr/>
      <dgm:t>
        <a:bodyPr/>
        <a:lstStyle/>
        <a:p>
          <a:endParaRPr lang="es-MX"/>
        </a:p>
      </dgm:t>
    </dgm:pt>
    <dgm:pt modelId="{0F64FD95-B7C5-467B-9E15-1D6BC77E89A9}">
      <dgm:prSet phldrT="[Texto]"/>
      <dgm:spPr/>
      <dgm:t>
        <a:bodyPr/>
        <a:lstStyle/>
        <a:p>
          <a:r>
            <a:rPr lang="es-MX" b="1" i="0" dirty="0"/>
            <a:t>Gestión de residuos</a:t>
          </a:r>
          <a:endParaRPr lang="es-MX" dirty="0"/>
        </a:p>
      </dgm:t>
    </dgm:pt>
    <dgm:pt modelId="{2A5344AF-368E-4B39-BD0C-B1E7C14116BD}" type="parTrans" cxnId="{966A436E-AED9-4A67-A1CE-8D56D8A03480}">
      <dgm:prSet/>
      <dgm:spPr/>
      <dgm:t>
        <a:bodyPr/>
        <a:lstStyle/>
        <a:p>
          <a:endParaRPr lang="es-MX"/>
        </a:p>
      </dgm:t>
    </dgm:pt>
    <dgm:pt modelId="{E0218E74-1E27-4875-8BA1-9069B1BD2AE9}" type="sibTrans" cxnId="{966A436E-AED9-4A67-A1CE-8D56D8A03480}">
      <dgm:prSet/>
      <dgm:spPr/>
      <dgm:t>
        <a:bodyPr/>
        <a:lstStyle/>
        <a:p>
          <a:endParaRPr lang="es-MX"/>
        </a:p>
      </dgm:t>
    </dgm:pt>
    <dgm:pt modelId="{2F575EA2-10A1-4CAB-AB01-04AEF60A9BFC}">
      <dgm:prSet phldrT="[Texto]"/>
      <dgm:spPr/>
      <dgm:t>
        <a:bodyPr/>
        <a:lstStyle/>
        <a:p>
          <a:r>
            <a:rPr lang="es-MX" b="0" i="0" dirty="0"/>
            <a:t>Ingeniería de producto.</a:t>
          </a:r>
          <a:endParaRPr lang="es-MX" dirty="0"/>
        </a:p>
      </dgm:t>
    </dgm:pt>
    <dgm:pt modelId="{F1C4A6D4-F496-4FDF-A37C-19BE6141EAC2}" type="parTrans" cxnId="{40FF373B-9A7C-4242-B41D-D6ED22B5512F}">
      <dgm:prSet/>
      <dgm:spPr/>
      <dgm:t>
        <a:bodyPr/>
        <a:lstStyle/>
        <a:p>
          <a:endParaRPr lang="es-MX"/>
        </a:p>
      </dgm:t>
    </dgm:pt>
    <dgm:pt modelId="{CC75DD40-90AB-4F4B-B03A-5C8B1DCE3188}" type="sibTrans" cxnId="{40FF373B-9A7C-4242-B41D-D6ED22B5512F}">
      <dgm:prSet/>
      <dgm:spPr/>
      <dgm:t>
        <a:bodyPr/>
        <a:lstStyle/>
        <a:p>
          <a:endParaRPr lang="es-MX"/>
        </a:p>
      </dgm:t>
    </dgm:pt>
    <dgm:pt modelId="{C4CA9D31-ECC5-4B17-8478-066E2C7BEB0C}">
      <dgm:prSet phldrT="[Texto]"/>
      <dgm:spPr/>
      <dgm:t>
        <a:bodyPr/>
        <a:lstStyle/>
        <a:p>
          <a:r>
            <a:rPr lang="es-MX" b="0" i="0" dirty="0"/>
            <a:t>Reutilización o destrucción.</a:t>
          </a:r>
          <a:endParaRPr lang="es-MX" dirty="0"/>
        </a:p>
      </dgm:t>
    </dgm:pt>
    <dgm:pt modelId="{73BE9A95-56A6-4ECD-8227-87F255124BE9}" type="parTrans" cxnId="{29684C58-BFCF-464F-A1BD-407F7461BDBC}">
      <dgm:prSet/>
      <dgm:spPr/>
      <dgm:t>
        <a:bodyPr/>
        <a:lstStyle/>
        <a:p>
          <a:endParaRPr lang="es-MX"/>
        </a:p>
      </dgm:t>
    </dgm:pt>
    <dgm:pt modelId="{A9C791DE-E2E2-407B-8663-74B34BF8D7C3}" type="sibTrans" cxnId="{29684C58-BFCF-464F-A1BD-407F7461BDBC}">
      <dgm:prSet/>
      <dgm:spPr/>
      <dgm:t>
        <a:bodyPr/>
        <a:lstStyle/>
        <a:p>
          <a:endParaRPr lang="es-MX"/>
        </a:p>
      </dgm:t>
    </dgm:pt>
    <dgm:pt modelId="{7290946C-A196-493C-9909-E295B0C79828}" type="pres">
      <dgm:prSet presAssocID="{DDACDC83-C7CD-419C-8ABD-CAB3184ECCB1}" presName="Name0" presStyleCnt="0">
        <dgm:presLayoutVars>
          <dgm:dir/>
          <dgm:animLvl val="lvl"/>
          <dgm:resizeHandles val="exact"/>
        </dgm:presLayoutVars>
      </dgm:prSet>
      <dgm:spPr/>
    </dgm:pt>
    <dgm:pt modelId="{4109B0AB-E650-434D-AD37-315B8AD93B70}" type="pres">
      <dgm:prSet presAssocID="{0F64FD95-B7C5-467B-9E15-1D6BC77E89A9}" presName="boxAndChildren" presStyleCnt="0"/>
      <dgm:spPr/>
    </dgm:pt>
    <dgm:pt modelId="{D60B4DE5-782E-4CB3-857A-1ED3C37262C6}" type="pres">
      <dgm:prSet presAssocID="{0F64FD95-B7C5-467B-9E15-1D6BC77E89A9}" presName="parentTextBox" presStyleLbl="node1" presStyleIdx="0" presStyleCnt="3"/>
      <dgm:spPr/>
    </dgm:pt>
    <dgm:pt modelId="{C1505A08-7EF1-4E62-9401-156F8179B2F8}" type="pres">
      <dgm:prSet presAssocID="{0F64FD95-B7C5-467B-9E15-1D6BC77E89A9}" presName="entireBox" presStyleLbl="node1" presStyleIdx="0" presStyleCnt="3" custLinFactNeighborX="0" custLinFactNeighborY="1571"/>
      <dgm:spPr/>
    </dgm:pt>
    <dgm:pt modelId="{0EF373B0-31B1-4018-9D9B-FDBFD4EAD90A}" type="pres">
      <dgm:prSet presAssocID="{0F64FD95-B7C5-467B-9E15-1D6BC77E89A9}" presName="descendantBox" presStyleCnt="0"/>
      <dgm:spPr/>
    </dgm:pt>
    <dgm:pt modelId="{60F7FF3C-73D0-4464-8923-8999AE8919C3}" type="pres">
      <dgm:prSet presAssocID="{2F575EA2-10A1-4CAB-AB01-04AEF60A9BFC}" presName="childTextBox" presStyleLbl="fgAccFollowNode1" presStyleIdx="0" presStyleCnt="6">
        <dgm:presLayoutVars>
          <dgm:bulletEnabled val="1"/>
        </dgm:presLayoutVars>
      </dgm:prSet>
      <dgm:spPr/>
    </dgm:pt>
    <dgm:pt modelId="{8D50C67A-D1D0-4EF0-9AB3-5DB1987528ED}" type="pres">
      <dgm:prSet presAssocID="{C4CA9D31-ECC5-4B17-8478-066E2C7BEB0C}" presName="childTextBox" presStyleLbl="fgAccFollowNode1" presStyleIdx="1" presStyleCnt="6">
        <dgm:presLayoutVars>
          <dgm:bulletEnabled val="1"/>
        </dgm:presLayoutVars>
      </dgm:prSet>
      <dgm:spPr/>
    </dgm:pt>
    <dgm:pt modelId="{B2CBAABC-1DB2-4FD6-B7DA-6C1517258D9F}" type="pres">
      <dgm:prSet presAssocID="{87816B95-8028-45F9-859C-4DB338D15433}" presName="sp" presStyleCnt="0"/>
      <dgm:spPr/>
    </dgm:pt>
    <dgm:pt modelId="{AD8384B1-665C-48F4-B562-306D5E6119E5}" type="pres">
      <dgm:prSet presAssocID="{6CC95277-87B2-458A-9A0D-9480A51499F3}" presName="arrowAndChildren" presStyleCnt="0"/>
      <dgm:spPr/>
    </dgm:pt>
    <dgm:pt modelId="{BDA454A1-C78E-42DD-B89B-83259B3126CE}" type="pres">
      <dgm:prSet presAssocID="{6CC95277-87B2-458A-9A0D-9480A51499F3}" presName="parentTextArrow" presStyleLbl="node1" presStyleIdx="0" presStyleCnt="3"/>
      <dgm:spPr/>
    </dgm:pt>
    <dgm:pt modelId="{C331940A-5CBC-4DE7-99B2-18EDA502E832}" type="pres">
      <dgm:prSet presAssocID="{6CC95277-87B2-458A-9A0D-9480A51499F3}" presName="arrow" presStyleLbl="node1" presStyleIdx="1" presStyleCnt="3"/>
      <dgm:spPr/>
    </dgm:pt>
    <dgm:pt modelId="{408A399C-606D-4A40-8F63-B5DDDCB1F21D}" type="pres">
      <dgm:prSet presAssocID="{6CC95277-87B2-458A-9A0D-9480A51499F3}" presName="descendantArrow" presStyleCnt="0"/>
      <dgm:spPr/>
    </dgm:pt>
    <dgm:pt modelId="{91A5D202-4D46-4816-890C-6CF69E2E19F1}" type="pres">
      <dgm:prSet presAssocID="{234EFC3B-6F3F-4D37-95B1-CFA6EC771F11}" presName="childTextArrow" presStyleLbl="fgAccFollowNode1" presStyleIdx="2" presStyleCnt="6">
        <dgm:presLayoutVars>
          <dgm:bulletEnabled val="1"/>
        </dgm:presLayoutVars>
      </dgm:prSet>
      <dgm:spPr/>
    </dgm:pt>
    <dgm:pt modelId="{D2DBEF00-2187-4F11-804E-FE057AB815AF}" type="pres">
      <dgm:prSet presAssocID="{7D6622DA-C24D-4E5F-8578-D412739419F7}" presName="childTextArrow" presStyleLbl="fgAccFollowNode1" presStyleIdx="3" presStyleCnt="6">
        <dgm:presLayoutVars>
          <dgm:bulletEnabled val="1"/>
        </dgm:presLayoutVars>
      </dgm:prSet>
      <dgm:spPr/>
    </dgm:pt>
    <dgm:pt modelId="{548198DB-A7BA-4DA2-81B4-BF846D6302D6}" type="pres">
      <dgm:prSet presAssocID="{034463E3-FA0F-4FC2-9B74-3C156BE9FD30}" presName="sp" presStyleCnt="0"/>
      <dgm:spPr/>
    </dgm:pt>
    <dgm:pt modelId="{1E643C00-6453-463F-88EF-45DE1B0892E6}" type="pres">
      <dgm:prSet presAssocID="{30FBA710-7BD5-4B08-B61F-4EA217B7B089}" presName="arrowAndChildren" presStyleCnt="0"/>
      <dgm:spPr/>
    </dgm:pt>
    <dgm:pt modelId="{743E87B4-2A1B-4152-89B1-15A2ED677AA3}" type="pres">
      <dgm:prSet presAssocID="{30FBA710-7BD5-4B08-B61F-4EA217B7B089}" presName="parentTextArrow" presStyleLbl="node1" presStyleIdx="1" presStyleCnt="3"/>
      <dgm:spPr/>
    </dgm:pt>
    <dgm:pt modelId="{C8E5410E-170B-466F-B86A-2A86038263A9}" type="pres">
      <dgm:prSet presAssocID="{30FBA710-7BD5-4B08-B61F-4EA217B7B089}" presName="arrow" presStyleLbl="node1" presStyleIdx="2" presStyleCnt="3"/>
      <dgm:spPr/>
    </dgm:pt>
    <dgm:pt modelId="{B4E7ED8A-C1C6-43D8-9BB4-072D58F19A21}" type="pres">
      <dgm:prSet presAssocID="{30FBA710-7BD5-4B08-B61F-4EA217B7B089}" presName="descendantArrow" presStyleCnt="0"/>
      <dgm:spPr/>
    </dgm:pt>
    <dgm:pt modelId="{8021A90B-F621-479D-97FA-8B95FFF67F89}" type="pres">
      <dgm:prSet presAssocID="{6DCDAB46-5892-4779-883A-03A7F39A941E}" presName="childTextArrow" presStyleLbl="fgAccFollowNode1" presStyleIdx="4" presStyleCnt="6" custLinFactNeighborX="0" custLinFactNeighborY="-3416">
        <dgm:presLayoutVars>
          <dgm:bulletEnabled val="1"/>
        </dgm:presLayoutVars>
      </dgm:prSet>
      <dgm:spPr/>
    </dgm:pt>
    <dgm:pt modelId="{84F6D9B7-66F6-47CC-94E2-523E06A109F8}" type="pres">
      <dgm:prSet presAssocID="{4F9AB8D7-BAC8-4864-B7E4-1184F5CC75C8}" presName="childTextArrow" presStyleLbl="fgAccFollowNode1" presStyleIdx="5" presStyleCnt="6">
        <dgm:presLayoutVars>
          <dgm:bulletEnabled val="1"/>
        </dgm:presLayoutVars>
      </dgm:prSet>
      <dgm:spPr/>
    </dgm:pt>
  </dgm:ptLst>
  <dgm:cxnLst>
    <dgm:cxn modelId="{AFD1F50B-FB1E-4641-8EA2-00A13BB4007D}" srcId="{6CC95277-87B2-458A-9A0D-9480A51499F3}" destId="{234EFC3B-6F3F-4D37-95B1-CFA6EC771F11}" srcOrd="0" destOrd="0" parTransId="{D84B3B71-A1AB-4EEA-9781-BD3B61EAE445}" sibTransId="{EDAF8BC5-D02E-4BC6-BC7C-9AADB7F3B3D6}"/>
    <dgm:cxn modelId="{DEA2AE2B-E3BF-46F4-88BA-5DB649EE39A6}" type="presOf" srcId="{234EFC3B-6F3F-4D37-95B1-CFA6EC771F11}" destId="{91A5D202-4D46-4816-890C-6CF69E2E19F1}" srcOrd="0" destOrd="0" presId="urn:microsoft.com/office/officeart/2005/8/layout/process4"/>
    <dgm:cxn modelId="{5BA55836-51FE-4199-90DF-7715F406E96B}" type="presOf" srcId="{DDACDC83-C7CD-419C-8ABD-CAB3184ECCB1}" destId="{7290946C-A196-493C-9909-E295B0C79828}" srcOrd="0" destOrd="0" presId="urn:microsoft.com/office/officeart/2005/8/layout/process4"/>
    <dgm:cxn modelId="{40FF373B-9A7C-4242-B41D-D6ED22B5512F}" srcId="{0F64FD95-B7C5-467B-9E15-1D6BC77E89A9}" destId="{2F575EA2-10A1-4CAB-AB01-04AEF60A9BFC}" srcOrd="0" destOrd="0" parTransId="{F1C4A6D4-F496-4FDF-A37C-19BE6141EAC2}" sibTransId="{CC75DD40-90AB-4F4B-B03A-5C8B1DCE3188}"/>
    <dgm:cxn modelId="{AA6B585F-800F-49B5-9D81-C8DC8FAB7DC0}" type="presOf" srcId="{6DCDAB46-5892-4779-883A-03A7F39A941E}" destId="{8021A90B-F621-479D-97FA-8B95FFF67F89}" srcOrd="0" destOrd="0" presId="urn:microsoft.com/office/officeart/2005/8/layout/process4"/>
    <dgm:cxn modelId="{09E1DB68-0CB8-4D9C-BB5C-286AF5301AA8}" type="presOf" srcId="{7D6622DA-C24D-4E5F-8578-D412739419F7}" destId="{D2DBEF00-2187-4F11-804E-FE057AB815AF}" srcOrd="0" destOrd="0" presId="urn:microsoft.com/office/officeart/2005/8/layout/process4"/>
    <dgm:cxn modelId="{93ADBB4D-8BF7-4C3A-8594-6E89019D5DAD}" type="presOf" srcId="{0F64FD95-B7C5-467B-9E15-1D6BC77E89A9}" destId="{C1505A08-7EF1-4E62-9401-156F8179B2F8}" srcOrd="1" destOrd="0" presId="urn:microsoft.com/office/officeart/2005/8/layout/process4"/>
    <dgm:cxn modelId="{966A436E-AED9-4A67-A1CE-8D56D8A03480}" srcId="{DDACDC83-C7CD-419C-8ABD-CAB3184ECCB1}" destId="{0F64FD95-B7C5-467B-9E15-1D6BC77E89A9}" srcOrd="2" destOrd="0" parTransId="{2A5344AF-368E-4B39-BD0C-B1E7C14116BD}" sibTransId="{E0218E74-1E27-4875-8BA1-9069B1BD2AE9}"/>
    <dgm:cxn modelId="{548E2A51-0E55-41A3-9D24-9905D9DEEF18}" type="presOf" srcId="{2F575EA2-10A1-4CAB-AB01-04AEF60A9BFC}" destId="{60F7FF3C-73D0-4464-8923-8999AE8919C3}" srcOrd="0" destOrd="0" presId="urn:microsoft.com/office/officeart/2005/8/layout/process4"/>
    <dgm:cxn modelId="{29684C58-BFCF-464F-A1BD-407F7461BDBC}" srcId="{0F64FD95-B7C5-467B-9E15-1D6BC77E89A9}" destId="{C4CA9D31-ECC5-4B17-8478-066E2C7BEB0C}" srcOrd="1" destOrd="0" parTransId="{73BE9A95-56A6-4ECD-8227-87F255124BE9}" sibTransId="{A9C791DE-E2E2-407B-8663-74B34BF8D7C3}"/>
    <dgm:cxn modelId="{65684F97-7964-4DE8-92F2-FF0F8572A4BA}" type="presOf" srcId="{30FBA710-7BD5-4B08-B61F-4EA217B7B089}" destId="{743E87B4-2A1B-4152-89B1-15A2ED677AA3}" srcOrd="0" destOrd="0" presId="urn:microsoft.com/office/officeart/2005/8/layout/process4"/>
    <dgm:cxn modelId="{D837949B-B47E-41C8-9557-A19A81D8E784}" type="presOf" srcId="{6CC95277-87B2-458A-9A0D-9480A51499F3}" destId="{BDA454A1-C78E-42DD-B89B-83259B3126CE}" srcOrd="0" destOrd="0" presId="urn:microsoft.com/office/officeart/2005/8/layout/process4"/>
    <dgm:cxn modelId="{190021A7-64F1-4B69-BF1D-5625161DA1D2}" srcId="{6CC95277-87B2-458A-9A0D-9480A51499F3}" destId="{7D6622DA-C24D-4E5F-8578-D412739419F7}" srcOrd="1" destOrd="0" parTransId="{9C7DE6DA-03B7-4C6C-8BF0-DBDC10DC94D4}" sibTransId="{B9A78114-0E28-42D5-BE71-90A8E69CB453}"/>
    <dgm:cxn modelId="{937EEFA9-A93D-4ACB-8533-7D4E92A2D9BC}" type="presOf" srcId="{0F64FD95-B7C5-467B-9E15-1D6BC77E89A9}" destId="{D60B4DE5-782E-4CB3-857A-1ED3C37262C6}" srcOrd="0" destOrd="0" presId="urn:microsoft.com/office/officeart/2005/8/layout/process4"/>
    <dgm:cxn modelId="{379C29B5-FB0A-44DA-BDC4-0158679038FC}" type="presOf" srcId="{C4CA9D31-ECC5-4B17-8478-066E2C7BEB0C}" destId="{8D50C67A-D1D0-4EF0-9AB3-5DB1987528ED}" srcOrd="0" destOrd="0" presId="urn:microsoft.com/office/officeart/2005/8/layout/process4"/>
    <dgm:cxn modelId="{74F69CB6-3B63-4081-9469-8D03CABD7B9B}" srcId="{DDACDC83-C7CD-419C-8ABD-CAB3184ECCB1}" destId="{6CC95277-87B2-458A-9A0D-9480A51499F3}" srcOrd="1" destOrd="0" parTransId="{E36A56F6-D8F7-4C2B-A74B-C83FBB6BB88C}" sibTransId="{87816B95-8028-45F9-859C-4DB338D15433}"/>
    <dgm:cxn modelId="{9D439CC2-2A96-43F1-8086-BA7B8FF57A21}" srcId="{30FBA710-7BD5-4B08-B61F-4EA217B7B089}" destId="{4F9AB8D7-BAC8-4864-B7E4-1184F5CC75C8}" srcOrd="1" destOrd="0" parTransId="{B09A0DE8-0508-4B1D-BEF1-65C65E3FC44B}" sibTransId="{83C3280B-815A-4AD0-BDE0-EA900010B745}"/>
    <dgm:cxn modelId="{8D1C40C9-C57C-47A0-BD15-B6A03EFB2ACC}" srcId="{DDACDC83-C7CD-419C-8ABD-CAB3184ECCB1}" destId="{30FBA710-7BD5-4B08-B61F-4EA217B7B089}" srcOrd="0" destOrd="0" parTransId="{2538A4E7-67DF-402E-93C5-F444B8AE9891}" sibTransId="{034463E3-FA0F-4FC2-9B74-3C156BE9FD30}"/>
    <dgm:cxn modelId="{37CD63D4-D178-470A-BC0D-09D5791E01DA}" type="presOf" srcId="{4F9AB8D7-BAC8-4864-B7E4-1184F5CC75C8}" destId="{84F6D9B7-66F6-47CC-94E2-523E06A109F8}" srcOrd="0" destOrd="0" presId="urn:microsoft.com/office/officeart/2005/8/layout/process4"/>
    <dgm:cxn modelId="{8ABEF8E3-6083-4C19-812C-DD40ADD6DA5D}" type="presOf" srcId="{6CC95277-87B2-458A-9A0D-9480A51499F3}" destId="{C331940A-5CBC-4DE7-99B2-18EDA502E832}" srcOrd="1" destOrd="0" presId="urn:microsoft.com/office/officeart/2005/8/layout/process4"/>
    <dgm:cxn modelId="{4473E6EB-1587-4EC3-9164-CE82D1A2ACFC}" type="presOf" srcId="{30FBA710-7BD5-4B08-B61F-4EA217B7B089}" destId="{C8E5410E-170B-466F-B86A-2A86038263A9}" srcOrd="1" destOrd="0" presId="urn:microsoft.com/office/officeart/2005/8/layout/process4"/>
    <dgm:cxn modelId="{C002FDF7-E4AF-4BB2-9D02-44EFF3F8ABDB}" srcId="{30FBA710-7BD5-4B08-B61F-4EA217B7B089}" destId="{6DCDAB46-5892-4779-883A-03A7F39A941E}" srcOrd="0" destOrd="0" parTransId="{8D34D575-2D5C-4F8C-A43A-131C6B26C54A}" sibTransId="{DFE8DD97-1125-4618-8357-25B4A819FC2B}"/>
    <dgm:cxn modelId="{4DE2B5FF-1043-4979-96E5-7DF7EEFCB62A}" type="presParOf" srcId="{7290946C-A196-493C-9909-E295B0C79828}" destId="{4109B0AB-E650-434D-AD37-315B8AD93B70}" srcOrd="0" destOrd="0" presId="urn:microsoft.com/office/officeart/2005/8/layout/process4"/>
    <dgm:cxn modelId="{796BBEB0-0D46-4765-815B-2D8DCB07D8D7}" type="presParOf" srcId="{4109B0AB-E650-434D-AD37-315B8AD93B70}" destId="{D60B4DE5-782E-4CB3-857A-1ED3C37262C6}" srcOrd="0" destOrd="0" presId="urn:microsoft.com/office/officeart/2005/8/layout/process4"/>
    <dgm:cxn modelId="{79E27831-D106-4E61-9410-087DCADF96FD}" type="presParOf" srcId="{4109B0AB-E650-434D-AD37-315B8AD93B70}" destId="{C1505A08-7EF1-4E62-9401-156F8179B2F8}" srcOrd="1" destOrd="0" presId="urn:microsoft.com/office/officeart/2005/8/layout/process4"/>
    <dgm:cxn modelId="{E0477EBB-5B15-4CDF-84D7-498A8471494E}" type="presParOf" srcId="{4109B0AB-E650-434D-AD37-315B8AD93B70}" destId="{0EF373B0-31B1-4018-9D9B-FDBFD4EAD90A}" srcOrd="2" destOrd="0" presId="urn:microsoft.com/office/officeart/2005/8/layout/process4"/>
    <dgm:cxn modelId="{91380E57-E1A6-4982-9A8A-1B52BCFCF6AF}" type="presParOf" srcId="{0EF373B0-31B1-4018-9D9B-FDBFD4EAD90A}" destId="{60F7FF3C-73D0-4464-8923-8999AE8919C3}" srcOrd="0" destOrd="0" presId="urn:microsoft.com/office/officeart/2005/8/layout/process4"/>
    <dgm:cxn modelId="{7D46A4BE-D27B-4FBF-9203-748DC1C7487B}" type="presParOf" srcId="{0EF373B0-31B1-4018-9D9B-FDBFD4EAD90A}" destId="{8D50C67A-D1D0-4EF0-9AB3-5DB1987528ED}" srcOrd="1" destOrd="0" presId="urn:microsoft.com/office/officeart/2005/8/layout/process4"/>
    <dgm:cxn modelId="{B95F5529-DBFB-48E5-ABF7-DEF8888F125D}" type="presParOf" srcId="{7290946C-A196-493C-9909-E295B0C79828}" destId="{B2CBAABC-1DB2-4FD6-B7DA-6C1517258D9F}" srcOrd="1" destOrd="0" presId="urn:microsoft.com/office/officeart/2005/8/layout/process4"/>
    <dgm:cxn modelId="{F98BD5BF-7683-4492-909F-AFDCAF148CB3}" type="presParOf" srcId="{7290946C-A196-493C-9909-E295B0C79828}" destId="{AD8384B1-665C-48F4-B562-306D5E6119E5}" srcOrd="2" destOrd="0" presId="urn:microsoft.com/office/officeart/2005/8/layout/process4"/>
    <dgm:cxn modelId="{BE3B46C3-3D74-4CC7-9467-11F51315E277}" type="presParOf" srcId="{AD8384B1-665C-48F4-B562-306D5E6119E5}" destId="{BDA454A1-C78E-42DD-B89B-83259B3126CE}" srcOrd="0" destOrd="0" presId="urn:microsoft.com/office/officeart/2005/8/layout/process4"/>
    <dgm:cxn modelId="{9E66B17E-6755-4BD7-887A-D273B8760347}" type="presParOf" srcId="{AD8384B1-665C-48F4-B562-306D5E6119E5}" destId="{C331940A-5CBC-4DE7-99B2-18EDA502E832}" srcOrd="1" destOrd="0" presId="urn:microsoft.com/office/officeart/2005/8/layout/process4"/>
    <dgm:cxn modelId="{5256A661-6767-42F8-9AEA-84709CAE3EEA}" type="presParOf" srcId="{AD8384B1-665C-48F4-B562-306D5E6119E5}" destId="{408A399C-606D-4A40-8F63-B5DDDCB1F21D}" srcOrd="2" destOrd="0" presId="urn:microsoft.com/office/officeart/2005/8/layout/process4"/>
    <dgm:cxn modelId="{84273F13-446D-4F03-9FAF-32D8DB292E8B}" type="presParOf" srcId="{408A399C-606D-4A40-8F63-B5DDDCB1F21D}" destId="{91A5D202-4D46-4816-890C-6CF69E2E19F1}" srcOrd="0" destOrd="0" presId="urn:microsoft.com/office/officeart/2005/8/layout/process4"/>
    <dgm:cxn modelId="{4E6B9E3C-F3E4-4E2B-A147-76B769C0CE99}" type="presParOf" srcId="{408A399C-606D-4A40-8F63-B5DDDCB1F21D}" destId="{D2DBEF00-2187-4F11-804E-FE057AB815AF}" srcOrd="1" destOrd="0" presId="urn:microsoft.com/office/officeart/2005/8/layout/process4"/>
    <dgm:cxn modelId="{97362400-4364-4339-8772-F913BA5034A3}" type="presParOf" srcId="{7290946C-A196-493C-9909-E295B0C79828}" destId="{548198DB-A7BA-4DA2-81B4-BF846D6302D6}" srcOrd="3" destOrd="0" presId="urn:microsoft.com/office/officeart/2005/8/layout/process4"/>
    <dgm:cxn modelId="{8FD426DB-7741-4AEB-A233-F52D4A60DB55}" type="presParOf" srcId="{7290946C-A196-493C-9909-E295B0C79828}" destId="{1E643C00-6453-463F-88EF-45DE1B0892E6}" srcOrd="4" destOrd="0" presId="urn:microsoft.com/office/officeart/2005/8/layout/process4"/>
    <dgm:cxn modelId="{AADF5F22-BD3D-4D4F-BECA-0CB0C3B00D1F}" type="presParOf" srcId="{1E643C00-6453-463F-88EF-45DE1B0892E6}" destId="{743E87B4-2A1B-4152-89B1-15A2ED677AA3}" srcOrd="0" destOrd="0" presId="urn:microsoft.com/office/officeart/2005/8/layout/process4"/>
    <dgm:cxn modelId="{9EF461F9-CA44-4577-9440-FE6AD75F275B}" type="presParOf" srcId="{1E643C00-6453-463F-88EF-45DE1B0892E6}" destId="{C8E5410E-170B-466F-B86A-2A86038263A9}" srcOrd="1" destOrd="0" presId="urn:microsoft.com/office/officeart/2005/8/layout/process4"/>
    <dgm:cxn modelId="{491A33D3-A6A8-4536-9F9F-195E836190E5}" type="presParOf" srcId="{1E643C00-6453-463F-88EF-45DE1B0892E6}" destId="{B4E7ED8A-C1C6-43D8-9BB4-072D58F19A21}" srcOrd="2" destOrd="0" presId="urn:microsoft.com/office/officeart/2005/8/layout/process4"/>
    <dgm:cxn modelId="{13F6B1FA-DBD1-44ED-958B-2C70B0EDA8B5}" type="presParOf" srcId="{B4E7ED8A-C1C6-43D8-9BB4-072D58F19A21}" destId="{8021A90B-F621-479D-97FA-8B95FFF67F89}" srcOrd="0" destOrd="0" presId="urn:microsoft.com/office/officeart/2005/8/layout/process4"/>
    <dgm:cxn modelId="{ACDA1131-CAAB-4F61-9E39-317F014C7394}" type="presParOf" srcId="{B4E7ED8A-C1C6-43D8-9BB4-072D58F19A21}" destId="{84F6D9B7-66F6-47CC-94E2-523E06A109F8}" srcOrd="1" destOrd="0" presId="urn:microsoft.com/office/officeart/2005/8/layout/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DFF58-74BF-4B43-9E1B-49565141BAFD}">
      <dsp:nvSpPr>
        <dsp:cNvPr id="0" name=""/>
        <dsp:cNvSpPr/>
      </dsp:nvSpPr>
      <dsp:spPr>
        <a:xfrm>
          <a:off x="1521902" y="21324"/>
          <a:ext cx="1268393" cy="824456"/>
        </a:xfrm>
        <a:prstGeom prst="roundRect">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kern="1200" dirty="0">
              <a:solidFill>
                <a:schemeClr val="tx1"/>
              </a:solidFill>
              <a:effectLst/>
              <a:latin typeface="Arial" panose="020B0604020202020204" pitchFamily="34" charset="0"/>
              <a:cs typeface="Arial" panose="020B0604020202020204" pitchFamily="34" charset="0"/>
            </a:rPr>
            <a:t>Logística Inversa</a:t>
          </a:r>
        </a:p>
      </dsp:txBody>
      <dsp:txXfrm>
        <a:off x="1562149" y="61571"/>
        <a:ext cx="1187899" cy="743962"/>
      </dsp:txXfrm>
    </dsp:sp>
    <dsp:sp modelId="{B620A558-F5C1-4A9E-B5D1-6BDB176260BE}">
      <dsp:nvSpPr>
        <dsp:cNvPr id="0" name=""/>
        <dsp:cNvSpPr/>
      </dsp:nvSpPr>
      <dsp:spPr>
        <a:xfrm>
          <a:off x="509110" y="433552"/>
          <a:ext cx="3293978" cy="3293978"/>
        </a:xfrm>
        <a:custGeom>
          <a:avLst/>
          <a:gdLst/>
          <a:ahLst/>
          <a:cxnLst/>
          <a:rect l="0" t="0" r="0" b="0"/>
          <a:pathLst>
            <a:path>
              <a:moveTo>
                <a:pt x="2451062" y="209616"/>
              </a:moveTo>
              <a:arcTo wR="1646989" hR="1646989" stAng="17953373" swAng="1211638"/>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87E26C76-ABAE-4A6F-BCDB-146FAB85A259}">
      <dsp:nvSpPr>
        <dsp:cNvPr id="0" name=""/>
        <dsp:cNvSpPr/>
      </dsp:nvSpPr>
      <dsp:spPr>
        <a:xfrm>
          <a:off x="2997649" y="1159365"/>
          <a:ext cx="1449660"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kern="1200" dirty="0">
              <a:solidFill>
                <a:schemeClr val="tx1"/>
              </a:solidFill>
              <a:effectLst>
                <a:outerShdw blurRad="38100" dist="38100" dir="2700000" algn="tl">
                  <a:srgbClr val="000000">
                    <a:alpha val="43137"/>
                  </a:srgbClr>
                </a:outerShdw>
              </a:effectLst>
            </a:rPr>
            <a:t>Sistemas de logística inversa</a:t>
          </a:r>
        </a:p>
      </dsp:txBody>
      <dsp:txXfrm>
        <a:off x="3037896" y="1199612"/>
        <a:ext cx="1369166" cy="743962"/>
      </dsp:txXfrm>
    </dsp:sp>
    <dsp:sp modelId="{61CDD775-7DE4-48C6-A364-9B19BED94835}">
      <dsp:nvSpPr>
        <dsp:cNvPr id="0" name=""/>
        <dsp:cNvSpPr/>
      </dsp:nvSpPr>
      <dsp:spPr>
        <a:xfrm>
          <a:off x="509110" y="433552"/>
          <a:ext cx="3293978" cy="3293978"/>
        </a:xfrm>
        <a:custGeom>
          <a:avLst/>
          <a:gdLst/>
          <a:ahLst/>
          <a:cxnLst/>
          <a:rect l="0" t="0" r="0" b="0"/>
          <a:pathLst>
            <a:path>
              <a:moveTo>
                <a:pt x="3290028" y="1760983"/>
              </a:moveTo>
              <a:arcTo wR="1646989" hR="1646989" stAng="21838130" swAng="1359803"/>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B0641D6-5AF4-469B-834F-21945D5681C0}">
      <dsp:nvSpPr>
        <dsp:cNvPr id="0" name=""/>
        <dsp:cNvSpPr/>
      </dsp:nvSpPr>
      <dsp:spPr>
        <a:xfrm>
          <a:off x="2489978" y="3000755"/>
          <a:ext cx="1268393"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solidFill>
                <a:schemeClr val="tx1"/>
              </a:solidFill>
              <a:effectLst/>
              <a:latin typeface="Arial" panose="020B0604020202020204" pitchFamily="34" charset="0"/>
              <a:cs typeface="Arial" panose="020B0604020202020204" pitchFamily="34" charset="0"/>
            </a:rPr>
            <a:t>Metodología</a:t>
          </a:r>
        </a:p>
      </dsp:txBody>
      <dsp:txXfrm>
        <a:off x="2530225" y="3041002"/>
        <a:ext cx="1187899" cy="743962"/>
      </dsp:txXfrm>
    </dsp:sp>
    <dsp:sp modelId="{9C6E8BD3-FCAB-472A-8B01-ED67A764BD41}">
      <dsp:nvSpPr>
        <dsp:cNvPr id="0" name=""/>
        <dsp:cNvSpPr/>
      </dsp:nvSpPr>
      <dsp:spPr>
        <a:xfrm>
          <a:off x="509110" y="433552"/>
          <a:ext cx="3293978" cy="3293978"/>
        </a:xfrm>
        <a:custGeom>
          <a:avLst/>
          <a:gdLst/>
          <a:ahLst/>
          <a:cxnLst/>
          <a:rect l="0" t="0" r="0" b="0"/>
          <a:pathLst>
            <a:path>
              <a:moveTo>
                <a:pt x="1849135" y="3281525"/>
              </a:moveTo>
              <a:arcTo wR="1646989" hR="1646989" stAng="4976995" swAng="846011"/>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37C12DC-0716-46E6-8D02-04AB635317EA}">
      <dsp:nvSpPr>
        <dsp:cNvPr id="0" name=""/>
        <dsp:cNvSpPr/>
      </dsp:nvSpPr>
      <dsp:spPr>
        <a:xfrm>
          <a:off x="553826" y="3000755"/>
          <a:ext cx="1268393"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u="none" kern="1200" dirty="0">
              <a:solidFill>
                <a:schemeClr val="tx1"/>
              </a:solidFill>
              <a:effectLst/>
              <a:latin typeface="Arial" panose="020B0604020202020204" pitchFamily="34" charset="0"/>
              <a:cs typeface="Arial" panose="020B0604020202020204" pitchFamily="34" charset="0"/>
            </a:rPr>
            <a:t>Ejecución del sistema inverso</a:t>
          </a:r>
        </a:p>
      </dsp:txBody>
      <dsp:txXfrm>
        <a:off x="594073" y="3041002"/>
        <a:ext cx="1187899" cy="743962"/>
      </dsp:txXfrm>
    </dsp:sp>
    <dsp:sp modelId="{A9DC648E-0558-409B-9592-3E12B76FA444}">
      <dsp:nvSpPr>
        <dsp:cNvPr id="0" name=""/>
        <dsp:cNvSpPr/>
      </dsp:nvSpPr>
      <dsp:spPr>
        <a:xfrm>
          <a:off x="509110" y="433552"/>
          <a:ext cx="3293978" cy="3293978"/>
        </a:xfrm>
        <a:custGeom>
          <a:avLst/>
          <a:gdLst/>
          <a:ahLst/>
          <a:cxnLst/>
          <a:rect l="0" t="0" r="0" b="0"/>
          <a:pathLst>
            <a:path>
              <a:moveTo>
                <a:pt x="174741" y="2385271"/>
              </a:moveTo>
              <a:arcTo wR="1646989" hR="1646989" stAng="9202067" swAng="1359803"/>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08E2CAD-F74B-4442-8197-220E5E4DFB1F}">
      <dsp:nvSpPr>
        <dsp:cNvPr id="0" name=""/>
        <dsp:cNvSpPr/>
      </dsp:nvSpPr>
      <dsp:spPr>
        <a:xfrm>
          <a:off x="-44477" y="1159365"/>
          <a:ext cx="1268393" cy="824456"/>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i="0" kern="1200" dirty="0">
              <a:solidFill>
                <a:schemeClr val="tx1"/>
              </a:solidFill>
              <a:effectLst/>
              <a:latin typeface="Arial" panose="020B0604020202020204" pitchFamily="34" charset="0"/>
              <a:cs typeface="Arial" panose="020B0604020202020204" pitchFamily="34" charset="0"/>
            </a:rPr>
            <a:t>Aplicación</a:t>
          </a:r>
        </a:p>
      </dsp:txBody>
      <dsp:txXfrm>
        <a:off x="-4230" y="1199612"/>
        <a:ext cx="1187899" cy="743962"/>
      </dsp:txXfrm>
    </dsp:sp>
    <dsp:sp modelId="{680B4F48-6C0B-437B-AFF8-A84492259D15}">
      <dsp:nvSpPr>
        <dsp:cNvPr id="0" name=""/>
        <dsp:cNvSpPr/>
      </dsp:nvSpPr>
      <dsp:spPr>
        <a:xfrm>
          <a:off x="509110" y="433552"/>
          <a:ext cx="3293978" cy="3293978"/>
        </a:xfrm>
        <a:custGeom>
          <a:avLst/>
          <a:gdLst/>
          <a:ahLst/>
          <a:cxnLst/>
          <a:rect l="0" t="0" r="0" b="0"/>
          <a:pathLst>
            <a:path>
              <a:moveTo>
                <a:pt x="396162" y="575538"/>
              </a:moveTo>
              <a:arcTo wR="1646989" hR="1646989" stAng="13234989" swAng="1211638"/>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2A4DC7-79A3-4AB1-AAC2-1EC1C7EB758A}">
      <dsp:nvSpPr>
        <dsp:cNvPr id="0" name=""/>
        <dsp:cNvSpPr/>
      </dsp:nvSpPr>
      <dsp:spPr>
        <a:xfrm>
          <a:off x="0" y="1414"/>
          <a:ext cx="6283930" cy="906436"/>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1. Mantener el flujo logístico de los productos y servicios, con el desarrollo de sistemas de información y el uso de la tecnología, con atención a los requerimientos legales y de protección al ambiente</a:t>
          </a:r>
        </a:p>
      </dsp:txBody>
      <dsp:txXfrm>
        <a:off x="44249" y="45663"/>
        <a:ext cx="6195432" cy="817938"/>
      </dsp:txXfrm>
    </dsp:sp>
    <dsp:sp modelId="{E699FD69-3288-4607-9FBD-6548119F8818}">
      <dsp:nvSpPr>
        <dsp:cNvPr id="0" name=""/>
        <dsp:cNvSpPr/>
      </dsp:nvSpPr>
      <dsp:spPr>
        <a:xfrm>
          <a:off x="0" y="921914"/>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2. Desarrollar e Impulsar proyectos que consideren la protección al ambiente, y de logística inversa que agreguen valor a la cadena de suministros.</a:t>
          </a:r>
        </a:p>
      </dsp:txBody>
      <dsp:txXfrm>
        <a:off x="42390" y="964304"/>
        <a:ext cx="6199150" cy="783579"/>
      </dsp:txXfrm>
    </dsp:sp>
    <dsp:sp modelId="{362CDE7F-2959-4BD4-9B40-F806C48664C2}">
      <dsp:nvSpPr>
        <dsp:cNvPr id="0" name=""/>
        <dsp:cNvSpPr/>
      </dsp:nvSpPr>
      <dsp:spPr>
        <a:xfrm>
          <a:off x="0" y="1804336"/>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3. Establecer y mantener relaciones estrechas con los clientes y proveedores de una cadena de suministros, para realizar alianzas estratégicas.</a:t>
          </a:r>
        </a:p>
      </dsp:txBody>
      <dsp:txXfrm>
        <a:off x="42390" y="1846726"/>
        <a:ext cx="6199150" cy="783579"/>
      </dsp:txXfrm>
    </dsp:sp>
    <dsp:sp modelId="{577B05BE-25B4-41D7-97C2-AD4AB28CE69B}">
      <dsp:nvSpPr>
        <dsp:cNvPr id="0" name=""/>
        <dsp:cNvSpPr/>
      </dsp:nvSpPr>
      <dsp:spPr>
        <a:xfrm>
          <a:off x="0" y="2686757"/>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4. Investigar los factores que determinan el desempeño logístico de una organización.</a:t>
          </a:r>
        </a:p>
      </dsp:txBody>
      <dsp:txXfrm>
        <a:off x="42390" y="2729147"/>
        <a:ext cx="6199150" cy="783579"/>
      </dsp:txXfrm>
    </dsp:sp>
    <dsp:sp modelId="{5EA6F050-B69C-4EA0-A4F6-7CCF7DEDCF4B}">
      <dsp:nvSpPr>
        <dsp:cNvPr id="0" name=""/>
        <dsp:cNvSpPr/>
      </dsp:nvSpPr>
      <dsp:spPr>
        <a:xfrm>
          <a:off x="0" y="3569179"/>
          <a:ext cx="6283930" cy="86835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s-MX" sz="1600" kern="1200" dirty="0">
              <a:solidFill>
                <a:srgbClr val="2B3616"/>
              </a:solidFill>
            </a:rPr>
            <a:t>5. Analizar el papel de la logística como estrategia en las empresas.</a:t>
          </a:r>
        </a:p>
      </dsp:txBody>
      <dsp:txXfrm>
        <a:off x="42390" y="3611569"/>
        <a:ext cx="6199150" cy="7835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505A08-7EF1-4E62-9401-156F8179B2F8}">
      <dsp:nvSpPr>
        <dsp:cNvPr id="0" name=""/>
        <dsp:cNvSpPr/>
      </dsp:nvSpPr>
      <dsp:spPr>
        <a:xfrm>
          <a:off x="0" y="2498126"/>
          <a:ext cx="8640962" cy="81974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s-MX" sz="1500" b="1" i="0" kern="1200" dirty="0"/>
            <a:t>Gestión de residuos</a:t>
          </a:r>
          <a:endParaRPr lang="es-MX" sz="1500" kern="1200" dirty="0"/>
        </a:p>
      </dsp:txBody>
      <dsp:txXfrm>
        <a:off x="0" y="2498126"/>
        <a:ext cx="8640962" cy="442664"/>
      </dsp:txXfrm>
    </dsp:sp>
    <dsp:sp modelId="{60F7FF3C-73D0-4464-8923-8999AE8919C3}">
      <dsp:nvSpPr>
        <dsp:cNvPr id="0" name=""/>
        <dsp:cNvSpPr/>
      </dsp:nvSpPr>
      <dsp:spPr>
        <a:xfrm>
          <a:off x="0" y="2923809"/>
          <a:ext cx="4320480" cy="377084"/>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MX" sz="2200" b="0" i="0" kern="1200" dirty="0"/>
            <a:t>Ingeniería de producto.</a:t>
          </a:r>
          <a:endParaRPr lang="es-MX" sz="2200" kern="1200" dirty="0"/>
        </a:p>
      </dsp:txBody>
      <dsp:txXfrm>
        <a:off x="0" y="2923809"/>
        <a:ext cx="4320480" cy="377084"/>
      </dsp:txXfrm>
    </dsp:sp>
    <dsp:sp modelId="{8D50C67A-D1D0-4EF0-9AB3-5DB1987528ED}">
      <dsp:nvSpPr>
        <dsp:cNvPr id="0" name=""/>
        <dsp:cNvSpPr/>
      </dsp:nvSpPr>
      <dsp:spPr>
        <a:xfrm>
          <a:off x="4320481" y="2923809"/>
          <a:ext cx="4320480" cy="377084"/>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MX" sz="2200" b="0" i="0" kern="1200" dirty="0"/>
            <a:t>Reutilización o destrucción.</a:t>
          </a:r>
          <a:endParaRPr lang="es-MX" sz="2200" kern="1200" dirty="0"/>
        </a:p>
      </dsp:txBody>
      <dsp:txXfrm>
        <a:off x="4320481" y="2923809"/>
        <a:ext cx="4320480" cy="377084"/>
      </dsp:txXfrm>
    </dsp:sp>
    <dsp:sp modelId="{C331940A-5CBC-4DE7-99B2-18EDA502E832}">
      <dsp:nvSpPr>
        <dsp:cNvPr id="0" name=""/>
        <dsp:cNvSpPr/>
      </dsp:nvSpPr>
      <dsp:spPr>
        <a:xfrm rot="10800000">
          <a:off x="0" y="1249063"/>
          <a:ext cx="8640962" cy="1260773"/>
        </a:xfrm>
        <a:prstGeom prst="upArrowCallou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b="1" i="0" kern="1200" dirty="0"/>
            <a:t>Devolución.</a:t>
          </a:r>
          <a:endParaRPr lang="es-MX" sz="1800" b="1" kern="1200" dirty="0"/>
        </a:p>
      </dsp:txBody>
      <dsp:txXfrm rot="-10800000">
        <a:off x="0" y="1249063"/>
        <a:ext cx="8640962" cy="442531"/>
      </dsp:txXfrm>
    </dsp:sp>
    <dsp:sp modelId="{91A5D202-4D46-4816-890C-6CF69E2E19F1}">
      <dsp:nvSpPr>
        <dsp:cNvPr id="0" name=""/>
        <dsp:cNvSpPr/>
      </dsp:nvSpPr>
      <dsp:spPr>
        <a:xfrm>
          <a:off x="0" y="1691594"/>
          <a:ext cx="4320480" cy="376971"/>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MX" sz="2200" b="0" i="0" kern="1200" dirty="0"/>
            <a:t>Retirada de mercancía</a:t>
          </a:r>
          <a:endParaRPr lang="es-MX" sz="2200" kern="1200" dirty="0"/>
        </a:p>
      </dsp:txBody>
      <dsp:txXfrm>
        <a:off x="0" y="1691594"/>
        <a:ext cx="4320480" cy="376971"/>
      </dsp:txXfrm>
    </dsp:sp>
    <dsp:sp modelId="{D2DBEF00-2187-4F11-804E-FE057AB815AF}">
      <dsp:nvSpPr>
        <dsp:cNvPr id="0" name=""/>
        <dsp:cNvSpPr/>
      </dsp:nvSpPr>
      <dsp:spPr>
        <a:xfrm>
          <a:off x="4320481" y="1691594"/>
          <a:ext cx="4320480" cy="376971"/>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MX" sz="2200" b="0" i="0" kern="1200" dirty="0"/>
            <a:t>Clasificación de productos.</a:t>
          </a:r>
          <a:endParaRPr lang="es-MX" sz="2200" kern="1200" dirty="0"/>
        </a:p>
      </dsp:txBody>
      <dsp:txXfrm>
        <a:off x="4320481" y="1691594"/>
        <a:ext cx="4320480" cy="376971"/>
      </dsp:txXfrm>
    </dsp:sp>
    <dsp:sp modelId="{C8E5410E-170B-466F-B86A-2A86038263A9}">
      <dsp:nvSpPr>
        <dsp:cNvPr id="0" name=""/>
        <dsp:cNvSpPr/>
      </dsp:nvSpPr>
      <dsp:spPr>
        <a:xfrm rot="10800000">
          <a:off x="0" y="586"/>
          <a:ext cx="8640962" cy="1260773"/>
        </a:xfrm>
        <a:prstGeom prst="upArrowCallou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b="1" i="0" kern="1200" dirty="0"/>
            <a:t>RECICLAJE.                                                    SUSTITUCIÓN DE MATERIALES</a:t>
          </a:r>
          <a:endParaRPr lang="es-MX" sz="1800" b="1" kern="1200" dirty="0"/>
        </a:p>
      </dsp:txBody>
      <dsp:txXfrm rot="-10800000">
        <a:off x="0" y="586"/>
        <a:ext cx="8640962" cy="442531"/>
      </dsp:txXfrm>
    </dsp:sp>
    <dsp:sp modelId="{8021A90B-F621-479D-97FA-8B95FFF67F89}">
      <dsp:nvSpPr>
        <dsp:cNvPr id="0" name=""/>
        <dsp:cNvSpPr/>
      </dsp:nvSpPr>
      <dsp:spPr>
        <a:xfrm>
          <a:off x="0" y="430240"/>
          <a:ext cx="4320480" cy="376971"/>
        </a:xfrm>
        <a:prstGeom prst="rect">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MX" sz="2200" b="0" i="0" kern="1200" dirty="0"/>
            <a:t>Gestión de compras.</a:t>
          </a:r>
          <a:endParaRPr lang="es-MX" sz="2200" kern="1200" dirty="0"/>
        </a:p>
      </dsp:txBody>
      <dsp:txXfrm>
        <a:off x="0" y="430240"/>
        <a:ext cx="4320480" cy="376971"/>
      </dsp:txXfrm>
    </dsp:sp>
    <dsp:sp modelId="{84F6D9B7-66F6-47CC-94E2-523E06A109F8}">
      <dsp:nvSpPr>
        <dsp:cNvPr id="0" name=""/>
        <dsp:cNvSpPr/>
      </dsp:nvSpPr>
      <dsp:spPr>
        <a:xfrm>
          <a:off x="4320481" y="443117"/>
          <a:ext cx="4320480" cy="376971"/>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MX" sz="2200" b="0" i="0" kern="1200" dirty="0"/>
            <a:t>Gestión de residuos.</a:t>
          </a:r>
          <a:endParaRPr lang="es-MX" sz="2200" kern="1200" dirty="0"/>
        </a:p>
      </dsp:txBody>
      <dsp:txXfrm>
        <a:off x="4320481" y="443117"/>
        <a:ext cx="4320480" cy="376971"/>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47C82A-24A5-440E-BD3C-09A801D50F9E}" type="datetimeFigureOut">
              <a:rPr lang="es-MX" smtClean="0"/>
              <a:t>29/09/2019</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A6F6F-4A20-44E9-84D2-F197DD0A359F}" type="slidenum">
              <a:rPr lang="es-MX" smtClean="0"/>
              <a:t>‹Nº›</a:t>
            </a:fld>
            <a:endParaRPr lang="es-MX" dirty="0"/>
          </a:p>
        </p:txBody>
      </p:sp>
    </p:spTree>
    <p:extLst>
      <p:ext uri="{BB962C8B-B14F-4D97-AF65-F5344CB8AC3E}">
        <p14:creationId xmlns:p14="http://schemas.microsoft.com/office/powerpoint/2010/main" val="105587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 1</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dirty="0"/>
          </a:p>
        </p:txBody>
      </p:sp>
    </p:spTree>
    <p:extLst>
      <p:ext uri="{BB962C8B-B14F-4D97-AF65-F5344CB8AC3E}">
        <p14:creationId xmlns:p14="http://schemas.microsoft.com/office/powerpoint/2010/main" val="646743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a:t>
            </a:fld>
            <a:endParaRPr lang="es-ES" dirty="0"/>
          </a:p>
        </p:txBody>
      </p:sp>
    </p:spTree>
    <p:extLst>
      <p:ext uri="{BB962C8B-B14F-4D97-AF65-F5344CB8AC3E}">
        <p14:creationId xmlns:p14="http://schemas.microsoft.com/office/powerpoint/2010/main" val="292440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a:t>
            </a:fld>
            <a:endParaRPr lang="es-ES" dirty="0"/>
          </a:p>
        </p:txBody>
      </p:sp>
    </p:spTree>
    <p:extLst>
      <p:ext uri="{BB962C8B-B14F-4D97-AF65-F5344CB8AC3E}">
        <p14:creationId xmlns:p14="http://schemas.microsoft.com/office/powerpoint/2010/main" val="4025777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29/09/2019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24496A-EAB5-4640-9675-4D7C72CE95A4}" type="datetimeFigureOut">
              <a:rPr lang="es-MX" smtClean="0"/>
              <a:pPr/>
              <a:t>29/09/2019</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285A5-ADFC-4BDD-AE51-6E22F0246274}"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hyperlink" Target="http://2.bp.blogspot.com/-rTR4NO98lBg/TqrpSY4TPgI/AAAAAAAAAB0/00HLQNgF32c/s1600/Esquema+basico+de+una+planta+de+clasificacion.jpg" TargetMode="Externa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2.gi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5.jpg"/><Relationship Id="rId5" Type="http://schemas.openxmlformats.org/officeDocument/2006/relationships/image" Target="../media/image1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5.png"/><Relationship Id="rId9" Type="http://schemas.microsoft.com/office/2007/relationships/diagramDrawing" Target="../diagrams/drawing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20.gif"/><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www.atoxgrupo.com/website/noticias/estanterias-metalicas-y-responsabilidad-social-empresarial" TargetMode="Externa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www.atoxgrupo.com/website/certificaciones/calidad-y-medio-ambiente" TargetMode="External"/><Relationship Id="rId5" Type="http://schemas.openxmlformats.org/officeDocument/2006/relationships/hyperlink" Target="http://www.atoxgrupo.com/website/noticias/comercio-electronico-mas-espacio-almacen" TargetMode="Externa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gureakmarketing.com/es/blog/27-marketing-relacional/188-logistica-inversa-stock-mercancias" TargetMode="External"/><Relationship Id="rId7" Type="http://schemas.openxmlformats.org/officeDocument/2006/relationships/image" Target="../media/image6.png"/><Relationship Id="rId2" Type="http://schemas.openxmlformats.org/officeDocument/2006/relationships/hyperlink" Target="https://meetlogistics.com/cadena-suministro/la-gestion-la-logistica-inversa/" TargetMode="External"/><Relationship Id="rId1" Type="http://schemas.openxmlformats.org/officeDocument/2006/relationships/slideLayout" Target="../slideLayouts/slideLayout5.xml"/><Relationship Id="rId6" Type="http://schemas.openxmlformats.org/officeDocument/2006/relationships/hyperlink" Target="https://www.ilogistica.es/logistica-inversa/" TargetMode="External"/><Relationship Id="rId5" Type="http://schemas.openxmlformats.org/officeDocument/2006/relationships/hyperlink" Target="https://www.salesup.com/crm-online/cc-compras-y-abastecimiento-productividad.shtml" TargetMode="External"/><Relationship Id="rId4" Type="http://schemas.openxmlformats.org/officeDocument/2006/relationships/hyperlink" Target="https://www.redalyc.org/" TargetMode="Externa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jpe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5.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
          <p:cNvSpPr>
            <a:spLocks noGrp="1"/>
          </p:cNvSpPr>
          <p:nvPr>
            <p:ph type="ctrTitle"/>
          </p:nvPr>
        </p:nvSpPr>
        <p:spPr>
          <a:xfrm>
            <a:off x="895837" y="3892598"/>
            <a:ext cx="8212667" cy="1192586"/>
          </a:xfrm>
        </p:spPr>
        <p:txBody>
          <a:bodyPr>
            <a:noAutofit/>
          </a:bodyPr>
          <a:lstStyle/>
          <a:p>
            <a:r>
              <a:rPr lang="es-ES" sz="2400" b="1" dirty="0">
                <a:latin typeface="Arial" panose="020B0604020202020204" pitchFamily="34" charset="0"/>
                <a:cs typeface="Arial" panose="020B0604020202020204" pitchFamily="34" charset="0"/>
              </a:rPr>
              <a:t>Material didáctico solo visión proyectable</a:t>
            </a:r>
            <a:endParaRPr lang="es-ES" sz="100" b="1"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C6EA9837-8B6D-4187-8E78-476052EA0D03}"/>
              </a:ext>
            </a:extLst>
          </p:cNvPr>
          <p:cNvPicPr>
            <a:picLocks noChangeAspect="1"/>
          </p:cNvPicPr>
          <p:nvPr/>
        </p:nvPicPr>
        <p:blipFill>
          <a:blip r:embed="rId3"/>
          <a:stretch>
            <a:fillRect/>
          </a:stretch>
        </p:blipFill>
        <p:spPr>
          <a:xfrm>
            <a:off x="0" y="5805265"/>
            <a:ext cx="9144000" cy="1052736"/>
          </a:xfrm>
          <a:prstGeom prst="rect">
            <a:avLst/>
          </a:prstGeom>
        </p:spPr>
      </p:pic>
      <p:sp>
        <p:nvSpPr>
          <p:cNvPr id="3" name="Subtítulo 2"/>
          <p:cNvSpPr>
            <a:spLocks noGrp="1"/>
          </p:cNvSpPr>
          <p:nvPr>
            <p:ph type="subTitle" idx="1"/>
          </p:nvPr>
        </p:nvSpPr>
        <p:spPr>
          <a:xfrm>
            <a:off x="1483568" y="6346016"/>
            <a:ext cx="6400800" cy="377321"/>
          </a:xfrm>
        </p:spPr>
        <p:txBody>
          <a:bodyPr>
            <a:normAutofit/>
          </a:bodyPr>
          <a:lstStyle/>
          <a:p>
            <a:r>
              <a:rPr lang="es-ES" sz="1400" b="1" dirty="0">
                <a:solidFill>
                  <a:srgbClr val="AC8300"/>
                </a:solidFill>
                <a:latin typeface="Helvetica Neue Light"/>
                <a:cs typeface="Helvetica Neue Light"/>
              </a:rPr>
              <a:t>2019-B</a:t>
            </a:r>
          </a:p>
        </p:txBody>
      </p:sp>
      <p:pic>
        <p:nvPicPr>
          <p:cNvPr id="1042" name="Picture 18" descr="Escudo de la Universidad Autónoma del Estado de México..jpg">
            <a:extLst>
              <a:ext uri="{FF2B5EF4-FFF2-40B4-BE49-F238E27FC236}">
                <a16:creationId xmlns:a16="http://schemas.microsoft.com/office/drawing/2014/main" id="{F98D77B4-82D5-4FFB-B6A2-941A6529FF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4" y="362322"/>
            <a:ext cx="3879304" cy="342671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A46E5219-B193-4B54-B1E4-6893FEE04B52}"/>
              </a:ext>
            </a:extLst>
          </p:cNvPr>
          <p:cNvPicPr>
            <a:picLocks noChangeAspect="1"/>
          </p:cNvPicPr>
          <p:nvPr/>
        </p:nvPicPr>
        <p:blipFill>
          <a:blip r:embed="rId5"/>
          <a:stretch>
            <a:fillRect/>
          </a:stretch>
        </p:blipFill>
        <p:spPr>
          <a:xfrm>
            <a:off x="0" y="5709783"/>
            <a:ext cx="9144000" cy="243905"/>
          </a:xfrm>
          <a:prstGeom prst="rect">
            <a:avLst/>
          </a:prstGeom>
        </p:spPr>
      </p:pic>
    </p:spTree>
    <p:extLst>
      <p:ext uri="{BB962C8B-B14F-4D97-AF65-F5344CB8AC3E}">
        <p14:creationId xmlns:p14="http://schemas.microsoft.com/office/powerpoint/2010/main" val="3947291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251520" y="1159298"/>
            <a:ext cx="6884642"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2. ACTIVIDADES DE LA LOGÍSTICA INVERSA.</a:t>
            </a:r>
          </a:p>
        </p:txBody>
      </p:sp>
      <p:pic>
        <p:nvPicPr>
          <p:cNvPr id="1026" name="Picture 2">
            <a:hlinkClick r:id="rId5"/>
            <a:extLst>
              <a:ext uri="{FF2B5EF4-FFF2-40B4-BE49-F238E27FC236}">
                <a16:creationId xmlns:a16="http://schemas.microsoft.com/office/drawing/2014/main" id="{4E54F899-1254-4827-AEBC-31B6B1D9B7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1279" y="2174121"/>
            <a:ext cx="3711201" cy="330297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A66CD48F-3A97-43F5-ADA7-7B7CE1CFBE29}"/>
              </a:ext>
            </a:extLst>
          </p:cNvPr>
          <p:cNvSpPr>
            <a:spLocks noChangeArrowheads="1"/>
          </p:cNvSpPr>
          <p:nvPr/>
        </p:nvSpPr>
        <p:spPr bwMode="auto">
          <a:xfrm>
            <a:off x="395536" y="1698018"/>
            <a:ext cx="4464496" cy="5330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9350" rIns="0" bIns="7935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AR" altLang="es-MX" sz="2400" b="0" i="0" u="none" strike="noStrike" cap="none" normalizeH="0" baseline="0" dirty="0">
                <a:ln>
                  <a:noFill/>
                </a:ln>
                <a:effectLst/>
                <a:cs typeface="Arial" panose="020B0604020202020204" pitchFamily="34" charset="0"/>
              </a:rPr>
              <a:t>Las actividades de logística inversa son las siguientes: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AR" altLang="es-MX" sz="2400" b="0" i="0" u="none" strike="noStrike" cap="none" normalizeH="0" baseline="0" dirty="0">
              <a:ln>
                <a:noFill/>
              </a:ln>
              <a:effectLst/>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AR" altLang="es-MX" sz="2400" b="0" i="0" u="none" strike="noStrike" cap="none" normalizeH="0" baseline="0" dirty="0">
                <a:ln>
                  <a:noFill/>
                </a:ln>
                <a:effectLst/>
                <a:cs typeface="Arial" panose="020B0604020202020204" pitchFamily="34" charset="0"/>
              </a:rPr>
              <a:t>Retirada de mercancía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AR" altLang="es-MX" sz="2400" b="0" i="0" u="none" strike="noStrike" cap="none" normalizeH="0" baseline="0" dirty="0">
                <a:ln>
                  <a:noFill/>
                </a:ln>
                <a:effectLst/>
                <a:cs typeface="Arial" panose="020B0604020202020204" pitchFamily="34" charset="0"/>
              </a:rPr>
              <a:t>Clasificación de mercadería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AR" altLang="es-MX" sz="2400" b="0" i="0" u="none" strike="noStrike" cap="none" normalizeH="0" baseline="0" dirty="0">
                <a:ln>
                  <a:noFill/>
                </a:ln>
                <a:effectLst/>
                <a:cs typeface="Arial" panose="020B0604020202020204" pitchFamily="34" charset="0"/>
              </a:rPr>
              <a:t>Reacondicionamiento de productos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AR" altLang="es-MX" sz="2400" b="0" i="0" u="none" strike="noStrike" cap="none" normalizeH="0" baseline="0" dirty="0">
                <a:ln>
                  <a:noFill/>
                </a:ln>
                <a:effectLst/>
                <a:cs typeface="Arial" panose="020B0604020202020204" pitchFamily="34" charset="0"/>
              </a:rPr>
              <a:t>Devolución a orígenes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AR" altLang="es-MX" sz="2400" b="0" i="0" u="none" strike="noStrike" cap="none" normalizeH="0" baseline="0" dirty="0">
                <a:ln>
                  <a:noFill/>
                </a:ln>
                <a:effectLst/>
                <a:cs typeface="Arial" panose="020B0604020202020204" pitchFamily="34" charset="0"/>
              </a:rPr>
              <a:t>Destrucción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AR" altLang="es-MX" sz="2400" b="0" i="0" u="none" strike="noStrike" cap="none" normalizeH="0" baseline="0" dirty="0">
                <a:ln>
                  <a:noFill/>
                </a:ln>
                <a:effectLst/>
                <a:cs typeface="Arial" panose="020B0604020202020204" pitchFamily="34" charset="0"/>
              </a:rPr>
              <a:t>Procesos administrativos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AR" altLang="es-MX" sz="2400" b="0" i="0" u="none" strike="noStrike" cap="none" normalizeH="0" baseline="0" dirty="0">
                <a:ln>
                  <a:noFill/>
                </a:ln>
                <a:effectLst/>
                <a:cs typeface="Arial" panose="020B0604020202020204" pitchFamily="34" charset="0"/>
              </a:rPr>
              <a:t>Recuperación, reciclaje de envases y embalajes y residuos peligrosos.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AR" altLang="es-MX" sz="2400" b="0" i="0" u="none" strike="noStrike" cap="none" normalizeH="0" baseline="0" dirty="0">
              <a:ln>
                <a:noFill/>
              </a:ln>
              <a:effectLst/>
              <a:cs typeface="Arial" panose="020B0604020202020204" pitchFamily="34" charset="0"/>
            </a:endParaRPr>
          </a:p>
        </p:txBody>
      </p:sp>
    </p:spTree>
    <p:extLst>
      <p:ext uri="{BB962C8B-B14F-4D97-AF65-F5344CB8AC3E}">
        <p14:creationId xmlns:p14="http://schemas.microsoft.com/office/powerpoint/2010/main" val="2574976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9" name="TextBox 15">
            <a:extLst>
              <a:ext uri="{FF2B5EF4-FFF2-40B4-BE49-F238E27FC236}">
                <a16:creationId xmlns:a16="http://schemas.microsoft.com/office/drawing/2014/main" id="{BE35ED11-C7A6-4083-B949-A277A8C9B22E}"/>
              </a:ext>
            </a:extLst>
          </p:cNvPr>
          <p:cNvSpPr txBox="1"/>
          <p:nvPr/>
        </p:nvSpPr>
        <p:spPr>
          <a:xfrm>
            <a:off x="395536" y="1301537"/>
            <a:ext cx="6884642"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2. ACTIVIDADES DE LA LOGÍSTICA INVERSA.</a:t>
            </a:r>
          </a:p>
        </p:txBody>
      </p:sp>
      <p:pic>
        <p:nvPicPr>
          <p:cNvPr id="2" name="Imagen 1">
            <a:extLst>
              <a:ext uri="{FF2B5EF4-FFF2-40B4-BE49-F238E27FC236}">
                <a16:creationId xmlns:a16="http://schemas.microsoft.com/office/drawing/2014/main" id="{B65C58E6-EFFB-477B-868D-885DF7E654F9}"/>
              </a:ext>
            </a:extLst>
          </p:cNvPr>
          <p:cNvPicPr>
            <a:picLocks noChangeAspect="1"/>
          </p:cNvPicPr>
          <p:nvPr/>
        </p:nvPicPr>
        <p:blipFill>
          <a:blip r:embed="rId5"/>
          <a:stretch>
            <a:fillRect/>
          </a:stretch>
        </p:blipFill>
        <p:spPr>
          <a:xfrm>
            <a:off x="3581723" y="2670557"/>
            <a:ext cx="5356763" cy="3063567"/>
          </a:xfrm>
          <a:prstGeom prst="rect">
            <a:avLst/>
          </a:prstGeom>
        </p:spPr>
      </p:pic>
      <p:sp>
        <p:nvSpPr>
          <p:cNvPr id="3" name="Rectángulo 2">
            <a:extLst>
              <a:ext uri="{FF2B5EF4-FFF2-40B4-BE49-F238E27FC236}">
                <a16:creationId xmlns:a16="http://schemas.microsoft.com/office/drawing/2014/main" id="{9E783D2A-8481-4EDD-BF9F-7804E809AA56}"/>
              </a:ext>
            </a:extLst>
          </p:cNvPr>
          <p:cNvSpPr/>
          <p:nvPr/>
        </p:nvSpPr>
        <p:spPr>
          <a:xfrm>
            <a:off x="83112" y="1946225"/>
            <a:ext cx="3498117" cy="4093428"/>
          </a:xfrm>
          <a:prstGeom prst="rect">
            <a:avLst/>
          </a:prstGeom>
        </p:spPr>
        <p:txBody>
          <a:bodyPr wrap="square">
            <a:spAutoFit/>
          </a:bodyPr>
          <a:lstStyle/>
          <a:p>
            <a:pPr algn="just"/>
            <a:r>
              <a:rPr lang="es-ES" sz="2000" dirty="0">
                <a:latin typeface="Lato"/>
              </a:rPr>
              <a:t>Las actividades de la logística inversa son todas aquellas acciones que se utilizan para realizar los procesos de regreso de mercancías a las organizaciones, estas mercancías pueden llegar a ser productos usados, dañados, no deseados por el mercado, así como también los envases y embalajes</a:t>
            </a:r>
            <a:r>
              <a:rPr lang="fr-FR" sz="2000" dirty="0">
                <a:latin typeface="Lato"/>
              </a:rPr>
              <a:t> (</a:t>
            </a:r>
            <a:r>
              <a:rPr lang="fr-FR" sz="2000" dirty="0" err="1">
                <a:latin typeface="Lato"/>
              </a:rPr>
              <a:t>Richey</a:t>
            </a:r>
            <a:r>
              <a:rPr lang="fr-FR" sz="2000" dirty="0">
                <a:latin typeface="Lato"/>
              </a:rPr>
              <a:t> et. al., 2005;  Autry, 2005)</a:t>
            </a:r>
            <a:r>
              <a:rPr lang="es-ES" sz="2000" dirty="0">
                <a:latin typeface="Lato"/>
              </a:rPr>
              <a:t>.</a:t>
            </a:r>
            <a:endParaRPr lang="es-MX" sz="2000" dirty="0"/>
          </a:p>
        </p:txBody>
      </p:sp>
    </p:spTree>
    <p:extLst>
      <p:ext uri="{BB962C8B-B14F-4D97-AF65-F5344CB8AC3E}">
        <p14:creationId xmlns:p14="http://schemas.microsoft.com/office/powerpoint/2010/main" val="4268954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67544" y="1910842"/>
            <a:ext cx="3096343" cy="584775"/>
          </a:xfrm>
          <a:prstGeom prst="rect">
            <a:avLst/>
          </a:prstGeom>
          <a:noFill/>
          <a:ln>
            <a:solidFill>
              <a:srgbClr val="2B3616"/>
            </a:solidFill>
          </a:ln>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rPr>
              <a:t>¿ Qué es la L.I.</a:t>
            </a:r>
            <a:endParaRPr lang="es-ES" sz="3200" b="1" cap="none" spc="0"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Integración de equipos de trabajo, para realizar un análisis sobre las repercusiones de los daños y los efectos que generan productos desechables y su impacto en el medio ambiente, identificando la estrategia administrativa para la solución de la problemática. </a:t>
            </a:r>
          </a:p>
        </p:txBody>
      </p:sp>
      <p:pic>
        <p:nvPicPr>
          <p:cNvPr id="8194"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B458359A-410B-44B6-B4F0-53AF6EEB991B}"/>
              </a:ext>
            </a:extLst>
          </p:cNvPr>
          <p:cNvGrpSpPr/>
          <p:nvPr/>
        </p:nvGrpSpPr>
        <p:grpSpPr>
          <a:xfrm>
            <a:off x="0" y="-15304"/>
            <a:ext cx="9144000" cy="6900688"/>
            <a:chOff x="0" y="-15304"/>
            <a:chExt cx="9144000" cy="6900688"/>
          </a:xfrm>
        </p:grpSpPr>
        <p:grpSp>
          <p:nvGrpSpPr>
            <p:cNvPr id="12" name="Group 11">
              <a:extLst>
                <a:ext uri="{FF2B5EF4-FFF2-40B4-BE49-F238E27FC236}">
                  <a16:creationId xmlns:a16="http://schemas.microsoft.com/office/drawing/2014/main" id="{DA4CAAFF-D5E2-4626-B0D1-7AA1CEA9DEB1}"/>
                </a:ext>
              </a:extLst>
            </p:cNvPr>
            <p:cNvGrpSpPr/>
            <p:nvPr/>
          </p:nvGrpSpPr>
          <p:grpSpPr>
            <a:xfrm>
              <a:off x="0" y="-15304"/>
              <a:ext cx="9144000" cy="6900688"/>
              <a:chOff x="0" y="-15304"/>
              <a:chExt cx="9144000" cy="6900688"/>
            </a:xfrm>
          </p:grpSpPr>
          <p:pic>
            <p:nvPicPr>
              <p:cNvPr id="14" name="Picture 13">
                <a:extLst>
                  <a:ext uri="{FF2B5EF4-FFF2-40B4-BE49-F238E27FC236}">
                    <a16:creationId xmlns:a16="http://schemas.microsoft.com/office/drawing/2014/main" id="{28D6274F-7749-4478-8E4D-586A5D5F31F6}"/>
                  </a:ext>
                </a:extLst>
              </p:cNvPr>
              <p:cNvPicPr>
                <a:picLocks noChangeAspect="1"/>
              </p:cNvPicPr>
              <p:nvPr/>
            </p:nvPicPr>
            <p:blipFill>
              <a:blip r:embed="rId3"/>
              <a:stretch>
                <a:fillRect/>
              </a:stretch>
            </p:blipFill>
            <p:spPr>
              <a:xfrm>
                <a:off x="0" y="-15304"/>
                <a:ext cx="9144000" cy="1028700"/>
              </a:xfrm>
              <a:prstGeom prst="rect">
                <a:avLst/>
              </a:prstGeom>
            </p:spPr>
          </p:pic>
          <p:pic>
            <p:nvPicPr>
              <p:cNvPr id="15" name="Picture 14">
                <a:extLst>
                  <a:ext uri="{FF2B5EF4-FFF2-40B4-BE49-F238E27FC236}">
                    <a16:creationId xmlns:a16="http://schemas.microsoft.com/office/drawing/2014/main" id="{A3BA6C8D-0C2C-4016-90BE-A3DC1CA95DBA}"/>
                  </a:ext>
                </a:extLst>
              </p:cNvPr>
              <p:cNvPicPr>
                <a:picLocks noChangeAspect="1"/>
              </p:cNvPicPr>
              <p:nvPr/>
            </p:nvPicPr>
            <p:blipFill>
              <a:blip r:embed="rId4"/>
              <a:stretch>
                <a:fillRect/>
              </a:stretch>
            </p:blipFill>
            <p:spPr>
              <a:xfrm>
                <a:off x="0" y="6641479"/>
                <a:ext cx="9144000" cy="243905"/>
              </a:xfrm>
              <a:prstGeom prst="rect">
                <a:avLst/>
              </a:prstGeom>
            </p:spPr>
          </p:pic>
          <p:pic>
            <p:nvPicPr>
              <p:cNvPr id="16" name="Imagen 10" descr="potroUAEM.png">
                <a:extLst>
                  <a:ext uri="{FF2B5EF4-FFF2-40B4-BE49-F238E27FC236}">
                    <a16:creationId xmlns:a16="http://schemas.microsoft.com/office/drawing/2014/main" id="{3F8D1D9A-B8D7-4898-9AE1-3C1E06B05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3" name="TextBox 12">
              <a:extLst>
                <a:ext uri="{FF2B5EF4-FFF2-40B4-BE49-F238E27FC236}">
                  <a16:creationId xmlns:a16="http://schemas.microsoft.com/office/drawing/2014/main" id="{B82655C2-CBC2-4E0C-AE62-8267DA429744}"/>
                </a:ext>
              </a:extLst>
            </p:cNvPr>
            <p:cNvSpPr txBox="1"/>
            <p:nvPr/>
          </p:nvSpPr>
          <p:spPr>
            <a:xfrm>
              <a:off x="843254" y="92207"/>
              <a:ext cx="7058343" cy="707886"/>
            </a:xfrm>
            <a:prstGeom prst="rect">
              <a:avLst/>
            </a:prstGeom>
            <a:noFill/>
          </p:spPr>
          <p:txBody>
            <a:bodyPr wrap="none" rtlCol="0">
              <a:spAutoFit/>
            </a:bodyPr>
            <a:lstStyle/>
            <a:p>
              <a:r>
                <a:rPr lang="es-MX" sz="4000" dirty="0">
                  <a:solidFill>
                    <a:schemeClr val="bg1"/>
                  </a:solidFill>
                  <a:latin typeface="Arial" panose="020B0604020202020204" pitchFamily="34" charset="0"/>
                  <a:cs typeface="Arial" panose="020B0604020202020204" pitchFamily="34" charset="0"/>
                </a:rPr>
                <a:t>1. Qué es la logística inversa?</a:t>
              </a:r>
            </a:p>
          </p:txBody>
        </p:sp>
      </p:grpSp>
    </p:spTree>
    <p:extLst>
      <p:ext uri="{BB962C8B-B14F-4D97-AF65-F5344CB8AC3E}">
        <p14:creationId xmlns:p14="http://schemas.microsoft.com/office/powerpoint/2010/main" val="3625707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16" name="TextBox 15">
            <a:extLst>
              <a:ext uri="{FF2B5EF4-FFF2-40B4-BE49-F238E27FC236}">
                <a16:creationId xmlns:a16="http://schemas.microsoft.com/office/drawing/2014/main" id="{CF9D1CCF-7780-4F18-B545-DD72E3439A27}"/>
              </a:ext>
            </a:extLst>
          </p:cNvPr>
          <p:cNvSpPr txBox="1"/>
          <p:nvPr/>
        </p:nvSpPr>
        <p:spPr>
          <a:xfrm>
            <a:off x="395536" y="1301537"/>
            <a:ext cx="7749494"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3. ELEMENTOS CLAVE DE LA LOGÍSTICA INVERSA.</a:t>
            </a:r>
          </a:p>
        </p:txBody>
      </p:sp>
      <p:sp>
        <p:nvSpPr>
          <p:cNvPr id="18" name="Marcador de contenido 2">
            <a:extLst>
              <a:ext uri="{FF2B5EF4-FFF2-40B4-BE49-F238E27FC236}">
                <a16:creationId xmlns:a16="http://schemas.microsoft.com/office/drawing/2014/main" id="{6AB3FCB5-E497-45AC-BCEF-AFB4D2402DCC}"/>
              </a:ext>
            </a:extLst>
          </p:cNvPr>
          <p:cNvSpPr txBox="1">
            <a:spLocks/>
          </p:cNvSpPr>
          <p:nvPr/>
        </p:nvSpPr>
        <p:spPr>
          <a:xfrm>
            <a:off x="3923928" y="1910056"/>
            <a:ext cx="4627952" cy="45259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sz="1800" b="1" dirty="0">
                <a:solidFill>
                  <a:schemeClr val="tx1"/>
                </a:solidFill>
                <a:latin typeface="Arial" panose="020B0604020202020204" pitchFamily="34" charset="0"/>
                <a:cs typeface="Arial" panose="020B0604020202020204" pitchFamily="34" charset="0"/>
              </a:rPr>
              <a:t>Una logística inversa implica la necesidad de asignar recursos clave  para su administración, como lo son: </a:t>
            </a:r>
          </a:p>
          <a:p>
            <a:pPr algn="just"/>
            <a:endParaRPr lang="es-MX" sz="1800" dirty="0">
              <a:solidFill>
                <a:schemeClr val="tx1"/>
              </a:solidFill>
              <a:latin typeface="Arial" panose="020B0604020202020204" pitchFamily="34" charset="0"/>
              <a:cs typeface="Arial" panose="020B0604020202020204" pitchFamily="34" charset="0"/>
            </a:endParaRPr>
          </a:p>
          <a:p>
            <a:pPr algn="just"/>
            <a:r>
              <a:rPr lang="es-MX" sz="1800" dirty="0">
                <a:solidFill>
                  <a:schemeClr val="tx1"/>
                </a:solidFill>
                <a:latin typeface="Arial" panose="020B0604020202020204" pitchFamily="34" charset="0"/>
                <a:cs typeface="Arial" panose="020B0604020202020204" pitchFamily="34" charset="0"/>
              </a:rPr>
              <a:t>a. Auditar los procesos logísticos a lo largo de toda la cadena de suministros;</a:t>
            </a:r>
          </a:p>
          <a:p>
            <a:pPr algn="just"/>
            <a:r>
              <a:rPr lang="es-MX" sz="1800" dirty="0">
                <a:solidFill>
                  <a:schemeClr val="tx1"/>
                </a:solidFill>
                <a:latin typeface="Arial" panose="020B0604020202020204" pitchFamily="34" charset="0"/>
                <a:cs typeface="Arial" panose="020B0604020202020204" pitchFamily="34" charset="0"/>
              </a:rPr>
              <a:t>b. Realizar estudios de diseño industrial compatible con el ambiente de envases, empaques, embalajes y unidades de manejo;</a:t>
            </a:r>
          </a:p>
          <a:p>
            <a:pPr algn="just"/>
            <a:r>
              <a:rPr lang="es-MX" sz="1800" dirty="0">
                <a:solidFill>
                  <a:schemeClr val="tx1"/>
                </a:solidFill>
                <a:latin typeface="Arial" panose="020B0604020202020204" pitchFamily="34" charset="0"/>
                <a:cs typeface="Arial" panose="020B0604020202020204" pitchFamily="34" charset="0"/>
              </a:rPr>
              <a:t>c. Financiar equipamiento específico para recuperar y reciclar materiales, y</a:t>
            </a:r>
          </a:p>
          <a:p>
            <a:pPr algn="just"/>
            <a:r>
              <a:rPr lang="es-MX" sz="1800" dirty="0">
                <a:solidFill>
                  <a:schemeClr val="tx1"/>
                </a:solidFill>
                <a:latin typeface="Arial" panose="020B0604020202020204" pitchFamily="34" charset="0"/>
                <a:cs typeface="Arial" panose="020B0604020202020204" pitchFamily="34" charset="0"/>
              </a:rPr>
              <a:t>Establecer alianzas estratégicas.</a:t>
            </a:r>
          </a:p>
          <a:p>
            <a:pPr algn="just"/>
            <a:endParaRPr lang="es-MX" sz="1800" dirty="0">
              <a:solidFill>
                <a:schemeClr val="tx1"/>
              </a:solidFill>
              <a:latin typeface="Arial" panose="020B0604020202020204" pitchFamily="34" charset="0"/>
              <a:cs typeface="Arial" panose="020B0604020202020204" pitchFamily="34" charset="0"/>
            </a:endParaRPr>
          </a:p>
        </p:txBody>
      </p:sp>
      <p:pic>
        <p:nvPicPr>
          <p:cNvPr id="3" name="Imagen 2" descr="Imagen que contiene texto, mapa&#10;&#10;Descripción generada automáticamente">
            <a:extLst>
              <a:ext uri="{FF2B5EF4-FFF2-40B4-BE49-F238E27FC236}">
                <a16:creationId xmlns:a16="http://schemas.microsoft.com/office/drawing/2014/main" id="{86E8EDED-6AAB-4277-8A9E-73C42A4908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1299" y="2083351"/>
            <a:ext cx="3722629" cy="3140968"/>
          </a:xfrm>
          <a:prstGeom prst="rect">
            <a:avLst/>
          </a:prstGeom>
        </p:spPr>
      </p:pic>
    </p:spTree>
    <p:extLst>
      <p:ext uri="{BB962C8B-B14F-4D97-AF65-F5344CB8AC3E}">
        <p14:creationId xmlns:p14="http://schemas.microsoft.com/office/powerpoint/2010/main" val="1900331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2" name="Rectángulo 1">
            <a:extLst>
              <a:ext uri="{FF2B5EF4-FFF2-40B4-BE49-F238E27FC236}">
                <a16:creationId xmlns:a16="http://schemas.microsoft.com/office/drawing/2014/main" id="{7FEA8965-EB55-4008-BA48-80D42B88F586}"/>
              </a:ext>
            </a:extLst>
          </p:cNvPr>
          <p:cNvSpPr/>
          <p:nvPr/>
        </p:nvSpPr>
        <p:spPr>
          <a:xfrm>
            <a:off x="395536" y="1850388"/>
            <a:ext cx="4680520" cy="4401205"/>
          </a:xfrm>
          <a:prstGeom prst="rect">
            <a:avLst/>
          </a:prstGeom>
        </p:spPr>
        <p:txBody>
          <a:bodyPr wrap="square">
            <a:spAutoFit/>
          </a:bodyPr>
          <a:lstStyle/>
          <a:p>
            <a:pPr algn="just"/>
            <a:r>
              <a:rPr lang="es-MX" sz="2000" b="1" dirty="0">
                <a:latin typeface="Arial" panose="020B0604020202020204" pitchFamily="34" charset="0"/>
                <a:cs typeface="Arial" panose="020B0604020202020204" pitchFamily="34" charset="0"/>
              </a:rPr>
              <a:t>Reducen costos</a:t>
            </a:r>
          </a:p>
          <a:p>
            <a:pPr algn="just"/>
            <a:r>
              <a:rPr lang="es-MX" sz="2000" dirty="0">
                <a:latin typeface="Arial" panose="020B0604020202020204" pitchFamily="34" charset="0"/>
                <a:cs typeface="Arial" panose="020B0604020202020204" pitchFamily="34" charset="0"/>
              </a:rPr>
              <a:t>Se reducen o cambian los recursos que generan grandes costos por recursos que tengan menor impacto ambiental y sean más económicos.</a:t>
            </a:r>
          </a:p>
          <a:p>
            <a:pPr algn="just"/>
            <a:r>
              <a:rPr lang="es-MX" sz="2000" b="1" dirty="0">
                <a:latin typeface="Arial" panose="020B0604020202020204" pitchFamily="34" charset="0"/>
                <a:cs typeface="Arial" panose="020B0604020202020204" pitchFamily="34" charset="0"/>
              </a:rPr>
              <a:t>Mejoran la imagen de la empresa</a:t>
            </a:r>
          </a:p>
          <a:p>
            <a:pPr algn="just"/>
            <a:r>
              <a:rPr lang="es-MX" sz="2000" dirty="0">
                <a:latin typeface="Arial" panose="020B0604020202020204" pitchFamily="34" charset="0"/>
                <a:cs typeface="Arial" panose="020B0604020202020204" pitchFamily="34" charset="0"/>
              </a:rPr>
              <a:t>Los consumidores valoran más a las compañías que se preocupan por cuidar el medio ambiente.</a:t>
            </a:r>
          </a:p>
          <a:p>
            <a:pPr algn="just"/>
            <a:r>
              <a:rPr lang="es-MX" sz="2000" b="1" dirty="0">
                <a:latin typeface="Arial" panose="020B0604020202020204" pitchFamily="34" charset="0"/>
                <a:cs typeface="Arial" panose="020B0604020202020204" pitchFamily="34" charset="0"/>
              </a:rPr>
              <a:t>Generan eficiencia en los recursos</a:t>
            </a:r>
          </a:p>
          <a:p>
            <a:pPr algn="just"/>
            <a:r>
              <a:rPr lang="es-MX" sz="2000" dirty="0">
                <a:latin typeface="Arial" panose="020B0604020202020204" pitchFamily="34" charset="0"/>
                <a:cs typeface="Arial" panose="020B0604020202020204" pitchFamily="34" charset="0"/>
              </a:rPr>
              <a:t>Uso de las tecnologías actuales o nuevas tecnologías. Además, se aprovecha al máximo los recursos naturales como la luz o el agua</a:t>
            </a:r>
          </a:p>
        </p:txBody>
      </p:sp>
      <p:pic>
        <p:nvPicPr>
          <p:cNvPr id="4" name="Imagen 3" descr="Imagen que contiene libro&#10;&#10;Descripción generada automáticamente">
            <a:extLst>
              <a:ext uri="{FF2B5EF4-FFF2-40B4-BE49-F238E27FC236}">
                <a16:creationId xmlns:a16="http://schemas.microsoft.com/office/drawing/2014/main" id="{41602BDA-6DF8-4CAF-A2AE-E3F85DFCE2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2080" y="2044133"/>
            <a:ext cx="3312368" cy="4046966"/>
          </a:xfrm>
          <a:prstGeom prst="rect">
            <a:avLst/>
          </a:prstGeom>
        </p:spPr>
      </p:pic>
      <p:sp>
        <p:nvSpPr>
          <p:cNvPr id="18" name="TextBox 15">
            <a:extLst>
              <a:ext uri="{FF2B5EF4-FFF2-40B4-BE49-F238E27FC236}">
                <a16:creationId xmlns:a16="http://schemas.microsoft.com/office/drawing/2014/main" id="{538D0A04-1F51-47D4-9C68-1CCC7267C5C1}"/>
              </a:ext>
            </a:extLst>
          </p:cNvPr>
          <p:cNvSpPr txBox="1"/>
          <p:nvPr/>
        </p:nvSpPr>
        <p:spPr>
          <a:xfrm>
            <a:off x="395536" y="1301537"/>
            <a:ext cx="7749494"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3. ELEMENTOS CLAVE DE LA LOGÍSTICA INVERSA.</a:t>
            </a:r>
          </a:p>
        </p:txBody>
      </p:sp>
    </p:spTree>
    <p:extLst>
      <p:ext uri="{BB962C8B-B14F-4D97-AF65-F5344CB8AC3E}">
        <p14:creationId xmlns:p14="http://schemas.microsoft.com/office/powerpoint/2010/main" val="3926374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Marcador de contenido 2">
            <a:extLst>
              <a:ext uri="{FF2B5EF4-FFF2-40B4-BE49-F238E27FC236}">
                <a16:creationId xmlns:a16="http://schemas.microsoft.com/office/drawing/2014/main" id="{479406D0-5A54-4F92-A136-BD9038C9D420}"/>
              </a:ext>
            </a:extLst>
          </p:cNvPr>
          <p:cNvSpPr txBox="1">
            <a:spLocks/>
          </p:cNvSpPr>
          <p:nvPr/>
        </p:nvSpPr>
        <p:spPr>
          <a:xfrm>
            <a:off x="395536" y="1973250"/>
            <a:ext cx="8229600" cy="4525963"/>
          </a:xfrm>
          <a:prstGeom prst="rect">
            <a:avLst/>
          </a:prstGeom>
          <a:solidFill>
            <a:schemeClr val="accent3">
              <a:lumMod val="60000"/>
              <a:lumOff val="40000"/>
            </a:schemeClr>
          </a:solidFill>
        </p:spPr>
        <p:txBody>
          <a:bodyPr vert="horz" lIns="91440" tIns="45720" rIns="91440" bIns="45720" rtlCol="0">
            <a:normAutofit fontScale="7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b="1" dirty="0">
                <a:solidFill>
                  <a:schemeClr val="tx1"/>
                </a:solidFill>
              </a:rPr>
              <a:t>La aplicación de las  5’S :</a:t>
            </a:r>
          </a:p>
          <a:p>
            <a:pPr algn="just"/>
            <a:r>
              <a:rPr lang="es-MX" dirty="0">
                <a:solidFill>
                  <a:schemeClr val="tx1"/>
                </a:solidFill>
              </a:rPr>
              <a:t>SEIRI – ORGANIZACIÓN: consiste en identificar y separar los materiales necesarios de los innecesarios y en desprenderse de éstos últimos.</a:t>
            </a:r>
          </a:p>
          <a:p>
            <a:pPr algn="just"/>
            <a:r>
              <a:rPr lang="es-MX" dirty="0">
                <a:solidFill>
                  <a:schemeClr val="tx1"/>
                </a:solidFill>
              </a:rPr>
              <a:t>SEITON – ORDEN: consiste en establecer el modo en que deben ubicarse e identificarse los materiales necesarios, de manera que resulte fácil y rápido encontrarlos, utilizarlos y reponerlos.</a:t>
            </a:r>
          </a:p>
          <a:p>
            <a:pPr algn="just"/>
            <a:r>
              <a:rPr lang="es-MX" dirty="0">
                <a:solidFill>
                  <a:schemeClr val="tx1"/>
                </a:solidFill>
              </a:rPr>
              <a:t>SEISO – LIMPIEZA: consiste en identificar y eliminar las fuentes de suciedad, asegurando que todos los medios se encuentran siempre en perfecto estado.</a:t>
            </a:r>
          </a:p>
          <a:p>
            <a:pPr algn="just"/>
            <a:r>
              <a:rPr lang="es-MX" dirty="0">
                <a:solidFill>
                  <a:schemeClr val="tx1"/>
                </a:solidFill>
              </a:rPr>
              <a:t>SEIKETSU – CONTROL VISUAL: consiste en distinguir fácilmente una situación normal de otra anormal, mediante normas sencillas y visibles para todos.</a:t>
            </a:r>
          </a:p>
          <a:p>
            <a:pPr algn="just"/>
            <a:r>
              <a:rPr lang="es-MX" dirty="0">
                <a:solidFill>
                  <a:schemeClr val="tx1"/>
                </a:solidFill>
              </a:rPr>
              <a:t>SHITSUKE – DISCIPLINA Y HÁBITO: consiste en trabajar permanentemente de acuerdo con las normas establecidas</a:t>
            </a:r>
          </a:p>
          <a:p>
            <a:pPr algn="just"/>
            <a:endParaRPr lang="es-MX" dirty="0">
              <a:solidFill>
                <a:schemeClr val="tx1"/>
              </a:solidFill>
            </a:endParaRPr>
          </a:p>
        </p:txBody>
      </p:sp>
      <p:sp>
        <p:nvSpPr>
          <p:cNvPr id="9" name="TextBox 15">
            <a:extLst>
              <a:ext uri="{FF2B5EF4-FFF2-40B4-BE49-F238E27FC236}">
                <a16:creationId xmlns:a16="http://schemas.microsoft.com/office/drawing/2014/main" id="{DD19FAE0-231D-45E6-B8DE-1075CCC51CB5}"/>
              </a:ext>
            </a:extLst>
          </p:cNvPr>
          <p:cNvSpPr txBox="1"/>
          <p:nvPr/>
        </p:nvSpPr>
        <p:spPr>
          <a:xfrm>
            <a:off x="395536" y="1301537"/>
            <a:ext cx="7749494"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3. ELEMENTOS CLAVE DE LA LOGÍSTICA INVERSA.</a:t>
            </a:r>
          </a:p>
        </p:txBody>
      </p:sp>
    </p:spTree>
    <p:extLst>
      <p:ext uri="{BB962C8B-B14F-4D97-AF65-F5344CB8AC3E}">
        <p14:creationId xmlns:p14="http://schemas.microsoft.com/office/powerpoint/2010/main" val="1173263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16" name="TextBox 15">
            <a:extLst>
              <a:ext uri="{FF2B5EF4-FFF2-40B4-BE49-F238E27FC236}">
                <a16:creationId xmlns:a16="http://schemas.microsoft.com/office/drawing/2014/main" id="{CF9D1CCF-7780-4F18-B545-DD72E3439A27}"/>
              </a:ext>
            </a:extLst>
          </p:cNvPr>
          <p:cNvSpPr txBox="1"/>
          <p:nvPr/>
        </p:nvSpPr>
        <p:spPr>
          <a:xfrm>
            <a:off x="395536" y="1301537"/>
            <a:ext cx="7036926"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4. LOGÍSTICA INVERSA vs LOGÍSTICA VERDE.</a:t>
            </a:r>
          </a:p>
        </p:txBody>
      </p:sp>
      <p:sp>
        <p:nvSpPr>
          <p:cNvPr id="8" name="Título 1">
            <a:extLst>
              <a:ext uri="{FF2B5EF4-FFF2-40B4-BE49-F238E27FC236}">
                <a16:creationId xmlns:a16="http://schemas.microsoft.com/office/drawing/2014/main" id="{27C08B10-C671-4991-A63B-BA10D8503542}"/>
              </a:ext>
            </a:extLst>
          </p:cNvPr>
          <p:cNvSpPr txBox="1">
            <a:spLocks/>
          </p:cNvSpPr>
          <p:nvPr/>
        </p:nvSpPr>
        <p:spPr>
          <a:xfrm>
            <a:off x="323528" y="1743666"/>
            <a:ext cx="8424936" cy="13038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dirty="0"/>
              <a:t>La logística verde o eco logística </a:t>
            </a:r>
          </a:p>
        </p:txBody>
      </p:sp>
      <p:pic>
        <p:nvPicPr>
          <p:cNvPr id="15" name="Picture 2" descr="Resultado de imagen para logistica ecologica">
            <a:extLst>
              <a:ext uri="{FF2B5EF4-FFF2-40B4-BE49-F238E27FC236}">
                <a16:creationId xmlns:a16="http://schemas.microsoft.com/office/drawing/2014/main" id="{F6F7A1C9-26BC-4FC6-B12F-48B9A05394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977169">
            <a:off x="5795222" y="3348147"/>
            <a:ext cx="3089718" cy="2289660"/>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contenido 2">
            <a:extLst>
              <a:ext uri="{FF2B5EF4-FFF2-40B4-BE49-F238E27FC236}">
                <a16:creationId xmlns:a16="http://schemas.microsoft.com/office/drawing/2014/main" id="{B3A0CED8-D29C-4C10-8DDE-43A5A28F8731}"/>
              </a:ext>
            </a:extLst>
          </p:cNvPr>
          <p:cNvSpPr txBox="1">
            <a:spLocks/>
          </p:cNvSpPr>
          <p:nvPr/>
        </p:nvSpPr>
        <p:spPr>
          <a:xfrm>
            <a:off x="323528" y="2911624"/>
            <a:ext cx="5476428" cy="3318936"/>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sz="2400" dirty="0">
                <a:solidFill>
                  <a:schemeClr val="tx1"/>
                </a:solidFill>
                <a:latin typeface="Arial" panose="020B0604020202020204" pitchFamily="34" charset="0"/>
                <a:cs typeface="Arial" panose="020B0604020202020204" pitchFamily="34" charset="0"/>
              </a:rPr>
              <a:t>Se enfoca en encontrar soluciones a los problemas ambientales que son causados por los procesos logísticos. Este tipo de logística analiza el transporte, almacenamiento, inventario, distribución, manejo de materiales, entre otras actividades logísticas. Trata de hallar un equilibrio que sea tan beneficioso para el medio ambiente como para la empresa (Fleischmann et al., 2000).</a:t>
            </a:r>
          </a:p>
        </p:txBody>
      </p:sp>
    </p:spTree>
    <p:extLst>
      <p:ext uri="{BB962C8B-B14F-4D97-AF65-F5344CB8AC3E}">
        <p14:creationId xmlns:p14="http://schemas.microsoft.com/office/powerpoint/2010/main" val="189346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ítulo 1">
            <a:extLst>
              <a:ext uri="{FF2B5EF4-FFF2-40B4-BE49-F238E27FC236}">
                <a16:creationId xmlns:a16="http://schemas.microsoft.com/office/drawing/2014/main" id="{BA9B5C95-F053-4B0C-8DE1-BC9F22CE7CA0}"/>
              </a:ext>
            </a:extLst>
          </p:cNvPr>
          <p:cNvSpPr txBox="1">
            <a:spLocks/>
          </p:cNvSpPr>
          <p:nvPr/>
        </p:nvSpPr>
        <p:spPr>
          <a:xfrm>
            <a:off x="-228598" y="1574079"/>
            <a:ext cx="9601196" cy="13038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dirty="0"/>
              <a:t>Logística inversa vs Logística Verde. </a:t>
            </a:r>
          </a:p>
        </p:txBody>
      </p:sp>
      <p:graphicFrame>
        <p:nvGraphicFramePr>
          <p:cNvPr id="9" name="Marcador de contenido 5">
            <a:extLst>
              <a:ext uri="{FF2B5EF4-FFF2-40B4-BE49-F238E27FC236}">
                <a16:creationId xmlns:a16="http://schemas.microsoft.com/office/drawing/2014/main" id="{7A43CEC1-513B-4DB3-A849-E4D03D378277}"/>
              </a:ext>
            </a:extLst>
          </p:cNvPr>
          <p:cNvGraphicFramePr>
            <a:graphicFrameLocks/>
          </p:cNvGraphicFramePr>
          <p:nvPr/>
        </p:nvGraphicFramePr>
        <p:xfrm>
          <a:off x="321503" y="2636741"/>
          <a:ext cx="8500994" cy="3388360"/>
        </p:xfrm>
        <a:graphic>
          <a:graphicData uri="http://schemas.openxmlformats.org/drawingml/2006/table">
            <a:tbl>
              <a:tblPr firstRow="1" bandRow="1">
                <a:tableStyleId>{5C22544A-7EE6-4342-B048-85BDC9FD1C3A}</a:tableStyleId>
              </a:tblPr>
              <a:tblGrid>
                <a:gridCol w="4250497">
                  <a:extLst>
                    <a:ext uri="{9D8B030D-6E8A-4147-A177-3AD203B41FA5}">
                      <a16:colId xmlns:a16="http://schemas.microsoft.com/office/drawing/2014/main" val="20000"/>
                    </a:ext>
                  </a:extLst>
                </a:gridCol>
                <a:gridCol w="4250497">
                  <a:extLst>
                    <a:ext uri="{9D8B030D-6E8A-4147-A177-3AD203B41FA5}">
                      <a16:colId xmlns:a16="http://schemas.microsoft.com/office/drawing/2014/main" val="20001"/>
                    </a:ext>
                  </a:extLst>
                </a:gridCol>
              </a:tblGrid>
              <a:tr h="370840">
                <a:tc>
                  <a:txBody>
                    <a:bodyPr/>
                    <a:lstStyle/>
                    <a:p>
                      <a:pPr algn="just"/>
                      <a:r>
                        <a:rPr lang="es-MX" sz="1600" dirty="0"/>
                        <a:t>Logística inversa </a:t>
                      </a:r>
                    </a:p>
                  </a:txBody>
                  <a:tcPr/>
                </a:tc>
                <a:tc>
                  <a:txBody>
                    <a:bodyPr/>
                    <a:lstStyle/>
                    <a:p>
                      <a:pPr algn="just"/>
                      <a:r>
                        <a:rPr lang="es-MX" sz="1600" dirty="0"/>
                        <a:t>Logística Verde. </a:t>
                      </a:r>
                    </a:p>
                  </a:txBody>
                  <a:tcPr/>
                </a:tc>
                <a:extLst>
                  <a:ext uri="{0D108BD9-81ED-4DB2-BD59-A6C34878D82A}">
                    <a16:rowId xmlns:a16="http://schemas.microsoft.com/office/drawing/2014/main" val="10000"/>
                  </a:ext>
                </a:extLst>
              </a:tr>
              <a:tr h="370840">
                <a:tc>
                  <a:txBody>
                    <a:bodyPr/>
                    <a:lstStyle/>
                    <a:p>
                      <a:pPr algn="just"/>
                      <a:r>
                        <a:rPr lang="es-MX" sz="1600" dirty="0"/>
                        <a:t>•Disminución de la “sorpresa” o incertidumbre en la llegada de PFU.</a:t>
                      </a:r>
                    </a:p>
                    <a:p>
                      <a:pPr algn="just"/>
                      <a:r>
                        <a:rPr lang="es-MX" sz="1600" dirty="0"/>
                        <a:t>•Reaprovechamiento de algunos materiales.</a:t>
                      </a:r>
                    </a:p>
                    <a:p>
                      <a:pPr algn="just"/>
                      <a:r>
                        <a:rPr lang="es-MX" sz="1600" dirty="0"/>
                        <a:t>•Posibilidad de la empresa de abarcar otros mercados.</a:t>
                      </a:r>
                    </a:p>
                    <a:p>
                      <a:pPr algn="just"/>
                      <a:r>
                        <a:rPr lang="es-MX" sz="1600" dirty="0"/>
                        <a:t>•Mayor conﬁanza en el cliente al momento de tomar la decisión de compra.</a:t>
                      </a:r>
                    </a:p>
                    <a:p>
                      <a:pPr algn="just"/>
                      <a:r>
                        <a:rPr lang="es-MX" sz="1600" dirty="0"/>
                        <a:t>•Mejora considerable de la imagen de la empresa ante los consumidores.</a:t>
                      </a:r>
                    </a:p>
                    <a:p>
                      <a:pPr algn="just"/>
                      <a:r>
                        <a:rPr lang="es-MX" sz="1600" dirty="0"/>
                        <a:t>•Obtención de información de retroalimentación acerca del producto.</a:t>
                      </a:r>
                    </a:p>
                  </a:txBody>
                  <a:tcPr/>
                </a:tc>
                <a:tc>
                  <a:txBody>
                    <a:bodyPr/>
                    <a:lstStyle/>
                    <a:p>
                      <a:pPr marL="0" indent="0" algn="just">
                        <a:buFont typeface="Arial" panose="020B0604020202020204" pitchFamily="34" charset="0"/>
                        <a:buNone/>
                      </a:pPr>
                      <a:r>
                        <a:rPr lang="es-MX" sz="1400" b="1" dirty="0"/>
                        <a:t>*</a:t>
                      </a:r>
                      <a:r>
                        <a:rPr lang="es-MX" sz="1600" b="1" dirty="0"/>
                        <a:t>Reducción de costos</a:t>
                      </a:r>
                    </a:p>
                    <a:p>
                      <a:pPr algn="just"/>
                      <a:r>
                        <a:rPr lang="es-MX" sz="1600" dirty="0"/>
                        <a:t>Se reducen o cambian los recursos que generan grandes costos por recursos que tengan menor impacto ambiental y sean más económicos.</a:t>
                      </a:r>
                    </a:p>
                    <a:p>
                      <a:pPr algn="just"/>
                      <a:r>
                        <a:rPr lang="es-MX" sz="1600" dirty="0"/>
                        <a:t>•</a:t>
                      </a:r>
                      <a:r>
                        <a:rPr lang="es-MX" sz="1600" b="1" dirty="0"/>
                        <a:t>Mejora la imagen de la empresa</a:t>
                      </a:r>
                    </a:p>
                    <a:p>
                      <a:pPr algn="just"/>
                      <a:r>
                        <a:rPr lang="es-MX" sz="1600" dirty="0"/>
                        <a:t>Los consumidores valoran más a las compañías que se preocupan por cuidar el medio ambiente.</a:t>
                      </a:r>
                    </a:p>
                    <a:p>
                      <a:pPr algn="just"/>
                      <a:r>
                        <a:rPr lang="es-MX" sz="1600" dirty="0"/>
                        <a:t>•</a:t>
                      </a:r>
                      <a:r>
                        <a:rPr lang="es-MX" sz="1600" b="1" dirty="0"/>
                        <a:t>Mayor eficiencia en los recursos</a:t>
                      </a:r>
                    </a:p>
                    <a:p>
                      <a:pPr algn="just"/>
                      <a:r>
                        <a:rPr lang="es-MX" sz="1600" dirty="0"/>
                        <a:t>Uso de las tecnologías actuales o nuevas tecnologías. Además, se aprovecha al máximo los recursos naturales como la luz o el agua.</a:t>
                      </a:r>
                    </a:p>
                    <a:p>
                      <a:pPr algn="just"/>
                      <a:endParaRPr lang="es-MX" sz="1600" dirty="0"/>
                    </a:p>
                  </a:txBody>
                  <a:tcPr/>
                </a:tc>
                <a:extLst>
                  <a:ext uri="{0D108BD9-81ED-4DB2-BD59-A6C34878D82A}">
                    <a16:rowId xmlns:a16="http://schemas.microsoft.com/office/drawing/2014/main" val="10001"/>
                  </a:ext>
                </a:extLst>
              </a:tr>
            </a:tbl>
          </a:graphicData>
        </a:graphic>
      </p:graphicFrame>
      <p:sp>
        <p:nvSpPr>
          <p:cNvPr id="15" name="TextBox 15">
            <a:extLst>
              <a:ext uri="{FF2B5EF4-FFF2-40B4-BE49-F238E27FC236}">
                <a16:creationId xmlns:a16="http://schemas.microsoft.com/office/drawing/2014/main" id="{CC45D42D-49AF-4E8E-AB24-08ABE9B2B01D}"/>
              </a:ext>
            </a:extLst>
          </p:cNvPr>
          <p:cNvSpPr txBox="1"/>
          <p:nvPr/>
        </p:nvSpPr>
        <p:spPr>
          <a:xfrm>
            <a:off x="395536" y="1301537"/>
            <a:ext cx="7036926"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4. LOGÍSTICA INVERSA vs LOGÍSTICA VERDE.</a:t>
            </a:r>
          </a:p>
        </p:txBody>
      </p:sp>
    </p:spTree>
    <p:extLst>
      <p:ext uri="{BB962C8B-B14F-4D97-AF65-F5344CB8AC3E}">
        <p14:creationId xmlns:p14="http://schemas.microsoft.com/office/powerpoint/2010/main" val="2812398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7036926"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4. LOGÍSTICA INVERSA vs LOGÍSTICA VERDE.</a:t>
            </a:r>
          </a:p>
        </p:txBody>
      </p:sp>
      <p:sp>
        <p:nvSpPr>
          <p:cNvPr id="9" name="Título 1">
            <a:extLst>
              <a:ext uri="{FF2B5EF4-FFF2-40B4-BE49-F238E27FC236}">
                <a16:creationId xmlns:a16="http://schemas.microsoft.com/office/drawing/2014/main" id="{ED1633CC-6A93-491B-A048-9A061855300D}"/>
              </a:ext>
            </a:extLst>
          </p:cNvPr>
          <p:cNvSpPr txBox="1">
            <a:spLocks/>
          </p:cNvSpPr>
          <p:nvPr/>
        </p:nvSpPr>
        <p:spPr>
          <a:xfrm>
            <a:off x="-228598" y="1784561"/>
            <a:ext cx="9601196" cy="130386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base"/>
            <a:r>
              <a:rPr lang="es-MX" sz="2400" dirty="0"/>
              <a:t>. </a:t>
            </a:r>
            <a:br>
              <a:rPr lang="es-MX" sz="2400" dirty="0"/>
            </a:br>
            <a:r>
              <a:rPr lang="es-MX" sz="2400" b="1" dirty="0"/>
              <a:t>Logística inversa ejemplos de éxito en sustentabilidad verde</a:t>
            </a:r>
            <a:br>
              <a:rPr lang="es-MX" sz="2400" b="1" dirty="0"/>
            </a:br>
            <a:endParaRPr lang="es-MX" sz="2400" dirty="0"/>
          </a:p>
        </p:txBody>
      </p:sp>
      <p:sp>
        <p:nvSpPr>
          <p:cNvPr id="15" name="Marcador de contenido 2">
            <a:extLst>
              <a:ext uri="{FF2B5EF4-FFF2-40B4-BE49-F238E27FC236}">
                <a16:creationId xmlns:a16="http://schemas.microsoft.com/office/drawing/2014/main" id="{4E96B272-A6DA-453A-A676-D4345F8C173C}"/>
              </a:ext>
            </a:extLst>
          </p:cNvPr>
          <p:cNvSpPr txBox="1">
            <a:spLocks/>
          </p:cNvSpPr>
          <p:nvPr/>
        </p:nvSpPr>
        <p:spPr>
          <a:xfrm>
            <a:off x="395536" y="2955556"/>
            <a:ext cx="8208912" cy="331893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2400" dirty="0">
                <a:solidFill>
                  <a:schemeClr val="tx1"/>
                </a:solidFill>
              </a:rPr>
              <a:t>La </a:t>
            </a:r>
            <a:r>
              <a:rPr lang="es-MX" sz="2400" b="1" dirty="0">
                <a:solidFill>
                  <a:schemeClr val="tx1"/>
                </a:solidFill>
              </a:rPr>
              <a:t>logística inversa Amazon</a:t>
            </a:r>
            <a:r>
              <a:rPr lang="es-MX" sz="2400" dirty="0">
                <a:solidFill>
                  <a:schemeClr val="tx1"/>
                </a:solidFill>
              </a:rPr>
              <a:t> es uno de los espejos donde mirarse ya que su política de devolución es una de las más envidiadas a nivel online. Así que ya sabes, si ellos pueden hacerlo con la gran cantidad de envíos que realizan a todo el mundo.</a:t>
            </a:r>
          </a:p>
        </p:txBody>
      </p:sp>
      <p:pic>
        <p:nvPicPr>
          <p:cNvPr id="17" name="Imagen 16">
            <a:extLst>
              <a:ext uri="{FF2B5EF4-FFF2-40B4-BE49-F238E27FC236}">
                <a16:creationId xmlns:a16="http://schemas.microsoft.com/office/drawing/2014/main" id="{B59E29BA-D276-4AF6-B1DC-52EB59A973C1}"/>
              </a:ext>
            </a:extLst>
          </p:cNvPr>
          <p:cNvPicPr>
            <a:picLocks noChangeAspect="1"/>
          </p:cNvPicPr>
          <p:nvPr/>
        </p:nvPicPr>
        <p:blipFill>
          <a:blip r:embed="rId5"/>
          <a:stretch>
            <a:fillRect/>
          </a:stretch>
        </p:blipFill>
        <p:spPr>
          <a:xfrm>
            <a:off x="395536" y="4785160"/>
            <a:ext cx="3282183" cy="1650859"/>
          </a:xfrm>
          <a:prstGeom prst="rect">
            <a:avLst/>
          </a:prstGeom>
        </p:spPr>
      </p:pic>
      <p:pic>
        <p:nvPicPr>
          <p:cNvPr id="3" name="Imagen 2">
            <a:extLst>
              <a:ext uri="{FF2B5EF4-FFF2-40B4-BE49-F238E27FC236}">
                <a16:creationId xmlns:a16="http://schemas.microsoft.com/office/drawing/2014/main" id="{89828827-7271-40FA-A15A-649EC653AD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31396" y="4647648"/>
            <a:ext cx="2619375" cy="1743075"/>
          </a:xfrm>
          <a:prstGeom prst="rect">
            <a:avLst/>
          </a:prstGeom>
        </p:spPr>
      </p:pic>
    </p:spTree>
    <p:extLst>
      <p:ext uri="{BB962C8B-B14F-4D97-AF65-F5344CB8AC3E}">
        <p14:creationId xmlns:p14="http://schemas.microsoft.com/office/powerpoint/2010/main" val="24487356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67544" y="1484784"/>
            <a:ext cx="3096343" cy="1077218"/>
          </a:xfrm>
          <a:prstGeom prst="rect">
            <a:avLst/>
          </a:prstGeom>
          <a:noFill/>
          <a:ln>
            <a:solidFill>
              <a:srgbClr val="2B3616"/>
            </a:solidFill>
          </a:ln>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rPr>
              <a:t>¿ Qué es la L.I. vs L.V.</a:t>
            </a:r>
            <a:endParaRPr lang="es-ES" sz="3200" b="1" cap="none" spc="0"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Trabajar un esquema de tiempo y establece la evolución de las normatividades que dan sustento a la aplicación de certificaciones como empresa sustentable, bajo la dinámica de desarrollo empresarial</a:t>
            </a:r>
          </a:p>
        </p:txBody>
      </p:sp>
      <p:pic>
        <p:nvPicPr>
          <p:cNvPr id="8194"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204" y="2780928"/>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B458359A-410B-44B6-B4F0-53AF6EEB991B}"/>
              </a:ext>
            </a:extLst>
          </p:cNvPr>
          <p:cNvGrpSpPr/>
          <p:nvPr/>
        </p:nvGrpSpPr>
        <p:grpSpPr>
          <a:xfrm>
            <a:off x="0" y="-15304"/>
            <a:ext cx="9144000" cy="6900688"/>
            <a:chOff x="0" y="-15304"/>
            <a:chExt cx="9144000" cy="6900688"/>
          </a:xfrm>
        </p:grpSpPr>
        <p:grpSp>
          <p:nvGrpSpPr>
            <p:cNvPr id="12" name="Group 11">
              <a:extLst>
                <a:ext uri="{FF2B5EF4-FFF2-40B4-BE49-F238E27FC236}">
                  <a16:creationId xmlns:a16="http://schemas.microsoft.com/office/drawing/2014/main" id="{DA4CAAFF-D5E2-4626-B0D1-7AA1CEA9DEB1}"/>
                </a:ext>
              </a:extLst>
            </p:cNvPr>
            <p:cNvGrpSpPr/>
            <p:nvPr/>
          </p:nvGrpSpPr>
          <p:grpSpPr>
            <a:xfrm>
              <a:off x="0" y="-15304"/>
              <a:ext cx="9144000" cy="6900688"/>
              <a:chOff x="0" y="-15304"/>
              <a:chExt cx="9144000" cy="6900688"/>
            </a:xfrm>
          </p:grpSpPr>
          <p:pic>
            <p:nvPicPr>
              <p:cNvPr id="14" name="Picture 13">
                <a:extLst>
                  <a:ext uri="{FF2B5EF4-FFF2-40B4-BE49-F238E27FC236}">
                    <a16:creationId xmlns:a16="http://schemas.microsoft.com/office/drawing/2014/main" id="{28D6274F-7749-4478-8E4D-586A5D5F31F6}"/>
                  </a:ext>
                </a:extLst>
              </p:cNvPr>
              <p:cNvPicPr>
                <a:picLocks noChangeAspect="1"/>
              </p:cNvPicPr>
              <p:nvPr/>
            </p:nvPicPr>
            <p:blipFill>
              <a:blip r:embed="rId3"/>
              <a:stretch>
                <a:fillRect/>
              </a:stretch>
            </p:blipFill>
            <p:spPr>
              <a:xfrm>
                <a:off x="0" y="-15304"/>
                <a:ext cx="9144000" cy="1028700"/>
              </a:xfrm>
              <a:prstGeom prst="rect">
                <a:avLst/>
              </a:prstGeom>
            </p:spPr>
          </p:pic>
          <p:pic>
            <p:nvPicPr>
              <p:cNvPr id="15" name="Picture 14">
                <a:extLst>
                  <a:ext uri="{FF2B5EF4-FFF2-40B4-BE49-F238E27FC236}">
                    <a16:creationId xmlns:a16="http://schemas.microsoft.com/office/drawing/2014/main" id="{A3BA6C8D-0C2C-4016-90BE-A3DC1CA95DBA}"/>
                  </a:ext>
                </a:extLst>
              </p:cNvPr>
              <p:cNvPicPr>
                <a:picLocks noChangeAspect="1"/>
              </p:cNvPicPr>
              <p:nvPr/>
            </p:nvPicPr>
            <p:blipFill>
              <a:blip r:embed="rId4"/>
              <a:stretch>
                <a:fillRect/>
              </a:stretch>
            </p:blipFill>
            <p:spPr>
              <a:xfrm>
                <a:off x="0" y="6641479"/>
                <a:ext cx="9144000" cy="243905"/>
              </a:xfrm>
              <a:prstGeom prst="rect">
                <a:avLst/>
              </a:prstGeom>
            </p:spPr>
          </p:pic>
          <p:pic>
            <p:nvPicPr>
              <p:cNvPr id="16" name="Imagen 10" descr="potroUAEM.png">
                <a:extLst>
                  <a:ext uri="{FF2B5EF4-FFF2-40B4-BE49-F238E27FC236}">
                    <a16:creationId xmlns:a16="http://schemas.microsoft.com/office/drawing/2014/main" id="{3F8D1D9A-B8D7-4898-9AE1-3C1E06B05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3" name="TextBox 12">
              <a:extLst>
                <a:ext uri="{FF2B5EF4-FFF2-40B4-BE49-F238E27FC236}">
                  <a16:creationId xmlns:a16="http://schemas.microsoft.com/office/drawing/2014/main" id="{B82655C2-CBC2-4E0C-AE62-8267DA429744}"/>
                </a:ext>
              </a:extLst>
            </p:cNvPr>
            <p:cNvSpPr txBox="1"/>
            <p:nvPr/>
          </p:nvSpPr>
          <p:spPr>
            <a:xfrm>
              <a:off x="129918" y="92207"/>
              <a:ext cx="8884163" cy="707886"/>
            </a:xfrm>
            <a:prstGeom prst="rect">
              <a:avLst/>
            </a:prstGeom>
            <a:noFill/>
          </p:spPr>
          <p:txBody>
            <a:bodyPr wrap="none" rtlCol="0">
              <a:spAutoFit/>
            </a:bodyPr>
            <a:lstStyle/>
            <a:p>
              <a:r>
                <a:rPr lang="es-MX" sz="4000" dirty="0">
                  <a:solidFill>
                    <a:schemeClr val="bg1"/>
                  </a:solidFill>
                  <a:latin typeface="Arial" panose="020B0604020202020204" pitchFamily="34" charset="0"/>
                  <a:cs typeface="Arial" panose="020B0604020202020204" pitchFamily="34" charset="0"/>
                </a:rPr>
                <a:t>4. Logística inversa vs Logística verde</a:t>
              </a:r>
            </a:p>
          </p:txBody>
        </p:sp>
      </p:grpSp>
    </p:spTree>
    <p:extLst>
      <p:ext uri="{BB962C8B-B14F-4D97-AF65-F5344CB8AC3E}">
        <p14:creationId xmlns:p14="http://schemas.microsoft.com/office/powerpoint/2010/main" val="1803710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Título"/>
          <p:cNvSpPr txBox="1">
            <a:spLocks/>
          </p:cNvSpPr>
          <p:nvPr/>
        </p:nvSpPr>
        <p:spPr>
          <a:xfrm>
            <a:off x="1331640" y="1628801"/>
            <a:ext cx="6192688" cy="180019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solidFill>
                  <a:schemeClr val="accent3">
                    <a:lumMod val="50000"/>
                  </a:schemeClr>
                </a:solidFill>
                <a:latin typeface="Arial" panose="020B0604020202020204" pitchFamily="34" charset="0"/>
                <a:cs typeface="Arial" panose="020B0604020202020204" pitchFamily="34" charset="0"/>
              </a:rPr>
              <a:t>Universidad Autónoma del Estado de México</a:t>
            </a:r>
            <a:br>
              <a:rPr lang="es-ES" sz="1800" b="1" dirty="0">
                <a:solidFill>
                  <a:schemeClr val="accent3">
                    <a:lumMod val="50000"/>
                  </a:schemeClr>
                </a:solidFill>
                <a:latin typeface="Arial" panose="020B0604020202020204" pitchFamily="34" charset="0"/>
                <a:cs typeface="Arial" panose="020B0604020202020204" pitchFamily="34" charset="0"/>
              </a:rPr>
            </a:br>
            <a:br>
              <a:rPr lang="es-ES" sz="1800" b="1" dirty="0">
                <a:solidFill>
                  <a:schemeClr val="accent3">
                    <a:lumMod val="50000"/>
                  </a:schemeClr>
                </a:solidFill>
                <a:latin typeface="Arial" panose="020B0604020202020204" pitchFamily="34" charset="0"/>
                <a:cs typeface="Arial" panose="020B0604020202020204" pitchFamily="34" charset="0"/>
              </a:rPr>
            </a:br>
            <a:r>
              <a:rPr lang="es-ES" sz="1800" b="1" dirty="0">
                <a:solidFill>
                  <a:schemeClr val="accent3">
                    <a:lumMod val="50000"/>
                  </a:schemeClr>
                </a:solidFill>
                <a:latin typeface="Arial" panose="020B0604020202020204" pitchFamily="34" charset="0"/>
                <a:cs typeface="Arial" panose="020B0604020202020204" pitchFamily="34" charset="0"/>
              </a:rPr>
              <a:t>Unidad académica Cuautitlán Izcalli</a:t>
            </a:r>
            <a:br>
              <a:rPr lang="es-ES" sz="1800" b="1" dirty="0">
                <a:solidFill>
                  <a:schemeClr val="accent3">
                    <a:lumMod val="50000"/>
                  </a:schemeClr>
                </a:solidFill>
                <a:latin typeface="Arial" panose="020B0604020202020204" pitchFamily="34" charset="0"/>
                <a:cs typeface="Arial" panose="020B0604020202020204" pitchFamily="34" charset="0"/>
              </a:rPr>
            </a:br>
            <a:br>
              <a:rPr lang="es-ES" sz="1800" b="1" dirty="0">
                <a:solidFill>
                  <a:schemeClr val="accent3">
                    <a:lumMod val="50000"/>
                  </a:schemeClr>
                </a:solidFill>
                <a:latin typeface="Arial" panose="020B0604020202020204" pitchFamily="34" charset="0"/>
                <a:cs typeface="Arial" panose="020B0604020202020204" pitchFamily="34" charset="0"/>
              </a:rPr>
            </a:br>
            <a:r>
              <a:rPr lang="es-ES" sz="1800" b="1" dirty="0">
                <a:solidFill>
                  <a:schemeClr val="accent3">
                    <a:lumMod val="50000"/>
                  </a:schemeClr>
                </a:solidFill>
                <a:latin typeface="Arial" panose="020B0604020202020204" pitchFamily="34" charset="0"/>
                <a:cs typeface="Arial" panose="020B0604020202020204" pitchFamily="34" charset="0"/>
              </a:rPr>
              <a:t>Licenciatura en Logística</a:t>
            </a:r>
            <a:br>
              <a:rPr lang="es-ES" sz="1800" dirty="0">
                <a:solidFill>
                  <a:schemeClr val="accent3">
                    <a:lumMod val="50000"/>
                  </a:schemeClr>
                </a:solidFill>
                <a:latin typeface="Arial" panose="020B0604020202020204" pitchFamily="34" charset="0"/>
                <a:cs typeface="Arial" panose="020B0604020202020204" pitchFamily="34" charset="0"/>
              </a:rPr>
            </a:br>
            <a:endParaRPr lang="es-ES" sz="1800" dirty="0">
              <a:solidFill>
                <a:schemeClr val="accent3">
                  <a:lumMod val="50000"/>
                </a:schemeClr>
              </a:solidFill>
              <a:latin typeface="Arial" panose="020B0604020202020204" pitchFamily="34" charset="0"/>
              <a:cs typeface="Arial" panose="020B0604020202020204" pitchFamily="34" charset="0"/>
            </a:endParaRPr>
          </a:p>
        </p:txBody>
      </p:sp>
      <p:sp>
        <p:nvSpPr>
          <p:cNvPr id="9" name="7 Subtítulo"/>
          <p:cNvSpPr txBox="1">
            <a:spLocks/>
          </p:cNvSpPr>
          <p:nvPr/>
        </p:nvSpPr>
        <p:spPr>
          <a:xfrm>
            <a:off x="467544" y="3429000"/>
            <a:ext cx="8424936" cy="25698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1700" b="1" dirty="0">
                <a:latin typeface="Arial" panose="020B0604020202020204" pitchFamily="34" charset="0"/>
                <a:cs typeface="Arial" panose="020B0604020202020204" pitchFamily="34" charset="0"/>
              </a:rPr>
              <a:t>Programa de estudios:  Logística Inversa. </a:t>
            </a:r>
          </a:p>
          <a:p>
            <a:pPr marL="0" indent="0">
              <a:buNone/>
            </a:pPr>
            <a:endParaRPr lang="es-ES" sz="1700" b="1" dirty="0">
              <a:latin typeface="Arial" panose="020B0604020202020204" pitchFamily="34" charset="0"/>
              <a:cs typeface="Arial" panose="020B0604020202020204" pitchFamily="34" charset="0"/>
            </a:endParaRPr>
          </a:p>
          <a:p>
            <a:r>
              <a:rPr lang="es-ES" sz="1700" b="1" dirty="0">
                <a:latin typeface="Arial" panose="020B0604020202020204" pitchFamily="34" charset="0"/>
                <a:cs typeface="Arial" panose="020B0604020202020204" pitchFamily="34" charset="0"/>
              </a:rPr>
              <a:t>Unidad a desarrollar: 	Unidad 1 “ Logística Inversa ”</a:t>
            </a:r>
          </a:p>
          <a:p>
            <a:pPr marL="2743200" lvl="6" indent="0">
              <a:buNone/>
            </a:pPr>
            <a:endParaRPr lang="es-ES" sz="500" b="1" dirty="0">
              <a:latin typeface="Arial" panose="020B0604020202020204" pitchFamily="34" charset="0"/>
              <a:cs typeface="Arial" panose="020B0604020202020204" pitchFamily="34" charset="0"/>
            </a:endParaRPr>
          </a:p>
          <a:p>
            <a:pPr marL="0" indent="0">
              <a:buNone/>
            </a:pPr>
            <a:endParaRPr lang="es-ES" sz="1700" b="1" dirty="0">
              <a:latin typeface="Arial" panose="020B0604020202020204" pitchFamily="34" charset="0"/>
              <a:cs typeface="Arial" panose="020B0604020202020204" pitchFamily="34" charset="0"/>
            </a:endParaRPr>
          </a:p>
          <a:p>
            <a:r>
              <a:rPr lang="es-ES" sz="1700" b="1" dirty="0">
                <a:latin typeface="Arial" panose="020B0604020202020204" pitchFamily="34" charset="0"/>
                <a:cs typeface="Arial" panose="020B0604020202020204" pitchFamily="34" charset="0"/>
              </a:rPr>
              <a:t>Licenciatura: Logística.</a:t>
            </a:r>
          </a:p>
          <a:p>
            <a:endParaRPr lang="es-ES" sz="1700" b="1" dirty="0">
              <a:latin typeface="Arial" panose="020B0604020202020204" pitchFamily="34" charset="0"/>
              <a:cs typeface="Arial" panose="020B0604020202020204" pitchFamily="34" charset="0"/>
            </a:endParaRPr>
          </a:p>
          <a:p>
            <a:r>
              <a:rPr lang="es-ES" sz="1700" b="1" dirty="0">
                <a:latin typeface="Arial" panose="020B0604020202020204" pitchFamily="34" charset="0"/>
                <a:cs typeface="Arial" panose="020B0604020202020204" pitchFamily="34" charset="0"/>
              </a:rPr>
              <a:t>Presenta: M. en A.N. José Luis Morales Mondragón (Profesor de asignatura)</a:t>
            </a:r>
          </a:p>
          <a:p>
            <a:endParaRPr lang="es-ES" sz="1700" b="1" dirty="0">
              <a:latin typeface="Arial" panose="020B0604020202020204" pitchFamily="34" charset="0"/>
              <a:cs typeface="Arial" panose="020B0604020202020204" pitchFamily="34" charset="0"/>
            </a:endParaRPr>
          </a:p>
          <a:p>
            <a:endParaRPr lang="es-ES" sz="1700" b="1" dirty="0">
              <a:latin typeface="Arial" panose="020B0604020202020204" pitchFamily="34" charset="0"/>
              <a:cs typeface="Arial" panose="020B0604020202020204" pitchFamily="34" charset="0"/>
            </a:endParaRPr>
          </a:p>
          <a:p>
            <a:pPr marL="0" indent="0" algn="ctr">
              <a:buNone/>
            </a:pPr>
            <a:endParaRPr lang="es-ES" sz="1700" b="1" dirty="0">
              <a:latin typeface="Arial" panose="020B0604020202020204" pitchFamily="34" charset="0"/>
              <a:cs typeface="Arial" panose="020B0604020202020204" pitchFamily="34" charset="0"/>
            </a:endParaRPr>
          </a:p>
          <a:p>
            <a:endParaRPr lang="es-ES" sz="1700" b="1"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F61534E3-2A2C-48E7-8109-E282BDE0132D}"/>
              </a:ext>
            </a:extLst>
          </p:cNvPr>
          <p:cNvGrpSpPr/>
          <p:nvPr/>
        </p:nvGrpSpPr>
        <p:grpSpPr>
          <a:xfrm>
            <a:off x="0" y="-5006"/>
            <a:ext cx="9144000" cy="6890390"/>
            <a:chOff x="0" y="-5006"/>
            <a:chExt cx="9144000" cy="6890390"/>
          </a:xfrm>
        </p:grpSpPr>
        <p:pic>
          <p:nvPicPr>
            <p:cNvPr id="7" name="Picture 2" descr="Resultado de imagen para UAEMEX 2017">
              <a:extLst>
                <a:ext uri="{FF2B5EF4-FFF2-40B4-BE49-F238E27FC236}">
                  <a16:creationId xmlns:a16="http://schemas.microsoft.com/office/drawing/2014/main" id="{BC265D02-EAEE-4B9A-A3C9-B569629761B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EA0B0F8B-9F2A-47C6-A289-BE26AEF729DC}"/>
                </a:ext>
              </a:extLst>
            </p:cNvPr>
            <p:cNvPicPr>
              <a:picLocks noChangeAspect="1"/>
            </p:cNvPicPr>
            <p:nvPr/>
          </p:nvPicPr>
          <p:blipFill>
            <a:blip r:embed="rId4"/>
            <a:stretch>
              <a:fillRect/>
            </a:stretch>
          </p:blipFill>
          <p:spPr>
            <a:xfrm>
              <a:off x="0" y="6641479"/>
              <a:ext cx="9144000" cy="243905"/>
            </a:xfrm>
            <a:prstGeom prst="rect">
              <a:avLst/>
            </a:prstGeom>
          </p:spPr>
        </p:pic>
        <p:pic>
          <p:nvPicPr>
            <p:cNvPr id="11" name="Imagen 10" descr="potroUAE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1336730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15" name="Título 1">
            <a:extLst>
              <a:ext uri="{FF2B5EF4-FFF2-40B4-BE49-F238E27FC236}">
                <a16:creationId xmlns:a16="http://schemas.microsoft.com/office/drawing/2014/main" id="{BAF490B9-C793-4E05-A8E7-30B431AF7616}"/>
              </a:ext>
            </a:extLst>
          </p:cNvPr>
          <p:cNvSpPr txBox="1">
            <a:spLocks/>
          </p:cNvSpPr>
          <p:nvPr/>
        </p:nvSpPr>
        <p:spPr>
          <a:xfrm>
            <a:off x="35498" y="1560130"/>
            <a:ext cx="9601196" cy="130386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t>Actividades de la logística inversa dentro de una organización. </a:t>
            </a:r>
          </a:p>
        </p:txBody>
      </p:sp>
      <p:graphicFrame>
        <p:nvGraphicFramePr>
          <p:cNvPr id="18" name="Marcador de contenido 5">
            <a:extLst>
              <a:ext uri="{FF2B5EF4-FFF2-40B4-BE49-F238E27FC236}">
                <a16:creationId xmlns:a16="http://schemas.microsoft.com/office/drawing/2014/main" id="{92B239B1-F3C8-4292-9F2A-5797F5EA11FC}"/>
              </a:ext>
            </a:extLst>
          </p:cNvPr>
          <p:cNvGraphicFramePr>
            <a:graphicFrameLocks/>
          </p:cNvGraphicFramePr>
          <p:nvPr/>
        </p:nvGraphicFramePr>
        <p:xfrm>
          <a:off x="251518" y="2847429"/>
          <a:ext cx="8640962" cy="33178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9" name="TextBox 15">
            <a:extLst>
              <a:ext uri="{FF2B5EF4-FFF2-40B4-BE49-F238E27FC236}">
                <a16:creationId xmlns:a16="http://schemas.microsoft.com/office/drawing/2014/main" id="{D8BBDE5F-108D-4D8F-8B9E-26DB927FB51C}"/>
              </a:ext>
            </a:extLst>
          </p:cNvPr>
          <p:cNvSpPr txBox="1"/>
          <p:nvPr/>
        </p:nvSpPr>
        <p:spPr>
          <a:xfrm>
            <a:off x="283210" y="1098465"/>
            <a:ext cx="6884642"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5. ACTIVIDADES DE LA LOGÍSTICA INVERSA.</a:t>
            </a:r>
          </a:p>
        </p:txBody>
      </p:sp>
    </p:spTree>
    <p:extLst>
      <p:ext uri="{BB962C8B-B14F-4D97-AF65-F5344CB8AC3E}">
        <p14:creationId xmlns:p14="http://schemas.microsoft.com/office/powerpoint/2010/main" val="29940803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ítulo 1">
            <a:extLst>
              <a:ext uri="{FF2B5EF4-FFF2-40B4-BE49-F238E27FC236}">
                <a16:creationId xmlns:a16="http://schemas.microsoft.com/office/drawing/2014/main" id="{229DA11E-1415-45E5-BF81-7CC5BF7457EE}"/>
              </a:ext>
            </a:extLst>
          </p:cNvPr>
          <p:cNvSpPr txBox="1">
            <a:spLocks/>
          </p:cNvSpPr>
          <p:nvPr/>
        </p:nvSpPr>
        <p:spPr>
          <a:xfrm>
            <a:off x="-21951" y="1732476"/>
            <a:ext cx="9601196" cy="130386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dirty="0"/>
              <a:t>Clasificación de las actividades de la logística inversa por tipo de material. </a:t>
            </a:r>
          </a:p>
        </p:txBody>
      </p:sp>
      <p:graphicFrame>
        <p:nvGraphicFramePr>
          <p:cNvPr id="9" name="Marcador de contenido 6">
            <a:extLst>
              <a:ext uri="{FF2B5EF4-FFF2-40B4-BE49-F238E27FC236}">
                <a16:creationId xmlns:a16="http://schemas.microsoft.com/office/drawing/2014/main" id="{F25B82C4-A3D9-4DA9-BCE2-AC6229F924D6}"/>
              </a:ext>
            </a:extLst>
          </p:cNvPr>
          <p:cNvGraphicFramePr>
            <a:graphicFrameLocks/>
          </p:cNvGraphicFramePr>
          <p:nvPr/>
        </p:nvGraphicFramePr>
        <p:xfrm>
          <a:off x="398628" y="3068501"/>
          <a:ext cx="8280921" cy="2956600"/>
        </p:xfrm>
        <a:graphic>
          <a:graphicData uri="http://schemas.openxmlformats.org/drawingml/2006/table">
            <a:tbl>
              <a:tblPr firstRow="1" bandRow="1">
                <a:tableStyleId>{5C22544A-7EE6-4342-B048-85BDC9FD1C3A}</a:tableStyleId>
              </a:tblPr>
              <a:tblGrid>
                <a:gridCol w="1997250">
                  <a:extLst>
                    <a:ext uri="{9D8B030D-6E8A-4147-A177-3AD203B41FA5}">
                      <a16:colId xmlns:a16="http://schemas.microsoft.com/office/drawing/2014/main" val="2751191479"/>
                    </a:ext>
                  </a:extLst>
                </a:gridCol>
                <a:gridCol w="2094557">
                  <a:extLst>
                    <a:ext uri="{9D8B030D-6E8A-4147-A177-3AD203B41FA5}">
                      <a16:colId xmlns:a16="http://schemas.microsoft.com/office/drawing/2014/main" val="1308355333"/>
                    </a:ext>
                  </a:extLst>
                </a:gridCol>
                <a:gridCol w="2094557">
                  <a:extLst>
                    <a:ext uri="{9D8B030D-6E8A-4147-A177-3AD203B41FA5}">
                      <a16:colId xmlns:a16="http://schemas.microsoft.com/office/drawing/2014/main" val="3303258126"/>
                    </a:ext>
                  </a:extLst>
                </a:gridCol>
                <a:gridCol w="2094557">
                  <a:extLst>
                    <a:ext uri="{9D8B030D-6E8A-4147-A177-3AD203B41FA5}">
                      <a16:colId xmlns:a16="http://schemas.microsoft.com/office/drawing/2014/main" val="3021854722"/>
                    </a:ext>
                  </a:extLst>
                </a:gridCol>
              </a:tblGrid>
              <a:tr h="370840">
                <a:tc>
                  <a:txBody>
                    <a:bodyPr/>
                    <a:lstStyle/>
                    <a:p>
                      <a:pPr algn="ctr"/>
                      <a:r>
                        <a:rPr lang="es-MX" dirty="0"/>
                        <a:t>MATERIALES</a:t>
                      </a:r>
                    </a:p>
                  </a:txBody>
                  <a:tcPr/>
                </a:tc>
                <a:tc>
                  <a:txBody>
                    <a:bodyPr/>
                    <a:lstStyle/>
                    <a:p>
                      <a:pPr algn="ctr"/>
                      <a:r>
                        <a:rPr lang="es-MX" dirty="0"/>
                        <a:t>APLICACIONES</a:t>
                      </a:r>
                    </a:p>
                  </a:txBody>
                  <a:tcPr/>
                </a:tc>
                <a:tc>
                  <a:txBody>
                    <a:bodyPr/>
                    <a:lstStyle/>
                    <a:p>
                      <a:pPr algn="ctr"/>
                      <a:r>
                        <a:rPr lang="es-MX" dirty="0"/>
                        <a:t>EJMEPLOS</a:t>
                      </a:r>
                    </a:p>
                  </a:txBody>
                  <a:tcPr/>
                </a:tc>
                <a:tc>
                  <a:txBody>
                    <a:bodyPr/>
                    <a:lstStyle/>
                    <a:p>
                      <a:pPr algn="ctr"/>
                      <a:r>
                        <a:rPr lang="es-MX" dirty="0"/>
                        <a:t>OBTENCION</a:t>
                      </a:r>
                    </a:p>
                  </a:txBody>
                  <a:tcPr/>
                </a:tc>
                <a:extLst>
                  <a:ext uri="{0D108BD9-81ED-4DB2-BD59-A6C34878D82A}">
                    <a16:rowId xmlns:a16="http://schemas.microsoft.com/office/drawing/2014/main" val="460588080"/>
                  </a:ext>
                </a:extLst>
              </a:tr>
              <a:tr h="696000">
                <a:tc>
                  <a:txBody>
                    <a:bodyPr/>
                    <a:lstStyle/>
                    <a:p>
                      <a:pPr algn="ctr"/>
                      <a:r>
                        <a:rPr lang="es-MX" sz="1600" b="0" dirty="0">
                          <a:solidFill>
                            <a:schemeClr val="tx1"/>
                          </a:solidFill>
                          <a:latin typeface="Arial" panose="020B0604020202020204" pitchFamily="34" charset="0"/>
                          <a:cs typeface="Arial" panose="020B0604020202020204" pitchFamily="34" charset="0"/>
                        </a:rPr>
                        <a:t>Madera</a:t>
                      </a:r>
                    </a:p>
                  </a:txBody>
                  <a:tcPr/>
                </a:tc>
                <a:tc>
                  <a:txBody>
                    <a:bodyPr/>
                    <a:lstStyle/>
                    <a:p>
                      <a:pPr algn="ctr"/>
                      <a:r>
                        <a:rPr lang="es-MX" sz="1600" b="0" kern="1200" dirty="0">
                          <a:solidFill>
                            <a:schemeClr val="tx1"/>
                          </a:solidFill>
                          <a:effectLst/>
                          <a:latin typeface="Arial" panose="020B0604020202020204" pitchFamily="34" charset="0"/>
                          <a:ea typeface="+mn-ea"/>
                          <a:cs typeface="Arial" panose="020B0604020202020204" pitchFamily="34" charset="0"/>
                        </a:rPr>
                        <a:t>Muebles, Estructuras y Embarcaciones</a:t>
                      </a:r>
                      <a:endParaRPr lang="es-MX" sz="1600" b="0" dirty="0">
                        <a:solidFill>
                          <a:schemeClr val="tx1"/>
                        </a:solidFill>
                        <a:latin typeface="Arial" panose="020B0604020202020204" pitchFamily="34" charset="0"/>
                        <a:cs typeface="Arial" panose="020B0604020202020204" pitchFamily="34" charset="0"/>
                      </a:endParaRPr>
                    </a:p>
                  </a:txBody>
                  <a:tcPr/>
                </a:tc>
                <a:tc>
                  <a:txBody>
                    <a:bodyPr/>
                    <a:lstStyle/>
                    <a:p>
                      <a:pPr algn="ctr">
                        <a:lnSpc>
                          <a:spcPts val="1350"/>
                        </a:lnSpc>
                        <a:spcAft>
                          <a:spcPts val="1800"/>
                        </a:spcAft>
                      </a:pPr>
                      <a:r>
                        <a:rPr lang="es-MX" sz="1600" b="0" kern="1200" dirty="0">
                          <a:solidFill>
                            <a:schemeClr val="tx1"/>
                          </a:solidFill>
                          <a:effectLst/>
                          <a:latin typeface="Arial" panose="020B0604020202020204" pitchFamily="34" charset="0"/>
                          <a:ea typeface="+mn-ea"/>
                          <a:cs typeface="Arial" panose="020B0604020202020204" pitchFamily="34" charset="0"/>
                        </a:rPr>
                        <a:t>Pino, Roblé, Haya.</a:t>
                      </a:r>
                      <a:endParaRPr lang="es-MX"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gn="ctr"/>
                      <a:r>
                        <a:rPr lang="es-MX" sz="1600" b="0" kern="1200" dirty="0">
                          <a:solidFill>
                            <a:schemeClr val="tx1"/>
                          </a:solidFill>
                          <a:effectLst/>
                          <a:latin typeface="Arial" panose="020B0604020202020204" pitchFamily="34" charset="0"/>
                          <a:ea typeface="+mn-ea"/>
                          <a:cs typeface="Arial" panose="020B0604020202020204" pitchFamily="34" charset="0"/>
                        </a:rPr>
                        <a:t>A partir de árboles.</a:t>
                      </a:r>
                      <a:endParaRPr lang="es-MX" sz="16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12300070"/>
                  </a:ext>
                </a:extLst>
              </a:tr>
              <a:tr h="811369">
                <a:tc>
                  <a:txBody>
                    <a:bodyPr/>
                    <a:lstStyle/>
                    <a:p>
                      <a:pPr algn="ctr"/>
                      <a:r>
                        <a:rPr lang="es-MX" sz="1600" b="0" dirty="0">
                          <a:solidFill>
                            <a:schemeClr val="tx1"/>
                          </a:solidFill>
                          <a:latin typeface="Arial" panose="020B0604020202020204" pitchFamily="34" charset="0"/>
                          <a:cs typeface="Arial" panose="020B0604020202020204" pitchFamily="34" charset="0"/>
                        </a:rPr>
                        <a:t>Metal</a:t>
                      </a:r>
                    </a:p>
                  </a:txBody>
                  <a:tcPr/>
                </a:tc>
                <a:tc>
                  <a:txBody>
                    <a:bodyPr/>
                    <a:lstStyle/>
                    <a:p>
                      <a:pPr algn="ctr"/>
                      <a:r>
                        <a:rPr lang="es-MX" sz="1600" b="0" kern="1200" dirty="0">
                          <a:solidFill>
                            <a:schemeClr val="tx1"/>
                          </a:solidFill>
                          <a:effectLst/>
                          <a:latin typeface="Arial" panose="020B0604020202020204" pitchFamily="34" charset="0"/>
                          <a:ea typeface="+mn-ea"/>
                          <a:cs typeface="Arial" panose="020B0604020202020204" pitchFamily="34" charset="0"/>
                        </a:rPr>
                        <a:t>Clips, Cuchillas, Cubiertos y Estructuras.</a:t>
                      </a:r>
                      <a:endParaRPr lang="es-MX" sz="1600" b="0" dirty="0">
                        <a:solidFill>
                          <a:schemeClr val="tx1"/>
                        </a:solidFill>
                        <a:latin typeface="Arial" panose="020B0604020202020204" pitchFamily="34" charset="0"/>
                        <a:cs typeface="Arial" panose="020B0604020202020204" pitchFamily="34" charset="0"/>
                      </a:endParaRPr>
                    </a:p>
                  </a:txBody>
                  <a:tcPr/>
                </a:tc>
                <a:tc>
                  <a:txBody>
                    <a:bodyPr/>
                    <a:lstStyle/>
                    <a:p>
                      <a:pPr algn="ctr">
                        <a:lnSpc>
                          <a:spcPts val="1350"/>
                        </a:lnSpc>
                        <a:spcAft>
                          <a:spcPts val="1800"/>
                        </a:spcAft>
                      </a:pPr>
                      <a:r>
                        <a:rPr lang="es-MX" sz="16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Acero. Cobre. Estaño. Aluminio.</a:t>
                      </a:r>
                      <a:endParaRPr lang="es-MX"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gn="ctr">
                        <a:lnSpc>
                          <a:spcPts val="1350"/>
                        </a:lnSpc>
                        <a:spcAft>
                          <a:spcPts val="1800"/>
                        </a:spcAft>
                      </a:pPr>
                      <a:r>
                        <a:rPr lang="es-MX" sz="16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 partir de determinados minerales.</a:t>
                      </a:r>
                      <a:endParaRPr lang="es-MX"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extLst>
                  <a:ext uri="{0D108BD9-81ED-4DB2-BD59-A6C34878D82A}">
                    <a16:rowId xmlns:a16="http://schemas.microsoft.com/office/drawing/2014/main" val="202801220"/>
                  </a:ext>
                </a:extLst>
              </a:tr>
              <a:tr h="978795">
                <a:tc>
                  <a:txBody>
                    <a:bodyPr/>
                    <a:lstStyle/>
                    <a:p>
                      <a:pPr algn="ctr"/>
                      <a:r>
                        <a:rPr lang="es-MX" sz="1600" b="0" dirty="0">
                          <a:solidFill>
                            <a:schemeClr val="tx1"/>
                          </a:solidFill>
                          <a:latin typeface="Arial" panose="020B0604020202020204" pitchFamily="34" charset="0"/>
                          <a:cs typeface="Arial" panose="020B0604020202020204" pitchFamily="34" charset="0"/>
                        </a:rPr>
                        <a:t>Plástico</a:t>
                      </a:r>
                    </a:p>
                  </a:txBody>
                  <a:tcPr/>
                </a:tc>
                <a:tc>
                  <a:txBody>
                    <a:bodyPr/>
                    <a:lstStyle/>
                    <a:p>
                      <a:pPr algn="ctr"/>
                      <a:r>
                        <a:rPr lang="es-MX" sz="1600" b="0" kern="1200" dirty="0">
                          <a:solidFill>
                            <a:schemeClr val="tx1"/>
                          </a:solidFill>
                          <a:effectLst/>
                          <a:latin typeface="Arial" panose="020B0604020202020204" pitchFamily="34" charset="0"/>
                          <a:ea typeface="+mn-ea"/>
                          <a:cs typeface="Arial" panose="020B0604020202020204" pitchFamily="34" charset="0"/>
                        </a:rPr>
                        <a:t>Bolígrafos, Carcasas de electrodomésticos y Envases.</a:t>
                      </a:r>
                      <a:endParaRPr lang="es-MX" sz="1600" b="0" dirty="0">
                        <a:solidFill>
                          <a:schemeClr val="tx1"/>
                        </a:solidFill>
                        <a:latin typeface="Arial" panose="020B0604020202020204" pitchFamily="34" charset="0"/>
                        <a:cs typeface="Arial" panose="020B0604020202020204" pitchFamily="34" charset="0"/>
                      </a:endParaRPr>
                    </a:p>
                  </a:txBody>
                  <a:tcPr/>
                </a:tc>
                <a:tc>
                  <a:txBody>
                    <a:bodyPr/>
                    <a:lstStyle/>
                    <a:p>
                      <a:pPr algn="ctr">
                        <a:lnSpc>
                          <a:spcPts val="1350"/>
                        </a:lnSpc>
                        <a:spcAft>
                          <a:spcPts val="1800"/>
                        </a:spcAft>
                      </a:pPr>
                      <a:r>
                        <a:rPr lang="es-MX" sz="16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PVC. PET. Porexpán (corcho blanco). Metacrilato.</a:t>
                      </a:r>
                      <a:endParaRPr lang="es-MX"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gn="ctr">
                        <a:lnSpc>
                          <a:spcPts val="1350"/>
                        </a:lnSpc>
                        <a:spcAft>
                          <a:spcPts val="1800"/>
                        </a:spcAft>
                      </a:pPr>
                      <a:r>
                        <a:rPr lang="es-MX" sz="16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Mediante procesos químicos, a partir del petróleo.</a:t>
                      </a:r>
                      <a:endParaRPr lang="es-MX"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extLst>
                  <a:ext uri="{0D108BD9-81ED-4DB2-BD59-A6C34878D82A}">
                    <a16:rowId xmlns:a16="http://schemas.microsoft.com/office/drawing/2014/main" val="185649822"/>
                  </a:ext>
                </a:extLst>
              </a:tr>
            </a:tbl>
          </a:graphicData>
        </a:graphic>
      </p:graphicFrame>
      <p:sp>
        <p:nvSpPr>
          <p:cNvPr id="15" name="TextBox 15">
            <a:extLst>
              <a:ext uri="{FF2B5EF4-FFF2-40B4-BE49-F238E27FC236}">
                <a16:creationId xmlns:a16="http://schemas.microsoft.com/office/drawing/2014/main" id="{66E62E9C-7830-44CE-B539-C508B8D64C42}"/>
              </a:ext>
            </a:extLst>
          </p:cNvPr>
          <p:cNvSpPr txBox="1"/>
          <p:nvPr/>
        </p:nvSpPr>
        <p:spPr>
          <a:xfrm>
            <a:off x="395536" y="1301537"/>
            <a:ext cx="6884642"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5. ACTIVIDADES DE LA LOGÍSTICA INVERSA.</a:t>
            </a:r>
          </a:p>
        </p:txBody>
      </p:sp>
    </p:spTree>
    <p:extLst>
      <p:ext uri="{BB962C8B-B14F-4D97-AF65-F5344CB8AC3E}">
        <p14:creationId xmlns:p14="http://schemas.microsoft.com/office/powerpoint/2010/main" val="2756024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Marcador de contenido 9">
            <a:extLst>
              <a:ext uri="{FF2B5EF4-FFF2-40B4-BE49-F238E27FC236}">
                <a16:creationId xmlns:a16="http://schemas.microsoft.com/office/drawing/2014/main" id="{D348D497-3C00-4482-B08E-CF1AB888FC02}"/>
              </a:ext>
            </a:extLst>
          </p:cNvPr>
          <p:cNvGraphicFramePr>
            <a:graphicFrameLocks/>
          </p:cNvGraphicFramePr>
          <p:nvPr/>
        </p:nvGraphicFramePr>
        <p:xfrm>
          <a:off x="431540" y="2676820"/>
          <a:ext cx="8280920" cy="3759200"/>
        </p:xfrm>
        <a:graphic>
          <a:graphicData uri="http://schemas.openxmlformats.org/drawingml/2006/table">
            <a:tbl>
              <a:tblPr firstRow="1" bandRow="1">
                <a:tableStyleId>{5C22544A-7EE6-4342-B048-85BDC9FD1C3A}</a:tableStyleId>
              </a:tblPr>
              <a:tblGrid>
                <a:gridCol w="2070230">
                  <a:extLst>
                    <a:ext uri="{9D8B030D-6E8A-4147-A177-3AD203B41FA5}">
                      <a16:colId xmlns:a16="http://schemas.microsoft.com/office/drawing/2014/main" val="1934685938"/>
                    </a:ext>
                  </a:extLst>
                </a:gridCol>
                <a:gridCol w="2070230">
                  <a:extLst>
                    <a:ext uri="{9D8B030D-6E8A-4147-A177-3AD203B41FA5}">
                      <a16:colId xmlns:a16="http://schemas.microsoft.com/office/drawing/2014/main" val="1309953087"/>
                    </a:ext>
                  </a:extLst>
                </a:gridCol>
                <a:gridCol w="2070230">
                  <a:extLst>
                    <a:ext uri="{9D8B030D-6E8A-4147-A177-3AD203B41FA5}">
                      <a16:colId xmlns:a16="http://schemas.microsoft.com/office/drawing/2014/main" val="3450319246"/>
                    </a:ext>
                  </a:extLst>
                </a:gridCol>
                <a:gridCol w="2070230">
                  <a:extLst>
                    <a:ext uri="{9D8B030D-6E8A-4147-A177-3AD203B41FA5}">
                      <a16:colId xmlns:a16="http://schemas.microsoft.com/office/drawing/2014/main" val="1920643696"/>
                    </a:ext>
                  </a:extLst>
                </a:gridCol>
              </a:tblGrid>
              <a:tr h="370840">
                <a:tc>
                  <a:txBody>
                    <a:bodyPr/>
                    <a:lstStyle/>
                    <a:p>
                      <a:r>
                        <a:rPr lang="es-MX" dirty="0"/>
                        <a:t>MATERIALES</a:t>
                      </a:r>
                    </a:p>
                  </a:txBody>
                  <a:tcPr/>
                </a:tc>
                <a:tc>
                  <a:txBody>
                    <a:bodyPr/>
                    <a:lstStyle/>
                    <a:p>
                      <a:r>
                        <a:rPr lang="es-MX" dirty="0"/>
                        <a:t>APLICACIONES</a:t>
                      </a:r>
                    </a:p>
                  </a:txBody>
                  <a:tcPr/>
                </a:tc>
                <a:tc>
                  <a:txBody>
                    <a:bodyPr/>
                    <a:lstStyle/>
                    <a:p>
                      <a:r>
                        <a:rPr lang="es-MX" dirty="0"/>
                        <a:t>EJMPLOS</a:t>
                      </a:r>
                    </a:p>
                  </a:txBody>
                  <a:tcPr/>
                </a:tc>
                <a:tc>
                  <a:txBody>
                    <a:bodyPr/>
                    <a:lstStyle/>
                    <a:p>
                      <a:r>
                        <a:rPr lang="es-MX" dirty="0"/>
                        <a:t>OBTENCIONES</a:t>
                      </a:r>
                    </a:p>
                  </a:txBody>
                  <a:tcPr/>
                </a:tc>
                <a:extLst>
                  <a:ext uri="{0D108BD9-81ED-4DB2-BD59-A6C34878D82A}">
                    <a16:rowId xmlns:a16="http://schemas.microsoft.com/office/drawing/2014/main" val="1929104895"/>
                  </a:ext>
                </a:extLst>
              </a:tr>
              <a:tr h="370840">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Pétreos</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Encimeras, Fachadas y suelo de edificios.</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Mármol y Granito.</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Se obtienen de las rocas, en canteras.</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extLst>
                  <a:ext uri="{0D108BD9-81ED-4DB2-BD59-A6C34878D82A}">
                    <a16:rowId xmlns:a16="http://schemas.microsoft.com/office/drawing/2014/main" val="1213295606"/>
                  </a:ext>
                </a:extLst>
              </a:tr>
              <a:tr h="440357">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Cerámica y vidrio</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Vajillas, Ladrillos, tejas, Ventanas, puertas. Cristales.</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Loza, Porcelana y</a:t>
                      </a:r>
                    </a:p>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Vidrio.</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Cerámica: a partir de arcillas y arenas por moldeado y cocción. Vidrio: se obtiene mezclando y tratando arena, caliza y sosa.</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extLst>
                  <a:ext uri="{0D108BD9-81ED-4DB2-BD59-A6C34878D82A}">
                    <a16:rowId xmlns:a16="http://schemas.microsoft.com/office/drawing/2014/main" val="1553470443"/>
                  </a:ext>
                </a:extLst>
              </a:tr>
              <a:tr h="370840">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Textiles</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Ropa y Toldos.</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Algodón, Lana y Nailon.</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tc>
                  <a:txBody>
                    <a:bodyPr/>
                    <a:lstStyle/>
                    <a:p>
                      <a:pPr>
                        <a:lnSpc>
                          <a:spcPts val="1350"/>
                        </a:lnSpc>
                        <a:spcAft>
                          <a:spcPts val="1800"/>
                        </a:spcAft>
                      </a:pPr>
                      <a:r>
                        <a:rPr lang="es-MX"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Se hilan y tejen fibras de origen vegetal, animal o sintético.</a:t>
                      </a:r>
                      <a:endParaRPr lang="es-MX"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28600" marR="228600" marT="57150" marB="57150" anchor="ctr"/>
                </a:tc>
                <a:extLst>
                  <a:ext uri="{0D108BD9-81ED-4DB2-BD59-A6C34878D82A}">
                    <a16:rowId xmlns:a16="http://schemas.microsoft.com/office/drawing/2014/main" val="1824378264"/>
                  </a:ext>
                </a:extLst>
              </a:tr>
            </a:tbl>
          </a:graphicData>
        </a:graphic>
      </p:graphicFrame>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16" name="TextBox 15">
            <a:extLst>
              <a:ext uri="{FF2B5EF4-FFF2-40B4-BE49-F238E27FC236}">
                <a16:creationId xmlns:a16="http://schemas.microsoft.com/office/drawing/2014/main" id="{CF9D1CCF-7780-4F18-B545-DD72E3439A27}"/>
              </a:ext>
            </a:extLst>
          </p:cNvPr>
          <p:cNvSpPr txBox="1"/>
          <p:nvPr/>
        </p:nvSpPr>
        <p:spPr>
          <a:xfrm>
            <a:off x="395536" y="1301537"/>
            <a:ext cx="6884642"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5. ACTIVIDADES DE LA LOGÍSTICA INVERSA.</a:t>
            </a:r>
          </a:p>
        </p:txBody>
      </p:sp>
      <p:sp>
        <p:nvSpPr>
          <p:cNvPr id="15" name="Título 1">
            <a:extLst>
              <a:ext uri="{FF2B5EF4-FFF2-40B4-BE49-F238E27FC236}">
                <a16:creationId xmlns:a16="http://schemas.microsoft.com/office/drawing/2014/main" id="{4453E1E4-F1AB-476D-88DB-88AD27EE58F8}"/>
              </a:ext>
            </a:extLst>
          </p:cNvPr>
          <p:cNvSpPr txBox="1">
            <a:spLocks/>
          </p:cNvSpPr>
          <p:nvPr/>
        </p:nvSpPr>
        <p:spPr>
          <a:xfrm>
            <a:off x="251522" y="1316637"/>
            <a:ext cx="8280917" cy="1303867"/>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sz="2400" dirty="0"/>
          </a:p>
          <a:p>
            <a:endParaRPr lang="es-MX" sz="2400" dirty="0"/>
          </a:p>
          <a:p>
            <a:r>
              <a:rPr lang="es-MX" sz="2400" dirty="0"/>
              <a:t>Clasificación de las actividades de la logística inversa por tipo de material. </a:t>
            </a:r>
          </a:p>
        </p:txBody>
      </p:sp>
    </p:spTree>
    <p:extLst>
      <p:ext uri="{BB962C8B-B14F-4D97-AF65-F5344CB8AC3E}">
        <p14:creationId xmlns:p14="http://schemas.microsoft.com/office/powerpoint/2010/main" val="372230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7943906"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6. LA SUSTENTABILIDAD Y LA LOGÍSTICA INVERSA.</a:t>
            </a:r>
          </a:p>
        </p:txBody>
      </p:sp>
      <p:sp>
        <p:nvSpPr>
          <p:cNvPr id="2" name="Rectángulo 1">
            <a:extLst>
              <a:ext uri="{FF2B5EF4-FFF2-40B4-BE49-F238E27FC236}">
                <a16:creationId xmlns:a16="http://schemas.microsoft.com/office/drawing/2014/main" id="{B6411C46-4EA7-4D5C-8CFD-9CAB9D01717C}"/>
              </a:ext>
            </a:extLst>
          </p:cNvPr>
          <p:cNvSpPr/>
          <p:nvPr/>
        </p:nvSpPr>
        <p:spPr>
          <a:xfrm>
            <a:off x="503548" y="1939942"/>
            <a:ext cx="8136904" cy="2246769"/>
          </a:xfrm>
          <a:prstGeom prst="rect">
            <a:avLst/>
          </a:prstGeom>
        </p:spPr>
        <p:txBody>
          <a:bodyPr wrap="square">
            <a:spAutoFit/>
          </a:bodyPr>
          <a:lstStyle/>
          <a:p>
            <a:pPr algn="just" fontAlgn="base"/>
            <a:r>
              <a:rPr lang="es-ES" sz="2000" dirty="0">
                <a:solidFill>
                  <a:srgbClr val="000000"/>
                </a:solidFill>
                <a:latin typeface="Arial" panose="020B0604020202020204" pitchFamily="34" charset="0"/>
                <a:cs typeface="Arial" panose="020B0604020202020204" pitchFamily="34" charset="0"/>
              </a:rPr>
              <a:t>La sustentabilidad es: “un proceso” que tiene por objetivo encontrar el equilibrio entre el medio ambiente y el uso de los recursos naturales. La humanidad en su paso por el planeta ha degradado los recursos naturales de tal forma que actualmente es necesario procurar y planear concienzudamente el consumo de los mismos para garantizar su existencia en las generaciones futuras (World Commission on Environment and Development de las Naciones Unidades 1987)</a:t>
            </a:r>
            <a:endParaRPr lang="es-ES" sz="2000" u="none" strike="noStrike" dirty="0">
              <a:solidFill>
                <a:srgbClr val="000000"/>
              </a:solidFill>
              <a:effectLst/>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5219F657-D155-4D09-85EB-01BACFDEE318}"/>
              </a:ext>
            </a:extLst>
          </p:cNvPr>
          <p:cNvPicPr>
            <a:picLocks noChangeAspect="1"/>
          </p:cNvPicPr>
          <p:nvPr/>
        </p:nvPicPr>
        <p:blipFill>
          <a:blip r:embed="rId5"/>
          <a:stretch>
            <a:fillRect/>
          </a:stretch>
        </p:blipFill>
        <p:spPr>
          <a:xfrm>
            <a:off x="1951190" y="4323498"/>
            <a:ext cx="4832598" cy="2175715"/>
          </a:xfrm>
          <a:prstGeom prst="rect">
            <a:avLst/>
          </a:prstGeom>
        </p:spPr>
      </p:pic>
    </p:spTree>
    <p:extLst>
      <p:ext uri="{BB962C8B-B14F-4D97-AF65-F5344CB8AC3E}">
        <p14:creationId xmlns:p14="http://schemas.microsoft.com/office/powerpoint/2010/main" val="1388850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7943906"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6. LA SUSTENTABILIDAD Y LA LOGÍSTICA INVERSA.</a:t>
            </a:r>
          </a:p>
        </p:txBody>
      </p:sp>
      <p:sp>
        <p:nvSpPr>
          <p:cNvPr id="9" name="Rectángulo 8">
            <a:extLst>
              <a:ext uri="{FF2B5EF4-FFF2-40B4-BE49-F238E27FC236}">
                <a16:creationId xmlns:a16="http://schemas.microsoft.com/office/drawing/2014/main" id="{4AA27B4E-8244-4B68-AAFC-3F4FE3A1ECD3}"/>
              </a:ext>
            </a:extLst>
          </p:cNvPr>
          <p:cNvSpPr/>
          <p:nvPr/>
        </p:nvSpPr>
        <p:spPr>
          <a:xfrm>
            <a:off x="270308" y="1955478"/>
            <a:ext cx="8471561" cy="4401205"/>
          </a:xfrm>
          <a:prstGeom prst="rect">
            <a:avLst/>
          </a:prstGeom>
        </p:spPr>
        <p:txBody>
          <a:bodyPr wrap="square">
            <a:spAutoFit/>
          </a:bodyPr>
          <a:lstStyle/>
          <a:p>
            <a:pPr algn="just"/>
            <a:r>
              <a:rPr lang="es-ES" sz="2000" dirty="0">
                <a:latin typeface="Arial" panose="020B0604020202020204" pitchFamily="34" charset="0"/>
                <a:cs typeface="Arial" panose="020B0604020202020204" pitchFamily="34" charset="0"/>
              </a:rPr>
              <a:t>Debemos tener en cuenta una serie de definiciones para poder entender posteriormente como la logística inversa puede contribuir al equilibrio medioambiental:</a:t>
            </a:r>
          </a:p>
          <a:p>
            <a:pPr algn="just"/>
            <a:endParaRPr lang="es-ES" sz="2000" dirty="0">
              <a:latin typeface="Arial" panose="020B0604020202020204" pitchFamily="34" charset="0"/>
              <a:cs typeface="Arial" panose="020B0604020202020204" pitchFamily="34" charset="0"/>
            </a:endParaRPr>
          </a:p>
          <a:p>
            <a:pPr algn="just">
              <a:buFont typeface="Arial" panose="020B0604020202020204" pitchFamily="34" charset="0"/>
              <a:buChar char="•"/>
            </a:pPr>
            <a:r>
              <a:rPr lang="es-ES" sz="2000" dirty="0">
                <a:latin typeface="Arial" panose="020B0604020202020204" pitchFamily="34" charset="0"/>
                <a:cs typeface="Arial" panose="020B0604020202020204" pitchFamily="34" charset="0"/>
              </a:rPr>
              <a:t> La logística inversa comprende todas las operaciones relacionadas con la reutilización de productos y materiales, de manera que, se encarga de dar una nueva vida a productos ya usados para asegurar una recuperación ecológica sostenible.</a:t>
            </a:r>
          </a:p>
          <a:p>
            <a:pPr algn="just">
              <a:buFont typeface="Arial" panose="020B0604020202020204" pitchFamily="34" charset="0"/>
              <a:buChar char="•"/>
            </a:pPr>
            <a:r>
              <a:rPr lang="es-ES" sz="2000" dirty="0">
                <a:latin typeface="Arial" panose="020B0604020202020204" pitchFamily="34" charset="0"/>
                <a:cs typeface="Arial" panose="020B0604020202020204" pitchFamily="34" charset="0"/>
              </a:rPr>
              <a:t>Se trata, también, de un proceso mediante el cual se pretende volver a dar valor a productos ya utilizados, o por el contrario, desecharlos pero de la manera más sostenible posible.</a:t>
            </a:r>
          </a:p>
          <a:p>
            <a:pPr algn="just">
              <a:buFont typeface="Arial" panose="020B0604020202020204" pitchFamily="34" charset="0"/>
              <a:buChar char="•"/>
            </a:pPr>
            <a:r>
              <a:rPr lang="es-ES" sz="2000" dirty="0">
                <a:latin typeface="Arial" panose="020B0604020202020204" pitchFamily="34" charset="0"/>
                <a:cs typeface="Arial" panose="020B0604020202020204" pitchFamily="34" charset="0"/>
              </a:rPr>
              <a:t>En el sentido más amplio la logística inversa trata de gestionar el retorno y reciclaje de las mercancías en la cadena de suministro, englobando operaciones de distribución, recuperación y reciclaje de productos.</a:t>
            </a:r>
          </a:p>
        </p:txBody>
      </p:sp>
    </p:spTree>
    <p:extLst>
      <p:ext uri="{BB962C8B-B14F-4D97-AF65-F5344CB8AC3E}">
        <p14:creationId xmlns:p14="http://schemas.microsoft.com/office/powerpoint/2010/main" val="3708497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7943906"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6. LA SUSTENTABILIDAD Y LA LOGÍSTICA INVERSA.</a:t>
            </a:r>
          </a:p>
        </p:txBody>
      </p:sp>
      <p:pic>
        <p:nvPicPr>
          <p:cNvPr id="4" name="Imagen 3" descr="Imagen que contiene texto&#10;&#10;Descripción generada automáticamente">
            <a:extLst>
              <a:ext uri="{FF2B5EF4-FFF2-40B4-BE49-F238E27FC236}">
                <a16:creationId xmlns:a16="http://schemas.microsoft.com/office/drawing/2014/main" id="{018F6255-7A74-4A65-8A5F-04043AC865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7785" y="1881917"/>
            <a:ext cx="4111704" cy="4093429"/>
          </a:xfrm>
          <a:prstGeom prst="rect">
            <a:avLst/>
          </a:prstGeom>
        </p:spPr>
      </p:pic>
      <p:sp>
        <p:nvSpPr>
          <p:cNvPr id="2" name="Rectángulo 1">
            <a:extLst>
              <a:ext uri="{FF2B5EF4-FFF2-40B4-BE49-F238E27FC236}">
                <a16:creationId xmlns:a16="http://schemas.microsoft.com/office/drawing/2014/main" id="{18ED045C-A491-487E-BAED-6F67EBB2D367}"/>
              </a:ext>
            </a:extLst>
          </p:cNvPr>
          <p:cNvSpPr/>
          <p:nvPr/>
        </p:nvSpPr>
        <p:spPr>
          <a:xfrm>
            <a:off x="395536" y="1881919"/>
            <a:ext cx="8352928" cy="4093428"/>
          </a:xfrm>
          <a:prstGeom prst="rect">
            <a:avLst/>
          </a:prstGeom>
        </p:spPr>
        <p:txBody>
          <a:bodyPr wrap="square">
            <a:spAutoFit/>
          </a:bodyPr>
          <a:lstStyle/>
          <a:p>
            <a:pPr algn="just"/>
            <a:r>
              <a:rPr lang="es-ES" sz="2000" dirty="0">
                <a:latin typeface="Arial" panose="020B0604020202020204" pitchFamily="34" charset="0"/>
                <a:cs typeface="Arial" panose="020B0604020202020204" pitchFamily="34" charset="0"/>
              </a:rPr>
              <a:t>Una vez hemos entendido en qué consiste la logística inversa, debemos identificar diversas fases que deben tenerse en cuenta en el proceso antes de entrar en cada una de las maneras más conocidas para la sustentabilidad, como lo son:</a:t>
            </a:r>
          </a:p>
          <a:p>
            <a:pPr algn="just"/>
            <a:endParaRPr lang="es-ES" sz="2000" b="1" dirty="0">
              <a:latin typeface="Arial" panose="020B0604020202020204" pitchFamily="34" charset="0"/>
              <a:cs typeface="Arial" panose="020B0604020202020204" pitchFamily="34" charset="0"/>
            </a:endParaRPr>
          </a:p>
          <a:p>
            <a:pPr algn="just"/>
            <a:r>
              <a:rPr lang="es-ES" sz="2000" b="1" dirty="0">
                <a:latin typeface="Arial" panose="020B0604020202020204" pitchFamily="34" charset="0"/>
                <a:cs typeface="Arial" panose="020B0604020202020204" pitchFamily="34" charset="0"/>
              </a:rPr>
              <a:t>Proceso de Recolección:</a:t>
            </a:r>
            <a:r>
              <a:rPr lang="es-ES" sz="2000" dirty="0">
                <a:latin typeface="Arial" panose="020B0604020202020204" pitchFamily="34" charset="0"/>
                <a:cs typeface="Arial" panose="020B0604020202020204" pitchFamily="34" charset="0"/>
              </a:rPr>
              <a:t> se trata de recoger los productos o residuos en el lugar donde el cliente los haya depositado con el fin de llevarlos a un punto de recuperación.</a:t>
            </a:r>
          </a:p>
          <a:p>
            <a:pPr algn="just"/>
            <a:endParaRPr lang="es-ES" sz="2000" dirty="0">
              <a:latin typeface="Arial" panose="020B0604020202020204" pitchFamily="34" charset="0"/>
              <a:cs typeface="Arial" panose="020B0604020202020204" pitchFamily="34" charset="0"/>
            </a:endParaRPr>
          </a:p>
          <a:p>
            <a:pPr algn="just">
              <a:buFont typeface="Arial" panose="020B0604020202020204" pitchFamily="34" charset="0"/>
              <a:buChar char="•"/>
            </a:pPr>
            <a:r>
              <a:rPr lang="es-ES" sz="2000" b="1" dirty="0">
                <a:latin typeface="Arial" panose="020B0604020202020204" pitchFamily="34" charset="0"/>
                <a:cs typeface="Arial" panose="020B0604020202020204" pitchFamily="34" charset="0"/>
              </a:rPr>
              <a:t>Proceso de Inspección y Selección:</a:t>
            </a:r>
            <a:r>
              <a:rPr lang="es-ES" sz="2000" dirty="0">
                <a:latin typeface="Arial" panose="020B0604020202020204" pitchFamily="34" charset="0"/>
                <a:cs typeface="Arial" panose="020B0604020202020204" pitchFamily="34" charset="0"/>
              </a:rPr>
              <a:t> cuando ya tenemos los productos en el punto de recuperación, se realiza una inspección con el fin de determinar la cantidad, la procedencia, los motivos de devolución en su caso y el tipo de producto ante el que nos encontramos.</a:t>
            </a:r>
          </a:p>
        </p:txBody>
      </p:sp>
    </p:spTree>
    <p:extLst>
      <p:ext uri="{BB962C8B-B14F-4D97-AF65-F5344CB8AC3E}">
        <p14:creationId xmlns:p14="http://schemas.microsoft.com/office/powerpoint/2010/main" val="804067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7943906"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6. LA SUSTENTABILIDAD Y LA LOGÍSTICA INVERSA.</a:t>
            </a:r>
          </a:p>
        </p:txBody>
      </p:sp>
      <p:sp>
        <p:nvSpPr>
          <p:cNvPr id="2" name="Rectángulo 1">
            <a:extLst>
              <a:ext uri="{FF2B5EF4-FFF2-40B4-BE49-F238E27FC236}">
                <a16:creationId xmlns:a16="http://schemas.microsoft.com/office/drawing/2014/main" id="{73BBB007-3362-413B-9C19-667D9D9479F4}"/>
              </a:ext>
            </a:extLst>
          </p:cNvPr>
          <p:cNvSpPr/>
          <p:nvPr/>
        </p:nvSpPr>
        <p:spPr>
          <a:xfrm>
            <a:off x="372162" y="1954413"/>
            <a:ext cx="8304294" cy="3785652"/>
          </a:xfrm>
          <a:prstGeom prst="rect">
            <a:avLst/>
          </a:prstGeom>
        </p:spPr>
        <p:txBody>
          <a:bodyPr wrap="square">
            <a:spAutoFit/>
          </a:bodyPr>
          <a:lstStyle/>
          <a:p>
            <a:pPr algn="just">
              <a:buFont typeface="Arial" panose="020B0604020202020204" pitchFamily="34" charset="0"/>
              <a:buChar char="•"/>
            </a:pPr>
            <a:r>
              <a:rPr lang="es-ES" sz="2000" b="1" dirty="0">
                <a:latin typeface="Arial" panose="020B0604020202020204" pitchFamily="34" charset="0"/>
                <a:cs typeface="Arial" panose="020B0604020202020204" pitchFamily="34" charset="0"/>
              </a:rPr>
              <a:t>Proceso de Transformación:</a:t>
            </a:r>
            <a:r>
              <a:rPr lang="es-ES" sz="2000" dirty="0">
                <a:latin typeface="Arial" panose="020B0604020202020204" pitchFamily="34" charset="0"/>
                <a:cs typeface="Arial" panose="020B0604020202020204" pitchFamily="34" charset="0"/>
              </a:rPr>
              <a:t> en este punto la empresa deberá tratar los diferentes productos, de manera que, puedan volver a utilizarse a la vez que se respeta el medio ambiente.</a:t>
            </a:r>
          </a:p>
          <a:p>
            <a:pPr algn="just">
              <a:buFont typeface="Arial" panose="020B0604020202020204" pitchFamily="34" charset="0"/>
              <a:buChar char="•"/>
            </a:pPr>
            <a:endParaRPr lang="es-ES" sz="2000" dirty="0">
              <a:latin typeface="Arial" panose="020B0604020202020204" pitchFamily="34" charset="0"/>
              <a:cs typeface="Arial" panose="020B0604020202020204" pitchFamily="34" charset="0"/>
            </a:endParaRPr>
          </a:p>
          <a:p>
            <a:pPr algn="just">
              <a:buFont typeface="Arial" panose="020B0604020202020204" pitchFamily="34" charset="0"/>
              <a:buChar char="•"/>
            </a:pPr>
            <a:r>
              <a:rPr lang="es-ES" sz="2000" b="1" dirty="0">
                <a:latin typeface="Arial" panose="020B0604020202020204" pitchFamily="34" charset="0"/>
                <a:cs typeface="Arial" panose="020B0604020202020204" pitchFamily="34" charset="0"/>
              </a:rPr>
              <a:t>Transporte:</a:t>
            </a:r>
            <a:r>
              <a:rPr lang="es-ES" sz="2000" dirty="0">
                <a:latin typeface="Arial" panose="020B0604020202020204" pitchFamily="34" charset="0"/>
                <a:cs typeface="Arial" panose="020B0604020202020204" pitchFamily="34" charset="0"/>
              </a:rPr>
              <a:t> el transporte también es una parte del proceso de logística inversa, y debe tenerse muy en cuenta en el caso de residuos tóxicos o dañinos para el medio ambiente.</a:t>
            </a:r>
          </a:p>
          <a:p>
            <a:pPr algn="just">
              <a:buFont typeface="Arial" panose="020B0604020202020204" pitchFamily="34" charset="0"/>
              <a:buChar char="•"/>
            </a:pPr>
            <a:endParaRPr lang="es-ES" sz="2000" dirty="0">
              <a:latin typeface="Arial" panose="020B0604020202020204" pitchFamily="34" charset="0"/>
              <a:cs typeface="Arial" panose="020B0604020202020204" pitchFamily="34" charset="0"/>
            </a:endParaRPr>
          </a:p>
          <a:p>
            <a:pPr algn="just">
              <a:buFont typeface="Arial" panose="020B0604020202020204" pitchFamily="34" charset="0"/>
              <a:buChar char="•"/>
            </a:pPr>
            <a:r>
              <a:rPr lang="es-ES" sz="2000" b="1" dirty="0">
                <a:latin typeface="Arial" panose="020B0604020202020204" pitchFamily="34" charset="0"/>
                <a:cs typeface="Arial" panose="020B0604020202020204" pitchFamily="34" charset="0"/>
              </a:rPr>
              <a:t>Almacenamiento</a:t>
            </a:r>
            <a:r>
              <a:rPr lang="es-ES" sz="2000" dirty="0">
                <a:latin typeface="Arial" panose="020B0604020202020204" pitchFamily="34" charset="0"/>
                <a:cs typeface="Arial" panose="020B0604020202020204" pitchFamily="34" charset="0"/>
              </a:rPr>
              <a:t>: al final del proceso muchas veces debemos tener almacenado el producto, es muy importante que se tengan en cuenta todas las medidas de seguridad y políticas medioambientales a la hora de almacenar ciertos productos.</a:t>
            </a:r>
            <a:endParaRPr lang="es-ES" sz="2000" b="0"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76569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7943906"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6. LA SUSTENTABILIDAD Y LA LOGÍSTICA INVERSA.</a:t>
            </a:r>
          </a:p>
        </p:txBody>
      </p:sp>
      <p:pic>
        <p:nvPicPr>
          <p:cNvPr id="4" name="Imagen 3">
            <a:extLst>
              <a:ext uri="{FF2B5EF4-FFF2-40B4-BE49-F238E27FC236}">
                <a16:creationId xmlns:a16="http://schemas.microsoft.com/office/drawing/2014/main" id="{953E24E2-4E82-405A-A5AD-76C85AE99A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3708" y="3557587"/>
            <a:ext cx="4340292" cy="3083892"/>
          </a:xfrm>
          <a:prstGeom prst="rect">
            <a:avLst/>
          </a:prstGeom>
        </p:spPr>
      </p:pic>
      <p:sp>
        <p:nvSpPr>
          <p:cNvPr id="2" name="Rectángulo 1">
            <a:extLst>
              <a:ext uri="{FF2B5EF4-FFF2-40B4-BE49-F238E27FC236}">
                <a16:creationId xmlns:a16="http://schemas.microsoft.com/office/drawing/2014/main" id="{290245C0-316A-4402-85D5-1886B17322DC}"/>
              </a:ext>
            </a:extLst>
          </p:cNvPr>
          <p:cNvSpPr/>
          <p:nvPr/>
        </p:nvSpPr>
        <p:spPr>
          <a:xfrm>
            <a:off x="505450" y="1907074"/>
            <a:ext cx="8208912" cy="4093428"/>
          </a:xfrm>
          <a:prstGeom prst="rect">
            <a:avLst/>
          </a:prstGeom>
        </p:spPr>
        <p:txBody>
          <a:bodyPr wrap="square">
            <a:spAutoFit/>
          </a:bodyPr>
          <a:lstStyle/>
          <a:p>
            <a:r>
              <a:rPr lang="es-ES" sz="2000" b="1" dirty="0">
                <a:latin typeface="Arial" panose="020B0604020202020204" pitchFamily="34" charset="0"/>
                <a:cs typeface="Arial" panose="020B0604020202020204" pitchFamily="34" charset="0"/>
              </a:rPr>
              <a:t>Procesos de recuperación.</a:t>
            </a:r>
          </a:p>
          <a:p>
            <a:endParaRPr lang="es-ES" sz="2000" b="1" dirty="0">
              <a:latin typeface="Arial" panose="020B0604020202020204" pitchFamily="34" charset="0"/>
              <a:cs typeface="Arial" panose="020B0604020202020204" pitchFamily="34" charset="0"/>
            </a:endParaRPr>
          </a:p>
          <a:p>
            <a:pPr algn="just"/>
            <a:r>
              <a:rPr lang="es-ES" sz="2000" dirty="0">
                <a:latin typeface="Arial" panose="020B0604020202020204" pitchFamily="34" charset="0"/>
                <a:cs typeface="Arial" panose="020B0604020202020204" pitchFamily="34" charset="0"/>
              </a:rPr>
              <a:t>Llegados a este punto debemos enumerar y explicar los distintos tipos de procesos de recuperación que existen de manera que entendáis en que consiste cada uno de ellos y cómo pueden ayudar a las empresas y al medio ambiente (Fernández et al., 2006).:</a:t>
            </a:r>
          </a:p>
          <a:p>
            <a:pPr algn="just"/>
            <a:endParaRPr lang="es-ES" sz="2000" dirty="0">
              <a:latin typeface="Arial" panose="020B0604020202020204" pitchFamily="34" charset="0"/>
              <a:cs typeface="Arial" panose="020B0604020202020204" pitchFamily="34" charset="0"/>
            </a:endParaRPr>
          </a:p>
          <a:p>
            <a:pPr>
              <a:buFont typeface="Arial" panose="020B0604020202020204" pitchFamily="34" charset="0"/>
              <a:buChar char="•"/>
            </a:pPr>
            <a:r>
              <a:rPr lang="es-ES" sz="2000" b="1" dirty="0">
                <a:latin typeface="Arial" panose="020B0604020202020204" pitchFamily="34" charset="0"/>
                <a:cs typeface="Arial" panose="020B0604020202020204" pitchFamily="34" charset="0"/>
              </a:rPr>
              <a:t>Reutilización</a:t>
            </a:r>
          </a:p>
          <a:p>
            <a:pPr>
              <a:buFont typeface="Arial" panose="020B0604020202020204" pitchFamily="34" charset="0"/>
              <a:buChar char="•"/>
            </a:pPr>
            <a:r>
              <a:rPr lang="es-ES" sz="2000" b="1" dirty="0">
                <a:latin typeface="Arial" panose="020B0604020202020204" pitchFamily="34" charset="0"/>
                <a:cs typeface="Arial" panose="020B0604020202020204" pitchFamily="34" charset="0"/>
              </a:rPr>
              <a:t>Reparación, restauración y remanufacturado</a:t>
            </a:r>
          </a:p>
          <a:p>
            <a:pPr>
              <a:buFont typeface="Arial" panose="020B0604020202020204" pitchFamily="34" charset="0"/>
              <a:buChar char="•"/>
            </a:pPr>
            <a:r>
              <a:rPr lang="es-ES" sz="2000" b="1" dirty="0">
                <a:latin typeface="Arial" panose="020B0604020202020204" pitchFamily="34" charset="0"/>
                <a:cs typeface="Arial" panose="020B0604020202020204" pitchFamily="34" charset="0"/>
              </a:rPr>
              <a:t>Canibalización.</a:t>
            </a:r>
          </a:p>
          <a:p>
            <a:pPr>
              <a:buFont typeface="Arial" panose="020B0604020202020204" pitchFamily="34" charset="0"/>
              <a:buChar char="•"/>
            </a:pPr>
            <a:r>
              <a:rPr lang="es-ES" sz="2000" b="1" dirty="0">
                <a:latin typeface="Arial" panose="020B0604020202020204" pitchFamily="34" charset="0"/>
                <a:cs typeface="Arial" panose="020B0604020202020204" pitchFamily="34" charset="0"/>
              </a:rPr>
              <a:t>Reciclaje.</a:t>
            </a:r>
          </a:p>
          <a:p>
            <a:pPr>
              <a:buFont typeface="Arial" panose="020B0604020202020204" pitchFamily="34" charset="0"/>
              <a:buChar char="•"/>
            </a:pPr>
            <a:r>
              <a:rPr lang="es-ES" sz="2000" b="1" dirty="0">
                <a:latin typeface="Arial" panose="020B0604020202020204" pitchFamily="34" charset="0"/>
                <a:cs typeface="Arial" panose="020B0604020202020204" pitchFamily="34" charset="0"/>
              </a:rPr>
              <a:t>Recuperación de energía.</a:t>
            </a:r>
          </a:p>
          <a:p>
            <a:pPr>
              <a:buFont typeface="Arial" panose="020B0604020202020204" pitchFamily="34" charset="0"/>
              <a:buChar char="•"/>
            </a:pPr>
            <a:endParaRPr lang="es-ES" sz="2000" b="0"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95844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99815" y="1882971"/>
            <a:ext cx="3096343" cy="461665"/>
          </a:xfrm>
          <a:prstGeom prst="rect">
            <a:avLst/>
          </a:prstGeom>
          <a:noFill/>
          <a:ln>
            <a:solidFill>
              <a:srgbClr val="2B3616"/>
            </a:solidFill>
          </a:ln>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2400" b="1" cap="none" spc="0" dirty="0">
                <a:ln/>
                <a:solidFill>
                  <a:srgbClr val="003300"/>
                </a:solidFill>
                <a:effectLst>
                  <a:glow rad="139700">
                    <a:schemeClr val="accent3">
                      <a:satMod val="175000"/>
                      <a:alpha val="40000"/>
                    </a:schemeClr>
                  </a:glow>
                </a:effectLst>
                <a:latin typeface="Arial" panose="020B0604020202020204" pitchFamily="34" charset="0"/>
                <a:cs typeface="Arial" panose="020B0604020202020204" pitchFamily="34" charset="0"/>
              </a:rPr>
              <a:t>SUSTENTABILIDAD</a:t>
            </a: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Identifica cinco productos que formen parte del proceso de logística inversa en cada una de sus etapas del proceso:</a:t>
            </a:r>
          </a:p>
          <a:p>
            <a:pPr algn="just"/>
            <a:endParaRPr lang="es-MX"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just">
              <a:buFont typeface="Arial" panose="020B0604020202020204" pitchFamily="34" charset="0"/>
              <a:buChar char="•"/>
            </a:pPr>
            <a:r>
              <a:rPr lang="es-ES" b="1" dirty="0">
                <a:solidFill>
                  <a:schemeClr val="tx1"/>
                </a:solidFill>
                <a:latin typeface="Arial" panose="020B0604020202020204" pitchFamily="34" charset="0"/>
                <a:cs typeface="Arial" panose="020B0604020202020204" pitchFamily="34" charset="0"/>
              </a:rPr>
              <a:t>Reutilización</a:t>
            </a:r>
          </a:p>
          <a:p>
            <a:pPr algn="just">
              <a:buFont typeface="Arial" panose="020B0604020202020204" pitchFamily="34" charset="0"/>
              <a:buChar char="•"/>
            </a:pPr>
            <a:r>
              <a:rPr lang="es-ES" b="1" dirty="0">
                <a:solidFill>
                  <a:schemeClr val="tx1"/>
                </a:solidFill>
                <a:latin typeface="Arial" panose="020B0604020202020204" pitchFamily="34" charset="0"/>
                <a:cs typeface="Arial" panose="020B0604020202020204" pitchFamily="34" charset="0"/>
              </a:rPr>
              <a:t>Reparación, restauración y remanufacturado</a:t>
            </a:r>
          </a:p>
          <a:p>
            <a:pPr algn="just">
              <a:buFont typeface="Arial" panose="020B0604020202020204" pitchFamily="34" charset="0"/>
              <a:buChar char="•"/>
            </a:pPr>
            <a:r>
              <a:rPr lang="es-ES" b="1" dirty="0">
                <a:solidFill>
                  <a:schemeClr val="tx1"/>
                </a:solidFill>
                <a:latin typeface="Arial" panose="020B0604020202020204" pitchFamily="34" charset="0"/>
                <a:cs typeface="Arial" panose="020B0604020202020204" pitchFamily="34" charset="0"/>
              </a:rPr>
              <a:t>Canibalización.</a:t>
            </a:r>
          </a:p>
          <a:p>
            <a:pPr algn="just">
              <a:buFont typeface="Arial" panose="020B0604020202020204" pitchFamily="34" charset="0"/>
              <a:buChar char="•"/>
            </a:pPr>
            <a:r>
              <a:rPr lang="es-ES" b="1" dirty="0">
                <a:solidFill>
                  <a:schemeClr val="tx1"/>
                </a:solidFill>
                <a:latin typeface="Arial" panose="020B0604020202020204" pitchFamily="34" charset="0"/>
                <a:cs typeface="Arial" panose="020B0604020202020204" pitchFamily="34" charset="0"/>
              </a:rPr>
              <a:t>Reciclaje.</a:t>
            </a:r>
          </a:p>
          <a:p>
            <a:pPr algn="just">
              <a:buFont typeface="Arial" panose="020B0604020202020204" pitchFamily="34" charset="0"/>
              <a:buChar char="•"/>
            </a:pPr>
            <a:r>
              <a:rPr lang="es-ES" b="1" dirty="0">
                <a:solidFill>
                  <a:schemeClr val="tx1"/>
                </a:solidFill>
                <a:latin typeface="Arial" panose="020B0604020202020204" pitchFamily="34" charset="0"/>
                <a:cs typeface="Arial" panose="020B0604020202020204" pitchFamily="34" charset="0"/>
              </a:rPr>
              <a:t>Recuperación de energía.</a:t>
            </a:r>
          </a:p>
          <a:p>
            <a:pPr algn="ctr"/>
            <a:endParaRPr lang="es-MX"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pic>
        <p:nvPicPr>
          <p:cNvPr id="8194"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204" y="2780928"/>
            <a:ext cx="3305175" cy="32956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B458359A-410B-44B6-B4F0-53AF6EEB991B}"/>
              </a:ext>
            </a:extLst>
          </p:cNvPr>
          <p:cNvGrpSpPr/>
          <p:nvPr/>
        </p:nvGrpSpPr>
        <p:grpSpPr>
          <a:xfrm>
            <a:off x="0" y="-15304"/>
            <a:ext cx="9144000" cy="6900688"/>
            <a:chOff x="0" y="-15304"/>
            <a:chExt cx="9144000" cy="6900688"/>
          </a:xfrm>
        </p:grpSpPr>
        <p:grpSp>
          <p:nvGrpSpPr>
            <p:cNvPr id="12" name="Group 11">
              <a:extLst>
                <a:ext uri="{FF2B5EF4-FFF2-40B4-BE49-F238E27FC236}">
                  <a16:creationId xmlns:a16="http://schemas.microsoft.com/office/drawing/2014/main" id="{DA4CAAFF-D5E2-4626-B0D1-7AA1CEA9DEB1}"/>
                </a:ext>
              </a:extLst>
            </p:cNvPr>
            <p:cNvGrpSpPr/>
            <p:nvPr/>
          </p:nvGrpSpPr>
          <p:grpSpPr>
            <a:xfrm>
              <a:off x="0" y="-15304"/>
              <a:ext cx="9144000" cy="6900688"/>
              <a:chOff x="0" y="-15304"/>
              <a:chExt cx="9144000" cy="6900688"/>
            </a:xfrm>
          </p:grpSpPr>
          <p:pic>
            <p:nvPicPr>
              <p:cNvPr id="14" name="Picture 13">
                <a:extLst>
                  <a:ext uri="{FF2B5EF4-FFF2-40B4-BE49-F238E27FC236}">
                    <a16:creationId xmlns:a16="http://schemas.microsoft.com/office/drawing/2014/main" id="{28D6274F-7749-4478-8E4D-586A5D5F31F6}"/>
                  </a:ext>
                </a:extLst>
              </p:cNvPr>
              <p:cNvPicPr>
                <a:picLocks noChangeAspect="1"/>
              </p:cNvPicPr>
              <p:nvPr/>
            </p:nvPicPr>
            <p:blipFill>
              <a:blip r:embed="rId3"/>
              <a:stretch>
                <a:fillRect/>
              </a:stretch>
            </p:blipFill>
            <p:spPr>
              <a:xfrm>
                <a:off x="0" y="-15304"/>
                <a:ext cx="9144000" cy="1028700"/>
              </a:xfrm>
              <a:prstGeom prst="rect">
                <a:avLst/>
              </a:prstGeom>
            </p:spPr>
          </p:pic>
          <p:pic>
            <p:nvPicPr>
              <p:cNvPr id="15" name="Picture 14">
                <a:extLst>
                  <a:ext uri="{FF2B5EF4-FFF2-40B4-BE49-F238E27FC236}">
                    <a16:creationId xmlns:a16="http://schemas.microsoft.com/office/drawing/2014/main" id="{A3BA6C8D-0C2C-4016-90BE-A3DC1CA95DBA}"/>
                  </a:ext>
                </a:extLst>
              </p:cNvPr>
              <p:cNvPicPr>
                <a:picLocks noChangeAspect="1"/>
              </p:cNvPicPr>
              <p:nvPr/>
            </p:nvPicPr>
            <p:blipFill>
              <a:blip r:embed="rId4"/>
              <a:stretch>
                <a:fillRect/>
              </a:stretch>
            </p:blipFill>
            <p:spPr>
              <a:xfrm>
                <a:off x="0" y="6641479"/>
                <a:ext cx="9144000" cy="243905"/>
              </a:xfrm>
              <a:prstGeom prst="rect">
                <a:avLst/>
              </a:prstGeom>
            </p:spPr>
          </p:pic>
          <p:pic>
            <p:nvPicPr>
              <p:cNvPr id="16" name="Imagen 10" descr="potroUAEM.png">
                <a:extLst>
                  <a:ext uri="{FF2B5EF4-FFF2-40B4-BE49-F238E27FC236}">
                    <a16:creationId xmlns:a16="http://schemas.microsoft.com/office/drawing/2014/main" id="{3F8D1D9A-B8D7-4898-9AE1-3C1E06B05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3" name="TextBox 12">
              <a:extLst>
                <a:ext uri="{FF2B5EF4-FFF2-40B4-BE49-F238E27FC236}">
                  <a16:creationId xmlns:a16="http://schemas.microsoft.com/office/drawing/2014/main" id="{B82655C2-CBC2-4E0C-AE62-8267DA429744}"/>
                </a:ext>
              </a:extLst>
            </p:cNvPr>
            <p:cNvSpPr txBox="1"/>
            <p:nvPr/>
          </p:nvSpPr>
          <p:spPr>
            <a:xfrm>
              <a:off x="534164" y="119624"/>
              <a:ext cx="8075672" cy="646331"/>
            </a:xfrm>
            <a:prstGeom prst="rect">
              <a:avLst/>
            </a:prstGeom>
            <a:noFill/>
          </p:spPr>
          <p:txBody>
            <a:bodyPr wrap="none" rtlCol="0">
              <a:spAutoFit/>
            </a:bodyPr>
            <a:lstStyle/>
            <a:p>
              <a:r>
                <a:rPr lang="es-MX" sz="3600" dirty="0">
                  <a:solidFill>
                    <a:schemeClr val="bg1"/>
                  </a:solidFill>
                  <a:latin typeface="Arial" panose="020B0604020202020204" pitchFamily="34" charset="0"/>
                  <a:cs typeface="Arial" panose="020B0604020202020204" pitchFamily="34" charset="0"/>
                </a:rPr>
                <a:t>6. La sustentabilidad y la Logística Inv.</a:t>
              </a:r>
            </a:p>
          </p:txBody>
        </p:sp>
      </p:grpSp>
    </p:spTree>
    <p:extLst>
      <p:ext uri="{BB962C8B-B14F-4D97-AF65-F5344CB8AC3E}">
        <p14:creationId xmlns:p14="http://schemas.microsoft.com/office/powerpoint/2010/main" val="15244857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6581097"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7. VECTORES DE LA LOGÍSTICA INVERSA.</a:t>
            </a:r>
          </a:p>
        </p:txBody>
      </p:sp>
      <p:sp>
        <p:nvSpPr>
          <p:cNvPr id="2" name="Rectángulo 1">
            <a:extLst>
              <a:ext uri="{FF2B5EF4-FFF2-40B4-BE49-F238E27FC236}">
                <a16:creationId xmlns:a16="http://schemas.microsoft.com/office/drawing/2014/main" id="{884EC60B-CCC2-4411-8BA5-F36ED387EEFB}"/>
              </a:ext>
            </a:extLst>
          </p:cNvPr>
          <p:cNvSpPr/>
          <p:nvPr/>
        </p:nvSpPr>
        <p:spPr>
          <a:xfrm>
            <a:off x="357463" y="1801683"/>
            <a:ext cx="8064896" cy="4801314"/>
          </a:xfrm>
          <a:prstGeom prst="rect">
            <a:avLst/>
          </a:prstGeom>
        </p:spPr>
        <p:txBody>
          <a:bodyPr wrap="square">
            <a:spAutoFit/>
          </a:bodyPr>
          <a:lstStyle/>
          <a:p>
            <a:pPr algn="just" fontAlgn="base"/>
            <a:r>
              <a:rPr lang="es-ES" dirty="0">
                <a:latin typeface="Arial" panose="020B0604020202020204" pitchFamily="34" charset="0"/>
                <a:cs typeface="Arial" panose="020B0604020202020204" pitchFamily="34" charset="0"/>
              </a:rPr>
              <a:t>¿Por dónde empezar nuestra logística inversa?</a:t>
            </a:r>
          </a:p>
          <a:p>
            <a:pPr algn="just" fontAlgn="base"/>
            <a:r>
              <a:rPr lang="es-ES" dirty="0">
                <a:latin typeface="Arial" panose="020B0604020202020204" pitchFamily="34" charset="0"/>
                <a:cs typeface="Arial" panose="020B0604020202020204" pitchFamily="34" charset="0"/>
              </a:rPr>
              <a:t>Sin duda alguna decidiendo si es necesario nombrar a un responsable para esta tarea dentro de la estructura logística de la empresa. Como todas las decisiones empresariales esta decisión se tomará evaluando aspectos económicos y operativos que pueden surgir de responder a las siguientes preguntas:</a:t>
            </a:r>
          </a:p>
          <a:p>
            <a:pPr algn="just" fontAlgn="base">
              <a:buFont typeface="Arial" panose="020B0604020202020204" pitchFamily="34" charset="0"/>
              <a:buChar char="•"/>
            </a:pPr>
            <a:r>
              <a:rPr lang="es-ES" dirty="0">
                <a:latin typeface="Arial" panose="020B0604020202020204" pitchFamily="34" charset="0"/>
                <a:cs typeface="Arial" panose="020B0604020202020204" pitchFamily="34" charset="0"/>
              </a:rPr>
              <a:t>¿El flujo de productos retornados tiene un volumen suficiente para plantearse una gestión y dedicación propia dentro de nuestro departamento logístico?</a:t>
            </a:r>
          </a:p>
          <a:p>
            <a:pPr algn="just" fontAlgn="base">
              <a:buFont typeface="Arial" panose="020B0604020202020204" pitchFamily="34" charset="0"/>
              <a:buChar char="•"/>
            </a:pPr>
            <a:r>
              <a:rPr lang="es-ES" dirty="0">
                <a:latin typeface="Arial" panose="020B0604020202020204" pitchFamily="34" charset="0"/>
                <a:cs typeface="Arial" panose="020B0604020202020204" pitchFamily="34" charset="0"/>
              </a:rPr>
              <a:t>¿Disponer de un responsable de logística inversa dedicado a esta función supondrá un ahorro de costes a corto plazo o un beneficio a medio y largo plazo?</a:t>
            </a:r>
          </a:p>
          <a:p>
            <a:pPr algn="just" fontAlgn="base">
              <a:buFont typeface="Arial" panose="020B0604020202020204" pitchFamily="34" charset="0"/>
              <a:buChar char="•"/>
            </a:pPr>
            <a:r>
              <a:rPr lang="es-ES" dirty="0">
                <a:latin typeface="Arial" panose="020B0604020202020204" pitchFamily="34" charset="0"/>
                <a:cs typeface="Arial" panose="020B0604020202020204" pitchFamily="34" charset="0"/>
              </a:rPr>
              <a:t>¿Tenemos perfectamente definidos los objetivos a cumplir y la función a desempeñar en este apartado dentro de nuestra estrategia logística?</a:t>
            </a:r>
          </a:p>
          <a:p>
            <a:pPr algn="just" fontAlgn="base">
              <a:buFont typeface="Arial" panose="020B0604020202020204" pitchFamily="34" charset="0"/>
              <a:buChar char="•"/>
            </a:pPr>
            <a:r>
              <a:rPr lang="es-ES" dirty="0">
                <a:latin typeface="Arial" panose="020B0604020202020204" pitchFamily="34" charset="0"/>
                <a:cs typeface="Arial" panose="020B0604020202020204" pitchFamily="34" charset="0"/>
              </a:rPr>
              <a:t>¿Disponemos de la persona adecuada para hacerse cargo de esta responsabilidad o necesitamos encontrar en el mercado un prototipo de profesional específico que se adapte a nuestras necesidades?</a:t>
            </a:r>
          </a:p>
        </p:txBody>
      </p:sp>
    </p:spTree>
    <p:extLst>
      <p:ext uri="{BB962C8B-B14F-4D97-AF65-F5344CB8AC3E}">
        <p14:creationId xmlns:p14="http://schemas.microsoft.com/office/powerpoint/2010/main" val="2942856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7 Marcador de contenido"/>
          <p:cNvSpPr>
            <a:spLocks noGrp="1"/>
          </p:cNvSpPr>
          <p:nvPr>
            <p:ph idx="1"/>
          </p:nvPr>
        </p:nvSpPr>
        <p:spPr>
          <a:xfrm>
            <a:off x="251520" y="1613603"/>
            <a:ext cx="8784976" cy="4911741"/>
          </a:xfrm>
        </p:spPr>
        <p:txBody>
          <a:bodyPr>
            <a:normAutofit/>
          </a:bodyPr>
          <a:lstStyle/>
          <a:p>
            <a:r>
              <a:rPr lang="es-MX" sz="2400" b="1" dirty="0">
                <a:latin typeface="Arial" panose="020B0604020202020204" pitchFamily="34" charset="0"/>
                <a:cs typeface="Arial" panose="020B0604020202020204" pitchFamily="34" charset="0"/>
              </a:rPr>
              <a:t>Clave: </a:t>
            </a:r>
            <a:r>
              <a:rPr lang="es-ES" sz="2400" b="1" dirty="0">
                <a:latin typeface="Arial" panose="020B0604020202020204" pitchFamily="34" charset="0"/>
                <a:cs typeface="Arial" panose="020B0604020202020204" pitchFamily="34" charset="0"/>
              </a:rPr>
              <a:t>L43443</a:t>
            </a:r>
            <a:endParaRPr lang="es-ES"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Horas de teoría: 4</a:t>
            </a:r>
          </a:p>
          <a:p>
            <a:r>
              <a:rPr lang="es-ES" sz="2400" dirty="0">
                <a:latin typeface="Arial" panose="020B0604020202020204" pitchFamily="34" charset="0"/>
                <a:cs typeface="Arial" panose="020B0604020202020204" pitchFamily="34" charset="0"/>
              </a:rPr>
              <a:t>Horas de práctica: 0</a:t>
            </a:r>
          </a:p>
          <a:p>
            <a:r>
              <a:rPr lang="es-ES" sz="2400" dirty="0">
                <a:latin typeface="Arial" panose="020B0604020202020204" pitchFamily="34" charset="0"/>
                <a:cs typeface="Arial" panose="020B0604020202020204" pitchFamily="34" charset="0"/>
              </a:rPr>
              <a:t>Total de horas: 4</a:t>
            </a:r>
          </a:p>
          <a:p>
            <a:r>
              <a:rPr lang="es-ES" sz="2400" dirty="0">
                <a:latin typeface="Arial" panose="020B0604020202020204" pitchFamily="34" charset="0"/>
                <a:cs typeface="Arial" panose="020B0604020202020204" pitchFamily="34" charset="0"/>
              </a:rPr>
              <a:t>Créditos: Ocho</a:t>
            </a:r>
          </a:p>
          <a:p>
            <a:r>
              <a:rPr lang="es-ES" sz="2400" dirty="0">
                <a:latin typeface="Arial" panose="020B0604020202020204" pitchFamily="34" charset="0"/>
                <a:cs typeface="Arial" panose="020B0604020202020204" pitchFamily="34" charset="0"/>
              </a:rPr>
              <a:t>Tipo de unidad de aprendizaje: Curso - taller</a:t>
            </a:r>
          </a:p>
          <a:p>
            <a:r>
              <a:rPr lang="es-ES" sz="2400" dirty="0">
                <a:latin typeface="Arial" panose="020B0604020202020204" pitchFamily="34" charset="0"/>
                <a:cs typeface="Arial" panose="020B0604020202020204" pitchFamily="34" charset="0"/>
              </a:rPr>
              <a:t>Carácter de la unidad de aprendizaje: Obligatoria</a:t>
            </a:r>
          </a:p>
          <a:p>
            <a:r>
              <a:rPr lang="es-ES" sz="2400" dirty="0">
                <a:latin typeface="Arial" panose="020B0604020202020204" pitchFamily="34" charset="0"/>
                <a:cs typeface="Arial" panose="020B0604020202020204" pitchFamily="34" charset="0"/>
              </a:rPr>
              <a:t>Núcleo de formación: Integral.</a:t>
            </a:r>
          </a:p>
          <a:p>
            <a:r>
              <a:rPr lang="es-ES" sz="2400" dirty="0">
                <a:latin typeface="Arial" panose="020B0604020202020204" pitchFamily="34" charset="0"/>
                <a:cs typeface="Arial" panose="020B0604020202020204" pitchFamily="34" charset="0"/>
              </a:rPr>
              <a:t>Modalidad: Presencial.</a:t>
            </a:r>
          </a:p>
          <a:p>
            <a:r>
              <a:rPr lang="es-ES" sz="2400" dirty="0">
                <a:latin typeface="Arial" panose="020B0604020202020204" pitchFamily="34" charset="0"/>
                <a:cs typeface="Arial" panose="020B0604020202020204" pitchFamily="34" charset="0"/>
              </a:rPr>
              <a:t>Unidad de aprendizaje antecedente: Logística integral y niveles de servicio.</a:t>
            </a:r>
          </a:p>
        </p:txBody>
      </p:sp>
      <p:grpSp>
        <p:nvGrpSpPr>
          <p:cNvPr id="8" name="Group 7">
            <a:extLst>
              <a:ext uri="{FF2B5EF4-FFF2-40B4-BE49-F238E27FC236}">
                <a16:creationId xmlns:a16="http://schemas.microsoft.com/office/drawing/2014/main" id="{27A1B436-DE8C-4BF9-BAE9-619D698DC35E}"/>
              </a:ext>
            </a:extLst>
          </p:cNvPr>
          <p:cNvGrpSpPr/>
          <p:nvPr/>
        </p:nvGrpSpPr>
        <p:grpSpPr>
          <a:xfrm>
            <a:off x="0" y="-5006"/>
            <a:ext cx="9144000" cy="6890390"/>
            <a:chOff x="0" y="-5006"/>
            <a:chExt cx="9144000" cy="6890390"/>
          </a:xfrm>
        </p:grpSpPr>
        <p:pic>
          <p:nvPicPr>
            <p:cNvPr id="9" name="Picture 2" descr="Resultado de imagen para UAEMEX 2017">
              <a:extLst>
                <a:ext uri="{FF2B5EF4-FFF2-40B4-BE49-F238E27FC236}">
                  <a16:creationId xmlns:a16="http://schemas.microsoft.com/office/drawing/2014/main" id="{69EAFB2A-E3C2-44BB-84D1-90207D62EB8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7BA6AC-2584-42B9-959C-76D38E848044}"/>
                </a:ext>
              </a:extLst>
            </p:cNvPr>
            <p:cNvPicPr>
              <a:picLocks noChangeAspect="1"/>
            </p:cNvPicPr>
            <p:nvPr/>
          </p:nvPicPr>
          <p:blipFill>
            <a:blip r:embed="rId4"/>
            <a:stretch>
              <a:fillRect/>
            </a:stretch>
          </p:blipFill>
          <p:spPr>
            <a:xfrm>
              <a:off x="0" y="6641479"/>
              <a:ext cx="9144000" cy="243905"/>
            </a:xfrm>
            <a:prstGeom prst="rect">
              <a:avLst/>
            </a:prstGeom>
          </p:spPr>
        </p:pic>
        <p:pic>
          <p:nvPicPr>
            <p:cNvPr id="14" name="Imagen 10" descr="potroUAEM.png">
              <a:extLst>
                <a:ext uri="{FF2B5EF4-FFF2-40B4-BE49-F238E27FC236}">
                  <a16:creationId xmlns:a16="http://schemas.microsoft.com/office/drawing/2014/main" id="{8816C450-823C-47C6-BA63-7404E88A3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14689492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6581097"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7. VECTORES DE LA LOGÍSTICA INVERSA.</a:t>
            </a:r>
          </a:p>
        </p:txBody>
      </p:sp>
      <p:pic>
        <p:nvPicPr>
          <p:cNvPr id="4" name="Imagen 3">
            <a:extLst>
              <a:ext uri="{FF2B5EF4-FFF2-40B4-BE49-F238E27FC236}">
                <a16:creationId xmlns:a16="http://schemas.microsoft.com/office/drawing/2014/main" id="{DCFE27FE-4CC3-4CC5-9B71-363F1AF0C7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7744" y="3070970"/>
            <a:ext cx="4392488" cy="3814414"/>
          </a:xfrm>
          <a:prstGeom prst="rect">
            <a:avLst/>
          </a:prstGeom>
        </p:spPr>
      </p:pic>
      <p:sp>
        <p:nvSpPr>
          <p:cNvPr id="9" name="Marcador de contenido 2">
            <a:extLst>
              <a:ext uri="{FF2B5EF4-FFF2-40B4-BE49-F238E27FC236}">
                <a16:creationId xmlns:a16="http://schemas.microsoft.com/office/drawing/2014/main" id="{DC67230C-FBBE-45DC-9E37-489D49FFCE85}"/>
              </a:ext>
            </a:extLst>
          </p:cNvPr>
          <p:cNvSpPr txBox="1">
            <a:spLocks/>
          </p:cNvSpPr>
          <p:nvPr/>
        </p:nvSpPr>
        <p:spPr>
          <a:xfrm>
            <a:off x="281224" y="2069562"/>
            <a:ext cx="8265894" cy="3443720"/>
          </a:xfrm>
          <a:prstGeom prst="rect">
            <a:avLst/>
          </a:prstGeom>
        </p:spPr>
        <p:txBody>
          <a:bodyPr vert="horz" lIns="91440" tIns="45720" rIns="91440" bIns="45720" rtlCol="0">
            <a:normAutofit fontScale="850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sz="2400" b="1" dirty="0">
                <a:solidFill>
                  <a:schemeClr val="tx1"/>
                </a:solidFill>
                <a:latin typeface="Arial" panose="020B0604020202020204" pitchFamily="34" charset="0"/>
                <a:cs typeface="Arial" panose="020B0604020202020204" pitchFamily="34" charset="0"/>
              </a:rPr>
              <a:t>Vector Social</a:t>
            </a:r>
            <a:endParaRPr lang="es-MX" sz="2400" dirty="0">
              <a:solidFill>
                <a:schemeClr val="tx1"/>
              </a:solidFill>
              <a:latin typeface="Arial" panose="020B0604020202020204" pitchFamily="34" charset="0"/>
              <a:cs typeface="Arial" panose="020B0604020202020204" pitchFamily="34" charset="0"/>
            </a:endParaRPr>
          </a:p>
          <a:p>
            <a:pPr algn="just"/>
            <a:endParaRPr lang="es-MX" sz="2400" dirty="0">
              <a:solidFill>
                <a:schemeClr val="tx1"/>
              </a:solidFill>
              <a:latin typeface="Arial" panose="020B0604020202020204" pitchFamily="34" charset="0"/>
              <a:cs typeface="Arial" panose="020B0604020202020204" pitchFamily="34" charset="0"/>
            </a:endParaRPr>
          </a:p>
          <a:p>
            <a:pPr algn="just"/>
            <a:r>
              <a:rPr lang="es-MX" sz="2400" dirty="0">
                <a:solidFill>
                  <a:schemeClr val="tx1"/>
                </a:solidFill>
                <a:latin typeface="Arial" panose="020B0604020202020204" pitchFamily="34" charset="0"/>
                <a:cs typeface="Arial" panose="020B0604020202020204" pitchFamily="34" charset="0"/>
              </a:rPr>
              <a:t>Generalmente impulsado por organizaciones no gubernamentales y asociaciones de consumidores que apoyados en su poder de compra buscan productos más seguros y ambientalmente amigables; bajos.</a:t>
            </a:r>
          </a:p>
          <a:p>
            <a:pPr algn="just"/>
            <a:r>
              <a:rPr lang="es-MX" sz="2400" b="1" dirty="0">
                <a:solidFill>
                  <a:schemeClr val="tx1"/>
                </a:solidFill>
                <a:latin typeface="Arial" panose="020B0604020202020204" pitchFamily="34" charset="0"/>
                <a:cs typeface="Arial" panose="020B0604020202020204" pitchFamily="34" charset="0"/>
              </a:rPr>
              <a:t> </a:t>
            </a:r>
          </a:p>
          <a:p>
            <a:pPr algn="just"/>
            <a:r>
              <a:rPr lang="es-MX" sz="2400" b="1" dirty="0">
                <a:solidFill>
                  <a:schemeClr val="tx1"/>
                </a:solidFill>
                <a:latin typeface="Arial" panose="020B0604020202020204" pitchFamily="34" charset="0"/>
                <a:cs typeface="Arial" panose="020B0604020202020204" pitchFamily="34" charset="0"/>
              </a:rPr>
              <a:t>Requerimientos legales.</a:t>
            </a:r>
          </a:p>
          <a:p>
            <a:pPr algn="just"/>
            <a:endParaRPr lang="es-MX" sz="2400" b="1" dirty="0">
              <a:solidFill>
                <a:schemeClr val="tx1"/>
              </a:solidFill>
              <a:latin typeface="Arial" panose="020B0604020202020204" pitchFamily="34" charset="0"/>
              <a:cs typeface="Arial" panose="020B0604020202020204" pitchFamily="34" charset="0"/>
            </a:endParaRPr>
          </a:p>
          <a:p>
            <a:pPr algn="just"/>
            <a:r>
              <a:rPr lang="es-MX" sz="2400" dirty="0">
                <a:solidFill>
                  <a:schemeClr val="tx1"/>
                </a:solidFill>
                <a:latin typeface="Arial" panose="020B0604020202020204" pitchFamily="34" charset="0"/>
                <a:cs typeface="Arial" panose="020B0604020202020204" pitchFamily="34" charset="0"/>
              </a:rPr>
              <a:t>Derivados de la protección a la salud y del ambiente, de consideraciones por costos de procesamiento de residuos, etcétera.</a:t>
            </a:r>
          </a:p>
          <a:p>
            <a:pPr algn="just"/>
            <a:endParaRPr lang="es-MX"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58156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6581097"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7. VECTORES DE LA LOGÍSTICA INVERSA.</a:t>
            </a:r>
          </a:p>
        </p:txBody>
      </p:sp>
      <p:sp>
        <p:nvSpPr>
          <p:cNvPr id="9" name="Marcador de contenido 2">
            <a:extLst>
              <a:ext uri="{FF2B5EF4-FFF2-40B4-BE49-F238E27FC236}">
                <a16:creationId xmlns:a16="http://schemas.microsoft.com/office/drawing/2014/main" id="{3182ECE6-B653-49A4-8BC8-AB3CE2A19AE9}"/>
              </a:ext>
            </a:extLst>
          </p:cNvPr>
          <p:cNvSpPr txBox="1">
            <a:spLocks/>
          </p:cNvSpPr>
          <p:nvPr/>
        </p:nvSpPr>
        <p:spPr>
          <a:xfrm>
            <a:off x="257705" y="1876717"/>
            <a:ext cx="8229600" cy="45259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150000"/>
              </a:lnSpc>
            </a:pPr>
            <a:r>
              <a:rPr lang="es-MX" sz="2000" b="1" dirty="0">
                <a:solidFill>
                  <a:schemeClr val="tx1"/>
                </a:solidFill>
                <a:latin typeface="Arial" panose="020B0604020202020204" pitchFamily="34" charset="0"/>
                <a:cs typeface="Arial" panose="020B0604020202020204" pitchFamily="34" charset="0"/>
              </a:rPr>
              <a:t>Medio Ambiente</a:t>
            </a:r>
          </a:p>
          <a:p>
            <a:pPr algn="just">
              <a:lnSpc>
                <a:spcPct val="150000"/>
              </a:lnSpc>
            </a:pPr>
            <a:r>
              <a:rPr lang="es-ES" sz="2000" dirty="0">
                <a:solidFill>
                  <a:schemeClr val="tx1"/>
                </a:solidFill>
                <a:latin typeface="Arial" panose="020B0604020202020204" pitchFamily="34" charset="0"/>
                <a:cs typeface="Arial" panose="020B0604020202020204" pitchFamily="34" charset="0"/>
              </a:rPr>
              <a:t>La investigación de Jay y Peter (2013), establece que l</a:t>
            </a:r>
            <a:r>
              <a:rPr lang="es-MX" sz="2000" dirty="0">
                <a:solidFill>
                  <a:schemeClr val="tx1"/>
                </a:solidFill>
                <a:latin typeface="Arial" panose="020B0604020202020204" pitchFamily="34" charset="0"/>
                <a:cs typeface="Arial" panose="020B0604020202020204" pitchFamily="34" charset="0"/>
              </a:rPr>
              <a:t>as organizaciones no se responsabilizan por el destino de sus productos, una vez que dichos productos llegaban a su término de su ciclo de vida o vida útil.</a:t>
            </a:r>
          </a:p>
          <a:p>
            <a:pPr algn="just">
              <a:lnSpc>
                <a:spcPct val="150000"/>
              </a:lnSpc>
            </a:pPr>
            <a:r>
              <a:rPr lang="es-MX" sz="2000" dirty="0">
                <a:solidFill>
                  <a:schemeClr val="tx1"/>
                </a:solidFill>
                <a:latin typeface="Arial" panose="020B0604020202020204" pitchFamily="34" charset="0"/>
                <a:cs typeface="Arial" panose="020B0604020202020204" pitchFamily="34" charset="0"/>
              </a:rPr>
              <a:t>Pero debido a que algunos productos eran dañinos o peligrosos para el medioambiente y la salud, los gobiernos tuvieron que aplicar nuevas políticas para regular las actividades de las organizaciones y responsabilizar a las mismas que es la recuperación de productos.</a:t>
            </a:r>
          </a:p>
        </p:txBody>
      </p:sp>
    </p:spTree>
    <p:extLst>
      <p:ext uri="{BB962C8B-B14F-4D97-AF65-F5344CB8AC3E}">
        <p14:creationId xmlns:p14="http://schemas.microsoft.com/office/powerpoint/2010/main" val="33194739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8" name="TextBox 15">
            <a:extLst>
              <a:ext uri="{FF2B5EF4-FFF2-40B4-BE49-F238E27FC236}">
                <a16:creationId xmlns:a16="http://schemas.microsoft.com/office/drawing/2014/main" id="{B375AB70-FE23-4810-AC4B-F52C46B90E91}"/>
              </a:ext>
            </a:extLst>
          </p:cNvPr>
          <p:cNvSpPr txBox="1"/>
          <p:nvPr/>
        </p:nvSpPr>
        <p:spPr>
          <a:xfrm>
            <a:off x="395536" y="1301537"/>
            <a:ext cx="6581097"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7. VECTORES DE LA LOGÍSTICA INVERSA.</a:t>
            </a:r>
          </a:p>
        </p:txBody>
      </p:sp>
      <p:sp>
        <p:nvSpPr>
          <p:cNvPr id="9" name="Marcador de contenido 2">
            <a:extLst>
              <a:ext uri="{FF2B5EF4-FFF2-40B4-BE49-F238E27FC236}">
                <a16:creationId xmlns:a16="http://schemas.microsoft.com/office/drawing/2014/main" id="{C6FE2C39-6A39-4AB5-9516-D711BFBB5514}"/>
              </a:ext>
            </a:extLst>
          </p:cNvPr>
          <p:cNvSpPr txBox="1">
            <a:spLocks/>
          </p:cNvSpPr>
          <p:nvPr/>
        </p:nvSpPr>
        <p:spPr>
          <a:xfrm>
            <a:off x="395536" y="1926499"/>
            <a:ext cx="4565229" cy="248920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sz="2000" dirty="0">
                <a:solidFill>
                  <a:schemeClr val="tx1"/>
                </a:solidFill>
                <a:latin typeface="Arial" panose="020B0604020202020204" pitchFamily="34" charset="0"/>
                <a:cs typeface="Arial" panose="020B0604020202020204" pitchFamily="34" charset="0"/>
              </a:rPr>
              <a:t>Vector Económico:</a:t>
            </a:r>
          </a:p>
          <a:p>
            <a:pPr algn="just"/>
            <a:endParaRPr lang="es-MX" sz="2000" dirty="0">
              <a:solidFill>
                <a:schemeClr val="tx1"/>
              </a:solidFill>
              <a:latin typeface="Arial" panose="020B0604020202020204" pitchFamily="34" charset="0"/>
              <a:cs typeface="Arial" panose="020B0604020202020204" pitchFamily="34" charset="0"/>
            </a:endParaRPr>
          </a:p>
          <a:p>
            <a:pPr algn="just"/>
            <a:r>
              <a:rPr lang="es-MX" sz="2000" dirty="0">
                <a:solidFill>
                  <a:schemeClr val="tx1"/>
                </a:solidFill>
                <a:latin typeface="Arial" panose="020B0604020202020204" pitchFamily="34" charset="0"/>
                <a:cs typeface="Arial" panose="020B0604020202020204" pitchFamily="34" charset="0"/>
              </a:rPr>
              <a:t> Los productos o materiales que se trata de recuperar suponen, una vez tratados, una fuente de materia prima barata.</a:t>
            </a:r>
          </a:p>
          <a:p>
            <a:pPr algn="just"/>
            <a:endParaRPr lang="es-MX" sz="2000" dirty="0">
              <a:solidFill>
                <a:schemeClr val="tx1"/>
              </a:solidFill>
              <a:latin typeface="Arial" panose="020B0604020202020204" pitchFamily="34" charset="0"/>
              <a:cs typeface="Arial" panose="020B0604020202020204" pitchFamily="34" charset="0"/>
            </a:endParaRPr>
          </a:p>
        </p:txBody>
      </p:sp>
      <p:pic>
        <p:nvPicPr>
          <p:cNvPr id="3" name="Imagen 2">
            <a:extLst>
              <a:ext uri="{FF2B5EF4-FFF2-40B4-BE49-F238E27FC236}">
                <a16:creationId xmlns:a16="http://schemas.microsoft.com/office/drawing/2014/main" id="{51BC4B19-1253-4AD0-A5AB-33A6692508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2080" y="1868833"/>
            <a:ext cx="3757183" cy="3968855"/>
          </a:xfrm>
          <a:prstGeom prst="rect">
            <a:avLst/>
          </a:prstGeom>
        </p:spPr>
      </p:pic>
      <p:sp>
        <p:nvSpPr>
          <p:cNvPr id="4" name="Rectángulo 3">
            <a:extLst>
              <a:ext uri="{FF2B5EF4-FFF2-40B4-BE49-F238E27FC236}">
                <a16:creationId xmlns:a16="http://schemas.microsoft.com/office/drawing/2014/main" id="{9093BB0F-E14D-41D7-8416-76D5755136BF}"/>
              </a:ext>
            </a:extLst>
          </p:cNvPr>
          <p:cNvSpPr/>
          <p:nvPr/>
        </p:nvSpPr>
        <p:spPr>
          <a:xfrm>
            <a:off x="395536" y="4360360"/>
            <a:ext cx="4572000" cy="1938992"/>
          </a:xfrm>
          <a:prstGeom prst="rect">
            <a:avLst/>
          </a:prstGeom>
        </p:spPr>
        <p:txBody>
          <a:bodyPr>
            <a:spAutoFit/>
          </a:bodyPr>
          <a:lstStyle/>
          <a:p>
            <a:pPr algn="just"/>
            <a:r>
              <a:rPr lang="es-ES" sz="2000" dirty="0">
                <a:solidFill>
                  <a:srgbClr val="000000"/>
                </a:solidFill>
                <a:latin typeface="Arial" panose="020B0604020202020204" pitchFamily="34" charset="0"/>
                <a:cs typeface="Arial" panose="020B0604020202020204" pitchFamily="34" charset="0"/>
              </a:rPr>
              <a:t>La concienciación medioambiental está generalizada y, en consecuencia, esta disciplina es valorada. En el artículo hablaremos sobre las funciones que realiza este profesional y la formación requerida.</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45930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95666" y="1751911"/>
            <a:ext cx="3096343" cy="58477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cap="none" spc="0" dirty="0">
                <a:ln/>
                <a:solidFill>
                  <a:srgbClr val="2B3616"/>
                </a:solidFill>
                <a:effectLst>
                  <a:glow rad="139700">
                    <a:schemeClr val="accent3">
                      <a:satMod val="175000"/>
                      <a:alpha val="40000"/>
                    </a:schemeClr>
                  </a:glow>
                </a:effectLst>
                <a:latin typeface="Arial" panose="020B0604020202020204" pitchFamily="34" charset="0"/>
                <a:cs typeface="Arial" panose="020B0604020202020204" pitchFamily="34" charset="0"/>
              </a:rPr>
              <a:t>Tipos. </a:t>
            </a:r>
          </a:p>
        </p:txBody>
      </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ACTIVIDAD DE 	       TRABAJO</a:t>
            </a:r>
          </a:p>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r>
              <a:rPr lang="es-MX" sz="2000" dirty="0">
                <a:solidFill>
                  <a:schemeClr val="tx1"/>
                </a:solidFill>
                <a:latin typeface="Arial" panose="020B0604020202020204" pitchFamily="34" charset="0"/>
                <a:cs typeface="Arial" panose="020B0604020202020204" pitchFamily="34" charset="0"/>
              </a:rPr>
              <a:t>El alumno analizara la combinación de cuatro elementos que constituyen el núcleo esencial de los tipos de sistemas enfocados a logística inversa y su sustentabilidad y en un resumen de dos cuartillas presentara los elementos más importantes en el proceso.</a:t>
            </a:r>
          </a:p>
          <a:p>
            <a:pPr algn="ctr"/>
            <a:endParaRPr lang="es-MX" sz="2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endParaRPr lang="es-MX" sz="1600" dirty="0">
              <a:solidFill>
                <a:schemeClr val="tx1"/>
              </a:solidFill>
              <a:latin typeface="Arial" panose="020B0604020202020204" pitchFamily="34" charset="0"/>
              <a:cs typeface="Arial" panose="020B0604020202020204" pitchFamily="34" charset="0"/>
            </a:endParaRPr>
          </a:p>
          <a:p>
            <a:pPr algn="just"/>
            <a:endParaRPr lang="es-MX" sz="1600" b="1" dirty="0">
              <a:solidFill>
                <a:schemeClr val="tx1"/>
              </a:solidFill>
              <a:latin typeface="Arial" panose="020B0604020202020204" pitchFamily="34" charset="0"/>
              <a:cs typeface="Arial" panose="020B0604020202020204" pitchFamily="34" charset="0"/>
            </a:endParaRPr>
          </a:p>
        </p:txBody>
      </p:sp>
      <p:pic>
        <p:nvPicPr>
          <p:cNvPr id="11" name="Picture 2" descr="http://4.bp.blogspot.com/-AIH3qQahW_M/Ta7zw_Rg-rI/AAAAAAAABXA/MUV4XSG8Sj4/s1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3305175" cy="329565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3">
            <a:extLst>
              <a:ext uri="{FF2B5EF4-FFF2-40B4-BE49-F238E27FC236}">
                <a16:creationId xmlns:a16="http://schemas.microsoft.com/office/drawing/2014/main" id="{45C7D34A-8FDE-43B2-872A-9EACD91AE5B4}"/>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pic>
        <p:nvPicPr>
          <p:cNvPr id="14" name="Picture 9">
            <a:extLst>
              <a:ext uri="{FF2B5EF4-FFF2-40B4-BE49-F238E27FC236}">
                <a16:creationId xmlns:a16="http://schemas.microsoft.com/office/drawing/2014/main" id="{5C5B5E93-4F88-4AA7-8BF4-57394B21A964}"/>
              </a:ext>
            </a:extLst>
          </p:cNvPr>
          <p:cNvPicPr>
            <a:picLocks noChangeAspect="1"/>
          </p:cNvPicPr>
          <p:nvPr/>
        </p:nvPicPr>
        <p:blipFill>
          <a:blip r:embed="rId3"/>
          <a:stretch>
            <a:fillRect/>
          </a:stretch>
        </p:blipFill>
        <p:spPr>
          <a:xfrm>
            <a:off x="0" y="-15304"/>
            <a:ext cx="9144000" cy="1028700"/>
          </a:xfrm>
          <a:prstGeom prst="rect">
            <a:avLst/>
          </a:prstGeom>
        </p:spPr>
      </p:pic>
      <p:sp>
        <p:nvSpPr>
          <p:cNvPr id="15" name="TextBox 13">
            <a:extLst>
              <a:ext uri="{FF2B5EF4-FFF2-40B4-BE49-F238E27FC236}">
                <a16:creationId xmlns:a16="http://schemas.microsoft.com/office/drawing/2014/main" id="{642579E7-24AF-45C9-9290-A1FF4D7711C5}"/>
              </a:ext>
            </a:extLst>
          </p:cNvPr>
          <p:cNvSpPr txBox="1"/>
          <p:nvPr/>
        </p:nvSpPr>
        <p:spPr>
          <a:xfrm>
            <a:off x="2987824" y="260648"/>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pic>
        <p:nvPicPr>
          <p:cNvPr id="16" name="Picture 10">
            <a:extLst>
              <a:ext uri="{FF2B5EF4-FFF2-40B4-BE49-F238E27FC236}">
                <a16:creationId xmlns:a16="http://schemas.microsoft.com/office/drawing/2014/main" id="{9A7CAB77-640A-4EE2-8DA5-C05935A9F2AB}"/>
              </a:ext>
            </a:extLst>
          </p:cNvPr>
          <p:cNvPicPr>
            <a:picLocks noChangeAspect="1"/>
          </p:cNvPicPr>
          <p:nvPr/>
        </p:nvPicPr>
        <p:blipFill>
          <a:blip r:embed="rId4"/>
          <a:stretch>
            <a:fillRect/>
          </a:stretch>
        </p:blipFill>
        <p:spPr>
          <a:xfrm>
            <a:off x="0" y="6641479"/>
            <a:ext cx="9144000" cy="243905"/>
          </a:xfrm>
          <a:prstGeom prst="rect">
            <a:avLst/>
          </a:prstGeom>
        </p:spPr>
      </p:pic>
      <p:pic>
        <p:nvPicPr>
          <p:cNvPr id="17" name="Imagen 10" descr="potroUAEM.png">
            <a:extLst>
              <a:ext uri="{FF2B5EF4-FFF2-40B4-BE49-F238E27FC236}">
                <a16:creationId xmlns:a16="http://schemas.microsoft.com/office/drawing/2014/main" id="{6596E990-F5AE-4C27-9893-89EF8680E9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spTree>
    <p:extLst>
      <p:ext uri="{BB962C8B-B14F-4D97-AF65-F5344CB8AC3E}">
        <p14:creationId xmlns:p14="http://schemas.microsoft.com/office/powerpoint/2010/main" val="24359822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E41DD45-B10C-47F8-85C7-6BFB5792AED1}"/>
              </a:ext>
            </a:extLst>
          </p:cNvPr>
          <p:cNvGrpSpPr/>
          <p:nvPr/>
        </p:nvGrpSpPr>
        <p:grpSpPr>
          <a:xfrm>
            <a:off x="0" y="-15304"/>
            <a:ext cx="9144000" cy="6900688"/>
            <a:chOff x="0" y="-15304"/>
            <a:chExt cx="9144000" cy="6900688"/>
          </a:xfrm>
        </p:grpSpPr>
        <p:pic>
          <p:nvPicPr>
            <p:cNvPr id="7" name="Picture 6">
              <a:extLst>
                <a:ext uri="{FF2B5EF4-FFF2-40B4-BE49-F238E27FC236}">
                  <a16:creationId xmlns:a16="http://schemas.microsoft.com/office/drawing/2014/main" id="{6A653EC6-BA50-4737-9617-B1FDB2A0F616}"/>
                </a:ext>
              </a:extLst>
            </p:cNvPr>
            <p:cNvPicPr>
              <a:picLocks noChangeAspect="1"/>
            </p:cNvPicPr>
            <p:nvPr/>
          </p:nvPicPr>
          <p:blipFill>
            <a:blip r:embed="rId2"/>
            <a:stretch>
              <a:fillRect/>
            </a:stretch>
          </p:blipFill>
          <p:spPr>
            <a:xfrm>
              <a:off x="0" y="-15304"/>
              <a:ext cx="9144000" cy="1028700"/>
            </a:xfrm>
            <a:prstGeom prst="rect">
              <a:avLst/>
            </a:prstGeom>
          </p:spPr>
        </p:pic>
        <p:pic>
          <p:nvPicPr>
            <p:cNvPr id="8" name="Picture 7">
              <a:extLst>
                <a:ext uri="{FF2B5EF4-FFF2-40B4-BE49-F238E27FC236}">
                  <a16:creationId xmlns:a16="http://schemas.microsoft.com/office/drawing/2014/main" id="{B55A3CD3-03DC-479C-A7CE-0BE6F8552C3E}"/>
                </a:ext>
              </a:extLst>
            </p:cNvPr>
            <p:cNvPicPr>
              <a:picLocks noChangeAspect="1"/>
            </p:cNvPicPr>
            <p:nvPr/>
          </p:nvPicPr>
          <p:blipFill>
            <a:blip r:embed="rId3"/>
            <a:stretch>
              <a:fillRect/>
            </a:stretch>
          </p:blipFill>
          <p:spPr>
            <a:xfrm>
              <a:off x="0" y="6641479"/>
              <a:ext cx="9144000" cy="243905"/>
            </a:xfrm>
            <a:prstGeom prst="rect">
              <a:avLst/>
            </a:prstGeom>
          </p:spPr>
        </p:pic>
        <p:pic>
          <p:nvPicPr>
            <p:cNvPr id="9" name="Imagen 10" descr="potroUAEM.png">
              <a:extLst>
                <a:ext uri="{FF2B5EF4-FFF2-40B4-BE49-F238E27FC236}">
                  <a16:creationId xmlns:a16="http://schemas.microsoft.com/office/drawing/2014/main" id="{24763AFD-4C9F-4181-B2BF-3D33B0025F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3" name="Content Placeholder 2">
            <a:extLst>
              <a:ext uri="{FF2B5EF4-FFF2-40B4-BE49-F238E27FC236}">
                <a16:creationId xmlns:a16="http://schemas.microsoft.com/office/drawing/2014/main" id="{74E290D1-C1BF-40B2-8FFC-AA7C1FF3BA0B}"/>
              </a:ext>
            </a:extLst>
          </p:cNvPr>
          <p:cNvSpPr>
            <a:spLocks noGrp="1"/>
          </p:cNvSpPr>
          <p:nvPr>
            <p:ph idx="1"/>
          </p:nvPr>
        </p:nvSpPr>
        <p:spPr>
          <a:xfrm>
            <a:off x="278408" y="1126450"/>
            <a:ext cx="8229600" cy="4525963"/>
          </a:xfrm>
        </p:spPr>
        <p:txBody>
          <a:bodyPr/>
          <a:lstStyle/>
          <a:p>
            <a:pPr marL="0" indent="0">
              <a:buNone/>
            </a:pPr>
            <a:r>
              <a:rPr lang="es-MX" dirty="0"/>
              <a:t>CONCLUSIONES.</a:t>
            </a:r>
          </a:p>
          <a:p>
            <a:pPr marL="0" indent="0">
              <a:buNone/>
            </a:pPr>
            <a:endParaRPr lang="es-MX" dirty="0"/>
          </a:p>
        </p:txBody>
      </p:sp>
      <p:sp>
        <p:nvSpPr>
          <p:cNvPr id="2" name="Rectángulo 1">
            <a:extLst>
              <a:ext uri="{FF2B5EF4-FFF2-40B4-BE49-F238E27FC236}">
                <a16:creationId xmlns:a16="http://schemas.microsoft.com/office/drawing/2014/main" id="{D010CC78-BAAD-4E61-BBBC-147930F65561}"/>
              </a:ext>
            </a:extLst>
          </p:cNvPr>
          <p:cNvSpPr/>
          <p:nvPr/>
        </p:nvSpPr>
        <p:spPr>
          <a:xfrm>
            <a:off x="336972" y="2144925"/>
            <a:ext cx="8470056" cy="3365024"/>
          </a:xfrm>
          <a:prstGeom prst="rect">
            <a:avLst/>
          </a:prstGeom>
        </p:spPr>
        <p:txBody>
          <a:bodyPr wrap="square">
            <a:spAutoFit/>
          </a:bodyPr>
          <a:lstStyle/>
          <a:p>
            <a:pPr algn="just">
              <a:lnSpc>
                <a:spcPct val="150000"/>
              </a:lnSpc>
            </a:pPr>
            <a:r>
              <a:rPr lang="es-ES" dirty="0">
                <a:latin typeface="Arial" panose="020B0604020202020204" pitchFamily="34" charset="0"/>
                <a:cs typeface="Arial" panose="020B0604020202020204" pitchFamily="34" charset="0"/>
              </a:rPr>
              <a:t>En el amplio sector de la logística y de los sistemas de almacenamiento, la mayoría de las veces se habla sobre cómo optimizar la logística desde el fabricante hacia el consumidor, siguiendo la cadena de suministro. Pero con un mercado globalizado, modelos de negocio basados en el </a:t>
            </a:r>
            <a:r>
              <a:rPr lang="es-ES" dirty="0">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comercio electrónico</a:t>
            </a:r>
            <a:r>
              <a:rPr lang="es-ES" dirty="0">
                <a:latin typeface="Arial" panose="020B0604020202020204" pitchFamily="34" charset="0"/>
                <a:cs typeface="Arial" panose="020B0604020202020204" pitchFamily="34" charset="0"/>
              </a:rPr>
              <a:t> y un creciente interés tanto ético como económico por la </a:t>
            </a:r>
            <a:r>
              <a:rPr lang="es-ES" dirty="0">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gestión medioambiental</a:t>
            </a:r>
            <a:r>
              <a:rPr lang="es-ES" dirty="0">
                <a:latin typeface="Arial" panose="020B0604020202020204" pitchFamily="34" charset="0"/>
                <a:cs typeface="Arial" panose="020B0604020202020204" pitchFamily="34" charset="0"/>
              </a:rPr>
              <a:t> y el </a:t>
            </a:r>
            <a:r>
              <a:rPr lang="es-ES"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desarrollo sostenible</a:t>
            </a:r>
            <a:r>
              <a:rPr lang="es-ES" dirty="0">
                <a:latin typeface="Arial" panose="020B0604020202020204" pitchFamily="34" charset="0"/>
                <a:cs typeface="Arial" panose="020B0604020202020204" pitchFamily="34" charset="0"/>
              </a:rPr>
              <a:t>, la logística inversa está cobrando un creciente protagonismo, hasta el punto de que cada vez surgen más operadores logísticos especializados en logística inversa. </a:t>
            </a:r>
            <a:endParaRPr lang="es-MX" dirty="0">
              <a:latin typeface="Arial" panose="020B0604020202020204" pitchFamily="34" charset="0"/>
              <a:cs typeface="Arial" panose="020B0604020202020204" pitchFamily="34" charset="0"/>
            </a:endParaRPr>
          </a:p>
        </p:txBody>
      </p:sp>
      <p:sp>
        <p:nvSpPr>
          <p:cNvPr id="12" name="TextBox 13">
            <a:extLst>
              <a:ext uri="{FF2B5EF4-FFF2-40B4-BE49-F238E27FC236}">
                <a16:creationId xmlns:a16="http://schemas.microsoft.com/office/drawing/2014/main" id="{2E15C744-DAD5-4DB0-A1FA-794BE255CBED}"/>
              </a:ext>
            </a:extLst>
          </p:cNvPr>
          <p:cNvSpPr txBox="1"/>
          <p:nvPr/>
        </p:nvSpPr>
        <p:spPr>
          <a:xfrm>
            <a:off x="2987824" y="260648"/>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Tree>
    <p:extLst>
      <p:ext uri="{BB962C8B-B14F-4D97-AF65-F5344CB8AC3E}">
        <p14:creationId xmlns:p14="http://schemas.microsoft.com/office/powerpoint/2010/main" val="12564249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a:xfrm>
            <a:off x="531019" y="1001390"/>
            <a:ext cx="4040188" cy="639762"/>
          </a:xfrm>
        </p:spPr>
        <p:txBody>
          <a:bodyPr/>
          <a:lstStyle/>
          <a:p>
            <a:r>
              <a:rPr lang="es-MX" dirty="0"/>
              <a:t>Bibliográficas</a:t>
            </a:r>
          </a:p>
        </p:txBody>
      </p:sp>
      <p:sp>
        <p:nvSpPr>
          <p:cNvPr id="12" name="11 Marcador de texto"/>
          <p:cNvSpPr>
            <a:spLocks noGrp="1"/>
          </p:cNvSpPr>
          <p:nvPr>
            <p:ph type="body" sz="quarter" idx="3"/>
          </p:nvPr>
        </p:nvSpPr>
        <p:spPr>
          <a:xfrm>
            <a:off x="4677458" y="1008957"/>
            <a:ext cx="4041775" cy="639762"/>
          </a:xfrm>
        </p:spPr>
        <p:txBody>
          <a:bodyPr/>
          <a:lstStyle/>
          <a:p>
            <a:r>
              <a:rPr lang="es-MX" dirty="0"/>
              <a:t>Cibergrafía</a:t>
            </a: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35</a:t>
            </a:fld>
            <a:endParaRPr lang="es-MX" dirty="0"/>
          </a:p>
        </p:txBody>
      </p:sp>
      <p:sp>
        <p:nvSpPr>
          <p:cNvPr id="3" name="Marcador de contenido 2"/>
          <p:cNvSpPr>
            <a:spLocks noGrp="1"/>
          </p:cNvSpPr>
          <p:nvPr>
            <p:ph sz="quarter" idx="4"/>
          </p:nvPr>
        </p:nvSpPr>
        <p:spPr/>
        <p:txBody>
          <a:bodyPr>
            <a:normAutofit fontScale="92500" lnSpcReduction="20000"/>
          </a:bodyPr>
          <a:lstStyle/>
          <a:p>
            <a:r>
              <a:rPr lang="es-MX" sz="1600" dirty="0">
                <a:latin typeface="Arial" panose="020B0604020202020204" pitchFamily="34" charset="0"/>
                <a:cs typeface="Arial" panose="020B0604020202020204" pitchFamily="34" charset="0"/>
                <a:hlinkClick r:id="rId2"/>
              </a:rPr>
              <a:t>https://meetlogistics.com/cadena-suministro/la-gestion-la-logistica-inversa/</a:t>
            </a:r>
            <a:endParaRPr lang="es-MX" sz="1600" dirty="0">
              <a:latin typeface="Arial" panose="020B0604020202020204" pitchFamily="34" charset="0"/>
              <a:cs typeface="Arial" panose="020B0604020202020204" pitchFamily="34" charset="0"/>
            </a:endParaRPr>
          </a:p>
          <a:p>
            <a:pPr marL="0" indent="0">
              <a:buNone/>
            </a:pPr>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hlinkClick r:id="rId3"/>
              </a:rPr>
              <a:t>https://www.gureakmarketing.com/es/blog/27-marketing-relacional/188-logistica-inversa-stock-mercancias</a:t>
            </a:r>
            <a:endParaRPr lang="es-MX" sz="1600" dirty="0">
              <a:latin typeface="Arial" panose="020B0604020202020204" pitchFamily="34" charset="0"/>
              <a:cs typeface="Arial" panose="020B0604020202020204" pitchFamily="34" charset="0"/>
            </a:endParaRPr>
          </a:p>
          <a:p>
            <a:pPr marL="0" indent="0">
              <a:buNone/>
            </a:pPr>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hlinkClick r:id="rId4"/>
              </a:rPr>
              <a:t>https://www.redalyc.org/</a:t>
            </a:r>
            <a:endParaRPr lang="es-MX" sz="1600" dirty="0">
              <a:latin typeface="Arial" panose="020B0604020202020204" pitchFamily="34" charset="0"/>
              <a:cs typeface="Arial" panose="020B0604020202020204" pitchFamily="34" charset="0"/>
            </a:endParaRPr>
          </a:p>
          <a:p>
            <a:pPr marL="0" indent="0">
              <a:buNone/>
            </a:pPr>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hlinkClick r:id="rId5"/>
              </a:rPr>
              <a:t>https://www.salesup.com/crm-online/cc-compras-y-abastecimiento-productividad.shtml</a:t>
            </a:r>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hlinkClick r:id="rId6"/>
              </a:rPr>
              <a:t>https://www.ilogistica.es/logistica-inversa/</a:t>
            </a:r>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86218CE9-0D05-4F3A-8545-0A5E9E2D75DD}"/>
              </a:ext>
            </a:extLst>
          </p:cNvPr>
          <p:cNvGrpSpPr/>
          <p:nvPr/>
        </p:nvGrpSpPr>
        <p:grpSpPr>
          <a:xfrm>
            <a:off x="0" y="-15304"/>
            <a:ext cx="9144000" cy="6900688"/>
            <a:chOff x="0" y="-15304"/>
            <a:chExt cx="9144000" cy="6900688"/>
          </a:xfrm>
        </p:grpSpPr>
        <p:pic>
          <p:nvPicPr>
            <p:cNvPr id="13" name="Picture 12">
              <a:extLst>
                <a:ext uri="{FF2B5EF4-FFF2-40B4-BE49-F238E27FC236}">
                  <a16:creationId xmlns:a16="http://schemas.microsoft.com/office/drawing/2014/main" id="{32794DA6-D0DB-4AE8-B77D-7EA0DD4B8B90}"/>
                </a:ext>
              </a:extLst>
            </p:cNvPr>
            <p:cNvPicPr>
              <a:picLocks noChangeAspect="1"/>
            </p:cNvPicPr>
            <p:nvPr/>
          </p:nvPicPr>
          <p:blipFill>
            <a:blip r:embed="rId7"/>
            <a:stretch>
              <a:fillRect/>
            </a:stretch>
          </p:blipFill>
          <p:spPr>
            <a:xfrm>
              <a:off x="0" y="-15304"/>
              <a:ext cx="9144000" cy="1028700"/>
            </a:xfrm>
            <a:prstGeom prst="rect">
              <a:avLst/>
            </a:prstGeom>
          </p:spPr>
        </p:pic>
        <p:pic>
          <p:nvPicPr>
            <p:cNvPr id="18" name="Picture 17">
              <a:extLst>
                <a:ext uri="{FF2B5EF4-FFF2-40B4-BE49-F238E27FC236}">
                  <a16:creationId xmlns:a16="http://schemas.microsoft.com/office/drawing/2014/main" id="{05FEADBC-3BCD-423B-940B-97004289243C}"/>
                </a:ext>
              </a:extLst>
            </p:cNvPr>
            <p:cNvPicPr>
              <a:picLocks noChangeAspect="1"/>
            </p:cNvPicPr>
            <p:nvPr/>
          </p:nvPicPr>
          <p:blipFill>
            <a:blip r:embed="rId8"/>
            <a:stretch>
              <a:fillRect/>
            </a:stretch>
          </p:blipFill>
          <p:spPr>
            <a:xfrm>
              <a:off x="0" y="6641479"/>
              <a:ext cx="9144000" cy="243905"/>
            </a:xfrm>
            <a:prstGeom prst="rect">
              <a:avLst/>
            </a:prstGeom>
          </p:spPr>
        </p:pic>
        <p:pic>
          <p:nvPicPr>
            <p:cNvPr id="19" name="Imagen 10" descr="potroUAEM.png">
              <a:extLst>
                <a:ext uri="{FF2B5EF4-FFF2-40B4-BE49-F238E27FC236}">
                  <a16:creationId xmlns:a16="http://schemas.microsoft.com/office/drawing/2014/main" id="{041A22CA-5EA0-42CB-9BEF-8EE5AC699D7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4" name="Rectangle 3">
            <a:extLst>
              <a:ext uri="{FF2B5EF4-FFF2-40B4-BE49-F238E27FC236}">
                <a16:creationId xmlns:a16="http://schemas.microsoft.com/office/drawing/2014/main" id="{937BFDA1-C882-4ED5-8106-C3528088847D}"/>
              </a:ext>
            </a:extLst>
          </p:cNvPr>
          <p:cNvSpPr/>
          <p:nvPr/>
        </p:nvSpPr>
        <p:spPr>
          <a:xfrm>
            <a:off x="531019" y="262211"/>
            <a:ext cx="8784976" cy="461665"/>
          </a:xfrm>
          <a:prstGeom prst="rect">
            <a:avLst/>
          </a:prstGeom>
        </p:spPr>
        <p:txBody>
          <a:bodyPr wrap="square">
            <a:spAutoFit/>
          </a:bodyPr>
          <a:lstStyle/>
          <a:p>
            <a:r>
              <a:rPr lang="es-MX"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REFERENCIAS BIBLIOGRAFICAS Y ELECTRONICAS</a:t>
            </a:r>
            <a:endParaRPr lang="es-MX" sz="2400" dirty="0">
              <a:solidFill>
                <a:schemeClr val="bg1"/>
              </a:solidFill>
            </a:endParaRPr>
          </a:p>
        </p:txBody>
      </p:sp>
      <p:sp>
        <p:nvSpPr>
          <p:cNvPr id="6" name="Marcador de contenido 5">
            <a:extLst>
              <a:ext uri="{FF2B5EF4-FFF2-40B4-BE49-F238E27FC236}">
                <a16:creationId xmlns:a16="http://schemas.microsoft.com/office/drawing/2014/main" id="{1D4D7479-5C65-4BC3-B040-61FE196D8EFA}"/>
              </a:ext>
            </a:extLst>
          </p:cNvPr>
          <p:cNvSpPr>
            <a:spLocks noGrp="1"/>
          </p:cNvSpPr>
          <p:nvPr>
            <p:ph sz="half" idx="2"/>
          </p:nvPr>
        </p:nvSpPr>
        <p:spPr>
          <a:xfrm>
            <a:off x="457200" y="1844824"/>
            <a:ext cx="4040188" cy="4281339"/>
          </a:xfrm>
        </p:spPr>
        <p:txBody>
          <a:bodyPr>
            <a:normAutofit fontScale="92500" lnSpcReduction="20000"/>
          </a:bodyPr>
          <a:lstStyle/>
          <a:p>
            <a:pPr algn="just"/>
            <a:endParaRPr lang="es-MX" sz="1600" dirty="0">
              <a:latin typeface="Arial" panose="020B0604020202020204" pitchFamily="34" charset="0"/>
              <a:cs typeface="Arial" panose="020B0604020202020204" pitchFamily="34" charset="0"/>
            </a:endParaRPr>
          </a:p>
          <a:p>
            <a:pPr algn="just"/>
            <a:r>
              <a:rPr lang="es-MX" sz="1600" dirty="0">
                <a:latin typeface="Arial" panose="020B0604020202020204" pitchFamily="34" charset="0"/>
                <a:cs typeface="Arial" panose="020B0604020202020204" pitchFamily="34" charset="0"/>
              </a:rPr>
              <a:t>Hughes David, (2000), Reverse Logistics, SALVENSEN Consulting. </a:t>
            </a:r>
          </a:p>
          <a:p>
            <a:pPr algn="just"/>
            <a:endParaRPr lang="es-MX" sz="1600" dirty="0">
              <a:latin typeface="Arial" panose="020B0604020202020204" pitchFamily="34" charset="0"/>
              <a:cs typeface="Arial" panose="020B0604020202020204" pitchFamily="34" charset="0"/>
            </a:endParaRPr>
          </a:p>
          <a:p>
            <a:pPr algn="just"/>
            <a:r>
              <a:rPr lang="nl-NL" sz="1600" dirty="0">
                <a:latin typeface="Arial" panose="020B0604020202020204" pitchFamily="34" charset="0"/>
                <a:cs typeface="Arial" panose="020B0604020202020204" pitchFamily="34" charset="0"/>
              </a:rPr>
              <a:t>Kokkinaki A.I., Dekker R., van Nunen J., Pappis C., (2001d), E-commerce for Reverse Logistics. </a:t>
            </a:r>
          </a:p>
          <a:p>
            <a:pPr algn="just"/>
            <a:endParaRPr lang="es-MX" sz="1600" dirty="0">
              <a:latin typeface="Arial" panose="020B0604020202020204" pitchFamily="34" charset="0"/>
              <a:cs typeface="Arial" panose="020B0604020202020204" pitchFamily="34" charset="0"/>
            </a:endParaRPr>
          </a:p>
          <a:p>
            <a:pPr algn="just"/>
            <a:r>
              <a:rPr lang="es-ES" sz="1600" dirty="0">
                <a:latin typeface="Arial" panose="020B0604020202020204" pitchFamily="34" charset="0"/>
                <a:cs typeface="Arial" panose="020B0604020202020204" pitchFamily="34" charset="0"/>
              </a:rPr>
              <a:t>Mejías Sacaluga Ana, García Arca Jesús, Prado José Carlos, (2001), Tecnología y mejores prácticas como factores facilitadores para la gestión de la cadena de suministro, XI congreso nacional de ACEDE. </a:t>
            </a:r>
          </a:p>
          <a:p>
            <a:pPr algn="just"/>
            <a:endParaRPr lang="es-MX" sz="1600" dirty="0">
              <a:latin typeface="Arial" panose="020B0604020202020204" pitchFamily="34" charset="0"/>
              <a:cs typeface="Arial" panose="020B0604020202020204" pitchFamily="34" charset="0"/>
            </a:endParaRPr>
          </a:p>
          <a:p>
            <a:pPr algn="just"/>
            <a:r>
              <a:rPr lang="es-MX" sz="1600" dirty="0">
                <a:latin typeface="Arial" panose="020B0604020202020204" pitchFamily="34" charset="0"/>
                <a:cs typeface="Arial" panose="020B0604020202020204" pitchFamily="34" charset="0"/>
              </a:rPr>
              <a:t>Bowersox Donald j , Closs David J, Cooper Bixby, (2007). Administración y Logística. México: Mc Graw-Hill Interamericana. </a:t>
            </a:r>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3747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a:xfrm>
            <a:off x="107504" y="1392548"/>
            <a:ext cx="4040188" cy="639762"/>
          </a:xfrm>
        </p:spPr>
        <p:txBody>
          <a:bodyPr>
            <a:normAutofit fontScale="92500" lnSpcReduction="20000"/>
          </a:bodyPr>
          <a:lstStyle/>
          <a:p>
            <a:r>
              <a:rPr lang="es-MX" dirty="0"/>
              <a:t>Propósito del programa de estudios:</a:t>
            </a:r>
          </a:p>
        </p:txBody>
      </p:sp>
      <p:sp>
        <p:nvSpPr>
          <p:cNvPr id="12" name="11 Marcador de texto"/>
          <p:cNvSpPr>
            <a:spLocks noGrp="1"/>
          </p:cNvSpPr>
          <p:nvPr>
            <p:ph type="body" sz="quarter" idx="3"/>
          </p:nvPr>
        </p:nvSpPr>
        <p:spPr/>
        <p:txBody>
          <a:bodyPr>
            <a:normAutofit fontScale="92500" lnSpcReduction="20000"/>
          </a:bodyPr>
          <a:lstStyle/>
          <a:p>
            <a:r>
              <a:rPr lang="es-MX" dirty="0"/>
              <a:t>Desarrollo de la unidad de aprendizaje</a:t>
            </a:r>
          </a:p>
        </p:txBody>
      </p:sp>
      <p:graphicFrame>
        <p:nvGraphicFramePr>
          <p:cNvPr id="14" name="13 Marcador de contenido"/>
          <p:cNvGraphicFramePr>
            <a:graphicFrameLocks noGrp="1"/>
          </p:cNvGraphicFramePr>
          <p:nvPr>
            <p:ph sz="quarter" idx="4"/>
            <p:extLst>
              <p:ext uri="{D42A27DB-BD31-4B8C-83A1-F6EECF244321}">
                <p14:modId xmlns:p14="http://schemas.microsoft.com/office/powerpoint/2010/main" val="1504408918"/>
              </p:ext>
            </p:extLst>
          </p:nvPr>
        </p:nvGraphicFramePr>
        <p:xfrm>
          <a:off x="4283968" y="2225101"/>
          <a:ext cx="4402832" cy="3901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Marcador de número de diapositiva"/>
          <p:cNvSpPr>
            <a:spLocks noGrp="1"/>
          </p:cNvSpPr>
          <p:nvPr>
            <p:ph type="sldNum" sz="quarter" idx="12"/>
          </p:nvPr>
        </p:nvSpPr>
        <p:spPr/>
        <p:txBody>
          <a:bodyPr/>
          <a:lstStyle/>
          <a:p>
            <a:fld id="{AE0BBA42-5472-42C5-AB49-DB327605BF08}" type="slidenum">
              <a:rPr lang="es-MX" smtClean="0"/>
              <a:pPr/>
              <a:t>4</a:t>
            </a:fld>
            <a:endParaRPr lang="es-MX" dirty="0"/>
          </a:p>
        </p:txBody>
      </p:sp>
      <p:sp>
        <p:nvSpPr>
          <p:cNvPr id="2" name="Marcador de contenido 1"/>
          <p:cNvSpPr>
            <a:spLocks noGrp="1"/>
          </p:cNvSpPr>
          <p:nvPr>
            <p:ph sz="half" idx="2"/>
          </p:nvPr>
        </p:nvSpPr>
        <p:spPr>
          <a:xfrm>
            <a:off x="107504" y="2174874"/>
            <a:ext cx="4040188" cy="4278461"/>
          </a:xfrm>
        </p:spPr>
        <p:txBody>
          <a:bodyPr>
            <a:normAutofit fontScale="92500" lnSpcReduction="20000"/>
          </a:bodyPr>
          <a:lstStyle/>
          <a:p>
            <a:endParaRPr lang="es-MX" sz="1600" dirty="0"/>
          </a:p>
          <a:p>
            <a:r>
              <a:rPr lang="es-ES" sz="1600" dirty="0"/>
              <a:t>Operar de manera óptima los sistemas de compras, almacenamiento y distribución de materiales, para garantizar la calidad en el servicio al cliente. </a:t>
            </a:r>
          </a:p>
          <a:p>
            <a:r>
              <a:rPr lang="es-ES" sz="1600" dirty="0"/>
              <a:t>Colaborar en los procesos de definición, desarrollo, mantenimiento y control de las políticas y de la gestión empresarial. </a:t>
            </a:r>
          </a:p>
          <a:p>
            <a:r>
              <a:rPr lang="es-ES" sz="1600" dirty="0"/>
              <a:t>Proporcionar los medios y recursos necesarios en el flujo de bienes y servicios, para alcanzar la conformidad de los clientes y contribuir en la seguridad de la empresa. </a:t>
            </a:r>
          </a:p>
          <a:p>
            <a:r>
              <a:rPr lang="es-ES" sz="1600" dirty="0"/>
              <a:t>Fomentar el desarrollo de la logística empresarial, de México, para mejorar la práctica en su gestión. </a:t>
            </a:r>
          </a:p>
          <a:p>
            <a:r>
              <a:rPr lang="es-ES" sz="1600" dirty="0"/>
              <a:t>Vigilar el cumplimiento de los compromisos de la empresa, evitando la escasez de los productos y reduciendo los costos del transporte, a fin de obtener un bien en el tiempo mínimo. </a:t>
            </a:r>
          </a:p>
          <a:p>
            <a:pPr marL="0" indent="0" algn="just">
              <a:buNone/>
            </a:pPr>
            <a:endParaRPr lang="es-MX" sz="1200"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2EA6C41E-7DB6-4208-A1C1-7AE9534DBD10}"/>
              </a:ext>
            </a:extLst>
          </p:cNvPr>
          <p:cNvGrpSpPr/>
          <p:nvPr/>
        </p:nvGrpSpPr>
        <p:grpSpPr>
          <a:xfrm>
            <a:off x="0" y="-5006"/>
            <a:ext cx="9144000" cy="6890390"/>
            <a:chOff x="0" y="-5006"/>
            <a:chExt cx="9144000" cy="6890390"/>
          </a:xfrm>
        </p:grpSpPr>
        <p:pic>
          <p:nvPicPr>
            <p:cNvPr id="16" name="Picture 2" descr="Resultado de imagen para UAEMEX 2017">
              <a:extLst>
                <a:ext uri="{FF2B5EF4-FFF2-40B4-BE49-F238E27FC236}">
                  <a16:creationId xmlns:a16="http://schemas.microsoft.com/office/drawing/2014/main" id="{C4BB7C0A-9D18-4329-B7F0-BDCBE7DDC8C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79850B1B-3B02-4696-9559-54B870AB64E4}"/>
                </a:ext>
              </a:extLst>
            </p:cNvPr>
            <p:cNvPicPr>
              <a:picLocks noChangeAspect="1"/>
            </p:cNvPicPr>
            <p:nvPr/>
          </p:nvPicPr>
          <p:blipFill>
            <a:blip r:embed="rId8"/>
            <a:stretch>
              <a:fillRect/>
            </a:stretch>
          </p:blipFill>
          <p:spPr>
            <a:xfrm>
              <a:off x="0" y="6641479"/>
              <a:ext cx="9144000" cy="243905"/>
            </a:xfrm>
            <a:prstGeom prst="rect">
              <a:avLst/>
            </a:prstGeom>
          </p:spPr>
        </p:pic>
        <p:pic>
          <p:nvPicPr>
            <p:cNvPr id="18" name="Imagen 10" descr="potroUAEM.png">
              <a:extLst>
                <a:ext uri="{FF2B5EF4-FFF2-40B4-BE49-F238E27FC236}">
                  <a16:creationId xmlns:a16="http://schemas.microsoft.com/office/drawing/2014/main" id="{8269CD60-F716-4C5E-8F76-A63855481E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Tree>
    <p:extLst>
      <p:ext uri="{BB962C8B-B14F-4D97-AF65-F5344CB8AC3E}">
        <p14:creationId xmlns:p14="http://schemas.microsoft.com/office/powerpoint/2010/main" val="2386323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latin typeface="Arial" panose="020B0604020202020204" pitchFamily="34" charset="0"/>
                <a:cs typeface="Arial" panose="020B0604020202020204" pitchFamily="34" charset="0"/>
              </a:rPr>
              <a:pPr/>
              <a:t>5</a:t>
            </a:fld>
            <a:endParaRPr lang="es-MX"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F94A1271-4853-4D76-B48B-C70642C3AA8C}"/>
              </a:ext>
            </a:extLst>
          </p:cNvPr>
          <p:cNvGrpSpPr/>
          <p:nvPr/>
        </p:nvGrpSpPr>
        <p:grpSpPr>
          <a:xfrm>
            <a:off x="0" y="-5006"/>
            <a:ext cx="9144000" cy="6890390"/>
            <a:chOff x="0" y="-5006"/>
            <a:chExt cx="9144000" cy="6890390"/>
          </a:xfrm>
        </p:grpSpPr>
        <p:pic>
          <p:nvPicPr>
            <p:cNvPr id="11" name="Picture 2" descr="Resultado de imagen para UAEMEX 2017">
              <a:extLst>
                <a:ext uri="{FF2B5EF4-FFF2-40B4-BE49-F238E27FC236}">
                  <a16:creationId xmlns:a16="http://schemas.microsoft.com/office/drawing/2014/main" id="{97C28CCF-6056-44D1-9295-B17DF3355CD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20BF15E5-01D6-40D5-8E30-AA11D12D55BE}"/>
                </a:ext>
              </a:extLst>
            </p:cNvPr>
            <p:cNvPicPr>
              <a:picLocks noChangeAspect="1"/>
            </p:cNvPicPr>
            <p:nvPr/>
          </p:nvPicPr>
          <p:blipFill>
            <a:blip r:embed="rId3"/>
            <a:stretch>
              <a:fillRect/>
            </a:stretch>
          </p:blipFill>
          <p:spPr>
            <a:xfrm>
              <a:off x="0" y="6641479"/>
              <a:ext cx="9144000" cy="243905"/>
            </a:xfrm>
            <a:prstGeom prst="rect">
              <a:avLst/>
            </a:prstGeom>
          </p:spPr>
        </p:pic>
        <p:pic>
          <p:nvPicPr>
            <p:cNvPr id="13" name="Imagen 10" descr="potroUAEM.png">
              <a:extLst>
                <a:ext uri="{FF2B5EF4-FFF2-40B4-BE49-F238E27FC236}">
                  <a16:creationId xmlns:a16="http://schemas.microsoft.com/office/drawing/2014/main" id="{1B2943D5-FAFF-4C6C-8405-AD7B50E562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itle 13">
            <a:extLst>
              <a:ext uri="{FF2B5EF4-FFF2-40B4-BE49-F238E27FC236}">
                <a16:creationId xmlns:a16="http://schemas.microsoft.com/office/drawing/2014/main" id="{97AB3B6B-428D-4466-888C-CA08EA83956C}"/>
              </a:ext>
            </a:extLst>
          </p:cNvPr>
          <p:cNvSpPr>
            <a:spLocks noGrp="1"/>
          </p:cNvSpPr>
          <p:nvPr>
            <p:ph type="title"/>
          </p:nvPr>
        </p:nvSpPr>
        <p:spPr>
          <a:xfrm>
            <a:off x="0" y="836712"/>
            <a:ext cx="4427984" cy="1143000"/>
          </a:xfrm>
        </p:spPr>
        <p:txBody>
          <a:bodyPr>
            <a:normAutofit/>
          </a:bodyPr>
          <a:lstStyle/>
          <a:p>
            <a:r>
              <a:rPr lang="es-MX" sz="3200" dirty="0">
                <a:latin typeface="Arial" panose="020B0604020202020204" pitchFamily="34" charset="0"/>
                <a:cs typeface="Arial" panose="020B0604020202020204" pitchFamily="34" charset="0"/>
              </a:rPr>
              <a:t>Secuencia didáctica</a:t>
            </a:r>
          </a:p>
        </p:txBody>
      </p:sp>
      <p:graphicFrame>
        <p:nvGraphicFramePr>
          <p:cNvPr id="16" name="Diagram 15">
            <a:extLst>
              <a:ext uri="{FF2B5EF4-FFF2-40B4-BE49-F238E27FC236}">
                <a16:creationId xmlns:a16="http://schemas.microsoft.com/office/drawing/2014/main" id="{3EEF8BEF-AFED-46D4-9840-A1DCD2B26134}"/>
              </a:ext>
            </a:extLst>
          </p:cNvPr>
          <p:cNvGraphicFramePr/>
          <p:nvPr>
            <p:extLst>
              <p:ext uri="{D42A27DB-BD31-4B8C-83A1-F6EECF244321}">
                <p14:modId xmlns:p14="http://schemas.microsoft.com/office/powerpoint/2010/main" val="1871336182"/>
              </p:ext>
            </p:extLst>
          </p:nvPr>
        </p:nvGraphicFramePr>
        <p:xfrm>
          <a:off x="269270" y="1871003"/>
          <a:ext cx="6283930" cy="44389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7" name="Arrow: Right 16">
            <a:extLst>
              <a:ext uri="{FF2B5EF4-FFF2-40B4-BE49-F238E27FC236}">
                <a16:creationId xmlns:a16="http://schemas.microsoft.com/office/drawing/2014/main" id="{7643A36C-A207-444E-AF7E-DA294A51FE8D}"/>
              </a:ext>
            </a:extLst>
          </p:cNvPr>
          <p:cNvSpPr/>
          <p:nvPr/>
        </p:nvSpPr>
        <p:spPr>
          <a:xfrm rot="5400000">
            <a:off x="5704586" y="3402709"/>
            <a:ext cx="4359557" cy="1296145"/>
          </a:xfrm>
          <a:prstGeom prst="rightArrow">
            <a:avLst>
              <a:gd name="adj1" fmla="val 50000"/>
              <a:gd name="adj2" fmla="val 57512"/>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0531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latin typeface="Arial" panose="020B0604020202020204" pitchFamily="34" charset="0"/>
                <a:cs typeface="Arial" panose="020B0604020202020204" pitchFamily="34" charset="0"/>
              </a:rPr>
              <a:pPr/>
              <a:t>6</a:t>
            </a:fld>
            <a:endParaRPr lang="es-MX" dirty="0">
              <a:latin typeface="Arial" panose="020B0604020202020204" pitchFamily="34" charset="0"/>
              <a:cs typeface="Arial" panose="020B0604020202020204" pitchFamily="34" charset="0"/>
            </a:endParaRPr>
          </a:p>
        </p:txBody>
      </p:sp>
      <p:sp>
        <p:nvSpPr>
          <p:cNvPr id="17" name="Rectángulo 16"/>
          <p:cNvSpPr/>
          <p:nvPr/>
        </p:nvSpPr>
        <p:spPr>
          <a:xfrm>
            <a:off x="251520" y="1916312"/>
            <a:ext cx="8640960" cy="4001095"/>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Objetivo de las  unidad 1 </a:t>
            </a:r>
            <a:r>
              <a:rPr lang="es-MX" sz="2000" b="1" dirty="0">
                <a:latin typeface="Arial" panose="020B0604020202020204" pitchFamily="34" charset="0"/>
                <a:cs typeface="Arial" panose="020B0604020202020204" pitchFamily="34" charset="0"/>
              </a:rPr>
              <a:t>(Logística inversa).</a:t>
            </a:r>
            <a:endParaRPr lang="es-MX" sz="2800" b="1" dirty="0">
              <a:latin typeface="Arial" panose="020B0604020202020204" pitchFamily="34" charset="0"/>
              <a:cs typeface="Arial" panose="020B0604020202020204" pitchFamily="34" charset="0"/>
            </a:endParaRPr>
          </a:p>
          <a:p>
            <a:r>
              <a:rPr lang="es-MX" sz="2400" b="1" dirty="0">
                <a:latin typeface="Arial" panose="020B0604020202020204" pitchFamily="34" charset="0"/>
                <a:cs typeface="Arial" panose="020B0604020202020204" pitchFamily="34" charset="0"/>
              </a:rPr>
              <a:t> </a:t>
            </a:r>
          </a:p>
          <a:p>
            <a:pPr algn="just"/>
            <a:r>
              <a:rPr lang="es-ES" sz="2000" dirty="0">
                <a:latin typeface="Arial" panose="020B0604020202020204" pitchFamily="34" charset="0"/>
                <a:cs typeface="Arial" panose="020B0604020202020204" pitchFamily="34" charset="0"/>
              </a:rPr>
              <a:t>Diseñar sistemas de logística inversa que permitan reducir los costos de devoluciones, así como los materiales que pueden ser reutilizados, desechados o reparados, identificando las principales funciones y características de los mismos. </a:t>
            </a:r>
          </a:p>
          <a:p>
            <a:r>
              <a:rPr lang="es-MX" sz="2000" dirty="0">
                <a:latin typeface="Arial" panose="020B0604020202020204" pitchFamily="34" charset="0"/>
                <a:cs typeface="Arial" panose="020B0604020202020204" pitchFamily="34" charset="0"/>
              </a:rPr>
              <a:t>	</a:t>
            </a:r>
          </a:p>
          <a:p>
            <a:r>
              <a:rPr lang="es-MX" dirty="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a:p>
            <a:pPr algn="just"/>
            <a:r>
              <a:rPr lang="es-ES" sz="2400" b="1" dirty="0">
                <a:latin typeface="Arial" panose="020B0604020202020204" pitchFamily="34" charset="0"/>
                <a:cs typeface="Arial" panose="020B0604020202020204" pitchFamily="34" charset="0"/>
              </a:rPr>
              <a:t>Los elementos de competencia que considera la unidad son:</a:t>
            </a:r>
          </a:p>
          <a:p>
            <a:pPr algn="just"/>
            <a:r>
              <a:rPr lang="es-ES" sz="2000" dirty="0">
                <a:latin typeface="Arial" panose="020B0604020202020204" pitchFamily="34" charset="0"/>
                <a:cs typeface="Arial" panose="020B0604020202020204" pitchFamily="34" charset="0"/>
              </a:rPr>
              <a:t>Diseñar sistemas de logística de compras, almacenamiento, distribución, transporte, empaque y embalaje, de logística integral e inversa. </a:t>
            </a:r>
            <a:endParaRPr lang="es-ES" sz="2800" b="1" dirty="0">
              <a:latin typeface="Arial" panose="020B0604020202020204" pitchFamily="34" charset="0"/>
              <a:cs typeface="Arial" panose="020B0604020202020204" pitchFamily="34" charset="0"/>
            </a:endParaRPr>
          </a:p>
        </p:txBody>
      </p:sp>
      <p:pic>
        <p:nvPicPr>
          <p:cNvPr id="10" name="Picture 2" descr="Resultado de imagen para UAEMEX 2017">
            <a:extLst>
              <a:ext uri="{FF2B5EF4-FFF2-40B4-BE49-F238E27FC236}">
                <a16:creationId xmlns:a16="http://schemas.microsoft.com/office/drawing/2014/main" id="{790EB4BD-C23F-4705-AFD8-D91A6CF402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006"/>
            <a:ext cx="9144000" cy="10398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9F418BEF-CA45-4C0D-973D-EDA9E8455B50}"/>
              </a:ext>
            </a:extLst>
          </p:cNvPr>
          <p:cNvPicPr>
            <a:picLocks noChangeAspect="1"/>
          </p:cNvPicPr>
          <p:nvPr/>
        </p:nvPicPr>
        <p:blipFill>
          <a:blip r:embed="rId3"/>
          <a:stretch>
            <a:fillRect/>
          </a:stretch>
        </p:blipFill>
        <p:spPr>
          <a:xfrm>
            <a:off x="0" y="6641479"/>
            <a:ext cx="9144000" cy="243905"/>
          </a:xfrm>
          <a:prstGeom prst="rect">
            <a:avLst/>
          </a:prstGeom>
        </p:spPr>
      </p:pic>
      <p:pic>
        <p:nvPicPr>
          <p:cNvPr id="13" name="Imagen 10" descr="potroUAEM.png">
            <a:extLst>
              <a:ext uri="{FF2B5EF4-FFF2-40B4-BE49-F238E27FC236}">
                <a16:creationId xmlns:a16="http://schemas.microsoft.com/office/drawing/2014/main" id="{70DB2F08-6941-4E0C-A47A-EC9D3E46A4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sp>
        <p:nvSpPr>
          <p:cNvPr id="4" name="Title 3">
            <a:extLst>
              <a:ext uri="{FF2B5EF4-FFF2-40B4-BE49-F238E27FC236}">
                <a16:creationId xmlns:a16="http://schemas.microsoft.com/office/drawing/2014/main" id="{216110E9-EDF0-43CF-AB3B-D1DFEF216A31}"/>
              </a:ext>
            </a:extLst>
          </p:cNvPr>
          <p:cNvSpPr>
            <a:spLocks noGrp="1"/>
          </p:cNvSpPr>
          <p:nvPr>
            <p:ph type="title"/>
          </p:nvPr>
        </p:nvSpPr>
        <p:spPr>
          <a:xfrm>
            <a:off x="457200" y="904060"/>
            <a:ext cx="8229600" cy="1143000"/>
          </a:xfrm>
        </p:spPr>
        <p:txBody>
          <a:bodyPr>
            <a:normAutofit/>
          </a:bodyPr>
          <a:lstStyle/>
          <a:p>
            <a:r>
              <a:rPr lang="es-MX" dirty="0">
                <a:latin typeface="Arial" panose="020B0604020202020204" pitchFamily="34" charset="0"/>
                <a:cs typeface="Arial" panose="020B0604020202020204" pitchFamily="34" charset="0"/>
              </a:rPr>
              <a:t>Guion explicativo</a:t>
            </a:r>
          </a:p>
        </p:txBody>
      </p:sp>
    </p:spTree>
    <p:extLst>
      <p:ext uri="{BB962C8B-B14F-4D97-AF65-F5344CB8AC3E}">
        <p14:creationId xmlns:p14="http://schemas.microsoft.com/office/powerpoint/2010/main" val="2106774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15" name="Rectangle 14">
            <a:extLst>
              <a:ext uri="{FF2B5EF4-FFF2-40B4-BE49-F238E27FC236}">
                <a16:creationId xmlns:a16="http://schemas.microsoft.com/office/drawing/2014/main" id="{928D7321-2E53-4888-96FB-69276127C06D}"/>
              </a:ext>
            </a:extLst>
          </p:cNvPr>
          <p:cNvSpPr/>
          <p:nvPr/>
        </p:nvSpPr>
        <p:spPr>
          <a:xfrm>
            <a:off x="509647" y="1844824"/>
            <a:ext cx="7992887" cy="4524315"/>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Capítulo I. Logística Inversa. </a:t>
            </a:r>
            <a:endParaRPr lang="es-MX"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1. ¿Qué es la Logística Inversa? </a:t>
            </a:r>
          </a:p>
          <a:p>
            <a:r>
              <a:rPr lang="es-ES" sz="2400" dirty="0">
                <a:latin typeface="Arial" panose="020B0604020202020204" pitchFamily="34" charset="0"/>
                <a:cs typeface="Arial" panose="020B0604020202020204" pitchFamily="34" charset="0"/>
              </a:rPr>
              <a:t>2. Actividades de la logística inversa dentro de una organización. </a:t>
            </a:r>
          </a:p>
          <a:p>
            <a:r>
              <a:rPr lang="es-ES" sz="2400" dirty="0">
                <a:latin typeface="Arial" panose="020B0604020202020204" pitchFamily="34" charset="0"/>
                <a:cs typeface="Arial" panose="020B0604020202020204" pitchFamily="34" charset="0"/>
              </a:rPr>
              <a:t>3. Elementos claves para la administración de logística inversa. </a:t>
            </a:r>
          </a:p>
          <a:p>
            <a:r>
              <a:rPr lang="es-MX" sz="2400" dirty="0">
                <a:latin typeface="Arial" panose="020B0604020202020204" pitchFamily="34" charset="0"/>
                <a:cs typeface="Arial" panose="020B0604020202020204" pitchFamily="34" charset="0"/>
              </a:rPr>
              <a:t>4. Logística inversa vs Logística Verde. </a:t>
            </a:r>
          </a:p>
          <a:p>
            <a:r>
              <a:rPr lang="es-ES" sz="2400" dirty="0">
                <a:latin typeface="Arial" panose="020B0604020202020204" pitchFamily="34" charset="0"/>
                <a:cs typeface="Arial" panose="020B0604020202020204" pitchFamily="34" charset="0"/>
              </a:rPr>
              <a:t>5. Clasificación de las actividades de la logística inversa por tipo de material. </a:t>
            </a:r>
          </a:p>
          <a:p>
            <a:r>
              <a:rPr lang="es-ES" sz="2400" dirty="0">
                <a:latin typeface="Arial" panose="020B0604020202020204" pitchFamily="34" charset="0"/>
                <a:cs typeface="Arial" panose="020B0604020202020204" pitchFamily="34" charset="0"/>
              </a:rPr>
              <a:t>6, La sustentabilidad en la gestión de logística inversa. </a:t>
            </a:r>
          </a:p>
          <a:p>
            <a:r>
              <a:rPr lang="es-ES" sz="2400" dirty="0">
                <a:latin typeface="Arial" panose="020B0604020202020204" pitchFamily="34" charset="0"/>
                <a:cs typeface="Arial" panose="020B0604020202020204" pitchFamily="34" charset="0"/>
              </a:rPr>
              <a:t>7. Vectores de la logística Inversa (Económico, social y medio ambiente). </a:t>
            </a:r>
            <a:endParaRPr lang="es-MX" sz="44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CF9D1CCF-7780-4F18-B545-DD72E3439A27}"/>
              </a:ext>
            </a:extLst>
          </p:cNvPr>
          <p:cNvSpPr txBox="1"/>
          <p:nvPr/>
        </p:nvSpPr>
        <p:spPr>
          <a:xfrm>
            <a:off x="467544" y="1052736"/>
            <a:ext cx="5800755" cy="584775"/>
          </a:xfrm>
          <a:prstGeom prst="rect">
            <a:avLst/>
          </a:prstGeom>
          <a:noFill/>
        </p:spPr>
        <p:txBody>
          <a:bodyPr wrap="none" rtlCol="0">
            <a:spAutoFit/>
          </a:bodyPr>
          <a:lstStyle/>
          <a:p>
            <a:r>
              <a:rPr lang="es-MX" sz="3200" b="1" dirty="0">
                <a:latin typeface="Arial" panose="020B0604020202020204" pitchFamily="34" charset="0"/>
                <a:cs typeface="Arial" panose="020B0604020202020204" pitchFamily="34" charset="0"/>
              </a:rPr>
              <a:t>CONTENIDO DE LA UNIDAD.</a:t>
            </a:r>
          </a:p>
        </p:txBody>
      </p:sp>
    </p:spTree>
    <p:extLst>
      <p:ext uri="{BB962C8B-B14F-4D97-AF65-F5344CB8AC3E}">
        <p14:creationId xmlns:p14="http://schemas.microsoft.com/office/powerpoint/2010/main" val="2466384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9F67CB71-653A-45FB-B20E-C8AAF0465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1124" y="2606677"/>
            <a:ext cx="3471356" cy="2441520"/>
          </a:xfrm>
          <a:prstGeom prst="rect">
            <a:avLst/>
          </a:prstGeom>
        </p:spPr>
      </p:pic>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3"/>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4"/>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16" name="TextBox 15">
            <a:extLst>
              <a:ext uri="{FF2B5EF4-FFF2-40B4-BE49-F238E27FC236}">
                <a16:creationId xmlns:a16="http://schemas.microsoft.com/office/drawing/2014/main" id="{CF9D1CCF-7780-4F18-B545-DD72E3439A27}"/>
              </a:ext>
            </a:extLst>
          </p:cNvPr>
          <p:cNvSpPr txBox="1"/>
          <p:nvPr/>
        </p:nvSpPr>
        <p:spPr>
          <a:xfrm>
            <a:off x="395536" y="1301537"/>
            <a:ext cx="5458161"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1. QUÉ ES LA LOGÍSTICA INVERSA.</a:t>
            </a:r>
          </a:p>
        </p:txBody>
      </p:sp>
      <p:sp>
        <p:nvSpPr>
          <p:cNvPr id="17" name="Marcador de contenido 2">
            <a:extLst>
              <a:ext uri="{FF2B5EF4-FFF2-40B4-BE49-F238E27FC236}">
                <a16:creationId xmlns:a16="http://schemas.microsoft.com/office/drawing/2014/main" id="{7C4967BD-78BE-44FE-BD9C-3209801EA105}"/>
              </a:ext>
            </a:extLst>
          </p:cNvPr>
          <p:cNvSpPr txBox="1">
            <a:spLocks/>
          </p:cNvSpPr>
          <p:nvPr/>
        </p:nvSpPr>
        <p:spPr>
          <a:xfrm>
            <a:off x="395536" y="1916832"/>
            <a:ext cx="4896544" cy="4524315"/>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sz="2800" dirty="0">
                <a:solidFill>
                  <a:schemeClr val="tx1"/>
                </a:solidFill>
                <a:latin typeface="Arial" panose="020B0604020202020204" pitchFamily="34" charset="0"/>
                <a:cs typeface="Arial" panose="020B0604020202020204" pitchFamily="34" charset="0"/>
              </a:rPr>
              <a:t>Es el proceso de proyectar, implementar y controlar un flujo de materia prima, inventario en proceso, productos terminados e información relacionada desde el punto de consumo hasta el punto de origen de una forma eficiente y lo más económica posible con el propósito de recuperar su valor o el de la propia devolución  (Hernández et al., 2007) . </a:t>
            </a:r>
          </a:p>
        </p:txBody>
      </p:sp>
    </p:spTree>
    <p:extLst>
      <p:ext uri="{BB962C8B-B14F-4D97-AF65-F5344CB8AC3E}">
        <p14:creationId xmlns:p14="http://schemas.microsoft.com/office/powerpoint/2010/main" val="3972727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2444B5-571F-4756-A03D-DBAE7A9FE524}"/>
              </a:ext>
            </a:extLst>
          </p:cNvPr>
          <p:cNvGrpSpPr/>
          <p:nvPr/>
        </p:nvGrpSpPr>
        <p:grpSpPr>
          <a:xfrm>
            <a:off x="0" y="-15304"/>
            <a:ext cx="9144000" cy="6900688"/>
            <a:chOff x="0" y="-15304"/>
            <a:chExt cx="9144000" cy="6900688"/>
          </a:xfrm>
        </p:grpSpPr>
        <p:pic>
          <p:nvPicPr>
            <p:cNvPr id="10" name="Picture 9">
              <a:extLst>
                <a:ext uri="{FF2B5EF4-FFF2-40B4-BE49-F238E27FC236}">
                  <a16:creationId xmlns:a16="http://schemas.microsoft.com/office/drawing/2014/main" id="{270437B8-F449-4881-9CDB-2D16125EB78F}"/>
                </a:ext>
              </a:extLst>
            </p:cNvPr>
            <p:cNvPicPr>
              <a:picLocks noChangeAspect="1"/>
            </p:cNvPicPr>
            <p:nvPr/>
          </p:nvPicPr>
          <p:blipFill>
            <a:blip r:embed="rId2"/>
            <a:stretch>
              <a:fillRect/>
            </a:stretch>
          </p:blipFill>
          <p:spPr>
            <a:xfrm>
              <a:off x="0" y="-15304"/>
              <a:ext cx="9144000" cy="1028700"/>
            </a:xfrm>
            <a:prstGeom prst="rect">
              <a:avLst/>
            </a:prstGeom>
          </p:spPr>
        </p:pic>
        <p:pic>
          <p:nvPicPr>
            <p:cNvPr id="11" name="Picture 10">
              <a:extLst>
                <a:ext uri="{FF2B5EF4-FFF2-40B4-BE49-F238E27FC236}">
                  <a16:creationId xmlns:a16="http://schemas.microsoft.com/office/drawing/2014/main" id="{55235ADA-5B8C-4CCC-9363-37098A40A60E}"/>
                </a:ext>
              </a:extLst>
            </p:cNvPr>
            <p:cNvPicPr>
              <a:picLocks noChangeAspect="1"/>
            </p:cNvPicPr>
            <p:nvPr/>
          </p:nvPicPr>
          <p:blipFill>
            <a:blip r:embed="rId3"/>
            <a:stretch>
              <a:fillRect/>
            </a:stretch>
          </p:blipFill>
          <p:spPr>
            <a:xfrm>
              <a:off x="0" y="6641479"/>
              <a:ext cx="9144000" cy="243905"/>
            </a:xfrm>
            <a:prstGeom prst="rect">
              <a:avLst/>
            </a:prstGeom>
          </p:spPr>
        </p:pic>
        <p:pic>
          <p:nvPicPr>
            <p:cNvPr id="12" name="Imagen 10" descr="potroUAEM.png">
              <a:extLst>
                <a:ext uri="{FF2B5EF4-FFF2-40B4-BE49-F238E27FC236}">
                  <a16:creationId xmlns:a16="http://schemas.microsoft.com/office/drawing/2014/main" id="{C269514E-DC4A-4D4A-9261-FEF08A1116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693" y="6230560"/>
              <a:ext cx="719787" cy="537307"/>
            </a:xfrm>
            <a:prstGeom prst="rect">
              <a:avLst/>
            </a:prstGeom>
          </p:spPr>
        </p:pic>
      </p:grpSp>
      <p:sp>
        <p:nvSpPr>
          <p:cNvPr id="14" name="TextBox 13">
            <a:extLst>
              <a:ext uri="{FF2B5EF4-FFF2-40B4-BE49-F238E27FC236}">
                <a16:creationId xmlns:a16="http://schemas.microsoft.com/office/drawing/2014/main" id="{58E090F7-0F1C-4424-828D-34AC0A98572D}"/>
              </a:ext>
            </a:extLst>
          </p:cNvPr>
          <p:cNvSpPr txBox="1"/>
          <p:nvPr/>
        </p:nvSpPr>
        <p:spPr>
          <a:xfrm>
            <a:off x="2884171" y="272837"/>
            <a:ext cx="3243837" cy="461665"/>
          </a:xfrm>
          <a:prstGeom prst="rect">
            <a:avLst/>
          </a:prstGeom>
          <a:noFill/>
        </p:spPr>
        <p:txBody>
          <a:bodyPr wrap="none" rtlCol="0">
            <a:spAutoFit/>
          </a:bodyPr>
          <a:lstStyle/>
          <a:p>
            <a:r>
              <a:rPr lang="es-MX" sz="2400" dirty="0">
                <a:solidFill>
                  <a:schemeClr val="bg1"/>
                </a:solidFill>
                <a:latin typeface="Arial" panose="020B0604020202020204" pitchFamily="34" charset="0"/>
                <a:cs typeface="Arial" panose="020B0604020202020204" pitchFamily="34" charset="0"/>
              </a:rPr>
              <a:t>LOGÍSTICA INVERSA</a:t>
            </a:r>
          </a:p>
        </p:txBody>
      </p:sp>
      <p:sp>
        <p:nvSpPr>
          <p:cNvPr id="16" name="TextBox 15">
            <a:extLst>
              <a:ext uri="{FF2B5EF4-FFF2-40B4-BE49-F238E27FC236}">
                <a16:creationId xmlns:a16="http://schemas.microsoft.com/office/drawing/2014/main" id="{CF9D1CCF-7780-4F18-B545-DD72E3439A27}"/>
              </a:ext>
            </a:extLst>
          </p:cNvPr>
          <p:cNvSpPr txBox="1"/>
          <p:nvPr/>
        </p:nvSpPr>
        <p:spPr>
          <a:xfrm>
            <a:off x="251520" y="1124744"/>
            <a:ext cx="5458161" cy="461665"/>
          </a:xfrm>
          <a:prstGeom prst="rect">
            <a:avLst/>
          </a:prstGeom>
          <a:noFill/>
        </p:spPr>
        <p:txBody>
          <a:bodyPr wrap="none" rtlCol="0">
            <a:spAutoFit/>
          </a:bodyPr>
          <a:lstStyle/>
          <a:p>
            <a:r>
              <a:rPr lang="es-MX" sz="2400" b="1" dirty="0">
                <a:latin typeface="Arial" panose="020B0604020202020204" pitchFamily="34" charset="0"/>
                <a:cs typeface="Arial" panose="020B0604020202020204" pitchFamily="34" charset="0"/>
              </a:rPr>
              <a:t>1. QUÉ ES LA LOGÍSTICA INVERSA.</a:t>
            </a:r>
          </a:p>
        </p:txBody>
      </p:sp>
      <p:graphicFrame>
        <p:nvGraphicFramePr>
          <p:cNvPr id="15" name="Marcador de contenido 3">
            <a:extLst>
              <a:ext uri="{FF2B5EF4-FFF2-40B4-BE49-F238E27FC236}">
                <a16:creationId xmlns:a16="http://schemas.microsoft.com/office/drawing/2014/main" id="{FB92DA4A-CA5B-4B82-83DA-6550DE8A6A2E}"/>
              </a:ext>
            </a:extLst>
          </p:cNvPr>
          <p:cNvGraphicFramePr>
            <a:graphicFrameLocks/>
          </p:cNvGraphicFramePr>
          <p:nvPr>
            <p:extLst>
              <p:ext uri="{D42A27DB-BD31-4B8C-83A1-F6EECF244321}">
                <p14:modId xmlns:p14="http://schemas.microsoft.com/office/powerpoint/2010/main" val="1289687146"/>
              </p:ext>
            </p:extLst>
          </p:nvPr>
        </p:nvGraphicFramePr>
        <p:xfrm>
          <a:off x="365629" y="1867624"/>
          <a:ext cx="8280920" cy="4297680"/>
        </p:xfrm>
        <a:graphic>
          <a:graphicData uri="http://schemas.openxmlformats.org/drawingml/2006/table">
            <a:tbl>
              <a:tblPr firstRow="1" bandRow="1">
                <a:tableStyleId>{93296810-A885-4BE3-A3E7-6D5BEEA58F35}</a:tableStyleId>
              </a:tblPr>
              <a:tblGrid>
                <a:gridCol w="4140460">
                  <a:extLst>
                    <a:ext uri="{9D8B030D-6E8A-4147-A177-3AD203B41FA5}">
                      <a16:colId xmlns:a16="http://schemas.microsoft.com/office/drawing/2014/main" val="20000"/>
                    </a:ext>
                  </a:extLst>
                </a:gridCol>
                <a:gridCol w="4140460">
                  <a:extLst>
                    <a:ext uri="{9D8B030D-6E8A-4147-A177-3AD203B41FA5}">
                      <a16:colId xmlns:a16="http://schemas.microsoft.com/office/drawing/2014/main" val="20001"/>
                    </a:ext>
                  </a:extLst>
                </a:gridCol>
              </a:tblGrid>
              <a:tr h="288217">
                <a:tc>
                  <a:txBody>
                    <a:bodyPr/>
                    <a:lstStyle/>
                    <a:p>
                      <a:r>
                        <a:rPr lang="es-MX" sz="1600" dirty="0"/>
                        <a:t>Ventajas </a:t>
                      </a:r>
                    </a:p>
                  </a:txBody>
                  <a:tcPr/>
                </a:tc>
                <a:tc>
                  <a:txBody>
                    <a:bodyPr/>
                    <a:lstStyle/>
                    <a:p>
                      <a:r>
                        <a:rPr lang="es-MX" sz="1600" dirty="0"/>
                        <a:t>Desventajas </a:t>
                      </a:r>
                    </a:p>
                  </a:txBody>
                  <a:tcPr/>
                </a:tc>
                <a:extLst>
                  <a:ext uri="{0D108BD9-81ED-4DB2-BD59-A6C34878D82A}">
                    <a16:rowId xmlns:a16="http://schemas.microsoft.com/office/drawing/2014/main" val="10000"/>
                  </a:ext>
                </a:extLst>
              </a:tr>
              <a:tr h="7205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Disminución de la “sorpresa” o incertidumbre en la llegada de PFU.</a:t>
                      </a:r>
                    </a:p>
                  </a:txBody>
                  <a:tcPr/>
                </a:tc>
                <a:tc>
                  <a:txBody>
                    <a:bodyPr/>
                    <a:lstStyle/>
                    <a:p>
                      <a:r>
                        <a:rPr lang="es-MX" sz="1600" b="0" i="0" kern="1200" dirty="0">
                          <a:solidFill>
                            <a:schemeClr val="dk1"/>
                          </a:solidFill>
                          <a:effectLst/>
                          <a:latin typeface="+mn-lt"/>
                          <a:ea typeface="+mn-ea"/>
                          <a:cs typeface="+mn-cs"/>
                        </a:rPr>
                        <a:t>Se requiere la realización de estudios previos para el establecimiento de políticas de decisión en el tema.</a:t>
                      </a:r>
                    </a:p>
                  </a:txBody>
                  <a:tcPr/>
                </a:tc>
                <a:extLst>
                  <a:ext uri="{0D108BD9-81ED-4DB2-BD59-A6C34878D82A}">
                    <a16:rowId xmlns:a16="http://schemas.microsoft.com/office/drawing/2014/main" val="10001"/>
                  </a:ext>
                </a:extLst>
              </a:tr>
              <a:tr h="50437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Reaprovechamiento de algunos materiales.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No se trata sólo de una simple manipulación del producto.</a:t>
                      </a:r>
                    </a:p>
                  </a:txBody>
                  <a:tcPr/>
                </a:tc>
                <a:extLst>
                  <a:ext uri="{0D108BD9-81ED-4DB2-BD59-A6C34878D82A}">
                    <a16:rowId xmlns:a16="http://schemas.microsoft.com/office/drawing/2014/main" val="10002"/>
                  </a:ext>
                </a:extLst>
              </a:tr>
              <a:tr h="7205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Posibilidad de la empresa de abarcar otros mercados.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Todos los departamentos de la empresa están relacionados con las actividades que se pretendan implementar de Logística Inversa.</a:t>
                      </a:r>
                    </a:p>
                  </a:txBody>
                  <a:tcPr/>
                </a:tc>
                <a:extLst>
                  <a:ext uri="{0D108BD9-81ED-4DB2-BD59-A6C34878D82A}">
                    <a16:rowId xmlns:a16="http://schemas.microsoft.com/office/drawing/2014/main" val="10003"/>
                  </a:ext>
                </a:extLst>
              </a:tr>
              <a:tr h="50437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Mayor conﬁanza en el cliente al momento de tomar la decisión de compra.</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Las entradas a un proceso de Logística Inversa son “impredecibles”.</a:t>
                      </a:r>
                    </a:p>
                  </a:txBody>
                  <a:tcPr/>
                </a:tc>
                <a:extLst>
                  <a:ext uri="{0D108BD9-81ED-4DB2-BD59-A6C34878D82A}">
                    <a16:rowId xmlns:a16="http://schemas.microsoft.com/office/drawing/2014/main" val="10004"/>
                  </a:ext>
                </a:extLst>
              </a:tr>
              <a:tr h="50437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Mejora considerable de la imagen de la empresa ante los consumidores.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Las inspecciones deben ser realizadas en cada producto de forma individual y minuciosa.</a:t>
                      </a:r>
                    </a:p>
                  </a:txBody>
                  <a:tcPr/>
                </a:tc>
                <a:extLst>
                  <a:ext uri="{0D108BD9-81ED-4DB2-BD59-A6C34878D82A}">
                    <a16:rowId xmlns:a16="http://schemas.microsoft.com/office/drawing/2014/main" val="10005"/>
                  </a:ext>
                </a:extLst>
              </a:tr>
              <a:tr h="50437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a:solidFill>
                            <a:schemeClr val="dk1"/>
                          </a:solidFill>
                          <a:effectLst/>
                          <a:latin typeface="+mn-lt"/>
                          <a:ea typeface="+mn-ea"/>
                          <a:cs typeface="+mn-cs"/>
                        </a:rPr>
                        <a:t>Obtención de información de retroalimentación acerca del producto.</a:t>
                      </a:r>
                    </a:p>
                  </a:txBody>
                  <a:tcPr/>
                </a:tc>
                <a:tc>
                  <a:txBody>
                    <a:bodyPr/>
                    <a:lstStyle/>
                    <a:p>
                      <a:endParaRPr lang="es-MX" sz="1600"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65787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2723</TotalTime>
  <Words>2942</Words>
  <Application>Microsoft Office PowerPoint</Application>
  <PresentationFormat>Presentación en pantalla (4:3)</PresentationFormat>
  <Paragraphs>313</Paragraphs>
  <Slides>35</Slides>
  <Notes>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Helvetica Neue Light</vt:lpstr>
      <vt:lpstr>Lato</vt:lpstr>
      <vt:lpstr>Tema de Office</vt:lpstr>
      <vt:lpstr>Material didáctico solo visión proyectable</vt:lpstr>
      <vt:lpstr>Presentación de PowerPoint</vt:lpstr>
      <vt:lpstr>Presentación de PowerPoint</vt:lpstr>
      <vt:lpstr>Presentación de PowerPoint</vt:lpstr>
      <vt:lpstr>Secuencia didáctica</vt:lpstr>
      <vt:lpstr>Guion explicativo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Alberto</dc:creator>
  <cp:lastModifiedBy>josé luis morales mondragon</cp:lastModifiedBy>
  <cp:revision>218</cp:revision>
  <dcterms:created xsi:type="dcterms:W3CDTF">2014-09-11T01:45:43Z</dcterms:created>
  <dcterms:modified xsi:type="dcterms:W3CDTF">2019-09-29T15:57:49Z</dcterms:modified>
</cp:coreProperties>
</file>