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221" r:id="rId1"/>
  </p:sldMasterIdLst>
  <p:notesMasterIdLst>
    <p:notesMasterId r:id="rId36"/>
  </p:notesMasterIdLst>
  <p:sldIdLst>
    <p:sldId id="256" r:id="rId2"/>
    <p:sldId id="286" r:id="rId3"/>
    <p:sldId id="278" r:id="rId4"/>
    <p:sldId id="279" r:id="rId5"/>
    <p:sldId id="287" r:id="rId6"/>
    <p:sldId id="280" r:id="rId7"/>
    <p:sldId id="281" r:id="rId8"/>
    <p:sldId id="259" r:id="rId9"/>
    <p:sldId id="290" r:id="rId10"/>
    <p:sldId id="260" r:id="rId11"/>
    <p:sldId id="261" r:id="rId12"/>
    <p:sldId id="282" r:id="rId13"/>
    <p:sldId id="262" r:id="rId14"/>
    <p:sldId id="263" r:id="rId15"/>
    <p:sldId id="283" r:id="rId16"/>
    <p:sldId id="264" r:id="rId17"/>
    <p:sldId id="265" r:id="rId18"/>
    <p:sldId id="292" r:id="rId19"/>
    <p:sldId id="266" r:id="rId20"/>
    <p:sldId id="293" r:id="rId21"/>
    <p:sldId id="267" r:id="rId22"/>
    <p:sldId id="294" r:id="rId23"/>
    <p:sldId id="269" r:id="rId24"/>
    <p:sldId id="276" r:id="rId25"/>
    <p:sldId id="284" r:id="rId26"/>
    <p:sldId id="285" r:id="rId27"/>
    <p:sldId id="291" r:id="rId28"/>
    <p:sldId id="277" r:id="rId29"/>
    <p:sldId id="270" r:id="rId30"/>
    <p:sldId id="271" r:id="rId31"/>
    <p:sldId id="272" r:id="rId32"/>
    <p:sldId id="274" r:id="rId33"/>
    <p:sldId id="289" r:id="rId34"/>
    <p:sldId id="275" r:id="rId3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584" autoAdjust="0"/>
  </p:normalViewPr>
  <p:slideViewPr>
    <p:cSldViewPr>
      <p:cViewPr varScale="1">
        <p:scale>
          <a:sx n="82" d="100"/>
          <a:sy n="82" d="100"/>
        </p:scale>
        <p:origin x="58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65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75F90C-6365-44C7-B42E-69A564D9569C}"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8CEAE03F-534A-40C3-9986-379EC67E26FA}">
      <dgm:prSet phldrT="[Texto]" custT="1"/>
      <dgm:spPr/>
      <dgm:t>
        <a:bodyPr/>
        <a:lstStyle/>
        <a:p>
          <a:r>
            <a:rPr lang="es-MX" sz="1800" b="1" dirty="0" smtClean="0">
              <a:solidFill>
                <a:schemeClr val="accent2"/>
              </a:solidFill>
              <a:effectLst>
                <a:outerShdw blurRad="38100" dist="38100" dir="2700000" algn="tl">
                  <a:srgbClr val="000000">
                    <a:alpha val="43137"/>
                  </a:srgbClr>
                </a:outerShdw>
              </a:effectLst>
            </a:rPr>
            <a:t>EFECTIVO</a:t>
          </a:r>
          <a:endParaRPr lang="en-US" sz="1800" b="1" dirty="0">
            <a:solidFill>
              <a:schemeClr val="accent2"/>
            </a:solidFill>
            <a:effectLst>
              <a:outerShdw blurRad="38100" dist="38100" dir="2700000" algn="tl">
                <a:srgbClr val="000000">
                  <a:alpha val="43137"/>
                </a:srgbClr>
              </a:outerShdw>
            </a:effectLst>
          </a:endParaRPr>
        </a:p>
      </dgm:t>
    </dgm:pt>
    <dgm:pt modelId="{F319C3A7-6956-41CE-8F62-2FC859FBF187}" type="parTrans" cxnId="{159DCCC4-6A63-4CE8-9ABF-685180F24C0D}">
      <dgm:prSet/>
      <dgm:spPr/>
      <dgm:t>
        <a:bodyPr/>
        <a:lstStyle/>
        <a:p>
          <a:endParaRPr lang="en-US"/>
        </a:p>
      </dgm:t>
    </dgm:pt>
    <dgm:pt modelId="{E8770AB6-5154-4159-B04F-9CF44761EF50}" type="sibTrans" cxnId="{159DCCC4-6A63-4CE8-9ABF-685180F24C0D}">
      <dgm:prSet/>
      <dgm:spPr/>
      <dgm:t>
        <a:bodyPr/>
        <a:lstStyle/>
        <a:p>
          <a:endParaRPr lang="en-US"/>
        </a:p>
      </dgm:t>
    </dgm:pt>
    <dgm:pt modelId="{B1C1024B-5A5C-4B21-AEC2-E140327E16FE}">
      <dgm:prSet phldrT="[Texto]" custT="1"/>
      <dgm:spPr/>
      <dgm:t>
        <a:bodyPr/>
        <a:lstStyle/>
        <a:p>
          <a:r>
            <a:rPr lang="es-MX" sz="1600" b="1" dirty="0" smtClean="0">
              <a:solidFill>
                <a:schemeClr val="accent2"/>
              </a:solidFill>
              <a:effectLst>
                <a:outerShdw blurRad="38100" dist="38100" dir="2700000" algn="tl">
                  <a:srgbClr val="000000">
                    <a:alpha val="43137"/>
                  </a:srgbClr>
                </a:outerShdw>
              </a:effectLst>
            </a:rPr>
            <a:t>MATERIA PRIMA</a:t>
          </a:r>
        </a:p>
        <a:p>
          <a:r>
            <a:rPr lang="es-MX" sz="1600" b="1" dirty="0" smtClean="0">
              <a:solidFill>
                <a:schemeClr val="accent2"/>
              </a:solidFill>
              <a:effectLst>
                <a:outerShdw blurRad="38100" dist="38100" dir="2700000" algn="tl">
                  <a:srgbClr val="000000">
                    <a:alpha val="43137"/>
                  </a:srgbClr>
                </a:outerShdw>
              </a:effectLst>
            </a:rPr>
            <a:t>(PRODUCCIÓN EN PROCESO)</a:t>
          </a:r>
          <a:endParaRPr lang="en-US" sz="1600" b="1" dirty="0">
            <a:solidFill>
              <a:schemeClr val="accent2"/>
            </a:solidFill>
            <a:effectLst>
              <a:outerShdw blurRad="38100" dist="38100" dir="2700000" algn="tl">
                <a:srgbClr val="000000">
                  <a:alpha val="43137"/>
                </a:srgbClr>
              </a:outerShdw>
            </a:effectLst>
          </a:endParaRPr>
        </a:p>
      </dgm:t>
    </dgm:pt>
    <dgm:pt modelId="{28DBF24C-1928-4493-9ECA-639A43B0BDB7}" type="parTrans" cxnId="{DF40CC3C-FFBC-4922-875E-85658D676C50}">
      <dgm:prSet/>
      <dgm:spPr/>
      <dgm:t>
        <a:bodyPr/>
        <a:lstStyle/>
        <a:p>
          <a:endParaRPr lang="en-US"/>
        </a:p>
      </dgm:t>
    </dgm:pt>
    <dgm:pt modelId="{E096183C-FEDC-4866-A270-3354A2D614D4}" type="sibTrans" cxnId="{DF40CC3C-FFBC-4922-875E-85658D676C50}">
      <dgm:prSet/>
      <dgm:spPr/>
      <dgm:t>
        <a:bodyPr/>
        <a:lstStyle/>
        <a:p>
          <a:endParaRPr lang="en-US"/>
        </a:p>
      </dgm:t>
    </dgm:pt>
    <dgm:pt modelId="{D140E9DE-CD1B-4484-A287-6C83B64D8327}">
      <dgm:prSet phldrT="[Texto]"/>
      <dgm:spPr/>
      <dgm:t>
        <a:bodyPr/>
        <a:lstStyle/>
        <a:p>
          <a:r>
            <a:rPr lang="es-MX" b="1" dirty="0" smtClean="0">
              <a:solidFill>
                <a:schemeClr val="accent2"/>
              </a:solidFill>
              <a:effectLst>
                <a:outerShdw blurRad="38100" dist="38100" dir="2700000" algn="tl">
                  <a:srgbClr val="000000">
                    <a:alpha val="43137"/>
                  </a:srgbClr>
                </a:outerShdw>
              </a:effectLst>
            </a:rPr>
            <a:t>PRODUCTO TERMINADO</a:t>
          </a:r>
          <a:endParaRPr lang="en-US" b="1" dirty="0">
            <a:solidFill>
              <a:schemeClr val="accent2"/>
            </a:solidFill>
            <a:effectLst>
              <a:outerShdw blurRad="38100" dist="38100" dir="2700000" algn="tl">
                <a:srgbClr val="000000">
                  <a:alpha val="43137"/>
                </a:srgbClr>
              </a:outerShdw>
            </a:effectLst>
          </a:endParaRPr>
        </a:p>
      </dgm:t>
    </dgm:pt>
    <dgm:pt modelId="{4E23292D-A57D-4F1A-B81F-76EAE02BED08}" type="parTrans" cxnId="{C7894470-142C-49FB-8E13-52A21FF54935}">
      <dgm:prSet/>
      <dgm:spPr/>
      <dgm:t>
        <a:bodyPr/>
        <a:lstStyle/>
        <a:p>
          <a:endParaRPr lang="en-US"/>
        </a:p>
      </dgm:t>
    </dgm:pt>
    <dgm:pt modelId="{6D2F04E5-0F9B-469E-82D9-05DAB4FF2E1A}" type="sibTrans" cxnId="{C7894470-142C-49FB-8E13-52A21FF54935}">
      <dgm:prSet/>
      <dgm:spPr/>
      <dgm:t>
        <a:bodyPr/>
        <a:lstStyle/>
        <a:p>
          <a:endParaRPr lang="en-US"/>
        </a:p>
      </dgm:t>
    </dgm:pt>
    <dgm:pt modelId="{9FF34ED2-9BF1-4CD2-94D0-E245A8B2D643}">
      <dgm:prSet phldrT="[Texto]" custT="1"/>
      <dgm:spPr/>
      <dgm:t>
        <a:bodyPr/>
        <a:lstStyle/>
        <a:p>
          <a:r>
            <a:rPr lang="es-MX" sz="1800" b="1" dirty="0" smtClean="0">
              <a:solidFill>
                <a:schemeClr val="accent2"/>
              </a:solidFill>
              <a:effectLst>
                <a:outerShdw blurRad="38100" dist="38100" dir="2700000" algn="tl">
                  <a:srgbClr val="000000">
                    <a:alpha val="43137"/>
                  </a:srgbClr>
                </a:outerShdw>
              </a:effectLst>
            </a:rPr>
            <a:t>VENTAS</a:t>
          </a:r>
          <a:endParaRPr lang="en-US" sz="1800" b="1" dirty="0">
            <a:solidFill>
              <a:schemeClr val="accent2"/>
            </a:solidFill>
            <a:effectLst>
              <a:outerShdw blurRad="38100" dist="38100" dir="2700000" algn="tl">
                <a:srgbClr val="000000">
                  <a:alpha val="43137"/>
                </a:srgbClr>
              </a:outerShdw>
            </a:effectLst>
          </a:endParaRPr>
        </a:p>
      </dgm:t>
    </dgm:pt>
    <dgm:pt modelId="{EF5AB65A-4668-42F8-AAC3-3419E75B968A}" type="parTrans" cxnId="{216B1B18-51FB-49D1-850C-30A6D6383F6E}">
      <dgm:prSet/>
      <dgm:spPr/>
      <dgm:t>
        <a:bodyPr/>
        <a:lstStyle/>
        <a:p>
          <a:endParaRPr lang="en-US"/>
        </a:p>
      </dgm:t>
    </dgm:pt>
    <dgm:pt modelId="{3F9C1E86-B947-4273-AF1D-EA7C60F0F274}" type="sibTrans" cxnId="{216B1B18-51FB-49D1-850C-30A6D6383F6E}">
      <dgm:prSet/>
      <dgm:spPr/>
      <dgm:t>
        <a:bodyPr/>
        <a:lstStyle/>
        <a:p>
          <a:endParaRPr lang="en-US"/>
        </a:p>
      </dgm:t>
    </dgm:pt>
    <dgm:pt modelId="{FB6652E9-EF84-41A0-9155-6177DEA0F128}">
      <dgm:prSet phldrT="[Texto]" custT="1"/>
      <dgm:spPr/>
      <dgm:t>
        <a:bodyPr/>
        <a:lstStyle/>
        <a:p>
          <a:r>
            <a:rPr lang="es-MX" sz="1800" b="1" dirty="0" smtClean="0">
              <a:solidFill>
                <a:schemeClr val="accent2"/>
              </a:solidFill>
              <a:effectLst>
                <a:outerShdw blurRad="38100" dist="38100" dir="2700000" algn="tl">
                  <a:srgbClr val="000000">
                    <a:alpha val="43137"/>
                  </a:srgbClr>
                </a:outerShdw>
              </a:effectLst>
            </a:rPr>
            <a:t>CUENTAS POR COBRAR</a:t>
          </a:r>
          <a:endParaRPr lang="en-US" sz="1800" b="1" dirty="0">
            <a:solidFill>
              <a:schemeClr val="accent2"/>
            </a:solidFill>
            <a:effectLst>
              <a:outerShdw blurRad="38100" dist="38100" dir="2700000" algn="tl">
                <a:srgbClr val="000000">
                  <a:alpha val="43137"/>
                </a:srgbClr>
              </a:outerShdw>
            </a:effectLst>
          </a:endParaRPr>
        </a:p>
      </dgm:t>
    </dgm:pt>
    <dgm:pt modelId="{71FEF61F-C510-41DE-B7E1-49F3573472A8}" type="parTrans" cxnId="{27FEBFDD-185D-486A-B91A-9CC25D432686}">
      <dgm:prSet/>
      <dgm:spPr/>
      <dgm:t>
        <a:bodyPr/>
        <a:lstStyle/>
        <a:p>
          <a:endParaRPr lang="en-US"/>
        </a:p>
      </dgm:t>
    </dgm:pt>
    <dgm:pt modelId="{0129C262-74D7-4BDD-B90E-22903C9BE77C}" type="sibTrans" cxnId="{27FEBFDD-185D-486A-B91A-9CC25D432686}">
      <dgm:prSet/>
      <dgm:spPr/>
      <dgm:t>
        <a:bodyPr/>
        <a:lstStyle/>
        <a:p>
          <a:endParaRPr lang="en-US"/>
        </a:p>
      </dgm:t>
    </dgm:pt>
    <dgm:pt modelId="{F7F8DE22-B1C9-4B76-BF3A-6E4C16BEF638}" type="pres">
      <dgm:prSet presAssocID="{D775F90C-6365-44C7-B42E-69A564D9569C}" presName="cycle" presStyleCnt="0">
        <dgm:presLayoutVars>
          <dgm:dir/>
          <dgm:resizeHandles val="exact"/>
        </dgm:presLayoutVars>
      </dgm:prSet>
      <dgm:spPr/>
      <dgm:t>
        <a:bodyPr/>
        <a:lstStyle/>
        <a:p>
          <a:endParaRPr lang="en-US"/>
        </a:p>
      </dgm:t>
    </dgm:pt>
    <dgm:pt modelId="{3F8EF714-CFEA-448E-98E5-D17439EB7E63}" type="pres">
      <dgm:prSet presAssocID="{8CEAE03F-534A-40C3-9986-379EC67E26FA}" presName="dummy" presStyleCnt="0"/>
      <dgm:spPr/>
    </dgm:pt>
    <dgm:pt modelId="{9F86FFB0-19A0-4C3D-8F9A-EED8A56064D6}" type="pres">
      <dgm:prSet presAssocID="{8CEAE03F-534A-40C3-9986-379EC67E26FA}" presName="node" presStyleLbl="revTx" presStyleIdx="0" presStyleCnt="5">
        <dgm:presLayoutVars>
          <dgm:bulletEnabled val="1"/>
        </dgm:presLayoutVars>
      </dgm:prSet>
      <dgm:spPr/>
      <dgm:t>
        <a:bodyPr/>
        <a:lstStyle/>
        <a:p>
          <a:endParaRPr lang="en-US"/>
        </a:p>
      </dgm:t>
    </dgm:pt>
    <dgm:pt modelId="{A730D1EE-7303-4B0E-AECA-A2F904A485C9}" type="pres">
      <dgm:prSet presAssocID="{E8770AB6-5154-4159-B04F-9CF44761EF50}" presName="sibTrans" presStyleLbl="node1" presStyleIdx="0" presStyleCnt="5"/>
      <dgm:spPr/>
      <dgm:t>
        <a:bodyPr/>
        <a:lstStyle/>
        <a:p>
          <a:endParaRPr lang="en-US"/>
        </a:p>
      </dgm:t>
    </dgm:pt>
    <dgm:pt modelId="{5338759E-4CDA-4BDB-BA22-87EBD0BFADAB}" type="pres">
      <dgm:prSet presAssocID="{B1C1024B-5A5C-4B21-AEC2-E140327E16FE}" presName="dummy" presStyleCnt="0"/>
      <dgm:spPr/>
    </dgm:pt>
    <dgm:pt modelId="{915B0FFE-9256-48AF-8465-934778C66D16}" type="pres">
      <dgm:prSet presAssocID="{B1C1024B-5A5C-4B21-AEC2-E140327E16FE}" presName="node" presStyleLbl="revTx" presStyleIdx="1" presStyleCnt="5" custScaleX="143759">
        <dgm:presLayoutVars>
          <dgm:bulletEnabled val="1"/>
        </dgm:presLayoutVars>
      </dgm:prSet>
      <dgm:spPr/>
      <dgm:t>
        <a:bodyPr/>
        <a:lstStyle/>
        <a:p>
          <a:endParaRPr lang="en-US"/>
        </a:p>
      </dgm:t>
    </dgm:pt>
    <dgm:pt modelId="{5E1FDB71-AF58-49F1-898B-3883787A470E}" type="pres">
      <dgm:prSet presAssocID="{E096183C-FEDC-4866-A270-3354A2D614D4}" presName="sibTrans" presStyleLbl="node1" presStyleIdx="1" presStyleCnt="5"/>
      <dgm:spPr/>
      <dgm:t>
        <a:bodyPr/>
        <a:lstStyle/>
        <a:p>
          <a:endParaRPr lang="en-US"/>
        </a:p>
      </dgm:t>
    </dgm:pt>
    <dgm:pt modelId="{674491D3-F7EB-4297-BF87-D6C8D6810AD4}" type="pres">
      <dgm:prSet presAssocID="{D140E9DE-CD1B-4484-A287-6C83B64D8327}" presName="dummy" presStyleCnt="0"/>
      <dgm:spPr/>
    </dgm:pt>
    <dgm:pt modelId="{75465F91-026D-414D-9C46-E30B97C3AB8B}" type="pres">
      <dgm:prSet presAssocID="{D140E9DE-CD1B-4484-A287-6C83B64D8327}" presName="node" presStyleLbl="revTx" presStyleIdx="2" presStyleCnt="5">
        <dgm:presLayoutVars>
          <dgm:bulletEnabled val="1"/>
        </dgm:presLayoutVars>
      </dgm:prSet>
      <dgm:spPr/>
      <dgm:t>
        <a:bodyPr/>
        <a:lstStyle/>
        <a:p>
          <a:endParaRPr lang="en-US"/>
        </a:p>
      </dgm:t>
    </dgm:pt>
    <dgm:pt modelId="{B8D220E4-FF9C-499F-BFE9-2B940206E680}" type="pres">
      <dgm:prSet presAssocID="{6D2F04E5-0F9B-469E-82D9-05DAB4FF2E1A}" presName="sibTrans" presStyleLbl="node1" presStyleIdx="2" presStyleCnt="5"/>
      <dgm:spPr/>
      <dgm:t>
        <a:bodyPr/>
        <a:lstStyle/>
        <a:p>
          <a:endParaRPr lang="en-US"/>
        </a:p>
      </dgm:t>
    </dgm:pt>
    <dgm:pt modelId="{BE7524F0-61B0-4D40-B7D5-B916EC07EB57}" type="pres">
      <dgm:prSet presAssocID="{9FF34ED2-9BF1-4CD2-94D0-E245A8B2D643}" presName="dummy" presStyleCnt="0"/>
      <dgm:spPr/>
    </dgm:pt>
    <dgm:pt modelId="{14FE93A9-7AE8-42B2-A0BD-085D4D3059E1}" type="pres">
      <dgm:prSet presAssocID="{9FF34ED2-9BF1-4CD2-94D0-E245A8B2D643}" presName="node" presStyleLbl="revTx" presStyleIdx="3" presStyleCnt="5">
        <dgm:presLayoutVars>
          <dgm:bulletEnabled val="1"/>
        </dgm:presLayoutVars>
      </dgm:prSet>
      <dgm:spPr/>
      <dgm:t>
        <a:bodyPr/>
        <a:lstStyle/>
        <a:p>
          <a:endParaRPr lang="en-US"/>
        </a:p>
      </dgm:t>
    </dgm:pt>
    <dgm:pt modelId="{69A6930F-7379-4CC5-877C-5C7F54FAA3F2}" type="pres">
      <dgm:prSet presAssocID="{3F9C1E86-B947-4273-AF1D-EA7C60F0F274}" presName="sibTrans" presStyleLbl="node1" presStyleIdx="3" presStyleCnt="5"/>
      <dgm:spPr/>
      <dgm:t>
        <a:bodyPr/>
        <a:lstStyle/>
        <a:p>
          <a:endParaRPr lang="en-US"/>
        </a:p>
      </dgm:t>
    </dgm:pt>
    <dgm:pt modelId="{37930F2F-C235-4BEE-9261-F6012E9B0E44}" type="pres">
      <dgm:prSet presAssocID="{FB6652E9-EF84-41A0-9155-6177DEA0F128}" presName="dummy" presStyleCnt="0"/>
      <dgm:spPr/>
    </dgm:pt>
    <dgm:pt modelId="{30A5C7BE-AB7B-48B2-BC47-F92D5B98D8B9}" type="pres">
      <dgm:prSet presAssocID="{FB6652E9-EF84-41A0-9155-6177DEA0F128}" presName="node" presStyleLbl="revTx" presStyleIdx="4" presStyleCnt="5" custScaleX="127842" custScaleY="83341">
        <dgm:presLayoutVars>
          <dgm:bulletEnabled val="1"/>
        </dgm:presLayoutVars>
      </dgm:prSet>
      <dgm:spPr/>
      <dgm:t>
        <a:bodyPr/>
        <a:lstStyle/>
        <a:p>
          <a:endParaRPr lang="en-US"/>
        </a:p>
      </dgm:t>
    </dgm:pt>
    <dgm:pt modelId="{E889B802-05D5-49BE-BE6A-3712F21D8F3B}" type="pres">
      <dgm:prSet presAssocID="{0129C262-74D7-4BDD-B90E-22903C9BE77C}" presName="sibTrans" presStyleLbl="node1" presStyleIdx="4" presStyleCnt="5"/>
      <dgm:spPr/>
      <dgm:t>
        <a:bodyPr/>
        <a:lstStyle/>
        <a:p>
          <a:endParaRPr lang="en-US"/>
        </a:p>
      </dgm:t>
    </dgm:pt>
  </dgm:ptLst>
  <dgm:cxnLst>
    <dgm:cxn modelId="{216B1B18-51FB-49D1-850C-30A6D6383F6E}" srcId="{D775F90C-6365-44C7-B42E-69A564D9569C}" destId="{9FF34ED2-9BF1-4CD2-94D0-E245A8B2D643}" srcOrd="3" destOrd="0" parTransId="{EF5AB65A-4668-42F8-AAC3-3419E75B968A}" sibTransId="{3F9C1E86-B947-4273-AF1D-EA7C60F0F274}"/>
    <dgm:cxn modelId="{8BB50464-85C7-41E8-BC3B-85C5A9FC57D3}" type="presOf" srcId="{3F9C1E86-B947-4273-AF1D-EA7C60F0F274}" destId="{69A6930F-7379-4CC5-877C-5C7F54FAA3F2}" srcOrd="0" destOrd="0" presId="urn:microsoft.com/office/officeart/2005/8/layout/cycle1"/>
    <dgm:cxn modelId="{0C106416-8D68-4F01-85EE-55972C59BF06}" type="presOf" srcId="{D775F90C-6365-44C7-B42E-69A564D9569C}" destId="{F7F8DE22-B1C9-4B76-BF3A-6E4C16BEF638}" srcOrd="0" destOrd="0" presId="urn:microsoft.com/office/officeart/2005/8/layout/cycle1"/>
    <dgm:cxn modelId="{C7894470-142C-49FB-8E13-52A21FF54935}" srcId="{D775F90C-6365-44C7-B42E-69A564D9569C}" destId="{D140E9DE-CD1B-4484-A287-6C83B64D8327}" srcOrd="2" destOrd="0" parTransId="{4E23292D-A57D-4F1A-B81F-76EAE02BED08}" sibTransId="{6D2F04E5-0F9B-469E-82D9-05DAB4FF2E1A}"/>
    <dgm:cxn modelId="{DF40CC3C-FFBC-4922-875E-85658D676C50}" srcId="{D775F90C-6365-44C7-B42E-69A564D9569C}" destId="{B1C1024B-5A5C-4B21-AEC2-E140327E16FE}" srcOrd="1" destOrd="0" parTransId="{28DBF24C-1928-4493-9ECA-639A43B0BDB7}" sibTransId="{E096183C-FEDC-4866-A270-3354A2D614D4}"/>
    <dgm:cxn modelId="{AC95B486-A3B3-4F83-AE62-CD6F502D3B66}" type="presOf" srcId="{6D2F04E5-0F9B-469E-82D9-05DAB4FF2E1A}" destId="{B8D220E4-FF9C-499F-BFE9-2B940206E680}" srcOrd="0" destOrd="0" presId="urn:microsoft.com/office/officeart/2005/8/layout/cycle1"/>
    <dgm:cxn modelId="{27FEBFDD-185D-486A-B91A-9CC25D432686}" srcId="{D775F90C-6365-44C7-B42E-69A564D9569C}" destId="{FB6652E9-EF84-41A0-9155-6177DEA0F128}" srcOrd="4" destOrd="0" parTransId="{71FEF61F-C510-41DE-B7E1-49F3573472A8}" sibTransId="{0129C262-74D7-4BDD-B90E-22903C9BE77C}"/>
    <dgm:cxn modelId="{DCD0A904-176D-4EA3-B996-98D1F61505FC}" type="presOf" srcId="{E8770AB6-5154-4159-B04F-9CF44761EF50}" destId="{A730D1EE-7303-4B0E-AECA-A2F904A485C9}" srcOrd="0" destOrd="0" presId="urn:microsoft.com/office/officeart/2005/8/layout/cycle1"/>
    <dgm:cxn modelId="{7137ABED-4D29-4772-A02D-16C31DBFC044}" type="presOf" srcId="{E096183C-FEDC-4866-A270-3354A2D614D4}" destId="{5E1FDB71-AF58-49F1-898B-3883787A470E}" srcOrd="0" destOrd="0" presId="urn:microsoft.com/office/officeart/2005/8/layout/cycle1"/>
    <dgm:cxn modelId="{000A80A2-3FB6-4578-89AC-527B22CE43EA}" type="presOf" srcId="{0129C262-74D7-4BDD-B90E-22903C9BE77C}" destId="{E889B802-05D5-49BE-BE6A-3712F21D8F3B}" srcOrd="0" destOrd="0" presId="urn:microsoft.com/office/officeart/2005/8/layout/cycle1"/>
    <dgm:cxn modelId="{159DCCC4-6A63-4CE8-9ABF-685180F24C0D}" srcId="{D775F90C-6365-44C7-B42E-69A564D9569C}" destId="{8CEAE03F-534A-40C3-9986-379EC67E26FA}" srcOrd="0" destOrd="0" parTransId="{F319C3A7-6956-41CE-8F62-2FC859FBF187}" sibTransId="{E8770AB6-5154-4159-B04F-9CF44761EF50}"/>
    <dgm:cxn modelId="{E689862E-0599-4285-A4A2-9C7FA5DC0C28}" type="presOf" srcId="{8CEAE03F-534A-40C3-9986-379EC67E26FA}" destId="{9F86FFB0-19A0-4C3D-8F9A-EED8A56064D6}" srcOrd="0" destOrd="0" presId="urn:microsoft.com/office/officeart/2005/8/layout/cycle1"/>
    <dgm:cxn modelId="{4A6D4141-D009-48F0-83F5-90595A7AEC78}" type="presOf" srcId="{B1C1024B-5A5C-4B21-AEC2-E140327E16FE}" destId="{915B0FFE-9256-48AF-8465-934778C66D16}" srcOrd="0" destOrd="0" presId="urn:microsoft.com/office/officeart/2005/8/layout/cycle1"/>
    <dgm:cxn modelId="{071B1013-6214-462C-BE72-42737440753F}" type="presOf" srcId="{9FF34ED2-9BF1-4CD2-94D0-E245A8B2D643}" destId="{14FE93A9-7AE8-42B2-A0BD-085D4D3059E1}" srcOrd="0" destOrd="0" presId="urn:microsoft.com/office/officeart/2005/8/layout/cycle1"/>
    <dgm:cxn modelId="{9DF8D225-CA4A-4C7B-A98E-FE12DB771094}" type="presOf" srcId="{FB6652E9-EF84-41A0-9155-6177DEA0F128}" destId="{30A5C7BE-AB7B-48B2-BC47-F92D5B98D8B9}" srcOrd="0" destOrd="0" presId="urn:microsoft.com/office/officeart/2005/8/layout/cycle1"/>
    <dgm:cxn modelId="{AF1B888F-C891-4DA3-83A7-188E1E483187}" type="presOf" srcId="{D140E9DE-CD1B-4484-A287-6C83B64D8327}" destId="{75465F91-026D-414D-9C46-E30B97C3AB8B}" srcOrd="0" destOrd="0" presId="urn:microsoft.com/office/officeart/2005/8/layout/cycle1"/>
    <dgm:cxn modelId="{972E3367-F142-4D30-BF0A-605E15DD7FAC}" type="presParOf" srcId="{F7F8DE22-B1C9-4B76-BF3A-6E4C16BEF638}" destId="{3F8EF714-CFEA-448E-98E5-D17439EB7E63}" srcOrd="0" destOrd="0" presId="urn:microsoft.com/office/officeart/2005/8/layout/cycle1"/>
    <dgm:cxn modelId="{8AFA0B3E-0FDB-44B4-8F27-A4C2293B7B86}" type="presParOf" srcId="{F7F8DE22-B1C9-4B76-BF3A-6E4C16BEF638}" destId="{9F86FFB0-19A0-4C3D-8F9A-EED8A56064D6}" srcOrd="1" destOrd="0" presId="urn:microsoft.com/office/officeart/2005/8/layout/cycle1"/>
    <dgm:cxn modelId="{85935714-D3CE-4A98-BF4A-0A3E41572B0B}" type="presParOf" srcId="{F7F8DE22-B1C9-4B76-BF3A-6E4C16BEF638}" destId="{A730D1EE-7303-4B0E-AECA-A2F904A485C9}" srcOrd="2" destOrd="0" presId="urn:microsoft.com/office/officeart/2005/8/layout/cycle1"/>
    <dgm:cxn modelId="{C49FA111-01D9-47E6-A7EF-51684BD8DA7A}" type="presParOf" srcId="{F7F8DE22-B1C9-4B76-BF3A-6E4C16BEF638}" destId="{5338759E-4CDA-4BDB-BA22-87EBD0BFADAB}" srcOrd="3" destOrd="0" presId="urn:microsoft.com/office/officeart/2005/8/layout/cycle1"/>
    <dgm:cxn modelId="{5698B507-F8D8-489C-A5FB-742F82321414}" type="presParOf" srcId="{F7F8DE22-B1C9-4B76-BF3A-6E4C16BEF638}" destId="{915B0FFE-9256-48AF-8465-934778C66D16}" srcOrd="4" destOrd="0" presId="urn:microsoft.com/office/officeart/2005/8/layout/cycle1"/>
    <dgm:cxn modelId="{6CA6E747-D9FB-4666-9592-AE362093620F}" type="presParOf" srcId="{F7F8DE22-B1C9-4B76-BF3A-6E4C16BEF638}" destId="{5E1FDB71-AF58-49F1-898B-3883787A470E}" srcOrd="5" destOrd="0" presId="urn:microsoft.com/office/officeart/2005/8/layout/cycle1"/>
    <dgm:cxn modelId="{E138555A-895B-4AFE-B83B-F291F4626873}" type="presParOf" srcId="{F7F8DE22-B1C9-4B76-BF3A-6E4C16BEF638}" destId="{674491D3-F7EB-4297-BF87-D6C8D6810AD4}" srcOrd="6" destOrd="0" presId="urn:microsoft.com/office/officeart/2005/8/layout/cycle1"/>
    <dgm:cxn modelId="{CD571A95-AF5E-4CB8-9E89-E7AEC0F442CE}" type="presParOf" srcId="{F7F8DE22-B1C9-4B76-BF3A-6E4C16BEF638}" destId="{75465F91-026D-414D-9C46-E30B97C3AB8B}" srcOrd="7" destOrd="0" presId="urn:microsoft.com/office/officeart/2005/8/layout/cycle1"/>
    <dgm:cxn modelId="{E4061891-39E9-41E0-BB05-0839BC9C86B6}" type="presParOf" srcId="{F7F8DE22-B1C9-4B76-BF3A-6E4C16BEF638}" destId="{B8D220E4-FF9C-499F-BFE9-2B940206E680}" srcOrd="8" destOrd="0" presId="urn:microsoft.com/office/officeart/2005/8/layout/cycle1"/>
    <dgm:cxn modelId="{BF28C84D-4B45-4AED-89AC-19D484AFE3FA}" type="presParOf" srcId="{F7F8DE22-B1C9-4B76-BF3A-6E4C16BEF638}" destId="{BE7524F0-61B0-4D40-B7D5-B916EC07EB57}" srcOrd="9" destOrd="0" presId="urn:microsoft.com/office/officeart/2005/8/layout/cycle1"/>
    <dgm:cxn modelId="{28447F57-075F-4106-A527-99A45AB2A7DE}" type="presParOf" srcId="{F7F8DE22-B1C9-4B76-BF3A-6E4C16BEF638}" destId="{14FE93A9-7AE8-42B2-A0BD-085D4D3059E1}" srcOrd="10" destOrd="0" presId="urn:microsoft.com/office/officeart/2005/8/layout/cycle1"/>
    <dgm:cxn modelId="{42EBD65D-17E2-4B75-95EF-D65E3D8B2E39}" type="presParOf" srcId="{F7F8DE22-B1C9-4B76-BF3A-6E4C16BEF638}" destId="{69A6930F-7379-4CC5-877C-5C7F54FAA3F2}" srcOrd="11" destOrd="0" presId="urn:microsoft.com/office/officeart/2005/8/layout/cycle1"/>
    <dgm:cxn modelId="{8A7B6AF3-C281-4598-806B-1FED8DDC6728}" type="presParOf" srcId="{F7F8DE22-B1C9-4B76-BF3A-6E4C16BEF638}" destId="{37930F2F-C235-4BEE-9261-F6012E9B0E44}" srcOrd="12" destOrd="0" presId="urn:microsoft.com/office/officeart/2005/8/layout/cycle1"/>
    <dgm:cxn modelId="{0A47E706-C1E3-405B-B992-F7D7AA3EF7D5}" type="presParOf" srcId="{F7F8DE22-B1C9-4B76-BF3A-6E4C16BEF638}" destId="{30A5C7BE-AB7B-48B2-BC47-F92D5B98D8B9}" srcOrd="13" destOrd="0" presId="urn:microsoft.com/office/officeart/2005/8/layout/cycle1"/>
    <dgm:cxn modelId="{1F705176-145B-4B2B-BC90-623BCA449C50}" type="presParOf" srcId="{F7F8DE22-B1C9-4B76-BF3A-6E4C16BEF638}" destId="{E889B802-05D5-49BE-BE6A-3712F21D8F3B}"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86FFB0-19A0-4C3D-8F9A-EED8A56064D6}">
      <dsp:nvSpPr>
        <dsp:cNvPr id="0" name=""/>
        <dsp:cNvSpPr/>
      </dsp:nvSpPr>
      <dsp:spPr>
        <a:xfrm>
          <a:off x="4275425" y="36840"/>
          <a:ext cx="1273013" cy="1273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smtClean="0">
              <a:solidFill>
                <a:schemeClr val="accent2"/>
              </a:solidFill>
              <a:effectLst>
                <a:outerShdw blurRad="38100" dist="38100" dir="2700000" algn="tl">
                  <a:srgbClr val="000000">
                    <a:alpha val="43137"/>
                  </a:srgbClr>
                </a:outerShdw>
              </a:effectLst>
            </a:rPr>
            <a:t>EFECTIVO</a:t>
          </a:r>
          <a:endParaRPr lang="en-US" sz="1800" b="1" kern="1200" dirty="0">
            <a:solidFill>
              <a:schemeClr val="accent2"/>
            </a:solidFill>
            <a:effectLst>
              <a:outerShdw blurRad="38100" dist="38100" dir="2700000" algn="tl">
                <a:srgbClr val="000000">
                  <a:alpha val="43137"/>
                </a:srgbClr>
              </a:outerShdw>
            </a:effectLst>
          </a:endParaRPr>
        </a:p>
      </dsp:txBody>
      <dsp:txXfrm>
        <a:off x="4275425" y="36840"/>
        <a:ext cx="1273013" cy="1273013"/>
      </dsp:txXfrm>
    </dsp:sp>
    <dsp:sp modelId="{A730D1EE-7303-4B0E-AECA-A2F904A485C9}">
      <dsp:nvSpPr>
        <dsp:cNvPr id="0" name=""/>
        <dsp:cNvSpPr/>
      </dsp:nvSpPr>
      <dsp:spPr>
        <a:xfrm>
          <a:off x="1279442" y="-155"/>
          <a:ext cx="4774649" cy="4774649"/>
        </a:xfrm>
        <a:prstGeom prst="circularArrow">
          <a:avLst>
            <a:gd name="adj1" fmla="val 5199"/>
            <a:gd name="adj2" fmla="val 335834"/>
            <a:gd name="adj3" fmla="val 21293563"/>
            <a:gd name="adj4" fmla="val 19765957"/>
            <a:gd name="adj5" fmla="val 606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5B0FFE-9256-48AF-8465-934778C66D16}">
      <dsp:nvSpPr>
        <dsp:cNvPr id="0" name=""/>
        <dsp:cNvSpPr/>
      </dsp:nvSpPr>
      <dsp:spPr>
        <a:xfrm>
          <a:off x="4766450" y="2405284"/>
          <a:ext cx="1830071" cy="1273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accent2"/>
              </a:solidFill>
              <a:effectLst>
                <a:outerShdw blurRad="38100" dist="38100" dir="2700000" algn="tl">
                  <a:srgbClr val="000000">
                    <a:alpha val="43137"/>
                  </a:srgbClr>
                </a:outerShdw>
              </a:effectLst>
            </a:rPr>
            <a:t>MATERIA PRIMA</a:t>
          </a:r>
        </a:p>
        <a:p>
          <a:pPr lvl="0" algn="ctr" defTabSz="711200">
            <a:lnSpc>
              <a:spcPct val="90000"/>
            </a:lnSpc>
            <a:spcBef>
              <a:spcPct val="0"/>
            </a:spcBef>
            <a:spcAft>
              <a:spcPct val="35000"/>
            </a:spcAft>
          </a:pPr>
          <a:r>
            <a:rPr lang="es-MX" sz="1600" b="1" kern="1200" dirty="0" smtClean="0">
              <a:solidFill>
                <a:schemeClr val="accent2"/>
              </a:solidFill>
              <a:effectLst>
                <a:outerShdw blurRad="38100" dist="38100" dir="2700000" algn="tl">
                  <a:srgbClr val="000000">
                    <a:alpha val="43137"/>
                  </a:srgbClr>
                </a:outerShdw>
              </a:effectLst>
            </a:rPr>
            <a:t>(PRODUCCIÓN EN PROCESO)</a:t>
          </a:r>
          <a:endParaRPr lang="en-US" sz="1600" b="1" kern="1200" dirty="0">
            <a:solidFill>
              <a:schemeClr val="accent2"/>
            </a:solidFill>
            <a:effectLst>
              <a:outerShdw blurRad="38100" dist="38100" dir="2700000" algn="tl">
                <a:srgbClr val="000000">
                  <a:alpha val="43137"/>
                </a:srgbClr>
              </a:outerShdw>
            </a:effectLst>
          </a:endParaRPr>
        </a:p>
      </dsp:txBody>
      <dsp:txXfrm>
        <a:off x="4766450" y="2405284"/>
        <a:ext cx="1830071" cy="1273013"/>
      </dsp:txXfrm>
    </dsp:sp>
    <dsp:sp modelId="{5E1FDB71-AF58-49F1-898B-3883787A470E}">
      <dsp:nvSpPr>
        <dsp:cNvPr id="0" name=""/>
        <dsp:cNvSpPr/>
      </dsp:nvSpPr>
      <dsp:spPr>
        <a:xfrm>
          <a:off x="1279442" y="-155"/>
          <a:ext cx="4774649" cy="4774649"/>
        </a:xfrm>
        <a:prstGeom prst="circularArrow">
          <a:avLst>
            <a:gd name="adj1" fmla="val 5199"/>
            <a:gd name="adj2" fmla="val 335834"/>
            <a:gd name="adj3" fmla="val 4015031"/>
            <a:gd name="adj4" fmla="val 2253126"/>
            <a:gd name="adj5" fmla="val 606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465F91-026D-414D-9C46-E30B97C3AB8B}">
      <dsp:nvSpPr>
        <dsp:cNvPr id="0" name=""/>
        <dsp:cNvSpPr/>
      </dsp:nvSpPr>
      <dsp:spPr>
        <a:xfrm>
          <a:off x="3030260" y="3869063"/>
          <a:ext cx="1273013" cy="1273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accent2"/>
              </a:solidFill>
              <a:effectLst>
                <a:outerShdw blurRad="38100" dist="38100" dir="2700000" algn="tl">
                  <a:srgbClr val="000000">
                    <a:alpha val="43137"/>
                  </a:srgbClr>
                </a:outerShdw>
              </a:effectLst>
            </a:rPr>
            <a:t>PRODUCTO TERMINADO</a:t>
          </a:r>
          <a:endParaRPr lang="en-US" sz="1400" b="1" kern="1200" dirty="0">
            <a:solidFill>
              <a:schemeClr val="accent2"/>
            </a:solidFill>
            <a:effectLst>
              <a:outerShdw blurRad="38100" dist="38100" dir="2700000" algn="tl">
                <a:srgbClr val="000000">
                  <a:alpha val="43137"/>
                </a:srgbClr>
              </a:outerShdw>
            </a:effectLst>
          </a:endParaRPr>
        </a:p>
      </dsp:txBody>
      <dsp:txXfrm>
        <a:off x="3030260" y="3869063"/>
        <a:ext cx="1273013" cy="1273013"/>
      </dsp:txXfrm>
    </dsp:sp>
    <dsp:sp modelId="{B8D220E4-FF9C-499F-BFE9-2B940206E680}">
      <dsp:nvSpPr>
        <dsp:cNvPr id="0" name=""/>
        <dsp:cNvSpPr/>
      </dsp:nvSpPr>
      <dsp:spPr>
        <a:xfrm>
          <a:off x="1279442" y="-155"/>
          <a:ext cx="4774649" cy="4774649"/>
        </a:xfrm>
        <a:prstGeom prst="circularArrow">
          <a:avLst>
            <a:gd name="adj1" fmla="val 5199"/>
            <a:gd name="adj2" fmla="val 335834"/>
            <a:gd name="adj3" fmla="val 8211040"/>
            <a:gd name="adj4" fmla="val 6449134"/>
            <a:gd name="adj5" fmla="val 606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FE93A9-7AE8-42B2-A0BD-085D4D3059E1}">
      <dsp:nvSpPr>
        <dsp:cNvPr id="0" name=""/>
        <dsp:cNvSpPr/>
      </dsp:nvSpPr>
      <dsp:spPr>
        <a:xfrm>
          <a:off x="1015541" y="2405284"/>
          <a:ext cx="1273013" cy="1273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smtClean="0">
              <a:solidFill>
                <a:schemeClr val="accent2"/>
              </a:solidFill>
              <a:effectLst>
                <a:outerShdw blurRad="38100" dist="38100" dir="2700000" algn="tl">
                  <a:srgbClr val="000000">
                    <a:alpha val="43137"/>
                  </a:srgbClr>
                </a:outerShdw>
              </a:effectLst>
            </a:rPr>
            <a:t>VENTAS</a:t>
          </a:r>
          <a:endParaRPr lang="en-US" sz="1800" b="1" kern="1200" dirty="0">
            <a:solidFill>
              <a:schemeClr val="accent2"/>
            </a:solidFill>
            <a:effectLst>
              <a:outerShdw blurRad="38100" dist="38100" dir="2700000" algn="tl">
                <a:srgbClr val="000000">
                  <a:alpha val="43137"/>
                </a:srgbClr>
              </a:outerShdw>
            </a:effectLst>
          </a:endParaRPr>
        </a:p>
      </dsp:txBody>
      <dsp:txXfrm>
        <a:off x="1015541" y="2405284"/>
        <a:ext cx="1273013" cy="1273013"/>
      </dsp:txXfrm>
    </dsp:sp>
    <dsp:sp modelId="{69A6930F-7379-4CC5-877C-5C7F54FAA3F2}">
      <dsp:nvSpPr>
        <dsp:cNvPr id="0" name=""/>
        <dsp:cNvSpPr/>
      </dsp:nvSpPr>
      <dsp:spPr>
        <a:xfrm>
          <a:off x="1279442" y="-155"/>
          <a:ext cx="4774649" cy="4774649"/>
        </a:xfrm>
        <a:prstGeom prst="circularArrow">
          <a:avLst>
            <a:gd name="adj1" fmla="val 5199"/>
            <a:gd name="adj2" fmla="val 335834"/>
            <a:gd name="adj3" fmla="val 12501732"/>
            <a:gd name="adj4" fmla="val 10770602"/>
            <a:gd name="adj5" fmla="val 606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A5C7BE-AB7B-48B2-BC47-F92D5B98D8B9}">
      <dsp:nvSpPr>
        <dsp:cNvPr id="0" name=""/>
        <dsp:cNvSpPr/>
      </dsp:nvSpPr>
      <dsp:spPr>
        <a:xfrm>
          <a:off x="1607879" y="142875"/>
          <a:ext cx="1627445" cy="10609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smtClean="0">
              <a:solidFill>
                <a:schemeClr val="accent2"/>
              </a:solidFill>
              <a:effectLst>
                <a:outerShdw blurRad="38100" dist="38100" dir="2700000" algn="tl">
                  <a:srgbClr val="000000">
                    <a:alpha val="43137"/>
                  </a:srgbClr>
                </a:outerShdw>
              </a:effectLst>
            </a:rPr>
            <a:t>CUENTAS POR COBRAR</a:t>
          </a:r>
          <a:endParaRPr lang="en-US" sz="1800" b="1" kern="1200" dirty="0">
            <a:solidFill>
              <a:schemeClr val="accent2"/>
            </a:solidFill>
            <a:effectLst>
              <a:outerShdw blurRad="38100" dist="38100" dir="2700000" algn="tl">
                <a:srgbClr val="000000">
                  <a:alpha val="43137"/>
                </a:srgbClr>
              </a:outerShdw>
            </a:effectLst>
          </a:endParaRPr>
        </a:p>
      </dsp:txBody>
      <dsp:txXfrm>
        <a:off x="1607879" y="142875"/>
        <a:ext cx="1627445" cy="1060942"/>
      </dsp:txXfrm>
    </dsp:sp>
    <dsp:sp modelId="{E889B802-05D5-49BE-BE6A-3712F21D8F3B}">
      <dsp:nvSpPr>
        <dsp:cNvPr id="0" name=""/>
        <dsp:cNvSpPr/>
      </dsp:nvSpPr>
      <dsp:spPr>
        <a:xfrm>
          <a:off x="1279442" y="-155"/>
          <a:ext cx="4774649" cy="4774649"/>
        </a:xfrm>
        <a:prstGeom prst="circularArrow">
          <a:avLst>
            <a:gd name="adj1" fmla="val 5199"/>
            <a:gd name="adj2" fmla="val 335834"/>
            <a:gd name="adj3" fmla="val 16866019"/>
            <a:gd name="adj4" fmla="val 15494922"/>
            <a:gd name="adj5" fmla="val 606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B5FE6A-E6BF-4159-BDFF-F0F6DD0F72F7}" type="datetimeFigureOut">
              <a:rPr lang="en-US" smtClean="0"/>
              <a:pPr/>
              <a:t>9/28/2019</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464C7-49D6-47F0-913D-43383B1498EF}" type="slidenum">
              <a:rPr lang="en-US" smtClean="0"/>
              <a:pPr/>
              <a:t>‹Nº›</a:t>
            </a:fld>
            <a:endParaRPr lang="en-US"/>
          </a:p>
        </p:txBody>
      </p:sp>
    </p:spTree>
    <p:extLst>
      <p:ext uri="{BB962C8B-B14F-4D97-AF65-F5344CB8AC3E}">
        <p14:creationId xmlns:p14="http://schemas.microsoft.com/office/powerpoint/2010/main" val="1600323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AE3464C7-49D6-47F0-913D-43383B1498EF}" type="slidenum">
              <a:rPr lang="en-US" smtClean="0"/>
              <a:pPr/>
              <a:t>2</a:t>
            </a:fld>
            <a:endParaRPr lang="en-US"/>
          </a:p>
        </p:txBody>
      </p:sp>
    </p:spTree>
    <p:extLst>
      <p:ext uri="{BB962C8B-B14F-4D97-AF65-F5344CB8AC3E}">
        <p14:creationId xmlns:p14="http://schemas.microsoft.com/office/powerpoint/2010/main" val="1070497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s-ES_tradnl" smtClean="0"/>
              <a:t>Clic para editar título</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pPr eaLnBrk="1" latinLnBrk="0" hangingPunct="1"/>
            <a:fld id="{65688E8B-D966-4001-AD36-25A74F9D646A}" type="datetime1">
              <a:rPr lang="en-US" smtClean="0"/>
              <a:pPr eaLnBrk="1" latinLnBrk="0" hangingPunct="1"/>
              <a:t>9/28/2019</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s-ES_tradnl" smtClean="0"/>
              <a:t>Clic para editar título</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7E11176-30E9-45D9-8A39-DA9AA20651DF}" type="datetime1">
              <a:rPr lang="en-US" smtClean="0"/>
              <a:pPr/>
              <a:t>9/28/2019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C3CCE7E-A8B7-4A82-9ED1-762F987D4DCA}"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imágenes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s-ES_tradnl" smtClean="0"/>
              <a:t>Clic para editar título</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DECDC140-9CC4-472F-B050-501BA01C5F99}" type="datetime1">
              <a:rPr lang="en-US" smtClean="0"/>
              <a:pPr/>
              <a:t>9/28/2019</a:t>
            </a:fld>
            <a:endParaRPr lang="es-MX"/>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s-MX"/>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5C3CCE7E-A8B7-4A82-9ED1-762F987D4DCA}" type="slidenum">
              <a:rPr lang="es-MX" smtClean="0"/>
              <a:pPr/>
              <a:t>‹Nº›</a:t>
            </a:fld>
            <a:endParaRPr lang="es-MX"/>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s-ES_tradnl" smtClean="0"/>
              <a:t>Arrastre la imagen al marcador de posición o haga clic en el icono para agregar</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s-ES_tradnl" smtClean="0"/>
              <a:t>Arrastre la imagen al marcador de posición o haga clic en el icono para agregar</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CE38B322-2C74-4B03-A7A0-813A2EB31A0E}" type="datetime1">
              <a:rPr lang="en-US" smtClean="0"/>
              <a:pPr/>
              <a:t>9/28/2019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C3CCE7E-A8B7-4A82-9ED1-762F987D4DCA}" type="slidenum">
              <a:rPr lang="es-MX" smtClean="0"/>
              <a:pPr/>
              <a:t>‹Nº›</a:t>
            </a:fld>
            <a:endParaRPr lang="es-MX"/>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s-ES_tradnl" smtClean="0"/>
              <a:t>Clic para editar título</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615FA2AD-CC0A-4532-94F8-F9855422102A}" type="datetime1">
              <a:rPr lang="en-US" smtClean="0"/>
              <a:pPr/>
              <a:t>9/28/2019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C3CCE7E-A8B7-4A82-9ED1-762F987D4DCA}"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36910E68-C1A4-41ED-A3C0-BB00394E3A1F}" type="datetime1">
              <a:rPr lang="en-US" smtClean="0"/>
              <a:pPr/>
              <a:t>9/28/2019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C3CCE7E-A8B7-4A82-9ED1-762F987D4DCA}"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s-ES_tradnl" smtClean="0"/>
              <a:t>Clic para editar título</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35E77A1D-5DAA-48DA-B8C9-219523C68222}" type="datetime1">
              <a:rPr lang="en-US" smtClean="0"/>
              <a:pPr/>
              <a:t>9/28/2019</a:t>
            </a:fld>
            <a:endParaRPr lang="es-MX"/>
          </a:p>
        </p:txBody>
      </p:sp>
      <p:sp>
        <p:nvSpPr>
          <p:cNvPr id="5" name="Footer Placeholder 4"/>
          <p:cNvSpPr>
            <a:spLocks noGrp="1"/>
          </p:cNvSpPr>
          <p:nvPr>
            <p:ph type="ftr" sz="quarter" idx="11"/>
          </p:nvPr>
        </p:nvSpPr>
        <p:spPr/>
        <p:txBody>
          <a:bodyPr/>
          <a:lstStyle/>
          <a:p>
            <a:endParaRPr lang="es-MX"/>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s-ES_tradnl" smtClean="0"/>
              <a:t>Arrastre la imagen al marcador de posición o haga clic en el icono para agregar</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s-ES_tradnl" smtClean="0"/>
              <a:t>Clic para editar título</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pPr eaLnBrk="1" latinLnBrk="0" hangingPunct="1"/>
            <a:fld id="{EE39A271-26FF-49D9-BDE9-B2169A272117}" type="datetime1">
              <a:rPr lang="en-US" smtClean="0"/>
              <a:pPr eaLnBrk="1" latinLnBrk="0" hangingPunct="1"/>
              <a:t>9/28/2019</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s-ES_tradnl" smtClean="0"/>
              <a:t>Clic para editar título</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E476F9AD-6CCF-4B3B-94FE-99A5000BE482}" type="datetime1">
              <a:rPr lang="en-US" smtClean="0"/>
              <a:pPr/>
              <a:t>9/28/2019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C3CCE7E-A8B7-4A82-9ED1-762F987D4DCA}"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1F82123F-7D7C-4210-90D2-3DF30F015DC1}" type="datetime1">
              <a:rPr lang="en-US" smtClean="0"/>
              <a:pPr/>
              <a:t>9/28/2019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C3CCE7E-A8B7-4A82-9ED1-762F987D4DCA}"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0BBD90FF-C7DC-4026-BCD8-4FF08C09413E}" type="datetime1">
              <a:rPr lang="en-US" smtClean="0"/>
              <a:pPr/>
              <a:t>9/28/2019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C3CCE7E-A8B7-4A82-9ED1-762F987D4DCA}"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A79CBF-FF38-4D2B-8C09-8A15EDC0D570}" type="datetime1">
              <a:rPr lang="en-US" smtClean="0"/>
              <a:pPr/>
              <a:t>9/28/2019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C3CCE7E-A8B7-4A82-9ED1-762F987D4DCA}"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s-ES_tradnl" smtClean="0"/>
              <a:t>Clic para editar título</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A92F0C14-A8BD-459B-855A-A1A637516DE4}" type="datetime1">
              <a:rPr lang="en-US" smtClean="0"/>
              <a:pPr/>
              <a:t>9/28/2019</a:t>
            </a:fld>
            <a:endParaRPr lang="es-MX"/>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s-MX"/>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5C3CCE7E-A8B7-4A82-9ED1-762F987D4DCA}"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s-ES_tradnl" smtClean="0"/>
              <a:t>Clic para editar título</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CA97C75C-BE42-4B21-877A-349D0C373516}" type="datetime1">
              <a:rPr lang="en-US" smtClean="0"/>
              <a:pPr/>
              <a:t>9/28/2019</a:t>
            </a:fld>
            <a:endParaRPr lang="es-MX"/>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s-MX"/>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5C3CCE7E-A8B7-4A82-9ED1-762F987D4DCA}"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4222" r:id="rId1"/>
    <p:sldLayoutId id="2147484223" r:id="rId2"/>
    <p:sldLayoutId id="2147484224" r:id="rId3"/>
    <p:sldLayoutId id="2147484225" r:id="rId4"/>
    <p:sldLayoutId id="2147484226" r:id="rId5"/>
    <p:sldLayoutId id="2147484227" r:id="rId6"/>
    <p:sldLayoutId id="2147484228" r:id="rId7"/>
    <p:sldLayoutId id="2147484229" r:id="rId8"/>
    <p:sldLayoutId id="2147484230" r:id="rId9"/>
    <p:sldLayoutId id="2147484231" r:id="rId10"/>
    <p:sldLayoutId id="2147484232" r:id="rId11"/>
    <p:sldLayoutId id="2147484233" r:id="rId12"/>
    <p:sldLayoutId id="2147484234" r:id="rId13"/>
  </p:sldLayoutIdLst>
  <p:hf hdr="0" ftr="0" dt="0"/>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9512" y="332656"/>
            <a:ext cx="8784976" cy="4608512"/>
          </a:xfrm>
        </p:spPr>
        <p:txBody>
          <a:bodyPr>
            <a:normAutofit/>
          </a:bodyPr>
          <a:lstStyle/>
          <a:p>
            <a:pPr marR="0" algn="ctr"/>
            <a:r>
              <a:rPr lang="es-MX" sz="2400" b="1" dirty="0" smtClean="0">
                <a:solidFill>
                  <a:schemeClr val="bg1"/>
                </a:solidFill>
              </a:rPr>
              <a:t/>
            </a:r>
            <a:br>
              <a:rPr lang="es-MX" sz="2400" b="1" dirty="0" smtClean="0">
                <a:solidFill>
                  <a:schemeClr val="bg1"/>
                </a:solidFill>
              </a:rPr>
            </a:br>
            <a:r>
              <a:rPr lang="es-MX" sz="2400" b="1" dirty="0" smtClean="0">
                <a:solidFill>
                  <a:schemeClr val="bg1"/>
                </a:solidFill>
              </a:rPr>
              <a:t>UNIVERSIDAD AUTÓNOMA DEL ESTADO DE MÉXICO</a:t>
            </a:r>
            <a:r>
              <a:rPr lang="es-MX" sz="2000" b="1" dirty="0" smtClean="0">
                <a:solidFill>
                  <a:schemeClr val="tx1"/>
                </a:solidFill>
              </a:rPr>
              <a:t/>
            </a:r>
            <a:br>
              <a:rPr lang="es-MX" sz="2000" b="1" dirty="0" smtClean="0">
                <a:solidFill>
                  <a:schemeClr val="tx1"/>
                </a:solidFill>
              </a:rPr>
            </a:br>
            <a:r>
              <a:rPr lang="es-MX" sz="2000" b="1" dirty="0" smtClean="0">
                <a:solidFill>
                  <a:schemeClr val="tx1"/>
                </a:solidFill>
              </a:rPr>
              <a:t/>
            </a:r>
            <a:br>
              <a:rPr lang="es-MX" sz="2000" b="1" dirty="0" smtClean="0">
                <a:solidFill>
                  <a:schemeClr val="tx1"/>
                </a:solidFill>
              </a:rPr>
            </a:br>
            <a:r>
              <a:rPr lang="es-MX" sz="2400" b="1" dirty="0" smtClean="0">
                <a:solidFill>
                  <a:schemeClr val="tx1"/>
                </a:solidFill>
              </a:rPr>
              <a:t> </a:t>
            </a:r>
            <a:r>
              <a:rPr lang="es-MX" sz="2200" b="1" dirty="0" smtClean="0">
                <a:solidFill>
                  <a:schemeClr val="bg1"/>
                </a:solidFill>
              </a:rPr>
              <a:t>FACULTAD DE CONTADURÍA Y ADMINISTRACIÓN</a:t>
            </a:r>
            <a:r>
              <a:rPr lang="es-MX" sz="2400" b="1" dirty="0" smtClean="0">
                <a:solidFill>
                  <a:schemeClr val="bg1"/>
                </a:solidFill>
              </a:rPr>
              <a:t/>
            </a:r>
            <a:br>
              <a:rPr lang="es-MX" sz="2400" b="1" dirty="0" smtClean="0">
                <a:solidFill>
                  <a:schemeClr val="bg1"/>
                </a:solidFill>
              </a:rPr>
            </a:br>
            <a:r>
              <a:rPr lang="es-MX" sz="2200" b="1" dirty="0" smtClean="0">
                <a:solidFill>
                  <a:schemeClr val="bg1"/>
                </a:solidFill>
              </a:rPr>
              <a:t>Licenciatura en Mercadotecnia </a:t>
            </a:r>
            <a:r>
              <a:rPr lang="es-MX" sz="2200" b="1" dirty="0" smtClean="0"/>
              <a:t/>
            </a:r>
            <a:br>
              <a:rPr lang="es-MX" sz="2200" b="1" dirty="0" smtClean="0"/>
            </a:br>
            <a:r>
              <a:rPr lang="es-MX" sz="2200" b="1" dirty="0" smtClean="0"/>
              <a:t/>
            </a:r>
            <a:br>
              <a:rPr lang="es-MX" sz="2200" b="1" dirty="0" smtClean="0"/>
            </a:br>
            <a:r>
              <a:rPr lang="es-MX" sz="2800" b="1" dirty="0" smtClean="0"/>
              <a:t>Unidad de Aprendizaje: Información Financiera</a:t>
            </a:r>
            <a:br>
              <a:rPr lang="es-MX" sz="2800" b="1" dirty="0" smtClean="0"/>
            </a:br>
            <a:r>
              <a:rPr lang="es-MX" sz="2800" b="1" dirty="0" smtClean="0"/>
              <a:t>Créditos: 7</a:t>
            </a:r>
            <a:br>
              <a:rPr lang="es-MX" sz="2800" b="1" dirty="0" smtClean="0"/>
            </a:br>
            <a:r>
              <a:rPr lang="es-MX" sz="2800" b="1" dirty="0" smtClean="0"/>
              <a:t/>
            </a:r>
            <a:br>
              <a:rPr lang="es-MX" sz="2800" b="1" dirty="0" smtClean="0"/>
            </a:br>
            <a:r>
              <a:rPr lang="es-MX" sz="2800" b="1" dirty="0" smtClean="0"/>
              <a:t>Tema: Razones Financieras</a:t>
            </a:r>
            <a:br>
              <a:rPr lang="es-MX" sz="2800" b="1" dirty="0" smtClean="0"/>
            </a:br>
            <a:endParaRPr lang="es-MX" sz="2800" b="1" dirty="0"/>
          </a:p>
        </p:txBody>
      </p:sp>
      <p:sp>
        <p:nvSpPr>
          <p:cNvPr id="3" name="2 Marcador de texto"/>
          <p:cNvSpPr>
            <a:spLocks noGrp="1"/>
          </p:cNvSpPr>
          <p:nvPr>
            <p:ph type="subTitle" idx="1"/>
          </p:nvPr>
        </p:nvSpPr>
        <p:spPr>
          <a:xfrm>
            <a:off x="973836" y="4728190"/>
            <a:ext cx="7196328" cy="1437113"/>
          </a:xfrm>
        </p:spPr>
        <p:txBody>
          <a:bodyPr/>
          <a:lstStyle/>
          <a:p>
            <a:pPr algn="ctr"/>
            <a:r>
              <a:rPr lang="es-MX" sz="2400" b="1" dirty="0" smtClean="0"/>
              <a:t>Autor:</a:t>
            </a:r>
          </a:p>
          <a:p>
            <a:pPr algn="ctr"/>
            <a:r>
              <a:rPr lang="es-MX" sz="2400" b="1" dirty="0" smtClean="0"/>
              <a:t>M. en A. María de Lourdes Escalona González</a:t>
            </a:r>
          </a:p>
          <a:p>
            <a:pPr algn="ctr"/>
            <a:endParaRPr lang="es-MX" sz="2400" b="1" dirty="0" smtClean="0">
              <a:solidFill>
                <a:schemeClr val="tx1"/>
              </a:solidFill>
            </a:endParaRPr>
          </a:p>
          <a:p>
            <a:pPr algn="ctr"/>
            <a:r>
              <a:rPr lang="es-MX" sz="2400" b="1" dirty="0" smtClean="0"/>
              <a:t>Agosto 2019</a:t>
            </a:r>
            <a:endParaRPr lang="en-US" sz="2000" dirty="0" smtClean="0"/>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1785926"/>
            <a:ext cx="8572560" cy="4709160"/>
          </a:xfrm>
        </p:spPr>
        <p:txBody>
          <a:bodyPr>
            <a:normAutofit/>
          </a:bodyPr>
          <a:lstStyle/>
          <a:p>
            <a:pPr algn="just">
              <a:buNone/>
            </a:pPr>
            <a:r>
              <a:rPr lang="es-MX" dirty="0" smtClean="0">
                <a:solidFill>
                  <a:schemeClr val="accent2"/>
                </a:solidFill>
              </a:rPr>
              <a:t>2. </a:t>
            </a:r>
            <a:r>
              <a:rPr lang="es-MX" b="1" dirty="0" smtClean="0">
                <a:solidFill>
                  <a:schemeClr val="accent2"/>
                </a:solidFill>
              </a:rPr>
              <a:t>Prueba de acido: </a:t>
            </a:r>
            <a:r>
              <a:rPr lang="es-MX" dirty="0" smtClean="0"/>
              <a:t>Elimina de los activos de pronta recuperación los inventarios, dado que se requiere de un tiempo mayor para poder convertirlos en efectivo.</a:t>
            </a:r>
          </a:p>
          <a:p>
            <a:endParaRPr lang="es-MX" dirty="0" smtClean="0"/>
          </a:p>
          <a:p>
            <a:pPr algn="ctr">
              <a:buNone/>
            </a:pPr>
            <a:r>
              <a:rPr lang="es-MX" sz="2800" dirty="0" smtClean="0">
                <a:solidFill>
                  <a:schemeClr val="accent1"/>
                </a:solidFill>
              </a:rPr>
              <a:t>Prueba de Acido: =  </a:t>
            </a:r>
            <a:r>
              <a:rPr lang="es-MX" sz="2800" u="sng" dirty="0" smtClean="0">
                <a:solidFill>
                  <a:schemeClr val="accent1"/>
                </a:solidFill>
              </a:rPr>
              <a:t>Activo Circulante – Inventarios</a:t>
            </a:r>
          </a:p>
          <a:p>
            <a:pPr algn="ctr">
              <a:buNone/>
            </a:pPr>
            <a:r>
              <a:rPr lang="es-MX" sz="2800" dirty="0" smtClean="0">
                <a:solidFill>
                  <a:schemeClr val="accent1"/>
                </a:solidFill>
              </a:rPr>
              <a:t>                                   Pasivo Circulante</a:t>
            </a:r>
          </a:p>
          <a:p>
            <a:pPr algn="ctr"/>
            <a:endParaRPr lang="es-MX" dirty="0"/>
          </a:p>
        </p:txBody>
      </p:sp>
      <p:pic>
        <p:nvPicPr>
          <p:cNvPr id="4" name="3 Imagen" descr="LBO2VCAYG1D8MCA45ERDRCA0320JFCAS3Z85CCA3HTN6BCAEZP9I6CAKNF1PSCAZ951MCCARNT9X3CA0KNPHRCA361O3LCAUOFJCDCAYGBWPQCA29JEV0CAG8VLBNCAHA0TIPCAL3AGBY.jpg"/>
          <p:cNvPicPr>
            <a:picLocks noChangeAspect="1"/>
          </p:cNvPicPr>
          <p:nvPr/>
        </p:nvPicPr>
        <p:blipFill>
          <a:blip r:embed="rId2" cstate="print"/>
          <a:stretch>
            <a:fillRect/>
          </a:stretch>
        </p:blipFill>
        <p:spPr>
          <a:xfrm>
            <a:off x="500034" y="4429132"/>
            <a:ext cx="3130937" cy="2095509"/>
          </a:xfrm>
          <a:prstGeom prst="rect">
            <a:avLst/>
          </a:prstGeom>
        </p:spPr>
      </p:pic>
      <p:sp>
        <p:nvSpPr>
          <p:cNvPr id="7" name="6 Marcador de número de diapositiva"/>
          <p:cNvSpPr>
            <a:spLocks noGrp="1"/>
          </p:cNvSpPr>
          <p:nvPr>
            <p:ph type="sldNum" sz="quarter" idx="12"/>
          </p:nvPr>
        </p:nvSpPr>
        <p:spPr/>
        <p:txBody>
          <a:bodyPr/>
          <a:lstStyle/>
          <a:p>
            <a:fld id="{5C3CCE7E-A8B7-4A82-9ED1-762F987D4DCA}" type="slidenum">
              <a:rPr lang="es-MX" smtClean="0"/>
              <a:pPr/>
              <a:t>10</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785926"/>
            <a:ext cx="8286808" cy="4182035"/>
          </a:xfrm>
        </p:spPr>
        <p:txBody>
          <a:bodyPr/>
          <a:lstStyle/>
          <a:p>
            <a:pPr algn="just">
              <a:buNone/>
            </a:pPr>
            <a:r>
              <a:rPr lang="es-MX" dirty="0" smtClean="0">
                <a:solidFill>
                  <a:schemeClr val="accent2"/>
                </a:solidFill>
              </a:rPr>
              <a:t>3. </a:t>
            </a:r>
            <a:r>
              <a:rPr lang="es-MX" b="1" dirty="0" smtClean="0">
                <a:solidFill>
                  <a:schemeClr val="accent2"/>
                </a:solidFill>
              </a:rPr>
              <a:t>Capital de Trabajo: </a:t>
            </a:r>
            <a:r>
              <a:rPr lang="es-MX" dirty="0" smtClean="0"/>
              <a:t>Es el dinero con el que se cuenta para mantener en funcionamiento a la empresa.</a:t>
            </a:r>
          </a:p>
          <a:p>
            <a:pPr algn="ctr"/>
            <a:r>
              <a:rPr lang="es-MX" sz="2800" dirty="0" smtClean="0">
                <a:solidFill>
                  <a:schemeClr val="accent1"/>
                </a:solidFill>
              </a:rPr>
              <a:t>Capital de Trabajo = Activo Circulante – </a:t>
            </a:r>
          </a:p>
          <a:p>
            <a:pPr algn="ctr">
              <a:buNone/>
            </a:pPr>
            <a:r>
              <a:rPr lang="es-MX" sz="2800" dirty="0" smtClean="0">
                <a:solidFill>
                  <a:schemeClr val="accent1"/>
                </a:solidFill>
              </a:rPr>
              <a:t>                                      Pasivo Circulante</a:t>
            </a:r>
          </a:p>
          <a:p>
            <a:pPr algn="ctr"/>
            <a:endParaRPr lang="es-MX" dirty="0"/>
          </a:p>
        </p:txBody>
      </p:sp>
      <p:sp>
        <p:nvSpPr>
          <p:cNvPr id="7" name="6 Marcador de número de diapositiva"/>
          <p:cNvSpPr>
            <a:spLocks noGrp="1"/>
          </p:cNvSpPr>
          <p:nvPr>
            <p:ph type="sldNum" sz="quarter" idx="12"/>
          </p:nvPr>
        </p:nvSpPr>
        <p:spPr/>
        <p:txBody>
          <a:bodyPr/>
          <a:lstStyle/>
          <a:p>
            <a:fld id="{5C3CCE7E-A8B7-4A82-9ED1-762F987D4DCA}" type="slidenum">
              <a:rPr lang="es-MX" smtClean="0"/>
              <a:pPr/>
              <a:t>11</a:t>
            </a:fld>
            <a:endParaRPr lang="es-MX"/>
          </a:p>
        </p:txBody>
      </p:sp>
      <p:pic>
        <p:nvPicPr>
          <p:cNvPr id="6" name="Picture 7" descr="http://t0.gstatic.com/images?q=tbn:ANd9GcRACYDWojarxWNij_CS1fU838_v3_aqRhmxe4F4R1EvjskM2uS7fg"/>
          <p:cNvPicPr>
            <a:picLocks noChangeAspect="1" noChangeArrowheads="1"/>
          </p:cNvPicPr>
          <p:nvPr/>
        </p:nvPicPr>
        <p:blipFill>
          <a:blip r:embed="rId2" cstate="print"/>
          <a:srcRect/>
          <a:stretch>
            <a:fillRect/>
          </a:stretch>
        </p:blipFill>
        <p:spPr bwMode="auto">
          <a:xfrm>
            <a:off x="857224" y="3714752"/>
            <a:ext cx="3500462" cy="2286016"/>
          </a:xfrm>
          <a:prstGeom prst="rect">
            <a:avLst/>
          </a:prstGeom>
          <a:noFill/>
          <a:effectLst>
            <a:softEdge rad="127000"/>
          </a:effectLst>
        </p:spPr>
      </p:pic>
      <p:pic>
        <p:nvPicPr>
          <p:cNvPr id="8" name="Picture 4" descr="http://es.dreamstime.com/p-eacuterdida-de-dinero-thumb3073502.jpg"/>
          <p:cNvPicPr>
            <a:picLocks noChangeAspect="1" noChangeArrowheads="1"/>
          </p:cNvPicPr>
          <p:nvPr/>
        </p:nvPicPr>
        <p:blipFill>
          <a:blip r:embed="rId3" cstate="print"/>
          <a:srcRect/>
          <a:stretch>
            <a:fillRect/>
          </a:stretch>
        </p:blipFill>
        <p:spPr bwMode="auto">
          <a:xfrm>
            <a:off x="6000760" y="4357694"/>
            <a:ext cx="2357454" cy="1571636"/>
          </a:xfrm>
          <a:prstGeom prst="rect">
            <a:avLst/>
          </a:prstGeom>
          <a:noFill/>
          <a:effectLst>
            <a:softEdge rad="127000"/>
          </a:effec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solidFill>
                  <a:srgbClr val="FF0000"/>
                </a:solidFill>
              </a:rPr>
              <a:t>Un capital de trabajo negativo </a:t>
            </a:r>
            <a:r>
              <a:rPr lang="es-MX" dirty="0" smtClean="0"/>
              <a:t>significa que la empresa no cuenta con recursos suficientes para cubrir necesidades operativas (caja mínima, financiamiento a clientes, existencias en almacén); </a:t>
            </a:r>
            <a:r>
              <a:rPr lang="es-MX" dirty="0" smtClean="0">
                <a:solidFill>
                  <a:srgbClr val="FFFF00"/>
                </a:solidFill>
              </a:rPr>
              <a:t>y de no solucionarse, en el corto plazo podría ocasionar la insolvencia del negocio.</a:t>
            </a:r>
            <a:endParaRPr lang="en-US" dirty="0">
              <a:solidFill>
                <a:srgbClr val="FFFF00"/>
              </a:solidFill>
            </a:endParaRPr>
          </a:p>
        </p:txBody>
      </p:sp>
      <p:sp>
        <p:nvSpPr>
          <p:cNvPr id="6" name="5 Marcador de número de diapositiva"/>
          <p:cNvSpPr>
            <a:spLocks noGrp="1"/>
          </p:cNvSpPr>
          <p:nvPr>
            <p:ph type="sldNum" sz="quarter" idx="12"/>
          </p:nvPr>
        </p:nvSpPr>
        <p:spPr/>
        <p:txBody>
          <a:bodyPr/>
          <a:lstStyle/>
          <a:p>
            <a:fld id="{5C3CCE7E-A8B7-4A82-9ED1-762F987D4DCA}" type="slidenum">
              <a:rPr lang="es-MX" smtClean="0"/>
              <a:pPr/>
              <a:t>12</a:t>
            </a:fld>
            <a:endParaRPr lang="es-MX"/>
          </a:p>
        </p:txBody>
      </p:sp>
      <p:pic>
        <p:nvPicPr>
          <p:cNvPr id="5" name="Picture 7" descr="http://www.codigogeek.com/wp-content/uploads/2008/12/caida_ganancias-225x300.jpg"/>
          <p:cNvPicPr>
            <a:picLocks noChangeAspect="1" noChangeArrowheads="1"/>
          </p:cNvPicPr>
          <p:nvPr/>
        </p:nvPicPr>
        <p:blipFill>
          <a:blip r:embed="rId2" cstate="print"/>
          <a:srcRect/>
          <a:stretch>
            <a:fillRect/>
          </a:stretch>
        </p:blipFill>
        <p:spPr bwMode="auto">
          <a:xfrm>
            <a:off x="6286512" y="4143380"/>
            <a:ext cx="2214578" cy="2071702"/>
          </a:xfrm>
          <a:prstGeom prst="rect">
            <a:avLst/>
          </a:prstGeom>
          <a:noFill/>
          <a:effectLst>
            <a:softEdge rad="1270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ENDEUDAMIENTO</a:t>
            </a:r>
            <a:endParaRPr lang="es-MX" b="1" dirty="0"/>
          </a:p>
        </p:txBody>
      </p:sp>
      <p:sp>
        <p:nvSpPr>
          <p:cNvPr id="3" name="2 Marcador de contenido"/>
          <p:cNvSpPr>
            <a:spLocks noGrp="1"/>
          </p:cNvSpPr>
          <p:nvPr>
            <p:ph idx="1"/>
          </p:nvPr>
        </p:nvSpPr>
        <p:spPr/>
        <p:txBody>
          <a:bodyPr>
            <a:normAutofit/>
          </a:bodyPr>
          <a:lstStyle/>
          <a:p>
            <a:pPr algn="just"/>
            <a:r>
              <a:rPr lang="es-MX" dirty="0" smtClean="0"/>
              <a:t>Es la forma en que se encuentran financiados los activos de una empresa.</a:t>
            </a:r>
          </a:p>
          <a:p>
            <a:pPr algn="just">
              <a:buNone/>
            </a:pPr>
            <a:r>
              <a:rPr lang="es-MX" dirty="0" smtClean="0">
                <a:solidFill>
                  <a:schemeClr val="accent2"/>
                </a:solidFill>
              </a:rPr>
              <a:t>4. </a:t>
            </a:r>
            <a:r>
              <a:rPr lang="es-MX" b="1" dirty="0" smtClean="0">
                <a:solidFill>
                  <a:schemeClr val="accent2"/>
                </a:solidFill>
              </a:rPr>
              <a:t>Endeudamiento Externo: </a:t>
            </a:r>
            <a:r>
              <a:rPr lang="es-MX" dirty="0" smtClean="0"/>
              <a:t>Nos muestra la proporción de recursos ajenos o de terceros que se encuentran financiando los activos de la empresa.</a:t>
            </a:r>
          </a:p>
          <a:p>
            <a:pPr algn="ctr"/>
            <a:r>
              <a:rPr lang="es-MX" sz="2800" dirty="0" smtClean="0">
                <a:solidFill>
                  <a:schemeClr val="accent1"/>
                </a:solidFill>
              </a:rPr>
              <a:t>Endeudamiento Externo = </a:t>
            </a:r>
            <a:r>
              <a:rPr lang="es-MX" sz="2800" u="sng" dirty="0" smtClean="0">
                <a:solidFill>
                  <a:schemeClr val="accent1"/>
                </a:solidFill>
              </a:rPr>
              <a:t>Pasivo Total</a:t>
            </a:r>
          </a:p>
          <a:p>
            <a:pPr algn="ctr">
              <a:buNone/>
            </a:pPr>
            <a:r>
              <a:rPr lang="es-MX" sz="2800" dirty="0" smtClean="0">
                <a:solidFill>
                  <a:schemeClr val="accent1"/>
                </a:solidFill>
              </a:rPr>
              <a:t>                                                   Activo Total</a:t>
            </a:r>
          </a:p>
          <a:p>
            <a:pPr algn="ctr">
              <a:buNone/>
            </a:pPr>
            <a:endParaRPr lang="es-MX" dirty="0" smtClean="0"/>
          </a:p>
        </p:txBody>
      </p:sp>
      <p:sp>
        <p:nvSpPr>
          <p:cNvPr id="7" name="6 Marcador de número de diapositiva"/>
          <p:cNvSpPr>
            <a:spLocks noGrp="1"/>
          </p:cNvSpPr>
          <p:nvPr>
            <p:ph type="sldNum" sz="quarter" idx="12"/>
          </p:nvPr>
        </p:nvSpPr>
        <p:spPr/>
        <p:txBody>
          <a:bodyPr/>
          <a:lstStyle/>
          <a:p>
            <a:fld id="{5C3CCE7E-A8B7-4A82-9ED1-762F987D4DCA}" type="slidenum">
              <a:rPr lang="es-MX" smtClean="0"/>
              <a:pPr/>
              <a:t>13</a:t>
            </a:fld>
            <a:endParaRPr lang="es-MX"/>
          </a:p>
        </p:txBody>
      </p:sp>
      <p:pic>
        <p:nvPicPr>
          <p:cNvPr id="6" name="Picture 11" descr="http://www.webislam.com/media/image/2006/12/gran_ongs.jpg"/>
          <p:cNvPicPr>
            <a:picLocks noChangeAspect="1" noChangeArrowheads="1"/>
          </p:cNvPicPr>
          <p:nvPr/>
        </p:nvPicPr>
        <p:blipFill>
          <a:blip r:embed="rId2"/>
          <a:srcRect/>
          <a:stretch>
            <a:fillRect/>
          </a:stretch>
        </p:blipFill>
        <p:spPr bwMode="auto">
          <a:xfrm>
            <a:off x="1643042" y="5000636"/>
            <a:ext cx="2214578" cy="1500198"/>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MX" dirty="0" smtClean="0">
                <a:solidFill>
                  <a:schemeClr val="accent2"/>
                </a:solidFill>
              </a:rPr>
              <a:t>5. </a:t>
            </a:r>
            <a:r>
              <a:rPr lang="es-MX" b="1" dirty="0" smtClean="0">
                <a:solidFill>
                  <a:schemeClr val="accent2"/>
                </a:solidFill>
              </a:rPr>
              <a:t>Endeudamiento Interno: </a:t>
            </a:r>
            <a:r>
              <a:rPr lang="es-MX" dirty="0" smtClean="0"/>
              <a:t>Indica el porcentaje de recursos propios o de los accionistas, en los activos totales del negocio.</a:t>
            </a:r>
          </a:p>
          <a:p>
            <a:r>
              <a:rPr lang="es-MX" sz="2800" dirty="0" smtClean="0">
                <a:solidFill>
                  <a:schemeClr val="accent1"/>
                </a:solidFill>
              </a:rPr>
              <a:t>Endeudamiento Interno = </a:t>
            </a:r>
            <a:r>
              <a:rPr lang="es-MX" sz="2800" u="sng" dirty="0" smtClean="0">
                <a:solidFill>
                  <a:schemeClr val="accent1"/>
                </a:solidFill>
              </a:rPr>
              <a:t>Capital Contable</a:t>
            </a:r>
          </a:p>
          <a:p>
            <a:pPr>
              <a:buNone/>
            </a:pPr>
            <a:r>
              <a:rPr lang="es-MX" sz="2800" dirty="0" smtClean="0">
                <a:solidFill>
                  <a:schemeClr val="accent1"/>
                </a:solidFill>
              </a:rPr>
              <a:t>                                                      Activo Total</a:t>
            </a:r>
          </a:p>
          <a:p>
            <a:pPr marL="0" indent="0" algn="ctr">
              <a:buNone/>
            </a:pPr>
            <a:endParaRPr lang="es-MX" dirty="0"/>
          </a:p>
        </p:txBody>
      </p:sp>
      <p:pic>
        <p:nvPicPr>
          <p:cNvPr id="4" name="3 Imagen" descr="7GQ1MCA1N754BCAPNE6VICAH1TJ2HCAJN7WDNCAY8S6BGCAMRGIXZCAYUKR3DCAJFQD79CA860GMICA91QXP3CAOE5G07CAHK0SNXCARRNNJZCAYB81S4CAMECQ67CAFVNHUUCAQ456LB.jpg"/>
          <p:cNvPicPr>
            <a:picLocks noChangeAspect="1"/>
          </p:cNvPicPr>
          <p:nvPr/>
        </p:nvPicPr>
        <p:blipFill>
          <a:blip r:embed="rId2" cstate="print"/>
          <a:srcRect l="48718" b="1381"/>
          <a:stretch>
            <a:fillRect/>
          </a:stretch>
        </p:blipFill>
        <p:spPr>
          <a:xfrm>
            <a:off x="1907704" y="4103785"/>
            <a:ext cx="1964194" cy="2357032"/>
          </a:xfrm>
          <a:prstGeom prst="rect">
            <a:avLst/>
          </a:prstGeom>
        </p:spPr>
      </p:pic>
      <p:sp>
        <p:nvSpPr>
          <p:cNvPr id="7" name="6 Marcador de número de diapositiva"/>
          <p:cNvSpPr>
            <a:spLocks noGrp="1"/>
          </p:cNvSpPr>
          <p:nvPr>
            <p:ph type="sldNum" sz="quarter" idx="12"/>
          </p:nvPr>
        </p:nvSpPr>
        <p:spPr/>
        <p:txBody>
          <a:bodyPr/>
          <a:lstStyle/>
          <a:p>
            <a:fld id="{5C3CCE7E-A8B7-4A82-9ED1-762F987D4DCA}" type="slidenum">
              <a:rPr lang="es-MX" smtClean="0"/>
              <a:pPr/>
              <a:t>14</a:t>
            </a:fld>
            <a:endParaRPr lang="es-MX"/>
          </a:p>
        </p:txBody>
      </p:sp>
      <p:pic>
        <p:nvPicPr>
          <p:cNvPr id="6" name="Picture 5" descr="http://www.ganancias.us/ingreso/images/stories/fotos/ganancias2.gif"/>
          <p:cNvPicPr>
            <a:picLocks noChangeAspect="1" noChangeArrowheads="1"/>
          </p:cNvPicPr>
          <p:nvPr/>
        </p:nvPicPr>
        <p:blipFill>
          <a:blip r:embed="rId3" cstate="print"/>
          <a:srcRect/>
          <a:stretch>
            <a:fillRect/>
          </a:stretch>
        </p:blipFill>
        <p:spPr bwMode="auto">
          <a:xfrm>
            <a:off x="5572132" y="4857760"/>
            <a:ext cx="2214578" cy="1500198"/>
          </a:xfrm>
          <a:prstGeom prst="rect">
            <a:avLst/>
          </a:prstGeom>
          <a:noFill/>
          <a:effectLst>
            <a:softEdge rad="127000"/>
          </a:effec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endParaRPr lang="es-MX" dirty="0" smtClean="0"/>
          </a:p>
          <a:p>
            <a:pPr algn="just"/>
            <a:r>
              <a:rPr lang="es-MX" dirty="0" smtClean="0"/>
              <a:t>Todo negocio debe guardar un adecuado EQUILIBRIO entre los recursos aportados por los accionistas y los pasivos de terceros ajenos al negocio, </a:t>
            </a:r>
            <a:r>
              <a:rPr lang="es-MX" dirty="0" smtClean="0">
                <a:solidFill>
                  <a:srgbClr val="FFFF00"/>
                </a:solidFill>
              </a:rPr>
              <a:t>procurando siempre que la proporción de recursos de los accionistas sea superior a los pasivos del negocio</a:t>
            </a:r>
            <a:r>
              <a:rPr lang="es-MX" dirty="0" smtClean="0"/>
              <a:t>, ya que de otra manera, </a:t>
            </a:r>
            <a:r>
              <a:rPr lang="es-MX" dirty="0" smtClean="0">
                <a:solidFill>
                  <a:srgbClr val="FF0000"/>
                </a:solidFill>
              </a:rPr>
              <a:t>se corre el riesgo de adquirir más pasivos de los que la empresa puede razonablemente cubrir.</a:t>
            </a:r>
            <a:endParaRPr lang="en-US" dirty="0">
              <a:solidFill>
                <a:srgbClr val="FF0000"/>
              </a:solidFill>
            </a:endParaRPr>
          </a:p>
        </p:txBody>
      </p:sp>
      <p:sp>
        <p:nvSpPr>
          <p:cNvPr id="6" name="5 Marcador de número de diapositiva"/>
          <p:cNvSpPr>
            <a:spLocks noGrp="1"/>
          </p:cNvSpPr>
          <p:nvPr>
            <p:ph type="sldNum" sz="quarter" idx="12"/>
          </p:nvPr>
        </p:nvSpPr>
        <p:spPr/>
        <p:txBody>
          <a:bodyPr/>
          <a:lstStyle/>
          <a:p>
            <a:fld id="{5C3CCE7E-A8B7-4A82-9ED1-762F987D4DCA}" type="slidenum">
              <a:rPr lang="es-MX" smtClean="0"/>
              <a:pPr/>
              <a:t>15</a:t>
            </a:fld>
            <a:endParaRPr lang="es-MX"/>
          </a:p>
        </p:txBody>
      </p:sp>
      <p:pic>
        <p:nvPicPr>
          <p:cNvPr id="5" name="Picture 13" descr="http://www.coomeva.com.co/disenno/elearning/usodecredito/caricaturas/04_color2.jpg"/>
          <p:cNvPicPr>
            <a:picLocks noChangeAspect="1" noChangeArrowheads="1"/>
          </p:cNvPicPr>
          <p:nvPr/>
        </p:nvPicPr>
        <p:blipFill>
          <a:blip r:embed="rId2" cstate="print"/>
          <a:srcRect/>
          <a:stretch>
            <a:fillRect/>
          </a:stretch>
        </p:blipFill>
        <p:spPr bwMode="auto">
          <a:xfrm>
            <a:off x="3143240" y="285728"/>
            <a:ext cx="2428892" cy="2071702"/>
          </a:xfrm>
          <a:prstGeom prst="rect">
            <a:avLst/>
          </a:prstGeom>
          <a:noFill/>
          <a:effectLst>
            <a:softEdge rad="6350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b="1" dirty="0" smtClean="0"/>
              <a:t>EFICIENCIA Y OPERACIÓN (Productividad)</a:t>
            </a:r>
            <a:endParaRPr lang="es-MX" sz="4000" b="1" dirty="0"/>
          </a:p>
        </p:txBody>
      </p:sp>
      <p:sp>
        <p:nvSpPr>
          <p:cNvPr id="3" name="2 Marcador de contenido"/>
          <p:cNvSpPr>
            <a:spLocks noGrp="1"/>
          </p:cNvSpPr>
          <p:nvPr>
            <p:ph idx="1"/>
          </p:nvPr>
        </p:nvSpPr>
        <p:spPr/>
        <p:txBody>
          <a:bodyPr>
            <a:normAutofit lnSpcReduction="10000"/>
          </a:bodyPr>
          <a:lstStyle/>
          <a:p>
            <a:pPr algn="just"/>
            <a:r>
              <a:rPr lang="es-MX" dirty="0" smtClean="0"/>
              <a:t>Tienen como objetivo medir el aprovechamiento que de sus activos está haciendo la empresa.</a:t>
            </a:r>
          </a:p>
          <a:p>
            <a:pPr algn="just">
              <a:buNone/>
            </a:pPr>
            <a:r>
              <a:rPr lang="es-MX" dirty="0" smtClean="0">
                <a:solidFill>
                  <a:schemeClr val="accent2"/>
                </a:solidFill>
              </a:rPr>
              <a:t>6. </a:t>
            </a:r>
            <a:r>
              <a:rPr lang="es-MX" b="1" dirty="0" smtClean="0">
                <a:solidFill>
                  <a:schemeClr val="accent2"/>
                </a:solidFill>
              </a:rPr>
              <a:t>Rotación del Activo Total: </a:t>
            </a:r>
            <a:r>
              <a:rPr lang="es-MX" dirty="0" smtClean="0"/>
              <a:t>Refleja la eficiencia con la que están siendo utilizados los activos de la empresa para generar ventas. Indica las ventas que genera cada peso que se encuentra invertido en el activo.</a:t>
            </a:r>
          </a:p>
          <a:p>
            <a:r>
              <a:rPr lang="es-MX" sz="2800" dirty="0" smtClean="0">
                <a:solidFill>
                  <a:schemeClr val="accent1"/>
                </a:solidFill>
              </a:rPr>
              <a:t>Rotación del Activo Total = </a:t>
            </a:r>
            <a:r>
              <a:rPr lang="es-MX" sz="2800" u="sng" dirty="0" smtClean="0">
                <a:solidFill>
                  <a:schemeClr val="accent1"/>
                </a:solidFill>
              </a:rPr>
              <a:t>Ventas Netas</a:t>
            </a:r>
          </a:p>
          <a:p>
            <a:pPr>
              <a:buNone/>
            </a:pPr>
            <a:r>
              <a:rPr lang="es-MX" sz="2800" dirty="0" smtClean="0">
                <a:solidFill>
                  <a:schemeClr val="accent1"/>
                </a:solidFill>
              </a:rPr>
              <a:t>                                                      Activo Total</a:t>
            </a:r>
            <a:endParaRPr lang="es-MX" sz="2800" dirty="0">
              <a:solidFill>
                <a:schemeClr val="accent1"/>
              </a:solidFill>
            </a:endParaRPr>
          </a:p>
        </p:txBody>
      </p:sp>
      <p:sp>
        <p:nvSpPr>
          <p:cNvPr id="6" name="5 Marcador de número de diapositiva"/>
          <p:cNvSpPr>
            <a:spLocks noGrp="1"/>
          </p:cNvSpPr>
          <p:nvPr>
            <p:ph type="sldNum" sz="quarter" idx="12"/>
          </p:nvPr>
        </p:nvSpPr>
        <p:spPr/>
        <p:txBody>
          <a:bodyPr/>
          <a:lstStyle/>
          <a:p>
            <a:fld id="{5C3CCE7E-A8B7-4A82-9ED1-762F987D4DCA}" type="slidenum">
              <a:rPr lang="es-MX" smtClean="0"/>
              <a:pPr/>
              <a:t>16</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65174" y="2070846"/>
            <a:ext cx="8021667" cy="4182035"/>
          </a:xfrm>
        </p:spPr>
        <p:txBody>
          <a:bodyPr/>
          <a:lstStyle/>
          <a:p>
            <a:pPr algn="just">
              <a:buNone/>
            </a:pPr>
            <a:r>
              <a:rPr lang="es-MX" dirty="0" smtClean="0">
                <a:solidFill>
                  <a:schemeClr val="accent2"/>
                </a:solidFill>
              </a:rPr>
              <a:t>7.</a:t>
            </a:r>
            <a:r>
              <a:rPr lang="es-MX" b="1" dirty="0" smtClean="0">
                <a:solidFill>
                  <a:schemeClr val="accent2"/>
                </a:solidFill>
              </a:rPr>
              <a:t> Rotación de Inventarios: </a:t>
            </a:r>
            <a:r>
              <a:rPr lang="es-MX" dirty="0" smtClean="0"/>
              <a:t>Nos índica el número de días que en promedio, el inventario permanece en la empresa.</a:t>
            </a:r>
          </a:p>
          <a:p>
            <a:pPr algn="just"/>
            <a:r>
              <a:rPr lang="es-MX" sz="2000" dirty="0" smtClean="0">
                <a:solidFill>
                  <a:schemeClr val="accent1"/>
                </a:solidFill>
              </a:rPr>
              <a:t>Rotación de Inventarios</a:t>
            </a:r>
            <a:r>
              <a:rPr lang="es-MX" b="1" dirty="0" smtClean="0">
                <a:solidFill>
                  <a:schemeClr val="accent1"/>
                </a:solidFill>
              </a:rPr>
              <a:t>= </a:t>
            </a:r>
            <a:r>
              <a:rPr lang="es-MX" u="sng" dirty="0" smtClean="0">
                <a:solidFill>
                  <a:schemeClr val="accent1"/>
                </a:solidFill>
              </a:rPr>
              <a:t>   </a:t>
            </a:r>
            <a:r>
              <a:rPr lang="es-MX" sz="1800" u="sng" dirty="0" smtClean="0">
                <a:solidFill>
                  <a:schemeClr val="accent1"/>
                </a:solidFill>
              </a:rPr>
              <a:t>Inventarios    </a:t>
            </a:r>
            <a:r>
              <a:rPr lang="es-MX" sz="2000" dirty="0" smtClean="0">
                <a:solidFill>
                  <a:schemeClr val="accent1"/>
                </a:solidFill>
              </a:rPr>
              <a:t>X</a:t>
            </a:r>
            <a:r>
              <a:rPr lang="es-MX" dirty="0" smtClean="0">
                <a:solidFill>
                  <a:schemeClr val="accent1"/>
                </a:solidFill>
              </a:rPr>
              <a:t> </a:t>
            </a:r>
            <a:r>
              <a:rPr lang="es-MX" sz="1800" dirty="0" smtClean="0">
                <a:solidFill>
                  <a:schemeClr val="accent1"/>
                </a:solidFill>
              </a:rPr>
              <a:t>#Días Estado Resultados</a:t>
            </a:r>
          </a:p>
          <a:p>
            <a:pPr>
              <a:buNone/>
            </a:pPr>
            <a:r>
              <a:rPr lang="es-MX" sz="1800" dirty="0" smtClean="0">
                <a:solidFill>
                  <a:schemeClr val="accent1"/>
                </a:solidFill>
              </a:rPr>
              <a:t>                                                         Costo de Ventas</a:t>
            </a:r>
          </a:p>
        </p:txBody>
      </p:sp>
      <p:pic>
        <p:nvPicPr>
          <p:cNvPr id="4" name="3 Imagen" descr="FPRH0CAI9LJ0QCAKM23L6CA0C3L53CATTHIISCARKRHEFCASCX161CAV001Z2CAZ2JDNHCARM1HC9CAZTBEXLCA4581BBCAZMHD8GCA26IQ4CCAS3ST49CAUB2021CANYQK4OCAMFFW6U.jpg"/>
          <p:cNvPicPr>
            <a:picLocks noChangeAspect="1"/>
          </p:cNvPicPr>
          <p:nvPr/>
        </p:nvPicPr>
        <p:blipFill>
          <a:blip r:embed="rId2" cstate="print"/>
          <a:stretch>
            <a:fillRect/>
          </a:stretch>
        </p:blipFill>
        <p:spPr>
          <a:xfrm>
            <a:off x="6143636" y="4643446"/>
            <a:ext cx="2458219" cy="162060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7" name="6 Marcador de número de diapositiva"/>
          <p:cNvSpPr>
            <a:spLocks noGrp="1"/>
          </p:cNvSpPr>
          <p:nvPr>
            <p:ph type="sldNum" sz="quarter" idx="12"/>
          </p:nvPr>
        </p:nvSpPr>
        <p:spPr/>
        <p:txBody>
          <a:bodyPr/>
          <a:lstStyle/>
          <a:p>
            <a:fld id="{5C3CCE7E-A8B7-4A82-9ED1-762F987D4DCA}" type="slidenum">
              <a:rPr lang="es-MX" smtClean="0"/>
              <a:pPr/>
              <a:t>17</a:t>
            </a:fld>
            <a:endParaRPr lang="es-MX"/>
          </a:p>
        </p:txBody>
      </p:sp>
      <p:pic>
        <p:nvPicPr>
          <p:cNvPr id="6" name="Picture 2" descr="http://estoesferpecto.produccionesbalazo.com/wp-content/uploads/2011/06/fabrica-papel.jpg"/>
          <p:cNvPicPr>
            <a:picLocks noChangeAspect="1" noChangeArrowheads="1"/>
          </p:cNvPicPr>
          <p:nvPr/>
        </p:nvPicPr>
        <p:blipFill>
          <a:blip r:embed="rId3" cstate="print"/>
          <a:srcRect/>
          <a:stretch>
            <a:fillRect/>
          </a:stretch>
        </p:blipFill>
        <p:spPr bwMode="auto">
          <a:xfrm>
            <a:off x="1000100" y="4286256"/>
            <a:ext cx="2664296" cy="1998223"/>
          </a:xfrm>
          <a:prstGeom prst="rect">
            <a:avLst/>
          </a:prstGeom>
          <a:noFill/>
          <a:effectLst>
            <a:softEdge rad="127000"/>
          </a:effec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smtClean="0"/>
              <a:t>En la medida en que la empresa </a:t>
            </a:r>
            <a:r>
              <a:rPr lang="es-MX" dirty="0" smtClean="0">
                <a:solidFill>
                  <a:schemeClr val="accent2"/>
                </a:solidFill>
              </a:rPr>
              <a:t>minimice el número de días que tiene en inventarios</a:t>
            </a:r>
            <a:r>
              <a:rPr lang="es-MX" dirty="0" smtClean="0"/>
              <a:t>, sin que con ello genere un retraso en su producción y entrega oportuna a sus clientes, se considerará que el nivel de inventarios que mantiene es el más adecuado.</a:t>
            </a:r>
            <a:endParaRPr lang="es-MX" dirty="0"/>
          </a:p>
        </p:txBody>
      </p:sp>
      <p:sp>
        <p:nvSpPr>
          <p:cNvPr id="4" name="Marcador de número de diapositiva 3"/>
          <p:cNvSpPr>
            <a:spLocks noGrp="1"/>
          </p:cNvSpPr>
          <p:nvPr>
            <p:ph type="sldNum" sz="quarter" idx="12"/>
          </p:nvPr>
        </p:nvSpPr>
        <p:spPr/>
        <p:txBody>
          <a:bodyPr/>
          <a:lstStyle/>
          <a:p>
            <a:fld id="{5C3CCE7E-A8B7-4A82-9ED1-762F987D4DCA}" type="slidenum">
              <a:rPr lang="es-MX" smtClean="0"/>
              <a:pPr/>
              <a:t>18</a:t>
            </a:fld>
            <a:endParaRPr lang="es-MX"/>
          </a:p>
        </p:txBody>
      </p:sp>
    </p:spTree>
    <p:extLst>
      <p:ext uri="{BB962C8B-B14F-4D97-AF65-F5344CB8AC3E}">
        <p14:creationId xmlns:p14="http://schemas.microsoft.com/office/powerpoint/2010/main" val="17571117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2070846"/>
            <a:ext cx="8535322" cy="4249378"/>
          </a:xfrm>
        </p:spPr>
        <p:txBody>
          <a:bodyPr/>
          <a:lstStyle/>
          <a:p>
            <a:pPr algn="just">
              <a:buNone/>
            </a:pPr>
            <a:r>
              <a:rPr lang="es-MX" dirty="0" smtClean="0">
                <a:solidFill>
                  <a:schemeClr val="accent2"/>
                </a:solidFill>
              </a:rPr>
              <a:t>8. </a:t>
            </a:r>
            <a:r>
              <a:rPr lang="es-MX" b="1" dirty="0" smtClean="0">
                <a:solidFill>
                  <a:schemeClr val="accent2"/>
                </a:solidFill>
              </a:rPr>
              <a:t>Rotación de Cuentas por Cobrar:</a:t>
            </a:r>
            <a:r>
              <a:rPr lang="es-MX" b="1" dirty="0" smtClean="0"/>
              <a:t> </a:t>
            </a:r>
            <a:r>
              <a:rPr lang="es-MX" dirty="0" smtClean="0"/>
              <a:t>Indica el número de días que en promedio, la empresa tarda en recuperar los adeudos de clientes por ventas a crédito.</a:t>
            </a:r>
          </a:p>
          <a:p>
            <a:pPr algn="ctr"/>
            <a:r>
              <a:rPr lang="es-MX" sz="1800" dirty="0" smtClean="0">
                <a:solidFill>
                  <a:schemeClr val="accent1"/>
                </a:solidFill>
              </a:rPr>
              <a:t>Rotación de Cuentas x cobrar </a:t>
            </a:r>
            <a:r>
              <a:rPr lang="es-MX" b="1" dirty="0" smtClean="0">
                <a:solidFill>
                  <a:schemeClr val="accent1"/>
                </a:solidFill>
              </a:rPr>
              <a:t>= </a:t>
            </a:r>
          </a:p>
          <a:p>
            <a:pPr algn="ctr"/>
            <a:r>
              <a:rPr lang="es-MX" sz="1800" dirty="0" smtClean="0">
                <a:solidFill>
                  <a:schemeClr val="accent1"/>
                </a:solidFill>
              </a:rPr>
              <a:t>                                                        </a:t>
            </a:r>
            <a:r>
              <a:rPr lang="es-MX" sz="1800" u="sng" dirty="0" smtClean="0">
                <a:solidFill>
                  <a:schemeClr val="accent1"/>
                </a:solidFill>
              </a:rPr>
              <a:t> Clientes </a:t>
            </a:r>
            <a:r>
              <a:rPr lang="es-MX" sz="1800" dirty="0" smtClean="0">
                <a:solidFill>
                  <a:schemeClr val="accent1"/>
                </a:solidFill>
              </a:rPr>
              <a:t>X  #de Días del Estado de  Resultados                </a:t>
            </a:r>
          </a:p>
          <a:p>
            <a:pPr algn="ctr">
              <a:buNone/>
            </a:pPr>
            <a:r>
              <a:rPr lang="es-MX" sz="1800" dirty="0" smtClean="0">
                <a:solidFill>
                  <a:schemeClr val="accent1"/>
                </a:solidFill>
              </a:rPr>
              <a:t>Ventas</a:t>
            </a:r>
            <a:r>
              <a:rPr lang="es-MX" sz="1800" u="sng" dirty="0" smtClean="0">
                <a:solidFill>
                  <a:schemeClr val="accent1"/>
                </a:solidFill>
              </a:rPr>
              <a:t> </a:t>
            </a:r>
            <a:endParaRPr lang="es-MX" sz="1800" dirty="0" smtClean="0">
              <a:solidFill>
                <a:schemeClr val="accent1"/>
              </a:solidFill>
            </a:endParaRPr>
          </a:p>
          <a:p>
            <a:pPr algn="just"/>
            <a:endParaRPr lang="es-MX" sz="2000" b="1" dirty="0"/>
          </a:p>
        </p:txBody>
      </p:sp>
      <p:pic>
        <p:nvPicPr>
          <p:cNvPr id="4" name="3 Imagen" descr="VCT7SCA00867HCAD6W1GRCA7SPV89CA18JIGNCADGWAUUCA1NYV83CAZLJLR2CATPSKFNCAJEO2RKCA19U3SUCA4S5BRFCAEJ2IM3CAKHHVZZCATGPPQ1CAJ6LFO7CA38PB5VCA1X6H01.jpg"/>
          <p:cNvPicPr>
            <a:picLocks noChangeAspect="1"/>
          </p:cNvPicPr>
          <p:nvPr/>
        </p:nvPicPr>
        <p:blipFill>
          <a:blip r:embed="rId2" cstate="print"/>
          <a:stretch>
            <a:fillRect/>
          </a:stretch>
        </p:blipFill>
        <p:spPr>
          <a:xfrm>
            <a:off x="500034" y="4071942"/>
            <a:ext cx="2287726" cy="2248282"/>
          </a:xfrm>
          <a:prstGeom prst="rect">
            <a:avLst/>
          </a:prstGeom>
        </p:spPr>
      </p:pic>
      <p:sp>
        <p:nvSpPr>
          <p:cNvPr id="7" name="6 Marcador de número de diapositiva"/>
          <p:cNvSpPr>
            <a:spLocks noGrp="1"/>
          </p:cNvSpPr>
          <p:nvPr>
            <p:ph type="sldNum" sz="quarter" idx="12"/>
          </p:nvPr>
        </p:nvSpPr>
        <p:spPr/>
        <p:txBody>
          <a:bodyPr/>
          <a:lstStyle/>
          <a:p>
            <a:fld id="{5C3CCE7E-A8B7-4A82-9ED1-762F987D4DCA}" type="slidenum">
              <a:rPr lang="es-MX" smtClean="0"/>
              <a:pPr/>
              <a:t>19</a:t>
            </a:fld>
            <a:endParaRPr lang="es-MX"/>
          </a:p>
        </p:txBody>
      </p:sp>
      <p:pic>
        <p:nvPicPr>
          <p:cNvPr id="6" name="Picture 11" descr="http://www.enba.sep.gob.mx/images/calendario.gif"/>
          <p:cNvPicPr>
            <a:picLocks noChangeAspect="1" noChangeArrowheads="1"/>
          </p:cNvPicPr>
          <p:nvPr/>
        </p:nvPicPr>
        <p:blipFill>
          <a:blip r:embed="rId3"/>
          <a:srcRect/>
          <a:stretch>
            <a:fillRect/>
          </a:stretch>
        </p:blipFill>
        <p:spPr bwMode="auto">
          <a:xfrm>
            <a:off x="6286512" y="4214818"/>
            <a:ext cx="1871663" cy="2266950"/>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79468"/>
            <a:ext cx="7858180" cy="1417638"/>
          </a:xfrm>
        </p:spPr>
        <p:txBody>
          <a:bodyPr/>
          <a:lstStyle/>
          <a:p>
            <a:r>
              <a:rPr lang="es-MX" b="1" dirty="0" smtClean="0"/>
              <a:t>Método de análisis vertical:</a:t>
            </a:r>
            <a:endParaRPr lang="en-US" b="1" dirty="0"/>
          </a:p>
        </p:txBody>
      </p:sp>
      <p:sp>
        <p:nvSpPr>
          <p:cNvPr id="3" name="2 Marcador de contenido"/>
          <p:cNvSpPr>
            <a:spLocks noGrp="1"/>
          </p:cNvSpPr>
          <p:nvPr>
            <p:ph idx="1"/>
          </p:nvPr>
        </p:nvSpPr>
        <p:spPr/>
        <p:txBody>
          <a:bodyPr>
            <a:normAutofit/>
          </a:bodyPr>
          <a:lstStyle/>
          <a:p>
            <a:pPr marL="0" algn="just">
              <a:buNone/>
            </a:pPr>
            <a:r>
              <a:rPr lang="es-MX" sz="2800" dirty="0" smtClean="0"/>
              <a:t>Para analizar un estado financiero con fecha fija o correspondiente a un periodo determinado.</a:t>
            </a:r>
          </a:p>
          <a:p>
            <a:r>
              <a:rPr lang="es-MX" sz="2800" dirty="0" smtClean="0"/>
              <a:t>A) Procedimiento de porcientos integrales</a:t>
            </a:r>
          </a:p>
          <a:p>
            <a:r>
              <a:rPr lang="es-MX" sz="2800" dirty="0" smtClean="0">
                <a:solidFill>
                  <a:srgbClr val="FFFF00"/>
                </a:solidFill>
              </a:rPr>
              <a:t>B) Procedimiento de razones simples</a:t>
            </a:r>
          </a:p>
          <a:p>
            <a:r>
              <a:rPr lang="es-MX" sz="2800" dirty="0" smtClean="0"/>
              <a:t>C) Procedimiento de razones estándar</a:t>
            </a:r>
            <a:endParaRPr lang="es-MX" dirty="0" smtClean="0"/>
          </a:p>
          <a:p>
            <a:endParaRPr lang="en-US" dirty="0"/>
          </a:p>
        </p:txBody>
      </p:sp>
      <p:sp>
        <p:nvSpPr>
          <p:cNvPr id="7" name="6 Marcador de número de diapositiva"/>
          <p:cNvSpPr>
            <a:spLocks noGrp="1"/>
          </p:cNvSpPr>
          <p:nvPr>
            <p:ph type="sldNum" sz="quarter" idx="12"/>
          </p:nvPr>
        </p:nvSpPr>
        <p:spPr/>
        <p:txBody>
          <a:bodyPr/>
          <a:lstStyle/>
          <a:p>
            <a:fld id="{5C3CCE7E-A8B7-4A82-9ED1-762F987D4DCA}" type="slidenum">
              <a:rPr lang="es-MX" smtClean="0"/>
              <a:pPr/>
              <a:t>2</a:t>
            </a:fld>
            <a:endParaRPr lang="es-MX"/>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smtClean="0"/>
              <a:t>Si el resultado que se obtenga </a:t>
            </a:r>
            <a:r>
              <a:rPr lang="es-MX" dirty="0" smtClean="0">
                <a:solidFill>
                  <a:srgbClr val="FFFF00"/>
                </a:solidFill>
              </a:rPr>
              <a:t>es superior </a:t>
            </a:r>
            <a:r>
              <a:rPr lang="es-MX" dirty="0" smtClean="0"/>
              <a:t>al establecido en las políticas de crédito de la empresa </a:t>
            </a:r>
            <a:r>
              <a:rPr lang="es-MX" dirty="0" smtClean="0">
                <a:solidFill>
                  <a:srgbClr val="FFFF00"/>
                </a:solidFill>
              </a:rPr>
              <a:t>significa que los clientes no están cumpliendo oportunamente con sus pagos</a:t>
            </a:r>
            <a:r>
              <a:rPr lang="es-MX" dirty="0" smtClean="0"/>
              <a:t>, lo cual puede ocasionar problemas  de liquidez. Si éste es el caso, será necesario que se lleve a cabo una revisión más cuidadosa sobre los clientes a quienes se otorga crédito, con el fin de evitar esta situación, </a:t>
            </a:r>
            <a:r>
              <a:rPr lang="es-MX" dirty="0" smtClean="0">
                <a:solidFill>
                  <a:schemeClr val="accent2"/>
                </a:solidFill>
              </a:rPr>
              <a:t>reducir el plazo que normalmente se les otorga, y supervisar más estrechamente la cobranza.</a:t>
            </a:r>
            <a:endParaRPr lang="es-MX" dirty="0">
              <a:solidFill>
                <a:schemeClr val="accent2"/>
              </a:solidFill>
            </a:endParaRPr>
          </a:p>
        </p:txBody>
      </p:sp>
      <p:sp>
        <p:nvSpPr>
          <p:cNvPr id="4" name="Marcador de número de diapositiva 3"/>
          <p:cNvSpPr>
            <a:spLocks noGrp="1"/>
          </p:cNvSpPr>
          <p:nvPr>
            <p:ph type="sldNum" sz="quarter" idx="12"/>
          </p:nvPr>
        </p:nvSpPr>
        <p:spPr/>
        <p:txBody>
          <a:bodyPr/>
          <a:lstStyle/>
          <a:p>
            <a:fld id="{5C3CCE7E-A8B7-4A82-9ED1-762F987D4DCA}" type="slidenum">
              <a:rPr lang="es-MX" smtClean="0"/>
              <a:pPr/>
              <a:t>20</a:t>
            </a:fld>
            <a:endParaRPr lang="es-MX"/>
          </a:p>
        </p:txBody>
      </p:sp>
    </p:spTree>
    <p:extLst>
      <p:ext uri="{BB962C8B-B14F-4D97-AF65-F5344CB8AC3E}">
        <p14:creationId xmlns:p14="http://schemas.microsoft.com/office/powerpoint/2010/main" val="7849604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2910" y="2070846"/>
            <a:ext cx="7858179" cy="4182035"/>
          </a:xfrm>
        </p:spPr>
        <p:txBody>
          <a:bodyPr>
            <a:normAutofit fontScale="92500" lnSpcReduction="10000"/>
          </a:bodyPr>
          <a:lstStyle/>
          <a:p>
            <a:pPr algn="just">
              <a:buNone/>
            </a:pPr>
            <a:r>
              <a:rPr lang="es-MX" sz="2600" dirty="0" smtClean="0">
                <a:solidFill>
                  <a:schemeClr val="accent2"/>
                </a:solidFill>
              </a:rPr>
              <a:t>9. </a:t>
            </a:r>
            <a:r>
              <a:rPr lang="es-MX" sz="2600" b="1" dirty="0" smtClean="0">
                <a:solidFill>
                  <a:schemeClr val="accent2"/>
                </a:solidFill>
              </a:rPr>
              <a:t>Rotación de Proveedores: </a:t>
            </a:r>
            <a:r>
              <a:rPr lang="es-MX" sz="2600" dirty="0" smtClean="0"/>
              <a:t>Indica el plazo promedio que los proveedores conceden a la empresa para que liquide sus cuentas por concepto de compra de materia prima e insumos.</a:t>
            </a:r>
          </a:p>
          <a:p>
            <a:pPr algn="just">
              <a:buNone/>
            </a:pPr>
            <a:endParaRPr lang="es-MX" dirty="0" smtClean="0"/>
          </a:p>
          <a:p>
            <a:pPr algn="ctr"/>
            <a:r>
              <a:rPr lang="es-MX" sz="1900" dirty="0" smtClean="0">
                <a:solidFill>
                  <a:schemeClr val="accent1"/>
                </a:solidFill>
              </a:rPr>
              <a:t>Rotación de Proveedores </a:t>
            </a:r>
            <a:r>
              <a:rPr lang="es-MX" sz="1900" b="1" dirty="0" smtClean="0">
                <a:solidFill>
                  <a:schemeClr val="accent1"/>
                </a:solidFill>
              </a:rPr>
              <a:t>= </a:t>
            </a:r>
          </a:p>
          <a:p>
            <a:pPr algn="ctr"/>
            <a:r>
              <a:rPr lang="es-MX" sz="1900" dirty="0">
                <a:solidFill>
                  <a:schemeClr val="accent1"/>
                </a:solidFill>
              </a:rPr>
              <a:t> </a:t>
            </a:r>
            <a:r>
              <a:rPr lang="es-MX" sz="1900" dirty="0" smtClean="0">
                <a:solidFill>
                  <a:schemeClr val="accent1"/>
                </a:solidFill>
              </a:rPr>
              <a:t>                                     </a:t>
            </a:r>
            <a:r>
              <a:rPr lang="es-MX" sz="1900" u="sng" dirty="0" smtClean="0">
                <a:solidFill>
                  <a:schemeClr val="accent1"/>
                </a:solidFill>
              </a:rPr>
              <a:t>Proveedores  </a:t>
            </a:r>
            <a:r>
              <a:rPr lang="es-MX" sz="1900" dirty="0" smtClean="0">
                <a:solidFill>
                  <a:schemeClr val="accent1"/>
                </a:solidFill>
              </a:rPr>
              <a:t>X  #de Días del Estado de Resultados</a:t>
            </a:r>
          </a:p>
          <a:p>
            <a:pPr algn="ctr">
              <a:buNone/>
            </a:pPr>
            <a:r>
              <a:rPr lang="es-MX" sz="1900" dirty="0" smtClean="0">
                <a:solidFill>
                  <a:schemeClr val="accent1"/>
                </a:solidFill>
              </a:rPr>
              <a:t>Costo de Ventas</a:t>
            </a:r>
          </a:p>
          <a:p>
            <a:pPr algn="ctr">
              <a:buNone/>
            </a:pPr>
            <a:r>
              <a:rPr lang="es-MX" dirty="0" smtClean="0"/>
              <a:t>              </a:t>
            </a:r>
          </a:p>
          <a:p>
            <a:pPr algn="ctr"/>
            <a:endParaRPr lang="es-MX" dirty="0"/>
          </a:p>
        </p:txBody>
      </p:sp>
      <p:sp>
        <p:nvSpPr>
          <p:cNvPr id="7" name="6 Marcador de número de diapositiva"/>
          <p:cNvSpPr>
            <a:spLocks noGrp="1"/>
          </p:cNvSpPr>
          <p:nvPr>
            <p:ph type="sldNum" sz="quarter" idx="12"/>
          </p:nvPr>
        </p:nvSpPr>
        <p:spPr/>
        <p:txBody>
          <a:bodyPr/>
          <a:lstStyle/>
          <a:p>
            <a:fld id="{5C3CCE7E-A8B7-4A82-9ED1-762F987D4DCA}" type="slidenum">
              <a:rPr lang="es-MX" smtClean="0"/>
              <a:pPr/>
              <a:t>21</a:t>
            </a:fld>
            <a:endParaRPr lang="es-MX"/>
          </a:p>
        </p:txBody>
      </p:sp>
      <p:pic>
        <p:nvPicPr>
          <p:cNvPr id="6" name="Picture 4" descr="http://www.amdetur.org.mx/images_gral/06_prov.jpg"/>
          <p:cNvPicPr>
            <a:picLocks noChangeAspect="1" noChangeArrowheads="1"/>
          </p:cNvPicPr>
          <p:nvPr/>
        </p:nvPicPr>
        <p:blipFill>
          <a:blip r:embed="rId2" cstate="print"/>
          <a:srcRect/>
          <a:stretch>
            <a:fillRect/>
          </a:stretch>
        </p:blipFill>
        <p:spPr bwMode="auto">
          <a:xfrm>
            <a:off x="357158" y="4000504"/>
            <a:ext cx="2786082" cy="2286016"/>
          </a:xfrm>
          <a:prstGeom prst="rect">
            <a:avLst/>
          </a:prstGeom>
          <a:noFill/>
          <a:effectLst>
            <a:softEdge rad="127000"/>
          </a:effec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65968" y="1628800"/>
            <a:ext cx="7612064" cy="4727550"/>
          </a:xfrm>
        </p:spPr>
        <p:txBody>
          <a:bodyPr>
            <a:normAutofit/>
          </a:bodyPr>
          <a:lstStyle/>
          <a:p>
            <a:r>
              <a:rPr lang="es-MX" dirty="0" smtClean="0"/>
              <a:t>En la medida de lo posibles se debe </a:t>
            </a:r>
            <a:r>
              <a:rPr lang="es-MX" dirty="0" smtClean="0">
                <a:solidFill>
                  <a:schemeClr val="accent2"/>
                </a:solidFill>
              </a:rPr>
              <a:t>aprovechar el plazo máximo que puedan otorgar los proveedores</a:t>
            </a:r>
            <a:r>
              <a:rPr lang="es-MX" dirty="0" smtClean="0"/>
              <a:t>, sin que esto represente una carga financiera para la empresa y sin dejar de cumplir en forma oportuna con sus pagos.</a:t>
            </a:r>
          </a:p>
          <a:p>
            <a:r>
              <a:rPr lang="es-MX" dirty="0" smtClean="0">
                <a:solidFill>
                  <a:srgbClr val="FFFF00"/>
                </a:solidFill>
              </a:rPr>
              <a:t>Por un lado un proveedor dice: </a:t>
            </a:r>
            <a:r>
              <a:rPr lang="es-MX" dirty="0" smtClean="0"/>
              <a:t>los pagos son a 30, 60 y 90 días; otro dice mi compañía sólo da 3 días de plazo para pagar…</a:t>
            </a:r>
          </a:p>
          <a:p>
            <a:r>
              <a:rPr lang="es-MX" dirty="0" smtClean="0"/>
              <a:t>Me conviene que mis proveedores me otorguen mayor tiempo para cubrir las cuentas y </a:t>
            </a:r>
            <a:r>
              <a:rPr lang="es-MX" dirty="0" smtClean="0">
                <a:solidFill>
                  <a:srgbClr val="00B0F0"/>
                </a:solidFill>
              </a:rPr>
              <a:t>así contar con mayor liquidez.</a:t>
            </a:r>
          </a:p>
          <a:p>
            <a:endParaRPr lang="es-MX" dirty="0"/>
          </a:p>
        </p:txBody>
      </p:sp>
      <p:sp>
        <p:nvSpPr>
          <p:cNvPr id="4" name="Marcador de número de diapositiva 3"/>
          <p:cNvSpPr>
            <a:spLocks noGrp="1"/>
          </p:cNvSpPr>
          <p:nvPr>
            <p:ph type="sldNum" sz="quarter" idx="12"/>
          </p:nvPr>
        </p:nvSpPr>
        <p:spPr/>
        <p:txBody>
          <a:bodyPr/>
          <a:lstStyle/>
          <a:p>
            <a:fld id="{5C3CCE7E-A8B7-4A82-9ED1-762F987D4DCA}" type="slidenum">
              <a:rPr lang="es-MX" smtClean="0"/>
              <a:pPr/>
              <a:t>22</a:t>
            </a:fld>
            <a:endParaRPr lang="es-MX"/>
          </a:p>
        </p:txBody>
      </p:sp>
    </p:spTree>
    <p:extLst>
      <p:ext uri="{BB962C8B-B14F-4D97-AF65-F5344CB8AC3E}">
        <p14:creationId xmlns:p14="http://schemas.microsoft.com/office/powerpoint/2010/main" val="3677858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algn="just"/>
            <a:r>
              <a:rPr lang="es-MX" sz="2600" dirty="0" smtClean="0"/>
              <a:t>Comprende la adquisición de materias primas, su transformación en productos terminados, la realización de una venta, la documentación en su caso de una cuenta por cobrar, y la obtención de efectivo para reiniciar el ciclo nuevamente, o sea el tiempo que tarda en realizar su operación normal.</a:t>
            </a:r>
          </a:p>
          <a:p>
            <a:pPr>
              <a:buNone/>
            </a:pPr>
            <a:r>
              <a:rPr lang="es-MX" sz="2600" dirty="0" smtClean="0">
                <a:solidFill>
                  <a:schemeClr val="accent2"/>
                </a:solidFill>
              </a:rPr>
              <a:t>10. Ciclo Financiero </a:t>
            </a:r>
            <a:r>
              <a:rPr lang="es-MX" sz="2600" b="1" dirty="0" smtClean="0">
                <a:solidFill>
                  <a:schemeClr val="accent1"/>
                </a:solidFill>
              </a:rPr>
              <a:t>=</a:t>
            </a:r>
            <a:r>
              <a:rPr lang="es-MX" sz="2600" dirty="0" smtClean="0">
                <a:solidFill>
                  <a:schemeClr val="accent1"/>
                </a:solidFill>
              </a:rPr>
              <a:t>   Rotación de cuentas por cobrar</a:t>
            </a:r>
          </a:p>
          <a:p>
            <a:pPr algn="ctr">
              <a:buNone/>
            </a:pPr>
            <a:r>
              <a:rPr lang="es-MX" sz="2600" dirty="0" smtClean="0">
                <a:solidFill>
                  <a:schemeClr val="accent1"/>
                </a:solidFill>
              </a:rPr>
              <a:t>                           </a:t>
            </a:r>
            <a:r>
              <a:rPr lang="es-MX" sz="2600" b="1" dirty="0" smtClean="0">
                <a:solidFill>
                  <a:schemeClr val="accent1"/>
                </a:solidFill>
              </a:rPr>
              <a:t>+</a:t>
            </a:r>
            <a:r>
              <a:rPr lang="es-MX" sz="2600" dirty="0" smtClean="0">
                <a:solidFill>
                  <a:schemeClr val="accent1"/>
                </a:solidFill>
              </a:rPr>
              <a:t> Rotación de inventarios</a:t>
            </a:r>
          </a:p>
          <a:p>
            <a:pPr algn="ctr">
              <a:buNone/>
            </a:pPr>
            <a:r>
              <a:rPr lang="es-MX" sz="2600" b="1" dirty="0" smtClean="0">
                <a:solidFill>
                  <a:schemeClr val="accent1"/>
                </a:solidFill>
              </a:rPr>
              <a:t>                               - </a:t>
            </a:r>
            <a:r>
              <a:rPr lang="es-MX" sz="2600" dirty="0" smtClean="0">
                <a:solidFill>
                  <a:schemeClr val="accent1"/>
                </a:solidFill>
              </a:rPr>
              <a:t>Rotación de proveedores</a:t>
            </a:r>
          </a:p>
          <a:p>
            <a:pPr algn="ctr">
              <a:buNone/>
            </a:pPr>
            <a:r>
              <a:rPr lang="es-MX" sz="2600" b="1" dirty="0" smtClean="0">
                <a:solidFill>
                  <a:schemeClr val="accent1"/>
                </a:solidFill>
              </a:rPr>
              <a:t>                      </a:t>
            </a:r>
            <a:endParaRPr lang="es-MX" sz="2600" b="1" dirty="0">
              <a:solidFill>
                <a:schemeClr val="accent1"/>
              </a:solidFill>
            </a:endParaRPr>
          </a:p>
        </p:txBody>
      </p:sp>
      <p:pic>
        <p:nvPicPr>
          <p:cNvPr id="4" name="3 Imagen" descr="BDSVBCAMRZGMRCAHPQQ2ECAWDW1XLCA1PHGW7CATCIWPICA4H083GCAXBCJEKCAM319HLCAV6IBPPCAAR6NSMCAQ345TXCA3Z6IYQCAFAR23JCAW6XQP5CAH7FYDLCAC5VDXQCA4YQE7E.jpg"/>
          <p:cNvPicPr>
            <a:picLocks noChangeAspect="1"/>
          </p:cNvPicPr>
          <p:nvPr/>
        </p:nvPicPr>
        <p:blipFill>
          <a:blip r:embed="rId2" cstate="print"/>
          <a:stretch>
            <a:fillRect/>
          </a:stretch>
        </p:blipFill>
        <p:spPr>
          <a:xfrm>
            <a:off x="1357290" y="4572008"/>
            <a:ext cx="1785950" cy="1894660"/>
          </a:xfrm>
          <a:prstGeom prst="rect">
            <a:avLst/>
          </a:prstGeom>
        </p:spPr>
      </p:pic>
      <p:sp>
        <p:nvSpPr>
          <p:cNvPr id="7" name="6 Marcador de número de diapositiva"/>
          <p:cNvSpPr>
            <a:spLocks noGrp="1"/>
          </p:cNvSpPr>
          <p:nvPr>
            <p:ph type="sldNum" sz="quarter" idx="12"/>
          </p:nvPr>
        </p:nvSpPr>
        <p:spPr/>
        <p:txBody>
          <a:bodyPr/>
          <a:lstStyle/>
          <a:p>
            <a:fld id="{5C3CCE7E-A8B7-4A82-9ED1-762F987D4DCA}" type="slidenum">
              <a:rPr lang="es-MX" smtClean="0"/>
              <a:pPr/>
              <a:t>23</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CICLO FINANCIERO</a:t>
            </a:r>
            <a:endParaRPr lang="en-US" dirty="0"/>
          </a:p>
        </p:txBody>
      </p:sp>
      <p:graphicFrame>
        <p:nvGraphicFramePr>
          <p:cNvPr id="4" name="3 Marcador de contenido"/>
          <p:cNvGraphicFramePr>
            <a:graphicFrameLocks noGrp="1"/>
          </p:cNvGraphicFramePr>
          <p:nvPr>
            <p:ph idx="1"/>
          </p:nvPr>
        </p:nvGraphicFramePr>
        <p:xfrm>
          <a:off x="765175" y="1714488"/>
          <a:ext cx="7612063" cy="5143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Marcador de número de diapositiva"/>
          <p:cNvSpPr>
            <a:spLocks noGrp="1"/>
          </p:cNvSpPr>
          <p:nvPr>
            <p:ph type="sldNum" sz="quarter" idx="12"/>
          </p:nvPr>
        </p:nvSpPr>
        <p:spPr/>
        <p:txBody>
          <a:bodyPr/>
          <a:lstStyle/>
          <a:p>
            <a:fld id="{5C3CCE7E-A8B7-4A82-9ED1-762F987D4DCA}" type="slidenum">
              <a:rPr lang="es-MX" smtClean="0"/>
              <a:pPr/>
              <a:t>24</a:t>
            </a:fld>
            <a:endParaRPr lang="es-MX"/>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solidFill>
                  <a:schemeClr val="accent2"/>
                </a:solidFill>
              </a:rPr>
              <a:t>Naturalmente en tanto menor número de días lleve completar el ciclo financiero, la empresa logrará un mejor aprovechamiento de sus recursos.</a:t>
            </a:r>
          </a:p>
          <a:p>
            <a:pPr algn="just"/>
            <a:r>
              <a:rPr lang="es-MX" dirty="0" smtClean="0"/>
              <a:t>En la administración del ciclo financiero, </a:t>
            </a:r>
            <a:r>
              <a:rPr lang="es-MX" dirty="0" smtClean="0">
                <a:solidFill>
                  <a:srgbClr val="FFFF00"/>
                </a:solidFill>
              </a:rPr>
              <a:t>se trata de reducir al máximo posible la inversión en cuentas por cobrar e inventarios</a:t>
            </a:r>
            <a:r>
              <a:rPr lang="es-MX" dirty="0" smtClean="0"/>
              <a:t> sin que ello implique la pérdida de ventas por no ofrecer financiamiento o no contar con existencias (materia prima o producto terminado)</a:t>
            </a:r>
          </a:p>
          <a:p>
            <a:pPr algn="just">
              <a:buNone/>
            </a:pPr>
            <a:endParaRPr lang="es-MX" dirty="0" smtClean="0"/>
          </a:p>
          <a:p>
            <a:pPr algn="just"/>
            <a:endParaRPr lang="en-US" dirty="0"/>
          </a:p>
        </p:txBody>
      </p:sp>
      <p:sp>
        <p:nvSpPr>
          <p:cNvPr id="6" name="5 Marcador de número de diapositiva"/>
          <p:cNvSpPr>
            <a:spLocks noGrp="1"/>
          </p:cNvSpPr>
          <p:nvPr>
            <p:ph type="sldNum" sz="quarter" idx="12"/>
          </p:nvPr>
        </p:nvSpPr>
        <p:spPr/>
        <p:txBody>
          <a:bodyPr/>
          <a:lstStyle/>
          <a:p>
            <a:fld id="{5C3CCE7E-A8B7-4A82-9ED1-762F987D4DCA}" type="slidenum">
              <a:rPr lang="es-MX" smtClean="0"/>
              <a:pPr/>
              <a:t>25</a:t>
            </a:fld>
            <a:endParaRPr lang="es-MX"/>
          </a:p>
        </p:txBody>
      </p:sp>
      <p:pic>
        <p:nvPicPr>
          <p:cNvPr id="7" name="Picture 11" descr="http://www.enba.sep.gob.mx/images/calendario.gif"/>
          <p:cNvPicPr>
            <a:picLocks noChangeAspect="1" noChangeArrowheads="1"/>
          </p:cNvPicPr>
          <p:nvPr/>
        </p:nvPicPr>
        <p:blipFill>
          <a:blip r:embed="rId2"/>
          <a:srcRect/>
          <a:stretch>
            <a:fillRect/>
          </a:stretch>
        </p:blipFill>
        <p:spPr bwMode="auto">
          <a:xfrm>
            <a:off x="4786314" y="0"/>
            <a:ext cx="1871663" cy="2266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endParaRPr lang="es-MX" dirty="0" smtClean="0"/>
          </a:p>
          <a:p>
            <a:pPr algn="just"/>
            <a:r>
              <a:rPr lang="es-MX" dirty="0" smtClean="0"/>
              <a:t>Asimismo se trata de </a:t>
            </a:r>
            <a:r>
              <a:rPr lang="es-MX" dirty="0" smtClean="0">
                <a:solidFill>
                  <a:srgbClr val="FFFF00"/>
                </a:solidFill>
              </a:rPr>
              <a:t>aprovechar al máximo los plazos concedidos voluntariamente por los proveedores, sin llegar al extremo de incurrir en mora, lo cual puede ocasionar que: </a:t>
            </a:r>
            <a:r>
              <a:rPr lang="es-MX" dirty="0" smtClean="0"/>
              <a:t>no coticen los mejores precios, que dejen de considerar la empresa como cliente confiable, o bien que surtan con retraso nuestros requerimientos de compra.</a:t>
            </a:r>
            <a:endParaRPr lang="en-US" dirty="0"/>
          </a:p>
        </p:txBody>
      </p:sp>
      <p:sp>
        <p:nvSpPr>
          <p:cNvPr id="6" name="5 Marcador de número de diapositiva"/>
          <p:cNvSpPr>
            <a:spLocks noGrp="1"/>
          </p:cNvSpPr>
          <p:nvPr>
            <p:ph type="sldNum" sz="quarter" idx="12"/>
          </p:nvPr>
        </p:nvSpPr>
        <p:spPr/>
        <p:txBody>
          <a:bodyPr/>
          <a:lstStyle/>
          <a:p>
            <a:fld id="{5C3CCE7E-A8B7-4A82-9ED1-762F987D4DCA}" type="slidenum">
              <a:rPr lang="es-MX" smtClean="0"/>
              <a:pPr/>
              <a:t>26</a:t>
            </a:fld>
            <a:endParaRPr lang="es-MX"/>
          </a:p>
        </p:txBody>
      </p:sp>
      <p:pic>
        <p:nvPicPr>
          <p:cNvPr id="7" name="Picture 7" descr="http://t2.gstatic.com/images?q=tbn:ANd9GcQSG7AQCW1F-XHRBY9A7NF3Vd8bpqrHHfKYu4lfncq1nWv8m4-PWQzPvvYP"/>
          <p:cNvPicPr>
            <a:picLocks noChangeAspect="1" noChangeArrowheads="1"/>
          </p:cNvPicPr>
          <p:nvPr/>
        </p:nvPicPr>
        <p:blipFill>
          <a:blip r:embed="rId2" cstate="print"/>
          <a:srcRect/>
          <a:stretch>
            <a:fillRect/>
          </a:stretch>
        </p:blipFill>
        <p:spPr bwMode="auto">
          <a:xfrm>
            <a:off x="3214678" y="214290"/>
            <a:ext cx="2571768" cy="2143140"/>
          </a:xfrm>
          <a:prstGeom prst="rect">
            <a:avLst/>
          </a:prstGeom>
          <a:noFill/>
          <a:effectLst>
            <a:softEdge rad="127000"/>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7584" y="3577474"/>
            <a:ext cx="7612064" cy="2726306"/>
          </a:xfrm>
        </p:spPr>
        <p:txBody>
          <a:bodyPr/>
          <a:lstStyle/>
          <a:p>
            <a:r>
              <a:rPr lang="es-MX" dirty="0" smtClean="0"/>
              <a:t>Con estos resultados nos damos cuenta de la necesidad de </a:t>
            </a:r>
            <a:r>
              <a:rPr lang="es-MX" dirty="0" smtClean="0">
                <a:solidFill>
                  <a:schemeClr val="accent2"/>
                </a:solidFill>
              </a:rPr>
              <a:t>revisar y modificar algunas políticas de la empresa</a:t>
            </a:r>
            <a:r>
              <a:rPr lang="es-MX" dirty="0" smtClean="0"/>
              <a:t> para no ir a la quiebra.</a:t>
            </a:r>
          </a:p>
          <a:p>
            <a:r>
              <a:rPr lang="es-MX" dirty="0" smtClean="0"/>
              <a:t>Un menor número de días para recuperar la inversión, indica un buen aprovechamiento de los recursos.</a:t>
            </a:r>
            <a:endParaRPr lang="es-MX" dirty="0"/>
          </a:p>
        </p:txBody>
      </p:sp>
      <p:sp>
        <p:nvSpPr>
          <p:cNvPr id="4" name="Marcador de número de diapositiva 3"/>
          <p:cNvSpPr>
            <a:spLocks noGrp="1"/>
          </p:cNvSpPr>
          <p:nvPr>
            <p:ph type="sldNum" sz="quarter" idx="12"/>
          </p:nvPr>
        </p:nvSpPr>
        <p:spPr/>
        <p:txBody>
          <a:bodyPr/>
          <a:lstStyle/>
          <a:p>
            <a:fld id="{5C3CCE7E-A8B7-4A82-9ED1-762F987D4DCA}" type="slidenum">
              <a:rPr lang="es-MX" smtClean="0"/>
              <a:pPr/>
              <a:t>27</a:t>
            </a:fld>
            <a:endParaRPr lang="es-MX"/>
          </a:p>
        </p:txBody>
      </p:sp>
      <p:pic>
        <p:nvPicPr>
          <p:cNvPr id="1028" name="Picture 4" descr="Resultado de imagen para ciclo financie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0"/>
            <a:ext cx="5040560" cy="3356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66526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sz="3600" dirty="0" smtClean="0"/>
              <a:t/>
            </a:r>
            <a:br>
              <a:rPr lang="es-MX" sz="3600" dirty="0" smtClean="0"/>
            </a:br>
            <a:r>
              <a:rPr lang="es-MX" sz="3600" b="1" dirty="0" smtClean="0"/>
              <a:t>Nota importante:</a:t>
            </a:r>
            <a:endParaRPr lang="es-MX" sz="3600" b="1" dirty="0"/>
          </a:p>
        </p:txBody>
      </p:sp>
      <p:sp>
        <p:nvSpPr>
          <p:cNvPr id="3" name="2 Marcador de contenido"/>
          <p:cNvSpPr>
            <a:spLocks noGrp="1"/>
          </p:cNvSpPr>
          <p:nvPr>
            <p:ph idx="1"/>
          </p:nvPr>
        </p:nvSpPr>
        <p:spPr/>
        <p:txBody>
          <a:bodyPr/>
          <a:lstStyle/>
          <a:p>
            <a:pPr algn="just"/>
            <a:r>
              <a:rPr lang="es-MX" dirty="0" smtClean="0"/>
              <a:t>Cabe mencionar que la Utilidad Neta es el resultado de restar a la Utilidad antes de Impuestos el ISR Y PTU correspondiente.</a:t>
            </a:r>
          </a:p>
          <a:p>
            <a:pPr algn="just"/>
            <a:r>
              <a:rPr lang="es-MX" dirty="0" smtClean="0"/>
              <a:t>Al descontar los </a:t>
            </a:r>
            <a:r>
              <a:rPr lang="es-MX" dirty="0" smtClean="0">
                <a:solidFill>
                  <a:schemeClr val="accent2"/>
                </a:solidFill>
              </a:rPr>
              <a:t>IMPUESTOS Y UTILIDADES PARA LOS TRABAJADORES</a:t>
            </a:r>
            <a:r>
              <a:rPr lang="es-MX" dirty="0" smtClean="0"/>
              <a:t>  se puede disponer de la </a:t>
            </a:r>
            <a:r>
              <a:rPr lang="es-MX" dirty="0" smtClean="0">
                <a:solidFill>
                  <a:schemeClr val="accent1"/>
                </a:solidFill>
              </a:rPr>
              <a:t>UTILIDAD NETA Y CALCULAR  LA RENTABILIDAD DE LA EMPRESA</a:t>
            </a:r>
            <a:r>
              <a:rPr lang="es-MX" dirty="0" smtClean="0"/>
              <a:t> </a:t>
            </a:r>
          </a:p>
          <a:p>
            <a:pPr algn="just">
              <a:buNone/>
            </a:pPr>
            <a:r>
              <a:rPr lang="es-MX" dirty="0" smtClean="0">
                <a:solidFill>
                  <a:schemeClr val="accent2"/>
                </a:solidFill>
              </a:rPr>
              <a:t>11. Utilidad Neta </a:t>
            </a:r>
            <a:r>
              <a:rPr lang="es-MX" b="1" dirty="0" smtClean="0">
                <a:solidFill>
                  <a:schemeClr val="accent2"/>
                </a:solidFill>
              </a:rPr>
              <a:t>= </a:t>
            </a:r>
            <a:r>
              <a:rPr lang="es-MX" dirty="0" smtClean="0">
                <a:solidFill>
                  <a:schemeClr val="accent2"/>
                </a:solidFill>
              </a:rPr>
              <a:t>Utilidad antes de Impuestos </a:t>
            </a:r>
            <a:r>
              <a:rPr lang="es-MX" b="1" dirty="0" smtClean="0">
                <a:solidFill>
                  <a:schemeClr val="accent2"/>
                </a:solidFill>
              </a:rPr>
              <a:t>– </a:t>
            </a:r>
          </a:p>
          <a:p>
            <a:pPr algn="just">
              <a:buNone/>
            </a:pPr>
            <a:r>
              <a:rPr lang="es-MX" b="1" dirty="0" smtClean="0">
                <a:solidFill>
                  <a:schemeClr val="accent2"/>
                </a:solidFill>
              </a:rPr>
              <a:t>                                             (ISR y PTU)</a:t>
            </a:r>
          </a:p>
          <a:p>
            <a:pPr algn="just"/>
            <a:endParaRPr lang="en-US" dirty="0"/>
          </a:p>
        </p:txBody>
      </p:sp>
      <p:sp>
        <p:nvSpPr>
          <p:cNvPr id="6" name="5 Marcador de número de diapositiva"/>
          <p:cNvSpPr>
            <a:spLocks noGrp="1"/>
          </p:cNvSpPr>
          <p:nvPr>
            <p:ph type="sldNum" sz="quarter" idx="12"/>
          </p:nvPr>
        </p:nvSpPr>
        <p:spPr/>
        <p:txBody>
          <a:bodyPr/>
          <a:lstStyle/>
          <a:p>
            <a:fld id="{5C3CCE7E-A8B7-4A82-9ED1-762F987D4DCA}" type="slidenum">
              <a:rPr lang="es-MX" smtClean="0"/>
              <a:pPr/>
              <a:t>28</a:t>
            </a:fld>
            <a:endParaRPr lang="es-MX"/>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a:t>RENTABILIDAD</a:t>
            </a:r>
            <a:endParaRPr lang="es-MX" dirty="0"/>
          </a:p>
        </p:txBody>
      </p:sp>
      <p:sp>
        <p:nvSpPr>
          <p:cNvPr id="3" name="2 Marcador de contenido"/>
          <p:cNvSpPr>
            <a:spLocks noGrp="1"/>
          </p:cNvSpPr>
          <p:nvPr>
            <p:ph idx="1"/>
          </p:nvPr>
        </p:nvSpPr>
        <p:spPr/>
        <p:txBody>
          <a:bodyPr>
            <a:normAutofit/>
          </a:bodyPr>
          <a:lstStyle/>
          <a:p>
            <a:pPr algn="just"/>
            <a:r>
              <a:rPr lang="es-MX" dirty="0" smtClean="0"/>
              <a:t>Permiten medir la capacidad de una empresa para generar utilidades.</a:t>
            </a:r>
          </a:p>
          <a:p>
            <a:pPr algn="just">
              <a:buNone/>
            </a:pPr>
            <a:r>
              <a:rPr lang="es-MX" dirty="0" smtClean="0">
                <a:solidFill>
                  <a:schemeClr val="accent2"/>
                </a:solidFill>
              </a:rPr>
              <a:t>12. </a:t>
            </a:r>
            <a:r>
              <a:rPr lang="es-MX" b="1" dirty="0" smtClean="0">
                <a:solidFill>
                  <a:schemeClr val="accent2"/>
                </a:solidFill>
              </a:rPr>
              <a:t>Rentabilidad sobre las ventas: </a:t>
            </a:r>
            <a:r>
              <a:rPr lang="es-MX" dirty="0" smtClean="0"/>
              <a:t>También se conoce como índice de productividad: mide la relación entre las utilidades netas e ingresos por venta.</a:t>
            </a:r>
          </a:p>
          <a:p>
            <a:pPr algn="just"/>
            <a:r>
              <a:rPr lang="es-MX" dirty="0" smtClean="0">
                <a:solidFill>
                  <a:schemeClr val="accent1"/>
                </a:solidFill>
              </a:rPr>
              <a:t>Rentabilidad sobre las ventas </a:t>
            </a:r>
            <a:r>
              <a:rPr lang="es-MX" b="1" dirty="0" smtClean="0">
                <a:solidFill>
                  <a:schemeClr val="accent1"/>
                </a:solidFill>
              </a:rPr>
              <a:t>=</a:t>
            </a:r>
            <a:r>
              <a:rPr lang="es-MX" dirty="0" smtClean="0">
                <a:solidFill>
                  <a:schemeClr val="accent1"/>
                </a:solidFill>
              </a:rPr>
              <a:t> </a:t>
            </a:r>
            <a:r>
              <a:rPr lang="es-MX" u="sng" dirty="0" smtClean="0">
                <a:solidFill>
                  <a:schemeClr val="accent1"/>
                </a:solidFill>
              </a:rPr>
              <a:t>Utilidad Neta </a:t>
            </a:r>
            <a:r>
              <a:rPr lang="es-MX" dirty="0" smtClean="0">
                <a:solidFill>
                  <a:schemeClr val="accent1"/>
                </a:solidFill>
              </a:rPr>
              <a:t>X100</a:t>
            </a:r>
          </a:p>
          <a:p>
            <a:pPr algn="ctr">
              <a:buNone/>
            </a:pPr>
            <a:r>
              <a:rPr lang="es-MX" dirty="0" smtClean="0">
                <a:solidFill>
                  <a:schemeClr val="accent1"/>
                </a:solidFill>
              </a:rPr>
              <a:t>                                                Ventas Netas</a:t>
            </a:r>
            <a:endParaRPr lang="es-MX" dirty="0">
              <a:solidFill>
                <a:schemeClr val="accent1"/>
              </a:solidFill>
            </a:endParaRPr>
          </a:p>
        </p:txBody>
      </p:sp>
      <p:sp>
        <p:nvSpPr>
          <p:cNvPr id="7" name="6 Marcador de número de diapositiva"/>
          <p:cNvSpPr>
            <a:spLocks noGrp="1"/>
          </p:cNvSpPr>
          <p:nvPr>
            <p:ph type="sldNum" sz="quarter" idx="12"/>
          </p:nvPr>
        </p:nvSpPr>
        <p:spPr/>
        <p:txBody>
          <a:bodyPr/>
          <a:lstStyle/>
          <a:p>
            <a:fld id="{5C3CCE7E-A8B7-4A82-9ED1-762F987D4DCA}" type="slidenum">
              <a:rPr lang="es-MX" smtClean="0"/>
              <a:pPr/>
              <a:t>29</a:t>
            </a:fld>
            <a:endParaRPr lang="es-MX"/>
          </a:p>
        </p:txBody>
      </p:sp>
      <p:pic>
        <p:nvPicPr>
          <p:cNvPr id="4" name="3 Imagen" descr="UFYENCACHV3DHCAFM59FNCAAFY629CAE9M9D9CAG96KMKCAXMIH82CA14B798CAVSEOU8CAGHK83ZCA3ZV7YZCA7LQHJRCAITN1YZCA8ZIRCZCAIV6FF7CACEROX3CA50ERF2CAIUR5VS.jpg"/>
          <p:cNvPicPr>
            <a:picLocks noChangeAspect="1"/>
          </p:cNvPicPr>
          <p:nvPr/>
        </p:nvPicPr>
        <p:blipFill>
          <a:blip r:embed="rId2" cstate="print"/>
          <a:stretch>
            <a:fillRect/>
          </a:stretch>
        </p:blipFill>
        <p:spPr>
          <a:xfrm>
            <a:off x="2339752" y="5085184"/>
            <a:ext cx="1581326" cy="158132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Razones Financieras</a:t>
            </a:r>
            <a:endParaRPr lang="en-US" dirty="0"/>
          </a:p>
        </p:txBody>
      </p:sp>
      <p:sp>
        <p:nvSpPr>
          <p:cNvPr id="3" name="2 Marcador de contenido"/>
          <p:cNvSpPr>
            <a:spLocks noGrp="1"/>
          </p:cNvSpPr>
          <p:nvPr>
            <p:ph idx="1"/>
          </p:nvPr>
        </p:nvSpPr>
        <p:spPr/>
        <p:txBody>
          <a:bodyPr/>
          <a:lstStyle/>
          <a:p>
            <a:pPr algn="just"/>
            <a:r>
              <a:rPr lang="es-MX" dirty="0" smtClean="0">
                <a:solidFill>
                  <a:srgbClr val="FFFF00"/>
                </a:solidFill>
              </a:rPr>
              <a:t>Es el método más comúnmente aceptado en el análisis de Estados Financieros </a:t>
            </a:r>
            <a:r>
              <a:rPr lang="es-MX" dirty="0" smtClean="0"/>
              <a:t>por sus ventajas, ya que por ser eminentemente de aplicación  vertical no se ve afectado por factores inflacionarios.</a:t>
            </a:r>
          </a:p>
          <a:p>
            <a:pPr algn="just">
              <a:buNone/>
            </a:pPr>
            <a:endParaRPr lang="es-MX" dirty="0" smtClean="0"/>
          </a:p>
          <a:p>
            <a:pPr algn="just"/>
            <a:r>
              <a:rPr lang="es-MX" dirty="0" smtClean="0">
                <a:solidFill>
                  <a:srgbClr val="FFFF00"/>
                </a:solidFill>
              </a:rPr>
              <a:t>Consiste en comparar y obtener coeficientes entre dos cuentas o grupos de cuentas del balance general e inclusive del estado de resultados, para conocer la relación que guardan entre sí.</a:t>
            </a:r>
            <a:r>
              <a:rPr lang="es-MX" dirty="0" smtClean="0"/>
              <a:t> (Gómez, 2000, 47)</a:t>
            </a:r>
            <a:endParaRPr lang="en-US" dirty="0"/>
          </a:p>
        </p:txBody>
      </p:sp>
      <p:sp>
        <p:nvSpPr>
          <p:cNvPr id="6" name="5 Marcador de número de diapositiva"/>
          <p:cNvSpPr>
            <a:spLocks noGrp="1"/>
          </p:cNvSpPr>
          <p:nvPr>
            <p:ph type="sldNum" sz="quarter" idx="12"/>
          </p:nvPr>
        </p:nvSpPr>
        <p:spPr/>
        <p:txBody>
          <a:bodyPr/>
          <a:lstStyle/>
          <a:p>
            <a:fld id="{5C3CCE7E-A8B7-4A82-9ED1-762F987D4DCA}" type="slidenum">
              <a:rPr lang="es-MX" smtClean="0"/>
              <a:pPr/>
              <a:t>3</a:t>
            </a:fld>
            <a:endParaRPr lang="es-MX"/>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472" y="2070846"/>
            <a:ext cx="8215370" cy="4182035"/>
          </a:xfrm>
        </p:spPr>
        <p:txBody>
          <a:bodyPr/>
          <a:lstStyle/>
          <a:p>
            <a:pPr algn="just">
              <a:buNone/>
            </a:pPr>
            <a:r>
              <a:rPr lang="es-MX" dirty="0" smtClean="0">
                <a:solidFill>
                  <a:schemeClr val="accent2"/>
                </a:solidFill>
              </a:rPr>
              <a:t>13.</a:t>
            </a:r>
            <a:r>
              <a:rPr lang="es-MX" b="1" dirty="0" smtClean="0">
                <a:solidFill>
                  <a:schemeClr val="accent2"/>
                </a:solidFill>
              </a:rPr>
              <a:t> Utilidad de operación a ventas: </a:t>
            </a:r>
            <a:r>
              <a:rPr lang="es-MX" dirty="0" smtClean="0"/>
              <a:t>Esta razón reportaría cuántos pesos ganamos (utilidad neta) por cada peso que vendemos:</a:t>
            </a:r>
          </a:p>
          <a:p>
            <a:r>
              <a:rPr lang="es-MX" sz="2400" dirty="0" smtClean="0">
                <a:solidFill>
                  <a:schemeClr val="accent1"/>
                </a:solidFill>
              </a:rPr>
              <a:t>Utilidad de operación a ventas</a:t>
            </a:r>
            <a:r>
              <a:rPr lang="es-MX" b="1" dirty="0" smtClean="0">
                <a:solidFill>
                  <a:schemeClr val="accent1"/>
                </a:solidFill>
              </a:rPr>
              <a:t>=</a:t>
            </a:r>
            <a:r>
              <a:rPr lang="es-MX" dirty="0" smtClean="0">
                <a:solidFill>
                  <a:schemeClr val="accent1"/>
                </a:solidFill>
              </a:rPr>
              <a:t> </a:t>
            </a:r>
            <a:r>
              <a:rPr lang="es-MX" sz="2000" u="sng" dirty="0" smtClean="0">
                <a:solidFill>
                  <a:schemeClr val="accent1"/>
                </a:solidFill>
              </a:rPr>
              <a:t>Utilidad de Operación  </a:t>
            </a:r>
            <a:r>
              <a:rPr lang="es-MX" sz="2000" dirty="0" smtClean="0">
                <a:solidFill>
                  <a:schemeClr val="accent1"/>
                </a:solidFill>
              </a:rPr>
              <a:t>X100</a:t>
            </a:r>
          </a:p>
          <a:p>
            <a:pPr algn="ctr">
              <a:buNone/>
            </a:pPr>
            <a:r>
              <a:rPr lang="es-MX" sz="2000" dirty="0" smtClean="0">
                <a:solidFill>
                  <a:schemeClr val="accent1"/>
                </a:solidFill>
              </a:rPr>
              <a:t>                                                                   Ventas Netas</a:t>
            </a:r>
          </a:p>
          <a:p>
            <a:pPr algn="ctr"/>
            <a:endParaRPr lang="es-MX" dirty="0" smtClean="0"/>
          </a:p>
          <a:p>
            <a:pPr marL="0" indent="0">
              <a:buNone/>
            </a:pPr>
            <a:endParaRPr lang="es-MX" dirty="0"/>
          </a:p>
        </p:txBody>
      </p:sp>
      <p:pic>
        <p:nvPicPr>
          <p:cNvPr id="4" name="3 Imagen" descr="IR94GCAQY57HZCACOF2BXCAM912S4CAHZYNMKCA51UWAPCAS1RSPRCATAASTCCALZHY8MCA8NO83JCA3JC35ACAWGLFP0CA9ZVBD5CAN577FRCAN0F2XZCARXYU0JCA0E5LESCAVE7348.jpg"/>
          <p:cNvPicPr>
            <a:picLocks noChangeAspect="1"/>
          </p:cNvPicPr>
          <p:nvPr/>
        </p:nvPicPr>
        <p:blipFill>
          <a:blip r:embed="rId2" cstate="print"/>
          <a:stretch>
            <a:fillRect/>
          </a:stretch>
        </p:blipFill>
        <p:spPr>
          <a:xfrm>
            <a:off x="1691680" y="4149080"/>
            <a:ext cx="2368854" cy="2306516"/>
          </a:xfrm>
          <a:prstGeom prst="rect">
            <a:avLst/>
          </a:prstGeom>
        </p:spPr>
      </p:pic>
      <p:sp>
        <p:nvSpPr>
          <p:cNvPr id="7" name="6 Marcador de número de diapositiva"/>
          <p:cNvSpPr>
            <a:spLocks noGrp="1"/>
          </p:cNvSpPr>
          <p:nvPr>
            <p:ph type="sldNum" sz="quarter" idx="12"/>
          </p:nvPr>
        </p:nvSpPr>
        <p:spPr/>
        <p:txBody>
          <a:bodyPr/>
          <a:lstStyle/>
          <a:p>
            <a:fld id="{5C3CCE7E-A8B7-4A82-9ED1-762F987D4DCA}" type="slidenum">
              <a:rPr lang="es-MX" smtClean="0"/>
              <a:pPr/>
              <a:t>30</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1916832"/>
            <a:ext cx="7612064" cy="4182035"/>
          </a:xfrm>
        </p:spPr>
        <p:txBody>
          <a:bodyPr>
            <a:normAutofit/>
          </a:bodyPr>
          <a:lstStyle/>
          <a:p>
            <a:pPr algn="just">
              <a:buNone/>
            </a:pPr>
            <a:r>
              <a:rPr lang="es-MX" dirty="0" smtClean="0">
                <a:solidFill>
                  <a:schemeClr val="accent2"/>
                </a:solidFill>
              </a:rPr>
              <a:t>14. </a:t>
            </a:r>
            <a:r>
              <a:rPr lang="es-MX" b="1" dirty="0" smtClean="0">
                <a:solidFill>
                  <a:schemeClr val="accent2"/>
                </a:solidFill>
              </a:rPr>
              <a:t>Rentabilidad sobre el Activo: </a:t>
            </a:r>
            <a:r>
              <a:rPr lang="es-MX" dirty="0" smtClean="0"/>
              <a:t>Permite conocer las ganancias que se obtienen con relación a la inversión en Activos, es decir, las utilidades que genera los recursos totales con los que cuenta el negocio.</a:t>
            </a:r>
          </a:p>
          <a:p>
            <a:pPr algn="just"/>
            <a:r>
              <a:rPr lang="es-MX" sz="2400" dirty="0" smtClean="0">
                <a:solidFill>
                  <a:schemeClr val="accent1"/>
                </a:solidFill>
              </a:rPr>
              <a:t>Rentabilidad sobre el activo</a:t>
            </a:r>
            <a:r>
              <a:rPr lang="es-MX" b="1" dirty="0" smtClean="0">
                <a:solidFill>
                  <a:schemeClr val="accent1"/>
                </a:solidFill>
              </a:rPr>
              <a:t>=</a:t>
            </a:r>
            <a:r>
              <a:rPr lang="es-MX" dirty="0" smtClean="0">
                <a:solidFill>
                  <a:schemeClr val="accent1"/>
                </a:solidFill>
              </a:rPr>
              <a:t> </a:t>
            </a:r>
            <a:r>
              <a:rPr lang="es-MX" u="sng" dirty="0" smtClean="0">
                <a:solidFill>
                  <a:schemeClr val="accent1"/>
                </a:solidFill>
              </a:rPr>
              <a:t>Utilidad Neta  </a:t>
            </a:r>
            <a:r>
              <a:rPr lang="es-MX" dirty="0" smtClean="0">
                <a:solidFill>
                  <a:schemeClr val="accent1"/>
                </a:solidFill>
              </a:rPr>
              <a:t>X100</a:t>
            </a:r>
          </a:p>
          <a:p>
            <a:pPr algn="ctr">
              <a:buNone/>
            </a:pPr>
            <a:r>
              <a:rPr lang="es-MX" dirty="0" smtClean="0">
                <a:solidFill>
                  <a:schemeClr val="accent1"/>
                </a:solidFill>
              </a:rPr>
              <a:t>                                         Activo Total</a:t>
            </a:r>
          </a:p>
          <a:p>
            <a:pPr algn="ctr"/>
            <a:endParaRPr lang="es-MX" dirty="0"/>
          </a:p>
        </p:txBody>
      </p:sp>
      <p:pic>
        <p:nvPicPr>
          <p:cNvPr id="4" name="3 Imagen" descr="QZ1MACA161MUYCA2NUVPFCAW039QPCAUNVRMFCAHMY9H0CABQYWWGCAQ3O0ZJCAI4G5FWCA0HOM8GCA7I7U6PCA7FLKW5CA965SNMCAODP3K1CAY7PVM3CAGSV7O8CAJLH0H2CAJIRU0J.jpg"/>
          <p:cNvPicPr>
            <a:picLocks noChangeAspect="1"/>
          </p:cNvPicPr>
          <p:nvPr/>
        </p:nvPicPr>
        <p:blipFill>
          <a:blip r:embed="rId2" cstate="print"/>
          <a:stretch>
            <a:fillRect/>
          </a:stretch>
        </p:blipFill>
        <p:spPr>
          <a:xfrm>
            <a:off x="2123729" y="4581127"/>
            <a:ext cx="1800200" cy="1775223"/>
          </a:xfrm>
          <a:prstGeom prst="rect">
            <a:avLst/>
          </a:prstGeom>
        </p:spPr>
      </p:pic>
      <p:sp>
        <p:nvSpPr>
          <p:cNvPr id="7" name="6 Marcador de número de diapositiva"/>
          <p:cNvSpPr>
            <a:spLocks noGrp="1"/>
          </p:cNvSpPr>
          <p:nvPr>
            <p:ph type="sldNum" sz="quarter" idx="12"/>
          </p:nvPr>
        </p:nvSpPr>
        <p:spPr/>
        <p:txBody>
          <a:bodyPr/>
          <a:lstStyle/>
          <a:p>
            <a:fld id="{5C3CCE7E-A8B7-4A82-9ED1-762F987D4DCA}" type="slidenum">
              <a:rPr lang="es-MX" smtClean="0"/>
              <a:pPr/>
              <a:t>31</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buNone/>
            </a:pPr>
            <a:r>
              <a:rPr lang="es-MX" dirty="0" smtClean="0">
                <a:solidFill>
                  <a:schemeClr val="accent2"/>
                </a:solidFill>
              </a:rPr>
              <a:t>15. </a:t>
            </a:r>
            <a:r>
              <a:rPr lang="es-MX" b="1" dirty="0" smtClean="0">
                <a:solidFill>
                  <a:schemeClr val="accent2"/>
                </a:solidFill>
              </a:rPr>
              <a:t>Rentabilidad sobre el capital: </a:t>
            </a:r>
            <a:r>
              <a:rPr lang="es-MX" dirty="0" smtClean="0"/>
              <a:t>Esta razón nos indica cuántos pesos estamos ganando por cada peso que tenemos invertido en el negocio.</a:t>
            </a:r>
          </a:p>
          <a:p>
            <a:pPr algn="just"/>
            <a:r>
              <a:rPr lang="es-MX" dirty="0" smtClean="0">
                <a:solidFill>
                  <a:schemeClr val="accent1"/>
                </a:solidFill>
              </a:rPr>
              <a:t>Rentabilidad sobre el capital</a:t>
            </a:r>
            <a:r>
              <a:rPr lang="es-MX" b="1" dirty="0" smtClean="0">
                <a:solidFill>
                  <a:schemeClr val="accent1"/>
                </a:solidFill>
              </a:rPr>
              <a:t>= </a:t>
            </a:r>
            <a:r>
              <a:rPr lang="es-MX" dirty="0" smtClean="0">
                <a:solidFill>
                  <a:schemeClr val="accent1"/>
                </a:solidFill>
              </a:rPr>
              <a:t> </a:t>
            </a:r>
            <a:r>
              <a:rPr lang="es-MX" sz="2400" u="sng" dirty="0" smtClean="0">
                <a:solidFill>
                  <a:schemeClr val="accent1"/>
                </a:solidFill>
              </a:rPr>
              <a:t>Utilidad Neta </a:t>
            </a:r>
            <a:r>
              <a:rPr lang="es-MX" dirty="0" smtClean="0">
                <a:solidFill>
                  <a:schemeClr val="accent1"/>
                </a:solidFill>
              </a:rPr>
              <a:t>X</a:t>
            </a:r>
            <a:r>
              <a:rPr lang="es-MX" sz="2400" dirty="0" smtClean="0">
                <a:solidFill>
                  <a:schemeClr val="accent1"/>
                </a:solidFill>
              </a:rPr>
              <a:t>100</a:t>
            </a:r>
          </a:p>
          <a:p>
            <a:pPr algn="ctr">
              <a:buNone/>
            </a:pPr>
            <a:r>
              <a:rPr lang="es-MX" sz="2400" dirty="0" smtClean="0">
                <a:solidFill>
                  <a:schemeClr val="accent1"/>
                </a:solidFill>
              </a:rPr>
              <a:t>                                               Capital Contable</a:t>
            </a:r>
          </a:p>
          <a:p>
            <a:pPr algn="just"/>
            <a:endParaRPr lang="es-MX" dirty="0" smtClean="0"/>
          </a:p>
          <a:p>
            <a:pPr algn="ctr"/>
            <a:endParaRPr lang="es-MX" b="1" dirty="0"/>
          </a:p>
        </p:txBody>
      </p:sp>
      <p:pic>
        <p:nvPicPr>
          <p:cNvPr id="4" name="3 Imagen" descr="0RHJ9CAHYQF8PCA9IZB61CAOET51VCAH1OFIICADKBFGJCAGVDZ3XCAI5T0YTCAPY383ZCAU765HECABV2O6SCAL8S77XCAL4FLKCCAO0KEBRCAF388ORCABJA04TCAJUB7VBCA1ANK72.jpg"/>
          <p:cNvPicPr>
            <a:picLocks noChangeAspect="1"/>
          </p:cNvPicPr>
          <p:nvPr/>
        </p:nvPicPr>
        <p:blipFill>
          <a:blip r:embed="rId2" cstate="print"/>
          <a:stretch>
            <a:fillRect/>
          </a:stretch>
        </p:blipFill>
        <p:spPr>
          <a:xfrm>
            <a:off x="1500166" y="4429132"/>
            <a:ext cx="2714644" cy="1802855"/>
          </a:xfrm>
          <a:prstGeom prst="rect">
            <a:avLst/>
          </a:prstGeom>
        </p:spPr>
      </p:pic>
      <p:sp>
        <p:nvSpPr>
          <p:cNvPr id="7" name="6 Marcador de número de diapositiva"/>
          <p:cNvSpPr>
            <a:spLocks noGrp="1"/>
          </p:cNvSpPr>
          <p:nvPr>
            <p:ph type="sldNum" sz="quarter" idx="12"/>
          </p:nvPr>
        </p:nvSpPr>
        <p:spPr/>
        <p:txBody>
          <a:bodyPr/>
          <a:lstStyle/>
          <a:p>
            <a:fld id="{5C3CCE7E-A8B7-4A82-9ED1-762F987D4DCA}" type="slidenum">
              <a:rPr lang="es-MX" smtClean="0"/>
              <a:pPr/>
              <a:t>32</a:t>
            </a:fld>
            <a:endParaRPr lang="es-MX"/>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
            </a:r>
            <a:br>
              <a:rPr lang="es-MX" dirty="0" smtClean="0"/>
            </a:br>
            <a:r>
              <a:rPr lang="es-MX" b="1" dirty="0" smtClean="0"/>
              <a:t>Sabias que?…</a:t>
            </a:r>
            <a:endParaRPr lang="es-MX" b="1" dirty="0"/>
          </a:p>
        </p:txBody>
      </p:sp>
      <p:sp>
        <p:nvSpPr>
          <p:cNvPr id="3" name="Marcador de contenido 2"/>
          <p:cNvSpPr>
            <a:spLocks noGrp="1"/>
          </p:cNvSpPr>
          <p:nvPr>
            <p:ph idx="1"/>
          </p:nvPr>
        </p:nvSpPr>
        <p:spPr/>
        <p:txBody>
          <a:bodyPr/>
          <a:lstStyle/>
          <a:p>
            <a:r>
              <a:rPr lang="es-MX" dirty="0" smtClean="0"/>
              <a:t>En todos los casos, </a:t>
            </a:r>
            <a:r>
              <a:rPr lang="es-MX" dirty="0" smtClean="0">
                <a:solidFill>
                  <a:schemeClr val="accent2"/>
                </a:solidFill>
              </a:rPr>
              <a:t>la utilización de pasivos permite incrementar la rentabilidad de los recursos aportados por accionistas. </a:t>
            </a:r>
            <a:r>
              <a:rPr lang="es-MX" dirty="0" smtClean="0"/>
              <a:t>Una forma de maximizar la rentabilidad del capital contable consistiría en contratar tantos pasivos como fuese posible. </a:t>
            </a:r>
            <a:r>
              <a:rPr lang="es-MX" dirty="0" smtClean="0">
                <a:solidFill>
                  <a:schemeClr val="accent1"/>
                </a:solidFill>
              </a:rPr>
              <a:t>Debe reconocerse que a medida que la empresa contrae más obligaciones, existen mayores posibilidades de que no genere recursos suficientes para cubrir sus deudas</a:t>
            </a:r>
            <a:r>
              <a:rPr lang="es-MX" dirty="0" smtClean="0"/>
              <a:t>, situación que podría llevarla a la quiebra o insolvencia. </a:t>
            </a:r>
            <a:endParaRPr lang="es-MX" dirty="0"/>
          </a:p>
        </p:txBody>
      </p:sp>
      <p:sp>
        <p:nvSpPr>
          <p:cNvPr id="4" name="Marcador de número de diapositiva 3"/>
          <p:cNvSpPr>
            <a:spLocks noGrp="1"/>
          </p:cNvSpPr>
          <p:nvPr>
            <p:ph type="sldNum" sz="quarter" idx="12"/>
          </p:nvPr>
        </p:nvSpPr>
        <p:spPr/>
        <p:txBody>
          <a:bodyPr/>
          <a:lstStyle/>
          <a:p>
            <a:fld id="{5C3CCE7E-A8B7-4A82-9ED1-762F987D4DCA}" type="slidenum">
              <a:rPr lang="es-MX" smtClean="0"/>
              <a:pPr/>
              <a:t>33</a:t>
            </a:fld>
            <a:endParaRPr lang="es-MX"/>
          </a:p>
        </p:txBody>
      </p:sp>
    </p:spTree>
    <p:extLst>
      <p:ext uri="{BB962C8B-B14F-4D97-AF65-F5344CB8AC3E}">
        <p14:creationId xmlns:p14="http://schemas.microsoft.com/office/powerpoint/2010/main" val="40970187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b="1" dirty="0" smtClean="0"/>
              <a:t>Referencias Bibliográficas</a:t>
            </a:r>
            <a:endParaRPr lang="en-US" b="1" dirty="0"/>
          </a:p>
        </p:txBody>
      </p:sp>
      <p:sp>
        <p:nvSpPr>
          <p:cNvPr id="5" name="4 Marcador de contenido"/>
          <p:cNvSpPr>
            <a:spLocks noGrp="1"/>
          </p:cNvSpPr>
          <p:nvPr>
            <p:ph idx="1"/>
          </p:nvPr>
        </p:nvSpPr>
        <p:spPr/>
        <p:txBody>
          <a:bodyPr>
            <a:normAutofit lnSpcReduction="10000"/>
          </a:bodyPr>
          <a:lstStyle/>
          <a:p>
            <a:pPr algn="just"/>
            <a:r>
              <a:rPr lang="es-ES" dirty="0" smtClean="0"/>
              <a:t>NACIONAL FINANCIERA. Análisis de Estados Financieros. PROMICRO. Programa de Apoyo Integral a la Microindustria.</a:t>
            </a:r>
          </a:p>
          <a:p>
            <a:pPr algn="just">
              <a:buNone/>
            </a:pPr>
            <a:endParaRPr lang="es-ES" dirty="0" smtClean="0"/>
          </a:p>
          <a:p>
            <a:pPr algn="just"/>
            <a:r>
              <a:rPr lang="es-ES" dirty="0" smtClean="0"/>
              <a:t>PERDOMO, Moreno Abraham.(2006). Elementos Básicos de Administración Financiera. Thomson.</a:t>
            </a:r>
          </a:p>
          <a:p>
            <a:pPr algn="just"/>
            <a:endParaRPr lang="en-US" dirty="0" smtClean="0"/>
          </a:p>
          <a:p>
            <a:pPr algn="just"/>
            <a:r>
              <a:rPr lang="es-ES" dirty="0" smtClean="0"/>
              <a:t>GOMEZ, López Ernesto Javier. (2000). Análisis e interpretación de Estados financieros. ECAFSA.</a:t>
            </a:r>
          </a:p>
          <a:p>
            <a:endParaRPr lang="en-US" dirty="0"/>
          </a:p>
        </p:txBody>
      </p:sp>
      <p:sp>
        <p:nvSpPr>
          <p:cNvPr id="8" name="7 Marcador de número de diapositiva"/>
          <p:cNvSpPr>
            <a:spLocks noGrp="1"/>
          </p:cNvSpPr>
          <p:nvPr>
            <p:ph type="sldNum" sz="quarter" idx="12"/>
          </p:nvPr>
        </p:nvSpPr>
        <p:spPr/>
        <p:txBody>
          <a:bodyPr/>
          <a:lstStyle/>
          <a:p>
            <a:fld id="{5C3CCE7E-A8B7-4A82-9ED1-762F987D4DCA}" type="slidenum">
              <a:rPr lang="es-MX" smtClean="0"/>
              <a:pPr/>
              <a:t>34</a:t>
            </a:fld>
            <a:endParaRPr lang="es-MX"/>
          </a:p>
        </p:txBody>
      </p:sp>
    </p:spTree>
    <p:extLst>
      <p:ext uri="{BB962C8B-B14F-4D97-AF65-F5344CB8AC3E}">
        <p14:creationId xmlns:p14="http://schemas.microsoft.com/office/powerpoint/2010/main" val="19092813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Este procedimiento consiste: en </a:t>
            </a:r>
            <a:r>
              <a:rPr lang="es-MX" dirty="0" smtClean="0">
                <a:solidFill>
                  <a:schemeClr val="accent2"/>
                </a:solidFill>
              </a:rPr>
              <a:t>“determinar las diferentes relaciones de dependencia que existen, al comparar geométricamente, las cifras de dos o más conceptos que integran el contenido de los estados financieros de una empresa determinada”.</a:t>
            </a:r>
            <a:r>
              <a:rPr lang="es-MX" dirty="0" smtClean="0"/>
              <a:t> (Perdomo, 2006, 61)</a:t>
            </a:r>
          </a:p>
          <a:p>
            <a:pPr algn="just"/>
            <a:r>
              <a:rPr lang="es-MX" dirty="0" smtClean="0"/>
              <a:t>Es importante señalar, que </a:t>
            </a:r>
            <a:r>
              <a:rPr lang="es-MX" dirty="0" smtClean="0">
                <a:solidFill>
                  <a:srgbClr val="FFFF00"/>
                </a:solidFill>
              </a:rPr>
              <a:t>el éxito en la aplicación de este método radica en la adecuada selección de las cuentas a comparar</a:t>
            </a:r>
            <a:r>
              <a:rPr lang="es-MX" dirty="0" smtClean="0"/>
              <a:t>, para obtener la información que nos ayude a conocer a la empresa en estudio.</a:t>
            </a:r>
            <a:endParaRPr lang="en-US" dirty="0"/>
          </a:p>
        </p:txBody>
      </p:sp>
      <p:sp>
        <p:nvSpPr>
          <p:cNvPr id="6" name="5 Marcador de número de diapositiva"/>
          <p:cNvSpPr>
            <a:spLocks noGrp="1"/>
          </p:cNvSpPr>
          <p:nvPr>
            <p:ph type="sldNum" sz="quarter" idx="12"/>
          </p:nvPr>
        </p:nvSpPr>
        <p:spPr/>
        <p:txBody>
          <a:bodyPr/>
          <a:lstStyle/>
          <a:p>
            <a:fld id="{5C3CCE7E-A8B7-4A82-9ED1-762F987D4DCA}" type="slidenum">
              <a:rPr lang="es-MX" smtClean="0"/>
              <a:pPr/>
              <a:t>4</a:t>
            </a:fld>
            <a:endParaRPr lang="es-MX"/>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solidFill>
                  <a:schemeClr val="accent2"/>
                </a:solidFill>
                <a:effectLst>
                  <a:outerShdw blurRad="38100" dist="38100" dir="2700000" algn="tl">
                    <a:srgbClr val="000000">
                      <a:alpha val="43137"/>
                    </a:srgbClr>
                  </a:outerShdw>
                </a:effectLst>
              </a:rPr>
              <a:t>Este método consiste en determinar las relaciones existentes entre los diferentes rubros de los estados financieros, para que mediante una correcta interpretación, puedas obtener información acerca del desempeño anterior de la empresa y su postura financiera para el futuro cercano.</a:t>
            </a:r>
          </a:p>
          <a:p>
            <a:pPr algn="just"/>
            <a:r>
              <a:rPr lang="es-MX" dirty="0" smtClean="0"/>
              <a:t>Por lo que podemos compararlas contra razones financieras de otra empresa de la misma industria y de la misma rama de actividad económica.</a:t>
            </a:r>
            <a:endParaRPr lang="es-MX" dirty="0" smtClean="0">
              <a:effectLst/>
            </a:endParaRPr>
          </a:p>
          <a:p>
            <a:endParaRPr lang="en-US" dirty="0"/>
          </a:p>
        </p:txBody>
      </p:sp>
      <p:sp>
        <p:nvSpPr>
          <p:cNvPr id="6" name="5 Marcador de número de diapositiva"/>
          <p:cNvSpPr>
            <a:spLocks noGrp="1"/>
          </p:cNvSpPr>
          <p:nvPr>
            <p:ph type="sldNum" sz="quarter" idx="12"/>
          </p:nvPr>
        </p:nvSpPr>
        <p:spPr/>
        <p:txBody>
          <a:bodyPr/>
          <a:lstStyle/>
          <a:p>
            <a:fld id="{5C3CCE7E-A8B7-4A82-9ED1-762F987D4DCA}" type="slidenum">
              <a:rPr lang="es-MX" smtClean="0"/>
              <a:pPr/>
              <a:t>5</a:t>
            </a:fld>
            <a:endParaRPr lang="es-MX"/>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Aunque el número de razones financieras que se pueden calcular es muy amplio, es conveniente determinar aquellas que tienen un significado práctico y que ayuden a definir los aspectos relevantes de la empresa. </a:t>
            </a:r>
            <a:endParaRPr lang="es-MX" sz="3200" dirty="0" smtClean="0">
              <a:solidFill>
                <a:srgbClr val="FF0000"/>
              </a:solidFill>
            </a:endParaRPr>
          </a:p>
          <a:p>
            <a:pPr>
              <a:buNone/>
            </a:pPr>
            <a:endParaRPr lang="en-US" dirty="0"/>
          </a:p>
        </p:txBody>
      </p:sp>
      <p:pic>
        <p:nvPicPr>
          <p:cNvPr id="4" name="3 Imagen" descr="45MQECA0OLE26CA1UCSXVCAM7YJT8CAOJLJM0CAGTVUCZCAXB7Q5GCADRC18SCAKRXGF7CA7DQ2QSCARB8GUCCA2VA5H1CAQ0VYXUCAUMSL29CA9JW7PBCAGHEKJLCAZSGTGXCA7HD81L.jpg"/>
          <p:cNvPicPr>
            <a:picLocks noChangeAspect="1"/>
          </p:cNvPicPr>
          <p:nvPr/>
        </p:nvPicPr>
        <p:blipFill>
          <a:blip r:embed="rId2" cstate="print"/>
          <a:stretch>
            <a:fillRect/>
          </a:stretch>
        </p:blipFill>
        <p:spPr>
          <a:xfrm>
            <a:off x="5643570" y="4143380"/>
            <a:ext cx="2285984" cy="207167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7" name="6 Marcador de número de diapositiva"/>
          <p:cNvSpPr>
            <a:spLocks noGrp="1"/>
          </p:cNvSpPr>
          <p:nvPr>
            <p:ph type="sldNum" sz="quarter" idx="12"/>
          </p:nvPr>
        </p:nvSpPr>
        <p:spPr/>
        <p:txBody>
          <a:bodyPr/>
          <a:lstStyle/>
          <a:p>
            <a:fld id="{5C3CCE7E-A8B7-4A82-9ED1-762F987D4DCA}" type="slidenum">
              <a:rPr lang="es-MX" smtClean="0"/>
              <a:pPr/>
              <a:t>6</a:t>
            </a:fld>
            <a:endParaRPr lang="es-MX"/>
          </a:p>
        </p:txBody>
      </p:sp>
      <p:pic>
        <p:nvPicPr>
          <p:cNvPr id="6" name="Picture 5" descr="http://delucio.com/blog/wp-content/images/busy_man.jpg"/>
          <p:cNvPicPr>
            <a:picLocks noChangeAspect="1" noChangeArrowheads="1"/>
          </p:cNvPicPr>
          <p:nvPr/>
        </p:nvPicPr>
        <p:blipFill>
          <a:blip r:embed="rId3" cstate="print"/>
          <a:srcRect/>
          <a:stretch>
            <a:fillRect/>
          </a:stretch>
        </p:blipFill>
        <p:spPr bwMode="auto">
          <a:xfrm>
            <a:off x="1428728" y="4071942"/>
            <a:ext cx="2883740" cy="2327965"/>
          </a:xfrm>
          <a:prstGeom prst="rect">
            <a:avLst/>
          </a:prstGeom>
          <a:noFill/>
          <a:effectLst>
            <a:softEdge rad="1270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Estructura propuesta de Razones Financieras</a:t>
            </a:r>
            <a:endParaRPr lang="en-US" b="1" dirty="0"/>
          </a:p>
        </p:txBody>
      </p:sp>
      <p:sp>
        <p:nvSpPr>
          <p:cNvPr id="3" name="2 Marcador de contenido"/>
          <p:cNvSpPr>
            <a:spLocks noGrp="1"/>
          </p:cNvSpPr>
          <p:nvPr>
            <p:ph idx="1"/>
          </p:nvPr>
        </p:nvSpPr>
        <p:spPr/>
        <p:txBody>
          <a:bodyPr/>
          <a:lstStyle/>
          <a:p>
            <a:pPr algn="just"/>
            <a:r>
              <a:rPr lang="es-MX" dirty="0" smtClean="0"/>
              <a:t>Para hacer más accesible su comprensión se han clasificado las </a:t>
            </a:r>
            <a:r>
              <a:rPr lang="es-MX" dirty="0" smtClean="0">
                <a:solidFill>
                  <a:srgbClr val="FFFF00"/>
                </a:solidFill>
              </a:rPr>
              <a:t>RAZONES FINANCIERAS </a:t>
            </a:r>
            <a:r>
              <a:rPr lang="es-MX" dirty="0" smtClean="0"/>
              <a:t>en cuatro grupos, mencionando en cada uno de ellos las que puedan serle de mayor utilidad:</a:t>
            </a:r>
          </a:p>
          <a:p>
            <a:pPr algn="just"/>
            <a:r>
              <a:rPr lang="es-MX" dirty="0" smtClean="0">
                <a:solidFill>
                  <a:schemeClr val="tx1"/>
                </a:solidFill>
              </a:rPr>
              <a:t>LUQUIDEZ</a:t>
            </a:r>
          </a:p>
          <a:p>
            <a:pPr algn="just"/>
            <a:r>
              <a:rPr lang="es-MX" dirty="0" smtClean="0">
                <a:solidFill>
                  <a:schemeClr val="tx1"/>
                </a:solidFill>
              </a:rPr>
              <a:t>ENDEUDAMIENTO</a:t>
            </a:r>
          </a:p>
          <a:p>
            <a:pPr algn="just"/>
            <a:r>
              <a:rPr lang="es-MX" dirty="0" smtClean="0">
                <a:solidFill>
                  <a:schemeClr val="tx1"/>
                </a:solidFill>
              </a:rPr>
              <a:t>EFICIENCIA Y OPERACIÓN</a:t>
            </a:r>
          </a:p>
          <a:p>
            <a:pPr algn="just"/>
            <a:r>
              <a:rPr lang="es-MX" dirty="0" smtClean="0">
                <a:solidFill>
                  <a:schemeClr val="tx1"/>
                </a:solidFill>
              </a:rPr>
              <a:t>RENTABILIDAD</a:t>
            </a:r>
            <a:endParaRPr lang="en-US" dirty="0">
              <a:solidFill>
                <a:schemeClr val="tx1"/>
              </a:solidFill>
            </a:endParaRPr>
          </a:p>
        </p:txBody>
      </p:sp>
      <p:sp>
        <p:nvSpPr>
          <p:cNvPr id="6" name="5 Marcador de número de diapositiva"/>
          <p:cNvSpPr>
            <a:spLocks noGrp="1"/>
          </p:cNvSpPr>
          <p:nvPr>
            <p:ph type="sldNum" sz="quarter" idx="12"/>
          </p:nvPr>
        </p:nvSpPr>
        <p:spPr/>
        <p:txBody>
          <a:bodyPr/>
          <a:lstStyle/>
          <a:p>
            <a:fld id="{5C3CCE7E-A8B7-4A82-9ED1-762F987D4DCA}" type="slidenum">
              <a:rPr lang="es-MX" smtClean="0"/>
              <a:pPr/>
              <a:t>7</a:t>
            </a:fld>
            <a:endParaRPr lang="es-MX"/>
          </a:p>
        </p:txBody>
      </p:sp>
      <p:pic>
        <p:nvPicPr>
          <p:cNvPr id="5" name="Picture 9" descr="http://t0.gstatic.com/images?q=tbn:ANd9GcRvxfqkrKDKtmuaVsHxM_TOMGupf9x70XBjYxRdbFIs_L47e5cdmTZZcJn3"/>
          <p:cNvPicPr>
            <a:picLocks noChangeAspect="1" noChangeArrowheads="1"/>
          </p:cNvPicPr>
          <p:nvPr/>
        </p:nvPicPr>
        <p:blipFill>
          <a:blip r:embed="rId2"/>
          <a:srcRect/>
          <a:stretch>
            <a:fillRect/>
          </a:stretch>
        </p:blipFill>
        <p:spPr bwMode="auto">
          <a:xfrm>
            <a:off x="5643570" y="3786190"/>
            <a:ext cx="2643206" cy="23574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8229600" cy="1143000"/>
          </a:xfrm>
        </p:spPr>
        <p:txBody>
          <a:bodyPr/>
          <a:lstStyle/>
          <a:p>
            <a:r>
              <a:rPr lang="es-MX" b="1" dirty="0" smtClean="0">
                <a:effectLst/>
              </a:rPr>
              <a:t>LIQUIDEZ</a:t>
            </a:r>
            <a:endParaRPr lang="es-MX" b="1" dirty="0">
              <a:effectLst/>
            </a:endParaRPr>
          </a:p>
        </p:txBody>
      </p:sp>
      <p:sp>
        <p:nvSpPr>
          <p:cNvPr id="3" name="2 Marcador de contenido"/>
          <p:cNvSpPr>
            <a:spLocks noGrp="1"/>
          </p:cNvSpPr>
          <p:nvPr>
            <p:ph idx="1"/>
          </p:nvPr>
        </p:nvSpPr>
        <p:spPr>
          <a:xfrm>
            <a:off x="785786" y="2000240"/>
            <a:ext cx="7612064" cy="4182035"/>
          </a:xfrm>
        </p:spPr>
        <p:txBody>
          <a:bodyPr>
            <a:normAutofit fontScale="92500" lnSpcReduction="10000"/>
          </a:bodyPr>
          <a:lstStyle/>
          <a:p>
            <a:pPr algn="just"/>
            <a:r>
              <a:rPr lang="es-MX" sz="2600" dirty="0" smtClean="0"/>
              <a:t>Las razones de liquidez se utilizan para analizar la capacidad de la empresa de cumplir con sus compromisos de pago a corto plazo.</a:t>
            </a:r>
          </a:p>
          <a:p>
            <a:pPr algn="just">
              <a:buNone/>
            </a:pPr>
            <a:r>
              <a:rPr lang="es-MX" sz="2600" dirty="0" smtClean="0">
                <a:solidFill>
                  <a:schemeClr val="accent2"/>
                </a:solidFill>
              </a:rPr>
              <a:t>1. </a:t>
            </a:r>
            <a:r>
              <a:rPr lang="es-MX" sz="2600" b="1" dirty="0" smtClean="0">
                <a:solidFill>
                  <a:schemeClr val="accent2"/>
                </a:solidFill>
              </a:rPr>
              <a:t>Índice de liquidez: </a:t>
            </a:r>
            <a:r>
              <a:rPr lang="es-MX" sz="2600" dirty="0" smtClean="0"/>
              <a:t>Este índice permite conocer con cuánto se dispone para hacer frente a las obligaciones de corto plazo.</a:t>
            </a:r>
          </a:p>
          <a:p>
            <a:endParaRPr lang="es-MX" b="1" dirty="0" smtClean="0"/>
          </a:p>
          <a:p>
            <a:pPr algn="ctr">
              <a:buNone/>
            </a:pPr>
            <a:r>
              <a:rPr lang="es-MX" sz="3000" b="1" dirty="0" smtClean="0"/>
              <a:t>               </a:t>
            </a:r>
            <a:r>
              <a:rPr lang="es-MX" sz="3000" b="1" dirty="0" smtClean="0">
                <a:solidFill>
                  <a:schemeClr val="accent1"/>
                </a:solidFill>
              </a:rPr>
              <a:t>Liquidez  </a:t>
            </a:r>
            <a:r>
              <a:rPr lang="es-MX" sz="3000" dirty="0" smtClean="0">
                <a:solidFill>
                  <a:schemeClr val="accent1"/>
                </a:solidFill>
              </a:rPr>
              <a:t>=  </a:t>
            </a:r>
            <a:r>
              <a:rPr lang="es-MX" sz="3000" u="sng" dirty="0" smtClean="0">
                <a:solidFill>
                  <a:schemeClr val="accent1"/>
                </a:solidFill>
              </a:rPr>
              <a:t>Activo Circulante</a:t>
            </a:r>
          </a:p>
          <a:p>
            <a:pPr algn="ctr">
              <a:buNone/>
            </a:pPr>
            <a:r>
              <a:rPr lang="es-MX" sz="3000" dirty="0" smtClean="0">
                <a:solidFill>
                  <a:schemeClr val="accent1"/>
                </a:solidFill>
              </a:rPr>
              <a:t>                                      Pasivo Circulante</a:t>
            </a:r>
          </a:p>
          <a:p>
            <a:endParaRPr lang="es-MX" b="1" dirty="0"/>
          </a:p>
        </p:txBody>
      </p:sp>
      <p:sp>
        <p:nvSpPr>
          <p:cNvPr id="7" name="6 Marcador de número de diapositiva"/>
          <p:cNvSpPr>
            <a:spLocks noGrp="1"/>
          </p:cNvSpPr>
          <p:nvPr>
            <p:ph type="sldNum" sz="quarter" idx="12"/>
          </p:nvPr>
        </p:nvSpPr>
        <p:spPr/>
        <p:txBody>
          <a:bodyPr/>
          <a:lstStyle/>
          <a:p>
            <a:fld id="{5C3CCE7E-A8B7-4A82-9ED1-762F987D4DCA}" type="slidenum">
              <a:rPr lang="es-MX" smtClean="0"/>
              <a:pPr/>
              <a:t>8</a:t>
            </a:fld>
            <a:endParaRPr lang="es-MX"/>
          </a:p>
        </p:txBody>
      </p:sp>
      <p:pic>
        <p:nvPicPr>
          <p:cNvPr id="6" name="Picture 2" descr="http://mercadoynegocios.net/wp-content/uploads/2010/03/ingresos-residuales.jpg"/>
          <p:cNvPicPr>
            <a:picLocks noChangeAspect="1" noChangeArrowheads="1"/>
          </p:cNvPicPr>
          <p:nvPr/>
        </p:nvPicPr>
        <p:blipFill>
          <a:blip r:embed="rId2" cstate="print"/>
          <a:srcRect/>
          <a:stretch>
            <a:fillRect/>
          </a:stretch>
        </p:blipFill>
        <p:spPr bwMode="auto">
          <a:xfrm>
            <a:off x="642910" y="4500570"/>
            <a:ext cx="1731283" cy="1704232"/>
          </a:xfrm>
          <a:prstGeom prst="rect">
            <a:avLst/>
          </a:prstGeom>
          <a:noFill/>
          <a:effectLst>
            <a:softEdge rad="127000"/>
          </a:effec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sz="2800" b="1" dirty="0" smtClean="0"/>
              <a:t>Recordemos que estos dos grupos del balance incluyen los siguientes conceptos:</a:t>
            </a:r>
            <a:endParaRPr lang="es-MX" sz="2800" b="1" dirty="0"/>
          </a:p>
        </p:txBody>
      </p:sp>
      <p:sp>
        <p:nvSpPr>
          <p:cNvPr id="6" name="Marcador de texto 5"/>
          <p:cNvSpPr>
            <a:spLocks noGrp="1"/>
          </p:cNvSpPr>
          <p:nvPr>
            <p:ph type="body" idx="1"/>
          </p:nvPr>
        </p:nvSpPr>
        <p:spPr/>
        <p:txBody>
          <a:bodyPr/>
          <a:lstStyle/>
          <a:p>
            <a:r>
              <a:rPr lang="es-MX" dirty="0" smtClean="0">
                <a:solidFill>
                  <a:schemeClr val="accent1"/>
                </a:solidFill>
              </a:rPr>
              <a:t>Activo Circulante</a:t>
            </a:r>
            <a:endParaRPr lang="es-MX" dirty="0">
              <a:solidFill>
                <a:schemeClr val="accent1"/>
              </a:solidFill>
            </a:endParaRPr>
          </a:p>
        </p:txBody>
      </p:sp>
      <p:sp>
        <p:nvSpPr>
          <p:cNvPr id="7" name="Marcador de contenido 6"/>
          <p:cNvSpPr>
            <a:spLocks noGrp="1"/>
          </p:cNvSpPr>
          <p:nvPr>
            <p:ph sz="half" idx="2"/>
          </p:nvPr>
        </p:nvSpPr>
        <p:spPr/>
        <p:txBody>
          <a:bodyPr/>
          <a:lstStyle/>
          <a:p>
            <a:r>
              <a:rPr lang="es-MX" dirty="0" smtClean="0"/>
              <a:t>Caja</a:t>
            </a:r>
          </a:p>
          <a:p>
            <a:r>
              <a:rPr lang="es-MX" dirty="0" smtClean="0"/>
              <a:t>Bancos</a:t>
            </a:r>
          </a:p>
          <a:p>
            <a:r>
              <a:rPr lang="es-MX" dirty="0" smtClean="0"/>
              <a:t>Inversiones en valores</a:t>
            </a:r>
          </a:p>
          <a:p>
            <a:r>
              <a:rPr lang="es-MX" dirty="0" smtClean="0"/>
              <a:t>Cuentas por cobrar</a:t>
            </a:r>
          </a:p>
          <a:p>
            <a:r>
              <a:rPr lang="es-MX" dirty="0" smtClean="0"/>
              <a:t>Inventario</a:t>
            </a:r>
          </a:p>
          <a:p>
            <a:r>
              <a:rPr lang="es-MX" dirty="0" smtClean="0"/>
              <a:t>Otros activos</a:t>
            </a:r>
            <a:endParaRPr lang="es-MX" dirty="0"/>
          </a:p>
        </p:txBody>
      </p:sp>
      <p:sp>
        <p:nvSpPr>
          <p:cNvPr id="8" name="Marcador de texto 7"/>
          <p:cNvSpPr>
            <a:spLocks noGrp="1"/>
          </p:cNvSpPr>
          <p:nvPr>
            <p:ph type="body" sz="quarter" idx="3"/>
          </p:nvPr>
        </p:nvSpPr>
        <p:spPr/>
        <p:txBody>
          <a:bodyPr/>
          <a:lstStyle/>
          <a:p>
            <a:r>
              <a:rPr lang="es-MX" dirty="0" smtClean="0">
                <a:solidFill>
                  <a:schemeClr val="accent2"/>
                </a:solidFill>
              </a:rPr>
              <a:t>Pasivo Circulante</a:t>
            </a:r>
            <a:endParaRPr lang="es-MX" dirty="0">
              <a:solidFill>
                <a:schemeClr val="accent2"/>
              </a:solidFill>
            </a:endParaRPr>
          </a:p>
        </p:txBody>
      </p:sp>
      <p:sp>
        <p:nvSpPr>
          <p:cNvPr id="9" name="Marcador de contenido 8"/>
          <p:cNvSpPr>
            <a:spLocks noGrp="1"/>
          </p:cNvSpPr>
          <p:nvPr>
            <p:ph sz="quarter" idx="4"/>
          </p:nvPr>
        </p:nvSpPr>
        <p:spPr/>
        <p:txBody>
          <a:bodyPr/>
          <a:lstStyle/>
          <a:p>
            <a:r>
              <a:rPr lang="es-MX" dirty="0" smtClean="0"/>
              <a:t>Proveedores</a:t>
            </a:r>
          </a:p>
          <a:p>
            <a:r>
              <a:rPr lang="es-MX" dirty="0" smtClean="0"/>
              <a:t>Impuestos por pagar</a:t>
            </a:r>
          </a:p>
          <a:p>
            <a:r>
              <a:rPr lang="es-MX" dirty="0" smtClean="0"/>
              <a:t>Acreedores diversos</a:t>
            </a:r>
          </a:p>
          <a:p>
            <a:r>
              <a:rPr lang="es-MX" dirty="0" smtClean="0"/>
              <a:t>Documentos por pagar</a:t>
            </a:r>
          </a:p>
          <a:p>
            <a:r>
              <a:rPr lang="es-MX" dirty="0" smtClean="0"/>
              <a:t>Créditos bancarios</a:t>
            </a:r>
            <a:endParaRPr lang="es-MX" dirty="0"/>
          </a:p>
        </p:txBody>
      </p:sp>
      <p:sp>
        <p:nvSpPr>
          <p:cNvPr id="4" name="Marcador de número de diapositiva 3"/>
          <p:cNvSpPr>
            <a:spLocks noGrp="1"/>
          </p:cNvSpPr>
          <p:nvPr>
            <p:ph type="sldNum" sz="quarter" idx="12"/>
          </p:nvPr>
        </p:nvSpPr>
        <p:spPr/>
        <p:txBody>
          <a:bodyPr/>
          <a:lstStyle/>
          <a:p>
            <a:fld id="{5C3CCE7E-A8B7-4A82-9ED1-762F987D4DCA}" type="slidenum">
              <a:rPr lang="es-MX" smtClean="0"/>
              <a:pPr/>
              <a:t>9</a:t>
            </a:fld>
            <a:endParaRPr lang="es-MX"/>
          </a:p>
        </p:txBody>
      </p:sp>
    </p:spTree>
    <p:extLst>
      <p:ext uri="{BB962C8B-B14F-4D97-AF65-F5344CB8AC3E}">
        <p14:creationId xmlns:p14="http://schemas.microsoft.com/office/powerpoint/2010/main" val="3252438498"/>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ábitat">
  <a:themeElements>
    <a:clrScheme name="Há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ábitat">
      <a:majorFont>
        <a:latin typeface="Book Antiqua"/>
        <a:ea typeface=""/>
        <a:cs typeface=""/>
        <a:font script="Jpan" typeface="ＭＳ 明朝"/>
      </a:majorFont>
      <a:minorFont>
        <a:latin typeface="Book Antiqua"/>
        <a:ea typeface=""/>
        <a:cs typeface=""/>
        <a:font script="Jpan" typeface="ＭＳ 明朝"/>
      </a:minorFont>
    </a:fontScheme>
    <a:fmtScheme name="Há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1201</TotalTime>
  <Words>1799</Words>
  <Application>Microsoft Office PowerPoint</Application>
  <PresentationFormat>Presentación en pantalla (4:3)</PresentationFormat>
  <Paragraphs>165</Paragraphs>
  <Slides>34</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34</vt:i4>
      </vt:variant>
    </vt:vector>
  </HeadingPairs>
  <TitlesOfParts>
    <vt:vector size="38" baseType="lpstr">
      <vt:lpstr>Book Antiqua</vt:lpstr>
      <vt:lpstr>Calibri</vt:lpstr>
      <vt:lpstr>Wingdings 2</vt:lpstr>
      <vt:lpstr>Hábitat</vt:lpstr>
      <vt:lpstr> UNIVERSIDAD AUTÓNOMA DEL ESTADO DE MÉXICO   FACULTAD DE CONTADURÍA Y ADMINISTRACIÓN Licenciatura en Mercadotecnia   Unidad de Aprendizaje: Información Financiera Créditos: 7  Tema: Razones Financieras </vt:lpstr>
      <vt:lpstr>Método de análisis vertical:</vt:lpstr>
      <vt:lpstr>Razones Financieras</vt:lpstr>
      <vt:lpstr>Presentación de PowerPoint</vt:lpstr>
      <vt:lpstr>Presentación de PowerPoint</vt:lpstr>
      <vt:lpstr>Presentación de PowerPoint</vt:lpstr>
      <vt:lpstr>Estructura propuesta de Razones Financieras</vt:lpstr>
      <vt:lpstr>LIQUIDEZ</vt:lpstr>
      <vt:lpstr>Recordemos que estos dos grupos del balance incluyen los siguientes conceptos:</vt:lpstr>
      <vt:lpstr>Presentación de PowerPoint</vt:lpstr>
      <vt:lpstr>Presentación de PowerPoint</vt:lpstr>
      <vt:lpstr>Presentación de PowerPoint</vt:lpstr>
      <vt:lpstr>ENDEUDAMIENTO</vt:lpstr>
      <vt:lpstr>Presentación de PowerPoint</vt:lpstr>
      <vt:lpstr>Presentación de PowerPoint</vt:lpstr>
      <vt:lpstr>EFICIENCIA Y OPERACIÓN (Productividad)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CICLO FINANCIERO</vt:lpstr>
      <vt:lpstr>Presentación de PowerPoint</vt:lpstr>
      <vt:lpstr>Presentación de PowerPoint</vt:lpstr>
      <vt:lpstr>Presentación de PowerPoint</vt:lpstr>
      <vt:lpstr> Nota importante:</vt:lpstr>
      <vt:lpstr>RENTABILIDAD</vt:lpstr>
      <vt:lpstr>Presentación de PowerPoint</vt:lpstr>
      <vt:lpstr>Presentación de PowerPoint</vt:lpstr>
      <vt:lpstr>Presentación de PowerPoint</vt:lpstr>
      <vt:lpstr> Sabias que?…</vt:lpstr>
      <vt:lpstr>Referencias Bibliográficas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RAZONES FINANCIERAS</dc:title>
  <dc:creator>GaBy</dc:creator>
  <cp:lastModifiedBy>usuario</cp:lastModifiedBy>
  <cp:revision>115</cp:revision>
  <dcterms:created xsi:type="dcterms:W3CDTF">2010-02-26T03:19:16Z</dcterms:created>
  <dcterms:modified xsi:type="dcterms:W3CDTF">2019-09-28T13:24:49Z</dcterms:modified>
</cp:coreProperties>
</file>