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7"/>
  </p:notesMasterIdLst>
  <p:sldIdLst>
    <p:sldId id="28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92" r:id="rId31"/>
    <p:sldId id="285" r:id="rId32"/>
    <p:sldId id="286" r:id="rId33"/>
    <p:sldId id="287" r:id="rId34"/>
    <p:sldId id="288" r:id="rId35"/>
    <p:sldId id="290" r:id="rId36"/>
  </p:sldIdLst>
  <p:sldSz cx="10058400" cy="7772400"/>
  <p:notesSz cx="10058400" cy="7772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72" y="4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2BB931-D47C-4ECA-895C-F5D68BC2A802}" type="datetimeFigureOut">
              <a:rPr lang="es-MX" smtClean="0"/>
              <a:t>28/09/2019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697538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54201-EC6E-4E6C-A9E9-6C01D97CCF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724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D6668-6C02-44D0-BE75-0DCD05EC599D}" type="datetime1">
              <a:rPr lang="en-US" smtClean="0"/>
              <a:t>9/28/2019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333333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6D64D-5453-4C8A-BFB3-502D9F247869}" type="datetime1">
              <a:rPr lang="en-US" smtClean="0"/>
              <a:t>9/28/2019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333333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B7535-6368-44EA-B22F-3ACE2524445C}" type="datetime1">
              <a:rPr lang="en-US" smtClean="0"/>
              <a:t>9/28/2019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333333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41974-97AC-451A-A336-00CA68FF2EF8}" type="datetime1">
              <a:rPr lang="en-US" smtClean="0"/>
              <a:t>9/28/2019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BA92D-A109-4331-A446-471B84EA0806}" type="datetime1">
              <a:rPr lang="en-US" smtClean="0"/>
              <a:t>9/28/2019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67916" y="916177"/>
            <a:ext cx="6322567" cy="1245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rgbClr val="333333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97025" y="1922780"/>
            <a:ext cx="7864348" cy="29514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09EA5-F3BA-496F-AB25-1BD79B0275F2}" type="datetime1">
              <a:rPr lang="en-US" smtClean="0"/>
              <a:t>9/28/2019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33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35.png"/><Relationship Id="rId12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34.png"/><Relationship Id="rId9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41.png"/><Relationship Id="rId18" Type="http://schemas.openxmlformats.org/officeDocument/2006/relationships/image" Target="../media/image45.png"/><Relationship Id="rId26" Type="http://schemas.openxmlformats.org/officeDocument/2006/relationships/image" Target="../media/image12.png"/><Relationship Id="rId3" Type="http://schemas.openxmlformats.org/officeDocument/2006/relationships/image" Target="../media/image3.png"/><Relationship Id="rId21" Type="http://schemas.openxmlformats.org/officeDocument/2006/relationships/image" Target="../media/image48.png"/><Relationship Id="rId7" Type="http://schemas.openxmlformats.org/officeDocument/2006/relationships/image" Target="../media/image37.png"/><Relationship Id="rId12" Type="http://schemas.openxmlformats.org/officeDocument/2006/relationships/image" Target="../media/image40.png"/><Relationship Id="rId17" Type="http://schemas.openxmlformats.org/officeDocument/2006/relationships/image" Target="../media/image44.png"/><Relationship Id="rId25" Type="http://schemas.openxmlformats.org/officeDocument/2006/relationships/image" Target="../media/image51.png"/><Relationship Id="rId2" Type="http://schemas.openxmlformats.org/officeDocument/2006/relationships/image" Target="../media/image1.png"/><Relationship Id="rId16" Type="http://schemas.openxmlformats.org/officeDocument/2006/relationships/image" Target="../media/image10.png"/><Relationship Id="rId20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39.png"/><Relationship Id="rId24" Type="http://schemas.openxmlformats.org/officeDocument/2006/relationships/image" Target="../media/image50.png"/><Relationship Id="rId5" Type="http://schemas.openxmlformats.org/officeDocument/2006/relationships/image" Target="../media/image5.png"/><Relationship Id="rId15" Type="http://schemas.openxmlformats.org/officeDocument/2006/relationships/image" Target="../media/image43.png"/><Relationship Id="rId23" Type="http://schemas.openxmlformats.org/officeDocument/2006/relationships/image" Target="../media/image49.png"/><Relationship Id="rId10" Type="http://schemas.openxmlformats.org/officeDocument/2006/relationships/image" Target="../media/image9.png"/><Relationship Id="rId19" Type="http://schemas.openxmlformats.org/officeDocument/2006/relationships/image" Target="../media/image46.png"/><Relationship Id="rId4" Type="http://schemas.openxmlformats.org/officeDocument/2006/relationships/image" Target="../media/image36.png"/><Relationship Id="rId9" Type="http://schemas.openxmlformats.org/officeDocument/2006/relationships/image" Target="../media/image38.png"/><Relationship Id="rId14" Type="http://schemas.openxmlformats.org/officeDocument/2006/relationships/image" Target="../media/image42.png"/><Relationship Id="rId2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55.png"/><Relationship Id="rId3" Type="http://schemas.openxmlformats.org/officeDocument/2006/relationships/image" Target="../media/image3.png"/><Relationship Id="rId7" Type="http://schemas.openxmlformats.org/officeDocument/2006/relationships/image" Target="../media/image52.png"/><Relationship Id="rId12" Type="http://schemas.openxmlformats.org/officeDocument/2006/relationships/image" Target="../media/image10.png"/><Relationship Id="rId2" Type="http://schemas.openxmlformats.org/officeDocument/2006/relationships/image" Target="../media/image18.png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54.png"/><Relationship Id="rId5" Type="http://schemas.openxmlformats.org/officeDocument/2006/relationships/image" Target="../media/image5.png"/><Relationship Id="rId15" Type="http://schemas.openxmlformats.org/officeDocument/2006/relationships/image" Target="../media/image56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53.png"/><Relationship Id="rId1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57.png"/><Relationship Id="rId12" Type="http://schemas.openxmlformats.org/officeDocument/2006/relationships/image" Target="../media/image1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59.png"/><Relationship Id="rId12" Type="http://schemas.openxmlformats.org/officeDocument/2006/relationships/image" Target="../media/image1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61.png"/><Relationship Id="rId12" Type="http://schemas.openxmlformats.org/officeDocument/2006/relationships/image" Target="../media/image12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64.png"/><Relationship Id="rId12" Type="http://schemas.openxmlformats.org/officeDocument/2006/relationships/image" Target="../media/image12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63.png"/><Relationship Id="rId9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66.png"/><Relationship Id="rId12" Type="http://schemas.openxmlformats.org/officeDocument/2006/relationships/image" Target="../media/image12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61.png"/><Relationship Id="rId12" Type="http://schemas.openxmlformats.org/officeDocument/2006/relationships/image" Target="../media/image12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0.png"/><Relationship Id="rId12" Type="http://schemas.openxmlformats.org/officeDocument/2006/relationships/image" Target="../media/image12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69.png"/><Relationship Id="rId9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37.png"/><Relationship Id="rId12" Type="http://schemas.openxmlformats.org/officeDocument/2006/relationships/image" Target="../media/image1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3.png"/><Relationship Id="rId12" Type="http://schemas.openxmlformats.org/officeDocument/2006/relationships/image" Target="../media/image12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74.png"/><Relationship Id="rId12" Type="http://schemas.openxmlformats.org/officeDocument/2006/relationships/image" Target="../media/image76.png"/><Relationship Id="rId17" Type="http://schemas.openxmlformats.org/officeDocument/2006/relationships/image" Target="../media/image79.png"/><Relationship Id="rId2" Type="http://schemas.openxmlformats.org/officeDocument/2006/relationships/image" Target="../media/image58.png"/><Relationship Id="rId16" Type="http://schemas.openxmlformats.org/officeDocument/2006/relationships/image" Target="../media/image7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75.jpg"/><Relationship Id="rId5" Type="http://schemas.openxmlformats.org/officeDocument/2006/relationships/image" Target="../media/image5.png"/><Relationship Id="rId15" Type="http://schemas.openxmlformats.org/officeDocument/2006/relationships/image" Target="../media/image12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7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81.png"/><Relationship Id="rId12" Type="http://schemas.openxmlformats.org/officeDocument/2006/relationships/image" Target="../media/image12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80.png"/><Relationship Id="rId9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82.png"/><Relationship Id="rId12" Type="http://schemas.openxmlformats.org/officeDocument/2006/relationships/image" Target="../media/image12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83.png"/><Relationship Id="rId12" Type="http://schemas.openxmlformats.org/officeDocument/2006/relationships/image" Target="../media/image12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84.png"/><Relationship Id="rId12" Type="http://schemas.openxmlformats.org/officeDocument/2006/relationships/image" Target="../media/image12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85.png"/><Relationship Id="rId12" Type="http://schemas.openxmlformats.org/officeDocument/2006/relationships/image" Target="../media/image12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86.png"/><Relationship Id="rId12" Type="http://schemas.openxmlformats.org/officeDocument/2006/relationships/image" Target="../media/image1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15.png"/><Relationship Id="rId12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86.png"/><Relationship Id="rId12" Type="http://schemas.openxmlformats.org/officeDocument/2006/relationships/image" Target="../media/image1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88.png"/><Relationship Id="rId12" Type="http://schemas.openxmlformats.org/officeDocument/2006/relationships/image" Target="../media/image12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87.png"/><Relationship Id="rId9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90.png"/><Relationship Id="rId12" Type="http://schemas.openxmlformats.org/officeDocument/2006/relationships/image" Target="../media/image12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93.png"/><Relationship Id="rId12" Type="http://schemas.openxmlformats.org/officeDocument/2006/relationships/image" Target="../media/image12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86.png"/><Relationship Id="rId12" Type="http://schemas.openxmlformats.org/officeDocument/2006/relationships/image" Target="../media/image1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6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20.png"/><Relationship Id="rId12" Type="http://schemas.openxmlformats.org/officeDocument/2006/relationships/image" Target="../media/image1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19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22.png"/><Relationship Id="rId12" Type="http://schemas.openxmlformats.org/officeDocument/2006/relationships/image" Target="../media/image1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26.jpg"/><Relationship Id="rId3" Type="http://schemas.openxmlformats.org/officeDocument/2006/relationships/image" Target="../media/image3.png"/><Relationship Id="rId7" Type="http://schemas.openxmlformats.org/officeDocument/2006/relationships/image" Target="../media/image24.png"/><Relationship Id="rId12" Type="http://schemas.openxmlformats.org/officeDocument/2006/relationships/image" Target="../media/image1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25.jpg"/><Relationship Id="rId5" Type="http://schemas.openxmlformats.org/officeDocument/2006/relationships/image" Target="../media/image5.png"/><Relationship Id="rId15" Type="http://schemas.openxmlformats.org/officeDocument/2006/relationships/image" Target="../media/image27.jp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30.png"/><Relationship Id="rId12" Type="http://schemas.openxmlformats.org/officeDocument/2006/relationships/image" Target="../media/image1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29.png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32.png"/><Relationship Id="rId12" Type="http://schemas.openxmlformats.org/officeDocument/2006/relationships/image" Target="../media/image1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152399"/>
            <a:ext cx="8056245" cy="1350033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616724" y="1171531"/>
            <a:ext cx="8129015" cy="13054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s-MX" sz="2800" kern="1200" dirty="0">
                <a:solidFill>
                  <a:srgbClr val="002060"/>
                </a:solidFill>
                <a:latin typeface="Berlin Sans FB" panose="020E0602020502020306" pitchFamily="34" charset="0"/>
                <a:cs typeface="+mj-cs"/>
              </a:rPr>
              <a:t>UNIVERSIDAD AUTÓNOMA DEL ESTADO DE MÉXICO</a:t>
            </a:r>
            <a:br>
              <a:rPr lang="es-MX" sz="2800" kern="1200" dirty="0">
                <a:solidFill>
                  <a:srgbClr val="002060"/>
                </a:solidFill>
                <a:latin typeface="Berlin Sans FB" panose="020E0602020502020306" pitchFamily="34" charset="0"/>
                <a:cs typeface="+mj-cs"/>
              </a:rPr>
            </a:br>
            <a:r>
              <a:rPr lang="es-MX" sz="2800" kern="1200" dirty="0">
                <a:solidFill>
                  <a:srgbClr val="002060"/>
                </a:solidFill>
                <a:latin typeface="Berlin Sans FB" panose="020E0602020502020306" pitchFamily="34" charset="0"/>
                <a:cs typeface="+mj-cs"/>
              </a:rPr>
              <a:t>Facultad de Turismo y Gastronomía</a:t>
            </a:r>
            <a:br>
              <a:rPr lang="es-MX" sz="2800" kern="1200" dirty="0">
                <a:solidFill>
                  <a:srgbClr val="002060"/>
                </a:solidFill>
                <a:latin typeface="Berlin Sans FB" panose="020E0602020502020306" pitchFamily="34" charset="0"/>
                <a:cs typeface="+mj-cs"/>
              </a:rPr>
            </a:br>
            <a:r>
              <a:rPr lang="es-MX" sz="2800" kern="1200" dirty="0">
                <a:solidFill>
                  <a:srgbClr val="002060"/>
                </a:solidFill>
                <a:latin typeface="Berlin Sans FB" panose="020E0602020502020306" pitchFamily="34" charset="0"/>
                <a:cs typeface="+mj-cs"/>
              </a:rPr>
              <a:t>Licenciatura en Turismo</a:t>
            </a:r>
            <a:endParaRPr lang="es-MX" dirty="0">
              <a:latin typeface="GillSansM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57200" y="1436369"/>
            <a:ext cx="1088136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545336" y="1436369"/>
            <a:ext cx="45719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57200" y="3394709"/>
            <a:ext cx="11019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45337" y="3394709"/>
            <a:ext cx="3941064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7200" y="4373879"/>
            <a:ext cx="1087755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59101" y="4400033"/>
            <a:ext cx="6822900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>
            <a:spLocks noGrp="1"/>
          </p:cNvSpPr>
          <p:nvPr>
            <p:ph type="body" idx="1"/>
          </p:nvPr>
        </p:nvSpPr>
        <p:spPr>
          <a:xfrm>
            <a:off x="1750998" y="3034008"/>
            <a:ext cx="7864348" cy="469038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lvl="0" algn="ctr" rtl="0">
              <a:lnSpc>
                <a:spcPct val="90000"/>
              </a:lnSpc>
              <a:spcBef>
                <a:spcPts val="1000"/>
              </a:spcBef>
            </a:pPr>
            <a:r>
              <a:rPr lang="es-MX" sz="2400" kern="1200" dirty="0">
                <a:solidFill>
                  <a:srgbClr val="FF0000"/>
                </a:solidFill>
                <a:latin typeface="Berlin Sans FB" panose="020E0602020502020306" pitchFamily="34" charset="0"/>
                <a:cs typeface="+mn-cs"/>
              </a:rPr>
              <a:t>Unidad de Aprendizaje:</a:t>
            </a:r>
            <a:br>
              <a:rPr lang="es-MX" sz="2400" kern="1200" dirty="0">
                <a:solidFill>
                  <a:srgbClr val="FF0000"/>
                </a:solidFill>
                <a:latin typeface="Berlin Sans FB" panose="020E0602020502020306" pitchFamily="34" charset="0"/>
                <a:cs typeface="+mn-cs"/>
              </a:rPr>
            </a:br>
            <a:r>
              <a:rPr lang="es-MX" sz="2400" kern="1200" dirty="0">
                <a:solidFill>
                  <a:srgbClr val="FF0000"/>
                </a:solidFill>
                <a:latin typeface="Berlin Sans FB" panose="020E0602020502020306" pitchFamily="34" charset="0"/>
                <a:cs typeface="+mn-cs"/>
              </a:rPr>
              <a:t>Administración Estratégica</a:t>
            </a:r>
            <a:r>
              <a:rPr lang="es-MX" sz="2100" kern="1200" dirty="0">
                <a:solidFill>
                  <a:srgbClr val="FF0000"/>
                </a:solidFill>
                <a:latin typeface="Berlin Sans FB" panose="020E0602020502020306" pitchFamily="34" charset="0"/>
                <a:cs typeface="+mn-cs"/>
              </a:rPr>
              <a:t/>
            </a:r>
            <a:br>
              <a:rPr lang="es-MX" sz="2100" kern="1200" dirty="0">
                <a:solidFill>
                  <a:srgbClr val="FF0000"/>
                </a:solidFill>
                <a:latin typeface="Berlin Sans FB" panose="020E0602020502020306" pitchFamily="34" charset="0"/>
                <a:cs typeface="+mn-cs"/>
              </a:rPr>
            </a:br>
            <a:r>
              <a:rPr lang="es-MX" sz="1500" kern="1200" dirty="0">
                <a:solidFill>
                  <a:srgbClr val="70AD47">
                    <a:lumMod val="50000"/>
                  </a:srgbClr>
                </a:solidFill>
                <a:latin typeface="Berlin Sans FB" panose="020E0602020502020306" pitchFamily="34" charset="0"/>
                <a:cs typeface="+mn-cs"/>
              </a:rPr>
              <a:t/>
            </a:r>
            <a:br>
              <a:rPr lang="es-MX" sz="1500" kern="1200" dirty="0">
                <a:solidFill>
                  <a:srgbClr val="70AD47">
                    <a:lumMod val="50000"/>
                  </a:srgbClr>
                </a:solidFill>
                <a:latin typeface="Berlin Sans FB" panose="020E0602020502020306" pitchFamily="34" charset="0"/>
                <a:cs typeface="+mn-cs"/>
              </a:rPr>
            </a:br>
            <a:r>
              <a:rPr lang="es-MX" sz="2800" kern="1200" dirty="0">
                <a:solidFill>
                  <a:srgbClr val="FF0000"/>
                </a:solidFill>
                <a:latin typeface="Berlin Sans FB" panose="020E0602020502020306" pitchFamily="34" charset="0"/>
                <a:cs typeface="+mn-cs"/>
              </a:rPr>
              <a:t>Tema: </a:t>
            </a:r>
            <a:r>
              <a:rPr lang="es-MX" sz="2800" kern="1200" dirty="0" smtClean="0">
                <a:solidFill>
                  <a:srgbClr val="FF0000"/>
                </a:solidFill>
                <a:latin typeface="Berlin Sans FB" panose="020E0602020502020306" pitchFamily="34" charset="0"/>
                <a:cs typeface="+mn-cs"/>
              </a:rPr>
              <a:t>El proceso de análisis del Ambiente Interno</a:t>
            </a:r>
            <a:endParaRPr lang="es-MX" sz="2800" kern="1200" dirty="0">
              <a:solidFill>
                <a:srgbClr val="FF0000"/>
              </a:solidFill>
              <a:latin typeface="Berlin Sans FB" panose="020E0602020502020306" pitchFamily="34" charset="0"/>
              <a:cs typeface="+mn-cs"/>
            </a:endParaRPr>
          </a:p>
          <a:p>
            <a:pPr lvl="0" algn="ctr" rtl="0">
              <a:lnSpc>
                <a:spcPct val="90000"/>
              </a:lnSpc>
              <a:spcBef>
                <a:spcPts val="1000"/>
              </a:spcBef>
            </a:pPr>
            <a:r>
              <a:rPr lang="es-MX" sz="2400" kern="1200" dirty="0">
                <a:solidFill>
                  <a:srgbClr val="FF0000"/>
                </a:solidFill>
                <a:latin typeface="Berlin Sans FB" panose="020E0602020502020306" pitchFamily="34" charset="0"/>
                <a:cs typeface="+mn-cs"/>
              </a:rPr>
              <a:t>Créditos: </a:t>
            </a:r>
            <a:r>
              <a:rPr lang="es-MX" sz="2400" kern="1200" dirty="0" smtClean="0">
                <a:solidFill>
                  <a:srgbClr val="FF0000"/>
                </a:solidFill>
                <a:latin typeface="Berlin Sans FB" panose="020E0602020502020306" pitchFamily="34" charset="0"/>
                <a:cs typeface="+mn-cs"/>
              </a:rPr>
              <a:t>8</a:t>
            </a:r>
          </a:p>
          <a:p>
            <a:pPr lvl="0" algn="ctr" rtl="0">
              <a:lnSpc>
                <a:spcPct val="90000"/>
              </a:lnSpc>
              <a:spcBef>
                <a:spcPts val="1000"/>
              </a:spcBef>
            </a:pPr>
            <a:endParaRPr lang="es-MX" sz="2000" kern="1200" dirty="0">
              <a:solidFill>
                <a:prstClr val="black"/>
              </a:solidFill>
              <a:latin typeface="Berlin Sans FB" panose="020E0602020502020306" pitchFamily="34" charset="0"/>
              <a:cs typeface="+mn-cs"/>
            </a:endParaRPr>
          </a:p>
          <a:p>
            <a:pPr lvl="0" algn="ctr" rtl="0">
              <a:lnSpc>
                <a:spcPct val="90000"/>
              </a:lnSpc>
              <a:spcBef>
                <a:spcPts val="1000"/>
              </a:spcBef>
            </a:pPr>
            <a:r>
              <a:rPr lang="es-MX" sz="2400" kern="1200" dirty="0">
                <a:solidFill>
                  <a:prstClr val="black"/>
                </a:solidFill>
                <a:latin typeface="Berlin Sans FB" panose="020E0602020502020306" pitchFamily="34" charset="0"/>
                <a:cs typeface="+mn-cs"/>
              </a:rPr>
              <a:t>Autor:</a:t>
            </a:r>
            <a:br>
              <a:rPr lang="es-MX" sz="2400" kern="1200" dirty="0">
                <a:solidFill>
                  <a:prstClr val="black"/>
                </a:solidFill>
                <a:latin typeface="Berlin Sans FB" panose="020E0602020502020306" pitchFamily="34" charset="0"/>
                <a:cs typeface="+mn-cs"/>
              </a:rPr>
            </a:br>
            <a:r>
              <a:rPr lang="es-MX" sz="2400" kern="1200" dirty="0">
                <a:solidFill>
                  <a:prstClr val="black"/>
                </a:solidFill>
                <a:latin typeface="Berlin Sans FB" panose="020E0602020502020306" pitchFamily="34" charset="0"/>
                <a:cs typeface="+mn-cs"/>
              </a:rPr>
              <a:t>M. en A. María de Lourdes Escalona González</a:t>
            </a:r>
          </a:p>
          <a:p>
            <a:pPr lvl="0" algn="ctr" rtl="0">
              <a:lnSpc>
                <a:spcPct val="90000"/>
              </a:lnSpc>
              <a:spcBef>
                <a:spcPts val="1000"/>
              </a:spcBef>
            </a:pPr>
            <a:endParaRPr lang="es-MX" sz="2400" kern="1200" dirty="0">
              <a:solidFill>
                <a:prstClr val="black"/>
              </a:solidFill>
              <a:latin typeface="Berlin Sans FB" panose="020E0602020502020306" pitchFamily="34" charset="0"/>
              <a:cs typeface="+mn-cs"/>
            </a:endParaRPr>
          </a:p>
          <a:p>
            <a:pPr lvl="0" algn="ctr" rtl="0">
              <a:lnSpc>
                <a:spcPct val="90000"/>
              </a:lnSpc>
              <a:spcBef>
                <a:spcPts val="1000"/>
              </a:spcBef>
            </a:pPr>
            <a:r>
              <a:rPr lang="es-MX" sz="2400" kern="1200" dirty="0">
                <a:solidFill>
                  <a:prstClr val="black"/>
                </a:solidFill>
                <a:latin typeface="Berlin Sans FB" panose="020E0602020502020306" pitchFamily="34" charset="0"/>
                <a:cs typeface="+mn-cs"/>
              </a:rPr>
              <a:t>Septiembre </a:t>
            </a:r>
            <a:r>
              <a:rPr lang="es-MX" sz="2400" kern="1200" dirty="0" smtClean="0">
                <a:solidFill>
                  <a:prstClr val="black"/>
                </a:solidFill>
                <a:latin typeface="Berlin Sans FB" panose="020E0602020502020306" pitchFamily="34" charset="0"/>
                <a:cs typeface="+mn-cs"/>
              </a:rPr>
              <a:t>2019</a:t>
            </a:r>
            <a:r>
              <a:rPr lang="es-MX" sz="2000" kern="1200" dirty="0">
                <a:solidFill>
                  <a:prstClr val="black"/>
                </a:solidFill>
                <a:latin typeface="Berlin Sans FB" panose="020E0602020502020306" pitchFamily="34" charset="0"/>
                <a:cs typeface="+mn-cs"/>
              </a:rPr>
              <a:t/>
            </a:r>
            <a:br>
              <a:rPr lang="es-MX" sz="2000" kern="1200" dirty="0">
                <a:solidFill>
                  <a:prstClr val="black"/>
                </a:solidFill>
                <a:latin typeface="Berlin Sans FB" panose="020E0602020502020306" pitchFamily="34" charset="0"/>
                <a:cs typeface="+mn-cs"/>
              </a:rPr>
            </a:br>
            <a:endParaRPr lang="es-ES" sz="2000" kern="1200" dirty="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969010" marR="5080">
              <a:lnSpc>
                <a:spcPct val="100000"/>
              </a:lnSpc>
              <a:spcBef>
                <a:spcPts val="95"/>
              </a:spcBef>
              <a:buClr>
                <a:srgbClr val="FE8637"/>
              </a:buClr>
              <a:buSzPct val="79687"/>
              <a:tabLst>
                <a:tab pos="1253490" algn="l"/>
              </a:tabLst>
            </a:pPr>
            <a:endParaRPr spc="-180" dirty="0">
              <a:latin typeface="GillSansMT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457200" y="5353050"/>
            <a:ext cx="1087755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57200" y="6332220"/>
            <a:ext cx="1087755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16"/>
          <p:cNvSpPr/>
          <p:nvPr/>
        </p:nvSpPr>
        <p:spPr>
          <a:xfrm>
            <a:off x="1372361" y="1796076"/>
            <a:ext cx="312485" cy="29107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Marcador de número de diapositiva 3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43043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987911" y="858398"/>
            <a:ext cx="768606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315" dirty="0" smtClean="0">
                <a:solidFill>
                  <a:srgbClr val="545E70"/>
                </a:solidFill>
                <a:latin typeface="GillSansMT"/>
              </a:rPr>
              <a:t>2.</a:t>
            </a:r>
            <a:r>
              <a:rPr lang="es-MX" sz="3600" b="1" spc="-315" dirty="0" smtClean="0">
                <a:solidFill>
                  <a:srgbClr val="545E70"/>
                </a:solidFill>
                <a:latin typeface="GillSansMT"/>
              </a:rPr>
              <a:t> </a:t>
            </a:r>
            <a:r>
              <a:rPr sz="3600" b="1" spc="-215" dirty="0" err="1" smtClean="0">
                <a:solidFill>
                  <a:srgbClr val="545E70"/>
                </a:solidFill>
                <a:latin typeface="GillSansMT"/>
              </a:rPr>
              <a:t>Planeación</a:t>
            </a:r>
            <a:r>
              <a:rPr sz="3600" b="1" spc="-215" dirty="0" smtClean="0">
                <a:solidFill>
                  <a:srgbClr val="545E70"/>
                </a:solidFill>
                <a:latin typeface="GillSansMT"/>
              </a:rPr>
              <a:t> </a:t>
            </a:r>
            <a:r>
              <a:rPr sz="3600" b="1" spc="-204" dirty="0">
                <a:solidFill>
                  <a:srgbClr val="545E70"/>
                </a:solidFill>
                <a:latin typeface="GillSansMT"/>
              </a:rPr>
              <a:t>de </a:t>
            </a:r>
            <a:r>
              <a:rPr sz="3600" b="1" spc="-114" dirty="0">
                <a:solidFill>
                  <a:srgbClr val="545E70"/>
                </a:solidFill>
                <a:latin typeface="GillSansMT"/>
              </a:rPr>
              <a:t>productos </a:t>
            </a:r>
            <a:r>
              <a:rPr sz="3600" b="1" spc="-200" dirty="0">
                <a:solidFill>
                  <a:srgbClr val="545E70"/>
                </a:solidFill>
                <a:latin typeface="GillSansMT"/>
              </a:rPr>
              <a:t>y</a:t>
            </a:r>
            <a:r>
              <a:rPr sz="3600" b="1" spc="75" dirty="0">
                <a:solidFill>
                  <a:srgbClr val="545E70"/>
                </a:solidFill>
                <a:latin typeface="GillSansMT"/>
              </a:rPr>
              <a:t> </a:t>
            </a:r>
            <a:r>
              <a:rPr sz="3600" b="1" spc="-125" dirty="0">
                <a:solidFill>
                  <a:srgbClr val="545E70"/>
                </a:solidFill>
                <a:latin typeface="GillSansMT"/>
              </a:rPr>
              <a:t>servicios</a:t>
            </a:r>
            <a:endParaRPr sz="3600" b="1" dirty="0">
              <a:latin typeface="GillSansM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2053844" y="1848408"/>
            <a:ext cx="6720205" cy="4152419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marL="295910" indent="-283210">
              <a:lnSpc>
                <a:spcPct val="100000"/>
              </a:lnSpc>
              <a:spcBef>
                <a:spcPts val="360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2800" spc="-130" dirty="0">
                <a:latin typeface="GillSansMT"/>
                <a:cs typeface="Trebuchet MS"/>
              </a:rPr>
              <a:t>Mercadotecnia </a:t>
            </a:r>
            <a:r>
              <a:rPr sz="2800" spc="-160" dirty="0">
                <a:latin typeface="GillSansMT"/>
                <a:cs typeface="Trebuchet MS"/>
              </a:rPr>
              <a:t>de</a:t>
            </a:r>
            <a:r>
              <a:rPr sz="2800" spc="-35" dirty="0">
                <a:latin typeface="GillSansMT"/>
                <a:cs typeface="Trebuchet MS"/>
              </a:rPr>
              <a:t> </a:t>
            </a:r>
            <a:r>
              <a:rPr sz="2800" spc="-150" dirty="0">
                <a:latin typeface="GillSansMT"/>
                <a:cs typeface="Trebuchet MS"/>
              </a:rPr>
              <a:t>prueba</a:t>
            </a:r>
            <a:endParaRPr sz="28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265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2800" spc="-130" dirty="0">
                <a:latin typeface="GillSansMT"/>
                <a:cs typeface="Trebuchet MS"/>
              </a:rPr>
              <a:t>Posicionamiento </a:t>
            </a:r>
            <a:r>
              <a:rPr sz="2800" spc="-160" dirty="0">
                <a:latin typeface="GillSansMT"/>
                <a:cs typeface="Trebuchet MS"/>
              </a:rPr>
              <a:t>de </a:t>
            </a:r>
            <a:r>
              <a:rPr sz="2800" spc="-90" dirty="0">
                <a:latin typeface="GillSansMT"/>
                <a:cs typeface="Trebuchet MS"/>
              </a:rPr>
              <a:t>productos </a:t>
            </a:r>
            <a:r>
              <a:rPr sz="2800" spc="-155" dirty="0">
                <a:latin typeface="GillSansMT"/>
                <a:cs typeface="Trebuchet MS"/>
              </a:rPr>
              <a:t>y</a:t>
            </a:r>
            <a:r>
              <a:rPr sz="2800" spc="55" dirty="0">
                <a:latin typeface="GillSansMT"/>
                <a:cs typeface="Trebuchet MS"/>
              </a:rPr>
              <a:t> </a:t>
            </a:r>
            <a:r>
              <a:rPr sz="2800" spc="-165" dirty="0">
                <a:latin typeface="GillSansMT"/>
                <a:cs typeface="Trebuchet MS"/>
              </a:rPr>
              <a:t>marcas</a:t>
            </a:r>
            <a:endParaRPr sz="28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265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2800" spc="-30" dirty="0">
                <a:latin typeface="GillSansMT"/>
                <a:cs typeface="Trebuchet MS"/>
              </a:rPr>
              <a:t>Diseño </a:t>
            </a:r>
            <a:r>
              <a:rPr sz="2800" spc="-160" dirty="0">
                <a:latin typeface="GillSansMT"/>
                <a:cs typeface="Trebuchet MS"/>
              </a:rPr>
              <a:t>de</a:t>
            </a:r>
            <a:r>
              <a:rPr sz="2800" spc="-140" dirty="0">
                <a:latin typeface="GillSansMT"/>
                <a:cs typeface="Trebuchet MS"/>
              </a:rPr>
              <a:t> </a:t>
            </a:r>
            <a:r>
              <a:rPr sz="2800" spc="-175" dirty="0">
                <a:latin typeface="GillSansMT"/>
                <a:cs typeface="Trebuchet MS"/>
              </a:rPr>
              <a:t>garantías</a:t>
            </a:r>
            <a:endParaRPr sz="28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265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2800" spc="-170" dirty="0">
                <a:latin typeface="GillSansMT"/>
                <a:cs typeface="Trebuchet MS"/>
              </a:rPr>
              <a:t>Empaque</a:t>
            </a:r>
            <a:endParaRPr sz="28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265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2800" spc="-55" dirty="0">
                <a:latin typeface="GillSansMT"/>
                <a:cs typeface="Trebuchet MS"/>
              </a:rPr>
              <a:t>Opciones </a:t>
            </a:r>
            <a:r>
              <a:rPr sz="2800" spc="-160" dirty="0">
                <a:latin typeface="GillSansMT"/>
                <a:cs typeface="Trebuchet MS"/>
              </a:rPr>
              <a:t>de </a:t>
            </a:r>
            <a:r>
              <a:rPr sz="2800" spc="-90" dirty="0">
                <a:latin typeface="GillSansMT"/>
                <a:cs typeface="Trebuchet MS"/>
              </a:rPr>
              <a:t>productos</a:t>
            </a:r>
            <a:r>
              <a:rPr sz="2800" spc="-40" dirty="0">
                <a:latin typeface="GillSansMT"/>
                <a:cs typeface="Trebuchet MS"/>
              </a:rPr>
              <a:t> </a:t>
            </a:r>
            <a:r>
              <a:rPr sz="2800" spc="-150" dirty="0">
                <a:latin typeface="GillSansMT"/>
                <a:cs typeface="Trebuchet MS"/>
              </a:rPr>
              <a:t>/servicios</a:t>
            </a:r>
            <a:endParaRPr sz="2800" dirty="0">
              <a:latin typeface="GillSansMT"/>
              <a:cs typeface="Trebuchet MS"/>
            </a:endParaRPr>
          </a:p>
          <a:p>
            <a:pPr marL="295910" indent="-283210">
              <a:lnSpc>
                <a:spcPts val="3190"/>
              </a:lnSpc>
              <a:spcBef>
                <a:spcPts val="260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2800" spc="-145" dirty="0">
                <a:latin typeface="GillSansMT"/>
                <a:cs typeface="Trebuchet MS"/>
              </a:rPr>
              <a:t>Características, </a:t>
            </a:r>
            <a:r>
              <a:rPr sz="2800" spc="-130" dirty="0">
                <a:latin typeface="GillSansMT"/>
                <a:cs typeface="Trebuchet MS"/>
              </a:rPr>
              <a:t>estilo </a:t>
            </a:r>
            <a:r>
              <a:rPr sz="2800" spc="-155" dirty="0">
                <a:latin typeface="GillSansMT"/>
                <a:cs typeface="Trebuchet MS"/>
              </a:rPr>
              <a:t>y </a:t>
            </a:r>
            <a:r>
              <a:rPr sz="2800" spc="-200" dirty="0">
                <a:latin typeface="GillSansMT"/>
                <a:cs typeface="Trebuchet MS"/>
              </a:rPr>
              <a:t>calidad </a:t>
            </a:r>
            <a:r>
              <a:rPr sz="2800" spc="-165" dirty="0">
                <a:latin typeface="GillSansMT"/>
                <a:cs typeface="Trebuchet MS"/>
              </a:rPr>
              <a:t>de</a:t>
            </a:r>
            <a:r>
              <a:rPr sz="2800" spc="-5" dirty="0">
                <a:latin typeface="GillSansMT"/>
                <a:cs typeface="Trebuchet MS"/>
              </a:rPr>
              <a:t> </a:t>
            </a:r>
            <a:r>
              <a:rPr sz="2800" spc="-90" dirty="0">
                <a:latin typeface="GillSansMT"/>
                <a:cs typeface="Trebuchet MS"/>
              </a:rPr>
              <a:t>productos</a:t>
            </a:r>
            <a:endParaRPr sz="2800" dirty="0">
              <a:latin typeface="GillSansMT"/>
              <a:cs typeface="Trebuchet MS"/>
            </a:endParaRPr>
          </a:p>
          <a:p>
            <a:pPr marL="295910">
              <a:lnSpc>
                <a:spcPts val="3190"/>
              </a:lnSpc>
            </a:pPr>
            <a:r>
              <a:rPr sz="2800" spc="-150" dirty="0">
                <a:latin typeface="GillSansMT"/>
                <a:cs typeface="Trebuchet MS"/>
              </a:rPr>
              <a:t>/servicios</a:t>
            </a:r>
            <a:endParaRPr sz="28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265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2800" spc="-155" dirty="0">
                <a:latin typeface="GillSansMT"/>
                <a:cs typeface="Trebuchet MS"/>
              </a:rPr>
              <a:t>Eliminación </a:t>
            </a:r>
            <a:r>
              <a:rPr sz="2800" spc="-160" dirty="0">
                <a:latin typeface="GillSansMT"/>
                <a:cs typeface="Trebuchet MS"/>
              </a:rPr>
              <a:t>de </a:t>
            </a:r>
            <a:r>
              <a:rPr sz="2800" spc="-90" dirty="0">
                <a:latin typeface="GillSansMT"/>
                <a:cs typeface="Trebuchet MS"/>
              </a:rPr>
              <a:t>productos</a:t>
            </a:r>
            <a:r>
              <a:rPr sz="2800" spc="60" dirty="0">
                <a:latin typeface="GillSansMT"/>
                <a:cs typeface="Trebuchet MS"/>
              </a:rPr>
              <a:t> </a:t>
            </a:r>
            <a:r>
              <a:rPr sz="2800" spc="-685" dirty="0">
                <a:latin typeface="GillSansMT"/>
                <a:cs typeface="Trebuchet MS"/>
              </a:rPr>
              <a:t>/ </a:t>
            </a:r>
            <a:r>
              <a:rPr sz="2800" spc="-95" dirty="0">
                <a:latin typeface="GillSansMT"/>
                <a:cs typeface="Trebuchet MS"/>
              </a:rPr>
              <a:t>servicios</a:t>
            </a:r>
            <a:endParaRPr sz="28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265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2800" spc="-100" dirty="0">
                <a:latin typeface="GillSansMT"/>
                <a:cs typeface="Trebuchet MS"/>
              </a:rPr>
              <a:t>Servicio </a:t>
            </a:r>
            <a:r>
              <a:rPr sz="2800" spc="-245" dirty="0">
                <a:latin typeface="GillSansMT"/>
                <a:cs typeface="Trebuchet MS"/>
              </a:rPr>
              <a:t>al</a:t>
            </a:r>
            <a:r>
              <a:rPr sz="2800" spc="-55" dirty="0">
                <a:latin typeface="GillSansMT"/>
                <a:cs typeface="Trebuchet MS"/>
              </a:rPr>
              <a:t> </a:t>
            </a:r>
            <a:r>
              <a:rPr sz="2800" spc="-180" dirty="0">
                <a:latin typeface="GillSansMT"/>
                <a:cs typeface="Trebuchet MS"/>
              </a:rPr>
              <a:t>cliente</a:t>
            </a:r>
            <a:endParaRPr sz="2800" dirty="0">
              <a:latin typeface="GillSansMT"/>
              <a:cs typeface="Trebuchet MS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Marcador de número de diapositiva 3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10</a:t>
            </a:fld>
            <a:endParaRPr lang="es-MX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010377" y="872172"/>
            <a:ext cx="603764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315" dirty="0">
                <a:solidFill>
                  <a:srgbClr val="545E70"/>
                </a:solidFill>
                <a:latin typeface="GillSansMT"/>
              </a:rPr>
              <a:t>3. </a:t>
            </a:r>
            <a:r>
              <a:rPr sz="3600" b="1" spc="-200" dirty="0">
                <a:solidFill>
                  <a:srgbClr val="545E70"/>
                </a:solidFill>
                <a:latin typeface="GillSansMT"/>
              </a:rPr>
              <a:t>Establecimiento </a:t>
            </a:r>
            <a:r>
              <a:rPr sz="3600" b="1" spc="-204" dirty="0">
                <a:solidFill>
                  <a:srgbClr val="545E70"/>
                </a:solidFill>
                <a:latin typeface="GillSansMT"/>
              </a:rPr>
              <a:t>de</a:t>
            </a:r>
            <a:r>
              <a:rPr sz="3600" b="1" spc="-150" dirty="0">
                <a:solidFill>
                  <a:srgbClr val="545E70"/>
                </a:solidFill>
                <a:latin typeface="GillSansMT"/>
              </a:rPr>
              <a:t> </a:t>
            </a:r>
            <a:r>
              <a:rPr sz="3600" b="1" spc="-140" dirty="0">
                <a:solidFill>
                  <a:srgbClr val="545E70"/>
                </a:solidFill>
                <a:latin typeface="GillSansMT"/>
              </a:rPr>
              <a:t>precios</a:t>
            </a:r>
            <a:endParaRPr sz="3600" b="1" dirty="0">
              <a:latin typeface="GillSansM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3173983" y="2532075"/>
            <a:ext cx="3125470" cy="3408679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3200" spc="-25" dirty="0">
                <a:latin typeface="GillSansMT"/>
                <a:cs typeface="Trebuchet MS"/>
              </a:rPr>
              <a:t>Grupos </a:t>
            </a:r>
            <a:r>
              <a:rPr sz="3200" spc="-185" dirty="0">
                <a:latin typeface="GillSansMT"/>
                <a:cs typeface="Trebuchet MS"/>
              </a:rPr>
              <a:t>de</a:t>
            </a:r>
            <a:r>
              <a:rPr sz="3200" spc="-200" dirty="0">
                <a:latin typeface="GillSansMT"/>
                <a:cs typeface="Trebuchet MS"/>
              </a:rPr>
              <a:t> </a:t>
            </a:r>
            <a:r>
              <a:rPr sz="3200" spc="-190" dirty="0">
                <a:latin typeface="GillSansMT"/>
                <a:cs typeface="Trebuchet MS"/>
              </a:rPr>
              <a:t>interés:</a:t>
            </a:r>
            <a:endParaRPr sz="32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9687"/>
              <a:buFont typeface="Arial"/>
              <a:buChar char="●"/>
              <a:tabLst>
                <a:tab pos="296545" algn="l"/>
              </a:tabLst>
            </a:pPr>
            <a:r>
              <a:rPr sz="3200" spc="-70" dirty="0">
                <a:latin typeface="GillSansMT"/>
                <a:cs typeface="Trebuchet MS"/>
              </a:rPr>
              <a:t>Consumidores</a:t>
            </a:r>
            <a:endParaRPr sz="32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9687"/>
              <a:buFont typeface="Arial"/>
              <a:buChar char="●"/>
              <a:tabLst>
                <a:tab pos="296545" algn="l"/>
              </a:tabLst>
            </a:pPr>
            <a:r>
              <a:rPr sz="3200" spc="-65" dirty="0">
                <a:latin typeface="GillSansMT"/>
                <a:cs typeface="Trebuchet MS"/>
              </a:rPr>
              <a:t>Gobiernos</a:t>
            </a:r>
            <a:endParaRPr sz="32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9687"/>
              <a:buFont typeface="Arial"/>
              <a:buChar char="●"/>
              <a:tabLst>
                <a:tab pos="296545" algn="l"/>
              </a:tabLst>
            </a:pPr>
            <a:r>
              <a:rPr sz="3200" spc="-120" dirty="0">
                <a:latin typeface="GillSansMT"/>
                <a:cs typeface="Trebuchet MS"/>
              </a:rPr>
              <a:t>Proveedores</a:t>
            </a:r>
            <a:endParaRPr sz="32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9687"/>
              <a:buFont typeface="Arial"/>
              <a:buChar char="●"/>
              <a:tabLst>
                <a:tab pos="296545" algn="l"/>
              </a:tabLst>
            </a:pPr>
            <a:r>
              <a:rPr sz="3200" spc="-90" dirty="0">
                <a:latin typeface="GillSansMT"/>
                <a:cs typeface="Trebuchet MS"/>
              </a:rPr>
              <a:t>Distribuidores</a:t>
            </a:r>
            <a:endParaRPr sz="32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9687"/>
              <a:buFont typeface="Arial"/>
              <a:buChar char="●"/>
              <a:tabLst>
                <a:tab pos="296545" algn="l"/>
              </a:tabLst>
            </a:pPr>
            <a:r>
              <a:rPr sz="3200" spc="-95" dirty="0">
                <a:latin typeface="GillSansMT"/>
                <a:cs typeface="Trebuchet MS"/>
              </a:rPr>
              <a:t>Competidores</a:t>
            </a:r>
            <a:endParaRPr sz="3200" dirty="0">
              <a:latin typeface="GillSansMT"/>
              <a:cs typeface="Trebuchet MS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Marcador de número de diapositiva 3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11</a:t>
            </a:fld>
            <a:endParaRPr lang="es-MX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971548" y="941324"/>
            <a:ext cx="3253104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370" dirty="0">
                <a:solidFill>
                  <a:srgbClr val="545E70"/>
                </a:solidFill>
                <a:latin typeface="GillSansMT"/>
              </a:rPr>
              <a:t>4.</a:t>
            </a:r>
            <a:r>
              <a:rPr sz="3600" b="1" spc="-625" dirty="0">
                <a:solidFill>
                  <a:srgbClr val="545E70"/>
                </a:solidFill>
                <a:latin typeface="GillSansMT"/>
              </a:rPr>
              <a:t> </a:t>
            </a:r>
            <a:r>
              <a:rPr sz="3600" b="1" spc="-120" dirty="0">
                <a:solidFill>
                  <a:srgbClr val="545E70"/>
                </a:solidFill>
                <a:latin typeface="GillSansMT"/>
              </a:rPr>
              <a:t>Distribución</a:t>
            </a:r>
            <a:endParaRPr sz="3600" b="1" dirty="0">
              <a:latin typeface="GillSansMT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299462" y="3269741"/>
            <a:ext cx="434314" cy="12496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965704" y="3394709"/>
            <a:ext cx="805433" cy="10439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245614" y="3499103"/>
            <a:ext cx="1594866" cy="229361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520189" y="3728465"/>
            <a:ext cx="2394966" cy="229361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94766" y="3957828"/>
            <a:ext cx="3189732" cy="229361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57200" y="4187190"/>
            <a:ext cx="3586865" cy="18668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69391" y="4373879"/>
            <a:ext cx="3605784" cy="85343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96062" y="4459223"/>
            <a:ext cx="3648455" cy="224027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65404" y="4683252"/>
            <a:ext cx="3648455" cy="224027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34745" y="4907279"/>
            <a:ext cx="3602736" cy="224027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04087" y="5131308"/>
            <a:ext cx="3072383" cy="221741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4469384" y="2235961"/>
            <a:ext cx="4581525" cy="41344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5910" indent="-283210">
              <a:lnSpc>
                <a:spcPts val="3325"/>
              </a:lnSpc>
              <a:spcBef>
                <a:spcPts val="100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2800" spc="-180" dirty="0">
                <a:latin typeface="GillSansMT"/>
                <a:cs typeface="Trebuchet MS"/>
              </a:rPr>
              <a:t>Almacenaje</a:t>
            </a:r>
            <a:endParaRPr sz="2800" dirty="0">
              <a:latin typeface="GillSansMT"/>
              <a:cs typeface="Trebuchet MS"/>
            </a:endParaRPr>
          </a:p>
          <a:p>
            <a:pPr marL="295910" indent="-283210">
              <a:lnSpc>
                <a:spcPts val="3290"/>
              </a:lnSpc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2800" spc="-120" dirty="0">
                <a:latin typeface="GillSansMT"/>
                <a:cs typeface="Trebuchet MS"/>
              </a:rPr>
              <a:t>Canales </a:t>
            </a:r>
            <a:r>
              <a:rPr sz="2800" spc="-160" dirty="0">
                <a:latin typeface="GillSansMT"/>
                <a:cs typeface="Trebuchet MS"/>
              </a:rPr>
              <a:t>de</a:t>
            </a:r>
            <a:r>
              <a:rPr sz="2800" spc="-45" dirty="0">
                <a:latin typeface="GillSansMT"/>
                <a:cs typeface="Trebuchet MS"/>
              </a:rPr>
              <a:t> </a:t>
            </a:r>
            <a:r>
              <a:rPr sz="2800" spc="-120" dirty="0">
                <a:latin typeface="GillSansMT"/>
                <a:cs typeface="Trebuchet MS"/>
              </a:rPr>
              <a:t>distribución</a:t>
            </a:r>
            <a:endParaRPr sz="2800" dirty="0">
              <a:latin typeface="GillSansMT"/>
              <a:cs typeface="Trebuchet MS"/>
            </a:endParaRPr>
          </a:p>
          <a:p>
            <a:pPr marL="295910" indent="-283210">
              <a:lnSpc>
                <a:spcPts val="3290"/>
              </a:lnSpc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2800" spc="-55" dirty="0">
                <a:latin typeface="GillSansMT"/>
                <a:cs typeface="Trebuchet MS"/>
              </a:rPr>
              <a:t>Cobertura </a:t>
            </a:r>
            <a:r>
              <a:rPr sz="2800" spc="-160" dirty="0">
                <a:latin typeface="GillSansMT"/>
                <a:cs typeface="Trebuchet MS"/>
              </a:rPr>
              <a:t>de </a:t>
            </a:r>
            <a:r>
              <a:rPr sz="2800" spc="-250" dirty="0">
                <a:latin typeface="GillSansMT"/>
                <a:cs typeface="Trebuchet MS"/>
              </a:rPr>
              <a:t>la</a:t>
            </a:r>
            <a:r>
              <a:rPr sz="2800" spc="-35" dirty="0">
                <a:latin typeface="GillSansMT"/>
                <a:cs typeface="Trebuchet MS"/>
              </a:rPr>
              <a:t> </a:t>
            </a:r>
            <a:r>
              <a:rPr sz="2800" spc="-120" dirty="0">
                <a:latin typeface="GillSansMT"/>
                <a:cs typeface="Trebuchet MS"/>
              </a:rPr>
              <a:t>distribución</a:t>
            </a:r>
            <a:endParaRPr sz="2800" dirty="0">
              <a:latin typeface="GillSansMT"/>
              <a:cs typeface="Trebuchet MS"/>
            </a:endParaRPr>
          </a:p>
          <a:p>
            <a:pPr marL="295910" indent="-283210">
              <a:lnSpc>
                <a:spcPts val="3290"/>
              </a:lnSpc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2800" spc="-120" dirty="0">
                <a:latin typeface="GillSansMT"/>
                <a:cs typeface="Trebuchet MS"/>
              </a:rPr>
              <a:t>Ubicación </a:t>
            </a:r>
            <a:r>
              <a:rPr sz="2800" spc="-160" dirty="0">
                <a:latin typeface="GillSansMT"/>
                <a:cs typeface="Trebuchet MS"/>
              </a:rPr>
              <a:t>de </a:t>
            </a:r>
            <a:r>
              <a:rPr sz="2800" spc="-105" dirty="0">
                <a:latin typeface="GillSansMT"/>
                <a:cs typeface="Trebuchet MS"/>
              </a:rPr>
              <a:t>puntos </a:t>
            </a:r>
            <a:r>
              <a:rPr sz="2800" spc="-160" dirty="0">
                <a:latin typeface="GillSansMT"/>
                <a:cs typeface="Trebuchet MS"/>
              </a:rPr>
              <a:t>de</a:t>
            </a:r>
            <a:r>
              <a:rPr sz="2800" spc="45" dirty="0">
                <a:latin typeface="GillSansMT"/>
                <a:cs typeface="Trebuchet MS"/>
              </a:rPr>
              <a:t> </a:t>
            </a:r>
            <a:r>
              <a:rPr sz="2800" spc="-195" dirty="0">
                <a:latin typeface="GillSansMT"/>
                <a:cs typeface="Trebuchet MS"/>
              </a:rPr>
              <a:t>venta</a:t>
            </a:r>
            <a:endParaRPr sz="2800" dirty="0">
              <a:latin typeface="GillSansMT"/>
              <a:cs typeface="Trebuchet MS"/>
            </a:endParaRPr>
          </a:p>
          <a:p>
            <a:pPr marL="295910" indent="-283210">
              <a:lnSpc>
                <a:spcPts val="3290"/>
              </a:lnSpc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2800" spc="-100" dirty="0">
                <a:latin typeface="GillSansMT"/>
                <a:cs typeface="Trebuchet MS"/>
              </a:rPr>
              <a:t>Territorios </a:t>
            </a:r>
            <a:r>
              <a:rPr sz="2800" spc="-160" dirty="0">
                <a:latin typeface="GillSansMT"/>
                <a:cs typeface="Trebuchet MS"/>
              </a:rPr>
              <a:t>de</a:t>
            </a:r>
            <a:r>
              <a:rPr sz="2800" spc="-60" dirty="0">
                <a:latin typeface="GillSansMT"/>
                <a:cs typeface="Trebuchet MS"/>
              </a:rPr>
              <a:t> </a:t>
            </a:r>
            <a:r>
              <a:rPr sz="2800" spc="-195" dirty="0">
                <a:latin typeface="GillSansMT"/>
                <a:cs typeface="Trebuchet MS"/>
              </a:rPr>
              <a:t>venta</a:t>
            </a:r>
            <a:endParaRPr sz="2800" dirty="0">
              <a:latin typeface="GillSansMT"/>
              <a:cs typeface="Trebuchet MS"/>
            </a:endParaRPr>
          </a:p>
          <a:p>
            <a:pPr marL="295910" marR="1066800" indent="-283210">
              <a:lnSpc>
                <a:spcPct val="80000"/>
              </a:lnSpc>
              <a:spcBef>
                <a:spcPts val="635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2800" spc="-90" dirty="0">
                <a:latin typeface="GillSansMT"/>
                <a:cs typeface="Trebuchet MS"/>
              </a:rPr>
              <a:t>Niveles </a:t>
            </a:r>
            <a:r>
              <a:rPr sz="2800" spc="-155" dirty="0">
                <a:latin typeface="GillSansMT"/>
                <a:cs typeface="Trebuchet MS"/>
              </a:rPr>
              <a:t>y </a:t>
            </a:r>
            <a:r>
              <a:rPr sz="2800" spc="-150" dirty="0">
                <a:latin typeface="GillSansMT"/>
                <a:cs typeface="Trebuchet MS"/>
              </a:rPr>
              <a:t>ubicación </a:t>
            </a:r>
            <a:r>
              <a:rPr sz="2800" spc="-160" dirty="0">
                <a:latin typeface="GillSansMT"/>
                <a:cs typeface="Trebuchet MS"/>
              </a:rPr>
              <a:t>de  </a:t>
            </a:r>
            <a:r>
              <a:rPr sz="2800" spc="-140" dirty="0">
                <a:latin typeface="GillSansMT"/>
                <a:cs typeface="Trebuchet MS"/>
              </a:rPr>
              <a:t>inventarios</a:t>
            </a:r>
            <a:endParaRPr sz="2800" dirty="0">
              <a:latin typeface="GillSansMT"/>
              <a:cs typeface="Trebuchet MS"/>
            </a:endParaRPr>
          </a:p>
          <a:p>
            <a:pPr marL="295910" indent="-283210">
              <a:lnSpc>
                <a:spcPts val="3250"/>
              </a:lnSpc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2800" spc="-110" dirty="0">
                <a:latin typeface="GillSansMT"/>
                <a:cs typeface="Trebuchet MS"/>
              </a:rPr>
              <a:t>Mayoristas</a:t>
            </a:r>
            <a:endParaRPr sz="2800" dirty="0">
              <a:latin typeface="GillSansMT"/>
              <a:cs typeface="Trebuchet MS"/>
            </a:endParaRPr>
          </a:p>
          <a:p>
            <a:pPr marL="295910" indent="-283210">
              <a:lnSpc>
                <a:spcPts val="3290"/>
              </a:lnSpc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2800" spc="-80" dirty="0">
                <a:latin typeface="GillSansMT"/>
                <a:cs typeface="Trebuchet MS"/>
              </a:rPr>
              <a:t>Minoristas</a:t>
            </a:r>
            <a:endParaRPr sz="2800" dirty="0">
              <a:latin typeface="GillSansMT"/>
              <a:cs typeface="Trebuchet MS"/>
            </a:endParaRPr>
          </a:p>
          <a:p>
            <a:pPr marL="295910" indent="-283210">
              <a:lnSpc>
                <a:spcPts val="3325"/>
              </a:lnSpc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2800" spc="-55" dirty="0">
                <a:latin typeface="GillSansMT"/>
                <a:cs typeface="Trebuchet MS"/>
              </a:rPr>
              <a:t>Medios </a:t>
            </a:r>
            <a:r>
              <a:rPr sz="2800" spc="-160" dirty="0">
                <a:latin typeface="GillSansMT"/>
                <a:cs typeface="Trebuchet MS"/>
              </a:rPr>
              <a:t>de</a:t>
            </a:r>
            <a:r>
              <a:rPr sz="2800" spc="-125" dirty="0">
                <a:latin typeface="GillSansMT"/>
                <a:cs typeface="Trebuchet MS"/>
              </a:rPr>
              <a:t> </a:t>
            </a:r>
            <a:r>
              <a:rPr sz="2800" spc="-105" dirty="0">
                <a:latin typeface="GillSansMT"/>
                <a:cs typeface="Trebuchet MS"/>
              </a:rPr>
              <a:t>transporte</a:t>
            </a:r>
            <a:endParaRPr sz="2800" dirty="0">
              <a:latin typeface="GillSansMT"/>
              <a:cs typeface="Trebuchet MS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778951" y="5353050"/>
            <a:ext cx="2293432" cy="156972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826769" y="5510021"/>
            <a:ext cx="1749551" cy="256031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906780" y="5766053"/>
            <a:ext cx="864108" cy="247649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Marcador de número de diapositiva 49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12</a:t>
            </a:fld>
            <a:endParaRPr lang="es-MX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987911" y="854508"/>
            <a:ext cx="6013089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315" dirty="0">
                <a:solidFill>
                  <a:srgbClr val="545E70"/>
                </a:solidFill>
                <a:latin typeface="GillSansMT"/>
              </a:rPr>
              <a:t>5. </a:t>
            </a:r>
            <a:r>
              <a:rPr sz="3600" b="1" spc="-200" dirty="0">
                <a:solidFill>
                  <a:srgbClr val="545E70"/>
                </a:solidFill>
                <a:latin typeface="GillSansMT"/>
              </a:rPr>
              <a:t>Investigación </a:t>
            </a:r>
            <a:r>
              <a:rPr sz="3600" b="1" spc="-204" dirty="0">
                <a:solidFill>
                  <a:srgbClr val="545E70"/>
                </a:solidFill>
                <a:latin typeface="GillSansMT"/>
              </a:rPr>
              <a:t>de</a:t>
            </a:r>
            <a:r>
              <a:rPr sz="3600" b="1" spc="-145" dirty="0">
                <a:solidFill>
                  <a:srgbClr val="545E70"/>
                </a:solidFill>
                <a:latin typeface="GillSansMT"/>
              </a:rPr>
              <a:t> </a:t>
            </a:r>
            <a:r>
              <a:rPr sz="3600" b="1" spc="-100" dirty="0">
                <a:solidFill>
                  <a:srgbClr val="545E70"/>
                </a:solidFill>
                <a:latin typeface="GillSansMT"/>
              </a:rPr>
              <a:t>Mercados</a:t>
            </a:r>
            <a:endParaRPr sz="3600" b="1" dirty="0">
              <a:latin typeface="GillSansM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685026" y="3310129"/>
            <a:ext cx="2736342" cy="8458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685026" y="3394709"/>
            <a:ext cx="2736342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685026" y="4373879"/>
            <a:ext cx="2736342" cy="97917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57200" y="5353050"/>
            <a:ext cx="1075465" cy="97917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545336" y="5353050"/>
            <a:ext cx="6760464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2310638" y="2458923"/>
            <a:ext cx="4197350" cy="2905924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295910" indent="-283210">
              <a:lnSpc>
                <a:spcPct val="100000"/>
              </a:lnSpc>
              <a:spcBef>
                <a:spcPts val="700"/>
              </a:spcBef>
              <a:buClr>
                <a:srgbClr val="FE8637"/>
              </a:buClr>
              <a:buSzPct val="79687"/>
              <a:buFont typeface="Arial"/>
              <a:buChar char="●"/>
              <a:tabLst>
                <a:tab pos="296545" algn="l"/>
              </a:tabLst>
            </a:pPr>
            <a:r>
              <a:rPr sz="2800" spc="-135" dirty="0">
                <a:latin typeface="GillSansMT"/>
                <a:cs typeface="Trebuchet MS"/>
              </a:rPr>
              <a:t>Recolección</a:t>
            </a:r>
            <a:endParaRPr sz="28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9687"/>
              <a:buFont typeface="Arial"/>
              <a:buChar char="●"/>
              <a:tabLst>
                <a:tab pos="296545" algn="l"/>
              </a:tabLst>
            </a:pPr>
            <a:r>
              <a:rPr sz="2800" spc="-114" dirty="0">
                <a:latin typeface="GillSansMT"/>
                <a:cs typeface="Trebuchet MS"/>
              </a:rPr>
              <a:t>Registro</a:t>
            </a:r>
            <a:endParaRPr sz="28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9687"/>
              <a:buFont typeface="Arial"/>
              <a:buChar char="●"/>
              <a:tabLst>
                <a:tab pos="296545" algn="l"/>
              </a:tabLst>
            </a:pPr>
            <a:r>
              <a:rPr sz="2800" spc="-130" dirty="0">
                <a:latin typeface="GillSansMT"/>
                <a:cs typeface="Trebuchet MS"/>
              </a:rPr>
              <a:t>Análisis </a:t>
            </a:r>
            <a:r>
              <a:rPr sz="2800" spc="-185" dirty="0">
                <a:latin typeface="GillSansMT"/>
                <a:cs typeface="Trebuchet MS"/>
              </a:rPr>
              <a:t>de</a:t>
            </a:r>
            <a:r>
              <a:rPr sz="2800" spc="-25" dirty="0">
                <a:latin typeface="GillSansMT"/>
                <a:cs typeface="Trebuchet MS"/>
              </a:rPr>
              <a:t> </a:t>
            </a:r>
            <a:r>
              <a:rPr sz="2800" spc="-140" dirty="0">
                <a:latin typeface="GillSansMT"/>
                <a:cs typeface="Trebuchet MS"/>
              </a:rPr>
              <a:t>datos</a:t>
            </a:r>
            <a:endParaRPr sz="2800" dirty="0">
              <a:latin typeface="GillSansMT"/>
              <a:cs typeface="Trebuchet MS"/>
            </a:endParaRPr>
          </a:p>
          <a:p>
            <a:pPr marL="295910" marR="5080" indent="-28321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9687"/>
              <a:buFont typeface="Arial"/>
              <a:buChar char="●"/>
              <a:tabLst>
                <a:tab pos="296545" algn="l"/>
              </a:tabLst>
            </a:pPr>
            <a:r>
              <a:rPr sz="2800" spc="-160" dirty="0">
                <a:latin typeface="GillSansMT"/>
                <a:cs typeface="Trebuchet MS"/>
              </a:rPr>
              <a:t>Problemas </a:t>
            </a:r>
            <a:r>
              <a:rPr sz="2800" spc="-155" dirty="0">
                <a:latin typeface="GillSansMT"/>
                <a:cs typeface="Trebuchet MS"/>
              </a:rPr>
              <a:t>relacionados  </a:t>
            </a:r>
            <a:r>
              <a:rPr sz="2800" spc="-100" dirty="0">
                <a:latin typeface="GillSansMT"/>
                <a:cs typeface="Trebuchet MS"/>
              </a:rPr>
              <a:t>con </a:t>
            </a:r>
            <a:r>
              <a:rPr sz="2800" spc="-285" dirty="0">
                <a:latin typeface="GillSansMT"/>
                <a:cs typeface="Trebuchet MS"/>
              </a:rPr>
              <a:t>la </a:t>
            </a:r>
            <a:r>
              <a:rPr sz="2800" spc="-185" dirty="0">
                <a:latin typeface="GillSansMT"/>
                <a:cs typeface="Trebuchet MS"/>
              </a:rPr>
              <a:t>mercadotecnia  de </a:t>
            </a:r>
            <a:r>
              <a:rPr sz="2800" spc="-105" dirty="0">
                <a:latin typeface="GillSansMT"/>
                <a:cs typeface="Trebuchet MS"/>
              </a:rPr>
              <a:t>productos </a:t>
            </a:r>
            <a:r>
              <a:rPr sz="2800" spc="-180" dirty="0">
                <a:latin typeface="GillSansMT"/>
                <a:cs typeface="Trebuchet MS"/>
              </a:rPr>
              <a:t>y  </a:t>
            </a:r>
            <a:r>
              <a:rPr sz="2800" spc="-150" dirty="0">
                <a:latin typeface="GillSansMT"/>
                <a:cs typeface="Trebuchet MS"/>
              </a:rPr>
              <a:t>servicios.</a:t>
            </a:r>
            <a:endParaRPr sz="2800" dirty="0">
              <a:latin typeface="GillSansMT"/>
              <a:cs typeface="Trebuchet MS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6685026" y="5353050"/>
            <a:ext cx="2736342" cy="6248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57200" y="6332220"/>
            <a:ext cx="1075465" cy="98298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557626" y="6354343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Marcador de número de diapositiva 39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13</a:t>
            </a:fld>
            <a:endParaRPr lang="es-MX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959516" y="713104"/>
            <a:ext cx="6117684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150" dirty="0" smtClean="0">
                <a:solidFill>
                  <a:srgbClr val="545E70"/>
                </a:solidFill>
                <a:latin typeface="GillSansMT"/>
              </a:rPr>
              <a:t>6.</a:t>
            </a:r>
            <a:r>
              <a:rPr lang="es-MX" sz="3600" b="1" spc="-150" dirty="0" smtClean="0">
                <a:solidFill>
                  <a:srgbClr val="545E70"/>
                </a:solidFill>
                <a:latin typeface="GillSansMT"/>
              </a:rPr>
              <a:t> </a:t>
            </a:r>
            <a:r>
              <a:rPr sz="3600" b="1" spc="-150" dirty="0" err="1" smtClean="0">
                <a:solidFill>
                  <a:srgbClr val="545E70"/>
                </a:solidFill>
                <a:latin typeface="GillSansMT"/>
              </a:rPr>
              <a:t>Análisis</a:t>
            </a:r>
            <a:r>
              <a:rPr sz="3600" b="1" spc="-150" dirty="0" smtClean="0">
                <a:solidFill>
                  <a:srgbClr val="545E70"/>
                </a:solidFill>
                <a:latin typeface="GillSansMT"/>
              </a:rPr>
              <a:t> </a:t>
            </a:r>
            <a:r>
              <a:rPr sz="3600" b="1" spc="-204" dirty="0">
                <a:solidFill>
                  <a:srgbClr val="545E70"/>
                </a:solidFill>
                <a:latin typeface="GillSansMT"/>
              </a:rPr>
              <a:t>de</a:t>
            </a:r>
            <a:r>
              <a:rPr sz="3600" b="1" spc="-90" dirty="0">
                <a:solidFill>
                  <a:srgbClr val="545E70"/>
                </a:solidFill>
                <a:latin typeface="GillSansMT"/>
              </a:rPr>
              <a:t> </a:t>
            </a:r>
            <a:r>
              <a:rPr sz="3600" b="1" spc="-105" dirty="0">
                <a:solidFill>
                  <a:srgbClr val="545E70"/>
                </a:solidFill>
                <a:latin typeface="GillSansMT"/>
              </a:rPr>
              <a:t>Oportunidades</a:t>
            </a:r>
            <a:endParaRPr sz="3600" b="1" dirty="0">
              <a:latin typeface="GillSansM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1971548" y="1874012"/>
            <a:ext cx="7200265" cy="4057015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622300" marR="184785" indent="-609600">
              <a:lnSpc>
                <a:spcPts val="3460"/>
              </a:lnSpc>
              <a:spcBef>
                <a:spcPts val="530"/>
              </a:spcBef>
              <a:buClr>
                <a:srgbClr val="FE8637"/>
              </a:buClr>
              <a:buSzPct val="79687"/>
              <a:buFont typeface="Arial"/>
              <a:buChar char="●"/>
              <a:tabLst>
                <a:tab pos="621665" algn="l"/>
                <a:tab pos="622300" algn="l"/>
              </a:tabLst>
            </a:pPr>
            <a:r>
              <a:rPr sz="3200" spc="-185" dirty="0">
                <a:latin typeface="GillSansMT"/>
                <a:cs typeface="Trebuchet MS"/>
              </a:rPr>
              <a:t>Evaluación de </a:t>
            </a:r>
            <a:r>
              <a:rPr sz="3200" spc="-135" dirty="0">
                <a:latin typeface="GillSansMT"/>
                <a:cs typeface="Trebuchet MS"/>
              </a:rPr>
              <a:t>costos, </a:t>
            </a:r>
            <a:r>
              <a:rPr sz="3200" spc="-185" dirty="0">
                <a:latin typeface="GillSansMT"/>
                <a:cs typeface="Trebuchet MS"/>
              </a:rPr>
              <a:t>beneficios </a:t>
            </a:r>
            <a:r>
              <a:rPr sz="3200" spc="-180" dirty="0">
                <a:latin typeface="GillSansMT"/>
                <a:cs typeface="Trebuchet MS"/>
              </a:rPr>
              <a:t>y  </a:t>
            </a:r>
            <a:r>
              <a:rPr sz="3200" spc="-110" dirty="0">
                <a:latin typeface="GillSansMT"/>
                <a:cs typeface="Trebuchet MS"/>
              </a:rPr>
              <a:t>riesgos </a:t>
            </a:r>
            <a:r>
              <a:rPr sz="3200" spc="-155" dirty="0">
                <a:latin typeface="GillSansMT"/>
                <a:cs typeface="Trebuchet MS"/>
              </a:rPr>
              <a:t>relacionados </a:t>
            </a:r>
            <a:r>
              <a:rPr sz="3200" spc="-100" dirty="0">
                <a:latin typeface="GillSansMT"/>
                <a:cs typeface="Trebuchet MS"/>
              </a:rPr>
              <a:t>con </a:t>
            </a:r>
            <a:r>
              <a:rPr sz="3200" spc="-215" dirty="0">
                <a:latin typeface="GillSansMT"/>
                <a:cs typeface="Trebuchet MS"/>
              </a:rPr>
              <a:t>las </a:t>
            </a:r>
            <a:r>
              <a:rPr sz="3200" spc="-145" dirty="0">
                <a:latin typeface="GillSansMT"/>
                <a:cs typeface="Trebuchet MS"/>
              </a:rPr>
              <a:t>decisiones  </a:t>
            </a:r>
            <a:r>
              <a:rPr sz="3200" spc="-185" dirty="0">
                <a:latin typeface="GillSansMT"/>
                <a:cs typeface="Trebuchet MS"/>
              </a:rPr>
              <a:t>de</a:t>
            </a:r>
            <a:r>
              <a:rPr sz="3200" spc="-75" dirty="0">
                <a:latin typeface="GillSansMT"/>
                <a:cs typeface="Trebuchet MS"/>
              </a:rPr>
              <a:t> </a:t>
            </a:r>
            <a:r>
              <a:rPr sz="3200" spc="-185" dirty="0">
                <a:latin typeface="GillSansMT"/>
                <a:cs typeface="Trebuchet MS"/>
              </a:rPr>
              <a:t>mercadotecnia</a:t>
            </a:r>
            <a:endParaRPr sz="3200" dirty="0">
              <a:latin typeface="GillSansMT"/>
              <a:cs typeface="Trebuchet MS"/>
            </a:endParaRPr>
          </a:p>
          <a:p>
            <a:pPr marL="622300" indent="-609600">
              <a:lnSpc>
                <a:spcPct val="100000"/>
              </a:lnSpc>
              <a:spcBef>
                <a:spcPts val="155"/>
              </a:spcBef>
              <a:buClr>
                <a:srgbClr val="FE8637"/>
              </a:buClr>
              <a:buSzPct val="79687"/>
              <a:buFont typeface="Arial"/>
              <a:buChar char="●"/>
              <a:tabLst>
                <a:tab pos="621665" algn="l"/>
                <a:tab pos="622300" algn="l"/>
              </a:tabLst>
            </a:pPr>
            <a:r>
              <a:rPr sz="3200" spc="-135" dirty="0">
                <a:latin typeface="GillSansMT"/>
                <a:cs typeface="Trebuchet MS"/>
              </a:rPr>
              <a:t>Análisis </a:t>
            </a:r>
            <a:r>
              <a:rPr sz="3200" spc="-80" dirty="0">
                <a:latin typeface="GillSansMT"/>
                <a:cs typeface="Trebuchet MS"/>
              </a:rPr>
              <a:t>costo </a:t>
            </a:r>
            <a:r>
              <a:rPr sz="3200" spc="420" dirty="0">
                <a:latin typeface="GillSansMT"/>
                <a:cs typeface="Trebuchet MS"/>
              </a:rPr>
              <a:t>–</a:t>
            </a:r>
            <a:r>
              <a:rPr sz="3200" spc="-15" dirty="0">
                <a:latin typeface="GillSansMT"/>
                <a:cs typeface="Trebuchet MS"/>
              </a:rPr>
              <a:t> </a:t>
            </a:r>
            <a:r>
              <a:rPr sz="3200" spc="-190" dirty="0">
                <a:latin typeface="GillSansMT"/>
                <a:cs typeface="Trebuchet MS"/>
              </a:rPr>
              <a:t>beneficio</a:t>
            </a:r>
            <a:endParaRPr sz="3200" dirty="0">
              <a:latin typeface="GillSansMT"/>
              <a:cs typeface="Trebuchet MS"/>
            </a:endParaRPr>
          </a:p>
          <a:p>
            <a:pPr marL="1003300" marR="5080" lvl="1" indent="-533400">
              <a:lnSpc>
                <a:spcPts val="3020"/>
              </a:lnSpc>
              <a:spcBef>
                <a:spcPts val="665"/>
              </a:spcBef>
              <a:buClr>
                <a:srgbClr val="FE8637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sz="2800" spc="-95" dirty="0">
                <a:latin typeface="GillSansMT"/>
                <a:cs typeface="Trebuchet MS"/>
              </a:rPr>
              <a:t>Cálculo </a:t>
            </a:r>
            <a:r>
              <a:rPr sz="2800" spc="-160" dirty="0">
                <a:latin typeface="GillSansMT"/>
                <a:cs typeface="Trebuchet MS"/>
              </a:rPr>
              <a:t>de </a:t>
            </a:r>
            <a:r>
              <a:rPr sz="2800" spc="-60" dirty="0">
                <a:latin typeface="GillSansMT"/>
                <a:cs typeface="Trebuchet MS"/>
              </a:rPr>
              <a:t>costos </a:t>
            </a:r>
            <a:r>
              <a:rPr sz="2800" spc="-150" dirty="0">
                <a:latin typeface="GillSansMT"/>
                <a:cs typeface="Trebuchet MS"/>
              </a:rPr>
              <a:t>totales </a:t>
            </a:r>
            <a:r>
              <a:rPr sz="2800" spc="-135" dirty="0">
                <a:latin typeface="GillSansMT"/>
                <a:cs typeface="Trebuchet MS"/>
              </a:rPr>
              <a:t>relacionados </a:t>
            </a:r>
            <a:r>
              <a:rPr sz="2800" spc="-85" dirty="0">
                <a:latin typeface="GillSansMT"/>
                <a:cs typeface="Trebuchet MS"/>
              </a:rPr>
              <a:t>con  </a:t>
            </a:r>
            <a:r>
              <a:rPr sz="2800" spc="-250" dirty="0">
                <a:latin typeface="GillSansMT"/>
                <a:cs typeface="Trebuchet MS"/>
              </a:rPr>
              <a:t>la</a:t>
            </a:r>
            <a:r>
              <a:rPr sz="2800" spc="-80" dirty="0">
                <a:latin typeface="GillSansMT"/>
                <a:cs typeface="Trebuchet MS"/>
              </a:rPr>
              <a:t> </a:t>
            </a:r>
            <a:r>
              <a:rPr sz="2800" spc="-160" dirty="0">
                <a:latin typeface="GillSansMT"/>
                <a:cs typeface="Trebuchet MS"/>
              </a:rPr>
              <a:t>decisión.</a:t>
            </a:r>
            <a:endParaRPr sz="2800" dirty="0">
              <a:latin typeface="GillSansMT"/>
              <a:cs typeface="Trebuchet MS"/>
            </a:endParaRPr>
          </a:p>
          <a:p>
            <a:pPr marL="1003300" lvl="1" indent="-533400">
              <a:lnSpc>
                <a:spcPct val="100000"/>
              </a:lnSpc>
              <a:spcBef>
                <a:spcPts val="225"/>
              </a:spcBef>
              <a:buClr>
                <a:srgbClr val="FE8637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sz="2800" spc="-140" dirty="0">
                <a:latin typeface="GillSansMT"/>
                <a:cs typeface="Trebuchet MS"/>
              </a:rPr>
              <a:t>Estimación </a:t>
            </a:r>
            <a:r>
              <a:rPr sz="2800" spc="-160" dirty="0">
                <a:latin typeface="GillSansMT"/>
                <a:cs typeface="Trebuchet MS"/>
              </a:rPr>
              <a:t>de </a:t>
            </a:r>
            <a:r>
              <a:rPr sz="2800" spc="-155" dirty="0">
                <a:latin typeface="GillSansMT"/>
                <a:cs typeface="Trebuchet MS"/>
              </a:rPr>
              <a:t>beneficios</a:t>
            </a:r>
            <a:r>
              <a:rPr sz="2800" spc="35" dirty="0">
                <a:latin typeface="GillSansMT"/>
                <a:cs typeface="Trebuchet MS"/>
              </a:rPr>
              <a:t> </a:t>
            </a:r>
            <a:r>
              <a:rPr sz="2800" spc="-150" dirty="0">
                <a:latin typeface="GillSansMT"/>
                <a:cs typeface="Trebuchet MS"/>
              </a:rPr>
              <a:t>totales</a:t>
            </a:r>
            <a:endParaRPr sz="2800" dirty="0">
              <a:latin typeface="GillSansMT"/>
              <a:cs typeface="Trebuchet MS"/>
            </a:endParaRPr>
          </a:p>
          <a:p>
            <a:pPr marL="1003300" marR="53975" lvl="1" indent="-533400">
              <a:lnSpc>
                <a:spcPts val="3020"/>
              </a:lnSpc>
              <a:spcBef>
                <a:spcPts val="645"/>
              </a:spcBef>
              <a:buClr>
                <a:srgbClr val="FE8637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sz="2800" spc="-85" dirty="0">
                <a:latin typeface="GillSansMT"/>
                <a:cs typeface="Trebuchet MS"/>
              </a:rPr>
              <a:t>Comparación </a:t>
            </a:r>
            <a:r>
              <a:rPr sz="2800" spc="15" dirty="0">
                <a:latin typeface="GillSansMT"/>
                <a:cs typeface="Trebuchet MS"/>
              </a:rPr>
              <a:t>Costos</a:t>
            </a:r>
            <a:r>
              <a:rPr sz="2800" spc="-434" dirty="0">
                <a:latin typeface="GillSansMT"/>
                <a:cs typeface="Trebuchet MS"/>
              </a:rPr>
              <a:t> </a:t>
            </a:r>
            <a:r>
              <a:rPr sz="2800" spc="-175" dirty="0">
                <a:latin typeface="GillSansMT"/>
                <a:cs typeface="Trebuchet MS"/>
              </a:rPr>
              <a:t>Totales</a:t>
            </a:r>
            <a:r>
              <a:rPr sz="2800" spc="-495" dirty="0">
                <a:latin typeface="GillSansMT"/>
                <a:cs typeface="Trebuchet MS"/>
              </a:rPr>
              <a:t> </a:t>
            </a:r>
            <a:r>
              <a:rPr sz="2800" spc="-10" dirty="0">
                <a:latin typeface="GillSansMT"/>
                <a:cs typeface="Trebuchet MS"/>
              </a:rPr>
              <a:t>VS</a:t>
            </a:r>
            <a:r>
              <a:rPr sz="2800" spc="-85" dirty="0">
                <a:latin typeface="GillSansMT"/>
                <a:cs typeface="Trebuchet MS"/>
              </a:rPr>
              <a:t> </a:t>
            </a:r>
            <a:r>
              <a:rPr sz="2800" spc="-140" dirty="0">
                <a:latin typeface="GillSansMT"/>
                <a:cs typeface="Trebuchet MS"/>
              </a:rPr>
              <a:t>Beneficios  </a:t>
            </a:r>
            <a:r>
              <a:rPr sz="2800" spc="-180" dirty="0">
                <a:latin typeface="GillSansMT"/>
                <a:cs typeface="Trebuchet MS"/>
              </a:rPr>
              <a:t>Totales</a:t>
            </a:r>
            <a:endParaRPr sz="2800" dirty="0">
              <a:latin typeface="GillSansMT"/>
              <a:cs typeface="Trebuchet MS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Marcador de número de diapositiva 3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14</a:t>
            </a:fld>
            <a:endParaRPr lang="es-MX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787063" y="789306"/>
            <a:ext cx="6322567" cy="1270220"/>
          </a:xfrm>
          <a:prstGeom prst="rect">
            <a:avLst/>
          </a:prstGeom>
        </p:spPr>
        <p:txBody>
          <a:bodyPr vert="horz" wrap="square" lIns="0" tIns="282575" rIns="0" bIns="0" rtlCol="0">
            <a:spAutoFit/>
          </a:bodyPr>
          <a:lstStyle/>
          <a:p>
            <a:pPr marL="83820" marR="5080">
              <a:lnSpc>
                <a:spcPct val="100000"/>
              </a:lnSpc>
              <a:spcBef>
                <a:spcPts val="95"/>
              </a:spcBef>
            </a:pPr>
            <a:r>
              <a:rPr sz="3200" b="1" spc="-175" dirty="0">
                <a:solidFill>
                  <a:srgbClr val="545E70"/>
                </a:solidFill>
                <a:latin typeface="GillSansMT"/>
              </a:rPr>
              <a:t>Preguntas </a:t>
            </a:r>
            <a:r>
              <a:rPr sz="3200" b="1" spc="-200" dirty="0">
                <a:solidFill>
                  <a:srgbClr val="545E70"/>
                </a:solidFill>
                <a:latin typeface="GillSansMT"/>
              </a:rPr>
              <a:t>para </a:t>
            </a:r>
            <a:r>
              <a:rPr sz="3200" b="1" spc="-285" dirty="0">
                <a:solidFill>
                  <a:srgbClr val="545E70"/>
                </a:solidFill>
                <a:latin typeface="GillSansMT"/>
              </a:rPr>
              <a:t>la </a:t>
            </a:r>
            <a:r>
              <a:rPr sz="3200" b="1" spc="-105" dirty="0">
                <a:solidFill>
                  <a:srgbClr val="545E70"/>
                </a:solidFill>
                <a:latin typeface="GillSansMT"/>
              </a:rPr>
              <a:t>Auditoría </a:t>
            </a:r>
            <a:r>
              <a:rPr sz="3200" b="1" spc="-185" dirty="0">
                <a:solidFill>
                  <a:srgbClr val="545E70"/>
                </a:solidFill>
                <a:latin typeface="GillSansMT"/>
              </a:rPr>
              <a:t>de  </a:t>
            </a:r>
            <a:r>
              <a:rPr sz="3200" b="1" spc="-155" dirty="0">
                <a:solidFill>
                  <a:srgbClr val="545E70"/>
                </a:solidFill>
                <a:latin typeface="GillSansMT"/>
              </a:rPr>
              <a:t>Mercadotecnia</a:t>
            </a:r>
            <a:endParaRPr sz="3200" b="1" dirty="0">
              <a:latin typeface="GillSansMT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1939544" y="2239314"/>
            <a:ext cx="134792" cy="2598147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1600" spc="-80" dirty="0">
                <a:solidFill>
                  <a:srgbClr val="FE8637"/>
                </a:solidFill>
                <a:latin typeface="Arial"/>
                <a:cs typeface="Arial"/>
              </a:rPr>
              <a:t>●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1600" spc="-80" dirty="0">
                <a:solidFill>
                  <a:srgbClr val="FE8637"/>
                </a:solidFill>
                <a:latin typeface="Arial"/>
                <a:cs typeface="Arial"/>
              </a:rPr>
              <a:t>●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1600" spc="-80" dirty="0">
                <a:solidFill>
                  <a:srgbClr val="FE8637"/>
                </a:solidFill>
                <a:latin typeface="Arial"/>
                <a:cs typeface="Arial"/>
              </a:rPr>
              <a:t>●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1600" spc="-80" dirty="0">
                <a:solidFill>
                  <a:srgbClr val="FE8637"/>
                </a:solidFill>
                <a:latin typeface="Arial"/>
                <a:cs typeface="Arial"/>
              </a:rPr>
              <a:t>●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1600" spc="-80" dirty="0">
                <a:solidFill>
                  <a:srgbClr val="FE8637"/>
                </a:solidFill>
                <a:latin typeface="Arial"/>
                <a:cs typeface="Arial"/>
              </a:rPr>
              <a:t>●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1600" spc="-80" dirty="0">
                <a:solidFill>
                  <a:srgbClr val="FE8637"/>
                </a:solidFill>
                <a:latin typeface="Arial"/>
                <a:cs typeface="Arial"/>
              </a:rPr>
              <a:t>●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1600" spc="-80" dirty="0">
                <a:solidFill>
                  <a:srgbClr val="FE8637"/>
                </a:solidFill>
                <a:latin typeface="Arial"/>
                <a:cs typeface="Arial"/>
              </a:rPr>
              <a:t>●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1600" spc="-80" dirty="0">
                <a:solidFill>
                  <a:srgbClr val="FE8637"/>
                </a:solidFill>
                <a:latin typeface="Arial"/>
                <a:cs typeface="Arial"/>
              </a:rPr>
              <a:t>●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939544" y="5119370"/>
            <a:ext cx="138430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80" dirty="0">
                <a:solidFill>
                  <a:srgbClr val="FE8637"/>
                </a:solidFill>
                <a:latin typeface="Arial"/>
                <a:cs typeface="Arial"/>
              </a:rPr>
              <a:t>●</a:t>
            </a:r>
            <a:endParaRPr sz="1600">
              <a:latin typeface="Arial"/>
              <a:cs typeface="Arial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1939544" y="5683250"/>
            <a:ext cx="138430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80" dirty="0">
                <a:solidFill>
                  <a:srgbClr val="FE8637"/>
                </a:solidFill>
                <a:latin typeface="Arial"/>
                <a:cs typeface="Arial"/>
              </a:rPr>
              <a:t>●</a:t>
            </a:r>
            <a:endParaRPr sz="16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449215" y="2239314"/>
            <a:ext cx="6767195" cy="3957954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0"/>
              </a:spcBef>
            </a:pPr>
            <a:r>
              <a:rPr sz="2000" spc="-30" dirty="0">
                <a:latin typeface="GillSansMT"/>
                <a:cs typeface="Trebuchet MS"/>
              </a:rPr>
              <a:t>¿Los </a:t>
            </a:r>
            <a:r>
              <a:rPr sz="2000" spc="-90" dirty="0">
                <a:latin typeface="GillSansMT"/>
                <a:cs typeface="Trebuchet MS"/>
              </a:rPr>
              <a:t>mercados </a:t>
            </a:r>
            <a:r>
              <a:rPr sz="2000" spc="-120" dirty="0">
                <a:latin typeface="GillSansMT"/>
                <a:cs typeface="Trebuchet MS"/>
              </a:rPr>
              <a:t>están </a:t>
            </a:r>
            <a:r>
              <a:rPr sz="2000" spc="-105" dirty="0">
                <a:latin typeface="GillSansMT"/>
                <a:cs typeface="Trebuchet MS"/>
              </a:rPr>
              <a:t>segmentados </a:t>
            </a:r>
            <a:r>
              <a:rPr sz="2000" spc="-114" dirty="0">
                <a:latin typeface="GillSansMT"/>
                <a:cs typeface="Trebuchet MS"/>
              </a:rPr>
              <a:t>de </a:t>
            </a:r>
            <a:r>
              <a:rPr sz="2000" spc="-125" dirty="0">
                <a:latin typeface="GillSansMT"/>
                <a:cs typeface="Trebuchet MS"/>
              </a:rPr>
              <a:t>manera</a:t>
            </a:r>
            <a:r>
              <a:rPr sz="2000" spc="120" dirty="0">
                <a:latin typeface="GillSansMT"/>
                <a:cs typeface="Trebuchet MS"/>
              </a:rPr>
              <a:t> </a:t>
            </a:r>
            <a:r>
              <a:rPr sz="2000" spc="-145" dirty="0">
                <a:latin typeface="GillSansMT"/>
                <a:cs typeface="Trebuchet MS"/>
              </a:rPr>
              <a:t>eficaz?</a:t>
            </a:r>
            <a:endParaRPr sz="2000" dirty="0">
              <a:latin typeface="GillSansMT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00" spc="-105" dirty="0">
                <a:latin typeface="GillSansMT"/>
                <a:cs typeface="Trebuchet MS"/>
              </a:rPr>
              <a:t>¿La </a:t>
            </a:r>
            <a:r>
              <a:rPr sz="2000" spc="-114" dirty="0">
                <a:latin typeface="GillSansMT"/>
                <a:cs typeface="Trebuchet MS"/>
              </a:rPr>
              <a:t>empresa </a:t>
            </a:r>
            <a:r>
              <a:rPr sz="2000" spc="-130" dirty="0">
                <a:latin typeface="GillSansMT"/>
                <a:cs typeface="Trebuchet MS"/>
              </a:rPr>
              <a:t>está </a:t>
            </a:r>
            <a:r>
              <a:rPr sz="2000" spc="-120" dirty="0">
                <a:latin typeface="GillSansMT"/>
                <a:cs typeface="Trebuchet MS"/>
              </a:rPr>
              <a:t>bien </a:t>
            </a:r>
            <a:r>
              <a:rPr sz="2000" spc="-100" dirty="0">
                <a:latin typeface="GillSansMT"/>
                <a:cs typeface="Trebuchet MS"/>
              </a:rPr>
              <a:t>posicionada </a:t>
            </a:r>
            <a:r>
              <a:rPr sz="2000" spc="-105" dirty="0">
                <a:latin typeface="GillSansMT"/>
                <a:cs typeface="Trebuchet MS"/>
              </a:rPr>
              <a:t>entre </a:t>
            </a:r>
            <a:r>
              <a:rPr sz="2000" spc="-55" dirty="0">
                <a:latin typeface="GillSansMT"/>
                <a:cs typeface="Trebuchet MS"/>
              </a:rPr>
              <a:t>los</a:t>
            </a:r>
            <a:r>
              <a:rPr sz="2000" spc="310" dirty="0">
                <a:latin typeface="GillSansMT"/>
                <a:cs typeface="Trebuchet MS"/>
              </a:rPr>
              <a:t> </a:t>
            </a:r>
            <a:r>
              <a:rPr sz="2000" spc="-85" dirty="0">
                <a:latin typeface="GillSansMT"/>
                <a:cs typeface="Trebuchet MS"/>
              </a:rPr>
              <a:t>competidores?</a:t>
            </a:r>
            <a:endParaRPr sz="2000" dirty="0">
              <a:latin typeface="GillSansMT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00" spc="-105" dirty="0">
                <a:latin typeface="GillSansMT"/>
                <a:cs typeface="Trebuchet MS"/>
              </a:rPr>
              <a:t>¿La </a:t>
            </a:r>
            <a:r>
              <a:rPr sz="2000" spc="-110" dirty="0">
                <a:latin typeface="GillSansMT"/>
                <a:cs typeface="Trebuchet MS"/>
              </a:rPr>
              <a:t>participación </a:t>
            </a:r>
            <a:r>
              <a:rPr sz="2000" spc="-114" dirty="0">
                <a:latin typeface="GillSansMT"/>
                <a:cs typeface="Trebuchet MS"/>
              </a:rPr>
              <a:t>en </a:t>
            </a:r>
            <a:r>
              <a:rPr sz="2000" spc="-145" dirty="0">
                <a:latin typeface="GillSansMT"/>
                <a:cs typeface="Trebuchet MS"/>
              </a:rPr>
              <a:t>el </a:t>
            </a:r>
            <a:r>
              <a:rPr sz="2000" spc="-100" dirty="0">
                <a:latin typeface="GillSansMT"/>
                <a:cs typeface="Trebuchet MS"/>
              </a:rPr>
              <a:t>mercado </a:t>
            </a:r>
            <a:r>
              <a:rPr sz="2000" spc="-114" dirty="0">
                <a:latin typeface="GillSansMT"/>
                <a:cs typeface="Trebuchet MS"/>
              </a:rPr>
              <a:t>de </a:t>
            </a:r>
            <a:r>
              <a:rPr sz="2000" spc="-175" dirty="0">
                <a:latin typeface="GillSansMT"/>
                <a:cs typeface="Trebuchet MS"/>
              </a:rPr>
              <a:t>la </a:t>
            </a:r>
            <a:r>
              <a:rPr sz="2000" spc="-114" dirty="0">
                <a:latin typeface="GillSansMT"/>
                <a:cs typeface="Trebuchet MS"/>
              </a:rPr>
              <a:t>empresa </a:t>
            </a:r>
            <a:r>
              <a:rPr sz="2000" spc="-150" dirty="0">
                <a:latin typeface="GillSansMT"/>
                <a:cs typeface="Trebuchet MS"/>
              </a:rPr>
              <a:t>ha</a:t>
            </a:r>
            <a:r>
              <a:rPr sz="2000" spc="5" dirty="0">
                <a:latin typeface="GillSansMT"/>
                <a:cs typeface="Trebuchet MS"/>
              </a:rPr>
              <a:t> </a:t>
            </a:r>
            <a:r>
              <a:rPr sz="2000" spc="-110" dirty="0">
                <a:latin typeface="GillSansMT"/>
                <a:cs typeface="Trebuchet MS"/>
              </a:rPr>
              <a:t>aumentado?</a:t>
            </a:r>
            <a:endParaRPr sz="2000" dirty="0">
              <a:latin typeface="GillSansMT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00" spc="-30" dirty="0">
                <a:latin typeface="GillSansMT"/>
                <a:cs typeface="Trebuchet MS"/>
              </a:rPr>
              <a:t>¿Los </a:t>
            </a:r>
            <a:r>
              <a:rPr sz="2000" spc="-135" dirty="0">
                <a:latin typeface="GillSansMT"/>
                <a:cs typeface="Trebuchet MS"/>
              </a:rPr>
              <a:t>canales </a:t>
            </a:r>
            <a:r>
              <a:rPr sz="2000" spc="-114" dirty="0">
                <a:latin typeface="GillSansMT"/>
                <a:cs typeface="Trebuchet MS"/>
              </a:rPr>
              <a:t>de </a:t>
            </a:r>
            <a:r>
              <a:rPr sz="2000" spc="-90" dirty="0">
                <a:latin typeface="GillSansMT"/>
                <a:cs typeface="Trebuchet MS"/>
              </a:rPr>
              <a:t>distribución </a:t>
            </a:r>
            <a:r>
              <a:rPr sz="2000" spc="-135" dirty="0">
                <a:latin typeface="GillSansMT"/>
                <a:cs typeface="Trebuchet MS"/>
              </a:rPr>
              <a:t>actuales </a:t>
            </a:r>
            <a:r>
              <a:rPr sz="2000" spc="-40" dirty="0">
                <a:latin typeface="GillSansMT"/>
                <a:cs typeface="Trebuchet MS"/>
              </a:rPr>
              <a:t>son </a:t>
            </a:r>
            <a:r>
              <a:rPr sz="2000" spc="-120" dirty="0">
                <a:latin typeface="GillSansMT"/>
                <a:cs typeface="Trebuchet MS"/>
              </a:rPr>
              <a:t>confiables </a:t>
            </a:r>
            <a:r>
              <a:rPr sz="2000" spc="-114" dirty="0">
                <a:latin typeface="GillSansMT"/>
                <a:cs typeface="Trebuchet MS"/>
              </a:rPr>
              <a:t>y</a:t>
            </a:r>
            <a:r>
              <a:rPr sz="2000" spc="260" dirty="0">
                <a:latin typeface="GillSansMT"/>
                <a:cs typeface="Trebuchet MS"/>
              </a:rPr>
              <a:t> </a:t>
            </a:r>
            <a:r>
              <a:rPr sz="2000" spc="-125" dirty="0">
                <a:latin typeface="GillSansMT"/>
                <a:cs typeface="Trebuchet MS"/>
              </a:rPr>
              <a:t>eficientes?</a:t>
            </a:r>
            <a:endParaRPr sz="2000" dirty="0">
              <a:latin typeface="GillSansMT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00" spc="-105" dirty="0">
                <a:latin typeface="GillSansMT"/>
                <a:cs typeface="Trebuchet MS"/>
              </a:rPr>
              <a:t>¿La </a:t>
            </a:r>
            <a:r>
              <a:rPr sz="2000" spc="-114" dirty="0">
                <a:latin typeface="GillSansMT"/>
                <a:cs typeface="Trebuchet MS"/>
              </a:rPr>
              <a:t>empresa </a:t>
            </a:r>
            <a:r>
              <a:rPr sz="2000" spc="-80" dirty="0">
                <a:latin typeface="GillSansMT"/>
                <a:cs typeface="Trebuchet MS"/>
              </a:rPr>
              <a:t>posee </a:t>
            </a:r>
            <a:r>
              <a:rPr sz="2000" spc="-130" dirty="0">
                <a:latin typeface="GillSansMT"/>
                <a:cs typeface="Trebuchet MS"/>
              </a:rPr>
              <a:t>una </a:t>
            </a:r>
            <a:r>
              <a:rPr sz="2000" spc="-100" dirty="0">
                <a:latin typeface="GillSansMT"/>
                <a:cs typeface="Trebuchet MS"/>
              </a:rPr>
              <a:t>organización </a:t>
            </a:r>
            <a:r>
              <a:rPr sz="2000" spc="-114" dirty="0">
                <a:latin typeface="GillSansMT"/>
                <a:cs typeface="Trebuchet MS"/>
              </a:rPr>
              <a:t>de </a:t>
            </a:r>
            <a:r>
              <a:rPr sz="2000" spc="-125" dirty="0">
                <a:latin typeface="GillSansMT"/>
                <a:cs typeface="Trebuchet MS"/>
              </a:rPr>
              <a:t>ventas</a:t>
            </a:r>
            <a:r>
              <a:rPr sz="2000" spc="250" dirty="0">
                <a:latin typeface="GillSansMT"/>
                <a:cs typeface="Trebuchet MS"/>
              </a:rPr>
              <a:t> </a:t>
            </a:r>
            <a:r>
              <a:rPr sz="2000" spc="-145" dirty="0">
                <a:latin typeface="GillSansMT"/>
                <a:cs typeface="Trebuchet MS"/>
              </a:rPr>
              <a:t>eficaz?</a:t>
            </a:r>
            <a:endParaRPr sz="2000" dirty="0">
              <a:latin typeface="GillSansMT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00" spc="-85" dirty="0">
                <a:latin typeface="GillSansMT"/>
                <a:cs typeface="Trebuchet MS"/>
              </a:rPr>
              <a:t>¿Se </a:t>
            </a:r>
            <a:r>
              <a:rPr sz="2000" spc="-135" dirty="0">
                <a:latin typeface="GillSansMT"/>
                <a:cs typeface="Trebuchet MS"/>
              </a:rPr>
              <a:t>realizan </a:t>
            </a:r>
            <a:r>
              <a:rPr sz="2000" spc="-114" dirty="0">
                <a:latin typeface="GillSansMT"/>
                <a:cs typeface="Trebuchet MS"/>
              </a:rPr>
              <a:t>investigaciones de</a:t>
            </a:r>
            <a:r>
              <a:rPr sz="2000" spc="120" dirty="0">
                <a:latin typeface="GillSansMT"/>
                <a:cs typeface="Trebuchet MS"/>
              </a:rPr>
              <a:t> </a:t>
            </a:r>
            <a:r>
              <a:rPr sz="2000" spc="-95" dirty="0">
                <a:latin typeface="GillSansMT"/>
                <a:cs typeface="Trebuchet MS"/>
              </a:rPr>
              <a:t>mercado?</a:t>
            </a:r>
            <a:endParaRPr sz="2000" dirty="0">
              <a:latin typeface="GillSansMT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00" spc="-105" dirty="0">
                <a:latin typeface="GillSansMT"/>
                <a:cs typeface="Trebuchet MS"/>
              </a:rPr>
              <a:t>¿La </a:t>
            </a:r>
            <a:r>
              <a:rPr sz="2000" spc="-145" dirty="0">
                <a:latin typeface="GillSansMT"/>
                <a:cs typeface="Trebuchet MS"/>
              </a:rPr>
              <a:t>calidad </a:t>
            </a:r>
            <a:r>
              <a:rPr sz="2000" spc="-114" dirty="0">
                <a:latin typeface="GillSansMT"/>
                <a:cs typeface="Trebuchet MS"/>
              </a:rPr>
              <a:t>de </a:t>
            </a:r>
            <a:r>
              <a:rPr sz="2000" spc="-55" dirty="0">
                <a:latin typeface="GillSansMT"/>
                <a:cs typeface="Trebuchet MS"/>
              </a:rPr>
              <a:t>los </a:t>
            </a:r>
            <a:r>
              <a:rPr sz="2000" spc="-65" dirty="0">
                <a:latin typeface="GillSansMT"/>
                <a:cs typeface="Trebuchet MS"/>
              </a:rPr>
              <a:t>productos </a:t>
            </a:r>
            <a:r>
              <a:rPr sz="2000" spc="-114" dirty="0">
                <a:latin typeface="GillSansMT"/>
                <a:cs typeface="Trebuchet MS"/>
              </a:rPr>
              <a:t>y </a:t>
            </a:r>
            <a:r>
              <a:rPr sz="2000" spc="-145" dirty="0">
                <a:latin typeface="GillSansMT"/>
                <a:cs typeface="Trebuchet MS"/>
              </a:rPr>
              <a:t>el </a:t>
            </a:r>
            <a:r>
              <a:rPr sz="2000" spc="-70" dirty="0">
                <a:latin typeface="GillSansMT"/>
                <a:cs typeface="Trebuchet MS"/>
              </a:rPr>
              <a:t>servicio </a:t>
            </a:r>
            <a:r>
              <a:rPr sz="2000" spc="-175" dirty="0">
                <a:latin typeface="GillSansMT"/>
                <a:cs typeface="Trebuchet MS"/>
              </a:rPr>
              <a:t>al </a:t>
            </a:r>
            <a:r>
              <a:rPr sz="2000" spc="-130" dirty="0">
                <a:latin typeface="GillSansMT"/>
                <a:cs typeface="Trebuchet MS"/>
              </a:rPr>
              <a:t>cliente </a:t>
            </a:r>
            <a:r>
              <a:rPr sz="2000" spc="-40" dirty="0">
                <a:latin typeface="GillSansMT"/>
                <a:cs typeface="Trebuchet MS"/>
              </a:rPr>
              <a:t>son</a:t>
            </a:r>
            <a:r>
              <a:rPr sz="2000" spc="-30" dirty="0">
                <a:latin typeface="GillSansMT"/>
                <a:cs typeface="Trebuchet MS"/>
              </a:rPr>
              <a:t> </a:t>
            </a:r>
            <a:r>
              <a:rPr sz="2000" spc="-75" dirty="0">
                <a:latin typeface="GillSansMT"/>
                <a:cs typeface="Trebuchet MS"/>
              </a:rPr>
              <a:t>buenos?</a:t>
            </a:r>
            <a:endParaRPr sz="2000" dirty="0">
              <a:latin typeface="GillSansMT"/>
              <a:cs typeface="Trebuchet MS"/>
            </a:endParaRPr>
          </a:p>
          <a:p>
            <a:pPr marL="12700" marR="306705">
              <a:lnSpc>
                <a:spcPts val="1920"/>
              </a:lnSpc>
              <a:spcBef>
                <a:spcPts val="585"/>
              </a:spcBef>
            </a:pPr>
            <a:r>
              <a:rPr sz="2000" spc="-30" dirty="0">
                <a:latin typeface="GillSansMT"/>
                <a:cs typeface="Trebuchet MS"/>
              </a:rPr>
              <a:t>¿Los </a:t>
            </a:r>
            <a:r>
              <a:rPr sz="2000" spc="-80" dirty="0">
                <a:latin typeface="GillSansMT"/>
                <a:cs typeface="Trebuchet MS"/>
              </a:rPr>
              <a:t>precios </a:t>
            </a:r>
            <a:r>
              <a:rPr sz="2000" spc="-114" dirty="0">
                <a:latin typeface="GillSansMT"/>
                <a:cs typeface="Trebuchet MS"/>
              </a:rPr>
              <a:t>de </a:t>
            </a:r>
            <a:r>
              <a:rPr sz="2000" spc="-55" dirty="0">
                <a:latin typeface="GillSansMT"/>
                <a:cs typeface="Trebuchet MS"/>
              </a:rPr>
              <a:t>los </a:t>
            </a:r>
            <a:r>
              <a:rPr sz="2000" spc="-65" dirty="0">
                <a:latin typeface="GillSansMT"/>
                <a:cs typeface="Trebuchet MS"/>
              </a:rPr>
              <a:t>productos </a:t>
            </a:r>
            <a:r>
              <a:rPr sz="2000" spc="-114" dirty="0">
                <a:latin typeface="GillSansMT"/>
                <a:cs typeface="Trebuchet MS"/>
              </a:rPr>
              <a:t>y </a:t>
            </a:r>
            <a:r>
              <a:rPr sz="2000" spc="-70" dirty="0">
                <a:latin typeface="GillSansMT"/>
                <a:cs typeface="Trebuchet MS"/>
              </a:rPr>
              <a:t>servicios </a:t>
            </a:r>
            <a:r>
              <a:rPr sz="2000" spc="-114" dirty="0">
                <a:latin typeface="GillSansMT"/>
                <a:cs typeface="Trebuchet MS"/>
              </a:rPr>
              <a:t>de </a:t>
            </a:r>
            <a:r>
              <a:rPr sz="2000" spc="-175" dirty="0">
                <a:latin typeface="GillSansMT"/>
                <a:cs typeface="Trebuchet MS"/>
              </a:rPr>
              <a:t>la </a:t>
            </a:r>
            <a:r>
              <a:rPr sz="2000" spc="-114" dirty="0">
                <a:latin typeface="GillSansMT"/>
                <a:cs typeface="Trebuchet MS"/>
              </a:rPr>
              <a:t>empresa </a:t>
            </a:r>
            <a:r>
              <a:rPr sz="2000" spc="-90" dirty="0">
                <a:latin typeface="GillSansMT"/>
                <a:cs typeface="Trebuchet MS"/>
              </a:rPr>
              <a:t>se </a:t>
            </a:r>
            <a:r>
              <a:rPr sz="2000" spc="-130" dirty="0">
                <a:latin typeface="GillSansMT"/>
                <a:cs typeface="Trebuchet MS"/>
              </a:rPr>
              <a:t>han  </a:t>
            </a:r>
            <a:r>
              <a:rPr sz="2000" spc="-114" dirty="0">
                <a:latin typeface="GillSansMT"/>
                <a:cs typeface="Trebuchet MS"/>
              </a:rPr>
              <a:t>establecido de </a:t>
            </a:r>
            <a:r>
              <a:rPr sz="2000" spc="-125" dirty="0">
                <a:latin typeface="GillSansMT"/>
                <a:cs typeface="Trebuchet MS"/>
              </a:rPr>
              <a:t>manera</a:t>
            </a:r>
            <a:r>
              <a:rPr sz="2000" spc="60" dirty="0">
                <a:latin typeface="GillSansMT"/>
                <a:cs typeface="Trebuchet MS"/>
              </a:rPr>
              <a:t> </a:t>
            </a:r>
            <a:r>
              <a:rPr sz="2000" spc="-135" dirty="0">
                <a:latin typeface="GillSansMT"/>
                <a:cs typeface="Trebuchet MS"/>
              </a:rPr>
              <a:t>adecuada?</a:t>
            </a:r>
            <a:endParaRPr sz="2000" dirty="0">
              <a:latin typeface="GillSansMT"/>
              <a:cs typeface="Trebuchet MS"/>
            </a:endParaRPr>
          </a:p>
          <a:p>
            <a:pPr marL="12700" marR="5080">
              <a:lnSpc>
                <a:spcPts val="1920"/>
              </a:lnSpc>
              <a:spcBef>
                <a:spcPts val="600"/>
              </a:spcBef>
            </a:pPr>
            <a:r>
              <a:rPr sz="2000" spc="-105" dirty="0">
                <a:latin typeface="GillSansMT"/>
                <a:cs typeface="Trebuchet MS"/>
              </a:rPr>
              <a:t>¿La </a:t>
            </a:r>
            <a:r>
              <a:rPr sz="2000" spc="-114" dirty="0">
                <a:latin typeface="GillSansMT"/>
                <a:cs typeface="Trebuchet MS"/>
              </a:rPr>
              <a:t>empresa </a:t>
            </a:r>
            <a:r>
              <a:rPr sz="2000" spc="-130" dirty="0">
                <a:latin typeface="GillSansMT"/>
                <a:cs typeface="Trebuchet MS"/>
              </a:rPr>
              <a:t>cuenta </a:t>
            </a:r>
            <a:r>
              <a:rPr sz="2000" spc="-60" dirty="0">
                <a:latin typeface="GillSansMT"/>
                <a:cs typeface="Trebuchet MS"/>
              </a:rPr>
              <a:t>con </a:t>
            </a:r>
            <a:r>
              <a:rPr sz="2000" spc="-130" dirty="0">
                <a:latin typeface="GillSansMT"/>
                <a:cs typeface="Trebuchet MS"/>
              </a:rPr>
              <a:t>una </a:t>
            </a:r>
            <a:r>
              <a:rPr sz="2000" spc="-125" dirty="0">
                <a:latin typeface="GillSansMT"/>
                <a:cs typeface="Trebuchet MS"/>
              </a:rPr>
              <a:t>estrategia </a:t>
            </a:r>
            <a:r>
              <a:rPr sz="2000" spc="-114" dirty="0">
                <a:latin typeface="GillSansMT"/>
                <a:cs typeface="Trebuchet MS"/>
              </a:rPr>
              <a:t>de </a:t>
            </a:r>
            <a:r>
              <a:rPr sz="2000" spc="-60" dirty="0">
                <a:latin typeface="GillSansMT"/>
                <a:cs typeface="Trebuchet MS"/>
              </a:rPr>
              <a:t>promoción </a:t>
            </a:r>
            <a:r>
              <a:rPr sz="2000" spc="-114" dirty="0">
                <a:latin typeface="GillSansMT"/>
                <a:cs typeface="Trebuchet MS"/>
              </a:rPr>
              <a:t>y </a:t>
            </a:r>
            <a:r>
              <a:rPr sz="2000" spc="-125" dirty="0">
                <a:latin typeface="GillSansMT"/>
                <a:cs typeface="Trebuchet MS"/>
              </a:rPr>
              <a:t>publicidad  </a:t>
            </a:r>
            <a:r>
              <a:rPr sz="2000" spc="-145" dirty="0">
                <a:latin typeface="GillSansMT"/>
                <a:cs typeface="Trebuchet MS"/>
              </a:rPr>
              <a:t>eficaz?</a:t>
            </a:r>
            <a:endParaRPr sz="2000" dirty="0">
              <a:latin typeface="GillSansMT"/>
              <a:cs typeface="Trebuchet MS"/>
            </a:endParaRPr>
          </a:p>
          <a:p>
            <a:pPr marL="12700" marR="255270">
              <a:lnSpc>
                <a:spcPts val="1920"/>
              </a:lnSpc>
              <a:spcBef>
                <a:spcPts val="600"/>
              </a:spcBef>
            </a:pPr>
            <a:r>
              <a:rPr sz="2000" spc="-50" dirty="0">
                <a:latin typeface="GillSansMT"/>
                <a:cs typeface="Trebuchet MS"/>
              </a:rPr>
              <a:t>¿Son </a:t>
            </a:r>
            <a:r>
              <a:rPr sz="2000" spc="-130" dirty="0">
                <a:latin typeface="GillSansMT"/>
                <a:cs typeface="Trebuchet MS"/>
              </a:rPr>
              <a:t>eficientes </a:t>
            </a:r>
            <a:r>
              <a:rPr sz="2000" spc="-175" dirty="0">
                <a:latin typeface="GillSansMT"/>
                <a:cs typeface="Trebuchet MS"/>
              </a:rPr>
              <a:t>la </a:t>
            </a:r>
            <a:r>
              <a:rPr sz="2000" spc="-130" dirty="0">
                <a:latin typeface="GillSansMT"/>
                <a:cs typeface="Trebuchet MS"/>
              </a:rPr>
              <a:t>mercadotecnia, </a:t>
            </a:r>
            <a:r>
              <a:rPr sz="2000" spc="-125" dirty="0">
                <a:latin typeface="GillSansMT"/>
                <a:cs typeface="Trebuchet MS"/>
              </a:rPr>
              <a:t>planeación </a:t>
            </a:r>
            <a:r>
              <a:rPr sz="2000" spc="-114" dirty="0">
                <a:latin typeface="GillSansMT"/>
                <a:cs typeface="Trebuchet MS"/>
              </a:rPr>
              <a:t>y </a:t>
            </a:r>
            <a:r>
              <a:rPr sz="2000" spc="-175" dirty="0">
                <a:latin typeface="GillSansMT"/>
                <a:cs typeface="Trebuchet MS"/>
              </a:rPr>
              <a:t>la </a:t>
            </a:r>
            <a:r>
              <a:rPr sz="2000" spc="-100" dirty="0">
                <a:latin typeface="GillSansMT"/>
                <a:cs typeface="Trebuchet MS"/>
              </a:rPr>
              <a:t>elaboración </a:t>
            </a:r>
            <a:r>
              <a:rPr sz="2000" spc="-114" dirty="0">
                <a:latin typeface="GillSansMT"/>
                <a:cs typeface="Trebuchet MS"/>
              </a:rPr>
              <a:t>de  </a:t>
            </a:r>
            <a:r>
              <a:rPr sz="2000" spc="-80" dirty="0">
                <a:latin typeface="GillSansMT"/>
                <a:cs typeface="Trebuchet MS"/>
              </a:rPr>
              <a:t>presupuestos?</a:t>
            </a:r>
            <a:endParaRPr sz="2000" dirty="0">
              <a:latin typeface="GillSansMT"/>
              <a:cs typeface="Trebuchet MS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Marcador de número de diapositiva 3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15</a:t>
            </a:fld>
            <a:endParaRPr lang="es-MX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794764" y="1156208"/>
            <a:ext cx="6206236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1" spc="-300" dirty="0">
                <a:latin typeface="GillSansMT"/>
              </a:rPr>
              <a:t>Finanzas </a:t>
            </a:r>
            <a:r>
              <a:rPr sz="4400" b="1" spc="-265" dirty="0">
                <a:latin typeface="GillSansMT"/>
              </a:rPr>
              <a:t>y</a:t>
            </a:r>
            <a:r>
              <a:rPr sz="4400" b="1" spc="50" dirty="0">
                <a:latin typeface="GillSansMT"/>
              </a:rPr>
              <a:t> </a:t>
            </a:r>
            <a:r>
              <a:rPr sz="4400" b="1" spc="-225" dirty="0">
                <a:latin typeface="GillSansMT"/>
              </a:rPr>
              <a:t>Contabilidad</a:t>
            </a:r>
            <a:endParaRPr sz="4400" b="1" dirty="0">
              <a:latin typeface="GillSansMT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1939544" y="2301657"/>
            <a:ext cx="7188834" cy="4340860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622300" indent="-609600">
              <a:lnSpc>
                <a:spcPct val="100000"/>
              </a:lnSpc>
              <a:spcBef>
                <a:spcPts val="819"/>
              </a:spcBef>
              <a:buClr>
                <a:srgbClr val="FE8637"/>
              </a:buClr>
              <a:buSzPct val="78571"/>
              <a:buAutoNum type="arabicPeriod"/>
              <a:tabLst>
                <a:tab pos="621665" algn="l"/>
                <a:tab pos="622300" algn="l"/>
              </a:tabLst>
            </a:pPr>
            <a:r>
              <a:rPr sz="2800" spc="-65" dirty="0">
                <a:latin typeface="GillSansMT"/>
                <a:cs typeface="Trebuchet MS"/>
              </a:rPr>
              <a:t>Decisión </a:t>
            </a:r>
            <a:r>
              <a:rPr sz="2800" spc="-160" dirty="0">
                <a:latin typeface="GillSansMT"/>
                <a:cs typeface="Trebuchet MS"/>
              </a:rPr>
              <a:t>de</a:t>
            </a:r>
            <a:r>
              <a:rPr sz="2800" spc="-110" dirty="0">
                <a:latin typeface="GillSansMT"/>
                <a:cs typeface="Trebuchet MS"/>
              </a:rPr>
              <a:t> </a:t>
            </a:r>
            <a:r>
              <a:rPr sz="2800" spc="-120" dirty="0">
                <a:latin typeface="GillSansMT"/>
                <a:cs typeface="Trebuchet MS"/>
              </a:rPr>
              <a:t>inversión</a:t>
            </a:r>
            <a:endParaRPr sz="2800" dirty="0">
              <a:latin typeface="GillSansMT"/>
              <a:cs typeface="Trebuchet MS"/>
            </a:endParaRPr>
          </a:p>
          <a:p>
            <a:pPr marL="1003300" lvl="1" indent="-533400">
              <a:lnSpc>
                <a:spcPct val="100000"/>
              </a:lnSpc>
              <a:spcBef>
                <a:spcPts val="615"/>
              </a:spcBef>
              <a:buClr>
                <a:srgbClr val="FE8637"/>
              </a:buClr>
              <a:buChar char="•"/>
              <a:tabLst>
                <a:tab pos="1002665" algn="l"/>
                <a:tab pos="1003300" algn="l"/>
              </a:tabLst>
            </a:pPr>
            <a:r>
              <a:rPr sz="2400" spc="-110" dirty="0">
                <a:latin typeface="GillSansMT"/>
                <a:cs typeface="Trebuchet MS"/>
              </a:rPr>
              <a:t>Elaboración </a:t>
            </a:r>
            <a:r>
              <a:rPr sz="2400" spc="-140" dirty="0">
                <a:latin typeface="GillSansMT"/>
                <a:cs typeface="Trebuchet MS"/>
              </a:rPr>
              <a:t>de </a:t>
            </a:r>
            <a:r>
              <a:rPr sz="2400" spc="-95" dirty="0">
                <a:latin typeface="GillSansMT"/>
                <a:cs typeface="Trebuchet MS"/>
              </a:rPr>
              <a:t>presupuestos </a:t>
            </a:r>
            <a:r>
              <a:rPr sz="2400" spc="-140" dirty="0">
                <a:latin typeface="GillSansMT"/>
                <a:cs typeface="Trebuchet MS"/>
              </a:rPr>
              <a:t>de</a:t>
            </a:r>
            <a:r>
              <a:rPr sz="2400" spc="80" dirty="0">
                <a:latin typeface="GillSansMT"/>
                <a:cs typeface="Trebuchet MS"/>
              </a:rPr>
              <a:t> </a:t>
            </a:r>
            <a:r>
              <a:rPr sz="2400" spc="-185" dirty="0">
                <a:latin typeface="GillSansMT"/>
                <a:cs typeface="Trebuchet MS"/>
              </a:rPr>
              <a:t>capital</a:t>
            </a:r>
            <a:endParaRPr sz="2400" dirty="0">
              <a:latin typeface="GillSansMT"/>
              <a:cs typeface="Trebuchet MS"/>
            </a:endParaRPr>
          </a:p>
          <a:p>
            <a:pPr marL="622300" indent="-609600">
              <a:lnSpc>
                <a:spcPct val="100000"/>
              </a:lnSpc>
              <a:spcBef>
                <a:spcPts val="585"/>
              </a:spcBef>
              <a:buClr>
                <a:srgbClr val="FE8637"/>
              </a:buClr>
              <a:buSzPct val="78571"/>
              <a:buAutoNum type="arabicPeriod"/>
              <a:tabLst>
                <a:tab pos="621665" algn="l"/>
                <a:tab pos="622300" algn="l"/>
              </a:tabLst>
            </a:pPr>
            <a:r>
              <a:rPr sz="2800" spc="-60" dirty="0">
                <a:latin typeface="GillSansMT"/>
                <a:cs typeface="Trebuchet MS"/>
              </a:rPr>
              <a:t>Decisión </a:t>
            </a:r>
            <a:r>
              <a:rPr sz="2800" spc="-160" dirty="0">
                <a:latin typeface="GillSansMT"/>
                <a:cs typeface="Trebuchet MS"/>
              </a:rPr>
              <a:t>de</a:t>
            </a:r>
            <a:r>
              <a:rPr sz="2800" spc="-114" dirty="0">
                <a:latin typeface="GillSansMT"/>
                <a:cs typeface="Trebuchet MS"/>
              </a:rPr>
              <a:t> </a:t>
            </a:r>
            <a:r>
              <a:rPr sz="2800" spc="-180" dirty="0">
                <a:latin typeface="GillSansMT"/>
                <a:cs typeface="Trebuchet MS"/>
              </a:rPr>
              <a:t>financiamiento</a:t>
            </a:r>
            <a:endParaRPr sz="2800" dirty="0">
              <a:latin typeface="GillSansMT"/>
              <a:cs typeface="Trebuchet MS"/>
            </a:endParaRPr>
          </a:p>
          <a:p>
            <a:pPr marL="1003300" marR="389890" lvl="1" indent="-533400">
              <a:lnSpc>
                <a:spcPct val="100000"/>
              </a:lnSpc>
              <a:spcBef>
                <a:spcPts val="615"/>
              </a:spcBef>
              <a:buClr>
                <a:srgbClr val="FE8637"/>
              </a:buClr>
              <a:buChar char="•"/>
              <a:tabLst>
                <a:tab pos="1002665" algn="l"/>
                <a:tab pos="1003300" algn="l"/>
              </a:tabLst>
            </a:pPr>
            <a:r>
              <a:rPr sz="2400" spc="-90" dirty="0">
                <a:latin typeface="GillSansMT"/>
                <a:cs typeface="Trebuchet MS"/>
              </a:rPr>
              <a:t>Determinación </a:t>
            </a:r>
            <a:r>
              <a:rPr sz="2400" spc="-140" dirty="0">
                <a:latin typeface="GillSansMT"/>
                <a:cs typeface="Trebuchet MS"/>
              </a:rPr>
              <a:t>de </a:t>
            </a:r>
            <a:r>
              <a:rPr sz="2400" spc="-215" dirty="0">
                <a:latin typeface="GillSansMT"/>
                <a:cs typeface="Trebuchet MS"/>
              </a:rPr>
              <a:t>la </a:t>
            </a:r>
            <a:r>
              <a:rPr sz="2400" spc="-110" dirty="0">
                <a:latin typeface="GillSansMT"/>
                <a:cs typeface="Trebuchet MS"/>
              </a:rPr>
              <a:t>estructura </a:t>
            </a:r>
            <a:r>
              <a:rPr sz="2400" spc="-140" dirty="0">
                <a:latin typeface="GillSansMT"/>
                <a:cs typeface="Trebuchet MS"/>
              </a:rPr>
              <a:t>de </a:t>
            </a:r>
            <a:r>
              <a:rPr sz="2400" spc="-185" dirty="0">
                <a:latin typeface="GillSansMT"/>
                <a:cs typeface="Trebuchet MS"/>
              </a:rPr>
              <a:t>capital </a:t>
            </a:r>
            <a:r>
              <a:rPr sz="2400" spc="-140" dirty="0">
                <a:latin typeface="GillSansMT"/>
                <a:cs typeface="Trebuchet MS"/>
              </a:rPr>
              <a:t>de </a:t>
            </a:r>
            <a:r>
              <a:rPr sz="2400" spc="-215" dirty="0">
                <a:latin typeface="GillSansMT"/>
                <a:cs typeface="Trebuchet MS"/>
              </a:rPr>
              <a:t>la  </a:t>
            </a:r>
            <a:r>
              <a:rPr sz="2400" spc="-135" dirty="0">
                <a:latin typeface="GillSansMT"/>
                <a:cs typeface="Trebuchet MS"/>
              </a:rPr>
              <a:t>empresa y </a:t>
            </a:r>
            <a:r>
              <a:rPr sz="2400" spc="-150" dirty="0">
                <a:latin typeface="GillSansMT"/>
                <a:cs typeface="Trebuchet MS"/>
              </a:rPr>
              <a:t>análisis </a:t>
            </a:r>
            <a:r>
              <a:rPr sz="2400" spc="-30" dirty="0">
                <a:latin typeface="GillSansMT"/>
                <a:cs typeface="Trebuchet MS"/>
              </a:rPr>
              <a:t>por </a:t>
            </a:r>
            <a:r>
              <a:rPr sz="2400" spc="-90" dirty="0">
                <a:latin typeface="GillSansMT"/>
                <a:cs typeface="Trebuchet MS"/>
              </a:rPr>
              <a:t>varios </a:t>
            </a:r>
            <a:r>
              <a:rPr sz="2400" spc="-80" dirty="0">
                <a:latin typeface="GillSansMT"/>
                <a:cs typeface="Trebuchet MS"/>
              </a:rPr>
              <a:t>métodos </a:t>
            </a:r>
            <a:r>
              <a:rPr sz="2400" spc="-140" dirty="0">
                <a:latin typeface="GillSansMT"/>
                <a:cs typeface="Trebuchet MS"/>
              </a:rPr>
              <a:t>de  </a:t>
            </a:r>
            <a:r>
              <a:rPr sz="2400" spc="-135" dirty="0">
                <a:latin typeface="GillSansMT"/>
                <a:cs typeface="Trebuchet MS"/>
              </a:rPr>
              <a:t>necesidades </a:t>
            </a:r>
            <a:r>
              <a:rPr sz="2400" spc="-240" dirty="0">
                <a:latin typeface="GillSansMT"/>
                <a:cs typeface="Trebuchet MS"/>
              </a:rPr>
              <a:t>a </a:t>
            </a:r>
            <a:r>
              <a:rPr sz="2400" spc="-35" dirty="0">
                <a:latin typeface="GillSansMT"/>
                <a:cs typeface="Trebuchet MS"/>
              </a:rPr>
              <a:t>corto </a:t>
            </a:r>
            <a:r>
              <a:rPr sz="2400" spc="-135" dirty="0">
                <a:latin typeface="GillSansMT"/>
                <a:cs typeface="Trebuchet MS"/>
              </a:rPr>
              <a:t>y </a:t>
            </a:r>
            <a:r>
              <a:rPr sz="2400" spc="-114" dirty="0">
                <a:latin typeface="GillSansMT"/>
                <a:cs typeface="Trebuchet MS"/>
              </a:rPr>
              <a:t>largo</a:t>
            </a:r>
            <a:r>
              <a:rPr sz="2400" spc="-260" dirty="0">
                <a:latin typeface="GillSansMT"/>
                <a:cs typeface="Trebuchet MS"/>
              </a:rPr>
              <a:t> </a:t>
            </a:r>
            <a:r>
              <a:rPr sz="2400" spc="-135" dirty="0">
                <a:latin typeface="GillSansMT"/>
                <a:cs typeface="Trebuchet MS"/>
              </a:rPr>
              <a:t>plazo</a:t>
            </a:r>
            <a:endParaRPr sz="2400" dirty="0">
              <a:latin typeface="GillSansMT"/>
              <a:cs typeface="Trebuchet MS"/>
            </a:endParaRPr>
          </a:p>
          <a:p>
            <a:pPr marL="622300" indent="-609600">
              <a:lnSpc>
                <a:spcPct val="100000"/>
              </a:lnSpc>
              <a:spcBef>
                <a:spcPts val="585"/>
              </a:spcBef>
              <a:buClr>
                <a:srgbClr val="FE8637"/>
              </a:buClr>
              <a:buSzPct val="78571"/>
              <a:buAutoNum type="arabicPeriod"/>
              <a:tabLst>
                <a:tab pos="621665" algn="l"/>
                <a:tab pos="622300" algn="l"/>
              </a:tabLst>
            </a:pPr>
            <a:r>
              <a:rPr sz="2800" spc="-60" dirty="0">
                <a:latin typeface="GillSansMT"/>
                <a:cs typeface="Trebuchet MS"/>
              </a:rPr>
              <a:t>Decisión </a:t>
            </a:r>
            <a:r>
              <a:rPr sz="2800" spc="-160" dirty="0">
                <a:latin typeface="GillSansMT"/>
                <a:cs typeface="Trebuchet MS"/>
              </a:rPr>
              <a:t>de</a:t>
            </a:r>
            <a:r>
              <a:rPr sz="2800" spc="-114" dirty="0">
                <a:latin typeface="GillSansMT"/>
                <a:cs typeface="Trebuchet MS"/>
              </a:rPr>
              <a:t> </a:t>
            </a:r>
            <a:r>
              <a:rPr sz="2800" spc="-125" dirty="0">
                <a:latin typeface="GillSansMT"/>
                <a:cs typeface="Trebuchet MS"/>
              </a:rPr>
              <a:t>dividendos</a:t>
            </a:r>
            <a:endParaRPr sz="2800" dirty="0">
              <a:latin typeface="GillSansMT"/>
              <a:cs typeface="Trebuchet MS"/>
            </a:endParaRPr>
          </a:p>
          <a:p>
            <a:pPr marL="1003300" marR="5080" lvl="1" indent="-533400">
              <a:lnSpc>
                <a:spcPct val="100000"/>
              </a:lnSpc>
              <a:spcBef>
                <a:spcPts val="615"/>
              </a:spcBef>
              <a:buClr>
                <a:srgbClr val="FE8637"/>
              </a:buClr>
              <a:buChar char="•"/>
              <a:tabLst>
                <a:tab pos="1002665" algn="l"/>
                <a:tab pos="1003300" algn="l"/>
              </a:tabLst>
            </a:pPr>
            <a:r>
              <a:rPr sz="2400" spc="180" dirty="0">
                <a:latin typeface="GillSansMT"/>
                <a:cs typeface="Trebuchet MS"/>
              </a:rPr>
              <a:t>% </a:t>
            </a:r>
            <a:r>
              <a:rPr sz="2400" spc="-140" dirty="0">
                <a:latin typeface="GillSansMT"/>
                <a:cs typeface="Trebuchet MS"/>
              </a:rPr>
              <a:t>de </a:t>
            </a:r>
            <a:r>
              <a:rPr sz="2400" spc="-165" dirty="0">
                <a:latin typeface="GillSansMT"/>
                <a:cs typeface="Trebuchet MS"/>
              </a:rPr>
              <a:t>ganancias </a:t>
            </a:r>
            <a:r>
              <a:rPr sz="2400" spc="-170" dirty="0">
                <a:latin typeface="GillSansMT"/>
                <a:cs typeface="Trebuchet MS"/>
              </a:rPr>
              <a:t>pagadas </a:t>
            </a:r>
            <a:r>
              <a:rPr sz="2400" spc="-240" dirty="0">
                <a:latin typeface="GillSansMT"/>
                <a:cs typeface="Trebuchet MS"/>
              </a:rPr>
              <a:t>a </a:t>
            </a:r>
            <a:r>
              <a:rPr sz="2400" spc="-70" dirty="0">
                <a:latin typeface="GillSansMT"/>
                <a:cs typeface="Trebuchet MS"/>
              </a:rPr>
              <a:t>los </a:t>
            </a:r>
            <a:r>
              <a:rPr sz="2400" spc="-150" dirty="0">
                <a:latin typeface="GillSansMT"/>
                <a:cs typeface="Trebuchet MS"/>
              </a:rPr>
              <a:t>accionistas, </a:t>
            </a:r>
            <a:r>
              <a:rPr sz="2400" spc="-215" dirty="0">
                <a:latin typeface="GillSansMT"/>
                <a:cs typeface="Trebuchet MS"/>
              </a:rPr>
              <a:t>la  </a:t>
            </a:r>
            <a:r>
              <a:rPr sz="2400" spc="-155" dirty="0">
                <a:latin typeface="GillSansMT"/>
                <a:cs typeface="Trebuchet MS"/>
              </a:rPr>
              <a:t>estabilidad </a:t>
            </a:r>
            <a:r>
              <a:rPr sz="2400" spc="-140" dirty="0">
                <a:latin typeface="GillSansMT"/>
                <a:cs typeface="Trebuchet MS"/>
              </a:rPr>
              <a:t>de </a:t>
            </a:r>
            <a:r>
              <a:rPr sz="2400" spc="-70" dirty="0">
                <a:latin typeface="GillSansMT"/>
                <a:cs typeface="Trebuchet MS"/>
              </a:rPr>
              <a:t>los </a:t>
            </a:r>
            <a:r>
              <a:rPr sz="2400" spc="-110" dirty="0">
                <a:latin typeface="GillSansMT"/>
                <a:cs typeface="Trebuchet MS"/>
              </a:rPr>
              <a:t>dividendos </a:t>
            </a:r>
            <a:r>
              <a:rPr sz="2400" spc="-240" dirty="0">
                <a:latin typeface="GillSansMT"/>
                <a:cs typeface="Trebuchet MS"/>
              </a:rPr>
              <a:t>a </a:t>
            </a:r>
            <a:r>
              <a:rPr sz="2400" spc="-135" dirty="0">
                <a:latin typeface="GillSansMT"/>
                <a:cs typeface="Trebuchet MS"/>
              </a:rPr>
              <a:t>través </a:t>
            </a:r>
            <a:r>
              <a:rPr sz="2400" spc="-155" dirty="0">
                <a:latin typeface="GillSansMT"/>
                <a:cs typeface="Trebuchet MS"/>
              </a:rPr>
              <a:t>del </a:t>
            </a:r>
            <a:r>
              <a:rPr sz="2400" spc="-120" dirty="0">
                <a:latin typeface="GillSansMT"/>
                <a:cs typeface="Trebuchet MS"/>
              </a:rPr>
              <a:t>tiempo </a:t>
            </a:r>
            <a:r>
              <a:rPr sz="2400" spc="-135" dirty="0">
                <a:latin typeface="GillSansMT"/>
                <a:cs typeface="Trebuchet MS"/>
              </a:rPr>
              <a:t>y  </a:t>
            </a:r>
            <a:r>
              <a:rPr sz="2400" spc="-120" dirty="0">
                <a:latin typeface="GillSansMT"/>
                <a:cs typeface="Trebuchet MS"/>
              </a:rPr>
              <a:t>readquisición </a:t>
            </a:r>
            <a:r>
              <a:rPr sz="2400" spc="35" dirty="0">
                <a:latin typeface="GillSansMT"/>
                <a:cs typeface="Trebuchet MS"/>
              </a:rPr>
              <a:t>o </a:t>
            </a:r>
            <a:r>
              <a:rPr sz="2400" spc="-110" dirty="0">
                <a:latin typeface="GillSansMT"/>
                <a:cs typeface="Trebuchet MS"/>
              </a:rPr>
              <a:t>emisión </a:t>
            </a:r>
            <a:r>
              <a:rPr sz="2400" spc="-140" dirty="0">
                <a:latin typeface="GillSansMT"/>
                <a:cs typeface="Trebuchet MS"/>
              </a:rPr>
              <a:t>de</a:t>
            </a:r>
            <a:r>
              <a:rPr sz="2400" spc="-70" dirty="0">
                <a:latin typeface="GillSansMT"/>
                <a:cs typeface="Trebuchet MS"/>
              </a:rPr>
              <a:t> </a:t>
            </a:r>
            <a:r>
              <a:rPr sz="2400" spc="-120" dirty="0">
                <a:latin typeface="GillSansMT"/>
                <a:cs typeface="Trebuchet MS"/>
              </a:rPr>
              <a:t>acciones</a:t>
            </a:r>
            <a:endParaRPr sz="2400" dirty="0">
              <a:latin typeface="GillSansMT"/>
              <a:cs typeface="Trebuchet MS"/>
            </a:endParaRPr>
          </a:p>
        </p:txBody>
      </p:sp>
      <p:sp>
        <p:nvSpPr>
          <p:cNvPr id="36" name="Marcador de número de diapositiva 3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16</a:t>
            </a:fld>
            <a:endParaRPr lang="es-MX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987911" y="792736"/>
            <a:ext cx="5555889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1" spc="-155" dirty="0">
                <a:solidFill>
                  <a:srgbClr val="545E70"/>
                </a:solidFill>
                <a:latin typeface="GillSansMT"/>
              </a:rPr>
              <a:t>Razones</a:t>
            </a:r>
            <a:r>
              <a:rPr sz="4400" b="1" spc="-190" dirty="0">
                <a:solidFill>
                  <a:srgbClr val="545E70"/>
                </a:solidFill>
                <a:latin typeface="GillSansMT"/>
              </a:rPr>
              <a:t> </a:t>
            </a:r>
            <a:r>
              <a:rPr sz="4400" b="1" spc="-245" dirty="0">
                <a:solidFill>
                  <a:srgbClr val="545E70"/>
                </a:solidFill>
                <a:latin typeface="GillSansMT"/>
              </a:rPr>
              <a:t>Financieras</a:t>
            </a:r>
            <a:endParaRPr sz="4400" b="1" dirty="0">
              <a:latin typeface="GillSansM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1986025" y="1752201"/>
            <a:ext cx="7174865" cy="3624579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3200" u="sng" spc="-120" dirty="0">
                <a:uFill>
                  <a:solidFill>
                    <a:srgbClr val="000000"/>
                  </a:solidFill>
                </a:uFill>
                <a:latin typeface="GillSansMT"/>
                <a:cs typeface="Trebuchet MS"/>
              </a:rPr>
              <a:t>Razones </a:t>
            </a:r>
            <a:r>
              <a:rPr sz="3200" u="sng" spc="-185" dirty="0">
                <a:uFill>
                  <a:solidFill>
                    <a:srgbClr val="000000"/>
                  </a:solidFill>
                </a:uFill>
                <a:latin typeface="GillSansMT"/>
                <a:cs typeface="Trebuchet MS"/>
              </a:rPr>
              <a:t>de</a:t>
            </a:r>
            <a:r>
              <a:rPr sz="3200" u="sng" spc="-5" dirty="0">
                <a:uFill>
                  <a:solidFill>
                    <a:srgbClr val="000000"/>
                  </a:solidFill>
                </a:uFill>
                <a:latin typeface="GillSansMT"/>
                <a:cs typeface="Trebuchet MS"/>
              </a:rPr>
              <a:t> </a:t>
            </a:r>
            <a:r>
              <a:rPr sz="3200" u="sng" spc="-229" dirty="0">
                <a:uFill>
                  <a:solidFill>
                    <a:srgbClr val="000000"/>
                  </a:solidFill>
                </a:uFill>
                <a:latin typeface="GillSansMT"/>
                <a:cs typeface="Trebuchet MS"/>
              </a:rPr>
              <a:t>liquidez:</a:t>
            </a:r>
            <a:endParaRPr sz="3200" u="sng" dirty="0">
              <a:latin typeface="GillSansMT"/>
              <a:cs typeface="Trebuchet MS"/>
            </a:endParaRPr>
          </a:p>
          <a:p>
            <a:pPr marL="622300" marR="5080">
              <a:lnSpc>
                <a:spcPct val="100000"/>
              </a:lnSpc>
              <a:spcBef>
                <a:spcPts val="600"/>
              </a:spcBef>
            </a:pPr>
            <a:r>
              <a:rPr sz="3200" spc="-105" dirty="0">
                <a:latin typeface="GillSansMT"/>
                <a:cs typeface="Trebuchet MS"/>
              </a:rPr>
              <a:t>Miden </a:t>
            </a:r>
            <a:r>
              <a:rPr sz="3200" spc="-285" dirty="0">
                <a:latin typeface="GillSansMT"/>
                <a:cs typeface="Trebuchet MS"/>
              </a:rPr>
              <a:t>la </a:t>
            </a:r>
            <a:r>
              <a:rPr sz="3200" spc="-229" dirty="0">
                <a:latin typeface="GillSansMT"/>
                <a:cs typeface="Trebuchet MS"/>
              </a:rPr>
              <a:t>capacidad </a:t>
            </a:r>
            <a:r>
              <a:rPr sz="3200" spc="-185" dirty="0">
                <a:latin typeface="GillSansMT"/>
                <a:cs typeface="Trebuchet MS"/>
              </a:rPr>
              <a:t>de </a:t>
            </a:r>
            <a:r>
              <a:rPr sz="3200" spc="-285" dirty="0">
                <a:latin typeface="GillSansMT"/>
                <a:cs typeface="Trebuchet MS"/>
              </a:rPr>
              <a:t>la </a:t>
            </a:r>
            <a:r>
              <a:rPr sz="3200" spc="-180" dirty="0">
                <a:latin typeface="GillSansMT"/>
                <a:cs typeface="Trebuchet MS"/>
              </a:rPr>
              <a:t>empresa </a:t>
            </a:r>
            <a:r>
              <a:rPr sz="3200" spc="-200" dirty="0">
                <a:latin typeface="GillSansMT"/>
                <a:cs typeface="Trebuchet MS"/>
              </a:rPr>
              <a:t>para  </a:t>
            </a:r>
            <a:r>
              <a:rPr sz="3200" spc="-165" dirty="0">
                <a:latin typeface="GillSansMT"/>
                <a:cs typeface="Trebuchet MS"/>
              </a:rPr>
              <a:t>cumplir </a:t>
            </a:r>
            <a:r>
              <a:rPr sz="3200" spc="-210" dirty="0">
                <a:latin typeface="GillSansMT"/>
                <a:cs typeface="Trebuchet MS"/>
              </a:rPr>
              <a:t>las </a:t>
            </a:r>
            <a:r>
              <a:rPr sz="3200" spc="-165" dirty="0">
                <a:latin typeface="GillSansMT"/>
                <a:cs typeface="Trebuchet MS"/>
              </a:rPr>
              <a:t>obligaciones </a:t>
            </a:r>
            <a:r>
              <a:rPr sz="3200" spc="-185" dirty="0">
                <a:latin typeface="GillSansMT"/>
                <a:cs typeface="Trebuchet MS"/>
              </a:rPr>
              <a:t>que </a:t>
            </a:r>
            <a:r>
              <a:rPr sz="3200" spc="-140" dirty="0">
                <a:latin typeface="GillSansMT"/>
                <a:cs typeface="Trebuchet MS"/>
              </a:rPr>
              <a:t>se  </a:t>
            </a:r>
            <a:r>
              <a:rPr sz="3200" spc="-165" dirty="0">
                <a:latin typeface="GillSansMT"/>
                <a:cs typeface="Trebuchet MS"/>
              </a:rPr>
              <a:t>aproximan </a:t>
            </a:r>
            <a:r>
              <a:rPr sz="3200" spc="-320" dirty="0">
                <a:latin typeface="GillSansMT"/>
                <a:cs typeface="Trebuchet MS"/>
              </a:rPr>
              <a:t>a </a:t>
            </a:r>
            <a:r>
              <a:rPr sz="3200" spc="-110" dirty="0">
                <a:latin typeface="GillSansMT"/>
                <a:cs typeface="Trebuchet MS"/>
              </a:rPr>
              <a:t>su </a:t>
            </a:r>
            <a:r>
              <a:rPr sz="3200" spc="-175" dirty="0">
                <a:latin typeface="GillSansMT"/>
                <a:cs typeface="Trebuchet MS"/>
              </a:rPr>
              <a:t>vencimiento </a:t>
            </a:r>
            <a:r>
              <a:rPr sz="3200" spc="-185" dirty="0">
                <a:latin typeface="GillSansMT"/>
                <a:cs typeface="Trebuchet MS"/>
              </a:rPr>
              <a:t>en </a:t>
            </a:r>
            <a:r>
              <a:rPr sz="3200" spc="-229" dirty="0">
                <a:latin typeface="GillSansMT"/>
                <a:cs typeface="Trebuchet MS"/>
              </a:rPr>
              <a:t>el </a:t>
            </a:r>
            <a:r>
              <a:rPr sz="3200" spc="-45" dirty="0">
                <a:latin typeface="GillSansMT"/>
                <a:cs typeface="Trebuchet MS"/>
              </a:rPr>
              <a:t>corto  </a:t>
            </a:r>
            <a:r>
              <a:rPr sz="3200" spc="-245" dirty="0">
                <a:latin typeface="GillSansMT"/>
                <a:cs typeface="Trebuchet MS"/>
              </a:rPr>
              <a:t>plazo.</a:t>
            </a:r>
            <a:endParaRPr sz="3200" dirty="0">
              <a:latin typeface="GillSansMT"/>
              <a:cs typeface="Trebuchet MS"/>
            </a:endParaRPr>
          </a:p>
          <a:p>
            <a:pPr marL="1002665" indent="-532765">
              <a:lnSpc>
                <a:spcPct val="100000"/>
              </a:lnSpc>
              <a:spcBef>
                <a:spcPts val="615"/>
              </a:spcBef>
              <a:buClr>
                <a:srgbClr val="FE8637"/>
              </a:buClr>
              <a:buFont typeface="Verdana"/>
              <a:buChar char="◦"/>
              <a:tabLst>
                <a:tab pos="1002665" algn="l"/>
                <a:tab pos="1003300" algn="l"/>
              </a:tabLst>
            </a:pPr>
            <a:r>
              <a:rPr sz="2800" spc="-95" dirty="0">
                <a:latin typeface="GillSansMT"/>
                <a:cs typeface="Trebuchet MS"/>
              </a:rPr>
              <a:t>Razón </a:t>
            </a:r>
            <a:r>
              <a:rPr sz="2800" spc="-160" dirty="0">
                <a:latin typeface="GillSansMT"/>
                <a:cs typeface="Trebuchet MS"/>
              </a:rPr>
              <a:t>de</a:t>
            </a:r>
            <a:r>
              <a:rPr sz="2800" spc="-75" dirty="0">
                <a:latin typeface="GillSansMT"/>
                <a:cs typeface="Trebuchet MS"/>
              </a:rPr>
              <a:t> </a:t>
            </a:r>
            <a:r>
              <a:rPr sz="2800" spc="-155" dirty="0">
                <a:latin typeface="GillSansMT"/>
                <a:cs typeface="Trebuchet MS"/>
              </a:rPr>
              <a:t>solvencia</a:t>
            </a:r>
            <a:endParaRPr sz="2800" dirty="0">
              <a:latin typeface="GillSansMT"/>
              <a:cs typeface="Trebuchet MS"/>
            </a:endParaRPr>
          </a:p>
          <a:p>
            <a:pPr marL="1002665" indent="-532765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Font typeface="Verdana"/>
              <a:buChar char="◦"/>
              <a:tabLst>
                <a:tab pos="1002665" algn="l"/>
                <a:tab pos="1003300" algn="l"/>
              </a:tabLst>
            </a:pPr>
            <a:r>
              <a:rPr sz="2800" spc="-95" dirty="0">
                <a:latin typeface="GillSansMT"/>
                <a:cs typeface="Trebuchet MS"/>
              </a:rPr>
              <a:t>Razón </a:t>
            </a:r>
            <a:r>
              <a:rPr sz="2800" spc="-160" dirty="0">
                <a:latin typeface="GillSansMT"/>
                <a:cs typeface="Trebuchet MS"/>
              </a:rPr>
              <a:t>de </a:t>
            </a:r>
            <a:r>
              <a:rPr sz="2800" spc="-250" dirty="0">
                <a:latin typeface="GillSansMT"/>
                <a:cs typeface="Trebuchet MS"/>
              </a:rPr>
              <a:t>la </a:t>
            </a:r>
            <a:r>
              <a:rPr sz="2800" spc="-150" dirty="0">
                <a:latin typeface="GillSansMT"/>
                <a:cs typeface="Trebuchet MS"/>
              </a:rPr>
              <a:t>prueba </a:t>
            </a:r>
            <a:r>
              <a:rPr sz="2800" spc="-180" dirty="0">
                <a:latin typeface="GillSansMT"/>
                <a:cs typeface="Trebuchet MS"/>
              </a:rPr>
              <a:t>del</a:t>
            </a:r>
            <a:r>
              <a:rPr sz="2800" spc="-325" dirty="0">
                <a:latin typeface="GillSansMT"/>
                <a:cs typeface="Trebuchet MS"/>
              </a:rPr>
              <a:t> </a:t>
            </a:r>
            <a:r>
              <a:rPr sz="2800" spc="-145" dirty="0">
                <a:latin typeface="GillSansMT"/>
                <a:cs typeface="Trebuchet MS"/>
              </a:rPr>
              <a:t>ácido</a:t>
            </a:r>
            <a:endParaRPr sz="2800" dirty="0">
              <a:latin typeface="GillSansMT"/>
              <a:cs typeface="Trebuchet MS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Marcador de número de diapositiva 3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17</a:t>
            </a:fld>
            <a:endParaRPr lang="es-MX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xfrm>
            <a:off x="1939545" y="1739595"/>
            <a:ext cx="7661656" cy="2616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22300" marR="1769110" indent="-609600">
              <a:lnSpc>
                <a:spcPct val="115599"/>
              </a:lnSpc>
              <a:spcBef>
                <a:spcPts val="100"/>
              </a:spcBef>
            </a:pPr>
            <a:r>
              <a:rPr sz="3200" u="sng" spc="-125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GillSansMT"/>
              </a:rPr>
              <a:t>Razones </a:t>
            </a:r>
            <a:r>
              <a:rPr sz="3200" u="sng" spc="-185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GillSansMT"/>
              </a:rPr>
              <a:t>de </a:t>
            </a:r>
            <a:r>
              <a:rPr sz="3200" u="sng" spc="-215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GillSansMT"/>
              </a:rPr>
              <a:t>apalancamiento </a:t>
            </a:r>
            <a:r>
              <a:rPr sz="3200" u="sng" spc="-215" dirty="0">
                <a:solidFill>
                  <a:srgbClr val="000000"/>
                </a:solidFill>
                <a:latin typeface="GillSansMT"/>
              </a:rPr>
              <a:t> </a:t>
            </a:r>
            <a:r>
              <a:rPr sz="3200" spc="-229" dirty="0">
                <a:solidFill>
                  <a:srgbClr val="000000"/>
                </a:solidFill>
                <a:latin typeface="GillSansMT"/>
              </a:rPr>
              <a:t>También </a:t>
            </a:r>
            <a:r>
              <a:rPr sz="3200" spc="-235" dirty="0">
                <a:solidFill>
                  <a:srgbClr val="000000"/>
                </a:solidFill>
                <a:latin typeface="GillSansMT"/>
              </a:rPr>
              <a:t>llamadas </a:t>
            </a:r>
            <a:r>
              <a:rPr sz="3200" spc="-125" dirty="0">
                <a:solidFill>
                  <a:srgbClr val="000000"/>
                </a:solidFill>
                <a:latin typeface="GillSansMT"/>
              </a:rPr>
              <a:t>razones</a:t>
            </a:r>
            <a:r>
              <a:rPr sz="3200" spc="180" dirty="0">
                <a:solidFill>
                  <a:srgbClr val="000000"/>
                </a:solidFill>
                <a:latin typeface="GillSansMT"/>
              </a:rPr>
              <a:t> </a:t>
            </a:r>
            <a:r>
              <a:rPr sz="3200" spc="-185" dirty="0">
                <a:solidFill>
                  <a:srgbClr val="000000"/>
                </a:solidFill>
                <a:latin typeface="GillSansMT"/>
              </a:rPr>
              <a:t>de</a:t>
            </a:r>
            <a:endParaRPr sz="3200" dirty="0">
              <a:latin typeface="GillSansMT"/>
            </a:endParaRPr>
          </a:p>
          <a:p>
            <a:pPr marL="622300" marR="5080" algn="just">
              <a:lnSpc>
                <a:spcPct val="100000"/>
              </a:lnSpc>
            </a:pPr>
            <a:r>
              <a:rPr sz="3200" spc="-204" dirty="0">
                <a:solidFill>
                  <a:srgbClr val="000000"/>
                </a:solidFill>
                <a:latin typeface="GillSansMT"/>
              </a:rPr>
              <a:t>endeudamiento, </a:t>
            </a:r>
            <a:r>
              <a:rPr sz="3200" spc="-180" dirty="0">
                <a:solidFill>
                  <a:srgbClr val="000000"/>
                </a:solidFill>
                <a:latin typeface="GillSansMT"/>
              </a:rPr>
              <a:t>determinan </a:t>
            </a:r>
            <a:r>
              <a:rPr sz="3200" spc="-229" dirty="0">
                <a:solidFill>
                  <a:srgbClr val="000000"/>
                </a:solidFill>
                <a:latin typeface="GillSansMT"/>
              </a:rPr>
              <a:t>el </a:t>
            </a:r>
            <a:r>
              <a:rPr sz="3200" spc="-130" dirty="0">
                <a:solidFill>
                  <a:srgbClr val="000000"/>
                </a:solidFill>
                <a:latin typeface="GillSansMT"/>
              </a:rPr>
              <a:t>grado </a:t>
            </a:r>
            <a:r>
              <a:rPr sz="3200" spc="-185" dirty="0">
                <a:solidFill>
                  <a:srgbClr val="000000"/>
                </a:solidFill>
                <a:latin typeface="GillSansMT"/>
              </a:rPr>
              <a:t>en  que </a:t>
            </a:r>
            <a:r>
              <a:rPr sz="3200" spc="-210" dirty="0">
                <a:solidFill>
                  <a:srgbClr val="000000"/>
                </a:solidFill>
                <a:latin typeface="GillSansMT"/>
              </a:rPr>
              <a:t>una </a:t>
            </a:r>
            <a:r>
              <a:rPr sz="3200" spc="-180" dirty="0">
                <a:solidFill>
                  <a:srgbClr val="000000"/>
                </a:solidFill>
                <a:latin typeface="GillSansMT"/>
              </a:rPr>
              <a:t>empresa </a:t>
            </a:r>
            <a:r>
              <a:rPr sz="3200" spc="-235" dirty="0">
                <a:solidFill>
                  <a:srgbClr val="000000"/>
                </a:solidFill>
                <a:latin typeface="GillSansMT"/>
              </a:rPr>
              <a:t>ha </a:t>
            </a:r>
            <a:r>
              <a:rPr sz="3200" spc="-100" dirty="0">
                <a:solidFill>
                  <a:srgbClr val="000000"/>
                </a:solidFill>
                <a:latin typeface="GillSansMT"/>
              </a:rPr>
              <a:t>sido </a:t>
            </a:r>
            <a:r>
              <a:rPr sz="3200" spc="-240" dirty="0">
                <a:solidFill>
                  <a:srgbClr val="000000"/>
                </a:solidFill>
                <a:latin typeface="GillSansMT"/>
              </a:rPr>
              <a:t>financiada </a:t>
            </a:r>
            <a:r>
              <a:rPr sz="3200" spc="-40" dirty="0">
                <a:solidFill>
                  <a:srgbClr val="000000"/>
                </a:solidFill>
                <a:latin typeface="GillSansMT"/>
              </a:rPr>
              <a:t>por  </a:t>
            </a:r>
            <a:r>
              <a:rPr sz="3200" spc="-145" dirty="0">
                <a:solidFill>
                  <a:srgbClr val="000000"/>
                </a:solidFill>
                <a:latin typeface="GillSansMT"/>
              </a:rPr>
              <a:t>medio </a:t>
            </a:r>
            <a:r>
              <a:rPr sz="3200" spc="-185" dirty="0">
                <a:solidFill>
                  <a:srgbClr val="000000"/>
                </a:solidFill>
                <a:latin typeface="GillSansMT"/>
              </a:rPr>
              <a:t>de </a:t>
            </a:r>
            <a:r>
              <a:rPr sz="3200" spc="-285" dirty="0">
                <a:solidFill>
                  <a:srgbClr val="000000"/>
                </a:solidFill>
                <a:latin typeface="GillSansMT"/>
              </a:rPr>
              <a:t>la</a:t>
            </a:r>
            <a:r>
              <a:rPr sz="3200" spc="100" dirty="0">
                <a:solidFill>
                  <a:srgbClr val="000000"/>
                </a:solidFill>
                <a:latin typeface="GillSansMT"/>
              </a:rPr>
              <a:t> </a:t>
            </a:r>
            <a:r>
              <a:rPr sz="3200" spc="-245" dirty="0">
                <a:solidFill>
                  <a:srgbClr val="000000"/>
                </a:solidFill>
                <a:latin typeface="GillSansMT"/>
              </a:rPr>
              <a:t>deuda.</a:t>
            </a:r>
            <a:endParaRPr sz="3200" dirty="0">
              <a:latin typeface="GillSansMT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2396744" y="4332520"/>
            <a:ext cx="5767705" cy="2037714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545465" indent="-532765">
              <a:lnSpc>
                <a:spcPct val="100000"/>
              </a:lnSpc>
              <a:spcBef>
                <a:spcPts val="700"/>
              </a:spcBef>
              <a:buClr>
                <a:srgbClr val="FE8637"/>
              </a:buClr>
              <a:buFont typeface="Verdana"/>
              <a:buChar char="◦"/>
              <a:tabLst>
                <a:tab pos="545465" algn="l"/>
                <a:tab pos="546100" algn="l"/>
              </a:tabLst>
            </a:pPr>
            <a:r>
              <a:rPr sz="2800" spc="-95" dirty="0">
                <a:latin typeface="GillSansMT"/>
                <a:cs typeface="Trebuchet MS"/>
              </a:rPr>
              <a:t>Razón </a:t>
            </a:r>
            <a:r>
              <a:rPr sz="2800" spc="-180" dirty="0">
                <a:latin typeface="GillSansMT"/>
                <a:cs typeface="Trebuchet MS"/>
              </a:rPr>
              <a:t>del </a:t>
            </a:r>
            <a:r>
              <a:rPr sz="2800" spc="-140" dirty="0">
                <a:latin typeface="GillSansMT"/>
                <a:cs typeface="Trebuchet MS"/>
              </a:rPr>
              <a:t>pasivo </a:t>
            </a:r>
            <a:r>
              <a:rPr sz="2800" spc="-160" dirty="0">
                <a:latin typeface="GillSansMT"/>
                <a:cs typeface="Trebuchet MS"/>
              </a:rPr>
              <a:t>total </a:t>
            </a:r>
            <a:r>
              <a:rPr sz="2800" spc="-245" dirty="0">
                <a:latin typeface="GillSansMT"/>
                <a:cs typeface="Trebuchet MS"/>
              </a:rPr>
              <a:t>al </a:t>
            </a:r>
            <a:r>
              <a:rPr sz="2800" spc="-160" dirty="0">
                <a:latin typeface="GillSansMT"/>
                <a:cs typeface="Trebuchet MS"/>
              </a:rPr>
              <a:t>activo</a:t>
            </a:r>
            <a:r>
              <a:rPr sz="2800" spc="350" dirty="0">
                <a:latin typeface="GillSansMT"/>
                <a:cs typeface="Trebuchet MS"/>
              </a:rPr>
              <a:t> </a:t>
            </a:r>
            <a:r>
              <a:rPr sz="2800" spc="-160" dirty="0">
                <a:latin typeface="GillSansMT"/>
                <a:cs typeface="Trebuchet MS"/>
              </a:rPr>
              <a:t>total</a:t>
            </a:r>
            <a:endParaRPr sz="2800" dirty="0">
              <a:latin typeface="GillSansMT"/>
              <a:cs typeface="Trebuchet MS"/>
            </a:endParaRPr>
          </a:p>
          <a:p>
            <a:pPr marL="545465" indent="-532765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Font typeface="Verdana"/>
              <a:buChar char="◦"/>
              <a:tabLst>
                <a:tab pos="545465" algn="l"/>
                <a:tab pos="546100" algn="l"/>
              </a:tabLst>
            </a:pPr>
            <a:r>
              <a:rPr sz="2800" spc="-95" dirty="0">
                <a:latin typeface="GillSansMT"/>
                <a:cs typeface="Trebuchet MS"/>
              </a:rPr>
              <a:t>Razón </a:t>
            </a:r>
            <a:r>
              <a:rPr sz="2800" spc="-140" dirty="0">
                <a:latin typeface="GillSansMT"/>
                <a:cs typeface="Trebuchet MS"/>
              </a:rPr>
              <a:t>pasivo </a:t>
            </a:r>
            <a:r>
              <a:rPr sz="2800" spc="-125" dirty="0">
                <a:latin typeface="GillSansMT"/>
                <a:cs typeface="Trebuchet MS"/>
              </a:rPr>
              <a:t>-</a:t>
            </a:r>
            <a:r>
              <a:rPr sz="2800" spc="-15" dirty="0">
                <a:latin typeface="GillSansMT"/>
                <a:cs typeface="Trebuchet MS"/>
              </a:rPr>
              <a:t> </a:t>
            </a:r>
            <a:r>
              <a:rPr sz="2800" spc="-215" dirty="0">
                <a:latin typeface="GillSansMT"/>
                <a:cs typeface="Trebuchet MS"/>
              </a:rPr>
              <a:t>capital</a:t>
            </a:r>
            <a:endParaRPr sz="2800" dirty="0">
              <a:latin typeface="GillSansMT"/>
              <a:cs typeface="Trebuchet MS"/>
            </a:endParaRPr>
          </a:p>
          <a:p>
            <a:pPr marL="545465" indent="-532765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Font typeface="Verdana"/>
              <a:buChar char="◦"/>
              <a:tabLst>
                <a:tab pos="545465" algn="l"/>
                <a:tab pos="546100" algn="l"/>
              </a:tabLst>
            </a:pPr>
            <a:r>
              <a:rPr sz="2800" spc="-95" dirty="0">
                <a:latin typeface="GillSansMT"/>
                <a:cs typeface="Trebuchet MS"/>
              </a:rPr>
              <a:t>Razón </a:t>
            </a:r>
            <a:r>
              <a:rPr sz="2800" spc="-140" dirty="0">
                <a:latin typeface="GillSansMT"/>
                <a:cs typeface="Trebuchet MS"/>
              </a:rPr>
              <a:t>pasivo </a:t>
            </a:r>
            <a:r>
              <a:rPr sz="2800" spc="-280" dirty="0">
                <a:latin typeface="GillSansMT"/>
                <a:cs typeface="Trebuchet MS"/>
              </a:rPr>
              <a:t>a </a:t>
            </a:r>
            <a:r>
              <a:rPr sz="2800" spc="-140" dirty="0">
                <a:latin typeface="GillSansMT"/>
                <a:cs typeface="Trebuchet MS"/>
              </a:rPr>
              <a:t>largo </a:t>
            </a:r>
            <a:r>
              <a:rPr sz="2800" spc="-155" dirty="0">
                <a:latin typeface="GillSansMT"/>
                <a:cs typeface="Trebuchet MS"/>
              </a:rPr>
              <a:t>plazo </a:t>
            </a:r>
            <a:r>
              <a:rPr sz="2800" spc="370" dirty="0">
                <a:latin typeface="GillSansMT"/>
                <a:cs typeface="Trebuchet MS"/>
              </a:rPr>
              <a:t>–</a:t>
            </a:r>
            <a:r>
              <a:rPr sz="2800" spc="-185" dirty="0">
                <a:latin typeface="GillSansMT"/>
                <a:cs typeface="Trebuchet MS"/>
              </a:rPr>
              <a:t> </a:t>
            </a:r>
            <a:r>
              <a:rPr sz="2800" spc="-215" dirty="0">
                <a:latin typeface="GillSansMT"/>
                <a:cs typeface="Trebuchet MS"/>
              </a:rPr>
              <a:t>capital</a:t>
            </a:r>
            <a:endParaRPr sz="2800" dirty="0">
              <a:latin typeface="GillSansMT"/>
              <a:cs typeface="Trebuchet MS"/>
            </a:endParaRPr>
          </a:p>
          <a:p>
            <a:pPr marL="545465" indent="-532765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Font typeface="Verdana"/>
              <a:buChar char="◦"/>
              <a:tabLst>
                <a:tab pos="545465" algn="l"/>
                <a:tab pos="546100" algn="l"/>
              </a:tabLst>
            </a:pPr>
            <a:r>
              <a:rPr sz="2800" spc="-95" dirty="0">
                <a:latin typeface="GillSansMT"/>
                <a:cs typeface="Trebuchet MS"/>
              </a:rPr>
              <a:t>Razón </a:t>
            </a:r>
            <a:r>
              <a:rPr sz="2800" spc="-160" dirty="0">
                <a:latin typeface="GillSansMT"/>
                <a:cs typeface="Trebuchet MS"/>
              </a:rPr>
              <a:t>de</a:t>
            </a:r>
            <a:r>
              <a:rPr sz="2800" spc="-70" dirty="0">
                <a:latin typeface="GillSansMT"/>
                <a:cs typeface="Trebuchet MS"/>
              </a:rPr>
              <a:t> </a:t>
            </a:r>
            <a:r>
              <a:rPr sz="2800" spc="-110" dirty="0">
                <a:latin typeface="GillSansMT"/>
                <a:cs typeface="Trebuchet MS"/>
              </a:rPr>
              <a:t>cobertura</a:t>
            </a:r>
            <a:endParaRPr sz="2800" dirty="0">
              <a:latin typeface="GillSansMT"/>
              <a:cs typeface="Trebuchet MS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Marcador de número de diapositiva 3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18</a:t>
            </a:fld>
            <a:endParaRPr lang="es-MX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xfrm>
            <a:off x="2021839" y="1523949"/>
            <a:ext cx="7285990" cy="1640839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3200" u="sng" spc="-125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GillSansMT"/>
              </a:rPr>
              <a:t>Razones </a:t>
            </a:r>
            <a:r>
              <a:rPr sz="3200" u="sng" spc="-185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GillSansMT"/>
              </a:rPr>
              <a:t>de</a:t>
            </a:r>
            <a:r>
              <a:rPr sz="3200" u="sng" spc="-33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GillSansMT"/>
              </a:rPr>
              <a:t> </a:t>
            </a:r>
            <a:r>
              <a:rPr sz="3200" u="sng" spc="-16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GillSansMT"/>
              </a:rPr>
              <a:t>Actividad</a:t>
            </a:r>
            <a:endParaRPr sz="3200" u="sng" dirty="0">
              <a:latin typeface="GillSansMT"/>
            </a:endParaRPr>
          </a:p>
          <a:p>
            <a:pPr marL="295910" marR="5080">
              <a:lnSpc>
                <a:spcPct val="100000"/>
              </a:lnSpc>
              <a:spcBef>
                <a:spcPts val="600"/>
              </a:spcBef>
            </a:pPr>
            <a:r>
              <a:rPr sz="3200" spc="-105" dirty="0">
                <a:solidFill>
                  <a:srgbClr val="000000"/>
                </a:solidFill>
                <a:latin typeface="GillSansMT"/>
              </a:rPr>
              <a:t>Miden </a:t>
            </a:r>
            <a:r>
              <a:rPr sz="3200" spc="-229" dirty="0">
                <a:solidFill>
                  <a:srgbClr val="000000"/>
                </a:solidFill>
                <a:latin typeface="GillSansMT"/>
              </a:rPr>
              <a:t>el </a:t>
            </a:r>
            <a:r>
              <a:rPr sz="3200" spc="-130" dirty="0">
                <a:solidFill>
                  <a:srgbClr val="000000"/>
                </a:solidFill>
                <a:latin typeface="GillSansMT"/>
              </a:rPr>
              <a:t>grado </a:t>
            </a:r>
            <a:r>
              <a:rPr sz="3200" spc="-185" dirty="0">
                <a:solidFill>
                  <a:srgbClr val="000000"/>
                </a:solidFill>
                <a:latin typeface="GillSansMT"/>
              </a:rPr>
              <a:t>de </a:t>
            </a:r>
            <a:r>
              <a:rPr sz="3200" spc="-229" dirty="0">
                <a:solidFill>
                  <a:srgbClr val="000000"/>
                </a:solidFill>
                <a:latin typeface="GillSansMT"/>
              </a:rPr>
              <a:t>eficiencia </a:t>
            </a:r>
            <a:r>
              <a:rPr sz="3200" spc="-185" dirty="0">
                <a:solidFill>
                  <a:srgbClr val="000000"/>
                </a:solidFill>
                <a:latin typeface="GillSansMT"/>
              </a:rPr>
              <a:t>de </a:t>
            </a:r>
            <a:r>
              <a:rPr sz="3200" spc="-285" dirty="0">
                <a:solidFill>
                  <a:srgbClr val="000000"/>
                </a:solidFill>
                <a:latin typeface="GillSansMT"/>
              </a:rPr>
              <a:t>la </a:t>
            </a:r>
            <a:r>
              <a:rPr sz="3200" spc="-180" dirty="0">
                <a:solidFill>
                  <a:srgbClr val="000000"/>
                </a:solidFill>
                <a:latin typeface="GillSansMT"/>
              </a:rPr>
              <a:t>empresa  </a:t>
            </a:r>
            <a:r>
              <a:rPr sz="3200" spc="-185" dirty="0">
                <a:solidFill>
                  <a:srgbClr val="000000"/>
                </a:solidFill>
                <a:latin typeface="GillSansMT"/>
              </a:rPr>
              <a:t>en </a:t>
            </a:r>
            <a:r>
              <a:rPr sz="3200" spc="-285" dirty="0">
                <a:solidFill>
                  <a:srgbClr val="000000"/>
                </a:solidFill>
                <a:latin typeface="GillSansMT"/>
              </a:rPr>
              <a:t>la </a:t>
            </a:r>
            <a:r>
              <a:rPr sz="3200" spc="-185" dirty="0">
                <a:solidFill>
                  <a:srgbClr val="000000"/>
                </a:solidFill>
                <a:latin typeface="GillSansMT"/>
              </a:rPr>
              <a:t>utilización de </a:t>
            </a:r>
            <a:r>
              <a:rPr sz="3200" spc="-95" dirty="0">
                <a:solidFill>
                  <a:srgbClr val="000000"/>
                </a:solidFill>
                <a:latin typeface="GillSansMT"/>
              </a:rPr>
              <a:t>sus</a:t>
            </a:r>
            <a:r>
              <a:rPr sz="3200" spc="-225" dirty="0">
                <a:solidFill>
                  <a:srgbClr val="000000"/>
                </a:solidFill>
                <a:latin typeface="GillSansMT"/>
              </a:rPr>
              <a:t> </a:t>
            </a:r>
            <a:r>
              <a:rPr sz="3200" spc="-85" dirty="0">
                <a:solidFill>
                  <a:srgbClr val="000000"/>
                </a:solidFill>
                <a:latin typeface="GillSansMT"/>
              </a:rPr>
              <a:t>recursos</a:t>
            </a:r>
            <a:endParaRPr sz="3200" dirty="0">
              <a:latin typeface="GillSansMT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2341879" y="3141514"/>
            <a:ext cx="4865370" cy="2540635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250190" indent="-237490">
              <a:lnSpc>
                <a:spcPct val="100000"/>
              </a:lnSpc>
              <a:spcBef>
                <a:spcPts val="700"/>
              </a:spcBef>
              <a:buClr>
                <a:srgbClr val="FE8637"/>
              </a:buClr>
              <a:buFont typeface="Verdana"/>
              <a:buChar char="◦"/>
              <a:tabLst>
                <a:tab pos="250825" algn="l"/>
              </a:tabLst>
            </a:pPr>
            <a:r>
              <a:rPr sz="2800" spc="-100" dirty="0">
                <a:latin typeface="GillSansMT"/>
                <a:cs typeface="Trebuchet MS"/>
              </a:rPr>
              <a:t>Rotación </a:t>
            </a:r>
            <a:r>
              <a:rPr sz="2800" spc="-165" dirty="0">
                <a:latin typeface="GillSansMT"/>
                <a:cs typeface="Trebuchet MS"/>
              </a:rPr>
              <a:t>de</a:t>
            </a:r>
            <a:r>
              <a:rPr sz="2800" spc="-60" dirty="0">
                <a:latin typeface="GillSansMT"/>
                <a:cs typeface="Trebuchet MS"/>
              </a:rPr>
              <a:t> </a:t>
            </a:r>
            <a:r>
              <a:rPr sz="2800" spc="-150" dirty="0">
                <a:latin typeface="GillSansMT"/>
                <a:cs typeface="Trebuchet MS"/>
              </a:rPr>
              <a:t>inventario</a:t>
            </a:r>
            <a:endParaRPr sz="2800" dirty="0">
              <a:latin typeface="GillSansMT"/>
              <a:cs typeface="Trebuchet MS"/>
            </a:endParaRPr>
          </a:p>
          <a:p>
            <a:pPr marL="250190" indent="-23749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Font typeface="Verdana"/>
              <a:buChar char="◦"/>
              <a:tabLst>
                <a:tab pos="250825" algn="l"/>
              </a:tabLst>
            </a:pPr>
            <a:r>
              <a:rPr sz="2800" spc="-105" dirty="0">
                <a:latin typeface="GillSansMT"/>
                <a:cs typeface="Trebuchet MS"/>
              </a:rPr>
              <a:t>Rotación </a:t>
            </a:r>
            <a:r>
              <a:rPr sz="2800" spc="-160" dirty="0">
                <a:latin typeface="GillSansMT"/>
                <a:cs typeface="Trebuchet MS"/>
              </a:rPr>
              <a:t>de </a:t>
            </a:r>
            <a:r>
              <a:rPr sz="2800" spc="-145" dirty="0">
                <a:latin typeface="GillSansMT"/>
                <a:cs typeface="Trebuchet MS"/>
              </a:rPr>
              <a:t>activos</a:t>
            </a:r>
            <a:r>
              <a:rPr sz="2800" spc="20" dirty="0">
                <a:latin typeface="GillSansMT"/>
                <a:cs typeface="Trebuchet MS"/>
              </a:rPr>
              <a:t> </a:t>
            </a:r>
            <a:r>
              <a:rPr sz="2800" spc="-195" dirty="0">
                <a:latin typeface="GillSansMT"/>
                <a:cs typeface="Trebuchet MS"/>
              </a:rPr>
              <a:t>fijos</a:t>
            </a:r>
            <a:endParaRPr sz="2800" dirty="0">
              <a:latin typeface="GillSansMT"/>
              <a:cs typeface="Trebuchet MS"/>
            </a:endParaRPr>
          </a:p>
          <a:p>
            <a:pPr marL="250190" indent="-23749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Font typeface="Verdana"/>
              <a:buChar char="◦"/>
              <a:tabLst>
                <a:tab pos="250825" algn="l"/>
              </a:tabLst>
            </a:pPr>
            <a:r>
              <a:rPr sz="2800" spc="-100" dirty="0">
                <a:latin typeface="GillSansMT"/>
                <a:cs typeface="Trebuchet MS"/>
              </a:rPr>
              <a:t>Rotación </a:t>
            </a:r>
            <a:r>
              <a:rPr sz="2800" spc="-165" dirty="0">
                <a:latin typeface="GillSansMT"/>
                <a:cs typeface="Trebuchet MS"/>
              </a:rPr>
              <a:t>de </a:t>
            </a:r>
            <a:r>
              <a:rPr sz="2800" spc="-145" dirty="0">
                <a:latin typeface="GillSansMT"/>
                <a:cs typeface="Trebuchet MS"/>
              </a:rPr>
              <a:t>activos</a:t>
            </a:r>
            <a:r>
              <a:rPr sz="2800" spc="15" dirty="0">
                <a:latin typeface="GillSansMT"/>
                <a:cs typeface="Trebuchet MS"/>
              </a:rPr>
              <a:t> </a:t>
            </a:r>
            <a:r>
              <a:rPr sz="2800" spc="-150" dirty="0">
                <a:latin typeface="GillSansMT"/>
                <a:cs typeface="Trebuchet MS"/>
              </a:rPr>
              <a:t>totales</a:t>
            </a:r>
            <a:endParaRPr sz="2800" dirty="0">
              <a:latin typeface="GillSansMT"/>
              <a:cs typeface="Trebuchet MS"/>
            </a:endParaRPr>
          </a:p>
          <a:p>
            <a:pPr marL="250190" indent="-23749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Font typeface="Verdana"/>
              <a:buChar char="◦"/>
              <a:tabLst>
                <a:tab pos="250825" algn="l"/>
              </a:tabLst>
            </a:pPr>
            <a:r>
              <a:rPr sz="2800" spc="-100" dirty="0">
                <a:latin typeface="GillSansMT"/>
                <a:cs typeface="Trebuchet MS"/>
              </a:rPr>
              <a:t>Rotación </a:t>
            </a:r>
            <a:r>
              <a:rPr sz="2800" spc="-160" dirty="0">
                <a:latin typeface="GillSansMT"/>
                <a:cs typeface="Trebuchet MS"/>
              </a:rPr>
              <a:t>de cuentas </a:t>
            </a:r>
            <a:r>
              <a:rPr sz="2800" spc="-35" dirty="0">
                <a:latin typeface="GillSansMT"/>
                <a:cs typeface="Trebuchet MS"/>
              </a:rPr>
              <a:t>por</a:t>
            </a:r>
            <a:r>
              <a:rPr sz="2800" spc="55" dirty="0">
                <a:latin typeface="GillSansMT"/>
                <a:cs typeface="Trebuchet MS"/>
              </a:rPr>
              <a:t> </a:t>
            </a:r>
            <a:r>
              <a:rPr sz="2800" spc="-85" dirty="0">
                <a:latin typeface="GillSansMT"/>
                <a:cs typeface="Trebuchet MS"/>
              </a:rPr>
              <a:t>cobrar</a:t>
            </a:r>
            <a:endParaRPr sz="2800" dirty="0">
              <a:latin typeface="GillSansMT"/>
              <a:cs typeface="Trebuchet MS"/>
            </a:endParaRPr>
          </a:p>
          <a:p>
            <a:pPr marL="250190" indent="-23749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Font typeface="Verdana"/>
              <a:buChar char="◦"/>
              <a:tabLst>
                <a:tab pos="250825" algn="l"/>
              </a:tabLst>
            </a:pPr>
            <a:r>
              <a:rPr sz="2800" spc="-100" dirty="0">
                <a:latin typeface="GillSansMT"/>
                <a:cs typeface="Trebuchet MS"/>
              </a:rPr>
              <a:t>Rotación </a:t>
            </a:r>
            <a:r>
              <a:rPr sz="2800" spc="-160" dirty="0">
                <a:latin typeface="GillSansMT"/>
                <a:cs typeface="Trebuchet MS"/>
              </a:rPr>
              <a:t>de </a:t>
            </a:r>
            <a:r>
              <a:rPr sz="2800" spc="-60" dirty="0">
                <a:latin typeface="GillSansMT"/>
                <a:cs typeface="Trebuchet MS"/>
              </a:rPr>
              <a:t>cobro</a:t>
            </a:r>
            <a:r>
              <a:rPr sz="2800" spc="15" dirty="0">
                <a:latin typeface="GillSansMT"/>
                <a:cs typeface="Trebuchet MS"/>
              </a:rPr>
              <a:t> </a:t>
            </a:r>
            <a:r>
              <a:rPr sz="2800" spc="-100" dirty="0">
                <a:latin typeface="GillSansMT"/>
                <a:cs typeface="Trebuchet MS"/>
              </a:rPr>
              <a:t>promedio</a:t>
            </a:r>
            <a:endParaRPr sz="2800" dirty="0">
              <a:latin typeface="GillSansMT"/>
              <a:cs typeface="Trebuchet MS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Marcador de número de diapositiva 3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19</a:t>
            </a:fld>
            <a:endParaRPr lang="es-MX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152399"/>
            <a:ext cx="8056245" cy="1350033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795359" y="717488"/>
            <a:ext cx="4556592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MX" sz="4400" b="1" spc="-140" dirty="0" smtClean="0">
                <a:solidFill>
                  <a:srgbClr val="545E70"/>
                </a:solidFill>
                <a:latin typeface="GillSansMT"/>
              </a:rPr>
              <a:t>Auditoría</a:t>
            </a:r>
            <a:r>
              <a:rPr sz="4400" b="1" spc="-180" dirty="0" smtClean="0">
                <a:solidFill>
                  <a:srgbClr val="545E70"/>
                </a:solidFill>
                <a:latin typeface="GillSansMT"/>
              </a:rPr>
              <a:t> </a:t>
            </a:r>
            <a:r>
              <a:rPr lang="es-MX" sz="4400" b="1" spc="-210" dirty="0" smtClean="0">
                <a:solidFill>
                  <a:srgbClr val="545E70"/>
                </a:solidFill>
                <a:latin typeface="GillSansMT"/>
              </a:rPr>
              <a:t>Interna</a:t>
            </a:r>
            <a:endParaRPr lang="es-MX" sz="4400" b="1" dirty="0">
              <a:latin typeface="GillSansM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>
            <a:spLocks noGrp="1"/>
          </p:cNvSpPr>
          <p:nvPr>
            <p:ph type="body" idx="1"/>
          </p:nvPr>
        </p:nvSpPr>
        <p:spPr>
          <a:xfrm>
            <a:off x="1097025" y="1922780"/>
            <a:ext cx="7864348" cy="296683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52220" marR="5080" indent="-283210">
              <a:lnSpc>
                <a:spcPct val="100000"/>
              </a:lnSpc>
              <a:spcBef>
                <a:spcPts val="95"/>
              </a:spcBef>
              <a:buClr>
                <a:srgbClr val="FE8637"/>
              </a:buClr>
              <a:buSzPct val="79687"/>
              <a:buFont typeface="Arial"/>
              <a:buChar char="●"/>
              <a:tabLst>
                <a:tab pos="1253490" algn="l"/>
              </a:tabLst>
            </a:pPr>
            <a:r>
              <a:rPr spc="-160" dirty="0">
                <a:latin typeface="GillSansMT"/>
              </a:rPr>
              <a:t>Recolección, </a:t>
            </a:r>
            <a:r>
              <a:rPr spc="-190" dirty="0">
                <a:latin typeface="GillSansMT"/>
              </a:rPr>
              <a:t>asimilación </a:t>
            </a:r>
            <a:r>
              <a:rPr spc="-185" dirty="0">
                <a:latin typeface="GillSansMT"/>
              </a:rPr>
              <a:t>de </a:t>
            </a:r>
            <a:r>
              <a:rPr spc="-160" dirty="0">
                <a:latin typeface="GillSansMT"/>
              </a:rPr>
              <a:t>información  </a:t>
            </a:r>
            <a:r>
              <a:rPr spc="-95" dirty="0">
                <a:latin typeface="GillSansMT"/>
              </a:rPr>
              <a:t>sobre </a:t>
            </a:r>
            <a:r>
              <a:rPr spc="-165" dirty="0">
                <a:latin typeface="GillSansMT"/>
              </a:rPr>
              <a:t>funciones </a:t>
            </a:r>
            <a:r>
              <a:rPr spc="-185" dirty="0">
                <a:latin typeface="GillSansMT"/>
              </a:rPr>
              <a:t>de </a:t>
            </a:r>
            <a:r>
              <a:rPr spc="-204" dirty="0">
                <a:latin typeface="GillSansMT"/>
              </a:rPr>
              <a:t>mercadotecnia,  </a:t>
            </a:r>
            <a:r>
              <a:rPr spc="-229" dirty="0">
                <a:latin typeface="GillSansMT"/>
              </a:rPr>
              <a:t>finanzas </a:t>
            </a:r>
            <a:r>
              <a:rPr spc="-180" dirty="0">
                <a:latin typeface="GillSansMT"/>
              </a:rPr>
              <a:t>y </a:t>
            </a:r>
            <a:r>
              <a:rPr spc="-215" dirty="0">
                <a:latin typeface="GillSansMT"/>
              </a:rPr>
              <a:t>contabilidad, </a:t>
            </a:r>
            <a:r>
              <a:rPr spc="-120" dirty="0">
                <a:latin typeface="GillSansMT"/>
              </a:rPr>
              <a:t>producción </a:t>
            </a:r>
            <a:r>
              <a:rPr spc="-180" dirty="0">
                <a:latin typeface="GillSansMT"/>
              </a:rPr>
              <a:t>y  </a:t>
            </a:r>
            <a:r>
              <a:rPr spc="-160" dirty="0">
                <a:latin typeface="GillSansMT"/>
              </a:rPr>
              <a:t>operaciones, </a:t>
            </a:r>
            <a:r>
              <a:rPr spc="-190" dirty="0">
                <a:latin typeface="GillSansMT"/>
              </a:rPr>
              <a:t>investigación </a:t>
            </a:r>
            <a:r>
              <a:rPr spc="-180" dirty="0">
                <a:latin typeface="GillSansMT"/>
              </a:rPr>
              <a:t>y </a:t>
            </a:r>
            <a:r>
              <a:rPr spc="-125" dirty="0">
                <a:latin typeface="GillSansMT"/>
              </a:rPr>
              <a:t>desarrollo </a:t>
            </a:r>
            <a:r>
              <a:rPr spc="-180" dirty="0">
                <a:latin typeface="GillSansMT"/>
              </a:rPr>
              <a:t>y  </a:t>
            </a:r>
            <a:r>
              <a:rPr spc="-170" dirty="0">
                <a:latin typeface="GillSansMT"/>
              </a:rPr>
              <a:t>sistemas </a:t>
            </a:r>
            <a:r>
              <a:rPr spc="-185" dirty="0">
                <a:latin typeface="GillSansMT"/>
              </a:rPr>
              <a:t>de </a:t>
            </a:r>
            <a:r>
              <a:rPr spc="-160" dirty="0">
                <a:latin typeface="GillSansMT"/>
              </a:rPr>
              <a:t>información </a:t>
            </a:r>
            <a:r>
              <a:rPr spc="-204" dirty="0">
                <a:latin typeface="GillSansMT"/>
              </a:rPr>
              <a:t>gerencial </a:t>
            </a:r>
            <a:r>
              <a:rPr spc="-185" dirty="0">
                <a:latin typeface="GillSansMT"/>
              </a:rPr>
              <a:t>de </a:t>
            </a:r>
            <a:r>
              <a:rPr spc="-285" dirty="0">
                <a:latin typeface="GillSansMT"/>
              </a:rPr>
              <a:t>la  </a:t>
            </a:r>
            <a:r>
              <a:rPr lang="es-MX" spc="-180" dirty="0" smtClean="0">
                <a:latin typeface="GillSansMT"/>
              </a:rPr>
              <a:t>empresa. </a:t>
            </a:r>
            <a:endParaRPr spc="-180" dirty="0">
              <a:latin typeface="GillSansMT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es-MX" dirty="0"/>
          </a:p>
        </p:txBody>
      </p:sp>
      <p:sp>
        <p:nvSpPr>
          <p:cNvPr id="35" name="object 35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Marcador de número de diapositiva 3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2</a:t>
            </a:fld>
            <a:endParaRPr lang="es-MX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xfrm>
            <a:off x="1962907" y="1376425"/>
            <a:ext cx="7257293" cy="1714500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z="28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GillSansMT"/>
              </a:rPr>
              <a:t>Razones </a:t>
            </a:r>
            <a:r>
              <a:rPr sz="2800" u="sng" spc="-16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GillSansMT"/>
              </a:rPr>
              <a:t>de</a:t>
            </a:r>
            <a:r>
              <a:rPr sz="2800" u="sng" spc="-75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GillSansMT"/>
              </a:rPr>
              <a:t> </a:t>
            </a:r>
            <a:r>
              <a:rPr sz="2800" u="sng" spc="-175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GillSansMT"/>
              </a:rPr>
              <a:t>rentabilidad</a:t>
            </a:r>
            <a:endParaRPr sz="2800" u="sng" dirty="0">
              <a:latin typeface="GillSansMT"/>
            </a:endParaRPr>
          </a:p>
          <a:p>
            <a:pPr marL="295910" marR="5080">
              <a:lnSpc>
                <a:spcPts val="3020"/>
              </a:lnSpc>
              <a:spcBef>
                <a:spcPts val="650"/>
              </a:spcBef>
            </a:pPr>
            <a:r>
              <a:rPr sz="2800" spc="-105" dirty="0">
                <a:solidFill>
                  <a:srgbClr val="000000"/>
                </a:solidFill>
                <a:latin typeface="GillSansMT"/>
              </a:rPr>
              <a:t>Determinan </a:t>
            </a:r>
            <a:r>
              <a:rPr sz="2800" spc="-250" dirty="0">
                <a:solidFill>
                  <a:srgbClr val="000000"/>
                </a:solidFill>
                <a:latin typeface="GillSansMT"/>
              </a:rPr>
              <a:t>la </a:t>
            </a:r>
            <a:r>
              <a:rPr sz="2800" spc="-200" dirty="0">
                <a:solidFill>
                  <a:srgbClr val="000000"/>
                </a:solidFill>
                <a:latin typeface="GillSansMT"/>
              </a:rPr>
              <a:t>eficiencia </a:t>
            </a:r>
            <a:r>
              <a:rPr sz="2800" spc="-175" dirty="0">
                <a:solidFill>
                  <a:srgbClr val="000000"/>
                </a:solidFill>
                <a:latin typeface="GillSansMT"/>
              </a:rPr>
              <a:t>general </a:t>
            </a:r>
            <a:r>
              <a:rPr sz="2800" spc="-160" dirty="0">
                <a:solidFill>
                  <a:srgbClr val="000000"/>
                </a:solidFill>
                <a:latin typeface="GillSansMT"/>
              </a:rPr>
              <a:t>de </a:t>
            </a:r>
            <a:r>
              <a:rPr sz="2800" spc="-250" dirty="0">
                <a:solidFill>
                  <a:srgbClr val="000000"/>
                </a:solidFill>
                <a:latin typeface="GillSansMT"/>
              </a:rPr>
              <a:t>la </a:t>
            </a:r>
            <a:r>
              <a:rPr sz="2800" spc="-175" dirty="0">
                <a:solidFill>
                  <a:srgbClr val="000000"/>
                </a:solidFill>
                <a:latin typeface="GillSansMT"/>
              </a:rPr>
              <a:t>gerencia  </a:t>
            </a:r>
            <a:r>
              <a:rPr sz="2800" spc="-145" dirty="0">
                <a:solidFill>
                  <a:srgbClr val="000000"/>
                </a:solidFill>
                <a:latin typeface="GillSansMT"/>
              </a:rPr>
              <a:t>según muestran </a:t>
            </a:r>
            <a:r>
              <a:rPr sz="2800" spc="-75" dirty="0">
                <a:solidFill>
                  <a:srgbClr val="000000"/>
                </a:solidFill>
                <a:latin typeface="GillSansMT"/>
              </a:rPr>
              <a:t>los </a:t>
            </a:r>
            <a:r>
              <a:rPr sz="2800" spc="-130" dirty="0">
                <a:solidFill>
                  <a:srgbClr val="000000"/>
                </a:solidFill>
                <a:latin typeface="GillSansMT"/>
              </a:rPr>
              <a:t>rendimientos </a:t>
            </a:r>
            <a:r>
              <a:rPr sz="2800" spc="-125" dirty="0">
                <a:solidFill>
                  <a:srgbClr val="000000"/>
                </a:solidFill>
                <a:latin typeface="GillSansMT"/>
              </a:rPr>
              <a:t>generados </a:t>
            </a:r>
            <a:r>
              <a:rPr sz="2800" spc="-160" dirty="0">
                <a:solidFill>
                  <a:srgbClr val="000000"/>
                </a:solidFill>
                <a:latin typeface="GillSansMT"/>
              </a:rPr>
              <a:t>en  </a:t>
            </a:r>
            <a:r>
              <a:rPr sz="2800" spc="-185" dirty="0">
                <a:solidFill>
                  <a:srgbClr val="000000"/>
                </a:solidFill>
                <a:latin typeface="GillSansMT"/>
              </a:rPr>
              <a:t>las </a:t>
            </a:r>
            <a:r>
              <a:rPr sz="2800" spc="-175" dirty="0">
                <a:solidFill>
                  <a:srgbClr val="000000"/>
                </a:solidFill>
                <a:latin typeface="GillSansMT"/>
              </a:rPr>
              <a:t>ventas </a:t>
            </a:r>
            <a:r>
              <a:rPr sz="2800" spc="-155" dirty="0">
                <a:solidFill>
                  <a:srgbClr val="000000"/>
                </a:solidFill>
                <a:latin typeface="GillSansMT"/>
              </a:rPr>
              <a:t>y </a:t>
            </a:r>
            <a:r>
              <a:rPr sz="2800" spc="-250" dirty="0">
                <a:solidFill>
                  <a:srgbClr val="000000"/>
                </a:solidFill>
                <a:latin typeface="GillSansMT"/>
              </a:rPr>
              <a:t>la</a:t>
            </a:r>
            <a:r>
              <a:rPr sz="2800" spc="210" dirty="0">
                <a:solidFill>
                  <a:srgbClr val="000000"/>
                </a:solidFill>
                <a:latin typeface="GillSansMT"/>
              </a:rPr>
              <a:t> </a:t>
            </a:r>
            <a:r>
              <a:rPr sz="2800" spc="-120" dirty="0">
                <a:solidFill>
                  <a:srgbClr val="000000"/>
                </a:solidFill>
                <a:latin typeface="GillSansMT"/>
              </a:rPr>
              <a:t>inversión</a:t>
            </a:r>
            <a:endParaRPr sz="2800" dirty="0">
              <a:latin typeface="GillSansMT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2336048" y="3097776"/>
            <a:ext cx="5736590" cy="319278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250190" indent="-237490">
              <a:lnSpc>
                <a:spcPct val="100000"/>
              </a:lnSpc>
              <a:spcBef>
                <a:spcPts val="409"/>
              </a:spcBef>
              <a:buClr>
                <a:srgbClr val="FE8637"/>
              </a:buClr>
              <a:buFont typeface="Verdana"/>
              <a:buChar char="◦"/>
              <a:tabLst>
                <a:tab pos="250825" algn="l"/>
              </a:tabLst>
            </a:pPr>
            <a:r>
              <a:rPr sz="2400" spc="-85" dirty="0">
                <a:latin typeface="GillSansMT"/>
                <a:cs typeface="Trebuchet MS"/>
              </a:rPr>
              <a:t>Margen </a:t>
            </a:r>
            <a:r>
              <a:rPr sz="2400" spc="-75" dirty="0">
                <a:latin typeface="GillSansMT"/>
                <a:cs typeface="Trebuchet MS"/>
              </a:rPr>
              <a:t>bruto </a:t>
            </a:r>
            <a:r>
              <a:rPr sz="2400" spc="-140" dirty="0">
                <a:latin typeface="GillSansMT"/>
                <a:cs typeface="Trebuchet MS"/>
              </a:rPr>
              <a:t>de</a:t>
            </a:r>
            <a:r>
              <a:rPr sz="2400" spc="-40" dirty="0">
                <a:latin typeface="GillSansMT"/>
                <a:cs typeface="Trebuchet MS"/>
              </a:rPr>
              <a:t> </a:t>
            </a:r>
            <a:r>
              <a:rPr sz="2400" spc="-145" dirty="0">
                <a:latin typeface="GillSansMT"/>
                <a:cs typeface="Trebuchet MS"/>
              </a:rPr>
              <a:t>utilidades</a:t>
            </a:r>
            <a:endParaRPr sz="2400" dirty="0">
              <a:latin typeface="GillSansMT"/>
              <a:cs typeface="Trebuchet MS"/>
            </a:endParaRPr>
          </a:p>
          <a:p>
            <a:pPr marL="250190" indent="-237490">
              <a:lnSpc>
                <a:spcPct val="100000"/>
              </a:lnSpc>
              <a:spcBef>
                <a:spcPts val="315"/>
              </a:spcBef>
              <a:buClr>
                <a:srgbClr val="FE8637"/>
              </a:buClr>
              <a:buFont typeface="Verdana"/>
              <a:buChar char="◦"/>
              <a:tabLst>
                <a:tab pos="250825" algn="l"/>
              </a:tabLst>
            </a:pPr>
            <a:r>
              <a:rPr sz="2400" spc="-85" dirty="0">
                <a:latin typeface="GillSansMT"/>
                <a:cs typeface="Trebuchet MS"/>
              </a:rPr>
              <a:t>Margen </a:t>
            </a:r>
            <a:r>
              <a:rPr sz="2400" spc="-140" dirty="0">
                <a:latin typeface="GillSansMT"/>
                <a:cs typeface="Trebuchet MS"/>
              </a:rPr>
              <a:t>de </a:t>
            </a:r>
            <a:r>
              <a:rPr sz="2400" spc="-145" dirty="0">
                <a:latin typeface="GillSansMT"/>
                <a:cs typeface="Trebuchet MS"/>
              </a:rPr>
              <a:t>utilidades</a:t>
            </a:r>
            <a:r>
              <a:rPr sz="2400" spc="20" dirty="0">
                <a:latin typeface="GillSansMT"/>
                <a:cs typeface="Trebuchet MS"/>
              </a:rPr>
              <a:t> </a:t>
            </a:r>
            <a:r>
              <a:rPr sz="2400" spc="-120" dirty="0">
                <a:latin typeface="GillSansMT"/>
                <a:cs typeface="Trebuchet MS"/>
              </a:rPr>
              <a:t>operativas</a:t>
            </a:r>
            <a:endParaRPr sz="2400" dirty="0">
              <a:latin typeface="GillSansMT"/>
              <a:cs typeface="Trebuchet MS"/>
            </a:endParaRPr>
          </a:p>
          <a:p>
            <a:pPr marL="250190" indent="-237490">
              <a:lnSpc>
                <a:spcPct val="100000"/>
              </a:lnSpc>
              <a:spcBef>
                <a:spcPts val="310"/>
              </a:spcBef>
              <a:buClr>
                <a:srgbClr val="FE8637"/>
              </a:buClr>
              <a:buFont typeface="Verdana"/>
              <a:buChar char="◦"/>
              <a:tabLst>
                <a:tab pos="250825" algn="l"/>
              </a:tabLst>
            </a:pPr>
            <a:r>
              <a:rPr sz="2400" spc="-85" dirty="0">
                <a:latin typeface="GillSansMT"/>
                <a:cs typeface="Trebuchet MS"/>
              </a:rPr>
              <a:t>Margen </a:t>
            </a:r>
            <a:r>
              <a:rPr sz="2400" spc="-100" dirty="0">
                <a:latin typeface="GillSansMT"/>
                <a:cs typeface="Trebuchet MS"/>
              </a:rPr>
              <a:t>neto </a:t>
            </a:r>
            <a:r>
              <a:rPr sz="2400" spc="-140" dirty="0">
                <a:latin typeface="GillSansMT"/>
                <a:cs typeface="Trebuchet MS"/>
              </a:rPr>
              <a:t>de</a:t>
            </a:r>
            <a:r>
              <a:rPr sz="2400" spc="-20" dirty="0">
                <a:latin typeface="GillSansMT"/>
                <a:cs typeface="Trebuchet MS"/>
              </a:rPr>
              <a:t> </a:t>
            </a:r>
            <a:r>
              <a:rPr sz="2400" spc="-145" dirty="0">
                <a:latin typeface="GillSansMT"/>
                <a:cs typeface="Trebuchet MS"/>
              </a:rPr>
              <a:t>utilidades</a:t>
            </a:r>
            <a:endParaRPr sz="2400" dirty="0">
              <a:latin typeface="GillSansMT"/>
              <a:cs typeface="Trebuchet MS"/>
            </a:endParaRPr>
          </a:p>
          <a:p>
            <a:pPr marL="250190" indent="-237490">
              <a:lnSpc>
                <a:spcPct val="100000"/>
              </a:lnSpc>
              <a:spcBef>
                <a:spcPts val="310"/>
              </a:spcBef>
              <a:buClr>
                <a:srgbClr val="FE8637"/>
              </a:buClr>
              <a:buFont typeface="Verdana"/>
              <a:buChar char="◦"/>
              <a:tabLst>
                <a:tab pos="250825" algn="l"/>
              </a:tabLst>
            </a:pPr>
            <a:r>
              <a:rPr sz="2400" spc="-110" dirty="0">
                <a:latin typeface="GillSansMT"/>
                <a:cs typeface="Trebuchet MS"/>
              </a:rPr>
              <a:t>Rendimiento </a:t>
            </a:r>
            <a:r>
              <a:rPr sz="2400" spc="-70" dirty="0">
                <a:latin typeface="GillSansMT"/>
                <a:cs typeface="Trebuchet MS"/>
              </a:rPr>
              <a:t>sobre </a:t>
            </a:r>
            <a:r>
              <a:rPr sz="2400" spc="-125" dirty="0">
                <a:latin typeface="GillSansMT"/>
                <a:cs typeface="Trebuchet MS"/>
              </a:rPr>
              <a:t>activos</a:t>
            </a:r>
            <a:r>
              <a:rPr sz="2400" spc="-30" dirty="0">
                <a:latin typeface="GillSansMT"/>
                <a:cs typeface="Trebuchet MS"/>
              </a:rPr>
              <a:t> </a:t>
            </a:r>
            <a:r>
              <a:rPr sz="2400" spc="-130" dirty="0">
                <a:latin typeface="GillSansMT"/>
                <a:cs typeface="Trebuchet MS"/>
              </a:rPr>
              <a:t>totales</a:t>
            </a:r>
            <a:endParaRPr sz="2400" dirty="0">
              <a:latin typeface="GillSansMT"/>
              <a:cs typeface="Trebuchet MS"/>
            </a:endParaRPr>
          </a:p>
          <a:p>
            <a:pPr marL="250190" marR="5080" indent="-237490">
              <a:lnSpc>
                <a:spcPts val="2590"/>
              </a:lnSpc>
              <a:spcBef>
                <a:spcPts val="640"/>
              </a:spcBef>
              <a:buClr>
                <a:srgbClr val="FE8637"/>
              </a:buClr>
              <a:buFont typeface="Verdana"/>
              <a:buChar char="◦"/>
              <a:tabLst>
                <a:tab pos="250825" algn="l"/>
              </a:tabLst>
            </a:pPr>
            <a:r>
              <a:rPr sz="2400" spc="-110" dirty="0">
                <a:latin typeface="GillSansMT"/>
                <a:cs typeface="Trebuchet MS"/>
              </a:rPr>
              <a:t>Rendimiento </a:t>
            </a:r>
            <a:r>
              <a:rPr sz="2400" spc="-70" dirty="0">
                <a:latin typeface="GillSansMT"/>
                <a:cs typeface="Trebuchet MS"/>
              </a:rPr>
              <a:t>sobre </a:t>
            </a:r>
            <a:r>
              <a:rPr sz="2400" spc="-175" dirty="0">
                <a:latin typeface="GillSansMT"/>
                <a:cs typeface="Trebuchet MS"/>
              </a:rPr>
              <a:t>el </a:t>
            </a:r>
            <a:r>
              <a:rPr sz="2400" spc="-185" dirty="0">
                <a:latin typeface="GillSansMT"/>
                <a:cs typeface="Trebuchet MS"/>
              </a:rPr>
              <a:t>capital </a:t>
            </a:r>
            <a:r>
              <a:rPr sz="2400" spc="-135" dirty="0">
                <a:latin typeface="GillSansMT"/>
                <a:cs typeface="Trebuchet MS"/>
              </a:rPr>
              <a:t>contable </a:t>
            </a:r>
            <a:r>
              <a:rPr sz="2400" spc="-140" dirty="0">
                <a:latin typeface="GillSansMT"/>
                <a:cs typeface="Trebuchet MS"/>
              </a:rPr>
              <a:t>de </a:t>
            </a:r>
            <a:r>
              <a:rPr sz="2400" spc="-70" dirty="0">
                <a:latin typeface="GillSansMT"/>
                <a:cs typeface="Trebuchet MS"/>
              </a:rPr>
              <a:t>los  </a:t>
            </a:r>
            <a:r>
              <a:rPr sz="2400" spc="-130" dirty="0">
                <a:latin typeface="GillSansMT"/>
                <a:cs typeface="Trebuchet MS"/>
              </a:rPr>
              <a:t>accionistas</a:t>
            </a:r>
            <a:endParaRPr sz="2400" dirty="0">
              <a:latin typeface="GillSansMT"/>
              <a:cs typeface="Trebuchet MS"/>
            </a:endParaRPr>
          </a:p>
          <a:p>
            <a:pPr marL="250190" indent="-237490">
              <a:lnSpc>
                <a:spcPct val="100000"/>
              </a:lnSpc>
              <a:spcBef>
                <a:spcPts val="280"/>
              </a:spcBef>
              <a:buClr>
                <a:srgbClr val="FE8637"/>
              </a:buClr>
              <a:buFont typeface="Verdana"/>
              <a:buChar char="◦"/>
              <a:tabLst>
                <a:tab pos="250825" algn="l"/>
              </a:tabLst>
            </a:pPr>
            <a:r>
              <a:rPr sz="2400" spc="-125" dirty="0">
                <a:latin typeface="GillSansMT"/>
                <a:cs typeface="Trebuchet MS"/>
              </a:rPr>
              <a:t>Utilidad </a:t>
            </a:r>
            <a:r>
              <a:rPr sz="2400" spc="-30" dirty="0">
                <a:latin typeface="GillSansMT"/>
                <a:cs typeface="Trebuchet MS"/>
              </a:rPr>
              <a:t>por</a:t>
            </a:r>
            <a:r>
              <a:rPr sz="2400" spc="-10" dirty="0">
                <a:latin typeface="GillSansMT"/>
                <a:cs typeface="Trebuchet MS"/>
              </a:rPr>
              <a:t> </a:t>
            </a:r>
            <a:r>
              <a:rPr sz="2400" spc="-125" dirty="0">
                <a:latin typeface="GillSansMT"/>
                <a:cs typeface="Trebuchet MS"/>
              </a:rPr>
              <a:t>acción</a:t>
            </a:r>
            <a:endParaRPr sz="2400" dirty="0">
              <a:latin typeface="GillSansMT"/>
              <a:cs typeface="Trebuchet MS"/>
            </a:endParaRPr>
          </a:p>
          <a:p>
            <a:pPr marL="250190" indent="-237490">
              <a:lnSpc>
                <a:spcPct val="100000"/>
              </a:lnSpc>
              <a:spcBef>
                <a:spcPts val="310"/>
              </a:spcBef>
              <a:buClr>
                <a:srgbClr val="FE8637"/>
              </a:buClr>
              <a:buFont typeface="Verdana"/>
              <a:buChar char="◦"/>
              <a:tabLst>
                <a:tab pos="250825" algn="l"/>
              </a:tabLst>
            </a:pPr>
            <a:r>
              <a:rPr sz="2400" spc="-114" dirty="0">
                <a:latin typeface="GillSansMT"/>
                <a:cs typeface="Trebuchet MS"/>
              </a:rPr>
              <a:t>Relación </a:t>
            </a:r>
            <a:r>
              <a:rPr sz="2400" spc="-100" dirty="0">
                <a:latin typeface="GillSansMT"/>
                <a:cs typeface="Trebuchet MS"/>
              </a:rPr>
              <a:t>precio</a:t>
            </a:r>
            <a:r>
              <a:rPr sz="2400" spc="-35" dirty="0">
                <a:latin typeface="GillSansMT"/>
                <a:cs typeface="Trebuchet MS"/>
              </a:rPr>
              <a:t> </a:t>
            </a:r>
            <a:r>
              <a:rPr sz="2400" spc="-165" dirty="0">
                <a:latin typeface="GillSansMT"/>
                <a:cs typeface="Trebuchet MS"/>
              </a:rPr>
              <a:t>ganancias</a:t>
            </a:r>
            <a:endParaRPr sz="2400" dirty="0">
              <a:latin typeface="GillSansMT"/>
              <a:cs typeface="Trebuchet MS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Marcador de número de diapositiva 3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20</a:t>
            </a:fld>
            <a:endParaRPr lang="es-MX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xfrm>
            <a:off x="2021839" y="1523949"/>
            <a:ext cx="7056120" cy="212852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3200" u="sng" spc="-12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GillSansMT"/>
              </a:rPr>
              <a:t>Razones </a:t>
            </a:r>
            <a:r>
              <a:rPr sz="3200" u="sng" spc="-185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GillSansMT"/>
              </a:rPr>
              <a:t>de</a:t>
            </a:r>
            <a:r>
              <a:rPr sz="3200" u="sng" spc="-1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GillSansMT"/>
              </a:rPr>
              <a:t> </a:t>
            </a:r>
            <a:r>
              <a:rPr sz="3200" u="sng" spc="-114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GillSansMT"/>
              </a:rPr>
              <a:t>Crecimiento</a:t>
            </a:r>
            <a:endParaRPr sz="3200" u="sng" dirty="0">
              <a:latin typeface="GillSansMT"/>
            </a:endParaRPr>
          </a:p>
          <a:p>
            <a:pPr marL="295910" marR="5080">
              <a:lnSpc>
                <a:spcPct val="100000"/>
              </a:lnSpc>
              <a:spcBef>
                <a:spcPts val="600"/>
              </a:spcBef>
            </a:pPr>
            <a:r>
              <a:rPr sz="3200" spc="-105" dirty="0">
                <a:solidFill>
                  <a:srgbClr val="000000"/>
                </a:solidFill>
                <a:latin typeface="GillSansMT"/>
              </a:rPr>
              <a:t>Miden </a:t>
            </a:r>
            <a:r>
              <a:rPr sz="3200" spc="-285" dirty="0">
                <a:solidFill>
                  <a:srgbClr val="000000"/>
                </a:solidFill>
                <a:latin typeface="GillSansMT"/>
              </a:rPr>
              <a:t>la </a:t>
            </a:r>
            <a:r>
              <a:rPr sz="3200" spc="-220" dirty="0">
                <a:solidFill>
                  <a:srgbClr val="000000"/>
                </a:solidFill>
                <a:latin typeface="GillSansMT"/>
              </a:rPr>
              <a:t>habilidad </a:t>
            </a:r>
            <a:r>
              <a:rPr sz="3200" spc="-185" dirty="0">
                <a:solidFill>
                  <a:srgbClr val="000000"/>
                </a:solidFill>
                <a:latin typeface="GillSansMT"/>
              </a:rPr>
              <a:t>de </a:t>
            </a:r>
            <a:r>
              <a:rPr sz="3200" spc="-285" dirty="0">
                <a:solidFill>
                  <a:srgbClr val="000000"/>
                </a:solidFill>
                <a:latin typeface="GillSansMT"/>
              </a:rPr>
              <a:t>la </a:t>
            </a:r>
            <a:r>
              <a:rPr sz="3200" spc="-180" dirty="0">
                <a:solidFill>
                  <a:srgbClr val="000000"/>
                </a:solidFill>
                <a:latin typeface="GillSansMT"/>
              </a:rPr>
              <a:t>empresa </a:t>
            </a:r>
            <a:r>
              <a:rPr sz="3200" spc="-200" dirty="0">
                <a:solidFill>
                  <a:srgbClr val="000000"/>
                </a:solidFill>
                <a:latin typeface="GillSansMT"/>
              </a:rPr>
              <a:t>para  </a:t>
            </a:r>
            <a:r>
              <a:rPr sz="3200" spc="-180" dirty="0">
                <a:solidFill>
                  <a:srgbClr val="000000"/>
                </a:solidFill>
                <a:latin typeface="GillSansMT"/>
              </a:rPr>
              <a:t>mantener </a:t>
            </a:r>
            <a:r>
              <a:rPr sz="3200" spc="-110" dirty="0">
                <a:solidFill>
                  <a:srgbClr val="000000"/>
                </a:solidFill>
                <a:latin typeface="GillSansMT"/>
              </a:rPr>
              <a:t>su </a:t>
            </a:r>
            <a:r>
              <a:rPr sz="3200" spc="-114" dirty="0">
                <a:solidFill>
                  <a:srgbClr val="000000"/>
                </a:solidFill>
                <a:latin typeface="GillSansMT"/>
              </a:rPr>
              <a:t>posición </a:t>
            </a:r>
            <a:r>
              <a:rPr sz="3200" spc="-155" dirty="0">
                <a:solidFill>
                  <a:srgbClr val="000000"/>
                </a:solidFill>
                <a:latin typeface="GillSansMT"/>
              </a:rPr>
              <a:t>económica </a:t>
            </a:r>
            <a:r>
              <a:rPr sz="3200" spc="-185" dirty="0">
                <a:solidFill>
                  <a:srgbClr val="000000"/>
                </a:solidFill>
                <a:latin typeface="GillSansMT"/>
              </a:rPr>
              <a:t>en </a:t>
            </a:r>
            <a:r>
              <a:rPr sz="3200" spc="-229" dirty="0">
                <a:solidFill>
                  <a:srgbClr val="000000"/>
                </a:solidFill>
                <a:latin typeface="GillSansMT"/>
              </a:rPr>
              <a:t>el  </a:t>
            </a:r>
            <a:r>
              <a:rPr sz="3200" spc="-165" dirty="0">
                <a:solidFill>
                  <a:srgbClr val="000000"/>
                </a:solidFill>
                <a:latin typeface="GillSansMT"/>
              </a:rPr>
              <a:t>crecimiento </a:t>
            </a:r>
            <a:r>
              <a:rPr sz="3200" spc="-185" dirty="0">
                <a:solidFill>
                  <a:srgbClr val="000000"/>
                </a:solidFill>
                <a:latin typeface="GillSansMT"/>
              </a:rPr>
              <a:t>de </a:t>
            </a:r>
            <a:r>
              <a:rPr sz="3200" spc="-285" dirty="0">
                <a:solidFill>
                  <a:srgbClr val="000000"/>
                </a:solidFill>
                <a:latin typeface="GillSansMT"/>
              </a:rPr>
              <a:t>la </a:t>
            </a:r>
            <a:r>
              <a:rPr sz="3200" spc="-155" dirty="0">
                <a:solidFill>
                  <a:srgbClr val="000000"/>
                </a:solidFill>
                <a:latin typeface="GillSansMT"/>
              </a:rPr>
              <a:t>economía </a:t>
            </a:r>
            <a:r>
              <a:rPr sz="3200" spc="-180" dirty="0">
                <a:solidFill>
                  <a:srgbClr val="000000"/>
                </a:solidFill>
                <a:latin typeface="GillSansMT"/>
              </a:rPr>
              <a:t>y </a:t>
            </a:r>
            <a:r>
              <a:rPr sz="3200" spc="-285" dirty="0">
                <a:solidFill>
                  <a:srgbClr val="000000"/>
                </a:solidFill>
                <a:latin typeface="GillSansMT"/>
              </a:rPr>
              <a:t>la</a:t>
            </a:r>
            <a:r>
              <a:rPr sz="3200" spc="-204" dirty="0">
                <a:solidFill>
                  <a:srgbClr val="000000"/>
                </a:solidFill>
                <a:latin typeface="GillSansMT"/>
              </a:rPr>
              <a:t> </a:t>
            </a:r>
            <a:r>
              <a:rPr sz="3200" spc="-165" dirty="0">
                <a:solidFill>
                  <a:srgbClr val="000000"/>
                </a:solidFill>
                <a:latin typeface="GillSansMT"/>
              </a:rPr>
              <a:t>industria</a:t>
            </a:r>
            <a:endParaRPr sz="3200" dirty="0">
              <a:latin typeface="GillSansMT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2341879" y="3629202"/>
            <a:ext cx="3512820" cy="203708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250190" indent="-237490">
              <a:lnSpc>
                <a:spcPct val="100000"/>
              </a:lnSpc>
              <a:spcBef>
                <a:spcPts val="700"/>
              </a:spcBef>
              <a:buClr>
                <a:srgbClr val="FE8637"/>
              </a:buClr>
              <a:buFont typeface="Verdana"/>
              <a:buChar char="◦"/>
              <a:tabLst>
                <a:tab pos="250825" algn="l"/>
              </a:tabLst>
            </a:pPr>
            <a:r>
              <a:rPr sz="2800" spc="-180" dirty="0">
                <a:latin typeface="GillSansMT"/>
                <a:cs typeface="Trebuchet MS"/>
              </a:rPr>
              <a:t>Ventas</a:t>
            </a:r>
            <a:endParaRPr sz="2800" dirty="0">
              <a:latin typeface="GillSansMT"/>
              <a:cs typeface="Trebuchet MS"/>
            </a:endParaRPr>
          </a:p>
          <a:p>
            <a:pPr marL="250190" indent="-23749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Font typeface="Verdana"/>
              <a:buChar char="◦"/>
              <a:tabLst>
                <a:tab pos="250825" algn="l"/>
              </a:tabLst>
            </a:pPr>
            <a:r>
              <a:rPr sz="2800" spc="-95" dirty="0">
                <a:latin typeface="GillSansMT"/>
                <a:cs typeface="Trebuchet MS"/>
              </a:rPr>
              <a:t>Ingreso</a:t>
            </a:r>
            <a:r>
              <a:rPr sz="2800" spc="-90" dirty="0">
                <a:latin typeface="GillSansMT"/>
                <a:cs typeface="Trebuchet MS"/>
              </a:rPr>
              <a:t> </a:t>
            </a:r>
            <a:r>
              <a:rPr sz="2800" spc="-114" dirty="0">
                <a:latin typeface="GillSansMT"/>
                <a:cs typeface="Trebuchet MS"/>
              </a:rPr>
              <a:t>neto</a:t>
            </a:r>
            <a:endParaRPr sz="2800" dirty="0">
              <a:latin typeface="GillSansMT"/>
              <a:cs typeface="Trebuchet MS"/>
            </a:endParaRPr>
          </a:p>
          <a:p>
            <a:pPr marL="250190" indent="-23749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Font typeface="Verdana"/>
              <a:buChar char="◦"/>
              <a:tabLst>
                <a:tab pos="250825" algn="l"/>
              </a:tabLst>
            </a:pPr>
            <a:r>
              <a:rPr sz="2800" spc="-145" dirty="0">
                <a:latin typeface="GillSansMT"/>
                <a:cs typeface="Trebuchet MS"/>
              </a:rPr>
              <a:t>Utilidad </a:t>
            </a:r>
            <a:r>
              <a:rPr sz="2800" spc="-35" dirty="0">
                <a:latin typeface="GillSansMT"/>
                <a:cs typeface="Trebuchet MS"/>
              </a:rPr>
              <a:t>por</a:t>
            </a:r>
            <a:r>
              <a:rPr sz="2800" spc="-10" dirty="0">
                <a:latin typeface="GillSansMT"/>
                <a:cs typeface="Trebuchet MS"/>
              </a:rPr>
              <a:t> </a:t>
            </a:r>
            <a:r>
              <a:rPr sz="2800" spc="-145" dirty="0">
                <a:latin typeface="GillSansMT"/>
                <a:cs typeface="Trebuchet MS"/>
              </a:rPr>
              <a:t>acción</a:t>
            </a:r>
            <a:endParaRPr sz="2800" dirty="0">
              <a:latin typeface="GillSansMT"/>
              <a:cs typeface="Trebuchet MS"/>
            </a:endParaRPr>
          </a:p>
          <a:p>
            <a:pPr marL="250190" indent="-23749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Font typeface="Verdana"/>
              <a:buChar char="◦"/>
              <a:tabLst>
                <a:tab pos="250825" algn="l"/>
              </a:tabLst>
            </a:pPr>
            <a:r>
              <a:rPr sz="2800" spc="-75" dirty="0">
                <a:latin typeface="GillSansMT"/>
                <a:cs typeface="Trebuchet MS"/>
              </a:rPr>
              <a:t>Dividendos </a:t>
            </a:r>
            <a:r>
              <a:rPr sz="2800" spc="-35" dirty="0">
                <a:latin typeface="GillSansMT"/>
                <a:cs typeface="Trebuchet MS"/>
              </a:rPr>
              <a:t>por</a:t>
            </a:r>
            <a:r>
              <a:rPr sz="2800" spc="-145" dirty="0">
                <a:latin typeface="GillSansMT"/>
                <a:cs typeface="Trebuchet MS"/>
              </a:rPr>
              <a:t> </a:t>
            </a:r>
            <a:r>
              <a:rPr sz="2800" spc="-150" dirty="0">
                <a:latin typeface="GillSansMT"/>
                <a:cs typeface="Trebuchet MS"/>
              </a:rPr>
              <a:t>acción</a:t>
            </a:r>
            <a:endParaRPr sz="2800" dirty="0">
              <a:latin typeface="GillSansMT"/>
              <a:cs typeface="Trebuchet MS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Marcador de número de diapositiva 3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21</a:t>
            </a:fld>
            <a:endParaRPr lang="es-MX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971548" y="787399"/>
            <a:ext cx="6664325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3200" b="1" spc="-175" dirty="0">
                <a:solidFill>
                  <a:srgbClr val="545E70"/>
                </a:solidFill>
                <a:latin typeface="GillSansMT"/>
              </a:rPr>
              <a:t>Preguntas </a:t>
            </a:r>
            <a:r>
              <a:rPr sz="3200" b="1" spc="-200" dirty="0">
                <a:solidFill>
                  <a:srgbClr val="545E70"/>
                </a:solidFill>
                <a:latin typeface="GillSansMT"/>
              </a:rPr>
              <a:t>para </a:t>
            </a:r>
            <a:r>
              <a:rPr sz="3200" b="1" spc="-285" dirty="0">
                <a:solidFill>
                  <a:srgbClr val="545E70"/>
                </a:solidFill>
                <a:latin typeface="GillSansMT"/>
              </a:rPr>
              <a:t>la </a:t>
            </a:r>
            <a:r>
              <a:rPr sz="3200" b="1" spc="-170" dirty="0">
                <a:solidFill>
                  <a:srgbClr val="545E70"/>
                </a:solidFill>
                <a:latin typeface="GillSansMT"/>
              </a:rPr>
              <a:t>auditoría </a:t>
            </a:r>
            <a:r>
              <a:rPr sz="3200" b="1" spc="-185" dirty="0">
                <a:solidFill>
                  <a:srgbClr val="545E70"/>
                </a:solidFill>
                <a:latin typeface="GillSansMT"/>
              </a:rPr>
              <a:t>en </a:t>
            </a:r>
            <a:r>
              <a:rPr sz="3200" b="1" spc="-204" dirty="0">
                <a:solidFill>
                  <a:srgbClr val="545E70"/>
                </a:solidFill>
                <a:latin typeface="GillSansMT"/>
              </a:rPr>
              <a:t>Finanzas </a:t>
            </a:r>
            <a:r>
              <a:rPr sz="3200" b="1" spc="-180" dirty="0">
                <a:solidFill>
                  <a:srgbClr val="545E70"/>
                </a:solidFill>
                <a:latin typeface="GillSansMT"/>
              </a:rPr>
              <a:t>y  </a:t>
            </a:r>
            <a:r>
              <a:rPr sz="3200" b="1" spc="-150" dirty="0">
                <a:solidFill>
                  <a:srgbClr val="545E70"/>
                </a:solidFill>
                <a:latin typeface="GillSansMT"/>
              </a:rPr>
              <a:t>Contabilidad</a:t>
            </a:r>
            <a:endParaRPr sz="3200" b="1" dirty="0">
              <a:latin typeface="GillSansMT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2080701" y="2397839"/>
            <a:ext cx="7257415" cy="3698240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295910" marR="777240" indent="-283210">
              <a:lnSpc>
                <a:spcPts val="2300"/>
              </a:lnSpc>
              <a:spcBef>
                <a:spcPts val="660"/>
              </a:spcBef>
              <a:buClr>
                <a:srgbClr val="FE8637"/>
              </a:buClr>
              <a:buSzPct val="79166"/>
              <a:buFont typeface="Arial"/>
              <a:buChar char="●"/>
              <a:tabLst>
                <a:tab pos="296545" algn="l"/>
              </a:tabLst>
            </a:pPr>
            <a:r>
              <a:rPr sz="2400" spc="-20" dirty="0" smtClean="0">
                <a:latin typeface="GillSansMT"/>
                <a:cs typeface="Trebuchet MS"/>
              </a:rPr>
              <a:t>¿</a:t>
            </a:r>
            <a:r>
              <a:rPr lang="es-MX" sz="2400" spc="-20" dirty="0" smtClean="0">
                <a:latin typeface="GillSansMT"/>
                <a:cs typeface="Trebuchet MS"/>
              </a:rPr>
              <a:t>Dónde</a:t>
            </a:r>
            <a:r>
              <a:rPr sz="2400" spc="-20" dirty="0" smtClean="0">
                <a:latin typeface="GillSansMT"/>
                <a:cs typeface="Trebuchet MS"/>
              </a:rPr>
              <a:t> </a:t>
            </a:r>
            <a:r>
              <a:rPr sz="2400" spc="-215" dirty="0">
                <a:latin typeface="GillSansMT"/>
                <a:cs typeface="Trebuchet MS"/>
              </a:rPr>
              <a:t>la </a:t>
            </a:r>
            <a:r>
              <a:rPr sz="2400" spc="-135" dirty="0">
                <a:latin typeface="GillSansMT"/>
                <a:cs typeface="Trebuchet MS"/>
              </a:rPr>
              <a:t>empresa </a:t>
            </a:r>
            <a:r>
              <a:rPr sz="2400" spc="-105" dirty="0">
                <a:latin typeface="GillSansMT"/>
                <a:cs typeface="Trebuchet MS"/>
              </a:rPr>
              <a:t>es </a:t>
            </a:r>
            <a:r>
              <a:rPr sz="2400" spc="-140" dirty="0">
                <a:latin typeface="GillSansMT"/>
                <a:cs typeface="Trebuchet MS"/>
              </a:rPr>
              <a:t>fuerte </a:t>
            </a:r>
            <a:r>
              <a:rPr sz="2400" spc="35" dirty="0">
                <a:latin typeface="GillSansMT"/>
                <a:cs typeface="Trebuchet MS"/>
              </a:rPr>
              <a:t>o </a:t>
            </a:r>
            <a:r>
              <a:rPr sz="2400" spc="-150" dirty="0">
                <a:latin typeface="GillSansMT"/>
                <a:cs typeface="Trebuchet MS"/>
              </a:rPr>
              <a:t>débil </a:t>
            </a:r>
            <a:r>
              <a:rPr sz="2400" spc="-140" dirty="0">
                <a:latin typeface="GillSansMT"/>
                <a:cs typeface="Trebuchet MS"/>
              </a:rPr>
              <a:t>en </a:t>
            </a:r>
            <a:r>
              <a:rPr sz="2400" spc="-175" dirty="0">
                <a:latin typeface="GillSansMT"/>
                <a:cs typeface="Trebuchet MS"/>
              </a:rPr>
              <a:t>el </a:t>
            </a:r>
            <a:r>
              <a:rPr sz="2400" spc="-120" dirty="0">
                <a:latin typeface="GillSansMT"/>
                <a:cs typeface="Trebuchet MS"/>
              </a:rPr>
              <a:t>aspecto  </a:t>
            </a:r>
            <a:r>
              <a:rPr sz="2400" spc="-135" dirty="0">
                <a:latin typeface="GillSansMT"/>
                <a:cs typeface="Trebuchet MS"/>
              </a:rPr>
              <a:t>financiero?</a:t>
            </a:r>
            <a:endParaRPr sz="2400" dirty="0">
              <a:latin typeface="GillSansMT"/>
              <a:cs typeface="Trebuchet MS"/>
            </a:endParaRPr>
          </a:p>
          <a:p>
            <a:pPr marL="295910" marR="469900" indent="-283210">
              <a:lnSpc>
                <a:spcPts val="2300"/>
              </a:lnSpc>
              <a:spcBef>
                <a:spcPts val="605"/>
              </a:spcBef>
              <a:buClr>
                <a:srgbClr val="FE8637"/>
              </a:buClr>
              <a:buSzPct val="79166"/>
              <a:buFont typeface="Arial"/>
              <a:buChar char="●"/>
              <a:tabLst>
                <a:tab pos="296545" algn="l"/>
              </a:tabLst>
            </a:pPr>
            <a:r>
              <a:rPr sz="2400" spc="-120" dirty="0">
                <a:latin typeface="GillSansMT"/>
                <a:cs typeface="Trebuchet MS"/>
              </a:rPr>
              <a:t>¿La </a:t>
            </a:r>
            <a:r>
              <a:rPr sz="2400" spc="-135" dirty="0">
                <a:latin typeface="GillSansMT"/>
                <a:cs typeface="Trebuchet MS"/>
              </a:rPr>
              <a:t>empresa </a:t>
            </a:r>
            <a:r>
              <a:rPr sz="2400" spc="-150" dirty="0">
                <a:latin typeface="GillSansMT"/>
                <a:cs typeface="Trebuchet MS"/>
              </a:rPr>
              <a:t>tiene </a:t>
            </a:r>
            <a:r>
              <a:rPr sz="2400" spc="-215" dirty="0">
                <a:latin typeface="GillSansMT"/>
                <a:cs typeface="Trebuchet MS"/>
              </a:rPr>
              <a:t>la </a:t>
            </a:r>
            <a:r>
              <a:rPr sz="2400" spc="-130" dirty="0">
                <a:latin typeface="GillSansMT"/>
                <a:cs typeface="Trebuchet MS"/>
              </a:rPr>
              <a:t>posibilidad </a:t>
            </a:r>
            <a:r>
              <a:rPr sz="2400" spc="-140" dirty="0">
                <a:latin typeface="GillSansMT"/>
                <a:cs typeface="Trebuchet MS"/>
              </a:rPr>
              <a:t>de </a:t>
            </a:r>
            <a:r>
              <a:rPr sz="2400" spc="-100" dirty="0">
                <a:latin typeface="GillSansMT"/>
                <a:cs typeface="Trebuchet MS"/>
              </a:rPr>
              <a:t>obtener </a:t>
            </a:r>
            <a:r>
              <a:rPr sz="2400" spc="-175" dirty="0">
                <a:latin typeface="GillSansMT"/>
                <a:cs typeface="Trebuchet MS"/>
              </a:rPr>
              <a:t>el </a:t>
            </a:r>
            <a:r>
              <a:rPr sz="2400" spc="-185" dirty="0">
                <a:latin typeface="GillSansMT"/>
                <a:cs typeface="Trebuchet MS"/>
              </a:rPr>
              <a:t>capital  </a:t>
            </a:r>
            <a:r>
              <a:rPr sz="2400" spc="-140" dirty="0">
                <a:latin typeface="GillSansMT"/>
                <a:cs typeface="Trebuchet MS"/>
              </a:rPr>
              <a:t>que </a:t>
            </a:r>
            <a:r>
              <a:rPr sz="2400" spc="-120" dirty="0">
                <a:latin typeface="GillSansMT"/>
                <a:cs typeface="Trebuchet MS"/>
              </a:rPr>
              <a:t>requiere </a:t>
            </a:r>
            <a:r>
              <a:rPr sz="2400" spc="-240" dirty="0">
                <a:latin typeface="GillSansMT"/>
                <a:cs typeface="Trebuchet MS"/>
              </a:rPr>
              <a:t>a </a:t>
            </a:r>
            <a:r>
              <a:rPr sz="2400" spc="-35" dirty="0">
                <a:latin typeface="GillSansMT"/>
                <a:cs typeface="Trebuchet MS"/>
              </a:rPr>
              <a:t>corto</a:t>
            </a:r>
            <a:r>
              <a:rPr sz="2400" spc="-240" dirty="0">
                <a:latin typeface="GillSansMT"/>
                <a:cs typeface="Trebuchet MS"/>
              </a:rPr>
              <a:t> </a:t>
            </a:r>
            <a:r>
              <a:rPr sz="2400" spc="-125" dirty="0">
                <a:latin typeface="GillSansMT"/>
                <a:cs typeface="Trebuchet MS"/>
              </a:rPr>
              <a:t>plazo?</a:t>
            </a:r>
            <a:endParaRPr sz="2400" dirty="0">
              <a:latin typeface="GillSansMT"/>
              <a:cs typeface="Trebuchet MS"/>
            </a:endParaRPr>
          </a:p>
          <a:p>
            <a:pPr marL="295910" marR="5080" indent="-283210">
              <a:lnSpc>
                <a:spcPct val="80000"/>
              </a:lnSpc>
              <a:spcBef>
                <a:spcPts val="625"/>
              </a:spcBef>
              <a:buClr>
                <a:srgbClr val="FE8637"/>
              </a:buClr>
              <a:buSzPct val="79166"/>
              <a:buFont typeface="Arial"/>
              <a:buChar char="●"/>
              <a:tabLst>
                <a:tab pos="296545" algn="l"/>
              </a:tabLst>
            </a:pPr>
            <a:r>
              <a:rPr sz="2400" spc="-120" dirty="0">
                <a:latin typeface="GillSansMT"/>
                <a:cs typeface="Trebuchet MS"/>
              </a:rPr>
              <a:t>¿La </a:t>
            </a:r>
            <a:r>
              <a:rPr sz="2400" spc="-135" dirty="0">
                <a:latin typeface="GillSansMT"/>
                <a:cs typeface="Trebuchet MS"/>
              </a:rPr>
              <a:t>empresa </a:t>
            </a:r>
            <a:r>
              <a:rPr sz="2400" spc="-150" dirty="0">
                <a:latin typeface="GillSansMT"/>
                <a:cs typeface="Trebuchet MS"/>
              </a:rPr>
              <a:t>tiene </a:t>
            </a:r>
            <a:r>
              <a:rPr sz="2400" spc="-215" dirty="0">
                <a:latin typeface="GillSansMT"/>
                <a:cs typeface="Trebuchet MS"/>
              </a:rPr>
              <a:t>la </a:t>
            </a:r>
            <a:r>
              <a:rPr sz="2400" spc="-130" dirty="0">
                <a:latin typeface="GillSansMT"/>
                <a:cs typeface="Trebuchet MS"/>
              </a:rPr>
              <a:t>posibilidad </a:t>
            </a:r>
            <a:r>
              <a:rPr sz="2400" spc="-140" dirty="0">
                <a:latin typeface="GillSansMT"/>
                <a:cs typeface="Trebuchet MS"/>
              </a:rPr>
              <a:t>de </a:t>
            </a:r>
            <a:r>
              <a:rPr sz="2400" spc="-100" dirty="0">
                <a:latin typeface="GillSansMT"/>
                <a:cs typeface="Trebuchet MS"/>
              </a:rPr>
              <a:t>obtener </a:t>
            </a:r>
            <a:r>
              <a:rPr sz="2400" spc="-175" dirty="0">
                <a:latin typeface="GillSansMT"/>
                <a:cs typeface="Trebuchet MS"/>
              </a:rPr>
              <a:t>el </a:t>
            </a:r>
            <a:r>
              <a:rPr sz="2400" spc="-185" dirty="0">
                <a:latin typeface="GillSansMT"/>
                <a:cs typeface="Trebuchet MS"/>
              </a:rPr>
              <a:t>capital  </a:t>
            </a:r>
            <a:r>
              <a:rPr sz="2400" spc="-140" dirty="0">
                <a:latin typeface="GillSansMT"/>
                <a:cs typeface="Trebuchet MS"/>
              </a:rPr>
              <a:t>que </a:t>
            </a:r>
            <a:r>
              <a:rPr sz="2400" spc="-120" dirty="0">
                <a:latin typeface="GillSansMT"/>
                <a:cs typeface="Trebuchet MS"/>
              </a:rPr>
              <a:t>requiere </a:t>
            </a:r>
            <a:r>
              <a:rPr sz="2400" spc="-240" dirty="0">
                <a:latin typeface="GillSansMT"/>
                <a:cs typeface="Trebuchet MS"/>
              </a:rPr>
              <a:t>a </a:t>
            </a:r>
            <a:r>
              <a:rPr sz="2400" spc="-114" dirty="0">
                <a:latin typeface="GillSansMT"/>
                <a:cs typeface="Trebuchet MS"/>
              </a:rPr>
              <a:t>largo </a:t>
            </a:r>
            <a:r>
              <a:rPr sz="2400" spc="-135" dirty="0">
                <a:latin typeface="GillSansMT"/>
                <a:cs typeface="Trebuchet MS"/>
              </a:rPr>
              <a:t>plazo </a:t>
            </a:r>
            <a:r>
              <a:rPr sz="2400" spc="-240" dirty="0">
                <a:latin typeface="GillSansMT"/>
                <a:cs typeface="Trebuchet MS"/>
              </a:rPr>
              <a:t>a </a:t>
            </a:r>
            <a:r>
              <a:rPr sz="2400" spc="-135" dirty="0">
                <a:latin typeface="GillSansMT"/>
                <a:cs typeface="Trebuchet MS"/>
              </a:rPr>
              <a:t>través </a:t>
            </a:r>
            <a:r>
              <a:rPr sz="2400" spc="-155" dirty="0">
                <a:latin typeface="GillSansMT"/>
                <a:cs typeface="Trebuchet MS"/>
              </a:rPr>
              <a:t>del </a:t>
            </a:r>
            <a:r>
              <a:rPr sz="2400" spc="-135" dirty="0" err="1">
                <a:latin typeface="GillSansMT"/>
                <a:cs typeface="Trebuchet MS"/>
              </a:rPr>
              <a:t>endeudamiento</a:t>
            </a:r>
            <a:r>
              <a:rPr sz="2400" spc="-135" dirty="0">
                <a:latin typeface="GillSansMT"/>
                <a:cs typeface="Trebuchet MS"/>
              </a:rPr>
              <a:t> </a:t>
            </a:r>
            <a:r>
              <a:rPr sz="2400" spc="35" dirty="0" smtClean="0">
                <a:latin typeface="GillSansMT"/>
                <a:cs typeface="Trebuchet MS"/>
              </a:rPr>
              <a:t>o</a:t>
            </a:r>
            <a:r>
              <a:rPr lang="es-MX" sz="2400" spc="35" dirty="0" smtClean="0">
                <a:latin typeface="GillSansMT"/>
                <a:cs typeface="Trebuchet MS"/>
              </a:rPr>
              <a:t> l</a:t>
            </a:r>
            <a:r>
              <a:rPr sz="2400" spc="-70" dirty="0" err="1" smtClean="0">
                <a:latin typeface="GillSansMT"/>
                <a:cs typeface="Trebuchet MS"/>
              </a:rPr>
              <a:t>os</a:t>
            </a:r>
            <a:r>
              <a:rPr sz="2400" spc="-75" dirty="0" smtClean="0">
                <a:latin typeface="GillSansMT"/>
                <a:cs typeface="Trebuchet MS"/>
              </a:rPr>
              <a:t> </a:t>
            </a:r>
            <a:r>
              <a:rPr sz="2400" spc="-105" dirty="0">
                <a:latin typeface="GillSansMT"/>
                <a:cs typeface="Trebuchet MS"/>
              </a:rPr>
              <a:t>valores?</a:t>
            </a:r>
            <a:endParaRPr sz="24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25"/>
              </a:spcBef>
              <a:buClr>
                <a:srgbClr val="FE8637"/>
              </a:buClr>
              <a:buSzPct val="79166"/>
              <a:buFont typeface="Arial"/>
              <a:buChar char="●"/>
              <a:tabLst>
                <a:tab pos="296545" algn="l"/>
              </a:tabLst>
            </a:pPr>
            <a:r>
              <a:rPr sz="2400" spc="-120" dirty="0">
                <a:latin typeface="GillSansMT"/>
                <a:cs typeface="Trebuchet MS"/>
              </a:rPr>
              <a:t>¿La </a:t>
            </a:r>
            <a:r>
              <a:rPr sz="2400" spc="-135" dirty="0">
                <a:latin typeface="GillSansMT"/>
                <a:cs typeface="Trebuchet MS"/>
              </a:rPr>
              <a:t>empresa </a:t>
            </a:r>
            <a:r>
              <a:rPr sz="2400" spc="-95" dirty="0">
                <a:latin typeface="GillSansMT"/>
                <a:cs typeface="Trebuchet MS"/>
              </a:rPr>
              <a:t>posee </a:t>
            </a:r>
            <a:r>
              <a:rPr sz="2400" spc="-150" dirty="0">
                <a:latin typeface="GillSansMT"/>
                <a:cs typeface="Trebuchet MS"/>
              </a:rPr>
              <a:t>suficiente </a:t>
            </a:r>
            <a:r>
              <a:rPr sz="2400" spc="-185" dirty="0">
                <a:latin typeface="GillSansMT"/>
                <a:cs typeface="Trebuchet MS"/>
              </a:rPr>
              <a:t>capital </a:t>
            </a:r>
            <a:r>
              <a:rPr sz="2400" spc="-140" dirty="0">
                <a:latin typeface="GillSansMT"/>
                <a:cs typeface="Trebuchet MS"/>
              </a:rPr>
              <a:t>de</a:t>
            </a:r>
            <a:r>
              <a:rPr sz="2400" spc="295" dirty="0">
                <a:latin typeface="GillSansMT"/>
                <a:cs typeface="Trebuchet MS"/>
              </a:rPr>
              <a:t> </a:t>
            </a:r>
            <a:r>
              <a:rPr sz="2400" spc="-145" dirty="0">
                <a:latin typeface="GillSansMT"/>
                <a:cs typeface="Trebuchet MS"/>
              </a:rPr>
              <a:t>trabajo?</a:t>
            </a:r>
            <a:endParaRPr sz="2400" dirty="0">
              <a:latin typeface="GillSansMT"/>
              <a:cs typeface="Trebuchet MS"/>
            </a:endParaRPr>
          </a:p>
          <a:p>
            <a:pPr marL="295910" marR="93980" indent="-283210">
              <a:lnSpc>
                <a:spcPts val="2300"/>
              </a:lnSpc>
              <a:spcBef>
                <a:spcPts val="585"/>
              </a:spcBef>
              <a:buClr>
                <a:srgbClr val="FE8637"/>
              </a:buClr>
              <a:buSzPct val="79166"/>
              <a:buFont typeface="Arial"/>
              <a:buChar char="●"/>
              <a:tabLst>
                <a:tab pos="296545" algn="l"/>
              </a:tabLst>
            </a:pPr>
            <a:r>
              <a:rPr sz="2400" spc="-70" dirty="0" smtClean="0">
                <a:latin typeface="GillSansMT"/>
                <a:cs typeface="Trebuchet MS"/>
              </a:rPr>
              <a:t>¿</a:t>
            </a:r>
            <a:r>
              <a:rPr lang="es-MX" sz="2400" spc="-70" dirty="0" smtClean="0">
                <a:latin typeface="GillSansMT"/>
                <a:cs typeface="Trebuchet MS"/>
              </a:rPr>
              <a:t>L</a:t>
            </a:r>
            <a:r>
              <a:rPr sz="2400" spc="-70" dirty="0" err="1" smtClean="0">
                <a:latin typeface="GillSansMT"/>
                <a:cs typeface="Trebuchet MS"/>
              </a:rPr>
              <a:t>os</a:t>
            </a:r>
            <a:r>
              <a:rPr sz="2400" spc="-70" dirty="0" smtClean="0">
                <a:latin typeface="GillSansMT"/>
                <a:cs typeface="Trebuchet MS"/>
              </a:rPr>
              <a:t> </a:t>
            </a:r>
            <a:r>
              <a:rPr sz="2400" spc="-105" dirty="0">
                <a:latin typeface="GillSansMT"/>
                <a:cs typeface="Trebuchet MS"/>
              </a:rPr>
              <a:t>procedimientos </a:t>
            </a:r>
            <a:r>
              <a:rPr sz="2400" spc="-140" dirty="0">
                <a:latin typeface="GillSansMT"/>
                <a:cs typeface="Trebuchet MS"/>
              </a:rPr>
              <a:t>de </a:t>
            </a:r>
            <a:r>
              <a:rPr sz="2400" spc="-120" dirty="0">
                <a:latin typeface="GillSansMT"/>
                <a:cs typeface="Trebuchet MS"/>
              </a:rPr>
              <a:t>elaboración </a:t>
            </a:r>
            <a:r>
              <a:rPr sz="2400" spc="-140" dirty="0">
                <a:latin typeface="GillSansMT"/>
                <a:cs typeface="Trebuchet MS"/>
              </a:rPr>
              <a:t>de </a:t>
            </a:r>
            <a:r>
              <a:rPr sz="2400" spc="-95" dirty="0">
                <a:latin typeface="GillSansMT"/>
                <a:cs typeface="Trebuchet MS"/>
              </a:rPr>
              <a:t>presupuestos </a:t>
            </a:r>
            <a:r>
              <a:rPr sz="2400" spc="-140" dirty="0">
                <a:latin typeface="GillSansMT"/>
                <a:cs typeface="Trebuchet MS"/>
              </a:rPr>
              <a:t>de  </a:t>
            </a:r>
            <a:r>
              <a:rPr sz="2400" spc="-185" dirty="0">
                <a:latin typeface="GillSansMT"/>
                <a:cs typeface="Trebuchet MS"/>
              </a:rPr>
              <a:t>capital </a:t>
            </a:r>
            <a:r>
              <a:rPr sz="2400" spc="-45" dirty="0">
                <a:latin typeface="GillSansMT"/>
                <a:cs typeface="Trebuchet MS"/>
              </a:rPr>
              <a:t>son</a:t>
            </a:r>
            <a:r>
              <a:rPr sz="2400" spc="50" dirty="0">
                <a:latin typeface="GillSansMT"/>
                <a:cs typeface="Trebuchet MS"/>
              </a:rPr>
              <a:t> </a:t>
            </a:r>
            <a:r>
              <a:rPr sz="2400" spc="-160" dirty="0">
                <a:latin typeface="GillSansMT"/>
                <a:cs typeface="Trebuchet MS"/>
              </a:rPr>
              <a:t>eficaces?</a:t>
            </a:r>
            <a:endParaRPr sz="24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45"/>
              </a:spcBef>
              <a:buClr>
                <a:srgbClr val="FE8637"/>
              </a:buClr>
              <a:buSzPct val="79166"/>
              <a:buFont typeface="Arial"/>
              <a:buChar char="●"/>
              <a:tabLst>
                <a:tab pos="296545" algn="l"/>
              </a:tabLst>
            </a:pPr>
            <a:r>
              <a:rPr sz="2400" spc="-105" dirty="0">
                <a:latin typeface="GillSansMT"/>
                <a:cs typeface="Trebuchet MS"/>
              </a:rPr>
              <a:t>¿Las </a:t>
            </a:r>
            <a:r>
              <a:rPr sz="2400" spc="-135" dirty="0">
                <a:latin typeface="GillSansMT"/>
                <a:cs typeface="Trebuchet MS"/>
              </a:rPr>
              <a:t>políticas </a:t>
            </a:r>
            <a:r>
              <a:rPr sz="2400" spc="-140" dirty="0">
                <a:latin typeface="GillSansMT"/>
                <a:cs typeface="Trebuchet MS"/>
              </a:rPr>
              <a:t>de </a:t>
            </a:r>
            <a:r>
              <a:rPr sz="2400" spc="-90" dirty="0">
                <a:latin typeface="GillSansMT"/>
                <a:cs typeface="Trebuchet MS"/>
              </a:rPr>
              <a:t>reparto </a:t>
            </a:r>
            <a:r>
              <a:rPr sz="2400" spc="-140" dirty="0">
                <a:latin typeface="GillSansMT"/>
                <a:cs typeface="Trebuchet MS"/>
              </a:rPr>
              <a:t>de </a:t>
            </a:r>
            <a:r>
              <a:rPr sz="2400" spc="-145" dirty="0">
                <a:latin typeface="GillSansMT"/>
                <a:cs typeface="Trebuchet MS"/>
              </a:rPr>
              <a:t>utilidades </a:t>
            </a:r>
            <a:r>
              <a:rPr sz="2400" spc="-45" dirty="0">
                <a:latin typeface="GillSansMT"/>
                <a:cs typeface="Trebuchet MS"/>
              </a:rPr>
              <a:t>son</a:t>
            </a:r>
            <a:r>
              <a:rPr sz="2400" spc="325" dirty="0">
                <a:latin typeface="GillSansMT"/>
                <a:cs typeface="Trebuchet MS"/>
              </a:rPr>
              <a:t> </a:t>
            </a:r>
            <a:r>
              <a:rPr sz="2400" spc="-120" dirty="0">
                <a:latin typeface="GillSansMT"/>
                <a:cs typeface="Trebuchet MS"/>
              </a:rPr>
              <a:t>razonables?</a:t>
            </a:r>
            <a:endParaRPr sz="2400" dirty="0">
              <a:latin typeface="GillSansMT"/>
              <a:cs typeface="Trebuchet MS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Marcador de número de diapositiva 3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22</a:t>
            </a:fld>
            <a:endParaRPr lang="es-MX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768008" y="747898"/>
            <a:ext cx="6572935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1" spc="-175" dirty="0">
                <a:latin typeface="GillSansMT"/>
              </a:rPr>
              <a:t>Producción </a:t>
            </a:r>
            <a:r>
              <a:rPr sz="4400" b="1" spc="-265" dirty="0">
                <a:latin typeface="GillSansMT"/>
              </a:rPr>
              <a:t>y</a:t>
            </a:r>
            <a:r>
              <a:rPr sz="4400" b="1" spc="-65" dirty="0">
                <a:latin typeface="GillSansMT"/>
              </a:rPr>
              <a:t> </a:t>
            </a:r>
            <a:r>
              <a:rPr sz="4400" b="1" spc="-195" dirty="0">
                <a:latin typeface="GillSansMT"/>
              </a:rPr>
              <a:t>operaciones</a:t>
            </a:r>
            <a:endParaRPr sz="4400" b="1" dirty="0">
              <a:latin typeface="GillSansM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286500" y="4353305"/>
            <a:ext cx="3059430" cy="20955"/>
          </a:xfrm>
          <a:custGeom>
            <a:avLst/>
            <a:gdLst/>
            <a:ahLst/>
            <a:cxnLst/>
            <a:rect l="l" t="t" r="r" b="b"/>
            <a:pathLst>
              <a:path w="3059429" h="20954">
                <a:moveTo>
                  <a:pt x="3059429" y="20574"/>
                </a:moveTo>
                <a:lnTo>
                  <a:pt x="3059429" y="0"/>
                </a:lnTo>
                <a:lnTo>
                  <a:pt x="0" y="0"/>
                </a:lnTo>
                <a:lnTo>
                  <a:pt x="0" y="20574"/>
                </a:lnTo>
                <a:lnTo>
                  <a:pt x="36575" y="20574"/>
                </a:lnTo>
                <a:lnTo>
                  <a:pt x="38100" y="19050"/>
                </a:lnTo>
                <a:lnTo>
                  <a:pt x="38100" y="20574"/>
                </a:lnTo>
                <a:lnTo>
                  <a:pt x="3021329" y="20574"/>
                </a:lnTo>
                <a:lnTo>
                  <a:pt x="3021329" y="19050"/>
                </a:lnTo>
                <a:lnTo>
                  <a:pt x="3022854" y="20574"/>
                </a:lnTo>
                <a:lnTo>
                  <a:pt x="3059429" y="20574"/>
                </a:lnTo>
                <a:close/>
              </a:path>
              <a:path w="3059429" h="20954">
                <a:moveTo>
                  <a:pt x="38100" y="20574"/>
                </a:moveTo>
                <a:lnTo>
                  <a:pt x="38100" y="19050"/>
                </a:lnTo>
                <a:lnTo>
                  <a:pt x="36575" y="20574"/>
                </a:lnTo>
                <a:lnTo>
                  <a:pt x="38100" y="20574"/>
                </a:lnTo>
                <a:close/>
              </a:path>
              <a:path w="3059429" h="20954">
                <a:moveTo>
                  <a:pt x="3022854" y="20574"/>
                </a:moveTo>
                <a:lnTo>
                  <a:pt x="3021329" y="19050"/>
                </a:lnTo>
                <a:lnTo>
                  <a:pt x="3021329" y="20574"/>
                </a:lnTo>
                <a:lnTo>
                  <a:pt x="3022854" y="20574"/>
                </a:lnTo>
                <a:close/>
              </a:path>
            </a:pathLst>
          </a:custGeom>
          <a:solidFill>
            <a:srgbClr val="D261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286500" y="4353305"/>
            <a:ext cx="3059430" cy="20955"/>
          </a:xfrm>
          <a:custGeom>
            <a:avLst/>
            <a:gdLst/>
            <a:ahLst/>
            <a:cxnLst/>
            <a:rect l="l" t="t" r="r" b="b"/>
            <a:pathLst>
              <a:path w="3059429" h="20954">
                <a:moveTo>
                  <a:pt x="3059429" y="20574"/>
                </a:moveTo>
                <a:lnTo>
                  <a:pt x="3059429" y="0"/>
                </a:lnTo>
                <a:lnTo>
                  <a:pt x="0" y="0"/>
                </a:lnTo>
                <a:lnTo>
                  <a:pt x="0" y="20574"/>
                </a:lnTo>
                <a:lnTo>
                  <a:pt x="36575" y="20574"/>
                </a:lnTo>
                <a:lnTo>
                  <a:pt x="38100" y="19050"/>
                </a:lnTo>
                <a:lnTo>
                  <a:pt x="38100" y="20574"/>
                </a:lnTo>
                <a:lnTo>
                  <a:pt x="3021329" y="20574"/>
                </a:lnTo>
                <a:lnTo>
                  <a:pt x="3021329" y="19050"/>
                </a:lnTo>
                <a:lnTo>
                  <a:pt x="3022854" y="20574"/>
                </a:lnTo>
                <a:lnTo>
                  <a:pt x="3059429" y="20574"/>
                </a:lnTo>
                <a:close/>
              </a:path>
              <a:path w="3059429" h="20954">
                <a:moveTo>
                  <a:pt x="38100" y="20574"/>
                </a:moveTo>
                <a:lnTo>
                  <a:pt x="38100" y="19050"/>
                </a:lnTo>
                <a:lnTo>
                  <a:pt x="36575" y="20574"/>
                </a:lnTo>
                <a:lnTo>
                  <a:pt x="38100" y="20574"/>
                </a:lnTo>
                <a:close/>
              </a:path>
              <a:path w="3059429" h="20954">
                <a:moveTo>
                  <a:pt x="3022854" y="20574"/>
                </a:moveTo>
                <a:lnTo>
                  <a:pt x="3021329" y="19050"/>
                </a:lnTo>
                <a:lnTo>
                  <a:pt x="3021329" y="20574"/>
                </a:lnTo>
                <a:lnTo>
                  <a:pt x="3022854" y="20574"/>
                </a:lnTo>
                <a:close/>
              </a:path>
            </a:pathLst>
          </a:custGeom>
          <a:solidFill>
            <a:srgbClr val="D261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324600" y="4391405"/>
            <a:ext cx="2983229" cy="96164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286500" y="4373879"/>
            <a:ext cx="3059429" cy="97917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286500" y="4373879"/>
            <a:ext cx="3059430" cy="979169"/>
          </a:xfrm>
          <a:custGeom>
            <a:avLst/>
            <a:gdLst/>
            <a:ahLst/>
            <a:cxnLst/>
            <a:rect l="l" t="t" r="r" b="b"/>
            <a:pathLst>
              <a:path w="3059429" h="979170">
                <a:moveTo>
                  <a:pt x="36575" y="0"/>
                </a:moveTo>
                <a:lnTo>
                  <a:pt x="0" y="0"/>
                </a:lnTo>
                <a:lnTo>
                  <a:pt x="0" y="979170"/>
                </a:lnTo>
                <a:lnTo>
                  <a:pt x="19050" y="979170"/>
                </a:lnTo>
                <a:lnTo>
                  <a:pt x="19050" y="17525"/>
                </a:lnTo>
                <a:lnTo>
                  <a:pt x="36575" y="0"/>
                </a:lnTo>
                <a:close/>
              </a:path>
              <a:path w="3059429" h="979170">
                <a:moveTo>
                  <a:pt x="3040379" y="17525"/>
                </a:moveTo>
                <a:lnTo>
                  <a:pt x="3022854" y="0"/>
                </a:lnTo>
                <a:lnTo>
                  <a:pt x="36575" y="0"/>
                </a:lnTo>
                <a:lnTo>
                  <a:pt x="19050" y="17525"/>
                </a:lnTo>
                <a:lnTo>
                  <a:pt x="3040379" y="17525"/>
                </a:lnTo>
                <a:close/>
              </a:path>
              <a:path w="3059429" h="979170">
                <a:moveTo>
                  <a:pt x="38100" y="979170"/>
                </a:moveTo>
                <a:lnTo>
                  <a:pt x="38100" y="17525"/>
                </a:lnTo>
                <a:lnTo>
                  <a:pt x="19050" y="17525"/>
                </a:lnTo>
                <a:lnTo>
                  <a:pt x="19050" y="979170"/>
                </a:lnTo>
                <a:lnTo>
                  <a:pt x="38100" y="979170"/>
                </a:lnTo>
                <a:close/>
              </a:path>
              <a:path w="3059429" h="979170">
                <a:moveTo>
                  <a:pt x="3040379" y="979170"/>
                </a:moveTo>
                <a:lnTo>
                  <a:pt x="3040379" y="17525"/>
                </a:lnTo>
                <a:lnTo>
                  <a:pt x="3021329" y="17525"/>
                </a:lnTo>
                <a:lnTo>
                  <a:pt x="3021329" y="979170"/>
                </a:lnTo>
                <a:lnTo>
                  <a:pt x="3040379" y="979170"/>
                </a:lnTo>
                <a:close/>
              </a:path>
              <a:path w="3059429" h="979170">
                <a:moveTo>
                  <a:pt x="3059429" y="979170"/>
                </a:moveTo>
                <a:lnTo>
                  <a:pt x="3059429" y="0"/>
                </a:lnTo>
                <a:lnTo>
                  <a:pt x="3022854" y="0"/>
                </a:lnTo>
                <a:lnTo>
                  <a:pt x="3040379" y="17525"/>
                </a:lnTo>
                <a:lnTo>
                  <a:pt x="3040379" y="979170"/>
                </a:lnTo>
                <a:lnTo>
                  <a:pt x="3059429" y="979170"/>
                </a:lnTo>
                <a:close/>
              </a:path>
            </a:pathLst>
          </a:custGeom>
          <a:solidFill>
            <a:srgbClr val="D261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286500" y="5353050"/>
            <a:ext cx="3059429" cy="97917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305550" y="5353050"/>
            <a:ext cx="0" cy="979169"/>
          </a:xfrm>
          <a:custGeom>
            <a:avLst/>
            <a:gdLst/>
            <a:ahLst/>
            <a:cxnLst/>
            <a:rect l="l" t="t" r="r" b="b"/>
            <a:pathLst>
              <a:path h="979170">
                <a:moveTo>
                  <a:pt x="0" y="0"/>
                </a:moveTo>
                <a:lnTo>
                  <a:pt x="0" y="979170"/>
                </a:lnTo>
              </a:path>
            </a:pathLst>
          </a:custGeom>
          <a:ln w="38100">
            <a:solidFill>
              <a:srgbClr val="D261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9326880" y="5353050"/>
            <a:ext cx="0" cy="979169"/>
          </a:xfrm>
          <a:custGeom>
            <a:avLst/>
            <a:gdLst/>
            <a:ahLst/>
            <a:cxnLst/>
            <a:rect l="l" t="t" r="r" b="b"/>
            <a:pathLst>
              <a:path h="979170">
                <a:moveTo>
                  <a:pt x="0" y="0"/>
                </a:moveTo>
                <a:lnTo>
                  <a:pt x="0" y="979170"/>
                </a:lnTo>
              </a:path>
            </a:pathLst>
          </a:custGeom>
          <a:ln w="38100">
            <a:solidFill>
              <a:srgbClr val="D261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1941361" y="2251716"/>
            <a:ext cx="7272020" cy="4279377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622300" marR="5080" indent="-609600">
              <a:lnSpc>
                <a:spcPts val="3460"/>
              </a:lnSpc>
              <a:spcBef>
                <a:spcPts val="530"/>
              </a:spcBef>
              <a:buClr>
                <a:srgbClr val="FE8637"/>
              </a:buClr>
              <a:buSzPct val="79687"/>
              <a:buFont typeface="Arial"/>
              <a:buChar char="●"/>
              <a:tabLst>
                <a:tab pos="621665" algn="l"/>
                <a:tab pos="622300" algn="l"/>
              </a:tabLst>
            </a:pPr>
            <a:r>
              <a:rPr sz="3200" spc="-180" dirty="0">
                <a:latin typeface="GillSansMT"/>
                <a:cs typeface="Trebuchet MS"/>
              </a:rPr>
              <a:t>Todas </a:t>
            </a:r>
            <a:r>
              <a:rPr sz="3200" spc="-220" dirty="0">
                <a:latin typeface="GillSansMT"/>
                <a:cs typeface="Trebuchet MS"/>
              </a:rPr>
              <a:t>aquellas </a:t>
            </a:r>
            <a:r>
              <a:rPr sz="3200" spc="-130" dirty="0">
                <a:latin typeface="GillSansMT"/>
                <a:cs typeface="Trebuchet MS"/>
              </a:rPr>
              <a:t>operaciones </a:t>
            </a:r>
            <a:r>
              <a:rPr sz="3200" spc="-190" dirty="0">
                <a:latin typeface="GillSansMT"/>
                <a:cs typeface="Trebuchet MS"/>
              </a:rPr>
              <a:t>que  </a:t>
            </a:r>
            <a:r>
              <a:rPr sz="3200" spc="-160" dirty="0">
                <a:latin typeface="GillSansMT"/>
                <a:cs typeface="Trebuchet MS"/>
              </a:rPr>
              <a:t>transforman </a:t>
            </a:r>
            <a:r>
              <a:rPr sz="3200" spc="-90" dirty="0">
                <a:latin typeface="GillSansMT"/>
                <a:cs typeface="Trebuchet MS"/>
              </a:rPr>
              <a:t>los </a:t>
            </a:r>
            <a:r>
              <a:rPr sz="3200" spc="-120" dirty="0">
                <a:latin typeface="GillSansMT"/>
                <a:cs typeface="Trebuchet MS"/>
              </a:rPr>
              <a:t>insumos </a:t>
            </a:r>
            <a:r>
              <a:rPr sz="3200" spc="-185" dirty="0">
                <a:latin typeface="GillSansMT"/>
                <a:cs typeface="Trebuchet MS"/>
              </a:rPr>
              <a:t>en </a:t>
            </a:r>
            <a:r>
              <a:rPr sz="3200" spc="-105" dirty="0">
                <a:latin typeface="GillSansMT"/>
                <a:cs typeface="Trebuchet MS"/>
              </a:rPr>
              <a:t>productos </a:t>
            </a:r>
            <a:r>
              <a:rPr sz="3200" spc="-180" dirty="0">
                <a:latin typeface="GillSansMT"/>
                <a:cs typeface="Trebuchet MS"/>
              </a:rPr>
              <a:t>y  </a:t>
            </a:r>
            <a:r>
              <a:rPr sz="3200" spc="-145" dirty="0">
                <a:latin typeface="GillSansMT"/>
                <a:cs typeface="Trebuchet MS"/>
              </a:rPr>
              <a:t>servicios.</a:t>
            </a:r>
            <a:endParaRPr sz="3200" dirty="0">
              <a:latin typeface="GillSansMT"/>
              <a:cs typeface="Trebuchet MS"/>
            </a:endParaRPr>
          </a:p>
          <a:p>
            <a:pPr marL="622300" indent="-609600">
              <a:lnSpc>
                <a:spcPct val="100000"/>
              </a:lnSpc>
              <a:spcBef>
                <a:spcPts val="155"/>
              </a:spcBef>
              <a:buClr>
                <a:srgbClr val="FE8637"/>
              </a:buClr>
              <a:buSzPct val="79687"/>
              <a:buFont typeface="Arial"/>
              <a:buChar char="●"/>
              <a:tabLst>
                <a:tab pos="621665" algn="l"/>
                <a:tab pos="622300" algn="l"/>
              </a:tabLst>
            </a:pPr>
            <a:r>
              <a:rPr sz="3200" spc="-145" dirty="0">
                <a:latin typeface="GillSansMT"/>
                <a:cs typeface="Trebuchet MS"/>
              </a:rPr>
              <a:t>Funciones</a:t>
            </a:r>
            <a:r>
              <a:rPr sz="3200" spc="-85" dirty="0">
                <a:latin typeface="GillSansMT"/>
                <a:cs typeface="Trebuchet MS"/>
              </a:rPr>
              <a:t> </a:t>
            </a:r>
            <a:r>
              <a:rPr sz="3200" spc="-215" dirty="0">
                <a:latin typeface="GillSansMT"/>
                <a:cs typeface="Trebuchet MS"/>
              </a:rPr>
              <a:t>Básicas:</a:t>
            </a:r>
            <a:endParaRPr sz="3200" dirty="0">
              <a:latin typeface="GillSansMT"/>
              <a:cs typeface="Trebuchet MS"/>
            </a:endParaRPr>
          </a:p>
          <a:p>
            <a:pPr marL="1002665" lvl="1" indent="-532765">
              <a:lnSpc>
                <a:spcPct val="100000"/>
              </a:lnSpc>
              <a:spcBef>
                <a:spcPts val="280"/>
              </a:spcBef>
              <a:buClr>
                <a:srgbClr val="FE8637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sz="2800" spc="-75" dirty="0">
                <a:latin typeface="GillSansMT"/>
                <a:cs typeface="Trebuchet MS"/>
              </a:rPr>
              <a:t>Proceso</a:t>
            </a:r>
            <a:endParaRPr sz="2800" dirty="0">
              <a:latin typeface="GillSansMT"/>
              <a:cs typeface="Trebuchet MS"/>
            </a:endParaRPr>
          </a:p>
          <a:p>
            <a:pPr marL="1002665" lvl="1" indent="-532765">
              <a:lnSpc>
                <a:spcPct val="100000"/>
              </a:lnSpc>
              <a:spcBef>
                <a:spcPts val="265"/>
              </a:spcBef>
              <a:buClr>
                <a:srgbClr val="FE8637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sz="2800" spc="-150" dirty="0">
                <a:latin typeface="GillSansMT"/>
                <a:cs typeface="Trebuchet MS"/>
              </a:rPr>
              <a:t>Capacidad</a:t>
            </a:r>
            <a:endParaRPr sz="2800" dirty="0">
              <a:latin typeface="GillSansMT"/>
              <a:cs typeface="Trebuchet MS"/>
            </a:endParaRPr>
          </a:p>
          <a:p>
            <a:pPr marL="1002665" lvl="1" indent="-532765">
              <a:lnSpc>
                <a:spcPct val="100000"/>
              </a:lnSpc>
              <a:spcBef>
                <a:spcPts val="265"/>
              </a:spcBef>
              <a:buClr>
                <a:srgbClr val="FE8637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sz="2800" spc="-140" dirty="0">
                <a:latin typeface="GillSansMT"/>
                <a:cs typeface="Trebuchet MS"/>
              </a:rPr>
              <a:t>Inventario</a:t>
            </a:r>
            <a:endParaRPr sz="2800" dirty="0">
              <a:latin typeface="GillSansMT"/>
              <a:cs typeface="Trebuchet MS"/>
            </a:endParaRPr>
          </a:p>
          <a:p>
            <a:pPr marL="1002665" lvl="1" indent="-532765">
              <a:lnSpc>
                <a:spcPct val="100000"/>
              </a:lnSpc>
              <a:spcBef>
                <a:spcPts val="260"/>
              </a:spcBef>
              <a:buClr>
                <a:srgbClr val="FE8637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sz="2800" spc="-155" dirty="0">
                <a:latin typeface="GillSansMT"/>
                <a:cs typeface="Trebuchet MS"/>
              </a:rPr>
              <a:t>Fuerza</a:t>
            </a:r>
            <a:r>
              <a:rPr sz="2800" spc="-95" dirty="0">
                <a:latin typeface="GillSansMT"/>
                <a:cs typeface="Trebuchet MS"/>
              </a:rPr>
              <a:t> </a:t>
            </a:r>
            <a:r>
              <a:rPr sz="2800" spc="-160" dirty="0">
                <a:latin typeface="GillSansMT"/>
                <a:cs typeface="Trebuchet MS"/>
              </a:rPr>
              <a:t>laboral</a:t>
            </a:r>
            <a:endParaRPr sz="2800" dirty="0">
              <a:latin typeface="GillSansMT"/>
              <a:cs typeface="Trebuchet MS"/>
            </a:endParaRPr>
          </a:p>
          <a:p>
            <a:pPr marL="1002665" lvl="1" indent="-532765">
              <a:lnSpc>
                <a:spcPct val="100000"/>
              </a:lnSpc>
              <a:spcBef>
                <a:spcPts val="265"/>
              </a:spcBef>
              <a:buClr>
                <a:srgbClr val="FE8637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sz="2800" spc="-135" dirty="0">
                <a:latin typeface="GillSansMT"/>
                <a:cs typeface="Trebuchet MS"/>
              </a:rPr>
              <a:t>Calidad</a:t>
            </a:r>
            <a:endParaRPr sz="2800" dirty="0">
              <a:latin typeface="GillSansMT"/>
              <a:cs typeface="Trebuchet MS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6324600" y="6332220"/>
            <a:ext cx="2983229" cy="418338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286500" y="6332220"/>
            <a:ext cx="3059429" cy="456438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286500" y="6332220"/>
            <a:ext cx="3059430" cy="456565"/>
          </a:xfrm>
          <a:custGeom>
            <a:avLst/>
            <a:gdLst/>
            <a:ahLst/>
            <a:cxnLst/>
            <a:rect l="l" t="t" r="r" b="b"/>
            <a:pathLst>
              <a:path w="3059429" h="456565">
                <a:moveTo>
                  <a:pt x="38100" y="418338"/>
                </a:moveTo>
                <a:lnTo>
                  <a:pt x="38100" y="0"/>
                </a:lnTo>
                <a:lnTo>
                  <a:pt x="0" y="0"/>
                </a:lnTo>
                <a:lnTo>
                  <a:pt x="0" y="456438"/>
                </a:lnTo>
                <a:lnTo>
                  <a:pt x="19050" y="456438"/>
                </a:lnTo>
                <a:lnTo>
                  <a:pt x="19050" y="418338"/>
                </a:lnTo>
                <a:lnTo>
                  <a:pt x="38100" y="418338"/>
                </a:lnTo>
                <a:close/>
              </a:path>
              <a:path w="3059429" h="456565">
                <a:moveTo>
                  <a:pt x="3040379" y="418338"/>
                </a:moveTo>
                <a:lnTo>
                  <a:pt x="19050" y="418338"/>
                </a:lnTo>
                <a:lnTo>
                  <a:pt x="38100" y="437388"/>
                </a:lnTo>
                <a:lnTo>
                  <a:pt x="38100" y="456438"/>
                </a:lnTo>
                <a:lnTo>
                  <a:pt x="3021329" y="456438"/>
                </a:lnTo>
                <a:lnTo>
                  <a:pt x="3021329" y="437388"/>
                </a:lnTo>
                <a:lnTo>
                  <a:pt x="3040379" y="418338"/>
                </a:lnTo>
                <a:close/>
              </a:path>
              <a:path w="3059429" h="456565">
                <a:moveTo>
                  <a:pt x="38100" y="456438"/>
                </a:moveTo>
                <a:lnTo>
                  <a:pt x="38100" y="437388"/>
                </a:lnTo>
                <a:lnTo>
                  <a:pt x="19050" y="418338"/>
                </a:lnTo>
                <a:lnTo>
                  <a:pt x="19050" y="456438"/>
                </a:lnTo>
                <a:lnTo>
                  <a:pt x="38100" y="456438"/>
                </a:lnTo>
                <a:close/>
              </a:path>
              <a:path w="3059429" h="456565">
                <a:moveTo>
                  <a:pt x="3059429" y="456438"/>
                </a:moveTo>
                <a:lnTo>
                  <a:pt x="3059429" y="0"/>
                </a:lnTo>
                <a:lnTo>
                  <a:pt x="3021329" y="0"/>
                </a:lnTo>
                <a:lnTo>
                  <a:pt x="3021329" y="418338"/>
                </a:lnTo>
                <a:lnTo>
                  <a:pt x="3040379" y="418338"/>
                </a:lnTo>
                <a:lnTo>
                  <a:pt x="3040379" y="456438"/>
                </a:lnTo>
                <a:lnTo>
                  <a:pt x="3059429" y="456438"/>
                </a:lnTo>
                <a:close/>
              </a:path>
              <a:path w="3059429" h="456565">
                <a:moveTo>
                  <a:pt x="3040379" y="456438"/>
                </a:moveTo>
                <a:lnTo>
                  <a:pt x="3040379" y="418338"/>
                </a:lnTo>
                <a:lnTo>
                  <a:pt x="3021329" y="437388"/>
                </a:lnTo>
                <a:lnTo>
                  <a:pt x="3021329" y="456438"/>
                </a:lnTo>
                <a:lnTo>
                  <a:pt x="3040379" y="456438"/>
                </a:lnTo>
                <a:close/>
              </a:path>
            </a:pathLst>
          </a:custGeom>
          <a:solidFill>
            <a:srgbClr val="D261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Marcador de número de diapositiva 4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23</a:t>
            </a:fld>
            <a:endParaRPr lang="es-MX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831339" y="707389"/>
            <a:ext cx="7459345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3200" b="1" spc="-175" dirty="0">
                <a:solidFill>
                  <a:srgbClr val="545E70"/>
                </a:solidFill>
                <a:latin typeface="GillSansMT"/>
              </a:rPr>
              <a:t>Preguntas </a:t>
            </a:r>
            <a:r>
              <a:rPr sz="3200" b="1" spc="-185" dirty="0">
                <a:solidFill>
                  <a:srgbClr val="545E70"/>
                </a:solidFill>
                <a:latin typeface="GillSansMT"/>
              </a:rPr>
              <a:t>de </a:t>
            </a:r>
            <a:r>
              <a:rPr sz="3200" b="1" spc="-105" dirty="0">
                <a:solidFill>
                  <a:srgbClr val="545E70"/>
                </a:solidFill>
                <a:latin typeface="GillSansMT"/>
              </a:rPr>
              <a:t>Auditoría </a:t>
            </a:r>
            <a:r>
              <a:rPr sz="3200" b="1" spc="-185" dirty="0">
                <a:solidFill>
                  <a:srgbClr val="545E70"/>
                </a:solidFill>
                <a:latin typeface="GillSansMT"/>
              </a:rPr>
              <a:t>de </a:t>
            </a:r>
            <a:r>
              <a:rPr sz="3200" b="1" spc="-285" dirty="0">
                <a:solidFill>
                  <a:srgbClr val="545E70"/>
                </a:solidFill>
                <a:latin typeface="GillSansMT"/>
              </a:rPr>
              <a:t>la </a:t>
            </a:r>
            <a:r>
              <a:rPr sz="3200" b="1" spc="-114" dirty="0">
                <a:solidFill>
                  <a:srgbClr val="545E70"/>
                </a:solidFill>
                <a:latin typeface="GillSansMT"/>
              </a:rPr>
              <a:t>Producción </a:t>
            </a:r>
            <a:r>
              <a:rPr sz="3200" b="1" spc="-180" dirty="0">
                <a:solidFill>
                  <a:srgbClr val="545E70"/>
                </a:solidFill>
                <a:latin typeface="GillSansMT"/>
              </a:rPr>
              <a:t>y </a:t>
            </a:r>
            <a:r>
              <a:rPr sz="3200" b="1" spc="-215" dirty="0">
                <a:solidFill>
                  <a:srgbClr val="545E70"/>
                </a:solidFill>
                <a:latin typeface="GillSansMT"/>
              </a:rPr>
              <a:t>las  </a:t>
            </a:r>
            <a:r>
              <a:rPr sz="3200" b="1" spc="-95" dirty="0">
                <a:solidFill>
                  <a:srgbClr val="545E70"/>
                </a:solidFill>
                <a:latin typeface="GillSansMT"/>
              </a:rPr>
              <a:t>Operaciones</a:t>
            </a:r>
            <a:endParaRPr sz="3200" b="1" dirty="0">
              <a:latin typeface="GillSansMT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2043428" y="2341244"/>
            <a:ext cx="7035165" cy="3990975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295910" marR="414655" indent="-283210">
              <a:lnSpc>
                <a:spcPct val="80000"/>
              </a:lnSpc>
              <a:spcBef>
                <a:spcPts val="675"/>
              </a:spcBef>
              <a:buClr>
                <a:srgbClr val="FE8637"/>
              </a:buClr>
              <a:buSzPct val="79166"/>
              <a:buFont typeface="Arial"/>
              <a:buChar char="●"/>
              <a:tabLst>
                <a:tab pos="296545" algn="l"/>
              </a:tabLst>
            </a:pPr>
            <a:r>
              <a:rPr sz="2400" spc="-40" dirty="0">
                <a:latin typeface="GillSansMT"/>
                <a:cs typeface="Trebuchet MS"/>
              </a:rPr>
              <a:t>¿Los </a:t>
            </a:r>
            <a:r>
              <a:rPr sz="2400" spc="-95" dirty="0">
                <a:latin typeface="GillSansMT"/>
                <a:cs typeface="Trebuchet MS"/>
              </a:rPr>
              <a:t>proveedores </a:t>
            </a:r>
            <a:r>
              <a:rPr sz="2400" spc="-140" dirty="0">
                <a:latin typeface="GillSansMT"/>
                <a:cs typeface="Trebuchet MS"/>
              </a:rPr>
              <a:t>de </a:t>
            </a:r>
            <a:r>
              <a:rPr sz="2400" spc="-145" dirty="0">
                <a:latin typeface="GillSansMT"/>
                <a:cs typeface="Trebuchet MS"/>
              </a:rPr>
              <a:t>materias </a:t>
            </a:r>
            <a:r>
              <a:rPr sz="2400" spc="-160" dirty="0">
                <a:latin typeface="GillSansMT"/>
                <a:cs typeface="Trebuchet MS"/>
              </a:rPr>
              <a:t>primas, </a:t>
            </a:r>
            <a:r>
              <a:rPr sz="2400" spc="-135" dirty="0">
                <a:latin typeface="GillSansMT"/>
                <a:cs typeface="Trebuchet MS"/>
              </a:rPr>
              <a:t>refacciones y  </a:t>
            </a:r>
            <a:r>
              <a:rPr sz="2400" spc="-114" dirty="0">
                <a:latin typeface="GillSansMT"/>
                <a:cs typeface="Trebuchet MS"/>
              </a:rPr>
              <a:t>partes </a:t>
            </a:r>
            <a:r>
              <a:rPr sz="2400" spc="-155" dirty="0">
                <a:latin typeface="GillSansMT"/>
                <a:cs typeface="Trebuchet MS"/>
              </a:rPr>
              <a:t>del </a:t>
            </a:r>
            <a:r>
              <a:rPr sz="2400" spc="-70" dirty="0">
                <a:latin typeface="GillSansMT"/>
                <a:cs typeface="Trebuchet MS"/>
              </a:rPr>
              <a:t>proceso </a:t>
            </a:r>
            <a:r>
              <a:rPr sz="2400" spc="-140" dirty="0">
                <a:latin typeface="GillSansMT"/>
                <a:cs typeface="Trebuchet MS"/>
              </a:rPr>
              <a:t>de </a:t>
            </a:r>
            <a:r>
              <a:rPr sz="2400" spc="-160" dirty="0">
                <a:latin typeface="GillSansMT"/>
                <a:cs typeface="Trebuchet MS"/>
              </a:rPr>
              <a:t>montaje </a:t>
            </a:r>
            <a:r>
              <a:rPr sz="2400" spc="-45" dirty="0">
                <a:latin typeface="GillSansMT"/>
                <a:cs typeface="Trebuchet MS"/>
              </a:rPr>
              <a:t>son </a:t>
            </a:r>
            <a:r>
              <a:rPr sz="2400" spc="-145" dirty="0">
                <a:latin typeface="GillSansMT"/>
                <a:cs typeface="Trebuchet MS"/>
              </a:rPr>
              <a:t>confiables </a:t>
            </a:r>
            <a:r>
              <a:rPr sz="2400" spc="-135" dirty="0">
                <a:latin typeface="GillSansMT"/>
                <a:cs typeface="Trebuchet MS"/>
              </a:rPr>
              <a:t>y  </a:t>
            </a:r>
            <a:r>
              <a:rPr sz="2400" spc="-120" dirty="0">
                <a:latin typeface="GillSansMT"/>
                <a:cs typeface="Trebuchet MS"/>
              </a:rPr>
              <a:t>razonables?</a:t>
            </a:r>
            <a:endParaRPr sz="2400" dirty="0">
              <a:latin typeface="GillSansMT"/>
              <a:cs typeface="Trebuchet MS"/>
            </a:endParaRPr>
          </a:p>
          <a:p>
            <a:pPr marL="295910" marR="5080" indent="-283210">
              <a:lnSpc>
                <a:spcPts val="2300"/>
              </a:lnSpc>
              <a:spcBef>
                <a:spcPts val="585"/>
              </a:spcBef>
              <a:buClr>
                <a:srgbClr val="FE8637"/>
              </a:buClr>
              <a:buSzPct val="79166"/>
              <a:buFont typeface="Arial"/>
              <a:buChar char="●"/>
              <a:tabLst>
                <a:tab pos="296545" algn="l"/>
              </a:tabLst>
            </a:pPr>
            <a:r>
              <a:rPr sz="2400" spc="-105" dirty="0">
                <a:latin typeface="GillSansMT"/>
                <a:cs typeface="Trebuchet MS"/>
              </a:rPr>
              <a:t>¿Las </a:t>
            </a:r>
            <a:r>
              <a:rPr sz="2400" spc="-155" dirty="0">
                <a:latin typeface="GillSansMT"/>
                <a:cs typeface="Trebuchet MS"/>
              </a:rPr>
              <a:t>instalaciones, </a:t>
            </a:r>
            <a:r>
              <a:rPr sz="2400" spc="-175" dirty="0">
                <a:latin typeface="GillSansMT"/>
                <a:cs typeface="Trebuchet MS"/>
              </a:rPr>
              <a:t>el </a:t>
            </a:r>
            <a:r>
              <a:rPr sz="2400" spc="-160" dirty="0">
                <a:latin typeface="GillSansMT"/>
                <a:cs typeface="Trebuchet MS"/>
              </a:rPr>
              <a:t>equipo, </a:t>
            </a:r>
            <a:r>
              <a:rPr sz="2400" spc="-215" dirty="0">
                <a:latin typeface="GillSansMT"/>
                <a:cs typeface="Trebuchet MS"/>
              </a:rPr>
              <a:t>la </a:t>
            </a:r>
            <a:r>
              <a:rPr sz="2400" spc="-155" dirty="0">
                <a:latin typeface="GillSansMT"/>
                <a:cs typeface="Trebuchet MS"/>
              </a:rPr>
              <a:t>maquinaria </a:t>
            </a:r>
            <a:r>
              <a:rPr sz="2400" spc="-135" dirty="0">
                <a:latin typeface="GillSansMT"/>
                <a:cs typeface="Trebuchet MS"/>
              </a:rPr>
              <a:t>y </a:t>
            </a:r>
            <a:r>
              <a:rPr sz="2400" spc="-160" dirty="0">
                <a:latin typeface="GillSansMT"/>
                <a:cs typeface="Trebuchet MS"/>
              </a:rPr>
              <a:t>las </a:t>
            </a:r>
            <a:r>
              <a:rPr sz="2400" spc="-140" dirty="0">
                <a:latin typeface="GillSansMT"/>
                <a:cs typeface="Trebuchet MS"/>
              </a:rPr>
              <a:t>oficinas  </a:t>
            </a:r>
            <a:r>
              <a:rPr sz="2400" spc="-145" dirty="0">
                <a:latin typeface="GillSansMT"/>
                <a:cs typeface="Trebuchet MS"/>
              </a:rPr>
              <a:t>están </a:t>
            </a:r>
            <a:r>
              <a:rPr sz="2400" spc="-140" dirty="0">
                <a:latin typeface="GillSansMT"/>
                <a:cs typeface="Trebuchet MS"/>
              </a:rPr>
              <a:t>en </a:t>
            </a:r>
            <a:r>
              <a:rPr sz="2400" spc="-135" dirty="0">
                <a:latin typeface="GillSansMT"/>
                <a:cs typeface="Trebuchet MS"/>
              </a:rPr>
              <a:t>buenas</a:t>
            </a:r>
            <a:r>
              <a:rPr sz="2400" spc="85" dirty="0">
                <a:latin typeface="GillSansMT"/>
                <a:cs typeface="Trebuchet MS"/>
              </a:rPr>
              <a:t> </a:t>
            </a:r>
            <a:r>
              <a:rPr sz="2400" spc="-100" dirty="0">
                <a:latin typeface="GillSansMT"/>
                <a:cs typeface="Trebuchet MS"/>
              </a:rPr>
              <a:t>condiciones?</a:t>
            </a:r>
            <a:endParaRPr sz="2400" dirty="0">
              <a:latin typeface="GillSansMT"/>
              <a:cs typeface="Trebuchet MS"/>
            </a:endParaRPr>
          </a:p>
          <a:p>
            <a:pPr marL="295910" marR="1094105" indent="-283210">
              <a:lnSpc>
                <a:spcPct val="80000"/>
              </a:lnSpc>
              <a:spcBef>
                <a:spcPts val="625"/>
              </a:spcBef>
              <a:buClr>
                <a:srgbClr val="FE8637"/>
              </a:buClr>
              <a:buSzPct val="79166"/>
              <a:buFont typeface="Arial"/>
              <a:buChar char="●"/>
              <a:tabLst>
                <a:tab pos="296545" algn="l"/>
              </a:tabLst>
            </a:pPr>
            <a:r>
              <a:rPr sz="2400" spc="-105" dirty="0">
                <a:latin typeface="GillSansMT"/>
                <a:cs typeface="Trebuchet MS"/>
              </a:rPr>
              <a:t>¿Las </a:t>
            </a:r>
            <a:r>
              <a:rPr sz="2400" spc="-135" dirty="0">
                <a:latin typeface="GillSansMT"/>
                <a:cs typeface="Trebuchet MS"/>
              </a:rPr>
              <a:t>políticas y </a:t>
            </a:r>
            <a:r>
              <a:rPr sz="2400" spc="-105" dirty="0">
                <a:latin typeface="GillSansMT"/>
                <a:cs typeface="Trebuchet MS"/>
              </a:rPr>
              <a:t>procedimientos </a:t>
            </a:r>
            <a:r>
              <a:rPr sz="2400" spc="-155" dirty="0">
                <a:latin typeface="GillSansMT"/>
                <a:cs typeface="Trebuchet MS"/>
              </a:rPr>
              <a:t>del </a:t>
            </a:r>
            <a:r>
              <a:rPr sz="2400" spc="-80" dirty="0">
                <a:latin typeface="GillSansMT"/>
                <a:cs typeface="Trebuchet MS"/>
              </a:rPr>
              <a:t>control </a:t>
            </a:r>
            <a:r>
              <a:rPr sz="2400" spc="-140" dirty="0">
                <a:latin typeface="GillSansMT"/>
                <a:cs typeface="Trebuchet MS"/>
              </a:rPr>
              <a:t>de  </a:t>
            </a:r>
            <a:r>
              <a:rPr sz="2400" spc="-120" dirty="0">
                <a:latin typeface="GillSansMT"/>
                <a:cs typeface="Trebuchet MS"/>
              </a:rPr>
              <a:t>inventarios </a:t>
            </a:r>
            <a:r>
              <a:rPr sz="2400" spc="-45" dirty="0">
                <a:latin typeface="GillSansMT"/>
                <a:cs typeface="Trebuchet MS"/>
              </a:rPr>
              <a:t>son</a:t>
            </a:r>
            <a:r>
              <a:rPr sz="2400" spc="-15" dirty="0">
                <a:latin typeface="GillSansMT"/>
                <a:cs typeface="Trebuchet MS"/>
              </a:rPr>
              <a:t> </a:t>
            </a:r>
            <a:r>
              <a:rPr sz="2400" spc="-160" dirty="0">
                <a:latin typeface="GillSansMT"/>
                <a:cs typeface="Trebuchet MS"/>
              </a:rPr>
              <a:t>eficaces?</a:t>
            </a:r>
            <a:endParaRPr sz="2400" dirty="0">
              <a:latin typeface="GillSansMT"/>
              <a:cs typeface="Trebuchet MS"/>
            </a:endParaRPr>
          </a:p>
          <a:p>
            <a:pPr marL="295910" marR="171450" indent="-283210">
              <a:lnSpc>
                <a:spcPct val="80000"/>
              </a:lnSpc>
              <a:spcBef>
                <a:spcPts val="600"/>
              </a:spcBef>
              <a:buClr>
                <a:srgbClr val="FE8637"/>
              </a:buClr>
              <a:buSzPct val="79166"/>
              <a:buFont typeface="Arial"/>
              <a:buChar char="●"/>
              <a:tabLst>
                <a:tab pos="296545" algn="l"/>
              </a:tabLst>
            </a:pPr>
            <a:r>
              <a:rPr sz="2400" spc="-105" dirty="0">
                <a:latin typeface="GillSansMT"/>
                <a:cs typeface="Trebuchet MS"/>
              </a:rPr>
              <a:t>¿Las </a:t>
            </a:r>
            <a:r>
              <a:rPr sz="2400" spc="-135" dirty="0">
                <a:latin typeface="GillSansMT"/>
                <a:cs typeface="Trebuchet MS"/>
              </a:rPr>
              <a:t>políticas y </a:t>
            </a:r>
            <a:r>
              <a:rPr sz="2400" spc="-105" dirty="0">
                <a:latin typeface="GillSansMT"/>
                <a:cs typeface="Trebuchet MS"/>
              </a:rPr>
              <a:t>procedimientos </a:t>
            </a:r>
            <a:r>
              <a:rPr sz="2400" spc="-155" dirty="0">
                <a:latin typeface="GillSansMT"/>
                <a:cs typeface="Trebuchet MS"/>
              </a:rPr>
              <a:t>del </a:t>
            </a:r>
            <a:r>
              <a:rPr sz="2400" spc="-80" dirty="0">
                <a:latin typeface="GillSansMT"/>
                <a:cs typeface="Trebuchet MS"/>
              </a:rPr>
              <a:t>control </a:t>
            </a:r>
            <a:r>
              <a:rPr sz="2400" spc="-140" dirty="0">
                <a:latin typeface="GillSansMT"/>
                <a:cs typeface="Trebuchet MS"/>
              </a:rPr>
              <a:t>de </a:t>
            </a:r>
            <a:r>
              <a:rPr sz="2400" spc="-170" dirty="0">
                <a:latin typeface="GillSansMT"/>
                <a:cs typeface="Trebuchet MS"/>
              </a:rPr>
              <a:t>calidad  </a:t>
            </a:r>
            <a:r>
              <a:rPr sz="2400" spc="-45" dirty="0">
                <a:latin typeface="GillSansMT"/>
                <a:cs typeface="Trebuchet MS"/>
              </a:rPr>
              <a:t>son</a:t>
            </a:r>
            <a:r>
              <a:rPr sz="2400" spc="-75" dirty="0">
                <a:latin typeface="GillSansMT"/>
                <a:cs typeface="Trebuchet MS"/>
              </a:rPr>
              <a:t> </a:t>
            </a:r>
            <a:r>
              <a:rPr sz="2400" spc="-160" dirty="0">
                <a:latin typeface="GillSansMT"/>
                <a:cs typeface="Trebuchet MS"/>
              </a:rPr>
              <a:t>eficaces?</a:t>
            </a:r>
            <a:endParaRPr sz="2400" dirty="0">
              <a:latin typeface="GillSansMT"/>
              <a:cs typeface="Trebuchet MS"/>
            </a:endParaRPr>
          </a:p>
          <a:p>
            <a:pPr marL="295910" marR="304800" indent="-283210">
              <a:lnSpc>
                <a:spcPct val="80000"/>
              </a:lnSpc>
              <a:spcBef>
                <a:spcPts val="600"/>
              </a:spcBef>
              <a:buClr>
                <a:srgbClr val="FE8637"/>
              </a:buClr>
              <a:buSzPct val="79166"/>
              <a:buFont typeface="Arial"/>
              <a:buChar char="●"/>
              <a:tabLst>
                <a:tab pos="296545" algn="l"/>
              </a:tabLst>
            </a:pPr>
            <a:r>
              <a:rPr sz="2400" spc="-105" dirty="0">
                <a:latin typeface="GillSansMT"/>
                <a:cs typeface="Trebuchet MS"/>
              </a:rPr>
              <a:t>¿Las </a:t>
            </a:r>
            <a:r>
              <a:rPr sz="2400" spc="-155" dirty="0">
                <a:latin typeface="GillSansMT"/>
                <a:cs typeface="Trebuchet MS"/>
              </a:rPr>
              <a:t>instalaciones, </a:t>
            </a:r>
            <a:r>
              <a:rPr sz="2400" spc="-70" dirty="0">
                <a:latin typeface="GillSansMT"/>
                <a:cs typeface="Trebuchet MS"/>
              </a:rPr>
              <a:t>los </a:t>
            </a:r>
            <a:r>
              <a:rPr sz="2400" spc="-65" dirty="0">
                <a:latin typeface="GillSansMT"/>
                <a:cs typeface="Trebuchet MS"/>
              </a:rPr>
              <a:t>recursos </a:t>
            </a:r>
            <a:r>
              <a:rPr sz="2400" spc="-135" dirty="0">
                <a:latin typeface="GillSansMT"/>
                <a:cs typeface="Trebuchet MS"/>
              </a:rPr>
              <a:t>y </a:t>
            </a:r>
            <a:r>
              <a:rPr sz="2400" spc="-70" dirty="0">
                <a:latin typeface="GillSansMT"/>
                <a:cs typeface="Trebuchet MS"/>
              </a:rPr>
              <a:t>los </a:t>
            </a:r>
            <a:r>
              <a:rPr sz="2400" spc="-110" dirty="0">
                <a:latin typeface="GillSansMT"/>
                <a:cs typeface="Trebuchet MS"/>
              </a:rPr>
              <a:t>mercados </a:t>
            </a:r>
            <a:r>
              <a:rPr sz="2400" spc="-145" dirty="0">
                <a:latin typeface="GillSansMT"/>
                <a:cs typeface="Trebuchet MS"/>
              </a:rPr>
              <a:t>están  </a:t>
            </a:r>
            <a:r>
              <a:rPr sz="2400" spc="-114" dirty="0">
                <a:latin typeface="GillSansMT"/>
                <a:cs typeface="Trebuchet MS"/>
              </a:rPr>
              <a:t>ubicados </a:t>
            </a:r>
            <a:r>
              <a:rPr sz="2400" spc="-140" dirty="0">
                <a:latin typeface="GillSansMT"/>
                <a:cs typeface="Trebuchet MS"/>
              </a:rPr>
              <a:t>en </a:t>
            </a:r>
            <a:r>
              <a:rPr sz="2400" spc="-130" dirty="0">
                <a:latin typeface="GillSansMT"/>
                <a:cs typeface="Trebuchet MS"/>
              </a:rPr>
              <a:t>forma</a:t>
            </a:r>
            <a:r>
              <a:rPr sz="2400" spc="55" dirty="0">
                <a:latin typeface="GillSansMT"/>
                <a:cs typeface="Trebuchet MS"/>
              </a:rPr>
              <a:t> </a:t>
            </a:r>
            <a:r>
              <a:rPr sz="2400" spc="-145" dirty="0">
                <a:latin typeface="GillSansMT"/>
                <a:cs typeface="Trebuchet MS"/>
              </a:rPr>
              <a:t>estratégica?</a:t>
            </a:r>
            <a:endParaRPr sz="24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20"/>
              </a:spcBef>
              <a:buClr>
                <a:srgbClr val="FE8637"/>
              </a:buClr>
              <a:buSzPct val="79166"/>
              <a:buFont typeface="Arial"/>
              <a:buChar char="●"/>
              <a:tabLst>
                <a:tab pos="296545" algn="l"/>
              </a:tabLst>
            </a:pPr>
            <a:r>
              <a:rPr sz="2400" spc="-120" dirty="0">
                <a:latin typeface="GillSansMT"/>
                <a:cs typeface="Trebuchet MS"/>
              </a:rPr>
              <a:t>¿La </a:t>
            </a:r>
            <a:r>
              <a:rPr sz="2400" spc="-135" dirty="0">
                <a:latin typeface="GillSansMT"/>
                <a:cs typeface="Trebuchet MS"/>
              </a:rPr>
              <a:t>empresa </a:t>
            </a:r>
            <a:r>
              <a:rPr sz="2400" spc="-95" dirty="0">
                <a:latin typeface="GillSansMT"/>
                <a:cs typeface="Trebuchet MS"/>
              </a:rPr>
              <a:t>posee </a:t>
            </a:r>
            <a:r>
              <a:rPr sz="2400" spc="-175" dirty="0">
                <a:latin typeface="GillSansMT"/>
                <a:cs typeface="Trebuchet MS"/>
              </a:rPr>
              <a:t>capacidad</a:t>
            </a:r>
            <a:r>
              <a:rPr sz="2400" spc="90" dirty="0">
                <a:latin typeface="GillSansMT"/>
                <a:cs typeface="Trebuchet MS"/>
              </a:rPr>
              <a:t> </a:t>
            </a:r>
            <a:r>
              <a:rPr sz="2400" spc="-125" dirty="0">
                <a:latin typeface="GillSansMT"/>
                <a:cs typeface="Trebuchet MS"/>
              </a:rPr>
              <a:t>tecnológica?</a:t>
            </a:r>
            <a:endParaRPr sz="2400" dirty="0">
              <a:latin typeface="GillSansMT"/>
              <a:cs typeface="Trebuchet MS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Marcador de número de diapositiva 3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24</a:t>
            </a:fld>
            <a:endParaRPr lang="es-MX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939556" y="1124966"/>
            <a:ext cx="7433043" cy="13670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1" spc="-235" dirty="0">
                <a:latin typeface="GillSansMT"/>
              </a:rPr>
              <a:t>Investigación </a:t>
            </a:r>
            <a:r>
              <a:rPr sz="4400" b="1" spc="-240" dirty="0">
                <a:latin typeface="GillSansMT"/>
              </a:rPr>
              <a:t>y </a:t>
            </a:r>
            <a:r>
              <a:rPr sz="4400" b="1" spc="-85" dirty="0">
                <a:latin typeface="GillSansMT"/>
              </a:rPr>
              <a:t>Desarrollo</a:t>
            </a:r>
            <a:r>
              <a:rPr sz="4400" b="1" spc="110" dirty="0">
                <a:latin typeface="GillSansMT"/>
              </a:rPr>
              <a:t> </a:t>
            </a:r>
            <a:r>
              <a:rPr sz="4400" b="1" spc="-60" dirty="0">
                <a:latin typeface="GillSansMT"/>
              </a:rPr>
              <a:t>(</a:t>
            </a:r>
            <a:r>
              <a:rPr sz="4400" b="1" spc="-60" dirty="0" smtClean="0">
                <a:latin typeface="GillSansMT"/>
              </a:rPr>
              <a:t>I</a:t>
            </a:r>
            <a:r>
              <a:rPr lang="es-MX" sz="4400" b="1" spc="-60" dirty="0" smtClean="0">
                <a:latin typeface="GillSansMT"/>
              </a:rPr>
              <a:t>&amp;</a:t>
            </a:r>
            <a:r>
              <a:rPr sz="4400" b="1" spc="-60" dirty="0" smtClean="0">
                <a:latin typeface="GillSansMT"/>
              </a:rPr>
              <a:t>D</a:t>
            </a:r>
            <a:r>
              <a:rPr sz="4400" b="1" spc="-60" dirty="0">
                <a:latin typeface="GillSansMT"/>
              </a:rPr>
              <a:t>)</a:t>
            </a:r>
            <a:endParaRPr sz="4400" b="1" dirty="0">
              <a:latin typeface="GillSansMT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2085255" y="2609736"/>
            <a:ext cx="7242543" cy="4213974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622300" indent="-609600">
              <a:lnSpc>
                <a:spcPct val="100000"/>
              </a:lnSpc>
              <a:spcBef>
                <a:spcPts val="700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621665" algn="l"/>
                <a:tab pos="622300" algn="l"/>
              </a:tabLst>
            </a:pPr>
            <a:r>
              <a:rPr sz="2800" spc="-55" dirty="0">
                <a:latin typeface="GillSansMT"/>
                <a:cs typeface="Trebuchet MS"/>
              </a:rPr>
              <a:t>Desarrollo </a:t>
            </a:r>
            <a:r>
              <a:rPr sz="2800" spc="-160" dirty="0">
                <a:latin typeface="GillSansMT"/>
                <a:cs typeface="Trebuchet MS"/>
              </a:rPr>
              <a:t>de </a:t>
            </a:r>
            <a:r>
              <a:rPr sz="2800" spc="-125" dirty="0">
                <a:latin typeface="GillSansMT"/>
                <a:cs typeface="Trebuchet MS"/>
              </a:rPr>
              <a:t>nuevos </a:t>
            </a:r>
            <a:r>
              <a:rPr sz="2800" spc="-90" dirty="0">
                <a:latin typeface="GillSansMT"/>
                <a:cs typeface="Trebuchet MS"/>
              </a:rPr>
              <a:t>productos </a:t>
            </a:r>
            <a:r>
              <a:rPr sz="2800" spc="-155" dirty="0">
                <a:latin typeface="GillSansMT"/>
                <a:cs typeface="Trebuchet MS"/>
              </a:rPr>
              <a:t>y</a:t>
            </a:r>
            <a:r>
              <a:rPr sz="2800" spc="40" dirty="0">
                <a:latin typeface="GillSansMT"/>
                <a:cs typeface="Trebuchet MS"/>
              </a:rPr>
              <a:t> </a:t>
            </a:r>
            <a:r>
              <a:rPr sz="2800" spc="-125" dirty="0">
                <a:latin typeface="GillSansMT"/>
                <a:cs typeface="Trebuchet MS"/>
              </a:rPr>
              <a:t>mercados</a:t>
            </a:r>
            <a:endParaRPr sz="2800" dirty="0">
              <a:latin typeface="GillSansMT"/>
              <a:cs typeface="Trebuchet MS"/>
            </a:endParaRPr>
          </a:p>
          <a:p>
            <a:pPr marL="622300" indent="-60960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621665" algn="l"/>
                <a:tab pos="622300" algn="l"/>
              </a:tabLst>
            </a:pPr>
            <a:r>
              <a:rPr sz="2800" spc="-80" dirty="0">
                <a:latin typeface="GillSansMT"/>
                <a:cs typeface="Trebuchet MS"/>
              </a:rPr>
              <a:t>Distribución </a:t>
            </a:r>
            <a:r>
              <a:rPr sz="2800" spc="-180" dirty="0">
                <a:latin typeface="GillSansMT"/>
                <a:cs typeface="Trebuchet MS"/>
              </a:rPr>
              <a:t>del</a:t>
            </a:r>
            <a:r>
              <a:rPr sz="2800" spc="-90" dirty="0">
                <a:latin typeface="GillSansMT"/>
                <a:cs typeface="Trebuchet MS"/>
              </a:rPr>
              <a:t> </a:t>
            </a:r>
            <a:r>
              <a:rPr sz="2800" spc="-140" dirty="0">
                <a:latin typeface="GillSansMT"/>
                <a:cs typeface="Trebuchet MS"/>
              </a:rPr>
              <a:t>presupuesto:</a:t>
            </a:r>
            <a:endParaRPr sz="2800" dirty="0">
              <a:latin typeface="GillSansMT"/>
              <a:cs typeface="Trebuchet MS"/>
            </a:endParaRPr>
          </a:p>
          <a:p>
            <a:pPr marL="1003300" lvl="1" indent="-533400">
              <a:lnSpc>
                <a:spcPct val="100000"/>
              </a:lnSpc>
              <a:spcBef>
                <a:spcPts val="615"/>
              </a:spcBef>
              <a:buClr>
                <a:srgbClr val="FE8637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sz="2400" spc="-150" dirty="0">
                <a:latin typeface="GillSansMT"/>
                <a:cs typeface="Trebuchet MS"/>
              </a:rPr>
              <a:t>Financiar </a:t>
            </a:r>
            <a:r>
              <a:rPr sz="2400" spc="-114" dirty="0">
                <a:latin typeface="GillSansMT"/>
                <a:cs typeface="Trebuchet MS"/>
              </a:rPr>
              <a:t>tantos </a:t>
            </a:r>
            <a:r>
              <a:rPr sz="2400" spc="-95" dirty="0">
                <a:latin typeface="GillSansMT"/>
                <a:cs typeface="Trebuchet MS"/>
              </a:rPr>
              <a:t>proyectos </a:t>
            </a:r>
            <a:r>
              <a:rPr sz="2400" spc="-55" dirty="0">
                <a:latin typeface="GillSansMT"/>
                <a:cs typeface="Trebuchet MS"/>
              </a:rPr>
              <a:t>como </a:t>
            </a:r>
            <a:r>
              <a:rPr sz="2400" spc="-150" dirty="0">
                <a:latin typeface="GillSansMT"/>
                <a:cs typeface="Trebuchet MS"/>
              </a:rPr>
              <a:t>sea</a:t>
            </a:r>
            <a:r>
              <a:rPr sz="2400" spc="100" dirty="0">
                <a:latin typeface="GillSansMT"/>
                <a:cs typeface="Trebuchet MS"/>
              </a:rPr>
              <a:t> </a:t>
            </a:r>
            <a:r>
              <a:rPr sz="2400" spc="-114" dirty="0">
                <a:latin typeface="GillSansMT"/>
                <a:cs typeface="Trebuchet MS"/>
              </a:rPr>
              <a:t>posible</a:t>
            </a:r>
            <a:endParaRPr sz="2400" dirty="0">
              <a:latin typeface="GillSansMT"/>
              <a:cs typeface="Trebuchet MS"/>
            </a:endParaRPr>
          </a:p>
          <a:p>
            <a:pPr marL="1003300" lvl="1" indent="-53340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sz="2400" spc="-35" dirty="0">
                <a:latin typeface="GillSansMT"/>
                <a:cs typeface="Trebuchet MS"/>
              </a:rPr>
              <a:t>Usar </a:t>
            </a:r>
            <a:r>
              <a:rPr sz="2400" spc="-114" dirty="0">
                <a:latin typeface="GillSansMT"/>
                <a:cs typeface="Trebuchet MS"/>
              </a:rPr>
              <a:t>un </a:t>
            </a:r>
            <a:r>
              <a:rPr sz="2400" spc="-90" dirty="0">
                <a:latin typeface="GillSansMT"/>
                <a:cs typeface="Trebuchet MS"/>
              </a:rPr>
              <a:t>método </a:t>
            </a:r>
            <a:r>
              <a:rPr sz="2400" spc="-140" dirty="0">
                <a:latin typeface="GillSansMT"/>
                <a:cs typeface="Trebuchet MS"/>
              </a:rPr>
              <a:t>de </a:t>
            </a:r>
            <a:r>
              <a:rPr sz="2400" spc="180" dirty="0">
                <a:latin typeface="GillSansMT"/>
                <a:cs typeface="Trebuchet MS"/>
              </a:rPr>
              <a:t>%</a:t>
            </a:r>
            <a:r>
              <a:rPr sz="2400" spc="70" dirty="0">
                <a:latin typeface="GillSansMT"/>
                <a:cs typeface="Trebuchet MS"/>
              </a:rPr>
              <a:t> </a:t>
            </a:r>
            <a:r>
              <a:rPr sz="2400" spc="-155" dirty="0">
                <a:latin typeface="GillSansMT"/>
                <a:cs typeface="Trebuchet MS"/>
              </a:rPr>
              <a:t>ventas</a:t>
            </a:r>
            <a:endParaRPr sz="2400" dirty="0">
              <a:latin typeface="GillSansMT"/>
              <a:cs typeface="Trebuchet MS"/>
            </a:endParaRPr>
          </a:p>
          <a:p>
            <a:pPr marL="1003300" lvl="1" indent="-53340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sz="2400" spc="-100" dirty="0">
                <a:latin typeface="GillSansMT"/>
                <a:cs typeface="Trebuchet MS"/>
              </a:rPr>
              <a:t>Presupuesto </a:t>
            </a:r>
            <a:r>
              <a:rPr sz="2400" spc="-175" dirty="0">
                <a:latin typeface="GillSansMT"/>
                <a:cs typeface="Trebuchet MS"/>
              </a:rPr>
              <a:t>semejante </a:t>
            </a:r>
            <a:r>
              <a:rPr sz="2400" spc="-210" dirty="0">
                <a:latin typeface="GillSansMT"/>
                <a:cs typeface="Trebuchet MS"/>
              </a:rPr>
              <a:t>al </a:t>
            </a:r>
            <a:r>
              <a:rPr sz="2400" spc="-140" dirty="0">
                <a:latin typeface="GillSansMT"/>
                <a:cs typeface="Trebuchet MS"/>
              </a:rPr>
              <a:t>de</a:t>
            </a:r>
            <a:r>
              <a:rPr sz="2400" spc="220" dirty="0">
                <a:latin typeface="GillSansMT"/>
                <a:cs typeface="Trebuchet MS"/>
              </a:rPr>
              <a:t> </a:t>
            </a:r>
            <a:r>
              <a:rPr sz="2400" spc="-100" dirty="0">
                <a:latin typeface="GillSansMT"/>
                <a:cs typeface="Trebuchet MS"/>
              </a:rPr>
              <a:t>competidores</a:t>
            </a:r>
            <a:endParaRPr sz="2400" dirty="0">
              <a:latin typeface="GillSansMT"/>
              <a:cs typeface="Trebuchet MS"/>
            </a:endParaRPr>
          </a:p>
          <a:p>
            <a:pPr marL="1003300" lvl="1" indent="-53340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sz="2400" spc="140" dirty="0">
                <a:latin typeface="GillSansMT"/>
                <a:cs typeface="Trebuchet MS"/>
              </a:rPr>
              <a:t># </a:t>
            </a:r>
            <a:r>
              <a:rPr sz="2400" spc="-140" dirty="0">
                <a:latin typeface="GillSansMT"/>
                <a:cs typeface="Trebuchet MS"/>
              </a:rPr>
              <a:t>de </a:t>
            </a:r>
            <a:r>
              <a:rPr sz="2400" spc="-75" dirty="0">
                <a:latin typeface="GillSansMT"/>
                <a:cs typeface="Trebuchet MS"/>
              </a:rPr>
              <a:t>productos </a:t>
            </a:r>
            <a:r>
              <a:rPr sz="2400" spc="-105" dirty="0">
                <a:latin typeface="GillSansMT"/>
                <a:cs typeface="Trebuchet MS"/>
              </a:rPr>
              <a:t>nuevos </a:t>
            </a:r>
            <a:r>
              <a:rPr sz="2400" spc="-135" dirty="0">
                <a:latin typeface="GillSansMT"/>
                <a:cs typeface="Trebuchet MS"/>
              </a:rPr>
              <a:t>y </a:t>
            </a:r>
            <a:r>
              <a:rPr sz="2400" spc="-65" dirty="0">
                <a:latin typeface="GillSansMT"/>
                <a:cs typeface="Trebuchet MS"/>
              </a:rPr>
              <a:t>exitosos </a:t>
            </a:r>
            <a:r>
              <a:rPr sz="2400" spc="-105" dirty="0">
                <a:latin typeface="GillSansMT"/>
                <a:cs typeface="Trebuchet MS"/>
              </a:rPr>
              <a:t>se</a:t>
            </a:r>
            <a:r>
              <a:rPr sz="2400" spc="-110" dirty="0">
                <a:latin typeface="GillSansMT"/>
                <a:cs typeface="Trebuchet MS"/>
              </a:rPr>
              <a:t> </a:t>
            </a:r>
            <a:r>
              <a:rPr sz="2400" spc="-120" dirty="0">
                <a:latin typeface="GillSansMT"/>
                <a:cs typeface="Trebuchet MS"/>
              </a:rPr>
              <a:t>requieren</a:t>
            </a:r>
            <a:endParaRPr sz="2400" dirty="0">
              <a:latin typeface="GillSansMT"/>
              <a:cs typeface="Trebuchet MS"/>
            </a:endParaRPr>
          </a:p>
          <a:p>
            <a:pPr marL="622300" indent="-609600">
              <a:lnSpc>
                <a:spcPct val="100000"/>
              </a:lnSpc>
              <a:spcBef>
                <a:spcPts val="585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621665" algn="l"/>
                <a:tab pos="622300" algn="l"/>
              </a:tabLst>
            </a:pPr>
            <a:r>
              <a:rPr sz="2800" spc="-125" dirty="0">
                <a:latin typeface="GillSansMT"/>
                <a:cs typeface="Trebuchet MS"/>
              </a:rPr>
              <a:t>Se</a:t>
            </a:r>
            <a:r>
              <a:rPr sz="2800" spc="-80" dirty="0">
                <a:latin typeface="GillSansMT"/>
                <a:cs typeface="Trebuchet MS"/>
              </a:rPr>
              <a:t> </a:t>
            </a:r>
            <a:r>
              <a:rPr sz="2800" spc="-190" dirty="0">
                <a:latin typeface="GillSansMT"/>
                <a:cs typeface="Trebuchet MS"/>
              </a:rPr>
              <a:t>adquiere:</a:t>
            </a:r>
            <a:endParaRPr sz="2800" dirty="0">
              <a:latin typeface="GillSansMT"/>
              <a:cs typeface="Trebuchet MS"/>
            </a:endParaRPr>
          </a:p>
          <a:p>
            <a:pPr marL="1003300" lvl="1" indent="-533400">
              <a:lnSpc>
                <a:spcPct val="100000"/>
              </a:lnSpc>
              <a:spcBef>
                <a:spcPts val="615"/>
              </a:spcBef>
              <a:buClr>
                <a:srgbClr val="FE8637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lang="es-MX" sz="2400" spc="-130" dirty="0" smtClean="0">
                <a:latin typeface="GillSansMT"/>
                <a:cs typeface="Trebuchet MS"/>
              </a:rPr>
              <a:t>Internamente</a:t>
            </a:r>
            <a:endParaRPr lang="es-MX" sz="2400" dirty="0" smtClean="0">
              <a:latin typeface="GillSansMT"/>
              <a:cs typeface="Trebuchet MS"/>
            </a:endParaRPr>
          </a:p>
          <a:p>
            <a:pPr marL="1003300" lvl="1" indent="-53340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lang="es-MX" sz="2400" spc="-45" dirty="0" smtClean="0">
                <a:latin typeface="GillSansMT"/>
                <a:cs typeface="Trebuchet MS"/>
              </a:rPr>
              <a:t>Por</a:t>
            </a:r>
            <a:r>
              <a:rPr sz="2400" spc="-70" dirty="0" smtClean="0">
                <a:latin typeface="GillSansMT"/>
                <a:cs typeface="Trebuchet MS"/>
              </a:rPr>
              <a:t> </a:t>
            </a:r>
            <a:r>
              <a:rPr sz="2400" spc="-120" dirty="0">
                <a:latin typeface="GillSansMT"/>
                <a:cs typeface="Trebuchet MS"/>
              </a:rPr>
              <a:t>contratación</a:t>
            </a:r>
            <a:endParaRPr sz="2400" dirty="0">
              <a:latin typeface="GillSansMT"/>
              <a:cs typeface="Trebuchet MS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57200" y="6332220"/>
            <a:ext cx="1088136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545336" y="6332220"/>
            <a:ext cx="45719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Marcador de número de diapositiva 3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25</a:t>
            </a:fld>
            <a:endParaRPr lang="es-MX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049833" y="809150"/>
            <a:ext cx="639381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195" dirty="0">
                <a:solidFill>
                  <a:srgbClr val="545E70"/>
                </a:solidFill>
                <a:latin typeface="GillSansMT"/>
              </a:rPr>
              <a:t>Preguntas </a:t>
            </a:r>
            <a:r>
              <a:rPr sz="3200" b="1" spc="-225" dirty="0">
                <a:solidFill>
                  <a:srgbClr val="545E70"/>
                </a:solidFill>
                <a:latin typeface="GillSansMT"/>
              </a:rPr>
              <a:t>para </a:t>
            </a:r>
            <a:r>
              <a:rPr sz="3200" b="1" spc="-320" dirty="0">
                <a:solidFill>
                  <a:srgbClr val="545E70"/>
                </a:solidFill>
                <a:latin typeface="GillSansMT"/>
              </a:rPr>
              <a:t>la </a:t>
            </a:r>
            <a:r>
              <a:rPr sz="3200" b="1" spc="-190" dirty="0">
                <a:solidFill>
                  <a:srgbClr val="545E70"/>
                </a:solidFill>
                <a:latin typeface="GillSansMT"/>
              </a:rPr>
              <a:t>auditoría </a:t>
            </a:r>
            <a:r>
              <a:rPr sz="3200" b="1" spc="-204" dirty="0">
                <a:solidFill>
                  <a:srgbClr val="545E70"/>
                </a:solidFill>
                <a:latin typeface="GillSansMT"/>
              </a:rPr>
              <a:t>de</a:t>
            </a:r>
            <a:r>
              <a:rPr sz="3200" b="1" spc="-260" dirty="0">
                <a:solidFill>
                  <a:srgbClr val="545E70"/>
                </a:solidFill>
                <a:latin typeface="GillSansMT"/>
              </a:rPr>
              <a:t> </a:t>
            </a:r>
            <a:r>
              <a:rPr sz="3200" b="1" spc="30" dirty="0">
                <a:solidFill>
                  <a:srgbClr val="545E70"/>
                </a:solidFill>
                <a:latin typeface="GillSansMT"/>
              </a:rPr>
              <a:t>I&amp;D</a:t>
            </a:r>
            <a:endParaRPr sz="3200" b="1" dirty="0">
              <a:latin typeface="GillSansM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2056246" y="1897869"/>
            <a:ext cx="6915784" cy="3880549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295910" marR="965835" indent="-283210">
              <a:lnSpc>
                <a:spcPts val="2300"/>
              </a:lnSpc>
              <a:spcBef>
                <a:spcPts val="660"/>
              </a:spcBef>
              <a:buClr>
                <a:srgbClr val="FE8637"/>
              </a:buClr>
              <a:buSzPct val="79166"/>
              <a:buFont typeface="Arial"/>
              <a:buChar char="●"/>
              <a:tabLst>
                <a:tab pos="296545" algn="l"/>
              </a:tabLst>
            </a:pPr>
            <a:r>
              <a:rPr sz="2400" spc="-120" dirty="0">
                <a:latin typeface="GillSansMT"/>
                <a:cs typeface="Trebuchet MS"/>
              </a:rPr>
              <a:t>¿La </a:t>
            </a:r>
            <a:r>
              <a:rPr sz="2400" spc="-135" dirty="0">
                <a:latin typeface="GillSansMT"/>
                <a:cs typeface="Trebuchet MS"/>
              </a:rPr>
              <a:t>empresa </a:t>
            </a:r>
            <a:r>
              <a:rPr sz="2400" spc="-95" dirty="0">
                <a:latin typeface="GillSansMT"/>
                <a:cs typeface="Trebuchet MS"/>
              </a:rPr>
              <a:t>posee </a:t>
            </a:r>
            <a:r>
              <a:rPr sz="2400" spc="-140" dirty="0">
                <a:latin typeface="GillSansMT"/>
                <a:cs typeface="Trebuchet MS"/>
              </a:rPr>
              <a:t>instalaciones de </a:t>
            </a:r>
            <a:r>
              <a:rPr sz="2400" spc="-5" dirty="0">
                <a:latin typeface="GillSansMT"/>
                <a:cs typeface="Trebuchet MS"/>
              </a:rPr>
              <a:t>I&amp;D? </a:t>
            </a:r>
            <a:r>
              <a:rPr lang="es-MX" sz="2400" spc="-95" dirty="0">
                <a:latin typeface="GillSansMT"/>
                <a:cs typeface="Trebuchet MS"/>
              </a:rPr>
              <a:t>¿</a:t>
            </a:r>
            <a:r>
              <a:rPr sz="2400" spc="-95" dirty="0" smtClean="0">
                <a:latin typeface="GillSansMT"/>
                <a:cs typeface="Trebuchet MS"/>
              </a:rPr>
              <a:t>Son  </a:t>
            </a:r>
            <a:r>
              <a:rPr sz="2400" spc="-150" dirty="0">
                <a:latin typeface="GillSansMT"/>
                <a:cs typeface="Trebuchet MS"/>
              </a:rPr>
              <a:t>adecuadas?</a:t>
            </a:r>
            <a:endParaRPr sz="2400" dirty="0">
              <a:latin typeface="GillSansMT"/>
              <a:cs typeface="Trebuchet MS"/>
            </a:endParaRPr>
          </a:p>
          <a:p>
            <a:pPr marL="295910" marR="617855" indent="-283210">
              <a:lnSpc>
                <a:spcPts val="2300"/>
              </a:lnSpc>
              <a:spcBef>
                <a:spcPts val="605"/>
              </a:spcBef>
              <a:buClr>
                <a:srgbClr val="FE8637"/>
              </a:buClr>
              <a:buSzPct val="79166"/>
              <a:buFont typeface="Arial"/>
              <a:buChar char="●"/>
              <a:tabLst>
                <a:tab pos="296545" algn="l"/>
              </a:tabLst>
            </a:pPr>
            <a:r>
              <a:rPr sz="2400" spc="-110" dirty="0">
                <a:latin typeface="GillSansMT"/>
                <a:cs typeface="Trebuchet MS"/>
              </a:rPr>
              <a:t>Si </a:t>
            </a:r>
            <a:r>
              <a:rPr sz="2400" spc="-105" dirty="0">
                <a:latin typeface="GillSansMT"/>
                <a:cs typeface="Trebuchet MS"/>
              </a:rPr>
              <a:t>se </a:t>
            </a:r>
            <a:r>
              <a:rPr sz="2400" spc="-160" dirty="0">
                <a:latin typeface="GillSansMT"/>
                <a:cs typeface="Trebuchet MS"/>
              </a:rPr>
              <a:t>utilizan </a:t>
            </a:r>
            <a:r>
              <a:rPr sz="2400" spc="-125" dirty="0">
                <a:latin typeface="GillSansMT"/>
                <a:cs typeface="Trebuchet MS"/>
              </a:rPr>
              <a:t>empresas </a:t>
            </a:r>
            <a:r>
              <a:rPr sz="2400" spc="-135" dirty="0">
                <a:latin typeface="GillSansMT"/>
                <a:cs typeface="Trebuchet MS"/>
              </a:rPr>
              <a:t>externas, </a:t>
            </a:r>
            <a:r>
              <a:rPr sz="2400" spc="-55" dirty="0">
                <a:latin typeface="GillSansMT"/>
                <a:cs typeface="Trebuchet MS"/>
              </a:rPr>
              <a:t>¿Son </a:t>
            </a:r>
            <a:r>
              <a:rPr sz="2400" spc="-170" dirty="0">
                <a:latin typeface="GillSansMT"/>
                <a:cs typeface="Trebuchet MS"/>
              </a:rPr>
              <a:t>eficaces </a:t>
            </a:r>
            <a:r>
              <a:rPr sz="2400" spc="-140" dirty="0">
                <a:latin typeface="GillSansMT"/>
                <a:cs typeface="Trebuchet MS"/>
              </a:rPr>
              <a:t>en  </a:t>
            </a:r>
            <a:r>
              <a:rPr sz="2400" spc="-60" dirty="0">
                <a:latin typeface="GillSansMT"/>
                <a:cs typeface="Trebuchet MS"/>
              </a:rPr>
              <a:t>costos?</a:t>
            </a:r>
            <a:endParaRPr sz="24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50"/>
              </a:spcBef>
              <a:buClr>
                <a:srgbClr val="FE8637"/>
              </a:buClr>
              <a:buSzPct val="79166"/>
              <a:buFont typeface="Arial"/>
              <a:buChar char="●"/>
              <a:tabLst>
                <a:tab pos="296545" algn="l"/>
              </a:tabLst>
            </a:pPr>
            <a:r>
              <a:rPr sz="2400" spc="-120" dirty="0">
                <a:latin typeface="GillSansMT"/>
                <a:cs typeface="Trebuchet MS"/>
              </a:rPr>
              <a:t>¿El </a:t>
            </a:r>
            <a:r>
              <a:rPr sz="2400" spc="-105" dirty="0">
                <a:latin typeface="GillSansMT"/>
                <a:cs typeface="Trebuchet MS"/>
              </a:rPr>
              <a:t>personal </a:t>
            </a:r>
            <a:r>
              <a:rPr sz="2400" spc="-150" dirty="0">
                <a:latin typeface="GillSansMT"/>
                <a:cs typeface="Trebuchet MS"/>
              </a:rPr>
              <a:t>está </a:t>
            </a:r>
            <a:r>
              <a:rPr sz="2400" spc="-145" dirty="0">
                <a:latin typeface="GillSansMT"/>
                <a:cs typeface="Trebuchet MS"/>
              </a:rPr>
              <a:t>bien</a:t>
            </a:r>
            <a:r>
              <a:rPr sz="2400" spc="110" dirty="0">
                <a:latin typeface="GillSansMT"/>
                <a:cs typeface="Trebuchet MS"/>
              </a:rPr>
              <a:t> </a:t>
            </a:r>
            <a:r>
              <a:rPr sz="2400" spc="-155" dirty="0">
                <a:latin typeface="GillSansMT"/>
                <a:cs typeface="Trebuchet MS"/>
              </a:rPr>
              <a:t>calificado?</a:t>
            </a:r>
            <a:endParaRPr sz="24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25"/>
              </a:spcBef>
              <a:buClr>
                <a:srgbClr val="FE8637"/>
              </a:buClr>
              <a:buSzPct val="79166"/>
              <a:buFont typeface="Arial"/>
              <a:buChar char="●"/>
              <a:tabLst>
                <a:tab pos="296545" algn="l"/>
              </a:tabLst>
            </a:pPr>
            <a:r>
              <a:rPr sz="2400" spc="-35" dirty="0">
                <a:latin typeface="GillSansMT"/>
                <a:cs typeface="Trebuchet MS"/>
              </a:rPr>
              <a:t>¿Los </a:t>
            </a:r>
            <a:r>
              <a:rPr sz="2400" spc="-65" dirty="0">
                <a:latin typeface="GillSansMT"/>
                <a:cs typeface="Trebuchet MS"/>
              </a:rPr>
              <a:t>recursos </a:t>
            </a:r>
            <a:r>
              <a:rPr sz="2400" spc="-145" dirty="0">
                <a:latin typeface="GillSansMT"/>
                <a:cs typeface="Trebuchet MS"/>
              </a:rPr>
              <a:t>están </a:t>
            </a:r>
            <a:r>
              <a:rPr sz="2400" spc="-100" dirty="0">
                <a:latin typeface="GillSansMT"/>
                <a:cs typeface="Trebuchet MS"/>
              </a:rPr>
              <a:t>distribuidos </a:t>
            </a:r>
            <a:r>
              <a:rPr sz="2400" spc="-140" dirty="0">
                <a:latin typeface="GillSansMT"/>
                <a:cs typeface="Trebuchet MS"/>
              </a:rPr>
              <a:t>de </a:t>
            </a:r>
            <a:r>
              <a:rPr sz="2400" spc="-145" dirty="0">
                <a:latin typeface="GillSansMT"/>
                <a:cs typeface="Trebuchet MS"/>
              </a:rPr>
              <a:t>manera</a:t>
            </a:r>
            <a:r>
              <a:rPr sz="2400" spc="150" dirty="0">
                <a:latin typeface="GillSansMT"/>
                <a:cs typeface="Trebuchet MS"/>
              </a:rPr>
              <a:t> </a:t>
            </a:r>
            <a:r>
              <a:rPr sz="2400" spc="-160" dirty="0">
                <a:latin typeface="GillSansMT"/>
                <a:cs typeface="Trebuchet MS"/>
              </a:rPr>
              <a:t>eficiente?</a:t>
            </a:r>
            <a:endParaRPr sz="2400" dirty="0">
              <a:latin typeface="GillSansMT"/>
              <a:cs typeface="Trebuchet MS"/>
            </a:endParaRPr>
          </a:p>
          <a:p>
            <a:pPr marL="295910" marR="558165" indent="-283210">
              <a:lnSpc>
                <a:spcPts val="2300"/>
              </a:lnSpc>
              <a:spcBef>
                <a:spcPts val="580"/>
              </a:spcBef>
              <a:buClr>
                <a:srgbClr val="FE8637"/>
              </a:buClr>
              <a:buSzPct val="79166"/>
              <a:buFont typeface="Arial"/>
              <a:buChar char="●"/>
              <a:tabLst>
                <a:tab pos="296545" algn="l"/>
              </a:tabLst>
            </a:pPr>
            <a:r>
              <a:rPr sz="2400" spc="-40" dirty="0">
                <a:latin typeface="GillSansMT"/>
                <a:cs typeface="Trebuchet MS"/>
              </a:rPr>
              <a:t>¿Los </a:t>
            </a:r>
            <a:r>
              <a:rPr sz="2400" spc="-125" dirty="0">
                <a:latin typeface="GillSansMT"/>
                <a:cs typeface="Trebuchet MS"/>
              </a:rPr>
              <a:t>sistemas </a:t>
            </a:r>
            <a:r>
              <a:rPr sz="2400" spc="-140" dirty="0">
                <a:latin typeface="GillSansMT"/>
                <a:cs typeface="Trebuchet MS"/>
              </a:rPr>
              <a:t>de </a:t>
            </a:r>
            <a:r>
              <a:rPr sz="2400" spc="-95" dirty="0">
                <a:latin typeface="GillSansMT"/>
                <a:cs typeface="Trebuchet MS"/>
              </a:rPr>
              <a:t>cómputo </a:t>
            </a:r>
            <a:r>
              <a:rPr sz="2400" spc="-135" dirty="0">
                <a:latin typeface="GillSansMT"/>
                <a:cs typeface="Trebuchet MS"/>
              </a:rPr>
              <a:t>y </a:t>
            </a:r>
            <a:r>
              <a:rPr sz="2400" spc="-140" dirty="0">
                <a:latin typeface="GillSansMT"/>
                <a:cs typeface="Trebuchet MS"/>
              </a:rPr>
              <a:t>de </a:t>
            </a:r>
            <a:r>
              <a:rPr sz="2400" spc="-120" dirty="0">
                <a:latin typeface="GillSansMT"/>
                <a:cs typeface="Trebuchet MS"/>
              </a:rPr>
              <a:t>información </a:t>
            </a:r>
            <a:r>
              <a:rPr sz="2400" spc="-140" dirty="0">
                <a:latin typeface="GillSansMT"/>
                <a:cs typeface="Trebuchet MS"/>
              </a:rPr>
              <a:t>de </a:t>
            </a:r>
            <a:r>
              <a:rPr sz="2400" spc="-215" dirty="0">
                <a:latin typeface="GillSansMT"/>
                <a:cs typeface="Trebuchet MS"/>
              </a:rPr>
              <a:t>la  </a:t>
            </a:r>
            <a:r>
              <a:rPr sz="2400" spc="-150" dirty="0">
                <a:latin typeface="GillSansMT"/>
                <a:cs typeface="Trebuchet MS"/>
              </a:rPr>
              <a:t>gerencia </a:t>
            </a:r>
            <a:r>
              <a:rPr sz="2400" spc="-45" dirty="0">
                <a:latin typeface="GillSansMT"/>
                <a:cs typeface="Trebuchet MS"/>
              </a:rPr>
              <a:t>son</a:t>
            </a:r>
            <a:r>
              <a:rPr sz="2400" spc="10" dirty="0">
                <a:latin typeface="GillSansMT"/>
                <a:cs typeface="Trebuchet MS"/>
              </a:rPr>
              <a:t> </a:t>
            </a:r>
            <a:r>
              <a:rPr sz="2400" spc="-125" dirty="0">
                <a:latin typeface="GillSansMT"/>
                <a:cs typeface="Trebuchet MS"/>
              </a:rPr>
              <a:t>adecuados?</a:t>
            </a:r>
            <a:endParaRPr sz="24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50"/>
              </a:spcBef>
              <a:buClr>
                <a:srgbClr val="FE8637"/>
              </a:buClr>
              <a:buSzPct val="79166"/>
              <a:buFont typeface="Arial"/>
              <a:buChar char="●"/>
              <a:tabLst>
                <a:tab pos="296545" algn="l"/>
              </a:tabLst>
            </a:pPr>
            <a:r>
              <a:rPr sz="2400" spc="-120" dirty="0">
                <a:latin typeface="GillSansMT"/>
                <a:cs typeface="Trebuchet MS"/>
              </a:rPr>
              <a:t>¿La comunicación </a:t>
            </a:r>
            <a:r>
              <a:rPr sz="2400" spc="-75" dirty="0">
                <a:latin typeface="GillSansMT"/>
                <a:cs typeface="Trebuchet MS"/>
              </a:rPr>
              <a:t>con </a:t>
            </a:r>
            <a:r>
              <a:rPr sz="2400" spc="-35" dirty="0">
                <a:latin typeface="GillSansMT"/>
                <a:cs typeface="Trebuchet MS"/>
              </a:rPr>
              <a:t>otros </a:t>
            </a:r>
            <a:r>
              <a:rPr sz="2400" spc="-120" dirty="0">
                <a:latin typeface="GillSansMT"/>
                <a:cs typeface="Trebuchet MS"/>
              </a:rPr>
              <a:t>departamentos </a:t>
            </a:r>
            <a:r>
              <a:rPr sz="2400" spc="-105" dirty="0">
                <a:latin typeface="GillSansMT"/>
                <a:cs typeface="Trebuchet MS"/>
              </a:rPr>
              <a:t>es</a:t>
            </a:r>
            <a:r>
              <a:rPr sz="2400" spc="80" dirty="0">
                <a:latin typeface="GillSansMT"/>
                <a:cs typeface="Trebuchet MS"/>
              </a:rPr>
              <a:t> </a:t>
            </a:r>
            <a:r>
              <a:rPr sz="2400" spc="-175" dirty="0">
                <a:latin typeface="GillSansMT"/>
                <a:cs typeface="Trebuchet MS"/>
              </a:rPr>
              <a:t>eficaz?</a:t>
            </a:r>
            <a:endParaRPr sz="24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25"/>
              </a:spcBef>
              <a:buClr>
                <a:srgbClr val="FE8637"/>
              </a:buClr>
              <a:buSzPct val="79166"/>
              <a:buFont typeface="Arial"/>
              <a:buChar char="●"/>
              <a:tabLst>
                <a:tab pos="296545" algn="l"/>
              </a:tabLst>
            </a:pPr>
            <a:r>
              <a:rPr sz="2400" spc="-100" dirty="0">
                <a:latin typeface="GillSansMT"/>
                <a:cs typeface="Trebuchet MS"/>
              </a:rPr>
              <a:t>¿Se </a:t>
            </a:r>
            <a:r>
              <a:rPr sz="2400" spc="-155" dirty="0">
                <a:latin typeface="GillSansMT"/>
                <a:cs typeface="Trebuchet MS"/>
              </a:rPr>
              <a:t>cuenta </a:t>
            </a:r>
            <a:r>
              <a:rPr sz="2400" spc="-75" dirty="0">
                <a:latin typeface="GillSansMT"/>
                <a:cs typeface="Trebuchet MS"/>
              </a:rPr>
              <a:t>con productos</a:t>
            </a:r>
            <a:r>
              <a:rPr sz="2400" spc="65" dirty="0">
                <a:latin typeface="GillSansMT"/>
                <a:cs typeface="Trebuchet MS"/>
              </a:rPr>
              <a:t> </a:t>
            </a:r>
            <a:r>
              <a:rPr sz="2400" spc="-110" dirty="0">
                <a:latin typeface="GillSansMT"/>
                <a:cs typeface="Trebuchet MS"/>
              </a:rPr>
              <a:t>competitivos?</a:t>
            </a:r>
            <a:endParaRPr sz="2400" dirty="0">
              <a:latin typeface="GillSansMT"/>
              <a:cs typeface="Trebuchet MS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Marcador de número de diapositiva 3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26</a:t>
            </a:fld>
            <a:endParaRPr lang="es-MX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867916" y="916177"/>
            <a:ext cx="6742684" cy="13670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4400" b="1" spc="-229" dirty="0">
                <a:latin typeface="GillSansMT"/>
              </a:rPr>
              <a:t>Sistema de </a:t>
            </a:r>
            <a:r>
              <a:rPr sz="4400" b="1" spc="-185" dirty="0">
                <a:latin typeface="GillSansMT"/>
              </a:rPr>
              <a:t>Información </a:t>
            </a:r>
            <a:r>
              <a:rPr sz="4400" b="1" spc="-229" dirty="0">
                <a:latin typeface="GillSansMT"/>
              </a:rPr>
              <a:t>de </a:t>
            </a:r>
            <a:r>
              <a:rPr sz="4400" b="1" spc="-355" dirty="0">
                <a:latin typeface="GillSansMT"/>
              </a:rPr>
              <a:t>la  </a:t>
            </a:r>
            <a:r>
              <a:rPr sz="4400" b="1" spc="-180" dirty="0">
                <a:latin typeface="GillSansMT"/>
              </a:rPr>
              <a:t>Gerencia</a:t>
            </a:r>
            <a:r>
              <a:rPr sz="4400" b="1" spc="-114" dirty="0">
                <a:latin typeface="GillSansMT"/>
              </a:rPr>
              <a:t> </a:t>
            </a:r>
            <a:r>
              <a:rPr sz="4400" b="1" spc="-65" dirty="0">
                <a:latin typeface="GillSansMT"/>
              </a:rPr>
              <a:t>(SIG)</a:t>
            </a:r>
          </a:p>
        </p:txBody>
      </p:sp>
      <p:sp>
        <p:nvSpPr>
          <p:cNvPr id="17" name="object 17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2053844" y="2618486"/>
            <a:ext cx="7058025" cy="3027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5910" marR="5080" indent="-283210">
              <a:lnSpc>
                <a:spcPct val="100000"/>
              </a:lnSpc>
              <a:spcBef>
                <a:spcPts val="95"/>
              </a:spcBef>
              <a:buClr>
                <a:srgbClr val="FE8637"/>
              </a:buClr>
              <a:buSzPct val="79687"/>
              <a:buFont typeface="Arial"/>
              <a:buChar char="●"/>
              <a:tabLst>
                <a:tab pos="296545" algn="l"/>
              </a:tabLst>
            </a:pPr>
            <a:r>
              <a:rPr sz="3200" spc="-175" dirty="0">
                <a:latin typeface="GillSansMT"/>
                <a:cs typeface="Trebuchet MS"/>
              </a:rPr>
              <a:t>Vincula </a:t>
            </a:r>
            <a:r>
              <a:rPr sz="3200" spc="-140" dirty="0">
                <a:latin typeface="GillSansMT"/>
                <a:cs typeface="Trebuchet MS"/>
              </a:rPr>
              <a:t>todas </a:t>
            </a:r>
            <a:r>
              <a:rPr sz="3200" spc="-215" dirty="0">
                <a:latin typeface="GillSansMT"/>
                <a:cs typeface="Trebuchet MS"/>
              </a:rPr>
              <a:t>las </a:t>
            </a:r>
            <a:r>
              <a:rPr sz="3200" spc="-165" dirty="0">
                <a:latin typeface="GillSansMT"/>
                <a:cs typeface="Trebuchet MS"/>
              </a:rPr>
              <a:t>funciones </a:t>
            </a:r>
            <a:r>
              <a:rPr sz="3200" spc="-185" dirty="0">
                <a:latin typeface="GillSansMT"/>
                <a:cs typeface="Trebuchet MS"/>
              </a:rPr>
              <a:t>de </a:t>
            </a:r>
            <a:r>
              <a:rPr sz="3200" spc="-130" dirty="0">
                <a:latin typeface="GillSansMT"/>
                <a:cs typeface="Trebuchet MS"/>
              </a:rPr>
              <a:t>negocios </a:t>
            </a:r>
            <a:r>
              <a:rPr sz="3200" spc="-180" dirty="0">
                <a:latin typeface="GillSansMT"/>
                <a:cs typeface="Trebuchet MS"/>
              </a:rPr>
              <a:t>y  </a:t>
            </a:r>
            <a:r>
              <a:rPr sz="3200" spc="-114" dirty="0">
                <a:latin typeface="GillSansMT"/>
                <a:cs typeface="Trebuchet MS"/>
              </a:rPr>
              <a:t>proporciona </a:t>
            </a:r>
            <a:r>
              <a:rPr sz="3200" spc="-285" dirty="0">
                <a:latin typeface="GillSansMT"/>
                <a:cs typeface="Trebuchet MS"/>
              </a:rPr>
              <a:t>la </a:t>
            </a:r>
            <a:r>
              <a:rPr sz="3200" spc="-200" dirty="0">
                <a:latin typeface="GillSansMT"/>
                <a:cs typeface="Trebuchet MS"/>
              </a:rPr>
              <a:t>base </a:t>
            </a:r>
            <a:r>
              <a:rPr sz="3200" spc="-204" dirty="0">
                <a:latin typeface="GillSansMT"/>
                <a:cs typeface="Trebuchet MS"/>
              </a:rPr>
              <a:t>para </a:t>
            </a:r>
            <a:r>
              <a:rPr sz="3200" spc="-145" dirty="0">
                <a:latin typeface="GillSansMT"/>
                <a:cs typeface="Trebuchet MS"/>
              </a:rPr>
              <a:t>todas </a:t>
            </a:r>
            <a:r>
              <a:rPr sz="3200" spc="-215" dirty="0">
                <a:latin typeface="GillSansMT"/>
                <a:cs typeface="Trebuchet MS"/>
              </a:rPr>
              <a:t>las  </a:t>
            </a:r>
            <a:r>
              <a:rPr sz="3200" spc="-145" dirty="0">
                <a:latin typeface="GillSansMT"/>
                <a:cs typeface="Trebuchet MS"/>
              </a:rPr>
              <a:t>decisiones </a:t>
            </a:r>
            <a:r>
              <a:rPr sz="3200" spc="-185" dirty="0">
                <a:latin typeface="GillSansMT"/>
                <a:cs typeface="Trebuchet MS"/>
              </a:rPr>
              <a:t>de </a:t>
            </a:r>
            <a:r>
              <a:rPr sz="3200" spc="-285" dirty="0">
                <a:latin typeface="GillSansMT"/>
                <a:cs typeface="Trebuchet MS"/>
              </a:rPr>
              <a:t>la</a:t>
            </a:r>
            <a:r>
              <a:rPr sz="3200" spc="125" dirty="0">
                <a:latin typeface="GillSansMT"/>
                <a:cs typeface="Trebuchet MS"/>
              </a:rPr>
              <a:t> </a:t>
            </a:r>
            <a:r>
              <a:rPr sz="3200" spc="-229" dirty="0">
                <a:latin typeface="GillSansMT"/>
                <a:cs typeface="Trebuchet MS"/>
              </a:rPr>
              <a:t>gerencia.</a:t>
            </a:r>
            <a:endParaRPr sz="3200" dirty="0">
              <a:latin typeface="GillSansMT"/>
              <a:cs typeface="Trebuchet MS"/>
            </a:endParaRPr>
          </a:p>
          <a:p>
            <a:pPr marL="295910" marR="68580" indent="-28321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9687"/>
              <a:buFont typeface="Arial"/>
              <a:buChar char="●"/>
              <a:tabLst>
                <a:tab pos="296545" algn="l"/>
              </a:tabLst>
            </a:pPr>
            <a:r>
              <a:rPr sz="3200" spc="-114" dirty="0">
                <a:latin typeface="GillSansMT"/>
                <a:cs typeface="Trebuchet MS"/>
              </a:rPr>
              <a:t>Su </a:t>
            </a:r>
            <a:r>
              <a:rPr sz="3200" spc="-90" dirty="0">
                <a:latin typeface="GillSansMT"/>
                <a:cs typeface="Trebuchet MS"/>
              </a:rPr>
              <a:t>propósito </a:t>
            </a:r>
            <a:r>
              <a:rPr sz="3200" spc="-145" dirty="0">
                <a:latin typeface="GillSansMT"/>
                <a:cs typeface="Trebuchet MS"/>
              </a:rPr>
              <a:t>es </a:t>
            </a:r>
            <a:r>
              <a:rPr sz="3200" spc="-160" dirty="0">
                <a:latin typeface="GillSansMT"/>
                <a:cs typeface="Trebuchet MS"/>
              </a:rPr>
              <a:t>mejorar </a:t>
            </a:r>
            <a:r>
              <a:rPr sz="3200" spc="-235" dirty="0">
                <a:latin typeface="GillSansMT"/>
                <a:cs typeface="Trebuchet MS"/>
              </a:rPr>
              <a:t>el </a:t>
            </a:r>
            <a:r>
              <a:rPr sz="3200" spc="-160" dirty="0">
                <a:latin typeface="GillSansMT"/>
                <a:cs typeface="Trebuchet MS"/>
              </a:rPr>
              <a:t>rendimiento  </a:t>
            </a:r>
            <a:r>
              <a:rPr sz="3200" spc="-185" dirty="0">
                <a:latin typeface="GillSansMT"/>
                <a:cs typeface="Trebuchet MS"/>
              </a:rPr>
              <a:t>de </a:t>
            </a:r>
            <a:r>
              <a:rPr sz="3200" spc="-210" dirty="0">
                <a:latin typeface="GillSansMT"/>
                <a:cs typeface="Trebuchet MS"/>
              </a:rPr>
              <a:t>una </a:t>
            </a:r>
            <a:r>
              <a:rPr sz="3200" spc="-180" dirty="0">
                <a:latin typeface="GillSansMT"/>
                <a:cs typeface="Trebuchet MS"/>
              </a:rPr>
              <a:t>empresa </a:t>
            </a:r>
            <a:r>
              <a:rPr sz="3200" spc="-280" dirty="0">
                <a:latin typeface="GillSansMT"/>
                <a:cs typeface="Trebuchet MS"/>
              </a:rPr>
              <a:t>al </a:t>
            </a:r>
            <a:r>
              <a:rPr sz="3200" spc="-175" dirty="0">
                <a:latin typeface="GillSansMT"/>
                <a:cs typeface="Trebuchet MS"/>
              </a:rPr>
              <a:t>incrementar </a:t>
            </a:r>
            <a:r>
              <a:rPr sz="3200" spc="-285" dirty="0">
                <a:latin typeface="GillSansMT"/>
                <a:cs typeface="Trebuchet MS"/>
              </a:rPr>
              <a:t>la </a:t>
            </a:r>
            <a:r>
              <a:rPr sz="3200" spc="-235" dirty="0">
                <a:latin typeface="GillSansMT"/>
                <a:cs typeface="Trebuchet MS"/>
              </a:rPr>
              <a:t>calidad  </a:t>
            </a:r>
            <a:r>
              <a:rPr sz="3200" spc="-185" dirty="0">
                <a:latin typeface="GillSansMT"/>
                <a:cs typeface="Trebuchet MS"/>
              </a:rPr>
              <a:t>de </a:t>
            </a:r>
            <a:r>
              <a:rPr sz="3200" spc="-210" dirty="0">
                <a:latin typeface="GillSansMT"/>
                <a:cs typeface="Trebuchet MS"/>
              </a:rPr>
              <a:t>las </a:t>
            </a:r>
            <a:r>
              <a:rPr sz="3200" spc="-145" dirty="0">
                <a:latin typeface="GillSansMT"/>
                <a:cs typeface="Trebuchet MS"/>
              </a:rPr>
              <a:t>decisiones </a:t>
            </a:r>
            <a:r>
              <a:rPr sz="3200" spc="-185" dirty="0">
                <a:latin typeface="GillSansMT"/>
                <a:cs typeface="Trebuchet MS"/>
              </a:rPr>
              <a:t>de </a:t>
            </a:r>
            <a:r>
              <a:rPr sz="3200" spc="-280" dirty="0">
                <a:latin typeface="GillSansMT"/>
                <a:cs typeface="Trebuchet MS"/>
              </a:rPr>
              <a:t>la</a:t>
            </a:r>
            <a:r>
              <a:rPr sz="3200" spc="355" dirty="0">
                <a:latin typeface="GillSansMT"/>
                <a:cs typeface="Trebuchet MS"/>
              </a:rPr>
              <a:t> </a:t>
            </a:r>
            <a:r>
              <a:rPr sz="3200" spc="-235" dirty="0">
                <a:latin typeface="GillSansMT"/>
                <a:cs typeface="Trebuchet MS"/>
              </a:rPr>
              <a:t>gerencia.</a:t>
            </a:r>
            <a:endParaRPr sz="3200" dirty="0">
              <a:latin typeface="GillSansMT"/>
              <a:cs typeface="Trebuchet MS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Marcador de número de diapositiva 3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27</a:t>
            </a:fld>
            <a:endParaRPr lang="es-MX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2468774" y="1325721"/>
            <a:ext cx="591322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195" dirty="0">
                <a:solidFill>
                  <a:srgbClr val="545E70"/>
                </a:solidFill>
                <a:latin typeface="GillSansMT"/>
              </a:rPr>
              <a:t>Preguntas </a:t>
            </a:r>
            <a:r>
              <a:rPr sz="3200" b="1" spc="-225" dirty="0">
                <a:solidFill>
                  <a:srgbClr val="545E70"/>
                </a:solidFill>
                <a:latin typeface="GillSansMT"/>
              </a:rPr>
              <a:t>para </a:t>
            </a:r>
            <a:r>
              <a:rPr sz="3200" b="1" spc="-320" dirty="0">
                <a:solidFill>
                  <a:srgbClr val="545E70"/>
                </a:solidFill>
                <a:latin typeface="GillSansMT"/>
              </a:rPr>
              <a:t>la </a:t>
            </a:r>
            <a:r>
              <a:rPr sz="3200" b="1" spc="-190" dirty="0">
                <a:solidFill>
                  <a:srgbClr val="545E70"/>
                </a:solidFill>
                <a:latin typeface="GillSansMT"/>
              </a:rPr>
              <a:t>auditoría </a:t>
            </a:r>
            <a:r>
              <a:rPr sz="3200" b="1" spc="-204" dirty="0">
                <a:solidFill>
                  <a:srgbClr val="545E70"/>
                </a:solidFill>
                <a:latin typeface="GillSansMT"/>
              </a:rPr>
              <a:t>de</a:t>
            </a:r>
            <a:r>
              <a:rPr sz="3200" b="1" spc="-270" dirty="0">
                <a:solidFill>
                  <a:srgbClr val="545E70"/>
                </a:solidFill>
                <a:latin typeface="GillSansMT"/>
              </a:rPr>
              <a:t> </a:t>
            </a:r>
            <a:r>
              <a:rPr sz="3200" b="1" spc="15" dirty="0">
                <a:solidFill>
                  <a:srgbClr val="545E70"/>
                </a:solidFill>
                <a:latin typeface="GillSansMT"/>
              </a:rPr>
              <a:t>SIG</a:t>
            </a:r>
            <a:endParaRPr sz="3200" b="1" dirty="0">
              <a:latin typeface="GillSansMT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2021839" y="2336545"/>
            <a:ext cx="7068184" cy="3942079"/>
          </a:xfrm>
          <a:prstGeom prst="rect">
            <a:avLst/>
          </a:prstGeom>
        </p:spPr>
        <p:txBody>
          <a:bodyPr vert="horz" wrap="square" lIns="0" tIns="71120" rIns="0" bIns="0" rtlCol="0">
            <a:spAutoFit/>
          </a:bodyPr>
          <a:lstStyle/>
          <a:p>
            <a:pPr marL="295910" marR="363220" indent="-283210">
              <a:lnSpc>
                <a:spcPts val="1920"/>
              </a:lnSpc>
              <a:spcBef>
                <a:spcPts val="560"/>
              </a:spcBef>
              <a:buClr>
                <a:srgbClr val="FE8637"/>
              </a:buClr>
              <a:buSzPct val="80000"/>
              <a:buFont typeface="Arial"/>
              <a:buChar char="●"/>
              <a:tabLst>
                <a:tab pos="295910" algn="l"/>
                <a:tab pos="296545" algn="l"/>
              </a:tabLst>
            </a:pPr>
            <a:r>
              <a:rPr sz="2000" spc="-70" dirty="0">
                <a:latin typeface="GillSansMT"/>
                <a:cs typeface="Trebuchet MS"/>
              </a:rPr>
              <a:t>¿Todos </a:t>
            </a:r>
            <a:r>
              <a:rPr sz="2000" spc="-60" dirty="0">
                <a:latin typeface="GillSansMT"/>
                <a:cs typeface="Trebuchet MS"/>
              </a:rPr>
              <a:t>los </a:t>
            </a:r>
            <a:r>
              <a:rPr sz="2000" spc="-110" dirty="0">
                <a:latin typeface="GillSansMT"/>
                <a:cs typeface="Trebuchet MS"/>
              </a:rPr>
              <a:t>gerentes </a:t>
            </a:r>
            <a:r>
              <a:rPr sz="2000" spc="-114" dirty="0">
                <a:latin typeface="GillSansMT"/>
                <a:cs typeface="Trebuchet MS"/>
              </a:rPr>
              <a:t>de </a:t>
            </a:r>
            <a:r>
              <a:rPr sz="2000" spc="-180" dirty="0">
                <a:latin typeface="GillSansMT"/>
                <a:cs typeface="Trebuchet MS"/>
              </a:rPr>
              <a:t>la </a:t>
            </a:r>
            <a:r>
              <a:rPr sz="2000" spc="-114" dirty="0">
                <a:latin typeface="GillSansMT"/>
                <a:cs typeface="Trebuchet MS"/>
              </a:rPr>
              <a:t>empresa </a:t>
            </a:r>
            <a:r>
              <a:rPr sz="2000" spc="-135" dirty="0">
                <a:latin typeface="GillSansMT"/>
                <a:cs typeface="Trebuchet MS"/>
              </a:rPr>
              <a:t>utilizan </a:t>
            </a:r>
            <a:r>
              <a:rPr sz="2000" spc="5" dirty="0">
                <a:latin typeface="GillSansMT"/>
                <a:cs typeface="Trebuchet MS"/>
              </a:rPr>
              <a:t>SIG </a:t>
            </a:r>
            <a:r>
              <a:rPr sz="2000" spc="-125" dirty="0">
                <a:latin typeface="GillSansMT"/>
                <a:cs typeface="Trebuchet MS"/>
              </a:rPr>
              <a:t>para </a:t>
            </a:r>
            <a:r>
              <a:rPr sz="2000" spc="-180" dirty="0">
                <a:latin typeface="GillSansMT"/>
                <a:cs typeface="Trebuchet MS"/>
              </a:rPr>
              <a:t>la </a:t>
            </a:r>
            <a:r>
              <a:rPr sz="2000" spc="-105" dirty="0">
                <a:latin typeface="GillSansMT"/>
                <a:cs typeface="Trebuchet MS"/>
              </a:rPr>
              <a:t>toma </a:t>
            </a:r>
            <a:r>
              <a:rPr sz="2000" spc="-114" dirty="0">
                <a:latin typeface="GillSansMT"/>
                <a:cs typeface="Trebuchet MS"/>
              </a:rPr>
              <a:t>de  </a:t>
            </a:r>
            <a:r>
              <a:rPr sz="2000" spc="-90" dirty="0">
                <a:latin typeface="GillSansMT"/>
                <a:cs typeface="Trebuchet MS"/>
              </a:rPr>
              <a:t>decisiones?</a:t>
            </a:r>
            <a:endParaRPr sz="20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135"/>
              </a:spcBef>
              <a:buClr>
                <a:srgbClr val="FE8637"/>
              </a:buClr>
              <a:buSzPct val="80000"/>
              <a:buFont typeface="Arial"/>
              <a:buChar char="●"/>
              <a:tabLst>
                <a:tab pos="295910" algn="l"/>
                <a:tab pos="296545" algn="l"/>
              </a:tabLst>
            </a:pPr>
            <a:r>
              <a:rPr sz="2000" spc="-85" dirty="0">
                <a:latin typeface="GillSansMT"/>
                <a:cs typeface="Trebuchet MS"/>
              </a:rPr>
              <a:t>¿Existe </a:t>
            </a:r>
            <a:r>
              <a:rPr sz="2000" spc="-95" dirty="0">
                <a:latin typeface="GillSansMT"/>
                <a:cs typeface="Trebuchet MS"/>
              </a:rPr>
              <a:t>un </a:t>
            </a:r>
            <a:r>
              <a:rPr sz="2000" spc="-85" dirty="0">
                <a:latin typeface="GillSansMT"/>
                <a:cs typeface="Trebuchet MS"/>
              </a:rPr>
              <a:t>puesto </a:t>
            </a:r>
            <a:r>
              <a:rPr sz="2000" spc="-114" dirty="0">
                <a:latin typeface="GillSansMT"/>
                <a:cs typeface="Trebuchet MS"/>
              </a:rPr>
              <a:t>de </a:t>
            </a:r>
            <a:r>
              <a:rPr sz="2000" spc="-75" dirty="0">
                <a:latin typeface="GillSansMT"/>
                <a:cs typeface="Trebuchet MS"/>
              </a:rPr>
              <a:t>director </a:t>
            </a:r>
            <a:r>
              <a:rPr sz="2000" spc="-170" dirty="0">
                <a:latin typeface="GillSansMT"/>
                <a:cs typeface="Trebuchet MS"/>
              </a:rPr>
              <a:t>(jefe) </a:t>
            </a:r>
            <a:r>
              <a:rPr sz="2000" spc="-114" dirty="0">
                <a:latin typeface="GillSansMT"/>
                <a:cs typeface="Trebuchet MS"/>
              </a:rPr>
              <a:t>de </a:t>
            </a:r>
            <a:r>
              <a:rPr sz="2000" spc="-55" dirty="0">
                <a:latin typeface="GillSansMT"/>
                <a:cs typeface="Trebuchet MS"/>
              </a:rPr>
              <a:t>SI </a:t>
            </a:r>
            <a:r>
              <a:rPr sz="2000" spc="-114" dirty="0">
                <a:latin typeface="GillSansMT"/>
                <a:cs typeface="Trebuchet MS"/>
              </a:rPr>
              <a:t>en </a:t>
            </a:r>
            <a:r>
              <a:rPr sz="2000" spc="-175" dirty="0">
                <a:latin typeface="GillSansMT"/>
                <a:cs typeface="Trebuchet MS"/>
              </a:rPr>
              <a:t>la</a:t>
            </a:r>
            <a:r>
              <a:rPr sz="2000" spc="-55" dirty="0">
                <a:latin typeface="GillSansMT"/>
                <a:cs typeface="Trebuchet MS"/>
              </a:rPr>
              <a:t> </a:t>
            </a:r>
            <a:r>
              <a:rPr sz="2000" spc="-110" dirty="0">
                <a:latin typeface="GillSansMT"/>
                <a:cs typeface="Trebuchet MS"/>
              </a:rPr>
              <a:t>empresa?</a:t>
            </a:r>
            <a:endParaRPr sz="20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120"/>
              </a:spcBef>
              <a:buClr>
                <a:srgbClr val="FE8637"/>
              </a:buClr>
              <a:buSzPct val="80000"/>
              <a:buFont typeface="Arial"/>
              <a:buChar char="●"/>
              <a:tabLst>
                <a:tab pos="295910" algn="l"/>
                <a:tab pos="296545" algn="l"/>
              </a:tabLst>
            </a:pPr>
            <a:r>
              <a:rPr sz="2000" spc="-30" dirty="0">
                <a:latin typeface="GillSansMT"/>
                <a:cs typeface="Trebuchet MS"/>
              </a:rPr>
              <a:t>¿Los </a:t>
            </a:r>
            <a:r>
              <a:rPr sz="2000" spc="-90" dirty="0">
                <a:latin typeface="GillSansMT"/>
                <a:cs typeface="Trebuchet MS"/>
              </a:rPr>
              <a:t>datos </a:t>
            </a:r>
            <a:r>
              <a:rPr sz="2000" spc="-130" dirty="0">
                <a:latin typeface="GillSansMT"/>
                <a:cs typeface="Trebuchet MS"/>
              </a:rPr>
              <a:t>del </a:t>
            </a:r>
            <a:r>
              <a:rPr sz="2000" spc="-114" dirty="0">
                <a:latin typeface="GillSansMT"/>
                <a:cs typeface="Trebuchet MS"/>
              </a:rPr>
              <a:t>sistema de </a:t>
            </a:r>
            <a:r>
              <a:rPr sz="2000" spc="-100" dirty="0">
                <a:latin typeface="GillSansMT"/>
                <a:cs typeface="Trebuchet MS"/>
              </a:rPr>
              <a:t>información </a:t>
            </a:r>
            <a:r>
              <a:rPr sz="2000" spc="-90" dirty="0">
                <a:latin typeface="GillSansMT"/>
                <a:cs typeface="Trebuchet MS"/>
              </a:rPr>
              <a:t>se </a:t>
            </a:r>
            <a:r>
              <a:rPr sz="2000" spc="-135" dirty="0">
                <a:latin typeface="GillSansMT"/>
                <a:cs typeface="Trebuchet MS"/>
              </a:rPr>
              <a:t>utilizan </a:t>
            </a:r>
            <a:r>
              <a:rPr sz="2000" spc="-114" dirty="0">
                <a:latin typeface="GillSansMT"/>
                <a:cs typeface="Trebuchet MS"/>
              </a:rPr>
              <a:t>en </a:t>
            </a:r>
            <a:r>
              <a:rPr sz="2000" spc="-110" dirty="0">
                <a:latin typeface="GillSansMT"/>
                <a:cs typeface="Trebuchet MS"/>
              </a:rPr>
              <a:t>forma</a:t>
            </a:r>
            <a:r>
              <a:rPr sz="2000" spc="-80" dirty="0">
                <a:latin typeface="GillSansMT"/>
                <a:cs typeface="Trebuchet MS"/>
              </a:rPr>
              <a:t> </a:t>
            </a:r>
            <a:r>
              <a:rPr sz="2000" spc="-110" dirty="0">
                <a:latin typeface="GillSansMT"/>
                <a:cs typeface="Trebuchet MS"/>
              </a:rPr>
              <a:t>regular</a:t>
            </a:r>
            <a:endParaRPr sz="20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120"/>
              </a:spcBef>
              <a:buClr>
                <a:srgbClr val="FE8637"/>
              </a:buClr>
              <a:buSzPct val="80000"/>
              <a:buFont typeface="Arial"/>
              <a:buChar char="●"/>
              <a:tabLst>
                <a:tab pos="295910" algn="l"/>
                <a:tab pos="296545" algn="l"/>
              </a:tabLst>
            </a:pPr>
            <a:r>
              <a:rPr sz="2000" spc="-30" dirty="0">
                <a:latin typeface="GillSansMT"/>
                <a:cs typeface="Trebuchet MS"/>
              </a:rPr>
              <a:t>¿Los </a:t>
            </a:r>
            <a:r>
              <a:rPr sz="2000" spc="-110" dirty="0">
                <a:latin typeface="GillSansMT"/>
                <a:cs typeface="Trebuchet MS"/>
              </a:rPr>
              <a:t>gerentes </a:t>
            </a:r>
            <a:r>
              <a:rPr sz="2000" spc="-114" dirty="0">
                <a:latin typeface="GillSansMT"/>
                <a:cs typeface="Trebuchet MS"/>
              </a:rPr>
              <a:t>de </a:t>
            </a:r>
            <a:r>
              <a:rPr sz="2000" spc="-90" dirty="0">
                <a:latin typeface="GillSansMT"/>
                <a:cs typeface="Trebuchet MS"/>
              </a:rPr>
              <a:t>todas </a:t>
            </a:r>
            <a:r>
              <a:rPr sz="2000" spc="-135" dirty="0">
                <a:latin typeface="GillSansMT"/>
                <a:cs typeface="Trebuchet MS"/>
              </a:rPr>
              <a:t>las </a:t>
            </a:r>
            <a:r>
              <a:rPr sz="2000" spc="-125" dirty="0">
                <a:latin typeface="GillSansMT"/>
                <a:cs typeface="Trebuchet MS"/>
              </a:rPr>
              <a:t>áreas </a:t>
            </a:r>
            <a:r>
              <a:rPr sz="2000" spc="-95" dirty="0">
                <a:latin typeface="GillSansMT"/>
                <a:cs typeface="Trebuchet MS"/>
              </a:rPr>
              <a:t>contribuyen </a:t>
            </a:r>
            <a:r>
              <a:rPr sz="2000" spc="-175" dirty="0">
                <a:latin typeface="GillSansMT"/>
                <a:cs typeface="Trebuchet MS"/>
              </a:rPr>
              <a:t>al</a:t>
            </a:r>
            <a:r>
              <a:rPr sz="2000" spc="-160" dirty="0">
                <a:latin typeface="GillSansMT"/>
                <a:cs typeface="Trebuchet MS"/>
              </a:rPr>
              <a:t> </a:t>
            </a:r>
            <a:r>
              <a:rPr sz="2000" spc="-15" dirty="0">
                <a:latin typeface="GillSansMT"/>
                <a:cs typeface="Trebuchet MS"/>
              </a:rPr>
              <a:t>SIG?</a:t>
            </a:r>
            <a:endParaRPr sz="20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120"/>
              </a:spcBef>
              <a:buClr>
                <a:srgbClr val="FE8637"/>
              </a:buClr>
              <a:buSzPct val="80000"/>
              <a:buFont typeface="Arial"/>
              <a:buChar char="●"/>
              <a:tabLst>
                <a:tab pos="295910" algn="l"/>
                <a:tab pos="296545" algn="l"/>
              </a:tabLst>
            </a:pPr>
            <a:r>
              <a:rPr sz="2000" spc="-85" dirty="0">
                <a:latin typeface="GillSansMT"/>
                <a:cs typeface="Trebuchet MS"/>
              </a:rPr>
              <a:t>¿Existen </a:t>
            </a:r>
            <a:r>
              <a:rPr sz="2000" spc="-95" dirty="0">
                <a:latin typeface="GillSansMT"/>
                <a:cs typeface="Trebuchet MS"/>
              </a:rPr>
              <a:t>contraseñas </a:t>
            </a:r>
            <a:r>
              <a:rPr sz="2000" spc="-140" dirty="0">
                <a:latin typeface="GillSansMT"/>
                <a:cs typeface="Trebuchet MS"/>
              </a:rPr>
              <a:t>eficaces </a:t>
            </a:r>
            <a:r>
              <a:rPr sz="2000" spc="-125" dirty="0">
                <a:latin typeface="GillSansMT"/>
                <a:cs typeface="Trebuchet MS"/>
              </a:rPr>
              <a:t>para </a:t>
            </a:r>
            <a:r>
              <a:rPr sz="2000" spc="-100" dirty="0">
                <a:latin typeface="GillSansMT"/>
                <a:cs typeface="Trebuchet MS"/>
              </a:rPr>
              <a:t>ingresar </a:t>
            </a:r>
            <a:r>
              <a:rPr sz="2000" spc="-175" dirty="0">
                <a:latin typeface="GillSansMT"/>
                <a:cs typeface="Trebuchet MS"/>
              </a:rPr>
              <a:t>al</a:t>
            </a:r>
            <a:r>
              <a:rPr sz="2000" spc="200" dirty="0">
                <a:latin typeface="GillSansMT"/>
                <a:cs typeface="Trebuchet MS"/>
              </a:rPr>
              <a:t> </a:t>
            </a:r>
            <a:r>
              <a:rPr sz="2000" spc="-60" dirty="0">
                <a:latin typeface="GillSansMT"/>
                <a:cs typeface="Trebuchet MS"/>
              </a:rPr>
              <a:t>SI?</a:t>
            </a:r>
            <a:endParaRPr sz="20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120"/>
              </a:spcBef>
              <a:buClr>
                <a:srgbClr val="FE8637"/>
              </a:buClr>
              <a:buSzPct val="80000"/>
              <a:buFont typeface="Arial"/>
              <a:buChar char="●"/>
              <a:tabLst>
                <a:tab pos="295910" algn="l"/>
                <a:tab pos="296545" algn="l"/>
              </a:tabLst>
            </a:pPr>
            <a:r>
              <a:rPr sz="2000" spc="-30" dirty="0">
                <a:latin typeface="GillSansMT"/>
                <a:cs typeface="Trebuchet MS"/>
              </a:rPr>
              <a:t>¿Los </a:t>
            </a:r>
            <a:r>
              <a:rPr sz="2000" spc="-114" dirty="0">
                <a:latin typeface="GillSansMT"/>
                <a:cs typeface="Trebuchet MS"/>
              </a:rPr>
              <a:t>estrategas </a:t>
            </a:r>
            <a:r>
              <a:rPr sz="2000" spc="-120" dirty="0">
                <a:latin typeface="GillSansMT"/>
                <a:cs typeface="Trebuchet MS"/>
              </a:rPr>
              <a:t>están </a:t>
            </a:r>
            <a:r>
              <a:rPr sz="2000" spc="-125" dirty="0">
                <a:latin typeface="GillSansMT"/>
                <a:cs typeface="Trebuchet MS"/>
              </a:rPr>
              <a:t>familiarizados </a:t>
            </a:r>
            <a:r>
              <a:rPr sz="2000" spc="-60" dirty="0">
                <a:latin typeface="GillSansMT"/>
                <a:cs typeface="Trebuchet MS"/>
              </a:rPr>
              <a:t>con </a:t>
            </a:r>
            <a:r>
              <a:rPr sz="2000" spc="-145" dirty="0">
                <a:latin typeface="GillSansMT"/>
                <a:cs typeface="Trebuchet MS"/>
              </a:rPr>
              <a:t>el</a:t>
            </a:r>
            <a:r>
              <a:rPr sz="2000" spc="105" dirty="0">
                <a:latin typeface="GillSansMT"/>
                <a:cs typeface="Trebuchet MS"/>
              </a:rPr>
              <a:t> </a:t>
            </a:r>
            <a:r>
              <a:rPr sz="2000" spc="-15" dirty="0">
                <a:latin typeface="GillSansMT"/>
                <a:cs typeface="Trebuchet MS"/>
              </a:rPr>
              <a:t>SIG?</a:t>
            </a:r>
            <a:endParaRPr sz="20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120"/>
              </a:spcBef>
              <a:buClr>
                <a:srgbClr val="FE8637"/>
              </a:buClr>
              <a:buSzPct val="80000"/>
              <a:buFont typeface="Arial"/>
              <a:buChar char="●"/>
              <a:tabLst>
                <a:tab pos="295910" algn="l"/>
                <a:tab pos="296545" algn="l"/>
              </a:tabLst>
            </a:pPr>
            <a:r>
              <a:rPr sz="2000" spc="-100" dirty="0">
                <a:latin typeface="GillSansMT"/>
                <a:cs typeface="Trebuchet MS"/>
              </a:rPr>
              <a:t>¿El </a:t>
            </a:r>
            <a:r>
              <a:rPr sz="2000" spc="-114" dirty="0">
                <a:latin typeface="GillSansMT"/>
                <a:cs typeface="Trebuchet MS"/>
              </a:rPr>
              <a:t>sistema de </a:t>
            </a:r>
            <a:r>
              <a:rPr sz="2000" spc="-100" dirty="0">
                <a:latin typeface="GillSansMT"/>
                <a:cs typeface="Trebuchet MS"/>
              </a:rPr>
              <a:t>información </a:t>
            </a:r>
            <a:r>
              <a:rPr sz="2000" spc="-90" dirty="0">
                <a:latin typeface="GillSansMT"/>
                <a:cs typeface="Trebuchet MS"/>
              </a:rPr>
              <a:t>es </a:t>
            </a:r>
            <a:r>
              <a:rPr sz="2000" spc="-170" dirty="0">
                <a:latin typeface="GillSansMT"/>
                <a:cs typeface="Trebuchet MS"/>
              </a:rPr>
              <a:t>fácil </a:t>
            </a:r>
            <a:r>
              <a:rPr sz="2000" spc="-114" dirty="0">
                <a:latin typeface="GillSansMT"/>
                <a:cs typeface="Trebuchet MS"/>
              </a:rPr>
              <a:t>de</a:t>
            </a:r>
            <a:r>
              <a:rPr sz="2000" spc="305" dirty="0">
                <a:latin typeface="GillSansMT"/>
                <a:cs typeface="Trebuchet MS"/>
              </a:rPr>
              <a:t> </a:t>
            </a:r>
            <a:r>
              <a:rPr sz="2000" spc="-80" dirty="0">
                <a:latin typeface="GillSansMT"/>
                <a:cs typeface="Trebuchet MS"/>
              </a:rPr>
              <a:t>usar?</a:t>
            </a:r>
            <a:endParaRPr sz="2000" dirty="0">
              <a:latin typeface="GillSansMT"/>
              <a:cs typeface="Trebuchet MS"/>
            </a:endParaRPr>
          </a:p>
          <a:p>
            <a:pPr marL="295910" marR="775335" indent="-283210">
              <a:lnSpc>
                <a:spcPts val="1920"/>
              </a:lnSpc>
              <a:spcBef>
                <a:spcPts val="585"/>
              </a:spcBef>
              <a:buClr>
                <a:srgbClr val="FE8637"/>
              </a:buClr>
              <a:buSzPct val="80000"/>
              <a:buFont typeface="Arial"/>
              <a:buChar char="●"/>
              <a:tabLst>
                <a:tab pos="295910" algn="l"/>
                <a:tab pos="296545" algn="l"/>
              </a:tabLst>
            </a:pPr>
            <a:r>
              <a:rPr sz="2000" spc="-30" dirty="0">
                <a:latin typeface="GillSansMT"/>
                <a:cs typeface="Trebuchet MS"/>
              </a:rPr>
              <a:t>¿Los </a:t>
            </a:r>
            <a:r>
              <a:rPr sz="2000" spc="-70" dirty="0">
                <a:latin typeface="GillSansMT"/>
                <a:cs typeface="Trebuchet MS"/>
              </a:rPr>
              <a:t>usuarios </a:t>
            </a:r>
            <a:r>
              <a:rPr sz="2000" spc="-95" dirty="0">
                <a:latin typeface="GillSansMT"/>
                <a:cs typeface="Trebuchet MS"/>
              </a:rPr>
              <a:t>comprenden </a:t>
            </a:r>
            <a:r>
              <a:rPr sz="2000" spc="-135" dirty="0">
                <a:latin typeface="GillSansMT"/>
                <a:cs typeface="Trebuchet MS"/>
              </a:rPr>
              <a:t>las </a:t>
            </a:r>
            <a:r>
              <a:rPr sz="2000" spc="-155" dirty="0">
                <a:latin typeface="GillSansMT"/>
                <a:cs typeface="Trebuchet MS"/>
              </a:rPr>
              <a:t>ventajas </a:t>
            </a:r>
            <a:r>
              <a:rPr sz="2000" spc="-110" dirty="0">
                <a:latin typeface="GillSansMT"/>
                <a:cs typeface="Trebuchet MS"/>
              </a:rPr>
              <a:t>competitivas </a:t>
            </a:r>
            <a:r>
              <a:rPr sz="2000" spc="-114" dirty="0">
                <a:latin typeface="GillSansMT"/>
                <a:cs typeface="Trebuchet MS"/>
              </a:rPr>
              <a:t>que </a:t>
            </a:r>
            <a:r>
              <a:rPr sz="2000" spc="-175" dirty="0">
                <a:latin typeface="GillSansMT"/>
                <a:cs typeface="Trebuchet MS"/>
              </a:rPr>
              <a:t>la  </a:t>
            </a:r>
            <a:r>
              <a:rPr sz="2000" spc="-100" dirty="0">
                <a:latin typeface="GillSansMT"/>
                <a:cs typeface="Trebuchet MS"/>
              </a:rPr>
              <a:t>información </a:t>
            </a:r>
            <a:r>
              <a:rPr sz="2000" spc="-70" dirty="0">
                <a:latin typeface="GillSansMT"/>
                <a:cs typeface="Trebuchet MS"/>
              </a:rPr>
              <a:t>proporciona </a:t>
            </a:r>
            <a:r>
              <a:rPr sz="2000" spc="-200" dirty="0">
                <a:latin typeface="GillSansMT"/>
                <a:cs typeface="Trebuchet MS"/>
              </a:rPr>
              <a:t>a </a:t>
            </a:r>
            <a:r>
              <a:rPr sz="2000" spc="-135" dirty="0">
                <a:latin typeface="GillSansMT"/>
                <a:cs typeface="Trebuchet MS"/>
              </a:rPr>
              <a:t>las</a:t>
            </a:r>
            <a:r>
              <a:rPr sz="2000" spc="-305" dirty="0">
                <a:latin typeface="GillSansMT"/>
                <a:cs typeface="Trebuchet MS"/>
              </a:rPr>
              <a:t> </a:t>
            </a:r>
            <a:r>
              <a:rPr sz="2000" spc="-105" dirty="0">
                <a:latin typeface="GillSansMT"/>
                <a:cs typeface="Trebuchet MS"/>
              </a:rPr>
              <a:t>empresas?</a:t>
            </a:r>
            <a:endParaRPr sz="20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135"/>
              </a:spcBef>
              <a:buClr>
                <a:srgbClr val="FE8637"/>
              </a:buClr>
              <a:buSzPct val="80000"/>
              <a:buFont typeface="Arial"/>
              <a:buChar char="●"/>
              <a:tabLst>
                <a:tab pos="295910" algn="l"/>
                <a:tab pos="296545" algn="l"/>
              </a:tabLst>
            </a:pPr>
            <a:r>
              <a:rPr sz="2000" spc="-85" dirty="0">
                <a:latin typeface="GillSansMT"/>
                <a:cs typeface="Trebuchet MS"/>
              </a:rPr>
              <a:t>¿Se </a:t>
            </a:r>
            <a:r>
              <a:rPr sz="2000" spc="-105" dirty="0">
                <a:latin typeface="GillSansMT"/>
                <a:cs typeface="Trebuchet MS"/>
              </a:rPr>
              <a:t>ofrecen </a:t>
            </a:r>
            <a:r>
              <a:rPr sz="2000" spc="-125" dirty="0">
                <a:latin typeface="GillSansMT"/>
                <a:cs typeface="Trebuchet MS"/>
              </a:rPr>
              <a:t>talleres </a:t>
            </a:r>
            <a:r>
              <a:rPr sz="2000" spc="-114" dirty="0">
                <a:latin typeface="GillSansMT"/>
                <a:cs typeface="Trebuchet MS"/>
              </a:rPr>
              <a:t>de </a:t>
            </a:r>
            <a:r>
              <a:rPr sz="2000" spc="-130" dirty="0">
                <a:latin typeface="GillSansMT"/>
                <a:cs typeface="Trebuchet MS"/>
              </a:rPr>
              <a:t>capacitación </a:t>
            </a:r>
            <a:r>
              <a:rPr sz="2000" spc="-114" dirty="0">
                <a:latin typeface="GillSansMT"/>
                <a:cs typeface="Trebuchet MS"/>
              </a:rPr>
              <a:t>en </a:t>
            </a:r>
            <a:r>
              <a:rPr sz="2000" spc="-75" dirty="0">
                <a:latin typeface="GillSansMT"/>
                <a:cs typeface="Trebuchet MS"/>
              </a:rPr>
              <a:t>cómputo </a:t>
            </a:r>
            <a:r>
              <a:rPr sz="2000" spc="-200" dirty="0">
                <a:latin typeface="GillSansMT"/>
                <a:cs typeface="Trebuchet MS"/>
              </a:rPr>
              <a:t>a </a:t>
            </a:r>
            <a:r>
              <a:rPr sz="2000" spc="-55" dirty="0">
                <a:latin typeface="GillSansMT"/>
                <a:cs typeface="Trebuchet MS"/>
              </a:rPr>
              <a:t>los</a:t>
            </a:r>
            <a:r>
              <a:rPr sz="2000" spc="25" dirty="0">
                <a:latin typeface="GillSansMT"/>
                <a:cs typeface="Trebuchet MS"/>
              </a:rPr>
              <a:t> </a:t>
            </a:r>
            <a:r>
              <a:rPr sz="2000" spc="-70" dirty="0">
                <a:latin typeface="GillSansMT"/>
                <a:cs typeface="Trebuchet MS"/>
              </a:rPr>
              <a:t>usuarios?</a:t>
            </a:r>
            <a:endParaRPr sz="2000" dirty="0">
              <a:latin typeface="GillSansMT"/>
              <a:cs typeface="Trebuchet MS"/>
            </a:endParaRPr>
          </a:p>
          <a:p>
            <a:pPr marL="295910" marR="269240" indent="-283210">
              <a:lnSpc>
                <a:spcPts val="1920"/>
              </a:lnSpc>
              <a:spcBef>
                <a:spcPts val="585"/>
              </a:spcBef>
              <a:buClr>
                <a:srgbClr val="FE8637"/>
              </a:buClr>
              <a:buSzPct val="80000"/>
              <a:buFont typeface="Arial"/>
              <a:buChar char="●"/>
              <a:tabLst>
                <a:tab pos="295910" algn="l"/>
                <a:tab pos="296545" algn="l"/>
              </a:tabLst>
            </a:pPr>
            <a:r>
              <a:rPr sz="2000" spc="-85" dirty="0">
                <a:latin typeface="GillSansMT"/>
                <a:cs typeface="Trebuchet MS"/>
              </a:rPr>
              <a:t>¿Se </a:t>
            </a:r>
            <a:r>
              <a:rPr sz="2000" spc="-145" dirty="0">
                <a:latin typeface="GillSansMT"/>
                <a:cs typeface="Trebuchet MS"/>
              </a:rPr>
              <a:t>llevan </a:t>
            </a:r>
            <a:r>
              <a:rPr sz="2000" spc="-200" dirty="0">
                <a:latin typeface="GillSansMT"/>
                <a:cs typeface="Trebuchet MS"/>
              </a:rPr>
              <a:t>a </a:t>
            </a:r>
            <a:r>
              <a:rPr sz="2000" spc="-100" dirty="0">
                <a:latin typeface="GillSansMT"/>
                <a:cs typeface="Trebuchet MS"/>
              </a:rPr>
              <a:t>cabo </a:t>
            </a:r>
            <a:r>
              <a:rPr sz="2000" spc="-105" dirty="0">
                <a:latin typeface="GillSansMT"/>
                <a:cs typeface="Trebuchet MS"/>
              </a:rPr>
              <a:t>mejoramientos </a:t>
            </a:r>
            <a:r>
              <a:rPr sz="2000" spc="-114" dirty="0">
                <a:latin typeface="GillSansMT"/>
                <a:cs typeface="Trebuchet MS"/>
              </a:rPr>
              <a:t>frecuentes </a:t>
            </a:r>
            <a:r>
              <a:rPr sz="2000" spc="-105" dirty="0">
                <a:latin typeface="GillSansMT"/>
                <a:cs typeface="Trebuchet MS"/>
              </a:rPr>
              <a:t>tanto </a:t>
            </a:r>
            <a:r>
              <a:rPr sz="2000" spc="-114" dirty="0">
                <a:latin typeface="GillSansMT"/>
                <a:cs typeface="Trebuchet MS"/>
              </a:rPr>
              <a:t>en </a:t>
            </a:r>
            <a:r>
              <a:rPr sz="2000" spc="-85" dirty="0">
                <a:latin typeface="GillSansMT"/>
                <a:cs typeface="Trebuchet MS"/>
              </a:rPr>
              <a:t>contenido  </a:t>
            </a:r>
            <a:r>
              <a:rPr sz="2000" spc="-45" dirty="0">
                <a:latin typeface="GillSansMT"/>
                <a:cs typeface="Trebuchet MS"/>
              </a:rPr>
              <a:t>como </a:t>
            </a:r>
            <a:r>
              <a:rPr sz="2000" spc="-114" dirty="0">
                <a:latin typeface="GillSansMT"/>
                <a:cs typeface="Trebuchet MS"/>
              </a:rPr>
              <a:t>en </a:t>
            </a:r>
            <a:r>
              <a:rPr sz="2000" spc="-145" dirty="0">
                <a:latin typeface="GillSansMT"/>
                <a:cs typeface="Trebuchet MS"/>
              </a:rPr>
              <a:t>el </a:t>
            </a:r>
            <a:r>
              <a:rPr sz="2000" spc="-95" dirty="0">
                <a:latin typeface="GillSansMT"/>
                <a:cs typeface="Trebuchet MS"/>
              </a:rPr>
              <a:t>formato </a:t>
            </a:r>
            <a:r>
              <a:rPr sz="2000" spc="-114" dirty="0">
                <a:latin typeface="GillSansMT"/>
                <a:cs typeface="Trebuchet MS"/>
              </a:rPr>
              <a:t>de</a:t>
            </a:r>
            <a:r>
              <a:rPr sz="2000" spc="95" dirty="0">
                <a:latin typeface="GillSansMT"/>
                <a:cs typeface="Trebuchet MS"/>
              </a:rPr>
              <a:t> </a:t>
            </a:r>
            <a:r>
              <a:rPr sz="2000" spc="-45" dirty="0">
                <a:latin typeface="GillSansMT"/>
                <a:cs typeface="Trebuchet MS"/>
              </a:rPr>
              <a:t>uso?</a:t>
            </a:r>
            <a:endParaRPr sz="2000" dirty="0">
              <a:latin typeface="GillSansMT"/>
              <a:cs typeface="Trebuchet MS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Marcador de número de diapositiva 3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28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939544" y="897889"/>
            <a:ext cx="6925945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sz="3200" b="1" spc="-114" dirty="0">
                <a:solidFill>
                  <a:srgbClr val="545E70"/>
                </a:solidFill>
                <a:latin typeface="GillSansMT"/>
              </a:rPr>
              <a:t>Matriz </a:t>
            </a:r>
            <a:r>
              <a:rPr sz="3200" b="1" spc="-185" dirty="0">
                <a:solidFill>
                  <a:srgbClr val="545E70"/>
                </a:solidFill>
                <a:latin typeface="GillSansMT"/>
              </a:rPr>
              <a:t>de Evaluación de </a:t>
            </a:r>
            <a:r>
              <a:rPr sz="3200" b="1" spc="-150" dirty="0" err="1">
                <a:solidFill>
                  <a:srgbClr val="545E70"/>
                </a:solidFill>
                <a:latin typeface="GillSansMT"/>
              </a:rPr>
              <a:t>Factores</a:t>
            </a:r>
            <a:r>
              <a:rPr sz="3200" b="1" spc="-150" dirty="0">
                <a:solidFill>
                  <a:srgbClr val="545E70"/>
                </a:solidFill>
                <a:latin typeface="GillSansMT"/>
              </a:rPr>
              <a:t> </a:t>
            </a:r>
            <a:r>
              <a:rPr lang="es-MX" sz="3200" b="1" spc="-125" dirty="0">
                <a:solidFill>
                  <a:srgbClr val="545E70"/>
                </a:solidFill>
                <a:latin typeface="GillSansMT"/>
              </a:rPr>
              <a:t>I</a:t>
            </a:r>
            <a:r>
              <a:rPr sz="3200" b="1" spc="-125" dirty="0" err="1" smtClean="0">
                <a:solidFill>
                  <a:srgbClr val="545E70"/>
                </a:solidFill>
                <a:latin typeface="GillSansMT"/>
              </a:rPr>
              <a:t>nternos</a:t>
            </a:r>
            <a:r>
              <a:rPr sz="3200" b="1" spc="-125" dirty="0" smtClean="0">
                <a:solidFill>
                  <a:srgbClr val="545E70"/>
                </a:solidFill>
                <a:latin typeface="GillSansMT"/>
              </a:rPr>
              <a:t>  </a:t>
            </a:r>
            <a:r>
              <a:rPr sz="3200" b="1" spc="-140" dirty="0">
                <a:solidFill>
                  <a:srgbClr val="545E70"/>
                </a:solidFill>
                <a:latin typeface="GillSansMT"/>
              </a:rPr>
              <a:t>(EFI)</a:t>
            </a:r>
            <a:endParaRPr sz="3200" b="1" dirty="0">
              <a:latin typeface="GillSansMT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1962907" y="2331475"/>
            <a:ext cx="7045961" cy="4849404"/>
          </a:xfrm>
          <a:prstGeom prst="rect">
            <a:avLst/>
          </a:prstGeom>
        </p:spPr>
        <p:txBody>
          <a:bodyPr vert="horz" wrap="square" lIns="0" tIns="78105" rIns="0" bIns="0" rtlCol="0">
            <a:spAutoFit/>
          </a:bodyPr>
          <a:lstStyle/>
          <a:p>
            <a:pPr marL="12700" marR="5080">
              <a:spcBef>
                <a:spcPts val="615"/>
              </a:spcBef>
              <a:buClr>
                <a:srgbClr val="FE8637"/>
              </a:buClr>
              <a:buSzPct val="79545"/>
              <a:tabLst>
                <a:tab pos="296545" algn="l"/>
              </a:tabLst>
            </a:pPr>
            <a:r>
              <a:rPr lang="es-MX" sz="3200" spc="-114" dirty="0" smtClean="0">
                <a:latin typeface="GillSansMT"/>
                <a:cs typeface="Trebuchet MS"/>
              </a:rPr>
              <a:t>1. </a:t>
            </a:r>
            <a:r>
              <a:rPr sz="3200" spc="-114" dirty="0" err="1" smtClean="0">
                <a:latin typeface="GillSansMT"/>
                <a:cs typeface="Trebuchet MS"/>
              </a:rPr>
              <a:t>Haga</a:t>
            </a:r>
            <a:r>
              <a:rPr sz="3200" spc="-114" dirty="0" smtClean="0">
                <a:latin typeface="GillSansMT"/>
                <a:cs typeface="Trebuchet MS"/>
              </a:rPr>
              <a:t> </a:t>
            </a:r>
            <a:r>
              <a:rPr sz="3200" spc="-145" dirty="0">
                <a:latin typeface="GillSansMT"/>
                <a:cs typeface="Trebuchet MS"/>
              </a:rPr>
              <a:t>una </a:t>
            </a:r>
            <a:r>
              <a:rPr sz="3200" spc="-150" dirty="0">
                <a:latin typeface="GillSansMT"/>
                <a:cs typeface="Trebuchet MS"/>
              </a:rPr>
              <a:t>lista </a:t>
            </a:r>
            <a:r>
              <a:rPr sz="3200" spc="-125" dirty="0">
                <a:latin typeface="GillSansMT"/>
                <a:cs typeface="Trebuchet MS"/>
              </a:rPr>
              <a:t>de </a:t>
            </a:r>
            <a:r>
              <a:rPr sz="3200" spc="-65" dirty="0">
                <a:latin typeface="GillSansMT"/>
                <a:cs typeface="Trebuchet MS"/>
              </a:rPr>
              <a:t>los </a:t>
            </a:r>
            <a:r>
              <a:rPr sz="3200" spc="-120" dirty="0">
                <a:latin typeface="GillSansMT"/>
                <a:cs typeface="Trebuchet MS"/>
              </a:rPr>
              <a:t>factores </a:t>
            </a:r>
            <a:r>
              <a:rPr sz="3200" spc="-125" dirty="0">
                <a:latin typeface="GillSansMT"/>
                <a:cs typeface="Trebuchet MS"/>
              </a:rPr>
              <a:t>de </a:t>
            </a:r>
            <a:r>
              <a:rPr sz="3200" spc="-85" dirty="0">
                <a:latin typeface="GillSansMT"/>
                <a:cs typeface="Trebuchet MS"/>
              </a:rPr>
              <a:t>éxito </a:t>
            </a:r>
            <a:r>
              <a:rPr sz="3200" spc="-135" dirty="0">
                <a:latin typeface="GillSansMT"/>
                <a:cs typeface="Trebuchet MS"/>
              </a:rPr>
              <a:t>identificados </a:t>
            </a:r>
            <a:r>
              <a:rPr sz="3200" spc="-150" dirty="0">
                <a:latin typeface="GillSansMT"/>
                <a:cs typeface="Trebuchet MS"/>
              </a:rPr>
              <a:t>mediante  </a:t>
            </a:r>
            <a:r>
              <a:rPr sz="3200" spc="-160" dirty="0">
                <a:latin typeface="GillSansMT"/>
                <a:cs typeface="Trebuchet MS"/>
              </a:rPr>
              <a:t>el </a:t>
            </a:r>
            <a:r>
              <a:rPr sz="3200" spc="-60" dirty="0">
                <a:latin typeface="GillSansMT"/>
                <a:cs typeface="Trebuchet MS"/>
              </a:rPr>
              <a:t>proceso </a:t>
            </a:r>
            <a:r>
              <a:rPr sz="3200" spc="-130" dirty="0">
                <a:latin typeface="GillSansMT"/>
                <a:cs typeface="Trebuchet MS"/>
              </a:rPr>
              <a:t>de </a:t>
            </a:r>
            <a:r>
              <a:rPr sz="3200" spc="-195" dirty="0">
                <a:latin typeface="GillSansMT"/>
                <a:cs typeface="Trebuchet MS"/>
              </a:rPr>
              <a:t>la </a:t>
            </a:r>
            <a:r>
              <a:rPr sz="3200" spc="-120" dirty="0">
                <a:latin typeface="GillSansMT"/>
                <a:cs typeface="Trebuchet MS"/>
              </a:rPr>
              <a:t>auditoría </a:t>
            </a:r>
            <a:r>
              <a:rPr sz="3200" spc="-145" dirty="0">
                <a:latin typeface="GillSansMT"/>
                <a:cs typeface="Trebuchet MS"/>
              </a:rPr>
              <a:t>interna. </a:t>
            </a:r>
            <a:r>
              <a:rPr sz="3200" spc="-25" dirty="0">
                <a:latin typeface="GillSansMT"/>
                <a:cs typeface="Trebuchet MS"/>
              </a:rPr>
              <a:t>Use </a:t>
            </a:r>
            <a:r>
              <a:rPr sz="3200" spc="-114" dirty="0">
                <a:latin typeface="GillSansMT"/>
                <a:cs typeface="Trebuchet MS"/>
              </a:rPr>
              <a:t>entre </a:t>
            </a:r>
            <a:r>
              <a:rPr sz="3200" spc="-135" dirty="0">
                <a:latin typeface="GillSansMT"/>
                <a:cs typeface="Trebuchet MS"/>
              </a:rPr>
              <a:t>diez </a:t>
            </a:r>
            <a:r>
              <a:rPr sz="3200" spc="-125" dirty="0">
                <a:latin typeface="GillSansMT"/>
                <a:cs typeface="Trebuchet MS"/>
              </a:rPr>
              <a:t>y </a:t>
            </a:r>
            <a:r>
              <a:rPr sz="3200" spc="-145" dirty="0">
                <a:latin typeface="GillSansMT"/>
                <a:cs typeface="Trebuchet MS"/>
              </a:rPr>
              <a:t>veinte  </a:t>
            </a:r>
            <a:r>
              <a:rPr sz="3200" spc="-120" dirty="0">
                <a:latin typeface="GillSansMT"/>
                <a:cs typeface="Trebuchet MS"/>
              </a:rPr>
              <a:t>factores </a:t>
            </a:r>
            <a:r>
              <a:rPr sz="3200" spc="-85" dirty="0">
                <a:latin typeface="GillSansMT"/>
                <a:cs typeface="Trebuchet MS"/>
              </a:rPr>
              <a:t>internos </a:t>
            </a:r>
            <a:r>
              <a:rPr sz="3200" spc="-130" dirty="0">
                <a:latin typeface="GillSansMT"/>
                <a:cs typeface="Trebuchet MS"/>
              </a:rPr>
              <a:t>en </a:t>
            </a:r>
            <a:r>
              <a:rPr sz="3200" spc="-165" dirty="0">
                <a:latin typeface="GillSansMT"/>
                <a:cs typeface="Trebuchet MS"/>
              </a:rPr>
              <a:t>total, </a:t>
            </a:r>
            <a:r>
              <a:rPr sz="3200" spc="-130" dirty="0">
                <a:latin typeface="GillSansMT"/>
                <a:cs typeface="Trebuchet MS"/>
              </a:rPr>
              <a:t>que </a:t>
            </a:r>
            <a:r>
              <a:rPr sz="3200" spc="-140" dirty="0">
                <a:latin typeface="GillSansMT"/>
                <a:cs typeface="Trebuchet MS"/>
              </a:rPr>
              <a:t>incluyan </a:t>
            </a:r>
            <a:r>
              <a:rPr sz="3200" spc="-120" dirty="0">
                <a:latin typeface="GillSansMT"/>
                <a:cs typeface="Trebuchet MS"/>
              </a:rPr>
              <a:t>tanto </a:t>
            </a:r>
            <a:r>
              <a:rPr sz="3200" spc="-130" dirty="0">
                <a:latin typeface="GillSansMT"/>
                <a:cs typeface="Trebuchet MS"/>
              </a:rPr>
              <a:t>fuerzas </a:t>
            </a:r>
            <a:r>
              <a:rPr sz="3200" spc="-55" dirty="0">
                <a:latin typeface="GillSansMT"/>
                <a:cs typeface="Trebuchet MS"/>
              </a:rPr>
              <a:t>como  </a:t>
            </a:r>
            <a:r>
              <a:rPr sz="3200" spc="-150" dirty="0">
                <a:latin typeface="GillSansMT"/>
                <a:cs typeface="Trebuchet MS"/>
              </a:rPr>
              <a:t>debilidades. </a:t>
            </a:r>
            <a:r>
              <a:rPr sz="3200" spc="-75" dirty="0">
                <a:latin typeface="GillSansMT"/>
                <a:cs typeface="Trebuchet MS"/>
              </a:rPr>
              <a:t>Primero </a:t>
            </a:r>
            <a:r>
              <a:rPr sz="3200" spc="-114" dirty="0">
                <a:latin typeface="GillSansMT"/>
                <a:cs typeface="Trebuchet MS"/>
              </a:rPr>
              <a:t>anote </a:t>
            </a:r>
            <a:r>
              <a:rPr sz="3200" spc="-150" dirty="0">
                <a:latin typeface="GillSansMT"/>
                <a:cs typeface="Trebuchet MS"/>
              </a:rPr>
              <a:t>las </a:t>
            </a:r>
            <a:r>
              <a:rPr sz="3200" spc="-130" dirty="0">
                <a:latin typeface="GillSansMT"/>
                <a:cs typeface="Trebuchet MS"/>
              </a:rPr>
              <a:t>fuerzas </a:t>
            </a:r>
            <a:r>
              <a:rPr sz="3200" spc="-125" dirty="0">
                <a:latin typeface="GillSansMT"/>
                <a:cs typeface="Trebuchet MS"/>
              </a:rPr>
              <a:t>y </a:t>
            </a:r>
            <a:r>
              <a:rPr sz="3200" spc="-105" dirty="0">
                <a:latin typeface="GillSansMT"/>
                <a:cs typeface="Trebuchet MS"/>
              </a:rPr>
              <a:t>después </a:t>
            </a:r>
            <a:r>
              <a:rPr sz="3200" spc="-150" dirty="0">
                <a:latin typeface="GillSansMT"/>
                <a:cs typeface="Trebuchet MS"/>
              </a:rPr>
              <a:t>las  debilidades. </a:t>
            </a:r>
            <a:r>
              <a:rPr sz="3200" spc="-140" dirty="0">
                <a:latin typeface="GillSansMT"/>
                <a:cs typeface="Trebuchet MS"/>
              </a:rPr>
              <a:t>Sea </a:t>
            </a:r>
            <a:r>
              <a:rPr sz="3200" spc="-70" dirty="0">
                <a:latin typeface="GillSansMT"/>
                <a:cs typeface="Trebuchet MS"/>
              </a:rPr>
              <a:t>lo </a:t>
            </a:r>
            <a:r>
              <a:rPr sz="3200" spc="-130" dirty="0">
                <a:latin typeface="GillSansMT"/>
                <a:cs typeface="Trebuchet MS"/>
              </a:rPr>
              <a:t>mas </a:t>
            </a:r>
            <a:r>
              <a:rPr sz="3200" spc="-125" dirty="0">
                <a:latin typeface="GillSansMT"/>
                <a:cs typeface="Trebuchet MS"/>
              </a:rPr>
              <a:t>especifico </a:t>
            </a:r>
            <a:r>
              <a:rPr sz="3200" spc="-105" dirty="0">
                <a:latin typeface="GillSansMT"/>
                <a:cs typeface="Trebuchet MS"/>
              </a:rPr>
              <a:t>posible </a:t>
            </a:r>
            <a:r>
              <a:rPr sz="3200" spc="-125" dirty="0">
                <a:latin typeface="GillSansMT"/>
                <a:cs typeface="Trebuchet MS"/>
              </a:rPr>
              <a:t>y </a:t>
            </a:r>
            <a:r>
              <a:rPr sz="3200" spc="-100" dirty="0">
                <a:latin typeface="GillSansMT"/>
                <a:cs typeface="Trebuchet MS"/>
              </a:rPr>
              <a:t>use </a:t>
            </a:r>
            <a:r>
              <a:rPr sz="3200" spc="-145" dirty="0">
                <a:latin typeface="GillSansMT"/>
                <a:cs typeface="Trebuchet MS"/>
              </a:rPr>
              <a:t>porcentajes,  </a:t>
            </a:r>
            <a:r>
              <a:rPr sz="3200" spc="-85" dirty="0">
                <a:latin typeface="GillSansMT"/>
                <a:cs typeface="Trebuchet MS"/>
              </a:rPr>
              <a:t>razones </a:t>
            </a:r>
            <a:r>
              <a:rPr sz="3200" spc="-125" dirty="0">
                <a:latin typeface="GillSansMT"/>
                <a:cs typeface="Trebuchet MS"/>
              </a:rPr>
              <a:t>y </a:t>
            </a:r>
            <a:r>
              <a:rPr sz="3200" spc="-130" dirty="0">
                <a:latin typeface="GillSansMT"/>
                <a:cs typeface="Trebuchet MS"/>
              </a:rPr>
              <a:t>cifras</a:t>
            </a:r>
            <a:r>
              <a:rPr sz="3200" spc="40" dirty="0">
                <a:latin typeface="GillSansMT"/>
                <a:cs typeface="Trebuchet MS"/>
              </a:rPr>
              <a:t> </a:t>
            </a:r>
            <a:r>
              <a:rPr sz="3200" spc="-135" dirty="0">
                <a:latin typeface="GillSansMT"/>
                <a:cs typeface="Trebuchet MS"/>
              </a:rPr>
              <a:t>comparativas.</a:t>
            </a:r>
            <a:endParaRPr sz="3200" dirty="0">
              <a:latin typeface="GillSansMT"/>
              <a:cs typeface="Trebuchet MS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Clr>
                <a:srgbClr val="FE8637"/>
              </a:buClr>
            </a:pPr>
            <a:endParaRPr sz="2200" dirty="0">
              <a:latin typeface="GillSansMT"/>
              <a:cs typeface="Times New Roman"/>
            </a:endParaRPr>
          </a:p>
        </p:txBody>
      </p:sp>
      <p:sp>
        <p:nvSpPr>
          <p:cNvPr id="36" name="Marcador de número de diapositiva 3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29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905317" y="681071"/>
            <a:ext cx="6022467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1" spc="-135" dirty="0">
                <a:solidFill>
                  <a:srgbClr val="545E70"/>
                </a:solidFill>
                <a:latin typeface="GillSansMT"/>
              </a:rPr>
              <a:t>Cultura</a:t>
            </a:r>
            <a:r>
              <a:rPr sz="4400" b="1" spc="-150" dirty="0">
                <a:solidFill>
                  <a:srgbClr val="545E70"/>
                </a:solidFill>
                <a:latin typeface="GillSansMT"/>
              </a:rPr>
              <a:t> </a:t>
            </a:r>
            <a:r>
              <a:rPr sz="4400" b="1" spc="-195" dirty="0">
                <a:solidFill>
                  <a:srgbClr val="545E70"/>
                </a:solidFill>
                <a:latin typeface="GillSansMT"/>
              </a:rPr>
              <a:t>Organizacional</a:t>
            </a:r>
            <a:endParaRPr sz="4400" b="1" dirty="0">
              <a:latin typeface="GillSansM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2053844" y="1874012"/>
            <a:ext cx="7242175" cy="3735638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295910" marR="5080" indent="-283210">
              <a:lnSpc>
                <a:spcPts val="3460"/>
              </a:lnSpc>
              <a:spcBef>
                <a:spcPts val="530"/>
              </a:spcBef>
              <a:buClr>
                <a:srgbClr val="FE8637"/>
              </a:buClr>
              <a:buSzPct val="79687"/>
              <a:buFont typeface="Arial"/>
              <a:buChar char="●"/>
              <a:tabLst>
                <a:tab pos="296545" algn="l"/>
              </a:tabLst>
            </a:pPr>
            <a:r>
              <a:rPr sz="3200" spc="-130" dirty="0">
                <a:latin typeface="GillSansMT"/>
                <a:cs typeface="Trebuchet MS"/>
              </a:rPr>
              <a:t>Patrón </a:t>
            </a:r>
            <a:r>
              <a:rPr sz="3200" spc="-185" dirty="0">
                <a:latin typeface="GillSansMT"/>
                <a:cs typeface="Trebuchet MS"/>
              </a:rPr>
              <a:t>de </a:t>
            </a:r>
            <a:r>
              <a:rPr sz="3200" spc="-135" dirty="0">
                <a:latin typeface="GillSansMT"/>
                <a:cs typeface="Trebuchet MS"/>
              </a:rPr>
              <a:t>comportamiento </a:t>
            </a:r>
            <a:r>
              <a:rPr sz="3200" spc="-185" dirty="0">
                <a:latin typeface="GillSansMT"/>
                <a:cs typeface="Trebuchet MS"/>
              </a:rPr>
              <a:t>que </a:t>
            </a:r>
            <a:r>
              <a:rPr sz="3200" spc="-190" dirty="0">
                <a:latin typeface="GillSansMT"/>
                <a:cs typeface="Trebuchet MS"/>
              </a:rPr>
              <a:t>adquiere  </a:t>
            </a:r>
            <a:r>
              <a:rPr sz="3200" spc="-210" dirty="0">
                <a:latin typeface="GillSansMT"/>
                <a:cs typeface="Trebuchet MS"/>
              </a:rPr>
              <a:t>una </a:t>
            </a:r>
            <a:r>
              <a:rPr sz="3200" spc="-180" dirty="0">
                <a:latin typeface="GillSansMT"/>
                <a:cs typeface="Trebuchet MS"/>
              </a:rPr>
              <a:t>empresa </a:t>
            </a:r>
            <a:r>
              <a:rPr sz="3200" spc="-185" dirty="0">
                <a:latin typeface="GillSansMT"/>
                <a:cs typeface="Trebuchet MS"/>
              </a:rPr>
              <a:t>que </a:t>
            </a:r>
            <a:r>
              <a:rPr sz="3200" spc="-170" dirty="0">
                <a:latin typeface="GillSansMT"/>
                <a:cs typeface="Trebuchet MS"/>
              </a:rPr>
              <a:t>sobrelleva </a:t>
            </a:r>
            <a:r>
              <a:rPr sz="3200" spc="-95" dirty="0">
                <a:latin typeface="GillSansMT"/>
                <a:cs typeface="Trebuchet MS"/>
              </a:rPr>
              <a:t>sus  </a:t>
            </a:r>
            <a:r>
              <a:rPr sz="3200" spc="-160" dirty="0">
                <a:latin typeface="GillSansMT"/>
                <a:cs typeface="Trebuchet MS"/>
              </a:rPr>
              <a:t>problemas </a:t>
            </a:r>
            <a:r>
              <a:rPr sz="3200" spc="-185" dirty="0">
                <a:latin typeface="GillSansMT"/>
                <a:cs typeface="Trebuchet MS"/>
              </a:rPr>
              <a:t>de </a:t>
            </a:r>
            <a:r>
              <a:rPr sz="3200" spc="-204" dirty="0">
                <a:latin typeface="GillSansMT"/>
                <a:cs typeface="Trebuchet MS"/>
              </a:rPr>
              <a:t>adaptación </a:t>
            </a:r>
            <a:r>
              <a:rPr sz="3200" spc="-155" dirty="0">
                <a:latin typeface="GillSansMT"/>
                <a:cs typeface="Trebuchet MS"/>
              </a:rPr>
              <a:t>externa </a:t>
            </a:r>
            <a:r>
              <a:rPr sz="3200" spc="-215" dirty="0">
                <a:latin typeface="GillSansMT"/>
                <a:cs typeface="Trebuchet MS"/>
              </a:rPr>
              <a:t>e  </a:t>
            </a:r>
            <a:r>
              <a:rPr sz="3200" spc="-170" dirty="0">
                <a:latin typeface="GillSansMT"/>
                <a:cs typeface="Trebuchet MS"/>
              </a:rPr>
              <a:t>integración </a:t>
            </a:r>
            <a:r>
              <a:rPr sz="3200" spc="-180" dirty="0">
                <a:latin typeface="GillSansMT"/>
                <a:cs typeface="Trebuchet MS"/>
              </a:rPr>
              <a:t>interna y </a:t>
            </a:r>
            <a:r>
              <a:rPr sz="3200" spc="-185" dirty="0">
                <a:latin typeface="GillSansMT"/>
                <a:cs typeface="Trebuchet MS"/>
              </a:rPr>
              <a:t>que </a:t>
            </a:r>
            <a:r>
              <a:rPr sz="3200" spc="-235" dirty="0">
                <a:latin typeface="GillSansMT"/>
                <a:cs typeface="Trebuchet MS"/>
              </a:rPr>
              <a:t>ha </a:t>
            </a:r>
            <a:r>
              <a:rPr sz="3200" spc="-165" dirty="0">
                <a:latin typeface="GillSansMT"/>
                <a:cs typeface="Trebuchet MS"/>
              </a:rPr>
              <a:t>funcionado </a:t>
            </a:r>
            <a:r>
              <a:rPr sz="3200" spc="-100" dirty="0">
                <a:latin typeface="GillSansMT"/>
                <a:cs typeface="Trebuchet MS"/>
              </a:rPr>
              <a:t>lo  </a:t>
            </a:r>
            <a:r>
              <a:rPr sz="3200" spc="-200" dirty="0">
                <a:latin typeface="GillSansMT"/>
                <a:cs typeface="Trebuchet MS"/>
              </a:rPr>
              <a:t>suficientemente </a:t>
            </a:r>
            <a:r>
              <a:rPr sz="3200" spc="-195" dirty="0">
                <a:latin typeface="GillSansMT"/>
                <a:cs typeface="Trebuchet MS"/>
              </a:rPr>
              <a:t>bien </a:t>
            </a:r>
            <a:r>
              <a:rPr sz="3200" spc="-204" dirty="0">
                <a:latin typeface="GillSansMT"/>
                <a:cs typeface="Trebuchet MS"/>
              </a:rPr>
              <a:t>para </a:t>
            </a:r>
            <a:r>
              <a:rPr sz="3200" spc="-90" dirty="0">
                <a:latin typeface="GillSansMT"/>
                <a:cs typeface="Trebuchet MS"/>
              </a:rPr>
              <a:t>ser </a:t>
            </a:r>
            <a:r>
              <a:rPr sz="3200" spc="-240" dirty="0">
                <a:latin typeface="GillSansMT"/>
                <a:cs typeface="Trebuchet MS"/>
              </a:rPr>
              <a:t>válida </a:t>
            </a:r>
            <a:r>
              <a:rPr sz="3200" spc="-180" dirty="0">
                <a:latin typeface="GillSansMT"/>
                <a:cs typeface="Trebuchet MS"/>
              </a:rPr>
              <a:t>y  </a:t>
            </a:r>
            <a:r>
              <a:rPr sz="3200" spc="-200" dirty="0">
                <a:latin typeface="GillSansMT"/>
                <a:cs typeface="Trebuchet MS"/>
              </a:rPr>
              <a:t>enseñada </a:t>
            </a:r>
            <a:r>
              <a:rPr sz="3200" spc="-320" dirty="0">
                <a:latin typeface="GillSansMT"/>
                <a:cs typeface="Trebuchet MS"/>
              </a:rPr>
              <a:t>a </a:t>
            </a:r>
            <a:r>
              <a:rPr sz="3200" spc="-90" dirty="0">
                <a:latin typeface="GillSansMT"/>
                <a:cs typeface="Trebuchet MS"/>
              </a:rPr>
              <a:t>los </a:t>
            </a:r>
            <a:r>
              <a:rPr sz="3200" spc="-145" dirty="0">
                <a:latin typeface="GillSansMT"/>
                <a:cs typeface="Trebuchet MS"/>
              </a:rPr>
              <a:t>nuevos</a:t>
            </a:r>
            <a:r>
              <a:rPr sz="3200" spc="-315" dirty="0">
                <a:latin typeface="GillSansMT"/>
                <a:cs typeface="Trebuchet MS"/>
              </a:rPr>
              <a:t> </a:t>
            </a:r>
            <a:r>
              <a:rPr sz="3200" spc="-175" dirty="0">
                <a:latin typeface="GillSansMT"/>
                <a:cs typeface="Trebuchet MS"/>
              </a:rPr>
              <a:t>miembros.</a:t>
            </a:r>
            <a:endParaRPr sz="3200" dirty="0">
              <a:latin typeface="GillSansMT"/>
              <a:cs typeface="Trebuchet MS"/>
            </a:endParaRPr>
          </a:p>
          <a:p>
            <a:pPr marL="295910" marR="385445" indent="-283210">
              <a:lnSpc>
                <a:spcPts val="3460"/>
              </a:lnSpc>
              <a:spcBef>
                <a:spcPts val="575"/>
              </a:spcBef>
              <a:buClr>
                <a:srgbClr val="FE8637"/>
              </a:buClr>
              <a:buSzPct val="79687"/>
              <a:buFont typeface="Arial"/>
              <a:buChar char="●"/>
              <a:tabLst>
                <a:tab pos="296545" algn="l"/>
              </a:tabLst>
            </a:pPr>
            <a:r>
              <a:rPr sz="3200" spc="-190" dirty="0">
                <a:latin typeface="GillSansMT"/>
                <a:cs typeface="Trebuchet MS"/>
              </a:rPr>
              <a:t>Sistema </a:t>
            </a:r>
            <a:r>
              <a:rPr sz="3200" spc="-185" dirty="0">
                <a:latin typeface="GillSansMT"/>
                <a:cs typeface="Trebuchet MS"/>
              </a:rPr>
              <a:t>de </a:t>
            </a:r>
            <a:r>
              <a:rPr sz="3200" spc="-190" dirty="0">
                <a:latin typeface="GillSansMT"/>
                <a:cs typeface="Trebuchet MS"/>
              </a:rPr>
              <a:t>significación </a:t>
            </a:r>
            <a:r>
              <a:rPr sz="3200" spc="-130" dirty="0">
                <a:latin typeface="GillSansMT"/>
                <a:cs typeface="Trebuchet MS"/>
              </a:rPr>
              <a:t>compartido </a:t>
            </a:r>
            <a:r>
              <a:rPr sz="3200" spc="-45" dirty="0">
                <a:latin typeface="GillSansMT"/>
                <a:cs typeface="Trebuchet MS"/>
              </a:rPr>
              <a:t>por  </a:t>
            </a:r>
            <a:r>
              <a:rPr sz="3200" spc="-90" dirty="0">
                <a:latin typeface="GillSansMT"/>
                <a:cs typeface="Trebuchet MS"/>
              </a:rPr>
              <a:t>los </a:t>
            </a:r>
            <a:r>
              <a:rPr sz="3200" spc="-135" dirty="0">
                <a:latin typeface="GillSansMT"/>
                <a:cs typeface="Trebuchet MS"/>
              </a:rPr>
              <a:t>miembros </a:t>
            </a:r>
            <a:r>
              <a:rPr sz="3200" spc="-185" dirty="0">
                <a:latin typeface="GillSansMT"/>
                <a:cs typeface="Trebuchet MS"/>
              </a:rPr>
              <a:t>de </a:t>
            </a:r>
            <a:r>
              <a:rPr sz="3200" spc="-285" dirty="0">
                <a:latin typeface="GillSansMT"/>
                <a:cs typeface="Trebuchet MS"/>
              </a:rPr>
              <a:t>la</a:t>
            </a:r>
            <a:r>
              <a:rPr sz="3200" spc="95" dirty="0">
                <a:latin typeface="GillSansMT"/>
                <a:cs typeface="Trebuchet MS"/>
              </a:rPr>
              <a:t> </a:t>
            </a:r>
            <a:r>
              <a:rPr sz="3200" spc="-185" dirty="0">
                <a:latin typeface="GillSansMT"/>
                <a:cs typeface="Trebuchet MS"/>
              </a:rPr>
              <a:t>organización.</a:t>
            </a:r>
            <a:endParaRPr sz="3200" dirty="0">
              <a:latin typeface="GillSansMT"/>
              <a:cs typeface="Trebuchet MS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Marcador de número de diapositiva 3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3</a:t>
            </a:fld>
            <a:endParaRPr lang="es-MX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38698" y="1501824"/>
            <a:ext cx="912632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963848" y="511675"/>
            <a:ext cx="6925945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sz="3200" b="1" spc="-114" dirty="0">
                <a:solidFill>
                  <a:srgbClr val="545E70"/>
                </a:solidFill>
                <a:latin typeface="GillSansMT"/>
              </a:rPr>
              <a:t>Matriz </a:t>
            </a:r>
            <a:r>
              <a:rPr sz="3200" b="1" spc="-185" dirty="0">
                <a:solidFill>
                  <a:srgbClr val="545E70"/>
                </a:solidFill>
                <a:latin typeface="GillSansMT"/>
              </a:rPr>
              <a:t>de Evaluación de </a:t>
            </a:r>
            <a:r>
              <a:rPr sz="3200" b="1" spc="-150" dirty="0" err="1">
                <a:solidFill>
                  <a:srgbClr val="545E70"/>
                </a:solidFill>
                <a:latin typeface="GillSansMT"/>
              </a:rPr>
              <a:t>Factores</a:t>
            </a:r>
            <a:r>
              <a:rPr sz="3200" b="1" spc="-150" dirty="0">
                <a:solidFill>
                  <a:srgbClr val="545E70"/>
                </a:solidFill>
                <a:latin typeface="GillSansMT"/>
              </a:rPr>
              <a:t> </a:t>
            </a:r>
            <a:r>
              <a:rPr lang="es-MX" sz="3200" b="1" spc="-125" dirty="0">
                <a:solidFill>
                  <a:srgbClr val="545E70"/>
                </a:solidFill>
                <a:latin typeface="GillSansMT"/>
              </a:rPr>
              <a:t>I</a:t>
            </a:r>
            <a:r>
              <a:rPr sz="3200" b="1" spc="-125" dirty="0" err="1" smtClean="0">
                <a:solidFill>
                  <a:srgbClr val="545E70"/>
                </a:solidFill>
                <a:latin typeface="GillSansMT"/>
              </a:rPr>
              <a:t>nternos</a:t>
            </a:r>
            <a:r>
              <a:rPr sz="3200" b="1" spc="-125" dirty="0" smtClean="0">
                <a:solidFill>
                  <a:srgbClr val="545E70"/>
                </a:solidFill>
                <a:latin typeface="GillSansMT"/>
              </a:rPr>
              <a:t>  </a:t>
            </a:r>
            <a:r>
              <a:rPr sz="3200" b="1" spc="-140" dirty="0">
                <a:solidFill>
                  <a:srgbClr val="545E70"/>
                </a:solidFill>
                <a:latin typeface="GillSansMT"/>
              </a:rPr>
              <a:t>(EFI)</a:t>
            </a:r>
            <a:endParaRPr sz="3200" b="1" dirty="0">
              <a:latin typeface="GillSansMT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57200" y="2415539"/>
            <a:ext cx="1087754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658888" y="1958339"/>
            <a:ext cx="8440735" cy="5356861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r>
              <a:rPr lang="es-MX" sz="3200" spc="-75" dirty="0" smtClean="0">
                <a:latin typeface="GillSansMT"/>
              </a:rPr>
              <a:t>2. Asigne </a:t>
            </a:r>
            <a:r>
              <a:rPr lang="es-MX" sz="3200" spc="-105" dirty="0">
                <a:latin typeface="GillSansMT"/>
              </a:rPr>
              <a:t>un </a:t>
            </a:r>
            <a:r>
              <a:rPr lang="es-MX" sz="3200" spc="-70" dirty="0">
                <a:latin typeface="GillSansMT"/>
              </a:rPr>
              <a:t>peso </a:t>
            </a:r>
            <a:r>
              <a:rPr lang="es-MX" sz="3200" spc="-114" dirty="0">
                <a:latin typeface="GillSansMT"/>
              </a:rPr>
              <a:t>entre </a:t>
            </a:r>
            <a:r>
              <a:rPr lang="es-MX" sz="3200" spc="-145" dirty="0">
                <a:latin typeface="GillSansMT"/>
              </a:rPr>
              <a:t>0.0 </a:t>
            </a:r>
            <a:r>
              <a:rPr lang="es-MX" sz="3200" spc="-60" dirty="0">
                <a:latin typeface="GillSansMT"/>
              </a:rPr>
              <a:t>(no </a:t>
            </a:r>
            <a:r>
              <a:rPr lang="es-MX" sz="3200" spc="-105" dirty="0">
                <a:latin typeface="GillSansMT"/>
              </a:rPr>
              <a:t>importante) </a:t>
            </a:r>
            <a:r>
              <a:rPr lang="es-MX" sz="3200" spc="-220" dirty="0">
                <a:latin typeface="GillSansMT"/>
              </a:rPr>
              <a:t>a </a:t>
            </a:r>
            <a:r>
              <a:rPr lang="es-MX" sz="3200" spc="-145" dirty="0">
                <a:latin typeface="GillSansMT"/>
              </a:rPr>
              <a:t>1.0  </a:t>
            </a:r>
            <a:r>
              <a:rPr lang="es-MX" sz="3200" spc="-125" dirty="0">
                <a:latin typeface="GillSansMT"/>
              </a:rPr>
              <a:t>(absolutamente </a:t>
            </a:r>
            <a:r>
              <a:rPr lang="es-MX" sz="3200" spc="-105" dirty="0">
                <a:latin typeface="GillSansMT"/>
              </a:rPr>
              <a:t>importante) </a:t>
            </a:r>
            <a:r>
              <a:rPr lang="es-MX" sz="3200" spc="-220" dirty="0">
                <a:latin typeface="GillSansMT"/>
              </a:rPr>
              <a:t>a </a:t>
            </a:r>
            <a:r>
              <a:rPr lang="es-MX" sz="3200" spc="-170" dirty="0">
                <a:latin typeface="GillSansMT"/>
              </a:rPr>
              <a:t>cada </a:t>
            </a:r>
            <a:r>
              <a:rPr lang="es-MX" sz="3200" spc="-60" dirty="0">
                <a:latin typeface="GillSansMT"/>
              </a:rPr>
              <a:t>uno </a:t>
            </a:r>
            <a:r>
              <a:rPr lang="es-MX" sz="3200" spc="-130" dirty="0">
                <a:latin typeface="GillSansMT"/>
              </a:rPr>
              <a:t>de </a:t>
            </a:r>
            <a:r>
              <a:rPr lang="es-MX" sz="3200" spc="-65" dirty="0">
                <a:latin typeface="GillSansMT"/>
              </a:rPr>
              <a:t>los </a:t>
            </a:r>
            <a:r>
              <a:rPr lang="es-MX" sz="3200" spc="-145" dirty="0">
                <a:latin typeface="GillSansMT"/>
              </a:rPr>
              <a:t>factores. </a:t>
            </a:r>
            <a:r>
              <a:rPr lang="es-MX" sz="3200" spc="-125" dirty="0">
                <a:latin typeface="GillSansMT"/>
              </a:rPr>
              <a:t>El  </a:t>
            </a:r>
            <a:r>
              <a:rPr lang="es-MX" sz="3200" spc="-70" dirty="0">
                <a:latin typeface="GillSansMT"/>
              </a:rPr>
              <a:t>peso </a:t>
            </a:r>
            <a:r>
              <a:rPr lang="es-MX" sz="3200" spc="-145" dirty="0">
                <a:latin typeface="GillSansMT"/>
              </a:rPr>
              <a:t>adjudicado </a:t>
            </a:r>
            <a:r>
              <a:rPr lang="es-MX" sz="3200" spc="-220" dirty="0">
                <a:latin typeface="GillSansMT"/>
              </a:rPr>
              <a:t>a </a:t>
            </a:r>
            <a:r>
              <a:rPr lang="es-MX" sz="3200" spc="-105" dirty="0">
                <a:latin typeface="GillSansMT"/>
              </a:rPr>
              <a:t>un </a:t>
            </a:r>
            <a:r>
              <a:rPr lang="es-MX" sz="3200" spc="-120" dirty="0">
                <a:latin typeface="GillSansMT"/>
              </a:rPr>
              <a:t>factor </a:t>
            </a:r>
            <a:r>
              <a:rPr lang="es-MX" sz="3200" spc="-100" dirty="0">
                <a:latin typeface="GillSansMT"/>
              </a:rPr>
              <a:t>dado </a:t>
            </a:r>
            <a:r>
              <a:rPr lang="es-MX" sz="3200" spc="-145" dirty="0">
                <a:latin typeface="GillSansMT"/>
              </a:rPr>
              <a:t>indica </a:t>
            </a:r>
            <a:r>
              <a:rPr lang="es-MX" sz="3200" spc="-195" dirty="0">
                <a:latin typeface="GillSansMT"/>
              </a:rPr>
              <a:t>la </a:t>
            </a:r>
            <a:r>
              <a:rPr lang="es-MX" sz="3200" spc="-114" dirty="0">
                <a:latin typeface="GillSansMT"/>
              </a:rPr>
              <a:t>importancia  </a:t>
            </a:r>
            <a:r>
              <a:rPr lang="es-MX" sz="3200" spc="-150" dirty="0">
                <a:latin typeface="GillSansMT"/>
              </a:rPr>
              <a:t>relativa </a:t>
            </a:r>
            <a:r>
              <a:rPr lang="es-MX" sz="3200" spc="-140" dirty="0">
                <a:latin typeface="GillSansMT"/>
              </a:rPr>
              <a:t>del </a:t>
            </a:r>
            <a:r>
              <a:rPr lang="es-MX" sz="3200" spc="-90" dirty="0">
                <a:latin typeface="GillSansMT"/>
              </a:rPr>
              <a:t>mismo </a:t>
            </a:r>
            <a:r>
              <a:rPr lang="es-MX" sz="3200" spc="-140" dirty="0">
                <a:latin typeface="GillSansMT"/>
              </a:rPr>
              <a:t>para </a:t>
            </a:r>
            <a:r>
              <a:rPr lang="es-MX" sz="3200" spc="-145" dirty="0">
                <a:latin typeface="GillSansMT"/>
              </a:rPr>
              <a:t>alcanzar </a:t>
            </a:r>
            <a:r>
              <a:rPr lang="es-MX" sz="3200" spc="-160" dirty="0">
                <a:latin typeface="GillSansMT"/>
              </a:rPr>
              <a:t>el </a:t>
            </a:r>
            <a:r>
              <a:rPr lang="es-MX" sz="3200" spc="-85" dirty="0">
                <a:latin typeface="GillSansMT"/>
              </a:rPr>
              <a:t>éxito </a:t>
            </a:r>
            <a:r>
              <a:rPr lang="es-MX" sz="3200" spc="-125" dirty="0">
                <a:latin typeface="GillSansMT"/>
              </a:rPr>
              <a:t>de </a:t>
            </a:r>
            <a:r>
              <a:rPr lang="es-MX" sz="3200" spc="-195" dirty="0">
                <a:latin typeface="GillSansMT"/>
              </a:rPr>
              <a:t>la </a:t>
            </a:r>
            <a:r>
              <a:rPr lang="es-MX" sz="3200" spc="-150" dirty="0">
                <a:latin typeface="GillSansMT"/>
              </a:rPr>
              <a:t>empresa.  </a:t>
            </a:r>
            <a:r>
              <a:rPr lang="es-MX" sz="3200" spc="-125" dirty="0">
                <a:latin typeface="GillSansMT"/>
              </a:rPr>
              <a:t>Independientemente de que </a:t>
            </a:r>
            <a:r>
              <a:rPr lang="es-MX" sz="3200" spc="-160" dirty="0">
                <a:latin typeface="GillSansMT"/>
              </a:rPr>
              <a:t>el </a:t>
            </a:r>
            <a:r>
              <a:rPr lang="es-MX" sz="3200" spc="-120" dirty="0">
                <a:latin typeface="GillSansMT"/>
              </a:rPr>
              <a:t>factor </a:t>
            </a:r>
            <a:r>
              <a:rPr lang="es-MX" sz="3200" spc="-180" dirty="0">
                <a:latin typeface="GillSansMT"/>
              </a:rPr>
              <a:t>clave </a:t>
            </a:r>
            <a:r>
              <a:rPr lang="es-MX" sz="3200" spc="-110" dirty="0">
                <a:latin typeface="GillSansMT"/>
              </a:rPr>
              <a:t>represente </a:t>
            </a:r>
            <a:r>
              <a:rPr lang="es-MX" sz="3200" spc="-140" dirty="0">
                <a:latin typeface="GillSansMT"/>
              </a:rPr>
              <a:t>una  fuerza </a:t>
            </a:r>
            <a:r>
              <a:rPr lang="es-MX" sz="3200" spc="30" dirty="0">
                <a:latin typeface="GillSansMT"/>
              </a:rPr>
              <a:t>o </a:t>
            </a:r>
            <a:r>
              <a:rPr lang="es-MX" sz="3200" spc="-140" dirty="0">
                <a:latin typeface="GillSansMT"/>
              </a:rPr>
              <a:t>una debilidad </a:t>
            </a:r>
            <a:r>
              <a:rPr lang="es-MX" sz="3200" spc="-150" dirty="0">
                <a:latin typeface="GillSansMT"/>
              </a:rPr>
              <a:t>interna, </a:t>
            </a:r>
            <a:r>
              <a:rPr lang="es-MX" sz="3200" spc="-65" dirty="0">
                <a:latin typeface="GillSansMT"/>
              </a:rPr>
              <a:t>los </a:t>
            </a:r>
            <a:r>
              <a:rPr lang="es-MX" sz="3200" spc="-120" dirty="0">
                <a:latin typeface="GillSansMT"/>
              </a:rPr>
              <a:t>factores </a:t>
            </a:r>
            <a:r>
              <a:rPr lang="es-MX" sz="3200" spc="-125" dirty="0">
                <a:latin typeface="GillSansMT"/>
              </a:rPr>
              <a:t>que </a:t>
            </a:r>
            <a:r>
              <a:rPr lang="es-MX" sz="3200" spc="-95" dirty="0">
                <a:latin typeface="GillSansMT"/>
              </a:rPr>
              <a:t>se consideren  </a:t>
            </a:r>
            <a:r>
              <a:rPr lang="es-MX" sz="3200" spc="-125" dirty="0">
                <a:latin typeface="GillSansMT"/>
              </a:rPr>
              <a:t>que </a:t>
            </a:r>
            <a:r>
              <a:rPr lang="es-MX" sz="3200" spc="-110" dirty="0">
                <a:latin typeface="GillSansMT"/>
              </a:rPr>
              <a:t>repercutirán </a:t>
            </a:r>
            <a:r>
              <a:rPr lang="es-MX" sz="3200" spc="-130" dirty="0">
                <a:latin typeface="GillSansMT"/>
              </a:rPr>
              <a:t>mas </a:t>
            </a:r>
            <a:r>
              <a:rPr lang="es-MX" sz="3200" spc="-125" dirty="0">
                <a:latin typeface="GillSansMT"/>
              </a:rPr>
              <a:t>en </a:t>
            </a:r>
            <a:r>
              <a:rPr lang="es-MX" sz="3200" spc="-160" dirty="0">
                <a:latin typeface="GillSansMT"/>
              </a:rPr>
              <a:t>el </a:t>
            </a:r>
            <a:r>
              <a:rPr lang="es-MX" sz="3200" spc="-105" dirty="0">
                <a:latin typeface="GillSansMT"/>
              </a:rPr>
              <a:t>desempeño </a:t>
            </a:r>
            <a:r>
              <a:rPr lang="es-MX" sz="3200" spc="-125" dirty="0">
                <a:latin typeface="GillSansMT"/>
              </a:rPr>
              <a:t>de </a:t>
            </a:r>
            <a:r>
              <a:rPr lang="es-MX" sz="3200" spc="-195" dirty="0">
                <a:latin typeface="GillSansMT"/>
              </a:rPr>
              <a:t>la </a:t>
            </a:r>
            <a:r>
              <a:rPr lang="es-MX" sz="3200" spc="-105" dirty="0">
                <a:latin typeface="GillSansMT"/>
              </a:rPr>
              <a:t>organización  </a:t>
            </a:r>
            <a:r>
              <a:rPr lang="es-MX" sz="3200" spc="-125" dirty="0">
                <a:latin typeface="GillSansMT"/>
              </a:rPr>
              <a:t>deben </a:t>
            </a:r>
            <a:r>
              <a:rPr lang="es-MX" sz="3200" spc="-145" dirty="0">
                <a:latin typeface="GillSansMT"/>
              </a:rPr>
              <a:t>llevar </a:t>
            </a:r>
            <a:r>
              <a:rPr lang="es-MX" sz="3200" spc="-65" dirty="0">
                <a:latin typeface="GillSansMT"/>
              </a:rPr>
              <a:t>los </a:t>
            </a:r>
            <a:r>
              <a:rPr lang="es-MX" sz="3200" spc="-70" dirty="0">
                <a:latin typeface="GillSansMT"/>
              </a:rPr>
              <a:t>pesos </a:t>
            </a:r>
            <a:r>
              <a:rPr lang="es-MX" sz="3200" spc="-135" dirty="0">
                <a:latin typeface="GillSansMT"/>
              </a:rPr>
              <a:t>mas </a:t>
            </a:r>
            <a:r>
              <a:rPr lang="es-MX" sz="3200" spc="-150" dirty="0">
                <a:latin typeface="GillSansMT"/>
              </a:rPr>
              <a:t>altos. </a:t>
            </a:r>
            <a:r>
              <a:rPr lang="es-MX" sz="3200" spc="-125" dirty="0">
                <a:latin typeface="GillSansMT"/>
              </a:rPr>
              <a:t>El </a:t>
            </a:r>
            <a:r>
              <a:rPr lang="es-MX" sz="3200" spc="-130" dirty="0">
                <a:latin typeface="GillSansMT"/>
              </a:rPr>
              <a:t>total </a:t>
            </a:r>
            <a:r>
              <a:rPr lang="es-MX" sz="3200" spc="-125" dirty="0">
                <a:latin typeface="GillSansMT"/>
              </a:rPr>
              <a:t>de </a:t>
            </a:r>
            <a:r>
              <a:rPr lang="es-MX" sz="3200" spc="-50" dirty="0">
                <a:latin typeface="GillSansMT"/>
              </a:rPr>
              <a:t>todos </a:t>
            </a:r>
            <a:r>
              <a:rPr lang="es-MX" sz="3200" spc="-65" dirty="0">
                <a:latin typeface="GillSansMT"/>
              </a:rPr>
              <a:t>los </a:t>
            </a:r>
            <a:r>
              <a:rPr lang="es-MX" sz="3200" spc="-70" dirty="0">
                <a:latin typeface="GillSansMT"/>
              </a:rPr>
              <a:t>pesos  </a:t>
            </a:r>
            <a:r>
              <a:rPr lang="es-MX" sz="3200" spc="-130" dirty="0">
                <a:latin typeface="GillSansMT"/>
              </a:rPr>
              <a:t>debe </a:t>
            </a:r>
            <a:r>
              <a:rPr lang="es-MX" sz="3200" spc="-125" dirty="0">
                <a:latin typeface="GillSansMT"/>
              </a:rPr>
              <a:t>de</a:t>
            </a:r>
            <a:r>
              <a:rPr lang="es-MX" sz="3200" spc="5" dirty="0">
                <a:latin typeface="GillSansMT"/>
              </a:rPr>
              <a:t> </a:t>
            </a:r>
            <a:r>
              <a:rPr lang="es-MX" sz="3200" spc="-140" dirty="0">
                <a:latin typeface="GillSansMT"/>
              </a:rPr>
              <a:t>sumar 1.0.</a:t>
            </a:r>
            <a:endParaRPr lang="es-MX" sz="3200" dirty="0">
              <a:latin typeface="GillSansMT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56818" y="3394709"/>
            <a:ext cx="1094512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6819" y="4370070"/>
            <a:ext cx="1129760" cy="111252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57198" y="5353050"/>
            <a:ext cx="112938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57200" y="6332220"/>
            <a:ext cx="1129378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Marcador de número de diapositiva 3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409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1939544" y="1166875"/>
            <a:ext cx="7304405" cy="496225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22300" marR="5080" indent="-609600">
              <a:lnSpc>
                <a:spcPct val="100000"/>
              </a:lnSpc>
              <a:spcBef>
                <a:spcPts val="95"/>
              </a:spcBef>
            </a:pPr>
            <a:r>
              <a:rPr sz="3200" spc="-280" dirty="0">
                <a:latin typeface="GillSansMT"/>
                <a:cs typeface="Trebuchet MS"/>
              </a:rPr>
              <a:t>3</a:t>
            </a:r>
            <a:r>
              <a:rPr sz="3200" spc="-280" dirty="0" smtClean="0">
                <a:latin typeface="GillSansMT"/>
                <a:cs typeface="Trebuchet MS"/>
              </a:rPr>
              <a:t>.</a:t>
            </a:r>
            <a:r>
              <a:rPr lang="es-MX" sz="3200" spc="-280" dirty="0" smtClean="0">
                <a:latin typeface="GillSansMT"/>
                <a:cs typeface="Trebuchet MS"/>
              </a:rPr>
              <a:t> </a:t>
            </a:r>
            <a:r>
              <a:rPr sz="3200" spc="-280" dirty="0" smtClean="0">
                <a:latin typeface="GillSansMT"/>
                <a:cs typeface="Trebuchet MS"/>
              </a:rPr>
              <a:t> </a:t>
            </a:r>
            <a:r>
              <a:rPr sz="3200" spc="-110" dirty="0">
                <a:latin typeface="GillSansMT"/>
                <a:cs typeface="Trebuchet MS"/>
              </a:rPr>
              <a:t>Asigne </a:t>
            </a:r>
            <a:r>
              <a:rPr sz="3200" spc="-210" dirty="0">
                <a:latin typeface="GillSansMT"/>
                <a:cs typeface="Trebuchet MS"/>
              </a:rPr>
              <a:t>una </a:t>
            </a:r>
            <a:r>
              <a:rPr sz="3200" spc="-220" dirty="0">
                <a:latin typeface="GillSansMT"/>
                <a:cs typeface="Trebuchet MS"/>
              </a:rPr>
              <a:t>calificación </a:t>
            </a:r>
            <a:r>
              <a:rPr sz="3200" spc="-170" dirty="0">
                <a:latin typeface="GillSansMT"/>
                <a:cs typeface="Trebuchet MS"/>
              </a:rPr>
              <a:t>entre </a:t>
            </a:r>
            <a:r>
              <a:rPr sz="3200" spc="-80" dirty="0">
                <a:latin typeface="GillSansMT"/>
                <a:cs typeface="Trebuchet MS"/>
              </a:rPr>
              <a:t>1 </a:t>
            </a:r>
            <a:r>
              <a:rPr sz="3200" spc="-180" dirty="0">
                <a:latin typeface="GillSansMT"/>
                <a:cs typeface="Trebuchet MS"/>
              </a:rPr>
              <a:t>y </a:t>
            </a:r>
            <a:r>
              <a:rPr sz="3200" spc="-80" dirty="0">
                <a:latin typeface="GillSansMT"/>
                <a:cs typeface="Trebuchet MS"/>
              </a:rPr>
              <a:t>4 </a:t>
            </a:r>
            <a:r>
              <a:rPr sz="3200" spc="-320" dirty="0">
                <a:latin typeface="GillSansMT"/>
                <a:cs typeface="Trebuchet MS"/>
              </a:rPr>
              <a:t>a </a:t>
            </a:r>
            <a:r>
              <a:rPr sz="3200" spc="-250" dirty="0">
                <a:latin typeface="GillSansMT"/>
                <a:cs typeface="Trebuchet MS"/>
              </a:rPr>
              <a:t>cada  </a:t>
            </a:r>
            <a:r>
              <a:rPr sz="3200" spc="-85" dirty="0">
                <a:latin typeface="GillSansMT"/>
                <a:cs typeface="Trebuchet MS"/>
              </a:rPr>
              <a:t>uno </a:t>
            </a:r>
            <a:r>
              <a:rPr sz="3200" spc="-185" dirty="0">
                <a:latin typeface="GillSansMT"/>
                <a:cs typeface="Trebuchet MS"/>
              </a:rPr>
              <a:t>de </a:t>
            </a:r>
            <a:r>
              <a:rPr sz="3200" spc="-90" dirty="0">
                <a:latin typeface="GillSansMT"/>
                <a:cs typeface="Trebuchet MS"/>
              </a:rPr>
              <a:t>los </a:t>
            </a:r>
            <a:r>
              <a:rPr sz="3200" spc="-175" dirty="0">
                <a:latin typeface="GillSansMT"/>
                <a:cs typeface="Trebuchet MS"/>
              </a:rPr>
              <a:t>factores </a:t>
            </a:r>
            <a:r>
              <a:rPr sz="3200" spc="-320" dirty="0">
                <a:latin typeface="GillSansMT"/>
                <a:cs typeface="Trebuchet MS"/>
              </a:rPr>
              <a:t>a </a:t>
            </a:r>
            <a:r>
              <a:rPr sz="3200" spc="-200" dirty="0">
                <a:latin typeface="GillSansMT"/>
                <a:cs typeface="Trebuchet MS"/>
              </a:rPr>
              <a:t>efecto </a:t>
            </a:r>
            <a:r>
              <a:rPr sz="3200" spc="-185" dirty="0">
                <a:latin typeface="GillSansMT"/>
                <a:cs typeface="Trebuchet MS"/>
              </a:rPr>
              <a:t>de </a:t>
            </a:r>
            <a:r>
              <a:rPr sz="3200" spc="-180" dirty="0">
                <a:latin typeface="GillSansMT"/>
                <a:cs typeface="Trebuchet MS"/>
              </a:rPr>
              <a:t>indicar </a:t>
            </a:r>
            <a:r>
              <a:rPr sz="3200" spc="-140" dirty="0">
                <a:latin typeface="GillSansMT"/>
                <a:cs typeface="Trebuchet MS"/>
              </a:rPr>
              <a:t>si  </a:t>
            </a:r>
            <a:r>
              <a:rPr sz="3200" spc="-235" dirty="0">
                <a:latin typeface="GillSansMT"/>
                <a:cs typeface="Trebuchet MS"/>
              </a:rPr>
              <a:t>el </a:t>
            </a:r>
            <a:r>
              <a:rPr sz="3200" spc="-175" dirty="0">
                <a:latin typeface="GillSansMT"/>
                <a:cs typeface="Trebuchet MS"/>
              </a:rPr>
              <a:t>factor </a:t>
            </a:r>
            <a:r>
              <a:rPr sz="3200" spc="-170" dirty="0">
                <a:latin typeface="GillSansMT"/>
                <a:cs typeface="Trebuchet MS"/>
              </a:rPr>
              <a:t>representa </a:t>
            </a:r>
            <a:r>
              <a:rPr sz="3200" spc="-210" dirty="0">
                <a:latin typeface="GillSansMT"/>
                <a:cs typeface="Trebuchet MS"/>
              </a:rPr>
              <a:t>una </a:t>
            </a:r>
            <a:r>
              <a:rPr sz="3200" spc="-204" dirty="0">
                <a:latin typeface="GillSansMT"/>
                <a:cs typeface="Trebuchet MS"/>
              </a:rPr>
              <a:t>debilidad </a:t>
            </a:r>
            <a:r>
              <a:rPr sz="3200" spc="-165" dirty="0">
                <a:latin typeface="GillSansMT"/>
                <a:cs typeface="Trebuchet MS"/>
              </a:rPr>
              <a:t>mayor  </a:t>
            </a:r>
            <a:r>
              <a:rPr sz="3200" spc="-215" dirty="0">
                <a:latin typeface="GillSansMT"/>
                <a:cs typeface="Trebuchet MS"/>
              </a:rPr>
              <a:t>(calificación </a:t>
            </a:r>
            <a:r>
              <a:rPr sz="3200" spc="185" dirty="0">
                <a:latin typeface="GillSansMT"/>
                <a:cs typeface="Trebuchet MS"/>
              </a:rPr>
              <a:t>= </a:t>
            </a:r>
            <a:r>
              <a:rPr sz="3200" spc="-235" dirty="0">
                <a:latin typeface="GillSansMT"/>
                <a:cs typeface="Trebuchet MS"/>
              </a:rPr>
              <a:t>1), </a:t>
            </a:r>
            <a:r>
              <a:rPr lang="es-MX" sz="3200" spc="-210" dirty="0" smtClean="0">
                <a:latin typeface="GillSansMT"/>
                <a:cs typeface="Trebuchet MS"/>
              </a:rPr>
              <a:t>una</a:t>
            </a:r>
            <a:r>
              <a:rPr sz="3200" spc="-210" dirty="0" smtClean="0">
                <a:latin typeface="GillSansMT"/>
                <a:cs typeface="Trebuchet MS"/>
              </a:rPr>
              <a:t> </a:t>
            </a:r>
            <a:r>
              <a:rPr lang="es-MX" sz="3200" spc="-204" dirty="0" smtClean="0">
                <a:latin typeface="GillSansMT"/>
                <a:cs typeface="Trebuchet MS"/>
              </a:rPr>
              <a:t>debilidad</a:t>
            </a:r>
            <a:r>
              <a:rPr sz="3200" spc="-225" dirty="0" smtClean="0">
                <a:latin typeface="GillSansMT"/>
                <a:cs typeface="Trebuchet MS"/>
              </a:rPr>
              <a:t> </a:t>
            </a:r>
            <a:r>
              <a:rPr lang="es-MX" sz="3200" spc="-105" dirty="0" smtClean="0">
                <a:latin typeface="GillSansMT"/>
                <a:cs typeface="Trebuchet MS"/>
              </a:rPr>
              <a:t>menor</a:t>
            </a:r>
          </a:p>
          <a:p>
            <a:pPr marL="622300" marR="5080" indent="-609600">
              <a:lnSpc>
                <a:spcPct val="100000"/>
              </a:lnSpc>
              <a:spcBef>
                <a:spcPts val="95"/>
              </a:spcBef>
            </a:pPr>
            <a:r>
              <a:rPr lang="es-MX" sz="3200" spc="-215" dirty="0" smtClean="0">
                <a:latin typeface="GillSansMT"/>
                <a:cs typeface="Trebuchet MS"/>
              </a:rPr>
              <a:t>       (</a:t>
            </a:r>
            <a:r>
              <a:rPr lang="es-MX" sz="3200" spc="-215" dirty="0">
                <a:latin typeface="GillSansMT"/>
                <a:cs typeface="Trebuchet MS"/>
              </a:rPr>
              <a:t>calificación </a:t>
            </a:r>
            <a:r>
              <a:rPr lang="es-MX" sz="3200" spc="185" dirty="0">
                <a:latin typeface="GillSansMT"/>
                <a:cs typeface="Trebuchet MS"/>
              </a:rPr>
              <a:t>= </a:t>
            </a:r>
            <a:r>
              <a:rPr lang="es-MX" sz="3200" spc="-235" dirty="0" smtClean="0">
                <a:latin typeface="GillSansMT"/>
                <a:cs typeface="Trebuchet MS"/>
              </a:rPr>
              <a:t>2), </a:t>
            </a:r>
            <a:r>
              <a:rPr lang="es-MX" sz="3200" spc="-210" dirty="0" smtClean="0">
                <a:latin typeface="GillSansMT"/>
                <a:cs typeface="Trebuchet MS"/>
              </a:rPr>
              <a:t>una fuerza </a:t>
            </a:r>
            <a:r>
              <a:rPr lang="es-MX" sz="3200" spc="-105" dirty="0" smtClean="0">
                <a:latin typeface="GillSansMT"/>
                <a:cs typeface="Trebuchet MS"/>
              </a:rPr>
              <a:t>menor</a:t>
            </a:r>
          </a:p>
          <a:p>
            <a:pPr marL="622300" marR="5080" indent="-609600">
              <a:lnSpc>
                <a:spcPct val="100000"/>
              </a:lnSpc>
              <a:spcBef>
                <a:spcPts val="95"/>
              </a:spcBef>
            </a:pPr>
            <a:r>
              <a:rPr lang="es-MX" sz="3200" spc="-105" dirty="0" smtClean="0">
                <a:latin typeface="GillSansMT"/>
                <a:cs typeface="Trebuchet MS"/>
              </a:rPr>
              <a:t>      </a:t>
            </a:r>
            <a:r>
              <a:rPr sz="3200" spc="-215" dirty="0" smtClean="0">
                <a:latin typeface="GillSansMT"/>
                <a:cs typeface="Trebuchet MS"/>
              </a:rPr>
              <a:t>(</a:t>
            </a:r>
            <a:r>
              <a:rPr lang="es-MX" sz="3200" spc="-215" dirty="0" smtClean="0">
                <a:latin typeface="GillSansMT"/>
                <a:cs typeface="Trebuchet MS"/>
              </a:rPr>
              <a:t>calificación</a:t>
            </a:r>
            <a:r>
              <a:rPr sz="3200" spc="-215" dirty="0" smtClean="0">
                <a:latin typeface="GillSansMT"/>
                <a:cs typeface="Trebuchet MS"/>
              </a:rPr>
              <a:t> </a:t>
            </a:r>
            <a:r>
              <a:rPr sz="3200" spc="-15" dirty="0" smtClean="0">
                <a:latin typeface="GillSansMT"/>
                <a:cs typeface="Trebuchet MS"/>
              </a:rPr>
              <a:t>=</a:t>
            </a:r>
            <a:r>
              <a:rPr lang="es-MX" sz="3200" spc="-15" dirty="0" smtClean="0">
                <a:latin typeface="GillSansMT"/>
                <a:cs typeface="Trebuchet MS"/>
              </a:rPr>
              <a:t> </a:t>
            </a:r>
            <a:r>
              <a:rPr sz="3200" spc="-15" dirty="0" smtClean="0">
                <a:latin typeface="GillSansMT"/>
                <a:cs typeface="Trebuchet MS"/>
              </a:rPr>
              <a:t>3</a:t>
            </a:r>
            <a:r>
              <a:rPr sz="3200" spc="-15" dirty="0">
                <a:latin typeface="GillSansMT"/>
                <a:cs typeface="Trebuchet MS"/>
              </a:rPr>
              <a:t>) </a:t>
            </a:r>
            <a:r>
              <a:rPr sz="3200" spc="45" dirty="0">
                <a:latin typeface="GillSansMT"/>
                <a:cs typeface="Trebuchet MS"/>
              </a:rPr>
              <a:t>o </a:t>
            </a:r>
            <a:r>
              <a:rPr sz="3200" spc="-210" dirty="0">
                <a:latin typeface="GillSansMT"/>
                <a:cs typeface="Trebuchet MS"/>
              </a:rPr>
              <a:t>una fuerza </a:t>
            </a:r>
            <a:r>
              <a:rPr sz="3200" spc="-165" dirty="0">
                <a:latin typeface="GillSansMT"/>
                <a:cs typeface="Trebuchet MS"/>
              </a:rPr>
              <a:t>mayor  </a:t>
            </a:r>
            <a:r>
              <a:rPr sz="3200" spc="-215" dirty="0">
                <a:latin typeface="GillSansMT"/>
                <a:cs typeface="Trebuchet MS"/>
              </a:rPr>
              <a:t>(calificación </a:t>
            </a:r>
            <a:r>
              <a:rPr sz="3200" spc="185" dirty="0">
                <a:latin typeface="GillSansMT"/>
                <a:cs typeface="Trebuchet MS"/>
              </a:rPr>
              <a:t>= </a:t>
            </a:r>
            <a:r>
              <a:rPr sz="3200" spc="-140" dirty="0">
                <a:latin typeface="GillSansMT"/>
                <a:cs typeface="Trebuchet MS"/>
              </a:rPr>
              <a:t>4).Así, </a:t>
            </a:r>
            <a:r>
              <a:rPr sz="3200" spc="-215" dirty="0">
                <a:latin typeface="GillSansMT"/>
                <a:cs typeface="Trebuchet MS"/>
              </a:rPr>
              <a:t>las </a:t>
            </a:r>
            <a:r>
              <a:rPr sz="3200" spc="-210" dirty="0">
                <a:latin typeface="GillSansMT"/>
                <a:cs typeface="Trebuchet MS"/>
              </a:rPr>
              <a:t>calificaciones </a:t>
            </a:r>
            <a:r>
              <a:rPr sz="3200" spc="-140" dirty="0">
                <a:latin typeface="GillSansMT"/>
                <a:cs typeface="Trebuchet MS"/>
              </a:rPr>
              <a:t>se  </a:t>
            </a:r>
            <a:r>
              <a:rPr sz="3200" spc="-190" dirty="0">
                <a:latin typeface="GillSansMT"/>
                <a:cs typeface="Trebuchet MS"/>
              </a:rPr>
              <a:t>refieren </a:t>
            </a:r>
            <a:r>
              <a:rPr sz="3200" spc="-320" dirty="0">
                <a:latin typeface="GillSansMT"/>
                <a:cs typeface="Trebuchet MS"/>
              </a:rPr>
              <a:t>a </a:t>
            </a:r>
            <a:r>
              <a:rPr sz="3200" spc="-285" dirty="0">
                <a:latin typeface="GillSansMT"/>
                <a:cs typeface="Trebuchet MS"/>
              </a:rPr>
              <a:t>la </a:t>
            </a:r>
            <a:r>
              <a:rPr sz="3200" spc="-220" dirty="0">
                <a:latin typeface="GillSansMT"/>
                <a:cs typeface="Trebuchet MS"/>
              </a:rPr>
              <a:t>compañía, </a:t>
            </a:r>
            <a:r>
              <a:rPr sz="3200" spc="-170" dirty="0">
                <a:latin typeface="GillSansMT"/>
                <a:cs typeface="Trebuchet MS"/>
              </a:rPr>
              <a:t>mientras </a:t>
            </a:r>
            <a:r>
              <a:rPr sz="3200" spc="-185" dirty="0">
                <a:latin typeface="GillSansMT"/>
                <a:cs typeface="Trebuchet MS"/>
              </a:rPr>
              <a:t>que </a:t>
            </a:r>
            <a:r>
              <a:rPr sz="3200" spc="-95" dirty="0">
                <a:latin typeface="GillSansMT"/>
                <a:cs typeface="Trebuchet MS"/>
              </a:rPr>
              <a:t>los  </a:t>
            </a:r>
            <a:r>
              <a:rPr sz="3200" spc="-100" dirty="0">
                <a:latin typeface="GillSansMT"/>
                <a:cs typeface="Trebuchet MS"/>
              </a:rPr>
              <a:t>pesos </a:t>
            </a:r>
            <a:r>
              <a:rPr sz="3200" spc="-204" dirty="0">
                <a:latin typeface="GillSansMT"/>
                <a:cs typeface="Trebuchet MS"/>
              </a:rPr>
              <a:t>del </a:t>
            </a:r>
            <a:r>
              <a:rPr sz="3200" spc="-130" dirty="0">
                <a:latin typeface="GillSansMT"/>
                <a:cs typeface="Trebuchet MS"/>
              </a:rPr>
              <a:t>paso </a:t>
            </a:r>
            <a:r>
              <a:rPr sz="3200" spc="-80" dirty="0">
                <a:latin typeface="GillSansMT"/>
                <a:cs typeface="Trebuchet MS"/>
              </a:rPr>
              <a:t>2 </a:t>
            </a:r>
            <a:r>
              <a:rPr sz="3200" spc="-140" dirty="0">
                <a:latin typeface="GillSansMT"/>
                <a:cs typeface="Trebuchet MS"/>
              </a:rPr>
              <a:t>se </a:t>
            </a:r>
            <a:r>
              <a:rPr sz="3200" spc="-190" dirty="0">
                <a:latin typeface="GillSansMT"/>
                <a:cs typeface="Trebuchet MS"/>
              </a:rPr>
              <a:t>refieren </a:t>
            </a:r>
            <a:r>
              <a:rPr sz="3200" spc="-320" dirty="0">
                <a:latin typeface="GillSansMT"/>
                <a:cs typeface="Trebuchet MS"/>
              </a:rPr>
              <a:t>a </a:t>
            </a:r>
            <a:r>
              <a:rPr sz="3200" spc="-285" dirty="0">
                <a:latin typeface="GillSansMT"/>
                <a:cs typeface="Trebuchet MS"/>
              </a:rPr>
              <a:t>la  </a:t>
            </a:r>
            <a:r>
              <a:rPr lang="es-MX" sz="3200" spc="-200" dirty="0" smtClean="0">
                <a:latin typeface="GillSansMT"/>
                <a:cs typeface="Trebuchet MS"/>
              </a:rPr>
              <a:t>industria</a:t>
            </a:r>
            <a:r>
              <a:rPr sz="3200" spc="-200" dirty="0" smtClean="0">
                <a:latin typeface="GillSansMT"/>
                <a:cs typeface="Trebuchet MS"/>
              </a:rPr>
              <a:t>.</a:t>
            </a:r>
            <a:endParaRPr sz="3200" dirty="0">
              <a:latin typeface="GillSansMT"/>
              <a:cs typeface="Trebuchet MS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Marcador de número de diapositiva 3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31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2021839" y="1600454"/>
            <a:ext cx="7116445" cy="462113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5910" marR="5080" indent="-283210">
              <a:lnSpc>
                <a:spcPct val="100000"/>
              </a:lnSpc>
              <a:spcBef>
                <a:spcPts val="95"/>
              </a:spcBef>
              <a:buAutoNum type="arabicPeriod" startAt="4"/>
              <a:tabLst>
                <a:tab pos="375920" algn="l"/>
              </a:tabLst>
            </a:pPr>
            <a:r>
              <a:rPr lang="es-MX" sz="3200" spc="-165" dirty="0" smtClean="0">
                <a:latin typeface="GillSansMT"/>
                <a:cs typeface="Trebuchet MS"/>
              </a:rPr>
              <a:t> Multiplique</a:t>
            </a:r>
            <a:r>
              <a:rPr sz="3200" spc="-165" dirty="0" smtClean="0">
                <a:latin typeface="GillSansMT"/>
                <a:cs typeface="Trebuchet MS"/>
              </a:rPr>
              <a:t> </a:t>
            </a:r>
            <a:r>
              <a:rPr sz="3200" spc="-229" dirty="0">
                <a:latin typeface="GillSansMT"/>
                <a:cs typeface="Trebuchet MS"/>
              </a:rPr>
              <a:t>el </a:t>
            </a:r>
            <a:r>
              <a:rPr sz="3200" spc="-105" dirty="0">
                <a:latin typeface="GillSansMT"/>
                <a:cs typeface="Trebuchet MS"/>
              </a:rPr>
              <a:t>peso </a:t>
            </a:r>
            <a:r>
              <a:rPr sz="3200" spc="-185" dirty="0">
                <a:latin typeface="GillSansMT"/>
                <a:cs typeface="Trebuchet MS"/>
              </a:rPr>
              <a:t>de </a:t>
            </a:r>
            <a:r>
              <a:rPr sz="3200" spc="-245" dirty="0">
                <a:latin typeface="GillSansMT"/>
                <a:cs typeface="Trebuchet MS"/>
              </a:rPr>
              <a:t>cada </a:t>
            </a:r>
            <a:r>
              <a:rPr sz="3200" spc="-170" dirty="0">
                <a:latin typeface="GillSansMT"/>
                <a:cs typeface="Trebuchet MS"/>
              </a:rPr>
              <a:t>factor </a:t>
            </a:r>
            <a:r>
              <a:rPr sz="3200" spc="-40" dirty="0">
                <a:latin typeface="GillSansMT"/>
                <a:cs typeface="Trebuchet MS"/>
              </a:rPr>
              <a:t>por </a:t>
            </a:r>
            <a:r>
              <a:rPr sz="3200" spc="-110" dirty="0">
                <a:latin typeface="GillSansMT"/>
                <a:cs typeface="Trebuchet MS"/>
              </a:rPr>
              <a:t>su  </a:t>
            </a:r>
            <a:r>
              <a:rPr sz="3200" spc="-220" dirty="0">
                <a:latin typeface="GillSansMT"/>
                <a:cs typeface="Trebuchet MS"/>
              </a:rPr>
              <a:t>calificación </a:t>
            </a:r>
            <a:r>
              <a:rPr sz="3200" spc="-135" dirty="0">
                <a:latin typeface="GillSansMT"/>
                <a:cs typeface="Trebuchet MS"/>
              </a:rPr>
              <a:t>correspondiente </a:t>
            </a:r>
            <a:r>
              <a:rPr sz="3200" spc="-204" dirty="0">
                <a:latin typeface="GillSansMT"/>
                <a:cs typeface="Trebuchet MS"/>
              </a:rPr>
              <a:t>para  </a:t>
            </a:r>
            <a:r>
              <a:rPr sz="3200" spc="-165" dirty="0">
                <a:latin typeface="GillSansMT"/>
                <a:cs typeface="Trebuchet MS"/>
              </a:rPr>
              <a:t>determinar </a:t>
            </a:r>
            <a:r>
              <a:rPr sz="3200" spc="-210" dirty="0">
                <a:latin typeface="GillSansMT"/>
                <a:cs typeface="Trebuchet MS"/>
              </a:rPr>
              <a:t>una </a:t>
            </a:r>
            <a:r>
              <a:rPr sz="3200" spc="-220" dirty="0">
                <a:latin typeface="GillSansMT"/>
                <a:cs typeface="Trebuchet MS"/>
              </a:rPr>
              <a:t>calificación </a:t>
            </a:r>
            <a:r>
              <a:rPr sz="3200" spc="-165" dirty="0">
                <a:latin typeface="GillSansMT"/>
                <a:cs typeface="Trebuchet MS"/>
              </a:rPr>
              <a:t>ponderada  </a:t>
            </a:r>
            <a:r>
              <a:rPr sz="3200" spc="-204" dirty="0">
                <a:latin typeface="GillSansMT"/>
                <a:cs typeface="Trebuchet MS"/>
              </a:rPr>
              <a:t>para </a:t>
            </a:r>
            <a:r>
              <a:rPr sz="3200" spc="-250" dirty="0">
                <a:latin typeface="GillSansMT"/>
                <a:cs typeface="Trebuchet MS"/>
              </a:rPr>
              <a:t>cada</a:t>
            </a:r>
            <a:r>
              <a:rPr sz="3200" spc="45" dirty="0">
                <a:latin typeface="GillSansMT"/>
                <a:cs typeface="Trebuchet MS"/>
              </a:rPr>
              <a:t> </a:t>
            </a:r>
            <a:r>
              <a:rPr sz="3200" spc="-235" dirty="0">
                <a:latin typeface="GillSansMT"/>
                <a:cs typeface="Trebuchet MS"/>
              </a:rPr>
              <a:t>variable.</a:t>
            </a:r>
            <a:endParaRPr sz="3200" dirty="0">
              <a:latin typeface="GillSansMT"/>
              <a:cs typeface="Trebuchet MS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Font typeface="Trebuchet MS"/>
              <a:buAutoNum type="arabicPeriod" startAt="4"/>
            </a:pPr>
            <a:endParaRPr sz="4350" dirty="0">
              <a:latin typeface="Times New Roman"/>
              <a:cs typeface="Times New Roman"/>
            </a:endParaRPr>
          </a:p>
          <a:p>
            <a:pPr marL="295910" marR="542290" indent="-283210">
              <a:lnSpc>
                <a:spcPct val="100000"/>
              </a:lnSpc>
              <a:buAutoNum type="arabicPeriod" startAt="4"/>
              <a:tabLst>
                <a:tab pos="376555" algn="l"/>
              </a:tabLst>
            </a:pPr>
            <a:r>
              <a:rPr lang="es-MX" sz="3200" spc="-160" dirty="0" smtClean="0">
                <a:latin typeface="GillSansMT"/>
                <a:cs typeface="Trebuchet MS"/>
              </a:rPr>
              <a:t> Sume</a:t>
            </a:r>
            <a:r>
              <a:rPr sz="3200" spc="-160" dirty="0" smtClean="0">
                <a:latin typeface="GillSansMT"/>
                <a:cs typeface="Trebuchet MS"/>
              </a:rPr>
              <a:t> </a:t>
            </a:r>
            <a:r>
              <a:rPr sz="3200" spc="-210" dirty="0">
                <a:latin typeface="GillSansMT"/>
                <a:cs typeface="Trebuchet MS"/>
              </a:rPr>
              <a:t>las </a:t>
            </a:r>
            <a:r>
              <a:rPr sz="3200" spc="-204" dirty="0">
                <a:latin typeface="GillSansMT"/>
                <a:cs typeface="Trebuchet MS"/>
              </a:rPr>
              <a:t>calificaciones </a:t>
            </a:r>
            <a:r>
              <a:rPr sz="3200" spc="-150" dirty="0">
                <a:latin typeface="GillSansMT"/>
                <a:cs typeface="Trebuchet MS"/>
              </a:rPr>
              <a:t>ponderadas </a:t>
            </a:r>
            <a:r>
              <a:rPr sz="3200" spc="-185" dirty="0">
                <a:latin typeface="GillSansMT"/>
                <a:cs typeface="Trebuchet MS"/>
              </a:rPr>
              <a:t>de  </a:t>
            </a:r>
            <a:r>
              <a:rPr sz="3200" spc="-250" dirty="0">
                <a:latin typeface="GillSansMT"/>
                <a:cs typeface="Trebuchet MS"/>
              </a:rPr>
              <a:t>cada </a:t>
            </a:r>
            <a:r>
              <a:rPr sz="3200" spc="-210" dirty="0">
                <a:latin typeface="GillSansMT"/>
                <a:cs typeface="Trebuchet MS"/>
              </a:rPr>
              <a:t>variable </a:t>
            </a:r>
            <a:r>
              <a:rPr sz="3200" spc="-204" dirty="0">
                <a:latin typeface="GillSansMT"/>
                <a:cs typeface="Trebuchet MS"/>
              </a:rPr>
              <a:t>para </a:t>
            </a:r>
            <a:r>
              <a:rPr sz="3200" spc="-165" dirty="0">
                <a:latin typeface="GillSansMT"/>
                <a:cs typeface="Trebuchet MS"/>
              </a:rPr>
              <a:t>determinar </a:t>
            </a:r>
            <a:r>
              <a:rPr sz="3200" spc="-235" dirty="0">
                <a:latin typeface="GillSansMT"/>
                <a:cs typeface="Trebuchet MS"/>
              </a:rPr>
              <a:t>el </a:t>
            </a:r>
            <a:r>
              <a:rPr sz="3200" spc="-190" dirty="0">
                <a:latin typeface="GillSansMT"/>
                <a:cs typeface="Trebuchet MS"/>
              </a:rPr>
              <a:t>total  </a:t>
            </a:r>
            <a:r>
              <a:rPr sz="3200" spc="-120" dirty="0">
                <a:latin typeface="GillSansMT"/>
                <a:cs typeface="Trebuchet MS"/>
              </a:rPr>
              <a:t>ponderado </a:t>
            </a:r>
            <a:r>
              <a:rPr sz="3200" spc="-185" dirty="0">
                <a:latin typeface="GillSansMT"/>
                <a:cs typeface="Trebuchet MS"/>
              </a:rPr>
              <a:t>de </a:t>
            </a:r>
            <a:r>
              <a:rPr sz="3200" spc="-280" dirty="0">
                <a:latin typeface="GillSansMT"/>
                <a:cs typeface="Trebuchet MS"/>
              </a:rPr>
              <a:t>la </a:t>
            </a:r>
            <a:r>
              <a:rPr sz="3200" spc="-160" dirty="0">
                <a:latin typeface="GillSansMT"/>
                <a:cs typeface="Trebuchet MS"/>
              </a:rPr>
              <a:t>organización</a:t>
            </a:r>
            <a:r>
              <a:rPr sz="3200" spc="260" dirty="0">
                <a:latin typeface="GillSansMT"/>
                <a:cs typeface="Trebuchet MS"/>
              </a:rPr>
              <a:t> </a:t>
            </a:r>
            <a:r>
              <a:rPr sz="3200" spc="-229" dirty="0">
                <a:latin typeface="GillSansMT"/>
                <a:cs typeface="Trebuchet MS"/>
              </a:rPr>
              <a:t>entera.</a:t>
            </a:r>
            <a:endParaRPr sz="3200" dirty="0">
              <a:latin typeface="GillSansMT"/>
              <a:cs typeface="Trebuchet MS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Marcador de número de diapositiva 3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32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93204" cy="85958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836930"/>
          </a:xfrm>
          <a:custGeom>
            <a:avLst/>
            <a:gdLst/>
            <a:ahLst/>
            <a:cxnLst/>
            <a:rect l="l" t="t" r="r" b="b"/>
            <a:pathLst>
              <a:path w="1905" h="836930">
                <a:moveTo>
                  <a:pt x="0" y="836675"/>
                </a:moveTo>
                <a:lnTo>
                  <a:pt x="1524" y="836675"/>
                </a:lnTo>
                <a:lnTo>
                  <a:pt x="1524" y="0"/>
                </a:lnTo>
                <a:lnTo>
                  <a:pt x="0" y="0"/>
                </a:lnTo>
                <a:lnTo>
                  <a:pt x="0" y="83667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796658" y="1287780"/>
            <a:ext cx="0" cy="148590"/>
          </a:xfrm>
          <a:custGeom>
            <a:avLst/>
            <a:gdLst/>
            <a:ahLst/>
            <a:cxnLst/>
            <a:rect l="l" t="t" r="r" b="b"/>
            <a:pathLst>
              <a:path h="148590">
                <a:moveTo>
                  <a:pt x="0" y="0"/>
                </a:moveTo>
                <a:lnTo>
                  <a:pt x="0" y="148589"/>
                </a:lnTo>
              </a:path>
            </a:pathLst>
          </a:custGeom>
          <a:ln w="12953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744206" y="1287780"/>
            <a:ext cx="0" cy="148590"/>
          </a:xfrm>
          <a:custGeom>
            <a:avLst/>
            <a:gdLst/>
            <a:ahLst/>
            <a:cxnLst/>
            <a:rect l="l" t="t" r="r" b="b"/>
            <a:pathLst>
              <a:path h="148590">
                <a:moveTo>
                  <a:pt x="0" y="0"/>
                </a:moveTo>
                <a:lnTo>
                  <a:pt x="0" y="148589"/>
                </a:lnTo>
              </a:path>
            </a:pathLst>
          </a:custGeom>
          <a:ln w="12192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618982" y="1287780"/>
            <a:ext cx="0" cy="148590"/>
          </a:xfrm>
          <a:custGeom>
            <a:avLst/>
            <a:gdLst/>
            <a:ahLst/>
            <a:cxnLst/>
            <a:rect l="l" t="t" r="r" b="b"/>
            <a:pathLst>
              <a:path h="148590">
                <a:moveTo>
                  <a:pt x="0" y="0"/>
                </a:moveTo>
                <a:lnTo>
                  <a:pt x="0" y="148589"/>
                </a:lnTo>
              </a:path>
            </a:pathLst>
          </a:custGeom>
          <a:ln w="12192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60629" y="1287780"/>
            <a:ext cx="0" cy="148590"/>
          </a:xfrm>
          <a:custGeom>
            <a:avLst/>
            <a:gdLst/>
            <a:ahLst/>
            <a:cxnLst/>
            <a:rect l="l" t="t" r="r" b="b"/>
            <a:pathLst>
              <a:path h="148590">
                <a:moveTo>
                  <a:pt x="0" y="0"/>
                </a:moveTo>
                <a:lnTo>
                  <a:pt x="0" y="148590"/>
                </a:lnTo>
              </a:path>
            </a:pathLst>
          </a:custGeom>
          <a:ln w="68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598152" y="1287780"/>
            <a:ext cx="0" cy="148590"/>
          </a:xfrm>
          <a:custGeom>
            <a:avLst/>
            <a:gdLst/>
            <a:ahLst/>
            <a:cxnLst/>
            <a:rect l="l" t="t" r="r" b="b"/>
            <a:pathLst>
              <a:path h="148590">
                <a:moveTo>
                  <a:pt x="0" y="0"/>
                </a:moveTo>
                <a:lnTo>
                  <a:pt x="0" y="148589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57200" y="1294257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129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 flipH="1">
            <a:off x="425873" y="1501824"/>
            <a:ext cx="212826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796658" y="1436369"/>
            <a:ext cx="0" cy="979169"/>
          </a:xfrm>
          <a:custGeom>
            <a:avLst/>
            <a:gdLst/>
            <a:ahLst/>
            <a:cxnLst/>
            <a:rect l="l" t="t" r="r" b="b"/>
            <a:pathLst>
              <a:path h="979169">
                <a:moveTo>
                  <a:pt x="0" y="0"/>
                </a:moveTo>
                <a:lnTo>
                  <a:pt x="0" y="979169"/>
                </a:lnTo>
              </a:path>
            </a:pathLst>
          </a:custGeom>
          <a:ln w="12953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744206" y="1436369"/>
            <a:ext cx="0" cy="979169"/>
          </a:xfrm>
          <a:custGeom>
            <a:avLst/>
            <a:gdLst/>
            <a:ahLst/>
            <a:cxnLst/>
            <a:rect l="l" t="t" r="r" b="b"/>
            <a:pathLst>
              <a:path h="979169">
                <a:moveTo>
                  <a:pt x="0" y="0"/>
                </a:moveTo>
                <a:lnTo>
                  <a:pt x="0" y="979169"/>
                </a:lnTo>
              </a:path>
            </a:pathLst>
          </a:custGeom>
          <a:ln w="12192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618982" y="1436369"/>
            <a:ext cx="0" cy="979169"/>
          </a:xfrm>
          <a:custGeom>
            <a:avLst/>
            <a:gdLst/>
            <a:ahLst/>
            <a:cxnLst/>
            <a:rect l="l" t="t" r="r" b="b"/>
            <a:pathLst>
              <a:path h="979169">
                <a:moveTo>
                  <a:pt x="0" y="0"/>
                </a:moveTo>
                <a:lnTo>
                  <a:pt x="0" y="979169"/>
                </a:lnTo>
              </a:path>
            </a:pathLst>
          </a:custGeom>
          <a:ln w="12192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57200" y="2117217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12954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60629" y="1436369"/>
            <a:ext cx="0" cy="979169"/>
          </a:xfrm>
          <a:custGeom>
            <a:avLst/>
            <a:gdLst/>
            <a:ahLst/>
            <a:cxnLst/>
            <a:rect l="l" t="t" r="r" b="b"/>
            <a:pathLst>
              <a:path h="979169">
                <a:moveTo>
                  <a:pt x="0" y="0"/>
                </a:moveTo>
                <a:lnTo>
                  <a:pt x="0" y="979169"/>
                </a:lnTo>
              </a:path>
            </a:pathLst>
          </a:custGeom>
          <a:ln w="68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9598152" y="1436369"/>
            <a:ext cx="0" cy="979169"/>
          </a:xfrm>
          <a:custGeom>
            <a:avLst/>
            <a:gdLst/>
            <a:ahLst/>
            <a:cxnLst/>
            <a:rect l="l" t="t" r="r" b="b"/>
            <a:pathLst>
              <a:path h="979169">
                <a:moveTo>
                  <a:pt x="0" y="0"/>
                </a:moveTo>
                <a:lnTo>
                  <a:pt x="0" y="979169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2178811" y="1307845"/>
            <a:ext cx="289623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Arial"/>
                <a:cs typeface="Arial"/>
              </a:rPr>
              <a:t>Factores críticos para el</a:t>
            </a:r>
            <a:r>
              <a:rPr sz="1600" b="1" spc="-2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éxito</a:t>
            </a:r>
            <a:endParaRPr sz="16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014464" y="1307845"/>
            <a:ext cx="510540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Arial"/>
                <a:cs typeface="Arial"/>
              </a:rPr>
              <a:t>Peso</a:t>
            </a:r>
            <a:endParaRPr sz="16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7919719" y="1307845"/>
            <a:ext cx="52260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Arial"/>
                <a:cs typeface="Arial"/>
              </a:rPr>
              <a:t>Cali</a:t>
            </a:r>
            <a:r>
              <a:rPr sz="1600" b="1" dirty="0">
                <a:latin typeface="Arial"/>
                <a:cs typeface="Arial"/>
              </a:rPr>
              <a:t>f.</a:t>
            </a:r>
            <a:endParaRPr sz="16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8757904" y="1307845"/>
            <a:ext cx="70294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03505" algn="ctr">
              <a:lnSpc>
                <a:spcPct val="100000"/>
              </a:lnSpc>
              <a:spcBef>
                <a:spcPts val="100"/>
              </a:spcBef>
            </a:pPr>
            <a:r>
              <a:rPr sz="1600" b="1" spc="-30" dirty="0">
                <a:latin typeface="Arial"/>
                <a:cs typeface="Arial"/>
              </a:rPr>
              <a:t>Total  </a:t>
            </a:r>
            <a:r>
              <a:rPr lang="es-MX" sz="1600" b="1" spc="-5" dirty="0" smtClean="0">
                <a:latin typeface="Arial"/>
                <a:cs typeface="Arial"/>
              </a:rPr>
              <a:t>pon-</a:t>
            </a:r>
            <a:r>
              <a:rPr lang="es-MX" sz="1600" b="1" spc="-5" dirty="0" err="1" smtClean="0">
                <a:latin typeface="Arial"/>
                <a:cs typeface="Arial"/>
              </a:rPr>
              <a:t>derado</a:t>
            </a:r>
            <a:endParaRPr lang="es-MX" sz="1600" dirty="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35921" y="2130796"/>
            <a:ext cx="793750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Arial"/>
                <a:cs typeface="Arial"/>
              </a:rPr>
              <a:t>Fuerzas</a:t>
            </a:r>
            <a:endParaRPr sz="1600">
              <a:latin typeface="Arial"/>
              <a:cs typeface="Arial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1545336" y="2452116"/>
            <a:ext cx="8056245" cy="670560"/>
          </a:xfrm>
          <a:custGeom>
            <a:avLst/>
            <a:gdLst/>
            <a:ahLst/>
            <a:cxnLst/>
            <a:rect l="l" t="t" r="r" b="b"/>
            <a:pathLst>
              <a:path w="8056245" h="670560">
                <a:moveTo>
                  <a:pt x="0" y="670559"/>
                </a:moveTo>
                <a:lnTo>
                  <a:pt x="8055863" y="670559"/>
                </a:lnTo>
                <a:lnTo>
                  <a:pt x="8055863" y="0"/>
                </a:lnTo>
                <a:lnTo>
                  <a:pt x="0" y="0"/>
                </a:lnTo>
                <a:lnTo>
                  <a:pt x="0" y="670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57200" y="2433827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657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796658" y="2415539"/>
            <a:ext cx="0" cy="979169"/>
          </a:xfrm>
          <a:custGeom>
            <a:avLst/>
            <a:gdLst/>
            <a:ahLst/>
            <a:cxnLst/>
            <a:rect l="l" t="t" r="r" b="b"/>
            <a:pathLst>
              <a:path h="979170">
                <a:moveTo>
                  <a:pt x="0" y="0"/>
                </a:moveTo>
                <a:lnTo>
                  <a:pt x="0" y="979169"/>
                </a:lnTo>
              </a:path>
            </a:pathLst>
          </a:custGeom>
          <a:ln w="12953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744206" y="2415539"/>
            <a:ext cx="0" cy="979169"/>
          </a:xfrm>
          <a:custGeom>
            <a:avLst/>
            <a:gdLst/>
            <a:ahLst/>
            <a:cxnLst/>
            <a:rect l="l" t="t" r="r" b="b"/>
            <a:pathLst>
              <a:path h="979170">
                <a:moveTo>
                  <a:pt x="0" y="0"/>
                </a:moveTo>
                <a:lnTo>
                  <a:pt x="0" y="979169"/>
                </a:lnTo>
              </a:path>
            </a:pathLst>
          </a:custGeom>
          <a:ln w="12192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8618982" y="2415539"/>
            <a:ext cx="0" cy="979169"/>
          </a:xfrm>
          <a:custGeom>
            <a:avLst/>
            <a:gdLst/>
            <a:ahLst/>
            <a:cxnLst/>
            <a:rect l="l" t="t" r="r" b="b"/>
            <a:pathLst>
              <a:path h="979170">
                <a:moveTo>
                  <a:pt x="0" y="0"/>
                </a:moveTo>
                <a:lnTo>
                  <a:pt x="0" y="979169"/>
                </a:lnTo>
              </a:path>
            </a:pathLst>
          </a:custGeom>
          <a:ln w="12192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57200" y="2452497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12954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57200" y="2787776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12954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57200" y="3123057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12954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60629" y="2415539"/>
            <a:ext cx="0" cy="979169"/>
          </a:xfrm>
          <a:custGeom>
            <a:avLst/>
            <a:gdLst/>
            <a:ahLst/>
            <a:cxnLst/>
            <a:rect l="l" t="t" r="r" b="b"/>
            <a:pathLst>
              <a:path h="979170">
                <a:moveTo>
                  <a:pt x="0" y="0"/>
                </a:moveTo>
                <a:lnTo>
                  <a:pt x="0" y="979169"/>
                </a:lnTo>
              </a:path>
            </a:pathLst>
          </a:custGeom>
          <a:ln w="68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9598152" y="2415539"/>
            <a:ext cx="0" cy="979169"/>
          </a:xfrm>
          <a:custGeom>
            <a:avLst/>
            <a:gdLst/>
            <a:ahLst/>
            <a:cxnLst/>
            <a:rect l="l" t="t" r="r" b="b"/>
            <a:pathLst>
              <a:path h="979170">
                <a:moveTo>
                  <a:pt x="0" y="0"/>
                </a:moveTo>
                <a:lnTo>
                  <a:pt x="0" y="979169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/>
          <p:nvPr/>
        </p:nvSpPr>
        <p:spPr>
          <a:xfrm>
            <a:off x="535940" y="2466086"/>
            <a:ext cx="19494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1.</a:t>
            </a:r>
            <a:endParaRPr sz="16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1450465" y="2466086"/>
            <a:ext cx="301561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Razón presente que subió </a:t>
            </a:r>
            <a:r>
              <a:rPr sz="1600" dirty="0">
                <a:latin typeface="Arial"/>
                <a:cs typeface="Arial"/>
              </a:rPr>
              <a:t>a</a:t>
            </a:r>
            <a:r>
              <a:rPr sz="1600" spc="-6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2.52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7356572" y="2466086"/>
            <a:ext cx="30797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.06</a:t>
            </a:r>
            <a:endParaRPr sz="160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8400515" y="2466086"/>
            <a:ext cx="13906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latin typeface="Arial"/>
                <a:cs typeface="Arial"/>
              </a:rPr>
              <a:t>4</a:t>
            </a:r>
            <a:endParaRPr sz="160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9212784" y="2466086"/>
            <a:ext cx="30797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.24</a:t>
            </a:r>
            <a:endParaRPr sz="160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535940" y="2801357"/>
            <a:ext cx="19494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2.</a:t>
            </a:r>
            <a:endParaRPr sz="160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450404" y="2801357"/>
            <a:ext cx="285686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Margen de utilidad subió </a:t>
            </a:r>
            <a:r>
              <a:rPr sz="1600" dirty="0">
                <a:latin typeface="Arial"/>
                <a:cs typeface="Arial"/>
              </a:rPr>
              <a:t>a</a:t>
            </a:r>
            <a:r>
              <a:rPr sz="1600" spc="-5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6.94</a:t>
            </a:r>
            <a:endParaRPr sz="160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7356471" y="2801357"/>
            <a:ext cx="307340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.16</a:t>
            </a:r>
            <a:endParaRPr sz="160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8400291" y="2801357"/>
            <a:ext cx="13906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latin typeface="Arial"/>
                <a:cs typeface="Arial"/>
              </a:rPr>
              <a:t>4</a:t>
            </a:r>
            <a:endParaRPr sz="160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9212561" y="2801357"/>
            <a:ext cx="307340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.64</a:t>
            </a:r>
            <a:endParaRPr sz="160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535940" y="3136629"/>
            <a:ext cx="19494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3.</a:t>
            </a:r>
            <a:endParaRPr sz="1600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1450486" y="3136629"/>
            <a:ext cx="311848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La moral de los empleados es</a:t>
            </a:r>
            <a:r>
              <a:rPr sz="1600" spc="-3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alta</a:t>
            </a:r>
            <a:endParaRPr sz="1600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7357426" y="3136629"/>
            <a:ext cx="30797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.18</a:t>
            </a:r>
            <a:endParaRPr sz="160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8401410" y="3136629"/>
            <a:ext cx="13906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latin typeface="Arial"/>
                <a:cs typeface="Arial"/>
              </a:rPr>
              <a:t>4</a:t>
            </a:r>
            <a:endParaRPr sz="1600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9213680" y="3136629"/>
            <a:ext cx="30797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.72</a:t>
            </a:r>
            <a:endParaRPr sz="1600">
              <a:latin typeface="Arial"/>
              <a:cs typeface="Arial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1545336" y="3457955"/>
            <a:ext cx="8056245" cy="670560"/>
          </a:xfrm>
          <a:custGeom>
            <a:avLst/>
            <a:gdLst/>
            <a:ahLst/>
            <a:cxnLst/>
            <a:rect l="l" t="t" r="r" b="b"/>
            <a:pathLst>
              <a:path w="8056245" h="670560">
                <a:moveTo>
                  <a:pt x="0" y="670559"/>
                </a:moveTo>
                <a:lnTo>
                  <a:pt x="8055863" y="670559"/>
                </a:lnTo>
                <a:lnTo>
                  <a:pt x="8055863" y="0"/>
                </a:lnTo>
                <a:lnTo>
                  <a:pt x="0" y="0"/>
                </a:lnTo>
                <a:lnTo>
                  <a:pt x="0" y="670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6796658" y="3394709"/>
            <a:ext cx="0" cy="979169"/>
          </a:xfrm>
          <a:custGeom>
            <a:avLst/>
            <a:gdLst/>
            <a:ahLst/>
            <a:cxnLst/>
            <a:rect l="l" t="t" r="r" b="b"/>
            <a:pathLst>
              <a:path h="979170">
                <a:moveTo>
                  <a:pt x="0" y="0"/>
                </a:moveTo>
                <a:lnTo>
                  <a:pt x="0" y="979169"/>
                </a:lnTo>
              </a:path>
            </a:pathLst>
          </a:custGeom>
          <a:ln w="12953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744206" y="3394709"/>
            <a:ext cx="0" cy="979169"/>
          </a:xfrm>
          <a:custGeom>
            <a:avLst/>
            <a:gdLst/>
            <a:ahLst/>
            <a:cxnLst/>
            <a:rect l="l" t="t" r="r" b="b"/>
            <a:pathLst>
              <a:path h="979170">
                <a:moveTo>
                  <a:pt x="0" y="0"/>
                </a:moveTo>
                <a:lnTo>
                  <a:pt x="0" y="979169"/>
                </a:lnTo>
              </a:path>
            </a:pathLst>
          </a:custGeom>
          <a:ln w="12192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618982" y="3394709"/>
            <a:ext cx="0" cy="979169"/>
          </a:xfrm>
          <a:custGeom>
            <a:avLst/>
            <a:gdLst/>
            <a:ahLst/>
            <a:cxnLst/>
            <a:rect l="l" t="t" r="r" b="b"/>
            <a:pathLst>
              <a:path h="979170">
                <a:moveTo>
                  <a:pt x="0" y="0"/>
                </a:moveTo>
                <a:lnTo>
                  <a:pt x="0" y="979169"/>
                </a:lnTo>
              </a:path>
            </a:pathLst>
          </a:custGeom>
          <a:ln w="12192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457200" y="3458336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12954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457200" y="3793616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12954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457200" y="4128896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12954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460629" y="3394709"/>
            <a:ext cx="0" cy="979169"/>
          </a:xfrm>
          <a:custGeom>
            <a:avLst/>
            <a:gdLst/>
            <a:ahLst/>
            <a:cxnLst/>
            <a:rect l="l" t="t" r="r" b="b"/>
            <a:pathLst>
              <a:path h="979170">
                <a:moveTo>
                  <a:pt x="0" y="0"/>
                </a:moveTo>
                <a:lnTo>
                  <a:pt x="0" y="979169"/>
                </a:lnTo>
              </a:path>
            </a:pathLst>
          </a:custGeom>
          <a:ln w="68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9598152" y="3394709"/>
            <a:ext cx="0" cy="979169"/>
          </a:xfrm>
          <a:custGeom>
            <a:avLst/>
            <a:gdLst/>
            <a:ahLst/>
            <a:cxnLst/>
            <a:rect l="l" t="t" r="r" b="b"/>
            <a:pathLst>
              <a:path h="979170">
                <a:moveTo>
                  <a:pt x="0" y="0"/>
                </a:moveTo>
                <a:lnTo>
                  <a:pt x="0" y="979169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 txBox="1"/>
          <p:nvPr/>
        </p:nvSpPr>
        <p:spPr>
          <a:xfrm>
            <a:off x="535940" y="3471926"/>
            <a:ext cx="19494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4.</a:t>
            </a:r>
            <a:endParaRPr sz="1600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1450465" y="3471926"/>
            <a:ext cx="269938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Sistema nuevo de</a:t>
            </a:r>
            <a:r>
              <a:rPr sz="1600" spc="-6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informática</a:t>
            </a:r>
            <a:endParaRPr sz="1600">
              <a:latin typeface="Arial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7356104" y="3471926"/>
            <a:ext cx="30797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.08</a:t>
            </a:r>
            <a:endParaRPr sz="1600">
              <a:latin typeface="Arial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8400149" y="3471926"/>
            <a:ext cx="13906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latin typeface="Arial"/>
                <a:cs typeface="Arial"/>
              </a:rPr>
              <a:t>3</a:t>
            </a:r>
            <a:endParaRPr sz="1600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9212419" y="3471926"/>
            <a:ext cx="30797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.24</a:t>
            </a:r>
            <a:endParaRPr sz="1600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7356816" y="3807197"/>
            <a:ext cx="30797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.12</a:t>
            </a:r>
            <a:endParaRPr sz="1600">
              <a:latin typeface="Arial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8400780" y="3807197"/>
            <a:ext cx="13906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latin typeface="Arial"/>
                <a:cs typeface="Arial"/>
              </a:rPr>
              <a:t>3</a:t>
            </a:r>
            <a:endParaRPr sz="1600">
              <a:latin typeface="Arial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9213070" y="3807197"/>
            <a:ext cx="30797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.36</a:t>
            </a:r>
            <a:endParaRPr sz="1600">
              <a:latin typeface="Arial"/>
              <a:cs typeface="Arial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535940" y="3716070"/>
            <a:ext cx="5104130" cy="69596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  <a:tabLst>
                <a:tab pos="927100" algn="l"/>
              </a:tabLst>
            </a:pPr>
            <a:r>
              <a:rPr sz="1600" spc="-5" dirty="0">
                <a:latin typeface="Arial"/>
                <a:cs typeface="Arial"/>
              </a:rPr>
              <a:t>5.	La participación del mercado ha subido </a:t>
            </a:r>
            <a:r>
              <a:rPr sz="1600" dirty="0">
                <a:latin typeface="Arial"/>
                <a:cs typeface="Arial"/>
              </a:rPr>
              <a:t>a</a:t>
            </a:r>
            <a:r>
              <a:rPr sz="1600" spc="-3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24%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1600" b="1" spc="-5" dirty="0">
                <a:latin typeface="Arial"/>
                <a:cs typeface="Arial"/>
              </a:rPr>
              <a:t>Debilidades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1545336" y="4463796"/>
            <a:ext cx="8056245" cy="670560"/>
          </a:xfrm>
          <a:custGeom>
            <a:avLst/>
            <a:gdLst/>
            <a:ahLst/>
            <a:cxnLst/>
            <a:rect l="l" t="t" r="r" b="b"/>
            <a:pathLst>
              <a:path w="8056245" h="670560">
                <a:moveTo>
                  <a:pt x="0" y="670559"/>
                </a:moveTo>
                <a:lnTo>
                  <a:pt x="8055863" y="670559"/>
                </a:lnTo>
                <a:lnTo>
                  <a:pt x="8055863" y="0"/>
                </a:lnTo>
                <a:lnTo>
                  <a:pt x="0" y="0"/>
                </a:lnTo>
                <a:lnTo>
                  <a:pt x="0" y="670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457200" y="4373879"/>
            <a:ext cx="9144000" cy="90170"/>
          </a:xfrm>
          <a:custGeom>
            <a:avLst/>
            <a:gdLst/>
            <a:ahLst/>
            <a:cxnLst/>
            <a:rect l="l" t="t" r="r" b="b"/>
            <a:pathLst>
              <a:path w="9144000" h="90170">
                <a:moveTo>
                  <a:pt x="0" y="0"/>
                </a:moveTo>
                <a:lnTo>
                  <a:pt x="0" y="89916"/>
                </a:lnTo>
                <a:lnTo>
                  <a:pt x="9144000" y="89915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6796658" y="4373879"/>
            <a:ext cx="0" cy="979169"/>
          </a:xfrm>
          <a:custGeom>
            <a:avLst/>
            <a:gdLst/>
            <a:ahLst/>
            <a:cxnLst/>
            <a:rect l="l" t="t" r="r" b="b"/>
            <a:pathLst>
              <a:path h="979170">
                <a:moveTo>
                  <a:pt x="0" y="0"/>
                </a:moveTo>
                <a:lnTo>
                  <a:pt x="0" y="979170"/>
                </a:lnTo>
              </a:path>
            </a:pathLst>
          </a:custGeom>
          <a:ln w="12953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7744206" y="4373879"/>
            <a:ext cx="0" cy="979169"/>
          </a:xfrm>
          <a:custGeom>
            <a:avLst/>
            <a:gdLst/>
            <a:ahLst/>
            <a:cxnLst/>
            <a:rect l="l" t="t" r="r" b="b"/>
            <a:pathLst>
              <a:path h="979170">
                <a:moveTo>
                  <a:pt x="0" y="0"/>
                </a:moveTo>
                <a:lnTo>
                  <a:pt x="0" y="979170"/>
                </a:lnTo>
              </a:path>
            </a:pathLst>
          </a:custGeom>
          <a:ln w="12192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8618982" y="4373879"/>
            <a:ext cx="0" cy="979169"/>
          </a:xfrm>
          <a:custGeom>
            <a:avLst/>
            <a:gdLst/>
            <a:ahLst/>
            <a:cxnLst/>
            <a:rect l="l" t="t" r="r" b="b"/>
            <a:pathLst>
              <a:path h="979170">
                <a:moveTo>
                  <a:pt x="0" y="0"/>
                </a:moveTo>
                <a:lnTo>
                  <a:pt x="0" y="979170"/>
                </a:lnTo>
              </a:path>
            </a:pathLst>
          </a:custGeom>
          <a:ln w="12192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457200" y="4464177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12954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457200" y="4799457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12954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457200" y="5134736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12954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460629" y="4373879"/>
            <a:ext cx="0" cy="979169"/>
          </a:xfrm>
          <a:custGeom>
            <a:avLst/>
            <a:gdLst/>
            <a:ahLst/>
            <a:cxnLst/>
            <a:rect l="l" t="t" r="r" b="b"/>
            <a:pathLst>
              <a:path h="979170">
                <a:moveTo>
                  <a:pt x="0" y="0"/>
                </a:moveTo>
                <a:lnTo>
                  <a:pt x="0" y="979170"/>
                </a:lnTo>
              </a:path>
            </a:pathLst>
          </a:custGeom>
          <a:ln w="68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9598152" y="4373879"/>
            <a:ext cx="0" cy="979169"/>
          </a:xfrm>
          <a:custGeom>
            <a:avLst/>
            <a:gdLst/>
            <a:ahLst/>
            <a:cxnLst/>
            <a:rect l="l" t="t" r="r" b="b"/>
            <a:pathLst>
              <a:path h="979170">
                <a:moveTo>
                  <a:pt x="0" y="0"/>
                </a:moveTo>
                <a:lnTo>
                  <a:pt x="0" y="97917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 txBox="1"/>
          <p:nvPr/>
        </p:nvSpPr>
        <p:spPr>
          <a:xfrm>
            <a:off x="7356532" y="4477766"/>
            <a:ext cx="30797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.05</a:t>
            </a:r>
            <a:endParaRPr sz="1600">
              <a:latin typeface="Arial"/>
              <a:cs typeface="Arial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8400556" y="4477766"/>
            <a:ext cx="13906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latin typeface="Arial"/>
                <a:cs typeface="Arial"/>
              </a:rPr>
              <a:t>2</a:t>
            </a:r>
            <a:endParaRPr sz="1600">
              <a:latin typeface="Arial"/>
              <a:cs typeface="Arial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9212826" y="4477766"/>
            <a:ext cx="30797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.10</a:t>
            </a:r>
            <a:endParaRPr sz="1600">
              <a:latin typeface="Arial"/>
              <a:cs typeface="Arial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7356836" y="4813038"/>
            <a:ext cx="307340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.15</a:t>
            </a:r>
            <a:endParaRPr sz="1600">
              <a:latin typeface="Arial"/>
              <a:cs typeface="Arial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8400657" y="4813038"/>
            <a:ext cx="13906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latin typeface="Arial"/>
                <a:cs typeface="Arial"/>
              </a:rPr>
              <a:t>2</a:t>
            </a:r>
            <a:endParaRPr sz="1600">
              <a:latin typeface="Arial"/>
              <a:cs typeface="Arial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9212927" y="4813038"/>
            <a:ext cx="307340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.30</a:t>
            </a:r>
            <a:endParaRPr sz="1600">
              <a:latin typeface="Arial"/>
              <a:cs typeface="Arial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7357364" y="5148326"/>
            <a:ext cx="30797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.06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8401304" y="5148326"/>
            <a:ext cx="13906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latin typeface="Arial"/>
                <a:cs typeface="Arial"/>
              </a:rPr>
              <a:t>1</a:t>
            </a:r>
            <a:endParaRPr sz="1600">
              <a:latin typeface="Arial"/>
              <a:cs typeface="Arial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9213595" y="5148326"/>
            <a:ext cx="30797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.08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1545336" y="5469635"/>
            <a:ext cx="8056245" cy="670560"/>
          </a:xfrm>
          <a:custGeom>
            <a:avLst/>
            <a:gdLst/>
            <a:ahLst/>
            <a:cxnLst/>
            <a:rect l="l" t="t" r="r" b="b"/>
            <a:pathLst>
              <a:path w="8056245" h="670560">
                <a:moveTo>
                  <a:pt x="0" y="670559"/>
                </a:moveTo>
                <a:lnTo>
                  <a:pt x="8055863" y="670559"/>
                </a:lnTo>
                <a:lnTo>
                  <a:pt x="8055863" y="0"/>
                </a:lnTo>
                <a:lnTo>
                  <a:pt x="0" y="0"/>
                </a:lnTo>
                <a:lnTo>
                  <a:pt x="0" y="670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457200" y="5353050"/>
            <a:ext cx="9144000" cy="116839"/>
          </a:xfrm>
          <a:custGeom>
            <a:avLst/>
            <a:gdLst/>
            <a:ahLst/>
            <a:cxnLst/>
            <a:rect l="l" t="t" r="r" b="b"/>
            <a:pathLst>
              <a:path w="9144000" h="116839">
                <a:moveTo>
                  <a:pt x="0" y="0"/>
                </a:moveTo>
                <a:lnTo>
                  <a:pt x="0" y="116586"/>
                </a:lnTo>
                <a:lnTo>
                  <a:pt x="9144000" y="116586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6796658" y="5353050"/>
            <a:ext cx="0" cy="979169"/>
          </a:xfrm>
          <a:custGeom>
            <a:avLst/>
            <a:gdLst/>
            <a:ahLst/>
            <a:cxnLst/>
            <a:rect l="l" t="t" r="r" b="b"/>
            <a:pathLst>
              <a:path h="979170">
                <a:moveTo>
                  <a:pt x="0" y="0"/>
                </a:moveTo>
                <a:lnTo>
                  <a:pt x="0" y="979170"/>
                </a:lnTo>
              </a:path>
            </a:pathLst>
          </a:custGeom>
          <a:ln w="12953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7744206" y="5353050"/>
            <a:ext cx="0" cy="979169"/>
          </a:xfrm>
          <a:custGeom>
            <a:avLst/>
            <a:gdLst/>
            <a:ahLst/>
            <a:cxnLst/>
            <a:rect l="l" t="t" r="r" b="b"/>
            <a:pathLst>
              <a:path h="979170">
                <a:moveTo>
                  <a:pt x="0" y="0"/>
                </a:moveTo>
                <a:lnTo>
                  <a:pt x="0" y="979170"/>
                </a:lnTo>
              </a:path>
            </a:pathLst>
          </a:custGeom>
          <a:ln w="12192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8618982" y="5353050"/>
            <a:ext cx="0" cy="979169"/>
          </a:xfrm>
          <a:custGeom>
            <a:avLst/>
            <a:gdLst/>
            <a:ahLst/>
            <a:cxnLst/>
            <a:rect l="l" t="t" r="r" b="b"/>
            <a:pathLst>
              <a:path h="979170">
                <a:moveTo>
                  <a:pt x="0" y="0"/>
                </a:moveTo>
                <a:lnTo>
                  <a:pt x="0" y="979170"/>
                </a:lnTo>
              </a:path>
            </a:pathLst>
          </a:custGeom>
          <a:ln w="12192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457200" y="5470016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12954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457200" y="5805296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12954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457200" y="6140577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12954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460629" y="5353050"/>
            <a:ext cx="0" cy="979169"/>
          </a:xfrm>
          <a:custGeom>
            <a:avLst/>
            <a:gdLst/>
            <a:ahLst/>
            <a:cxnLst/>
            <a:rect l="l" t="t" r="r" b="b"/>
            <a:pathLst>
              <a:path h="979170">
                <a:moveTo>
                  <a:pt x="0" y="0"/>
                </a:moveTo>
                <a:lnTo>
                  <a:pt x="0" y="979170"/>
                </a:lnTo>
              </a:path>
            </a:pathLst>
          </a:custGeom>
          <a:ln w="68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9598152" y="5353050"/>
            <a:ext cx="0" cy="979169"/>
          </a:xfrm>
          <a:custGeom>
            <a:avLst/>
            <a:gdLst/>
            <a:ahLst/>
            <a:cxnLst/>
            <a:rect l="l" t="t" r="r" b="b"/>
            <a:pathLst>
              <a:path h="979170">
                <a:moveTo>
                  <a:pt x="0" y="0"/>
                </a:moveTo>
                <a:lnTo>
                  <a:pt x="0" y="97917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 txBox="1"/>
          <p:nvPr/>
        </p:nvSpPr>
        <p:spPr>
          <a:xfrm>
            <a:off x="7357386" y="5483605"/>
            <a:ext cx="30797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.08</a:t>
            </a:r>
            <a:endParaRPr sz="1600">
              <a:latin typeface="Arial"/>
              <a:cs typeface="Arial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8401410" y="5483605"/>
            <a:ext cx="13906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latin typeface="Arial"/>
                <a:cs typeface="Arial"/>
              </a:rPr>
              <a:t>1</a:t>
            </a:r>
            <a:endParaRPr sz="1600">
              <a:latin typeface="Arial"/>
              <a:cs typeface="Arial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9213680" y="5483605"/>
            <a:ext cx="30797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.08</a:t>
            </a:r>
            <a:endParaRPr sz="1600">
              <a:latin typeface="Arial"/>
              <a:cs typeface="Arial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535940" y="4386639"/>
            <a:ext cx="5859780" cy="170180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927100" indent="-914400">
              <a:lnSpc>
                <a:spcPct val="100000"/>
              </a:lnSpc>
              <a:spcBef>
                <a:spcPts val="820"/>
              </a:spcBef>
              <a:buAutoNum type="arabicPeriod"/>
              <a:tabLst>
                <a:tab pos="927100" algn="l"/>
                <a:tab pos="927735" algn="l"/>
              </a:tabLst>
            </a:pPr>
            <a:r>
              <a:rPr sz="1600" spc="-5" dirty="0">
                <a:latin typeface="Arial"/>
                <a:cs typeface="Arial"/>
              </a:rPr>
              <a:t>demandas legales sin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resolver</a:t>
            </a:r>
            <a:endParaRPr sz="1600" dirty="0">
              <a:latin typeface="Arial"/>
              <a:cs typeface="Arial"/>
            </a:endParaRPr>
          </a:p>
          <a:p>
            <a:pPr marL="927100" indent="-914400">
              <a:lnSpc>
                <a:spcPct val="100000"/>
              </a:lnSpc>
              <a:spcBef>
                <a:spcPts val="720"/>
              </a:spcBef>
              <a:buAutoNum type="arabicPeriod"/>
              <a:tabLst>
                <a:tab pos="927100" algn="l"/>
                <a:tab pos="927735" algn="l"/>
              </a:tabLst>
            </a:pPr>
            <a:r>
              <a:rPr sz="1600" spc="-5" dirty="0">
                <a:latin typeface="Arial"/>
                <a:cs typeface="Arial"/>
              </a:rPr>
              <a:t>Capacidad de la planta ha bajado </a:t>
            </a:r>
            <a:r>
              <a:rPr sz="1600" dirty="0">
                <a:latin typeface="Arial"/>
                <a:cs typeface="Arial"/>
              </a:rPr>
              <a:t>a</a:t>
            </a:r>
            <a:r>
              <a:rPr sz="1600" spc="-1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74%</a:t>
            </a:r>
            <a:endParaRPr sz="1600" dirty="0">
              <a:latin typeface="Arial"/>
              <a:cs typeface="Arial"/>
            </a:endParaRPr>
          </a:p>
          <a:p>
            <a:pPr marL="927100" indent="-914400">
              <a:lnSpc>
                <a:spcPct val="100000"/>
              </a:lnSpc>
              <a:spcBef>
                <a:spcPts val="720"/>
              </a:spcBef>
              <a:buAutoNum type="arabicPeriod"/>
              <a:tabLst>
                <a:tab pos="926465" algn="l"/>
                <a:tab pos="927100" algn="l"/>
              </a:tabLst>
            </a:pPr>
            <a:r>
              <a:rPr sz="1600" spc="-5" dirty="0">
                <a:latin typeface="Arial"/>
                <a:cs typeface="Arial"/>
              </a:rPr>
              <a:t>Falta de sistema para la administración estratégica</a:t>
            </a:r>
            <a:endParaRPr sz="1600" dirty="0">
              <a:latin typeface="Arial"/>
              <a:cs typeface="Arial"/>
            </a:endParaRPr>
          </a:p>
          <a:p>
            <a:pPr marL="927100" indent="-914400">
              <a:lnSpc>
                <a:spcPct val="100000"/>
              </a:lnSpc>
              <a:spcBef>
                <a:spcPts val="720"/>
              </a:spcBef>
              <a:buAutoNum type="arabicPeriod"/>
              <a:tabLst>
                <a:tab pos="927100" algn="l"/>
                <a:tab pos="927735" algn="l"/>
              </a:tabLst>
            </a:pPr>
            <a:r>
              <a:rPr sz="1600" spc="-5" dirty="0">
                <a:latin typeface="Arial"/>
                <a:cs typeface="Arial"/>
              </a:rPr>
              <a:t>El gasto para </a:t>
            </a:r>
            <a:r>
              <a:rPr sz="1600" dirty="0">
                <a:latin typeface="Arial"/>
                <a:cs typeface="Arial"/>
              </a:rPr>
              <a:t>I y D </a:t>
            </a:r>
            <a:r>
              <a:rPr sz="1600" spc="-5" dirty="0">
                <a:latin typeface="Arial"/>
                <a:cs typeface="Arial"/>
              </a:rPr>
              <a:t>ha subido el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31%</a:t>
            </a:r>
            <a:endParaRPr sz="1600" dirty="0">
              <a:latin typeface="Arial"/>
              <a:cs typeface="Arial"/>
            </a:endParaRPr>
          </a:p>
          <a:p>
            <a:pPr marL="927100" indent="-914400">
              <a:lnSpc>
                <a:spcPct val="100000"/>
              </a:lnSpc>
              <a:spcBef>
                <a:spcPts val="720"/>
              </a:spcBef>
              <a:buAutoNum type="arabicPeriod"/>
              <a:tabLst>
                <a:tab pos="927100" algn="l"/>
                <a:tab pos="927735" algn="l"/>
              </a:tabLst>
            </a:pPr>
            <a:r>
              <a:rPr sz="1600" spc="-5" dirty="0">
                <a:latin typeface="Arial"/>
                <a:cs typeface="Arial"/>
              </a:rPr>
              <a:t>Los incentivos para distribuidores no han sido</a:t>
            </a:r>
            <a:r>
              <a:rPr sz="1600" spc="-3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eficaces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7355881" y="5818877"/>
            <a:ext cx="30797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.06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8399823" y="5818877"/>
            <a:ext cx="13906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latin typeface="Arial"/>
                <a:cs typeface="Arial"/>
              </a:rPr>
              <a:t>1</a:t>
            </a:r>
            <a:endParaRPr sz="1600">
              <a:latin typeface="Arial"/>
              <a:cs typeface="Arial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9212093" y="5818877"/>
            <a:ext cx="30797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.06</a:t>
            </a:r>
            <a:endParaRPr sz="1600">
              <a:latin typeface="Arial"/>
              <a:cs typeface="Arial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6221221" y="6154165"/>
            <a:ext cx="495934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125" dirty="0">
                <a:latin typeface="Arial"/>
                <a:cs typeface="Arial"/>
              </a:rPr>
              <a:t>T</a:t>
            </a:r>
            <a:r>
              <a:rPr sz="1600" b="1" spc="-5" dirty="0">
                <a:latin typeface="Arial"/>
                <a:cs typeface="Arial"/>
              </a:rPr>
              <a:t>o</a:t>
            </a:r>
            <a:r>
              <a:rPr sz="1600" b="1" dirty="0">
                <a:latin typeface="Arial"/>
                <a:cs typeface="Arial"/>
              </a:rPr>
              <a:t>t</a:t>
            </a:r>
            <a:r>
              <a:rPr sz="1600" b="1" spc="-5" dirty="0">
                <a:latin typeface="Arial"/>
                <a:cs typeface="Arial"/>
              </a:rPr>
              <a:t>a</a:t>
            </a:r>
            <a:r>
              <a:rPr sz="1600" b="1" dirty="0">
                <a:latin typeface="Arial"/>
                <a:cs typeface="Arial"/>
              </a:rPr>
              <a:t>l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18" name="object 118"/>
          <p:cNvSpPr/>
          <p:nvPr/>
        </p:nvSpPr>
        <p:spPr>
          <a:xfrm>
            <a:off x="457200" y="6475476"/>
            <a:ext cx="993204" cy="8397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 flipH="1">
            <a:off x="1450404" y="6523861"/>
            <a:ext cx="107297" cy="840105"/>
          </a:xfrm>
          <a:custGeom>
            <a:avLst/>
            <a:gdLst/>
            <a:ahLst/>
            <a:cxnLst/>
            <a:rect l="l" t="t" r="r" b="b"/>
            <a:pathLst>
              <a:path w="8056245" h="840104">
                <a:moveTo>
                  <a:pt x="0" y="839724"/>
                </a:moveTo>
                <a:lnTo>
                  <a:pt x="8055863" y="839724"/>
                </a:lnTo>
                <a:lnTo>
                  <a:pt x="8055863" y="0"/>
                </a:lnTo>
                <a:lnTo>
                  <a:pt x="0" y="0"/>
                </a:lnTo>
                <a:lnTo>
                  <a:pt x="0" y="8397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1470660" y="6475476"/>
            <a:ext cx="1905" cy="840105"/>
          </a:xfrm>
          <a:custGeom>
            <a:avLst/>
            <a:gdLst/>
            <a:ahLst/>
            <a:cxnLst/>
            <a:rect l="l" t="t" r="r" b="b"/>
            <a:pathLst>
              <a:path w="1905" h="840104">
                <a:moveTo>
                  <a:pt x="0" y="839724"/>
                </a:moveTo>
                <a:lnTo>
                  <a:pt x="1524" y="839724"/>
                </a:lnTo>
                <a:lnTo>
                  <a:pt x="1524" y="0"/>
                </a:lnTo>
                <a:lnTo>
                  <a:pt x="0" y="0"/>
                </a:lnTo>
                <a:lnTo>
                  <a:pt x="0" y="8397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6796658" y="6332220"/>
            <a:ext cx="0" cy="143510"/>
          </a:xfrm>
          <a:custGeom>
            <a:avLst/>
            <a:gdLst/>
            <a:ahLst/>
            <a:cxnLst/>
            <a:rect l="l" t="t" r="r" b="b"/>
            <a:pathLst>
              <a:path h="143510">
                <a:moveTo>
                  <a:pt x="0" y="0"/>
                </a:moveTo>
                <a:lnTo>
                  <a:pt x="0" y="143255"/>
                </a:lnTo>
              </a:path>
            </a:pathLst>
          </a:custGeom>
          <a:ln w="12953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7744206" y="6332220"/>
            <a:ext cx="0" cy="143510"/>
          </a:xfrm>
          <a:custGeom>
            <a:avLst/>
            <a:gdLst/>
            <a:ahLst/>
            <a:cxnLst/>
            <a:rect l="l" t="t" r="r" b="b"/>
            <a:pathLst>
              <a:path h="143510">
                <a:moveTo>
                  <a:pt x="0" y="0"/>
                </a:moveTo>
                <a:lnTo>
                  <a:pt x="0" y="143255"/>
                </a:lnTo>
              </a:path>
            </a:pathLst>
          </a:custGeom>
          <a:ln w="12192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8618982" y="6332220"/>
            <a:ext cx="0" cy="143510"/>
          </a:xfrm>
          <a:custGeom>
            <a:avLst/>
            <a:gdLst/>
            <a:ahLst/>
            <a:cxnLst/>
            <a:rect l="l" t="t" r="r" b="b"/>
            <a:pathLst>
              <a:path h="143510">
                <a:moveTo>
                  <a:pt x="0" y="0"/>
                </a:moveTo>
                <a:lnTo>
                  <a:pt x="0" y="143255"/>
                </a:lnTo>
              </a:path>
            </a:pathLst>
          </a:custGeom>
          <a:ln w="12192">
            <a:solidFill>
              <a:srgbClr val="66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460629" y="6332220"/>
            <a:ext cx="0" cy="150495"/>
          </a:xfrm>
          <a:custGeom>
            <a:avLst/>
            <a:gdLst/>
            <a:ahLst/>
            <a:cxnLst/>
            <a:rect l="l" t="t" r="r" b="b"/>
            <a:pathLst>
              <a:path h="150495">
                <a:moveTo>
                  <a:pt x="0" y="0"/>
                </a:moveTo>
                <a:lnTo>
                  <a:pt x="0" y="150113"/>
                </a:lnTo>
              </a:path>
            </a:pathLst>
          </a:custGeom>
          <a:ln w="685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9598152" y="6332220"/>
            <a:ext cx="0" cy="150495"/>
          </a:xfrm>
          <a:custGeom>
            <a:avLst/>
            <a:gdLst/>
            <a:ahLst/>
            <a:cxnLst/>
            <a:rect l="l" t="t" r="r" b="b"/>
            <a:pathLst>
              <a:path h="150495">
                <a:moveTo>
                  <a:pt x="0" y="0"/>
                </a:moveTo>
                <a:lnTo>
                  <a:pt x="0" y="150113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457200" y="6475857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129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 txBox="1"/>
          <p:nvPr/>
        </p:nvSpPr>
        <p:spPr>
          <a:xfrm>
            <a:off x="7244588" y="6154165"/>
            <a:ext cx="42100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1.0</a:t>
            </a:r>
            <a:r>
              <a:rPr sz="1600" dirty="0">
                <a:latin typeface="Arial"/>
                <a:cs typeface="Arial"/>
              </a:rPr>
              <a:t>0</a:t>
            </a:r>
            <a:endParaRPr sz="1600">
              <a:latin typeface="Arial"/>
              <a:cs typeface="Arial"/>
            </a:endParaRPr>
          </a:p>
        </p:txBody>
      </p:sp>
      <p:sp>
        <p:nvSpPr>
          <p:cNvPr id="129" name="object 129"/>
          <p:cNvSpPr txBox="1"/>
          <p:nvPr/>
        </p:nvSpPr>
        <p:spPr>
          <a:xfrm>
            <a:off x="9100819" y="6154165"/>
            <a:ext cx="42100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Arial"/>
                <a:cs typeface="Arial"/>
              </a:rPr>
              <a:t>2.8</a:t>
            </a:r>
            <a:r>
              <a:rPr sz="1600" dirty="0">
                <a:latin typeface="Arial"/>
                <a:cs typeface="Arial"/>
              </a:rPr>
              <a:t>0</a:t>
            </a:r>
            <a:endParaRPr sz="1600">
              <a:latin typeface="Arial"/>
              <a:cs typeface="Arial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33</a:t>
            </a:fld>
            <a:endParaRPr lang="es-MX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algn="r"/>
            <a:endParaRPr lang="es-MX" sz="2800" dirty="0" smtClean="0"/>
          </a:p>
          <a:p>
            <a:pPr algn="r"/>
            <a:r>
              <a:rPr lang="es-MX" sz="4400" b="1" dirty="0" smtClean="0">
                <a:latin typeface="GillSansMT"/>
              </a:rPr>
              <a:t>Sabías que…?</a:t>
            </a:r>
            <a:endParaRPr sz="4400" b="1" dirty="0">
              <a:latin typeface="GillSansMT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7200" y="1436369"/>
            <a:ext cx="1080131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45337" y="1436369"/>
            <a:ext cx="45719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1461572" y="2179367"/>
            <a:ext cx="8263679" cy="4389022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295910" marR="5080" indent="-283845">
              <a:lnSpc>
                <a:spcPts val="2590"/>
              </a:lnSpc>
              <a:spcBef>
                <a:spcPts val="425"/>
              </a:spcBef>
            </a:pPr>
            <a:r>
              <a:rPr lang="es-MX" sz="3200" spc="-155" dirty="0" smtClean="0">
                <a:latin typeface="GillSansMT"/>
                <a:cs typeface="Trebuchet MS"/>
              </a:rPr>
              <a:t>   </a:t>
            </a:r>
            <a:r>
              <a:rPr sz="3200" spc="-155" dirty="0" smtClean="0">
                <a:latin typeface="GillSansMT"/>
                <a:cs typeface="Trebuchet MS"/>
              </a:rPr>
              <a:t>Sea </a:t>
            </a:r>
            <a:r>
              <a:rPr sz="3200" spc="-175" dirty="0">
                <a:latin typeface="GillSansMT"/>
                <a:cs typeface="Trebuchet MS"/>
              </a:rPr>
              <a:t>cual </a:t>
            </a:r>
            <a:r>
              <a:rPr sz="3200" spc="-155" dirty="0">
                <a:latin typeface="GillSansMT"/>
                <a:cs typeface="Trebuchet MS"/>
              </a:rPr>
              <a:t>fuere </a:t>
            </a:r>
            <a:r>
              <a:rPr sz="3200" spc="-215" dirty="0">
                <a:latin typeface="GillSansMT"/>
                <a:cs typeface="Trebuchet MS"/>
              </a:rPr>
              <a:t>la </a:t>
            </a:r>
            <a:r>
              <a:rPr sz="3200" spc="-165" dirty="0">
                <a:latin typeface="GillSansMT"/>
                <a:cs typeface="Trebuchet MS"/>
              </a:rPr>
              <a:t>cantidad </a:t>
            </a:r>
            <a:r>
              <a:rPr sz="3200" spc="-140" dirty="0">
                <a:latin typeface="GillSansMT"/>
                <a:cs typeface="Trebuchet MS"/>
              </a:rPr>
              <a:t>de </a:t>
            </a:r>
            <a:r>
              <a:rPr sz="3200" spc="-135" dirty="0">
                <a:latin typeface="GillSansMT"/>
                <a:cs typeface="Trebuchet MS"/>
              </a:rPr>
              <a:t>factores </a:t>
            </a:r>
            <a:r>
              <a:rPr sz="3200" spc="-140" dirty="0">
                <a:latin typeface="GillSansMT"/>
                <a:cs typeface="Trebuchet MS"/>
              </a:rPr>
              <a:t>que </a:t>
            </a:r>
            <a:r>
              <a:rPr sz="3200" spc="-105" dirty="0">
                <a:latin typeface="GillSansMT"/>
                <a:cs typeface="Trebuchet MS"/>
              </a:rPr>
              <a:t>se </a:t>
            </a:r>
            <a:r>
              <a:rPr sz="3200" spc="-150" dirty="0">
                <a:latin typeface="GillSansMT"/>
                <a:cs typeface="Trebuchet MS"/>
              </a:rPr>
              <a:t>incluyen </a:t>
            </a:r>
            <a:r>
              <a:rPr sz="3200" spc="-145" dirty="0">
                <a:latin typeface="GillSansMT"/>
                <a:cs typeface="Trebuchet MS"/>
              </a:rPr>
              <a:t>en  </a:t>
            </a:r>
            <a:r>
              <a:rPr sz="3200" spc="-155" dirty="0">
                <a:latin typeface="GillSansMT"/>
                <a:cs typeface="Trebuchet MS"/>
              </a:rPr>
              <a:t>una </a:t>
            </a:r>
            <a:r>
              <a:rPr sz="3200" spc="-140" dirty="0">
                <a:latin typeface="GillSansMT"/>
                <a:cs typeface="Trebuchet MS"/>
              </a:rPr>
              <a:t>matriz </a:t>
            </a:r>
            <a:r>
              <a:rPr sz="3200" spc="-165" dirty="0">
                <a:latin typeface="GillSansMT"/>
                <a:cs typeface="Trebuchet MS"/>
              </a:rPr>
              <a:t>EFI, </a:t>
            </a:r>
            <a:r>
              <a:rPr sz="3200" spc="-175" dirty="0">
                <a:latin typeface="GillSansMT"/>
                <a:cs typeface="Trebuchet MS"/>
              </a:rPr>
              <a:t>el </a:t>
            </a:r>
            <a:r>
              <a:rPr sz="3200" spc="-140" dirty="0">
                <a:latin typeface="GillSansMT"/>
                <a:cs typeface="Trebuchet MS"/>
              </a:rPr>
              <a:t>total </a:t>
            </a:r>
            <a:r>
              <a:rPr sz="3200" spc="-90" dirty="0">
                <a:latin typeface="GillSansMT"/>
                <a:cs typeface="Trebuchet MS"/>
              </a:rPr>
              <a:t>ponderado </a:t>
            </a:r>
            <a:r>
              <a:rPr sz="3200" spc="-140" dirty="0">
                <a:latin typeface="GillSansMT"/>
                <a:cs typeface="Trebuchet MS"/>
              </a:rPr>
              <a:t>puede </a:t>
            </a:r>
            <a:r>
              <a:rPr sz="3200" spc="-75" dirty="0">
                <a:latin typeface="GillSansMT"/>
                <a:cs typeface="Trebuchet MS"/>
              </a:rPr>
              <a:t>ir </a:t>
            </a:r>
            <a:r>
              <a:rPr sz="3200" spc="-140" dirty="0">
                <a:latin typeface="GillSansMT"/>
                <a:cs typeface="Trebuchet MS"/>
              </a:rPr>
              <a:t>de </a:t>
            </a:r>
            <a:r>
              <a:rPr sz="3200" spc="-114" dirty="0">
                <a:latin typeface="GillSansMT"/>
                <a:cs typeface="Trebuchet MS"/>
              </a:rPr>
              <a:t>un  mínimo </a:t>
            </a:r>
            <a:r>
              <a:rPr sz="3200" spc="-140" dirty="0">
                <a:latin typeface="GillSansMT"/>
                <a:cs typeface="Trebuchet MS"/>
              </a:rPr>
              <a:t>de </a:t>
            </a:r>
            <a:r>
              <a:rPr sz="3200" spc="-160" dirty="0">
                <a:latin typeface="GillSansMT"/>
                <a:cs typeface="Trebuchet MS"/>
              </a:rPr>
              <a:t>1.0 </a:t>
            </a:r>
            <a:r>
              <a:rPr sz="3200" spc="-240" dirty="0">
                <a:latin typeface="GillSansMT"/>
                <a:cs typeface="Trebuchet MS"/>
              </a:rPr>
              <a:t>a </a:t>
            </a:r>
            <a:r>
              <a:rPr sz="3200" spc="-114" dirty="0">
                <a:latin typeface="GillSansMT"/>
                <a:cs typeface="Trebuchet MS"/>
              </a:rPr>
              <a:t>un </a:t>
            </a:r>
            <a:r>
              <a:rPr sz="3200" spc="-110" dirty="0">
                <a:latin typeface="GillSansMT"/>
                <a:cs typeface="Trebuchet MS"/>
              </a:rPr>
              <a:t>máximo </a:t>
            </a:r>
            <a:r>
              <a:rPr sz="3200" spc="-140" dirty="0">
                <a:latin typeface="GillSansMT"/>
                <a:cs typeface="Trebuchet MS"/>
              </a:rPr>
              <a:t>de </a:t>
            </a:r>
            <a:r>
              <a:rPr sz="3200" spc="-210" dirty="0">
                <a:latin typeface="GillSansMT"/>
                <a:cs typeface="Trebuchet MS"/>
              </a:rPr>
              <a:t>4.0, </a:t>
            </a:r>
            <a:r>
              <a:rPr sz="3200" spc="-95" dirty="0">
                <a:latin typeface="GillSansMT"/>
                <a:cs typeface="Trebuchet MS"/>
              </a:rPr>
              <a:t>siendo </a:t>
            </a:r>
            <a:r>
              <a:rPr sz="3200" spc="-215" dirty="0">
                <a:latin typeface="GillSansMT"/>
                <a:cs typeface="Trebuchet MS"/>
              </a:rPr>
              <a:t>la </a:t>
            </a:r>
            <a:r>
              <a:rPr sz="3200" spc="-160" dirty="0">
                <a:latin typeface="GillSansMT"/>
                <a:cs typeface="Trebuchet MS"/>
              </a:rPr>
              <a:t>calificación  </a:t>
            </a:r>
            <a:r>
              <a:rPr sz="3200" spc="-90" dirty="0">
                <a:latin typeface="GillSansMT"/>
                <a:cs typeface="Trebuchet MS"/>
              </a:rPr>
              <a:t>promedio </a:t>
            </a:r>
            <a:r>
              <a:rPr sz="3200" spc="-140" dirty="0">
                <a:latin typeface="GillSansMT"/>
                <a:cs typeface="Trebuchet MS"/>
              </a:rPr>
              <a:t>de </a:t>
            </a:r>
            <a:r>
              <a:rPr sz="3200" spc="-210" dirty="0">
                <a:latin typeface="GillSansMT"/>
                <a:cs typeface="Trebuchet MS"/>
              </a:rPr>
              <a:t>2.5. </a:t>
            </a:r>
            <a:r>
              <a:rPr sz="3200" spc="-25" dirty="0">
                <a:latin typeface="GillSansMT"/>
                <a:cs typeface="Trebuchet MS"/>
              </a:rPr>
              <a:t>Los </a:t>
            </a:r>
            <a:r>
              <a:rPr sz="3200" spc="-130" dirty="0">
                <a:latin typeface="GillSansMT"/>
                <a:cs typeface="Trebuchet MS"/>
              </a:rPr>
              <a:t>totales </a:t>
            </a:r>
            <a:r>
              <a:rPr sz="3200" spc="-85" dirty="0">
                <a:latin typeface="GillSansMT"/>
                <a:cs typeface="Trebuchet MS"/>
              </a:rPr>
              <a:t>ponderados </a:t>
            </a:r>
            <a:r>
              <a:rPr sz="3200" spc="-140" dirty="0">
                <a:latin typeface="GillSansMT"/>
                <a:cs typeface="Trebuchet MS"/>
              </a:rPr>
              <a:t>muy </a:t>
            </a:r>
            <a:r>
              <a:rPr sz="3200" spc="-30" dirty="0">
                <a:latin typeface="GillSansMT"/>
                <a:cs typeface="Trebuchet MS"/>
              </a:rPr>
              <a:t>por  </a:t>
            </a:r>
            <a:r>
              <a:rPr sz="3200" spc="-165" dirty="0">
                <a:latin typeface="GillSansMT"/>
                <a:cs typeface="Trebuchet MS"/>
              </a:rPr>
              <a:t>debajo </a:t>
            </a:r>
            <a:r>
              <a:rPr sz="3200" spc="-140" dirty="0">
                <a:latin typeface="GillSansMT"/>
                <a:cs typeface="Trebuchet MS"/>
              </a:rPr>
              <a:t>de </a:t>
            </a:r>
            <a:r>
              <a:rPr sz="3200" spc="-160" dirty="0">
                <a:latin typeface="GillSansMT"/>
                <a:cs typeface="Trebuchet MS"/>
              </a:rPr>
              <a:t>2.5 </a:t>
            </a:r>
            <a:r>
              <a:rPr sz="3200" spc="-140" dirty="0">
                <a:latin typeface="GillSansMT"/>
                <a:cs typeface="Trebuchet MS"/>
              </a:rPr>
              <a:t>caracterizan </a:t>
            </a:r>
            <a:r>
              <a:rPr sz="3200" spc="-240" dirty="0">
                <a:latin typeface="GillSansMT"/>
                <a:cs typeface="Trebuchet MS"/>
              </a:rPr>
              <a:t>a </a:t>
            </a:r>
            <a:r>
              <a:rPr sz="3200" spc="-160" dirty="0">
                <a:latin typeface="GillSansMT"/>
                <a:cs typeface="Trebuchet MS"/>
              </a:rPr>
              <a:t>las </a:t>
            </a:r>
            <a:r>
              <a:rPr sz="3200" spc="-114" dirty="0">
                <a:latin typeface="GillSansMT"/>
                <a:cs typeface="Trebuchet MS"/>
              </a:rPr>
              <a:t>organizaciones </a:t>
            </a:r>
            <a:r>
              <a:rPr sz="3200" spc="-140" dirty="0">
                <a:latin typeface="GillSansMT"/>
                <a:cs typeface="Trebuchet MS"/>
              </a:rPr>
              <a:t>que </a:t>
            </a:r>
            <a:r>
              <a:rPr sz="3200" spc="-45" dirty="0">
                <a:latin typeface="GillSansMT"/>
                <a:cs typeface="Trebuchet MS"/>
              </a:rPr>
              <a:t>son  </a:t>
            </a:r>
            <a:r>
              <a:rPr sz="3200" spc="-140" dirty="0">
                <a:latin typeface="GillSansMT"/>
                <a:cs typeface="Trebuchet MS"/>
              </a:rPr>
              <a:t>débiles en </a:t>
            </a:r>
            <a:r>
              <a:rPr sz="3200" spc="-80" dirty="0">
                <a:latin typeface="GillSansMT"/>
                <a:cs typeface="Trebuchet MS"/>
              </a:rPr>
              <a:t>lo </a:t>
            </a:r>
            <a:r>
              <a:rPr sz="3200" spc="-140" dirty="0">
                <a:latin typeface="GillSansMT"/>
                <a:cs typeface="Trebuchet MS"/>
              </a:rPr>
              <a:t>interno, </a:t>
            </a:r>
            <a:r>
              <a:rPr sz="3200" spc="-125" dirty="0">
                <a:latin typeface="GillSansMT"/>
                <a:cs typeface="Trebuchet MS"/>
              </a:rPr>
              <a:t>mientras </a:t>
            </a:r>
            <a:r>
              <a:rPr sz="3200" spc="-140" dirty="0">
                <a:latin typeface="GillSansMT"/>
                <a:cs typeface="Trebuchet MS"/>
              </a:rPr>
              <a:t>que </a:t>
            </a:r>
            <a:r>
              <a:rPr sz="3200" spc="-160" dirty="0">
                <a:latin typeface="GillSansMT"/>
                <a:cs typeface="Trebuchet MS"/>
              </a:rPr>
              <a:t>las </a:t>
            </a:r>
            <a:r>
              <a:rPr sz="3200" spc="-155" dirty="0">
                <a:latin typeface="GillSansMT"/>
                <a:cs typeface="Trebuchet MS"/>
              </a:rPr>
              <a:t>calificaciones </a:t>
            </a:r>
            <a:r>
              <a:rPr sz="3200" spc="-140" dirty="0">
                <a:latin typeface="GillSansMT"/>
                <a:cs typeface="Trebuchet MS"/>
              </a:rPr>
              <a:t>muy  </a:t>
            </a:r>
            <a:r>
              <a:rPr sz="3200" spc="-30" dirty="0">
                <a:latin typeface="GillSansMT"/>
                <a:cs typeface="Trebuchet MS"/>
              </a:rPr>
              <a:t>por </a:t>
            </a:r>
            <a:r>
              <a:rPr sz="3200" spc="-130" dirty="0">
                <a:latin typeface="GillSansMT"/>
                <a:cs typeface="Trebuchet MS"/>
              </a:rPr>
              <a:t>arriba </a:t>
            </a:r>
            <a:r>
              <a:rPr sz="3200" spc="-140" dirty="0">
                <a:latin typeface="GillSansMT"/>
                <a:cs typeface="Trebuchet MS"/>
              </a:rPr>
              <a:t>de </a:t>
            </a:r>
            <a:r>
              <a:rPr sz="3200" spc="-160" dirty="0">
                <a:latin typeface="GillSansMT"/>
                <a:cs typeface="Trebuchet MS"/>
              </a:rPr>
              <a:t>2.5 </a:t>
            </a:r>
            <a:r>
              <a:rPr sz="3200" spc="-155" dirty="0">
                <a:latin typeface="GillSansMT"/>
                <a:cs typeface="Trebuchet MS"/>
              </a:rPr>
              <a:t>indican una </a:t>
            </a:r>
            <a:r>
              <a:rPr sz="3200" spc="-85" dirty="0">
                <a:latin typeface="GillSansMT"/>
                <a:cs typeface="Trebuchet MS"/>
              </a:rPr>
              <a:t>posición </a:t>
            </a:r>
            <a:r>
              <a:rPr sz="3200" spc="-135" dirty="0">
                <a:latin typeface="GillSansMT"/>
                <a:cs typeface="Trebuchet MS"/>
              </a:rPr>
              <a:t>interna </a:t>
            </a:r>
            <a:r>
              <a:rPr sz="3200" spc="-185" dirty="0">
                <a:latin typeface="GillSansMT"/>
                <a:cs typeface="Trebuchet MS"/>
              </a:rPr>
              <a:t>fuerza. </a:t>
            </a:r>
            <a:r>
              <a:rPr sz="3200" spc="-145" dirty="0">
                <a:latin typeface="GillSansMT"/>
                <a:cs typeface="Trebuchet MS"/>
              </a:rPr>
              <a:t>La  </a:t>
            </a:r>
            <a:r>
              <a:rPr sz="3200" spc="-140" dirty="0">
                <a:latin typeface="GillSansMT"/>
                <a:cs typeface="Trebuchet MS"/>
              </a:rPr>
              <a:t>matriz </a:t>
            </a:r>
            <a:r>
              <a:rPr sz="3200" spc="-165" dirty="0">
                <a:latin typeface="GillSansMT"/>
                <a:cs typeface="Trebuchet MS"/>
              </a:rPr>
              <a:t>EFI, </a:t>
            </a:r>
            <a:r>
              <a:rPr sz="3200" spc="-210" dirty="0">
                <a:latin typeface="GillSansMT"/>
                <a:cs typeface="Trebuchet MS"/>
              </a:rPr>
              <a:t>al </a:t>
            </a:r>
            <a:r>
              <a:rPr sz="3200" spc="-175" dirty="0">
                <a:latin typeface="GillSansMT"/>
                <a:cs typeface="Trebuchet MS"/>
              </a:rPr>
              <a:t>igual </a:t>
            </a:r>
            <a:r>
              <a:rPr sz="3200" spc="-140" dirty="0">
                <a:latin typeface="GillSansMT"/>
                <a:cs typeface="Trebuchet MS"/>
              </a:rPr>
              <a:t>que </a:t>
            </a:r>
            <a:r>
              <a:rPr sz="3200" spc="-210" dirty="0">
                <a:latin typeface="GillSansMT"/>
                <a:cs typeface="Trebuchet MS"/>
              </a:rPr>
              <a:t>la </a:t>
            </a:r>
            <a:r>
              <a:rPr sz="3200" spc="-140" dirty="0">
                <a:latin typeface="GillSansMT"/>
                <a:cs typeface="Trebuchet MS"/>
              </a:rPr>
              <a:t>matriz </a:t>
            </a:r>
            <a:r>
              <a:rPr sz="3200" spc="-170" dirty="0">
                <a:latin typeface="GillSansMT"/>
                <a:cs typeface="Trebuchet MS"/>
              </a:rPr>
              <a:t>EFE, </a:t>
            </a:r>
            <a:r>
              <a:rPr sz="3200" spc="-145" dirty="0">
                <a:latin typeface="GillSansMT"/>
                <a:cs typeface="Trebuchet MS"/>
              </a:rPr>
              <a:t>debe </a:t>
            </a:r>
            <a:r>
              <a:rPr sz="3200" spc="-125" dirty="0">
                <a:latin typeface="GillSansMT"/>
                <a:cs typeface="Trebuchet MS"/>
              </a:rPr>
              <a:t>incluir entre  </a:t>
            </a:r>
            <a:r>
              <a:rPr sz="3200" spc="-65" dirty="0">
                <a:latin typeface="GillSansMT"/>
                <a:cs typeface="Trebuchet MS"/>
              </a:rPr>
              <a:t>10 </a:t>
            </a:r>
            <a:r>
              <a:rPr sz="3200" spc="-135" dirty="0">
                <a:latin typeface="GillSansMT"/>
                <a:cs typeface="Trebuchet MS"/>
              </a:rPr>
              <a:t>y </a:t>
            </a:r>
            <a:r>
              <a:rPr sz="3200" spc="-65" dirty="0">
                <a:latin typeface="GillSansMT"/>
                <a:cs typeface="Trebuchet MS"/>
              </a:rPr>
              <a:t>20 </a:t>
            </a:r>
            <a:r>
              <a:rPr sz="3200" spc="-135" dirty="0">
                <a:latin typeface="GillSansMT"/>
                <a:cs typeface="Trebuchet MS"/>
              </a:rPr>
              <a:t>factores </a:t>
            </a:r>
            <a:r>
              <a:rPr sz="3200" spc="-215" dirty="0">
                <a:latin typeface="GillSansMT"/>
                <a:cs typeface="Trebuchet MS"/>
              </a:rPr>
              <a:t>clave. </a:t>
            </a:r>
            <a:r>
              <a:rPr sz="3200" spc="-145" dirty="0">
                <a:latin typeface="GillSansMT"/>
                <a:cs typeface="Trebuchet MS"/>
              </a:rPr>
              <a:t>La </a:t>
            </a:r>
            <a:r>
              <a:rPr sz="3200" spc="-165" dirty="0">
                <a:latin typeface="GillSansMT"/>
                <a:cs typeface="Trebuchet MS"/>
              </a:rPr>
              <a:t>cantidad </a:t>
            </a:r>
            <a:r>
              <a:rPr sz="3200" spc="-140" dirty="0">
                <a:latin typeface="GillSansMT"/>
                <a:cs typeface="Trebuchet MS"/>
              </a:rPr>
              <a:t>de </a:t>
            </a:r>
            <a:r>
              <a:rPr sz="3200" spc="-135" dirty="0">
                <a:latin typeface="GillSansMT"/>
                <a:cs typeface="Trebuchet MS"/>
              </a:rPr>
              <a:t>factores </a:t>
            </a:r>
            <a:r>
              <a:rPr sz="3200" spc="-40" dirty="0">
                <a:latin typeface="GillSansMT"/>
                <a:cs typeface="Trebuchet MS"/>
              </a:rPr>
              <a:t>no </a:t>
            </a:r>
            <a:r>
              <a:rPr sz="3200" spc="-175" dirty="0">
                <a:latin typeface="GillSansMT"/>
                <a:cs typeface="Trebuchet MS"/>
              </a:rPr>
              <a:t>influye  </a:t>
            </a:r>
            <a:r>
              <a:rPr sz="3200" spc="-140" dirty="0">
                <a:latin typeface="GillSansMT"/>
                <a:cs typeface="Trebuchet MS"/>
              </a:rPr>
              <a:t>en </a:t>
            </a:r>
            <a:r>
              <a:rPr sz="3200" spc="-215" dirty="0">
                <a:latin typeface="GillSansMT"/>
                <a:cs typeface="Trebuchet MS"/>
              </a:rPr>
              <a:t>la </a:t>
            </a:r>
            <a:r>
              <a:rPr sz="3200" spc="-170" dirty="0">
                <a:latin typeface="GillSansMT"/>
                <a:cs typeface="Trebuchet MS"/>
              </a:rPr>
              <a:t>escala </a:t>
            </a:r>
            <a:r>
              <a:rPr sz="3200" spc="-140" dirty="0">
                <a:latin typeface="GillSansMT"/>
                <a:cs typeface="Trebuchet MS"/>
              </a:rPr>
              <a:t>de </a:t>
            </a:r>
            <a:r>
              <a:rPr sz="3200" spc="-70" dirty="0">
                <a:latin typeface="GillSansMT"/>
                <a:cs typeface="Trebuchet MS"/>
              </a:rPr>
              <a:t>los </a:t>
            </a:r>
            <a:r>
              <a:rPr sz="3200" spc="-130" dirty="0">
                <a:latin typeface="GillSansMT"/>
                <a:cs typeface="Trebuchet MS"/>
              </a:rPr>
              <a:t>totales </a:t>
            </a:r>
            <a:r>
              <a:rPr sz="3200" spc="-85" dirty="0">
                <a:latin typeface="GillSansMT"/>
                <a:cs typeface="Trebuchet MS"/>
              </a:rPr>
              <a:t>ponderados </a:t>
            </a:r>
            <a:r>
              <a:rPr sz="3200" spc="-95" dirty="0">
                <a:latin typeface="GillSansMT"/>
                <a:cs typeface="Trebuchet MS"/>
              </a:rPr>
              <a:t>porque </a:t>
            </a:r>
            <a:r>
              <a:rPr sz="3200" spc="-70" dirty="0">
                <a:latin typeface="GillSansMT"/>
                <a:cs typeface="Trebuchet MS"/>
              </a:rPr>
              <a:t>los </a:t>
            </a:r>
            <a:r>
              <a:rPr sz="3200" spc="-75" dirty="0">
                <a:latin typeface="GillSansMT"/>
                <a:cs typeface="Trebuchet MS"/>
              </a:rPr>
              <a:t>pesos  </a:t>
            </a:r>
            <a:r>
              <a:rPr sz="3200" spc="-125" dirty="0">
                <a:latin typeface="GillSansMT"/>
                <a:cs typeface="Trebuchet MS"/>
              </a:rPr>
              <a:t>siempre </a:t>
            </a:r>
            <a:r>
              <a:rPr sz="3200" spc="-130" dirty="0">
                <a:latin typeface="GillSansMT"/>
                <a:cs typeface="Trebuchet MS"/>
              </a:rPr>
              <a:t>suman</a:t>
            </a:r>
            <a:r>
              <a:rPr sz="3200" spc="-10" dirty="0">
                <a:latin typeface="GillSansMT"/>
                <a:cs typeface="Trebuchet MS"/>
              </a:rPr>
              <a:t> </a:t>
            </a:r>
            <a:r>
              <a:rPr sz="3200" spc="-210" dirty="0">
                <a:latin typeface="GillSansMT"/>
                <a:cs typeface="Trebuchet MS"/>
              </a:rPr>
              <a:t>1.0.</a:t>
            </a:r>
            <a:endParaRPr sz="3200" dirty="0">
              <a:latin typeface="GillSansMT"/>
              <a:cs typeface="Trebuchet MS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457200" y="6332220"/>
            <a:ext cx="1087755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545337" y="6332220"/>
            <a:ext cx="72389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Marcador de número de diapositiva 3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34</a:t>
            </a:fld>
            <a:endParaRPr lang="es-MX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969222" y="923403"/>
            <a:ext cx="6925945" cy="68929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es-MX" sz="4400" b="1" spc="-114" dirty="0">
                <a:solidFill>
                  <a:srgbClr val="545E70"/>
                </a:solidFill>
                <a:latin typeface="GillSansMT"/>
              </a:rPr>
              <a:t>B</a:t>
            </a:r>
            <a:r>
              <a:rPr lang="es-MX" sz="4400" b="1" spc="-114" dirty="0" smtClean="0">
                <a:solidFill>
                  <a:srgbClr val="545E70"/>
                </a:solidFill>
                <a:latin typeface="GillSansMT"/>
              </a:rPr>
              <a:t>ibliografía</a:t>
            </a:r>
            <a:endParaRPr lang="es-MX" sz="4400" b="1" dirty="0">
              <a:latin typeface="GillSansMT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1658888" y="2194559"/>
            <a:ext cx="8513064" cy="4670381"/>
          </a:xfrm>
          <a:prstGeom prst="rect">
            <a:avLst/>
          </a:prstGeom>
        </p:spPr>
        <p:txBody>
          <a:bodyPr vert="horz" wrap="square" lIns="0" tIns="78105" rIns="0" bIns="0" rtlCol="0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MX" sz="3200" dirty="0">
                <a:solidFill>
                  <a:prstClr val="black"/>
                </a:solidFill>
                <a:latin typeface="GillSansMT"/>
              </a:rPr>
              <a:t>Hill, Charles, et </a:t>
            </a:r>
            <a:r>
              <a:rPr lang="es-MX" sz="3200" dirty="0" err="1">
                <a:solidFill>
                  <a:prstClr val="black"/>
                </a:solidFill>
                <a:latin typeface="GillSansMT"/>
              </a:rPr>
              <a:t>all</a:t>
            </a:r>
            <a:r>
              <a:rPr lang="es-MX" sz="3200" dirty="0">
                <a:solidFill>
                  <a:prstClr val="black"/>
                </a:solidFill>
                <a:latin typeface="GillSansMT"/>
              </a:rPr>
              <a:t>.,(2011), </a:t>
            </a:r>
            <a:r>
              <a:rPr lang="es-MX" sz="3200" i="1" dirty="0">
                <a:latin typeface="GillSansMT"/>
              </a:rPr>
              <a:t>Administración estratégica,</a:t>
            </a:r>
            <a:r>
              <a:rPr lang="es-MX" sz="3200" dirty="0">
                <a:latin typeface="GillSansMT"/>
              </a:rPr>
              <a:t> </a:t>
            </a:r>
            <a:r>
              <a:rPr lang="es-MX" sz="3200" i="1" dirty="0">
                <a:latin typeface="GillSansMT"/>
              </a:rPr>
              <a:t>un enfoque integrado. </a:t>
            </a:r>
            <a:r>
              <a:rPr lang="es-MX" sz="3200" dirty="0">
                <a:solidFill>
                  <a:prstClr val="black"/>
                </a:solidFill>
                <a:latin typeface="GillSansMT"/>
              </a:rPr>
              <a:t>Mc Graw Hill, 9ª Ed. Colombia.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MX" sz="3200" dirty="0" err="1">
                <a:solidFill>
                  <a:prstClr val="black"/>
                </a:solidFill>
                <a:latin typeface="GillSansMT"/>
              </a:rPr>
              <a:t>Hitt</a:t>
            </a:r>
            <a:r>
              <a:rPr lang="es-MX" sz="3200" dirty="0">
                <a:solidFill>
                  <a:prstClr val="black"/>
                </a:solidFill>
                <a:latin typeface="GillSansMT"/>
              </a:rPr>
              <a:t>, Michael A. et </a:t>
            </a:r>
            <a:r>
              <a:rPr lang="es-MX" sz="3200" dirty="0" err="1">
                <a:solidFill>
                  <a:prstClr val="black"/>
                </a:solidFill>
                <a:latin typeface="GillSansMT"/>
              </a:rPr>
              <a:t>all</a:t>
            </a:r>
            <a:r>
              <a:rPr lang="es-MX" sz="3200" dirty="0">
                <a:solidFill>
                  <a:prstClr val="black"/>
                </a:solidFill>
                <a:latin typeface="GillSansMT"/>
              </a:rPr>
              <a:t>.(2008). </a:t>
            </a:r>
            <a:r>
              <a:rPr lang="es-MX" sz="3200" i="1" dirty="0">
                <a:latin typeface="GillSansMT"/>
              </a:rPr>
              <a:t>Administración estratégica, competitividad y globalización. </a:t>
            </a:r>
            <a:r>
              <a:rPr lang="es-MX" sz="3200" i="1" dirty="0">
                <a:solidFill>
                  <a:prstClr val="black"/>
                </a:solidFill>
                <a:latin typeface="GillSansMT"/>
              </a:rPr>
              <a:t>Conceptos y casos. </a:t>
            </a:r>
            <a:r>
              <a:rPr lang="es-MX" sz="3200" dirty="0">
                <a:solidFill>
                  <a:prstClr val="black"/>
                </a:solidFill>
                <a:latin typeface="GillSansMT"/>
              </a:rPr>
              <a:t>Editorial CENGAGE. México.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MX" sz="3200" dirty="0">
                <a:solidFill>
                  <a:prstClr val="black"/>
                </a:solidFill>
                <a:latin typeface="GillSansMT"/>
              </a:rPr>
              <a:t>Manual Mtro. José Antonio Contreras Camarena. </a:t>
            </a:r>
            <a:r>
              <a:rPr lang="es-MX" sz="3200" i="1" dirty="0">
                <a:latin typeface="GillSansMT"/>
              </a:rPr>
              <a:t>Administración Estratégica. </a:t>
            </a:r>
            <a:r>
              <a:rPr lang="es-MX" sz="3200" dirty="0">
                <a:solidFill>
                  <a:prstClr val="black"/>
                </a:solidFill>
                <a:latin typeface="GillSansMT"/>
              </a:rPr>
              <a:t>PDF</a:t>
            </a:r>
          </a:p>
          <a:p>
            <a:pPr marL="12700" marR="5080">
              <a:lnSpc>
                <a:spcPts val="2110"/>
              </a:lnSpc>
              <a:spcBef>
                <a:spcPts val="615"/>
              </a:spcBef>
              <a:buClr>
                <a:srgbClr val="FE8637"/>
              </a:buClr>
              <a:buSzPct val="79545"/>
              <a:tabLst>
                <a:tab pos="296545" algn="l"/>
              </a:tabLst>
            </a:pPr>
            <a:endParaRPr sz="2200" dirty="0">
              <a:latin typeface="GillSansMT"/>
              <a:cs typeface="Trebuchet MS"/>
            </a:endParaRPr>
          </a:p>
        </p:txBody>
      </p:sp>
      <p:sp>
        <p:nvSpPr>
          <p:cNvPr id="36" name="Marcador de número de diapositiva 3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837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66962" y="730422"/>
            <a:ext cx="5172038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1" spc="-130" dirty="0">
                <a:solidFill>
                  <a:srgbClr val="545E70"/>
                </a:solidFill>
                <a:latin typeface="GillSansMT"/>
              </a:rPr>
              <a:t>Productos</a:t>
            </a:r>
            <a:r>
              <a:rPr sz="4400" b="1" spc="-175" dirty="0">
                <a:solidFill>
                  <a:srgbClr val="545E70"/>
                </a:solidFill>
                <a:latin typeface="GillSansMT"/>
              </a:rPr>
              <a:t> </a:t>
            </a:r>
            <a:r>
              <a:rPr sz="4400" b="1" spc="-235" dirty="0">
                <a:solidFill>
                  <a:srgbClr val="545E70"/>
                </a:solidFill>
                <a:latin typeface="GillSansMT"/>
              </a:rPr>
              <a:t>culturales</a:t>
            </a:r>
            <a:endParaRPr sz="4400" b="1" dirty="0">
              <a:latin typeface="GillSansM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57200" y="1436369"/>
            <a:ext cx="1088134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21031" y="3267744"/>
            <a:ext cx="982264" cy="9071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80349" y="2727030"/>
            <a:ext cx="1064987" cy="9137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589528" y="1377096"/>
            <a:ext cx="8056245" cy="1201854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57200" y="2411729"/>
            <a:ext cx="1088136" cy="98297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69893" y="2415539"/>
            <a:ext cx="880744" cy="16341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600458" y="2594965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56817" y="3361981"/>
            <a:ext cx="1088517" cy="97917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56818" y="4308424"/>
            <a:ext cx="1088517" cy="113433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5791200" y="1815464"/>
            <a:ext cx="2182877" cy="3429144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295910" indent="-283210">
              <a:lnSpc>
                <a:spcPct val="100000"/>
              </a:lnSpc>
              <a:spcBef>
                <a:spcPts val="700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3200" spc="-180" dirty="0">
                <a:latin typeface="Trebuchet MS"/>
                <a:cs typeface="Trebuchet MS"/>
              </a:rPr>
              <a:t>Sagas</a:t>
            </a:r>
            <a:endParaRPr sz="3200" dirty="0">
              <a:latin typeface="Trebuchet MS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3200" spc="-140" dirty="0">
                <a:latin typeface="Trebuchet MS"/>
                <a:cs typeface="Trebuchet MS"/>
              </a:rPr>
              <a:t>Idioma</a:t>
            </a:r>
            <a:endParaRPr sz="3200" dirty="0">
              <a:latin typeface="Trebuchet MS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3200" spc="-165" dirty="0">
                <a:latin typeface="Trebuchet MS"/>
                <a:cs typeface="Trebuchet MS"/>
              </a:rPr>
              <a:t>Metá</a:t>
            </a:r>
            <a:r>
              <a:rPr sz="3200" spc="-145" dirty="0">
                <a:latin typeface="Trebuchet MS"/>
                <a:cs typeface="Trebuchet MS"/>
              </a:rPr>
              <a:t>f</a:t>
            </a:r>
            <a:r>
              <a:rPr sz="3200" spc="40" dirty="0">
                <a:latin typeface="Trebuchet MS"/>
                <a:cs typeface="Trebuchet MS"/>
              </a:rPr>
              <a:t>o</a:t>
            </a:r>
            <a:r>
              <a:rPr sz="3200" spc="-105" dirty="0">
                <a:latin typeface="Trebuchet MS"/>
                <a:cs typeface="Trebuchet MS"/>
              </a:rPr>
              <a:t>ras</a:t>
            </a:r>
            <a:endParaRPr sz="3200" dirty="0">
              <a:latin typeface="Trebuchet MS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3200" spc="-95" dirty="0">
                <a:latin typeface="Trebuchet MS"/>
                <a:cs typeface="Trebuchet MS"/>
              </a:rPr>
              <a:t>Símbolos</a:t>
            </a:r>
            <a:endParaRPr sz="3200" dirty="0">
              <a:latin typeface="Trebuchet MS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3200" spc="-40" dirty="0">
                <a:latin typeface="Trebuchet MS"/>
                <a:cs typeface="Trebuchet MS"/>
              </a:rPr>
              <a:t>Héroes</a:t>
            </a:r>
            <a:endParaRPr sz="3200" dirty="0">
              <a:latin typeface="Trebuchet MS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3200" spc="-85" dirty="0">
                <a:latin typeface="Trebuchet MS"/>
                <a:cs typeface="Trebuchet MS"/>
              </a:rPr>
              <a:t>Heroínas</a:t>
            </a:r>
            <a:endParaRPr sz="3200" dirty="0">
              <a:latin typeface="Trebuchet MS"/>
              <a:cs typeface="Trebuchet MS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2066962" y="1815464"/>
            <a:ext cx="2365756" cy="4567917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295910" indent="-283210">
              <a:lnSpc>
                <a:spcPct val="100000"/>
              </a:lnSpc>
              <a:spcBef>
                <a:spcPts val="700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3200" spc="-125" dirty="0">
                <a:latin typeface="Trebuchet MS"/>
                <a:cs typeface="Trebuchet MS"/>
              </a:rPr>
              <a:t>Valores</a:t>
            </a:r>
            <a:endParaRPr sz="3200" dirty="0">
              <a:latin typeface="Trebuchet MS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3200" spc="-100" dirty="0">
                <a:latin typeface="Trebuchet MS"/>
                <a:cs typeface="Trebuchet MS"/>
              </a:rPr>
              <a:t>Creencias</a:t>
            </a:r>
            <a:endParaRPr sz="3200" dirty="0">
              <a:latin typeface="Trebuchet MS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3200" spc="-65" dirty="0">
                <a:latin typeface="Trebuchet MS"/>
                <a:cs typeface="Trebuchet MS"/>
              </a:rPr>
              <a:t>Ritos</a:t>
            </a:r>
            <a:endParaRPr sz="3200" dirty="0">
              <a:latin typeface="Trebuchet MS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3200" spc="-145" dirty="0">
                <a:latin typeface="Trebuchet MS"/>
                <a:cs typeface="Trebuchet MS"/>
              </a:rPr>
              <a:t>Rituales</a:t>
            </a:r>
            <a:endParaRPr sz="3200" dirty="0">
              <a:latin typeface="Trebuchet MS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3200" spc="-90" dirty="0">
                <a:latin typeface="Trebuchet MS"/>
                <a:cs typeface="Trebuchet MS"/>
              </a:rPr>
              <a:t>Ceremonias</a:t>
            </a:r>
            <a:endParaRPr sz="3200" dirty="0">
              <a:latin typeface="Trebuchet MS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3200" spc="-35" dirty="0">
                <a:latin typeface="Trebuchet MS"/>
                <a:cs typeface="Trebuchet MS"/>
              </a:rPr>
              <a:t>Mitos</a:t>
            </a:r>
            <a:endParaRPr sz="3200" dirty="0">
              <a:latin typeface="Trebuchet MS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3200" spc="-80" dirty="0">
                <a:latin typeface="Trebuchet MS"/>
                <a:cs typeface="Trebuchet MS"/>
              </a:rPr>
              <a:t>Historias</a:t>
            </a:r>
            <a:endParaRPr sz="3200" dirty="0">
              <a:latin typeface="Trebuchet MS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3200" spc="-165" dirty="0">
                <a:latin typeface="Trebuchet MS"/>
                <a:cs typeface="Trebuchet MS"/>
              </a:rPr>
              <a:t>Leyendas</a:t>
            </a:r>
            <a:endParaRPr sz="3200" dirty="0">
              <a:latin typeface="Trebuchet MS"/>
              <a:cs typeface="Trebuchet MS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457200" y="6332219"/>
            <a:ext cx="1088136" cy="103414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Marcador de número de diapositiva 3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4</a:t>
            </a:fld>
            <a:endParaRPr lang="es-MX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991922" y="811892"/>
            <a:ext cx="3883034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1" dirty="0">
                <a:latin typeface="GillSansMT"/>
              </a:rPr>
              <a:t>Ge</a:t>
            </a:r>
            <a:r>
              <a:rPr sz="4400" b="1" spc="-95" dirty="0">
                <a:latin typeface="GillSansMT"/>
              </a:rPr>
              <a:t>r</a:t>
            </a:r>
            <a:r>
              <a:rPr sz="4400" b="1" spc="-325" dirty="0">
                <a:latin typeface="GillSansMT"/>
              </a:rPr>
              <a:t>e</a:t>
            </a:r>
            <a:r>
              <a:rPr sz="4400" b="1" spc="-330" dirty="0">
                <a:latin typeface="GillSansMT"/>
              </a:rPr>
              <a:t>ncia</a:t>
            </a:r>
            <a:endParaRPr sz="4400" b="1" dirty="0">
              <a:latin typeface="GillSansM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1971548" y="1833723"/>
            <a:ext cx="6008370" cy="4057521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622300" indent="-609600">
              <a:lnSpc>
                <a:spcPct val="100000"/>
              </a:lnSpc>
              <a:spcBef>
                <a:spcPts val="800"/>
              </a:spcBef>
              <a:buClr>
                <a:srgbClr val="FE8637"/>
              </a:buClr>
              <a:buSzPct val="79687"/>
              <a:buFont typeface="Arial"/>
              <a:buChar char="●"/>
              <a:tabLst>
                <a:tab pos="621665" algn="l"/>
                <a:tab pos="622300" algn="l"/>
              </a:tabLst>
            </a:pPr>
            <a:r>
              <a:rPr sz="3600" spc="-145" dirty="0">
                <a:latin typeface="GillSansMT"/>
                <a:cs typeface="Trebuchet MS"/>
              </a:rPr>
              <a:t>Funciones </a:t>
            </a:r>
            <a:r>
              <a:rPr sz="3600" spc="-195" dirty="0">
                <a:latin typeface="GillSansMT"/>
                <a:cs typeface="Trebuchet MS"/>
              </a:rPr>
              <a:t>básicas </a:t>
            </a:r>
            <a:r>
              <a:rPr sz="3600" spc="-185" dirty="0">
                <a:latin typeface="GillSansMT"/>
                <a:cs typeface="Trebuchet MS"/>
              </a:rPr>
              <a:t>de </a:t>
            </a:r>
            <a:r>
              <a:rPr sz="3600" spc="-285" dirty="0">
                <a:latin typeface="GillSansMT"/>
                <a:cs typeface="Trebuchet MS"/>
              </a:rPr>
              <a:t>la</a:t>
            </a:r>
            <a:r>
              <a:rPr sz="3600" spc="195" dirty="0">
                <a:latin typeface="GillSansMT"/>
                <a:cs typeface="Trebuchet MS"/>
              </a:rPr>
              <a:t> </a:t>
            </a:r>
            <a:r>
              <a:rPr sz="3600" spc="-145" dirty="0">
                <a:latin typeface="GillSansMT"/>
                <a:cs typeface="Trebuchet MS"/>
              </a:rPr>
              <a:t>Gerencia</a:t>
            </a:r>
            <a:endParaRPr sz="3600" dirty="0">
              <a:latin typeface="GillSansMT"/>
              <a:cs typeface="Trebuchet MS"/>
            </a:endParaRPr>
          </a:p>
          <a:p>
            <a:pPr marL="1002665" lvl="1" indent="-532765">
              <a:lnSpc>
                <a:spcPct val="100000"/>
              </a:lnSpc>
              <a:spcBef>
                <a:spcPts val="615"/>
              </a:spcBef>
              <a:buClr>
                <a:srgbClr val="FE8637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sz="3200" spc="-165" dirty="0">
                <a:latin typeface="GillSansMT"/>
                <a:cs typeface="Trebuchet MS"/>
              </a:rPr>
              <a:t>Planeación</a:t>
            </a:r>
            <a:endParaRPr sz="3200" dirty="0">
              <a:latin typeface="GillSansMT"/>
              <a:cs typeface="Trebuchet MS"/>
            </a:endParaRPr>
          </a:p>
          <a:p>
            <a:pPr marL="1002665" lvl="1" indent="-532765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sz="3200" spc="-105" dirty="0">
                <a:latin typeface="GillSansMT"/>
                <a:cs typeface="Trebuchet MS"/>
              </a:rPr>
              <a:t>Organización</a:t>
            </a:r>
            <a:endParaRPr sz="3200" dirty="0">
              <a:latin typeface="GillSansMT"/>
              <a:cs typeface="Trebuchet MS"/>
            </a:endParaRPr>
          </a:p>
          <a:p>
            <a:pPr marL="1002665" lvl="1" indent="-532765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sz="3200" spc="-100" dirty="0">
                <a:latin typeface="GillSansMT"/>
                <a:cs typeface="Trebuchet MS"/>
              </a:rPr>
              <a:t>Motivación</a:t>
            </a:r>
            <a:endParaRPr sz="3200" dirty="0">
              <a:latin typeface="GillSansMT"/>
              <a:cs typeface="Trebuchet MS"/>
            </a:endParaRPr>
          </a:p>
          <a:p>
            <a:pPr marL="1002665" lvl="1" indent="-532765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sz="3200" spc="-125" dirty="0">
                <a:latin typeface="GillSansMT"/>
                <a:cs typeface="Trebuchet MS"/>
              </a:rPr>
              <a:t>Factor</a:t>
            </a:r>
            <a:r>
              <a:rPr sz="3200" spc="-75" dirty="0">
                <a:latin typeface="GillSansMT"/>
                <a:cs typeface="Trebuchet MS"/>
              </a:rPr>
              <a:t> Humano</a:t>
            </a:r>
            <a:endParaRPr sz="3200" dirty="0">
              <a:latin typeface="GillSansMT"/>
              <a:cs typeface="Trebuchet MS"/>
            </a:endParaRPr>
          </a:p>
          <a:p>
            <a:pPr marL="1002665" lvl="1" indent="-532765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sz="3200" spc="-25" dirty="0">
                <a:latin typeface="GillSansMT"/>
                <a:cs typeface="Trebuchet MS"/>
              </a:rPr>
              <a:t>Control</a:t>
            </a:r>
            <a:endParaRPr sz="3200" dirty="0">
              <a:latin typeface="GillSansMT"/>
              <a:cs typeface="Trebuchet MS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Marcador de número de diapositiva 3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5</a:t>
            </a:fld>
            <a:endParaRPr lang="es-MX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038850" y="900607"/>
            <a:ext cx="7047941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b="1" spc="-175" dirty="0">
                <a:solidFill>
                  <a:srgbClr val="545E70"/>
                </a:solidFill>
                <a:latin typeface="GillSansMT"/>
              </a:rPr>
              <a:t>Preguntas </a:t>
            </a:r>
            <a:r>
              <a:rPr sz="3200" b="1" spc="-185" dirty="0">
                <a:solidFill>
                  <a:srgbClr val="545E70"/>
                </a:solidFill>
                <a:latin typeface="GillSansMT"/>
              </a:rPr>
              <a:t>de </a:t>
            </a:r>
            <a:r>
              <a:rPr lang="es-MX" sz="3200" b="1" spc="-105" dirty="0" smtClean="0">
                <a:solidFill>
                  <a:srgbClr val="545E70"/>
                </a:solidFill>
                <a:latin typeface="GillSansMT"/>
              </a:rPr>
              <a:t>Auditoría</a:t>
            </a:r>
            <a:r>
              <a:rPr sz="3200" b="1" spc="-105" dirty="0" smtClean="0">
                <a:solidFill>
                  <a:srgbClr val="545E70"/>
                </a:solidFill>
                <a:latin typeface="GillSansMT"/>
              </a:rPr>
              <a:t> </a:t>
            </a:r>
            <a:r>
              <a:rPr sz="3200" b="1" spc="-200" dirty="0" smtClean="0">
                <a:solidFill>
                  <a:srgbClr val="545E70"/>
                </a:solidFill>
                <a:latin typeface="GillSansMT"/>
              </a:rPr>
              <a:t>para </a:t>
            </a:r>
            <a:r>
              <a:rPr sz="3200" b="1" spc="-285" dirty="0">
                <a:solidFill>
                  <a:srgbClr val="545E70"/>
                </a:solidFill>
                <a:latin typeface="GillSansMT"/>
              </a:rPr>
              <a:t>la</a:t>
            </a:r>
            <a:r>
              <a:rPr sz="3200" b="1" spc="-55" dirty="0">
                <a:solidFill>
                  <a:srgbClr val="545E70"/>
                </a:solidFill>
                <a:latin typeface="GillSansMT"/>
              </a:rPr>
              <a:t> </a:t>
            </a:r>
            <a:r>
              <a:rPr sz="3200" b="1" spc="-145" dirty="0">
                <a:solidFill>
                  <a:srgbClr val="545E70"/>
                </a:solidFill>
                <a:latin typeface="GillSansMT"/>
              </a:rPr>
              <a:t>Gerencia</a:t>
            </a:r>
            <a:endParaRPr sz="3200" b="1" dirty="0">
              <a:latin typeface="GillSansM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1962907" y="1963597"/>
            <a:ext cx="7123885" cy="34296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5910" indent="-283210">
              <a:lnSpc>
                <a:spcPct val="100000"/>
              </a:lnSpc>
              <a:spcBef>
                <a:spcPts val="100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5910" algn="l"/>
                <a:tab pos="296545" algn="l"/>
              </a:tabLst>
            </a:pPr>
            <a:r>
              <a:rPr lang="es-MX" sz="2200" spc="-30" dirty="0" smtClean="0">
                <a:latin typeface="GillSansMT"/>
                <a:cs typeface="Trebuchet MS"/>
              </a:rPr>
              <a:t>¿</a:t>
            </a:r>
            <a:r>
              <a:rPr sz="2200" spc="-105" dirty="0" smtClean="0">
                <a:latin typeface="GillSansMT"/>
                <a:cs typeface="Trebuchet MS"/>
              </a:rPr>
              <a:t>La </a:t>
            </a:r>
            <a:r>
              <a:rPr sz="2200" spc="-120" dirty="0">
                <a:latin typeface="GillSansMT"/>
                <a:cs typeface="Trebuchet MS"/>
              </a:rPr>
              <a:t>empresa </a:t>
            </a:r>
            <a:r>
              <a:rPr sz="2200" spc="-150" dirty="0">
                <a:latin typeface="GillSansMT"/>
                <a:cs typeface="Trebuchet MS"/>
              </a:rPr>
              <a:t>utiliza </a:t>
            </a:r>
            <a:r>
              <a:rPr sz="2200" spc="-195" dirty="0">
                <a:latin typeface="GillSansMT"/>
                <a:cs typeface="Trebuchet MS"/>
              </a:rPr>
              <a:t>la </a:t>
            </a:r>
            <a:r>
              <a:rPr sz="2200" spc="-85" dirty="0">
                <a:latin typeface="GillSansMT"/>
                <a:cs typeface="Trebuchet MS"/>
              </a:rPr>
              <a:t>Administración</a:t>
            </a:r>
            <a:r>
              <a:rPr sz="2200" spc="80" dirty="0">
                <a:latin typeface="GillSansMT"/>
                <a:cs typeface="Trebuchet MS"/>
              </a:rPr>
              <a:t> </a:t>
            </a:r>
            <a:r>
              <a:rPr sz="2200" spc="-130" dirty="0">
                <a:latin typeface="GillSansMT"/>
                <a:cs typeface="Trebuchet MS"/>
              </a:rPr>
              <a:t>estratégica?</a:t>
            </a:r>
            <a:endParaRPr sz="2200" dirty="0">
              <a:latin typeface="GillSansMT"/>
              <a:cs typeface="Trebuchet MS"/>
            </a:endParaRPr>
          </a:p>
          <a:p>
            <a:pPr marL="295910" marR="5080" indent="-283210">
              <a:lnSpc>
                <a:spcPct val="80000"/>
              </a:lnSpc>
              <a:spcBef>
                <a:spcPts val="600"/>
              </a:spcBef>
              <a:buClr>
                <a:srgbClr val="FE8637"/>
              </a:buClr>
              <a:buSzPct val="79545"/>
              <a:buFont typeface="Arial"/>
              <a:buChar char="●"/>
              <a:tabLst>
                <a:tab pos="295910" algn="l"/>
                <a:tab pos="296545" algn="l"/>
              </a:tabLst>
            </a:pPr>
            <a:r>
              <a:rPr sz="2200" spc="-30" dirty="0">
                <a:latin typeface="GillSansMT"/>
                <a:cs typeface="Trebuchet MS"/>
              </a:rPr>
              <a:t>¿Los </a:t>
            </a:r>
            <a:r>
              <a:rPr sz="2200" spc="-114" dirty="0">
                <a:latin typeface="GillSansMT"/>
                <a:cs typeface="Trebuchet MS"/>
              </a:rPr>
              <a:t>objetivos </a:t>
            </a:r>
            <a:r>
              <a:rPr sz="2200" spc="-125" dirty="0">
                <a:latin typeface="GillSansMT"/>
                <a:cs typeface="Trebuchet MS"/>
              </a:rPr>
              <a:t>y </a:t>
            </a:r>
            <a:r>
              <a:rPr sz="2200" spc="-135" dirty="0">
                <a:latin typeface="GillSansMT"/>
                <a:cs typeface="Trebuchet MS"/>
              </a:rPr>
              <a:t>metas </a:t>
            </a:r>
            <a:r>
              <a:rPr sz="2200" spc="-125" dirty="0">
                <a:latin typeface="GillSansMT"/>
                <a:cs typeface="Trebuchet MS"/>
              </a:rPr>
              <a:t>de </a:t>
            </a:r>
            <a:r>
              <a:rPr sz="2200" spc="-195" dirty="0">
                <a:latin typeface="GillSansMT"/>
                <a:cs typeface="Trebuchet MS"/>
              </a:rPr>
              <a:t>la </a:t>
            </a:r>
            <a:r>
              <a:rPr sz="2200" spc="-120" dirty="0">
                <a:latin typeface="GillSansMT"/>
                <a:cs typeface="Trebuchet MS"/>
              </a:rPr>
              <a:t>empresa </a:t>
            </a:r>
            <a:r>
              <a:rPr sz="2200" spc="-40" dirty="0">
                <a:latin typeface="GillSansMT"/>
                <a:cs typeface="Trebuchet MS"/>
              </a:rPr>
              <a:t>son </a:t>
            </a:r>
            <a:r>
              <a:rPr sz="2200" spc="-160" dirty="0">
                <a:latin typeface="GillSansMT"/>
                <a:cs typeface="Trebuchet MS"/>
              </a:rPr>
              <a:t>fáciles </a:t>
            </a:r>
            <a:r>
              <a:rPr sz="2200" spc="-125" dirty="0">
                <a:latin typeface="GillSansMT"/>
                <a:cs typeface="Trebuchet MS"/>
              </a:rPr>
              <a:t>de </a:t>
            </a:r>
            <a:r>
              <a:rPr sz="2200" spc="-105" dirty="0">
                <a:latin typeface="GillSansMT"/>
                <a:cs typeface="Trebuchet MS"/>
              </a:rPr>
              <a:t>medir </a:t>
            </a:r>
            <a:r>
              <a:rPr sz="2200" spc="-125" dirty="0">
                <a:latin typeface="GillSansMT"/>
                <a:cs typeface="Trebuchet MS"/>
              </a:rPr>
              <a:t>y  </a:t>
            </a:r>
            <a:r>
              <a:rPr lang="es-MX" sz="2200" spc="-125" dirty="0" smtClean="0">
                <a:latin typeface="GillSansMT"/>
                <a:cs typeface="Trebuchet MS"/>
              </a:rPr>
              <a:t>  </a:t>
            </a:r>
            <a:r>
              <a:rPr sz="2200" spc="-95" dirty="0" smtClean="0">
                <a:latin typeface="GillSansMT"/>
                <a:cs typeface="Trebuchet MS"/>
              </a:rPr>
              <a:t>se </a:t>
            </a:r>
            <a:r>
              <a:rPr sz="2200" spc="-114" dirty="0">
                <a:latin typeface="GillSansMT"/>
                <a:cs typeface="Trebuchet MS"/>
              </a:rPr>
              <a:t>comunican </a:t>
            </a:r>
            <a:r>
              <a:rPr sz="2200" spc="-125" dirty="0">
                <a:latin typeface="GillSansMT"/>
                <a:cs typeface="Trebuchet MS"/>
              </a:rPr>
              <a:t>de </a:t>
            </a:r>
            <a:r>
              <a:rPr sz="2200" spc="-135" dirty="0">
                <a:latin typeface="GillSansMT"/>
                <a:cs typeface="Trebuchet MS"/>
              </a:rPr>
              <a:t>manera</a:t>
            </a:r>
            <a:r>
              <a:rPr sz="2200" spc="95" dirty="0">
                <a:latin typeface="GillSansMT"/>
                <a:cs typeface="Trebuchet MS"/>
              </a:rPr>
              <a:t> </a:t>
            </a:r>
            <a:r>
              <a:rPr sz="2200" spc="-145" dirty="0">
                <a:latin typeface="GillSansMT"/>
                <a:cs typeface="Trebuchet MS"/>
              </a:rPr>
              <a:t>adecuada?</a:t>
            </a:r>
            <a:endParaRPr sz="22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70"/>
              </a:spcBef>
              <a:buClr>
                <a:srgbClr val="FE8637"/>
              </a:buClr>
              <a:buSzPct val="79545"/>
              <a:buFont typeface="Arial"/>
              <a:buChar char="●"/>
              <a:tabLst>
                <a:tab pos="295910" algn="l"/>
                <a:tab pos="296545" algn="l"/>
              </a:tabLst>
            </a:pPr>
            <a:r>
              <a:rPr sz="2200" spc="-90" dirty="0" err="1" smtClean="0">
                <a:latin typeface="GillSansMT"/>
                <a:cs typeface="Trebuchet MS"/>
              </a:rPr>
              <a:t>En</a:t>
            </a:r>
            <a:r>
              <a:rPr sz="2200" spc="-90" dirty="0" smtClean="0">
                <a:latin typeface="GillSansMT"/>
                <a:cs typeface="Trebuchet MS"/>
              </a:rPr>
              <a:t> </a:t>
            </a:r>
            <a:r>
              <a:rPr sz="2200" spc="-45" dirty="0">
                <a:latin typeface="GillSansMT"/>
                <a:cs typeface="Trebuchet MS"/>
              </a:rPr>
              <a:t>todos </a:t>
            </a:r>
            <a:r>
              <a:rPr sz="2200" spc="-65" dirty="0">
                <a:latin typeface="GillSansMT"/>
                <a:cs typeface="Trebuchet MS"/>
              </a:rPr>
              <a:t>los </a:t>
            </a:r>
            <a:r>
              <a:rPr sz="2200" spc="-155" dirty="0">
                <a:latin typeface="GillSansMT"/>
                <a:cs typeface="Trebuchet MS"/>
              </a:rPr>
              <a:t>niveles, </a:t>
            </a:r>
            <a:r>
              <a:rPr sz="2200" spc="-90" dirty="0">
                <a:latin typeface="GillSansMT"/>
                <a:cs typeface="Trebuchet MS"/>
              </a:rPr>
              <a:t>¿se </a:t>
            </a:r>
            <a:r>
              <a:rPr sz="2200" spc="-150" dirty="0">
                <a:latin typeface="GillSansMT"/>
                <a:cs typeface="Trebuchet MS"/>
              </a:rPr>
              <a:t>realiza </a:t>
            </a:r>
            <a:r>
              <a:rPr sz="2200" spc="-140" dirty="0">
                <a:latin typeface="GillSansMT"/>
                <a:cs typeface="Trebuchet MS"/>
              </a:rPr>
              <a:t>una </a:t>
            </a:r>
            <a:r>
              <a:rPr sz="2200" spc="-135" dirty="0">
                <a:latin typeface="GillSansMT"/>
                <a:cs typeface="Trebuchet MS"/>
              </a:rPr>
              <a:t>planeación</a:t>
            </a:r>
            <a:r>
              <a:rPr sz="2200" spc="85" dirty="0">
                <a:latin typeface="GillSansMT"/>
                <a:cs typeface="Trebuchet MS"/>
              </a:rPr>
              <a:t> </a:t>
            </a:r>
            <a:r>
              <a:rPr sz="2200" spc="-160" dirty="0">
                <a:latin typeface="GillSansMT"/>
                <a:cs typeface="Trebuchet MS"/>
              </a:rPr>
              <a:t>eficaz?</a:t>
            </a:r>
            <a:endParaRPr sz="22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75"/>
              </a:spcBef>
              <a:buClr>
                <a:srgbClr val="FE8637"/>
              </a:buClr>
              <a:buSzPct val="79545"/>
              <a:buFont typeface="Arial"/>
              <a:buChar char="●"/>
              <a:tabLst>
                <a:tab pos="295910" algn="l"/>
                <a:tab pos="296545" algn="l"/>
              </a:tabLst>
            </a:pPr>
            <a:r>
              <a:rPr sz="2200" spc="-30" dirty="0">
                <a:latin typeface="GillSansMT"/>
                <a:cs typeface="Trebuchet MS"/>
              </a:rPr>
              <a:t>¿Los </a:t>
            </a:r>
            <a:r>
              <a:rPr sz="2200" spc="-114" dirty="0">
                <a:latin typeface="GillSansMT"/>
                <a:cs typeface="Trebuchet MS"/>
              </a:rPr>
              <a:t>gerentes </a:t>
            </a:r>
            <a:r>
              <a:rPr sz="2200" spc="-150" dirty="0">
                <a:latin typeface="GillSansMT"/>
                <a:cs typeface="Trebuchet MS"/>
              </a:rPr>
              <a:t>delegan </a:t>
            </a:r>
            <a:r>
              <a:rPr sz="2200" spc="-110" dirty="0">
                <a:latin typeface="GillSansMT"/>
                <a:cs typeface="Trebuchet MS"/>
              </a:rPr>
              <a:t>autoridad </a:t>
            </a:r>
            <a:r>
              <a:rPr sz="2200" spc="-125" dirty="0">
                <a:latin typeface="GillSansMT"/>
                <a:cs typeface="Trebuchet MS"/>
              </a:rPr>
              <a:t>de </a:t>
            </a:r>
            <a:r>
              <a:rPr sz="2200" spc="-135" dirty="0">
                <a:latin typeface="GillSansMT"/>
                <a:cs typeface="Trebuchet MS"/>
              </a:rPr>
              <a:t>manera</a:t>
            </a:r>
            <a:r>
              <a:rPr sz="2200" spc="170" dirty="0">
                <a:latin typeface="GillSansMT"/>
                <a:cs typeface="Trebuchet MS"/>
              </a:rPr>
              <a:t> </a:t>
            </a:r>
            <a:r>
              <a:rPr sz="2200" spc="-145" dirty="0">
                <a:latin typeface="GillSansMT"/>
                <a:cs typeface="Trebuchet MS"/>
              </a:rPr>
              <a:t>adecuada?</a:t>
            </a:r>
            <a:endParaRPr sz="22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70"/>
              </a:spcBef>
              <a:buClr>
                <a:srgbClr val="FE8637"/>
              </a:buClr>
              <a:buSzPct val="79545"/>
              <a:buFont typeface="Arial"/>
              <a:buChar char="●"/>
              <a:tabLst>
                <a:tab pos="295910" algn="l"/>
                <a:tab pos="296545" algn="l"/>
              </a:tabLst>
            </a:pPr>
            <a:r>
              <a:rPr sz="2200" spc="-110" dirty="0">
                <a:latin typeface="GillSansMT"/>
                <a:cs typeface="Trebuchet MS"/>
              </a:rPr>
              <a:t>¿La </a:t>
            </a:r>
            <a:r>
              <a:rPr sz="2200" spc="-100" dirty="0">
                <a:latin typeface="GillSansMT"/>
                <a:cs typeface="Trebuchet MS"/>
              </a:rPr>
              <a:t>estructura </a:t>
            </a:r>
            <a:r>
              <a:rPr sz="2200" spc="-125" dirty="0">
                <a:latin typeface="GillSansMT"/>
                <a:cs typeface="Trebuchet MS"/>
              </a:rPr>
              <a:t>de </a:t>
            </a:r>
            <a:r>
              <a:rPr sz="2200" spc="-195" dirty="0">
                <a:latin typeface="GillSansMT"/>
                <a:cs typeface="Trebuchet MS"/>
              </a:rPr>
              <a:t>la </a:t>
            </a:r>
            <a:r>
              <a:rPr sz="2200" spc="-105" dirty="0">
                <a:latin typeface="GillSansMT"/>
                <a:cs typeface="Trebuchet MS"/>
              </a:rPr>
              <a:t>organización </a:t>
            </a:r>
            <a:r>
              <a:rPr sz="2200" spc="-95" dirty="0">
                <a:latin typeface="GillSansMT"/>
                <a:cs typeface="Trebuchet MS"/>
              </a:rPr>
              <a:t>es</a:t>
            </a:r>
            <a:r>
              <a:rPr sz="2200" spc="280" dirty="0">
                <a:latin typeface="GillSansMT"/>
                <a:cs typeface="Trebuchet MS"/>
              </a:rPr>
              <a:t> </a:t>
            </a:r>
            <a:r>
              <a:rPr sz="2200" spc="-145" dirty="0">
                <a:latin typeface="GillSansMT"/>
                <a:cs typeface="Trebuchet MS"/>
              </a:rPr>
              <a:t>adecuada?</a:t>
            </a:r>
            <a:endParaRPr sz="22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75"/>
              </a:spcBef>
              <a:buClr>
                <a:srgbClr val="FE8637"/>
              </a:buClr>
              <a:buSzPct val="79545"/>
              <a:buFont typeface="Arial"/>
              <a:buChar char="●"/>
              <a:tabLst>
                <a:tab pos="295910" algn="l"/>
                <a:tab pos="296545" algn="l"/>
              </a:tabLst>
            </a:pPr>
            <a:r>
              <a:rPr sz="2200" spc="-100" dirty="0">
                <a:latin typeface="GillSansMT"/>
                <a:cs typeface="Trebuchet MS"/>
              </a:rPr>
              <a:t>¿Las </a:t>
            </a:r>
            <a:r>
              <a:rPr sz="2200" spc="-95" dirty="0">
                <a:latin typeface="GillSansMT"/>
                <a:cs typeface="Trebuchet MS"/>
              </a:rPr>
              <a:t>descripciones </a:t>
            </a:r>
            <a:r>
              <a:rPr sz="2200" spc="-125" dirty="0">
                <a:latin typeface="GillSansMT"/>
                <a:cs typeface="Trebuchet MS"/>
              </a:rPr>
              <a:t>y </a:t>
            </a:r>
            <a:r>
              <a:rPr sz="2200" spc="-130" dirty="0">
                <a:latin typeface="GillSansMT"/>
                <a:cs typeface="Trebuchet MS"/>
              </a:rPr>
              <a:t>especificaciones </a:t>
            </a:r>
            <a:r>
              <a:rPr sz="2200" spc="-125" dirty="0">
                <a:latin typeface="GillSansMT"/>
                <a:cs typeface="Trebuchet MS"/>
              </a:rPr>
              <a:t>de </a:t>
            </a:r>
            <a:r>
              <a:rPr sz="2200" spc="-145" dirty="0" err="1">
                <a:latin typeface="GillSansMT"/>
                <a:cs typeface="Trebuchet MS"/>
              </a:rPr>
              <a:t>trabajo</a:t>
            </a:r>
            <a:r>
              <a:rPr sz="2200" spc="-145" dirty="0">
                <a:latin typeface="GillSansMT"/>
                <a:cs typeface="Trebuchet MS"/>
              </a:rPr>
              <a:t> </a:t>
            </a:r>
            <a:r>
              <a:rPr sz="2200" spc="-40" dirty="0" smtClean="0">
                <a:latin typeface="GillSansMT"/>
                <a:cs typeface="Trebuchet MS"/>
              </a:rPr>
              <a:t>son</a:t>
            </a:r>
            <a:r>
              <a:rPr lang="es-MX" sz="2200" spc="350" dirty="0">
                <a:latin typeface="GillSansMT"/>
                <a:cs typeface="Trebuchet MS"/>
              </a:rPr>
              <a:t> </a:t>
            </a:r>
            <a:r>
              <a:rPr sz="2200" spc="-125" dirty="0" err="1" smtClean="0">
                <a:latin typeface="GillSansMT"/>
                <a:cs typeface="Trebuchet MS"/>
              </a:rPr>
              <a:t>claras</a:t>
            </a:r>
            <a:r>
              <a:rPr sz="2200" spc="-125" dirty="0" smtClean="0">
                <a:latin typeface="GillSansMT"/>
                <a:cs typeface="Trebuchet MS"/>
              </a:rPr>
              <a:t>?</a:t>
            </a:r>
            <a:r>
              <a:rPr lang="es-MX" dirty="0"/>
              <a:t> </a:t>
            </a:r>
            <a:endParaRPr sz="22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70"/>
              </a:spcBef>
              <a:buClr>
                <a:srgbClr val="FE8637"/>
              </a:buClr>
              <a:buSzPct val="79545"/>
              <a:buFont typeface="Arial"/>
              <a:buChar char="●"/>
              <a:tabLst>
                <a:tab pos="295910" algn="l"/>
                <a:tab pos="296545" algn="l"/>
              </a:tabLst>
            </a:pPr>
            <a:r>
              <a:rPr sz="2200" spc="-110" dirty="0">
                <a:latin typeface="GillSansMT"/>
                <a:cs typeface="Trebuchet MS"/>
              </a:rPr>
              <a:t>¿La </a:t>
            </a:r>
            <a:r>
              <a:rPr sz="2200" spc="-95" dirty="0">
                <a:latin typeface="GillSansMT"/>
                <a:cs typeface="Trebuchet MS"/>
              </a:rPr>
              <a:t>moral </a:t>
            </a:r>
            <a:r>
              <a:rPr sz="2200" spc="-125" dirty="0">
                <a:latin typeface="GillSansMT"/>
                <a:cs typeface="Trebuchet MS"/>
              </a:rPr>
              <a:t>de </a:t>
            </a:r>
            <a:r>
              <a:rPr sz="2200" spc="-65" dirty="0">
                <a:latin typeface="GillSansMT"/>
                <a:cs typeface="Trebuchet MS"/>
              </a:rPr>
              <a:t>los </a:t>
            </a:r>
            <a:r>
              <a:rPr sz="2200" spc="-120" dirty="0">
                <a:latin typeface="GillSansMT"/>
                <a:cs typeface="Trebuchet MS"/>
              </a:rPr>
              <a:t>empleados </a:t>
            </a:r>
            <a:r>
              <a:rPr sz="2200" spc="-95" dirty="0">
                <a:latin typeface="GillSansMT"/>
                <a:cs typeface="Trebuchet MS"/>
              </a:rPr>
              <a:t>es</a:t>
            </a:r>
            <a:r>
              <a:rPr sz="2200" spc="200" dirty="0">
                <a:latin typeface="GillSansMT"/>
                <a:cs typeface="Trebuchet MS"/>
              </a:rPr>
              <a:t> </a:t>
            </a:r>
            <a:r>
              <a:rPr sz="2200" spc="-165" dirty="0">
                <a:latin typeface="GillSansMT"/>
                <a:cs typeface="Trebuchet MS"/>
              </a:rPr>
              <a:t>alta?</a:t>
            </a:r>
            <a:endParaRPr sz="22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75"/>
              </a:spcBef>
              <a:buClr>
                <a:srgbClr val="FE8637"/>
              </a:buClr>
              <a:buSzPct val="79545"/>
              <a:buFont typeface="Arial"/>
              <a:buChar char="●"/>
              <a:tabLst>
                <a:tab pos="295910" algn="l"/>
                <a:tab pos="296545" algn="l"/>
              </a:tabLst>
            </a:pPr>
            <a:r>
              <a:rPr sz="2200" spc="-30" dirty="0">
                <a:latin typeface="GillSansMT"/>
                <a:cs typeface="Trebuchet MS"/>
              </a:rPr>
              <a:t>¿Los </a:t>
            </a:r>
            <a:r>
              <a:rPr sz="2200" spc="-120" dirty="0">
                <a:latin typeface="GillSansMT"/>
                <a:cs typeface="Trebuchet MS"/>
              </a:rPr>
              <a:t>índices </a:t>
            </a:r>
            <a:r>
              <a:rPr sz="2200" spc="-125" dirty="0">
                <a:latin typeface="GillSansMT"/>
                <a:cs typeface="Trebuchet MS"/>
              </a:rPr>
              <a:t>de </a:t>
            </a:r>
            <a:r>
              <a:rPr sz="2200" spc="-90" dirty="0">
                <a:latin typeface="GillSansMT"/>
                <a:cs typeface="Trebuchet MS"/>
              </a:rPr>
              <a:t>rotación </a:t>
            </a:r>
            <a:r>
              <a:rPr sz="2200" spc="-125" dirty="0">
                <a:latin typeface="GillSansMT"/>
                <a:cs typeface="Trebuchet MS"/>
              </a:rPr>
              <a:t>y </a:t>
            </a:r>
            <a:r>
              <a:rPr sz="2200" spc="-105" dirty="0">
                <a:latin typeface="GillSansMT"/>
                <a:cs typeface="Trebuchet MS"/>
              </a:rPr>
              <a:t>ausentismo </a:t>
            </a:r>
            <a:r>
              <a:rPr sz="2200" spc="-40" dirty="0">
                <a:latin typeface="GillSansMT"/>
                <a:cs typeface="Trebuchet MS"/>
              </a:rPr>
              <a:t>son</a:t>
            </a:r>
            <a:r>
              <a:rPr sz="2200" spc="229" dirty="0">
                <a:latin typeface="GillSansMT"/>
                <a:cs typeface="Trebuchet MS"/>
              </a:rPr>
              <a:t> </a:t>
            </a:r>
            <a:r>
              <a:rPr sz="2200" spc="-125" dirty="0">
                <a:latin typeface="GillSansMT"/>
                <a:cs typeface="Trebuchet MS"/>
              </a:rPr>
              <a:t>bajos?</a:t>
            </a:r>
            <a:endParaRPr sz="22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70"/>
              </a:spcBef>
              <a:buClr>
                <a:srgbClr val="FE8637"/>
              </a:buClr>
              <a:buSzPct val="79545"/>
              <a:buFont typeface="Arial"/>
              <a:buChar char="●"/>
              <a:tabLst>
                <a:tab pos="295910" algn="l"/>
                <a:tab pos="296545" algn="l"/>
              </a:tabLst>
            </a:pPr>
            <a:r>
              <a:rPr sz="2200" spc="-30" dirty="0">
                <a:latin typeface="GillSansMT"/>
                <a:cs typeface="Trebuchet MS"/>
              </a:rPr>
              <a:t>¿Los </a:t>
            </a:r>
            <a:r>
              <a:rPr sz="2200" spc="-105" dirty="0">
                <a:latin typeface="GillSansMT"/>
                <a:cs typeface="Trebuchet MS"/>
              </a:rPr>
              <a:t>mecanismos </a:t>
            </a:r>
            <a:r>
              <a:rPr sz="2200" spc="-125" dirty="0">
                <a:latin typeface="GillSansMT"/>
                <a:cs typeface="Trebuchet MS"/>
              </a:rPr>
              <a:t>de </a:t>
            </a:r>
            <a:r>
              <a:rPr sz="2200" spc="-105" dirty="0">
                <a:latin typeface="GillSansMT"/>
                <a:cs typeface="Trebuchet MS"/>
              </a:rPr>
              <a:t>recompensa </a:t>
            </a:r>
            <a:r>
              <a:rPr sz="2200" spc="-125" dirty="0">
                <a:latin typeface="GillSansMT"/>
                <a:cs typeface="Trebuchet MS"/>
              </a:rPr>
              <a:t>y </a:t>
            </a:r>
            <a:r>
              <a:rPr sz="2200" spc="-75" dirty="0">
                <a:latin typeface="GillSansMT"/>
                <a:cs typeface="Trebuchet MS"/>
              </a:rPr>
              <a:t>control </a:t>
            </a:r>
            <a:r>
              <a:rPr sz="2200" spc="-40" dirty="0">
                <a:latin typeface="GillSansMT"/>
                <a:cs typeface="Trebuchet MS"/>
              </a:rPr>
              <a:t>son</a:t>
            </a:r>
            <a:r>
              <a:rPr sz="2200" spc="175" dirty="0">
                <a:latin typeface="GillSansMT"/>
                <a:cs typeface="Trebuchet MS"/>
              </a:rPr>
              <a:t> </a:t>
            </a:r>
            <a:r>
              <a:rPr sz="2200" spc="-145" dirty="0">
                <a:latin typeface="GillSansMT"/>
                <a:cs typeface="Trebuchet MS"/>
              </a:rPr>
              <a:t>eficaces?</a:t>
            </a:r>
            <a:endParaRPr sz="2200" dirty="0">
              <a:latin typeface="GillSansMT"/>
              <a:cs typeface="Trebuchet MS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Marcador de número de diapositiva 3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6</a:t>
            </a:fld>
            <a:endParaRPr lang="es-MX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995556" y="768350"/>
            <a:ext cx="3653154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1" spc="-229" dirty="0">
                <a:latin typeface="GillSansMT"/>
              </a:rPr>
              <a:t>Mercadotecnia</a:t>
            </a:r>
            <a:endParaRPr sz="4400" b="1" dirty="0">
              <a:latin typeface="GillSansM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>
            <a:spLocks noGrp="1"/>
          </p:cNvSpPr>
          <p:nvPr>
            <p:ph type="body" idx="1"/>
          </p:nvPr>
        </p:nvSpPr>
        <p:spPr>
          <a:xfrm>
            <a:off x="1097025" y="1922780"/>
            <a:ext cx="7864348" cy="198195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52220" marR="5080" indent="-283210">
              <a:lnSpc>
                <a:spcPct val="100000"/>
              </a:lnSpc>
              <a:spcBef>
                <a:spcPts val="95"/>
              </a:spcBef>
              <a:buClr>
                <a:srgbClr val="FE8637"/>
              </a:buClr>
              <a:buSzPct val="79687"/>
              <a:buFont typeface="Arial"/>
              <a:buChar char="●"/>
              <a:tabLst>
                <a:tab pos="1253490" algn="l"/>
              </a:tabLst>
            </a:pPr>
            <a:r>
              <a:rPr spc="-85" dirty="0">
                <a:latin typeface="GillSansMT"/>
              </a:rPr>
              <a:t>Proceso </a:t>
            </a:r>
            <a:r>
              <a:rPr spc="-185" dirty="0">
                <a:latin typeface="GillSansMT"/>
              </a:rPr>
              <a:t>que </a:t>
            </a:r>
            <a:r>
              <a:rPr spc="-250" dirty="0">
                <a:latin typeface="GillSansMT"/>
              </a:rPr>
              <a:t>define, </a:t>
            </a:r>
            <a:r>
              <a:rPr spc="-254" dirty="0">
                <a:latin typeface="GillSansMT"/>
              </a:rPr>
              <a:t>anticipa, </a:t>
            </a:r>
            <a:r>
              <a:rPr spc="-195" dirty="0">
                <a:latin typeface="GillSansMT"/>
              </a:rPr>
              <a:t>crea </a:t>
            </a:r>
            <a:r>
              <a:rPr spc="-180" dirty="0">
                <a:latin typeface="GillSansMT"/>
              </a:rPr>
              <a:t>y  </a:t>
            </a:r>
            <a:r>
              <a:rPr spc="-220" dirty="0">
                <a:latin typeface="GillSansMT"/>
              </a:rPr>
              <a:t>satisface </a:t>
            </a:r>
            <a:r>
              <a:rPr spc="-215" dirty="0">
                <a:latin typeface="GillSansMT"/>
              </a:rPr>
              <a:t>las </a:t>
            </a:r>
            <a:r>
              <a:rPr spc="-180" dirty="0">
                <a:latin typeface="GillSansMT"/>
              </a:rPr>
              <a:t>necesidades y </a:t>
            </a:r>
            <a:r>
              <a:rPr spc="-90" dirty="0">
                <a:latin typeface="GillSansMT"/>
              </a:rPr>
              <a:t>los </a:t>
            </a:r>
            <a:r>
              <a:rPr spc="-114" dirty="0">
                <a:latin typeface="GillSansMT"/>
              </a:rPr>
              <a:t>deseos </a:t>
            </a:r>
            <a:r>
              <a:rPr spc="-185" dirty="0">
                <a:latin typeface="GillSansMT"/>
              </a:rPr>
              <a:t>de  </a:t>
            </a:r>
            <a:r>
              <a:rPr spc="-90" dirty="0">
                <a:latin typeface="GillSansMT"/>
              </a:rPr>
              <a:t>los </a:t>
            </a:r>
            <a:r>
              <a:rPr spc="-190" dirty="0">
                <a:latin typeface="GillSansMT"/>
              </a:rPr>
              <a:t>clientes </a:t>
            </a:r>
            <a:r>
              <a:rPr spc="-185" dirty="0">
                <a:latin typeface="GillSansMT"/>
              </a:rPr>
              <a:t>en </a:t>
            </a:r>
            <a:r>
              <a:rPr spc="-165" dirty="0">
                <a:latin typeface="GillSansMT"/>
              </a:rPr>
              <a:t>cuanto </a:t>
            </a:r>
            <a:r>
              <a:rPr spc="-320" dirty="0">
                <a:latin typeface="GillSansMT"/>
              </a:rPr>
              <a:t>a </a:t>
            </a:r>
            <a:r>
              <a:rPr spc="-105" dirty="0">
                <a:latin typeface="GillSansMT"/>
              </a:rPr>
              <a:t>productos </a:t>
            </a:r>
            <a:r>
              <a:rPr spc="-180" dirty="0">
                <a:latin typeface="GillSansMT"/>
              </a:rPr>
              <a:t>y  </a:t>
            </a:r>
            <a:r>
              <a:rPr lang="es-MX" spc="-110" dirty="0" smtClean="0">
                <a:latin typeface="GillSansMT"/>
              </a:rPr>
              <a:t>servicios.</a:t>
            </a:r>
            <a:endParaRPr spc="-110" dirty="0">
              <a:latin typeface="GillSansMT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029200" y="4463034"/>
            <a:ext cx="2895600" cy="89001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991100" y="4424934"/>
            <a:ext cx="2971800" cy="928369"/>
          </a:xfrm>
          <a:custGeom>
            <a:avLst/>
            <a:gdLst/>
            <a:ahLst/>
            <a:cxnLst/>
            <a:rect l="l" t="t" r="r" b="b"/>
            <a:pathLst>
              <a:path w="2971800" h="928370">
                <a:moveTo>
                  <a:pt x="2971800" y="928116"/>
                </a:moveTo>
                <a:lnTo>
                  <a:pt x="2971800" y="0"/>
                </a:lnTo>
                <a:lnTo>
                  <a:pt x="0" y="0"/>
                </a:lnTo>
                <a:lnTo>
                  <a:pt x="0" y="928116"/>
                </a:lnTo>
                <a:lnTo>
                  <a:pt x="19050" y="928116"/>
                </a:lnTo>
                <a:lnTo>
                  <a:pt x="19050" y="38100"/>
                </a:lnTo>
                <a:lnTo>
                  <a:pt x="38100" y="19050"/>
                </a:lnTo>
                <a:lnTo>
                  <a:pt x="38100" y="38100"/>
                </a:lnTo>
                <a:lnTo>
                  <a:pt x="2933700" y="38100"/>
                </a:lnTo>
                <a:lnTo>
                  <a:pt x="2933700" y="19050"/>
                </a:lnTo>
                <a:lnTo>
                  <a:pt x="2952750" y="38100"/>
                </a:lnTo>
                <a:lnTo>
                  <a:pt x="2952750" y="928116"/>
                </a:lnTo>
                <a:lnTo>
                  <a:pt x="2971800" y="928116"/>
                </a:lnTo>
                <a:close/>
              </a:path>
              <a:path w="2971800" h="928370">
                <a:moveTo>
                  <a:pt x="38100" y="38100"/>
                </a:moveTo>
                <a:lnTo>
                  <a:pt x="38100" y="19050"/>
                </a:lnTo>
                <a:lnTo>
                  <a:pt x="19050" y="38100"/>
                </a:lnTo>
                <a:lnTo>
                  <a:pt x="38100" y="38100"/>
                </a:lnTo>
                <a:close/>
              </a:path>
              <a:path w="2971800" h="928370">
                <a:moveTo>
                  <a:pt x="38100" y="928116"/>
                </a:moveTo>
                <a:lnTo>
                  <a:pt x="38100" y="38100"/>
                </a:lnTo>
                <a:lnTo>
                  <a:pt x="19050" y="38100"/>
                </a:lnTo>
                <a:lnTo>
                  <a:pt x="19050" y="928116"/>
                </a:lnTo>
                <a:lnTo>
                  <a:pt x="38100" y="928116"/>
                </a:lnTo>
                <a:close/>
              </a:path>
              <a:path w="2971800" h="928370">
                <a:moveTo>
                  <a:pt x="2952750" y="38100"/>
                </a:moveTo>
                <a:lnTo>
                  <a:pt x="2933700" y="19050"/>
                </a:lnTo>
                <a:lnTo>
                  <a:pt x="2933700" y="38100"/>
                </a:lnTo>
                <a:lnTo>
                  <a:pt x="2952750" y="38100"/>
                </a:lnTo>
                <a:close/>
              </a:path>
              <a:path w="2971800" h="928370">
                <a:moveTo>
                  <a:pt x="2952750" y="928116"/>
                </a:moveTo>
                <a:lnTo>
                  <a:pt x="2952750" y="38100"/>
                </a:lnTo>
                <a:lnTo>
                  <a:pt x="2933700" y="38100"/>
                </a:lnTo>
                <a:lnTo>
                  <a:pt x="2933700" y="928116"/>
                </a:lnTo>
                <a:lnTo>
                  <a:pt x="2952750" y="928116"/>
                </a:lnTo>
                <a:close/>
              </a:path>
            </a:pathLst>
          </a:custGeom>
          <a:solidFill>
            <a:srgbClr val="D261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029200" y="5353050"/>
            <a:ext cx="2895599" cy="97917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010150" y="5353050"/>
            <a:ext cx="0" cy="979169"/>
          </a:xfrm>
          <a:custGeom>
            <a:avLst/>
            <a:gdLst/>
            <a:ahLst/>
            <a:cxnLst/>
            <a:rect l="l" t="t" r="r" b="b"/>
            <a:pathLst>
              <a:path h="979170">
                <a:moveTo>
                  <a:pt x="0" y="0"/>
                </a:moveTo>
                <a:lnTo>
                  <a:pt x="0" y="979170"/>
                </a:lnTo>
              </a:path>
            </a:pathLst>
          </a:custGeom>
          <a:ln w="38100">
            <a:solidFill>
              <a:srgbClr val="D261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7943850" y="5353050"/>
            <a:ext cx="0" cy="979169"/>
          </a:xfrm>
          <a:custGeom>
            <a:avLst/>
            <a:gdLst/>
            <a:ahLst/>
            <a:cxnLst/>
            <a:rect l="l" t="t" r="r" b="b"/>
            <a:pathLst>
              <a:path h="979170">
                <a:moveTo>
                  <a:pt x="0" y="0"/>
                </a:moveTo>
                <a:lnTo>
                  <a:pt x="0" y="979170"/>
                </a:lnTo>
              </a:path>
            </a:pathLst>
          </a:custGeom>
          <a:ln w="38100">
            <a:solidFill>
              <a:srgbClr val="D261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5029200" y="6332220"/>
            <a:ext cx="2895599" cy="349758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991100" y="6332220"/>
            <a:ext cx="2971800" cy="387985"/>
          </a:xfrm>
          <a:custGeom>
            <a:avLst/>
            <a:gdLst/>
            <a:ahLst/>
            <a:cxnLst/>
            <a:rect l="l" t="t" r="r" b="b"/>
            <a:pathLst>
              <a:path w="2971800" h="387984">
                <a:moveTo>
                  <a:pt x="38100" y="349758"/>
                </a:moveTo>
                <a:lnTo>
                  <a:pt x="38100" y="0"/>
                </a:lnTo>
                <a:lnTo>
                  <a:pt x="0" y="0"/>
                </a:lnTo>
                <a:lnTo>
                  <a:pt x="0" y="387858"/>
                </a:lnTo>
                <a:lnTo>
                  <a:pt x="19050" y="387858"/>
                </a:lnTo>
                <a:lnTo>
                  <a:pt x="19050" y="349758"/>
                </a:lnTo>
                <a:lnTo>
                  <a:pt x="38100" y="349758"/>
                </a:lnTo>
                <a:close/>
              </a:path>
              <a:path w="2971800" h="387984">
                <a:moveTo>
                  <a:pt x="2952749" y="349758"/>
                </a:moveTo>
                <a:lnTo>
                  <a:pt x="19050" y="349758"/>
                </a:lnTo>
                <a:lnTo>
                  <a:pt x="38100" y="368808"/>
                </a:lnTo>
                <a:lnTo>
                  <a:pt x="38100" y="387858"/>
                </a:lnTo>
                <a:lnTo>
                  <a:pt x="2933699" y="387858"/>
                </a:lnTo>
                <a:lnTo>
                  <a:pt x="2933699" y="368808"/>
                </a:lnTo>
                <a:lnTo>
                  <a:pt x="2952749" y="349758"/>
                </a:lnTo>
                <a:close/>
              </a:path>
              <a:path w="2971800" h="387984">
                <a:moveTo>
                  <a:pt x="38100" y="387858"/>
                </a:moveTo>
                <a:lnTo>
                  <a:pt x="38100" y="368808"/>
                </a:lnTo>
                <a:lnTo>
                  <a:pt x="19050" y="349758"/>
                </a:lnTo>
                <a:lnTo>
                  <a:pt x="19050" y="387858"/>
                </a:lnTo>
                <a:lnTo>
                  <a:pt x="38100" y="387858"/>
                </a:lnTo>
                <a:close/>
              </a:path>
              <a:path w="2971800" h="387984">
                <a:moveTo>
                  <a:pt x="2971799" y="387858"/>
                </a:moveTo>
                <a:lnTo>
                  <a:pt x="2971799" y="0"/>
                </a:lnTo>
                <a:lnTo>
                  <a:pt x="2933699" y="0"/>
                </a:lnTo>
                <a:lnTo>
                  <a:pt x="2933699" y="349758"/>
                </a:lnTo>
                <a:lnTo>
                  <a:pt x="2952749" y="349758"/>
                </a:lnTo>
                <a:lnTo>
                  <a:pt x="2952749" y="387858"/>
                </a:lnTo>
                <a:lnTo>
                  <a:pt x="2971799" y="387858"/>
                </a:lnTo>
                <a:close/>
              </a:path>
              <a:path w="2971800" h="387984">
                <a:moveTo>
                  <a:pt x="2952749" y="387858"/>
                </a:moveTo>
                <a:lnTo>
                  <a:pt x="2952749" y="349758"/>
                </a:lnTo>
                <a:lnTo>
                  <a:pt x="2933699" y="368808"/>
                </a:lnTo>
                <a:lnTo>
                  <a:pt x="2933699" y="387858"/>
                </a:lnTo>
                <a:lnTo>
                  <a:pt x="2952749" y="387858"/>
                </a:lnTo>
                <a:close/>
              </a:path>
            </a:pathLst>
          </a:custGeom>
          <a:solidFill>
            <a:srgbClr val="D261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Marcador de número de diapositiva 4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7</a:t>
            </a:fld>
            <a:endParaRPr lang="es-MX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971548" y="832001"/>
            <a:ext cx="5800852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165" dirty="0">
                <a:solidFill>
                  <a:srgbClr val="545E70"/>
                </a:solidFill>
                <a:latin typeface="GillSansMT"/>
              </a:rPr>
              <a:t>Funciones</a:t>
            </a:r>
            <a:r>
              <a:rPr sz="3600" b="1" spc="-165" dirty="0" smtClean="0">
                <a:solidFill>
                  <a:srgbClr val="545E70"/>
                </a:solidFill>
                <a:latin typeface="GillSansMT"/>
              </a:rPr>
              <a:t> </a:t>
            </a:r>
            <a:r>
              <a:rPr sz="3600" b="1" spc="-204" dirty="0">
                <a:solidFill>
                  <a:srgbClr val="545E70"/>
                </a:solidFill>
                <a:latin typeface="GillSansMT"/>
              </a:rPr>
              <a:t>de</a:t>
            </a:r>
            <a:r>
              <a:rPr sz="3600" b="1" spc="-30" dirty="0">
                <a:solidFill>
                  <a:srgbClr val="545E70"/>
                </a:solidFill>
                <a:latin typeface="GillSansMT"/>
              </a:rPr>
              <a:t> </a:t>
            </a:r>
            <a:r>
              <a:rPr sz="3600" b="1" spc="-204" dirty="0">
                <a:solidFill>
                  <a:srgbClr val="545E70"/>
                </a:solidFill>
                <a:latin typeface="GillSansMT"/>
              </a:rPr>
              <a:t>mercadotecnia</a:t>
            </a:r>
            <a:endParaRPr sz="3600" b="1" dirty="0">
              <a:latin typeface="GillSansM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545336" y="143636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1971548" y="1846275"/>
            <a:ext cx="6525895" cy="397256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622300" indent="-609600">
              <a:lnSpc>
                <a:spcPct val="100000"/>
              </a:lnSpc>
              <a:spcBef>
                <a:spcPts val="700"/>
              </a:spcBef>
              <a:buClr>
                <a:srgbClr val="FE8637"/>
              </a:buClr>
              <a:buSzPct val="79687"/>
              <a:buAutoNum type="arabicPeriod"/>
              <a:tabLst>
                <a:tab pos="621665" algn="l"/>
                <a:tab pos="622300" algn="l"/>
              </a:tabLst>
            </a:pPr>
            <a:r>
              <a:rPr sz="3200" spc="-130" dirty="0">
                <a:latin typeface="GillSansMT"/>
                <a:cs typeface="Trebuchet MS"/>
              </a:rPr>
              <a:t>Análisis </a:t>
            </a:r>
            <a:r>
              <a:rPr sz="3200" spc="-185" dirty="0">
                <a:latin typeface="GillSansMT"/>
                <a:cs typeface="Trebuchet MS"/>
              </a:rPr>
              <a:t>de</a:t>
            </a:r>
            <a:r>
              <a:rPr sz="3200" spc="-15" dirty="0">
                <a:latin typeface="GillSansMT"/>
                <a:cs typeface="Trebuchet MS"/>
              </a:rPr>
              <a:t> </a:t>
            </a:r>
            <a:r>
              <a:rPr sz="3200" spc="-190" dirty="0">
                <a:latin typeface="GillSansMT"/>
                <a:cs typeface="Trebuchet MS"/>
              </a:rPr>
              <a:t>clientes</a:t>
            </a:r>
            <a:endParaRPr sz="3200" dirty="0">
              <a:latin typeface="GillSansMT"/>
              <a:cs typeface="Trebuchet MS"/>
            </a:endParaRPr>
          </a:p>
          <a:p>
            <a:pPr marL="622300" indent="-60960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9687"/>
              <a:buAutoNum type="arabicPeriod"/>
              <a:tabLst>
                <a:tab pos="621665" algn="l"/>
                <a:tab pos="622300" algn="l"/>
              </a:tabLst>
            </a:pPr>
            <a:r>
              <a:rPr sz="3200" spc="-235" dirty="0">
                <a:latin typeface="GillSansMT"/>
                <a:cs typeface="Trebuchet MS"/>
              </a:rPr>
              <a:t>Venta </a:t>
            </a:r>
            <a:r>
              <a:rPr sz="3200" spc="-185" dirty="0">
                <a:latin typeface="GillSansMT"/>
                <a:cs typeface="Trebuchet MS"/>
              </a:rPr>
              <a:t>de </a:t>
            </a:r>
            <a:r>
              <a:rPr sz="3200" spc="-105" dirty="0">
                <a:latin typeface="GillSansMT"/>
                <a:cs typeface="Trebuchet MS"/>
              </a:rPr>
              <a:t>productos </a:t>
            </a:r>
            <a:r>
              <a:rPr sz="3200" spc="-180" dirty="0">
                <a:latin typeface="GillSansMT"/>
                <a:cs typeface="Trebuchet MS"/>
              </a:rPr>
              <a:t>y</a:t>
            </a:r>
            <a:r>
              <a:rPr sz="3200" spc="225" dirty="0">
                <a:latin typeface="GillSansMT"/>
                <a:cs typeface="Trebuchet MS"/>
              </a:rPr>
              <a:t> </a:t>
            </a:r>
            <a:r>
              <a:rPr sz="3200" spc="-110" dirty="0">
                <a:latin typeface="GillSansMT"/>
                <a:cs typeface="Trebuchet MS"/>
              </a:rPr>
              <a:t>servicios</a:t>
            </a:r>
            <a:endParaRPr sz="3200" dirty="0">
              <a:latin typeface="GillSansMT"/>
              <a:cs typeface="Trebuchet MS"/>
            </a:endParaRPr>
          </a:p>
          <a:p>
            <a:pPr marL="622300" indent="-60960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9687"/>
              <a:buAutoNum type="arabicPeriod"/>
              <a:tabLst>
                <a:tab pos="621665" algn="l"/>
                <a:tab pos="622300" algn="l"/>
              </a:tabLst>
            </a:pPr>
            <a:r>
              <a:rPr sz="3200" spc="-190" dirty="0">
                <a:latin typeface="GillSansMT"/>
                <a:cs typeface="Trebuchet MS"/>
              </a:rPr>
              <a:t>Planeación </a:t>
            </a:r>
            <a:r>
              <a:rPr sz="3200" spc="-185" dirty="0">
                <a:latin typeface="GillSansMT"/>
                <a:cs typeface="Trebuchet MS"/>
              </a:rPr>
              <a:t>de </a:t>
            </a:r>
            <a:r>
              <a:rPr sz="3200" spc="-105" dirty="0">
                <a:latin typeface="GillSansMT"/>
                <a:cs typeface="Trebuchet MS"/>
              </a:rPr>
              <a:t>productos </a:t>
            </a:r>
            <a:r>
              <a:rPr sz="3200" spc="-180" dirty="0">
                <a:latin typeface="GillSansMT"/>
                <a:cs typeface="Trebuchet MS"/>
              </a:rPr>
              <a:t>y</a:t>
            </a:r>
            <a:r>
              <a:rPr sz="3200" spc="165" dirty="0">
                <a:latin typeface="GillSansMT"/>
                <a:cs typeface="Trebuchet MS"/>
              </a:rPr>
              <a:t> </a:t>
            </a:r>
            <a:r>
              <a:rPr sz="3200" spc="-110" dirty="0">
                <a:latin typeface="GillSansMT"/>
                <a:cs typeface="Trebuchet MS"/>
              </a:rPr>
              <a:t>servicios</a:t>
            </a:r>
            <a:endParaRPr sz="3200" dirty="0">
              <a:latin typeface="GillSansMT"/>
              <a:cs typeface="Trebuchet MS"/>
            </a:endParaRPr>
          </a:p>
          <a:p>
            <a:pPr marL="622300" indent="-60960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9687"/>
              <a:buAutoNum type="arabicPeriod"/>
              <a:tabLst>
                <a:tab pos="621665" algn="l"/>
                <a:tab pos="622300" algn="l"/>
              </a:tabLst>
            </a:pPr>
            <a:r>
              <a:rPr sz="3200" spc="-180" dirty="0">
                <a:latin typeface="GillSansMT"/>
                <a:cs typeface="Trebuchet MS"/>
              </a:rPr>
              <a:t>Establecimiento </a:t>
            </a:r>
            <a:r>
              <a:rPr sz="3200" spc="-185" dirty="0">
                <a:latin typeface="GillSansMT"/>
                <a:cs typeface="Trebuchet MS"/>
              </a:rPr>
              <a:t>de</a:t>
            </a:r>
            <a:r>
              <a:rPr sz="3200" spc="35" dirty="0">
                <a:latin typeface="GillSansMT"/>
                <a:cs typeface="Trebuchet MS"/>
              </a:rPr>
              <a:t> </a:t>
            </a:r>
            <a:r>
              <a:rPr sz="3200" spc="-125" dirty="0">
                <a:latin typeface="GillSansMT"/>
                <a:cs typeface="Trebuchet MS"/>
              </a:rPr>
              <a:t>precios</a:t>
            </a:r>
            <a:endParaRPr sz="3200" dirty="0">
              <a:latin typeface="GillSansMT"/>
              <a:cs typeface="Trebuchet MS"/>
            </a:endParaRPr>
          </a:p>
          <a:p>
            <a:pPr marL="622300" indent="-60960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9687"/>
              <a:buAutoNum type="arabicPeriod"/>
              <a:tabLst>
                <a:tab pos="621665" algn="l"/>
                <a:tab pos="622300" algn="l"/>
              </a:tabLst>
            </a:pPr>
            <a:r>
              <a:rPr sz="3200" spc="-95" dirty="0">
                <a:latin typeface="GillSansMT"/>
                <a:cs typeface="Trebuchet MS"/>
              </a:rPr>
              <a:t>Distribución</a:t>
            </a:r>
            <a:endParaRPr sz="3200" dirty="0">
              <a:latin typeface="GillSansMT"/>
              <a:cs typeface="Trebuchet MS"/>
            </a:endParaRPr>
          </a:p>
          <a:p>
            <a:pPr marL="622300" indent="-60960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9687"/>
              <a:buAutoNum type="arabicPeriod"/>
              <a:tabLst>
                <a:tab pos="621665" algn="l"/>
                <a:tab pos="622300" algn="l"/>
              </a:tabLst>
            </a:pPr>
            <a:r>
              <a:rPr sz="3200" spc="-180" dirty="0">
                <a:latin typeface="GillSansMT"/>
                <a:cs typeface="Trebuchet MS"/>
              </a:rPr>
              <a:t>Investigación </a:t>
            </a:r>
            <a:r>
              <a:rPr sz="3200" spc="-185" dirty="0">
                <a:latin typeface="GillSansMT"/>
                <a:cs typeface="Trebuchet MS"/>
              </a:rPr>
              <a:t>de</a:t>
            </a:r>
            <a:r>
              <a:rPr sz="3200" spc="35" dirty="0">
                <a:latin typeface="GillSansMT"/>
                <a:cs typeface="Trebuchet MS"/>
              </a:rPr>
              <a:t> </a:t>
            </a:r>
            <a:r>
              <a:rPr sz="3200" spc="-145" dirty="0">
                <a:latin typeface="GillSansMT"/>
                <a:cs typeface="Trebuchet MS"/>
              </a:rPr>
              <a:t>mercados</a:t>
            </a:r>
            <a:endParaRPr sz="3200" dirty="0">
              <a:latin typeface="GillSansMT"/>
              <a:cs typeface="Trebuchet MS"/>
            </a:endParaRPr>
          </a:p>
          <a:p>
            <a:pPr marL="622300" indent="-609600">
              <a:lnSpc>
                <a:spcPct val="100000"/>
              </a:lnSpc>
              <a:spcBef>
                <a:spcPts val="600"/>
              </a:spcBef>
              <a:buClr>
                <a:srgbClr val="FE8637"/>
              </a:buClr>
              <a:buSzPct val="79687"/>
              <a:buAutoNum type="arabicPeriod"/>
              <a:tabLst>
                <a:tab pos="621665" algn="l"/>
                <a:tab pos="622300" algn="l"/>
              </a:tabLst>
            </a:pPr>
            <a:r>
              <a:rPr sz="3200" spc="-130" dirty="0">
                <a:latin typeface="GillSansMT"/>
                <a:cs typeface="Trebuchet MS"/>
              </a:rPr>
              <a:t>Análisis </a:t>
            </a:r>
            <a:r>
              <a:rPr sz="3200" spc="-185" dirty="0">
                <a:latin typeface="GillSansMT"/>
                <a:cs typeface="Trebuchet MS"/>
              </a:rPr>
              <a:t>de</a:t>
            </a:r>
            <a:r>
              <a:rPr sz="3200" spc="-10" dirty="0">
                <a:latin typeface="GillSansMT"/>
                <a:cs typeface="Trebuchet MS"/>
              </a:rPr>
              <a:t> </a:t>
            </a:r>
            <a:r>
              <a:rPr sz="3200" spc="-125" dirty="0">
                <a:latin typeface="GillSansMT"/>
                <a:cs typeface="Trebuchet MS"/>
              </a:rPr>
              <a:t>oportunidades</a:t>
            </a:r>
            <a:endParaRPr sz="3200" dirty="0">
              <a:latin typeface="GillSansMT"/>
              <a:cs typeface="Trebuchet MS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Marcador de número de diapositiva 3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8</a:t>
            </a:fld>
            <a:endParaRPr lang="es-MX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457200"/>
            <a:ext cx="9144000" cy="979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00"/>
            <a:ext cx="829944" cy="829944"/>
          </a:xfrm>
          <a:custGeom>
            <a:avLst/>
            <a:gdLst/>
            <a:ahLst/>
            <a:cxnLst/>
            <a:rect l="l" t="t" r="r" b="b"/>
            <a:pathLst>
              <a:path w="829944" h="829944">
                <a:moveTo>
                  <a:pt x="829818" y="3809"/>
                </a:moveTo>
                <a:lnTo>
                  <a:pt x="829818" y="2285"/>
                </a:lnTo>
                <a:lnTo>
                  <a:pt x="829056" y="761"/>
                </a:lnTo>
                <a:lnTo>
                  <a:pt x="828382" y="88"/>
                </a:lnTo>
                <a:lnTo>
                  <a:pt x="0" y="0"/>
                </a:lnTo>
                <a:lnTo>
                  <a:pt x="0" y="829818"/>
                </a:lnTo>
                <a:lnTo>
                  <a:pt x="3048" y="829818"/>
                </a:lnTo>
                <a:lnTo>
                  <a:pt x="3048" y="816863"/>
                </a:lnTo>
                <a:lnTo>
                  <a:pt x="3810" y="816844"/>
                </a:lnTo>
                <a:lnTo>
                  <a:pt x="3809" y="9906"/>
                </a:lnTo>
                <a:lnTo>
                  <a:pt x="9906" y="3809"/>
                </a:lnTo>
                <a:lnTo>
                  <a:pt x="9906" y="9906"/>
                </a:lnTo>
                <a:lnTo>
                  <a:pt x="816694" y="9905"/>
                </a:lnTo>
                <a:lnTo>
                  <a:pt x="816863" y="3809"/>
                </a:lnTo>
                <a:lnTo>
                  <a:pt x="822960" y="9905"/>
                </a:lnTo>
                <a:lnTo>
                  <a:pt x="822960" y="108686"/>
                </a:lnTo>
                <a:lnTo>
                  <a:pt x="824197" y="100207"/>
                </a:lnTo>
                <a:lnTo>
                  <a:pt x="828382" y="52379"/>
                </a:lnTo>
                <a:lnTo>
                  <a:pt x="829818" y="3809"/>
                </a:lnTo>
                <a:close/>
              </a:path>
              <a:path w="829944" h="829944">
                <a:moveTo>
                  <a:pt x="822960" y="108686"/>
                </a:moveTo>
                <a:lnTo>
                  <a:pt x="822960" y="9905"/>
                </a:lnTo>
                <a:lnTo>
                  <a:pt x="816694" y="9905"/>
                </a:lnTo>
                <a:lnTo>
                  <a:pt x="815537" y="51584"/>
                </a:lnTo>
                <a:lnTo>
                  <a:pt x="811485" y="98641"/>
                </a:lnTo>
                <a:lnTo>
                  <a:pt x="804784" y="144903"/>
                </a:lnTo>
                <a:lnTo>
                  <a:pt x="795512" y="190294"/>
                </a:lnTo>
                <a:lnTo>
                  <a:pt x="783747" y="234736"/>
                </a:lnTo>
                <a:lnTo>
                  <a:pt x="769565" y="278151"/>
                </a:lnTo>
                <a:lnTo>
                  <a:pt x="753045" y="320462"/>
                </a:lnTo>
                <a:lnTo>
                  <a:pt x="734263" y="361592"/>
                </a:lnTo>
                <a:lnTo>
                  <a:pt x="713298" y="401463"/>
                </a:lnTo>
                <a:lnTo>
                  <a:pt x="690226" y="439997"/>
                </a:lnTo>
                <a:lnTo>
                  <a:pt x="665125" y="477118"/>
                </a:lnTo>
                <a:lnTo>
                  <a:pt x="638073" y="512748"/>
                </a:lnTo>
                <a:lnTo>
                  <a:pt x="609147" y="546809"/>
                </a:lnTo>
                <a:lnTo>
                  <a:pt x="578424" y="579224"/>
                </a:lnTo>
                <a:lnTo>
                  <a:pt x="545982" y="609916"/>
                </a:lnTo>
                <a:lnTo>
                  <a:pt x="511899" y="638807"/>
                </a:lnTo>
                <a:lnTo>
                  <a:pt x="476252" y="665820"/>
                </a:lnTo>
                <a:lnTo>
                  <a:pt x="439117" y="690878"/>
                </a:lnTo>
                <a:lnTo>
                  <a:pt x="400574" y="713902"/>
                </a:lnTo>
                <a:lnTo>
                  <a:pt x="360699" y="734816"/>
                </a:lnTo>
                <a:lnTo>
                  <a:pt x="319569" y="753542"/>
                </a:lnTo>
                <a:lnTo>
                  <a:pt x="277263" y="770003"/>
                </a:lnTo>
                <a:lnTo>
                  <a:pt x="233857" y="784122"/>
                </a:lnTo>
                <a:lnTo>
                  <a:pt x="189429" y="795820"/>
                </a:lnTo>
                <a:lnTo>
                  <a:pt x="144057" y="805021"/>
                </a:lnTo>
                <a:lnTo>
                  <a:pt x="97818" y="811646"/>
                </a:lnTo>
                <a:lnTo>
                  <a:pt x="50789" y="815620"/>
                </a:lnTo>
                <a:lnTo>
                  <a:pt x="3048" y="816863"/>
                </a:lnTo>
                <a:lnTo>
                  <a:pt x="9906" y="823722"/>
                </a:lnTo>
                <a:lnTo>
                  <a:pt x="9906" y="829623"/>
                </a:lnTo>
                <a:lnTo>
                  <a:pt x="51626" y="828441"/>
                </a:lnTo>
                <a:lnTo>
                  <a:pt x="99462" y="824310"/>
                </a:lnTo>
                <a:lnTo>
                  <a:pt x="146481" y="817503"/>
                </a:lnTo>
                <a:lnTo>
                  <a:pt x="192603" y="808096"/>
                </a:lnTo>
                <a:lnTo>
                  <a:pt x="237752" y="796168"/>
                </a:lnTo>
                <a:lnTo>
                  <a:pt x="281850" y="781796"/>
                </a:lnTo>
                <a:lnTo>
                  <a:pt x="324820" y="765056"/>
                </a:lnTo>
                <a:lnTo>
                  <a:pt x="366586" y="746027"/>
                </a:lnTo>
                <a:lnTo>
                  <a:pt x="407069" y="724786"/>
                </a:lnTo>
                <a:lnTo>
                  <a:pt x="446193" y="701410"/>
                </a:lnTo>
                <a:lnTo>
                  <a:pt x="483879" y="675977"/>
                </a:lnTo>
                <a:lnTo>
                  <a:pt x="520051" y="648564"/>
                </a:lnTo>
                <a:lnTo>
                  <a:pt x="554632" y="619248"/>
                </a:lnTo>
                <a:lnTo>
                  <a:pt x="587544" y="588106"/>
                </a:lnTo>
                <a:lnTo>
                  <a:pt x="618710" y="555217"/>
                </a:lnTo>
                <a:lnTo>
                  <a:pt x="648053" y="520657"/>
                </a:lnTo>
                <a:lnTo>
                  <a:pt x="675495" y="484505"/>
                </a:lnTo>
                <a:lnTo>
                  <a:pt x="700960" y="446836"/>
                </a:lnTo>
                <a:lnTo>
                  <a:pt x="724369" y="407729"/>
                </a:lnTo>
                <a:lnTo>
                  <a:pt x="745645" y="367261"/>
                </a:lnTo>
                <a:lnTo>
                  <a:pt x="764712" y="325510"/>
                </a:lnTo>
                <a:lnTo>
                  <a:pt x="781492" y="282552"/>
                </a:lnTo>
                <a:lnTo>
                  <a:pt x="795908" y="238466"/>
                </a:lnTo>
                <a:lnTo>
                  <a:pt x="807882" y="193328"/>
                </a:lnTo>
                <a:lnTo>
                  <a:pt x="817337" y="147216"/>
                </a:lnTo>
                <a:lnTo>
                  <a:pt x="822960" y="108686"/>
                </a:lnTo>
                <a:close/>
              </a:path>
              <a:path w="829944" h="829944">
                <a:moveTo>
                  <a:pt x="9906" y="829623"/>
                </a:moveTo>
                <a:lnTo>
                  <a:pt x="9906" y="823722"/>
                </a:lnTo>
                <a:lnTo>
                  <a:pt x="3048" y="816863"/>
                </a:lnTo>
                <a:lnTo>
                  <a:pt x="3048" y="829818"/>
                </a:lnTo>
                <a:lnTo>
                  <a:pt x="9906" y="829623"/>
                </a:lnTo>
                <a:close/>
              </a:path>
              <a:path w="829944" h="829944">
                <a:moveTo>
                  <a:pt x="9906" y="9906"/>
                </a:moveTo>
                <a:lnTo>
                  <a:pt x="9906" y="3809"/>
                </a:lnTo>
                <a:lnTo>
                  <a:pt x="3809" y="9906"/>
                </a:lnTo>
                <a:lnTo>
                  <a:pt x="9906" y="9906"/>
                </a:lnTo>
                <a:close/>
              </a:path>
              <a:path w="829944" h="829944">
                <a:moveTo>
                  <a:pt x="9906" y="816685"/>
                </a:moveTo>
                <a:lnTo>
                  <a:pt x="9906" y="9906"/>
                </a:lnTo>
                <a:lnTo>
                  <a:pt x="3809" y="9906"/>
                </a:lnTo>
                <a:lnTo>
                  <a:pt x="3810" y="816844"/>
                </a:lnTo>
                <a:lnTo>
                  <a:pt x="9906" y="816685"/>
                </a:lnTo>
                <a:close/>
              </a:path>
              <a:path w="829944" h="829944">
                <a:moveTo>
                  <a:pt x="822960" y="9905"/>
                </a:moveTo>
                <a:lnTo>
                  <a:pt x="816863" y="3809"/>
                </a:lnTo>
                <a:lnTo>
                  <a:pt x="816694" y="9905"/>
                </a:lnTo>
                <a:lnTo>
                  <a:pt x="822960" y="9905"/>
                </a:lnTo>
                <a:close/>
              </a:path>
            </a:pathLst>
          </a:custGeom>
          <a:solidFill>
            <a:srgbClr val="FFEF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2648" y="465063"/>
            <a:ext cx="1729739" cy="971550"/>
          </a:xfrm>
          <a:custGeom>
            <a:avLst/>
            <a:gdLst/>
            <a:ahLst/>
            <a:cxnLst/>
            <a:rect l="l" t="t" r="r" b="b"/>
            <a:pathLst>
              <a:path w="1729739" h="971550">
                <a:moveTo>
                  <a:pt x="1729499" y="867054"/>
                </a:moveTo>
                <a:lnTo>
                  <a:pt x="1728215" y="819668"/>
                </a:lnTo>
                <a:lnTo>
                  <a:pt x="1724569" y="772453"/>
                </a:lnTo>
                <a:lnTo>
                  <a:pt x="1718431" y="726017"/>
                </a:lnTo>
                <a:lnTo>
                  <a:pt x="1709872" y="680426"/>
                </a:lnTo>
                <a:lnTo>
                  <a:pt x="1698963" y="635742"/>
                </a:lnTo>
                <a:lnTo>
                  <a:pt x="1685772" y="592029"/>
                </a:lnTo>
                <a:lnTo>
                  <a:pt x="1670325" y="549243"/>
                </a:lnTo>
                <a:lnTo>
                  <a:pt x="1652829" y="507772"/>
                </a:lnTo>
                <a:lnTo>
                  <a:pt x="1633216" y="467355"/>
                </a:lnTo>
                <a:lnTo>
                  <a:pt x="1611604" y="428165"/>
                </a:lnTo>
                <a:lnTo>
                  <a:pt x="1588061" y="390265"/>
                </a:lnTo>
                <a:lnTo>
                  <a:pt x="1562659" y="353718"/>
                </a:lnTo>
                <a:lnTo>
                  <a:pt x="1535466" y="318588"/>
                </a:lnTo>
                <a:lnTo>
                  <a:pt x="1506554" y="284940"/>
                </a:lnTo>
                <a:lnTo>
                  <a:pt x="1475992" y="252836"/>
                </a:lnTo>
                <a:lnTo>
                  <a:pt x="1443851" y="222341"/>
                </a:lnTo>
                <a:lnTo>
                  <a:pt x="1410201" y="193519"/>
                </a:lnTo>
                <a:lnTo>
                  <a:pt x="1375112" y="166432"/>
                </a:lnTo>
                <a:lnTo>
                  <a:pt x="1338654" y="141145"/>
                </a:lnTo>
                <a:lnTo>
                  <a:pt x="1300718" y="117623"/>
                </a:lnTo>
                <a:lnTo>
                  <a:pt x="1261911" y="96226"/>
                </a:lnTo>
                <a:lnTo>
                  <a:pt x="1221767" y="76720"/>
                </a:lnTo>
                <a:lnTo>
                  <a:pt x="1180534" y="59270"/>
                </a:lnTo>
                <a:lnTo>
                  <a:pt x="1138284" y="43938"/>
                </a:lnTo>
                <a:lnTo>
                  <a:pt x="1095085" y="30788"/>
                </a:lnTo>
                <a:lnTo>
                  <a:pt x="1050818" y="19847"/>
                </a:lnTo>
                <a:lnTo>
                  <a:pt x="1006124" y="11289"/>
                </a:lnTo>
                <a:lnTo>
                  <a:pt x="960502" y="5067"/>
                </a:lnTo>
                <a:lnTo>
                  <a:pt x="914212" y="1283"/>
                </a:lnTo>
                <a:lnTo>
                  <a:pt x="867326" y="0"/>
                </a:lnTo>
                <a:lnTo>
                  <a:pt x="819911" y="1280"/>
                </a:lnTo>
                <a:lnTo>
                  <a:pt x="771128" y="5063"/>
                </a:lnTo>
                <a:lnTo>
                  <a:pt x="723163" y="11518"/>
                </a:lnTo>
                <a:lnTo>
                  <a:pt x="676087" y="20568"/>
                </a:lnTo>
                <a:lnTo>
                  <a:pt x="629974" y="32137"/>
                </a:lnTo>
                <a:lnTo>
                  <a:pt x="584896" y="46147"/>
                </a:lnTo>
                <a:lnTo>
                  <a:pt x="540925" y="62522"/>
                </a:lnTo>
                <a:lnTo>
                  <a:pt x="498133" y="81185"/>
                </a:lnTo>
                <a:lnTo>
                  <a:pt x="456593" y="102059"/>
                </a:lnTo>
                <a:lnTo>
                  <a:pt x="416377" y="125067"/>
                </a:lnTo>
                <a:lnTo>
                  <a:pt x="377557" y="150131"/>
                </a:lnTo>
                <a:lnTo>
                  <a:pt x="340206" y="177176"/>
                </a:lnTo>
                <a:lnTo>
                  <a:pt x="304395" y="206125"/>
                </a:lnTo>
                <a:lnTo>
                  <a:pt x="270198" y="236899"/>
                </a:lnTo>
                <a:lnTo>
                  <a:pt x="237686" y="269423"/>
                </a:lnTo>
                <a:lnTo>
                  <a:pt x="206933" y="303620"/>
                </a:lnTo>
                <a:lnTo>
                  <a:pt x="178009" y="339413"/>
                </a:lnTo>
                <a:lnTo>
                  <a:pt x="150988" y="376724"/>
                </a:lnTo>
                <a:lnTo>
                  <a:pt x="125941" y="415477"/>
                </a:lnTo>
                <a:lnTo>
                  <a:pt x="102942" y="455594"/>
                </a:lnTo>
                <a:lnTo>
                  <a:pt x="82062" y="497000"/>
                </a:lnTo>
                <a:lnTo>
                  <a:pt x="63374" y="539617"/>
                </a:lnTo>
                <a:lnTo>
                  <a:pt x="46950" y="583369"/>
                </a:lnTo>
                <a:lnTo>
                  <a:pt x="32862" y="628177"/>
                </a:lnTo>
                <a:lnTo>
                  <a:pt x="21183" y="673966"/>
                </a:lnTo>
                <a:lnTo>
                  <a:pt x="11985" y="720659"/>
                </a:lnTo>
                <a:lnTo>
                  <a:pt x="5340" y="768178"/>
                </a:lnTo>
                <a:lnTo>
                  <a:pt x="1321" y="816447"/>
                </a:lnTo>
                <a:lnTo>
                  <a:pt x="0" y="865388"/>
                </a:lnTo>
                <a:lnTo>
                  <a:pt x="1523" y="909584"/>
                </a:lnTo>
                <a:lnTo>
                  <a:pt x="5090" y="956757"/>
                </a:lnTo>
                <a:lnTo>
                  <a:pt x="6995" y="971306"/>
                </a:lnTo>
                <a:lnTo>
                  <a:pt x="27431" y="971306"/>
                </a:lnTo>
                <a:lnTo>
                  <a:pt x="27431" y="864626"/>
                </a:lnTo>
                <a:lnTo>
                  <a:pt x="28741" y="817092"/>
                </a:lnTo>
                <a:lnTo>
                  <a:pt x="32657" y="770258"/>
                </a:lnTo>
                <a:lnTo>
                  <a:pt x="39108" y="724195"/>
                </a:lnTo>
                <a:lnTo>
                  <a:pt x="48024" y="678974"/>
                </a:lnTo>
                <a:lnTo>
                  <a:pt x="59334" y="634663"/>
                </a:lnTo>
                <a:lnTo>
                  <a:pt x="72967" y="591335"/>
                </a:lnTo>
                <a:lnTo>
                  <a:pt x="88853" y="549058"/>
                </a:lnTo>
                <a:lnTo>
                  <a:pt x="106920" y="507903"/>
                </a:lnTo>
                <a:lnTo>
                  <a:pt x="127097" y="467941"/>
                </a:lnTo>
                <a:lnTo>
                  <a:pt x="149314" y="429240"/>
                </a:lnTo>
                <a:lnTo>
                  <a:pt x="173501" y="391873"/>
                </a:lnTo>
                <a:lnTo>
                  <a:pt x="199586" y="355908"/>
                </a:lnTo>
                <a:lnTo>
                  <a:pt x="227498" y="321417"/>
                </a:lnTo>
                <a:lnTo>
                  <a:pt x="257167" y="288469"/>
                </a:lnTo>
                <a:lnTo>
                  <a:pt x="288522" y="257134"/>
                </a:lnTo>
                <a:lnTo>
                  <a:pt x="321492" y="227483"/>
                </a:lnTo>
                <a:lnTo>
                  <a:pt x="356007" y="199586"/>
                </a:lnTo>
                <a:lnTo>
                  <a:pt x="391995" y="173513"/>
                </a:lnTo>
                <a:lnTo>
                  <a:pt x="429386" y="149335"/>
                </a:lnTo>
                <a:lnTo>
                  <a:pt x="468108" y="127121"/>
                </a:lnTo>
                <a:lnTo>
                  <a:pt x="508092" y="106942"/>
                </a:lnTo>
                <a:lnTo>
                  <a:pt x="549266" y="88868"/>
                </a:lnTo>
                <a:lnTo>
                  <a:pt x="591560" y="72969"/>
                </a:lnTo>
                <a:lnTo>
                  <a:pt x="634903" y="59316"/>
                </a:lnTo>
                <a:lnTo>
                  <a:pt x="679223" y="47978"/>
                </a:lnTo>
                <a:lnTo>
                  <a:pt x="724451" y="39026"/>
                </a:lnTo>
                <a:lnTo>
                  <a:pt x="770515" y="32531"/>
                </a:lnTo>
                <a:lnTo>
                  <a:pt x="817345" y="28561"/>
                </a:lnTo>
                <a:lnTo>
                  <a:pt x="864869" y="27188"/>
                </a:lnTo>
                <a:lnTo>
                  <a:pt x="912494" y="28631"/>
                </a:lnTo>
                <a:lnTo>
                  <a:pt x="959407" y="32659"/>
                </a:lnTo>
                <a:lnTo>
                  <a:pt x="1005538" y="39202"/>
                </a:lnTo>
                <a:lnTo>
                  <a:pt x="1051008" y="48240"/>
                </a:lnTo>
                <a:lnTo>
                  <a:pt x="1095177" y="59557"/>
                </a:lnTo>
                <a:lnTo>
                  <a:pt x="1138545" y="73231"/>
                </a:lnTo>
                <a:lnTo>
                  <a:pt x="1180853" y="89144"/>
                </a:lnTo>
                <a:lnTo>
                  <a:pt x="1222031" y="107225"/>
                </a:lnTo>
                <a:lnTo>
                  <a:pt x="1262009" y="127407"/>
                </a:lnTo>
                <a:lnTo>
                  <a:pt x="1300897" y="149735"/>
                </a:lnTo>
                <a:lnTo>
                  <a:pt x="1338087" y="173793"/>
                </a:lnTo>
                <a:lnTo>
                  <a:pt x="1374048" y="199859"/>
                </a:lnTo>
                <a:lnTo>
                  <a:pt x="1408530" y="227748"/>
                </a:lnTo>
                <a:lnTo>
                  <a:pt x="1441465" y="257390"/>
                </a:lnTo>
                <a:lnTo>
                  <a:pt x="1472781" y="288718"/>
                </a:lnTo>
                <a:lnTo>
                  <a:pt x="1502410" y="321660"/>
                </a:lnTo>
                <a:lnTo>
                  <a:pt x="1530281" y="356148"/>
                </a:lnTo>
                <a:lnTo>
                  <a:pt x="1556326" y="392113"/>
                </a:lnTo>
                <a:lnTo>
                  <a:pt x="1580474" y="429486"/>
                </a:lnTo>
                <a:lnTo>
                  <a:pt x="1602655" y="468197"/>
                </a:lnTo>
                <a:lnTo>
                  <a:pt x="1622801" y="508176"/>
                </a:lnTo>
                <a:lnTo>
                  <a:pt x="1640841" y="549356"/>
                </a:lnTo>
                <a:lnTo>
                  <a:pt x="1656705" y="591666"/>
                </a:lnTo>
                <a:lnTo>
                  <a:pt x="1670325" y="635037"/>
                </a:lnTo>
                <a:lnTo>
                  <a:pt x="1681630" y="679401"/>
                </a:lnTo>
                <a:lnTo>
                  <a:pt x="1690550" y="724686"/>
                </a:lnTo>
                <a:lnTo>
                  <a:pt x="1697016" y="770826"/>
                </a:lnTo>
                <a:lnTo>
                  <a:pt x="1700959" y="817750"/>
                </a:lnTo>
                <a:lnTo>
                  <a:pt x="1702308" y="865388"/>
                </a:lnTo>
                <a:lnTo>
                  <a:pt x="1702308" y="971306"/>
                </a:lnTo>
                <a:lnTo>
                  <a:pt x="1722921" y="971306"/>
                </a:lnTo>
                <a:lnTo>
                  <a:pt x="1724436" y="960194"/>
                </a:lnTo>
                <a:lnTo>
                  <a:pt x="1728218" y="913920"/>
                </a:lnTo>
                <a:lnTo>
                  <a:pt x="1729499" y="867054"/>
                </a:lnTo>
                <a:close/>
              </a:path>
              <a:path w="1729739" h="971550">
                <a:moveTo>
                  <a:pt x="34231" y="971306"/>
                </a:moveTo>
                <a:lnTo>
                  <a:pt x="31960" y="954627"/>
                </a:lnTo>
                <a:lnTo>
                  <a:pt x="28193" y="907298"/>
                </a:lnTo>
                <a:lnTo>
                  <a:pt x="27431" y="864626"/>
                </a:lnTo>
                <a:lnTo>
                  <a:pt x="27431" y="971306"/>
                </a:lnTo>
                <a:lnTo>
                  <a:pt x="34231" y="971306"/>
                </a:lnTo>
                <a:close/>
              </a:path>
              <a:path w="1729739" h="971550">
                <a:moveTo>
                  <a:pt x="1702308" y="971306"/>
                </a:moveTo>
                <a:lnTo>
                  <a:pt x="1702308" y="865388"/>
                </a:lnTo>
                <a:lnTo>
                  <a:pt x="1700913" y="912856"/>
                </a:lnTo>
                <a:lnTo>
                  <a:pt x="1696921" y="959635"/>
                </a:lnTo>
                <a:lnTo>
                  <a:pt x="1695267" y="971306"/>
                </a:lnTo>
                <a:lnTo>
                  <a:pt x="1702308" y="971306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45336" y="45720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70660" y="45720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7200" y="1436369"/>
            <a:ext cx="9144000" cy="9791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643" y="1436369"/>
            <a:ext cx="1716405" cy="758190"/>
          </a:xfrm>
          <a:custGeom>
            <a:avLst/>
            <a:gdLst/>
            <a:ahLst/>
            <a:cxnLst/>
            <a:rect l="l" t="t" r="r" b="b"/>
            <a:pathLst>
              <a:path w="1716405" h="758189">
                <a:moveTo>
                  <a:pt x="1715925" y="0"/>
                </a:moveTo>
                <a:lnTo>
                  <a:pt x="1688272" y="0"/>
                </a:lnTo>
                <a:lnTo>
                  <a:pt x="1683406" y="34348"/>
                </a:lnTo>
                <a:lnTo>
                  <a:pt x="1674430" y="79537"/>
                </a:lnTo>
                <a:lnTo>
                  <a:pt x="1663067" y="123824"/>
                </a:lnTo>
                <a:lnTo>
                  <a:pt x="1649390" y="167138"/>
                </a:lnTo>
                <a:lnTo>
                  <a:pt x="1633467" y="209407"/>
                </a:lnTo>
                <a:lnTo>
                  <a:pt x="1615369" y="250560"/>
                </a:lnTo>
                <a:lnTo>
                  <a:pt x="1595168" y="290526"/>
                </a:lnTo>
                <a:lnTo>
                  <a:pt x="1572933" y="329233"/>
                </a:lnTo>
                <a:lnTo>
                  <a:pt x="1548735" y="366611"/>
                </a:lnTo>
                <a:lnTo>
                  <a:pt x="1522644" y="402588"/>
                </a:lnTo>
                <a:lnTo>
                  <a:pt x="1494731" y="437092"/>
                </a:lnTo>
                <a:lnTo>
                  <a:pt x="1465067" y="470052"/>
                </a:lnTo>
                <a:lnTo>
                  <a:pt x="1433722" y="501398"/>
                </a:lnTo>
                <a:lnTo>
                  <a:pt x="1400766" y="531058"/>
                </a:lnTo>
                <a:lnTo>
                  <a:pt x="1366271" y="558960"/>
                </a:lnTo>
                <a:lnTo>
                  <a:pt x="1330306" y="585033"/>
                </a:lnTo>
                <a:lnTo>
                  <a:pt x="1292942" y="609207"/>
                </a:lnTo>
                <a:lnTo>
                  <a:pt x="1254249" y="631409"/>
                </a:lnTo>
                <a:lnTo>
                  <a:pt x="1214299" y="651568"/>
                </a:lnTo>
                <a:lnTo>
                  <a:pt x="1173161" y="669614"/>
                </a:lnTo>
                <a:lnTo>
                  <a:pt x="1130907" y="685475"/>
                </a:lnTo>
                <a:lnTo>
                  <a:pt x="1087606" y="699079"/>
                </a:lnTo>
                <a:lnTo>
                  <a:pt x="1043329" y="710355"/>
                </a:lnTo>
                <a:lnTo>
                  <a:pt x="998147" y="719232"/>
                </a:lnTo>
                <a:lnTo>
                  <a:pt x="952130" y="725639"/>
                </a:lnTo>
                <a:lnTo>
                  <a:pt x="905349" y="729505"/>
                </a:lnTo>
                <a:lnTo>
                  <a:pt x="857874" y="730757"/>
                </a:lnTo>
                <a:lnTo>
                  <a:pt x="810418" y="729466"/>
                </a:lnTo>
                <a:lnTo>
                  <a:pt x="763631" y="725564"/>
                </a:lnTo>
                <a:lnTo>
                  <a:pt x="717586" y="719121"/>
                </a:lnTo>
                <a:lnTo>
                  <a:pt x="672357" y="710206"/>
                </a:lnTo>
                <a:lnTo>
                  <a:pt x="627963" y="698874"/>
                </a:lnTo>
                <a:lnTo>
                  <a:pt x="584635" y="685243"/>
                </a:lnTo>
                <a:lnTo>
                  <a:pt x="542290" y="669333"/>
                </a:lnTo>
                <a:lnTo>
                  <a:pt x="501051" y="651231"/>
                </a:lnTo>
                <a:lnTo>
                  <a:pt x="460993" y="631005"/>
                </a:lnTo>
                <a:lnTo>
                  <a:pt x="422068" y="608649"/>
                </a:lnTo>
                <a:lnTo>
                  <a:pt x="384709" y="584464"/>
                </a:lnTo>
                <a:lnTo>
                  <a:pt x="348629" y="558288"/>
                </a:lnTo>
                <a:lnTo>
                  <a:pt x="314021" y="530267"/>
                </a:lnTo>
                <a:lnTo>
                  <a:pt x="280959" y="500472"/>
                </a:lnTo>
                <a:lnTo>
                  <a:pt x="249515" y="468971"/>
                </a:lnTo>
                <a:lnTo>
                  <a:pt x="219761" y="435835"/>
                </a:lnTo>
                <a:lnTo>
                  <a:pt x="191772" y="401133"/>
                </a:lnTo>
                <a:lnTo>
                  <a:pt x="165620" y="364935"/>
                </a:lnTo>
                <a:lnTo>
                  <a:pt x="141378" y="327311"/>
                </a:lnTo>
                <a:lnTo>
                  <a:pt x="119119" y="288330"/>
                </a:lnTo>
                <a:lnTo>
                  <a:pt x="98916" y="248061"/>
                </a:lnTo>
                <a:lnTo>
                  <a:pt x="80843" y="206576"/>
                </a:lnTo>
                <a:lnTo>
                  <a:pt x="64971" y="163942"/>
                </a:lnTo>
                <a:lnTo>
                  <a:pt x="51374" y="120230"/>
                </a:lnTo>
                <a:lnTo>
                  <a:pt x="40126" y="75509"/>
                </a:lnTo>
                <a:lnTo>
                  <a:pt x="31298" y="29849"/>
                </a:lnTo>
                <a:lnTo>
                  <a:pt x="27235" y="0"/>
                </a:lnTo>
                <a:lnTo>
                  <a:pt x="0" y="0"/>
                </a:lnTo>
                <a:lnTo>
                  <a:pt x="12682" y="77417"/>
                </a:lnTo>
                <a:lnTo>
                  <a:pt x="23561" y="122083"/>
                </a:lnTo>
                <a:lnTo>
                  <a:pt x="36733" y="165786"/>
                </a:lnTo>
                <a:lnTo>
                  <a:pt x="52129" y="208460"/>
                </a:lnTo>
                <a:lnTo>
                  <a:pt x="69676" y="250041"/>
                </a:lnTo>
                <a:lnTo>
                  <a:pt x="89303" y="290464"/>
                </a:lnTo>
                <a:lnTo>
                  <a:pt x="110940" y="329667"/>
                </a:lnTo>
                <a:lnTo>
                  <a:pt x="134513" y="367583"/>
                </a:lnTo>
                <a:lnTo>
                  <a:pt x="159952" y="404148"/>
                </a:lnTo>
                <a:lnTo>
                  <a:pt x="187186" y="439299"/>
                </a:lnTo>
                <a:lnTo>
                  <a:pt x="216143" y="472971"/>
                </a:lnTo>
                <a:lnTo>
                  <a:pt x="246751" y="505099"/>
                </a:lnTo>
                <a:lnTo>
                  <a:pt x="278940" y="535619"/>
                </a:lnTo>
                <a:lnTo>
                  <a:pt x="312637" y="564466"/>
                </a:lnTo>
                <a:lnTo>
                  <a:pt x="347772" y="591577"/>
                </a:lnTo>
                <a:lnTo>
                  <a:pt x="384273" y="616887"/>
                </a:lnTo>
                <a:lnTo>
                  <a:pt x="422188" y="640397"/>
                </a:lnTo>
                <a:lnTo>
                  <a:pt x="461086" y="661844"/>
                </a:lnTo>
                <a:lnTo>
                  <a:pt x="501257" y="681364"/>
                </a:lnTo>
                <a:lnTo>
                  <a:pt x="542507" y="698825"/>
                </a:lnTo>
                <a:lnTo>
                  <a:pt x="584766" y="714162"/>
                </a:lnTo>
                <a:lnTo>
                  <a:pt x="628015" y="727325"/>
                </a:lnTo>
                <a:lnTo>
                  <a:pt x="672026" y="738210"/>
                </a:lnTo>
                <a:lnTo>
                  <a:pt x="716884" y="746791"/>
                </a:lnTo>
                <a:lnTo>
                  <a:pt x="762464" y="752992"/>
                </a:lnTo>
                <a:lnTo>
                  <a:pt x="808697" y="756748"/>
                </a:lnTo>
                <a:lnTo>
                  <a:pt x="855510" y="757994"/>
                </a:lnTo>
                <a:lnTo>
                  <a:pt x="902832" y="756665"/>
                </a:lnTo>
                <a:lnTo>
                  <a:pt x="950051" y="753061"/>
                </a:lnTo>
                <a:lnTo>
                  <a:pt x="996490" y="746957"/>
                </a:lnTo>
                <a:lnTo>
                  <a:pt x="1042084" y="738425"/>
                </a:lnTo>
                <a:lnTo>
                  <a:pt x="1086771" y="727535"/>
                </a:lnTo>
                <a:lnTo>
                  <a:pt x="1130486" y="714359"/>
                </a:lnTo>
                <a:lnTo>
                  <a:pt x="1173166" y="698966"/>
                </a:lnTo>
                <a:lnTo>
                  <a:pt x="1214747" y="681427"/>
                </a:lnTo>
                <a:lnTo>
                  <a:pt x="1255165" y="661813"/>
                </a:lnTo>
                <a:lnTo>
                  <a:pt x="1294357" y="640195"/>
                </a:lnTo>
                <a:lnTo>
                  <a:pt x="1332258" y="616644"/>
                </a:lnTo>
                <a:lnTo>
                  <a:pt x="1368806" y="591229"/>
                </a:lnTo>
                <a:lnTo>
                  <a:pt x="1403936" y="564022"/>
                </a:lnTo>
                <a:lnTo>
                  <a:pt x="1437584" y="535093"/>
                </a:lnTo>
                <a:lnTo>
                  <a:pt x="1469688" y="504514"/>
                </a:lnTo>
                <a:lnTo>
                  <a:pt x="1500183" y="472354"/>
                </a:lnTo>
                <a:lnTo>
                  <a:pt x="1529005" y="438684"/>
                </a:lnTo>
                <a:lnTo>
                  <a:pt x="1556091" y="403575"/>
                </a:lnTo>
                <a:lnTo>
                  <a:pt x="1581377" y="367098"/>
                </a:lnTo>
                <a:lnTo>
                  <a:pt x="1604799" y="329323"/>
                </a:lnTo>
                <a:lnTo>
                  <a:pt x="1626294" y="290322"/>
                </a:lnTo>
                <a:lnTo>
                  <a:pt x="1645798" y="250163"/>
                </a:lnTo>
                <a:lnTo>
                  <a:pt x="1663247" y="208919"/>
                </a:lnTo>
                <a:lnTo>
                  <a:pt x="1678578" y="166660"/>
                </a:lnTo>
                <a:lnTo>
                  <a:pt x="1691726" y="123457"/>
                </a:lnTo>
                <a:lnTo>
                  <a:pt x="1702628" y="79380"/>
                </a:lnTo>
                <a:lnTo>
                  <a:pt x="1711221" y="34500"/>
                </a:lnTo>
                <a:lnTo>
                  <a:pt x="1715925" y="0"/>
                </a:lnTo>
                <a:close/>
              </a:path>
            </a:pathLst>
          </a:custGeom>
          <a:solidFill>
            <a:srgbClr val="FFFF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45074" y="1508424"/>
            <a:ext cx="1116569" cy="907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38698" y="1501824"/>
            <a:ext cx="1129310" cy="9137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38698" y="1501824"/>
            <a:ext cx="1129665" cy="913765"/>
          </a:xfrm>
          <a:custGeom>
            <a:avLst/>
            <a:gdLst/>
            <a:ahLst/>
            <a:cxnLst/>
            <a:rect l="l" t="t" r="r" b="b"/>
            <a:pathLst>
              <a:path w="1129664" h="913764">
                <a:moveTo>
                  <a:pt x="1129310" y="586962"/>
                </a:moveTo>
                <a:lnTo>
                  <a:pt x="1128500" y="541346"/>
                </a:lnTo>
                <a:lnTo>
                  <a:pt x="1124007" y="495991"/>
                </a:lnTo>
                <a:lnTo>
                  <a:pt x="1115888" y="451130"/>
                </a:lnTo>
                <a:lnTo>
                  <a:pt x="1104201" y="406999"/>
                </a:lnTo>
                <a:lnTo>
                  <a:pt x="1089002" y="363830"/>
                </a:lnTo>
                <a:lnTo>
                  <a:pt x="1070349" y="321859"/>
                </a:lnTo>
                <a:lnTo>
                  <a:pt x="1048300" y="281318"/>
                </a:lnTo>
                <a:lnTo>
                  <a:pt x="1022912" y="242444"/>
                </a:lnTo>
                <a:lnTo>
                  <a:pt x="994241" y="205468"/>
                </a:lnTo>
                <a:lnTo>
                  <a:pt x="962346" y="170627"/>
                </a:lnTo>
                <a:lnTo>
                  <a:pt x="927284" y="138153"/>
                </a:lnTo>
                <a:lnTo>
                  <a:pt x="889111" y="108281"/>
                </a:lnTo>
                <a:lnTo>
                  <a:pt x="849953" y="82573"/>
                </a:lnTo>
                <a:lnTo>
                  <a:pt x="809436" y="60367"/>
                </a:lnTo>
                <a:lnTo>
                  <a:pt x="767775" y="41649"/>
                </a:lnTo>
                <a:lnTo>
                  <a:pt x="725182" y="26409"/>
                </a:lnTo>
                <a:lnTo>
                  <a:pt x="681871" y="14636"/>
                </a:lnTo>
                <a:lnTo>
                  <a:pt x="638055" y="6318"/>
                </a:lnTo>
                <a:lnTo>
                  <a:pt x="593947" y="1443"/>
                </a:lnTo>
                <a:lnTo>
                  <a:pt x="549760" y="0"/>
                </a:lnTo>
                <a:lnTo>
                  <a:pt x="505708" y="1977"/>
                </a:lnTo>
                <a:lnTo>
                  <a:pt x="462004" y="7363"/>
                </a:lnTo>
                <a:lnTo>
                  <a:pt x="418860" y="16146"/>
                </a:lnTo>
                <a:lnTo>
                  <a:pt x="376491" y="28316"/>
                </a:lnTo>
                <a:lnTo>
                  <a:pt x="335109" y="43860"/>
                </a:lnTo>
                <a:lnTo>
                  <a:pt x="294928" y="62767"/>
                </a:lnTo>
                <a:lnTo>
                  <a:pt x="256160" y="85025"/>
                </a:lnTo>
                <a:lnTo>
                  <a:pt x="219019" y="110623"/>
                </a:lnTo>
                <a:lnTo>
                  <a:pt x="183719" y="139549"/>
                </a:lnTo>
                <a:lnTo>
                  <a:pt x="150472" y="171793"/>
                </a:lnTo>
                <a:lnTo>
                  <a:pt x="119491" y="207341"/>
                </a:lnTo>
                <a:lnTo>
                  <a:pt x="75482" y="271278"/>
                </a:lnTo>
                <a:lnTo>
                  <a:pt x="53064" y="313676"/>
                </a:lnTo>
                <a:lnTo>
                  <a:pt x="34655" y="357168"/>
                </a:lnTo>
                <a:lnTo>
                  <a:pt x="20200" y="401526"/>
                </a:lnTo>
                <a:lnTo>
                  <a:pt x="9643" y="446522"/>
                </a:lnTo>
                <a:lnTo>
                  <a:pt x="2928" y="491928"/>
                </a:lnTo>
                <a:lnTo>
                  <a:pt x="0" y="537516"/>
                </a:lnTo>
                <a:lnTo>
                  <a:pt x="802" y="583058"/>
                </a:lnTo>
                <a:lnTo>
                  <a:pt x="5279" y="628327"/>
                </a:lnTo>
                <a:lnTo>
                  <a:pt x="12698" y="669351"/>
                </a:lnTo>
                <a:lnTo>
                  <a:pt x="12698" y="543442"/>
                </a:lnTo>
                <a:lnTo>
                  <a:pt x="15196" y="497818"/>
                </a:lnTo>
                <a:lnTo>
                  <a:pt x="21538" y="452399"/>
                </a:lnTo>
                <a:lnTo>
                  <a:pt x="31773" y="407432"/>
                </a:lnTo>
                <a:lnTo>
                  <a:pt x="45950" y="363166"/>
                </a:lnTo>
                <a:lnTo>
                  <a:pt x="64119" y="319849"/>
                </a:lnTo>
                <a:lnTo>
                  <a:pt x="86330" y="277731"/>
                </a:lnTo>
                <a:lnTo>
                  <a:pt x="112633" y="237059"/>
                </a:lnTo>
                <a:lnTo>
                  <a:pt x="160704" y="179155"/>
                </a:lnTo>
                <a:lnTo>
                  <a:pt x="194428" y="146793"/>
                </a:lnTo>
                <a:lnTo>
                  <a:pt x="230330" y="117889"/>
                </a:lnTo>
                <a:lnTo>
                  <a:pt x="268169" y="92456"/>
                </a:lnTo>
                <a:lnTo>
                  <a:pt x="307791" y="70468"/>
                </a:lnTo>
                <a:lnTo>
                  <a:pt x="348692" y="52057"/>
                </a:lnTo>
                <a:lnTo>
                  <a:pt x="390896" y="37117"/>
                </a:lnTo>
                <a:lnTo>
                  <a:pt x="434072" y="25701"/>
                </a:lnTo>
                <a:lnTo>
                  <a:pt x="477981" y="17822"/>
                </a:lnTo>
                <a:lnTo>
                  <a:pt x="522381" y="13493"/>
                </a:lnTo>
                <a:lnTo>
                  <a:pt x="567031" y="12727"/>
                </a:lnTo>
                <a:lnTo>
                  <a:pt x="611691" y="15539"/>
                </a:lnTo>
                <a:lnTo>
                  <a:pt x="656121" y="21940"/>
                </a:lnTo>
                <a:lnTo>
                  <a:pt x="700078" y="31945"/>
                </a:lnTo>
                <a:lnTo>
                  <a:pt x="743322" y="45565"/>
                </a:lnTo>
                <a:lnTo>
                  <a:pt x="785612" y="62816"/>
                </a:lnTo>
                <a:lnTo>
                  <a:pt x="826708" y="83708"/>
                </a:lnTo>
                <a:lnTo>
                  <a:pt x="866368" y="108257"/>
                </a:lnTo>
                <a:lnTo>
                  <a:pt x="904351" y="136475"/>
                </a:lnTo>
                <a:lnTo>
                  <a:pt x="940215" y="167294"/>
                </a:lnTo>
                <a:lnTo>
                  <a:pt x="972970" y="200636"/>
                </a:lnTo>
                <a:lnTo>
                  <a:pt x="1002359" y="236004"/>
                </a:lnTo>
                <a:lnTo>
                  <a:pt x="1028552" y="273421"/>
                </a:lnTo>
                <a:lnTo>
                  <a:pt x="1051435" y="312565"/>
                </a:lnTo>
                <a:lnTo>
                  <a:pt x="1070962" y="353197"/>
                </a:lnTo>
                <a:lnTo>
                  <a:pt x="1087092" y="395081"/>
                </a:lnTo>
                <a:lnTo>
                  <a:pt x="1099779" y="437981"/>
                </a:lnTo>
                <a:lnTo>
                  <a:pt x="1108979" y="481659"/>
                </a:lnTo>
                <a:lnTo>
                  <a:pt x="1114650" y="525879"/>
                </a:lnTo>
                <a:lnTo>
                  <a:pt x="1116746" y="570404"/>
                </a:lnTo>
                <a:lnTo>
                  <a:pt x="1116746" y="690386"/>
                </a:lnTo>
                <a:lnTo>
                  <a:pt x="1119651" y="678039"/>
                </a:lnTo>
                <a:lnTo>
                  <a:pt x="1126379" y="632604"/>
                </a:lnTo>
                <a:lnTo>
                  <a:pt x="1129310" y="586962"/>
                </a:lnTo>
                <a:close/>
              </a:path>
              <a:path w="1129664" h="913764">
                <a:moveTo>
                  <a:pt x="147976" y="913715"/>
                </a:moveTo>
                <a:lnTo>
                  <a:pt x="98641" y="847621"/>
                </a:lnTo>
                <a:lnTo>
                  <a:pt x="75629" y="807534"/>
                </a:lnTo>
                <a:lnTo>
                  <a:pt x="56113" y="765910"/>
                </a:lnTo>
                <a:lnTo>
                  <a:pt x="40141" y="722998"/>
                </a:lnTo>
                <a:lnTo>
                  <a:pt x="27764" y="679046"/>
                </a:lnTo>
                <a:lnTo>
                  <a:pt x="19031" y="634304"/>
                </a:lnTo>
                <a:lnTo>
                  <a:pt x="13993" y="589020"/>
                </a:lnTo>
                <a:lnTo>
                  <a:pt x="12698" y="543442"/>
                </a:lnTo>
                <a:lnTo>
                  <a:pt x="12698" y="669351"/>
                </a:lnTo>
                <a:lnTo>
                  <a:pt x="25034" y="717131"/>
                </a:lnTo>
                <a:lnTo>
                  <a:pt x="40200" y="760212"/>
                </a:lnTo>
                <a:lnTo>
                  <a:pt x="58818" y="802106"/>
                </a:lnTo>
                <a:lnTo>
                  <a:pt x="80832" y="842588"/>
                </a:lnTo>
                <a:lnTo>
                  <a:pt x="106187" y="881429"/>
                </a:lnTo>
                <a:lnTo>
                  <a:pt x="131195" y="913715"/>
                </a:lnTo>
                <a:lnTo>
                  <a:pt x="147976" y="913715"/>
                </a:lnTo>
                <a:close/>
              </a:path>
              <a:path w="1129664" h="913764">
                <a:moveTo>
                  <a:pt x="998869" y="583261"/>
                </a:moveTo>
                <a:lnTo>
                  <a:pt x="997623" y="539055"/>
                </a:lnTo>
                <a:lnTo>
                  <a:pt x="991859" y="495212"/>
                </a:lnTo>
                <a:lnTo>
                  <a:pt x="981652" y="452091"/>
                </a:lnTo>
                <a:lnTo>
                  <a:pt x="967075" y="410053"/>
                </a:lnTo>
                <a:lnTo>
                  <a:pt x="948201" y="369456"/>
                </a:lnTo>
                <a:lnTo>
                  <a:pt x="925103" y="330661"/>
                </a:lnTo>
                <a:lnTo>
                  <a:pt x="897855" y="294026"/>
                </a:lnTo>
                <a:lnTo>
                  <a:pt x="866529" y="259912"/>
                </a:lnTo>
                <a:lnTo>
                  <a:pt x="831199" y="228677"/>
                </a:lnTo>
                <a:lnTo>
                  <a:pt x="792054" y="200304"/>
                </a:lnTo>
                <a:lnTo>
                  <a:pt x="750617" y="176766"/>
                </a:lnTo>
                <a:lnTo>
                  <a:pt x="707332" y="158061"/>
                </a:lnTo>
                <a:lnTo>
                  <a:pt x="662643" y="144191"/>
                </a:lnTo>
                <a:lnTo>
                  <a:pt x="616993" y="135155"/>
                </a:lnTo>
                <a:lnTo>
                  <a:pt x="570826" y="130952"/>
                </a:lnTo>
                <a:lnTo>
                  <a:pt x="524585" y="131584"/>
                </a:lnTo>
                <a:lnTo>
                  <a:pt x="478713" y="137050"/>
                </a:lnTo>
                <a:lnTo>
                  <a:pt x="433655" y="147349"/>
                </a:lnTo>
                <a:lnTo>
                  <a:pt x="389853" y="162482"/>
                </a:lnTo>
                <a:lnTo>
                  <a:pt x="347750" y="182449"/>
                </a:lnTo>
                <a:lnTo>
                  <a:pt x="307791" y="207249"/>
                </a:lnTo>
                <a:lnTo>
                  <a:pt x="270419" y="236882"/>
                </a:lnTo>
                <a:lnTo>
                  <a:pt x="236077" y="271349"/>
                </a:lnTo>
                <a:lnTo>
                  <a:pt x="194187" y="327031"/>
                </a:lnTo>
                <a:lnTo>
                  <a:pt x="171765" y="367710"/>
                </a:lnTo>
                <a:lnTo>
                  <a:pt x="154253" y="409798"/>
                </a:lnTo>
                <a:lnTo>
                  <a:pt x="141570" y="452941"/>
                </a:lnTo>
                <a:lnTo>
                  <a:pt x="133636" y="496786"/>
                </a:lnTo>
                <a:lnTo>
                  <a:pt x="130371" y="540980"/>
                </a:lnTo>
                <a:lnTo>
                  <a:pt x="131694" y="585170"/>
                </a:lnTo>
                <a:lnTo>
                  <a:pt x="137524" y="629003"/>
                </a:lnTo>
                <a:lnTo>
                  <a:pt x="142993" y="651993"/>
                </a:lnTo>
                <a:lnTo>
                  <a:pt x="142993" y="550694"/>
                </a:lnTo>
                <a:lnTo>
                  <a:pt x="145368" y="506032"/>
                </a:lnTo>
                <a:lnTo>
                  <a:pt x="152593" y="461738"/>
                </a:lnTo>
                <a:lnTo>
                  <a:pt x="164743" y="418225"/>
                </a:lnTo>
                <a:lnTo>
                  <a:pt x="181894" y="375906"/>
                </a:lnTo>
                <a:lnTo>
                  <a:pt x="204123" y="335192"/>
                </a:lnTo>
                <a:lnTo>
                  <a:pt x="231505" y="296495"/>
                </a:lnTo>
                <a:lnTo>
                  <a:pt x="279928" y="245643"/>
                </a:lnTo>
                <a:lnTo>
                  <a:pt x="317669" y="215911"/>
                </a:lnTo>
                <a:lnTo>
                  <a:pt x="357984" y="191280"/>
                </a:lnTo>
                <a:lnTo>
                  <a:pt x="400413" y="171734"/>
                </a:lnTo>
                <a:lnTo>
                  <a:pt x="444494" y="157256"/>
                </a:lnTo>
                <a:lnTo>
                  <a:pt x="489767" y="147829"/>
                </a:lnTo>
                <a:lnTo>
                  <a:pt x="535772" y="143438"/>
                </a:lnTo>
                <a:lnTo>
                  <a:pt x="582047" y="144065"/>
                </a:lnTo>
                <a:lnTo>
                  <a:pt x="628132" y="149695"/>
                </a:lnTo>
                <a:lnTo>
                  <a:pt x="673567" y="160311"/>
                </a:lnTo>
                <a:lnTo>
                  <a:pt x="717889" y="175895"/>
                </a:lnTo>
                <a:lnTo>
                  <a:pt x="760640" y="196432"/>
                </a:lnTo>
                <a:lnTo>
                  <a:pt x="801357" y="221906"/>
                </a:lnTo>
                <a:lnTo>
                  <a:pt x="839581" y="252299"/>
                </a:lnTo>
                <a:lnTo>
                  <a:pt x="874488" y="286385"/>
                </a:lnTo>
                <a:lnTo>
                  <a:pt x="904785" y="323542"/>
                </a:lnTo>
                <a:lnTo>
                  <a:pt x="930404" y="363320"/>
                </a:lnTo>
                <a:lnTo>
                  <a:pt x="951277" y="405265"/>
                </a:lnTo>
                <a:lnTo>
                  <a:pt x="967333" y="448924"/>
                </a:lnTo>
                <a:lnTo>
                  <a:pt x="978505" y="493846"/>
                </a:lnTo>
                <a:lnTo>
                  <a:pt x="984723" y="539578"/>
                </a:lnTo>
                <a:lnTo>
                  <a:pt x="985920" y="585667"/>
                </a:lnTo>
                <a:lnTo>
                  <a:pt x="985920" y="676743"/>
                </a:lnTo>
                <a:lnTo>
                  <a:pt x="987520" y="671325"/>
                </a:lnTo>
                <a:lnTo>
                  <a:pt x="995526" y="627471"/>
                </a:lnTo>
                <a:lnTo>
                  <a:pt x="998869" y="583261"/>
                </a:lnTo>
                <a:close/>
              </a:path>
              <a:path w="1129664" h="913764">
                <a:moveTo>
                  <a:pt x="345868" y="913715"/>
                </a:moveTo>
                <a:lnTo>
                  <a:pt x="289417" y="871805"/>
                </a:lnTo>
                <a:lnTo>
                  <a:pt x="255742" y="839032"/>
                </a:lnTo>
                <a:lnTo>
                  <a:pt x="226306" y="803330"/>
                </a:lnTo>
                <a:lnTo>
                  <a:pt x="201186" y="765111"/>
                </a:lnTo>
                <a:lnTo>
                  <a:pt x="180458" y="724788"/>
                </a:lnTo>
                <a:lnTo>
                  <a:pt x="164199" y="682773"/>
                </a:lnTo>
                <a:lnTo>
                  <a:pt x="152484" y="639477"/>
                </a:lnTo>
                <a:lnTo>
                  <a:pt x="145390" y="595314"/>
                </a:lnTo>
                <a:lnTo>
                  <a:pt x="142993" y="550694"/>
                </a:lnTo>
                <a:lnTo>
                  <a:pt x="142993" y="651993"/>
                </a:lnTo>
                <a:lnTo>
                  <a:pt x="162386" y="714187"/>
                </a:lnTo>
                <a:lnTo>
                  <a:pt x="181258" y="754831"/>
                </a:lnTo>
                <a:lnTo>
                  <a:pt x="204315" y="793707"/>
                </a:lnTo>
                <a:lnTo>
                  <a:pt x="231505" y="830491"/>
                </a:lnTo>
                <a:lnTo>
                  <a:pt x="262666" y="864739"/>
                </a:lnTo>
                <a:lnTo>
                  <a:pt x="297799" y="896189"/>
                </a:lnTo>
                <a:lnTo>
                  <a:pt x="322278" y="913715"/>
                </a:lnTo>
                <a:lnTo>
                  <a:pt x="345868" y="913715"/>
                </a:lnTo>
                <a:close/>
              </a:path>
              <a:path w="1129664" h="913764">
                <a:moveTo>
                  <a:pt x="985920" y="676743"/>
                </a:moveTo>
                <a:lnTo>
                  <a:pt x="985920" y="585667"/>
                </a:lnTo>
                <a:lnTo>
                  <a:pt x="982025" y="631662"/>
                </a:lnTo>
                <a:lnTo>
                  <a:pt x="972970" y="677109"/>
                </a:lnTo>
                <a:lnTo>
                  <a:pt x="958687" y="721556"/>
                </a:lnTo>
                <a:lnTo>
                  <a:pt x="939106" y="764551"/>
                </a:lnTo>
                <a:lnTo>
                  <a:pt x="914159" y="805641"/>
                </a:lnTo>
                <a:lnTo>
                  <a:pt x="883777" y="844373"/>
                </a:lnTo>
                <a:lnTo>
                  <a:pt x="848957" y="879037"/>
                </a:lnTo>
                <a:lnTo>
                  <a:pt x="811127" y="908623"/>
                </a:lnTo>
                <a:lnTo>
                  <a:pt x="802741" y="913715"/>
                </a:lnTo>
                <a:lnTo>
                  <a:pt x="824837" y="913715"/>
                </a:lnTo>
                <a:lnTo>
                  <a:pt x="875743" y="871269"/>
                </a:lnTo>
                <a:lnTo>
                  <a:pt x="907399" y="835991"/>
                </a:lnTo>
                <a:lnTo>
                  <a:pt x="934790" y="797156"/>
                </a:lnTo>
                <a:lnTo>
                  <a:pt x="957225" y="756527"/>
                </a:lnTo>
                <a:lnTo>
                  <a:pt x="974777" y="714464"/>
                </a:lnTo>
                <a:lnTo>
                  <a:pt x="985920" y="676743"/>
                </a:lnTo>
                <a:close/>
              </a:path>
              <a:path w="1129664" h="913764">
                <a:moveTo>
                  <a:pt x="1116746" y="690386"/>
                </a:moveTo>
                <a:lnTo>
                  <a:pt x="1116746" y="570404"/>
                </a:lnTo>
                <a:lnTo>
                  <a:pt x="1115225" y="614996"/>
                </a:lnTo>
                <a:lnTo>
                  <a:pt x="1110043" y="659419"/>
                </a:lnTo>
                <a:lnTo>
                  <a:pt x="1101155" y="703436"/>
                </a:lnTo>
                <a:lnTo>
                  <a:pt x="1088518" y="746811"/>
                </a:lnTo>
                <a:lnTo>
                  <a:pt x="1072088" y="789305"/>
                </a:lnTo>
                <a:lnTo>
                  <a:pt x="1051821" y="830684"/>
                </a:lnTo>
                <a:lnTo>
                  <a:pt x="1027673" y="870709"/>
                </a:lnTo>
                <a:lnTo>
                  <a:pt x="999601" y="909143"/>
                </a:lnTo>
                <a:lnTo>
                  <a:pt x="995613" y="913715"/>
                </a:lnTo>
                <a:lnTo>
                  <a:pt x="1011517" y="913715"/>
                </a:lnTo>
                <a:lnTo>
                  <a:pt x="1053611" y="853019"/>
                </a:lnTo>
                <a:lnTo>
                  <a:pt x="1076105" y="810756"/>
                </a:lnTo>
                <a:lnTo>
                  <a:pt x="1094571" y="767349"/>
                </a:lnTo>
                <a:lnTo>
                  <a:pt x="1109067" y="723032"/>
                </a:lnTo>
                <a:lnTo>
                  <a:pt x="1116746" y="690386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33749" y="1430379"/>
            <a:ext cx="8086506" cy="987066"/>
          </a:xfrm>
          <a:custGeom>
            <a:avLst/>
            <a:gdLst/>
            <a:ahLst/>
            <a:cxnLst/>
            <a:rect l="l" t="t" r="r" b="b"/>
            <a:pathLst>
              <a:path w="8056245" h="979169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470660" y="143636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69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2053844" y="951439"/>
            <a:ext cx="5032756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185" dirty="0" smtClean="0">
                <a:solidFill>
                  <a:srgbClr val="545E70"/>
                </a:solidFill>
                <a:latin typeface="GillSansMT"/>
              </a:rPr>
              <a:t>1.</a:t>
            </a:r>
            <a:r>
              <a:rPr lang="es-MX" sz="3600" b="1" spc="-185" dirty="0">
                <a:solidFill>
                  <a:srgbClr val="545E70"/>
                </a:solidFill>
                <a:latin typeface="GillSansMT"/>
              </a:rPr>
              <a:t> </a:t>
            </a:r>
            <a:r>
              <a:rPr sz="3600" b="1" spc="-185" dirty="0" err="1" smtClean="0">
                <a:solidFill>
                  <a:srgbClr val="545E70"/>
                </a:solidFill>
                <a:latin typeface="GillSansMT"/>
              </a:rPr>
              <a:t>Análisis</a:t>
            </a:r>
            <a:r>
              <a:rPr sz="3600" b="1" spc="-185" dirty="0" smtClean="0">
                <a:solidFill>
                  <a:srgbClr val="545E70"/>
                </a:solidFill>
                <a:latin typeface="GillSansMT"/>
              </a:rPr>
              <a:t> </a:t>
            </a:r>
            <a:r>
              <a:rPr sz="3600" b="1" spc="-245" dirty="0">
                <a:solidFill>
                  <a:srgbClr val="545E70"/>
                </a:solidFill>
                <a:latin typeface="GillSansMT"/>
              </a:rPr>
              <a:t>de</a:t>
            </a:r>
            <a:r>
              <a:rPr sz="3600" b="1" spc="-65" dirty="0">
                <a:solidFill>
                  <a:srgbClr val="545E70"/>
                </a:solidFill>
                <a:latin typeface="GillSansMT"/>
              </a:rPr>
              <a:t> </a:t>
            </a:r>
            <a:r>
              <a:rPr sz="3600" b="1" spc="-254" dirty="0">
                <a:solidFill>
                  <a:srgbClr val="545E70"/>
                </a:solidFill>
                <a:latin typeface="GillSansMT"/>
              </a:rPr>
              <a:t>clientes</a:t>
            </a:r>
            <a:endParaRPr sz="3600" b="1" dirty="0">
              <a:latin typeface="GillSansMT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57200" y="2415539"/>
            <a:ext cx="9144000" cy="979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567" y="2415539"/>
            <a:ext cx="863642" cy="204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9893" y="2415539"/>
            <a:ext cx="880321" cy="2103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69893" y="2415539"/>
            <a:ext cx="880744" cy="210820"/>
          </a:xfrm>
          <a:custGeom>
            <a:avLst/>
            <a:gdLst/>
            <a:ahLst/>
            <a:cxnLst/>
            <a:rect l="l" t="t" r="r" b="b"/>
            <a:pathLst>
              <a:path w="880744" h="210819">
                <a:moveTo>
                  <a:pt x="880321" y="0"/>
                </a:moveTo>
                <a:lnTo>
                  <a:pt x="864417" y="0"/>
                </a:lnTo>
                <a:lnTo>
                  <a:pt x="837045" y="31375"/>
                </a:lnTo>
                <a:lnTo>
                  <a:pt x="803293" y="63842"/>
                </a:lnTo>
                <a:lnTo>
                  <a:pt x="767387" y="92818"/>
                </a:lnTo>
                <a:lnTo>
                  <a:pt x="729563" y="118294"/>
                </a:lnTo>
                <a:lnTo>
                  <a:pt x="690058" y="140260"/>
                </a:lnTo>
                <a:lnTo>
                  <a:pt x="649111" y="158707"/>
                </a:lnTo>
                <a:lnTo>
                  <a:pt x="606959" y="173625"/>
                </a:lnTo>
                <a:lnTo>
                  <a:pt x="563837" y="185005"/>
                </a:lnTo>
                <a:lnTo>
                  <a:pt x="519985" y="192837"/>
                </a:lnTo>
                <a:lnTo>
                  <a:pt x="475639" y="197111"/>
                </a:lnTo>
                <a:lnTo>
                  <a:pt x="431037" y="197818"/>
                </a:lnTo>
                <a:lnTo>
                  <a:pt x="386415" y="194949"/>
                </a:lnTo>
                <a:lnTo>
                  <a:pt x="342011" y="188493"/>
                </a:lnTo>
                <a:lnTo>
                  <a:pt x="298062" y="178442"/>
                </a:lnTo>
                <a:lnTo>
                  <a:pt x="254806" y="164785"/>
                </a:lnTo>
                <a:lnTo>
                  <a:pt x="212480" y="147514"/>
                </a:lnTo>
                <a:lnTo>
                  <a:pt x="171320" y="126617"/>
                </a:lnTo>
                <a:lnTo>
                  <a:pt x="131565" y="102087"/>
                </a:lnTo>
                <a:lnTo>
                  <a:pt x="93451" y="73913"/>
                </a:lnTo>
                <a:lnTo>
                  <a:pt x="56956" y="42460"/>
                </a:lnTo>
                <a:lnTo>
                  <a:pt x="23756" y="8475"/>
                </a:lnTo>
                <a:lnTo>
                  <a:pt x="16780" y="0"/>
                </a:lnTo>
                <a:lnTo>
                  <a:pt x="0" y="0"/>
                </a:lnTo>
                <a:lnTo>
                  <a:pt x="35496" y="39560"/>
                </a:lnTo>
                <a:lnTo>
                  <a:pt x="70535" y="72110"/>
                </a:lnTo>
                <a:lnTo>
                  <a:pt x="108691" y="102107"/>
                </a:lnTo>
                <a:lnTo>
                  <a:pt x="149263" y="128694"/>
                </a:lnTo>
                <a:lnTo>
                  <a:pt x="191275" y="151515"/>
                </a:lnTo>
                <a:lnTo>
                  <a:pt x="234490" y="170587"/>
                </a:lnTo>
                <a:lnTo>
                  <a:pt x="278670" y="185929"/>
                </a:lnTo>
                <a:lnTo>
                  <a:pt x="323579" y="197558"/>
                </a:lnTo>
                <a:lnTo>
                  <a:pt x="368979" y="205491"/>
                </a:lnTo>
                <a:lnTo>
                  <a:pt x="414632" y="209745"/>
                </a:lnTo>
                <a:lnTo>
                  <a:pt x="460301" y="210338"/>
                </a:lnTo>
                <a:lnTo>
                  <a:pt x="505749" y="207288"/>
                </a:lnTo>
                <a:lnTo>
                  <a:pt x="550738" y="200610"/>
                </a:lnTo>
                <a:lnTo>
                  <a:pt x="595031" y="190324"/>
                </a:lnTo>
                <a:lnTo>
                  <a:pt x="638391" y="176446"/>
                </a:lnTo>
                <a:lnTo>
                  <a:pt x="680580" y="158993"/>
                </a:lnTo>
                <a:lnTo>
                  <a:pt x="721361" y="137983"/>
                </a:lnTo>
                <a:lnTo>
                  <a:pt x="760497" y="113434"/>
                </a:lnTo>
                <a:lnTo>
                  <a:pt x="797750" y="85363"/>
                </a:lnTo>
                <a:lnTo>
                  <a:pt x="832882" y="53786"/>
                </a:lnTo>
                <a:lnTo>
                  <a:pt x="865657" y="18722"/>
                </a:lnTo>
                <a:lnTo>
                  <a:pt x="880321" y="0"/>
                </a:lnTo>
                <a:close/>
              </a:path>
              <a:path w="880744" h="210819">
                <a:moveTo>
                  <a:pt x="693641" y="0"/>
                </a:moveTo>
                <a:lnTo>
                  <a:pt x="671545" y="0"/>
                </a:lnTo>
                <a:lnTo>
                  <a:pt x="639552" y="19426"/>
                </a:lnTo>
                <a:lnTo>
                  <a:pt x="597080" y="38890"/>
                </a:lnTo>
                <a:lnTo>
                  <a:pt x="552976" y="53311"/>
                </a:lnTo>
                <a:lnTo>
                  <a:pt x="507697" y="62700"/>
                </a:lnTo>
                <a:lnTo>
                  <a:pt x="462494" y="66995"/>
                </a:lnTo>
                <a:lnTo>
                  <a:pt x="460301" y="67050"/>
                </a:lnTo>
                <a:lnTo>
                  <a:pt x="415450" y="66431"/>
                </a:lnTo>
                <a:lnTo>
                  <a:pt x="369400" y="60796"/>
                </a:lnTo>
                <a:lnTo>
                  <a:pt x="324010" y="50177"/>
                </a:lnTo>
                <a:lnTo>
                  <a:pt x="279738" y="34585"/>
                </a:lnTo>
                <a:lnTo>
                  <a:pt x="237044" y="14032"/>
                </a:lnTo>
                <a:lnTo>
                  <a:pt x="214672" y="0"/>
                </a:lnTo>
                <a:lnTo>
                  <a:pt x="191082" y="0"/>
                </a:lnTo>
                <a:lnTo>
                  <a:pt x="245048" y="32725"/>
                </a:lnTo>
                <a:lnTo>
                  <a:pt x="286850" y="51101"/>
                </a:lnTo>
                <a:lnTo>
                  <a:pt x="329870" y="64984"/>
                </a:lnTo>
                <a:lnTo>
                  <a:pt x="373735" y="74376"/>
                </a:lnTo>
                <a:lnTo>
                  <a:pt x="418068" y="79283"/>
                </a:lnTo>
                <a:lnTo>
                  <a:pt x="462494" y="79709"/>
                </a:lnTo>
                <a:lnTo>
                  <a:pt x="506637" y="75657"/>
                </a:lnTo>
                <a:lnTo>
                  <a:pt x="550123" y="67132"/>
                </a:lnTo>
                <a:lnTo>
                  <a:pt x="592576" y="54138"/>
                </a:lnTo>
                <a:lnTo>
                  <a:pt x="633620" y="36679"/>
                </a:lnTo>
                <a:lnTo>
                  <a:pt x="672880" y="14759"/>
                </a:lnTo>
                <a:lnTo>
                  <a:pt x="693641" y="0"/>
                </a:lnTo>
                <a:close/>
              </a:path>
            </a:pathLst>
          </a:custGeom>
          <a:solidFill>
            <a:srgbClr val="FBE6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5336" y="241553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70660" y="241553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57200" y="3394709"/>
            <a:ext cx="9144000" cy="9791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45336" y="339470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470660" y="339470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7200" y="4373879"/>
            <a:ext cx="9144000" cy="97917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45336" y="4373879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470660" y="4373879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2053844" y="1881631"/>
            <a:ext cx="7138034" cy="3522345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295910" marR="5080" indent="-283210">
              <a:lnSpc>
                <a:spcPts val="3020"/>
              </a:lnSpc>
              <a:spcBef>
                <a:spcPts val="484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2800" spc="-145" dirty="0">
                <a:latin typeface="GillSansMT"/>
                <a:cs typeface="Trebuchet MS"/>
              </a:rPr>
              <a:t>Examen </a:t>
            </a:r>
            <a:r>
              <a:rPr sz="2800" spc="-155" dirty="0">
                <a:latin typeface="GillSansMT"/>
                <a:cs typeface="Trebuchet MS"/>
              </a:rPr>
              <a:t>y </a:t>
            </a:r>
            <a:r>
              <a:rPr sz="2800" spc="-170" dirty="0">
                <a:latin typeface="GillSansMT"/>
                <a:cs typeface="Trebuchet MS"/>
              </a:rPr>
              <a:t>evaluación </a:t>
            </a:r>
            <a:r>
              <a:rPr sz="2800" spc="-160" dirty="0">
                <a:latin typeface="GillSansMT"/>
                <a:cs typeface="Trebuchet MS"/>
              </a:rPr>
              <a:t>de </a:t>
            </a:r>
            <a:r>
              <a:rPr sz="2800" spc="-185" dirty="0">
                <a:latin typeface="GillSansMT"/>
                <a:cs typeface="Trebuchet MS"/>
              </a:rPr>
              <a:t>las </a:t>
            </a:r>
            <a:r>
              <a:rPr sz="2800" spc="-175" dirty="0">
                <a:latin typeface="GillSansMT"/>
                <a:cs typeface="Trebuchet MS"/>
              </a:rPr>
              <a:t>necesidades, </a:t>
            </a:r>
            <a:r>
              <a:rPr sz="2800" spc="-95" dirty="0">
                <a:latin typeface="GillSansMT"/>
                <a:cs typeface="Trebuchet MS"/>
              </a:rPr>
              <a:t>deseos  </a:t>
            </a:r>
            <a:r>
              <a:rPr sz="2800" spc="-155" dirty="0">
                <a:latin typeface="GillSansMT"/>
                <a:cs typeface="Trebuchet MS"/>
              </a:rPr>
              <a:t>y </a:t>
            </a:r>
            <a:r>
              <a:rPr sz="2800" spc="-165" dirty="0">
                <a:latin typeface="GillSansMT"/>
                <a:cs typeface="Trebuchet MS"/>
              </a:rPr>
              <a:t>carencias de </a:t>
            </a:r>
            <a:r>
              <a:rPr sz="2800" spc="-80" dirty="0">
                <a:latin typeface="GillSansMT"/>
                <a:cs typeface="Trebuchet MS"/>
              </a:rPr>
              <a:t>los</a:t>
            </a:r>
            <a:r>
              <a:rPr sz="2800" spc="175" dirty="0">
                <a:latin typeface="GillSansMT"/>
                <a:cs typeface="Trebuchet MS"/>
              </a:rPr>
              <a:t> </a:t>
            </a:r>
            <a:r>
              <a:rPr sz="2800" spc="-100" dirty="0">
                <a:latin typeface="GillSansMT"/>
                <a:cs typeface="Trebuchet MS"/>
              </a:rPr>
              <a:t>consumidores</a:t>
            </a:r>
            <a:endParaRPr sz="28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225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2800" spc="-120" dirty="0">
                <a:latin typeface="GillSansMT"/>
                <a:cs typeface="Trebuchet MS"/>
              </a:rPr>
              <a:t>Aplicación </a:t>
            </a:r>
            <a:r>
              <a:rPr sz="2800" spc="-160" dirty="0">
                <a:latin typeface="GillSansMT"/>
                <a:cs typeface="Trebuchet MS"/>
              </a:rPr>
              <a:t>de </a:t>
            </a:r>
            <a:r>
              <a:rPr sz="2800" spc="-150" dirty="0">
                <a:latin typeface="GillSansMT"/>
                <a:cs typeface="Trebuchet MS"/>
              </a:rPr>
              <a:t>encuestas </a:t>
            </a:r>
            <a:r>
              <a:rPr sz="2800" spc="-280" dirty="0">
                <a:latin typeface="GillSansMT"/>
                <a:cs typeface="Trebuchet MS"/>
              </a:rPr>
              <a:t>a</a:t>
            </a:r>
            <a:r>
              <a:rPr sz="2800" spc="100" dirty="0">
                <a:latin typeface="GillSansMT"/>
                <a:cs typeface="Trebuchet MS"/>
              </a:rPr>
              <a:t> </a:t>
            </a:r>
            <a:r>
              <a:rPr sz="2800" spc="-165" dirty="0">
                <a:latin typeface="GillSansMT"/>
                <a:cs typeface="Trebuchet MS"/>
              </a:rPr>
              <a:t>clientes</a:t>
            </a:r>
            <a:endParaRPr sz="28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265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2800" spc="-110" dirty="0">
                <a:latin typeface="GillSansMT"/>
                <a:cs typeface="Trebuchet MS"/>
              </a:rPr>
              <a:t>Análisis </a:t>
            </a:r>
            <a:r>
              <a:rPr sz="2800" spc="-160" dirty="0">
                <a:latin typeface="GillSansMT"/>
                <a:cs typeface="Trebuchet MS"/>
              </a:rPr>
              <a:t>de </a:t>
            </a:r>
            <a:r>
              <a:rPr sz="2800" spc="-250" dirty="0">
                <a:latin typeface="GillSansMT"/>
                <a:cs typeface="Trebuchet MS"/>
              </a:rPr>
              <a:t>la </a:t>
            </a:r>
            <a:r>
              <a:rPr sz="2800" spc="-140" dirty="0">
                <a:latin typeface="GillSansMT"/>
                <a:cs typeface="Trebuchet MS"/>
              </a:rPr>
              <a:t>información </a:t>
            </a:r>
            <a:r>
              <a:rPr sz="2800" spc="-180" dirty="0">
                <a:latin typeface="GillSansMT"/>
                <a:cs typeface="Trebuchet MS"/>
              </a:rPr>
              <a:t>del</a:t>
            </a:r>
            <a:r>
              <a:rPr sz="2800" spc="-305" dirty="0">
                <a:latin typeface="GillSansMT"/>
                <a:cs typeface="Trebuchet MS"/>
              </a:rPr>
              <a:t> </a:t>
            </a:r>
            <a:r>
              <a:rPr sz="2800" spc="-90" dirty="0">
                <a:latin typeface="GillSansMT"/>
                <a:cs typeface="Trebuchet MS"/>
              </a:rPr>
              <a:t>consumidor</a:t>
            </a:r>
            <a:endParaRPr sz="28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260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2800" spc="-160" dirty="0">
                <a:latin typeface="GillSansMT"/>
                <a:cs typeface="Trebuchet MS"/>
              </a:rPr>
              <a:t>Evaluación de estrategias de</a:t>
            </a:r>
            <a:r>
              <a:rPr sz="2800" spc="160" dirty="0">
                <a:latin typeface="GillSansMT"/>
                <a:cs typeface="Trebuchet MS"/>
              </a:rPr>
              <a:t> </a:t>
            </a:r>
            <a:r>
              <a:rPr sz="2800" spc="-125" dirty="0">
                <a:latin typeface="GillSansMT"/>
                <a:cs typeface="Trebuchet MS"/>
              </a:rPr>
              <a:t>posicionamiento</a:t>
            </a:r>
            <a:endParaRPr sz="2800" dirty="0">
              <a:latin typeface="GillSansMT"/>
              <a:cs typeface="Trebuchet MS"/>
            </a:endParaRPr>
          </a:p>
          <a:p>
            <a:pPr marL="295910" indent="-283210">
              <a:lnSpc>
                <a:spcPct val="100000"/>
              </a:lnSpc>
              <a:spcBef>
                <a:spcPts val="265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2800" spc="-55" dirty="0">
                <a:latin typeface="GillSansMT"/>
                <a:cs typeface="Trebuchet MS"/>
              </a:rPr>
              <a:t>Desarrollo </a:t>
            </a:r>
            <a:r>
              <a:rPr sz="2800" spc="-160" dirty="0">
                <a:latin typeface="GillSansMT"/>
                <a:cs typeface="Trebuchet MS"/>
              </a:rPr>
              <a:t>de </a:t>
            </a:r>
            <a:r>
              <a:rPr sz="2800" spc="-165" dirty="0">
                <a:latin typeface="GillSansMT"/>
                <a:cs typeface="Trebuchet MS"/>
              </a:rPr>
              <a:t>perfiles </a:t>
            </a:r>
            <a:r>
              <a:rPr sz="2800" spc="-160" dirty="0">
                <a:latin typeface="GillSansMT"/>
                <a:cs typeface="Trebuchet MS"/>
              </a:rPr>
              <a:t>de</a:t>
            </a:r>
            <a:r>
              <a:rPr sz="2800" spc="65" dirty="0">
                <a:latin typeface="GillSansMT"/>
                <a:cs typeface="Trebuchet MS"/>
              </a:rPr>
              <a:t> </a:t>
            </a:r>
            <a:r>
              <a:rPr sz="2800" spc="-165" dirty="0">
                <a:latin typeface="GillSansMT"/>
                <a:cs typeface="Trebuchet MS"/>
              </a:rPr>
              <a:t>clientes</a:t>
            </a:r>
            <a:endParaRPr sz="2800" dirty="0">
              <a:latin typeface="GillSansMT"/>
              <a:cs typeface="Trebuchet MS"/>
            </a:endParaRPr>
          </a:p>
          <a:p>
            <a:pPr marL="295910" marR="317500" indent="-283210">
              <a:lnSpc>
                <a:spcPts val="3020"/>
              </a:lnSpc>
              <a:spcBef>
                <a:spcPts val="650"/>
              </a:spcBef>
              <a:buClr>
                <a:srgbClr val="FE8637"/>
              </a:buClr>
              <a:buSzPct val="78571"/>
              <a:buFont typeface="Arial"/>
              <a:buChar char="●"/>
              <a:tabLst>
                <a:tab pos="296545" algn="l"/>
              </a:tabLst>
            </a:pPr>
            <a:r>
              <a:rPr sz="2800" spc="-105" dirty="0">
                <a:latin typeface="GillSansMT"/>
                <a:cs typeface="Trebuchet MS"/>
              </a:rPr>
              <a:t>Determinación </a:t>
            </a:r>
            <a:r>
              <a:rPr sz="2800" spc="-160" dirty="0">
                <a:latin typeface="GillSansMT"/>
                <a:cs typeface="Trebuchet MS"/>
              </a:rPr>
              <a:t>de estrategias </a:t>
            </a:r>
            <a:r>
              <a:rPr sz="2800" spc="-140" dirty="0">
                <a:latin typeface="GillSansMT"/>
                <a:cs typeface="Trebuchet MS"/>
              </a:rPr>
              <a:t>óptimas </a:t>
            </a:r>
            <a:r>
              <a:rPr sz="2800" spc="-175" dirty="0">
                <a:latin typeface="GillSansMT"/>
                <a:cs typeface="Trebuchet MS"/>
              </a:rPr>
              <a:t>para </a:t>
            </a:r>
            <a:r>
              <a:rPr sz="2800" spc="-250" dirty="0">
                <a:latin typeface="GillSansMT"/>
                <a:cs typeface="Trebuchet MS"/>
              </a:rPr>
              <a:t>la  </a:t>
            </a:r>
            <a:r>
              <a:rPr sz="2800" spc="-155" dirty="0">
                <a:latin typeface="GillSansMT"/>
                <a:cs typeface="Trebuchet MS"/>
              </a:rPr>
              <a:t>segmentación</a:t>
            </a:r>
            <a:endParaRPr sz="2800" dirty="0">
              <a:latin typeface="GillSansMT"/>
              <a:cs typeface="Trebuchet MS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457200" y="5353050"/>
            <a:ext cx="9144000" cy="9791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545336" y="5353050"/>
            <a:ext cx="8056245" cy="979169"/>
          </a:xfrm>
          <a:custGeom>
            <a:avLst/>
            <a:gdLst/>
            <a:ahLst/>
            <a:cxnLst/>
            <a:rect l="l" t="t" r="r" b="b"/>
            <a:pathLst>
              <a:path w="8056245" h="979170">
                <a:moveTo>
                  <a:pt x="0" y="979170"/>
                </a:moveTo>
                <a:lnTo>
                  <a:pt x="8055863" y="979170"/>
                </a:lnTo>
                <a:lnTo>
                  <a:pt x="8055863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470660" y="5353050"/>
            <a:ext cx="1905" cy="979169"/>
          </a:xfrm>
          <a:custGeom>
            <a:avLst/>
            <a:gdLst/>
            <a:ahLst/>
            <a:cxnLst/>
            <a:rect l="l" t="t" r="r" b="b"/>
            <a:pathLst>
              <a:path w="1905" h="979170">
                <a:moveTo>
                  <a:pt x="0" y="979170"/>
                </a:moveTo>
                <a:lnTo>
                  <a:pt x="1524" y="979170"/>
                </a:lnTo>
                <a:lnTo>
                  <a:pt x="1524" y="0"/>
                </a:lnTo>
                <a:lnTo>
                  <a:pt x="0" y="0"/>
                </a:lnTo>
                <a:lnTo>
                  <a:pt x="0" y="9791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57200" y="6332220"/>
            <a:ext cx="9144000" cy="9829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545336" y="6332220"/>
            <a:ext cx="8056245" cy="982980"/>
          </a:xfrm>
          <a:custGeom>
            <a:avLst/>
            <a:gdLst/>
            <a:ahLst/>
            <a:cxnLst/>
            <a:rect l="l" t="t" r="r" b="b"/>
            <a:pathLst>
              <a:path w="8056245" h="982979">
                <a:moveTo>
                  <a:pt x="0" y="982980"/>
                </a:moveTo>
                <a:lnTo>
                  <a:pt x="8055863" y="982980"/>
                </a:lnTo>
                <a:lnTo>
                  <a:pt x="8055863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470660" y="6332220"/>
            <a:ext cx="1905" cy="982980"/>
          </a:xfrm>
          <a:custGeom>
            <a:avLst/>
            <a:gdLst/>
            <a:ahLst/>
            <a:cxnLst/>
            <a:rect l="l" t="t" r="r" b="b"/>
            <a:pathLst>
              <a:path w="1905" h="982979">
                <a:moveTo>
                  <a:pt x="0" y="982980"/>
                </a:moveTo>
                <a:lnTo>
                  <a:pt x="1524" y="982980"/>
                </a:lnTo>
                <a:lnTo>
                  <a:pt x="1524" y="0"/>
                </a:lnTo>
                <a:lnTo>
                  <a:pt x="0" y="0"/>
                </a:lnTo>
                <a:lnTo>
                  <a:pt x="0" y="9829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Marcador de número de diapositiva 3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s-MX" smtClean="0"/>
              <a:t>9</a:t>
            </a:fld>
            <a:endParaRPr lang="es-MX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563</TotalTime>
  <Words>2008</Words>
  <Application>Microsoft Office PowerPoint</Application>
  <PresentationFormat>Personalizado</PresentationFormat>
  <Paragraphs>319</Paragraphs>
  <Slides>35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3" baseType="lpstr">
      <vt:lpstr>Arial</vt:lpstr>
      <vt:lpstr>Berlin Sans FB</vt:lpstr>
      <vt:lpstr>Calibri</vt:lpstr>
      <vt:lpstr>GillSansMT</vt:lpstr>
      <vt:lpstr>Times New Roman</vt:lpstr>
      <vt:lpstr>Trebuchet MS</vt:lpstr>
      <vt:lpstr>Verdana</vt:lpstr>
      <vt:lpstr>Office Theme</vt:lpstr>
      <vt:lpstr>UNIVERSIDAD AUTÓNOMA DEL ESTADO DE MÉXICO Facultad de Turismo y Gastronomía Licenciatura en Turismo</vt:lpstr>
      <vt:lpstr>Auditoría Interna</vt:lpstr>
      <vt:lpstr>Cultura Organizacional</vt:lpstr>
      <vt:lpstr>Productos culturales</vt:lpstr>
      <vt:lpstr>Gerencia</vt:lpstr>
      <vt:lpstr>Preguntas de Auditoría para la Gerencia</vt:lpstr>
      <vt:lpstr>Mercadotecnia</vt:lpstr>
      <vt:lpstr>Funciones de mercadotecnia</vt:lpstr>
      <vt:lpstr>1. Análisis de clientes</vt:lpstr>
      <vt:lpstr>2. Planeación de productos y servicios</vt:lpstr>
      <vt:lpstr>3. Establecimiento de precios</vt:lpstr>
      <vt:lpstr>4. Distribución</vt:lpstr>
      <vt:lpstr>5. Investigación de Mercados</vt:lpstr>
      <vt:lpstr>6. Análisis de Oportunidades</vt:lpstr>
      <vt:lpstr>Preguntas para la Auditoría de  Mercadotecnia</vt:lpstr>
      <vt:lpstr>Finanzas y Contabilidad</vt:lpstr>
      <vt:lpstr>Razones Financieras</vt:lpstr>
      <vt:lpstr>Razones de apalancamiento  También llamadas razones de endeudamiento, determinan el grado en  que una empresa ha sido financiada por  medio de la deuda.</vt:lpstr>
      <vt:lpstr>Razones de Actividad Miden el grado de eficiencia de la empresa  en la utilización de sus recursos</vt:lpstr>
      <vt:lpstr>Razones de rentabilidad Determinan la eficiencia general de la gerencia  según muestran los rendimientos generados en  las ventas y la inversión</vt:lpstr>
      <vt:lpstr>Razones de Crecimiento Miden la habilidad de la empresa para  mantener su posición económica en el  crecimiento de la economía y la industria</vt:lpstr>
      <vt:lpstr>Preguntas para la auditoría en Finanzas y  Contabilidad</vt:lpstr>
      <vt:lpstr>Producción y operaciones</vt:lpstr>
      <vt:lpstr>Preguntas de Auditoría de la Producción y las  Operaciones</vt:lpstr>
      <vt:lpstr>Investigación y Desarrollo (I&amp;D)</vt:lpstr>
      <vt:lpstr>Preguntas para la auditoría de I&amp;D</vt:lpstr>
      <vt:lpstr>Sistema de Información de la  Gerencia (SIG)</vt:lpstr>
      <vt:lpstr>Preguntas para la auditoría de SIG</vt:lpstr>
      <vt:lpstr>Matriz de Evaluación de Factores Internos  (EFI)</vt:lpstr>
      <vt:lpstr>Matriz de Evaluación de Factores Internos  (EFI)</vt:lpstr>
      <vt:lpstr>Presentación de PowerPoint</vt:lpstr>
      <vt:lpstr>Presentación de PowerPoint</vt:lpstr>
      <vt:lpstr>Presentación de PowerPoint</vt:lpstr>
      <vt:lpstr>Presentación de PowerPoint</vt:lpstr>
      <vt:lpstr>Bibliografía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PowerPoint - Ambiente Interno</dc:title>
  <dc:creator>MMMM</dc:creator>
  <cp:lastModifiedBy>usuario</cp:lastModifiedBy>
  <cp:revision>58</cp:revision>
  <dcterms:created xsi:type="dcterms:W3CDTF">2019-09-16T23:55:59Z</dcterms:created>
  <dcterms:modified xsi:type="dcterms:W3CDTF">2019-09-29T00:46:35Z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2008-03-09T00:00:00Z</vt:filetime>
  </property>
  <property fmtid="{D5CDD505-2E9C-101B-9397-08002B2CF9AE}" pid="3" name="Creator">
    <vt:lpwstr>PScript5.dll Version 5.2</vt:lpwstr>
  </property>
  <property fmtid="{D5CDD505-2E9C-101B-9397-08002B2CF9AE}" pid="4" name="LastSaved">
    <vt:filetime>2019-09-16T00:00:00Z</vt:filetime>
  </property>
</Properties>
</file>