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7" r:id="rId2"/>
    <p:sldId id="279" r:id="rId3"/>
    <p:sldId id="312" r:id="rId4"/>
    <p:sldId id="256" r:id="rId5"/>
    <p:sldId id="311" r:id="rId6"/>
    <p:sldId id="258" r:id="rId7"/>
    <p:sldId id="260" r:id="rId8"/>
    <p:sldId id="263" r:id="rId9"/>
    <p:sldId id="264" r:id="rId10"/>
    <p:sldId id="265" r:id="rId11"/>
    <p:sldId id="313" r:id="rId12"/>
    <p:sldId id="319" r:id="rId13"/>
    <p:sldId id="320" r:id="rId14"/>
    <p:sldId id="326" r:id="rId15"/>
    <p:sldId id="325" r:id="rId16"/>
    <p:sldId id="324" r:id="rId17"/>
    <p:sldId id="323" r:id="rId18"/>
    <p:sldId id="289" r:id="rId19"/>
    <p:sldId id="281" r:id="rId20"/>
    <p:sldId id="291" r:id="rId21"/>
    <p:sldId id="292" r:id="rId22"/>
    <p:sldId id="293" r:id="rId23"/>
    <p:sldId id="294" r:id="rId24"/>
    <p:sldId id="295" r:id="rId25"/>
    <p:sldId id="296" r:id="rId26"/>
    <p:sldId id="297" r:id="rId27"/>
    <p:sldId id="298" r:id="rId28"/>
    <p:sldId id="299" r:id="rId29"/>
    <p:sldId id="301" r:id="rId30"/>
    <p:sldId id="302" r:id="rId31"/>
    <p:sldId id="303" r:id="rId32"/>
    <p:sldId id="304" r:id="rId33"/>
    <p:sldId id="305" r:id="rId34"/>
    <p:sldId id="306" r:id="rId35"/>
    <p:sldId id="307" r:id="rId36"/>
    <p:sldId id="308" r:id="rId37"/>
    <p:sldId id="309" r:id="rId38"/>
    <p:sldId id="328"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66" d="100"/>
          <a:sy n="66" d="100"/>
        </p:scale>
        <p:origin x="66" y="4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3581BF-C4D7-4869-9F0A-60E157945853}" type="doc">
      <dgm:prSet loTypeId="urn:microsoft.com/office/officeart/2005/8/layout/vList3#5" loCatId="list" qsTypeId="urn:microsoft.com/office/officeart/2005/8/quickstyle/simple1" qsCatId="simple" csTypeId="urn:microsoft.com/office/officeart/2005/8/colors/accent1_2" csCatId="accent1" phldr="1"/>
      <dgm:spPr/>
      <dgm:t>
        <a:bodyPr/>
        <a:lstStyle/>
        <a:p>
          <a:endParaRPr lang="es-MX"/>
        </a:p>
      </dgm:t>
    </dgm:pt>
    <dgm:pt modelId="{026B2362-0A19-4002-9F96-6D99569B86CE}">
      <dgm:prSet phldrT="[Texto]" custT="1"/>
      <dgm:spPr/>
      <dgm:t>
        <a:bodyPr/>
        <a:lstStyle/>
        <a:p>
          <a:r>
            <a:rPr lang="es-MX" sz="2400" dirty="0" smtClean="0"/>
            <a:t>Generar sistemáticamente Información Financiera</a:t>
          </a:r>
          <a:endParaRPr lang="es-MX" sz="2400" dirty="0"/>
        </a:p>
      </dgm:t>
    </dgm:pt>
    <dgm:pt modelId="{745C8073-9514-4C31-8A98-B3A9CDE5B1E4}" type="parTrans" cxnId="{159669C3-CEBA-4A09-AD34-6BD67ED604C6}">
      <dgm:prSet/>
      <dgm:spPr/>
      <dgm:t>
        <a:bodyPr/>
        <a:lstStyle/>
        <a:p>
          <a:endParaRPr lang="es-MX"/>
        </a:p>
      </dgm:t>
    </dgm:pt>
    <dgm:pt modelId="{3D18E7CC-2D51-44B5-BD22-868F6F554943}" type="sibTrans" cxnId="{159669C3-CEBA-4A09-AD34-6BD67ED604C6}">
      <dgm:prSet/>
      <dgm:spPr/>
      <dgm:t>
        <a:bodyPr/>
        <a:lstStyle/>
        <a:p>
          <a:endParaRPr lang="es-MX"/>
        </a:p>
      </dgm:t>
    </dgm:pt>
    <dgm:pt modelId="{F476CF80-7E41-43DE-80B2-E50CA365B7E6}">
      <dgm:prSet phldrT="[Texto]" custT="1"/>
      <dgm:spPr/>
      <dgm:t>
        <a:bodyPr/>
        <a:lstStyle/>
        <a:p>
          <a:r>
            <a:rPr lang="es-MX" sz="2400" dirty="0" smtClean="0"/>
            <a:t>Control de Recursos</a:t>
          </a:r>
          <a:endParaRPr lang="es-MX" sz="2400" dirty="0"/>
        </a:p>
      </dgm:t>
    </dgm:pt>
    <dgm:pt modelId="{A1768082-670E-4A15-878B-580C9F7ABAF8}" type="parTrans" cxnId="{F080E81D-DCB0-47BE-83EF-81619C41ED87}">
      <dgm:prSet/>
      <dgm:spPr/>
      <dgm:t>
        <a:bodyPr/>
        <a:lstStyle/>
        <a:p>
          <a:endParaRPr lang="es-MX"/>
        </a:p>
      </dgm:t>
    </dgm:pt>
    <dgm:pt modelId="{E4D29D52-9FB0-40A4-8374-8747C8960C41}" type="sibTrans" cxnId="{F080E81D-DCB0-47BE-83EF-81619C41ED87}">
      <dgm:prSet/>
      <dgm:spPr/>
      <dgm:t>
        <a:bodyPr/>
        <a:lstStyle/>
        <a:p>
          <a:endParaRPr lang="es-MX"/>
        </a:p>
      </dgm:t>
    </dgm:pt>
    <dgm:pt modelId="{F6053DEA-8F51-4D44-9C9A-4C8EDEDA60B1}">
      <dgm:prSet phldrT="[Texto]" custT="1"/>
      <dgm:spPr/>
      <dgm:t>
        <a:bodyPr/>
        <a:lstStyle/>
        <a:p>
          <a:r>
            <a:rPr lang="es-MX" sz="2400" dirty="0" smtClean="0"/>
            <a:t>Toma de Decisiones</a:t>
          </a:r>
          <a:endParaRPr lang="es-MX" sz="2400" dirty="0"/>
        </a:p>
      </dgm:t>
    </dgm:pt>
    <dgm:pt modelId="{3445C056-F3FF-4018-8944-4ADD019944EB}" type="parTrans" cxnId="{37F0AD9A-EB08-41E5-80E8-ACB551DC5FAC}">
      <dgm:prSet/>
      <dgm:spPr/>
      <dgm:t>
        <a:bodyPr/>
        <a:lstStyle/>
        <a:p>
          <a:endParaRPr lang="es-MX"/>
        </a:p>
      </dgm:t>
    </dgm:pt>
    <dgm:pt modelId="{CAF46897-086E-4428-8735-245C0666C7EB}" type="sibTrans" cxnId="{37F0AD9A-EB08-41E5-80E8-ACB551DC5FAC}">
      <dgm:prSet/>
      <dgm:spPr/>
      <dgm:t>
        <a:bodyPr/>
        <a:lstStyle/>
        <a:p>
          <a:endParaRPr lang="es-MX"/>
        </a:p>
      </dgm:t>
    </dgm:pt>
    <dgm:pt modelId="{D31EF3FA-3EE6-43AB-9A21-755FBC5F9D66}" type="pres">
      <dgm:prSet presAssocID="{BB3581BF-C4D7-4869-9F0A-60E157945853}" presName="linearFlow" presStyleCnt="0">
        <dgm:presLayoutVars>
          <dgm:dir/>
          <dgm:resizeHandles val="exact"/>
        </dgm:presLayoutVars>
      </dgm:prSet>
      <dgm:spPr/>
      <dgm:t>
        <a:bodyPr/>
        <a:lstStyle/>
        <a:p>
          <a:endParaRPr lang="es-MX"/>
        </a:p>
      </dgm:t>
    </dgm:pt>
    <dgm:pt modelId="{225470FA-4F8B-445B-AA31-B542323EF1C6}" type="pres">
      <dgm:prSet presAssocID="{026B2362-0A19-4002-9F96-6D99569B86CE}" presName="composite" presStyleCnt="0"/>
      <dgm:spPr/>
    </dgm:pt>
    <dgm:pt modelId="{449C4969-F9CD-4AB4-B2F7-7AEA0F8F7355}" type="pres">
      <dgm:prSet presAssocID="{026B2362-0A19-4002-9F96-6D99569B86CE}" presName="imgShp" presStyleLbl="fgImgPlace1" presStyleIdx="0" presStyleCnt="3" custLinFactNeighborX="-4283" custLinFactNeighborY="-3685"/>
      <dgm:spPr>
        <a:blipFill rotWithShape="0">
          <a:blip xmlns:r="http://schemas.openxmlformats.org/officeDocument/2006/relationships" r:embed="rId1"/>
          <a:stretch>
            <a:fillRect/>
          </a:stretch>
        </a:blipFill>
      </dgm:spPr>
      <dgm:t>
        <a:bodyPr/>
        <a:lstStyle/>
        <a:p>
          <a:endParaRPr lang="es-MX"/>
        </a:p>
      </dgm:t>
    </dgm:pt>
    <dgm:pt modelId="{C0265F94-CB44-41E8-B36A-45DE7094F1BE}" type="pres">
      <dgm:prSet presAssocID="{026B2362-0A19-4002-9F96-6D99569B86CE}" presName="txShp" presStyleLbl="node1" presStyleIdx="0" presStyleCnt="3">
        <dgm:presLayoutVars>
          <dgm:bulletEnabled val="1"/>
        </dgm:presLayoutVars>
      </dgm:prSet>
      <dgm:spPr/>
      <dgm:t>
        <a:bodyPr/>
        <a:lstStyle/>
        <a:p>
          <a:endParaRPr lang="es-MX"/>
        </a:p>
      </dgm:t>
    </dgm:pt>
    <dgm:pt modelId="{911B5C57-92CA-4A26-B9A3-934E988D7DCD}" type="pres">
      <dgm:prSet presAssocID="{3D18E7CC-2D51-44B5-BD22-868F6F554943}" presName="spacing" presStyleCnt="0"/>
      <dgm:spPr/>
    </dgm:pt>
    <dgm:pt modelId="{32CCB107-84C8-4DE3-9CB9-78C3F55EAEE4}" type="pres">
      <dgm:prSet presAssocID="{F476CF80-7E41-43DE-80B2-E50CA365B7E6}" presName="composite" presStyleCnt="0"/>
      <dgm:spPr/>
    </dgm:pt>
    <dgm:pt modelId="{14CC1DDE-6B1C-4733-AE46-85F8BEA41E80}" type="pres">
      <dgm:prSet presAssocID="{F476CF80-7E41-43DE-80B2-E50CA365B7E6}" presName="imgShp" presStyleLbl="fgImgPlace1" presStyleIdx="1" presStyleCnt="3"/>
      <dgm:spPr>
        <a:blipFill rotWithShape="0">
          <a:blip xmlns:r="http://schemas.openxmlformats.org/officeDocument/2006/relationships" r:embed="rId2"/>
          <a:stretch>
            <a:fillRect/>
          </a:stretch>
        </a:blipFill>
      </dgm:spPr>
    </dgm:pt>
    <dgm:pt modelId="{E1E42DAE-EBA5-4B7E-8E73-6EEC987A734E}" type="pres">
      <dgm:prSet presAssocID="{F476CF80-7E41-43DE-80B2-E50CA365B7E6}" presName="txShp" presStyleLbl="node1" presStyleIdx="1" presStyleCnt="3">
        <dgm:presLayoutVars>
          <dgm:bulletEnabled val="1"/>
        </dgm:presLayoutVars>
      </dgm:prSet>
      <dgm:spPr/>
      <dgm:t>
        <a:bodyPr/>
        <a:lstStyle/>
        <a:p>
          <a:endParaRPr lang="es-MX"/>
        </a:p>
      </dgm:t>
    </dgm:pt>
    <dgm:pt modelId="{1DB0B6E3-92DC-4002-9A1B-AB7ECCB6335A}" type="pres">
      <dgm:prSet presAssocID="{E4D29D52-9FB0-40A4-8374-8747C8960C41}" presName="spacing" presStyleCnt="0"/>
      <dgm:spPr/>
    </dgm:pt>
    <dgm:pt modelId="{34C7CE9B-8111-4D6E-86E6-E057F0F3BCD2}" type="pres">
      <dgm:prSet presAssocID="{F6053DEA-8F51-4D44-9C9A-4C8EDEDA60B1}" presName="composite" presStyleCnt="0"/>
      <dgm:spPr/>
    </dgm:pt>
    <dgm:pt modelId="{7973698C-3A41-40A9-AC63-ACAB47F86672}" type="pres">
      <dgm:prSet presAssocID="{F6053DEA-8F51-4D44-9C9A-4C8EDEDA60B1}" presName="imgShp" presStyleLbl="fgImgPlace1" presStyleIdx="2" presStyleCnt="3"/>
      <dgm:spPr>
        <a:blipFill rotWithShape="0">
          <a:blip xmlns:r="http://schemas.openxmlformats.org/officeDocument/2006/relationships" r:embed="rId3"/>
          <a:stretch>
            <a:fillRect/>
          </a:stretch>
        </a:blipFill>
      </dgm:spPr>
    </dgm:pt>
    <dgm:pt modelId="{4F7C9C13-4E97-4B09-98CF-5DA1B8A6DEA0}" type="pres">
      <dgm:prSet presAssocID="{F6053DEA-8F51-4D44-9C9A-4C8EDEDA60B1}" presName="txShp" presStyleLbl="node1" presStyleIdx="2" presStyleCnt="3">
        <dgm:presLayoutVars>
          <dgm:bulletEnabled val="1"/>
        </dgm:presLayoutVars>
      </dgm:prSet>
      <dgm:spPr/>
      <dgm:t>
        <a:bodyPr/>
        <a:lstStyle/>
        <a:p>
          <a:endParaRPr lang="es-MX"/>
        </a:p>
      </dgm:t>
    </dgm:pt>
  </dgm:ptLst>
  <dgm:cxnLst>
    <dgm:cxn modelId="{70A7F6F0-E145-40C0-834F-60B3ACF34FB2}" type="presOf" srcId="{BB3581BF-C4D7-4869-9F0A-60E157945853}" destId="{D31EF3FA-3EE6-43AB-9A21-755FBC5F9D66}" srcOrd="0" destOrd="0" presId="urn:microsoft.com/office/officeart/2005/8/layout/vList3#5"/>
    <dgm:cxn modelId="{37F0AD9A-EB08-41E5-80E8-ACB551DC5FAC}" srcId="{BB3581BF-C4D7-4869-9F0A-60E157945853}" destId="{F6053DEA-8F51-4D44-9C9A-4C8EDEDA60B1}" srcOrd="2" destOrd="0" parTransId="{3445C056-F3FF-4018-8944-4ADD019944EB}" sibTransId="{CAF46897-086E-4428-8735-245C0666C7EB}"/>
    <dgm:cxn modelId="{A126A332-18DD-486C-AC6C-7B321B91C544}" type="presOf" srcId="{F6053DEA-8F51-4D44-9C9A-4C8EDEDA60B1}" destId="{4F7C9C13-4E97-4B09-98CF-5DA1B8A6DEA0}" srcOrd="0" destOrd="0" presId="urn:microsoft.com/office/officeart/2005/8/layout/vList3#5"/>
    <dgm:cxn modelId="{159669C3-CEBA-4A09-AD34-6BD67ED604C6}" srcId="{BB3581BF-C4D7-4869-9F0A-60E157945853}" destId="{026B2362-0A19-4002-9F96-6D99569B86CE}" srcOrd="0" destOrd="0" parTransId="{745C8073-9514-4C31-8A98-B3A9CDE5B1E4}" sibTransId="{3D18E7CC-2D51-44B5-BD22-868F6F554943}"/>
    <dgm:cxn modelId="{7D034E7E-05CD-4B5D-8F0B-7FDBCB5B5F0C}" type="presOf" srcId="{F476CF80-7E41-43DE-80B2-E50CA365B7E6}" destId="{E1E42DAE-EBA5-4B7E-8E73-6EEC987A734E}" srcOrd="0" destOrd="0" presId="urn:microsoft.com/office/officeart/2005/8/layout/vList3#5"/>
    <dgm:cxn modelId="{984D8154-D117-4374-BC1A-B608EEAB438E}" type="presOf" srcId="{026B2362-0A19-4002-9F96-6D99569B86CE}" destId="{C0265F94-CB44-41E8-B36A-45DE7094F1BE}" srcOrd="0" destOrd="0" presId="urn:microsoft.com/office/officeart/2005/8/layout/vList3#5"/>
    <dgm:cxn modelId="{F080E81D-DCB0-47BE-83EF-81619C41ED87}" srcId="{BB3581BF-C4D7-4869-9F0A-60E157945853}" destId="{F476CF80-7E41-43DE-80B2-E50CA365B7E6}" srcOrd="1" destOrd="0" parTransId="{A1768082-670E-4A15-878B-580C9F7ABAF8}" sibTransId="{E4D29D52-9FB0-40A4-8374-8747C8960C41}"/>
    <dgm:cxn modelId="{939A1676-DD00-43DF-B546-CB9256B6AA21}" type="presParOf" srcId="{D31EF3FA-3EE6-43AB-9A21-755FBC5F9D66}" destId="{225470FA-4F8B-445B-AA31-B542323EF1C6}" srcOrd="0" destOrd="0" presId="urn:microsoft.com/office/officeart/2005/8/layout/vList3#5"/>
    <dgm:cxn modelId="{A53DC421-ECFB-40A6-BBF2-6BAB57060E6B}" type="presParOf" srcId="{225470FA-4F8B-445B-AA31-B542323EF1C6}" destId="{449C4969-F9CD-4AB4-B2F7-7AEA0F8F7355}" srcOrd="0" destOrd="0" presId="urn:microsoft.com/office/officeart/2005/8/layout/vList3#5"/>
    <dgm:cxn modelId="{B56CF65D-F693-4043-9776-8028AE92DD45}" type="presParOf" srcId="{225470FA-4F8B-445B-AA31-B542323EF1C6}" destId="{C0265F94-CB44-41E8-B36A-45DE7094F1BE}" srcOrd="1" destOrd="0" presId="urn:microsoft.com/office/officeart/2005/8/layout/vList3#5"/>
    <dgm:cxn modelId="{20F468FE-7034-434C-9F81-E40D937D4EDD}" type="presParOf" srcId="{D31EF3FA-3EE6-43AB-9A21-755FBC5F9D66}" destId="{911B5C57-92CA-4A26-B9A3-934E988D7DCD}" srcOrd="1" destOrd="0" presId="urn:microsoft.com/office/officeart/2005/8/layout/vList3#5"/>
    <dgm:cxn modelId="{40591785-CB66-4890-AA23-327128675202}" type="presParOf" srcId="{D31EF3FA-3EE6-43AB-9A21-755FBC5F9D66}" destId="{32CCB107-84C8-4DE3-9CB9-78C3F55EAEE4}" srcOrd="2" destOrd="0" presId="urn:microsoft.com/office/officeart/2005/8/layout/vList3#5"/>
    <dgm:cxn modelId="{18470278-2243-4BE9-A2FB-D7F4945AC36E}" type="presParOf" srcId="{32CCB107-84C8-4DE3-9CB9-78C3F55EAEE4}" destId="{14CC1DDE-6B1C-4733-AE46-85F8BEA41E80}" srcOrd="0" destOrd="0" presId="urn:microsoft.com/office/officeart/2005/8/layout/vList3#5"/>
    <dgm:cxn modelId="{07313229-2194-448D-8D2F-65E17802E9AE}" type="presParOf" srcId="{32CCB107-84C8-4DE3-9CB9-78C3F55EAEE4}" destId="{E1E42DAE-EBA5-4B7E-8E73-6EEC987A734E}" srcOrd="1" destOrd="0" presId="urn:microsoft.com/office/officeart/2005/8/layout/vList3#5"/>
    <dgm:cxn modelId="{E94616A4-4E56-436A-9181-9CCDABD39708}" type="presParOf" srcId="{D31EF3FA-3EE6-43AB-9A21-755FBC5F9D66}" destId="{1DB0B6E3-92DC-4002-9A1B-AB7ECCB6335A}" srcOrd="3" destOrd="0" presId="urn:microsoft.com/office/officeart/2005/8/layout/vList3#5"/>
    <dgm:cxn modelId="{2DDAF53B-4719-4803-A6EA-5C448F3E4486}" type="presParOf" srcId="{D31EF3FA-3EE6-43AB-9A21-755FBC5F9D66}" destId="{34C7CE9B-8111-4D6E-86E6-E057F0F3BCD2}" srcOrd="4" destOrd="0" presId="urn:microsoft.com/office/officeart/2005/8/layout/vList3#5"/>
    <dgm:cxn modelId="{2A4B9626-08D4-4BB6-8F02-A2D8FEE6B22D}" type="presParOf" srcId="{34C7CE9B-8111-4D6E-86E6-E057F0F3BCD2}" destId="{7973698C-3A41-40A9-AC63-ACAB47F86672}" srcOrd="0" destOrd="0" presId="urn:microsoft.com/office/officeart/2005/8/layout/vList3#5"/>
    <dgm:cxn modelId="{26B9A750-351A-43F5-9411-5A74B283BBB2}" type="presParOf" srcId="{34C7CE9B-8111-4D6E-86E6-E057F0F3BCD2}" destId="{4F7C9C13-4E97-4B09-98CF-5DA1B8A6DEA0}"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265F94-CB44-41E8-B36A-45DE7094F1BE}">
      <dsp:nvSpPr>
        <dsp:cNvPr id="0" name=""/>
        <dsp:cNvSpPr/>
      </dsp:nvSpPr>
      <dsp:spPr>
        <a:xfrm rot="10800000">
          <a:off x="1475020" y="219"/>
          <a:ext cx="4734777" cy="11297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168" tIns="91440" rIns="170688" bIns="91440" numCol="1" spcCol="1270" anchor="ctr" anchorCtr="0">
          <a:noAutofit/>
        </a:bodyPr>
        <a:lstStyle/>
        <a:p>
          <a:pPr lvl="0" algn="ctr" defTabSz="1066800">
            <a:lnSpc>
              <a:spcPct val="90000"/>
            </a:lnSpc>
            <a:spcBef>
              <a:spcPct val="0"/>
            </a:spcBef>
            <a:spcAft>
              <a:spcPct val="35000"/>
            </a:spcAft>
          </a:pPr>
          <a:r>
            <a:rPr lang="es-MX" sz="2400" kern="1200" dirty="0" smtClean="0"/>
            <a:t>Generar sistemáticamente Información Financiera</a:t>
          </a:r>
          <a:endParaRPr lang="es-MX" sz="2400" kern="1200" dirty="0"/>
        </a:p>
      </dsp:txBody>
      <dsp:txXfrm rot="10800000">
        <a:off x="1757446" y="219"/>
        <a:ext cx="4452351" cy="1129703"/>
      </dsp:txXfrm>
    </dsp:sp>
    <dsp:sp modelId="{449C4969-F9CD-4AB4-B2F7-7AEA0F8F7355}">
      <dsp:nvSpPr>
        <dsp:cNvPr id="0" name=""/>
        <dsp:cNvSpPr/>
      </dsp:nvSpPr>
      <dsp:spPr>
        <a:xfrm>
          <a:off x="861783" y="0"/>
          <a:ext cx="1129703" cy="1129703"/>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E42DAE-EBA5-4B7E-8E73-6EEC987A734E}">
      <dsp:nvSpPr>
        <dsp:cNvPr id="0" name=""/>
        <dsp:cNvSpPr/>
      </dsp:nvSpPr>
      <dsp:spPr>
        <a:xfrm rot="10800000">
          <a:off x="1475020" y="1467148"/>
          <a:ext cx="4734777" cy="11297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168" tIns="91440" rIns="170688" bIns="91440" numCol="1" spcCol="1270" anchor="ctr" anchorCtr="0">
          <a:noAutofit/>
        </a:bodyPr>
        <a:lstStyle/>
        <a:p>
          <a:pPr lvl="0" algn="ctr" defTabSz="1066800">
            <a:lnSpc>
              <a:spcPct val="90000"/>
            </a:lnSpc>
            <a:spcBef>
              <a:spcPct val="0"/>
            </a:spcBef>
            <a:spcAft>
              <a:spcPct val="35000"/>
            </a:spcAft>
          </a:pPr>
          <a:r>
            <a:rPr lang="es-MX" sz="2400" kern="1200" dirty="0" smtClean="0"/>
            <a:t>Control de Recursos</a:t>
          </a:r>
          <a:endParaRPr lang="es-MX" sz="2400" kern="1200" dirty="0"/>
        </a:p>
      </dsp:txBody>
      <dsp:txXfrm rot="10800000">
        <a:off x="1757446" y="1467148"/>
        <a:ext cx="4452351" cy="1129703"/>
      </dsp:txXfrm>
    </dsp:sp>
    <dsp:sp modelId="{14CC1DDE-6B1C-4733-AE46-85F8BEA41E80}">
      <dsp:nvSpPr>
        <dsp:cNvPr id="0" name=""/>
        <dsp:cNvSpPr/>
      </dsp:nvSpPr>
      <dsp:spPr>
        <a:xfrm>
          <a:off x="910168" y="1467148"/>
          <a:ext cx="1129703" cy="1129703"/>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7C9C13-4E97-4B09-98CF-5DA1B8A6DEA0}">
      <dsp:nvSpPr>
        <dsp:cNvPr id="0" name=""/>
        <dsp:cNvSpPr/>
      </dsp:nvSpPr>
      <dsp:spPr>
        <a:xfrm rot="10800000">
          <a:off x="1475020" y="2934076"/>
          <a:ext cx="4734777" cy="11297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168" tIns="91440" rIns="170688" bIns="91440" numCol="1" spcCol="1270" anchor="ctr" anchorCtr="0">
          <a:noAutofit/>
        </a:bodyPr>
        <a:lstStyle/>
        <a:p>
          <a:pPr lvl="0" algn="ctr" defTabSz="1066800">
            <a:lnSpc>
              <a:spcPct val="90000"/>
            </a:lnSpc>
            <a:spcBef>
              <a:spcPct val="0"/>
            </a:spcBef>
            <a:spcAft>
              <a:spcPct val="35000"/>
            </a:spcAft>
          </a:pPr>
          <a:r>
            <a:rPr lang="es-MX" sz="2400" kern="1200" dirty="0" smtClean="0"/>
            <a:t>Toma de Decisiones</a:t>
          </a:r>
          <a:endParaRPr lang="es-MX" sz="2400" kern="1200" dirty="0"/>
        </a:p>
      </dsp:txBody>
      <dsp:txXfrm rot="10800000">
        <a:off x="1757446" y="2934076"/>
        <a:ext cx="4452351" cy="1129703"/>
      </dsp:txXfrm>
    </dsp:sp>
    <dsp:sp modelId="{7973698C-3A41-40A9-AC63-ACAB47F86672}">
      <dsp:nvSpPr>
        <dsp:cNvPr id="0" name=""/>
        <dsp:cNvSpPr/>
      </dsp:nvSpPr>
      <dsp:spPr>
        <a:xfrm>
          <a:off x="910168" y="2934076"/>
          <a:ext cx="1129703" cy="1129703"/>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DC0A28-8553-4A37-B5D2-A702239A4435}" type="datetimeFigureOut">
              <a:rPr lang="es-MX" smtClean="0"/>
              <a:pPr/>
              <a:t>29/09/2019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BFC2FD-7588-4B7D-8178-202372957ADE}" type="slidenum">
              <a:rPr lang="es-MX" smtClean="0"/>
              <a:pPr/>
              <a:t>‹Nº›</a:t>
            </a:fld>
            <a:endParaRPr lang="es-MX"/>
          </a:p>
        </p:txBody>
      </p:sp>
    </p:spTree>
    <p:extLst>
      <p:ext uri="{BB962C8B-B14F-4D97-AF65-F5344CB8AC3E}">
        <p14:creationId xmlns:p14="http://schemas.microsoft.com/office/powerpoint/2010/main" val="3213906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54D2977-E1D6-4217-8301-CE80DE257403}" type="datetime1">
              <a:rPr lang="es-MX" smtClean="0"/>
              <a:t>29/09/2019</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86E15C4-6D37-43C3-9575-86BF81FAF444}" type="datetime1">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5FA9AF9-1AD3-4418-9A63-B7E0E139E9BC}" type="datetime1">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AA4DDA-3676-498D-BA10-DC6B00666F84}" type="datetime1">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C9BC3ED-CFEF-490A-8C67-6A831F435A32}" type="datetime1">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1399E6C-F995-4EFC-8483-32448BEA8047}" type="datetime1">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BAA6433-DD24-4371-9746-F1BE1D803F05}" type="datetime1">
              <a:rPr lang="es-MX" smtClean="0"/>
              <a:t>29/09/2019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8497817-CD04-4EE1-89BF-75E8FFFC22C1}" type="datetime1">
              <a:rPr lang="es-MX" smtClean="0"/>
              <a:t>29/09/2019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1DBB460-AB2C-4D5F-BD50-A23E77E69C60}" type="datetime1">
              <a:rPr lang="es-MX" smtClean="0"/>
              <a:t>29/09/2019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70CE7D7-47BB-4880-8CF6-C9F6E446C481}" type="datetime1">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9A2EFE6-58DF-46D7-BD0D-187D2BD1D008}"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814E0C1-4775-4FD4-88B6-93AB7B7F8EEA}" type="datetime1">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C9A2EFE6-58DF-46D7-BD0D-187D2BD1D008}"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6915570-8EDB-4900-82C8-39C0FEFB4A8C}" type="datetime1">
              <a:rPr lang="es-MX" smtClean="0"/>
              <a:t>29/09/2019</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A2EFE6-58DF-46D7-BD0D-187D2BD1D008}"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683568" y="852272"/>
            <a:ext cx="7851648" cy="2376264"/>
          </a:xfrm>
        </p:spPr>
        <p:txBody>
          <a:bodyPr>
            <a:normAutofit fontScale="90000"/>
          </a:bodyPr>
          <a:lstStyle/>
          <a:p>
            <a:pPr algn="ctr"/>
            <a:r>
              <a:rPr lang="es-MX" altLang="es-MX" sz="2700" dirty="0">
                <a:solidFill>
                  <a:schemeClr val="tx1"/>
                </a:solidFill>
                <a:latin typeface="Lucida Sans Unicode" panose="020B0602030504020204" pitchFamily="34" charset="0"/>
              </a:rPr>
              <a:t>UNIVERSIDAD AUTÓNOMA DEL ESTADO DE MÉXICO</a:t>
            </a:r>
            <a:br>
              <a:rPr lang="es-MX" altLang="es-MX" sz="2700" dirty="0">
                <a:solidFill>
                  <a:schemeClr val="tx1"/>
                </a:solidFill>
                <a:latin typeface="Lucida Sans Unicode" panose="020B0602030504020204" pitchFamily="34" charset="0"/>
              </a:rPr>
            </a:br>
            <a:r>
              <a:rPr lang="es-MX" altLang="es-MX" sz="2700" dirty="0">
                <a:solidFill>
                  <a:schemeClr val="tx1"/>
                </a:solidFill>
                <a:latin typeface="Lucida Sans Unicode" panose="020B0602030504020204" pitchFamily="34" charset="0"/>
              </a:rPr>
              <a:t/>
            </a:r>
            <a:br>
              <a:rPr lang="es-MX" altLang="es-MX" sz="2700" dirty="0">
                <a:solidFill>
                  <a:schemeClr val="tx1"/>
                </a:solidFill>
                <a:latin typeface="Lucida Sans Unicode" panose="020B0602030504020204" pitchFamily="34" charset="0"/>
              </a:rPr>
            </a:br>
            <a:r>
              <a:rPr lang="es-MX" altLang="es-MX" sz="2700" dirty="0">
                <a:solidFill>
                  <a:schemeClr val="tx1"/>
                </a:solidFill>
                <a:latin typeface="Lucida Sans Unicode" panose="020B0602030504020204" pitchFamily="34" charset="0"/>
              </a:rPr>
              <a:t> </a:t>
            </a:r>
            <a:r>
              <a:rPr lang="es-MX" altLang="es-MX" sz="2700" dirty="0" smtClean="0">
                <a:solidFill>
                  <a:schemeClr val="tx1"/>
                </a:solidFill>
                <a:latin typeface="Lucida Sans Unicode" panose="020B0602030504020204" pitchFamily="34" charset="0"/>
              </a:rPr>
              <a:t>FACULTAD </a:t>
            </a:r>
            <a:r>
              <a:rPr lang="es-MX" altLang="es-MX" sz="2700" dirty="0">
                <a:solidFill>
                  <a:schemeClr val="tx1"/>
                </a:solidFill>
                <a:latin typeface="Lucida Sans Unicode" panose="020B0602030504020204" pitchFamily="34" charset="0"/>
              </a:rPr>
              <a:t>DE TURISMO Y GASTRONOMÍA</a:t>
            </a:r>
            <a:br>
              <a:rPr lang="es-MX" altLang="es-MX" sz="2700" dirty="0">
                <a:solidFill>
                  <a:schemeClr val="tx1"/>
                </a:solidFill>
                <a:latin typeface="Lucida Sans Unicode" panose="020B0602030504020204" pitchFamily="34" charset="0"/>
              </a:rPr>
            </a:br>
            <a:r>
              <a:rPr lang="es-MX" altLang="es-MX" sz="2700" dirty="0">
                <a:solidFill>
                  <a:schemeClr val="tx1"/>
                </a:solidFill>
                <a:latin typeface="Lucida Sans Unicode" panose="020B0602030504020204" pitchFamily="34" charset="0"/>
              </a:rPr>
              <a:t>Licenciatura en Turismo</a:t>
            </a:r>
            <a:r>
              <a:rPr lang="es-MX" altLang="es-MX" sz="6000" dirty="0">
                <a:solidFill>
                  <a:schemeClr val="tx1"/>
                </a:solidFill>
                <a:latin typeface="Lucida Sans Unicode" panose="020B0602030504020204" pitchFamily="34" charset="0"/>
              </a:rPr>
              <a:t/>
            </a:r>
            <a:br>
              <a:rPr lang="es-MX" altLang="es-MX" sz="6000" dirty="0">
                <a:solidFill>
                  <a:schemeClr val="tx1"/>
                </a:solidFill>
                <a:latin typeface="Lucida Sans Unicode" panose="020B0602030504020204" pitchFamily="34" charset="0"/>
              </a:rPr>
            </a:br>
            <a:endParaRPr lang="es-MX" dirty="0">
              <a:solidFill>
                <a:schemeClr val="tx1"/>
              </a:solidFill>
            </a:endParaRPr>
          </a:p>
        </p:txBody>
      </p:sp>
      <p:sp>
        <p:nvSpPr>
          <p:cNvPr id="4" name="Subtítulo 3"/>
          <p:cNvSpPr>
            <a:spLocks noGrp="1"/>
          </p:cNvSpPr>
          <p:nvPr>
            <p:ph type="subTitle" idx="1"/>
          </p:nvPr>
        </p:nvSpPr>
        <p:spPr>
          <a:xfrm>
            <a:off x="533400" y="3228536"/>
            <a:ext cx="7854696" cy="3152792"/>
          </a:xfrm>
        </p:spPr>
        <p:txBody>
          <a:bodyPr>
            <a:normAutofit lnSpcReduction="10000"/>
          </a:bodyPr>
          <a:lstStyle/>
          <a:p>
            <a:pPr algn="ctr">
              <a:spcBef>
                <a:spcPts val="400"/>
              </a:spcBef>
              <a:spcAft>
                <a:spcPct val="0"/>
              </a:spcAft>
              <a:buClr>
                <a:srgbClr val="2DA2BF"/>
              </a:buClr>
              <a:buSzPct val="68000"/>
              <a:defRPr/>
            </a:pPr>
            <a:r>
              <a:rPr lang="es-MX" sz="2400" b="1" dirty="0" smtClean="0">
                <a:solidFill>
                  <a:srgbClr val="C00000"/>
                </a:solidFill>
                <a:latin typeface="Lucida Sans Unicode"/>
              </a:rPr>
              <a:t>Unidad </a:t>
            </a:r>
            <a:r>
              <a:rPr lang="es-MX" sz="2400" b="1" dirty="0">
                <a:solidFill>
                  <a:srgbClr val="C00000"/>
                </a:solidFill>
                <a:latin typeface="Lucida Sans Unicode"/>
              </a:rPr>
              <a:t>de </a:t>
            </a:r>
            <a:r>
              <a:rPr lang="es-MX" sz="2400" b="1" dirty="0" smtClean="0">
                <a:solidFill>
                  <a:srgbClr val="C00000"/>
                </a:solidFill>
                <a:latin typeface="Lucida Sans Unicode"/>
              </a:rPr>
              <a:t>Aprendizaje: Contabilidad </a:t>
            </a:r>
            <a:endParaRPr lang="es-MX" sz="2400" b="1" dirty="0">
              <a:solidFill>
                <a:srgbClr val="C00000"/>
              </a:solidFill>
              <a:latin typeface="Lucida Sans Unicode"/>
            </a:endParaRPr>
          </a:p>
          <a:p>
            <a:pPr algn="ctr">
              <a:spcBef>
                <a:spcPts val="400"/>
              </a:spcBef>
              <a:spcAft>
                <a:spcPct val="0"/>
              </a:spcAft>
              <a:buClr>
                <a:srgbClr val="2DA2BF"/>
              </a:buClr>
              <a:buSzPct val="68000"/>
              <a:defRPr/>
            </a:pPr>
            <a:r>
              <a:rPr lang="es-MX" sz="2400" b="1" dirty="0">
                <a:solidFill>
                  <a:srgbClr val="C00000"/>
                </a:solidFill>
                <a:latin typeface="Lucida Sans Unicode"/>
              </a:rPr>
              <a:t>Tema: </a:t>
            </a:r>
            <a:r>
              <a:rPr lang="es-MX" sz="2400" b="1" dirty="0" smtClean="0">
                <a:solidFill>
                  <a:srgbClr val="C00000"/>
                </a:solidFill>
                <a:latin typeface="Lucida Sans Unicode"/>
              </a:rPr>
              <a:t>Terminología Contable</a:t>
            </a:r>
          </a:p>
          <a:p>
            <a:pPr algn="ctr">
              <a:spcBef>
                <a:spcPts val="400"/>
              </a:spcBef>
              <a:spcAft>
                <a:spcPct val="0"/>
              </a:spcAft>
              <a:buClr>
                <a:srgbClr val="2DA2BF"/>
              </a:buClr>
              <a:buSzPct val="68000"/>
              <a:defRPr/>
            </a:pPr>
            <a:r>
              <a:rPr lang="es-MX" sz="2400" b="1" dirty="0" smtClean="0">
                <a:solidFill>
                  <a:srgbClr val="C00000"/>
                </a:solidFill>
                <a:latin typeface="Lucida Sans Unicode"/>
              </a:rPr>
              <a:t>Créditos: 6</a:t>
            </a:r>
            <a:endParaRPr lang="es-MX" sz="2400" b="1" dirty="0">
              <a:solidFill>
                <a:srgbClr val="C00000"/>
              </a:solidFill>
              <a:latin typeface="Lucida Sans Unicode"/>
            </a:endParaRPr>
          </a:p>
          <a:p>
            <a:pPr>
              <a:spcBef>
                <a:spcPts val="400"/>
              </a:spcBef>
              <a:spcAft>
                <a:spcPct val="0"/>
              </a:spcAft>
              <a:buClr>
                <a:srgbClr val="2DA2BF"/>
              </a:buClr>
              <a:buSzPct val="68000"/>
              <a:defRPr/>
            </a:pPr>
            <a:endParaRPr lang="es-MX" sz="1600" b="1" dirty="0">
              <a:solidFill>
                <a:prstClr val="black"/>
              </a:solidFill>
              <a:latin typeface="Lucida Sans Unicode"/>
            </a:endParaRPr>
          </a:p>
          <a:p>
            <a:pPr algn="ctr">
              <a:spcBef>
                <a:spcPts val="400"/>
              </a:spcBef>
              <a:spcAft>
                <a:spcPct val="0"/>
              </a:spcAft>
              <a:buClr>
                <a:srgbClr val="2DA2BF"/>
              </a:buClr>
              <a:buSzPct val="68000"/>
              <a:defRPr/>
            </a:pPr>
            <a:r>
              <a:rPr lang="es-MX" sz="1800" b="1" dirty="0">
                <a:solidFill>
                  <a:prstClr val="black"/>
                </a:solidFill>
                <a:latin typeface="Lucida Sans Unicode"/>
              </a:rPr>
              <a:t>Autor:</a:t>
            </a:r>
          </a:p>
          <a:p>
            <a:pPr algn="ctr">
              <a:spcBef>
                <a:spcPts val="400"/>
              </a:spcBef>
              <a:spcAft>
                <a:spcPct val="0"/>
              </a:spcAft>
              <a:buClr>
                <a:srgbClr val="2DA2BF"/>
              </a:buClr>
              <a:buSzPct val="68000"/>
              <a:defRPr/>
            </a:pPr>
            <a:r>
              <a:rPr lang="es-MX" sz="1800" b="1" dirty="0">
                <a:solidFill>
                  <a:prstClr val="black"/>
                </a:solidFill>
                <a:latin typeface="Lucida Sans Unicode"/>
              </a:rPr>
              <a:t>M. en A. María de Lourdes </a:t>
            </a:r>
          </a:p>
          <a:p>
            <a:pPr algn="ctr">
              <a:spcBef>
                <a:spcPts val="400"/>
              </a:spcBef>
              <a:spcAft>
                <a:spcPct val="0"/>
              </a:spcAft>
              <a:buClr>
                <a:srgbClr val="2DA2BF"/>
              </a:buClr>
              <a:buSzPct val="68000"/>
              <a:defRPr/>
            </a:pPr>
            <a:r>
              <a:rPr lang="es-MX" sz="1800" b="1" dirty="0">
                <a:solidFill>
                  <a:prstClr val="black"/>
                </a:solidFill>
                <a:latin typeface="Lucida Sans Unicode"/>
              </a:rPr>
              <a:t>Escalona González</a:t>
            </a:r>
          </a:p>
          <a:p>
            <a:pPr algn="ctr">
              <a:spcBef>
                <a:spcPts val="400"/>
              </a:spcBef>
              <a:spcAft>
                <a:spcPct val="0"/>
              </a:spcAft>
              <a:buClr>
                <a:srgbClr val="2DA2BF"/>
              </a:buClr>
              <a:buSzPct val="68000"/>
              <a:defRPr/>
            </a:pPr>
            <a:endParaRPr lang="es-MX" sz="1800" b="1" dirty="0">
              <a:solidFill>
                <a:prstClr val="black"/>
              </a:solidFill>
              <a:latin typeface="Lucida Sans Unicode"/>
            </a:endParaRPr>
          </a:p>
          <a:p>
            <a:pPr algn="ctr">
              <a:spcBef>
                <a:spcPts val="400"/>
              </a:spcBef>
              <a:spcAft>
                <a:spcPct val="0"/>
              </a:spcAft>
              <a:buClr>
                <a:srgbClr val="2DA2BF"/>
              </a:buClr>
              <a:buSzPct val="68000"/>
              <a:defRPr/>
            </a:pPr>
            <a:r>
              <a:rPr lang="es-MX" sz="1800" b="1" dirty="0" smtClean="0">
                <a:solidFill>
                  <a:prstClr val="black"/>
                </a:solidFill>
                <a:latin typeface="Lucida Sans Unicode"/>
              </a:rPr>
              <a:t>Agosto 2019</a:t>
            </a:r>
            <a:endParaRPr lang="en-US" sz="1800" dirty="0">
              <a:solidFill>
                <a:prstClr val="black"/>
              </a:solidFill>
              <a:latin typeface="Lucida Sans Unicode"/>
            </a:endParaRPr>
          </a:p>
          <a:p>
            <a:endParaRPr lang="es-MX" dirty="0"/>
          </a:p>
        </p:txBody>
      </p:sp>
      <p:sp>
        <p:nvSpPr>
          <p:cNvPr id="2" name="Marcador de número de diapositiva 1"/>
          <p:cNvSpPr>
            <a:spLocks noGrp="1"/>
          </p:cNvSpPr>
          <p:nvPr>
            <p:ph type="sldNum" sz="quarter" idx="12"/>
          </p:nvPr>
        </p:nvSpPr>
        <p:spPr/>
        <p:txBody>
          <a:bodyPr/>
          <a:lstStyle/>
          <a:p>
            <a:fld id="{C9A2EFE6-58DF-46D7-BD0D-187D2BD1D008}" type="slidenum">
              <a:rPr lang="es-MX" smtClean="0"/>
              <a:pPr/>
              <a:t>1</a:t>
            </a:fld>
            <a:endParaRPr lang="es-MX"/>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27 Flecha derecha"/>
          <p:cNvSpPr/>
          <p:nvPr/>
        </p:nvSpPr>
        <p:spPr>
          <a:xfrm rot="5400000">
            <a:off x="7322363" y="3964785"/>
            <a:ext cx="57150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CuadroTexto"/>
          <p:cNvSpPr txBox="1"/>
          <p:nvPr/>
        </p:nvSpPr>
        <p:spPr>
          <a:xfrm>
            <a:off x="0" y="857232"/>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Entidad Económica (CINIF,2012).</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1" name="30 Elipse"/>
          <p:cNvSpPr/>
          <p:nvPr/>
        </p:nvSpPr>
        <p:spPr>
          <a:xfrm>
            <a:off x="500034" y="2000240"/>
            <a:ext cx="1643074" cy="1628838"/>
          </a:xfrm>
          <a:prstGeom prst="ellipse">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 name="6 CuadroTexto"/>
          <p:cNvSpPr txBox="1"/>
          <p:nvPr/>
        </p:nvSpPr>
        <p:spPr>
          <a:xfrm>
            <a:off x="785786" y="3786190"/>
            <a:ext cx="1143008" cy="523220"/>
          </a:xfrm>
          <a:prstGeom prst="rect">
            <a:avLst/>
          </a:prstGeom>
          <a:noFill/>
        </p:spPr>
        <p:txBody>
          <a:bodyPr wrap="square" rtlCol="0">
            <a:spAutoFit/>
          </a:bodyPr>
          <a:lstStyle/>
          <a:p>
            <a:pPr algn="ctr"/>
            <a:r>
              <a:rPr lang="es-MX" sz="1400" b="1" dirty="0" smtClean="0"/>
              <a:t>Entidad Económica</a:t>
            </a:r>
            <a:endParaRPr lang="es-MX" sz="1400" b="1" dirty="0"/>
          </a:p>
        </p:txBody>
      </p:sp>
      <p:sp>
        <p:nvSpPr>
          <p:cNvPr id="15" name="14 Rectángulo redondeado"/>
          <p:cNvSpPr/>
          <p:nvPr/>
        </p:nvSpPr>
        <p:spPr>
          <a:xfrm>
            <a:off x="2928926" y="1714488"/>
            <a:ext cx="2857520" cy="2286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3205460" y="1857365"/>
            <a:ext cx="2396630" cy="2031325"/>
          </a:xfrm>
          <a:prstGeom prst="rect">
            <a:avLst/>
          </a:prstGeom>
          <a:noFill/>
        </p:spPr>
        <p:txBody>
          <a:bodyPr wrap="square" rtlCol="0">
            <a:spAutoFit/>
          </a:bodyPr>
          <a:lstStyle/>
          <a:p>
            <a:r>
              <a:rPr lang="es-MX" dirty="0" smtClean="0"/>
              <a:t>Recursos Humanos.</a:t>
            </a:r>
          </a:p>
          <a:p>
            <a:endParaRPr lang="es-MX" dirty="0" smtClean="0"/>
          </a:p>
          <a:p>
            <a:r>
              <a:rPr lang="es-MX" dirty="0" smtClean="0"/>
              <a:t>Recursos Financieros</a:t>
            </a:r>
          </a:p>
          <a:p>
            <a:endParaRPr lang="es-MX" dirty="0" smtClean="0"/>
          </a:p>
          <a:p>
            <a:r>
              <a:rPr lang="es-MX" dirty="0" smtClean="0"/>
              <a:t>Recursos Materiales</a:t>
            </a:r>
          </a:p>
          <a:p>
            <a:endParaRPr lang="es-MX" dirty="0" smtClean="0"/>
          </a:p>
          <a:p>
            <a:r>
              <a:rPr lang="es-MX" dirty="0" smtClean="0"/>
              <a:t>Recursos Técnico</a:t>
            </a:r>
            <a:endParaRPr lang="es-MX" dirty="0"/>
          </a:p>
        </p:txBody>
      </p:sp>
      <p:sp>
        <p:nvSpPr>
          <p:cNvPr id="21" name="20 Flecha derecha"/>
          <p:cNvSpPr/>
          <p:nvPr/>
        </p:nvSpPr>
        <p:spPr>
          <a:xfrm>
            <a:off x="2285984" y="2643182"/>
            <a:ext cx="57150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21 Flecha derecha"/>
          <p:cNvSpPr/>
          <p:nvPr/>
        </p:nvSpPr>
        <p:spPr>
          <a:xfrm>
            <a:off x="5857884" y="2643182"/>
            <a:ext cx="571504"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24" name="23 Grupo"/>
          <p:cNvGrpSpPr/>
          <p:nvPr/>
        </p:nvGrpSpPr>
        <p:grpSpPr>
          <a:xfrm>
            <a:off x="6500826" y="2000240"/>
            <a:ext cx="2214578" cy="1928826"/>
            <a:chOff x="3143240" y="2500306"/>
            <a:chExt cx="2214578" cy="1928826"/>
          </a:xfrm>
        </p:grpSpPr>
        <p:sp>
          <p:nvSpPr>
            <p:cNvPr id="25" name="24 Rectángulo redondeado"/>
            <p:cNvSpPr/>
            <p:nvPr/>
          </p:nvSpPr>
          <p:spPr>
            <a:xfrm>
              <a:off x="3143240" y="2500306"/>
              <a:ext cx="2214578" cy="1928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CuadroTexto"/>
            <p:cNvSpPr txBox="1"/>
            <p:nvPr/>
          </p:nvSpPr>
          <p:spPr>
            <a:xfrm>
              <a:off x="3357554" y="2643182"/>
              <a:ext cx="1857388" cy="923330"/>
            </a:xfrm>
            <a:prstGeom prst="rect">
              <a:avLst/>
            </a:prstGeom>
            <a:noFill/>
          </p:spPr>
          <p:txBody>
            <a:bodyPr wrap="square" rtlCol="0">
              <a:spAutoFit/>
            </a:bodyPr>
            <a:lstStyle/>
            <a:p>
              <a:pPr algn="ctr"/>
              <a:r>
                <a:rPr lang="es-MX" dirty="0" smtClean="0"/>
                <a:t>Aplicación del Proceso Administrativo</a:t>
              </a:r>
              <a:endParaRPr lang="es-MX" dirty="0"/>
            </a:p>
          </p:txBody>
        </p:sp>
      </p:grpSp>
      <p:sp>
        <p:nvSpPr>
          <p:cNvPr id="27" name="26 Elipse"/>
          <p:cNvSpPr/>
          <p:nvPr/>
        </p:nvSpPr>
        <p:spPr>
          <a:xfrm>
            <a:off x="6929454" y="3071810"/>
            <a:ext cx="1500198" cy="700144"/>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36" name="35 Grupo"/>
          <p:cNvGrpSpPr/>
          <p:nvPr/>
        </p:nvGrpSpPr>
        <p:grpSpPr>
          <a:xfrm>
            <a:off x="6500826" y="4500570"/>
            <a:ext cx="2214578" cy="1928826"/>
            <a:chOff x="3428992" y="2285992"/>
            <a:chExt cx="2214578" cy="1928826"/>
          </a:xfrm>
        </p:grpSpPr>
        <p:sp>
          <p:nvSpPr>
            <p:cNvPr id="37" name="36 Rectángulo redondeado"/>
            <p:cNvSpPr/>
            <p:nvPr/>
          </p:nvSpPr>
          <p:spPr>
            <a:xfrm>
              <a:off x="3428992" y="2285992"/>
              <a:ext cx="2214578" cy="1928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37 CuadroTexto"/>
            <p:cNvSpPr txBox="1"/>
            <p:nvPr/>
          </p:nvSpPr>
          <p:spPr>
            <a:xfrm>
              <a:off x="3643306" y="2428868"/>
              <a:ext cx="1857388" cy="646331"/>
            </a:xfrm>
            <a:prstGeom prst="rect">
              <a:avLst/>
            </a:prstGeom>
            <a:noFill/>
          </p:spPr>
          <p:txBody>
            <a:bodyPr wrap="square" rtlCol="0">
              <a:spAutoFit/>
            </a:bodyPr>
            <a:lstStyle/>
            <a:p>
              <a:pPr algn="ctr"/>
              <a:r>
                <a:rPr lang="es-MX" dirty="0" smtClean="0"/>
                <a:t>Cumplimiento de Objetivos</a:t>
              </a:r>
              <a:endParaRPr lang="es-MX" dirty="0"/>
            </a:p>
          </p:txBody>
        </p:sp>
      </p:grpSp>
      <p:sp>
        <p:nvSpPr>
          <p:cNvPr id="39" name="38 Elipse"/>
          <p:cNvSpPr/>
          <p:nvPr/>
        </p:nvSpPr>
        <p:spPr>
          <a:xfrm>
            <a:off x="6715140" y="5357826"/>
            <a:ext cx="1857388" cy="914458"/>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Marcador de número de diapositiva 2"/>
          <p:cNvSpPr>
            <a:spLocks noGrp="1"/>
          </p:cNvSpPr>
          <p:nvPr>
            <p:ph type="sldNum" sz="quarter" idx="12"/>
          </p:nvPr>
        </p:nvSpPr>
        <p:spPr/>
        <p:txBody>
          <a:bodyPr/>
          <a:lstStyle/>
          <a:p>
            <a:fld id="{C9A2EFE6-58DF-46D7-BD0D-187D2BD1D008}" type="slidenum">
              <a:rPr lang="es-MX" smtClean="0"/>
              <a:pPr/>
              <a:t>10</a:t>
            </a:fld>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536448" y="1052736"/>
            <a:ext cx="7851648" cy="761256"/>
          </a:xfrm>
        </p:spPr>
        <p:txBody>
          <a:bodyPr>
            <a:normAutofit fontScale="90000"/>
          </a:bodyPr>
          <a:lstStyle/>
          <a:p>
            <a:pPr algn="ctr"/>
            <a:r>
              <a:rPr lang="es-MX" sz="6000" dirty="0">
                <a:solidFill>
                  <a:srgbClr val="FFFF00"/>
                </a:solidFill>
              </a:rPr>
              <a:t>Contabilidad</a:t>
            </a:r>
            <a:endParaRPr lang="es-MX" dirty="0"/>
          </a:p>
        </p:txBody>
      </p:sp>
      <p:sp>
        <p:nvSpPr>
          <p:cNvPr id="5" name="Subtítulo 4"/>
          <p:cNvSpPr>
            <a:spLocks noGrp="1"/>
          </p:cNvSpPr>
          <p:nvPr>
            <p:ph type="subTitle" idx="1"/>
          </p:nvPr>
        </p:nvSpPr>
        <p:spPr>
          <a:xfrm>
            <a:off x="533400" y="2204864"/>
            <a:ext cx="7854696" cy="4248472"/>
          </a:xfrm>
        </p:spPr>
        <p:txBody>
          <a:bodyPr/>
          <a:lstStyle/>
          <a:p>
            <a:pPr algn="ctr"/>
            <a:r>
              <a:rPr lang="es-MX" sz="2800" i="1" dirty="0">
                <a:solidFill>
                  <a:srgbClr val="FFFF00"/>
                </a:solidFill>
              </a:rPr>
              <a:t>Tema </a:t>
            </a:r>
            <a:r>
              <a:rPr lang="es-MX" sz="2800" i="1" dirty="0" smtClean="0">
                <a:solidFill>
                  <a:srgbClr val="FFFF00"/>
                </a:solidFill>
              </a:rPr>
              <a:t>2: Clasificación de la contabilidad</a:t>
            </a:r>
            <a:endParaRPr lang="es-MX" dirty="0"/>
          </a:p>
        </p:txBody>
      </p:sp>
      <p:pic>
        <p:nvPicPr>
          <p:cNvPr id="2050" name="Picture 2" descr="https://1.bp.blogspot.com/-DdoXYNXI928/TlVoUagCSkI/AAAAAAAAAdk/lf83e9SrXms/s640/departamentos_funciones_empres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8500" y="3212976"/>
            <a:ext cx="4464496"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C9A2EFE6-58DF-46D7-BD0D-187D2BD1D008}" type="slidenum">
              <a:rPr lang="es-MX" smtClean="0"/>
              <a:pPr/>
              <a:t>11</a:t>
            </a:fld>
            <a:endParaRPr lang="es-MX"/>
          </a:p>
        </p:txBody>
      </p:sp>
    </p:spTree>
    <p:extLst>
      <p:ext uri="{BB962C8B-B14F-4D97-AF65-F5344CB8AC3E}">
        <p14:creationId xmlns:p14="http://schemas.microsoft.com/office/powerpoint/2010/main" val="1427120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746557"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Sabias qué???…</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674063" y="2276872"/>
            <a:ext cx="8072494" cy="3323987"/>
          </a:xfrm>
          <a:prstGeom prst="rect">
            <a:avLst/>
          </a:prstGeom>
          <a:noFill/>
        </p:spPr>
        <p:txBody>
          <a:bodyPr wrap="square" rtlCol="0">
            <a:spAutoFit/>
          </a:bodyPr>
          <a:lstStyle/>
          <a:p>
            <a:pPr algn="just"/>
            <a:r>
              <a:rPr lang="es-MX" sz="2400" dirty="0" smtClean="0">
                <a:latin typeface="Arial" pitchFamily="34" charset="0"/>
                <a:cs typeface="Arial" pitchFamily="34" charset="0"/>
              </a:rPr>
              <a:t>A la contabilidad también se le llama el lenguaje de los negocios. En cada tipo de negocio existen intereses distintos, </a:t>
            </a:r>
            <a:r>
              <a:rPr lang="es-MX" sz="2400" dirty="0" smtClean="0">
                <a:solidFill>
                  <a:srgbClr val="FFFF00"/>
                </a:solidFill>
                <a:latin typeface="Arial" pitchFamily="34" charset="0"/>
                <a:cs typeface="Arial" pitchFamily="34" charset="0"/>
              </a:rPr>
              <a:t>es necesario preparar y presentar diferentes tipos de información que satisfaga a quienes la usan</a:t>
            </a:r>
            <a:r>
              <a:rPr lang="es-MX" sz="2400" dirty="0" smtClean="0">
                <a:latin typeface="Arial" pitchFamily="34" charset="0"/>
                <a:cs typeface="Arial" pitchFamily="34" charset="0"/>
              </a:rPr>
              <a:t>.</a:t>
            </a:r>
          </a:p>
          <a:p>
            <a:pPr algn="just"/>
            <a:r>
              <a:rPr lang="es-MX" sz="2400" dirty="0" smtClean="0">
                <a:latin typeface="Arial" pitchFamily="34" charset="0"/>
                <a:cs typeface="Arial" pitchFamily="34" charset="0"/>
              </a:rPr>
              <a:t>Al adecuarse a esas necesidades y satisfacerlas, la contabilidad adopta una serie de facetas o tipos de información o de contabilidad. De entre esas facetas se destacan las siguientes: (Romero, 2014, 53-54)</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12</a:t>
            </a:fld>
            <a:endParaRPr lang="es-MX"/>
          </a:p>
        </p:txBody>
      </p:sp>
    </p:spTree>
    <p:extLst>
      <p:ext uri="{BB962C8B-B14F-4D97-AF65-F5344CB8AC3E}">
        <p14:creationId xmlns:p14="http://schemas.microsoft.com/office/powerpoint/2010/main" val="1959217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643966"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Contabilidad financiera</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571472" y="1950259"/>
            <a:ext cx="8072494" cy="2585323"/>
          </a:xfrm>
          <a:prstGeom prst="rect">
            <a:avLst/>
          </a:prstGeom>
          <a:noFill/>
        </p:spPr>
        <p:txBody>
          <a:bodyPr wrap="square" rtlCol="0">
            <a:spAutoFit/>
          </a:bodyPr>
          <a:lstStyle/>
          <a:p>
            <a:pPr algn="just"/>
            <a:r>
              <a:rPr lang="es-MX" sz="2400" dirty="0" smtClean="0">
                <a:latin typeface="Arial" pitchFamily="34" charset="0"/>
                <a:cs typeface="Arial" pitchFamily="34" charset="0"/>
              </a:rPr>
              <a:t>Su objetivo es presentar </a:t>
            </a:r>
            <a:r>
              <a:rPr lang="es-MX" sz="2400" dirty="0" smtClean="0">
                <a:solidFill>
                  <a:srgbClr val="FFFF00"/>
                </a:solidFill>
                <a:latin typeface="Arial" pitchFamily="34" charset="0"/>
                <a:cs typeface="Arial" pitchFamily="34" charset="0"/>
              </a:rPr>
              <a:t>información financiera </a:t>
            </a:r>
            <a:r>
              <a:rPr lang="es-MX" sz="2400" dirty="0" smtClean="0">
                <a:latin typeface="Arial" pitchFamily="34" charset="0"/>
                <a:cs typeface="Arial" pitchFamily="34" charset="0"/>
              </a:rPr>
              <a:t>de propósitos o usos generales en beneficio de la gerencia de la empresa, </a:t>
            </a:r>
            <a:r>
              <a:rPr lang="es-MX" sz="2400" dirty="0" smtClean="0">
                <a:solidFill>
                  <a:srgbClr val="FFFF00"/>
                </a:solidFill>
                <a:latin typeface="Arial" pitchFamily="34" charset="0"/>
                <a:cs typeface="Arial" pitchFamily="34" charset="0"/>
              </a:rPr>
              <a:t>sus dueños o socios y de los interesados externos en conocer la situación financiera de la entidad</a:t>
            </a:r>
            <a:r>
              <a:rPr lang="es-MX" sz="2400" dirty="0" smtClean="0">
                <a:latin typeface="Arial" pitchFamily="34" charset="0"/>
                <a:cs typeface="Arial" pitchFamily="34" charset="0"/>
              </a:rPr>
              <a:t>; esta contabilidad comprende preparar y presentar estados financieros para audiencias y usos externos.</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13</a:t>
            </a:fld>
            <a:endParaRPr lang="es-MX"/>
          </a:p>
        </p:txBody>
      </p:sp>
    </p:spTree>
    <p:extLst>
      <p:ext uri="{BB962C8B-B14F-4D97-AF65-F5344CB8AC3E}">
        <p14:creationId xmlns:p14="http://schemas.microsoft.com/office/powerpoint/2010/main" val="3358082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643966"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Contabilidad administrativa</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571472" y="1950259"/>
            <a:ext cx="8072494" cy="4062651"/>
          </a:xfrm>
          <a:prstGeom prst="rect">
            <a:avLst/>
          </a:prstGeom>
          <a:noFill/>
        </p:spPr>
        <p:txBody>
          <a:bodyPr wrap="square" rtlCol="0">
            <a:spAutoFit/>
          </a:bodyPr>
          <a:lstStyle/>
          <a:p>
            <a:pPr algn="just"/>
            <a:r>
              <a:rPr lang="es-MX" sz="2400" dirty="0" smtClean="0">
                <a:latin typeface="Arial" pitchFamily="34" charset="0"/>
                <a:cs typeface="Arial" pitchFamily="34" charset="0"/>
              </a:rPr>
              <a:t>Esta herramienta se orienta hacia los aspectos administrativos de la empresa y sus informes no trascienden la compañía, o sea, </a:t>
            </a:r>
            <a:r>
              <a:rPr lang="es-MX" sz="2400" dirty="0" smtClean="0">
                <a:solidFill>
                  <a:srgbClr val="FFFF00"/>
                </a:solidFill>
                <a:latin typeface="Arial" pitchFamily="34" charset="0"/>
                <a:cs typeface="Arial" pitchFamily="34" charset="0"/>
              </a:rPr>
              <a:t>su uso es estrictamente interno</a:t>
            </a:r>
            <a:r>
              <a:rPr lang="es-MX" sz="2400" dirty="0" smtClean="0">
                <a:latin typeface="Arial" pitchFamily="34" charset="0"/>
                <a:cs typeface="Arial" pitchFamily="34" charset="0"/>
              </a:rPr>
              <a:t>. </a:t>
            </a:r>
            <a:r>
              <a:rPr lang="es-MX" sz="2400" dirty="0" smtClean="0">
                <a:solidFill>
                  <a:srgbClr val="FFFF00"/>
                </a:solidFill>
                <a:latin typeface="Arial" pitchFamily="34" charset="0"/>
                <a:cs typeface="Arial" pitchFamily="34" charset="0"/>
              </a:rPr>
              <a:t>Los administradores y propietarios la utilizan para juzgar y evaluar el desarrollo de la entidad</a:t>
            </a:r>
            <a:r>
              <a:rPr lang="es-MX" sz="2400" dirty="0" smtClean="0">
                <a:latin typeface="Arial" pitchFamily="34" charset="0"/>
                <a:cs typeface="Arial" pitchFamily="34" charset="0"/>
              </a:rPr>
              <a:t> a la luz de las políticas, metas u objetivos preestablecidos por la dirección de la empresa. Estos informes permiten comparar el pasado de la empresa con el presente y, mediante la aplicación de herramientas o elementos de “control”, prever y planear su futuro.</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14</a:t>
            </a:fld>
            <a:endParaRPr lang="es-MX"/>
          </a:p>
        </p:txBody>
      </p:sp>
    </p:spTree>
    <p:extLst>
      <p:ext uri="{BB962C8B-B14F-4D97-AF65-F5344CB8AC3E}">
        <p14:creationId xmlns:p14="http://schemas.microsoft.com/office/powerpoint/2010/main" val="2676628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643966"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Contabilidad de costos</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571472" y="1950259"/>
            <a:ext cx="8072494" cy="3693319"/>
          </a:xfrm>
          <a:prstGeom prst="rect">
            <a:avLst/>
          </a:prstGeom>
          <a:noFill/>
        </p:spPr>
        <p:txBody>
          <a:bodyPr wrap="square" rtlCol="0">
            <a:spAutoFit/>
          </a:bodyPr>
          <a:lstStyle/>
          <a:p>
            <a:pPr algn="just"/>
            <a:r>
              <a:rPr lang="es-MX" sz="2400" dirty="0" smtClean="0">
                <a:latin typeface="Arial" pitchFamily="34" charset="0"/>
                <a:cs typeface="Arial" pitchFamily="34" charset="0"/>
              </a:rPr>
              <a:t>Es una rama importante de la contabilidad financiera implantada e impulsada en y por las empresas industriales que </a:t>
            </a:r>
            <a:r>
              <a:rPr lang="es-MX" sz="2400" dirty="0" smtClean="0">
                <a:solidFill>
                  <a:srgbClr val="FFFF00"/>
                </a:solidFill>
                <a:latin typeface="Arial" pitchFamily="34" charset="0"/>
                <a:cs typeface="Arial" pitchFamily="34" charset="0"/>
              </a:rPr>
              <a:t>permiten conocer el costo de producción de sus productos, así como su costo de la venta y, fundamentalmente, determinar los costos unitarios</a:t>
            </a:r>
            <a:r>
              <a:rPr lang="es-MX" sz="2400" dirty="0" smtClean="0">
                <a:latin typeface="Arial" pitchFamily="34" charset="0"/>
                <a:cs typeface="Arial" pitchFamily="34" charset="0"/>
              </a:rPr>
              <a:t>; es decir, permite conocer el costo de cada unidad de producción mediante el adecuado control de sus elementos: </a:t>
            </a:r>
            <a:r>
              <a:rPr lang="es-MX" sz="2400" dirty="0" smtClean="0">
                <a:solidFill>
                  <a:srgbClr val="FFFF00"/>
                </a:solidFill>
                <a:latin typeface="Arial" pitchFamily="34" charset="0"/>
                <a:cs typeface="Arial" pitchFamily="34" charset="0"/>
              </a:rPr>
              <a:t>la materia prima, la mano de obra y los gastos de fabricación o producción. </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15</a:t>
            </a:fld>
            <a:endParaRPr lang="es-MX"/>
          </a:p>
        </p:txBody>
      </p:sp>
    </p:spTree>
    <p:extLst>
      <p:ext uri="{BB962C8B-B14F-4D97-AF65-F5344CB8AC3E}">
        <p14:creationId xmlns:p14="http://schemas.microsoft.com/office/powerpoint/2010/main" val="2594674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643966"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Contabilidad fiscal</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571472" y="1950259"/>
            <a:ext cx="8072494" cy="3323987"/>
          </a:xfrm>
          <a:prstGeom prst="rect">
            <a:avLst/>
          </a:prstGeom>
          <a:noFill/>
        </p:spPr>
        <p:txBody>
          <a:bodyPr wrap="square" rtlCol="0">
            <a:spAutoFit/>
          </a:bodyPr>
          <a:lstStyle/>
          <a:p>
            <a:pPr algn="just"/>
            <a:r>
              <a:rPr lang="es-MX" sz="2400" dirty="0" smtClean="0">
                <a:latin typeface="Arial" pitchFamily="34" charset="0"/>
                <a:cs typeface="Arial" pitchFamily="34" charset="0"/>
              </a:rPr>
              <a:t>Esta rama </a:t>
            </a:r>
            <a:r>
              <a:rPr lang="es-MX" sz="2400" dirty="0" smtClean="0">
                <a:solidFill>
                  <a:srgbClr val="FFFF00"/>
                </a:solidFill>
                <a:latin typeface="Arial" pitchFamily="34" charset="0"/>
                <a:cs typeface="Arial" pitchFamily="34" charset="0"/>
              </a:rPr>
              <a:t>comprende el registro y la preparación de informes para presentar declaraciones y pagar impuestos</a:t>
            </a:r>
            <a:r>
              <a:rPr lang="es-MX" sz="2400" dirty="0" smtClean="0">
                <a:latin typeface="Arial" pitchFamily="34" charset="0"/>
                <a:cs typeface="Arial" pitchFamily="34" charset="0"/>
              </a:rPr>
              <a:t>. Es importante señalar que debido a las diferencias entre las leyes fiscales y los principios contables, en ocasiones la contabilidad financiera difiere de la fiscal, aunque en la empresa se debe llevar un sistema interno de contabilidad financiera y, de igual forma, establecer un adecuado registro fiscal.</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16</a:t>
            </a:fld>
            <a:endParaRPr lang="es-MX"/>
          </a:p>
        </p:txBody>
      </p:sp>
    </p:spTree>
    <p:extLst>
      <p:ext uri="{BB962C8B-B14F-4D97-AF65-F5344CB8AC3E}">
        <p14:creationId xmlns:p14="http://schemas.microsoft.com/office/powerpoint/2010/main" val="3911401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8643966" cy="646331"/>
          </a:xfrm>
          <a:prstGeom prst="rect">
            <a:avLst/>
          </a:prstGeom>
          <a:noFill/>
        </p:spPr>
        <p:txBody>
          <a:bodyPr wrap="square" rtlCol="0">
            <a:spAutoFit/>
          </a:bodyPr>
          <a:lstStyle/>
          <a:p>
            <a:pPr algn="r"/>
            <a:r>
              <a:rPr lang="es-MX" sz="3600" dirty="0" smtClean="0">
                <a:solidFill>
                  <a:schemeClr val="accent2">
                    <a:lumMod val="60000"/>
                    <a:lumOff val="40000"/>
                  </a:schemeClr>
                </a:solidFill>
                <a:latin typeface="Arial" pitchFamily="34" charset="0"/>
                <a:cs typeface="Arial" pitchFamily="34" charset="0"/>
              </a:rPr>
              <a:t>Contabilidad gubernamental</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 name="31 CuadroTexto"/>
          <p:cNvSpPr txBox="1"/>
          <p:nvPr/>
        </p:nvSpPr>
        <p:spPr>
          <a:xfrm>
            <a:off x="571472" y="1950259"/>
            <a:ext cx="8072494" cy="2585323"/>
          </a:xfrm>
          <a:prstGeom prst="rect">
            <a:avLst/>
          </a:prstGeom>
          <a:noFill/>
        </p:spPr>
        <p:txBody>
          <a:bodyPr wrap="square" rtlCol="0">
            <a:spAutoFit/>
          </a:bodyPr>
          <a:lstStyle/>
          <a:p>
            <a:pPr algn="just"/>
            <a:r>
              <a:rPr lang="es-MX" sz="2400" dirty="0" smtClean="0">
                <a:latin typeface="Arial" pitchFamily="34" charset="0"/>
                <a:cs typeface="Arial" pitchFamily="34" charset="0"/>
              </a:rPr>
              <a:t>Esta división de nuestra disciplina incluye tanto la contabilidad que llevan las empresas del sector público de manera interna (por ejemplo, las secretarías de Estado o cualquier dependencia de gobierno) como la contabilidad nacional, en la cual </a:t>
            </a:r>
            <a:r>
              <a:rPr lang="es-MX" sz="2400" dirty="0" smtClean="0">
                <a:solidFill>
                  <a:srgbClr val="FFFF00"/>
                </a:solidFill>
                <a:latin typeface="Arial" pitchFamily="34" charset="0"/>
                <a:cs typeface="Arial" pitchFamily="34" charset="0"/>
              </a:rPr>
              <a:t>se resumen todas las actividades del  país, incluyendo sus ingresos y sus gastos.</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17</a:t>
            </a:fld>
            <a:endParaRPr lang="es-MX"/>
          </a:p>
        </p:txBody>
      </p:sp>
    </p:spTree>
    <p:extLst>
      <p:ext uri="{BB962C8B-B14F-4D97-AF65-F5344CB8AC3E}">
        <p14:creationId xmlns:p14="http://schemas.microsoft.com/office/powerpoint/2010/main" val="625472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42984"/>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Contabilidad</a:t>
            </a:r>
          </a:p>
        </p:txBody>
      </p:sp>
      <p:sp>
        <p:nvSpPr>
          <p:cNvPr id="4" name="1 Título"/>
          <p:cNvSpPr txBox="1">
            <a:spLocks/>
          </p:cNvSpPr>
          <p:nvPr/>
        </p:nvSpPr>
        <p:spPr>
          <a:xfrm>
            <a:off x="969320" y="2500306"/>
            <a:ext cx="7603208" cy="3312368"/>
          </a:xfrm>
          <a:prstGeom prst="rect">
            <a:avLst/>
          </a:prstGeom>
          <a:ln>
            <a:noFill/>
          </a:ln>
        </p:spPr>
        <p:txBody>
          <a:bodyPr vert="horz" lIns="0" tIns="0" rIns="18288" bIns="0" anchor="t">
            <a:noAutofit/>
            <a:scene3d>
              <a:camera prst="orthographicFront"/>
              <a:lightRig rig="freezing" dir="t">
                <a:rot lat="0" lon="0" rev="5640000"/>
              </a:lightRig>
            </a:scene3d>
            <a:sp3d prstMaterial="flat">
              <a:bevelT w="38100" h="38100"/>
              <a:contourClr>
                <a:schemeClr val="tx2"/>
              </a:contourClr>
            </a:sp3d>
          </a:bodyPr>
          <a:lstStyle/>
          <a:p>
            <a:pPr algn="ctr"/>
            <a:r>
              <a:rPr lang="es-MX" sz="3200" i="1" dirty="0" smtClean="0">
                <a:solidFill>
                  <a:srgbClr val="FFFF00"/>
                </a:solidFill>
              </a:rPr>
              <a:t>Tema 3: Normas de Información Financiera.</a:t>
            </a:r>
            <a:r>
              <a:rPr lang="es-MX" sz="2000" b="1" i="1" dirty="0" smtClean="0"/>
              <a:t>	</a:t>
            </a: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s-MX" sz="2000" b="1" i="0" u="none" strike="noStrike" kern="1200" cap="none" spc="0" normalizeH="0" baseline="0" noProof="0" dirty="0" smtClean="0">
              <a:ln>
                <a:noFill/>
              </a:ln>
              <a:effectLst>
                <a:outerShdw blurRad="38100" dist="25400" dir="5400000" algn="tl" rotWithShape="0">
                  <a:srgbClr val="000000">
                    <a:alpha val="43000"/>
                  </a:srgbClr>
                </a:outerShdw>
              </a:effectLst>
              <a:uLnTx/>
              <a:uFillTx/>
              <a:latin typeface="+mj-lt"/>
              <a:ea typeface="+mj-ea"/>
              <a:cs typeface="+mj-cs"/>
            </a:endParaRPr>
          </a:p>
          <a:p>
            <a:pPr algn="just">
              <a:spcBef>
                <a:spcPct val="0"/>
              </a:spcBef>
              <a:defRPr/>
            </a:pPr>
            <a:r>
              <a:rPr lang="es-MX" sz="3200" b="1" dirty="0" smtClean="0">
                <a:effectLst>
                  <a:outerShdw blurRad="38100" dist="25400" dir="5400000" algn="tl" rotWithShape="0">
                    <a:srgbClr val="000000">
                      <a:alpha val="43000"/>
                    </a:srgbClr>
                  </a:outerShdw>
                </a:effectLst>
                <a:latin typeface="+mj-lt"/>
                <a:ea typeface="+mj-ea"/>
                <a:cs typeface="+mj-cs"/>
              </a:rPr>
              <a:t>1.Estructura básica de la Contabilidad Financiera boletín A-1.</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18</a:t>
            </a:fld>
            <a:endParaRPr lang="es-MX"/>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04016"/>
            <a:ext cx="9144000" cy="1200329"/>
          </a:xfrm>
          <a:prstGeom prst="rect">
            <a:avLst/>
          </a:prstGeom>
          <a:noFill/>
        </p:spPr>
        <p:txBody>
          <a:bodyPr wrap="square" rtlCol="0">
            <a:spAutoFit/>
          </a:bodyPr>
          <a:lstStyle/>
          <a:p>
            <a:pPr algn="ctr"/>
            <a:r>
              <a:rPr lang="es-MX" sz="3600" i="1" dirty="0" smtClean="0">
                <a:solidFill>
                  <a:srgbClr val="FFFF00"/>
                </a:solidFill>
              </a:rPr>
              <a:t>Estructura de las Normas de Información Financiera</a:t>
            </a:r>
            <a:endParaRPr lang="es-MX" sz="3600" dirty="0" smtClean="0">
              <a:solidFill>
                <a:schemeClr val="accent2">
                  <a:lumMod val="60000"/>
                  <a:lumOff val="40000"/>
                </a:schemeClr>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 name="13 CuadroTexto"/>
          <p:cNvSpPr txBox="1"/>
          <p:nvPr/>
        </p:nvSpPr>
        <p:spPr>
          <a:xfrm>
            <a:off x="571472" y="2906626"/>
            <a:ext cx="8215370" cy="2308324"/>
          </a:xfrm>
          <a:prstGeom prst="rect">
            <a:avLst/>
          </a:prstGeom>
          <a:noFill/>
        </p:spPr>
        <p:txBody>
          <a:bodyPr wrap="square" rtlCol="0">
            <a:spAutoFit/>
          </a:bodyPr>
          <a:lstStyle/>
          <a:p>
            <a:pPr algn="just"/>
            <a:r>
              <a:rPr lang="es-MX" sz="2400" dirty="0" smtClean="0">
                <a:latin typeface="Arial" pitchFamily="34" charset="0"/>
                <a:cs typeface="Arial" pitchFamily="34" charset="0"/>
              </a:rPr>
              <a:t>Es el conjunto de pronunciamientos normativos, conceptuales y particulares, emitidos por el CINIF o transferidos al CINIF, que regulan la información contenida en los estados financieros y sus notas, en </a:t>
            </a:r>
            <a:r>
              <a:rPr lang="es-MX" sz="2400" dirty="0" smtClean="0">
                <a:latin typeface="Arial" pitchFamily="34" charset="0"/>
                <a:cs typeface="Arial" pitchFamily="34" charset="0"/>
              </a:rPr>
              <a:t>un</a:t>
            </a:r>
            <a:r>
              <a:rPr lang="es-MX" sz="2400" dirty="0" smtClean="0">
                <a:latin typeface="Arial" pitchFamily="34" charset="0"/>
                <a:cs typeface="Arial" pitchFamily="34" charset="0"/>
              </a:rPr>
              <a:t> </a:t>
            </a:r>
            <a:r>
              <a:rPr lang="es-MX" sz="2400" dirty="0" smtClean="0">
                <a:latin typeface="Arial" pitchFamily="34" charset="0"/>
                <a:cs typeface="Arial" pitchFamily="34" charset="0"/>
              </a:rPr>
              <a:t>lugar y fecha determinados, que son aceptados de manera amplia y generalizada por los usuarios de la información financiera.</a:t>
            </a:r>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19</a:t>
            </a:fld>
            <a:endParaRPr lang="es-MX"/>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grpSp>
        <p:nvGrpSpPr>
          <p:cNvPr id="4" name="3 Grupo"/>
          <p:cNvGrpSpPr/>
          <p:nvPr/>
        </p:nvGrpSpPr>
        <p:grpSpPr>
          <a:xfrm>
            <a:off x="3419872" y="3717032"/>
            <a:ext cx="2232248" cy="1296144"/>
            <a:chOff x="3548293" y="3429000"/>
            <a:chExt cx="2232248" cy="1296144"/>
          </a:xfrm>
        </p:grpSpPr>
        <p:sp>
          <p:nvSpPr>
            <p:cNvPr id="9" name="8 Elipse"/>
            <p:cNvSpPr/>
            <p:nvPr/>
          </p:nvSpPr>
          <p:spPr>
            <a:xfrm>
              <a:off x="3548293" y="3429000"/>
              <a:ext cx="2232248" cy="129614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3764317" y="3790781"/>
              <a:ext cx="1728192" cy="646331"/>
            </a:xfrm>
            <a:prstGeom prst="rect">
              <a:avLst/>
            </a:prstGeom>
            <a:noFill/>
          </p:spPr>
          <p:txBody>
            <a:bodyPr wrap="square" rtlCol="0">
              <a:spAutoFit/>
            </a:bodyPr>
            <a:lstStyle/>
            <a:p>
              <a:pPr algn="ctr"/>
              <a:r>
                <a:rPr lang="es-MX" i="1" dirty="0" smtClean="0">
                  <a:solidFill>
                    <a:schemeClr val="bg1"/>
                  </a:solidFill>
                </a:rPr>
                <a:t>Terminología Contable </a:t>
              </a:r>
              <a:endParaRPr lang="es-MX" b="1" i="1" dirty="0">
                <a:solidFill>
                  <a:schemeClr val="bg2">
                    <a:lumMod val="60000"/>
                    <a:lumOff val="40000"/>
                  </a:schemeClr>
                </a:solidFill>
              </a:endParaRPr>
            </a:p>
          </p:txBody>
        </p:sp>
      </p:grpSp>
      <p:grpSp>
        <p:nvGrpSpPr>
          <p:cNvPr id="3" name="2 Grupo"/>
          <p:cNvGrpSpPr/>
          <p:nvPr/>
        </p:nvGrpSpPr>
        <p:grpSpPr>
          <a:xfrm>
            <a:off x="6516216" y="2204864"/>
            <a:ext cx="2232248" cy="1305939"/>
            <a:chOff x="6084168" y="2204864"/>
            <a:chExt cx="2232248" cy="1305939"/>
          </a:xfrm>
        </p:grpSpPr>
        <p:sp>
          <p:nvSpPr>
            <p:cNvPr id="12" name="11 Elipse"/>
            <p:cNvSpPr/>
            <p:nvPr/>
          </p:nvSpPr>
          <p:spPr>
            <a:xfrm>
              <a:off x="6084168" y="2204864"/>
              <a:ext cx="2232248" cy="129614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CuadroTexto"/>
            <p:cNvSpPr txBox="1"/>
            <p:nvPr/>
          </p:nvSpPr>
          <p:spPr>
            <a:xfrm>
              <a:off x="6336196" y="2310474"/>
              <a:ext cx="1728192" cy="1200329"/>
            </a:xfrm>
            <a:prstGeom prst="rect">
              <a:avLst/>
            </a:prstGeom>
            <a:noFill/>
          </p:spPr>
          <p:txBody>
            <a:bodyPr wrap="square" rtlCol="0">
              <a:spAutoFit/>
            </a:bodyPr>
            <a:lstStyle/>
            <a:p>
              <a:pPr algn="ctr"/>
              <a:r>
                <a:rPr lang="es-MX" sz="1600" i="1" dirty="0" smtClean="0">
                  <a:solidFill>
                    <a:schemeClr val="bg1"/>
                  </a:solidFill>
                </a:rPr>
                <a:t>Tema 3. </a:t>
              </a:r>
            </a:p>
            <a:p>
              <a:pPr algn="ctr"/>
              <a:r>
                <a:rPr lang="es-MX" sz="1400" i="1" dirty="0" smtClean="0">
                  <a:solidFill>
                    <a:schemeClr val="bg1"/>
                  </a:solidFill>
                </a:rPr>
                <a:t>Normas de Información Financiera.</a:t>
              </a:r>
            </a:p>
            <a:p>
              <a:pPr algn="ctr"/>
              <a:endParaRPr lang="es-MX" sz="1400" b="1" i="1" dirty="0">
                <a:solidFill>
                  <a:schemeClr val="bg2">
                    <a:lumMod val="60000"/>
                    <a:lumOff val="40000"/>
                  </a:schemeClr>
                </a:solidFill>
              </a:endParaRPr>
            </a:p>
          </p:txBody>
        </p:sp>
      </p:grpSp>
      <p:grpSp>
        <p:nvGrpSpPr>
          <p:cNvPr id="2" name="1 Grupo"/>
          <p:cNvGrpSpPr/>
          <p:nvPr/>
        </p:nvGrpSpPr>
        <p:grpSpPr>
          <a:xfrm>
            <a:off x="295908" y="2262567"/>
            <a:ext cx="2232248" cy="1296144"/>
            <a:chOff x="1196008" y="2255386"/>
            <a:chExt cx="2232248" cy="1296144"/>
          </a:xfrm>
        </p:grpSpPr>
        <p:sp>
          <p:nvSpPr>
            <p:cNvPr id="19" name="18 Elipse"/>
            <p:cNvSpPr/>
            <p:nvPr/>
          </p:nvSpPr>
          <p:spPr>
            <a:xfrm>
              <a:off x="1196008" y="2255386"/>
              <a:ext cx="2232248" cy="129614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CuadroTexto"/>
            <p:cNvSpPr txBox="1"/>
            <p:nvPr/>
          </p:nvSpPr>
          <p:spPr>
            <a:xfrm>
              <a:off x="1471703" y="2436013"/>
              <a:ext cx="1728192" cy="769441"/>
            </a:xfrm>
            <a:prstGeom prst="rect">
              <a:avLst/>
            </a:prstGeom>
            <a:noFill/>
          </p:spPr>
          <p:txBody>
            <a:bodyPr wrap="square" rtlCol="0">
              <a:spAutoFit/>
            </a:bodyPr>
            <a:lstStyle/>
            <a:p>
              <a:pPr algn="ctr"/>
              <a:r>
                <a:rPr lang="es-MX" sz="1600" i="1" dirty="0" smtClean="0">
                  <a:solidFill>
                    <a:schemeClr val="bg1"/>
                  </a:solidFill>
                </a:rPr>
                <a:t>Tema 1. </a:t>
              </a:r>
            </a:p>
            <a:p>
              <a:pPr algn="ctr"/>
              <a:r>
                <a:rPr lang="es-MX" sz="1400" i="1" dirty="0" smtClean="0">
                  <a:solidFill>
                    <a:schemeClr val="bg1"/>
                  </a:solidFill>
                </a:rPr>
                <a:t>Importancia de la contabilidad</a:t>
              </a:r>
              <a:endParaRPr lang="es-MX" sz="1400" b="1" i="1" dirty="0">
                <a:solidFill>
                  <a:schemeClr val="bg2">
                    <a:lumMod val="60000"/>
                    <a:lumOff val="40000"/>
                  </a:schemeClr>
                </a:solidFill>
              </a:endParaRPr>
            </a:p>
          </p:txBody>
        </p:sp>
      </p:grpSp>
      <p:sp>
        <p:nvSpPr>
          <p:cNvPr id="22" name="1 Título"/>
          <p:cNvSpPr>
            <a:spLocks noGrp="1"/>
          </p:cNvSpPr>
          <p:nvPr>
            <p:ph type="ctrTitle"/>
          </p:nvPr>
        </p:nvSpPr>
        <p:spPr>
          <a:xfrm>
            <a:off x="0" y="620688"/>
            <a:ext cx="9144000" cy="1296144"/>
          </a:xfrm>
        </p:spPr>
        <p:txBody>
          <a:bodyPr>
            <a:normAutofit fontScale="90000"/>
          </a:bodyPr>
          <a:lstStyle/>
          <a:p>
            <a:pPr algn="ctr"/>
            <a:r>
              <a:rPr lang="es-MX" dirty="0" smtClean="0">
                <a:solidFill>
                  <a:srgbClr val="FFFF00"/>
                </a:solidFill>
              </a:rPr>
              <a:t>Contabilidad</a:t>
            </a:r>
            <a:br>
              <a:rPr lang="es-MX" dirty="0" smtClean="0">
                <a:solidFill>
                  <a:srgbClr val="FFFF00"/>
                </a:solidFill>
              </a:rPr>
            </a:br>
            <a:r>
              <a:rPr lang="es-MX" sz="3600" dirty="0" smtClean="0">
                <a:solidFill>
                  <a:schemeClr val="tx1"/>
                </a:solidFill>
              </a:rPr>
              <a:t>Contenido Temático</a:t>
            </a:r>
            <a:endParaRPr lang="es-MX" sz="3600" dirty="0">
              <a:solidFill>
                <a:schemeClr val="tx1"/>
              </a:solidFill>
            </a:endParaRPr>
          </a:p>
        </p:txBody>
      </p:sp>
      <p:grpSp>
        <p:nvGrpSpPr>
          <p:cNvPr id="21" name="20 Grupo"/>
          <p:cNvGrpSpPr/>
          <p:nvPr/>
        </p:nvGrpSpPr>
        <p:grpSpPr>
          <a:xfrm>
            <a:off x="3476285" y="2060848"/>
            <a:ext cx="2232248" cy="1296144"/>
            <a:chOff x="1196008" y="2422049"/>
            <a:chExt cx="2232248" cy="1296144"/>
          </a:xfrm>
        </p:grpSpPr>
        <p:sp>
          <p:nvSpPr>
            <p:cNvPr id="23" name="22 Elipse"/>
            <p:cNvSpPr/>
            <p:nvPr/>
          </p:nvSpPr>
          <p:spPr>
            <a:xfrm>
              <a:off x="1196008" y="2422049"/>
              <a:ext cx="2232248" cy="129614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CuadroTexto"/>
            <p:cNvSpPr txBox="1"/>
            <p:nvPr/>
          </p:nvSpPr>
          <p:spPr>
            <a:xfrm>
              <a:off x="1407056" y="2639224"/>
              <a:ext cx="1728192" cy="769441"/>
            </a:xfrm>
            <a:prstGeom prst="rect">
              <a:avLst/>
            </a:prstGeom>
            <a:noFill/>
          </p:spPr>
          <p:txBody>
            <a:bodyPr wrap="square" rtlCol="0">
              <a:spAutoFit/>
            </a:bodyPr>
            <a:lstStyle/>
            <a:p>
              <a:pPr algn="ctr"/>
              <a:r>
                <a:rPr lang="es-MX" sz="1600" i="1" dirty="0" smtClean="0">
                  <a:solidFill>
                    <a:schemeClr val="bg1"/>
                  </a:solidFill>
                </a:rPr>
                <a:t>Tema 2. </a:t>
              </a:r>
            </a:p>
            <a:p>
              <a:pPr algn="ctr"/>
              <a:r>
                <a:rPr lang="es-MX" sz="1400" i="1" dirty="0" smtClean="0">
                  <a:solidFill>
                    <a:schemeClr val="bg1"/>
                  </a:solidFill>
                </a:rPr>
                <a:t>Clasificación de la contabilidad</a:t>
              </a:r>
              <a:endParaRPr lang="es-MX" sz="1400" b="1" i="1" dirty="0">
                <a:solidFill>
                  <a:schemeClr val="bg2">
                    <a:lumMod val="60000"/>
                    <a:lumOff val="40000"/>
                  </a:schemeClr>
                </a:solidFill>
              </a:endParaRPr>
            </a:p>
          </p:txBody>
        </p:sp>
      </p:grpSp>
      <p:sp>
        <p:nvSpPr>
          <p:cNvPr id="6" name="Marcador de número de diapositiva 5"/>
          <p:cNvSpPr>
            <a:spLocks noGrp="1"/>
          </p:cNvSpPr>
          <p:nvPr>
            <p:ph type="sldNum" sz="quarter" idx="12"/>
          </p:nvPr>
        </p:nvSpPr>
        <p:spPr/>
        <p:txBody>
          <a:bodyPr/>
          <a:lstStyle/>
          <a:p>
            <a:fld id="{C9A2EFE6-58DF-46D7-BD0D-187D2BD1D008}" type="slidenum">
              <a:rPr lang="es-MX" smtClean="0"/>
              <a:pPr/>
              <a:t>2</a:t>
            </a:fld>
            <a:endParaRPr lang="es-MX"/>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04016"/>
            <a:ext cx="9144000" cy="1200329"/>
          </a:xfrm>
          <a:prstGeom prst="rect">
            <a:avLst/>
          </a:prstGeom>
          <a:noFill/>
        </p:spPr>
        <p:txBody>
          <a:bodyPr wrap="square" rtlCol="0">
            <a:spAutoFit/>
          </a:bodyPr>
          <a:lstStyle/>
          <a:p>
            <a:pPr algn="ctr"/>
            <a:r>
              <a:rPr lang="es-MX" sz="3600" i="1" dirty="0" smtClean="0">
                <a:solidFill>
                  <a:srgbClr val="FFFF00"/>
                </a:solidFill>
              </a:rPr>
              <a:t>Apartados de las Normas de Información Financiera</a:t>
            </a:r>
            <a:endParaRPr lang="es-MX" sz="3600" dirty="0" smtClean="0">
              <a:solidFill>
                <a:schemeClr val="accent2">
                  <a:lumMod val="60000"/>
                  <a:lumOff val="40000"/>
                </a:schemeClr>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 name="13 CuadroTexto"/>
          <p:cNvSpPr txBox="1"/>
          <p:nvPr/>
        </p:nvSpPr>
        <p:spPr>
          <a:xfrm>
            <a:off x="571472" y="2906626"/>
            <a:ext cx="8215370" cy="2677656"/>
          </a:xfrm>
          <a:prstGeom prst="rect">
            <a:avLst/>
          </a:prstGeom>
          <a:noFill/>
        </p:spPr>
        <p:txBody>
          <a:bodyPr wrap="square" rtlCol="0">
            <a:spAutoFit/>
          </a:bodyPr>
          <a:lstStyle/>
          <a:p>
            <a:pPr algn="just"/>
            <a:r>
              <a:rPr lang="es-MX" sz="2400" dirty="0" smtClean="0">
                <a:latin typeface="Arial" pitchFamily="34" charset="0"/>
                <a:cs typeface="Arial" pitchFamily="34" charset="0"/>
              </a:rPr>
              <a:t>A. Marco Conceptual de las NIF.</a:t>
            </a:r>
          </a:p>
          <a:p>
            <a:pPr algn="just"/>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B. Normas de Información Financiera particulares.</a:t>
            </a:r>
          </a:p>
          <a:p>
            <a:pPr algn="just"/>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C. Interpretación a las Normas de Información Financiera.</a:t>
            </a:r>
          </a:p>
          <a:p>
            <a:pPr algn="just"/>
            <a:endParaRPr lang="es-MX" sz="2400" dirty="0" smtClean="0">
              <a:latin typeface="Arial" pitchFamily="34" charset="0"/>
              <a:cs typeface="Arial" pitchFamily="34" charset="0"/>
            </a:endParaRPr>
          </a:p>
          <a:p>
            <a:pPr algn="just"/>
            <a:r>
              <a:rPr lang="es-MX" sz="2400" dirty="0" smtClean="0">
                <a:latin typeface="Arial" pitchFamily="34" charset="0"/>
                <a:cs typeface="Arial" pitchFamily="34" charset="0"/>
              </a:rPr>
              <a:t>D. Orientación a las Normas de Información Financiera.</a:t>
            </a:r>
            <a:endParaRPr lang="es-MX" sz="24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20</a:t>
            </a:fld>
            <a:endParaRPr lang="es-MX"/>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639661"/>
            <a:ext cx="9144000" cy="646331"/>
          </a:xfrm>
          <a:prstGeom prst="rect">
            <a:avLst/>
          </a:prstGeom>
          <a:noFill/>
        </p:spPr>
        <p:txBody>
          <a:bodyPr wrap="square" rtlCol="0">
            <a:spAutoFit/>
          </a:bodyPr>
          <a:lstStyle/>
          <a:p>
            <a:pPr marL="742950" indent="-742950" algn="ctr">
              <a:buAutoNum type="alphaUcPeriod"/>
            </a:pPr>
            <a:r>
              <a:rPr lang="es-MX" sz="3600" dirty="0" smtClean="0">
                <a:solidFill>
                  <a:srgbClr val="FFFF00"/>
                </a:solidFill>
                <a:latin typeface="Arial" pitchFamily="34" charset="0"/>
                <a:cs typeface="Arial" pitchFamily="34" charset="0"/>
              </a:rPr>
              <a:t>Marco Conceptual de las NIF.</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 name="13 CuadroTexto"/>
          <p:cNvSpPr txBox="1"/>
          <p:nvPr/>
        </p:nvSpPr>
        <p:spPr>
          <a:xfrm>
            <a:off x="571472" y="2763750"/>
            <a:ext cx="8215370" cy="2308324"/>
          </a:xfrm>
          <a:prstGeom prst="rect">
            <a:avLst/>
          </a:prstGeom>
          <a:noFill/>
        </p:spPr>
        <p:txBody>
          <a:bodyPr wrap="square" rtlCol="0">
            <a:spAutoFit/>
          </a:bodyPr>
          <a:lstStyle/>
          <a:p>
            <a:pPr algn="just"/>
            <a:r>
              <a:rPr lang="es-MX" sz="2400" dirty="0" smtClean="0">
                <a:latin typeface="Arial" pitchFamily="34" charset="0"/>
                <a:cs typeface="Arial" pitchFamily="34" charset="0"/>
              </a:rPr>
              <a:t>Es un sistema coherente de objetivos y fundamentos  interrelacionados, agrupados en un orden lógico deductivo, destinados a servir como sustento racional para el desarrollo de normas de información financiera y como referencia en la solución de los problemas que surgen en la práctica contable.</a:t>
            </a:r>
            <a:endParaRPr lang="es-MX" sz="24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21</a:t>
            </a:fld>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639661"/>
            <a:ext cx="9144000" cy="615553"/>
          </a:xfrm>
          <a:prstGeom prst="rect">
            <a:avLst/>
          </a:prstGeom>
          <a:noFill/>
        </p:spPr>
        <p:txBody>
          <a:bodyPr wrap="square" rtlCol="0">
            <a:spAutoFit/>
          </a:bodyPr>
          <a:lstStyle/>
          <a:p>
            <a:pPr marL="742950" indent="-742950" algn="ctr"/>
            <a:r>
              <a:rPr lang="es-MX" sz="3400" dirty="0" smtClean="0">
                <a:solidFill>
                  <a:srgbClr val="FFFF00"/>
                </a:solidFill>
                <a:latin typeface="Arial" pitchFamily="34" charset="0"/>
                <a:cs typeface="Arial" pitchFamily="34" charset="0"/>
              </a:rPr>
              <a:t>Utilidad del Marco Conceptual.</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 name="13 CuadroTexto"/>
          <p:cNvSpPr txBox="1"/>
          <p:nvPr/>
        </p:nvSpPr>
        <p:spPr>
          <a:xfrm>
            <a:off x="571472" y="2763750"/>
            <a:ext cx="8215370" cy="3046988"/>
          </a:xfrm>
          <a:prstGeom prst="rect">
            <a:avLst/>
          </a:prstGeom>
          <a:noFill/>
        </p:spPr>
        <p:txBody>
          <a:bodyPr wrap="square" rtlCol="0">
            <a:spAutoFit/>
          </a:bodyPr>
          <a:lstStyle/>
          <a:p>
            <a:pPr marL="457200" indent="-457200" algn="just">
              <a:buFont typeface="+mj-lt"/>
              <a:buAutoNum type="alphaUcPeriod"/>
            </a:pPr>
            <a:r>
              <a:rPr lang="es-MX" sz="2400" dirty="0" smtClean="0">
                <a:latin typeface="Arial" pitchFamily="34" charset="0"/>
                <a:cs typeface="Arial" pitchFamily="34" charset="0"/>
              </a:rPr>
              <a:t>Mayor entendimiento acerca de la naturaleza, función y limitaciones de la información financiera.</a:t>
            </a:r>
          </a:p>
          <a:p>
            <a:pPr marL="457200" indent="-457200" algn="just">
              <a:buFont typeface="+mj-lt"/>
              <a:buAutoNum type="alphaUcPeriod"/>
            </a:pPr>
            <a:r>
              <a:rPr lang="es-MX" sz="2400" dirty="0" smtClean="0">
                <a:latin typeface="Arial" pitchFamily="34" charset="0"/>
                <a:cs typeface="Arial" pitchFamily="34" charset="0"/>
              </a:rPr>
              <a:t>Dar sustento teórico para la emisión las NIF particulares.</a:t>
            </a:r>
          </a:p>
          <a:p>
            <a:pPr marL="457200" indent="-457200" algn="just">
              <a:buFont typeface="+mj-lt"/>
              <a:buAutoNum type="alphaUcPeriod"/>
            </a:pPr>
            <a:r>
              <a:rPr lang="es-MX" sz="2400" dirty="0" smtClean="0">
                <a:latin typeface="Arial" pitchFamily="34" charset="0"/>
                <a:cs typeface="Arial" pitchFamily="34" charset="0"/>
              </a:rPr>
              <a:t>Construir un marco de referencia para aclarar o sustentar tratamientos contables.</a:t>
            </a:r>
          </a:p>
          <a:p>
            <a:pPr marL="457200" indent="-457200" algn="just">
              <a:buFont typeface="+mj-lt"/>
              <a:buAutoNum type="alphaUcPeriod"/>
            </a:pPr>
            <a:r>
              <a:rPr lang="es-MX" sz="2400" dirty="0" smtClean="0">
                <a:latin typeface="Arial" pitchFamily="34" charset="0"/>
                <a:cs typeface="Arial" pitchFamily="34" charset="0"/>
              </a:rPr>
              <a:t>Proporciona una terminología y un punto de referencia común entre los usuarios.</a:t>
            </a:r>
            <a:endParaRPr lang="es-MX" sz="24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22</a:t>
            </a:fld>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615553"/>
          </a:xfrm>
          <a:prstGeom prst="rect">
            <a:avLst/>
          </a:prstGeom>
          <a:noFill/>
        </p:spPr>
        <p:txBody>
          <a:bodyPr wrap="square" rtlCol="0">
            <a:spAutoFit/>
          </a:bodyPr>
          <a:lstStyle/>
          <a:p>
            <a:pPr marL="742950" indent="-742950" algn="ctr"/>
            <a:r>
              <a:rPr lang="es-MX" sz="3400" dirty="0" smtClean="0">
                <a:solidFill>
                  <a:srgbClr val="FFFF00"/>
                </a:solidFill>
                <a:latin typeface="Arial" pitchFamily="34" charset="0"/>
                <a:cs typeface="Arial" pitchFamily="34" charset="0"/>
              </a:rPr>
              <a:t>Integración del Marco Conceptual</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4" name="13 CuadroTexto"/>
          <p:cNvSpPr txBox="1"/>
          <p:nvPr/>
        </p:nvSpPr>
        <p:spPr>
          <a:xfrm>
            <a:off x="571472" y="1785926"/>
            <a:ext cx="8215370" cy="4493538"/>
          </a:xfrm>
          <a:prstGeom prst="rect">
            <a:avLst/>
          </a:prstGeom>
          <a:noFill/>
        </p:spPr>
        <p:txBody>
          <a:bodyPr wrap="square" rtlCol="0">
            <a:spAutoFit/>
          </a:bodyPr>
          <a:lstStyle/>
          <a:p>
            <a:pPr algn="just"/>
            <a:r>
              <a:rPr lang="es-MX" sz="2200" dirty="0" smtClean="0">
                <a:solidFill>
                  <a:srgbClr val="FFFF00"/>
                </a:solidFill>
                <a:latin typeface="Arial" pitchFamily="34" charset="0"/>
                <a:cs typeface="Arial" pitchFamily="34" charset="0"/>
              </a:rPr>
              <a:t>a. </a:t>
            </a:r>
            <a:r>
              <a:rPr lang="es-MX" sz="2200" dirty="0" smtClean="0">
                <a:latin typeface="Arial" pitchFamily="34" charset="0"/>
                <a:cs typeface="Arial" pitchFamily="34" charset="0"/>
              </a:rPr>
              <a:t>Postulados </a:t>
            </a:r>
            <a:r>
              <a:rPr lang="es-MX" sz="2200" dirty="0" smtClean="0">
                <a:latin typeface="Arial" pitchFamily="34" charset="0"/>
                <a:cs typeface="Arial" pitchFamily="34" charset="0"/>
              </a:rPr>
              <a:t>básicos del Sistema de Información Contable </a:t>
            </a:r>
            <a:r>
              <a:rPr lang="es-MX" sz="2200" dirty="0" smtClean="0">
                <a:solidFill>
                  <a:srgbClr val="FFFF00"/>
                </a:solidFill>
                <a:latin typeface="Arial" pitchFamily="34" charset="0"/>
                <a:cs typeface="Arial" pitchFamily="34" charset="0"/>
              </a:rPr>
              <a:t>(NIF- A2).</a:t>
            </a:r>
          </a:p>
          <a:p>
            <a:pPr algn="just"/>
            <a:r>
              <a:rPr lang="es-MX" sz="2200" dirty="0" smtClean="0">
                <a:solidFill>
                  <a:srgbClr val="FFFF00"/>
                </a:solidFill>
                <a:latin typeface="Arial" pitchFamily="34" charset="0"/>
                <a:cs typeface="Arial" pitchFamily="34" charset="0"/>
              </a:rPr>
              <a:t>b. </a:t>
            </a:r>
            <a:r>
              <a:rPr lang="es-MX" sz="2200" dirty="0" smtClean="0">
                <a:latin typeface="Arial" pitchFamily="34" charset="0"/>
                <a:cs typeface="Arial" pitchFamily="34" charset="0"/>
              </a:rPr>
              <a:t>Necesidades </a:t>
            </a:r>
            <a:r>
              <a:rPr lang="es-MX" sz="2200" dirty="0" smtClean="0">
                <a:latin typeface="Arial" pitchFamily="34" charset="0"/>
                <a:cs typeface="Arial" pitchFamily="34" charset="0"/>
              </a:rPr>
              <a:t>de los Usuarios y Objetivo de los Estados Financieros Básicos </a:t>
            </a:r>
            <a:r>
              <a:rPr lang="es-MX" sz="2200" dirty="0" smtClean="0">
                <a:solidFill>
                  <a:srgbClr val="FFFF00"/>
                </a:solidFill>
                <a:latin typeface="Arial" pitchFamily="34" charset="0"/>
                <a:cs typeface="Arial" pitchFamily="34" charset="0"/>
              </a:rPr>
              <a:t>(NIF- A3).</a:t>
            </a:r>
          </a:p>
          <a:p>
            <a:pPr algn="just"/>
            <a:r>
              <a:rPr lang="es-MX" sz="2200" dirty="0" smtClean="0">
                <a:solidFill>
                  <a:srgbClr val="FFFF00"/>
                </a:solidFill>
                <a:latin typeface="Arial" pitchFamily="34" charset="0"/>
                <a:cs typeface="Arial" pitchFamily="34" charset="0"/>
              </a:rPr>
              <a:t>c.  </a:t>
            </a:r>
            <a:r>
              <a:rPr lang="es-MX" sz="2200" dirty="0" smtClean="0">
                <a:latin typeface="Arial" pitchFamily="34" charset="0"/>
                <a:cs typeface="Arial" pitchFamily="34" charset="0"/>
              </a:rPr>
              <a:t>Características </a:t>
            </a:r>
            <a:r>
              <a:rPr lang="es-MX" sz="2200" dirty="0" smtClean="0">
                <a:latin typeface="Arial" pitchFamily="34" charset="0"/>
                <a:cs typeface="Arial" pitchFamily="34" charset="0"/>
              </a:rPr>
              <a:t>Cualitativas de los Estados Financieros </a:t>
            </a:r>
          </a:p>
          <a:p>
            <a:pPr algn="just"/>
            <a:r>
              <a:rPr lang="es-MX" sz="2200" dirty="0" smtClean="0">
                <a:latin typeface="Arial" pitchFamily="34" charset="0"/>
                <a:cs typeface="Arial" pitchFamily="34" charset="0"/>
              </a:rPr>
              <a:t>      </a:t>
            </a:r>
            <a:r>
              <a:rPr lang="es-MX" sz="2200" dirty="0" smtClean="0">
                <a:solidFill>
                  <a:srgbClr val="FFFF00"/>
                </a:solidFill>
                <a:latin typeface="Arial" pitchFamily="34" charset="0"/>
                <a:cs typeface="Arial" pitchFamily="34" charset="0"/>
              </a:rPr>
              <a:t>(NIF- A4</a:t>
            </a:r>
            <a:r>
              <a:rPr lang="es-MX" sz="2200" dirty="0" smtClean="0">
                <a:solidFill>
                  <a:srgbClr val="FFFF00"/>
                </a:solidFill>
                <a:latin typeface="Arial" pitchFamily="34" charset="0"/>
                <a:cs typeface="Arial" pitchFamily="34" charset="0"/>
              </a:rPr>
              <a:t>).</a:t>
            </a:r>
          </a:p>
          <a:p>
            <a:pPr algn="just"/>
            <a:r>
              <a:rPr lang="es-MX" sz="2200" dirty="0" smtClean="0">
                <a:solidFill>
                  <a:srgbClr val="FFFF00"/>
                </a:solidFill>
                <a:latin typeface="Arial" pitchFamily="34" charset="0"/>
                <a:cs typeface="Arial" pitchFamily="34" charset="0"/>
              </a:rPr>
              <a:t>d.  </a:t>
            </a:r>
            <a:r>
              <a:rPr lang="es-MX" sz="2200" dirty="0" smtClean="0">
                <a:latin typeface="Arial" pitchFamily="34" charset="0"/>
                <a:cs typeface="Arial" pitchFamily="34" charset="0"/>
              </a:rPr>
              <a:t>Elementos </a:t>
            </a:r>
            <a:r>
              <a:rPr lang="es-MX" sz="2200" dirty="0" smtClean="0">
                <a:latin typeface="Arial" pitchFamily="34" charset="0"/>
                <a:cs typeface="Arial" pitchFamily="34" charset="0"/>
              </a:rPr>
              <a:t>Básicos de los Estados Financieros </a:t>
            </a:r>
            <a:r>
              <a:rPr lang="es-MX" sz="2200" dirty="0" smtClean="0">
                <a:solidFill>
                  <a:srgbClr val="FFFF00"/>
                </a:solidFill>
                <a:latin typeface="Arial" pitchFamily="34" charset="0"/>
                <a:cs typeface="Arial" pitchFamily="34" charset="0"/>
              </a:rPr>
              <a:t>(NIF- A5).</a:t>
            </a:r>
          </a:p>
          <a:p>
            <a:pPr algn="just"/>
            <a:r>
              <a:rPr lang="es-MX" sz="2200" dirty="0" smtClean="0">
                <a:solidFill>
                  <a:srgbClr val="FFFF00"/>
                </a:solidFill>
                <a:latin typeface="Arial" pitchFamily="34" charset="0"/>
                <a:cs typeface="Arial" pitchFamily="34" charset="0"/>
              </a:rPr>
              <a:t>e. </a:t>
            </a:r>
            <a:r>
              <a:rPr lang="es-MX" sz="2200" dirty="0" smtClean="0">
                <a:latin typeface="Arial" pitchFamily="34" charset="0"/>
                <a:cs typeface="Arial" pitchFamily="34" charset="0"/>
              </a:rPr>
              <a:t>Criterios </a:t>
            </a:r>
            <a:r>
              <a:rPr lang="es-MX" sz="2200" dirty="0" smtClean="0">
                <a:latin typeface="Arial" pitchFamily="34" charset="0"/>
                <a:cs typeface="Arial" pitchFamily="34" charset="0"/>
              </a:rPr>
              <a:t>generales de reconocimiento y valuación de los elementos de los estados financieros </a:t>
            </a:r>
            <a:r>
              <a:rPr lang="es-MX" sz="2200" dirty="0" smtClean="0">
                <a:solidFill>
                  <a:srgbClr val="FFFF00"/>
                </a:solidFill>
                <a:latin typeface="Arial" pitchFamily="34" charset="0"/>
                <a:cs typeface="Arial" pitchFamily="34" charset="0"/>
              </a:rPr>
              <a:t>(NIF- A6).</a:t>
            </a:r>
          </a:p>
          <a:p>
            <a:pPr algn="just"/>
            <a:r>
              <a:rPr lang="es-MX" sz="2200" dirty="0" smtClean="0">
                <a:solidFill>
                  <a:srgbClr val="FFFF00"/>
                </a:solidFill>
                <a:latin typeface="Arial" pitchFamily="34" charset="0"/>
                <a:cs typeface="Arial" pitchFamily="34" charset="0"/>
              </a:rPr>
              <a:t>f. </a:t>
            </a:r>
            <a:r>
              <a:rPr lang="es-MX" sz="2200" dirty="0" smtClean="0">
                <a:latin typeface="Arial" pitchFamily="34" charset="0"/>
                <a:cs typeface="Arial" pitchFamily="34" charset="0"/>
              </a:rPr>
              <a:t>Criterios </a:t>
            </a:r>
            <a:r>
              <a:rPr lang="es-MX" sz="2200" dirty="0" smtClean="0">
                <a:latin typeface="Arial" pitchFamily="34" charset="0"/>
                <a:cs typeface="Arial" pitchFamily="34" charset="0"/>
              </a:rPr>
              <a:t>generales de presentación y revelación de los elementos de los estados financieros </a:t>
            </a:r>
            <a:r>
              <a:rPr lang="es-MX" sz="2200" dirty="0" smtClean="0">
                <a:solidFill>
                  <a:srgbClr val="FFFF00"/>
                </a:solidFill>
                <a:latin typeface="Arial" pitchFamily="34" charset="0"/>
                <a:cs typeface="Arial" pitchFamily="34" charset="0"/>
              </a:rPr>
              <a:t>(NIF- A7).</a:t>
            </a:r>
          </a:p>
          <a:p>
            <a:pPr algn="just"/>
            <a:r>
              <a:rPr lang="es-MX" sz="2200" dirty="0" smtClean="0">
                <a:solidFill>
                  <a:srgbClr val="FFFF00"/>
                </a:solidFill>
                <a:latin typeface="Arial" pitchFamily="34" charset="0"/>
                <a:cs typeface="Arial" pitchFamily="34" charset="0"/>
              </a:rPr>
              <a:t>g.  </a:t>
            </a:r>
            <a:r>
              <a:rPr lang="es-MX" sz="2200" dirty="0" smtClean="0">
                <a:latin typeface="Arial" pitchFamily="34" charset="0"/>
                <a:cs typeface="Arial" pitchFamily="34" charset="0"/>
              </a:rPr>
              <a:t>Bases </a:t>
            </a:r>
            <a:r>
              <a:rPr lang="es-MX" sz="2200" dirty="0" smtClean="0">
                <a:latin typeface="Arial" pitchFamily="34" charset="0"/>
                <a:cs typeface="Arial" pitchFamily="34" charset="0"/>
              </a:rPr>
              <a:t>para la Aplicación de la Norma Supletoria en Ausencia de NIF particulares.</a:t>
            </a:r>
            <a:endParaRPr lang="es-MX" sz="24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23</a:t>
            </a:fld>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015663"/>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a. Postulados básicos del Sistema de Información Contable (NIF- A2).</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608732"/>
            <a:ext cx="8215370" cy="2677656"/>
          </a:xfrm>
          <a:prstGeom prst="rect">
            <a:avLst/>
          </a:prstGeom>
          <a:noFill/>
        </p:spPr>
        <p:txBody>
          <a:bodyPr wrap="square" rtlCol="0">
            <a:spAutoFit/>
          </a:bodyPr>
          <a:lstStyle/>
          <a:p>
            <a:pPr algn="just"/>
            <a:r>
              <a:rPr lang="es-MX" sz="2400" dirty="0" smtClean="0">
                <a:latin typeface="Arial" pitchFamily="34" charset="0"/>
                <a:cs typeface="Arial" pitchFamily="34" charset="0"/>
              </a:rPr>
              <a:t>Son fundamentos que configuran el sistema de información contable y rigen el ambiente bajo el cual debe operar. Por lo tanto, incide en la identificación, análisis, interpretación, capacitación, procesamiento y el reconocimiento de las transacciones, transformaciones internas y otros eventos que llevan a cabo o que afectan a una entidad.</a:t>
            </a:r>
            <a:endParaRPr lang="es-MX" sz="24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24</a:t>
            </a:fld>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015663"/>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a. Postulados básicos del Sistema de Información Contable (NIF- A2).</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608732"/>
            <a:ext cx="8215370" cy="3293209"/>
          </a:xfrm>
          <a:prstGeom prst="rect">
            <a:avLst/>
          </a:prstGeom>
          <a:noFill/>
        </p:spPr>
        <p:txBody>
          <a:bodyPr wrap="square" rtlCol="0">
            <a:spAutoFit/>
          </a:bodyPr>
          <a:lstStyle/>
          <a:p>
            <a:pPr marL="457200" indent="-457200" algn="just">
              <a:buFont typeface="+mj-lt"/>
              <a:buAutoNum type="arabicPeriod"/>
            </a:pPr>
            <a:r>
              <a:rPr lang="es-MX" sz="2600" dirty="0" smtClean="0">
                <a:latin typeface="Arial" pitchFamily="34" charset="0"/>
                <a:cs typeface="Arial" pitchFamily="34" charset="0"/>
              </a:rPr>
              <a:t>Sustancia Económica.</a:t>
            </a:r>
          </a:p>
          <a:p>
            <a:pPr marL="457200" indent="-457200" algn="just">
              <a:buFont typeface="+mj-lt"/>
              <a:buAutoNum type="arabicPeriod"/>
            </a:pPr>
            <a:r>
              <a:rPr lang="es-MX" sz="2600" dirty="0" smtClean="0">
                <a:latin typeface="Arial" pitchFamily="34" charset="0"/>
                <a:cs typeface="Arial" pitchFamily="34" charset="0"/>
              </a:rPr>
              <a:t>Entidad Económica.</a:t>
            </a:r>
          </a:p>
          <a:p>
            <a:pPr marL="457200" indent="-457200" algn="just">
              <a:buFont typeface="+mj-lt"/>
              <a:buAutoNum type="arabicPeriod"/>
            </a:pPr>
            <a:r>
              <a:rPr lang="es-MX" sz="2600" dirty="0" smtClean="0">
                <a:latin typeface="Arial" pitchFamily="34" charset="0"/>
                <a:cs typeface="Arial" pitchFamily="34" charset="0"/>
              </a:rPr>
              <a:t>Negocio en Marcha.</a:t>
            </a:r>
          </a:p>
          <a:p>
            <a:pPr marL="457200" indent="-457200" algn="just">
              <a:buFont typeface="+mj-lt"/>
              <a:buAutoNum type="arabicPeriod"/>
            </a:pPr>
            <a:r>
              <a:rPr lang="es-MX" sz="2600" dirty="0" smtClean="0">
                <a:latin typeface="Arial" pitchFamily="34" charset="0"/>
                <a:cs typeface="Arial" pitchFamily="34" charset="0"/>
              </a:rPr>
              <a:t>Devengación Contable.</a:t>
            </a:r>
          </a:p>
          <a:p>
            <a:pPr marL="457200" indent="-457200" algn="just">
              <a:buFont typeface="+mj-lt"/>
              <a:buAutoNum type="arabicPeriod"/>
            </a:pPr>
            <a:r>
              <a:rPr lang="es-MX" sz="2600" dirty="0" smtClean="0">
                <a:latin typeface="Arial" pitchFamily="34" charset="0"/>
                <a:cs typeface="Arial" pitchFamily="34" charset="0"/>
              </a:rPr>
              <a:t>Asociación de Costos y Gastos con Ingresos.</a:t>
            </a:r>
          </a:p>
          <a:p>
            <a:pPr marL="457200" indent="-457200" algn="just">
              <a:buFont typeface="+mj-lt"/>
              <a:buAutoNum type="arabicPeriod"/>
            </a:pPr>
            <a:r>
              <a:rPr lang="es-MX" sz="2600" dirty="0" smtClean="0">
                <a:latin typeface="Arial" pitchFamily="34" charset="0"/>
                <a:cs typeface="Arial" pitchFamily="34" charset="0"/>
              </a:rPr>
              <a:t>Valuación.</a:t>
            </a:r>
          </a:p>
          <a:p>
            <a:pPr marL="457200" indent="-457200" algn="just">
              <a:buFont typeface="+mj-lt"/>
              <a:buAutoNum type="arabicPeriod"/>
            </a:pPr>
            <a:r>
              <a:rPr lang="es-MX" sz="2600" dirty="0" smtClean="0">
                <a:latin typeface="Arial" pitchFamily="34" charset="0"/>
                <a:cs typeface="Arial" pitchFamily="34" charset="0"/>
              </a:rPr>
              <a:t>Dualidad Económica.</a:t>
            </a:r>
          </a:p>
          <a:p>
            <a:pPr marL="457200" indent="-457200" algn="just">
              <a:buFont typeface="+mj-lt"/>
              <a:buAutoNum type="arabicPeriod"/>
            </a:pPr>
            <a:r>
              <a:rPr lang="es-MX" sz="2600" dirty="0" smtClean="0">
                <a:latin typeface="Arial" pitchFamily="34" charset="0"/>
                <a:cs typeface="Arial" pitchFamily="34" charset="0"/>
              </a:rPr>
              <a:t>Consistencia.</a:t>
            </a:r>
            <a:endParaRPr lang="es-MX" sz="2600"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25</a:t>
            </a:fld>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015663"/>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b. Necesidades de los Usuarios y Objetivo de los Estados Financieros Básicos (NIF- A3).</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608732"/>
            <a:ext cx="8215370" cy="2246769"/>
          </a:xfrm>
          <a:prstGeom prst="rect">
            <a:avLst/>
          </a:prstGeom>
          <a:noFill/>
        </p:spPr>
        <p:txBody>
          <a:bodyPr wrap="square" rtlCol="0">
            <a:spAutoFit/>
          </a:bodyPr>
          <a:lstStyle/>
          <a:p>
            <a:pPr algn="just"/>
            <a:r>
              <a:rPr lang="es-MX" sz="2800" dirty="0" smtClean="0">
                <a:latin typeface="Arial" pitchFamily="34" charset="0"/>
                <a:cs typeface="Arial" pitchFamily="34" charset="0"/>
              </a:rPr>
              <a:t>El objetivo de los estados financieros se derivan de las necesidades del usuario, las cuales dependen significativamente de la naturaleza de las actividades de la entidad y de la relación que dicho usuario tenga con ésta.</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26</a:t>
            </a:fld>
            <a:endParaRPr lang="es-MX"/>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55399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Los Estados Financieros deben permitir evaluar:</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1928802"/>
            <a:ext cx="8215370" cy="4401205"/>
          </a:xfrm>
          <a:prstGeom prst="rect">
            <a:avLst/>
          </a:prstGeom>
          <a:noFill/>
        </p:spPr>
        <p:txBody>
          <a:bodyPr wrap="square" rtlCol="0">
            <a:spAutoFit/>
          </a:bodyPr>
          <a:lstStyle/>
          <a:p>
            <a:pPr marL="514350" indent="-514350" algn="just">
              <a:buFont typeface="+mj-lt"/>
              <a:buAutoNum type="alphaLcPeriod"/>
            </a:pPr>
            <a:r>
              <a:rPr lang="es-MX" sz="2800" dirty="0" smtClean="0">
                <a:latin typeface="Arial" pitchFamily="34" charset="0"/>
                <a:cs typeface="Arial" pitchFamily="34" charset="0"/>
              </a:rPr>
              <a:t>El comportamiento  económico – financiero de la entidad, su estabilidad y su vulnerabilidad, su efectividad y eficiencia en el cumplimiento de sus objetivos.</a:t>
            </a:r>
          </a:p>
          <a:p>
            <a:pPr marL="514350" indent="-514350" algn="just">
              <a:buFont typeface="+mj-lt"/>
              <a:buAutoNum type="alphaLcPeriod"/>
            </a:pPr>
            <a:r>
              <a:rPr lang="es-MX" sz="2800" dirty="0" smtClean="0">
                <a:latin typeface="Arial" pitchFamily="34" charset="0"/>
                <a:cs typeface="Arial" pitchFamily="34" charset="0"/>
              </a:rPr>
              <a:t>La capacidad de la entidad para mantener y optimizar sus recursos, obtener financiamientos adecuados, retribuir a sus fuentes de financiamiento y determinar la viabilidad de la entidad como negocio en marcha.</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27</a:t>
            </a:fld>
            <a:endParaRPr lang="es-MX"/>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015663"/>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Los Estados Financieros Básicos que satisfacen </a:t>
            </a:r>
          </a:p>
          <a:p>
            <a:pPr marL="742950" indent="-742950" algn="ctr"/>
            <a:r>
              <a:rPr lang="es-MX" sz="3000" dirty="0" smtClean="0">
                <a:solidFill>
                  <a:srgbClr val="FFFF00"/>
                </a:solidFill>
                <a:latin typeface="Arial" pitchFamily="34" charset="0"/>
                <a:cs typeface="Arial" pitchFamily="34" charset="0"/>
              </a:rPr>
              <a:t>las Necesidades del usuario, son: </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493245"/>
            <a:ext cx="8215370" cy="3293209"/>
          </a:xfrm>
          <a:prstGeom prst="rect">
            <a:avLst/>
          </a:prstGeom>
          <a:noFill/>
        </p:spPr>
        <p:txBody>
          <a:bodyPr wrap="square" rtlCol="0">
            <a:spAutoFit/>
          </a:bodyPr>
          <a:lstStyle/>
          <a:p>
            <a:pPr marL="514350" indent="-514350" algn="just">
              <a:buFont typeface="+mj-lt"/>
              <a:buAutoNum type="alphaLcPeriod"/>
            </a:pPr>
            <a:r>
              <a:rPr lang="es-MX" sz="2600" dirty="0" smtClean="0">
                <a:latin typeface="Arial" pitchFamily="34" charset="0"/>
                <a:cs typeface="Arial" pitchFamily="34" charset="0"/>
              </a:rPr>
              <a:t>Estado de Situación Financiera ó Estado de Posición Financiera ó Balance General.</a:t>
            </a:r>
          </a:p>
          <a:p>
            <a:pPr marL="514350" indent="-514350" algn="just">
              <a:buFont typeface="+mj-lt"/>
              <a:buAutoNum type="alphaLcPeriod"/>
            </a:pPr>
            <a:r>
              <a:rPr lang="es-MX" sz="2600" dirty="0" smtClean="0">
                <a:latin typeface="Arial" pitchFamily="34" charset="0"/>
                <a:cs typeface="Arial" pitchFamily="34" charset="0"/>
              </a:rPr>
              <a:t>Estado de Resultados (Entidades Lucrativas), Estado de Actividades (Entidades No Lucrativas).</a:t>
            </a:r>
          </a:p>
          <a:p>
            <a:pPr marL="514350" indent="-514350" algn="just">
              <a:buFont typeface="+mj-lt"/>
              <a:buAutoNum type="alphaLcPeriod"/>
            </a:pPr>
            <a:r>
              <a:rPr lang="es-MX" sz="2600" dirty="0" smtClean="0">
                <a:latin typeface="Arial" pitchFamily="34" charset="0"/>
                <a:cs typeface="Arial" pitchFamily="34" charset="0"/>
              </a:rPr>
              <a:t>Estado de Variación en el Capital Contable (Entidades Lucrativas).</a:t>
            </a:r>
          </a:p>
          <a:p>
            <a:pPr marL="514350" indent="-514350" algn="just">
              <a:buFont typeface="+mj-lt"/>
              <a:buAutoNum type="alphaLcPeriod"/>
            </a:pPr>
            <a:r>
              <a:rPr lang="es-MX" sz="2600" dirty="0" smtClean="0">
                <a:latin typeface="Arial" pitchFamily="34" charset="0"/>
                <a:cs typeface="Arial" pitchFamily="34" charset="0"/>
              </a:rPr>
              <a:t>Estado de Cambios en la Situación Financiera (Estado de Flujo de Efectivo).</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28</a:t>
            </a:fld>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47732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c. Características Cualitativas de los Estados Financieros (NIF- A4).</a:t>
            </a: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143116"/>
            <a:ext cx="8215370" cy="4401205"/>
          </a:xfrm>
          <a:prstGeom prst="rect">
            <a:avLst/>
          </a:prstGeom>
          <a:noFill/>
        </p:spPr>
        <p:txBody>
          <a:bodyPr wrap="square" rtlCol="0">
            <a:spAutoFit/>
          </a:bodyPr>
          <a:lstStyle/>
          <a:p>
            <a:pPr algn="just"/>
            <a:r>
              <a:rPr lang="es-MX" sz="2800" dirty="0" smtClean="0">
                <a:latin typeface="Arial" pitchFamily="34" charset="0"/>
                <a:cs typeface="Arial" pitchFamily="34" charset="0"/>
              </a:rPr>
              <a:t>La información financiera contenida en los estados financieros debe reunir determinadas características cualitativas con la finalidad de ser útil para la toma de decisiones de los usuarios generales.</a:t>
            </a:r>
          </a:p>
          <a:p>
            <a:pPr algn="just"/>
            <a:endParaRPr lang="es-MX" sz="2800" dirty="0" smtClean="0">
              <a:latin typeface="Arial" pitchFamily="34" charset="0"/>
              <a:cs typeface="Arial" pitchFamily="34" charset="0"/>
            </a:endParaRPr>
          </a:p>
          <a:p>
            <a:pPr algn="just"/>
            <a:r>
              <a:rPr lang="es-MX" sz="28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Utilidad.</a:t>
            </a:r>
            <a:r>
              <a:rPr lang="es-MX" sz="2800" dirty="0" smtClean="0">
                <a:latin typeface="Arial" pitchFamily="34" charset="0"/>
                <a:cs typeface="Arial" pitchFamily="34" charset="0"/>
              </a:rPr>
              <a:t> Es la cualidad de adaptarse a las necesidades comunes del usuario en general y constituye el punto de partida para derivar las características primaria y secundarias.</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29</a:t>
            </a:fld>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533400" y="1371600"/>
            <a:ext cx="7851648" cy="833264"/>
          </a:xfrm>
        </p:spPr>
        <p:txBody>
          <a:bodyPr>
            <a:normAutofit fontScale="90000"/>
          </a:bodyPr>
          <a:lstStyle/>
          <a:p>
            <a:pPr algn="ctr"/>
            <a:r>
              <a:rPr lang="es-MX" dirty="0">
                <a:solidFill>
                  <a:srgbClr val="FFFF00"/>
                </a:solidFill>
              </a:rPr>
              <a:t>Contabilidad</a:t>
            </a:r>
            <a:endParaRPr lang="es-MX" dirty="0"/>
          </a:p>
        </p:txBody>
      </p:sp>
      <p:sp>
        <p:nvSpPr>
          <p:cNvPr id="5" name="Subtítulo 4"/>
          <p:cNvSpPr>
            <a:spLocks noGrp="1"/>
          </p:cNvSpPr>
          <p:nvPr>
            <p:ph type="subTitle" idx="1"/>
          </p:nvPr>
        </p:nvSpPr>
        <p:spPr>
          <a:xfrm>
            <a:off x="533400" y="2680696"/>
            <a:ext cx="7854696" cy="2936768"/>
          </a:xfrm>
        </p:spPr>
        <p:txBody>
          <a:bodyPr/>
          <a:lstStyle/>
          <a:p>
            <a:pPr algn="ctr"/>
            <a:r>
              <a:rPr lang="es-MX" sz="2800" i="1" dirty="0">
                <a:solidFill>
                  <a:srgbClr val="FFFF00"/>
                </a:solidFill>
              </a:rPr>
              <a:t>Tema 1</a:t>
            </a:r>
            <a:r>
              <a:rPr lang="es-MX" sz="2800" i="1" dirty="0" smtClean="0">
                <a:solidFill>
                  <a:srgbClr val="FFFF00"/>
                </a:solidFill>
              </a:rPr>
              <a:t>: Importancia de la </a:t>
            </a:r>
            <a:r>
              <a:rPr lang="es-MX" sz="2800" i="1" dirty="0" smtClean="0">
                <a:solidFill>
                  <a:srgbClr val="FFFF00"/>
                </a:solidFill>
              </a:rPr>
              <a:t>contabilidad</a:t>
            </a:r>
            <a:endParaRPr lang="es-MX" dirty="0"/>
          </a:p>
        </p:txBody>
      </p:sp>
      <p:pic>
        <p:nvPicPr>
          <p:cNvPr id="1026" name="Picture 2" descr="contabilid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052" y="3789040"/>
            <a:ext cx="3096343" cy="1667927"/>
          </a:xfrm>
          <a:prstGeom prst="rect">
            <a:avLst/>
          </a:prstGeom>
          <a:noFill/>
          <a:extLst>
            <a:ext uri="{909E8E84-426E-40DD-AFC4-6F175D3DCCD1}">
              <a14:hiddenFill xmlns:a14="http://schemas.microsoft.com/office/drawing/2010/main">
                <a:solidFill>
                  <a:srgbClr val="FFFFFF"/>
                </a:solidFill>
              </a14:hiddenFill>
            </a:ext>
          </a:extLst>
        </p:spPr>
      </p:pic>
      <p:sp>
        <p:nvSpPr>
          <p:cNvPr id="2" name="Marcador de número de diapositiva 1"/>
          <p:cNvSpPr>
            <a:spLocks noGrp="1"/>
          </p:cNvSpPr>
          <p:nvPr>
            <p:ph type="sldNum" sz="quarter" idx="12"/>
          </p:nvPr>
        </p:nvSpPr>
        <p:spPr/>
        <p:txBody>
          <a:bodyPr/>
          <a:lstStyle/>
          <a:p>
            <a:fld id="{C9A2EFE6-58DF-46D7-BD0D-187D2BD1D008}" type="slidenum">
              <a:rPr lang="es-MX" smtClean="0"/>
              <a:pPr/>
              <a:t>3</a:t>
            </a:fld>
            <a:endParaRPr lang="es-MX"/>
          </a:p>
        </p:txBody>
      </p:sp>
    </p:spTree>
    <p:extLst>
      <p:ext uri="{BB962C8B-B14F-4D97-AF65-F5344CB8AC3E}">
        <p14:creationId xmlns:p14="http://schemas.microsoft.com/office/powerpoint/2010/main" val="3382051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47732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c. Características Cualitativas de los Estados Financieros (NIF- A4).</a:t>
            </a: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143116"/>
            <a:ext cx="8215370" cy="3970318"/>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Característica </a:t>
            </a:r>
            <a:r>
              <a:rPr lang="es-MX" sz="2800" dirty="0" smtClean="0">
                <a:solidFill>
                  <a:srgbClr val="FFFF00"/>
                </a:solidFill>
                <a:latin typeface="Arial" pitchFamily="34" charset="0"/>
                <a:cs typeface="Arial" pitchFamily="34" charset="0"/>
              </a:rPr>
              <a:t>Primaria:</a:t>
            </a:r>
          </a:p>
          <a:p>
            <a:pPr algn="just"/>
            <a:endParaRPr lang="es-MX" sz="2800" dirty="0" smtClean="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Confiabilidad. </a:t>
            </a:r>
            <a:r>
              <a:rPr lang="es-MX" sz="2800" dirty="0" smtClean="0">
                <a:latin typeface="Arial" pitchFamily="34" charset="0"/>
                <a:cs typeface="Arial" pitchFamily="34" charset="0"/>
              </a:rPr>
              <a:t>Se encuentra asociada con las características de veracidad, representatividad, objetividad, verificabilidad e información suficiente.</a:t>
            </a:r>
          </a:p>
          <a:p>
            <a:pPr algn="just"/>
            <a:endParaRPr lang="es-MX" sz="2800" dirty="0" smtClean="0">
              <a:solidFill>
                <a:srgbClr val="FFC000"/>
              </a:solidFill>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Relevancia. </a:t>
            </a:r>
            <a:r>
              <a:rPr lang="es-MX" sz="2800" dirty="0" smtClean="0">
                <a:solidFill>
                  <a:srgbClr val="FFC000"/>
                </a:solidFill>
                <a:latin typeface="Arial" pitchFamily="34" charset="0"/>
                <a:cs typeface="Arial" pitchFamily="34" charset="0"/>
              </a:rPr>
              <a:t> </a:t>
            </a:r>
            <a:r>
              <a:rPr lang="es-MX" sz="2800" dirty="0" smtClean="0">
                <a:latin typeface="Arial" pitchFamily="34" charset="0"/>
                <a:cs typeface="Arial" pitchFamily="34" charset="0"/>
              </a:rPr>
              <a:t>Se le atribuyen dos posibilidades, de predicción, de confirmación y se le asocia el requisito de importancia relativa.</a:t>
            </a:r>
          </a:p>
        </p:txBody>
      </p:sp>
      <p:sp>
        <p:nvSpPr>
          <p:cNvPr id="4" name="Marcador de número de diapositiva 3"/>
          <p:cNvSpPr>
            <a:spLocks noGrp="1"/>
          </p:cNvSpPr>
          <p:nvPr>
            <p:ph type="sldNum" sz="quarter" idx="12"/>
          </p:nvPr>
        </p:nvSpPr>
        <p:spPr/>
        <p:txBody>
          <a:bodyPr/>
          <a:lstStyle/>
          <a:p>
            <a:fld id="{C9A2EFE6-58DF-46D7-BD0D-187D2BD1D008}" type="slidenum">
              <a:rPr lang="es-MX" smtClean="0"/>
              <a:pPr/>
              <a:t>30</a:t>
            </a:fld>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47732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c. Características Cualitativas de los Estados Financieros (NIF- A4).</a:t>
            </a: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6" name="5 CuadroTexto"/>
          <p:cNvSpPr txBox="1"/>
          <p:nvPr/>
        </p:nvSpPr>
        <p:spPr>
          <a:xfrm>
            <a:off x="571472" y="2143116"/>
            <a:ext cx="8215370" cy="3970318"/>
          </a:xfrm>
          <a:prstGeom prst="rect">
            <a:avLst/>
          </a:prstGeom>
          <a:noFill/>
        </p:spPr>
        <p:txBody>
          <a:bodyPr wrap="square" rtlCol="0">
            <a:spAutoFit/>
          </a:bodyPr>
          <a:lstStyle/>
          <a:p>
            <a:pPr algn="just"/>
            <a:r>
              <a:rPr lang="es-MX" sz="2800" dirty="0" smtClean="0">
                <a:solidFill>
                  <a:srgbClr val="FFFF00"/>
                </a:solidFill>
                <a:latin typeface="Arial" pitchFamily="34" charset="0"/>
                <a:cs typeface="Arial" pitchFamily="34" charset="0"/>
              </a:rPr>
              <a:t>Característica </a:t>
            </a:r>
            <a:r>
              <a:rPr lang="es-MX" sz="2800" dirty="0" smtClean="0">
                <a:solidFill>
                  <a:srgbClr val="FFFF00"/>
                </a:solidFill>
                <a:latin typeface="Arial" pitchFamily="34" charset="0"/>
                <a:cs typeface="Arial" pitchFamily="34" charset="0"/>
              </a:rPr>
              <a:t>Primaria:</a:t>
            </a:r>
          </a:p>
          <a:p>
            <a:pPr algn="just"/>
            <a:endParaRPr lang="es-MX" sz="2800" dirty="0" smtClean="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Comprensibilidad.</a:t>
            </a:r>
            <a:r>
              <a:rPr lang="es-MX" sz="2800" dirty="0" smtClean="0">
                <a:solidFill>
                  <a:srgbClr val="FFC000"/>
                </a:solidFill>
                <a:latin typeface="Arial" pitchFamily="34" charset="0"/>
                <a:cs typeface="Arial" pitchFamily="34" charset="0"/>
              </a:rPr>
              <a:t> </a:t>
            </a:r>
            <a:r>
              <a:rPr lang="es-MX" sz="2800" dirty="0" smtClean="0">
                <a:latin typeface="Arial" pitchFamily="34" charset="0"/>
                <a:cs typeface="Arial" pitchFamily="34" charset="0"/>
              </a:rPr>
              <a:t>Establece que la información debe ser entendible al usuario. </a:t>
            </a:r>
          </a:p>
          <a:p>
            <a:pPr algn="just"/>
            <a:endParaRPr lang="es-MX" sz="2800" dirty="0" smtClean="0">
              <a:latin typeface="Arial" pitchFamily="34" charset="0"/>
              <a:cs typeface="Arial" pitchFamily="34" charset="0"/>
            </a:endParaRPr>
          </a:p>
          <a:p>
            <a:pPr algn="just"/>
            <a:r>
              <a:rPr lang="es-MX" sz="2800" dirty="0" smtClean="0">
                <a:solidFill>
                  <a:srgbClr val="FFFF00"/>
                </a:solidFill>
                <a:latin typeface="Arial" pitchFamily="34" charset="0"/>
                <a:cs typeface="Arial" pitchFamily="34" charset="0"/>
              </a:rPr>
              <a:t>Comparabilidad.</a:t>
            </a:r>
            <a:r>
              <a:rPr lang="es-MX" sz="2800" dirty="0" smtClean="0">
                <a:solidFill>
                  <a:srgbClr val="FFC000"/>
                </a:solidFill>
                <a:latin typeface="Arial" pitchFamily="34" charset="0"/>
                <a:cs typeface="Arial" pitchFamily="34" charset="0"/>
              </a:rPr>
              <a:t> </a:t>
            </a:r>
            <a:r>
              <a:rPr lang="es-MX" sz="2800" dirty="0" smtClean="0">
                <a:latin typeface="Arial" pitchFamily="34" charset="0"/>
                <a:cs typeface="Arial" pitchFamily="34" charset="0"/>
              </a:rPr>
              <a:t>Permitir a los usuarios identificar y analizar las similitudes y diferencias con la información de la misma entidad y con la de otras entidades a lo largo del tiempo.</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31</a:t>
            </a:fld>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938992"/>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d. Elementos Básicos de los Estados Financieros (NIF- A5).</a:t>
            </a:r>
          </a:p>
          <a:p>
            <a:pPr marL="742950" indent="-742950" algn="ctr"/>
            <a:endParaRPr lang="es-MX" sz="3000" dirty="0" smtClean="0">
              <a:solidFill>
                <a:srgbClr val="FFC000"/>
              </a:solidFill>
              <a:latin typeface="Arial" pitchFamily="34" charset="0"/>
              <a:cs typeface="Arial" pitchFamily="34" charset="0"/>
            </a:endParaRP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500306"/>
            <a:ext cx="8215370" cy="3293209"/>
          </a:xfrm>
          <a:prstGeom prst="rect">
            <a:avLst/>
          </a:prstGeom>
          <a:noFill/>
        </p:spPr>
        <p:txBody>
          <a:bodyPr wrap="square" rtlCol="0">
            <a:spAutoFit/>
          </a:bodyPr>
          <a:lstStyle/>
          <a:p>
            <a:pPr marL="514350" indent="-514350" algn="just">
              <a:buFont typeface="+mj-lt"/>
              <a:buAutoNum type="arabicPeriod"/>
            </a:pPr>
            <a:r>
              <a:rPr lang="es-MX" sz="2600" dirty="0" smtClean="0">
                <a:latin typeface="Arial" pitchFamily="34" charset="0"/>
                <a:cs typeface="Arial" pitchFamily="34" charset="0"/>
              </a:rPr>
              <a:t>Estado de Situación Financiera: Activos, Pasivos y Capital (EL), Activos, Pasivos y Patrimonio Contable (E NO L).</a:t>
            </a:r>
          </a:p>
          <a:p>
            <a:pPr marL="514350" indent="-514350" algn="just">
              <a:buFont typeface="+mj-lt"/>
              <a:buAutoNum type="arabicPeriod"/>
            </a:pPr>
            <a:endParaRPr lang="es-MX" sz="2600" dirty="0" smtClean="0">
              <a:latin typeface="Arial" pitchFamily="34" charset="0"/>
              <a:cs typeface="Arial" pitchFamily="34" charset="0"/>
            </a:endParaRPr>
          </a:p>
          <a:p>
            <a:pPr marL="514350" indent="-514350" algn="just">
              <a:buFont typeface="+mj-lt"/>
              <a:buAutoNum type="arabicPeriod"/>
            </a:pPr>
            <a:r>
              <a:rPr lang="es-MX" sz="2600" dirty="0" smtClean="0">
                <a:latin typeface="Arial" pitchFamily="34" charset="0"/>
                <a:cs typeface="Arial" pitchFamily="34" charset="0"/>
              </a:rPr>
              <a:t>Estado de Resultados: Ingresos, Costos, Gastos y la Utilidad ó Pérdida Neta. Estado de Actividades: Ingresos, Costos, Gastos y Cambio Neto en el Patrimonio. </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32</a:t>
            </a:fld>
            <a:endParaRPr lang="es-MX"/>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938992"/>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d. Elementos Básicos de los Estados Financieros (NIF- A5).</a:t>
            </a:r>
          </a:p>
          <a:p>
            <a:pPr marL="742950" indent="-742950" algn="ctr"/>
            <a:endParaRPr lang="es-MX" sz="3000" dirty="0" smtClean="0">
              <a:solidFill>
                <a:srgbClr val="FFC000"/>
              </a:solidFill>
              <a:latin typeface="Arial" pitchFamily="34" charset="0"/>
              <a:cs typeface="Arial" pitchFamily="34" charset="0"/>
            </a:endParaRP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285992"/>
            <a:ext cx="8215370" cy="2893100"/>
          </a:xfrm>
          <a:prstGeom prst="rect">
            <a:avLst/>
          </a:prstGeom>
          <a:noFill/>
        </p:spPr>
        <p:txBody>
          <a:bodyPr wrap="square" rtlCol="0">
            <a:spAutoFit/>
          </a:bodyPr>
          <a:lstStyle/>
          <a:p>
            <a:pPr marL="514350" indent="-514350" algn="just">
              <a:buFont typeface="+mj-lt"/>
              <a:buAutoNum type="arabicPeriod" startAt="3"/>
            </a:pPr>
            <a:r>
              <a:rPr lang="es-MX" sz="2600" dirty="0" smtClean="0">
                <a:latin typeface="Arial" pitchFamily="34" charset="0"/>
                <a:cs typeface="Arial" pitchFamily="34" charset="0"/>
              </a:rPr>
              <a:t>Estado de Variación en el Capital Contable: Movimientos de propietarios,  la creación de reservas y la utilidad ó pérdida integral.</a:t>
            </a:r>
          </a:p>
          <a:p>
            <a:pPr marL="514350" indent="-514350" algn="just">
              <a:buFont typeface="+mj-lt"/>
              <a:buAutoNum type="arabicPeriod" startAt="3"/>
            </a:pPr>
            <a:endParaRPr lang="es-MX" sz="2600" dirty="0" smtClean="0">
              <a:latin typeface="Arial" pitchFamily="34" charset="0"/>
              <a:cs typeface="Arial" pitchFamily="34" charset="0"/>
            </a:endParaRPr>
          </a:p>
          <a:p>
            <a:pPr marL="514350" indent="-514350" algn="just">
              <a:buFont typeface="+mj-lt"/>
              <a:buAutoNum type="arabicPeriod" startAt="3"/>
            </a:pPr>
            <a:r>
              <a:rPr lang="es-MX" sz="2600" dirty="0" smtClean="0">
                <a:latin typeface="Arial" pitchFamily="34" charset="0"/>
                <a:cs typeface="Arial" pitchFamily="34" charset="0"/>
              </a:rPr>
              <a:t>Estado de Cambios en la Situación Financiera (Estado de Flujo de Efectivo): Origen y Aplicación de Recursos.</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33</a:t>
            </a:fld>
            <a:endParaRPr lang="es-MX"/>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2862322"/>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e. Criterios generales de reconocimiento y valuación de los elementos de los estados financieros (NIF- A6).</a:t>
            </a:r>
          </a:p>
          <a:p>
            <a:pPr marL="742950" indent="-742950" algn="ctr"/>
            <a:endParaRPr lang="es-MX" sz="3000" dirty="0" smtClean="0">
              <a:solidFill>
                <a:srgbClr val="FFC000"/>
              </a:solidFill>
              <a:latin typeface="Arial" pitchFamily="34" charset="0"/>
              <a:cs typeface="Arial" pitchFamily="34" charset="0"/>
            </a:endParaRPr>
          </a:p>
          <a:p>
            <a:pPr marL="742950" indent="-742950" algn="ctr"/>
            <a:endParaRPr lang="es-MX" sz="3000" dirty="0" smtClean="0">
              <a:solidFill>
                <a:srgbClr val="FFC000"/>
              </a:solidFill>
              <a:latin typeface="Arial" pitchFamily="34" charset="0"/>
              <a:cs typeface="Arial" pitchFamily="34" charset="0"/>
            </a:endParaRPr>
          </a:p>
          <a:p>
            <a:pPr marL="742950" indent="-742950" algn="ctr"/>
            <a:endParaRPr lang="es-MX" sz="3000" dirty="0" smtClean="0">
              <a:solidFill>
                <a:srgbClr val="FFC000"/>
              </a:solidFill>
              <a:latin typeface="Arial" pitchFamily="34" charset="0"/>
              <a:cs typeface="Arial" pitchFamily="34" charset="0"/>
            </a:endParaRP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907755"/>
            <a:ext cx="8215370" cy="2092881"/>
          </a:xfrm>
          <a:prstGeom prst="rect">
            <a:avLst/>
          </a:prstGeom>
          <a:noFill/>
        </p:spPr>
        <p:txBody>
          <a:bodyPr wrap="square" rtlCol="0">
            <a:spAutoFit/>
          </a:bodyPr>
          <a:lstStyle/>
          <a:p>
            <a:pPr algn="just"/>
            <a:r>
              <a:rPr lang="es-MX" sz="2600" dirty="0" smtClean="0">
                <a:latin typeface="Arial" pitchFamily="34" charset="0"/>
                <a:cs typeface="Arial" pitchFamily="34" charset="0"/>
              </a:rPr>
              <a:t>Es el proceso que consiste (valuar, presentar y revelar) en incorporar de manera formal en el sistema de información contable los efectos de las transacciones, transformaciones internas y otros eventos que afectan una entidad.</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34</a:t>
            </a:fld>
            <a:endParaRPr 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47732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f. Criterios generales de presentación y revelación de los elementos de los estados financieros (NIF- A7).</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907755"/>
            <a:ext cx="8215370" cy="3293209"/>
          </a:xfrm>
          <a:prstGeom prst="rect">
            <a:avLst/>
          </a:prstGeom>
          <a:noFill/>
        </p:spPr>
        <p:txBody>
          <a:bodyPr wrap="square" rtlCol="0">
            <a:spAutoFit/>
          </a:bodyPr>
          <a:lstStyle/>
          <a:p>
            <a:pPr algn="just"/>
            <a:r>
              <a:rPr lang="es-MX" sz="2600" dirty="0" smtClean="0">
                <a:latin typeface="Arial" pitchFamily="34" charset="0"/>
                <a:cs typeface="Arial" pitchFamily="34" charset="0"/>
              </a:rPr>
              <a:t>Presentación de la Información Financiera se refiere al modo de mostrar adecuadamente los Estados Financieros y notas.</a:t>
            </a:r>
          </a:p>
          <a:p>
            <a:pPr algn="just"/>
            <a:endParaRPr lang="es-MX" sz="2600" dirty="0" smtClean="0">
              <a:latin typeface="Arial" pitchFamily="34" charset="0"/>
              <a:cs typeface="Arial" pitchFamily="34" charset="0"/>
            </a:endParaRPr>
          </a:p>
          <a:p>
            <a:pPr algn="just"/>
            <a:r>
              <a:rPr lang="es-MX" sz="2600" dirty="0" smtClean="0">
                <a:latin typeface="Arial" pitchFamily="34" charset="0"/>
                <a:cs typeface="Arial" pitchFamily="34" charset="0"/>
              </a:rPr>
              <a:t>Revelación es la acción de divulgar en estados financieros y sus notas toda aquella información que amplíe el origen y significación de los elementos de los estados.</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35</a:t>
            </a:fld>
            <a:endParaRPr 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1015663"/>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g. Bases para la Aplicación de la Norma Supletoria en Ausencia de NIF particulares.</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357430"/>
            <a:ext cx="8215370" cy="1692771"/>
          </a:xfrm>
          <a:prstGeom prst="rect">
            <a:avLst/>
          </a:prstGeom>
          <a:noFill/>
        </p:spPr>
        <p:txBody>
          <a:bodyPr wrap="square" rtlCol="0">
            <a:spAutoFit/>
          </a:bodyPr>
          <a:lstStyle/>
          <a:p>
            <a:pPr algn="just"/>
            <a:r>
              <a:rPr lang="es-MX" sz="2600" dirty="0" smtClean="0">
                <a:latin typeface="Arial" pitchFamily="34" charset="0"/>
                <a:cs typeface="Arial" pitchFamily="34" charset="0"/>
              </a:rPr>
              <a:t>Existe </a:t>
            </a:r>
            <a:r>
              <a:rPr lang="es-MX" sz="2600" dirty="0" err="1" smtClean="0">
                <a:latin typeface="Arial" pitchFamily="34" charset="0"/>
                <a:cs typeface="Arial" pitchFamily="34" charset="0"/>
              </a:rPr>
              <a:t>supletoriedad</a:t>
            </a:r>
            <a:r>
              <a:rPr lang="es-MX" sz="2600" dirty="0" smtClean="0">
                <a:latin typeface="Arial" pitchFamily="34" charset="0"/>
                <a:cs typeface="Arial" pitchFamily="34" charset="0"/>
              </a:rPr>
              <a:t> cuando la ausencia de la Norma de Información Financiera es cubierta por otro conjunto de normas formalmente establecido, distinto del mexicano.</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36</a:t>
            </a:fld>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303366"/>
            <a:ext cx="9144000" cy="55399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Juicio Profesional en la Aplicación de las NIF.</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71472" y="2071678"/>
            <a:ext cx="8215370" cy="4093428"/>
          </a:xfrm>
          <a:prstGeom prst="rect">
            <a:avLst/>
          </a:prstGeom>
          <a:noFill/>
        </p:spPr>
        <p:txBody>
          <a:bodyPr wrap="square" rtlCol="0">
            <a:spAutoFit/>
          </a:bodyPr>
          <a:lstStyle/>
          <a:p>
            <a:pPr algn="just"/>
            <a:r>
              <a:rPr lang="es-MX" sz="2600" dirty="0" smtClean="0">
                <a:latin typeface="Arial" pitchFamily="34" charset="0"/>
                <a:cs typeface="Arial" pitchFamily="34" charset="0"/>
              </a:rPr>
              <a:t>Se refiere al empleo de los conocimientos técnicos y experiencia necesaria para seleccionar posibles cursos de acción en la aplicación de las NIF, dentro del contexto de la situación económica de la operación a ser reconocida.</a:t>
            </a:r>
          </a:p>
          <a:p>
            <a:pPr algn="just"/>
            <a:endParaRPr lang="es-MX" sz="2600" dirty="0" smtClean="0">
              <a:latin typeface="Arial" pitchFamily="34" charset="0"/>
              <a:cs typeface="Arial" pitchFamily="34" charset="0"/>
            </a:endParaRPr>
          </a:p>
          <a:p>
            <a:pPr algn="just"/>
            <a:r>
              <a:rPr lang="es-MX" sz="2600" dirty="0" smtClean="0">
                <a:latin typeface="Arial" pitchFamily="34" charset="0"/>
                <a:cs typeface="Arial" pitchFamily="34" charset="0"/>
              </a:rPr>
              <a:t>Se debe de ejercer con un criterio prudencial, que consiste en seleccionar la opción más conservadora, con el objetivo de preservar la utilidad de la información financiera.</a:t>
            </a: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37</a:t>
            </a:fld>
            <a:endParaRPr lang="es-MX"/>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303366"/>
            <a:ext cx="9144000" cy="553998"/>
          </a:xfrm>
          <a:prstGeom prst="rect">
            <a:avLst/>
          </a:prstGeom>
          <a:noFill/>
        </p:spPr>
        <p:txBody>
          <a:bodyPr wrap="square" rtlCol="0">
            <a:spAutoFit/>
          </a:bodyPr>
          <a:lstStyle/>
          <a:p>
            <a:pPr marL="742950" indent="-742950" algn="ctr"/>
            <a:r>
              <a:rPr lang="es-MX" sz="3000" dirty="0" smtClean="0">
                <a:solidFill>
                  <a:srgbClr val="FFFF00"/>
                </a:solidFill>
                <a:latin typeface="Arial" pitchFamily="34" charset="0"/>
                <a:cs typeface="Arial" pitchFamily="34" charset="0"/>
              </a:rPr>
              <a:t>BIBLIOGRAFÍA</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6 CuadroTexto"/>
          <p:cNvSpPr txBox="1"/>
          <p:nvPr/>
        </p:nvSpPr>
        <p:spPr>
          <a:xfrm>
            <a:off x="539552" y="2420888"/>
            <a:ext cx="8215370" cy="4093428"/>
          </a:xfrm>
          <a:prstGeom prst="rect">
            <a:avLst/>
          </a:prstGeom>
          <a:noFill/>
        </p:spPr>
        <p:txBody>
          <a:bodyPr wrap="square" rtlCol="0">
            <a:spAutoFit/>
          </a:bodyPr>
          <a:lstStyle/>
          <a:p>
            <a:pPr>
              <a:defRPr/>
            </a:pPr>
            <a:r>
              <a:rPr lang="es-ES" sz="2800" dirty="0">
                <a:latin typeface="Arial Narrow" panose="020B0606020202030204" pitchFamily="34" charset="0"/>
              </a:rPr>
              <a:t>GUAJARDO,  </a:t>
            </a:r>
            <a:r>
              <a:rPr lang="es-ES" sz="2800" dirty="0" smtClean="0">
                <a:latin typeface="Arial Narrow" panose="020B0606020202030204" pitchFamily="34" charset="0"/>
              </a:rPr>
              <a:t>C. G. </a:t>
            </a:r>
            <a:r>
              <a:rPr lang="es-ES" sz="2800" dirty="0">
                <a:latin typeface="Arial Narrow" panose="020B0606020202030204" pitchFamily="34" charset="0"/>
              </a:rPr>
              <a:t>(2010). </a:t>
            </a:r>
            <a:r>
              <a:rPr lang="es-ES" sz="2800" i="1" dirty="0" smtClean="0">
                <a:solidFill>
                  <a:srgbClr val="00B0F0"/>
                </a:solidFill>
                <a:latin typeface="Arial Narrow" panose="020B0606020202030204" pitchFamily="34" charset="0"/>
              </a:rPr>
              <a:t>Contabilidad Financiera</a:t>
            </a:r>
            <a:r>
              <a:rPr lang="es-ES" sz="2800" i="1" dirty="0">
                <a:solidFill>
                  <a:srgbClr val="00B0F0"/>
                </a:solidFill>
                <a:latin typeface="Arial Narrow" panose="020B0606020202030204" pitchFamily="34" charset="0"/>
              </a:rPr>
              <a:t>.</a:t>
            </a:r>
            <a:r>
              <a:rPr lang="es-ES" sz="2800" i="1" dirty="0">
                <a:latin typeface="Arial Narrow" panose="020B0606020202030204" pitchFamily="34" charset="0"/>
              </a:rPr>
              <a:t> </a:t>
            </a:r>
            <a:r>
              <a:rPr lang="es-ES" sz="2800" dirty="0" smtClean="0">
                <a:latin typeface="Arial Narrow" panose="020B0606020202030204" pitchFamily="34" charset="0"/>
              </a:rPr>
              <a:t>Editorial </a:t>
            </a:r>
            <a:r>
              <a:rPr lang="es-ES" sz="2800" dirty="0">
                <a:latin typeface="Arial Narrow" panose="020B0606020202030204" pitchFamily="34" charset="0"/>
              </a:rPr>
              <a:t>Mc. Graw Hill</a:t>
            </a:r>
          </a:p>
          <a:p>
            <a:pPr>
              <a:defRPr/>
            </a:pPr>
            <a:endParaRPr lang="es-ES" sz="2800" dirty="0">
              <a:latin typeface="Arial Narrow" panose="020B0606020202030204" pitchFamily="34" charset="0"/>
            </a:endParaRPr>
          </a:p>
          <a:p>
            <a:pPr>
              <a:defRPr/>
            </a:pPr>
            <a:r>
              <a:rPr lang="es-ES" sz="2800" dirty="0">
                <a:latin typeface="Arial Narrow" panose="020B0606020202030204" pitchFamily="34" charset="0"/>
              </a:rPr>
              <a:t>ROMERO, </a:t>
            </a:r>
            <a:r>
              <a:rPr lang="es-ES" sz="2800" dirty="0" smtClean="0">
                <a:latin typeface="Arial Narrow" panose="020B0606020202030204" pitchFamily="34" charset="0"/>
              </a:rPr>
              <a:t>L. J. </a:t>
            </a:r>
            <a:r>
              <a:rPr lang="es-ES" sz="2800" dirty="0">
                <a:latin typeface="Arial Narrow" panose="020B0606020202030204" pitchFamily="34" charset="0"/>
              </a:rPr>
              <a:t>(</a:t>
            </a:r>
            <a:r>
              <a:rPr lang="es-ES" sz="2800" dirty="0" smtClean="0">
                <a:latin typeface="Arial Narrow" panose="020B0606020202030204" pitchFamily="34" charset="0"/>
              </a:rPr>
              <a:t>2014). </a:t>
            </a:r>
            <a:r>
              <a:rPr lang="es-ES" sz="2800" i="1" dirty="0">
                <a:solidFill>
                  <a:srgbClr val="FF0000"/>
                </a:solidFill>
                <a:latin typeface="Arial Narrow" panose="020B0606020202030204" pitchFamily="34" charset="0"/>
              </a:rPr>
              <a:t>Principios de Contabilidad. </a:t>
            </a:r>
            <a:r>
              <a:rPr lang="es-ES" sz="2800" dirty="0">
                <a:latin typeface="Arial Narrow" panose="020B0606020202030204" pitchFamily="34" charset="0"/>
              </a:rPr>
              <a:t>Editorial Mc. Graw </a:t>
            </a:r>
            <a:r>
              <a:rPr lang="es-ES" sz="2800" dirty="0" smtClean="0">
                <a:latin typeface="Arial Narrow" panose="020B0606020202030204" pitchFamily="34" charset="0"/>
              </a:rPr>
              <a:t>Hill</a:t>
            </a:r>
          </a:p>
          <a:p>
            <a:endParaRPr lang="es-MX" dirty="0"/>
          </a:p>
          <a:p>
            <a:r>
              <a:rPr lang="es-MX" sz="2800" dirty="0">
                <a:latin typeface="Arial Narrow" panose="020B0606020202030204" pitchFamily="34" charset="0"/>
              </a:rPr>
              <a:t>Públicos I.M. (</a:t>
            </a:r>
            <a:r>
              <a:rPr lang="es-MX" sz="2800" dirty="0" smtClean="0">
                <a:latin typeface="Arial Narrow" panose="020B0606020202030204" pitchFamily="34" charset="0"/>
              </a:rPr>
              <a:t>2019). </a:t>
            </a:r>
            <a:r>
              <a:rPr lang="es-MX" sz="2800" i="1" dirty="0">
                <a:solidFill>
                  <a:srgbClr val="002060"/>
                </a:solidFill>
                <a:latin typeface="Arial Narrow" panose="020B0606020202030204" pitchFamily="34" charset="0"/>
              </a:rPr>
              <a:t>Normas de Información Financiera</a:t>
            </a:r>
            <a:r>
              <a:rPr lang="es-MX" sz="2800" dirty="0">
                <a:solidFill>
                  <a:srgbClr val="002060"/>
                </a:solidFill>
                <a:latin typeface="Arial Narrow" panose="020B0606020202030204" pitchFamily="34" charset="0"/>
              </a:rPr>
              <a:t>. </a:t>
            </a:r>
            <a:r>
              <a:rPr lang="es-MX" sz="2800" dirty="0">
                <a:latin typeface="Arial Narrow" panose="020B0606020202030204" pitchFamily="34" charset="0"/>
              </a:rPr>
              <a:t>Instituto Mexicano de Contadores Públicos. CINIF. </a:t>
            </a:r>
          </a:p>
          <a:p>
            <a:r>
              <a:rPr lang="es-MX" dirty="0"/>
              <a:t>	</a:t>
            </a:r>
          </a:p>
          <a:p>
            <a:pPr>
              <a:defRPr/>
            </a:pPr>
            <a:endParaRPr lang="es-ES" sz="2800" dirty="0">
              <a:latin typeface="Arial Narrow" panose="020B0606020202030204"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38</a:t>
            </a:fld>
            <a:endParaRPr lang="es-MX"/>
          </a:p>
        </p:txBody>
      </p:sp>
    </p:spTree>
    <p:extLst>
      <p:ext uri="{BB962C8B-B14F-4D97-AF65-F5344CB8AC3E}">
        <p14:creationId xmlns:p14="http://schemas.microsoft.com/office/powerpoint/2010/main" val="340295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04016"/>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CONTABILIDAD.</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 name="2 Marcador de contenido"/>
          <p:cNvSpPr txBox="1">
            <a:spLocks/>
          </p:cNvSpPr>
          <p:nvPr/>
        </p:nvSpPr>
        <p:spPr>
          <a:xfrm>
            <a:off x="952500" y="2132856"/>
            <a:ext cx="7435924" cy="3240360"/>
          </a:xfrm>
          <a:prstGeom prst="rect">
            <a:avLst/>
          </a:prstGeom>
        </p:spPr>
        <p:txBody>
          <a:bodyPr vert="horz" lIns="0" rIns="18288">
            <a:normAutofit/>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just"/>
            <a:r>
              <a:rPr lang="es-ES" dirty="0" smtClean="0">
                <a:latin typeface="Lucida Sans" pitchFamily="34" charset="0"/>
              </a:rPr>
              <a:t>Técnica mediante la cual se registran, clasifican y resumen las operaciones, </a:t>
            </a:r>
            <a:r>
              <a:rPr lang="es-ES" dirty="0" smtClean="0">
                <a:latin typeface="Lucida Sans" pitchFamily="34" charset="0"/>
              </a:rPr>
              <a:t>transacciones, y </a:t>
            </a:r>
            <a:r>
              <a:rPr lang="es-ES" dirty="0" smtClean="0">
                <a:latin typeface="Lucida Sans" pitchFamily="34" charset="0"/>
              </a:rPr>
              <a:t>eventos económicos, naturales y de cualquier tipo, identificables y cuantificables que afectan a </a:t>
            </a:r>
            <a:r>
              <a:rPr lang="es-ES" dirty="0">
                <a:latin typeface="Lucida Sans" pitchFamily="34" charset="0"/>
              </a:rPr>
              <a:t>l</a:t>
            </a:r>
            <a:r>
              <a:rPr lang="es-ES" dirty="0" smtClean="0">
                <a:latin typeface="Lucida Sans" pitchFamily="34" charset="0"/>
              </a:rPr>
              <a:t>a entidad. </a:t>
            </a:r>
          </a:p>
          <a:p>
            <a:pPr algn="just"/>
            <a:r>
              <a:rPr lang="es-ES" dirty="0" smtClean="0">
                <a:latin typeface="Lucida Sans" pitchFamily="34" charset="0"/>
              </a:rPr>
              <a:t>(Romero, 2014, 52)</a:t>
            </a:r>
            <a:endParaRPr lang="es-MX" dirty="0"/>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4</a:t>
            </a:fld>
            <a:endParaRPr lang="es-MX"/>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04016"/>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CONTABILIDAD.</a:t>
            </a:r>
          </a:p>
        </p:txBody>
      </p:sp>
      <p:sp>
        <p:nvSpPr>
          <p:cNvPr id="3" name="2 CuadroTexto"/>
          <p:cNvSpPr txBox="1"/>
          <p:nvPr/>
        </p:nvSpPr>
        <p:spPr>
          <a:xfrm>
            <a:off x="571472" y="2175586"/>
            <a:ext cx="7715304" cy="3539430"/>
          </a:xfrm>
          <a:prstGeom prst="rect">
            <a:avLst/>
          </a:prstGeom>
          <a:noFill/>
        </p:spPr>
        <p:txBody>
          <a:bodyPr wrap="square" rtlCol="0">
            <a:spAutoFit/>
          </a:bodyPr>
          <a:lstStyle/>
          <a:p>
            <a:pPr algn="just"/>
            <a:r>
              <a:rPr lang="es-MX" sz="2800" dirty="0" smtClean="0">
                <a:latin typeface="Arial" pitchFamily="34" charset="0"/>
                <a:cs typeface="Arial" pitchFamily="34" charset="0"/>
              </a:rPr>
              <a:t>Es una </a:t>
            </a:r>
            <a:r>
              <a:rPr lang="es-MX" sz="2800" dirty="0" smtClean="0">
                <a:solidFill>
                  <a:srgbClr val="FFC000"/>
                </a:solidFill>
                <a:latin typeface="Arial" pitchFamily="34" charset="0"/>
                <a:cs typeface="Arial" pitchFamily="34" charset="0"/>
              </a:rPr>
              <a:t>técnica</a:t>
            </a:r>
            <a:r>
              <a:rPr lang="es-MX" sz="2800" dirty="0" smtClean="0">
                <a:latin typeface="Arial" pitchFamily="34" charset="0"/>
                <a:cs typeface="Arial" pitchFamily="34" charset="0"/>
              </a:rPr>
              <a:t> que se utiliza </a:t>
            </a:r>
            <a:r>
              <a:rPr lang="es-MX" sz="2800" dirty="0" smtClean="0">
                <a:solidFill>
                  <a:srgbClr val="FFC000"/>
                </a:solidFill>
                <a:latin typeface="Arial" pitchFamily="34" charset="0"/>
                <a:cs typeface="Arial" pitchFamily="34" charset="0"/>
              </a:rPr>
              <a:t>para</a:t>
            </a:r>
            <a:r>
              <a:rPr lang="es-MX" sz="2800" dirty="0" smtClean="0">
                <a:latin typeface="Arial" pitchFamily="34" charset="0"/>
                <a:cs typeface="Arial" pitchFamily="34" charset="0"/>
              </a:rPr>
              <a:t> el </a:t>
            </a:r>
            <a:r>
              <a:rPr lang="es-MX" sz="2800" dirty="0" smtClean="0">
                <a:solidFill>
                  <a:srgbClr val="FFC000"/>
                </a:solidFill>
                <a:latin typeface="Arial" pitchFamily="34" charset="0"/>
                <a:cs typeface="Arial" pitchFamily="34" charset="0"/>
              </a:rPr>
              <a:t>registro</a:t>
            </a:r>
            <a:r>
              <a:rPr lang="es-MX" sz="2800" dirty="0" smtClean="0">
                <a:latin typeface="Arial" pitchFamily="34" charset="0"/>
                <a:cs typeface="Arial" pitchFamily="34" charset="0"/>
              </a:rPr>
              <a:t> de las operaciones que afectan económicamente a una entidad y que </a:t>
            </a:r>
            <a:r>
              <a:rPr lang="es-MX" sz="2800" dirty="0" smtClean="0">
                <a:solidFill>
                  <a:srgbClr val="FFC000"/>
                </a:solidFill>
                <a:latin typeface="Arial" pitchFamily="34" charset="0"/>
                <a:cs typeface="Arial" pitchFamily="34" charset="0"/>
              </a:rPr>
              <a:t>produce</a:t>
            </a:r>
            <a:r>
              <a:rPr lang="es-MX" sz="2800" dirty="0" smtClean="0">
                <a:latin typeface="Arial" pitchFamily="34" charset="0"/>
                <a:cs typeface="Arial" pitchFamily="34" charset="0"/>
              </a:rPr>
              <a:t> sistemática y estructuradamente información financiera.</a:t>
            </a:r>
            <a:r>
              <a:rPr lang="es-MX" sz="2800" dirty="0" smtClean="0">
                <a:solidFill>
                  <a:schemeClr val="accent2">
                    <a:lumMod val="60000"/>
                    <a:lumOff val="40000"/>
                  </a:schemeClr>
                </a:solidFill>
                <a:latin typeface="Arial" pitchFamily="34" charset="0"/>
                <a:cs typeface="Arial" pitchFamily="34" charset="0"/>
              </a:rPr>
              <a:t> </a:t>
            </a:r>
          </a:p>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Las </a:t>
            </a:r>
            <a:r>
              <a:rPr lang="es-MX" sz="2800" dirty="0" smtClean="0">
                <a:solidFill>
                  <a:srgbClr val="FFC000"/>
                </a:solidFill>
                <a:latin typeface="Arial" pitchFamily="34" charset="0"/>
                <a:cs typeface="Arial" pitchFamily="34" charset="0"/>
              </a:rPr>
              <a:t>operaciones</a:t>
            </a:r>
            <a:r>
              <a:rPr lang="es-MX" sz="2800" dirty="0" smtClean="0">
                <a:latin typeface="Arial" pitchFamily="34" charset="0"/>
                <a:cs typeface="Arial" pitchFamily="34" charset="0"/>
              </a:rPr>
              <a:t> que afectan económicamente a una entidad </a:t>
            </a:r>
            <a:r>
              <a:rPr lang="es-MX" sz="2800" dirty="0" smtClean="0">
                <a:solidFill>
                  <a:srgbClr val="FFC000"/>
                </a:solidFill>
                <a:latin typeface="Arial" pitchFamily="34" charset="0"/>
                <a:cs typeface="Arial" pitchFamily="34" charset="0"/>
              </a:rPr>
              <a:t>incluyen</a:t>
            </a:r>
            <a:r>
              <a:rPr lang="es-MX" sz="2800" dirty="0" smtClean="0">
                <a:latin typeface="Arial" pitchFamily="34" charset="0"/>
                <a:cs typeface="Arial" pitchFamily="34" charset="0"/>
              </a:rPr>
              <a:t> las transacciones, transformaciones internas y otros eventos.</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9" name="18 Imagen" descr="untitled1.bmp"/>
          <p:cNvPicPr>
            <a:picLocks noChangeAspect="1"/>
          </p:cNvPicPr>
          <p:nvPr/>
        </p:nvPicPr>
        <p:blipFill>
          <a:blip r:embed="rId2" cstate="print"/>
          <a:stretch>
            <a:fillRect/>
          </a:stretch>
        </p:blipFill>
        <p:spPr>
          <a:xfrm>
            <a:off x="1007243" y="928670"/>
            <a:ext cx="992989" cy="1000132"/>
          </a:xfrm>
          <a:prstGeom prst="rect">
            <a:avLst/>
          </a:prstGeom>
        </p:spPr>
      </p:pic>
      <p:sp>
        <p:nvSpPr>
          <p:cNvPr id="4" name="Marcador de número de diapositiva 3"/>
          <p:cNvSpPr>
            <a:spLocks noGrp="1"/>
          </p:cNvSpPr>
          <p:nvPr>
            <p:ph type="sldNum" sz="quarter" idx="12"/>
          </p:nvPr>
        </p:nvSpPr>
        <p:spPr/>
        <p:txBody>
          <a:bodyPr/>
          <a:lstStyle/>
          <a:p>
            <a:fld id="{C9A2EFE6-58DF-46D7-BD0D-187D2BD1D008}" type="slidenum">
              <a:rPr lang="es-MX" smtClean="0"/>
              <a:pPr/>
              <a:t>5</a:t>
            </a:fld>
            <a:endParaRPr lang="es-MX"/>
          </a:p>
        </p:txBody>
      </p:sp>
    </p:spTree>
    <p:extLst>
      <p:ext uri="{BB962C8B-B14F-4D97-AF65-F5344CB8AC3E}">
        <p14:creationId xmlns:p14="http://schemas.microsoft.com/office/powerpoint/2010/main" val="721905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24 Rectángulo redondeado"/>
          <p:cNvSpPr/>
          <p:nvPr/>
        </p:nvSpPr>
        <p:spPr>
          <a:xfrm>
            <a:off x="3071802" y="2500306"/>
            <a:ext cx="1357322"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CuadroTexto"/>
          <p:cNvSpPr txBox="1"/>
          <p:nvPr/>
        </p:nvSpPr>
        <p:spPr>
          <a:xfrm>
            <a:off x="0" y="1214422"/>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CONTABILIDAD.</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grpSp>
        <p:nvGrpSpPr>
          <p:cNvPr id="15" name="14 Grupo"/>
          <p:cNvGrpSpPr/>
          <p:nvPr/>
        </p:nvGrpSpPr>
        <p:grpSpPr>
          <a:xfrm>
            <a:off x="571472" y="3429000"/>
            <a:ext cx="1428760" cy="1285884"/>
            <a:chOff x="1142976" y="2714620"/>
            <a:chExt cx="1428760" cy="1285884"/>
          </a:xfrm>
        </p:grpSpPr>
        <p:sp>
          <p:nvSpPr>
            <p:cNvPr id="10" name="9 Elipse"/>
            <p:cNvSpPr/>
            <p:nvPr/>
          </p:nvSpPr>
          <p:spPr>
            <a:xfrm>
              <a:off x="1142976" y="2714620"/>
              <a:ext cx="1428760"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1214414" y="3192661"/>
              <a:ext cx="1285884" cy="307777"/>
            </a:xfrm>
            <a:prstGeom prst="rect">
              <a:avLst/>
            </a:prstGeom>
            <a:noFill/>
          </p:spPr>
          <p:txBody>
            <a:bodyPr wrap="square" rtlCol="0">
              <a:spAutoFit/>
            </a:bodyPr>
            <a:lstStyle/>
            <a:p>
              <a:r>
                <a:rPr lang="es-MX" sz="1400" b="1" dirty="0" smtClean="0"/>
                <a:t>Contabilidad</a:t>
              </a:r>
              <a:endParaRPr lang="es-MX" sz="1400" b="1" dirty="0"/>
            </a:p>
          </p:txBody>
        </p:sp>
      </p:grpSp>
      <p:cxnSp>
        <p:nvCxnSpPr>
          <p:cNvPr id="17" name="16 Conector recto de flecha"/>
          <p:cNvCxnSpPr/>
          <p:nvPr/>
        </p:nvCxnSpPr>
        <p:spPr>
          <a:xfrm>
            <a:off x="2000232" y="4071942"/>
            <a:ext cx="50006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500298" y="2786058"/>
            <a:ext cx="50006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2500298" y="5213362"/>
            <a:ext cx="50006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rot="5400000">
            <a:off x="1285852" y="4000504"/>
            <a:ext cx="2428892" cy="1588"/>
          </a:xfrm>
          <a:prstGeom prst="straightConnector1">
            <a:avLst/>
          </a:prstGeom>
          <a:ln w="25400">
            <a:tailEnd type="none"/>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071802" y="2571744"/>
            <a:ext cx="1285884" cy="523220"/>
          </a:xfrm>
          <a:prstGeom prst="rect">
            <a:avLst/>
          </a:prstGeom>
          <a:noFill/>
        </p:spPr>
        <p:txBody>
          <a:bodyPr wrap="square" rtlCol="0">
            <a:spAutoFit/>
          </a:bodyPr>
          <a:lstStyle/>
          <a:p>
            <a:pPr algn="ctr"/>
            <a:r>
              <a:rPr lang="es-MX" sz="1400" b="1" dirty="0" smtClean="0"/>
              <a:t>Información Financiera</a:t>
            </a:r>
            <a:endParaRPr lang="es-MX" sz="1400" b="1" dirty="0"/>
          </a:p>
        </p:txBody>
      </p:sp>
      <p:sp>
        <p:nvSpPr>
          <p:cNvPr id="26" name="25 Rectángulo redondeado"/>
          <p:cNvSpPr/>
          <p:nvPr/>
        </p:nvSpPr>
        <p:spPr>
          <a:xfrm>
            <a:off x="3071802" y="4929198"/>
            <a:ext cx="1357322"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CuadroTexto"/>
          <p:cNvSpPr txBox="1"/>
          <p:nvPr/>
        </p:nvSpPr>
        <p:spPr>
          <a:xfrm>
            <a:off x="3071802" y="5000636"/>
            <a:ext cx="1285884" cy="523220"/>
          </a:xfrm>
          <a:prstGeom prst="rect">
            <a:avLst/>
          </a:prstGeom>
          <a:noFill/>
        </p:spPr>
        <p:txBody>
          <a:bodyPr wrap="square" rtlCol="0">
            <a:spAutoFit/>
          </a:bodyPr>
          <a:lstStyle/>
          <a:p>
            <a:pPr algn="ctr"/>
            <a:r>
              <a:rPr lang="es-MX" sz="1400" b="1" dirty="0" smtClean="0"/>
              <a:t>Control de Recursos</a:t>
            </a:r>
            <a:endParaRPr lang="es-MX" sz="1400" b="1" dirty="0"/>
          </a:p>
        </p:txBody>
      </p:sp>
      <p:cxnSp>
        <p:nvCxnSpPr>
          <p:cNvPr id="28" name="27 Conector recto de flecha"/>
          <p:cNvCxnSpPr/>
          <p:nvPr/>
        </p:nvCxnSpPr>
        <p:spPr>
          <a:xfrm rot="5400000">
            <a:off x="3715538" y="3999710"/>
            <a:ext cx="2428892" cy="1588"/>
          </a:xfrm>
          <a:prstGeom prst="straightConnector1">
            <a:avLst/>
          </a:prstGeom>
          <a:ln w="25400">
            <a:tailEnd type="none"/>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4429124" y="2786058"/>
            <a:ext cx="500066" cy="1588"/>
          </a:xfrm>
          <a:prstGeom prst="straightConnector1">
            <a:avLst/>
          </a:prstGeom>
          <a:ln w="25400">
            <a:tailEnd type="none"/>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4429124" y="5213362"/>
            <a:ext cx="500066" cy="1588"/>
          </a:xfrm>
          <a:prstGeom prst="straightConnector1">
            <a:avLst/>
          </a:prstGeom>
          <a:ln w="25400">
            <a:tailEnd type="none"/>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4929190" y="4071942"/>
            <a:ext cx="50006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2" name="31 CuadroTexto"/>
          <p:cNvSpPr txBox="1"/>
          <p:nvPr/>
        </p:nvSpPr>
        <p:spPr>
          <a:xfrm>
            <a:off x="4500562" y="3714752"/>
            <a:ext cx="1285884" cy="307777"/>
          </a:xfrm>
          <a:prstGeom prst="rect">
            <a:avLst/>
          </a:prstGeom>
          <a:noFill/>
        </p:spPr>
        <p:txBody>
          <a:bodyPr wrap="square" rtlCol="0">
            <a:spAutoFit/>
          </a:bodyPr>
          <a:lstStyle/>
          <a:p>
            <a:pPr algn="ctr"/>
            <a:r>
              <a:rPr lang="es-MX" sz="1400" b="1" dirty="0" smtClean="0"/>
              <a:t>que</a:t>
            </a:r>
            <a:endParaRPr lang="es-MX" sz="1400" b="1" dirty="0"/>
          </a:p>
        </p:txBody>
      </p:sp>
      <p:sp>
        <p:nvSpPr>
          <p:cNvPr id="33" name="32 Rectángulo redondeado"/>
          <p:cNvSpPr/>
          <p:nvPr/>
        </p:nvSpPr>
        <p:spPr>
          <a:xfrm>
            <a:off x="5500694" y="3714752"/>
            <a:ext cx="1357322"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33 CuadroTexto"/>
          <p:cNvSpPr txBox="1"/>
          <p:nvPr/>
        </p:nvSpPr>
        <p:spPr>
          <a:xfrm>
            <a:off x="5500694" y="3786190"/>
            <a:ext cx="1285884" cy="523220"/>
          </a:xfrm>
          <a:prstGeom prst="rect">
            <a:avLst/>
          </a:prstGeom>
          <a:noFill/>
        </p:spPr>
        <p:txBody>
          <a:bodyPr wrap="square" rtlCol="0">
            <a:spAutoFit/>
          </a:bodyPr>
          <a:lstStyle/>
          <a:p>
            <a:pPr algn="ctr"/>
            <a:r>
              <a:rPr lang="es-MX" sz="1400" b="1" dirty="0" smtClean="0"/>
              <a:t>El usuario necesita</a:t>
            </a:r>
            <a:endParaRPr lang="es-MX" sz="1400" b="1" dirty="0"/>
          </a:p>
        </p:txBody>
      </p:sp>
      <p:cxnSp>
        <p:nvCxnSpPr>
          <p:cNvPr id="35" name="34 Conector recto de flecha"/>
          <p:cNvCxnSpPr/>
          <p:nvPr/>
        </p:nvCxnSpPr>
        <p:spPr>
          <a:xfrm>
            <a:off x="6858016" y="4070354"/>
            <a:ext cx="500066"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6" name="35 CuadroTexto"/>
          <p:cNvSpPr txBox="1"/>
          <p:nvPr/>
        </p:nvSpPr>
        <p:spPr>
          <a:xfrm>
            <a:off x="6429388" y="3713164"/>
            <a:ext cx="1285884" cy="307777"/>
          </a:xfrm>
          <a:prstGeom prst="rect">
            <a:avLst/>
          </a:prstGeom>
          <a:noFill/>
        </p:spPr>
        <p:txBody>
          <a:bodyPr wrap="square" rtlCol="0">
            <a:spAutoFit/>
          </a:bodyPr>
          <a:lstStyle/>
          <a:p>
            <a:pPr algn="ctr"/>
            <a:r>
              <a:rPr lang="es-MX" sz="1400" b="1" dirty="0" smtClean="0"/>
              <a:t>  para</a:t>
            </a:r>
            <a:endParaRPr lang="es-MX" sz="1400" b="1" dirty="0"/>
          </a:p>
        </p:txBody>
      </p:sp>
      <p:sp>
        <p:nvSpPr>
          <p:cNvPr id="37" name="36 Rectángulo redondeado"/>
          <p:cNvSpPr/>
          <p:nvPr/>
        </p:nvSpPr>
        <p:spPr>
          <a:xfrm>
            <a:off x="7358082" y="3714752"/>
            <a:ext cx="1357322"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37 CuadroTexto"/>
          <p:cNvSpPr txBox="1"/>
          <p:nvPr/>
        </p:nvSpPr>
        <p:spPr>
          <a:xfrm>
            <a:off x="7358082" y="3786190"/>
            <a:ext cx="1285884" cy="523220"/>
          </a:xfrm>
          <a:prstGeom prst="rect">
            <a:avLst/>
          </a:prstGeom>
          <a:noFill/>
        </p:spPr>
        <p:txBody>
          <a:bodyPr wrap="square" rtlCol="0">
            <a:spAutoFit/>
          </a:bodyPr>
          <a:lstStyle/>
          <a:p>
            <a:pPr algn="ctr"/>
            <a:r>
              <a:rPr lang="es-MX" sz="1400" b="1" dirty="0" smtClean="0"/>
              <a:t>Tomar Decisiones</a:t>
            </a:r>
            <a:endParaRPr lang="es-MX" sz="1400" b="1" dirty="0"/>
          </a:p>
        </p:txBody>
      </p:sp>
      <p:sp>
        <p:nvSpPr>
          <p:cNvPr id="39" name="38 CuadroTexto"/>
          <p:cNvSpPr txBox="1"/>
          <p:nvPr/>
        </p:nvSpPr>
        <p:spPr>
          <a:xfrm>
            <a:off x="3071802" y="2143116"/>
            <a:ext cx="1285884" cy="369332"/>
          </a:xfrm>
          <a:prstGeom prst="rect">
            <a:avLst/>
          </a:prstGeom>
          <a:noFill/>
        </p:spPr>
        <p:txBody>
          <a:bodyPr wrap="square" rtlCol="0">
            <a:spAutoFit/>
          </a:bodyPr>
          <a:lstStyle/>
          <a:p>
            <a:pPr algn="ctr"/>
            <a:r>
              <a:rPr lang="es-MX" b="1" dirty="0" smtClean="0"/>
              <a:t>1.</a:t>
            </a:r>
            <a:endParaRPr lang="es-MX" b="1" dirty="0"/>
          </a:p>
        </p:txBody>
      </p:sp>
      <p:sp>
        <p:nvSpPr>
          <p:cNvPr id="40" name="39 CuadroTexto"/>
          <p:cNvSpPr txBox="1"/>
          <p:nvPr/>
        </p:nvSpPr>
        <p:spPr>
          <a:xfrm>
            <a:off x="3071802" y="4559866"/>
            <a:ext cx="1285884" cy="369332"/>
          </a:xfrm>
          <a:prstGeom prst="rect">
            <a:avLst/>
          </a:prstGeom>
          <a:noFill/>
        </p:spPr>
        <p:txBody>
          <a:bodyPr wrap="square" rtlCol="0">
            <a:spAutoFit/>
          </a:bodyPr>
          <a:lstStyle/>
          <a:p>
            <a:pPr algn="ctr"/>
            <a:r>
              <a:rPr lang="es-MX" b="1" dirty="0" smtClean="0"/>
              <a:t>2.</a:t>
            </a:r>
            <a:endParaRPr lang="es-MX" b="1" dirty="0"/>
          </a:p>
        </p:txBody>
      </p:sp>
      <p:sp>
        <p:nvSpPr>
          <p:cNvPr id="41" name="40 CuadroTexto"/>
          <p:cNvSpPr txBox="1"/>
          <p:nvPr/>
        </p:nvSpPr>
        <p:spPr>
          <a:xfrm>
            <a:off x="7358082" y="3286124"/>
            <a:ext cx="1285884" cy="369332"/>
          </a:xfrm>
          <a:prstGeom prst="rect">
            <a:avLst/>
          </a:prstGeom>
          <a:noFill/>
        </p:spPr>
        <p:txBody>
          <a:bodyPr wrap="square" rtlCol="0">
            <a:spAutoFit/>
          </a:bodyPr>
          <a:lstStyle/>
          <a:p>
            <a:pPr algn="ctr"/>
            <a:r>
              <a:rPr lang="es-MX" b="1" dirty="0" smtClean="0"/>
              <a:t>3.</a:t>
            </a:r>
            <a:endParaRPr lang="es-MX" b="1" dirty="0"/>
          </a:p>
        </p:txBody>
      </p:sp>
      <p:sp>
        <p:nvSpPr>
          <p:cNvPr id="42" name="41 Rectángulo redondeado"/>
          <p:cNvSpPr/>
          <p:nvPr/>
        </p:nvSpPr>
        <p:spPr>
          <a:xfrm>
            <a:off x="571472" y="2143116"/>
            <a:ext cx="1576390" cy="873123"/>
          </a:xfrm>
          <a:prstGeom prst="roundRect">
            <a:avLst>
              <a:gd name="adj" fmla="val 10000"/>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Marcador de número de diapositiva 2"/>
          <p:cNvSpPr>
            <a:spLocks noGrp="1"/>
          </p:cNvSpPr>
          <p:nvPr>
            <p:ph type="sldNum" sz="quarter" idx="12"/>
          </p:nvPr>
        </p:nvSpPr>
        <p:spPr/>
        <p:txBody>
          <a:bodyPr/>
          <a:lstStyle/>
          <a:p>
            <a:fld id="{C9A2EFE6-58DF-46D7-BD0D-187D2BD1D008}" type="slidenum">
              <a:rPr lang="es-MX" smtClean="0"/>
              <a:pPr/>
              <a:t>6</a:t>
            </a:fld>
            <a:endParaRPr lang="es-MX"/>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42984"/>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OBJETIVOS DE LA CONTABILIDAD.</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graphicFrame>
        <p:nvGraphicFramePr>
          <p:cNvPr id="42" name="41 Diagrama"/>
          <p:cNvGraphicFramePr/>
          <p:nvPr>
            <p:extLst>
              <p:ext uri="{D42A27DB-BD31-4B8C-83A1-F6EECF244321}">
                <p14:modId xmlns:p14="http://schemas.microsoft.com/office/powerpoint/2010/main" val="4263914753"/>
              </p:ext>
            </p:extLst>
          </p:nvPr>
        </p:nvGraphicFramePr>
        <p:xfrm>
          <a:off x="1000100" y="2143116"/>
          <a:ext cx="711996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C9A2EFE6-58DF-46D7-BD0D-187D2BD1D008}" type="slidenum">
              <a:rPr lang="es-MX" smtClean="0"/>
              <a:pPr/>
              <a:t>7</a:t>
            </a:fld>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139595"/>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Entidad.</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1" name="30 Elipse"/>
          <p:cNvSpPr/>
          <p:nvPr/>
        </p:nvSpPr>
        <p:spPr>
          <a:xfrm>
            <a:off x="7143768" y="5000636"/>
            <a:ext cx="1643074" cy="1628838"/>
          </a:xfrm>
          <a:prstGeom prst="ellipse">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2" name="31 CuadroTexto"/>
          <p:cNvSpPr txBox="1"/>
          <p:nvPr/>
        </p:nvSpPr>
        <p:spPr>
          <a:xfrm>
            <a:off x="571472" y="1857364"/>
            <a:ext cx="8072494" cy="3170099"/>
          </a:xfrm>
          <a:prstGeom prst="rect">
            <a:avLst/>
          </a:prstGeom>
          <a:noFill/>
        </p:spPr>
        <p:txBody>
          <a:bodyPr wrap="square" rtlCol="0">
            <a:spAutoFit/>
          </a:bodyPr>
          <a:lstStyle/>
          <a:p>
            <a:endParaRPr lang="es-MX" sz="2000" b="1" dirty="0" smtClean="0">
              <a:solidFill>
                <a:srgbClr val="FFC000"/>
              </a:solidFill>
              <a:latin typeface="Arial" pitchFamily="34" charset="0"/>
              <a:cs typeface="Arial" pitchFamily="34" charset="0"/>
            </a:endParaRPr>
          </a:p>
          <a:p>
            <a:pPr>
              <a:buFont typeface="Wingdings" pitchFamily="2" charset="2"/>
              <a:buChar char="ü"/>
            </a:pPr>
            <a:r>
              <a:rPr lang="es-MX" sz="2400" b="1" dirty="0" smtClean="0">
                <a:latin typeface="Arial" pitchFamily="34" charset="0"/>
                <a:cs typeface="Arial" pitchFamily="34" charset="0"/>
              </a:rPr>
              <a:t>Conjunto de dos o más personas con un fin común.</a:t>
            </a:r>
          </a:p>
          <a:p>
            <a:pPr>
              <a:buFont typeface="Wingdings" pitchFamily="2" charset="2"/>
              <a:buChar char="ü"/>
            </a:pPr>
            <a:endParaRPr lang="es-MX" sz="2400" b="1" dirty="0" smtClean="0">
              <a:latin typeface="Arial" pitchFamily="34" charset="0"/>
              <a:cs typeface="Arial" pitchFamily="34" charset="0"/>
            </a:endParaRPr>
          </a:p>
          <a:p>
            <a:pPr algn="just">
              <a:buFont typeface="Wingdings" pitchFamily="2" charset="2"/>
              <a:buChar char="ü"/>
            </a:pPr>
            <a:r>
              <a:rPr lang="es-MX" sz="2400" b="1" dirty="0" smtClean="0">
                <a:latin typeface="Arial" pitchFamily="34" charset="0"/>
                <a:cs typeface="Arial" pitchFamily="34" charset="0"/>
              </a:rPr>
              <a:t>Unidad integrada de base socioeconómica que tiene por objeto prestar algún servicio a la sociedad, recibiendo de ésta en contraprestación al mismo, un valor económico añadido.</a:t>
            </a:r>
            <a:endParaRPr lang="es-MX" sz="2000" dirty="0" smtClean="0">
              <a:latin typeface="Arial" pitchFamily="34" charset="0"/>
              <a:cs typeface="Arial" pitchFamily="34" charset="0"/>
            </a:endParaRPr>
          </a:p>
          <a:p>
            <a:endParaRPr lang="es-MX" b="1" dirty="0" smtClean="0">
              <a:latin typeface="Arial" pitchFamily="34" charset="0"/>
              <a:cs typeface="Arial" pitchFamily="34" charset="0"/>
            </a:endParaRP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8</a:t>
            </a:fld>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000108"/>
            <a:ext cx="9144000" cy="646331"/>
          </a:xfrm>
          <a:prstGeom prst="rect">
            <a:avLst/>
          </a:prstGeom>
          <a:noFill/>
        </p:spPr>
        <p:txBody>
          <a:bodyPr wrap="square" rtlCol="0">
            <a:spAutoFit/>
          </a:bodyPr>
          <a:lstStyle/>
          <a:p>
            <a:pPr algn="ctr"/>
            <a:r>
              <a:rPr lang="es-MX" sz="3600" dirty="0" smtClean="0">
                <a:solidFill>
                  <a:schemeClr val="accent2">
                    <a:lumMod val="60000"/>
                    <a:lumOff val="40000"/>
                  </a:schemeClr>
                </a:solidFill>
                <a:latin typeface="Arial" pitchFamily="34" charset="0"/>
                <a:cs typeface="Arial" pitchFamily="34" charset="0"/>
              </a:rPr>
              <a:t>Entidad Económica (CINIF,2012).</a:t>
            </a:r>
          </a:p>
        </p:txBody>
      </p:sp>
      <p:sp>
        <p:nvSpPr>
          <p:cNvPr id="1026" name="AutoShape 2"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28" name="AutoShape 4" descr="data:image/jpg;base64,/9j/4AAQSkZJRgABAQAAAQABAAD/2wBDAAkGBwgHBgkIBwgKCgkLDRYPDQwMDRsUFRAWIB0iIiAdHx8kKDQsJCYxJx8fLT0tMTU3Ojo6Iys/RD84QzQ5Ojf/2wBDAQoKCg0MDRoPDxo3JR8lNzc3Nzc3Nzc3Nzc3Nzc3Nzc3Nzc3Nzc3Nzc3Nzc3Nzc3Nzc3Nzc3Nzc3Nzc3Nzc3Nzf/wAARCACMAIsDASIAAhEBAxEB/8QAGwAAAwEBAQEBAAAAAAAAAAAABAUGAwIHAQD/xABAEAACAQIFAQYEAwYEBAcAAAABAgMEEQAFEiExQQYTIlFhcTKBkaEUscEVI0JS0fBDYuHxByQzchY0c4KSotL/xAAaAQADAQEBAQAAAAAAAAAAAAACAwQFAQAG/8QAKREAAgICAgEEAgEFAQAAAAAAAQIAEQMhEjEEEyJBUQVhQiNxkaGx8P/aAAwDAQACEQMRAD8A9FpxbZhpbn0PqPTB0Tb2OEUE6oQHsiG7ELfw36qLb8ce+G1E+vTrIB0htjcEHgg4pDWPdIF/UPCahvgStpFdCQoLfmMMUACjA9TIqqcCpN6jWArcSmBDcb7flgeWmQ9AMa1FQEl9L2+R/wBfzwJNWIqk3O2K05GROVBmFRCsa3X6Dk4XNEUksTcxk38i5O5/IfLBb1TOeLNyo8h/Mf0+uAqtgEKqQCBilL+ZOy8jQnYcLbffBENcyuBfYYSLISyjTYD4jqY6vqdsFJKNBvgiAYQxMov5j5a8afiwNWqK6EoZGCggkDrhQJGD6jupwXTVCRltRuCB1wpsYCkiPwnIMqjvc+01FDT30R282tvgLOK16B70zeVz5/3bDqnqYHOm4sdiCMKs+yR6iEzZcO8sbtEDuPb7bYiWidz6pnq7gVH2vq6WXWEVg66WDC+BHq8tzCSNJu+gQMPDGxCgX3sDsMfMm7Pz5y88cc0dO0ABkEqna9/6HDzL+zeXrl7LX1dNLGslhPCrK6njSb8jbDTwXqTnIv8AITOnyTKmk00tI1SANnlq7DfzsBihpS9DAtNFHQxIl7JZja5vyffCemyH8DVNLl2dhIgfhdCT7GxtijhkpBEollpHcDdrML/fC3Y/dwCcXYESR1cVghkEZJ5fYj0Pof8AXDGgrm1pHZ1ckCPWtgp3upPkfzxMRPaNdUrclHicqQpHHhPTn6Y0lnLvJI0d5lIErKxjIHCnyHlx5Yfkw8jPn0yqBoy1XNAw+LfqPI4HqK7X/FhAszGJKpUeNbiKVWte9hZ9rA38wMfA0z7k6V42ODTACtxeTyCDU3rags5VLlijGw343B+owA0rM1mCswNrcqp9fM/b3x+qC8bqEYmyu2nofCeR88fo1JOkXOGqhSKFZCf1NUXbY6idyx3JxlPSu5JA5wdT0+66jYepw2iphosBv67fbnHHyAQ8KsDYkstE8YJYAe5x87kqpFucU0lIGY3ttwSNx/TAs9Hc2AGOK4Mcxa4l7jWlrG/phRm8M9OY3BYDF1SZaujjcc2wPnOURy07hhba98eOQE1GYbRgZ58Z5GsQ7AjyODaLOayi3V9f/ccZGidHYBCRfyx9joppQe7hdjvwvlhBK9T6FVYjlHNN2oVpi9Qpj1LoYryR64e5fRioy1+4MgSWS97hwRY8dLb2tiZyOhp6jL8yNTCrNG8Kqx+JSWINj0xX03Z6LLi/7MkqO7c2MZmBX5bXuMKYAHUVlYBfqG0UEkKnvWlkPQsl/vfBNx0iJ/8AZ/rjOilki1Rzqbg31awfbk9cG98o6fdf64EyFrueeiejmlfTXRJrJFnWyswFtmO3I3B874KehZaaB+4kkQKY5pVCkGJuRsTe21vbERIzU8svdgsgkZejKbMbXvY32PBv5Y1pcxqKUtFSVLQXFgiuVJO9wL2v8yfnioBqBJsCQNgTfHVyroYu6rHppYGAkBhfQ91B6Hgkb9fXHWuq3RgupHKN03BthLU9pqiOaI1FGszy06PZtpQx2vfmxtfriqm/BSVlv3sHfRpKCRqXcEfpjuPyQWBI7H/JM/gsFoHo/wCovBaQSrJcsf3QIIA6FvsB9cFQUckhFzxz4ifytgaoQUcyxu4c6LqVUi997m/U/wBMGUtWqgBrgeow1iW2JxF9MbjehpIkF2cAk9AB/rhrAkUanQV3N+MI4q+EA3Ye+C4a6MkaXGJ2RjsylMiw/ulLMethjB6U6hfyvjSGpiYm7De2CXkjDB73FrbYUGIMbxDCYQRlOPPHdRS/im7o8NscdrNEDyDvjRJUWUMDsLY4xOzDSgRMP/DlFJBEGjGoDzt0xrRUNPTkiOCJeg0rxtv+mGcbq6bHf2vgN5UWUDvABrA03Hl5DEyk3uaBzOy7MjUpNNVn8aILfioSFHuThuI1Ulg6owY2swN/LptjCRFXMc5Y2IeWBh9MF5xWUdHH3837tVO7FbXJ4F9Jv1w+yTCdrAH/ALoQLKJFravMnqXBRJ1iQE3+Fd+nmcO9NNYbJxbjE/2TzGhno5u7LLM8rSSBubn26Yd97D1qAPSz/wD6xw9ydweVTz2jySnrKRZ5WWknlN1CP4ZB5MDe/PH2xzUdkphBL+FubadhvG17k+Z+V+uDa/tEPxc1I1IYl061kVb61ubEowF/r9Mbx5lB+KiR+7eZlMhYMUKgbMbNtbcDnk+mBfKy7BiFXlJ1coqFzGhWpy9GSCJGcgXKlQWuWHA42IYe3V4J2mr8tRqSQCWJbSs19JN9ydxe1uvn7Yax1RlDPKEtISY0mjIYHppN97CwuN8fK11goaiuaIMYoSI21XOwsPUeJvPEyEnIn6s/5jmPtMDrmFZUy1Ea64Q+kMBcWGwwPGEJPgA9tsd5FQ1VLlsc1JLdXXUV1Dn1I2P0wUzxSnRUU7QS23ZBa/y4PyONdMlaMy8mMN1Bthb4hbyY46EhX4Sb++OKiF0K90wlUmwK/qMCxznWVZCCN+RuPMefyw8MG6krp6fcbU1W8bX6dbYZDMNSg6vvibE4PDW8weR8sad+RwcAcKmGuR6uPXrdr3/XH0Zip2BPzGE0c9xYnnGvS98D6QXRnfWYyqymsMqkWDC3BwXUM+uxVFQON+p3wi7PyKWIvvgvNKqOhTv2hCqLFpL72B62Bv8AXfEWZKfU1PFYuogOdV8FHVVSSC8k7whFHJsCSf78xhN2wq2mh1TOi6haKJdyLm9/tz9MaOzV9RUZrUqFBFo1P8KDge+EOeUGYU8MNfPcw1KmxH8APAPlcWIx3GPdNQBUUX3OezFTJTZmhhGoMPEDvj0qNopUDk2J5Glf6YhexkBeczygm2y38hi0XLlkBc6lJJuL+uBzNbahHCrAcpx+HpakH92jqehFwet7YQy5Jl9VrqJ0NOL6bjbUDwpvcEbn64Jh/EJC8sci3PVkKk2HXy/LH1VqaqVGJZEUC6lbj14vif1Blta2JmBSu/uJaLIqykap/ZtS8hmLModtIVid22vY822974a53+8pYaBLqxZUJI5Cjr7k/bDQQRmmC0ziPxam0m5v132OFYBru0CicmNaeKwkB2DE3N7+9t/LBY8XBifkzjvyH6hqo1KqrJHp4AKLz8hjF6yByQy6kJt3iG/1Xy/XDqpjcQlXjSSE2JB32wrlp6aoXVGWikHKSCxPseGH1xR6lRHpxdnIho6J5YPiI0oFGzMb2BHXqfYHCaLM4quWOOsgUgnQe62LNxcE7X9Nm/7uMFdooahxAsjRiNb3SX4mPmBbfb5jf3wjSnmldnpdWpTpLOf3h9AR8P3PnhgVci2O/ueoro7EeHL9TMaeUTmO4dVKkp5Dz/vpwBUJ16W2seuJwTVFEpkg8Dx+EG9iLcjb9Le2HmQZy+byyQZhAHWNCzTjZ1N7KPW/6E4sAcLs3JwiiwBVxnEqm2CDxjoURPjpZVlT+Xhhgiko/wATC0pk0qpsVCFm6dBgXYdydcbXU+5NIIpnYnwgb4Qdr8yM0qxJNKfGWKliVHlYYe19IKOn71Hmu/RlC+fTnEjVRiWYu9/QM2JcjqXufRfi/EYYeR7jNa1v2OgcggWOg8N6fPH3Pe0MWd01PTJE8UiyFpPFdeLWH1wpvZVQEWXgc4+W0i6rY+gGFggTUbxgzAn4lp2fp1jpAEWzdLdMWKC6gubMdyLY867PZvKriGUHSCDcmwxdirVwG1IbjkOMTOTcX5OOiDFjUTa92ZNIsCPFbpaxtcWwK0bUr6YXAY2F1YqbAdQeenyAwYsTsgMUkpW3AkAYfLrjOVWlgMMzoRfioQr1/mwSqBsCYZJ+5+hMjRs1UsYIPxMtjbnj2vifyenrjUVFdG2k1EhbZwBze/HPTBOf6qCldImKl10De/xeXyDfXH3LY5ko41L6lUeLTe49xfbDkFjqLY1DR3pjYSvJTMesbEi/np2GCqYwxwtFUlJlYcxrsx9QOPngZoUkTxPqPnb+t8ZzQuinQ7m3ABvY830nAup+BOB5Gds6tTXIEqBFFDskK+NvfnY+5xS9hqyjzSNwY272MgWkOpiPfgD0/PEZ2yoTHUrUoQoK/CvA9vTC3IO0K9nKwVk8kq0/8YTr8uuLPT5YrvqMxtPUs07NUVGKuraHVTTDXIFuTG3U+qn7e3EVRa6XLKp4qWSSHUZJJYvEOoAI5A+vJxY5D2oPaKDvy3c07i6RI4Jt/nPn6DYeuB827GQSCSpomdHLau78IU+QtsLYmw+UNqxlGTxiKsSYyXPHn72FGCsRpUO+4vtt1N8WGRFxTVFPOHRmVGBW6g3vwcbyUlHS0kFXmdBSJNEunwR/CCNxY89T+uN5pqOvplaiiZ2QALoktsCLjSdr/Q+uGP5CuOIEnHiU3KdRwwgd13NM4O4aZ2dht6rt9cLavs41UGkpjCDa/dxRm31JwrzrMZsjzRKCGtmmZ1VnZi2pQehAJ3HOww/yfNaeqlMJr4Z3tsY/4vI72OEvjYCxKsWZsR9sk6nJq6I6jG9h1K25+WM48nrHj1d09vMnbHpkQhUG8EsgIvqIIFvqb4xMcCzMFiQC2oMCNz7CxwsMZYfyDV1PMJKKWnfdVRr79cV+UZy1NlsEL5fPMyg3kGwbc+mKGeKllkZZEiZhc2N+fW9xjs5dRublVJ9dP9MCzX8Qz5qOtMJgkmhSrujDnRNGVt7HH1FIPgDxq43swZcayBWQ61kRSN/8RT7jGCRhY+8jVGW3+GSB/wDHjDBqY8mO08sklfSUzrrUP3jEJcWBsLm5tweR1wXSROlnUqT/AIfhsQvlcbEeWMYXStzeomVkYQnQurYbbXBHB2w3CRQxsO72+Jthe/6n1w3h0YhnvUV5nXLSx6qiMq3N1Fv1xL1Pa20t0cuw3uVt+pwXndXQ19d+GnZkjBOok2J8iD0++B17DUlcuukzXSRvaVQ1vmCMUBFTbwkxlhqTecZzLmb3c2XywmqohU0ssD2JKnRccHFDUdlsxWdoqWNakL8Dq6rqHzO2AKjJs0pomepy6eJE/wCo2zBR5kjbDBmwsOIIjvQypsiYf8Pc4OX1T01TU6XVgERz4fVb49j/AG4kEVNJIf8Al6kaY5GPgjf+VseL1uVU2ZzJJliRpMkYLiWUCOQqNzv1Plg/s5n4o2enrFkeB/8AzFLUG6qOjxt/Xf1xh5fGZchqbGLKrYwr/HzPTJ6idVC0EgidTaopqo67Dm6X5Hl8sJpMyjhzCNKApDV2t3SsbSoRyqnpcHjbYnyJ5aVJI4pqeZ2p4mGic7yQb/CepHr8sfq6rWrSIVopdZIjLSDR3Sm2lxfgXA6AbDcHDvHBA3PeSoGxuEy1Ede61rIaerjcrFUW3uCPO4PsducSddUV9DXSVBl1szljIuwN/MdPyw6ggZ60mNGgjp/3boJSyTzAEBvWw5PNydzbEtU1tTJUTRSxspvuH5Q8Gx/sY0sP1MzNXGOh2zq1jdJArXAFySOnljWk7Y1nfRiZEINrlI/EL9MSErmSRQsYuo3A2/LHdPMTVxyS7eIXH++KfSSupAWN1Pc8tqpZ6SJ2dwGj4tYflfBPfMObg/8ArjEplGdZf+HhjqKiLV0UgC3yF8OI81y8IB30Yt5A2/LGa+I8uo9X/cZugjfUCVJ47lio+YO2MqypNNRyysxOldV2FuOPvb641WmnQgLLGU6Nqt+WFnaKZ0pUhLkNI4F0W4AG+/8A9cLHcI9QTJqIfgzKVZJHudYN7j0PNvT7YNIZImV6hP8AKStre/T8sGw0ix08aAiMgWOjg/LGE0bagWYgbi6jUPmMUAycqZ5Z2iUw5nNY2ufO4wKmc11LSTLTSmPWukkC536/ni6zbs5TVhaT/puf4kF1Py6Yi85yCoy4m4unpiwMrrRhIxXqZ5R2xqoXEdbDwbBw4UNfoL7X+eLOPPqZKM/iw6wnm6HYHrcfrtjy6eK91FhfkWuDjXIs1q8urhTUtQiq2ywzMe7APN+dvbGVm/H03JTNjB+Q5DjkF/uVPaXsmczpHqezE0Tq25jQ2YDytwB7Yi+4qMskSCdXiqF8TGVSCzfyg+ft5DHo8L08aLPV0TZazHaooJNULHzI6fY++EvbCsqVVRM9NWRMPBNHu1+gK83x3x+atR3/AHheRjxsvPoxZlmbNRISiq6kAlFOxvyCOPPi17HbFRLW1FXGsEDkVUvgMckQKiGw8Qb/AC+tjewIIscQ1FA9RPt3ZC3kYhrEr1A89vfpcb4uacpkmTmWdJJZ5FGqMt444b7ICb+ZNuOeNsV5EUHUiTI7CidCbZpUR5dTR0uXmMCJQiwSXDOp4ZT1JPlf1tfEznRkSzzOz1L2BtvvawA9sPqdzUf85M8rwID3HfKAw23v129Tf6DBGQZO9fOucVcQ7rcUsZF7j+f+n+2PIwxizCccxUkmyWWmKmqmKSumspoJIv5m/OBJYFQFQbkb3Itix7Rieae9NTuyqunUNIuett98SNXHNG2maOWNieXWw+uKsbOw5GR5BhB4qZjTO8coKswa+1vPDA1Fcp0vPKrDkEnb74adm8jJRa6ZSCd4lK9P5sPGowDZle49MKy+QA1CWYPxxdORNT0tYo2BAUKDuSht9xibrg1Xn0QUae6XUdVwCTva/wAwN78YqaWkhFOGVdJkQA2PAtwMZNl0EFQ00evXLfVdr4zQdxBGoC8rEFGUAk23H9g/3tjJtS2OgggbtHz8xjtFMcTEMxBO6tYjgH9cbQIGKHU1iPhvsPbyw0aiyIOpSR7kgi3xptv6jAOYUUVRC6vdh009Plh9T2DSIyK24uWG5ucAZ+qwQFoQEYoTcc46r+6p4pq54pn9OlLmEkaWKg8jb7YWRsiSh3iSSPiRW4Zf09xxj1WkyXLu0DZbU5lTK0s3epIYiY9WgmxOm2+2+Oc/7A5NTUkksBqVOskAupttxci9vniv1lb2kTwUjYkHDVy5ZHFPlVYHpZiVNNKbmM9Qw4IPTYYDzCaCq0S01KYJd7rGf3bH26fl7Yu+zvYfK8woXnqJqvWxIsrqABa/8uGOXf8AD/JzJGxlrN1Rrd4oAJ1biy7cD+ycDaKdRgd2FSG7M08QYyVZX8NTnvTqGlmk6A/Pz6kb2wbNJU5pmjBWkg0nxi1xseRfggW6A8A3Bvhp2vyekyCupqGgD91MG1942otcH+n3OOcghipcvMqxhzdtnJtsNhsQRjjH+Uag1U2ocuGazxZeLpRwrqqCL/D/AAp7m1z6e4xRVjoy/h4SAi+E2vvb+EeQ/wBsOaDLaQZJEYIRAZohKxj51Mtybm5J979PLCarpkpqoQRltOkWJtcenlhWL+o1n4ivJzFVpfmCGljhjkkl0iNQSzHcKBiWpaZO0mbNMU0ZdA3hS2znyt68n0264qM6y1K7s7XO888RgGoCIgB9ibNcHb6Y3yujhy5I6WmUiNAN2NyfMn1w7JlKrqB4Pjq78z8QqOh8OwAtwAMZtQvc7ffDuGNdAxwyrqPhX6Yzi02hkM//2Q=="/>
          <p:cNvSpPr>
            <a:spLocks noChangeAspect="1" noChangeArrowheads="1"/>
          </p:cNvSpPr>
          <p:nvPr/>
        </p:nvSpPr>
        <p:spPr bwMode="auto">
          <a:xfrm>
            <a:off x="77788" y="-606425"/>
            <a:ext cx="1247775" cy="12477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1" name="30 Elipse"/>
          <p:cNvSpPr/>
          <p:nvPr/>
        </p:nvSpPr>
        <p:spPr>
          <a:xfrm>
            <a:off x="7143768" y="5000636"/>
            <a:ext cx="1643074" cy="1628838"/>
          </a:xfrm>
          <a:prstGeom prst="ellipse">
            <a:avLst/>
          </a:prstGeom>
          <a:blipFill rotWithShape="0">
            <a:blip r:embed="rId2"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2" name="31 CuadroTexto"/>
          <p:cNvSpPr txBox="1"/>
          <p:nvPr/>
        </p:nvSpPr>
        <p:spPr>
          <a:xfrm>
            <a:off x="571472" y="1950259"/>
            <a:ext cx="8072494" cy="3323987"/>
          </a:xfrm>
          <a:prstGeom prst="rect">
            <a:avLst/>
          </a:prstGeom>
          <a:noFill/>
        </p:spPr>
        <p:txBody>
          <a:bodyPr wrap="square" rtlCol="0">
            <a:spAutoFit/>
          </a:bodyPr>
          <a:lstStyle/>
          <a:p>
            <a:pPr algn="just"/>
            <a:r>
              <a:rPr lang="es-MX" sz="2400" dirty="0" smtClean="0">
                <a:latin typeface="Arial" pitchFamily="34" charset="0"/>
                <a:cs typeface="Arial" pitchFamily="34" charset="0"/>
              </a:rPr>
              <a:t>Es aquella </a:t>
            </a:r>
            <a:r>
              <a:rPr lang="es-MX" sz="2400" dirty="0" smtClean="0">
                <a:solidFill>
                  <a:srgbClr val="FFFF00"/>
                </a:solidFill>
                <a:latin typeface="Arial" pitchFamily="34" charset="0"/>
                <a:cs typeface="Arial" pitchFamily="34" charset="0"/>
              </a:rPr>
              <a:t>unidad identificable </a:t>
            </a:r>
            <a:r>
              <a:rPr lang="es-MX" sz="2400" dirty="0" smtClean="0">
                <a:latin typeface="Arial" pitchFamily="34" charset="0"/>
                <a:cs typeface="Arial" pitchFamily="34" charset="0"/>
              </a:rPr>
              <a:t>que </a:t>
            </a:r>
            <a:r>
              <a:rPr lang="es-MX" sz="2400" dirty="0" smtClean="0">
                <a:solidFill>
                  <a:srgbClr val="FFFF00"/>
                </a:solidFill>
                <a:latin typeface="Arial" pitchFamily="34" charset="0"/>
                <a:cs typeface="Arial" pitchFamily="34" charset="0"/>
              </a:rPr>
              <a:t>realiza</a:t>
            </a:r>
            <a:r>
              <a:rPr lang="es-MX" sz="2400" dirty="0" smtClean="0">
                <a:latin typeface="Arial" pitchFamily="34" charset="0"/>
                <a:cs typeface="Arial" pitchFamily="34" charset="0"/>
              </a:rPr>
              <a:t> actividades económicas, constituidas por combinaciones de recursos humanos, materiales y financieros, conducidos y </a:t>
            </a:r>
            <a:r>
              <a:rPr lang="es-MX" sz="2400" dirty="0" smtClean="0">
                <a:solidFill>
                  <a:srgbClr val="FFFF00"/>
                </a:solidFill>
                <a:latin typeface="Arial" pitchFamily="34" charset="0"/>
                <a:cs typeface="Arial" pitchFamily="34" charset="0"/>
              </a:rPr>
              <a:t>administrados</a:t>
            </a:r>
            <a:r>
              <a:rPr lang="es-MX" sz="2400" dirty="0" smtClean="0">
                <a:latin typeface="Arial" pitchFamily="34" charset="0"/>
                <a:cs typeface="Arial" pitchFamily="34" charset="0"/>
              </a:rPr>
              <a:t> por un único centro de control que toma decisiones </a:t>
            </a:r>
            <a:r>
              <a:rPr lang="es-MX" sz="2400" dirty="0" smtClean="0">
                <a:solidFill>
                  <a:srgbClr val="FFFF00"/>
                </a:solidFill>
                <a:latin typeface="Arial" pitchFamily="34" charset="0"/>
                <a:cs typeface="Arial" pitchFamily="34" charset="0"/>
              </a:rPr>
              <a:t>encaminadas al cumplimento</a:t>
            </a:r>
            <a:r>
              <a:rPr lang="es-MX" sz="2400" dirty="0" smtClean="0">
                <a:solidFill>
                  <a:srgbClr val="FFC000"/>
                </a:solidFill>
                <a:latin typeface="Arial" pitchFamily="34" charset="0"/>
                <a:cs typeface="Arial" pitchFamily="34" charset="0"/>
              </a:rPr>
              <a:t> </a:t>
            </a:r>
            <a:r>
              <a:rPr lang="es-MX" sz="2400" dirty="0" smtClean="0">
                <a:latin typeface="Arial" pitchFamily="34" charset="0"/>
                <a:cs typeface="Arial" pitchFamily="34" charset="0"/>
              </a:rPr>
              <a:t>de los fines específicos para los que fue creada; la personalidad de la entidad económica es independiente de la de sus accionistas, propietarios o patrocinadores.</a:t>
            </a:r>
          </a:p>
          <a:p>
            <a:endParaRPr lang="es-MX" b="1" dirty="0">
              <a:latin typeface="Arial" pitchFamily="34" charset="0"/>
              <a:cs typeface="Arial" pitchFamily="34" charset="0"/>
            </a:endParaRPr>
          </a:p>
        </p:txBody>
      </p:sp>
      <p:sp>
        <p:nvSpPr>
          <p:cNvPr id="3" name="Marcador de número de diapositiva 2"/>
          <p:cNvSpPr>
            <a:spLocks noGrp="1"/>
          </p:cNvSpPr>
          <p:nvPr>
            <p:ph type="sldNum" sz="quarter" idx="12"/>
          </p:nvPr>
        </p:nvSpPr>
        <p:spPr/>
        <p:txBody>
          <a:bodyPr/>
          <a:lstStyle/>
          <a:p>
            <a:fld id="{C9A2EFE6-58DF-46D7-BD0D-187D2BD1D008}" type="slidenum">
              <a:rPr lang="es-MX" smtClean="0"/>
              <a:pPr/>
              <a:t>9</a:t>
            </a:fld>
            <a:endParaRPr lang="es-MX"/>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2057</TotalTime>
  <Words>2053</Words>
  <Application>Microsoft Office PowerPoint</Application>
  <PresentationFormat>Presentación en pantalla (4:3)</PresentationFormat>
  <Paragraphs>209</Paragraphs>
  <Slides>38</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38</vt:i4>
      </vt:variant>
    </vt:vector>
  </HeadingPairs>
  <TitlesOfParts>
    <vt:vector size="47" baseType="lpstr">
      <vt:lpstr>Arial</vt:lpstr>
      <vt:lpstr>Arial Narrow</vt:lpstr>
      <vt:lpstr>Calibri</vt:lpstr>
      <vt:lpstr>Constantia</vt:lpstr>
      <vt:lpstr>Lucida Sans</vt:lpstr>
      <vt:lpstr>Lucida Sans Unicode</vt:lpstr>
      <vt:lpstr>Wingdings</vt:lpstr>
      <vt:lpstr>Wingdings 2</vt:lpstr>
      <vt:lpstr>Flujo</vt:lpstr>
      <vt:lpstr>UNIVERSIDAD AUTÓNOMA DEL ESTADO DE MÉXICO   FACULTAD DE TURISMO Y GASTRONOMÍA Licenciatura en Turismo </vt:lpstr>
      <vt:lpstr>Contabilidad Contenido Temático</vt:lpstr>
      <vt:lpstr>Contabilidad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Contabilidad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usuario</cp:lastModifiedBy>
  <cp:revision>186</cp:revision>
  <dcterms:created xsi:type="dcterms:W3CDTF">2011-07-18T23:50:44Z</dcterms:created>
  <dcterms:modified xsi:type="dcterms:W3CDTF">2019-09-29T17:17:51Z</dcterms:modified>
</cp:coreProperties>
</file>