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92" r:id="rId2"/>
    <p:sldId id="257" r:id="rId3"/>
    <p:sldId id="261" r:id="rId4"/>
    <p:sldId id="291" r:id="rId5"/>
    <p:sldId id="260" r:id="rId6"/>
    <p:sldId id="262" r:id="rId7"/>
    <p:sldId id="269" r:id="rId8"/>
    <p:sldId id="270" r:id="rId9"/>
    <p:sldId id="271" r:id="rId10"/>
    <p:sldId id="290" r:id="rId11"/>
    <p:sldId id="272" r:id="rId12"/>
    <p:sldId id="285" r:id="rId13"/>
    <p:sldId id="287" r:id="rId14"/>
    <p:sldId id="263" r:id="rId15"/>
    <p:sldId id="264" r:id="rId16"/>
    <p:sldId id="258" r:id="rId17"/>
    <p:sldId id="259" r:id="rId18"/>
    <p:sldId id="280" r:id="rId19"/>
    <p:sldId id="268" r:id="rId20"/>
    <p:sldId id="281" r:id="rId21"/>
    <p:sldId id="282" r:id="rId22"/>
    <p:sldId id="275" r:id="rId23"/>
    <p:sldId id="276" r:id="rId24"/>
    <p:sldId id="278" r:id="rId25"/>
    <p:sldId id="283" r:id="rId26"/>
    <p:sldId id="277" r:id="rId27"/>
    <p:sldId id="289" r:id="rId28"/>
    <p:sldId id="279" r:id="rId29"/>
    <p:sldId id="286" r:id="rId30"/>
    <p:sldId id="284" r:id="rId31"/>
    <p:sldId id="265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069AEAFE-ACCE-48EB-9E21-1F8ED62E10F4}">
          <p14:sldIdLst>
            <p14:sldId id="292"/>
            <p14:sldId id="257"/>
            <p14:sldId id="261"/>
            <p14:sldId id="291"/>
            <p14:sldId id="260"/>
            <p14:sldId id="262"/>
            <p14:sldId id="269"/>
            <p14:sldId id="270"/>
            <p14:sldId id="271"/>
            <p14:sldId id="290"/>
          </p14:sldIdLst>
        </p14:section>
        <p14:section name="Sección sin título" id="{A1677B79-68CE-4DE8-B246-DD92544FFC3E}">
          <p14:sldIdLst>
            <p14:sldId id="272"/>
            <p14:sldId id="285"/>
            <p14:sldId id="287"/>
            <p14:sldId id="263"/>
            <p14:sldId id="264"/>
            <p14:sldId id="258"/>
            <p14:sldId id="259"/>
            <p14:sldId id="280"/>
            <p14:sldId id="268"/>
            <p14:sldId id="281"/>
            <p14:sldId id="282"/>
            <p14:sldId id="275"/>
            <p14:sldId id="276"/>
            <p14:sldId id="278"/>
            <p14:sldId id="283"/>
            <p14:sldId id="277"/>
            <p14:sldId id="289"/>
            <p14:sldId id="279"/>
            <p14:sldId id="286"/>
            <p14:sldId id="28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99FFCC"/>
    <a:srgbClr val="FFCC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0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1332" y="540"/>
      </p:cViewPr>
      <p:guideLst/>
    </p:cSldViewPr>
  </p:slideViewPr>
  <p:outlineViewPr>
    <p:cViewPr>
      <p:scale>
        <a:sx n="33" d="100"/>
        <a:sy n="33" d="100"/>
      </p:scale>
      <p:origin x="0" y="-59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C35C2-A2AD-4EC1-B645-6AF77BA7C717}" type="datetimeFigureOut">
              <a:rPr lang="es-MX" smtClean="0"/>
              <a:t>29/09/2019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4AB66-6A8B-4235-953A-5AC418EF31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36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AAC9E-11A8-4AAD-83F5-3A329CCA6E8C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6444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D616E-11CD-42EF-B212-B8FBF05A5973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3276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E984-0951-4E9F-BEBA-709A14D1FF2F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2822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4C00-D250-49B4-B34E-D2FCF79EC5BE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1322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8158-9EBD-4BC3-A8A3-E89D36A49708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8994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0B241-8324-4175-BE9E-BC06A0B3030C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562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950D-E25C-4068-A8AA-16EF01C51C0D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9694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C839F-3CCC-473E-BB11-3BEE0AECC027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899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7898B-4EE3-40D2-9588-8F8FD540AA03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2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E0640-032D-4E72-B853-C6C06D6D9842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442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3628-0816-4CA1-8CE2-E0FB8F27BD60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439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BA4C9-BE3E-4476-8E94-2055C96AB07A}" type="datetime1">
              <a:rPr lang="es-MX" smtClean="0"/>
              <a:t>29/09/2019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128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060A6-ED8A-4457-85D1-DDBF8627F7A4}" type="datetime1">
              <a:rPr lang="es-MX" smtClean="0"/>
              <a:t>29/09/2019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60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9FD5-BC4A-477F-A605-49698BF89084}" type="datetime1">
              <a:rPr lang="es-MX" smtClean="0"/>
              <a:t>29/09/2019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887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4060-6057-4954-88EF-754A1F02AE88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40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31E5-B82C-43ED-B344-680A032B56A7}" type="datetime1">
              <a:rPr lang="es-MX" smtClean="0"/>
              <a:t>29/09/2019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911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F99C7-2CB0-47EA-9C4B-CBE8C204D421}" type="datetime1">
              <a:rPr lang="es-MX" smtClean="0"/>
              <a:t>29/09/2019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B63BF1-FCB8-44C3-938E-FD4EBAA80D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04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ankia.cl/blog/analisis-ipsa/3508413-ratios-financieros-basicos-margen-neto-roe-roa-razon-corrient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38200" y="1208375"/>
            <a:ext cx="86995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solidFill>
                  <a:srgbClr val="002060"/>
                </a:solidFill>
                <a:latin typeface="Century Gothic"/>
              </a:rPr>
              <a:t>UNIVERSIDAD AUTÓNOMA DEL ESTADO DE MÉXICO</a:t>
            </a:r>
            <a:r>
              <a:rPr lang="es-MX" b="1" dirty="0">
                <a:solidFill>
                  <a:srgbClr val="002060"/>
                </a:solidFill>
                <a:latin typeface="Century Gothic"/>
              </a:rPr>
              <a:t/>
            </a:r>
            <a:br>
              <a:rPr lang="es-MX" b="1" dirty="0">
                <a:solidFill>
                  <a:srgbClr val="002060"/>
                </a:solidFill>
                <a:latin typeface="Century Gothic"/>
              </a:rPr>
            </a:br>
            <a:r>
              <a:rPr lang="es-MX" b="1" dirty="0">
                <a:solidFill>
                  <a:srgbClr val="002060"/>
                </a:solidFill>
                <a:latin typeface="Century Gothic"/>
              </a:rPr>
              <a:t/>
            </a:r>
            <a:br>
              <a:rPr lang="es-MX" b="1" dirty="0">
                <a:solidFill>
                  <a:srgbClr val="002060"/>
                </a:solidFill>
                <a:latin typeface="Century Gothic"/>
              </a:rPr>
            </a:br>
            <a:r>
              <a:rPr lang="es-MX" sz="2000" b="1" dirty="0">
                <a:solidFill>
                  <a:srgbClr val="002060"/>
                </a:solidFill>
                <a:latin typeface="Century Gothic"/>
              </a:rPr>
              <a:t> FACULTAD DE TURISMO Y GASTRONOMÍA</a:t>
            </a:r>
            <a:r>
              <a:rPr lang="es-MX" b="1" dirty="0">
                <a:solidFill>
                  <a:srgbClr val="002060"/>
                </a:solidFill>
                <a:latin typeface="Century Gothic"/>
              </a:rPr>
              <a:t/>
            </a:r>
            <a:br>
              <a:rPr lang="es-MX" b="1" dirty="0">
                <a:solidFill>
                  <a:srgbClr val="002060"/>
                </a:solidFill>
                <a:latin typeface="Century Gothic"/>
              </a:rPr>
            </a:br>
            <a:r>
              <a:rPr lang="es-MX" sz="2000" b="1" dirty="0">
                <a:solidFill>
                  <a:srgbClr val="002060"/>
                </a:solidFill>
                <a:latin typeface="Century Gothic"/>
              </a:rPr>
              <a:t>Licenciatura en Turismo</a:t>
            </a:r>
            <a:r>
              <a:rPr lang="es-MX" b="1" dirty="0">
                <a:solidFill>
                  <a:srgbClr val="002060"/>
                </a:solidFill>
                <a:latin typeface="Century Gothic"/>
              </a:rPr>
              <a:t/>
            </a:r>
            <a:br>
              <a:rPr lang="es-MX" b="1" dirty="0">
                <a:solidFill>
                  <a:srgbClr val="002060"/>
                </a:solidFill>
                <a:latin typeface="Century Gothic"/>
              </a:rPr>
            </a:br>
            <a:r>
              <a:rPr lang="es-MX" b="1" dirty="0">
                <a:solidFill>
                  <a:prstClr val="black"/>
                </a:solidFill>
                <a:latin typeface="Century Gothic"/>
              </a:rPr>
              <a:t/>
            </a:r>
            <a:br>
              <a:rPr lang="es-MX" b="1" dirty="0">
                <a:solidFill>
                  <a:prstClr val="black"/>
                </a:solidFill>
                <a:latin typeface="Century Gothic"/>
              </a:rPr>
            </a:br>
            <a:r>
              <a:rPr lang="es-MX" sz="2400" b="1" dirty="0">
                <a:solidFill>
                  <a:schemeClr val="accent2"/>
                </a:solidFill>
                <a:latin typeface="Century Gothic"/>
              </a:rPr>
              <a:t>Unidad de Aprendizaje: Finanzas</a:t>
            </a:r>
            <a:br>
              <a:rPr lang="es-MX" sz="2400" b="1" dirty="0">
                <a:solidFill>
                  <a:schemeClr val="accent2"/>
                </a:solidFill>
                <a:latin typeface="Century Gothic"/>
              </a:rPr>
            </a:br>
            <a:r>
              <a:rPr lang="es-MX" sz="2000" b="1" dirty="0">
                <a:solidFill>
                  <a:schemeClr val="accent2"/>
                </a:solidFill>
                <a:latin typeface="Century Gothic"/>
              </a:rPr>
              <a:t>Créditos: 8</a:t>
            </a:r>
            <a:r>
              <a:rPr lang="es-MX" b="1" dirty="0">
                <a:solidFill>
                  <a:schemeClr val="accent2"/>
                </a:solidFill>
                <a:latin typeface="Century Gothic"/>
              </a:rPr>
              <a:t/>
            </a:r>
            <a:br>
              <a:rPr lang="es-MX" b="1" dirty="0">
                <a:solidFill>
                  <a:schemeClr val="accent2"/>
                </a:solidFill>
                <a:latin typeface="Century Gothic"/>
              </a:rPr>
            </a:br>
            <a:r>
              <a:rPr lang="es-MX" b="1" dirty="0">
                <a:solidFill>
                  <a:schemeClr val="accent2"/>
                </a:solidFill>
                <a:latin typeface="Century Gothic"/>
              </a:rPr>
              <a:t/>
            </a:r>
            <a:br>
              <a:rPr lang="es-MX" b="1" dirty="0">
                <a:solidFill>
                  <a:schemeClr val="accent2"/>
                </a:solidFill>
                <a:latin typeface="Century Gothic"/>
              </a:rPr>
            </a:br>
            <a:r>
              <a:rPr lang="es-MX" sz="2400" b="1" dirty="0">
                <a:solidFill>
                  <a:schemeClr val="accent2"/>
                </a:solidFill>
                <a:latin typeface="Century Gothic"/>
              </a:rPr>
              <a:t>Tema: </a:t>
            </a:r>
            <a:r>
              <a:rPr lang="es-MX" sz="2400" b="1" dirty="0" smtClean="0">
                <a:solidFill>
                  <a:schemeClr val="accent2"/>
                </a:solidFill>
                <a:latin typeface="Century Gothic"/>
              </a:rPr>
              <a:t>Los </a:t>
            </a:r>
            <a:r>
              <a:rPr lang="es-MX" sz="2400" b="1" dirty="0" smtClean="0">
                <a:solidFill>
                  <a:schemeClr val="accent2"/>
                </a:solidFill>
                <a:latin typeface="Century Gothic"/>
              </a:rPr>
              <a:t>métodos del </a:t>
            </a:r>
            <a:r>
              <a:rPr lang="es-MX" sz="2400" b="1" smtClean="0">
                <a:solidFill>
                  <a:schemeClr val="accent2"/>
                </a:solidFill>
                <a:latin typeface="Century Gothic"/>
              </a:rPr>
              <a:t>control financiero  </a:t>
            </a:r>
            <a:r>
              <a:rPr lang="es-MX" b="1" dirty="0">
                <a:solidFill>
                  <a:schemeClr val="accent2"/>
                </a:solidFill>
                <a:latin typeface="Century Gothic"/>
              </a:rPr>
              <a:t/>
            </a:r>
            <a:br>
              <a:rPr lang="es-MX" b="1" dirty="0">
                <a:solidFill>
                  <a:schemeClr val="accent2"/>
                </a:solidFill>
                <a:latin typeface="Century Gothic"/>
              </a:rPr>
            </a:br>
            <a:r>
              <a:rPr lang="es-MX" sz="2000" b="1" dirty="0">
                <a:solidFill>
                  <a:schemeClr val="accent2"/>
                </a:solidFill>
                <a:latin typeface="Century Gothic"/>
              </a:rPr>
              <a:t/>
            </a:r>
            <a:br>
              <a:rPr lang="es-MX" sz="2000" b="1" dirty="0">
                <a:solidFill>
                  <a:schemeClr val="accent2"/>
                </a:solidFill>
                <a:latin typeface="Century Gothic"/>
              </a:rPr>
            </a:br>
            <a:r>
              <a:rPr lang="es-MX" b="1" dirty="0">
                <a:solidFill>
                  <a:prstClr val="black"/>
                </a:solidFill>
                <a:latin typeface="Century Gothic"/>
              </a:rPr>
              <a:t>Autor:</a:t>
            </a:r>
            <a:br>
              <a:rPr lang="es-MX" b="1" dirty="0">
                <a:solidFill>
                  <a:prstClr val="black"/>
                </a:solidFill>
                <a:latin typeface="Century Gothic"/>
              </a:rPr>
            </a:br>
            <a:r>
              <a:rPr lang="es-MX" b="1" dirty="0">
                <a:solidFill>
                  <a:prstClr val="black"/>
                </a:solidFill>
                <a:latin typeface="Century Gothic"/>
              </a:rPr>
              <a:t>M. en A. María de Lourdes </a:t>
            </a:r>
            <a:br>
              <a:rPr lang="es-MX" b="1" dirty="0">
                <a:solidFill>
                  <a:prstClr val="black"/>
                </a:solidFill>
                <a:latin typeface="Century Gothic"/>
              </a:rPr>
            </a:br>
            <a:r>
              <a:rPr lang="es-MX" b="1" dirty="0">
                <a:solidFill>
                  <a:prstClr val="black"/>
                </a:solidFill>
                <a:latin typeface="Century Gothic"/>
              </a:rPr>
              <a:t>Escalona González</a:t>
            </a:r>
            <a:br>
              <a:rPr lang="es-MX" b="1" dirty="0">
                <a:solidFill>
                  <a:prstClr val="black"/>
                </a:solidFill>
                <a:latin typeface="Century Gothic"/>
              </a:rPr>
            </a:br>
            <a:r>
              <a:rPr lang="es-MX" sz="2000" b="1" dirty="0">
                <a:solidFill>
                  <a:prstClr val="black"/>
                </a:solidFill>
                <a:latin typeface="Century Gothic"/>
              </a:rPr>
              <a:t/>
            </a:r>
            <a:br>
              <a:rPr lang="es-MX" sz="2000" b="1" dirty="0">
                <a:solidFill>
                  <a:prstClr val="black"/>
                </a:solidFill>
                <a:latin typeface="Century Gothic"/>
              </a:rPr>
            </a:br>
            <a:r>
              <a:rPr lang="es-MX" b="1" dirty="0">
                <a:solidFill>
                  <a:prstClr val="black"/>
                </a:solidFill>
                <a:latin typeface="Century Gothic"/>
              </a:rPr>
              <a:t>Septiembre </a:t>
            </a:r>
            <a:r>
              <a:rPr lang="es-MX" b="1" dirty="0" smtClean="0">
                <a:solidFill>
                  <a:prstClr val="black"/>
                </a:solidFill>
                <a:latin typeface="Century Gothic"/>
              </a:rPr>
              <a:t>2019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835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559557"/>
            <a:ext cx="8748215" cy="5786652"/>
          </a:xfr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24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3754" y="1042849"/>
            <a:ext cx="9027794" cy="419789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 smtClean="0"/>
              <a:t>Esta gráfica  recibe el nombre de </a:t>
            </a:r>
            <a:r>
              <a:rPr lang="es-MX" sz="2400" b="1" i="1" dirty="0">
                <a:solidFill>
                  <a:srgbClr val="00B0F0"/>
                </a:solidFill>
              </a:rPr>
              <a:t>M</a:t>
            </a:r>
            <a:r>
              <a:rPr lang="es-MX" sz="2400" b="1" i="1" dirty="0" smtClean="0">
                <a:solidFill>
                  <a:srgbClr val="00B0F0"/>
                </a:solidFill>
              </a:rPr>
              <a:t>aster</a:t>
            </a:r>
            <a:r>
              <a:rPr lang="es-MX" sz="2400" dirty="0" smtClean="0"/>
              <a:t>, la cual generalmente es anual. 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La gráfica anual, se puede dividir en cuatro gráficas trimestrales. </a:t>
            </a:r>
          </a:p>
          <a:p>
            <a:pPr>
              <a:lnSpc>
                <a:spcPct val="150000"/>
              </a:lnSpc>
            </a:pPr>
            <a:r>
              <a:rPr lang="es-MX" sz="2400" dirty="0" smtClean="0"/>
              <a:t>La gráfica trimestral se divide a su vez, en tres mensuales, y cada una de éstas , en cuatro semanarias, todas las de este tipo se denominan </a:t>
            </a:r>
            <a:r>
              <a:rPr lang="es-MX" sz="2400" b="1" i="1" dirty="0" smtClean="0">
                <a:solidFill>
                  <a:srgbClr val="00B0F0"/>
                </a:solidFill>
              </a:rPr>
              <a:t>“gráficas Junior”.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95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173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400" dirty="0"/>
              <a:t>Ahora bien, los directivos de empresas  públicas o privadas que tienen establecido  el método de control financiero Du-Pont, al conocer las variaciones y comparar las cifras del presupuesto con las cifras reales, tomarán  decisiones tendientes a mantener, dentro de los márgenes de seguridad preestablecidos  por la </a:t>
            </a:r>
            <a:r>
              <a:rPr lang="es-MX" sz="2400" dirty="0" smtClean="0"/>
              <a:t>empresa,… </a:t>
            </a: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2442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357484" cy="1320800"/>
          </a:xfrm>
        </p:spPr>
        <p:txBody>
          <a:bodyPr>
            <a:normAutofit/>
          </a:bodyPr>
          <a:lstStyle/>
          <a:p>
            <a:pPr algn="r"/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 smtClean="0"/>
              <a:t>Continuación…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357484" cy="293002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400" dirty="0"/>
              <a:t>a los factores de inversión, a los resultados y a los objetivos integrales, para que  en caso de que el porcentaje de utilidad sea de 10%, baste con tener una rotación del activo de 2, para llegar al 20% de la rentabilidad de la inversión, etc.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9595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Sabias qué…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cs typeface="Arial" panose="020B0604020202020204" pitchFamily="34" charset="0"/>
              </a:rPr>
              <a:t>La principal ventaja del sistema </a:t>
            </a:r>
            <a:r>
              <a:rPr lang="es-MX" sz="2400" dirty="0" smtClean="0">
                <a:cs typeface="Arial" panose="020B0604020202020204" pitchFamily="34" charset="0"/>
              </a:rPr>
              <a:t>Du-</a:t>
            </a:r>
            <a:r>
              <a:rPr lang="es-MX" sz="2400" dirty="0">
                <a:cs typeface="Arial" panose="020B0604020202020204" pitchFamily="34" charset="0"/>
              </a:rPr>
              <a:t>P</a:t>
            </a:r>
            <a:r>
              <a:rPr lang="es-MX" sz="2400" dirty="0" smtClean="0">
                <a:cs typeface="Arial" panose="020B0604020202020204" pitchFamily="34" charset="0"/>
              </a:rPr>
              <a:t>ont</a:t>
            </a:r>
            <a:r>
              <a:rPr lang="es-MX" sz="2400" dirty="0">
                <a:cs typeface="Arial" panose="020B0604020202020204" pitchFamily="34" charset="0"/>
              </a:rPr>
              <a:t> es que permite a la empresa dividir su </a:t>
            </a:r>
            <a:r>
              <a:rPr lang="es-MX" sz="2400" dirty="0" smtClean="0">
                <a:cs typeface="Arial" panose="020B0604020202020204" pitchFamily="34" charset="0"/>
              </a:rPr>
              <a:t>rendimiento </a:t>
            </a:r>
            <a:r>
              <a:rPr lang="es-MX" sz="2400" dirty="0">
                <a:cs typeface="Arial" panose="020B0604020202020204" pitchFamily="34" charset="0"/>
              </a:rPr>
              <a:t>sobre el capital en diferentes componentes, de </a:t>
            </a:r>
            <a:r>
              <a:rPr lang="es-MX" sz="2400" dirty="0" smtClean="0">
                <a:cs typeface="Arial" panose="020B0604020202020204" pitchFamily="34" charset="0"/>
              </a:rPr>
              <a:t>forma </a:t>
            </a:r>
            <a:r>
              <a:rPr lang="es-MX" sz="2400" dirty="0">
                <a:cs typeface="Arial" panose="020B0604020202020204" pitchFamily="34" charset="0"/>
              </a:rPr>
              <a:t>que los propietarios pueden analizar el rendimiento total de la empresa desde diversas dimensiones. De esta manera, y comparando con la media o con otras empresas del sector, se puede encontrar dónde la empresa tiene problemas</a:t>
            </a:r>
            <a:r>
              <a:rPr lang="es-MX" sz="1600" dirty="0">
                <a:cs typeface="Arial" panose="020B0604020202020204" pitchFamily="34" charset="0"/>
              </a:rPr>
              <a:t>.</a:t>
            </a:r>
            <a:r>
              <a:rPr lang="es-MX" dirty="0"/>
              <a:t> </a:t>
            </a:r>
            <a:endParaRPr lang="es-MX" dirty="0">
              <a:cs typeface="Arial" panose="020B0604020202020204" pitchFamily="34" charset="0"/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7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0257" y="767306"/>
            <a:ext cx="8548914" cy="287664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>
                <a:cs typeface="Arial" panose="020B0604020202020204" pitchFamily="34" charset="0"/>
              </a:rPr>
              <a:t>E</a:t>
            </a:r>
            <a:r>
              <a:rPr lang="es-MX" sz="2400" dirty="0" smtClean="0">
                <a:cs typeface="Arial" panose="020B0604020202020204" pitchFamily="34" charset="0"/>
              </a:rPr>
              <a:t>l </a:t>
            </a:r>
            <a:r>
              <a:rPr lang="es-MX" sz="2400" dirty="0">
                <a:cs typeface="Arial" panose="020B0604020202020204" pitchFamily="34" charset="0"/>
              </a:rPr>
              <a:t>sistema </a:t>
            </a:r>
            <a:r>
              <a:rPr lang="es-MX" sz="2400" dirty="0" smtClean="0">
                <a:cs typeface="Arial" panose="020B0604020202020204" pitchFamily="34" charset="0"/>
              </a:rPr>
              <a:t>Du-</a:t>
            </a:r>
            <a:r>
              <a:rPr lang="es-MX" sz="2400" dirty="0">
                <a:cs typeface="Arial" panose="020B0604020202020204" pitchFamily="34" charset="0"/>
              </a:rPr>
              <a:t>P</a:t>
            </a:r>
            <a:r>
              <a:rPr lang="es-MX" sz="2400" dirty="0" smtClean="0">
                <a:cs typeface="Arial" panose="020B0604020202020204" pitchFamily="34" charset="0"/>
              </a:rPr>
              <a:t>ont </a:t>
            </a:r>
            <a:r>
              <a:rPr lang="es-MX" sz="2400" dirty="0">
                <a:cs typeface="Arial" panose="020B0604020202020204" pitchFamily="34" charset="0"/>
              </a:rPr>
              <a:t>es un método interesante para conocer cuál es la rentabilidad de la empresa y los factores que intervienen en ésta, de forma que sea más sencillo detectar los problemas de eficiencia y rentabilidad de la misma y encontrar una solución para los mismos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739" y="3952719"/>
            <a:ext cx="2647950" cy="172402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134281" y="598551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/>
              <a:t>https://</a:t>
            </a:r>
            <a:r>
              <a:rPr lang="es-MX" sz="1200" dirty="0" smtClean="0"/>
              <a:t>www.rankia.cl/blog/analisis-ipsa/3926169-sistema-dupont-para-analisis-rentabilidad. Consultado 25/09/2019</a:t>
            </a:r>
            <a:endParaRPr lang="es-MX" sz="12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2345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Control financiero PEMA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38075"/>
            <a:ext cx="9090780" cy="499495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3400" dirty="0" smtClean="0">
                <a:cs typeface="Arial" panose="020B0604020202020204" pitchFamily="34" charset="0"/>
              </a:rPr>
              <a:t>“Métodos de control y corrección de variaciones, entre cifras proyectadas y cifras reales, de la estructura financiera, así como de los resultados y objetivos integrales de una empresa, pública, privada o mixta”</a:t>
            </a:r>
          </a:p>
          <a:p>
            <a:pPr>
              <a:lnSpc>
                <a:spcPct val="150000"/>
              </a:lnSpc>
            </a:pPr>
            <a:r>
              <a:rPr lang="es-MX" sz="3400" dirty="0" smtClean="0">
                <a:cs typeface="Arial" panose="020B0604020202020204" pitchFamily="34" charset="0"/>
              </a:rPr>
              <a:t>Dentro la </a:t>
            </a:r>
            <a:r>
              <a:rPr lang="es-MX" sz="34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estructura financiera </a:t>
            </a:r>
            <a:r>
              <a:rPr lang="es-MX" sz="3400" dirty="0" smtClean="0">
                <a:cs typeface="Arial" panose="020B0604020202020204" pitchFamily="34" charset="0"/>
              </a:rPr>
              <a:t>de una empresa, tenemos: Pasivo circulante, pasivo fijo, pasivo diferido, capital social, superávit o utilidades (lado derecho del  balance general).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000" i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7652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5321" y="933329"/>
            <a:ext cx="8710565" cy="608844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MX" sz="2600" dirty="0">
                <a:cs typeface="Arial" panose="020B0604020202020204" pitchFamily="34" charset="0"/>
              </a:rPr>
              <a:t>Dentro de los </a:t>
            </a:r>
            <a:r>
              <a:rPr lang="es-MX" sz="2600" i="1" dirty="0">
                <a:solidFill>
                  <a:srgbClr val="0070C0"/>
                </a:solidFill>
                <a:cs typeface="Arial" panose="020B0604020202020204" pitchFamily="34" charset="0"/>
              </a:rPr>
              <a:t>resultados, </a:t>
            </a:r>
            <a:r>
              <a:rPr lang="es-MX" sz="2600" dirty="0">
                <a:cs typeface="Arial" panose="020B0604020202020204" pitchFamily="34" charset="0"/>
              </a:rPr>
              <a:t>tenemos: Las ventas netas, costos de </a:t>
            </a:r>
            <a:r>
              <a:rPr lang="es-MX" sz="2600" dirty="0" smtClean="0">
                <a:cs typeface="Arial" panose="020B0604020202020204" pitchFamily="34" charset="0"/>
              </a:rPr>
              <a:t>ventas netas, </a:t>
            </a:r>
            <a:r>
              <a:rPr lang="es-MX" sz="2600" dirty="0">
                <a:cs typeface="Arial" panose="020B0604020202020204" pitchFamily="34" charset="0"/>
              </a:rPr>
              <a:t>costos de distribución, costos de </a:t>
            </a:r>
            <a:r>
              <a:rPr lang="es-MX" sz="2600" dirty="0" smtClean="0">
                <a:cs typeface="Arial" panose="020B0604020202020204" pitchFamily="34" charset="0"/>
              </a:rPr>
              <a:t>adición, etc.</a:t>
            </a:r>
            <a:endParaRPr lang="es-MX" sz="26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2600" dirty="0" smtClean="0">
                <a:cs typeface="Arial" panose="020B0604020202020204" pitchFamily="34" charset="0"/>
              </a:rPr>
              <a:t>Dentro de los </a:t>
            </a:r>
            <a:r>
              <a:rPr lang="es-MX" sz="26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objetivos integrales</a:t>
            </a:r>
            <a:r>
              <a:rPr lang="es-MX" sz="2600" i="1" dirty="0" smtClean="0">
                <a:cs typeface="Arial" panose="020B0604020202020204" pitchFamily="34" charset="0"/>
              </a:rPr>
              <a:t> </a:t>
            </a:r>
            <a:r>
              <a:rPr lang="es-MX" sz="2600" dirty="0" smtClean="0">
                <a:cs typeface="Arial" panose="020B0604020202020204" pitchFamily="34" charset="0"/>
              </a:rPr>
              <a:t>de una empresa, tenemos: la </a:t>
            </a:r>
            <a:r>
              <a:rPr lang="es-MX" sz="2600" i="1" dirty="0" smtClean="0">
                <a:cs typeface="Arial" panose="020B0604020202020204" pitchFamily="34" charset="0"/>
              </a:rPr>
              <a:t>prestación de servicios</a:t>
            </a:r>
            <a:r>
              <a:rPr lang="es-MX" sz="2600" dirty="0" smtClean="0">
                <a:cs typeface="Arial" panose="020B0604020202020204" pitchFamily="34" charset="0"/>
              </a:rPr>
              <a:t> a la colectividad (empresa pública), la </a:t>
            </a:r>
            <a:r>
              <a:rPr lang="es-MX" sz="2600" i="1" dirty="0" smtClean="0">
                <a:cs typeface="Arial" panose="020B0604020202020204" pitchFamily="34" charset="0"/>
              </a:rPr>
              <a:t>obtención de utilidades </a:t>
            </a:r>
            <a:r>
              <a:rPr lang="es-MX" sz="2600" dirty="0" smtClean="0">
                <a:cs typeface="Arial" panose="020B0604020202020204" pitchFamily="34" charset="0"/>
              </a:rPr>
              <a:t>(empresa privada), la </a:t>
            </a:r>
            <a:r>
              <a:rPr lang="es-MX" sz="2600" i="1" dirty="0" smtClean="0">
                <a:cs typeface="Arial" panose="020B0604020202020204" pitchFamily="34" charset="0"/>
              </a:rPr>
              <a:t>obtención de recursos financieros</a:t>
            </a:r>
            <a:r>
              <a:rPr lang="es-MX" sz="2600" dirty="0" smtClean="0">
                <a:cs typeface="Arial" panose="020B0604020202020204" pitchFamily="34" charset="0"/>
              </a:rPr>
              <a:t>, etc. (Perdomo, 2002, 229)</a:t>
            </a:r>
          </a:p>
          <a:p>
            <a:pPr>
              <a:lnSpc>
                <a:spcPct val="150000"/>
              </a:lnSpc>
            </a:pPr>
            <a:endParaRPr lang="es-MX" sz="2000" dirty="0"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9131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Fórmula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8466666" cy="388077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MX" sz="2400" dirty="0"/>
              <a:t>El método de control financiero PEMA, toma como base el balance general pro-forma, el Estado de resultados </a:t>
            </a:r>
            <a:r>
              <a:rPr lang="es-MX" sz="2400" dirty="0" smtClean="0"/>
              <a:t>p</a:t>
            </a:r>
            <a:r>
              <a:rPr lang="es-MX" sz="2400" dirty="0" smtClean="0"/>
              <a:t>ro-forma </a:t>
            </a:r>
            <a:r>
              <a:rPr lang="es-MX" sz="2400" dirty="0"/>
              <a:t>y las siguientes fórmulas: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MX" sz="2400" dirty="0" smtClean="0"/>
              <a:t>( </a:t>
            </a:r>
            <a:r>
              <a:rPr lang="es-MX" sz="2400" dirty="0" smtClean="0"/>
              <a:t>1 )     CT = PF + PD + CS + UT – AF - AD</a:t>
            </a:r>
            <a:endParaRPr lang="es-MX" sz="2400" dirty="0"/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s-MX" sz="2400" dirty="0" smtClean="0"/>
              <a:t>( 2 )     UT = VN – CV – CD - CA</a:t>
            </a:r>
            <a:endParaRPr lang="es-MX" sz="24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390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>
                <a:solidFill>
                  <a:srgbClr val="C00000"/>
                </a:solidFill>
              </a:rPr>
              <a:t>N</a:t>
            </a:r>
            <a:r>
              <a:rPr lang="es-MX" sz="2800" dirty="0" smtClean="0">
                <a:solidFill>
                  <a:srgbClr val="C00000"/>
                </a:solidFill>
              </a:rPr>
              <a:t>ombre de las constantes de la fórmula del control financiero PEMA</a:t>
            </a:r>
            <a:endParaRPr lang="es-MX" sz="2800" dirty="0">
              <a:solidFill>
                <a:srgbClr val="C00000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1077523" y="1930400"/>
            <a:ext cx="10221686" cy="404948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De donde:</a:t>
            </a:r>
          </a:p>
          <a:p>
            <a:r>
              <a:rPr lang="es-MX" sz="2400" dirty="0" smtClean="0"/>
              <a:t>CT = Capital contable</a:t>
            </a:r>
          </a:p>
          <a:p>
            <a:r>
              <a:rPr lang="es-MX" sz="2400" dirty="0" smtClean="0"/>
              <a:t>PF = Pasivo fijo</a:t>
            </a:r>
          </a:p>
          <a:p>
            <a:r>
              <a:rPr lang="es-MX" sz="2400" dirty="0" smtClean="0"/>
              <a:t>PD = Pasivo diferido</a:t>
            </a:r>
          </a:p>
          <a:p>
            <a:r>
              <a:rPr lang="es-MX" sz="2400" dirty="0" smtClean="0"/>
              <a:t>CS = Capital </a:t>
            </a:r>
            <a:r>
              <a:rPr lang="es-MX" sz="2400" dirty="0"/>
              <a:t>social</a:t>
            </a:r>
          </a:p>
          <a:p>
            <a:r>
              <a:rPr lang="es-MX" sz="2400" dirty="0" smtClean="0"/>
              <a:t>UT = Utilidad </a:t>
            </a:r>
            <a:r>
              <a:rPr lang="es-MX" sz="2400" dirty="0"/>
              <a:t>neta</a:t>
            </a:r>
          </a:p>
          <a:p>
            <a:r>
              <a:rPr lang="es-MX" sz="2400" dirty="0" smtClean="0"/>
              <a:t>AF = Activo fijo</a:t>
            </a:r>
            <a:endParaRPr lang="es-MX" sz="2400" dirty="0"/>
          </a:p>
          <a:p>
            <a:r>
              <a:rPr lang="es-MX" sz="2400" dirty="0" smtClean="0"/>
              <a:t>AD = Activo </a:t>
            </a:r>
            <a:r>
              <a:rPr lang="es-MX" sz="2400" dirty="0"/>
              <a:t>diferido</a:t>
            </a:r>
          </a:p>
          <a:p>
            <a:r>
              <a:rPr lang="es-MX" sz="2400" dirty="0" smtClean="0"/>
              <a:t>VN = Ventas </a:t>
            </a:r>
            <a:r>
              <a:rPr lang="es-MX" sz="2400" dirty="0"/>
              <a:t>netas</a:t>
            </a:r>
          </a:p>
          <a:p>
            <a:r>
              <a:rPr lang="es-MX" sz="2400" dirty="0" smtClean="0"/>
              <a:t>CV = Costo </a:t>
            </a:r>
            <a:r>
              <a:rPr lang="es-MX" sz="2400" dirty="0"/>
              <a:t>de ventas</a:t>
            </a:r>
          </a:p>
          <a:p>
            <a:r>
              <a:rPr lang="es-MX" sz="2400" dirty="0" smtClean="0"/>
              <a:t>CD = Costos </a:t>
            </a:r>
            <a:r>
              <a:rPr lang="es-MX" sz="2400" dirty="0"/>
              <a:t>de distribución</a:t>
            </a:r>
          </a:p>
          <a:p>
            <a:r>
              <a:rPr lang="es-MX" sz="2400" dirty="0" smtClean="0"/>
              <a:t>CA = Costo </a:t>
            </a:r>
            <a:r>
              <a:rPr lang="es-MX" sz="2400" dirty="0"/>
              <a:t>de adición</a:t>
            </a:r>
          </a:p>
          <a:p>
            <a:pPr marL="0" indent="0">
              <a:buNone/>
            </a:pPr>
            <a:endParaRPr lang="es-MX" sz="2600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82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Control Financiero DU-PONT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23560"/>
            <a:ext cx="8596668" cy="388077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600" dirty="0" smtClean="0">
                <a:cs typeface="Arial" panose="020B0604020202020204" pitchFamily="34" charset="0"/>
              </a:rPr>
              <a:t>Método de control financiero y corrección de desviaciones de los factores de inversión, resultados y objetivos integrales de una empresa comercial, industrial o financiera, pública, privada y mixta. </a:t>
            </a:r>
          </a:p>
          <a:p>
            <a:pPr>
              <a:lnSpc>
                <a:spcPct val="150000"/>
              </a:lnSpc>
            </a:pPr>
            <a:r>
              <a:rPr lang="es-MX" sz="2600" dirty="0" smtClean="0">
                <a:cs typeface="Arial" panose="020B0604020202020204" pitchFamily="34" charset="0"/>
              </a:rPr>
              <a:t>Dentro de los </a:t>
            </a:r>
            <a:r>
              <a:rPr lang="es-MX" sz="26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factores de inversión </a:t>
            </a:r>
            <a:r>
              <a:rPr lang="es-MX" sz="2600" dirty="0" smtClean="0">
                <a:cs typeface="Arial" panose="020B0604020202020204" pitchFamily="34" charset="0"/>
              </a:rPr>
              <a:t>tenemos los activos de la empresa.</a:t>
            </a:r>
          </a:p>
          <a:p>
            <a:pPr>
              <a:lnSpc>
                <a:spcPct val="150000"/>
              </a:lnSpc>
            </a:pPr>
            <a:endParaRPr lang="es-MX" dirty="0"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254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46189"/>
            <a:ext cx="8596668" cy="460870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MX" sz="2400" dirty="0" smtClean="0"/>
              <a:t>La fórmula ( 1 ) se obtiene del balance general pro-forma, como sigue: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400" dirty="0" smtClean="0"/>
              <a:t>(Fórmula general) </a:t>
            </a:r>
            <a:r>
              <a:rPr lang="es-MX" sz="2400" i="1" dirty="0" smtClean="0"/>
              <a:t>Activo = Pasivo + Capital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400" dirty="0" smtClean="0"/>
              <a:t>(Fórmula analítica) </a:t>
            </a:r>
            <a:r>
              <a:rPr lang="es-MX" sz="2400" i="1" dirty="0" smtClean="0"/>
              <a:t>AC + AF + AD = PC + PF + PD + CS + UT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400" dirty="0" smtClean="0"/>
              <a:t> Ahora bien, como el activo circulante menos el pasivo circulante es igual al capital de trabajo </a:t>
            </a:r>
            <a:r>
              <a:rPr lang="es-MX" sz="2400" i="1" dirty="0" smtClean="0"/>
              <a:t>(CT = AC – PC ), </a:t>
            </a:r>
            <a:r>
              <a:rPr lang="es-MX" sz="2400" dirty="0" smtClean="0"/>
              <a:t>sustituyendo tendremos: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5576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4629" y="1177950"/>
            <a:ext cx="7920756" cy="482706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600" i="1" dirty="0" smtClean="0"/>
              <a:t>CT + AF + AD = PF + PD + CS + UT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600" dirty="0" smtClean="0"/>
              <a:t>Pasando el </a:t>
            </a:r>
            <a:r>
              <a:rPr lang="es-MX" sz="2600" i="1" dirty="0" smtClean="0"/>
              <a:t>AF</a:t>
            </a:r>
            <a:r>
              <a:rPr lang="es-MX" sz="2600" dirty="0" smtClean="0"/>
              <a:t> y el </a:t>
            </a:r>
            <a:r>
              <a:rPr lang="es-MX" sz="2600" i="1" dirty="0" smtClean="0"/>
              <a:t>AD</a:t>
            </a:r>
            <a:r>
              <a:rPr lang="es-MX" sz="2600" dirty="0" smtClean="0"/>
              <a:t> al miembro derecho, tendremos: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MX" sz="2600" i="1" dirty="0" smtClean="0"/>
              <a:t>CT = PF </a:t>
            </a:r>
            <a:r>
              <a:rPr lang="es-MX" sz="2600" i="1" dirty="0"/>
              <a:t>+ PD + CS + UT – AF – </a:t>
            </a:r>
            <a:r>
              <a:rPr lang="es-MX" sz="2600" i="1" dirty="0" smtClean="0"/>
              <a:t>AD</a:t>
            </a:r>
          </a:p>
          <a:p>
            <a:pPr marL="0" indent="0">
              <a:lnSpc>
                <a:spcPct val="150000"/>
              </a:lnSpc>
              <a:buNone/>
            </a:pPr>
            <a:endParaRPr lang="es-MX" sz="2600" i="1" dirty="0"/>
          </a:p>
          <a:p>
            <a:pPr>
              <a:lnSpc>
                <a:spcPct val="150000"/>
              </a:lnSpc>
            </a:pPr>
            <a:r>
              <a:rPr lang="es-MX" sz="2600" dirty="0" smtClean="0"/>
              <a:t>La fórmula ( 2) se obtiene del estado de resultados pro-forma.</a:t>
            </a:r>
            <a:endParaRPr lang="es-MX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s-MX" sz="2400" dirty="0" smtClean="0"/>
              <a:t> </a:t>
            </a:r>
            <a:endParaRPr lang="es-MX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8548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465417"/>
            <a:ext cx="8596668" cy="667871"/>
          </a:xfrm>
        </p:spPr>
        <p:txBody>
          <a:bodyPr/>
          <a:lstStyle/>
          <a:p>
            <a:r>
              <a:rPr lang="es-MX" dirty="0" smtClean="0"/>
              <a:t>Ejemplo: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70529"/>
            <a:ext cx="8596668" cy="4804234"/>
          </a:xfrm>
        </p:spPr>
        <p:txBody>
          <a:bodyPr>
            <a:normAutofit/>
          </a:bodyPr>
          <a:lstStyle/>
          <a:p>
            <a:r>
              <a:rPr lang="es-MX" sz="2600" dirty="0" smtClean="0">
                <a:solidFill>
                  <a:schemeClr val="tx1"/>
                </a:solidFill>
              </a:rPr>
              <a:t>Una empresa establece como </a:t>
            </a:r>
            <a:r>
              <a:rPr lang="es-MX" sz="2600" i="1" dirty="0" smtClean="0">
                <a:solidFill>
                  <a:schemeClr val="tx1"/>
                </a:solidFill>
              </a:rPr>
              <a:t>objetivos integrales</a:t>
            </a:r>
            <a:r>
              <a:rPr lang="es-MX" sz="2600" dirty="0" smtClean="0">
                <a:solidFill>
                  <a:schemeClr val="tx1"/>
                </a:solidFill>
              </a:rPr>
              <a:t> para el siguiente ejercicio: </a:t>
            </a:r>
          </a:p>
          <a:p>
            <a:pPr lvl="1">
              <a:buFont typeface="+mj-lt"/>
              <a:buAutoNum type="alphaLcParenR"/>
            </a:pPr>
            <a:r>
              <a:rPr lang="es-MX" sz="2600" dirty="0" smtClean="0">
                <a:solidFill>
                  <a:schemeClr val="tx1"/>
                </a:solidFill>
              </a:rPr>
              <a:t>Obtener una utilidad  del 5% sobre sus ventas netas proyectadas.</a:t>
            </a:r>
          </a:p>
          <a:p>
            <a:pPr lvl="1">
              <a:buFont typeface="+mj-lt"/>
              <a:buAutoNum type="alphaLcParenR"/>
            </a:pPr>
            <a:r>
              <a:rPr lang="es-MX" sz="2600" dirty="0" smtClean="0">
                <a:solidFill>
                  <a:schemeClr val="tx1"/>
                </a:solidFill>
              </a:rPr>
              <a:t>Sus ventas netas proyectadas son de $200 millones de pesos. </a:t>
            </a:r>
          </a:p>
          <a:p>
            <a:pPr lvl="1">
              <a:buFont typeface="+mj-lt"/>
              <a:buAutoNum type="alphaLcParenR"/>
            </a:pPr>
            <a:r>
              <a:rPr lang="es-MX" sz="2600" dirty="0" smtClean="0">
                <a:solidFill>
                  <a:schemeClr val="tx1"/>
                </a:solidFill>
              </a:rPr>
              <a:t>Incrementar sus recursos  financieros, en un 10% sobre sus ventas netas proyectadas (200 , millones x 0.10) = 10 millones de pesos. </a:t>
            </a:r>
            <a:endParaRPr lang="es-MX" sz="2600" dirty="0">
              <a:solidFill>
                <a:schemeClr val="tx1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514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9246" y="309283"/>
            <a:ext cx="8574755" cy="5732080"/>
          </a:xfrm>
        </p:spPr>
        <p:txBody>
          <a:bodyPr/>
          <a:lstStyle/>
          <a:p>
            <a:pPr marL="0" indent="0" algn="ctr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s-MX" dirty="0" smtClean="0">
                <a:solidFill>
                  <a:schemeClr val="tx1"/>
                </a:solidFill>
              </a:rPr>
              <a:t>(Cifras en millones de pesos)</a:t>
            </a:r>
          </a:p>
          <a:p>
            <a:pPr marL="0" indent="0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1948706" y="1090981"/>
            <a:ext cx="833718" cy="428961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/>
          <p:cNvSpPr txBox="1"/>
          <p:nvPr/>
        </p:nvSpPr>
        <p:spPr>
          <a:xfrm>
            <a:off x="134270" y="2614147"/>
            <a:ext cx="2070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Datos </a:t>
            </a:r>
          </a:p>
          <a:p>
            <a:pPr algn="ctr"/>
            <a:r>
              <a:rPr lang="es-MX" dirty="0" smtClean="0"/>
              <a:t>obtenidos  de </a:t>
            </a:r>
          </a:p>
          <a:p>
            <a:pPr algn="ctr"/>
            <a:r>
              <a:rPr lang="es-MX" dirty="0" smtClean="0"/>
              <a:t>los presupuestos y estados pro-forma 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3333752" y="1527627"/>
            <a:ext cx="57833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/>
              <a:t>Ventas netas                               $200              100%</a:t>
            </a:r>
          </a:p>
          <a:p>
            <a:pPr>
              <a:lnSpc>
                <a:spcPct val="150000"/>
              </a:lnSpc>
            </a:pPr>
            <a:r>
              <a:rPr lang="es-MX" dirty="0"/>
              <a:t> </a:t>
            </a:r>
            <a:r>
              <a:rPr lang="es-MX" dirty="0" smtClean="0"/>
              <a:t>- Costo de ventas netas                120               60%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Margen sobre ventas                     $80               40%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- Costos de distribución                  60                30%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Margen antes de provisiones          $20               10%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-Costos de adición                          10                 5%</a:t>
            </a:r>
          </a:p>
          <a:p>
            <a:pPr>
              <a:lnSpc>
                <a:spcPct val="150000"/>
              </a:lnSpc>
            </a:pPr>
            <a:r>
              <a:rPr lang="es-MX" dirty="0" smtClean="0"/>
              <a:t>Utilidad neta                                $10                 5%</a:t>
            </a:r>
          </a:p>
          <a:p>
            <a:pPr>
              <a:lnSpc>
                <a:spcPct val="150000"/>
              </a:lnSpc>
            </a:pPr>
            <a:endParaRPr lang="es-MX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6617578" y="2347549"/>
            <a:ext cx="10488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617578" y="3167898"/>
            <a:ext cx="10488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6617578" y="4011104"/>
            <a:ext cx="10488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6728013" y="4414516"/>
            <a:ext cx="828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728013" y="4540424"/>
            <a:ext cx="828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8289106" y="4011104"/>
            <a:ext cx="756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8258012" y="3167898"/>
            <a:ext cx="756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8258012" y="2347549"/>
            <a:ext cx="756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8289106" y="4414516"/>
            <a:ext cx="828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8258012" y="4540893"/>
            <a:ext cx="828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581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0270" y="982638"/>
            <a:ext cx="8727142" cy="5500049"/>
          </a:xfrm>
        </p:spPr>
        <p:txBody>
          <a:bodyPr>
            <a:normAutofit/>
          </a:bodyPr>
          <a:lstStyle/>
          <a:p>
            <a:endParaRPr lang="es-MX" sz="2600" dirty="0" smtClean="0"/>
          </a:p>
          <a:p>
            <a:pPr>
              <a:lnSpc>
                <a:spcPct val="150000"/>
              </a:lnSpc>
            </a:pPr>
            <a:r>
              <a:rPr lang="es-MX" sz="2600" dirty="0" smtClean="0"/>
              <a:t>Para realizar los resultados anteriores , se proyecta: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s-MX" sz="2600" dirty="0" smtClean="0">
                <a:solidFill>
                  <a:srgbClr val="009900"/>
                </a:solidFill>
              </a:rPr>
              <a:t>1. </a:t>
            </a:r>
            <a:r>
              <a:rPr lang="es-MX" sz="2600" dirty="0" smtClean="0"/>
              <a:t>Obtener un crédito bancario (préstamo) a largo plazo de $ 6 millones de pesos ( + el pasivo fijo) (+ aumento) ( - disminución).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s-MX" sz="2600" dirty="0" smtClean="0">
                <a:solidFill>
                  <a:srgbClr val="009900"/>
                </a:solidFill>
              </a:rPr>
              <a:t>2. </a:t>
            </a:r>
            <a:r>
              <a:rPr lang="es-MX" sz="2600" dirty="0" smtClean="0"/>
              <a:t>Cobrar anticipadamente  intereses </a:t>
            </a:r>
            <a:r>
              <a:rPr lang="es-MX" sz="2600" dirty="0"/>
              <a:t>a</a:t>
            </a:r>
            <a:r>
              <a:rPr lang="es-MX" sz="2600" dirty="0" smtClean="0"/>
              <a:t> nuestros deudores $ 1 millón de pesos  ( + el pasivo diferido). </a:t>
            </a:r>
          </a:p>
          <a:p>
            <a:pPr marL="457200" lvl="1" indent="0">
              <a:buNone/>
            </a:pPr>
            <a:endParaRPr lang="es-MX" dirty="0" smtClean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310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432179"/>
            <a:ext cx="8596668" cy="1320800"/>
          </a:xfrm>
        </p:spPr>
        <p:txBody>
          <a:bodyPr>
            <a:normAutofit/>
          </a:bodyPr>
          <a:lstStyle/>
          <a:p>
            <a:pPr algn="r"/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Continuación…</a:t>
            </a: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887634"/>
            <a:ext cx="8596668" cy="4540462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50000"/>
              </a:lnSpc>
              <a:buNone/>
            </a:pPr>
            <a:r>
              <a:rPr lang="es-MX" sz="2600" dirty="0" smtClean="0">
                <a:solidFill>
                  <a:srgbClr val="009900"/>
                </a:solidFill>
              </a:rPr>
              <a:t>3. </a:t>
            </a:r>
            <a:r>
              <a:rPr lang="es-MX" sz="2600" dirty="0" smtClean="0"/>
              <a:t>Aumentar  </a:t>
            </a:r>
            <a:r>
              <a:rPr lang="es-MX" sz="2600" dirty="0"/>
              <a:t>el capital social, vendiendo acciones por </a:t>
            </a:r>
            <a:r>
              <a:rPr lang="es-MX" sz="2600" dirty="0" smtClean="0"/>
              <a:t>$ 5 </a:t>
            </a:r>
            <a:r>
              <a:rPr lang="es-MX" sz="2600" dirty="0"/>
              <a:t>millones de </a:t>
            </a:r>
            <a:r>
              <a:rPr lang="es-MX" sz="2600" dirty="0" smtClean="0"/>
              <a:t>pesos.  </a:t>
            </a:r>
            <a:endParaRPr lang="es-MX" sz="26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s-MX" sz="2600" dirty="0" smtClean="0">
                <a:solidFill>
                  <a:srgbClr val="009900"/>
                </a:solidFill>
              </a:rPr>
              <a:t>4. </a:t>
            </a:r>
            <a:r>
              <a:rPr lang="es-MX" sz="2600" dirty="0" smtClean="0"/>
              <a:t>Vender  </a:t>
            </a:r>
            <a:r>
              <a:rPr lang="es-MX" sz="2600" dirty="0"/>
              <a:t>maquinaria obsoleta por </a:t>
            </a:r>
            <a:r>
              <a:rPr lang="es-MX" sz="2600" dirty="0" smtClean="0"/>
              <a:t>$ 1.5 </a:t>
            </a:r>
            <a:r>
              <a:rPr lang="es-MX" sz="2600" dirty="0"/>
              <a:t>millones de pesos ( - del activo fijo).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s-MX" sz="2600" dirty="0" smtClean="0">
                <a:solidFill>
                  <a:srgbClr val="009900"/>
                </a:solidFill>
              </a:rPr>
              <a:t>5. </a:t>
            </a:r>
            <a:r>
              <a:rPr lang="es-MX" sz="2600" dirty="0" smtClean="0"/>
              <a:t>Vender </a:t>
            </a:r>
            <a:r>
              <a:rPr lang="es-MX" sz="2600" dirty="0"/>
              <a:t>papelería y artículos de publicidad que no se va a utilizar, en $ .5 millones de pesos ( - del activo diferido). 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5513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rir llave 3"/>
          <p:cNvSpPr/>
          <p:nvPr/>
        </p:nvSpPr>
        <p:spPr>
          <a:xfrm>
            <a:off x="2013696" y="1114883"/>
            <a:ext cx="847165" cy="4986662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517711" y="3361992"/>
            <a:ext cx="16136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dirty="0" smtClean="0"/>
              <a:t>Fórmulas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743601" y="1727355"/>
            <a:ext cx="59839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sz="2600" dirty="0"/>
              <a:t> </a:t>
            </a:r>
            <a:r>
              <a:rPr lang="es-MX" sz="2600" dirty="0" smtClean="0"/>
              <a:t>CT= PF + PD + CS + UT – AF – AD</a:t>
            </a:r>
          </a:p>
          <a:p>
            <a:pPr lvl="1"/>
            <a:r>
              <a:rPr lang="es-MX" sz="2600" dirty="0"/>
              <a:t>CT= 6.0 + 1.0 + 5.0 + 0  – 1.5 – 0.5</a:t>
            </a:r>
          </a:p>
          <a:p>
            <a:pPr lvl="1"/>
            <a:r>
              <a:rPr lang="es-MX" sz="2600" dirty="0"/>
              <a:t>CT= 12.0 – 2.0</a:t>
            </a:r>
          </a:p>
          <a:p>
            <a:pPr lvl="1"/>
            <a:r>
              <a:rPr lang="es-MX" sz="2600" dirty="0"/>
              <a:t>CT</a:t>
            </a:r>
            <a:r>
              <a:rPr lang="es-MX" sz="2600" dirty="0" smtClean="0"/>
              <a:t>= 10.0 millones de pesos.</a:t>
            </a:r>
          </a:p>
          <a:p>
            <a:pPr lvl="1"/>
            <a:endParaRPr lang="es-MX" sz="2600" dirty="0"/>
          </a:p>
          <a:p>
            <a:pPr marL="342900" indent="-342900">
              <a:buFont typeface="+mj-lt"/>
              <a:buAutoNum type="arabicPeriod"/>
            </a:pPr>
            <a:r>
              <a:rPr lang="es-MX" sz="2600" dirty="0" smtClean="0"/>
              <a:t> UT= VN – CV – CD – CA</a:t>
            </a:r>
          </a:p>
          <a:p>
            <a:pPr lvl="1"/>
            <a:r>
              <a:rPr lang="es-MX" sz="2600" dirty="0"/>
              <a:t>UT= </a:t>
            </a:r>
            <a:r>
              <a:rPr lang="es-MX" sz="2600" dirty="0" smtClean="0"/>
              <a:t>200.0  </a:t>
            </a:r>
            <a:r>
              <a:rPr lang="es-MX" sz="2600" dirty="0"/>
              <a:t>– </a:t>
            </a:r>
            <a:r>
              <a:rPr lang="es-MX" sz="2600" dirty="0" smtClean="0"/>
              <a:t>120.0 – 60.0 – 10.0</a:t>
            </a:r>
          </a:p>
          <a:p>
            <a:pPr lvl="1"/>
            <a:r>
              <a:rPr lang="es-MX" sz="2600" dirty="0"/>
              <a:t>UT</a:t>
            </a:r>
            <a:r>
              <a:rPr lang="es-MX" sz="2600" dirty="0" smtClean="0"/>
              <a:t>= 20.0 – 190.0 </a:t>
            </a:r>
          </a:p>
          <a:p>
            <a:pPr lvl="1"/>
            <a:r>
              <a:rPr lang="es-MX" sz="2600" dirty="0"/>
              <a:t>UT</a:t>
            </a:r>
            <a:r>
              <a:rPr lang="es-MX" sz="2600" dirty="0" smtClean="0"/>
              <a:t>= 10.0 millones de pesos.</a:t>
            </a:r>
            <a:endParaRPr lang="es-MX" sz="2600" dirty="0"/>
          </a:p>
          <a:p>
            <a:pPr lvl="1"/>
            <a:endParaRPr lang="es-MX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7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5" y="450376"/>
            <a:ext cx="8734567" cy="5923128"/>
          </a:xfr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01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7541" y="1269242"/>
            <a:ext cx="8763014" cy="3657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 smtClean="0"/>
              <a:t>La grafica anterior es anual y recibe el nombre de gráfica </a:t>
            </a:r>
            <a:r>
              <a:rPr lang="es-MX" sz="2400" i="1" dirty="0">
                <a:solidFill>
                  <a:srgbClr val="00B0F0"/>
                </a:solidFill>
              </a:rPr>
              <a:t>M</a:t>
            </a:r>
            <a:r>
              <a:rPr lang="es-MX" sz="2400" i="1" dirty="0" smtClean="0">
                <a:solidFill>
                  <a:srgbClr val="00B0F0"/>
                </a:solidFill>
              </a:rPr>
              <a:t>aster</a:t>
            </a:r>
            <a:r>
              <a:rPr lang="es-MX" sz="2400" dirty="0" smtClean="0">
                <a:solidFill>
                  <a:srgbClr val="00B0F0"/>
                </a:solidFill>
              </a:rPr>
              <a:t>.</a:t>
            </a:r>
            <a:r>
              <a:rPr lang="es-MX" sz="2400" dirty="0" smtClean="0"/>
              <a:t> </a:t>
            </a:r>
          </a:p>
          <a:p>
            <a:pPr algn="just">
              <a:lnSpc>
                <a:spcPct val="150000"/>
              </a:lnSpc>
            </a:pPr>
            <a:r>
              <a:rPr lang="es-MX" sz="2400" dirty="0" smtClean="0"/>
              <a:t>Por lo general, se divide  en gráficas semestrales, o en gráficas  trimestrales, o bien, en gráficas mensuales, etc., y se denominan </a:t>
            </a:r>
            <a:r>
              <a:rPr lang="es-MX" sz="2400" dirty="0" smtClean="0">
                <a:solidFill>
                  <a:srgbClr val="00B0F0"/>
                </a:solidFill>
              </a:rPr>
              <a:t>gráficas junior o analíticas.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4684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2868" y="1491848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s-MX" sz="2400" dirty="0"/>
              <a:t>Las empresas que implanten este método de control financiero, al conocer las cifras reales y compararlas con las cifras proyectadas, obtendrán variaciones, mismas que servirán de base para la </a:t>
            </a:r>
            <a:r>
              <a:rPr lang="es-MX" sz="2400" i="1" dirty="0"/>
              <a:t> toma de decisiones, </a:t>
            </a:r>
            <a:r>
              <a:rPr lang="es-MX" sz="2400" dirty="0"/>
              <a:t> de tal manera,  que los resultados y objetivos  integrales, se mantengan  dentro de los márgenes de seguridad que tenga  establecidos la empresa, por ejemplo: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596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Control Financiero DU-PONT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3105" y="1667103"/>
            <a:ext cx="8596668" cy="38807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MX" sz="2600" dirty="0">
                <a:cs typeface="Arial" panose="020B0604020202020204" pitchFamily="34" charset="0"/>
              </a:rPr>
              <a:t>Dentro de los </a:t>
            </a:r>
            <a:r>
              <a:rPr lang="es-MX" sz="26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resultados,</a:t>
            </a:r>
            <a:r>
              <a:rPr lang="es-MX" sz="2600" dirty="0">
                <a:cs typeface="Arial" panose="020B0604020202020204" pitchFamily="34" charset="0"/>
              </a:rPr>
              <a:t> </a:t>
            </a:r>
            <a:r>
              <a:rPr lang="es-MX" sz="2600" dirty="0" smtClean="0">
                <a:cs typeface="Arial" panose="020B0604020202020204" pitchFamily="34" charset="0"/>
              </a:rPr>
              <a:t>tenemos a las </a:t>
            </a:r>
            <a:r>
              <a:rPr lang="es-MX" sz="2600" dirty="0">
                <a:cs typeface="Arial" panose="020B0604020202020204" pitchFamily="34" charset="0"/>
              </a:rPr>
              <a:t>ventas netas, costo de ventas netas, costos de distribución y costos de adición.</a:t>
            </a:r>
          </a:p>
          <a:p>
            <a:pPr>
              <a:lnSpc>
                <a:spcPct val="150000"/>
              </a:lnSpc>
            </a:pPr>
            <a:r>
              <a:rPr lang="es-MX" sz="2600" dirty="0">
                <a:cs typeface="Arial" panose="020B0604020202020204" pitchFamily="34" charset="0"/>
              </a:rPr>
              <a:t>Como </a:t>
            </a:r>
            <a:r>
              <a:rPr lang="es-MX" sz="2600" i="1" dirty="0">
                <a:solidFill>
                  <a:srgbClr val="0070C0"/>
                </a:solidFill>
                <a:cs typeface="Arial" panose="020B0604020202020204" pitchFamily="34" charset="0"/>
              </a:rPr>
              <a:t>objetivos integrales </a:t>
            </a:r>
            <a:r>
              <a:rPr lang="es-MX" sz="2600" dirty="0">
                <a:cs typeface="Arial" panose="020B0604020202020204" pitchFamily="34" charset="0"/>
              </a:rPr>
              <a:t>de una empresa, tenemos la prestación de servicios, a la colectividad y la obtención de </a:t>
            </a:r>
            <a:r>
              <a:rPr lang="es-MX" sz="2600" dirty="0" smtClean="0">
                <a:cs typeface="Arial" panose="020B0604020202020204" pitchFamily="34" charset="0"/>
              </a:rPr>
              <a:t>utilidades. (Perdomo,2002, 225)</a:t>
            </a:r>
            <a:endParaRPr lang="es-MX" sz="2600" dirty="0"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026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5625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MX" sz="2400" dirty="0"/>
              <a:t>si en lugar de lograr una utilidad  de $ 10 millones de pesos se obtienen solo  </a:t>
            </a:r>
            <a:r>
              <a:rPr lang="es-MX" sz="2400" dirty="0" smtClean="0"/>
              <a:t>$ 8 </a:t>
            </a:r>
            <a:r>
              <a:rPr lang="es-MX" sz="2400" dirty="0"/>
              <a:t>millones, </a:t>
            </a:r>
            <a:r>
              <a:rPr lang="es-MX" sz="2400" dirty="0" smtClean="0"/>
              <a:t>bastará </a:t>
            </a:r>
            <a:r>
              <a:rPr lang="es-MX" sz="2400" dirty="0"/>
              <a:t>con aumentar el pasivo fijo ( conseguir un préstamo a largo plazo), o bien, aumentar  el capital </a:t>
            </a:r>
            <a:r>
              <a:rPr lang="es-MX" sz="2400" dirty="0" smtClean="0"/>
              <a:t>social, o </a:t>
            </a:r>
            <a:r>
              <a:rPr lang="es-MX" sz="2400" dirty="0"/>
              <a:t>una combinación de ambos, etc. Todo esto, es con el </a:t>
            </a:r>
            <a:r>
              <a:rPr lang="es-MX" sz="2400" dirty="0" smtClean="0"/>
              <a:t>objeto </a:t>
            </a:r>
            <a:r>
              <a:rPr lang="es-MX" sz="2400" dirty="0"/>
              <a:t>de contar con recursos financieros por $ 20’000, 000  de pesos.</a:t>
            </a:r>
          </a:p>
          <a:p>
            <a:pPr marL="0" indent="0">
              <a:buNone/>
            </a:pPr>
            <a:endParaRPr lang="es-MX" sz="24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47644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Referencias.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600" dirty="0" smtClean="0">
                <a:solidFill>
                  <a:schemeClr val="tx1"/>
                </a:solidFill>
              </a:rPr>
              <a:t>Perdomo, M. A. (2002) </a:t>
            </a:r>
            <a:r>
              <a:rPr lang="es-MX" sz="2600" i="1" dirty="0" smtClean="0">
                <a:solidFill>
                  <a:schemeClr val="tx1"/>
                </a:solidFill>
              </a:rPr>
              <a:t>Elementos básicos de la administración financiera</a:t>
            </a:r>
            <a:r>
              <a:rPr lang="es-MX" sz="2600" dirty="0" smtClean="0">
                <a:solidFill>
                  <a:schemeClr val="tx1"/>
                </a:solidFill>
              </a:rPr>
              <a:t>. D.F, México:  </a:t>
            </a:r>
            <a:r>
              <a:rPr lang="es-MX" sz="2600" dirty="0" err="1">
                <a:solidFill>
                  <a:schemeClr val="tx1"/>
                </a:solidFill>
              </a:rPr>
              <a:t>Cengage</a:t>
            </a:r>
            <a:r>
              <a:rPr lang="es-MX" sz="2600" dirty="0">
                <a:solidFill>
                  <a:schemeClr val="tx1"/>
                </a:solidFill>
              </a:rPr>
              <a:t> </a:t>
            </a:r>
            <a:r>
              <a:rPr lang="es-MX" sz="2600" dirty="0" err="1">
                <a:solidFill>
                  <a:schemeClr val="tx1"/>
                </a:solidFill>
              </a:rPr>
              <a:t>Learnig</a:t>
            </a:r>
            <a:r>
              <a:rPr lang="es-MX" sz="2600" dirty="0">
                <a:solidFill>
                  <a:schemeClr val="tx1"/>
                </a:solidFill>
              </a:rPr>
              <a:t> </a:t>
            </a:r>
            <a:endParaRPr lang="es-MX" sz="2600" dirty="0" smtClean="0">
              <a:solidFill>
                <a:schemeClr val="tx1"/>
              </a:solidFill>
            </a:endParaRPr>
          </a:p>
          <a:p>
            <a:r>
              <a:rPr lang="es-MX" sz="2600" dirty="0">
                <a:solidFill>
                  <a:schemeClr val="tx1"/>
                </a:solidFill>
              </a:rPr>
              <a:t>https://www.rankia.cl/blog/analisis-ipsa/3926169-sistema-dupont-para-analisis-rentabilidad</a:t>
            </a:r>
          </a:p>
          <a:p>
            <a:pPr marL="0" indent="0">
              <a:buNone/>
            </a:pPr>
            <a:endParaRPr lang="es-MX" sz="2600" dirty="0" smtClean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08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/>
            </a:r>
            <a:br>
              <a:rPr lang="es-MX" dirty="0" smtClean="0">
                <a:solidFill>
                  <a:srgbClr val="C00000"/>
                </a:solidFill>
              </a:rPr>
            </a:br>
            <a:r>
              <a:rPr lang="es-MX" dirty="0" smtClean="0">
                <a:solidFill>
                  <a:srgbClr val="C00000"/>
                </a:solidFill>
              </a:rPr>
              <a:t>Control </a:t>
            </a:r>
            <a:r>
              <a:rPr lang="es-MX" dirty="0">
                <a:solidFill>
                  <a:srgbClr val="C00000"/>
                </a:solidFill>
              </a:rPr>
              <a:t>Financiero DU-PONT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8"/>
            <a:ext cx="8596668" cy="469741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600" dirty="0"/>
              <a:t>El </a:t>
            </a:r>
            <a:r>
              <a:rPr lang="es-MX" sz="2600" b="1" dirty="0"/>
              <a:t>sistema Dupont</a:t>
            </a:r>
            <a:r>
              <a:rPr lang="es-MX" sz="2600" dirty="0"/>
              <a:t> es un </a:t>
            </a:r>
            <a:r>
              <a:rPr lang="es-MX" sz="2600" dirty="0">
                <a:hlinkClick r:id="rId2"/>
              </a:rPr>
              <a:t>ratio financiero </a:t>
            </a:r>
            <a:r>
              <a:rPr lang="es-MX" sz="2600" dirty="0"/>
              <a:t>de gran utilidad, de los más importantes para el análisis del desempeño económico y laboral de una empresa, ya que combina los principales indicadores financieros con el propósito de determinar el nivel de eficiencia de la empresa.</a:t>
            </a:r>
            <a:r>
              <a:rPr lang="es-MX" dirty="0"/>
              <a:t> 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093338" y="598551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1200" dirty="0"/>
              <a:t>https://</a:t>
            </a:r>
            <a:r>
              <a:rPr lang="es-MX" sz="1200" dirty="0" smtClean="0"/>
              <a:t>www.rankia.cl/blog/analisis-ipsa/3926169-sistema-dupont-para-analisis-rentabilidad. Consultado 25/09/2019</a:t>
            </a:r>
            <a:endParaRPr lang="es-MX" sz="12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77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Fórmulas. </a:t>
            </a:r>
            <a:endParaRPr lang="es-MX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30623" y="1502896"/>
                <a:ext cx="8863320" cy="4351338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s-MX" sz="2600" dirty="0" smtClean="0">
                    <a:cs typeface="Arial" panose="020B0604020202020204" pitchFamily="34" charset="0"/>
                  </a:rPr>
                  <a:t>El método Du- Pont, además de tomar como base el activo del balance  pro-forma o presupuesto, y del estado de resultados pro- forma o presupuesto , toma la siguiente fórmula general: (Perdomo, 2002, 225-226)</a:t>
                </a:r>
              </a:p>
              <a:p>
                <a:pPr>
                  <a:lnSpc>
                    <a:spcPct val="150000"/>
                  </a:lnSpc>
                </a:pPr>
                <a:endParaRPr lang="es-MX" sz="2600" dirty="0" smtClean="0"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𝑟𝑒𝑛𝑡𝑎𝑏𝑖𝑙𝑖𝑑𝑎𝑑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𝑑𝑒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𝑙𝑎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𝑖𝑛𝑣𝑒𝑟𝑠𝑖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ó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𝑈𝑡𝑖𝑙𝑖𝑑𝑎𝑑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𝑛𝑒𝑡𝑎</m:t>
                          </m:r>
                        </m:num>
                        <m:den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𝑉𝑒𝑛𝑡𝑎𝑠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𝑛𝑒𝑡𝑎𝑠</m:t>
                          </m:r>
                        </m:den>
                      </m:f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𝑥</m:t>
                      </m:r>
                      <m:r>
                        <a:rPr lang="es-MX" sz="2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f>
                        <m:fPr>
                          <m:ctrlP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𝑉𝑒𝑛𝑡𝑎𝑠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𝑛𝑒𝑡𝑎𝑠</m:t>
                          </m:r>
                        </m:num>
                        <m:den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𝐴𝑐𝑡𝑖𝑣𝑜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MX" sz="2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𝑡𝑜𝑡𝑎𝑙</m:t>
                          </m:r>
                        </m:den>
                      </m:f>
                    </m:oMath>
                  </m:oMathPara>
                </a14:m>
                <a:endParaRPr lang="es-MX" sz="26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0623" y="1502896"/>
                <a:ext cx="8863320" cy="4351338"/>
              </a:xfrm>
              <a:blipFill>
                <a:blip r:embed="rId2"/>
                <a:stretch>
                  <a:fillRect l="-55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8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7687" y="1436829"/>
            <a:ext cx="8182429" cy="28758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600" dirty="0" smtClean="0">
                <a:cs typeface="Arial" panose="020B0604020202020204" pitchFamily="34" charset="0"/>
              </a:rPr>
              <a:t>De esta formula, la utilidad neta entre las ventas netas recibe el nombre de </a:t>
            </a:r>
            <a:r>
              <a:rPr lang="es-MX" sz="2600" i="1" dirty="0" smtClean="0">
                <a:solidFill>
                  <a:srgbClr val="00B0F0"/>
                </a:solidFill>
                <a:cs typeface="Arial" panose="020B0604020202020204" pitchFamily="34" charset="0"/>
              </a:rPr>
              <a:t>porciento de la utilidad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s-MX" sz="2600" dirty="0" smtClean="0">
                <a:cs typeface="Arial" panose="020B0604020202020204" pitchFamily="34" charset="0"/>
              </a:rPr>
              <a:t>y la formula de ventas netas entre el activo total se denomina, </a:t>
            </a:r>
            <a:r>
              <a:rPr lang="es-MX" sz="2600" i="1" dirty="0" smtClean="0">
                <a:solidFill>
                  <a:srgbClr val="00B0F0"/>
                </a:solidFill>
                <a:cs typeface="Arial" panose="020B0604020202020204" pitchFamily="34" charset="0"/>
              </a:rPr>
              <a:t>rotación del activo.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6989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61" y="261613"/>
            <a:ext cx="8442274" cy="6035907"/>
          </a:xfr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06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Ejemplo: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930400"/>
            <a:ext cx="8466666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MX" sz="2600" dirty="0" smtClean="0"/>
              <a:t>Una empresa establece como objetivo integral , el obtener en el siguiente ejercicio una </a:t>
            </a:r>
            <a:r>
              <a:rPr lang="es-MX" sz="2600" i="1" dirty="0" smtClean="0">
                <a:solidFill>
                  <a:schemeClr val="accent2">
                    <a:lumMod val="75000"/>
                  </a:schemeClr>
                </a:solidFill>
              </a:rPr>
              <a:t>rentabilidad de la inversión de 20%</a:t>
            </a:r>
            <a:r>
              <a:rPr lang="es-MX" sz="2600" i="1" dirty="0" smtClean="0"/>
              <a:t>,</a:t>
            </a:r>
            <a:r>
              <a:rPr lang="es-MX" sz="2600" dirty="0" smtClean="0"/>
              <a:t> así como un </a:t>
            </a:r>
            <a:r>
              <a:rPr lang="es-MX" sz="2600" i="1" dirty="0" smtClean="0"/>
              <a:t> </a:t>
            </a:r>
            <a:r>
              <a:rPr lang="es-MX" sz="2600" i="1" dirty="0" smtClean="0">
                <a:solidFill>
                  <a:schemeClr val="accent2">
                    <a:lumMod val="75000"/>
                  </a:schemeClr>
                </a:solidFill>
              </a:rPr>
              <a:t>porciento de utilidad  de 5%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2600" dirty="0" smtClean="0"/>
              <a:t>y ventas netas de </a:t>
            </a:r>
            <a:r>
              <a:rPr lang="es-MX" sz="2600" i="1" dirty="0" smtClean="0"/>
              <a:t> </a:t>
            </a:r>
            <a:r>
              <a:rPr lang="es-MX" sz="2600" i="1" dirty="0" smtClean="0">
                <a:solidFill>
                  <a:schemeClr val="accent2">
                    <a:lumMod val="75000"/>
                  </a:schemeClr>
                </a:solidFill>
              </a:rPr>
              <a:t>diez millones de pesos.</a:t>
            </a:r>
            <a:r>
              <a:rPr lang="es-MX" sz="2600" i="1" dirty="0" smtClean="0"/>
              <a:t> </a:t>
            </a:r>
            <a:r>
              <a:rPr lang="es-MX" sz="2600" dirty="0" smtClean="0"/>
              <a:t>Ahora bien, se pide formular la gráfica del método Du-Pont. (Perdomo, 2002, 226-227)</a:t>
            </a:r>
            <a:endParaRPr lang="es-MX" sz="2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9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53343632"/>
                  </p:ext>
                </p:extLst>
              </p:nvPr>
            </p:nvGraphicFramePr>
            <p:xfrm>
              <a:off x="1" y="0"/>
              <a:ext cx="12192000" cy="70462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52127">
                      <a:extLst>
                        <a:ext uri="{9D8B030D-6E8A-4147-A177-3AD203B41FA5}">
                          <a16:colId xmlns:a16="http://schemas.microsoft.com/office/drawing/2014/main" val="718023532"/>
                        </a:ext>
                      </a:extLst>
                    </a:gridCol>
                    <a:gridCol w="9439873">
                      <a:extLst>
                        <a:ext uri="{9D8B030D-6E8A-4147-A177-3AD203B41FA5}">
                          <a16:colId xmlns:a16="http://schemas.microsoft.com/office/drawing/2014/main" val="678708567"/>
                        </a:ext>
                      </a:extLst>
                    </a:gridCol>
                  </a:tblGrid>
                  <a:tr h="7046259">
                    <a:tc>
                      <a:txBody>
                        <a:bodyPr/>
                        <a:lstStyle/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r>
                            <a:rPr lang="es-MX" dirty="0" smtClean="0"/>
                            <a:t>Datos </a:t>
                          </a:r>
                        </a:p>
                        <a:p>
                          <a:pPr algn="ctr"/>
                          <a:r>
                            <a:rPr lang="es-MX" dirty="0" smtClean="0"/>
                            <a:t>obtenidos</a:t>
                          </a:r>
                          <a:r>
                            <a:rPr lang="es-MX" baseline="0" dirty="0" smtClean="0"/>
                            <a:t> de los presupuestos y </a:t>
                          </a:r>
                        </a:p>
                        <a:p>
                          <a:pPr algn="ctr"/>
                          <a:r>
                            <a:rPr lang="es-MX" baseline="0" dirty="0" smtClean="0"/>
                            <a:t>Estados</a:t>
                          </a:r>
                        </a:p>
                        <a:p>
                          <a:pPr algn="ctr"/>
                          <a:r>
                            <a:rPr lang="es-MX" baseline="0" dirty="0" smtClean="0"/>
                            <a:t> pro-forma</a:t>
                          </a:r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pPr algn="ctr"/>
                          <a:r>
                            <a:rPr lang="es-MX" baseline="0" dirty="0" smtClean="0"/>
                            <a:t>Fórmulas </a:t>
                          </a:r>
                          <a:endParaRPr lang="es-MX" dirty="0"/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s-MX" dirty="0" smtClean="0"/>
                            <a:t>Datos: </a:t>
                          </a:r>
                        </a:p>
                        <a:p>
                          <a:r>
                            <a:rPr lang="es-MX" dirty="0" smtClean="0"/>
                            <a:t>Ventas netas                             $10’000,000.00                                 100%</a:t>
                          </a:r>
                        </a:p>
                        <a:p>
                          <a:pPr marL="285750" indent="-285750">
                            <a:buFontTx/>
                            <a:buChar char="-"/>
                          </a:pPr>
                          <a:r>
                            <a:rPr lang="es-MX" dirty="0" smtClean="0"/>
                            <a:t>Costo de ventas netas             </a:t>
                          </a:r>
                          <a:r>
                            <a:rPr lang="es-MX" baseline="0" dirty="0" smtClean="0"/>
                            <a:t> </a:t>
                          </a:r>
                          <a:r>
                            <a:rPr lang="es-MX" dirty="0" smtClean="0"/>
                            <a:t>5’400,000.00                                   54%</a:t>
                          </a:r>
                        </a:p>
                        <a:p>
                          <a:pPr marL="0" indent="0">
                            <a:buFontTx/>
                            <a:buNone/>
                          </a:pPr>
                          <a:r>
                            <a:rPr lang="es-MX" dirty="0" smtClean="0"/>
                            <a:t>Utilidad</a:t>
                          </a:r>
                          <a:r>
                            <a:rPr lang="es-MX" baseline="0" dirty="0" smtClean="0"/>
                            <a:t> sobre ventas netas          4’600,000.00                                  46%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s-MX" baseline="0" dirty="0" smtClean="0"/>
                            <a:t>-   Costos de distribución              3’600,000.00                                  36%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s-MX" baseline="0" dirty="0" smtClean="0"/>
                            <a:t>Utilidad antes de provisiones       1’000,000.00                                  10%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s-MX" baseline="0" dirty="0" smtClean="0"/>
                            <a:t>-   Costos de adición                        500,000.00                                    5%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s-MX" baseline="0" dirty="0" smtClean="0"/>
                            <a:t>         Utilidad neta                        </a:t>
                          </a:r>
                          <a:r>
                            <a:rPr lang="es-MX" u="sng" baseline="0" dirty="0" smtClean="0"/>
                            <a:t>$500,000.00</a:t>
                          </a:r>
                          <a:r>
                            <a:rPr lang="es-MX" u="none" baseline="0" dirty="0" smtClean="0"/>
                            <a:t>    </a:t>
                          </a:r>
                          <a:r>
                            <a:rPr lang="es-MX" baseline="0" dirty="0" smtClean="0"/>
                            <a:t>                                </a:t>
                          </a:r>
                          <a:r>
                            <a:rPr lang="es-MX" u="sng" baseline="0" dirty="0" smtClean="0"/>
                            <a:t>5%</a:t>
                          </a: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es-MX" baseline="0" dirty="0" smtClean="0"/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s-MX" i="1" baseline="0" dirty="0" smtClean="0"/>
                            <a:t>Activo circulante:                           </a:t>
                          </a:r>
                          <a:endParaRPr lang="es-MX" i="0" baseline="0" dirty="0" smtClean="0"/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Caja y bancos                                  $250,000.00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Cuentas por cobrar                           750,000.00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Inventarios                                   </a:t>
                          </a:r>
                          <a:r>
                            <a:rPr lang="es-MX" i="0" u="sng" baseline="0" dirty="0" smtClean="0"/>
                            <a:t>     500,000.00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           Suma                                 $1’500,000.00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endParaRPr lang="es-MX" i="0" baseline="0" dirty="0" smtClean="0"/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Inversión fija:                               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 Activo fijo                                    </a:t>
                          </a:r>
                          <a:r>
                            <a:rPr lang="es-MX" i="0" u="sng" baseline="0" dirty="0" smtClean="0"/>
                            <a:t>$1’000,000.00</a:t>
                          </a:r>
                        </a:p>
                        <a:p>
                          <a:pPr marL="0" marR="0" indent="0" algn="just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s-MX" i="0" baseline="0" dirty="0" smtClean="0"/>
                            <a:t>      Total del activo                       </a:t>
                          </a:r>
                          <a:r>
                            <a:rPr lang="es-MX" i="0" u="sng" baseline="0" dirty="0" smtClean="0"/>
                            <a:t>$2’500,000.00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:r>
                            <a:rPr lang="es-MX" i="0" baseline="0" dirty="0" smtClean="0"/>
                            <a:t>                        </a:t>
                          </a:r>
                        </a:p>
                        <a:p>
                          <a:pPr marL="0" indent="0" algn="just"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% 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𝒅𝒆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𝒖𝒕𝒊𝒍𝒊𝒅𝒂𝒅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𝑼𝒕𝒊𝒍𝒊𝒅𝒂𝒅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𝒏𝒆𝒕𝒂</m:t>
                                    </m:r>
                                  </m:num>
                                  <m:den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𝒗𝒆𝒏𝒕𝒂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𝒏𝒆𝒕𝒂𝒔</m:t>
                                    </m:r>
                                  </m:den>
                                </m:f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𝟓𝟎𝟎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</m:t>
                                    </m:r>
                                  </m:num>
                                  <m:den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´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</m:t>
                                    </m:r>
                                  </m:den>
                                </m:f>
                                <m:r>
                                  <a:rPr lang="es-MX" sz="1600" b="1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1600" b="1" i="0" smtClean="0"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s-MX" sz="1600" b="1" i="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s-MX" sz="1600" dirty="0" smtClean="0"/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es-MX" sz="1600" b="1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𝑹𝒐𝒕𝒂𝒄𝒊𝒐𝒏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𝒅𝒆𝒍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𝒂𝒄𝒕𝒊𝒗𝒐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𝒗𝒆𝒏𝒕𝒂𝒔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𝒏𝒆𝒕𝒂𝒔</m:t>
                                    </m:r>
                                  </m:num>
                                  <m:den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𝑨𝒕𝒊𝒗𝒐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𝒕𝒐𝒕𝒂𝒍</m:t>
                                    </m:r>
                                  </m:den>
                                </m:f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s-MX" sz="16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MX" sz="16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e>
                                      <m:sup>
                                        <m:r>
                                          <a:rPr lang="es-MX" sz="1600" b="1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𝟓𝟎𝟎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s-MX" sz="1600" b="1" i="1" smtClean="0">
                                        <a:latin typeface="Cambria Math" panose="02040503050406030204" pitchFamily="18" charset="0"/>
                                      </a:rPr>
                                      <m:t>𝟎𝟎𝟎</m:t>
                                    </m:r>
                                  </m:den>
                                </m:f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MX" sz="1600" b="1" i="1" smtClean="0"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s-MX" sz="1600" dirty="0" smtClean="0"/>
                        </a:p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endParaRPr lang="es-MX" sz="1600" dirty="0" smtClean="0"/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r>
                            <a:rPr lang="es-MX" sz="1600" dirty="0" smtClean="0"/>
                            <a:t>   </a:t>
                          </a:r>
                          <a:r>
                            <a:rPr lang="es-MX" sz="1600" i="1" dirty="0" smtClean="0"/>
                            <a:t>Rentabilidad de la</a:t>
                          </a:r>
                          <a:r>
                            <a:rPr lang="es-MX" sz="1600" i="1" baseline="0" dirty="0" smtClean="0"/>
                            <a:t> inversión </a:t>
                          </a:r>
                          <a:r>
                            <a:rPr lang="es-MX" sz="1600" baseline="0" dirty="0" smtClean="0"/>
                            <a:t>= 5% x 4 = 20%</a:t>
                          </a:r>
                          <a:endParaRPr lang="es-MX" sz="1600" dirty="0"/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64483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Marcador de contenid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53343632"/>
                  </p:ext>
                </p:extLst>
              </p:nvPr>
            </p:nvGraphicFramePr>
            <p:xfrm>
              <a:off x="1" y="0"/>
              <a:ext cx="12192000" cy="70462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52127">
                      <a:extLst>
                        <a:ext uri="{9D8B030D-6E8A-4147-A177-3AD203B41FA5}">
                          <a16:colId xmlns:a16="http://schemas.microsoft.com/office/drawing/2014/main" val="718023532"/>
                        </a:ext>
                      </a:extLst>
                    </a:gridCol>
                    <a:gridCol w="9439873">
                      <a:extLst>
                        <a:ext uri="{9D8B030D-6E8A-4147-A177-3AD203B41FA5}">
                          <a16:colId xmlns:a16="http://schemas.microsoft.com/office/drawing/2014/main" val="678708567"/>
                        </a:ext>
                      </a:extLst>
                    </a:gridCol>
                  </a:tblGrid>
                  <a:tr h="7046259">
                    <a:tc>
                      <a:txBody>
                        <a:bodyPr/>
                        <a:lstStyle/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endParaRPr lang="es-MX" dirty="0" smtClean="0"/>
                        </a:p>
                        <a:p>
                          <a:pPr algn="ctr"/>
                          <a:r>
                            <a:rPr lang="es-MX" dirty="0" smtClean="0"/>
                            <a:t>Datos </a:t>
                          </a:r>
                        </a:p>
                        <a:p>
                          <a:pPr algn="ctr"/>
                          <a:r>
                            <a:rPr lang="es-MX" dirty="0" smtClean="0"/>
                            <a:t>obtenidos</a:t>
                          </a:r>
                          <a:r>
                            <a:rPr lang="es-MX" baseline="0" dirty="0" smtClean="0"/>
                            <a:t> </a:t>
                          </a:r>
                          <a:r>
                            <a:rPr lang="es-MX" baseline="0" dirty="0" smtClean="0"/>
                            <a:t>de los presupuestos y </a:t>
                          </a:r>
                          <a:endParaRPr lang="es-MX" baseline="0" dirty="0" smtClean="0"/>
                        </a:p>
                        <a:p>
                          <a:pPr algn="ctr"/>
                          <a:r>
                            <a:rPr lang="es-MX" baseline="0" dirty="0" smtClean="0"/>
                            <a:t>Estados</a:t>
                          </a:r>
                        </a:p>
                        <a:p>
                          <a:pPr algn="ctr"/>
                          <a:r>
                            <a:rPr lang="es-MX" baseline="0" dirty="0" smtClean="0"/>
                            <a:t> </a:t>
                          </a:r>
                          <a:r>
                            <a:rPr lang="es-MX" baseline="0" dirty="0" smtClean="0"/>
                            <a:t>pro-forma</a:t>
                          </a:r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endParaRPr lang="es-MX" baseline="0" dirty="0" smtClean="0"/>
                        </a:p>
                        <a:p>
                          <a:pPr algn="ctr"/>
                          <a:r>
                            <a:rPr lang="es-MX" baseline="0" dirty="0" smtClean="0"/>
                            <a:t>Fórmulas </a:t>
                          </a:r>
                          <a:endParaRPr lang="es-MX" dirty="0"/>
                        </a:p>
                      </a:txBody>
                      <a:tcPr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MX"/>
                        </a:p>
                      </a:txBody>
                      <a:tcPr>
                        <a:blipFill>
                          <a:blip r:embed="rId2"/>
                          <a:stretch>
                            <a:fillRect l="-29309" t="-519" r="-258" b="-7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6448304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6" name="Conector recto 5"/>
          <p:cNvCxnSpPr/>
          <p:nvPr/>
        </p:nvCxnSpPr>
        <p:spPr>
          <a:xfrm>
            <a:off x="6095998" y="874060"/>
            <a:ext cx="193637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6095998" y="1443318"/>
            <a:ext cx="193637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6095998" y="1972236"/>
            <a:ext cx="193637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400800" y="3862316"/>
            <a:ext cx="163157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6496334" y="5036024"/>
            <a:ext cx="153604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9637057" y="874060"/>
            <a:ext cx="13895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9735669" y="1443318"/>
            <a:ext cx="13895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9735669" y="1972236"/>
            <a:ext cx="13895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611002" y="2265665"/>
            <a:ext cx="117370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6400800" y="3974812"/>
            <a:ext cx="1631576" cy="35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63BF1-FCB8-44C3-938E-FD4EBAA80D8B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77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720</TotalTime>
  <Words>1525</Words>
  <Application>Microsoft Office PowerPoint</Application>
  <PresentationFormat>Panorámica</PresentationFormat>
  <Paragraphs>181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 Math</vt:lpstr>
      <vt:lpstr>Century Gothic</vt:lpstr>
      <vt:lpstr>Trebuchet MS</vt:lpstr>
      <vt:lpstr>Wingdings 3</vt:lpstr>
      <vt:lpstr>Faceta</vt:lpstr>
      <vt:lpstr>Presentación de PowerPoint</vt:lpstr>
      <vt:lpstr>Control Financiero DU-PONT</vt:lpstr>
      <vt:lpstr>Control Financiero DU-PONT</vt:lpstr>
      <vt:lpstr> Control Financiero DU-PONT</vt:lpstr>
      <vt:lpstr>Fórmulas. </vt:lpstr>
      <vt:lpstr>Presentación de PowerPoint</vt:lpstr>
      <vt:lpstr>Presentación de PowerPoint</vt:lpstr>
      <vt:lpstr>Ejemplo: </vt:lpstr>
      <vt:lpstr>Presentación de PowerPoint</vt:lpstr>
      <vt:lpstr>Presentación de PowerPoint</vt:lpstr>
      <vt:lpstr>Presentación de PowerPoint</vt:lpstr>
      <vt:lpstr>Presentación de PowerPoint</vt:lpstr>
      <vt:lpstr>  Continuación…</vt:lpstr>
      <vt:lpstr> Sabias qué…</vt:lpstr>
      <vt:lpstr>Presentación de PowerPoint</vt:lpstr>
      <vt:lpstr>Control financiero PEMA</vt:lpstr>
      <vt:lpstr>Presentación de PowerPoint</vt:lpstr>
      <vt:lpstr> Fórmula</vt:lpstr>
      <vt:lpstr>Nombre de las constantes de la fórmula del control financiero PEMA</vt:lpstr>
      <vt:lpstr>Presentación de PowerPoint</vt:lpstr>
      <vt:lpstr>Presentación de PowerPoint</vt:lpstr>
      <vt:lpstr>Ejemplo: </vt:lpstr>
      <vt:lpstr>Presentación de PowerPoint</vt:lpstr>
      <vt:lpstr>Presentación de PowerPoint</vt:lpstr>
      <vt:lpstr>  Continuación…</vt:lpstr>
      <vt:lpstr>Presentación de PowerPoint</vt:lpstr>
      <vt:lpstr>Presentación de PowerPoint</vt:lpstr>
      <vt:lpstr>Presentación de PowerPoint</vt:lpstr>
      <vt:lpstr>  </vt:lpstr>
      <vt:lpstr>  </vt:lpstr>
      <vt:lpstr>Referencias. 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MÉTODOS DEL CONTROL FINANCIERO</dc:title>
  <dc:creator>Maximo Alarcón Nava</dc:creator>
  <cp:lastModifiedBy>usuario</cp:lastModifiedBy>
  <cp:revision>70</cp:revision>
  <dcterms:created xsi:type="dcterms:W3CDTF">2018-11-12T17:38:29Z</dcterms:created>
  <dcterms:modified xsi:type="dcterms:W3CDTF">2019-09-29T23:35:41Z</dcterms:modified>
</cp:coreProperties>
</file>