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5143500" type="screen16x9"/>
  <p:notesSz cx="6858000" cy="9144000"/>
  <p:embeddedFontLst>
    <p:embeddedFont>
      <p:font typeface="Calibri Light" panose="020F0302020204030204" pitchFamily="34" charset="0"/>
      <p:regular r:id="rId40"/>
      <p:italic r:id="rId41"/>
    </p:embeddedFont>
    <p:embeddedFont>
      <p:font typeface="PT Sans Narrow" panose="020B0604020202020204" charset="0"/>
      <p:regular r:id="rId42"/>
      <p:bold r:id="rId43"/>
    </p:embeddedFont>
    <p:embeddedFont>
      <p:font typeface="Open Sans" panose="020B0604020202020204"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biusomg rubensplayer"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66" y="80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5.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4472797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61528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5150c881b2_6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5150c881b2_6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922620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572b80d34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572b80d34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18171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572b80d347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572b80d347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387438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571086e705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571086e705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85781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6a91009249be6cd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36a91009249be6cd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64923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571086e70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571086e70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880331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571086e705_1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571086e705_1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822877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571086e705_1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571086e705_1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34475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571086e705_1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571086e705_1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841375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571086e705_1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571086e705_1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86582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5922f8def3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5922f8def3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523825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571086e705_1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571086e705_1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850681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571086e705_1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571086e705_1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711669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acb0c2fb6b66c85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acb0c2fb6b66c85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935050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571086e705_1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571086e705_1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049693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572b80d347_3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572b80d347_3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31605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571086e705_1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571086e705_1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992340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acb0c2fb6b66c85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acb0c2fb6b66c85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51733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36a91009249be6cd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36a91009249be6cd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017055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571086e705_1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571086e705_1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333728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571086e705_1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571086e705_1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937511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571086e705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571086e705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724449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571086e705_1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571086e705_1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338506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571086e705_1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571086e705_1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725145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571086e705_1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g571086e705_1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420768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571086e705_1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571086e705_1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604185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571086e705_1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571086e705_1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498934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571086e705_1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571086e705_1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346343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57124bb781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57124bb781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306020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572b80d347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572b80d347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83523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a91009249be6cd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a91009249be6cd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62039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6a91009249be6cd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6a91009249be6cd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15799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571086e705_1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571086e705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39971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6a91009249be6cd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6a91009249be6cd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86347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36a91009249be6cd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36a91009249be6cd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814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57124bb781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57124bb781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60869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w="76200" cap="flat" cmpd="sng">
            <a:solidFill>
              <a:schemeClr val="lt2"/>
            </a:solidFill>
            <a:prstDash val="solid"/>
            <a:round/>
            <a:headEnd type="none" w="sm" len="sm"/>
            <a:tailEnd type="none" w="sm" len="sm"/>
          </a:ln>
        </p:spPr>
      </p:cxnSp>
      <p:cxnSp>
        <p:nvCxnSpPr>
          <p:cNvPr id="11" name="Google Shape;11;p2"/>
          <p:cNvCxnSpPr/>
          <p:nvPr/>
        </p:nvCxnSpPr>
        <p:spPr>
          <a:xfrm>
            <a:off x="1575035" y="3158252"/>
            <a:ext cx="562200" cy="0"/>
          </a:xfrm>
          <a:prstGeom prst="straightConnector1">
            <a:avLst/>
          </a:prstGeom>
          <a:noFill/>
          <a:ln w="76200" cap="flat" cmpd="sng">
            <a:solidFill>
              <a:schemeClr val="lt2"/>
            </a:solidFill>
            <a:prstDash val="solid"/>
            <a:round/>
            <a:headEnd type="none" w="sm" len="sm"/>
            <a:tailEnd type="none" w="sm" len="sm"/>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4" name="Google Shape;14;p2"/>
            <p:cNvCxnSpPr/>
            <p:nvPr/>
          </p:nvCxnSpPr>
          <p:spPr>
            <a:xfrm rot="10800000">
              <a:off x="1346429" y="1163700"/>
              <a:ext cx="6452100" cy="0"/>
            </a:xfrm>
            <a:prstGeom prst="straightConnector1">
              <a:avLst/>
            </a:prstGeom>
            <a:noFill/>
            <a:ln w="9525" cap="flat" cmpd="sng">
              <a:solidFill>
                <a:schemeClr val="accent3"/>
              </a:solidFill>
              <a:prstDash val="solid"/>
              <a:round/>
              <a:headEnd type="none" w="sm" len="sm"/>
              <a:tailEnd type="none" w="sm" len="sm"/>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7" name="Google Shape;17;p2"/>
            <p:cNvCxnSpPr/>
            <p:nvPr/>
          </p:nvCxnSpPr>
          <p:spPr>
            <a:xfrm>
              <a:off x="1346435" y="3969088"/>
              <a:ext cx="6452100" cy="0"/>
            </a:xfrm>
            <a:prstGeom prst="straightConnector1">
              <a:avLst/>
            </a:prstGeom>
            <a:noFill/>
            <a:ln w="9525" cap="flat" cmpd="sng">
              <a:solidFill>
                <a:schemeClr val="accent3"/>
              </a:solidFill>
              <a:prstDash val="solid"/>
              <a:round/>
              <a:headEnd type="none" w="sm" len="sm"/>
              <a:tailEnd type="none" w="sm" len="sm"/>
            </a:ln>
          </p:spPr>
        </p:cxnSp>
      </p:grpSp>
      <p:sp>
        <p:nvSpPr>
          <p:cNvPr id="18" name="Google Shape;18;p2"/>
          <p:cNvSpPr txBox="1">
            <a:spLocks noGrp="1"/>
          </p:cNvSpPr>
          <p:nvPr>
            <p:ph type="ctrTitle"/>
          </p:nvPr>
        </p:nvSpPr>
        <p:spPr>
          <a:xfrm>
            <a:off x="1004150" y="1751764"/>
            <a:ext cx="7136700" cy="1022400"/>
          </a:xfrm>
          <a:prstGeom prst="rect">
            <a:avLst/>
          </a:prstGeom>
        </p:spPr>
        <p:txBody>
          <a:bodyPr spcFirstLastPara="1" wrap="square" lIns="91425" tIns="91425" rIns="91425" bIns="91425" anchor="b" anchorCtr="0"/>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a:endParaRPr/>
          </a:p>
        </p:txBody>
      </p:sp>
      <p:sp>
        <p:nvSpPr>
          <p:cNvPr id="19" name="Google Shape;19;p2"/>
          <p:cNvSpPr txBox="1">
            <a:spLocks noGrp="1"/>
          </p:cNvSpPr>
          <p:nvPr>
            <p:ph type="subTitle" idx="1"/>
          </p:nvPr>
        </p:nvSpPr>
        <p:spPr>
          <a:xfrm>
            <a:off x="2137225" y="2850039"/>
            <a:ext cx="48705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20" name="Google Shape;2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1"/>
          <p:cNvSpPr txBox="1">
            <a:spLocks noGrp="1"/>
          </p:cNvSpPr>
          <p:nvPr>
            <p:ph type="title" hasCustomPrompt="1"/>
          </p:nvPr>
        </p:nvSpPr>
        <p:spPr>
          <a:xfrm>
            <a:off x="311700" y="1304850"/>
            <a:ext cx="8520600" cy="1538400"/>
          </a:xfrm>
          <a:prstGeom prst="rect">
            <a:avLst/>
          </a:prstGeom>
        </p:spPr>
        <p:txBody>
          <a:bodyPr spcFirstLastPara="1" wrap="square" lIns="91425" tIns="91425" rIns="91425" bIns="91425" anchor="ctr" anchorCtr="0"/>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a:spLocks noGrp="1"/>
          </p:cNvSpPr>
          <p:nvPr>
            <p:ph type="body" idx="1"/>
          </p:nvPr>
        </p:nvSpPr>
        <p:spPr>
          <a:xfrm>
            <a:off x="311700" y="2995650"/>
            <a:ext cx="8520600" cy="10716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9" name="Google Shape;5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Google Shape;6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txBox="1">
            <a:spLocks noGrp="1"/>
          </p:cNvSpPr>
          <p:nvPr>
            <p:ph type="title"/>
          </p:nvPr>
        </p:nvSpPr>
        <p:spPr>
          <a:xfrm>
            <a:off x="311700" y="814800"/>
            <a:ext cx="8571300" cy="9420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a:endParaRPr/>
          </a:p>
        </p:txBody>
      </p:sp>
      <p:sp>
        <p:nvSpPr>
          <p:cNvPr id="24" name="Google Shape;24;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28" name="Google Shape;28;p4"/>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9" name="Google Shape;2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2" name="Google Shape;32;p5"/>
          <p:cNvSpPr txBox="1">
            <a:spLocks noGrp="1"/>
          </p:cNvSpPr>
          <p:nvPr>
            <p:ph type="body" idx="1"/>
          </p:nvPr>
        </p:nvSpPr>
        <p:spPr>
          <a:xfrm>
            <a:off x="311700" y="1266175"/>
            <a:ext cx="3999900" cy="33027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3" name="Google Shape;33;p5"/>
          <p:cNvSpPr txBox="1">
            <a:spLocks noGrp="1"/>
          </p:cNvSpPr>
          <p:nvPr>
            <p:ph type="body" idx="2"/>
          </p:nvPr>
        </p:nvSpPr>
        <p:spPr>
          <a:xfrm>
            <a:off x="4832400" y="1266175"/>
            <a:ext cx="3999900" cy="33027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4" name="Google Shape;3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7" name="Google Shape;3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0" name="Google Shape;4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6"/>
        </a:solidFill>
        <a:effectLst/>
      </p:bgPr>
    </p:bg>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490250" y="526350"/>
            <a:ext cx="5613600" cy="4090800"/>
          </a:xfrm>
          <a:prstGeom prst="rect">
            <a:avLst/>
          </a:prstGeom>
        </p:spPr>
        <p:txBody>
          <a:bodyPr spcFirstLastPara="1" wrap="square" lIns="91425" tIns="91425" rIns="91425" bIns="91425" anchor="ctr" anchorCtr="0"/>
          <a:lstStyle>
            <a:lvl1pPr lvl="0">
              <a:spcBef>
                <a:spcPts val="0"/>
              </a:spcBef>
              <a:spcAft>
                <a:spcPts val="0"/>
              </a:spcAft>
              <a:buClr>
                <a:schemeClr val="dk2"/>
              </a:buClr>
              <a:buSzPts val="5400"/>
              <a:buNone/>
              <a:defRPr sz="5400" b="0">
                <a:solidFill>
                  <a:schemeClr val="dk2"/>
                </a:solidFill>
              </a:defRPr>
            </a:lvl1pPr>
            <a:lvl2pPr lvl="1">
              <a:spcBef>
                <a:spcPts val="0"/>
              </a:spcBef>
              <a:spcAft>
                <a:spcPts val="0"/>
              </a:spcAft>
              <a:buClr>
                <a:schemeClr val="dk2"/>
              </a:buClr>
              <a:buSzPts val="5400"/>
              <a:buNone/>
              <a:defRPr sz="5400" b="0">
                <a:solidFill>
                  <a:schemeClr val="dk2"/>
                </a:solidFill>
              </a:defRPr>
            </a:lvl2pPr>
            <a:lvl3pPr lvl="2">
              <a:spcBef>
                <a:spcPts val="0"/>
              </a:spcBef>
              <a:spcAft>
                <a:spcPts val="0"/>
              </a:spcAft>
              <a:buClr>
                <a:schemeClr val="dk2"/>
              </a:buClr>
              <a:buSzPts val="5400"/>
              <a:buNone/>
              <a:defRPr sz="5400" b="0">
                <a:solidFill>
                  <a:schemeClr val="dk2"/>
                </a:solidFill>
              </a:defRPr>
            </a:lvl3pPr>
            <a:lvl4pPr lvl="3">
              <a:spcBef>
                <a:spcPts val="0"/>
              </a:spcBef>
              <a:spcAft>
                <a:spcPts val="0"/>
              </a:spcAft>
              <a:buClr>
                <a:schemeClr val="dk2"/>
              </a:buClr>
              <a:buSzPts val="5400"/>
              <a:buNone/>
              <a:defRPr sz="5400" b="0">
                <a:solidFill>
                  <a:schemeClr val="dk2"/>
                </a:solidFill>
              </a:defRPr>
            </a:lvl4pPr>
            <a:lvl5pPr lvl="4">
              <a:spcBef>
                <a:spcPts val="0"/>
              </a:spcBef>
              <a:spcAft>
                <a:spcPts val="0"/>
              </a:spcAft>
              <a:buClr>
                <a:schemeClr val="dk2"/>
              </a:buClr>
              <a:buSzPts val="5400"/>
              <a:buNone/>
              <a:defRPr sz="5400" b="0">
                <a:solidFill>
                  <a:schemeClr val="dk2"/>
                </a:solidFill>
              </a:defRPr>
            </a:lvl5pPr>
            <a:lvl6pPr lvl="5">
              <a:spcBef>
                <a:spcPts val="0"/>
              </a:spcBef>
              <a:spcAft>
                <a:spcPts val="0"/>
              </a:spcAft>
              <a:buClr>
                <a:schemeClr val="dk2"/>
              </a:buClr>
              <a:buSzPts val="5400"/>
              <a:buNone/>
              <a:defRPr sz="5400" b="0">
                <a:solidFill>
                  <a:schemeClr val="dk2"/>
                </a:solidFill>
              </a:defRPr>
            </a:lvl6pPr>
            <a:lvl7pPr lvl="6">
              <a:spcBef>
                <a:spcPts val="0"/>
              </a:spcBef>
              <a:spcAft>
                <a:spcPts val="0"/>
              </a:spcAft>
              <a:buClr>
                <a:schemeClr val="dk2"/>
              </a:buClr>
              <a:buSzPts val="5400"/>
              <a:buNone/>
              <a:defRPr sz="5400" b="0">
                <a:solidFill>
                  <a:schemeClr val="dk2"/>
                </a:solidFill>
              </a:defRPr>
            </a:lvl7pPr>
            <a:lvl8pPr lvl="7">
              <a:spcBef>
                <a:spcPts val="0"/>
              </a:spcBef>
              <a:spcAft>
                <a:spcPts val="0"/>
              </a:spcAft>
              <a:buClr>
                <a:schemeClr val="dk2"/>
              </a:buClr>
              <a:buSzPts val="5400"/>
              <a:buNone/>
              <a:defRPr sz="5400" b="0">
                <a:solidFill>
                  <a:schemeClr val="dk2"/>
                </a:solidFill>
              </a:defRPr>
            </a:lvl8pPr>
            <a:lvl9pPr lvl="8">
              <a:spcBef>
                <a:spcPts val="0"/>
              </a:spcBef>
              <a:spcAft>
                <a:spcPts val="0"/>
              </a:spcAft>
              <a:buClr>
                <a:schemeClr val="dk2"/>
              </a:buClr>
              <a:buSzPts val="5400"/>
              <a:buNone/>
              <a:defRPr sz="5400" b="0">
                <a:solidFill>
                  <a:schemeClr val="dk2"/>
                </a:solidFill>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7" name="Google Shape;47;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8" name="Google Shape;48;p9"/>
          <p:cNvSpPr txBox="1">
            <a:spLocks noGrp="1"/>
          </p:cNvSpPr>
          <p:nvPr>
            <p:ph type="title"/>
          </p:nvPr>
        </p:nvSpPr>
        <p:spPr>
          <a:xfrm>
            <a:off x="265500" y="1039675"/>
            <a:ext cx="4045200" cy="16758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9" name="Google Shape;49;p9"/>
          <p:cNvSpPr txBox="1">
            <a:spLocks noGrp="1"/>
          </p:cNvSpPr>
          <p:nvPr>
            <p:ph type="subTitle" idx="1"/>
          </p:nvPr>
        </p:nvSpPr>
        <p:spPr>
          <a:xfrm>
            <a:off x="265500" y="27268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2"/>
        <p:cNvGrpSpPr/>
        <p:nvPr/>
      </p:nvGrpSpPr>
      <p:grpSpPr>
        <a:xfrm>
          <a:off x="0" y="0"/>
          <a:ext cx="0" cy="0"/>
          <a:chOff x="0" y="0"/>
          <a:chExt cx="0" cy="0"/>
        </a:xfrm>
      </p:grpSpPr>
      <p:sp>
        <p:nvSpPr>
          <p:cNvPr id="53" name="Google Shape;53;p10"/>
          <p:cNvSpPr txBox="1">
            <a:spLocks noGrp="1"/>
          </p:cNvSpPr>
          <p:nvPr>
            <p:ph type="body" idx="1"/>
          </p:nvPr>
        </p:nvSpPr>
        <p:spPr>
          <a:xfrm>
            <a:off x="311700" y="4230725"/>
            <a:ext cx="5998800" cy="5988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a:endParaRPr/>
          </a:p>
        </p:txBody>
      </p:sp>
      <p:sp>
        <p:nvSpPr>
          <p:cNvPr id="54" name="Google Shape;5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tropic">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7074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9pPr>
          </a:lstStyle>
          <a:p>
            <a:endParaRPr/>
          </a:p>
        </p:txBody>
      </p:sp>
      <p:sp>
        <p:nvSpPr>
          <p:cNvPr id="7" name="Google Shape;7;p1"/>
          <p:cNvSpPr txBox="1">
            <a:spLocks noGrp="1"/>
          </p:cNvSpPr>
          <p:nvPr>
            <p:ph type="body" idx="1"/>
          </p:nvPr>
        </p:nvSpPr>
        <p:spPr>
          <a:xfrm>
            <a:off x="311700" y="1266325"/>
            <a:ext cx="8520600" cy="33027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s-419"/>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3"/>
          <p:cNvSpPr txBox="1">
            <a:spLocks noGrp="1"/>
          </p:cNvSpPr>
          <p:nvPr>
            <p:ph type="ctrTitle"/>
          </p:nvPr>
        </p:nvSpPr>
        <p:spPr>
          <a:xfrm>
            <a:off x="1256313" y="312821"/>
            <a:ext cx="7136700" cy="2069432"/>
          </a:xfrm>
          <a:prstGeom prst="rect">
            <a:avLst/>
          </a:prstGeom>
        </p:spPr>
        <p:txBody>
          <a:bodyPr spcFirstLastPara="1" wrap="square" lIns="91425" tIns="91425" rIns="91425" bIns="91425" anchor="b" anchorCtr="0">
            <a:noAutofit/>
          </a:bodyPr>
          <a:lstStyle/>
          <a:p>
            <a:pPr lvl="0"/>
            <a:r>
              <a:rPr lang="es-MX" sz="2400" kern="1200" dirty="0">
                <a:solidFill>
                  <a:srgbClr val="0070C0"/>
                </a:solidFill>
                <a:latin typeface="Calibri Light"/>
                <a:ea typeface="+mj-ea"/>
                <a:cs typeface="+mj-cs"/>
              </a:rPr>
              <a:t>UNIVERSIDAD AUTÓNOMA DEL ESTADO DE MÉXICO</a:t>
            </a:r>
            <a:br>
              <a:rPr lang="es-MX" sz="2400" kern="1200" dirty="0">
                <a:solidFill>
                  <a:srgbClr val="0070C0"/>
                </a:solidFill>
                <a:latin typeface="Calibri Light"/>
                <a:ea typeface="+mj-ea"/>
                <a:cs typeface="+mj-cs"/>
              </a:rPr>
            </a:br>
            <a:r>
              <a:rPr lang="es-MX" sz="2400" kern="1200" dirty="0">
                <a:solidFill>
                  <a:srgbClr val="0070C0"/>
                </a:solidFill>
                <a:latin typeface="Calibri Light"/>
                <a:ea typeface="+mj-ea"/>
                <a:cs typeface="+mj-cs"/>
              </a:rPr>
              <a:t/>
            </a:r>
            <a:br>
              <a:rPr lang="es-MX" sz="2400" kern="1200" dirty="0">
                <a:solidFill>
                  <a:srgbClr val="0070C0"/>
                </a:solidFill>
                <a:latin typeface="Calibri Light"/>
                <a:ea typeface="+mj-ea"/>
                <a:cs typeface="+mj-cs"/>
              </a:rPr>
            </a:br>
            <a:r>
              <a:rPr lang="es-MX" sz="2800" kern="1200" dirty="0">
                <a:solidFill>
                  <a:srgbClr val="0070C0"/>
                </a:solidFill>
                <a:latin typeface="Calibri Light"/>
                <a:ea typeface="+mj-ea"/>
                <a:cs typeface="+mj-cs"/>
              </a:rPr>
              <a:t> </a:t>
            </a:r>
            <a:r>
              <a:rPr lang="es-MX" sz="2400" kern="1200" dirty="0">
                <a:solidFill>
                  <a:srgbClr val="0070C0"/>
                </a:solidFill>
                <a:latin typeface="Calibri Light"/>
                <a:ea typeface="+mj-ea"/>
                <a:cs typeface="+mj-cs"/>
              </a:rPr>
              <a:t>FACULTAD DE CONTADURÍA Y ADMINISTRACIÓN</a:t>
            </a:r>
            <a:br>
              <a:rPr lang="es-MX" sz="2400" kern="1200" dirty="0">
                <a:solidFill>
                  <a:srgbClr val="0070C0"/>
                </a:solidFill>
                <a:latin typeface="Calibri Light"/>
                <a:ea typeface="+mj-ea"/>
                <a:cs typeface="+mj-cs"/>
              </a:rPr>
            </a:br>
            <a:r>
              <a:rPr lang="es-MX" sz="2400" kern="1200" dirty="0">
                <a:solidFill>
                  <a:srgbClr val="0070C0"/>
                </a:solidFill>
                <a:latin typeface="Calibri Light"/>
                <a:ea typeface="+mj-ea"/>
                <a:cs typeface="+mj-cs"/>
              </a:rPr>
              <a:t>Licenciatura en </a:t>
            </a:r>
            <a:r>
              <a:rPr lang="es-MX" sz="2400" kern="1200" dirty="0" smtClean="0">
                <a:solidFill>
                  <a:srgbClr val="0070C0"/>
                </a:solidFill>
                <a:latin typeface="Calibri Light"/>
                <a:ea typeface="+mj-ea"/>
                <a:cs typeface="+mj-cs"/>
              </a:rPr>
              <a:t>Administración</a:t>
            </a:r>
            <a:r>
              <a:rPr lang="es-MX" sz="2400" kern="1200" dirty="0">
                <a:solidFill>
                  <a:srgbClr val="0070C0"/>
                </a:solidFill>
                <a:latin typeface="Calibri Light"/>
                <a:ea typeface="+mj-ea"/>
                <a:cs typeface="+mj-cs"/>
              </a:rPr>
              <a:t/>
            </a:r>
            <a:br>
              <a:rPr lang="es-MX" sz="2400" kern="1200" dirty="0">
                <a:solidFill>
                  <a:srgbClr val="0070C0"/>
                </a:solidFill>
                <a:latin typeface="Calibri Light"/>
                <a:ea typeface="+mj-ea"/>
                <a:cs typeface="+mj-cs"/>
              </a:rPr>
            </a:br>
            <a:endParaRPr lang="es-419" sz="2800" dirty="0" smtClean="0"/>
          </a:p>
        </p:txBody>
      </p:sp>
      <p:sp>
        <p:nvSpPr>
          <p:cNvPr id="67" name="Google Shape;67;p13"/>
          <p:cNvSpPr txBox="1">
            <a:spLocks noGrp="1"/>
          </p:cNvSpPr>
          <p:nvPr>
            <p:ph type="subTitle" idx="1"/>
          </p:nvPr>
        </p:nvSpPr>
        <p:spPr>
          <a:xfrm>
            <a:off x="582379" y="2146912"/>
            <a:ext cx="8037096" cy="2700534"/>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s-419" sz="2000" dirty="0" smtClean="0">
                <a:solidFill>
                  <a:srgbClr val="FF0000"/>
                </a:solidFill>
              </a:rPr>
              <a:t>Unidad de aprendizaje: Contabilidad de costos y presupuestos </a:t>
            </a:r>
          </a:p>
          <a:p>
            <a:pPr marL="0" lvl="0" indent="0" rtl="0">
              <a:spcBef>
                <a:spcPts val="0"/>
              </a:spcBef>
              <a:spcAft>
                <a:spcPts val="0"/>
              </a:spcAft>
              <a:buNone/>
            </a:pPr>
            <a:r>
              <a:rPr lang="es-419" sz="2000" dirty="0" smtClean="0">
                <a:solidFill>
                  <a:srgbClr val="FF0000"/>
                </a:solidFill>
              </a:rPr>
              <a:t>Créditos: 6</a:t>
            </a:r>
          </a:p>
          <a:p>
            <a:pPr marL="0" lvl="0" indent="0" rtl="0">
              <a:spcBef>
                <a:spcPts val="0"/>
              </a:spcBef>
              <a:spcAft>
                <a:spcPts val="0"/>
              </a:spcAft>
              <a:buNone/>
            </a:pPr>
            <a:endParaRPr lang="es-419" sz="2000" dirty="0" smtClean="0"/>
          </a:p>
          <a:p>
            <a:pPr marL="0" lvl="0" indent="0" rtl="0">
              <a:spcBef>
                <a:spcPts val="0"/>
              </a:spcBef>
              <a:spcAft>
                <a:spcPts val="0"/>
              </a:spcAft>
              <a:buNone/>
            </a:pPr>
            <a:r>
              <a:rPr lang="es-419" sz="2000" b="1" dirty="0" smtClean="0">
                <a:solidFill>
                  <a:srgbClr val="FF0000"/>
                </a:solidFill>
              </a:rPr>
              <a:t>Tema: Planeación Estratégica y Presupuestos</a:t>
            </a:r>
          </a:p>
          <a:p>
            <a:pPr marL="0" lvl="0" indent="0" rtl="0">
              <a:spcBef>
                <a:spcPts val="0"/>
              </a:spcBef>
              <a:spcAft>
                <a:spcPts val="0"/>
              </a:spcAft>
              <a:buNone/>
            </a:pPr>
            <a:r>
              <a:rPr lang="es-419" sz="1800" dirty="0" smtClean="0"/>
              <a:t> </a:t>
            </a:r>
          </a:p>
          <a:p>
            <a:pPr marL="0" lvl="0" indent="0" rtl="0">
              <a:spcBef>
                <a:spcPts val="0"/>
              </a:spcBef>
              <a:spcAft>
                <a:spcPts val="0"/>
              </a:spcAft>
              <a:buNone/>
            </a:pPr>
            <a:r>
              <a:rPr lang="es-419" sz="1800" dirty="0" smtClean="0">
                <a:solidFill>
                  <a:schemeClr val="bg2"/>
                </a:solidFill>
              </a:rPr>
              <a:t>M. </a:t>
            </a:r>
            <a:r>
              <a:rPr lang="es-419" sz="1800" dirty="0">
                <a:solidFill>
                  <a:schemeClr val="bg2"/>
                </a:solidFill>
              </a:rPr>
              <a:t>e</a:t>
            </a:r>
            <a:r>
              <a:rPr lang="es-419" sz="1800" dirty="0" smtClean="0">
                <a:solidFill>
                  <a:schemeClr val="bg2"/>
                </a:solidFill>
              </a:rPr>
              <a:t>n A. María de Lourdes Escalona González </a:t>
            </a:r>
          </a:p>
          <a:p>
            <a:pPr marL="0" lvl="0" indent="0" algn="l" rtl="0">
              <a:spcBef>
                <a:spcPts val="0"/>
              </a:spcBef>
              <a:spcAft>
                <a:spcPts val="0"/>
              </a:spcAft>
              <a:buNone/>
            </a:pPr>
            <a:endParaRPr lang="es-419" dirty="0"/>
          </a:p>
          <a:p>
            <a:pPr marL="0" lvl="0" indent="0" rtl="0">
              <a:spcBef>
                <a:spcPts val="0"/>
              </a:spcBef>
              <a:spcAft>
                <a:spcPts val="0"/>
              </a:spcAft>
              <a:buNone/>
            </a:pPr>
            <a:r>
              <a:rPr lang="es-419" dirty="0" smtClean="0"/>
              <a:t> </a:t>
            </a:r>
            <a:r>
              <a:rPr lang="es-419" sz="1800" dirty="0" smtClean="0">
                <a:solidFill>
                  <a:schemeClr val="bg2"/>
                </a:solidFill>
              </a:rPr>
              <a:t>Septiembre 2019</a:t>
            </a:r>
            <a:endParaRPr sz="1800" dirty="0">
              <a:solidFill>
                <a:schemeClr val="bg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2"/>
          <p:cNvSpPr txBox="1">
            <a:spLocks noGrp="1"/>
          </p:cNvSpPr>
          <p:nvPr>
            <p:ph type="title"/>
          </p:nvPr>
        </p:nvSpPr>
        <p:spPr>
          <a:xfrm>
            <a:off x="740100" y="445025"/>
            <a:ext cx="80922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Presupuestos </a:t>
            </a:r>
            <a:endParaRPr dirty="0"/>
          </a:p>
        </p:txBody>
      </p:sp>
      <p:sp>
        <p:nvSpPr>
          <p:cNvPr id="121" name="Google Shape;121;p22"/>
          <p:cNvSpPr txBox="1">
            <a:spLocks noGrp="1"/>
          </p:cNvSpPr>
          <p:nvPr>
            <p:ph type="body" idx="1"/>
          </p:nvPr>
        </p:nvSpPr>
        <p:spPr>
          <a:xfrm>
            <a:off x="740150" y="1266325"/>
            <a:ext cx="8092200" cy="35235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s-419" sz="2000" dirty="0">
                <a:solidFill>
                  <a:srgbClr val="000000"/>
                </a:solidFill>
              </a:rPr>
              <a:t>Un presupuesto es un plan integrador y coordinador que se expresa en términos financieros respecto de las operaciones y recursos que forman parte de una empresa para un periodo determinado, con el fin de lograr los objetivos fijados por la alta gerencia.  </a:t>
            </a:r>
            <a:r>
              <a:rPr lang="es-419" sz="2000" dirty="0">
                <a:solidFill>
                  <a:srgbClr val="FF0000"/>
                </a:solidFill>
              </a:rPr>
              <a:t>( </a:t>
            </a:r>
            <a:r>
              <a:rPr lang="es-419" sz="2000" dirty="0" smtClean="0">
                <a:solidFill>
                  <a:srgbClr val="FF0000"/>
                </a:solidFill>
              </a:rPr>
              <a:t>Ramírez, 2008: </a:t>
            </a:r>
            <a:r>
              <a:rPr lang="es-419" sz="2000" dirty="0">
                <a:solidFill>
                  <a:srgbClr val="FF0000"/>
                </a:solidFill>
              </a:rPr>
              <a:t>221)</a:t>
            </a:r>
            <a:r>
              <a:rPr lang="es-419" sz="2000" dirty="0">
                <a:solidFill>
                  <a:srgbClr val="000000"/>
                </a:solidFill>
              </a:rPr>
              <a:t> </a:t>
            </a:r>
            <a:endParaRPr sz="2000" dirty="0">
              <a:solidFill>
                <a:srgbClr val="000000"/>
              </a:solidFill>
            </a:endParaRPr>
          </a:p>
          <a:p>
            <a:pPr marL="0" lvl="0" indent="0" algn="just" rtl="0">
              <a:spcBef>
                <a:spcPts val="1600"/>
              </a:spcBef>
              <a:spcAft>
                <a:spcPts val="0"/>
              </a:spcAft>
              <a:buNone/>
            </a:pPr>
            <a:r>
              <a:rPr lang="es-419" sz="2000" dirty="0">
                <a:solidFill>
                  <a:srgbClr val="000000"/>
                </a:solidFill>
              </a:rPr>
              <a:t>Es el cálculo anticipado de los ingresos y gastos relacionados con una actividad económica, esta tiene una meta u objetivo que debe realizarse en un tiempo determinado, suele hacerse para un año pero no es imprescindible.</a:t>
            </a:r>
            <a:endParaRPr sz="2000" dirty="0"/>
          </a:p>
          <a:p>
            <a:pPr marL="0" lvl="0" indent="0" algn="l" rtl="0">
              <a:spcBef>
                <a:spcPts val="1600"/>
              </a:spcBef>
              <a:spcAft>
                <a:spcPts val="1600"/>
              </a:spcAft>
              <a:buNone/>
            </a:pPr>
            <a:endParaRPr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10</a:t>
            </a:fld>
            <a:endParaRPr lang="es-419"/>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3"/>
          <p:cNvSpPr txBox="1">
            <a:spLocks noGrp="1"/>
          </p:cNvSpPr>
          <p:nvPr>
            <p:ph type="title"/>
          </p:nvPr>
        </p:nvSpPr>
        <p:spPr>
          <a:xfrm>
            <a:off x="840525" y="445025"/>
            <a:ext cx="79917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Funciones del presupuesto </a:t>
            </a:r>
            <a:endParaRPr dirty="0"/>
          </a:p>
        </p:txBody>
      </p:sp>
      <p:sp>
        <p:nvSpPr>
          <p:cNvPr id="127" name="Google Shape;127;p23"/>
          <p:cNvSpPr txBox="1">
            <a:spLocks noGrp="1"/>
          </p:cNvSpPr>
          <p:nvPr>
            <p:ph type="body" idx="1"/>
          </p:nvPr>
        </p:nvSpPr>
        <p:spPr>
          <a:xfrm>
            <a:off x="689975" y="1266325"/>
            <a:ext cx="8142300" cy="33027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s-419" sz="2000" dirty="0">
                <a:solidFill>
                  <a:srgbClr val="000000"/>
                </a:solidFill>
              </a:rPr>
              <a:t>-Ser una herramienta analítica, precisa y oportuna.</a:t>
            </a:r>
            <a:endParaRPr sz="2000" dirty="0">
              <a:solidFill>
                <a:srgbClr val="000000"/>
              </a:solidFill>
            </a:endParaRPr>
          </a:p>
          <a:p>
            <a:pPr marL="0" lvl="0" indent="0" algn="just" rtl="0">
              <a:spcBef>
                <a:spcPts val="1600"/>
              </a:spcBef>
              <a:spcAft>
                <a:spcPts val="0"/>
              </a:spcAft>
              <a:buNone/>
            </a:pPr>
            <a:r>
              <a:rPr lang="es-419" sz="2000" dirty="0">
                <a:solidFill>
                  <a:srgbClr val="000000"/>
                </a:solidFill>
              </a:rPr>
              <a:t>-Tener la capacidad para predecir el desempeño.</a:t>
            </a:r>
            <a:endParaRPr sz="2000" dirty="0">
              <a:solidFill>
                <a:srgbClr val="000000"/>
              </a:solidFill>
            </a:endParaRPr>
          </a:p>
          <a:p>
            <a:pPr marL="0" lvl="0" indent="0" algn="just" rtl="0">
              <a:spcBef>
                <a:spcPts val="1600"/>
              </a:spcBef>
              <a:spcAft>
                <a:spcPts val="0"/>
              </a:spcAft>
              <a:buNone/>
            </a:pPr>
            <a:r>
              <a:rPr lang="es-419" sz="2000" dirty="0">
                <a:solidFill>
                  <a:srgbClr val="000000"/>
                </a:solidFill>
              </a:rPr>
              <a:t>-Ser el soporte para la asignación de recursos.</a:t>
            </a:r>
            <a:endParaRPr sz="2000" dirty="0">
              <a:solidFill>
                <a:srgbClr val="000000"/>
              </a:solidFill>
            </a:endParaRPr>
          </a:p>
          <a:p>
            <a:pPr marL="0" lvl="0" indent="0" algn="just" rtl="0">
              <a:spcBef>
                <a:spcPts val="1600"/>
              </a:spcBef>
              <a:spcAft>
                <a:spcPts val="0"/>
              </a:spcAft>
              <a:buNone/>
            </a:pPr>
            <a:r>
              <a:rPr lang="es-419" sz="2000" dirty="0">
                <a:solidFill>
                  <a:srgbClr val="000000"/>
                </a:solidFill>
              </a:rPr>
              <a:t>-Advertir sobre las desviaciones respecto a los pronósticos.</a:t>
            </a:r>
            <a:endParaRPr sz="2000" dirty="0">
              <a:solidFill>
                <a:srgbClr val="000000"/>
              </a:solidFill>
            </a:endParaRPr>
          </a:p>
          <a:p>
            <a:pPr marL="0" lvl="0" indent="0" algn="just" rtl="0">
              <a:spcBef>
                <a:spcPts val="1600"/>
              </a:spcBef>
              <a:spcAft>
                <a:spcPts val="1600"/>
              </a:spcAft>
              <a:buNone/>
            </a:pPr>
            <a:r>
              <a:rPr lang="es-419" sz="2000" dirty="0">
                <a:solidFill>
                  <a:srgbClr val="000000"/>
                </a:solidFill>
              </a:rPr>
              <a:t>-Proporcionar indicios anticipados de las oportunidades o riesgos venideros.</a:t>
            </a:r>
            <a:endParaRPr sz="2000" dirty="0">
              <a:solidFill>
                <a:srgbClr val="000000"/>
              </a:solidFill>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11</a:t>
            </a:fld>
            <a:endParaRPr lang="es-419"/>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777800" y="445025"/>
            <a:ext cx="80544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Importancia de los presupuestos </a:t>
            </a:r>
            <a:endParaRPr dirty="0"/>
          </a:p>
        </p:txBody>
      </p:sp>
      <p:sp>
        <p:nvSpPr>
          <p:cNvPr id="133" name="Google Shape;133;p24"/>
          <p:cNvSpPr txBox="1">
            <a:spLocks noGrp="1"/>
          </p:cNvSpPr>
          <p:nvPr>
            <p:ph type="body" idx="1"/>
          </p:nvPr>
        </p:nvSpPr>
        <p:spPr>
          <a:xfrm>
            <a:off x="1762994" y="1711493"/>
            <a:ext cx="6084012" cy="1777664"/>
          </a:xfrm>
          <a:prstGeom prst="rect">
            <a:avLst/>
          </a:prstGeom>
        </p:spPr>
        <p:txBody>
          <a:bodyPr spcFirstLastPara="1" wrap="square" lIns="91425" tIns="91425" rIns="91425" bIns="91425" anchor="t" anchorCtr="0">
            <a:noAutofit/>
          </a:bodyPr>
          <a:lstStyle/>
          <a:p>
            <a:pPr marL="0" lvl="0" indent="0" algn="just" rtl="0">
              <a:spcBef>
                <a:spcPts val="0"/>
              </a:spcBef>
              <a:spcAft>
                <a:spcPts val="1600"/>
              </a:spcAft>
              <a:buNone/>
            </a:pPr>
            <a:r>
              <a:rPr lang="es-419" sz="2000" dirty="0">
                <a:solidFill>
                  <a:srgbClr val="000000"/>
                </a:solidFill>
              </a:rPr>
              <a:t>Radica en que permite a las empresas planear sus actividades, ya que mientras menor sea el grado de incertidumbre hacia el futuro menores serán los riesgos a correr.</a:t>
            </a:r>
            <a:endParaRPr sz="2000"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12</a:t>
            </a:fld>
            <a:endParaRPr lang="es-419"/>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5"/>
          <p:cNvSpPr txBox="1">
            <a:spLocks noGrp="1"/>
          </p:cNvSpPr>
          <p:nvPr>
            <p:ph type="title"/>
          </p:nvPr>
        </p:nvSpPr>
        <p:spPr>
          <a:xfrm>
            <a:off x="752700" y="445025"/>
            <a:ext cx="8079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Se dice que: </a:t>
            </a:r>
            <a:endParaRPr dirty="0"/>
          </a:p>
        </p:txBody>
      </p:sp>
      <p:sp>
        <p:nvSpPr>
          <p:cNvPr id="139" name="Google Shape;139;p25"/>
          <p:cNvSpPr txBox="1">
            <a:spLocks noGrp="1"/>
          </p:cNvSpPr>
          <p:nvPr>
            <p:ph type="body" idx="1"/>
          </p:nvPr>
        </p:nvSpPr>
        <p:spPr>
          <a:xfrm>
            <a:off x="815425" y="1266325"/>
            <a:ext cx="8016900" cy="3302700"/>
          </a:xfrm>
          <a:prstGeom prst="rect">
            <a:avLst/>
          </a:prstGeom>
        </p:spPr>
        <p:txBody>
          <a:bodyPr spcFirstLastPara="1" wrap="square" lIns="91425" tIns="91425" rIns="91425" bIns="91425" anchor="t" anchorCtr="0">
            <a:noAutofit/>
          </a:bodyPr>
          <a:lstStyle/>
          <a:p>
            <a:pPr marL="0" lvl="0" indent="0" algn="just" rtl="0">
              <a:spcBef>
                <a:spcPts val="0"/>
              </a:spcBef>
              <a:spcAft>
                <a:spcPts val="1600"/>
              </a:spcAft>
              <a:buNone/>
            </a:pPr>
            <a:r>
              <a:rPr lang="es-419" sz="2000" dirty="0">
                <a:solidFill>
                  <a:srgbClr val="000000"/>
                </a:solidFill>
              </a:rPr>
              <a:t>Cuantifica en términos monetarios la toma de decisiones anticipada y los objetivos trazados. El presupuesto debe incorporar políticas, programas, objetivos y responsabilidades, así esta herramienta será una guía para lo que desarrollará la organización.</a:t>
            </a:r>
            <a:endParaRPr sz="2000" dirty="0">
              <a:solidFill>
                <a:srgbClr val="000000"/>
              </a:solidFill>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13</a:t>
            </a:fld>
            <a:endParaRPr lang="es-419"/>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6"/>
          <p:cNvSpPr txBox="1">
            <a:spLocks noGrp="1"/>
          </p:cNvSpPr>
          <p:nvPr>
            <p:ph type="title"/>
          </p:nvPr>
        </p:nvSpPr>
        <p:spPr>
          <a:xfrm>
            <a:off x="311700" y="2327575"/>
            <a:ext cx="8520600" cy="938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Clasificación de los presupuestos</a:t>
            </a:r>
            <a:endParaRPr dirty="0"/>
          </a:p>
        </p:txBody>
      </p:sp>
      <p:sp>
        <p:nvSpPr>
          <p:cNvPr id="145" name="Google Shape;145;p26"/>
          <p:cNvSpPr txBox="1"/>
          <p:nvPr/>
        </p:nvSpPr>
        <p:spPr>
          <a:xfrm>
            <a:off x="1191490" y="3507971"/>
            <a:ext cx="7315200" cy="8535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1600"/>
              </a:spcAft>
              <a:buNone/>
            </a:pPr>
            <a:r>
              <a:rPr lang="es-419" sz="1500" dirty="0">
                <a:solidFill>
                  <a:srgbClr val="FF0000"/>
                </a:solidFill>
                <a:latin typeface="Open Sans"/>
                <a:ea typeface="Open Sans"/>
                <a:cs typeface="Open Sans"/>
                <a:sym typeface="Open Sans"/>
              </a:rPr>
              <a:t>Del Río González, Cristóbal</a:t>
            </a:r>
            <a:endParaRPr dirty="0">
              <a:solidFill>
                <a:srgbClr val="FF0000"/>
              </a:solidFill>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14</a:t>
            </a:fld>
            <a:endParaRPr lang="es-419"/>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7"/>
          <p:cNvSpPr txBox="1">
            <a:spLocks noGrp="1"/>
          </p:cNvSpPr>
          <p:nvPr>
            <p:ph type="title"/>
          </p:nvPr>
        </p:nvSpPr>
        <p:spPr>
          <a:xfrm>
            <a:off x="752625" y="445025"/>
            <a:ext cx="8079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Presupuesto Maestro </a:t>
            </a:r>
            <a:endParaRPr dirty="0"/>
          </a:p>
        </p:txBody>
      </p:sp>
      <p:sp>
        <p:nvSpPr>
          <p:cNvPr id="151" name="Google Shape;151;p27"/>
          <p:cNvSpPr txBox="1"/>
          <p:nvPr/>
        </p:nvSpPr>
        <p:spPr>
          <a:xfrm>
            <a:off x="752700" y="1352975"/>
            <a:ext cx="7652400" cy="21153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s-419" sz="2000" dirty="0">
                <a:latin typeface="Open Sans"/>
                <a:ea typeface="Open Sans"/>
                <a:cs typeface="Open Sans"/>
                <a:sym typeface="Open Sans"/>
              </a:rPr>
              <a:t>Conjunto de presupuestos que intentan, por un lado, determinar la utilidad o pérdida que se espera tener en el futuro y, por el otro, formular estados financieros presupuestados que permitan al administrador tomar decisiones sobre un periodo futuro en función de los planes operativos del próximo año.  </a:t>
            </a:r>
            <a:endParaRPr sz="2000" dirty="0">
              <a:latin typeface="Open Sans"/>
              <a:ea typeface="Open Sans"/>
              <a:cs typeface="Open Sans"/>
              <a:sym typeface="Open Sans"/>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15</a:t>
            </a:fld>
            <a:endParaRPr lang="es-419"/>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8"/>
          <p:cNvSpPr txBox="1">
            <a:spLocks noGrp="1"/>
          </p:cNvSpPr>
          <p:nvPr>
            <p:ph type="title"/>
          </p:nvPr>
        </p:nvSpPr>
        <p:spPr>
          <a:xfrm>
            <a:off x="652375" y="445025"/>
            <a:ext cx="81798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De ingresos</a:t>
            </a:r>
            <a:endParaRPr dirty="0"/>
          </a:p>
        </p:txBody>
      </p:sp>
      <p:sp>
        <p:nvSpPr>
          <p:cNvPr id="157" name="Google Shape;157;p28"/>
          <p:cNvSpPr txBox="1"/>
          <p:nvPr/>
        </p:nvSpPr>
        <p:spPr>
          <a:xfrm>
            <a:off x="652375" y="1609625"/>
            <a:ext cx="8179800" cy="2180323"/>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s-419" sz="2000" dirty="0">
                <a:latin typeface="Open Sans"/>
                <a:ea typeface="Open Sans"/>
                <a:cs typeface="Open Sans"/>
                <a:sym typeface="Open Sans"/>
              </a:rPr>
              <a:t>a) Presupuesto de ventas</a:t>
            </a:r>
            <a:endParaRPr sz="2000" dirty="0">
              <a:latin typeface="Open Sans"/>
              <a:ea typeface="Open Sans"/>
              <a:cs typeface="Open Sans"/>
              <a:sym typeface="Open Sans"/>
            </a:endParaRPr>
          </a:p>
          <a:p>
            <a:pPr marL="0" lvl="0" indent="0" algn="just" rtl="0">
              <a:spcBef>
                <a:spcPts val="1600"/>
              </a:spcBef>
              <a:spcAft>
                <a:spcPts val="1600"/>
              </a:spcAft>
              <a:buNone/>
            </a:pPr>
            <a:r>
              <a:rPr lang="es-419" sz="2000" dirty="0">
                <a:latin typeface="Open Sans"/>
                <a:ea typeface="Open Sans"/>
                <a:cs typeface="Open Sans"/>
                <a:sym typeface="Open Sans"/>
              </a:rPr>
              <a:t>b) Presupuesto de otros ingresos</a:t>
            </a:r>
            <a:endParaRPr sz="2000"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16</a:t>
            </a:fld>
            <a:endParaRPr lang="es-419"/>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9"/>
          <p:cNvSpPr txBox="1">
            <a:spLocks noGrp="1"/>
          </p:cNvSpPr>
          <p:nvPr>
            <p:ph type="title"/>
          </p:nvPr>
        </p:nvSpPr>
        <p:spPr>
          <a:xfrm>
            <a:off x="664800" y="445025"/>
            <a:ext cx="8167500" cy="707400"/>
          </a:xfrm>
          <a:prstGeom prst="rect">
            <a:avLst/>
          </a:prstGeom>
        </p:spPr>
        <p:txBody>
          <a:bodyPr spcFirstLastPara="1" wrap="square" lIns="91425" tIns="91425" rIns="91425" bIns="91425" anchor="t" anchorCtr="0">
            <a:noAutofit/>
          </a:bodyPr>
          <a:lstStyle/>
          <a:p>
            <a:pPr marL="0" lvl="0" indent="0" algn="just" rtl="0">
              <a:spcBef>
                <a:spcPts val="0"/>
              </a:spcBef>
              <a:spcAft>
                <a:spcPts val="1600"/>
              </a:spcAft>
              <a:buNone/>
            </a:pPr>
            <a:r>
              <a:rPr lang="es-419" dirty="0"/>
              <a:t>De egresos e inversión </a:t>
            </a:r>
            <a:endParaRPr dirty="0"/>
          </a:p>
        </p:txBody>
      </p:sp>
      <p:sp>
        <p:nvSpPr>
          <p:cNvPr id="163" name="Google Shape;163;p29"/>
          <p:cNvSpPr txBox="1">
            <a:spLocks noGrp="1"/>
          </p:cNvSpPr>
          <p:nvPr>
            <p:ph type="body" idx="1"/>
          </p:nvPr>
        </p:nvSpPr>
        <p:spPr>
          <a:xfrm>
            <a:off x="664800" y="1459784"/>
            <a:ext cx="7288074" cy="3302700"/>
          </a:xfrm>
          <a:prstGeom prst="rect">
            <a:avLst/>
          </a:prstGeom>
        </p:spPr>
        <p:txBody>
          <a:bodyPr spcFirstLastPara="1" wrap="square" lIns="91425" tIns="91425" rIns="91425" bIns="91425" anchor="t" anchorCtr="0">
            <a:noAutofit/>
          </a:bodyPr>
          <a:lstStyle/>
          <a:p>
            <a:pPr marL="0" lvl="0" indent="0" algn="just" rtl="0">
              <a:lnSpc>
                <a:spcPct val="100000"/>
              </a:lnSpc>
              <a:spcBef>
                <a:spcPts val="0"/>
              </a:spcBef>
              <a:spcAft>
                <a:spcPts val="0"/>
              </a:spcAft>
              <a:buNone/>
            </a:pPr>
            <a:r>
              <a:rPr lang="es-419" sz="2000" dirty="0">
                <a:solidFill>
                  <a:srgbClr val="000000"/>
                </a:solidFill>
              </a:rPr>
              <a:t>a) Presupuesto de inventarios, producción, costo de producción y compras</a:t>
            </a:r>
            <a:endParaRPr sz="2000" dirty="0">
              <a:solidFill>
                <a:srgbClr val="000000"/>
              </a:solidFill>
            </a:endParaRPr>
          </a:p>
          <a:p>
            <a:pPr marL="0" lvl="0" indent="0" algn="just" rtl="0">
              <a:lnSpc>
                <a:spcPct val="100000"/>
              </a:lnSpc>
              <a:spcBef>
                <a:spcPts val="1600"/>
              </a:spcBef>
              <a:spcAft>
                <a:spcPts val="0"/>
              </a:spcAft>
              <a:buNone/>
            </a:pPr>
            <a:r>
              <a:rPr lang="es-419" sz="2000" dirty="0">
                <a:solidFill>
                  <a:srgbClr val="000000"/>
                </a:solidFill>
              </a:rPr>
              <a:t>b) Presupuesto de costo de distribución</a:t>
            </a:r>
            <a:endParaRPr sz="2000" dirty="0">
              <a:solidFill>
                <a:srgbClr val="000000"/>
              </a:solidFill>
            </a:endParaRPr>
          </a:p>
          <a:p>
            <a:pPr marL="0" lvl="0" indent="0" algn="just" rtl="0">
              <a:lnSpc>
                <a:spcPct val="100000"/>
              </a:lnSpc>
              <a:spcBef>
                <a:spcPts val="1600"/>
              </a:spcBef>
              <a:spcAft>
                <a:spcPts val="0"/>
              </a:spcAft>
              <a:buNone/>
            </a:pPr>
            <a:r>
              <a:rPr lang="es-419" sz="2000" dirty="0">
                <a:solidFill>
                  <a:srgbClr val="000000"/>
                </a:solidFill>
              </a:rPr>
              <a:t>c) Presupuesto de gastos de administración</a:t>
            </a:r>
            <a:endParaRPr sz="2000" dirty="0">
              <a:solidFill>
                <a:srgbClr val="000000"/>
              </a:solidFill>
            </a:endParaRPr>
          </a:p>
          <a:p>
            <a:pPr marL="0" lvl="0" indent="0" algn="just" rtl="0">
              <a:lnSpc>
                <a:spcPct val="100000"/>
              </a:lnSpc>
              <a:spcBef>
                <a:spcPts val="1600"/>
              </a:spcBef>
              <a:spcAft>
                <a:spcPts val="0"/>
              </a:spcAft>
              <a:buNone/>
            </a:pPr>
            <a:r>
              <a:rPr lang="es-419" sz="2000" dirty="0">
                <a:solidFill>
                  <a:srgbClr val="000000"/>
                </a:solidFill>
              </a:rPr>
              <a:t>d) Presupuesto de impuestos</a:t>
            </a:r>
            <a:endParaRPr sz="2000" dirty="0">
              <a:solidFill>
                <a:srgbClr val="000000"/>
              </a:solidFill>
            </a:endParaRPr>
          </a:p>
          <a:p>
            <a:pPr marL="0" lvl="0" indent="0" algn="just" rtl="0">
              <a:lnSpc>
                <a:spcPct val="100000"/>
              </a:lnSpc>
              <a:spcBef>
                <a:spcPts val="1600"/>
              </a:spcBef>
              <a:spcAft>
                <a:spcPts val="0"/>
              </a:spcAft>
              <a:buNone/>
            </a:pPr>
            <a:r>
              <a:rPr lang="es-419" sz="2000" dirty="0">
                <a:solidFill>
                  <a:srgbClr val="000000"/>
                </a:solidFill>
              </a:rPr>
              <a:t>e) Presupuesto de aplicación de utilidades </a:t>
            </a:r>
            <a:endParaRPr sz="2000" dirty="0">
              <a:solidFill>
                <a:srgbClr val="000000"/>
              </a:solidFill>
            </a:endParaRPr>
          </a:p>
          <a:p>
            <a:pPr marL="0" lvl="0" indent="0" algn="just" rtl="0">
              <a:lnSpc>
                <a:spcPct val="100000"/>
              </a:lnSpc>
              <a:spcBef>
                <a:spcPts val="1600"/>
              </a:spcBef>
              <a:spcAft>
                <a:spcPts val="0"/>
              </a:spcAft>
              <a:buNone/>
            </a:pPr>
            <a:r>
              <a:rPr lang="es-419" sz="2000" dirty="0">
                <a:solidFill>
                  <a:srgbClr val="000000"/>
                </a:solidFill>
              </a:rPr>
              <a:t>f) Presupuesto de inversiones a más de un año </a:t>
            </a:r>
            <a:endParaRPr sz="2000" dirty="0">
              <a:solidFill>
                <a:srgbClr val="000000"/>
              </a:solidFill>
            </a:endParaRPr>
          </a:p>
          <a:p>
            <a:pPr marL="0" lvl="0" indent="0" algn="l" rtl="0">
              <a:spcBef>
                <a:spcPts val="1600"/>
              </a:spcBef>
              <a:spcAft>
                <a:spcPts val="1600"/>
              </a:spcAft>
              <a:buNone/>
            </a:pPr>
            <a:endParaRPr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17</a:t>
            </a:fld>
            <a:endParaRPr lang="es-419"/>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30"/>
          <p:cNvSpPr txBox="1">
            <a:spLocks noGrp="1"/>
          </p:cNvSpPr>
          <p:nvPr>
            <p:ph type="title"/>
          </p:nvPr>
        </p:nvSpPr>
        <p:spPr>
          <a:xfrm>
            <a:off x="790500" y="445025"/>
            <a:ext cx="80418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Por el tipo de empresa </a:t>
            </a:r>
            <a:endParaRPr dirty="0"/>
          </a:p>
        </p:txBody>
      </p:sp>
      <p:sp>
        <p:nvSpPr>
          <p:cNvPr id="169" name="Google Shape;169;p30"/>
          <p:cNvSpPr txBox="1">
            <a:spLocks noGrp="1"/>
          </p:cNvSpPr>
          <p:nvPr>
            <p:ph type="body" idx="1"/>
          </p:nvPr>
        </p:nvSpPr>
        <p:spPr>
          <a:xfrm>
            <a:off x="790500" y="1555083"/>
            <a:ext cx="7778100" cy="2331117"/>
          </a:xfrm>
          <a:prstGeom prst="rect">
            <a:avLst/>
          </a:prstGeom>
        </p:spPr>
        <p:txBody>
          <a:bodyPr spcFirstLastPara="1" wrap="square" lIns="91425" tIns="91425" rIns="91425" bIns="91425" anchor="t" anchorCtr="0">
            <a:noAutofit/>
          </a:bodyPr>
          <a:lstStyle/>
          <a:p>
            <a:pPr marL="457200" lvl="0" indent="-342900" algn="just" rtl="0">
              <a:spcBef>
                <a:spcPts val="0"/>
              </a:spcBef>
              <a:spcAft>
                <a:spcPts val="0"/>
              </a:spcAft>
              <a:buClr>
                <a:srgbClr val="000000"/>
              </a:buClr>
              <a:buSzPts val="1800"/>
              <a:buAutoNum type="arabicPeriod"/>
            </a:pPr>
            <a:r>
              <a:rPr lang="es-419" sz="2000" dirty="0">
                <a:solidFill>
                  <a:srgbClr val="000000"/>
                </a:solidFill>
              </a:rPr>
              <a:t>Público: corresponden a gobiernos federal, estatal, municipal y empresas </a:t>
            </a:r>
            <a:r>
              <a:rPr lang="es-419" sz="2000" dirty="0" smtClean="0">
                <a:solidFill>
                  <a:srgbClr val="000000"/>
                </a:solidFill>
              </a:rPr>
              <a:t>descentralizadas </a:t>
            </a:r>
            <a:endParaRPr sz="2000" dirty="0">
              <a:solidFill>
                <a:srgbClr val="000000"/>
              </a:solidFill>
            </a:endParaRPr>
          </a:p>
          <a:p>
            <a:pPr marL="457200" lvl="0" indent="-342900" algn="just" rtl="0">
              <a:spcBef>
                <a:spcPts val="0"/>
              </a:spcBef>
              <a:spcAft>
                <a:spcPts val="0"/>
              </a:spcAft>
              <a:buClr>
                <a:srgbClr val="000000"/>
              </a:buClr>
              <a:buSzPts val="1800"/>
              <a:buAutoNum type="arabicPeriod"/>
            </a:pPr>
            <a:r>
              <a:rPr lang="es-419" sz="2000" dirty="0" smtClean="0">
                <a:solidFill>
                  <a:srgbClr val="000000"/>
                </a:solidFill>
              </a:rPr>
              <a:t>Privado: pertenecen a la operación de las empresas privadas </a:t>
            </a:r>
            <a:endParaRPr sz="2000" dirty="0">
              <a:solidFill>
                <a:srgbClr val="000000"/>
              </a:solidFill>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18</a:t>
            </a:fld>
            <a:endParaRPr lang="es-419"/>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1"/>
          <p:cNvSpPr txBox="1">
            <a:spLocks noGrp="1"/>
          </p:cNvSpPr>
          <p:nvPr>
            <p:ph type="title"/>
          </p:nvPr>
        </p:nvSpPr>
        <p:spPr>
          <a:xfrm>
            <a:off x="740150" y="445025"/>
            <a:ext cx="80922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Por su contenido </a:t>
            </a:r>
            <a:endParaRPr dirty="0"/>
          </a:p>
        </p:txBody>
      </p:sp>
      <p:sp>
        <p:nvSpPr>
          <p:cNvPr id="175" name="Google Shape;175;p31"/>
          <p:cNvSpPr txBox="1">
            <a:spLocks noGrp="1"/>
          </p:cNvSpPr>
          <p:nvPr>
            <p:ph type="body" idx="1"/>
          </p:nvPr>
        </p:nvSpPr>
        <p:spPr>
          <a:xfrm>
            <a:off x="740150" y="1531020"/>
            <a:ext cx="7815600" cy="3113169"/>
          </a:xfrm>
          <a:prstGeom prst="rect">
            <a:avLst/>
          </a:prstGeom>
        </p:spPr>
        <p:txBody>
          <a:bodyPr spcFirstLastPara="1" wrap="square" lIns="91425" tIns="91425" rIns="91425" bIns="91425" anchor="t" anchorCtr="0">
            <a:noAutofit/>
          </a:bodyPr>
          <a:lstStyle/>
          <a:p>
            <a:pPr marL="457200" lvl="0" indent="-342900" algn="just" rtl="0">
              <a:spcBef>
                <a:spcPts val="0"/>
              </a:spcBef>
              <a:spcAft>
                <a:spcPts val="0"/>
              </a:spcAft>
              <a:buClr>
                <a:srgbClr val="000000"/>
              </a:buClr>
              <a:buSzPts val="1800"/>
              <a:buAutoNum type="arabicPeriod"/>
            </a:pPr>
            <a:r>
              <a:rPr lang="es-419" sz="2000" dirty="0">
                <a:solidFill>
                  <a:srgbClr val="000000"/>
                </a:solidFill>
              </a:rPr>
              <a:t>Principales: corresponden a la agregación y resumen de los presupuestos auxiliares, presentan los aspectos relevantes de todos los presupuestos de la empresa.</a:t>
            </a:r>
            <a:endParaRPr sz="2000" dirty="0">
              <a:solidFill>
                <a:srgbClr val="000000"/>
              </a:solidFill>
            </a:endParaRPr>
          </a:p>
          <a:p>
            <a:pPr marL="457200" lvl="0" indent="-342900" algn="just" rtl="0">
              <a:spcBef>
                <a:spcPts val="0"/>
              </a:spcBef>
              <a:spcAft>
                <a:spcPts val="0"/>
              </a:spcAft>
              <a:buClr>
                <a:srgbClr val="000000"/>
              </a:buClr>
              <a:buSzPts val="1800"/>
              <a:buAutoNum type="arabicPeriod"/>
            </a:pPr>
            <a:r>
              <a:rPr lang="es-419" sz="2000" dirty="0">
                <a:solidFill>
                  <a:srgbClr val="000000"/>
                </a:solidFill>
              </a:rPr>
              <a:t>Auxiliares: muestran en forma analítica las operaciones estimadas para cada uno de los departamentos de la organización</a:t>
            </a:r>
            <a:endParaRPr sz="2000" dirty="0">
              <a:solidFill>
                <a:srgbClr val="000000"/>
              </a:solidFill>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19</a:t>
            </a:fld>
            <a:endParaRPr lang="es-419"/>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4"/>
          <p:cNvSpPr txBox="1">
            <a:spLocks noGrp="1"/>
          </p:cNvSpPr>
          <p:nvPr>
            <p:ph type="title"/>
          </p:nvPr>
        </p:nvSpPr>
        <p:spPr>
          <a:xfrm>
            <a:off x="827975" y="445025"/>
            <a:ext cx="80043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Planeación Estratégica: </a:t>
            </a:r>
            <a:endParaRPr dirty="0"/>
          </a:p>
        </p:txBody>
      </p:sp>
      <p:sp>
        <p:nvSpPr>
          <p:cNvPr id="73" name="Google Shape;73;p14"/>
          <p:cNvSpPr txBox="1">
            <a:spLocks noGrp="1"/>
          </p:cNvSpPr>
          <p:nvPr>
            <p:ph type="body" idx="1"/>
          </p:nvPr>
        </p:nvSpPr>
        <p:spPr>
          <a:xfrm>
            <a:off x="827975" y="1266325"/>
            <a:ext cx="4272600" cy="33027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s-419" sz="2000" dirty="0">
                <a:solidFill>
                  <a:srgbClr val="000000"/>
                </a:solidFill>
              </a:rPr>
              <a:t>Proceso mediante el cual las empresas fijan sus objetivos o metas hacia lo que quieren lograr, partiendo de ciertos puntos y fijando las estrategias necesarias para lograr su misión. </a:t>
            </a:r>
            <a:r>
              <a:rPr lang="es-419" sz="2000" dirty="0">
                <a:solidFill>
                  <a:srgbClr val="FF0000"/>
                </a:solidFill>
              </a:rPr>
              <a:t>(Ramírez, </a:t>
            </a:r>
            <a:r>
              <a:rPr lang="es-419" sz="2000" dirty="0" smtClean="0">
                <a:solidFill>
                  <a:srgbClr val="FF0000"/>
                </a:solidFill>
              </a:rPr>
              <a:t>2008: </a:t>
            </a:r>
            <a:r>
              <a:rPr lang="es-419" sz="2000" dirty="0">
                <a:solidFill>
                  <a:srgbClr val="FF0000"/>
                </a:solidFill>
              </a:rPr>
              <a:t>320)</a:t>
            </a:r>
            <a:r>
              <a:rPr lang="es-419" sz="2000" dirty="0"/>
              <a:t>  </a:t>
            </a:r>
            <a:endParaRPr sz="2000" dirty="0"/>
          </a:p>
          <a:p>
            <a:pPr marL="0" lvl="0" indent="0" algn="l" rtl="0">
              <a:spcBef>
                <a:spcPts val="1600"/>
              </a:spcBef>
              <a:spcAft>
                <a:spcPts val="1600"/>
              </a:spcAft>
              <a:buNone/>
            </a:pPr>
            <a:endParaRPr dirty="0"/>
          </a:p>
        </p:txBody>
      </p:sp>
      <p:pic>
        <p:nvPicPr>
          <p:cNvPr id="74" name="Google Shape;74;p14"/>
          <p:cNvPicPr preferRelativeResize="0"/>
          <p:nvPr/>
        </p:nvPicPr>
        <p:blipFill>
          <a:blip r:embed="rId3">
            <a:alphaModFix/>
          </a:blip>
          <a:stretch>
            <a:fillRect/>
          </a:stretch>
        </p:blipFill>
        <p:spPr>
          <a:xfrm>
            <a:off x="5295575" y="1152425"/>
            <a:ext cx="3128026" cy="3020700"/>
          </a:xfrm>
          <a:prstGeom prst="rect">
            <a:avLst/>
          </a:prstGeom>
          <a:noFill/>
          <a:ln>
            <a:noFill/>
          </a:ln>
        </p:spPr>
      </p:pic>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2</a:t>
            </a:fld>
            <a:endParaRPr lang="es-419"/>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2"/>
          <p:cNvSpPr txBox="1">
            <a:spLocks noGrp="1"/>
          </p:cNvSpPr>
          <p:nvPr>
            <p:ph type="title"/>
          </p:nvPr>
        </p:nvSpPr>
        <p:spPr>
          <a:xfrm>
            <a:off x="1287379" y="445025"/>
            <a:ext cx="532999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Por su </a:t>
            </a:r>
            <a:r>
              <a:rPr lang="es-419" dirty="0" smtClean="0"/>
              <a:t>forma</a:t>
            </a:r>
            <a:endParaRPr dirty="0"/>
          </a:p>
        </p:txBody>
      </p:sp>
      <p:sp>
        <p:nvSpPr>
          <p:cNvPr id="181" name="Google Shape;181;p32"/>
          <p:cNvSpPr txBox="1">
            <a:spLocks noGrp="1"/>
          </p:cNvSpPr>
          <p:nvPr>
            <p:ph type="body" idx="1"/>
          </p:nvPr>
        </p:nvSpPr>
        <p:spPr>
          <a:xfrm>
            <a:off x="715075" y="1152425"/>
            <a:ext cx="7765500" cy="3720364"/>
          </a:xfrm>
          <a:prstGeom prst="rect">
            <a:avLst/>
          </a:prstGeom>
        </p:spPr>
        <p:txBody>
          <a:bodyPr spcFirstLastPara="1" wrap="square" lIns="91425" tIns="91425" rIns="91425" bIns="91425" anchor="t" anchorCtr="0">
            <a:noAutofit/>
          </a:bodyPr>
          <a:lstStyle/>
          <a:p>
            <a:pPr marL="457200" lvl="0" indent="-342900" algn="just" rtl="0">
              <a:spcBef>
                <a:spcPts val="0"/>
              </a:spcBef>
              <a:spcAft>
                <a:spcPts val="0"/>
              </a:spcAft>
              <a:buClr>
                <a:srgbClr val="000000"/>
              </a:buClr>
              <a:buSzPts val="1800"/>
              <a:buAutoNum type="arabicPeriod"/>
            </a:pPr>
            <a:r>
              <a:rPr lang="es-419" dirty="0">
                <a:solidFill>
                  <a:srgbClr val="000000"/>
                </a:solidFill>
              </a:rPr>
              <a:t>Flexibles: consideran diferentes planes opcionales de aplicación ante las posibles variaciones en las situaciones previstas</a:t>
            </a:r>
            <a:endParaRPr dirty="0">
              <a:solidFill>
                <a:srgbClr val="000000"/>
              </a:solidFill>
            </a:endParaRPr>
          </a:p>
          <a:p>
            <a:pPr marL="457200" lvl="0" indent="-342900" algn="just" rtl="0">
              <a:spcBef>
                <a:spcPts val="0"/>
              </a:spcBef>
              <a:spcAft>
                <a:spcPts val="0"/>
              </a:spcAft>
              <a:buClr>
                <a:srgbClr val="000000"/>
              </a:buClr>
              <a:buSzPts val="1800"/>
              <a:buAutoNum type="arabicPeriod"/>
            </a:pPr>
            <a:r>
              <a:rPr lang="es-419" dirty="0">
                <a:solidFill>
                  <a:srgbClr val="000000"/>
                </a:solidFill>
              </a:rPr>
              <a:t>Fijos: no varían en todo el periodo, se elaboran con un alto grado de </a:t>
            </a:r>
            <a:r>
              <a:rPr lang="es-419" dirty="0" smtClean="0">
                <a:solidFill>
                  <a:srgbClr val="000000"/>
                </a:solidFill>
              </a:rPr>
              <a:t>exactitud.</a:t>
            </a:r>
            <a:endParaRPr dirty="0" smtClean="0">
              <a:solidFill>
                <a:srgbClr val="000000"/>
              </a:solidFill>
            </a:endParaRPr>
          </a:p>
          <a:p>
            <a:pPr lvl="0" indent="0" algn="just">
              <a:spcBef>
                <a:spcPts val="1600"/>
              </a:spcBef>
              <a:buNone/>
            </a:pPr>
            <a:r>
              <a:rPr lang="es-419" sz="3600" b="1" dirty="0" smtClean="0">
                <a:solidFill>
                  <a:srgbClr val="EF6C00"/>
                </a:solidFill>
                <a:latin typeface="PT Sans Narrow"/>
                <a:sym typeface="PT Sans Narrow"/>
              </a:rPr>
              <a:t>  Por </a:t>
            </a:r>
            <a:r>
              <a:rPr lang="es-419" sz="3600" b="1" dirty="0" smtClean="0">
                <a:solidFill>
                  <a:srgbClr val="EF6C00"/>
                </a:solidFill>
                <a:latin typeface="PT Sans Narrow"/>
                <a:sym typeface="PT Sans Narrow"/>
              </a:rPr>
              <a:t>su duración</a:t>
            </a:r>
            <a:endParaRPr dirty="0" smtClean="0">
              <a:solidFill>
                <a:srgbClr val="000000"/>
              </a:solidFill>
            </a:endParaRPr>
          </a:p>
          <a:p>
            <a:pPr marL="457200" lvl="0" indent="-342900" algn="just" rtl="0">
              <a:spcBef>
                <a:spcPts val="1600"/>
              </a:spcBef>
              <a:spcAft>
                <a:spcPts val="0"/>
              </a:spcAft>
              <a:buClr>
                <a:srgbClr val="000000"/>
              </a:buClr>
              <a:buSzPts val="1800"/>
              <a:buAutoNum type="arabicPeriod"/>
            </a:pPr>
            <a:r>
              <a:rPr lang="es-419" dirty="0" smtClean="0">
                <a:solidFill>
                  <a:srgbClr val="000000"/>
                </a:solidFill>
              </a:rPr>
              <a:t>De </a:t>
            </a:r>
            <a:r>
              <a:rPr lang="es-419" dirty="0">
                <a:solidFill>
                  <a:srgbClr val="000000"/>
                </a:solidFill>
              </a:rPr>
              <a:t>corto plazo: abarcan un año o menos</a:t>
            </a:r>
            <a:endParaRPr dirty="0">
              <a:solidFill>
                <a:srgbClr val="000000"/>
              </a:solidFill>
            </a:endParaRPr>
          </a:p>
          <a:p>
            <a:pPr marL="457200" lvl="0" indent="-342900" algn="just" rtl="0">
              <a:spcBef>
                <a:spcPts val="0"/>
              </a:spcBef>
              <a:spcAft>
                <a:spcPts val="0"/>
              </a:spcAft>
              <a:buClr>
                <a:srgbClr val="000000"/>
              </a:buClr>
              <a:buSzPts val="1800"/>
              <a:buAutoNum type="arabicPeriod"/>
            </a:pPr>
            <a:r>
              <a:rPr lang="es-419" dirty="0">
                <a:solidFill>
                  <a:srgbClr val="000000"/>
                </a:solidFill>
              </a:rPr>
              <a:t>De largo plazo: contemplan más de un año</a:t>
            </a:r>
            <a:endParaRPr dirty="0">
              <a:solidFill>
                <a:srgbClr val="000000"/>
              </a:solidFill>
            </a:endParaRPr>
          </a:p>
          <a:p>
            <a:pPr marL="457200" lvl="0" indent="-342900" algn="just" rtl="0">
              <a:spcBef>
                <a:spcPts val="0"/>
              </a:spcBef>
              <a:spcAft>
                <a:spcPts val="0"/>
              </a:spcAft>
              <a:buClr>
                <a:srgbClr val="000000"/>
              </a:buClr>
              <a:buSzPts val="1800"/>
              <a:buAutoNum type="arabicPeriod"/>
            </a:pPr>
            <a:r>
              <a:rPr lang="es-419" dirty="0">
                <a:solidFill>
                  <a:srgbClr val="000000"/>
                </a:solidFill>
              </a:rPr>
              <a:t>Planes gubernamentales: Incluyen periodos completos, cuatrienio (EUA), sexenio (México) </a:t>
            </a:r>
            <a:endParaRPr dirty="0">
              <a:solidFill>
                <a:srgbClr val="000000"/>
              </a:solidFill>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20</a:t>
            </a:fld>
            <a:endParaRPr lang="es-419"/>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3"/>
          <p:cNvSpPr txBox="1">
            <a:spLocks noGrp="1"/>
          </p:cNvSpPr>
          <p:nvPr>
            <p:ph type="title"/>
          </p:nvPr>
        </p:nvSpPr>
        <p:spPr>
          <a:xfrm>
            <a:off x="639900" y="445025"/>
            <a:ext cx="8192400" cy="123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Por la técnica de valuación </a:t>
            </a:r>
            <a:endParaRPr dirty="0"/>
          </a:p>
        </p:txBody>
      </p:sp>
      <p:sp>
        <p:nvSpPr>
          <p:cNvPr id="187" name="Google Shape;187;p33"/>
          <p:cNvSpPr txBox="1">
            <a:spLocks noGrp="1"/>
          </p:cNvSpPr>
          <p:nvPr>
            <p:ph type="body" idx="1"/>
          </p:nvPr>
        </p:nvSpPr>
        <p:spPr>
          <a:xfrm>
            <a:off x="639800" y="1743775"/>
            <a:ext cx="8192400" cy="2825100"/>
          </a:xfrm>
          <a:prstGeom prst="rect">
            <a:avLst/>
          </a:prstGeom>
        </p:spPr>
        <p:txBody>
          <a:bodyPr spcFirstLastPara="1" wrap="square" lIns="91425" tIns="91425" rIns="91425" bIns="91425" anchor="t" anchorCtr="0">
            <a:noAutofit/>
          </a:bodyPr>
          <a:lstStyle/>
          <a:p>
            <a:pPr marL="571500" lvl="0" indent="-457200" algn="l" rtl="0">
              <a:spcBef>
                <a:spcPts val="0"/>
              </a:spcBef>
              <a:spcAft>
                <a:spcPts val="0"/>
              </a:spcAft>
              <a:buClr>
                <a:srgbClr val="000000"/>
              </a:buClr>
              <a:buSzPts val="1800"/>
              <a:buFont typeface="+mj-lt"/>
              <a:buAutoNum type="arabicPeriod"/>
            </a:pPr>
            <a:r>
              <a:rPr lang="es-419" sz="2000" dirty="0" smtClean="0">
                <a:solidFill>
                  <a:srgbClr val="000000"/>
                </a:solidFill>
              </a:rPr>
              <a:t>Estimados</a:t>
            </a:r>
            <a:r>
              <a:rPr lang="es-419" sz="2000" dirty="0">
                <a:solidFill>
                  <a:srgbClr val="000000"/>
                </a:solidFill>
              </a:rPr>
              <a:t>: se formulan sobre bases empíricas, por ser </a:t>
            </a:r>
            <a:r>
              <a:rPr lang="es-419" sz="2000" dirty="0" smtClean="0">
                <a:solidFill>
                  <a:srgbClr val="000000"/>
                </a:solidFill>
              </a:rPr>
              <a:t>determinadas </a:t>
            </a:r>
            <a:r>
              <a:rPr lang="es-419" sz="2000" dirty="0">
                <a:solidFill>
                  <a:srgbClr val="000000"/>
                </a:solidFill>
              </a:rPr>
              <a:t>sobre experiencias anteriores.</a:t>
            </a:r>
            <a:endParaRPr sz="2000" dirty="0">
              <a:solidFill>
                <a:srgbClr val="000000"/>
              </a:solidFill>
            </a:endParaRPr>
          </a:p>
          <a:p>
            <a:pPr marL="571500" lvl="0" indent="-457200" algn="l" rtl="0">
              <a:spcBef>
                <a:spcPts val="1600"/>
              </a:spcBef>
              <a:spcAft>
                <a:spcPts val="0"/>
              </a:spcAft>
              <a:buClr>
                <a:srgbClr val="000000"/>
              </a:buClr>
              <a:buSzPts val="1800"/>
              <a:buFont typeface="+mj-lt"/>
              <a:buAutoNum type="arabicPeriod"/>
            </a:pPr>
            <a:r>
              <a:rPr lang="es-419" sz="2000" dirty="0" smtClean="0">
                <a:solidFill>
                  <a:srgbClr val="000000"/>
                </a:solidFill>
              </a:rPr>
              <a:t>Estándar</a:t>
            </a:r>
            <a:r>
              <a:rPr lang="es-419" sz="2000" dirty="0">
                <a:solidFill>
                  <a:srgbClr val="000000"/>
                </a:solidFill>
              </a:rPr>
              <a:t>: formulados sobre bases científicas, eliminan en un elevado porcentaje la posibilidad de error, por lo que sus cifras estimadas representan los resultados que se deben obtener. </a:t>
            </a:r>
            <a:endParaRPr sz="2000" dirty="0">
              <a:solidFill>
                <a:srgbClr val="000000"/>
              </a:solidFill>
            </a:endParaRPr>
          </a:p>
          <a:p>
            <a:pPr marL="457200" lvl="0" indent="0" algn="l" rtl="0">
              <a:spcBef>
                <a:spcPts val="1600"/>
              </a:spcBef>
              <a:spcAft>
                <a:spcPts val="1600"/>
              </a:spcAft>
              <a:buNone/>
            </a:pPr>
            <a:endParaRPr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21</a:t>
            </a:fld>
            <a:endParaRPr lang="es-419"/>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4"/>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Por su reflejo en estados financieros</a:t>
            </a:r>
            <a:endParaRPr dirty="0"/>
          </a:p>
        </p:txBody>
      </p:sp>
      <p:sp>
        <p:nvSpPr>
          <p:cNvPr id="193" name="Google Shape;193;p34"/>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457200" lvl="0" indent="-342900" algn="just" rtl="0">
              <a:lnSpc>
                <a:spcPct val="150000"/>
              </a:lnSpc>
              <a:spcBef>
                <a:spcPts val="0"/>
              </a:spcBef>
              <a:spcAft>
                <a:spcPts val="0"/>
              </a:spcAft>
              <a:buSzPts val="1800"/>
              <a:buAutoNum type="arabicPeriod"/>
            </a:pPr>
            <a:r>
              <a:rPr lang="es-419" sz="2000" dirty="0"/>
              <a:t>De posición financiera: muestra la posición estática que tendría la Empresa en el futuro, si se cumplieran las predicciones se presenta por medio de la Posición financiera (Balance General) Presupuestada.   </a:t>
            </a:r>
            <a:endParaRPr sz="2000" dirty="0"/>
          </a:p>
          <a:p>
            <a:pPr marL="457200" lvl="0" indent="-342900" algn="just" rtl="0">
              <a:lnSpc>
                <a:spcPct val="150000"/>
              </a:lnSpc>
              <a:spcBef>
                <a:spcPts val="0"/>
              </a:spcBef>
              <a:spcAft>
                <a:spcPts val="0"/>
              </a:spcAft>
              <a:buSzPts val="1800"/>
              <a:buAutoNum type="arabicPeriod"/>
            </a:pPr>
            <a:r>
              <a:rPr lang="es-419" sz="2000" dirty="0"/>
              <a:t>De resultados: Señalan las utilidades futuras </a:t>
            </a:r>
            <a:endParaRPr sz="2000" dirty="0"/>
          </a:p>
          <a:p>
            <a:pPr marL="457200" lvl="0" indent="-342900" algn="just" rtl="0">
              <a:lnSpc>
                <a:spcPct val="150000"/>
              </a:lnSpc>
              <a:spcBef>
                <a:spcPts val="0"/>
              </a:spcBef>
              <a:spcAft>
                <a:spcPts val="0"/>
              </a:spcAft>
              <a:buSzPts val="1800"/>
              <a:buAutoNum type="arabicPeriod"/>
            </a:pPr>
            <a:r>
              <a:rPr lang="es-419" sz="2000" dirty="0"/>
              <a:t>De costos: Reflejan las erogaciones futuras por concepto del costo total.</a:t>
            </a:r>
            <a:endParaRPr sz="2000"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22</a:t>
            </a:fld>
            <a:endParaRPr lang="es-419"/>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5"/>
          <p:cNvSpPr txBox="1">
            <a:spLocks noGrp="1"/>
          </p:cNvSpPr>
          <p:nvPr>
            <p:ph type="title"/>
          </p:nvPr>
        </p:nvSpPr>
        <p:spPr>
          <a:xfrm>
            <a:off x="777800" y="484900"/>
            <a:ext cx="80544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Por las finalidades que pretende </a:t>
            </a:r>
            <a:endParaRPr dirty="0"/>
          </a:p>
        </p:txBody>
      </p:sp>
      <p:sp>
        <p:nvSpPr>
          <p:cNvPr id="199" name="Google Shape;199;p35"/>
          <p:cNvSpPr txBox="1">
            <a:spLocks noGrp="1"/>
          </p:cNvSpPr>
          <p:nvPr>
            <p:ph type="body" idx="1"/>
          </p:nvPr>
        </p:nvSpPr>
        <p:spPr>
          <a:xfrm>
            <a:off x="506550" y="1192309"/>
            <a:ext cx="8130900" cy="3408000"/>
          </a:xfrm>
          <a:prstGeom prst="rect">
            <a:avLst/>
          </a:prstGeom>
        </p:spPr>
        <p:txBody>
          <a:bodyPr spcFirstLastPara="1" wrap="square" lIns="91425" tIns="91425" rIns="91425" bIns="91425" anchor="t" anchorCtr="0">
            <a:noAutofit/>
          </a:bodyPr>
          <a:lstStyle/>
          <a:p>
            <a:pPr marL="457200" lvl="0" indent="-342900" algn="just" rtl="0">
              <a:lnSpc>
                <a:spcPct val="150000"/>
              </a:lnSpc>
              <a:spcBef>
                <a:spcPts val="0"/>
              </a:spcBef>
              <a:spcAft>
                <a:spcPts val="0"/>
              </a:spcAft>
              <a:buClr>
                <a:srgbClr val="000000"/>
              </a:buClr>
              <a:buSzPts val="1800"/>
              <a:buAutoNum type="arabicPeriod"/>
            </a:pPr>
            <a:r>
              <a:rPr lang="es-419" sz="2000" dirty="0">
                <a:solidFill>
                  <a:srgbClr val="000000"/>
                </a:solidFill>
              </a:rPr>
              <a:t>De promoción: requiere una estimación previa de ingresos y egresos para preparar un proyecto financiero y de expansión.</a:t>
            </a:r>
            <a:endParaRPr sz="2000" dirty="0">
              <a:solidFill>
                <a:srgbClr val="000000"/>
              </a:solidFill>
            </a:endParaRPr>
          </a:p>
          <a:p>
            <a:pPr marL="457200" lvl="0" indent="-342900" algn="just" rtl="0">
              <a:lnSpc>
                <a:spcPct val="150000"/>
              </a:lnSpc>
              <a:spcBef>
                <a:spcPts val="0"/>
              </a:spcBef>
              <a:spcAft>
                <a:spcPts val="0"/>
              </a:spcAft>
              <a:buClr>
                <a:srgbClr val="000000"/>
              </a:buClr>
              <a:buSzPts val="1800"/>
              <a:buAutoNum type="arabicPeriod"/>
            </a:pPr>
            <a:r>
              <a:rPr lang="es-419" sz="2000" dirty="0">
                <a:solidFill>
                  <a:srgbClr val="000000"/>
                </a:solidFill>
              </a:rPr>
              <a:t>De aplicación: se elaboran para solicitudes de crédito. Al pronosticar la distribución de los recursos con que contará la empresa en el futuro.</a:t>
            </a:r>
            <a:endParaRPr sz="2000" dirty="0">
              <a:solidFill>
                <a:srgbClr val="000000"/>
              </a:solidFill>
            </a:endParaRPr>
          </a:p>
          <a:p>
            <a:pPr marL="457200" lvl="0" indent="-342900" algn="just" rtl="0">
              <a:lnSpc>
                <a:spcPct val="150000"/>
              </a:lnSpc>
              <a:spcBef>
                <a:spcPts val="0"/>
              </a:spcBef>
              <a:spcAft>
                <a:spcPts val="0"/>
              </a:spcAft>
              <a:buClr>
                <a:srgbClr val="000000"/>
              </a:buClr>
              <a:buSzPts val="1800"/>
              <a:buAutoNum type="arabicPeriod"/>
            </a:pPr>
            <a:r>
              <a:rPr lang="es-419" sz="2000" dirty="0">
                <a:solidFill>
                  <a:srgbClr val="000000"/>
                </a:solidFill>
              </a:rPr>
              <a:t>De fusión: determinan anticipadamente las operaciones resultantes de una conjunción de </a:t>
            </a:r>
            <a:r>
              <a:rPr lang="es-419" sz="2000" dirty="0" smtClean="0">
                <a:solidFill>
                  <a:srgbClr val="000000"/>
                </a:solidFill>
              </a:rPr>
              <a:t>entidades.</a:t>
            </a:r>
            <a:endParaRPr sz="2000" dirty="0">
              <a:solidFill>
                <a:srgbClr val="000000"/>
              </a:solidFill>
            </a:endParaRPr>
          </a:p>
          <a:p>
            <a:pPr marL="0" lvl="0" indent="0" algn="just" rtl="0">
              <a:spcBef>
                <a:spcPts val="1600"/>
              </a:spcBef>
              <a:spcAft>
                <a:spcPts val="1600"/>
              </a:spcAft>
              <a:buNone/>
            </a:pPr>
            <a:endParaRPr dirty="0">
              <a:solidFill>
                <a:srgbClr val="000000"/>
              </a:solidFill>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23</a:t>
            </a:fld>
            <a:endParaRPr lang="es-419"/>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6"/>
          <p:cNvSpPr txBox="1">
            <a:spLocks noGrp="1"/>
          </p:cNvSpPr>
          <p:nvPr>
            <p:ph type="body" idx="1"/>
          </p:nvPr>
        </p:nvSpPr>
        <p:spPr>
          <a:xfrm>
            <a:off x="323731" y="339028"/>
            <a:ext cx="8520600" cy="4401414"/>
          </a:xfrm>
          <a:prstGeom prst="rect">
            <a:avLst/>
          </a:prstGeom>
        </p:spPr>
        <p:txBody>
          <a:bodyPr spcFirstLastPara="1" wrap="square" lIns="91425" tIns="91425" rIns="91425" bIns="91425" anchor="t" anchorCtr="0">
            <a:noAutofit/>
          </a:bodyPr>
          <a:lstStyle/>
          <a:p>
            <a:pPr marL="0" lvl="0" indent="0" algn="just" rtl="0">
              <a:lnSpc>
                <a:spcPct val="150000"/>
              </a:lnSpc>
              <a:spcBef>
                <a:spcPts val="0"/>
              </a:spcBef>
              <a:spcAft>
                <a:spcPts val="0"/>
              </a:spcAft>
              <a:buNone/>
            </a:pPr>
            <a:r>
              <a:rPr lang="es-419" sz="2000" dirty="0">
                <a:solidFill>
                  <a:srgbClr val="000000"/>
                </a:solidFill>
              </a:rPr>
              <a:t>4. Por áreas y niveles de responsabilidad: cuantifica la responsabilidad </a:t>
            </a:r>
            <a:r>
              <a:rPr lang="es-419" sz="2000" dirty="0" smtClean="0">
                <a:solidFill>
                  <a:srgbClr val="000000"/>
                </a:solidFill>
              </a:rPr>
              <a:t>   de </a:t>
            </a:r>
            <a:r>
              <a:rPr lang="es-419" sz="2000" dirty="0">
                <a:solidFill>
                  <a:srgbClr val="000000"/>
                </a:solidFill>
              </a:rPr>
              <a:t>los encargados de las áreas y niveles en que se divide la entidad.</a:t>
            </a:r>
            <a:endParaRPr sz="2000" dirty="0">
              <a:solidFill>
                <a:srgbClr val="000000"/>
              </a:solidFill>
            </a:endParaRPr>
          </a:p>
          <a:p>
            <a:pPr marL="0" lvl="0" indent="0" algn="just" rtl="0">
              <a:lnSpc>
                <a:spcPct val="150000"/>
              </a:lnSpc>
              <a:spcBef>
                <a:spcPts val="1600"/>
              </a:spcBef>
              <a:spcAft>
                <a:spcPts val="0"/>
              </a:spcAft>
              <a:buNone/>
            </a:pPr>
            <a:r>
              <a:rPr lang="es-419" sz="2000" dirty="0">
                <a:solidFill>
                  <a:srgbClr val="000000"/>
                </a:solidFill>
              </a:rPr>
              <a:t>5. Por programas: expresan el gasto en relación con los objetivos que se persiguen. </a:t>
            </a:r>
            <a:endParaRPr sz="2000" dirty="0">
              <a:solidFill>
                <a:srgbClr val="000000"/>
              </a:solidFill>
            </a:endParaRPr>
          </a:p>
          <a:p>
            <a:pPr marL="0" lvl="0" indent="0" algn="just" rtl="0">
              <a:lnSpc>
                <a:spcPct val="150000"/>
              </a:lnSpc>
              <a:spcBef>
                <a:spcPts val="1600"/>
              </a:spcBef>
              <a:spcAft>
                <a:spcPts val="0"/>
              </a:spcAft>
              <a:buNone/>
            </a:pPr>
            <a:r>
              <a:rPr lang="es-419" sz="2000" dirty="0">
                <a:solidFill>
                  <a:srgbClr val="000000"/>
                </a:solidFill>
              </a:rPr>
              <a:t>6. Base cero: se formulan sin tomar en cuenta las experiencias previas de operación</a:t>
            </a:r>
            <a:endParaRPr sz="2000" dirty="0">
              <a:solidFill>
                <a:srgbClr val="000000"/>
              </a:solidFill>
            </a:endParaRPr>
          </a:p>
          <a:p>
            <a:pPr marL="0" lvl="0" indent="0" algn="just" rtl="0">
              <a:lnSpc>
                <a:spcPct val="150000"/>
              </a:lnSpc>
              <a:spcBef>
                <a:spcPts val="1600"/>
              </a:spcBef>
              <a:spcAft>
                <a:spcPts val="1600"/>
              </a:spcAft>
              <a:buNone/>
            </a:pPr>
            <a:r>
              <a:rPr lang="es-419" sz="2000" dirty="0">
                <a:solidFill>
                  <a:srgbClr val="000000"/>
                </a:solidFill>
              </a:rPr>
              <a:t>7. Tradicional: Es el clásico que generalmente se utiliza, especialmente en la “Iniciativa Privada”</a:t>
            </a:r>
            <a:endParaRPr sz="2000"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24</a:t>
            </a:fld>
            <a:endParaRPr lang="es-419"/>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37"/>
          <p:cNvSpPr txBox="1">
            <a:spLocks noGrp="1"/>
          </p:cNvSpPr>
          <p:nvPr>
            <p:ph type="title"/>
          </p:nvPr>
        </p:nvSpPr>
        <p:spPr>
          <a:xfrm>
            <a:off x="663350" y="280800"/>
            <a:ext cx="8079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De trabajo </a:t>
            </a:r>
            <a:endParaRPr dirty="0"/>
          </a:p>
        </p:txBody>
      </p:sp>
      <p:sp>
        <p:nvSpPr>
          <p:cNvPr id="210" name="Google Shape;210;p37"/>
          <p:cNvSpPr txBox="1">
            <a:spLocks noGrp="1"/>
          </p:cNvSpPr>
          <p:nvPr>
            <p:ph type="body" idx="1"/>
          </p:nvPr>
        </p:nvSpPr>
        <p:spPr>
          <a:xfrm>
            <a:off x="198025" y="886950"/>
            <a:ext cx="8353200" cy="4082092"/>
          </a:xfrm>
          <a:prstGeom prst="rect">
            <a:avLst/>
          </a:prstGeom>
        </p:spPr>
        <p:txBody>
          <a:bodyPr spcFirstLastPara="1" wrap="square" lIns="91425" tIns="91425" rIns="91425" bIns="91425" anchor="t" anchorCtr="0">
            <a:noAutofit/>
          </a:bodyPr>
          <a:lstStyle/>
          <a:p>
            <a:pPr marL="457200" lvl="0" indent="0" algn="l" rtl="0">
              <a:spcBef>
                <a:spcPts val="0"/>
              </a:spcBef>
              <a:spcAft>
                <a:spcPts val="0"/>
              </a:spcAft>
              <a:buNone/>
            </a:pPr>
            <a:r>
              <a:rPr lang="es-419" b="1" dirty="0">
                <a:solidFill>
                  <a:srgbClr val="000000"/>
                </a:solidFill>
              </a:rPr>
              <a:t>Su desarrollo ocurre en las siguientes etapas puras:</a:t>
            </a:r>
            <a:endParaRPr b="1" dirty="0">
              <a:solidFill>
                <a:srgbClr val="000000"/>
              </a:solidFill>
            </a:endParaRPr>
          </a:p>
          <a:p>
            <a:pPr marL="457200" lvl="0" indent="-342900" algn="just" rtl="0">
              <a:lnSpc>
                <a:spcPct val="150000"/>
              </a:lnSpc>
              <a:spcBef>
                <a:spcPts val="1600"/>
              </a:spcBef>
              <a:spcAft>
                <a:spcPts val="0"/>
              </a:spcAft>
              <a:buClr>
                <a:srgbClr val="000000"/>
              </a:buClr>
              <a:buSzPts val="1800"/>
              <a:buAutoNum type="alphaUcPeriod"/>
            </a:pPr>
            <a:r>
              <a:rPr lang="es-419" dirty="0">
                <a:solidFill>
                  <a:srgbClr val="000000"/>
                </a:solidFill>
              </a:rPr>
              <a:t>Previsión </a:t>
            </a:r>
            <a:endParaRPr dirty="0">
              <a:solidFill>
                <a:srgbClr val="000000"/>
              </a:solidFill>
            </a:endParaRPr>
          </a:p>
          <a:p>
            <a:pPr marL="457200" lvl="0" indent="-342900" algn="just" rtl="0">
              <a:lnSpc>
                <a:spcPct val="150000"/>
              </a:lnSpc>
              <a:spcBef>
                <a:spcPts val="0"/>
              </a:spcBef>
              <a:spcAft>
                <a:spcPts val="0"/>
              </a:spcAft>
              <a:buClr>
                <a:srgbClr val="000000"/>
              </a:buClr>
              <a:buSzPts val="1800"/>
              <a:buAutoNum type="alphaUcPeriod"/>
            </a:pPr>
            <a:r>
              <a:rPr lang="es-419" dirty="0">
                <a:solidFill>
                  <a:srgbClr val="000000"/>
                </a:solidFill>
              </a:rPr>
              <a:t>Planeación</a:t>
            </a:r>
            <a:endParaRPr dirty="0">
              <a:solidFill>
                <a:srgbClr val="000000"/>
              </a:solidFill>
            </a:endParaRPr>
          </a:p>
          <a:p>
            <a:pPr marL="457200" lvl="0" indent="-342900" algn="just" rtl="0">
              <a:lnSpc>
                <a:spcPct val="150000"/>
              </a:lnSpc>
              <a:spcBef>
                <a:spcPts val="0"/>
              </a:spcBef>
              <a:spcAft>
                <a:spcPts val="0"/>
              </a:spcAft>
              <a:buClr>
                <a:srgbClr val="000000"/>
              </a:buClr>
              <a:buSzPts val="1800"/>
              <a:buAutoNum type="alphaUcPeriod"/>
            </a:pPr>
            <a:r>
              <a:rPr lang="es-419" dirty="0">
                <a:solidFill>
                  <a:srgbClr val="000000"/>
                </a:solidFill>
              </a:rPr>
              <a:t>Formulación</a:t>
            </a:r>
            <a:endParaRPr dirty="0">
              <a:solidFill>
                <a:srgbClr val="000000"/>
              </a:solidFill>
            </a:endParaRPr>
          </a:p>
          <a:p>
            <a:pPr marL="457200" lvl="0" indent="-342900" algn="just" rtl="0">
              <a:lnSpc>
                <a:spcPct val="150000"/>
              </a:lnSpc>
              <a:spcBef>
                <a:spcPts val="0"/>
              </a:spcBef>
              <a:spcAft>
                <a:spcPts val="0"/>
              </a:spcAft>
              <a:buClr>
                <a:srgbClr val="000000"/>
              </a:buClr>
              <a:buSzPts val="1800"/>
              <a:buChar char="●"/>
            </a:pPr>
            <a:r>
              <a:rPr lang="es-419" dirty="0">
                <a:solidFill>
                  <a:srgbClr val="000000"/>
                </a:solidFill>
              </a:rPr>
              <a:t>Presupuestos parciales: se elaboran en forma analítica, mostrando  operaciones estimadas por cada departamento. </a:t>
            </a:r>
            <a:endParaRPr dirty="0">
              <a:solidFill>
                <a:srgbClr val="000000"/>
              </a:solidFill>
            </a:endParaRPr>
          </a:p>
          <a:p>
            <a:pPr marL="457200" lvl="0" indent="-342900" algn="just" rtl="0">
              <a:lnSpc>
                <a:spcPct val="150000"/>
              </a:lnSpc>
              <a:spcBef>
                <a:spcPts val="0"/>
              </a:spcBef>
              <a:spcAft>
                <a:spcPts val="0"/>
              </a:spcAft>
              <a:buClr>
                <a:srgbClr val="000000"/>
              </a:buClr>
              <a:buSzPts val="1800"/>
              <a:buChar char="●"/>
            </a:pPr>
            <a:r>
              <a:rPr lang="es-419" dirty="0">
                <a:solidFill>
                  <a:srgbClr val="000000"/>
                </a:solidFill>
              </a:rPr>
              <a:t>Presupuestos previos: determinan anticipadamente operaciones resultantes de una conjunción de entidades; sujetos a estudios y a la aprobación.</a:t>
            </a:r>
            <a:endParaRPr dirty="0">
              <a:solidFill>
                <a:srgbClr val="000000"/>
              </a:solidFill>
            </a:endParaRPr>
          </a:p>
          <a:p>
            <a:pPr marL="914400" lvl="0" indent="0" algn="l" rtl="0">
              <a:spcBef>
                <a:spcPts val="1600"/>
              </a:spcBef>
              <a:spcAft>
                <a:spcPts val="0"/>
              </a:spcAft>
              <a:buNone/>
            </a:pPr>
            <a:endParaRPr dirty="0">
              <a:solidFill>
                <a:srgbClr val="000000"/>
              </a:solidFill>
            </a:endParaRPr>
          </a:p>
          <a:p>
            <a:pPr marL="0" lvl="0" indent="0" algn="l" rtl="0">
              <a:spcBef>
                <a:spcPts val="1600"/>
              </a:spcBef>
              <a:spcAft>
                <a:spcPts val="0"/>
              </a:spcAft>
              <a:buNone/>
            </a:pPr>
            <a:endParaRPr dirty="0">
              <a:solidFill>
                <a:srgbClr val="000000"/>
              </a:solidFill>
            </a:endParaRPr>
          </a:p>
          <a:p>
            <a:pPr marL="0" lvl="0" indent="0" algn="l" rtl="0">
              <a:spcBef>
                <a:spcPts val="1600"/>
              </a:spcBef>
              <a:spcAft>
                <a:spcPts val="1600"/>
              </a:spcAft>
              <a:buNone/>
            </a:pPr>
            <a:endParaRPr dirty="0">
              <a:solidFill>
                <a:srgbClr val="000000"/>
              </a:solidFill>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25</a:t>
            </a:fld>
            <a:endParaRPr lang="es-419"/>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8"/>
          <p:cNvSpPr txBox="1">
            <a:spLocks noGrp="1"/>
          </p:cNvSpPr>
          <p:nvPr>
            <p:ph type="body" idx="1"/>
          </p:nvPr>
        </p:nvSpPr>
        <p:spPr>
          <a:xfrm>
            <a:off x="0" y="865562"/>
            <a:ext cx="8236767" cy="3826753"/>
          </a:xfrm>
          <a:prstGeom prst="rect">
            <a:avLst/>
          </a:prstGeom>
        </p:spPr>
        <p:txBody>
          <a:bodyPr spcFirstLastPara="1" wrap="square" lIns="91425" tIns="91425" rIns="91425" bIns="91425" anchor="t" anchorCtr="0">
            <a:noAutofit/>
          </a:bodyPr>
          <a:lstStyle/>
          <a:p>
            <a:pPr marL="914400" lvl="0" indent="0" algn="just" rtl="0">
              <a:spcBef>
                <a:spcPts val="0"/>
              </a:spcBef>
              <a:spcAft>
                <a:spcPts val="0"/>
              </a:spcAft>
              <a:buNone/>
            </a:pPr>
            <a:r>
              <a:rPr lang="es-419" sz="2000" dirty="0">
                <a:solidFill>
                  <a:srgbClr val="000000"/>
                </a:solidFill>
              </a:rPr>
              <a:t>D. Aprobación: generalmente da lugar a ajustes, de quienes afinan los presupuestos anteriores.</a:t>
            </a:r>
            <a:endParaRPr sz="2000" dirty="0">
              <a:solidFill>
                <a:srgbClr val="000000"/>
              </a:solidFill>
            </a:endParaRPr>
          </a:p>
          <a:p>
            <a:pPr marL="914400" lvl="0" indent="0" algn="just" rtl="0">
              <a:spcBef>
                <a:spcPts val="1600"/>
              </a:spcBef>
              <a:spcAft>
                <a:spcPts val="0"/>
              </a:spcAft>
              <a:buNone/>
            </a:pPr>
            <a:r>
              <a:rPr lang="es-419" sz="2000" dirty="0">
                <a:solidFill>
                  <a:srgbClr val="000000"/>
                </a:solidFill>
              </a:rPr>
              <a:t>E. Presupuesto definitivo: aquel que finalmente se va a ejercer, coordinar y controlar en el periodo al cual se refiera. </a:t>
            </a:r>
            <a:endParaRPr sz="2000" dirty="0">
              <a:solidFill>
                <a:srgbClr val="000000"/>
              </a:solidFill>
            </a:endParaRPr>
          </a:p>
          <a:p>
            <a:pPr marL="914400" lvl="0" indent="0" algn="just" rtl="0">
              <a:spcBef>
                <a:spcPts val="1600"/>
              </a:spcBef>
              <a:spcAft>
                <a:spcPts val="1600"/>
              </a:spcAft>
              <a:buNone/>
            </a:pPr>
            <a:r>
              <a:rPr lang="es-419" sz="2000" dirty="0">
                <a:solidFill>
                  <a:srgbClr val="000000"/>
                </a:solidFill>
              </a:rPr>
              <a:t>F. Presupuesto maestro o tipo: se ahorra tiempo, dinero y esfuerzo ya que solo se ajustan los que tengan variación substancial, deben revisarse continuamente.</a:t>
            </a:r>
            <a:endParaRPr sz="2000"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26</a:t>
            </a:fld>
            <a:endParaRPr lang="es-419"/>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9"/>
          <p:cNvSpPr txBox="1">
            <a:spLocks noGrp="1"/>
          </p:cNvSpPr>
          <p:nvPr>
            <p:ph type="body" idx="1"/>
          </p:nvPr>
        </p:nvSpPr>
        <p:spPr>
          <a:xfrm>
            <a:off x="853075" y="1279700"/>
            <a:ext cx="7979100" cy="33027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s-419" sz="2000" dirty="0">
                <a:solidFill>
                  <a:srgbClr val="000000"/>
                </a:solidFill>
              </a:rPr>
              <a:t>Consiste en determinar escenarios y fijar objetivos. </a:t>
            </a:r>
            <a:endParaRPr sz="2000" dirty="0">
              <a:solidFill>
                <a:srgbClr val="000000"/>
              </a:solidFill>
            </a:endParaRPr>
          </a:p>
          <a:p>
            <a:pPr marL="0" lvl="0" indent="0" algn="just" rtl="0">
              <a:spcBef>
                <a:spcPts val="1600"/>
              </a:spcBef>
              <a:spcAft>
                <a:spcPts val="0"/>
              </a:spcAft>
              <a:buNone/>
            </a:pPr>
            <a:r>
              <a:rPr lang="es-419" sz="2000" dirty="0">
                <a:solidFill>
                  <a:srgbClr val="000000"/>
                </a:solidFill>
              </a:rPr>
              <a:t>El contenido de la planeación determina planes de mercados, planes de insumos y planes financieros.</a:t>
            </a:r>
            <a:endParaRPr sz="2000" dirty="0">
              <a:solidFill>
                <a:srgbClr val="000000"/>
              </a:solidFill>
            </a:endParaRPr>
          </a:p>
          <a:p>
            <a:pPr marL="0" lvl="0" indent="0" algn="l" rtl="0">
              <a:spcBef>
                <a:spcPts val="1600"/>
              </a:spcBef>
              <a:spcAft>
                <a:spcPts val="1600"/>
              </a:spcAft>
              <a:buNone/>
            </a:pPr>
            <a:endParaRPr dirty="0"/>
          </a:p>
        </p:txBody>
      </p:sp>
      <p:sp>
        <p:nvSpPr>
          <p:cNvPr id="221" name="Google Shape;221;p39"/>
          <p:cNvSpPr txBox="1">
            <a:spLocks noGrp="1"/>
          </p:cNvSpPr>
          <p:nvPr>
            <p:ph type="title"/>
          </p:nvPr>
        </p:nvSpPr>
        <p:spPr>
          <a:xfrm>
            <a:off x="311700" y="364453"/>
            <a:ext cx="8520600" cy="707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419" dirty="0"/>
              <a:t>Planificación de un presupuesto</a:t>
            </a:r>
            <a:endParaRPr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27</a:t>
            </a:fld>
            <a:endParaRPr lang="es-419"/>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40"/>
          <p:cNvSpPr txBox="1">
            <a:spLocks noGrp="1"/>
          </p:cNvSpPr>
          <p:nvPr>
            <p:ph type="title"/>
          </p:nvPr>
        </p:nvSpPr>
        <p:spPr>
          <a:xfrm>
            <a:off x="639800" y="445025"/>
            <a:ext cx="81924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Puntos a considerar </a:t>
            </a:r>
            <a:endParaRPr dirty="0"/>
          </a:p>
        </p:txBody>
      </p:sp>
      <p:sp>
        <p:nvSpPr>
          <p:cNvPr id="227" name="Google Shape;227;p40"/>
          <p:cNvSpPr txBox="1">
            <a:spLocks noGrp="1"/>
          </p:cNvSpPr>
          <p:nvPr>
            <p:ph type="body" idx="1"/>
          </p:nvPr>
        </p:nvSpPr>
        <p:spPr>
          <a:xfrm>
            <a:off x="639900" y="1266325"/>
            <a:ext cx="8192400" cy="3302700"/>
          </a:xfrm>
          <a:prstGeom prst="rect">
            <a:avLst/>
          </a:prstGeom>
        </p:spPr>
        <p:txBody>
          <a:bodyPr spcFirstLastPara="1" wrap="square" lIns="91425" tIns="91425" rIns="91425" bIns="91425" anchor="t" anchorCtr="0">
            <a:noAutofit/>
          </a:bodyPr>
          <a:lstStyle/>
          <a:p>
            <a:pPr marL="457200" lvl="0" indent="-342900" algn="just" rtl="0">
              <a:spcBef>
                <a:spcPts val="0"/>
              </a:spcBef>
              <a:spcAft>
                <a:spcPts val="0"/>
              </a:spcAft>
              <a:buClr>
                <a:srgbClr val="000000"/>
              </a:buClr>
              <a:buSzPts val="1800"/>
              <a:buChar char="●"/>
            </a:pPr>
            <a:r>
              <a:rPr lang="es-419" dirty="0">
                <a:solidFill>
                  <a:srgbClr val="000000"/>
                </a:solidFill>
              </a:rPr>
              <a:t>Ingresos </a:t>
            </a:r>
            <a:endParaRPr dirty="0">
              <a:solidFill>
                <a:srgbClr val="000000"/>
              </a:solidFill>
            </a:endParaRPr>
          </a:p>
          <a:p>
            <a:pPr marL="457200" lvl="0" indent="-342900" algn="just" rtl="0">
              <a:spcBef>
                <a:spcPts val="0"/>
              </a:spcBef>
              <a:spcAft>
                <a:spcPts val="0"/>
              </a:spcAft>
              <a:buClr>
                <a:srgbClr val="000000"/>
              </a:buClr>
              <a:buSzPts val="1800"/>
              <a:buChar char="●"/>
            </a:pPr>
            <a:r>
              <a:rPr lang="es-419" dirty="0">
                <a:solidFill>
                  <a:srgbClr val="000000"/>
                </a:solidFill>
              </a:rPr>
              <a:t>Utilidades de operación </a:t>
            </a:r>
            <a:endParaRPr dirty="0">
              <a:solidFill>
                <a:srgbClr val="000000"/>
              </a:solidFill>
            </a:endParaRPr>
          </a:p>
          <a:p>
            <a:pPr marL="457200" lvl="0" indent="-342900" algn="just" rtl="0">
              <a:spcBef>
                <a:spcPts val="0"/>
              </a:spcBef>
              <a:spcAft>
                <a:spcPts val="0"/>
              </a:spcAft>
              <a:buClr>
                <a:srgbClr val="000000"/>
              </a:buClr>
              <a:buSzPts val="1800"/>
              <a:buChar char="●"/>
            </a:pPr>
            <a:r>
              <a:rPr lang="es-419" dirty="0">
                <a:solidFill>
                  <a:srgbClr val="000000"/>
                </a:solidFill>
              </a:rPr>
              <a:t>Activos de operación</a:t>
            </a:r>
            <a:endParaRPr dirty="0">
              <a:solidFill>
                <a:srgbClr val="000000"/>
              </a:solidFill>
            </a:endParaRPr>
          </a:p>
          <a:p>
            <a:pPr marL="457200" lvl="0" indent="-342900" algn="just" rtl="0">
              <a:spcBef>
                <a:spcPts val="0"/>
              </a:spcBef>
              <a:spcAft>
                <a:spcPts val="0"/>
              </a:spcAft>
              <a:buClr>
                <a:srgbClr val="000000"/>
              </a:buClr>
              <a:buSzPts val="1800"/>
              <a:buChar char="●"/>
            </a:pPr>
            <a:r>
              <a:rPr lang="es-419" dirty="0">
                <a:solidFill>
                  <a:srgbClr val="000000"/>
                </a:solidFill>
              </a:rPr>
              <a:t>Margen de ventas</a:t>
            </a:r>
            <a:endParaRPr dirty="0">
              <a:solidFill>
                <a:srgbClr val="000000"/>
              </a:solidFill>
            </a:endParaRPr>
          </a:p>
          <a:p>
            <a:pPr marL="457200" lvl="0" indent="-342900" algn="just" rtl="0">
              <a:spcBef>
                <a:spcPts val="0"/>
              </a:spcBef>
              <a:spcAft>
                <a:spcPts val="0"/>
              </a:spcAft>
              <a:buClr>
                <a:srgbClr val="000000"/>
              </a:buClr>
              <a:buSzPts val="1800"/>
              <a:buChar char="●"/>
            </a:pPr>
            <a:r>
              <a:rPr lang="es-419" dirty="0">
                <a:solidFill>
                  <a:srgbClr val="000000"/>
                </a:solidFill>
              </a:rPr>
              <a:t>Rotación de inversión </a:t>
            </a:r>
            <a:endParaRPr dirty="0">
              <a:solidFill>
                <a:srgbClr val="000000"/>
              </a:solidFill>
            </a:endParaRPr>
          </a:p>
          <a:p>
            <a:pPr marL="457200" lvl="0" indent="-342900" algn="just" rtl="0">
              <a:spcBef>
                <a:spcPts val="0"/>
              </a:spcBef>
              <a:spcAft>
                <a:spcPts val="0"/>
              </a:spcAft>
              <a:buClr>
                <a:srgbClr val="000000"/>
              </a:buClr>
              <a:buSzPts val="1800"/>
              <a:buChar char="●"/>
            </a:pPr>
            <a:r>
              <a:rPr lang="es-419" dirty="0">
                <a:solidFill>
                  <a:srgbClr val="000000"/>
                </a:solidFill>
              </a:rPr>
              <a:t>Inversiones aprobadas</a:t>
            </a:r>
            <a:endParaRPr dirty="0">
              <a:solidFill>
                <a:srgbClr val="000000"/>
              </a:solidFill>
            </a:endParaRPr>
          </a:p>
          <a:p>
            <a:pPr marL="457200" lvl="0" indent="-342900" algn="just" rtl="0">
              <a:spcBef>
                <a:spcPts val="0"/>
              </a:spcBef>
              <a:spcAft>
                <a:spcPts val="0"/>
              </a:spcAft>
              <a:buClr>
                <a:srgbClr val="000000"/>
              </a:buClr>
              <a:buSzPts val="1800"/>
              <a:buChar char="●"/>
            </a:pPr>
            <a:r>
              <a:rPr lang="es-419" dirty="0">
                <a:solidFill>
                  <a:srgbClr val="000000"/>
                </a:solidFill>
              </a:rPr>
              <a:t>Compromisos con acreedores </a:t>
            </a:r>
            <a:endParaRPr dirty="0">
              <a:solidFill>
                <a:srgbClr val="000000"/>
              </a:solidFill>
            </a:endParaRPr>
          </a:p>
          <a:p>
            <a:pPr marL="457200" lvl="0" indent="-342900" algn="just" rtl="0">
              <a:spcBef>
                <a:spcPts val="0"/>
              </a:spcBef>
              <a:spcAft>
                <a:spcPts val="0"/>
              </a:spcAft>
              <a:buClr>
                <a:srgbClr val="000000"/>
              </a:buClr>
              <a:buSzPts val="1800"/>
              <a:buChar char="●"/>
            </a:pPr>
            <a:r>
              <a:rPr lang="es-419" dirty="0">
                <a:solidFill>
                  <a:srgbClr val="000000"/>
                </a:solidFill>
              </a:rPr>
              <a:t>Flujo de efectivo</a:t>
            </a:r>
            <a:endParaRPr dirty="0">
              <a:solidFill>
                <a:srgbClr val="000000"/>
              </a:solidFill>
            </a:endParaRPr>
          </a:p>
          <a:p>
            <a:pPr marL="457200" lvl="0" indent="-342900" algn="just" rtl="0">
              <a:spcBef>
                <a:spcPts val="0"/>
              </a:spcBef>
              <a:spcAft>
                <a:spcPts val="0"/>
              </a:spcAft>
              <a:buClr>
                <a:srgbClr val="000000"/>
              </a:buClr>
              <a:buSzPts val="1800"/>
              <a:buChar char="●"/>
            </a:pPr>
            <a:r>
              <a:rPr lang="es-419" dirty="0">
                <a:solidFill>
                  <a:srgbClr val="000000"/>
                </a:solidFill>
              </a:rPr>
              <a:t>Porcentaje de crecimiento </a:t>
            </a:r>
            <a:endParaRPr dirty="0">
              <a:solidFill>
                <a:srgbClr val="000000"/>
              </a:solidFill>
            </a:endParaRPr>
          </a:p>
          <a:p>
            <a:pPr marL="457200" lvl="0" indent="-342900" algn="just" rtl="0">
              <a:spcBef>
                <a:spcPts val="0"/>
              </a:spcBef>
              <a:spcAft>
                <a:spcPts val="0"/>
              </a:spcAft>
              <a:buClr>
                <a:srgbClr val="000000"/>
              </a:buClr>
              <a:buSzPts val="1800"/>
              <a:buChar char="●"/>
            </a:pPr>
            <a:r>
              <a:rPr lang="es-419" dirty="0">
                <a:solidFill>
                  <a:srgbClr val="000000"/>
                </a:solidFill>
              </a:rPr>
              <a:t>Porcentaje de capacidad utilizada</a:t>
            </a:r>
            <a:endParaRPr dirty="0">
              <a:solidFill>
                <a:srgbClr val="000000"/>
              </a:solidFill>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28</a:t>
            </a:fld>
            <a:endParaRPr lang="es-419"/>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41"/>
          <p:cNvSpPr txBox="1">
            <a:spLocks noGrp="1"/>
          </p:cNvSpPr>
          <p:nvPr>
            <p:ph type="title"/>
          </p:nvPr>
        </p:nvSpPr>
        <p:spPr>
          <a:xfrm>
            <a:off x="715200" y="445025"/>
            <a:ext cx="81171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Algunas variaciones a considerar </a:t>
            </a:r>
            <a:endParaRPr dirty="0"/>
          </a:p>
        </p:txBody>
      </p:sp>
      <p:sp>
        <p:nvSpPr>
          <p:cNvPr id="233" name="Google Shape;233;p41"/>
          <p:cNvSpPr txBox="1">
            <a:spLocks noGrp="1"/>
          </p:cNvSpPr>
          <p:nvPr>
            <p:ph type="body" idx="1"/>
          </p:nvPr>
        </p:nvSpPr>
        <p:spPr>
          <a:xfrm>
            <a:off x="715075" y="1266325"/>
            <a:ext cx="8117100" cy="3302700"/>
          </a:xfrm>
          <a:prstGeom prst="rect">
            <a:avLst/>
          </a:prstGeom>
        </p:spPr>
        <p:txBody>
          <a:bodyPr spcFirstLastPara="1" wrap="square" lIns="91425" tIns="91425" rIns="91425" bIns="91425" anchor="t" anchorCtr="0">
            <a:noAutofit/>
          </a:bodyPr>
          <a:lstStyle/>
          <a:p>
            <a:pPr marL="457200" lvl="0" indent="-342900" algn="just" rtl="0">
              <a:spcBef>
                <a:spcPts val="0"/>
              </a:spcBef>
              <a:spcAft>
                <a:spcPts val="0"/>
              </a:spcAft>
              <a:buClr>
                <a:srgbClr val="000000"/>
              </a:buClr>
              <a:buSzPts val="1800"/>
              <a:buChar char="●"/>
            </a:pPr>
            <a:r>
              <a:rPr lang="es-419" sz="2000" dirty="0">
                <a:solidFill>
                  <a:srgbClr val="000000"/>
                </a:solidFill>
              </a:rPr>
              <a:t>Inflación</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Tipo de cambio</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Estrategias de financiamiento</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Comportamiento de sueldos y prestaciones </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Relaciones con sindicatos </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Políticas de exportaciones </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Reglas y aranceles de importaciones y exportaciones</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Comportamiento del costo del dinero </a:t>
            </a:r>
            <a:endParaRPr sz="2000" dirty="0">
              <a:solidFill>
                <a:srgbClr val="000000"/>
              </a:solidFill>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29</a:t>
            </a:fld>
            <a:endParaRPr lang="es-419"/>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5"/>
          <p:cNvSpPr txBox="1">
            <a:spLocks noGrp="1"/>
          </p:cNvSpPr>
          <p:nvPr>
            <p:ph type="title"/>
          </p:nvPr>
        </p:nvSpPr>
        <p:spPr>
          <a:xfrm>
            <a:off x="664900" y="445025"/>
            <a:ext cx="81675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Otra definición </a:t>
            </a:r>
            <a:endParaRPr dirty="0"/>
          </a:p>
        </p:txBody>
      </p:sp>
      <p:sp>
        <p:nvSpPr>
          <p:cNvPr id="80" name="Google Shape;80;p15"/>
          <p:cNvSpPr txBox="1">
            <a:spLocks noGrp="1"/>
          </p:cNvSpPr>
          <p:nvPr>
            <p:ph type="body" idx="1"/>
          </p:nvPr>
        </p:nvSpPr>
        <p:spPr>
          <a:xfrm>
            <a:off x="664900" y="1266325"/>
            <a:ext cx="7727700" cy="33027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s-419" sz="2000" dirty="0">
                <a:solidFill>
                  <a:srgbClr val="000000"/>
                </a:solidFill>
              </a:rPr>
              <a:t>Proceso mediante el cual una organización establece su misión, visión, objetivos y estrategias, las cuales estarán basadas en el aprovechamiento de los recursos y capacidades de la organización.</a:t>
            </a:r>
            <a:endParaRPr sz="2000" dirty="0">
              <a:solidFill>
                <a:srgbClr val="000000"/>
              </a:solidFill>
            </a:endParaRPr>
          </a:p>
          <a:p>
            <a:pPr marL="0" lvl="0" indent="0" algn="just" rtl="0">
              <a:spcBef>
                <a:spcPts val="1600"/>
              </a:spcBef>
              <a:spcAft>
                <a:spcPts val="1600"/>
              </a:spcAft>
              <a:buNone/>
            </a:pPr>
            <a:r>
              <a:rPr lang="es-419" sz="2000" dirty="0">
                <a:solidFill>
                  <a:srgbClr val="000000"/>
                </a:solidFill>
              </a:rPr>
              <a:t>Se puede decir que es un plan a largo plazo.</a:t>
            </a:r>
            <a:endParaRPr sz="2000" dirty="0">
              <a:solidFill>
                <a:srgbClr val="000000"/>
              </a:solidFill>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3</a:t>
            </a:fld>
            <a:endParaRPr lang="es-419"/>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42"/>
          <p:cNvSpPr txBox="1">
            <a:spLocks noGrp="1"/>
          </p:cNvSpPr>
          <p:nvPr>
            <p:ph type="title"/>
          </p:nvPr>
        </p:nvSpPr>
        <p:spPr>
          <a:xfrm>
            <a:off x="677400" y="445025"/>
            <a:ext cx="81549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Ventajas de los presupuestos </a:t>
            </a:r>
            <a:endParaRPr dirty="0"/>
          </a:p>
        </p:txBody>
      </p:sp>
      <p:sp>
        <p:nvSpPr>
          <p:cNvPr id="239" name="Google Shape;239;p42"/>
          <p:cNvSpPr txBox="1">
            <a:spLocks noGrp="1"/>
          </p:cNvSpPr>
          <p:nvPr>
            <p:ph type="body" idx="1"/>
          </p:nvPr>
        </p:nvSpPr>
        <p:spPr>
          <a:xfrm>
            <a:off x="677425" y="1266325"/>
            <a:ext cx="7878300" cy="3302700"/>
          </a:xfrm>
          <a:prstGeom prst="rect">
            <a:avLst/>
          </a:prstGeom>
        </p:spPr>
        <p:txBody>
          <a:bodyPr spcFirstLastPara="1" wrap="square" lIns="91425" tIns="91425" rIns="91425" bIns="91425" anchor="t" anchorCtr="0">
            <a:noAutofit/>
          </a:bodyPr>
          <a:lstStyle/>
          <a:p>
            <a:pPr marL="457200" lvl="0" indent="-342900" algn="just" rtl="0">
              <a:spcBef>
                <a:spcPts val="0"/>
              </a:spcBef>
              <a:spcAft>
                <a:spcPts val="0"/>
              </a:spcAft>
              <a:buClr>
                <a:srgbClr val="000000"/>
              </a:buClr>
              <a:buSzPts val="1800"/>
              <a:buChar char="-"/>
            </a:pPr>
            <a:r>
              <a:rPr lang="es-419" sz="2000" dirty="0">
                <a:solidFill>
                  <a:srgbClr val="000000"/>
                </a:solidFill>
              </a:rPr>
              <a:t>Motiva a la alta gerencia para que defina adecuadamente los objetivos básicos de la </a:t>
            </a:r>
            <a:r>
              <a:rPr lang="es-419" sz="2000" dirty="0" smtClean="0">
                <a:solidFill>
                  <a:srgbClr val="000000"/>
                </a:solidFill>
              </a:rPr>
              <a:t>entidad.</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Obliga a mantener un archivo de datos históricos </a:t>
            </a:r>
            <a:r>
              <a:rPr lang="es-419" sz="2000" dirty="0" smtClean="0">
                <a:solidFill>
                  <a:srgbClr val="000000"/>
                </a:solidFill>
              </a:rPr>
              <a:t>controlables.  </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Facilita a la administración el empleo óptimo de los diferentes </a:t>
            </a:r>
            <a:r>
              <a:rPr lang="es-419" sz="2000" dirty="0" smtClean="0">
                <a:solidFill>
                  <a:srgbClr val="000000"/>
                </a:solidFill>
              </a:rPr>
              <a:t>insumos.</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Obliga a realizar un análisis </a:t>
            </a:r>
            <a:r>
              <a:rPr lang="es-419" sz="2000" dirty="0" smtClean="0">
                <a:solidFill>
                  <a:srgbClr val="000000"/>
                </a:solidFill>
              </a:rPr>
              <a:t>periódico. </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Favorece la coparticipación e integración de las diferentes áreas de la </a:t>
            </a:r>
            <a:r>
              <a:rPr lang="es-419" sz="2000" dirty="0" smtClean="0">
                <a:solidFill>
                  <a:srgbClr val="000000"/>
                </a:solidFill>
              </a:rPr>
              <a:t>compañía. </a:t>
            </a:r>
            <a:endParaRPr sz="2000" dirty="0">
              <a:solidFill>
                <a:srgbClr val="000000"/>
              </a:solidFill>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30</a:t>
            </a:fld>
            <a:endParaRPr lang="es-419"/>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3"/>
          <p:cNvSpPr txBox="1">
            <a:spLocks noGrp="1"/>
          </p:cNvSpPr>
          <p:nvPr>
            <p:ph type="title"/>
          </p:nvPr>
        </p:nvSpPr>
        <p:spPr>
          <a:xfrm>
            <a:off x="664900" y="445025"/>
            <a:ext cx="81675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Desventajas de los presupuestos </a:t>
            </a:r>
            <a:endParaRPr dirty="0"/>
          </a:p>
        </p:txBody>
      </p:sp>
      <p:sp>
        <p:nvSpPr>
          <p:cNvPr id="245" name="Google Shape;245;p43"/>
          <p:cNvSpPr txBox="1">
            <a:spLocks noGrp="1"/>
          </p:cNvSpPr>
          <p:nvPr>
            <p:ph type="body" idx="1"/>
          </p:nvPr>
        </p:nvSpPr>
        <p:spPr>
          <a:xfrm>
            <a:off x="664800" y="1266325"/>
            <a:ext cx="7728000" cy="3302700"/>
          </a:xfrm>
          <a:prstGeom prst="rect">
            <a:avLst/>
          </a:prstGeom>
        </p:spPr>
        <p:txBody>
          <a:bodyPr spcFirstLastPara="1" wrap="square" lIns="91425" tIns="91425" rIns="91425" bIns="91425" anchor="t" anchorCtr="0">
            <a:noAutofit/>
          </a:bodyPr>
          <a:lstStyle/>
          <a:p>
            <a:pPr marL="457200" lvl="0" indent="-342900" algn="just" rtl="0">
              <a:spcBef>
                <a:spcPts val="0"/>
              </a:spcBef>
              <a:spcAft>
                <a:spcPts val="0"/>
              </a:spcAft>
              <a:buClr>
                <a:srgbClr val="000000"/>
              </a:buClr>
              <a:buSzPts val="1800"/>
              <a:buChar char="●"/>
            </a:pPr>
            <a:r>
              <a:rPr lang="es-419" sz="2000" dirty="0">
                <a:solidFill>
                  <a:srgbClr val="000000"/>
                </a:solidFill>
              </a:rPr>
              <a:t>Está basado en estimaciones, restricción que obliga a la administración a utilizar determinadas herramientas estadísticas para minimizar la incertidumbre, ya que el éxito de un presupuesto depende de la confiabilidad de los datos con que se cuenta.</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Insume bastante tiempo y cuesta prepararlo </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Debe ser adaptado constantemente a los cambios de importancia.</a:t>
            </a:r>
            <a:endParaRPr sz="2000" dirty="0">
              <a:solidFill>
                <a:srgbClr val="000000"/>
              </a:solidFill>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31</a:t>
            </a:fld>
            <a:endParaRPr lang="es-419"/>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44"/>
          <p:cNvSpPr txBox="1">
            <a:spLocks noGrp="1"/>
          </p:cNvSpPr>
          <p:nvPr>
            <p:ph type="title"/>
          </p:nvPr>
        </p:nvSpPr>
        <p:spPr>
          <a:xfrm>
            <a:off x="664900" y="445025"/>
            <a:ext cx="81675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Pero, ¿Cómo se calcula el presupuesto?</a:t>
            </a:r>
            <a:endParaRPr dirty="0"/>
          </a:p>
        </p:txBody>
      </p:sp>
      <p:sp>
        <p:nvSpPr>
          <p:cNvPr id="251" name="Google Shape;251;p44"/>
          <p:cNvSpPr txBox="1">
            <a:spLocks noGrp="1"/>
          </p:cNvSpPr>
          <p:nvPr>
            <p:ph type="body" idx="1"/>
          </p:nvPr>
        </p:nvSpPr>
        <p:spPr>
          <a:xfrm>
            <a:off x="664900" y="1266325"/>
            <a:ext cx="7677600" cy="3302700"/>
          </a:xfrm>
          <a:prstGeom prst="rect">
            <a:avLst/>
          </a:prstGeom>
        </p:spPr>
        <p:txBody>
          <a:bodyPr spcFirstLastPara="1" wrap="square" lIns="91425" tIns="91425" rIns="91425" bIns="91425" anchor="t" anchorCtr="0">
            <a:noAutofit/>
          </a:bodyPr>
          <a:lstStyle/>
          <a:p>
            <a:pPr marL="0" lvl="0" indent="0" algn="just" rtl="0">
              <a:spcBef>
                <a:spcPts val="1200"/>
              </a:spcBef>
              <a:spcAft>
                <a:spcPts val="0"/>
              </a:spcAft>
              <a:buNone/>
            </a:pPr>
            <a:r>
              <a:rPr lang="es-419" sz="2000" b="1" dirty="0">
                <a:solidFill>
                  <a:srgbClr val="000000"/>
                </a:solidFill>
              </a:rPr>
              <a:t>Identifique su Ingreso Neto Mensual</a:t>
            </a:r>
            <a:endParaRPr sz="2000" b="1" dirty="0">
              <a:solidFill>
                <a:srgbClr val="000000"/>
              </a:solidFill>
            </a:endParaRPr>
          </a:p>
          <a:p>
            <a:pPr marL="0" lvl="0" indent="0" algn="just" rtl="0">
              <a:spcBef>
                <a:spcPts val="1200"/>
              </a:spcBef>
              <a:spcAft>
                <a:spcPts val="0"/>
              </a:spcAft>
              <a:buNone/>
            </a:pPr>
            <a:r>
              <a:rPr lang="es-419" b="1" dirty="0">
                <a:solidFill>
                  <a:srgbClr val="000000"/>
                </a:solidFill>
              </a:rPr>
              <a:t/>
            </a:r>
            <a:br>
              <a:rPr lang="es-419" b="1" dirty="0">
                <a:solidFill>
                  <a:srgbClr val="000000"/>
                </a:solidFill>
              </a:rPr>
            </a:br>
            <a:r>
              <a:rPr lang="es-419" sz="2000" dirty="0">
                <a:solidFill>
                  <a:srgbClr val="000000"/>
                </a:solidFill>
              </a:rPr>
              <a:t>Identifique el dinero que ingresa a su hogar después de haber realizado todas las deducciones, como impuestos, Seguro Social, etc.</a:t>
            </a:r>
            <a:endParaRPr sz="2000" dirty="0">
              <a:solidFill>
                <a:srgbClr val="000000"/>
              </a:solidFill>
            </a:endParaRPr>
          </a:p>
          <a:p>
            <a:pPr marL="0" lvl="0" indent="0" algn="just" rtl="0">
              <a:spcBef>
                <a:spcPts val="1200"/>
              </a:spcBef>
              <a:spcAft>
                <a:spcPts val="0"/>
              </a:spcAft>
              <a:buNone/>
            </a:pPr>
            <a:endParaRPr dirty="0">
              <a:solidFill>
                <a:srgbClr val="000000"/>
              </a:solidFill>
            </a:endParaRPr>
          </a:p>
          <a:p>
            <a:pPr marL="0" lvl="0" indent="0" algn="l" rtl="0">
              <a:spcBef>
                <a:spcPts val="1200"/>
              </a:spcBef>
              <a:spcAft>
                <a:spcPts val="1600"/>
              </a:spcAft>
              <a:buNone/>
            </a:pPr>
            <a:endParaRPr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32</a:t>
            </a:fld>
            <a:endParaRPr lang="es-419"/>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45"/>
          <p:cNvSpPr txBox="1">
            <a:spLocks noGrp="1"/>
          </p:cNvSpPr>
          <p:nvPr>
            <p:ph type="body" idx="1"/>
          </p:nvPr>
        </p:nvSpPr>
        <p:spPr>
          <a:xfrm>
            <a:off x="514350" y="626425"/>
            <a:ext cx="8003700" cy="3942600"/>
          </a:xfrm>
          <a:prstGeom prst="rect">
            <a:avLst/>
          </a:prstGeom>
        </p:spPr>
        <p:txBody>
          <a:bodyPr spcFirstLastPara="1" wrap="square" lIns="91425" tIns="91425" rIns="91425" bIns="91425" anchor="t" anchorCtr="0">
            <a:noAutofit/>
          </a:bodyPr>
          <a:lstStyle/>
          <a:p>
            <a:pPr marL="0" lvl="0" indent="0" algn="just" rtl="0">
              <a:spcBef>
                <a:spcPts val="1200"/>
              </a:spcBef>
              <a:spcAft>
                <a:spcPts val="0"/>
              </a:spcAft>
              <a:buNone/>
            </a:pPr>
            <a:r>
              <a:rPr lang="es-419" sz="2000" b="1" dirty="0" smtClean="0">
                <a:solidFill>
                  <a:srgbClr val="000000"/>
                </a:solidFill>
              </a:rPr>
              <a:t>Identifique sus Gastos Mensuales</a:t>
            </a:r>
          </a:p>
          <a:p>
            <a:pPr marL="0" lvl="0" indent="0" algn="just" rtl="0">
              <a:spcBef>
                <a:spcPts val="1200"/>
              </a:spcBef>
              <a:spcAft>
                <a:spcPts val="0"/>
              </a:spcAft>
              <a:buNone/>
            </a:pPr>
            <a:endParaRPr sz="2000" b="1" dirty="0">
              <a:solidFill>
                <a:srgbClr val="000000"/>
              </a:solidFill>
            </a:endParaRPr>
          </a:p>
          <a:p>
            <a:pPr marL="0" lvl="0" indent="0" algn="just" rtl="0">
              <a:spcBef>
                <a:spcPts val="1200"/>
              </a:spcBef>
              <a:spcAft>
                <a:spcPts val="1200"/>
              </a:spcAft>
              <a:buNone/>
            </a:pPr>
            <a:r>
              <a:rPr lang="es-419" sz="2000" dirty="0">
                <a:solidFill>
                  <a:srgbClr val="000000"/>
                </a:solidFill>
              </a:rPr>
              <a:t>Sus gastos son todas las cosas en las que usted gasta el dinero. Asegúrese de incluir los gastos como la renta y las facturas telefónicas, así como gastos que se presentan periódicamente como el seguro del automóvil y las facturas médicas.</a:t>
            </a:r>
            <a:endParaRPr sz="2000"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33</a:t>
            </a:fld>
            <a:endParaRPr lang="es-419"/>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46"/>
          <p:cNvSpPr txBox="1">
            <a:spLocks noGrp="1"/>
          </p:cNvSpPr>
          <p:nvPr>
            <p:ph type="body" idx="1"/>
          </p:nvPr>
        </p:nvSpPr>
        <p:spPr>
          <a:xfrm>
            <a:off x="752700" y="613875"/>
            <a:ext cx="7627500" cy="3955200"/>
          </a:xfrm>
          <a:prstGeom prst="rect">
            <a:avLst/>
          </a:prstGeom>
        </p:spPr>
        <p:txBody>
          <a:bodyPr spcFirstLastPara="1" wrap="square" lIns="91425" tIns="91425" rIns="91425" bIns="91425" anchor="t" anchorCtr="0">
            <a:noAutofit/>
          </a:bodyPr>
          <a:lstStyle/>
          <a:p>
            <a:pPr marL="0" lvl="0" indent="0" algn="just" rtl="0">
              <a:spcBef>
                <a:spcPts val="1200"/>
              </a:spcBef>
              <a:spcAft>
                <a:spcPts val="0"/>
              </a:spcAft>
              <a:buNone/>
            </a:pPr>
            <a:r>
              <a:rPr lang="es-419" sz="2000" b="1" dirty="0" smtClean="0">
                <a:solidFill>
                  <a:srgbClr val="000000"/>
                </a:solidFill>
              </a:rPr>
              <a:t>Reste sus Gastos Mensuales de su Ingreso</a:t>
            </a:r>
          </a:p>
          <a:p>
            <a:pPr marL="0" lvl="0" indent="0" algn="just" rtl="0">
              <a:spcBef>
                <a:spcPts val="1200"/>
              </a:spcBef>
              <a:spcAft>
                <a:spcPts val="0"/>
              </a:spcAft>
              <a:buNone/>
            </a:pPr>
            <a:endParaRPr lang="es-419" sz="2000" b="1" dirty="0" smtClean="0">
              <a:solidFill>
                <a:srgbClr val="000000"/>
              </a:solidFill>
            </a:endParaRPr>
          </a:p>
          <a:p>
            <a:pPr marL="0" lvl="0" indent="0" algn="just" rtl="0">
              <a:spcBef>
                <a:spcPts val="1200"/>
              </a:spcBef>
              <a:spcAft>
                <a:spcPts val="1200"/>
              </a:spcAft>
              <a:buNone/>
            </a:pPr>
            <a:r>
              <a:rPr lang="es-419" sz="2000" dirty="0" smtClean="0">
                <a:solidFill>
                  <a:srgbClr val="000000"/>
                </a:solidFill>
              </a:rPr>
              <a:t>Si </a:t>
            </a:r>
            <a:r>
              <a:rPr lang="es-419" sz="2000" dirty="0">
                <a:solidFill>
                  <a:srgbClr val="000000"/>
                </a:solidFill>
              </a:rPr>
              <a:t>le queda dinero puede decidir cómo gastarlo o ahorrarlo. Si sus gastos son mayores que su ingreso, usted y su familia tienen que decidir qué gastos pueden reducirse o decidir cómo obtener más ingresos.</a:t>
            </a:r>
            <a:endParaRPr sz="2000"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34</a:t>
            </a:fld>
            <a:endParaRPr lang="es-419"/>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7"/>
          <p:cNvSpPr txBox="1">
            <a:spLocks noGrp="1"/>
          </p:cNvSpPr>
          <p:nvPr>
            <p:ph type="title"/>
          </p:nvPr>
        </p:nvSpPr>
        <p:spPr>
          <a:xfrm>
            <a:off x="564525" y="445025"/>
            <a:ext cx="82677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Destacar: </a:t>
            </a:r>
            <a:endParaRPr dirty="0"/>
          </a:p>
        </p:txBody>
      </p:sp>
      <p:sp>
        <p:nvSpPr>
          <p:cNvPr id="267" name="Google Shape;267;p47"/>
          <p:cNvSpPr txBox="1">
            <a:spLocks noGrp="1"/>
          </p:cNvSpPr>
          <p:nvPr>
            <p:ph type="body" idx="1"/>
          </p:nvPr>
        </p:nvSpPr>
        <p:spPr>
          <a:xfrm>
            <a:off x="564525" y="1266325"/>
            <a:ext cx="7702800" cy="3302700"/>
          </a:xfrm>
          <a:prstGeom prst="rect">
            <a:avLst/>
          </a:prstGeom>
        </p:spPr>
        <p:txBody>
          <a:bodyPr spcFirstLastPara="1" wrap="square" lIns="91425" tIns="91425" rIns="91425" bIns="91425" anchor="t" anchorCtr="0">
            <a:noAutofit/>
          </a:bodyPr>
          <a:lstStyle/>
          <a:p>
            <a:pPr marL="0" lvl="0" indent="0" algn="just" rtl="0">
              <a:spcBef>
                <a:spcPts val="0"/>
              </a:spcBef>
              <a:spcAft>
                <a:spcPts val="1600"/>
              </a:spcAft>
              <a:buNone/>
            </a:pPr>
            <a:r>
              <a:rPr lang="es-419" sz="2000" dirty="0">
                <a:solidFill>
                  <a:srgbClr val="000000"/>
                </a:solidFill>
              </a:rPr>
              <a:t>El presupuesto </a:t>
            </a:r>
            <a:r>
              <a:rPr lang="es-419" sz="2000" b="1" dirty="0">
                <a:solidFill>
                  <a:srgbClr val="000000"/>
                </a:solidFill>
              </a:rPr>
              <a:t>maestro</a:t>
            </a:r>
            <a:r>
              <a:rPr lang="es-419" sz="2000" dirty="0">
                <a:solidFill>
                  <a:srgbClr val="000000"/>
                </a:solidFill>
              </a:rPr>
              <a:t> es el principal presupuesto de una empresa, es decir, es la culminación de todo un proceso de planeación que comprende todas las áreas de un negocio (ventas, producción, compras, precios, etc.). Este</a:t>
            </a:r>
            <a:r>
              <a:rPr lang="es-419" sz="2000" dirty="0">
                <a:solidFill>
                  <a:srgbClr val="000000"/>
                </a:solidFill>
                <a:uFill>
                  <a:noFill/>
                </a:uFill>
              </a:rPr>
              <a:t> </a:t>
            </a:r>
            <a:r>
              <a:rPr lang="es-419" sz="2000" dirty="0">
                <a:solidFill>
                  <a:schemeClr val="bg2"/>
                </a:solidFill>
                <a:uFill>
                  <a:noFill/>
                </a:uFill>
              </a:rPr>
              <a:t>presupuesto</a:t>
            </a:r>
            <a:r>
              <a:rPr lang="es-419" sz="2000" dirty="0">
                <a:solidFill>
                  <a:schemeClr val="bg2"/>
                </a:solidFill>
              </a:rPr>
              <a:t> </a:t>
            </a:r>
            <a:r>
              <a:rPr lang="es-419" sz="2000" b="1" dirty="0">
                <a:solidFill>
                  <a:srgbClr val="000000"/>
                </a:solidFill>
              </a:rPr>
              <a:t>incluye todos los gastos</a:t>
            </a:r>
            <a:r>
              <a:rPr lang="es-419" sz="2000" dirty="0">
                <a:solidFill>
                  <a:srgbClr val="000000"/>
                </a:solidFill>
              </a:rPr>
              <a:t> y está </a:t>
            </a:r>
            <a:r>
              <a:rPr lang="es-419" sz="2000" b="1" dirty="0">
                <a:solidFill>
                  <a:srgbClr val="000000"/>
                </a:solidFill>
              </a:rPr>
              <a:t>compuesto de otros dos presupuestos </a:t>
            </a:r>
            <a:r>
              <a:rPr lang="es-419" sz="2000" dirty="0">
                <a:solidFill>
                  <a:srgbClr val="000000"/>
                </a:solidFill>
              </a:rPr>
              <a:t>más pequeños: el </a:t>
            </a:r>
            <a:r>
              <a:rPr lang="es-419" sz="2000" b="1" dirty="0">
                <a:solidFill>
                  <a:srgbClr val="000000"/>
                </a:solidFill>
              </a:rPr>
              <a:t>presupuesto de operación o</a:t>
            </a:r>
            <a:r>
              <a:rPr lang="es-419" sz="2000" b="1" dirty="0">
                <a:solidFill>
                  <a:srgbClr val="000000"/>
                </a:solidFill>
                <a:uFill>
                  <a:noFill/>
                </a:uFill>
              </a:rPr>
              <a:t> </a:t>
            </a:r>
            <a:r>
              <a:rPr lang="es-419" sz="2000" b="1" dirty="0">
                <a:solidFill>
                  <a:schemeClr val="bg2"/>
                </a:solidFill>
                <a:uFill>
                  <a:noFill/>
                </a:uFill>
              </a:rPr>
              <a:t>presupuesto operativo</a:t>
            </a:r>
            <a:r>
              <a:rPr lang="es-419" sz="2000" b="1" dirty="0">
                <a:solidFill>
                  <a:srgbClr val="000000"/>
                </a:solidFill>
              </a:rPr>
              <a:t>, y el presupuesto financiero</a:t>
            </a:r>
            <a:r>
              <a:rPr lang="es-419" sz="2000" dirty="0">
                <a:solidFill>
                  <a:srgbClr val="000000"/>
                </a:solidFill>
              </a:rPr>
              <a:t>.</a:t>
            </a:r>
            <a:endParaRPr sz="2000" dirty="0">
              <a:solidFill>
                <a:srgbClr val="000000"/>
              </a:solidFill>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35</a:t>
            </a:fld>
            <a:endParaRPr lang="es-419"/>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48"/>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latin typeface="Open Sans"/>
                <a:ea typeface="Open Sans"/>
                <a:cs typeface="Open Sans"/>
                <a:sym typeface="Open Sans"/>
              </a:rPr>
              <a:t>Etapas para la preparación del presupuesto.</a:t>
            </a:r>
            <a:endParaRPr dirty="0">
              <a:latin typeface="Open Sans"/>
              <a:ea typeface="Open Sans"/>
              <a:cs typeface="Open Sans"/>
              <a:sym typeface="Open Sans"/>
            </a:endParaRPr>
          </a:p>
        </p:txBody>
      </p:sp>
      <p:sp>
        <p:nvSpPr>
          <p:cNvPr id="273" name="Google Shape;273;p48"/>
          <p:cNvSpPr txBox="1">
            <a:spLocks noGrp="1"/>
          </p:cNvSpPr>
          <p:nvPr>
            <p:ph type="body" idx="1"/>
          </p:nvPr>
        </p:nvSpPr>
        <p:spPr>
          <a:xfrm>
            <a:off x="311700" y="1685575"/>
            <a:ext cx="8520600" cy="2883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sz="1100" dirty="0">
                <a:solidFill>
                  <a:srgbClr val="000000"/>
                </a:solidFill>
                <a:latin typeface="Arial"/>
                <a:ea typeface="Arial"/>
                <a:cs typeface="Arial"/>
                <a:sym typeface="Arial"/>
              </a:rPr>
              <a:t> </a:t>
            </a:r>
            <a:endParaRPr sz="1100" dirty="0">
              <a:solidFill>
                <a:srgbClr val="000000"/>
              </a:solidFill>
              <a:latin typeface="Arial"/>
              <a:ea typeface="Arial"/>
              <a:cs typeface="Arial"/>
              <a:sym typeface="Arial"/>
            </a:endParaRPr>
          </a:p>
          <a:p>
            <a:pPr marL="457200" lvl="0" indent="-342900" algn="l" rtl="0">
              <a:spcBef>
                <a:spcPts val="1600"/>
              </a:spcBef>
              <a:spcAft>
                <a:spcPts val="0"/>
              </a:spcAft>
              <a:buClr>
                <a:srgbClr val="0D0D0D"/>
              </a:buClr>
              <a:buSzPts val="1800"/>
              <a:buChar char="●"/>
            </a:pPr>
            <a:r>
              <a:rPr lang="es-419" sz="2000" dirty="0">
                <a:solidFill>
                  <a:srgbClr val="0D0D0D"/>
                </a:solidFill>
              </a:rPr>
              <a:t>Primera etapa: Planeación.</a:t>
            </a:r>
            <a:endParaRPr sz="2000" dirty="0">
              <a:solidFill>
                <a:srgbClr val="0D0D0D"/>
              </a:solidFill>
            </a:endParaRPr>
          </a:p>
          <a:p>
            <a:pPr marL="457200" lvl="0" indent="-342900" algn="l" rtl="0">
              <a:spcBef>
                <a:spcPts val="0"/>
              </a:spcBef>
              <a:spcAft>
                <a:spcPts val="0"/>
              </a:spcAft>
              <a:buClr>
                <a:srgbClr val="0D0D0D"/>
              </a:buClr>
              <a:buSzPts val="1800"/>
              <a:buChar char="●"/>
            </a:pPr>
            <a:r>
              <a:rPr lang="es-419" sz="2000" dirty="0">
                <a:solidFill>
                  <a:srgbClr val="0D0D0D"/>
                </a:solidFill>
              </a:rPr>
              <a:t>Segunda etapa: Elaboración.</a:t>
            </a:r>
            <a:endParaRPr sz="2000" dirty="0">
              <a:solidFill>
                <a:srgbClr val="0D0D0D"/>
              </a:solidFill>
            </a:endParaRPr>
          </a:p>
          <a:p>
            <a:pPr marL="457200" lvl="0" indent="-342900" algn="l" rtl="0">
              <a:spcBef>
                <a:spcPts val="0"/>
              </a:spcBef>
              <a:spcAft>
                <a:spcPts val="0"/>
              </a:spcAft>
              <a:buClr>
                <a:srgbClr val="0D0D0D"/>
              </a:buClr>
              <a:buSzPts val="1800"/>
              <a:buChar char="●"/>
            </a:pPr>
            <a:r>
              <a:rPr lang="es-419" sz="2000" dirty="0">
                <a:solidFill>
                  <a:srgbClr val="0D0D0D"/>
                </a:solidFill>
              </a:rPr>
              <a:t>Tercera etapa: Ejecución.</a:t>
            </a:r>
            <a:endParaRPr sz="2000" dirty="0">
              <a:solidFill>
                <a:srgbClr val="0D0D0D"/>
              </a:solidFill>
            </a:endParaRPr>
          </a:p>
          <a:p>
            <a:pPr marL="457200" lvl="0" indent="-342900" algn="l" rtl="0">
              <a:spcBef>
                <a:spcPts val="0"/>
              </a:spcBef>
              <a:spcAft>
                <a:spcPts val="0"/>
              </a:spcAft>
              <a:buClr>
                <a:srgbClr val="0D0D0D"/>
              </a:buClr>
              <a:buSzPts val="1800"/>
              <a:buChar char="●"/>
            </a:pPr>
            <a:r>
              <a:rPr lang="es-419" sz="2000" dirty="0">
                <a:solidFill>
                  <a:srgbClr val="0D0D0D"/>
                </a:solidFill>
              </a:rPr>
              <a:t>Cuarta etapa: Control</a:t>
            </a:r>
            <a:endParaRPr sz="2000" dirty="0">
              <a:solidFill>
                <a:srgbClr val="0D0D0D"/>
              </a:solidFill>
            </a:endParaRPr>
          </a:p>
          <a:p>
            <a:pPr marL="457200" lvl="0" indent="-342900" algn="l" rtl="0">
              <a:spcBef>
                <a:spcPts val="0"/>
              </a:spcBef>
              <a:spcAft>
                <a:spcPts val="0"/>
              </a:spcAft>
              <a:buClr>
                <a:srgbClr val="0D0D0D"/>
              </a:buClr>
              <a:buSzPts val="1800"/>
              <a:buChar char="●"/>
            </a:pPr>
            <a:r>
              <a:rPr lang="es-419" sz="2000" dirty="0">
                <a:solidFill>
                  <a:srgbClr val="0D0D0D"/>
                </a:solidFill>
              </a:rPr>
              <a:t> Quinta etapa: Evaluación.</a:t>
            </a:r>
            <a:endParaRPr sz="2000" dirty="0">
              <a:solidFill>
                <a:srgbClr val="0D0D0D"/>
              </a:solidFill>
            </a:endParaRPr>
          </a:p>
          <a:p>
            <a:pPr marL="0" lvl="0" indent="0" algn="l" rtl="0">
              <a:spcBef>
                <a:spcPts val="0"/>
              </a:spcBef>
              <a:spcAft>
                <a:spcPts val="1600"/>
              </a:spcAft>
              <a:buNone/>
            </a:pPr>
            <a:endParaRPr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36</a:t>
            </a:fld>
            <a:endParaRPr lang="es-419"/>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49"/>
          <p:cNvSpPr txBox="1">
            <a:spLocks noGrp="1"/>
          </p:cNvSpPr>
          <p:nvPr>
            <p:ph type="title"/>
          </p:nvPr>
        </p:nvSpPr>
        <p:spPr>
          <a:xfrm>
            <a:off x="701975" y="445025"/>
            <a:ext cx="81303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Fuentes de información </a:t>
            </a:r>
            <a:endParaRPr dirty="0"/>
          </a:p>
        </p:txBody>
      </p:sp>
      <p:sp>
        <p:nvSpPr>
          <p:cNvPr id="279" name="Google Shape;279;p49"/>
          <p:cNvSpPr txBox="1">
            <a:spLocks noGrp="1"/>
          </p:cNvSpPr>
          <p:nvPr>
            <p:ph type="body" idx="1"/>
          </p:nvPr>
        </p:nvSpPr>
        <p:spPr>
          <a:xfrm>
            <a:off x="702000" y="1266325"/>
            <a:ext cx="8130300" cy="33027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AutoNum type="arabicPeriod"/>
            </a:pPr>
            <a:r>
              <a:rPr lang="es-419" dirty="0"/>
              <a:t>Del Rio Cristóbal . (2009). El presupuesto . </a:t>
            </a:r>
            <a:r>
              <a:rPr lang="es-419" dirty="0" err="1"/>
              <a:t>Mexico</a:t>
            </a:r>
            <a:r>
              <a:rPr lang="es-419" dirty="0"/>
              <a:t> : </a:t>
            </a:r>
            <a:r>
              <a:rPr lang="es-419" dirty="0" err="1"/>
              <a:t>Cengage</a:t>
            </a:r>
            <a:r>
              <a:rPr lang="es-419" dirty="0"/>
              <a:t> </a:t>
            </a:r>
            <a:r>
              <a:rPr lang="es-419" dirty="0" err="1"/>
              <a:t>Learning</a:t>
            </a:r>
            <a:r>
              <a:rPr lang="es-419" dirty="0"/>
              <a:t>.</a:t>
            </a:r>
            <a:endParaRPr dirty="0"/>
          </a:p>
          <a:p>
            <a:pPr marL="457200" lvl="0" indent="-342900" algn="l" rtl="0">
              <a:spcBef>
                <a:spcPts val="0"/>
              </a:spcBef>
              <a:spcAft>
                <a:spcPts val="0"/>
              </a:spcAft>
              <a:buSzPts val="1800"/>
              <a:buAutoNum type="arabicPeriod"/>
            </a:pPr>
            <a:r>
              <a:rPr lang="es-419" dirty="0" smtClean="0"/>
              <a:t>Ramírez </a:t>
            </a:r>
            <a:r>
              <a:rPr lang="es-419" dirty="0"/>
              <a:t>David . (2008). Contabilidad Administrativa . México : Mc Graw Hill.</a:t>
            </a:r>
            <a:endParaRPr dirty="0"/>
          </a:p>
          <a:p>
            <a:pPr marL="457200" lvl="0" indent="-342900" algn="l" rtl="0">
              <a:spcBef>
                <a:spcPts val="0"/>
              </a:spcBef>
              <a:spcAft>
                <a:spcPts val="0"/>
              </a:spcAft>
              <a:buSzPts val="1800"/>
              <a:buAutoNum type="arabicPeriod"/>
            </a:pPr>
            <a:r>
              <a:rPr lang="es-419" dirty="0"/>
              <a:t>Del Rio Cristóbal. (2012). Costos 1 . México : COSTOS RED TERCER MILENIO.</a:t>
            </a:r>
            <a:endParaRPr dirty="0"/>
          </a:p>
          <a:p>
            <a:pPr marL="457200" lvl="0" indent="-342900" algn="l" rtl="0">
              <a:spcBef>
                <a:spcPts val="0"/>
              </a:spcBef>
              <a:spcAft>
                <a:spcPts val="0"/>
              </a:spcAft>
              <a:buSzPts val="1800"/>
              <a:buAutoNum type="arabicPeriod"/>
            </a:pPr>
            <a:r>
              <a:rPr lang="es-419" dirty="0" smtClean="0">
                <a:solidFill>
                  <a:schemeClr val="bg2"/>
                </a:solidFill>
                <a:uFill>
                  <a:noFill/>
                </a:uFill>
              </a:rPr>
              <a:t>Burbano </a:t>
            </a:r>
            <a:r>
              <a:rPr lang="es-419" dirty="0">
                <a:solidFill>
                  <a:schemeClr val="bg2"/>
                </a:solidFill>
                <a:uFill>
                  <a:noFill/>
                </a:uFill>
              </a:rPr>
              <a:t>Ruiz, Jorge E</a:t>
            </a:r>
            <a:r>
              <a:rPr lang="es-419" dirty="0" smtClean="0">
                <a:solidFill>
                  <a:schemeClr val="bg2"/>
                </a:solidFill>
                <a:uFill>
                  <a:noFill/>
                </a:uFill>
              </a:rPr>
              <a:t>.</a:t>
            </a:r>
            <a:r>
              <a:rPr lang="es-419" dirty="0">
                <a:solidFill>
                  <a:schemeClr val="bg2"/>
                </a:solidFill>
              </a:rPr>
              <a:t> </a:t>
            </a:r>
            <a:r>
              <a:rPr lang="es-419" dirty="0" smtClean="0">
                <a:solidFill>
                  <a:schemeClr val="bg2"/>
                </a:solidFill>
              </a:rPr>
              <a:t> </a:t>
            </a:r>
            <a:r>
              <a:rPr lang="es-419" dirty="0">
                <a:solidFill>
                  <a:srgbClr val="434343"/>
                </a:solidFill>
              </a:rPr>
              <a:t>(1995). </a:t>
            </a:r>
            <a:r>
              <a:rPr lang="es-419" dirty="0">
                <a:solidFill>
                  <a:srgbClr val="434343"/>
                </a:solidFill>
                <a:highlight>
                  <a:srgbClr val="FFFFFF"/>
                </a:highlight>
              </a:rPr>
              <a:t>Presupuesto: enfoque moderno de planeación y control de recursos. </a:t>
            </a:r>
            <a:r>
              <a:rPr lang="es-419" dirty="0" err="1">
                <a:solidFill>
                  <a:srgbClr val="434343"/>
                </a:solidFill>
                <a:highlight>
                  <a:srgbClr val="FFFFFF"/>
                </a:highlight>
              </a:rPr>
              <a:t>México:</a:t>
            </a:r>
            <a:r>
              <a:rPr lang="es-419" dirty="0" err="1">
                <a:solidFill>
                  <a:srgbClr val="434343"/>
                </a:solidFill>
              </a:rPr>
              <a:t>Mc</a:t>
            </a:r>
            <a:r>
              <a:rPr lang="es-419" dirty="0">
                <a:solidFill>
                  <a:srgbClr val="434343"/>
                </a:solidFill>
              </a:rPr>
              <a:t> Graw Hill</a:t>
            </a:r>
            <a:r>
              <a:rPr lang="es-419" dirty="0"/>
              <a:t>.</a:t>
            </a:r>
            <a:endParaRPr dirty="0"/>
          </a:p>
          <a:p>
            <a:pPr marL="457200" lvl="0" indent="-342900" algn="l" rtl="0">
              <a:spcBef>
                <a:spcPts val="0"/>
              </a:spcBef>
              <a:spcAft>
                <a:spcPts val="0"/>
              </a:spcAft>
              <a:buSzPts val="1800"/>
              <a:buAutoNum type="arabicPeriod"/>
            </a:pPr>
            <a:r>
              <a:rPr lang="es-419" dirty="0"/>
              <a:t>David R. Fred . (2013). Conceptos de la administración estratégica. México: Pearson </a:t>
            </a:r>
            <a:endParaRPr dirty="0"/>
          </a:p>
          <a:p>
            <a:pPr marL="0" lvl="0" indent="0" algn="l" rtl="0">
              <a:spcBef>
                <a:spcPts val="1600"/>
              </a:spcBef>
              <a:spcAft>
                <a:spcPts val="0"/>
              </a:spcAft>
              <a:buNone/>
            </a:pPr>
            <a:endParaRPr sz="1050" b="1" dirty="0">
              <a:solidFill>
                <a:srgbClr val="222222"/>
              </a:solidFill>
              <a:highlight>
                <a:srgbClr val="FFFFFF"/>
              </a:highlight>
              <a:latin typeface="Arial"/>
              <a:ea typeface="Arial"/>
              <a:cs typeface="Arial"/>
              <a:sym typeface="Arial"/>
            </a:endParaRPr>
          </a:p>
          <a:p>
            <a:pPr marL="0" lvl="0" indent="0" algn="l" rtl="0">
              <a:spcBef>
                <a:spcPts val="1600"/>
              </a:spcBef>
              <a:spcAft>
                <a:spcPts val="1600"/>
              </a:spcAft>
              <a:buNone/>
            </a:pPr>
            <a:endParaRPr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37</a:t>
            </a:fld>
            <a:endParaRPr lang="es-419"/>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6"/>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Importancia de la planeación estratégica</a:t>
            </a:r>
            <a:endParaRPr dirty="0"/>
          </a:p>
        </p:txBody>
      </p:sp>
      <p:sp>
        <p:nvSpPr>
          <p:cNvPr id="86" name="Google Shape;86;p16"/>
          <p:cNvSpPr txBox="1">
            <a:spLocks noGrp="1"/>
          </p:cNvSpPr>
          <p:nvPr>
            <p:ph type="body" idx="1"/>
          </p:nvPr>
        </p:nvSpPr>
        <p:spPr>
          <a:xfrm>
            <a:off x="311700" y="1152425"/>
            <a:ext cx="8106000" cy="3302700"/>
          </a:xfrm>
          <a:prstGeom prst="rect">
            <a:avLst/>
          </a:prstGeom>
        </p:spPr>
        <p:txBody>
          <a:bodyPr spcFirstLastPara="1" wrap="square" lIns="91425" tIns="91425" rIns="91425" bIns="91425" anchor="t" anchorCtr="0">
            <a:noAutofit/>
          </a:bodyPr>
          <a:lstStyle/>
          <a:p>
            <a:pPr marL="457200" lvl="0" indent="-342900" algn="just" rtl="0">
              <a:lnSpc>
                <a:spcPct val="100000"/>
              </a:lnSpc>
              <a:spcBef>
                <a:spcPts val="0"/>
              </a:spcBef>
              <a:spcAft>
                <a:spcPts val="0"/>
              </a:spcAft>
              <a:buClr>
                <a:srgbClr val="000000"/>
              </a:buClr>
              <a:buSzPts val="1800"/>
              <a:buChar char="●"/>
            </a:pPr>
            <a:r>
              <a:rPr lang="es-419" sz="2000" dirty="0">
                <a:solidFill>
                  <a:srgbClr val="000000"/>
                </a:solidFill>
              </a:rPr>
              <a:t>Se considera una herramienta sumamente importante para que la organización sea competitiva, logre determinar sus metas y saber cómo alcanzarlas. </a:t>
            </a:r>
            <a:endParaRPr sz="2000" dirty="0">
              <a:solidFill>
                <a:srgbClr val="000000"/>
              </a:solidFill>
            </a:endParaRPr>
          </a:p>
          <a:p>
            <a:pPr marL="457200" lvl="0" indent="-342900" algn="just" rtl="0">
              <a:lnSpc>
                <a:spcPct val="100000"/>
              </a:lnSpc>
              <a:spcBef>
                <a:spcPts val="1600"/>
              </a:spcBef>
              <a:spcAft>
                <a:spcPts val="0"/>
              </a:spcAft>
              <a:buClr>
                <a:srgbClr val="000000"/>
              </a:buClr>
              <a:buSzPts val="1800"/>
              <a:buChar char="●"/>
            </a:pPr>
            <a:r>
              <a:rPr lang="es-419" sz="2000" dirty="0">
                <a:solidFill>
                  <a:srgbClr val="000000"/>
                </a:solidFill>
              </a:rPr>
              <a:t>Ayuda a definir el rumbo de la organización a largo plazo mediante la formulación de objetivos y planes de acción</a:t>
            </a:r>
            <a:r>
              <a:rPr lang="es-419" sz="2000" dirty="0" smtClean="0">
                <a:solidFill>
                  <a:srgbClr val="000000"/>
                </a:solidFill>
              </a:rPr>
              <a:t>.</a:t>
            </a:r>
            <a:endParaRPr sz="2000" dirty="0">
              <a:solidFill>
                <a:srgbClr val="000000"/>
              </a:solidFill>
            </a:endParaRPr>
          </a:p>
          <a:p>
            <a:pPr marL="457200" lvl="0" indent="-342900" algn="just" rtl="0">
              <a:lnSpc>
                <a:spcPct val="100000"/>
              </a:lnSpc>
              <a:spcBef>
                <a:spcPts val="1600"/>
              </a:spcBef>
              <a:spcAft>
                <a:spcPts val="0"/>
              </a:spcAft>
              <a:buClr>
                <a:srgbClr val="000000"/>
              </a:buClr>
              <a:buSzPts val="1800"/>
              <a:buChar char="●"/>
            </a:pPr>
            <a:r>
              <a:rPr lang="es-419" sz="2000" dirty="0">
                <a:solidFill>
                  <a:srgbClr val="000000"/>
                </a:solidFill>
              </a:rPr>
              <a:t>Genera que cada proceso sea realista, que lo que se haga es viable o no, bajo los recursos y restricciones con las que contamos.</a:t>
            </a:r>
            <a:endParaRPr sz="2000" dirty="0">
              <a:solidFill>
                <a:srgbClr val="000000"/>
              </a:solidFill>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4</a:t>
            </a:fld>
            <a:endParaRPr lang="es-419"/>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7"/>
          <p:cNvSpPr txBox="1">
            <a:spLocks noGrp="1"/>
          </p:cNvSpPr>
          <p:nvPr>
            <p:ph type="title"/>
          </p:nvPr>
        </p:nvSpPr>
        <p:spPr>
          <a:xfrm>
            <a:off x="803059" y="376364"/>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Preguntas para su realización</a:t>
            </a:r>
            <a:endParaRPr dirty="0"/>
          </a:p>
        </p:txBody>
      </p:sp>
      <p:sp>
        <p:nvSpPr>
          <p:cNvPr id="92" name="Google Shape;92;p17"/>
          <p:cNvSpPr txBox="1">
            <a:spLocks noGrp="1"/>
          </p:cNvSpPr>
          <p:nvPr>
            <p:ph type="body" idx="1"/>
          </p:nvPr>
        </p:nvSpPr>
        <p:spPr>
          <a:xfrm>
            <a:off x="664900" y="1291300"/>
            <a:ext cx="7878300" cy="3087000"/>
          </a:xfrm>
          <a:prstGeom prst="rect">
            <a:avLst/>
          </a:prstGeom>
        </p:spPr>
        <p:txBody>
          <a:bodyPr spcFirstLastPara="1" wrap="square" lIns="91425" tIns="91425" rIns="91425" bIns="91425" anchor="t" anchorCtr="0">
            <a:noAutofit/>
          </a:bodyPr>
          <a:lstStyle/>
          <a:p>
            <a:pPr marL="457200" lvl="0" indent="-342900" algn="just" rtl="0">
              <a:spcBef>
                <a:spcPts val="0"/>
              </a:spcBef>
              <a:spcAft>
                <a:spcPts val="0"/>
              </a:spcAft>
              <a:buClr>
                <a:srgbClr val="000000"/>
              </a:buClr>
              <a:buSzPts val="1800"/>
              <a:buChar char="●"/>
            </a:pPr>
            <a:r>
              <a:rPr lang="es-419" sz="2000" b="1" dirty="0">
                <a:solidFill>
                  <a:srgbClr val="000000"/>
                </a:solidFill>
              </a:rPr>
              <a:t>¿A dónde se desea que llegue la empresa? </a:t>
            </a:r>
            <a:endParaRPr sz="2000" b="1" dirty="0">
              <a:solidFill>
                <a:srgbClr val="000000"/>
              </a:solidFill>
            </a:endParaRPr>
          </a:p>
          <a:p>
            <a:pPr marL="0" lvl="0" indent="0" algn="just" rtl="0">
              <a:spcBef>
                <a:spcPts val="1600"/>
              </a:spcBef>
              <a:spcAft>
                <a:spcPts val="0"/>
              </a:spcAft>
              <a:buNone/>
            </a:pPr>
            <a:r>
              <a:rPr lang="es-419" sz="2000" dirty="0">
                <a:solidFill>
                  <a:srgbClr val="000000"/>
                </a:solidFill>
              </a:rPr>
              <a:t>Da enfoque en la definición de la misión, ya que contiene el propósito principal los objetivos de largo plazo y su filosofía. Asimismo, define la visión y por último, debe definir sus valores sobre los cuales se cimientan todas las acciones y decisiones que se toman a cabo en la organización.</a:t>
            </a:r>
            <a:endParaRPr sz="2000" dirty="0">
              <a:solidFill>
                <a:srgbClr val="000000"/>
              </a:solidFill>
            </a:endParaRPr>
          </a:p>
          <a:p>
            <a:pPr marL="0" lvl="0" indent="0" algn="l" rtl="0">
              <a:spcBef>
                <a:spcPts val="1600"/>
              </a:spcBef>
              <a:spcAft>
                <a:spcPts val="1600"/>
              </a:spcAft>
              <a:buNone/>
            </a:pPr>
            <a:endParaRPr sz="1700"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5</a:t>
            </a:fld>
            <a:endParaRPr lang="es-419"/>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8"/>
          <p:cNvSpPr txBox="1">
            <a:spLocks noGrp="1"/>
          </p:cNvSpPr>
          <p:nvPr>
            <p:ph type="body" idx="1"/>
          </p:nvPr>
        </p:nvSpPr>
        <p:spPr>
          <a:xfrm>
            <a:off x="652350" y="613875"/>
            <a:ext cx="7665000" cy="3955200"/>
          </a:xfrm>
          <a:prstGeom prst="rect">
            <a:avLst/>
          </a:prstGeom>
        </p:spPr>
        <p:txBody>
          <a:bodyPr spcFirstLastPara="1" wrap="square" lIns="91425" tIns="91425" rIns="91425" bIns="91425" anchor="t" anchorCtr="0">
            <a:noAutofit/>
          </a:bodyPr>
          <a:lstStyle/>
          <a:p>
            <a:pPr marL="457200" lvl="0" indent="-342900" algn="just" rtl="0">
              <a:spcBef>
                <a:spcPts val="0"/>
              </a:spcBef>
              <a:spcAft>
                <a:spcPts val="0"/>
              </a:spcAft>
              <a:buClr>
                <a:srgbClr val="000000"/>
              </a:buClr>
              <a:buSzPts val="1800"/>
              <a:buChar char="●"/>
            </a:pPr>
            <a:r>
              <a:rPr lang="es-419" sz="2000" b="1" dirty="0">
                <a:solidFill>
                  <a:srgbClr val="000000"/>
                </a:solidFill>
              </a:rPr>
              <a:t>¿Dónde se encuentra actualmente la empresa? </a:t>
            </a:r>
            <a:endParaRPr sz="2000" b="1" dirty="0">
              <a:solidFill>
                <a:srgbClr val="000000"/>
              </a:solidFill>
            </a:endParaRPr>
          </a:p>
          <a:p>
            <a:pPr marL="0" lvl="0" indent="0" algn="just" rtl="0">
              <a:spcBef>
                <a:spcPts val="1600"/>
              </a:spcBef>
              <a:spcAft>
                <a:spcPts val="0"/>
              </a:spcAft>
              <a:buNone/>
            </a:pPr>
            <a:r>
              <a:rPr lang="es-419" sz="2000" dirty="0">
                <a:solidFill>
                  <a:srgbClr val="000000"/>
                </a:solidFill>
              </a:rPr>
              <a:t>Implica conocer en qué terreno se encuentra la empresa en la actualidad. Solo así, la organización podrá emprender acciones para poder cumplir con su misión </a:t>
            </a:r>
            <a:endParaRPr sz="2000" dirty="0">
              <a:solidFill>
                <a:srgbClr val="000000"/>
              </a:solidFill>
            </a:endParaRPr>
          </a:p>
          <a:p>
            <a:pPr marL="457200" lvl="0" indent="-342900" algn="just" rtl="0">
              <a:spcBef>
                <a:spcPts val="1600"/>
              </a:spcBef>
              <a:spcAft>
                <a:spcPts val="0"/>
              </a:spcAft>
              <a:buClr>
                <a:srgbClr val="000000"/>
              </a:buClr>
              <a:buSzPts val="1800"/>
              <a:buChar char="●"/>
            </a:pPr>
            <a:r>
              <a:rPr lang="es-419" sz="2000" b="1" dirty="0">
                <a:solidFill>
                  <a:srgbClr val="000000"/>
                </a:solidFill>
              </a:rPr>
              <a:t>¿Qué caminos seguirá la empresa para llegar al lugar deseado? </a:t>
            </a:r>
            <a:endParaRPr sz="2000" b="1" dirty="0">
              <a:solidFill>
                <a:srgbClr val="000000"/>
              </a:solidFill>
            </a:endParaRPr>
          </a:p>
          <a:p>
            <a:pPr marL="0" lvl="0" indent="0" algn="just" rtl="0">
              <a:spcBef>
                <a:spcPts val="1600"/>
              </a:spcBef>
              <a:spcAft>
                <a:spcPts val="1600"/>
              </a:spcAft>
              <a:buNone/>
            </a:pPr>
            <a:r>
              <a:rPr lang="es-419" sz="2000" dirty="0">
                <a:solidFill>
                  <a:srgbClr val="000000"/>
                </a:solidFill>
              </a:rPr>
              <a:t>Se responde con estrategias pudiendo ser de enfoque, diversificación y geografía.</a:t>
            </a:r>
            <a:endParaRPr sz="2000" dirty="0">
              <a:solidFill>
                <a:srgbClr val="000000"/>
              </a:solidFill>
            </a:endParaRP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6</a:t>
            </a:fld>
            <a:endParaRPr lang="es-419"/>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9"/>
          <p:cNvSpPr txBox="1">
            <a:spLocks noGrp="1"/>
          </p:cNvSpPr>
          <p:nvPr>
            <p:ph type="title"/>
          </p:nvPr>
        </p:nvSpPr>
        <p:spPr>
          <a:xfrm>
            <a:off x="827975" y="445025"/>
            <a:ext cx="80043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Ventajas </a:t>
            </a:r>
            <a:endParaRPr dirty="0"/>
          </a:p>
        </p:txBody>
      </p:sp>
      <p:sp>
        <p:nvSpPr>
          <p:cNvPr id="103" name="Google Shape;103;p19"/>
          <p:cNvSpPr txBox="1">
            <a:spLocks noGrp="1"/>
          </p:cNvSpPr>
          <p:nvPr>
            <p:ph type="body" idx="1"/>
          </p:nvPr>
        </p:nvSpPr>
        <p:spPr>
          <a:xfrm>
            <a:off x="664900" y="1266325"/>
            <a:ext cx="8167500" cy="3302700"/>
          </a:xfrm>
          <a:prstGeom prst="rect">
            <a:avLst/>
          </a:prstGeom>
        </p:spPr>
        <p:txBody>
          <a:bodyPr spcFirstLastPara="1" wrap="square" lIns="91425" tIns="91425" rIns="91425" bIns="91425" anchor="t" anchorCtr="0">
            <a:noAutofit/>
          </a:bodyPr>
          <a:lstStyle/>
          <a:p>
            <a:pPr marL="457200" lvl="0" indent="-342900" algn="just" rtl="0">
              <a:spcBef>
                <a:spcPts val="0"/>
              </a:spcBef>
              <a:spcAft>
                <a:spcPts val="0"/>
              </a:spcAft>
              <a:buClr>
                <a:srgbClr val="000000"/>
              </a:buClr>
              <a:buSzPts val="1800"/>
              <a:buChar char="●"/>
            </a:pPr>
            <a:r>
              <a:rPr lang="es-419" sz="2000" dirty="0">
                <a:solidFill>
                  <a:srgbClr val="000000"/>
                </a:solidFill>
              </a:rPr>
              <a:t>Facilita la comunicación entre los gerentes y dueños</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Identifica los objetivos estratégicos y la intención estratégica </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Reduce la resistencia al cambio </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Mejora la asignación de recursos </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Conduce a la ventaja competitiva sostenibles </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Proporciona una base para el control</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Contribuye a actividades ordenadas y con un propósito</a:t>
            </a:r>
            <a:endParaRPr sz="2000" dirty="0">
              <a:solidFill>
                <a:srgbClr val="000000"/>
              </a:solidFill>
            </a:endParaRPr>
          </a:p>
          <a:p>
            <a:pPr marL="457200" lvl="0" indent="0" algn="l" rtl="0">
              <a:spcBef>
                <a:spcPts val="1600"/>
              </a:spcBef>
              <a:spcAft>
                <a:spcPts val="0"/>
              </a:spcAft>
              <a:buNone/>
            </a:pPr>
            <a:endParaRPr dirty="0"/>
          </a:p>
          <a:p>
            <a:pPr marL="457200" lvl="0" indent="0" algn="l" rtl="0">
              <a:spcBef>
                <a:spcPts val="1600"/>
              </a:spcBef>
              <a:spcAft>
                <a:spcPts val="1600"/>
              </a:spcAft>
              <a:buNone/>
            </a:pPr>
            <a:endParaRPr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7</a:t>
            </a:fld>
            <a:endParaRPr lang="es-419"/>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0"/>
          <p:cNvSpPr txBox="1">
            <a:spLocks noGrp="1"/>
          </p:cNvSpPr>
          <p:nvPr>
            <p:ph type="title"/>
          </p:nvPr>
        </p:nvSpPr>
        <p:spPr>
          <a:xfrm>
            <a:off x="802900" y="445025"/>
            <a:ext cx="80295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t>Desventajas</a:t>
            </a:r>
            <a:endParaRPr dirty="0"/>
          </a:p>
        </p:txBody>
      </p:sp>
      <p:sp>
        <p:nvSpPr>
          <p:cNvPr id="109" name="Google Shape;109;p20"/>
          <p:cNvSpPr txBox="1">
            <a:spLocks noGrp="1"/>
          </p:cNvSpPr>
          <p:nvPr>
            <p:ph type="body" idx="1"/>
          </p:nvPr>
        </p:nvSpPr>
        <p:spPr>
          <a:xfrm>
            <a:off x="715075" y="1374100"/>
            <a:ext cx="8117100" cy="3302700"/>
          </a:xfrm>
          <a:prstGeom prst="rect">
            <a:avLst/>
          </a:prstGeom>
        </p:spPr>
        <p:txBody>
          <a:bodyPr spcFirstLastPara="1" wrap="square" lIns="91425" tIns="91425" rIns="91425" bIns="91425" anchor="t" anchorCtr="0">
            <a:noAutofit/>
          </a:bodyPr>
          <a:lstStyle/>
          <a:p>
            <a:pPr marL="457200" lvl="0" indent="-342900" algn="just" rtl="0">
              <a:spcBef>
                <a:spcPts val="0"/>
              </a:spcBef>
              <a:spcAft>
                <a:spcPts val="0"/>
              </a:spcAft>
              <a:buClr>
                <a:srgbClr val="000000"/>
              </a:buClr>
              <a:buSzPts val="1800"/>
              <a:buChar char="●"/>
            </a:pPr>
            <a:r>
              <a:rPr lang="es-419" sz="2000" dirty="0">
                <a:solidFill>
                  <a:srgbClr val="000000"/>
                </a:solidFill>
              </a:rPr>
              <a:t>Puede demorar en algunos casos las acciones.</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Baja tasa de implementación con éxito.</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Tiene un alto costo.</a:t>
            </a:r>
            <a:endParaRPr sz="2000" dirty="0">
              <a:solidFill>
                <a:srgbClr val="000000"/>
              </a:solidFill>
            </a:endParaRPr>
          </a:p>
          <a:p>
            <a:pPr marL="457200" lvl="0" indent="-342900" algn="just" rtl="0">
              <a:spcBef>
                <a:spcPts val="0"/>
              </a:spcBef>
              <a:spcAft>
                <a:spcPts val="0"/>
              </a:spcAft>
              <a:buClr>
                <a:srgbClr val="000000"/>
              </a:buClr>
              <a:buSzPts val="1800"/>
              <a:buChar char="●"/>
            </a:pPr>
            <a:r>
              <a:rPr lang="es-419" sz="2000" dirty="0">
                <a:solidFill>
                  <a:srgbClr val="000000"/>
                </a:solidFill>
              </a:rPr>
              <a:t>El proceso suele ser complejo.</a:t>
            </a:r>
            <a:endParaRPr sz="2000" dirty="0">
              <a:solidFill>
                <a:srgbClr val="000000"/>
              </a:solidFill>
            </a:endParaRPr>
          </a:p>
          <a:p>
            <a:pPr marL="0" lvl="0" indent="0" algn="l" rtl="0">
              <a:spcBef>
                <a:spcPts val="1600"/>
              </a:spcBef>
              <a:spcAft>
                <a:spcPts val="0"/>
              </a:spcAft>
              <a:buNone/>
            </a:pPr>
            <a:endParaRPr dirty="0"/>
          </a:p>
          <a:p>
            <a:pPr marL="457200" lvl="0" indent="0" algn="l" rtl="0">
              <a:spcBef>
                <a:spcPts val="1600"/>
              </a:spcBef>
              <a:spcAft>
                <a:spcPts val="1600"/>
              </a:spcAft>
              <a:buNone/>
            </a:pPr>
            <a:endParaRPr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8</a:t>
            </a:fld>
            <a:endParaRPr lang="es-419"/>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1"/>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solidFill>
                  <a:srgbClr val="EF6C00"/>
                </a:solidFill>
                <a:latin typeface="Open Sans"/>
                <a:ea typeface="Open Sans"/>
                <a:cs typeface="Open Sans"/>
                <a:sym typeface="Open Sans"/>
              </a:rPr>
              <a:t>Pasos para realizar una planeación estratégica.</a:t>
            </a:r>
            <a:endParaRPr dirty="0">
              <a:latin typeface="Open Sans"/>
              <a:ea typeface="Open Sans"/>
              <a:cs typeface="Open Sans"/>
              <a:sym typeface="Open Sans"/>
            </a:endParaRPr>
          </a:p>
        </p:txBody>
      </p:sp>
      <p:sp>
        <p:nvSpPr>
          <p:cNvPr id="115" name="Google Shape;115;p21"/>
          <p:cNvSpPr txBox="1">
            <a:spLocks noGrp="1"/>
          </p:cNvSpPr>
          <p:nvPr>
            <p:ph type="body" idx="1"/>
          </p:nvPr>
        </p:nvSpPr>
        <p:spPr>
          <a:xfrm>
            <a:off x="311700" y="1767100"/>
            <a:ext cx="8520600" cy="28020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D0D0D"/>
              </a:buClr>
              <a:buSzPts val="1800"/>
              <a:buChar char="●"/>
            </a:pPr>
            <a:r>
              <a:rPr lang="es-419" sz="2000" dirty="0">
                <a:solidFill>
                  <a:srgbClr val="000000"/>
                </a:solidFill>
              </a:rPr>
              <a:t>Declaración de la visión</a:t>
            </a:r>
            <a:r>
              <a:rPr lang="es-419" sz="2000" dirty="0">
                <a:solidFill>
                  <a:srgbClr val="0D0D0D"/>
                </a:solidFill>
              </a:rPr>
              <a:t>.</a:t>
            </a:r>
            <a:endParaRPr sz="2000" dirty="0">
              <a:solidFill>
                <a:srgbClr val="0D0D0D"/>
              </a:solidFill>
            </a:endParaRPr>
          </a:p>
          <a:p>
            <a:pPr marL="457200" lvl="0" indent="-342900" algn="l" rtl="0">
              <a:spcBef>
                <a:spcPts val="0"/>
              </a:spcBef>
              <a:spcAft>
                <a:spcPts val="0"/>
              </a:spcAft>
              <a:buClr>
                <a:srgbClr val="0D0D0D"/>
              </a:buClr>
              <a:buSzPts val="1800"/>
              <a:buChar char="●"/>
            </a:pPr>
            <a:r>
              <a:rPr lang="es-419" sz="2000" dirty="0">
                <a:solidFill>
                  <a:srgbClr val="000000"/>
                </a:solidFill>
              </a:rPr>
              <a:t>Declaración de la misión y establecimiento de valores</a:t>
            </a:r>
            <a:r>
              <a:rPr lang="es-419" sz="2000" dirty="0">
                <a:solidFill>
                  <a:srgbClr val="0D0D0D"/>
                </a:solidFill>
              </a:rPr>
              <a:t>.</a:t>
            </a:r>
            <a:endParaRPr sz="2000" dirty="0">
              <a:solidFill>
                <a:srgbClr val="0D0D0D"/>
              </a:solidFill>
            </a:endParaRPr>
          </a:p>
          <a:p>
            <a:pPr marL="457200" lvl="0" indent="-342900" algn="l" rtl="0">
              <a:spcBef>
                <a:spcPts val="0"/>
              </a:spcBef>
              <a:spcAft>
                <a:spcPts val="0"/>
              </a:spcAft>
              <a:buClr>
                <a:srgbClr val="0D0D0D"/>
              </a:buClr>
              <a:buSzPts val="1800"/>
              <a:buChar char="●"/>
            </a:pPr>
            <a:r>
              <a:rPr lang="es-419" sz="2000" dirty="0">
                <a:solidFill>
                  <a:srgbClr val="000000"/>
                </a:solidFill>
              </a:rPr>
              <a:t>Análisis externo de la empresa.</a:t>
            </a:r>
            <a:endParaRPr sz="2000" dirty="0">
              <a:solidFill>
                <a:srgbClr val="0D0D0D"/>
              </a:solidFill>
            </a:endParaRPr>
          </a:p>
          <a:p>
            <a:pPr marL="457200" lvl="0" indent="-342900" algn="l" rtl="0">
              <a:spcBef>
                <a:spcPts val="0"/>
              </a:spcBef>
              <a:spcAft>
                <a:spcPts val="0"/>
              </a:spcAft>
              <a:buClr>
                <a:srgbClr val="0D0D0D"/>
              </a:buClr>
              <a:buSzPts val="1800"/>
              <a:buChar char="●"/>
            </a:pPr>
            <a:r>
              <a:rPr lang="es-419" sz="2000" dirty="0">
                <a:solidFill>
                  <a:srgbClr val="000000"/>
                </a:solidFill>
              </a:rPr>
              <a:t>Análisis interno de la empresa</a:t>
            </a:r>
            <a:r>
              <a:rPr lang="es-419" sz="2000" dirty="0">
                <a:solidFill>
                  <a:srgbClr val="0D0D0D"/>
                </a:solidFill>
              </a:rPr>
              <a:t>.</a:t>
            </a:r>
            <a:endParaRPr sz="2000" dirty="0">
              <a:solidFill>
                <a:srgbClr val="0D0D0D"/>
              </a:solidFill>
            </a:endParaRPr>
          </a:p>
          <a:p>
            <a:pPr marL="457200" lvl="0" indent="-342900" algn="l" rtl="0">
              <a:spcBef>
                <a:spcPts val="0"/>
              </a:spcBef>
              <a:spcAft>
                <a:spcPts val="0"/>
              </a:spcAft>
              <a:buClr>
                <a:srgbClr val="0D0D0D"/>
              </a:buClr>
              <a:buSzPts val="1800"/>
              <a:buChar char="●"/>
            </a:pPr>
            <a:r>
              <a:rPr lang="es-419" sz="2000" dirty="0">
                <a:solidFill>
                  <a:srgbClr val="000000"/>
                </a:solidFill>
              </a:rPr>
              <a:t>Establecimiento de los objetivos generales</a:t>
            </a:r>
            <a:r>
              <a:rPr lang="es-419" sz="2000" dirty="0">
                <a:solidFill>
                  <a:srgbClr val="0D0D0D"/>
                </a:solidFill>
              </a:rPr>
              <a:t>.</a:t>
            </a:r>
            <a:endParaRPr sz="2000" dirty="0">
              <a:solidFill>
                <a:srgbClr val="0D0D0D"/>
              </a:solidFill>
            </a:endParaRPr>
          </a:p>
          <a:p>
            <a:pPr marL="457200" lvl="0" indent="-342900" algn="l" rtl="0">
              <a:spcBef>
                <a:spcPts val="0"/>
              </a:spcBef>
              <a:spcAft>
                <a:spcPts val="0"/>
              </a:spcAft>
              <a:buClr>
                <a:srgbClr val="0D0D0D"/>
              </a:buClr>
              <a:buSzPts val="1800"/>
              <a:buChar char="●"/>
            </a:pPr>
            <a:r>
              <a:rPr lang="es-419" sz="2000" dirty="0">
                <a:solidFill>
                  <a:srgbClr val="000000"/>
                </a:solidFill>
              </a:rPr>
              <a:t>Diseño, evaluación y selección de estrategias</a:t>
            </a:r>
            <a:r>
              <a:rPr lang="es-419" sz="2000" dirty="0">
                <a:solidFill>
                  <a:srgbClr val="0D0D0D"/>
                </a:solidFill>
              </a:rPr>
              <a:t>.</a:t>
            </a:r>
            <a:endParaRPr sz="2000" dirty="0">
              <a:solidFill>
                <a:srgbClr val="0D0D0D"/>
              </a:solidFill>
            </a:endParaRPr>
          </a:p>
          <a:p>
            <a:pPr marL="457200" lvl="0" indent="-342900" algn="l" rtl="0">
              <a:spcBef>
                <a:spcPts val="0"/>
              </a:spcBef>
              <a:spcAft>
                <a:spcPts val="0"/>
              </a:spcAft>
              <a:buClr>
                <a:srgbClr val="0D0D0D"/>
              </a:buClr>
              <a:buSzPts val="1800"/>
              <a:buChar char="●"/>
            </a:pPr>
            <a:r>
              <a:rPr lang="es-419" sz="2000" dirty="0">
                <a:solidFill>
                  <a:srgbClr val="000000"/>
                </a:solidFill>
              </a:rPr>
              <a:t>Diseño de planes estratégicos</a:t>
            </a:r>
            <a:r>
              <a:rPr lang="es-419" sz="2000" dirty="0">
                <a:solidFill>
                  <a:srgbClr val="0D0D0D"/>
                </a:solidFill>
              </a:rPr>
              <a:t>.</a:t>
            </a:r>
            <a:endParaRPr sz="2000" dirty="0">
              <a:solidFill>
                <a:srgbClr val="0D0D0D"/>
              </a:solidFill>
            </a:endParaRPr>
          </a:p>
          <a:p>
            <a:pPr marL="0" lvl="0" indent="0" algn="l" rtl="0">
              <a:spcBef>
                <a:spcPts val="1600"/>
              </a:spcBef>
              <a:spcAft>
                <a:spcPts val="1600"/>
              </a:spcAft>
              <a:buNone/>
            </a:pPr>
            <a:endParaRPr dirty="0"/>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419" smtClean="0"/>
              <a:t>9</a:t>
            </a:fld>
            <a:endParaRPr lang="es-419"/>
          </a:p>
        </p:txBody>
      </p:sp>
    </p:spTree>
  </p:cSld>
  <p:clrMapOvr>
    <a:masterClrMapping/>
  </p:clrMapOvr>
</p:sld>
</file>

<file path=ppt/theme/theme1.xml><?xml version="1.0" encoding="utf-8"?>
<a:theme xmlns:a="http://schemas.openxmlformats.org/drawingml/2006/main"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TotalTime>
  <Words>1886</Words>
  <Application>Microsoft Office PowerPoint</Application>
  <PresentationFormat>Presentación en pantalla (16:9)</PresentationFormat>
  <Paragraphs>205</Paragraphs>
  <Slides>37</Slides>
  <Notes>37</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37</vt:i4>
      </vt:variant>
    </vt:vector>
  </HeadingPairs>
  <TitlesOfParts>
    <vt:vector size="42" baseType="lpstr">
      <vt:lpstr>Arial</vt:lpstr>
      <vt:lpstr>Calibri Light</vt:lpstr>
      <vt:lpstr>PT Sans Narrow</vt:lpstr>
      <vt:lpstr>Open Sans</vt:lpstr>
      <vt:lpstr>Tropic</vt:lpstr>
      <vt:lpstr>UNIVERSIDAD AUTÓNOMA DEL ESTADO DE MÉXICO   FACULTAD DE CONTADURÍA Y ADMINISTRACIÓN Licenciatura en Administración </vt:lpstr>
      <vt:lpstr>Planeación Estratégica: </vt:lpstr>
      <vt:lpstr>Otra definición </vt:lpstr>
      <vt:lpstr>Importancia de la planeación estratégica</vt:lpstr>
      <vt:lpstr>Preguntas para su realización</vt:lpstr>
      <vt:lpstr>Presentación de PowerPoint</vt:lpstr>
      <vt:lpstr>Ventajas </vt:lpstr>
      <vt:lpstr>Desventajas</vt:lpstr>
      <vt:lpstr>Pasos para realizar una planeación estratégica.</vt:lpstr>
      <vt:lpstr>Presupuestos </vt:lpstr>
      <vt:lpstr>Funciones del presupuesto </vt:lpstr>
      <vt:lpstr>Importancia de los presupuestos </vt:lpstr>
      <vt:lpstr>Se dice que: </vt:lpstr>
      <vt:lpstr>Clasificación de los presupuestos</vt:lpstr>
      <vt:lpstr>Presupuesto Maestro </vt:lpstr>
      <vt:lpstr>De ingresos</vt:lpstr>
      <vt:lpstr>De egresos e inversión </vt:lpstr>
      <vt:lpstr>Por el tipo de empresa </vt:lpstr>
      <vt:lpstr>Por su contenido </vt:lpstr>
      <vt:lpstr>Por su forma</vt:lpstr>
      <vt:lpstr>Por la técnica de valuación </vt:lpstr>
      <vt:lpstr>Por su reflejo en estados financieros</vt:lpstr>
      <vt:lpstr>Por las finalidades que pretende </vt:lpstr>
      <vt:lpstr>Presentación de PowerPoint</vt:lpstr>
      <vt:lpstr>De trabajo </vt:lpstr>
      <vt:lpstr>Presentación de PowerPoint</vt:lpstr>
      <vt:lpstr>Planificación de un presupuesto</vt:lpstr>
      <vt:lpstr>Puntos a considerar </vt:lpstr>
      <vt:lpstr>Algunas variaciones a considerar </vt:lpstr>
      <vt:lpstr>Ventajas de los presupuestos </vt:lpstr>
      <vt:lpstr>Desventajas de los presupuestos </vt:lpstr>
      <vt:lpstr>Pero, ¿Cómo se calcula el presupuesto?</vt:lpstr>
      <vt:lpstr>Presentación de PowerPoint</vt:lpstr>
      <vt:lpstr>Presentación de PowerPoint</vt:lpstr>
      <vt:lpstr>Destacar: </vt:lpstr>
      <vt:lpstr>Etapas para la preparación del presupuesto.</vt:lpstr>
      <vt:lpstr>Fuentes de información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Planeación Estratégica y Presupuestos </dc:title>
  <dc:creator>ruben rals</dc:creator>
  <cp:lastModifiedBy>usuario</cp:lastModifiedBy>
  <cp:revision>13</cp:revision>
  <dcterms:modified xsi:type="dcterms:W3CDTF">2019-09-30T01:55:47Z</dcterms:modified>
</cp:coreProperties>
</file>