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752" r:id="rId1"/>
  </p:sldMasterIdLst>
  <p:notesMasterIdLst>
    <p:notesMasterId r:id="rId89"/>
  </p:notesMasterIdLst>
  <p:handoutMasterIdLst>
    <p:handoutMasterId r:id="rId90"/>
  </p:handoutMasterIdLst>
  <p:sldIdLst>
    <p:sldId id="326" r:id="rId2"/>
    <p:sldId id="540" r:id="rId3"/>
    <p:sldId id="542" r:id="rId4"/>
    <p:sldId id="541" r:id="rId5"/>
    <p:sldId id="544" r:id="rId6"/>
    <p:sldId id="543" r:id="rId7"/>
    <p:sldId id="327" r:id="rId8"/>
    <p:sldId id="511" r:id="rId9"/>
    <p:sldId id="458" r:id="rId10"/>
    <p:sldId id="328" r:id="rId11"/>
    <p:sldId id="329" r:id="rId12"/>
    <p:sldId id="330" r:id="rId13"/>
    <p:sldId id="354" r:id="rId14"/>
    <p:sldId id="324" r:id="rId15"/>
    <p:sldId id="336" r:id="rId16"/>
    <p:sldId id="278" r:id="rId17"/>
    <p:sldId id="352" r:id="rId18"/>
    <p:sldId id="331" r:id="rId19"/>
    <p:sldId id="335" r:id="rId20"/>
    <p:sldId id="333" r:id="rId21"/>
    <p:sldId id="337" r:id="rId22"/>
    <p:sldId id="332" r:id="rId23"/>
    <p:sldId id="451" r:id="rId24"/>
    <p:sldId id="276" r:id="rId25"/>
    <p:sldId id="279" r:id="rId26"/>
    <p:sldId id="361" r:id="rId27"/>
    <p:sldId id="297" r:id="rId28"/>
    <p:sldId id="311" r:id="rId29"/>
    <p:sldId id="299" r:id="rId30"/>
    <p:sldId id="298" r:id="rId31"/>
    <p:sldId id="296" r:id="rId32"/>
    <p:sldId id="376" r:id="rId33"/>
    <p:sldId id="474" r:id="rId34"/>
    <p:sldId id="313" r:id="rId35"/>
    <p:sldId id="475" r:id="rId36"/>
    <p:sldId id="562" r:id="rId37"/>
    <p:sldId id="563" r:id="rId38"/>
    <p:sldId id="452" r:id="rId39"/>
    <p:sldId id="267" r:id="rId40"/>
    <p:sldId id="564" r:id="rId41"/>
    <p:sldId id="377" r:id="rId42"/>
    <p:sldId id="381" r:id="rId43"/>
    <p:sldId id="552" r:id="rId44"/>
    <p:sldId id="380" r:id="rId45"/>
    <p:sldId id="378" r:id="rId46"/>
    <p:sldId id="385" r:id="rId47"/>
    <p:sldId id="388" r:id="rId48"/>
    <p:sldId id="386" r:id="rId49"/>
    <p:sldId id="554" r:id="rId50"/>
    <p:sldId id="555" r:id="rId51"/>
    <p:sldId id="389" r:id="rId52"/>
    <p:sldId id="482" r:id="rId53"/>
    <p:sldId id="390" r:id="rId54"/>
    <p:sldId id="391" r:id="rId55"/>
    <p:sldId id="398" r:id="rId56"/>
    <p:sldId id="392" r:id="rId57"/>
    <p:sldId id="565" r:id="rId58"/>
    <p:sldId id="556" r:id="rId59"/>
    <p:sldId id="557" r:id="rId60"/>
    <p:sldId id="566" r:id="rId61"/>
    <p:sldId id="558" r:id="rId62"/>
    <p:sldId id="559" r:id="rId63"/>
    <p:sldId id="560" r:id="rId64"/>
    <p:sldId id="401" r:id="rId65"/>
    <p:sldId id="403" r:id="rId66"/>
    <p:sldId id="567" r:id="rId67"/>
    <p:sldId id="415" r:id="rId68"/>
    <p:sldId id="416" r:id="rId69"/>
    <p:sldId id="418" r:id="rId70"/>
    <p:sldId id="568" r:id="rId71"/>
    <p:sldId id="268" r:id="rId72"/>
    <p:sldId id="423" r:id="rId73"/>
    <p:sldId id="422" r:id="rId74"/>
    <p:sldId id="424" r:id="rId75"/>
    <p:sldId id="438" r:id="rId76"/>
    <p:sldId id="421" r:id="rId77"/>
    <p:sldId id="425" r:id="rId78"/>
    <p:sldId id="426" r:id="rId79"/>
    <p:sldId id="427" r:id="rId80"/>
    <p:sldId id="428" r:id="rId81"/>
    <p:sldId id="429" r:id="rId82"/>
    <p:sldId id="439" r:id="rId83"/>
    <p:sldId id="430" r:id="rId84"/>
    <p:sldId id="431" r:id="rId85"/>
    <p:sldId id="420" r:id="rId86"/>
    <p:sldId id="551" r:id="rId87"/>
    <p:sldId id="561" r:id="rId88"/>
  </p:sldIdLst>
  <p:sldSz cx="9144000" cy="6858000" type="letter"/>
  <p:notesSz cx="6856413" cy="9234488"/>
  <p:defaultTextStyle>
    <a:defPPr>
      <a:defRPr lang="es-ES_tradnl"/>
    </a:defPPr>
    <a:lvl1pPr algn="l" rtl="0" eaLnBrk="0" fontAlgn="base" hangingPunct="0">
      <a:spcBef>
        <a:spcPct val="0"/>
      </a:spcBef>
      <a:spcAft>
        <a:spcPct val="0"/>
      </a:spcAft>
      <a:defRPr sz="2400" kern="1200">
        <a:solidFill>
          <a:schemeClr val="tx1"/>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0000FF"/>
    <a:srgbClr val="FF00FF"/>
    <a:srgbClr val="006600"/>
    <a:srgbClr val="333399"/>
    <a:srgbClr val="FFFFCC"/>
    <a:srgbClr val="99CCFF"/>
    <a:srgbClr val="CCECFF"/>
    <a:srgbClr val="CC00CC"/>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623" autoAdjust="0"/>
    <p:restoredTop sz="94660"/>
  </p:normalViewPr>
  <p:slideViewPr>
    <p:cSldViewPr>
      <p:cViewPr varScale="1">
        <p:scale>
          <a:sx n="65" d="100"/>
          <a:sy n="65" d="100"/>
        </p:scale>
        <p:origin x="1164"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notesMaster" Target="notesMasters/notesMaster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handoutMaster" Target="handoutMasters/handoutMaster1.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viewProps" Target="viewProp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1588" y="-1588"/>
            <a:ext cx="2971801" cy="461963"/>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defRPr sz="1000" i="1"/>
            </a:lvl1pPr>
          </a:lstStyle>
          <a:p>
            <a:endParaRPr lang="es-ES_tradnl"/>
          </a:p>
        </p:txBody>
      </p:sp>
      <p:sp>
        <p:nvSpPr>
          <p:cNvPr id="3075" name="Rectangle 3"/>
          <p:cNvSpPr>
            <a:spLocks noGrp="1" noChangeArrowheads="1"/>
          </p:cNvSpPr>
          <p:nvPr>
            <p:ph type="dt" sz="quarter" idx="1"/>
          </p:nvPr>
        </p:nvSpPr>
        <p:spPr bwMode="auto">
          <a:xfrm>
            <a:off x="3884613" y="-1588"/>
            <a:ext cx="2971800" cy="461963"/>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a:defRPr sz="1000" i="1"/>
            </a:lvl1pPr>
          </a:lstStyle>
          <a:p>
            <a:endParaRPr lang="es-ES_tradnl"/>
          </a:p>
        </p:txBody>
      </p:sp>
      <p:sp>
        <p:nvSpPr>
          <p:cNvPr id="3076" name="Rectangle 4"/>
          <p:cNvSpPr>
            <a:spLocks noGrp="1" noChangeArrowheads="1"/>
          </p:cNvSpPr>
          <p:nvPr>
            <p:ph type="ftr" sz="quarter" idx="2"/>
          </p:nvPr>
        </p:nvSpPr>
        <p:spPr bwMode="auto">
          <a:xfrm>
            <a:off x="-1588" y="8772525"/>
            <a:ext cx="2971801" cy="461963"/>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defRPr sz="1000" i="1"/>
            </a:lvl1pPr>
          </a:lstStyle>
          <a:p>
            <a:endParaRPr lang="es-ES_tradnl"/>
          </a:p>
        </p:txBody>
      </p:sp>
      <p:sp>
        <p:nvSpPr>
          <p:cNvPr id="3077" name="Rectangle 5"/>
          <p:cNvSpPr>
            <a:spLocks noGrp="1" noChangeArrowheads="1"/>
          </p:cNvSpPr>
          <p:nvPr>
            <p:ph type="sldNum" sz="quarter" idx="3"/>
          </p:nvPr>
        </p:nvSpPr>
        <p:spPr bwMode="auto">
          <a:xfrm>
            <a:off x="3884613" y="8772525"/>
            <a:ext cx="2971800" cy="461963"/>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a:defRPr sz="1000" i="1"/>
            </a:lvl1pPr>
          </a:lstStyle>
          <a:p>
            <a:fld id="{CBD16BA0-70FB-4380-8EE5-5987E5061A2E}" type="slidenum">
              <a:rPr lang="es-ES_tradnl"/>
              <a:pPr/>
              <a:t>‹Nº›</a:t>
            </a:fld>
            <a:endParaRPr lang="es-ES_tradnl"/>
          </a:p>
        </p:txBody>
      </p:sp>
    </p:spTree>
    <p:extLst>
      <p:ext uri="{BB962C8B-B14F-4D97-AF65-F5344CB8AC3E}">
        <p14:creationId xmlns:p14="http://schemas.microsoft.com/office/powerpoint/2010/main" val="24940537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1588" y="-1588"/>
            <a:ext cx="2971801" cy="461963"/>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defTabSz="762000">
              <a:defRPr sz="1000" i="1">
                <a:latin typeface="Times New Roman" pitchFamily="18" charset="0"/>
              </a:defRPr>
            </a:lvl1pPr>
          </a:lstStyle>
          <a:p>
            <a:endParaRPr lang="es-ES_tradnl"/>
          </a:p>
        </p:txBody>
      </p:sp>
      <p:sp>
        <p:nvSpPr>
          <p:cNvPr id="2051" name="Rectangle 3"/>
          <p:cNvSpPr>
            <a:spLocks noGrp="1" noChangeArrowheads="1"/>
          </p:cNvSpPr>
          <p:nvPr>
            <p:ph type="dt" idx="1"/>
          </p:nvPr>
        </p:nvSpPr>
        <p:spPr bwMode="auto">
          <a:xfrm>
            <a:off x="3884613" y="-1588"/>
            <a:ext cx="2971800" cy="461963"/>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defTabSz="762000">
              <a:defRPr sz="1000" i="1">
                <a:latin typeface="Times New Roman" pitchFamily="18" charset="0"/>
              </a:defRPr>
            </a:lvl1pPr>
          </a:lstStyle>
          <a:p>
            <a:endParaRPr lang="es-ES_tradnl"/>
          </a:p>
        </p:txBody>
      </p:sp>
      <p:sp>
        <p:nvSpPr>
          <p:cNvPr id="2052" name="Rectangle 4"/>
          <p:cNvSpPr>
            <a:spLocks noGrp="1" noChangeArrowheads="1"/>
          </p:cNvSpPr>
          <p:nvPr>
            <p:ph type="ftr" sz="quarter" idx="4"/>
          </p:nvPr>
        </p:nvSpPr>
        <p:spPr bwMode="auto">
          <a:xfrm>
            <a:off x="-1588" y="8772525"/>
            <a:ext cx="2971801" cy="461963"/>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defTabSz="762000">
              <a:defRPr sz="1000" i="1">
                <a:latin typeface="Times New Roman" pitchFamily="18" charset="0"/>
              </a:defRPr>
            </a:lvl1pPr>
          </a:lstStyle>
          <a:p>
            <a:endParaRPr lang="es-ES_tradnl"/>
          </a:p>
        </p:txBody>
      </p:sp>
      <p:sp>
        <p:nvSpPr>
          <p:cNvPr id="2053" name="Rectangle 5"/>
          <p:cNvSpPr>
            <a:spLocks noGrp="1" noChangeArrowheads="1"/>
          </p:cNvSpPr>
          <p:nvPr>
            <p:ph type="sldNum" sz="quarter" idx="5"/>
          </p:nvPr>
        </p:nvSpPr>
        <p:spPr bwMode="auto">
          <a:xfrm>
            <a:off x="3884613" y="8772525"/>
            <a:ext cx="2971800" cy="461963"/>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defTabSz="762000">
              <a:defRPr sz="1000" i="1">
                <a:latin typeface="Times New Roman" pitchFamily="18" charset="0"/>
              </a:defRPr>
            </a:lvl1pPr>
          </a:lstStyle>
          <a:p>
            <a:fld id="{684091D8-1D8C-4C79-ACE5-07E37BFC150E}" type="slidenum">
              <a:rPr lang="es-ES_tradnl"/>
              <a:pPr/>
              <a:t>‹Nº›</a:t>
            </a:fld>
            <a:endParaRPr lang="es-ES_tradnl"/>
          </a:p>
        </p:txBody>
      </p:sp>
      <p:sp>
        <p:nvSpPr>
          <p:cNvPr id="2054" name="Rectangle 6"/>
          <p:cNvSpPr>
            <a:spLocks noGrp="1" noChangeArrowheads="1"/>
          </p:cNvSpPr>
          <p:nvPr>
            <p:ph type="body" sz="quarter" idx="3"/>
          </p:nvPr>
        </p:nvSpPr>
        <p:spPr bwMode="auto">
          <a:xfrm>
            <a:off x="912813" y="4386263"/>
            <a:ext cx="5029200" cy="4154487"/>
          </a:xfrm>
          <a:prstGeom prst="rect">
            <a:avLst/>
          </a:prstGeom>
          <a:noFill/>
          <a:ln w="9525">
            <a:noFill/>
            <a:miter lim="800000"/>
            <a:headEnd/>
            <a:tailEnd/>
          </a:ln>
          <a:effectLst/>
        </p:spPr>
        <p:txBody>
          <a:bodyPr vert="horz" wrap="square" lIns="119062" tIns="60325" rIns="119062" bIns="60325" numCol="1" anchor="t" anchorCtr="0" compatLnSpc="1">
            <a:prstTxWarp prst="textNoShape">
              <a:avLst/>
            </a:prstTxWarp>
          </a:bodyPr>
          <a:lstStyle/>
          <a:p>
            <a:pPr lvl="0"/>
            <a:r>
              <a:rPr lang="es-ES_tradnl"/>
              <a:t>Haga clic para editar el estilo del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2055" name="Rectangle 7"/>
          <p:cNvSpPr>
            <a:spLocks noGrp="1" noRot="1" noChangeAspect="1" noChangeArrowheads="1" noTextEdit="1"/>
          </p:cNvSpPr>
          <p:nvPr>
            <p:ph type="sldImg" idx="2"/>
          </p:nvPr>
        </p:nvSpPr>
        <p:spPr bwMode="auto">
          <a:xfrm>
            <a:off x="1119188" y="693738"/>
            <a:ext cx="4616450" cy="3459162"/>
          </a:xfrm>
          <a:prstGeom prst="rect">
            <a:avLst/>
          </a:prstGeom>
          <a:noFill/>
          <a:ln w="12700">
            <a:solidFill>
              <a:schemeClr val="tx1"/>
            </a:solidFill>
            <a:miter lim="800000"/>
            <a:headEnd/>
            <a:tailEnd/>
          </a:ln>
          <a:effectLst/>
        </p:spPr>
      </p:sp>
    </p:spTree>
    <p:extLst>
      <p:ext uri="{BB962C8B-B14F-4D97-AF65-F5344CB8AC3E}">
        <p14:creationId xmlns:p14="http://schemas.microsoft.com/office/powerpoint/2010/main" val="2729028230"/>
      </p:ext>
    </p:extLst>
  </p:cSld>
  <p:clrMap bg1="lt1" tx1="dk1" bg2="lt2" tx2="dk2" accent1="accent1" accent2="accent2" accent3="accent3" accent4="accent4" accent5="accent5" accent6="accent6" hlink="hlink" folHlink="folHlink"/>
  <p:notesStyle>
    <a:lvl1pPr algn="l" defTabSz="1189038" rtl="0" eaLnBrk="0" fontAlgn="base" hangingPunct="0">
      <a:spcBef>
        <a:spcPct val="30000"/>
      </a:spcBef>
      <a:spcAft>
        <a:spcPct val="0"/>
      </a:spcAft>
      <a:defRPr sz="1600" kern="1200">
        <a:solidFill>
          <a:schemeClr val="tx1"/>
        </a:solidFill>
        <a:latin typeface="Book Antiqua" pitchFamily="18" charset="0"/>
        <a:ea typeface="+mn-ea"/>
        <a:cs typeface="+mn-cs"/>
      </a:defRPr>
    </a:lvl1pPr>
    <a:lvl2pPr marL="593725" algn="l" defTabSz="1189038" rtl="0" eaLnBrk="0" fontAlgn="base" hangingPunct="0">
      <a:spcBef>
        <a:spcPct val="30000"/>
      </a:spcBef>
      <a:spcAft>
        <a:spcPct val="0"/>
      </a:spcAft>
      <a:defRPr sz="1600" kern="1200">
        <a:solidFill>
          <a:schemeClr val="tx1"/>
        </a:solidFill>
        <a:latin typeface="Book Antiqua" pitchFamily="18" charset="0"/>
        <a:ea typeface="+mn-ea"/>
        <a:cs typeface="+mn-cs"/>
      </a:defRPr>
    </a:lvl2pPr>
    <a:lvl3pPr marL="1189038" algn="l" defTabSz="1189038" rtl="0" eaLnBrk="0" fontAlgn="base" hangingPunct="0">
      <a:spcBef>
        <a:spcPct val="30000"/>
      </a:spcBef>
      <a:spcAft>
        <a:spcPct val="0"/>
      </a:spcAft>
      <a:defRPr sz="1600" kern="1200">
        <a:solidFill>
          <a:schemeClr val="tx1"/>
        </a:solidFill>
        <a:latin typeface="Book Antiqua" pitchFamily="18" charset="0"/>
        <a:ea typeface="+mn-ea"/>
        <a:cs typeface="+mn-cs"/>
      </a:defRPr>
    </a:lvl3pPr>
    <a:lvl4pPr marL="1782763" algn="l" defTabSz="1189038" rtl="0" eaLnBrk="0" fontAlgn="base" hangingPunct="0">
      <a:spcBef>
        <a:spcPct val="30000"/>
      </a:spcBef>
      <a:spcAft>
        <a:spcPct val="0"/>
      </a:spcAft>
      <a:defRPr sz="1600" kern="1200">
        <a:solidFill>
          <a:schemeClr val="tx1"/>
        </a:solidFill>
        <a:latin typeface="Book Antiqua" pitchFamily="18" charset="0"/>
        <a:ea typeface="+mn-ea"/>
        <a:cs typeface="+mn-cs"/>
      </a:defRPr>
    </a:lvl4pPr>
    <a:lvl5pPr marL="2378075" algn="l" defTabSz="1189038" rtl="0" eaLnBrk="0" fontAlgn="base" hangingPunct="0">
      <a:spcBef>
        <a:spcPct val="30000"/>
      </a:spcBef>
      <a:spcAft>
        <a:spcPct val="0"/>
      </a:spcAft>
      <a:defRPr sz="1600" kern="1200">
        <a:solidFill>
          <a:schemeClr val="tx1"/>
        </a:solidFill>
        <a:latin typeface="Book Antiqua"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92868DB-8D20-48D7-AC1D-E1F565630DA4}" type="slidenum">
              <a:rPr lang="es-ES_tradnl"/>
              <a:pPr/>
              <a:t>1</a:t>
            </a:fld>
            <a:endParaRPr lang="es-ES_tradnl"/>
          </a:p>
        </p:txBody>
      </p:sp>
      <p:sp>
        <p:nvSpPr>
          <p:cNvPr id="5122" name="Rectangle 2"/>
          <p:cNvSpPr>
            <a:spLocks noGrp="1" noRot="1" noChangeAspect="1" noChangeArrowheads="1" noTextEdit="1"/>
          </p:cNvSpPr>
          <p:nvPr>
            <p:ph type="sldImg"/>
          </p:nvPr>
        </p:nvSpPr>
        <p:spPr>
          <a:xfrm>
            <a:off x="1120775" y="693738"/>
            <a:ext cx="4613275" cy="3459162"/>
          </a:xfrm>
          <a:ln cap="flat"/>
        </p:spPr>
      </p:sp>
      <p:sp>
        <p:nvSpPr>
          <p:cNvPr id="5123" name="Rectangle 3"/>
          <p:cNvSpPr>
            <a:spLocks noGrp="1" noChangeArrowheads="1"/>
          </p:cNvSpPr>
          <p:nvPr>
            <p:ph type="body" idx="1"/>
          </p:nvPr>
        </p:nvSpPr>
        <p:spPr>
          <a:ln/>
        </p:spPr>
        <p:txBody>
          <a:bodyPr/>
          <a:lstStyle/>
          <a:p>
            <a:endParaRPr lang="es-MX" dirty="0"/>
          </a:p>
        </p:txBody>
      </p:sp>
    </p:spTree>
    <p:extLst>
      <p:ext uri="{BB962C8B-B14F-4D97-AF65-F5344CB8AC3E}">
        <p14:creationId xmlns:p14="http://schemas.microsoft.com/office/powerpoint/2010/main" val="22430818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2C463861-4BB2-4C39-8644-B84A644384A6}" type="slidenum">
              <a:rPr lang="es-ES_tradnl"/>
              <a:pPr/>
              <a:t>26</a:t>
            </a:fld>
            <a:endParaRPr lang="es-ES_tradnl"/>
          </a:p>
        </p:txBody>
      </p:sp>
      <p:sp>
        <p:nvSpPr>
          <p:cNvPr id="25602" name="Rectangle 2"/>
          <p:cNvSpPr>
            <a:spLocks noGrp="1" noRot="1" noChangeAspect="1" noChangeArrowheads="1" noTextEdit="1"/>
          </p:cNvSpPr>
          <p:nvPr>
            <p:ph type="sldImg"/>
          </p:nvPr>
        </p:nvSpPr>
        <p:spPr>
          <a:xfrm>
            <a:off x="1120775" y="693738"/>
            <a:ext cx="4613275" cy="3459162"/>
          </a:xfrm>
          <a:ln cap="flat"/>
        </p:spPr>
      </p:sp>
      <p:sp>
        <p:nvSpPr>
          <p:cNvPr id="25603"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24809068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2C463861-4BB2-4C39-8644-B84A644384A6}" type="slidenum">
              <a:rPr lang="es-ES_tradnl"/>
              <a:pPr/>
              <a:t>27</a:t>
            </a:fld>
            <a:endParaRPr lang="es-ES_tradnl"/>
          </a:p>
        </p:txBody>
      </p:sp>
      <p:sp>
        <p:nvSpPr>
          <p:cNvPr id="25602" name="Rectangle 2"/>
          <p:cNvSpPr>
            <a:spLocks noGrp="1" noRot="1" noChangeAspect="1" noChangeArrowheads="1" noTextEdit="1"/>
          </p:cNvSpPr>
          <p:nvPr>
            <p:ph type="sldImg"/>
          </p:nvPr>
        </p:nvSpPr>
        <p:spPr>
          <a:xfrm>
            <a:off x="1120775" y="693738"/>
            <a:ext cx="4613275" cy="3459162"/>
          </a:xfrm>
          <a:ln cap="flat"/>
        </p:spPr>
      </p:sp>
      <p:sp>
        <p:nvSpPr>
          <p:cNvPr id="25603"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18736168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2C463861-4BB2-4C39-8644-B84A644384A6}" type="slidenum">
              <a:rPr lang="es-ES_tradnl"/>
              <a:pPr/>
              <a:t>29</a:t>
            </a:fld>
            <a:endParaRPr lang="es-ES_tradnl"/>
          </a:p>
        </p:txBody>
      </p:sp>
      <p:sp>
        <p:nvSpPr>
          <p:cNvPr id="25602" name="Rectangle 2"/>
          <p:cNvSpPr>
            <a:spLocks noGrp="1" noRot="1" noChangeAspect="1" noChangeArrowheads="1" noTextEdit="1"/>
          </p:cNvSpPr>
          <p:nvPr>
            <p:ph type="sldImg"/>
          </p:nvPr>
        </p:nvSpPr>
        <p:spPr>
          <a:xfrm>
            <a:off x="1120775" y="693738"/>
            <a:ext cx="4613275" cy="3459162"/>
          </a:xfrm>
          <a:ln cap="flat"/>
        </p:spPr>
      </p:sp>
      <p:sp>
        <p:nvSpPr>
          <p:cNvPr id="25603"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28661214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2C463861-4BB2-4C39-8644-B84A644384A6}" type="slidenum">
              <a:rPr lang="es-ES_tradnl"/>
              <a:pPr/>
              <a:t>30</a:t>
            </a:fld>
            <a:endParaRPr lang="es-ES_tradnl"/>
          </a:p>
        </p:txBody>
      </p:sp>
      <p:sp>
        <p:nvSpPr>
          <p:cNvPr id="25602" name="Rectangle 2"/>
          <p:cNvSpPr>
            <a:spLocks noGrp="1" noRot="1" noChangeAspect="1" noChangeArrowheads="1" noTextEdit="1"/>
          </p:cNvSpPr>
          <p:nvPr>
            <p:ph type="sldImg"/>
          </p:nvPr>
        </p:nvSpPr>
        <p:spPr>
          <a:xfrm>
            <a:off x="1120775" y="693738"/>
            <a:ext cx="4613275" cy="3459162"/>
          </a:xfrm>
          <a:ln cap="flat"/>
        </p:spPr>
      </p:sp>
      <p:sp>
        <p:nvSpPr>
          <p:cNvPr id="25603"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31619042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2C463861-4BB2-4C39-8644-B84A644384A6}" type="slidenum">
              <a:rPr lang="es-ES_tradnl"/>
              <a:pPr/>
              <a:t>31</a:t>
            </a:fld>
            <a:endParaRPr lang="es-ES_tradnl"/>
          </a:p>
        </p:txBody>
      </p:sp>
      <p:sp>
        <p:nvSpPr>
          <p:cNvPr id="25602" name="Rectangle 2"/>
          <p:cNvSpPr>
            <a:spLocks noGrp="1" noRot="1" noChangeAspect="1" noChangeArrowheads="1" noTextEdit="1"/>
          </p:cNvSpPr>
          <p:nvPr>
            <p:ph type="sldImg"/>
          </p:nvPr>
        </p:nvSpPr>
        <p:spPr>
          <a:xfrm>
            <a:off x="1120775" y="693738"/>
            <a:ext cx="4613275" cy="3459162"/>
          </a:xfrm>
          <a:ln cap="flat"/>
        </p:spPr>
      </p:sp>
      <p:sp>
        <p:nvSpPr>
          <p:cNvPr id="25603"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41626862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2C463861-4BB2-4C39-8644-B84A644384A6}" type="slidenum">
              <a:rPr lang="es-ES_tradnl"/>
              <a:pPr/>
              <a:t>33</a:t>
            </a:fld>
            <a:endParaRPr lang="es-ES_tradnl"/>
          </a:p>
        </p:txBody>
      </p:sp>
      <p:sp>
        <p:nvSpPr>
          <p:cNvPr id="25602" name="Rectangle 2"/>
          <p:cNvSpPr>
            <a:spLocks noGrp="1" noRot="1" noChangeAspect="1" noChangeArrowheads="1" noTextEdit="1"/>
          </p:cNvSpPr>
          <p:nvPr>
            <p:ph type="sldImg"/>
          </p:nvPr>
        </p:nvSpPr>
        <p:spPr>
          <a:xfrm>
            <a:off x="1120775" y="693738"/>
            <a:ext cx="4613275" cy="3459162"/>
          </a:xfrm>
          <a:ln cap="flat"/>
        </p:spPr>
      </p:sp>
      <p:sp>
        <p:nvSpPr>
          <p:cNvPr id="25603"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6275216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2C463861-4BB2-4C39-8644-B84A644384A6}" type="slidenum">
              <a:rPr lang="es-ES_tradnl"/>
              <a:pPr/>
              <a:t>35</a:t>
            </a:fld>
            <a:endParaRPr lang="es-ES_tradnl"/>
          </a:p>
        </p:txBody>
      </p:sp>
      <p:sp>
        <p:nvSpPr>
          <p:cNvPr id="25602" name="Rectangle 2"/>
          <p:cNvSpPr>
            <a:spLocks noGrp="1" noRot="1" noChangeAspect="1" noChangeArrowheads="1" noTextEdit="1"/>
          </p:cNvSpPr>
          <p:nvPr>
            <p:ph type="sldImg"/>
          </p:nvPr>
        </p:nvSpPr>
        <p:spPr>
          <a:xfrm>
            <a:off x="1120775" y="693738"/>
            <a:ext cx="4613275" cy="3459162"/>
          </a:xfrm>
          <a:ln cap="flat"/>
        </p:spPr>
      </p:sp>
      <p:sp>
        <p:nvSpPr>
          <p:cNvPr id="25603"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18347477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E92868DB-8D20-48D7-AC1D-E1F565630DA4}"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36</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5122" name="Rectangle 2"/>
          <p:cNvSpPr>
            <a:spLocks noGrp="1" noRot="1" noChangeAspect="1" noChangeArrowheads="1" noTextEdit="1"/>
          </p:cNvSpPr>
          <p:nvPr>
            <p:ph type="sldImg"/>
          </p:nvPr>
        </p:nvSpPr>
        <p:spPr>
          <a:xfrm>
            <a:off x="1120775" y="693738"/>
            <a:ext cx="4613275" cy="3459162"/>
          </a:xfrm>
          <a:ln cap="flat"/>
        </p:spPr>
      </p:sp>
      <p:sp>
        <p:nvSpPr>
          <p:cNvPr id="5123"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22430818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E92868DB-8D20-48D7-AC1D-E1F565630DA4}"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37</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5122" name="Rectangle 2"/>
          <p:cNvSpPr>
            <a:spLocks noGrp="1" noRot="1" noChangeAspect="1" noChangeArrowheads="1" noTextEdit="1"/>
          </p:cNvSpPr>
          <p:nvPr>
            <p:ph type="sldImg"/>
          </p:nvPr>
        </p:nvSpPr>
        <p:spPr>
          <a:xfrm>
            <a:off x="1120775" y="693738"/>
            <a:ext cx="4613275" cy="3459162"/>
          </a:xfrm>
          <a:ln cap="flat"/>
        </p:spPr>
      </p:sp>
      <p:sp>
        <p:nvSpPr>
          <p:cNvPr id="5123"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5945416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99F5EEC3-3AB9-482D-907C-3145527C85F2}"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39</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7650" name="Rectangle 2"/>
          <p:cNvSpPr>
            <a:spLocks noGrp="1" noRot="1" noChangeAspect="1" noChangeArrowheads="1" noTextEdit="1"/>
          </p:cNvSpPr>
          <p:nvPr>
            <p:ph type="sldImg"/>
          </p:nvPr>
        </p:nvSpPr>
        <p:spPr>
          <a:xfrm>
            <a:off x="1120775" y="693738"/>
            <a:ext cx="4613275" cy="3459162"/>
          </a:xfrm>
          <a:ln cap="flat"/>
        </p:spPr>
      </p:sp>
      <p:sp>
        <p:nvSpPr>
          <p:cNvPr id="27651"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32412642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92868DB-8D20-48D7-AC1D-E1F565630DA4}" type="slidenum">
              <a:rPr lang="es-ES_tradnl"/>
              <a:pPr/>
              <a:t>7</a:t>
            </a:fld>
            <a:endParaRPr lang="es-ES_tradnl"/>
          </a:p>
        </p:txBody>
      </p:sp>
      <p:sp>
        <p:nvSpPr>
          <p:cNvPr id="5122" name="Rectangle 2"/>
          <p:cNvSpPr>
            <a:spLocks noGrp="1" noRot="1" noChangeAspect="1" noChangeArrowheads="1" noTextEdit="1"/>
          </p:cNvSpPr>
          <p:nvPr>
            <p:ph type="sldImg"/>
          </p:nvPr>
        </p:nvSpPr>
        <p:spPr>
          <a:xfrm>
            <a:off x="1120775" y="693738"/>
            <a:ext cx="4613275" cy="3459162"/>
          </a:xfrm>
          <a:ln cap="flat"/>
        </p:spPr>
      </p:sp>
      <p:sp>
        <p:nvSpPr>
          <p:cNvPr id="5123"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224308185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99F5EEC3-3AB9-482D-907C-3145527C85F2}"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41</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7650" name="Rectangle 2"/>
          <p:cNvSpPr>
            <a:spLocks noGrp="1" noRot="1" noChangeAspect="1" noChangeArrowheads="1" noTextEdit="1"/>
          </p:cNvSpPr>
          <p:nvPr>
            <p:ph type="sldImg"/>
          </p:nvPr>
        </p:nvSpPr>
        <p:spPr>
          <a:xfrm>
            <a:off x="1120775" y="693738"/>
            <a:ext cx="4613275" cy="3459162"/>
          </a:xfrm>
          <a:ln cap="flat"/>
        </p:spPr>
      </p:sp>
      <p:sp>
        <p:nvSpPr>
          <p:cNvPr id="27651"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22628119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99F5EEC3-3AB9-482D-907C-3145527C85F2}"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42</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7650" name="Rectangle 2"/>
          <p:cNvSpPr>
            <a:spLocks noGrp="1" noRot="1" noChangeAspect="1" noChangeArrowheads="1" noTextEdit="1"/>
          </p:cNvSpPr>
          <p:nvPr>
            <p:ph type="sldImg"/>
          </p:nvPr>
        </p:nvSpPr>
        <p:spPr>
          <a:xfrm>
            <a:off x="1120775" y="693738"/>
            <a:ext cx="4613275" cy="3459162"/>
          </a:xfrm>
          <a:ln cap="flat"/>
        </p:spPr>
      </p:sp>
      <p:sp>
        <p:nvSpPr>
          <p:cNvPr id="27651"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35080305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99F5EEC3-3AB9-482D-907C-3145527C85F2}"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44</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7650" name="Rectangle 2"/>
          <p:cNvSpPr>
            <a:spLocks noGrp="1" noRot="1" noChangeAspect="1" noChangeArrowheads="1" noTextEdit="1"/>
          </p:cNvSpPr>
          <p:nvPr>
            <p:ph type="sldImg"/>
          </p:nvPr>
        </p:nvSpPr>
        <p:spPr>
          <a:xfrm>
            <a:off x="1120775" y="693738"/>
            <a:ext cx="4613275" cy="3459162"/>
          </a:xfrm>
          <a:ln cap="flat"/>
        </p:spPr>
      </p:sp>
      <p:sp>
        <p:nvSpPr>
          <p:cNvPr id="27651"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23462050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99F5EEC3-3AB9-482D-907C-3145527C85F2}"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46</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7650" name="Rectangle 2"/>
          <p:cNvSpPr>
            <a:spLocks noGrp="1" noRot="1" noChangeAspect="1" noChangeArrowheads="1" noTextEdit="1"/>
          </p:cNvSpPr>
          <p:nvPr>
            <p:ph type="sldImg"/>
          </p:nvPr>
        </p:nvSpPr>
        <p:spPr>
          <a:xfrm>
            <a:off x="1120775" y="693738"/>
            <a:ext cx="4613275" cy="3459162"/>
          </a:xfrm>
          <a:ln cap="flat"/>
        </p:spPr>
      </p:sp>
      <p:sp>
        <p:nvSpPr>
          <p:cNvPr id="27651"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12706153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99F5EEC3-3AB9-482D-907C-3145527C85F2}"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48</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7650" name="Rectangle 2"/>
          <p:cNvSpPr>
            <a:spLocks noGrp="1" noRot="1" noChangeAspect="1" noChangeArrowheads="1" noTextEdit="1"/>
          </p:cNvSpPr>
          <p:nvPr>
            <p:ph type="sldImg"/>
          </p:nvPr>
        </p:nvSpPr>
        <p:spPr>
          <a:xfrm>
            <a:off x="1120775" y="693738"/>
            <a:ext cx="4613275" cy="3459162"/>
          </a:xfrm>
          <a:ln cap="flat"/>
        </p:spPr>
      </p:sp>
      <p:sp>
        <p:nvSpPr>
          <p:cNvPr id="27651"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37637409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99F5EEC3-3AB9-482D-907C-3145527C85F2}"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51</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7650" name="Rectangle 2"/>
          <p:cNvSpPr>
            <a:spLocks noGrp="1" noRot="1" noChangeAspect="1" noChangeArrowheads="1" noTextEdit="1"/>
          </p:cNvSpPr>
          <p:nvPr>
            <p:ph type="sldImg"/>
          </p:nvPr>
        </p:nvSpPr>
        <p:spPr>
          <a:xfrm>
            <a:off x="1120775" y="693738"/>
            <a:ext cx="4613275" cy="3459162"/>
          </a:xfrm>
          <a:ln cap="flat"/>
        </p:spPr>
      </p:sp>
      <p:sp>
        <p:nvSpPr>
          <p:cNvPr id="27651"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76845735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99F5EEC3-3AB9-482D-907C-3145527C85F2}"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52</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7650" name="Rectangle 2"/>
          <p:cNvSpPr>
            <a:spLocks noGrp="1" noRot="1" noChangeAspect="1" noChangeArrowheads="1" noTextEdit="1"/>
          </p:cNvSpPr>
          <p:nvPr>
            <p:ph type="sldImg"/>
          </p:nvPr>
        </p:nvSpPr>
        <p:spPr>
          <a:xfrm>
            <a:off x="1120775" y="693738"/>
            <a:ext cx="4613275" cy="3459162"/>
          </a:xfrm>
          <a:ln cap="flat"/>
        </p:spPr>
      </p:sp>
      <p:sp>
        <p:nvSpPr>
          <p:cNvPr id="27651"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47060311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99F5EEC3-3AB9-482D-907C-3145527C85F2}"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53</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7650" name="Rectangle 2"/>
          <p:cNvSpPr>
            <a:spLocks noGrp="1" noRot="1" noChangeAspect="1" noChangeArrowheads="1" noTextEdit="1"/>
          </p:cNvSpPr>
          <p:nvPr>
            <p:ph type="sldImg"/>
          </p:nvPr>
        </p:nvSpPr>
        <p:spPr>
          <a:xfrm>
            <a:off x="1120775" y="693738"/>
            <a:ext cx="4613275" cy="3459162"/>
          </a:xfrm>
          <a:ln cap="flat"/>
        </p:spPr>
      </p:sp>
      <p:sp>
        <p:nvSpPr>
          <p:cNvPr id="27651"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150521736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99F5EEC3-3AB9-482D-907C-3145527C85F2}"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54</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7650" name="Rectangle 2"/>
          <p:cNvSpPr>
            <a:spLocks noGrp="1" noRot="1" noChangeAspect="1" noChangeArrowheads="1" noTextEdit="1"/>
          </p:cNvSpPr>
          <p:nvPr>
            <p:ph type="sldImg"/>
          </p:nvPr>
        </p:nvSpPr>
        <p:spPr>
          <a:xfrm>
            <a:off x="1120775" y="693738"/>
            <a:ext cx="4613275" cy="3459162"/>
          </a:xfrm>
          <a:ln cap="flat"/>
        </p:spPr>
      </p:sp>
      <p:sp>
        <p:nvSpPr>
          <p:cNvPr id="27651"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397532160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99F5EEC3-3AB9-482D-907C-3145527C85F2}"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55</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7650" name="Rectangle 2"/>
          <p:cNvSpPr>
            <a:spLocks noGrp="1" noRot="1" noChangeAspect="1" noChangeArrowheads="1" noTextEdit="1"/>
          </p:cNvSpPr>
          <p:nvPr>
            <p:ph type="sldImg"/>
          </p:nvPr>
        </p:nvSpPr>
        <p:spPr>
          <a:xfrm>
            <a:off x="1120775" y="693738"/>
            <a:ext cx="4613275" cy="3459162"/>
          </a:xfrm>
          <a:ln cap="flat"/>
        </p:spPr>
      </p:sp>
      <p:sp>
        <p:nvSpPr>
          <p:cNvPr id="27651"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11665946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92868DB-8D20-48D7-AC1D-E1F565630DA4}" type="slidenum">
              <a:rPr lang="es-ES_tradnl"/>
              <a:pPr/>
              <a:t>8</a:t>
            </a:fld>
            <a:endParaRPr lang="es-ES_tradnl"/>
          </a:p>
        </p:txBody>
      </p:sp>
      <p:sp>
        <p:nvSpPr>
          <p:cNvPr id="5122" name="Rectangle 2"/>
          <p:cNvSpPr>
            <a:spLocks noGrp="1" noRot="1" noChangeAspect="1" noChangeArrowheads="1" noTextEdit="1"/>
          </p:cNvSpPr>
          <p:nvPr>
            <p:ph type="sldImg"/>
          </p:nvPr>
        </p:nvSpPr>
        <p:spPr>
          <a:xfrm>
            <a:off x="1120775" y="693738"/>
            <a:ext cx="4613275" cy="3459162"/>
          </a:xfrm>
          <a:ln cap="flat"/>
        </p:spPr>
      </p:sp>
      <p:sp>
        <p:nvSpPr>
          <p:cNvPr id="5123"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59454163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99F5EEC3-3AB9-482D-907C-3145527C85F2}"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56</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7650" name="Rectangle 2"/>
          <p:cNvSpPr>
            <a:spLocks noGrp="1" noRot="1" noChangeAspect="1" noChangeArrowheads="1" noTextEdit="1"/>
          </p:cNvSpPr>
          <p:nvPr>
            <p:ph type="sldImg"/>
          </p:nvPr>
        </p:nvSpPr>
        <p:spPr>
          <a:xfrm>
            <a:off x="1120775" y="693738"/>
            <a:ext cx="4613275" cy="3459162"/>
          </a:xfrm>
          <a:ln cap="flat"/>
        </p:spPr>
      </p:sp>
      <p:sp>
        <p:nvSpPr>
          <p:cNvPr id="27651"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70086650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99F5EEC3-3AB9-482D-907C-3145527C85F2}"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58</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7650" name="Rectangle 2"/>
          <p:cNvSpPr>
            <a:spLocks noGrp="1" noRot="1" noChangeAspect="1" noChangeArrowheads="1" noTextEdit="1"/>
          </p:cNvSpPr>
          <p:nvPr>
            <p:ph type="sldImg"/>
          </p:nvPr>
        </p:nvSpPr>
        <p:spPr>
          <a:xfrm>
            <a:off x="1120775" y="693738"/>
            <a:ext cx="4613275" cy="3459162"/>
          </a:xfrm>
          <a:ln cap="flat"/>
        </p:spPr>
      </p:sp>
      <p:sp>
        <p:nvSpPr>
          <p:cNvPr id="27651"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146269929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99F5EEC3-3AB9-482D-907C-3145527C85F2}"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59</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7650" name="Rectangle 2"/>
          <p:cNvSpPr>
            <a:spLocks noGrp="1" noRot="1" noChangeAspect="1" noChangeArrowheads="1" noTextEdit="1"/>
          </p:cNvSpPr>
          <p:nvPr>
            <p:ph type="sldImg"/>
          </p:nvPr>
        </p:nvSpPr>
        <p:spPr>
          <a:xfrm>
            <a:off x="1120775" y="693738"/>
            <a:ext cx="4613275" cy="3459162"/>
          </a:xfrm>
          <a:ln cap="flat"/>
        </p:spPr>
      </p:sp>
      <p:sp>
        <p:nvSpPr>
          <p:cNvPr id="27651"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184264222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99F5EEC3-3AB9-482D-907C-3145527C85F2}"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60</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7650" name="Rectangle 2"/>
          <p:cNvSpPr>
            <a:spLocks noGrp="1" noRot="1" noChangeAspect="1" noChangeArrowheads="1" noTextEdit="1"/>
          </p:cNvSpPr>
          <p:nvPr>
            <p:ph type="sldImg"/>
          </p:nvPr>
        </p:nvSpPr>
        <p:spPr>
          <a:xfrm>
            <a:off x="1120775" y="693738"/>
            <a:ext cx="4613275" cy="3459162"/>
          </a:xfrm>
          <a:ln cap="flat"/>
        </p:spPr>
      </p:sp>
      <p:sp>
        <p:nvSpPr>
          <p:cNvPr id="27651"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180454285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99F5EEC3-3AB9-482D-907C-3145527C85F2}"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61</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7650" name="Rectangle 2"/>
          <p:cNvSpPr>
            <a:spLocks noGrp="1" noRot="1" noChangeAspect="1" noChangeArrowheads="1" noTextEdit="1"/>
          </p:cNvSpPr>
          <p:nvPr>
            <p:ph type="sldImg"/>
          </p:nvPr>
        </p:nvSpPr>
        <p:spPr>
          <a:xfrm>
            <a:off x="1120775" y="693738"/>
            <a:ext cx="4613275" cy="3459162"/>
          </a:xfrm>
          <a:ln cap="flat"/>
        </p:spPr>
      </p:sp>
      <p:sp>
        <p:nvSpPr>
          <p:cNvPr id="27651"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199876040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99F5EEC3-3AB9-482D-907C-3145527C85F2}"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62</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7650" name="Rectangle 2"/>
          <p:cNvSpPr>
            <a:spLocks noGrp="1" noRot="1" noChangeAspect="1" noChangeArrowheads="1" noTextEdit="1"/>
          </p:cNvSpPr>
          <p:nvPr>
            <p:ph type="sldImg"/>
          </p:nvPr>
        </p:nvSpPr>
        <p:spPr>
          <a:xfrm>
            <a:off x="1120775" y="693738"/>
            <a:ext cx="4613275" cy="3459162"/>
          </a:xfrm>
          <a:ln cap="flat"/>
        </p:spPr>
      </p:sp>
      <p:sp>
        <p:nvSpPr>
          <p:cNvPr id="27651"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11928818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99F5EEC3-3AB9-482D-907C-3145527C85F2}"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63</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7650" name="Rectangle 2"/>
          <p:cNvSpPr>
            <a:spLocks noGrp="1" noRot="1" noChangeAspect="1" noChangeArrowheads="1" noTextEdit="1"/>
          </p:cNvSpPr>
          <p:nvPr>
            <p:ph type="sldImg"/>
          </p:nvPr>
        </p:nvSpPr>
        <p:spPr>
          <a:xfrm>
            <a:off x="1120775" y="693738"/>
            <a:ext cx="4613275" cy="3459162"/>
          </a:xfrm>
          <a:ln cap="flat"/>
        </p:spPr>
      </p:sp>
      <p:sp>
        <p:nvSpPr>
          <p:cNvPr id="27651"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37400112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99F5EEC3-3AB9-482D-907C-3145527C85F2}"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64</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7650" name="Rectangle 2"/>
          <p:cNvSpPr>
            <a:spLocks noGrp="1" noRot="1" noChangeAspect="1" noChangeArrowheads="1" noTextEdit="1"/>
          </p:cNvSpPr>
          <p:nvPr>
            <p:ph type="sldImg"/>
          </p:nvPr>
        </p:nvSpPr>
        <p:spPr>
          <a:xfrm>
            <a:off x="1120775" y="693738"/>
            <a:ext cx="4613275" cy="3459162"/>
          </a:xfrm>
          <a:ln cap="flat"/>
        </p:spPr>
      </p:sp>
      <p:sp>
        <p:nvSpPr>
          <p:cNvPr id="27651"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5437119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99F5EEC3-3AB9-482D-907C-3145527C85F2}"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65</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7650" name="Rectangle 2"/>
          <p:cNvSpPr>
            <a:spLocks noGrp="1" noRot="1" noChangeAspect="1" noChangeArrowheads="1" noTextEdit="1"/>
          </p:cNvSpPr>
          <p:nvPr>
            <p:ph type="sldImg"/>
          </p:nvPr>
        </p:nvSpPr>
        <p:spPr>
          <a:xfrm>
            <a:off x="1120775" y="693738"/>
            <a:ext cx="4613275" cy="3459162"/>
          </a:xfrm>
          <a:ln cap="flat"/>
        </p:spPr>
      </p:sp>
      <p:sp>
        <p:nvSpPr>
          <p:cNvPr id="27651"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150199563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99F5EEC3-3AB9-482D-907C-3145527C85F2}"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67</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7650" name="Rectangle 2"/>
          <p:cNvSpPr>
            <a:spLocks noGrp="1" noRot="1" noChangeAspect="1" noChangeArrowheads="1" noTextEdit="1"/>
          </p:cNvSpPr>
          <p:nvPr>
            <p:ph type="sldImg"/>
          </p:nvPr>
        </p:nvSpPr>
        <p:spPr>
          <a:xfrm>
            <a:off x="1120775" y="693738"/>
            <a:ext cx="4613275" cy="3459162"/>
          </a:xfrm>
          <a:ln cap="flat"/>
        </p:spPr>
      </p:sp>
      <p:sp>
        <p:nvSpPr>
          <p:cNvPr id="27651"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699345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92868DB-8D20-48D7-AC1D-E1F565630DA4}" type="slidenum">
              <a:rPr lang="es-ES_tradnl"/>
              <a:pPr/>
              <a:t>9</a:t>
            </a:fld>
            <a:endParaRPr lang="es-ES_tradnl"/>
          </a:p>
        </p:txBody>
      </p:sp>
      <p:sp>
        <p:nvSpPr>
          <p:cNvPr id="5122" name="Rectangle 2"/>
          <p:cNvSpPr>
            <a:spLocks noGrp="1" noRot="1" noChangeAspect="1" noChangeArrowheads="1" noTextEdit="1"/>
          </p:cNvSpPr>
          <p:nvPr>
            <p:ph type="sldImg"/>
          </p:nvPr>
        </p:nvSpPr>
        <p:spPr>
          <a:xfrm>
            <a:off x="1120775" y="693738"/>
            <a:ext cx="4613275" cy="3459162"/>
          </a:xfrm>
          <a:ln cap="flat"/>
        </p:spPr>
      </p:sp>
      <p:sp>
        <p:nvSpPr>
          <p:cNvPr id="5123"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297523845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99F5EEC3-3AB9-482D-907C-3145527C85F2}"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68</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7650" name="Rectangle 2"/>
          <p:cNvSpPr>
            <a:spLocks noGrp="1" noRot="1" noChangeAspect="1" noChangeArrowheads="1" noTextEdit="1"/>
          </p:cNvSpPr>
          <p:nvPr>
            <p:ph type="sldImg"/>
          </p:nvPr>
        </p:nvSpPr>
        <p:spPr>
          <a:xfrm>
            <a:off x="1120775" y="693738"/>
            <a:ext cx="4613275" cy="3459162"/>
          </a:xfrm>
          <a:ln cap="flat"/>
        </p:spPr>
      </p:sp>
      <p:sp>
        <p:nvSpPr>
          <p:cNvPr id="27651"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9164205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99F5EEC3-3AB9-482D-907C-3145527C85F2}"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69</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7650" name="Rectangle 2"/>
          <p:cNvSpPr>
            <a:spLocks noGrp="1" noRot="1" noChangeAspect="1" noChangeArrowheads="1" noTextEdit="1"/>
          </p:cNvSpPr>
          <p:nvPr>
            <p:ph type="sldImg"/>
          </p:nvPr>
        </p:nvSpPr>
        <p:spPr>
          <a:xfrm>
            <a:off x="1120775" y="693738"/>
            <a:ext cx="4613275" cy="3459162"/>
          </a:xfrm>
          <a:ln cap="flat"/>
        </p:spPr>
      </p:sp>
      <p:sp>
        <p:nvSpPr>
          <p:cNvPr id="27651"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199036421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F3A1EC45-E4AB-48A6-83A5-40D2E5490FF7}"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71</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9698" name="Rectangle 2"/>
          <p:cNvSpPr>
            <a:spLocks noGrp="1" noRot="1" noChangeAspect="1" noChangeArrowheads="1" noTextEdit="1"/>
          </p:cNvSpPr>
          <p:nvPr>
            <p:ph type="sldImg"/>
          </p:nvPr>
        </p:nvSpPr>
        <p:spPr>
          <a:xfrm>
            <a:off x="1120775" y="693738"/>
            <a:ext cx="4613275" cy="3459162"/>
          </a:xfrm>
          <a:ln cap="flat"/>
        </p:spPr>
      </p:sp>
      <p:sp>
        <p:nvSpPr>
          <p:cNvPr id="29699"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89002941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F3A1EC45-E4AB-48A6-83A5-40D2E5490FF7}"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72</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9698" name="Rectangle 2"/>
          <p:cNvSpPr>
            <a:spLocks noGrp="1" noRot="1" noChangeAspect="1" noChangeArrowheads="1" noTextEdit="1"/>
          </p:cNvSpPr>
          <p:nvPr>
            <p:ph type="sldImg"/>
          </p:nvPr>
        </p:nvSpPr>
        <p:spPr>
          <a:xfrm>
            <a:off x="1120775" y="693738"/>
            <a:ext cx="4613275" cy="3459162"/>
          </a:xfrm>
          <a:ln cap="flat"/>
        </p:spPr>
      </p:sp>
      <p:sp>
        <p:nvSpPr>
          <p:cNvPr id="29699"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90997408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F3A1EC45-E4AB-48A6-83A5-40D2E5490FF7}"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73</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9698" name="Rectangle 2"/>
          <p:cNvSpPr>
            <a:spLocks noGrp="1" noRot="1" noChangeAspect="1" noChangeArrowheads="1" noTextEdit="1"/>
          </p:cNvSpPr>
          <p:nvPr>
            <p:ph type="sldImg"/>
          </p:nvPr>
        </p:nvSpPr>
        <p:spPr>
          <a:xfrm>
            <a:off x="1120775" y="693738"/>
            <a:ext cx="4613275" cy="3459162"/>
          </a:xfrm>
          <a:ln cap="flat"/>
        </p:spPr>
      </p:sp>
      <p:sp>
        <p:nvSpPr>
          <p:cNvPr id="29699"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73905259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F3A1EC45-E4AB-48A6-83A5-40D2E5490FF7}"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74</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9698" name="Rectangle 2"/>
          <p:cNvSpPr>
            <a:spLocks noGrp="1" noRot="1" noChangeAspect="1" noChangeArrowheads="1" noTextEdit="1"/>
          </p:cNvSpPr>
          <p:nvPr>
            <p:ph type="sldImg"/>
          </p:nvPr>
        </p:nvSpPr>
        <p:spPr>
          <a:xfrm>
            <a:off x="1120775" y="693738"/>
            <a:ext cx="4613275" cy="3459162"/>
          </a:xfrm>
          <a:ln cap="flat"/>
        </p:spPr>
      </p:sp>
      <p:sp>
        <p:nvSpPr>
          <p:cNvPr id="29699"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206593909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F3A1EC45-E4AB-48A6-83A5-40D2E5490FF7}"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75</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9698" name="Rectangle 2"/>
          <p:cNvSpPr>
            <a:spLocks noGrp="1" noRot="1" noChangeAspect="1" noChangeArrowheads="1" noTextEdit="1"/>
          </p:cNvSpPr>
          <p:nvPr>
            <p:ph type="sldImg"/>
          </p:nvPr>
        </p:nvSpPr>
        <p:spPr>
          <a:xfrm>
            <a:off x="1120775" y="693738"/>
            <a:ext cx="4613275" cy="3459162"/>
          </a:xfrm>
          <a:ln cap="flat"/>
        </p:spPr>
      </p:sp>
      <p:sp>
        <p:nvSpPr>
          <p:cNvPr id="29699" name="Rectangle 3"/>
          <p:cNvSpPr>
            <a:spLocks noGrp="1" noChangeArrowheads="1"/>
          </p:cNvSpPr>
          <p:nvPr>
            <p:ph type="body" idx="1"/>
          </p:nvPr>
        </p:nvSpPr>
        <p:spPr>
          <a:ln/>
        </p:spPr>
        <p:txBody>
          <a:bodyPr/>
          <a:lstStyle/>
          <a:p>
            <a:endParaRPr lang="es-MX" dirty="0"/>
          </a:p>
        </p:txBody>
      </p:sp>
    </p:spTree>
    <p:extLst>
      <p:ext uri="{BB962C8B-B14F-4D97-AF65-F5344CB8AC3E}">
        <p14:creationId xmlns:p14="http://schemas.microsoft.com/office/powerpoint/2010/main" val="194044516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F3A1EC45-E4AB-48A6-83A5-40D2E5490FF7}"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76</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9698" name="Rectangle 2"/>
          <p:cNvSpPr>
            <a:spLocks noGrp="1" noRot="1" noChangeAspect="1" noChangeArrowheads="1" noTextEdit="1"/>
          </p:cNvSpPr>
          <p:nvPr>
            <p:ph type="sldImg"/>
          </p:nvPr>
        </p:nvSpPr>
        <p:spPr>
          <a:xfrm>
            <a:off x="1120775" y="693738"/>
            <a:ext cx="4613275" cy="3459162"/>
          </a:xfrm>
          <a:ln cap="flat"/>
        </p:spPr>
      </p:sp>
      <p:sp>
        <p:nvSpPr>
          <p:cNvPr id="29699"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257579967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F3A1EC45-E4AB-48A6-83A5-40D2E5490FF7}"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77</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9698" name="Rectangle 2"/>
          <p:cNvSpPr>
            <a:spLocks noGrp="1" noRot="1" noChangeAspect="1" noChangeArrowheads="1" noTextEdit="1"/>
          </p:cNvSpPr>
          <p:nvPr>
            <p:ph type="sldImg"/>
          </p:nvPr>
        </p:nvSpPr>
        <p:spPr>
          <a:xfrm>
            <a:off x="1120775" y="693738"/>
            <a:ext cx="4613275" cy="3459162"/>
          </a:xfrm>
          <a:ln cap="flat"/>
        </p:spPr>
      </p:sp>
      <p:sp>
        <p:nvSpPr>
          <p:cNvPr id="29699"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22696010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F3A1EC45-E4AB-48A6-83A5-40D2E5490FF7}"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78</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9698" name="Rectangle 2"/>
          <p:cNvSpPr>
            <a:spLocks noGrp="1" noRot="1" noChangeAspect="1" noChangeArrowheads="1" noTextEdit="1"/>
          </p:cNvSpPr>
          <p:nvPr>
            <p:ph type="sldImg"/>
          </p:nvPr>
        </p:nvSpPr>
        <p:spPr>
          <a:xfrm>
            <a:off x="1120775" y="693738"/>
            <a:ext cx="4613275" cy="3459162"/>
          </a:xfrm>
          <a:ln cap="flat"/>
        </p:spPr>
      </p:sp>
      <p:sp>
        <p:nvSpPr>
          <p:cNvPr id="29699"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16711075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92868DB-8D20-48D7-AC1D-E1F565630DA4}" type="slidenum">
              <a:rPr lang="es-ES_tradnl"/>
              <a:pPr/>
              <a:t>10</a:t>
            </a:fld>
            <a:endParaRPr lang="es-ES_tradnl"/>
          </a:p>
        </p:txBody>
      </p:sp>
      <p:sp>
        <p:nvSpPr>
          <p:cNvPr id="5122" name="Rectangle 2"/>
          <p:cNvSpPr>
            <a:spLocks noGrp="1" noRot="1" noChangeAspect="1" noChangeArrowheads="1" noTextEdit="1"/>
          </p:cNvSpPr>
          <p:nvPr>
            <p:ph type="sldImg"/>
          </p:nvPr>
        </p:nvSpPr>
        <p:spPr>
          <a:xfrm>
            <a:off x="1120775" y="693738"/>
            <a:ext cx="4613275" cy="3459162"/>
          </a:xfrm>
          <a:ln cap="flat"/>
        </p:spPr>
      </p:sp>
      <p:sp>
        <p:nvSpPr>
          <p:cNvPr id="5123"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224308185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F3A1EC45-E4AB-48A6-83A5-40D2E5490FF7}"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79</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9698" name="Rectangle 2"/>
          <p:cNvSpPr>
            <a:spLocks noGrp="1" noRot="1" noChangeAspect="1" noChangeArrowheads="1" noTextEdit="1"/>
          </p:cNvSpPr>
          <p:nvPr>
            <p:ph type="sldImg"/>
          </p:nvPr>
        </p:nvSpPr>
        <p:spPr>
          <a:xfrm>
            <a:off x="1120775" y="693738"/>
            <a:ext cx="4613275" cy="3459162"/>
          </a:xfrm>
          <a:ln cap="flat"/>
        </p:spPr>
      </p:sp>
      <p:sp>
        <p:nvSpPr>
          <p:cNvPr id="29699"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68378411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F3A1EC45-E4AB-48A6-83A5-40D2E5490FF7}"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80</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9698" name="Rectangle 2"/>
          <p:cNvSpPr>
            <a:spLocks noGrp="1" noRot="1" noChangeAspect="1" noChangeArrowheads="1" noTextEdit="1"/>
          </p:cNvSpPr>
          <p:nvPr>
            <p:ph type="sldImg"/>
          </p:nvPr>
        </p:nvSpPr>
        <p:spPr>
          <a:xfrm>
            <a:off x="1120775" y="693738"/>
            <a:ext cx="4613275" cy="3459162"/>
          </a:xfrm>
          <a:ln cap="flat"/>
        </p:spPr>
      </p:sp>
      <p:sp>
        <p:nvSpPr>
          <p:cNvPr id="29699"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227597109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F3A1EC45-E4AB-48A6-83A5-40D2E5490FF7}"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81</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9698" name="Rectangle 2"/>
          <p:cNvSpPr>
            <a:spLocks noGrp="1" noRot="1" noChangeAspect="1" noChangeArrowheads="1" noTextEdit="1"/>
          </p:cNvSpPr>
          <p:nvPr>
            <p:ph type="sldImg"/>
          </p:nvPr>
        </p:nvSpPr>
        <p:spPr>
          <a:xfrm>
            <a:off x="1120775" y="693738"/>
            <a:ext cx="4613275" cy="3459162"/>
          </a:xfrm>
          <a:ln cap="flat"/>
        </p:spPr>
      </p:sp>
      <p:sp>
        <p:nvSpPr>
          <p:cNvPr id="29699"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87974246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F3A1EC45-E4AB-48A6-83A5-40D2E5490FF7}"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82</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9698" name="Rectangle 2"/>
          <p:cNvSpPr>
            <a:spLocks noGrp="1" noRot="1" noChangeAspect="1" noChangeArrowheads="1" noTextEdit="1"/>
          </p:cNvSpPr>
          <p:nvPr>
            <p:ph type="sldImg"/>
          </p:nvPr>
        </p:nvSpPr>
        <p:spPr>
          <a:xfrm>
            <a:off x="1120775" y="693738"/>
            <a:ext cx="4613275" cy="3459162"/>
          </a:xfrm>
          <a:ln cap="flat"/>
        </p:spPr>
      </p:sp>
      <p:sp>
        <p:nvSpPr>
          <p:cNvPr id="29699"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2438228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F3A1EC45-E4AB-48A6-83A5-40D2E5490FF7}"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83</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9698" name="Rectangle 2"/>
          <p:cNvSpPr>
            <a:spLocks noGrp="1" noRot="1" noChangeAspect="1" noChangeArrowheads="1" noTextEdit="1"/>
          </p:cNvSpPr>
          <p:nvPr>
            <p:ph type="sldImg"/>
          </p:nvPr>
        </p:nvSpPr>
        <p:spPr>
          <a:xfrm>
            <a:off x="1120775" y="693738"/>
            <a:ext cx="4613275" cy="3459162"/>
          </a:xfrm>
          <a:ln cap="flat"/>
        </p:spPr>
      </p:sp>
      <p:sp>
        <p:nvSpPr>
          <p:cNvPr id="29699"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416958109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F3A1EC45-E4AB-48A6-83A5-40D2E5490FF7}"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84</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9698" name="Rectangle 2"/>
          <p:cNvSpPr>
            <a:spLocks noGrp="1" noRot="1" noChangeAspect="1" noChangeArrowheads="1" noTextEdit="1"/>
          </p:cNvSpPr>
          <p:nvPr>
            <p:ph type="sldImg"/>
          </p:nvPr>
        </p:nvSpPr>
        <p:spPr>
          <a:xfrm>
            <a:off x="1120775" y="693738"/>
            <a:ext cx="4613275" cy="3459162"/>
          </a:xfrm>
          <a:ln cap="flat"/>
        </p:spPr>
      </p:sp>
      <p:sp>
        <p:nvSpPr>
          <p:cNvPr id="29699"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397318677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62000" rtl="0" eaLnBrk="0" fontAlgn="base" latinLnBrk="0" hangingPunct="0">
              <a:lnSpc>
                <a:spcPct val="100000"/>
              </a:lnSpc>
              <a:spcBef>
                <a:spcPct val="0"/>
              </a:spcBef>
              <a:spcAft>
                <a:spcPct val="0"/>
              </a:spcAft>
              <a:buClrTx/>
              <a:buSzTx/>
              <a:buFontTx/>
              <a:buNone/>
              <a:tabLst/>
              <a:defRPr/>
            </a:pPr>
            <a:fld id="{F3A1EC45-E4AB-48A6-83A5-40D2E5490FF7}" type="slidenum">
              <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62000" rtl="0" eaLnBrk="0" fontAlgn="base" latinLnBrk="0" hangingPunct="0">
                <a:lnSpc>
                  <a:spcPct val="100000"/>
                </a:lnSpc>
                <a:spcBef>
                  <a:spcPct val="0"/>
                </a:spcBef>
                <a:spcAft>
                  <a:spcPct val="0"/>
                </a:spcAft>
                <a:buClrTx/>
                <a:buSzTx/>
                <a:buFontTx/>
                <a:buNone/>
                <a:tabLst/>
                <a:defRPr/>
              </a:pPr>
              <a:t>85</a:t>
            </a:fld>
            <a:endParaRPr kumimoji="0" lang="es-ES_tradnl"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9698" name="Rectangle 2"/>
          <p:cNvSpPr>
            <a:spLocks noGrp="1" noRot="1" noChangeAspect="1" noChangeArrowheads="1" noTextEdit="1"/>
          </p:cNvSpPr>
          <p:nvPr>
            <p:ph type="sldImg"/>
          </p:nvPr>
        </p:nvSpPr>
        <p:spPr>
          <a:xfrm>
            <a:off x="1120775" y="693738"/>
            <a:ext cx="4613275" cy="3459162"/>
          </a:xfrm>
          <a:ln cap="flat"/>
        </p:spPr>
      </p:sp>
      <p:sp>
        <p:nvSpPr>
          <p:cNvPr id="29699"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10765392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92868DB-8D20-48D7-AC1D-E1F565630DA4}" type="slidenum">
              <a:rPr lang="es-ES_tradnl"/>
              <a:pPr/>
              <a:t>11</a:t>
            </a:fld>
            <a:endParaRPr lang="es-ES_tradnl"/>
          </a:p>
        </p:txBody>
      </p:sp>
      <p:sp>
        <p:nvSpPr>
          <p:cNvPr id="5122" name="Rectangle 2"/>
          <p:cNvSpPr>
            <a:spLocks noGrp="1" noRot="1" noChangeAspect="1" noChangeArrowheads="1" noTextEdit="1"/>
          </p:cNvSpPr>
          <p:nvPr>
            <p:ph type="sldImg"/>
          </p:nvPr>
        </p:nvSpPr>
        <p:spPr>
          <a:xfrm>
            <a:off x="1120775" y="693738"/>
            <a:ext cx="4613275" cy="3459162"/>
          </a:xfrm>
          <a:ln cap="flat"/>
        </p:spPr>
      </p:sp>
      <p:sp>
        <p:nvSpPr>
          <p:cNvPr id="5123"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22430818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92868DB-8D20-48D7-AC1D-E1F565630DA4}" type="slidenum">
              <a:rPr lang="es-ES_tradnl"/>
              <a:pPr/>
              <a:t>12</a:t>
            </a:fld>
            <a:endParaRPr lang="es-ES_tradnl"/>
          </a:p>
        </p:txBody>
      </p:sp>
      <p:sp>
        <p:nvSpPr>
          <p:cNvPr id="5122" name="Rectangle 2"/>
          <p:cNvSpPr>
            <a:spLocks noGrp="1" noRot="1" noChangeAspect="1" noChangeArrowheads="1" noTextEdit="1"/>
          </p:cNvSpPr>
          <p:nvPr>
            <p:ph type="sldImg"/>
          </p:nvPr>
        </p:nvSpPr>
        <p:spPr>
          <a:xfrm>
            <a:off x="1120775" y="693738"/>
            <a:ext cx="4613275" cy="3459162"/>
          </a:xfrm>
          <a:ln cap="flat"/>
        </p:spPr>
      </p:sp>
      <p:sp>
        <p:nvSpPr>
          <p:cNvPr id="5123"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22430818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92868DB-8D20-48D7-AC1D-E1F565630DA4}" type="slidenum">
              <a:rPr lang="es-ES_tradnl"/>
              <a:pPr/>
              <a:t>13</a:t>
            </a:fld>
            <a:endParaRPr lang="es-ES_tradnl"/>
          </a:p>
        </p:txBody>
      </p:sp>
      <p:sp>
        <p:nvSpPr>
          <p:cNvPr id="5122" name="Rectangle 2"/>
          <p:cNvSpPr>
            <a:spLocks noGrp="1" noRot="1" noChangeAspect="1" noChangeArrowheads="1" noTextEdit="1"/>
          </p:cNvSpPr>
          <p:nvPr>
            <p:ph type="sldImg"/>
          </p:nvPr>
        </p:nvSpPr>
        <p:spPr>
          <a:xfrm>
            <a:off x="1120775" y="693738"/>
            <a:ext cx="4613275" cy="3459162"/>
          </a:xfrm>
          <a:ln cap="flat"/>
        </p:spPr>
      </p:sp>
      <p:sp>
        <p:nvSpPr>
          <p:cNvPr id="5123"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22430818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120775" y="693738"/>
            <a:ext cx="4613275" cy="3459162"/>
          </a:xfrm>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684091D8-1D8C-4C79-ACE5-07E37BFC150E}" type="slidenum">
              <a:rPr lang="es-ES_tradnl" smtClean="0"/>
              <a:pPr/>
              <a:t>14</a:t>
            </a:fld>
            <a:endParaRPr lang="es-ES_tradnl"/>
          </a:p>
        </p:txBody>
      </p:sp>
    </p:spTree>
    <p:extLst>
      <p:ext uri="{BB962C8B-B14F-4D97-AF65-F5344CB8AC3E}">
        <p14:creationId xmlns:p14="http://schemas.microsoft.com/office/powerpoint/2010/main" val="23314139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8" name="7 Título"/>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s-ES"/>
              <a:t>Haga clic para modificar el estilo de título del patrón</a:t>
            </a:r>
            <a:endParaRPr kumimoji="0" lang="en-US"/>
          </a:p>
        </p:txBody>
      </p:sp>
      <p:sp>
        <p:nvSpPr>
          <p:cNvPr id="9" name="8 Subtítulo"/>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a:t>Haga clic para modificar el estilo de subtítulo del patrón</a:t>
            </a:r>
            <a:endParaRPr kumimoji="0" lang="en-US"/>
          </a:p>
        </p:txBody>
      </p:sp>
      <p:sp>
        <p:nvSpPr>
          <p:cNvPr id="28" name="27 Marcador de fecha"/>
          <p:cNvSpPr>
            <a:spLocks noGrp="1"/>
          </p:cNvSpPr>
          <p:nvPr>
            <p:ph type="dt" sz="half" idx="10"/>
          </p:nvPr>
        </p:nvSpPr>
        <p:spPr>
          <a:xfrm>
            <a:off x="6400800" y="6355080"/>
            <a:ext cx="2286000" cy="365760"/>
          </a:xfrm>
        </p:spPr>
        <p:txBody>
          <a:bodyPr/>
          <a:lstStyle>
            <a:lvl1pPr>
              <a:defRPr sz="1400"/>
            </a:lvl1pPr>
          </a:lstStyle>
          <a:p>
            <a:endParaRPr lang="es-ES_tradnl"/>
          </a:p>
        </p:txBody>
      </p:sp>
      <p:sp>
        <p:nvSpPr>
          <p:cNvPr id="17" name="16 Marcador de pie de página"/>
          <p:cNvSpPr>
            <a:spLocks noGrp="1"/>
          </p:cNvSpPr>
          <p:nvPr>
            <p:ph type="ftr" sz="quarter" idx="11"/>
          </p:nvPr>
        </p:nvSpPr>
        <p:spPr>
          <a:xfrm>
            <a:off x="2898648" y="6355080"/>
            <a:ext cx="3474720" cy="365760"/>
          </a:xfrm>
        </p:spPr>
        <p:txBody>
          <a:bodyPr/>
          <a:lstStyle/>
          <a:p>
            <a:endParaRPr lang="es-ES_tradnl"/>
          </a:p>
        </p:txBody>
      </p:sp>
      <p:sp>
        <p:nvSpPr>
          <p:cNvPr id="29" name="28 Marcador de número de diapositiva"/>
          <p:cNvSpPr>
            <a:spLocks noGrp="1"/>
          </p:cNvSpPr>
          <p:nvPr>
            <p:ph type="sldNum" sz="quarter" idx="12"/>
          </p:nvPr>
        </p:nvSpPr>
        <p:spPr>
          <a:xfrm>
            <a:off x="1216152" y="6355080"/>
            <a:ext cx="1219200" cy="365760"/>
          </a:xfrm>
        </p:spPr>
        <p:txBody>
          <a:bodyPr/>
          <a:lstStyle/>
          <a:p>
            <a:fld id="{FE87EC46-880A-4C70-A010-8DF69582600D}" type="slidenum">
              <a:rPr lang="es-ES_tradnl" smtClean="0"/>
              <a:pPr/>
              <a:t>‹Nº›</a:t>
            </a:fld>
            <a:endParaRPr lang="es-ES_tradnl"/>
          </a:p>
        </p:txBody>
      </p:sp>
      <p:sp>
        <p:nvSpPr>
          <p:cNvPr id="21" name="20 Rectángulo"/>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32 Rectángulo"/>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21 Rectángulo"/>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31 Rectángulo"/>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328B29A4-EB53-4B62-BD66-8009006C2604}" type="slidenum">
              <a:rPr lang="es-ES_tradnl" smtClean="0"/>
              <a:pPr/>
              <a:t>‹Nº›</a:t>
            </a:fld>
            <a:endParaRPr lang="es-ES_trad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D1A12239-C330-47EF-9CF2-0CDCFA274A6B}" type="slidenum">
              <a:rPr lang="es-ES_tradnl" smtClean="0"/>
              <a:pPr/>
              <a:t>‹Nº›</a:t>
            </a:fld>
            <a:endParaRPr lang="es-ES_tradnl"/>
          </a:p>
        </p:txBody>
      </p:sp>
      <p:sp>
        <p:nvSpPr>
          <p:cNvPr id="7" name="6 Conector recto"/>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7 Triángulo isósceles"/>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Conector recto"/>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4" name="3 Marcador de fecha"/>
          <p:cNvSpPr>
            <a:spLocks noGrp="1"/>
          </p:cNvSpPr>
          <p:nvPr>
            <p:ph type="dt" sz="half" idx="10"/>
          </p:nvPr>
        </p:nvSpPr>
        <p:spPr/>
        <p:txBody>
          <a:bodyPr/>
          <a:lstStyle/>
          <a:p>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57246E5E-E010-41E4-AD7D-3EEBD46E4E3E}" type="slidenum">
              <a:rPr lang="es-ES_tradnl" smtClean="0"/>
              <a:pPr/>
              <a:t>‹Nº›</a:t>
            </a:fld>
            <a:endParaRPr lang="es-ES_tradnl"/>
          </a:p>
        </p:txBody>
      </p:sp>
      <p:sp>
        <p:nvSpPr>
          <p:cNvPr id="8" name="7 Marcador de contenido"/>
          <p:cNvSpPr>
            <a:spLocks noGrp="1"/>
          </p:cNvSpPr>
          <p:nvPr>
            <p:ph sz="quarter" idx="1"/>
          </p:nvPr>
        </p:nvSpPr>
        <p:spPr>
          <a:xfrm>
            <a:off x="457200" y="1219200"/>
            <a:ext cx="8229600" cy="4937760"/>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a:t>Haga clic para modificar el estilo de texto del patrón</a:t>
            </a:r>
          </a:p>
        </p:txBody>
      </p:sp>
      <p:sp>
        <p:nvSpPr>
          <p:cNvPr id="4" name="3 Marcador de fecha"/>
          <p:cNvSpPr>
            <a:spLocks noGrp="1"/>
          </p:cNvSpPr>
          <p:nvPr>
            <p:ph type="dt" sz="half" idx="10"/>
          </p:nvPr>
        </p:nvSpPr>
        <p:spPr>
          <a:xfrm>
            <a:off x="6400800" y="6355080"/>
            <a:ext cx="2286000" cy="365760"/>
          </a:xfrm>
        </p:spPr>
        <p:txBody>
          <a:bodyPr/>
          <a:lstStyle/>
          <a:p>
            <a:endParaRPr lang="es-ES_tradnl"/>
          </a:p>
        </p:txBody>
      </p:sp>
      <p:sp>
        <p:nvSpPr>
          <p:cNvPr id="5" name="4 Marcador de pie de página"/>
          <p:cNvSpPr>
            <a:spLocks noGrp="1"/>
          </p:cNvSpPr>
          <p:nvPr>
            <p:ph type="ftr" sz="quarter" idx="11"/>
          </p:nvPr>
        </p:nvSpPr>
        <p:spPr>
          <a:xfrm>
            <a:off x="2898648" y="6355080"/>
            <a:ext cx="3474720" cy="365760"/>
          </a:xfrm>
        </p:spPr>
        <p:txBody>
          <a:bodyPr/>
          <a:lstStyle/>
          <a:p>
            <a:endParaRPr lang="es-ES_tradnl"/>
          </a:p>
        </p:txBody>
      </p:sp>
      <p:sp>
        <p:nvSpPr>
          <p:cNvPr id="6" name="5 Marcador de número de diapositiva"/>
          <p:cNvSpPr>
            <a:spLocks noGrp="1"/>
          </p:cNvSpPr>
          <p:nvPr>
            <p:ph type="sldNum" sz="quarter" idx="12"/>
          </p:nvPr>
        </p:nvSpPr>
        <p:spPr>
          <a:xfrm>
            <a:off x="1069848" y="6355080"/>
            <a:ext cx="1520952" cy="365760"/>
          </a:xfrm>
        </p:spPr>
        <p:txBody>
          <a:bodyPr/>
          <a:lstStyle/>
          <a:p>
            <a:fld id="{23673EEE-4C69-41B2-B4DD-0BCF346C33A9}" type="slidenum">
              <a:rPr lang="es-ES_tradnl" smtClean="0"/>
              <a:pPr/>
              <a:t>‹Nº›</a:t>
            </a:fld>
            <a:endParaRPr lang="es-ES_tradnl"/>
          </a:p>
        </p:txBody>
      </p:sp>
      <p:sp>
        <p:nvSpPr>
          <p:cNvPr id="7" name="6 Rectángulo"/>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8229600" cy="914400"/>
          </a:xfrm>
        </p:spPr>
        <p:txBody>
          <a:bodyPr/>
          <a:lstStyle/>
          <a:p>
            <a:r>
              <a:rPr kumimoji="0" lang="es-ES"/>
              <a:t>Haga clic para modificar el estilo de título del patrón</a:t>
            </a:r>
            <a:endParaRPr kumimoji="0" lang="en-US"/>
          </a:p>
        </p:txBody>
      </p:sp>
      <p:sp>
        <p:nvSpPr>
          <p:cNvPr id="5" name="4 Marcador de fecha"/>
          <p:cNvSpPr>
            <a:spLocks noGrp="1"/>
          </p:cNvSpPr>
          <p:nvPr>
            <p:ph type="dt" sz="half" idx="10"/>
          </p:nvPr>
        </p:nvSpPr>
        <p:spPr/>
        <p:txBody>
          <a:bodyPr/>
          <a:lstStyle/>
          <a:p>
            <a:endParaRPr lang="es-ES_tradnl"/>
          </a:p>
        </p:txBody>
      </p:sp>
      <p:sp>
        <p:nvSpPr>
          <p:cNvPr id="6" name="5 Marcador de pie de página"/>
          <p:cNvSpPr>
            <a:spLocks noGrp="1"/>
          </p:cNvSpPr>
          <p:nvPr>
            <p:ph type="ftr" sz="quarter" idx="11"/>
          </p:nvPr>
        </p:nvSpPr>
        <p:spPr/>
        <p:txBody>
          <a:bodyPr/>
          <a:lstStyle/>
          <a:p>
            <a:endParaRPr lang="es-ES_tradnl"/>
          </a:p>
        </p:txBody>
      </p:sp>
      <p:sp>
        <p:nvSpPr>
          <p:cNvPr id="7" name="6 Marcador de número de diapositiva"/>
          <p:cNvSpPr>
            <a:spLocks noGrp="1"/>
          </p:cNvSpPr>
          <p:nvPr>
            <p:ph type="sldNum" sz="quarter" idx="12"/>
          </p:nvPr>
        </p:nvSpPr>
        <p:spPr/>
        <p:txBody>
          <a:bodyPr/>
          <a:lstStyle/>
          <a:p>
            <a:fld id="{B48A81B7-DF7F-4A12-876D-6C06510AE55E}" type="slidenum">
              <a:rPr lang="es-ES_tradnl" smtClean="0"/>
              <a:pPr/>
              <a:t>‹Nº›</a:t>
            </a:fld>
            <a:endParaRPr lang="es-ES_tradnl"/>
          </a:p>
        </p:txBody>
      </p:sp>
      <p:sp>
        <p:nvSpPr>
          <p:cNvPr id="9" name="8 Marcador de contenido"/>
          <p:cNvSpPr>
            <a:spLocks noGrp="1"/>
          </p:cNvSpPr>
          <p:nvPr>
            <p:ph sz="quarter" idx="1"/>
          </p:nvPr>
        </p:nvSpPr>
        <p:spPr>
          <a:xfrm>
            <a:off x="457200" y="1219200"/>
            <a:ext cx="4041648" cy="4937760"/>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11" name="10 Marcador de contenido"/>
          <p:cNvSpPr>
            <a:spLocks noGrp="1"/>
          </p:cNvSpPr>
          <p:nvPr>
            <p:ph sz="quarter" idx="2"/>
          </p:nvPr>
        </p:nvSpPr>
        <p:spPr>
          <a:xfrm>
            <a:off x="4632198" y="1216152"/>
            <a:ext cx="4041648" cy="4937760"/>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8229600" cy="914400"/>
          </a:xfrm>
        </p:spPr>
        <p:txBody>
          <a:bodyPr anchor="ctr"/>
          <a:lstStyle>
            <a:lvl1pPr>
              <a:defRPr/>
            </a:lvl1pPr>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a:t>Haga clic para modificar el estilo de texto del patrón</a:t>
            </a:r>
          </a:p>
        </p:txBody>
      </p:sp>
      <p:sp>
        <p:nvSpPr>
          <p:cNvPr id="4" name="3 Marcador de texto"/>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a:t>Haga clic para modificar el estilo de texto del patrón</a:t>
            </a:r>
          </a:p>
        </p:txBody>
      </p:sp>
      <p:sp>
        <p:nvSpPr>
          <p:cNvPr id="7" name="6 Marcador de fecha"/>
          <p:cNvSpPr>
            <a:spLocks noGrp="1"/>
          </p:cNvSpPr>
          <p:nvPr>
            <p:ph type="dt" sz="half" idx="10"/>
          </p:nvPr>
        </p:nvSpPr>
        <p:spPr/>
        <p:txBody>
          <a:bodyPr/>
          <a:lstStyle/>
          <a:p>
            <a:endParaRPr lang="es-ES_tradnl"/>
          </a:p>
        </p:txBody>
      </p:sp>
      <p:sp>
        <p:nvSpPr>
          <p:cNvPr id="8" name="7 Marcador de pie de página"/>
          <p:cNvSpPr>
            <a:spLocks noGrp="1"/>
          </p:cNvSpPr>
          <p:nvPr>
            <p:ph type="ftr" sz="quarter" idx="11"/>
          </p:nvPr>
        </p:nvSpPr>
        <p:spPr/>
        <p:txBody>
          <a:bodyPr/>
          <a:lstStyle/>
          <a:p>
            <a:endParaRPr lang="es-ES_tradnl"/>
          </a:p>
        </p:txBody>
      </p:sp>
      <p:sp>
        <p:nvSpPr>
          <p:cNvPr id="9" name="8 Marcador de número de diapositiva"/>
          <p:cNvSpPr>
            <a:spLocks noGrp="1"/>
          </p:cNvSpPr>
          <p:nvPr>
            <p:ph type="sldNum" sz="quarter" idx="12"/>
          </p:nvPr>
        </p:nvSpPr>
        <p:spPr/>
        <p:txBody>
          <a:bodyPr/>
          <a:lstStyle/>
          <a:p>
            <a:fld id="{487B84BA-454E-40D6-9BB7-2FB8BFDB0973}" type="slidenum">
              <a:rPr lang="es-ES_tradnl" smtClean="0"/>
              <a:pPr/>
              <a:t>‹Nº›</a:t>
            </a:fld>
            <a:endParaRPr lang="es-ES_tradnl"/>
          </a:p>
        </p:txBody>
      </p:sp>
      <p:sp>
        <p:nvSpPr>
          <p:cNvPr id="11" name="10 Marcador de contenido"/>
          <p:cNvSpPr>
            <a:spLocks noGrp="1"/>
          </p:cNvSpPr>
          <p:nvPr>
            <p:ph sz="quarter" idx="2"/>
          </p:nvPr>
        </p:nvSpPr>
        <p:spPr>
          <a:xfrm>
            <a:off x="457200" y="2133600"/>
            <a:ext cx="4038600" cy="4038600"/>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13" name="12 Marcador de contenido"/>
          <p:cNvSpPr>
            <a:spLocks noGrp="1"/>
          </p:cNvSpPr>
          <p:nvPr>
            <p:ph sz="quarter" idx="4"/>
          </p:nvPr>
        </p:nvSpPr>
        <p:spPr>
          <a:xfrm>
            <a:off x="4648200" y="2133600"/>
            <a:ext cx="4038600" cy="4038600"/>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8229600" cy="914400"/>
          </a:xfrm>
        </p:spPr>
        <p:txBody>
          <a:bodyPr/>
          <a:lstStyle/>
          <a:p>
            <a:r>
              <a:rPr kumimoji="0" lang="es-ES"/>
              <a:t>Haga clic para modificar el estilo de título del patrón</a:t>
            </a:r>
            <a:endParaRPr kumimoji="0" lang="en-US"/>
          </a:p>
        </p:txBody>
      </p:sp>
      <p:sp>
        <p:nvSpPr>
          <p:cNvPr id="3" name="2 Marcador de fecha"/>
          <p:cNvSpPr>
            <a:spLocks noGrp="1"/>
          </p:cNvSpPr>
          <p:nvPr>
            <p:ph type="dt" sz="half" idx="10"/>
          </p:nvPr>
        </p:nvSpPr>
        <p:spPr/>
        <p:txBody>
          <a:bodyPr/>
          <a:lstStyle/>
          <a:p>
            <a:endParaRPr lang="es-ES_tradnl"/>
          </a:p>
        </p:txBody>
      </p:sp>
      <p:sp>
        <p:nvSpPr>
          <p:cNvPr id="4" name="3 Marcador de pie de página"/>
          <p:cNvSpPr>
            <a:spLocks noGrp="1"/>
          </p:cNvSpPr>
          <p:nvPr>
            <p:ph type="ftr" sz="quarter" idx="11"/>
          </p:nvPr>
        </p:nvSpPr>
        <p:spPr/>
        <p:txBody>
          <a:bodyPr/>
          <a:lstStyle/>
          <a:p>
            <a:endParaRPr lang="es-ES_tradnl"/>
          </a:p>
        </p:txBody>
      </p:sp>
      <p:sp>
        <p:nvSpPr>
          <p:cNvPr id="5" name="4 Marcador de número de diapositiva"/>
          <p:cNvSpPr>
            <a:spLocks noGrp="1"/>
          </p:cNvSpPr>
          <p:nvPr>
            <p:ph type="sldNum" sz="quarter" idx="12"/>
          </p:nvPr>
        </p:nvSpPr>
        <p:spPr/>
        <p:txBody>
          <a:bodyPr/>
          <a:lstStyle/>
          <a:p>
            <a:fld id="{5E11287D-4B71-456C-A12A-2E0AFA628499}" type="slidenum">
              <a:rPr lang="es-ES_tradnl" smtClean="0"/>
              <a:pPr/>
              <a:t>‹Nº›</a:t>
            </a:fld>
            <a:endParaRPr lang="es-ES_tradnl"/>
          </a:p>
        </p:txBody>
      </p:sp>
      <p:sp>
        <p:nvSpPr>
          <p:cNvPr id="6" name="5 Triángulo isósceles"/>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endParaRPr lang="es-ES_tradnl"/>
          </a:p>
        </p:txBody>
      </p:sp>
      <p:sp>
        <p:nvSpPr>
          <p:cNvPr id="3" name="2 Marcador de pie de página"/>
          <p:cNvSpPr>
            <a:spLocks noGrp="1"/>
          </p:cNvSpPr>
          <p:nvPr>
            <p:ph type="ftr" sz="quarter" idx="11"/>
          </p:nvPr>
        </p:nvSpPr>
        <p:spPr/>
        <p:txBody>
          <a:bodyPr/>
          <a:lstStyle/>
          <a:p>
            <a:endParaRPr lang="es-ES_tradnl"/>
          </a:p>
        </p:txBody>
      </p:sp>
      <p:sp>
        <p:nvSpPr>
          <p:cNvPr id="4" name="3 Marcador de número de diapositiva"/>
          <p:cNvSpPr>
            <a:spLocks noGrp="1"/>
          </p:cNvSpPr>
          <p:nvPr>
            <p:ph type="sldNum" sz="quarter" idx="12"/>
          </p:nvPr>
        </p:nvSpPr>
        <p:spPr/>
        <p:txBody>
          <a:bodyPr/>
          <a:lstStyle/>
          <a:p>
            <a:fld id="{7E3743AE-9A19-4855-84B5-E7A4E7C9340D}" type="slidenum">
              <a:rPr lang="es-ES_tradnl" smtClean="0"/>
              <a:pPr/>
              <a:t>‹Nº›</a:t>
            </a:fld>
            <a:endParaRPr lang="es-ES_tradnl"/>
          </a:p>
        </p:txBody>
      </p:sp>
      <p:sp>
        <p:nvSpPr>
          <p:cNvPr id="5" name="4 Conector recto"/>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5 Triángulo isósceles"/>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s-ES"/>
              <a:t>Haga clic para modificar el estilo de título del patrón</a:t>
            </a:r>
            <a:endParaRPr kumimoji="0" lang="en-US"/>
          </a:p>
        </p:txBody>
      </p:sp>
      <p:sp>
        <p:nvSpPr>
          <p:cNvPr id="3" name="2 Marcador de texto"/>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s-ES"/>
              <a:t>Haga clic para modificar el estilo de texto del patrón</a:t>
            </a:r>
          </a:p>
        </p:txBody>
      </p:sp>
      <p:sp>
        <p:nvSpPr>
          <p:cNvPr id="5" name="4 Marcador de fecha"/>
          <p:cNvSpPr>
            <a:spLocks noGrp="1"/>
          </p:cNvSpPr>
          <p:nvPr>
            <p:ph type="dt" sz="half" idx="10"/>
          </p:nvPr>
        </p:nvSpPr>
        <p:spPr/>
        <p:txBody>
          <a:bodyPr/>
          <a:lstStyle/>
          <a:p>
            <a:endParaRPr lang="es-ES_tradnl"/>
          </a:p>
        </p:txBody>
      </p:sp>
      <p:sp>
        <p:nvSpPr>
          <p:cNvPr id="6" name="5 Marcador de pie de página"/>
          <p:cNvSpPr>
            <a:spLocks noGrp="1"/>
          </p:cNvSpPr>
          <p:nvPr>
            <p:ph type="ftr" sz="quarter" idx="11"/>
          </p:nvPr>
        </p:nvSpPr>
        <p:spPr/>
        <p:txBody>
          <a:bodyPr/>
          <a:lstStyle/>
          <a:p>
            <a:endParaRPr lang="es-ES_tradnl"/>
          </a:p>
        </p:txBody>
      </p:sp>
      <p:sp>
        <p:nvSpPr>
          <p:cNvPr id="7" name="6 Marcador de número de diapositiva"/>
          <p:cNvSpPr>
            <a:spLocks noGrp="1"/>
          </p:cNvSpPr>
          <p:nvPr>
            <p:ph type="sldNum" sz="quarter" idx="12"/>
          </p:nvPr>
        </p:nvSpPr>
        <p:spPr/>
        <p:txBody>
          <a:bodyPr/>
          <a:lstStyle/>
          <a:p>
            <a:fld id="{8E566DE4-D381-4AD5-9778-5D78239D72F7}" type="slidenum">
              <a:rPr lang="es-ES_tradnl" smtClean="0"/>
              <a:pPr/>
              <a:t>‹Nº›</a:t>
            </a:fld>
            <a:endParaRPr lang="es-ES_tradnl"/>
          </a:p>
        </p:txBody>
      </p:sp>
      <p:sp>
        <p:nvSpPr>
          <p:cNvPr id="8" name="7 Conector recto"/>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9 Conector recto"/>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Triángulo isósceles"/>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Marcador de contenido"/>
          <p:cNvSpPr>
            <a:spLocks noGrp="1"/>
          </p:cNvSpPr>
          <p:nvPr>
            <p:ph sz="quarter" idx="1"/>
          </p:nvPr>
        </p:nvSpPr>
        <p:spPr>
          <a:xfrm>
            <a:off x="304800" y="304800"/>
            <a:ext cx="5715000" cy="5715000"/>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s-ES"/>
              <a:t>Haga clic para modificar el estilo de título del patrón</a:t>
            </a:r>
            <a:endParaRPr kumimoji="0" lang="en-US"/>
          </a:p>
        </p:txBody>
      </p:sp>
      <p:sp>
        <p:nvSpPr>
          <p:cNvPr id="3" name="2 Marcador de posición de imagen"/>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s-ES"/>
              <a:t>Haga clic en el icono para agregar una imagen</a:t>
            </a:r>
            <a:endParaRPr kumimoji="0" lang="en-US" dirty="0"/>
          </a:p>
        </p:txBody>
      </p:sp>
      <p:sp>
        <p:nvSpPr>
          <p:cNvPr id="4" name="3 Marcador de texto"/>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s-ES"/>
              <a:t>Haga clic para modificar el estilo de texto del patrón</a:t>
            </a:r>
          </a:p>
        </p:txBody>
      </p:sp>
      <p:sp>
        <p:nvSpPr>
          <p:cNvPr id="5" name="4 Marcador de fecha"/>
          <p:cNvSpPr>
            <a:spLocks noGrp="1"/>
          </p:cNvSpPr>
          <p:nvPr>
            <p:ph type="dt" sz="half" idx="10"/>
          </p:nvPr>
        </p:nvSpPr>
        <p:spPr/>
        <p:txBody>
          <a:bodyPr/>
          <a:lstStyle/>
          <a:p>
            <a:endParaRPr lang="es-ES_tradnl"/>
          </a:p>
        </p:txBody>
      </p:sp>
      <p:sp>
        <p:nvSpPr>
          <p:cNvPr id="6" name="5 Marcador de pie de página"/>
          <p:cNvSpPr>
            <a:spLocks noGrp="1"/>
          </p:cNvSpPr>
          <p:nvPr>
            <p:ph type="ftr" sz="quarter" idx="11"/>
          </p:nvPr>
        </p:nvSpPr>
        <p:spPr/>
        <p:txBody>
          <a:bodyPr/>
          <a:lstStyle/>
          <a:p>
            <a:endParaRPr lang="es-ES_tradnl"/>
          </a:p>
        </p:txBody>
      </p:sp>
      <p:sp>
        <p:nvSpPr>
          <p:cNvPr id="7" name="6 Marcador de número de diapositiva"/>
          <p:cNvSpPr>
            <a:spLocks noGrp="1"/>
          </p:cNvSpPr>
          <p:nvPr>
            <p:ph type="sldNum" sz="quarter" idx="12"/>
          </p:nvPr>
        </p:nvSpPr>
        <p:spPr/>
        <p:txBody>
          <a:bodyPr/>
          <a:lstStyle/>
          <a:p>
            <a:fld id="{FDE3159E-8C4C-4B84-827C-EEB9E29DDA6E}" type="slidenum">
              <a:rPr lang="es-ES_tradnl" smtClean="0"/>
              <a:pPr/>
              <a:t>‹Nº›</a:t>
            </a:fld>
            <a:endParaRPr lang="es-ES_tradnl"/>
          </a:p>
        </p:txBody>
      </p:sp>
      <p:sp>
        <p:nvSpPr>
          <p:cNvPr id="8" name="7 Conector recto"/>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8 Triángulo isósceles"/>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457200" y="152400"/>
            <a:ext cx="8229600" cy="990600"/>
          </a:xfrm>
          <a:prstGeom prst="rect">
            <a:avLst/>
          </a:prstGeom>
        </p:spPr>
        <p:txBody>
          <a:bodyPr vert="horz" anchor="b" anchorCtr="0">
            <a:normAutofit/>
          </a:bodyPr>
          <a:lstStyle/>
          <a:p>
            <a:r>
              <a:rPr kumimoji="0" lang="es-ES"/>
              <a:t>Haga clic para modificar el estilo de título del patrón</a:t>
            </a:r>
            <a:endParaRPr kumimoji="0" lang="en-US"/>
          </a:p>
        </p:txBody>
      </p:sp>
      <p:sp>
        <p:nvSpPr>
          <p:cNvPr id="13" name="12 Marcador de texto"/>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s-ES"/>
              <a:t>Haga clic para modificar el estilo de texto del patrón</a:t>
            </a:r>
          </a:p>
          <a:p>
            <a:pPr lvl="1" eaLnBrk="1" latinLnBrk="0" hangingPunct="1"/>
            <a:r>
              <a:rPr kumimoji="0" lang="es-ES"/>
              <a:t>Segundo nivel</a:t>
            </a:r>
          </a:p>
          <a:p>
            <a:pPr lvl="2" eaLnBrk="1" latinLnBrk="0" hangingPunct="1"/>
            <a:r>
              <a:rPr kumimoji="0" lang="es-ES"/>
              <a:t>Tercer nivel</a:t>
            </a:r>
          </a:p>
          <a:p>
            <a:pPr lvl="3" eaLnBrk="1" latinLnBrk="0" hangingPunct="1"/>
            <a:r>
              <a:rPr kumimoji="0" lang="es-ES"/>
              <a:t>Cuarto nivel</a:t>
            </a:r>
          </a:p>
          <a:p>
            <a:pPr lvl="4" eaLnBrk="1" latinLnBrk="0" hangingPunct="1"/>
            <a:r>
              <a:rPr kumimoji="0" lang="es-ES"/>
              <a:t>Quinto nivel</a:t>
            </a:r>
            <a:endParaRPr kumimoji="0" lang="en-US"/>
          </a:p>
        </p:txBody>
      </p:sp>
      <p:sp>
        <p:nvSpPr>
          <p:cNvPr id="14" name="13 Marcador de fecha"/>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endParaRPr lang="es-ES_tradnl"/>
          </a:p>
        </p:txBody>
      </p:sp>
      <p:sp>
        <p:nvSpPr>
          <p:cNvPr id="3" name="2 Marcador de pie de página"/>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s-ES_tradnl"/>
          </a:p>
        </p:txBody>
      </p:sp>
      <p:sp>
        <p:nvSpPr>
          <p:cNvPr id="23" name="22 Marcador de número de diapositiva"/>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A1E0F1D5-2BC2-42B5-9697-D142D7196502}" type="slidenum">
              <a:rPr lang="es-ES_tradnl" smtClean="0"/>
              <a:pPr/>
              <a:t>‹Nº›</a:t>
            </a:fld>
            <a:endParaRPr lang="es-ES_tradnl"/>
          </a:p>
        </p:txBody>
      </p:sp>
      <p:sp>
        <p:nvSpPr>
          <p:cNvPr id="28" name="27 Conector recto"/>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28 Conector recto"/>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9 Triángulo isósceles"/>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Lst>
  <p:hf hdr="0" ftr="0" dt="0"/>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png"/><Relationship Id="rId1" Type="http://schemas.openxmlformats.org/officeDocument/2006/relationships/slideLayout" Target="../slideLayouts/slideLayout7.xml"/><Relationship Id="rId6" Type="http://schemas.openxmlformats.org/officeDocument/2006/relationships/image" Target="../media/image29.png"/><Relationship Id="rId11" Type="http://schemas.openxmlformats.org/officeDocument/2006/relationships/image" Target="../media/image34.png"/><Relationship Id="rId5" Type="http://schemas.openxmlformats.org/officeDocument/2006/relationships/image" Target="../media/image28.png"/><Relationship Id="rId10" Type="http://schemas.openxmlformats.org/officeDocument/2006/relationships/image" Target="../media/image33.png"/><Relationship Id="rId4" Type="http://schemas.openxmlformats.org/officeDocument/2006/relationships/image" Target="../media/image27.png"/><Relationship Id="rId9" Type="http://schemas.openxmlformats.org/officeDocument/2006/relationships/image" Target="../media/image3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microsoft.com/office/2007/relationships/hdphoto" Target="../media/hdphoto1.wdp"/></Relationships>
</file>

<file path=ppt/slides/_rels/slide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microsoft.com/office/2007/relationships/hdphoto" Target="../media/hdphoto1.wdp"/></Relationships>
</file>

<file path=ppt/slides/_rels/slide3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microsoft.com/office/2007/relationships/hdphoto" Target="../media/hdphoto1.wdp"/></Relationships>
</file>

<file path=ppt/slides/_rels/slide70.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microsoft.com/office/2007/relationships/hdphoto" Target="../media/hdphoto1.wdp"/></Relationships>
</file>

<file path=ppt/slides/_rels/slide8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56.xml"/><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8" Type="http://schemas.openxmlformats.org/officeDocument/2006/relationships/hyperlink" Target="http://www.objetos.unam.mx/" TargetMode="External"/><Relationship Id="rId13" Type="http://schemas.openxmlformats.org/officeDocument/2006/relationships/hyperlink" Target="http://www.foodnetworksolution.com/" TargetMode="External"/><Relationship Id="rId3" Type="http://schemas.openxmlformats.org/officeDocument/2006/relationships/hyperlink" Target="http://www.ibt.unam.mx/" TargetMode="External"/><Relationship Id="rId7" Type="http://schemas.openxmlformats.org/officeDocument/2006/relationships/hyperlink" Target="http://www.es.wikipedia.org/" TargetMode="External"/><Relationship Id="rId12" Type="http://schemas.openxmlformats.org/officeDocument/2006/relationships/hyperlink" Target="http://www.alamy.es/" TargetMode="External"/><Relationship Id="rId17" Type="http://schemas.openxmlformats.org/officeDocument/2006/relationships/hyperlink" Target="http://www.sites.google.com/" TargetMode="External"/><Relationship Id="rId2" Type="http://schemas.openxmlformats.org/officeDocument/2006/relationships/hyperlink" Target="https://goo.gl/images/Mw5pfu" TargetMode="External"/><Relationship Id="rId16" Type="http://schemas.openxmlformats.org/officeDocument/2006/relationships/hyperlink" Target="http://www.webs.ucm.es/" TargetMode="External"/><Relationship Id="rId1" Type="http://schemas.openxmlformats.org/officeDocument/2006/relationships/slideLayout" Target="../slideLayouts/slideLayout6.xml"/><Relationship Id="rId6" Type="http://schemas.openxmlformats.org/officeDocument/2006/relationships/hyperlink" Target="http://www.investigaci&#243;nyciencia.es/" TargetMode="External"/><Relationship Id="rId11" Type="http://schemas.openxmlformats.org/officeDocument/2006/relationships/hyperlink" Target="http://www.docentes.educaci&#243;n.navarra/" TargetMode="External"/><Relationship Id="rId5" Type="http://schemas.openxmlformats.org/officeDocument/2006/relationships/hyperlink" Target="https://www.revespcardiol.org/" TargetMode="External"/><Relationship Id="rId15" Type="http://schemas.openxmlformats.org/officeDocument/2006/relationships/hyperlink" Target="http://www.wordpress.com/" TargetMode="External"/><Relationship Id="rId10" Type="http://schemas.openxmlformats.org/officeDocument/2006/relationships/hyperlink" Target="http://www.researchgate.net/" TargetMode="External"/><Relationship Id="rId4" Type="http://schemas.openxmlformats.org/officeDocument/2006/relationships/hyperlink" Target="https://onlinelibrary.wiley.com/" TargetMode="External"/><Relationship Id="rId9" Type="http://schemas.openxmlformats.org/officeDocument/2006/relationships/hyperlink" Target="http://www.khancademy.net/" TargetMode="External"/><Relationship Id="rId14" Type="http://schemas.openxmlformats.org/officeDocument/2006/relationships/hyperlink" Target="http://www.es.slidershare.net/"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030592" y="3530504"/>
            <a:ext cx="7238966" cy="1496476"/>
          </a:xfrm>
          <a:noFill/>
          <a:ln/>
        </p:spPr>
        <p:txBody>
          <a:bodyPr anchor="ctr" anchorCtr="1">
            <a:normAutofit fontScale="90000"/>
          </a:bodyPr>
          <a:lstStyle/>
          <a:p>
            <a:pPr lvl="0" indent="-342900" algn="ctr">
              <a:spcBef>
                <a:spcPts val="600"/>
              </a:spcBef>
              <a:defRPr/>
            </a:pPr>
            <a:r>
              <a:rPr lang="es-ES_tradnl" sz="27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UNIDAD II</a:t>
            </a:r>
            <a:br>
              <a:rPr lang="es-ES_tradnl"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br>
            <a:r>
              <a:rPr lang="es-ES_tradnl" sz="3100" b="1" cap="small" spc="2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PROTEINAS: Estructura y Función</a:t>
            </a:r>
            <a:br>
              <a:rPr lang="es-ES_tradnl" sz="3300" b="1" cap="small" spc="2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br>
            <a:r>
              <a:rPr lang="es-ES_tradnl" sz="2000" b="1" cap="small" spc="2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Proteínas: Polipéptidos de secuencia definida</a:t>
            </a:r>
          </a:p>
        </p:txBody>
      </p:sp>
      <p:sp>
        <p:nvSpPr>
          <p:cNvPr id="4099" name="Rectangle 3"/>
          <p:cNvSpPr>
            <a:spLocks noGrp="1" noChangeArrowheads="1"/>
          </p:cNvSpPr>
          <p:nvPr>
            <p:ph type="subTitle" idx="1"/>
          </p:nvPr>
        </p:nvSpPr>
        <p:spPr>
          <a:xfrm>
            <a:off x="1067665" y="5069492"/>
            <a:ext cx="7025721" cy="671796"/>
          </a:xfrm>
          <a:noFill/>
          <a:ln/>
          <a:effectLst/>
        </p:spPr>
        <p:txBody>
          <a:bodyPr>
            <a:noAutofit/>
          </a:bodyPr>
          <a:lstStyle/>
          <a:p>
            <a:pPr lvl="0" algn="ctr">
              <a:spcBef>
                <a:spcPts val="0"/>
              </a:spcBef>
              <a:buClr>
                <a:srgbClr val="44546A"/>
              </a:buClr>
              <a:buSzPct val="100000"/>
              <a:defRPr/>
            </a:pPr>
            <a:r>
              <a:rPr lang="es-ES" sz="1600" b="1" cap="small" spc="200" dirty="0">
                <a:solidFill>
                  <a:schemeClr val="accent6">
                    <a:lumMod val="50000"/>
                  </a:schemeClr>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M. en P. E. Ana Margarita Arrizabalaga Reynoso</a:t>
            </a:r>
          </a:p>
          <a:p>
            <a:pPr lvl="0" algn="ctr">
              <a:spcBef>
                <a:spcPts val="0"/>
              </a:spcBef>
              <a:buClr>
                <a:srgbClr val="44546A"/>
              </a:buClr>
              <a:buSzPct val="100000"/>
              <a:defRPr/>
            </a:pPr>
            <a:r>
              <a:rPr lang="es-ES" sz="1600" b="1" cap="small" spc="200" dirty="0">
                <a:solidFill>
                  <a:schemeClr val="accent6">
                    <a:lumMod val="50000"/>
                  </a:schemeClr>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Toluca de Lerdo; Estado de México. Septiembre de 2019</a:t>
            </a:r>
          </a:p>
        </p:txBody>
      </p:sp>
      <p:sp>
        <p:nvSpPr>
          <p:cNvPr id="8" name="Rectangle 2"/>
          <p:cNvSpPr txBox="1">
            <a:spLocks noChangeArrowheads="1"/>
          </p:cNvSpPr>
          <p:nvPr/>
        </p:nvSpPr>
        <p:spPr>
          <a:xfrm>
            <a:off x="544512" y="2132856"/>
            <a:ext cx="8218640" cy="720080"/>
          </a:xfrm>
          <a:prstGeom prst="rect">
            <a:avLst/>
          </a:prstGeom>
        </p:spPr>
        <p:txBody>
          <a:bodyPr/>
          <a:lstStyle>
            <a:lvl1pPr algn="l" rtl="0" eaLnBrk="1" latinLnBrk="0" hangingPunct="1">
              <a:spcBef>
                <a:spcPct val="0"/>
              </a:spcBef>
              <a:buNone/>
              <a:defRPr kumimoji="0" sz="3200" kern="1200">
                <a:solidFill>
                  <a:schemeClr val="tx2"/>
                </a:solidFill>
                <a:latin typeface="+mj-lt"/>
                <a:ea typeface="+mj-ea"/>
                <a:cs typeface="+mj-cs"/>
              </a:defRPr>
            </a:lvl1pPr>
          </a:lstStyle>
          <a:p>
            <a:pPr algn="ctr" eaLnBrk="0" fontAlgn="auto" hangingPunct="0">
              <a:spcAft>
                <a:spcPts val="0"/>
              </a:spcAft>
              <a:defRPr/>
            </a:pPr>
            <a:endParaRPr lang="es-MX" sz="4400" b="1" cap="small" spc="100" dirty="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9" name="Rectangle 2"/>
          <p:cNvSpPr txBox="1">
            <a:spLocks noChangeArrowheads="1"/>
          </p:cNvSpPr>
          <p:nvPr/>
        </p:nvSpPr>
        <p:spPr>
          <a:xfrm>
            <a:off x="490440" y="2204864"/>
            <a:ext cx="8218640" cy="720080"/>
          </a:xfrm>
          <a:prstGeom prst="rect">
            <a:avLst/>
          </a:prstGeom>
        </p:spPr>
        <p:txBody>
          <a:bodyPr/>
          <a:lstStyle>
            <a:lvl1pPr algn="l" rtl="0" eaLnBrk="1" latinLnBrk="0" hangingPunct="1">
              <a:spcBef>
                <a:spcPct val="0"/>
              </a:spcBef>
              <a:buNone/>
              <a:defRPr kumimoji="0" sz="3200" kern="1200">
                <a:solidFill>
                  <a:schemeClr val="tx2"/>
                </a:solidFill>
                <a:latin typeface="+mj-lt"/>
                <a:ea typeface="+mj-ea"/>
                <a:cs typeface="+mj-cs"/>
              </a:defRPr>
            </a:lvl1pPr>
          </a:lstStyle>
          <a:p>
            <a:pPr algn="ctr" eaLnBrk="0" fontAlgn="auto" hangingPunct="0">
              <a:spcAft>
                <a:spcPts val="0"/>
              </a:spcAft>
              <a:defRPr/>
            </a:pPr>
            <a:r>
              <a:rPr lang="es-MX" sz="5400" b="1" cap="small" spc="100" dirty="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BIOQUIMICA BASICA</a:t>
            </a:r>
          </a:p>
        </p:txBody>
      </p:sp>
      <p:graphicFrame>
        <p:nvGraphicFramePr>
          <p:cNvPr id="2" name="1 Tabla"/>
          <p:cNvGraphicFramePr>
            <a:graphicFrameLocks noGrp="1"/>
          </p:cNvGraphicFramePr>
          <p:nvPr>
            <p:extLst>
              <p:ext uri="{D42A27DB-BD31-4B8C-83A1-F6EECF244321}">
                <p14:modId xmlns:p14="http://schemas.microsoft.com/office/powerpoint/2010/main" val="3779940105"/>
              </p:ext>
            </p:extLst>
          </p:nvPr>
        </p:nvGraphicFramePr>
        <p:xfrm>
          <a:off x="505189" y="476672"/>
          <a:ext cx="8114007" cy="1152128"/>
        </p:xfrm>
        <a:graphic>
          <a:graphicData uri="http://schemas.openxmlformats.org/drawingml/2006/table">
            <a:tbl>
              <a:tblPr firstRow="1" bandRow="1">
                <a:tableStyleId>{5C22544A-7EE6-4342-B048-85BDC9FD1C3A}</a:tableStyleId>
              </a:tblPr>
              <a:tblGrid>
                <a:gridCol w="1273247">
                  <a:extLst>
                    <a:ext uri="{9D8B030D-6E8A-4147-A177-3AD203B41FA5}">
                      <a16:colId xmlns:a16="http://schemas.microsoft.com/office/drawing/2014/main" val="20000"/>
                    </a:ext>
                  </a:extLst>
                </a:gridCol>
                <a:gridCol w="5472608">
                  <a:extLst>
                    <a:ext uri="{9D8B030D-6E8A-4147-A177-3AD203B41FA5}">
                      <a16:colId xmlns:a16="http://schemas.microsoft.com/office/drawing/2014/main" val="20001"/>
                    </a:ext>
                  </a:extLst>
                </a:gridCol>
                <a:gridCol w="1368152">
                  <a:extLst>
                    <a:ext uri="{9D8B030D-6E8A-4147-A177-3AD203B41FA5}">
                      <a16:colId xmlns:a16="http://schemas.microsoft.com/office/drawing/2014/main" val="20002"/>
                    </a:ext>
                  </a:extLst>
                </a:gridCol>
              </a:tblGrid>
              <a:tr h="1152128">
                <a:tc>
                  <a:txBody>
                    <a:bodyPr/>
                    <a:lstStyle/>
                    <a:p>
                      <a:endParaRPr lang="es-MX"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800" b="1" i="0" u="sng" strike="noStrike" kern="1200" cap="small" spc="100" normalizeH="0" baseline="0" noProof="0" dirty="0">
                          <a:ln>
                            <a:noFill/>
                          </a:ln>
                          <a:solidFill>
                            <a:srgbClr val="422100"/>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Universidad Autónoma del Estado de México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400" b="1" i="0" u="none" strike="noStrike" kern="1200" cap="small" spc="200" normalizeH="0" baseline="0" noProof="0" dirty="0">
                          <a:ln>
                            <a:noFill/>
                          </a:ln>
                          <a:solidFill>
                            <a:srgbClr val="422100"/>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Facultad de Química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400" b="1" i="0" u="none" strike="noStrike" kern="1200" cap="small" spc="200" normalizeH="0" baseline="0" noProof="0" dirty="0">
                          <a:ln>
                            <a:noFill/>
                          </a:ln>
                          <a:solidFill>
                            <a:srgbClr val="422100"/>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Licenciatura en Química Farmacéutica Biológica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s-MX"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grpSp>
        <p:nvGrpSpPr>
          <p:cNvPr id="4" name="3 Grupo"/>
          <p:cNvGrpSpPr/>
          <p:nvPr/>
        </p:nvGrpSpPr>
        <p:grpSpPr>
          <a:xfrm>
            <a:off x="508324" y="520916"/>
            <a:ext cx="8030410" cy="1079500"/>
            <a:chOff x="508324" y="520916"/>
            <a:chExt cx="8030410" cy="1079500"/>
          </a:xfrm>
        </p:grpSpPr>
        <p:pic>
          <p:nvPicPr>
            <p:cNvPr id="22532"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08324" y="520916"/>
              <a:ext cx="1255713"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533" name="Picture 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300484" y="520916"/>
              <a:ext cx="123825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547986601"/>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noFill/>
          <a:ln/>
        </p:spPr>
        <p:txBody>
          <a:bodyPr anchor="ctr" anchorCtr="1">
            <a:normAutofit/>
          </a:bodyPr>
          <a:lstStyle/>
          <a:p>
            <a:pPr lvl="0" indent="-342900" algn="ctr">
              <a:spcBef>
                <a:spcPts val="600"/>
              </a:spcBef>
              <a:defRPr/>
            </a:pPr>
            <a:r>
              <a:rPr lang="es-ES_tradnl" sz="44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Introducción</a:t>
            </a:r>
          </a:p>
        </p:txBody>
      </p:sp>
      <p:sp>
        <p:nvSpPr>
          <p:cNvPr id="6" name="5 Marcador de contenido"/>
          <p:cNvSpPr>
            <a:spLocks noGrp="1"/>
          </p:cNvSpPr>
          <p:nvPr>
            <p:ph sz="quarter" idx="2"/>
          </p:nvPr>
        </p:nvSpPr>
        <p:spPr>
          <a:xfrm>
            <a:off x="451563" y="1307063"/>
            <a:ext cx="4772287" cy="5021160"/>
          </a:xfrm>
        </p:spPr>
        <p:txBody>
          <a:bodyPr anchor="ctr">
            <a:normAutofit/>
          </a:bodyPr>
          <a:lstStyle/>
          <a:p>
            <a:pPr marL="0" indent="-342900" algn="just">
              <a:buClr>
                <a:srgbClr val="002060"/>
              </a:buClr>
              <a:buNone/>
              <a:defRPr/>
            </a:pPr>
            <a:r>
              <a:rPr lang="es-MX"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Mulder encontró que las albúminas contenían Carbono, Oxígeno, Hidrógeno y Nitrógeno.</a:t>
            </a:r>
          </a:p>
          <a:p>
            <a:pPr marL="0" indent="-342900" algn="just">
              <a:buClr>
                <a:srgbClr val="002060"/>
              </a:buClr>
              <a:buNone/>
              <a:defRPr/>
            </a:pPr>
            <a:endParaRPr lang="es-MX" sz="1200"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a:p>
            <a:pPr marL="0" indent="-342900" algn="just">
              <a:buClr>
                <a:srgbClr val="002060"/>
              </a:buClr>
              <a:buNone/>
              <a:defRPr/>
            </a:pPr>
            <a:r>
              <a:rPr lang="es-MX"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En 1893, el científico sueco </a:t>
            </a:r>
            <a:r>
              <a:rPr lang="es-MX" spc="100" dirty="0" err="1">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Jöns</a:t>
            </a:r>
            <a:r>
              <a:rPr lang="es-MX"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 Jacob </a:t>
            </a:r>
            <a:r>
              <a:rPr lang="es-MX" spc="100" dirty="0" err="1">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Berzelius</a:t>
            </a:r>
            <a:r>
              <a:rPr lang="es-MX"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 sugirió a Mulder que estas sustancias debían denominarse </a:t>
            </a:r>
            <a:r>
              <a:rPr lang="es-MX" b="1"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PROTEÍNAS</a:t>
            </a:r>
            <a:r>
              <a:rPr lang="es-MX" sz="2800"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 </a:t>
            </a:r>
          </a:p>
        </p:txBody>
      </p:sp>
      <p:sp>
        <p:nvSpPr>
          <p:cNvPr id="8" name="Rectangle 2"/>
          <p:cNvSpPr txBox="1">
            <a:spLocks noChangeArrowheads="1"/>
          </p:cNvSpPr>
          <p:nvPr/>
        </p:nvSpPr>
        <p:spPr>
          <a:xfrm>
            <a:off x="544512" y="2132856"/>
            <a:ext cx="8218640" cy="720080"/>
          </a:xfrm>
          <a:prstGeom prst="rect">
            <a:avLst/>
          </a:prstGeom>
        </p:spPr>
        <p:txBody>
          <a:bodyPr/>
          <a:lstStyle>
            <a:lvl1pPr algn="l" rtl="0" eaLnBrk="1" latinLnBrk="0" hangingPunct="1">
              <a:spcBef>
                <a:spcPct val="0"/>
              </a:spcBef>
              <a:buNone/>
              <a:defRPr kumimoji="0" sz="3200" kern="1200">
                <a:solidFill>
                  <a:schemeClr val="tx2"/>
                </a:solidFill>
                <a:latin typeface="+mj-lt"/>
                <a:ea typeface="+mj-ea"/>
                <a:cs typeface="+mj-cs"/>
              </a:defRPr>
            </a:lvl1pPr>
          </a:lstStyle>
          <a:p>
            <a:pPr algn="ctr" eaLnBrk="0" fontAlgn="auto" hangingPunct="0">
              <a:spcAft>
                <a:spcPts val="0"/>
              </a:spcAft>
              <a:defRPr/>
            </a:pPr>
            <a:endParaRPr lang="es-MX" sz="4400" b="1" cap="small" spc="100" dirty="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a:xfrm>
            <a:off x="8460432" y="6345565"/>
            <a:ext cx="432048" cy="365760"/>
          </a:xfrm>
        </p:spPr>
        <p:txBody>
          <a:bodyPr/>
          <a:lstStyle/>
          <a:p>
            <a:pPr algn="ctr"/>
            <a:fld id="{B48A81B7-DF7F-4A12-876D-6C06510AE55E}" type="slidenum">
              <a:rPr lang="es-ES_tradnl" sz="1100" b="1" smtClean="0">
                <a:latin typeface="Microsoft Sans Serif" panose="020B0604020202020204" pitchFamily="34" charset="0"/>
                <a:ea typeface="Microsoft Sans Serif" panose="020B0604020202020204" pitchFamily="34" charset="0"/>
                <a:cs typeface="Microsoft Sans Serif" panose="020B0604020202020204" pitchFamily="34" charset="0"/>
              </a:rPr>
              <a:pPr algn="ctr"/>
              <a:t>10</a:t>
            </a:fld>
            <a:endParaRPr lang="es-ES_tradnl" sz="11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pic>
        <p:nvPicPr>
          <p:cNvPr id="9" name="Picture 6" descr="Resultado de imagen para aminoacidos 3D"/>
          <p:cNvPicPr>
            <a:picLocks noChangeAspect="1" noChangeArrowheads="1" noCrop="1"/>
          </p:cNvPicPr>
          <p:nvPr/>
        </p:nvPicPr>
        <p:blipFill>
          <a:blip r:embed="rId3" cstate="email">
            <a:extLst>
              <a:ext uri="{28A0092B-C50C-407E-A947-70E740481C1C}">
                <a14:useLocalDpi xmlns:a14="http://schemas.microsoft.com/office/drawing/2010/main"/>
              </a:ext>
            </a:extLst>
          </a:blip>
          <a:srcRect/>
          <a:stretch>
            <a:fillRect/>
          </a:stretch>
        </p:blipFill>
        <p:spPr bwMode="auto">
          <a:xfrm>
            <a:off x="5538743" y="2081730"/>
            <a:ext cx="3148057" cy="3194696"/>
          </a:xfrm>
          <a:prstGeom prst="rect">
            <a:avLst/>
          </a:prstGeom>
          <a:noFill/>
          <a:extLst>
            <a:ext uri="{909E8E84-426E-40DD-AFC4-6F175D3DCCD1}">
              <a14:hiddenFill xmlns:a14="http://schemas.microsoft.com/office/drawing/2010/main">
                <a:solidFill>
                  <a:srgbClr val="FFFFFF"/>
                </a:solidFill>
              </a14:hiddenFill>
            </a:ext>
          </a:extLst>
        </p:spPr>
      </p:pic>
      <p:sp>
        <p:nvSpPr>
          <p:cNvPr id="11" name="9 CuadroTexto"/>
          <p:cNvSpPr txBox="1"/>
          <p:nvPr/>
        </p:nvSpPr>
        <p:spPr>
          <a:xfrm>
            <a:off x="5428216" y="5262954"/>
            <a:ext cx="3332897" cy="423193"/>
          </a:xfrm>
          <a:prstGeom prst="rect">
            <a:avLst/>
          </a:prstGeom>
          <a:noFill/>
        </p:spPr>
        <p:txBody>
          <a:bodyPr wrap="square" rtlCol="0">
            <a:spAutoFit/>
          </a:bodyPr>
          <a:lstStyle/>
          <a:p>
            <a:pPr lvl="0" algn="ctr"/>
            <a:r>
              <a:rPr lang="es-MX" altLang="es-MX" sz="1100" b="1" cap="small"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Estructura química de los aminoácidos. </a:t>
            </a:r>
          </a:p>
          <a:p>
            <a:pPr lvl="0" algn="ctr"/>
            <a:r>
              <a:rPr lang="es-MX" altLang="es-MX" sz="1000" spc="100" dirty="0">
                <a:solidFill>
                  <a:schemeClr val="accent6">
                    <a:lumMod val="50000"/>
                  </a:schemeClr>
                </a:solidFill>
                <a:latin typeface="Microsoft Sans Serif" pitchFamily="34" charset="0"/>
                <a:cs typeface="Microsoft Sans Serif" pitchFamily="34" charset="0"/>
              </a:rPr>
              <a:t>Fuente: Imágenes de Google, 2019 </a:t>
            </a:r>
          </a:p>
        </p:txBody>
      </p:sp>
    </p:spTree>
    <p:extLst>
      <p:ext uri="{BB962C8B-B14F-4D97-AF65-F5344CB8AC3E}">
        <p14:creationId xmlns:p14="http://schemas.microsoft.com/office/powerpoint/2010/main" val="1822601255"/>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noFill/>
          <a:ln/>
        </p:spPr>
        <p:txBody>
          <a:bodyPr anchor="ctr" anchorCtr="1">
            <a:normAutofit/>
          </a:bodyPr>
          <a:lstStyle/>
          <a:p>
            <a:pPr lvl="0" indent="-342900" algn="ctr">
              <a:spcBef>
                <a:spcPts val="600"/>
              </a:spcBef>
              <a:defRPr/>
            </a:pPr>
            <a:r>
              <a:rPr lang="es-ES_tradnl" sz="44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Introducción</a:t>
            </a:r>
          </a:p>
        </p:txBody>
      </p:sp>
      <p:sp>
        <p:nvSpPr>
          <p:cNvPr id="6" name="5 Marcador de contenido"/>
          <p:cNvSpPr>
            <a:spLocks noGrp="1"/>
          </p:cNvSpPr>
          <p:nvPr>
            <p:ph sz="quarter" idx="2"/>
          </p:nvPr>
        </p:nvSpPr>
        <p:spPr>
          <a:xfrm>
            <a:off x="457201" y="1418590"/>
            <a:ext cx="4762872" cy="4937760"/>
          </a:xfrm>
        </p:spPr>
        <p:txBody>
          <a:bodyPr anchor="ctr">
            <a:normAutofit/>
          </a:bodyPr>
          <a:lstStyle/>
          <a:p>
            <a:pPr marL="0" indent="-342900" algn="just">
              <a:buClr>
                <a:srgbClr val="002060"/>
              </a:buClr>
              <a:buNone/>
              <a:defRPr/>
            </a:pPr>
            <a:r>
              <a:rPr lang="es-MX"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Este término se deriva del griego </a:t>
            </a:r>
            <a:r>
              <a:rPr lang="es-MX" i="1"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proteicos</a:t>
            </a:r>
            <a:r>
              <a:rPr lang="es-MX"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 que significa lo primero o lo primario, porque él sospechaba  que estos compuestos debían ser las biomoléculas más importantes de las sustancias biológicas</a:t>
            </a:r>
            <a:r>
              <a:rPr lang="es-MX" sz="2800"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a:t>
            </a:r>
          </a:p>
        </p:txBody>
      </p:sp>
      <p:sp>
        <p:nvSpPr>
          <p:cNvPr id="8" name="Rectangle 2"/>
          <p:cNvSpPr txBox="1">
            <a:spLocks noChangeArrowheads="1"/>
          </p:cNvSpPr>
          <p:nvPr/>
        </p:nvSpPr>
        <p:spPr>
          <a:xfrm>
            <a:off x="544512" y="2132856"/>
            <a:ext cx="8218640" cy="720080"/>
          </a:xfrm>
          <a:prstGeom prst="rect">
            <a:avLst/>
          </a:prstGeom>
        </p:spPr>
        <p:txBody>
          <a:bodyPr/>
          <a:lstStyle>
            <a:lvl1pPr algn="l" rtl="0" eaLnBrk="1" latinLnBrk="0" hangingPunct="1">
              <a:spcBef>
                <a:spcPct val="0"/>
              </a:spcBef>
              <a:buNone/>
              <a:defRPr kumimoji="0" sz="3200" kern="1200">
                <a:solidFill>
                  <a:schemeClr val="tx2"/>
                </a:solidFill>
                <a:latin typeface="+mj-lt"/>
                <a:ea typeface="+mj-ea"/>
                <a:cs typeface="+mj-cs"/>
              </a:defRPr>
            </a:lvl1pPr>
          </a:lstStyle>
          <a:p>
            <a:pPr algn="ctr" eaLnBrk="0" fontAlgn="auto" hangingPunct="0">
              <a:spcAft>
                <a:spcPts val="0"/>
              </a:spcAft>
              <a:defRPr/>
            </a:pPr>
            <a:endParaRPr lang="es-MX" sz="4400" b="1" cap="small" spc="100" dirty="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a:xfrm>
            <a:off x="8388423" y="6362514"/>
            <a:ext cx="372690" cy="365760"/>
          </a:xfrm>
        </p:spPr>
        <p:txBody>
          <a:bodyPr/>
          <a:lstStyle/>
          <a:p>
            <a:pPr algn="ctr"/>
            <a:fld id="{B48A81B7-DF7F-4A12-876D-6C06510AE55E}" type="slidenum">
              <a:rPr lang="es-ES_tradnl" sz="1100" b="1" smtClean="0">
                <a:latin typeface="Microsoft Sans Serif" panose="020B0604020202020204" pitchFamily="34" charset="0"/>
                <a:ea typeface="Microsoft Sans Serif" panose="020B0604020202020204" pitchFamily="34" charset="0"/>
                <a:cs typeface="Microsoft Sans Serif" panose="020B0604020202020204" pitchFamily="34" charset="0"/>
              </a:rPr>
              <a:pPr algn="ctr"/>
              <a:t>11</a:t>
            </a:fld>
            <a:endParaRPr lang="es-ES_tradnl" sz="11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pic>
        <p:nvPicPr>
          <p:cNvPr id="9" name="Picture 6" descr="Resultado de imagen para aminoacidos 3D"/>
          <p:cNvPicPr>
            <a:picLocks noChangeAspect="1" noChangeArrowheads="1" noCrop="1"/>
          </p:cNvPicPr>
          <p:nvPr/>
        </p:nvPicPr>
        <p:blipFill>
          <a:blip r:embed="rId3" cstate="email">
            <a:extLst>
              <a:ext uri="{28A0092B-C50C-407E-A947-70E740481C1C}">
                <a14:useLocalDpi xmlns:a14="http://schemas.microsoft.com/office/drawing/2010/main"/>
              </a:ext>
            </a:extLst>
          </a:blip>
          <a:srcRect/>
          <a:stretch>
            <a:fillRect/>
          </a:stretch>
        </p:blipFill>
        <p:spPr bwMode="auto">
          <a:xfrm>
            <a:off x="5538743" y="2181486"/>
            <a:ext cx="3148057" cy="3194696"/>
          </a:xfrm>
          <a:prstGeom prst="rect">
            <a:avLst/>
          </a:prstGeom>
          <a:noFill/>
          <a:extLst>
            <a:ext uri="{909E8E84-426E-40DD-AFC4-6F175D3DCCD1}">
              <a14:hiddenFill xmlns:a14="http://schemas.microsoft.com/office/drawing/2010/main">
                <a:solidFill>
                  <a:srgbClr val="FFFFFF"/>
                </a:solidFill>
              </a14:hiddenFill>
            </a:ext>
          </a:extLst>
        </p:spPr>
      </p:pic>
      <p:sp>
        <p:nvSpPr>
          <p:cNvPr id="11" name="9 CuadroTexto"/>
          <p:cNvSpPr txBox="1"/>
          <p:nvPr/>
        </p:nvSpPr>
        <p:spPr>
          <a:xfrm>
            <a:off x="5428216" y="5353484"/>
            <a:ext cx="3332897" cy="423193"/>
          </a:xfrm>
          <a:prstGeom prst="rect">
            <a:avLst/>
          </a:prstGeom>
          <a:noFill/>
        </p:spPr>
        <p:txBody>
          <a:bodyPr wrap="square" rtlCol="0">
            <a:spAutoFit/>
          </a:bodyPr>
          <a:lstStyle/>
          <a:p>
            <a:pPr lvl="0" algn="ctr"/>
            <a:r>
              <a:rPr lang="es-MX" altLang="es-MX" sz="1100" b="1" cap="small"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Estructura química de los aminoácidos. </a:t>
            </a:r>
          </a:p>
          <a:p>
            <a:pPr lvl="0" algn="ctr"/>
            <a:r>
              <a:rPr lang="es-MX" altLang="es-MX" sz="1000" spc="100" dirty="0">
                <a:solidFill>
                  <a:schemeClr val="accent6">
                    <a:lumMod val="50000"/>
                  </a:schemeClr>
                </a:solidFill>
                <a:latin typeface="Microsoft Sans Serif" pitchFamily="34" charset="0"/>
                <a:cs typeface="Microsoft Sans Serif" pitchFamily="34" charset="0"/>
              </a:rPr>
              <a:t>Fuente: Imágenes de Google, 2019</a:t>
            </a:r>
            <a:r>
              <a:rPr lang="es-MX" altLang="es-MX" sz="1000" b="1" cap="small"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 </a:t>
            </a:r>
          </a:p>
        </p:txBody>
      </p:sp>
    </p:spTree>
    <p:extLst>
      <p:ext uri="{BB962C8B-B14F-4D97-AF65-F5344CB8AC3E}">
        <p14:creationId xmlns:p14="http://schemas.microsoft.com/office/powerpoint/2010/main" val="925881337"/>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noFill/>
          <a:ln/>
        </p:spPr>
        <p:txBody>
          <a:bodyPr anchor="ctr" anchorCtr="1">
            <a:normAutofit/>
          </a:bodyPr>
          <a:lstStyle/>
          <a:p>
            <a:pPr lvl="0" indent="-342900" algn="ctr">
              <a:spcBef>
                <a:spcPts val="600"/>
              </a:spcBef>
              <a:defRPr/>
            </a:pPr>
            <a:r>
              <a:rPr lang="es-ES_tradnl" sz="44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Introducción</a:t>
            </a:r>
          </a:p>
        </p:txBody>
      </p:sp>
      <p:sp>
        <p:nvSpPr>
          <p:cNvPr id="6" name="5 Marcador de contenido"/>
          <p:cNvSpPr>
            <a:spLocks noGrp="1"/>
          </p:cNvSpPr>
          <p:nvPr>
            <p:ph sz="quarter" idx="2"/>
          </p:nvPr>
        </p:nvSpPr>
        <p:spPr>
          <a:xfrm>
            <a:off x="457200" y="1263182"/>
            <a:ext cx="4762872" cy="5093168"/>
          </a:xfrm>
        </p:spPr>
        <p:txBody>
          <a:bodyPr anchor="ctr">
            <a:normAutofit fontScale="32500" lnSpcReduction="20000"/>
          </a:bodyPr>
          <a:lstStyle/>
          <a:p>
            <a:pPr marL="0" lvl="0" indent="0" algn="just">
              <a:lnSpc>
                <a:spcPct val="120000"/>
              </a:lnSpc>
              <a:spcAft>
                <a:spcPts val="600"/>
              </a:spcAft>
              <a:buClr>
                <a:srgbClr val="9E8E5C"/>
              </a:buClr>
              <a:buNone/>
            </a:pPr>
            <a:r>
              <a:rPr lang="es-MX" sz="8000"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Las proteínas son, por lo tanto, constituyentes esenciales de todos los sistemas biológicos.</a:t>
            </a:r>
          </a:p>
          <a:p>
            <a:pPr marL="0" lvl="0" indent="0" algn="just">
              <a:buClr>
                <a:srgbClr val="9E8E5C"/>
              </a:buClr>
              <a:buNone/>
            </a:pPr>
            <a:endParaRPr lang="es-MX" sz="1600"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a:p>
            <a:pPr marL="0" lvl="0" indent="0" algn="just">
              <a:lnSpc>
                <a:spcPct val="120000"/>
              </a:lnSpc>
              <a:buClr>
                <a:srgbClr val="9E8E5C"/>
              </a:buClr>
              <a:buNone/>
            </a:pPr>
            <a:r>
              <a:rPr lang="es-MX" sz="8000"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La mayoría de las tares que realizan las células requieren proteínas. La diversidad de funciones que pueden realizar es asombrosa.</a:t>
            </a:r>
          </a:p>
        </p:txBody>
      </p:sp>
      <p:sp>
        <p:nvSpPr>
          <p:cNvPr id="8" name="Rectangle 2"/>
          <p:cNvSpPr txBox="1">
            <a:spLocks noChangeArrowheads="1"/>
          </p:cNvSpPr>
          <p:nvPr/>
        </p:nvSpPr>
        <p:spPr>
          <a:xfrm>
            <a:off x="544512" y="2132856"/>
            <a:ext cx="8218640" cy="720080"/>
          </a:xfrm>
          <a:prstGeom prst="rect">
            <a:avLst/>
          </a:prstGeom>
        </p:spPr>
        <p:txBody>
          <a:bodyPr/>
          <a:lstStyle>
            <a:lvl1pPr algn="l" rtl="0" eaLnBrk="1" latinLnBrk="0" hangingPunct="1">
              <a:spcBef>
                <a:spcPct val="0"/>
              </a:spcBef>
              <a:buNone/>
              <a:defRPr kumimoji="0" sz="3200" kern="1200">
                <a:solidFill>
                  <a:schemeClr val="tx2"/>
                </a:solidFill>
                <a:latin typeface="+mj-lt"/>
                <a:ea typeface="+mj-ea"/>
                <a:cs typeface="+mj-cs"/>
              </a:defRPr>
            </a:lvl1pPr>
          </a:lstStyle>
          <a:p>
            <a:pPr algn="ctr" eaLnBrk="0" fontAlgn="auto" hangingPunct="0">
              <a:spcAft>
                <a:spcPts val="0"/>
              </a:spcAft>
              <a:defRPr/>
            </a:pPr>
            <a:endParaRPr lang="es-MX" sz="4400" b="1" cap="small" spc="100" dirty="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a:xfrm>
            <a:off x="8388423" y="6356350"/>
            <a:ext cx="372689" cy="365760"/>
          </a:xfrm>
        </p:spPr>
        <p:txBody>
          <a:bodyPr/>
          <a:lstStyle/>
          <a:p>
            <a:pPr algn="ctr"/>
            <a:fld id="{B48A81B7-DF7F-4A12-876D-6C06510AE55E}" type="slidenum">
              <a:rPr lang="es-ES_tradnl" sz="1100" b="1" smtClean="0">
                <a:latin typeface="Microsoft Sans Serif" panose="020B0604020202020204" pitchFamily="34" charset="0"/>
                <a:ea typeface="Microsoft Sans Serif" panose="020B0604020202020204" pitchFamily="34" charset="0"/>
                <a:cs typeface="Microsoft Sans Serif" panose="020B0604020202020204" pitchFamily="34" charset="0"/>
              </a:rPr>
              <a:pPr algn="ctr"/>
              <a:t>12</a:t>
            </a:fld>
            <a:endParaRPr lang="es-ES_tradnl" sz="11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pic>
        <p:nvPicPr>
          <p:cNvPr id="9" name="Picture 6" descr="Resultado de imagen para aminoacidos 3D"/>
          <p:cNvPicPr>
            <a:picLocks noChangeAspect="1" noChangeArrowheads="1" noCrop="1"/>
          </p:cNvPicPr>
          <p:nvPr/>
        </p:nvPicPr>
        <p:blipFill>
          <a:blip r:embed="rId3" cstate="email">
            <a:extLst>
              <a:ext uri="{28A0092B-C50C-407E-A947-70E740481C1C}">
                <a14:useLocalDpi xmlns:a14="http://schemas.microsoft.com/office/drawing/2010/main"/>
              </a:ext>
            </a:extLst>
          </a:blip>
          <a:srcRect/>
          <a:stretch>
            <a:fillRect/>
          </a:stretch>
        </p:blipFill>
        <p:spPr bwMode="auto">
          <a:xfrm>
            <a:off x="5524233" y="2103782"/>
            <a:ext cx="3148057" cy="3194696"/>
          </a:xfrm>
          <a:prstGeom prst="rect">
            <a:avLst/>
          </a:prstGeom>
          <a:noFill/>
          <a:extLst>
            <a:ext uri="{909E8E84-426E-40DD-AFC4-6F175D3DCCD1}">
              <a14:hiddenFill xmlns:a14="http://schemas.microsoft.com/office/drawing/2010/main">
                <a:solidFill>
                  <a:srgbClr val="FFFFFF"/>
                </a:solidFill>
              </a14:hiddenFill>
            </a:ext>
          </a:extLst>
        </p:spPr>
      </p:pic>
      <p:sp>
        <p:nvSpPr>
          <p:cNvPr id="11" name="9 CuadroTexto"/>
          <p:cNvSpPr txBox="1"/>
          <p:nvPr/>
        </p:nvSpPr>
        <p:spPr>
          <a:xfrm>
            <a:off x="5428216" y="5265412"/>
            <a:ext cx="3332897" cy="423193"/>
          </a:xfrm>
          <a:prstGeom prst="rect">
            <a:avLst/>
          </a:prstGeom>
          <a:noFill/>
        </p:spPr>
        <p:txBody>
          <a:bodyPr wrap="square" rtlCol="0">
            <a:spAutoFit/>
          </a:bodyPr>
          <a:lstStyle/>
          <a:p>
            <a:pPr lvl="0" algn="ctr"/>
            <a:r>
              <a:rPr lang="es-MX" altLang="es-MX" sz="1100" b="1" cap="small"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Estructura química de los aminoácidos. </a:t>
            </a:r>
          </a:p>
          <a:p>
            <a:pPr lvl="0" algn="ctr"/>
            <a:r>
              <a:rPr lang="es-MX" altLang="es-MX" sz="1000" spc="100" dirty="0">
                <a:solidFill>
                  <a:schemeClr val="accent6">
                    <a:lumMod val="50000"/>
                  </a:schemeClr>
                </a:solidFill>
                <a:latin typeface="Microsoft Sans Serif" pitchFamily="34" charset="0"/>
                <a:cs typeface="Microsoft Sans Serif" pitchFamily="34" charset="0"/>
              </a:rPr>
              <a:t>Fuente: Imágenes de Google, 2019 </a:t>
            </a:r>
          </a:p>
        </p:txBody>
      </p:sp>
    </p:spTree>
    <p:extLst>
      <p:ext uri="{BB962C8B-B14F-4D97-AF65-F5344CB8AC3E}">
        <p14:creationId xmlns:p14="http://schemas.microsoft.com/office/powerpoint/2010/main" val="1204902024"/>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noFill/>
          <a:ln/>
        </p:spPr>
        <p:txBody>
          <a:bodyPr anchor="ctr" anchorCtr="1">
            <a:normAutofit/>
          </a:bodyPr>
          <a:lstStyle/>
          <a:p>
            <a:pPr lvl="0" indent="-342900" algn="ctr">
              <a:spcBef>
                <a:spcPts val="600"/>
              </a:spcBef>
              <a:defRPr/>
            </a:pPr>
            <a:r>
              <a:rPr lang="es-ES_tradnl" sz="44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Introducción</a:t>
            </a:r>
          </a:p>
        </p:txBody>
      </p:sp>
      <p:sp>
        <p:nvSpPr>
          <p:cNvPr id="6" name="5 Marcador de contenido"/>
          <p:cNvSpPr>
            <a:spLocks noGrp="1"/>
          </p:cNvSpPr>
          <p:nvPr>
            <p:ph sz="quarter" idx="2"/>
          </p:nvPr>
        </p:nvSpPr>
        <p:spPr>
          <a:xfrm>
            <a:off x="454501" y="1263182"/>
            <a:ext cx="4762872" cy="5093168"/>
          </a:xfrm>
        </p:spPr>
        <p:txBody>
          <a:bodyPr anchor="ctr">
            <a:normAutofit lnSpcReduction="10000"/>
          </a:bodyPr>
          <a:lstStyle/>
          <a:p>
            <a:pPr marL="0" lvl="0" indent="0" algn="just">
              <a:spcBef>
                <a:spcPts val="0"/>
              </a:spcBef>
              <a:buClr>
                <a:srgbClr val="9E8E5C"/>
              </a:buClr>
              <a:buNone/>
            </a:pPr>
            <a:r>
              <a:rPr lang="es-MX" sz="2800"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Las funciones de las proteínas son de gran importancia ya que determinan la forma y estructura  </a:t>
            </a:r>
            <a:r>
              <a:rPr lang="es-MX" sz="2800" spc="100" dirty="0">
                <a:solidFill>
                  <a:srgbClr val="6B6149">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de las células y dirigen casi todos los procesos vitales.</a:t>
            </a:r>
          </a:p>
          <a:p>
            <a:pPr marL="0" lvl="0" indent="0" algn="just" eaLnBrk="0" fontAlgn="base" hangingPunct="0">
              <a:spcBef>
                <a:spcPct val="0"/>
              </a:spcBef>
              <a:spcAft>
                <a:spcPct val="0"/>
              </a:spcAft>
              <a:buClrTx/>
              <a:buSzTx/>
              <a:buNone/>
            </a:pPr>
            <a:endParaRPr lang="es-MX" sz="1500" spc="100" dirty="0">
              <a:solidFill>
                <a:srgbClr val="6B6149">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endParaRPr>
          </a:p>
          <a:p>
            <a:pPr marL="0" lvl="0" indent="0" algn="just" eaLnBrk="0" fontAlgn="base" hangingPunct="0">
              <a:spcBef>
                <a:spcPct val="0"/>
              </a:spcBef>
              <a:spcAft>
                <a:spcPct val="0"/>
              </a:spcAft>
              <a:buClrTx/>
              <a:buSzTx/>
              <a:buNone/>
            </a:pPr>
            <a:r>
              <a:rPr lang="es-MX" sz="2800" spc="100" dirty="0">
                <a:solidFill>
                  <a:srgbClr val="6B6149">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Todos las proteínas realizan su función de la misma forma: por unión selectiva a otras moléculas </a:t>
            </a:r>
            <a:r>
              <a:rPr lang="es-MX" sz="1600" spc="100" dirty="0">
                <a:solidFill>
                  <a:srgbClr val="6B6149">
                    <a:lumMod val="50000"/>
                  </a:srgbClr>
                </a:solidFill>
                <a:latin typeface="Microsoft Sans Serif" pitchFamily="34" charset="0"/>
                <a:cs typeface="Microsoft Sans Serif" pitchFamily="34" charset="0"/>
              </a:rPr>
              <a:t>(Horton, 2008).</a:t>
            </a:r>
          </a:p>
        </p:txBody>
      </p:sp>
      <p:sp>
        <p:nvSpPr>
          <p:cNvPr id="8" name="Rectangle 2"/>
          <p:cNvSpPr txBox="1">
            <a:spLocks noChangeArrowheads="1"/>
          </p:cNvSpPr>
          <p:nvPr/>
        </p:nvSpPr>
        <p:spPr>
          <a:xfrm>
            <a:off x="544512" y="2132856"/>
            <a:ext cx="8218640" cy="720080"/>
          </a:xfrm>
          <a:prstGeom prst="rect">
            <a:avLst/>
          </a:prstGeom>
        </p:spPr>
        <p:txBody>
          <a:bodyPr/>
          <a:lstStyle>
            <a:lvl1pPr algn="l" rtl="0" eaLnBrk="1" latinLnBrk="0" hangingPunct="1">
              <a:spcBef>
                <a:spcPct val="0"/>
              </a:spcBef>
              <a:buNone/>
              <a:defRPr kumimoji="0" sz="3200" kern="1200">
                <a:solidFill>
                  <a:schemeClr val="tx2"/>
                </a:solidFill>
                <a:latin typeface="+mj-lt"/>
                <a:ea typeface="+mj-ea"/>
                <a:cs typeface="+mj-cs"/>
              </a:defRPr>
            </a:lvl1pPr>
          </a:lstStyle>
          <a:p>
            <a:pPr algn="ctr" eaLnBrk="0" fontAlgn="auto" hangingPunct="0">
              <a:spcAft>
                <a:spcPts val="0"/>
              </a:spcAft>
              <a:defRPr/>
            </a:pPr>
            <a:endParaRPr lang="es-MX" sz="4400" b="1" cap="small" spc="100" dirty="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a:xfrm>
            <a:off x="8388423" y="6367792"/>
            <a:ext cx="372689" cy="365760"/>
          </a:xfrm>
        </p:spPr>
        <p:txBody>
          <a:bodyPr/>
          <a:lstStyle/>
          <a:p>
            <a:pPr algn="ctr"/>
            <a:fld id="{B48A81B7-DF7F-4A12-876D-6C06510AE55E}" type="slidenum">
              <a:rPr lang="es-ES_tradnl" sz="1100" b="1" smtClean="0">
                <a:latin typeface="Microsoft Sans Serif" panose="020B0604020202020204" pitchFamily="34" charset="0"/>
                <a:ea typeface="Microsoft Sans Serif" panose="020B0604020202020204" pitchFamily="34" charset="0"/>
                <a:cs typeface="Microsoft Sans Serif" panose="020B0604020202020204" pitchFamily="34" charset="0"/>
              </a:rPr>
              <a:pPr algn="ctr"/>
              <a:t>13</a:t>
            </a:fld>
            <a:endParaRPr lang="es-ES_tradnl" sz="11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pic>
        <p:nvPicPr>
          <p:cNvPr id="9" name="Picture 6" descr="Resultado de imagen para aminoacidos 3D"/>
          <p:cNvPicPr>
            <a:picLocks noChangeAspect="1" noChangeArrowheads="1" noCrop="1"/>
          </p:cNvPicPr>
          <p:nvPr/>
        </p:nvPicPr>
        <p:blipFill>
          <a:blip r:embed="rId3" cstate="email">
            <a:extLst>
              <a:ext uri="{28A0092B-C50C-407E-A947-70E740481C1C}">
                <a14:useLocalDpi xmlns:a14="http://schemas.microsoft.com/office/drawing/2010/main"/>
              </a:ext>
            </a:extLst>
          </a:blip>
          <a:srcRect/>
          <a:stretch>
            <a:fillRect/>
          </a:stretch>
        </p:blipFill>
        <p:spPr bwMode="auto">
          <a:xfrm>
            <a:off x="5538741" y="2067570"/>
            <a:ext cx="3148057" cy="3194696"/>
          </a:xfrm>
          <a:prstGeom prst="rect">
            <a:avLst/>
          </a:prstGeom>
          <a:noFill/>
          <a:extLst>
            <a:ext uri="{909E8E84-426E-40DD-AFC4-6F175D3DCCD1}">
              <a14:hiddenFill xmlns:a14="http://schemas.microsoft.com/office/drawing/2010/main">
                <a:solidFill>
                  <a:srgbClr val="FFFFFF"/>
                </a:solidFill>
              </a14:hiddenFill>
            </a:ext>
          </a:extLst>
        </p:spPr>
      </p:pic>
      <p:sp>
        <p:nvSpPr>
          <p:cNvPr id="11" name="9 CuadroTexto"/>
          <p:cNvSpPr txBox="1"/>
          <p:nvPr/>
        </p:nvSpPr>
        <p:spPr>
          <a:xfrm>
            <a:off x="5428216" y="5238055"/>
            <a:ext cx="3332897" cy="423193"/>
          </a:xfrm>
          <a:prstGeom prst="rect">
            <a:avLst/>
          </a:prstGeom>
          <a:noFill/>
        </p:spPr>
        <p:txBody>
          <a:bodyPr wrap="square" rtlCol="0">
            <a:spAutoFit/>
          </a:bodyPr>
          <a:lstStyle/>
          <a:p>
            <a:pPr lvl="0" algn="ctr"/>
            <a:r>
              <a:rPr lang="es-MX" altLang="es-MX" sz="1100" b="1" cap="small"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Estructura química de los aminoácidos. </a:t>
            </a:r>
          </a:p>
          <a:p>
            <a:pPr lvl="0" algn="ctr"/>
            <a:r>
              <a:rPr lang="es-MX" altLang="es-MX" sz="1000" spc="100" dirty="0">
                <a:solidFill>
                  <a:schemeClr val="accent6">
                    <a:lumMod val="50000"/>
                  </a:schemeClr>
                </a:solidFill>
                <a:latin typeface="Microsoft Sans Serif" pitchFamily="34" charset="0"/>
                <a:cs typeface="Microsoft Sans Serif" pitchFamily="34" charset="0"/>
              </a:rPr>
              <a:t>Fuente: Imágenes de Google, 2019</a:t>
            </a:r>
            <a:r>
              <a:rPr lang="es-MX" altLang="es-MX" sz="1050" b="1" cap="small"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 </a:t>
            </a:r>
          </a:p>
        </p:txBody>
      </p:sp>
    </p:spTree>
    <p:extLst>
      <p:ext uri="{BB962C8B-B14F-4D97-AF65-F5344CB8AC3E}">
        <p14:creationId xmlns:p14="http://schemas.microsoft.com/office/powerpoint/2010/main" val="968154580"/>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p:cNvSpPr/>
          <p:nvPr/>
        </p:nvSpPr>
        <p:spPr>
          <a:xfrm>
            <a:off x="3419872" y="6381328"/>
            <a:ext cx="1512168" cy="288032"/>
          </a:xfrm>
          <a:prstGeom prst="rect">
            <a:avLst/>
          </a:prstGeom>
          <a:no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s-MX" sz="2000" dirty="0">
              <a:solidFill>
                <a:schemeClr val="accent2">
                  <a:lumMod val="75000"/>
                </a:schemeClr>
              </a:solidFill>
              <a:latin typeface="Microsoft Sans Serif" panose="020B0604020202020204" pitchFamily="34" charset="0"/>
              <a:cs typeface="Microsoft Sans Serif" panose="020B0604020202020204" pitchFamily="34" charset="0"/>
            </a:endParaRPr>
          </a:p>
        </p:txBody>
      </p:sp>
      <p:grpSp>
        <p:nvGrpSpPr>
          <p:cNvPr id="9" name="Grupo 8"/>
          <p:cNvGrpSpPr/>
          <p:nvPr/>
        </p:nvGrpSpPr>
        <p:grpSpPr>
          <a:xfrm>
            <a:off x="0" y="1019855"/>
            <a:ext cx="9144000" cy="5856252"/>
            <a:chOff x="-36513" y="-252893"/>
            <a:chExt cx="9234049" cy="7153686"/>
          </a:xfrm>
        </p:grpSpPr>
        <p:pic>
          <p:nvPicPr>
            <p:cNvPr id="5" name="Imagen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513" y="4268577"/>
              <a:ext cx="4733617" cy="2610971"/>
            </a:xfrm>
            <a:prstGeom prst="rect">
              <a:avLst/>
            </a:prstGeom>
          </p:spPr>
        </p:pic>
        <p:pic>
          <p:nvPicPr>
            <p:cNvPr id="6" name="Imagen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3324" y="-238829"/>
              <a:ext cx="5502105" cy="2635987"/>
            </a:xfrm>
            <a:prstGeom prst="rect">
              <a:avLst/>
            </a:prstGeom>
          </p:spPr>
        </p:pic>
        <p:pic>
          <p:nvPicPr>
            <p:cNvPr id="11" name="Imagen 10"/>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416397" y="2397158"/>
              <a:ext cx="3781139" cy="2450431"/>
            </a:xfrm>
            <a:prstGeom prst="rect">
              <a:avLst/>
            </a:prstGeom>
          </p:spPr>
        </p:pic>
        <p:pic>
          <p:nvPicPr>
            <p:cNvPr id="12" name="Imagen 11"/>
            <p:cNvPicPr>
              <a:picLocks noChangeAspect="1"/>
            </p:cNvPicPr>
            <p:nvPr/>
          </p:nvPicPr>
          <p:blipFill>
            <a:blip r:embed="rId6"/>
            <a:stretch>
              <a:fillRect/>
            </a:stretch>
          </p:blipFill>
          <p:spPr>
            <a:xfrm>
              <a:off x="5447948" y="-235196"/>
              <a:ext cx="2331805" cy="2632353"/>
            </a:xfrm>
            <a:prstGeom prst="rect">
              <a:avLst/>
            </a:prstGeom>
          </p:spPr>
        </p:pic>
        <p:pic>
          <p:nvPicPr>
            <p:cNvPr id="15" name="Imagen 14"/>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3692" y="2397157"/>
              <a:ext cx="4177734" cy="1880693"/>
            </a:xfrm>
            <a:prstGeom prst="rect">
              <a:avLst/>
            </a:prstGeom>
          </p:spPr>
        </p:pic>
        <p:pic>
          <p:nvPicPr>
            <p:cNvPr id="16" name="Imagen 15"/>
            <p:cNvPicPr>
              <a:picLocks noChangeAspect="1"/>
            </p:cNvPicPr>
            <p:nvPr/>
          </p:nvPicPr>
          <p:blipFill rotWithShape="1">
            <a:blip r:embed="rId8" cstate="email">
              <a:extLst>
                <a:ext uri="{28A0092B-C50C-407E-A947-70E740481C1C}">
                  <a14:useLocalDpi xmlns:a14="http://schemas.microsoft.com/office/drawing/2010/main"/>
                </a:ext>
              </a:extLst>
            </a:blip>
            <a:srcRect t="14306" b="8002"/>
            <a:stretch/>
          </p:blipFill>
          <p:spPr>
            <a:xfrm>
              <a:off x="3751052" y="2257756"/>
              <a:ext cx="2390143" cy="2589831"/>
            </a:xfrm>
            <a:prstGeom prst="rect">
              <a:avLst/>
            </a:prstGeom>
          </p:spPr>
        </p:pic>
        <p:pic>
          <p:nvPicPr>
            <p:cNvPr id="19" name="Imagen 18"/>
            <p:cNvPicPr>
              <a:picLocks noChangeAspect="1"/>
            </p:cNvPicPr>
            <p:nvPr/>
          </p:nvPicPr>
          <p:blipFill rotWithShape="1">
            <a:blip r:embed="rId9" cstate="screen">
              <a:extLst>
                <a:ext uri="{28A0092B-C50C-407E-A947-70E740481C1C}">
                  <a14:useLocalDpi xmlns:a14="http://schemas.microsoft.com/office/drawing/2010/main"/>
                </a:ext>
              </a:extLst>
            </a:blip>
            <a:srcRect l="1764" r="2537"/>
            <a:stretch/>
          </p:blipFill>
          <p:spPr>
            <a:xfrm>
              <a:off x="4697104" y="4838314"/>
              <a:ext cx="4500065" cy="2062479"/>
            </a:xfrm>
            <a:prstGeom prst="rect">
              <a:avLst/>
            </a:prstGeom>
          </p:spPr>
        </p:pic>
        <p:sp>
          <p:nvSpPr>
            <p:cNvPr id="4" name="Rectángulo 3"/>
            <p:cNvSpPr/>
            <p:nvPr/>
          </p:nvSpPr>
          <p:spPr>
            <a:xfrm>
              <a:off x="1934599" y="-38696"/>
              <a:ext cx="1512168" cy="294627"/>
            </a:xfrm>
            <a:prstGeom prst="rect">
              <a:avLst/>
            </a:prstGeom>
            <a:no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s-MX" sz="2000" b="1" cap="small" dirty="0">
                  <a:solidFill>
                    <a:srgbClr val="F7E7B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Colágeno</a:t>
              </a:r>
            </a:p>
          </p:txBody>
        </p:sp>
        <p:sp>
          <p:nvSpPr>
            <p:cNvPr id="13" name="Rectángulo 12"/>
            <p:cNvSpPr/>
            <p:nvPr/>
          </p:nvSpPr>
          <p:spPr>
            <a:xfrm>
              <a:off x="3086727" y="6443091"/>
              <a:ext cx="1512168" cy="294627"/>
            </a:xfrm>
            <a:prstGeom prst="rect">
              <a:avLst/>
            </a:prstGeom>
            <a:no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s-MX" sz="2000" b="1" cap="small" dirty="0">
                  <a:solidFill>
                    <a:schemeClr val="accent6">
                      <a:lumMod val="50000"/>
                    </a:schemeClr>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Elastina</a:t>
              </a:r>
            </a:p>
          </p:txBody>
        </p:sp>
        <p:sp>
          <p:nvSpPr>
            <p:cNvPr id="14" name="Rectángulo 13"/>
            <p:cNvSpPr/>
            <p:nvPr/>
          </p:nvSpPr>
          <p:spPr>
            <a:xfrm>
              <a:off x="7223326" y="3475059"/>
              <a:ext cx="1907704" cy="294627"/>
            </a:xfrm>
            <a:prstGeom prst="rect">
              <a:avLst/>
            </a:prstGeom>
            <a:no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s-MX" sz="2000" b="1" cap="small" dirty="0">
                  <a:solidFill>
                    <a:schemeClr val="accent2">
                      <a:lumMod val="20000"/>
                      <a:lumOff val="80000"/>
                    </a:schemeClr>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Hemoglobina</a:t>
              </a:r>
            </a:p>
          </p:txBody>
        </p:sp>
        <p:sp>
          <p:nvSpPr>
            <p:cNvPr id="17" name="Rectángulo 16"/>
            <p:cNvSpPr/>
            <p:nvPr/>
          </p:nvSpPr>
          <p:spPr>
            <a:xfrm>
              <a:off x="134399" y="3823263"/>
              <a:ext cx="1512168" cy="294627"/>
            </a:xfrm>
            <a:prstGeom prst="rect">
              <a:avLst/>
            </a:prstGeom>
            <a:no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s-MX" sz="2000" b="1" cap="small" dirty="0">
                  <a:solidFill>
                    <a:schemeClr val="bg2">
                      <a:lumMod val="10000"/>
                    </a:schemeClr>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Albúmina</a:t>
              </a:r>
            </a:p>
          </p:txBody>
        </p:sp>
        <p:sp>
          <p:nvSpPr>
            <p:cNvPr id="18" name="Rectángulo 17"/>
            <p:cNvSpPr/>
            <p:nvPr/>
          </p:nvSpPr>
          <p:spPr>
            <a:xfrm>
              <a:off x="5724128" y="1916832"/>
              <a:ext cx="1512168" cy="294627"/>
            </a:xfrm>
            <a:prstGeom prst="rect">
              <a:avLst/>
            </a:prstGeom>
            <a:no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s-MX" sz="2000" b="1" cap="small" dirty="0">
                  <a:solidFill>
                    <a:schemeClr val="tx1">
                      <a:lumMod val="95000"/>
                      <a:lumOff val="5000"/>
                    </a:schemeClr>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Caseína</a:t>
              </a:r>
            </a:p>
          </p:txBody>
        </p:sp>
        <p:sp>
          <p:nvSpPr>
            <p:cNvPr id="20" name="Rectángulo 19"/>
            <p:cNvSpPr/>
            <p:nvPr/>
          </p:nvSpPr>
          <p:spPr>
            <a:xfrm>
              <a:off x="3824737" y="4437112"/>
              <a:ext cx="2249018" cy="294627"/>
            </a:xfrm>
            <a:prstGeom prst="rect">
              <a:avLst/>
            </a:prstGeom>
            <a:no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s-MX" sz="1800" b="1" cap="small" dirty="0">
                  <a:solidFill>
                    <a:schemeClr val="accent4">
                      <a:lumMod val="40000"/>
                      <a:lumOff val="60000"/>
                    </a:schemeClr>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Inmunoglobulina y Anticuerpos</a:t>
              </a:r>
            </a:p>
          </p:txBody>
        </p:sp>
        <p:sp>
          <p:nvSpPr>
            <p:cNvPr id="22" name="Rectángulo 21"/>
            <p:cNvSpPr/>
            <p:nvPr/>
          </p:nvSpPr>
          <p:spPr>
            <a:xfrm>
              <a:off x="6948264" y="4869160"/>
              <a:ext cx="2232248" cy="294627"/>
            </a:xfrm>
            <a:prstGeom prst="rect">
              <a:avLst/>
            </a:prstGeom>
            <a:no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s-MX" sz="2000" b="1" cap="small" dirty="0">
                  <a:solidFill>
                    <a:schemeClr val="tx2">
                      <a:lumMod val="50000"/>
                    </a:schemeClr>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RNA Polimerasa</a:t>
              </a:r>
            </a:p>
          </p:txBody>
        </p:sp>
        <p:pic>
          <p:nvPicPr>
            <p:cNvPr id="7" name="Imagen 6"/>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7409672" y="-252893"/>
              <a:ext cx="1787497" cy="2676928"/>
            </a:xfrm>
            <a:prstGeom prst="rect">
              <a:avLst/>
            </a:prstGeom>
          </p:spPr>
        </p:pic>
      </p:grpSp>
      <p:sp>
        <p:nvSpPr>
          <p:cNvPr id="23" name="Rectángulo 22"/>
          <p:cNvSpPr/>
          <p:nvPr/>
        </p:nvSpPr>
        <p:spPr>
          <a:xfrm>
            <a:off x="7164288" y="1046141"/>
            <a:ext cx="2088231" cy="294627"/>
          </a:xfrm>
          <a:prstGeom prst="rect">
            <a:avLst/>
          </a:prstGeom>
          <a:no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s-MX" sz="1800" b="1" cap="small" dirty="0">
                <a:solidFill>
                  <a:srgbClr val="00FF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Peptidoglicano</a:t>
            </a:r>
          </a:p>
        </p:txBody>
      </p:sp>
      <p:sp>
        <p:nvSpPr>
          <p:cNvPr id="21" name="Rectangle 2"/>
          <p:cNvSpPr txBox="1">
            <a:spLocks noChangeArrowheads="1"/>
          </p:cNvSpPr>
          <p:nvPr/>
        </p:nvSpPr>
        <p:spPr>
          <a:xfrm>
            <a:off x="457200" y="44624"/>
            <a:ext cx="8229600" cy="914400"/>
          </a:xfrm>
          <a:prstGeom prst="rect">
            <a:avLst/>
          </a:prstGeom>
          <a:noFill/>
          <a:ln/>
        </p:spPr>
        <p:txBody>
          <a:bodyPr anchor="ctr" anchorCtr="1">
            <a:normAutofit/>
          </a:bodyPr>
          <a:lstStyle>
            <a:lvl1pPr algn="l" rtl="0" eaLnBrk="1" latinLnBrk="0" hangingPunct="1">
              <a:spcBef>
                <a:spcPct val="0"/>
              </a:spcBef>
              <a:buNone/>
              <a:defRPr kumimoji="0" sz="3200" kern="1200">
                <a:solidFill>
                  <a:schemeClr val="tx2"/>
                </a:solidFill>
                <a:latin typeface="+mj-lt"/>
                <a:ea typeface="+mj-ea"/>
                <a:cs typeface="+mj-cs"/>
              </a:defRPr>
            </a:lvl1pPr>
          </a:lstStyle>
          <a:p>
            <a:pPr indent="-342900" algn="ctr" fontAlgn="auto">
              <a:spcBef>
                <a:spcPts val="600"/>
              </a:spcBef>
              <a:spcAft>
                <a:spcPts val="0"/>
              </a:spcAft>
              <a:defRPr/>
            </a:pPr>
            <a:r>
              <a:rPr lang="es-ES_tradnl" sz="44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Proteínas y sus funciones </a:t>
            </a:r>
          </a:p>
        </p:txBody>
      </p:sp>
    </p:spTree>
    <p:extLst>
      <p:ext uri="{BB962C8B-B14F-4D97-AF65-F5344CB8AC3E}">
        <p14:creationId xmlns:p14="http://schemas.microsoft.com/office/powerpoint/2010/main" val="34424659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395536" y="1340768"/>
            <a:ext cx="4464496" cy="4824536"/>
          </a:xfrm>
        </p:spPr>
        <p:txBody>
          <a:bodyPr anchor="ctr">
            <a:normAutofit fontScale="92500" lnSpcReduction="10000"/>
          </a:bodyPr>
          <a:lstStyle/>
          <a:p>
            <a:pPr marL="0" indent="0" algn="just">
              <a:lnSpc>
                <a:spcPct val="110000"/>
              </a:lnSpc>
              <a:spcBef>
                <a:spcPts val="0"/>
              </a:spcBef>
              <a:buNone/>
            </a:pPr>
            <a:r>
              <a:rPr lang="es-MX" sz="2800" spc="100" dirty="0">
                <a:solidFill>
                  <a:srgbClr val="6B6149">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Las funciones de las proteínas son tan específicas que permiten a las células defenderse de agentes externos.</a:t>
            </a:r>
          </a:p>
          <a:p>
            <a:pPr marL="0" indent="0" algn="just">
              <a:spcBef>
                <a:spcPts val="0"/>
              </a:spcBef>
              <a:buNone/>
            </a:pPr>
            <a:endParaRPr lang="es-MX" sz="2800" spc="100" dirty="0">
              <a:solidFill>
                <a:srgbClr val="6B6149">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endParaRPr>
          </a:p>
          <a:p>
            <a:pPr marL="0" indent="0" algn="just">
              <a:lnSpc>
                <a:spcPct val="110000"/>
              </a:lnSpc>
              <a:spcBef>
                <a:spcPts val="0"/>
              </a:spcBef>
              <a:buNone/>
            </a:pPr>
            <a:r>
              <a:rPr lang="es-MX" sz="2800" spc="100" dirty="0">
                <a:solidFill>
                  <a:srgbClr val="6B6149">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Los </a:t>
            </a:r>
            <a:r>
              <a:rPr lang="es-MX" sz="3000" b="1" cap="small" spc="100" dirty="0">
                <a:solidFill>
                  <a:srgbClr val="0000FF"/>
                </a:solidFill>
                <a:effectLst>
                  <a:outerShdw blurRad="38100" dist="38100" dir="2700000" algn="tl">
                    <a:srgbClr val="000000">
                      <a:alpha val="43137"/>
                    </a:srgbClr>
                  </a:outerShdw>
                </a:effectLst>
                <a:latin typeface="Microsoft Sans Serif" pitchFamily="34" charset="0"/>
                <a:cs typeface="Microsoft Sans Serif" pitchFamily="34" charset="0"/>
              </a:rPr>
              <a:t>anticuerpos</a:t>
            </a:r>
            <a:r>
              <a:rPr lang="es-MX" sz="2800" spc="100" dirty="0">
                <a:solidFill>
                  <a:srgbClr val="6B6149">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 son las moléculas en forma de “Y” capaces de unirse específicamente y de forma covalente a un antígeno.</a:t>
            </a:r>
            <a:endParaRPr lang="es-MX" sz="2800"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6" name="Rectangle 2"/>
          <p:cNvSpPr>
            <a:spLocks noGrp="1" noChangeArrowheads="1"/>
          </p:cNvSpPr>
          <p:nvPr>
            <p:ph type="title"/>
          </p:nvPr>
        </p:nvSpPr>
        <p:spPr>
          <a:xfrm>
            <a:off x="457200" y="228600"/>
            <a:ext cx="8229600" cy="914400"/>
          </a:xfrm>
          <a:noFill/>
          <a:ln/>
        </p:spPr>
        <p:txBody>
          <a:bodyPr anchor="ctr" anchorCtr="1">
            <a:normAutofit/>
          </a:bodyPr>
          <a:lstStyle/>
          <a:p>
            <a:pPr lvl="0" indent="-342900" algn="ctr">
              <a:spcBef>
                <a:spcPts val="600"/>
              </a:spcBef>
              <a:defRPr/>
            </a:pPr>
            <a:r>
              <a:rPr lang="es-ES_tradnl" sz="44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Introducción</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148064" y="1684068"/>
            <a:ext cx="3276600" cy="3571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CuadroTexto"/>
          <p:cNvSpPr txBox="1"/>
          <p:nvPr/>
        </p:nvSpPr>
        <p:spPr>
          <a:xfrm>
            <a:off x="4860032" y="5246890"/>
            <a:ext cx="3841037" cy="415498"/>
          </a:xfrm>
          <a:prstGeom prst="rect">
            <a:avLst/>
          </a:prstGeom>
          <a:noFill/>
        </p:spPr>
        <p:txBody>
          <a:bodyPr wrap="square" rtlCol="0">
            <a:spAutoFit/>
          </a:bodyPr>
          <a:lstStyle/>
          <a:p>
            <a:pPr algn="ctr"/>
            <a:r>
              <a:rPr lang="es-MX" sz="1100" b="1" cap="small" spc="100" dirty="0">
                <a:solidFill>
                  <a:schemeClr val="accent6">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Reacción Antígeno Anticuerpo. </a:t>
            </a:r>
          </a:p>
          <a:p>
            <a:pPr algn="ctr"/>
            <a:r>
              <a:rPr lang="es-MX" sz="1000" spc="100" dirty="0">
                <a:solidFill>
                  <a:schemeClr val="accent6">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Fuente: Instituto de Biotecnología de la UNAM, 2015</a:t>
            </a:r>
            <a:endParaRPr lang="es-MX" sz="1600" spc="100" dirty="0">
              <a:solidFill>
                <a:schemeClr val="accent6">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a:xfrm>
            <a:off x="8316415" y="6368297"/>
            <a:ext cx="384655" cy="365760"/>
          </a:xfrm>
        </p:spPr>
        <p:txBody>
          <a:bodyPr/>
          <a:lstStyle/>
          <a:p>
            <a:pPr algn="ctr"/>
            <a:fld id="{57246E5E-E010-41E4-AD7D-3EEBD46E4E3E}" type="slidenum">
              <a:rPr lang="es-ES_tradnl" sz="1100" b="1" smtClean="0">
                <a:latin typeface="Microsoft Sans Serif" panose="020B0604020202020204" pitchFamily="34" charset="0"/>
                <a:ea typeface="Microsoft Sans Serif" panose="020B0604020202020204" pitchFamily="34" charset="0"/>
                <a:cs typeface="Microsoft Sans Serif" panose="020B0604020202020204" pitchFamily="34" charset="0"/>
              </a:rPr>
              <a:pPr algn="ctr"/>
              <a:t>15</a:t>
            </a:fld>
            <a:endParaRPr lang="es-ES_tradnl" sz="11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23272015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2"/>
          </p:nvPr>
        </p:nvSpPr>
        <p:spPr>
          <a:xfrm>
            <a:off x="3995936" y="1241601"/>
            <a:ext cx="4690863" cy="4968552"/>
          </a:xfrm>
        </p:spPr>
        <p:txBody>
          <a:bodyPr anchor="ctr">
            <a:noAutofit/>
          </a:bodyPr>
          <a:lstStyle/>
          <a:p>
            <a:pPr marL="0" indent="0" algn="just">
              <a:spcBef>
                <a:spcPts val="0"/>
              </a:spcBef>
              <a:buNone/>
            </a:pPr>
            <a:r>
              <a:rPr lang="es-MX" sz="2400" spc="100" dirty="0">
                <a:solidFill>
                  <a:schemeClr val="accent6">
                    <a:lumMod val="50000"/>
                  </a:schemeClr>
                </a:solidFill>
                <a:effectLst>
                  <a:outerShdw blurRad="38100" dist="38100" dir="2700000" algn="tl">
                    <a:srgbClr val="000000">
                      <a:alpha val="43137"/>
                    </a:srgbClr>
                  </a:outerShdw>
                </a:effectLst>
                <a:latin typeface="Microsoft Sans Serif" panose="020B0604020202020204" pitchFamily="34" charset="0"/>
                <a:cs typeface="Microsoft Sans Serif" pitchFamily="34" charset="0"/>
              </a:rPr>
              <a:t>El </a:t>
            </a:r>
            <a:r>
              <a:rPr lang="es-MX" sz="2800" b="1" cap="small" spc="100" dirty="0">
                <a:solidFill>
                  <a:srgbClr val="0000FF"/>
                </a:solidFill>
                <a:effectLst>
                  <a:outerShdw blurRad="38100" dist="38100" dir="2700000" algn="tl">
                    <a:srgbClr val="000000">
                      <a:alpha val="43137"/>
                    </a:srgbClr>
                  </a:outerShdw>
                </a:effectLst>
                <a:latin typeface="Microsoft Sans Serif" panose="020B0604020202020204" pitchFamily="34" charset="0"/>
                <a:cs typeface="Microsoft Sans Serif" pitchFamily="34" charset="0"/>
              </a:rPr>
              <a:t>colágeno</a:t>
            </a:r>
            <a:r>
              <a:rPr lang="es-MX" sz="2400" spc="100" dirty="0">
                <a:solidFill>
                  <a:schemeClr val="accent6">
                    <a:lumMod val="50000"/>
                  </a:schemeClr>
                </a:solidFill>
                <a:effectLst>
                  <a:outerShdw blurRad="38100" dist="38100" dir="2700000" algn="tl">
                    <a:srgbClr val="000000">
                      <a:alpha val="43137"/>
                    </a:srgbClr>
                  </a:outerShdw>
                </a:effectLst>
                <a:latin typeface="Microsoft Sans Serif" panose="020B0604020202020204" pitchFamily="34" charset="0"/>
                <a:cs typeface="Microsoft Sans Serif" pitchFamily="34" charset="0"/>
              </a:rPr>
              <a:t> es la proteína más abundante del organismo humano, representa entre el 20 y el 30%  de las proteínas totales de un adulto. El colágeno se encuentra en la piel, los ligamentos, los tendones, los huesos, los cartílagos, los vasos sanguíneos y otros tejidos conectivos, formando fibras y dándoles firmeza. </a:t>
            </a:r>
          </a:p>
        </p:txBody>
      </p:sp>
      <p:sp>
        <p:nvSpPr>
          <p:cNvPr id="10" name="Rectangle 2"/>
          <p:cNvSpPr>
            <a:spLocks noGrp="1" noChangeArrowheads="1"/>
          </p:cNvSpPr>
          <p:nvPr>
            <p:ph type="title"/>
          </p:nvPr>
        </p:nvSpPr>
        <p:spPr>
          <a:xfrm>
            <a:off x="457200" y="228600"/>
            <a:ext cx="8229600" cy="914400"/>
          </a:xfrm>
          <a:noFill/>
          <a:ln/>
        </p:spPr>
        <p:txBody>
          <a:bodyPr anchor="ctr" anchorCtr="1">
            <a:normAutofit/>
          </a:bodyPr>
          <a:lstStyle/>
          <a:p>
            <a:pPr lvl="0" indent="-342900" algn="ctr">
              <a:spcBef>
                <a:spcPts val="600"/>
              </a:spcBef>
              <a:defRPr/>
            </a:pPr>
            <a:r>
              <a:rPr lang="es-ES_tradnl" sz="44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Introducción</a:t>
            </a:r>
          </a:p>
        </p:txBody>
      </p:sp>
      <p:sp>
        <p:nvSpPr>
          <p:cNvPr id="8" name="7 CuadroTexto"/>
          <p:cNvSpPr txBox="1"/>
          <p:nvPr/>
        </p:nvSpPr>
        <p:spPr>
          <a:xfrm>
            <a:off x="0" y="5517232"/>
            <a:ext cx="3995936" cy="569387"/>
          </a:xfrm>
          <a:prstGeom prst="rect">
            <a:avLst/>
          </a:prstGeom>
          <a:noFill/>
        </p:spPr>
        <p:txBody>
          <a:bodyPr wrap="square" rtlCol="0">
            <a:spAutoFit/>
          </a:bodyPr>
          <a:lstStyle/>
          <a:p>
            <a:pPr algn="ctr"/>
            <a:r>
              <a:rPr lang="es-MX" sz="1100" b="1" cap="small" spc="100" dirty="0">
                <a:solidFill>
                  <a:schemeClr val="accent6">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Fibras de Colágeno en la Piel. </a:t>
            </a:r>
          </a:p>
          <a:p>
            <a:pPr algn="ctr"/>
            <a:r>
              <a:rPr lang="es-MX" sz="1000" spc="100" dirty="0">
                <a:solidFill>
                  <a:schemeClr val="accent6">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Fuente: International </a:t>
            </a:r>
            <a:r>
              <a:rPr lang="es-MX" sz="1000" spc="100" dirty="0" err="1">
                <a:solidFill>
                  <a:schemeClr val="accent6">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Journal</a:t>
            </a:r>
            <a:r>
              <a:rPr lang="es-MX" sz="1000" spc="100" dirty="0">
                <a:solidFill>
                  <a:schemeClr val="accent6">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 of </a:t>
            </a:r>
            <a:r>
              <a:rPr lang="es-MX" sz="1000" spc="100" dirty="0" err="1">
                <a:solidFill>
                  <a:schemeClr val="accent6">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Cosmetic</a:t>
            </a:r>
            <a:r>
              <a:rPr lang="es-MX" sz="1000" spc="100" dirty="0">
                <a:solidFill>
                  <a:schemeClr val="accent6">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1000" spc="100" dirty="0" err="1">
                <a:solidFill>
                  <a:schemeClr val="accent6">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Science</a:t>
            </a:r>
            <a:r>
              <a:rPr lang="es-MX" sz="1000" spc="100" dirty="0">
                <a:solidFill>
                  <a:schemeClr val="accent6">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 2018</a:t>
            </a:r>
            <a:endParaRPr lang="es-MX" sz="1600" spc="100" dirty="0">
              <a:solidFill>
                <a:schemeClr val="accent6">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pic>
        <p:nvPicPr>
          <p:cNvPr id="2" name="Imagen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5400000">
            <a:off x="45783" y="2266585"/>
            <a:ext cx="4011874" cy="2448272"/>
          </a:xfrm>
          <a:prstGeom prst="rect">
            <a:avLst/>
          </a:prstGeom>
        </p:spPr>
      </p:pic>
      <p:sp>
        <p:nvSpPr>
          <p:cNvPr id="4" name="Marcador de número de diapositiva 3"/>
          <p:cNvSpPr>
            <a:spLocks noGrp="1"/>
          </p:cNvSpPr>
          <p:nvPr>
            <p:ph type="sldNum" sz="quarter" idx="12"/>
          </p:nvPr>
        </p:nvSpPr>
        <p:spPr>
          <a:xfrm>
            <a:off x="8281036" y="6361708"/>
            <a:ext cx="360040" cy="365760"/>
          </a:xfrm>
        </p:spPr>
        <p:txBody>
          <a:bodyPr/>
          <a:lstStyle/>
          <a:p>
            <a:pPr algn="ctr"/>
            <a:fld id="{487B84BA-454E-40D6-9BB7-2FB8BFDB0973}" type="slidenum">
              <a:rPr lang="es-ES_tradnl" sz="1100" b="1" smtClean="0">
                <a:latin typeface="Microsoft Sans Serif" panose="020B0604020202020204" pitchFamily="34" charset="0"/>
                <a:ea typeface="Microsoft Sans Serif" panose="020B0604020202020204" pitchFamily="34" charset="0"/>
                <a:cs typeface="Microsoft Sans Serif" panose="020B0604020202020204" pitchFamily="34" charset="0"/>
              </a:rPr>
              <a:pPr algn="ctr"/>
              <a:t>16</a:t>
            </a:fld>
            <a:endParaRPr lang="es-ES_tradnl" sz="11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2"/>
          </p:nvPr>
        </p:nvSpPr>
        <p:spPr>
          <a:xfrm>
            <a:off x="601216" y="1268760"/>
            <a:ext cx="4474840" cy="4968552"/>
          </a:xfrm>
        </p:spPr>
        <p:txBody>
          <a:bodyPr anchor="ctr">
            <a:noAutofit/>
          </a:bodyPr>
          <a:lstStyle/>
          <a:p>
            <a:pPr marL="0" indent="0" algn="just">
              <a:lnSpc>
                <a:spcPct val="114000"/>
              </a:lnSpc>
              <a:spcBef>
                <a:spcPts val="0"/>
              </a:spcBef>
              <a:buNone/>
            </a:pPr>
            <a:r>
              <a:rPr lang="es-MX" sz="2000" spc="100" dirty="0">
                <a:solidFill>
                  <a:schemeClr val="accent6">
                    <a:lumMod val="50000"/>
                  </a:schemeClr>
                </a:solidFill>
                <a:effectLst>
                  <a:outerShdw blurRad="38100" dist="38100" dir="2700000" algn="tl">
                    <a:srgbClr val="000000">
                      <a:alpha val="43137"/>
                    </a:srgbClr>
                  </a:outerShdw>
                </a:effectLst>
                <a:latin typeface="Microsoft Sans Serif" panose="020B0604020202020204" pitchFamily="34" charset="0"/>
                <a:cs typeface="Microsoft Sans Serif" pitchFamily="34" charset="0"/>
              </a:rPr>
              <a:t>La </a:t>
            </a:r>
            <a:r>
              <a:rPr lang="es-MX" sz="2800" b="1" cap="small" spc="100" dirty="0">
                <a:solidFill>
                  <a:srgbClr val="0000FF"/>
                </a:solidFill>
                <a:effectLst>
                  <a:outerShdw blurRad="38100" dist="38100" dir="2700000" algn="tl">
                    <a:srgbClr val="000000">
                      <a:alpha val="43137"/>
                    </a:srgbClr>
                  </a:outerShdw>
                </a:effectLst>
                <a:latin typeface="Microsoft Sans Serif" panose="020B0604020202020204" pitchFamily="34" charset="0"/>
                <a:cs typeface="Microsoft Sans Serif" pitchFamily="34" charset="0"/>
              </a:rPr>
              <a:t>caseína</a:t>
            </a:r>
            <a:r>
              <a:rPr lang="es-MX" sz="2000" spc="100" dirty="0">
                <a:solidFill>
                  <a:schemeClr val="accent6">
                    <a:lumMod val="50000"/>
                  </a:schemeClr>
                </a:solidFill>
                <a:effectLst>
                  <a:outerShdw blurRad="38100" dist="38100" dir="2700000" algn="tl">
                    <a:srgbClr val="000000">
                      <a:alpha val="43137"/>
                    </a:srgbClr>
                  </a:outerShdw>
                </a:effectLst>
                <a:latin typeface="Microsoft Sans Serif" panose="020B0604020202020204" pitchFamily="34" charset="0"/>
                <a:cs typeface="Microsoft Sans Serif" pitchFamily="34" charset="0"/>
              </a:rPr>
              <a:t> (del latín </a:t>
            </a:r>
            <a:r>
              <a:rPr lang="es-MX" sz="2000" spc="100" dirty="0" err="1">
                <a:solidFill>
                  <a:schemeClr val="accent6">
                    <a:lumMod val="50000"/>
                  </a:schemeClr>
                </a:solidFill>
                <a:effectLst>
                  <a:outerShdw blurRad="38100" dist="38100" dir="2700000" algn="tl">
                    <a:srgbClr val="000000">
                      <a:alpha val="43137"/>
                    </a:srgbClr>
                  </a:outerShdw>
                </a:effectLst>
                <a:latin typeface="Microsoft Sans Serif" panose="020B0604020202020204" pitchFamily="34" charset="0"/>
                <a:cs typeface="Microsoft Sans Serif" pitchFamily="34" charset="0"/>
              </a:rPr>
              <a:t>caseus</a:t>
            </a:r>
            <a:r>
              <a:rPr lang="es-MX" sz="2000" spc="100" dirty="0">
                <a:solidFill>
                  <a:schemeClr val="accent6">
                    <a:lumMod val="50000"/>
                  </a:schemeClr>
                </a:solidFill>
                <a:effectLst>
                  <a:outerShdw blurRad="38100" dist="38100" dir="2700000" algn="tl">
                    <a:srgbClr val="000000">
                      <a:alpha val="43137"/>
                    </a:srgbClr>
                  </a:outerShdw>
                </a:effectLst>
                <a:latin typeface="Microsoft Sans Serif" panose="020B0604020202020204" pitchFamily="34" charset="0"/>
                <a:cs typeface="Microsoft Sans Serif" pitchFamily="34" charset="0"/>
              </a:rPr>
              <a:t>, que significa "queso") es una fosfoproteína; es decir una </a:t>
            </a:r>
            <a:r>
              <a:rPr lang="es-MX" sz="2000" spc="100" dirty="0" err="1">
                <a:solidFill>
                  <a:schemeClr val="accent6">
                    <a:lumMod val="50000"/>
                  </a:schemeClr>
                </a:solidFill>
                <a:effectLst>
                  <a:outerShdw blurRad="38100" dist="38100" dir="2700000" algn="tl">
                    <a:srgbClr val="000000">
                      <a:alpha val="43137"/>
                    </a:srgbClr>
                  </a:outerShdw>
                </a:effectLst>
                <a:latin typeface="Microsoft Sans Serif" panose="020B0604020202020204" pitchFamily="34" charset="0"/>
                <a:cs typeface="Microsoft Sans Serif" pitchFamily="34" charset="0"/>
              </a:rPr>
              <a:t>heteroproteína</a:t>
            </a:r>
            <a:r>
              <a:rPr lang="es-MX" sz="2000" spc="100" dirty="0">
                <a:solidFill>
                  <a:schemeClr val="accent6">
                    <a:lumMod val="50000"/>
                  </a:schemeClr>
                </a:solidFill>
                <a:effectLst>
                  <a:outerShdw blurRad="38100" dist="38100" dir="2700000" algn="tl">
                    <a:srgbClr val="000000">
                      <a:alpha val="43137"/>
                    </a:srgbClr>
                  </a:outerShdw>
                </a:effectLst>
                <a:latin typeface="Microsoft Sans Serif" panose="020B0604020202020204" pitchFamily="34" charset="0"/>
                <a:cs typeface="Microsoft Sans Serif" pitchFamily="34" charset="0"/>
              </a:rPr>
              <a:t> ya que se encuentra asociada a otra molécula. Está presente en la leche y en sus derivados como el yogur o el queso. En la leche, se encuentra en la fase soluble asociada al calcio (fosfato de calcio) en un complejo que se ha denominado caseinógeno. </a:t>
            </a:r>
          </a:p>
        </p:txBody>
      </p:sp>
      <p:sp>
        <p:nvSpPr>
          <p:cNvPr id="10" name="Rectangle 2"/>
          <p:cNvSpPr>
            <a:spLocks noGrp="1" noChangeArrowheads="1"/>
          </p:cNvSpPr>
          <p:nvPr>
            <p:ph type="title"/>
          </p:nvPr>
        </p:nvSpPr>
        <p:spPr>
          <a:xfrm>
            <a:off x="457200" y="228600"/>
            <a:ext cx="8229600" cy="914400"/>
          </a:xfrm>
          <a:noFill/>
          <a:ln/>
        </p:spPr>
        <p:txBody>
          <a:bodyPr anchor="ctr" anchorCtr="1">
            <a:normAutofit/>
          </a:bodyPr>
          <a:lstStyle/>
          <a:p>
            <a:pPr lvl="0" indent="-342900" algn="ctr">
              <a:spcBef>
                <a:spcPts val="600"/>
              </a:spcBef>
              <a:defRPr/>
            </a:pPr>
            <a:r>
              <a:rPr lang="es-ES_tradnl" sz="44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Introducción</a:t>
            </a:r>
          </a:p>
        </p:txBody>
      </p:sp>
      <p:sp>
        <p:nvSpPr>
          <p:cNvPr id="8" name="7 CuadroTexto"/>
          <p:cNvSpPr txBox="1"/>
          <p:nvPr/>
        </p:nvSpPr>
        <p:spPr>
          <a:xfrm>
            <a:off x="5364088" y="5013592"/>
            <a:ext cx="3456384" cy="584775"/>
          </a:xfrm>
          <a:prstGeom prst="rect">
            <a:avLst/>
          </a:prstGeom>
          <a:noFill/>
        </p:spPr>
        <p:txBody>
          <a:bodyPr wrap="square" rtlCol="0">
            <a:spAutoFit/>
          </a:bodyPr>
          <a:lstStyle/>
          <a:p>
            <a:pPr algn="ctr"/>
            <a:r>
              <a:rPr lang="es-MX" sz="1100" b="1" cap="small" spc="100" dirty="0">
                <a:solidFill>
                  <a:schemeClr val="accent6">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Micelas de caseína asociadas al fosfato de calcio en la leche. </a:t>
            </a:r>
          </a:p>
          <a:p>
            <a:pPr algn="ctr"/>
            <a:r>
              <a:rPr lang="es-MX" sz="1000" spc="100" dirty="0">
                <a:solidFill>
                  <a:schemeClr val="accent6">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Fuente:</a:t>
            </a:r>
            <a:r>
              <a:rPr lang="es-MX" sz="1000" b="1" cap="small" spc="100" dirty="0">
                <a:solidFill>
                  <a:schemeClr val="accent6">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1000" u="sng" spc="100" dirty="0">
                <a:solidFill>
                  <a:schemeClr val="accent6">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investigacionyciencia.es</a:t>
            </a:r>
            <a:r>
              <a:rPr lang="es-MX" sz="1000" spc="100" dirty="0">
                <a:solidFill>
                  <a:schemeClr val="accent6">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a:t>
            </a:r>
            <a:r>
              <a:rPr lang="es-MX" altLang="es-MX" sz="1000" cap="small" dirty="0">
                <a:solidFill>
                  <a:srgbClr val="6B6149">
                    <a:lumMod val="50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altLang="es-MX" sz="1000" cap="small" spc="100" dirty="0">
                <a:solidFill>
                  <a:schemeClr val="accent6">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2002.</a:t>
            </a:r>
            <a:endParaRPr lang="es-MX" sz="1000" cap="small" spc="100" dirty="0">
              <a:solidFill>
                <a:schemeClr val="accent6">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378038" y="2088839"/>
            <a:ext cx="3344106" cy="29523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Marcador de número de diapositiva 1"/>
          <p:cNvSpPr>
            <a:spLocks noGrp="1"/>
          </p:cNvSpPr>
          <p:nvPr>
            <p:ph type="sldNum" sz="quarter" idx="12"/>
          </p:nvPr>
        </p:nvSpPr>
        <p:spPr>
          <a:xfrm>
            <a:off x="8316416" y="6363638"/>
            <a:ext cx="370384" cy="365760"/>
          </a:xfrm>
        </p:spPr>
        <p:txBody>
          <a:bodyPr/>
          <a:lstStyle/>
          <a:p>
            <a:pPr algn="ctr"/>
            <a:fld id="{487B84BA-454E-40D6-9BB7-2FB8BFDB0973}" type="slidenum">
              <a:rPr lang="es-ES_tradnl" sz="1100" b="1" smtClean="0">
                <a:latin typeface="Microsoft Sans Serif" panose="020B0604020202020204" pitchFamily="34" charset="0"/>
                <a:ea typeface="Microsoft Sans Serif" panose="020B0604020202020204" pitchFamily="34" charset="0"/>
                <a:cs typeface="Microsoft Sans Serif" panose="020B0604020202020204" pitchFamily="34" charset="0"/>
              </a:rPr>
              <a:pPr algn="ctr"/>
              <a:t>17</a:t>
            </a:fld>
            <a:endParaRPr lang="es-ES_tradnl" sz="11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27282917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2"/>
          </p:nvPr>
        </p:nvSpPr>
        <p:spPr>
          <a:xfrm>
            <a:off x="3913584" y="1403129"/>
            <a:ext cx="4690864" cy="4968552"/>
          </a:xfrm>
        </p:spPr>
        <p:txBody>
          <a:bodyPr anchor="ctr">
            <a:noAutofit/>
          </a:bodyPr>
          <a:lstStyle/>
          <a:p>
            <a:pPr marL="0" indent="0" algn="just">
              <a:lnSpc>
                <a:spcPct val="114000"/>
              </a:lnSpc>
              <a:spcBef>
                <a:spcPts val="0"/>
              </a:spcBef>
              <a:buNone/>
            </a:pPr>
            <a:r>
              <a:rPr lang="es-MX" sz="2000" spc="100" dirty="0">
                <a:solidFill>
                  <a:schemeClr val="accent6">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El </a:t>
            </a:r>
            <a:r>
              <a:rPr lang="es-MX" sz="2200" b="1" cap="small" spc="100"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péptidoglicano</a:t>
            </a:r>
            <a:r>
              <a:rPr lang="es-MX" sz="2000" spc="100" dirty="0">
                <a:solidFill>
                  <a:schemeClr val="accent6">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es un polímero en cuyas cadenas peptídicas se alternan aminoácidos con configuración L y D. El péptidoglicano es muy resistente y protege a las bacterias de una ruptura osmótica en ambientes acuáticos, dando a los tipos diferentes de bacterias sus formas y resistencia mecánica. Constituye la estructura básica de la pared celular de las bacterias y de las </a:t>
            </a:r>
            <a:r>
              <a:rPr lang="es-MX" sz="2000" i="1" spc="100" dirty="0" err="1">
                <a:solidFill>
                  <a:schemeClr val="accent6">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Proclorophyta</a:t>
            </a:r>
            <a:r>
              <a:rPr lang="es-MX" sz="2000" spc="100" dirty="0">
                <a:solidFill>
                  <a:schemeClr val="accent6">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p>
        </p:txBody>
      </p:sp>
      <p:sp>
        <p:nvSpPr>
          <p:cNvPr id="6" name="Rectangle 2"/>
          <p:cNvSpPr>
            <a:spLocks noGrp="1" noChangeArrowheads="1"/>
          </p:cNvSpPr>
          <p:nvPr>
            <p:ph type="title"/>
          </p:nvPr>
        </p:nvSpPr>
        <p:spPr>
          <a:xfrm>
            <a:off x="457200" y="228600"/>
            <a:ext cx="8229600" cy="914400"/>
          </a:xfrm>
          <a:noFill/>
          <a:ln/>
        </p:spPr>
        <p:txBody>
          <a:bodyPr anchor="ctr" anchorCtr="1">
            <a:normAutofit/>
          </a:bodyPr>
          <a:lstStyle/>
          <a:p>
            <a:pPr lvl="0" indent="-342900" algn="ctr">
              <a:spcBef>
                <a:spcPts val="600"/>
              </a:spcBef>
              <a:defRPr/>
            </a:pPr>
            <a:r>
              <a:rPr lang="es-ES_tradnl" sz="44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Introducción</a:t>
            </a:r>
          </a:p>
        </p:txBody>
      </p:sp>
      <p:sp>
        <p:nvSpPr>
          <p:cNvPr id="7" name="6 CuadroTexto"/>
          <p:cNvSpPr txBox="1"/>
          <p:nvPr/>
        </p:nvSpPr>
        <p:spPr>
          <a:xfrm>
            <a:off x="395536" y="5805264"/>
            <a:ext cx="3456384" cy="415498"/>
          </a:xfrm>
          <a:prstGeom prst="rect">
            <a:avLst/>
          </a:prstGeom>
          <a:noFill/>
        </p:spPr>
        <p:txBody>
          <a:bodyPr wrap="square" rtlCol="0">
            <a:spAutoFit/>
          </a:bodyPr>
          <a:lstStyle/>
          <a:p>
            <a:pPr algn="ctr"/>
            <a:r>
              <a:rPr lang="es-MX" sz="1100" b="1" cap="small" spc="100" dirty="0" err="1">
                <a:solidFill>
                  <a:schemeClr val="accent6">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Peptidoglicano</a:t>
            </a:r>
            <a:r>
              <a:rPr lang="es-MX" sz="1100" b="1" cap="small" spc="100" dirty="0">
                <a:solidFill>
                  <a:schemeClr val="accent6">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en las bacterias. </a:t>
            </a:r>
          </a:p>
          <a:p>
            <a:pPr algn="ctr"/>
            <a:r>
              <a:rPr lang="es-MX" sz="1000" spc="100" dirty="0">
                <a:solidFill>
                  <a:schemeClr val="accent6">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Fuente:</a:t>
            </a:r>
            <a:r>
              <a:rPr lang="es-MX" sz="1000" b="1" cap="small" spc="100" dirty="0">
                <a:solidFill>
                  <a:schemeClr val="accent6">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1000" u="sng" spc="100" dirty="0">
                <a:solidFill>
                  <a:schemeClr val="accent6">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investigacionyciencia.es,</a:t>
            </a:r>
            <a:r>
              <a:rPr lang="es-MX" sz="1000" cap="small" spc="100" dirty="0">
                <a:solidFill>
                  <a:schemeClr val="accent6">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 2015</a:t>
            </a:r>
            <a:endParaRPr lang="es-MX" sz="1600" cap="small" spc="100" dirty="0">
              <a:solidFill>
                <a:schemeClr val="accent6">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pic>
        <p:nvPicPr>
          <p:cNvPr id="307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rot="16200000">
            <a:off x="86816" y="2184175"/>
            <a:ext cx="4176463" cy="30657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Marcador de número de diapositiva 1"/>
          <p:cNvSpPr>
            <a:spLocks noGrp="1"/>
          </p:cNvSpPr>
          <p:nvPr>
            <p:ph type="sldNum" sz="quarter" idx="12"/>
          </p:nvPr>
        </p:nvSpPr>
        <p:spPr>
          <a:xfrm>
            <a:off x="8271567" y="6381328"/>
            <a:ext cx="360040" cy="365760"/>
          </a:xfrm>
        </p:spPr>
        <p:txBody>
          <a:bodyPr/>
          <a:lstStyle/>
          <a:p>
            <a:pPr algn="ctr"/>
            <a:fld id="{487B84BA-454E-40D6-9BB7-2FB8BFDB0973}" type="slidenum">
              <a:rPr lang="es-ES_tradnl" sz="1100" b="1" smtClean="0">
                <a:latin typeface="Microsoft Sans Serif" panose="020B0604020202020204" pitchFamily="34" charset="0"/>
                <a:ea typeface="Microsoft Sans Serif" panose="020B0604020202020204" pitchFamily="34" charset="0"/>
                <a:cs typeface="Microsoft Sans Serif" panose="020B0604020202020204" pitchFamily="34" charset="0"/>
              </a:rPr>
              <a:pPr algn="ctr"/>
              <a:t>18</a:t>
            </a:fld>
            <a:endParaRPr lang="es-ES_tradnl" sz="11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38353796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5" name="Picture 3"/>
          <p:cNvPicPr>
            <a:picLocks noGrp="1" noChangeAspect="1" noChangeArrowheads="1"/>
          </p:cNvPicPr>
          <p:nvPr>
            <p:ph sz="quarter" idx="1"/>
          </p:nvPr>
        </p:nvPicPr>
        <p:blipFill rotWithShape="1">
          <a:blip r:embed="rId2" cstate="email">
            <a:extLst>
              <a:ext uri="{28A0092B-C50C-407E-A947-70E740481C1C}">
                <a14:useLocalDpi xmlns:a14="http://schemas.microsoft.com/office/drawing/2010/main"/>
              </a:ext>
            </a:extLst>
          </a:blip>
          <a:srcRect b="5503"/>
          <a:stretch/>
        </p:blipFill>
        <p:spPr bwMode="auto">
          <a:xfrm>
            <a:off x="4860032" y="1268344"/>
            <a:ext cx="3686632" cy="46654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2"/>
          <p:cNvSpPr>
            <a:spLocks noGrp="1" noChangeArrowheads="1"/>
          </p:cNvSpPr>
          <p:nvPr>
            <p:ph type="title"/>
          </p:nvPr>
        </p:nvSpPr>
        <p:spPr>
          <a:xfrm>
            <a:off x="457200" y="228600"/>
            <a:ext cx="8229600" cy="914400"/>
          </a:xfrm>
          <a:noFill/>
          <a:ln/>
        </p:spPr>
        <p:txBody>
          <a:bodyPr anchor="ctr" anchorCtr="1">
            <a:normAutofit/>
          </a:bodyPr>
          <a:lstStyle/>
          <a:p>
            <a:pPr lvl="0" indent="-342900" algn="ctr">
              <a:spcBef>
                <a:spcPts val="600"/>
              </a:spcBef>
              <a:defRPr/>
            </a:pPr>
            <a:r>
              <a:rPr lang="es-ES_tradnl" sz="44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Introducción</a:t>
            </a:r>
          </a:p>
        </p:txBody>
      </p:sp>
      <p:sp>
        <p:nvSpPr>
          <p:cNvPr id="5" name="4 CuadroTexto"/>
          <p:cNvSpPr txBox="1"/>
          <p:nvPr/>
        </p:nvSpPr>
        <p:spPr>
          <a:xfrm>
            <a:off x="457200" y="1580329"/>
            <a:ext cx="3970784" cy="4512967"/>
          </a:xfrm>
          <a:prstGeom prst="rect">
            <a:avLst/>
          </a:prstGeom>
          <a:noFill/>
        </p:spPr>
        <p:txBody>
          <a:bodyPr wrap="square" rtlCol="0" anchor="ctr">
            <a:spAutoFit/>
          </a:bodyPr>
          <a:lstStyle/>
          <a:p>
            <a:pPr algn="just">
              <a:lnSpc>
                <a:spcPct val="114000"/>
              </a:lnSpc>
            </a:pPr>
            <a:r>
              <a:rPr lang="es-MX" spc="100" dirty="0">
                <a:solidFill>
                  <a:srgbClr val="6B6149">
                    <a:lumMod val="50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Las </a:t>
            </a:r>
            <a:r>
              <a:rPr lang="es-MX" sz="2600" b="1" cap="small" spc="100"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plaquetas</a:t>
            </a:r>
            <a:r>
              <a:rPr lang="es-MX" spc="100" dirty="0">
                <a:solidFill>
                  <a:srgbClr val="6B6149">
                    <a:lumMod val="50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formadas por glicoproteínas y fosfolípidos son capaces de reparar daños en el sistema circulatorio.</a:t>
            </a:r>
            <a:r>
              <a:rPr lang="es-MX" dirty="0">
                <a:solidFill>
                  <a:srgbClr val="252525"/>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p>
          <a:p>
            <a:pPr algn="just">
              <a:lnSpc>
                <a:spcPct val="114000"/>
              </a:lnSpc>
            </a:pPr>
            <a:endParaRPr lang="es-MX" sz="1200" dirty="0">
              <a:solidFill>
                <a:srgbClr val="252525"/>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a:lnSpc>
                <a:spcPct val="114000"/>
              </a:lnSpc>
            </a:pPr>
            <a:r>
              <a:rPr lang="es-MX" dirty="0">
                <a:solidFill>
                  <a:srgbClr val="252525"/>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Las plaquetas se agrupan en el sitio de la lesión vascular, es un proceso que precede a la formación de un coágulo.</a:t>
            </a:r>
            <a:endParaRPr lang="es-MX" spc="100" dirty="0">
              <a:solidFill>
                <a:srgbClr val="6B6149">
                  <a:lumMod val="50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6" name="5 CuadroTexto"/>
          <p:cNvSpPr txBox="1"/>
          <p:nvPr/>
        </p:nvSpPr>
        <p:spPr>
          <a:xfrm>
            <a:off x="4625486" y="5903599"/>
            <a:ext cx="4104456" cy="415498"/>
          </a:xfrm>
          <a:prstGeom prst="rect">
            <a:avLst/>
          </a:prstGeom>
          <a:noFill/>
        </p:spPr>
        <p:txBody>
          <a:bodyPr wrap="square" rtlCol="0">
            <a:spAutoFit/>
          </a:bodyPr>
          <a:lstStyle/>
          <a:p>
            <a:pPr algn="ctr"/>
            <a:r>
              <a:rPr lang="es-MX" sz="1100" b="1" cap="small" spc="100" dirty="0">
                <a:solidFill>
                  <a:schemeClr val="accent6">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Plaquetas en el proceso de reparación vascular. </a:t>
            </a:r>
          </a:p>
          <a:p>
            <a:pPr algn="ctr"/>
            <a:r>
              <a:rPr lang="es-MX" sz="1000" spc="100" dirty="0">
                <a:solidFill>
                  <a:schemeClr val="accent6">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Fuente: Rev. Esp. de Cardiología, 2013</a:t>
            </a:r>
            <a:endParaRPr lang="es-MX" sz="1600" spc="100" dirty="0">
              <a:solidFill>
                <a:schemeClr val="accent6">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a:xfrm>
            <a:off x="8448873" y="6361194"/>
            <a:ext cx="430960" cy="365760"/>
          </a:xfrm>
        </p:spPr>
        <p:txBody>
          <a:bodyPr/>
          <a:lstStyle/>
          <a:p>
            <a:pPr algn="ctr"/>
            <a:fld id="{57246E5E-E010-41E4-AD7D-3EEBD46E4E3E}" type="slidenum">
              <a:rPr lang="es-ES_tradnl" sz="1100" b="1" smtClean="0">
                <a:latin typeface="Microsoft Sans Serif" panose="020B0604020202020204" pitchFamily="34" charset="0"/>
                <a:ea typeface="Microsoft Sans Serif" panose="020B0604020202020204" pitchFamily="34" charset="0"/>
                <a:cs typeface="Microsoft Sans Serif" panose="020B0604020202020204" pitchFamily="34" charset="0"/>
              </a:rPr>
              <a:pPr algn="ctr"/>
              <a:t>19</a:t>
            </a:fld>
            <a:endParaRPr lang="es-ES_tradnl"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31191133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459088" y="1550235"/>
            <a:ext cx="8253164" cy="4535256"/>
          </a:xfrm>
          <a:prstGeom prst="rect">
            <a:avLst/>
          </a:prstGeom>
        </p:spPr>
        <p:txBody>
          <a:bodyPr>
            <a:no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marL="274320" marR="0" lvl="0" indent="-274320" algn="just" defTabSz="914400" rtl="0" eaLnBrk="1" fontAlgn="auto" latinLnBrk="0" hangingPunct="1">
              <a:lnSpc>
                <a:spcPct val="100000"/>
              </a:lnSpc>
              <a:spcBef>
                <a:spcPts val="600"/>
              </a:spcBef>
              <a:spcAft>
                <a:spcPts val="0"/>
              </a:spcAft>
              <a:buClr>
                <a:srgbClr val="9E8E5C"/>
              </a:buClr>
              <a:buSzPct val="76000"/>
              <a:buFont typeface="Wingdings 3"/>
              <a:buChar char=""/>
              <a:tabLst/>
              <a:defRPr/>
            </a:pPr>
            <a:r>
              <a:rPr kumimoji="0" lang="es-MX" sz="1800" b="0" i="0" u="none" strike="noStrike" kern="1200" cap="none" spc="0" normalizeH="0" baseline="0" noProof="0" dirty="0">
                <a:ln>
                  <a:noFill/>
                </a:ln>
                <a:solidFill>
                  <a:prstClr val="black"/>
                </a:solidFill>
                <a:effectLst/>
                <a:uLnTx/>
                <a:uFillTx/>
                <a:latin typeface="Microsoft Sans Serif" panose="020B0604020202020204" pitchFamily="34" charset="0"/>
                <a:ea typeface="Times New Roman" panose="02020603050405020304" pitchFamily="18" charset="0"/>
                <a:cs typeface="+mn-cs"/>
              </a:rPr>
              <a:t>Debido a que cada vez más actividades de enseñanza-aprendizaje tienen lugar en línea o en aulas “inteligentes” que disponen de una computadora, equipo audiovisual y conexión a internet, los profesores optamos por el uso de las presentaciones de </a:t>
            </a:r>
            <a:r>
              <a:rPr kumimoji="0" lang="es-MX" sz="1800" b="0" i="0" u="none" strike="noStrike" kern="1200" cap="none" spc="0" normalizeH="0" baseline="0" noProof="0" dirty="0" err="1">
                <a:ln>
                  <a:noFill/>
                </a:ln>
                <a:solidFill>
                  <a:prstClr val="black"/>
                </a:solidFill>
                <a:effectLst/>
                <a:uLnTx/>
                <a:uFillTx/>
                <a:latin typeface="Microsoft Sans Serif" panose="020B0604020202020204" pitchFamily="34" charset="0"/>
                <a:ea typeface="Times New Roman" panose="02020603050405020304" pitchFamily="18" charset="0"/>
                <a:cs typeface="+mn-cs"/>
              </a:rPr>
              <a:t>Power</a:t>
            </a:r>
            <a:r>
              <a:rPr kumimoji="0" lang="es-MX" sz="1800" b="0" i="0" u="none" strike="noStrike" kern="1200" cap="none" spc="0" normalizeH="0" baseline="0" noProof="0" dirty="0">
                <a:ln>
                  <a:noFill/>
                </a:ln>
                <a:solidFill>
                  <a:prstClr val="black"/>
                </a:solidFill>
                <a:effectLst/>
                <a:uLnTx/>
                <a:uFillTx/>
                <a:latin typeface="Microsoft Sans Serif" panose="020B0604020202020204" pitchFamily="34" charset="0"/>
                <a:ea typeface="Times New Roman" panose="02020603050405020304" pitchFamily="18" charset="0"/>
                <a:cs typeface="+mn-cs"/>
              </a:rPr>
              <a:t> Point</a:t>
            </a:r>
            <a:r>
              <a:rPr kumimoji="0" lang="es-MX" sz="1800" b="1" i="0" u="none" strike="noStrike" kern="1200" cap="none" spc="0" normalizeH="0" baseline="0" noProof="0" dirty="0">
                <a:ln>
                  <a:noFill/>
                </a:ln>
                <a:solidFill>
                  <a:prstClr val="black"/>
                </a:solidFill>
                <a:effectLst/>
                <a:uLnTx/>
                <a:uFillTx/>
                <a:latin typeface="Microsoft Sans Serif" panose="020B0604020202020204" pitchFamily="34" charset="0"/>
                <a:ea typeface="Times New Roman" panose="02020603050405020304" pitchFamily="18" charset="0"/>
                <a:cs typeface="+mn-cs"/>
              </a:rPr>
              <a:t> </a:t>
            </a:r>
            <a:r>
              <a:rPr kumimoji="0" lang="es-MX" sz="1800" b="0" i="0" u="none" strike="noStrike" kern="1200" cap="none" spc="0" normalizeH="0" baseline="0" noProof="0" dirty="0">
                <a:ln>
                  <a:noFill/>
                </a:ln>
                <a:solidFill>
                  <a:prstClr val="black"/>
                </a:solidFill>
                <a:effectLst/>
                <a:uLnTx/>
                <a:uFillTx/>
                <a:latin typeface="Microsoft Sans Serif" panose="020B0604020202020204" pitchFamily="34" charset="0"/>
                <a:ea typeface="Times New Roman" panose="02020603050405020304" pitchFamily="18" charset="0"/>
                <a:cs typeface="+mn-cs"/>
              </a:rPr>
              <a:t>para acompañar a los alumnos en sus procesos de instrucción o formación. La utilización de este tipo de recursos didácticos ayuda a los estudiantes a relacionarse de forma más favorable con el profesor; así como mantenerlos más interesados en el material que se presenta, ya que son de gran ayuda para su experiencia de aprendizaje.</a:t>
            </a:r>
          </a:p>
          <a:p>
            <a:pPr marL="274320" marR="0" lvl="0" indent="-274320" algn="just" defTabSz="914400" rtl="0" eaLnBrk="1" fontAlgn="auto" latinLnBrk="0" hangingPunct="1">
              <a:lnSpc>
                <a:spcPct val="100000"/>
              </a:lnSpc>
              <a:spcBef>
                <a:spcPts val="600"/>
              </a:spcBef>
              <a:spcAft>
                <a:spcPts val="0"/>
              </a:spcAft>
              <a:buClr>
                <a:srgbClr val="9E8E5C"/>
              </a:buClr>
              <a:buSzPct val="76000"/>
              <a:buFont typeface="Wingdings 3"/>
              <a:buChar char=""/>
              <a:tabLst/>
              <a:defRPr/>
            </a:pPr>
            <a:endParaRPr kumimoji="0" lang="es-MX" sz="1200" b="0" i="0" u="none" strike="noStrike" kern="1200" cap="none" spc="0" normalizeH="0" baseline="0" noProof="0" dirty="0">
              <a:ln>
                <a:noFill/>
              </a:ln>
              <a:solidFill>
                <a:prstClr val="black"/>
              </a:solidFill>
              <a:effectLst/>
              <a:uLnTx/>
              <a:uFillTx/>
              <a:latin typeface="Microsoft Sans Serif" panose="020B0604020202020204" pitchFamily="34" charset="0"/>
              <a:ea typeface="Times New Roman" panose="02020603050405020304" pitchFamily="18" charset="0"/>
              <a:cs typeface="+mn-cs"/>
            </a:endParaRPr>
          </a:p>
          <a:p>
            <a:pPr marL="274320" marR="0" lvl="0" indent="-274320" algn="just" defTabSz="914400" rtl="0" eaLnBrk="1" fontAlgn="auto" latinLnBrk="0" hangingPunct="1">
              <a:lnSpc>
                <a:spcPct val="100000"/>
              </a:lnSpc>
              <a:spcBef>
                <a:spcPts val="600"/>
              </a:spcBef>
              <a:spcAft>
                <a:spcPts val="0"/>
              </a:spcAft>
              <a:buClr>
                <a:srgbClr val="9E8E5C"/>
              </a:buClr>
              <a:buSzPct val="76000"/>
              <a:buFont typeface="Wingdings 3"/>
              <a:buChar char=""/>
              <a:tabLst/>
              <a:defRPr/>
            </a:pPr>
            <a:r>
              <a:rPr kumimoji="0" lang="es-MX" sz="1800" b="0" i="0" u="none" strike="noStrike" kern="1200" cap="none" spc="0" normalizeH="0" baseline="0" noProof="0" dirty="0">
                <a:ln>
                  <a:noFill/>
                </a:ln>
                <a:solidFill>
                  <a:prstClr val="black"/>
                </a:solidFill>
                <a:effectLst/>
                <a:uLnTx/>
                <a:uFillTx/>
                <a:latin typeface="Microsoft Sans Serif" panose="020B0604020202020204" pitchFamily="34" charset="0"/>
                <a:ea typeface="Times New Roman" panose="02020603050405020304" pitchFamily="18" charset="0"/>
                <a:cs typeface="+mn-cs"/>
              </a:rPr>
              <a:t>Existen tres objetivos que prácticamente definen cualquier tipo de presentación (educativa, científica, comercial, financiera, entre otros): 1. Conectar con la audiencia; 2. Dirigir y mantener la atención; y 3. Fomentar la comprensión del tema a tratar. Estos tres objetivos constituyen tres claves para el éxito de toda presentación. Una buena estructura de la presentación, ayudada por un buen diseño del material favorecen captar el interés de los estudiantes.</a:t>
            </a:r>
            <a:r>
              <a:rPr kumimoji="0" lang="es-MX" sz="2000" b="0" i="0" u="none" strike="noStrike" kern="1200" cap="none" spc="0" normalizeH="0" baseline="0" noProof="0" dirty="0">
                <a:ln>
                  <a:noFill/>
                </a:ln>
                <a:solidFill>
                  <a:srgbClr val="FFFFEF"/>
                </a:solidFill>
                <a:effectLst/>
                <a:uLnTx/>
                <a:uFillTx/>
                <a:latin typeface="Microsoft Sans Serif" panose="020B0604020202020204" pitchFamily="34" charset="0"/>
                <a:ea typeface="Times New Roman" panose="02020603050405020304" pitchFamily="18" charset="0"/>
                <a:cs typeface="+mn-cs"/>
              </a:rPr>
              <a:t>.</a:t>
            </a:r>
            <a:r>
              <a:rPr kumimoji="0" lang="es-MX" sz="2000" b="0" i="0" u="none" strike="noStrike" kern="1200" cap="none" spc="0" normalizeH="0" baseline="0" noProof="0" dirty="0">
                <a:ln>
                  <a:noFill/>
                </a:ln>
                <a:solidFill>
                  <a:prstClr val="black"/>
                </a:solidFill>
                <a:effectLst/>
                <a:uLnTx/>
                <a:uFillTx/>
                <a:latin typeface="Microsoft Sans Serif" panose="020B0604020202020204" pitchFamily="34" charset="0"/>
                <a:ea typeface="Times New Roman" panose="02020603050405020304" pitchFamily="18" charset="0"/>
                <a:cs typeface="+mn-cs"/>
              </a:rPr>
              <a:t> </a:t>
            </a:r>
          </a:p>
        </p:txBody>
      </p:sp>
      <p:sp>
        <p:nvSpPr>
          <p:cNvPr id="5" name="Rectangle 2"/>
          <p:cNvSpPr>
            <a:spLocks noGrp="1" noChangeArrowheads="1"/>
          </p:cNvSpPr>
          <p:nvPr>
            <p:ph type="title"/>
          </p:nvPr>
        </p:nvSpPr>
        <p:spPr>
          <a:xfrm>
            <a:off x="457200" y="228600"/>
            <a:ext cx="8229600" cy="914400"/>
          </a:xfrm>
          <a:noFill/>
          <a:ln/>
        </p:spPr>
        <p:txBody>
          <a:bodyPr anchor="ctr" anchorCtr="1">
            <a:normAutofit/>
          </a:bodyPr>
          <a:lstStyle/>
          <a:p>
            <a:pPr lvl="0" indent="-342900" algn="ctr">
              <a:spcBef>
                <a:spcPts val="600"/>
              </a:spcBef>
              <a:defRPr/>
            </a:pPr>
            <a:r>
              <a:rPr lang="es-ES_tradnl" sz="44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Guía para su uso</a:t>
            </a:r>
          </a:p>
        </p:txBody>
      </p:sp>
      <p:sp>
        <p:nvSpPr>
          <p:cNvPr id="6" name="Marcador de número de diapositiva 1"/>
          <p:cNvSpPr txBox="1">
            <a:spLocks/>
          </p:cNvSpPr>
          <p:nvPr/>
        </p:nvSpPr>
        <p:spPr>
          <a:xfrm>
            <a:off x="8388424" y="6377382"/>
            <a:ext cx="281586" cy="365760"/>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2</a:t>
            </a:r>
          </a:p>
        </p:txBody>
      </p:sp>
    </p:spTree>
    <p:extLst>
      <p:ext uri="{BB962C8B-B14F-4D97-AF65-F5344CB8AC3E}">
        <p14:creationId xmlns:p14="http://schemas.microsoft.com/office/powerpoint/2010/main" val="6539364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81546" y="1310919"/>
            <a:ext cx="4105253" cy="4937760"/>
          </a:xfrm>
        </p:spPr>
        <p:txBody>
          <a:bodyPr anchor="ctr">
            <a:noAutofit/>
          </a:bodyPr>
          <a:lstStyle/>
          <a:p>
            <a:pPr marL="0" indent="0" algn="just">
              <a:buNone/>
            </a:pPr>
            <a:r>
              <a:rPr lang="es-MX" sz="2200" spc="100" dirty="0">
                <a:solidFill>
                  <a:srgbClr val="6B6149">
                    <a:lumMod val="50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 </a:t>
            </a:r>
            <a:r>
              <a:rPr lang="es-MX" sz="2400" b="1" cap="small" spc="100"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hemoglobina</a:t>
            </a:r>
            <a:r>
              <a:rPr lang="es-MX" sz="2200" spc="100" dirty="0">
                <a:solidFill>
                  <a:srgbClr val="6B6149">
                    <a:lumMod val="50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es la proteína de la sangre de color rojo, transporta el oxígeno desde los órganos respiratorios hasta los tejidos, el dióxido de carbono desde los tejidos hasta los pulmones que lo eliminan y participa en la regulación del pH de la sangre. Esta proteína posee un grupo </a:t>
            </a:r>
            <a:r>
              <a:rPr lang="es-MX" sz="2200" spc="100" dirty="0" err="1">
                <a:solidFill>
                  <a:srgbClr val="6B6149">
                    <a:lumMod val="50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hemo</a:t>
            </a:r>
            <a:r>
              <a:rPr lang="es-MX" sz="2200" spc="100" dirty="0">
                <a:solidFill>
                  <a:srgbClr val="6B6149">
                    <a:lumMod val="50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al cual se fija el oxígeno.</a:t>
            </a:r>
          </a:p>
        </p:txBody>
      </p:sp>
      <p:sp>
        <p:nvSpPr>
          <p:cNvPr id="4" name="Rectangle 2"/>
          <p:cNvSpPr>
            <a:spLocks noGrp="1" noChangeArrowheads="1"/>
          </p:cNvSpPr>
          <p:nvPr>
            <p:ph type="title"/>
          </p:nvPr>
        </p:nvSpPr>
        <p:spPr>
          <a:xfrm>
            <a:off x="457200" y="228600"/>
            <a:ext cx="8229600" cy="914400"/>
          </a:xfrm>
          <a:noFill/>
          <a:ln/>
        </p:spPr>
        <p:txBody>
          <a:bodyPr anchor="ctr" anchorCtr="1">
            <a:normAutofit/>
          </a:bodyPr>
          <a:lstStyle/>
          <a:p>
            <a:pPr lvl="0" indent="-342900" algn="ctr">
              <a:spcBef>
                <a:spcPts val="600"/>
              </a:spcBef>
              <a:defRPr/>
            </a:pPr>
            <a:r>
              <a:rPr lang="es-ES_tradnl" sz="44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Introducción</a:t>
            </a:r>
          </a:p>
        </p:txBody>
      </p:sp>
      <p:pic>
        <p:nvPicPr>
          <p:cNvPr id="5" name="Picture 4" descr="http://4.bp.blogspot.com/-p_2bpuBKbi4/UacFBHRLlwI/AAAAAAAADaw/IqtJ6HizGCo/s1600/Hemoglobina.gif"/>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85750" y="1412776"/>
            <a:ext cx="4286250" cy="4286250"/>
          </a:xfrm>
          <a:prstGeom prst="rect">
            <a:avLst/>
          </a:prstGeom>
          <a:noFill/>
          <a:extLst>
            <a:ext uri="{909E8E84-426E-40DD-AFC4-6F175D3DCCD1}">
              <a14:hiddenFill xmlns:a14="http://schemas.microsoft.com/office/drawing/2010/main">
                <a:solidFill>
                  <a:srgbClr val="FFFFFF"/>
                </a:solidFill>
              </a14:hiddenFill>
            </a:ext>
          </a:extLst>
        </p:spPr>
      </p:pic>
      <p:sp>
        <p:nvSpPr>
          <p:cNvPr id="6" name="5 CuadroTexto"/>
          <p:cNvSpPr txBox="1"/>
          <p:nvPr/>
        </p:nvSpPr>
        <p:spPr>
          <a:xfrm>
            <a:off x="638768" y="5804848"/>
            <a:ext cx="3403265" cy="430887"/>
          </a:xfrm>
          <a:prstGeom prst="rect">
            <a:avLst/>
          </a:prstGeom>
          <a:noFill/>
        </p:spPr>
        <p:txBody>
          <a:bodyPr wrap="square" rtlCol="0">
            <a:spAutoFit/>
          </a:bodyPr>
          <a:lstStyle/>
          <a:p>
            <a:pPr algn="ctr"/>
            <a:r>
              <a:rPr lang="es-MX" sz="1100" b="1" cap="small" spc="100" dirty="0">
                <a:solidFill>
                  <a:schemeClr val="accent6">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Molécula animada de Hemoglobina. </a:t>
            </a:r>
          </a:p>
          <a:p>
            <a:pPr algn="ctr"/>
            <a:r>
              <a:rPr lang="es-MX" sz="1000" spc="100" dirty="0">
                <a:solidFill>
                  <a:schemeClr val="accent6">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Fuente: Imágenes de Google, 2015</a:t>
            </a:r>
            <a:endParaRPr lang="es-MX" sz="1600" spc="100" dirty="0">
              <a:solidFill>
                <a:schemeClr val="accent6">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a:xfrm>
            <a:off x="8316416" y="6366096"/>
            <a:ext cx="370384" cy="365760"/>
          </a:xfrm>
        </p:spPr>
        <p:txBody>
          <a:bodyPr/>
          <a:lstStyle/>
          <a:p>
            <a:pPr algn="ctr"/>
            <a:fld id="{57246E5E-E010-41E4-AD7D-3EEBD46E4E3E}" type="slidenum">
              <a:rPr lang="es-ES_tradnl" sz="1100" b="1" smtClean="0">
                <a:latin typeface="Microsoft Sans Serif" panose="020B0604020202020204" pitchFamily="34" charset="0"/>
                <a:ea typeface="Microsoft Sans Serif" panose="020B0604020202020204" pitchFamily="34" charset="0"/>
                <a:cs typeface="Microsoft Sans Serif" panose="020B0604020202020204" pitchFamily="34" charset="0"/>
              </a:rPr>
              <a:pPr algn="ctr"/>
              <a:t>20</a:t>
            </a:fld>
            <a:endParaRPr lang="es-ES_tradnl"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29042548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395536" y="1268760"/>
            <a:ext cx="4114800" cy="5112568"/>
          </a:xfrm>
        </p:spPr>
        <p:txBody>
          <a:bodyPr anchor="ctr">
            <a:noAutofit/>
          </a:bodyPr>
          <a:lstStyle/>
          <a:p>
            <a:pPr marL="0" indent="0" algn="just">
              <a:buNone/>
            </a:pPr>
            <a:r>
              <a:rPr lang="es-MX" spc="100" dirty="0">
                <a:solidFill>
                  <a:srgbClr val="6B6149">
                    <a:lumMod val="50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Las </a:t>
            </a:r>
            <a:r>
              <a:rPr lang="es-MX" sz="2800" b="1" cap="small" spc="100"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enzimas</a:t>
            </a:r>
            <a:r>
              <a:rPr lang="es-MX" spc="100" dirty="0">
                <a:solidFill>
                  <a:srgbClr val="6B6149">
                    <a:lumMod val="50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son moléculas de naturaleza proteica que catalizan reacciones químicas en los sistemas biológicos</a:t>
            </a:r>
            <a:r>
              <a:rPr lang="es-MX" sz="2400" spc="100" dirty="0">
                <a:solidFill>
                  <a:srgbClr val="6B6149">
                    <a:lumMod val="50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p>
          <a:p>
            <a:pPr marL="0" indent="0" algn="just">
              <a:buNone/>
            </a:pPr>
            <a:endParaRPr lang="es-MX" sz="1200" spc="100" dirty="0">
              <a:solidFill>
                <a:srgbClr val="6B6149">
                  <a:lumMod val="50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a:buNone/>
            </a:pPr>
            <a:r>
              <a:rPr lang="es-MX" spc="100" dirty="0">
                <a:solidFill>
                  <a:srgbClr val="6B6149">
                    <a:lumMod val="50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 catálisis biológica se efectúa por las enzimas cuando se unen a sus sustratos.</a:t>
            </a:r>
          </a:p>
        </p:txBody>
      </p:sp>
      <p:sp>
        <p:nvSpPr>
          <p:cNvPr id="4" name="Rectangle 2"/>
          <p:cNvSpPr>
            <a:spLocks noGrp="1" noChangeArrowheads="1"/>
          </p:cNvSpPr>
          <p:nvPr>
            <p:ph type="title"/>
          </p:nvPr>
        </p:nvSpPr>
        <p:spPr>
          <a:xfrm>
            <a:off x="457200" y="228600"/>
            <a:ext cx="8229600" cy="914400"/>
          </a:xfrm>
          <a:noFill/>
          <a:ln/>
        </p:spPr>
        <p:txBody>
          <a:bodyPr anchor="ctr" anchorCtr="1">
            <a:normAutofit/>
          </a:bodyPr>
          <a:lstStyle/>
          <a:p>
            <a:pPr lvl="0" indent="-342900" algn="ctr">
              <a:spcBef>
                <a:spcPts val="600"/>
              </a:spcBef>
              <a:defRPr/>
            </a:pPr>
            <a:r>
              <a:rPr lang="es-ES_tradnl" sz="44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Introducción</a:t>
            </a:r>
          </a:p>
        </p:txBody>
      </p:sp>
      <p:pic>
        <p:nvPicPr>
          <p:cNvPr id="6" name="Picture 8" descr="http://www.oocities.org/udobioquim/anim/sustratoani.gif"/>
          <p:cNvPicPr>
            <a:picLocks noChangeAspect="1" noChangeArrowheads="1" noCrop="1"/>
          </p:cNvPicPr>
          <p:nvPr/>
        </p:nvPicPr>
        <p:blipFill>
          <a:blip r:embed="rId2">
            <a:extLst>
              <a:ext uri="{28A0092B-C50C-407E-A947-70E740481C1C}">
                <a14:useLocalDpi xmlns:a14="http://schemas.microsoft.com/office/drawing/2010/main"/>
              </a:ext>
            </a:extLst>
          </a:blip>
          <a:srcRect/>
          <a:stretch>
            <a:fillRect/>
          </a:stretch>
        </p:blipFill>
        <p:spPr bwMode="auto">
          <a:xfrm>
            <a:off x="4788024" y="2240334"/>
            <a:ext cx="3869045" cy="2898752"/>
          </a:xfrm>
          <a:prstGeom prst="rect">
            <a:avLst/>
          </a:prstGeom>
          <a:noFill/>
          <a:extLst>
            <a:ext uri="{909E8E84-426E-40DD-AFC4-6F175D3DCCD1}">
              <a14:hiddenFill xmlns:a14="http://schemas.microsoft.com/office/drawing/2010/main">
                <a:solidFill>
                  <a:srgbClr val="FFFFFF"/>
                </a:solidFill>
              </a14:hiddenFill>
            </a:ext>
          </a:extLst>
        </p:spPr>
      </p:pic>
      <p:sp>
        <p:nvSpPr>
          <p:cNvPr id="5" name="4 CuadroTexto"/>
          <p:cNvSpPr txBox="1"/>
          <p:nvPr/>
        </p:nvSpPr>
        <p:spPr>
          <a:xfrm>
            <a:off x="5252890" y="5112916"/>
            <a:ext cx="2939312" cy="430887"/>
          </a:xfrm>
          <a:prstGeom prst="rect">
            <a:avLst/>
          </a:prstGeom>
          <a:noFill/>
        </p:spPr>
        <p:txBody>
          <a:bodyPr wrap="square" rtlCol="0">
            <a:spAutoFit/>
          </a:bodyPr>
          <a:lstStyle/>
          <a:p>
            <a:pPr algn="ctr"/>
            <a:r>
              <a:rPr lang="es-MX" sz="1100" b="1" cap="small" spc="100" dirty="0">
                <a:solidFill>
                  <a:schemeClr val="accent6">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Molécula animada de una Enzima. </a:t>
            </a:r>
          </a:p>
          <a:p>
            <a:pPr algn="ctr"/>
            <a:r>
              <a:rPr lang="es-MX" sz="1000" spc="100" dirty="0">
                <a:solidFill>
                  <a:schemeClr val="accent6">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Fuente: Imágenes de Google, 2015</a:t>
            </a:r>
            <a:endParaRPr lang="es-MX" sz="1600" spc="100" dirty="0">
              <a:solidFill>
                <a:schemeClr val="accent6">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a:xfrm>
            <a:off x="8316416" y="6361857"/>
            <a:ext cx="370384" cy="365760"/>
          </a:xfrm>
        </p:spPr>
        <p:txBody>
          <a:bodyPr/>
          <a:lstStyle/>
          <a:p>
            <a:pPr algn="ctr"/>
            <a:fld id="{57246E5E-E010-41E4-AD7D-3EEBD46E4E3E}" type="slidenum">
              <a:rPr lang="es-ES_tradnl" sz="1100" b="1" smtClean="0">
                <a:latin typeface="Microsoft Sans Serif" panose="020B0604020202020204" pitchFamily="34" charset="0"/>
                <a:ea typeface="Microsoft Sans Serif" panose="020B0604020202020204" pitchFamily="34" charset="0"/>
                <a:cs typeface="Microsoft Sans Serif" panose="020B0604020202020204" pitchFamily="34" charset="0"/>
              </a:rPr>
              <a:pPr algn="ctr"/>
              <a:t>21</a:t>
            </a:fld>
            <a:endParaRPr lang="es-ES_tradnl" sz="11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35653885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625870" y="1366704"/>
            <a:ext cx="3906570" cy="4824536"/>
          </a:xfrm>
        </p:spPr>
        <p:txBody>
          <a:bodyPr anchor="ctr">
            <a:normAutofit/>
          </a:bodyPr>
          <a:lstStyle/>
          <a:p>
            <a:pPr marL="0" indent="0" algn="just">
              <a:spcBef>
                <a:spcPts val="0"/>
              </a:spcBef>
              <a:buNone/>
            </a:pPr>
            <a:r>
              <a:rPr lang="es-MX" spc="100" dirty="0">
                <a:solidFill>
                  <a:srgbClr val="6B6149">
                    <a:lumMod val="50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 </a:t>
            </a:r>
            <a:r>
              <a:rPr lang="es-MX" sz="2800" b="1" cap="small" spc="100"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toxina botulínica</a:t>
            </a:r>
            <a:r>
              <a:rPr lang="es-MX" spc="100" dirty="0">
                <a:solidFill>
                  <a:srgbClr val="6B6149">
                    <a:lumMod val="50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de naturaleza proteica, es una neurotoxina producida por la bacteria </a:t>
            </a:r>
            <a:r>
              <a:rPr lang="es-MX" i="1" u="sng" spc="100" dirty="0" err="1">
                <a:solidFill>
                  <a:srgbClr val="6B6149">
                    <a:lumMod val="50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Clostridium</a:t>
            </a:r>
            <a:r>
              <a:rPr lang="es-MX" i="1" u="sng" spc="100" dirty="0">
                <a:solidFill>
                  <a:srgbClr val="6B6149">
                    <a:lumMod val="50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i="1" u="sng" spc="100" dirty="0" err="1">
                <a:solidFill>
                  <a:srgbClr val="6B6149">
                    <a:lumMod val="50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botulinum</a:t>
            </a:r>
            <a:r>
              <a:rPr lang="es-MX" spc="100" dirty="0">
                <a:solidFill>
                  <a:srgbClr val="6B6149">
                    <a:lumMod val="50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Es uno de los venenos más poderosos que existen. </a:t>
            </a:r>
          </a:p>
        </p:txBody>
      </p:sp>
      <p:sp>
        <p:nvSpPr>
          <p:cNvPr id="4" name="Rectangle 2"/>
          <p:cNvSpPr>
            <a:spLocks noGrp="1" noChangeArrowheads="1"/>
          </p:cNvSpPr>
          <p:nvPr>
            <p:ph type="title"/>
          </p:nvPr>
        </p:nvSpPr>
        <p:spPr>
          <a:xfrm>
            <a:off x="457200" y="228600"/>
            <a:ext cx="8229600" cy="914400"/>
          </a:xfrm>
          <a:noFill/>
          <a:ln/>
        </p:spPr>
        <p:txBody>
          <a:bodyPr anchor="ctr" anchorCtr="1">
            <a:normAutofit/>
          </a:bodyPr>
          <a:lstStyle/>
          <a:p>
            <a:pPr lvl="0" indent="-342900" algn="ctr">
              <a:spcBef>
                <a:spcPts val="600"/>
              </a:spcBef>
              <a:defRPr/>
            </a:pPr>
            <a:r>
              <a:rPr lang="es-ES_tradnl" sz="44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Introducción</a:t>
            </a:r>
          </a:p>
        </p:txBody>
      </p:sp>
      <p:grpSp>
        <p:nvGrpSpPr>
          <p:cNvPr id="5" name="4 Grupo"/>
          <p:cNvGrpSpPr/>
          <p:nvPr/>
        </p:nvGrpSpPr>
        <p:grpSpPr>
          <a:xfrm>
            <a:off x="611560" y="1522617"/>
            <a:ext cx="3609736" cy="4325038"/>
            <a:chOff x="4788024" y="1844824"/>
            <a:chExt cx="3609736" cy="4325038"/>
          </a:xfrm>
        </p:grpSpPr>
        <p:pic>
          <p:nvPicPr>
            <p:cNvPr id="2"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814421" y="1844824"/>
              <a:ext cx="3583339" cy="23160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88024" y="4127816"/>
              <a:ext cx="1908000" cy="20139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705760" y="4110038"/>
              <a:ext cx="1692000" cy="20598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0" name="9 CuadroTexto"/>
          <p:cNvSpPr txBox="1"/>
          <p:nvPr/>
        </p:nvSpPr>
        <p:spPr>
          <a:xfrm>
            <a:off x="1034523" y="5803992"/>
            <a:ext cx="2970466" cy="430887"/>
          </a:xfrm>
          <a:prstGeom prst="rect">
            <a:avLst/>
          </a:prstGeom>
          <a:noFill/>
        </p:spPr>
        <p:txBody>
          <a:bodyPr wrap="square" rtlCol="0">
            <a:spAutoFit/>
          </a:bodyPr>
          <a:lstStyle/>
          <a:p>
            <a:pPr algn="ctr"/>
            <a:r>
              <a:rPr lang="es-MX" sz="1100" b="1" cap="small" spc="100" dirty="0">
                <a:solidFill>
                  <a:schemeClr val="accent6">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Alimentos con toxina botulínica. </a:t>
            </a:r>
          </a:p>
          <a:p>
            <a:pPr algn="ctr"/>
            <a:r>
              <a:rPr lang="es-MX" sz="1000" spc="100" dirty="0">
                <a:solidFill>
                  <a:schemeClr val="accent6">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Fuente: Imágenes de Google, 2015</a:t>
            </a:r>
            <a:endParaRPr lang="es-MX" sz="1600" spc="100" dirty="0">
              <a:solidFill>
                <a:schemeClr val="accent6">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6" name="Marcador de número de diapositiva 5"/>
          <p:cNvSpPr>
            <a:spLocks noGrp="1"/>
          </p:cNvSpPr>
          <p:nvPr>
            <p:ph type="sldNum" sz="quarter" idx="12"/>
          </p:nvPr>
        </p:nvSpPr>
        <p:spPr>
          <a:xfrm>
            <a:off x="8361489" y="6363222"/>
            <a:ext cx="341902" cy="365760"/>
          </a:xfrm>
        </p:spPr>
        <p:txBody>
          <a:bodyPr/>
          <a:lstStyle/>
          <a:p>
            <a:pPr algn="ctr"/>
            <a:fld id="{57246E5E-E010-41E4-AD7D-3EEBD46E4E3E}" type="slidenum">
              <a:rPr lang="es-ES_tradnl" sz="1100" b="1" smtClean="0">
                <a:latin typeface="Microsoft Sans Serif" panose="020B0604020202020204" pitchFamily="34" charset="0"/>
                <a:ea typeface="Microsoft Sans Serif" panose="020B0604020202020204" pitchFamily="34" charset="0"/>
                <a:cs typeface="Microsoft Sans Serif" panose="020B0604020202020204" pitchFamily="34" charset="0"/>
              </a:rPr>
              <a:pPr algn="ctr"/>
              <a:t>22</a:t>
            </a:fld>
            <a:endParaRPr lang="es-ES_tradnl" sz="11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14982103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395536" y="1167256"/>
            <a:ext cx="8424936" cy="893592"/>
          </a:xfrm>
        </p:spPr>
        <p:txBody>
          <a:bodyPr>
            <a:noAutofit/>
          </a:bodyPr>
          <a:lstStyle/>
          <a:p>
            <a:pPr marL="0" indent="0" algn="ctr">
              <a:buNone/>
            </a:pPr>
            <a:r>
              <a:rPr lang="es-MX" sz="2800" b="1"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Las proteínas actúan como </a:t>
            </a:r>
            <a:r>
              <a:rPr lang="es-MX" sz="3200" b="1" cap="small" spc="100" dirty="0">
                <a:solidFill>
                  <a:srgbClr val="0000FF"/>
                </a:solidFill>
                <a:effectLst>
                  <a:outerShdw blurRad="38100" dist="38100" dir="2700000" algn="tl">
                    <a:srgbClr val="000000">
                      <a:alpha val="43137"/>
                    </a:srgbClr>
                  </a:outerShdw>
                </a:effectLst>
                <a:latin typeface="Microsoft Sans Serif" pitchFamily="34" charset="0"/>
                <a:cs typeface="Microsoft Sans Serif" pitchFamily="34" charset="0"/>
              </a:rPr>
              <a:t>reguladores</a:t>
            </a:r>
            <a:r>
              <a:rPr lang="es-MX" sz="2800" b="1" cap="small"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2800" b="1"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de la expresión génica del ADN </a:t>
            </a:r>
          </a:p>
        </p:txBody>
      </p:sp>
      <p:sp>
        <p:nvSpPr>
          <p:cNvPr id="4" name="Rectangle 2"/>
          <p:cNvSpPr>
            <a:spLocks noGrp="1" noChangeArrowheads="1"/>
          </p:cNvSpPr>
          <p:nvPr>
            <p:ph type="title"/>
          </p:nvPr>
        </p:nvSpPr>
        <p:spPr>
          <a:xfrm>
            <a:off x="457200" y="228600"/>
            <a:ext cx="8229600" cy="914400"/>
          </a:xfrm>
          <a:noFill/>
          <a:ln/>
        </p:spPr>
        <p:txBody>
          <a:bodyPr anchor="ctr" anchorCtr="1">
            <a:normAutofit/>
          </a:bodyPr>
          <a:lstStyle/>
          <a:p>
            <a:pPr lvl="0" indent="-342900" algn="ctr">
              <a:spcBef>
                <a:spcPts val="600"/>
              </a:spcBef>
              <a:defRPr/>
            </a:pPr>
            <a:r>
              <a:rPr lang="es-ES_tradnl" sz="44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Introducción</a:t>
            </a:r>
          </a:p>
        </p:txBody>
      </p:sp>
      <p:pic>
        <p:nvPicPr>
          <p:cNvPr id="36866" name="Picture 2" descr="http://www.croma440.com/upload/d/74/d747b7ff5b2b5233.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619672" y="2132574"/>
            <a:ext cx="5976664" cy="4070046"/>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número de diapositiva 1"/>
          <p:cNvSpPr>
            <a:spLocks noGrp="1"/>
          </p:cNvSpPr>
          <p:nvPr>
            <p:ph type="sldNum" sz="quarter" idx="12"/>
          </p:nvPr>
        </p:nvSpPr>
        <p:spPr>
          <a:xfrm>
            <a:off x="8316416" y="6363222"/>
            <a:ext cx="370384" cy="365760"/>
          </a:xfrm>
        </p:spPr>
        <p:txBody>
          <a:bodyPr/>
          <a:lstStyle/>
          <a:p>
            <a:pPr algn="ctr"/>
            <a:fld id="{57246E5E-E010-41E4-AD7D-3EEBD46E4E3E}" type="slidenum">
              <a:rPr lang="es-ES_tradnl" sz="1100" b="1" smtClean="0">
                <a:latin typeface="Microsoft Sans Serif" panose="020B0604020202020204" pitchFamily="34" charset="0"/>
                <a:ea typeface="Microsoft Sans Serif" panose="020B0604020202020204" pitchFamily="34" charset="0"/>
                <a:cs typeface="Microsoft Sans Serif" panose="020B0604020202020204" pitchFamily="34" charset="0"/>
              </a:rPr>
              <a:pPr algn="ctr"/>
              <a:t>23</a:t>
            </a:fld>
            <a:endParaRPr lang="es-ES_tradnl" sz="11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6" name="9 CuadroTexto"/>
          <p:cNvSpPr txBox="1"/>
          <p:nvPr/>
        </p:nvSpPr>
        <p:spPr>
          <a:xfrm>
            <a:off x="2411760" y="6315269"/>
            <a:ext cx="4320480" cy="415498"/>
          </a:xfrm>
          <a:prstGeom prst="rect">
            <a:avLst/>
          </a:prstGeom>
          <a:noFill/>
        </p:spPr>
        <p:txBody>
          <a:bodyPr wrap="square" rtlCol="0">
            <a:spAutoFit/>
          </a:bodyPr>
          <a:lstStyle/>
          <a:p>
            <a:pPr algn="ctr"/>
            <a:r>
              <a:rPr lang="es-MX" sz="1100" b="1" cap="small" spc="100" dirty="0">
                <a:solidFill>
                  <a:schemeClr val="accent6">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Expresión génica del Ácido Desoxirribonucleico. </a:t>
            </a:r>
          </a:p>
          <a:p>
            <a:pPr algn="ctr"/>
            <a:r>
              <a:rPr lang="es-MX" sz="1000" spc="100" dirty="0">
                <a:solidFill>
                  <a:schemeClr val="accent6">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Fuente: Imágenes de Google, 2018</a:t>
            </a:r>
            <a:endParaRPr lang="es-MX" sz="1600" spc="100" dirty="0">
              <a:solidFill>
                <a:schemeClr val="accent6">
                  <a:lumMod val="5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5336074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upo 11"/>
          <p:cNvGrpSpPr/>
          <p:nvPr/>
        </p:nvGrpSpPr>
        <p:grpSpPr>
          <a:xfrm>
            <a:off x="-6082" y="880956"/>
            <a:ext cx="9157098" cy="5957349"/>
            <a:chOff x="-8964" y="-11057"/>
            <a:chExt cx="9157098" cy="6869476"/>
          </a:xfrm>
        </p:grpSpPr>
        <p:pic>
          <p:nvPicPr>
            <p:cNvPr id="4" name="Imagen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694" y="-11057"/>
              <a:ext cx="5073264" cy="2431946"/>
            </a:xfrm>
            <a:prstGeom prst="rect">
              <a:avLst/>
            </a:prstGeom>
          </p:spPr>
        </p:pic>
        <p:pic>
          <p:nvPicPr>
            <p:cNvPr id="7" name="Imagen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964" y="2420889"/>
              <a:ext cx="5499268" cy="2158972"/>
            </a:xfrm>
            <a:prstGeom prst="rect">
              <a:avLst/>
            </a:prstGeom>
          </p:spPr>
        </p:pic>
        <p:pic>
          <p:nvPicPr>
            <p:cNvPr id="5" name="Imagen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619500" y="3638550"/>
              <a:ext cx="5524500" cy="3219450"/>
            </a:xfrm>
            <a:prstGeom prst="rect">
              <a:avLst/>
            </a:prstGeom>
          </p:spPr>
        </p:pic>
        <p:pic>
          <p:nvPicPr>
            <p:cNvPr id="6" name="Imagen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0" y="4248569"/>
              <a:ext cx="1600200" cy="2609850"/>
            </a:xfrm>
            <a:prstGeom prst="rect">
              <a:avLst/>
            </a:prstGeom>
          </p:spPr>
        </p:pic>
        <p:pic>
          <p:nvPicPr>
            <p:cNvPr id="8" name="Imagen 7"/>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625022" y="7640"/>
              <a:ext cx="2517118" cy="2485256"/>
            </a:xfrm>
            <a:prstGeom prst="rect">
              <a:avLst/>
            </a:prstGeom>
          </p:spPr>
        </p:pic>
        <p:pic>
          <p:nvPicPr>
            <p:cNvPr id="9" name="Imagen 8"/>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595140" y="4579861"/>
              <a:ext cx="2112764" cy="2262949"/>
            </a:xfrm>
            <a:prstGeom prst="rect">
              <a:avLst/>
            </a:prstGeom>
          </p:spPr>
        </p:pic>
        <p:pic>
          <p:nvPicPr>
            <p:cNvPr id="10" name="Imagen 9"/>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4714074" y="0"/>
              <a:ext cx="1910948" cy="2276872"/>
            </a:xfrm>
            <a:prstGeom prst="rect">
              <a:avLst/>
            </a:prstGeom>
          </p:spPr>
        </p:pic>
        <p:pic>
          <p:nvPicPr>
            <p:cNvPr id="11" name="Imagen 10"/>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103223" y="2381667"/>
              <a:ext cx="2044911" cy="1256883"/>
            </a:xfrm>
            <a:prstGeom prst="rect">
              <a:avLst/>
            </a:prstGeom>
          </p:spPr>
        </p:pic>
        <p:pic>
          <p:nvPicPr>
            <p:cNvPr id="2" name="Imagen 1"/>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5085616" y="2276872"/>
              <a:ext cx="2044884" cy="1363256"/>
            </a:xfrm>
            <a:prstGeom prst="rect">
              <a:avLst/>
            </a:prstGeom>
          </p:spPr>
        </p:pic>
      </p:grpSp>
      <p:pic>
        <p:nvPicPr>
          <p:cNvPr id="13" name="Imagen 12"/>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3936469" y="2260332"/>
            <a:ext cx="1304992" cy="952644"/>
          </a:xfrm>
          <a:prstGeom prst="rect">
            <a:avLst/>
          </a:prstGeom>
        </p:spPr>
      </p:pic>
      <p:sp>
        <p:nvSpPr>
          <p:cNvPr id="14" name="1 Título"/>
          <p:cNvSpPr txBox="1">
            <a:spLocks/>
          </p:cNvSpPr>
          <p:nvPr/>
        </p:nvSpPr>
        <p:spPr>
          <a:xfrm>
            <a:off x="0" y="4920"/>
            <a:ext cx="9144000" cy="990600"/>
          </a:xfrm>
          <a:prstGeom prst="rect">
            <a:avLst/>
          </a:prstGeom>
        </p:spPr>
        <p:txBody>
          <a:bodyPr>
            <a:normAutofit/>
          </a:bodyPr>
          <a:lstStyle>
            <a:lvl1pPr algn="l" rtl="0" eaLnBrk="1" latinLnBrk="0" hangingPunct="1">
              <a:spcBef>
                <a:spcPct val="0"/>
              </a:spcBef>
              <a:buNone/>
              <a:defRPr kumimoji="0" sz="3200" kern="1200">
                <a:solidFill>
                  <a:schemeClr val="tx2"/>
                </a:solidFill>
                <a:latin typeface="+mj-lt"/>
                <a:ea typeface="+mj-ea"/>
                <a:cs typeface="+mj-cs"/>
              </a:defRPr>
            </a:lvl1pPr>
          </a:lstStyle>
          <a:p>
            <a:pPr indent="-342900" algn="ctr" fontAlgn="auto">
              <a:spcBef>
                <a:spcPts val="600"/>
              </a:spcBef>
              <a:spcAft>
                <a:spcPts val="0"/>
              </a:spcAft>
              <a:defRPr/>
            </a:pPr>
            <a:r>
              <a:rPr lang="es-MX" sz="44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Alimentos ricos en Proteínas</a:t>
            </a:r>
          </a:p>
        </p:txBody>
      </p:sp>
      <p:sp>
        <p:nvSpPr>
          <p:cNvPr id="3" name="Marcador de número de diapositiva 2"/>
          <p:cNvSpPr>
            <a:spLocks noGrp="1"/>
          </p:cNvSpPr>
          <p:nvPr>
            <p:ph type="sldNum" sz="quarter" idx="12"/>
          </p:nvPr>
        </p:nvSpPr>
        <p:spPr/>
        <p:txBody>
          <a:bodyPr/>
          <a:lstStyle/>
          <a:p>
            <a:fld id="{7E3743AE-9A19-4855-84B5-E7A4E7C9340D}" type="slidenum">
              <a:rPr lang="es-ES_tradnl" smtClean="0"/>
              <a:pPr/>
              <a:t>24</a:t>
            </a:fld>
            <a:endParaRPr lang="es-ES_tradnl"/>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709895" y="2060848"/>
            <a:ext cx="7704856" cy="3456384"/>
          </a:xfrm>
        </p:spPr>
        <p:txBody>
          <a:bodyPr>
            <a:noAutofit/>
          </a:bodyPr>
          <a:lstStyle/>
          <a:p>
            <a:pPr marL="0" indent="0" algn="just">
              <a:lnSpc>
                <a:spcPct val="114000"/>
              </a:lnSpc>
              <a:buNone/>
            </a:pPr>
            <a:r>
              <a:rPr lang="es-MX"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 diversidad funcional que exhibe esta clase de biomoléculas está relacionada directamente con la posibilidad de la combinación de las unidades monoméricas o estructurales de las proteínas, los </a:t>
            </a:r>
            <a:r>
              <a:rPr lang="es-MX" sz="4000" b="1" cap="small"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aminoácidos</a:t>
            </a:r>
            <a:r>
              <a:rPr lang="es-MX" sz="3600" dirty="0">
                <a:solidFill>
                  <a:schemeClr val="tx2">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a:t>
            </a:r>
          </a:p>
        </p:txBody>
      </p:sp>
      <p:sp>
        <p:nvSpPr>
          <p:cNvPr id="5" name="1 Título"/>
          <p:cNvSpPr txBox="1">
            <a:spLocks/>
          </p:cNvSpPr>
          <p:nvPr/>
        </p:nvSpPr>
        <p:spPr>
          <a:xfrm>
            <a:off x="0" y="116632"/>
            <a:ext cx="9144000" cy="990600"/>
          </a:xfrm>
          <a:prstGeom prst="rect">
            <a:avLst/>
          </a:prstGeom>
        </p:spPr>
        <p:txBody>
          <a:bodyPr>
            <a:normAutofit/>
          </a:bodyPr>
          <a:lstStyle>
            <a:lvl1pPr algn="l" rtl="0" eaLnBrk="1" latinLnBrk="0" hangingPunct="1">
              <a:spcBef>
                <a:spcPct val="0"/>
              </a:spcBef>
              <a:buNone/>
              <a:defRPr kumimoji="0" sz="3200" kern="1200">
                <a:solidFill>
                  <a:schemeClr val="tx2"/>
                </a:solidFill>
                <a:latin typeface="+mj-lt"/>
                <a:ea typeface="+mj-ea"/>
                <a:cs typeface="+mj-cs"/>
              </a:defRPr>
            </a:lvl1pPr>
          </a:lstStyle>
          <a:p>
            <a:pPr indent="-342900" algn="ctr" fontAlgn="auto">
              <a:spcBef>
                <a:spcPts val="600"/>
              </a:spcBef>
              <a:spcAft>
                <a:spcPts val="0"/>
              </a:spcAft>
              <a:defRPr/>
            </a:pPr>
            <a:r>
              <a:rPr lang="es-MX" sz="44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Alimentos ricos en Proteínas</a:t>
            </a:r>
          </a:p>
        </p:txBody>
      </p:sp>
      <p:sp>
        <p:nvSpPr>
          <p:cNvPr id="2" name="Marcador de número de diapositiva 1"/>
          <p:cNvSpPr>
            <a:spLocks noGrp="1"/>
          </p:cNvSpPr>
          <p:nvPr>
            <p:ph type="sldNum" sz="quarter" idx="12"/>
          </p:nvPr>
        </p:nvSpPr>
        <p:spPr>
          <a:xfrm>
            <a:off x="8316416" y="6363222"/>
            <a:ext cx="397024" cy="365760"/>
          </a:xfrm>
        </p:spPr>
        <p:txBody>
          <a:bodyPr/>
          <a:lstStyle/>
          <a:p>
            <a:pPr algn="ctr"/>
            <a:fld id="{57246E5E-E010-41E4-AD7D-3EEBD46E4E3E}" type="slidenum">
              <a:rPr lang="es-ES_tradnl" sz="1100" b="1" smtClean="0">
                <a:latin typeface="Microsoft Sans Serif" panose="020B0604020202020204" pitchFamily="34" charset="0"/>
                <a:ea typeface="Microsoft Sans Serif" panose="020B0604020202020204" pitchFamily="34" charset="0"/>
                <a:cs typeface="Microsoft Sans Serif" panose="020B0604020202020204" pitchFamily="34" charset="0"/>
              </a:rPr>
              <a:pPr algn="ctr"/>
              <a:t>25</a:t>
            </a:fld>
            <a:endParaRPr lang="es-ES_tradnl" sz="11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0" y="152400"/>
            <a:ext cx="9144000" cy="990600"/>
          </a:xfrm>
          <a:noFill/>
          <a:ln/>
        </p:spPr>
        <p:txBody>
          <a:bodyPr>
            <a:noAutofit/>
          </a:bodyPr>
          <a:lstStyle/>
          <a:p>
            <a:pPr algn="ctr"/>
            <a:r>
              <a:rPr lang="es-ES_tradnl" sz="3800" b="1" dirty="0">
                <a:solidFill>
                  <a:schemeClr val="tx2">
                    <a:lumMod val="75000"/>
                  </a:schemeClr>
                </a:solidFill>
                <a:latin typeface="Arial" pitchFamily="34" charset="0"/>
                <a:cs typeface="Arial" pitchFamily="34" charset="0"/>
              </a:rPr>
              <a:t>CLASIFICACIÓN DE LAS PROTEÍNAS</a:t>
            </a:r>
            <a:endParaRPr lang="es-ES_tradnl" sz="3800" b="1" dirty="0">
              <a:solidFill>
                <a:schemeClr val="tx2">
                  <a:lumMod val="75000"/>
                </a:schemeClr>
              </a:solidFill>
            </a:endParaRPr>
          </a:p>
        </p:txBody>
      </p:sp>
      <p:sp>
        <p:nvSpPr>
          <p:cNvPr id="24579" name="Rectangle 3"/>
          <p:cNvSpPr>
            <a:spLocks noGrp="1" noChangeArrowheads="1"/>
          </p:cNvSpPr>
          <p:nvPr>
            <p:ph sz="quarter" idx="1"/>
          </p:nvPr>
        </p:nvSpPr>
        <p:spPr>
          <a:xfrm>
            <a:off x="467544" y="2060848"/>
            <a:ext cx="8229600" cy="3240360"/>
          </a:xfrm>
          <a:noFill/>
          <a:ln/>
        </p:spPr>
        <p:txBody>
          <a:bodyPr>
            <a:normAutofit/>
          </a:bodyPr>
          <a:lstStyle/>
          <a:p>
            <a:pPr marL="0" indent="0" algn="just">
              <a:lnSpc>
                <a:spcPct val="114000"/>
              </a:lnSpc>
              <a:spcBef>
                <a:spcPts val="0"/>
              </a:spcBef>
              <a:buClr>
                <a:srgbClr val="002060"/>
              </a:buClr>
              <a:buNone/>
            </a:pPr>
            <a:r>
              <a:rPr lang="es-ES_tradnl" sz="36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Las</a:t>
            </a:r>
            <a:r>
              <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4000" b="1" cap="small"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proteínas</a:t>
            </a:r>
            <a:r>
              <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36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son cadenas o polímeros de aminoácidos. Si una proteína se hidroliza bajo condiciones controladas se liberan hasta veinte aminoácidos diferentes</a:t>
            </a: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p>
          <a:p>
            <a:pPr>
              <a:buFont typeface="Monotype Sorts" pitchFamily="2" charset="2"/>
              <a:buNone/>
            </a:pPr>
            <a:endParaRPr lang="es-ES_tradnl" dirty="0"/>
          </a:p>
        </p:txBody>
      </p:sp>
      <p:sp>
        <p:nvSpPr>
          <p:cNvPr id="5"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algn="ct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26</a:t>
            </a:r>
          </a:p>
        </p:txBody>
      </p:sp>
    </p:spTree>
    <p:extLst>
      <p:ext uri="{BB962C8B-B14F-4D97-AF65-F5344CB8AC3E}">
        <p14:creationId xmlns:p14="http://schemas.microsoft.com/office/powerpoint/2010/main" val="829226662"/>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0" y="152400"/>
            <a:ext cx="9144000" cy="990600"/>
          </a:xfrm>
          <a:noFill/>
          <a:ln/>
        </p:spPr>
        <p:txBody>
          <a:bodyPr>
            <a:normAutofit fontScale="90000"/>
          </a:bodyPr>
          <a:lstStyle/>
          <a:p>
            <a:pPr algn="ctr"/>
            <a:r>
              <a:rPr lang="es-ES_tradnl" sz="4000" b="1" dirty="0">
                <a:solidFill>
                  <a:schemeClr val="tx2">
                    <a:lumMod val="75000"/>
                  </a:schemeClr>
                </a:solidFill>
                <a:latin typeface="Arial" pitchFamily="34" charset="0"/>
                <a:cs typeface="Arial" pitchFamily="34" charset="0"/>
              </a:rPr>
              <a:t>CLASIFICACIÓN DE LAS PROTEÍNAS</a:t>
            </a:r>
            <a:endParaRPr lang="es-ES_tradnl" b="1" dirty="0">
              <a:solidFill>
                <a:schemeClr val="tx2">
                  <a:lumMod val="75000"/>
                </a:schemeClr>
              </a:solidFill>
            </a:endParaRPr>
          </a:p>
        </p:txBody>
      </p:sp>
      <p:sp>
        <p:nvSpPr>
          <p:cNvPr id="24579" name="Rectangle 3"/>
          <p:cNvSpPr>
            <a:spLocks noGrp="1" noChangeArrowheads="1"/>
          </p:cNvSpPr>
          <p:nvPr>
            <p:ph sz="quarter" idx="1"/>
          </p:nvPr>
        </p:nvSpPr>
        <p:spPr>
          <a:xfrm>
            <a:off x="500034" y="1857364"/>
            <a:ext cx="8229600" cy="3757626"/>
          </a:xfrm>
          <a:noFill/>
          <a:ln/>
        </p:spPr>
        <p:txBody>
          <a:bodyPr>
            <a:normAutofit/>
          </a:bodyPr>
          <a:lstStyle/>
          <a:p>
            <a:pPr marL="0" indent="0" algn="just">
              <a:lnSpc>
                <a:spcPct val="124000"/>
              </a:lnSpc>
              <a:spcBef>
                <a:spcPts val="0"/>
              </a:spcBef>
              <a:buClr>
                <a:srgbClr val="002060"/>
              </a:buClr>
              <a:buNone/>
            </a:pP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a:t>
            </a:r>
            <a:r>
              <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3600" b="1" cap="small"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conformación</a:t>
            </a:r>
            <a:r>
              <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y la </a:t>
            </a:r>
            <a:r>
              <a:rPr lang="es-ES_tradnl" sz="3600" b="1" cap="small"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función</a:t>
            </a:r>
            <a:r>
              <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de una proteína están determinadas por sus </a:t>
            </a:r>
            <a:r>
              <a:rPr lang="es-ES_tradnl" sz="3200" b="1" cap="small"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aminoácidos componentes </a:t>
            </a: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y por la </a:t>
            </a:r>
            <a:r>
              <a:rPr lang="es-ES_tradnl" sz="3200" b="1" cap="small"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secuencia</a:t>
            </a:r>
            <a:r>
              <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en la que éstos se alinean formando una cadena denominada </a:t>
            </a:r>
            <a:r>
              <a:rPr lang="es-ES_tradnl" sz="3200" b="1" cap="small"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cadena polipeptídica.</a:t>
            </a:r>
            <a:r>
              <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p>
          <a:p>
            <a:pPr>
              <a:buFont typeface="Monotype Sorts" pitchFamily="2" charset="2"/>
              <a:buNone/>
            </a:pPr>
            <a:endParaRPr lang="es-ES_tradnl" dirty="0"/>
          </a:p>
        </p:txBody>
      </p:sp>
      <p:sp>
        <p:nvSpPr>
          <p:cNvPr id="5"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algn="ct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27</a:t>
            </a:r>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Fig 05-20.5-table 5-6.GIF040                                   000035DESumanas' Hard Drive            B4EBCDA7:"/>
          <p:cNvPicPr>
            <a:picLocks noChangeAspect="1" noChangeArrowheads="1"/>
          </p:cNvPicPr>
          <p:nvPr/>
        </p:nvPicPr>
        <p:blipFill rotWithShape="1">
          <a:blip r:embed="rId2" cstate="print"/>
          <a:srcRect l="3538" t="8854" r="3538" b="3809"/>
          <a:stretch/>
        </p:blipFill>
        <p:spPr bwMode="auto">
          <a:xfrm>
            <a:off x="323528" y="260648"/>
            <a:ext cx="8496944" cy="5976664"/>
          </a:xfrm>
          <a:prstGeom prst="rect">
            <a:avLst/>
          </a:prstGeom>
          <a:noFill/>
        </p:spPr>
      </p:pic>
      <p:sp>
        <p:nvSpPr>
          <p:cNvPr id="4" name="Marcador de número de diapositiva 1"/>
          <p:cNvSpPr txBox="1">
            <a:spLocks/>
          </p:cNvSpPr>
          <p:nvPr/>
        </p:nvSpPr>
        <p:spPr>
          <a:xfrm>
            <a:off x="8388424" y="6363638"/>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algn="ct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28</a:t>
            </a:r>
          </a:p>
        </p:txBody>
      </p:sp>
      <p:sp>
        <p:nvSpPr>
          <p:cNvPr id="5" name="Rectángulo 4"/>
          <p:cNvSpPr/>
          <p:nvPr/>
        </p:nvSpPr>
        <p:spPr>
          <a:xfrm>
            <a:off x="2723726" y="6310481"/>
            <a:ext cx="3722815" cy="430887"/>
          </a:xfrm>
          <a:prstGeom prst="rect">
            <a:avLst/>
          </a:prstGeom>
        </p:spPr>
        <p:txBody>
          <a:bodyPr wrap="none">
            <a:spAutoFit/>
          </a:bodyPr>
          <a:lstStyle/>
          <a:p>
            <a:pPr lvl="0" algn="ctr"/>
            <a:r>
              <a:rPr lang="es-ES_tradnl" sz="1200" b="1" cap="small" spc="100" dirty="0">
                <a:solidFill>
                  <a:srgbClr val="6B6149">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Punto Isoeléctrico de algunas proteínas </a:t>
            </a:r>
            <a:r>
              <a:rPr lang="es-ES_tradnl" sz="1000" b="1" cap="small" spc="100" dirty="0">
                <a:solidFill>
                  <a:srgbClr val="6B6149">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 </a:t>
            </a:r>
          </a:p>
          <a:p>
            <a:pPr lvl="0" algn="ctr"/>
            <a:r>
              <a:rPr lang="es-ES_tradnl" sz="1000" spc="100" dirty="0">
                <a:solidFill>
                  <a:srgbClr val="6B6149">
                    <a:lumMod val="50000"/>
                  </a:srgbClr>
                </a:solidFill>
                <a:latin typeface="Microsoft Sans Serif" pitchFamily="34" charset="0"/>
                <a:cs typeface="Microsoft Sans Serif" pitchFamily="34" charset="0"/>
              </a:rPr>
              <a:t>Fuente: </a:t>
            </a:r>
            <a:r>
              <a:rPr lang="es-ES_tradnl" sz="1000" spc="100" dirty="0" err="1">
                <a:solidFill>
                  <a:srgbClr val="6B6149">
                    <a:lumMod val="50000"/>
                  </a:srgbClr>
                </a:solidFill>
                <a:latin typeface="Microsoft Sans Serif" pitchFamily="34" charset="0"/>
                <a:cs typeface="Microsoft Sans Serif" pitchFamily="34" charset="0"/>
              </a:rPr>
              <a:t>Lehninger</a:t>
            </a:r>
            <a:r>
              <a:rPr lang="es-ES_tradnl" sz="1000" spc="100" dirty="0">
                <a:solidFill>
                  <a:srgbClr val="6B6149">
                    <a:lumMod val="50000"/>
                  </a:srgbClr>
                </a:solidFill>
                <a:latin typeface="Microsoft Sans Serif" pitchFamily="34" charset="0"/>
                <a:cs typeface="Microsoft Sans Serif" pitchFamily="34" charset="0"/>
              </a:rPr>
              <a:t>, 2008</a:t>
            </a:r>
            <a:endParaRPr lang="es-MX" sz="1000" spc="100" dirty="0">
              <a:solidFill>
                <a:srgbClr val="6B6149">
                  <a:lumMod val="50000"/>
                </a:srgbClr>
              </a:solidFill>
              <a:latin typeface="Microsoft Sans Serif" pitchFamily="34" charset="0"/>
              <a:cs typeface="Microsoft Sans Serif"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0" y="152400"/>
            <a:ext cx="9144000" cy="990600"/>
          </a:xfrm>
          <a:noFill/>
          <a:ln/>
        </p:spPr>
        <p:txBody>
          <a:bodyPr>
            <a:normAutofit fontScale="90000"/>
          </a:bodyPr>
          <a:lstStyle/>
          <a:p>
            <a:pPr algn="ctr"/>
            <a:r>
              <a:rPr lang="es-ES_tradnl" sz="4000" b="1" dirty="0">
                <a:solidFill>
                  <a:schemeClr val="tx2">
                    <a:lumMod val="75000"/>
                  </a:schemeClr>
                </a:solidFill>
                <a:latin typeface="Arial" pitchFamily="34" charset="0"/>
                <a:cs typeface="Arial" pitchFamily="34" charset="0"/>
              </a:rPr>
              <a:t>CLASIFICACIÓN DE LAS PROTEÍNAS</a:t>
            </a:r>
            <a:endParaRPr lang="es-ES_tradnl" b="1" dirty="0">
              <a:solidFill>
                <a:schemeClr val="tx2">
                  <a:lumMod val="75000"/>
                </a:schemeClr>
              </a:solidFill>
            </a:endParaRPr>
          </a:p>
        </p:txBody>
      </p:sp>
      <p:sp>
        <p:nvSpPr>
          <p:cNvPr id="24579" name="Rectangle 3"/>
          <p:cNvSpPr>
            <a:spLocks noGrp="1" noChangeArrowheads="1"/>
          </p:cNvSpPr>
          <p:nvPr>
            <p:ph sz="quarter" idx="1"/>
          </p:nvPr>
        </p:nvSpPr>
        <p:spPr>
          <a:xfrm>
            <a:off x="500034" y="1857364"/>
            <a:ext cx="8229600" cy="3757626"/>
          </a:xfrm>
          <a:noFill/>
          <a:ln/>
        </p:spPr>
        <p:txBody>
          <a:bodyPr>
            <a:normAutofit fontScale="92500" lnSpcReduction="20000"/>
          </a:bodyPr>
          <a:lstStyle/>
          <a:p>
            <a:pPr marL="0" indent="0" algn="just">
              <a:lnSpc>
                <a:spcPct val="144000"/>
              </a:lnSpc>
              <a:spcBef>
                <a:spcPts val="0"/>
              </a:spcBef>
              <a:buClr>
                <a:srgbClr val="002060"/>
              </a:buClr>
              <a:buNone/>
            </a:pPr>
            <a:r>
              <a:rPr lang="es-ES_tradnl" sz="35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Todas las </a:t>
            </a:r>
            <a:r>
              <a:rPr lang="es-ES_tradnl" sz="3500" b="1" cap="small"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proteínas tienen </a:t>
            </a:r>
            <a:r>
              <a:rPr lang="es-ES_tradnl" sz="35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como denominadores comunes</a:t>
            </a:r>
            <a:r>
              <a:rPr lang="es-ES_tradnl" sz="35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3500" b="1" cap="small"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un grupo carboxilo libre</a:t>
            </a:r>
            <a:r>
              <a:rPr lang="es-ES_tradnl" sz="35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35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y un </a:t>
            </a:r>
            <a:r>
              <a:rPr lang="es-ES_tradnl" sz="3500" b="1" cap="small"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grupo amino libre.</a:t>
            </a:r>
          </a:p>
          <a:p>
            <a:pPr marL="0" indent="0" algn="just">
              <a:lnSpc>
                <a:spcPct val="144000"/>
              </a:lnSpc>
              <a:spcBef>
                <a:spcPts val="0"/>
              </a:spcBef>
              <a:buClr>
                <a:srgbClr val="002060"/>
              </a:buClr>
              <a:buNone/>
            </a:pPr>
            <a:endParaRPr lang="es-ES_tradnl"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a:lnSpc>
                <a:spcPct val="144000"/>
              </a:lnSpc>
              <a:spcBef>
                <a:spcPts val="0"/>
              </a:spcBef>
              <a:buClr>
                <a:srgbClr val="002060"/>
              </a:buClr>
              <a:buNone/>
            </a:pPr>
            <a:r>
              <a:rPr lang="es-ES_tradnl" sz="3500" b="1" cap="small" dirty="0">
                <a:solidFill>
                  <a:srgbClr val="333399"/>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Difieren </a:t>
            </a:r>
            <a:r>
              <a:rPr lang="es-ES_tradnl" sz="35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entre sí en la estructura de las cadenas laterales llamadas </a:t>
            </a:r>
            <a:r>
              <a:rPr lang="es-ES_tradnl" sz="3500" b="1" cap="small"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grupos R.</a:t>
            </a:r>
          </a:p>
          <a:p>
            <a:pPr>
              <a:buFont typeface="Monotype Sorts" pitchFamily="2" charset="2"/>
              <a:buNone/>
            </a:pPr>
            <a:endParaRPr lang="es-ES_tradnl" dirty="0"/>
          </a:p>
        </p:txBody>
      </p:sp>
      <p:sp>
        <p:nvSpPr>
          <p:cNvPr id="5"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algn="ct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29</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28600"/>
            <a:ext cx="8229600" cy="914400"/>
          </a:xfrm>
          <a:noFill/>
          <a:ln/>
        </p:spPr>
        <p:txBody>
          <a:bodyPr anchor="ctr" anchorCtr="1">
            <a:normAutofit/>
          </a:bodyPr>
          <a:lstStyle/>
          <a:p>
            <a:pPr lvl="0" indent="-342900" algn="ctr">
              <a:spcBef>
                <a:spcPts val="600"/>
              </a:spcBef>
              <a:defRPr/>
            </a:pPr>
            <a:r>
              <a:rPr lang="es-ES_tradnl" sz="44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Guía para su uso</a:t>
            </a:r>
          </a:p>
        </p:txBody>
      </p:sp>
      <p:sp>
        <p:nvSpPr>
          <p:cNvPr id="5" name="Rectangle 3"/>
          <p:cNvSpPr txBox="1">
            <a:spLocks noChangeArrowheads="1"/>
          </p:cNvSpPr>
          <p:nvPr/>
        </p:nvSpPr>
        <p:spPr>
          <a:xfrm>
            <a:off x="440982" y="1241185"/>
            <a:ext cx="8253164" cy="5036614"/>
          </a:xfrm>
          <a:prstGeom prst="rect">
            <a:avLst/>
          </a:prstGeom>
        </p:spPr>
        <p:txBody>
          <a:bodyPr>
            <a:no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marL="274320" marR="0" lvl="0" indent="-274320" algn="just" defTabSz="914400" rtl="0" eaLnBrk="1" fontAlgn="auto" latinLnBrk="0" hangingPunct="1">
              <a:lnSpc>
                <a:spcPct val="107000"/>
              </a:lnSpc>
              <a:spcBef>
                <a:spcPts val="600"/>
              </a:spcBef>
              <a:spcAft>
                <a:spcPts val="0"/>
              </a:spcAft>
              <a:buClr>
                <a:srgbClr val="9E8E5C"/>
              </a:buClr>
              <a:buSzPct val="76000"/>
              <a:buFont typeface="Wingdings 3"/>
              <a:buChar char=""/>
              <a:tabLst/>
              <a:defRPr/>
            </a:pPr>
            <a:r>
              <a:rPr kumimoji="0" lang="es-MX" sz="1800" b="0" i="0" u="none" strike="noStrike" kern="1200" cap="none" spc="0" normalizeH="0" baseline="0" noProof="0" dirty="0">
                <a:ln>
                  <a:noFill/>
                </a:ln>
                <a:solidFill>
                  <a:prstClr val="black"/>
                </a:solidFill>
                <a:effectLst/>
                <a:uLnTx/>
                <a:uFillTx/>
                <a:latin typeface="Microsoft Sans Serif" panose="020B0604020202020204" pitchFamily="34" charset="0"/>
                <a:ea typeface="Calibri" panose="020F0502020204030204" pitchFamily="34" charset="0"/>
                <a:cs typeface="+mn-cs"/>
              </a:rPr>
              <a:t>Por esta razón, una presentación con diapositivas es un recurso didáctico, un medio o material, del que se dispone para conducir el aprendizaje de los alumnos; facilitando el desarrollo de contenidos específicos de un área en particular, el desarrollo de mecanismos de expresión y comunicación; así como el desarrollo de la imaginación y la capacidad creadora. Consecuentemente para los estudiantes representa una aproximación a la realidad de lo que se quiere enseñar, ofreciéndoles una noción más exacta de los hechos o fenómenos que se deben estudiar.</a:t>
            </a:r>
            <a:r>
              <a:rPr kumimoji="0" lang="es-MX" sz="1800" b="0" i="0" u="none" strike="noStrike" kern="1200" cap="none" spc="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a:t>
            </a:r>
          </a:p>
          <a:p>
            <a:pPr marL="274320" marR="0" lvl="0" indent="-274320" algn="just" defTabSz="914400" rtl="0" eaLnBrk="1" fontAlgn="auto" latinLnBrk="0" hangingPunct="1">
              <a:lnSpc>
                <a:spcPct val="107000"/>
              </a:lnSpc>
              <a:spcBef>
                <a:spcPts val="600"/>
              </a:spcBef>
              <a:spcAft>
                <a:spcPts val="0"/>
              </a:spcAft>
              <a:buClr>
                <a:srgbClr val="9E8E5C"/>
              </a:buClr>
              <a:buSzPct val="76000"/>
              <a:buFont typeface="Wingdings 3"/>
              <a:buChar char=""/>
              <a:tabLst/>
              <a:defRPr/>
            </a:pPr>
            <a:endParaRPr kumimoji="0" lang="es-MX" sz="1000" b="0" i="0" u="none" strike="noStrike" kern="1200" cap="none" spc="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274320" marR="0" lvl="0" indent="-274320" algn="just" defTabSz="914400" rtl="0" eaLnBrk="1" fontAlgn="auto" latinLnBrk="0" hangingPunct="1">
              <a:lnSpc>
                <a:spcPct val="107000"/>
              </a:lnSpc>
              <a:spcBef>
                <a:spcPts val="600"/>
              </a:spcBef>
              <a:spcAft>
                <a:spcPts val="0"/>
              </a:spcAft>
              <a:buClr>
                <a:srgbClr val="9E8E5C"/>
              </a:buClr>
              <a:buSzPct val="76000"/>
              <a:buFont typeface="Wingdings 3"/>
              <a:buChar char=""/>
              <a:tabLst/>
              <a:defRPr/>
            </a:pPr>
            <a:r>
              <a:rPr kumimoji="0" lang="es-MX" sz="1800" b="0" i="0" u="none" strike="noStrike" kern="1200" cap="none" spc="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La Unidad II del programa de estudio de la unidad de aprendizaje de Bioquímica Básica denominada “Proteínas: Estructura y Función” está integrada por tres apartados: Aminoácidos y Péptidos, Proteínas: Polipéptidos de secuencia definida y Enzimas: catalizadores biológicos, comportamiento de las enzimas alostéricas y coenzimas. Con base en la división esta presentación corresponde al apartado “Proteínas: Polipéptidos de secuencia </a:t>
            </a:r>
            <a:r>
              <a:rPr lang="es-MX" sz="1800" dirty="0">
                <a:solidFill>
                  <a:prstClr val="black"/>
                </a:solidFill>
                <a:latin typeface="Microsoft Sans Serif" panose="020B0604020202020204" pitchFamily="34" charset="0"/>
                <a:ea typeface="Microsoft Sans Serif" panose="020B0604020202020204" pitchFamily="34" charset="0"/>
                <a:cs typeface="Microsoft Sans Serif" panose="020B0604020202020204" pitchFamily="34" charset="0"/>
              </a:rPr>
              <a:t>d</a:t>
            </a:r>
            <a:r>
              <a:rPr kumimoji="0" lang="es-MX" sz="1800" b="0" i="0" u="none" strike="noStrike" kern="1200" cap="none" spc="0" normalizeH="0" baseline="0" noProof="0" dirty="0" err="1">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efinida</a:t>
            </a:r>
            <a:r>
              <a:rPr kumimoji="0" lang="es-MX" sz="1800" b="0" i="0" u="none" strike="noStrike" kern="1200" cap="none" spc="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la cual está integrada por dos paquetes de diapositivas designadas como Parte I y Parte II.    </a:t>
            </a:r>
          </a:p>
          <a:p>
            <a:pPr marL="0" marR="0" lvl="0" indent="0" algn="just" defTabSz="914400" rtl="0" eaLnBrk="1" fontAlgn="auto" latinLnBrk="0" hangingPunct="1">
              <a:lnSpc>
                <a:spcPct val="107000"/>
              </a:lnSpc>
              <a:spcBef>
                <a:spcPts val="600"/>
              </a:spcBef>
              <a:spcAft>
                <a:spcPts val="0"/>
              </a:spcAft>
              <a:buClr>
                <a:srgbClr val="9E8E5C"/>
              </a:buClr>
              <a:buSzPct val="76000"/>
              <a:buFont typeface="Wingdings 3"/>
              <a:buNone/>
              <a:tabLst/>
              <a:defRPr/>
            </a:pPr>
            <a:endParaRPr kumimoji="0" lang="es-MX" sz="1800" b="0" i="0" u="none" strike="noStrike" kern="1200" cap="none" spc="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marR="0" lvl="0" indent="0" algn="just" defTabSz="914400" rtl="0" eaLnBrk="1" fontAlgn="auto" latinLnBrk="0" hangingPunct="1">
              <a:lnSpc>
                <a:spcPct val="107000"/>
              </a:lnSpc>
              <a:spcBef>
                <a:spcPts val="600"/>
              </a:spcBef>
              <a:spcAft>
                <a:spcPts val="0"/>
              </a:spcAft>
              <a:buClr>
                <a:srgbClr val="9E8E5C"/>
              </a:buClr>
              <a:buSzPct val="76000"/>
              <a:buFont typeface="Wingdings 3"/>
              <a:buNone/>
              <a:tabLst/>
              <a:defRPr/>
            </a:pPr>
            <a:endParaRPr kumimoji="0" lang="es-MX" sz="1800" b="0" i="0" u="none" strike="noStrike" kern="1200" cap="none" spc="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6" name="Marcador de número de diapositiva 1"/>
          <p:cNvSpPr txBox="1">
            <a:spLocks/>
          </p:cNvSpPr>
          <p:nvPr/>
        </p:nvSpPr>
        <p:spPr>
          <a:xfrm>
            <a:off x="8388424" y="6377382"/>
            <a:ext cx="281586" cy="365760"/>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3</a:t>
            </a:r>
          </a:p>
        </p:txBody>
      </p:sp>
    </p:spTree>
    <p:extLst>
      <p:ext uri="{BB962C8B-B14F-4D97-AF65-F5344CB8AC3E}">
        <p14:creationId xmlns:p14="http://schemas.microsoft.com/office/powerpoint/2010/main" val="25106844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0" y="152400"/>
            <a:ext cx="9144000" cy="990600"/>
          </a:xfrm>
          <a:noFill/>
          <a:ln/>
        </p:spPr>
        <p:txBody>
          <a:bodyPr>
            <a:normAutofit fontScale="90000"/>
          </a:bodyPr>
          <a:lstStyle/>
          <a:p>
            <a:pPr algn="ctr"/>
            <a:r>
              <a:rPr lang="es-ES_tradnl" sz="4000" b="1" dirty="0">
                <a:solidFill>
                  <a:schemeClr val="tx2">
                    <a:lumMod val="75000"/>
                  </a:schemeClr>
                </a:solidFill>
                <a:latin typeface="Arial" pitchFamily="34" charset="0"/>
                <a:cs typeface="Arial" pitchFamily="34" charset="0"/>
              </a:rPr>
              <a:t>CLASIFICACIÓN DE LAS PROTEÍNAS</a:t>
            </a:r>
            <a:endParaRPr lang="es-ES_tradnl" b="1" dirty="0">
              <a:solidFill>
                <a:schemeClr val="tx2">
                  <a:lumMod val="75000"/>
                </a:schemeClr>
              </a:solidFill>
            </a:endParaRPr>
          </a:p>
        </p:txBody>
      </p:sp>
      <p:sp>
        <p:nvSpPr>
          <p:cNvPr id="24579" name="Rectangle 3"/>
          <p:cNvSpPr>
            <a:spLocks noGrp="1" noChangeArrowheads="1"/>
          </p:cNvSpPr>
          <p:nvPr>
            <p:ph sz="quarter" idx="1"/>
          </p:nvPr>
        </p:nvSpPr>
        <p:spPr>
          <a:xfrm>
            <a:off x="500034" y="1628800"/>
            <a:ext cx="8229600" cy="4235932"/>
          </a:xfrm>
          <a:noFill/>
          <a:ln/>
        </p:spPr>
        <p:txBody>
          <a:bodyPr>
            <a:noAutofit/>
          </a:bodyPr>
          <a:lstStyle/>
          <a:p>
            <a:pPr marL="0" indent="0" algn="just">
              <a:lnSpc>
                <a:spcPct val="124000"/>
              </a:lnSpc>
              <a:spcBef>
                <a:spcPts val="0"/>
              </a:spcBef>
              <a:buClr>
                <a:srgbClr val="002060"/>
              </a:buClr>
              <a:buNone/>
            </a:pP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a:t>
            </a:r>
            <a:r>
              <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3200" b="1" cap="small"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incorporación de los aminoácidos </a:t>
            </a: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en las proteínas viene determinada por el </a:t>
            </a:r>
            <a:r>
              <a:rPr lang="es-ES_tradnl" sz="3200" b="1" cap="small"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código genético </a:t>
            </a: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subyacente que es, además, empleado por todos los organismos y parece altamente probable que toda la vida haya evolucionado a partir de una célula ancestral.</a:t>
            </a:r>
          </a:p>
          <a:p>
            <a:pPr>
              <a:buFont typeface="Monotype Sorts" pitchFamily="2" charset="2"/>
              <a:buNone/>
            </a:pPr>
            <a:endParaRPr lang="es-ES_tradnl" dirty="0"/>
          </a:p>
        </p:txBody>
      </p:sp>
      <p:sp>
        <p:nvSpPr>
          <p:cNvPr id="5"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algn="ct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30</a:t>
            </a:r>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0" y="152400"/>
            <a:ext cx="9144000" cy="990600"/>
          </a:xfrm>
          <a:noFill/>
          <a:ln/>
        </p:spPr>
        <p:txBody>
          <a:bodyPr>
            <a:normAutofit fontScale="90000"/>
          </a:bodyPr>
          <a:lstStyle/>
          <a:p>
            <a:pPr algn="ctr"/>
            <a:r>
              <a:rPr lang="es-ES_tradnl" sz="4000" b="1" dirty="0">
                <a:solidFill>
                  <a:schemeClr val="tx2">
                    <a:lumMod val="75000"/>
                  </a:schemeClr>
                </a:solidFill>
                <a:latin typeface="Arial" pitchFamily="34" charset="0"/>
                <a:cs typeface="Arial" pitchFamily="34" charset="0"/>
              </a:rPr>
              <a:t>CLASIFICACIÓN DE LAS PROTEÍNAS</a:t>
            </a:r>
            <a:endParaRPr lang="es-ES_tradnl" b="1" dirty="0">
              <a:solidFill>
                <a:schemeClr val="tx2">
                  <a:lumMod val="75000"/>
                </a:schemeClr>
              </a:solidFill>
            </a:endParaRPr>
          </a:p>
        </p:txBody>
      </p:sp>
      <p:sp>
        <p:nvSpPr>
          <p:cNvPr id="24579" name="Rectangle 3"/>
          <p:cNvSpPr>
            <a:spLocks noGrp="1" noChangeArrowheads="1"/>
          </p:cNvSpPr>
          <p:nvPr>
            <p:ph sz="quarter" idx="1"/>
          </p:nvPr>
        </p:nvSpPr>
        <p:spPr>
          <a:xfrm>
            <a:off x="485804" y="1429636"/>
            <a:ext cx="8229600" cy="4519644"/>
          </a:xfrm>
          <a:noFill/>
          <a:ln/>
        </p:spPr>
        <p:txBody>
          <a:bodyPr>
            <a:noAutofit/>
          </a:bodyPr>
          <a:lstStyle/>
          <a:p>
            <a:pPr marL="0" indent="0" algn="just">
              <a:lnSpc>
                <a:spcPct val="114000"/>
              </a:lnSpc>
              <a:spcBef>
                <a:spcPts val="0"/>
              </a:spcBef>
              <a:buClr>
                <a:srgbClr val="002060"/>
              </a:buClr>
              <a:buNone/>
            </a:pPr>
            <a:r>
              <a:rPr lang="es-ES_tradnl" sz="3200" b="1" cap="small"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Longitud de la cadena</a:t>
            </a:r>
            <a:r>
              <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2800" b="1" cap="small" dirty="0" err="1">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Dipéptido</a:t>
            </a:r>
            <a:r>
              <a:rPr lang="es-ES_tradnl" sz="28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24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(2 aa.)</a:t>
            </a:r>
            <a:r>
              <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2800" b="1" cap="small" dirty="0" err="1">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tripéptido</a:t>
            </a:r>
            <a:r>
              <a:rPr lang="es-ES_tradnl" sz="28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24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(3 aa.)</a:t>
            </a:r>
            <a:r>
              <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2800" b="1" cap="small" dirty="0" err="1">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Oligopéptido</a:t>
            </a:r>
            <a:r>
              <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24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(4 – 15 aa.)</a:t>
            </a:r>
            <a:r>
              <a:rPr lang="es-ES_tradnl" sz="24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2800" b="1" cap="small"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polipéptido</a:t>
            </a:r>
            <a:r>
              <a:rPr lang="es-ES_tradnl" sz="24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24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(16 – 50 aa.) </a:t>
            </a:r>
            <a:r>
              <a:rPr lang="es-ES_tradnl" sz="28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y</a:t>
            </a:r>
            <a:r>
              <a:rPr lang="es-ES_tradnl" sz="28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2800" b="1" cap="small"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proteínas</a:t>
            </a:r>
            <a:r>
              <a:rPr lang="es-ES_tradnl" sz="28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24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(mas de 50 </a:t>
            </a:r>
            <a:r>
              <a:rPr lang="es-ES_tradnl" sz="2400" dirty="0" err="1">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aa</a:t>
            </a:r>
            <a:r>
              <a:rPr lang="es-ES_tradnl" sz="24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r>
              <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p>
          <a:p>
            <a:pPr marL="0" indent="0" algn="just">
              <a:lnSpc>
                <a:spcPct val="114000"/>
              </a:lnSpc>
              <a:spcBef>
                <a:spcPts val="0"/>
              </a:spcBef>
              <a:buClr>
                <a:srgbClr val="002060"/>
              </a:buClr>
              <a:buNone/>
            </a:pPr>
            <a:endParaRPr lang="es-ES_tradnl" sz="18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lvl="0" indent="0" algn="just">
              <a:lnSpc>
                <a:spcPct val="114000"/>
              </a:lnSpc>
              <a:spcBef>
                <a:spcPts val="0"/>
              </a:spcBef>
              <a:buClr>
                <a:srgbClr val="002060"/>
              </a:buClr>
              <a:buNone/>
            </a:pPr>
            <a:r>
              <a:rPr lang="es-ES_tradnl" sz="3200" b="1" cap="small"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Conformación de las proteínas</a:t>
            </a:r>
            <a:r>
              <a:rPr lang="es-ES_tradnl" sz="3200" b="1" cap="small" dirty="0">
                <a:solidFill>
                  <a:srgbClr val="37302A">
                    <a:lumMod val="75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2800" b="1" cap="small"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Proteínas fibrosas</a:t>
            </a:r>
            <a:r>
              <a:rPr lang="es-ES_tradnl" sz="2800" b="1" cap="small" dirty="0">
                <a:solidFill>
                  <a:srgbClr val="37302A">
                    <a:lumMod val="75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2400" dirty="0">
                <a:solidFill>
                  <a:srgbClr val="37302A">
                    <a:lumMod val="75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(Queratina, colágeno,</a:t>
            </a:r>
            <a:r>
              <a:rPr lang="es-MX" sz="2400" dirty="0">
                <a:solidFill>
                  <a:srgbClr val="222222"/>
                </a:solidFill>
                <a:latin typeface="Arial" panose="020B0604020202020204" pitchFamily="34" charset="0"/>
              </a:rPr>
              <a:t> </a:t>
            </a:r>
            <a:r>
              <a:rPr lang="es-MX" sz="2400" dirty="0">
                <a:solidFill>
                  <a:srgbClr val="37302A">
                    <a:lumMod val="75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elastina y la fibrina que dan protección y soporte​ como la fibra muscular)</a:t>
            </a:r>
            <a:r>
              <a:rPr lang="es-MX" sz="2400" cap="small" dirty="0">
                <a:solidFill>
                  <a:srgbClr val="37302A">
                    <a:lumMod val="75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2400" dirty="0">
                <a:solidFill>
                  <a:srgbClr val="37302A">
                    <a:lumMod val="75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y</a:t>
            </a:r>
            <a:r>
              <a:rPr lang="es-ES_tradnl" sz="2800" b="1" cap="small" dirty="0">
                <a:solidFill>
                  <a:srgbClr val="37302A">
                    <a:lumMod val="75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2800" b="1" cap="small"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proteínas globulares </a:t>
            </a:r>
            <a:r>
              <a:rPr lang="es-ES_tradnl" sz="2400" dirty="0">
                <a:solidFill>
                  <a:srgbClr val="37302A">
                    <a:lumMod val="75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(Enzimas las cuales realizan la catálisis biológica).</a:t>
            </a:r>
          </a:p>
          <a:p>
            <a:pPr marL="0" indent="0" algn="just">
              <a:lnSpc>
                <a:spcPct val="114000"/>
              </a:lnSpc>
              <a:spcBef>
                <a:spcPts val="0"/>
              </a:spcBef>
              <a:buClr>
                <a:srgbClr val="002060"/>
              </a:buClr>
              <a:buNone/>
            </a:pPr>
            <a:endParaRPr lang="es-ES_tradnl" sz="18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5"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algn="ct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31</a:t>
            </a:r>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0" y="560390"/>
            <a:ext cx="9144000" cy="1011222"/>
          </a:xfrm>
          <a:prstGeom prst="rect">
            <a:avLst/>
          </a:prstGeom>
          <a:noFill/>
          <a:ln/>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_tradnl" sz="3600" b="1" i="0" u="none" strike="noStrike" kern="1200" cap="none" spc="0" normalizeH="0" baseline="0" noProof="0" dirty="0">
                <a:ln w="6350">
                  <a:noFill/>
                </a:ln>
                <a:solidFill>
                  <a:schemeClr val="tx2">
                    <a:lumMod val="75000"/>
                  </a:schemeClr>
                </a:solidFill>
                <a:uLnTx/>
                <a:uFillTx/>
                <a:latin typeface="Arial" pitchFamily="34" charset="0"/>
                <a:ea typeface="+mj-ea"/>
                <a:cs typeface="Arial" pitchFamily="34" charset="0"/>
              </a:rPr>
              <a:t>CLASIFICACIÓN DE LAS PROTEÍNAS</a:t>
            </a:r>
            <a:endParaRPr kumimoji="0" lang="es-ES_tradnl" sz="4000" b="1" i="0" u="none" strike="noStrike" kern="1200" cap="none" spc="0" normalizeH="0" baseline="0" noProof="0" dirty="0">
              <a:ln w="6350">
                <a:noFill/>
              </a:ln>
              <a:solidFill>
                <a:schemeClr val="tx2">
                  <a:lumMod val="75000"/>
                </a:schemeClr>
              </a:solidFill>
              <a:uLnTx/>
              <a:uFillTx/>
              <a:latin typeface="+mj-lt"/>
              <a:ea typeface="+mj-ea"/>
              <a:cs typeface="+mj-cs"/>
            </a:endParaRPr>
          </a:p>
        </p:txBody>
      </p:sp>
      <p:sp>
        <p:nvSpPr>
          <p:cNvPr id="5"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algn="ct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32</a:t>
            </a:r>
          </a:p>
        </p:txBody>
      </p:sp>
      <p:sp>
        <p:nvSpPr>
          <p:cNvPr id="6" name="Rectángulo 5"/>
          <p:cNvSpPr/>
          <p:nvPr/>
        </p:nvSpPr>
        <p:spPr>
          <a:xfrm>
            <a:off x="2163321" y="5950441"/>
            <a:ext cx="4843635" cy="430887"/>
          </a:xfrm>
          <a:prstGeom prst="rect">
            <a:avLst/>
          </a:prstGeom>
        </p:spPr>
        <p:txBody>
          <a:bodyPr wrap="none">
            <a:spAutoFit/>
          </a:bodyPr>
          <a:lstStyle/>
          <a:p>
            <a:pPr lvl="0" algn="ctr"/>
            <a:r>
              <a:rPr lang="es-ES_tradnl" sz="1200" b="1" cap="small" spc="100" dirty="0">
                <a:solidFill>
                  <a:srgbClr val="6B6149">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Características del enlace peptídico de las proteínas </a:t>
            </a:r>
            <a:r>
              <a:rPr lang="es-ES_tradnl" sz="1000" b="1" cap="small" spc="100" dirty="0">
                <a:solidFill>
                  <a:srgbClr val="6B6149">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 </a:t>
            </a:r>
          </a:p>
          <a:p>
            <a:pPr lvl="0" algn="ctr"/>
            <a:r>
              <a:rPr lang="es-ES_tradnl" sz="1000" spc="100" dirty="0">
                <a:solidFill>
                  <a:srgbClr val="6B6149">
                    <a:lumMod val="50000"/>
                  </a:srgbClr>
                </a:solidFill>
                <a:latin typeface="Microsoft Sans Serif" pitchFamily="34" charset="0"/>
                <a:cs typeface="Microsoft Sans Serif" pitchFamily="34" charset="0"/>
              </a:rPr>
              <a:t>Fuente: </a:t>
            </a:r>
            <a:r>
              <a:rPr lang="es-ES_tradnl" sz="1000" spc="100" dirty="0" err="1">
                <a:solidFill>
                  <a:srgbClr val="6B6149">
                    <a:lumMod val="50000"/>
                  </a:srgbClr>
                </a:solidFill>
                <a:latin typeface="Microsoft Sans Serif" pitchFamily="34" charset="0"/>
                <a:cs typeface="Microsoft Sans Serif" pitchFamily="34" charset="0"/>
              </a:rPr>
              <a:t>Lehninger</a:t>
            </a:r>
            <a:r>
              <a:rPr lang="es-ES_tradnl" sz="1000" spc="100" dirty="0">
                <a:solidFill>
                  <a:srgbClr val="6B6149">
                    <a:lumMod val="50000"/>
                  </a:srgbClr>
                </a:solidFill>
                <a:latin typeface="Microsoft Sans Serif" pitchFamily="34" charset="0"/>
                <a:cs typeface="Microsoft Sans Serif" pitchFamily="34" charset="0"/>
              </a:rPr>
              <a:t>, 2008</a:t>
            </a:r>
            <a:endParaRPr lang="es-MX" sz="1000" spc="100" dirty="0">
              <a:solidFill>
                <a:srgbClr val="6B6149">
                  <a:lumMod val="50000"/>
                </a:srgbClr>
              </a:solidFill>
              <a:latin typeface="Microsoft Sans Serif" pitchFamily="34" charset="0"/>
              <a:cs typeface="Microsoft Sans Serif" pitchFamily="34" charset="0"/>
            </a:endParaRPr>
          </a:p>
        </p:txBody>
      </p:sp>
      <p:grpSp>
        <p:nvGrpSpPr>
          <p:cNvPr id="7" name="Grupo 6">
            <a:extLst>
              <a:ext uri="{FF2B5EF4-FFF2-40B4-BE49-F238E27FC236}">
                <a16:creationId xmlns:a16="http://schemas.microsoft.com/office/drawing/2014/main" id="{EB8F972D-8455-4319-BEED-5245DCCE12BE}"/>
              </a:ext>
            </a:extLst>
          </p:cNvPr>
          <p:cNvGrpSpPr/>
          <p:nvPr/>
        </p:nvGrpSpPr>
        <p:grpSpPr>
          <a:xfrm>
            <a:off x="558800" y="2398722"/>
            <a:ext cx="8026400" cy="2387600"/>
            <a:chOff x="558800" y="2398722"/>
            <a:chExt cx="8026400" cy="2387600"/>
          </a:xfrm>
        </p:grpSpPr>
        <p:pic>
          <p:nvPicPr>
            <p:cNvPr id="2" name="Picture 3" descr="F06-02b.GIF003                                                 00004C9FSumanas' Hard Drive            B4EBCDA7:"/>
            <p:cNvPicPr>
              <a:picLocks noChangeAspect="1" noChangeArrowheads="1"/>
            </p:cNvPicPr>
            <p:nvPr/>
          </p:nvPicPr>
          <p:blipFill>
            <a:blip r:embed="rId2" cstate="print"/>
            <a:srcRect/>
            <a:stretch>
              <a:fillRect/>
            </a:stretch>
          </p:blipFill>
          <p:spPr bwMode="auto">
            <a:xfrm>
              <a:off x="558800" y="2398722"/>
              <a:ext cx="8026400" cy="2387600"/>
            </a:xfrm>
            <a:prstGeom prst="rect">
              <a:avLst/>
            </a:prstGeom>
            <a:noFill/>
          </p:spPr>
        </p:pic>
        <p:sp>
          <p:nvSpPr>
            <p:cNvPr id="4" name="Rectángulo 3">
              <a:extLst>
                <a:ext uri="{FF2B5EF4-FFF2-40B4-BE49-F238E27FC236}">
                  <a16:creationId xmlns:a16="http://schemas.microsoft.com/office/drawing/2014/main" id="{3958133B-29CD-48B6-8228-C2C9C9973455}"/>
                </a:ext>
              </a:extLst>
            </p:cNvPr>
            <p:cNvSpPr/>
            <p:nvPr/>
          </p:nvSpPr>
          <p:spPr>
            <a:xfrm>
              <a:off x="4283968" y="4509120"/>
              <a:ext cx="576064" cy="27720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Tree>
    <p:extLst>
      <p:ext uri="{BB962C8B-B14F-4D97-AF65-F5344CB8AC3E}">
        <p14:creationId xmlns:p14="http://schemas.microsoft.com/office/powerpoint/2010/main" val="20255368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0" y="152400"/>
            <a:ext cx="9144000" cy="990600"/>
          </a:xfrm>
          <a:noFill/>
          <a:ln/>
        </p:spPr>
        <p:txBody>
          <a:bodyPr>
            <a:normAutofit fontScale="90000"/>
          </a:bodyPr>
          <a:lstStyle/>
          <a:p>
            <a:pPr algn="ctr"/>
            <a:r>
              <a:rPr lang="es-ES_tradnl" sz="4000" b="1" dirty="0">
                <a:solidFill>
                  <a:schemeClr val="tx2">
                    <a:lumMod val="75000"/>
                  </a:schemeClr>
                </a:solidFill>
                <a:latin typeface="Arial" pitchFamily="34" charset="0"/>
                <a:cs typeface="Arial" pitchFamily="34" charset="0"/>
              </a:rPr>
              <a:t>CLASIFICACIÓN DE LAS PROTEÍNAS</a:t>
            </a:r>
            <a:endParaRPr lang="es-ES_tradnl" b="1" dirty="0">
              <a:solidFill>
                <a:schemeClr val="tx2">
                  <a:lumMod val="75000"/>
                </a:schemeClr>
              </a:solidFill>
            </a:endParaRPr>
          </a:p>
        </p:txBody>
      </p:sp>
      <p:sp>
        <p:nvSpPr>
          <p:cNvPr id="24579" name="Rectangle 3"/>
          <p:cNvSpPr>
            <a:spLocks noGrp="1" noChangeArrowheads="1"/>
          </p:cNvSpPr>
          <p:nvPr>
            <p:ph sz="quarter" idx="1"/>
          </p:nvPr>
        </p:nvSpPr>
        <p:spPr>
          <a:xfrm>
            <a:off x="395536" y="1700808"/>
            <a:ext cx="8229600" cy="4248472"/>
          </a:xfrm>
          <a:noFill/>
          <a:ln/>
        </p:spPr>
        <p:txBody>
          <a:bodyPr>
            <a:noAutofit/>
          </a:bodyPr>
          <a:lstStyle/>
          <a:p>
            <a:pPr marL="0" indent="0" algn="just">
              <a:lnSpc>
                <a:spcPct val="114000"/>
              </a:lnSpc>
              <a:spcBef>
                <a:spcPts val="0"/>
              </a:spcBef>
              <a:buClr>
                <a:srgbClr val="002060"/>
              </a:buClr>
              <a:buNone/>
            </a:pPr>
            <a:r>
              <a:rPr lang="es-ES_tradnl" sz="3200" b="1" cap="small"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Composición de las proteínas</a:t>
            </a:r>
            <a:r>
              <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p>
          <a:p>
            <a:pPr marL="0" indent="0" algn="just">
              <a:lnSpc>
                <a:spcPct val="114000"/>
              </a:lnSpc>
              <a:spcBef>
                <a:spcPts val="0"/>
              </a:spcBef>
              <a:buClr>
                <a:srgbClr val="002060"/>
              </a:buClr>
              <a:buNone/>
            </a:pPr>
            <a:r>
              <a:rPr lang="es-ES_tradnl" sz="3200" b="1" cap="small"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Proteínas simples </a:t>
            </a:r>
            <a:r>
              <a:rPr lang="es-ES_tradnl" sz="24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están compuestas exclusivamente de aminoácidos; por ejemplo la </a:t>
            </a:r>
            <a:r>
              <a:rPr lang="es-ES_tradnl" sz="2400"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Albúmina </a:t>
            </a:r>
            <a:r>
              <a:rPr lang="es-ES_tradnl" sz="24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r>
              <a:rPr lang="es-MX" sz="24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ayuda a impedir que se escape líquido fuera de los vasos sanguíneos)</a:t>
            </a:r>
            <a:r>
              <a:rPr lang="es-ES_tradnl" sz="24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las </a:t>
            </a:r>
            <a:r>
              <a:rPr lang="es-ES_tradnl" sz="2400"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Globulinas</a:t>
            </a:r>
            <a:r>
              <a:rPr lang="es-ES_tradnl" sz="24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4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actúa como regulador del intercambio de líquidos entre los espacios intersticiales y la sangre, además participa en la coagulación)</a:t>
            </a:r>
            <a:r>
              <a:rPr lang="es-MX" sz="2400" dirty="0"/>
              <a:t>, </a:t>
            </a:r>
            <a:r>
              <a:rPr lang="es-ES_tradnl" sz="24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y las </a:t>
            </a:r>
            <a:r>
              <a:rPr lang="es-ES_tradnl" sz="2400"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Histonas</a:t>
            </a:r>
            <a:r>
              <a:rPr lang="es-ES_tradnl" sz="24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4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las proteínas responsables del empaquetamiento del ADN).</a:t>
            </a:r>
            <a:endParaRPr lang="es-ES_tradnl" sz="24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5"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algn="ct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33</a:t>
            </a:r>
          </a:p>
        </p:txBody>
      </p:sp>
    </p:spTree>
    <p:extLst>
      <p:ext uri="{BB962C8B-B14F-4D97-AF65-F5344CB8AC3E}">
        <p14:creationId xmlns:p14="http://schemas.microsoft.com/office/powerpoint/2010/main" val="1220804391"/>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0" y="274638"/>
            <a:ext cx="9144000" cy="796908"/>
          </a:xfrm>
          <a:prstGeom prst="rect">
            <a:avLst/>
          </a:prstGeom>
          <a:noFill/>
          <a:ln/>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_tradnl" sz="3600" b="1" i="0" u="none" strike="noStrike" kern="1200" cap="none" spc="0" normalizeH="0" baseline="0" noProof="0" dirty="0">
                <a:ln w="6350">
                  <a:noFill/>
                </a:ln>
                <a:solidFill>
                  <a:schemeClr val="tx2">
                    <a:lumMod val="75000"/>
                  </a:schemeClr>
                </a:solidFill>
                <a:uLnTx/>
                <a:uFillTx/>
                <a:latin typeface="Arial" pitchFamily="34" charset="0"/>
                <a:ea typeface="+mj-ea"/>
                <a:cs typeface="Arial" pitchFamily="34" charset="0"/>
              </a:rPr>
              <a:t>CLASIFICACIÓN DE LAS PROTEÍNAS</a:t>
            </a:r>
            <a:endParaRPr kumimoji="0" lang="es-ES_tradnl" sz="4000" b="1" i="0" u="none" strike="noStrike" kern="1200" cap="none" spc="0" normalizeH="0" baseline="0" noProof="0" dirty="0">
              <a:ln w="6350">
                <a:noFill/>
              </a:ln>
              <a:solidFill>
                <a:schemeClr val="tx2">
                  <a:lumMod val="75000"/>
                </a:schemeClr>
              </a:solidFill>
              <a:uLnTx/>
              <a:uFillTx/>
              <a:latin typeface="+mj-lt"/>
              <a:ea typeface="+mj-ea"/>
              <a:cs typeface="+mj-cs"/>
            </a:endParaRPr>
          </a:p>
        </p:txBody>
      </p:sp>
      <p:grpSp>
        <p:nvGrpSpPr>
          <p:cNvPr id="5" name="Grupo 4"/>
          <p:cNvGrpSpPr/>
          <p:nvPr/>
        </p:nvGrpSpPr>
        <p:grpSpPr>
          <a:xfrm>
            <a:off x="1993900" y="1233760"/>
            <a:ext cx="5156200" cy="4981322"/>
            <a:chOff x="1993900" y="1233760"/>
            <a:chExt cx="5156200" cy="4981322"/>
          </a:xfrm>
        </p:grpSpPr>
        <p:pic>
          <p:nvPicPr>
            <p:cNvPr id="3" name="Picture 3" descr="F06-04.0c.GIF007                                               00004C9FSumanas' Hard Drive            B4EBCDA7:"/>
            <p:cNvPicPr>
              <a:picLocks noChangeAspect="1" noChangeArrowheads="1"/>
            </p:cNvPicPr>
            <p:nvPr/>
          </p:nvPicPr>
          <p:blipFill>
            <a:blip r:embed="rId2" cstate="print"/>
            <a:srcRect/>
            <a:stretch>
              <a:fillRect/>
            </a:stretch>
          </p:blipFill>
          <p:spPr bwMode="auto">
            <a:xfrm>
              <a:off x="1993900" y="1233760"/>
              <a:ext cx="5156200" cy="4981322"/>
            </a:xfrm>
            <a:prstGeom prst="rect">
              <a:avLst/>
            </a:prstGeom>
            <a:noFill/>
          </p:spPr>
        </p:pic>
        <p:sp>
          <p:nvSpPr>
            <p:cNvPr id="6" name="5 Rectángulo"/>
            <p:cNvSpPr/>
            <p:nvPr/>
          </p:nvSpPr>
          <p:spPr>
            <a:xfrm>
              <a:off x="4214810" y="5857892"/>
              <a:ext cx="500066" cy="357190"/>
            </a:xfrm>
            <a:prstGeom prst="rect">
              <a:avLst/>
            </a:prstGeom>
            <a:solidFill>
              <a:schemeClr val="bg1"/>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MX"/>
            </a:p>
          </p:txBody>
        </p:sp>
      </p:grpSp>
      <p:sp>
        <p:nvSpPr>
          <p:cNvPr id="7"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algn="ct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34</a:t>
            </a:r>
          </a:p>
        </p:txBody>
      </p:sp>
      <p:sp>
        <p:nvSpPr>
          <p:cNvPr id="8" name="Rectángulo 7"/>
          <p:cNvSpPr/>
          <p:nvPr/>
        </p:nvSpPr>
        <p:spPr>
          <a:xfrm>
            <a:off x="3252235" y="5922121"/>
            <a:ext cx="2665794" cy="430887"/>
          </a:xfrm>
          <a:prstGeom prst="rect">
            <a:avLst/>
          </a:prstGeom>
        </p:spPr>
        <p:txBody>
          <a:bodyPr wrap="none">
            <a:spAutoFit/>
          </a:bodyPr>
          <a:lstStyle/>
          <a:p>
            <a:pPr lvl="0" algn="ctr"/>
            <a:r>
              <a:rPr lang="es-ES_tradnl" sz="1200" b="1" cap="small" spc="100" dirty="0">
                <a:solidFill>
                  <a:srgbClr val="6B6149">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Alfa Hélice de las proteínas </a:t>
            </a:r>
            <a:r>
              <a:rPr lang="es-ES_tradnl" sz="1000" b="1" cap="small" spc="100" dirty="0">
                <a:solidFill>
                  <a:srgbClr val="6B6149">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 </a:t>
            </a:r>
          </a:p>
          <a:p>
            <a:pPr lvl="0" algn="ctr"/>
            <a:r>
              <a:rPr lang="es-ES_tradnl" sz="1000" spc="100" dirty="0">
                <a:solidFill>
                  <a:srgbClr val="6B6149">
                    <a:lumMod val="50000"/>
                  </a:srgbClr>
                </a:solidFill>
                <a:latin typeface="Microsoft Sans Serif" pitchFamily="34" charset="0"/>
                <a:cs typeface="Microsoft Sans Serif" pitchFamily="34" charset="0"/>
              </a:rPr>
              <a:t>Fuente: </a:t>
            </a:r>
            <a:r>
              <a:rPr lang="es-ES_tradnl" sz="1000" spc="100" dirty="0" err="1">
                <a:solidFill>
                  <a:srgbClr val="6B6149">
                    <a:lumMod val="50000"/>
                  </a:srgbClr>
                </a:solidFill>
                <a:latin typeface="Microsoft Sans Serif" pitchFamily="34" charset="0"/>
                <a:cs typeface="Microsoft Sans Serif" pitchFamily="34" charset="0"/>
              </a:rPr>
              <a:t>Lehninger</a:t>
            </a:r>
            <a:r>
              <a:rPr lang="es-ES_tradnl" sz="1000" spc="100" dirty="0">
                <a:solidFill>
                  <a:srgbClr val="6B6149">
                    <a:lumMod val="50000"/>
                  </a:srgbClr>
                </a:solidFill>
                <a:latin typeface="Microsoft Sans Serif" pitchFamily="34" charset="0"/>
                <a:cs typeface="Microsoft Sans Serif" pitchFamily="34" charset="0"/>
              </a:rPr>
              <a:t>, 2008</a:t>
            </a:r>
            <a:endParaRPr lang="es-MX" sz="1000" spc="100" dirty="0">
              <a:solidFill>
                <a:srgbClr val="6B6149">
                  <a:lumMod val="50000"/>
                </a:srgbClr>
              </a:solidFill>
              <a:latin typeface="Microsoft Sans Serif" pitchFamily="34" charset="0"/>
              <a:cs typeface="Microsoft Sans Serif" pitchFamily="34"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0" y="152400"/>
            <a:ext cx="9144000" cy="990600"/>
          </a:xfrm>
          <a:noFill/>
          <a:ln/>
        </p:spPr>
        <p:txBody>
          <a:bodyPr>
            <a:normAutofit fontScale="90000"/>
          </a:bodyPr>
          <a:lstStyle/>
          <a:p>
            <a:pPr algn="ctr"/>
            <a:r>
              <a:rPr lang="es-ES_tradnl" sz="4000" b="1" dirty="0">
                <a:solidFill>
                  <a:schemeClr val="tx2">
                    <a:lumMod val="75000"/>
                  </a:schemeClr>
                </a:solidFill>
                <a:latin typeface="Arial" pitchFamily="34" charset="0"/>
                <a:cs typeface="Arial" pitchFamily="34" charset="0"/>
              </a:rPr>
              <a:t>CLASIFICACIÓN DE LAS PROTEÍNAS</a:t>
            </a:r>
            <a:endParaRPr lang="es-ES_tradnl" b="1" dirty="0">
              <a:solidFill>
                <a:schemeClr val="tx2">
                  <a:lumMod val="75000"/>
                </a:schemeClr>
              </a:solidFill>
            </a:endParaRPr>
          </a:p>
        </p:txBody>
      </p:sp>
      <p:sp>
        <p:nvSpPr>
          <p:cNvPr id="24579" name="Rectangle 3"/>
          <p:cNvSpPr>
            <a:spLocks noGrp="1" noChangeArrowheads="1"/>
          </p:cNvSpPr>
          <p:nvPr>
            <p:ph sz="quarter" idx="1"/>
          </p:nvPr>
        </p:nvSpPr>
        <p:spPr>
          <a:xfrm>
            <a:off x="485804" y="1628800"/>
            <a:ext cx="8229600" cy="4176464"/>
          </a:xfrm>
          <a:noFill/>
          <a:ln/>
        </p:spPr>
        <p:txBody>
          <a:bodyPr>
            <a:noAutofit/>
          </a:bodyPr>
          <a:lstStyle/>
          <a:p>
            <a:pPr marL="0" indent="0" algn="just">
              <a:lnSpc>
                <a:spcPct val="114000"/>
              </a:lnSpc>
              <a:spcBef>
                <a:spcPts val="0"/>
              </a:spcBef>
              <a:buClr>
                <a:srgbClr val="002060"/>
              </a:buClr>
              <a:buNone/>
            </a:pPr>
            <a:r>
              <a:rPr lang="es-ES_tradnl" sz="3200" b="1" cap="small"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Composición de las proteínas</a:t>
            </a:r>
            <a:r>
              <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p>
          <a:p>
            <a:pPr marL="0" indent="0" algn="just">
              <a:lnSpc>
                <a:spcPct val="114000"/>
              </a:lnSpc>
              <a:spcBef>
                <a:spcPts val="0"/>
              </a:spcBef>
              <a:buClr>
                <a:srgbClr val="002060"/>
              </a:buClr>
              <a:buNone/>
            </a:pPr>
            <a:r>
              <a:rPr lang="es-ES_tradnl" sz="3200" b="1" cap="small"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proteínas conjugadas </a:t>
            </a:r>
            <a:r>
              <a:rPr lang="es-ES_tradnl" sz="24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están compuestas de una proteína y otra biomolécula como </a:t>
            </a:r>
            <a:r>
              <a:rPr lang="es-ES_tradnl" sz="2400"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lípidos</a:t>
            </a:r>
            <a:r>
              <a:rPr lang="es-ES_tradnl" sz="24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2400" dirty="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Lipoproteína</a:t>
            </a:r>
            <a:r>
              <a:rPr lang="es-ES_tradnl" sz="24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membranas biológicas), </a:t>
            </a:r>
            <a:r>
              <a:rPr lang="es-ES_tradnl" sz="2400"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carbohidrato</a:t>
            </a:r>
            <a:r>
              <a:rPr lang="es-ES_tradnl" sz="24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2400" dirty="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Glucoproteína</a:t>
            </a:r>
            <a:r>
              <a:rPr lang="es-ES_tradnl" sz="24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secreciones mucosas, grupos sanguíneos), </a:t>
            </a:r>
            <a:r>
              <a:rPr lang="es-ES_tradnl" sz="2400"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nucleótidos</a:t>
            </a:r>
            <a:r>
              <a:rPr lang="es-ES_tradnl" sz="24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2400" dirty="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Nucleoproteínas</a:t>
            </a:r>
            <a:r>
              <a:rPr lang="es-ES_tradnl" sz="24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p</a:t>
            </a:r>
            <a:r>
              <a:rPr lang="es-MX" sz="24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rotamina forma complejos estables con los ácidos nucleicos</a:t>
            </a:r>
            <a:r>
              <a:rPr lang="es-ES_tradnl" sz="24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así como del </a:t>
            </a:r>
            <a:r>
              <a:rPr lang="es-ES_tradnl" sz="2400"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grupo fosfato </a:t>
            </a:r>
            <a:r>
              <a:rPr lang="es-ES_tradnl" sz="24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r>
              <a:rPr lang="es-ES_tradnl" sz="2400" dirty="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Fosfoproteína</a:t>
            </a:r>
            <a:r>
              <a:rPr lang="es-ES_tradnl" sz="24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caseína) o de algún </a:t>
            </a:r>
            <a:r>
              <a:rPr lang="es-ES_tradnl" sz="2400"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metal</a:t>
            </a:r>
            <a:r>
              <a:rPr lang="es-ES_tradnl" sz="24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2400" dirty="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Metaloproteína</a:t>
            </a:r>
            <a:r>
              <a:rPr lang="es-ES_tradnl" sz="24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hemoglobina)</a:t>
            </a:r>
            <a:r>
              <a:rPr lang="es-ES_tradnl" sz="18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p>
          <a:p>
            <a:pPr marL="0" indent="0" algn="just">
              <a:lnSpc>
                <a:spcPct val="114000"/>
              </a:lnSpc>
              <a:spcBef>
                <a:spcPts val="0"/>
              </a:spcBef>
              <a:buClr>
                <a:srgbClr val="002060"/>
              </a:buClr>
              <a:buNone/>
            </a:pPr>
            <a:endParaRPr lang="es-ES_tradnl" sz="18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5"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algn="ct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35</a:t>
            </a:r>
          </a:p>
        </p:txBody>
      </p:sp>
    </p:spTree>
    <p:extLst>
      <p:ext uri="{BB962C8B-B14F-4D97-AF65-F5344CB8AC3E}">
        <p14:creationId xmlns:p14="http://schemas.microsoft.com/office/powerpoint/2010/main" val="3913646779"/>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noFill/>
          <a:ln/>
        </p:spPr>
        <p:txBody>
          <a:bodyPr anchor="ctr" anchorCtr="1">
            <a:normAutofit/>
          </a:bodyPr>
          <a:lstStyle/>
          <a:p>
            <a:pPr lvl="0" indent="-342900" algn="ctr">
              <a:spcBef>
                <a:spcPts val="600"/>
              </a:spcBef>
              <a:defRPr/>
            </a:pPr>
            <a:r>
              <a:rPr lang="es-ES_tradnl" sz="44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Introducción</a:t>
            </a:r>
          </a:p>
        </p:txBody>
      </p:sp>
      <p:sp>
        <p:nvSpPr>
          <p:cNvPr id="6" name="5 Marcador de contenido"/>
          <p:cNvSpPr>
            <a:spLocks noGrp="1"/>
          </p:cNvSpPr>
          <p:nvPr>
            <p:ph sz="quarter" idx="2"/>
          </p:nvPr>
        </p:nvSpPr>
        <p:spPr>
          <a:xfrm>
            <a:off x="3687653" y="1258664"/>
            <a:ext cx="4986193" cy="5021160"/>
          </a:xfrm>
        </p:spPr>
        <p:txBody>
          <a:bodyPr anchor="ctr">
            <a:normAutofit lnSpcReduction="10000"/>
          </a:bodyPr>
          <a:lstStyle/>
          <a:p>
            <a:pPr marL="0" indent="-342900" algn="ctr">
              <a:spcBef>
                <a:spcPts val="1200"/>
              </a:spcBef>
              <a:spcAft>
                <a:spcPts val="1200"/>
              </a:spcAft>
              <a:buClr>
                <a:srgbClr val="002060"/>
              </a:buClr>
              <a:buNone/>
              <a:defRPr/>
            </a:pPr>
            <a:r>
              <a:rPr lang="es-MX" sz="2800" b="1"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Propósito de la Unidad</a:t>
            </a:r>
          </a:p>
          <a:p>
            <a:pPr marL="0" indent="0" algn="just">
              <a:buNone/>
            </a:pPr>
            <a:r>
              <a:rPr lang="es-MX"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Identificar y explicar la composición química y la organización estructural y funcional de las proteínas, por medio de la revisión conceptual y la observación experimental, para relacionarlas con las  diversas funciones de las proteínas en los organismos vivos. </a:t>
            </a:r>
            <a:r>
              <a:rPr lang="es-MX" b="1" cap="small"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	</a:t>
            </a:r>
          </a:p>
        </p:txBody>
      </p:sp>
      <p:pic>
        <p:nvPicPr>
          <p:cNvPr id="22530" name="Picture 2"/>
          <p:cNvPicPr>
            <a:picLocks noChangeAspect="1" noChangeArrowheads="1"/>
          </p:cNvPicPr>
          <p:nvPr/>
        </p:nvPicPr>
        <p:blipFill>
          <a:blip r:embed="rId3" cstate="email">
            <a:extLst>
              <a:ext uri="{BEBA8EAE-BF5A-486C-A8C5-ECC9F3942E4B}">
                <a14:imgProps xmlns:a14="http://schemas.microsoft.com/office/drawing/2010/main">
                  <a14:imgLayer r:embed="rId4">
                    <a14:imgEffect>
                      <a14:colorTemperature colorTemp="5900"/>
                    </a14:imgEffect>
                    <a14:imgEffect>
                      <a14:brightnessContrast bright="20000"/>
                    </a14:imgEffect>
                  </a14:imgLayer>
                </a14:imgProps>
              </a:ext>
              <a:ext uri="{28A0092B-C50C-407E-A947-70E740481C1C}">
                <a14:useLocalDpi xmlns:a14="http://schemas.microsoft.com/office/drawing/2010/main"/>
              </a:ext>
            </a:extLst>
          </a:blip>
          <a:srcRect/>
          <a:stretch>
            <a:fillRect/>
          </a:stretch>
        </p:blipFill>
        <p:spPr bwMode="auto">
          <a:xfrm>
            <a:off x="372128" y="1603618"/>
            <a:ext cx="3212289" cy="40576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2"/>
          <p:cNvSpPr txBox="1">
            <a:spLocks noChangeArrowheads="1"/>
          </p:cNvSpPr>
          <p:nvPr/>
        </p:nvSpPr>
        <p:spPr>
          <a:xfrm>
            <a:off x="544512" y="2132856"/>
            <a:ext cx="8218640" cy="720080"/>
          </a:xfrm>
          <a:prstGeom prst="rect">
            <a:avLst/>
          </a:prstGeom>
        </p:spPr>
        <p:txBody>
          <a:bodyPr/>
          <a:lstStyle>
            <a:lvl1pPr algn="l" rtl="0" eaLnBrk="1" latinLnBrk="0" hangingPunct="1">
              <a:spcBef>
                <a:spcPct val="0"/>
              </a:spcBef>
              <a:buNone/>
              <a:defRPr kumimoji="0" sz="3200" kern="1200">
                <a:solidFill>
                  <a:schemeClr val="tx2"/>
                </a:solidFill>
                <a:latin typeface="+mj-lt"/>
                <a:ea typeface="+mj-ea"/>
                <a:cs typeface="+mj-cs"/>
              </a:defRPr>
            </a:lvl1pPr>
          </a:lstStyle>
          <a:p>
            <a:pPr marL="0" marR="0" lvl="0" indent="0" algn="ctr" defTabSz="914400" rtl="0" eaLnBrk="0" fontAlgn="auto" latinLnBrk="0" hangingPunct="0">
              <a:lnSpc>
                <a:spcPct val="100000"/>
              </a:lnSpc>
              <a:spcBef>
                <a:spcPct val="0"/>
              </a:spcBef>
              <a:spcAft>
                <a:spcPts val="0"/>
              </a:spcAft>
              <a:buClrTx/>
              <a:buSzTx/>
              <a:buFontTx/>
              <a:buNone/>
              <a:tabLst/>
              <a:defRPr/>
            </a:pPr>
            <a:endParaRPr kumimoji="0" lang="es-MX" sz="4400" b="1" i="0" u="none" strike="noStrike" kern="1200" cap="small" spc="100" normalizeH="0" baseline="0" noProof="0" dirty="0">
              <a:ln>
                <a:noFill/>
              </a:ln>
              <a:solidFill>
                <a:srgbClr val="70AD47">
                  <a:lumMod val="50000"/>
                </a:srgbClr>
              </a:solidFill>
              <a:effectLst>
                <a:outerShdw blurRad="38100" dist="38100" dir="2700000" algn="tl">
                  <a:srgbClr val="000000">
                    <a:alpha val="43137"/>
                  </a:srgbClr>
                </a:outerShdw>
              </a:effectLst>
              <a:uLnTx/>
              <a:uFillTx/>
              <a:latin typeface="Microsoft Sans Serif" pitchFamily="34" charset="0"/>
              <a:ea typeface="+mj-ea"/>
              <a:cs typeface="Microsoft Sans Serif" pitchFamily="34" charset="0"/>
            </a:endParaRPr>
          </a:p>
        </p:txBody>
      </p:sp>
      <p:sp>
        <p:nvSpPr>
          <p:cNvPr id="10" name="9 CuadroTexto"/>
          <p:cNvSpPr txBox="1"/>
          <p:nvPr/>
        </p:nvSpPr>
        <p:spPr>
          <a:xfrm>
            <a:off x="0" y="5775647"/>
            <a:ext cx="3687653" cy="423193"/>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100" b="1" i="0" u="none" strike="noStrike" kern="1200" cap="small"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Estructura alfa helicoidal de las Proteínas.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Fuente: Imágenes de Google, 2019 </a:t>
            </a:r>
          </a:p>
        </p:txBody>
      </p:sp>
      <p:sp>
        <p:nvSpPr>
          <p:cNvPr id="2" name="Marcador de número de diapositiva 1"/>
          <p:cNvSpPr>
            <a:spLocks noGrp="1"/>
          </p:cNvSpPr>
          <p:nvPr>
            <p:ph type="sldNum" sz="quarter" idx="12"/>
          </p:nvPr>
        </p:nvSpPr>
        <p:spPr>
          <a:xfrm>
            <a:off x="8388424" y="6377382"/>
            <a:ext cx="504056" cy="365760"/>
          </a:xfr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B48A81B7-DF7F-4A12-876D-6C06510AE55E}" type="slidenum">
              <a:rPr kumimoji="0" lang="es-ES_tradnl" sz="1100" b="1" i="0" u="none" strike="noStrike" kern="1200" cap="none" spc="0" normalizeH="0" baseline="0" noProof="0" smtClean="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36</a:t>
            </a:fld>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293010337"/>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noFill/>
          <a:ln/>
        </p:spPr>
        <p:txBody>
          <a:bodyPr anchor="ctr" anchorCtr="1">
            <a:normAutofit/>
          </a:bodyPr>
          <a:lstStyle/>
          <a:p>
            <a:pPr lvl="0" indent="-342900" algn="ctr">
              <a:spcBef>
                <a:spcPts val="600"/>
              </a:spcBef>
              <a:defRPr/>
            </a:pPr>
            <a:r>
              <a:rPr lang="es-ES_tradnl" sz="44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Introducción</a:t>
            </a:r>
          </a:p>
        </p:txBody>
      </p:sp>
      <p:sp>
        <p:nvSpPr>
          <p:cNvPr id="6" name="5 Marcador de contenido"/>
          <p:cNvSpPr>
            <a:spLocks noGrp="1"/>
          </p:cNvSpPr>
          <p:nvPr>
            <p:ph sz="quarter" idx="2"/>
          </p:nvPr>
        </p:nvSpPr>
        <p:spPr>
          <a:xfrm>
            <a:off x="3756801" y="1268760"/>
            <a:ext cx="4931853" cy="5021160"/>
          </a:xfrm>
        </p:spPr>
        <p:txBody>
          <a:bodyPr anchor="ctr">
            <a:normAutofit/>
          </a:bodyPr>
          <a:lstStyle/>
          <a:p>
            <a:pPr marL="0" indent="-342900" algn="ctr">
              <a:spcBef>
                <a:spcPts val="1200"/>
              </a:spcBef>
              <a:spcAft>
                <a:spcPts val="1200"/>
              </a:spcAft>
              <a:buClr>
                <a:srgbClr val="002060"/>
              </a:buClr>
              <a:buNone/>
              <a:defRPr/>
            </a:pPr>
            <a:r>
              <a:rPr lang="es-MX" sz="2800" b="1" cap="small"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Contenido Temático</a:t>
            </a:r>
          </a:p>
          <a:p>
            <a:pPr marL="715963" indent="-715963" algn="just">
              <a:buNone/>
            </a:pPr>
            <a:r>
              <a:rPr lang="es-MX" cap="small"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2.2. Proteínas: Polipéptidos de secuencia definida</a:t>
            </a:r>
          </a:p>
          <a:p>
            <a:pPr marL="715963" indent="-715963" algn="just">
              <a:buNone/>
            </a:pPr>
            <a:r>
              <a:rPr lang="es-MX" cap="small"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2.2.1. Estructura de las proteínas y su función</a:t>
            </a:r>
          </a:p>
          <a:p>
            <a:pPr marL="715963" indent="-715963" algn="just">
              <a:buNone/>
            </a:pPr>
            <a:r>
              <a:rPr lang="es-MX" cap="small"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2.2.2. Clasificación de las proteínas</a:t>
            </a:r>
          </a:p>
        </p:txBody>
      </p:sp>
      <p:pic>
        <p:nvPicPr>
          <p:cNvPr id="22530" name="Picture 2"/>
          <p:cNvPicPr>
            <a:picLocks noChangeAspect="1" noChangeArrowheads="1"/>
          </p:cNvPicPr>
          <p:nvPr/>
        </p:nvPicPr>
        <p:blipFill>
          <a:blip r:embed="rId3" cstate="email">
            <a:extLst>
              <a:ext uri="{BEBA8EAE-BF5A-486C-A8C5-ECC9F3942E4B}">
                <a14:imgProps xmlns:a14="http://schemas.microsoft.com/office/drawing/2010/main">
                  <a14:imgLayer r:embed="rId4">
                    <a14:imgEffect>
                      <a14:colorTemperature colorTemp="5900"/>
                    </a14:imgEffect>
                    <a14:imgEffect>
                      <a14:brightnessContrast bright="20000"/>
                    </a14:imgEffect>
                  </a14:imgLayer>
                </a14:imgProps>
              </a:ext>
              <a:ext uri="{28A0092B-C50C-407E-A947-70E740481C1C}">
                <a14:useLocalDpi xmlns:a14="http://schemas.microsoft.com/office/drawing/2010/main"/>
              </a:ext>
            </a:extLst>
          </a:blip>
          <a:srcRect/>
          <a:stretch>
            <a:fillRect/>
          </a:stretch>
        </p:blipFill>
        <p:spPr bwMode="auto">
          <a:xfrm>
            <a:off x="372128" y="1603618"/>
            <a:ext cx="3212289" cy="40576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2"/>
          <p:cNvSpPr txBox="1">
            <a:spLocks noChangeArrowheads="1"/>
          </p:cNvSpPr>
          <p:nvPr/>
        </p:nvSpPr>
        <p:spPr>
          <a:xfrm>
            <a:off x="544512" y="2132856"/>
            <a:ext cx="8218640" cy="720080"/>
          </a:xfrm>
          <a:prstGeom prst="rect">
            <a:avLst/>
          </a:prstGeom>
        </p:spPr>
        <p:txBody>
          <a:bodyPr/>
          <a:lstStyle>
            <a:lvl1pPr algn="l" rtl="0" eaLnBrk="1" latinLnBrk="0" hangingPunct="1">
              <a:spcBef>
                <a:spcPct val="0"/>
              </a:spcBef>
              <a:buNone/>
              <a:defRPr kumimoji="0" sz="3200" kern="1200">
                <a:solidFill>
                  <a:schemeClr val="tx2"/>
                </a:solidFill>
                <a:latin typeface="+mj-lt"/>
                <a:ea typeface="+mj-ea"/>
                <a:cs typeface="+mj-cs"/>
              </a:defRPr>
            </a:lvl1pPr>
          </a:lstStyle>
          <a:p>
            <a:pPr marL="0" marR="0" lvl="0" indent="0" algn="ctr" defTabSz="914400" rtl="0" eaLnBrk="0" fontAlgn="auto" latinLnBrk="0" hangingPunct="0">
              <a:lnSpc>
                <a:spcPct val="100000"/>
              </a:lnSpc>
              <a:spcBef>
                <a:spcPct val="0"/>
              </a:spcBef>
              <a:spcAft>
                <a:spcPts val="0"/>
              </a:spcAft>
              <a:buClrTx/>
              <a:buSzTx/>
              <a:buFontTx/>
              <a:buNone/>
              <a:tabLst/>
              <a:defRPr/>
            </a:pPr>
            <a:endParaRPr kumimoji="0" lang="es-MX" sz="4400" b="1" i="0" u="none" strike="noStrike" kern="1200" cap="small" spc="100" normalizeH="0" baseline="0" noProof="0" dirty="0">
              <a:ln>
                <a:noFill/>
              </a:ln>
              <a:solidFill>
                <a:srgbClr val="70AD47">
                  <a:lumMod val="50000"/>
                </a:srgbClr>
              </a:solidFill>
              <a:effectLst>
                <a:outerShdw blurRad="38100" dist="38100" dir="2700000" algn="tl">
                  <a:srgbClr val="000000">
                    <a:alpha val="43137"/>
                  </a:srgbClr>
                </a:outerShdw>
              </a:effectLst>
              <a:uLnTx/>
              <a:uFillTx/>
              <a:latin typeface="Microsoft Sans Serif" pitchFamily="34" charset="0"/>
              <a:ea typeface="+mj-ea"/>
              <a:cs typeface="Microsoft Sans Serif" pitchFamily="34" charset="0"/>
            </a:endParaRPr>
          </a:p>
        </p:txBody>
      </p:sp>
      <p:sp>
        <p:nvSpPr>
          <p:cNvPr id="2" name="Marcador de número de diapositiva 1"/>
          <p:cNvSpPr>
            <a:spLocks noGrp="1"/>
          </p:cNvSpPr>
          <p:nvPr>
            <p:ph type="sldNum" sz="quarter" idx="12"/>
          </p:nvPr>
        </p:nvSpPr>
        <p:spPr>
          <a:xfrm>
            <a:off x="8460432" y="6368329"/>
            <a:ext cx="432048" cy="365760"/>
          </a:xfr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B48A81B7-DF7F-4A12-876D-6C06510AE55E}" type="slidenum">
              <a:rPr kumimoji="0" lang="es-ES_tradnl" sz="1100" b="1" i="0" u="none" strike="noStrike" kern="1200" cap="none" spc="0" normalizeH="0" baseline="0" noProof="0" smtClean="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37</a:t>
            </a:fld>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9" name="9 CuadroTexto"/>
          <p:cNvSpPr txBox="1"/>
          <p:nvPr/>
        </p:nvSpPr>
        <p:spPr>
          <a:xfrm>
            <a:off x="0" y="5775647"/>
            <a:ext cx="3687653" cy="423193"/>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100" b="1" i="0" u="none" strike="noStrike" kern="1200" cap="small"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Estructura alfa helicoidal de las Proteínas.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Fuente: Imágenes de Google, 2019 </a:t>
            </a:r>
          </a:p>
        </p:txBody>
      </p:sp>
    </p:spTree>
    <p:extLst>
      <p:ext uri="{BB962C8B-B14F-4D97-AF65-F5344CB8AC3E}">
        <p14:creationId xmlns:p14="http://schemas.microsoft.com/office/powerpoint/2010/main" val="1177816009"/>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0" y="183820"/>
            <a:ext cx="9144000" cy="796908"/>
          </a:xfrm>
          <a:prstGeom prst="rect">
            <a:avLst/>
          </a:prstGeom>
          <a:noFill/>
          <a:ln/>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_tradnl" sz="3600" b="1" i="0" u="none" strike="noStrike" kern="1200" cap="none" spc="0" normalizeH="0" baseline="0" noProof="0" dirty="0">
                <a:ln w="6350">
                  <a:noFill/>
                </a:ln>
                <a:solidFill>
                  <a:srgbClr val="37302A">
                    <a:lumMod val="75000"/>
                  </a:srgbClr>
                </a:solidFill>
                <a:effectLst/>
                <a:uLnTx/>
                <a:uFillTx/>
                <a:latin typeface="Arial" pitchFamily="34" charset="0"/>
                <a:ea typeface="+mn-ea"/>
                <a:cs typeface="Arial" pitchFamily="34" charset="0"/>
              </a:rPr>
              <a:t>ESTRUCTURA DE LAS PROTEÍNAS</a:t>
            </a:r>
            <a:endParaRPr kumimoji="0" lang="es-ES_tradnl" sz="4000" b="1" i="0" u="none" strike="noStrike" kern="1200" cap="none" spc="0" normalizeH="0" baseline="0" noProof="0" dirty="0">
              <a:ln w="6350">
                <a:noFill/>
              </a:ln>
              <a:solidFill>
                <a:srgbClr val="37302A">
                  <a:lumMod val="75000"/>
                </a:srgbClr>
              </a:solidFill>
              <a:effectLst/>
              <a:uLnTx/>
              <a:uFillTx/>
              <a:latin typeface="Bookman Old Style"/>
              <a:ea typeface="+mn-ea"/>
              <a:cs typeface="+mn-cs"/>
            </a:endParaRPr>
          </a:p>
        </p:txBody>
      </p:sp>
      <p:sp>
        <p:nvSpPr>
          <p:cNvPr id="6" name="5 Rectángulo"/>
          <p:cNvSpPr/>
          <p:nvPr/>
        </p:nvSpPr>
        <p:spPr>
          <a:xfrm>
            <a:off x="4214810" y="5857892"/>
            <a:ext cx="500066" cy="357190"/>
          </a:xfrm>
          <a:prstGeom prst="rect">
            <a:avLst/>
          </a:prstGeom>
          <a:solidFill>
            <a:schemeClr val="bg1"/>
          </a:solidFill>
          <a:ln>
            <a:no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MX" sz="2400" b="0" i="0" u="none" strike="noStrike" kern="1200" cap="none" spc="0" normalizeH="0" baseline="0" noProof="0">
              <a:ln>
                <a:noFill/>
              </a:ln>
              <a:solidFill>
                <a:prstClr val="black"/>
              </a:solidFill>
              <a:effectLst/>
              <a:uLnTx/>
              <a:uFillTx/>
              <a:latin typeface="Gill Sans MT"/>
              <a:ea typeface="+mn-ea"/>
              <a:cs typeface="+mn-cs"/>
            </a:endParaRPr>
          </a:p>
        </p:txBody>
      </p:sp>
      <p:sp>
        <p:nvSpPr>
          <p:cNvPr id="7" name="Rectángulo 6"/>
          <p:cNvSpPr/>
          <p:nvPr/>
        </p:nvSpPr>
        <p:spPr>
          <a:xfrm>
            <a:off x="2738634" y="6310481"/>
            <a:ext cx="3692999" cy="430887"/>
          </a:xfrm>
          <a:prstGeom prst="rect">
            <a:avLst/>
          </a:prstGeom>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200" b="1" i="0" u="none" strike="noStrike" kern="1200" cap="small"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Estructuras espaciales de las proteínas </a:t>
            </a:r>
            <a:r>
              <a:rPr kumimoji="0" lang="es-ES_tradnl" sz="1000" b="1" i="0" u="none" strike="noStrike" kern="1200" cap="small"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Fuente: biología.edu.ar, 2018</a:t>
            </a:r>
            <a:endParaRPr kumimoji="0" lang="es-MX"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endParaRPr>
          </a:p>
        </p:txBody>
      </p:sp>
      <p:grpSp>
        <p:nvGrpSpPr>
          <p:cNvPr id="26" name="Grupo 25"/>
          <p:cNvGrpSpPr/>
          <p:nvPr/>
        </p:nvGrpSpPr>
        <p:grpSpPr>
          <a:xfrm>
            <a:off x="1071813" y="901850"/>
            <a:ext cx="7334019" cy="5449227"/>
            <a:chOff x="1071813" y="901850"/>
            <a:chExt cx="7334019" cy="5449227"/>
          </a:xfrm>
        </p:grpSpPr>
        <p:grpSp>
          <p:nvGrpSpPr>
            <p:cNvPr id="19" name="Grupo 18"/>
            <p:cNvGrpSpPr/>
            <p:nvPr/>
          </p:nvGrpSpPr>
          <p:grpSpPr>
            <a:xfrm>
              <a:off x="1953541" y="1045919"/>
              <a:ext cx="5236918" cy="5236918"/>
              <a:chOff x="1953541" y="810541"/>
              <a:chExt cx="5236918" cy="5236918"/>
            </a:xfrm>
          </p:grpSpPr>
          <p:grpSp>
            <p:nvGrpSpPr>
              <p:cNvPr id="17" name="Grupo 16"/>
              <p:cNvGrpSpPr/>
              <p:nvPr/>
            </p:nvGrpSpPr>
            <p:grpSpPr>
              <a:xfrm>
                <a:off x="1953541" y="810541"/>
                <a:ext cx="5236918" cy="5236918"/>
                <a:chOff x="1953541" y="810541"/>
                <a:chExt cx="5236918" cy="5236918"/>
              </a:xfrm>
            </p:grpSpPr>
            <p:grpSp>
              <p:nvGrpSpPr>
                <p:cNvPr id="15" name="Grupo 14"/>
                <p:cNvGrpSpPr/>
                <p:nvPr/>
              </p:nvGrpSpPr>
              <p:grpSpPr>
                <a:xfrm>
                  <a:off x="1953541" y="810541"/>
                  <a:ext cx="5236918" cy="5236918"/>
                  <a:chOff x="1953541" y="810541"/>
                  <a:chExt cx="5236918" cy="5236918"/>
                </a:xfrm>
              </p:grpSpPr>
              <p:grpSp>
                <p:nvGrpSpPr>
                  <p:cNvPr id="14" name="Grupo 13"/>
                  <p:cNvGrpSpPr/>
                  <p:nvPr/>
                </p:nvGrpSpPr>
                <p:grpSpPr>
                  <a:xfrm>
                    <a:off x="1953541" y="810541"/>
                    <a:ext cx="5236918" cy="5236918"/>
                    <a:chOff x="1953541" y="810541"/>
                    <a:chExt cx="5236918" cy="5236918"/>
                  </a:xfrm>
                </p:grpSpPr>
                <p:pic>
                  <p:nvPicPr>
                    <p:cNvPr id="9" name="Imagen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53541" y="810541"/>
                      <a:ext cx="5236918" cy="5236918"/>
                    </a:xfrm>
                    <a:prstGeom prst="rect">
                      <a:avLst/>
                    </a:prstGeom>
                  </p:spPr>
                </p:pic>
                <p:sp>
                  <p:nvSpPr>
                    <p:cNvPr id="13" name="Rectángulo 12"/>
                    <p:cNvSpPr/>
                    <p:nvPr/>
                  </p:nvSpPr>
                  <p:spPr>
                    <a:xfrm>
                      <a:off x="2331115" y="3654077"/>
                      <a:ext cx="1440000" cy="6480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MX" sz="2400" b="0" i="0" u="none" strike="noStrike" kern="1200" cap="none" spc="0" normalizeH="0" baseline="0" noProof="0">
                        <a:ln>
                          <a:noFill/>
                        </a:ln>
                        <a:solidFill>
                          <a:prstClr val="white"/>
                        </a:solidFill>
                        <a:effectLst/>
                        <a:uLnTx/>
                        <a:uFillTx/>
                        <a:latin typeface="Gill Sans MT"/>
                        <a:ea typeface="+mn-ea"/>
                        <a:cs typeface="+mn-cs"/>
                      </a:endParaRPr>
                    </a:p>
                  </p:txBody>
                </p:sp>
              </p:grpSp>
              <p:sp>
                <p:nvSpPr>
                  <p:cNvPr id="16" name="Rectángulo 15"/>
                  <p:cNvSpPr/>
                  <p:nvPr/>
                </p:nvSpPr>
                <p:spPr>
                  <a:xfrm>
                    <a:off x="4049838" y="945962"/>
                    <a:ext cx="1296000" cy="8268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MX" sz="2400" b="0" i="0" u="none" strike="noStrike" kern="1200" cap="none" spc="0" normalizeH="0" baseline="0" noProof="0">
                      <a:ln>
                        <a:noFill/>
                      </a:ln>
                      <a:solidFill>
                        <a:prstClr val="white"/>
                      </a:solidFill>
                      <a:effectLst/>
                      <a:uLnTx/>
                      <a:uFillTx/>
                      <a:latin typeface="Gill Sans MT"/>
                      <a:ea typeface="+mn-ea"/>
                      <a:cs typeface="+mn-cs"/>
                    </a:endParaRPr>
                  </a:p>
                </p:txBody>
              </p:sp>
            </p:grpSp>
            <p:sp>
              <p:nvSpPr>
                <p:cNvPr id="18" name="Rectángulo 17"/>
                <p:cNvSpPr/>
                <p:nvPr/>
              </p:nvSpPr>
              <p:spPr>
                <a:xfrm>
                  <a:off x="2550693" y="5375000"/>
                  <a:ext cx="1440000" cy="6480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MX" sz="2400" b="0" i="0" u="none" strike="noStrike" kern="1200" cap="none" spc="0" normalizeH="0" baseline="0" noProof="0">
                    <a:ln>
                      <a:noFill/>
                    </a:ln>
                    <a:solidFill>
                      <a:prstClr val="white"/>
                    </a:solidFill>
                    <a:effectLst/>
                    <a:uLnTx/>
                    <a:uFillTx/>
                    <a:latin typeface="Gill Sans MT"/>
                    <a:ea typeface="+mn-ea"/>
                    <a:cs typeface="+mn-cs"/>
                  </a:endParaRPr>
                </a:p>
              </p:txBody>
            </p:sp>
          </p:grpSp>
          <p:sp>
            <p:nvSpPr>
              <p:cNvPr id="20" name="Rectángulo 19"/>
              <p:cNvSpPr/>
              <p:nvPr/>
            </p:nvSpPr>
            <p:spPr>
              <a:xfrm>
                <a:off x="4066785" y="2258766"/>
                <a:ext cx="1081894" cy="6480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MX" sz="2400" b="0" i="0" u="none" strike="noStrike" kern="1200" cap="none" spc="0" normalizeH="0" baseline="0" noProof="0">
                  <a:ln>
                    <a:noFill/>
                  </a:ln>
                  <a:solidFill>
                    <a:prstClr val="white"/>
                  </a:solidFill>
                  <a:effectLst/>
                  <a:uLnTx/>
                  <a:uFillTx/>
                  <a:latin typeface="Gill Sans MT"/>
                  <a:ea typeface="+mn-ea"/>
                  <a:cs typeface="+mn-cs"/>
                </a:endParaRPr>
              </a:p>
            </p:txBody>
          </p:sp>
        </p:grpSp>
        <p:grpSp>
          <p:nvGrpSpPr>
            <p:cNvPr id="22" name="Grupo 21"/>
            <p:cNvGrpSpPr/>
            <p:nvPr/>
          </p:nvGrpSpPr>
          <p:grpSpPr>
            <a:xfrm>
              <a:off x="1071813" y="901850"/>
              <a:ext cx="7334019" cy="5449227"/>
              <a:chOff x="1071813" y="901850"/>
              <a:chExt cx="7334019" cy="5449227"/>
            </a:xfrm>
          </p:grpSpPr>
          <p:sp>
            <p:nvSpPr>
              <p:cNvPr id="21" name="CuadroTexto 20"/>
              <p:cNvSpPr txBox="1"/>
              <p:nvPr/>
            </p:nvSpPr>
            <p:spPr>
              <a:xfrm>
                <a:off x="1071813" y="4764320"/>
                <a:ext cx="2259125" cy="461665"/>
              </a:xfrm>
              <a:prstGeom prst="rect">
                <a:avLst/>
              </a:prstGeom>
              <a:noFill/>
            </p:spPr>
            <p:txBody>
              <a:bodyPr wrap="square" rtlCol="0" anchor="ctr">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Estructura primaria</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(secuencia de aminoácidos)</a:t>
                </a:r>
              </a:p>
            </p:txBody>
          </p:sp>
          <p:sp>
            <p:nvSpPr>
              <p:cNvPr id="23" name="CuadroTexto 22"/>
              <p:cNvSpPr txBox="1"/>
              <p:nvPr/>
            </p:nvSpPr>
            <p:spPr>
              <a:xfrm>
                <a:off x="6146707" y="2998206"/>
                <a:ext cx="2259125" cy="461665"/>
              </a:xfrm>
              <a:prstGeom prst="rect">
                <a:avLst/>
              </a:prstGeom>
              <a:noFill/>
            </p:spPr>
            <p:txBody>
              <a:bodyPr wrap="square" rtlCol="0" anchor="ctr">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Estructura terciaria</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(plegado de la alfa hélice)</a:t>
                </a:r>
              </a:p>
            </p:txBody>
          </p:sp>
          <p:sp>
            <p:nvSpPr>
              <p:cNvPr id="24" name="CuadroTexto 23"/>
              <p:cNvSpPr txBox="1"/>
              <p:nvPr/>
            </p:nvSpPr>
            <p:spPr>
              <a:xfrm>
                <a:off x="5283964" y="5889412"/>
                <a:ext cx="2259125" cy="461665"/>
              </a:xfrm>
              <a:prstGeom prst="rect">
                <a:avLst/>
              </a:prstGeom>
              <a:noFill/>
            </p:spPr>
            <p:txBody>
              <a:bodyPr wrap="square" rtlCol="0" anchor="ctr">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Estructura cuaternaria</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(agregados de subunidades)</a:t>
                </a:r>
              </a:p>
            </p:txBody>
          </p:sp>
          <p:sp>
            <p:nvSpPr>
              <p:cNvPr id="25" name="CuadroTexto 24"/>
              <p:cNvSpPr txBox="1"/>
              <p:nvPr/>
            </p:nvSpPr>
            <p:spPr>
              <a:xfrm>
                <a:off x="3485730" y="901850"/>
                <a:ext cx="2259125" cy="461665"/>
              </a:xfrm>
              <a:prstGeom prst="rect">
                <a:avLst/>
              </a:prstGeom>
              <a:noFill/>
            </p:spPr>
            <p:txBody>
              <a:bodyPr wrap="square" rtlCol="0" anchor="ctr">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Estructura secundaria</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(alfa hélice o láminas beta)</a:t>
                </a:r>
              </a:p>
            </p:txBody>
          </p:sp>
        </p:grpSp>
      </p:grpSp>
      <p:sp>
        <p:nvSpPr>
          <p:cNvPr id="28" name="Marcador de número de diapositiva 1"/>
          <p:cNvSpPr txBox="1">
            <a:spLocks/>
          </p:cNvSpPr>
          <p:nvPr/>
        </p:nvSpPr>
        <p:spPr>
          <a:xfrm>
            <a:off x="8388424" y="6430296"/>
            <a:ext cx="430960" cy="311071"/>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38</a:t>
            </a:r>
          </a:p>
        </p:txBody>
      </p:sp>
    </p:spTree>
    <p:extLst>
      <p:ext uri="{BB962C8B-B14F-4D97-AF65-F5344CB8AC3E}">
        <p14:creationId xmlns:p14="http://schemas.microsoft.com/office/powerpoint/2010/main" val="229988630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0" y="152400"/>
            <a:ext cx="9144000" cy="990600"/>
          </a:xfrm>
          <a:noFill/>
          <a:ln/>
        </p:spPr>
        <p:txBody>
          <a:bodyPr>
            <a:noAutofit/>
          </a:bodyPr>
          <a:lstStyle/>
          <a:p>
            <a:pPr algn="ctr"/>
            <a:r>
              <a:rPr lang="es-ES_tradnl" sz="4000" b="1" dirty="0">
                <a:solidFill>
                  <a:schemeClr val="tx2">
                    <a:lumMod val="75000"/>
                  </a:schemeClr>
                </a:solidFill>
                <a:latin typeface="Arial" pitchFamily="34" charset="0"/>
                <a:cs typeface="Arial" pitchFamily="34" charset="0"/>
              </a:rPr>
              <a:t>ESTRUCTURA DE LAS PROTEÍNAS</a:t>
            </a:r>
          </a:p>
        </p:txBody>
      </p:sp>
      <p:sp>
        <p:nvSpPr>
          <p:cNvPr id="26627" name="Rectangle 3"/>
          <p:cNvSpPr>
            <a:spLocks noGrp="1" noChangeArrowheads="1"/>
          </p:cNvSpPr>
          <p:nvPr>
            <p:ph sz="quarter" idx="1"/>
          </p:nvPr>
        </p:nvSpPr>
        <p:spPr>
          <a:xfrm>
            <a:off x="457200" y="1861354"/>
            <a:ext cx="8229600" cy="3799894"/>
          </a:xfrm>
          <a:noFill/>
          <a:ln/>
        </p:spPr>
        <p:txBody>
          <a:bodyPr>
            <a:noAutofit/>
          </a:bodyPr>
          <a:lstStyle/>
          <a:p>
            <a:pPr marL="0" indent="0" algn="just">
              <a:lnSpc>
                <a:spcPct val="114000"/>
              </a:lnSpc>
              <a:buClr>
                <a:srgbClr val="002060"/>
              </a:buClr>
              <a:buNone/>
            </a:pPr>
            <a:r>
              <a:rPr lang="es-ES_tradnl" sz="3200" b="1" cap="small"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Estructura Primaria</a:t>
            </a:r>
            <a:r>
              <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Es la </a:t>
            </a:r>
            <a:r>
              <a:rPr lang="es-ES_tradnl" sz="3200" b="1" cap="small"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secuencia de Aminoácidos</a:t>
            </a:r>
            <a:r>
              <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28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 cual determina la funcionalidad. Cada proteína tiene una secuencia de aminoácidos específica. Las interacciones entre los residuos aminoácidos determinan la estructura tridimensional de las proteínas, su función y sus relaciones con otras proteínas.</a:t>
            </a:r>
            <a:r>
              <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p>
          <a:p>
            <a:pPr marL="0" indent="0" algn="just">
              <a:buClr>
                <a:srgbClr val="002060"/>
              </a:buClr>
              <a:buNone/>
            </a:pPr>
            <a:endParaRPr lang="es-ES_tradnl" sz="3200" b="1" cap="small"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5"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39</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495300" y="1511111"/>
            <a:ext cx="8253164" cy="4680520"/>
          </a:xfrm>
          <a:prstGeom prst="rect">
            <a:avLst/>
          </a:prstGeom>
        </p:spPr>
        <p:txBody>
          <a:bodyPr>
            <a:no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marL="274320" marR="0" lvl="0" indent="-274320" algn="just" defTabSz="914400" rtl="0" eaLnBrk="1" fontAlgn="auto" latinLnBrk="0" hangingPunct="1">
              <a:lnSpc>
                <a:spcPct val="107000"/>
              </a:lnSpc>
              <a:spcBef>
                <a:spcPts val="600"/>
              </a:spcBef>
              <a:spcAft>
                <a:spcPts val="0"/>
              </a:spcAft>
              <a:buClr>
                <a:srgbClr val="9E8E5C"/>
              </a:buClr>
              <a:buSzPct val="76000"/>
              <a:buFont typeface="Wingdings 3"/>
              <a:buChar char=""/>
              <a:tabLst/>
              <a:defRPr/>
            </a:pPr>
            <a:r>
              <a:rPr kumimoji="0" lang="es-MX" sz="2000" b="0" i="0" u="none" strike="noStrike" kern="1200" cap="none" spc="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La Bioquímica es la ciencia que estudia los procesos químicos que tienen lugar en los seres vivos. Sus propósitos consisten en estudiar: 1. La composición química de los seres vivos (las biomoléculas), 2. Las relaciones que se establecen entre dichos componentes (interacciones), 3. Sus transformaciones en los seres vivos (metabolismo), 4. La regulación de dichos procesos (fisiología). </a:t>
            </a:r>
          </a:p>
          <a:p>
            <a:pPr marL="274320" marR="0" lvl="0" indent="-274320" algn="just" defTabSz="914400" rtl="0" eaLnBrk="1" fontAlgn="auto" latinLnBrk="0" hangingPunct="1">
              <a:lnSpc>
                <a:spcPct val="107000"/>
              </a:lnSpc>
              <a:spcBef>
                <a:spcPts val="600"/>
              </a:spcBef>
              <a:spcAft>
                <a:spcPts val="0"/>
              </a:spcAft>
              <a:buClr>
                <a:srgbClr val="9E8E5C"/>
              </a:buClr>
              <a:buSzPct val="76000"/>
              <a:buFont typeface="Wingdings 3"/>
              <a:buChar char=""/>
              <a:tabLst/>
              <a:defRPr/>
            </a:pPr>
            <a:endParaRPr kumimoji="0" lang="es-MX" sz="1200" b="0" i="0" u="none" strike="noStrike" kern="1200" cap="none" spc="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274320" marR="0" lvl="0" indent="-274320" algn="just" defTabSz="914400" rtl="0" eaLnBrk="1" fontAlgn="auto" latinLnBrk="0" hangingPunct="1">
              <a:lnSpc>
                <a:spcPct val="107000"/>
              </a:lnSpc>
              <a:spcBef>
                <a:spcPts val="600"/>
              </a:spcBef>
              <a:spcAft>
                <a:spcPts val="0"/>
              </a:spcAft>
              <a:buClr>
                <a:srgbClr val="9E8E5C"/>
              </a:buClr>
              <a:buSzPct val="76000"/>
              <a:buFont typeface="Wingdings 3"/>
              <a:buChar char=""/>
              <a:tabLst/>
              <a:defRPr/>
            </a:pPr>
            <a:r>
              <a:rPr kumimoji="0" lang="es-MX" sz="2000" b="0" i="0" u="none" strike="noStrike" kern="1200" cap="none" spc="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En este orden de ideas, el estudio de esta ciencia es difícil de percibirse a través de los sentidos ya que los sucesos que tienen lugar en el interior de un ser vivo no son observables a simple vista; se requiere, por tanto, facilitar la comprensión de esta clase de conocimientos, a través de la utilización de diversos recursos, instrumentos y técnicas experimentales que permitan estudiar estos aspectos de difícil observación directa.</a:t>
            </a:r>
          </a:p>
        </p:txBody>
      </p:sp>
      <p:sp>
        <p:nvSpPr>
          <p:cNvPr id="6" name="Marcador de número de diapositiva 1"/>
          <p:cNvSpPr txBox="1">
            <a:spLocks/>
          </p:cNvSpPr>
          <p:nvPr/>
        </p:nvSpPr>
        <p:spPr>
          <a:xfrm>
            <a:off x="8388424" y="6377382"/>
            <a:ext cx="281586" cy="365760"/>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4</a:t>
            </a:r>
          </a:p>
        </p:txBody>
      </p:sp>
      <p:sp>
        <p:nvSpPr>
          <p:cNvPr id="7" name="Rectangle 2">
            <a:extLst>
              <a:ext uri="{FF2B5EF4-FFF2-40B4-BE49-F238E27FC236}">
                <a16:creationId xmlns:a16="http://schemas.microsoft.com/office/drawing/2014/main" id="{A8FB8479-5512-477C-A351-A3EEC01E6AB6}"/>
              </a:ext>
            </a:extLst>
          </p:cNvPr>
          <p:cNvSpPr>
            <a:spLocks noGrp="1" noChangeArrowheads="1"/>
          </p:cNvSpPr>
          <p:nvPr>
            <p:ph type="title"/>
          </p:nvPr>
        </p:nvSpPr>
        <p:spPr>
          <a:xfrm>
            <a:off x="457200" y="228600"/>
            <a:ext cx="8229600" cy="914400"/>
          </a:xfrm>
          <a:noFill/>
          <a:ln/>
        </p:spPr>
        <p:txBody>
          <a:bodyPr anchor="ctr" anchorCtr="1">
            <a:normAutofit/>
          </a:bodyPr>
          <a:lstStyle/>
          <a:p>
            <a:pPr lvl="0" indent="-342900" algn="ctr">
              <a:spcBef>
                <a:spcPts val="600"/>
              </a:spcBef>
              <a:defRPr/>
            </a:pPr>
            <a:r>
              <a:rPr lang="es-ES_tradnl" sz="44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Justificación académica</a:t>
            </a:r>
          </a:p>
        </p:txBody>
      </p:sp>
    </p:spTree>
    <p:extLst>
      <p:ext uri="{BB962C8B-B14F-4D97-AF65-F5344CB8AC3E}">
        <p14:creationId xmlns:p14="http://schemas.microsoft.com/office/powerpoint/2010/main" val="128606346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0" y="152400"/>
            <a:ext cx="9144000" cy="990600"/>
          </a:xfrm>
          <a:noFill/>
          <a:ln/>
        </p:spPr>
        <p:txBody>
          <a:bodyPr>
            <a:noAutofit/>
          </a:bodyPr>
          <a:lstStyle/>
          <a:p>
            <a:pPr algn="ctr"/>
            <a:r>
              <a:rPr lang="es-ES_tradnl" sz="4000" b="1" dirty="0">
                <a:solidFill>
                  <a:schemeClr val="tx2">
                    <a:lumMod val="75000"/>
                  </a:schemeClr>
                </a:solidFill>
                <a:latin typeface="Arial" pitchFamily="34" charset="0"/>
                <a:cs typeface="Arial" pitchFamily="34" charset="0"/>
              </a:rPr>
              <a:t>ESTRUCTURA DE LAS PROTEÍNAS</a:t>
            </a:r>
          </a:p>
        </p:txBody>
      </p:sp>
      <p:grpSp>
        <p:nvGrpSpPr>
          <p:cNvPr id="12" name="Grupo 11"/>
          <p:cNvGrpSpPr/>
          <p:nvPr/>
        </p:nvGrpSpPr>
        <p:grpSpPr>
          <a:xfrm>
            <a:off x="2657475" y="1446287"/>
            <a:ext cx="3829050" cy="4719017"/>
            <a:chOff x="2657475" y="1446287"/>
            <a:chExt cx="3829050" cy="4719017"/>
          </a:xfrm>
        </p:grpSpPr>
        <p:grpSp>
          <p:nvGrpSpPr>
            <p:cNvPr id="10" name="Grupo 9"/>
            <p:cNvGrpSpPr/>
            <p:nvPr/>
          </p:nvGrpSpPr>
          <p:grpSpPr>
            <a:xfrm>
              <a:off x="2657475" y="1446287"/>
              <a:ext cx="3829050" cy="4673752"/>
              <a:chOff x="2657475" y="1446287"/>
              <a:chExt cx="3829050" cy="4673752"/>
            </a:xfrm>
          </p:grpSpPr>
          <p:grpSp>
            <p:nvGrpSpPr>
              <p:cNvPr id="8" name="Grupo 7"/>
              <p:cNvGrpSpPr/>
              <p:nvPr/>
            </p:nvGrpSpPr>
            <p:grpSpPr>
              <a:xfrm>
                <a:off x="2657475" y="1446287"/>
                <a:ext cx="3829050" cy="4673752"/>
                <a:chOff x="2657475" y="1446287"/>
                <a:chExt cx="3829050" cy="4673752"/>
              </a:xfrm>
            </p:grpSpPr>
            <p:pic>
              <p:nvPicPr>
                <p:cNvPr id="5" name="Imagen 4"/>
                <p:cNvPicPr>
                  <a:picLocks noChangeAspect="1"/>
                </p:cNvPicPr>
                <p:nvPr/>
              </p:nvPicPr>
              <p:blipFill>
                <a:blip r:embed="rId2"/>
                <a:stretch>
                  <a:fillRect/>
                </a:stretch>
              </p:blipFill>
              <p:spPr>
                <a:xfrm>
                  <a:off x="2657475" y="1446287"/>
                  <a:ext cx="3829050" cy="1190625"/>
                </a:xfrm>
                <a:prstGeom prst="rect">
                  <a:avLst/>
                </a:prstGeom>
              </p:spPr>
            </p:pic>
            <p:pic>
              <p:nvPicPr>
                <p:cNvPr id="7" name="Imagen 6"/>
                <p:cNvPicPr>
                  <a:picLocks noChangeAspect="1"/>
                </p:cNvPicPr>
                <p:nvPr/>
              </p:nvPicPr>
              <p:blipFill rotWithShape="1">
                <a:blip r:embed="rId3"/>
                <a:srcRect l="21020" t="9086" r="19760" b="7319"/>
                <a:stretch/>
              </p:blipFill>
              <p:spPr>
                <a:xfrm>
                  <a:off x="2879604" y="2807671"/>
                  <a:ext cx="3384376" cy="3312368"/>
                </a:xfrm>
                <a:prstGeom prst="rect">
                  <a:avLst/>
                </a:prstGeom>
              </p:spPr>
            </p:pic>
          </p:grpSp>
          <p:sp>
            <p:nvSpPr>
              <p:cNvPr id="9" name="Rectángulo 8"/>
              <p:cNvSpPr/>
              <p:nvPr/>
            </p:nvSpPr>
            <p:spPr>
              <a:xfrm>
                <a:off x="5148064" y="2807671"/>
                <a:ext cx="1115916" cy="18928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MX" sz="2400" b="0" i="0" u="none" strike="noStrike" kern="1200" cap="none" spc="0" normalizeH="0" baseline="0" noProof="0">
                  <a:ln>
                    <a:noFill/>
                  </a:ln>
                  <a:solidFill>
                    <a:prstClr val="white"/>
                  </a:solidFill>
                  <a:effectLst/>
                  <a:uLnTx/>
                  <a:uFillTx/>
                  <a:latin typeface="Gill Sans MT"/>
                  <a:ea typeface="+mn-ea"/>
                  <a:cs typeface="+mn-cs"/>
                </a:endParaRPr>
              </a:p>
            </p:txBody>
          </p:sp>
        </p:grpSp>
        <p:sp>
          <p:nvSpPr>
            <p:cNvPr id="11" name="Rectángulo 10"/>
            <p:cNvSpPr/>
            <p:nvPr/>
          </p:nvSpPr>
          <p:spPr>
            <a:xfrm>
              <a:off x="3977830" y="5661248"/>
              <a:ext cx="1548000" cy="504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MX" sz="2400" b="0" i="0" u="none" strike="noStrike" kern="1200" cap="none" spc="0" normalizeH="0" baseline="0" noProof="0">
                <a:ln>
                  <a:noFill/>
                </a:ln>
                <a:solidFill>
                  <a:prstClr val="white"/>
                </a:solidFill>
                <a:effectLst/>
                <a:uLnTx/>
                <a:uFillTx/>
                <a:latin typeface="Gill Sans MT"/>
                <a:ea typeface="+mn-ea"/>
                <a:cs typeface="+mn-cs"/>
              </a:endParaRPr>
            </a:p>
          </p:txBody>
        </p:sp>
      </p:grpSp>
      <p:sp>
        <p:nvSpPr>
          <p:cNvPr id="14" name="Rectángulo 13"/>
          <p:cNvSpPr/>
          <p:nvPr/>
        </p:nvSpPr>
        <p:spPr>
          <a:xfrm>
            <a:off x="2879861" y="6310481"/>
            <a:ext cx="3410549" cy="430887"/>
          </a:xfrm>
          <a:prstGeom prst="rect">
            <a:avLst/>
          </a:prstGeom>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200" b="1" i="0" u="none" strike="noStrike" kern="1200" cap="small"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Estructura primaria de las proteínas </a:t>
            </a:r>
            <a:r>
              <a:rPr kumimoji="0" lang="es-ES_tradnl" sz="1000" b="1" i="0" u="none" strike="noStrike" kern="1200" cap="small"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Fuente: sites.google.com, 2019</a:t>
            </a:r>
            <a:endParaRPr kumimoji="0" lang="es-MX"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endParaRPr>
          </a:p>
        </p:txBody>
      </p:sp>
      <p:sp>
        <p:nvSpPr>
          <p:cNvPr id="15"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40</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282688315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0" y="152400"/>
            <a:ext cx="9144000" cy="990600"/>
          </a:xfrm>
          <a:noFill/>
          <a:ln/>
        </p:spPr>
        <p:txBody>
          <a:bodyPr>
            <a:noAutofit/>
          </a:bodyPr>
          <a:lstStyle/>
          <a:p>
            <a:pPr algn="ctr"/>
            <a:r>
              <a:rPr lang="es-ES_tradnl" sz="4000" b="1" dirty="0">
                <a:solidFill>
                  <a:schemeClr val="tx2">
                    <a:lumMod val="75000"/>
                  </a:schemeClr>
                </a:solidFill>
                <a:latin typeface="Arial" pitchFamily="34" charset="0"/>
                <a:cs typeface="Arial" pitchFamily="34" charset="0"/>
              </a:rPr>
              <a:t>ESTRUCTURA DE LAS PROTEÍNAS</a:t>
            </a:r>
          </a:p>
        </p:txBody>
      </p:sp>
      <p:sp>
        <p:nvSpPr>
          <p:cNvPr id="26627" name="Rectangle 3"/>
          <p:cNvSpPr>
            <a:spLocks noGrp="1" noChangeArrowheads="1"/>
          </p:cNvSpPr>
          <p:nvPr>
            <p:ph sz="quarter" idx="1"/>
          </p:nvPr>
        </p:nvSpPr>
        <p:spPr>
          <a:xfrm>
            <a:off x="457200" y="2015255"/>
            <a:ext cx="8229600" cy="3511862"/>
          </a:xfrm>
          <a:noFill/>
          <a:ln/>
        </p:spPr>
        <p:txBody>
          <a:bodyPr>
            <a:noAutofit/>
          </a:bodyPr>
          <a:lstStyle/>
          <a:p>
            <a:pPr marL="0" indent="0" algn="just">
              <a:lnSpc>
                <a:spcPct val="114000"/>
              </a:lnSpc>
              <a:buClr>
                <a:srgbClr val="002060"/>
              </a:buClr>
              <a:buNone/>
            </a:pPr>
            <a:r>
              <a:rPr lang="es-ES_tradnl" sz="3200" b="1" cap="small"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Estructura Secundaria: </a:t>
            </a: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Esta estructura consta de patrones repetitivos: </a:t>
            </a:r>
            <a:r>
              <a:rPr lang="es-ES_tradnl" sz="3200"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Alfa hélice </a:t>
            </a: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y la </a:t>
            </a:r>
            <a:r>
              <a:rPr lang="es-ES_tradnl" sz="3200"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lámina beta</a:t>
            </a: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Estas estructuras están estabilizadas por puentes de hidrógeno entre los grupos carbonilo y amino del esqueleto polipeptídico.</a:t>
            </a:r>
          </a:p>
          <a:p>
            <a:pPr marL="0" indent="0" algn="just">
              <a:buClr>
                <a:srgbClr val="002060"/>
              </a:buClr>
              <a:buNone/>
            </a:pPr>
            <a:endPar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5" name="Marcador de número de diapositiva 1"/>
          <p:cNvSpPr txBox="1">
            <a:spLocks/>
          </p:cNvSpPr>
          <p:nvPr/>
        </p:nvSpPr>
        <p:spPr>
          <a:xfrm>
            <a:off x="8388424" y="6405679"/>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41</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2055248842"/>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0" y="152400"/>
            <a:ext cx="9144000" cy="990600"/>
          </a:xfrm>
          <a:noFill/>
          <a:ln/>
        </p:spPr>
        <p:txBody>
          <a:bodyPr>
            <a:noAutofit/>
          </a:bodyPr>
          <a:lstStyle/>
          <a:p>
            <a:pPr algn="ctr"/>
            <a:r>
              <a:rPr lang="es-ES_tradnl" sz="4000" b="1" dirty="0">
                <a:solidFill>
                  <a:schemeClr val="tx2">
                    <a:lumMod val="75000"/>
                  </a:schemeClr>
                </a:solidFill>
                <a:latin typeface="Arial" pitchFamily="34" charset="0"/>
                <a:cs typeface="Arial" pitchFamily="34" charset="0"/>
              </a:rPr>
              <a:t>ESTRUCTURA DE LAS PROTEÍNAS</a:t>
            </a:r>
          </a:p>
        </p:txBody>
      </p:sp>
      <p:sp>
        <p:nvSpPr>
          <p:cNvPr id="26627" name="Rectangle 3"/>
          <p:cNvSpPr>
            <a:spLocks noGrp="1" noChangeArrowheads="1"/>
          </p:cNvSpPr>
          <p:nvPr>
            <p:ph sz="quarter" idx="1"/>
          </p:nvPr>
        </p:nvSpPr>
        <p:spPr>
          <a:xfrm>
            <a:off x="467544" y="1700808"/>
            <a:ext cx="8229600" cy="4104456"/>
          </a:xfrm>
          <a:noFill/>
          <a:ln/>
        </p:spPr>
        <p:txBody>
          <a:bodyPr>
            <a:noAutofit/>
          </a:bodyPr>
          <a:lstStyle/>
          <a:p>
            <a:pPr marL="0" indent="0" algn="just">
              <a:buClr>
                <a:srgbClr val="002060"/>
              </a:buClr>
              <a:buNone/>
            </a:pPr>
            <a:r>
              <a:rPr lang="es-ES_tradnl" sz="28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Esta interacción se lleva acabo con el aminoácido que se encuentra cuatro residuos aminoácidos más adelante.</a:t>
            </a:r>
          </a:p>
          <a:p>
            <a:pPr marL="0" indent="0" algn="just">
              <a:buClr>
                <a:srgbClr val="002060"/>
              </a:buClr>
              <a:buNone/>
            </a:pPr>
            <a:endParaRPr lang="es-ES_tradnl" sz="10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a:buClr>
                <a:srgbClr val="002060"/>
              </a:buClr>
              <a:buNone/>
            </a:pPr>
            <a:r>
              <a:rPr lang="es-ES_tradnl" sz="28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Existen</a:t>
            </a:r>
            <a:r>
              <a:rPr lang="es-ES_tradnl" sz="28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2800" b="1" cap="small"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3.6 residuos aminoácidos </a:t>
            </a:r>
            <a:r>
              <a:rPr lang="es-ES_tradnl" sz="28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por cada vuelta de la hélice y la distancia entre los puntos correspondientes de cada vuelta es de </a:t>
            </a:r>
            <a:r>
              <a:rPr lang="es-ES_tradnl" sz="2800" b="1" cap="small"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0. 54 nm</a:t>
            </a:r>
            <a:r>
              <a:rPr lang="es-ES_tradnl" sz="28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p>
          <a:p>
            <a:pPr marL="0" indent="0" algn="just">
              <a:buClr>
                <a:srgbClr val="002060"/>
              </a:buClr>
              <a:buNone/>
            </a:pPr>
            <a:r>
              <a:rPr lang="es-ES_tradnl" sz="10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p>
          <a:p>
            <a:pPr marL="0" indent="0" algn="just">
              <a:buClr>
                <a:srgbClr val="002060"/>
              </a:buClr>
              <a:buNone/>
            </a:pPr>
            <a:r>
              <a:rPr lang="es-ES_tradnl" sz="28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Los </a:t>
            </a:r>
            <a:r>
              <a:rPr lang="es-ES_tradnl" sz="2800" b="1" cap="small"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grupos R</a:t>
            </a:r>
            <a:r>
              <a:rPr lang="es-ES_tradnl" sz="2800" b="1" cap="small"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28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de los aminoácidos se ubican hacia afuera de la hélice</a:t>
            </a:r>
            <a:r>
              <a:rPr lang="es-ES_tradnl" sz="28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p>
        </p:txBody>
      </p:sp>
      <p:sp>
        <p:nvSpPr>
          <p:cNvPr id="5" name="Marcador de número de diapositiva 1"/>
          <p:cNvSpPr txBox="1">
            <a:spLocks/>
          </p:cNvSpPr>
          <p:nvPr/>
        </p:nvSpPr>
        <p:spPr>
          <a:xfrm>
            <a:off x="8388424" y="6376182"/>
            <a:ext cx="430960" cy="329418"/>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42</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2231032754"/>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0" y="152400"/>
            <a:ext cx="9144000" cy="990600"/>
          </a:xfrm>
          <a:prstGeom prst="rect">
            <a:avLst/>
          </a:prstGeom>
          <a:noFill/>
          <a:ln/>
        </p:spPr>
        <p:txBody>
          <a:bodyPr>
            <a:noAutofit/>
          </a:bodyPr>
          <a:lstStyle>
            <a:lvl1pPr algn="l" rtl="0" eaLnBrk="1" latinLnBrk="0" hangingPunct="1">
              <a:spcBef>
                <a:spcPct val="0"/>
              </a:spcBef>
              <a:buNone/>
              <a:defRPr kumimoji="0" sz="3200" kern="1200">
                <a:solidFill>
                  <a:schemeClr val="tx2"/>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_tradnl" sz="4000" b="1" i="0" u="none" strike="noStrike" kern="1200" cap="none" spc="0" normalizeH="0" baseline="0" noProof="0" dirty="0">
                <a:ln>
                  <a:noFill/>
                </a:ln>
                <a:solidFill>
                  <a:srgbClr val="37302A">
                    <a:lumMod val="75000"/>
                  </a:srgbClr>
                </a:solidFill>
                <a:effectLst/>
                <a:uLnTx/>
                <a:uFillTx/>
                <a:latin typeface="Arial" pitchFamily="34" charset="0"/>
                <a:ea typeface="+mj-ea"/>
                <a:cs typeface="Arial" pitchFamily="34" charset="0"/>
              </a:rPr>
              <a:t>ESTRUCTURA DE LAS PROTEÍNAS</a:t>
            </a:r>
          </a:p>
        </p:txBody>
      </p:sp>
      <p:sp>
        <p:nvSpPr>
          <p:cNvPr id="6" name="Rectángulo 5"/>
          <p:cNvSpPr/>
          <p:nvPr/>
        </p:nvSpPr>
        <p:spPr>
          <a:xfrm>
            <a:off x="2215577" y="6310481"/>
            <a:ext cx="4739118" cy="430887"/>
          </a:xfrm>
          <a:prstGeom prst="rect">
            <a:avLst/>
          </a:prstGeom>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200" b="1" i="0" u="none" strike="noStrike" kern="1200" cap="small"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Estructura secundaria de las proteínas (alfa hélice) </a:t>
            </a:r>
            <a:r>
              <a:rPr kumimoji="0" lang="es-ES_tradnl" sz="1000" b="1" i="0" u="none" strike="noStrike" kern="1200" cap="small"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Fuente: </a:t>
            </a:r>
            <a:r>
              <a:rPr kumimoji="0" lang="es-ES_tradnl" sz="1000" b="0" i="0" u="none" strike="noStrike" kern="1200" cap="none" spc="100" normalizeH="0" baseline="0" noProof="0" dirty="0" err="1">
                <a:ln>
                  <a:noFill/>
                </a:ln>
                <a:solidFill>
                  <a:srgbClr val="6B6149">
                    <a:lumMod val="50000"/>
                  </a:srgbClr>
                </a:solidFill>
                <a:effectLst/>
                <a:uLnTx/>
                <a:uFillTx/>
                <a:latin typeface="Microsoft Sans Serif" pitchFamily="34" charset="0"/>
                <a:ea typeface="+mn-ea"/>
                <a:cs typeface="Microsoft Sans Serif" pitchFamily="34" charset="0"/>
              </a:rPr>
              <a:t>Lehninger</a:t>
            </a:r>
            <a:r>
              <a:rPr kumimoji="0" lang="es-ES_tradnl"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 2008</a:t>
            </a:r>
            <a:endParaRPr kumimoji="0" lang="es-MX"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endParaRPr>
          </a:p>
        </p:txBody>
      </p:sp>
      <p:sp>
        <p:nvSpPr>
          <p:cNvPr id="7"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43</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grpSp>
        <p:nvGrpSpPr>
          <p:cNvPr id="9" name="Grupo 8">
            <a:extLst>
              <a:ext uri="{FF2B5EF4-FFF2-40B4-BE49-F238E27FC236}">
                <a16:creationId xmlns:a16="http://schemas.microsoft.com/office/drawing/2014/main" id="{6AFFFCD1-596E-4E8B-A9F1-5DD78111687B}"/>
              </a:ext>
            </a:extLst>
          </p:cNvPr>
          <p:cNvGrpSpPr/>
          <p:nvPr/>
        </p:nvGrpSpPr>
        <p:grpSpPr>
          <a:xfrm>
            <a:off x="2628604" y="1291631"/>
            <a:ext cx="3906550" cy="4918522"/>
            <a:chOff x="2628604" y="1291631"/>
            <a:chExt cx="3906550" cy="4918522"/>
          </a:xfrm>
        </p:grpSpPr>
        <p:grpSp>
          <p:nvGrpSpPr>
            <p:cNvPr id="3" name="Grupo 2">
              <a:extLst>
                <a:ext uri="{FF2B5EF4-FFF2-40B4-BE49-F238E27FC236}">
                  <a16:creationId xmlns:a16="http://schemas.microsoft.com/office/drawing/2014/main" id="{3464DE8F-7BB0-4E3D-A3F2-B5D8F76A090B}"/>
                </a:ext>
              </a:extLst>
            </p:cNvPr>
            <p:cNvGrpSpPr/>
            <p:nvPr/>
          </p:nvGrpSpPr>
          <p:grpSpPr>
            <a:xfrm>
              <a:off x="2628604" y="1291631"/>
              <a:ext cx="3906550" cy="4918522"/>
              <a:chOff x="2628604" y="1291631"/>
              <a:chExt cx="3906550" cy="4918522"/>
            </a:xfrm>
          </p:grpSpPr>
          <p:pic>
            <p:nvPicPr>
              <p:cNvPr id="5" name="Imagen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628604" y="1291631"/>
                <a:ext cx="3906550" cy="4918522"/>
              </a:xfrm>
              <a:prstGeom prst="rect">
                <a:avLst/>
              </a:prstGeom>
            </p:spPr>
          </p:pic>
          <p:sp>
            <p:nvSpPr>
              <p:cNvPr id="2" name="Rectángulo 1">
                <a:extLst>
                  <a:ext uri="{FF2B5EF4-FFF2-40B4-BE49-F238E27FC236}">
                    <a16:creationId xmlns:a16="http://schemas.microsoft.com/office/drawing/2014/main" id="{8F82D8BD-532D-45F7-929B-241AC4DC003C}"/>
                  </a:ext>
                </a:extLst>
              </p:cNvPr>
              <p:cNvSpPr/>
              <p:nvPr/>
            </p:nvSpPr>
            <p:spPr>
              <a:xfrm>
                <a:off x="3275856" y="5966696"/>
                <a:ext cx="288032" cy="1888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MX" sz="2400" b="0" i="0" u="none" strike="noStrike" kern="1200" cap="none" spc="0" normalizeH="0" baseline="0" noProof="0">
                  <a:ln>
                    <a:noFill/>
                  </a:ln>
                  <a:solidFill>
                    <a:prstClr val="white"/>
                  </a:solidFill>
                  <a:effectLst/>
                  <a:uLnTx/>
                  <a:uFillTx/>
                  <a:latin typeface="Gill Sans MT"/>
                  <a:ea typeface="+mn-ea"/>
                  <a:cs typeface="+mn-cs"/>
                </a:endParaRPr>
              </a:p>
            </p:txBody>
          </p:sp>
        </p:grpSp>
        <p:sp>
          <p:nvSpPr>
            <p:cNvPr id="8" name="Rectángulo 7">
              <a:extLst>
                <a:ext uri="{FF2B5EF4-FFF2-40B4-BE49-F238E27FC236}">
                  <a16:creationId xmlns:a16="http://schemas.microsoft.com/office/drawing/2014/main" id="{EE90950E-DC49-4F5C-B0E9-616A80082939}"/>
                </a:ext>
              </a:extLst>
            </p:cNvPr>
            <p:cNvSpPr/>
            <p:nvPr/>
          </p:nvSpPr>
          <p:spPr>
            <a:xfrm>
              <a:off x="5724128" y="5841241"/>
              <a:ext cx="212648" cy="2460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MX" sz="2400" b="0" i="0" u="none" strike="noStrike" kern="1200" cap="none" spc="0" normalizeH="0" baseline="0" noProof="0">
                <a:ln>
                  <a:noFill/>
                </a:ln>
                <a:solidFill>
                  <a:prstClr val="white"/>
                </a:solidFill>
                <a:effectLst/>
                <a:uLnTx/>
                <a:uFillTx/>
                <a:latin typeface="Gill Sans MT"/>
                <a:ea typeface="+mn-ea"/>
                <a:cs typeface="+mn-cs"/>
              </a:endParaRPr>
            </a:p>
          </p:txBody>
        </p:sp>
      </p:grpSp>
    </p:spTree>
    <p:extLst>
      <p:ext uri="{BB962C8B-B14F-4D97-AF65-F5344CB8AC3E}">
        <p14:creationId xmlns:p14="http://schemas.microsoft.com/office/powerpoint/2010/main" val="177931726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0" y="152400"/>
            <a:ext cx="9144000" cy="990600"/>
          </a:xfrm>
          <a:noFill/>
          <a:ln/>
        </p:spPr>
        <p:txBody>
          <a:bodyPr>
            <a:noAutofit/>
          </a:bodyPr>
          <a:lstStyle/>
          <a:p>
            <a:pPr algn="ctr"/>
            <a:r>
              <a:rPr lang="es-ES_tradnl" sz="4000" b="1" dirty="0">
                <a:solidFill>
                  <a:schemeClr val="tx2">
                    <a:lumMod val="75000"/>
                  </a:schemeClr>
                </a:solidFill>
                <a:latin typeface="Arial" pitchFamily="34" charset="0"/>
                <a:cs typeface="Arial" pitchFamily="34" charset="0"/>
              </a:rPr>
              <a:t>ESTRUCTURA DE LAS PROTEÍNAS</a:t>
            </a:r>
          </a:p>
        </p:txBody>
      </p:sp>
      <p:sp>
        <p:nvSpPr>
          <p:cNvPr id="26627" name="Rectangle 3"/>
          <p:cNvSpPr>
            <a:spLocks noGrp="1" noChangeArrowheads="1"/>
          </p:cNvSpPr>
          <p:nvPr>
            <p:ph sz="quarter" idx="1"/>
          </p:nvPr>
        </p:nvSpPr>
        <p:spPr>
          <a:xfrm>
            <a:off x="457200" y="1719330"/>
            <a:ext cx="8229600" cy="4085934"/>
          </a:xfrm>
          <a:noFill/>
          <a:ln/>
        </p:spPr>
        <p:txBody>
          <a:bodyPr>
            <a:noAutofit/>
          </a:bodyPr>
          <a:lstStyle/>
          <a:p>
            <a:pPr marL="0" indent="0" algn="just">
              <a:lnSpc>
                <a:spcPct val="114000"/>
              </a:lnSpc>
              <a:buClr>
                <a:srgbClr val="002060"/>
              </a:buClr>
              <a:buNone/>
            </a:pPr>
            <a:r>
              <a:rPr lang="es-ES_tradnl" sz="3200" b="1" cap="small"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Alfa hélice: </a:t>
            </a:r>
            <a:r>
              <a:rPr lang="es-ES_tradnl" sz="28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Es una estructura rígida en forma de varilla que se origina cuando una cadena polipeptídica se enrolla en una conformación helicoidal dextrógira. Se forma por puentes de hidrógeno entre el grupo amida (-NH) de cada aminoácido con el grupo carboxílico (-COOH) del aminoácido que se encuentra cuatro residuos aminoácidos más adelante</a:t>
            </a: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p>
          <a:p>
            <a:pPr marL="0" indent="0" algn="just">
              <a:buClr>
                <a:srgbClr val="002060"/>
              </a:buClr>
              <a:buNone/>
            </a:pPr>
            <a:endPar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5"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44</a:t>
            </a:r>
          </a:p>
        </p:txBody>
      </p:sp>
    </p:spTree>
    <p:extLst>
      <p:ext uri="{BB962C8B-B14F-4D97-AF65-F5344CB8AC3E}">
        <p14:creationId xmlns:p14="http://schemas.microsoft.com/office/powerpoint/2010/main" val="910530265"/>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0" y="152400"/>
            <a:ext cx="9144000" cy="990600"/>
          </a:xfrm>
          <a:prstGeom prst="rect">
            <a:avLst/>
          </a:prstGeom>
          <a:noFill/>
          <a:ln/>
        </p:spPr>
        <p:txBody>
          <a:bodyPr>
            <a:noAutofit/>
          </a:bodyPr>
          <a:lstStyle>
            <a:lvl1pPr algn="l" rtl="0" eaLnBrk="1" latinLnBrk="0" hangingPunct="1">
              <a:spcBef>
                <a:spcPct val="0"/>
              </a:spcBef>
              <a:buNone/>
              <a:defRPr kumimoji="0" sz="3200" kern="1200">
                <a:solidFill>
                  <a:schemeClr val="tx2"/>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_tradnl" sz="4000" b="1" i="0" u="none" strike="noStrike" kern="1200" cap="none" spc="0" normalizeH="0" baseline="0" noProof="0">
                <a:ln>
                  <a:noFill/>
                </a:ln>
                <a:solidFill>
                  <a:srgbClr val="37302A">
                    <a:lumMod val="75000"/>
                  </a:srgbClr>
                </a:solidFill>
                <a:effectLst/>
                <a:uLnTx/>
                <a:uFillTx/>
                <a:latin typeface="Arial" pitchFamily="34" charset="0"/>
                <a:ea typeface="+mj-ea"/>
                <a:cs typeface="Arial" pitchFamily="34" charset="0"/>
              </a:rPr>
              <a:t>ESTRUCTURA DE LAS PROTEÍNAS</a:t>
            </a:r>
            <a:endParaRPr kumimoji="0" lang="es-ES_tradnl" sz="4000" b="1" i="0" u="none" strike="noStrike" kern="1200" cap="none" spc="0" normalizeH="0" baseline="0" noProof="0" dirty="0">
              <a:ln>
                <a:noFill/>
              </a:ln>
              <a:solidFill>
                <a:srgbClr val="37302A">
                  <a:lumMod val="75000"/>
                </a:srgbClr>
              </a:solidFill>
              <a:effectLst/>
              <a:uLnTx/>
              <a:uFillTx/>
              <a:latin typeface="Arial" pitchFamily="34" charset="0"/>
              <a:ea typeface="+mj-ea"/>
              <a:cs typeface="Arial" pitchFamily="34" charset="0"/>
            </a:endParaRPr>
          </a:p>
        </p:txBody>
      </p:sp>
      <p:grpSp>
        <p:nvGrpSpPr>
          <p:cNvPr id="7" name="Grupo 6"/>
          <p:cNvGrpSpPr/>
          <p:nvPr/>
        </p:nvGrpSpPr>
        <p:grpSpPr>
          <a:xfrm>
            <a:off x="1123629" y="819579"/>
            <a:ext cx="6934200" cy="5460966"/>
            <a:chOff x="1123629" y="792420"/>
            <a:chExt cx="6934200" cy="5460966"/>
          </a:xfrm>
        </p:grpSpPr>
        <p:grpSp>
          <p:nvGrpSpPr>
            <p:cNvPr id="5" name="Grupo 4"/>
            <p:cNvGrpSpPr/>
            <p:nvPr/>
          </p:nvGrpSpPr>
          <p:grpSpPr>
            <a:xfrm>
              <a:off x="1123629" y="792420"/>
              <a:ext cx="6934200" cy="5460966"/>
              <a:chOff x="1132059" y="828675"/>
              <a:chExt cx="6934200" cy="5200650"/>
            </a:xfrm>
          </p:grpSpPr>
          <p:pic>
            <p:nvPicPr>
              <p:cNvPr id="3" name="Imagen 2"/>
              <p:cNvPicPr>
                <a:picLocks noChangeAspect="1"/>
              </p:cNvPicPr>
              <p:nvPr/>
            </p:nvPicPr>
            <p:blipFill>
              <a:blip r:embed="rId2"/>
              <a:stretch>
                <a:fillRect/>
              </a:stretch>
            </p:blipFill>
            <p:spPr>
              <a:xfrm>
                <a:off x="1132059" y="828675"/>
                <a:ext cx="6934200" cy="5200650"/>
              </a:xfrm>
              <a:prstGeom prst="rect">
                <a:avLst/>
              </a:prstGeom>
            </p:spPr>
          </p:pic>
          <p:sp>
            <p:nvSpPr>
              <p:cNvPr id="2" name="Rectángulo 1"/>
              <p:cNvSpPr/>
              <p:nvPr/>
            </p:nvSpPr>
            <p:spPr>
              <a:xfrm>
                <a:off x="4383551" y="1188715"/>
                <a:ext cx="3672408" cy="26723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s-MX" sz="2400" b="0" i="0" u="none" strike="noStrike" kern="1200" cap="none" spc="0" normalizeH="0" baseline="0" noProof="0" dirty="0">
                    <a:ln>
                      <a:noFill/>
                    </a:ln>
                    <a:solidFill>
                      <a:srgbClr val="37302A">
                        <a:lumMod val="75000"/>
                      </a:srgbClr>
                    </a:solidFill>
                    <a:effectLst>
                      <a:outerShdw blurRad="38100" dist="38100" dir="2700000" algn="tl">
                        <a:srgbClr val="000000">
                          <a:alpha val="43137"/>
                        </a:srgbClr>
                      </a:outerShdw>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En la estructura de alfa hélice los puentes de hidrógeno son paralelos al eje central de la hélice y los grupos R  se encuentran hacia afuera. </a:t>
                </a:r>
              </a:p>
            </p:txBody>
          </p:sp>
        </p:grpSp>
        <p:sp>
          <p:nvSpPr>
            <p:cNvPr id="6" name="Rectángulo 5"/>
            <p:cNvSpPr/>
            <p:nvPr/>
          </p:nvSpPr>
          <p:spPr>
            <a:xfrm>
              <a:off x="3572108" y="4221089"/>
              <a:ext cx="3591763" cy="3509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sz="2000" b="1" i="0" u="none" strike="noStrike" kern="1200" cap="small" spc="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3.6 </a:t>
              </a:r>
              <a:r>
                <a:rPr kumimoji="0" lang="es-MX" sz="2000" b="0" i="0" u="none" strike="noStrike" kern="1200" cap="none" spc="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aminoácidos por  vuelta</a:t>
              </a:r>
            </a:p>
          </p:txBody>
        </p:sp>
      </p:grpSp>
      <p:sp>
        <p:nvSpPr>
          <p:cNvPr id="9" name="Rectángulo 8"/>
          <p:cNvSpPr/>
          <p:nvPr/>
        </p:nvSpPr>
        <p:spPr>
          <a:xfrm>
            <a:off x="2215577" y="6310481"/>
            <a:ext cx="4739118" cy="430887"/>
          </a:xfrm>
          <a:prstGeom prst="rect">
            <a:avLst/>
          </a:prstGeom>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200" b="1" i="0" u="none" strike="noStrike" kern="1200" cap="small"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Estructura secundaria de las proteínas (alfa hélice) </a:t>
            </a:r>
            <a:r>
              <a:rPr kumimoji="0" lang="es-ES_tradnl" sz="1000" b="1" i="0" u="none" strike="noStrike" kern="1200" cap="small"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Fuente: objetos.unam.mx, 2019</a:t>
            </a:r>
            <a:endParaRPr kumimoji="0" lang="es-MX"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endParaRPr>
          </a:p>
        </p:txBody>
      </p:sp>
      <p:sp>
        <p:nvSpPr>
          <p:cNvPr id="11"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45</a:t>
            </a:r>
          </a:p>
        </p:txBody>
      </p:sp>
    </p:spTree>
    <p:extLst>
      <p:ext uri="{BB962C8B-B14F-4D97-AF65-F5344CB8AC3E}">
        <p14:creationId xmlns:p14="http://schemas.microsoft.com/office/powerpoint/2010/main" val="213603037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0" y="152400"/>
            <a:ext cx="9144000" cy="990600"/>
          </a:xfrm>
          <a:noFill/>
          <a:ln/>
        </p:spPr>
        <p:txBody>
          <a:bodyPr>
            <a:noAutofit/>
          </a:bodyPr>
          <a:lstStyle/>
          <a:p>
            <a:pPr algn="ctr"/>
            <a:r>
              <a:rPr lang="es-ES_tradnl" sz="4000" b="1" dirty="0">
                <a:solidFill>
                  <a:schemeClr val="tx2">
                    <a:lumMod val="75000"/>
                  </a:schemeClr>
                </a:solidFill>
                <a:latin typeface="Arial" pitchFamily="34" charset="0"/>
                <a:cs typeface="Arial" pitchFamily="34" charset="0"/>
              </a:rPr>
              <a:t>ESTRUCTURA DE LAS PROTEÍNAS</a:t>
            </a:r>
          </a:p>
        </p:txBody>
      </p:sp>
      <p:sp>
        <p:nvSpPr>
          <p:cNvPr id="26627" name="Rectangle 3"/>
          <p:cNvSpPr>
            <a:spLocks noGrp="1" noChangeArrowheads="1"/>
          </p:cNvSpPr>
          <p:nvPr>
            <p:ph sz="quarter" idx="1"/>
          </p:nvPr>
        </p:nvSpPr>
        <p:spPr>
          <a:xfrm>
            <a:off x="457200" y="1592588"/>
            <a:ext cx="8229600" cy="4320480"/>
          </a:xfrm>
          <a:noFill/>
          <a:ln/>
        </p:spPr>
        <p:txBody>
          <a:bodyPr>
            <a:noAutofit/>
          </a:bodyPr>
          <a:lstStyle/>
          <a:p>
            <a:pPr marL="0" indent="0" algn="just">
              <a:buClr>
                <a:srgbClr val="002060"/>
              </a:buClr>
              <a:buNone/>
            </a:pPr>
            <a:r>
              <a:rPr lang="es-ES_tradnl" sz="3200" b="1" cap="small"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Lámina beta: </a:t>
            </a:r>
            <a:r>
              <a:rPr lang="es-ES_tradnl" sz="28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Se forma cuando se alinean dos o más segmentos de la cadena polipeptídica uno al lado del otro.</a:t>
            </a:r>
          </a:p>
          <a:p>
            <a:pPr marL="0" indent="0" algn="just">
              <a:buClr>
                <a:srgbClr val="002060"/>
              </a:buClr>
              <a:buNone/>
            </a:pPr>
            <a:endParaRPr lang="es-ES_tradnl" sz="10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a:buClr>
                <a:srgbClr val="002060"/>
              </a:buClr>
              <a:buNone/>
            </a:pPr>
            <a:r>
              <a:rPr lang="es-ES_tradnl" sz="28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En lugar de enrollarse, cada cadena beta está extendida por completo. Las láminas plegadas beta son estabilizadas por puentes de hidrógeno que se forman entre el grupo N-H y el grupo carbonilo del esqueleto polipeptídico de cadenas adyacentes. </a:t>
            </a:r>
          </a:p>
          <a:p>
            <a:pPr marL="0" indent="0" algn="just">
              <a:buClr>
                <a:srgbClr val="002060"/>
              </a:buClr>
              <a:buNone/>
            </a:pPr>
            <a:endPar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5"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46</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3094433790"/>
      </p:ext>
    </p:extLst>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0" y="152400"/>
            <a:ext cx="9144000" cy="990600"/>
          </a:xfrm>
          <a:prstGeom prst="rect">
            <a:avLst/>
          </a:prstGeom>
          <a:noFill/>
          <a:ln/>
        </p:spPr>
        <p:txBody>
          <a:bodyPr>
            <a:noAutofit/>
          </a:bodyPr>
          <a:lstStyle>
            <a:lvl1pPr algn="l" rtl="0" eaLnBrk="1" latinLnBrk="0" hangingPunct="1">
              <a:spcBef>
                <a:spcPct val="0"/>
              </a:spcBef>
              <a:buNone/>
              <a:defRPr kumimoji="0" sz="3200" kern="1200">
                <a:solidFill>
                  <a:schemeClr val="tx2"/>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_tradnl" sz="4000" b="1" i="0" u="none" strike="noStrike" kern="1200" cap="none" spc="0" normalizeH="0" baseline="0" noProof="0">
                <a:ln>
                  <a:noFill/>
                </a:ln>
                <a:solidFill>
                  <a:srgbClr val="37302A">
                    <a:lumMod val="75000"/>
                  </a:srgbClr>
                </a:solidFill>
                <a:effectLst/>
                <a:uLnTx/>
                <a:uFillTx/>
                <a:latin typeface="Arial" pitchFamily="34" charset="0"/>
                <a:ea typeface="+mj-ea"/>
                <a:cs typeface="Arial" pitchFamily="34" charset="0"/>
              </a:rPr>
              <a:t>ESTRUCTURA DE LAS PROTEÍNAS</a:t>
            </a:r>
            <a:endParaRPr kumimoji="0" lang="es-ES_tradnl" sz="4000" b="1" i="0" u="none" strike="noStrike" kern="1200" cap="none" spc="0" normalizeH="0" baseline="0" noProof="0" dirty="0">
              <a:ln>
                <a:noFill/>
              </a:ln>
              <a:solidFill>
                <a:srgbClr val="37302A">
                  <a:lumMod val="75000"/>
                </a:srgbClr>
              </a:solidFill>
              <a:effectLst/>
              <a:uLnTx/>
              <a:uFillTx/>
              <a:latin typeface="Arial" pitchFamily="34" charset="0"/>
              <a:ea typeface="+mj-ea"/>
              <a:cs typeface="Arial" pitchFamily="34" charset="0"/>
            </a:endParaRPr>
          </a:p>
        </p:txBody>
      </p:sp>
      <p:sp>
        <p:nvSpPr>
          <p:cNvPr id="5" name="Marcador de número de diapositiva 1"/>
          <p:cNvSpPr txBox="1">
            <a:spLocks/>
          </p:cNvSpPr>
          <p:nvPr/>
        </p:nvSpPr>
        <p:spPr>
          <a:xfrm>
            <a:off x="8388424" y="6350866"/>
            <a:ext cx="430960" cy="344905"/>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47</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grpSp>
        <p:nvGrpSpPr>
          <p:cNvPr id="14" name="Grupo 13"/>
          <p:cNvGrpSpPr/>
          <p:nvPr/>
        </p:nvGrpSpPr>
        <p:grpSpPr>
          <a:xfrm>
            <a:off x="762000" y="1295400"/>
            <a:ext cx="8074578" cy="4267200"/>
            <a:chOff x="762000" y="1295400"/>
            <a:chExt cx="8074578" cy="4267200"/>
          </a:xfrm>
        </p:grpSpPr>
        <p:grpSp>
          <p:nvGrpSpPr>
            <p:cNvPr id="7" name="Grupo 6"/>
            <p:cNvGrpSpPr/>
            <p:nvPr/>
          </p:nvGrpSpPr>
          <p:grpSpPr>
            <a:xfrm>
              <a:off x="762000" y="1295400"/>
              <a:ext cx="7620000" cy="4267200"/>
              <a:chOff x="762000" y="1295400"/>
              <a:chExt cx="7620000" cy="4267200"/>
            </a:xfrm>
          </p:grpSpPr>
          <p:pic>
            <p:nvPicPr>
              <p:cNvPr id="3" name="Imagen 2"/>
              <p:cNvPicPr>
                <a:picLocks noChangeAspect="1"/>
              </p:cNvPicPr>
              <p:nvPr/>
            </p:nvPicPr>
            <p:blipFill>
              <a:blip r:embed="rId2"/>
              <a:stretch>
                <a:fillRect/>
              </a:stretch>
            </p:blipFill>
            <p:spPr>
              <a:xfrm>
                <a:off x="762000" y="1295400"/>
                <a:ext cx="7620000" cy="4267200"/>
              </a:xfrm>
              <a:prstGeom prst="rect">
                <a:avLst/>
              </a:prstGeom>
            </p:spPr>
          </p:pic>
          <p:sp>
            <p:nvSpPr>
              <p:cNvPr id="6" name="Rectángulo 5"/>
              <p:cNvSpPr/>
              <p:nvPr/>
            </p:nvSpPr>
            <p:spPr>
              <a:xfrm>
                <a:off x="3887300" y="4581128"/>
                <a:ext cx="1440000" cy="2160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sz="1400" b="0" i="0" u="none" strike="noStrike" kern="1200" cap="none" spc="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Lámina beta</a:t>
                </a:r>
                <a:endParaRPr kumimoji="0" lang="es-MX" sz="2000" b="0" i="0" u="none" strike="noStrike" kern="1200" cap="none" spc="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grpSp>
        <p:grpSp>
          <p:nvGrpSpPr>
            <p:cNvPr id="13" name="Grupo 12"/>
            <p:cNvGrpSpPr/>
            <p:nvPr/>
          </p:nvGrpSpPr>
          <p:grpSpPr>
            <a:xfrm>
              <a:off x="1294239" y="5157192"/>
              <a:ext cx="7542339" cy="225077"/>
              <a:chOff x="1294239" y="5157192"/>
              <a:chExt cx="7542339" cy="225077"/>
            </a:xfrm>
          </p:grpSpPr>
          <p:sp>
            <p:nvSpPr>
              <p:cNvPr id="8" name="Rectángulo 7"/>
              <p:cNvSpPr/>
              <p:nvPr/>
            </p:nvSpPr>
            <p:spPr>
              <a:xfrm>
                <a:off x="1294239" y="5157192"/>
                <a:ext cx="864000" cy="2160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sz="1400" b="0" i="0" u="none" strike="noStrike" kern="1200" cap="none" spc="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Carbono</a:t>
                </a:r>
                <a:endParaRPr kumimoji="0" lang="es-MX" sz="2000" b="0" i="0" u="none" strike="noStrike" kern="1200" cap="none" spc="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9" name="Rectángulo 8"/>
              <p:cNvSpPr/>
              <p:nvPr/>
            </p:nvSpPr>
            <p:spPr>
              <a:xfrm>
                <a:off x="2843807" y="5166245"/>
                <a:ext cx="864000" cy="2160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MX" sz="1400" b="0" i="0" u="none" strike="noStrike" kern="1200" cap="none" spc="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Oxígeno</a:t>
                </a:r>
                <a:endParaRPr kumimoji="0" lang="es-MX" sz="2000" b="0" i="0" u="none" strike="noStrike" kern="1200" cap="none" spc="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10" name="Rectángulo 9"/>
              <p:cNvSpPr/>
              <p:nvPr/>
            </p:nvSpPr>
            <p:spPr>
              <a:xfrm>
                <a:off x="4297483" y="5166245"/>
                <a:ext cx="972000" cy="2160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MX" sz="1400" b="0" i="0" u="none" strike="noStrike" kern="1200" cap="none" spc="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Nitrógeno</a:t>
                </a:r>
                <a:endParaRPr kumimoji="0" lang="es-MX" sz="2000" b="0" i="0" u="none" strike="noStrike" kern="1200" cap="none" spc="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11" name="Rectángulo 10"/>
              <p:cNvSpPr/>
              <p:nvPr/>
            </p:nvSpPr>
            <p:spPr>
              <a:xfrm>
                <a:off x="5757264" y="5157192"/>
                <a:ext cx="1008000" cy="2160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MX" sz="1400" b="0" i="0" u="none" strike="noStrike" kern="1200" cap="none" spc="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Hidrógeno</a:t>
                </a:r>
                <a:endParaRPr kumimoji="0" lang="es-MX" sz="2000" b="0" i="0" u="none" strike="noStrike" kern="1200" cap="none" spc="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12" name="Rectángulo 11"/>
              <p:cNvSpPr/>
              <p:nvPr/>
            </p:nvSpPr>
            <p:spPr>
              <a:xfrm>
                <a:off x="7324578" y="5166245"/>
                <a:ext cx="1512000" cy="2160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MX" sz="1400" b="0" i="0" u="none" strike="noStrike" kern="1200" cap="none" spc="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Grupo Radical R </a:t>
                </a:r>
                <a:endParaRPr kumimoji="0" lang="es-MX" sz="2000" b="0" i="0" u="none" strike="noStrike" kern="1200" cap="none" spc="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grpSp>
      </p:grpSp>
      <p:sp>
        <p:nvSpPr>
          <p:cNvPr id="15" name="Rectángulo 14"/>
          <p:cNvSpPr/>
          <p:nvPr/>
        </p:nvSpPr>
        <p:spPr>
          <a:xfrm>
            <a:off x="2193456" y="5955820"/>
            <a:ext cx="4783361" cy="430887"/>
          </a:xfrm>
          <a:prstGeom prst="rect">
            <a:avLst/>
          </a:prstGeom>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200" b="1" i="0" u="none" strike="noStrike" kern="1200" cap="small"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Estructura secundaria de las proteínas (Lámina beta) </a:t>
            </a:r>
            <a:r>
              <a:rPr kumimoji="0" lang="es-ES_tradnl" sz="1000" b="1" i="0" u="none" strike="noStrike" kern="1200" cap="small"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Fuente: docentes.educacion.navarra.es, 2019</a:t>
            </a:r>
            <a:endParaRPr kumimoji="0" lang="es-MX"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endParaRPr>
          </a:p>
        </p:txBody>
      </p:sp>
    </p:spTree>
    <p:extLst>
      <p:ext uri="{BB962C8B-B14F-4D97-AF65-F5344CB8AC3E}">
        <p14:creationId xmlns:p14="http://schemas.microsoft.com/office/powerpoint/2010/main" val="207082042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0" y="152400"/>
            <a:ext cx="9144000" cy="990600"/>
          </a:xfrm>
          <a:noFill/>
          <a:ln/>
        </p:spPr>
        <p:txBody>
          <a:bodyPr>
            <a:noAutofit/>
          </a:bodyPr>
          <a:lstStyle/>
          <a:p>
            <a:pPr algn="ctr"/>
            <a:r>
              <a:rPr lang="es-ES_tradnl" sz="4000" b="1" dirty="0">
                <a:solidFill>
                  <a:schemeClr val="tx2">
                    <a:lumMod val="75000"/>
                  </a:schemeClr>
                </a:solidFill>
                <a:latin typeface="Arial" pitchFamily="34" charset="0"/>
                <a:cs typeface="Arial" pitchFamily="34" charset="0"/>
              </a:rPr>
              <a:t>ESTRUCTURA DE LAS PROTEÍNAS</a:t>
            </a:r>
          </a:p>
        </p:txBody>
      </p:sp>
      <p:sp>
        <p:nvSpPr>
          <p:cNvPr id="26627" name="Rectangle 3"/>
          <p:cNvSpPr>
            <a:spLocks noGrp="1" noChangeArrowheads="1"/>
          </p:cNvSpPr>
          <p:nvPr>
            <p:ph sz="quarter" idx="1"/>
          </p:nvPr>
        </p:nvSpPr>
        <p:spPr>
          <a:xfrm>
            <a:off x="457200" y="1465008"/>
            <a:ext cx="8229600" cy="4536504"/>
          </a:xfrm>
          <a:noFill/>
          <a:ln/>
        </p:spPr>
        <p:txBody>
          <a:bodyPr>
            <a:noAutofit/>
          </a:bodyPr>
          <a:lstStyle/>
          <a:p>
            <a:pPr marL="0" indent="0" algn="just">
              <a:lnSpc>
                <a:spcPct val="114000"/>
              </a:lnSpc>
              <a:buClr>
                <a:srgbClr val="002060"/>
              </a:buClr>
              <a:buNone/>
            </a:pP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Las</a:t>
            </a:r>
            <a:r>
              <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3200" b="1" cap="small"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láminas plegadas beta </a:t>
            </a: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son </a:t>
            </a:r>
            <a:r>
              <a:rPr lang="es-ES_tradnl" sz="3200" b="1" cap="small"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paralelas o antiparalelas</a:t>
            </a: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En las estructuras de láminas beta paralelas, los puentes de hidrógeno de las cadena polipeptídicas se encuentran dispuestos en la misma dirección; en las cadenas antiparalelas dichos puentes se encuentran en direcciones opuestas. </a:t>
            </a:r>
          </a:p>
          <a:p>
            <a:pPr marL="0" indent="0" algn="just">
              <a:buClr>
                <a:srgbClr val="002060"/>
              </a:buClr>
              <a:buNone/>
            </a:pPr>
            <a:endPar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5"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48</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1184205189"/>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0" y="152400"/>
            <a:ext cx="9144000" cy="990600"/>
          </a:xfrm>
          <a:prstGeom prst="rect">
            <a:avLst/>
          </a:prstGeom>
          <a:noFill/>
          <a:ln/>
        </p:spPr>
        <p:txBody>
          <a:bodyPr>
            <a:noAutofit/>
          </a:bodyPr>
          <a:lstStyle>
            <a:lvl1pPr algn="l" rtl="0" eaLnBrk="1" latinLnBrk="0" hangingPunct="1">
              <a:spcBef>
                <a:spcPct val="0"/>
              </a:spcBef>
              <a:buNone/>
              <a:defRPr kumimoji="0" sz="3200" kern="1200">
                <a:solidFill>
                  <a:schemeClr val="tx2"/>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_tradnl" sz="4000" b="1" i="0" u="none" strike="noStrike" kern="1200" cap="none" spc="0" normalizeH="0" baseline="0" noProof="0" dirty="0">
                <a:ln>
                  <a:noFill/>
                </a:ln>
                <a:solidFill>
                  <a:srgbClr val="37302A">
                    <a:lumMod val="75000"/>
                  </a:srgbClr>
                </a:solidFill>
                <a:effectLst/>
                <a:uLnTx/>
                <a:uFillTx/>
                <a:latin typeface="Arial" pitchFamily="34" charset="0"/>
                <a:ea typeface="+mj-ea"/>
                <a:cs typeface="Arial" pitchFamily="34" charset="0"/>
              </a:rPr>
              <a:t>ESTRUCTURA DE LAS PROTEÍNAS</a:t>
            </a:r>
          </a:p>
        </p:txBody>
      </p:sp>
      <p:pic>
        <p:nvPicPr>
          <p:cNvPr id="6" name="Imagen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453625" y="1170294"/>
            <a:ext cx="6236749" cy="4950381"/>
          </a:xfrm>
          <a:prstGeom prst="rect">
            <a:avLst/>
          </a:prstGeom>
        </p:spPr>
      </p:pic>
      <p:sp>
        <p:nvSpPr>
          <p:cNvPr id="7" name="Rectángulo 6"/>
          <p:cNvSpPr/>
          <p:nvPr/>
        </p:nvSpPr>
        <p:spPr>
          <a:xfrm>
            <a:off x="2481196" y="6131085"/>
            <a:ext cx="4207883" cy="430887"/>
          </a:xfrm>
          <a:prstGeom prst="rect">
            <a:avLst/>
          </a:prstGeom>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200" b="1" i="0" u="none" strike="noStrike" kern="1200" cap="small"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Estructura secundaria: Lámina beta paralela  </a:t>
            </a:r>
            <a:r>
              <a:rPr kumimoji="0" lang="es-ES_tradnl" sz="1000" b="1" i="0" u="none" strike="noStrike" kern="1200" cap="small"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Fuente: </a:t>
            </a:r>
            <a:r>
              <a:rPr kumimoji="0" lang="es-ES_tradnl" sz="1000" b="0" i="0" u="none" strike="noStrike" kern="1200" cap="none" spc="100" normalizeH="0" baseline="0" noProof="0" dirty="0" err="1">
                <a:ln>
                  <a:noFill/>
                </a:ln>
                <a:solidFill>
                  <a:srgbClr val="6B6149">
                    <a:lumMod val="50000"/>
                  </a:srgbClr>
                </a:solidFill>
                <a:effectLst/>
                <a:uLnTx/>
                <a:uFillTx/>
                <a:latin typeface="Microsoft Sans Serif" pitchFamily="34" charset="0"/>
                <a:ea typeface="+mn-ea"/>
                <a:cs typeface="Microsoft Sans Serif" pitchFamily="34" charset="0"/>
              </a:rPr>
              <a:t>Lehninger</a:t>
            </a:r>
            <a:r>
              <a:rPr kumimoji="0" lang="es-ES_tradnl"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 2008</a:t>
            </a:r>
            <a:endParaRPr kumimoji="0" lang="es-MX"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endParaRPr>
          </a:p>
        </p:txBody>
      </p:sp>
      <p:sp>
        <p:nvSpPr>
          <p:cNvPr id="8"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49</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15854248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28600"/>
            <a:ext cx="8229600" cy="914400"/>
          </a:xfrm>
          <a:noFill/>
          <a:ln/>
        </p:spPr>
        <p:txBody>
          <a:bodyPr anchor="ctr" anchorCtr="1">
            <a:normAutofit/>
          </a:bodyPr>
          <a:lstStyle/>
          <a:p>
            <a:pPr lvl="0" indent="-342900" algn="ctr">
              <a:spcBef>
                <a:spcPts val="600"/>
              </a:spcBef>
              <a:defRPr/>
            </a:pPr>
            <a:r>
              <a:rPr lang="es-ES_tradnl" sz="44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Justificación académica</a:t>
            </a:r>
          </a:p>
        </p:txBody>
      </p:sp>
      <p:sp>
        <p:nvSpPr>
          <p:cNvPr id="5" name="Rectangle 3"/>
          <p:cNvSpPr txBox="1">
            <a:spLocks noChangeArrowheads="1"/>
          </p:cNvSpPr>
          <p:nvPr/>
        </p:nvSpPr>
        <p:spPr>
          <a:xfrm>
            <a:off x="440982" y="1255933"/>
            <a:ext cx="8253164" cy="5025623"/>
          </a:xfrm>
          <a:prstGeom prst="rect">
            <a:avLst/>
          </a:prstGeom>
        </p:spPr>
        <p:txBody>
          <a:bodyPr>
            <a:no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lvl="0" algn="just">
              <a:spcBef>
                <a:spcPts val="0"/>
              </a:spcBef>
              <a:buClr>
                <a:srgbClr val="9E8E5C"/>
              </a:buClr>
              <a:defRPr/>
            </a:pPr>
            <a:r>
              <a:rPr kumimoji="0" lang="es-MX" sz="2000" b="0" i="0" u="none" strike="noStrike" kern="1200" cap="none" spc="0" normalizeH="0" baseline="0" noProof="0" dirty="0">
                <a:ln>
                  <a:noFill/>
                </a:ln>
                <a:solidFill>
                  <a:prstClr val="black"/>
                </a:solidFill>
                <a:effectLst/>
                <a:uLnTx/>
                <a:uFillTx/>
                <a:latin typeface="Microsoft Sans Serif" panose="020B0604020202020204" pitchFamily="34" charset="0"/>
                <a:ea typeface="Calibri" panose="020F0502020204030204" pitchFamily="34" charset="0"/>
                <a:cs typeface="Times New Roman" panose="02020603050405020304" pitchFamily="18" charset="0"/>
              </a:rPr>
              <a:t>“Proteínas: Polipéptidos de secuencia definida” forma parte de la unidad temática “Proteínas, estructura y funciones” del programa de estudios de la unidad de aprendizaje de Bioquímica Básica. Las</a:t>
            </a:r>
            <a:r>
              <a:rPr lang="es-MX" sz="2000" dirty="0">
                <a:solidFill>
                  <a:prstClr val="black"/>
                </a:solidFill>
                <a:latin typeface="Microsoft Sans Serif" panose="020B0604020202020204" pitchFamily="34" charset="0"/>
                <a:cs typeface="Times New Roman" panose="02020603050405020304" pitchFamily="18" charset="0"/>
              </a:rPr>
              <a:t> proteínas son macromoléculas formadas por cadenas lineales de aminoácidos. Las proteínas son necesarias para la vida, sobre todo por su función plástica ya que constituyen el 80% del protoplasma deshidratado de toda célula; pero también por sus funciones biorreguladoras, forman parte de las enzimas y de defensa como los anticuerpos.​</a:t>
            </a:r>
          </a:p>
          <a:p>
            <a:pPr lvl="0" algn="just">
              <a:spcBef>
                <a:spcPts val="0"/>
              </a:spcBef>
              <a:buClr>
                <a:srgbClr val="9E8E5C"/>
              </a:buClr>
              <a:defRPr/>
            </a:pPr>
            <a:endParaRPr lang="es-MX" sz="2000" dirty="0">
              <a:solidFill>
                <a:prstClr val="black"/>
              </a:solidFill>
              <a:latin typeface="Microsoft Sans Serif" panose="020B0604020202020204" pitchFamily="34" charset="0"/>
              <a:cs typeface="Times New Roman" panose="02020603050405020304" pitchFamily="18" charset="0"/>
            </a:endParaRPr>
          </a:p>
          <a:p>
            <a:pPr algn="just">
              <a:spcBef>
                <a:spcPts val="0"/>
              </a:spcBef>
            </a:pPr>
            <a:r>
              <a:rPr lang="es-MX" sz="2000" dirty="0">
                <a:solidFill>
                  <a:prstClr val="black"/>
                </a:solidFill>
                <a:latin typeface="Microsoft Sans Serif" panose="020B0604020202020204" pitchFamily="34" charset="0"/>
                <a:cs typeface="Times New Roman" panose="02020603050405020304" pitchFamily="18" charset="0"/>
              </a:rPr>
              <a:t>Las proteínas están formadas por aminoácidos. Las proteínas de todos los seres vivos están determinadas mayoritariamente por su genética; es decir, la información genética determina en gran medida qué proteínas tiene una célula, un tejido y un organismo. Las proteínas se sintetizan dependiendo de cómo se encuentren regulados los genes que las codifican. </a:t>
            </a:r>
          </a:p>
          <a:p>
            <a:pPr marL="274320" marR="0" lvl="0" indent="-274320" algn="just" defTabSz="914400" rtl="0" eaLnBrk="1" fontAlgn="base" latinLnBrk="0" hangingPunct="1">
              <a:lnSpc>
                <a:spcPct val="100000"/>
              </a:lnSpc>
              <a:spcBef>
                <a:spcPts val="0"/>
              </a:spcBef>
              <a:spcAft>
                <a:spcPct val="0"/>
              </a:spcAft>
              <a:buClr>
                <a:srgbClr val="9E8E5C"/>
              </a:buClr>
              <a:buSzPct val="76000"/>
              <a:buFont typeface="Wingdings 3"/>
              <a:buChar char=""/>
              <a:tabLst/>
              <a:defRPr/>
            </a:pPr>
            <a:endParaRPr kumimoji="0" lang="es-MX" sz="2000" b="0" i="0" u="none" strike="noStrike" kern="1200" cap="none" spc="0" normalizeH="0" baseline="0" noProof="0" dirty="0">
              <a:ln>
                <a:noFill/>
              </a:ln>
              <a:solidFill>
                <a:prstClr val="black"/>
              </a:solidFill>
              <a:effectLst/>
              <a:uLnTx/>
              <a:uFillTx/>
              <a:latin typeface="Microsoft Sans Serif" panose="020B0604020202020204" pitchFamily="34" charset="0"/>
              <a:ea typeface="+mn-ea"/>
              <a:cs typeface="Times New Roman" panose="02020603050405020304" pitchFamily="18" charset="0"/>
            </a:endParaRPr>
          </a:p>
        </p:txBody>
      </p:sp>
      <p:sp>
        <p:nvSpPr>
          <p:cNvPr id="6" name="Marcador de número de diapositiva 1"/>
          <p:cNvSpPr txBox="1">
            <a:spLocks/>
          </p:cNvSpPr>
          <p:nvPr/>
        </p:nvSpPr>
        <p:spPr>
          <a:xfrm>
            <a:off x="8388424" y="6377382"/>
            <a:ext cx="281586" cy="365760"/>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5</a:t>
            </a:r>
          </a:p>
        </p:txBody>
      </p:sp>
    </p:spTree>
    <p:extLst>
      <p:ext uri="{BB962C8B-B14F-4D97-AF65-F5344CB8AC3E}">
        <p14:creationId xmlns:p14="http://schemas.microsoft.com/office/powerpoint/2010/main" val="213018956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0" y="152400"/>
            <a:ext cx="9144000" cy="990600"/>
          </a:xfrm>
          <a:prstGeom prst="rect">
            <a:avLst/>
          </a:prstGeom>
          <a:noFill/>
          <a:ln/>
        </p:spPr>
        <p:txBody>
          <a:bodyPr>
            <a:noAutofit/>
          </a:bodyPr>
          <a:lstStyle>
            <a:lvl1pPr algn="l" rtl="0" eaLnBrk="1" latinLnBrk="0" hangingPunct="1">
              <a:spcBef>
                <a:spcPct val="0"/>
              </a:spcBef>
              <a:buNone/>
              <a:defRPr kumimoji="0" sz="3200" kern="1200">
                <a:solidFill>
                  <a:schemeClr val="tx2"/>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_tradnl" sz="4000" b="1" i="0" u="none" strike="noStrike" kern="1200" cap="none" spc="0" normalizeH="0" baseline="0" noProof="0" dirty="0">
                <a:ln>
                  <a:noFill/>
                </a:ln>
                <a:solidFill>
                  <a:srgbClr val="37302A">
                    <a:lumMod val="75000"/>
                  </a:srgbClr>
                </a:solidFill>
                <a:effectLst/>
                <a:uLnTx/>
                <a:uFillTx/>
                <a:latin typeface="Arial" pitchFamily="34" charset="0"/>
                <a:ea typeface="+mj-ea"/>
                <a:cs typeface="Arial" pitchFamily="34" charset="0"/>
              </a:rPr>
              <a:t>ESTRUCTURA DE LAS PROTEÍNAS</a:t>
            </a:r>
          </a:p>
        </p:txBody>
      </p:sp>
      <p:pic>
        <p:nvPicPr>
          <p:cNvPr id="7" name="Imagen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520505" y="1348608"/>
            <a:ext cx="6106937" cy="4719238"/>
          </a:xfrm>
          <a:prstGeom prst="rect">
            <a:avLst/>
          </a:prstGeom>
        </p:spPr>
      </p:pic>
      <p:sp>
        <p:nvSpPr>
          <p:cNvPr id="8" name="Rectángulo 7"/>
          <p:cNvSpPr/>
          <p:nvPr/>
        </p:nvSpPr>
        <p:spPr>
          <a:xfrm>
            <a:off x="2366421" y="6103926"/>
            <a:ext cx="4437433" cy="430887"/>
          </a:xfrm>
          <a:prstGeom prst="rect">
            <a:avLst/>
          </a:prstGeom>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200" b="1" i="0" u="none" strike="noStrike" kern="1200" cap="small"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Estructura secundaria: Lámina beta antiparalela  </a:t>
            </a:r>
            <a:r>
              <a:rPr kumimoji="0" lang="es-ES_tradnl" sz="1000" b="1" i="0" u="none" strike="noStrike" kern="1200" cap="small"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Fuente: </a:t>
            </a:r>
            <a:r>
              <a:rPr kumimoji="0" lang="es-ES_tradnl" sz="1000" b="0" i="0" u="none" strike="noStrike" kern="1200" cap="none" spc="100" normalizeH="0" baseline="0" noProof="0" dirty="0" err="1">
                <a:ln>
                  <a:noFill/>
                </a:ln>
                <a:solidFill>
                  <a:srgbClr val="6B6149">
                    <a:lumMod val="50000"/>
                  </a:srgbClr>
                </a:solidFill>
                <a:effectLst/>
                <a:uLnTx/>
                <a:uFillTx/>
                <a:latin typeface="Microsoft Sans Serif" pitchFamily="34" charset="0"/>
                <a:ea typeface="+mn-ea"/>
                <a:cs typeface="Microsoft Sans Serif" pitchFamily="34" charset="0"/>
              </a:rPr>
              <a:t>Lehninger</a:t>
            </a:r>
            <a:r>
              <a:rPr kumimoji="0" lang="es-ES_tradnl"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 2008</a:t>
            </a:r>
            <a:endParaRPr kumimoji="0" lang="es-MX"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endParaRPr>
          </a:p>
        </p:txBody>
      </p:sp>
      <p:sp>
        <p:nvSpPr>
          <p:cNvPr id="9"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50</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49848429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0" y="152400"/>
            <a:ext cx="9144000" cy="990600"/>
          </a:xfrm>
          <a:noFill/>
          <a:ln/>
        </p:spPr>
        <p:txBody>
          <a:bodyPr>
            <a:noAutofit/>
          </a:bodyPr>
          <a:lstStyle/>
          <a:p>
            <a:pPr algn="ctr"/>
            <a:r>
              <a:rPr lang="es-ES_tradnl" sz="4000" b="1" dirty="0">
                <a:solidFill>
                  <a:schemeClr val="tx2">
                    <a:lumMod val="75000"/>
                  </a:schemeClr>
                </a:solidFill>
                <a:latin typeface="Arial" pitchFamily="34" charset="0"/>
                <a:cs typeface="Arial" pitchFamily="34" charset="0"/>
              </a:rPr>
              <a:t>ESTRUCTURA DE LAS PROTEÍNAS</a:t>
            </a:r>
          </a:p>
        </p:txBody>
      </p:sp>
      <p:sp>
        <p:nvSpPr>
          <p:cNvPr id="26627" name="Rectangle 3"/>
          <p:cNvSpPr>
            <a:spLocks noGrp="1" noChangeArrowheads="1"/>
          </p:cNvSpPr>
          <p:nvPr>
            <p:ph sz="quarter" idx="1"/>
          </p:nvPr>
        </p:nvSpPr>
        <p:spPr>
          <a:xfrm>
            <a:off x="457200" y="1988840"/>
            <a:ext cx="8229600" cy="3528392"/>
          </a:xfrm>
          <a:noFill/>
          <a:ln/>
        </p:spPr>
        <p:txBody>
          <a:bodyPr>
            <a:noAutofit/>
          </a:bodyPr>
          <a:lstStyle/>
          <a:p>
            <a:pPr marL="0" indent="0" algn="just">
              <a:lnSpc>
                <a:spcPct val="114000"/>
              </a:lnSpc>
              <a:buClr>
                <a:srgbClr val="002060"/>
              </a:buClr>
              <a:buNone/>
            </a:pPr>
            <a:r>
              <a:rPr lang="es-ES_tradnl" sz="3200" b="1" cap="small"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Estructura Terciaria:</a:t>
            </a:r>
            <a:r>
              <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Conformaciones tridimensionales únicas que asumen las proteínas globulares cuando se pliegan en sus estructuras nativas (biológicamente activas) y se insertan los grupos prostéticos de las enzimas, por ejemplo. </a:t>
            </a:r>
          </a:p>
          <a:p>
            <a:pPr marL="0" indent="0" algn="just">
              <a:buClr>
                <a:srgbClr val="002060"/>
              </a:buClr>
              <a:buNone/>
            </a:pPr>
            <a:endPar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5"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51</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3192805672"/>
      </p:ext>
    </p:extLst>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0" y="152400"/>
            <a:ext cx="9144000" cy="990600"/>
          </a:xfrm>
          <a:noFill/>
          <a:ln/>
        </p:spPr>
        <p:txBody>
          <a:bodyPr>
            <a:noAutofit/>
          </a:bodyPr>
          <a:lstStyle/>
          <a:p>
            <a:pPr algn="ctr"/>
            <a:r>
              <a:rPr lang="es-ES_tradnl" sz="4000" b="1" dirty="0">
                <a:solidFill>
                  <a:schemeClr val="tx2">
                    <a:lumMod val="75000"/>
                  </a:schemeClr>
                </a:solidFill>
                <a:latin typeface="Arial" pitchFamily="34" charset="0"/>
                <a:cs typeface="Arial" pitchFamily="34" charset="0"/>
              </a:rPr>
              <a:t>ESTRUCTURA DE LAS PROTEÍNAS</a:t>
            </a:r>
          </a:p>
        </p:txBody>
      </p:sp>
      <p:pic>
        <p:nvPicPr>
          <p:cNvPr id="2050" name="Picture 2" descr="https://upload.wikimedia.org/wikipedia/commons/7/7c/Myoglobine_and_heme.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782626" y="1268757"/>
            <a:ext cx="5610572" cy="4790889"/>
          </a:xfrm>
          <a:prstGeom prst="rect">
            <a:avLst/>
          </a:prstGeom>
          <a:noFill/>
          <a:extLst>
            <a:ext uri="{909E8E84-426E-40DD-AFC4-6F175D3DCCD1}">
              <a14:hiddenFill xmlns:a14="http://schemas.microsoft.com/office/drawing/2010/main">
                <a:solidFill>
                  <a:srgbClr val="FFFFFF"/>
                </a:solidFill>
              </a14:hiddenFill>
            </a:ext>
          </a:extLst>
        </p:spPr>
      </p:pic>
      <p:sp>
        <p:nvSpPr>
          <p:cNvPr id="5"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52</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6" name="Rectángulo 5"/>
          <p:cNvSpPr/>
          <p:nvPr/>
        </p:nvSpPr>
        <p:spPr>
          <a:xfrm>
            <a:off x="2762525" y="6131085"/>
            <a:ext cx="3645229" cy="430887"/>
          </a:xfrm>
          <a:prstGeom prst="rect">
            <a:avLst/>
          </a:prstGeom>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200" b="1" i="0" u="none" strike="noStrike" kern="1200" cap="small"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Estructura terciaria de la Mioglobina  </a:t>
            </a:r>
            <a:r>
              <a:rPr kumimoji="0" lang="es-ES_tradnl" sz="1000" b="1" i="0" u="none" strike="noStrike" kern="1200" cap="small"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Fuente: es.wikipedia.org, 2019</a:t>
            </a:r>
            <a:endParaRPr kumimoji="0" lang="es-MX"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endParaRPr>
          </a:p>
        </p:txBody>
      </p:sp>
    </p:spTree>
    <p:extLst>
      <p:ext uri="{BB962C8B-B14F-4D97-AF65-F5344CB8AC3E}">
        <p14:creationId xmlns:p14="http://schemas.microsoft.com/office/powerpoint/2010/main" val="93275539"/>
      </p:ext>
    </p:extLst>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0" y="152400"/>
            <a:ext cx="9144000" cy="990600"/>
          </a:xfrm>
          <a:noFill/>
          <a:ln/>
        </p:spPr>
        <p:txBody>
          <a:bodyPr>
            <a:noAutofit/>
          </a:bodyPr>
          <a:lstStyle/>
          <a:p>
            <a:pPr algn="ctr"/>
            <a:r>
              <a:rPr lang="es-ES_tradnl" sz="4000" b="1" dirty="0">
                <a:solidFill>
                  <a:schemeClr val="tx2">
                    <a:lumMod val="75000"/>
                  </a:schemeClr>
                </a:solidFill>
                <a:latin typeface="Arial" pitchFamily="34" charset="0"/>
                <a:cs typeface="Arial" pitchFamily="34" charset="0"/>
              </a:rPr>
              <a:t>ESTRUCTURA DE LAS PROTEÍNAS</a:t>
            </a:r>
          </a:p>
        </p:txBody>
      </p:sp>
      <p:sp>
        <p:nvSpPr>
          <p:cNvPr id="26627" name="Rectangle 3"/>
          <p:cNvSpPr>
            <a:spLocks noGrp="1" noChangeArrowheads="1"/>
          </p:cNvSpPr>
          <p:nvPr>
            <p:ph sz="quarter" idx="1"/>
          </p:nvPr>
        </p:nvSpPr>
        <p:spPr>
          <a:xfrm>
            <a:off x="457200" y="1844824"/>
            <a:ext cx="8229600" cy="4032448"/>
          </a:xfrm>
          <a:noFill/>
          <a:ln/>
        </p:spPr>
        <p:txBody>
          <a:bodyPr>
            <a:noAutofit/>
          </a:bodyPr>
          <a:lstStyle/>
          <a:p>
            <a:pPr marL="0" indent="0" algn="just">
              <a:lnSpc>
                <a:spcPct val="114000"/>
              </a:lnSpc>
              <a:buClr>
                <a:srgbClr val="002060"/>
              </a:buClr>
              <a:buNone/>
            </a:pP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El</a:t>
            </a:r>
            <a:r>
              <a:rPr lang="es-ES_tradnl" sz="3200" b="1"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3200" b="1" cap="small"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plegamiento proteínico</a:t>
            </a: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un proceso en el cual una molécula desorganizada naciente (recién sintetizada) adquiere una estructura muy organizada, se produce como consecuencia de las interacciones que ocurren entre las cadenas laterales de su estructura primaria. </a:t>
            </a:r>
          </a:p>
          <a:p>
            <a:pPr marL="0" indent="0" algn="just">
              <a:buClr>
                <a:srgbClr val="002060"/>
              </a:buClr>
              <a:buNone/>
            </a:pPr>
            <a:endPar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5"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53</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3383481465"/>
      </p:ext>
    </p:extLst>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0" y="152400"/>
            <a:ext cx="9144000" cy="990600"/>
          </a:xfrm>
          <a:noFill/>
          <a:ln/>
        </p:spPr>
        <p:txBody>
          <a:bodyPr>
            <a:noAutofit/>
          </a:bodyPr>
          <a:lstStyle/>
          <a:p>
            <a:pPr algn="ctr"/>
            <a:r>
              <a:rPr lang="es-ES_tradnl" sz="4000" b="1" dirty="0">
                <a:solidFill>
                  <a:schemeClr val="tx2">
                    <a:lumMod val="75000"/>
                  </a:schemeClr>
                </a:solidFill>
                <a:latin typeface="Arial" pitchFamily="34" charset="0"/>
                <a:cs typeface="Arial" pitchFamily="34" charset="0"/>
              </a:rPr>
              <a:t>ESTRUCTURA DE LAS PROTEÍNAS</a:t>
            </a:r>
          </a:p>
        </p:txBody>
      </p:sp>
      <p:sp>
        <p:nvSpPr>
          <p:cNvPr id="26627" name="Rectangle 3"/>
          <p:cNvSpPr>
            <a:spLocks noGrp="1" noChangeArrowheads="1"/>
          </p:cNvSpPr>
          <p:nvPr>
            <p:ph sz="quarter" idx="1"/>
          </p:nvPr>
        </p:nvSpPr>
        <p:spPr>
          <a:xfrm>
            <a:off x="332997" y="1988840"/>
            <a:ext cx="8496944" cy="3096344"/>
          </a:xfrm>
          <a:noFill/>
          <a:ln/>
        </p:spPr>
        <p:txBody>
          <a:bodyPr>
            <a:noAutofit/>
          </a:bodyPr>
          <a:lstStyle/>
          <a:p>
            <a:pPr marL="0" indent="0" algn="just">
              <a:lnSpc>
                <a:spcPct val="114000"/>
              </a:lnSpc>
              <a:buClr>
                <a:srgbClr val="002060"/>
              </a:buClr>
              <a:buNone/>
            </a:pP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a:t>
            </a:r>
            <a:r>
              <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3200" b="1" cap="small"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estructura terciaria </a:t>
            </a: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tiene varias características importantes:</a:t>
            </a:r>
          </a:p>
          <a:p>
            <a:pPr marL="514350" indent="-514350" algn="just">
              <a:lnSpc>
                <a:spcPct val="114000"/>
              </a:lnSpc>
              <a:buClrTx/>
              <a:buFont typeface="+mj-lt"/>
              <a:buAutoNum type="arabicPeriod"/>
            </a:pP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Muchos polipéptidos se pliegan de tal forma que los restos aminoácidos distantes en la estructura primaria quedan cerca.</a:t>
            </a:r>
          </a:p>
        </p:txBody>
      </p:sp>
      <p:sp>
        <p:nvSpPr>
          <p:cNvPr id="5" name="Marcador de número de diapositiva 1"/>
          <p:cNvSpPr txBox="1">
            <a:spLocks/>
          </p:cNvSpPr>
          <p:nvPr/>
        </p:nvSpPr>
        <p:spPr>
          <a:xfrm>
            <a:off x="8388424" y="6376182"/>
            <a:ext cx="430960" cy="329418"/>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54</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2554271234"/>
      </p:ext>
    </p:extLst>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0" y="152400"/>
            <a:ext cx="9144000" cy="990600"/>
          </a:xfrm>
          <a:noFill/>
          <a:ln/>
        </p:spPr>
        <p:txBody>
          <a:bodyPr>
            <a:noAutofit/>
          </a:bodyPr>
          <a:lstStyle/>
          <a:p>
            <a:pPr algn="ctr"/>
            <a:r>
              <a:rPr lang="es-ES_tradnl" sz="4000" b="1" dirty="0">
                <a:solidFill>
                  <a:schemeClr val="tx2">
                    <a:lumMod val="75000"/>
                  </a:schemeClr>
                </a:solidFill>
                <a:latin typeface="Arial" pitchFamily="34" charset="0"/>
                <a:cs typeface="Arial" pitchFamily="34" charset="0"/>
              </a:rPr>
              <a:t>ESTRUCTURA DE LAS PROTEÍNAS</a:t>
            </a:r>
          </a:p>
        </p:txBody>
      </p:sp>
      <p:sp>
        <p:nvSpPr>
          <p:cNvPr id="26627" name="Rectangle 3"/>
          <p:cNvSpPr>
            <a:spLocks noGrp="1" noChangeArrowheads="1"/>
          </p:cNvSpPr>
          <p:nvPr>
            <p:ph sz="quarter" idx="1"/>
          </p:nvPr>
        </p:nvSpPr>
        <p:spPr>
          <a:xfrm>
            <a:off x="457200" y="1918084"/>
            <a:ext cx="4402832" cy="3600400"/>
          </a:xfrm>
          <a:noFill/>
          <a:ln/>
        </p:spPr>
        <p:txBody>
          <a:bodyPr>
            <a:noAutofit/>
          </a:bodyPr>
          <a:lstStyle/>
          <a:p>
            <a:pPr marL="514350" indent="-514350" algn="just">
              <a:buClrTx/>
              <a:buFont typeface="+mj-lt"/>
              <a:buAutoNum type="arabicPeriod" startAt="2"/>
            </a:pP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Las proteínas globulares son compactas debido al empaquetamiento que se presenta al plegarse la cadena polipeptídica </a:t>
            </a:r>
          </a:p>
          <a:p>
            <a:pPr marL="0" indent="0" algn="just">
              <a:buClr>
                <a:srgbClr val="002060"/>
              </a:buClr>
              <a:buNone/>
            </a:pPr>
            <a:endPar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6"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55</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pic>
        <p:nvPicPr>
          <p:cNvPr id="4" name="Imagen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83444" y="1797722"/>
            <a:ext cx="3421835" cy="3660064"/>
          </a:xfrm>
          <a:prstGeom prst="rect">
            <a:avLst/>
          </a:prstGeom>
        </p:spPr>
      </p:pic>
      <p:sp>
        <p:nvSpPr>
          <p:cNvPr id="9" name="Rectángulo 8"/>
          <p:cNvSpPr/>
          <p:nvPr/>
        </p:nvSpPr>
        <p:spPr>
          <a:xfrm>
            <a:off x="4722112" y="5575370"/>
            <a:ext cx="4410823" cy="615553"/>
          </a:xfrm>
          <a:prstGeom prst="rect">
            <a:avLst/>
          </a:prstGeom>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200" b="1" i="0" u="none" strike="noStrike" kern="1200" cap="small"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Estructura cristalográfica del Dominio SH2,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200" b="1" i="0" u="none" strike="noStrike" kern="1200" cap="small"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transmisor de señales al interior de las células  </a:t>
            </a:r>
            <a:r>
              <a:rPr kumimoji="0" lang="es-ES_tradnl" sz="1000" b="1" i="0" u="none" strike="noStrike" kern="1200" cap="small"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Fuente: es.wikipedia.org, 2019</a:t>
            </a:r>
            <a:endParaRPr kumimoji="0" lang="es-MX"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endParaRPr>
          </a:p>
        </p:txBody>
      </p:sp>
    </p:spTree>
    <p:extLst>
      <p:ext uri="{BB962C8B-B14F-4D97-AF65-F5344CB8AC3E}">
        <p14:creationId xmlns:p14="http://schemas.microsoft.com/office/powerpoint/2010/main" val="3119587729"/>
      </p:ext>
    </p:extLst>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0" y="152400"/>
            <a:ext cx="9144000" cy="990600"/>
          </a:xfrm>
          <a:noFill/>
          <a:ln/>
        </p:spPr>
        <p:txBody>
          <a:bodyPr>
            <a:noAutofit/>
          </a:bodyPr>
          <a:lstStyle/>
          <a:p>
            <a:pPr algn="ctr"/>
            <a:r>
              <a:rPr lang="es-ES_tradnl" sz="4000" b="1" dirty="0">
                <a:solidFill>
                  <a:schemeClr val="tx2">
                    <a:lumMod val="75000"/>
                  </a:schemeClr>
                </a:solidFill>
                <a:latin typeface="Arial" pitchFamily="34" charset="0"/>
                <a:cs typeface="Arial" pitchFamily="34" charset="0"/>
              </a:rPr>
              <a:t>ESTRUCTURA DE LAS PROTEÍNAS</a:t>
            </a:r>
          </a:p>
        </p:txBody>
      </p:sp>
      <p:sp>
        <p:nvSpPr>
          <p:cNvPr id="26627" name="Rectangle 3"/>
          <p:cNvSpPr>
            <a:spLocks noGrp="1" noChangeArrowheads="1"/>
          </p:cNvSpPr>
          <p:nvPr>
            <p:ph sz="quarter" idx="1"/>
          </p:nvPr>
        </p:nvSpPr>
        <p:spPr>
          <a:xfrm>
            <a:off x="457200" y="1772816"/>
            <a:ext cx="8229600" cy="4176464"/>
          </a:xfrm>
          <a:noFill/>
          <a:ln/>
        </p:spPr>
        <p:txBody>
          <a:bodyPr>
            <a:noAutofit/>
          </a:bodyPr>
          <a:lstStyle/>
          <a:p>
            <a:pPr marL="514350" indent="-514350" algn="just">
              <a:lnSpc>
                <a:spcPct val="114000"/>
              </a:lnSpc>
              <a:buClrTx/>
              <a:buFont typeface="+mj-lt"/>
              <a:buAutoNum type="arabicPeriod" startAt="3"/>
            </a:pP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Las proteínas globulares grandes con más de 200 restos aminoácidos suelen contener varias unidades compactas denominadas </a:t>
            </a:r>
            <a:r>
              <a:rPr lang="es-ES_tradnl" sz="3200" b="1" cap="small"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Dominios o Subunidades</a:t>
            </a:r>
            <a:r>
              <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p>
          <a:p>
            <a:pPr marL="514350" indent="-514350" algn="just">
              <a:lnSpc>
                <a:spcPct val="114000"/>
              </a:lnSpc>
              <a:buClrTx/>
              <a:buFont typeface="+mj-lt"/>
              <a:buAutoNum type="arabicPeriod" startAt="3"/>
            </a:pP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Los dominios son segmentos independientes en términos estructurales que poseen funciones específicas.  </a:t>
            </a:r>
          </a:p>
          <a:p>
            <a:pPr marL="0" indent="0" algn="just">
              <a:buClr>
                <a:srgbClr val="002060"/>
              </a:buClr>
              <a:buNone/>
            </a:pPr>
            <a:endPar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5"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56</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2943592926"/>
      </p:ext>
    </p:extLst>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227548" y="1411690"/>
            <a:ext cx="6804248" cy="4235978"/>
          </a:xfrm>
          <a:prstGeom prst="rect">
            <a:avLst/>
          </a:prstGeom>
        </p:spPr>
      </p:pic>
      <p:sp>
        <p:nvSpPr>
          <p:cNvPr id="10" name="Rectangle 2"/>
          <p:cNvSpPr>
            <a:spLocks noGrp="1" noChangeArrowheads="1"/>
          </p:cNvSpPr>
          <p:nvPr>
            <p:ph type="title"/>
          </p:nvPr>
        </p:nvSpPr>
        <p:spPr>
          <a:xfrm>
            <a:off x="0" y="152400"/>
            <a:ext cx="9144000" cy="990600"/>
          </a:xfrm>
          <a:noFill/>
          <a:ln/>
        </p:spPr>
        <p:txBody>
          <a:bodyPr>
            <a:noAutofit/>
          </a:bodyPr>
          <a:lstStyle/>
          <a:p>
            <a:pPr algn="ctr"/>
            <a:r>
              <a:rPr lang="es-ES_tradnl" sz="4000" b="1" dirty="0">
                <a:solidFill>
                  <a:schemeClr val="tx2">
                    <a:lumMod val="75000"/>
                  </a:schemeClr>
                </a:solidFill>
                <a:latin typeface="Arial" pitchFamily="34" charset="0"/>
                <a:cs typeface="Arial" pitchFamily="34" charset="0"/>
              </a:rPr>
              <a:t>ESTRUCTURA DE LAS PROTEÍNAS</a:t>
            </a:r>
          </a:p>
        </p:txBody>
      </p:sp>
      <p:sp>
        <p:nvSpPr>
          <p:cNvPr id="11" name="Rectángulo 10"/>
          <p:cNvSpPr/>
          <p:nvPr/>
        </p:nvSpPr>
        <p:spPr>
          <a:xfrm>
            <a:off x="1183099" y="5931176"/>
            <a:ext cx="6777817" cy="430887"/>
          </a:xfrm>
          <a:prstGeom prst="rect">
            <a:avLst/>
          </a:prstGeom>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200" b="1" i="0" u="none" strike="noStrike" kern="1200" cap="small"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Interacciones intramoleculares en la estructura terciaria de las proteínas   </a:t>
            </a:r>
            <a:r>
              <a:rPr kumimoji="0" lang="es-ES_tradnl" sz="1000" b="1" i="0" u="none" strike="noStrike" kern="1200" cap="small"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Fuente: khanacademy.org, 2019</a:t>
            </a:r>
            <a:endParaRPr kumimoji="0" lang="es-MX"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endParaRPr>
          </a:p>
        </p:txBody>
      </p:sp>
      <p:sp>
        <p:nvSpPr>
          <p:cNvPr id="12"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57</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60298135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0" y="152400"/>
            <a:ext cx="9144000" cy="990600"/>
          </a:xfrm>
          <a:noFill/>
          <a:ln/>
        </p:spPr>
        <p:txBody>
          <a:bodyPr>
            <a:noAutofit/>
          </a:bodyPr>
          <a:lstStyle/>
          <a:p>
            <a:pPr algn="ctr"/>
            <a:r>
              <a:rPr lang="es-ES_tradnl" sz="4000" b="1" dirty="0">
                <a:solidFill>
                  <a:schemeClr val="tx2">
                    <a:lumMod val="75000"/>
                  </a:schemeClr>
                </a:solidFill>
                <a:latin typeface="Arial" pitchFamily="34" charset="0"/>
                <a:cs typeface="Arial" pitchFamily="34" charset="0"/>
              </a:rPr>
              <a:t>ESTRUCTURA DE LAS PROTEÍNAS</a:t>
            </a:r>
          </a:p>
        </p:txBody>
      </p:sp>
      <p:sp>
        <p:nvSpPr>
          <p:cNvPr id="26627" name="Rectangle 3"/>
          <p:cNvSpPr>
            <a:spLocks noGrp="1" noChangeArrowheads="1"/>
          </p:cNvSpPr>
          <p:nvPr>
            <p:ph sz="quarter" idx="1"/>
          </p:nvPr>
        </p:nvSpPr>
        <p:spPr>
          <a:xfrm>
            <a:off x="457200" y="1899558"/>
            <a:ext cx="8229600" cy="3672408"/>
          </a:xfrm>
          <a:noFill/>
          <a:ln/>
        </p:spPr>
        <p:txBody>
          <a:bodyPr>
            <a:noAutofit/>
          </a:bodyPr>
          <a:lstStyle/>
          <a:p>
            <a:pPr marL="0" indent="0" algn="just">
              <a:buClr>
                <a:srgbClr val="002060"/>
              </a:buClr>
              <a:buNone/>
            </a:pP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Las </a:t>
            </a:r>
            <a:r>
              <a:rPr lang="es-ES_tradnl" sz="3200" b="1" cap="small"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estructuras terciarias </a:t>
            </a: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se estabilizan por las siguientes interacciones</a:t>
            </a:r>
            <a:r>
              <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p>
          <a:p>
            <a:pPr marL="514350" indent="-514350" algn="just">
              <a:buClr>
                <a:schemeClr val="tx1"/>
              </a:buClr>
              <a:buFont typeface="+mj-lt"/>
              <a:buAutoNum type="arabicPeriod"/>
            </a:pPr>
            <a:r>
              <a:rPr lang="es-ES_tradnl" sz="3200" b="1" cap="small"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Interacciones hidrofóbicas </a:t>
            </a: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de los Grupos R, ya que son excluidos por la presencia del agua estructural que establece Puentes de Hidrógeno con el esqueleto del polipéptido.</a:t>
            </a:r>
          </a:p>
        </p:txBody>
      </p:sp>
      <p:sp>
        <p:nvSpPr>
          <p:cNvPr id="5" name="Marcador de número de diapositiva 1"/>
          <p:cNvSpPr txBox="1">
            <a:spLocks/>
          </p:cNvSpPr>
          <p:nvPr/>
        </p:nvSpPr>
        <p:spPr>
          <a:xfrm>
            <a:off x="8388424" y="6376182"/>
            <a:ext cx="430960" cy="329418"/>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58</a:t>
            </a:r>
          </a:p>
        </p:txBody>
      </p:sp>
    </p:spTree>
    <p:extLst>
      <p:ext uri="{BB962C8B-B14F-4D97-AF65-F5344CB8AC3E}">
        <p14:creationId xmlns:p14="http://schemas.microsoft.com/office/powerpoint/2010/main" val="2233042315"/>
      </p:ext>
    </p:extLst>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0" y="152400"/>
            <a:ext cx="9144000" cy="990600"/>
          </a:xfrm>
          <a:noFill/>
          <a:ln/>
        </p:spPr>
        <p:txBody>
          <a:bodyPr>
            <a:noAutofit/>
          </a:bodyPr>
          <a:lstStyle/>
          <a:p>
            <a:pPr algn="ctr"/>
            <a:r>
              <a:rPr lang="es-ES_tradnl" sz="4000" b="1" dirty="0">
                <a:solidFill>
                  <a:schemeClr val="tx2">
                    <a:lumMod val="75000"/>
                  </a:schemeClr>
                </a:solidFill>
                <a:latin typeface="Arial" pitchFamily="34" charset="0"/>
                <a:cs typeface="Arial" pitchFamily="34" charset="0"/>
              </a:rPr>
              <a:t>ESTRUCTURA DE LAS PROTEÍNAS</a:t>
            </a:r>
          </a:p>
        </p:txBody>
      </p:sp>
      <p:sp>
        <p:nvSpPr>
          <p:cNvPr id="26627" name="Rectangle 3"/>
          <p:cNvSpPr>
            <a:spLocks noGrp="1" noChangeArrowheads="1"/>
          </p:cNvSpPr>
          <p:nvPr>
            <p:ph sz="quarter" idx="1"/>
          </p:nvPr>
        </p:nvSpPr>
        <p:spPr>
          <a:xfrm>
            <a:off x="457200" y="1764595"/>
            <a:ext cx="8229600" cy="4032448"/>
          </a:xfrm>
          <a:noFill/>
          <a:ln/>
        </p:spPr>
        <p:txBody>
          <a:bodyPr>
            <a:noAutofit/>
          </a:bodyPr>
          <a:lstStyle/>
          <a:p>
            <a:pPr marL="514350" indent="-514350" algn="just">
              <a:buClr>
                <a:schemeClr val="tx1"/>
              </a:buClr>
              <a:buFont typeface="+mj-lt"/>
              <a:buAutoNum type="arabicPeriod" startAt="2"/>
            </a:pPr>
            <a:r>
              <a:rPr lang="es-ES_tradnl" sz="3200" b="1" cap="small"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Interacciones electrostáticas </a:t>
            </a: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fuertes entre grupos iónicos de carga opuesta denominados puentes salinos y se presentan en las regiones de la proteína donde el agua está excluida. Contribuyen con las interacciones entre las subunidades adyacentes en las proteínas complejas.</a:t>
            </a:r>
          </a:p>
          <a:p>
            <a:pPr marL="0" indent="0" algn="just">
              <a:buClr>
                <a:srgbClr val="002060"/>
              </a:buClr>
              <a:buNone/>
            </a:pPr>
            <a:endPar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5"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59</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528942950"/>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406117" y="1371156"/>
            <a:ext cx="8254962" cy="4651864"/>
          </a:xfrm>
          <a:prstGeom prst="rect">
            <a:avLst/>
          </a:prstGeom>
        </p:spPr>
        <p:txBody>
          <a:bodyPr>
            <a:no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lvl="0" algn="just" fontAlgn="auto">
              <a:lnSpc>
                <a:spcPct val="107000"/>
              </a:lnSpc>
              <a:spcAft>
                <a:spcPts val="0"/>
              </a:spcAft>
              <a:buClr>
                <a:srgbClr val="9E8E5C"/>
              </a:buClr>
              <a:defRPr/>
            </a:pPr>
            <a:r>
              <a:rPr lang="es-MX" sz="2000" dirty="0">
                <a:solidFill>
                  <a:srgbClr val="222222"/>
                </a:solidFill>
                <a:latin typeface="Arial" panose="020B0604020202020204" pitchFamily="34" charset="0"/>
              </a:rPr>
              <a:t>Las proteínas desempeñan un papel fundamental para la vida. Representan alrededor del 50% del peso seco de los tejidos.​ Son las biomoléculas más versátiles y diversas. Son imprescindibles para el crecimiento del organismo y realizan una enorme cantidad de funciones diferentes. </a:t>
            </a:r>
            <a:r>
              <a:rPr kumimoji="0" lang="es-MX" sz="2000" b="0" i="0" u="none" strike="noStrike" kern="1200" cap="none" spc="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Con base en su trascendencia, representa una sección muy importante, no sólo para la unidad de aprendizaje de Bioquímica Básica, sino para el área Bioquímica, en general. </a:t>
            </a:r>
          </a:p>
          <a:p>
            <a:pPr marL="274320" marR="0" lvl="0" indent="-274320" algn="just" defTabSz="914400" rtl="0" eaLnBrk="1" fontAlgn="auto" latinLnBrk="0" hangingPunct="1">
              <a:lnSpc>
                <a:spcPct val="107000"/>
              </a:lnSpc>
              <a:spcBef>
                <a:spcPts val="600"/>
              </a:spcBef>
              <a:spcAft>
                <a:spcPts val="0"/>
              </a:spcAft>
              <a:buClr>
                <a:srgbClr val="9E8E5C"/>
              </a:buClr>
              <a:buSzPct val="76000"/>
              <a:buFont typeface="Wingdings 3"/>
              <a:buChar char=""/>
              <a:tabLst/>
              <a:defRPr/>
            </a:pPr>
            <a:endParaRPr kumimoji="0" lang="es-MX" sz="1200" b="0" i="0" u="none" strike="noStrike" kern="1200" cap="none" spc="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a:p>
            <a:pPr lvl="0" algn="just" fontAlgn="auto">
              <a:lnSpc>
                <a:spcPct val="107000"/>
              </a:lnSpc>
              <a:spcAft>
                <a:spcPts val="0"/>
              </a:spcAft>
              <a:buClr>
                <a:srgbClr val="9E8E5C"/>
              </a:buClr>
              <a:defRPr/>
            </a:pPr>
            <a:r>
              <a:rPr kumimoji="0" lang="es-MX" sz="2000" b="0" i="0" u="none" strike="noStrike" kern="1200" cap="none" spc="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Esta presentación incluye la descripción de la estructura químicas de las Proteínas; sus funciones, puesto que </a:t>
            </a:r>
            <a:r>
              <a:rPr lang="es-MX" sz="2000" dirty="0">
                <a:solidFill>
                  <a:prstClr val="black"/>
                </a:solidFill>
                <a:latin typeface="Microsoft Sans Serif" panose="020B0604020202020204" pitchFamily="34" charset="0"/>
                <a:ea typeface="Microsoft Sans Serif" panose="020B0604020202020204" pitchFamily="34" charset="0"/>
                <a:cs typeface="Microsoft Sans Serif" panose="020B0604020202020204" pitchFamily="34" charset="0"/>
              </a:rPr>
              <a:t>todos los procesos biológicos dependen de la presencia o la actividad de este tipo de moléculas</a:t>
            </a:r>
            <a:r>
              <a:rPr lang="es-MX" sz="2000" dirty="0">
                <a:solidFill>
                  <a:prstClr val="black"/>
                </a:solidFill>
                <a:latin typeface="Microsoft Sans Serif" panose="020B0604020202020204" pitchFamily="34" charset="0"/>
                <a:ea typeface="Microsoft Sans Serif" panose="020B0604020202020204" pitchFamily="34" charset="0"/>
                <a:cs typeface="Microsoft Sans Serif" panose="020B0604020202020204" pitchFamily="34" charset="0"/>
                <a:sym typeface="Symbol" panose="05050102010706020507" pitchFamily="18" charset="2"/>
              </a:rPr>
              <a:t>; su clasificación y sus propiedades físicas y químicas;</a:t>
            </a:r>
            <a:r>
              <a:rPr kumimoji="0" lang="es-MX" sz="2000" b="0" i="0" u="none" strike="noStrike" kern="1200" cap="none" spc="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sym typeface="Symbol" panose="05050102010706020507" pitchFamily="18" charset="2"/>
              </a:rPr>
              <a:t> de tal forma que facilite la comprensión de las diversas funciones de las proteínas que se encuentran en los sistemas biológicos.  </a:t>
            </a:r>
            <a:endParaRPr kumimoji="0" lang="es-MX" sz="2000" b="0" i="0" u="none" strike="noStrike" kern="1200" cap="none" spc="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6" name="Marcador de número de diapositiva 1"/>
          <p:cNvSpPr txBox="1">
            <a:spLocks/>
          </p:cNvSpPr>
          <p:nvPr/>
        </p:nvSpPr>
        <p:spPr>
          <a:xfrm>
            <a:off x="8388424" y="6377382"/>
            <a:ext cx="281586" cy="365760"/>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6</a:t>
            </a:r>
          </a:p>
        </p:txBody>
      </p:sp>
      <p:sp>
        <p:nvSpPr>
          <p:cNvPr id="7" name="Rectangle 2">
            <a:extLst>
              <a:ext uri="{FF2B5EF4-FFF2-40B4-BE49-F238E27FC236}">
                <a16:creationId xmlns:a16="http://schemas.microsoft.com/office/drawing/2014/main" id="{32A7CEDF-71A0-49FC-B10F-C51D3490A501}"/>
              </a:ext>
            </a:extLst>
          </p:cNvPr>
          <p:cNvSpPr>
            <a:spLocks noGrp="1" noChangeArrowheads="1"/>
          </p:cNvSpPr>
          <p:nvPr>
            <p:ph type="title"/>
          </p:nvPr>
        </p:nvSpPr>
        <p:spPr>
          <a:xfrm>
            <a:off x="457200" y="228600"/>
            <a:ext cx="8229600" cy="914400"/>
          </a:xfrm>
          <a:noFill/>
          <a:ln/>
        </p:spPr>
        <p:txBody>
          <a:bodyPr anchor="ctr" anchorCtr="1">
            <a:normAutofit/>
          </a:bodyPr>
          <a:lstStyle/>
          <a:p>
            <a:pPr lvl="0" indent="-342900" algn="ctr">
              <a:spcBef>
                <a:spcPts val="600"/>
              </a:spcBef>
              <a:defRPr/>
            </a:pPr>
            <a:r>
              <a:rPr lang="es-ES_tradnl" sz="44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Justificación académica</a:t>
            </a:r>
          </a:p>
        </p:txBody>
      </p:sp>
    </p:spTree>
    <p:extLst>
      <p:ext uri="{BB962C8B-B14F-4D97-AF65-F5344CB8AC3E}">
        <p14:creationId xmlns:p14="http://schemas.microsoft.com/office/powerpoint/2010/main" val="249517724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0" y="152400"/>
            <a:ext cx="9144000" cy="990600"/>
          </a:xfrm>
          <a:noFill/>
          <a:ln/>
        </p:spPr>
        <p:txBody>
          <a:bodyPr>
            <a:noAutofit/>
          </a:bodyPr>
          <a:lstStyle/>
          <a:p>
            <a:pPr algn="ctr"/>
            <a:r>
              <a:rPr lang="es-ES_tradnl" sz="4000" b="1" dirty="0">
                <a:solidFill>
                  <a:schemeClr val="tx2">
                    <a:lumMod val="75000"/>
                  </a:schemeClr>
                </a:solidFill>
                <a:latin typeface="Arial" pitchFamily="34" charset="0"/>
                <a:cs typeface="Arial" pitchFamily="34" charset="0"/>
              </a:rPr>
              <a:t>ESTRUCTURA DE LAS PROTEÍNAS</a:t>
            </a:r>
          </a:p>
        </p:txBody>
      </p:sp>
      <p:sp>
        <p:nvSpPr>
          <p:cNvPr id="5"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60</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pic>
        <p:nvPicPr>
          <p:cNvPr id="2" name="Imagen 1"/>
          <p:cNvPicPr>
            <a:picLocks noChangeAspect="1"/>
          </p:cNvPicPr>
          <p:nvPr/>
        </p:nvPicPr>
        <p:blipFill rotWithShape="1">
          <a:blip r:embed="rId3"/>
          <a:srcRect t="17830" b="6413"/>
          <a:stretch/>
        </p:blipFill>
        <p:spPr>
          <a:xfrm>
            <a:off x="827169" y="1460540"/>
            <a:ext cx="7488831" cy="4259419"/>
          </a:xfrm>
          <a:prstGeom prst="rect">
            <a:avLst/>
          </a:prstGeom>
        </p:spPr>
      </p:pic>
      <p:sp>
        <p:nvSpPr>
          <p:cNvPr id="6" name="Rectángulo 5"/>
          <p:cNvSpPr/>
          <p:nvPr/>
        </p:nvSpPr>
        <p:spPr>
          <a:xfrm>
            <a:off x="1964884" y="5915134"/>
            <a:ext cx="5214248" cy="430887"/>
          </a:xfrm>
          <a:prstGeom prst="rect">
            <a:avLst/>
          </a:prstGeom>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200" b="1" i="0" u="none" strike="noStrike" kern="1200" cap="small"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Fuerzas intramoleculares que estabilizan a las proteínas   </a:t>
            </a:r>
            <a:r>
              <a:rPr kumimoji="0" lang="es-ES_tradnl" sz="1000" b="1" i="0" u="none" strike="noStrike" kern="1200" cap="small"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Fuente: es.slideshare.net, 2019</a:t>
            </a:r>
            <a:endParaRPr kumimoji="0" lang="es-MX"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endParaRPr>
          </a:p>
        </p:txBody>
      </p:sp>
    </p:spTree>
    <p:extLst>
      <p:ext uri="{BB962C8B-B14F-4D97-AF65-F5344CB8AC3E}">
        <p14:creationId xmlns:p14="http://schemas.microsoft.com/office/powerpoint/2010/main" val="3132099733"/>
      </p:ext>
    </p:extLst>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0" y="152400"/>
            <a:ext cx="9144000" cy="990600"/>
          </a:xfrm>
          <a:noFill/>
          <a:ln/>
        </p:spPr>
        <p:txBody>
          <a:bodyPr>
            <a:noAutofit/>
          </a:bodyPr>
          <a:lstStyle/>
          <a:p>
            <a:pPr algn="ctr"/>
            <a:r>
              <a:rPr lang="es-ES_tradnl" sz="4000" b="1" dirty="0">
                <a:solidFill>
                  <a:schemeClr val="tx2">
                    <a:lumMod val="75000"/>
                  </a:schemeClr>
                </a:solidFill>
                <a:latin typeface="Arial" pitchFamily="34" charset="0"/>
                <a:cs typeface="Arial" pitchFamily="34" charset="0"/>
              </a:rPr>
              <a:t>ESTRUCTURA DE LAS PROTEÍNAS</a:t>
            </a:r>
          </a:p>
        </p:txBody>
      </p:sp>
      <p:sp>
        <p:nvSpPr>
          <p:cNvPr id="26627" name="Rectangle 3"/>
          <p:cNvSpPr>
            <a:spLocks noGrp="1" noChangeArrowheads="1"/>
          </p:cNvSpPr>
          <p:nvPr>
            <p:ph sz="quarter" idx="1"/>
          </p:nvPr>
        </p:nvSpPr>
        <p:spPr>
          <a:xfrm>
            <a:off x="457200" y="1962513"/>
            <a:ext cx="8075240" cy="3672408"/>
          </a:xfrm>
          <a:noFill/>
          <a:ln/>
        </p:spPr>
        <p:txBody>
          <a:bodyPr>
            <a:noAutofit/>
          </a:bodyPr>
          <a:lstStyle/>
          <a:p>
            <a:pPr marL="514350" indent="-514350" algn="just">
              <a:buClr>
                <a:schemeClr val="tx1"/>
              </a:buClr>
              <a:buFont typeface="+mj-lt"/>
              <a:buAutoNum type="arabicPeriod" startAt="3"/>
            </a:pPr>
            <a:r>
              <a:rPr lang="es-ES_tradnl" sz="3200" b="1" cap="small"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Interacciones por puente de hidrógeno </a:t>
            </a: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en el interior de una proteína y en su superficie. Las cadenas laterales polares de los aminoácidos forman puentes de hidrógeno entre sí, así como con el agua o con el esqueleto polipeptídico</a:t>
            </a:r>
            <a:r>
              <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p>
          <a:p>
            <a:pPr marL="0" indent="0" algn="just">
              <a:buClr>
                <a:srgbClr val="002060"/>
              </a:buClr>
              <a:buNone/>
            </a:pPr>
            <a:endPar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5"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61</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1920710536"/>
      </p:ext>
    </p:extLst>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0" y="152400"/>
            <a:ext cx="9144000" cy="990600"/>
          </a:xfrm>
          <a:noFill/>
          <a:ln/>
        </p:spPr>
        <p:txBody>
          <a:bodyPr>
            <a:noAutofit/>
          </a:bodyPr>
          <a:lstStyle/>
          <a:p>
            <a:pPr algn="ctr"/>
            <a:r>
              <a:rPr lang="es-ES_tradnl" sz="4000" b="1" dirty="0">
                <a:solidFill>
                  <a:schemeClr val="tx2">
                    <a:lumMod val="75000"/>
                  </a:schemeClr>
                </a:solidFill>
                <a:latin typeface="Arial" pitchFamily="34" charset="0"/>
                <a:cs typeface="Arial" pitchFamily="34" charset="0"/>
              </a:rPr>
              <a:t>ESTRUCTURA DE LAS PROTEÍNAS</a:t>
            </a:r>
          </a:p>
        </p:txBody>
      </p:sp>
      <p:sp>
        <p:nvSpPr>
          <p:cNvPr id="26627" name="Rectangle 3"/>
          <p:cNvSpPr>
            <a:spLocks noGrp="1" noChangeArrowheads="1"/>
          </p:cNvSpPr>
          <p:nvPr>
            <p:ph sz="quarter" idx="1"/>
          </p:nvPr>
        </p:nvSpPr>
        <p:spPr>
          <a:xfrm>
            <a:off x="457200" y="1791338"/>
            <a:ext cx="8075240" cy="4032448"/>
          </a:xfrm>
          <a:noFill/>
          <a:ln/>
        </p:spPr>
        <p:txBody>
          <a:bodyPr>
            <a:noAutofit/>
          </a:bodyPr>
          <a:lstStyle/>
          <a:p>
            <a:pPr marL="514350" indent="-514350" algn="just">
              <a:buClr>
                <a:schemeClr val="tx1"/>
              </a:buClr>
              <a:buFont typeface="+mj-lt"/>
              <a:buAutoNum type="arabicPeriod" startAt="4"/>
            </a:pPr>
            <a:r>
              <a:rPr lang="es-ES_tradnl" sz="3200" b="1" cap="small"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Enlaces covalentes </a:t>
            </a: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se crean por reacciones químicas que alteran la estructura del polipéptido durante su síntesis o después como los puentes disulfuro que se encuentran en muchas proteínas extracelulares protegiendo de los cambios adversos de pH o de concentración salina.</a:t>
            </a:r>
            <a:endPar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5"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62</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1218385028"/>
      </p:ext>
    </p:extLst>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0" y="152400"/>
            <a:ext cx="9144000" cy="990600"/>
          </a:xfrm>
          <a:noFill/>
          <a:ln/>
        </p:spPr>
        <p:txBody>
          <a:bodyPr>
            <a:noAutofit/>
          </a:bodyPr>
          <a:lstStyle/>
          <a:p>
            <a:pPr algn="ctr"/>
            <a:r>
              <a:rPr lang="es-ES_tradnl" sz="4000" b="1" dirty="0">
                <a:solidFill>
                  <a:schemeClr val="tx2">
                    <a:lumMod val="75000"/>
                  </a:schemeClr>
                </a:solidFill>
                <a:latin typeface="Arial" pitchFamily="34" charset="0"/>
                <a:cs typeface="Arial" pitchFamily="34" charset="0"/>
              </a:rPr>
              <a:t>ESTRUCTURA DE LAS PROTEÍNAS</a:t>
            </a:r>
          </a:p>
        </p:txBody>
      </p:sp>
      <p:sp>
        <p:nvSpPr>
          <p:cNvPr id="26627" name="Rectangle 3"/>
          <p:cNvSpPr>
            <a:spLocks noGrp="1" noChangeArrowheads="1"/>
          </p:cNvSpPr>
          <p:nvPr>
            <p:ph sz="quarter" idx="1"/>
          </p:nvPr>
        </p:nvSpPr>
        <p:spPr>
          <a:xfrm>
            <a:off x="457200" y="1944407"/>
            <a:ext cx="8229600" cy="3672408"/>
          </a:xfrm>
          <a:noFill/>
          <a:ln/>
        </p:spPr>
        <p:txBody>
          <a:bodyPr>
            <a:noAutofit/>
          </a:bodyPr>
          <a:lstStyle/>
          <a:p>
            <a:pPr marL="514350" indent="-514350" algn="just">
              <a:buClr>
                <a:schemeClr val="tx1"/>
              </a:buClr>
              <a:buFont typeface="+mj-lt"/>
              <a:buAutoNum type="arabicPeriod" startAt="5"/>
            </a:pPr>
            <a:r>
              <a:rPr lang="es-ES_tradnl" sz="3200" b="1" cap="small"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Hidratación:</a:t>
            </a:r>
            <a:r>
              <a:rPr lang="es-ES_tradnl" sz="3200" b="1" cap="small"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El agua estructural es una importante estabilizadora de la estructura proteínica. La capa de hidratación dinámica que se forma alrededor de la proteína también contribuyen con la flexibilidad requerida para la actividad biológica</a:t>
            </a:r>
            <a:r>
              <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p>
          <a:p>
            <a:pPr marL="0" indent="0" algn="just">
              <a:buClr>
                <a:srgbClr val="002060"/>
              </a:buClr>
              <a:buNone/>
            </a:pPr>
            <a:endPar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5"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63</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412029650"/>
      </p:ext>
    </p:extLst>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0" y="152400"/>
            <a:ext cx="9144000" cy="990600"/>
          </a:xfrm>
          <a:noFill/>
          <a:ln/>
        </p:spPr>
        <p:txBody>
          <a:bodyPr>
            <a:noAutofit/>
          </a:bodyPr>
          <a:lstStyle/>
          <a:p>
            <a:pPr algn="ctr"/>
            <a:r>
              <a:rPr lang="es-ES_tradnl" sz="4000" b="1" dirty="0">
                <a:solidFill>
                  <a:schemeClr val="tx2">
                    <a:lumMod val="75000"/>
                  </a:schemeClr>
                </a:solidFill>
                <a:latin typeface="Arial" pitchFamily="34" charset="0"/>
                <a:cs typeface="Arial" pitchFamily="34" charset="0"/>
              </a:rPr>
              <a:t>ESTRUCTURA DE LAS PROTEÍNAS</a:t>
            </a:r>
          </a:p>
        </p:txBody>
      </p:sp>
      <p:pic>
        <p:nvPicPr>
          <p:cNvPr id="4098" name="Picture 2" descr="http://www.ehu.eus/biomoleculas/agua/jpg/solvation.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449228" y="1316901"/>
            <a:ext cx="4248472" cy="4488001"/>
          </a:xfrm>
          <a:prstGeom prst="rect">
            <a:avLst/>
          </a:prstGeom>
          <a:noFill/>
          <a:extLst>
            <a:ext uri="{909E8E84-426E-40DD-AFC4-6F175D3DCCD1}">
              <a14:hiddenFill xmlns:a14="http://schemas.microsoft.com/office/drawing/2010/main">
                <a:solidFill>
                  <a:srgbClr val="FFFFFF"/>
                </a:solidFill>
              </a14:hiddenFill>
            </a:ext>
          </a:extLst>
        </p:spPr>
      </p:pic>
      <p:sp>
        <p:nvSpPr>
          <p:cNvPr id="5"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64</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6" name="Rectángulo 5"/>
          <p:cNvSpPr/>
          <p:nvPr/>
        </p:nvSpPr>
        <p:spPr>
          <a:xfrm>
            <a:off x="872765" y="5947218"/>
            <a:ext cx="7398500" cy="430887"/>
          </a:xfrm>
          <a:prstGeom prst="rect">
            <a:avLst/>
          </a:prstGeom>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200" b="1" i="0" u="none" strike="noStrike" kern="1200" cap="small"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Interacción de las moléculas del Agua con la estructura terciaria de las proteínas   </a:t>
            </a:r>
            <a:r>
              <a:rPr kumimoji="0" lang="es-ES_tradnl" sz="1000" b="1" i="0" u="none" strike="noStrike" kern="1200" cap="small"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Fuente: es.slideshare.net, 2019</a:t>
            </a:r>
            <a:endParaRPr kumimoji="0" lang="es-MX"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endParaRPr>
          </a:p>
        </p:txBody>
      </p:sp>
    </p:spTree>
    <p:extLst>
      <p:ext uri="{BB962C8B-B14F-4D97-AF65-F5344CB8AC3E}">
        <p14:creationId xmlns:p14="http://schemas.microsoft.com/office/powerpoint/2010/main" val="3441510282"/>
      </p:ext>
    </p:extLst>
  </p:cSld>
  <p:clrMapOvr>
    <a:masterClrMapping/>
  </p:clrMapOv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0" y="152400"/>
            <a:ext cx="9144000" cy="990600"/>
          </a:xfrm>
          <a:noFill/>
          <a:ln/>
        </p:spPr>
        <p:txBody>
          <a:bodyPr>
            <a:noAutofit/>
          </a:bodyPr>
          <a:lstStyle/>
          <a:p>
            <a:pPr algn="ctr"/>
            <a:r>
              <a:rPr lang="es-ES_tradnl" sz="4000" b="1" dirty="0">
                <a:solidFill>
                  <a:schemeClr val="tx2">
                    <a:lumMod val="75000"/>
                  </a:schemeClr>
                </a:solidFill>
                <a:latin typeface="Arial" pitchFamily="34" charset="0"/>
                <a:cs typeface="Arial" pitchFamily="34" charset="0"/>
              </a:rPr>
              <a:t>ESTRUCTURA DE LAS PROTEÍNAS</a:t>
            </a:r>
          </a:p>
        </p:txBody>
      </p:sp>
      <p:sp>
        <p:nvSpPr>
          <p:cNvPr id="26627" name="Rectangle 3"/>
          <p:cNvSpPr>
            <a:spLocks noGrp="1" noChangeArrowheads="1"/>
          </p:cNvSpPr>
          <p:nvPr>
            <p:ph sz="quarter" idx="1"/>
          </p:nvPr>
        </p:nvSpPr>
        <p:spPr>
          <a:xfrm>
            <a:off x="457200" y="1700808"/>
            <a:ext cx="8075240" cy="4032448"/>
          </a:xfrm>
          <a:noFill/>
          <a:ln/>
        </p:spPr>
        <p:txBody>
          <a:bodyPr>
            <a:noAutofit/>
          </a:bodyPr>
          <a:lstStyle/>
          <a:p>
            <a:pPr marL="0" indent="0" algn="just">
              <a:lnSpc>
                <a:spcPct val="114000"/>
              </a:lnSpc>
              <a:buClr>
                <a:srgbClr val="002060"/>
              </a:buClr>
              <a:buNone/>
            </a:pPr>
            <a:r>
              <a:rPr lang="es-ES_tradnl" sz="3200" b="1" cap="small"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Estructura Cuaternaria</a:t>
            </a:r>
            <a:r>
              <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Muchas proteínas, en particular las que tienen pesos moleculares elevados, están formadas por varias cadenas polipeptídicas denominadas </a:t>
            </a:r>
            <a:r>
              <a:rPr lang="es-ES_tradnl" sz="3200" b="1" cap="small"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subunidades o </a:t>
            </a:r>
            <a:r>
              <a:rPr lang="es-ES_tradnl" sz="3200" b="1" cap="small" dirty="0" err="1">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protómeros</a:t>
            </a:r>
            <a:r>
              <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pudiendo ser idénticas o diferentes; por lo que reciben el nombre de </a:t>
            </a:r>
            <a:r>
              <a:rPr lang="es-ES_tradnl" sz="3200" b="1" cap="small" dirty="0" err="1">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oligómeros</a:t>
            </a:r>
            <a:r>
              <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p>
          <a:p>
            <a:pPr marL="0" indent="0" algn="just">
              <a:buClr>
                <a:srgbClr val="002060"/>
              </a:buClr>
              <a:buNone/>
            </a:pPr>
            <a:endPar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5"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65</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4052703912"/>
      </p:ext>
    </p:extLst>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a:xfrm>
            <a:off x="0" y="152400"/>
            <a:ext cx="9144000" cy="990600"/>
          </a:xfrm>
          <a:noFill/>
          <a:ln/>
        </p:spPr>
        <p:txBody>
          <a:bodyPr>
            <a:noAutofit/>
          </a:bodyPr>
          <a:lstStyle/>
          <a:p>
            <a:pPr algn="ctr"/>
            <a:r>
              <a:rPr lang="es-ES_tradnl" sz="4000" b="1" dirty="0">
                <a:solidFill>
                  <a:schemeClr val="tx2">
                    <a:lumMod val="75000"/>
                  </a:schemeClr>
                </a:solidFill>
                <a:latin typeface="Arial" pitchFamily="34" charset="0"/>
                <a:cs typeface="Arial" pitchFamily="34" charset="0"/>
              </a:rPr>
              <a:t>ESTRUCTURA DE LAS PROTEÍNAS</a:t>
            </a:r>
          </a:p>
        </p:txBody>
      </p:sp>
      <p:sp>
        <p:nvSpPr>
          <p:cNvPr id="7"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66</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pic>
        <p:nvPicPr>
          <p:cNvPr id="8" name="Imagen 7"/>
          <p:cNvPicPr>
            <a:picLocks noChangeAspect="1"/>
          </p:cNvPicPr>
          <p:nvPr/>
        </p:nvPicPr>
        <p:blipFill rotWithShape="1">
          <a:blip r:embed="rId2" cstate="screen">
            <a:extLst>
              <a:ext uri="{28A0092B-C50C-407E-A947-70E740481C1C}">
                <a14:useLocalDpi xmlns:a14="http://schemas.microsoft.com/office/drawing/2010/main"/>
              </a:ext>
            </a:extLst>
          </a:blip>
          <a:srcRect l="6172" t="1701" r="6172" b="10101"/>
          <a:stretch/>
        </p:blipFill>
        <p:spPr>
          <a:xfrm>
            <a:off x="2006871" y="1490067"/>
            <a:ext cx="4896545" cy="4032448"/>
          </a:xfrm>
          <a:prstGeom prst="rect">
            <a:avLst/>
          </a:prstGeom>
        </p:spPr>
      </p:pic>
      <p:sp>
        <p:nvSpPr>
          <p:cNvPr id="9" name="Rectángulo 8"/>
          <p:cNvSpPr/>
          <p:nvPr/>
        </p:nvSpPr>
        <p:spPr>
          <a:xfrm>
            <a:off x="2612807" y="5922539"/>
            <a:ext cx="3944670" cy="430887"/>
          </a:xfrm>
          <a:prstGeom prst="rect">
            <a:avLst/>
          </a:prstGeom>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200" b="1" i="0" u="none" strike="noStrike" kern="1200" cap="small"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Estructura cuaternaria de la Hemoglobina</a:t>
            </a:r>
            <a:r>
              <a:rPr kumimoji="0" lang="es-ES_tradnl" sz="1200" b="1" i="0" u="none" strike="noStrike" kern="1200" cap="small"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  </a:t>
            </a:r>
            <a:r>
              <a:rPr kumimoji="0" lang="es-ES_tradnl" sz="1000" b="1" i="0" u="none" strike="noStrike" kern="1200" cap="small"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000" b="0" i="0" u="none" strike="noStrike" kern="1200" cap="none"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Fuente: alamy.es, 2019</a:t>
            </a:r>
            <a:endParaRPr kumimoji="0" lang="es-MX" sz="1000" b="0" i="0" u="none" strike="noStrike" kern="1200" cap="none"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endParaRPr>
          </a:p>
        </p:txBody>
      </p:sp>
    </p:spTree>
    <p:extLst>
      <p:ext uri="{BB962C8B-B14F-4D97-AF65-F5344CB8AC3E}">
        <p14:creationId xmlns:p14="http://schemas.microsoft.com/office/powerpoint/2010/main" val="324789248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0" y="152400"/>
            <a:ext cx="9144000" cy="990600"/>
          </a:xfrm>
          <a:noFill/>
          <a:ln/>
        </p:spPr>
        <p:txBody>
          <a:bodyPr>
            <a:noAutofit/>
          </a:bodyPr>
          <a:lstStyle/>
          <a:p>
            <a:pPr algn="ctr"/>
            <a:r>
              <a:rPr lang="es-ES_tradnl" sz="4000" b="1" dirty="0">
                <a:solidFill>
                  <a:schemeClr val="tx2">
                    <a:lumMod val="75000"/>
                  </a:schemeClr>
                </a:solidFill>
                <a:latin typeface="Arial" pitchFamily="34" charset="0"/>
                <a:cs typeface="Arial" pitchFamily="34" charset="0"/>
              </a:rPr>
              <a:t>ESTRUCTURA DE LAS PROTEÍNAS</a:t>
            </a:r>
          </a:p>
        </p:txBody>
      </p:sp>
      <p:sp>
        <p:nvSpPr>
          <p:cNvPr id="26627" name="Rectangle 3"/>
          <p:cNvSpPr>
            <a:spLocks noGrp="1" noChangeArrowheads="1"/>
          </p:cNvSpPr>
          <p:nvPr>
            <p:ph sz="quarter" idx="1"/>
          </p:nvPr>
        </p:nvSpPr>
        <p:spPr>
          <a:xfrm>
            <a:off x="457200" y="2060848"/>
            <a:ext cx="8075240" cy="3528392"/>
          </a:xfrm>
          <a:noFill/>
          <a:ln/>
        </p:spPr>
        <p:txBody>
          <a:bodyPr>
            <a:noAutofit/>
          </a:bodyPr>
          <a:lstStyle/>
          <a:p>
            <a:pPr marL="0" indent="0" algn="just">
              <a:buClr>
                <a:srgbClr val="002060"/>
              </a:buClr>
              <a:buNone/>
            </a:pP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Existen varias razones que explican las </a:t>
            </a:r>
            <a:r>
              <a:rPr lang="es-ES_tradnl" sz="3200" b="1" cap="small"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proteínas oligoméricas</a:t>
            </a:r>
            <a:r>
              <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p>
          <a:p>
            <a:pPr marL="514350" indent="-514350" algn="just">
              <a:buClr>
                <a:schemeClr val="tx1"/>
              </a:buClr>
              <a:buFont typeface="+mj-lt"/>
              <a:buAutoNum type="arabicPeriod"/>
            </a:pP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a:t>
            </a:r>
            <a:r>
              <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3200" b="1" cap="small"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síntesis de subunidades </a:t>
            </a: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aisladas es más eficaz que aumentar sustancialmente la longitud de una cadena polipeptídica. </a:t>
            </a:r>
          </a:p>
          <a:p>
            <a:pPr marL="0" indent="0" algn="just">
              <a:buClr>
                <a:srgbClr val="002060"/>
              </a:buClr>
              <a:buNone/>
            </a:pPr>
            <a:endPar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5"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67</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2206284175"/>
      </p:ext>
    </p:extLst>
  </p:cSld>
  <p:clrMapOvr>
    <a:masterClrMapping/>
  </p:clrMapOv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0" y="152400"/>
            <a:ext cx="9144000" cy="990600"/>
          </a:xfrm>
          <a:noFill/>
          <a:ln/>
        </p:spPr>
        <p:txBody>
          <a:bodyPr>
            <a:noAutofit/>
          </a:bodyPr>
          <a:lstStyle/>
          <a:p>
            <a:pPr algn="ctr"/>
            <a:r>
              <a:rPr lang="es-ES_tradnl" sz="4000" b="1" dirty="0">
                <a:solidFill>
                  <a:schemeClr val="tx2">
                    <a:lumMod val="75000"/>
                  </a:schemeClr>
                </a:solidFill>
                <a:latin typeface="Arial" pitchFamily="34" charset="0"/>
                <a:cs typeface="Arial" pitchFamily="34" charset="0"/>
              </a:rPr>
              <a:t>ESTRUCTURA DE LAS PROTEÍNAS</a:t>
            </a:r>
          </a:p>
        </p:txBody>
      </p:sp>
      <p:sp>
        <p:nvSpPr>
          <p:cNvPr id="26627" name="Rectangle 3"/>
          <p:cNvSpPr>
            <a:spLocks noGrp="1" noChangeArrowheads="1"/>
          </p:cNvSpPr>
          <p:nvPr>
            <p:ph sz="quarter" idx="1"/>
          </p:nvPr>
        </p:nvSpPr>
        <p:spPr>
          <a:xfrm>
            <a:off x="457200" y="2132856"/>
            <a:ext cx="8075240" cy="3096344"/>
          </a:xfrm>
          <a:noFill/>
          <a:ln/>
        </p:spPr>
        <p:txBody>
          <a:bodyPr>
            <a:noAutofit/>
          </a:bodyPr>
          <a:lstStyle/>
          <a:p>
            <a:pPr marL="514350" indent="-514350" algn="just">
              <a:lnSpc>
                <a:spcPct val="114000"/>
              </a:lnSpc>
              <a:buClr>
                <a:schemeClr val="tx1"/>
              </a:buClr>
              <a:buFont typeface="+mj-lt"/>
              <a:buAutoNum type="arabicPeriod" startAt="2"/>
            </a:pP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En</a:t>
            </a:r>
            <a:r>
              <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3200" b="1" cap="small"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los complejos supramoleculares</a:t>
            </a:r>
            <a:r>
              <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como las fibras de colágeno, la sustitución de componentes más pequeños desgastados o dañados puede realizarse de manera más eficaz.</a:t>
            </a:r>
          </a:p>
        </p:txBody>
      </p:sp>
      <p:sp>
        <p:nvSpPr>
          <p:cNvPr id="5"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68</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1526789589"/>
      </p:ext>
    </p:extLst>
  </p:cSld>
  <p:clrMapOvr>
    <a:masterClrMapping/>
  </p:clrMapOv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0" y="152400"/>
            <a:ext cx="9144000" cy="990600"/>
          </a:xfrm>
          <a:noFill/>
          <a:ln/>
        </p:spPr>
        <p:txBody>
          <a:bodyPr>
            <a:noAutofit/>
          </a:bodyPr>
          <a:lstStyle/>
          <a:p>
            <a:pPr algn="ctr"/>
            <a:r>
              <a:rPr lang="es-ES_tradnl" sz="4000" b="1" dirty="0">
                <a:solidFill>
                  <a:schemeClr val="tx2">
                    <a:lumMod val="75000"/>
                  </a:schemeClr>
                </a:solidFill>
                <a:latin typeface="Arial" pitchFamily="34" charset="0"/>
                <a:cs typeface="Arial" pitchFamily="34" charset="0"/>
              </a:rPr>
              <a:t>ESTRUCTURA DE LAS PROTEÍNAS</a:t>
            </a:r>
          </a:p>
        </p:txBody>
      </p:sp>
      <p:sp>
        <p:nvSpPr>
          <p:cNvPr id="26627" name="Rectangle 3"/>
          <p:cNvSpPr>
            <a:spLocks noGrp="1" noChangeArrowheads="1"/>
          </p:cNvSpPr>
          <p:nvPr>
            <p:ph sz="quarter" idx="1"/>
          </p:nvPr>
        </p:nvSpPr>
        <p:spPr>
          <a:xfrm>
            <a:off x="457200" y="2564904"/>
            <a:ext cx="8075240" cy="2160240"/>
          </a:xfrm>
          <a:noFill/>
          <a:ln/>
        </p:spPr>
        <p:txBody>
          <a:bodyPr>
            <a:noAutofit/>
          </a:bodyPr>
          <a:lstStyle/>
          <a:p>
            <a:pPr marL="514350" indent="-514350" algn="just">
              <a:lnSpc>
                <a:spcPct val="114000"/>
              </a:lnSpc>
              <a:buClr>
                <a:schemeClr val="tx1"/>
              </a:buClr>
              <a:buFont typeface="+mj-lt"/>
              <a:buAutoNum type="arabicPeriod" startAt="3"/>
            </a:pP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Las</a:t>
            </a:r>
            <a:r>
              <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3200" b="1" cap="small"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interacciones complejas </a:t>
            </a: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de varias subunidades sirven para regular la función biológica de una proteína.</a:t>
            </a:r>
          </a:p>
        </p:txBody>
      </p:sp>
      <p:sp>
        <p:nvSpPr>
          <p:cNvPr id="5"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69</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775899916"/>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noFill/>
          <a:ln/>
        </p:spPr>
        <p:txBody>
          <a:bodyPr anchor="ctr" anchorCtr="1">
            <a:normAutofit/>
          </a:bodyPr>
          <a:lstStyle/>
          <a:p>
            <a:pPr lvl="0" indent="-342900" algn="ctr">
              <a:spcBef>
                <a:spcPts val="600"/>
              </a:spcBef>
              <a:defRPr/>
            </a:pPr>
            <a:r>
              <a:rPr lang="es-ES_tradnl" sz="44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Introducción</a:t>
            </a:r>
          </a:p>
        </p:txBody>
      </p:sp>
      <p:sp>
        <p:nvSpPr>
          <p:cNvPr id="6" name="5 Marcador de contenido"/>
          <p:cNvSpPr>
            <a:spLocks noGrp="1"/>
          </p:cNvSpPr>
          <p:nvPr>
            <p:ph sz="quarter" idx="2"/>
          </p:nvPr>
        </p:nvSpPr>
        <p:spPr>
          <a:xfrm>
            <a:off x="3687653" y="1258664"/>
            <a:ext cx="4986193" cy="5021160"/>
          </a:xfrm>
        </p:spPr>
        <p:txBody>
          <a:bodyPr anchor="ctr">
            <a:normAutofit lnSpcReduction="10000"/>
          </a:bodyPr>
          <a:lstStyle/>
          <a:p>
            <a:pPr marL="0" indent="-342900" algn="ctr">
              <a:spcBef>
                <a:spcPts val="1200"/>
              </a:spcBef>
              <a:spcAft>
                <a:spcPts val="1200"/>
              </a:spcAft>
              <a:buClr>
                <a:srgbClr val="002060"/>
              </a:buClr>
              <a:buNone/>
              <a:defRPr/>
            </a:pPr>
            <a:r>
              <a:rPr lang="es-MX" sz="2800" b="1"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Propósito de la Unidad</a:t>
            </a:r>
          </a:p>
          <a:p>
            <a:pPr marL="0" indent="0" algn="just">
              <a:buNone/>
            </a:pPr>
            <a:r>
              <a:rPr lang="es-MX"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Identificar y explicar la composición química y la organización estructural y funcional de las proteínas, por medio de la revisión conceptual y la observación experimental, para relacionarlas con las  diversas funciones de las proteínas en los organismos vivos. </a:t>
            </a:r>
            <a:r>
              <a:rPr lang="es-MX" b="1" cap="small"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	</a:t>
            </a:r>
          </a:p>
        </p:txBody>
      </p:sp>
      <p:pic>
        <p:nvPicPr>
          <p:cNvPr id="22530" name="Picture 2"/>
          <p:cNvPicPr>
            <a:picLocks noChangeAspect="1" noChangeArrowheads="1"/>
          </p:cNvPicPr>
          <p:nvPr/>
        </p:nvPicPr>
        <p:blipFill>
          <a:blip r:embed="rId3" cstate="email">
            <a:extLst>
              <a:ext uri="{BEBA8EAE-BF5A-486C-A8C5-ECC9F3942E4B}">
                <a14:imgProps xmlns:a14="http://schemas.microsoft.com/office/drawing/2010/main">
                  <a14:imgLayer r:embed="rId4">
                    <a14:imgEffect>
                      <a14:colorTemperature colorTemp="5900"/>
                    </a14:imgEffect>
                    <a14:imgEffect>
                      <a14:brightnessContrast bright="20000"/>
                    </a14:imgEffect>
                  </a14:imgLayer>
                </a14:imgProps>
              </a:ext>
              <a:ext uri="{28A0092B-C50C-407E-A947-70E740481C1C}">
                <a14:useLocalDpi xmlns:a14="http://schemas.microsoft.com/office/drawing/2010/main"/>
              </a:ext>
            </a:extLst>
          </a:blip>
          <a:srcRect/>
          <a:stretch>
            <a:fillRect/>
          </a:stretch>
        </p:blipFill>
        <p:spPr bwMode="auto">
          <a:xfrm>
            <a:off x="372128" y="1603618"/>
            <a:ext cx="3212289" cy="40576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2"/>
          <p:cNvSpPr txBox="1">
            <a:spLocks noChangeArrowheads="1"/>
          </p:cNvSpPr>
          <p:nvPr/>
        </p:nvSpPr>
        <p:spPr>
          <a:xfrm>
            <a:off x="544512" y="2132856"/>
            <a:ext cx="8218640" cy="720080"/>
          </a:xfrm>
          <a:prstGeom prst="rect">
            <a:avLst/>
          </a:prstGeom>
        </p:spPr>
        <p:txBody>
          <a:bodyPr/>
          <a:lstStyle>
            <a:lvl1pPr algn="l" rtl="0" eaLnBrk="1" latinLnBrk="0" hangingPunct="1">
              <a:spcBef>
                <a:spcPct val="0"/>
              </a:spcBef>
              <a:buNone/>
              <a:defRPr kumimoji="0" sz="3200" kern="1200">
                <a:solidFill>
                  <a:schemeClr val="tx2"/>
                </a:solidFill>
                <a:latin typeface="+mj-lt"/>
                <a:ea typeface="+mj-ea"/>
                <a:cs typeface="+mj-cs"/>
              </a:defRPr>
            </a:lvl1pPr>
          </a:lstStyle>
          <a:p>
            <a:pPr algn="ctr" eaLnBrk="0" fontAlgn="auto" hangingPunct="0">
              <a:spcAft>
                <a:spcPts val="0"/>
              </a:spcAft>
              <a:defRPr/>
            </a:pPr>
            <a:endParaRPr lang="es-MX" sz="4400" b="1" cap="small" spc="100" dirty="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10" name="9 CuadroTexto"/>
          <p:cNvSpPr txBox="1"/>
          <p:nvPr/>
        </p:nvSpPr>
        <p:spPr>
          <a:xfrm>
            <a:off x="0" y="5775647"/>
            <a:ext cx="3687653" cy="423193"/>
          </a:xfrm>
          <a:prstGeom prst="rect">
            <a:avLst/>
          </a:prstGeom>
          <a:noFill/>
        </p:spPr>
        <p:txBody>
          <a:bodyPr wrap="square" rtlCol="0">
            <a:spAutoFit/>
          </a:bodyPr>
          <a:lstStyle/>
          <a:p>
            <a:pPr lvl="0" algn="ctr"/>
            <a:r>
              <a:rPr lang="es-MX" altLang="es-MX" sz="1100" b="1" cap="small"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Estructura alfa helicoidal de las Proteínas. </a:t>
            </a:r>
          </a:p>
          <a:p>
            <a:pPr lvl="0" algn="ctr"/>
            <a:r>
              <a:rPr lang="es-MX" altLang="es-MX" sz="1000" spc="100" dirty="0">
                <a:solidFill>
                  <a:srgbClr val="6B6149">
                    <a:lumMod val="50000"/>
                  </a:srgbClr>
                </a:solidFill>
                <a:latin typeface="Microsoft Sans Serif" pitchFamily="34" charset="0"/>
                <a:cs typeface="Microsoft Sans Serif" pitchFamily="34" charset="0"/>
              </a:rPr>
              <a:t>Fuente: </a:t>
            </a:r>
            <a:r>
              <a:rPr lang="es-MX" altLang="es-MX" sz="1000" spc="100" dirty="0">
                <a:solidFill>
                  <a:schemeClr val="accent6">
                    <a:lumMod val="50000"/>
                  </a:schemeClr>
                </a:solidFill>
                <a:latin typeface="Microsoft Sans Serif" pitchFamily="34" charset="0"/>
                <a:cs typeface="Microsoft Sans Serif" pitchFamily="34" charset="0"/>
              </a:rPr>
              <a:t>Imágenes de Google, 2019 </a:t>
            </a:r>
          </a:p>
        </p:txBody>
      </p:sp>
      <p:sp>
        <p:nvSpPr>
          <p:cNvPr id="2" name="Marcador de número de diapositiva 1"/>
          <p:cNvSpPr>
            <a:spLocks noGrp="1"/>
          </p:cNvSpPr>
          <p:nvPr>
            <p:ph type="sldNum" sz="quarter" idx="12"/>
          </p:nvPr>
        </p:nvSpPr>
        <p:spPr>
          <a:xfrm>
            <a:off x="8388424" y="6377382"/>
            <a:ext cx="281586" cy="365760"/>
          </a:xfrm>
        </p:spPr>
        <p:txBody>
          <a:bodyPr/>
          <a:lstStyle/>
          <a:p>
            <a:pPr algn="ctr"/>
            <a:fld id="{B48A81B7-DF7F-4A12-876D-6C06510AE55E}" type="slidenum">
              <a:rPr lang="es-ES_tradnl" sz="1100" b="1" smtClean="0">
                <a:latin typeface="Microsoft Sans Serif" panose="020B0604020202020204" pitchFamily="34" charset="0"/>
                <a:ea typeface="Microsoft Sans Serif" panose="020B0604020202020204" pitchFamily="34" charset="0"/>
                <a:cs typeface="Microsoft Sans Serif" panose="020B0604020202020204" pitchFamily="34" charset="0"/>
              </a:rPr>
              <a:pPr algn="ctr"/>
              <a:t>7</a:t>
            </a:fld>
            <a:endParaRPr lang="es-ES_tradnl" sz="11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433012252"/>
      </p:ext>
    </p:extLst>
  </p:cSld>
  <p:clrMapOvr>
    <a:masterClrMapping/>
  </p:clrMapOv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523875" y="1381125"/>
            <a:ext cx="8096250" cy="4095750"/>
          </a:xfrm>
          <a:prstGeom prst="rect">
            <a:avLst/>
          </a:prstGeom>
        </p:spPr>
      </p:pic>
      <p:sp>
        <p:nvSpPr>
          <p:cNvPr id="6" name="Rectangle 2"/>
          <p:cNvSpPr>
            <a:spLocks noGrp="1" noChangeArrowheads="1"/>
          </p:cNvSpPr>
          <p:nvPr>
            <p:ph type="title"/>
          </p:nvPr>
        </p:nvSpPr>
        <p:spPr>
          <a:xfrm>
            <a:off x="0" y="152400"/>
            <a:ext cx="9144000" cy="990600"/>
          </a:xfrm>
          <a:noFill/>
          <a:ln/>
        </p:spPr>
        <p:txBody>
          <a:bodyPr>
            <a:noAutofit/>
          </a:bodyPr>
          <a:lstStyle/>
          <a:p>
            <a:pPr algn="ctr"/>
            <a:r>
              <a:rPr lang="es-ES_tradnl" sz="4000" b="1" dirty="0">
                <a:solidFill>
                  <a:schemeClr val="tx2">
                    <a:lumMod val="75000"/>
                  </a:schemeClr>
                </a:solidFill>
                <a:latin typeface="Arial" pitchFamily="34" charset="0"/>
                <a:cs typeface="Arial" pitchFamily="34" charset="0"/>
              </a:rPr>
              <a:t>ESTRUCTURA DE LAS PROTEÍNAS</a:t>
            </a:r>
          </a:p>
        </p:txBody>
      </p:sp>
      <p:sp>
        <p:nvSpPr>
          <p:cNvPr id="7" name="Rectángulo 6"/>
          <p:cNvSpPr/>
          <p:nvPr/>
        </p:nvSpPr>
        <p:spPr>
          <a:xfrm>
            <a:off x="742112" y="5730362"/>
            <a:ext cx="7686079" cy="615553"/>
          </a:xfrm>
          <a:prstGeom prst="rect">
            <a:avLst/>
          </a:prstGeom>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200" b="1" i="0" u="none" strike="noStrike" kern="1200" cap="small"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 Alteraciones en la estructura de la Hemoglobina,</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200" b="1" i="0" u="none" strike="noStrike" kern="1200" cap="small"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  de un estado tenso en la Desoxihemoglobina a un estado relajado en la Oxihemoglobina</a:t>
            </a:r>
            <a:r>
              <a:rPr kumimoji="0" lang="es-ES_tradnl" sz="1000" b="1" i="0" u="none" strike="noStrike" kern="1200" cap="small"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Fuente: researchgate.net, 2019</a:t>
            </a:r>
            <a:endParaRPr kumimoji="0" lang="es-MX"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endParaRPr>
          </a:p>
        </p:txBody>
      </p:sp>
      <p:sp>
        <p:nvSpPr>
          <p:cNvPr id="8"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70</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29061262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0" y="152400"/>
            <a:ext cx="9144000" cy="776270"/>
          </a:xfrm>
          <a:noFill/>
          <a:ln/>
        </p:spPr>
        <p:txBody>
          <a:bodyPr>
            <a:normAutofit/>
          </a:bodyPr>
          <a:lstStyle/>
          <a:p>
            <a:pPr algn="ctr"/>
            <a:r>
              <a:rPr lang="es-ES_tradnl" b="1" dirty="0">
                <a:solidFill>
                  <a:schemeClr val="tx2">
                    <a:lumMod val="75000"/>
                  </a:schemeClr>
                </a:solidFill>
                <a:latin typeface="Arial" pitchFamily="34" charset="0"/>
                <a:cs typeface="Arial" pitchFamily="34" charset="0"/>
              </a:rPr>
              <a:t>DESNATURALIZACIÓN DE LAS PROTEINAS</a:t>
            </a:r>
          </a:p>
        </p:txBody>
      </p:sp>
      <p:sp>
        <p:nvSpPr>
          <p:cNvPr id="28675" name="Rectangle 3"/>
          <p:cNvSpPr>
            <a:spLocks noGrp="1" noChangeArrowheads="1"/>
          </p:cNvSpPr>
          <p:nvPr>
            <p:ph sz="quarter" idx="1"/>
          </p:nvPr>
        </p:nvSpPr>
        <p:spPr>
          <a:xfrm>
            <a:off x="457200" y="1494253"/>
            <a:ext cx="8229600" cy="4608512"/>
          </a:xfrm>
          <a:noFill/>
          <a:ln/>
        </p:spPr>
        <p:txBody>
          <a:bodyPr>
            <a:normAutofit lnSpcReduction="10000"/>
          </a:bodyPr>
          <a:lstStyle/>
          <a:p>
            <a:pPr marL="0" indent="0" algn="just">
              <a:lnSpc>
                <a:spcPct val="114000"/>
              </a:lnSpc>
              <a:buClr>
                <a:srgbClr val="002060"/>
              </a:buClr>
              <a:buNone/>
            </a:pP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Considerando las pequeñas diferencias de energía libre de las proteínas plegadas y desplegadas, no es sorprendente que la estructura proteínica sea muy sensible a los factores del entorno.</a:t>
            </a:r>
          </a:p>
          <a:p>
            <a:pPr marL="0" indent="0" algn="just">
              <a:lnSpc>
                <a:spcPct val="114000"/>
              </a:lnSpc>
              <a:buClr>
                <a:srgbClr val="002060"/>
              </a:buClr>
              <a:buNone/>
            </a:pPr>
            <a:endParaRPr lang="es-ES_tradnl" sz="10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a:lnSpc>
                <a:spcPct val="114000"/>
              </a:lnSpc>
              <a:buClr>
                <a:srgbClr val="002060"/>
              </a:buClr>
              <a:buNone/>
            </a:pP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Muchos agentes físicos y químicos pueden perturbar la conformación nativa de una proteína</a:t>
            </a:r>
            <a:r>
              <a:rPr lang="es-ES_tradnl" sz="2800" dirty="0">
                <a:solidFill>
                  <a:schemeClr val="tx2">
                    <a:lumMod val="75000"/>
                  </a:schemeClr>
                </a:solidFill>
                <a:latin typeface="Arial" charset="0"/>
              </a:rPr>
              <a:t>. </a:t>
            </a:r>
          </a:p>
        </p:txBody>
      </p:sp>
      <p:sp>
        <p:nvSpPr>
          <p:cNvPr id="5"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71</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cSld>
  <p:clrMapOvr>
    <a:masterClrMapping/>
  </p:clrMapOv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0" y="152400"/>
            <a:ext cx="9144000" cy="776270"/>
          </a:xfrm>
          <a:noFill/>
          <a:ln/>
        </p:spPr>
        <p:txBody>
          <a:bodyPr>
            <a:normAutofit/>
          </a:bodyPr>
          <a:lstStyle/>
          <a:p>
            <a:pPr algn="ctr"/>
            <a:r>
              <a:rPr lang="es-ES_tradnl" b="1" dirty="0">
                <a:solidFill>
                  <a:schemeClr val="tx2">
                    <a:lumMod val="75000"/>
                  </a:schemeClr>
                </a:solidFill>
                <a:latin typeface="Arial" pitchFamily="34" charset="0"/>
                <a:cs typeface="Arial" pitchFamily="34" charset="0"/>
              </a:rPr>
              <a:t>DESNATURALIZACIÓN DE LAS PROTEINAS</a:t>
            </a:r>
          </a:p>
        </p:txBody>
      </p:sp>
      <p:pic>
        <p:nvPicPr>
          <p:cNvPr id="1026" name="Picture 2" descr="https://curiosoando.com/wp-content/uploads/2014/05/desnaturalizacion_proteinas.png"/>
          <p:cNvPicPr>
            <a:picLocks noChangeAspect="1" noChangeArrowheads="1"/>
          </p:cNvPicPr>
          <p:nvPr/>
        </p:nvPicPr>
        <p:blipFill rotWithShape="1">
          <a:blip r:embed="rId3">
            <a:extLst>
              <a:ext uri="{28A0092B-C50C-407E-A947-70E740481C1C}">
                <a14:useLocalDpi xmlns:a14="http://schemas.microsoft.com/office/drawing/2010/main"/>
              </a:ext>
            </a:extLst>
          </a:blip>
          <a:srcRect t="7018"/>
          <a:stretch/>
        </p:blipFill>
        <p:spPr bwMode="auto">
          <a:xfrm>
            <a:off x="629250" y="1790090"/>
            <a:ext cx="7920880" cy="3816424"/>
          </a:xfrm>
          <a:prstGeom prst="rect">
            <a:avLst/>
          </a:prstGeom>
          <a:noFill/>
          <a:extLst>
            <a:ext uri="{909E8E84-426E-40DD-AFC4-6F175D3DCCD1}">
              <a14:hiddenFill xmlns:a14="http://schemas.microsoft.com/office/drawing/2010/main">
                <a:solidFill>
                  <a:srgbClr val="FFFFFF"/>
                </a:solidFill>
              </a14:hiddenFill>
            </a:ext>
          </a:extLst>
        </p:spPr>
      </p:pic>
      <p:sp>
        <p:nvSpPr>
          <p:cNvPr id="5"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72</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6" name="Rectángulo 5"/>
          <p:cNvSpPr/>
          <p:nvPr/>
        </p:nvSpPr>
        <p:spPr>
          <a:xfrm>
            <a:off x="3441404" y="5986237"/>
            <a:ext cx="2287486" cy="246221"/>
          </a:xfrm>
          <a:prstGeom prst="rect">
            <a:avLst/>
          </a:prstGeom>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Fuente: wordpress.com, 2019</a:t>
            </a:r>
            <a:endParaRPr kumimoji="0" lang="es-MX"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endParaRPr>
          </a:p>
        </p:txBody>
      </p:sp>
    </p:spTree>
    <p:extLst>
      <p:ext uri="{BB962C8B-B14F-4D97-AF65-F5344CB8AC3E}">
        <p14:creationId xmlns:p14="http://schemas.microsoft.com/office/powerpoint/2010/main" val="4064291918"/>
      </p:ext>
    </p:extLst>
  </p:cSld>
  <p:clrMapOvr>
    <a:masterClrMapping/>
  </p:clrMapOvr>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0" y="152400"/>
            <a:ext cx="9144000" cy="776270"/>
          </a:xfrm>
          <a:noFill/>
          <a:ln/>
        </p:spPr>
        <p:txBody>
          <a:bodyPr>
            <a:normAutofit/>
          </a:bodyPr>
          <a:lstStyle/>
          <a:p>
            <a:pPr algn="ctr"/>
            <a:r>
              <a:rPr lang="es-ES_tradnl" b="1" dirty="0">
                <a:solidFill>
                  <a:schemeClr val="tx2">
                    <a:lumMod val="75000"/>
                  </a:schemeClr>
                </a:solidFill>
                <a:latin typeface="Arial" pitchFamily="34" charset="0"/>
                <a:cs typeface="Arial" pitchFamily="34" charset="0"/>
              </a:rPr>
              <a:t>DESNATURALIZACIÓN DE LAS PROTEINAS</a:t>
            </a:r>
          </a:p>
        </p:txBody>
      </p:sp>
      <p:sp>
        <p:nvSpPr>
          <p:cNvPr id="28675" name="Rectangle 3"/>
          <p:cNvSpPr>
            <a:spLocks noGrp="1" noChangeArrowheads="1"/>
          </p:cNvSpPr>
          <p:nvPr>
            <p:ph sz="quarter" idx="1"/>
          </p:nvPr>
        </p:nvSpPr>
        <p:spPr>
          <a:xfrm>
            <a:off x="439094" y="1647738"/>
            <a:ext cx="8229600" cy="4085518"/>
          </a:xfrm>
          <a:noFill/>
          <a:ln/>
        </p:spPr>
        <p:txBody>
          <a:bodyPr>
            <a:normAutofit/>
          </a:bodyPr>
          <a:lstStyle/>
          <a:p>
            <a:pPr marL="0" indent="0" algn="just">
              <a:lnSpc>
                <a:spcPct val="114000"/>
              </a:lnSpc>
              <a:buClr>
                <a:srgbClr val="002060"/>
              </a:buClr>
              <a:buNone/>
            </a:pPr>
            <a:r>
              <a:rPr lang="es-ES_tradnl" sz="28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El proceso de desorganización de la estructura de una proteína que puede o no implicar desplegamiento de la misma estructura se denomina </a:t>
            </a:r>
            <a:r>
              <a:rPr lang="es-ES_tradnl" sz="2800" b="1" cap="small" dirty="0">
                <a:solidFill>
                  <a:srgbClr val="FF0000"/>
                </a:solidFill>
                <a:effectLst>
                  <a:outerShdw blurRad="38100" dist="38100" dir="2700000" algn="tl">
                    <a:srgbClr val="000000">
                      <a:alpha val="43137"/>
                    </a:srgbClr>
                  </a:outerShdw>
                </a:effectLst>
                <a:latin typeface="Arial" charset="0"/>
              </a:rPr>
              <a:t>Desnaturalización</a:t>
            </a:r>
            <a:r>
              <a:rPr lang="es-ES_tradnl" sz="2800" dirty="0">
                <a:solidFill>
                  <a:schemeClr val="tx2">
                    <a:lumMod val="75000"/>
                  </a:schemeClr>
                </a:solidFill>
                <a:latin typeface="Arial" charset="0"/>
              </a:rPr>
              <a:t>.</a:t>
            </a:r>
          </a:p>
          <a:p>
            <a:pPr marL="0" indent="0" algn="just">
              <a:lnSpc>
                <a:spcPct val="114000"/>
              </a:lnSpc>
              <a:buClr>
                <a:srgbClr val="002060"/>
              </a:buClr>
              <a:buNone/>
            </a:pPr>
            <a:endParaRPr lang="es-ES_tradnl" sz="14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a:lnSpc>
                <a:spcPct val="114000"/>
              </a:lnSpc>
              <a:buClr>
                <a:srgbClr val="002060"/>
              </a:buClr>
              <a:buNone/>
            </a:pPr>
            <a:r>
              <a:rPr lang="es-ES_tradnl" sz="28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Dependiendo del grado de </a:t>
            </a:r>
            <a:r>
              <a:rPr lang="es-ES_tradnl" sz="2800" b="1" cap="small" dirty="0">
                <a:solidFill>
                  <a:srgbClr val="FF0000"/>
                </a:solidFill>
                <a:effectLst>
                  <a:outerShdw blurRad="38100" dist="38100" dir="2700000" algn="tl">
                    <a:srgbClr val="000000">
                      <a:alpha val="43137"/>
                    </a:srgbClr>
                  </a:outerShdw>
                </a:effectLst>
                <a:latin typeface="Arial" charset="0"/>
              </a:rPr>
              <a:t>desnaturalización</a:t>
            </a:r>
            <a:r>
              <a:rPr lang="es-ES_tradnl" sz="28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28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 molécula de la proteína puede perder de forma parcial o total su actividad biológica.  </a:t>
            </a:r>
          </a:p>
        </p:txBody>
      </p:sp>
      <p:sp>
        <p:nvSpPr>
          <p:cNvPr id="5"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73</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1774521882"/>
      </p:ext>
    </p:extLst>
  </p:cSld>
  <p:clrMapOvr>
    <a:masterClrMapping/>
  </p:clrMapOv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0" y="152400"/>
            <a:ext cx="9144000" cy="776270"/>
          </a:xfrm>
          <a:noFill/>
          <a:ln/>
        </p:spPr>
        <p:txBody>
          <a:bodyPr>
            <a:normAutofit/>
          </a:bodyPr>
          <a:lstStyle/>
          <a:p>
            <a:pPr algn="ctr"/>
            <a:r>
              <a:rPr lang="es-ES_tradnl" b="1" dirty="0">
                <a:solidFill>
                  <a:schemeClr val="tx2">
                    <a:lumMod val="75000"/>
                  </a:schemeClr>
                </a:solidFill>
                <a:latin typeface="Arial" pitchFamily="34" charset="0"/>
                <a:cs typeface="Arial" pitchFamily="34" charset="0"/>
              </a:rPr>
              <a:t>DESNATURALIZACIÓN DE LAS PROTEINAS</a:t>
            </a:r>
          </a:p>
        </p:txBody>
      </p:sp>
      <p:sp>
        <p:nvSpPr>
          <p:cNvPr id="28675" name="Rectangle 3"/>
          <p:cNvSpPr>
            <a:spLocks noGrp="1" noChangeArrowheads="1"/>
          </p:cNvSpPr>
          <p:nvPr>
            <p:ph sz="quarter" idx="1"/>
          </p:nvPr>
        </p:nvSpPr>
        <p:spPr>
          <a:xfrm>
            <a:off x="457200" y="1700808"/>
            <a:ext cx="8229600" cy="4104456"/>
          </a:xfrm>
          <a:noFill/>
          <a:ln/>
        </p:spPr>
        <p:txBody>
          <a:bodyPr>
            <a:noAutofit/>
          </a:bodyPr>
          <a:lstStyle/>
          <a:p>
            <a:pPr marL="0" indent="0" algn="just">
              <a:lnSpc>
                <a:spcPct val="114000"/>
              </a:lnSpc>
              <a:buClr>
                <a:srgbClr val="002060"/>
              </a:buClr>
              <a:buNone/>
            </a:pP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a:t>
            </a:r>
            <a:r>
              <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3200" b="1" cap="small" dirty="0">
                <a:solidFill>
                  <a:srgbClr val="FF0000"/>
                </a:solidFill>
                <a:effectLst>
                  <a:outerShdw blurRad="38100" dist="38100" dir="2700000" algn="tl">
                    <a:srgbClr val="000000">
                      <a:alpha val="43137"/>
                    </a:srgbClr>
                  </a:outerShdw>
                </a:effectLst>
                <a:latin typeface="Arial" charset="0"/>
              </a:rPr>
              <a:t>desnaturalización</a:t>
            </a:r>
            <a:r>
              <a:rPr lang="es-ES_tradnl" sz="2800" dirty="0">
                <a:solidFill>
                  <a:schemeClr val="tx2">
                    <a:lumMod val="75000"/>
                  </a:schemeClr>
                </a:solidFill>
                <a:latin typeface="Arial" charset="0"/>
              </a:rPr>
              <a:t> </a:t>
            </a: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da con frecuencia da lugar a cambios observables de las propiedades físicas de las proteínas. Por ejemplo la albúmina de huevo (clara) soluble y transparente se hace insoluble y opaca tras calentarla, convirtiendo este proceso en irreversible.  </a:t>
            </a:r>
          </a:p>
        </p:txBody>
      </p:sp>
      <p:sp>
        <p:nvSpPr>
          <p:cNvPr id="5"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74</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574965966"/>
      </p:ext>
    </p:extLst>
  </p:cSld>
  <p:clrMapOvr>
    <a:masterClrMapping/>
  </p:clrMapOv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0" y="152400"/>
            <a:ext cx="9144000" cy="776270"/>
          </a:xfrm>
          <a:noFill/>
          <a:ln/>
        </p:spPr>
        <p:txBody>
          <a:bodyPr>
            <a:normAutofit/>
          </a:bodyPr>
          <a:lstStyle/>
          <a:p>
            <a:pPr algn="ctr"/>
            <a:r>
              <a:rPr lang="es-ES_tradnl" b="1" dirty="0">
                <a:solidFill>
                  <a:schemeClr val="tx2">
                    <a:lumMod val="75000"/>
                  </a:schemeClr>
                </a:solidFill>
                <a:latin typeface="Arial" pitchFamily="34" charset="0"/>
                <a:cs typeface="Arial" pitchFamily="34" charset="0"/>
              </a:rPr>
              <a:t>DESNATURALIZACIÓN DE LAS PROTEINAS</a:t>
            </a:r>
          </a:p>
        </p:txBody>
      </p:sp>
      <p:sp>
        <p:nvSpPr>
          <p:cNvPr id="28675" name="Rectangle 3"/>
          <p:cNvSpPr>
            <a:spLocks noGrp="1" noChangeArrowheads="1"/>
          </p:cNvSpPr>
          <p:nvPr>
            <p:ph sz="quarter" idx="1"/>
          </p:nvPr>
        </p:nvSpPr>
        <p:spPr>
          <a:xfrm>
            <a:off x="467544" y="1844824"/>
            <a:ext cx="8229600" cy="720080"/>
          </a:xfrm>
          <a:noFill/>
          <a:ln/>
        </p:spPr>
        <p:txBody>
          <a:bodyPr>
            <a:noAutofit/>
          </a:bodyPr>
          <a:lstStyle/>
          <a:p>
            <a:pPr marL="0" indent="0" algn="just">
              <a:buClr>
                <a:srgbClr val="002060"/>
              </a:buClr>
              <a:buNone/>
            </a:pPr>
            <a:r>
              <a:rPr lang="es-ES_tradnl" sz="3200" b="1" cap="small" dirty="0">
                <a:solidFill>
                  <a:srgbClr val="FF0000"/>
                </a:solidFill>
                <a:effectLst>
                  <a:outerShdw blurRad="38100" dist="38100" dir="2700000" algn="tl">
                    <a:srgbClr val="000000">
                      <a:alpha val="43137"/>
                    </a:srgbClr>
                  </a:outerShdw>
                </a:effectLst>
                <a:latin typeface="Arial" charset="0"/>
              </a:rPr>
              <a:t>desnaturalización</a:t>
            </a:r>
            <a:endParaRPr lang="es-ES_tradnl" sz="32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6"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75</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7" name="Rectángulo 6"/>
          <p:cNvSpPr/>
          <p:nvPr/>
        </p:nvSpPr>
        <p:spPr>
          <a:xfrm>
            <a:off x="2561520" y="5906027"/>
            <a:ext cx="4047263" cy="461665"/>
          </a:xfrm>
          <a:prstGeom prst="rect">
            <a:avLst/>
          </a:prstGeom>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400" b="1" i="0" u="none" strike="noStrike" kern="1200" cap="small"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Ejemplos de proteínas desnaturalizadas</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Fuente: foodnetworksolution.com, 2019</a:t>
            </a:r>
            <a:endParaRPr kumimoji="0" lang="es-MX"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endParaRPr>
          </a:p>
        </p:txBody>
      </p:sp>
      <p:grpSp>
        <p:nvGrpSpPr>
          <p:cNvPr id="20" name="Grupo 19"/>
          <p:cNvGrpSpPr/>
          <p:nvPr/>
        </p:nvGrpSpPr>
        <p:grpSpPr>
          <a:xfrm>
            <a:off x="179512" y="1466270"/>
            <a:ext cx="8784976" cy="4230978"/>
            <a:chOff x="179512" y="1466270"/>
            <a:chExt cx="8784976" cy="4230978"/>
          </a:xfrm>
        </p:grpSpPr>
        <p:grpSp>
          <p:nvGrpSpPr>
            <p:cNvPr id="15" name="Grupo 14"/>
            <p:cNvGrpSpPr/>
            <p:nvPr/>
          </p:nvGrpSpPr>
          <p:grpSpPr>
            <a:xfrm>
              <a:off x="179512" y="1466270"/>
              <a:ext cx="8784976" cy="4150454"/>
              <a:chOff x="179512" y="1466270"/>
              <a:chExt cx="8784976" cy="4150454"/>
            </a:xfrm>
          </p:grpSpPr>
          <p:pic>
            <p:nvPicPr>
              <p:cNvPr id="2" name="Imagen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79512" y="1844824"/>
                <a:ext cx="8784976" cy="3771900"/>
              </a:xfrm>
              <a:prstGeom prst="rect">
                <a:avLst/>
              </a:prstGeom>
            </p:spPr>
          </p:pic>
          <p:grpSp>
            <p:nvGrpSpPr>
              <p:cNvPr id="12" name="Grupo 11"/>
              <p:cNvGrpSpPr/>
              <p:nvPr/>
            </p:nvGrpSpPr>
            <p:grpSpPr>
              <a:xfrm>
                <a:off x="533483" y="1466270"/>
                <a:ext cx="8007131" cy="2142094"/>
                <a:chOff x="533483" y="1466270"/>
                <a:chExt cx="8007131" cy="2142094"/>
              </a:xfrm>
            </p:grpSpPr>
            <p:grpSp>
              <p:nvGrpSpPr>
                <p:cNvPr id="5" name="Grupo 4"/>
                <p:cNvGrpSpPr/>
                <p:nvPr/>
              </p:nvGrpSpPr>
              <p:grpSpPr>
                <a:xfrm>
                  <a:off x="533483" y="1466270"/>
                  <a:ext cx="7755321" cy="432872"/>
                  <a:chOff x="533483" y="1466270"/>
                  <a:chExt cx="7755321" cy="432872"/>
                </a:xfrm>
              </p:grpSpPr>
              <p:sp>
                <p:nvSpPr>
                  <p:cNvPr id="4" name="Rectángulo 3"/>
                  <p:cNvSpPr/>
                  <p:nvPr/>
                </p:nvSpPr>
                <p:spPr>
                  <a:xfrm>
                    <a:off x="533483" y="1467094"/>
                    <a:ext cx="981818" cy="4320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sz="1400" b="0" i="0" u="none" strike="noStrike" kern="1200" cap="none" spc="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Mariscos</a:t>
                    </a:r>
                    <a:endParaRPr kumimoji="0" lang="es-MX" sz="2400" b="0" i="0" u="none" strike="noStrike" kern="1200" cap="none" spc="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9" name="Rectángulo 8"/>
                  <p:cNvSpPr/>
                  <p:nvPr/>
                </p:nvSpPr>
                <p:spPr>
                  <a:xfrm>
                    <a:off x="2568344" y="1466270"/>
                    <a:ext cx="981818" cy="4320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sz="1600" b="0" i="0" u="none" strike="noStrike" kern="1200" cap="none" spc="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Huevo</a:t>
                    </a:r>
                    <a:endParaRPr kumimoji="0" lang="es-MX" sz="2000" b="0" i="0" u="none" strike="noStrike" kern="1200" cap="none" spc="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10" name="Rectángulo 9"/>
                  <p:cNvSpPr/>
                  <p:nvPr/>
                </p:nvSpPr>
                <p:spPr>
                  <a:xfrm>
                    <a:off x="4733290" y="1466270"/>
                    <a:ext cx="1260000" cy="4320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Clara de Huevo</a:t>
                    </a:r>
                  </a:p>
                </p:txBody>
              </p:sp>
              <p:sp>
                <p:nvSpPr>
                  <p:cNvPr id="11" name="Rectángulo 10"/>
                  <p:cNvSpPr/>
                  <p:nvPr/>
                </p:nvSpPr>
                <p:spPr>
                  <a:xfrm>
                    <a:off x="7028804" y="1466270"/>
                    <a:ext cx="1260000" cy="4320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Leche</a:t>
                    </a:r>
                  </a:p>
                </p:txBody>
              </p:sp>
            </p:grpSp>
            <p:sp>
              <p:nvSpPr>
                <p:cNvPr id="8" name="Rectángulo 7"/>
                <p:cNvSpPr/>
                <p:nvPr/>
              </p:nvSpPr>
              <p:spPr>
                <a:xfrm>
                  <a:off x="620614" y="3320364"/>
                  <a:ext cx="7920000" cy="28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sz="1800" b="1" i="0" u="none" strike="noStrike" kern="1200" cap="none" spc="150" normalizeH="0" baseline="0" noProof="0" dirty="0">
                      <a:ln>
                        <a:noFill/>
                      </a:ln>
                      <a:solidFill>
                        <a:srgbClr val="0000FF"/>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Proteínas en estado nativo</a:t>
                  </a:r>
                </a:p>
              </p:txBody>
            </p:sp>
          </p:grpSp>
          <p:grpSp>
            <p:nvGrpSpPr>
              <p:cNvPr id="14" name="Grupo 13"/>
              <p:cNvGrpSpPr/>
              <p:nvPr/>
            </p:nvGrpSpPr>
            <p:grpSpPr>
              <a:xfrm>
                <a:off x="755576" y="3621850"/>
                <a:ext cx="4714963" cy="459911"/>
                <a:chOff x="755576" y="3621850"/>
                <a:chExt cx="4714963" cy="459911"/>
              </a:xfrm>
            </p:grpSpPr>
            <p:sp>
              <p:nvSpPr>
                <p:cNvPr id="13" name="Rectángulo 12"/>
                <p:cNvSpPr/>
                <p:nvPr/>
              </p:nvSpPr>
              <p:spPr>
                <a:xfrm>
                  <a:off x="755576" y="3730774"/>
                  <a:ext cx="268816" cy="27429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MX" sz="2400" b="0" i="0" u="none" strike="noStrike" kern="1200" cap="none" spc="0" normalizeH="0" baseline="0" noProof="0">
                    <a:ln>
                      <a:noFill/>
                    </a:ln>
                    <a:solidFill>
                      <a:prstClr val="white"/>
                    </a:solidFill>
                    <a:effectLst/>
                    <a:uLnTx/>
                    <a:uFillTx/>
                    <a:latin typeface="Gill Sans MT"/>
                    <a:ea typeface="+mn-ea"/>
                    <a:cs typeface="+mn-cs"/>
                  </a:endParaRPr>
                </a:p>
              </p:txBody>
            </p:sp>
            <p:sp>
              <p:nvSpPr>
                <p:cNvPr id="16" name="Rectángulo 15"/>
                <p:cNvSpPr/>
                <p:nvPr/>
              </p:nvSpPr>
              <p:spPr>
                <a:xfrm>
                  <a:off x="2924845" y="3621850"/>
                  <a:ext cx="268816" cy="27429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MX" sz="2400" b="0" i="0" u="none" strike="noStrike" kern="1200" cap="none" spc="0" normalizeH="0" baseline="0" noProof="0">
                    <a:ln>
                      <a:noFill/>
                    </a:ln>
                    <a:solidFill>
                      <a:prstClr val="white"/>
                    </a:solidFill>
                    <a:effectLst/>
                    <a:uLnTx/>
                    <a:uFillTx/>
                    <a:latin typeface="Gill Sans MT"/>
                    <a:ea typeface="+mn-ea"/>
                    <a:cs typeface="+mn-cs"/>
                  </a:endParaRPr>
                </a:p>
              </p:txBody>
            </p:sp>
            <p:sp>
              <p:nvSpPr>
                <p:cNvPr id="17" name="Rectángulo 16"/>
                <p:cNvSpPr/>
                <p:nvPr/>
              </p:nvSpPr>
              <p:spPr>
                <a:xfrm>
                  <a:off x="5201723" y="3807471"/>
                  <a:ext cx="268816" cy="27429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MX" sz="2400" b="0" i="0" u="none" strike="noStrike" kern="1200" cap="none" spc="0" normalizeH="0" baseline="0" noProof="0">
                    <a:ln>
                      <a:noFill/>
                    </a:ln>
                    <a:solidFill>
                      <a:prstClr val="white"/>
                    </a:solidFill>
                    <a:effectLst/>
                    <a:uLnTx/>
                    <a:uFillTx/>
                    <a:latin typeface="Gill Sans MT"/>
                    <a:ea typeface="+mn-ea"/>
                    <a:cs typeface="+mn-cs"/>
                  </a:endParaRPr>
                </a:p>
              </p:txBody>
            </p:sp>
          </p:grpSp>
        </p:grpSp>
        <p:grpSp>
          <p:nvGrpSpPr>
            <p:cNvPr id="19" name="Grupo 18"/>
            <p:cNvGrpSpPr/>
            <p:nvPr/>
          </p:nvGrpSpPr>
          <p:grpSpPr>
            <a:xfrm>
              <a:off x="274347" y="5300153"/>
              <a:ext cx="8616803" cy="397095"/>
              <a:chOff x="274347" y="5300153"/>
              <a:chExt cx="8616803" cy="397095"/>
            </a:xfrm>
          </p:grpSpPr>
          <p:sp>
            <p:nvSpPr>
              <p:cNvPr id="18" name="Rectángulo 17"/>
              <p:cNvSpPr/>
              <p:nvPr/>
            </p:nvSpPr>
            <p:spPr>
              <a:xfrm>
                <a:off x="274347" y="5300153"/>
                <a:ext cx="3600000" cy="25066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sz="1400" b="1" i="0" u="none" strike="noStrike" kern="1200" cap="none" spc="150" normalizeH="0" baseline="0" noProof="0" dirty="0">
                    <a:ln>
                      <a:noFill/>
                    </a:ln>
                    <a:solidFill>
                      <a:srgbClr val="FF00FF"/>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Factores térmicos</a:t>
                </a:r>
                <a:endParaRPr kumimoji="0" lang="es-MX" sz="2400" b="1" i="0" u="none" strike="noStrike" kern="1200" cap="none" spc="150" normalizeH="0" baseline="0" noProof="0" dirty="0">
                  <a:ln>
                    <a:noFill/>
                  </a:ln>
                  <a:solidFill>
                    <a:srgbClr val="FF00FF"/>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21" name="Rectángulo 20"/>
              <p:cNvSpPr/>
              <p:nvPr/>
            </p:nvSpPr>
            <p:spPr>
              <a:xfrm>
                <a:off x="4354781" y="5355538"/>
                <a:ext cx="2231516" cy="25066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sz="1400" b="1" i="0" u="none" strike="noStrike" kern="1200" cap="none" spc="150" normalizeH="0" baseline="0" noProof="0" dirty="0">
                    <a:ln>
                      <a:noFill/>
                    </a:ln>
                    <a:solidFill>
                      <a:srgbClr val="FF00FF"/>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Factores mecánicos</a:t>
                </a:r>
                <a:endParaRPr kumimoji="0" lang="es-MX" sz="2400" b="1" i="0" u="none" strike="noStrike" kern="1200" cap="none" spc="150" normalizeH="0" baseline="0" noProof="0" dirty="0">
                  <a:ln>
                    <a:noFill/>
                  </a:ln>
                  <a:solidFill>
                    <a:srgbClr val="FF00FF"/>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22" name="Rectángulo 21"/>
              <p:cNvSpPr/>
              <p:nvPr/>
            </p:nvSpPr>
            <p:spPr>
              <a:xfrm>
                <a:off x="6659634" y="5301248"/>
                <a:ext cx="2231516" cy="396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sz="1400" b="1" i="0" u="none" strike="noStrike" kern="1200" cap="none" spc="150" normalizeH="0" baseline="0" noProof="0" dirty="0">
                    <a:ln>
                      <a:noFill/>
                    </a:ln>
                    <a:solidFill>
                      <a:srgbClr val="FF00FF"/>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Factores químicos</a:t>
                </a:r>
                <a:endParaRPr kumimoji="0" lang="es-MX" sz="2400" b="1" i="0" u="none" strike="noStrike" kern="1200" cap="none" spc="150" normalizeH="0" baseline="0" noProof="0" dirty="0">
                  <a:ln>
                    <a:noFill/>
                  </a:ln>
                  <a:solidFill>
                    <a:srgbClr val="FF00FF"/>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grpSp>
      </p:grpSp>
    </p:spTree>
    <p:extLst>
      <p:ext uri="{BB962C8B-B14F-4D97-AF65-F5344CB8AC3E}">
        <p14:creationId xmlns:p14="http://schemas.microsoft.com/office/powerpoint/2010/main" val="3220034884"/>
      </p:ext>
    </p:extLst>
  </p:cSld>
  <p:clrMapOvr>
    <a:masterClrMapping/>
  </p:clrMapOv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0" y="152400"/>
            <a:ext cx="9144000" cy="776270"/>
          </a:xfrm>
          <a:noFill/>
          <a:ln/>
        </p:spPr>
        <p:txBody>
          <a:bodyPr>
            <a:normAutofit/>
          </a:bodyPr>
          <a:lstStyle/>
          <a:p>
            <a:pPr algn="ctr"/>
            <a:r>
              <a:rPr lang="es-ES_tradnl" b="1" dirty="0">
                <a:solidFill>
                  <a:schemeClr val="tx2">
                    <a:lumMod val="75000"/>
                  </a:schemeClr>
                </a:solidFill>
                <a:latin typeface="Arial" pitchFamily="34" charset="0"/>
                <a:cs typeface="Arial" pitchFamily="34" charset="0"/>
              </a:rPr>
              <a:t>DESNATURALIZACIÓN DE LAS PROTEINAS</a:t>
            </a:r>
          </a:p>
        </p:txBody>
      </p:sp>
      <p:sp>
        <p:nvSpPr>
          <p:cNvPr id="28675" name="Rectangle 3"/>
          <p:cNvSpPr>
            <a:spLocks noGrp="1" noChangeArrowheads="1"/>
          </p:cNvSpPr>
          <p:nvPr>
            <p:ph sz="quarter" idx="1"/>
          </p:nvPr>
        </p:nvSpPr>
        <p:spPr>
          <a:xfrm>
            <a:off x="420988" y="1566677"/>
            <a:ext cx="8229600" cy="4320480"/>
          </a:xfrm>
          <a:noFill/>
          <a:ln/>
        </p:spPr>
        <p:txBody>
          <a:bodyPr>
            <a:normAutofit/>
          </a:bodyPr>
          <a:lstStyle/>
          <a:p>
            <a:pPr marL="0" indent="0" algn="just">
              <a:buClr>
                <a:srgbClr val="002060"/>
              </a:buClr>
              <a:buNone/>
            </a:pPr>
            <a:r>
              <a:rPr lang="es-ES_tradnl" sz="28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Entre los factores de </a:t>
            </a:r>
            <a:r>
              <a:rPr lang="es-ES_tradnl" sz="3500" b="1" cap="small" dirty="0">
                <a:solidFill>
                  <a:srgbClr val="FF0000"/>
                </a:solidFill>
                <a:effectLst>
                  <a:outerShdw blurRad="38100" dist="38100" dir="2700000" algn="tl">
                    <a:srgbClr val="000000">
                      <a:alpha val="43137"/>
                    </a:srgbClr>
                  </a:outerShdw>
                </a:effectLst>
                <a:latin typeface="Arial" charset="0"/>
              </a:rPr>
              <a:t>desnaturalización</a:t>
            </a:r>
            <a:r>
              <a:rPr lang="es-ES_tradnl" sz="2800" dirty="0">
                <a:solidFill>
                  <a:schemeClr val="tx2">
                    <a:lumMod val="75000"/>
                  </a:schemeClr>
                </a:solidFill>
                <a:latin typeface="Arial" charset="0"/>
              </a:rPr>
              <a:t> </a:t>
            </a:r>
            <a:r>
              <a:rPr lang="es-ES_tradnl" sz="32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se encuentran los siguientes</a:t>
            </a:r>
            <a:r>
              <a:rPr lang="es-ES_tradnl" sz="2800" dirty="0">
                <a:solidFill>
                  <a:schemeClr val="tx2">
                    <a:lumMod val="75000"/>
                  </a:schemeClr>
                </a:solidFill>
                <a:latin typeface="Arial" charset="0"/>
              </a:rPr>
              <a:t>:</a:t>
            </a:r>
          </a:p>
          <a:p>
            <a:pPr marL="514350" indent="-514350" algn="just">
              <a:buClr>
                <a:schemeClr val="tx1"/>
              </a:buClr>
              <a:buFont typeface="+mj-lt"/>
              <a:buAutoNum type="arabicPeriod"/>
            </a:pPr>
            <a:r>
              <a:rPr lang="es-ES_tradnl" sz="3500" b="1" cap="small" dirty="0">
                <a:solidFill>
                  <a:srgbClr val="0000FF"/>
                </a:solidFill>
                <a:effectLst>
                  <a:outerShdw blurRad="38100" dist="38100" dir="2700000" algn="tl">
                    <a:srgbClr val="000000">
                      <a:alpha val="43137"/>
                    </a:srgbClr>
                  </a:outerShdw>
                </a:effectLst>
                <a:latin typeface="Arial" charset="0"/>
              </a:rPr>
              <a:t>Ácidos y bases fuertes</a:t>
            </a:r>
            <a:r>
              <a:rPr lang="es-ES_tradnl" sz="2800" dirty="0">
                <a:solidFill>
                  <a:schemeClr val="tx2">
                    <a:lumMod val="75000"/>
                  </a:schemeClr>
                </a:solidFill>
                <a:latin typeface="Arial" charset="0"/>
              </a:rPr>
              <a:t>: </a:t>
            </a:r>
            <a:r>
              <a:rPr lang="es-ES_tradnl" sz="28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Los cambios de pH alteran el estado de protonación de algunos grupos laterales de la proteína, lo cual modifica los patrones de las interacciones por puentes de hidrógeno o los puentes salinos. Al acercarse la proteína a su </a:t>
            </a:r>
            <a:r>
              <a:rPr lang="es-ES_tradnl" sz="2800" dirty="0" err="1">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pI</a:t>
            </a:r>
            <a:r>
              <a:rPr lang="es-ES_tradnl" sz="28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(punto isoeléctrico) esta se hace insoluble y precipita. </a:t>
            </a:r>
          </a:p>
        </p:txBody>
      </p:sp>
      <p:sp>
        <p:nvSpPr>
          <p:cNvPr id="5"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76</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82333546"/>
      </p:ext>
    </p:extLst>
  </p:cSld>
  <p:clrMapOvr>
    <a:masterClrMapping/>
  </p:clrMapOv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0" y="152400"/>
            <a:ext cx="9144000" cy="776270"/>
          </a:xfrm>
          <a:noFill/>
          <a:ln/>
        </p:spPr>
        <p:txBody>
          <a:bodyPr>
            <a:normAutofit/>
          </a:bodyPr>
          <a:lstStyle/>
          <a:p>
            <a:pPr algn="ctr"/>
            <a:r>
              <a:rPr lang="es-ES_tradnl" b="1" dirty="0">
                <a:solidFill>
                  <a:schemeClr val="tx2">
                    <a:lumMod val="75000"/>
                  </a:schemeClr>
                </a:solidFill>
                <a:latin typeface="Arial" pitchFamily="34" charset="0"/>
                <a:cs typeface="Arial" pitchFamily="34" charset="0"/>
              </a:rPr>
              <a:t>DESNATURALIZACIÓN DE LAS PROTEINAS</a:t>
            </a:r>
          </a:p>
        </p:txBody>
      </p:sp>
      <p:pic>
        <p:nvPicPr>
          <p:cNvPr id="3074" name="Picture 2" descr="http://1.bp.blogspot.com/-AYBUBR0LGJc/T1pPw2lGFrI/AAAAAAAAAlU/NLIZt1F_Ypc/s1600/elaboraci%C3%B3nqueso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1"/>
            <a:ext cx="9144000" cy="6860498"/>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número de diapositiva 1"/>
          <p:cNvSpPr>
            <a:spLocks noGrp="1"/>
          </p:cNvSpPr>
          <p:nvPr>
            <p:ph type="sldNum" sz="quarter" idx="12"/>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57246E5E-E010-41E4-AD7D-3EEBD46E4E3E}" type="slidenum">
              <a:rPr kumimoji="0" lang="es-ES_tradnl" sz="1400" b="0" i="0" u="none" strike="noStrike" kern="1200" cap="none" spc="0" normalizeH="0" baseline="0" noProof="0" smtClean="0">
                <a:ln>
                  <a:noFill/>
                </a:ln>
                <a:solidFill>
                  <a:srgbClr val="37302A"/>
                </a:solidFill>
                <a:effectLst/>
                <a:uLnTx/>
                <a:uFillTx/>
                <a:latin typeface="Book Antiqua" pitchFamily="18"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77</a:t>
            </a:fld>
            <a:endParaRPr kumimoji="0" lang="es-ES_tradnl" sz="1400" b="0" i="0" u="none" strike="noStrike" kern="1200" cap="none" spc="0" normalizeH="0" baseline="0" noProof="0">
              <a:ln>
                <a:noFill/>
              </a:ln>
              <a:solidFill>
                <a:srgbClr val="37302A"/>
              </a:solidFill>
              <a:effectLst/>
              <a:uLnTx/>
              <a:uFillTx/>
              <a:latin typeface="Book Antiqua" pitchFamily="18" charset="0"/>
              <a:ea typeface="+mn-ea"/>
              <a:cs typeface="+mn-cs"/>
            </a:endParaRPr>
          </a:p>
        </p:txBody>
      </p:sp>
      <p:sp>
        <p:nvSpPr>
          <p:cNvPr id="5" name="Rectángulo 4"/>
          <p:cNvSpPr/>
          <p:nvPr/>
        </p:nvSpPr>
        <p:spPr>
          <a:xfrm>
            <a:off x="5493778" y="6286939"/>
            <a:ext cx="3512501" cy="400110"/>
          </a:xfrm>
          <a:prstGeom prst="rect">
            <a:avLst/>
          </a:prstGeom>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000" b="1" i="0" u="none" strike="noStrike" kern="1200" cap="small" spc="100" normalizeH="0" baseline="0" noProof="0" dirty="0">
                <a:ln>
                  <a:noFill/>
                </a:ln>
                <a:solidFill>
                  <a:prstClr val="white"/>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Precipitación de la Caseína por efecto del pH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000" b="1" i="0" u="none" strike="noStrike" kern="1200" cap="small" spc="100" normalizeH="0" baseline="0" noProof="0" dirty="0">
                <a:ln>
                  <a:noFill/>
                </a:ln>
                <a:solidFill>
                  <a:prstClr val="white"/>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Fuente: </a:t>
            </a:r>
            <a:r>
              <a:rPr kumimoji="0" lang="es-ES_tradnl" sz="1000" b="0" i="0" u="none" strike="noStrike" kern="1200" cap="none" spc="100" normalizeH="0" baseline="0" noProof="0" dirty="0">
                <a:ln>
                  <a:noFill/>
                </a:ln>
                <a:solidFill>
                  <a:prstClr val="white"/>
                </a:solidFill>
                <a:effectLst/>
                <a:uLnTx/>
                <a:uFillTx/>
                <a:latin typeface="Microsoft Sans Serif" pitchFamily="34" charset="0"/>
                <a:ea typeface="+mn-ea"/>
                <a:cs typeface="Microsoft Sans Serif" pitchFamily="34" charset="0"/>
              </a:rPr>
              <a:t>webs.ucm.es,</a:t>
            </a:r>
            <a:r>
              <a:rPr kumimoji="0" lang="es-ES_tradnl" sz="1000" b="1" i="0" u="none" strike="noStrike" kern="1200" cap="none" spc="100" normalizeH="0" baseline="0" noProof="0" dirty="0">
                <a:ln>
                  <a:noFill/>
                </a:ln>
                <a:solidFill>
                  <a:prstClr val="white"/>
                </a:solidFill>
                <a:effectLst/>
                <a:uLnTx/>
                <a:uFillTx/>
                <a:latin typeface="Microsoft Sans Serif" pitchFamily="34" charset="0"/>
                <a:ea typeface="+mn-ea"/>
                <a:cs typeface="Microsoft Sans Serif" pitchFamily="34" charset="0"/>
              </a:rPr>
              <a:t> </a:t>
            </a:r>
            <a:r>
              <a:rPr kumimoji="0" lang="es-ES_tradnl" sz="1000" b="0" i="0" u="none" strike="noStrike" kern="1200" cap="none" spc="100" normalizeH="0" baseline="0" noProof="0" dirty="0">
                <a:ln>
                  <a:noFill/>
                </a:ln>
                <a:solidFill>
                  <a:prstClr val="white"/>
                </a:solidFill>
                <a:effectLst/>
                <a:uLnTx/>
                <a:uFillTx/>
                <a:latin typeface="Microsoft Sans Serif" pitchFamily="34" charset="0"/>
                <a:ea typeface="+mn-ea"/>
                <a:cs typeface="Microsoft Sans Serif" pitchFamily="34" charset="0"/>
              </a:rPr>
              <a:t>2019</a:t>
            </a:r>
            <a:endParaRPr kumimoji="0" lang="es-MX" sz="1000" b="0" i="0" u="none" strike="noStrike" kern="1200" cap="none" spc="100" normalizeH="0" baseline="0" noProof="0" dirty="0">
              <a:ln>
                <a:noFill/>
              </a:ln>
              <a:solidFill>
                <a:prstClr val="white"/>
              </a:solidFill>
              <a:effectLst/>
              <a:uLnTx/>
              <a:uFillTx/>
              <a:latin typeface="Microsoft Sans Serif" pitchFamily="34" charset="0"/>
              <a:ea typeface="+mn-ea"/>
              <a:cs typeface="Microsoft Sans Serif" pitchFamily="34" charset="0"/>
            </a:endParaRPr>
          </a:p>
        </p:txBody>
      </p:sp>
    </p:spTree>
    <p:extLst>
      <p:ext uri="{BB962C8B-B14F-4D97-AF65-F5344CB8AC3E}">
        <p14:creationId xmlns:p14="http://schemas.microsoft.com/office/powerpoint/2010/main" val="2031251515"/>
      </p:ext>
    </p:extLst>
  </p:cSld>
  <p:clrMapOvr>
    <a:masterClrMapping/>
  </p:clrMapOvr>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0" y="152400"/>
            <a:ext cx="9144000" cy="776270"/>
          </a:xfrm>
          <a:noFill/>
          <a:ln/>
        </p:spPr>
        <p:txBody>
          <a:bodyPr>
            <a:normAutofit/>
          </a:bodyPr>
          <a:lstStyle/>
          <a:p>
            <a:pPr algn="ctr"/>
            <a:r>
              <a:rPr lang="es-ES_tradnl" b="1" dirty="0">
                <a:solidFill>
                  <a:schemeClr val="tx2">
                    <a:lumMod val="75000"/>
                  </a:schemeClr>
                </a:solidFill>
                <a:latin typeface="Arial" pitchFamily="34" charset="0"/>
                <a:cs typeface="Arial" pitchFamily="34" charset="0"/>
              </a:rPr>
              <a:t>DESNATURALIZACIÓN DE LAS PROTEINAS</a:t>
            </a:r>
          </a:p>
        </p:txBody>
      </p:sp>
      <p:sp>
        <p:nvSpPr>
          <p:cNvPr id="28675" name="Rectangle 3"/>
          <p:cNvSpPr>
            <a:spLocks noGrp="1" noChangeArrowheads="1"/>
          </p:cNvSpPr>
          <p:nvPr>
            <p:ph sz="quarter" idx="1"/>
          </p:nvPr>
        </p:nvSpPr>
        <p:spPr>
          <a:xfrm>
            <a:off x="457200" y="1844824"/>
            <a:ext cx="8229600" cy="3744416"/>
          </a:xfrm>
          <a:noFill/>
          <a:ln/>
        </p:spPr>
        <p:txBody>
          <a:bodyPr>
            <a:noAutofit/>
          </a:bodyPr>
          <a:lstStyle/>
          <a:p>
            <a:pPr marL="514350" indent="-514350" algn="just">
              <a:lnSpc>
                <a:spcPct val="114000"/>
              </a:lnSpc>
              <a:buClr>
                <a:schemeClr val="tx1"/>
              </a:buClr>
              <a:buFont typeface="+mj-lt"/>
              <a:buAutoNum type="arabicPeriod" startAt="2"/>
            </a:pPr>
            <a:r>
              <a:rPr lang="es-ES_tradnl" sz="3200" b="1" cap="small" dirty="0">
                <a:solidFill>
                  <a:srgbClr val="FF0000"/>
                </a:solidFill>
                <a:effectLst>
                  <a:outerShdw blurRad="38100" dist="38100" dir="2700000" algn="tl">
                    <a:srgbClr val="000000">
                      <a:alpha val="43137"/>
                    </a:srgbClr>
                  </a:outerShdw>
                </a:effectLst>
                <a:latin typeface="Arial" charset="0"/>
              </a:rPr>
              <a:t>Solventes orgánicos</a:t>
            </a:r>
            <a:r>
              <a:rPr lang="es-ES_tradnl" sz="2800" dirty="0">
                <a:solidFill>
                  <a:schemeClr val="tx2">
                    <a:lumMod val="75000"/>
                  </a:schemeClr>
                </a:solidFill>
                <a:latin typeface="Arial" charset="0"/>
              </a:rPr>
              <a:t>: </a:t>
            </a:r>
            <a:r>
              <a:rPr lang="es-ES_tradnl" sz="30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Los solventes orgánicos hidrosolubles, como el etanol, interfieren con las interacciones hidrófobas debido a que interactúan con los grupos R apolares y forman puentes de hidrógeno con el agua y con los grupos polares de las proteínas. </a:t>
            </a:r>
          </a:p>
        </p:txBody>
      </p:sp>
      <p:sp>
        <p:nvSpPr>
          <p:cNvPr id="5"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78</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248832648"/>
      </p:ext>
    </p:extLst>
  </p:cSld>
  <p:clrMapOvr>
    <a:masterClrMapping/>
  </p:clrMapOvr>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0" y="152400"/>
            <a:ext cx="9144000" cy="776270"/>
          </a:xfrm>
          <a:noFill/>
          <a:ln/>
        </p:spPr>
        <p:txBody>
          <a:bodyPr>
            <a:normAutofit/>
          </a:bodyPr>
          <a:lstStyle/>
          <a:p>
            <a:pPr algn="ctr"/>
            <a:r>
              <a:rPr lang="es-ES_tradnl" b="1" dirty="0">
                <a:solidFill>
                  <a:schemeClr val="tx2">
                    <a:lumMod val="75000"/>
                  </a:schemeClr>
                </a:solidFill>
                <a:latin typeface="Arial" pitchFamily="34" charset="0"/>
                <a:cs typeface="Arial" pitchFamily="34" charset="0"/>
              </a:rPr>
              <a:t>DESNATURALIZACIÓN DE LAS PROTEINAS</a:t>
            </a:r>
          </a:p>
        </p:txBody>
      </p:sp>
      <p:sp>
        <p:nvSpPr>
          <p:cNvPr id="28675" name="Rectangle 3"/>
          <p:cNvSpPr>
            <a:spLocks noGrp="1" noChangeArrowheads="1"/>
          </p:cNvSpPr>
          <p:nvPr>
            <p:ph sz="quarter" idx="1"/>
          </p:nvPr>
        </p:nvSpPr>
        <p:spPr>
          <a:xfrm>
            <a:off x="457200" y="1988840"/>
            <a:ext cx="8229600" cy="3600400"/>
          </a:xfrm>
          <a:noFill/>
          <a:ln/>
        </p:spPr>
        <p:txBody>
          <a:bodyPr>
            <a:noAutofit/>
          </a:bodyPr>
          <a:lstStyle/>
          <a:p>
            <a:pPr marL="514350" indent="-514350" algn="just">
              <a:lnSpc>
                <a:spcPct val="114000"/>
              </a:lnSpc>
              <a:buClr>
                <a:schemeClr val="tx1"/>
              </a:buClr>
              <a:buFont typeface="+mj-lt"/>
              <a:buAutoNum type="arabicPeriod" startAt="3"/>
            </a:pPr>
            <a:r>
              <a:rPr lang="es-ES_tradnl" sz="3200" b="1" cap="small" dirty="0">
                <a:solidFill>
                  <a:srgbClr val="FF0000"/>
                </a:solidFill>
                <a:effectLst>
                  <a:outerShdw blurRad="38100" dist="38100" dir="2700000" algn="tl">
                    <a:srgbClr val="000000">
                      <a:alpha val="43137"/>
                    </a:srgbClr>
                  </a:outerShdw>
                </a:effectLst>
                <a:latin typeface="Arial" charset="0"/>
              </a:rPr>
              <a:t>Detergentes</a:t>
            </a:r>
            <a:r>
              <a:rPr lang="es-ES_tradnl" sz="2800" dirty="0">
                <a:solidFill>
                  <a:schemeClr val="tx2">
                    <a:lumMod val="75000"/>
                  </a:schemeClr>
                </a:solidFill>
                <a:latin typeface="Arial" charset="0"/>
              </a:rPr>
              <a:t>: </a:t>
            </a:r>
            <a:r>
              <a:rPr lang="es-ES_tradnl" sz="30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Interrumpen las interacciones hidrófobas, haciendo que las proteínas se desplieguen en cadenas polipeptídicas extendidas. Se dice que estas moléculas son </a:t>
            </a:r>
            <a:r>
              <a:rPr lang="es-ES_tradnl" sz="3200" dirty="0">
                <a:solidFill>
                  <a:srgbClr val="00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anfipáticas</a:t>
            </a:r>
            <a:r>
              <a:rPr lang="es-ES_tradnl" sz="2800" dirty="0">
                <a:solidFill>
                  <a:srgbClr val="0000FF"/>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_tradnl" sz="30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porque tienen componentes hidrófobos como hidrófilos </a:t>
            </a:r>
          </a:p>
        </p:txBody>
      </p:sp>
      <p:sp>
        <p:nvSpPr>
          <p:cNvPr id="5"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79</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3146447964"/>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noFill/>
          <a:ln/>
        </p:spPr>
        <p:txBody>
          <a:bodyPr anchor="ctr" anchorCtr="1">
            <a:normAutofit/>
          </a:bodyPr>
          <a:lstStyle/>
          <a:p>
            <a:pPr lvl="0" indent="-342900" algn="ctr">
              <a:spcBef>
                <a:spcPts val="600"/>
              </a:spcBef>
              <a:defRPr/>
            </a:pPr>
            <a:r>
              <a:rPr lang="es-ES_tradnl" sz="44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Introducción</a:t>
            </a:r>
          </a:p>
        </p:txBody>
      </p:sp>
      <p:sp>
        <p:nvSpPr>
          <p:cNvPr id="6" name="5 Marcador de contenido"/>
          <p:cNvSpPr>
            <a:spLocks noGrp="1"/>
          </p:cNvSpPr>
          <p:nvPr>
            <p:ph sz="quarter" idx="2"/>
          </p:nvPr>
        </p:nvSpPr>
        <p:spPr>
          <a:xfrm>
            <a:off x="3756801" y="1268760"/>
            <a:ext cx="4931853" cy="5021160"/>
          </a:xfrm>
        </p:spPr>
        <p:txBody>
          <a:bodyPr anchor="ctr">
            <a:normAutofit/>
          </a:bodyPr>
          <a:lstStyle/>
          <a:p>
            <a:pPr marL="0" indent="-342900" algn="ctr">
              <a:spcBef>
                <a:spcPts val="1200"/>
              </a:spcBef>
              <a:spcAft>
                <a:spcPts val="1200"/>
              </a:spcAft>
              <a:buClr>
                <a:srgbClr val="002060"/>
              </a:buClr>
              <a:buNone/>
              <a:defRPr/>
            </a:pPr>
            <a:r>
              <a:rPr lang="es-MX" sz="2800" b="1" cap="small"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Contenido Temático</a:t>
            </a:r>
          </a:p>
          <a:p>
            <a:pPr marL="715963" indent="-715963" algn="just">
              <a:buNone/>
            </a:pPr>
            <a:r>
              <a:rPr lang="es-MX" cap="small"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2.2. Proteínas: Polipéptidos de secuencia definida</a:t>
            </a:r>
          </a:p>
          <a:p>
            <a:pPr marL="715963" indent="-715963" algn="just">
              <a:buNone/>
            </a:pPr>
            <a:r>
              <a:rPr lang="es-MX" cap="small"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2.2.1. Estructura de las proteínas y su función</a:t>
            </a:r>
          </a:p>
          <a:p>
            <a:pPr marL="715963" indent="-715963" algn="just">
              <a:buNone/>
            </a:pPr>
            <a:r>
              <a:rPr lang="es-MX" cap="small"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2.2.2. Clasificación de las proteínas</a:t>
            </a:r>
          </a:p>
        </p:txBody>
      </p:sp>
      <p:pic>
        <p:nvPicPr>
          <p:cNvPr id="22530" name="Picture 2"/>
          <p:cNvPicPr>
            <a:picLocks noChangeAspect="1" noChangeArrowheads="1"/>
          </p:cNvPicPr>
          <p:nvPr/>
        </p:nvPicPr>
        <p:blipFill>
          <a:blip r:embed="rId3" cstate="email">
            <a:extLst>
              <a:ext uri="{BEBA8EAE-BF5A-486C-A8C5-ECC9F3942E4B}">
                <a14:imgProps xmlns:a14="http://schemas.microsoft.com/office/drawing/2010/main">
                  <a14:imgLayer r:embed="rId4">
                    <a14:imgEffect>
                      <a14:colorTemperature colorTemp="5900"/>
                    </a14:imgEffect>
                    <a14:imgEffect>
                      <a14:brightnessContrast bright="20000"/>
                    </a14:imgEffect>
                  </a14:imgLayer>
                </a14:imgProps>
              </a:ext>
              <a:ext uri="{28A0092B-C50C-407E-A947-70E740481C1C}">
                <a14:useLocalDpi xmlns:a14="http://schemas.microsoft.com/office/drawing/2010/main"/>
              </a:ext>
            </a:extLst>
          </a:blip>
          <a:srcRect/>
          <a:stretch>
            <a:fillRect/>
          </a:stretch>
        </p:blipFill>
        <p:spPr bwMode="auto">
          <a:xfrm>
            <a:off x="372128" y="1603618"/>
            <a:ext cx="3212289" cy="40576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2"/>
          <p:cNvSpPr txBox="1">
            <a:spLocks noChangeArrowheads="1"/>
          </p:cNvSpPr>
          <p:nvPr/>
        </p:nvSpPr>
        <p:spPr>
          <a:xfrm>
            <a:off x="544512" y="2132856"/>
            <a:ext cx="8218640" cy="720080"/>
          </a:xfrm>
          <a:prstGeom prst="rect">
            <a:avLst/>
          </a:prstGeom>
        </p:spPr>
        <p:txBody>
          <a:bodyPr/>
          <a:lstStyle>
            <a:lvl1pPr algn="l" rtl="0" eaLnBrk="1" latinLnBrk="0" hangingPunct="1">
              <a:spcBef>
                <a:spcPct val="0"/>
              </a:spcBef>
              <a:buNone/>
              <a:defRPr kumimoji="0" sz="3200" kern="1200">
                <a:solidFill>
                  <a:schemeClr val="tx2"/>
                </a:solidFill>
                <a:latin typeface="+mj-lt"/>
                <a:ea typeface="+mj-ea"/>
                <a:cs typeface="+mj-cs"/>
              </a:defRPr>
            </a:lvl1pPr>
          </a:lstStyle>
          <a:p>
            <a:pPr algn="ctr" eaLnBrk="0" fontAlgn="auto" hangingPunct="0">
              <a:spcAft>
                <a:spcPts val="0"/>
              </a:spcAft>
              <a:defRPr/>
            </a:pPr>
            <a:endParaRPr lang="es-MX" sz="4400" b="1" cap="small" spc="100" dirty="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a:xfrm>
            <a:off x="8460432" y="6368329"/>
            <a:ext cx="213414" cy="365760"/>
          </a:xfrm>
        </p:spPr>
        <p:txBody>
          <a:bodyPr/>
          <a:lstStyle/>
          <a:p>
            <a:pPr algn="ctr"/>
            <a:fld id="{B48A81B7-DF7F-4A12-876D-6C06510AE55E}" type="slidenum">
              <a:rPr lang="es-ES_tradnl" sz="1100" b="1" smtClean="0">
                <a:latin typeface="Microsoft Sans Serif" panose="020B0604020202020204" pitchFamily="34" charset="0"/>
                <a:ea typeface="Microsoft Sans Serif" panose="020B0604020202020204" pitchFamily="34" charset="0"/>
                <a:cs typeface="Microsoft Sans Serif" panose="020B0604020202020204" pitchFamily="34" charset="0"/>
              </a:rPr>
              <a:pPr algn="ctr"/>
              <a:t>8</a:t>
            </a:fld>
            <a:endParaRPr lang="es-ES_tradnl" sz="11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9" name="9 CuadroTexto"/>
          <p:cNvSpPr txBox="1"/>
          <p:nvPr/>
        </p:nvSpPr>
        <p:spPr>
          <a:xfrm>
            <a:off x="0" y="5775647"/>
            <a:ext cx="3687653" cy="423193"/>
          </a:xfrm>
          <a:prstGeom prst="rect">
            <a:avLst/>
          </a:prstGeom>
          <a:noFill/>
        </p:spPr>
        <p:txBody>
          <a:bodyPr wrap="square" rtlCol="0">
            <a:spAutoFit/>
          </a:bodyPr>
          <a:lstStyle/>
          <a:p>
            <a:pPr lvl="0" algn="ctr"/>
            <a:r>
              <a:rPr lang="es-MX" altLang="es-MX" sz="1100" b="1" cap="small"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Estructura alfa helicoidal de las Proteínas. </a:t>
            </a:r>
          </a:p>
          <a:p>
            <a:pPr lvl="0" algn="ctr"/>
            <a:r>
              <a:rPr lang="es-MX" altLang="es-MX" sz="1000" spc="100" dirty="0">
                <a:solidFill>
                  <a:srgbClr val="6B6149">
                    <a:lumMod val="50000"/>
                  </a:srgbClr>
                </a:solidFill>
                <a:latin typeface="Microsoft Sans Serif" pitchFamily="34" charset="0"/>
                <a:cs typeface="Microsoft Sans Serif" pitchFamily="34" charset="0"/>
              </a:rPr>
              <a:t>Fuente: </a:t>
            </a:r>
            <a:r>
              <a:rPr lang="es-MX" altLang="es-MX" sz="1000" spc="100" dirty="0">
                <a:solidFill>
                  <a:schemeClr val="accent6">
                    <a:lumMod val="50000"/>
                  </a:schemeClr>
                </a:solidFill>
                <a:latin typeface="Microsoft Sans Serif" pitchFamily="34" charset="0"/>
                <a:cs typeface="Microsoft Sans Serif" pitchFamily="34" charset="0"/>
              </a:rPr>
              <a:t>Imágenes de Google, 2019 </a:t>
            </a:r>
          </a:p>
        </p:txBody>
      </p:sp>
    </p:spTree>
    <p:extLst>
      <p:ext uri="{BB962C8B-B14F-4D97-AF65-F5344CB8AC3E}">
        <p14:creationId xmlns:p14="http://schemas.microsoft.com/office/powerpoint/2010/main" val="310751479"/>
      </p:ext>
    </p:extLst>
  </p:cSld>
  <p:clrMapOvr>
    <a:masterClrMapping/>
  </p:clrMapOvr>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0" y="152400"/>
            <a:ext cx="9144000" cy="776270"/>
          </a:xfrm>
          <a:noFill/>
          <a:ln/>
        </p:spPr>
        <p:txBody>
          <a:bodyPr>
            <a:normAutofit/>
          </a:bodyPr>
          <a:lstStyle/>
          <a:p>
            <a:pPr algn="ctr"/>
            <a:r>
              <a:rPr lang="es-ES_tradnl" b="1" dirty="0">
                <a:solidFill>
                  <a:schemeClr val="tx2">
                    <a:lumMod val="75000"/>
                  </a:schemeClr>
                </a:solidFill>
                <a:latin typeface="Arial" pitchFamily="34" charset="0"/>
                <a:cs typeface="Arial" pitchFamily="34" charset="0"/>
              </a:rPr>
              <a:t>DESNATURALIZACIÓN DE LAS PROTEINAS</a:t>
            </a:r>
          </a:p>
        </p:txBody>
      </p:sp>
      <p:sp>
        <p:nvSpPr>
          <p:cNvPr id="28675" name="Rectangle 3"/>
          <p:cNvSpPr>
            <a:spLocks noGrp="1" noChangeArrowheads="1"/>
          </p:cNvSpPr>
          <p:nvPr>
            <p:ph sz="quarter" idx="1"/>
          </p:nvPr>
        </p:nvSpPr>
        <p:spPr>
          <a:xfrm>
            <a:off x="457200" y="1324364"/>
            <a:ext cx="8229600" cy="2376264"/>
          </a:xfrm>
          <a:noFill/>
          <a:ln/>
        </p:spPr>
        <p:txBody>
          <a:bodyPr>
            <a:noAutofit/>
          </a:bodyPr>
          <a:lstStyle/>
          <a:p>
            <a:pPr marL="514350" indent="-514350" algn="just">
              <a:lnSpc>
                <a:spcPct val="114000"/>
              </a:lnSpc>
              <a:buClr>
                <a:schemeClr val="tx1"/>
              </a:buClr>
              <a:buFont typeface="+mj-lt"/>
              <a:buAutoNum type="arabicPeriod" startAt="4"/>
            </a:pPr>
            <a:r>
              <a:rPr lang="es-ES_tradnl" sz="3200" b="1" cap="small" dirty="0">
                <a:solidFill>
                  <a:srgbClr val="FF0000"/>
                </a:solidFill>
                <a:effectLst>
                  <a:outerShdw blurRad="38100" dist="38100" dir="2700000" algn="tl">
                    <a:srgbClr val="000000">
                      <a:alpha val="43137"/>
                    </a:srgbClr>
                  </a:outerShdw>
                </a:effectLst>
                <a:latin typeface="Arial" charset="0"/>
              </a:rPr>
              <a:t>Agentes Reductores</a:t>
            </a:r>
            <a:r>
              <a:rPr lang="es-ES_tradnl" sz="2800" dirty="0">
                <a:solidFill>
                  <a:schemeClr val="tx2">
                    <a:lumMod val="75000"/>
                  </a:schemeClr>
                </a:solidFill>
                <a:latin typeface="Arial" charset="0"/>
              </a:rPr>
              <a:t>: </a:t>
            </a:r>
            <a:r>
              <a:rPr lang="es-ES_tradnl" sz="28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En presencia de reactivos como la urea, los agentes reductores como el b</a:t>
            </a:r>
            <a:r>
              <a:rPr lang="es-MX" sz="28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eta-mercaptano, convierten los puentes disulfuro en grupos sulfhidrilos</a:t>
            </a:r>
            <a:r>
              <a:rPr lang="es-MX" sz="2800" dirty="0">
                <a:solidFill>
                  <a:schemeClr val="tx2">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a:t>
            </a:r>
            <a:r>
              <a:rPr lang="es-ES_tradnl" sz="2800" dirty="0">
                <a:solidFill>
                  <a:schemeClr val="tx2">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 </a:t>
            </a:r>
          </a:p>
        </p:txBody>
      </p:sp>
      <p:pic>
        <p:nvPicPr>
          <p:cNvPr id="4098" name="Picture 2" descr="http://powerexplosive.com/wp-content/uploads/2014/09/proteica.pn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b="12517"/>
          <a:stretch/>
        </p:blipFill>
        <p:spPr bwMode="auto">
          <a:xfrm>
            <a:off x="1076325" y="3592266"/>
            <a:ext cx="6991350" cy="2324206"/>
          </a:xfrm>
          <a:prstGeom prst="rect">
            <a:avLst/>
          </a:prstGeom>
          <a:noFill/>
          <a:extLst>
            <a:ext uri="{909E8E84-426E-40DD-AFC4-6F175D3DCCD1}">
              <a14:hiddenFill xmlns:a14="http://schemas.microsoft.com/office/drawing/2010/main">
                <a:solidFill>
                  <a:srgbClr val="FFFFFF"/>
                </a:solidFill>
              </a14:hiddenFill>
            </a:ext>
          </a:extLst>
        </p:spPr>
      </p:pic>
      <p:sp>
        <p:nvSpPr>
          <p:cNvPr id="6"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80</a:t>
            </a:r>
          </a:p>
        </p:txBody>
      </p:sp>
      <p:sp>
        <p:nvSpPr>
          <p:cNvPr id="7" name="Rectángulo 6">
            <a:extLst>
              <a:ext uri="{FF2B5EF4-FFF2-40B4-BE49-F238E27FC236}">
                <a16:creationId xmlns:a16="http://schemas.microsoft.com/office/drawing/2014/main" id="{A60CE68A-13BC-423A-AF43-1414C0F6C4C0}"/>
              </a:ext>
            </a:extLst>
          </p:cNvPr>
          <p:cNvSpPr/>
          <p:nvPr/>
        </p:nvSpPr>
        <p:spPr>
          <a:xfrm>
            <a:off x="3363502" y="6095661"/>
            <a:ext cx="2443298" cy="246221"/>
          </a:xfrm>
          <a:prstGeom prst="rect">
            <a:avLst/>
          </a:prstGeom>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Fuente: es.slideshare.net, 2019</a:t>
            </a:r>
            <a:endParaRPr kumimoji="0" lang="es-MX"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endParaRPr>
          </a:p>
        </p:txBody>
      </p:sp>
    </p:spTree>
    <p:extLst>
      <p:ext uri="{BB962C8B-B14F-4D97-AF65-F5344CB8AC3E}">
        <p14:creationId xmlns:p14="http://schemas.microsoft.com/office/powerpoint/2010/main" val="2312153896"/>
      </p:ext>
    </p:extLst>
  </p:cSld>
  <p:clrMapOvr>
    <a:masterClrMapping/>
  </p:clrMapOvr>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0" y="152400"/>
            <a:ext cx="9144000" cy="776270"/>
          </a:xfrm>
          <a:noFill/>
          <a:ln/>
        </p:spPr>
        <p:txBody>
          <a:bodyPr>
            <a:normAutofit/>
          </a:bodyPr>
          <a:lstStyle/>
          <a:p>
            <a:pPr algn="ctr"/>
            <a:r>
              <a:rPr lang="es-ES_tradnl" b="1" dirty="0">
                <a:solidFill>
                  <a:schemeClr val="tx2">
                    <a:lumMod val="75000"/>
                  </a:schemeClr>
                </a:solidFill>
                <a:latin typeface="Arial" pitchFamily="34" charset="0"/>
                <a:cs typeface="Arial" pitchFamily="34" charset="0"/>
              </a:rPr>
              <a:t>DESNATURALIZACIÓN DE LAS PROTEINAS</a:t>
            </a:r>
          </a:p>
        </p:txBody>
      </p:sp>
      <p:sp>
        <p:nvSpPr>
          <p:cNvPr id="28675" name="Rectangle 3"/>
          <p:cNvSpPr>
            <a:spLocks noGrp="1" noChangeArrowheads="1"/>
          </p:cNvSpPr>
          <p:nvPr>
            <p:ph sz="quarter" idx="1"/>
          </p:nvPr>
        </p:nvSpPr>
        <p:spPr>
          <a:xfrm>
            <a:off x="395536" y="1236314"/>
            <a:ext cx="8352928" cy="5000998"/>
          </a:xfrm>
          <a:noFill/>
          <a:ln/>
        </p:spPr>
        <p:txBody>
          <a:bodyPr>
            <a:noAutofit/>
          </a:bodyPr>
          <a:lstStyle/>
          <a:p>
            <a:pPr marL="514350" indent="-514350" algn="just">
              <a:buClr>
                <a:schemeClr val="tx1"/>
              </a:buClr>
              <a:buFont typeface="+mj-lt"/>
              <a:buAutoNum type="arabicPeriod" startAt="5"/>
            </a:pPr>
            <a:r>
              <a:rPr lang="es-ES_tradnl" sz="3200" b="1" cap="small" dirty="0">
                <a:solidFill>
                  <a:srgbClr val="FF0000"/>
                </a:solidFill>
                <a:effectLst>
                  <a:outerShdw blurRad="38100" dist="38100" dir="2700000" algn="tl">
                    <a:srgbClr val="000000">
                      <a:alpha val="43137"/>
                    </a:srgbClr>
                  </a:outerShdw>
                </a:effectLst>
                <a:latin typeface="Arial" charset="0"/>
              </a:rPr>
              <a:t>Concentración Salina</a:t>
            </a:r>
            <a:r>
              <a:rPr lang="es-ES_tradnl" sz="2800" dirty="0">
                <a:solidFill>
                  <a:schemeClr val="tx2">
                    <a:lumMod val="75000"/>
                  </a:schemeClr>
                </a:solidFill>
                <a:latin typeface="Arial" charset="0"/>
              </a:rPr>
              <a:t>: </a:t>
            </a:r>
            <a:r>
              <a:rPr lang="es-ES_tradnl" sz="30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Cuando la concentración de sal aumenta en una solución acuosa de proteína, algunas de las moléculas de agua que interactúan con los grupos ionizables de la proteína son atraídas hacia los iones de la sal</a:t>
            </a:r>
            <a:r>
              <a:rPr lang="es-ES_tradnl" sz="2800" dirty="0">
                <a:solidFill>
                  <a:schemeClr val="tx2">
                    <a:lumMod val="75000"/>
                  </a:schemeClr>
                </a:solidFill>
                <a:latin typeface="Arial" charset="0"/>
              </a:rPr>
              <a:t>. </a:t>
            </a:r>
          </a:p>
          <a:p>
            <a:pPr lvl="2" algn="just">
              <a:buClr>
                <a:schemeClr val="tx1"/>
              </a:buClr>
              <a:buFont typeface="Arial" panose="020B0604020202020204" pitchFamily="34" charset="0"/>
              <a:buChar char="•"/>
            </a:pPr>
            <a:r>
              <a:rPr lang="es-ES_tradnl" sz="2400" b="1" cap="small" dirty="0" err="1">
                <a:solidFill>
                  <a:srgbClr val="FF0000"/>
                </a:solidFill>
                <a:effectLst>
                  <a:outerShdw blurRad="38100" dist="38100" dir="2700000" algn="tl">
                    <a:srgbClr val="000000">
                      <a:alpha val="43137"/>
                    </a:srgbClr>
                  </a:outerShdw>
                </a:effectLst>
                <a:latin typeface="Arial" charset="0"/>
              </a:rPr>
              <a:t>Salting</a:t>
            </a:r>
            <a:r>
              <a:rPr lang="es-ES_tradnl" sz="2400" b="1" cap="small" dirty="0">
                <a:solidFill>
                  <a:srgbClr val="FF0000"/>
                </a:solidFill>
                <a:effectLst>
                  <a:outerShdw blurRad="38100" dist="38100" dir="2700000" algn="tl">
                    <a:srgbClr val="000000">
                      <a:alpha val="43137"/>
                    </a:srgbClr>
                  </a:outerShdw>
                </a:effectLst>
                <a:latin typeface="Arial" charset="0"/>
              </a:rPr>
              <a:t> </a:t>
            </a:r>
            <a:r>
              <a:rPr lang="es-ES_tradnl" sz="2400" b="1" cap="small" dirty="0" err="1">
                <a:solidFill>
                  <a:srgbClr val="FF0000"/>
                </a:solidFill>
                <a:effectLst>
                  <a:outerShdw blurRad="38100" dist="38100" dir="2700000" algn="tl">
                    <a:srgbClr val="000000">
                      <a:alpha val="43137"/>
                    </a:srgbClr>
                  </a:outerShdw>
                </a:effectLst>
                <a:latin typeface="Arial" charset="0"/>
              </a:rPr>
              <a:t>out</a:t>
            </a:r>
            <a:r>
              <a:rPr lang="es-ES_tradnl" sz="2400" b="1" cap="small" dirty="0">
                <a:solidFill>
                  <a:srgbClr val="FF0000"/>
                </a:solidFill>
                <a:effectLst>
                  <a:outerShdw blurRad="38100" dist="38100" dir="2700000" algn="tl">
                    <a:srgbClr val="000000">
                      <a:alpha val="43137"/>
                    </a:srgbClr>
                  </a:outerShdw>
                </a:effectLst>
                <a:latin typeface="Arial" charset="0"/>
              </a:rPr>
              <a:t>: </a:t>
            </a:r>
            <a:r>
              <a:rPr lang="es-MX"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Las interacciones proteína-proteína se hacen más fuertes que las interacciones proteína-disolvente y la proteína precipita.</a:t>
            </a:r>
            <a:r>
              <a:rPr lang="es-MX" dirty="0"/>
              <a:t> </a:t>
            </a:r>
            <a:endParaRPr lang="es-ES_tradn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lvl="2" algn="just">
              <a:buClr>
                <a:schemeClr val="tx1"/>
              </a:buClr>
              <a:buFont typeface="Arial" panose="020B0604020202020204" pitchFamily="34" charset="0"/>
              <a:buChar char="•"/>
            </a:pPr>
            <a:r>
              <a:rPr lang="es-ES_tradnl" sz="2400" b="1" cap="small" dirty="0" err="1">
                <a:solidFill>
                  <a:srgbClr val="FF0000"/>
                </a:solidFill>
                <a:effectLst>
                  <a:outerShdw blurRad="38100" dist="38100" dir="2700000" algn="tl">
                    <a:srgbClr val="000000">
                      <a:alpha val="43137"/>
                    </a:srgbClr>
                  </a:outerShdw>
                </a:effectLst>
                <a:latin typeface="Arial" charset="0"/>
              </a:rPr>
              <a:t>Salting</a:t>
            </a:r>
            <a:r>
              <a:rPr lang="es-ES_tradnl" sz="2400" b="1" cap="small" dirty="0">
                <a:solidFill>
                  <a:srgbClr val="FF0000"/>
                </a:solidFill>
                <a:effectLst>
                  <a:outerShdw blurRad="38100" dist="38100" dir="2700000" algn="tl">
                    <a:srgbClr val="000000">
                      <a:alpha val="43137"/>
                    </a:srgbClr>
                  </a:outerShdw>
                </a:effectLst>
                <a:latin typeface="Arial" charset="0"/>
              </a:rPr>
              <a:t> in: </a:t>
            </a:r>
            <a:r>
              <a:rPr lang="es-MX"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 solubilidad de una proteína, a una concentración baja de iones, aumenta a medida que se incrementa la concentración de la sal.</a:t>
            </a:r>
            <a:r>
              <a:rPr lang="es-MX" dirty="0"/>
              <a:t> </a:t>
            </a:r>
            <a:endParaRPr lang="es-ES_tradnl" sz="2800" dirty="0">
              <a:solidFill>
                <a:schemeClr val="tx2">
                  <a:lumMod val="75000"/>
                </a:schemeClr>
              </a:solidFill>
              <a:latin typeface="Arial" charset="0"/>
            </a:endParaRPr>
          </a:p>
        </p:txBody>
      </p:sp>
      <p:sp>
        <p:nvSpPr>
          <p:cNvPr id="5"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81</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3518673328"/>
      </p:ext>
    </p:extLst>
  </p:cSld>
  <p:clrMapOvr>
    <a:masterClrMapping/>
  </p:clrMapOvr>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0" y="152400"/>
            <a:ext cx="9144000" cy="776270"/>
          </a:xfrm>
          <a:noFill/>
          <a:ln/>
        </p:spPr>
        <p:txBody>
          <a:bodyPr>
            <a:normAutofit/>
          </a:bodyPr>
          <a:lstStyle/>
          <a:p>
            <a:pPr algn="ctr"/>
            <a:r>
              <a:rPr lang="es-ES_tradnl" b="1" dirty="0">
                <a:solidFill>
                  <a:schemeClr val="tx2">
                    <a:lumMod val="75000"/>
                  </a:schemeClr>
                </a:solidFill>
                <a:latin typeface="Arial" pitchFamily="34" charset="0"/>
                <a:cs typeface="Arial" pitchFamily="34" charset="0"/>
              </a:rPr>
              <a:t>DESNATURALIZACIÓN DE LAS PROTEINAS</a:t>
            </a:r>
          </a:p>
        </p:txBody>
      </p:sp>
      <p:grpSp>
        <p:nvGrpSpPr>
          <p:cNvPr id="6" name="Grupo 5">
            <a:extLst>
              <a:ext uri="{FF2B5EF4-FFF2-40B4-BE49-F238E27FC236}">
                <a16:creationId xmlns:a16="http://schemas.microsoft.com/office/drawing/2014/main" id="{5D4DFC6D-D0B4-4843-87AE-EB43710FE928}"/>
              </a:ext>
            </a:extLst>
          </p:cNvPr>
          <p:cNvGrpSpPr/>
          <p:nvPr/>
        </p:nvGrpSpPr>
        <p:grpSpPr>
          <a:xfrm>
            <a:off x="1658381" y="1221149"/>
            <a:ext cx="5995367" cy="4654134"/>
            <a:chOff x="1658381" y="1221149"/>
            <a:chExt cx="5995367" cy="4654134"/>
          </a:xfrm>
        </p:grpSpPr>
        <p:grpSp>
          <p:nvGrpSpPr>
            <p:cNvPr id="3" name="Grupo 2">
              <a:extLst>
                <a:ext uri="{FF2B5EF4-FFF2-40B4-BE49-F238E27FC236}">
                  <a16:creationId xmlns:a16="http://schemas.microsoft.com/office/drawing/2014/main" id="{78660E30-B07C-42E8-B1C9-907BC9728FAA}"/>
                </a:ext>
              </a:extLst>
            </p:cNvPr>
            <p:cNvGrpSpPr/>
            <p:nvPr/>
          </p:nvGrpSpPr>
          <p:grpSpPr>
            <a:xfrm>
              <a:off x="1658381" y="1221149"/>
              <a:ext cx="5995367" cy="4652103"/>
              <a:chOff x="1658381" y="1221149"/>
              <a:chExt cx="5995367" cy="4652103"/>
            </a:xfrm>
          </p:grpSpPr>
          <p:grpSp>
            <p:nvGrpSpPr>
              <p:cNvPr id="2" name="Grupo 1">
                <a:extLst>
                  <a:ext uri="{FF2B5EF4-FFF2-40B4-BE49-F238E27FC236}">
                    <a16:creationId xmlns:a16="http://schemas.microsoft.com/office/drawing/2014/main" id="{4164BE6C-1862-49BE-BCBE-C06934128D66}"/>
                  </a:ext>
                </a:extLst>
              </p:cNvPr>
              <p:cNvGrpSpPr/>
              <p:nvPr/>
            </p:nvGrpSpPr>
            <p:grpSpPr>
              <a:xfrm>
                <a:off x="1658381" y="1221149"/>
                <a:ext cx="5995367" cy="4652103"/>
                <a:chOff x="1658381" y="1221149"/>
                <a:chExt cx="5995367" cy="4652103"/>
              </a:xfrm>
            </p:grpSpPr>
            <p:pic>
              <p:nvPicPr>
                <p:cNvPr id="4" name="Imagen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658381" y="1221149"/>
                  <a:ext cx="5812879" cy="4652103"/>
                </a:xfrm>
                <a:prstGeom prst="rect">
                  <a:avLst/>
                </a:prstGeom>
              </p:spPr>
            </p:pic>
            <p:sp>
              <p:nvSpPr>
                <p:cNvPr id="7" name="Rectángulo 6"/>
                <p:cNvSpPr/>
                <p:nvPr/>
              </p:nvSpPr>
              <p:spPr>
                <a:xfrm>
                  <a:off x="6817740" y="3167790"/>
                  <a:ext cx="836008" cy="180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sz="1100" b="1" i="0" u="none" strike="noStrike" kern="1200" cap="none" spc="10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Proteína</a:t>
                  </a:r>
                </a:p>
              </p:txBody>
            </p:sp>
          </p:grpSp>
          <p:sp>
            <p:nvSpPr>
              <p:cNvPr id="8" name="Rectángulo 7"/>
              <p:cNvSpPr/>
              <p:nvPr/>
            </p:nvSpPr>
            <p:spPr>
              <a:xfrm>
                <a:off x="6745065" y="3480106"/>
                <a:ext cx="429005" cy="180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sz="1100" b="1" i="0" u="none" strike="noStrike" kern="1200" cap="none" spc="10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Ion</a:t>
                </a:r>
              </a:p>
            </p:txBody>
          </p:sp>
        </p:grpSp>
        <p:sp>
          <p:nvSpPr>
            <p:cNvPr id="9" name="Rectángulo 8"/>
            <p:cNvSpPr/>
            <p:nvPr/>
          </p:nvSpPr>
          <p:spPr>
            <a:xfrm>
              <a:off x="5200637" y="5659283"/>
              <a:ext cx="1800000" cy="216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sz="1100" b="1" i="0" u="none" strike="noStrike" kern="1200" cap="none" spc="10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Concentración de sal</a:t>
              </a:r>
            </a:p>
          </p:txBody>
        </p:sp>
      </p:grpSp>
      <p:sp>
        <p:nvSpPr>
          <p:cNvPr id="10"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82</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12" name="Rectángulo 11">
            <a:extLst>
              <a:ext uri="{FF2B5EF4-FFF2-40B4-BE49-F238E27FC236}">
                <a16:creationId xmlns:a16="http://schemas.microsoft.com/office/drawing/2014/main" id="{107AF860-BE1F-4105-84A0-01CB0519E172}"/>
              </a:ext>
            </a:extLst>
          </p:cNvPr>
          <p:cNvSpPr/>
          <p:nvPr/>
        </p:nvSpPr>
        <p:spPr>
          <a:xfrm>
            <a:off x="3275856" y="6021288"/>
            <a:ext cx="288032" cy="1888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MX" sz="2400" b="0" i="0" u="none" strike="noStrike" kern="1200" cap="none" spc="0" normalizeH="0" baseline="0" noProof="0">
              <a:ln>
                <a:noFill/>
              </a:ln>
              <a:solidFill>
                <a:prstClr val="white"/>
              </a:solidFill>
              <a:effectLst/>
              <a:uLnTx/>
              <a:uFillTx/>
              <a:latin typeface="Gill Sans MT"/>
              <a:ea typeface="+mn-ea"/>
              <a:cs typeface="+mn-cs"/>
            </a:endParaRPr>
          </a:p>
        </p:txBody>
      </p:sp>
      <p:sp>
        <p:nvSpPr>
          <p:cNvPr id="5" name="Rectángulo 4"/>
          <p:cNvSpPr/>
          <p:nvPr/>
        </p:nvSpPr>
        <p:spPr>
          <a:xfrm>
            <a:off x="1202402" y="2405033"/>
            <a:ext cx="1224000" cy="180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sz="1100" b="1" i="0" u="none" strike="noStrike" kern="1200" cap="none" spc="100" normalizeH="0" baseline="0" noProof="0" dirty="0">
                <a:ln>
                  <a:noFill/>
                </a:ln>
                <a:solidFill>
                  <a:prstClr val="black"/>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Solubilización</a:t>
            </a:r>
          </a:p>
        </p:txBody>
      </p:sp>
      <p:sp>
        <p:nvSpPr>
          <p:cNvPr id="11" name="Rectángulo 10">
            <a:extLst>
              <a:ext uri="{FF2B5EF4-FFF2-40B4-BE49-F238E27FC236}">
                <a16:creationId xmlns:a16="http://schemas.microsoft.com/office/drawing/2014/main" id="{C1A6432C-C52A-4136-BA94-2335CCCB24DF}"/>
              </a:ext>
            </a:extLst>
          </p:cNvPr>
          <p:cNvSpPr/>
          <p:nvPr/>
        </p:nvSpPr>
        <p:spPr>
          <a:xfrm>
            <a:off x="1989388" y="5963689"/>
            <a:ext cx="5237652" cy="461665"/>
          </a:xfrm>
          <a:prstGeom prst="rect">
            <a:avLst/>
          </a:prstGeom>
        </p:spPr>
        <p:txBody>
          <a:bodyPr wrap="none">
            <a:sp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s-ES_tradnl" sz="1400" b="1" i="0" u="none" strike="noStrike" kern="1200" cap="small"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Desarrollo del proceso de precipitación por salado</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Fuente: es.wikipedia.org, 2019</a:t>
            </a:r>
            <a:endParaRPr kumimoji="0" lang="es-MX"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endParaRPr>
          </a:p>
        </p:txBody>
      </p:sp>
    </p:spTree>
    <p:extLst>
      <p:ext uri="{BB962C8B-B14F-4D97-AF65-F5344CB8AC3E}">
        <p14:creationId xmlns:p14="http://schemas.microsoft.com/office/powerpoint/2010/main" val="1776445914"/>
      </p:ext>
    </p:extLst>
  </p:cSld>
  <p:clrMapOvr>
    <a:masterClrMapping/>
  </p:clrMapOvr>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0" y="152400"/>
            <a:ext cx="9144000" cy="776270"/>
          </a:xfrm>
          <a:noFill/>
          <a:ln/>
        </p:spPr>
        <p:txBody>
          <a:bodyPr>
            <a:normAutofit/>
          </a:bodyPr>
          <a:lstStyle/>
          <a:p>
            <a:pPr algn="ctr"/>
            <a:r>
              <a:rPr lang="es-ES_tradnl" b="1" dirty="0">
                <a:solidFill>
                  <a:schemeClr val="tx2">
                    <a:lumMod val="75000"/>
                  </a:schemeClr>
                </a:solidFill>
                <a:latin typeface="Arial" pitchFamily="34" charset="0"/>
                <a:cs typeface="Arial" pitchFamily="34" charset="0"/>
              </a:rPr>
              <a:t>DESNATURALIZACIÓN DE LAS PROTEINAS</a:t>
            </a:r>
          </a:p>
        </p:txBody>
      </p:sp>
      <p:sp>
        <p:nvSpPr>
          <p:cNvPr id="28675" name="Rectangle 3"/>
          <p:cNvSpPr>
            <a:spLocks noGrp="1" noChangeArrowheads="1"/>
          </p:cNvSpPr>
          <p:nvPr>
            <p:ph sz="quarter" idx="1"/>
          </p:nvPr>
        </p:nvSpPr>
        <p:spPr>
          <a:xfrm>
            <a:off x="457200" y="1844824"/>
            <a:ext cx="8229600" cy="3816424"/>
          </a:xfrm>
          <a:noFill/>
          <a:ln/>
        </p:spPr>
        <p:txBody>
          <a:bodyPr>
            <a:noAutofit/>
          </a:bodyPr>
          <a:lstStyle/>
          <a:p>
            <a:pPr marL="514350" indent="-514350" algn="just">
              <a:buClr>
                <a:schemeClr val="tx1"/>
              </a:buClr>
              <a:buFont typeface="+mj-lt"/>
              <a:buAutoNum type="arabicPeriod" startAt="6"/>
            </a:pPr>
            <a:r>
              <a:rPr lang="es-ES_tradnl" sz="3200" b="1" cap="small" dirty="0">
                <a:solidFill>
                  <a:srgbClr val="FF0000"/>
                </a:solidFill>
                <a:effectLst>
                  <a:outerShdw blurRad="38100" dist="38100" dir="2700000" algn="tl">
                    <a:srgbClr val="000000">
                      <a:alpha val="43137"/>
                    </a:srgbClr>
                  </a:outerShdw>
                </a:effectLst>
                <a:latin typeface="Arial" charset="0"/>
              </a:rPr>
              <a:t>Iones metálicos pesados</a:t>
            </a:r>
            <a:r>
              <a:rPr lang="es-ES_tradnl" sz="2800" dirty="0">
                <a:solidFill>
                  <a:schemeClr val="tx2">
                    <a:lumMod val="75000"/>
                  </a:schemeClr>
                </a:solidFill>
                <a:latin typeface="Arial" charset="0"/>
              </a:rPr>
              <a:t>. </a:t>
            </a:r>
            <a:r>
              <a:rPr lang="es-ES_tradnl" sz="30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Los metales pesados como el mercurio y el plomo rompen los puentes salinos, forman enlaces iónicos con los grupos con cargas negativas, así como con grupos sulfhidrilos lo que provoca cambios significativos en la estructura y en la función biológica de las proteínas. </a:t>
            </a:r>
            <a:r>
              <a:rPr lang="es-ES_tradnl" sz="2800" dirty="0">
                <a:solidFill>
                  <a:schemeClr val="tx2">
                    <a:lumMod val="75000"/>
                  </a:schemeClr>
                </a:solidFill>
                <a:latin typeface="Arial" charset="0"/>
              </a:rPr>
              <a:t> </a:t>
            </a:r>
          </a:p>
          <a:p>
            <a:pPr marL="514350" indent="-514350" algn="just">
              <a:buClr>
                <a:schemeClr val="tx1"/>
              </a:buClr>
              <a:buFont typeface="+mj-lt"/>
              <a:buAutoNum type="arabicPeriod" startAt="6"/>
            </a:pPr>
            <a:endParaRPr lang="es-ES_tradnl" sz="2800" dirty="0">
              <a:solidFill>
                <a:schemeClr val="tx2">
                  <a:lumMod val="75000"/>
                </a:schemeClr>
              </a:solidFill>
              <a:latin typeface="Arial" charset="0"/>
            </a:endParaRPr>
          </a:p>
        </p:txBody>
      </p:sp>
      <p:sp>
        <p:nvSpPr>
          <p:cNvPr id="5"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83</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1294011686"/>
      </p:ext>
    </p:extLst>
  </p:cSld>
  <p:clrMapOvr>
    <a:masterClrMapping/>
  </p:clrMapOvr>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0" y="152400"/>
            <a:ext cx="9144000" cy="776270"/>
          </a:xfrm>
          <a:noFill/>
          <a:ln/>
        </p:spPr>
        <p:txBody>
          <a:bodyPr>
            <a:normAutofit/>
          </a:bodyPr>
          <a:lstStyle/>
          <a:p>
            <a:pPr algn="ctr"/>
            <a:r>
              <a:rPr lang="es-ES_tradnl" b="1" dirty="0">
                <a:solidFill>
                  <a:schemeClr val="tx2">
                    <a:lumMod val="75000"/>
                  </a:schemeClr>
                </a:solidFill>
                <a:latin typeface="Arial" pitchFamily="34" charset="0"/>
                <a:cs typeface="Arial" pitchFamily="34" charset="0"/>
              </a:rPr>
              <a:t>DESNATURALIZACIÓN DE LAS PROTEINAS</a:t>
            </a:r>
          </a:p>
        </p:txBody>
      </p:sp>
      <p:sp>
        <p:nvSpPr>
          <p:cNvPr id="28675" name="Rectangle 3"/>
          <p:cNvSpPr>
            <a:spLocks noGrp="1" noChangeArrowheads="1"/>
          </p:cNvSpPr>
          <p:nvPr>
            <p:ph sz="quarter" idx="1"/>
          </p:nvPr>
        </p:nvSpPr>
        <p:spPr>
          <a:xfrm>
            <a:off x="457200" y="1700808"/>
            <a:ext cx="8229600" cy="4464496"/>
          </a:xfrm>
          <a:noFill/>
          <a:ln/>
        </p:spPr>
        <p:txBody>
          <a:bodyPr>
            <a:noAutofit/>
          </a:bodyPr>
          <a:lstStyle/>
          <a:p>
            <a:pPr marL="514350" indent="-514350" algn="just">
              <a:buClr>
                <a:schemeClr val="tx1"/>
              </a:buClr>
              <a:buFont typeface="+mj-lt"/>
              <a:buAutoNum type="arabicPeriod" startAt="7"/>
            </a:pPr>
            <a:r>
              <a:rPr lang="es-ES_tradnl" sz="3200" b="1" cap="small" dirty="0">
                <a:solidFill>
                  <a:srgbClr val="FF0000"/>
                </a:solidFill>
                <a:effectLst>
                  <a:outerShdw blurRad="38100" dist="38100" dir="2700000" algn="tl">
                    <a:srgbClr val="000000">
                      <a:alpha val="43137"/>
                    </a:srgbClr>
                  </a:outerShdw>
                </a:effectLst>
                <a:latin typeface="Arial" charset="0"/>
              </a:rPr>
              <a:t>Cambios de Temperatura</a:t>
            </a:r>
            <a:r>
              <a:rPr lang="es-ES_tradnl" sz="2800" dirty="0">
                <a:solidFill>
                  <a:schemeClr val="tx2">
                    <a:lumMod val="75000"/>
                  </a:schemeClr>
                </a:solidFill>
                <a:latin typeface="Arial" charset="0"/>
              </a:rPr>
              <a:t>. </a:t>
            </a:r>
            <a:r>
              <a:rPr lang="es-ES_tradnl" sz="30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Al aumentar la temperatura aumenta la velocidad de vibración molecular, rompiendo las interacciones débiles como los puentes de hidrógeno. </a:t>
            </a:r>
            <a:r>
              <a:rPr lang="es-ES_tradnl" sz="3000" b="1" cap="small"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p>
          <a:p>
            <a:pPr marL="514350" indent="-514350" algn="just">
              <a:buClr>
                <a:schemeClr val="tx1"/>
              </a:buClr>
              <a:buFont typeface="+mj-lt"/>
              <a:buAutoNum type="arabicPeriod" startAt="7"/>
            </a:pPr>
            <a:r>
              <a:rPr lang="es-ES_tradnl" sz="3200" b="1" cap="small" dirty="0">
                <a:solidFill>
                  <a:srgbClr val="FF0000"/>
                </a:solidFill>
                <a:effectLst>
                  <a:outerShdw blurRad="38100" dist="38100" dir="2700000" algn="tl">
                    <a:srgbClr val="000000">
                      <a:alpha val="43137"/>
                    </a:srgbClr>
                  </a:outerShdw>
                </a:effectLst>
                <a:latin typeface="Arial" charset="0"/>
              </a:rPr>
              <a:t>Acción mecánica</a:t>
            </a:r>
            <a:r>
              <a:rPr lang="es-ES_tradnl" sz="2800" dirty="0">
                <a:solidFill>
                  <a:schemeClr val="tx2">
                    <a:lumMod val="75000"/>
                  </a:schemeClr>
                </a:solidFill>
                <a:latin typeface="Arial" charset="0"/>
              </a:rPr>
              <a:t>. </a:t>
            </a:r>
            <a:r>
              <a:rPr lang="es-ES_tradnl" sz="3000" dirty="0">
                <a:solidFill>
                  <a:schemeClr val="tx2">
                    <a:lumMod val="7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 agitación y la trituración rompen el equilibrio de las fuerzas que mantienen la estructura de la proteína.</a:t>
            </a:r>
          </a:p>
          <a:p>
            <a:pPr marL="0" indent="0" algn="just">
              <a:buClr>
                <a:schemeClr val="tx1"/>
              </a:buClr>
              <a:buNone/>
            </a:pPr>
            <a:endParaRPr lang="es-ES_tradnl" sz="2800" dirty="0">
              <a:solidFill>
                <a:schemeClr val="tx2">
                  <a:lumMod val="75000"/>
                </a:schemeClr>
              </a:solidFill>
              <a:latin typeface="Arial" charset="0"/>
            </a:endParaRPr>
          </a:p>
        </p:txBody>
      </p:sp>
      <p:sp>
        <p:nvSpPr>
          <p:cNvPr id="5"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84</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1670698187"/>
      </p:ext>
    </p:extLst>
  </p:cSld>
  <p:clrMapOvr>
    <a:masterClrMapping/>
  </p:clrMapOvr>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0" y="152400"/>
            <a:ext cx="9144000" cy="776270"/>
          </a:xfrm>
          <a:noFill/>
          <a:ln/>
        </p:spPr>
        <p:txBody>
          <a:bodyPr>
            <a:normAutofit/>
          </a:bodyPr>
          <a:lstStyle/>
          <a:p>
            <a:pPr algn="ctr"/>
            <a:r>
              <a:rPr lang="es-ES_tradnl" b="1" dirty="0">
                <a:solidFill>
                  <a:schemeClr val="tx2">
                    <a:lumMod val="75000"/>
                  </a:schemeClr>
                </a:solidFill>
                <a:latin typeface="Arial" pitchFamily="34" charset="0"/>
                <a:cs typeface="Arial" pitchFamily="34" charset="0"/>
              </a:rPr>
              <a:t>DESNATURALIZACIÓN DE LAS PROTEINAS</a:t>
            </a:r>
          </a:p>
        </p:txBody>
      </p:sp>
      <p:grpSp>
        <p:nvGrpSpPr>
          <p:cNvPr id="4" name="Grupo 3"/>
          <p:cNvGrpSpPr/>
          <p:nvPr/>
        </p:nvGrpSpPr>
        <p:grpSpPr>
          <a:xfrm>
            <a:off x="331331" y="1588152"/>
            <a:ext cx="8447856" cy="4032448"/>
            <a:chOff x="539552" y="1844824"/>
            <a:chExt cx="8447856" cy="4032448"/>
          </a:xfrm>
        </p:grpSpPr>
        <p:pic>
          <p:nvPicPr>
            <p:cNvPr id="5124" name="Picture 4" descr="https://scontent.cdninstagram.com/hphotos-xfa1/t51.2885-15/e35/1209723_1682436678664671_1257425531_n.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t="11812" b="12589"/>
            <a:stretch/>
          </p:blipFill>
          <p:spPr bwMode="auto">
            <a:xfrm>
              <a:off x="539552" y="1844824"/>
              <a:ext cx="4104456" cy="403244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http://www.quimitube.com/wp-content/uploads/2012/07/ovoalbumina-merengue.bmp"/>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644008" y="1844824"/>
              <a:ext cx="4343400" cy="3960440"/>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Marcador de número de diapositiva 1"/>
          <p:cNvSpPr txBox="1">
            <a:spLocks/>
          </p:cNvSpPr>
          <p:nvPr/>
        </p:nvSpPr>
        <p:spPr>
          <a:xfrm>
            <a:off x="8388424" y="6376182"/>
            <a:ext cx="430960" cy="229053"/>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85</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9" name="Rectángulo 8">
            <a:extLst>
              <a:ext uri="{FF2B5EF4-FFF2-40B4-BE49-F238E27FC236}">
                <a16:creationId xmlns:a16="http://schemas.microsoft.com/office/drawing/2014/main" id="{111A23D1-CB19-476A-ADEB-F3510481E965}"/>
              </a:ext>
            </a:extLst>
          </p:cNvPr>
          <p:cNvSpPr/>
          <p:nvPr/>
        </p:nvSpPr>
        <p:spPr>
          <a:xfrm>
            <a:off x="2324276" y="5844680"/>
            <a:ext cx="4521752" cy="492443"/>
          </a:xfrm>
          <a:prstGeom prst="rect">
            <a:avLst/>
          </a:prstGeom>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600" b="1" i="0" u="none" strike="noStrike" kern="1200" cap="small"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Ejemplos de proteínas desnaturalizadas</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_tradnl"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Fuente: foodnetworksolution.com, 2019</a:t>
            </a:r>
            <a:endParaRPr kumimoji="0" lang="es-MX" sz="1000" b="0" i="0" u="none" strike="noStrike" kern="1200" cap="none" spc="10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endParaRPr>
          </a:p>
        </p:txBody>
      </p:sp>
    </p:spTree>
    <p:extLst>
      <p:ext uri="{BB962C8B-B14F-4D97-AF65-F5344CB8AC3E}">
        <p14:creationId xmlns:p14="http://schemas.microsoft.com/office/powerpoint/2010/main" val="3415068849"/>
      </p:ext>
    </p:extLst>
  </p:cSld>
  <p:clrMapOvr>
    <a:masterClrMapping/>
  </p:clrMapOvr>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3600" b="1" dirty="0">
                <a:ln w="6350">
                  <a:noFill/>
                </a:ln>
                <a:solidFill>
                  <a:schemeClr val="tx2">
                    <a:lumMod val="75000"/>
                  </a:schemeClr>
                </a:solidFill>
                <a:latin typeface="Arial" pitchFamily="34" charset="0"/>
                <a:cs typeface="Arial" pitchFamily="34" charset="0"/>
              </a:rPr>
              <a:t>REFERENCIAS BIBLIOGRÁFICAS</a:t>
            </a:r>
          </a:p>
        </p:txBody>
      </p:sp>
      <p:sp>
        <p:nvSpPr>
          <p:cNvPr id="4" name="9 CuadroTexto"/>
          <p:cNvSpPr txBox="1"/>
          <p:nvPr/>
        </p:nvSpPr>
        <p:spPr>
          <a:xfrm>
            <a:off x="457200" y="1162491"/>
            <a:ext cx="8229600" cy="5228098"/>
          </a:xfrm>
          <a:prstGeom prst="rect">
            <a:avLst/>
          </a:prstGeom>
          <a:noFill/>
        </p:spPr>
        <p:txBody>
          <a:bodyPr wrap="square" rtlCol="0">
            <a:spAutoFit/>
          </a:bodyPr>
          <a:lstStyle/>
          <a:p>
            <a:pPr marL="180975" marR="0" lvl="0" indent="-180975" algn="just" defTabSz="914400" rtl="0" eaLnBrk="0" fontAlgn="base" latinLnBrk="0" hangingPunct="0">
              <a:lnSpc>
                <a:spcPct val="114000"/>
              </a:lnSpc>
              <a:spcBef>
                <a:spcPct val="0"/>
              </a:spcBef>
              <a:spcAft>
                <a:spcPct val="0"/>
              </a:spcAft>
              <a:buClrTx/>
              <a:buSzTx/>
              <a:buFont typeface="+mj-lt"/>
              <a:buAutoNum type="arabicPeriod"/>
              <a:tabLst/>
              <a:defRPr/>
            </a:pPr>
            <a:r>
              <a:rPr kumimoji="0" lang="es-MX" sz="1400" b="0" i="0" u="none" strike="noStrike" kern="1200" cap="none" spc="0" normalizeH="0" baseline="0" noProof="0" dirty="0">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Campbell, M. K, </a:t>
            </a:r>
            <a:r>
              <a:rPr kumimoji="0" lang="es-MX" sz="1400" b="0" i="0" u="none" strike="noStrike" kern="1200" cap="none" spc="0" normalizeH="0" baseline="0" noProof="0" dirty="0" err="1">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Farrell</a:t>
            </a:r>
            <a:r>
              <a:rPr kumimoji="0" lang="es-MX" sz="1400" b="0" i="0" u="none" strike="noStrike" kern="1200" cap="none" spc="0" normalizeH="0" baseline="0" noProof="0" dirty="0">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S. O. (2016). </a:t>
            </a:r>
            <a:r>
              <a:rPr kumimoji="0" lang="es-MX" sz="1400" b="0" i="1" u="none" strike="noStrike" kern="1200" cap="none" spc="0" normalizeH="0" baseline="0" noProof="0" dirty="0">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Bioquímica</a:t>
            </a:r>
            <a:r>
              <a:rPr kumimoji="0" lang="es-MX" sz="1400" b="0" i="0" u="none" strike="noStrike" kern="1200" cap="none" spc="0" normalizeH="0" baseline="0" noProof="0" dirty="0">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México: </a:t>
            </a:r>
            <a:r>
              <a:rPr kumimoji="0" lang="es-MX" sz="1400" b="0" i="0" u="none" strike="noStrike" kern="1200" cap="none" spc="0" normalizeH="0" baseline="0" noProof="0" dirty="0" err="1">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Cengage</a:t>
            </a:r>
            <a:r>
              <a:rPr kumimoji="0" lang="es-MX" sz="1400" b="0" i="0" u="none" strike="noStrike" kern="1200" cap="none" spc="0" normalizeH="0" baseline="0" noProof="0" dirty="0">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a:t>
            </a:r>
            <a:r>
              <a:rPr kumimoji="0" lang="es-MX" sz="1400" b="0" i="0" u="none" strike="noStrike" kern="1200" cap="none" spc="0" normalizeH="0" baseline="0" noProof="0" dirty="0" err="1">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Learning</a:t>
            </a:r>
            <a:r>
              <a:rPr kumimoji="0" lang="es-MX" sz="1400" b="0" i="0" u="none" strike="noStrike" kern="1200" cap="none" spc="0" normalizeH="0" baseline="0" noProof="0" dirty="0">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a:t>
            </a:r>
            <a:endParaRPr kumimoji="0" lang="es-MX" sz="1400" b="0" i="0" u="none" strike="noStrike" kern="1200" cap="none" spc="100" normalizeH="0" baseline="0" noProof="0" dirty="0">
              <a:ln>
                <a:noFill/>
              </a:ln>
              <a:solidFill>
                <a:srgbClr val="6B6149">
                  <a:lumMod val="50000"/>
                </a:srgbClr>
              </a:solidFill>
              <a:effectLst>
                <a:outerShdw blurRad="38100" dist="38100" dir="2700000" algn="tl">
                  <a:srgbClr val="000000">
                    <a:alpha val="43137"/>
                  </a:srgbClr>
                </a:outerShdw>
              </a:effectLst>
              <a:uLnTx/>
              <a:uFillTx/>
              <a:latin typeface="Microsoft Sans Serif" pitchFamily="34" charset="0"/>
              <a:ea typeface="Microsoft Sans Serif" panose="020B0604020202020204" pitchFamily="34" charset="0"/>
              <a:cs typeface="Microsoft Sans Serif" panose="020B0604020202020204" pitchFamily="34" charset="0"/>
            </a:endParaRPr>
          </a:p>
          <a:p>
            <a:pPr marL="180975" marR="0" lvl="0" indent="-180975" algn="just" defTabSz="914400" rtl="0" eaLnBrk="0" fontAlgn="base" latinLnBrk="0" hangingPunct="0">
              <a:lnSpc>
                <a:spcPct val="114000"/>
              </a:lnSpc>
              <a:spcBef>
                <a:spcPct val="0"/>
              </a:spcBef>
              <a:spcAft>
                <a:spcPct val="0"/>
              </a:spcAft>
              <a:buClrTx/>
              <a:buSzTx/>
              <a:buFont typeface="+mj-lt"/>
              <a:buAutoNum type="arabicPeriod"/>
              <a:tabLst/>
              <a:defRPr/>
            </a:pPr>
            <a:r>
              <a:rPr kumimoji="0" lang="es-MX" sz="1400" b="0" i="0" u="none" strike="noStrike" kern="1200" cap="none" spc="0" normalizeH="0" baseline="0" noProof="0" dirty="0">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Díaz, C., Juárez, M. (2007). </a:t>
            </a:r>
            <a:r>
              <a:rPr kumimoji="0" lang="es-MX" sz="1400" b="0" i="1" u="none" strike="noStrike" kern="1200" cap="none" spc="0" normalizeH="0" baseline="0" noProof="0" dirty="0">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Bioquímica</a:t>
            </a:r>
            <a:r>
              <a:rPr kumimoji="0" lang="es-MX" sz="1400" b="0" i="0" u="none" strike="noStrike" kern="1200" cap="none" spc="0" normalizeH="0" baseline="0" noProof="0" dirty="0">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México. McGraw-Hill Interamericana.</a:t>
            </a:r>
          </a:p>
          <a:p>
            <a:pPr marL="180975" lvl="0" indent="-180975" algn="just">
              <a:lnSpc>
                <a:spcPct val="114000"/>
              </a:lnSpc>
              <a:buFont typeface="+mj-lt"/>
              <a:buAutoNum type="arabicPeriod"/>
              <a:defRPr/>
            </a:pPr>
            <a:r>
              <a:rPr lang="es-MX" sz="1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Horton, H. R., Moran, L. A., </a:t>
            </a:r>
            <a:r>
              <a:rPr lang="es-MX" sz="14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Scrimgeour</a:t>
            </a:r>
            <a:r>
              <a:rPr lang="es-MX" sz="1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K.G., Perry, M. D., </a:t>
            </a:r>
            <a:r>
              <a:rPr lang="es-MX" sz="14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Rawn</a:t>
            </a:r>
            <a:r>
              <a:rPr lang="es-MX" sz="1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J. D., (2007). </a:t>
            </a:r>
            <a:r>
              <a:rPr lang="es-MX" sz="1400" i="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Principios de Bioquímica</a:t>
            </a:r>
            <a:r>
              <a:rPr lang="es-MX" sz="1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México: Pearson-</a:t>
            </a:r>
            <a:r>
              <a:rPr lang="es-MX" sz="14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Printece</a:t>
            </a:r>
            <a:r>
              <a:rPr lang="es-MX" sz="14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Hall. </a:t>
            </a:r>
            <a:r>
              <a:rPr kumimoji="0" lang="es-MX" sz="1400" b="0" i="0" u="none" strike="noStrike" kern="1200" cap="none" spc="0" normalizeH="0" baseline="0" noProof="0" dirty="0">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a:t>
            </a:r>
          </a:p>
          <a:p>
            <a:pPr marL="180975" marR="0" lvl="0" indent="-180975" algn="just" defTabSz="914400" rtl="0" eaLnBrk="0" fontAlgn="base" latinLnBrk="0" hangingPunct="0">
              <a:lnSpc>
                <a:spcPct val="114000"/>
              </a:lnSpc>
              <a:spcBef>
                <a:spcPct val="0"/>
              </a:spcBef>
              <a:spcAft>
                <a:spcPct val="0"/>
              </a:spcAft>
              <a:buClrTx/>
              <a:buSzTx/>
              <a:buFont typeface="+mj-lt"/>
              <a:buAutoNum type="arabicPeriod"/>
              <a:tabLst/>
              <a:defRPr/>
            </a:pPr>
            <a:r>
              <a:rPr kumimoji="0" lang="es-MX" altLang="es-MX" sz="1400" b="0" i="0" u="none" strike="noStrike" kern="1200" cap="none" spc="0" normalizeH="0" baseline="0" noProof="0" dirty="0" err="1">
                <a:ln>
                  <a:noFill/>
                </a:ln>
                <a:solidFill>
                  <a:srgbClr val="6B6149">
                    <a:lumMod val="50000"/>
                  </a:srgbClr>
                </a:solidFill>
                <a:effectLst/>
                <a:uLnTx/>
                <a:uFillTx/>
                <a:latin typeface="Microsoft Sans Serif" pitchFamily="34" charset="0"/>
                <a:ea typeface="Microsoft Sans Serif" panose="020B0604020202020204" pitchFamily="34" charset="0"/>
                <a:cs typeface="Microsoft Sans Serif" panose="020B0604020202020204" pitchFamily="34" charset="0"/>
              </a:rPr>
              <a:t>Karp</a:t>
            </a:r>
            <a:r>
              <a:rPr kumimoji="0" lang="es-MX" altLang="es-MX" sz="1400" b="0" i="0" u="none" strike="noStrike" kern="1200" cap="none" spc="0" normalizeH="0" baseline="0" noProof="0" dirty="0">
                <a:ln>
                  <a:noFill/>
                </a:ln>
                <a:solidFill>
                  <a:srgbClr val="6B6149">
                    <a:lumMod val="50000"/>
                  </a:srgbClr>
                </a:solidFill>
                <a:effectLst/>
                <a:uLnTx/>
                <a:uFillTx/>
                <a:latin typeface="Microsoft Sans Serif" pitchFamily="34" charset="0"/>
                <a:ea typeface="Microsoft Sans Serif" panose="020B0604020202020204" pitchFamily="34" charset="0"/>
                <a:cs typeface="Microsoft Sans Serif" panose="020B0604020202020204" pitchFamily="34" charset="0"/>
              </a:rPr>
              <a:t>, G. (2014). </a:t>
            </a:r>
            <a:r>
              <a:rPr kumimoji="0" lang="es-MX" altLang="es-MX" sz="1400" b="0" i="1" u="none" strike="noStrike" kern="1200" cap="none" spc="0" normalizeH="0" baseline="0" noProof="0" dirty="0">
                <a:ln>
                  <a:noFill/>
                </a:ln>
                <a:solidFill>
                  <a:srgbClr val="6B6149">
                    <a:lumMod val="50000"/>
                  </a:srgbClr>
                </a:solidFill>
                <a:effectLst/>
                <a:uLnTx/>
                <a:uFillTx/>
                <a:latin typeface="Microsoft Sans Serif" pitchFamily="34" charset="0"/>
                <a:ea typeface="Microsoft Sans Serif" panose="020B0604020202020204" pitchFamily="34" charset="0"/>
                <a:cs typeface="Microsoft Sans Serif" panose="020B0604020202020204" pitchFamily="34" charset="0"/>
              </a:rPr>
              <a:t>Biología celular y molecular: Conceptos y experimentos.</a:t>
            </a:r>
            <a:r>
              <a:rPr kumimoji="0" lang="es-MX" altLang="es-MX" sz="1400" b="0" i="0" u="none" strike="noStrike" kern="1200" cap="none" spc="0" normalizeH="0" baseline="0" noProof="0" dirty="0">
                <a:ln>
                  <a:noFill/>
                </a:ln>
                <a:solidFill>
                  <a:srgbClr val="6B6149">
                    <a:lumMod val="50000"/>
                  </a:srgbClr>
                </a:solidFill>
                <a:effectLst/>
                <a:uLnTx/>
                <a:uFillTx/>
                <a:latin typeface="Microsoft Sans Serif" pitchFamily="34" charset="0"/>
                <a:ea typeface="Microsoft Sans Serif" panose="020B0604020202020204" pitchFamily="34" charset="0"/>
                <a:cs typeface="Microsoft Sans Serif" panose="020B0604020202020204" pitchFamily="34" charset="0"/>
              </a:rPr>
              <a:t> Séptima edición. México: Mc Graw Hill Educación.</a:t>
            </a:r>
          </a:p>
          <a:p>
            <a:pPr marL="180975" marR="0" lvl="0" indent="-180975" algn="just" defTabSz="914400" rtl="0" eaLnBrk="0" fontAlgn="base" latinLnBrk="0" hangingPunct="0">
              <a:lnSpc>
                <a:spcPct val="114000"/>
              </a:lnSpc>
              <a:spcBef>
                <a:spcPct val="0"/>
              </a:spcBef>
              <a:spcAft>
                <a:spcPct val="0"/>
              </a:spcAft>
              <a:buClrTx/>
              <a:buSzTx/>
              <a:buFont typeface="+mj-lt"/>
              <a:buAutoNum type="arabicPeriod"/>
              <a:tabLst/>
              <a:defRPr/>
            </a:pPr>
            <a:r>
              <a:rPr kumimoji="0" lang="es-ES" sz="1400" b="0" i="0" u="none" strike="noStrike" kern="1200" cap="none" spc="0" normalizeH="0" baseline="0" noProof="0" dirty="0" err="1">
                <a:ln>
                  <a:noFill/>
                </a:ln>
                <a:solidFill>
                  <a:srgbClr val="6B6149">
                    <a:lumMod val="50000"/>
                  </a:srgbClr>
                </a:solidFill>
                <a:effectLst/>
                <a:uLnTx/>
                <a:uFillTx/>
                <a:latin typeface="Microsoft Sans Serif" pitchFamily="34" charset="0"/>
                <a:ea typeface="Microsoft Sans Serif" panose="020B0604020202020204" pitchFamily="34" charset="0"/>
                <a:cs typeface="Microsoft Sans Serif" panose="020B0604020202020204" pitchFamily="34" charset="0"/>
              </a:rPr>
              <a:t>Lehninger</a:t>
            </a:r>
            <a:r>
              <a:rPr kumimoji="0" lang="es-ES" sz="1400" b="0" i="0" u="none" strike="noStrike" kern="1200" cap="none" spc="0" normalizeH="0" baseline="0" noProof="0" dirty="0">
                <a:ln>
                  <a:noFill/>
                </a:ln>
                <a:solidFill>
                  <a:srgbClr val="6B6149">
                    <a:lumMod val="50000"/>
                  </a:srgbClr>
                </a:solidFill>
                <a:effectLst/>
                <a:uLnTx/>
                <a:uFillTx/>
                <a:latin typeface="Microsoft Sans Serif" pitchFamily="34" charset="0"/>
                <a:ea typeface="Microsoft Sans Serif" panose="020B0604020202020204" pitchFamily="34" charset="0"/>
                <a:cs typeface="Microsoft Sans Serif" panose="020B0604020202020204" pitchFamily="34" charset="0"/>
              </a:rPr>
              <a:t>, A. (2008). </a:t>
            </a:r>
            <a:r>
              <a:rPr kumimoji="0" lang="es-ES" sz="1400" b="0" i="1" u="none" strike="noStrike" kern="1200" cap="none" spc="0" normalizeH="0" baseline="0" noProof="0" dirty="0">
                <a:ln>
                  <a:noFill/>
                </a:ln>
                <a:solidFill>
                  <a:srgbClr val="6B6149">
                    <a:lumMod val="50000"/>
                  </a:srgbClr>
                </a:solidFill>
                <a:effectLst/>
                <a:uLnTx/>
                <a:uFillTx/>
                <a:latin typeface="Microsoft Sans Serif" pitchFamily="34" charset="0"/>
                <a:ea typeface="Microsoft Sans Serif" panose="020B0604020202020204" pitchFamily="34" charset="0"/>
                <a:cs typeface="Microsoft Sans Serif" panose="020B0604020202020204" pitchFamily="34" charset="0"/>
              </a:rPr>
              <a:t>Principios de Bioquímica</a:t>
            </a:r>
            <a:r>
              <a:rPr kumimoji="0" lang="es-ES" sz="1400" b="0" i="0" u="none" strike="noStrike" kern="1200" cap="none" spc="0" normalizeH="0" baseline="0" noProof="0" dirty="0">
                <a:ln>
                  <a:noFill/>
                </a:ln>
                <a:solidFill>
                  <a:srgbClr val="6B6149">
                    <a:lumMod val="50000"/>
                  </a:srgbClr>
                </a:solidFill>
                <a:effectLst/>
                <a:uLnTx/>
                <a:uFillTx/>
                <a:latin typeface="Microsoft Sans Serif" pitchFamily="34" charset="0"/>
                <a:ea typeface="Microsoft Sans Serif" panose="020B0604020202020204" pitchFamily="34" charset="0"/>
                <a:cs typeface="Microsoft Sans Serif" panose="020B0604020202020204" pitchFamily="34" charset="0"/>
              </a:rPr>
              <a:t>. México: Omega</a:t>
            </a:r>
            <a:r>
              <a:rPr kumimoji="0" lang="es-ES" sz="1400" b="0" i="0" u="none" strike="noStrike" kern="1200" cap="none" spc="0" normalizeH="0" baseline="0" noProof="0" dirty="0">
                <a:ln>
                  <a:noFill/>
                </a:ln>
                <a:solidFill>
                  <a:prstClr val="black"/>
                </a:solidFill>
                <a:effectLst/>
                <a:uLnTx/>
                <a:uFillTx/>
                <a:latin typeface="Book Antiqua" pitchFamily="18" charset="0"/>
                <a:ea typeface="+mn-ea"/>
                <a:cs typeface="+mn-cs"/>
              </a:rPr>
              <a:t>.</a:t>
            </a:r>
            <a:endParaRPr kumimoji="0" lang="es-MX" altLang="es-MX" sz="1400" b="0" i="0" u="none" strike="noStrike" kern="1200" cap="none" spc="0" normalizeH="0" baseline="0" noProof="0" dirty="0">
              <a:ln>
                <a:noFill/>
              </a:ln>
              <a:solidFill>
                <a:srgbClr val="6B6149">
                  <a:lumMod val="50000"/>
                </a:srgbClr>
              </a:solidFill>
              <a:effectLst/>
              <a:uLnTx/>
              <a:uFillTx/>
              <a:latin typeface="Microsoft Sans Serif" pitchFamily="34" charset="0"/>
              <a:ea typeface="Microsoft Sans Serif" panose="020B0604020202020204" pitchFamily="34" charset="0"/>
              <a:cs typeface="Microsoft Sans Serif" panose="020B0604020202020204" pitchFamily="34" charset="0"/>
            </a:endParaRPr>
          </a:p>
          <a:p>
            <a:pPr marL="180975" marR="0" lvl="0" indent="-180975" algn="just" defTabSz="914400" rtl="0" eaLnBrk="0" fontAlgn="base" latinLnBrk="0" hangingPunct="0">
              <a:lnSpc>
                <a:spcPct val="114000"/>
              </a:lnSpc>
              <a:spcBef>
                <a:spcPct val="0"/>
              </a:spcBef>
              <a:spcAft>
                <a:spcPct val="0"/>
              </a:spcAft>
              <a:buClrTx/>
              <a:buSzTx/>
              <a:buFont typeface="+mj-lt"/>
              <a:buAutoNum type="arabicPeriod"/>
              <a:tabLst/>
              <a:defRPr/>
            </a:pPr>
            <a:r>
              <a:rPr kumimoji="0" lang="es-MX" sz="1400" b="0" i="0" u="none" strike="noStrike" kern="1200" cap="none" spc="0" normalizeH="0" baseline="0" noProof="0" dirty="0" err="1">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Mathews</a:t>
            </a:r>
            <a:r>
              <a:rPr kumimoji="0" lang="es-MX" sz="1400" b="0" i="0" u="none" strike="noStrike" kern="1200" cap="none" spc="0" normalizeH="0" baseline="0" noProof="0" dirty="0">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C. K., Van </a:t>
            </a:r>
            <a:r>
              <a:rPr kumimoji="0" lang="es-MX" sz="1400" b="0" i="0" u="none" strike="noStrike" kern="1200" cap="none" spc="0" normalizeH="0" baseline="0" noProof="0" dirty="0" err="1">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Holde</a:t>
            </a:r>
            <a:r>
              <a:rPr kumimoji="0" lang="es-MX" sz="1400" b="0" i="0" u="none" strike="noStrike" kern="1200" cap="none" spc="0" normalizeH="0" baseline="0" noProof="0" dirty="0">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K. E., </a:t>
            </a:r>
            <a:r>
              <a:rPr kumimoji="0" lang="es-MX" sz="1400" b="0" i="0" u="none" strike="noStrike" kern="1200" cap="none" spc="0" normalizeH="0" baseline="0" noProof="0" dirty="0" err="1">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Appling</a:t>
            </a:r>
            <a:r>
              <a:rPr kumimoji="0" lang="es-MX" sz="1400" b="0" i="0" u="none" strike="noStrike" kern="1200" cap="none" spc="0" normalizeH="0" baseline="0" noProof="0" dirty="0">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D. R., Anthony-</a:t>
            </a:r>
            <a:r>
              <a:rPr kumimoji="0" lang="es-MX" sz="1400" b="0" i="0" u="none" strike="noStrike" kern="1200" cap="none" spc="0" normalizeH="0" baseline="0" noProof="0" dirty="0" err="1">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Cahill</a:t>
            </a:r>
            <a:r>
              <a:rPr kumimoji="0" lang="es-MX" sz="1400" b="0" i="0" u="none" strike="noStrike" kern="1200" cap="none" spc="0" normalizeH="0" baseline="0" noProof="0" dirty="0">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S.J. (2013). </a:t>
            </a:r>
            <a:r>
              <a:rPr kumimoji="0" lang="es-MX" sz="1400" b="0" i="1" u="none" strike="noStrike" kern="1200" cap="none" spc="0" normalizeH="0" baseline="0" noProof="0" dirty="0">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Bioquímica</a:t>
            </a:r>
            <a:r>
              <a:rPr kumimoji="0" lang="es-MX" sz="1400" b="0" i="0" u="none" strike="noStrike" kern="1200" cap="none" spc="0" normalizeH="0" baseline="0" noProof="0" dirty="0">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México: Pearson. </a:t>
            </a:r>
          </a:p>
          <a:p>
            <a:pPr marL="180975" marR="0" lvl="0" indent="-180975" algn="just" defTabSz="914400" rtl="0" eaLnBrk="0" fontAlgn="base" latinLnBrk="0" hangingPunct="0">
              <a:lnSpc>
                <a:spcPct val="114000"/>
              </a:lnSpc>
              <a:spcBef>
                <a:spcPct val="0"/>
              </a:spcBef>
              <a:spcAft>
                <a:spcPct val="0"/>
              </a:spcAft>
              <a:buClrTx/>
              <a:buSzTx/>
              <a:buFont typeface="+mj-lt"/>
              <a:buAutoNum type="arabicPeriod"/>
              <a:tabLst/>
              <a:defRPr/>
            </a:pPr>
            <a:r>
              <a:rPr kumimoji="0" lang="es-MX" sz="1400" b="0" i="0" u="none" strike="noStrike" kern="1200" cap="none" spc="0" normalizeH="0" baseline="0" noProof="0" dirty="0" err="1">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Mckee</a:t>
            </a:r>
            <a:r>
              <a:rPr kumimoji="0" lang="es-MX" sz="1400" b="0" i="0" u="none" strike="noStrike" kern="1200" cap="none" spc="0" normalizeH="0" baseline="0" noProof="0" dirty="0">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T, </a:t>
            </a:r>
            <a:r>
              <a:rPr kumimoji="0" lang="es-MX" sz="1400" b="0" i="0" u="none" strike="noStrike" kern="1200" cap="none" spc="0" normalizeH="0" baseline="0" noProof="0" dirty="0" err="1">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Mckee</a:t>
            </a:r>
            <a:r>
              <a:rPr kumimoji="0" lang="es-MX" sz="1400" b="0" i="0" u="none" strike="noStrike" kern="1200" cap="none" spc="0" normalizeH="0" baseline="0" noProof="0" dirty="0">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B. J., (2014). </a:t>
            </a:r>
            <a:r>
              <a:rPr kumimoji="0" lang="es-MX" sz="1400" b="0" i="1" u="none" strike="noStrike" kern="1200" cap="none" spc="0" normalizeH="0" baseline="0" noProof="0" dirty="0">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Bioquímica. Las bases moleculares de la vida</a:t>
            </a:r>
            <a:r>
              <a:rPr kumimoji="0" lang="es-MX" sz="1400" b="0" i="0" u="none" strike="noStrike" kern="1200" cap="none" spc="0" normalizeH="0" baseline="0" noProof="0" dirty="0">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México: McGraw-Hill. </a:t>
            </a:r>
          </a:p>
          <a:p>
            <a:pPr marL="180975" marR="0" lvl="0" indent="-180975" algn="just" defTabSz="914400" rtl="0" eaLnBrk="0" fontAlgn="base" latinLnBrk="0" hangingPunct="0">
              <a:lnSpc>
                <a:spcPct val="114000"/>
              </a:lnSpc>
              <a:spcBef>
                <a:spcPct val="0"/>
              </a:spcBef>
              <a:spcAft>
                <a:spcPct val="0"/>
              </a:spcAft>
              <a:buClrTx/>
              <a:buSzTx/>
              <a:buFont typeface="+mj-lt"/>
              <a:buAutoNum type="arabicPeriod"/>
              <a:tabLst/>
              <a:defRPr/>
            </a:pPr>
            <a:r>
              <a:rPr kumimoji="0" lang="es-MX" sz="1400" b="0" i="0" u="none" strike="noStrike" kern="1200" cap="none" spc="0" normalizeH="0" baseline="0" noProof="0" dirty="0">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Murray R. K., Bender, D. A., </a:t>
            </a:r>
            <a:r>
              <a:rPr kumimoji="0" lang="es-MX" sz="1400" b="0" i="0" u="none" strike="noStrike" kern="1200" cap="none" spc="0" normalizeH="0" baseline="0" noProof="0" dirty="0" err="1">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Botham</a:t>
            </a:r>
            <a:r>
              <a:rPr kumimoji="0" lang="es-MX" sz="1400" b="0" i="0" u="none" strike="noStrike" kern="1200" cap="none" spc="0" normalizeH="0" baseline="0" noProof="0" dirty="0">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K. M., </a:t>
            </a:r>
            <a:r>
              <a:rPr kumimoji="0" lang="es-MX" sz="1400" b="0" i="0" u="none" strike="noStrike" kern="1200" cap="none" spc="0" normalizeH="0" baseline="0" noProof="0" dirty="0" err="1">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Kennelly</a:t>
            </a:r>
            <a:r>
              <a:rPr kumimoji="0" lang="es-MX" sz="1400" b="0" i="0" u="none" strike="noStrike" kern="1200" cap="none" spc="0" normalizeH="0" baseline="0" noProof="0" dirty="0">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P. J. </a:t>
            </a:r>
            <a:r>
              <a:rPr kumimoji="0" lang="es-MX" sz="1400" b="0" i="0" u="none" strike="noStrike" kern="1200" cap="none" spc="0" normalizeH="0" baseline="0" noProof="0" dirty="0" err="1">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Rodwell</a:t>
            </a:r>
            <a:r>
              <a:rPr kumimoji="0" lang="es-MX" sz="1400" b="0" i="0" u="none" strike="noStrike" kern="1200" cap="none" spc="0" normalizeH="0" baseline="0" noProof="0" dirty="0">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V. W., </a:t>
            </a:r>
            <a:r>
              <a:rPr kumimoji="0" lang="es-MX" sz="1400" b="0" i="0" u="none" strike="noStrike" kern="1200" cap="none" spc="0" normalizeH="0" baseline="0" noProof="0" dirty="0" err="1">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Weil</a:t>
            </a:r>
            <a:r>
              <a:rPr kumimoji="0" lang="es-MX" sz="1400" b="0" i="0" u="none" strike="noStrike" kern="1200" cap="none" spc="0" normalizeH="0" baseline="0" noProof="0" dirty="0">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P. A. (2013). </a:t>
            </a:r>
            <a:r>
              <a:rPr kumimoji="0" lang="es-MX" sz="1400" b="0" i="1" u="none" strike="noStrike" kern="1200" cap="none" spc="0" normalizeH="0" baseline="0" noProof="0" dirty="0">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Bioquímica de </a:t>
            </a:r>
            <a:r>
              <a:rPr kumimoji="0" lang="es-MX" sz="1400" b="0" i="1" u="none" strike="noStrike" kern="1200" cap="none" spc="0" normalizeH="0" baseline="0" noProof="0" dirty="0" err="1">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Harper</a:t>
            </a:r>
            <a:r>
              <a:rPr kumimoji="0" lang="es-MX" sz="1400" b="0" i="1" u="none" strike="noStrike" kern="1200" cap="none" spc="0" normalizeH="0" baseline="0" noProof="0" dirty="0">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Ilustrada</a:t>
            </a:r>
            <a:r>
              <a:rPr kumimoji="0" lang="es-MX" sz="1400" b="0" i="0" u="none" strike="noStrike" kern="1200" cap="none" spc="0" normalizeH="0" baseline="0" noProof="0" dirty="0">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México: McGraw Hill </a:t>
            </a:r>
            <a:r>
              <a:rPr kumimoji="0" lang="es-MX" sz="1400" b="0" i="0" u="none" strike="noStrike" kern="1200" cap="none" spc="0" normalizeH="0" baseline="0" noProof="0" dirty="0" err="1">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Lange</a:t>
            </a:r>
            <a:r>
              <a:rPr kumimoji="0" lang="es-MX" sz="1400" b="0" i="0" u="none" strike="noStrike" kern="1200" cap="none" spc="0" normalizeH="0" baseline="0" noProof="0" dirty="0">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a:t>
            </a:r>
          </a:p>
          <a:p>
            <a:pPr marL="180975" marR="0" lvl="0" indent="-180975" algn="just" defTabSz="914400" rtl="0" eaLnBrk="0" fontAlgn="base" latinLnBrk="0" hangingPunct="0">
              <a:lnSpc>
                <a:spcPct val="114000"/>
              </a:lnSpc>
              <a:spcBef>
                <a:spcPct val="0"/>
              </a:spcBef>
              <a:spcAft>
                <a:spcPct val="0"/>
              </a:spcAft>
              <a:buClrTx/>
              <a:buSzTx/>
              <a:buFont typeface="+mj-lt"/>
              <a:buAutoNum type="arabicPeriod"/>
              <a:tabLst/>
              <a:defRPr/>
            </a:pPr>
            <a:r>
              <a:rPr kumimoji="0" lang="es-MX" sz="1400" b="0" i="0" u="none" strike="noStrike" kern="1200" cap="none" spc="0" normalizeH="0" baseline="0" noProof="0" dirty="0">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Nelson L., D., Cox, M. M. (2015). </a:t>
            </a:r>
            <a:r>
              <a:rPr kumimoji="0" lang="es-MX" sz="1400" b="0" i="1" u="none" strike="noStrike" kern="1200" cap="none" spc="0" normalizeH="0" baseline="0" noProof="0" dirty="0" err="1">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Lehninger</a:t>
            </a:r>
            <a:r>
              <a:rPr kumimoji="0" lang="es-MX" sz="1400" b="0" i="1" u="none" strike="noStrike" kern="1200" cap="none" spc="0" normalizeH="0" baseline="0" noProof="0" dirty="0">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Principios de Bioquímica</a:t>
            </a:r>
            <a:r>
              <a:rPr kumimoji="0" lang="es-MX" sz="1400" b="0" i="0" u="none" strike="noStrike" kern="1200" cap="none" spc="0" normalizeH="0" baseline="0" noProof="0" dirty="0">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México: Omega.</a:t>
            </a:r>
          </a:p>
          <a:p>
            <a:pPr marL="180975" marR="0" lvl="0" indent="-180975" algn="just" defTabSz="914400" rtl="0" eaLnBrk="0" fontAlgn="base" latinLnBrk="0" hangingPunct="0">
              <a:lnSpc>
                <a:spcPct val="114000"/>
              </a:lnSpc>
              <a:spcBef>
                <a:spcPct val="0"/>
              </a:spcBef>
              <a:spcAft>
                <a:spcPct val="0"/>
              </a:spcAft>
              <a:buClrTx/>
              <a:buSzTx/>
              <a:buFont typeface="+mj-lt"/>
              <a:buAutoNum type="arabicPeriod"/>
              <a:tabLst/>
              <a:defRPr/>
            </a:pPr>
            <a:r>
              <a:rPr kumimoji="0" lang="es-MX" sz="1400" b="0" i="0" u="none" strike="noStrike" kern="1200" cap="none" spc="0" normalizeH="0" baseline="0" noProof="0" dirty="0" err="1">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Orten</a:t>
            </a:r>
            <a:r>
              <a:rPr kumimoji="0" lang="es-MX" sz="1400" b="0" i="0" u="none" strike="noStrike" kern="1200" cap="none" spc="0" normalizeH="0" baseline="0" noProof="0" dirty="0">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J. M., </a:t>
            </a:r>
            <a:r>
              <a:rPr kumimoji="0" lang="es-MX" sz="1400" b="0" i="0" u="none" strike="noStrike" kern="1200" cap="none" spc="0" normalizeH="0" baseline="0" noProof="0" dirty="0" err="1">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Neuhaus</a:t>
            </a:r>
            <a:r>
              <a:rPr kumimoji="0" lang="es-MX" sz="1400" b="0" i="0" u="none" strike="noStrike" kern="1200" cap="none" spc="0" normalizeH="0" baseline="0" noProof="0" dirty="0">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Otto W., Wasserman, A. V. (2003). </a:t>
            </a:r>
            <a:r>
              <a:rPr kumimoji="0" lang="es-MX" sz="1400" b="0" i="1" u="none" strike="noStrike" kern="1200" cap="none" spc="0" normalizeH="0" baseline="0" noProof="0" dirty="0">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Bioquímica Humana</a:t>
            </a:r>
            <a:r>
              <a:rPr kumimoji="0" lang="es-MX" sz="1400" b="0" i="0" u="none" strike="noStrike" kern="1200" cap="none" spc="0" normalizeH="0" baseline="0" noProof="0" dirty="0">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México: Panamericana. </a:t>
            </a:r>
          </a:p>
          <a:p>
            <a:pPr marL="180975" marR="0" lvl="0" indent="-180975" algn="just" defTabSz="914400" rtl="0" eaLnBrk="0" fontAlgn="base" latinLnBrk="0" hangingPunct="0">
              <a:lnSpc>
                <a:spcPct val="114000"/>
              </a:lnSpc>
              <a:spcBef>
                <a:spcPct val="0"/>
              </a:spcBef>
              <a:spcAft>
                <a:spcPct val="0"/>
              </a:spcAft>
              <a:buClrTx/>
              <a:buSzTx/>
              <a:buFont typeface="+mj-lt"/>
              <a:buAutoNum type="arabicPeriod"/>
              <a:tabLst/>
              <a:defRPr/>
            </a:pPr>
            <a:r>
              <a:rPr kumimoji="0" lang="es-MX" sz="1400" b="0" i="0" u="none" strike="noStrike" kern="1200" cap="none" spc="0" normalizeH="0" baseline="0" noProof="0" dirty="0">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Piña, G. E., Laguna, J. (2013). </a:t>
            </a:r>
            <a:r>
              <a:rPr kumimoji="0" lang="es-MX" sz="1400" b="0" i="1" u="none" strike="noStrike" kern="1200" cap="none" spc="0" normalizeH="0" baseline="0" noProof="0" dirty="0">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Bioquímica de Laguna</a:t>
            </a:r>
            <a:r>
              <a:rPr kumimoji="0" lang="es-MX" sz="1400" b="0" i="0" u="none" strike="noStrike" kern="1200" cap="none" spc="0" normalizeH="0" baseline="0" noProof="0" dirty="0">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México. El Manual Moderno.</a:t>
            </a:r>
          </a:p>
          <a:p>
            <a:pPr marL="180975" marR="0" lvl="0" indent="-180975" algn="just" defTabSz="914400" rtl="0" eaLnBrk="0" fontAlgn="base" latinLnBrk="0" hangingPunct="0">
              <a:lnSpc>
                <a:spcPct val="114000"/>
              </a:lnSpc>
              <a:spcBef>
                <a:spcPct val="0"/>
              </a:spcBef>
              <a:spcAft>
                <a:spcPct val="0"/>
              </a:spcAft>
              <a:buClrTx/>
              <a:buSzTx/>
              <a:buFont typeface="+mj-lt"/>
              <a:buAutoNum type="arabicPeriod"/>
              <a:tabLst/>
              <a:defRPr/>
            </a:pPr>
            <a:r>
              <a:rPr kumimoji="0" lang="es-MX" altLang="es-MX" sz="1400" b="0" i="0" u="none" strike="noStrike" kern="1200" cap="none" spc="0" normalizeH="0" baseline="0" noProof="0" dirty="0" err="1">
                <a:ln>
                  <a:noFill/>
                </a:ln>
                <a:solidFill>
                  <a:srgbClr val="6B6149">
                    <a:lumMod val="50000"/>
                  </a:srgbClr>
                </a:solidFill>
                <a:effectLst/>
                <a:uLnTx/>
                <a:uFillTx/>
                <a:latin typeface="Microsoft Sans Serif" pitchFamily="34" charset="0"/>
                <a:ea typeface="+mn-ea"/>
                <a:cs typeface="Microsoft Sans Serif" pitchFamily="34" charset="0"/>
              </a:rPr>
              <a:t>Rodwell</a:t>
            </a:r>
            <a:r>
              <a:rPr kumimoji="0" lang="es-MX" altLang="es-MX" sz="1400" b="0" i="0" u="none" strike="noStrike" kern="1200" cap="none" spc="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 V. W., Bender, D. A., </a:t>
            </a:r>
            <a:r>
              <a:rPr kumimoji="0" lang="es-MX" altLang="es-MX" sz="1400" b="0" i="0" u="none" strike="noStrike" kern="1200" cap="none" spc="0" normalizeH="0" baseline="0" noProof="0" dirty="0" err="1">
                <a:ln>
                  <a:noFill/>
                </a:ln>
                <a:solidFill>
                  <a:srgbClr val="6B6149">
                    <a:lumMod val="50000"/>
                  </a:srgbClr>
                </a:solidFill>
                <a:effectLst/>
                <a:uLnTx/>
                <a:uFillTx/>
                <a:latin typeface="Microsoft Sans Serif" pitchFamily="34" charset="0"/>
                <a:ea typeface="+mn-ea"/>
                <a:cs typeface="Microsoft Sans Serif" pitchFamily="34" charset="0"/>
              </a:rPr>
              <a:t>Botham</a:t>
            </a:r>
            <a:r>
              <a:rPr kumimoji="0" lang="es-MX" altLang="es-MX" sz="1400" b="0" i="0" u="none" strike="noStrike" kern="1200" cap="none" spc="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 K. M., </a:t>
            </a:r>
            <a:r>
              <a:rPr kumimoji="0" lang="es-MX" altLang="es-MX" sz="1400" b="0" i="0" u="none" strike="noStrike" kern="1200" cap="none" spc="0" normalizeH="0" baseline="0" noProof="0" dirty="0" err="1">
                <a:ln>
                  <a:noFill/>
                </a:ln>
                <a:solidFill>
                  <a:srgbClr val="6B6149">
                    <a:lumMod val="50000"/>
                  </a:srgbClr>
                </a:solidFill>
                <a:effectLst/>
                <a:uLnTx/>
                <a:uFillTx/>
                <a:latin typeface="Microsoft Sans Serif" pitchFamily="34" charset="0"/>
                <a:ea typeface="+mn-ea"/>
                <a:cs typeface="Microsoft Sans Serif" pitchFamily="34" charset="0"/>
              </a:rPr>
              <a:t>Kennelly</a:t>
            </a:r>
            <a:r>
              <a:rPr kumimoji="0" lang="es-MX" altLang="es-MX" sz="1400" b="0" i="0" u="none" strike="noStrike" kern="1200" cap="none" spc="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 P. J. y </a:t>
            </a:r>
            <a:r>
              <a:rPr kumimoji="0" lang="es-MX" altLang="es-MX" sz="1400" b="0" i="0" u="none" strike="noStrike" kern="1200" cap="none" spc="0" normalizeH="0" baseline="0" noProof="0" dirty="0" err="1">
                <a:ln>
                  <a:noFill/>
                </a:ln>
                <a:solidFill>
                  <a:srgbClr val="6B6149">
                    <a:lumMod val="50000"/>
                  </a:srgbClr>
                </a:solidFill>
                <a:effectLst/>
                <a:uLnTx/>
                <a:uFillTx/>
                <a:latin typeface="Microsoft Sans Serif" pitchFamily="34" charset="0"/>
                <a:ea typeface="+mn-ea"/>
                <a:cs typeface="Microsoft Sans Serif" pitchFamily="34" charset="0"/>
              </a:rPr>
              <a:t>Weil</a:t>
            </a:r>
            <a:r>
              <a:rPr kumimoji="0" lang="es-MX" altLang="es-MX" sz="1400" b="0" i="0" u="none" strike="noStrike" kern="1200" cap="none" spc="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 P. A. (2019). </a:t>
            </a:r>
            <a:r>
              <a:rPr kumimoji="0" lang="es-MX" altLang="es-MX" sz="1400" b="0" i="1" u="none" strike="noStrike" kern="1200" cap="none" spc="0" normalizeH="0" baseline="0" noProof="0" dirty="0" err="1">
                <a:ln>
                  <a:noFill/>
                </a:ln>
                <a:solidFill>
                  <a:srgbClr val="6B6149">
                    <a:lumMod val="50000"/>
                  </a:srgbClr>
                </a:solidFill>
                <a:effectLst/>
                <a:uLnTx/>
                <a:uFillTx/>
                <a:latin typeface="Microsoft Sans Serif" pitchFamily="34" charset="0"/>
                <a:ea typeface="+mn-ea"/>
                <a:cs typeface="Microsoft Sans Serif" pitchFamily="34" charset="0"/>
              </a:rPr>
              <a:t>Harper</a:t>
            </a:r>
            <a:r>
              <a:rPr kumimoji="0" lang="es-MX" altLang="es-MX" sz="1400" b="0" i="1" u="none" strike="noStrike" kern="1200" cap="none" spc="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 Bioquímica Ilustrada</a:t>
            </a:r>
            <a:r>
              <a:rPr kumimoji="0" lang="es-MX" altLang="es-MX" sz="1400" b="0" i="0" u="none" strike="noStrike" kern="1200" cap="none" spc="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 México: McGraw-Hill </a:t>
            </a:r>
            <a:r>
              <a:rPr kumimoji="0" lang="es-MX" altLang="es-MX" sz="1400" b="0" i="0" u="none" strike="noStrike" kern="1200" cap="none" spc="0" normalizeH="0" baseline="0" noProof="0" dirty="0" err="1">
                <a:ln>
                  <a:noFill/>
                </a:ln>
                <a:solidFill>
                  <a:srgbClr val="6B6149">
                    <a:lumMod val="50000"/>
                  </a:srgbClr>
                </a:solidFill>
                <a:effectLst/>
                <a:uLnTx/>
                <a:uFillTx/>
                <a:latin typeface="Microsoft Sans Serif" pitchFamily="34" charset="0"/>
                <a:ea typeface="+mn-ea"/>
                <a:cs typeface="Microsoft Sans Serif" pitchFamily="34" charset="0"/>
              </a:rPr>
              <a:t>Education</a:t>
            </a:r>
            <a:r>
              <a:rPr kumimoji="0" lang="es-MX" altLang="es-MX" sz="1400" b="0" i="0" u="none" strike="noStrike" kern="1200" cap="none" spc="0" normalizeH="0" baseline="0" noProof="0" dirty="0">
                <a:ln>
                  <a:noFill/>
                </a:ln>
                <a:solidFill>
                  <a:srgbClr val="6B6149">
                    <a:lumMod val="50000"/>
                  </a:srgbClr>
                </a:solidFill>
                <a:effectLst/>
                <a:uLnTx/>
                <a:uFillTx/>
                <a:latin typeface="Microsoft Sans Serif" pitchFamily="34" charset="0"/>
                <a:ea typeface="+mn-ea"/>
                <a:cs typeface="Microsoft Sans Serif" pitchFamily="34" charset="0"/>
              </a:rPr>
              <a:t>. </a:t>
            </a:r>
          </a:p>
          <a:p>
            <a:pPr marL="180975" marR="0" lvl="0" indent="-180975" algn="just" defTabSz="914400" rtl="0" eaLnBrk="0" fontAlgn="base" latinLnBrk="0" hangingPunct="0">
              <a:lnSpc>
                <a:spcPct val="114000"/>
              </a:lnSpc>
              <a:spcBef>
                <a:spcPct val="0"/>
              </a:spcBef>
              <a:spcAft>
                <a:spcPct val="0"/>
              </a:spcAft>
              <a:buClrTx/>
              <a:buSzTx/>
              <a:buFont typeface="+mj-lt"/>
              <a:buAutoNum type="arabicPeriod"/>
              <a:tabLst/>
              <a:defRPr/>
            </a:pPr>
            <a:r>
              <a:rPr kumimoji="0" lang="es-MX" sz="1400" b="0" i="0" u="none" strike="noStrike" kern="1200" cap="none" spc="0" normalizeH="0" baseline="0" noProof="0" dirty="0" err="1">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Stryer</a:t>
            </a:r>
            <a:r>
              <a:rPr kumimoji="0" lang="es-MX" sz="1400" b="0" i="0" u="none" strike="noStrike" kern="1200" cap="none" spc="0" normalizeH="0" baseline="0" noProof="0" dirty="0">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L. (2013). </a:t>
            </a:r>
            <a:r>
              <a:rPr kumimoji="0" lang="es-MX" sz="1400" b="0" i="1" u="none" strike="noStrike" kern="1200" cap="none" spc="0" normalizeH="0" baseline="0" noProof="0" dirty="0">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Bioquímica</a:t>
            </a:r>
            <a:r>
              <a:rPr kumimoji="0" lang="es-MX" sz="1400" b="0" i="0" u="none" strike="noStrike" kern="1200" cap="none" spc="0" normalizeH="0" baseline="0" noProof="0" dirty="0">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México: Reverte. </a:t>
            </a:r>
          </a:p>
          <a:p>
            <a:pPr marL="180975" marR="0" lvl="0" indent="-180975" algn="just" defTabSz="914400" rtl="0" eaLnBrk="0" fontAlgn="base" latinLnBrk="0" hangingPunct="0">
              <a:lnSpc>
                <a:spcPct val="114000"/>
              </a:lnSpc>
              <a:spcBef>
                <a:spcPct val="0"/>
              </a:spcBef>
              <a:spcAft>
                <a:spcPct val="0"/>
              </a:spcAft>
              <a:buClrTx/>
              <a:buSzTx/>
              <a:buFont typeface="+mj-lt"/>
              <a:buAutoNum type="arabicPeriod"/>
              <a:tabLst/>
              <a:defRPr/>
            </a:pPr>
            <a:r>
              <a:rPr kumimoji="0" lang="es-MX" sz="1400" b="0" i="0" u="none" strike="noStrike" kern="1200" cap="none" spc="0" normalizeH="0" baseline="0" noProof="0" dirty="0" err="1">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Voet</a:t>
            </a:r>
            <a:r>
              <a:rPr kumimoji="0" lang="es-MX" sz="1400" b="0" i="0" u="none" strike="noStrike" kern="1200" cap="none" spc="0" normalizeH="0" baseline="0" noProof="0" dirty="0">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D., </a:t>
            </a:r>
            <a:r>
              <a:rPr kumimoji="0" lang="es-MX" sz="1400" b="0" i="0" u="none" strike="noStrike" kern="1200" cap="none" spc="0" normalizeH="0" baseline="0" noProof="0" dirty="0" err="1">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Voet</a:t>
            </a:r>
            <a:r>
              <a:rPr kumimoji="0" lang="es-MX" sz="1400" b="0" i="0" u="none" strike="noStrike" kern="1200" cap="none" spc="0" normalizeH="0" baseline="0" noProof="0" dirty="0">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J. G., </a:t>
            </a:r>
            <a:r>
              <a:rPr kumimoji="0" lang="es-MX" sz="1400" b="0" i="0" u="none" strike="noStrike" kern="1200" cap="none" spc="0" normalizeH="0" baseline="0" noProof="0" dirty="0" err="1">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Pratt</a:t>
            </a:r>
            <a:r>
              <a:rPr kumimoji="0" lang="es-MX" sz="1400" b="0" i="0" u="none" strike="noStrike" kern="1200" cap="none" spc="0" normalizeH="0" baseline="0" noProof="0" dirty="0">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Ch. (2016). </a:t>
            </a:r>
            <a:r>
              <a:rPr kumimoji="0" lang="es-MX" sz="1400" b="0" i="1" u="none" strike="noStrike" kern="1200" cap="none" spc="0" normalizeH="0" baseline="0" noProof="0" dirty="0">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Fundamentos de Bioquímica</a:t>
            </a:r>
            <a:r>
              <a:rPr kumimoji="0" lang="es-MX" sz="1400" b="0" i="0" u="none" strike="noStrike" kern="1200" cap="none" spc="0" normalizeH="0" baseline="0" noProof="0" dirty="0">
                <a:ln>
                  <a:noFill/>
                </a:ln>
                <a:solidFill>
                  <a:srgbClr val="00000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España: Medica Panamericana. </a:t>
            </a:r>
          </a:p>
        </p:txBody>
      </p:sp>
      <p:sp>
        <p:nvSpPr>
          <p:cNvPr id="8" name="Marcador de número de diapositiva 1"/>
          <p:cNvSpPr txBox="1">
            <a:spLocks/>
          </p:cNvSpPr>
          <p:nvPr/>
        </p:nvSpPr>
        <p:spPr>
          <a:xfrm>
            <a:off x="8316416" y="6381328"/>
            <a:ext cx="430960" cy="365760"/>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86</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3833757919"/>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3600" b="1" dirty="0">
                <a:ln w="6350">
                  <a:noFill/>
                </a:ln>
                <a:solidFill>
                  <a:schemeClr val="tx2">
                    <a:lumMod val="75000"/>
                  </a:schemeClr>
                </a:solidFill>
                <a:latin typeface="Arial" pitchFamily="34" charset="0"/>
                <a:cs typeface="Arial" pitchFamily="34" charset="0"/>
              </a:rPr>
              <a:t>REFERENCIAS BIBLIOGRÁFICAS</a:t>
            </a:r>
          </a:p>
        </p:txBody>
      </p:sp>
      <p:sp>
        <p:nvSpPr>
          <p:cNvPr id="7" name="9 CuadroTexto"/>
          <p:cNvSpPr txBox="1"/>
          <p:nvPr/>
        </p:nvSpPr>
        <p:spPr>
          <a:xfrm>
            <a:off x="457200" y="1251332"/>
            <a:ext cx="8229600" cy="4985980"/>
          </a:xfrm>
          <a:prstGeom prst="rect">
            <a:avLst/>
          </a:prstGeom>
          <a:noFill/>
        </p:spPr>
        <p:txBody>
          <a:bodyPr wrap="square" rtlCol="0">
            <a:spAutoFit/>
          </a:bodyPr>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s-MX" sz="1600" b="0" i="0" u="none" strike="noStrike" kern="1200" cap="none" spc="100" normalizeH="0" baseline="0" noProof="0" dirty="0">
                <a:ln>
                  <a:noFill/>
                </a:ln>
                <a:solidFill>
                  <a:prstClr val="black"/>
                </a:solidFill>
                <a:effectLst/>
                <a:uLnTx/>
                <a:uFillTx/>
                <a:latin typeface="Microsoft Sans Serif" pitchFamily="34" charset="0"/>
                <a:ea typeface="+mn-ea"/>
                <a:cs typeface="Microsoft Sans Serif" pitchFamily="34" charset="0"/>
              </a:rPr>
              <a:t>Las imágenes incluidas en las diapositivas fueron obtenidas de la página Imágenes Dinámicas de Google: </a:t>
            </a:r>
            <a:r>
              <a:rPr kumimoji="0" lang="es-MX" sz="1600" b="0" i="0" u="none" strike="noStrike" kern="1200" cap="none" spc="100" normalizeH="0" baseline="0" noProof="0" dirty="0">
                <a:ln>
                  <a:noFill/>
                </a:ln>
                <a:solidFill>
                  <a:prstClr val="black"/>
                </a:solidFill>
                <a:effectLst/>
                <a:uLnTx/>
                <a:uFillTx/>
                <a:latin typeface="Microsoft Sans Serif" pitchFamily="34" charset="0"/>
                <a:ea typeface="+mn-ea"/>
                <a:cs typeface="Microsoft Sans Serif" pitchFamily="34" charset="0"/>
                <a:hlinkClick r:id="rId2">
                  <a:extLst>
                    <a:ext uri="{A12FA001-AC4F-418D-AE19-62706E023703}">
                      <ahyp:hlinkClr xmlns:ahyp="http://schemas.microsoft.com/office/drawing/2018/hyperlinkcolor" val="tx"/>
                    </a:ext>
                  </a:extLst>
                </a:hlinkClick>
              </a:rPr>
              <a:t>https://goo.gl/images/Mw5pfu</a:t>
            </a:r>
            <a:endParaRPr kumimoji="0" lang="es-MX" sz="1600" b="0" i="0" u="none" strike="noStrike" kern="1200" cap="none" spc="100" normalizeH="0" baseline="0" noProof="0" dirty="0">
              <a:ln>
                <a:noFill/>
              </a:ln>
              <a:solidFill>
                <a:prstClr val="black"/>
              </a:solidFill>
              <a:effectLst/>
              <a:uLnTx/>
              <a:uFillTx/>
              <a:latin typeface="Microsoft Sans Serif" pitchFamily="34" charset="0"/>
              <a:ea typeface="+mn-ea"/>
              <a:cs typeface="Microsoft Sans Serif"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defRPr/>
            </a:pPr>
            <a:endParaRPr kumimoji="0" lang="es-MX" sz="1400" b="0" i="0" u="none" strike="noStrike" kern="1200" cap="none" spc="100" normalizeH="0" baseline="0" noProof="0" dirty="0">
              <a:ln>
                <a:noFill/>
              </a:ln>
              <a:solidFill>
                <a:prstClr val="black"/>
              </a:solidFill>
              <a:effectLst/>
              <a:uLnTx/>
              <a:uFillTx/>
              <a:latin typeface="Microsoft Sans Serif" pitchFamily="34" charset="0"/>
              <a:ea typeface="+mn-ea"/>
              <a:cs typeface="Microsoft Sans Serif"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s-MX" sz="1600" b="0" i="0" u="none" strike="noStrike" kern="1200" cap="none" spc="100" normalizeH="0" baseline="0" noProof="0" dirty="0">
                <a:ln>
                  <a:noFill/>
                </a:ln>
                <a:solidFill>
                  <a:prstClr val="black"/>
                </a:solidFill>
                <a:effectLst/>
                <a:uLnTx/>
                <a:uFillTx/>
                <a:latin typeface="Microsoft Sans Serif" pitchFamily="34" charset="0"/>
                <a:ea typeface="+mn-ea"/>
                <a:cs typeface="Microsoft Sans Serif" pitchFamily="34" charset="0"/>
              </a:rPr>
              <a:t>Páginas web consultadas:</a:t>
            </a:r>
          </a:p>
          <a:p>
            <a:pPr marL="265113" marR="0" lvl="0" indent="-265113" algn="just" defTabSz="914400" rtl="0" eaLnBrk="0" fontAlgn="base" latinLnBrk="0" hangingPunct="0">
              <a:lnSpc>
                <a:spcPct val="100000"/>
              </a:lnSpc>
              <a:spcBef>
                <a:spcPct val="0"/>
              </a:spcBef>
              <a:spcAft>
                <a:spcPct val="0"/>
              </a:spcAft>
              <a:buClrTx/>
              <a:buSzTx/>
              <a:buFont typeface="+mj-lt"/>
              <a:buAutoNum type="arabicPeriod"/>
              <a:tabLst/>
              <a:defRPr/>
            </a:pPr>
            <a:r>
              <a:rPr lang="es-MX" sz="1600" u="sng" spc="100" dirty="0">
                <a:latin typeface="Microsoft Sans Serif" pitchFamily="34" charset="0"/>
                <a:cs typeface="Microsoft Sans Serif" pitchFamily="34" charset="0"/>
                <a:hlinkClick r:id="rId3">
                  <a:extLst>
                    <a:ext uri="{A12FA001-AC4F-418D-AE19-62706E023703}">
                      <ahyp:hlinkClr xmlns:ahyp="http://schemas.microsoft.com/office/drawing/2018/hyperlinkcolor" val="tx"/>
                    </a:ext>
                  </a:extLst>
                </a:hlinkClick>
              </a:rPr>
              <a:t>www.ibt.unam.mx</a:t>
            </a:r>
            <a:r>
              <a:rPr lang="es-MX" sz="1600" u="sng" spc="100" dirty="0">
                <a:latin typeface="Microsoft Sans Serif" pitchFamily="34" charset="0"/>
                <a:cs typeface="Microsoft Sans Serif" pitchFamily="34" charset="0"/>
              </a:rPr>
              <a:t> </a:t>
            </a:r>
            <a:r>
              <a:rPr lang="es-MX" sz="1600" spc="100" dirty="0">
                <a:solidFill>
                  <a:prstClr val="black"/>
                </a:solidFill>
                <a:latin typeface="Microsoft Sans Serif" pitchFamily="34" charset="0"/>
                <a:cs typeface="Microsoft Sans Serif" pitchFamily="34" charset="0"/>
              </a:rPr>
              <a:t>(Instituto de Biotecnología, UNAM)</a:t>
            </a:r>
          </a:p>
          <a:p>
            <a:pPr marL="265113" marR="0" lvl="0" indent="-265113" algn="just" defTabSz="914400" rtl="0" eaLnBrk="0" fontAlgn="base" latinLnBrk="0" hangingPunct="0">
              <a:lnSpc>
                <a:spcPct val="100000"/>
              </a:lnSpc>
              <a:spcBef>
                <a:spcPct val="0"/>
              </a:spcBef>
              <a:spcAft>
                <a:spcPct val="0"/>
              </a:spcAft>
              <a:buClrTx/>
              <a:buSzTx/>
              <a:buFont typeface="+mj-lt"/>
              <a:buAutoNum type="arabicPeriod"/>
              <a:tabLst/>
              <a:defRPr/>
            </a:pPr>
            <a:r>
              <a:rPr kumimoji="0" lang="es-MX" sz="1600" b="0" i="0" strike="noStrike" kern="1200" cap="none" spc="100" normalizeH="0" baseline="0" noProof="0" dirty="0">
                <a:ln>
                  <a:noFill/>
                </a:ln>
                <a:effectLst/>
                <a:uLnTx/>
                <a:uFillTx/>
                <a:latin typeface="Microsoft Sans Serif" pitchFamily="34" charset="0"/>
                <a:ea typeface="+mn-ea"/>
                <a:cs typeface="Microsoft Sans Serif" pitchFamily="34" charset="0"/>
                <a:hlinkClick r:id="rId4">
                  <a:extLst>
                    <a:ext uri="{A12FA001-AC4F-418D-AE19-62706E023703}">
                      <ahyp:hlinkClr xmlns:ahyp="http://schemas.microsoft.com/office/drawing/2018/hyperlinkcolor" val="tx"/>
                    </a:ext>
                  </a:extLst>
                </a:hlinkClick>
              </a:rPr>
              <a:t>https://onlinelibrary.wiley.com</a:t>
            </a:r>
            <a:r>
              <a:rPr kumimoji="0" lang="es-MX" sz="1600" b="0" i="0" strike="noStrike" kern="1200" cap="none" spc="100" normalizeH="0" baseline="0" noProof="0" dirty="0">
                <a:ln>
                  <a:noFill/>
                </a:ln>
                <a:effectLst/>
                <a:uLnTx/>
                <a:uFillTx/>
                <a:latin typeface="Microsoft Sans Serif" pitchFamily="34" charset="0"/>
                <a:ea typeface="+mn-ea"/>
                <a:cs typeface="Microsoft Sans Serif" pitchFamily="34" charset="0"/>
              </a:rPr>
              <a:t> (International J</a:t>
            </a:r>
            <a:r>
              <a:rPr lang="es-MX" sz="1600" spc="100" dirty="0" err="1">
                <a:latin typeface="Microsoft Sans Serif" pitchFamily="34" charset="0"/>
                <a:cs typeface="Microsoft Sans Serif" pitchFamily="34" charset="0"/>
              </a:rPr>
              <a:t>ournal</a:t>
            </a:r>
            <a:r>
              <a:rPr lang="es-MX" sz="1600" spc="100" dirty="0">
                <a:latin typeface="Microsoft Sans Serif" pitchFamily="34" charset="0"/>
                <a:cs typeface="Microsoft Sans Serif" pitchFamily="34" charset="0"/>
              </a:rPr>
              <a:t> </a:t>
            </a:r>
            <a:r>
              <a:rPr lang="es-MX" sz="1600" spc="100" dirty="0" err="1">
                <a:latin typeface="Microsoft Sans Serif" pitchFamily="34" charset="0"/>
                <a:cs typeface="Microsoft Sans Serif" pitchFamily="34" charset="0"/>
              </a:rPr>
              <a:t>of</a:t>
            </a:r>
            <a:r>
              <a:rPr lang="es-MX" sz="1600" spc="100" dirty="0">
                <a:latin typeface="Microsoft Sans Serif" pitchFamily="34" charset="0"/>
                <a:cs typeface="Microsoft Sans Serif" pitchFamily="34" charset="0"/>
              </a:rPr>
              <a:t> </a:t>
            </a:r>
            <a:r>
              <a:rPr lang="es-MX" sz="1600" spc="100" dirty="0" err="1">
                <a:latin typeface="Microsoft Sans Serif" pitchFamily="34" charset="0"/>
                <a:cs typeface="Microsoft Sans Serif" pitchFamily="34" charset="0"/>
              </a:rPr>
              <a:t>Cosmetic</a:t>
            </a:r>
            <a:r>
              <a:rPr lang="es-MX" sz="1600" spc="100" dirty="0">
                <a:latin typeface="Microsoft Sans Serif" pitchFamily="34" charset="0"/>
                <a:cs typeface="Microsoft Sans Serif" pitchFamily="34" charset="0"/>
              </a:rPr>
              <a:t> </a:t>
            </a:r>
            <a:r>
              <a:rPr lang="es-MX" sz="1600" spc="100" dirty="0" err="1">
                <a:latin typeface="Microsoft Sans Serif" pitchFamily="34" charset="0"/>
                <a:cs typeface="Microsoft Sans Serif" pitchFamily="34" charset="0"/>
              </a:rPr>
              <a:t>Science</a:t>
            </a:r>
            <a:r>
              <a:rPr lang="es-MX" sz="1600" spc="100" dirty="0">
                <a:latin typeface="Microsoft Sans Serif" pitchFamily="34" charset="0"/>
                <a:cs typeface="Microsoft Sans Serif" pitchFamily="34" charset="0"/>
              </a:rPr>
              <a:t>)</a:t>
            </a:r>
          </a:p>
          <a:p>
            <a:pPr marL="265113" marR="0" lvl="0" indent="-265113" algn="just" defTabSz="914400" rtl="0" eaLnBrk="0" fontAlgn="base" latinLnBrk="0" hangingPunct="0">
              <a:lnSpc>
                <a:spcPct val="100000"/>
              </a:lnSpc>
              <a:spcBef>
                <a:spcPct val="0"/>
              </a:spcBef>
              <a:spcAft>
                <a:spcPct val="0"/>
              </a:spcAft>
              <a:buClrTx/>
              <a:buSzTx/>
              <a:buFont typeface="+mj-lt"/>
              <a:buAutoNum type="arabicPeriod"/>
              <a:tabLst/>
              <a:defRPr/>
            </a:pPr>
            <a:r>
              <a:rPr kumimoji="0" lang="es-MX" sz="1600" b="0" i="0" strike="noStrike" kern="1200" cap="none" spc="100" normalizeH="0" baseline="0" noProof="0" dirty="0">
                <a:ln>
                  <a:noFill/>
                </a:ln>
                <a:effectLst/>
                <a:uLnTx/>
                <a:uFillTx/>
                <a:latin typeface="Microsoft Sans Serif" pitchFamily="34" charset="0"/>
                <a:ea typeface="+mn-ea"/>
                <a:cs typeface="Microsoft Sans Serif" pitchFamily="34" charset="0"/>
                <a:hlinkClick r:id="rId5">
                  <a:extLst>
                    <a:ext uri="{A12FA001-AC4F-418D-AE19-62706E023703}">
                      <ahyp:hlinkClr xmlns:ahyp="http://schemas.microsoft.com/office/drawing/2018/hyperlinkcolor" val="tx"/>
                    </a:ext>
                  </a:extLst>
                </a:hlinkClick>
              </a:rPr>
              <a:t>https://www.revespcardiol.org</a:t>
            </a:r>
            <a:r>
              <a:rPr kumimoji="0" lang="es-MX" sz="1600" b="0" i="0" strike="noStrike" kern="1200" cap="none" spc="100" normalizeH="0" baseline="0" noProof="0" dirty="0">
                <a:ln>
                  <a:noFill/>
                </a:ln>
                <a:effectLst/>
                <a:uLnTx/>
                <a:uFillTx/>
                <a:latin typeface="Microsoft Sans Serif" pitchFamily="34" charset="0"/>
                <a:ea typeface="+mn-ea"/>
                <a:cs typeface="Microsoft Sans Serif" pitchFamily="34" charset="0"/>
              </a:rPr>
              <a:t> </a:t>
            </a:r>
            <a:r>
              <a:rPr kumimoji="0" lang="es-MX" sz="1600" b="0" i="0" strike="noStrike" kern="1200" cap="none" spc="100" normalizeH="0" baseline="0" noProof="0" dirty="0">
                <a:ln>
                  <a:noFill/>
                </a:ln>
                <a:solidFill>
                  <a:prstClr val="black"/>
                </a:solidFill>
                <a:effectLst/>
                <a:uLnTx/>
                <a:uFillTx/>
                <a:latin typeface="Microsoft Sans Serif" pitchFamily="34" charset="0"/>
                <a:ea typeface="+mn-ea"/>
                <a:cs typeface="Microsoft Sans Serif" pitchFamily="34" charset="0"/>
              </a:rPr>
              <a:t>(Revista Especializada de Cardiología)</a:t>
            </a:r>
          </a:p>
          <a:p>
            <a:pPr marL="265113" marR="0" lvl="0" indent="-265113" algn="just" defTabSz="914400" rtl="0" eaLnBrk="0" fontAlgn="base" latinLnBrk="0" hangingPunct="0">
              <a:lnSpc>
                <a:spcPct val="100000"/>
              </a:lnSpc>
              <a:spcBef>
                <a:spcPct val="0"/>
              </a:spcBef>
              <a:spcAft>
                <a:spcPct val="0"/>
              </a:spcAft>
              <a:buClrTx/>
              <a:buSzTx/>
              <a:buFont typeface="+mj-lt"/>
              <a:buAutoNum type="arabicPeriod"/>
              <a:tabLst/>
              <a:defRPr/>
            </a:pPr>
            <a:r>
              <a:rPr lang="es-MX" sz="1600" u="sng" spc="100" dirty="0">
                <a:latin typeface="Microsoft Sans Serif" pitchFamily="34" charset="0"/>
                <a:cs typeface="Microsoft Sans Serif" pitchFamily="34" charset="0"/>
                <a:hlinkClick r:id="rId6">
                  <a:extLst>
                    <a:ext uri="{A12FA001-AC4F-418D-AE19-62706E023703}">
                      <ahyp:hlinkClr xmlns:ahyp="http://schemas.microsoft.com/office/drawing/2018/hyperlinkcolor" val="tx"/>
                    </a:ext>
                  </a:extLst>
                </a:hlinkClick>
              </a:rPr>
              <a:t>www.investigaciónyciencia.es</a:t>
            </a:r>
            <a:endParaRPr lang="es-MX" sz="1600" u="sng" spc="100" dirty="0">
              <a:latin typeface="Microsoft Sans Serif" pitchFamily="34" charset="0"/>
              <a:cs typeface="Microsoft Sans Serif" pitchFamily="34" charset="0"/>
            </a:endParaRPr>
          </a:p>
          <a:p>
            <a:pPr marL="265113" marR="0" lvl="0" indent="-265113" algn="just" defTabSz="914400" rtl="0" eaLnBrk="0" fontAlgn="base" latinLnBrk="0" hangingPunct="0">
              <a:lnSpc>
                <a:spcPct val="100000"/>
              </a:lnSpc>
              <a:spcBef>
                <a:spcPct val="0"/>
              </a:spcBef>
              <a:spcAft>
                <a:spcPct val="0"/>
              </a:spcAft>
              <a:buClrTx/>
              <a:buSzTx/>
              <a:buFont typeface="+mj-lt"/>
              <a:buAutoNum type="arabicPeriod"/>
              <a:tabLst/>
              <a:defRPr/>
            </a:pPr>
            <a:r>
              <a:rPr kumimoji="0" lang="es-MX" sz="1600" b="0" i="0" u="sng" strike="noStrike" kern="1200" cap="none" spc="100" normalizeH="0" baseline="0" noProof="0" dirty="0">
                <a:ln>
                  <a:noFill/>
                </a:ln>
                <a:effectLst/>
                <a:uLnTx/>
                <a:uFillTx/>
                <a:latin typeface="Microsoft Sans Serif" pitchFamily="34" charset="0"/>
                <a:cs typeface="Microsoft Sans Serif" pitchFamily="34" charset="0"/>
              </a:rPr>
              <a:t>www.biologia.edu.ar</a:t>
            </a:r>
          </a:p>
          <a:p>
            <a:pPr marL="228600" marR="0" lvl="0" indent="-228600" algn="just" defTabSz="914400" rtl="0" eaLnBrk="0" fontAlgn="base" latinLnBrk="0" hangingPunct="0">
              <a:lnSpc>
                <a:spcPct val="100000"/>
              </a:lnSpc>
              <a:spcBef>
                <a:spcPct val="0"/>
              </a:spcBef>
              <a:spcAft>
                <a:spcPct val="0"/>
              </a:spcAft>
              <a:buClrTx/>
              <a:buSzTx/>
              <a:buFont typeface="+mj-lt"/>
              <a:buAutoNum type="arabicPeriod"/>
              <a:tabLst/>
              <a:defRPr/>
            </a:pPr>
            <a:r>
              <a:rPr kumimoji="0" lang="es-MX" altLang="es-MX" sz="1600" b="0" i="0" u="none" strike="noStrike" kern="1200" cap="none" spc="100" normalizeH="0" baseline="0" noProof="0" dirty="0">
                <a:ln>
                  <a:noFill/>
                </a:ln>
                <a:solidFill>
                  <a:prstClr val="black"/>
                </a:solidFill>
                <a:effectLst/>
                <a:uLnTx/>
                <a:uFillTx/>
                <a:latin typeface="Microsoft Sans Serif" pitchFamily="34" charset="0"/>
                <a:ea typeface="+mn-ea"/>
                <a:cs typeface="Microsoft Sans Serif" pitchFamily="34" charset="0"/>
                <a:hlinkClick r:id="rId7">
                  <a:extLst>
                    <a:ext uri="{A12FA001-AC4F-418D-AE19-62706E023703}">
                      <ahyp:hlinkClr xmlns:ahyp="http://schemas.microsoft.com/office/drawing/2018/hyperlinkcolor" val="tx"/>
                    </a:ext>
                  </a:extLst>
                </a:hlinkClick>
              </a:rPr>
              <a:t>www.es.wikipedia.org</a:t>
            </a:r>
            <a:endParaRPr kumimoji="0" lang="es-MX" altLang="es-MX" sz="1600" b="0" i="0" u="none" strike="noStrike" kern="1200" cap="none" spc="100" normalizeH="0" baseline="0" noProof="0" dirty="0">
              <a:ln>
                <a:noFill/>
              </a:ln>
              <a:solidFill>
                <a:prstClr val="black"/>
              </a:solidFill>
              <a:effectLst/>
              <a:uLnTx/>
              <a:uFillTx/>
              <a:latin typeface="Microsoft Sans Serif" pitchFamily="34" charset="0"/>
              <a:ea typeface="+mn-ea"/>
              <a:cs typeface="Microsoft Sans Serif" pitchFamily="34" charset="0"/>
            </a:endParaRPr>
          </a:p>
          <a:p>
            <a:pPr marL="228600" marR="0" lvl="0" indent="-228600" algn="just" defTabSz="914400" rtl="0" eaLnBrk="0" fontAlgn="base" latinLnBrk="0" hangingPunct="0">
              <a:lnSpc>
                <a:spcPct val="100000"/>
              </a:lnSpc>
              <a:spcBef>
                <a:spcPct val="0"/>
              </a:spcBef>
              <a:spcAft>
                <a:spcPct val="0"/>
              </a:spcAft>
              <a:buClrTx/>
              <a:buSzTx/>
              <a:buFont typeface="+mj-lt"/>
              <a:buAutoNum type="arabicPeriod"/>
              <a:tabLst/>
              <a:defRPr/>
            </a:pPr>
            <a:r>
              <a:rPr lang="es-MX" altLang="es-MX" sz="1600" spc="100" dirty="0">
                <a:latin typeface="Microsoft Sans Serif" pitchFamily="34" charset="0"/>
                <a:cs typeface="Microsoft Sans Serif" pitchFamily="34" charset="0"/>
                <a:hlinkClick r:id="rId8">
                  <a:extLst>
                    <a:ext uri="{A12FA001-AC4F-418D-AE19-62706E023703}">
                      <ahyp:hlinkClr xmlns:ahyp="http://schemas.microsoft.com/office/drawing/2018/hyperlinkcolor" val="tx"/>
                    </a:ext>
                  </a:extLst>
                </a:hlinkClick>
              </a:rPr>
              <a:t>www.objetos.unam.mx</a:t>
            </a:r>
            <a:r>
              <a:rPr lang="es-MX" altLang="es-MX" sz="1600" spc="100" dirty="0">
                <a:latin typeface="Microsoft Sans Serif" pitchFamily="34" charset="0"/>
                <a:cs typeface="Microsoft Sans Serif" pitchFamily="34" charset="0"/>
              </a:rPr>
              <a:t> </a:t>
            </a:r>
            <a:endParaRPr kumimoji="0" lang="es-MX" altLang="es-MX" sz="1600" b="0" i="0" u="none" strike="noStrike" kern="1200" cap="none" spc="100" normalizeH="0" baseline="0" noProof="0" dirty="0">
              <a:ln>
                <a:noFill/>
              </a:ln>
              <a:effectLst/>
              <a:uLnTx/>
              <a:uFillTx/>
              <a:latin typeface="Microsoft Sans Serif" pitchFamily="34" charset="0"/>
              <a:cs typeface="Microsoft Sans Serif" pitchFamily="34" charset="0"/>
            </a:endParaRPr>
          </a:p>
          <a:p>
            <a:pPr marL="228600" marR="0" lvl="0" indent="-228600" algn="just" defTabSz="914400" rtl="0" eaLnBrk="0" fontAlgn="base" latinLnBrk="0" hangingPunct="0">
              <a:lnSpc>
                <a:spcPct val="100000"/>
              </a:lnSpc>
              <a:spcBef>
                <a:spcPct val="0"/>
              </a:spcBef>
              <a:spcAft>
                <a:spcPct val="0"/>
              </a:spcAft>
              <a:buClrTx/>
              <a:buSzTx/>
              <a:buFont typeface="+mj-lt"/>
              <a:buAutoNum type="arabicPeriod"/>
              <a:tabLst/>
              <a:defRPr/>
            </a:pPr>
            <a:r>
              <a:rPr kumimoji="0" lang="es-MX" altLang="es-MX" sz="1600" b="0" i="0" u="none" strike="noStrike" kern="1200" cap="none" spc="100" normalizeH="0" baseline="0" noProof="0" dirty="0">
                <a:ln>
                  <a:noFill/>
                </a:ln>
                <a:solidFill>
                  <a:prstClr val="black"/>
                </a:solidFill>
                <a:effectLst/>
                <a:uLnTx/>
                <a:uFillTx/>
                <a:latin typeface="Microsoft Sans Serif" pitchFamily="34" charset="0"/>
                <a:ea typeface="+mn-ea"/>
                <a:cs typeface="Microsoft Sans Serif" pitchFamily="34" charset="0"/>
                <a:hlinkClick r:id="rId9">
                  <a:extLst>
                    <a:ext uri="{A12FA001-AC4F-418D-AE19-62706E023703}">
                      <ahyp:hlinkClr xmlns:ahyp="http://schemas.microsoft.com/office/drawing/2018/hyperlinkcolor" val="tx"/>
                    </a:ext>
                  </a:extLst>
                </a:hlinkClick>
              </a:rPr>
              <a:t>www.khancademy.net</a:t>
            </a:r>
            <a:endParaRPr kumimoji="0" lang="es-MX" altLang="es-MX" sz="1600" b="0" i="0" u="none" strike="noStrike" kern="1200" cap="none" spc="100" normalizeH="0" baseline="0" noProof="0" dirty="0">
              <a:ln>
                <a:noFill/>
              </a:ln>
              <a:solidFill>
                <a:prstClr val="black"/>
              </a:solidFill>
              <a:effectLst/>
              <a:uLnTx/>
              <a:uFillTx/>
              <a:latin typeface="Microsoft Sans Serif" pitchFamily="34" charset="0"/>
              <a:ea typeface="+mn-ea"/>
              <a:cs typeface="Microsoft Sans Serif" pitchFamily="34" charset="0"/>
            </a:endParaRPr>
          </a:p>
          <a:p>
            <a:pPr marL="228600" marR="0" lvl="0" indent="-228600" algn="just" defTabSz="914400" rtl="0" eaLnBrk="0" fontAlgn="base" latinLnBrk="0" hangingPunct="0">
              <a:lnSpc>
                <a:spcPct val="100000"/>
              </a:lnSpc>
              <a:spcBef>
                <a:spcPct val="0"/>
              </a:spcBef>
              <a:spcAft>
                <a:spcPct val="0"/>
              </a:spcAft>
              <a:buClrTx/>
              <a:buSzTx/>
              <a:buFont typeface="+mj-lt"/>
              <a:buAutoNum type="arabicPeriod"/>
              <a:tabLst/>
              <a:defRPr/>
            </a:pPr>
            <a:r>
              <a:rPr kumimoji="0" lang="es-MX" altLang="es-MX" sz="1600" b="0" i="0" u="none" strike="noStrike" kern="1200" cap="none" spc="100" normalizeH="0" baseline="0" noProof="0" dirty="0">
                <a:ln>
                  <a:noFill/>
                </a:ln>
                <a:solidFill>
                  <a:prstClr val="black"/>
                </a:solidFill>
                <a:effectLst/>
                <a:uLnTx/>
                <a:uFillTx/>
                <a:latin typeface="Microsoft Sans Serif" pitchFamily="34" charset="0"/>
                <a:ea typeface="+mn-ea"/>
                <a:cs typeface="Microsoft Sans Serif" pitchFamily="34" charset="0"/>
                <a:hlinkClick r:id="rId10">
                  <a:extLst>
                    <a:ext uri="{A12FA001-AC4F-418D-AE19-62706E023703}">
                      <ahyp:hlinkClr xmlns:ahyp="http://schemas.microsoft.com/office/drawing/2018/hyperlinkcolor" val="tx"/>
                    </a:ext>
                  </a:extLst>
                </a:hlinkClick>
              </a:rPr>
              <a:t>www.researchgate.net</a:t>
            </a:r>
            <a:endParaRPr kumimoji="0" lang="es-MX" altLang="es-MX" sz="1600" b="0" i="0" u="none" strike="noStrike" kern="1200" cap="none" spc="100" normalizeH="0" baseline="0" noProof="0" dirty="0">
              <a:ln>
                <a:noFill/>
              </a:ln>
              <a:solidFill>
                <a:prstClr val="black"/>
              </a:solidFill>
              <a:effectLst/>
              <a:uLnTx/>
              <a:uFillTx/>
              <a:latin typeface="Microsoft Sans Serif" pitchFamily="34" charset="0"/>
              <a:ea typeface="+mn-ea"/>
              <a:cs typeface="Microsoft Sans Serif" pitchFamily="34" charset="0"/>
            </a:endParaRPr>
          </a:p>
          <a:p>
            <a:pPr marL="228600" marR="0" lvl="0" indent="-228600" algn="just" defTabSz="914400" rtl="0" eaLnBrk="0" fontAlgn="base" latinLnBrk="0" hangingPunct="0">
              <a:lnSpc>
                <a:spcPct val="100000"/>
              </a:lnSpc>
              <a:spcBef>
                <a:spcPct val="0"/>
              </a:spcBef>
              <a:spcAft>
                <a:spcPct val="0"/>
              </a:spcAft>
              <a:buClrTx/>
              <a:buSzTx/>
              <a:buFont typeface="+mj-lt"/>
              <a:buAutoNum type="arabicPeriod"/>
              <a:tabLst/>
              <a:defRPr/>
            </a:pPr>
            <a:r>
              <a:rPr kumimoji="0" lang="es-MX" altLang="es-MX" sz="1600" b="0" i="0" u="none" strike="noStrike" kern="1200" cap="none" spc="100" normalizeH="0" baseline="0" noProof="0" dirty="0" err="1">
                <a:ln>
                  <a:noFill/>
                </a:ln>
                <a:effectLst/>
                <a:uLnTx/>
                <a:uFillTx/>
                <a:latin typeface="Microsoft Sans Serif" pitchFamily="34" charset="0"/>
                <a:ea typeface="+mn-ea"/>
                <a:cs typeface="Microsoft Sans Serif" pitchFamily="34" charset="0"/>
                <a:hlinkClick r:id="rId11">
                  <a:extLst>
                    <a:ext uri="{A12FA001-AC4F-418D-AE19-62706E023703}">
                      <ahyp:hlinkClr xmlns:ahyp="http://schemas.microsoft.com/office/drawing/2018/hyperlinkcolor" val="tx"/>
                    </a:ext>
                  </a:extLst>
                </a:hlinkClick>
              </a:rPr>
              <a:t>www.docentes.educación.navarra</a:t>
            </a:r>
            <a:r>
              <a:rPr kumimoji="0" lang="es-MX" altLang="es-MX" sz="1600" b="0" i="0" u="none" strike="noStrike" kern="1200" cap="none" spc="100" normalizeH="0" baseline="0" noProof="0" dirty="0">
                <a:ln>
                  <a:noFill/>
                </a:ln>
                <a:effectLst/>
                <a:uLnTx/>
                <a:uFillTx/>
                <a:latin typeface="Microsoft Sans Serif" pitchFamily="34" charset="0"/>
                <a:ea typeface="+mn-ea"/>
                <a:cs typeface="Microsoft Sans Serif" pitchFamily="34" charset="0"/>
              </a:rPr>
              <a:t>  </a:t>
            </a:r>
          </a:p>
          <a:p>
            <a:pPr marL="228600" marR="0" lvl="0" indent="-228600" algn="just" defTabSz="914400" rtl="0" eaLnBrk="0" fontAlgn="base" latinLnBrk="0" hangingPunct="0">
              <a:lnSpc>
                <a:spcPct val="100000"/>
              </a:lnSpc>
              <a:spcBef>
                <a:spcPct val="0"/>
              </a:spcBef>
              <a:spcAft>
                <a:spcPct val="0"/>
              </a:spcAft>
              <a:buClrTx/>
              <a:buSzTx/>
              <a:buFont typeface="+mj-lt"/>
              <a:buAutoNum type="arabicPeriod"/>
              <a:tabLst/>
              <a:defRPr/>
            </a:pPr>
            <a:r>
              <a:rPr kumimoji="0" lang="es-MX" altLang="es-MX" sz="1600" b="0" i="0" u="none" strike="noStrike" kern="1200" cap="none" spc="100" normalizeH="0" baseline="0" noProof="0" dirty="0">
                <a:ln>
                  <a:noFill/>
                </a:ln>
                <a:effectLst/>
                <a:uLnTx/>
                <a:uFillTx/>
                <a:latin typeface="Microsoft Sans Serif" pitchFamily="34" charset="0"/>
                <a:ea typeface="+mn-ea"/>
                <a:cs typeface="Microsoft Sans Serif" pitchFamily="34" charset="0"/>
                <a:hlinkClick r:id="rId12">
                  <a:extLst>
                    <a:ext uri="{A12FA001-AC4F-418D-AE19-62706E023703}">
                      <ahyp:hlinkClr xmlns:ahyp="http://schemas.microsoft.com/office/drawing/2018/hyperlinkcolor" val="tx"/>
                    </a:ext>
                  </a:extLst>
                </a:hlinkClick>
              </a:rPr>
              <a:t>www.alamy.es</a:t>
            </a:r>
            <a:r>
              <a:rPr kumimoji="0" lang="es-MX" altLang="es-MX" sz="1600" b="0" i="0" u="none" strike="noStrike" kern="1200" cap="none" spc="100" normalizeH="0" baseline="0" noProof="0" dirty="0">
                <a:ln>
                  <a:noFill/>
                </a:ln>
                <a:effectLst/>
                <a:uLnTx/>
                <a:uFillTx/>
                <a:latin typeface="Microsoft Sans Serif" pitchFamily="34" charset="0"/>
                <a:ea typeface="+mn-ea"/>
                <a:cs typeface="Microsoft Sans Serif" pitchFamily="34" charset="0"/>
              </a:rPr>
              <a:t> </a:t>
            </a:r>
          </a:p>
          <a:p>
            <a:pPr marL="228600" marR="0" lvl="0" indent="-228600" algn="just" defTabSz="914400" rtl="0" eaLnBrk="0" fontAlgn="base" latinLnBrk="0" hangingPunct="0">
              <a:lnSpc>
                <a:spcPct val="100000"/>
              </a:lnSpc>
              <a:spcBef>
                <a:spcPct val="0"/>
              </a:spcBef>
              <a:spcAft>
                <a:spcPct val="0"/>
              </a:spcAft>
              <a:buClrTx/>
              <a:buSzTx/>
              <a:buFont typeface="+mj-lt"/>
              <a:buAutoNum type="arabicPeriod"/>
              <a:tabLst/>
              <a:defRPr/>
            </a:pPr>
            <a:r>
              <a:rPr kumimoji="0" lang="es-MX" altLang="es-MX" sz="1600" b="0" i="0" u="none" strike="noStrike" kern="1200" cap="none" spc="100" normalizeH="0" baseline="0" noProof="0" dirty="0">
                <a:ln>
                  <a:noFill/>
                </a:ln>
                <a:effectLst/>
                <a:uLnTx/>
                <a:uFillTx/>
                <a:latin typeface="Microsoft Sans Serif" pitchFamily="34" charset="0"/>
                <a:cs typeface="Microsoft Sans Serif" pitchFamily="34" charset="0"/>
                <a:hlinkClick r:id="rId13">
                  <a:extLst>
                    <a:ext uri="{A12FA001-AC4F-418D-AE19-62706E023703}">
                      <ahyp:hlinkClr xmlns:ahyp="http://schemas.microsoft.com/office/drawing/2018/hyperlinkcolor" val="tx"/>
                    </a:ext>
                  </a:extLst>
                </a:hlinkClick>
              </a:rPr>
              <a:t>www.foo</a:t>
            </a:r>
            <a:r>
              <a:rPr lang="es-MX" altLang="es-MX" sz="1600" spc="100" dirty="0">
                <a:latin typeface="Microsoft Sans Serif" pitchFamily="34" charset="0"/>
                <a:cs typeface="Microsoft Sans Serif" pitchFamily="34" charset="0"/>
                <a:hlinkClick r:id="rId13">
                  <a:extLst>
                    <a:ext uri="{A12FA001-AC4F-418D-AE19-62706E023703}">
                      <ahyp:hlinkClr xmlns:ahyp="http://schemas.microsoft.com/office/drawing/2018/hyperlinkcolor" val="tx"/>
                    </a:ext>
                  </a:extLst>
                </a:hlinkClick>
              </a:rPr>
              <a:t>dnetworksolution.com</a:t>
            </a:r>
            <a:r>
              <a:rPr lang="es-MX" altLang="es-MX" sz="1600" spc="100" dirty="0">
                <a:latin typeface="Microsoft Sans Serif" pitchFamily="34" charset="0"/>
                <a:cs typeface="Microsoft Sans Serif" pitchFamily="34" charset="0"/>
              </a:rPr>
              <a:t> </a:t>
            </a:r>
            <a:endParaRPr kumimoji="0" lang="es-MX" altLang="es-MX" sz="1600" b="0" i="0" u="none" strike="noStrike" kern="1200" cap="none" spc="100" normalizeH="0" baseline="0" noProof="0" dirty="0">
              <a:ln>
                <a:noFill/>
              </a:ln>
              <a:effectLst/>
              <a:uLnTx/>
              <a:uFillTx/>
              <a:latin typeface="Microsoft Sans Serif" pitchFamily="34" charset="0"/>
              <a:cs typeface="Microsoft Sans Serif" pitchFamily="34" charset="0"/>
            </a:endParaRPr>
          </a:p>
          <a:p>
            <a:pPr marL="228600" marR="0" lvl="0" indent="-228600" algn="just" defTabSz="914400" rtl="0" eaLnBrk="0" fontAlgn="base" latinLnBrk="0" hangingPunct="0">
              <a:lnSpc>
                <a:spcPct val="100000"/>
              </a:lnSpc>
              <a:spcBef>
                <a:spcPct val="0"/>
              </a:spcBef>
              <a:spcAft>
                <a:spcPct val="0"/>
              </a:spcAft>
              <a:buClrTx/>
              <a:buSzTx/>
              <a:buFont typeface="+mj-lt"/>
              <a:buAutoNum type="arabicPeriod"/>
              <a:tabLst/>
              <a:defRPr/>
            </a:pPr>
            <a:r>
              <a:rPr kumimoji="0" lang="es-MX" altLang="es-MX" sz="1600" b="0" i="0" u="none" strike="noStrike" kern="1200" cap="none" spc="100" normalizeH="0" baseline="0" noProof="0" dirty="0">
                <a:ln>
                  <a:noFill/>
                </a:ln>
                <a:solidFill>
                  <a:prstClr val="black"/>
                </a:solidFill>
                <a:effectLst/>
                <a:uLnTx/>
                <a:uFillTx/>
                <a:latin typeface="Microsoft Sans Serif" pitchFamily="34" charset="0"/>
                <a:ea typeface="+mn-ea"/>
                <a:cs typeface="Microsoft Sans Serif" pitchFamily="34" charset="0"/>
                <a:hlinkClick r:id="rId14">
                  <a:extLst>
                    <a:ext uri="{A12FA001-AC4F-418D-AE19-62706E023703}">
                      <ahyp:hlinkClr xmlns:ahyp="http://schemas.microsoft.com/office/drawing/2018/hyperlinkcolor" val="tx"/>
                    </a:ext>
                  </a:extLst>
                </a:hlinkClick>
              </a:rPr>
              <a:t>www.es.slidershare.net</a:t>
            </a:r>
            <a:endParaRPr kumimoji="0" lang="es-MX" altLang="es-MX" sz="1600" b="0" i="0" u="none" strike="noStrike" kern="1200" cap="none" spc="100" normalizeH="0" baseline="0" noProof="0" dirty="0">
              <a:ln>
                <a:noFill/>
              </a:ln>
              <a:solidFill>
                <a:prstClr val="black"/>
              </a:solidFill>
              <a:effectLst/>
              <a:uLnTx/>
              <a:uFillTx/>
              <a:latin typeface="Microsoft Sans Serif" pitchFamily="34" charset="0"/>
              <a:ea typeface="+mn-ea"/>
              <a:cs typeface="Microsoft Sans Serif" pitchFamily="34" charset="0"/>
            </a:endParaRPr>
          </a:p>
          <a:p>
            <a:pPr marL="228600" marR="0" lvl="0" indent="-228600" algn="just" defTabSz="914400" rtl="0" eaLnBrk="0" fontAlgn="base" latinLnBrk="0" hangingPunct="0">
              <a:lnSpc>
                <a:spcPct val="100000"/>
              </a:lnSpc>
              <a:spcBef>
                <a:spcPct val="0"/>
              </a:spcBef>
              <a:spcAft>
                <a:spcPct val="0"/>
              </a:spcAft>
              <a:buClrTx/>
              <a:buSzTx/>
              <a:buFont typeface="+mj-lt"/>
              <a:buAutoNum type="arabicPeriod"/>
              <a:tabLst/>
              <a:defRPr/>
            </a:pPr>
            <a:r>
              <a:rPr kumimoji="0" lang="es-MX" altLang="es-MX" sz="1600" b="0" i="0" u="none" strike="noStrike" kern="1200" cap="none" spc="100" normalizeH="0" baseline="0" noProof="0" dirty="0">
                <a:ln>
                  <a:noFill/>
                </a:ln>
                <a:effectLst/>
                <a:uLnTx/>
                <a:uFillTx/>
                <a:latin typeface="Microsoft Sans Serif" pitchFamily="34" charset="0"/>
                <a:ea typeface="+mn-ea"/>
                <a:cs typeface="Microsoft Sans Serif" pitchFamily="34" charset="0"/>
                <a:hlinkClick r:id="rId15">
                  <a:extLst>
                    <a:ext uri="{A12FA001-AC4F-418D-AE19-62706E023703}">
                      <ahyp:hlinkClr xmlns:ahyp="http://schemas.microsoft.com/office/drawing/2018/hyperlinkcolor" val="tx"/>
                    </a:ext>
                  </a:extLst>
                </a:hlinkClick>
              </a:rPr>
              <a:t>www.wordpress.com</a:t>
            </a:r>
            <a:r>
              <a:rPr kumimoji="0" lang="es-MX" altLang="es-MX" sz="1600" b="0" i="0" u="none" strike="noStrike" kern="1200" cap="none" spc="100" normalizeH="0" baseline="0" noProof="0" dirty="0">
                <a:ln>
                  <a:noFill/>
                </a:ln>
                <a:effectLst/>
                <a:uLnTx/>
                <a:uFillTx/>
                <a:latin typeface="Microsoft Sans Serif" pitchFamily="34" charset="0"/>
                <a:ea typeface="+mn-ea"/>
                <a:cs typeface="Microsoft Sans Serif" pitchFamily="34" charset="0"/>
              </a:rPr>
              <a:t> </a:t>
            </a:r>
          </a:p>
          <a:p>
            <a:pPr marL="228600" marR="0" lvl="0" indent="-228600" algn="just" defTabSz="914400" rtl="0" eaLnBrk="0" fontAlgn="base" latinLnBrk="0" hangingPunct="0">
              <a:lnSpc>
                <a:spcPct val="100000"/>
              </a:lnSpc>
              <a:spcBef>
                <a:spcPct val="0"/>
              </a:spcBef>
              <a:spcAft>
                <a:spcPct val="0"/>
              </a:spcAft>
              <a:buClrTx/>
              <a:buSzTx/>
              <a:buFont typeface="+mj-lt"/>
              <a:buAutoNum type="arabicPeriod"/>
              <a:tabLst/>
              <a:defRPr/>
            </a:pPr>
            <a:r>
              <a:rPr kumimoji="0" lang="es-MX" altLang="es-MX" sz="1600" b="0" i="0" u="none" strike="noStrike" kern="1200" cap="none" spc="100" normalizeH="0" baseline="0" noProof="0" dirty="0">
                <a:ln>
                  <a:noFill/>
                </a:ln>
                <a:effectLst/>
                <a:uLnTx/>
                <a:uFillTx/>
                <a:latin typeface="Microsoft Sans Serif" pitchFamily="34" charset="0"/>
                <a:ea typeface="+mn-ea"/>
                <a:cs typeface="Microsoft Sans Serif" pitchFamily="34" charset="0"/>
                <a:hlinkClick r:id="rId16">
                  <a:extLst>
                    <a:ext uri="{A12FA001-AC4F-418D-AE19-62706E023703}">
                      <ahyp:hlinkClr xmlns:ahyp="http://schemas.microsoft.com/office/drawing/2018/hyperlinkcolor" val="tx"/>
                    </a:ext>
                  </a:extLst>
                </a:hlinkClick>
              </a:rPr>
              <a:t>www.webs.ucm.es</a:t>
            </a:r>
            <a:r>
              <a:rPr kumimoji="0" lang="es-MX" altLang="es-MX" sz="1600" b="0" i="0" u="none" strike="noStrike" kern="1200" cap="none" spc="100" normalizeH="0" baseline="0" noProof="0" dirty="0">
                <a:ln>
                  <a:noFill/>
                </a:ln>
                <a:effectLst/>
                <a:uLnTx/>
                <a:uFillTx/>
                <a:latin typeface="Microsoft Sans Serif" pitchFamily="34" charset="0"/>
                <a:ea typeface="+mn-ea"/>
                <a:cs typeface="Microsoft Sans Serif" pitchFamily="34" charset="0"/>
              </a:rPr>
              <a:t> </a:t>
            </a:r>
            <a:endParaRPr kumimoji="0" lang="es-MX" altLang="es-MX" sz="1600" b="0" i="0" u="none" strike="noStrike" kern="1200" cap="none" spc="100" normalizeH="0" baseline="0" noProof="0" dirty="0">
              <a:ln>
                <a:noFill/>
              </a:ln>
              <a:solidFill>
                <a:prstClr val="black"/>
              </a:solidFill>
              <a:effectLst/>
              <a:uLnTx/>
              <a:uFillTx/>
              <a:latin typeface="Microsoft Sans Serif" pitchFamily="34" charset="0"/>
              <a:ea typeface="+mn-ea"/>
              <a:cs typeface="Microsoft Sans Serif" pitchFamily="34" charset="0"/>
            </a:endParaRPr>
          </a:p>
          <a:p>
            <a:pPr marL="228600" marR="0" lvl="0" indent="-228600" algn="just" defTabSz="914400" rtl="0" eaLnBrk="0" fontAlgn="base" latinLnBrk="0" hangingPunct="0">
              <a:lnSpc>
                <a:spcPct val="100000"/>
              </a:lnSpc>
              <a:spcBef>
                <a:spcPct val="0"/>
              </a:spcBef>
              <a:spcAft>
                <a:spcPct val="0"/>
              </a:spcAft>
              <a:buClrTx/>
              <a:buSzTx/>
              <a:buFont typeface="+mj-lt"/>
              <a:buAutoNum type="arabicPeriod"/>
              <a:tabLst/>
              <a:defRPr/>
            </a:pPr>
            <a:r>
              <a:rPr kumimoji="0" lang="es-MX" altLang="es-MX" sz="1600" b="0" i="0" u="none" strike="noStrike" kern="1200" cap="none" spc="100" normalizeH="0" baseline="0" noProof="0" dirty="0">
                <a:ln>
                  <a:noFill/>
                </a:ln>
                <a:solidFill>
                  <a:prstClr val="black"/>
                </a:solidFill>
                <a:effectLst/>
                <a:uLnTx/>
                <a:uFillTx/>
                <a:latin typeface="Microsoft Sans Serif" pitchFamily="34" charset="0"/>
                <a:ea typeface="+mn-ea"/>
                <a:cs typeface="Microsoft Sans Serif" pitchFamily="34" charset="0"/>
                <a:hlinkClick r:id="rId17">
                  <a:extLst>
                    <a:ext uri="{A12FA001-AC4F-418D-AE19-62706E023703}">
                      <ahyp:hlinkClr xmlns:ahyp="http://schemas.microsoft.com/office/drawing/2018/hyperlinkcolor" val="tx"/>
                    </a:ext>
                  </a:extLst>
                </a:hlinkClick>
              </a:rPr>
              <a:t>www.sites.google.com</a:t>
            </a:r>
            <a:endParaRPr kumimoji="0" lang="es-MX" altLang="es-MX" sz="1600" b="0" i="0" u="none" strike="noStrike" kern="1200" cap="none" spc="100" normalizeH="0" baseline="0" noProof="0" dirty="0">
              <a:ln>
                <a:noFill/>
              </a:ln>
              <a:solidFill>
                <a:prstClr val="black"/>
              </a:solidFill>
              <a:effectLst/>
              <a:uLnTx/>
              <a:uFillTx/>
              <a:latin typeface="Microsoft Sans Serif" pitchFamily="34" charset="0"/>
              <a:ea typeface="+mn-ea"/>
              <a:cs typeface="Microsoft Sans Serif" pitchFamily="34" charset="0"/>
            </a:endParaRPr>
          </a:p>
        </p:txBody>
      </p:sp>
      <p:sp>
        <p:nvSpPr>
          <p:cNvPr id="8" name="Marcador de número de diapositiva 1"/>
          <p:cNvSpPr txBox="1">
            <a:spLocks/>
          </p:cNvSpPr>
          <p:nvPr/>
        </p:nvSpPr>
        <p:spPr>
          <a:xfrm>
            <a:off x="8316416" y="6381328"/>
            <a:ext cx="430960" cy="365760"/>
          </a:xfrm>
          <a:prstGeom prst="rect">
            <a:avLst/>
          </a:prstGeom>
        </p:spPr>
        <p:txBody>
          <a:bodyPr vert="horz"/>
          <a:lstStyle>
            <a:defPPr>
              <a:defRPr lang="es-ES_tradnl"/>
            </a:defPPr>
            <a:lvl1pPr algn="l" rtl="0" eaLnBrk="1" fontAlgn="base" latinLnBrk="0" hangingPunct="1">
              <a:spcBef>
                <a:spcPct val="0"/>
              </a:spcBef>
              <a:spcAft>
                <a:spcPct val="0"/>
              </a:spcAft>
              <a:defRPr kumimoji="0" sz="1400" kern="1200">
                <a:solidFill>
                  <a:schemeClr val="tx2"/>
                </a:solidFill>
                <a:latin typeface="Book Antiqua" pitchFamily="18" charset="0"/>
                <a:ea typeface="+mn-ea"/>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mn-ea"/>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mn-ea"/>
                <a:cs typeface="+mn-cs"/>
              </a:defRPr>
            </a:lvl5pPr>
            <a:lvl6pPr marL="2286000" algn="l" defTabSz="914400" rtl="0" eaLnBrk="1" latinLnBrk="0" hangingPunct="1">
              <a:defRPr sz="2400" kern="1200">
                <a:solidFill>
                  <a:schemeClr val="tx1"/>
                </a:solidFill>
                <a:latin typeface="Book Antiqua" pitchFamily="18" charset="0"/>
                <a:ea typeface="+mn-ea"/>
                <a:cs typeface="+mn-cs"/>
              </a:defRPr>
            </a:lvl6pPr>
            <a:lvl7pPr marL="2743200" algn="l" defTabSz="914400" rtl="0" eaLnBrk="1" latinLnBrk="0" hangingPunct="1">
              <a:defRPr sz="2400" kern="1200">
                <a:solidFill>
                  <a:schemeClr val="tx1"/>
                </a:solidFill>
                <a:latin typeface="Book Antiqua" pitchFamily="18" charset="0"/>
                <a:ea typeface="+mn-ea"/>
                <a:cs typeface="+mn-cs"/>
              </a:defRPr>
            </a:lvl7pPr>
            <a:lvl8pPr marL="3200400" algn="l" defTabSz="914400" rtl="0" eaLnBrk="1" latinLnBrk="0" hangingPunct="1">
              <a:defRPr sz="2400" kern="1200">
                <a:solidFill>
                  <a:schemeClr val="tx1"/>
                </a:solidFill>
                <a:latin typeface="Book Antiqua" pitchFamily="18" charset="0"/>
                <a:ea typeface="+mn-ea"/>
                <a:cs typeface="+mn-cs"/>
              </a:defRPr>
            </a:lvl8pPr>
            <a:lvl9pPr marL="3657600" algn="l" defTabSz="914400" rtl="0" eaLnBrk="1" latinLnBrk="0" hangingPunct="1">
              <a:defRPr sz="2400" kern="1200">
                <a:solidFill>
                  <a:schemeClr val="tx1"/>
                </a:solidFill>
                <a:latin typeface="Book Antiqua" pitchFamily="18"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ES_tradnl" sz="1100" b="1" dirty="0">
                <a:solidFill>
                  <a:srgbClr val="37302A"/>
                </a:solidFill>
                <a:latin typeface="Microsoft Sans Serif" panose="020B0604020202020204" pitchFamily="34" charset="0"/>
                <a:ea typeface="Microsoft Sans Serif" panose="020B0604020202020204" pitchFamily="34" charset="0"/>
                <a:cs typeface="Microsoft Sans Serif" panose="020B0604020202020204" pitchFamily="34" charset="0"/>
              </a:rPr>
              <a:t>87</a:t>
            </a:r>
            <a:endParaRPr kumimoji="0" lang="es-ES_tradnl" sz="1100" b="1" i="0" u="none" strike="noStrike" kern="1200" cap="none" spc="0" normalizeH="0" baseline="0" noProof="0" dirty="0">
              <a:ln>
                <a:noFill/>
              </a:ln>
              <a:solidFill>
                <a:srgbClr val="37302A"/>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31913632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noFill/>
          <a:ln/>
        </p:spPr>
        <p:txBody>
          <a:bodyPr anchor="ctr" anchorCtr="1">
            <a:normAutofit/>
          </a:bodyPr>
          <a:lstStyle/>
          <a:p>
            <a:pPr lvl="0" indent="-342900" algn="ctr">
              <a:spcBef>
                <a:spcPts val="600"/>
              </a:spcBef>
              <a:defRPr/>
            </a:pPr>
            <a:r>
              <a:rPr lang="es-ES_tradnl" sz="44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Introducción</a:t>
            </a:r>
          </a:p>
        </p:txBody>
      </p:sp>
      <p:sp>
        <p:nvSpPr>
          <p:cNvPr id="6" name="5 Marcador de contenido"/>
          <p:cNvSpPr>
            <a:spLocks noGrp="1"/>
          </p:cNvSpPr>
          <p:nvPr>
            <p:ph sz="quarter" idx="2"/>
          </p:nvPr>
        </p:nvSpPr>
        <p:spPr>
          <a:xfrm>
            <a:off x="457200" y="1484784"/>
            <a:ext cx="4621141" cy="4564691"/>
          </a:xfrm>
        </p:spPr>
        <p:txBody>
          <a:bodyPr anchor="ctr">
            <a:normAutofit/>
          </a:bodyPr>
          <a:lstStyle/>
          <a:p>
            <a:pPr marL="0" indent="-342900" algn="just">
              <a:spcBef>
                <a:spcPts val="1200"/>
              </a:spcBef>
              <a:spcAft>
                <a:spcPts val="1200"/>
              </a:spcAft>
              <a:buClr>
                <a:srgbClr val="002060"/>
              </a:buClr>
              <a:buNone/>
              <a:defRPr/>
            </a:pPr>
            <a:r>
              <a:rPr lang="es-MX"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A principios del siglo XIX, el químico holandés </a:t>
            </a:r>
            <a:r>
              <a:rPr lang="es-MX" spc="100" dirty="0" err="1">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Gerardus</a:t>
            </a:r>
            <a:r>
              <a:rPr lang="es-MX"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 Johannes Mulder investigaba las propiedades de las albúminas, sustancias que se encuentran en la leche y en el huevo y que coagulaban por calentamiento. </a:t>
            </a:r>
          </a:p>
        </p:txBody>
      </p:sp>
      <p:sp>
        <p:nvSpPr>
          <p:cNvPr id="8" name="Rectangle 2"/>
          <p:cNvSpPr txBox="1">
            <a:spLocks noChangeArrowheads="1"/>
          </p:cNvSpPr>
          <p:nvPr/>
        </p:nvSpPr>
        <p:spPr>
          <a:xfrm>
            <a:off x="544512" y="2132856"/>
            <a:ext cx="8218640" cy="720080"/>
          </a:xfrm>
          <a:prstGeom prst="rect">
            <a:avLst/>
          </a:prstGeom>
        </p:spPr>
        <p:txBody>
          <a:bodyPr/>
          <a:lstStyle>
            <a:lvl1pPr algn="l" rtl="0" eaLnBrk="1" latinLnBrk="0" hangingPunct="1">
              <a:spcBef>
                <a:spcPct val="0"/>
              </a:spcBef>
              <a:buNone/>
              <a:defRPr kumimoji="0" sz="3200" kern="1200">
                <a:solidFill>
                  <a:schemeClr val="tx2"/>
                </a:solidFill>
                <a:latin typeface="+mj-lt"/>
                <a:ea typeface="+mj-ea"/>
                <a:cs typeface="+mj-cs"/>
              </a:defRPr>
            </a:lvl1pPr>
          </a:lstStyle>
          <a:p>
            <a:pPr algn="ctr" eaLnBrk="0" fontAlgn="auto" hangingPunct="0">
              <a:spcAft>
                <a:spcPts val="0"/>
              </a:spcAft>
              <a:defRPr/>
            </a:pPr>
            <a:endParaRPr lang="es-MX" sz="4400" b="1" cap="small" spc="100" dirty="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10" name="9 CuadroTexto"/>
          <p:cNvSpPr txBox="1"/>
          <p:nvPr/>
        </p:nvSpPr>
        <p:spPr>
          <a:xfrm>
            <a:off x="5428216" y="5181477"/>
            <a:ext cx="3332897" cy="423193"/>
          </a:xfrm>
          <a:prstGeom prst="rect">
            <a:avLst/>
          </a:prstGeom>
          <a:noFill/>
        </p:spPr>
        <p:txBody>
          <a:bodyPr wrap="square" rtlCol="0">
            <a:spAutoFit/>
          </a:bodyPr>
          <a:lstStyle/>
          <a:p>
            <a:pPr lvl="0" algn="ctr"/>
            <a:r>
              <a:rPr lang="es-MX" altLang="es-MX" sz="1100" b="1" cap="small"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Estructura química de los aminoácidos. </a:t>
            </a:r>
          </a:p>
          <a:p>
            <a:pPr lvl="0" algn="ctr"/>
            <a:r>
              <a:rPr lang="es-MX" altLang="es-MX" sz="1000" spc="100" dirty="0">
                <a:solidFill>
                  <a:schemeClr val="accent6">
                    <a:lumMod val="50000"/>
                  </a:schemeClr>
                </a:solidFill>
                <a:latin typeface="Microsoft Sans Serif" pitchFamily="34" charset="0"/>
                <a:cs typeface="Microsoft Sans Serif" pitchFamily="34" charset="0"/>
              </a:rPr>
              <a:t>Fuente: Imágenes de Google, 2019</a:t>
            </a:r>
            <a:r>
              <a:rPr lang="es-MX" altLang="es-MX" sz="1000" b="1" cap="small" spc="100" dirty="0">
                <a:solidFill>
                  <a:schemeClr val="accent6">
                    <a:lumMod val="50000"/>
                  </a:schemeClr>
                </a:solidFill>
                <a:effectLst>
                  <a:outerShdw blurRad="38100" dist="38100" dir="2700000" algn="tl">
                    <a:srgbClr val="000000">
                      <a:alpha val="43137"/>
                    </a:srgbClr>
                  </a:outerShdw>
                </a:effectLst>
                <a:latin typeface="Microsoft Sans Serif" pitchFamily="34" charset="0"/>
                <a:cs typeface="Microsoft Sans Serif" pitchFamily="34" charset="0"/>
              </a:rPr>
              <a:t> </a:t>
            </a:r>
          </a:p>
        </p:txBody>
      </p:sp>
      <p:sp>
        <p:nvSpPr>
          <p:cNvPr id="2" name="Marcador de número de diapositiva 1"/>
          <p:cNvSpPr>
            <a:spLocks noGrp="1"/>
          </p:cNvSpPr>
          <p:nvPr>
            <p:ph type="sldNum" sz="quarter" idx="12"/>
          </p:nvPr>
        </p:nvSpPr>
        <p:spPr>
          <a:xfrm>
            <a:off x="8388424" y="6368955"/>
            <a:ext cx="298376" cy="365760"/>
          </a:xfrm>
        </p:spPr>
        <p:txBody>
          <a:bodyPr/>
          <a:lstStyle/>
          <a:p>
            <a:pPr algn="ctr"/>
            <a:fld id="{B48A81B7-DF7F-4A12-876D-6C06510AE55E}" type="slidenum">
              <a:rPr lang="es-ES_tradnl" sz="1100" b="1" smtClean="0">
                <a:latin typeface="Microsoft Sans Serif" panose="020B0604020202020204" pitchFamily="34" charset="0"/>
                <a:ea typeface="Microsoft Sans Serif" panose="020B0604020202020204" pitchFamily="34" charset="0"/>
                <a:cs typeface="Microsoft Sans Serif" panose="020B0604020202020204" pitchFamily="34" charset="0"/>
              </a:rPr>
              <a:pPr algn="ctr"/>
              <a:t>9</a:t>
            </a:fld>
            <a:endParaRPr lang="es-ES_tradnl" sz="11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pic>
        <p:nvPicPr>
          <p:cNvPr id="11" name="Picture 6" descr="Resultado de imagen para aminoacidos 3D"/>
          <p:cNvPicPr>
            <a:picLocks noChangeAspect="1" noChangeArrowheads="1" noCrop="1"/>
          </p:cNvPicPr>
          <p:nvPr/>
        </p:nvPicPr>
        <p:blipFill>
          <a:blip r:embed="rId3" cstate="email">
            <a:extLst>
              <a:ext uri="{28A0092B-C50C-407E-A947-70E740481C1C}">
                <a14:useLocalDpi xmlns:a14="http://schemas.microsoft.com/office/drawing/2010/main"/>
              </a:ext>
            </a:extLst>
          </a:blip>
          <a:srcRect/>
          <a:stretch>
            <a:fillRect/>
          </a:stretch>
        </p:blipFill>
        <p:spPr bwMode="auto">
          <a:xfrm>
            <a:off x="5538743" y="1980186"/>
            <a:ext cx="3148057" cy="3194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2356558"/>
      </p:ext>
    </p:extLst>
  </p:cSld>
  <p:clrMapOvr>
    <a:masterClrMapping/>
  </p:clrMapOvr>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en">
  <a:themeElements>
    <a:clrScheme name="Alta costura">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Orige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e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5251</TotalTime>
  <Pages>17</Pages>
  <Words>4178</Words>
  <Application>Microsoft Office PowerPoint</Application>
  <PresentationFormat>Carta (216 x 279 mm)</PresentationFormat>
  <Paragraphs>500</Paragraphs>
  <Slides>87</Slides>
  <Notes>56</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87</vt:i4>
      </vt:variant>
    </vt:vector>
  </HeadingPairs>
  <TitlesOfParts>
    <vt:vector size="97" baseType="lpstr">
      <vt:lpstr>Arial</vt:lpstr>
      <vt:lpstr>Book Antiqua</vt:lpstr>
      <vt:lpstr>Bookman Old Style</vt:lpstr>
      <vt:lpstr>Gill Sans MT</vt:lpstr>
      <vt:lpstr>Microsoft Sans Serif</vt:lpstr>
      <vt:lpstr>Monotype Sorts</vt:lpstr>
      <vt:lpstr>Times New Roman</vt:lpstr>
      <vt:lpstr>Wingdings</vt:lpstr>
      <vt:lpstr>Wingdings 3</vt:lpstr>
      <vt:lpstr>Origen</vt:lpstr>
      <vt:lpstr>UNIDAD II PROTEINAS: Estructura y Función Proteínas: Polipéptidos de secuencia definida</vt:lpstr>
      <vt:lpstr>Guía para su uso</vt:lpstr>
      <vt:lpstr>Guía para su uso</vt:lpstr>
      <vt:lpstr>Justificación académica</vt:lpstr>
      <vt:lpstr>Justificación académica</vt:lpstr>
      <vt:lpstr>Justificación académica</vt:lpstr>
      <vt:lpstr>Introducción</vt:lpstr>
      <vt:lpstr>Introducción</vt:lpstr>
      <vt:lpstr>Introducción</vt:lpstr>
      <vt:lpstr>Introducción</vt:lpstr>
      <vt:lpstr>Introducción</vt:lpstr>
      <vt:lpstr>Introducción</vt:lpstr>
      <vt:lpstr>Introducción</vt:lpstr>
      <vt:lpstr>Presentación de PowerPoint</vt:lpstr>
      <vt:lpstr>Introducción</vt:lpstr>
      <vt:lpstr>Introducción</vt:lpstr>
      <vt:lpstr>Introducción</vt:lpstr>
      <vt:lpstr>Introducción</vt:lpstr>
      <vt:lpstr>Introducción</vt:lpstr>
      <vt:lpstr>Introducción</vt:lpstr>
      <vt:lpstr>Introducción</vt:lpstr>
      <vt:lpstr>Introducción</vt:lpstr>
      <vt:lpstr>Introducción</vt:lpstr>
      <vt:lpstr>Presentación de PowerPoint</vt:lpstr>
      <vt:lpstr>Presentación de PowerPoint</vt:lpstr>
      <vt:lpstr>CLASIFICACIÓN DE LAS PROTEÍNAS</vt:lpstr>
      <vt:lpstr>CLASIFICACIÓN DE LAS PROTEÍNAS</vt:lpstr>
      <vt:lpstr>Presentación de PowerPoint</vt:lpstr>
      <vt:lpstr>CLASIFICACIÓN DE LAS PROTEÍNAS</vt:lpstr>
      <vt:lpstr>CLASIFICACIÓN DE LAS PROTEÍNAS</vt:lpstr>
      <vt:lpstr>CLASIFICACIÓN DE LAS PROTEÍNAS</vt:lpstr>
      <vt:lpstr>Presentación de PowerPoint</vt:lpstr>
      <vt:lpstr>CLASIFICACIÓN DE LAS PROTEÍNAS</vt:lpstr>
      <vt:lpstr>Presentación de PowerPoint</vt:lpstr>
      <vt:lpstr>CLASIFICACIÓN DE LAS PROTEÍNAS</vt:lpstr>
      <vt:lpstr>Introducción</vt:lpstr>
      <vt:lpstr>Introducción</vt:lpstr>
      <vt:lpstr>Presentación de PowerPoint</vt:lpstr>
      <vt:lpstr>ESTRUCTURA DE LAS PROTEÍNAS</vt:lpstr>
      <vt:lpstr>ESTRUCTURA DE LAS PROTEÍNAS</vt:lpstr>
      <vt:lpstr>ESTRUCTURA DE LAS PROTEÍNAS</vt:lpstr>
      <vt:lpstr>ESTRUCTURA DE LAS PROTEÍNAS</vt:lpstr>
      <vt:lpstr>Presentación de PowerPoint</vt:lpstr>
      <vt:lpstr>ESTRUCTURA DE LAS PROTEÍNAS</vt:lpstr>
      <vt:lpstr>Presentación de PowerPoint</vt:lpstr>
      <vt:lpstr>ESTRUCTURA DE LAS PROTEÍNAS</vt:lpstr>
      <vt:lpstr>Presentación de PowerPoint</vt:lpstr>
      <vt:lpstr>ESTRUCTURA DE LAS PROTEÍNAS</vt:lpstr>
      <vt:lpstr>Presentación de PowerPoint</vt:lpstr>
      <vt:lpstr>Presentación de PowerPoint</vt:lpstr>
      <vt:lpstr>ESTRUCTURA DE LAS PROTEÍNAS</vt:lpstr>
      <vt:lpstr>ESTRUCTURA DE LAS PROTEÍNAS</vt:lpstr>
      <vt:lpstr>ESTRUCTURA DE LAS PROTEÍNAS</vt:lpstr>
      <vt:lpstr>ESTRUCTURA DE LAS PROTEÍNAS</vt:lpstr>
      <vt:lpstr>ESTRUCTURA DE LAS PROTEÍNAS</vt:lpstr>
      <vt:lpstr>ESTRUCTURA DE LAS PROTEÍNAS</vt:lpstr>
      <vt:lpstr>ESTRUCTURA DE LAS PROTEÍNAS</vt:lpstr>
      <vt:lpstr>ESTRUCTURA DE LAS PROTEÍNAS</vt:lpstr>
      <vt:lpstr>ESTRUCTURA DE LAS PROTEÍNAS</vt:lpstr>
      <vt:lpstr>ESTRUCTURA DE LAS PROTEÍNAS</vt:lpstr>
      <vt:lpstr>ESTRUCTURA DE LAS PROTEÍNAS</vt:lpstr>
      <vt:lpstr>ESTRUCTURA DE LAS PROTEÍNAS</vt:lpstr>
      <vt:lpstr>ESTRUCTURA DE LAS PROTEÍNAS</vt:lpstr>
      <vt:lpstr>ESTRUCTURA DE LAS PROTEÍNAS</vt:lpstr>
      <vt:lpstr>ESTRUCTURA DE LAS PROTEÍNAS</vt:lpstr>
      <vt:lpstr>ESTRUCTURA DE LAS PROTEÍNAS</vt:lpstr>
      <vt:lpstr>ESTRUCTURA DE LAS PROTEÍNAS</vt:lpstr>
      <vt:lpstr>ESTRUCTURA DE LAS PROTEÍNAS</vt:lpstr>
      <vt:lpstr>ESTRUCTURA DE LAS PROTEÍNAS</vt:lpstr>
      <vt:lpstr>ESTRUCTURA DE LAS PROTEÍNAS</vt:lpstr>
      <vt:lpstr>DESNATURALIZACIÓN DE LAS PROTEINAS</vt:lpstr>
      <vt:lpstr>DESNATURALIZACIÓN DE LAS PROTEINAS</vt:lpstr>
      <vt:lpstr>DESNATURALIZACIÓN DE LAS PROTEINAS</vt:lpstr>
      <vt:lpstr>DESNATURALIZACIÓN DE LAS PROTEINAS</vt:lpstr>
      <vt:lpstr>DESNATURALIZACIÓN DE LAS PROTEINAS</vt:lpstr>
      <vt:lpstr>DESNATURALIZACIÓN DE LAS PROTEINAS</vt:lpstr>
      <vt:lpstr>DESNATURALIZACIÓN DE LAS PROTEINAS</vt:lpstr>
      <vt:lpstr>DESNATURALIZACIÓN DE LAS PROTEINAS</vt:lpstr>
      <vt:lpstr>DESNATURALIZACIÓN DE LAS PROTEINAS</vt:lpstr>
      <vt:lpstr>DESNATURALIZACIÓN DE LAS PROTEINAS</vt:lpstr>
      <vt:lpstr>DESNATURALIZACIÓN DE LAS PROTEINAS</vt:lpstr>
      <vt:lpstr>DESNATURALIZACIÓN DE LAS PROTEINAS</vt:lpstr>
      <vt:lpstr>DESNATURALIZACIÓN DE LAS PROTEINAS</vt:lpstr>
      <vt:lpstr>DESNATURALIZACIÓN DE LAS PROTEINAS</vt:lpstr>
      <vt:lpstr>DESNATURALIZACIÓN DE LAS PROTEINAS</vt:lpstr>
      <vt:lpstr>REFERENCIAS BIBLIOGRÁFICAS</vt:lpstr>
      <vt:lpstr>REFERENCIAS BIBLIOGRÁFICAS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UNIDAD IV</dc:title>
  <dc:subject>AMINOACIDOS Y PROTEINAS</dc:subject>
  <dc:creator>Q.A. ANA MARGARITA ARRIZABALAGA REYNOSO</dc:creator>
  <cp:lastModifiedBy>Ana Margarita Arrizabalaga Reynoso</cp:lastModifiedBy>
  <cp:revision>410</cp:revision>
  <cp:lastPrinted>1998-04-01T17:08:04Z</cp:lastPrinted>
  <dcterms:created xsi:type="dcterms:W3CDTF">1997-05-01T15:17:40Z</dcterms:created>
  <dcterms:modified xsi:type="dcterms:W3CDTF">2019-09-29T22:34:48Z</dcterms:modified>
</cp:coreProperties>
</file>