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96" r:id="rId2"/>
    <p:sldId id="333" r:id="rId3"/>
    <p:sldId id="266" r:id="rId4"/>
    <p:sldId id="268" r:id="rId5"/>
    <p:sldId id="267" r:id="rId6"/>
    <p:sldId id="257" r:id="rId7"/>
    <p:sldId id="258" r:id="rId8"/>
    <p:sldId id="262" r:id="rId9"/>
    <p:sldId id="263" r:id="rId10"/>
    <p:sldId id="264" r:id="rId11"/>
    <p:sldId id="265" r:id="rId12"/>
    <p:sldId id="259" r:id="rId13"/>
    <p:sldId id="260" r:id="rId14"/>
    <p:sldId id="273" r:id="rId15"/>
    <p:sldId id="270" r:id="rId16"/>
    <p:sldId id="272" r:id="rId17"/>
    <p:sldId id="271" r:id="rId18"/>
    <p:sldId id="274" r:id="rId19"/>
    <p:sldId id="275" r:id="rId20"/>
    <p:sldId id="276" r:id="rId21"/>
    <p:sldId id="277" r:id="rId22"/>
    <p:sldId id="325" r:id="rId23"/>
    <p:sldId id="326" r:id="rId24"/>
    <p:sldId id="334"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4" autoAdjust="0"/>
    <p:restoredTop sz="94660"/>
  </p:normalViewPr>
  <p:slideViewPr>
    <p:cSldViewPr snapToGrid="0">
      <p:cViewPr varScale="1">
        <p:scale>
          <a:sx n="72" d="100"/>
          <a:sy n="72" d="100"/>
        </p:scale>
        <p:origin x="5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0B0C32-6F64-4AF8-87A0-64BA7C9CAE2C}" type="doc">
      <dgm:prSet loTypeId="urn:microsoft.com/office/officeart/2005/8/layout/bProcess4" loCatId="process" qsTypeId="urn:microsoft.com/office/officeart/2005/8/quickstyle/simple1" qsCatId="simple" csTypeId="urn:microsoft.com/office/officeart/2005/8/colors/colorful5" csCatId="colorful" phldr="1"/>
      <dgm:spPr/>
      <dgm:t>
        <a:bodyPr/>
        <a:lstStyle/>
        <a:p>
          <a:endParaRPr lang="es-MX"/>
        </a:p>
      </dgm:t>
    </dgm:pt>
    <dgm:pt modelId="{5E0EE208-D1A2-43EC-9A06-A15DA43962E2}">
      <dgm:prSet phldrT="[Texto]" custT="1"/>
      <dgm:spPr>
        <a:solidFill>
          <a:schemeClr val="accent1"/>
        </a:solidFill>
      </dgm:spPr>
      <dgm:t>
        <a:bodyPr/>
        <a:lstStyle/>
        <a:p>
          <a:pPr algn="just"/>
          <a:r>
            <a:rPr lang="es-MX" sz="1400" dirty="0">
              <a:solidFill>
                <a:schemeClr val="tx1"/>
              </a:solidFill>
              <a:latin typeface="Arial" panose="020B0604020202020204" pitchFamily="34" charset="0"/>
              <a:cs typeface="Arial" panose="020B0604020202020204" pitchFamily="34" charset="0"/>
            </a:rPr>
            <a:t>Registra tipos de pólizas de forma ilimitada.</a:t>
          </a:r>
        </a:p>
      </dgm:t>
    </dgm:pt>
    <dgm:pt modelId="{2C2C48DC-5FBE-4171-90C4-202854CF82C2}" type="parTrans" cxnId="{7B0499AA-02E6-4211-AA57-10D6A969C0EC}">
      <dgm:prSet/>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AD63CEEF-06BD-4E51-8FD9-D59F7C669F19}" type="sibTrans" cxnId="{7B0499AA-02E6-4211-AA57-10D6A969C0EC}">
      <dgm:prSet/>
      <dgm:spPr>
        <a:solidFill>
          <a:schemeClr val="accent1"/>
        </a:solidFill>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BBE7A854-40AF-448B-A02E-ECF58E1FF9DB}">
      <dgm:prSet custT="1"/>
      <dgm:spPr>
        <a:solidFill>
          <a:schemeClr val="accent1"/>
        </a:solidFill>
      </dgm:spPr>
      <dgm:t>
        <a:bodyPr/>
        <a:lstStyle/>
        <a:p>
          <a:pPr algn="just"/>
          <a:r>
            <a:rPr lang="es-MX" sz="1400" dirty="0">
              <a:solidFill>
                <a:schemeClr val="tx1"/>
              </a:solidFill>
              <a:latin typeface="Arial" panose="020B0604020202020204" pitchFamily="34" charset="0"/>
              <a:cs typeface="Arial" panose="020B0604020202020204" pitchFamily="34" charset="0"/>
            </a:rPr>
            <a:t>Captura números de pólizas con folios numéricos y alfanuméricos.</a:t>
          </a:r>
        </a:p>
      </dgm:t>
    </dgm:pt>
    <dgm:pt modelId="{32147757-3E6B-4842-970D-2C2CDA89AB37}" type="parTrans" cxnId="{8E9CF68B-8CDE-41B2-9BF1-37C8A9FA8A93}">
      <dgm:prSet/>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DFDAEE19-1276-48D2-93CB-9A8B342EDCB3}" type="sibTrans" cxnId="{8E9CF68B-8CDE-41B2-9BF1-37C8A9FA8A93}">
      <dgm:prSet/>
      <dgm:spPr>
        <a:solidFill>
          <a:schemeClr val="accent1"/>
        </a:solidFill>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E16776CD-C95C-4F5D-9D52-FA4499CACA22}">
      <dgm:prSet custT="1"/>
      <dgm:spPr>
        <a:solidFill>
          <a:schemeClr val="accent1"/>
        </a:solidFill>
      </dgm:spPr>
      <dgm:t>
        <a:bodyPr/>
        <a:lstStyle/>
        <a:p>
          <a:pPr algn="just"/>
          <a:r>
            <a:rPr lang="es-MX" sz="1400" dirty="0">
              <a:solidFill>
                <a:schemeClr val="tx1"/>
              </a:solidFill>
              <a:latin typeface="Arial" panose="020B0604020202020204" pitchFamily="34" charset="0"/>
              <a:cs typeface="Arial" panose="020B0604020202020204" pitchFamily="34" charset="0"/>
            </a:rPr>
            <a:t>Utiliza pólizas dinámicas para generar movimientos contables a partir de CFDI y de manera simultánea se registra la información para la contabilidad electrónica y la Declaración informativa de operaciones con terceros (DIOT).</a:t>
          </a:r>
        </a:p>
      </dgm:t>
    </dgm:pt>
    <dgm:pt modelId="{EDD34925-A24B-4334-92CF-5B493BACB33E}" type="parTrans" cxnId="{7DABD347-5CC9-46D5-B7D4-C10FBD9D384B}">
      <dgm:prSet/>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1AA8E244-93D6-414E-BFCA-E57BD0AF8D2E}" type="sibTrans" cxnId="{7DABD347-5CC9-46D5-B7D4-C10FBD9D384B}">
      <dgm:prSet/>
      <dgm:spPr>
        <a:solidFill>
          <a:schemeClr val="accent1"/>
        </a:solidFill>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D32DCE7E-FB57-4590-A23C-0C25EFE80ACC}">
      <dgm:prSet custT="1"/>
      <dgm:spPr>
        <a:solidFill>
          <a:schemeClr val="accent1"/>
        </a:solidFill>
      </dgm:spPr>
      <dgm:t>
        <a:bodyPr/>
        <a:lstStyle/>
        <a:p>
          <a:pPr algn="just"/>
          <a:r>
            <a:rPr lang="es-MX" sz="1400" dirty="0">
              <a:solidFill>
                <a:schemeClr val="tx1"/>
              </a:solidFill>
              <a:latin typeface="Arial" panose="020B0604020202020204" pitchFamily="34" charset="0"/>
              <a:cs typeface="Arial" panose="020B0604020202020204" pitchFamily="34" charset="0"/>
            </a:rPr>
            <a:t>Maneja pólizas modelo para registrar movimientos frecuentes.</a:t>
          </a:r>
        </a:p>
      </dgm:t>
    </dgm:pt>
    <dgm:pt modelId="{A4341FFE-A8FF-4092-B107-DF92BDB3F64F}" type="parTrans" cxnId="{2B476657-0704-4E56-97D4-4FA78B19533E}">
      <dgm:prSet/>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CD970320-3A79-45CB-BA0D-BF030E626506}" type="sibTrans" cxnId="{2B476657-0704-4E56-97D4-4FA78B19533E}">
      <dgm:prSet/>
      <dgm:spPr>
        <a:solidFill>
          <a:schemeClr val="accent1"/>
        </a:solidFill>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4144CB0A-6596-49E9-AD5E-CAB6D7DD86A9}">
      <dgm:prSet custT="1"/>
      <dgm:spPr>
        <a:solidFill>
          <a:schemeClr val="accent1"/>
        </a:solidFill>
      </dgm:spPr>
      <dgm:t>
        <a:bodyPr/>
        <a:lstStyle/>
        <a:p>
          <a:pPr algn="just"/>
          <a:r>
            <a:rPr lang="es-MX" sz="1400" dirty="0">
              <a:solidFill>
                <a:schemeClr val="tx1"/>
              </a:solidFill>
              <a:latin typeface="Arial" panose="020B0604020202020204" pitchFamily="34" charset="0"/>
              <a:cs typeface="Arial" panose="020B0604020202020204" pitchFamily="34" charset="0"/>
            </a:rPr>
            <a:t>Asocia y visualiza cualquier documento (archivos de tipo doc., xls, pdf y jpg) como comprobante de las pólizas, incluyendo el CFDI.</a:t>
          </a:r>
        </a:p>
      </dgm:t>
    </dgm:pt>
    <dgm:pt modelId="{9C17D69E-4144-4478-AC6D-526E4DC087E0}" type="parTrans" cxnId="{6A63A796-8301-495F-93EB-29BCE15E0871}">
      <dgm:prSet/>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7455389E-253E-426D-AF32-1BFD2F7E1A37}" type="sibTrans" cxnId="{6A63A796-8301-495F-93EB-29BCE15E0871}">
      <dgm:prSet/>
      <dgm:spPr>
        <a:solidFill>
          <a:schemeClr val="accent1"/>
        </a:solidFill>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B000D238-7F6C-4DB8-A065-52E7681C5339}">
      <dgm:prSet custT="1"/>
      <dgm:spPr>
        <a:solidFill>
          <a:schemeClr val="accent1"/>
        </a:solidFill>
      </dgm:spPr>
      <dgm:t>
        <a:bodyPr/>
        <a:lstStyle/>
        <a:p>
          <a:pPr algn="just"/>
          <a:r>
            <a:rPr lang="es-MX" sz="1400">
              <a:solidFill>
                <a:schemeClr val="tx1"/>
              </a:solidFill>
              <a:latin typeface="Arial" panose="020B0604020202020204" pitchFamily="34" charset="0"/>
              <a:cs typeface="Arial" panose="020B0604020202020204" pitchFamily="34" charset="0"/>
            </a:rPr>
            <a:t>Agrega los datos fiscales de terceros desde la captura de la póliza.</a:t>
          </a:r>
          <a:endParaRPr lang="es-MX" sz="1400" dirty="0">
            <a:solidFill>
              <a:schemeClr val="tx1"/>
            </a:solidFill>
            <a:latin typeface="Arial" panose="020B0604020202020204" pitchFamily="34" charset="0"/>
            <a:cs typeface="Arial" panose="020B0604020202020204" pitchFamily="34" charset="0"/>
          </a:endParaRPr>
        </a:p>
      </dgm:t>
    </dgm:pt>
    <dgm:pt modelId="{737F9531-E0BA-4982-B428-38158BB3447C}" type="parTrans" cxnId="{CDC67940-9523-4E04-8245-1BE37F8505DE}">
      <dgm:prSet/>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989B599E-B459-48AF-879F-E23ADC31AA66}" type="sibTrans" cxnId="{CDC67940-9523-4E04-8245-1BE37F8505DE}">
      <dgm:prSet/>
      <dgm:spPr/>
      <dgm:t>
        <a:bodyPr/>
        <a:lstStyle/>
        <a:p>
          <a:pPr algn="just"/>
          <a:endParaRPr lang="es-MX" sz="1400">
            <a:solidFill>
              <a:schemeClr val="tx1"/>
            </a:solidFill>
            <a:latin typeface="Arial" panose="020B0604020202020204" pitchFamily="34" charset="0"/>
            <a:cs typeface="Arial" panose="020B0604020202020204" pitchFamily="34" charset="0"/>
          </a:endParaRPr>
        </a:p>
      </dgm:t>
    </dgm:pt>
    <dgm:pt modelId="{90353A4C-8D6B-4A76-BDC1-7EA4110FB2AA}" type="pres">
      <dgm:prSet presAssocID="{C90B0C32-6F64-4AF8-87A0-64BA7C9CAE2C}" presName="Name0" presStyleCnt="0">
        <dgm:presLayoutVars>
          <dgm:dir/>
          <dgm:resizeHandles/>
        </dgm:presLayoutVars>
      </dgm:prSet>
      <dgm:spPr/>
    </dgm:pt>
    <dgm:pt modelId="{AA9D723E-7631-44FD-BAC9-0538208711A7}" type="pres">
      <dgm:prSet presAssocID="{5E0EE208-D1A2-43EC-9A06-A15DA43962E2}" presName="compNode" presStyleCnt="0"/>
      <dgm:spPr/>
    </dgm:pt>
    <dgm:pt modelId="{D756F260-4A16-49B8-8A83-4654D4332932}" type="pres">
      <dgm:prSet presAssocID="{5E0EE208-D1A2-43EC-9A06-A15DA43962E2}" presName="dummyConnPt" presStyleCnt="0"/>
      <dgm:spPr/>
    </dgm:pt>
    <dgm:pt modelId="{8B5B2099-7BCB-4473-9E47-AFD789E6C003}" type="pres">
      <dgm:prSet presAssocID="{5E0EE208-D1A2-43EC-9A06-A15DA43962E2}" presName="node" presStyleLbl="node1" presStyleIdx="0" presStyleCnt="6">
        <dgm:presLayoutVars>
          <dgm:bulletEnabled val="1"/>
        </dgm:presLayoutVars>
      </dgm:prSet>
      <dgm:spPr/>
    </dgm:pt>
    <dgm:pt modelId="{029A167B-3D2E-4EDB-B93A-3E5BAB3FB349}" type="pres">
      <dgm:prSet presAssocID="{AD63CEEF-06BD-4E51-8FD9-D59F7C669F19}" presName="sibTrans" presStyleLbl="bgSibTrans2D1" presStyleIdx="0" presStyleCnt="5"/>
      <dgm:spPr/>
    </dgm:pt>
    <dgm:pt modelId="{80DA4D4C-918C-4048-A910-FC69F33FEACC}" type="pres">
      <dgm:prSet presAssocID="{BBE7A854-40AF-448B-A02E-ECF58E1FF9DB}" presName="compNode" presStyleCnt="0"/>
      <dgm:spPr/>
    </dgm:pt>
    <dgm:pt modelId="{9B790A9E-8FA3-4155-B437-A74E513FB218}" type="pres">
      <dgm:prSet presAssocID="{BBE7A854-40AF-448B-A02E-ECF58E1FF9DB}" presName="dummyConnPt" presStyleCnt="0"/>
      <dgm:spPr/>
    </dgm:pt>
    <dgm:pt modelId="{7280889E-630D-468C-961D-209AD1FB0F1F}" type="pres">
      <dgm:prSet presAssocID="{BBE7A854-40AF-448B-A02E-ECF58E1FF9DB}" presName="node" presStyleLbl="node1" presStyleIdx="1" presStyleCnt="6">
        <dgm:presLayoutVars>
          <dgm:bulletEnabled val="1"/>
        </dgm:presLayoutVars>
      </dgm:prSet>
      <dgm:spPr/>
    </dgm:pt>
    <dgm:pt modelId="{0D2F68D9-1507-4A6D-8495-D62CA7E10467}" type="pres">
      <dgm:prSet presAssocID="{DFDAEE19-1276-48D2-93CB-9A8B342EDCB3}" presName="sibTrans" presStyleLbl="bgSibTrans2D1" presStyleIdx="1" presStyleCnt="5"/>
      <dgm:spPr/>
    </dgm:pt>
    <dgm:pt modelId="{B6C7F976-2D65-4E51-A18A-62042D3527EA}" type="pres">
      <dgm:prSet presAssocID="{E16776CD-C95C-4F5D-9D52-FA4499CACA22}" presName="compNode" presStyleCnt="0"/>
      <dgm:spPr/>
    </dgm:pt>
    <dgm:pt modelId="{8E84FBFB-EBCF-4714-A6EE-3EACCF40FBB9}" type="pres">
      <dgm:prSet presAssocID="{E16776CD-C95C-4F5D-9D52-FA4499CACA22}" presName="dummyConnPt" presStyleCnt="0"/>
      <dgm:spPr/>
    </dgm:pt>
    <dgm:pt modelId="{07847A38-5B6C-4094-B51D-7EF9E28B28D5}" type="pres">
      <dgm:prSet presAssocID="{E16776CD-C95C-4F5D-9D52-FA4499CACA22}" presName="node" presStyleLbl="node1" presStyleIdx="2" presStyleCnt="6" custScaleX="124441" custScaleY="130614">
        <dgm:presLayoutVars>
          <dgm:bulletEnabled val="1"/>
        </dgm:presLayoutVars>
      </dgm:prSet>
      <dgm:spPr/>
    </dgm:pt>
    <dgm:pt modelId="{8C0CF18A-8070-4286-BC13-32797C90292C}" type="pres">
      <dgm:prSet presAssocID="{1AA8E244-93D6-414E-BFCA-E57BD0AF8D2E}" presName="sibTrans" presStyleLbl="bgSibTrans2D1" presStyleIdx="2" presStyleCnt="5"/>
      <dgm:spPr/>
    </dgm:pt>
    <dgm:pt modelId="{3231651C-780B-4BF3-A66F-80410F3346F9}" type="pres">
      <dgm:prSet presAssocID="{D32DCE7E-FB57-4590-A23C-0C25EFE80ACC}" presName="compNode" presStyleCnt="0"/>
      <dgm:spPr/>
    </dgm:pt>
    <dgm:pt modelId="{BC87FD09-1623-431C-BBB5-7D172AB65A25}" type="pres">
      <dgm:prSet presAssocID="{D32DCE7E-FB57-4590-A23C-0C25EFE80ACC}" presName="dummyConnPt" presStyleCnt="0"/>
      <dgm:spPr/>
    </dgm:pt>
    <dgm:pt modelId="{9EDBAFE7-17ED-4E9B-8516-2A780922EB5A}" type="pres">
      <dgm:prSet presAssocID="{D32DCE7E-FB57-4590-A23C-0C25EFE80ACC}" presName="node" presStyleLbl="node1" presStyleIdx="3" presStyleCnt="6">
        <dgm:presLayoutVars>
          <dgm:bulletEnabled val="1"/>
        </dgm:presLayoutVars>
      </dgm:prSet>
      <dgm:spPr/>
    </dgm:pt>
    <dgm:pt modelId="{5E158DCE-2AAD-4D5D-A3E8-D094C4E43476}" type="pres">
      <dgm:prSet presAssocID="{CD970320-3A79-45CB-BA0D-BF030E626506}" presName="sibTrans" presStyleLbl="bgSibTrans2D1" presStyleIdx="3" presStyleCnt="5"/>
      <dgm:spPr/>
    </dgm:pt>
    <dgm:pt modelId="{809CB7CB-ED6E-4D5F-A635-0084451EEDE7}" type="pres">
      <dgm:prSet presAssocID="{4144CB0A-6596-49E9-AD5E-CAB6D7DD86A9}" presName="compNode" presStyleCnt="0"/>
      <dgm:spPr/>
    </dgm:pt>
    <dgm:pt modelId="{C599F713-9F8D-4E74-B8C5-F620FC075A70}" type="pres">
      <dgm:prSet presAssocID="{4144CB0A-6596-49E9-AD5E-CAB6D7DD86A9}" presName="dummyConnPt" presStyleCnt="0"/>
      <dgm:spPr/>
    </dgm:pt>
    <dgm:pt modelId="{C5673BA0-9000-4453-A325-CBBF25BCD228}" type="pres">
      <dgm:prSet presAssocID="{4144CB0A-6596-49E9-AD5E-CAB6D7DD86A9}" presName="node" presStyleLbl="node1" presStyleIdx="4" presStyleCnt="6">
        <dgm:presLayoutVars>
          <dgm:bulletEnabled val="1"/>
        </dgm:presLayoutVars>
      </dgm:prSet>
      <dgm:spPr/>
    </dgm:pt>
    <dgm:pt modelId="{DD4DF55E-1737-4F96-82FA-27913D7FC3FF}" type="pres">
      <dgm:prSet presAssocID="{7455389E-253E-426D-AF32-1BFD2F7E1A37}" presName="sibTrans" presStyleLbl="bgSibTrans2D1" presStyleIdx="4" presStyleCnt="5"/>
      <dgm:spPr/>
    </dgm:pt>
    <dgm:pt modelId="{C884D6EC-535E-46DB-B65B-2F00C6F8FC0E}" type="pres">
      <dgm:prSet presAssocID="{B000D238-7F6C-4DB8-A065-52E7681C5339}" presName="compNode" presStyleCnt="0"/>
      <dgm:spPr/>
    </dgm:pt>
    <dgm:pt modelId="{862C8BED-9C94-4A95-8E63-33EDF3B0C1E6}" type="pres">
      <dgm:prSet presAssocID="{B000D238-7F6C-4DB8-A065-52E7681C5339}" presName="dummyConnPt" presStyleCnt="0"/>
      <dgm:spPr/>
    </dgm:pt>
    <dgm:pt modelId="{D6246D65-9FC6-4058-AF70-0ED9FF922422}" type="pres">
      <dgm:prSet presAssocID="{B000D238-7F6C-4DB8-A065-52E7681C5339}" presName="node" presStyleLbl="node1" presStyleIdx="5" presStyleCnt="6">
        <dgm:presLayoutVars>
          <dgm:bulletEnabled val="1"/>
        </dgm:presLayoutVars>
      </dgm:prSet>
      <dgm:spPr/>
    </dgm:pt>
  </dgm:ptLst>
  <dgm:cxnLst>
    <dgm:cxn modelId="{102E2D0A-0714-4202-9582-1F5131B3CCBC}" type="presOf" srcId="{BBE7A854-40AF-448B-A02E-ECF58E1FF9DB}" destId="{7280889E-630D-468C-961D-209AD1FB0F1F}" srcOrd="0" destOrd="0" presId="urn:microsoft.com/office/officeart/2005/8/layout/bProcess4"/>
    <dgm:cxn modelId="{086E550C-D186-4A15-9268-6C4FF265B91A}" type="presOf" srcId="{CD970320-3A79-45CB-BA0D-BF030E626506}" destId="{5E158DCE-2AAD-4D5D-A3E8-D094C4E43476}" srcOrd="0" destOrd="0" presId="urn:microsoft.com/office/officeart/2005/8/layout/bProcess4"/>
    <dgm:cxn modelId="{EC218C0C-894D-4E0A-8E0C-8794627F6972}" type="presOf" srcId="{E16776CD-C95C-4F5D-9D52-FA4499CACA22}" destId="{07847A38-5B6C-4094-B51D-7EF9E28B28D5}" srcOrd="0" destOrd="0" presId="urn:microsoft.com/office/officeart/2005/8/layout/bProcess4"/>
    <dgm:cxn modelId="{80895C2B-C727-41E6-BB64-7CCBB937D347}" type="presOf" srcId="{4144CB0A-6596-49E9-AD5E-CAB6D7DD86A9}" destId="{C5673BA0-9000-4453-A325-CBBF25BCD228}" srcOrd="0" destOrd="0" presId="urn:microsoft.com/office/officeart/2005/8/layout/bProcess4"/>
    <dgm:cxn modelId="{90917C34-ADF6-4062-B683-3CAF4B301A6C}" type="presOf" srcId="{D32DCE7E-FB57-4590-A23C-0C25EFE80ACC}" destId="{9EDBAFE7-17ED-4E9B-8516-2A780922EB5A}" srcOrd="0" destOrd="0" presId="urn:microsoft.com/office/officeart/2005/8/layout/bProcess4"/>
    <dgm:cxn modelId="{CDC67940-9523-4E04-8245-1BE37F8505DE}" srcId="{C90B0C32-6F64-4AF8-87A0-64BA7C9CAE2C}" destId="{B000D238-7F6C-4DB8-A065-52E7681C5339}" srcOrd="5" destOrd="0" parTransId="{737F9531-E0BA-4982-B428-38158BB3447C}" sibTransId="{989B599E-B459-48AF-879F-E23ADC31AA66}"/>
    <dgm:cxn modelId="{F63B745B-BB4A-42F4-A291-3B1FCE86EFE9}" type="presOf" srcId="{AD63CEEF-06BD-4E51-8FD9-D59F7C669F19}" destId="{029A167B-3D2E-4EDB-B93A-3E5BAB3FB349}" srcOrd="0" destOrd="0" presId="urn:microsoft.com/office/officeart/2005/8/layout/bProcess4"/>
    <dgm:cxn modelId="{7DABD347-5CC9-46D5-B7D4-C10FBD9D384B}" srcId="{C90B0C32-6F64-4AF8-87A0-64BA7C9CAE2C}" destId="{E16776CD-C95C-4F5D-9D52-FA4499CACA22}" srcOrd="2" destOrd="0" parTransId="{EDD34925-A24B-4334-92CF-5B493BACB33E}" sibTransId="{1AA8E244-93D6-414E-BFCA-E57BD0AF8D2E}"/>
    <dgm:cxn modelId="{3047B449-90DD-475D-9CB8-C557BD094AC4}" type="presOf" srcId="{5E0EE208-D1A2-43EC-9A06-A15DA43962E2}" destId="{8B5B2099-7BCB-4473-9E47-AFD789E6C003}" srcOrd="0" destOrd="0" presId="urn:microsoft.com/office/officeart/2005/8/layout/bProcess4"/>
    <dgm:cxn modelId="{67CDBD55-2295-4CF4-801C-B1C446D0F202}" type="presOf" srcId="{1AA8E244-93D6-414E-BFCA-E57BD0AF8D2E}" destId="{8C0CF18A-8070-4286-BC13-32797C90292C}" srcOrd="0" destOrd="0" presId="urn:microsoft.com/office/officeart/2005/8/layout/bProcess4"/>
    <dgm:cxn modelId="{2B476657-0704-4E56-97D4-4FA78B19533E}" srcId="{C90B0C32-6F64-4AF8-87A0-64BA7C9CAE2C}" destId="{D32DCE7E-FB57-4590-A23C-0C25EFE80ACC}" srcOrd="3" destOrd="0" parTransId="{A4341FFE-A8FF-4092-B107-DF92BDB3F64F}" sibTransId="{CD970320-3A79-45CB-BA0D-BF030E626506}"/>
    <dgm:cxn modelId="{26009B82-9B01-4603-A376-86D2DA261666}" type="presOf" srcId="{7455389E-253E-426D-AF32-1BFD2F7E1A37}" destId="{DD4DF55E-1737-4F96-82FA-27913D7FC3FF}" srcOrd="0" destOrd="0" presId="urn:microsoft.com/office/officeart/2005/8/layout/bProcess4"/>
    <dgm:cxn modelId="{8E9CF68B-8CDE-41B2-9BF1-37C8A9FA8A93}" srcId="{C90B0C32-6F64-4AF8-87A0-64BA7C9CAE2C}" destId="{BBE7A854-40AF-448B-A02E-ECF58E1FF9DB}" srcOrd="1" destOrd="0" parTransId="{32147757-3E6B-4842-970D-2C2CDA89AB37}" sibTransId="{DFDAEE19-1276-48D2-93CB-9A8B342EDCB3}"/>
    <dgm:cxn modelId="{D9D9FC8C-8A86-4EB7-B84E-37FAE3D89F76}" type="presOf" srcId="{B000D238-7F6C-4DB8-A065-52E7681C5339}" destId="{D6246D65-9FC6-4058-AF70-0ED9FF922422}" srcOrd="0" destOrd="0" presId="urn:microsoft.com/office/officeart/2005/8/layout/bProcess4"/>
    <dgm:cxn modelId="{6A63A796-8301-495F-93EB-29BCE15E0871}" srcId="{C90B0C32-6F64-4AF8-87A0-64BA7C9CAE2C}" destId="{4144CB0A-6596-49E9-AD5E-CAB6D7DD86A9}" srcOrd="4" destOrd="0" parTransId="{9C17D69E-4144-4478-AC6D-526E4DC087E0}" sibTransId="{7455389E-253E-426D-AF32-1BFD2F7E1A37}"/>
    <dgm:cxn modelId="{7B0499AA-02E6-4211-AA57-10D6A969C0EC}" srcId="{C90B0C32-6F64-4AF8-87A0-64BA7C9CAE2C}" destId="{5E0EE208-D1A2-43EC-9A06-A15DA43962E2}" srcOrd="0" destOrd="0" parTransId="{2C2C48DC-5FBE-4171-90C4-202854CF82C2}" sibTransId="{AD63CEEF-06BD-4E51-8FD9-D59F7C669F19}"/>
    <dgm:cxn modelId="{1EAD98F3-220A-40A0-8BCB-92D81036B1BE}" type="presOf" srcId="{C90B0C32-6F64-4AF8-87A0-64BA7C9CAE2C}" destId="{90353A4C-8D6B-4A76-BDC1-7EA4110FB2AA}" srcOrd="0" destOrd="0" presId="urn:microsoft.com/office/officeart/2005/8/layout/bProcess4"/>
    <dgm:cxn modelId="{C7D183FA-9D34-457D-A429-3269733E0E92}" type="presOf" srcId="{DFDAEE19-1276-48D2-93CB-9A8B342EDCB3}" destId="{0D2F68D9-1507-4A6D-8495-D62CA7E10467}" srcOrd="0" destOrd="0" presId="urn:microsoft.com/office/officeart/2005/8/layout/bProcess4"/>
    <dgm:cxn modelId="{5DCEC40D-7D66-4118-B145-D42F72E3468E}" type="presParOf" srcId="{90353A4C-8D6B-4A76-BDC1-7EA4110FB2AA}" destId="{AA9D723E-7631-44FD-BAC9-0538208711A7}" srcOrd="0" destOrd="0" presId="urn:microsoft.com/office/officeart/2005/8/layout/bProcess4"/>
    <dgm:cxn modelId="{FAE3662D-8206-4E18-A0ED-EB1A4F1B2DD4}" type="presParOf" srcId="{AA9D723E-7631-44FD-BAC9-0538208711A7}" destId="{D756F260-4A16-49B8-8A83-4654D4332932}" srcOrd="0" destOrd="0" presId="urn:microsoft.com/office/officeart/2005/8/layout/bProcess4"/>
    <dgm:cxn modelId="{D690FC0A-7D55-4B5F-9E3C-1F6B8189C5E7}" type="presParOf" srcId="{AA9D723E-7631-44FD-BAC9-0538208711A7}" destId="{8B5B2099-7BCB-4473-9E47-AFD789E6C003}" srcOrd="1" destOrd="0" presId="urn:microsoft.com/office/officeart/2005/8/layout/bProcess4"/>
    <dgm:cxn modelId="{0B21BE34-6D7A-421E-A059-66DAB0F0A2BC}" type="presParOf" srcId="{90353A4C-8D6B-4A76-BDC1-7EA4110FB2AA}" destId="{029A167B-3D2E-4EDB-B93A-3E5BAB3FB349}" srcOrd="1" destOrd="0" presId="urn:microsoft.com/office/officeart/2005/8/layout/bProcess4"/>
    <dgm:cxn modelId="{9335C4CB-95E7-4ECB-9F36-142ABD9C8DAE}" type="presParOf" srcId="{90353A4C-8D6B-4A76-BDC1-7EA4110FB2AA}" destId="{80DA4D4C-918C-4048-A910-FC69F33FEACC}" srcOrd="2" destOrd="0" presId="urn:microsoft.com/office/officeart/2005/8/layout/bProcess4"/>
    <dgm:cxn modelId="{FE2E1C45-B08E-4958-B0A3-747400F6E880}" type="presParOf" srcId="{80DA4D4C-918C-4048-A910-FC69F33FEACC}" destId="{9B790A9E-8FA3-4155-B437-A74E513FB218}" srcOrd="0" destOrd="0" presId="urn:microsoft.com/office/officeart/2005/8/layout/bProcess4"/>
    <dgm:cxn modelId="{C3F4977A-ECC9-4A47-BE8E-66AEABD16AF3}" type="presParOf" srcId="{80DA4D4C-918C-4048-A910-FC69F33FEACC}" destId="{7280889E-630D-468C-961D-209AD1FB0F1F}" srcOrd="1" destOrd="0" presId="urn:microsoft.com/office/officeart/2005/8/layout/bProcess4"/>
    <dgm:cxn modelId="{A007E5B6-03F5-476E-966B-1196D0FF6946}" type="presParOf" srcId="{90353A4C-8D6B-4A76-BDC1-7EA4110FB2AA}" destId="{0D2F68D9-1507-4A6D-8495-D62CA7E10467}" srcOrd="3" destOrd="0" presId="urn:microsoft.com/office/officeart/2005/8/layout/bProcess4"/>
    <dgm:cxn modelId="{C48C392F-7823-482A-865D-D735517C9DE1}" type="presParOf" srcId="{90353A4C-8D6B-4A76-BDC1-7EA4110FB2AA}" destId="{B6C7F976-2D65-4E51-A18A-62042D3527EA}" srcOrd="4" destOrd="0" presId="urn:microsoft.com/office/officeart/2005/8/layout/bProcess4"/>
    <dgm:cxn modelId="{859ACFB8-02D7-4F99-82E0-080DE3786151}" type="presParOf" srcId="{B6C7F976-2D65-4E51-A18A-62042D3527EA}" destId="{8E84FBFB-EBCF-4714-A6EE-3EACCF40FBB9}" srcOrd="0" destOrd="0" presId="urn:microsoft.com/office/officeart/2005/8/layout/bProcess4"/>
    <dgm:cxn modelId="{87962B1B-09D6-48F4-BD23-49C6D4D49DB7}" type="presParOf" srcId="{B6C7F976-2D65-4E51-A18A-62042D3527EA}" destId="{07847A38-5B6C-4094-B51D-7EF9E28B28D5}" srcOrd="1" destOrd="0" presId="urn:microsoft.com/office/officeart/2005/8/layout/bProcess4"/>
    <dgm:cxn modelId="{EC09A3DB-727F-4988-AEC7-91718961DB66}" type="presParOf" srcId="{90353A4C-8D6B-4A76-BDC1-7EA4110FB2AA}" destId="{8C0CF18A-8070-4286-BC13-32797C90292C}" srcOrd="5" destOrd="0" presId="urn:microsoft.com/office/officeart/2005/8/layout/bProcess4"/>
    <dgm:cxn modelId="{7E0F1DCE-E7F2-4191-8764-14344E3D576E}" type="presParOf" srcId="{90353A4C-8D6B-4A76-BDC1-7EA4110FB2AA}" destId="{3231651C-780B-4BF3-A66F-80410F3346F9}" srcOrd="6" destOrd="0" presId="urn:microsoft.com/office/officeart/2005/8/layout/bProcess4"/>
    <dgm:cxn modelId="{02EDD154-8C45-47EA-8FCF-541952919AA1}" type="presParOf" srcId="{3231651C-780B-4BF3-A66F-80410F3346F9}" destId="{BC87FD09-1623-431C-BBB5-7D172AB65A25}" srcOrd="0" destOrd="0" presId="urn:microsoft.com/office/officeart/2005/8/layout/bProcess4"/>
    <dgm:cxn modelId="{28485F59-F75E-460A-93F1-89D943BEE65D}" type="presParOf" srcId="{3231651C-780B-4BF3-A66F-80410F3346F9}" destId="{9EDBAFE7-17ED-4E9B-8516-2A780922EB5A}" srcOrd="1" destOrd="0" presId="urn:microsoft.com/office/officeart/2005/8/layout/bProcess4"/>
    <dgm:cxn modelId="{EE8F33EA-AB1C-48CA-9889-54B7562010ED}" type="presParOf" srcId="{90353A4C-8D6B-4A76-BDC1-7EA4110FB2AA}" destId="{5E158DCE-2AAD-4D5D-A3E8-D094C4E43476}" srcOrd="7" destOrd="0" presId="urn:microsoft.com/office/officeart/2005/8/layout/bProcess4"/>
    <dgm:cxn modelId="{0F4C4233-8E83-4EFB-97D2-34E6DF613B51}" type="presParOf" srcId="{90353A4C-8D6B-4A76-BDC1-7EA4110FB2AA}" destId="{809CB7CB-ED6E-4D5F-A635-0084451EEDE7}" srcOrd="8" destOrd="0" presId="urn:microsoft.com/office/officeart/2005/8/layout/bProcess4"/>
    <dgm:cxn modelId="{83274BEC-CE57-443D-A45A-54FF8498CEB4}" type="presParOf" srcId="{809CB7CB-ED6E-4D5F-A635-0084451EEDE7}" destId="{C599F713-9F8D-4E74-B8C5-F620FC075A70}" srcOrd="0" destOrd="0" presId="urn:microsoft.com/office/officeart/2005/8/layout/bProcess4"/>
    <dgm:cxn modelId="{16DCBAFC-2159-4B00-8256-ED9EADCA4449}" type="presParOf" srcId="{809CB7CB-ED6E-4D5F-A635-0084451EEDE7}" destId="{C5673BA0-9000-4453-A325-CBBF25BCD228}" srcOrd="1" destOrd="0" presId="urn:microsoft.com/office/officeart/2005/8/layout/bProcess4"/>
    <dgm:cxn modelId="{B11EDD72-575D-4DBD-B334-AE78019DB6B7}" type="presParOf" srcId="{90353A4C-8D6B-4A76-BDC1-7EA4110FB2AA}" destId="{DD4DF55E-1737-4F96-82FA-27913D7FC3FF}" srcOrd="9" destOrd="0" presId="urn:microsoft.com/office/officeart/2005/8/layout/bProcess4"/>
    <dgm:cxn modelId="{1561AD97-0DB3-4EB1-8497-639BEC273329}" type="presParOf" srcId="{90353A4C-8D6B-4A76-BDC1-7EA4110FB2AA}" destId="{C884D6EC-535E-46DB-B65B-2F00C6F8FC0E}" srcOrd="10" destOrd="0" presId="urn:microsoft.com/office/officeart/2005/8/layout/bProcess4"/>
    <dgm:cxn modelId="{7627DBA4-CD15-435E-BEE4-3B0B53597EE2}" type="presParOf" srcId="{C884D6EC-535E-46DB-B65B-2F00C6F8FC0E}" destId="{862C8BED-9C94-4A95-8E63-33EDF3B0C1E6}" srcOrd="0" destOrd="0" presId="urn:microsoft.com/office/officeart/2005/8/layout/bProcess4"/>
    <dgm:cxn modelId="{BA5D96D8-9B6A-44B9-B308-ED718CEC6EAC}" type="presParOf" srcId="{C884D6EC-535E-46DB-B65B-2F00C6F8FC0E}" destId="{D6246D65-9FC6-4058-AF70-0ED9FF922422}"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96185B-9029-426E-9B09-CCD615A4ECEB}" type="doc">
      <dgm:prSet loTypeId="urn:microsoft.com/office/officeart/2005/8/layout/radial5" loCatId="cycle" qsTypeId="urn:microsoft.com/office/officeart/2005/8/quickstyle/simple1" qsCatId="simple" csTypeId="urn:microsoft.com/office/officeart/2005/8/colors/colorful5" csCatId="colorful" phldr="1"/>
      <dgm:spPr/>
      <dgm:t>
        <a:bodyPr/>
        <a:lstStyle/>
        <a:p>
          <a:endParaRPr lang="es-MX"/>
        </a:p>
      </dgm:t>
    </dgm:pt>
    <dgm:pt modelId="{3FAF8AD0-E791-4DCD-A936-F1FAB599B64A}">
      <dgm:prSet phldrT="[Texto]" custT="1"/>
      <dgm:spPr>
        <a:solidFill>
          <a:schemeClr val="accent1"/>
        </a:solidFill>
      </dgm:spPr>
      <dgm:t>
        <a:bodyPr/>
        <a:lstStyle/>
        <a:p>
          <a:r>
            <a:rPr lang="es-MX" sz="1200" dirty="0">
              <a:solidFill>
                <a:schemeClr val="tx1"/>
              </a:solidFill>
              <a:latin typeface="Arial" panose="020B0604020202020204" pitchFamily="34" charset="0"/>
              <a:cs typeface="Arial" panose="020B0604020202020204" pitchFamily="34" charset="0"/>
            </a:rPr>
            <a:t>Registro de Pólizas</a:t>
          </a:r>
        </a:p>
      </dgm:t>
    </dgm:pt>
    <dgm:pt modelId="{A75E0F76-4F19-45D2-A7B6-EFC7053F056B}" type="parTrans" cxnId="{11D7D9B7-6ABC-485E-B01F-E37074D8CCAC}">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2362FD54-ED6A-424D-903D-B9CF2FD8F740}" type="sibTrans" cxnId="{11D7D9B7-6ABC-485E-B01F-E37074D8CCAC}">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6192DDD9-B966-4BB0-9DF1-7029890BC4E0}">
      <dgm:prSet phldrT="[Texto]" custT="1"/>
      <dgm:spPr>
        <a:solidFill>
          <a:schemeClr val="accent1"/>
        </a:solidFill>
      </dgm:spPr>
      <dgm:t>
        <a:bodyPr/>
        <a:lstStyle/>
        <a:p>
          <a:r>
            <a:rPr lang="es-MX" sz="1200" dirty="0">
              <a:solidFill>
                <a:schemeClr val="tx1"/>
              </a:solidFill>
              <a:latin typeface="Arial" panose="020B0604020202020204" pitchFamily="34" charset="0"/>
              <a:cs typeface="Arial" panose="020B0604020202020204" pitchFamily="34" charset="0"/>
            </a:rPr>
            <a:t>Fácil captura:</a:t>
          </a:r>
        </a:p>
      </dgm:t>
    </dgm:pt>
    <dgm:pt modelId="{B7563289-25C8-4DDB-8534-CDC22359E335}" type="parTrans" cxnId="{183361E5-9009-48C0-898B-968F627A1C82}">
      <dgm:prSet custT="1"/>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B9B3399D-85B5-45F0-A77A-2120950D976E}" type="sibTrans" cxnId="{183361E5-9009-48C0-898B-968F627A1C82}">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E8E95320-15F6-4EA0-A4AF-F9A06ECD46F4}">
      <dgm:prSet custT="1"/>
      <dgm:spPr>
        <a:solidFill>
          <a:schemeClr val="accent1"/>
        </a:solidFill>
      </dgm:spPr>
      <dgm:t>
        <a:bodyPr/>
        <a:lstStyle/>
        <a:p>
          <a:r>
            <a:rPr lang="es-MX" sz="1200" dirty="0">
              <a:solidFill>
                <a:schemeClr val="tx1"/>
              </a:solidFill>
              <a:latin typeface="Arial" panose="020B0604020202020204" pitchFamily="34" charset="0"/>
              <a:cs typeface="Arial" panose="020B0604020202020204" pitchFamily="34" charset="0"/>
            </a:rPr>
            <a:t>Copia y pega información a partir de otras pólizas.</a:t>
          </a:r>
        </a:p>
      </dgm:t>
    </dgm:pt>
    <dgm:pt modelId="{C3BA5D93-C9EE-4AD9-BC83-F60A0CD6C569}" type="parTrans" cxnId="{4D67A4DB-CF98-4D2C-89D4-6C99A0D98701}">
      <dgm:prSet custT="1"/>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DC9442FC-1648-4B7C-B6C4-EB209EF86718}" type="sibTrans" cxnId="{4D67A4DB-CF98-4D2C-89D4-6C99A0D98701}">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AC6993E2-66FD-478F-9378-0BFDBF8E805C}">
      <dgm:prSet custT="1"/>
      <dgm:spPr>
        <a:solidFill>
          <a:schemeClr val="accent1"/>
        </a:solidFill>
      </dgm:spPr>
      <dgm:t>
        <a:bodyPr/>
        <a:lstStyle/>
        <a:p>
          <a:r>
            <a:rPr lang="es-MX" sz="1200" dirty="0">
              <a:solidFill>
                <a:schemeClr val="tx1"/>
              </a:solidFill>
              <a:latin typeface="Arial" panose="020B0604020202020204" pitchFamily="34" charset="0"/>
              <a:cs typeface="Arial" panose="020B0604020202020204" pitchFamily="34" charset="0"/>
            </a:rPr>
            <a:t>Sin capturar puedes crear automáticamente las pólizas a partir de un CFDI.</a:t>
          </a:r>
        </a:p>
      </dgm:t>
    </dgm:pt>
    <dgm:pt modelId="{8DB17B12-8EFD-4E83-999F-C81A611538A4}" type="parTrans" cxnId="{D8ECE8EC-19B0-4A79-B472-9A99402E6AA1}">
      <dgm:prSet custT="1"/>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1E091620-029F-453A-82A9-10A7BB771D65}" type="sibTrans" cxnId="{D8ECE8EC-19B0-4A79-B472-9A99402E6AA1}">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476591F7-B20D-474E-9769-C8C841CEF548}">
      <dgm:prSet custT="1"/>
      <dgm:spPr>
        <a:solidFill>
          <a:schemeClr val="accent1"/>
        </a:solidFill>
      </dgm:spPr>
      <dgm:t>
        <a:bodyPr/>
        <a:lstStyle/>
        <a:p>
          <a:r>
            <a:rPr lang="es-MX" sz="1200" dirty="0">
              <a:solidFill>
                <a:schemeClr val="tx1"/>
              </a:solidFill>
              <a:latin typeface="Arial" panose="020B0604020202020204" pitchFamily="34" charset="0"/>
              <a:cs typeface="Arial" panose="020B0604020202020204" pitchFamily="34" charset="0"/>
            </a:rPr>
            <a:t>Utiliza las cuentas de contrapartida para un cuadre automático.</a:t>
          </a:r>
        </a:p>
      </dgm:t>
    </dgm:pt>
    <dgm:pt modelId="{28DC30BB-EFC6-4392-B57C-76FF435BE3DF}" type="parTrans" cxnId="{78D74489-BB4D-4810-9849-785BC66C647B}">
      <dgm:prSet custT="1"/>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279DC444-92F7-42BE-BB68-40BB4134D536}" type="sibTrans" cxnId="{78D74489-BB4D-4810-9849-785BC66C647B}">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E57470D4-0B63-4A00-A64D-B32DC154607A}">
      <dgm:prSet custT="1"/>
      <dgm:spPr>
        <a:solidFill>
          <a:schemeClr val="accent1"/>
        </a:solidFill>
      </dgm:spPr>
      <dgm:t>
        <a:bodyPr/>
        <a:lstStyle/>
        <a:p>
          <a:r>
            <a:rPr lang="es-MX" sz="1200" dirty="0">
              <a:solidFill>
                <a:schemeClr val="tx1"/>
              </a:solidFill>
              <a:latin typeface="Arial" panose="020B0604020202020204" pitchFamily="34" charset="0"/>
              <a:cs typeface="Arial" panose="020B0604020202020204" pitchFamily="34" charset="0"/>
            </a:rPr>
            <a:t>En pólizas capturadas en Microsoft Excel®, una por una o varias a la vez.</a:t>
          </a:r>
        </a:p>
      </dgm:t>
    </dgm:pt>
    <dgm:pt modelId="{AC53A6A8-CECF-447D-941E-3339BA03A579}" type="parTrans" cxnId="{2919C2F4-FDFE-4621-957A-0BBCF67BFEFB}">
      <dgm:prSet custT="1"/>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C078A686-3D44-4D77-AD6B-93BF3FB065AF}" type="sibTrans" cxnId="{2919C2F4-FDFE-4621-957A-0BBCF67BFEFB}">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93AD3CCD-E21F-4808-811F-389E53B4402E}">
      <dgm:prSet custT="1"/>
      <dgm:spPr>
        <a:solidFill>
          <a:schemeClr val="accent1"/>
        </a:solidFill>
      </dgm:spPr>
      <dgm:t>
        <a:bodyPr/>
        <a:lstStyle/>
        <a:p>
          <a:r>
            <a:rPr lang="es-MX" sz="1200" dirty="0">
              <a:solidFill>
                <a:schemeClr val="tx1"/>
              </a:solidFill>
              <a:latin typeface="Arial" panose="020B0604020202020204" pitchFamily="34" charset="0"/>
              <a:cs typeface="Arial" panose="020B0604020202020204" pitchFamily="34" charset="0"/>
            </a:rPr>
            <a:t>A partir de pólizas modelo para registrar movimientos frecuentes y asignar fácilmente el o los folios fiscales relacionados.</a:t>
          </a:r>
        </a:p>
      </dgm:t>
    </dgm:pt>
    <dgm:pt modelId="{509128EB-1953-4331-9E32-D41FEF1DD735}" type="parTrans" cxnId="{43F82375-54F8-4BF8-8F72-311C4ED1B024}">
      <dgm:prSet custT="1"/>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C87D8F63-5AFA-4ED7-9119-7705C81567F4}" type="sibTrans" cxnId="{43F82375-54F8-4BF8-8F72-311C4ED1B024}">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D001B294-803B-4124-88E1-1B79A87439B9}">
      <dgm:prSet custT="1"/>
      <dgm:spPr>
        <a:solidFill>
          <a:schemeClr val="accent1"/>
        </a:solidFill>
      </dgm:spPr>
      <dgm:t>
        <a:bodyPr/>
        <a:lstStyle/>
        <a:p>
          <a:r>
            <a:rPr lang="es-MX" sz="1200" dirty="0">
              <a:solidFill>
                <a:schemeClr val="tx1"/>
              </a:solidFill>
              <a:latin typeface="Arial" panose="020B0604020202020204" pitchFamily="34" charset="0"/>
              <a:cs typeface="Arial" panose="020B0604020202020204" pitchFamily="34" charset="0"/>
            </a:rPr>
            <a:t>Asocia los CFDI a los asientos contables, incluyendo el folio fiscal, así como la forma de pago en un solo paso.</a:t>
          </a:r>
        </a:p>
      </dgm:t>
    </dgm:pt>
    <dgm:pt modelId="{0DFD9CA5-64C6-43D2-9BEC-D851AA68790C}" type="parTrans" cxnId="{63DCF48F-871B-4FDE-A118-338E02A64A8E}">
      <dgm:prSet custT="1"/>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4BA1B6F0-FF07-4837-A844-1FFF5D1EFE84}" type="sibTrans" cxnId="{63DCF48F-871B-4FDE-A118-338E02A64A8E}">
      <dgm:prSet/>
      <dgm:spPr/>
      <dgm:t>
        <a:bodyPr/>
        <a:lstStyle/>
        <a:p>
          <a:endParaRPr lang="es-MX" sz="1200">
            <a:solidFill>
              <a:schemeClr val="tx1"/>
            </a:solidFill>
            <a:latin typeface="Arial" panose="020B0604020202020204" pitchFamily="34" charset="0"/>
            <a:cs typeface="Arial" panose="020B0604020202020204" pitchFamily="34" charset="0"/>
          </a:endParaRPr>
        </a:p>
      </dgm:t>
    </dgm:pt>
    <dgm:pt modelId="{29EAA3C6-1411-4B6F-91E4-073CDA58680A}" type="pres">
      <dgm:prSet presAssocID="{2F96185B-9029-426E-9B09-CCD615A4ECEB}" presName="Name0" presStyleCnt="0">
        <dgm:presLayoutVars>
          <dgm:chMax val="1"/>
          <dgm:dir/>
          <dgm:animLvl val="ctr"/>
          <dgm:resizeHandles val="exact"/>
        </dgm:presLayoutVars>
      </dgm:prSet>
      <dgm:spPr/>
    </dgm:pt>
    <dgm:pt modelId="{6E2BC20F-0E04-4EBA-95E5-BB88DB28C130}" type="pres">
      <dgm:prSet presAssocID="{3FAF8AD0-E791-4DCD-A936-F1FAB599B64A}" presName="centerShape" presStyleLbl="node0" presStyleIdx="0" presStyleCnt="1"/>
      <dgm:spPr/>
    </dgm:pt>
    <dgm:pt modelId="{75EACFD7-8F41-4275-A609-0BCF6C096C38}" type="pres">
      <dgm:prSet presAssocID="{B7563289-25C8-4DDB-8534-CDC22359E335}" presName="parTrans" presStyleLbl="sibTrans2D1" presStyleIdx="0" presStyleCnt="7"/>
      <dgm:spPr/>
    </dgm:pt>
    <dgm:pt modelId="{53E34561-B933-46E5-9168-189FFB16F9CA}" type="pres">
      <dgm:prSet presAssocID="{B7563289-25C8-4DDB-8534-CDC22359E335}" presName="connectorText" presStyleLbl="sibTrans2D1" presStyleIdx="0" presStyleCnt="7"/>
      <dgm:spPr/>
    </dgm:pt>
    <dgm:pt modelId="{08146334-2606-4266-BBDC-31CF29B28935}" type="pres">
      <dgm:prSet presAssocID="{6192DDD9-B966-4BB0-9DF1-7029890BC4E0}" presName="node" presStyleLbl="node1" presStyleIdx="0" presStyleCnt="7">
        <dgm:presLayoutVars>
          <dgm:bulletEnabled val="1"/>
        </dgm:presLayoutVars>
      </dgm:prSet>
      <dgm:spPr/>
    </dgm:pt>
    <dgm:pt modelId="{71A6D012-1FE2-4784-B9A2-A743BEE117E1}" type="pres">
      <dgm:prSet presAssocID="{C3BA5D93-C9EE-4AD9-BC83-F60A0CD6C569}" presName="parTrans" presStyleLbl="sibTrans2D1" presStyleIdx="1" presStyleCnt="7"/>
      <dgm:spPr/>
    </dgm:pt>
    <dgm:pt modelId="{277CD6A9-63AC-4BFC-B655-14FA2D8CF4AB}" type="pres">
      <dgm:prSet presAssocID="{C3BA5D93-C9EE-4AD9-BC83-F60A0CD6C569}" presName="connectorText" presStyleLbl="sibTrans2D1" presStyleIdx="1" presStyleCnt="7"/>
      <dgm:spPr/>
    </dgm:pt>
    <dgm:pt modelId="{5022AC00-2D02-48D4-8625-80C2A439226B}" type="pres">
      <dgm:prSet presAssocID="{E8E95320-15F6-4EA0-A4AF-F9A06ECD46F4}" presName="node" presStyleLbl="node1" presStyleIdx="1" presStyleCnt="7">
        <dgm:presLayoutVars>
          <dgm:bulletEnabled val="1"/>
        </dgm:presLayoutVars>
      </dgm:prSet>
      <dgm:spPr/>
    </dgm:pt>
    <dgm:pt modelId="{2A11408C-E81A-4E7B-B749-6ED61AFA8BC1}" type="pres">
      <dgm:prSet presAssocID="{8DB17B12-8EFD-4E83-999F-C81A611538A4}" presName="parTrans" presStyleLbl="sibTrans2D1" presStyleIdx="2" presStyleCnt="7"/>
      <dgm:spPr/>
    </dgm:pt>
    <dgm:pt modelId="{001D529F-94E8-49F6-9839-75AB78373C89}" type="pres">
      <dgm:prSet presAssocID="{8DB17B12-8EFD-4E83-999F-C81A611538A4}" presName="connectorText" presStyleLbl="sibTrans2D1" presStyleIdx="2" presStyleCnt="7"/>
      <dgm:spPr/>
    </dgm:pt>
    <dgm:pt modelId="{3B667706-3F1D-4EC3-BE39-C9BF062CEFED}" type="pres">
      <dgm:prSet presAssocID="{AC6993E2-66FD-478F-9378-0BFDBF8E805C}" presName="node" presStyleLbl="node1" presStyleIdx="2" presStyleCnt="7">
        <dgm:presLayoutVars>
          <dgm:bulletEnabled val="1"/>
        </dgm:presLayoutVars>
      </dgm:prSet>
      <dgm:spPr/>
    </dgm:pt>
    <dgm:pt modelId="{57B16F53-4D45-4D3A-BDDB-D4D429DF2B42}" type="pres">
      <dgm:prSet presAssocID="{28DC30BB-EFC6-4392-B57C-76FF435BE3DF}" presName="parTrans" presStyleLbl="sibTrans2D1" presStyleIdx="3" presStyleCnt="7"/>
      <dgm:spPr/>
    </dgm:pt>
    <dgm:pt modelId="{FF8B625C-FD59-42EF-A8FB-7B5EF53BEDC4}" type="pres">
      <dgm:prSet presAssocID="{28DC30BB-EFC6-4392-B57C-76FF435BE3DF}" presName="connectorText" presStyleLbl="sibTrans2D1" presStyleIdx="3" presStyleCnt="7"/>
      <dgm:spPr/>
    </dgm:pt>
    <dgm:pt modelId="{FEB21523-6203-41B1-B1B6-8A4771AF21B9}" type="pres">
      <dgm:prSet presAssocID="{476591F7-B20D-474E-9769-C8C841CEF548}" presName="node" presStyleLbl="node1" presStyleIdx="3" presStyleCnt="7">
        <dgm:presLayoutVars>
          <dgm:bulletEnabled val="1"/>
        </dgm:presLayoutVars>
      </dgm:prSet>
      <dgm:spPr/>
    </dgm:pt>
    <dgm:pt modelId="{DE6E75AF-8EE7-4EFE-BDA0-F047F747199C}" type="pres">
      <dgm:prSet presAssocID="{AC53A6A8-CECF-447D-941E-3339BA03A579}" presName="parTrans" presStyleLbl="sibTrans2D1" presStyleIdx="4" presStyleCnt="7"/>
      <dgm:spPr/>
    </dgm:pt>
    <dgm:pt modelId="{5D07659A-F056-4B3A-A356-B69B8D813320}" type="pres">
      <dgm:prSet presAssocID="{AC53A6A8-CECF-447D-941E-3339BA03A579}" presName="connectorText" presStyleLbl="sibTrans2D1" presStyleIdx="4" presStyleCnt="7"/>
      <dgm:spPr/>
    </dgm:pt>
    <dgm:pt modelId="{18392D7E-1C09-495B-AAEA-2D1A87C0CD3D}" type="pres">
      <dgm:prSet presAssocID="{E57470D4-0B63-4A00-A64D-B32DC154607A}" presName="node" presStyleLbl="node1" presStyleIdx="4" presStyleCnt="7">
        <dgm:presLayoutVars>
          <dgm:bulletEnabled val="1"/>
        </dgm:presLayoutVars>
      </dgm:prSet>
      <dgm:spPr/>
    </dgm:pt>
    <dgm:pt modelId="{2BF1F768-E26A-4E54-9A14-6B94E3B99DED}" type="pres">
      <dgm:prSet presAssocID="{509128EB-1953-4331-9E32-D41FEF1DD735}" presName="parTrans" presStyleLbl="sibTrans2D1" presStyleIdx="5" presStyleCnt="7"/>
      <dgm:spPr/>
    </dgm:pt>
    <dgm:pt modelId="{691A64EB-A654-472B-A211-3F3276C10299}" type="pres">
      <dgm:prSet presAssocID="{509128EB-1953-4331-9E32-D41FEF1DD735}" presName="connectorText" presStyleLbl="sibTrans2D1" presStyleIdx="5" presStyleCnt="7"/>
      <dgm:spPr/>
    </dgm:pt>
    <dgm:pt modelId="{23EF2269-C3A1-450A-B53D-F7E7FD1D0CFC}" type="pres">
      <dgm:prSet presAssocID="{93AD3CCD-E21F-4808-811F-389E53B4402E}" presName="node" presStyleLbl="node1" presStyleIdx="5" presStyleCnt="7">
        <dgm:presLayoutVars>
          <dgm:bulletEnabled val="1"/>
        </dgm:presLayoutVars>
      </dgm:prSet>
      <dgm:spPr/>
    </dgm:pt>
    <dgm:pt modelId="{A8E72CBA-7833-41A5-AAF0-03D2B59B21B5}" type="pres">
      <dgm:prSet presAssocID="{0DFD9CA5-64C6-43D2-9BEC-D851AA68790C}" presName="parTrans" presStyleLbl="sibTrans2D1" presStyleIdx="6" presStyleCnt="7"/>
      <dgm:spPr/>
    </dgm:pt>
    <dgm:pt modelId="{23C723B7-9736-47AE-9F02-C4CCABFB51F2}" type="pres">
      <dgm:prSet presAssocID="{0DFD9CA5-64C6-43D2-9BEC-D851AA68790C}" presName="connectorText" presStyleLbl="sibTrans2D1" presStyleIdx="6" presStyleCnt="7"/>
      <dgm:spPr/>
    </dgm:pt>
    <dgm:pt modelId="{5435CEBA-47B4-4CC3-B599-3E6723DC16CA}" type="pres">
      <dgm:prSet presAssocID="{D001B294-803B-4124-88E1-1B79A87439B9}" presName="node" presStyleLbl="node1" presStyleIdx="6" presStyleCnt="7">
        <dgm:presLayoutVars>
          <dgm:bulletEnabled val="1"/>
        </dgm:presLayoutVars>
      </dgm:prSet>
      <dgm:spPr/>
    </dgm:pt>
  </dgm:ptLst>
  <dgm:cxnLst>
    <dgm:cxn modelId="{E33A1828-50B2-4516-9089-AFF8285A1519}" type="presOf" srcId="{6192DDD9-B966-4BB0-9DF1-7029890BC4E0}" destId="{08146334-2606-4266-BBDC-31CF29B28935}" srcOrd="0" destOrd="0" presId="urn:microsoft.com/office/officeart/2005/8/layout/radial5"/>
    <dgm:cxn modelId="{7843AC29-6627-45DF-87A3-A00FE2A36BC5}" type="presOf" srcId="{AC53A6A8-CECF-447D-941E-3339BA03A579}" destId="{5D07659A-F056-4B3A-A356-B69B8D813320}" srcOrd="1" destOrd="0" presId="urn:microsoft.com/office/officeart/2005/8/layout/radial5"/>
    <dgm:cxn modelId="{0FA88137-4436-446F-BC09-0625ADC12AA7}" type="presOf" srcId="{B7563289-25C8-4DDB-8534-CDC22359E335}" destId="{75EACFD7-8F41-4275-A609-0BCF6C096C38}" srcOrd="0" destOrd="0" presId="urn:microsoft.com/office/officeart/2005/8/layout/radial5"/>
    <dgm:cxn modelId="{3F18E739-C30F-45DC-9C46-3F7F1F8D7DF4}" type="presOf" srcId="{AC53A6A8-CECF-447D-941E-3339BA03A579}" destId="{DE6E75AF-8EE7-4EFE-BDA0-F047F747199C}" srcOrd="0" destOrd="0" presId="urn:microsoft.com/office/officeart/2005/8/layout/radial5"/>
    <dgm:cxn modelId="{F84BD43D-3519-46EA-B36A-6083617BED96}" type="presOf" srcId="{B7563289-25C8-4DDB-8534-CDC22359E335}" destId="{53E34561-B933-46E5-9168-189FFB16F9CA}" srcOrd="1" destOrd="0" presId="urn:microsoft.com/office/officeart/2005/8/layout/radial5"/>
    <dgm:cxn modelId="{41608F5B-EA2E-4E9E-B6D8-258454B1D6FC}" type="presOf" srcId="{2F96185B-9029-426E-9B09-CCD615A4ECEB}" destId="{29EAA3C6-1411-4B6F-91E4-073CDA58680A}" srcOrd="0" destOrd="0" presId="urn:microsoft.com/office/officeart/2005/8/layout/radial5"/>
    <dgm:cxn modelId="{9A9EC65E-3CEB-498E-9D10-DBEB324236C0}" type="presOf" srcId="{28DC30BB-EFC6-4392-B57C-76FF435BE3DF}" destId="{FF8B625C-FD59-42EF-A8FB-7B5EF53BEDC4}" srcOrd="1" destOrd="0" presId="urn:microsoft.com/office/officeart/2005/8/layout/radial5"/>
    <dgm:cxn modelId="{32769554-AB3B-41AC-89BD-56AC316AA2DB}" type="presOf" srcId="{D001B294-803B-4124-88E1-1B79A87439B9}" destId="{5435CEBA-47B4-4CC3-B599-3E6723DC16CA}" srcOrd="0" destOrd="0" presId="urn:microsoft.com/office/officeart/2005/8/layout/radial5"/>
    <dgm:cxn modelId="{43F82375-54F8-4BF8-8F72-311C4ED1B024}" srcId="{3FAF8AD0-E791-4DCD-A936-F1FAB599B64A}" destId="{93AD3CCD-E21F-4808-811F-389E53B4402E}" srcOrd="5" destOrd="0" parTransId="{509128EB-1953-4331-9E32-D41FEF1DD735}" sibTransId="{C87D8F63-5AFA-4ED7-9119-7705C81567F4}"/>
    <dgm:cxn modelId="{9DE6EE56-8397-403A-BA5F-A14CA6A3A099}" type="presOf" srcId="{3FAF8AD0-E791-4DCD-A936-F1FAB599B64A}" destId="{6E2BC20F-0E04-4EBA-95E5-BB88DB28C130}" srcOrd="0" destOrd="0" presId="urn:microsoft.com/office/officeart/2005/8/layout/radial5"/>
    <dgm:cxn modelId="{801D7457-50AE-40D8-AF10-E2FA91B42265}" type="presOf" srcId="{0DFD9CA5-64C6-43D2-9BEC-D851AA68790C}" destId="{23C723B7-9736-47AE-9F02-C4CCABFB51F2}" srcOrd="1" destOrd="0" presId="urn:microsoft.com/office/officeart/2005/8/layout/radial5"/>
    <dgm:cxn modelId="{7713E581-EBF6-4C27-9C55-91C8E71F378C}" type="presOf" srcId="{8DB17B12-8EFD-4E83-999F-C81A611538A4}" destId="{001D529F-94E8-49F6-9839-75AB78373C89}" srcOrd="1" destOrd="0" presId="urn:microsoft.com/office/officeart/2005/8/layout/radial5"/>
    <dgm:cxn modelId="{78D74489-BB4D-4810-9849-785BC66C647B}" srcId="{3FAF8AD0-E791-4DCD-A936-F1FAB599B64A}" destId="{476591F7-B20D-474E-9769-C8C841CEF548}" srcOrd="3" destOrd="0" parTransId="{28DC30BB-EFC6-4392-B57C-76FF435BE3DF}" sibTransId="{279DC444-92F7-42BE-BB68-40BB4134D536}"/>
    <dgm:cxn modelId="{63DCF48F-871B-4FDE-A118-338E02A64A8E}" srcId="{3FAF8AD0-E791-4DCD-A936-F1FAB599B64A}" destId="{D001B294-803B-4124-88E1-1B79A87439B9}" srcOrd="6" destOrd="0" parTransId="{0DFD9CA5-64C6-43D2-9BEC-D851AA68790C}" sibTransId="{4BA1B6F0-FF07-4837-A844-1FFF5D1EFE84}"/>
    <dgm:cxn modelId="{AC1BC090-4F9A-4713-AB6E-C186E8C2BB9D}" type="presOf" srcId="{E57470D4-0B63-4A00-A64D-B32DC154607A}" destId="{18392D7E-1C09-495B-AAEA-2D1A87C0CD3D}" srcOrd="0" destOrd="0" presId="urn:microsoft.com/office/officeart/2005/8/layout/radial5"/>
    <dgm:cxn modelId="{C0F97694-83DE-43CC-A6EB-C3645E6701E2}" type="presOf" srcId="{509128EB-1953-4331-9E32-D41FEF1DD735}" destId="{691A64EB-A654-472B-A211-3F3276C10299}" srcOrd="1" destOrd="0" presId="urn:microsoft.com/office/officeart/2005/8/layout/radial5"/>
    <dgm:cxn modelId="{7798139D-99FE-43C7-B573-D13747E59332}" type="presOf" srcId="{C3BA5D93-C9EE-4AD9-BC83-F60A0CD6C569}" destId="{277CD6A9-63AC-4BFC-B655-14FA2D8CF4AB}" srcOrd="1" destOrd="0" presId="urn:microsoft.com/office/officeart/2005/8/layout/radial5"/>
    <dgm:cxn modelId="{7DB013AA-44C2-4667-B3D2-3E2FFF67C24B}" type="presOf" srcId="{E8E95320-15F6-4EA0-A4AF-F9A06ECD46F4}" destId="{5022AC00-2D02-48D4-8625-80C2A439226B}" srcOrd="0" destOrd="0" presId="urn:microsoft.com/office/officeart/2005/8/layout/radial5"/>
    <dgm:cxn modelId="{D278A9AD-8477-4C70-8B8A-BB3BAFC7BEDD}" type="presOf" srcId="{C3BA5D93-C9EE-4AD9-BC83-F60A0CD6C569}" destId="{71A6D012-1FE2-4784-B9A2-A743BEE117E1}" srcOrd="0" destOrd="0" presId="urn:microsoft.com/office/officeart/2005/8/layout/radial5"/>
    <dgm:cxn modelId="{5F8463B4-2118-431F-9BCF-2C99AE56B6E9}" type="presOf" srcId="{509128EB-1953-4331-9E32-D41FEF1DD735}" destId="{2BF1F768-E26A-4E54-9A14-6B94E3B99DED}" srcOrd="0" destOrd="0" presId="urn:microsoft.com/office/officeart/2005/8/layout/radial5"/>
    <dgm:cxn modelId="{6AF1D8B6-CE30-4CC1-AF52-2004B0069DA8}" type="presOf" srcId="{8DB17B12-8EFD-4E83-999F-C81A611538A4}" destId="{2A11408C-E81A-4E7B-B749-6ED61AFA8BC1}" srcOrd="0" destOrd="0" presId="urn:microsoft.com/office/officeart/2005/8/layout/radial5"/>
    <dgm:cxn modelId="{11D7D9B7-6ABC-485E-B01F-E37074D8CCAC}" srcId="{2F96185B-9029-426E-9B09-CCD615A4ECEB}" destId="{3FAF8AD0-E791-4DCD-A936-F1FAB599B64A}" srcOrd="0" destOrd="0" parTransId="{A75E0F76-4F19-45D2-A7B6-EFC7053F056B}" sibTransId="{2362FD54-ED6A-424D-903D-B9CF2FD8F740}"/>
    <dgm:cxn modelId="{A4E69BC6-CF16-4E7A-9F64-95C171597BFB}" type="presOf" srcId="{28DC30BB-EFC6-4392-B57C-76FF435BE3DF}" destId="{57B16F53-4D45-4D3A-BDDB-D4D429DF2B42}" srcOrd="0" destOrd="0" presId="urn:microsoft.com/office/officeart/2005/8/layout/radial5"/>
    <dgm:cxn modelId="{847528D3-788C-4BE9-8030-9B36DB2725F1}" type="presOf" srcId="{476591F7-B20D-474E-9769-C8C841CEF548}" destId="{FEB21523-6203-41B1-B1B6-8A4771AF21B9}" srcOrd="0" destOrd="0" presId="urn:microsoft.com/office/officeart/2005/8/layout/radial5"/>
    <dgm:cxn modelId="{4D67A4DB-CF98-4D2C-89D4-6C99A0D98701}" srcId="{3FAF8AD0-E791-4DCD-A936-F1FAB599B64A}" destId="{E8E95320-15F6-4EA0-A4AF-F9A06ECD46F4}" srcOrd="1" destOrd="0" parTransId="{C3BA5D93-C9EE-4AD9-BC83-F60A0CD6C569}" sibTransId="{DC9442FC-1648-4B7C-B6C4-EB209EF86718}"/>
    <dgm:cxn modelId="{1CF244DC-7711-4358-8BC2-77B8F8B64395}" type="presOf" srcId="{93AD3CCD-E21F-4808-811F-389E53B4402E}" destId="{23EF2269-C3A1-450A-B53D-F7E7FD1D0CFC}" srcOrd="0" destOrd="0" presId="urn:microsoft.com/office/officeart/2005/8/layout/radial5"/>
    <dgm:cxn modelId="{C06353DF-EB91-4618-9FE8-A646063F01F5}" type="presOf" srcId="{AC6993E2-66FD-478F-9378-0BFDBF8E805C}" destId="{3B667706-3F1D-4EC3-BE39-C9BF062CEFED}" srcOrd="0" destOrd="0" presId="urn:microsoft.com/office/officeart/2005/8/layout/radial5"/>
    <dgm:cxn modelId="{183361E5-9009-48C0-898B-968F627A1C82}" srcId="{3FAF8AD0-E791-4DCD-A936-F1FAB599B64A}" destId="{6192DDD9-B966-4BB0-9DF1-7029890BC4E0}" srcOrd="0" destOrd="0" parTransId="{B7563289-25C8-4DDB-8534-CDC22359E335}" sibTransId="{B9B3399D-85B5-45F0-A77A-2120950D976E}"/>
    <dgm:cxn modelId="{D8ECE8EC-19B0-4A79-B472-9A99402E6AA1}" srcId="{3FAF8AD0-E791-4DCD-A936-F1FAB599B64A}" destId="{AC6993E2-66FD-478F-9378-0BFDBF8E805C}" srcOrd="2" destOrd="0" parTransId="{8DB17B12-8EFD-4E83-999F-C81A611538A4}" sibTransId="{1E091620-029F-453A-82A9-10A7BB771D65}"/>
    <dgm:cxn modelId="{1F0BFCEE-D5D5-4BE5-B027-979C404E7329}" type="presOf" srcId="{0DFD9CA5-64C6-43D2-9BEC-D851AA68790C}" destId="{A8E72CBA-7833-41A5-AAF0-03D2B59B21B5}" srcOrd="0" destOrd="0" presId="urn:microsoft.com/office/officeart/2005/8/layout/radial5"/>
    <dgm:cxn modelId="{2919C2F4-FDFE-4621-957A-0BBCF67BFEFB}" srcId="{3FAF8AD0-E791-4DCD-A936-F1FAB599B64A}" destId="{E57470D4-0B63-4A00-A64D-B32DC154607A}" srcOrd="4" destOrd="0" parTransId="{AC53A6A8-CECF-447D-941E-3339BA03A579}" sibTransId="{C078A686-3D44-4D77-AD6B-93BF3FB065AF}"/>
    <dgm:cxn modelId="{5BB073BB-CE9F-4936-9860-6001661C9236}" type="presParOf" srcId="{29EAA3C6-1411-4B6F-91E4-073CDA58680A}" destId="{6E2BC20F-0E04-4EBA-95E5-BB88DB28C130}" srcOrd="0" destOrd="0" presId="urn:microsoft.com/office/officeart/2005/8/layout/radial5"/>
    <dgm:cxn modelId="{C4A0C418-7EB9-4CF5-9E66-916599FA8205}" type="presParOf" srcId="{29EAA3C6-1411-4B6F-91E4-073CDA58680A}" destId="{75EACFD7-8F41-4275-A609-0BCF6C096C38}" srcOrd="1" destOrd="0" presId="urn:microsoft.com/office/officeart/2005/8/layout/radial5"/>
    <dgm:cxn modelId="{EC714736-D392-4102-AD4E-335FBC8D1DC3}" type="presParOf" srcId="{75EACFD7-8F41-4275-A609-0BCF6C096C38}" destId="{53E34561-B933-46E5-9168-189FFB16F9CA}" srcOrd="0" destOrd="0" presId="urn:microsoft.com/office/officeart/2005/8/layout/radial5"/>
    <dgm:cxn modelId="{331E6EF8-C01B-48A9-B94B-AB1391007F55}" type="presParOf" srcId="{29EAA3C6-1411-4B6F-91E4-073CDA58680A}" destId="{08146334-2606-4266-BBDC-31CF29B28935}" srcOrd="2" destOrd="0" presId="urn:microsoft.com/office/officeart/2005/8/layout/radial5"/>
    <dgm:cxn modelId="{4045D61D-36FD-41DE-BFD9-1FABCA9DBDBA}" type="presParOf" srcId="{29EAA3C6-1411-4B6F-91E4-073CDA58680A}" destId="{71A6D012-1FE2-4784-B9A2-A743BEE117E1}" srcOrd="3" destOrd="0" presId="urn:microsoft.com/office/officeart/2005/8/layout/radial5"/>
    <dgm:cxn modelId="{D723EC40-708F-4B28-8637-E68A5C15F58B}" type="presParOf" srcId="{71A6D012-1FE2-4784-B9A2-A743BEE117E1}" destId="{277CD6A9-63AC-4BFC-B655-14FA2D8CF4AB}" srcOrd="0" destOrd="0" presId="urn:microsoft.com/office/officeart/2005/8/layout/radial5"/>
    <dgm:cxn modelId="{E80B8CA9-4A93-4107-8CD9-06108C39FCF3}" type="presParOf" srcId="{29EAA3C6-1411-4B6F-91E4-073CDA58680A}" destId="{5022AC00-2D02-48D4-8625-80C2A439226B}" srcOrd="4" destOrd="0" presId="urn:microsoft.com/office/officeart/2005/8/layout/radial5"/>
    <dgm:cxn modelId="{18071030-3B61-4C8F-AB20-7A000CA6B880}" type="presParOf" srcId="{29EAA3C6-1411-4B6F-91E4-073CDA58680A}" destId="{2A11408C-E81A-4E7B-B749-6ED61AFA8BC1}" srcOrd="5" destOrd="0" presId="urn:microsoft.com/office/officeart/2005/8/layout/radial5"/>
    <dgm:cxn modelId="{55C8AA55-EA27-4782-8AC8-3A4FC7006958}" type="presParOf" srcId="{2A11408C-E81A-4E7B-B749-6ED61AFA8BC1}" destId="{001D529F-94E8-49F6-9839-75AB78373C89}" srcOrd="0" destOrd="0" presId="urn:microsoft.com/office/officeart/2005/8/layout/radial5"/>
    <dgm:cxn modelId="{1B54EB04-4A91-4AE9-954C-25FC31E1267B}" type="presParOf" srcId="{29EAA3C6-1411-4B6F-91E4-073CDA58680A}" destId="{3B667706-3F1D-4EC3-BE39-C9BF062CEFED}" srcOrd="6" destOrd="0" presId="urn:microsoft.com/office/officeart/2005/8/layout/radial5"/>
    <dgm:cxn modelId="{A125A0A0-4D7D-4E58-8C03-4E718D8D7E27}" type="presParOf" srcId="{29EAA3C6-1411-4B6F-91E4-073CDA58680A}" destId="{57B16F53-4D45-4D3A-BDDB-D4D429DF2B42}" srcOrd="7" destOrd="0" presId="urn:microsoft.com/office/officeart/2005/8/layout/radial5"/>
    <dgm:cxn modelId="{B774A509-B010-4370-8667-DFCB69671F96}" type="presParOf" srcId="{57B16F53-4D45-4D3A-BDDB-D4D429DF2B42}" destId="{FF8B625C-FD59-42EF-A8FB-7B5EF53BEDC4}" srcOrd="0" destOrd="0" presId="urn:microsoft.com/office/officeart/2005/8/layout/radial5"/>
    <dgm:cxn modelId="{5346BA87-399B-41A4-B0F5-B2CC9D0BEC9D}" type="presParOf" srcId="{29EAA3C6-1411-4B6F-91E4-073CDA58680A}" destId="{FEB21523-6203-41B1-B1B6-8A4771AF21B9}" srcOrd="8" destOrd="0" presId="urn:microsoft.com/office/officeart/2005/8/layout/radial5"/>
    <dgm:cxn modelId="{4F76DAAE-7C66-43E3-AB32-500197CADF43}" type="presParOf" srcId="{29EAA3C6-1411-4B6F-91E4-073CDA58680A}" destId="{DE6E75AF-8EE7-4EFE-BDA0-F047F747199C}" srcOrd="9" destOrd="0" presId="urn:microsoft.com/office/officeart/2005/8/layout/radial5"/>
    <dgm:cxn modelId="{DFAC30A2-D9D9-4092-ACA4-9FBB855B9625}" type="presParOf" srcId="{DE6E75AF-8EE7-4EFE-BDA0-F047F747199C}" destId="{5D07659A-F056-4B3A-A356-B69B8D813320}" srcOrd="0" destOrd="0" presId="urn:microsoft.com/office/officeart/2005/8/layout/radial5"/>
    <dgm:cxn modelId="{1AAF3A07-F6B3-4994-8925-1C31C18BFF6E}" type="presParOf" srcId="{29EAA3C6-1411-4B6F-91E4-073CDA58680A}" destId="{18392D7E-1C09-495B-AAEA-2D1A87C0CD3D}" srcOrd="10" destOrd="0" presId="urn:microsoft.com/office/officeart/2005/8/layout/radial5"/>
    <dgm:cxn modelId="{DD6821D4-6ABC-403A-85CB-6D4527139B93}" type="presParOf" srcId="{29EAA3C6-1411-4B6F-91E4-073CDA58680A}" destId="{2BF1F768-E26A-4E54-9A14-6B94E3B99DED}" srcOrd="11" destOrd="0" presId="urn:microsoft.com/office/officeart/2005/8/layout/radial5"/>
    <dgm:cxn modelId="{D1D28FFA-D338-4A4A-AF29-78DEF18EF5AA}" type="presParOf" srcId="{2BF1F768-E26A-4E54-9A14-6B94E3B99DED}" destId="{691A64EB-A654-472B-A211-3F3276C10299}" srcOrd="0" destOrd="0" presId="urn:microsoft.com/office/officeart/2005/8/layout/radial5"/>
    <dgm:cxn modelId="{94BDB83A-52CE-41BD-A78F-39C734974EC5}" type="presParOf" srcId="{29EAA3C6-1411-4B6F-91E4-073CDA58680A}" destId="{23EF2269-C3A1-450A-B53D-F7E7FD1D0CFC}" srcOrd="12" destOrd="0" presId="urn:microsoft.com/office/officeart/2005/8/layout/radial5"/>
    <dgm:cxn modelId="{63BEF1B6-2B29-4EC9-A22C-01B0A1F85DEC}" type="presParOf" srcId="{29EAA3C6-1411-4B6F-91E4-073CDA58680A}" destId="{A8E72CBA-7833-41A5-AAF0-03D2B59B21B5}" srcOrd="13" destOrd="0" presId="urn:microsoft.com/office/officeart/2005/8/layout/radial5"/>
    <dgm:cxn modelId="{5D0D29DE-AA1A-45DD-BA9F-C4A8CB7D3527}" type="presParOf" srcId="{A8E72CBA-7833-41A5-AAF0-03D2B59B21B5}" destId="{23C723B7-9736-47AE-9F02-C4CCABFB51F2}" srcOrd="0" destOrd="0" presId="urn:microsoft.com/office/officeart/2005/8/layout/radial5"/>
    <dgm:cxn modelId="{DE8A62FD-1B88-4626-90C1-560FAB647FA9}" type="presParOf" srcId="{29EAA3C6-1411-4B6F-91E4-073CDA58680A}" destId="{5435CEBA-47B4-4CC3-B599-3E6723DC16CA}"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BB15B8-202E-4E3A-B4BB-120F58CAF705}" type="doc">
      <dgm:prSet loTypeId="urn:microsoft.com/office/officeart/2005/8/layout/process1" loCatId="process" qsTypeId="urn:microsoft.com/office/officeart/2005/8/quickstyle/simple1" qsCatId="simple" csTypeId="urn:microsoft.com/office/officeart/2005/8/colors/colorful1" csCatId="colorful" phldr="1"/>
      <dgm:spPr/>
    </dgm:pt>
    <dgm:pt modelId="{20806CAB-19E0-467B-90F0-D261DB89144D}">
      <dgm:prSet phldrT="[Texto]" custT="1"/>
      <dgm:spPr>
        <a:solidFill>
          <a:schemeClr val="accent1"/>
        </a:solidFill>
      </dgm:spPr>
      <dgm:t>
        <a:bodyPr/>
        <a:lstStyle/>
        <a:p>
          <a:r>
            <a:rPr lang="es-MX" sz="2000" dirty="0">
              <a:latin typeface="Arial" panose="020B0604020202020204" pitchFamily="34" charset="0"/>
              <a:cs typeface="Arial" panose="020B0604020202020204" pitchFamily="34" charset="0"/>
            </a:rPr>
            <a:t> Registra los conceptos de pólizas, tipos de activos, departamentos.</a:t>
          </a:r>
        </a:p>
      </dgm:t>
    </dgm:pt>
    <dgm:pt modelId="{BF55E8DC-D447-42FF-9435-E43250DE4945}" type="parTrans" cxnId="{E9058333-AEC3-489B-84F7-A7CD149B6776}">
      <dgm:prSet/>
      <dgm:spPr/>
      <dgm:t>
        <a:bodyPr/>
        <a:lstStyle/>
        <a:p>
          <a:endParaRPr lang="es-MX" sz="2000">
            <a:latin typeface="Arial" panose="020B0604020202020204" pitchFamily="34" charset="0"/>
            <a:cs typeface="Arial" panose="020B0604020202020204" pitchFamily="34" charset="0"/>
          </a:endParaRPr>
        </a:p>
      </dgm:t>
    </dgm:pt>
    <dgm:pt modelId="{126EB122-4F78-4F70-B3E6-CE1F78D244C0}" type="sibTrans" cxnId="{E9058333-AEC3-489B-84F7-A7CD149B6776}">
      <dgm:prSet custT="1"/>
      <dgm:spPr/>
      <dgm:t>
        <a:bodyPr/>
        <a:lstStyle/>
        <a:p>
          <a:endParaRPr lang="es-MX" sz="2000">
            <a:latin typeface="Arial" panose="020B0604020202020204" pitchFamily="34" charset="0"/>
            <a:cs typeface="Arial" panose="020B0604020202020204" pitchFamily="34" charset="0"/>
          </a:endParaRPr>
        </a:p>
      </dgm:t>
    </dgm:pt>
    <dgm:pt modelId="{827648D9-D4B3-450E-84A6-CA02F8FB7A5D}">
      <dgm:prSet custT="1"/>
      <dgm:spPr/>
      <dgm:t>
        <a:bodyPr/>
        <a:lstStyle/>
        <a:p>
          <a:r>
            <a:rPr lang="es-MX" sz="2000" dirty="0">
              <a:latin typeface="Arial" panose="020B0604020202020204" pitchFamily="34" charset="0"/>
              <a:cs typeface="Arial" panose="020B0604020202020204" pitchFamily="34" charset="0"/>
            </a:rPr>
            <a:t> Agrega cuentas y activos.</a:t>
          </a:r>
        </a:p>
      </dgm:t>
    </dgm:pt>
    <dgm:pt modelId="{18362C21-8176-45CB-8D97-31AD42CB7DA6}" type="parTrans" cxnId="{23FE34FA-F31C-4FFC-B569-E6113B199122}">
      <dgm:prSet/>
      <dgm:spPr/>
      <dgm:t>
        <a:bodyPr/>
        <a:lstStyle/>
        <a:p>
          <a:endParaRPr lang="es-MX" sz="2000">
            <a:latin typeface="Arial" panose="020B0604020202020204" pitchFamily="34" charset="0"/>
            <a:cs typeface="Arial" panose="020B0604020202020204" pitchFamily="34" charset="0"/>
          </a:endParaRPr>
        </a:p>
      </dgm:t>
    </dgm:pt>
    <dgm:pt modelId="{F88A6777-4781-45CE-BADD-3D5EBD8C7162}" type="sibTrans" cxnId="{23FE34FA-F31C-4FFC-B569-E6113B199122}">
      <dgm:prSet custT="1"/>
      <dgm:spPr/>
      <dgm:t>
        <a:bodyPr/>
        <a:lstStyle/>
        <a:p>
          <a:endParaRPr lang="es-MX" sz="2000">
            <a:latin typeface="Arial" panose="020B0604020202020204" pitchFamily="34" charset="0"/>
            <a:cs typeface="Arial" panose="020B0604020202020204" pitchFamily="34" charset="0"/>
          </a:endParaRPr>
        </a:p>
      </dgm:t>
    </dgm:pt>
    <dgm:pt modelId="{5879F811-3077-4583-97FB-234D0E6C8DDA}">
      <dgm:prSet custT="1"/>
      <dgm:spPr>
        <a:solidFill>
          <a:schemeClr val="accent1"/>
        </a:solidFill>
      </dgm:spPr>
      <dgm:t>
        <a:bodyPr/>
        <a:lstStyle/>
        <a:p>
          <a:r>
            <a:rPr lang="es-MX" sz="2000" dirty="0">
              <a:latin typeface="Arial" panose="020B0604020202020204" pitchFamily="34" charset="0"/>
              <a:cs typeface="Arial" panose="020B0604020202020204" pitchFamily="34" charset="0"/>
            </a:rPr>
            <a:t> Genera pólizas, obtén la balanza de comprobación, emite útiles reportes para conocer la situación financiera.</a:t>
          </a:r>
        </a:p>
      </dgm:t>
    </dgm:pt>
    <dgm:pt modelId="{41AC8E14-178F-4A02-9987-F5ABD64B5861}" type="parTrans" cxnId="{EBE198FF-D727-46D3-A81A-9844E479A2FC}">
      <dgm:prSet/>
      <dgm:spPr/>
      <dgm:t>
        <a:bodyPr/>
        <a:lstStyle/>
        <a:p>
          <a:endParaRPr lang="es-MX" sz="2000">
            <a:latin typeface="Arial" panose="020B0604020202020204" pitchFamily="34" charset="0"/>
            <a:cs typeface="Arial" panose="020B0604020202020204" pitchFamily="34" charset="0"/>
          </a:endParaRPr>
        </a:p>
      </dgm:t>
    </dgm:pt>
    <dgm:pt modelId="{D8E846DC-9F30-4C7C-8BED-E2AA33E4714D}" type="sibTrans" cxnId="{EBE198FF-D727-46D3-A81A-9844E479A2FC}">
      <dgm:prSet/>
      <dgm:spPr/>
      <dgm:t>
        <a:bodyPr/>
        <a:lstStyle/>
        <a:p>
          <a:endParaRPr lang="es-MX" sz="2000">
            <a:latin typeface="Arial" panose="020B0604020202020204" pitchFamily="34" charset="0"/>
            <a:cs typeface="Arial" panose="020B0604020202020204" pitchFamily="34" charset="0"/>
          </a:endParaRPr>
        </a:p>
      </dgm:t>
    </dgm:pt>
    <dgm:pt modelId="{15CAA4AA-0A9E-4BB7-B588-44C8D4F230C1}" type="pres">
      <dgm:prSet presAssocID="{13BB15B8-202E-4E3A-B4BB-120F58CAF705}" presName="Name0" presStyleCnt="0">
        <dgm:presLayoutVars>
          <dgm:dir/>
          <dgm:resizeHandles val="exact"/>
        </dgm:presLayoutVars>
      </dgm:prSet>
      <dgm:spPr/>
    </dgm:pt>
    <dgm:pt modelId="{E95F1FDA-F83B-4308-BE09-AF82029ABC41}" type="pres">
      <dgm:prSet presAssocID="{20806CAB-19E0-467B-90F0-D261DB89144D}" presName="node" presStyleLbl="node1" presStyleIdx="0" presStyleCnt="3" custLinFactNeighborX="11194" custLinFactNeighborY="46975">
        <dgm:presLayoutVars>
          <dgm:bulletEnabled val="1"/>
        </dgm:presLayoutVars>
      </dgm:prSet>
      <dgm:spPr/>
    </dgm:pt>
    <dgm:pt modelId="{B938C4AE-D1D8-4396-BE14-A68C5E2D97A1}" type="pres">
      <dgm:prSet presAssocID="{126EB122-4F78-4F70-B3E6-CE1F78D244C0}" presName="sibTrans" presStyleLbl="sibTrans2D1" presStyleIdx="0" presStyleCnt="2"/>
      <dgm:spPr/>
    </dgm:pt>
    <dgm:pt modelId="{0948EFE8-6E77-405C-8F4A-F59ED2589381}" type="pres">
      <dgm:prSet presAssocID="{126EB122-4F78-4F70-B3E6-CE1F78D244C0}" presName="connectorText" presStyleLbl="sibTrans2D1" presStyleIdx="0" presStyleCnt="2"/>
      <dgm:spPr/>
    </dgm:pt>
    <dgm:pt modelId="{618E3DF8-205A-483C-BEFF-281D626E29C6}" type="pres">
      <dgm:prSet presAssocID="{827648D9-D4B3-450E-84A6-CA02F8FB7A5D}" presName="node" presStyleLbl="node1" presStyleIdx="1" presStyleCnt="3" custLinFactNeighborX="11796" custLinFactNeighborY="27565">
        <dgm:presLayoutVars>
          <dgm:bulletEnabled val="1"/>
        </dgm:presLayoutVars>
      </dgm:prSet>
      <dgm:spPr/>
    </dgm:pt>
    <dgm:pt modelId="{B0955B9F-3E7C-4FA7-A9C3-D6E87170CEA9}" type="pres">
      <dgm:prSet presAssocID="{F88A6777-4781-45CE-BADD-3D5EBD8C7162}" presName="sibTrans" presStyleLbl="sibTrans2D1" presStyleIdx="1" presStyleCnt="2"/>
      <dgm:spPr/>
    </dgm:pt>
    <dgm:pt modelId="{B0191BFC-048C-4B02-B47D-F6F4E683E991}" type="pres">
      <dgm:prSet presAssocID="{F88A6777-4781-45CE-BADD-3D5EBD8C7162}" presName="connectorText" presStyleLbl="sibTrans2D1" presStyleIdx="1" presStyleCnt="2"/>
      <dgm:spPr/>
    </dgm:pt>
    <dgm:pt modelId="{C616343D-5489-430A-B74E-EBC8CB48097F}" type="pres">
      <dgm:prSet presAssocID="{5879F811-3077-4583-97FB-234D0E6C8DDA}" presName="node" presStyleLbl="node1" presStyleIdx="2" presStyleCnt="3" custLinFactNeighborX="-9570" custLinFactNeighborY="32822">
        <dgm:presLayoutVars>
          <dgm:bulletEnabled val="1"/>
        </dgm:presLayoutVars>
      </dgm:prSet>
      <dgm:spPr/>
    </dgm:pt>
  </dgm:ptLst>
  <dgm:cxnLst>
    <dgm:cxn modelId="{F7C7A402-7AA2-4C10-A277-9E5F1C278EA7}" type="presOf" srcId="{126EB122-4F78-4F70-B3E6-CE1F78D244C0}" destId="{B938C4AE-D1D8-4396-BE14-A68C5E2D97A1}" srcOrd="0" destOrd="0" presId="urn:microsoft.com/office/officeart/2005/8/layout/process1"/>
    <dgm:cxn modelId="{09450F03-038B-4913-8CC5-185FA708487E}" type="presOf" srcId="{827648D9-D4B3-450E-84A6-CA02F8FB7A5D}" destId="{618E3DF8-205A-483C-BEFF-281D626E29C6}" srcOrd="0" destOrd="0" presId="urn:microsoft.com/office/officeart/2005/8/layout/process1"/>
    <dgm:cxn modelId="{E9058333-AEC3-489B-84F7-A7CD149B6776}" srcId="{13BB15B8-202E-4E3A-B4BB-120F58CAF705}" destId="{20806CAB-19E0-467B-90F0-D261DB89144D}" srcOrd="0" destOrd="0" parTransId="{BF55E8DC-D447-42FF-9435-E43250DE4945}" sibTransId="{126EB122-4F78-4F70-B3E6-CE1F78D244C0}"/>
    <dgm:cxn modelId="{6CAF1642-D44F-4534-BFE6-1E1F704EB0DA}" type="presOf" srcId="{126EB122-4F78-4F70-B3E6-CE1F78D244C0}" destId="{0948EFE8-6E77-405C-8F4A-F59ED2589381}" srcOrd="1" destOrd="0" presId="urn:microsoft.com/office/officeart/2005/8/layout/process1"/>
    <dgm:cxn modelId="{53B0674E-D6DF-4332-AF66-8C5D920A983B}" type="presOf" srcId="{F88A6777-4781-45CE-BADD-3D5EBD8C7162}" destId="{B0955B9F-3E7C-4FA7-A9C3-D6E87170CEA9}" srcOrd="0" destOrd="0" presId="urn:microsoft.com/office/officeart/2005/8/layout/process1"/>
    <dgm:cxn modelId="{D39DC86F-F1B6-42D2-B927-39EFB6F26B56}" type="presOf" srcId="{13BB15B8-202E-4E3A-B4BB-120F58CAF705}" destId="{15CAA4AA-0A9E-4BB7-B588-44C8D4F230C1}" srcOrd="0" destOrd="0" presId="urn:microsoft.com/office/officeart/2005/8/layout/process1"/>
    <dgm:cxn modelId="{0F50527D-5DD9-4C43-B2CF-3E3EACFD3E0C}" type="presOf" srcId="{20806CAB-19E0-467B-90F0-D261DB89144D}" destId="{E95F1FDA-F83B-4308-BE09-AF82029ABC41}" srcOrd="0" destOrd="0" presId="urn:microsoft.com/office/officeart/2005/8/layout/process1"/>
    <dgm:cxn modelId="{8C88ABAC-F8E0-403E-8D12-17E97F596ADB}" type="presOf" srcId="{F88A6777-4781-45CE-BADD-3D5EBD8C7162}" destId="{B0191BFC-048C-4B02-B47D-F6F4E683E991}" srcOrd="1" destOrd="0" presId="urn:microsoft.com/office/officeart/2005/8/layout/process1"/>
    <dgm:cxn modelId="{7A7E9DC4-9D39-4368-9258-39A553373747}" type="presOf" srcId="{5879F811-3077-4583-97FB-234D0E6C8DDA}" destId="{C616343D-5489-430A-B74E-EBC8CB48097F}" srcOrd="0" destOrd="0" presId="urn:microsoft.com/office/officeart/2005/8/layout/process1"/>
    <dgm:cxn modelId="{23FE34FA-F31C-4FFC-B569-E6113B199122}" srcId="{13BB15B8-202E-4E3A-B4BB-120F58CAF705}" destId="{827648D9-D4B3-450E-84A6-CA02F8FB7A5D}" srcOrd="1" destOrd="0" parTransId="{18362C21-8176-45CB-8D97-31AD42CB7DA6}" sibTransId="{F88A6777-4781-45CE-BADD-3D5EBD8C7162}"/>
    <dgm:cxn modelId="{EBE198FF-D727-46D3-A81A-9844E479A2FC}" srcId="{13BB15B8-202E-4E3A-B4BB-120F58CAF705}" destId="{5879F811-3077-4583-97FB-234D0E6C8DDA}" srcOrd="2" destOrd="0" parTransId="{41AC8E14-178F-4A02-9987-F5ABD64B5861}" sibTransId="{D8E846DC-9F30-4C7C-8BED-E2AA33E4714D}"/>
    <dgm:cxn modelId="{CC709E60-D95E-40A6-857B-C55BB9059DC4}" type="presParOf" srcId="{15CAA4AA-0A9E-4BB7-B588-44C8D4F230C1}" destId="{E95F1FDA-F83B-4308-BE09-AF82029ABC41}" srcOrd="0" destOrd="0" presId="urn:microsoft.com/office/officeart/2005/8/layout/process1"/>
    <dgm:cxn modelId="{7B546A26-5BB6-4B12-8184-FD49C0AB349F}" type="presParOf" srcId="{15CAA4AA-0A9E-4BB7-B588-44C8D4F230C1}" destId="{B938C4AE-D1D8-4396-BE14-A68C5E2D97A1}" srcOrd="1" destOrd="0" presId="urn:microsoft.com/office/officeart/2005/8/layout/process1"/>
    <dgm:cxn modelId="{8B6E8ADA-DCFC-4E4E-9F12-90E654931AC9}" type="presParOf" srcId="{B938C4AE-D1D8-4396-BE14-A68C5E2D97A1}" destId="{0948EFE8-6E77-405C-8F4A-F59ED2589381}" srcOrd="0" destOrd="0" presId="urn:microsoft.com/office/officeart/2005/8/layout/process1"/>
    <dgm:cxn modelId="{D901CD57-8F08-4730-8A0B-C6E3F53E959B}" type="presParOf" srcId="{15CAA4AA-0A9E-4BB7-B588-44C8D4F230C1}" destId="{618E3DF8-205A-483C-BEFF-281D626E29C6}" srcOrd="2" destOrd="0" presId="urn:microsoft.com/office/officeart/2005/8/layout/process1"/>
    <dgm:cxn modelId="{7FE8EE79-D1F7-45A8-8050-31E06D22F027}" type="presParOf" srcId="{15CAA4AA-0A9E-4BB7-B588-44C8D4F230C1}" destId="{B0955B9F-3E7C-4FA7-A9C3-D6E87170CEA9}" srcOrd="3" destOrd="0" presId="urn:microsoft.com/office/officeart/2005/8/layout/process1"/>
    <dgm:cxn modelId="{885D984D-0258-4029-B128-A842AA19F0EB}" type="presParOf" srcId="{B0955B9F-3E7C-4FA7-A9C3-D6E87170CEA9}" destId="{B0191BFC-048C-4B02-B47D-F6F4E683E991}" srcOrd="0" destOrd="0" presId="urn:microsoft.com/office/officeart/2005/8/layout/process1"/>
    <dgm:cxn modelId="{DEB83B1B-4D33-4D06-9DB3-4ED62BD1079A}" type="presParOf" srcId="{15CAA4AA-0A9E-4BB7-B588-44C8D4F230C1}" destId="{C616343D-5489-430A-B74E-EBC8CB48097F}"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D5B680-9F0A-4C1B-95EA-40DEACCD240C}"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es-MX"/>
        </a:p>
      </dgm:t>
    </dgm:pt>
    <dgm:pt modelId="{67FA8C16-3EC2-47A9-AEC4-743CD4657504}">
      <dgm:prSet phldrT="[Texto]" custT="1"/>
      <dgm:spPr/>
      <dgm:t>
        <a:bodyPr/>
        <a:lstStyle/>
        <a:p>
          <a:r>
            <a:rPr lang="es-MX" sz="1400" dirty="0">
              <a:latin typeface="Arial" panose="020B0604020202020204" pitchFamily="34" charset="0"/>
              <a:cs typeface="Arial" panose="020B0604020202020204" pitchFamily="34" charset="0"/>
            </a:rPr>
            <a:t>Balanza de comprobación</a:t>
          </a:r>
        </a:p>
      </dgm:t>
    </dgm:pt>
    <dgm:pt modelId="{E3E66284-983D-489B-A016-BF514FAF9F7A}" type="parTrans" cxnId="{CE4CB70A-7B86-4548-B6EC-F83142D9CDC0}">
      <dgm:prSet/>
      <dgm:spPr/>
      <dgm:t>
        <a:bodyPr/>
        <a:lstStyle/>
        <a:p>
          <a:endParaRPr lang="es-MX" sz="1400">
            <a:latin typeface="Arial" panose="020B0604020202020204" pitchFamily="34" charset="0"/>
            <a:cs typeface="Arial" panose="020B0604020202020204" pitchFamily="34" charset="0"/>
          </a:endParaRPr>
        </a:p>
      </dgm:t>
    </dgm:pt>
    <dgm:pt modelId="{F5E730B2-D6AF-455C-8FD7-EDB717559F66}" type="sibTrans" cxnId="{CE4CB70A-7B86-4548-B6EC-F83142D9CDC0}">
      <dgm:prSet/>
      <dgm:spPr/>
      <dgm:t>
        <a:bodyPr/>
        <a:lstStyle/>
        <a:p>
          <a:endParaRPr lang="es-MX" sz="1400">
            <a:latin typeface="Arial" panose="020B0604020202020204" pitchFamily="34" charset="0"/>
            <a:cs typeface="Arial" panose="020B0604020202020204" pitchFamily="34" charset="0"/>
          </a:endParaRPr>
        </a:p>
      </dgm:t>
    </dgm:pt>
    <dgm:pt modelId="{2C9AE490-DF06-42D3-A701-D326386FFFF9}">
      <dgm:prSet phldrT="[Texto]" custT="1"/>
      <dgm:spPr/>
      <dgm:t>
        <a:bodyPr/>
        <a:lstStyle/>
        <a:p>
          <a:r>
            <a:rPr lang="es-MX" sz="1400" dirty="0">
              <a:latin typeface="Arial" panose="020B0604020202020204" pitchFamily="34" charset="0"/>
              <a:cs typeface="Arial" panose="020B0604020202020204" pitchFamily="34" charset="0"/>
            </a:rPr>
            <a:t>Personas Morales y Físicas</a:t>
          </a:r>
        </a:p>
      </dgm:t>
    </dgm:pt>
    <dgm:pt modelId="{BB4112A3-AC12-4FC1-AE21-AB6339CFDC7F}" type="parTrans" cxnId="{43AF060A-B937-4B36-B17A-FE251DC4B64F}">
      <dgm:prSet custT="1"/>
      <dgm:spPr/>
      <dgm:t>
        <a:bodyPr/>
        <a:lstStyle/>
        <a:p>
          <a:endParaRPr lang="es-MX" sz="1400" dirty="0">
            <a:latin typeface="Arial" panose="020B0604020202020204" pitchFamily="34" charset="0"/>
            <a:cs typeface="Arial" panose="020B0604020202020204" pitchFamily="34" charset="0"/>
          </a:endParaRPr>
        </a:p>
      </dgm:t>
    </dgm:pt>
    <dgm:pt modelId="{9F59EA56-F637-404D-82A3-8EBD6236C7B6}" type="sibTrans" cxnId="{43AF060A-B937-4B36-B17A-FE251DC4B64F}">
      <dgm:prSet/>
      <dgm:spPr/>
      <dgm:t>
        <a:bodyPr/>
        <a:lstStyle/>
        <a:p>
          <a:endParaRPr lang="es-MX" sz="1400">
            <a:latin typeface="Arial" panose="020B0604020202020204" pitchFamily="34" charset="0"/>
            <a:cs typeface="Arial" panose="020B0604020202020204" pitchFamily="34" charset="0"/>
          </a:endParaRPr>
        </a:p>
      </dgm:t>
    </dgm:pt>
    <dgm:pt modelId="{8F634AC7-39CB-4777-85AB-DF40DAC2160F}">
      <dgm:prSet phldrT="[Texto]" custT="1"/>
      <dgm:spPr/>
      <dgm:t>
        <a:bodyPr/>
        <a:lstStyle/>
        <a:p>
          <a:pPr>
            <a:buNone/>
          </a:pPr>
          <a:r>
            <a:rPr lang="es-MX" sz="1400" dirty="0">
              <a:latin typeface="Arial" panose="020B0604020202020204" pitchFamily="34" charset="0"/>
              <a:cs typeface="Arial" panose="020B0604020202020204" pitchFamily="34" charset="0"/>
            </a:rPr>
            <a:t>Se enviará dentro de los primeros 3 o 5 días hábiles respectivamente, al segundo mes posterior al que corresponda la información y así sucesivamente.</a:t>
          </a:r>
        </a:p>
      </dgm:t>
    </dgm:pt>
    <dgm:pt modelId="{0B97DCDB-25FE-4700-B325-C8D72F03ABE0}" type="parTrans" cxnId="{8EA79D6E-0E3A-4C52-AA73-9DC9107F86F8}">
      <dgm:prSet custT="1"/>
      <dgm:spPr/>
      <dgm:t>
        <a:bodyPr/>
        <a:lstStyle/>
        <a:p>
          <a:endParaRPr lang="es-MX" sz="1400" dirty="0">
            <a:latin typeface="Arial" panose="020B0604020202020204" pitchFamily="34" charset="0"/>
            <a:cs typeface="Arial" panose="020B0604020202020204" pitchFamily="34" charset="0"/>
          </a:endParaRPr>
        </a:p>
      </dgm:t>
    </dgm:pt>
    <dgm:pt modelId="{17D1DF62-84F0-48F8-B40B-93F1F7C19858}" type="sibTrans" cxnId="{8EA79D6E-0E3A-4C52-AA73-9DC9107F86F8}">
      <dgm:prSet/>
      <dgm:spPr/>
      <dgm:t>
        <a:bodyPr/>
        <a:lstStyle/>
        <a:p>
          <a:endParaRPr lang="es-MX" sz="1400">
            <a:latin typeface="Arial" panose="020B0604020202020204" pitchFamily="34" charset="0"/>
            <a:cs typeface="Arial" panose="020B0604020202020204" pitchFamily="34" charset="0"/>
          </a:endParaRPr>
        </a:p>
      </dgm:t>
    </dgm:pt>
    <dgm:pt modelId="{3681A91B-26A8-44DD-8BE7-588ABE34767C}">
      <dgm:prSet phldrT="[Texto]" custT="1"/>
      <dgm:spPr/>
      <dgm:t>
        <a:bodyPr/>
        <a:lstStyle/>
        <a:p>
          <a:r>
            <a:rPr lang="es-MX" sz="1400" dirty="0">
              <a:latin typeface="Arial" panose="020B0604020202020204" pitchFamily="34" charset="0"/>
              <a:cs typeface="Arial" panose="020B0604020202020204" pitchFamily="34" charset="0"/>
            </a:rPr>
            <a:t>Contribuyentes que coticen en Bolsa de Valores</a:t>
          </a:r>
        </a:p>
      </dgm:t>
    </dgm:pt>
    <dgm:pt modelId="{478EFC9F-D0CB-4807-A881-4B01A41CC8A1}" type="parTrans" cxnId="{FE21D75B-4E9D-4374-AEF9-7BE188B91CAD}">
      <dgm:prSet custT="1"/>
      <dgm:spPr/>
      <dgm:t>
        <a:bodyPr/>
        <a:lstStyle/>
        <a:p>
          <a:endParaRPr lang="es-MX" sz="1400" dirty="0">
            <a:latin typeface="Arial" panose="020B0604020202020204" pitchFamily="34" charset="0"/>
            <a:cs typeface="Arial" panose="020B0604020202020204" pitchFamily="34" charset="0"/>
          </a:endParaRPr>
        </a:p>
      </dgm:t>
    </dgm:pt>
    <dgm:pt modelId="{53E405C8-7D63-46D9-874F-58B02C194B2B}" type="sibTrans" cxnId="{FE21D75B-4E9D-4374-AEF9-7BE188B91CAD}">
      <dgm:prSet/>
      <dgm:spPr/>
      <dgm:t>
        <a:bodyPr/>
        <a:lstStyle/>
        <a:p>
          <a:endParaRPr lang="es-MX" sz="1400">
            <a:latin typeface="Arial" panose="020B0604020202020204" pitchFamily="34" charset="0"/>
            <a:cs typeface="Arial" panose="020B0604020202020204" pitchFamily="34" charset="0"/>
          </a:endParaRPr>
        </a:p>
      </dgm:t>
    </dgm:pt>
    <dgm:pt modelId="{E46A3974-7984-47CA-8FEA-B896F8C60C02}">
      <dgm:prSet phldrT="[Texto]" custT="1"/>
      <dgm:spPr/>
      <dgm:t>
        <a:bodyPr/>
        <a:lstStyle/>
        <a:p>
          <a:r>
            <a:rPr lang="es-MX" sz="1400" dirty="0">
              <a:latin typeface="Arial" panose="020B0604020202020204" pitchFamily="34" charset="0"/>
              <a:cs typeface="Arial" panose="020B0604020202020204" pitchFamily="34" charset="0"/>
            </a:rPr>
            <a:t>Enviarán sus archivos mensuales dentro de los primeros 3 días hábiles, al segundo mes posterior al trimestre que corresponda.</a:t>
          </a:r>
        </a:p>
      </dgm:t>
    </dgm:pt>
    <dgm:pt modelId="{A31FE6EA-DA8E-49D5-9332-A1CFE5135150}" type="parTrans" cxnId="{FE20A224-0F47-4C5A-A8D5-9DE161732198}">
      <dgm:prSet custT="1"/>
      <dgm:spPr/>
      <dgm:t>
        <a:bodyPr/>
        <a:lstStyle/>
        <a:p>
          <a:endParaRPr lang="es-MX" sz="1400" dirty="0">
            <a:latin typeface="Arial" panose="020B0604020202020204" pitchFamily="34" charset="0"/>
            <a:cs typeface="Arial" panose="020B0604020202020204" pitchFamily="34" charset="0"/>
          </a:endParaRPr>
        </a:p>
      </dgm:t>
    </dgm:pt>
    <dgm:pt modelId="{BC2FE305-4F66-4DE7-832F-9F601FED6891}" type="sibTrans" cxnId="{FE20A224-0F47-4C5A-A8D5-9DE161732198}">
      <dgm:prSet/>
      <dgm:spPr/>
      <dgm:t>
        <a:bodyPr/>
        <a:lstStyle/>
        <a:p>
          <a:endParaRPr lang="es-MX" sz="1400">
            <a:latin typeface="Arial" panose="020B0604020202020204" pitchFamily="34" charset="0"/>
            <a:cs typeface="Arial" panose="020B0604020202020204" pitchFamily="34" charset="0"/>
          </a:endParaRPr>
        </a:p>
      </dgm:t>
    </dgm:pt>
    <dgm:pt modelId="{0B78084C-F4CC-4650-A333-565A3FE83B6D}">
      <dgm:prSet custT="1"/>
      <dgm:spPr/>
      <dgm:t>
        <a:bodyPr/>
        <a:lstStyle/>
        <a:p>
          <a:r>
            <a:rPr lang="es-MX" sz="1400" dirty="0">
              <a:latin typeface="Arial" panose="020B0604020202020204" pitchFamily="34" charset="0"/>
              <a:cs typeface="Arial" panose="020B0604020202020204" pitchFamily="34" charset="0"/>
            </a:rPr>
            <a:t>Personas Morales y Físicas del Sector Primario</a:t>
          </a:r>
        </a:p>
      </dgm:t>
    </dgm:pt>
    <dgm:pt modelId="{126BCEDA-0654-4D67-A92F-2B818D4D563E}" type="parTrans" cxnId="{F7D059E5-E931-406E-94FA-52F764B41364}">
      <dgm:prSet custT="1"/>
      <dgm:spPr/>
      <dgm:t>
        <a:bodyPr/>
        <a:lstStyle/>
        <a:p>
          <a:endParaRPr lang="es-MX" sz="1400" dirty="0">
            <a:latin typeface="Arial" panose="020B0604020202020204" pitchFamily="34" charset="0"/>
            <a:cs typeface="Arial" panose="020B0604020202020204" pitchFamily="34" charset="0"/>
          </a:endParaRPr>
        </a:p>
      </dgm:t>
    </dgm:pt>
    <dgm:pt modelId="{3988CF8E-990D-438F-B536-AC628C423100}" type="sibTrans" cxnId="{F7D059E5-E931-406E-94FA-52F764B41364}">
      <dgm:prSet/>
      <dgm:spPr/>
      <dgm:t>
        <a:bodyPr/>
        <a:lstStyle/>
        <a:p>
          <a:endParaRPr lang="es-MX" sz="1400">
            <a:latin typeface="Arial" panose="020B0604020202020204" pitchFamily="34" charset="0"/>
            <a:cs typeface="Arial" panose="020B0604020202020204" pitchFamily="34" charset="0"/>
          </a:endParaRPr>
        </a:p>
      </dgm:t>
    </dgm:pt>
    <dgm:pt modelId="{221358BB-E013-4A34-B974-6BA1C8FB7339}">
      <dgm:prSet custT="1"/>
      <dgm:spPr/>
      <dgm:t>
        <a:bodyPr/>
        <a:lstStyle/>
        <a:p>
          <a:r>
            <a:rPr lang="es-MX" sz="1400" dirty="0">
              <a:latin typeface="Arial" panose="020B0604020202020204" pitchFamily="34" charset="0"/>
              <a:cs typeface="Arial" panose="020B0604020202020204" pitchFamily="34" charset="0"/>
            </a:rPr>
            <a:t>Aquellas que optaron por presentar sus declaraciones semestralmente, podrán enviar sus archivos mensuales dentro de los primeros 3 y 5 días hábiles respectivamente al segundo mes posterior al semestre que corresponda.</a:t>
          </a:r>
        </a:p>
      </dgm:t>
    </dgm:pt>
    <dgm:pt modelId="{B8B74C56-C479-49E8-8A4C-6DD1CF20B23C}" type="parTrans" cxnId="{462DA82B-084B-45AE-97A2-085604887A93}">
      <dgm:prSet custT="1"/>
      <dgm:spPr/>
      <dgm:t>
        <a:bodyPr/>
        <a:lstStyle/>
        <a:p>
          <a:endParaRPr lang="es-MX" sz="1400" dirty="0">
            <a:latin typeface="Arial" panose="020B0604020202020204" pitchFamily="34" charset="0"/>
            <a:cs typeface="Arial" panose="020B0604020202020204" pitchFamily="34" charset="0"/>
          </a:endParaRPr>
        </a:p>
      </dgm:t>
    </dgm:pt>
    <dgm:pt modelId="{2285BC77-6669-4E16-BFF7-C81F01ECE951}" type="sibTrans" cxnId="{462DA82B-084B-45AE-97A2-085604887A93}">
      <dgm:prSet/>
      <dgm:spPr/>
      <dgm:t>
        <a:bodyPr/>
        <a:lstStyle/>
        <a:p>
          <a:endParaRPr lang="es-MX" sz="1400">
            <a:latin typeface="Arial" panose="020B0604020202020204" pitchFamily="34" charset="0"/>
            <a:cs typeface="Arial" panose="020B0604020202020204" pitchFamily="34" charset="0"/>
          </a:endParaRPr>
        </a:p>
      </dgm:t>
    </dgm:pt>
    <dgm:pt modelId="{A188AB78-F27F-480C-B948-749B0259240C}" type="pres">
      <dgm:prSet presAssocID="{78D5B680-9F0A-4C1B-95EA-40DEACCD240C}" presName="diagram" presStyleCnt="0">
        <dgm:presLayoutVars>
          <dgm:chPref val="1"/>
          <dgm:dir/>
          <dgm:animOne val="branch"/>
          <dgm:animLvl val="lvl"/>
          <dgm:resizeHandles val="exact"/>
        </dgm:presLayoutVars>
      </dgm:prSet>
      <dgm:spPr/>
    </dgm:pt>
    <dgm:pt modelId="{D13345B4-8C2F-4D5F-95C1-CAF7CED53263}" type="pres">
      <dgm:prSet presAssocID="{67FA8C16-3EC2-47A9-AEC4-743CD4657504}" presName="root1" presStyleCnt="0"/>
      <dgm:spPr/>
    </dgm:pt>
    <dgm:pt modelId="{14F35B96-911C-4702-9938-013DFDBB1371}" type="pres">
      <dgm:prSet presAssocID="{67FA8C16-3EC2-47A9-AEC4-743CD4657504}" presName="LevelOneTextNode" presStyleLbl="node0" presStyleIdx="0" presStyleCnt="1" custLinFactNeighborX="563" custLinFactNeighborY="-29392">
        <dgm:presLayoutVars>
          <dgm:chPref val="3"/>
        </dgm:presLayoutVars>
      </dgm:prSet>
      <dgm:spPr/>
    </dgm:pt>
    <dgm:pt modelId="{AC2B0837-6D16-4E5D-9168-9A8E1117E657}" type="pres">
      <dgm:prSet presAssocID="{67FA8C16-3EC2-47A9-AEC4-743CD4657504}" presName="level2hierChild" presStyleCnt="0"/>
      <dgm:spPr/>
    </dgm:pt>
    <dgm:pt modelId="{19B94471-7CA7-4C78-A6CE-38440D5E9E1B}" type="pres">
      <dgm:prSet presAssocID="{BB4112A3-AC12-4FC1-AE21-AB6339CFDC7F}" presName="conn2-1" presStyleLbl="parChTrans1D2" presStyleIdx="0" presStyleCnt="3"/>
      <dgm:spPr/>
    </dgm:pt>
    <dgm:pt modelId="{DD7B62BA-67AB-4D61-83A5-FAE0D5F2E336}" type="pres">
      <dgm:prSet presAssocID="{BB4112A3-AC12-4FC1-AE21-AB6339CFDC7F}" presName="connTx" presStyleLbl="parChTrans1D2" presStyleIdx="0" presStyleCnt="3"/>
      <dgm:spPr/>
    </dgm:pt>
    <dgm:pt modelId="{1B1F662A-6074-49FE-BA06-881187E90E56}" type="pres">
      <dgm:prSet presAssocID="{2C9AE490-DF06-42D3-A701-D326386FFFF9}" presName="root2" presStyleCnt="0"/>
      <dgm:spPr/>
    </dgm:pt>
    <dgm:pt modelId="{8C0A041E-1177-4C97-918C-AB30A1C3BBFA}" type="pres">
      <dgm:prSet presAssocID="{2C9AE490-DF06-42D3-A701-D326386FFFF9}" presName="LevelTwoTextNode" presStyleLbl="node2" presStyleIdx="0" presStyleCnt="3" custLinFactNeighborX="-130" custLinFactNeighborY="-42243">
        <dgm:presLayoutVars>
          <dgm:chPref val="3"/>
        </dgm:presLayoutVars>
      </dgm:prSet>
      <dgm:spPr/>
    </dgm:pt>
    <dgm:pt modelId="{4E5D93C5-88A2-40B0-A482-F27A2DCD3396}" type="pres">
      <dgm:prSet presAssocID="{2C9AE490-DF06-42D3-A701-D326386FFFF9}" presName="level3hierChild" presStyleCnt="0"/>
      <dgm:spPr/>
    </dgm:pt>
    <dgm:pt modelId="{09081515-D52A-4101-ABA6-2751F12929A0}" type="pres">
      <dgm:prSet presAssocID="{0B97DCDB-25FE-4700-B325-C8D72F03ABE0}" presName="conn2-1" presStyleLbl="parChTrans1D3" presStyleIdx="0" presStyleCnt="3"/>
      <dgm:spPr/>
    </dgm:pt>
    <dgm:pt modelId="{2990CB45-77C0-4D35-9DF8-AA72F96DBA51}" type="pres">
      <dgm:prSet presAssocID="{0B97DCDB-25FE-4700-B325-C8D72F03ABE0}" presName="connTx" presStyleLbl="parChTrans1D3" presStyleIdx="0" presStyleCnt="3"/>
      <dgm:spPr/>
    </dgm:pt>
    <dgm:pt modelId="{7CCB6A58-342A-4E97-84B2-A05E50A0DDE0}" type="pres">
      <dgm:prSet presAssocID="{8F634AC7-39CB-4777-85AB-DF40DAC2160F}" presName="root2" presStyleCnt="0"/>
      <dgm:spPr/>
    </dgm:pt>
    <dgm:pt modelId="{AFE6F5B1-F0D7-4DD6-9B70-55221ACBB961}" type="pres">
      <dgm:prSet presAssocID="{8F634AC7-39CB-4777-85AB-DF40DAC2160F}" presName="LevelTwoTextNode" presStyleLbl="node3" presStyleIdx="0" presStyleCnt="3" custLinFactNeighborX="-20319" custLinFactNeighborY="-40323">
        <dgm:presLayoutVars>
          <dgm:chPref val="3"/>
        </dgm:presLayoutVars>
      </dgm:prSet>
      <dgm:spPr/>
    </dgm:pt>
    <dgm:pt modelId="{47B5FD50-D446-4ED4-9D3F-011E69502DA8}" type="pres">
      <dgm:prSet presAssocID="{8F634AC7-39CB-4777-85AB-DF40DAC2160F}" presName="level3hierChild" presStyleCnt="0"/>
      <dgm:spPr/>
    </dgm:pt>
    <dgm:pt modelId="{264127EF-5890-4108-9849-69B33ED80297}" type="pres">
      <dgm:prSet presAssocID="{478EFC9F-D0CB-4807-A881-4B01A41CC8A1}" presName="conn2-1" presStyleLbl="parChTrans1D2" presStyleIdx="1" presStyleCnt="3"/>
      <dgm:spPr/>
    </dgm:pt>
    <dgm:pt modelId="{2B97F3F6-4226-42F9-BC14-0CDC7C7608D3}" type="pres">
      <dgm:prSet presAssocID="{478EFC9F-D0CB-4807-A881-4B01A41CC8A1}" presName="connTx" presStyleLbl="parChTrans1D2" presStyleIdx="1" presStyleCnt="3"/>
      <dgm:spPr/>
    </dgm:pt>
    <dgm:pt modelId="{E4E76216-7D19-4931-B577-80EAAEE044D0}" type="pres">
      <dgm:prSet presAssocID="{3681A91B-26A8-44DD-8BE7-588ABE34767C}" presName="root2" presStyleCnt="0"/>
      <dgm:spPr/>
    </dgm:pt>
    <dgm:pt modelId="{15946EE6-F645-49AE-9D3C-E9DFCD8F1D88}" type="pres">
      <dgm:prSet presAssocID="{3681A91B-26A8-44DD-8BE7-588ABE34767C}" presName="LevelTwoTextNode" presStyleLbl="node2" presStyleIdx="1" presStyleCnt="3" custLinFactNeighborX="-579" custLinFactNeighborY="-51579">
        <dgm:presLayoutVars>
          <dgm:chPref val="3"/>
        </dgm:presLayoutVars>
      </dgm:prSet>
      <dgm:spPr/>
    </dgm:pt>
    <dgm:pt modelId="{5E2BDBE8-760B-46B4-9C47-7D1A42F61244}" type="pres">
      <dgm:prSet presAssocID="{3681A91B-26A8-44DD-8BE7-588ABE34767C}" presName="level3hierChild" presStyleCnt="0"/>
      <dgm:spPr/>
    </dgm:pt>
    <dgm:pt modelId="{7FDE7547-7EB9-4D3B-860E-2A81F149DB9C}" type="pres">
      <dgm:prSet presAssocID="{A31FE6EA-DA8E-49D5-9332-A1CFE5135150}" presName="conn2-1" presStyleLbl="parChTrans1D3" presStyleIdx="1" presStyleCnt="3"/>
      <dgm:spPr/>
    </dgm:pt>
    <dgm:pt modelId="{145C2134-40F6-4FCA-BD3E-96170F9618AF}" type="pres">
      <dgm:prSet presAssocID="{A31FE6EA-DA8E-49D5-9332-A1CFE5135150}" presName="connTx" presStyleLbl="parChTrans1D3" presStyleIdx="1" presStyleCnt="3"/>
      <dgm:spPr/>
    </dgm:pt>
    <dgm:pt modelId="{ADAF25D4-9D73-44AD-88DC-CE15FA3D2526}" type="pres">
      <dgm:prSet presAssocID="{E46A3974-7984-47CA-8FEA-B896F8C60C02}" presName="root2" presStyleCnt="0"/>
      <dgm:spPr/>
    </dgm:pt>
    <dgm:pt modelId="{DEB92652-7BA5-4531-9D4D-4FABBE312111}" type="pres">
      <dgm:prSet presAssocID="{E46A3974-7984-47CA-8FEA-B896F8C60C02}" presName="LevelTwoTextNode" presStyleLbl="node3" presStyleIdx="1" presStyleCnt="3" custLinFactNeighborX="-19447" custLinFactNeighborY="-47353">
        <dgm:presLayoutVars>
          <dgm:chPref val="3"/>
        </dgm:presLayoutVars>
      </dgm:prSet>
      <dgm:spPr/>
    </dgm:pt>
    <dgm:pt modelId="{85DAACB1-DD77-481F-8C87-37318732979A}" type="pres">
      <dgm:prSet presAssocID="{E46A3974-7984-47CA-8FEA-B896F8C60C02}" presName="level3hierChild" presStyleCnt="0"/>
      <dgm:spPr/>
    </dgm:pt>
    <dgm:pt modelId="{7A328BA7-C30D-455A-A30A-03876A5A2571}" type="pres">
      <dgm:prSet presAssocID="{126BCEDA-0654-4D67-A92F-2B818D4D563E}" presName="conn2-1" presStyleLbl="parChTrans1D2" presStyleIdx="2" presStyleCnt="3"/>
      <dgm:spPr/>
    </dgm:pt>
    <dgm:pt modelId="{C50C8072-7E9B-4D06-8A13-8F68A6EF037E}" type="pres">
      <dgm:prSet presAssocID="{126BCEDA-0654-4D67-A92F-2B818D4D563E}" presName="connTx" presStyleLbl="parChTrans1D2" presStyleIdx="2" presStyleCnt="3"/>
      <dgm:spPr/>
    </dgm:pt>
    <dgm:pt modelId="{95B25811-BC4C-4A3F-BF98-6AEBC443835F}" type="pres">
      <dgm:prSet presAssocID="{0B78084C-F4CC-4650-A333-565A3FE83B6D}" presName="root2" presStyleCnt="0"/>
      <dgm:spPr/>
    </dgm:pt>
    <dgm:pt modelId="{5708E66C-B031-4385-9394-7031A8E9B7D9}" type="pres">
      <dgm:prSet presAssocID="{0B78084C-F4CC-4650-A333-565A3FE83B6D}" presName="LevelTwoTextNode" presStyleLbl="node2" presStyleIdx="2" presStyleCnt="3" custLinFactNeighborX="-1618" custLinFactNeighborY="-56442">
        <dgm:presLayoutVars>
          <dgm:chPref val="3"/>
        </dgm:presLayoutVars>
      </dgm:prSet>
      <dgm:spPr/>
    </dgm:pt>
    <dgm:pt modelId="{6EA632D8-9F26-4D36-AF17-0696A816790E}" type="pres">
      <dgm:prSet presAssocID="{0B78084C-F4CC-4650-A333-565A3FE83B6D}" presName="level3hierChild" presStyleCnt="0"/>
      <dgm:spPr/>
    </dgm:pt>
    <dgm:pt modelId="{3CA75E80-2F3F-4473-8898-084F6E7BA3C3}" type="pres">
      <dgm:prSet presAssocID="{B8B74C56-C479-49E8-8A4C-6DD1CF20B23C}" presName="conn2-1" presStyleLbl="parChTrans1D3" presStyleIdx="2" presStyleCnt="3"/>
      <dgm:spPr/>
    </dgm:pt>
    <dgm:pt modelId="{AF940459-8DD5-40EF-914C-77B71063F155}" type="pres">
      <dgm:prSet presAssocID="{B8B74C56-C479-49E8-8A4C-6DD1CF20B23C}" presName="connTx" presStyleLbl="parChTrans1D3" presStyleIdx="2" presStyleCnt="3"/>
      <dgm:spPr/>
    </dgm:pt>
    <dgm:pt modelId="{E88C4F67-C7BF-4D07-BEE8-6B6FA05AD0D2}" type="pres">
      <dgm:prSet presAssocID="{221358BB-E013-4A34-B974-6BA1C8FB7339}" presName="root2" presStyleCnt="0"/>
      <dgm:spPr/>
    </dgm:pt>
    <dgm:pt modelId="{3B1AF33B-AA8C-45BE-A4E7-DC0128F9CBFF}" type="pres">
      <dgm:prSet presAssocID="{221358BB-E013-4A34-B974-6BA1C8FB7339}" presName="LevelTwoTextNode" presStyleLbl="node3" presStyleIdx="2" presStyleCnt="3" custScaleY="155222" custLinFactNeighborX="-20267" custLinFactNeighborY="-53177">
        <dgm:presLayoutVars>
          <dgm:chPref val="3"/>
        </dgm:presLayoutVars>
      </dgm:prSet>
      <dgm:spPr/>
    </dgm:pt>
    <dgm:pt modelId="{C97E8CBB-2E70-49B5-B86F-7AAECE3B45DE}" type="pres">
      <dgm:prSet presAssocID="{221358BB-E013-4A34-B974-6BA1C8FB7339}" presName="level3hierChild" presStyleCnt="0"/>
      <dgm:spPr/>
    </dgm:pt>
  </dgm:ptLst>
  <dgm:cxnLst>
    <dgm:cxn modelId="{9BB0F802-1CE4-4849-A6B2-09CE4E7B6B84}" type="presOf" srcId="{78D5B680-9F0A-4C1B-95EA-40DEACCD240C}" destId="{A188AB78-F27F-480C-B948-749B0259240C}" srcOrd="0" destOrd="0" presId="urn:microsoft.com/office/officeart/2005/8/layout/hierarchy2"/>
    <dgm:cxn modelId="{43AF060A-B937-4B36-B17A-FE251DC4B64F}" srcId="{67FA8C16-3EC2-47A9-AEC4-743CD4657504}" destId="{2C9AE490-DF06-42D3-A701-D326386FFFF9}" srcOrd="0" destOrd="0" parTransId="{BB4112A3-AC12-4FC1-AE21-AB6339CFDC7F}" sibTransId="{9F59EA56-F637-404D-82A3-8EBD6236C7B6}"/>
    <dgm:cxn modelId="{CE4CB70A-7B86-4548-B6EC-F83142D9CDC0}" srcId="{78D5B680-9F0A-4C1B-95EA-40DEACCD240C}" destId="{67FA8C16-3EC2-47A9-AEC4-743CD4657504}" srcOrd="0" destOrd="0" parTransId="{E3E66284-983D-489B-A016-BF514FAF9F7A}" sibTransId="{F5E730B2-D6AF-455C-8FD7-EDB717559F66}"/>
    <dgm:cxn modelId="{91A87C15-53A9-4E51-92AD-6A7DDB83418C}" type="presOf" srcId="{478EFC9F-D0CB-4807-A881-4B01A41CC8A1}" destId="{264127EF-5890-4108-9849-69B33ED80297}" srcOrd="0" destOrd="0" presId="urn:microsoft.com/office/officeart/2005/8/layout/hierarchy2"/>
    <dgm:cxn modelId="{41AFE715-BB2E-4DEA-BC62-24D01FF95C29}" type="presOf" srcId="{B8B74C56-C479-49E8-8A4C-6DD1CF20B23C}" destId="{AF940459-8DD5-40EF-914C-77B71063F155}" srcOrd="1" destOrd="0" presId="urn:microsoft.com/office/officeart/2005/8/layout/hierarchy2"/>
    <dgm:cxn modelId="{DC4C7119-5857-47F9-B231-89E99BD81F0D}" type="presOf" srcId="{A31FE6EA-DA8E-49D5-9332-A1CFE5135150}" destId="{145C2134-40F6-4FCA-BD3E-96170F9618AF}" srcOrd="1" destOrd="0" presId="urn:microsoft.com/office/officeart/2005/8/layout/hierarchy2"/>
    <dgm:cxn modelId="{0FD2631E-5699-4EDA-A258-C4E8BBC6722C}" type="presOf" srcId="{0B97DCDB-25FE-4700-B325-C8D72F03ABE0}" destId="{09081515-D52A-4101-ABA6-2751F12929A0}" srcOrd="0" destOrd="0" presId="urn:microsoft.com/office/officeart/2005/8/layout/hierarchy2"/>
    <dgm:cxn modelId="{FE20A224-0F47-4C5A-A8D5-9DE161732198}" srcId="{3681A91B-26A8-44DD-8BE7-588ABE34767C}" destId="{E46A3974-7984-47CA-8FEA-B896F8C60C02}" srcOrd="0" destOrd="0" parTransId="{A31FE6EA-DA8E-49D5-9332-A1CFE5135150}" sibTransId="{BC2FE305-4F66-4DE7-832F-9F601FED6891}"/>
    <dgm:cxn modelId="{FADC1A27-09FE-4101-A1E6-66503B087CAC}" type="presOf" srcId="{0B97DCDB-25FE-4700-B325-C8D72F03ABE0}" destId="{2990CB45-77C0-4D35-9DF8-AA72F96DBA51}" srcOrd="1" destOrd="0" presId="urn:microsoft.com/office/officeart/2005/8/layout/hierarchy2"/>
    <dgm:cxn modelId="{462DA82B-084B-45AE-97A2-085604887A93}" srcId="{0B78084C-F4CC-4650-A333-565A3FE83B6D}" destId="{221358BB-E013-4A34-B974-6BA1C8FB7339}" srcOrd="0" destOrd="0" parTransId="{B8B74C56-C479-49E8-8A4C-6DD1CF20B23C}" sibTransId="{2285BC77-6669-4E16-BFF7-C81F01ECE951}"/>
    <dgm:cxn modelId="{22F3AC31-FE58-40FB-8912-9876849045EA}" type="presOf" srcId="{A31FE6EA-DA8E-49D5-9332-A1CFE5135150}" destId="{7FDE7547-7EB9-4D3B-860E-2A81F149DB9C}" srcOrd="0" destOrd="0" presId="urn:microsoft.com/office/officeart/2005/8/layout/hierarchy2"/>
    <dgm:cxn modelId="{C6FEB435-A425-4EC2-A64D-A0D527C96CE6}" type="presOf" srcId="{BB4112A3-AC12-4FC1-AE21-AB6339CFDC7F}" destId="{19B94471-7CA7-4C78-A6CE-38440D5E9E1B}" srcOrd="0" destOrd="0" presId="urn:microsoft.com/office/officeart/2005/8/layout/hierarchy2"/>
    <dgm:cxn modelId="{FE21D75B-4E9D-4374-AEF9-7BE188B91CAD}" srcId="{67FA8C16-3EC2-47A9-AEC4-743CD4657504}" destId="{3681A91B-26A8-44DD-8BE7-588ABE34767C}" srcOrd="1" destOrd="0" parTransId="{478EFC9F-D0CB-4807-A881-4B01A41CC8A1}" sibTransId="{53E405C8-7D63-46D9-874F-58B02C194B2B}"/>
    <dgm:cxn modelId="{1ADEF364-3F9B-4FE8-B626-36AC77DF8DD7}" type="presOf" srcId="{B8B74C56-C479-49E8-8A4C-6DD1CF20B23C}" destId="{3CA75E80-2F3F-4473-8898-084F6E7BA3C3}" srcOrd="0" destOrd="0" presId="urn:microsoft.com/office/officeart/2005/8/layout/hierarchy2"/>
    <dgm:cxn modelId="{8EA79D6E-0E3A-4C52-AA73-9DC9107F86F8}" srcId="{2C9AE490-DF06-42D3-A701-D326386FFFF9}" destId="{8F634AC7-39CB-4777-85AB-DF40DAC2160F}" srcOrd="0" destOrd="0" parTransId="{0B97DCDB-25FE-4700-B325-C8D72F03ABE0}" sibTransId="{17D1DF62-84F0-48F8-B40B-93F1F7C19858}"/>
    <dgm:cxn modelId="{5F788871-7168-4795-A74F-A00A00B0C935}" type="presOf" srcId="{3681A91B-26A8-44DD-8BE7-588ABE34767C}" destId="{15946EE6-F645-49AE-9D3C-E9DFCD8F1D88}" srcOrd="0" destOrd="0" presId="urn:microsoft.com/office/officeart/2005/8/layout/hierarchy2"/>
    <dgm:cxn modelId="{09462D76-D62D-483A-998B-430427BDA555}" type="presOf" srcId="{0B78084C-F4CC-4650-A333-565A3FE83B6D}" destId="{5708E66C-B031-4385-9394-7031A8E9B7D9}" srcOrd="0" destOrd="0" presId="urn:microsoft.com/office/officeart/2005/8/layout/hierarchy2"/>
    <dgm:cxn modelId="{611F9B80-92C2-4C03-8E00-931B985504EE}" type="presOf" srcId="{478EFC9F-D0CB-4807-A881-4B01A41CC8A1}" destId="{2B97F3F6-4226-42F9-BC14-0CDC7C7608D3}" srcOrd="1" destOrd="0" presId="urn:microsoft.com/office/officeart/2005/8/layout/hierarchy2"/>
    <dgm:cxn modelId="{41259BAA-A4A5-4C6F-8844-FBF829151B76}" type="presOf" srcId="{67FA8C16-3EC2-47A9-AEC4-743CD4657504}" destId="{14F35B96-911C-4702-9938-013DFDBB1371}" srcOrd="0" destOrd="0" presId="urn:microsoft.com/office/officeart/2005/8/layout/hierarchy2"/>
    <dgm:cxn modelId="{AED19CB8-98DD-4AD6-B7E8-9A1FDB2E2E70}" type="presOf" srcId="{8F634AC7-39CB-4777-85AB-DF40DAC2160F}" destId="{AFE6F5B1-F0D7-4DD6-9B70-55221ACBB961}" srcOrd="0" destOrd="0" presId="urn:microsoft.com/office/officeart/2005/8/layout/hierarchy2"/>
    <dgm:cxn modelId="{A6FFB5BC-4080-47AD-BF8F-7F8FA87FC18C}" type="presOf" srcId="{2C9AE490-DF06-42D3-A701-D326386FFFF9}" destId="{8C0A041E-1177-4C97-918C-AB30A1C3BBFA}" srcOrd="0" destOrd="0" presId="urn:microsoft.com/office/officeart/2005/8/layout/hierarchy2"/>
    <dgm:cxn modelId="{8DA547C2-6416-4410-9D8F-DD7E12E67DFD}" type="presOf" srcId="{126BCEDA-0654-4D67-A92F-2B818D4D563E}" destId="{7A328BA7-C30D-455A-A30A-03876A5A2571}" srcOrd="0" destOrd="0" presId="urn:microsoft.com/office/officeart/2005/8/layout/hierarchy2"/>
    <dgm:cxn modelId="{581A64CA-8B10-4E61-AED5-4AD75C7CFEE3}" type="presOf" srcId="{E46A3974-7984-47CA-8FEA-B896F8C60C02}" destId="{DEB92652-7BA5-4531-9D4D-4FABBE312111}" srcOrd="0" destOrd="0" presId="urn:microsoft.com/office/officeart/2005/8/layout/hierarchy2"/>
    <dgm:cxn modelId="{5D69E7CB-7A12-405F-8E59-BD9E8F906135}" type="presOf" srcId="{221358BB-E013-4A34-B974-6BA1C8FB7339}" destId="{3B1AF33B-AA8C-45BE-A4E7-DC0128F9CBFF}" srcOrd="0" destOrd="0" presId="urn:microsoft.com/office/officeart/2005/8/layout/hierarchy2"/>
    <dgm:cxn modelId="{EAA6E1E1-B4B8-4B83-9F55-33FF9B445BD5}" type="presOf" srcId="{BB4112A3-AC12-4FC1-AE21-AB6339CFDC7F}" destId="{DD7B62BA-67AB-4D61-83A5-FAE0D5F2E336}" srcOrd="1" destOrd="0" presId="urn:microsoft.com/office/officeart/2005/8/layout/hierarchy2"/>
    <dgm:cxn modelId="{F7D059E5-E931-406E-94FA-52F764B41364}" srcId="{67FA8C16-3EC2-47A9-AEC4-743CD4657504}" destId="{0B78084C-F4CC-4650-A333-565A3FE83B6D}" srcOrd="2" destOrd="0" parTransId="{126BCEDA-0654-4D67-A92F-2B818D4D563E}" sibTransId="{3988CF8E-990D-438F-B536-AC628C423100}"/>
    <dgm:cxn modelId="{4C2DD5F3-90F8-4E90-A327-24E788AD5EE5}" type="presOf" srcId="{126BCEDA-0654-4D67-A92F-2B818D4D563E}" destId="{C50C8072-7E9B-4D06-8A13-8F68A6EF037E}" srcOrd="1" destOrd="0" presId="urn:microsoft.com/office/officeart/2005/8/layout/hierarchy2"/>
    <dgm:cxn modelId="{37707404-29EE-445B-A667-C79537306166}" type="presParOf" srcId="{A188AB78-F27F-480C-B948-749B0259240C}" destId="{D13345B4-8C2F-4D5F-95C1-CAF7CED53263}" srcOrd="0" destOrd="0" presId="urn:microsoft.com/office/officeart/2005/8/layout/hierarchy2"/>
    <dgm:cxn modelId="{9FAD9442-512D-4828-AF04-5DEBFF2F4CCB}" type="presParOf" srcId="{D13345B4-8C2F-4D5F-95C1-CAF7CED53263}" destId="{14F35B96-911C-4702-9938-013DFDBB1371}" srcOrd="0" destOrd="0" presId="urn:microsoft.com/office/officeart/2005/8/layout/hierarchy2"/>
    <dgm:cxn modelId="{5F6F2D1E-52C4-4404-BCE9-7061AB91C00C}" type="presParOf" srcId="{D13345B4-8C2F-4D5F-95C1-CAF7CED53263}" destId="{AC2B0837-6D16-4E5D-9168-9A8E1117E657}" srcOrd="1" destOrd="0" presId="urn:microsoft.com/office/officeart/2005/8/layout/hierarchy2"/>
    <dgm:cxn modelId="{2DAB2985-D651-47BC-AD10-61DD5D9CB7F3}" type="presParOf" srcId="{AC2B0837-6D16-4E5D-9168-9A8E1117E657}" destId="{19B94471-7CA7-4C78-A6CE-38440D5E9E1B}" srcOrd="0" destOrd="0" presId="urn:microsoft.com/office/officeart/2005/8/layout/hierarchy2"/>
    <dgm:cxn modelId="{1CF58E0C-3F08-4266-848C-92E0E6B99F92}" type="presParOf" srcId="{19B94471-7CA7-4C78-A6CE-38440D5E9E1B}" destId="{DD7B62BA-67AB-4D61-83A5-FAE0D5F2E336}" srcOrd="0" destOrd="0" presId="urn:microsoft.com/office/officeart/2005/8/layout/hierarchy2"/>
    <dgm:cxn modelId="{3DFF01A1-3E42-4676-B00F-F0295E070F12}" type="presParOf" srcId="{AC2B0837-6D16-4E5D-9168-9A8E1117E657}" destId="{1B1F662A-6074-49FE-BA06-881187E90E56}" srcOrd="1" destOrd="0" presId="urn:microsoft.com/office/officeart/2005/8/layout/hierarchy2"/>
    <dgm:cxn modelId="{2C307463-15A7-4C0F-A461-4F5AE5405620}" type="presParOf" srcId="{1B1F662A-6074-49FE-BA06-881187E90E56}" destId="{8C0A041E-1177-4C97-918C-AB30A1C3BBFA}" srcOrd="0" destOrd="0" presId="urn:microsoft.com/office/officeart/2005/8/layout/hierarchy2"/>
    <dgm:cxn modelId="{0D646F2C-83CF-46F5-9381-A00009A19DB3}" type="presParOf" srcId="{1B1F662A-6074-49FE-BA06-881187E90E56}" destId="{4E5D93C5-88A2-40B0-A482-F27A2DCD3396}" srcOrd="1" destOrd="0" presId="urn:microsoft.com/office/officeart/2005/8/layout/hierarchy2"/>
    <dgm:cxn modelId="{8C185E82-1BDB-48AE-9C78-BE8C06626541}" type="presParOf" srcId="{4E5D93C5-88A2-40B0-A482-F27A2DCD3396}" destId="{09081515-D52A-4101-ABA6-2751F12929A0}" srcOrd="0" destOrd="0" presId="urn:microsoft.com/office/officeart/2005/8/layout/hierarchy2"/>
    <dgm:cxn modelId="{2BF03C11-54A4-4F01-B999-8D9891D246A0}" type="presParOf" srcId="{09081515-D52A-4101-ABA6-2751F12929A0}" destId="{2990CB45-77C0-4D35-9DF8-AA72F96DBA51}" srcOrd="0" destOrd="0" presId="urn:microsoft.com/office/officeart/2005/8/layout/hierarchy2"/>
    <dgm:cxn modelId="{AF79E5D1-8337-41C9-A12E-5B7783941383}" type="presParOf" srcId="{4E5D93C5-88A2-40B0-A482-F27A2DCD3396}" destId="{7CCB6A58-342A-4E97-84B2-A05E50A0DDE0}" srcOrd="1" destOrd="0" presId="urn:microsoft.com/office/officeart/2005/8/layout/hierarchy2"/>
    <dgm:cxn modelId="{05290626-6797-49F9-A7E8-0F72DBD4EA32}" type="presParOf" srcId="{7CCB6A58-342A-4E97-84B2-A05E50A0DDE0}" destId="{AFE6F5B1-F0D7-4DD6-9B70-55221ACBB961}" srcOrd="0" destOrd="0" presId="urn:microsoft.com/office/officeart/2005/8/layout/hierarchy2"/>
    <dgm:cxn modelId="{BDB7E604-3322-4D55-8D8F-FFDFD11A767B}" type="presParOf" srcId="{7CCB6A58-342A-4E97-84B2-A05E50A0DDE0}" destId="{47B5FD50-D446-4ED4-9D3F-011E69502DA8}" srcOrd="1" destOrd="0" presId="urn:microsoft.com/office/officeart/2005/8/layout/hierarchy2"/>
    <dgm:cxn modelId="{09BC02D8-134E-4CA0-8AF2-D2D0F6AEA1F4}" type="presParOf" srcId="{AC2B0837-6D16-4E5D-9168-9A8E1117E657}" destId="{264127EF-5890-4108-9849-69B33ED80297}" srcOrd="2" destOrd="0" presId="urn:microsoft.com/office/officeart/2005/8/layout/hierarchy2"/>
    <dgm:cxn modelId="{B6543D51-0C4C-41F9-9A9E-7966ADE7B4E3}" type="presParOf" srcId="{264127EF-5890-4108-9849-69B33ED80297}" destId="{2B97F3F6-4226-42F9-BC14-0CDC7C7608D3}" srcOrd="0" destOrd="0" presId="urn:microsoft.com/office/officeart/2005/8/layout/hierarchy2"/>
    <dgm:cxn modelId="{33926920-364D-47CD-B3F0-8C1B0F9F16EE}" type="presParOf" srcId="{AC2B0837-6D16-4E5D-9168-9A8E1117E657}" destId="{E4E76216-7D19-4931-B577-80EAAEE044D0}" srcOrd="3" destOrd="0" presId="urn:microsoft.com/office/officeart/2005/8/layout/hierarchy2"/>
    <dgm:cxn modelId="{107266A7-C5D6-486E-BA1C-648E9BF2A850}" type="presParOf" srcId="{E4E76216-7D19-4931-B577-80EAAEE044D0}" destId="{15946EE6-F645-49AE-9D3C-E9DFCD8F1D88}" srcOrd="0" destOrd="0" presId="urn:microsoft.com/office/officeart/2005/8/layout/hierarchy2"/>
    <dgm:cxn modelId="{9FF53E16-8496-4419-802D-B3743BE77727}" type="presParOf" srcId="{E4E76216-7D19-4931-B577-80EAAEE044D0}" destId="{5E2BDBE8-760B-46B4-9C47-7D1A42F61244}" srcOrd="1" destOrd="0" presId="urn:microsoft.com/office/officeart/2005/8/layout/hierarchy2"/>
    <dgm:cxn modelId="{B6D63A4B-ECB5-43F4-AC10-D6BD44F39B97}" type="presParOf" srcId="{5E2BDBE8-760B-46B4-9C47-7D1A42F61244}" destId="{7FDE7547-7EB9-4D3B-860E-2A81F149DB9C}" srcOrd="0" destOrd="0" presId="urn:microsoft.com/office/officeart/2005/8/layout/hierarchy2"/>
    <dgm:cxn modelId="{0E7C4745-4BFA-40C0-B84F-4F4A03712DC2}" type="presParOf" srcId="{7FDE7547-7EB9-4D3B-860E-2A81F149DB9C}" destId="{145C2134-40F6-4FCA-BD3E-96170F9618AF}" srcOrd="0" destOrd="0" presId="urn:microsoft.com/office/officeart/2005/8/layout/hierarchy2"/>
    <dgm:cxn modelId="{9F582E4C-2D7B-463A-B298-5D7E10B42C0C}" type="presParOf" srcId="{5E2BDBE8-760B-46B4-9C47-7D1A42F61244}" destId="{ADAF25D4-9D73-44AD-88DC-CE15FA3D2526}" srcOrd="1" destOrd="0" presId="urn:microsoft.com/office/officeart/2005/8/layout/hierarchy2"/>
    <dgm:cxn modelId="{B694A3C8-FBDC-4D48-9D2B-878A0055F9A7}" type="presParOf" srcId="{ADAF25D4-9D73-44AD-88DC-CE15FA3D2526}" destId="{DEB92652-7BA5-4531-9D4D-4FABBE312111}" srcOrd="0" destOrd="0" presId="urn:microsoft.com/office/officeart/2005/8/layout/hierarchy2"/>
    <dgm:cxn modelId="{48BC7ADC-C2A1-4D13-B4BB-9C32DECB1C1A}" type="presParOf" srcId="{ADAF25D4-9D73-44AD-88DC-CE15FA3D2526}" destId="{85DAACB1-DD77-481F-8C87-37318732979A}" srcOrd="1" destOrd="0" presId="urn:microsoft.com/office/officeart/2005/8/layout/hierarchy2"/>
    <dgm:cxn modelId="{7264B79B-4B21-46A9-AA18-D661E4B12C81}" type="presParOf" srcId="{AC2B0837-6D16-4E5D-9168-9A8E1117E657}" destId="{7A328BA7-C30D-455A-A30A-03876A5A2571}" srcOrd="4" destOrd="0" presId="urn:microsoft.com/office/officeart/2005/8/layout/hierarchy2"/>
    <dgm:cxn modelId="{C5465D5D-D369-4E43-B2C8-5F1C6ACB46CA}" type="presParOf" srcId="{7A328BA7-C30D-455A-A30A-03876A5A2571}" destId="{C50C8072-7E9B-4D06-8A13-8F68A6EF037E}" srcOrd="0" destOrd="0" presId="urn:microsoft.com/office/officeart/2005/8/layout/hierarchy2"/>
    <dgm:cxn modelId="{DF4C050A-509D-401F-8434-B52D46F1028A}" type="presParOf" srcId="{AC2B0837-6D16-4E5D-9168-9A8E1117E657}" destId="{95B25811-BC4C-4A3F-BF98-6AEBC443835F}" srcOrd="5" destOrd="0" presId="urn:microsoft.com/office/officeart/2005/8/layout/hierarchy2"/>
    <dgm:cxn modelId="{7D525A49-0E26-4FF8-8D61-962474C5BEB2}" type="presParOf" srcId="{95B25811-BC4C-4A3F-BF98-6AEBC443835F}" destId="{5708E66C-B031-4385-9394-7031A8E9B7D9}" srcOrd="0" destOrd="0" presId="urn:microsoft.com/office/officeart/2005/8/layout/hierarchy2"/>
    <dgm:cxn modelId="{76B6AD51-6922-47DA-8672-63C0DF5D3621}" type="presParOf" srcId="{95B25811-BC4C-4A3F-BF98-6AEBC443835F}" destId="{6EA632D8-9F26-4D36-AF17-0696A816790E}" srcOrd="1" destOrd="0" presId="urn:microsoft.com/office/officeart/2005/8/layout/hierarchy2"/>
    <dgm:cxn modelId="{3A70011F-FFB0-444F-8B14-68EA1ADF9B1C}" type="presParOf" srcId="{6EA632D8-9F26-4D36-AF17-0696A816790E}" destId="{3CA75E80-2F3F-4473-8898-084F6E7BA3C3}" srcOrd="0" destOrd="0" presId="urn:microsoft.com/office/officeart/2005/8/layout/hierarchy2"/>
    <dgm:cxn modelId="{40CD6222-88E1-4D2C-B9CF-F33EBB7E7733}" type="presParOf" srcId="{3CA75E80-2F3F-4473-8898-084F6E7BA3C3}" destId="{AF940459-8DD5-40EF-914C-77B71063F155}" srcOrd="0" destOrd="0" presId="urn:microsoft.com/office/officeart/2005/8/layout/hierarchy2"/>
    <dgm:cxn modelId="{6F102EDA-B848-4919-AAB6-A38B00B42562}" type="presParOf" srcId="{6EA632D8-9F26-4D36-AF17-0696A816790E}" destId="{E88C4F67-C7BF-4D07-BEE8-6B6FA05AD0D2}" srcOrd="1" destOrd="0" presId="urn:microsoft.com/office/officeart/2005/8/layout/hierarchy2"/>
    <dgm:cxn modelId="{FC49E04F-3095-4DF9-ABF4-4AA03DE48917}" type="presParOf" srcId="{E88C4F67-C7BF-4D07-BEE8-6B6FA05AD0D2}" destId="{3B1AF33B-AA8C-45BE-A4E7-DC0128F9CBFF}" srcOrd="0" destOrd="0" presId="urn:microsoft.com/office/officeart/2005/8/layout/hierarchy2"/>
    <dgm:cxn modelId="{6CE848D6-A005-4F9E-B8CE-F7F609F3614D}" type="presParOf" srcId="{E88C4F67-C7BF-4D07-BEE8-6B6FA05AD0D2}" destId="{C97E8CBB-2E70-49B5-B86F-7AAECE3B45DE}"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9A167B-3D2E-4EDB-B93A-3E5BAB3FB349}">
      <dsp:nvSpPr>
        <dsp:cNvPr id="0" name=""/>
        <dsp:cNvSpPr/>
      </dsp:nvSpPr>
      <dsp:spPr>
        <a:xfrm rot="5400000">
          <a:off x="22595" y="1148817"/>
          <a:ext cx="1787346" cy="216088"/>
        </a:xfrm>
        <a:prstGeom prst="rect">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8B5B2099-7BCB-4473-9E47-AFD789E6C003}">
      <dsp:nvSpPr>
        <dsp:cNvPr id="0" name=""/>
        <dsp:cNvSpPr/>
      </dsp:nvSpPr>
      <dsp:spPr>
        <a:xfrm>
          <a:off x="429373" y="1650"/>
          <a:ext cx="2400988" cy="1440593"/>
        </a:xfrm>
        <a:prstGeom prst="roundRect">
          <a:avLst>
            <a:gd name="adj" fmla="val 10000"/>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MX" sz="1400" kern="1200" dirty="0">
              <a:solidFill>
                <a:schemeClr val="tx1"/>
              </a:solidFill>
              <a:latin typeface="Arial" panose="020B0604020202020204" pitchFamily="34" charset="0"/>
              <a:cs typeface="Arial" panose="020B0604020202020204" pitchFamily="34" charset="0"/>
            </a:rPr>
            <a:t>Registra tipos de pólizas de forma ilimitada.</a:t>
          </a:r>
        </a:p>
      </dsp:txBody>
      <dsp:txXfrm>
        <a:off x="471567" y="43844"/>
        <a:ext cx="2316600" cy="1356205"/>
      </dsp:txXfrm>
    </dsp:sp>
    <dsp:sp modelId="{0D2F68D9-1507-4A6D-8495-D62CA7E10467}">
      <dsp:nvSpPr>
        <dsp:cNvPr id="0" name=""/>
        <dsp:cNvSpPr/>
      </dsp:nvSpPr>
      <dsp:spPr>
        <a:xfrm rot="5400000">
          <a:off x="-86635" y="3058789"/>
          <a:ext cx="2005808" cy="216088"/>
        </a:xfrm>
        <a:prstGeom prst="rect">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7280889E-630D-468C-961D-209AD1FB0F1F}">
      <dsp:nvSpPr>
        <dsp:cNvPr id="0" name=""/>
        <dsp:cNvSpPr/>
      </dsp:nvSpPr>
      <dsp:spPr>
        <a:xfrm>
          <a:off x="429373" y="1802391"/>
          <a:ext cx="2400988" cy="1440593"/>
        </a:xfrm>
        <a:prstGeom prst="roundRect">
          <a:avLst>
            <a:gd name="adj" fmla="val 10000"/>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MX" sz="1400" kern="1200" dirty="0">
              <a:solidFill>
                <a:schemeClr val="tx1"/>
              </a:solidFill>
              <a:latin typeface="Arial" panose="020B0604020202020204" pitchFamily="34" charset="0"/>
              <a:cs typeface="Arial" panose="020B0604020202020204" pitchFamily="34" charset="0"/>
            </a:rPr>
            <a:t>Captura números de pólizas con folios numéricos y alfanuméricos.</a:t>
          </a:r>
        </a:p>
      </dsp:txBody>
      <dsp:txXfrm>
        <a:off x="471567" y="1844585"/>
        <a:ext cx="2316600" cy="1356205"/>
      </dsp:txXfrm>
    </dsp:sp>
    <dsp:sp modelId="{8C0CF18A-8070-4286-BC13-32797C90292C}">
      <dsp:nvSpPr>
        <dsp:cNvPr id="0" name=""/>
        <dsp:cNvSpPr/>
      </dsp:nvSpPr>
      <dsp:spPr>
        <a:xfrm rot="208933">
          <a:off x="913050" y="4185070"/>
          <a:ext cx="3486467" cy="216088"/>
        </a:xfrm>
        <a:prstGeom prst="rect">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07847A38-5B6C-4094-B51D-7EF9E28B28D5}">
      <dsp:nvSpPr>
        <dsp:cNvPr id="0" name=""/>
        <dsp:cNvSpPr/>
      </dsp:nvSpPr>
      <dsp:spPr>
        <a:xfrm>
          <a:off x="135960" y="3603133"/>
          <a:ext cx="2987814" cy="1881616"/>
        </a:xfrm>
        <a:prstGeom prst="roundRect">
          <a:avLst>
            <a:gd name="adj" fmla="val 10000"/>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MX" sz="1400" kern="1200" dirty="0">
              <a:solidFill>
                <a:schemeClr val="tx1"/>
              </a:solidFill>
              <a:latin typeface="Arial" panose="020B0604020202020204" pitchFamily="34" charset="0"/>
              <a:cs typeface="Arial" panose="020B0604020202020204" pitchFamily="34" charset="0"/>
            </a:rPr>
            <a:t>Utiliza pólizas dinámicas para generar movimientos contables a partir de CFDI y de manera simultánea se registra la información para la contabilidad electrónica y la Declaración informativa de operaciones con terceros (DIOT).</a:t>
          </a:r>
        </a:p>
      </dsp:txBody>
      <dsp:txXfrm>
        <a:off x="191071" y="3658244"/>
        <a:ext cx="2877592" cy="1771394"/>
      </dsp:txXfrm>
    </dsp:sp>
    <dsp:sp modelId="{5E158DCE-2AAD-4D5D-A3E8-D094C4E43476}">
      <dsp:nvSpPr>
        <dsp:cNvPr id="0" name=""/>
        <dsp:cNvSpPr/>
      </dsp:nvSpPr>
      <dsp:spPr>
        <a:xfrm rot="16200000">
          <a:off x="3509322" y="3390581"/>
          <a:ext cx="1787346" cy="216088"/>
        </a:xfrm>
        <a:prstGeom prst="rect">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9EDBAFE7-17ED-4E9B-8516-2A780922EB5A}">
      <dsp:nvSpPr>
        <dsp:cNvPr id="0" name=""/>
        <dsp:cNvSpPr/>
      </dsp:nvSpPr>
      <dsp:spPr>
        <a:xfrm>
          <a:off x="3916101" y="4044156"/>
          <a:ext cx="2400988" cy="1440593"/>
        </a:xfrm>
        <a:prstGeom prst="roundRect">
          <a:avLst>
            <a:gd name="adj" fmla="val 10000"/>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MX" sz="1400" kern="1200" dirty="0">
              <a:solidFill>
                <a:schemeClr val="tx1"/>
              </a:solidFill>
              <a:latin typeface="Arial" panose="020B0604020202020204" pitchFamily="34" charset="0"/>
              <a:cs typeface="Arial" panose="020B0604020202020204" pitchFamily="34" charset="0"/>
            </a:rPr>
            <a:t>Maneja pólizas modelo para registrar movimientos frecuentes.</a:t>
          </a:r>
        </a:p>
      </dsp:txBody>
      <dsp:txXfrm>
        <a:off x="3958295" y="4086350"/>
        <a:ext cx="2316600" cy="1356205"/>
      </dsp:txXfrm>
    </dsp:sp>
    <dsp:sp modelId="{DD4DF55E-1737-4F96-82FA-27913D7FC3FF}">
      <dsp:nvSpPr>
        <dsp:cNvPr id="0" name=""/>
        <dsp:cNvSpPr/>
      </dsp:nvSpPr>
      <dsp:spPr>
        <a:xfrm rot="16200000">
          <a:off x="3509322" y="1589840"/>
          <a:ext cx="1787346" cy="216088"/>
        </a:xfrm>
        <a:prstGeom prst="rect">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C5673BA0-9000-4453-A325-CBBF25BCD228}">
      <dsp:nvSpPr>
        <dsp:cNvPr id="0" name=""/>
        <dsp:cNvSpPr/>
      </dsp:nvSpPr>
      <dsp:spPr>
        <a:xfrm>
          <a:off x="3916101" y="2243414"/>
          <a:ext cx="2400988" cy="1440593"/>
        </a:xfrm>
        <a:prstGeom prst="roundRect">
          <a:avLst>
            <a:gd name="adj" fmla="val 10000"/>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MX" sz="1400" kern="1200" dirty="0">
              <a:solidFill>
                <a:schemeClr val="tx1"/>
              </a:solidFill>
              <a:latin typeface="Arial" panose="020B0604020202020204" pitchFamily="34" charset="0"/>
              <a:cs typeface="Arial" panose="020B0604020202020204" pitchFamily="34" charset="0"/>
            </a:rPr>
            <a:t>Asocia y visualiza cualquier documento (archivos de tipo doc., xls, pdf y jpg) como comprobante de las pólizas, incluyendo el CFDI.</a:t>
          </a:r>
        </a:p>
      </dsp:txBody>
      <dsp:txXfrm>
        <a:off x="3958295" y="2285608"/>
        <a:ext cx="2316600" cy="1356205"/>
      </dsp:txXfrm>
    </dsp:sp>
    <dsp:sp modelId="{D6246D65-9FC6-4058-AF70-0ED9FF922422}">
      <dsp:nvSpPr>
        <dsp:cNvPr id="0" name=""/>
        <dsp:cNvSpPr/>
      </dsp:nvSpPr>
      <dsp:spPr>
        <a:xfrm>
          <a:off x="3916101" y="442673"/>
          <a:ext cx="2400988" cy="1440593"/>
        </a:xfrm>
        <a:prstGeom prst="roundRect">
          <a:avLst>
            <a:gd name="adj" fmla="val 10000"/>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MX" sz="1400" kern="1200">
              <a:solidFill>
                <a:schemeClr val="tx1"/>
              </a:solidFill>
              <a:latin typeface="Arial" panose="020B0604020202020204" pitchFamily="34" charset="0"/>
              <a:cs typeface="Arial" panose="020B0604020202020204" pitchFamily="34" charset="0"/>
            </a:rPr>
            <a:t>Agrega los datos fiscales de terceros desde la captura de la póliza.</a:t>
          </a:r>
          <a:endParaRPr lang="es-MX" sz="1400" kern="1200" dirty="0">
            <a:solidFill>
              <a:schemeClr val="tx1"/>
            </a:solidFill>
            <a:latin typeface="Arial" panose="020B0604020202020204" pitchFamily="34" charset="0"/>
            <a:cs typeface="Arial" panose="020B0604020202020204" pitchFamily="34" charset="0"/>
          </a:endParaRPr>
        </a:p>
      </dsp:txBody>
      <dsp:txXfrm>
        <a:off x="3958295" y="484867"/>
        <a:ext cx="2316600" cy="13562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2BC20F-0E04-4EBA-95E5-BB88DB28C130}">
      <dsp:nvSpPr>
        <dsp:cNvPr id="0" name=""/>
        <dsp:cNvSpPr/>
      </dsp:nvSpPr>
      <dsp:spPr>
        <a:xfrm>
          <a:off x="3227053" y="2462311"/>
          <a:ext cx="1890597" cy="1890597"/>
        </a:xfrm>
        <a:prstGeom prst="ellipse">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latin typeface="Arial" panose="020B0604020202020204" pitchFamily="34" charset="0"/>
              <a:cs typeface="Arial" panose="020B0604020202020204" pitchFamily="34" charset="0"/>
            </a:rPr>
            <a:t>Registro de Pólizas</a:t>
          </a:r>
        </a:p>
      </dsp:txBody>
      <dsp:txXfrm>
        <a:off x="3503925" y="2739183"/>
        <a:ext cx="1336853" cy="1336853"/>
      </dsp:txXfrm>
    </dsp:sp>
    <dsp:sp modelId="{75EACFD7-8F41-4275-A609-0BCF6C096C38}">
      <dsp:nvSpPr>
        <dsp:cNvPr id="0" name=""/>
        <dsp:cNvSpPr/>
      </dsp:nvSpPr>
      <dsp:spPr>
        <a:xfrm rot="16200000">
          <a:off x="3971987" y="1774203"/>
          <a:ext cx="400729" cy="64280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solidFill>
              <a:schemeClr val="tx1"/>
            </a:solidFill>
            <a:latin typeface="Arial" panose="020B0604020202020204" pitchFamily="34" charset="0"/>
            <a:cs typeface="Arial" panose="020B0604020202020204" pitchFamily="34" charset="0"/>
          </a:endParaRPr>
        </a:p>
      </dsp:txBody>
      <dsp:txXfrm>
        <a:off x="4032097" y="1962874"/>
        <a:ext cx="280510" cy="385681"/>
      </dsp:txXfrm>
    </dsp:sp>
    <dsp:sp modelId="{08146334-2606-4266-BBDC-31CF29B28935}">
      <dsp:nvSpPr>
        <dsp:cNvPr id="0" name=""/>
        <dsp:cNvSpPr/>
      </dsp:nvSpPr>
      <dsp:spPr>
        <a:xfrm>
          <a:off x="3321583" y="4679"/>
          <a:ext cx="1701537" cy="1701537"/>
        </a:xfrm>
        <a:prstGeom prst="ellipse">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latin typeface="Arial" panose="020B0604020202020204" pitchFamily="34" charset="0"/>
              <a:cs typeface="Arial" panose="020B0604020202020204" pitchFamily="34" charset="0"/>
            </a:rPr>
            <a:t>Fácil captura:</a:t>
          </a:r>
        </a:p>
      </dsp:txBody>
      <dsp:txXfrm>
        <a:off x="3570767" y="253863"/>
        <a:ext cx="1203169" cy="1203169"/>
      </dsp:txXfrm>
    </dsp:sp>
    <dsp:sp modelId="{71A6D012-1FE2-4784-B9A2-A743BEE117E1}">
      <dsp:nvSpPr>
        <dsp:cNvPr id="0" name=""/>
        <dsp:cNvSpPr/>
      </dsp:nvSpPr>
      <dsp:spPr>
        <a:xfrm rot="19285714">
          <a:off x="4997753" y="2268186"/>
          <a:ext cx="400729" cy="642803"/>
        </a:xfrm>
        <a:prstGeom prst="rightArrow">
          <a:avLst>
            <a:gd name="adj1" fmla="val 60000"/>
            <a:gd name="adj2" fmla="val 50000"/>
          </a:avLst>
        </a:prstGeom>
        <a:solidFill>
          <a:schemeClr val="accent5">
            <a:hueOff val="415876"/>
            <a:satOff val="-8415"/>
            <a:lumOff val="2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solidFill>
              <a:schemeClr val="tx1"/>
            </a:solidFill>
            <a:latin typeface="Arial" panose="020B0604020202020204" pitchFamily="34" charset="0"/>
            <a:cs typeface="Arial" panose="020B0604020202020204" pitchFamily="34" charset="0"/>
          </a:endParaRPr>
        </a:p>
      </dsp:txBody>
      <dsp:txXfrm>
        <a:off x="5010867" y="2434225"/>
        <a:ext cx="280510" cy="385681"/>
      </dsp:txXfrm>
    </dsp:sp>
    <dsp:sp modelId="{5022AC00-2D02-48D4-8625-80C2A439226B}">
      <dsp:nvSpPr>
        <dsp:cNvPr id="0" name=""/>
        <dsp:cNvSpPr/>
      </dsp:nvSpPr>
      <dsp:spPr>
        <a:xfrm>
          <a:off x="5316943" y="965594"/>
          <a:ext cx="1701537" cy="1701537"/>
        </a:xfrm>
        <a:prstGeom prst="ellipse">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latin typeface="Arial" panose="020B0604020202020204" pitchFamily="34" charset="0"/>
              <a:cs typeface="Arial" panose="020B0604020202020204" pitchFamily="34" charset="0"/>
            </a:rPr>
            <a:t>Copia y pega información a partir de otras pólizas.</a:t>
          </a:r>
        </a:p>
      </dsp:txBody>
      <dsp:txXfrm>
        <a:off x="5566127" y="1214778"/>
        <a:ext cx="1203169" cy="1203169"/>
      </dsp:txXfrm>
    </dsp:sp>
    <dsp:sp modelId="{2A11408C-E81A-4E7B-B749-6ED61AFA8BC1}">
      <dsp:nvSpPr>
        <dsp:cNvPr id="0" name=""/>
        <dsp:cNvSpPr/>
      </dsp:nvSpPr>
      <dsp:spPr>
        <a:xfrm rot="771429">
          <a:off x="5251097" y="3378156"/>
          <a:ext cx="400729" cy="642803"/>
        </a:xfrm>
        <a:prstGeom prst="rightArrow">
          <a:avLst>
            <a:gd name="adj1" fmla="val 60000"/>
            <a:gd name="adj2" fmla="val 50000"/>
          </a:avLst>
        </a:prstGeom>
        <a:solidFill>
          <a:schemeClr val="accent5">
            <a:hueOff val="831752"/>
            <a:satOff val="-16830"/>
            <a:lumOff val="52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solidFill>
              <a:schemeClr val="tx1"/>
            </a:solidFill>
            <a:latin typeface="Arial" panose="020B0604020202020204" pitchFamily="34" charset="0"/>
            <a:cs typeface="Arial" panose="020B0604020202020204" pitchFamily="34" charset="0"/>
          </a:endParaRPr>
        </a:p>
      </dsp:txBody>
      <dsp:txXfrm>
        <a:off x="5252604" y="3493341"/>
        <a:ext cx="280510" cy="385681"/>
      </dsp:txXfrm>
    </dsp:sp>
    <dsp:sp modelId="{3B667706-3F1D-4EC3-BE39-C9BF062CEFED}">
      <dsp:nvSpPr>
        <dsp:cNvPr id="0" name=""/>
        <dsp:cNvSpPr/>
      </dsp:nvSpPr>
      <dsp:spPr>
        <a:xfrm>
          <a:off x="5809757" y="3124750"/>
          <a:ext cx="1701537" cy="1701537"/>
        </a:xfrm>
        <a:prstGeom prst="ellipse">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latin typeface="Arial" panose="020B0604020202020204" pitchFamily="34" charset="0"/>
              <a:cs typeface="Arial" panose="020B0604020202020204" pitchFamily="34" charset="0"/>
            </a:rPr>
            <a:t>Sin capturar puedes crear automáticamente las pólizas a partir de un CFDI.</a:t>
          </a:r>
        </a:p>
      </dsp:txBody>
      <dsp:txXfrm>
        <a:off x="6058941" y="3373934"/>
        <a:ext cx="1203169" cy="1203169"/>
      </dsp:txXfrm>
    </dsp:sp>
    <dsp:sp modelId="{57B16F53-4D45-4D3A-BDDB-D4D429DF2B42}">
      <dsp:nvSpPr>
        <dsp:cNvPr id="0" name=""/>
        <dsp:cNvSpPr/>
      </dsp:nvSpPr>
      <dsp:spPr>
        <a:xfrm rot="3857143">
          <a:off x="4541244" y="4268283"/>
          <a:ext cx="400729" cy="642803"/>
        </a:xfrm>
        <a:prstGeom prst="rightArrow">
          <a:avLst>
            <a:gd name="adj1" fmla="val 60000"/>
            <a:gd name="adj2" fmla="val 50000"/>
          </a:avLst>
        </a:prstGeom>
        <a:solidFill>
          <a:schemeClr val="accent5">
            <a:hueOff val="1247628"/>
            <a:satOff val="-25244"/>
            <a:lumOff val="78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solidFill>
              <a:schemeClr val="tx1"/>
            </a:solidFill>
            <a:latin typeface="Arial" panose="020B0604020202020204" pitchFamily="34" charset="0"/>
            <a:cs typeface="Arial" panose="020B0604020202020204" pitchFamily="34" charset="0"/>
          </a:endParaRPr>
        </a:p>
      </dsp:txBody>
      <dsp:txXfrm>
        <a:off x="4575273" y="4342687"/>
        <a:ext cx="280510" cy="385681"/>
      </dsp:txXfrm>
    </dsp:sp>
    <dsp:sp modelId="{FEB21523-6203-41B1-B1B6-8A4771AF21B9}">
      <dsp:nvSpPr>
        <dsp:cNvPr id="0" name=""/>
        <dsp:cNvSpPr/>
      </dsp:nvSpPr>
      <dsp:spPr>
        <a:xfrm>
          <a:off x="4428925" y="4856258"/>
          <a:ext cx="1701537" cy="1701537"/>
        </a:xfrm>
        <a:prstGeom prst="ellipse">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latin typeface="Arial" panose="020B0604020202020204" pitchFamily="34" charset="0"/>
              <a:cs typeface="Arial" panose="020B0604020202020204" pitchFamily="34" charset="0"/>
            </a:rPr>
            <a:t>Utiliza las cuentas de contrapartida para un cuadre automático.</a:t>
          </a:r>
        </a:p>
      </dsp:txBody>
      <dsp:txXfrm>
        <a:off x="4678109" y="5105442"/>
        <a:ext cx="1203169" cy="1203169"/>
      </dsp:txXfrm>
    </dsp:sp>
    <dsp:sp modelId="{DE6E75AF-8EE7-4EFE-BDA0-F047F747199C}">
      <dsp:nvSpPr>
        <dsp:cNvPr id="0" name=""/>
        <dsp:cNvSpPr/>
      </dsp:nvSpPr>
      <dsp:spPr>
        <a:xfrm rot="6942857">
          <a:off x="3402730" y="4268283"/>
          <a:ext cx="400729" cy="642803"/>
        </a:xfrm>
        <a:prstGeom prst="rightArrow">
          <a:avLst>
            <a:gd name="adj1" fmla="val 60000"/>
            <a:gd name="adj2" fmla="val 50000"/>
          </a:avLst>
        </a:prstGeom>
        <a:solidFill>
          <a:schemeClr val="accent5">
            <a:hueOff val="1663504"/>
            <a:satOff val="-33659"/>
            <a:lumOff val="104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solidFill>
              <a:schemeClr val="tx1"/>
            </a:solidFill>
            <a:latin typeface="Arial" panose="020B0604020202020204" pitchFamily="34" charset="0"/>
            <a:cs typeface="Arial" panose="020B0604020202020204" pitchFamily="34" charset="0"/>
          </a:endParaRPr>
        </a:p>
      </dsp:txBody>
      <dsp:txXfrm rot="10800000">
        <a:off x="3488920" y="4342687"/>
        <a:ext cx="280510" cy="385681"/>
      </dsp:txXfrm>
    </dsp:sp>
    <dsp:sp modelId="{18392D7E-1C09-495B-AAEA-2D1A87C0CD3D}">
      <dsp:nvSpPr>
        <dsp:cNvPr id="0" name=""/>
        <dsp:cNvSpPr/>
      </dsp:nvSpPr>
      <dsp:spPr>
        <a:xfrm>
          <a:off x="2214242" y="4856258"/>
          <a:ext cx="1701537" cy="1701537"/>
        </a:xfrm>
        <a:prstGeom prst="ellipse">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latin typeface="Arial" panose="020B0604020202020204" pitchFamily="34" charset="0"/>
              <a:cs typeface="Arial" panose="020B0604020202020204" pitchFamily="34" charset="0"/>
            </a:rPr>
            <a:t>En pólizas capturadas en Microsoft Excel®, una por una o varias a la vez.</a:t>
          </a:r>
        </a:p>
      </dsp:txBody>
      <dsp:txXfrm>
        <a:off x="2463426" y="5105442"/>
        <a:ext cx="1203169" cy="1203169"/>
      </dsp:txXfrm>
    </dsp:sp>
    <dsp:sp modelId="{2BF1F768-E26A-4E54-9A14-6B94E3B99DED}">
      <dsp:nvSpPr>
        <dsp:cNvPr id="0" name=""/>
        <dsp:cNvSpPr/>
      </dsp:nvSpPr>
      <dsp:spPr>
        <a:xfrm rot="10028571">
          <a:off x="2692878" y="3378156"/>
          <a:ext cx="400729" cy="642803"/>
        </a:xfrm>
        <a:prstGeom prst="rightArrow">
          <a:avLst>
            <a:gd name="adj1" fmla="val 60000"/>
            <a:gd name="adj2" fmla="val 50000"/>
          </a:avLst>
        </a:prstGeom>
        <a:solidFill>
          <a:schemeClr val="accent5">
            <a:hueOff val="2079380"/>
            <a:satOff val="-42074"/>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solidFill>
              <a:schemeClr val="tx1"/>
            </a:solidFill>
            <a:latin typeface="Arial" panose="020B0604020202020204" pitchFamily="34" charset="0"/>
            <a:cs typeface="Arial" panose="020B0604020202020204" pitchFamily="34" charset="0"/>
          </a:endParaRPr>
        </a:p>
      </dsp:txBody>
      <dsp:txXfrm rot="10800000">
        <a:off x="2811590" y="3493341"/>
        <a:ext cx="280510" cy="385681"/>
      </dsp:txXfrm>
    </dsp:sp>
    <dsp:sp modelId="{23EF2269-C3A1-450A-B53D-F7E7FD1D0CFC}">
      <dsp:nvSpPr>
        <dsp:cNvPr id="0" name=""/>
        <dsp:cNvSpPr/>
      </dsp:nvSpPr>
      <dsp:spPr>
        <a:xfrm>
          <a:off x="833410" y="3124750"/>
          <a:ext cx="1701537" cy="1701537"/>
        </a:xfrm>
        <a:prstGeom prst="ellipse">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latin typeface="Arial" panose="020B0604020202020204" pitchFamily="34" charset="0"/>
              <a:cs typeface="Arial" panose="020B0604020202020204" pitchFamily="34" charset="0"/>
            </a:rPr>
            <a:t>A partir de pólizas modelo para registrar movimientos frecuentes y asignar fácilmente el o los folios fiscales relacionados.</a:t>
          </a:r>
        </a:p>
      </dsp:txBody>
      <dsp:txXfrm>
        <a:off x="1082594" y="3373934"/>
        <a:ext cx="1203169" cy="1203169"/>
      </dsp:txXfrm>
    </dsp:sp>
    <dsp:sp modelId="{A8E72CBA-7833-41A5-AAF0-03D2B59B21B5}">
      <dsp:nvSpPr>
        <dsp:cNvPr id="0" name=""/>
        <dsp:cNvSpPr/>
      </dsp:nvSpPr>
      <dsp:spPr>
        <a:xfrm rot="13114286">
          <a:off x="2946221" y="2268186"/>
          <a:ext cx="400729" cy="642803"/>
        </a:xfrm>
        <a:prstGeom prst="rightArrow">
          <a:avLst>
            <a:gd name="adj1" fmla="val 60000"/>
            <a:gd name="adj2" fmla="val 50000"/>
          </a:avLst>
        </a:prstGeom>
        <a:solidFill>
          <a:schemeClr val="accent5">
            <a:hueOff val="2495256"/>
            <a:satOff val="-50489"/>
            <a:lumOff val="156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s-MX" sz="1200" kern="1200">
            <a:solidFill>
              <a:schemeClr val="tx1"/>
            </a:solidFill>
            <a:latin typeface="Arial" panose="020B0604020202020204" pitchFamily="34" charset="0"/>
            <a:cs typeface="Arial" panose="020B0604020202020204" pitchFamily="34" charset="0"/>
          </a:endParaRPr>
        </a:p>
      </dsp:txBody>
      <dsp:txXfrm rot="10800000">
        <a:off x="3053326" y="2434225"/>
        <a:ext cx="280510" cy="385681"/>
      </dsp:txXfrm>
    </dsp:sp>
    <dsp:sp modelId="{5435CEBA-47B4-4CC3-B599-3E6723DC16CA}">
      <dsp:nvSpPr>
        <dsp:cNvPr id="0" name=""/>
        <dsp:cNvSpPr/>
      </dsp:nvSpPr>
      <dsp:spPr>
        <a:xfrm>
          <a:off x="1326223" y="965594"/>
          <a:ext cx="1701537" cy="1701537"/>
        </a:xfrm>
        <a:prstGeom prst="ellipse">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solidFill>
                <a:schemeClr val="tx1"/>
              </a:solidFill>
              <a:latin typeface="Arial" panose="020B0604020202020204" pitchFamily="34" charset="0"/>
              <a:cs typeface="Arial" panose="020B0604020202020204" pitchFamily="34" charset="0"/>
            </a:rPr>
            <a:t>Asocia los CFDI a los asientos contables, incluyendo el folio fiscal, así como la forma de pago en un solo paso.</a:t>
          </a:r>
        </a:p>
      </dsp:txBody>
      <dsp:txXfrm>
        <a:off x="1575407" y="1214778"/>
        <a:ext cx="1203169" cy="12031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5F1FDA-F83B-4308-BE09-AF82029ABC41}">
      <dsp:nvSpPr>
        <dsp:cNvPr id="0" name=""/>
        <dsp:cNvSpPr/>
      </dsp:nvSpPr>
      <dsp:spPr>
        <a:xfrm>
          <a:off x="110210" y="2698161"/>
          <a:ext cx="2290237" cy="2676491"/>
        </a:xfrm>
        <a:prstGeom prst="roundRect">
          <a:avLst>
            <a:gd name="adj" fmla="val 10000"/>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 Registra los conceptos de pólizas, tipos de activos, departamentos.</a:t>
          </a:r>
        </a:p>
      </dsp:txBody>
      <dsp:txXfrm>
        <a:off x="177289" y="2765240"/>
        <a:ext cx="2156079" cy="2542333"/>
      </dsp:txXfrm>
    </dsp:sp>
    <dsp:sp modelId="{B938C4AE-D1D8-4396-BE14-A68C5E2D97A1}">
      <dsp:nvSpPr>
        <dsp:cNvPr id="0" name=""/>
        <dsp:cNvSpPr/>
      </dsp:nvSpPr>
      <dsp:spPr>
        <a:xfrm rot="21048729">
          <a:off x="2627676" y="3490428"/>
          <a:ext cx="494801" cy="567978"/>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dsp:txBody>
      <dsp:txXfrm>
        <a:off x="2628628" y="3615875"/>
        <a:ext cx="346361" cy="340786"/>
      </dsp:txXfrm>
    </dsp:sp>
    <dsp:sp modelId="{618E3DF8-205A-483C-BEFF-281D626E29C6}">
      <dsp:nvSpPr>
        <dsp:cNvPr id="0" name=""/>
        <dsp:cNvSpPr/>
      </dsp:nvSpPr>
      <dsp:spPr>
        <a:xfrm>
          <a:off x="3322057" y="2178654"/>
          <a:ext cx="2290237" cy="2676491"/>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 Agrega cuentas y activos.</a:t>
          </a:r>
        </a:p>
      </dsp:txBody>
      <dsp:txXfrm>
        <a:off x="3389136" y="2245733"/>
        <a:ext cx="2156079" cy="2542333"/>
      </dsp:txXfrm>
    </dsp:sp>
    <dsp:sp modelId="{B0955B9F-3E7C-4FA7-A9C3-D6E87170CEA9}">
      <dsp:nvSpPr>
        <dsp:cNvPr id="0" name=""/>
        <dsp:cNvSpPr/>
      </dsp:nvSpPr>
      <dsp:spPr>
        <a:xfrm rot="160549">
          <a:off x="5792177" y="3303767"/>
          <a:ext cx="382208" cy="567978"/>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MX" sz="2000" kern="1200">
            <a:latin typeface="Arial" panose="020B0604020202020204" pitchFamily="34" charset="0"/>
            <a:cs typeface="Arial" panose="020B0604020202020204" pitchFamily="34" charset="0"/>
          </a:endParaRPr>
        </a:p>
      </dsp:txBody>
      <dsp:txXfrm>
        <a:off x="5792240" y="3414687"/>
        <a:ext cx="267546" cy="340786"/>
      </dsp:txXfrm>
    </dsp:sp>
    <dsp:sp modelId="{C616343D-5489-430A-B74E-EBC8CB48097F}">
      <dsp:nvSpPr>
        <dsp:cNvPr id="0" name=""/>
        <dsp:cNvSpPr/>
      </dsp:nvSpPr>
      <dsp:spPr>
        <a:xfrm>
          <a:off x="6332657" y="2319357"/>
          <a:ext cx="2290237" cy="2676491"/>
        </a:xfrm>
        <a:prstGeom prst="roundRect">
          <a:avLst>
            <a:gd name="adj" fmla="val 10000"/>
          </a:avLst>
        </a:prstGeom>
        <a:solidFill>
          <a:schemeClr val="accent1"/>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 Genera pólizas, obtén la balanza de comprobación, emite útiles reportes para conocer la situación financiera.</a:t>
          </a:r>
        </a:p>
      </dsp:txBody>
      <dsp:txXfrm>
        <a:off x="6399736" y="2386436"/>
        <a:ext cx="2156079" cy="25423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F35B96-911C-4702-9938-013DFDBB1371}">
      <dsp:nvSpPr>
        <dsp:cNvPr id="0" name=""/>
        <dsp:cNvSpPr/>
      </dsp:nvSpPr>
      <dsp:spPr>
        <a:xfrm>
          <a:off x="23686" y="2056341"/>
          <a:ext cx="2679386" cy="1339693"/>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Balanza de comprobación</a:t>
          </a:r>
        </a:p>
      </dsp:txBody>
      <dsp:txXfrm>
        <a:off x="62924" y="2095579"/>
        <a:ext cx="2600910" cy="1261217"/>
      </dsp:txXfrm>
    </dsp:sp>
    <dsp:sp modelId="{19B94471-7CA7-4C78-A6CE-38440D5E9E1B}">
      <dsp:nvSpPr>
        <dsp:cNvPr id="0" name=""/>
        <dsp:cNvSpPr/>
      </dsp:nvSpPr>
      <dsp:spPr>
        <a:xfrm rot="17941717">
          <a:off x="2144458" y="1759065"/>
          <a:ext cx="2170415" cy="36482"/>
        </a:xfrm>
        <a:custGeom>
          <a:avLst/>
          <a:gdLst/>
          <a:ahLst/>
          <a:cxnLst/>
          <a:rect l="0" t="0" r="0" b="0"/>
          <a:pathLst>
            <a:path>
              <a:moveTo>
                <a:pt x="0" y="18241"/>
              </a:moveTo>
              <a:lnTo>
                <a:pt x="2170415" y="18241"/>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s-MX" sz="1400" kern="1200" dirty="0">
            <a:latin typeface="Arial" panose="020B0604020202020204" pitchFamily="34" charset="0"/>
            <a:cs typeface="Arial" panose="020B0604020202020204" pitchFamily="34" charset="0"/>
          </a:endParaRPr>
        </a:p>
      </dsp:txBody>
      <dsp:txXfrm>
        <a:off x="3175405" y="1723046"/>
        <a:ext cx="108520" cy="108520"/>
      </dsp:txXfrm>
    </dsp:sp>
    <dsp:sp modelId="{8C0A041E-1177-4C97-918C-AB30A1C3BBFA}">
      <dsp:nvSpPr>
        <dsp:cNvPr id="0" name=""/>
        <dsp:cNvSpPr/>
      </dsp:nvSpPr>
      <dsp:spPr>
        <a:xfrm>
          <a:off x="3756259" y="158579"/>
          <a:ext cx="2679386" cy="1339693"/>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Personas Morales y Físicas</a:t>
          </a:r>
        </a:p>
      </dsp:txBody>
      <dsp:txXfrm>
        <a:off x="3795497" y="197817"/>
        <a:ext cx="2600910" cy="1261217"/>
      </dsp:txXfrm>
    </dsp:sp>
    <dsp:sp modelId="{09081515-D52A-4101-ABA6-2751F12929A0}">
      <dsp:nvSpPr>
        <dsp:cNvPr id="0" name=""/>
        <dsp:cNvSpPr/>
      </dsp:nvSpPr>
      <dsp:spPr>
        <a:xfrm rot="166456">
          <a:off x="6435334" y="823045"/>
          <a:ext cx="531436" cy="36482"/>
        </a:xfrm>
        <a:custGeom>
          <a:avLst/>
          <a:gdLst/>
          <a:ahLst/>
          <a:cxnLst/>
          <a:rect l="0" t="0" r="0" b="0"/>
          <a:pathLst>
            <a:path>
              <a:moveTo>
                <a:pt x="0" y="18241"/>
              </a:moveTo>
              <a:lnTo>
                <a:pt x="531436" y="18241"/>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s-MX" sz="1400" kern="1200" dirty="0">
            <a:latin typeface="Arial" panose="020B0604020202020204" pitchFamily="34" charset="0"/>
            <a:cs typeface="Arial" panose="020B0604020202020204" pitchFamily="34" charset="0"/>
          </a:endParaRPr>
        </a:p>
      </dsp:txBody>
      <dsp:txXfrm>
        <a:off x="6687766" y="828000"/>
        <a:ext cx="26571" cy="26571"/>
      </dsp:txXfrm>
    </dsp:sp>
    <dsp:sp modelId="{AFE6F5B1-F0D7-4DD6-9B70-55221ACBB961}">
      <dsp:nvSpPr>
        <dsp:cNvPr id="0" name=""/>
        <dsp:cNvSpPr/>
      </dsp:nvSpPr>
      <dsp:spPr>
        <a:xfrm>
          <a:off x="6966459" y="184301"/>
          <a:ext cx="2679386" cy="1339693"/>
        </a:xfrm>
        <a:prstGeom prst="roundRect">
          <a:avLst>
            <a:gd name="adj" fmla="val 1000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Se enviará dentro de los primeros 3 o 5 días hábiles respectivamente, al segundo mes posterior al que corresponda la información y así sucesivamente.</a:t>
          </a:r>
        </a:p>
      </dsp:txBody>
      <dsp:txXfrm>
        <a:off x="7005697" y="223539"/>
        <a:ext cx="2600910" cy="1261217"/>
      </dsp:txXfrm>
    </dsp:sp>
    <dsp:sp modelId="{264127EF-5890-4108-9849-69B33ED80297}">
      <dsp:nvSpPr>
        <dsp:cNvPr id="0" name=""/>
        <dsp:cNvSpPr/>
      </dsp:nvSpPr>
      <dsp:spPr>
        <a:xfrm rot="20108988">
          <a:off x="2649954" y="2466852"/>
          <a:ext cx="1147393" cy="36482"/>
        </a:xfrm>
        <a:custGeom>
          <a:avLst/>
          <a:gdLst/>
          <a:ahLst/>
          <a:cxnLst/>
          <a:rect l="0" t="0" r="0" b="0"/>
          <a:pathLst>
            <a:path>
              <a:moveTo>
                <a:pt x="0" y="18241"/>
              </a:moveTo>
              <a:lnTo>
                <a:pt x="1147393" y="18241"/>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s-MX" sz="1400" kern="1200" dirty="0">
            <a:latin typeface="Arial" panose="020B0604020202020204" pitchFamily="34" charset="0"/>
            <a:cs typeface="Arial" panose="020B0604020202020204" pitchFamily="34" charset="0"/>
          </a:endParaRPr>
        </a:p>
      </dsp:txBody>
      <dsp:txXfrm>
        <a:off x="3194966" y="2456409"/>
        <a:ext cx="57369" cy="57369"/>
      </dsp:txXfrm>
    </dsp:sp>
    <dsp:sp modelId="{15946EE6-F645-49AE-9D3C-E9DFCD8F1D88}">
      <dsp:nvSpPr>
        <dsp:cNvPr id="0" name=""/>
        <dsp:cNvSpPr/>
      </dsp:nvSpPr>
      <dsp:spPr>
        <a:xfrm>
          <a:off x="3744229" y="1574152"/>
          <a:ext cx="2679386" cy="1339693"/>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Contribuyentes que coticen en Bolsa de Valores</a:t>
          </a:r>
        </a:p>
      </dsp:txBody>
      <dsp:txXfrm>
        <a:off x="3783467" y="1613390"/>
        <a:ext cx="2600910" cy="1261217"/>
      </dsp:txXfrm>
    </dsp:sp>
    <dsp:sp modelId="{7FDE7547-7EB9-4D3B-860E-2A81F149DB9C}">
      <dsp:nvSpPr>
        <dsp:cNvPr id="0" name=""/>
        <dsp:cNvSpPr/>
      </dsp:nvSpPr>
      <dsp:spPr>
        <a:xfrm rot="342603">
          <a:off x="6422203" y="2254065"/>
          <a:ext cx="569031" cy="36482"/>
        </a:xfrm>
        <a:custGeom>
          <a:avLst/>
          <a:gdLst/>
          <a:ahLst/>
          <a:cxnLst/>
          <a:rect l="0" t="0" r="0" b="0"/>
          <a:pathLst>
            <a:path>
              <a:moveTo>
                <a:pt x="0" y="18241"/>
              </a:moveTo>
              <a:lnTo>
                <a:pt x="569031" y="18241"/>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s-MX" sz="1400" kern="1200" dirty="0">
            <a:latin typeface="Arial" panose="020B0604020202020204" pitchFamily="34" charset="0"/>
            <a:cs typeface="Arial" panose="020B0604020202020204" pitchFamily="34" charset="0"/>
          </a:endParaRPr>
        </a:p>
      </dsp:txBody>
      <dsp:txXfrm>
        <a:off x="6692493" y="2258081"/>
        <a:ext cx="28451" cy="28451"/>
      </dsp:txXfrm>
    </dsp:sp>
    <dsp:sp modelId="{DEB92652-7BA5-4531-9D4D-4FABBE312111}">
      <dsp:nvSpPr>
        <dsp:cNvPr id="0" name=""/>
        <dsp:cNvSpPr/>
      </dsp:nvSpPr>
      <dsp:spPr>
        <a:xfrm>
          <a:off x="6989823" y="1630768"/>
          <a:ext cx="2679386" cy="1339693"/>
        </a:xfrm>
        <a:prstGeom prst="roundRect">
          <a:avLst>
            <a:gd name="adj" fmla="val 1000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Enviarán sus archivos mensuales dentro de los primeros 3 días hábiles, al segundo mes posterior al trimestre que corresponda.</a:t>
          </a:r>
        </a:p>
      </dsp:txBody>
      <dsp:txXfrm>
        <a:off x="7029061" y="1670006"/>
        <a:ext cx="2600910" cy="1261217"/>
      </dsp:txXfrm>
    </dsp:sp>
    <dsp:sp modelId="{7A328BA7-C30D-455A-A30A-03876A5A2571}">
      <dsp:nvSpPr>
        <dsp:cNvPr id="0" name=""/>
        <dsp:cNvSpPr/>
      </dsp:nvSpPr>
      <dsp:spPr>
        <a:xfrm rot="3202526">
          <a:off x="2360443" y="3389552"/>
          <a:ext cx="1698575" cy="36482"/>
        </a:xfrm>
        <a:custGeom>
          <a:avLst/>
          <a:gdLst/>
          <a:ahLst/>
          <a:cxnLst/>
          <a:rect l="0" t="0" r="0" b="0"/>
          <a:pathLst>
            <a:path>
              <a:moveTo>
                <a:pt x="0" y="18241"/>
              </a:moveTo>
              <a:lnTo>
                <a:pt x="1698575" y="18241"/>
              </a:lnTo>
            </a:path>
          </a:pathLst>
        </a:custGeom>
        <a:noFill/>
        <a:ln w="19050" cap="rnd"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s-MX" sz="1400" kern="1200" dirty="0">
            <a:latin typeface="Arial" panose="020B0604020202020204" pitchFamily="34" charset="0"/>
            <a:cs typeface="Arial" panose="020B0604020202020204" pitchFamily="34" charset="0"/>
          </a:endParaRPr>
        </a:p>
      </dsp:txBody>
      <dsp:txXfrm>
        <a:off x="3167267" y="3365329"/>
        <a:ext cx="84928" cy="84928"/>
      </dsp:txXfrm>
    </dsp:sp>
    <dsp:sp modelId="{5708E66C-B031-4385-9394-7031A8E9B7D9}">
      <dsp:nvSpPr>
        <dsp:cNvPr id="0" name=""/>
        <dsp:cNvSpPr/>
      </dsp:nvSpPr>
      <dsp:spPr>
        <a:xfrm>
          <a:off x="3716390" y="3419553"/>
          <a:ext cx="2679386" cy="1339693"/>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Personas Morales y Físicas del Sector Primario</a:t>
          </a:r>
        </a:p>
      </dsp:txBody>
      <dsp:txXfrm>
        <a:off x="3755628" y="3458791"/>
        <a:ext cx="2600910" cy="1261217"/>
      </dsp:txXfrm>
    </dsp:sp>
    <dsp:sp modelId="{3CA75E80-2F3F-4473-8898-084F6E7BA3C3}">
      <dsp:nvSpPr>
        <dsp:cNvPr id="0" name=""/>
        <dsp:cNvSpPr/>
      </dsp:nvSpPr>
      <dsp:spPr>
        <a:xfrm rot="262340">
          <a:off x="6394941" y="4093029"/>
          <a:ext cx="573745" cy="36482"/>
        </a:xfrm>
        <a:custGeom>
          <a:avLst/>
          <a:gdLst/>
          <a:ahLst/>
          <a:cxnLst/>
          <a:rect l="0" t="0" r="0" b="0"/>
          <a:pathLst>
            <a:path>
              <a:moveTo>
                <a:pt x="0" y="18241"/>
              </a:moveTo>
              <a:lnTo>
                <a:pt x="573745" y="18241"/>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622300">
            <a:lnSpc>
              <a:spcPct val="90000"/>
            </a:lnSpc>
            <a:spcBef>
              <a:spcPct val="0"/>
            </a:spcBef>
            <a:spcAft>
              <a:spcPct val="35000"/>
            </a:spcAft>
            <a:buNone/>
          </a:pPr>
          <a:endParaRPr lang="es-MX" sz="1400" kern="1200" dirty="0">
            <a:latin typeface="Arial" panose="020B0604020202020204" pitchFamily="34" charset="0"/>
            <a:cs typeface="Arial" panose="020B0604020202020204" pitchFamily="34" charset="0"/>
          </a:endParaRPr>
        </a:p>
      </dsp:txBody>
      <dsp:txXfrm>
        <a:off x="6667471" y="4096926"/>
        <a:ext cx="28687" cy="28687"/>
      </dsp:txXfrm>
    </dsp:sp>
    <dsp:sp modelId="{3B1AF33B-AA8C-45BE-A4E7-DC0128F9CBFF}">
      <dsp:nvSpPr>
        <dsp:cNvPr id="0" name=""/>
        <dsp:cNvSpPr/>
      </dsp:nvSpPr>
      <dsp:spPr>
        <a:xfrm>
          <a:off x="6967852" y="3093391"/>
          <a:ext cx="2679386" cy="2079498"/>
        </a:xfrm>
        <a:prstGeom prst="roundRect">
          <a:avLst>
            <a:gd name="adj" fmla="val 10000"/>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Aquellas que optaron por presentar sus declaraciones semestralmente, podrán enviar sus archivos mensuales dentro de los primeros 3 y 5 días hábiles respectivamente al segundo mes posterior al semestre que corresponda.</a:t>
          </a:r>
        </a:p>
      </dsp:txBody>
      <dsp:txXfrm>
        <a:off x="7028758" y="3154297"/>
        <a:ext cx="2557574" cy="1957686"/>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9/28/2019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google.com/url?sa=i&amp;rct=j&amp;q=&amp;esrc=s&amp;source=images&amp;cd=&amp;ved=&amp;url=https://www.aspel.com.mx/productos/coi/soluciones/contabilidad-electronica.html&amp;psig=AOvVaw0shVLMnmX0CXOhWQkCtl8D&amp;ust=156859870983507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ogle.com/url?sa=i&amp;rct=j&amp;q=&amp;esrc=s&amp;source=images&amp;cd=&amp;cad=rja&amp;uact=8&amp;ved=&amp;url=http://softmex.me/contabilidad/86-aspel-coi-8.html&amp;psig=AOvVaw0shVLMnmX0CXOhWQkCtl8D&amp;ust=156859870983507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1.xml"/><Relationship Id="rId7" Type="http://schemas.openxmlformats.org/officeDocument/2006/relationships/image" Target="../media/image1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pngall.com/outsourcing-png"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gestiopolis.com/control-interno-5-componentes-segun-" TargetMode="External"/><Relationship Id="rId2" Type="http://schemas.openxmlformats.org/officeDocument/2006/relationships/hyperlink" Target="https://www.aspel.com.mx/assets/manuales/manual-aspel-sistema-contabilidad-"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google.com/url?sa=i&amp;rct=j&amp;q=&amp;esrc=s&amp;source=images&amp;cd=&amp;ved=&amp;url=https://www.officedepot.com.mx/officedepot/en/Categor%C3%ADa/Todas/C%C3%B3mputo/Software/Contabilidad-y-Administraci%C3%B3n/ASPEL-COI-(SUSCRIPCION-POR-12-MESES)/p/58556&amp;psig=AOvVaw0shVLMnmX0CXOhWQkCtl8D&amp;ust=156859870983507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url?sa=i&amp;rct=j&amp;q=&amp;esrc=s&amp;source=images&amp;cd=&amp;cad=rja&amp;uact=8&amp;ved=&amp;url=https://www.aspel.com.mx/productos/coi/presentacion.html&amp;psig=AOvVaw0shVLMnmX0CXOhWQkCtl8D&amp;ust=156859870983507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70FCB5E-C6BF-4D19-9959-C073025F7A0D}"/>
              </a:ext>
            </a:extLst>
          </p:cNvPr>
          <p:cNvSpPr>
            <a:spLocks noGrp="1"/>
          </p:cNvSpPr>
          <p:nvPr>
            <p:ph idx="1"/>
          </p:nvPr>
        </p:nvSpPr>
        <p:spPr>
          <a:xfrm>
            <a:off x="174171" y="291548"/>
            <a:ext cx="8984343" cy="6969831"/>
          </a:xfrm>
        </p:spPr>
        <p:txBody>
          <a:bodyPr>
            <a:normAutofit/>
          </a:bodyPr>
          <a:lstStyle/>
          <a:p>
            <a:pPr marL="0" indent="0" algn="ctr">
              <a:buNone/>
            </a:pPr>
            <a:r>
              <a:rPr lang="es-MX" sz="4000" b="1" dirty="0">
                <a:solidFill>
                  <a:schemeClr val="accent1"/>
                </a:solidFill>
                <a:latin typeface="Arial" panose="020B0604020202020204" pitchFamily="34" charset="0"/>
                <a:cs typeface="Arial" panose="020B0604020202020204" pitchFamily="34" charset="0"/>
              </a:rPr>
              <a:t>UNIDAD IV</a:t>
            </a:r>
          </a:p>
          <a:p>
            <a:pPr marL="0" indent="0" algn="ctr">
              <a:buNone/>
            </a:pPr>
            <a:r>
              <a:rPr lang="es-MX" sz="4000" b="1" dirty="0">
                <a:solidFill>
                  <a:schemeClr val="accent1"/>
                </a:solidFill>
                <a:latin typeface="Arial" panose="020B0604020202020204" pitchFamily="34" charset="0"/>
                <a:cs typeface="Arial" panose="020B0604020202020204" pitchFamily="34" charset="0"/>
              </a:rPr>
              <a:t>INTEGRACIÓN DE LOS ELEMENTOS DE UN SISTEMA CONTABLE PARA LE OBTENCIÓN DE LA INFORMACIÓN FINANCIERA </a:t>
            </a:r>
          </a:p>
          <a:p>
            <a:pPr marL="0" indent="0" algn="ctr">
              <a:buNone/>
            </a:pPr>
            <a:endParaRPr lang="es-MX" sz="5400" b="1" dirty="0">
              <a:solidFill>
                <a:schemeClr val="accent1"/>
              </a:solidFill>
              <a:latin typeface="Arial" panose="020B0604020202020204" pitchFamily="34" charset="0"/>
              <a:cs typeface="Arial" panose="020B0604020202020204" pitchFamily="34" charset="0"/>
            </a:endParaRPr>
          </a:p>
        </p:txBody>
      </p:sp>
      <p:pic>
        <p:nvPicPr>
          <p:cNvPr id="2" name="Imagen 1" descr="CONTPAQi &lt;strong&gt;Contabilidad&lt;/strong&gt;. Envío de la Balanza de Cierre. | El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6074" y="3918502"/>
            <a:ext cx="2152650" cy="2647950"/>
          </a:xfrm>
          <a:prstGeom prst="rect">
            <a:avLst/>
          </a:prstGeom>
        </p:spPr>
      </p:pic>
    </p:spTree>
    <p:extLst>
      <p:ext uri="{BB962C8B-B14F-4D97-AF65-F5344CB8AC3E}">
        <p14:creationId xmlns:p14="http://schemas.microsoft.com/office/powerpoint/2010/main" val="1216985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312663-0C01-4660-AA25-4E1B6CBF7CBE}"/>
              </a:ext>
            </a:extLst>
          </p:cNvPr>
          <p:cNvSpPr>
            <a:spLocks noGrp="1"/>
          </p:cNvSpPr>
          <p:nvPr>
            <p:ph type="title"/>
          </p:nvPr>
        </p:nvSpPr>
        <p:spPr>
          <a:xfrm>
            <a:off x="104504" y="300446"/>
            <a:ext cx="7955280" cy="809897"/>
          </a:xfrm>
        </p:spPr>
        <p:txBody>
          <a:bodyPr>
            <a:normAutofit/>
          </a:bodyPr>
          <a:lstStyle/>
          <a:p>
            <a:pPr algn="ctr"/>
            <a:r>
              <a:rPr lang="es-MX" sz="3000" b="1" dirty="0">
                <a:latin typeface="Arial" panose="020B0604020202020204" pitchFamily="34" charset="0"/>
                <a:cs typeface="Arial" panose="020B0604020202020204" pitchFamily="34" charset="0"/>
              </a:rPr>
              <a:t>REGISTRA DEPARTAMENTOS</a:t>
            </a:r>
          </a:p>
        </p:txBody>
      </p:sp>
      <p:sp>
        <p:nvSpPr>
          <p:cNvPr id="3" name="Marcador de contenido 2">
            <a:extLst>
              <a:ext uri="{FF2B5EF4-FFF2-40B4-BE49-F238E27FC236}">
                <a16:creationId xmlns:a16="http://schemas.microsoft.com/office/drawing/2014/main" id="{71122072-7594-4B5B-A1C5-B27891BB4A8B}"/>
              </a:ext>
            </a:extLst>
          </p:cNvPr>
          <p:cNvSpPr>
            <a:spLocks noGrp="1"/>
          </p:cNvSpPr>
          <p:nvPr>
            <p:ph idx="1"/>
          </p:nvPr>
        </p:nvSpPr>
        <p:spPr>
          <a:xfrm>
            <a:off x="104504" y="1110343"/>
            <a:ext cx="9548947" cy="5681811"/>
          </a:xfrm>
        </p:spPr>
        <p:txBody>
          <a:bodyPr>
            <a:normAutofit/>
          </a:bodyPr>
          <a:lstStyle/>
          <a:p>
            <a:pPr algn="just"/>
            <a:r>
              <a:rPr lang="es-MX" sz="2200" dirty="0">
                <a:latin typeface="Arial" panose="020B0604020202020204" pitchFamily="34" charset="0"/>
                <a:cs typeface="Arial" panose="020B0604020202020204" pitchFamily="34" charset="0"/>
              </a:rPr>
              <a:t>Ingresa al menú Cuentas y pólizas&gt;Departamentos      </a:t>
            </a:r>
          </a:p>
          <a:p>
            <a:pPr algn="just"/>
            <a:r>
              <a:rPr lang="es-MX" sz="2200" dirty="0">
                <a:latin typeface="Arial" panose="020B0604020202020204" pitchFamily="34" charset="0"/>
                <a:cs typeface="Arial" panose="020B0604020202020204" pitchFamily="34" charset="0"/>
              </a:rPr>
              <a:t>Dentro del catálogo selecciona el icono “Agregar” de la barra de herramientas.</a:t>
            </a:r>
          </a:p>
          <a:p>
            <a:pPr algn="just"/>
            <a:r>
              <a:rPr lang="es-MX" sz="2200" dirty="0">
                <a:latin typeface="Arial" panose="020B0604020202020204" pitchFamily="34" charset="0"/>
                <a:cs typeface="Arial" panose="020B0604020202020204" pitchFamily="34" charset="0"/>
              </a:rPr>
              <a:t>Captura la información correspondiente en la ventana “Agregar departamentos”, y presiona el botón “Aceptar”, enseguida el tipo activo será registrado o presiona el botón “Guardar (F3)”, si deseas agregar más información sin salir de la ventana.</a:t>
            </a:r>
          </a:p>
          <a:p>
            <a:pPr algn="just"/>
            <a:endParaRPr lang="es-MX" sz="2400" dirty="0">
              <a:latin typeface="Arial" panose="020B0604020202020204" pitchFamily="34" charset="0"/>
              <a:cs typeface="Arial" panose="020B0604020202020204" pitchFamily="34" charset="0"/>
            </a:endParaRPr>
          </a:p>
        </p:txBody>
      </p:sp>
      <p:pic>
        <p:nvPicPr>
          <p:cNvPr id="4" name="Imagen 3">
            <a:extLst>
              <a:ext uri="{FF2B5EF4-FFF2-40B4-BE49-F238E27FC236}">
                <a16:creationId xmlns:a16="http://schemas.microsoft.com/office/drawing/2014/main" id="{32EE2B9C-6914-43BF-A8CF-00ECD5033E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9887" y="3635747"/>
            <a:ext cx="3982279" cy="2986710"/>
          </a:xfrm>
          <a:prstGeom prst="rect">
            <a:avLst/>
          </a:prstGeom>
        </p:spPr>
      </p:pic>
      <p:sp>
        <p:nvSpPr>
          <p:cNvPr id="6" name="Rectángulo 5">
            <a:extLst>
              <a:ext uri="{FF2B5EF4-FFF2-40B4-BE49-F238E27FC236}">
                <a16:creationId xmlns:a16="http://schemas.microsoft.com/office/drawing/2014/main" id="{FE3C050B-9AD9-4B78-8043-0CB5C636ABE8}"/>
              </a:ext>
            </a:extLst>
          </p:cNvPr>
          <p:cNvSpPr/>
          <p:nvPr/>
        </p:nvSpPr>
        <p:spPr>
          <a:xfrm>
            <a:off x="235132" y="5804056"/>
            <a:ext cx="4624252" cy="609013"/>
          </a:xfrm>
          <a:prstGeom prst="rect">
            <a:avLst/>
          </a:prstGeom>
        </p:spPr>
        <p:txBody>
          <a:bodyPr wrap="squar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r>
              <a:rPr lang="es-MX" sz="1400" dirty="0">
                <a:latin typeface="Calibri" panose="020F0502020204030204" pitchFamily="34" charset="0"/>
                <a:ea typeface="Calibri" panose="020F0502020204030204" pitchFamily="34" charset="0"/>
                <a:cs typeface="Times New Roman" panose="02020603050405020304" pitchFamily="18" charset="0"/>
              </a:rPr>
              <a:t>COI, MANUAL DE REFERENCIA. SISTEMA DE CONTABILIDAD INTEGRAL, 2007)</a:t>
            </a:r>
          </a:p>
        </p:txBody>
      </p:sp>
    </p:spTree>
    <p:extLst>
      <p:ext uri="{BB962C8B-B14F-4D97-AF65-F5344CB8AC3E}">
        <p14:creationId xmlns:p14="http://schemas.microsoft.com/office/powerpoint/2010/main" val="461763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3E4D85-0D10-4B88-92C5-BFEDE11598FE}"/>
              </a:ext>
            </a:extLst>
          </p:cNvPr>
          <p:cNvSpPr>
            <a:spLocks noGrp="1"/>
          </p:cNvSpPr>
          <p:nvPr>
            <p:ph type="title"/>
          </p:nvPr>
        </p:nvSpPr>
        <p:spPr>
          <a:xfrm>
            <a:off x="418012" y="274320"/>
            <a:ext cx="5812972" cy="837001"/>
          </a:xfrm>
        </p:spPr>
        <p:txBody>
          <a:bodyPr>
            <a:normAutofit/>
          </a:bodyPr>
          <a:lstStyle/>
          <a:p>
            <a:pPr algn="ctr"/>
            <a:r>
              <a:rPr lang="es-MX" sz="3000" b="1" dirty="0">
                <a:latin typeface="Arial" panose="020B0604020202020204" pitchFamily="34" charset="0"/>
                <a:cs typeface="Arial" panose="020B0604020202020204" pitchFamily="34" charset="0"/>
              </a:rPr>
              <a:t>REGISTRA MONEDAS</a:t>
            </a:r>
          </a:p>
        </p:txBody>
      </p:sp>
      <p:sp>
        <p:nvSpPr>
          <p:cNvPr id="3" name="Marcador de contenido 2">
            <a:extLst>
              <a:ext uri="{FF2B5EF4-FFF2-40B4-BE49-F238E27FC236}">
                <a16:creationId xmlns:a16="http://schemas.microsoft.com/office/drawing/2014/main" id="{83B97E34-4F1A-4A5B-A6D9-63B3CA93DE9E}"/>
              </a:ext>
            </a:extLst>
          </p:cNvPr>
          <p:cNvSpPr>
            <a:spLocks noGrp="1"/>
          </p:cNvSpPr>
          <p:nvPr>
            <p:ph idx="1"/>
          </p:nvPr>
        </p:nvSpPr>
        <p:spPr>
          <a:xfrm>
            <a:off x="104504" y="1111321"/>
            <a:ext cx="9026434" cy="3225548"/>
          </a:xfrm>
        </p:spPr>
        <p:txBody>
          <a:bodyPr>
            <a:normAutofit/>
          </a:bodyPr>
          <a:lstStyle/>
          <a:p>
            <a:pPr algn="just"/>
            <a:r>
              <a:rPr lang="es-MX" sz="2400" dirty="0">
                <a:latin typeface="Arial" panose="020B0604020202020204" pitchFamily="34" charset="0"/>
                <a:cs typeface="Arial" panose="020B0604020202020204" pitchFamily="34" charset="0"/>
              </a:rPr>
              <a:t>Ingresa al menú Cuentas y pólizas&gt;Monedas     </a:t>
            </a:r>
          </a:p>
          <a:p>
            <a:pPr algn="just"/>
            <a:r>
              <a:rPr lang="es-MX" sz="2400" dirty="0">
                <a:latin typeface="Arial" panose="020B0604020202020204" pitchFamily="34" charset="0"/>
                <a:cs typeface="Arial" panose="020B0604020202020204" pitchFamily="34" charset="0"/>
              </a:rPr>
              <a:t>Dentro del catálogo selecciona el icono “Agregar” de la barra de herramientas.</a:t>
            </a:r>
          </a:p>
          <a:p>
            <a:pPr algn="just"/>
            <a:r>
              <a:rPr lang="es-MX" sz="2400" dirty="0">
                <a:latin typeface="Arial" panose="020B0604020202020204" pitchFamily="34" charset="0"/>
                <a:cs typeface="Arial" panose="020B0604020202020204" pitchFamily="34" charset="0"/>
              </a:rPr>
              <a:t>Registra la información correspondiente en la ventana “Agregar monedas”, y presiona el botón “Aceptar”, enseguida la moneda será registrada o presiona el botón “Guardar (F3)”, si deseas agregar más información sin salir de la ventana.</a:t>
            </a:r>
          </a:p>
          <a:p>
            <a:pPr algn="just"/>
            <a:endParaRPr lang="es-MX" sz="2400" dirty="0">
              <a:latin typeface="Arial" panose="020B0604020202020204" pitchFamily="34" charset="0"/>
              <a:cs typeface="Arial" panose="020B0604020202020204" pitchFamily="34" charset="0"/>
            </a:endParaRPr>
          </a:p>
        </p:txBody>
      </p:sp>
      <p:pic>
        <p:nvPicPr>
          <p:cNvPr id="5" name="Imagen 4">
            <a:extLst>
              <a:ext uri="{FF2B5EF4-FFF2-40B4-BE49-F238E27FC236}">
                <a16:creationId xmlns:a16="http://schemas.microsoft.com/office/drawing/2014/main" id="{B900C08A-9D1C-47D1-A3E2-E53E7C04A4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7315" y="4336869"/>
            <a:ext cx="5381896" cy="2292530"/>
          </a:xfrm>
          <a:prstGeom prst="rect">
            <a:avLst/>
          </a:prstGeom>
        </p:spPr>
      </p:pic>
      <p:sp>
        <p:nvSpPr>
          <p:cNvPr id="7" name="Rectángulo 6">
            <a:extLst>
              <a:ext uri="{FF2B5EF4-FFF2-40B4-BE49-F238E27FC236}">
                <a16:creationId xmlns:a16="http://schemas.microsoft.com/office/drawing/2014/main" id="{92E57F0E-10BA-409C-9A17-8AA7D5E782EA}"/>
              </a:ext>
            </a:extLst>
          </p:cNvPr>
          <p:cNvSpPr/>
          <p:nvPr/>
        </p:nvSpPr>
        <p:spPr>
          <a:xfrm>
            <a:off x="291549" y="5731266"/>
            <a:ext cx="4345765" cy="609013"/>
          </a:xfrm>
          <a:prstGeom prst="rect">
            <a:avLst/>
          </a:prstGeom>
        </p:spPr>
        <p:txBody>
          <a:bodyPr wrap="squar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r>
              <a:rPr lang="es-MX" sz="1400" dirty="0">
                <a:latin typeface="Calibri" panose="020F0502020204030204" pitchFamily="34" charset="0"/>
                <a:ea typeface="Calibri" panose="020F0502020204030204" pitchFamily="34" charset="0"/>
                <a:cs typeface="Times New Roman" panose="02020603050405020304" pitchFamily="18" charset="0"/>
              </a:rPr>
              <a:t>COI, MANUAL DE REFERENCIA. SISTEMA DE CONTABILIDAD INTEGRAL, 2007)</a:t>
            </a:r>
          </a:p>
        </p:txBody>
      </p:sp>
    </p:spTree>
    <p:extLst>
      <p:ext uri="{BB962C8B-B14F-4D97-AF65-F5344CB8AC3E}">
        <p14:creationId xmlns:p14="http://schemas.microsoft.com/office/powerpoint/2010/main" val="3257234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F6232D1B-A380-4EC5-930F-1FD32B05A3E8}"/>
              </a:ext>
            </a:extLst>
          </p:cNvPr>
          <p:cNvSpPr>
            <a:spLocks noGrp="1"/>
          </p:cNvSpPr>
          <p:nvPr>
            <p:ph idx="1"/>
          </p:nvPr>
        </p:nvSpPr>
        <p:spPr>
          <a:xfrm>
            <a:off x="104503" y="901337"/>
            <a:ext cx="9353006" cy="3258989"/>
          </a:xfrm>
        </p:spPr>
        <p:txBody>
          <a:bodyPr>
            <a:normAutofit fontScale="92500" lnSpcReduction="10000"/>
          </a:bodyPr>
          <a:lstStyle/>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Menú Archivos, opción Pólizas / Menú Edición / Agregar </a:t>
            </a:r>
          </a:p>
          <a:p>
            <a:pPr algn="just"/>
            <a:r>
              <a:rPr lang="es-MX" sz="2400" dirty="0">
                <a:latin typeface="Arial" panose="020B0604020202020204" pitchFamily="34" charset="0"/>
                <a:cs typeface="Arial" panose="020B0604020202020204" pitchFamily="34" charset="0"/>
              </a:rPr>
              <a:t>Tipo: Elegir el tipo de póliza que se agregará; éstas pueden ser de ingresos (</a:t>
            </a:r>
            <a:r>
              <a:rPr lang="es-MX" sz="2400" dirty="0" err="1">
                <a:latin typeface="Arial" panose="020B0604020202020204" pitchFamily="34" charset="0"/>
                <a:cs typeface="Arial" panose="020B0604020202020204" pitchFamily="34" charset="0"/>
              </a:rPr>
              <a:t>Ig</a:t>
            </a:r>
            <a:r>
              <a:rPr lang="es-MX" sz="2400" dirty="0">
                <a:latin typeface="Arial" panose="020B0604020202020204" pitchFamily="34" charset="0"/>
                <a:cs typeface="Arial" panose="020B0604020202020204" pitchFamily="34" charset="0"/>
              </a:rPr>
              <a:t>), egresos (</a:t>
            </a:r>
            <a:r>
              <a:rPr lang="es-MX" sz="2400" dirty="0" err="1">
                <a:latin typeface="Arial" panose="020B0604020202020204" pitchFamily="34" charset="0"/>
                <a:cs typeface="Arial" panose="020B0604020202020204" pitchFamily="34" charset="0"/>
              </a:rPr>
              <a:t>Eg</a:t>
            </a:r>
            <a:r>
              <a:rPr lang="es-MX" sz="2400" dirty="0">
                <a:latin typeface="Arial" panose="020B0604020202020204" pitchFamily="34" charset="0"/>
                <a:cs typeface="Arial" panose="020B0604020202020204" pitchFamily="34" charset="0"/>
              </a:rPr>
              <a:t>), diario (</a:t>
            </a:r>
            <a:r>
              <a:rPr lang="es-MX" sz="2400" dirty="0" err="1">
                <a:latin typeface="Arial" panose="020B0604020202020204" pitchFamily="34" charset="0"/>
                <a:cs typeface="Arial" panose="020B0604020202020204" pitchFamily="34" charset="0"/>
              </a:rPr>
              <a:t>Dr</a:t>
            </a:r>
            <a:r>
              <a:rPr lang="es-MX" sz="2400" dirty="0">
                <a:latin typeface="Arial" panose="020B0604020202020204" pitchFamily="34" charset="0"/>
                <a:cs typeface="Arial" panose="020B0604020202020204" pitchFamily="34" charset="0"/>
              </a:rPr>
              <a:t>). etc. </a:t>
            </a:r>
          </a:p>
          <a:p>
            <a:pPr algn="just"/>
            <a:r>
              <a:rPr lang="es-MX" sz="2400" dirty="0">
                <a:latin typeface="Arial" panose="020B0604020202020204" pitchFamily="34" charset="0"/>
                <a:cs typeface="Arial" panose="020B0604020202020204" pitchFamily="34" charset="0"/>
              </a:rPr>
              <a:t>Número: Indicar el número de póliza que quieras y consecutivos.  </a:t>
            </a:r>
          </a:p>
          <a:p>
            <a:pPr algn="just"/>
            <a:r>
              <a:rPr lang="es-MX" sz="2400" dirty="0">
                <a:latin typeface="Arial" panose="020B0604020202020204" pitchFamily="34" charset="0"/>
                <a:cs typeface="Arial" panose="020B0604020202020204" pitchFamily="34" charset="0"/>
              </a:rPr>
              <a:t>Fecha: Capturar la fecha del movimiento que estés realizando. </a:t>
            </a:r>
          </a:p>
          <a:p>
            <a:pPr algn="just"/>
            <a:r>
              <a:rPr lang="es-MX" sz="2400" dirty="0">
                <a:latin typeface="Arial" panose="020B0604020202020204" pitchFamily="34" charset="0"/>
                <a:cs typeface="Arial" panose="020B0604020202020204" pitchFamily="34" charset="0"/>
              </a:rPr>
              <a:t>Concepto de la póliza: Capturar la razón del movimiento que se efectuará. </a:t>
            </a:r>
          </a:p>
        </p:txBody>
      </p:sp>
      <p:sp>
        <p:nvSpPr>
          <p:cNvPr id="7" name="CuadroTexto 6">
            <a:extLst>
              <a:ext uri="{FF2B5EF4-FFF2-40B4-BE49-F238E27FC236}">
                <a16:creationId xmlns:a16="http://schemas.microsoft.com/office/drawing/2014/main" id="{BB58059B-840C-4131-B54A-4F945A4C906A}"/>
              </a:ext>
            </a:extLst>
          </p:cNvPr>
          <p:cNvSpPr txBox="1"/>
          <p:nvPr/>
        </p:nvSpPr>
        <p:spPr>
          <a:xfrm>
            <a:off x="-158837" y="248871"/>
            <a:ext cx="6376757" cy="553998"/>
          </a:xfrm>
          <a:prstGeom prst="rect">
            <a:avLst/>
          </a:prstGeom>
          <a:noFill/>
        </p:spPr>
        <p:txBody>
          <a:bodyPr wrap="square" rtlCol="0">
            <a:spAutoFit/>
          </a:bodyPr>
          <a:lstStyle/>
          <a:p>
            <a:pPr algn="ctr"/>
            <a:r>
              <a:rPr lang="es-MX" sz="3000" b="1" dirty="0">
                <a:solidFill>
                  <a:schemeClr val="accent1"/>
                </a:solidFill>
                <a:latin typeface="Arial" panose="020B0604020202020204" pitchFamily="34" charset="0"/>
                <a:cs typeface="Arial" panose="020B0604020202020204" pitchFamily="34" charset="0"/>
              </a:rPr>
              <a:t>CREACIÓN DE PÓLIZAS</a:t>
            </a:r>
          </a:p>
        </p:txBody>
      </p:sp>
      <p:pic>
        <p:nvPicPr>
          <p:cNvPr id="3074" name="Picture 2" descr="Resultado de imagen para coi">
            <a:hlinkClick r:id="rId2"/>
            <a:extLst>
              <a:ext uri="{FF2B5EF4-FFF2-40B4-BE49-F238E27FC236}">
                <a16:creationId xmlns:a16="http://schemas.microsoft.com/office/drawing/2014/main" id="{910084E7-3FFD-4164-B44D-E5149C8289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7855" y="3936394"/>
            <a:ext cx="4465596" cy="2426894"/>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a:extLst>
              <a:ext uri="{FF2B5EF4-FFF2-40B4-BE49-F238E27FC236}">
                <a16:creationId xmlns:a16="http://schemas.microsoft.com/office/drawing/2014/main" id="{4F60B2B1-7326-4126-9903-39C47C1F4B96}"/>
              </a:ext>
            </a:extLst>
          </p:cNvPr>
          <p:cNvSpPr/>
          <p:nvPr/>
        </p:nvSpPr>
        <p:spPr>
          <a:xfrm>
            <a:off x="404949" y="5691373"/>
            <a:ext cx="3685625" cy="572016"/>
          </a:xfrm>
          <a:prstGeom prst="rect">
            <a:avLst/>
          </a:prstGeom>
        </p:spPr>
        <p:txBody>
          <a:bodyPr wrap="squar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r>
              <a:rPr lang="es-MX" sz="1200" dirty="0">
                <a:latin typeface="Arial" panose="020B0604020202020204" pitchFamily="34" charset="0"/>
                <a:ea typeface="Calibri" panose="020F0502020204030204" pitchFamily="34" charset="0"/>
                <a:cs typeface="Arial" panose="020B0604020202020204" pitchFamily="34" charset="0"/>
              </a:rPr>
              <a:t>(COI, MANUAL DE REFERENCIA. SISTEMA DE CONTABILIDAD INTEGRAL, 2007)</a:t>
            </a:r>
          </a:p>
        </p:txBody>
      </p:sp>
    </p:spTree>
    <p:extLst>
      <p:ext uri="{BB962C8B-B14F-4D97-AF65-F5344CB8AC3E}">
        <p14:creationId xmlns:p14="http://schemas.microsoft.com/office/powerpoint/2010/main" val="587525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18F0AF4-B3BA-490F-A300-D3A6DFC8CEC1}"/>
              </a:ext>
            </a:extLst>
          </p:cNvPr>
          <p:cNvSpPr>
            <a:spLocks noGrp="1"/>
          </p:cNvSpPr>
          <p:nvPr>
            <p:ph idx="1"/>
          </p:nvPr>
        </p:nvSpPr>
        <p:spPr>
          <a:xfrm>
            <a:off x="130630" y="326571"/>
            <a:ext cx="9117874" cy="3879669"/>
          </a:xfrm>
        </p:spPr>
        <p:txBody>
          <a:bodyPr>
            <a:normAutofit fontScale="92500" lnSpcReduction="20000"/>
          </a:bodyPr>
          <a:lstStyle/>
          <a:p>
            <a:pPr algn="just"/>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No. de cuenta: Anotar el número de cuenta que va a ser afectada o buscar dentro de la lista de cuentas la que quieras y seleccionarla dando clic.</a:t>
            </a:r>
          </a:p>
          <a:p>
            <a:pPr algn="just"/>
            <a:r>
              <a:rPr lang="es-MX" sz="2400" dirty="0">
                <a:latin typeface="Arial" panose="020B0604020202020204" pitchFamily="34" charset="0"/>
                <a:cs typeface="Arial" panose="020B0604020202020204" pitchFamily="34" charset="0"/>
              </a:rPr>
              <a:t>Departamento: Anotar el Número del departamento que originó el movimiento. Este campo estará disponible cuando se manejen departamentos. </a:t>
            </a:r>
          </a:p>
          <a:p>
            <a:pPr algn="just"/>
            <a:r>
              <a:rPr lang="es-MX" sz="2400" dirty="0">
                <a:latin typeface="Arial" panose="020B0604020202020204" pitchFamily="34" charset="0"/>
                <a:cs typeface="Arial" panose="020B0604020202020204" pitchFamily="34" charset="0"/>
              </a:rPr>
              <a:t>Debe: Anotar la cantidad que va a cargarse a una cuenta. El campo aceptará hasta nueve enteros y dos decimales. </a:t>
            </a:r>
          </a:p>
          <a:p>
            <a:pPr algn="just"/>
            <a:r>
              <a:rPr lang="es-MX" sz="2400" dirty="0">
                <a:latin typeface="Arial" panose="020B0604020202020204" pitchFamily="34" charset="0"/>
                <a:cs typeface="Arial" panose="020B0604020202020204" pitchFamily="34" charset="0"/>
              </a:rPr>
              <a:t>Haber: Anotar la cantidad que va a abonarse a una cuenta. El campo acepta hasta nueve enteros y dos decimales. </a:t>
            </a:r>
          </a:p>
          <a:p>
            <a:pPr algn="just"/>
            <a:endParaRPr lang="es-MX" sz="2400" dirty="0">
              <a:latin typeface="Arial" panose="020B0604020202020204" pitchFamily="34" charset="0"/>
              <a:cs typeface="Arial" panose="020B0604020202020204" pitchFamily="34" charset="0"/>
            </a:endParaRPr>
          </a:p>
        </p:txBody>
      </p:sp>
      <p:pic>
        <p:nvPicPr>
          <p:cNvPr id="4098" name="Picture 2" descr="Resultado de imagen para coi">
            <a:hlinkClick r:id="rId2"/>
            <a:extLst>
              <a:ext uri="{FF2B5EF4-FFF2-40B4-BE49-F238E27FC236}">
                <a16:creationId xmlns:a16="http://schemas.microsoft.com/office/drawing/2014/main" id="{3933D827-15FC-4428-B2E3-2DCD62DB480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34" t="20661" r="3745" b="18107"/>
          <a:stretch/>
        </p:blipFill>
        <p:spPr bwMode="auto">
          <a:xfrm>
            <a:off x="5742356" y="4395250"/>
            <a:ext cx="3233530" cy="2130813"/>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88A776BD-6D4B-4772-A73E-E19257D8E6ED}"/>
              </a:ext>
            </a:extLst>
          </p:cNvPr>
          <p:cNvSpPr/>
          <p:nvPr/>
        </p:nvSpPr>
        <p:spPr>
          <a:xfrm>
            <a:off x="444137" y="5841004"/>
            <a:ext cx="4402183" cy="577594"/>
          </a:xfrm>
          <a:prstGeom prst="rect">
            <a:avLst/>
          </a:prstGeom>
        </p:spPr>
        <p:txBody>
          <a:bodyPr wrap="squar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r>
              <a:rPr lang="es-MX" sz="1200" dirty="0">
                <a:latin typeface="Arial" panose="020B0604020202020204" pitchFamily="34" charset="0"/>
                <a:ea typeface="Calibri" panose="020F0502020204030204" pitchFamily="34" charset="0"/>
                <a:cs typeface="Arial" panose="020B0604020202020204" pitchFamily="34" charset="0"/>
              </a:rPr>
              <a:t>COI, MANUAL DE REFERENCIA. SISTEMA DE CONTABILIDAD INTEGRAL, 2007)</a:t>
            </a:r>
          </a:p>
        </p:txBody>
      </p:sp>
    </p:spTree>
    <p:extLst>
      <p:ext uri="{BB962C8B-B14F-4D97-AF65-F5344CB8AC3E}">
        <p14:creationId xmlns:p14="http://schemas.microsoft.com/office/powerpoint/2010/main" val="2804976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6E435DF-1C89-4FBA-8C8D-9D1D71BB7DF8}"/>
              </a:ext>
            </a:extLst>
          </p:cNvPr>
          <p:cNvSpPr>
            <a:spLocks noGrp="1"/>
          </p:cNvSpPr>
          <p:nvPr>
            <p:ph idx="1"/>
          </p:nvPr>
        </p:nvSpPr>
        <p:spPr>
          <a:xfrm>
            <a:off x="274321" y="365760"/>
            <a:ext cx="11546618" cy="5617029"/>
          </a:xfrm>
        </p:spPr>
        <p:txBody>
          <a:bodyPr>
            <a:normAutofit/>
          </a:bodyPr>
          <a:lstStyle/>
          <a:p>
            <a:pPr marL="0" indent="0" algn="just">
              <a:buNone/>
            </a:pPr>
            <a:r>
              <a:rPr lang="es-MX" sz="2400" b="1" dirty="0">
                <a:solidFill>
                  <a:schemeClr val="accent1"/>
                </a:solidFill>
                <a:latin typeface="Arial" panose="020B0604020202020204" pitchFamily="34" charset="0"/>
                <a:cs typeface="Arial" panose="020B0604020202020204" pitchFamily="34" charset="0"/>
              </a:rPr>
              <a:t>Modificación de una Póliza</a:t>
            </a:r>
          </a:p>
          <a:p>
            <a:pPr marL="0" indent="0" algn="just">
              <a:buNone/>
            </a:pPr>
            <a:r>
              <a:rPr lang="es-MX" sz="2400" dirty="0">
                <a:latin typeface="Arial" panose="020B0604020202020204" pitchFamily="34" charset="0"/>
                <a:cs typeface="Arial" panose="020B0604020202020204" pitchFamily="34" charset="0"/>
              </a:rPr>
              <a:t>Por medio de esta función  se realizaran cambios a las pólizas ya capturadas y automáticamente afectaran las correcciones a los auxiliares de las cuentas con movimientos modificados.</a:t>
            </a: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r>
              <a:rPr lang="es-MX" sz="2400" b="1" dirty="0">
                <a:solidFill>
                  <a:schemeClr val="accent1"/>
                </a:solidFill>
                <a:latin typeface="Arial" panose="020B0604020202020204" pitchFamily="34" charset="0"/>
                <a:cs typeface="Arial" panose="020B0604020202020204" pitchFamily="34" charset="0"/>
              </a:rPr>
              <a:t>Eliminar una Póliza</a:t>
            </a:r>
          </a:p>
          <a:p>
            <a:pPr marL="0" indent="0" algn="just">
              <a:buNone/>
            </a:pPr>
            <a:r>
              <a:rPr lang="es-MX" sz="2400" dirty="0">
                <a:latin typeface="Arial" panose="020B0604020202020204" pitchFamily="34" charset="0"/>
                <a:cs typeface="Arial" panose="020B0604020202020204" pitchFamily="34" charset="0"/>
              </a:rPr>
              <a:t>Este proceso permite dar de baja pólizas capturadas anteriormente esto afectara  cuentas que integren la póliza.</a:t>
            </a:r>
          </a:p>
          <a:p>
            <a:pPr marL="0" indent="0" algn="just">
              <a:buNone/>
            </a:pPr>
            <a:endParaRPr lang="es-MX" sz="2400" dirty="0">
              <a:latin typeface="Arial" panose="020B0604020202020204" pitchFamily="34" charset="0"/>
              <a:cs typeface="Arial" panose="020B0604020202020204" pitchFamily="34" charset="0"/>
            </a:endParaRPr>
          </a:p>
          <a:p>
            <a:pPr marL="0" indent="0" algn="just">
              <a:buNone/>
            </a:pPr>
            <a:r>
              <a:rPr lang="es-MX" sz="2400" b="1" dirty="0">
                <a:solidFill>
                  <a:schemeClr val="accent1"/>
                </a:solidFill>
                <a:latin typeface="Arial" panose="020B0604020202020204" pitchFamily="34" charset="0"/>
                <a:cs typeface="Arial" panose="020B0604020202020204" pitchFamily="34" charset="0"/>
              </a:rPr>
              <a:t>Nota: </a:t>
            </a:r>
            <a:r>
              <a:rPr lang="es-MX" sz="2400" dirty="0">
                <a:latin typeface="Arial" panose="020B0604020202020204" pitchFamily="34" charset="0"/>
                <a:cs typeface="Arial" panose="020B0604020202020204" pitchFamily="34" charset="0"/>
              </a:rPr>
              <a:t>Si se elimina una póliza de meses anteriores, será necesario efectuar el proceso de traspaso de saldos, que actualizará los saldos de los meses subsecuentes a aquellos cuentas donde se efectúo el cambio.</a:t>
            </a:r>
          </a:p>
        </p:txBody>
      </p:sp>
      <p:sp>
        <p:nvSpPr>
          <p:cNvPr id="6" name="Rectángulo 5">
            <a:extLst>
              <a:ext uri="{FF2B5EF4-FFF2-40B4-BE49-F238E27FC236}">
                <a16:creationId xmlns:a16="http://schemas.microsoft.com/office/drawing/2014/main" id="{A3ECAA40-60FE-44CE-843D-100E8FF0C87C}"/>
              </a:ext>
            </a:extLst>
          </p:cNvPr>
          <p:cNvSpPr/>
          <p:nvPr/>
        </p:nvSpPr>
        <p:spPr>
          <a:xfrm>
            <a:off x="901338" y="6269143"/>
            <a:ext cx="4206239" cy="369332"/>
          </a:xfrm>
          <a:prstGeom prst="rect">
            <a:avLst/>
          </a:prstGeom>
        </p:spPr>
        <p:txBody>
          <a:bodyPr wrap="square">
            <a:spAutoFit/>
          </a:bodyPr>
          <a:lstStyle/>
          <a:p>
            <a:r>
              <a:rPr lang="es-MX" dirty="0">
                <a:latin typeface="Arial" panose="020B0604020202020204" pitchFamily="34" charset="0"/>
                <a:ea typeface="Calibri" panose="020F0502020204030204" pitchFamily="34" charset="0"/>
                <a:cs typeface="Arial" panose="020B0604020202020204" pitchFamily="34" charset="0"/>
              </a:rPr>
              <a:t>(</a:t>
            </a:r>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5092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844E49F9-EDE1-41CA-B874-5B89F189C381}"/>
              </a:ext>
            </a:extLst>
          </p:cNvPr>
          <p:cNvGraphicFramePr/>
          <p:nvPr/>
        </p:nvGraphicFramePr>
        <p:xfrm>
          <a:off x="2873829" y="587829"/>
          <a:ext cx="6453051"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a:extLst>
              <a:ext uri="{FF2B5EF4-FFF2-40B4-BE49-F238E27FC236}">
                <a16:creationId xmlns:a16="http://schemas.microsoft.com/office/drawing/2014/main" id="{49594ED6-C2E8-4FC8-8C4B-3DFA03D81B94}"/>
              </a:ext>
            </a:extLst>
          </p:cNvPr>
          <p:cNvPicPr>
            <a:picLocks noChangeAspect="1"/>
          </p:cNvPicPr>
          <p:nvPr/>
        </p:nvPicPr>
        <p:blipFill>
          <a:blip r:embed="rId7"/>
          <a:stretch>
            <a:fillRect/>
          </a:stretch>
        </p:blipFill>
        <p:spPr>
          <a:xfrm>
            <a:off x="9506090" y="185138"/>
            <a:ext cx="2327406" cy="1702490"/>
          </a:xfrm>
          <a:prstGeom prst="rect">
            <a:avLst/>
          </a:prstGeom>
        </p:spPr>
      </p:pic>
      <p:pic>
        <p:nvPicPr>
          <p:cNvPr id="8" name="Imagen 7">
            <a:extLst>
              <a:ext uri="{FF2B5EF4-FFF2-40B4-BE49-F238E27FC236}">
                <a16:creationId xmlns:a16="http://schemas.microsoft.com/office/drawing/2014/main" id="{B0FB90E1-0B57-4D0F-80F0-DE6D8FCA0F02}"/>
              </a:ext>
            </a:extLst>
          </p:cNvPr>
          <p:cNvPicPr>
            <a:picLocks noChangeAspect="1"/>
          </p:cNvPicPr>
          <p:nvPr/>
        </p:nvPicPr>
        <p:blipFill>
          <a:blip r:embed="rId8"/>
          <a:stretch>
            <a:fillRect/>
          </a:stretch>
        </p:blipFill>
        <p:spPr>
          <a:xfrm>
            <a:off x="162750" y="2046366"/>
            <a:ext cx="2407754" cy="2299348"/>
          </a:xfrm>
          <a:prstGeom prst="rect">
            <a:avLst/>
          </a:prstGeom>
        </p:spPr>
      </p:pic>
      <p:sp>
        <p:nvSpPr>
          <p:cNvPr id="9" name="CuadroTexto 8">
            <a:extLst>
              <a:ext uri="{FF2B5EF4-FFF2-40B4-BE49-F238E27FC236}">
                <a16:creationId xmlns:a16="http://schemas.microsoft.com/office/drawing/2014/main" id="{FE57ABA3-4C86-4E18-A2EF-C174C7A00E42}"/>
              </a:ext>
            </a:extLst>
          </p:cNvPr>
          <p:cNvSpPr txBox="1"/>
          <p:nvPr/>
        </p:nvSpPr>
        <p:spPr>
          <a:xfrm>
            <a:off x="162750" y="133302"/>
            <a:ext cx="2434259" cy="1754326"/>
          </a:xfrm>
          <a:prstGeom prst="rect">
            <a:avLst/>
          </a:prstGeom>
          <a:noFill/>
        </p:spPr>
        <p:txBody>
          <a:bodyPr wrap="square" rtlCol="0">
            <a:spAutoFit/>
          </a:bodyPr>
          <a:lstStyle/>
          <a:p>
            <a:pPr algn="ctr"/>
            <a:r>
              <a:rPr lang="es-MX" sz="3600" b="1" dirty="0">
                <a:solidFill>
                  <a:schemeClr val="accent1"/>
                </a:solidFill>
                <a:latin typeface="Arial" panose="020B0604020202020204" pitchFamily="34" charset="0"/>
                <a:cs typeface="Arial" panose="020B0604020202020204" pitchFamily="34" charset="0"/>
              </a:rPr>
              <a:t>Proceso con Pólizas</a:t>
            </a:r>
          </a:p>
        </p:txBody>
      </p:sp>
      <p:sp>
        <p:nvSpPr>
          <p:cNvPr id="11" name="Rectángulo 10">
            <a:extLst>
              <a:ext uri="{FF2B5EF4-FFF2-40B4-BE49-F238E27FC236}">
                <a16:creationId xmlns:a16="http://schemas.microsoft.com/office/drawing/2014/main" id="{A0F51EB3-DFE0-46D1-BB48-D1EE193F1917}"/>
              </a:ext>
            </a:extLst>
          </p:cNvPr>
          <p:cNvSpPr/>
          <p:nvPr/>
        </p:nvSpPr>
        <p:spPr>
          <a:xfrm>
            <a:off x="4851800" y="6211669"/>
            <a:ext cx="3100663" cy="276999"/>
          </a:xfrm>
          <a:prstGeom prst="rect">
            <a:avLst/>
          </a:prstGeom>
        </p:spPr>
        <p:txBody>
          <a:bodyPr wrap="square">
            <a:spAutoFit/>
          </a:bodyPr>
          <a:lstStyle/>
          <a:p>
            <a:pPr algn="ctr"/>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1373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EE2B650B-AD99-4DCB-9401-D33FBF5DE54F}"/>
              </a:ext>
            </a:extLst>
          </p:cNvPr>
          <p:cNvGraphicFramePr/>
          <p:nvPr/>
        </p:nvGraphicFramePr>
        <p:xfrm>
          <a:off x="172278" y="182881"/>
          <a:ext cx="8344705" cy="6562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Imagen 10">
            <a:extLst>
              <a:ext uri="{FF2B5EF4-FFF2-40B4-BE49-F238E27FC236}">
                <a16:creationId xmlns:a16="http://schemas.microsoft.com/office/drawing/2014/main" id="{0BA5302E-95FD-468C-ACF8-7947E009E589}"/>
              </a:ext>
            </a:extLst>
          </p:cNvPr>
          <p:cNvPicPr>
            <a:picLocks noChangeAspect="1"/>
          </p:cNvPicPr>
          <p:nvPr/>
        </p:nvPicPr>
        <p:blipFill>
          <a:blip r:embed="rId7"/>
          <a:stretch>
            <a:fillRect/>
          </a:stretch>
        </p:blipFill>
        <p:spPr>
          <a:xfrm>
            <a:off x="7670692" y="182880"/>
            <a:ext cx="1852131" cy="1683025"/>
          </a:xfrm>
          <a:prstGeom prst="rect">
            <a:avLst/>
          </a:prstGeom>
        </p:spPr>
      </p:pic>
      <p:sp>
        <p:nvSpPr>
          <p:cNvPr id="7" name="Rectángulo 6">
            <a:extLst>
              <a:ext uri="{FF2B5EF4-FFF2-40B4-BE49-F238E27FC236}">
                <a16:creationId xmlns:a16="http://schemas.microsoft.com/office/drawing/2014/main" id="{3A7AE649-6D33-477F-9E91-77C63861024B}"/>
              </a:ext>
            </a:extLst>
          </p:cNvPr>
          <p:cNvSpPr/>
          <p:nvPr/>
        </p:nvSpPr>
        <p:spPr>
          <a:xfrm>
            <a:off x="8154229" y="5042263"/>
            <a:ext cx="3132080" cy="670889"/>
          </a:xfrm>
          <a:prstGeom prst="rect">
            <a:avLst/>
          </a:prstGeom>
        </p:spPr>
        <p:txBody>
          <a:bodyPr wrap="square">
            <a:spAutoFit/>
          </a:bodyPr>
          <a:lstStyle/>
          <a:p>
            <a:pPr>
              <a:lnSpc>
                <a:spcPct val="107000"/>
              </a:lnSpc>
              <a:spcAft>
                <a:spcPts val="800"/>
              </a:spcAft>
            </a:pPr>
            <a:r>
              <a:rPr lang="es-MX" sz="1200" dirty="0">
                <a:latin typeface="Arial" panose="020B0604020202020204" pitchFamily="34" charset="0"/>
                <a:ea typeface="Calibri" panose="020F0502020204030204" pitchFamily="34" charset="0"/>
                <a:cs typeface="Arial" panose="020B0604020202020204" pitchFamily="34" charset="0"/>
              </a:rPr>
              <a:t> (COI, MANUAL DE REFERENCIA. SISTEMA DE CONTABILIDAD INTEGRAL, 2007)</a:t>
            </a:r>
          </a:p>
        </p:txBody>
      </p:sp>
    </p:spTree>
    <p:extLst>
      <p:ext uri="{BB962C8B-B14F-4D97-AF65-F5344CB8AC3E}">
        <p14:creationId xmlns:p14="http://schemas.microsoft.com/office/powerpoint/2010/main" val="1752650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59B5473-A958-41EC-A469-C5BEF1E5246D}"/>
              </a:ext>
            </a:extLst>
          </p:cNvPr>
          <p:cNvSpPr>
            <a:spLocks noGrp="1"/>
          </p:cNvSpPr>
          <p:nvPr>
            <p:ph idx="1"/>
          </p:nvPr>
        </p:nvSpPr>
        <p:spPr>
          <a:xfrm>
            <a:off x="543338" y="775252"/>
            <a:ext cx="11224591" cy="6082748"/>
          </a:xfrm>
        </p:spPr>
        <p:txBody>
          <a:bodyPr>
            <a:normAutofit/>
          </a:bodyPr>
          <a:lstStyle/>
          <a:p>
            <a:pPr marL="0" indent="0" algn="ctr">
              <a:buNone/>
            </a:pPr>
            <a:r>
              <a:rPr lang="es-MX" sz="2400" dirty="0">
                <a:latin typeface="Arial" panose="020B0604020202020204" pitchFamily="34" charset="0"/>
                <a:cs typeface="Arial" panose="020B0604020202020204" pitchFamily="34" charset="0"/>
              </a:rPr>
              <a:t>COI en tres procesos </a:t>
            </a:r>
          </a:p>
          <a:p>
            <a:pPr marL="0" indent="0" algn="just">
              <a:buNone/>
            </a:pPr>
            <a:endParaRPr lang="es-MX" sz="2400" dirty="0">
              <a:latin typeface="Arial" panose="020B0604020202020204" pitchFamily="34" charset="0"/>
              <a:cs typeface="Arial" panose="020B0604020202020204" pitchFamily="34" charset="0"/>
            </a:endParaRPr>
          </a:p>
        </p:txBody>
      </p:sp>
      <p:graphicFrame>
        <p:nvGraphicFramePr>
          <p:cNvPr id="4" name="Diagrama 3">
            <a:extLst>
              <a:ext uri="{FF2B5EF4-FFF2-40B4-BE49-F238E27FC236}">
                <a16:creationId xmlns:a16="http://schemas.microsoft.com/office/drawing/2014/main" id="{120567A0-2E55-4B59-B9DB-B42CB7877AC3}"/>
              </a:ext>
            </a:extLst>
          </p:cNvPr>
          <p:cNvGraphicFramePr/>
          <p:nvPr/>
        </p:nvGraphicFramePr>
        <p:xfrm>
          <a:off x="543338" y="222069"/>
          <a:ext cx="8718228" cy="55582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ángulo 6">
            <a:extLst>
              <a:ext uri="{FF2B5EF4-FFF2-40B4-BE49-F238E27FC236}">
                <a16:creationId xmlns:a16="http://schemas.microsoft.com/office/drawing/2014/main" id="{D6662D97-41E3-4377-AA10-FE8D1D01533C}"/>
              </a:ext>
            </a:extLst>
          </p:cNvPr>
          <p:cNvSpPr/>
          <p:nvPr/>
        </p:nvSpPr>
        <p:spPr>
          <a:xfrm>
            <a:off x="4219304" y="5780320"/>
            <a:ext cx="4454434" cy="572016"/>
          </a:xfrm>
          <a:prstGeom prst="rect">
            <a:avLst/>
          </a:prstGeom>
        </p:spPr>
        <p:txBody>
          <a:bodyPr wrap="squar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r>
              <a:rPr lang="es-MX" sz="1400" dirty="0">
                <a:latin typeface="Arial" panose="020B0604020202020204" pitchFamily="34" charset="0"/>
                <a:ea typeface="Calibri" panose="020F0502020204030204" pitchFamily="34" charset="0"/>
                <a:cs typeface="Arial" panose="020B0604020202020204" pitchFamily="34" charset="0"/>
              </a:rPr>
              <a:t>(</a:t>
            </a:r>
            <a:r>
              <a:rPr lang="es-MX" sz="1200" dirty="0">
                <a:latin typeface="Arial" panose="020B0604020202020204" pitchFamily="34" charset="0"/>
                <a:ea typeface="Calibri" panose="020F0502020204030204" pitchFamily="34" charset="0"/>
                <a:cs typeface="Arial" panose="020B0604020202020204" pitchFamily="34" charset="0"/>
              </a:rPr>
              <a:t>COI, MANUAL DE REFERENCIA. SISTEMA DE CONTABILIDAD INTEGRAL, 2007)</a:t>
            </a:r>
          </a:p>
        </p:txBody>
      </p:sp>
    </p:spTree>
    <p:extLst>
      <p:ext uri="{BB962C8B-B14F-4D97-AF65-F5344CB8AC3E}">
        <p14:creationId xmlns:p14="http://schemas.microsoft.com/office/powerpoint/2010/main" val="538115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800A7CFD-7016-48B9-A4B9-DA6509C2EF5C}"/>
              </a:ext>
            </a:extLst>
          </p:cNvPr>
          <p:cNvPicPr>
            <a:picLocks noChangeAspect="1"/>
          </p:cNvPicPr>
          <p:nvPr/>
        </p:nvPicPr>
        <p:blipFill>
          <a:blip r:embed="rId2"/>
          <a:stretch>
            <a:fillRect/>
          </a:stretch>
        </p:blipFill>
        <p:spPr>
          <a:xfrm>
            <a:off x="119271" y="4781756"/>
            <a:ext cx="4476078" cy="1907907"/>
          </a:xfrm>
          <a:prstGeom prst="rect">
            <a:avLst/>
          </a:prstGeom>
        </p:spPr>
      </p:pic>
      <p:graphicFrame>
        <p:nvGraphicFramePr>
          <p:cNvPr id="7" name="Diagrama 6">
            <a:extLst>
              <a:ext uri="{FF2B5EF4-FFF2-40B4-BE49-F238E27FC236}">
                <a16:creationId xmlns:a16="http://schemas.microsoft.com/office/drawing/2014/main" id="{C73EBC44-0E6E-4D08-99F1-A3A84031F383}"/>
              </a:ext>
            </a:extLst>
          </p:cNvPr>
          <p:cNvGraphicFramePr/>
          <p:nvPr/>
        </p:nvGraphicFramePr>
        <p:xfrm>
          <a:off x="225289" y="248194"/>
          <a:ext cx="10198872" cy="6609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Imagen 9">
            <a:extLst>
              <a:ext uri="{FF2B5EF4-FFF2-40B4-BE49-F238E27FC236}">
                <a16:creationId xmlns:a16="http://schemas.microsoft.com/office/drawing/2014/main" id="{ED8953CC-0F8E-44DC-B166-D3AC53233650}"/>
              </a:ext>
            </a:extLst>
          </p:cNvPr>
          <p:cNvPicPr>
            <a:picLocks noChangeAspect="1"/>
          </p:cNvPicPr>
          <p:nvPr/>
        </p:nvPicPr>
        <p:blipFill>
          <a:blip r:embed="rId8"/>
          <a:stretch>
            <a:fillRect/>
          </a:stretch>
        </p:blipFill>
        <p:spPr>
          <a:xfrm>
            <a:off x="699914" y="413565"/>
            <a:ext cx="2188679" cy="1456881"/>
          </a:xfrm>
          <a:prstGeom prst="rect">
            <a:avLst/>
          </a:prstGeom>
        </p:spPr>
      </p:pic>
      <p:sp>
        <p:nvSpPr>
          <p:cNvPr id="6" name="Rectángulo 5">
            <a:extLst>
              <a:ext uri="{FF2B5EF4-FFF2-40B4-BE49-F238E27FC236}">
                <a16:creationId xmlns:a16="http://schemas.microsoft.com/office/drawing/2014/main" id="{5D12A65C-B5F8-4F01-A62D-1A62C11FB8A3}"/>
              </a:ext>
            </a:extLst>
          </p:cNvPr>
          <p:cNvSpPr/>
          <p:nvPr/>
        </p:nvSpPr>
        <p:spPr>
          <a:xfrm>
            <a:off x="6822145" y="6488667"/>
            <a:ext cx="2575705" cy="369332"/>
          </a:xfrm>
          <a:prstGeom prst="rect">
            <a:avLst/>
          </a:prstGeom>
        </p:spPr>
        <p:txBody>
          <a:bodyPr wrap="none">
            <a:spAutoFit/>
          </a:bodyPr>
          <a:lstStyle/>
          <a:p>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r>
              <a:rPr lang="es-MX" dirty="0">
                <a:latin typeface="Arial" panose="020B0604020202020204" pitchFamily="34" charset="0"/>
                <a:ea typeface="Calibri" panose="020F050202020403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02099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C0FF896-E474-41F2-8444-2FBE2AA6D100}"/>
              </a:ext>
            </a:extLst>
          </p:cNvPr>
          <p:cNvSpPr>
            <a:spLocks noGrp="1"/>
          </p:cNvSpPr>
          <p:nvPr>
            <p:ph idx="1"/>
          </p:nvPr>
        </p:nvSpPr>
        <p:spPr>
          <a:xfrm>
            <a:off x="705679" y="222070"/>
            <a:ext cx="8294630" cy="3383280"/>
          </a:xfrm>
        </p:spPr>
        <p:txBody>
          <a:bodyPr>
            <a:normAutofit fontScale="92500" lnSpcReduction="20000"/>
          </a:bodyPr>
          <a:lstStyle/>
          <a:p>
            <a:pPr marL="0" indent="0" algn="ctr">
              <a:buNone/>
            </a:pPr>
            <a:r>
              <a:rPr lang="es-MX" b="1" dirty="0">
                <a:solidFill>
                  <a:schemeClr val="accent1"/>
                </a:solidFill>
                <a:latin typeface="Arial" panose="020B0604020202020204" pitchFamily="34" charset="0"/>
                <a:cs typeface="Arial" panose="020B0604020202020204" pitchFamily="34" charset="0"/>
              </a:rPr>
              <a:t>Obtén la balanza de comprobación</a:t>
            </a:r>
          </a:p>
          <a:p>
            <a:pPr algn="just"/>
            <a:r>
              <a:rPr lang="es-MX" sz="2400" dirty="0">
                <a:latin typeface="Arial" panose="020B0604020202020204" pitchFamily="34" charset="0"/>
                <a:cs typeface="Arial" panose="020B0604020202020204" pitchFamily="34" charset="0"/>
              </a:rPr>
              <a:t>Ingresa al menú Cuentas y pólizas&gt;Balanza de comprobación</a:t>
            </a:r>
          </a:p>
          <a:p>
            <a:pPr algn="just"/>
            <a:r>
              <a:rPr lang="es-MX" sz="2400" dirty="0">
                <a:latin typeface="Arial" panose="020B0604020202020204" pitchFamily="34" charset="0"/>
                <a:cs typeface="Arial" panose="020B0604020202020204" pitchFamily="34" charset="0"/>
              </a:rPr>
              <a:t>Define los criterios que se solicitan de acuerdo a los datos que requieras imprimir con ayuda de la herramienta “Filtrar”</a:t>
            </a:r>
          </a:p>
          <a:p>
            <a:pPr lvl="1" algn="just">
              <a:buFont typeface="Wingdings" panose="05000000000000000000" pitchFamily="2" charset="2"/>
              <a:buChar char="ü"/>
            </a:pPr>
            <a:r>
              <a:rPr lang="es-MX" dirty="0">
                <a:latin typeface="Arial" panose="020B0604020202020204" pitchFamily="34" charset="0"/>
                <a:cs typeface="Arial" panose="020B0604020202020204" pitchFamily="34" charset="0"/>
              </a:rPr>
              <a:t>No. cuenta</a:t>
            </a:r>
          </a:p>
          <a:p>
            <a:pPr lvl="1" algn="just">
              <a:buFont typeface="Wingdings" panose="05000000000000000000" pitchFamily="2" charset="2"/>
              <a:buChar char="ü"/>
            </a:pPr>
            <a:r>
              <a:rPr lang="es-MX" dirty="0">
                <a:latin typeface="Arial" panose="020B0604020202020204" pitchFamily="34" charset="0"/>
                <a:cs typeface="Arial" panose="020B0604020202020204" pitchFamily="34" charset="0"/>
              </a:rPr>
              <a:t>Tipo de moneda</a:t>
            </a:r>
          </a:p>
          <a:p>
            <a:pPr lvl="1" algn="just">
              <a:buFont typeface="Wingdings" panose="05000000000000000000" pitchFamily="2" charset="2"/>
              <a:buChar char="ü"/>
            </a:pPr>
            <a:r>
              <a:rPr lang="es-MX" dirty="0">
                <a:latin typeface="Arial" panose="020B0604020202020204" pitchFamily="34" charset="0"/>
                <a:cs typeface="Arial" panose="020B0604020202020204" pitchFamily="34" charset="0"/>
              </a:rPr>
              <a:t>Nivel de balanza</a:t>
            </a:r>
          </a:p>
          <a:p>
            <a:pPr lvl="1" algn="just">
              <a:buFont typeface="Wingdings" panose="05000000000000000000" pitchFamily="2" charset="2"/>
              <a:buChar char="ü"/>
            </a:pPr>
            <a:r>
              <a:rPr lang="es-MX" dirty="0">
                <a:latin typeface="Arial" panose="020B0604020202020204" pitchFamily="34" charset="0"/>
                <a:cs typeface="Arial" panose="020B0604020202020204" pitchFamily="34" charset="0"/>
              </a:rPr>
              <a:t>Cuentas</a:t>
            </a:r>
          </a:p>
          <a:p>
            <a:pPr lvl="1" algn="just">
              <a:buFont typeface="Wingdings" panose="05000000000000000000" pitchFamily="2" charset="2"/>
              <a:buChar char="ü"/>
            </a:pPr>
            <a:r>
              <a:rPr lang="es-MX" dirty="0">
                <a:latin typeface="Arial" panose="020B0604020202020204" pitchFamily="34" charset="0"/>
                <a:cs typeface="Arial" panose="020B0604020202020204" pitchFamily="34" charset="0"/>
              </a:rPr>
              <a:t>Con código agrupador</a:t>
            </a:r>
          </a:p>
          <a:p>
            <a:pPr algn="just"/>
            <a:r>
              <a:rPr lang="es-MX" sz="2400" dirty="0">
                <a:latin typeface="Arial" panose="020B0604020202020204" pitchFamily="34" charset="0"/>
                <a:cs typeface="Arial" panose="020B0604020202020204" pitchFamily="34" charset="0"/>
              </a:rPr>
              <a:t>Verifica tu información y “Genera el XML”</a:t>
            </a:r>
          </a:p>
        </p:txBody>
      </p:sp>
      <p:pic>
        <p:nvPicPr>
          <p:cNvPr id="4" name="Imagen 3">
            <a:extLst>
              <a:ext uri="{FF2B5EF4-FFF2-40B4-BE49-F238E27FC236}">
                <a16:creationId xmlns:a16="http://schemas.microsoft.com/office/drawing/2014/main" id="{3A5F2226-2672-4681-A450-A7D9C3796AD7}"/>
              </a:ext>
            </a:extLst>
          </p:cNvPr>
          <p:cNvPicPr>
            <a:picLocks noChangeAspect="1"/>
          </p:cNvPicPr>
          <p:nvPr/>
        </p:nvPicPr>
        <p:blipFill>
          <a:blip r:embed="rId2"/>
          <a:stretch>
            <a:fillRect/>
          </a:stretch>
        </p:blipFill>
        <p:spPr>
          <a:xfrm>
            <a:off x="3827417" y="3605350"/>
            <a:ext cx="6701246" cy="2749826"/>
          </a:xfrm>
          <a:prstGeom prst="rect">
            <a:avLst/>
          </a:prstGeom>
        </p:spPr>
      </p:pic>
      <p:sp>
        <p:nvSpPr>
          <p:cNvPr id="6" name="Rectángulo 5">
            <a:extLst>
              <a:ext uri="{FF2B5EF4-FFF2-40B4-BE49-F238E27FC236}">
                <a16:creationId xmlns:a16="http://schemas.microsoft.com/office/drawing/2014/main" id="{9BA35862-445B-4B45-A75B-7260F26944BB}"/>
              </a:ext>
            </a:extLst>
          </p:cNvPr>
          <p:cNvSpPr/>
          <p:nvPr/>
        </p:nvSpPr>
        <p:spPr>
          <a:xfrm>
            <a:off x="198783" y="5376695"/>
            <a:ext cx="3628634" cy="487569"/>
          </a:xfrm>
          <a:prstGeom prst="rect">
            <a:avLst/>
          </a:prstGeom>
        </p:spPr>
        <p:txBody>
          <a:bodyPr wrap="square">
            <a:spAutoFit/>
          </a:bodyPr>
          <a:lstStyle/>
          <a:p>
            <a:pPr>
              <a:lnSpc>
                <a:spcPct val="107000"/>
              </a:lnSpc>
              <a:spcAft>
                <a:spcPts val="800"/>
              </a:spcAft>
            </a:pPr>
            <a:r>
              <a:rPr lang="es-MX" sz="1200" dirty="0">
                <a:latin typeface="Arial" panose="020B0604020202020204" pitchFamily="34" charset="0"/>
                <a:ea typeface="Calibri" panose="020F0502020204030204" pitchFamily="34" charset="0"/>
                <a:cs typeface="Arial" panose="020B0604020202020204" pitchFamily="34" charset="0"/>
              </a:rPr>
              <a:t> (COI, MANUAL DE REFERENCIA. SISTEMA DE CONTABILIDAD INTEGRAL, 2007)</a:t>
            </a:r>
          </a:p>
        </p:txBody>
      </p:sp>
    </p:spTree>
    <p:extLst>
      <p:ext uri="{BB962C8B-B14F-4D97-AF65-F5344CB8AC3E}">
        <p14:creationId xmlns:p14="http://schemas.microsoft.com/office/powerpoint/2010/main" val="3876388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FCE1CE-BB0E-4601-A2EB-64B8804A41F4}"/>
              </a:ext>
            </a:extLst>
          </p:cNvPr>
          <p:cNvSpPr>
            <a:spLocks noGrp="1"/>
          </p:cNvSpPr>
          <p:nvPr>
            <p:ph type="title"/>
          </p:nvPr>
        </p:nvSpPr>
        <p:spPr>
          <a:xfrm>
            <a:off x="677334" y="609600"/>
            <a:ext cx="8596668" cy="768626"/>
          </a:xfrm>
        </p:spPr>
        <p:txBody>
          <a:bodyPr/>
          <a:lstStyle/>
          <a:p>
            <a:pPr algn="ctr"/>
            <a:r>
              <a:rPr lang="es-MX" b="1" dirty="0">
                <a:latin typeface="Arial" panose="020B0604020202020204" pitchFamily="34" charset="0"/>
                <a:cs typeface="Arial" panose="020B0604020202020204" pitchFamily="34" charset="0"/>
              </a:rPr>
              <a:t>PROCESO CONTABLE</a:t>
            </a:r>
          </a:p>
        </p:txBody>
      </p:sp>
      <p:sp>
        <p:nvSpPr>
          <p:cNvPr id="3" name="Marcador de contenido 2">
            <a:extLst>
              <a:ext uri="{FF2B5EF4-FFF2-40B4-BE49-F238E27FC236}">
                <a16:creationId xmlns:a16="http://schemas.microsoft.com/office/drawing/2014/main" id="{13515BC2-5082-4B32-BD77-C7D02E701489}"/>
              </a:ext>
            </a:extLst>
          </p:cNvPr>
          <p:cNvSpPr>
            <a:spLocks noGrp="1"/>
          </p:cNvSpPr>
          <p:nvPr>
            <p:ph idx="1"/>
          </p:nvPr>
        </p:nvSpPr>
        <p:spPr/>
        <p:txBody>
          <a:bodyPr/>
          <a:lstStyle/>
          <a:p>
            <a:pPr marL="0" indent="0" algn="just">
              <a:buNone/>
            </a:pPr>
            <a:r>
              <a:rPr lang="es-MX" dirty="0">
                <a:latin typeface="Arial" panose="020B0604020202020204" pitchFamily="34" charset="0"/>
                <a:cs typeface="Arial" panose="020B0604020202020204" pitchFamily="34" charset="0"/>
              </a:rPr>
              <a:t>Ciclo mediante el cual, los organismos públicos y privados registran las transacciones diarias de la operación con el objetivo de obtener información financiera veraz y oportuna para la adecuada toma de decisiones.</a:t>
            </a:r>
          </a:p>
          <a:p>
            <a:pPr marL="0" indent="0" algn="just">
              <a:buNone/>
            </a:pPr>
            <a:r>
              <a:rPr lang="es-MX" dirty="0">
                <a:latin typeface="Arial" panose="020B0604020202020204" pitchFamily="34" charset="0"/>
                <a:cs typeface="Arial" panose="020B0604020202020204" pitchFamily="34" charset="0"/>
              </a:rPr>
              <a:t>Sus etapas son:</a:t>
            </a:r>
          </a:p>
          <a:p>
            <a:pPr algn="just">
              <a:buFont typeface="Wingdings" panose="05000000000000000000" pitchFamily="2" charset="2"/>
              <a:buChar char="Ø"/>
            </a:pPr>
            <a:r>
              <a:rPr lang="es-MX" dirty="0">
                <a:latin typeface="Arial" panose="020B0604020202020204" pitchFamily="34" charset="0"/>
                <a:cs typeface="Arial" panose="020B0604020202020204" pitchFamily="34" charset="0"/>
              </a:rPr>
              <a:t>Registro diario de transacciones </a:t>
            </a:r>
          </a:p>
          <a:p>
            <a:pPr algn="just">
              <a:buFont typeface="Wingdings" panose="05000000000000000000" pitchFamily="2" charset="2"/>
              <a:buChar char="Ø"/>
            </a:pPr>
            <a:r>
              <a:rPr lang="es-MX" dirty="0">
                <a:latin typeface="Arial" panose="020B0604020202020204" pitchFamily="34" charset="0"/>
                <a:cs typeface="Arial" panose="020B0604020202020204" pitchFamily="34" charset="0"/>
              </a:rPr>
              <a:t>Traspasar operaciones a registro mayor</a:t>
            </a:r>
          </a:p>
          <a:p>
            <a:pPr algn="just">
              <a:buFont typeface="Wingdings" panose="05000000000000000000" pitchFamily="2" charset="2"/>
              <a:buChar char="Ø"/>
            </a:pPr>
            <a:r>
              <a:rPr lang="es-MX" dirty="0">
                <a:latin typeface="Arial" panose="020B0604020202020204" pitchFamily="34" charset="0"/>
                <a:cs typeface="Arial" panose="020B0604020202020204" pitchFamily="34" charset="0"/>
              </a:rPr>
              <a:t>Obtención de balanza de comprobación</a:t>
            </a:r>
          </a:p>
          <a:p>
            <a:pPr algn="just">
              <a:buFont typeface="Wingdings" panose="05000000000000000000" pitchFamily="2" charset="2"/>
              <a:buChar char="Ø"/>
            </a:pPr>
            <a:r>
              <a:rPr lang="es-MX" dirty="0">
                <a:latin typeface="Arial" panose="020B0604020202020204" pitchFamily="34" charset="0"/>
                <a:cs typeface="Arial" panose="020B0604020202020204" pitchFamily="34" charset="0"/>
              </a:rPr>
              <a:t>Realizar asientos de ajuste</a:t>
            </a:r>
          </a:p>
          <a:p>
            <a:pPr algn="just">
              <a:buFont typeface="Wingdings" panose="05000000000000000000" pitchFamily="2" charset="2"/>
              <a:buChar char="Ø"/>
            </a:pPr>
            <a:r>
              <a:rPr lang="es-MX" dirty="0">
                <a:latin typeface="Arial" panose="020B0604020202020204" pitchFamily="34" charset="0"/>
                <a:cs typeface="Arial" panose="020B0604020202020204" pitchFamily="34" charset="0"/>
              </a:rPr>
              <a:t>Obtención de Estados Financieros</a:t>
            </a:r>
          </a:p>
        </p:txBody>
      </p:sp>
      <p:pic>
        <p:nvPicPr>
          <p:cNvPr id="5" name="Imagen 4" descr="Imagen que contiene lego, juguete&#10;&#10;Descripción generada automáticamente">
            <a:extLst>
              <a:ext uri="{FF2B5EF4-FFF2-40B4-BE49-F238E27FC236}">
                <a16:creationId xmlns:a16="http://schemas.microsoft.com/office/drawing/2014/main" id="{E66B420A-17D0-4097-9226-634BE3AC973B}"/>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096000" y="3429000"/>
            <a:ext cx="3555555" cy="3225397"/>
          </a:xfrm>
          <a:prstGeom prst="rect">
            <a:avLst/>
          </a:prstGeom>
        </p:spPr>
      </p:pic>
    </p:spTree>
    <p:extLst>
      <p:ext uri="{BB962C8B-B14F-4D97-AF65-F5344CB8AC3E}">
        <p14:creationId xmlns:p14="http://schemas.microsoft.com/office/powerpoint/2010/main" val="313000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530ECEA-EFB6-46AC-A43B-A1891F9CBCE4}"/>
              </a:ext>
            </a:extLst>
          </p:cNvPr>
          <p:cNvSpPr>
            <a:spLocks noGrp="1"/>
          </p:cNvSpPr>
          <p:nvPr>
            <p:ph idx="1"/>
          </p:nvPr>
        </p:nvSpPr>
        <p:spPr>
          <a:xfrm>
            <a:off x="304800" y="195944"/>
            <a:ext cx="9048206" cy="2194560"/>
          </a:xfrm>
        </p:spPr>
        <p:txBody>
          <a:bodyPr>
            <a:normAutofit lnSpcReduction="10000"/>
          </a:bodyPr>
          <a:lstStyle/>
          <a:p>
            <a:pPr marL="0" indent="0" algn="ctr">
              <a:buNone/>
            </a:pPr>
            <a:r>
              <a:rPr lang="es-MX" sz="2400" b="1" dirty="0">
                <a:solidFill>
                  <a:schemeClr val="accent1"/>
                </a:solidFill>
                <a:latin typeface="Arial" panose="020B0604020202020204" pitchFamily="34" charset="0"/>
                <a:cs typeface="Arial" panose="020B0604020202020204" pitchFamily="34" charset="0"/>
              </a:rPr>
              <a:t>Reportes financieros y contables</a:t>
            </a:r>
          </a:p>
          <a:p>
            <a:pPr algn="just"/>
            <a:r>
              <a:rPr lang="es-MX" sz="2400" dirty="0">
                <a:latin typeface="Arial" panose="020B0604020202020204" pitchFamily="34" charset="0"/>
                <a:cs typeface="Arial" panose="020B0604020202020204" pitchFamily="34" charset="0"/>
              </a:rPr>
              <a:t>Genera la balanza de comprobación mensual o anual, auxiliares de cuentas, balance general, estado de resultados, diario general, libro mayor, presupuestos, depreciación contable y fiscal de activos, ajuste anual por inflación, entre otros.</a:t>
            </a:r>
          </a:p>
        </p:txBody>
      </p:sp>
      <p:pic>
        <p:nvPicPr>
          <p:cNvPr id="4" name="Imagen 3">
            <a:extLst>
              <a:ext uri="{FF2B5EF4-FFF2-40B4-BE49-F238E27FC236}">
                <a16:creationId xmlns:a16="http://schemas.microsoft.com/office/drawing/2014/main" id="{7DA11AE4-27E9-47EC-9F81-456806131DE3}"/>
              </a:ext>
            </a:extLst>
          </p:cNvPr>
          <p:cNvPicPr>
            <a:picLocks noChangeAspect="1"/>
          </p:cNvPicPr>
          <p:nvPr/>
        </p:nvPicPr>
        <p:blipFill>
          <a:blip r:embed="rId2"/>
          <a:stretch>
            <a:fillRect/>
          </a:stretch>
        </p:blipFill>
        <p:spPr>
          <a:xfrm>
            <a:off x="1888525" y="2488380"/>
            <a:ext cx="7562850" cy="4121426"/>
          </a:xfrm>
          <a:prstGeom prst="rect">
            <a:avLst/>
          </a:prstGeom>
        </p:spPr>
      </p:pic>
      <p:sp>
        <p:nvSpPr>
          <p:cNvPr id="6" name="Rectángulo 5">
            <a:extLst>
              <a:ext uri="{FF2B5EF4-FFF2-40B4-BE49-F238E27FC236}">
                <a16:creationId xmlns:a16="http://schemas.microsoft.com/office/drawing/2014/main" id="{F22F7EC9-D90A-40E8-BB71-67C0D9CBCC94}"/>
              </a:ext>
            </a:extLst>
          </p:cNvPr>
          <p:cNvSpPr/>
          <p:nvPr/>
        </p:nvSpPr>
        <p:spPr>
          <a:xfrm>
            <a:off x="718457" y="6076754"/>
            <a:ext cx="3905794" cy="572016"/>
          </a:xfrm>
          <a:prstGeom prst="rect">
            <a:avLst/>
          </a:prstGeom>
        </p:spPr>
        <p:txBody>
          <a:bodyPr wrap="square">
            <a:spAutoFit/>
          </a:bodyPr>
          <a:lstStyle/>
          <a:p>
            <a:pPr>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 (</a:t>
            </a:r>
            <a:r>
              <a:rPr lang="es-MX" sz="1200" dirty="0">
                <a:latin typeface="Arial" panose="020B0604020202020204" pitchFamily="34" charset="0"/>
                <a:ea typeface="Calibri" panose="020F0502020204030204" pitchFamily="34" charset="0"/>
                <a:cs typeface="Arial" panose="020B0604020202020204" pitchFamily="34" charset="0"/>
              </a:rPr>
              <a:t>COI, MANUAL DE REFERENCIA. SISTEMA DE CONTABILIDAD INTEGRAL, 2007)</a:t>
            </a:r>
          </a:p>
        </p:txBody>
      </p:sp>
    </p:spTree>
    <p:extLst>
      <p:ext uri="{BB962C8B-B14F-4D97-AF65-F5344CB8AC3E}">
        <p14:creationId xmlns:p14="http://schemas.microsoft.com/office/powerpoint/2010/main" val="33353250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3D77327-8D15-4474-BD1F-5D7F99F18023}"/>
              </a:ext>
            </a:extLst>
          </p:cNvPr>
          <p:cNvSpPr>
            <a:spLocks noGrp="1"/>
          </p:cNvSpPr>
          <p:nvPr>
            <p:ph idx="1"/>
          </p:nvPr>
        </p:nvSpPr>
        <p:spPr>
          <a:xfrm>
            <a:off x="397565" y="143691"/>
            <a:ext cx="11516139" cy="6416135"/>
          </a:xfrm>
        </p:spPr>
        <p:txBody>
          <a:bodyPr>
            <a:normAutofit/>
          </a:bodyPr>
          <a:lstStyle/>
          <a:p>
            <a:pPr marL="0" indent="0" algn="ctr">
              <a:buNone/>
            </a:pPr>
            <a:r>
              <a:rPr lang="es-MX" sz="2800" b="1" dirty="0">
                <a:solidFill>
                  <a:schemeClr val="accent1"/>
                </a:solidFill>
                <a:latin typeface="Arial" panose="020B0604020202020204" pitchFamily="34" charset="0"/>
                <a:cs typeface="Arial" panose="020B0604020202020204" pitchFamily="34" charset="0"/>
              </a:rPr>
              <a:t>Reportes</a:t>
            </a:r>
          </a:p>
          <a:p>
            <a:pPr marL="0" indent="0">
              <a:buNone/>
            </a:pPr>
            <a:r>
              <a:rPr lang="es-MX" sz="2400" dirty="0">
                <a:latin typeface="Arial" panose="020B0604020202020204" pitchFamily="34" charset="0"/>
                <a:cs typeface="Arial" panose="020B0604020202020204" pitchFamily="34" charset="0"/>
              </a:rPr>
              <a:t>Mejor administración de tus reportes, integrando nuevos reportes comparativos:</a:t>
            </a:r>
          </a:p>
          <a:p>
            <a:pPr marL="0" indent="0">
              <a:buNone/>
            </a:pPr>
            <a:r>
              <a:rPr lang="es-MX" sz="2400" dirty="0">
                <a:latin typeface="Arial" panose="020B0604020202020204" pitchFamily="34" charset="0"/>
                <a:cs typeface="Arial" panose="020B0604020202020204" pitchFamily="34" charset="0"/>
              </a:rPr>
              <a:t>(Estados Financieros)</a:t>
            </a:r>
          </a:p>
          <a:p>
            <a:pPr marL="0" indent="0">
              <a:buNone/>
            </a:pPr>
            <a:r>
              <a:rPr lang="es-MX" sz="2400" dirty="0">
                <a:latin typeface="Arial" panose="020B0604020202020204" pitchFamily="34" charset="0"/>
                <a:cs typeface="Arial" panose="020B0604020202020204" pitchFamily="34" charset="0"/>
              </a:rPr>
              <a:t>      Balance General.</a:t>
            </a:r>
          </a:p>
          <a:p>
            <a:pPr lvl="1"/>
            <a:r>
              <a:rPr lang="es-MX" dirty="0">
                <a:latin typeface="Arial" panose="020B0604020202020204" pitchFamily="34" charset="0"/>
                <a:cs typeface="Arial" panose="020B0604020202020204" pitchFamily="34" charset="0"/>
              </a:rPr>
              <a:t>Comparativo contra el periodo anterior.</a:t>
            </a:r>
          </a:p>
          <a:p>
            <a:pPr lvl="1"/>
            <a:r>
              <a:rPr lang="es-MX" dirty="0">
                <a:latin typeface="Arial" panose="020B0604020202020204" pitchFamily="34" charset="0"/>
                <a:cs typeface="Arial" panose="020B0604020202020204" pitchFamily="34" charset="0"/>
              </a:rPr>
              <a:t>Comparativo contra presupuesto.</a:t>
            </a:r>
          </a:p>
          <a:p>
            <a:pPr lvl="1"/>
            <a:r>
              <a:rPr lang="es-MX" dirty="0">
                <a:latin typeface="Arial" panose="020B0604020202020204" pitchFamily="34" charset="0"/>
                <a:cs typeface="Arial" panose="020B0604020202020204" pitchFamily="34" charset="0"/>
              </a:rPr>
              <a:t>Comparativo por ejercicio.</a:t>
            </a:r>
          </a:p>
          <a:p>
            <a:pPr marL="0" indent="0">
              <a:buNone/>
            </a:pPr>
            <a:r>
              <a:rPr lang="es-MX" sz="2400" dirty="0">
                <a:latin typeface="Arial" panose="020B0604020202020204" pitchFamily="34" charset="0"/>
                <a:cs typeface="Arial" panose="020B0604020202020204" pitchFamily="34" charset="0"/>
              </a:rPr>
              <a:t>  Estado de Resultados. • Comparativo contra periodo anterior.</a:t>
            </a:r>
          </a:p>
          <a:p>
            <a:pPr lvl="1"/>
            <a:r>
              <a:rPr lang="es-MX" dirty="0">
                <a:latin typeface="Arial" panose="020B0604020202020204" pitchFamily="34" charset="0"/>
                <a:cs typeface="Arial" panose="020B0604020202020204" pitchFamily="34" charset="0"/>
              </a:rPr>
              <a:t>Comparativo contra presupuesto.</a:t>
            </a:r>
          </a:p>
          <a:p>
            <a:pPr marL="0" indent="0">
              <a:buNone/>
            </a:pPr>
            <a:r>
              <a:rPr lang="es-MX" sz="2400" dirty="0">
                <a:latin typeface="Arial" panose="020B0604020202020204" pitchFamily="34" charset="0"/>
                <a:cs typeface="Arial" panose="020B0604020202020204" pitchFamily="34" charset="0"/>
              </a:rPr>
              <a:t>   Auxiliares</a:t>
            </a:r>
          </a:p>
          <a:p>
            <a:pPr lvl="1"/>
            <a:r>
              <a:rPr lang="es-MX" dirty="0">
                <a:latin typeface="Arial" panose="020B0604020202020204" pitchFamily="34" charset="0"/>
                <a:cs typeface="Arial" panose="020B0604020202020204" pitchFamily="34" charset="0"/>
              </a:rPr>
              <a:t>Con departamento.</a:t>
            </a:r>
          </a:p>
          <a:p>
            <a:pPr lvl="1"/>
            <a:r>
              <a:rPr lang="es-MX" dirty="0">
                <a:latin typeface="Arial" panose="020B0604020202020204" pitchFamily="34" charset="0"/>
                <a:cs typeface="Arial" panose="020B0604020202020204" pitchFamily="34" charset="0"/>
              </a:rPr>
              <a:t>Con departamento e información de forma de pago y comprobantes.</a:t>
            </a:r>
          </a:p>
          <a:p>
            <a:pPr lvl="1"/>
            <a:r>
              <a:rPr lang="es-MX" dirty="0">
                <a:latin typeface="Arial" panose="020B0604020202020204" pitchFamily="34" charset="0"/>
                <a:cs typeface="Arial" panose="020B0604020202020204" pitchFamily="34" charset="0"/>
              </a:rPr>
              <a:t>Con información de forma de pago y comprobantes.</a:t>
            </a:r>
          </a:p>
          <a:p>
            <a:pPr marL="0" indent="0">
              <a:buNone/>
            </a:pPr>
            <a:endParaRPr lang="es-MX" dirty="0"/>
          </a:p>
        </p:txBody>
      </p:sp>
      <p:sp>
        <p:nvSpPr>
          <p:cNvPr id="5" name="Rectángulo 4">
            <a:extLst>
              <a:ext uri="{FF2B5EF4-FFF2-40B4-BE49-F238E27FC236}">
                <a16:creationId xmlns:a16="http://schemas.microsoft.com/office/drawing/2014/main" id="{13A70978-6AFF-424F-A584-2E3108498EDC}"/>
              </a:ext>
            </a:extLst>
          </p:cNvPr>
          <p:cNvSpPr/>
          <p:nvPr/>
        </p:nvSpPr>
        <p:spPr>
          <a:xfrm>
            <a:off x="888273" y="6005817"/>
            <a:ext cx="3971109" cy="276999"/>
          </a:xfrm>
          <a:prstGeom prst="rect">
            <a:avLst/>
          </a:prstGeom>
        </p:spPr>
        <p:txBody>
          <a:bodyPr wrap="square">
            <a:spAutoFit/>
          </a:bodyPr>
          <a:lstStyle/>
          <a:p>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7054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18FE0A-AE24-4797-82AF-85CA3EFA5E31}"/>
              </a:ext>
            </a:extLst>
          </p:cNvPr>
          <p:cNvSpPr>
            <a:spLocks noGrp="1"/>
          </p:cNvSpPr>
          <p:nvPr>
            <p:ph type="title"/>
          </p:nvPr>
        </p:nvSpPr>
        <p:spPr>
          <a:xfrm>
            <a:off x="838200" y="365126"/>
            <a:ext cx="6370983" cy="907084"/>
          </a:xfrm>
        </p:spPr>
        <p:txBody>
          <a:bodyPr>
            <a:normAutofit/>
          </a:bodyPr>
          <a:lstStyle/>
          <a:p>
            <a:pPr algn="ctr"/>
            <a:r>
              <a:rPr lang="es-MX" sz="3200" b="1" dirty="0">
                <a:latin typeface="Arial" panose="020B0604020202020204" pitchFamily="34" charset="0"/>
                <a:cs typeface="Arial" panose="020B0604020202020204" pitchFamily="34" charset="0"/>
              </a:rPr>
              <a:t>Conclusiones</a:t>
            </a:r>
          </a:p>
        </p:txBody>
      </p:sp>
      <p:sp>
        <p:nvSpPr>
          <p:cNvPr id="3" name="Marcador de contenido 2">
            <a:extLst>
              <a:ext uri="{FF2B5EF4-FFF2-40B4-BE49-F238E27FC236}">
                <a16:creationId xmlns:a16="http://schemas.microsoft.com/office/drawing/2014/main" id="{86207092-E398-4068-89A1-6B916D32A3EC}"/>
              </a:ext>
            </a:extLst>
          </p:cNvPr>
          <p:cNvSpPr>
            <a:spLocks noGrp="1"/>
          </p:cNvSpPr>
          <p:nvPr>
            <p:ph idx="1"/>
          </p:nvPr>
        </p:nvSpPr>
        <p:spPr>
          <a:xfrm>
            <a:off x="838200" y="1272210"/>
            <a:ext cx="8619309" cy="4904753"/>
          </a:xfrm>
        </p:spPr>
        <p:txBody>
          <a:bodyPr>
            <a:normAutofit lnSpcReduction="10000"/>
          </a:bodyPr>
          <a:lstStyle/>
          <a:p>
            <a:pPr marL="0" lvl="0" indent="0" algn="just">
              <a:buNone/>
            </a:pPr>
            <a:r>
              <a:rPr lang="es-MX" dirty="0">
                <a:latin typeface="Arial" panose="020B0604020202020204" pitchFamily="34" charset="0"/>
                <a:cs typeface="Arial" panose="020B0604020202020204" pitchFamily="34" charset="0"/>
              </a:rPr>
              <a:t>Una administración moderna requiere procesos administrativos y de control interno actuales y de vanguardia, el modelo COSO permite contar con elementos bien definidos en la operación, lo que le  permite tener una visión más amplia sobre el comportamiento de la entidad, reconocimiento de fallas, una detección oportuna de posibles desviaciones, así como la visión  del entorno interno y externo de las empresas a través de la prevención de riesgos y el enfoque de objetivos.</a:t>
            </a:r>
          </a:p>
          <a:p>
            <a:pPr marL="0" indent="0" algn="just">
              <a:buNone/>
            </a:pPr>
            <a:r>
              <a:rPr lang="es-MX" dirty="0">
                <a:latin typeface="Arial" panose="020B0604020202020204" pitchFamily="34" charset="0"/>
                <a:cs typeface="Arial" panose="020B0604020202020204" pitchFamily="34" charset="0"/>
              </a:rPr>
              <a:t>.</a:t>
            </a:r>
          </a:p>
          <a:p>
            <a:pPr marL="0" indent="0" algn="just">
              <a:buNone/>
            </a:pPr>
            <a:r>
              <a:rPr lang="es-MX" dirty="0">
                <a:latin typeface="Arial" panose="020B0604020202020204" pitchFamily="34" charset="0"/>
                <a:cs typeface="Arial" panose="020B0604020202020204" pitchFamily="34" charset="0"/>
              </a:rPr>
              <a:t>Los sistemas contables representan una importante herramienta en las empresas, el Sistema de Contabilidad Integral (COI) entre otros, posee una tecnología que apoya en las operaciones de las empresas, mismo que facilita y de forma rápida proporciona los reportes necesarios para su análisis y cumplimiento de obligaciones fiscales en tiempo y forma.  </a:t>
            </a:r>
          </a:p>
          <a:p>
            <a:pPr marL="0" indent="0" algn="just">
              <a:buNone/>
            </a:pPr>
            <a:endParaRPr lang="es-MX" dirty="0">
              <a:latin typeface="Arial" panose="020B0604020202020204" pitchFamily="34" charset="0"/>
              <a:cs typeface="Arial" panose="020B0604020202020204" pitchFamily="34" charset="0"/>
            </a:endParaRPr>
          </a:p>
          <a:p>
            <a:pPr marL="0" indent="0" algn="just">
              <a:buNone/>
            </a:pPr>
            <a:r>
              <a:rPr lang="es-MX" dirty="0">
                <a:latin typeface="Arial" panose="020B0604020202020204" pitchFamily="34" charset="0"/>
                <a:cs typeface="Arial" panose="020B0604020202020204" pitchFamily="34" charset="0"/>
              </a:rPr>
              <a:t>La combinación de un sistema administrativo y contable es la interacción necesaria para la obtención de información financiera y administrativa veraz y oportuna utilizada para la adecuada toma de decisiones. </a:t>
            </a:r>
          </a:p>
          <a:p>
            <a:endParaRPr lang="es-MX" dirty="0"/>
          </a:p>
        </p:txBody>
      </p:sp>
    </p:spTree>
    <p:extLst>
      <p:ext uri="{BB962C8B-B14F-4D97-AF65-F5344CB8AC3E}">
        <p14:creationId xmlns:p14="http://schemas.microsoft.com/office/powerpoint/2010/main" val="284545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E3C5B8-71F7-4F27-A54D-D71CE9BA6C1D}"/>
              </a:ext>
            </a:extLst>
          </p:cNvPr>
          <p:cNvSpPr>
            <a:spLocks noGrp="1"/>
          </p:cNvSpPr>
          <p:nvPr>
            <p:ph type="title"/>
          </p:nvPr>
        </p:nvSpPr>
        <p:spPr>
          <a:xfrm>
            <a:off x="838199" y="182880"/>
            <a:ext cx="5431971" cy="1248355"/>
          </a:xfrm>
        </p:spPr>
        <p:txBody>
          <a:bodyPr>
            <a:noAutofit/>
          </a:bodyPr>
          <a:lstStyle/>
          <a:p>
            <a:pPr algn="ctr"/>
            <a:r>
              <a:rPr lang="es-MX" sz="3000" b="1" dirty="0">
                <a:latin typeface="Arial" panose="020B0604020202020204" pitchFamily="34" charset="0"/>
                <a:cs typeface="Arial" panose="020B0604020202020204" pitchFamily="34" charset="0"/>
              </a:rPr>
              <a:t>Referencias Bibliográficas</a:t>
            </a:r>
            <a:br>
              <a:rPr lang="es-MX" sz="3000" b="1" dirty="0">
                <a:latin typeface="Arial" panose="020B0604020202020204" pitchFamily="34" charset="0"/>
                <a:cs typeface="Arial" panose="020B0604020202020204" pitchFamily="34" charset="0"/>
              </a:rPr>
            </a:br>
            <a:endParaRPr lang="es-MX" sz="3000" b="1" dirty="0">
              <a:latin typeface="Arial" panose="020B0604020202020204" pitchFamily="34" charset="0"/>
              <a:cs typeface="Arial" panose="020B0604020202020204" pitchFamily="34" charset="0"/>
            </a:endParaRPr>
          </a:p>
        </p:txBody>
      </p:sp>
      <p:sp>
        <p:nvSpPr>
          <p:cNvPr id="4" name="Rectangle 1">
            <a:extLst>
              <a:ext uri="{FF2B5EF4-FFF2-40B4-BE49-F238E27FC236}">
                <a16:creationId xmlns:a16="http://schemas.microsoft.com/office/drawing/2014/main" id="{3DC30693-4956-4B2F-8B8E-CDFFA042D6B9}"/>
              </a:ext>
            </a:extLst>
          </p:cNvPr>
          <p:cNvSpPr>
            <a:spLocks noChangeArrowheads="1"/>
          </p:cNvSpPr>
          <p:nvPr/>
        </p:nvSpPr>
        <p:spPr bwMode="auto">
          <a:xfrm>
            <a:off x="365760" y="1246070"/>
            <a:ext cx="9953897" cy="4678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52352"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CALIDAD, A. E. (s.f.). </a:t>
            </a:r>
            <a:r>
              <a:rPr kumimoji="0" lang="es-ES" altLang="es-MX" sz="1600" b="0" i="1" u="none" strike="noStrike" cap="none" normalizeH="0" baseline="0" dirty="0">
                <a:ln>
                  <a:noFill/>
                </a:ln>
                <a:solidFill>
                  <a:schemeClr val="tx1"/>
                </a:solidFill>
                <a:effectLst/>
                <a:ea typeface="Calibri" panose="020F0502020204030204" pitchFamily="34" charset="0"/>
                <a:cs typeface="Arial" panose="020B0604020202020204" pitchFamily="34" charset="0"/>
              </a:rPr>
              <a:t>AEC. COSO.</a:t>
            </a: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 </a:t>
            </a:r>
          </a:p>
          <a:p>
            <a:pPr marL="0" marR="0" lvl="0" indent="0" defTabSz="914400" rtl="0" eaLnBrk="0" fontAlgn="base" latinLnBrk="0" hangingPunct="0">
              <a:lnSpc>
                <a:spcPct val="150000"/>
              </a:lnSpc>
              <a:spcBef>
                <a:spcPct val="0"/>
              </a:spcBef>
              <a:spcAft>
                <a:spcPct val="0"/>
              </a:spcAft>
              <a:buClrTx/>
              <a:buSzTx/>
              <a:buFontTx/>
              <a:buNone/>
              <a:tabLst/>
            </a:pP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       Recuperado de https://www.aec.es/web/guest/centro-conocimiento/coso</a:t>
            </a:r>
            <a:endParaRPr kumimoji="0" lang="es-MX" altLang="es-MX" sz="1600" b="0" i="0" u="none" strike="noStrike" cap="none" normalizeH="0" baseline="0" dirty="0">
              <a:ln>
                <a:noFill/>
              </a:ln>
              <a:solidFill>
                <a:schemeClr val="tx1"/>
              </a:solidFill>
              <a:effectLst/>
              <a:cs typeface="Arial" panose="020B0604020202020204" pitchFamily="34" charset="0"/>
            </a:endParaRP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COI, A. (2003). </a:t>
            </a:r>
            <a:r>
              <a:rPr kumimoji="0" lang="es-ES" altLang="es-MX" sz="1600" b="0" i="1" u="none" strike="noStrike" cap="none" normalizeH="0" baseline="0" dirty="0">
                <a:ln>
                  <a:noFill/>
                </a:ln>
                <a:solidFill>
                  <a:schemeClr val="tx1"/>
                </a:solidFill>
                <a:effectLst/>
                <a:ea typeface="Calibri" panose="020F0502020204030204" pitchFamily="34" charset="0"/>
                <a:cs typeface="Arial" panose="020B0604020202020204" pitchFamily="34" charset="0"/>
              </a:rPr>
              <a:t>MANUAL ASPEL COI.</a:t>
            </a: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 </a:t>
            </a:r>
          </a:p>
          <a:p>
            <a:pPr lvl="0" defTabSz="914400">
              <a:lnSpc>
                <a:spcPct val="150000"/>
              </a:lnSpc>
            </a:pPr>
            <a:r>
              <a:rPr lang="es-ES" altLang="es-MX" sz="1600" dirty="0">
                <a:ea typeface="Calibri" panose="020F0502020204030204" pitchFamily="34" charset="0"/>
                <a:cs typeface="Arial" panose="020B0604020202020204" pitchFamily="34" charset="0"/>
              </a:rPr>
              <a:t>       Recuperado </a:t>
            </a: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de https://www.aspel.com.mx/manuales/</a:t>
            </a:r>
            <a:endParaRPr kumimoji="0" lang="es-MX" altLang="es-MX" sz="1600" b="0" i="0" u="none" strike="noStrike" cap="none" normalizeH="0" baseline="0" dirty="0">
              <a:ln>
                <a:noFill/>
              </a:ln>
              <a:solidFill>
                <a:schemeClr val="tx1"/>
              </a:solidFill>
              <a:effectLst/>
              <a:cs typeface="Arial" panose="020B0604020202020204" pitchFamily="34" charset="0"/>
            </a:endParaRP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COI, A. (2007). </a:t>
            </a:r>
            <a:r>
              <a:rPr kumimoji="0" lang="es-ES" altLang="es-MX" sz="1600" b="0" i="1" u="none" strike="noStrike" cap="none" normalizeH="0" baseline="0" dirty="0">
                <a:ln>
                  <a:noFill/>
                </a:ln>
                <a:solidFill>
                  <a:schemeClr val="tx1"/>
                </a:solidFill>
                <a:effectLst/>
                <a:ea typeface="Calibri" panose="020F0502020204030204" pitchFamily="34" charset="0"/>
                <a:cs typeface="Arial" panose="020B0604020202020204" pitchFamily="34" charset="0"/>
              </a:rPr>
              <a:t>MANUAL DE REFERENCIA. SISTEMA DE CONTABILIDAD INTEGRAL.</a:t>
            </a: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 </a:t>
            </a:r>
          </a:p>
          <a:p>
            <a:pPr lvl="0" defTabSz="914400">
              <a:lnSpc>
                <a:spcPct val="150000"/>
              </a:lnSpc>
            </a:pPr>
            <a:r>
              <a:rPr lang="es-ES" altLang="es-MX" sz="1600" dirty="0">
                <a:ea typeface="Calibri" panose="020F0502020204030204" pitchFamily="34" charset="0"/>
                <a:cs typeface="Arial" panose="020B0604020202020204" pitchFamily="34" charset="0"/>
              </a:rPr>
              <a:t>       Recuperado </a:t>
            </a: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de </a:t>
            </a:r>
            <a:r>
              <a:rPr kumimoji="0" lang="es-ES" altLang="es-MX" sz="1600" b="0" i="0" u="none" strike="noStrike" cap="none" normalizeH="0" baseline="0" dirty="0">
                <a:ln>
                  <a:noFill/>
                </a:ln>
                <a:effectLst/>
                <a:ea typeface="Calibri" panose="020F0502020204030204" pitchFamily="34" charset="0"/>
                <a:cs typeface="Arial" panose="020B0604020202020204" pitchFamily="34" charset="0"/>
                <a:hlinkClick r:id="rId2"/>
              </a:rPr>
              <a:t>https://www.aspel.com.mx/assets/manuales/manual-aspel-sistema-contabilidad-</a:t>
            </a:r>
            <a:r>
              <a:rPr kumimoji="0" lang="es-ES" altLang="es-MX" sz="1600" b="0" i="0" u="none" strike="noStrike" cap="none" normalizeH="0" baseline="0" dirty="0">
                <a:ln>
                  <a:noFill/>
                </a:ln>
                <a:effectLst/>
                <a:ea typeface="Calibri" panose="020F0502020204030204" pitchFamily="34" charset="0"/>
                <a:cs typeface="Arial" panose="020B0604020202020204" pitchFamily="34" charset="0"/>
              </a:rPr>
              <a:t>  </a:t>
            </a:r>
            <a:r>
              <a:rPr kumimoji="0" lang="es-ES" altLang="es-MX" sz="1600" b="0" i="0" u="sng" strike="noStrike" cap="none" normalizeH="0" baseline="0" dirty="0">
                <a:ln>
                  <a:noFill/>
                </a:ln>
                <a:solidFill>
                  <a:schemeClr val="accent1"/>
                </a:solidFill>
                <a:effectLst/>
                <a:ea typeface="Calibri" panose="020F0502020204030204" pitchFamily="34" charset="0"/>
                <a:cs typeface="Arial" panose="020B0604020202020204" pitchFamily="34" charset="0"/>
              </a:rPr>
              <a:t>integral.pdf</a:t>
            </a:r>
            <a:endParaRPr kumimoji="0" lang="es-MX" altLang="es-MX" sz="1600" b="0" i="0" u="sng" strike="noStrike" cap="none" normalizeH="0" baseline="0" dirty="0">
              <a:ln>
                <a:noFill/>
              </a:ln>
              <a:solidFill>
                <a:schemeClr val="accent1"/>
              </a:solidFill>
              <a:effectLst/>
              <a:cs typeface="Arial" panose="020B0604020202020204" pitchFamily="34" charset="0"/>
            </a:endParaRP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LIBERAL, M. (2009). </a:t>
            </a:r>
            <a:r>
              <a:rPr kumimoji="0" lang="es-ES" altLang="es-MX" sz="1600" b="0" i="1" u="none" strike="noStrike" cap="none" normalizeH="0" baseline="0" dirty="0">
                <a:ln>
                  <a:noFill/>
                </a:ln>
                <a:solidFill>
                  <a:schemeClr val="tx1"/>
                </a:solidFill>
                <a:effectLst/>
                <a:ea typeface="Calibri" panose="020F0502020204030204" pitchFamily="34" charset="0"/>
                <a:cs typeface="Arial" panose="020B0604020202020204" pitchFamily="34" charset="0"/>
              </a:rPr>
              <a:t>ORGANIGRAMA. ORGANIZA TU EMPRESA.</a:t>
            </a: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 </a:t>
            </a:r>
          </a:p>
          <a:p>
            <a:pPr lvl="0" defTabSz="914400">
              <a:lnSpc>
                <a:spcPct val="150000"/>
              </a:lnSpc>
            </a:pPr>
            <a:r>
              <a:rPr lang="es-ES" altLang="es-MX" sz="1600" dirty="0">
                <a:ea typeface="Calibri" panose="020F0502020204030204" pitchFamily="34" charset="0"/>
                <a:cs typeface="Arial" panose="020B0604020202020204" pitchFamily="34" charset="0"/>
              </a:rPr>
              <a:t>       Recuperado </a:t>
            </a: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de https://formandoempleo.es/organigrama-organiza-empresa-exito/</a:t>
            </a:r>
            <a:endParaRPr kumimoji="0" lang="es-MX" altLang="es-MX" sz="1600" b="0" i="0" u="none" strike="noStrike" cap="none" normalizeH="0" baseline="0" dirty="0">
              <a:ln>
                <a:noFill/>
              </a:ln>
              <a:solidFill>
                <a:schemeClr val="tx1"/>
              </a:solidFill>
              <a:effectLst/>
              <a:cs typeface="Arial" panose="020B0604020202020204" pitchFamily="34" charset="0"/>
            </a:endParaRP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tabLst/>
            </a:pP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ROMERO, J. (2012). </a:t>
            </a:r>
            <a:r>
              <a:rPr kumimoji="0" lang="es-ES" altLang="es-MX" sz="1600" b="0" i="1" u="none" strike="noStrike" cap="none" normalizeH="0" baseline="0" dirty="0">
                <a:ln>
                  <a:noFill/>
                </a:ln>
                <a:solidFill>
                  <a:schemeClr val="tx1"/>
                </a:solidFill>
                <a:effectLst/>
                <a:ea typeface="Calibri" panose="020F0502020204030204" pitchFamily="34" charset="0"/>
                <a:cs typeface="Arial" panose="020B0604020202020204" pitchFamily="34" charset="0"/>
              </a:rPr>
              <a:t>CONTROL INTERNO Y SUS 5 COMPONENTES SEGÚN COSO.</a:t>
            </a: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 </a:t>
            </a:r>
          </a:p>
          <a:p>
            <a:pPr lvl="0" defTabSz="914400">
              <a:lnSpc>
                <a:spcPct val="150000"/>
              </a:lnSpc>
            </a:pPr>
            <a:r>
              <a:rPr lang="es-ES" altLang="es-MX" sz="1600" dirty="0">
                <a:ea typeface="Calibri" panose="020F0502020204030204" pitchFamily="34" charset="0"/>
                <a:cs typeface="Arial" panose="020B0604020202020204" pitchFamily="34" charset="0"/>
              </a:rPr>
              <a:t>        Recuperado </a:t>
            </a:r>
            <a:r>
              <a:rPr kumimoji="0" lang="es-ES" altLang="es-MX" sz="1600" b="0" i="0" u="none" strike="noStrike" cap="none" normalizeH="0" baseline="0" dirty="0">
                <a:ln>
                  <a:noFill/>
                </a:ln>
                <a:solidFill>
                  <a:schemeClr val="tx1"/>
                </a:solidFill>
                <a:effectLst/>
                <a:ea typeface="Calibri" panose="020F0502020204030204" pitchFamily="34" charset="0"/>
                <a:cs typeface="Arial" panose="020B0604020202020204" pitchFamily="34" charset="0"/>
              </a:rPr>
              <a:t>de </a:t>
            </a:r>
            <a:r>
              <a:rPr kumimoji="0" lang="es-ES" altLang="es-MX" sz="1600" b="0" i="0" u="none" strike="noStrike" cap="none" normalizeH="0" baseline="0" dirty="0">
                <a:ln>
                  <a:noFill/>
                </a:ln>
                <a:effectLst/>
                <a:ea typeface="Calibri" panose="020F0502020204030204" pitchFamily="34" charset="0"/>
                <a:cs typeface="Arial" panose="020B0604020202020204" pitchFamily="34" charset="0"/>
                <a:hlinkClick r:id="rId3"/>
              </a:rPr>
              <a:t>https://</a:t>
            </a:r>
            <a:r>
              <a:rPr kumimoji="0" lang="es-ES" altLang="es-MX" sz="1600" b="0" i="0" u="sng" strike="noStrike" cap="none" normalizeH="0" baseline="0" dirty="0">
                <a:ln>
                  <a:noFill/>
                </a:ln>
                <a:solidFill>
                  <a:schemeClr val="accent1"/>
                </a:solidFill>
                <a:effectLst/>
                <a:ea typeface="Calibri" panose="020F0502020204030204" pitchFamily="34" charset="0"/>
                <a:cs typeface="Arial" panose="020B0604020202020204" pitchFamily="34" charset="0"/>
                <a:hlinkClick r:id="rId3"/>
              </a:rPr>
              <a:t>www.gestiopolis.com/control-interno-5-componentes-segun-</a:t>
            </a:r>
            <a:r>
              <a:rPr kumimoji="0" lang="es-ES" altLang="es-MX" sz="1600" b="0" i="0" u="sng" strike="noStrike" cap="none" normalizeH="0" baseline="0" dirty="0">
                <a:ln>
                  <a:noFill/>
                </a:ln>
                <a:solidFill>
                  <a:schemeClr val="accent1"/>
                </a:solidFill>
                <a:effectLst/>
                <a:ea typeface="Calibri" panose="020F0502020204030204" pitchFamily="34" charset="0"/>
                <a:cs typeface="Arial" panose="020B0604020202020204" pitchFamily="34" charset="0"/>
              </a:rPr>
              <a:t>coso/</a:t>
            </a:r>
            <a:endParaRPr kumimoji="0" lang="es-MX" altLang="es-MX" sz="1600" b="0" i="0" u="sng" strike="noStrike" cap="none" normalizeH="0" baseline="0" dirty="0">
              <a:ln>
                <a:noFill/>
              </a:ln>
              <a:solidFill>
                <a:schemeClr val="accent1"/>
              </a:solidFill>
              <a:effectLst/>
              <a:cs typeface="Arial" panose="020B0604020202020204" pitchFamily="34" charset="0"/>
            </a:endParaRPr>
          </a:p>
          <a:p>
            <a:pPr marL="0" marR="0" lvl="0" indent="0" defTabSz="914400" rtl="0" eaLnBrk="0" fontAlgn="base" latinLnBrk="0" hangingPunct="0">
              <a:lnSpc>
                <a:spcPct val="150000"/>
              </a:lnSpc>
              <a:spcBef>
                <a:spcPct val="0"/>
              </a:spcBef>
              <a:spcAft>
                <a:spcPct val="0"/>
              </a:spcAft>
              <a:buClrTx/>
              <a:buSzTx/>
              <a:buFontTx/>
              <a:buNone/>
              <a:tabLst/>
            </a:pPr>
            <a:endParaRPr kumimoji="0" lang="es-MX" altLang="es-MX" sz="2000" b="0" i="0" u="none" strike="noStrike" cap="none" normalizeH="0" baseline="0" dirty="0">
              <a:ln>
                <a:noFill/>
              </a:ln>
              <a:solidFill>
                <a:schemeClr val="tx1"/>
              </a:solidFill>
              <a:effectLst/>
              <a:cs typeface="Arial" panose="020B0604020202020204" pitchFamily="34" charset="0"/>
            </a:endParaRPr>
          </a:p>
        </p:txBody>
      </p:sp>
    </p:spTree>
    <p:extLst>
      <p:ext uri="{BB962C8B-B14F-4D97-AF65-F5344CB8AC3E}">
        <p14:creationId xmlns:p14="http://schemas.microsoft.com/office/powerpoint/2010/main" val="1644090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690820-61F1-4997-A620-61A40F1258F1}"/>
              </a:ext>
            </a:extLst>
          </p:cNvPr>
          <p:cNvSpPr>
            <a:spLocks noGrp="1"/>
          </p:cNvSpPr>
          <p:nvPr>
            <p:ph type="title"/>
          </p:nvPr>
        </p:nvSpPr>
        <p:spPr>
          <a:xfrm>
            <a:off x="677334" y="251791"/>
            <a:ext cx="6916162" cy="940905"/>
          </a:xfrm>
        </p:spPr>
        <p:txBody>
          <a:bodyPr>
            <a:noAutofit/>
          </a:bodyPr>
          <a:lstStyle/>
          <a:p>
            <a:pPr algn="ctr"/>
            <a:r>
              <a:rPr lang="es-MX" sz="2800" b="1" dirty="0">
                <a:latin typeface="Arial" panose="020B0604020202020204" pitchFamily="34" charset="0"/>
                <a:cs typeface="Arial" panose="020B0604020202020204" pitchFamily="34" charset="0"/>
              </a:rPr>
              <a:t>Referencias Bibliográficas (complementaria)</a:t>
            </a:r>
            <a:endParaRPr lang="es-MX" sz="2800" dirty="0"/>
          </a:p>
        </p:txBody>
      </p:sp>
      <p:sp>
        <p:nvSpPr>
          <p:cNvPr id="3" name="Marcador de contenido 2">
            <a:extLst>
              <a:ext uri="{FF2B5EF4-FFF2-40B4-BE49-F238E27FC236}">
                <a16:creationId xmlns:a16="http://schemas.microsoft.com/office/drawing/2014/main" id="{03E21C73-72A3-4625-9B7A-EA575214128B}"/>
              </a:ext>
            </a:extLst>
          </p:cNvPr>
          <p:cNvSpPr>
            <a:spLocks noGrp="1"/>
          </p:cNvSpPr>
          <p:nvPr>
            <p:ph idx="1"/>
          </p:nvPr>
        </p:nvSpPr>
        <p:spPr>
          <a:xfrm>
            <a:off x="677334" y="1378227"/>
            <a:ext cx="8596668" cy="4663136"/>
          </a:xfrm>
        </p:spPr>
        <p:txBody>
          <a:bodyPr/>
          <a:lstStyle/>
          <a:p>
            <a:pPr lvl="0">
              <a:buFont typeface="Arial" panose="020B0604020202020204" pitchFamily="34" charset="0"/>
              <a:buChar char="•"/>
            </a:pPr>
            <a:r>
              <a:rPr lang="es-ES" dirty="0">
                <a:latin typeface="Arial" panose="020B0604020202020204" pitchFamily="34" charset="0"/>
                <a:cs typeface="Arial" panose="020B0604020202020204" pitchFamily="34" charset="0"/>
              </a:rPr>
              <a:t>Normas de Información Financiera, IMCP, 2013</a:t>
            </a:r>
            <a:endParaRPr lang="es-MX" dirty="0">
              <a:latin typeface="Arial" panose="020B0604020202020204" pitchFamily="34" charset="0"/>
              <a:cs typeface="Arial" panose="020B0604020202020204" pitchFamily="34" charset="0"/>
            </a:endParaRPr>
          </a:p>
          <a:p>
            <a:pPr lvl="0">
              <a:buFont typeface="Arial" panose="020B0604020202020204" pitchFamily="34" charset="0"/>
              <a:buChar char="•"/>
            </a:pPr>
            <a:r>
              <a:rPr lang="es-ES" dirty="0">
                <a:latin typeface="Arial" panose="020B0604020202020204" pitchFamily="34" charset="0"/>
                <a:cs typeface="Arial" panose="020B0604020202020204" pitchFamily="34" charset="0"/>
              </a:rPr>
              <a:t>Contabilidad Intermedia. Romero López, Javier. Editorial McGraw Hill, México. Última edición.</a:t>
            </a:r>
            <a:endParaRPr lang="es-MX" dirty="0">
              <a:latin typeface="Arial" panose="020B0604020202020204" pitchFamily="34" charset="0"/>
              <a:cs typeface="Arial" panose="020B0604020202020204" pitchFamily="34" charset="0"/>
            </a:endParaRPr>
          </a:p>
          <a:p>
            <a:pPr lvl="0">
              <a:buFont typeface="Arial" panose="020B0604020202020204" pitchFamily="34" charset="0"/>
              <a:buChar char="•"/>
            </a:pPr>
            <a:r>
              <a:rPr lang="es-ES" dirty="0">
                <a:latin typeface="Arial" panose="020B0604020202020204" pitchFamily="34" charset="0"/>
                <a:cs typeface="Arial" panose="020B0604020202020204" pitchFamily="34" charset="0"/>
              </a:rPr>
              <a:t>Contabilidad Avanzada. García Mendoza, Alberto. Editorial CECSA. México. Última edición</a:t>
            </a:r>
            <a:endParaRPr lang="es-MX" dirty="0">
              <a:latin typeface="Arial" panose="020B0604020202020204" pitchFamily="34" charset="0"/>
              <a:cs typeface="Arial" panose="020B0604020202020204" pitchFamily="34" charset="0"/>
            </a:endParaRPr>
          </a:p>
          <a:p>
            <a:pPr lvl="0">
              <a:buFont typeface="Arial" panose="020B0604020202020204" pitchFamily="34" charset="0"/>
              <a:buChar char="•"/>
            </a:pPr>
            <a:r>
              <a:rPr lang="es-ES" dirty="0">
                <a:latin typeface="Arial" panose="020B0604020202020204" pitchFamily="34" charset="0"/>
                <a:cs typeface="Arial" panose="020B0604020202020204" pitchFamily="34" charset="0"/>
              </a:rPr>
              <a:t>Contabilidad Intermedia II. Moreno Fernández, Joaquín. Editorial CECSA. México. Última edición</a:t>
            </a:r>
            <a:endParaRPr lang="es-MX" dirty="0">
              <a:latin typeface="Arial" panose="020B0604020202020204" pitchFamily="34" charset="0"/>
              <a:cs typeface="Arial" panose="020B0604020202020204" pitchFamily="34" charset="0"/>
            </a:endParaRPr>
          </a:p>
          <a:p>
            <a:pPr lvl="0">
              <a:buFont typeface="Arial" panose="020B0604020202020204" pitchFamily="34" charset="0"/>
              <a:buChar char="•"/>
            </a:pPr>
            <a:r>
              <a:rPr lang="es-ES" dirty="0">
                <a:latin typeface="Arial" panose="020B0604020202020204" pitchFamily="34" charset="0"/>
                <a:cs typeface="Arial" panose="020B0604020202020204" pitchFamily="34" charset="0"/>
              </a:rPr>
              <a:t>Fundamentos de Administración</a:t>
            </a:r>
            <a:endParaRPr lang="es-MX" dirty="0">
              <a:latin typeface="Arial" panose="020B0604020202020204" pitchFamily="34" charset="0"/>
              <a:cs typeface="Arial" panose="020B0604020202020204" pitchFamily="34" charset="0"/>
            </a:endParaRPr>
          </a:p>
          <a:p>
            <a:pPr lvl="0">
              <a:buFont typeface="Arial" panose="020B0604020202020204" pitchFamily="34" charset="0"/>
              <a:buChar char="•"/>
            </a:pPr>
            <a:r>
              <a:rPr lang="es-ES" dirty="0">
                <a:latin typeface="Arial" panose="020B0604020202020204" pitchFamily="34" charset="0"/>
                <a:cs typeface="Arial" panose="020B0604020202020204" pitchFamily="34" charset="0"/>
              </a:rPr>
              <a:t>Ley General de Sociedades Mercantiles </a:t>
            </a:r>
            <a:endParaRPr lang="es-MX" dirty="0">
              <a:latin typeface="Arial" panose="020B0604020202020204" pitchFamily="34" charset="0"/>
              <a:cs typeface="Arial" panose="020B0604020202020204" pitchFamily="34" charset="0"/>
            </a:endParaRPr>
          </a:p>
          <a:p>
            <a:pPr lvl="0">
              <a:buFont typeface="Arial" panose="020B0604020202020204" pitchFamily="34" charset="0"/>
              <a:buChar char="•"/>
            </a:pPr>
            <a:r>
              <a:rPr lang="es-ES" dirty="0">
                <a:latin typeface="Arial" panose="020B0604020202020204" pitchFamily="34" charset="0"/>
                <a:cs typeface="Arial" panose="020B0604020202020204" pitchFamily="34" charset="0"/>
              </a:rPr>
              <a:t>Código de Comercio</a:t>
            </a:r>
            <a:endParaRPr lang="es-MX" dirty="0">
              <a:latin typeface="Arial" panose="020B0604020202020204" pitchFamily="34" charset="0"/>
              <a:cs typeface="Arial" panose="020B0604020202020204" pitchFamily="34" charset="0"/>
            </a:endParaRPr>
          </a:p>
          <a:p>
            <a:pPr lvl="0">
              <a:buFont typeface="Arial" panose="020B0604020202020204" pitchFamily="34" charset="0"/>
              <a:buChar char="•"/>
            </a:pPr>
            <a:r>
              <a:rPr lang="es-ES" dirty="0">
                <a:latin typeface="Arial" panose="020B0604020202020204" pitchFamily="34" charset="0"/>
                <a:cs typeface="Arial" panose="020B0604020202020204" pitchFamily="34" charset="0"/>
              </a:rPr>
              <a:t>Ley del Impuesto sobre la Renta</a:t>
            </a:r>
            <a:endParaRPr lang="es-MX" dirty="0">
              <a:latin typeface="Arial" panose="020B0604020202020204" pitchFamily="34" charset="0"/>
              <a:cs typeface="Arial" panose="020B0604020202020204" pitchFamily="34" charset="0"/>
            </a:endParaRPr>
          </a:p>
          <a:p>
            <a:pPr lvl="0">
              <a:buFont typeface="Arial" panose="020B0604020202020204" pitchFamily="34" charset="0"/>
              <a:buChar char="•"/>
            </a:pPr>
            <a:r>
              <a:rPr lang="es-ES" dirty="0">
                <a:latin typeface="Arial" panose="020B0604020202020204" pitchFamily="34" charset="0"/>
                <a:cs typeface="Arial" panose="020B0604020202020204" pitchFamily="34" charset="0"/>
              </a:rPr>
              <a:t>Ley del Impuesto al Valor Agregado</a:t>
            </a:r>
            <a:endParaRPr lang="es-MX" dirty="0">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3389034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8B135C-BC2C-4332-A21E-235622C755F6}"/>
              </a:ext>
            </a:extLst>
          </p:cNvPr>
          <p:cNvSpPr>
            <a:spLocks noGrp="1"/>
          </p:cNvSpPr>
          <p:nvPr>
            <p:ph type="title"/>
          </p:nvPr>
        </p:nvSpPr>
        <p:spPr>
          <a:xfrm>
            <a:off x="182880" y="404950"/>
            <a:ext cx="8294914" cy="770708"/>
          </a:xfrm>
        </p:spPr>
        <p:txBody>
          <a:bodyPr>
            <a:normAutofit/>
          </a:bodyPr>
          <a:lstStyle/>
          <a:p>
            <a:pPr algn="ctr"/>
            <a:r>
              <a:rPr lang="es-MX" sz="3000" b="1" dirty="0">
                <a:latin typeface="Arial" panose="020B0604020202020204" pitchFamily="34" charset="0"/>
                <a:cs typeface="Arial" panose="020B0604020202020204" pitchFamily="34" charset="0"/>
              </a:rPr>
              <a:t>Sistema de Contabilidad Integral</a:t>
            </a:r>
          </a:p>
        </p:txBody>
      </p:sp>
      <p:sp>
        <p:nvSpPr>
          <p:cNvPr id="3" name="Marcador de contenido 2">
            <a:extLst>
              <a:ext uri="{FF2B5EF4-FFF2-40B4-BE49-F238E27FC236}">
                <a16:creationId xmlns:a16="http://schemas.microsoft.com/office/drawing/2014/main" id="{3AB1CB46-662B-4396-BE4C-8D8513D7FA2C}"/>
              </a:ext>
            </a:extLst>
          </p:cNvPr>
          <p:cNvSpPr>
            <a:spLocks noGrp="1"/>
          </p:cNvSpPr>
          <p:nvPr>
            <p:ph idx="1"/>
          </p:nvPr>
        </p:nvSpPr>
        <p:spPr>
          <a:xfrm>
            <a:off x="0" y="1293223"/>
            <a:ext cx="9052560" cy="4883740"/>
          </a:xfrm>
        </p:spPr>
        <p:txBody>
          <a:bodyPr>
            <a:normAutofit/>
          </a:bodyPr>
          <a:lstStyle/>
          <a:p>
            <a:pPr algn="just"/>
            <a:r>
              <a:rPr lang="es-MX" sz="2400" dirty="0">
                <a:latin typeface="Arial" panose="020B0604020202020204" pitchFamily="34" charset="0"/>
                <a:cs typeface="Arial" panose="020B0604020202020204" pitchFamily="34" charset="0"/>
              </a:rPr>
              <a:t>Procesa, integra y mantiene actualizada la información contable y fiscal atendiendo todos los    requisitos de la Contabilidad Electrónica. </a:t>
            </a:r>
          </a:p>
          <a:p>
            <a:pPr algn="just"/>
            <a:r>
              <a:rPr lang="es-MX" sz="2400" dirty="0">
                <a:latin typeface="Arial" panose="020B0604020202020204" pitchFamily="34" charset="0"/>
                <a:cs typeface="Arial" panose="020B0604020202020204" pitchFamily="34" charset="0"/>
              </a:rPr>
              <a:t>Controla los CFDI de gastos corporativos, desde cualquier lugar. </a:t>
            </a:r>
          </a:p>
          <a:p>
            <a:pPr algn="just"/>
            <a:r>
              <a:rPr lang="es-MX" sz="2400" dirty="0">
                <a:latin typeface="Arial" panose="020B0604020202020204" pitchFamily="34" charset="0"/>
                <a:cs typeface="Arial" panose="020B0604020202020204" pitchFamily="34" charset="0"/>
              </a:rPr>
              <a:t>Analiza reportes comparativos de estados financieros anuales o por periodo. </a:t>
            </a:r>
          </a:p>
        </p:txBody>
      </p:sp>
      <p:pic>
        <p:nvPicPr>
          <p:cNvPr id="7" name="Imagen 6">
            <a:extLst>
              <a:ext uri="{FF2B5EF4-FFF2-40B4-BE49-F238E27FC236}">
                <a16:creationId xmlns:a16="http://schemas.microsoft.com/office/drawing/2014/main" id="{66E0DF4C-0DDE-4817-B2BA-899B4959E9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5895" y="3984172"/>
            <a:ext cx="3576666" cy="2448717"/>
          </a:xfrm>
          <a:prstGeom prst="rect">
            <a:avLst/>
          </a:prstGeom>
        </p:spPr>
      </p:pic>
      <p:sp>
        <p:nvSpPr>
          <p:cNvPr id="4" name="Rectángulo 3">
            <a:extLst>
              <a:ext uri="{FF2B5EF4-FFF2-40B4-BE49-F238E27FC236}">
                <a16:creationId xmlns:a16="http://schemas.microsoft.com/office/drawing/2014/main" id="{9DCAC44D-5ECF-4D60-97AB-7A070472D77A}"/>
              </a:ext>
            </a:extLst>
          </p:cNvPr>
          <p:cNvSpPr/>
          <p:nvPr/>
        </p:nvSpPr>
        <p:spPr>
          <a:xfrm>
            <a:off x="483327" y="6294527"/>
            <a:ext cx="4320000" cy="369332"/>
          </a:xfrm>
          <a:prstGeom prst="rect">
            <a:avLst/>
          </a:prstGeom>
        </p:spPr>
        <p:txBody>
          <a:bodyPr wrap="square">
            <a:spAutoFit/>
          </a:bodyPr>
          <a:lstStyle/>
          <a:p>
            <a:r>
              <a:rPr lang="es-MX" dirty="0">
                <a:latin typeface="Arial" panose="020B0604020202020204" pitchFamily="34" charset="0"/>
                <a:ea typeface="Calibri" panose="020F0502020204030204" pitchFamily="34" charset="0"/>
                <a:cs typeface="Arial" panose="020B0604020202020204" pitchFamily="34" charset="0"/>
              </a:rPr>
              <a:t>(</a:t>
            </a:r>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2173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6EF0C0-FD6A-4DD9-9430-CB504E7B9481}"/>
              </a:ext>
            </a:extLst>
          </p:cNvPr>
          <p:cNvSpPr>
            <a:spLocks noGrp="1"/>
          </p:cNvSpPr>
          <p:nvPr>
            <p:ph type="title"/>
          </p:nvPr>
        </p:nvSpPr>
        <p:spPr>
          <a:xfrm>
            <a:off x="91440" y="300447"/>
            <a:ext cx="7602583" cy="1175656"/>
          </a:xfrm>
        </p:spPr>
        <p:txBody>
          <a:bodyPr>
            <a:normAutofit/>
          </a:bodyPr>
          <a:lstStyle/>
          <a:p>
            <a:pPr algn="ctr"/>
            <a:r>
              <a:rPr lang="es-MX" sz="3000" b="1" dirty="0">
                <a:latin typeface="Arial" panose="020B0604020202020204" pitchFamily="34" charset="0"/>
                <a:cs typeface="Arial" panose="020B0604020202020204" pitchFamily="34" charset="0"/>
              </a:rPr>
              <a:t>CONTABILIDAD ELECTRÓNICA</a:t>
            </a:r>
            <a:br>
              <a:rPr lang="es-MX" sz="3000" b="1" dirty="0">
                <a:latin typeface="Arial" panose="020B0604020202020204" pitchFamily="34" charset="0"/>
                <a:cs typeface="Arial" panose="020B0604020202020204" pitchFamily="34" charset="0"/>
              </a:rPr>
            </a:br>
            <a:r>
              <a:rPr lang="es-MX" sz="3000" b="1" dirty="0">
                <a:latin typeface="Arial" panose="020B0604020202020204" pitchFamily="34" charset="0"/>
                <a:cs typeface="Arial" panose="020B0604020202020204" pitchFamily="34" charset="0"/>
              </a:rPr>
              <a:t>Sistema de Contabilidad Integral (COI)</a:t>
            </a:r>
          </a:p>
        </p:txBody>
      </p:sp>
      <p:sp>
        <p:nvSpPr>
          <p:cNvPr id="3" name="Marcador de contenido 2">
            <a:extLst>
              <a:ext uri="{FF2B5EF4-FFF2-40B4-BE49-F238E27FC236}">
                <a16:creationId xmlns:a16="http://schemas.microsoft.com/office/drawing/2014/main" id="{895D8E19-46B1-40A0-85A3-D256D0F2E66E}"/>
              </a:ext>
            </a:extLst>
          </p:cNvPr>
          <p:cNvSpPr>
            <a:spLocks noGrp="1"/>
          </p:cNvSpPr>
          <p:nvPr>
            <p:ph idx="1"/>
          </p:nvPr>
        </p:nvSpPr>
        <p:spPr>
          <a:xfrm>
            <a:off x="404949" y="1881051"/>
            <a:ext cx="8399417" cy="3919224"/>
          </a:xfrm>
        </p:spPr>
        <p:txBody>
          <a:bodyPr/>
          <a:lstStyle/>
          <a:p>
            <a:pPr algn="just"/>
            <a:r>
              <a:rPr lang="es-MX" dirty="0">
                <a:latin typeface="Arial" panose="020B0604020202020204" pitchFamily="34" charset="0"/>
                <a:cs typeface="Arial" panose="020B0604020202020204" pitchFamily="34" charset="0"/>
              </a:rPr>
              <a:t>Catálogo de cuentas con código agrupador del SAT. </a:t>
            </a:r>
          </a:p>
          <a:p>
            <a:pPr algn="just"/>
            <a:r>
              <a:rPr lang="es-MX" dirty="0">
                <a:latin typeface="Arial" panose="020B0604020202020204" pitchFamily="34" charset="0"/>
                <a:cs typeface="Arial" panose="020B0604020202020204" pitchFamily="34" charset="0"/>
              </a:rPr>
              <a:t>Asocia comprobantes digitales a los registros contables. </a:t>
            </a:r>
          </a:p>
          <a:p>
            <a:pPr algn="just"/>
            <a:r>
              <a:rPr lang="es-MX" dirty="0">
                <a:latin typeface="Arial" panose="020B0604020202020204" pitchFamily="34" charset="0"/>
                <a:cs typeface="Arial" panose="020B0604020202020204" pitchFamily="34" charset="0"/>
              </a:rPr>
              <a:t>Pólizas con el detalle de la transacción: forma de pago, folios fiscales relacionados, RFC de terceros,      entre otros. </a:t>
            </a:r>
          </a:p>
          <a:p>
            <a:pPr algn="just"/>
            <a:r>
              <a:rPr lang="es-MX" dirty="0">
                <a:latin typeface="Arial" panose="020B0604020202020204" pitchFamily="34" charset="0"/>
                <a:cs typeface="Arial" panose="020B0604020202020204" pitchFamily="34" charset="0"/>
              </a:rPr>
              <a:t>Generación de los archivos XML y zip, listos para su envío: catálogo de cuentas, pólizas, balanza de comprobación mensual y cierre del ejercicio.</a:t>
            </a:r>
          </a:p>
          <a:p>
            <a:pPr algn="just"/>
            <a:endParaRPr lang="es-MX" dirty="0"/>
          </a:p>
        </p:txBody>
      </p:sp>
      <p:sp>
        <p:nvSpPr>
          <p:cNvPr id="5" name="Rectángulo 4">
            <a:extLst>
              <a:ext uri="{FF2B5EF4-FFF2-40B4-BE49-F238E27FC236}">
                <a16:creationId xmlns:a16="http://schemas.microsoft.com/office/drawing/2014/main" id="{32BF534C-9776-4956-8B06-04307A6BCCA4}"/>
              </a:ext>
            </a:extLst>
          </p:cNvPr>
          <p:cNvSpPr/>
          <p:nvPr/>
        </p:nvSpPr>
        <p:spPr>
          <a:xfrm>
            <a:off x="1162595" y="5430943"/>
            <a:ext cx="3775166" cy="369332"/>
          </a:xfrm>
          <a:prstGeom prst="rect">
            <a:avLst/>
          </a:prstGeom>
        </p:spPr>
        <p:txBody>
          <a:bodyPr wrap="square">
            <a:spAutoFit/>
          </a:bodyPr>
          <a:lstStyle/>
          <a:p>
            <a:r>
              <a:rPr lang="es-MX" dirty="0">
                <a:latin typeface="Arial" panose="020B0604020202020204" pitchFamily="34" charset="0"/>
                <a:ea typeface="Calibri" panose="020F0502020204030204" pitchFamily="34" charset="0"/>
                <a:cs typeface="Arial" panose="020B0604020202020204" pitchFamily="34" charset="0"/>
              </a:rPr>
              <a:t>(</a:t>
            </a:r>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5248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AA2470-4750-45E8-8CE5-ED082273B600}"/>
              </a:ext>
            </a:extLst>
          </p:cNvPr>
          <p:cNvSpPr>
            <a:spLocks noGrp="1"/>
          </p:cNvSpPr>
          <p:nvPr>
            <p:ph type="title"/>
          </p:nvPr>
        </p:nvSpPr>
        <p:spPr>
          <a:xfrm>
            <a:off x="287384" y="300447"/>
            <a:ext cx="7315200" cy="836022"/>
          </a:xfrm>
        </p:spPr>
        <p:txBody>
          <a:bodyPr>
            <a:normAutofit/>
          </a:bodyPr>
          <a:lstStyle/>
          <a:p>
            <a:pPr algn="ctr"/>
            <a:r>
              <a:rPr lang="es-MX" sz="3000" b="1" dirty="0">
                <a:latin typeface="Arial" panose="020B0604020202020204" pitchFamily="34" charset="0"/>
                <a:cs typeface="Arial" panose="020B0604020202020204" pitchFamily="34" charset="0"/>
              </a:rPr>
              <a:t>CATÁLOGO DE CUENTAS Y RUBROS</a:t>
            </a:r>
          </a:p>
        </p:txBody>
      </p:sp>
      <p:sp>
        <p:nvSpPr>
          <p:cNvPr id="3" name="Marcador de contenido 2">
            <a:extLst>
              <a:ext uri="{FF2B5EF4-FFF2-40B4-BE49-F238E27FC236}">
                <a16:creationId xmlns:a16="http://schemas.microsoft.com/office/drawing/2014/main" id="{B99399C9-00EA-4377-A40B-6F19A614BED1}"/>
              </a:ext>
            </a:extLst>
          </p:cNvPr>
          <p:cNvSpPr>
            <a:spLocks noGrp="1"/>
          </p:cNvSpPr>
          <p:nvPr>
            <p:ph idx="1"/>
          </p:nvPr>
        </p:nvSpPr>
        <p:spPr>
          <a:xfrm>
            <a:off x="287384" y="1240971"/>
            <a:ext cx="8948056" cy="5466079"/>
          </a:xfrm>
        </p:spPr>
        <p:txBody>
          <a:bodyPr>
            <a:normAutofit/>
          </a:bodyPr>
          <a:lstStyle/>
          <a:p>
            <a:pPr algn="just"/>
            <a:r>
              <a:rPr lang="es-MX" sz="2400" dirty="0">
                <a:latin typeface="Arial" panose="020B0604020202020204" pitchFamily="34" charset="0"/>
                <a:cs typeface="Arial" panose="020B0604020202020204" pitchFamily="34" charset="0"/>
              </a:rPr>
              <a:t>Maneja hasta 20 dígitos y 9 niveles en cuentas contables. </a:t>
            </a:r>
          </a:p>
          <a:p>
            <a:pPr algn="just"/>
            <a:r>
              <a:rPr lang="es-MX" sz="2400" dirty="0">
                <a:latin typeface="Arial" panose="020B0604020202020204" pitchFamily="34" charset="0"/>
                <a:cs typeface="Arial" panose="020B0604020202020204" pitchFamily="34" charset="0"/>
              </a:rPr>
              <a:t>Define la naturaleza de las cuentas contables (deudora o acreedora) y contrapartida. </a:t>
            </a:r>
          </a:p>
          <a:p>
            <a:pPr algn="just"/>
            <a:r>
              <a:rPr lang="es-MX" sz="2400" dirty="0">
                <a:latin typeface="Arial" panose="020B0604020202020204" pitchFamily="34" charset="0"/>
                <a:cs typeface="Arial" panose="020B0604020202020204" pitchFamily="34" charset="0"/>
              </a:rPr>
              <a:t>Clasifica las cuentas (Activo circulante, Activo no circulante, Costo de ventas </a:t>
            </a:r>
            <a:r>
              <a:rPr lang="es-MX" sz="2400" dirty="0" err="1">
                <a:latin typeface="Arial" panose="020B0604020202020204" pitchFamily="34" charset="0"/>
                <a:cs typeface="Arial" panose="020B0604020202020204" pitchFamily="34" charset="0"/>
              </a:rPr>
              <a:t>etc</a:t>
            </a:r>
            <a:r>
              <a:rPr lang="es-MX" sz="2400" dirty="0">
                <a:latin typeface="Arial" panose="020B0604020202020204" pitchFamily="34" charset="0"/>
                <a:cs typeface="Arial" panose="020B0604020202020204" pitchFamily="34" charset="0"/>
              </a:rPr>
              <a:t>). </a:t>
            </a:r>
          </a:p>
          <a:p>
            <a:pPr algn="just"/>
            <a:r>
              <a:rPr lang="es-MX" sz="2400" dirty="0">
                <a:latin typeface="Arial" panose="020B0604020202020204" pitchFamily="34" charset="0"/>
                <a:cs typeface="Arial" panose="020B0604020202020204" pitchFamily="34" charset="0"/>
              </a:rPr>
              <a:t>Consulta e imprime los auxiliares, consulta saldos históricos en moneda extranjera. </a:t>
            </a:r>
          </a:p>
          <a:p>
            <a:pPr algn="just"/>
            <a:r>
              <a:rPr lang="es-MX" sz="2400" dirty="0">
                <a:latin typeface="Arial" panose="020B0604020202020204" pitchFamily="34" charset="0"/>
                <a:cs typeface="Arial" panose="020B0604020202020204" pitchFamily="34" charset="0"/>
              </a:rPr>
              <a:t>Descarga hasta 9 tipos de catálogos de cuentas: General, Manufactura, Comercial, De Servicios,  Constructoras, Condóminos, Sociedades Religiosas, Sociedades Civiles y Personas Físicas. </a:t>
            </a:r>
          </a:p>
          <a:p>
            <a:pPr marL="0" indent="0" algn="just">
              <a:buNone/>
            </a:pPr>
            <a:endParaRPr lang="es-MX" sz="2400" dirty="0">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218B1958-A850-4295-9B1D-5A69EDCAF9D1}"/>
              </a:ext>
            </a:extLst>
          </p:cNvPr>
          <p:cNvSpPr/>
          <p:nvPr/>
        </p:nvSpPr>
        <p:spPr>
          <a:xfrm>
            <a:off x="1580607" y="6230983"/>
            <a:ext cx="4101736" cy="276999"/>
          </a:xfrm>
          <a:prstGeom prst="rect">
            <a:avLst/>
          </a:prstGeom>
        </p:spPr>
        <p:txBody>
          <a:bodyPr wrap="square">
            <a:spAutoFit/>
          </a:bodyPr>
          <a:lstStyle/>
          <a:p>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642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CE55A04-C6A3-46F7-868B-F0E57D0E3363}"/>
              </a:ext>
            </a:extLst>
          </p:cNvPr>
          <p:cNvSpPr>
            <a:spLocks noGrp="1"/>
          </p:cNvSpPr>
          <p:nvPr>
            <p:ph idx="1"/>
          </p:nvPr>
        </p:nvSpPr>
        <p:spPr>
          <a:xfrm>
            <a:off x="235131" y="1058091"/>
            <a:ext cx="7720149" cy="5993515"/>
          </a:xfrm>
        </p:spPr>
        <p:txBody>
          <a:bodyPr>
            <a:normAutofit/>
          </a:bodyPr>
          <a:lstStyle/>
          <a:p>
            <a:pPr marL="0" indent="0" algn="just">
              <a:buNone/>
            </a:pPr>
            <a:endParaRPr lang="es-MX" sz="2400" dirty="0">
              <a:latin typeface="Arial" panose="020B0604020202020204" pitchFamily="34" charset="0"/>
              <a:cs typeface="Arial" panose="020B0604020202020204" pitchFamily="34" charset="0"/>
            </a:endParaRPr>
          </a:p>
          <a:p>
            <a:pPr marL="0" indent="0" algn="just">
              <a:buNone/>
            </a:pPr>
            <a:r>
              <a:rPr lang="es-MX" sz="2400" dirty="0">
                <a:latin typeface="Arial" panose="020B0604020202020204" pitchFamily="34" charset="0"/>
                <a:cs typeface="Arial" panose="020B0604020202020204" pitchFamily="34" charset="0"/>
              </a:rPr>
              <a:t>Aspel COI cuenta con una interfaz amigable y menús intuitivos que permiten registrar movimientos de forma automática y fácil.</a:t>
            </a:r>
          </a:p>
          <a:p>
            <a:pPr algn="just"/>
            <a:r>
              <a:rPr lang="es-MX" sz="2400" dirty="0">
                <a:latin typeface="Arial" panose="020B0604020202020204" pitchFamily="34" charset="0"/>
                <a:cs typeface="Arial" panose="020B0604020202020204" pitchFamily="34" charset="0"/>
              </a:rPr>
              <a:t> Registra los conceptos de pólizas, tipos de activos, departamentos.  </a:t>
            </a:r>
          </a:p>
          <a:p>
            <a:pPr algn="just"/>
            <a:r>
              <a:rPr lang="es-MX" sz="2400" dirty="0">
                <a:latin typeface="Arial" panose="020B0604020202020204" pitchFamily="34" charset="0"/>
                <a:cs typeface="Arial" panose="020B0604020202020204" pitchFamily="34" charset="0"/>
              </a:rPr>
              <a:t> Agrega cuentas y activos.  </a:t>
            </a:r>
          </a:p>
          <a:p>
            <a:pPr algn="just"/>
            <a:r>
              <a:rPr lang="es-MX" sz="2400" dirty="0">
                <a:latin typeface="Arial" panose="020B0604020202020204" pitchFamily="34" charset="0"/>
                <a:cs typeface="Arial" panose="020B0604020202020204" pitchFamily="34" charset="0"/>
              </a:rPr>
              <a:t> Genera pólizas Obtén la balanza de comprobación</a:t>
            </a:r>
          </a:p>
          <a:p>
            <a:pPr algn="just"/>
            <a:r>
              <a:rPr lang="es-MX" sz="2400" dirty="0">
                <a:latin typeface="Arial" panose="020B0604020202020204" pitchFamily="34" charset="0"/>
                <a:cs typeface="Arial" panose="020B0604020202020204" pitchFamily="34" charset="0"/>
              </a:rPr>
              <a:t> Emite útiles reportes para conocer la situación financiera.</a:t>
            </a:r>
          </a:p>
          <a:p>
            <a:pPr marL="0" indent="0" algn="just">
              <a:buNone/>
            </a:pP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64040C2B-B7BF-4961-9E91-96A7A4EB5C8D}"/>
              </a:ext>
            </a:extLst>
          </p:cNvPr>
          <p:cNvSpPr txBox="1"/>
          <p:nvPr/>
        </p:nvSpPr>
        <p:spPr>
          <a:xfrm>
            <a:off x="130630" y="274320"/>
            <a:ext cx="6766560" cy="553998"/>
          </a:xfrm>
          <a:prstGeom prst="rect">
            <a:avLst/>
          </a:prstGeom>
          <a:noFill/>
        </p:spPr>
        <p:txBody>
          <a:bodyPr wrap="square" rtlCol="0">
            <a:spAutoFit/>
          </a:bodyPr>
          <a:lstStyle/>
          <a:p>
            <a:pPr algn="ctr"/>
            <a:r>
              <a:rPr lang="es-MX" sz="3000" b="1" dirty="0">
                <a:latin typeface="Arial" panose="020B0604020202020204" pitchFamily="34" charset="0"/>
                <a:cs typeface="Arial" panose="020B0604020202020204" pitchFamily="34" charset="0"/>
              </a:rPr>
              <a:t>	</a:t>
            </a:r>
            <a:r>
              <a:rPr lang="es-MX" sz="3000" b="1" dirty="0">
                <a:solidFill>
                  <a:schemeClr val="accent1"/>
                </a:solidFill>
                <a:latin typeface="Arial" panose="020B0604020202020204" pitchFamily="34" charset="0"/>
                <a:cs typeface="Arial" panose="020B0604020202020204" pitchFamily="34" charset="0"/>
              </a:rPr>
              <a:t>FUNCIONES DE ASPEL COI</a:t>
            </a:r>
          </a:p>
        </p:txBody>
      </p:sp>
      <p:pic>
        <p:nvPicPr>
          <p:cNvPr id="1026" name="Picture 2" descr="Resultado de imagen para coi">
            <a:hlinkClick r:id="rId2"/>
            <a:extLst>
              <a:ext uri="{FF2B5EF4-FFF2-40B4-BE49-F238E27FC236}">
                <a16:creationId xmlns:a16="http://schemas.microsoft.com/office/drawing/2014/main" id="{B65098AF-234F-4A29-B638-947D850F68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99417" y="2443588"/>
            <a:ext cx="1711234" cy="2794618"/>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0B1AB82A-879F-46AB-9AAA-ADD847342736}"/>
              </a:ext>
            </a:extLst>
          </p:cNvPr>
          <p:cNvSpPr/>
          <p:nvPr/>
        </p:nvSpPr>
        <p:spPr>
          <a:xfrm>
            <a:off x="744582" y="5820815"/>
            <a:ext cx="3148149" cy="369332"/>
          </a:xfrm>
          <a:prstGeom prst="rect">
            <a:avLst/>
          </a:prstGeom>
        </p:spPr>
        <p:txBody>
          <a:bodyPr wrap="square">
            <a:spAutoFit/>
          </a:bodyPr>
          <a:lstStyle/>
          <a:p>
            <a:r>
              <a:rPr lang="es-MX" dirty="0">
                <a:latin typeface="Arial" panose="020B0604020202020204" pitchFamily="34" charset="0"/>
                <a:ea typeface="Calibri" panose="020F0502020204030204" pitchFamily="34" charset="0"/>
                <a:cs typeface="Arial" panose="020B0604020202020204" pitchFamily="34" charset="0"/>
              </a:rPr>
              <a:t>(</a:t>
            </a:r>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4051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AB2820-CB5A-4365-9D93-BFEB23BE4318}"/>
              </a:ext>
            </a:extLst>
          </p:cNvPr>
          <p:cNvSpPr>
            <a:spLocks noGrp="1"/>
          </p:cNvSpPr>
          <p:nvPr>
            <p:ph type="title"/>
          </p:nvPr>
        </p:nvSpPr>
        <p:spPr>
          <a:xfrm>
            <a:off x="261258" y="300447"/>
            <a:ext cx="8386354" cy="640079"/>
          </a:xfrm>
        </p:spPr>
        <p:txBody>
          <a:bodyPr>
            <a:noAutofit/>
          </a:bodyPr>
          <a:lstStyle/>
          <a:p>
            <a:pPr algn="ctr"/>
            <a:r>
              <a:rPr lang="es-MX" sz="3000" b="1" dirty="0">
                <a:latin typeface="Arial" panose="020B0604020202020204" pitchFamily="34" charset="0"/>
                <a:cs typeface="Arial" panose="020B0604020202020204" pitchFamily="34" charset="0"/>
              </a:rPr>
              <a:t>USO DEL CATÁLOGO DE CUENTAS </a:t>
            </a:r>
          </a:p>
        </p:txBody>
      </p:sp>
      <p:sp>
        <p:nvSpPr>
          <p:cNvPr id="3" name="Marcador de contenido 2">
            <a:extLst>
              <a:ext uri="{FF2B5EF4-FFF2-40B4-BE49-F238E27FC236}">
                <a16:creationId xmlns:a16="http://schemas.microsoft.com/office/drawing/2014/main" id="{937B93F0-D83A-420C-AD3A-6B019112E876}"/>
              </a:ext>
            </a:extLst>
          </p:cNvPr>
          <p:cNvSpPr>
            <a:spLocks noGrp="1"/>
          </p:cNvSpPr>
          <p:nvPr>
            <p:ph idx="1"/>
          </p:nvPr>
        </p:nvSpPr>
        <p:spPr>
          <a:xfrm>
            <a:off x="261258" y="1045030"/>
            <a:ext cx="9106451" cy="5554552"/>
          </a:xfrm>
        </p:spPr>
        <p:txBody>
          <a:bodyPr>
            <a:normAutofit/>
          </a:bodyPr>
          <a:lstStyle/>
          <a:p>
            <a:pPr algn="just"/>
            <a:r>
              <a:rPr lang="es-MX" sz="2400" dirty="0">
                <a:latin typeface="Arial" panose="020B0604020202020204" pitchFamily="34" charset="0"/>
                <a:cs typeface="Arial" panose="020B0604020202020204" pitchFamily="34" charset="0"/>
              </a:rPr>
              <a:t>El catálogo de cuentas que utilizaremos tiene la estructura 4-3-3, o sea 0000-000-000 dentro de los primeros 4 dígitos, el primero presentará la clase (Activo, Pasivo, Capital, Ingresos, Costo de Venta, Gastos etc...), el segundo digito representa el grupo (Circulante, Fijo, etc.), el tercero y cuarto representa la cuenta (Caja, Bancos, Terrenos, etc.). </a:t>
            </a:r>
          </a:p>
          <a:p>
            <a:pPr algn="just"/>
            <a:r>
              <a:rPr lang="es-MX" sz="2400" dirty="0">
                <a:latin typeface="Arial" panose="020B0604020202020204" pitchFamily="34" charset="0"/>
                <a:cs typeface="Arial" panose="020B0604020202020204" pitchFamily="34" charset="0"/>
              </a:rPr>
              <a:t>En la segunda parte de la estructura representa la Subcuenta ( clientes a crédito, clientes a contado). </a:t>
            </a:r>
          </a:p>
          <a:p>
            <a:pPr algn="just"/>
            <a:r>
              <a:rPr lang="es-MX" sz="2400" dirty="0">
                <a:latin typeface="Arial" panose="020B0604020202020204" pitchFamily="34" charset="0"/>
                <a:cs typeface="Arial" panose="020B0604020202020204" pitchFamily="34" charset="0"/>
              </a:rPr>
              <a:t>Y la última parte de la estructura una posible Sub-subcuenta (Santacruz CON S.S, Grijalva Materiales, etc.) </a:t>
            </a:r>
          </a:p>
        </p:txBody>
      </p:sp>
      <p:pic>
        <p:nvPicPr>
          <p:cNvPr id="2050" name="Picture 2" descr="Resultado de imagen para coi">
            <a:hlinkClick r:id="rId2"/>
            <a:extLst>
              <a:ext uri="{FF2B5EF4-FFF2-40B4-BE49-F238E27FC236}">
                <a16:creationId xmlns:a16="http://schemas.microsoft.com/office/drawing/2014/main" id="{3C9908CF-36E0-49DC-9E55-514AC8877F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3399" y="5029200"/>
            <a:ext cx="2734310" cy="1570381"/>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86F10B4C-120A-490D-9FD9-53F7A2A8D942}"/>
              </a:ext>
            </a:extLst>
          </p:cNvPr>
          <p:cNvSpPr/>
          <p:nvPr/>
        </p:nvSpPr>
        <p:spPr>
          <a:xfrm>
            <a:off x="653144" y="6230249"/>
            <a:ext cx="5302054" cy="369332"/>
          </a:xfrm>
          <a:prstGeom prst="rect">
            <a:avLst/>
          </a:prstGeom>
        </p:spPr>
        <p:txBody>
          <a:bodyPr wrap="square">
            <a:spAutoFit/>
          </a:bodyPr>
          <a:lstStyle/>
          <a:p>
            <a:r>
              <a:rPr lang="es-MX" dirty="0">
                <a:latin typeface="Arial" panose="020B0604020202020204" pitchFamily="34" charset="0"/>
                <a:ea typeface="Calibri" panose="020F0502020204030204" pitchFamily="34" charset="0"/>
                <a:cs typeface="Arial" panose="020B0604020202020204" pitchFamily="34" charset="0"/>
              </a:rPr>
              <a:t>(</a:t>
            </a:r>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18566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19F447-E24F-44B2-9CA9-89108F64CB2C}"/>
              </a:ext>
            </a:extLst>
          </p:cNvPr>
          <p:cNvSpPr>
            <a:spLocks noGrp="1"/>
          </p:cNvSpPr>
          <p:nvPr>
            <p:ph type="title"/>
          </p:nvPr>
        </p:nvSpPr>
        <p:spPr>
          <a:xfrm>
            <a:off x="838200" y="156754"/>
            <a:ext cx="6555377" cy="548640"/>
          </a:xfrm>
        </p:spPr>
        <p:txBody>
          <a:bodyPr>
            <a:noAutofit/>
          </a:bodyPr>
          <a:lstStyle/>
          <a:p>
            <a:pPr algn="ctr"/>
            <a:r>
              <a:rPr lang="es-MX" sz="3000" b="1" dirty="0">
                <a:latin typeface="Arial" panose="020B0604020202020204" pitchFamily="34" charset="0"/>
                <a:cs typeface="Arial" panose="020B0604020202020204" pitchFamily="34" charset="0"/>
              </a:rPr>
              <a:t>ALTA DE ACTIVOS</a:t>
            </a:r>
          </a:p>
        </p:txBody>
      </p:sp>
      <p:sp>
        <p:nvSpPr>
          <p:cNvPr id="3" name="Marcador de contenido 2">
            <a:extLst>
              <a:ext uri="{FF2B5EF4-FFF2-40B4-BE49-F238E27FC236}">
                <a16:creationId xmlns:a16="http://schemas.microsoft.com/office/drawing/2014/main" id="{DE700B01-0051-4410-AEAC-E140ADB99B40}"/>
              </a:ext>
            </a:extLst>
          </p:cNvPr>
          <p:cNvSpPr>
            <a:spLocks noGrp="1"/>
          </p:cNvSpPr>
          <p:nvPr>
            <p:ph idx="1"/>
          </p:nvPr>
        </p:nvSpPr>
        <p:spPr>
          <a:xfrm>
            <a:off x="418011" y="862150"/>
            <a:ext cx="8882743" cy="4545874"/>
          </a:xfrm>
        </p:spPr>
        <p:txBody>
          <a:bodyPr>
            <a:normAutofit/>
          </a:bodyPr>
          <a:lstStyle/>
          <a:p>
            <a:pPr algn="just"/>
            <a:r>
              <a:rPr lang="es-MX" sz="2400" dirty="0">
                <a:latin typeface="Arial" panose="020B0604020202020204" pitchFamily="34" charset="0"/>
                <a:cs typeface="Arial" panose="020B0604020202020204" pitchFamily="34" charset="0"/>
              </a:rPr>
              <a:t>Ingresa al menú Activos&gt; Activos     </a:t>
            </a:r>
          </a:p>
          <a:p>
            <a:pPr algn="just"/>
            <a:r>
              <a:rPr lang="es-MX" sz="2400" dirty="0">
                <a:latin typeface="Arial" panose="020B0604020202020204" pitchFamily="34" charset="0"/>
                <a:cs typeface="Arial" panose="020B0604020202020204" pitchFamily="34" charset="0"/>
              </a:rPr>
              <a:t>Dentro del catálogo selecciona el icono “Agregar” de la barra de herramientas.</a:t>
            </a:r>
          </a:p>
          <a:p>
            <a:pPr algn="just"/>
            <a:r>
              <a:rPr lang="es-MX" sz="2400" dirty="0">
                <a:latin typeface="Arial" panose="020B0604020202020204" pitchFamily="34" charset="0"/>
                <a:cs typeface="Arial" panose="020B0604020202020204" pitchFamily="34" charset="0"/>
              </a:rPr>
              <a:t>Registra la información correspondiente en la ventana “Agregar activos”, y presiona el botón “Aceptar”, enseguida será registrado o presiona el botón “Guardar (F3)”, si deseas agregar más información sin salir de la ventana.</a:t>
            </a:r>
          </a:p>
        </p:txBody>
      </p:sp>
      <p:pic>
        <p:nvPicPr>
          <p:cNvPr id="4" name="Imagen 3">
            <a:extLst>
              <a:ext uri="{FF2B5EF4-FFF2-40B4-BE49-F238E27FC236}">
                <a16:creationId xmlns:a16="http://schemas.microsoft.com/office/drawing/2014/main" id="{A8BC732C-7FA7-4A91-8873-23106DBD1D79}"/>
              </a:ext>
            </a:extLst>
          </p:cNvPr>
          <p:cNvPicPr>
            <a:picLocks noChangeAspect="1"/>
          </p:cNvPicPr>
          <p:nvPr/>
        </p:nvPicPr>
        <p:blipFill>
          <a:blip r:embed="rId2"/>
          <a:stretch>
            <a:fillRect/>
          </a:stretch>
        </p:blipFill>
        <p:spPr>
          <a:xfrm>
            <a:off x="4859382" y="3738802"/>
            <a:ext cx="4261195" cy="2868732"/>
          </a:xfrm>
          <a:prstGeom prst="rect">
            <a:avLst/>
          </a:prstGeom>
        </p:spPr>
      </p:pic>
      <p:sp>
        <p:nvSpPr>
          <p:cNvPr id="6" name="Rectángulo 5">
            <a:extLst>
              <a:ext uri="{FF2B5EF4-FFF2-40B4-BE49-F238E27FC236}">
                <a16:creationId xmlns:a16="http://schemas.microsoft.com/office/drawing/2014/main" id="{C45D87C5-2CC7-4C5A-A37E-EAF65BFDC3F3}"/>
              </a:ext>
            </a:extLst>
          </p:cNvPr>
          <p:cNvSpPr/>
          <p:nvPr/>
        </p:nvSpPr>
        <p:spPr>
          <a:xfrm>
            <a:off x="838200" y="5754622"/>
            <a:ext cx="2649583" cy="276999"/>
          </a:xfrm>
          <a:prstGeom prst="rect">
            <a:avLst/>
          </a:prstGeom>
        </p:spPr>
        <p:txBody>
          <a:bodyPr wrap="square">
            <a:spAutoFit/>
          </a:bodyPr>
          <a:lstStyle/>
          <a:p>
            <a:r>
              <a:rPr lang="es-MX" sz="1200" dirty="0">
                <a:latin typeface="Arial" panose="020B0604020202020204" pitchFamily="34" charset="0"/>
                <a:ea typeface="Calibri" panose="020F0502020204030204" pitchFamily="34" charset="0"/>
                <a:cs typeface="Arial" panose="020B0604020202020204" pitchFamily="34" charset="0"/>
              </a:rPr>
              <a:t>(COI, MANUAL ASPEL COI, 2003)</a:t>
            </a:r>
            <a:endParaRPr lang="es-MX"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0155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903403-0703-4BAD-B21F-4397D0EC682C}"/>
              </a:ext>
            </a:extLst>
          </p:cNvPr>
          <p:cNvSpPr>
            <a:spLocks noGrp="1"/>
          </p:cNvSpPr>
          <p:nvPr>
            <p:ph type="title"/>
          </p:nvPr>
        </p:nvSpPr>
        <p:spPr>
          <a:xfrm>
            <a:off x="235131" y="339635"/>
            <a:ext cx="8516983" cy="731520"/>
          </a:xfrm>
        </p:spPr>
        <p:txBody>
          <a:bodyPr>
            <a:normAutofit/>
          </a:bodyPr>
          <a:lstStyle/>
          <a:p>
            <a:pPr algn="ctr"/>
            <a:r>
              <a:rPr lang="es-MX" sz="3000" b="1" dirty="0">
                <a:latin typeface="Arial" panose="020B0604020202020204" pitchFamily="34" charset="0"/>
                <a:cs typeface="Arial" panose="020B0604020202020204" pitchFamily="34" charset="0"/>
              </a:rPr>
              <a:t>GENERA PRESUPUESTOS</a:t>
            </a:r>
          </a:p>
        </p:txBody>
      </p:sp>
      <p:sp>
        <p:nvSpPr>
          <p:cNvPr id="3" name="Marcador de contenido 2">
            <a:extLst>
              <a:ext uri="{FF2B5EF4-FFF2-40B4-BE49-F238E27FC236}">
                <a16:creationId xmlns:a16="http://schemas.microsoft.com/office/drawing/2014/main" id="{11207EDB-A7DA-412C-A10A-0E2FFE786929}"/>
              </a:ext>
            </a:extLst>
          </p:cNvPr>
          <p:cNvSpPr>
            <a:spLocks noGrp="1"/>
          </p:cNvSpPr>
          <p:nvPr>
            <p:ph idx="1"/>
          </p:nvPr>
        </p:nvSpPr>
        <p:spPr>
          <a:xfrm>
            <a:off x="444138" y="1240972"/>
            <a:ext cx="8660674" cy="4101738"/>
          </a:xfrm>
        </p:spPr>
        <p:txBody>
          <a:bodyPr>
            <a:normAutofit fontScale="92500" lnSpcReduction="20000"/>
          </a:bodyPr>
          <a:lstStyle/>
          <a:p>
            <a:pPr algn="just"/>
            <a:r>
              <a:rPr lang="es-MX" sz="2400" dirty="0">
                <a:latin typeface="Arial" panose="020B0604020202020204" pitchFamily="34" charset="0"/>
                <a:cs typeface="Arial" panose="020B0604020202020204" pitchFamily="34" charset="0"/>
              </a:rPr>
              <a:t>Ingresa al menú Cuentas y pólizas&gt;Presupuestos  </a:t>
            </a:r>
          </a:p>
          <a:p>
            <a:pPr algn="just"/>
            <a:r>
              <a:rPr lang="es-MX" sz="2400" dirty="0">
                <a:latin typeface="Arial" panose="020B0604020202020204" pitchFamily="34" charset="0"/>
                <a:cs typeface="Arial" panose="020B0604020202020204" pitchFamily="34" charset="0"/>
              </a:rPr>
              <a:t>Dentro del catálogo selecciona el icono “Modificar presupuesto”</a:t>
            </a:r>
          </a:p>
          <a:p>
            <a:pPr algn="just"/>
            <a:r>
              <a:rPr lang="es-MX" sz="2400" dirty="0">
                <a:latin typeface="Arial" panose="020B0604020202020204" pitchFamily="34" charset="0"/>
                <a:cs typeface="Arial" panose="020B0604020202020204" pitchFamily="34" charset="0"/>
              </a:rPr>
              <a:t>Define los criterios que se solicitan en el filtro: </a:t>
            </a:r>
          </a:p>
          <a:p>
            <a:pPr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Ejercicio del presupuesto </a:t>
            </a:r>
          </a:p>
          <a:p>
            <a:pPr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Rubro </a:t>
            </a:r>
          </a:p>
          <a:p>
            <a:pPr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Rango de cuentas </a:t>
            </a:r>
          </a:p>
          <a:p>
            <a:pPr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Departamento </a:t>
            </a:r>
          </a:p>
          <a:p>
            <a:pPr algn="just">
              <a:buFont typeface="Wingdings" panose="05000000000000000000" pitchFamily="2" charset="2"/>
              <a:buChar char="ü"/>
            </a:pPr>
            <a:r>
              <a:rPr lang="es-MX" sz="2400" dirty="0">
                <a:latin typeface="Arial" panose="020B0604020202020204" pitchFamily="34" charset="0"/>
                <a:cs typeface="Arial" panose="020B0604020202020204" pitchFamily="34" charset="0"/>
              </a:rPr>
              <a:t>Método de prellenado, entre otros.</a:t>
            </a:r>
          </a:p>
          <a:p>
            <a:pPr algn="just"/>
            <a:r>
              <a:rPr lang="es-MX" sz="2400" dirty="0">
                <a:latin typeface="Arial" panose="020B0604020202020204" pitchFamily="34" charset="0"/>
                <a:cs typeface="Arial" panose="020B0604020202020204" pitchFamily="34" charset="0"/>
              </a:rPr>
              <a:t>Revisa la información que capturaste y presiona el botón “Aceptar”, inmediatamente se creará el presupuesto.</a:t>
            </a:r>
          </a:p>
          <a:p>
            <a:pPr algn="just"/>
            <a:endParaRPr lang="es-MX" sz="2400" dirty="0">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80BF3689-EE54-4D9C-9C93-36F9E040A194}"/>
              </a:ext>
            </a:extLst>
          </p:cNvPr>
          <p:cNvSpPr/>
          <p:nvPr/>
        </p:nvSpPr>
        <p:spPr>
          <a:xfrm>
            <a:off x="718458" y="6363626"/>
            <a:ext cx="4062548" cy="369332"/>
          </a:xfrm>
          <a:prstGeom prst="rect">
            <a:avLst/>
          </a:prstGeom>
        </p:spPr>
        <p:txBody>
          <a:bodyPr wrap="square">
            <a:spAutoFit/>
          </a:bodyPr>
          <a:lstStyle/>
          <a:p>
            <a:r>
              <a:rPr lang="es-MX" dirty="0">
                <a:latin typeface="Arial" panose="020B0604020202020204" pitchFamily="34" charset="0"/>
                <a:ea typeface="Calibri" panose="020F0502020204030204" pitchFamily="34" charset="0"/>
                <a:cs typeface="Arial" panose="020B0604020202020204" pitchFamily="34" charset="0"/>
              </a:rPr>
              <a:t>(COI, MANUAL ASPEL COI, 2003)</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8999047"/>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TotalTime>
  <Words>2141</Words>
  <Application>Microsoft Office PowerPoint</Application>
  <PresentationFormat>Panorámica</PresentationFormat>
  <Paragraphs>173</Paragraphs>
  <Slides>24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24</vt:i4>
      </vt:variant>
    </vt:vector>
  </HeadingPairs>
  <TitlesOfParts>
    <vt:vector size="30" baseType="lpstr">
      <vt:lpstr>Arial</vt:lpstr>
      <vt:lpstr>Calibri</vt:lpstr>
      <vt:lpstr>Trebuchet MS</vt:lpstr>
      <vt:lpstr>Wingdings</vt:lpstr>
      <vt:lpstr>Wingdings 3</vt:lpstr>
      <vt:lpstr>Faceta</vt:lpstr>
      <vt:lpstr>Presentación de PowerPoint</vt:lpstr>
      <vt:lpstr>PROCESO CONTABLE</vt:lpstr>
      <vt:lpstr>Sistema de Contabilidad Integral</vt:lpstr>
      <vt:lpstr>CONTABILIDAD ELECTRÓNICA Sistema de Contabilidad Integral (COI)</vt:lpstr>
      <vt:lpstr>CATÁLOGO DE CUENTAS Y RUBROS</vt:lpstr>
      <vt:lpstr>Presentación de PowerPoint</vt:lpstr>
      <vt:lpstr>USO DEL CATÁLOGO DE CUENTAS </vt:lpstr>
      <vt:lpstr>ALTA DE ACTIVOS</vt:lpstr>
      <vt:lpstr>GENERA PRESUPUESTOS</vt:lpstr>
      <vt:lpstr>REGISTRA DEPARTAMENTOS</vt:lpstr>
      <vt:lpstr>REGISTRA MONEDAS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Referencias Bibliográficas </vt:lpstr>
      <vt:lpstr>Referencias Bibliográficas (complementaria)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CU Texcoco</dc:creator>
  <cp:lastModifiedBy>CU Texcoco</cp:lastModifiedBy>
  <cp:revision>1</cp:revision>
  <dcterms:created xsi:type="dcterms:W3CDTF">2019-09-28T16:44:58Z</dcterms:created>
  <dcterms:modified xsi:type="dcterms:W3CDTF">2019-09-28T16:48:24Z</dcterms:modified>
</cp:coreProperties>
</file>