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8"/>
  </p:notesMasterIdLst>
  <p:sldIdLst>
    <p:sldId id="261" r:id="rId5"/>
    <p:sldId id="260" r:id="rId6"/>
    <p:sldId id="309" r:id="rId7"/>
    <p:sldId id="310" r:id="rId8"/>
    <p:sldId id="311" r:id="rId9"/>
    <p:sldId id="308" r:id="rId10"/>
    <p:sldId id="280" r:id="rId11"/>
    <p:sldId id="266" r:id="rId12"/>
    <p:sldId id="263" r:id="rId13"/>
    <p:sldId id="264" r:id="rId14"/>
    <p:sldId id="265" r:id="rId15"/>
    <p:sldId id="267" r:id="rId16"/>
    <p:sldId id="269" r:id="rId17"/>
    <p:sldId id="273" r:id="rId18"/>
    <p:sldId id="274" r:id="rId19"/>
    <p:sldId id="275" r:id="rId20"/>
    <p:sldId id="276" r:id="rId21"/>
    <p:sldId id="292" r:id="rId22"/>
    <p:sldId id="268" r:id="rId23"/>
    <p:sldId id="272" r:id="rId24"/>
    <p:sldId id="271" r:id="rId25"/>
    <p:sldId id="277" r:id="rId26"/>
    <p:sldId id="279" r:id="rId27"/>
    <p:sldId id="291" r:id="rId28"/>
    <p:sldId id="281" r:id="rId29"/>
    <p:sldId id="283" r:id="rId30"/>
    <p:sldId id="294" r:id="rId31"/>
    <p:sldId id="293" r:id="rId32"/>
    <p:sldId id="285" r:id="rId33"/>
    <p:sldId id="284" r:id="rId34"/>
    <p:sldId id="289" r:id="rId35"/>
    <p:sldId id="297" r:id="rId36"/>
    <p:sldId id="295" r:id="rId37"/>
    <p:sldId id="290" r:id="rId38"/>
    <p:sldId id="296" r:id="rId39"/>
    <p:sldId id="301" r:id="rId40"/>
    <p:sldId id="302" r:id="rId41"/>
    <p:sldId id="303" r:id="rId42"/>
    <p:sldId id="304" r:id="rId43"/>
    <p:sldId id="300" r:id="rId44"/>
    <p:sldId id="305" r:id="rId45"/>
    <p:sldId id="307" r:id="rId46"/>
    <p:sldId id="259" r:id="rId47"/>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53FE"/>
    <a:srgbClr val="2D5335"/>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6487E0-D794-4B17-8C08-443182F17E25}" v="11" dt="2019-09-30T19:49:51.291"/>
    <p1510:client id="{6EFE0EE1-4672-45BA-B784-972223024CC1}" v="225" dt="2019-09-30T23:06:14.405"/>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0" d="100"/>
          <a:sy n="60" d="100"/>
        </p:scale>
        <p:origin x="1686" y="27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7766FA-25F9-BE48-9D78-4F25C1ACFE46}" type="doc">
      <dgm:prSet loTypeId="urn:microsoft.com/office/officeart/2005/8/layout/funnel1" loCatId="" qsTypeId="urn:microsoft.com/office/officeart/2005/8/quickstyle/simple1" qsCatId="simple" csTypeId="urn:microsoft.com/office/officeart/2005/8/colors/accent1_2" csCatId="accent1" phldr="1"/>
      <dgm:spPr/>
      <dgm:t>
        <a:bodyPr/>
        <a:lstStyle/>
        <a:p>
          <a:endParaRPr lang="es-MX"/>
        </a:p>
      </dgm:t>
    </dgm:pt>
    <dgm:pt modelId="{423B86B2-B466-854D-BE8A-5DFB789BAC5D}">
      <dgm:prSet phldrT="[Texto]"/>
      <dgm:spPr/>
      <dgm:t>
        <a:bodyPr/>
        <a:lstStyle/>
        <a:p>
          <a:pPr rtl="0"/>
          <a:r>
            <a:rPr lang="es-MX"/>
            <a:t>1.- Leyes, Normas y Reglamentos Reguladores del Derecho Internacional </a:t>
          </a:r>
        </a:p>
      </dgm:t>
    </dgm:pt>
    <dgm:pt modelId="{5F381C61-E88C-E741-ADBA-6D31FAEB0BB7}" type="parTrans" cxnId="{946DFF7C-2892-DC4C-AB5D-698B3FDF77B8}">
      <dgm:prSet/>
      <dgm:spPr/>
      <dgm:t>
        <a:bodyPr/>
        <a:lstStyle/>
        <a:p>
          <a:endParaRPr lang="es-MX"/>
        </a:p>
      </dgm:t>
    </dgm:pt>
    <dgm:pt modelId="{DCE169C5-50F8-F848-B731-2B898AF2D318}" type="sibTrans" cxnId="{946DFF7C-2892-DC4C-AB5D-698B3FDF77B8}">
      <dgm:prSet/>
      <dgm:spPr/>
      <dgm:t>
        <a:bodyPr/>
        <a:lstStyle/>
        <a:p>
          <a:endParaRPr lang="es-MX"/>
        </a:p>
      </dgm:t>
    </dgm:pt>
    <dgm:pt modelId="{FB297026-E667-FB4B-A87F-605AF9BC8F26}">
      <dgm:prSet phldrT="[Texto]"/>
      <dgm:spPr/>
      <dgm:t>
        <a:bodyPr/>
        <a:lstStyle/>
        <a:p>
          <a:r>
            <a:rPr lang="es-MX"/>
            <a:t>2.- Aspectos Subjetivos y </a:t>
          </a:r>
          <a:r>
            <a:rPr lang="es-MX" err="1"/>
            <a:t>seudonormativos</a:t>
          </a:r>
          <a:r>
            <a:rPr lang="es-MX"/>
            <a:t> que adhieren los sujetos del derecho internacional </a:t>
          </a:r>
        </a:p>
      </dgm:t>
    </dgm:pt>
    <dgm:pt modelId="{D85E6DF2-EFBC-5447-9C90-A2A9C55C4B83}" type="parTrans" cxnId="{EC25147D-CB0D-A24E-BA07-F83437A8B97D}">
      <dgm:prSet/>
      <dgm:spPr/>
      <dgm:t>
        <a:bodyPr/>
        <a:lstStyle/>
        <a:p>
          <a:endParaRPr lang="es-MX"/>
        </a:p>
      </dgm:t>
    </dgm:pt>
    <dgm:pt modelId="{3CBA54AF-C2BB-8F43-9C99-938475E12032}" type="sibTrans" cxnId="{EC25147D-CB0D-A24E-BA07-F83437A8B97D}">
      <dgm:prSet/>
      <dgm:spPr/>
      <dgm:t>
        <a:bodyPr/>
        <a:lstStyle/>
        <a:p>
          <a:endParaRPr lang="es-MX"/>
        </a:p>
      </dgm:t>
    </dgm:pt>
    <dgm:pt modelId="{FCAE0C6E-E11D-6D42-BC17-285A24EE1360}">
      <dgm:prSet phldrT="[Texto]"/>
      <dgm:spPr/>
      <dgm:t>
        <a:bodyPr/>
        <a:lstStyle/>
        <a:p>
          <a:pPr rtl="0"/>
          <a:r>
            <a:rPr lang="es-MX"/>
            <a:t>3.- Por la amplia posibilidad de adecuarlo al sistema legal de cada pais, según sus necesidades</a:t>
          </a:r>
        </a:p>
      </dgm:t>
    </dgm:pt>
    <dgm:pt modelId="{7F728A59-28F9-5F43-AB84-F6995CFFD600}" type="parTrans" cxnId="{A504B8F4-215D-1E4B-B223-D43DBA8171A0}">
      <dgm:prSet/>
      <dgm:spPr/>
      <dgm:t>
        <a:bodyPr/>
        <a:lstStyle/>
        <a:p>
          <a:endParaRPr lang="es-MX"/>
        </a:p>
      </dgm:t>
    </dgm:pt>
    <dgm:pt modelId="{0193AC50-AC67-0644-833D-6AFAB3ADAA18}" type="sibTrans" cxnId="{A504B8F4-215D-1E4B-B223-D43DBA8171A0}">
      <dgm:prSet/>
      <dgm:spPr/>
      <dgm:t>
        <a:bodyPr/>
        <a:lstStyle/>
        <a:p>
          <a:endParaRPr lang="es-MX"/>
        </a:p>
      </dgm:t>
    </dgm:pt>
    <dgm:pt modelId="{68907BE5-B8DA-DF43-BFDB-40A997F0681A}">
      <dgm:prSet phldrT="[Texto]"/>
      <dgm:spPr/>
      <dgm:t>
        <a:bodyPr/>
        <a:lstStyle/>
        <a:p>
          <a:pPr rtl="0"/>
          <a:r>
            <a:rPr lang="es-MX"/>
            <a:t>“Derecho Flexible”</a:t>
          </a:r>
        </a:p>
      </dgm:t>
    </dgm:pt>
    <dgm:pt modelId="{8968B00D-7C1F-8A42-8B00-D5D5FD6349AF}" type="parTrans" cxnId="{B71307DC-AEE8-574A-8D86-280A8FE37127}">
      <dgm:prSet/>
      <dgm:spPr/>
      <dgm:t>
        <a:bodyPr/>
        <a:lstStyle/>
        <a:p>
          <a:endParaRPr lang="es-MX"/>
        </a:p>
      </dgm:t>
    </dgm:pt>
    <dgm:pt modelId="{4ED87FD8-9B6A-4B49-98EB-2E6C01C16670}" type="sibTrans" cxnId="{B71307DC-AEE8-574A-8D86-280A8FE37127}">
      <dgm:prSet/>
      <dgm:spPr/>
      <dgm:t>
        <a:bodyPr/>
        <a:lstStyle/>
        <a:p>
          <a:endParaRPr lang="es-MX"/>
        </a:p>
      </dgm:t>
    </dgm:pt>
    <dgm:pt modelId="{109F79AC-3A7C-E84A-9D45-F0481BA198ED}" type="pres">
      <dgm:prSet presAssocID="{6D7766FA-25F9-BE48-9D78-4F25C1ACFE46}" presName="Name0" presStyleCnt="0">
        <dgm:presLayoutVars>
          <dgm:chMax val="4"/>
          <dgm:resizeHandles val="exact"/>
        </dgm:presLayoutVars>
      </dgm:prSet>
      <dgm:spPr/>
    </dgm:pt>
    <dgm:pt modelId="{F88D5430-F670-5641-A71E-99A00FC172DE}" type="pres">
      <dgm:prSet presAssocID="{6D7766FA-25F9-BE48-9D78-4F25C1ACFE46}" presName="ellipse" presStyleLbl="trBgShp" presStyleIdx="0" presStyleCnt="1"/>
      <dgm:spPr/>
    </dgm:pt>
    <dgm:pt modelId="{6F2FBF57-963A-1E49-A7E9-C671F2292639}" type="pres">
      <dgm:prSet presAssocID="{6D7766FA-25F9-BE48-9D78-4F25C1ACFE46}" presName="arrow1" presStyleLbl="fgShp" presStyleIdx="0" presStyleCnt="1"/>
      <dgm:spPr/>
    </dgm:pt>
    <dgm:pt modelId="{1D3DEE0B-3C8D-0149-9644-5925753460F8}" type="pres">
      <dgm:prSet presAssocID="{6D7766FA-25F9-BE48-9D78-4F25C1ACFE46}" presName="rectangle" presStyleLbl="revTx" presStyleIdx="0" presStyleCnt="1">
        <dgm:presLayoutVars>
          <dgm:bulletEnabled val="1"/>
        </dgm:presLayoutVars>
      </dgm:prSet>
      <dgm:spPr/>
    </dgm:pt>
    <dgm:pt modelId="{59D0F5BD-EB8C-5F4C-8E56-CB7C8F97B218}" type="pres">
      <dgm:prSet presAssocID="{FB297026-E667-FB4B-A87F-605AF9BC8F26}" presName="item1" presStyleLbl="node1" presStyleIdx="0" presStyleCnt="3">
        <dgm:presLayoutVars>
          <dgm:bulletEnabled val="1"/>
        </dgm:presLayoutVars>
      </dgm:prSet>
      <dgm:spPr/>
    </dgm:pt>
    <dgm:pt modelId="{2F66AB7F-D1F3-E745-AAE9-327E86845A92}" type="pres">
      <dgm:prSet presAssocID="{FCAE0C6E-E11D-6D42-BC17-285A24EE1360}" presName="item2" presStyleLbl="node1" presStyleIdx="1" presStyleCnt="3">
        <dgm:presLayoutVars>
          <dgm:bulletEnabled val="1"/>
        </dgm:presLayoutVars>
      </dgm:prSet>
      <dgm:spPr/>
    </dgm:pt>
    <dgm:pt modelId="{BC0C0C8F-E225-5F48-BF62-63E37445BD56}" type="pres">
      <dgm:prSet presAssocID="{68907BE5-B8DA-DF43-BFDB-40A997F0681A}" presName="item3" presStyleLbl="node1" presStyleIdx="2" presStyleCnt="3">
        <dgm:presLayoutVars>
          <dgm:bulletEnabled val="1"/>
        </dgm:presLayoutVars>
      </dgm:prSet>
      <dgm:spPr/>
    </dgm:pt>
    <dgm:pt modelId="{A5B3F773-B514-394E-B8A4-38523D6C76C5}" type="pres">
      <dgm:prSet presAssocID="{6D7766FA-25F9-BE48-9D78-4F25C1ACFE46}" presName="funnel" presStyleLbl="trAlignAcc1" presStyleIdx="0" presStyleCnt="1"/>
      <dgm:spPr/>
    </dgm:pt>
  </dgm:ptLst>
  <dgm:cxnLst>
    <dgm:cxn modelId="{02AF430F-814D-AD45-AD75-161EEE23A9C4}" type="presOf" srcId="{68907BE5-B8DA-DF43-BFDB-40A997F0681A}" destId="{1D3DEE0B-3C8D-0149-9644-5925753460F8}" srcOrd="0" destOrd="0" presId="urn:microsoft.com/office/officeart/2005/8/layout/funnel1"/>
    <dgm:cxn modelId="{46DC2C7A-0094-734F-A7C3-3751C064D948}" type="presOf" srcId="{6D7766FA-25F9-BE48-9D78-4F25C1ACFE46}" destId="{109F79AC-3A7C-E84A-9D45-F0481BA198ED}" srcOrd="0" destOrd="0" presId="urn:microsoft.com/office/officeart/2005/8/layout/funnel1"/>
    <dgm:cxn modelId="{946DFF7C-2892-DC4C-AB5D-698B3FDF77B8}" srcId="{6D7766FA-25F9-BE48-9D78-4F25C1ACFE46}" destId="{423B86B2-B466-854D-BE8A-5DFB789BAC5D}" srcOrd="0" destOrd="0" parTransId="{5F381C61-E88C-E741-ADBA-6D31FAEB0BB7}" sibTransId="{DCE169C5-50F8-F848-B731-2B898AF2D318}"/>
    <dgm:cxn modelId="{EC25147D-CB0D-A24E-BA07-F83437A8B97D}" srcId="{6D7766FA-25F9-BE48-9D78-4F25C1ACFE46}" destId="{FB297026-E667-FB4B-A87F-605AF9BC8F26}" srcOrd="1" destOrd="0" parTransId="{D85E6DF2-EFBC-5447-9C90-A2A9C55C4B83}" sibTransId="{3CBA54AF-C2BB-8F43-9C99-938475E12032}"/>
    <dgm:cxn modelId="{ACD4099B-DAF0-A943-B973-B6A763D03475}" type="presOf" srcId="{FCAE0C6E-E11D-6D42-BC17-285A24EE1360}" destId="{59D0F5BD-EB8C-5F4C-8E56-CB7C8F97B218}" srcOrd="0" destOrd="0" presId="urn:microsoft.com/office/officeart/2005/8/layout/funnel1"/>
    <dgm:cxn modelId="{B71307DC-AEE8-574A-8D86-280A8FE37127}" srcId="{6D7766FA-25F9-BE48-9D78-4F25C1ACFE46}" destId="{68907BE5-B8DA-DF43-BFDB-40A997F0681A}" srcOrd="3" destOrd="0" parTransId="{8968B00D-7C1F-8A42-8B00-D5D5FD6349AF}" sibTransId="{4ED87FD8-9B6A-4B49-98EB-2E6C01C16670}"/>
    <dgm:cxn modelId="{1BF3A8DE-694B-9B43-B783-9E4F42CCFA76}" type="presOf" srcId="{423B86B2-B466-854D-BE8A-5DFB789BAC5D}" destId="{BC0C0C8F-E225-5F48-BF62-63E37445BD56}" srcOrd="0" destOrd="0" presId="urn:microsoft.com/office/officeart/2005/8/layout/funnel1"/>
    <dgm:cxn modelId="{642447F2-4220-6A4B-AA32-E63863424A46}" type="presOf" srcId="{FB297026-E667-FB4B-A87F-605AF9BC8F26}" destId="{2F66AB7F-D1F3-E745-AAE9-327E86845A92}" srcOrd="0" destOrd="0" presId="urn:microsoft.com/office/officeart/2005/8/layout/funnel1"/>
    <dgm:cxn modelId="{A504B8F4-215D-1E4B-B223-D43DBA8171A0}" srcId="{6D7766FA-25F9-BE48-9D78-4F25C1ACFE46}" destId="{FCAE0C6E-E11D-6D42-BC17-285A24EE1360}" srcOrd="2" destOrd="0" parTransId="{7F728A59-28F9-5F43-AB84-F6995CFFD600}" sibTransId="{0193AC50-AC67-0644-833D-6AFAB3ADAA18}"/>
    <dgm:cxn modelId="{FB5DC779-6417-4C46-93DE-C522218085D2}" type="presParOf" srcId="{109F79AC-3A7C-E84A-9D45-F0481BA198ED}" destId="{F88D5430-F670-5641-A71E-99A00FC172DE}" srcOrd="0" destOrd="0" presId="urn:microsoft.com/office/officeart/2005/8/layout/funnel1"/>
    <dgm:cxn modelId="{5D8C3398-C710-8C4A-AF9A-991FE79A4528}" type="presParOf" srcId="{109F79AC-3A7C-E84A-9D45-F0481BA198ED}" destId="{6F2FBF57-963A-1E49-A7E9-C671F2292639}" srcOrd="1" destOrd="0" presId="urn:microsoft.com/office/officeart/2005/8/layout/funnel1"/>
    <dgm:cxn modelId="{977AEFE6-CE13-2E43-8646-CC74C2C07213}" type="presParOf" srcId="{109F79AC-3A7C-E84A-9D45-F0481BA198ED}" destId="{1D3DEE0B-3C8D-0149-9644-5925753460F8}" srcOrd="2" destOrd="0" presId="urn:microsoft.com/office/officeart/2005/8/layout/funnel1"/>
    <dgm:cxn modelId="{65FADDF7-3FF7-8149-8C62-BFD54D794452}" type="presParOf" srcId="{109F79AC-3A7C-E84A-9D45-F0481BA198ED}" destId="{59D0F5BD-EB8C-5F4C-8E56-CB7C8F97B218}" srcOrd="3" destOrd="0" presId="urn:microsoft.com/office/officeart/2005/8/layout/funnel1"/>
    <dgm:cxn modelId="{9D4E6AC7-AB03-6848-B264-AFA1B166A61D}" type="presParOf" srcId="{109F79AC-3A7C-E84A-9D45-F0481BA198ED}" destId="{2F66AB7F-D1F3-E745-AAE9-327E86845A92}" srcOrd="4" destOrd="0" presId="urn:microsoft.com/office/officeart/2005/8/layout/funnel1"/>
    <dgm:cxn modelId="{37C711E6-DF8B-AD43-8C52-B2FEB0432104}" type="presParOf" srcId="{109F79AC-3A7C-E84A-9D45-F0481BA198ED}" destId="{BC0C0C8F-E225-5F48-BF62-63E37445BD56}" srcOrd="5" destOrd="0" presId="urn:microsoft.com/office/officeart/2005/8/layout/funnel1"/>
    <dgm:cxn modelId="{15FFFD94-96AE-FD49-B93D-2884DB42FC5B}" type="presParOf" srcId="{109F79AC-3A7C-E84A-9D45-F0481BA198ED}" destId="{A5B3F773-B514-394E-B8A4-38523D6C76C5}"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8D5430-F670-5641-A71E-99A00FC172DE}">
      <dsp:nvSpPr>
        <dsp:cNvPr id="0" name=""/>
        <dsp:cNvSpPr/>
      </dsp:nvSpPr>
      <dsp:spPr>
        <a:xfrm>
          <a:off x="2163473" y="223693"/>
          <a:ext cx="4439461" cy="1541766"/>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2FBF57-963A-1E49-A7E9-C671F2292639}">
      <dsp:nvSpPr>
        <dsp:cNvPr id="0" name=""/>
        <dsp:cNvSpPr/>
      </dsp:nvSpPr>
      <dsp:spPr>
        <a:xfrm>
          <a:off x="3959907" y="3998956"/>
          <a:ext cx="860360" cy="550630"/>
        </a:xfrm>
        <a:prstGeom prst="down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D3DEE0B-3C8D-0149-9644-5925753460F8}">
      <dsp:nvSpPr>
        <dsp:cNvPr id="0" name=""/>
        <dsp:cNvSpPr/>
      </dsp:nvSpPr>
      <dsp:spPr>
        <a:xfrm>
          <a:off x="2325221" y="4439461"/>
          <a:ext cx="4129731" cy="10324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256032" rIns="256032" bIns="256032" numCol="1" spcCol="1270" anchor="ctr" anchorCtr="0">
          <a:noAutofit/>
        </a:bodyPr>
        <a:lstStyle/>
        <a:p>
          <a:pPr marL="0" lvl="0" indent="0" algn="ctr" defTabSz="1600200" rtl="0">
            <a:lnSpc>
              <a:spcPct val="90000"/>
            </a:lnSpc>
            <a:spcBef>
              <a:spcPct val="0"/>
            </a:spcBef>
            <a:spcAft>
              <a:spcPct val="35000"/>
            </a:spcAft>
            <a:buNone/>
          </a:pPr>
          <a:r>
            <a:rPr lang="es-MX" sz="3600" kern="1200"/>
            <a:t>“Derecho Flexible”</a:t>
          </a:r>
        </a:p>
      </dsp:txBody>
      <dsp:txXfrm>
        <a:off x="2325221" y="4439461"/>
        <a:ext cx="4129731" cy="1032432"/>
      </dsp:txXfrm>
    </dsp:sp>
    <dsp:sp modelId="{59D0F5BD-EB8C-5F4C-8E56-CB7C8F97B218}">
      <dsp:nvSpPr>
        <dsp:cNvPr id="0" name=""/>
        <dsp:cNvSpPr/>
      </dsp:nvSpPr>
      <dsp:spPr>
        <a:xfrm>
          <a:off x="3777510" y="1884534"/>
          <a:ext cx="1548649" cy="154864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rtl="0">
            <a:lnSpc>
              <a:spcPct val="90000"/>
            </a:lnSpc>
            <a:spcBef>
              <a:spcPct val="0"/>
            </a:spcBef>
            <a:spcAft>
              <a:spcPct val="35000"/>
            </a:spcAft>
            <a:buNone/>
          </a:pPr>
          <a:r>
            <a:rPr lang="es-MX" sz="1000" kern="1200"/>
            <a:t>3.- Por la amplia posibilidad de adecuarlo al sistema legal de cada pais, según sus necesidades</a:t>
          </a:r>
        </a:p>
      </dsp:txBody>
      <dsp:txXfrm>
        <a:off x="4004304" y="2111328"/>
        <a:ext cx="1095061" cy="1095061"/>
      </dsp:txXfrm>
    </dsp:sp>
    <dsp:sp modelId="{2F66AB7F-D1F3-E745-AAE9-327E86845A92}">
      <dsp:nvSpPr>
        <dsp:cNvPr id="0" name=""/>
        <dsp:cNvSpPr/>
      </dsp:nvSpPr>
      <dsp:spPr>
        <a:xfrm>
          <a:off x="2669365" y="722703"/>
          <a:ext cx="1548649" cy="154864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s-MX" sz="1000" kern="1200"/>
            <a:t>2.- Aspectos Subjetivos y </a:t>
          </a:r>
          <a:r>
            <a:rPr lang="es-MX" sz="1000" kern="1200" err="1"/>
            <a:t>seudonormativos</a:t>
          </a:r>
          <a:r>
            <a:rPr lang="es-MX" sz="1000" kern="1200"/>
            <a:t> que adhieren los sujetos del derecho internacional </a:t>
          </a:r>
        </a:p>
      </dsp:txBody>
      <dsp:txXfrm>
        <a:off x="2896159" y="949497"/>
        <a:ext cx="1095061" cy="1095061"/>
      </dsp:txXfrm>
    </dsp:sp>
    <dsp:sp modelId="{BC0C0C8F-E225-5F48-BF62-63E37445BD56}">
      <dsp:nvSpPr>
        <dsp:cNvPr id="0" name=""/>
        <dsp:cNvSpPr/>
      </dsp:nvSpPr>
      <dsp:spPr>
        <a:xfrm>
          <a:off x="4252429" y="348274"/>
          <a:ext cx="1548649" cy="154864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rtl="0">
            <a:lnSpc>
              <a:spcPct val="90000"/>
            </a:lnSpc>
            <a:spcBef>
              <a:spcPct val="0"/>
            </a:spcBef>
            <a:spcAft>
              <a:spcPct val="35000"/>
            </a:spcAft>
            <a:buNone/>
          </a:pPr>
          <a:r>
            <a:rPr lang="es-MX" sz="1000" kern="1200"/>
            <a:t>1.- Leyes, Normas y Reglamentos Reguladores del Derecho Internacional </a:t>
          </a:r>
        </a:p>
      </dsp:txBody>
      <dsp:txXfrm>
        <a:off x="4479223" y="575068"/>
        <a:ext cx="1095061" cy="1095061"/>
      </dsp:txXfrm>
    </dsp:sp>
    <dsp:sp modelId="{A5B3F773-B514-394E-B8A4-38523D6C76C5}">
      <dsp:nvSpPr>
        <dsp:cNvPr id="0" name=""/>
        <dsp:cNvSpPr/>
      </dsp:nvSpPr>
      <dsp:spPr>
        <a:xfrm>
          <a:off x="1981077" y="34414"/>
          <a:ext cx="4818020" cy="3854416"/>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30/09/2019</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PORTADA</a:t>
            </a:r>
            <a:r>
              <a:rPr lang="es-ES" baseline="0"/>
              <a:t> 2 </a:t>
            </a:r>
            <a:endParaRPr lang="es-ES"/>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a:p>
        </p:txBody>
      </p:sp>
    </p:spTree>
    <p:extLst>
      <p:ext uri="{BB962C8B-B14F-4D97-AF65-F5344CB8AC3E}">
        <p14:creationId xmlns:p14="http://schemas.microsoft.com/office/powerpoint/2010/main" val="36973786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a:p>
        </p:txBody>
      </p:sp>
    </p:spTree>
    <p:extLst>
      <p:ext uri="{BB962C8B-B14F-4D97-AF65-F5344CB8AC3E}">
        <p14:creationId xmlns:p14="http://schemas.microsoft.com/office/powerpoint/2010/main" val="21432416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12</a:t>
            </a:fld>
            <a:endParaRPr lang="es-ES"/>
          </a:p>
        </p:txBody>
      </p:sp>
    </p:spTree>
    <p:extLst>
      <p:ext uri="{BB962C8B-B14F-4D97-AF65-F5344CB8AC3E}">
        <p14:creationId xmlns:p14="http://schemas.microsoft.com/office/powerpoint/2010/main" val="8854607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a:p>
        </p:txBody>
      </p:sp>
    </p:spTree>
    <p:extLst>
      <p:ext uri="{BB962C8B-B14F-4D97-AF65-F5344CB8AC3E}">
        <p14:creationId xmlns:p14="http://schemas.microsoft.com/office/powerpoint/2010/main" val="33400146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a:p>
        </p:txBody>
      </p:sp>
    </p:spTree>
    <p:extLst>
      <p:ext uri="{BB962C8B-B14F-4D97-AF65-F5344CB8AC3E}">
        <p14:creationId xmlns:p14="http://schemas.microsoft.com/office/powerpoint/2010/main" val="24800763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15</a:t>
            </a:fld>
            <a:endParaRPr lang="es-ES"/>
          </a:p>
        </p:txBody>
      </p:sp>
    </p:spTree>
    <p:extLst>
      <p:ext uri="{BB962C8B-B14F-4D97-AF65-F5344CB8AC3E}">
        <p14:creationId xmlns:p14="http://schemas.microsoft.com/office/powerpoint/2010/main" val="28707205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a:p>
        </p:txBody>
      </p:sp>
    </p:spTree>
    <p:extLst>
      <p:ext uri="{BB962C8B-B14F-4D97-AF65-F5344CB8AC3E}">
        <p14:creationId xmlns:p14="http://schemas.microsoft.com/office/powerpoint/2010/main" val="36186935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17</a:t>
            </a:fld>
            <a:endParaRPr lang="es-ES"/>
          </a:p>
        </p:txBody>
      </p:sp>
    </p:spTree>
    <p:extLst>
      <p:ext uri="{BB962C8B-B14F-4D97-AF65-F5344CB8AC3E}">
        <p14:creationId xmlns:p14="http://schemas.microsoft.com/office/powerpoint/2010/main" val="33868616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18</a:t>
            </a:fld>
            <a:endParaRPr lang="es-ES"/>
          </a:p>
        </p:txBody>
      </p:sp>
    </p:spTree>
    <p:extLst>
      <p:ext uri="{BB962C8B-B14F-4D97-AF65-F5344CB8AC3E}">
        <p14:creationId xmlns:p14="http://schemas.microsoft.com/office/powerpoint/2010/main" val="38239090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a:p>
        </p:txBody>
      </p:sp>
    </p:spTree>
    <p:extLst>
      <p:ext uri="{BB962C8B-B14F-4D97-AF65-F5344CB8AC3E}">
        <p14:creationId xmlns:p14="http://schemas.microsoft.com/office/powerpoint/2010/main" val="2698061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a:p>
        </p:txBody>
      </p:sp>
    </p:spTree>
    <p:extLst>
      <p:ext uri="{BB962C8B-B14F-4D97-AF65-F5344CB8AC3E}">
        <p14:creationId xmlns:p14="http://schemas.microsoft.com/office/powerpoint/2010/main" val="998088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a:p>
        </p:txBody>
      </p:sp>
    </p:spTree>
    <p:extLst>
      <p:ext uri="{BB962C8B-B14F-4D97-AF65-F5344CB8AC3E}">
        <p14:creationId xmlns:p14="http://schemas.microsoft.com/office/powerpoint/2010/main" val="33036310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a:p>
        </p:txBody>
      </p:sp>
    </p:spTree>
    <p:extLst>
      <p:ext uri="{BB962C8B-B14F-4D97-AF65-F5344CB8AC3E}">
        <p14:creationId xmlns:p14="http://schemas.microsoft.com/office/powerpoint/2010/main" val="39881635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23</a:t>
            </a:fld>
            <a:endParaRPr lang="es-ES"/>
          </a:p>
        </p:txBody>
      </p:sp>
    </p:spTree>
    <p:extLst>
      <p:ext uri="{BB962C8B-B14F-4D97-AF65-F5344CB8AC3E}">
        <p14:creationId xmlns:p14="http://schemas.microsoft.com/office/powerpoint/2010/main" val="26716637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a:p>
        </p:txBody>
      </p:sp>
    </p:spTree>
    <p:extLst>
      <p:ext uri="{BB962C8B-B14F-4D97-AF65-F5344CB8AC3E}">
        <p14:creationId xmlns:p14="http://schemas.microsoft.com/office/powerpoint/2010/main" val="7371947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25</a:t>
            </a:fld>
            <a:endParaRPr lang="es-ES"/>
          </a:p>
        </p:txBody>
      </p:sp>
    </p:spTree>
    <p:extLst>
      <p:ext uri="{BB962C8B-B14F-4D97-AF65-F5344CB8AC3E}">
        <p14:creationId xmlns:p14="http://schemas.microsoft.com/office/powerpoint/2010/main" val="39776258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26</a:t>
            </a:fld>
            <a:endParaRPr lang="es-ES"/>
          </a:p>
        </p:txBody>
      </p:sp>
    </p:spTree>
    <p:extLst>
      <p:ext uri="{BB962C8B-B14F-4D97-AF65-F5344CB8AC3E}">
        <p14:creationId xmlns:p14="http://schemas.microsoft.com/office/powerpoint/2010/main" val="6738145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27</a:t>
            </a:fld>
            <a:endParaRPr lang="es-ES"/>
          </a:p>
        </p:txBody>
      </p:sp>
    </p:spTree>
    <p:extLst>
      <p:ext uri="{BB962C8B-B14F-4D97-AF65-F5344CB8AC3E}">
        <p14:creationId xmlns:p14="http://schemas.microsoft.com/office/powerpoint/2010/main" val="7801058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28</a:t>
            </a:fld>
            <a:endParaRPr lang="es-ES"/>
          </a:p>
        </p:txBody>
      </p:sp>
    </p:spTree>
    <p:extLst>
      <p:ext uri="{BB962C8B-B14F-4D97-AF65-F5344CB8AC3E}">
        <p14:creationId xmlns:p14="http://schemas.microsoft.com/office/powerpoint/2010/main" val="10217539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29</a:t>
            </a:fld>
            <a:endParaRPr lang="es-ES"/>
          </a:p>
        </p:txBody>
      </p:sp>
    </p:spTree>
    <p:extLst>
      <p:ext uri="{BB962C8B-B14F-4D97-AF65-F5344CB8AC3E}">
        <p14:creationId xmlns:p14="http://schemas.microsoft.com/office/powerpoint/2010/main" val="1680617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40136745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a:p>
        </p:txBody>
      </p:sp>
    </p:spTree>
    <p:extLst>
      <p:ext uri="{BB962C8B-B14F-4D97-AF65-F5344CB8AC3E}">
        <p14:creationId xmlns:p14="http://schemas.microsoft.com/office/powerpoint/2010/main" val="21040670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31</a:t>
            </a:fld>
            <a:endParaRPr lang="es-ES"/>
          </a:p>
        </p:txBody>
      </p:sp>
    </p:spTree>
    <p:extLst>
      <p:ext uri="{BB962C8B-B14F-4D97-AF65-F5344CB8AC3E}">
        <p14:creationId xmlns:p14="http://schemas.microsoft.com/office/powerpoint/2010/main" val="21372872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32</a:t>
            </a:fld>
            <a:endParaRPr lang="es-ES"/>
          </a:p>
        </p:txBody>
      </p:sp>
    </p:spTree>
    <p:extLst>
      <p:ext uri="{BB962C8B-B14F-4D97-AF65-F5344CB8AC3E}">
        <p14:creationId xmlns:p14="http://schemas.microsoft.com/office/powerpoint/2010/main" val="4571340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a:p>
        </p:txBody>
      </p:sp>
    </p:spTree>
    <p:extLst>
      <p:ext uri="{BB962C8B-B14F-4D97-AF65-F5344CB8AC3E}">
        <p14:creationId xmlns:p14="http://schemas.microsoft.com/office/powerpoint/2010/main" val="21073685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a:p>
        </p:txBody>
      </p:sp>
    </p:spTree>
    <p:extLst>
      <p:ext uri="{BB962C8B-B14F-4D97-AF65-F5344CB8AC3E}">
        <p14:creationId xmlns:p14="http://schemas.microsoft.com/office/powerpoint/2010/main" val="29759773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35</a:t>
            </a:fld>
            <a:endParaRPr lang="es-ES"/>
          </a:p>
        </p:txBody>
      </p:sp>
    </p:spTree>
    <p:extLst>
      <p:ext uri="{BB962C8B-B14F-4D97-AF65-F5344CB8AC3E}">
        <p14:creationId xmlns:p14="http://schemas.microsoft.com/office/powerpoint/2010/main" val="205131135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36</a:t>
            </a:fld>
            <a:endParaRPr lang="es-ES"/>
          </a:p>
        </p:txBody>
      </p:sp>
    </p:spTree>
    <p:extLst>
      <p:ext uri="{BB962C8B-B14F-4D97-AF65-F5344CB8AC3E}">
        <p14:creationId xmlns:p14="http://schemas.microsoft.com/office/powerpoint/2010/main" val="23714076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37</a:t>
            </a:fld>
            <a:endParaRPr lang="es-ES"/>
          </a:p>
        </p:txBody>
      </p:sp>
    </p:spTree>
    <p:extLst>
      <p:ext uri="{BB962C8B-B14F-4D97-AF65-F5344CB8AC3E}">
        <p14:creationId xmlns:p14="http://schemas.microsoft.com/office/powerpoint/2010/main" val="17342984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38</a:t>
            </a:fld>
            <a:endParaRPr lang="es-ES"/>
          </a:p>
        </p:txBody>
      </p:sp>
    </p:spTree>
    <p:extLst>
      <p:ext uri="{BB962C8B-B14F-4D97-AF65-F5344CB8AC3E}">
        <p14:creationId xmlns:p14="http://schemas.microsoft.com/office/powerpoint/2010/main" val="39954071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39</a:t>
            </a:fld>
            <a:endParaRPr lang="es-ES"/>
          </a:p>
        </p:txBody>
      </p:sp>
    </p:spTree>
    <p:extLst>
      <p:ext uri="{BB962C8B-B14F-4D97-AF65-F5344CB8AC3E}">
        <p14:creationId xmlns:p14="http://schemas.microsoft.com/office/powerpoint/2010/main" val="25563480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72701690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40</a:t>
            </a:fld>
            <a:endParaRPr lang="es-ES"/>
          </a:p>
        </p:txBody>
      </p:sp>
    </p:spTree>
    <p:extLst>
      <p:ext uri="{BB962C8B-B14F-4D97-AF65-F5344CB8AC3E}">
        <p14:creationId xmlns:p14="http://schemas.microsoft.com/office/powerpoint/2010/main" val="23836687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41</a:t>
            </a:fld>
            <a:endParaRPr lang="es-ES"/>
          </a:p>
        </p:txBody>
      </p:sp>
    </p:spTree>
    <p:extLst>
      <p:ext uri="{BB962C8B-B14F-4D97-AF65-F5344CB8AC3E}">
        <p14:creationId xmlns:p14="http://schemas.microsoft.com/office/powerpoint/2010/main" val="8767498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42</a:t>
            </a:fld>
            <a:endParaRPr lang="es-ES"/>
          </a:p>
        </p:txBody>
      </p:sp>
    </p:spTree>
    <p:extLst>
      <p:ext uri="{BB962C8B-B14F-4D97-AF65-F5344CB8AC3E}">
        <p14:creationId xmlns:p14="http://schemas.microsoft.com/office/powerpoint/2010/main" val="19784328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CONTRAPORTADA</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43</a:t>
            </a:fld>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903996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Tree>
    <p:extLst>
      <p:ext uri="{BB962C8B-B14F-4D97-AF65-F5344CB8AC3E}">
        <p14:creationId xmlns:p14="http://schemas.microsoft.com/office/powerpoint/2010/main" val="2516249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1304904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a:p>
        </p:txBody>
      </p:sp>
    </p:spTree>
    <p:extLst>
      <p:ext uri="{BB962C8B-B14F-4D97-AF65-F5344CB8AC3E}">
        <p14:creationId xmlns:p14="http://schemas.microsoft.com/office/powerpoint/2010/main" val="1777942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a:p>
        </p:txBody>
      </p:sp>
    </p:spTree>
    <p:extLst>
      <p:ext uri="{BB962C8B-B14F-4D97-AF65-F5344CB8AC3E}">
        <p14:creationId xmlns:p14="http://schemas.microsoft.com/office/powerpoint/2010/main" val="1188347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9863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2388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4903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7450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85475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068DA5DE-CB02-F146-B8B0-A4C7E19A4A49}"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2692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068DA5DE-CB02-F146-B8B0-A4C7E19A4A49}" type="datetimeFigureOut">
              <a:rPr lang="es-ES" smtClean="0"/>
              <a:t>30/09/2019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34589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068DA5DE-CB02-F146-B8B0-A4C7E19A4A49}" type="datetimeFigureOut">
              <a:rPr lang="es-ES" smtClean="0"/>
              <a:t>30/09/2019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3038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30/09/2019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4005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1251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915867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8DA5DE-CB02-F146-B8B0-A4C7E19A4A49}" type="datetimeFigureOut">
              <a:rPr lang="es-ES" smtClean="0"/>
              <a:t>30/09/2019</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iccmex.mx/" TargetMode="External"/><Relationship Id="rId7" Type="http://schemas.openxmlformats.org/officeDocument/2006/relationships/hyperlink" Target="https://www.unidroit.or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www.hcch.net/en/home" TargetMode="External"/><Relationship Id="rId5" Type="http://schemas.openxmlformats.org/officeDocument/2006/relationships/hyperlink" Target="https://uncitral.un.org/es" TargetMode="External"/><Relationship Id="rId4" Type="http://schemas.openxmlformats.org/officeDocument/2006/relationships/hyperlink" Target="https://www.ibanet.org/"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un.org/es/documents/icjstatute/chap2.ht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diputados.gob.mx/LeyesBiblio/pdf/2_030619.pdf"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diputados.gob.mx/LeyesBiblio/pdf/125_020719.pdf"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diputados.gob.mx/LeyesBiblio/pdf/LNCM_191216.pdf"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diputados.gob.mx/LeyesBiblio/pdf/43_040619.pdf"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diputados.gob.mx/LeyesBiblio/pdf/CNPP_090819.pdf"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www.diputados.gob.mx/LeyesBiblio/pdf/LNEP_090518.pdf"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revistas.juridicas.unam.mx/index.php/reforma-judicial/article/view/8735/10770"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oas.org/xxxivga/spanish/reference_docs/convencion_viena.pdf"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ww.un.org/es/documents/icjstatute/chap2.htm"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sitios.scjn.gob.mx/codhap/sites/default/files/cronicas_pdf_sr/TP-140711-MBLR-912.pdf"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hyperlink" Target="http://www.diputados.gob.mx/LeyesBiblio/pdf/2_030619.pdf" TargetMode="External"/><Relationship Id="rId3" Type="http://schemas.openxmlformats.org/officeDocument/2006/relationships/hyperlink" Target="http://www.diputados.gob.mx/LeyesBiblio/pdf/1_090819.pdf" TargetMode="External"/><Relationship Id="rId7" Type="http://schemas.openxmlformats.org/officeDocument/2006/relationships/hyperlink" Target="https://mega.nz/#!ZM0QyShS!MpIwe0VSrtftZwO0QVyRihWrk974-KWBOyA5D80zng4"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hyperlink" Target="https://www.un.org/es/documents/icjstatute/" TargetMode="External"/><Relationship Id="rId5" Type="http://schemas.openxmlformats.org/officeDocument/2006/relationships/hyperlink" Target="https://mega.nz/" TargetMode="External"/><Relationship Id="rId4" Type="http://schemas.openxmlformats.org/officeDocument/2006/relationships/hyperlink" Target="https://www.oas.org/xxxivga/spanish/reference_docs/convencion_viena.pdf" TargetMode="External"/><Relationship Id="rId9" Type="http://schemas.openxmlformats.org/officeDocument/2006/relationships/hyperlink" Target="http://www.diputados.gob.mx/LeyesBiblio/pdf/125_020719.pdf"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www.diputados.gob.mx/LeyesBiblio/pdf/LNCM_191216.pdf"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hyperlink" Target="http://www.diputados.gob.mx/LeyesBiblio/pdf/LNEP_090518.pdf" TargetMode="External"/><Relationship Id="rId5" Type="http://schemas.openxmlformats.org/officeDocument/2006/relationships/hyperlink" Target="http://www.diputados.gob.mx/LeyesBiblio/pdf/CNPP_090819.pdf" TargetMode="External"/><Relationship Id="rId4" Type="http://schemas.openxmlformats.org/officeDocument/2006/relationships/hyperlink" Target="http://www.diputados.gob.mx/LeyesBiblio/pdf/43_040619.pdf"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scielo.org.mx/scielo.php?script=sci_arttext&amp;pid=S1870-46542015000100021&amp;lng=es&amp;tlng=e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descr="Imagen que contiene mesa, interior, sentado, objeto&#10;&#10;Descripción generada automáticamente">
            <a:extLst>
              <a:ext uri="{FF2B5EF4-FFF2-40B4-BE49-F238E27FC236}">
                <a16:creationId xmlns:a16="http://schemas.microsoft.com/office/drawing/2014/main" id="{1DF562FA-13CF-4D53-9F89-A296ED510361}"/>
              </a:ext>
            </a:extLst>
          </p:cNvPr>
          <p:cNvPicPr>
            <a:picLocks noChangeAspect="1"/>
          </p:cNvPicPr>
          <p:nvPr/>
        </p:nvPicPr>
        <p:blipFill rotWithShape="1">
          <a:blip r:embed="rId3"/>
          <a:srcRect l="10417" r="14584"/>
          <a:stretch/>
        </p:blipFill>
        <p:spPr>
          <a:xfrm flipH="1">
            <a:off x="-2" y="0"/>
            <a:ext cx="9144001" cy="6858000"/>
          </a:xfrm>
          <a:prstGeom prst="rect">
            <a:avLst/>
          </a:prstGeom>
        </p:spPr>
      </p:pic>
      <p:pic>
        <p:nvPicPr>
          <p:cNvPr id="9" name="Imagen 8" descr="Imagen que contiene mesa, interior, sentado, objeto&#10;&#10;Descripción generada automáticamente">
            <a:extLst>
              <a:ext uri="{FF2B5EF4-FFF2-40B4-BE49-F238E27FC236}">
                <a16:creationId xmlns:a16="http://schemas.microsoft.com/office/drawing/2014/main" id="{781FBD5F-DFC6-4E42-AE5C-72530C6E5BD0}"/>
              </a:ext>
            </a:extLst>
          </p:cNvPr>
          <p:cNvPicPr>
            <a:picLocks noChangeAspect="1"/>
          </p:cNvPicPr>
          <p:nvPr/>
        </p:nvPicPr>
        <p:blipFill rotWithShape="1">
          <a:blip r:embed="rId4">
            <a:lum bright="70000" contrast="-70000"/>
            <a:extLst>
              <a:ext uri="{BEBA8EAE-BF5A-486C-A8C5-ECC9F3942E4B}">
                <a14:imgProps xmlns:a14="http://schemas.microsoft.com/office/drawing/2010/main">
                  <a14:imgLayer r:embed="rId5">
                    <a14:imgEffect>
                      <a14:sharpenSoften amount="50000"/>
                    </a14:imgEffect>
                    <a14:imgEffect>
                      <a14:colorTemperature colorTemp="11200"/>
                    </a14:imgEffect>
                    <a14:imgEffect>
                      <a14:saturation sat="400000"/>
                    </a14:imgEffect>
                    <a14:imgEffect>
                      <a14:brightnessContrast bright="40000"/>
                    </a14:imgEffect>
                  </a14:imgLayer>
                </a14:imgProps>
              </a:ext>
            </a:extLst>
          </a:blip>
          <a:srcRect l="10417" r="45000"/>
          <a:stretch/>
        </p:blipFill>
        <p:spPr>
          <a:xfrm flipH="1">
            <a:off x="3728717" y="0"/>
            <a:ext cx="5435602" cy="6858000"/>
          </a:xfrm>
          <a:prstGeom prst="rect">
            <a:avLst/>
          </a:prstGeom>
        </p:spPr>
      </p:pic>
      <p:sp>
        <p:nvSpPr>
          <p:cNvPr id="2" name="Título 1"/>
          <p:cNvSpPr>
            <a:spLocks noGrp="1"/>
          </p:cNvSpPr>
          <p:nvPr>
            <p:ph type="ctrTitle"/>
          </p:nvPr>
        </p:nvSpPr>
        <p:spPr>
          <a:xfrm>
            <a:off x="4276435" y="1567935"/>
            <a:ext cx="4733243" cy="5100080"/>
          </a:xfrm>
        </p:spPr>
        <p:txBody>
          <a:bodyPr>
            <a:normAutofit fontScale="90000"/>
          </a:bodyPr>
          <a:lstStyle/>
          <a:p>
            <a:pPr algn="l"/>
            <a:r>
              <a:rPr lang="es-ES" sz="3600" b="1" dirty="0">
                <a:effectLst>
                  <a:outerShdw blurRad="38100" dist="38100" dir="2700000" algn="tl">
                    <a:srgbClr val="000000">
                      <a:alpha val="43137"/>
                    </a:srgbClr>
                  </a:outerShdw>
                </a:effectLst>
                <a:latin typeface="Metropolis Black"/>
                <a:cs typeface="Metropolis Black"/>
              </a:rPr>
              <a:t>Unidad de Aprendizaje: </a:t>
            </a:r>
            <a:r>
              <a:rPr lang="es-ES" sz="3500" dirty="0">
                <a:effectLst>
                  <a:outerShdw blurRad="38100" dist="38100" dir="2700000" algn="tl">
                    <a:srgbClr val="000000">
                      <a:alpha val="43137"/>
                    </a:srgbClr>
                  </a:outerShdw>
                </a:effectLst>
                <a:latin typeface="Metropolis Black"/>
                <a:cs typeface="Metropolis Black"/>
              </a:rPr>
              <a:t>Derecho Internacional Privado</a:t>
            </a:r>
            <a:br>
              <a:rPr lang="es-ES" sz="2700" dirty="0">
                <a:effectLst>
                  <a:outerShdw blurRad="38100" dist="38100" dir="2700000" algn="tl">
                    <a:srgbClr val="000000">
                      <a:alpha val="43137"/>
                    </a:srgbClr>
                  </a:outerShdw>
                </a:effectLst>
                <a:latin typeface="Avenir Roman"/>
                <a:cs typeface="Avenir Roman"/>
              </a:rPr>
            </a:br>
            <a:r>
              <a:rPr lang="es-ES" sz="2700" dirty="0">
                <a:effectLst>
                  <a:outerShdw blurRad="38100" dist="38100" dir="2700000" algn="tl">
                    <a:srgbClr val="000000">
                      <a:alpha val="43137"/>
                    </a:srgbClr>
                  </a:outerShdw>
                </a:effectLst>
                <a:latin typeface="Avenir Roman"/>
                <a:cs typeface="Avenir Roman"/>
              </a:rPr>
              <a:t>Impartida en el Centro Universitario UAEM Texcoco </a:t>
            </a:r>
            <a:br>
              <a:rPr lang="es-ES" sz="2700" dirty="0">
                <a:effectLst>
                  <a:outerShdw blurRad="38100" dist="38100" dir="2700000" algn="tl">
                    <a:srgbClr val="000000">
                      <a:alpha val="43137"/>
                    </a:srgbClr>
                  </a:outerShdw>
                </a:effectLst>
                <a:latin typeface="Avenir Roman"/>
                <a:cs typeface="Avenir Roman"/>
              </a:rPr>
            </a:br>
            <a:r>
              <a:rPr lang="es-ES" sz="2700" dirty="0">
                <a:effectLst>
                  <a:outerShdw blurRad="38100" dist="38100" dir="2700000" algn="tl">
                    <a:srgbClr val="000000">
                      <a:alpha val="43137"/>
                    </a:srgbClr>
                  </a:outerShdw>
                </a:effectLst>
                <a:latin typeface="Avenir Roman"/>
                <a:cs typeface="Avenir Roman"/>
              </a:rPr>
              <a:t>Dr. en D. Ricardo Colín García </a:t>
            </a:r>
            <a:br>
              <a:rPr lang="es-ES" sz="2000" dirty="0">
                <a:latin typeface="Avenir Roman"/>
                <a:cs typeface="Avenir Roman"/>
              </a:rPr>
            </a:br>
            <a:r>
              <a:rPr lang="es-ES" sz="2000" b="1" dirty="0">
                <a:latin typeface="Avenir Roman"/>
                <a:cs typeface="Avenir Roman"/>
              </a:rPr>
              <a:t>Profesor de Tiempo Completo </a:t>
            </a:r>
            <a:br>
              <a:rPr lang="es-ES" sz="2000" b="1" dirty="0">
                <a:effectLst>
                  <a:outerShdw blurRad="38100" dist="38100" dir="2700000" algn="tl">
                    <a:srgbClr val="000000">
                      <a:alpha val="43137"/>
                    </a:srgbClr>
                  </a:outerShdw>
                </a:effectLst>
                <a:latin typeface="Avenir Roman"/>
                <a:cs typeface="Avenir Roman"/>
              </a:rPr>
            </a:br>
            <a:r>
              <a:rPr lang="es-ES" sz="2000" b="1" dirty="0">
                <a:latin typeface="Metropolis"/>
                <a:cs typeface="Metropolis"/>
              </a:rPr>
              <a:t>Diapositivas Proyectables </a:t>
            </a:r>
            <a:br>
              <a:rPr lang="es-ES" sz="2000" b="1" dirty="0">
                <a:latin typeface="Metropolis"/>
                <a:cs typeface="Metropolis"/>
              </a:rPr>
            </a:br>
            <a:r>
              <a:rPr lang="es-ES" sz="2000" b="1" dirty="0">
                <a:latin typeface="Metropolis"/>
                <a:cs typeface="Metropolis"/>
              </a:rPr>
              <a:t>Licenciatura en Derecho </a:t>
            </a:r>
            <a:br>
              <a:rPr lang="es-ES" sz="2000" b="1" dirty="0">
                <a:latin typeface="Metropolis"/>
                <a:cs typeface="Metropolis"/>
              </a:rPr>
            </a:br>
            <a:r>
              <a:rPr lang="es-ES" sz="2000" b="1" dirty="0">
                <a:latin typeface="Metropolis"/>
                <a:cs typeface="Metropolis"/>
              </a:rPr>
              <a:t>Octavo Semestre</a:t>
            </a:r>
            <a:br>
              <a:rPr lang="es-ES" sz="2000" b="1" dirty="0">
                <a:latin typeface="Metropolis"/>
                <a:cs typeface="Metropolis"/>
              </a:rPr>
            </a:br>
            <a:r>
              <a:rPr lang="es-ES" sz="2000" b="1" dirty="0">
                <a:latin typeface="Metropolis"/>
                <a:cs typeface="Metropolis"/>
              </a:rPr>
              <a:t>Área Curricular: Derecho Internacional Privado </a:t>
            </a:r>
            <a:br>
              <a:rPr lang="es-ES" sz="2000" b="1" dirty="0">
                <a:latin typeface="Metropolis"/>
                <a:cs typeface="Metropolis"/>
              </a:rPr>
            </a:br>
            <a:r>
              <a:rPr lang="es-ES" sz="2000" b="1" dirty="0">
                <a:latin typeface="Metropolis"/>
                <a:cs typeface="Metropolis"/>
              </a:rPr>
              <a:t>Núcleo Sustantivo </a:t>
            </a:r>
            <a:br>
              <a:rPr lang="es-ES" sz="2000" b="1" dirty="0">
                <a:latin typeface="Metropolis"/>
                <a:cs typeface="Metropolis"/>
              </a:rPr>
            </a:br>
            <a:r>
              <a:rPr lang="es-ES" sz="2000" b="1" dirty="0">
                <a:latin typeface="Metropolis"/>
                <a:cs typeface="Metropolis"/>
              </a:rPr>
              <a:t>Carácter de la UA: Obligatoria </a:t>
            </a:r>
            <a:br>
              <a:rPr lang="es-ES" sz="2000" b="1" dirty="0">
                <a:latin typeface="Avenir Roman"/>
                <a:cs typeface="Metropolis"/>
              </a:rPr>
            </a:br>
            <a:r>
              <a:rPr lang="es-ES" sz="2000" b="1" dirty="0">
                <a:latin typeface="Metropolis"/>
                <a:cs typeface="Metropolis"/>
              </a:rPr>
              <a:t>Clave: </a:t>
            </a:r>
            <a:r>
              <a:rPr lang="es-ES" sz="2000" b="1" dirty="0" err="1">
                <a:latin typeface="Metropolis"/>
                <a:cs typeface="Metropolis"/>
              </a:rPr>
              <a:t>L41829</a:t>
            </a:r>
            <a:br>
              <a:rPr lang="es-ES" sz="2000" b="1" dirty="0">
                <a:latin typeface="Metropolis"/>
                <a:cs typeface="Metropolis"/>
              </a:rPr>
            </a:br>
            <a:r>
              <a:rPr lang="es-ES" sz="2000" b="1" dirty="0">
                <a:latin typeface="Metropolis"/>
                <a:cs typeface="Metropolis"/>
              </a:rPr>
              <a:t>Plan de Estudios F 2015</a:t>
            </a:r>
            <a:endParaRPr lang="es-ES" sz="1700" dirty="0">
              <a:latin typeface="Metropolis Light"/>
              <a:cs typeface="Metropolis Light"/>
            </a:endParaRPr>
          </a:p>
        </p:txBody>
      </p:sp>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7" name="Imagen 16" descr="Sin título-2.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30699" y="469900"/>
            <a:ext cx="4081707" cy="787400"/>
          </a:xfrm>
          <a:prstGeom prst="rect">
            <a:avLst/>
          </a:prstGeom>
        </p:spPr>
      </p:pic>
      <p:sp>
        <p:nvSpPr>
          <p:cNvPr id="18" name="Rectángulo 17"/>
          <p:cNvSpPr/>
          <p:nvPr/>
        </p:nvSpPr>
        <p:spPr>
          <a:xfrm>
            <a:off x="5114664" y="780534"/>
            <a:ext cx="3982300" cy="307777"/>
          </a:xfrm>
          <a:prstGeom prst="rect">
            <a:avLst/>
          </a:prstGeom>
        </p:spPr>
        <p:txBody>
          <a:bodyPr wrap="square">
            <a:spAutoFit/>
          </a:bodyPr>
          <a:lstStyle/>
          <a:p>
            <a:r>
              <a:rPr lang="es-ES" sz="1400">
                <a:latin typeface="Metropolis Light"/>
                <a:cs typeface="Metropolis Light"/>
              </a:rPr>
              <a:t>Centro Universitario UAEM Texcoco</a:t>
            </a:r>
          </a:p>
        </p:txBody>
      </p:sp>
    </p:spTree>
    <p:extLst>
      <p:ext uri="{BB962C8B-B14F-4D97-AF65-F5344CB8AC3E}">
        <p14:creationId xmlns:p14="http://schemas.microsoft.com/office/powerpoint/2010/main" val="1181199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82817" y="1408402"/>
            <a:ext cx="8178363" cy="4647426"/>
          </a:xfrm>
          <a:prstGeom prst="rect">
            <a:avLst/>
          </a:prstGeom>
          <a:noFill/>
        </p:spPr>
        <p:txBody>
          <a:bodyPr wrap="square" rtlCol="0">
            <a:spAutoFit/>
          </a:bodyPr>
          <a:lstStyle/>
          <a:p>
            <a:pPr algn="just"/>
            <a:r>
              <a:rPr lang="es-ES" sz="2400" dirty="0">
                <a:latin typeface="Metropolis"/>
                <a:cs typeface="Metropolis"/>
              </a:rPr>
              <a:t>	A). Las Obligaciones que contraen los Estados mediante los Tratados Internacionales o Convenios Internacionales. </a:t>
            </a:r>
          </a:p>
          <a:p>
            <a:pPr algn="just"/>
            <a:endParaRPr lang="es-ES" sz="600" dirty="0">
              <a:latin typeface="Metropolis"/>
              <a:cs typeface="Metropolis"/>
            </a:endParaRPr>
          </a:p>
          <a:p>
            <a:pPr algn="just"/>
            <a:endParaRPr lang="es-ES" sz="500" b="1" dirty="0">
              <a:latin typeface="Metropolis"/>
              <a:cs typeface="Metropolis"/>
            </a:endParaRPr>
          </a:p>
          <a:p>
            <a:pPr algn="ctr"/>
            <a:r>
              <a:rPr lang="es-ES" sz="2400" b="1" dirty="0">
                <a:latin typeface="Metropolis"/>
                <a:cs typeface="Metropolis"/>
              </a:rPr>
              <a:t>¿De donde nace esta Obligación?:</a:t>
            </a:r>
          </a:p>
          <a:p>
            <a:pPr algn="just"/>
            <a:endParaRPr lang="es-ES" sz="700" dirty="0">
              <a:latin typeface="Metropolis"/>
              <a:cs typeface="Metropolis"/>
            </a:endParaRPr>
          </a:p>
          <a:p>
            <a:pPr algn="just"/>
            <a:endParaRPr lang="es-ES" sz="500" i="1" dirty="0">
              <a:latin typeface="Metropolis"/>
              <a:cs typeface="Metropolis"/>
            </a:endParaRPr>
          </a:p>
          <a:p>
            <a:pPr algn="just"/>
            <a:r>
              <a:rPr lang="es-ES" sz="2400" b="1" dirty="0">
                <a:latin typeface="Metropolis"/>
                <a:cs typeface="Metropolis"/>
              </a:rPr>
              <a:t>Articulo 133: </a:t>
            </a:r>
            <a:r>
              <a:rPr lang="es-ES" sz="2400" i="1" dirty="0">
                <a:latin typeface="Metropolis"/>
                <a:cs typeface="Metropolis"/>
              </a:rPr>
              <a:t>“Esta Constitución, las leyes del Congreso de la Unión que emanen de ella y todos </a:t>
            </a:r>
            <a:r>
              <a:rPr lang="es-ES" sz="2400" i="1" dirty="0">
                <a:solidFill>
                  <a:srgbClr val="FF0000"/>
                </a:solidFill>
                <a:effectLst>
                  <a:outerShdw blurRad="38100" dist="38100" dir="2700000" algn="tl">
                    <a:srgbClr val="000000">
                      <a:alpha val="43137"/>
                    </a:srgbClr>
                  </a:outerShdw>
                </a:effectLst>
                <a:latin typeface="Metropolis"/>
                <a:cs typeface="Metropolis"/>
              </a:rPr>
              <a:t>los tratados que estén de acuerdo con la misma, </a:t>
            </a:r>
            <a:r>
              <a:rPr lang="es-ES" sz="2400" i="1" u="sng" dirty="0">
                <a:solidFill>
                  <a:srgbClr val="FF0000"/>
                </a:solidFill>
                <a:effectLst>
                  <a:outerShdw blurRad="38100" dist="38100" dir="2700000" algn="tl">
                    <a:srgbClr val="000000">
                      <a:alpha val="43137"/>
                    </a:srgbClr>
                  </a:outerShdw>
                </a:effectLst>
                <a:latin typeface="Metropolis"/>
                <a:cs typeface="Metropolis"/>
              </a:rPr>
              <a:t>celebrados</a:t>
            </a:r>
            <a:r>
              <a:rPr lang="es-ES" sz="2400" i="1" dirty="0">
                <a:solidFill>
                  <a:srgbClr val="FF0000"/>
                </a:solidFill>
                <a:effectLst>
                  <a:outerShdw blurRad="38100" dist="38100" dir="2700000" algn="tl">
                    <a:srgbClr val="000000">
                      <a:alpha val="43137"/>
                    </a:srgbClr>
                  </a:outerShdw>
                </a:effectLst>
                <a:latin typeface="Metropolis"/>
                <a:cs typeface="Metropolis"/>
              </a:rPr>
              <a:t> y que </a:t>
            </a:r>
            <a:r>
              <a:rPr lang="es-ES" sz="2400" i="1" u="sng" dirty="0">
                <a:solidFill>
                  <a:srgbClr val="FF0000"/>
                </a:solidFill>
                <a:effectLst>
                  <a:outerShdw blurRad="38100" dist="38100" dir="2700000" algn="tl">
                    <a:srgbClr val="000000">
                      <a:alpha val="43137"/>
                    </a:srgbClr>
                  </a:outerShdw>
                </a:effectLst>
                <a:latin typeface="Metropolis"/>
                <a:cs typeface="Metropolis"/>
              </a:rPr>
              <a:t>se celebren</a:t>
            </a:r>
            <a:r>
              <a:rPr lang="es-ES" sz="2400" i="1" dirty="0">
                <a:latin typeface="Metropolis"/>
                <a:cs typeface="Metropolis"/>
              </a:rPr>
              <a:t> por el Presidente de la Republica, con aprobación del Senado, serán la Ley Suprema de toda la Unión”</a:t>
            </a:r>
          </a:p>
          <a:p>
            <a:pPr algn="just"/>
            <a:endParaRPr lang="es-ES" sz="2400" i="1" dirty="0">
              <a:latin typeface="Metropolis"/>
              <a:cs typeface="Metropolis"/>
            </a:endParaRPr>
          </a:p>
          <a:p>
            <a:pPr algn="just"/>
            <a:r>
              <a:rPr lang="es-MX" sz="2400" dirty="0">
                <a:latin typeface="Metropolis"/>
                <a:cs typeface="Metropolis"/>
              </a:rPr>
              <a:t>Y la </a:t>
            </a:r>
            <a:r>
              <a:rPr lang="es-MX" sz="2400" i="1" dirty="0">
                <a:solidFill>
                  <a:srgbClr val="FF0000"/>
                </a:solidFill>
                <a:effectLst>
                  <a:outerShdw blurRad="38100" dist="38100" dir="2700000" algn="tl">
                    <a:srgbClr val="000000">
                      <a:alpha val="43137"/>
                    </a:srgbClr>
                  </a:outerShdw>
                </a:effectLst>
                <a:latin typeface="Metropolis"/>
                <a:cs typeface="Metropolis"/>
              </a:rPr>
              <a:t>“Declaración Americana de los Derechos y Deberes del Hombre”</a:t>
            </a:r>
            <a:endParaRPr lang="es-ES" sz="2400" i="1" dirty="0">
              <a:solidFill>
                <a:srgbClr val="FF0000"/>
              </a:solidFill>
              <a:effectLst>
                <a:outerShdw blurRad="38100" dist="38100" dir="2700000" algn="tl">
                  <a:srgbClr val="000000">
                    <a:alpha val="43137"/>
                  </a:srgbClr>
                </a:outerShdw>
              </a:effectLst>
              <a:latin typeface="Metropolis"/>
              <a:cs typeface="Metropolis"/>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9" name="CuadroTexto 8">
            <a:extLst>
              <a:ext uri="{FF2B5EF4-FFF2-40B4-BE49-F238E27FC236}">
                <a16:creationId xmlns:a16="http://schemas.microsoft.com/office/drawing/2014/main" id="{2280FB13-51EB-4B80-A695-C29E82FEDBEE}"/>
              </a:ext>
            </a:extLst>
          </p:cNvPr>
          <p:cNvSpPr txBox="1"/>
          <p:nvPr/>
        </p:nvSpPr>
        <p:spPr>
          <a:xfrm>
            <a:off x="3565909" y="5865531"/>
            <a:ext cx="2012180" cy="830997"/>
          </a:xfrm>
          <a:prstGeom prst="rect">
            <a:avLst/>
          </a:prstGeom>
          <a:noFill/>
        </p:spPr>
        <p:txBody>
          <a:bodyPr wrap="square" rtlCol="0">
            <a:spAutoFit/>
          </a:bodyPr>
          <a:lstStyle/>
          <a:p>
            <a:pPr algn="just"/>
            <a:r>
              <a:rPr lang="es-ES" sz="1200">
                <a:latin typeface="Metropolis Light"/>
                <a:cs typeface="Metropolis Light"/>
              </a:rPr>
              <a:t>Consultado en: Constitución Política de los Estos Unidos Mexicanos, Articulo 1 y 133, Agosto 2019.</a:t>
            </a:r>
          </a:p>
        </p:txBody>
      </p:sp>
    </p:spTree>
    <p:extLst>
      <p:ext uri="{BB962C8B-B14F-4D97-AF65-F5344CB8AC3E}">
        <p14:creationId xmlns:p14="http://schemas.microsoft.com/office/powerpoint/2010/main" val="1928255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35901" y="1068430"/>
            <a:ext cx="8472195" cy="5447645"/>
          </a:xfrm>
          <a:prstGeom prst="rect">
            <a:avLst/>
          </a:prstGeom>
          <a:noFill/>
        </p:spPr>
        <p:txBody>
          <a:bodyPr wrap="square" rtlCol="0">
            <a:spAutoFit/>
          </a:bodyPr>
          <a:lstStyle/>
          <a:p>
            <a:pPr algn="ctr"/>
            <a:r>
              <a:rPr lang="es-ES" sz="2400">
                <a:latin typeface="Metropolis"/>
                <a:cs typeface="Metropolis"/>
              </a:rPr>
              <a:t>B). Lex </a:t>
            </a:r>
            <a:r>
              <a:rPr lang="es-ES" sz="2400" err="1">
                <a:latin typeface="Metropolis"/>
                <a:cs typeface="Metropolis"/>
              </a:rPr>
              <a:t>Mercatoria</a:t>
            </a:r>
            <a:r>
              <a:rPr lang="es-ES" sz="2400">
                <a:latin typeface="Metropolis"/>
                <a:cs typeface="Metropolis"/>
              </a:rPr>
              <a:t> </a:t>
            </a:r>
          </a:p>
          <a:p>
            <a:pPr algn="ctr"/>
            <a:r>
              <a:rPr lang="es-ES" sz="2000" i="1">
                <a:latin typeface="Metropolis"/>
                <a:cs typeface="Metropolis"/>
              </a:rPr>
              <a:t>(Derecho Comercial Internacional + Costumbre Internacional)</a:t>
            </a:r>
            <a:r>
              <a:rPr lang="es-ES" sz="2400">
                <a:latin typeface="Metropolis"/>
                <a:cs typeface="Metropolis"/>
              </a:rPr>
              <a:t> </a:t>
            </a:r>
          </a:p>
          <a:p>
            <a:pPr algn="just"/>
            <a:endParaRPr lang="es-ES" sz="2000">
              <a:latin typeface="Metropolis"/>
              <a:cs typeface="Metropolis"/>
            </a:endParaRPr>
          </a:p>
          <a:p>
            <a:pPr algn="just"/>
            <a:r>
              <a:rPr lang="es-ES" sz="2000">
                <a:latin typeface="Metropolis"/>
                <a:cs typeface="Metropolis"/>
              </a:rPr>
              <a:t>Principales Organismos Encargados del Comercio Internacional </a:t>
            </a:r>
          </a:p>
          <a:p>
            <a:pPr algn="just"/>
            <a:endParaRPr lang="es-ES" sz="2000">
              <a:latin typeface="Metropolis"/>
              <a:cs typeface="Metropolis"/>
            </a:endParaRPr>
          </a:p>
          <a:p>
            <a:pPr marL="342900" indent="-342900" algn="just">
              <a:buFontTx/>
              <a:buChar char="-"/>
            </a:pPr>
            <a:r>
              <a:rPr lang="es-ES" sz="2400">
                <a:latin typeface="Metropolis"/>
                <a:cs typeface="Metropolis"/>
              </a:rPr>
              <a:t>Cámara de Comercio Internacional </a:t>
            </a:r>
            <a:r>
              <a:rPr lang="es-ES" sz="2400">
                <a:latin typeface="Metropolis Light"/>
                <a:cs typeface="Metropolis Light"/>
                <a:hlinkClick r:id="rId3"/>
              </a:rPr>
              <a:t>https://</a:t>
            </a:r>
            <a:r>
              <a:rPr lang="es-ES" sz="2400" err="1">
                <a:latin typeface="Metropolis Light"/>
                <a:cs typeface="Metropolis Light"/>
                <a:hlinkClick r:id="rId3"/>
              </a:rPr>
              <a:t>www.iccmex.mx</a:t>
            </a:r>
            <a:endParaRPr lang="es-ES" sz="2400">
              <a:latin typeface="Metropolis"/>
              <a:cs typeface="Metropolis"/>
            </a:endParaRPr>
          </a:p>
          <a:p>
            <a:pPr marL="342900" indent="-342900" algn="just">
              <a:buFontTx/>
              <a:buChar char="-"/>
            </a:pPr>
            <a:endParaRPr lang="es-ES" sz="2400">
              <a:latin typeface="Metropolis"/>
              <a:cs typeface="Metropolis"/>
            </a:endParaRPr>
          </a:p>
          <a:p>
            <a:pPr marL="342900" indent="-342900" algn="just">
              <a:buFontTx/>
              <a:buChar char="-"/>
            </a:pPr>
            <a:r>
              <a:rPr lang="es-ES" sz="2400">
                <a:latin typeface="Metropolis"/>
                <a:cs typeface="Metropolis"/>
              </a:rPr>
              <a:t>International Bar </a:t>
            </a:r>
            <a:r>
              <a:rPr lang="es-ES" sz="2400" err="1">
                <a:latin typeface="Metropolis"/>
                <a:cs typeface="Metropolis"/>
              </a:rPr>
              <a:t>Association</a:t>
            </a:r>
            <a:r>
              <a:rPr lang="es-ES" sz="2400">
                <a:latin typeface="Metropolis"/>
                <a:cs typeface="Metropolis"/>
              </a:rPr>
              <a:t> </a:t>
            </a:r>
            <a:r>
              <a:rPr lang="es-ES" sz="2400">
                <a:latin typeface="Metropolis Light"/>
                <a:cs typeface="Metropolis Light"/>
                <a:hlinkClick r:id="rId4"/>
              </a:rPr>
              <a:t>https://</a:t>
            </a:r>
            <a:r>
              <a:rPr lang="es-ES" sz="2400" err="1">
                <a:latin typeface="Metropolis Light"/>
                <a:cs typeface="Metropolis Light"/>
                <a:hlinkClick r:id="rId4"/>
              </a:rPr>
              <a:t>www.ibanet.org</a:t>
            </a:r>
            <a:endParaRPr lang="es-ES" sz="2400">
              <a:latin typeface="Metropolis"/>
              <a:cs typeface="Metropolis"/>
            </a:endParaRPr>
          </a:p>
          <a:p>
            <a:pPr marL="342900" indent="-342900" algn="just">
              <a:buFontTx/>
              <a:buChar char="-"/>
            </a:pPr>
            <a:endParaRPr lang="es-ES" sz="2400">
              <a:latin typeface="Metropolis"/>
              <a:cs typeface="Metropolis"/>
            </a:endParaRPr>
          </a:p>
          <a:p>
            <a:pPr marL="342900" indent="-342900" algn="just">
              <a:buFontTx/>
              <a:buChar char="-"/>
            </a:pPr>
            <a:r>
              <a:rPr lang="es-ES" sz="2400" err="1">
                <a:latin typeface="Metropolis"/>
                <a:cs typeface="Metropolis"/>
              </a:rPr>
              <a:t>UNCITRAL</a:t>
            </a:r>
            <a:r>
              <a:rPr lang="es-ES" sz="2400">
                <a:latin typeface="Metropolis Light"/>
                <a:cs typeface="Metropolis Light"/>
                <a:hlinkClick r:id="rId5"/>
              </a:rPr>
              <a:t> https://</a:t>
            </a:r>
            <a:r>
              <a:rPr lang="es-ES" sz="2400" err="1">
                <a:latin typeface="Metropolis Light"/>
                <a:cs typeface="Metropolis Light"/>
                <a:hlinkClick r:id="rId5"/>
              </a:rPr>
              <a:t>uncitral.un.org</a:t>
            </a:r>
            <a:r>
              <a:rPr lang="es-ES" sz="2400">
                <a:latin typeface="Metropolis Light"/>
                <a:cs typeface="Metropolis Light"/>
                <a:hlinkClick r:id="rId5"/>
              </a:rPr>
              <a:t>/es</a:t>
            </a:r>
            <a:endParaRPr lang="es-ES" sz="2400">
              <a:latin typeface="Metropolis"/>
              <a:cs typeface="Metropolis"/>
            </a:endParaRPr>
          </a:p>
          <a:p>
            <a:pPr marL="342900" indent="-342900" algn="just">
              <a:buFontTx/>
              <a:buChar char="-"/>
            </a:pPr>
            <a:endParaRPr lang="es-ES" sz="2400">
              <a:latin typeface="Metropolis"/>
              <a:cs typeface="Metropolis"/>
            </a:endParaRPr>
          </a:p>
          <a:p>
            <a:pPr marL="342900" indent="-342900" algn="just">
              <a:buFontTx/>
              <a:buChar char="-"/>
            </a:pPr>
            <a:r>
              <a:rPr lang="es-ES" sz="2400">
                <a:latin typeface="Metropolis"/>
                <a:cs typeface="Metropolis"/>
              </a:rPr>
              <a:t>Conferencia Permanente de la Haya en Derecho Internacional Privado </a:t>
            </a:r>
            <a:r>
              <a:rPr lang="es-ES" sz="2400">
                <a:latin typeface="Metropolis Light"/>
                <a:cs typeface="Metropolis Light"/>
                <a:hlinkClick r:id="rId6"/>
              </a:rPr>
              <a:t>https://</a:t>
            </a:r>
            <a:r>
              <a:rPr lang="es-ES" sz="2400" err="1">
                <a:latin typeface="Metropolis Light"/>
                <a:cs typeface="Metropolis Light"/>
                <a:hlinkClick r:id="rId6"/>
              </a:rPr>
              <a:t>www.hcch.net</a:t>
            </a:r>
            <a:r>
              <a:rPr lang="es-ES" sz="2400">
                <a:latin typeface="Metropolis Light"/>
                <a:cs typeface="Metropolis Light"/>
                <a:hlinkClick r:id="rId6"/>
              </a:rPr>
              <a:t>/en/home</a:t>
            </a:r>
            <a:r>
              <a:rPr lang="es-ES" sz="2400">
                <a:latin typeface="Metropolis Light"/>
                <a:cs typeface="Metropolis Light"/>
              </a:rPr>
              <a:t> </a:t>
            </a:r>
            <a:endParaRPr lang="es-ES" sz="2400">
              <a:latin typeface="Metropolis"/>
              <a:cs typeface="Metropolis"/>
            </a:endParaRPr>
          </a:p>
          <a:p>
            <a:pPr marL="342900" indent="-342900" algn="just">
              <a:buFontTx/>
              <a:buChar char="-"/>
            </a:pPr>
            <a:endParaRPr lang="es-ES" sz="2400">
              <a:latin typeface="Metropolis"/>
              <a:cs typeface="Metropolis"/>
            </a:endParaRPr>
          </a:p>
          <a:p>
            <a:pPr marL="342900" indent="-342900" algn="just">
              <a:buFontTx/>
              <a:buChar char="-"/>
            </a:pPr>
            <a:r>
              <a:rPr lang="es-ES" sz="2400" err="1">
                <a:latin typeface="Metropolis"/>
                <a:cs typeface="Metropolis"/>
              </a:rPr>
              <a:t>UNIDROIT</a:t>
            </a:r>
            <a:r>
              <a:rPr lang="es-ES" sz="2400">
                <a:latin typeface="Metropolis"/>
                <a:cs typeface="Metropolis"/>
              </a:rPr>
              <a:t> </a:t>
            </a:r>
            <a:r>
              <a:rPr lang="es-ES" sz="2400">
                <a:latin typeface="Metropolis Light"/>
                <a:cs typeface="Metropolis Light"/>
                <a:hlinkClick r:id="rId7"/>
              </a:rPr>
              <a:t>https://</a:t>
            </a:r>
            <a:r>
              <a:rPr lang="es-ES" sz="2400" err="1">
                <a:latin typeface="Metropolis Light"/>
                <a:cs typeface="Metropolis Light"/>
                <a:hlinkClick r:id="rId7"/>
              </a:rPr>
              <a:t>www.unidroit.org</a:t>
            </a:r>
            <a:r>
              <a:rPr lang="es-ES" sz="2400">
                <a:latin typeface="Metropolis Light"/>
                <a:cs typeface="Metropolis Light"/>
              </a:rPr>
              <a:t> </a:t>
            </a:r>
            <a:endParaRPr lang="es-ES" sz="2400">
              <a:latin typeface="Metropolis"/>
              <a:cs typeface="Metropolis"/>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Tree>
    <p:extLst>
      <p:ext uri="{BB962C8B-B14F-4D97-AF65-F5344CB8AC3E}">
        <p14:creationId xmlns:p14="http://schemas.microsoft.com/office/powerpoint/2010/main" val="32631170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01601" y="1153292"/>
            <a:ext cx="8940800" cy="5139869"/>
          </a:xfrm>
          <a:prstGeom prst="rect">
            <a:avLst/>
          </a:prstGeom>
          <a:noFill/>
        </p:spPr>
        <p:txBody>
          <a:bodyPr wrap="square" rtlCol="0">
            <a:spAutoFit/>
          </a:bodyPr>
          <a:lstStyle/>
          <a:p>
            <a:pPr algn="ctr"/>
            <a:r>
              <a:rPr lang="es-ES" sz="2400">
                <a:latin typeface="Metropolis"/>
                <a:cs typeface="Metropolis"/>
              </a:rPr>
              <a:t>	C). Disposiciones Espejo</a:t>
            </a:r>
          </a:p>
          <a:p>
            <a:pPr algn="ctr"/>
            <a:endParaRPr lang="es-ES" sz="2400">
              <a:latin typeface="Metropolis"/>
              <a:cs typeface="Metropolis"/>
            </a:endParaRPr>
          </a:p>
          <a:p>
            <a:pPr marL="342900" indent="-342900" algn="just">
              <a:buFontTx/>
              <a:buChar char="-"/>
            </a:pPr>
            <a:r>
              <a:rPr lang="es-ES" sz="2000">
                <a:latin typeface="Metropolis"/>
                <a:cs typeface="Metropolis"/>
              </a:rPr>
              <a:t>Una Disposición espejo atiende a la suscripción de un documento  o norma legal que se adhiere a un ordenamiento jurídico a fin de justificar y dar legitimidad a una normatividad que se planea establecer, es decir, una ley del derecho externo que se agrega a fin de que funcionen leyes internas o externas anteriormente establecidas o ratificadas.</a:t>
            </a:r>
          </a:p>
          <a:p>
            <a:pPr algn="just"/>
            <a:endParaRPr lang="es-ES" sz="2000">
              <a:latin typeface="Metropolis"/>
              <a:cs typeface="Metropolis"/>
            </a:endParaRPr>
          </a:p>
          <a:p>
            <a:pPr marL="342900" indent="-342900" algn="just">
              <a:buFontTx/>
              <a:buChar char="-"/>
            </a:pPr>
            <a:r>
              <a:rPr lang="es-ES" sz="2000">
                <a:latin typeface="Metropolis"/>
                <a:cs typeface="Metropolis"/>
              </a:rPr>
              <a:t>Ejemplo de ello es la ratificación de diversos tratados internacionales en materia comercial, que atienden a una necesidad funcional de los ordenamientos comerciales internos o .</a:t>
            </a:r>
          </a:p>
          <a:p>
            <a:pPr marL="342900" indent="-342900" algn="just">
              <a:buFontTx/>
              <a:buChar char="-"/>
            </a:pPr>
            <a:endParaRPr lang="es-ES" sz="2000">
              <a:latin typeface="Metropolis"/>
              <a:cs typeface="Metropolis"/>
            </a:endParaRPr>
          </a:p>
          <a:p>
            <a:pPr marL="342900" indent="-342900" algn="just">
              <a:buFontTx/>
              <a:buChar char="-"/>
            </a:pPr>
            <a:r>
              <a:rPr lang="es-ES" sz="2000" i="1">
                <a:solidFill>
                  <a:srgbClr val="FF0000"/>
                </a:solidFill>
                <a:effectLst>
                  <a:outerShdw blurRad="38100" dist="38100" dir="2700000" algn="tl">
                    <a:srgbClr val="000000">
                      <a:alpha val="43137"/>
                    </a:srgbClr>
                  </a:outerShdw>
                </a:effectLst>
                <a:latin typeface="Metropolis"/>
                <a:cs typeface="Metropolis"/>
              </a:rPr>
              <a:t>De acuerdo a </a:t>
            </a:r>
            <a:r>
              <a:rPr lang="es-ES" sz="2000" i="1" err="1">
                <a:solidFill>
                  <a:srgbClr val="FF0000"/>
                </a:solidFill>
                <a:effectLst>
                  <a:outerShdw blurRad="38100" dist="38100" dir="2700000" algn="tl">
                    <a:srgbClr val="000000">
                      <a:alpha val="43137"/>
                    </a:srgbClr>
                  </a:outerShdw>
                </a:effectLst>
                <a:latin typeface="Metropolis"/>
                <a:cs typeface="Metropolis"/>
              </a:rPr>
              <a:t>Borton</a:t>
            </a:r>
            <a:r>
              <a:rPr lang="es-ES" sz="2000" i="1">
                <a:solidFill>
                  <a:srgbClr val="FF0000"/>
                </a:solidFill>
                <a:effectLst>
                  <a:outerShdw blurRad="38100" dist="38100" dir="2700000" algn="tl">
                    <a:srgbClr val="000000">
                      <a:alpha val="43137"/>
                    </a:srgbClr>
                  </a:outerShdw>
                </a:effectLst>
                <a:latin typeface="Metropolis"/>
                <a:cs typeface="Metropolis"/>
              </a:rPr>
              <a:t>, se trata: “De reglas que acordadas </a:t>
            </a:r>
            <a:r>
              <a:rPr lang="es-MX" sz="2000" i="1">
                <a:solidFill>
                  <a:srgbClr val="FF0000"/>
                </a:solidFill>
                <a:effectLst>
                  <a:outerShdw blurRad="38100" dist="38100" dir="2700000" algn="tl">
                    <a:srgbClr val="000000">
                      <a:alpha val="43137"/>
                    </a:srgbClr>
                  </a:outerShdw>
                </a:effectLst>
                <a:latin typeface="Metropolis"/>
                <a:cs typeface="Metropolis"/>
              </a:rPr>
              <a:t>internacionalmente, muchas de ellas son reproducidas internamente para asegurarse que la conducta del país en cuestión, al menos en materia de comercio, se desarrollara de acuerdo con dichas reglas”</a:t>
            </a:r>
            <a:endParaRPr lang="es-ES" sz="2000" i="1">
              <a:solidFill>
                <a:srgbClr val="FF0000"/>
              </a:solidFill>
              <a:effectLst>
                <a:outerShdw blurRad="38100" dist="38100" dir="2700000" algn="tl">
                  <a:srgbClr val="000000">
                    <a:alpha val="43137"/>
                  </a:srgbClr>
                </a:outerShdw>
              </a:effectLst>
              <a:latin typeface="Metropolis"/>
              <a:cs typeface="Metropolis"/>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Tree>
    <p:extLst>
      <p:ext uri="{BB962C8B-B14F-4D97-AF65-F5344CB8AC3E}">
        <p14:creationId xmlns:p14="http://schemas.microsoft.com/office/powerpoint/2010/main" val="10508019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42575" y="1036037"/>
            <a:ext cx="8658850" cy="5370701"/>
          </a:xfrm>
          <a:prstGeom prst="rect">
            <a:avLst/>
          </a:prstGeom>
          <a:noFill/>
        </p:spPr>
        <p:txBody>
          <a:bodyPr wrap="square" rtlCol="0">
            <a:spAutoFit/>
          </a:bodyPr>
          <a:lstStyle/>
          <a:p>
            <a:pPr algn="ctr"/>
            <a:r>
              <a:rPr lang="es-ES" sz="2400">
                <a:latin typeface="Metropolis"/>
                <a:cs typeface="Metropolis"/>
              </a:rPr>
              <a:t>	 D). Incorporación Legislativa de los Usos y Costumbres </a:t>
            </a:r>
          </a:p>
          <a:p>
            <a:pPr algn="ctr"/>
            <a:endParaRPr lang="es-ES" sz="1050">
              <a:latin typeface="Metropolis"/>
              <a:cs typeface="Metropolis"/>
            </a:endParaRPr>
          </a:p>
          <a:p>
            <a:pPr algn="just"/>
            <a:r>
              <a:rPr lang="es-MX">
                <a:latin typeface="Metropolis"/>
                <a:cs typeface="Metropolis"/>
              </a:rPr>
              <a:t>La Costumbre internacional la podemos ubicar en el Estatuto de la Corte Internacional de Justicia en su Articulo 38:  </a:t>
            </a:r>
          </a:p>
          <a:p>
            <a:pPr algn="just"/>
            <a:endParaRPr lang="es-MX" sz="1050">
              <a:latin typeface="Metropolis"/>
              <a:cs typeface="Metropolis"/>
            </a:endParaRPr>
          </a:p>
          <a:p>
            <a:pPr algn="just"/>
            <a:r>
              <a:rPr lang="es-MX" b="1">
                <a:effectLst>
                  <a:outerShdw blurRad="38100" dist="38100" dir="2700000" algn="tl">
                    <a:srgbClr val="000000">
                      <a:alpha val="43137"/>
                    </a:srgbClr>
                  </a:outerShdw>
                </a:effectLst>
                <a:latin typeface="Metropolis"/>
                <a:cs typeface="Metropolis"/>
              </a:rPr>
              <a:t>Artículo 38</a:t>
            </a:r>
          </a:p>
          <a:p>
            <a:pPr algn="just"/>
            <a:endParaRPr lang="es-MX" sz="500">
              <a:latin typeface="Metropolis"/>
              <a:cs typeface="Metropolis"/>
            </a:endParaRPr>
          </a:p>
          <a:p>
            <a:pPr algn="just"/>
            <a:r>
              <a:rPr lang="es-MX">
                <a:latin typeface="Metropolis"/>
                <a:cs typeface="Metropolis"/>
              </a:rPr>
              <a:t>1. La Corte, cuya función es decidir conforme al derecho internacional las controversias que le sean sometidas, deberá aplicar:</a:t>
            </a:r>
          </a:p>
          <a:p>
            <a:pPr marL="285750" indent="-285750" algn="just">
              <a:buFontTx/>
              <a:buChar char="-"/>
            </a:pPr>
            <a:r>
              <a:rPr lang="es-MX">
                <a:latin typeface="Metropolis"/>
                <a:cs typeface="Metropolis"/>
              </a:rPr>
              <a:t>a. las convenciones internacionales, sean generales o particulares, que establecen reglas expresamente reconocidas por los Estados litigantes;</a:t>
            </a:r>
          </a:p>
          <a:p>
            <a:pPr marL="285750" indent="-285750" algn="just">
              <a:buFontTx/>
              <a:buChar char="-"/>
            </a:pPr>
            <a:r>
              <a:rPr lang="es-MX" i="1">
                <a:solidFill>
                  <a:srgbClr val="FF0000"/>
                </a:solidFill>
                <a:effectLst>
                  <a:outerShdw blurRad="38100" dist="38100" dir="2700000" algn="tl">
                    <a:srgbClr val="000000">
                      <a:alpha val="43137"/>
                    </a:srgbClr>
                  </a:outerShdw>
                </a:effectLst>
                <a:latin typeface="Metropolis"/>
                <a:cs typeface="Metropolis"/>
              </a:rPr>
              <a:t>b. la costumbre internacional como prueba de una práctica generalmente aceptada como derecho;</a:t>
            </a:r>
          </a:p>
          <a:p>
            <a:pPr marL="285750" indent="-285750" algn="just">
              <a:buFontTx/>
              <a:buChar char="-"/>
            </a:pPr>
            <a:r>
              <a:rPr lang="es-MX">
                <a:latin typeface="Metropolis"/>
                <a:cs typeface="Metropolis"/>
              </a:rPr>
              <a:t>c. los principios generales de derecho reconocidos por las naciones civilizadas;</a:t>
            </a:r>
          </a:p>
          <a:p>
            <a:pPr marL="285750" indent="-285750" algn="just">
              <a:buFontTx/>
              <a:buChar char="-"/>
            </a:pPr>
            <a:r>
              <a:rPr lang="es-MX">
                <a:latin typeface="Metropolis"/>
                <a:cs typeface="Metropolis"/>
              </a:rPr>
              <a:t>d. las decisiones judiciales y las doctrinas de los publicistas de mayor competencia de las distintas naciones, como medio auxiliar para la determinación de las reglas de derecho, sin perjuicio de lo dispuesto en el Artículo 59.</a:t>
            </a:r>
          </a:p>
          <a:p>
            <a:pPr algn="just"/>
            <a:endParaRPr lang="es-MX" sz="1000">
              <a:latin typeface="Metropolis"/>
              <a:cs typeface="Metropolis"/>
            </a:endParaRPr>
          </a:p>
          <a:p>
            <a:pPr algn="just"/>
            <a:r>
              <a:rPr lang="es-MX">
                <a:latin typeface="Metropolis"/>
                <a:cs typeface="Metropolis"/>
              </a:rPr>
              <a:t>2. La presente disposición no restringe la facultad de la Corte para decidir un litigio ex aequo et bono, si las partes así lo convinieren.</a:t>
            </a:r>
            <a:endParaRPr lang="es-ES" sz="2400">
              <a:latin typeface="Metropolis"/>
              <a:cs typeface="Metropolis"/>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9" name="CuadroTexto 8">
            <a:extLst>
              <a:ext uri="{FF2B5EF4-FFF2-40B4-BE49-F238E27FC236}">
                <a16:creationId xmlns:a16="http://schemas.microsoft.com/office/drawing/2014/main" id="{2280FB13-51EB-4B80-A695-C29E82FEDBEE}"/>
              </a:ext>
            </a:extLst>
          </p:cNvPr>
          <p:cNvSpPr txBox="1"/>
          <p:nvPr/>
        </p:nvSpPr>
        <p:spPr>
          <a:xfrm>
            <a:off x="290688" y="6440695"/>
            <a:ext cx="7329311" cy="276999"/>
          </a:xfrm>
          <a:prstGeom prst="rect">
            <a:avLst/>
          </a:prstGeom>
          <a:noFill/>
        </p:spPr>
        <p:txBody>
          <a:bodyPr wrap="square" rtlCol="0">
            <a:spAutoFit/>
          </a:bodyPr>
          <a:lstStyle/>
          <a:p>
            <a:pPr algn="just"/>
            <a:r>
              <a:rPr lang="es-ES" sz="1200">
                <a:latin typeface="Metropolis Light"/>
                <a:cs typeface="Metropolis Light"/>
              </a:rPr>
              <a:t>Consultado en: Estatuto de la Corte Internacional URL: </a:t>
            </a:r>
            <a:r>
              <a:rPr lang="es-MX" sz="1200">
                <a:hlinkClick r:id="rId3"/>
              </a:rPr>
              <a:t>https://www.un.org/es/documents/icjstatute/chap2.htm</a:t>
            </a:r>
            <a:r>
              <a:rPr lang="es-MX" sz="1200"/>
              <a:t> </a:t>
            </a:r>
            <a:endParaRPr lang="es-ES" sz="1200">
              <a:latin typeface="Metropolis Light"/>
              <a:cs typeface="Metropolis Light"/>
            </a:endParaRPr>
          </a:p>
        </p:txBody>
      </p:sp>
    </p:spTree>
    <p:extLst>
      <p:ext uri="{BB962C8B-B14F-4D97-AF65-F5344CB8AC3E}">
        <p14:creationId xmlns:p14="http://schemas.microsoft.com/office/powerpoint/2010/main" val="1409157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63183" y="911601"/>
            <a:ext cx="8617633" cy="5724644"/>
          </a:xfrm>
          <a:prstGeom prst="rect">
            <a:avLst/>
          </a:prstGeom>
          <a:noFill/>
        </p:spPr>
        <p:txBody>
          <a:bodyPr wrap="square" rtlCol="0">
            <a:spAutoFit/>
          </a:bodyPr>
          <a:lstStyle/>
          <a:p>
            <a:pPr algn="ctr"/>
            <a:r>
              <a:rPr lang="es-ES" sz="2400">
                <a:latin typeface="Metropolis"/>
                <a:cs typeface="Metropolis"/>
              </a:rPr>
              <a:t>	Ejemplos: </a:t>
            </a:r>
          </a:p>
          <a:p>
            <a:pPr algn="ctr"/>
            <a:endParaRPr lang="es-ES" sz="500">
              <a:latin typeface="Metropolis"/>
              <a:cs typeface="Metropolis"/>
            </a:endParaRPr>
          </a:p>
          <a:p>
            <a:pPr algn="ctr"/>
            <a:r>
              <a:rPr lang="es-ES" sz="2400">
                <a:effectLst>
                  <a:outerShdw blurRad="38100" dist="38100" dir="2700000" algn="tl">
                    <a:srgbClr val="000000">
                      <a:alpha val="43137"/>
                    </a:srgbClr>
                  </a:outerShdw>
                </a:effectLst>
                <a:latin typeface="Metropolis"/>
                <a:cs typeface="Metropolis"/>
              </a:rPr>
              <a:t>Código Civil Federal</a:t>
            </a:r>
          </a:p>
          <a:p>
            <a:pPr algn="ctr"/>
            <a:endParaRPr lang="es-ES" sz="600">
              <a:latin typeface="Metropolis"/>
              <a:cs typeface="Metropolis"/>
            </a:endParaRPr>
          </a:p>
          <a:p>
            <a:pPr algn="just"/>
            <a:r>
              <a:rPr lang="es-ES" sz="2000" b="1">
                <a:effectLst>
                  <a:outerShdw blurRad="38100" dist="38100" dir="2700000" algn="tl">
                    <a:srgbClr val="000000">
                      <a:alpha val="43137"/>
                    </a:srgbClr>
                  </a:outerShdw>
                </a:effectLst>
                <a:latin typeface="Metropolis"/>
                <a:cs typeface="Metropolis"/>
              </a:rPr>
              <a:t>Articulo 14.-</a:t>
            </a:r>
            <a:r>
              <a:rPr lang="es-ES" sz="2000" b="1">
                <a:latin typeface="Metropolis"/>
                <a:cs typeface="Metropolis"/>
              </a:rPr>
              <a:t> </a:t>
            </a:r>
            <a:r>
              <a:rPr lang="es-MX" sz="2000">
                <a:latin typeface="Metropolis"/>
                <a:cs typeface="Metropolis"/>
              </a:rPr>
              <a:t>En la aplicación del derecho extranjero se observará lo siguiente:</a:t>
            </a:r>
          </a:p>
          <a:p>
            <a:pPr algn="just"/>
            <a:endParaRPr lang="es-MX" sz="900">
              <a:latin typeface="Metropolis"/>
              <a:cs typeface="Metropolis"/>
            </a:endParaRPr>
          </a:p>
          <a:p>
            <a:pPr algn="just"/>
            <a:r>
              <a:rPr lang="es-MX" sz="2000">
                <a:latin typeface="Metropolis"/>
                <a:cs typeface="Metropolis"/>
              </a:rPr>
              <a:t>	I. Se aplicará como lo haría el juez extranjero correspondiente, para lo cual el juez podrá allegarse la información necesaria acerca del texto, vigencia, sentido y alcance legal de dicho derecho;</a:t>
            </a:r>
          </a:p>
          <a:p>
            <a:pPr algn="just"/>
            <a:endParaRPr lang="es-MX" sz="900">
              <a:latin typeface="Metropolis"/>
              <a:cs typeface="Metropolis"/>
            </a:endParaRPr>
          </a:p>
          <a:p>
            <a:pPr algn="just"/>
            <a:r>
              <a:rPr lang="es-MX" sz="2000">
                <a:latin typeface="Metropolis"/>
                <a:cs typeface="Metropolis"/>
              </a:rPr>
              <a:t>	II. Se aplicará </a:t>
            </a:r>
            <a:r>
              <a:rPr lang="es-MX" sz="2000" i="1" u="sng">
                <a:solidFill>
                  <a:srgbClr val="FF0000"/>
                </a:solidFill>
                <a:effectLst>
                  <a:outerShdw blurRad="38100" dist="38100" dir="2700000" algn="tl">
                    <a:srgbClr val="000000">
                      <a:alpha val="43137"/>
                    </a:srgbClr>
                  </a:outerShdw>
                </a:effectLst>
                <a:latin typeface="Metropolis"/>
                <a:cs typeface="Metropolis"/>
              </a:rPr>
              <a:t>el derecho sustantivo extranjero</a:t>
            </a:r>
            <a:r>
              <a:rPr lang="es-MX" sz="2000">
                <a:latin typeface="Metropolis"/>
                <a:cs typeface="Metropolis"/>
              </a:rPr>
              <a:t>, salvo cuando dadas las especiales circunstancias del caso, deban tomarse en cuenta, con carácter excepcional, las normas conflictuales de ese derecho, que hagan aplicables las normas sustantivas mexicanas o de un tercer estado;</a:t>
            </a:r>
          </a:p>
          <a:p>
            <a:pPr algn="just"/>
            <a:endParaRPr lang="es-MX" sz="900">
              <a:latin typeface="Metropolis"/>
              <a:cs typeface="Metropolis"/>
            </a:endParaRPr>
          </a:p>
          <a:p>
            <a:pPr algn="just"/>
            <a:r>
              <a:rPr lang="es-MX" sz="2000">
                <a:latin typeface="Metropolis"/>
                <a:cs typeface="Metropolis"/>
              </a:rPr>
              <a:t>	III. </a:t>
            </a:r>
            <a:r>
              <a:rPr lang="es-MX" sz="2000" i="1" u="sng">
                <a:solidFill>
                  <a:srgbClr val="FF0000"/>
                </a:solidFill>
                <a:effectLst>
                  <a:outerShdw blurRad="38100" dist="38100" dir="2700000" algn="tl">
                    <a:srgbClr val="000000">
                      <a:alpha val="43137"/>
                    </a:srgbClr>
                  </a:outerShdw>
                </a:effectLst>
                <a:latin typeface="Metropolis"/>
                <a:cs typeface="Metropolis"/>
              </a:rPr>
              <a:t>No será impedimento para la aplicación del derecho extranjero</a:t>
            </a:r>
            <a:r>
              <a:rPr lang="es-MX" sz="2000">
                <a:latin typeface="Metropolis"/>
                <a:cs typeface="Metropolis"/>
              </a:rPr>
              <a:t>, que el derecho mexicano no prevea instituciones o procedimientos esenciales a la institución extranjera aplicable, si existen instituciones o procedimientos análogos;</a:t>
            </a:r>
          </a:p>
          <a:p>
            <a:pPr algn="just"/>
            <a:endParaRPr lang="es-MX" sz="900">
              <a:latin typeface="Metropolis"/>
              <a:cs typeface="Metropolis"/>
            </a:endParaRPr>
          </a:p>
          <a:p>
            <a:pPr algn="just"/>
            <a:r>
              <a:rPr lang="es-MX" sz="2000">
                <a:latin typeface="Metropolis"/>
                <a:cs typeface="Metropolis"/>
              </a:rPr>
              <a:t>	VI.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9" name="CuadroTexto 8">
            <a:extLst>
              <a:ext uri="{FF2B5EF4-FFF2-40B4-BE49-F238E27FC236}">
                <a16:creationId xmlns:a16="http://schemas.microsoft.com/office/drawing/2014/main" id="{2280FB13-51EB-4B80-A695-C29E82FEDBEE}"/>
              </a:ext>
            </a:extLst>
          </p:cNvPr>
          <p:cNvSpPr txBox="1"/>
          <p:nvPr/>
        </p:nvSpPr>
        <p:spPr>
          <a:xfrm>
            <a:off x="2337119" y="6103581"/>
            <a:ext cx="5572847" cy="461665"/>
          </a:xfrm>
          <a:prstGeom prst="rect">
            <a:avLst/>
          </a:prstGeom>
          <a:noFill/>
        </p:spPr>
        <p:txBody>
          <a:bodyPr wrap="square" rtlCol="0">
            <a:spAutoFit/>
          </a:bodyPr>
          <a:lstStyle/>
          <a:p>
            <a:pPr algn="just"/>
            <a:r>
              <a:rPr lang="es-ES" sz="1200">
                <a:latin typeface="Metropolis Light"/>
                <a:cs typeface="Metropolis Light"/>
              </a:rPr>
              <a:t>Consultado en: Ordenamiento Jurídico Nacional Código Civil Federal Ultima Reforma 2019 – 06 – 03   </a:t>
            </a:r>
            <a:r>
              <a:rPr lang="es-MX" sz="1200">
                <a:hlinkClick r:id="rId3"/>
              </a:rPr>
              <a:t>http://www.diputados.gob.mx/LeyesBiblio/pdf/2_030619.pdf</a:t>
            </a:r>
            <a:r>
              <a:rPr lang="es-MX" sz="1200"/>
              <a:t> </a:t>
            </a:r>
            <a:endParaRPr lang="es-ES" sz="1200">
              <a:latin typeface="Metropolis Light"/>
              <a:cs typeface="Metropolis Light"/>
            </a:endParaRPr>
          </a:p>
        </p:txBody>
      </p:sp>
    </p:spTree>
    <p:extLst>
      <p:ext uri="{BB962C8B-B14F-4D97-AF65-F5344CB8AC3E}">
        <p14:creationId xmlns:p14="http://schemas.microsoft.com/office/powerpoint/2010/main" val="1761550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90432" y="1366927"/>
            <a:ext cx="7705159" cy="4462760"/>
          </a:xfrm>
          <a:prstGeom prst="rect">
            <a:avLst/>
          </a:prstGeom>
          <a:noFill/>
        </p:spPr>
        <p:txBody>
          <a:bodyPr wrap="square" rtlCol="0">
            <a:spAutoFit/>
          </a:bodyPr>
          <a:lstStyle/>
          <a:p>
            <a:pPr algn="ctr"/>
            <a:r>
              <a:rPr lang="es-ES" sz="2400">
                <a:effectLst>
                  <a:outerShdw blurRad="38100" dist="38100" dir="2700000" algn="tl">
                    <a:srgbClr val="000000">
                      <a:alpha val="43137"/>
                    </a:srgbClr>
                  </a:outerShdw>
                </a:effectLst>
                <a:latin typeface="Metropolis"/>
                <a:cs typeface="Metropolis"/>
              </a:rPr>
              <a:t>Ley Federal del Trabajo</a:t>
            </a:r>
          </a:p>
          <a:p>
            <a:pPr algn="ctr"/>
            <a:endParaRPr lang="es-ES" sz="2000">
              <a:latin typeface="Metropolis"/>
              <a:cs typeface="Metropolis"/>
            </a:endParaRPr>
          </a:p>
          <a:p>
            <a:pPr algn="just"/>
            <a:r>
              <a:rPr lang="es-MX" sz="2000" b="1">
                <a:effectLst>
                  <a:outerShdw blurRad="38100" dist="38100" dir="2700000" algn="tl">
                    <a:srgbClr val="000000">
                      <a:alpha val="43137"/>
                    </a:srgbClr>
                  </a:outerShdw>
                </a:effectLst>
                <a:latin typeface="Metropolis"/>
                <a:cs typeface="Metropolis"/>
              </a:rPr>
              <a:t>Artículo 6o.-</a:t>
            </a:r>
            <a:r>
              <a:rPr lang="es-MX" sz="2000" b="1">
                <a:latin typeface="Metropolis"/>
                <a:cs typeface="Metropolis"/>
              </a:rPr>
              <a:t> </a:t>
            </a:r>
            <a:r>
              <a:rPr lang="es-MX" sz="2000">
                <a:latin typeface="Metropolis"/>
                <a:cs typeface="Metropolis"/>
              </a:rPr>
              <a:t>Las Leyes respectivas y </a:t>
            </a:r>
            <a:r>
              <a:rPr lang="es-MX" sz="2000" i="1" u="sng">
                <a:solidFill>
                  <a:srgbClr val="FF0000"/>
                </a:solidFill>
                <a:effectLst>
                  <a:outerShdw blurRad="38100" dist="38100" dir="2700000" algn="tl">
                    <a:srgbClr val="000000">
                      <a:alpha val="43137"/>
                    </a:srgbClr>
                  </a:outerShdw>
                </a:effectLst>
                <a:latin typeface="Metropolis"/>
                <a:cs typeface="Metropolis"/>
              </a:rPr>
              <a:t>los tratados celebrados y aprobados en los términos del artículo 133 de la Constitución serán aplicables </a:t>
            </a:r>
            <a:r>
              <a:rPr lang="es-MX" sz="2000">
                <a:latin typeface="Metropolis"/>
                <a:cs typeface="Metropolis"/>
              </a:rPr>
              <a:t>a las relaciones de trabajo en todo lo que beneficien al trabajador, a partir de la fecha de la vigencia.</a:t>
            </a:r>
          </a:p>
          <a:p>
            <a:pPr algn="just"/>
            <a:endParaRPr lang="es-MX" sz="2000">
              <a:latin typeface="Metropolis"/>
              <a:cs typeface="Metropolis"/>
            </a:endParaRPr>
          </a:p>
          <a:p>
            <a:pPr algn="just"/>
            <a:r>
              <a:rPr lang="es-MX" sz="2000" b="1">
                <a:effectLst>
                  <a:outerShdw blurRad="38100" dist="38100" dir="2700000" algn="tl">
                    <a:srgbClr val="000000">
                      <a:alpha val="43137"/>
                    </a:srgbClr>
                  </a:outerShdw>
                </a:effectLst>
                <a:latin typeface="Metropolis"/>
                <a:cs typeface="Metropolis"/>
              </a:rPr>
              <a:t>Artículo 17.-</a:t>
            </a:r>
            <a:r>
              <a:rPr lang="es-MX" sz="2000">
                <a:latin typeface="Metropolis"/>
                <a:cs typeface="Metropolis"/>
              </a:rPr>
              <a:t> A falta de disposición expresa en la Constitución, en esa Ley o en sus Reglamentos, o en </a:t>
            </a:r>
            <a:r>
              <a:rPr lang="es-MX" sz="2000" i="1" u="sng">
                <a:solidFill>
                  <a:srgbClr val="FF0000"/>
                </a:solidFill>
                <a:effectLst>
                  <a:outerShdw blurRad="38100" dist="38100" dir="2700000" algn="tl">
                    <a:srgbClr val="000000">
                      <a:alpha val="43137"/>
                    </a:srgbClr>
                  </a:outerShdw>
                </a:effectLst>
                <a:latin typeface="Metropolis"/>
                <a:cs typeface="Metropolis"/>
              </a:rPr>
              <a:t>los tratados a que se refiere el artículo 6o., </a:t>
            </a:r>
            <a:r>
              <a:rPr lang="es-MX" sz="2000">
                <a:latin typeface="Metropolis"/>
                <a:cs typeface="Metropolis"/>
              </a:rPr>
              <a:t>se tomarán en consideración sus disposiciones que regulen casos semejantes, </a:t>
            </a:r>
            <a:r>
              <a:rPr lang="es-MX" sz="2000" i="1" u="sng">
                <a:solidFill>
                  <a:srgbClr val="FF0000"/>
                </a:solidFill>
                <a:effectLst>
                  <a:outerShdw blurRad="38100" dist="38100" dir="2700000" algn="tl">
                    <a:srgbClr val="000000">
                      <a:alpha val="43137"/>
                    </a:srgbClr>
                  </a:outerShdw>
                </a:effectLst>
                <a:latin typeface="Metropolis"/>
                <a:cs typeface="Metropolis"/>
              </a:rPr>
              <a:t>los principios generales</a:t>
            </a:r>
            <a:r>
              <a:rPr lang="es-MX" sz="2000">
                <a:latin typeface="Metropolis"/>
                <a:cs typeface="Metropolis"/>
              </a:rPr>
              <a:t> que deriven de dichos ordenamientos, los principios generales del derecho, los principios generales de justicia social que derivan del artículo 123 de la Constitución, la jurisprudencia, la costumbre y la equidad.</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9" name="CuadroTexto 8">
            <a:extLst>
              <a:ext uri="{FF2B5EF4-FFF2-40B4-BE49-F238E27FC236}">
                <a16:creationId xmlns:a16="http://schemas.microsoft.com/office/drawing/2014/main" id="{2280FB13-51EB-4B80-A695-C29E82FEDBEE}"/>
              </a:ext>
            </a:extLst>
          </p:cNvPr>
          <p:cNvSpPr txBox="1"/>
          <p:nvPr/>
        </p:nvSpPr>
        <p:spPr>
          <a:xfrm>
            <a:off x="1647530" y="6238228"/>
            <a:ext cx="5848939" cy="461665"/>
          </a:xfrm>
          <a:prstGeom prst="rect">
            <a:avLst/>
          </a:prstGeom>
          <a:noFill/>
        </p:spPr>
        <p:txBody>
          <a:bodyPr wrap="square" rtlCol="0">
            <a:spAutoFit/>
          </a:bodyPr>
          <a:lstStyle/>
          <a:p>
            <a:pPr algn="just"/>
            <a:r>
              <a:rPr lang="es-ES" sz="1200">
                <a:latin typeface="Metropolis Light"/>
                <a:cs typeface="Metropolis Light"/>
              </a:rPr>
              <a:t>Consultado en: Ordenamiento Jurídico Nacional Ley Federal del Trabajo Ultima Reforma 2019 – 07 – 02   </a:t>
            </a:r>
            <a:r>
              <a:rPr lang="es-MX" sz="1200">
                <a:hlinkClick r:id="rId3"/>
              </a:rPr>
              <a:t>http://www.diputados.gob.mx/LeyesBiblio/pdf/125_020719.pdf</a:t>
            </a:r>
            <a:endParaRPr lang="es-ES" sz="1200">
              <a:latin typeface="Metropolis Light"/>
              <a:cs typeface="Metropolis Light"/>
            </a:endParaRPr>
          </a:p>
        </p:txBody>
      </p:sp>
    </p:spTree>
    <p:extLst>
      <p:ext uri="{BB962C8B-B14F-4D97-AF65-F5344CB8AC3E}">
        <p14:creationId xmlns:p14="http://schemas.microsoft.com/office/powerpoint/2010/main" val="19983396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76428" y="1112981"/>
            <a:ext cx="8791143" cy="4632037"/>
          </a:xfrm>
          <a:prstGeom prst="rect">
            <a:avLst/>
          </a:prstGeom>
          <a:noFill/>
        </p:spPr>
        <p:txBody>
          <a:bodyPr wrap="square" rtlCol="0">
            <a:spAutoFit/>
          </a:bodyPr>
          <a:lstStyle/>
          <a:p>
            <a:pPr algn="ctr"/>
            <a:r>
              <a:rPr lang="es-ES" sz="2400">
                <a:effectLst>
                  <a:outerShdw blurRad="38100" dist="38100" dir="2700000" algn="tl">
                    <a:srgbClr val="000000">
                      <a:alpha val="43137"/>
                    </a:srgbClr>
                  </a:outerShdw>
                </a:effectLst>
                <a:latin typeface="Metropolis"/>
                <a:cs typeface="Metropolis"/>
              </a:rPr>
              <a:t>Ley de Navegación y Comercio Marítimo </a:t>
            </a:r>
          </a:p>
          <a:p>
            <a:pPr algn="ctr"/>
            <a:endParaRPr lang="es-ES" sz="1100">
              <a:latin typeface="Metropolis"/>
              <a:cs typeface="Metropolis"/>
            </a:endParaRPr>
          </a:p>
          <a:p>
            <a:pPr algn="just"/>
            <a:r>
              <a:rPr lang="es-MX" sz="2000" b="1">
                <a:effectLst>
                  <a:outerShdw blurRad="38100" dist="38100" dir="2700000" algn="tl">
                    <a:srgbClr val="000000">
                      <a:alpha val="43137"/>
                    </a:srgbClr>
                  </a:outerShdw>
                </a:effectLst>
                <a:latin typeface="Metropolis"/>
                <a:cs typeface="Metropolis"/>
              </a:rPr>
              <a:t>Artículo 39.-</a:t>
            </a:r>
            <a:r>
              <a:rPr lang="es-MX" sz="2000" b="1">
                <a:latin typeface="Metropolis"/>
                <a:cs typeface="Metropolis"/>
              </a:rPr>
              <a:t> </a:t>
            </a:r>
            <a:r>
              <a:rPr lang="es-MX" sz="2000">
                <a:latin typeface="Metropolis"/>
                <a:cs typeface="Metropolis"/>
              </a:rPr>
              <a:t>La libertad en la utilización de embarcaciones en navegación de altura, cabotaje y la regulación de tarifas en la prestación de servicios marítimos, se sujetarán a lo siguiente:</a:t>
            </a:r>
          </a:p>
          <a:p>
            <a:pPr algn="just"/>
            <a:r>
              <a:rPr lang="es-MX" sz="2000">
                <a:latin typeface="Metropolis"/>
                <a:cs typeface="Metropolis"/>
              </a:rPr>
              <a:t>	</a:t>
            </a:r>
            <a:r>
              <a:rPr lang="es-MX" sz="2000" b="1">
                <a:latin typeface="Metropolis"/>
                <a:cs typeface="Metropolis"/>
              </a:rPr>
              <a:t>A.</a:t>
            </a:r>
            <a:r>
              <a:rPr lang="es-MX" sz="2000">
                <a:latin typeface="Metropolis"/>
                <a:cs typeface="Metropolis"/>
              </a:rPr>
              <a:t> La utilización de embarcaciones en navegación de altura de conformidad con lo dispuesto en el artículo precedente, misma que incluye el transporte y el remolque internacional estará abierta para los navieros y las embarcaciones de todos los Estados, </a:t>
            </a:r>
            <a:r>
              <a:rPr lang="es-MX" sz="2000" i="1" u="sng">
                <a:solidFill>
                  <a:srgbClr val="FF0000"/>
                </a:solidFill>
                <a:effectLst>
                  <a:outerShdw blurRad="38100" dist="38100" dir="2700000" algn="tl">
                    <a:srgbClr val="000000">
                      <a:alpha val="43137"/>
                    </a:srgbClr>
                  </a:outerShdw>
                </a:effectLst>
                <a:latin typeface="Metropolis"/>
                <a:cs typeface="Metropolis"/>
              </a:rPr>
              <a:t>cuando haya reciprocidad en los términos de los Tratados Internacionales.</a:t>
            </a:r>
          </a:p>
          <a:p>
            <a:pPr algn="just"/>
            <a:r>
              <a:rPr lang="es-MX" sz="2000">
                <a:latin typeface="Metropolis"/>
                <a:cs typeface="Metropolis"/>
              </a:rPr>
              <a:t>	…</a:t>
            </a:r>
          </a:p>
          <a:p>
            <a:pPr algn="just"/>
            <a:endParaRPr lang="es-MX" sz="2000">
              <a:latin typeface="Metropolis"/>
              <a:cs typeface="Metropolis"/>
            </a:endParaRPr>
          </a:p>
          <a:p>
            <a:pPr algn="just"/>
            <a:r>
              <a:rPr lang="es-MX" sz="2000" b="1">
                <a:effectLst>
                  <a:outerShdw blurRad="38100" dist="38100" dir="2700000" algn="tl">
                    <a:srgbClr val="000000">
                      <a:alpha val="43137"/>
                    </a:srgbClr>
                  </a:outerShdw>
                </a:effectLst>
                <a:latin typeface="Metropolis"/>
                <a:cs typeface="Metropolis"/>
              </a:rPr>
              <a:t>Artículo 40.-</a:t>
            </a:r>
            <a:r>
              <a:rPr lang="es-MX" sz="2000">
                <a:latin typeface="Metropolis"/>
                <a:cs typeface="Metropolis"/>
              </a:rPr>
              <a:t> Sin perjuicio de lo previsto en </a:t>
            </a:r>
            <a:r>
              <a:rPr lang="es-MX" sz="2000" i="1" u="sng">
                <a:solidFill>
                  <a:srgbClr val="FF0000"/>
                </a:solidFill>
                <a:effectLst>
                  <a:outerShdw blurRad="38100" dist="38100" dir="2700000" algn="tl">
                    <a:srgbClr val="000000">
                      <a:alpha val="43137"/>
                    </a:srgbClr>
                  </a:outerShdw>
                </a:effectLst>
                <a:latin typeface="Metropolis"/>
                <a:cs typeface="Metropolis"/>
              </a:rPr>
              <a:t>los Tratados Internacionales</a:t>
            </a:r>
            <a:r>
              <a:rPr lang="es-MX" sz="2000">
                <a:latin typeface="Metropolis"/>
                <a:cs typeface="Metropolis"/>
              </a:rPr>
              <a:t>, la operación y explotación de embarcaciones en navegación interior y de cabotaje estará reservada a navieros mexicanos con embarcaciones mexicanas.</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9" name="CuadroTexto 8">
            <a:extLst>
              <a:ext uri="{FF2B5EF4-FFF2-40B4-BE49-F238E27FC236}">
                <a16:creationId xmlns:a16="http://schemas.microsoft.com/office/drawing/2014/main" id="{2280FB13-51EB-4B80-A695-C29E82FEDBEE}"/>
              </a:ext>
            </a:extLst>
          </p:cNvPr>
          <p:cNvSpPr txBox="1"/>
          <p:nvPr/>
        </p:nvSpPr>
        <p:spPr>
          <a:xfrm>
            <a:off x="946484" y="6238228"/>
            <a:ext cx="6549985" cy="461665"/>
          </a:xfrm>
          <a:prstGeom prst="rect">
            <a:avLst/>
          </a:prstGeom>
          <a:noFill/>
        </p:spPr>
        <p:txBody>
          <a:bodyPr wrap="square" rtlCol="0">
            <a:spAutoFit/>
          </a:bodyPr>
          <a:lstStyle/>
          <a:p>
            <a:pPr algn="just"/>
            <a:r>
              <a:rPr lang="es-ES" sz="1200">
                <a:latin typeface="Metropolis Light"/>
                <a:cs typeface="Metropolis Light"/>
              </a:rPr>
              <a:t>Consultado en: Ordenamiento Jurídico Nacional Ley De Navegación y Comercio Marítimo Ultima Reforma 2016 – 12 – 19 </a:t>
            </a:r>
            <a:r>
              <a:rPr lang="es-MX" sz="1200">
                <a:hlinkClick r:id="rId3"/>
              </a:rPr>
              <a:t>http://www.diputados.gob.mx/LeyesBiblio/pdf/LNCM_191216.pdf</a:t>
            </a:r>
            <a:r>
              <a:rPr lang="es-ES" sz="1200">
                <a:latin typeface="Metropolis Light"/>
                <a:cs typeface="Metropolis Light"/>
              </a:rPr>
              <a:t>  </a:t>
            </a:r>
          </a:p>
        </p:txBody>
      </p:sp>
    </p:spTree>
    <p:extLst>
      <p:ext uri="{BB962C8B-B14F-4D97-AF65-F5344CB8AC3E}">
        <p14:creationId xmlns:p14="http://schemas.microsoft.com/office/powerpoint/2010/main" val="1717703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87956" y="1091497"/>
            <a:ext cx="8368086" cy="5293757"/>
          </a:xfrm>
          <a:prstGeom prst="rect">
            <a:avLst/>
          </a:prstGeom>
          <a:noFill/>
        </p:spPr>
        <p:txBody>
          <a:bodyPr wrap="square" rtlCol="0">
            <a:spAutoFit/>
          </a:bodyPr>
          <a:lstStyle/>
          <a:p>
            <a:pPr algn="ctr"/>
            <a:r>
              <a:rPr lang="es-ES" sz="2400">
                <a:effectLst>
                  <a:outerShdw blurRad="38100" dist="38100" dir="2700000" algn="tl">
                    <a:srgbClr val="000000">
                      <a:alpha val="43137"/>
                    </a:srgbClr>
                  </a:outerShdw>
                </a:effectLst>
                <a:latin typeface="Metropolis"/>
                <a:cs typeface="Metropolis"/>
              </a:rPr>
              <a:t>Ley de Instituciones de Crédito </a:t>
            </a:r>
          </a:p>
          <a:p>
            <a:pPr algn="ctr"/>
            <a:endParaRPr lang="es-ES" sz="2000">
              <a:latin typeface="Metropolis"/>
              <a:cs typeface="Metropolis"/>
            </a:endParaRPr>
          </a:p>
          <a:p>
            <a:pPr algn="just"/>
            <a:r>
              <a:rPr lang="es-MX" sz="2000" b="1">
                <a:effectLst>
                  <a:outerShdw blurRad="38100" dist="38100" dir="2700000" algn="tl">
                    <a:srgbClr val="000000">
                      <a:alpha val="43137"/>
                    </a:srgbClr>
                  </a:outerShdw>
                </a:effectLst>
                <a:latin typeface="Metropolis"/>
                <a:cs typeface="Metropolis"/>
              </a:rPr>
              <a:t>Artículo 45-A.-</a:t>
            </a:r>
            <a:r>
              <a:rPr lang="es-MX" sz="2000">
                <a:latin typeface="Metropolis"/>
                <a:cs typeface="Metropolis"/>
              </a:rPr>
              <a:t> Para efectos de esta Ley se entenderá por:</a:t>
            </a:r>
          </a:p>
          <a:p>
            <a:pPr algn="just"/>
            <a:r>
              <a:rPr lang="es-MX" sz="2000">
                <a:latin typeface="Metropolis"/>
                <a:cs typeface="Metropolis"/>
              </a:rPr>
              <a:t>	I. Filial: …</a:t>
            </a:r>
          </a:p>
          <a:p>
            <a:pPr algn="just"/>
            <a:r>
              <a:rPr lang="es-MX" sz="2000">
                <a:latin typeface="Metropolis"/>
                <a:cs typeface="Metropolis"/>
              </a:rPr>
              <a:t>	II. Institución Financiera del Exterior: La entidad financiera constituida en un país con el que México haya </a:t>
            </a:r>
            <a:r>
              <a:rPr lang="es-MX" sz="2000" u="sng">
                <a:solidFill>
                  <a:srgbClr val="FF0000"/>
                </a:solidFill>
                <a:effectLst>
                  <a:outerShdw blurRad="38100" dist="38100" dir="2700000" algn="tl">
                    <a:srgbClr val="000000">
                      <a:alpha val="43137"/>
                    </a:srgbClr>
                  </a:outerShdw>
                </a:effectLst>
                <a:latin typeface="Metropolis"/>
                <a:cs typeface="Metropolis"/>
              </a:rPr>
              <a:t>celebrado un tratado o acuerdo internacional </a:t>
            </a:r>
            <a:r>
              <a:rPr lang="es-MX" sz="2000">
                <a:latin typeface="Metropolis"/>
                <a:cs typeface="Metropolis"/>
              </a:rPr>
              <a:t>en virtud del cual se permita el establecimiento en territorio nacional de Filiales; y</a:t>
            </a:r>
          </a:p>
          <a:p>
            <a:pPr algn="just"/>
            <a:r>
              <a:rPr lang="es-MX" sz="2000">
                <a:latin typeface="Metropolis"/>
                <a:cs typeface="Metropolis"/>
              </a:rPr>
              <a:t>	III. …</a:t>
            </a:r>
          </a:p>
          <a:p>
            <a:pPr algn="just"/>
            <a:endParaRPr lang="es-MX" sz="1050">
              <a:latin typeface="Metropolis"/>
              <a:cs typeface="Metropolis"/>
            </a:endParaRPr>
          </a:p>
          <a:p>
            <a:pPr algn="just"/>
            <a:r>
              <a:rPr lang="es-MX" sz="2000" b="1">
                <a:effectLst>
                  <a:outerShdw blurRad="38100" dist="38100" dir="2700000" algn="tl">
                    <a:srgbClr val="000000">
                      <a:alpha val="43137"/>
                    </a:srgbClr>
                  </a:outerShdw>
                </a:effectLst>
                <a:latin typeface="Metropolis"/>
                <a:cs typeface="Metropolis"/>
              </a:rPr>
              <a:t>Artículo 45-B.-</a:t>
            </a:r>
            <a:r>
              <a:rPr lang="es-MX" sz="2000" b="1">
                <a:latin typeface="Metropolis"/>
                <a:cs typeface="Metropolis"/>
              </a:rPr>
              <a:t> </a:t>
            </a:r>
            <a:r>
              <a:rPr lang="es-MX" sz="2000" u="sng">
                <a:solidFill>
                  <a:srgbClr val="FF0000"/>
                </a:solidFill>
                <a:effectLst>
                  <a:outerShdw blurRad="38100" dist="38100" dir="2700000" algn="tl">
                    <a:srgbClr val="000000">
                      <a:alpha val="43137"/>
                    </a:srgbClr>
                  </a:outerShdw>
                </a:effectLst>
                <a:latin typeface="Metropolis"/>
                <a:cs typeface="Metropolis"/>
              </a:rPr>
              <a:t>Las Filiales se regiran por lo previsto en los tratados o acuerdos internacionales correspondientes,</a:t>
            </a:r>
            <a:r>
              <a:rPr lang="es-MX" sz="2000">
                <a:latin typeface="Metropolis"/>
                <a:cs typeface="Metropolis"/>
              </a:rPr>
              <a:t> el presente capítulo, las disposiciones contenidas en esta Ley aplicables a las instituciones de banca múltiple, y las reglas para el establecimiento de filiales que al efecto expida la Secretaría de Hacienda y Crédito Público, oyendo la opinión del Banco de México y de la Comisión Nacional Bancaria y de Valores.</a:t>
            </a:r>
          </a:p>
          <a:p>
            <a:pPr algn="just"/>
            <a:endParaRPr lang="es-MX" sz="1400">
              <a:latin typeface="Metropolis"/>
              <a:cs typeface="Metropolis"/>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9" name="CuadroTexto 8">
            <a:extLst>
              <a:ext uri="{FF2B5EF4-FFF2-40B4-BE49-F238E27FC236}">
                <a16:creationId xmlns:a16="http://schemas.microsoft.com/office/drawing/2014/main" id="{2280FB13-51EB-4B80-A695-C29E82FEDBEE}"/>
              </a:ext>
            </a:extLst>
          </p:cNvPr>
          <p:cNvSpPr txBox="1"/>
          <p:nvPr/>
        </p:nvSpPr>
        <p:spPr>
          <a:xfrm>
            <a:off x="1647530" y="6238228"/>
            <a:ext cx="5848939" cy="461665"/>
          </a:xfrm>
          <a:prstGeom prst="rect">
            <a:avLst/>
          </a:prstGeom>
          <a:noFill/>
        </p:spPr>
        <p:txBody>
          <a:bodyPr wrap="square" rtlCol="0">
            <a:spAutoFit/>
          </a:bodyPr>
          <a:lstStyle/>
          <a:p>
            <a:pPr algn="just"/>
            <a:r>
              <a:rPr lang="es-ES" sz="1200">
                <a:latin typeface="Metropolis Light"/>
                <a:cs typeface="Metropolis Light"/>
              </a:rPr>
              <a:t>Consultado en: Ordenamiento Jurídico Nacional Ley de Instituciones de Crédito Ultima Reforma 2019 – 06 – 04 </a:t>
            </a:r>
            <a:r>
              <a:rPr lang="es-ES" sz="1200">
                <a:latin typeface="Metropolis Light"/>
                <a:cs typeface="Metropolis Light"/>
                <a:hlinkClick r:id="rId3"/>
              </a:rPr>
              <a:t>http://</a:t>
            </a:r>
            <a:r>
              <a:rPr lang="es-ES" sz="1200" err="1">
                <a:latin typeface="Metropolis Light"/>
                <a:cs typeface="Metropolis Light"/>
                <a:hlinkClick r:id="rId3"/>
              </a:rPr>
              <a:t>www.diputados.gob.mx</a:t>
            </a:r>
            <a:r>
              <a:rPr lang="es-ES" sz="1200">
                <a:latin typeface="Metropolis Light"/>
                <a:cs typeface="Metropolis Light"/>
                <a:hlinkClick r:id="rId3"/>
              </a:rPr>
              <a:t>/</a:t>
            </a:r>
            <a:r>
              <a:rPr lang="es-ES" sz="1200" err="1">
                <a:latin typeface="Metropolis Light"/>
                <a:cs typeface="Metropolis Light"/>
                <a:hlinkClick r:id="rId3"/>
              </a:rPr>
              <a:t>LeyesBiblio</a:t>
            </a:r>
            <a:r>
              <a:rPr lang="es-ES" sz="1200">
                <a:latin typeface="Metropolis Light"/>
                <a:cs typeface="Metropolis Light"/>
                <a:hlinkClick r:id="rId3"/>
              </a:rPr>
              <a:t>/pdf/</a:t>
            </a:r>
            <a:r>
              <a:rPr lang="es-ES" sz="1200" err="1">
                <a:latin typeface="Metropolis Light"/>
                <a:cs typeface="Metropolis Light"/>
                <a:hlinkClick r:id="rId3"/>
              </a:rPr>
              <a:t>43_040619.pdf</a:t>
            </a:r>
            <a:r>
              <a:rPr lang="es-ES" sz="1200">
                <a:latin typeface="Metropolis Light"/>
                <a:cs typeface="Metropolis Light"/>
              </a:rPr>
              <a:t> </a:t>
            </a:r>
          </a:p>
        </p:txBody>
      </p:sp>
    </p:spTree>
    <p:extLst>
      <p:ext uri="{BB962C8B-B14F-4D97-AF65-F5344CB8AC3E}">
        <p14:creationId xmlns:p14="http://schemas.microsoft.com/office/powerpoint/2010/main" val="6879297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87956" y="1091497"/>
            <a:ext cx="8368086" cy="4678204"/>
          </a:xfrm>
          <a:prstGeom prst="rect">
            <a:avLst/>
          </a:prstGeom>
          <a:noFill/>
        </p:spPr>
        <p:txBody>
          <a:bodyPr wrap="square" rtlCol="0">
            <a:spAutoFit/>
          </a:bodyPr>
          <a:lstStyle/>
          <a:p>
            <a:pPr algn="ctr"/>
            <a:r>
              <a:rPr lang="es-ES" sz="2400">
                <a:effectLst>
                  <a:outerShdw blurRad="38100" dist="38100" dir="2700000" algn="tl">
                    <a:srgbClr val="000000">
                      <a:alpha val="43137"/>
                    </a:srgbClr>
                  </a:outerShdw>
                </a:effectLst>
                <a:latin typeface="Metropolis"/>
                <a:cs typeface="Metropolis"/>
              </a:rPr>
              <a:t>Código Nacional de Procedimientos Penales </a:t>
            </a:r>
          </a:p>
          <a:p>
            <a:pPr algn="ctr"/>
            <a:endParaRPr lang="es-ES" sz="1100">
              <a:latin typeface="Metropolis"/>
              <a:cs typeface="Metropolis"/>
            </a:endParaRPr>
          </a:p>
          <a:p>
            <a:pPr algn="just"/>
            <a:r>
              <a:rPr lang="es-MX" sz="2000" b="1">
                <a:effectLst>
                  <a:outerShdw blurRad="38100" dist="38100" dir="2700000" algn="tl">
                    <a:srgbClr val="000000">
                      <a:alpha val="43137"/>
                    </a:srgbClr>
                  </a:outerShdw>
                </a:effectLst>
                <a:latin typeface="Metropolis"/>
                <a:cs typeface="Metropolis"/>
              </a:rPr>
              <a:t>Artículo 1.-</a:t>
            </a:r>
            <a:r>
              <a:rPr lang="es-MX" sz="2000">
                <a:latin typeface="Metropolis"/>
                <a:cs typeface="Metropolis"/>
              </a:rPr>
              <a:t> Las disposiciones de este codigo son de orden publico y de observacia general en toda la republica Mexicana, por los delitos que sean competencia de los organos jurisdiccionales federales y locales en el marco de los principios y derechos consagrados en la Constitucion politica de los Estados Unidos Mexicanos y en los </a:t>
            </a:r>
            <a:r>
              <a:rPr lang="es-MX" sz="2000">
                <a:solidFill>
                  <a:srgbClr val="FF0000"/>
                </a:solidFill>
                <a:latin typeface="Metropolis"/>
                <a:cs typeface="Metropolis"/>
              </a:rPr>
              <a:t>Tratados Internacionales </a:t>
            </a:r>
            <a:r>
              <a:rPr lang="es-MX" sz="2000">
                <a:latin typeface="Metropolis"/>
                <a:cs typeface="Metropolis"/>
              </a:rPr>
              <a:t>de los que el Estado mexicano sea parte.</a:t>
            </a:r>
          </a:p>
          <a:p>
            <a:pPr algn="just"/>
            <a:endParaRPr lang="es-MX" sz="1200">
              <a:latin typeface="Metropolis"/>
              <a:cs typeface="Metropolis"/>
            </a:endParaRPr>
          </a:p>
          <a:p>
            <a:pPr algn="ctr"/>
            <a:r>
              <a:rPr lang="es-ES" sz="2000">
                <a:effectLst>
                  <a:outerShdw blurRad="38100" dist="38100" dir="2700000" algn="tl">
                    <a:srgbClr val="000000">
                      <a:alpha val="43137"/>
                    </a:srgbClr>
                  </a:outerShdw>
                </a:effectLst>
                <a:latin typeface="Metropolis"/>
                <a:cs typeface="Metropolis"/>
              </a:rPr>
              <a:t>Ley Nacional de Ejecución Penal </a:t>
            </a:r>
          </a:p>
          <a:p>
            <a:pPr algn="just"/>
            <a:endParaRPr lang="es-MX" sz="1100">
              <a:latin typeface="Metropolis"/>
              <a:cs typeface="Metropolis"/>
            </a:endParaRPr>
          </a:p>
          <a:p>
            <a:pPr algn="just"/>
            <a:r>
              <a:rPr lang="es-MX" sz="2000" b="1">
                <a:effectLst>
                  <a:outerShdw blurRad="38100" dist="38100" dir="2700000" algn="tl">
                    <a:srgbClr val="000000">
                      <a:alpha val="43137"/>
                    </a:srgbClr>
                  </a:outerShdw>
                </a:effectLst>
                <a:latin typeface="Metropolis"/>
                <a:cs typeface="Metropolis"/>
              </a:rPr>
              <a:t>Artículo 1.-</a:t>
            </a:r>
            <a:r>
              <a:rPr lang="es-MX" sz="2000">
                <a:latin typeface="Metropolis"/>
                <a:cs typeface="Metropolis"/>
              </a:rPr>
              <a:t> La Presente Ley tiene por objeto: </a:t>
            </a:r>
          </a:p>
          <a:p>
            <a:pPr algn="just"/>
            <a:r>
              <a:rPr lang="es-MX" sz="2000">
                <a:latin typeface="Metropolis"/>
                <a:cs typeface="Metropolis"/>
              </a:rPr>
              <a:t>[…] </a:t>
            </a:r>
          </a:p>
          <a:p>
            <a:pPr algn="just"/>
            <a:r>
              <a:rPr lang="es-MX" sz="2000">
                <a:latin typeface="Metropolis"/>
                <a:cs typeface="Metropolis"/>
              </a:rPr>
              <a:t>Lo anterior, sobre la base de los principios, garantias y derechos consagrados en la Constitucion, </a:t>
            </a:r>
            <a:r>
              <a:rPr lang="es-MX" sz="2000">
                <a:solidFill>
                  <a:srgbClr val="FF0000"/>
                </a:solidFill>
                <a:latin typeface="Metropolis"/>
                <a:cs typeface="Metropolis"/>
              </a:rPr>
              <a:t>Tratados Internacionales </a:t>
            </a:r>
            <a:r>
              <a:rPr lang="es-MX" sz="2000">
                <a:latin typeface="Metropolis"/>
                <a:cs typeface="Metropolis"/>
              </a:rPr>
              <a:t>de los que el Estado mexicano sea parte y en esta Ley.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9" name="CuadroTexto 8">
            <a:extLst>
              <a:ext uri="{FF2B5EF4-FFF2-40B4-BE49-F238E27FC236}">
                <a16:creationId xmlns:a16="http://schemas.microsoft.com/office/drawing/2014/main" id="{2280FB13-51EB-4B80-A695-C29E82FEDBEE}"/>
              </a:ext>
            </a:extLst>
          </p:cNvPr>
          <p:cNvSpPr txBox="1"/>
          <p:nvPr/>
        </p:nvSpPr>
        <p:spPr>
          <a:xfrm>
            <a:off x="303339" y="5883297"/>
            <a:ext cx="7048266" cy="830997"/>
          </a:xfrm>
          <a:prstGeom prst="rect">
            <a:avLst/>
          </a:prstGeom>
          <a:noFill/>
        </p:spPr>
        <p:txBody>
          <a:bodyPr wrap="square" rtlCol="0">
            <a:spAutoFit/>
          </a:bodyPr>
          <a:lstStyle/>
          <a:p>
            <a:pPr algn="just"/>
            <a:r>
              <a:rPr lang="es-ES" sz="1200">
                <a:latin typeface="Metropolis Light"/>
                <a:cs typeface="Metropolis Light"/>
              </a:rPr>
              <a:t>Consultado en: Ordenamiento Jurídico Nacional: Código Nacional de Procedimientos Penales Ultima Reforma 2019 – 08 – 09 URL: </a:t>
            </a:r>
            <a:r>
              <a:rPr lang="es-MX" sz="1200">
                <a:hlinkClick r:id="rId3"/>
              </a:rPr>
              <a:t>http://www.diputados.gob.mx/LeyesBiblio/pdf/CNPP_090819.pdf</a:t>
            </a:r>
            <a:r>
              <a:rPr lang="es-MX" sz="1200"/>
              <a:t> </a:t>
            </a:r>
          </a:p>
          <a:p>
            <a:pPr algn="just"/>
            <a:r>
              <a:rPr lang="es-MX" sz="1200">
                <a:latin typeface="Metropolis Light"/>
                <a:cs typeface="Metropolis Light"/>
              </a:rPr>
              <a:t>Consultado en: Ordenamiento Juridico Nacional: Ley Nacional de Ejecucion Penal Ultima Reforma por invalidez de articulos 2018 – 05 – 09 URL: </a:t>
            </a:r>
            <a:r>
              <a:rPr lang="es-MX" sz="1200">
                <a:hlinkClick r:id="rId4"/>
              </a:rPr>
              <a:t>http://www.diputados.gob.mx/LeyesBiblio/pdf/LNEP_090518.pdf</a:t>
            </a:r>
            <a:r>
              <a:rPr lang="es-MX" sz="1200"/>
              <a:t> </a:t>
            </a:r>
            <a:endParaRPr lang="es-ES" sz="1200">
              <a:latin typeface="Metropolis Light"/>
              <a:cs typeface="Metropolis Light"/>
            </a:endParaRPr>
          </a:p>
        </p:txBody>
      </p:sp>
    </p:spTree>
    <p:extLst>
      <p:ext uri="{BB962C8B-B14F-4D97-AF65-F5344CB8AC3E}">
        <p14:creationId xmlns:p14="http://schemas.microsoft.com/office/powerpoint/2010/main" val="429372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09641" y="1569368"/>
            <a:ext cx="8348938" cy="4216539"/>
          </a:xfrm>
          <a:prstGeom prst="rect">
            <a:avLst/>
          </a:prstGeom>
          <a:noFill/>
        </p:spPr>
        <p:txBody>
          <a:bodyPr wrap="square" rtlCol="0">
            <a:spAutoFit/>
          </a:bodyPr>
          <a:lstStyle/>
          <a:p>
            <a:pPr algn="ctr"/>
            <a:r>
              <a:rPr lang="es-ES" sz="2400">
                <a:latin typeface="Metropolis"/>
                <a:cs typeface="Metropolis"/>
              </a:rPr>
              <a:t>	 E). El Trasplante o </a:t>
            </a:r>
            <a:r>
              <a:rPr lang="es-ES" sz="2400" i="1">
                <a:latin typeface="Metropolis"/>
                <a:cs typeface="Metropolis"/>
              </a:rPr>
              <a:t>Cross </a:t>
            </a:r>
            <a:r>
              <a:rPr lang="es-ES" sz="2400" i="1" err="1">
                <a:latin typeface="Metropolis"/>
                <a:cs typeface="Metropolis"/>
              </a:rPr>
              <a:t>Fertilizatión</a:t>
            </a:r>
            <a:r>
              <a:rPr lang="es-ES" sz="2400">
                <a:latin typeface="Metropolis"/>
                <a:cs typeface="Metropolis"/>
              </a:rPr>
              <a:t> </a:t>
            </a:r>
          </a:p>
          <a:p>
            <a:pPr algn="just"/>
            <a:endParaRPr lang="es-ES" sz="2000">
              <a:latin typeface="Metropolis"/>
              <a:cs typeface="Metropolis"/>
            </a:endParaRPr>
          </a:p>
          <a:p>
            <a:pPr marL="342900" indent="-342900" algn="just">
              <a:buFontTx/>
              <a:buChar char="-"/>
            </a:pPr>
            <a:r>
              <a:rPr lang="es-ES" sz="2000">
                <a:latin typeface="Metropolis"/>
                <a:cs typeface="Metropolis"/>
              </a:rPr>
              <a:t>El </a:t>
            </a:r>
            <a:r>
              <a:rPr lang="es-ES" sz="2000" err="1">
                <a:latin typeface="Metropolis"/>
                <a:cs typeface="Metropolis"/>
              </a:rPr>
              <a:t>Transplante</a:t>
            </a:r>
            <a:r>
              <a:rPr lang="es-ES" sz="2000">
                <a:latin typeface="Metropolis"/>
                <a:cs typeface="Metropolis"/>
              </a:rPr>
              <a:t> o </a:t>
            </a:r>
            <a:r>
              <a:rPr lang="es-ES" sz="2000" i="1">
                <a:latin typeface="Metropolis"/>
                <a:cs typeface="Metropolis"/>
              </a:rPr>
              <a:t>Cross </a:t>
            </a:r>
            <a:r>
              <a:rPr lang="es-ES" sz="2000" i="1" err="1">
                <a:latin typeface="Metropolis"/>
                <a:cs typeface="Metropolis"/>
              </a:rPr>
              <a:t>Fertilization</a:t>
            </a:r>
            <a:r>
              <a:rPr lang="es-ES" sz="2000">
                <a:latin typeface="Metropolis"/>
                <a:cs typeface="Metropolis"/>
              </a:rPr>
              <a:t> es una técnica del derecho internacional que consiste en la atracción metodológica y en algunos casos metodológica de algún sistema jurídico perteneciente a otro país; es decir, el </a:t>
            </a:r>
            <a:r>
              <a:rPr lang="es-ES" sz="2000" i="1">
                <a:latin typeface="Metropolis"/>
                <a:cs typeface="Metropolis"/>
              </a:rPr>
              <a:t>trasplante</a:t>
            </a:r>
            <a:r>
              <a:rPr lang="es-ES" sz="2000">
                <a:latin typeface="Metropolis"/>
                <a:cs typeface="Metropolis"/>
              </a:rPr>
              <a:t> del sistema jurídico externo al derecho interno.</a:t>
            </a:r>
          </a:p>
          <a:p>
            <a:pPr marL="342900" indent="-342900" algn="just">
              <a:buFontTx/>
              <a:buChar char="-"/>
            </a:pPr>
            <a:endParaRPr lang="es-ES" sz="1200">
              <a:latin typeface="Metropolis"/>
              <a:cs typeface="Metropolis"/>
            </a:endParaRPr>
          </a:p>
          <a:p>
            <a:pPr marL="342900" indent="-342900" algn="just">
              <a:buFontTx/>
              <a:buChar char="-"/>
            </a:pPr>
            <a:endParaRPr lang="es-ES" sz="1200">
              <a:latin typeface="Metropolis"/>
              <a:cs typeface="Metropolis"/>
            </a:endParaRPr>
          </a:p>
          <a:p>
            <a:pPr marL="342900" indent="-342900" algn="just">
              <a:buFontTx/>
              <a:buChar char="-"/>
            </a:pPr>
            <a:r>
              <a:rPr lang="es-ES" sz="2000">
                <a:latin typeface="Metropolis"/>
                <a:cs typeface="Metropolis"/>
              </a:rPr>
              <a:t>El ejemplo claro de ello es la adecuación de nuestras normas a la dogmática y metodología del derecho anglosajón (por ser el mas común), refiriéndonos a la Reforma del Sistema Penal Mexicano que se instauro a un “Sistema Penal Acusatorio” atendiendo a la alta influencia del derecho Anglosajón en México. (Y que, además, atendió al cumplimiento de Tratados Internacionales ratificados por México en materia de D.H.)</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Tree>
    <p:extLst>
      <p:ext uri="{BB962C8B-B14F-4D97-AF65-F5344CB8AC3E}">
        <p14:creationId xmlns:p14="http://schemas.microsoft.com/office/powerpoint/2010/main" val="2921538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A7F88E7B-B72F-44EE-97A8-5ECA7ECB0248}"/>
              </a:ext>
            </a:extLst>
          </p:cNvPr>
          <p:cNvSpPr txBox="1">
            <a:spLocks/>
          </p:cNvSpPr>
          <p:nvPr/>
        </p:nvSpPr>
        <p:spPr>
          <a:xfrm>
            <a:off x="140291" y="-44049"/>
            <a:ext cx="8089307" cy="101219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a:solidFill>
                  <a:schemeClr val="bg1"/>
                </a:solidFill>
                <a:latin typeface="Metropolis Extra Bold"/>
                <a:cs typeface="Metropolis Extra Bold"/>
              </a:rPr>
              <a:t>Guion Explicativo para el empleo del Material.  </a:t>
            </a:r>
          </a:p>
        </p:txBody>
      </p:sp>
      <p:sp>
        <p:nvSpPr>
          <p:cNvPr id="7" name="CuadroTexto 6">
            <a:extLst>
              <a:ext uri="{FF2B5EF4-FFF2-40B4-BE49-F238E27FC236}">
                <a16:creationId xmlns:a16="http://schemas.microsoft.com/office/drawing/2014/main" id="{4E179EC2-99B5-4893-A107-FA2E98B69A15}"/>
              </a:ext>
            </a:extLst>
          </p:cNvPr>
          <p:cNvSpPr txBox="1"/>
          <p:nvPr/>
        </p:nvSpPr>
        <p:spPr>
          <a:xfrm>
            <a:off x="403520" y="1316509"/>
            <a:ext cx="8336959" cy="5078313"/>
          </a:xfrm>
          <a:prstGeom prst="rect">
            <a:avLst/>
          </a:prstGeom>
          <a:noFill/>
        </p:spPr>
        <p:txBody>
          <a:bodyPr wrap="square" rtlCol="0">
            <a:spAutoFit/>
          </a:bodyPr>
          <a:lstStyle/>
          <a:p>
            <a:pPr algn="just"/>
            <a:r>
              <a:rPr lang="es-MX" dirty="0">
                <a:effectLst>
                  <a:outerShdw blurRad="38100" dist="38100" dir="2700000" algn="tl">
                    <a:srgbClr val="000000">
                      <a:alpha val="43137"/>
                    </a:srgbClr>
                  </a:outerShdw>
                </a:effectLst>
                <a:latin typeface="Metropolis"/>
                <a:cs typeface="Metropolis"/>
              </a:rPr>
              <a:t>Titulo del Material Didáctico:</a:t>
            </a:r>
            <a:r>
              <a:rPr lang="es-MX" dirty="0">
                <a:latin typeface="Metropolis"/>
                <a:cs typeface="Metropolis"/>
              </a:rPr>
              <a:t> Fundamentos Generales del Derecho Internacional Privado Mexicano.</a:t>
            </a:r>
          </a:p>
          <a:p>
            <a:pPr algn="just"/>
            <a:r>
              <a:rPr lang="es-MX" dirty="0">
                <a:effectLst>
                  <a:outerShdw blurRad="38100" dist="38100" dir="2700000" algn="tl">
                    <a:srgbClr val="000000">
                      <a:alpha val="43137"/>
                    </a:srgbClr>
                  </a:outerShdw>
                </a:effectLst>
                <a:latin typeface="Metropolis"/>
                <a:cs typeface="Metropolis"/>
              </a:rPr>
              <a:t>Autor</a:t>
            </a:r>
            <a:r>
              <a:rPr lang="es-MX" dirty="0">
                <a:latin typeface="Metropolis"/>
                <a:cs typeface="Metropolis"/>
              </a:rPr>
              <a:t>: Dr. en D. Ricardo Colin García</a:t>
            </a:r>
          </a:p>
          <a:p>
            <a:pPr algn="just"/>
            <a:r>
              <a:rPr lang="es-MX" dirty="0">
                <a:effectLst>
                  <a:outerShdw blurRad="38100" dist="38100" dir="2700000" algn="tl">
                    <a:srgbClr val="000000">
                      <a:alpha val="43137"/>
                    </a:srgbClr>
                  </a:outerShdw>
                </a:effectLst>
                <a:latin typeface="Metropolis"/>
                <a:cs typeface="Metropolis"/>
              </a:rPr>
              <a:t>Espacio Académico:</a:t>
            </a:r>
            <a:r>
              <a:rPr lang="es-MX" dirty="0">
                <a:latin typeface="Metropolis"/>
                <a:cs typeface="Metropolis"/>
              </a:rPr>
              <a:t> Centro Universitario UAEM Texcoco</a:t>
            </a:r>
          </a:p>
          <a:p>
            <a:pPr algn="just"/>
            <a:r>
              <a:rPr lang="es-MX" dirty="0">
                <a:effectLst>
                  <a:outerShdw blurRad="38100" dist="38100" dir="2700000" algn="tl">
                    <a:srgbClr val="000000">
                      <a:alpha val="43137"/>
                    </a:srgbClr>
                  </a:outerShdw>
                </a:effectLst>
                <a:latin typeface="Metropolis"/>
                <a:cs typeface="Metropolis"/>
              </a:rPr>
              <a:t>Nombre de la UA:</a:t>
            </a:r>
            <a:r>
              <a:rPr lang="es-MX" dirty="0">
                <a:latin typeface="Metropolis"/>
                <a:cs typeface="Metropolis"/>
              </a:rPr>
              <a:t> Derecho Internacional Privado </a:t>
            </a:r>
          </a:p>
          <a:p>
            <a:pPr algn="just"/>
            <a:r>
              <a:rPr lang="es-MX" dirty="0">
                <a:effectLst>
                  <a:outerShdw blurRad="38100" dist="38100" dir="2700000" algn="tl">
                    <a:srgbClr val="000000">
                      <a:alpha val="43137"/>
                    </a:srgbClr>
                  </a:outerShdw>
                </a:effectLst>
                <a:latin typeface="Metropolis"/>
                <a:cs typeface="Metropolis"/>
              </a:rPr>
              <a:t>Objetivo de la UA:</a:t>
            </a:r>
            <a:r>
              <a:rPr lang="es-MX" dirty="0">
                <a:latin typeface="Metropolis"/>
                <a:cs typeface="Metropolis"/>
              </a:rPr>
              <a:t> Relacionar los fundamentos de nacionalidad, condición jurídica de extranjeros, sistema conflictual, convergencia de normas y derecho uniforme, como elementos dispensables, para resolver conflictos derivados del trafico jurídico internacional o interestatal.</a:t>
            </a:r>
          </a:p>
          <a:p>
            <a:pPr algn="just"/>
            <a:r>
              <a:rPr lang="es-MX" dirty="0">
                <a:effectLst>
                  <a:outerShdw blurRad="38100" dist="38100" dir="2700000" algn="tl">
                    <a:srgbClr val="000000">
                      <a:alpha val="43137"/>
                    </a:srgbClr>
                  </a:outerShdw>
                </a:effectLst>
                <a:latin typeface="Metropolis"/>
                <a:cs typeface="Metropolis"/>
              </a:rPr>
              <a:t>Objetivo de la Unidad 1 de la UA:</a:t>
            </a:r>
            <a:r>
              <a:rPr lang="es-MX" dirty="0">
                <a:latin typeface="Metropolis"/>
                <a:cs typeface="Metropolis"/>
              </a:rPr>
              <a:t> Estudiar y analizar el concepto, objeto, antecedentes y fuentes del derecho internacional privado, utilizando la bibliografía especializada sobre el tema, así como la diferencia que existe entre este y el derecho interno, para que el alumno conozca los antecedentes del Derecho Privado.</a:t>
            </a:r>
          </a:p>
          <a:p>
            <a:pPr algn="just"/>
            <a:r>
              <a:rPr lang="es-MX" dirty="0">
                <a:effectLst>
                  <a:outerShdw blurRad="38100" dist="38100" dir="2700000" algn="tl">
                    <a:srgbClr val="000000">
                      <a:alpha val="43137"/>
                    </a:srgbClr>
                  </a:outerShdw>
                </a:effectLst>
                <a:latin typeface="Metropolis"/>
                <a:cs typeface="Metropolis"/>
              </a:rPr>
              <a:t>Objetivo de Este Material Proyectable:</a:t>
            </a:r>
            <a:r>
              <a:rPr lang="es-MX" dirty="0">
                <a:latin typeface="Metropolis"/>
                <a:cs typeface="Metropolis"/>
              </a:rPr>
              <a:t>  Lograr que los educandos adquieran el conocimiento adecuado sobre la distinción relativa al Derecho Internacional Privado y el Derecho Interno, de manera que el alumno logre entender el origen jurídico del derecho privado, así como sus diferentes fuentes y aspectos internacionales que la fundamentan y sustentan en su ejercicio practico. </a:t>
            </a:r>
          </a:p>
        </p:txBody>
      </p:sp>
      <p:sp>
        <p:nvSpPr>
          <p:cNvPr id="8" name="CuadroTexto 7">
            <a:extLst>
              <a:ext uri="{FF2B5EF4-FFF2-40B4-BE49-F238E27FC236}">
                <a16:creationId xmlns:a16="http://schemas.microsoft.com/office/drawing/2014/main" id="{37639243-D56F-4C66-AF26-17634E817D3C}"/>
              </a:ext>
            </a:extLst>
          </p:cNvPr>
          <p:cNvSpPr txBox="1"/>
          <p:nvPr/>
        </p:nvSpPr>
        <p:spPr>
          <a:xfrm>
            <a:off x="5360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Metropolis Light"/>
                <a:cs typeface="Metropolis Light"/>
              </a:rPr>
              <a:t>  UNIDAD 1 .</a:t>
            </a:r>
          </a:p>
        </p:txBody>
      </p:sp>
    </p:spTree>
    <p:extLst>
      <p:ext uri="{BB962C8B-B14F-4D97-AF65-F5344CB8AC3E}">
        <p14:creationId xmlns:p14="http://schemas.microsoft.com/office/powerpoint/2010/main" val="18935939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10652" y="1310751"/>
            <a:ext cx="8122694" cy="1200329"/>
          </a:xfrm>
          <a:prstGeom prst="rect">
            <a:avLst/>
          </a:prstGeom>
          <a:noFill/>
        </p:spPr>
        <p:txBody>
          <a:bodyPr wrap="square" rtlCol="0">
            <a:spAutoFit/>
          </a:bodyPr>
          <a:lstStyle/>
          <a:p>
            <a:pPr algn="just"/>
            <a:r>
              <a:rPr lang="es-MX" sz="2400">
                <a:latin typeface="Metropolis"/>
                <a:cs typeface="Metropolis"/>
              </a:rPr>
              <a:t>Una forma clara de comprender la adhesión de dichos ordenamientos Jurídicos es tal y como lo expresa Miguel Ángel de los SANTOS, quien nos dice que:</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9" name="CuadroTexto 8">
            <a:extLst>
              <a:ext uri="{FF2B5EF4-FFF2-40B4-BE49-F238E27FC236}">
                <a16:creationId xmlns:a16="http://schemas.microsoft.com/office/drawing/2014/main" id="{2280FB13-51EB-4B80-A695-C29E82FEDBEE}"/>
              </a:ext>
            </a:extLst>
          </p:cNvPr>
          <p:cNvSpPr txBox="1"/>
          <p:nvPr/>
        </p:nvSpPr>
        <p:spPr>
          <a:xfrm>
            <a:off x="304642" y="6164177"/>
            <a:ext cx="6042370" cy="646331"/>
          </a:xfrm>
          <a:prstGeom prst="rect">
            <a:avLst/>
          </a:prstGeom>
          <a:noFill/>
        </p:spPr>
        <p:txBody>
          <a:bodyPr wrap="square" rtlCol="0">
            <a:spAutoFit/>
          </a:bodyPr>
          <a:lstStyle/>
          <a:p>
            <a:r>
              <a:rPr lang="es-ES" sz="1200">
                <a:latin typeface="Metropolis Light"/>
                <a:cs typeface="Metropolis Light"/>
              </a:rPr>
              <a:t>Extraído de: SANTOS, Miguel, UNAM, Publicación Electrónica, ISSN 2448-7929 No. 12 Reforma Judicial Revista Mexicana de Justicia</a:t>
            </a:r>
            <a:br>
              <a:rPr lang="es-ES" sz="1200">
                <a:latin typeface="Metropolis Light"/>
                <a:cs typeface="Metropolis Light"/>
              </a:rPr>
            </a:br>
            <a:r>
              <a:rPr lang="es-ES" sz="1200">
                <a:latin typeface="Metropolis Light"/>
                <a:cs typeface="Metropolis Light"/>
              </a:rPr>
              <a:t>URL: </a:t>
            </a:r>
            <a:r>
              <a:rPr lang="es-MX" sz="1200">
                <a:hlinkClick r:id="rId3"/>
              </a:rPr>
              <a:t>https://</a:t>
            </a:r>
            <a:r>
              <a:rPr lang="es-MX" sz="1200" err="1">
                <a:hlinkClick r:id="rId3"/>
              </a:rPr>
              <a:t>revistas.juridicas.unam.mx</a:t>
            </a:r>
            <a:r>
              <a:rPr lang="es-MX" sz="1200">
                <a:hlinkClick r:id="rId3"/>
              </a:rPr>
              <a:t>/</a:t>
            </a:r>
            <a:r>
              <a:rPr lang="es-MX" sz="1200" err="1">
                <a:hlinkClick r:id="rId3"/>
              </a:rPr>
              <a:t>index.php</a:t>
            </a:r>
            <a:r>
              <a:rPr lang="es-MX" sz="1200">
                <a:hlinkClick r:id="rId3"/>
              </a:rPr>
              <a:t>/reforma-judicial/</a:t>
            </a:r>
            <a:r>
              <a:rPr lang="es-MX" sz="1200" err="1">
                <a:hlinkClick r:id="rId3"/>
              </a:rPr>
              <a:t>article</a:t>
            </a:r>
            <a:r>
              <a:rPr lang="es-MX" sz="1200">
                <a:hlinkClick r:id="rId3"/>
              </a:rPr>
              <a:t>/</a:t>
            </a:r>
            <a:r>
              <a:rPr lang="es-MX" sz="1200" err="1">
                <a:hlinkClick r:id="rId3"/>
              </a:rPr>
              <a:t>view</a:t>
            </a:r>
            <a:r>
              <a:rPr lang="es-MX" sz="1200">
                <a:hlinkClick r:id="rId3"/>
              </a:rPr>
              <a:t>/8735/10770</a:t>
            </a:r>
            <a:r>
              <a:rPr lang="es-MX" sz="1200"/>
              <a:t> </a:t>
            </a:r>
            <a:endParaRPr lang="es-ES" sz="1200">
              <a:latin typeface="Metropolis Light"/>
              <a:cs typeface="Metropolis Light"/>
            </a:endParaRPr>
          </a:p>
        </p:txBody>
      </p:sp>
      <p:sp>
        <p:nvSpPr>
          <p:cNvPr id="11" name="CuadroTexto 10">
            <a:extLst>
              <a:ext uri="{FF2B5EF4-FFF2-40B4-BE49-F238E27FC236}">
                <a16:creationId xmlns:a16="http://schemas.microsoft.com/office/drawing/2014/main" id="{1BEB61C4-5DD6-4073-8DEB-D47A4C738BBF}"/>
              </a:ext>
            </a:extLst>
          </p:cNvPr>
          <p:cNvSpPr txBox="1"/>
          <p:nvPr/>
        </p:nvSpPr>
        <p:spPr>
          <a:xfrm>
            <a:off x="843312" y="2639663"/>
            <a:ext cx="7452279" cy="3016210"/>
          </a:xfrm>
          <a:prstGeom prst="rect">
            <a:avLst/>
          </a:prstGeom>
          <a:noFill/>
        </p:spPr>
        <p:txBody>
          <a:bodyPr wrap="square" rtlCol="0">
            <a:spAutoFit/>
          </a:bodyPr>
          <a:lstStyle/>
          <a:p>
            <a:pPr algn="just"/>
            <a:r>
              <a:rPr lang="es-MX" sz="1900" i="1">
                <a:latin typeface="Metropolis"/>
                <a:cs typeface="Metropolis"/>
              </a:rPr>
              <a:t>“El amplio movimiento de los derechos humanos </a:t>
            </a:r>
            <a:r>
              <a:rPr lang="es-MX" sz="1900" i="1" u="sng">
                <a:solidFill>
                  <a:srgbClr val="FF0000"/>
                </a:solidFill>
                <a:effectLst>
                  <a:outerShdw blurRad="38100" dist="38100" dir="2700000" algn="tl">
                    <a:srgbClr val="000000">
                      <a:alpha val="43137"/>
                    </a:srgbClr>
                  </a:outerShdw>
                </a:effectLst>
                <a:latin typeface="Metropolis"/>
                <a:cs typeface="Metropolis"/>
              </a:rPr>
              <a:t>obliga a los Estados a</a:t>
            </a:r>
            <a:r>
              <a:rPr lang="es-MX" sz="1900" i="1">
                <a:solidFill>
                  <a:srgbClr val="FF0000"/>
                </a:solidFill>
                <a:effectLst>
                  <a:outerShdw blurRad="38100" dist="38100" dir="2700000" algn="tl">
                    <a:srgbClr val="000000">
                      <a:alpha val="43137"/>
                    </a:srgbClr>
                  </a:outerShdw>
                </a:effectLst>
                <a:latin typeface="Metropolis"/>
                <a:cs typeface="Metropolis"/>
              </a:rPr>
              <a:t> </a:t>
            </a:r>
            <a:r>
              <a:rPr lang="es-MX" sz="1900" i="1">
                <a:latin typeface="Metropolis"/>
                <a:cs typeface="Metropolis"/>
              </a:rPr>
              <a:t>que tarde o temprano </a:t>
            </a:r>
            <a:r>
              <a:rPr lang="es-MX" sz="1900" i="1" u="sng">
                <a:solidFill>
                  <a:srgbClr val="FF0000"/>
                </a:solidFill>
                <a:effectLst>
                  <a:outerShdw blurRad="38100" dist="38100" dir="2700000" algn="tl">
                    <a:srgbClr val="000000">
                      <a:alpha val="43137"/>
                    </a:srgbClr>
                  </a:outerShdw>
                </a:effectLst>
                <a:latin typeface="Metropolis"/>
                <a:cs typeface="Metropolis"/>
              </a:rPr>
              <a:t>se adhieran a los instrumentos internacionales</a:t>
            </a:r>
            <a:r>
              <a:rPr lang="es-MX" sz="1900" i="1">
                <a:solidFill>
                  <a:srgbClr val="FF0000"/>
                </a:solidFill>
                <a:latin typeface="Metropolis"/>
                <a:cs typeface="Metropolis"/>
              </a:rPr>
              <a:t>, </a:t>
            </a:r>
            <a:r>
              <a:rPr lang="es-MX" sz="1900" i="1">
                <a:latin typeface="Metropolis"/>
                <a:cs typeface="Metropolis"/>
              </a:rPr>
              <a:t>algunas veces por convicción propia y compromiso con los derechos humanos, otras veces, incluso, por la presión moral que implica el ser vista como una nación cuyo gobierno rehúye un compromiso internacional para velar por los derechos humanos. Como quiera que sea, una vez que el Estado se convierte en parte de un instrumento internacional que conlleva obligaciones vinculantes, como son los que hemos mencionado, se asume también el compromiso de responder ante la comunidad internacional por el incumplimiento de esas obligaciones adquiridas.”</a:t>
            </a:r>
          </a:p>
        </p:txBody>
      </p:sp>
    </p:spTree>
    <p:extLst>
      <p:ext uri="{BB962C8B-B14F-4D97-AF65-F5344CB8AC3E}">
        <p14:creationId xmlns:p14="http://schemas.microsoft.com/office/powerpoint/2010/main" val="31574158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711040" y="2096396"/>
            <a:ext cx="7573424" cy="2677656"/>
          </a:xfrm>
          <a:prstGeom prst="rect">
            <a:avLst/>
          </a:prstGeom>
          <a:noFill/>
        </p:spPr>
        <p:txBody>
          <a:bodyPr wrap="square" rtlCol="0">
            <a:spAutoFit/>
          </a:bodyPr>
          <a:lstStyle/>
          <a:p>
            <a:pPr algn="ctr"/>
            <a:r>
              <a:rPr lang="es-ES" sz="2400">
                <a:latin typeface="Metropolis"/>
                <a:cs typeface="Metropolis"/>
              </a:rPr>
              <a:t>	 F). </a:t>
            </a:r>
            <a:r>
              <a:rPr lang="es-ES" sz="2400" err="1">
                <a:latin typeface="Metropolis"/>
                <a:cs typeface="Metropolis"/>
              </a:rPr>
              <a:t>Soft</a:t>
            </a:r>
            <a:r>
              <a:rPr lang="es-ES" sz="2400">
                <a:latin typeface="Metropolis"/>
                <a:cs typeface="Metropolis"/>
              </a:rPr>
              <a:t> </a:t>
            </a:r>
            <a:r>
              <a:rPr lang="es-ES" sz="2400" err="1">
                <a:latin typeface="Metropolis"/>
                <a:cs typeface="Metropolis"/>
              </a:rPr>
              <a:t>Law</a:t>
            </a:r>
            <a:r>
              <a:rPr lang="es-ES" sz="2400">
                <a:latin typeface="Metropolis"/>
                <a:cs typeface="Metropolis"/>
              </a:rPr>
              <a:t> </a:t>
            </a:r>
          </a:p>
          <a:p>
            <a:pPr algn="just"/>
            <a:endParaRPr lang="es-ES" sz="2400">
              <a:latin typeface="Metropolis"/>
              <a:cs typeface="Metropolis"/>
            </a:endParaRPr>
          </a:p>
          <a:p>
            <a:pPr algn="just"/>
            <a:r>
              <a:rPr lang="es-ES" sz="2400">
                <a:latin typeface="Metropolis"/>
                <a:cs typeface="Metropolis"/>
              </a:rPr>
              <a:t>El </a:t>
            </a:r>
            <a:r>
              <a:rPr lang="es-ES" sz="2400" err="1">
                <a:latin typeface="Metropolis"/>
                <a:cs typeface="Metropolis"/>
              </a:rPr>
              <a:t>Soft</a:t>
            </a:r>
            <a:r>
              <a:rPr lang="es-ES" sz="2400">
                <a:latin typeface="Metropolis"/>
                <a:cs typeface="Metropolis"/>
              </a:rPr>
              <a:t> </a:t>
            </a:r>
            <a:r>
              <a:rPr lang="es-ES" sz="2400" err="1">
                <a:latin typeface="Metropolis"/>
                <a:cs typeface="Metropolis"/>
              </a:rPr>
              <a:t>Law</a:t>
            </a:r>
            <a:r>
              <a:rPr lang="es-ES" sz="2400">
                <a:latin typeface="Metropolis"/>
                <a:cs typeface="Metropolis"/>
              </a:rPr>
              <a:t> es entendido como ese “derecho blando” que en ocasiones es vinculante al cuerpo legal que establece ciertos parámetros a las empresas para participar entre si; Dentro de este Derecho podemos encontrar el área corporativa.</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Tree>
    <p:extLst>
      <p:ext uri="{BB962C8B-B14F-4D97-AF65-F5344CB8AC3E}">
        <p14:creationId xmlns:p14="http://schemas.microsoft.com/office/powerpoint/2010/main" val="34375032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graphicFrame>
        <p:nvGraphicFramePr>
          <p:cNvPr id="2" name="Diagrama 1">
            <a:extLst>
              <a:ext uri="{FF2B5EF4-FFF2-40B4-BE49-F238E27FC236}">
                <a16:creationId xmlns:a16="http://schemas.microsoft.com/office/drawing/2014/main" id="{2A904EBD-AB78-D545-85AC-415D5C58CDBE}"/>
              </a:ext>
            </a:extLst>
          </p:cNvPr>
          <p:cNvGraphicFramePr/>
          <p:nvPr>
            <p:extLst>
              <p:ext uri="{D42A27DB-BD31-4B8C-83A1-F6EECF244321}">
                <p14:modId xmlns:p14="http://schemas.microsoft.com/office/powerpoint/2010/main" val="2738618349"/>
              </p:ext>
            </p:extLst>
          </p:nvPr>
        </p:nvGraphicFramePr>
        <p:xfrm>
          <a:off x="169860" y="1147617"/>
          <a:ext cx="8780175" cy="55063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731460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40736" y="1343891"/>
            <a:ext cx="8412320" cy="830997"/>
          </a:xfrm>
          <a:prstGeom prst="rect">
            <a:avLst/>
          </a:prstGeom>
          <a:noFill/>
        </p:spPr>
        <p:txBody>
          <a:bodyPr wrap="square" rtlCol="0">
            <a:spAutoFit/>
          </a:bodyPr>
          <a:lstStyle/>
          <a:p>
            <a:pPr algn="just"/>
            <a:r>
              <a:rPr lang="es-ES" sz="2400" b="1">
                <a:latin typeface="Metropolis"/>
                <a:cs typeface="Metropolis"/>
              </a:rPr>
              <a:t>1.1.3. Objeto del Derecho Internacional Privado.</a:t>
            </a:r>
          </a:p>
          <a:p>
            <a:pPr algn="just"/>
            <a:endParaRPr lang="es-ES" sz="2400">
              <a:latin typeface="Metropolis"/>
              <a:cs typeface="Metropolis"/>
            </a:endParaRPr>
          </a:p>
        </p:txBody>
      </p:sp>
      <p:sp>
        <p:nvSpPr>
          <p:cNvPr id="12" name="CuadroTexto 11"/>
          <p:cNvSpPr txBox="1"/>
          <p:nvPr/>
        </p:nvSpPr>
        <p:spPr>
          <a:xfrm>
            <a:off x="255539" y="6163802"/>
            <a:ext cx="7187833" cy="461665"/>
          </a:xfrm>
          <a:prstGeom prst="rect">
            <a:avLst/>
          </a:prstGeom>
          <a:noFill/>
        </p:spPr>
        <p:txBody>
          <a:bodyPr wrap="square" rtlCol="0">
            <a:spAutoFit/>
          </a:bodyPr>
          <a:lstStyle/>
          <a:p>
            <a:pPr algn="just"/>
            <a:r>
              <a:rPr lang="es-MX" sz="1200">
                <a:latin typeface="Metropolis Light"/>
                <a:cs typeface="Metropolis Light"/>
              </a:rPr>
              <a:t>Fuente Consultada: </a:t>
            </a:r>
            <a:r>
              <a:rPr lang="es-MX" sz="1200" u="sng">
                <a:solidFill>
                  <a:srgbClr val="0070C0"/>
                </a:solidFill>
                <a:latin typeface="Metropolis Light"/>
                <a:cs typeface="Metropolis Light"/>
              </a:rPr>
              <a:t>PEREZNIETO, Leonel, </a:t>
            </a:r>
            <a:r>
              <a:rPr lang="es-MX" sz="1200" i="1" u="sng">
                <a:solidFill>
                  <a:srgbClr val="0070C0"/>
                </a:solidFill>
                <a:latin typeface="Metropolis Light"/>
                <a:cs typeface="Metropolis Light"/>
              </a:rPr>
              <a:t>“Derecho Internacional Privado”</a:t>
            </a:r>
            <a:r>
              <a:rPr lang="es-MX" sz="1200" u="sng">
                <a:solidFill>
                  <a:srgbClr val="0070C0"/>
                </a:solidFill>
                <a:latin typeface="Metropolis Light"/>
                <a:cs typeface="Metropolis Light"/>
              </a:rPr>
              <a:t>, Editorial Oxford, UNAM, México, Sexta Edición, 2002, pág. 07 </a:t>
            </a:r>
            <a:endParaRPr lang="es-ES" sz="1200" u="sng">
              <a:solidFill>
                <a:srgbClr val="0070C0"/>
              </a:solidFill>
              <a:latin typeface="Metropolis Light"/>
              <a:cs typeface="Metropolis Light"/>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9" name="CuadroTexto 8">
            <a:extLst>
              <a:ext uri="{FF2B5EF4-FFF2-40B4-BE49-F238E27FC236}">
                <a16:creationId xmlns:a16="http://schemas.microsoft.com/office/drawing/2014/main" id="{B10B60AC-8CFD-43EE-93CD-506910661EFF}"/>
              </a:ext>
            </a:extLst>
          </p:cNvPr>
          <p:cNvSpPr txBox="1"/>
          <p:nvPr/>
        </p:nvSpPr>
        <p:spPr>
          <a:xfrm>
            <a:off x="758992" y="2174888"/>
            <a:ext cx="7626016" cy="2677656"/>
          </a:xfrm>
          <a:prstGeom prst="rect">
            <a:avLst/>
          </a:prstGeom>
          <a:noFill/>
        </p:spPr>
        <p:txBody>
          <a:bodyPr wrap="square" rtlCol="0">
            <a:spAutoFit/>
          </a:bodyPr>
          <a:lstStyle/>
          <a:p>
            <a:pPr algn="just"/>
            <a:r>
              <a:rPr lang="es-ES" sz="2400">
                <a:latin typeface="Metropolis"/>
                <a:cs typeface="Metropolis"/>
              </a:rPr>
              <a:t>Por su parte, Leonel Pereznieto Castro ha concluido lo siguiente: </a:t>
            </a:r>
          </a:p>
          <a:p>
            <a:pPr algn="just"/>
            <a:endParaRPr lang="es-ES" sz="2400">
              <a:latin typeface="Metropolis"/>
              <a:cs typeface="Metropolis"/>
            </a:endParaRPr>
          </a:p>
          <a:p>
            <a:pPr algn="just"/>
            <a:r>
              <a:rPr lang="es-ES" sz="2400" i="1">
                <a:effectLst>
                  <a:outerShdw blurRad="38100" dist="38100" dir="2700000" algn="tl">
                    <a:srgbClr val="000000">
                      <a:alpha val="43137"/>
                    </a:srgbClr>
                  </a:outerShdw>
                </a:effectLst>
                <a:latin typeface="Metropolis"/>
                <a:cs typeface="Metropolis"/>
              </a:rPr>
              <a:t>“… el objeto del </a:t>
            </a:r>
            <a:r>
              <a:rPr lang="es-ES" sz="2400" i="1" err="1">
                <a:effectLst>
                  <a:outerShdw blurRad="38100" dist="38100" dir="2700000" algn="tl">
                    <a:srgbClr val="000000">
                      <a:alpha val="43137"/>
                    </a:srgbClr>
                  </a:outerShdw>
                </a:effectLst>
                <a:latin typeface="Metropolis"/>
                <a:cs typeface="Metropolis"/>
              </a:rPr>
              <a:t>DIPr</a:t>
            </a:r>
            <a:r>
              <a:rPr lang="es-ES" sz="2400" i="1">
                <a:effectLst>
                  <a:outerShdw blurRad="38100" dist="38100" dir="2700000" algn="tl">
                    <a:srgbClr val="000000">
                      <a:alpha val="43137"/>
                    </a:srgbClr>
                  </a:outerShdw>
                </a:effectLst>
                <a:latin typeface="Metropolis"/>
                <a:cs typeface="Metropolis"/>
              </a:rPr>
              <a:t> es el estudio de los diversos métodos que se emplean para la resolución de problemas derivados del trafico jurídico internacional, siempre que se trafico se refiera a las relaciones de carácter privado.”</a:t>
            </a:r>
          </a:p>
        </p:txBody>
      </p:sp>
    </p:spTree>
    <p:extLst>
      <p:ext uri="{BB962C8B-B14F-4D97-AF65-F5344CB8AC3E}">
        <p14:creationId xmlns:p14="http://schemas.microsoft.com/office/powerpoint/2010/main" val="233126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623452" y="1167491"/>
            <a:ext cx="8171965" cy="4893647"/>
          </a:xfrm>
          <a:prstGeom prst="rect">
            <a:avLst/>
          </a:prstGeom>
          <a:noFill/>
        </p:spPr>
        <p:txBody>
          <a:bodyPr wrap="square" rtlCol="0">
            <a:spAutoFit/>
          </a:bodyPr>
          <a:lstStyle/>
          <a:p>
            <a:pPr algn="just"/>
            <a:r>
              <a:rPr lang="es-ES" sz="2400">
                <a:latin typeface="Metropolis"/>
                <a:cs typeface="Metropolis"/>
              </a:rPr>
              <a:t>Por otra parte, Nuria Gonzalez y Sonia Rodríguez, han concluido a partir de </a:t>
            </a:r>
            <a:r>
              <a:rPr lang="es-ES" sz="2400" i="1">
                <a:latin typeface="Metropolis"/>
                <a:cs typeface="Metropolis"/>
              </a:rPr>
              <a:t>“</a:t>
            </a:r>
            <a:r>
              <a:rPr lang="es-MX" sz="2400" i="1">
                <a:latin typeface="Metropolis"/>
                <a:cs typeface="Metropolis"/>
              </a:rPr>
              <a:t>Calvo y Carrascosa, </a:t>
            </a:r>
            <a:r>
              <a:rPr lang="es-MX" sz="2400">
                <a:latin typeface="Metropolis"/>
                <a:cs typeface="Metropolis"/>
              </a:rPr>
              <a:t>[que si]</a:t>
            </a:r>
            <a:r>
              <a:rPr lang="es-MX" sz="2400" i="1">
                <a:latin typeface="Metropolis"/>
                <a:cs typeface="Metropolis"/>
              </a:rPr>
              <a:t> el objeto de una disciplina jurídica es el “conjunto de relaciones sociales”</a:t>
            </a:r>
            <a:r>
              <a:rPr lang="es-MX" sz="2400">
                <a:latin typeface="Metropolis"/>
                <a:cs typeface="Metropolis"/>
              </a:rPr>
              <a:t> , ellas han explicado que el objeto del </a:t>
            </a:r>
            <a:r>
              <a:rPr lang="es-MX" sz="2400" err="1">
                <a:latin typeface="Metropolis"/>
                <a:cs typeface="Metropolis"/>
              </a:rPr>
              <a:t>DIPr</a:t>
            </a:r>
            <a:r>
              <a:rPr lang="es-MX" sz="2400">
                <a:latin typeface="Metropolis"/>
                <a:cs typeface="Metropolis"/>
              </a:rPr>
              <a:t>  deviene de tres puntos: </a:t>
            </a:r>
          </a:p>
          <a:p>
            <a:pPr algn="just"/>
            <a:endParaRPr lang="es-MX" sz="1200">
              <a:latin typeface="Metropolis"/>
              <a:cs typeface="Metropolis"/>
            </a:endParaRPr>
          </a:p>
          <a:p>
            <a:pPr marL="457200" indent="-457200" algn="just">
              <a:buAutoNum type="alphaUcParenR"/>
            </a:pPr>
            <a:r>
              <a:rPr lang="es-MX" sz="2400" u="sng">
                <a:effectLst>
                  <a:outerShdw blurRad="38100" dist="38100" dir="2700000" algn="tl">
                    <a:srgbClr val="000000">
                      <a:alpha val="43137"/>
                    </a:srgbClr>
                  </a:outerShdw>
                </a:effectLst>
                <a:latin typeface="Metropolis"/>
                <a:cs typeface="Metropolis"/>
              </a:rPr>
              <a:t>Situaciones Jurídicas:</a:t>
            </a:r>
            <a:r>
              <a:rPr lang="es-MX" sz="2400">
                <a:latin typeface="Metropolis"/>
                <a:cs typeface="Metropolis"/>
              </a:rPr>
              <a:t> Como requisito, ya que necesariamente tienen que ser aspectos o situaciones que afecten el derecho.</a:t>
            </a:r>
          </a:p>
          <a:p>
            <a:pPr marL="457200" indent="-457200" algn="just">
              <a:buAutoNum type="alphaUcParenR"/>
            </a:pPr>
            <a:r>
              <a:rPr lang="es-MX" sz="2400" u="sng">
                <a:effectLst>
                  <a:outerShdw blurRad="38100" dist="38100" dir="2700000" algn="tl">
                    <a:srgbClr val="000000">
                      <a:alpha val="43137"/>
                    </a:srgbClr>
                  </a:outerShdw>
                </a:effectLst>
                <a:latin typeface="Metropolis"/>
                <a:cs typeface="Metropolis"/>
              </a:rPr>
              <a:t>Situaciones Privadas:</a:t>
            </a:r>
            <a:r>
              <a:rPr lang="es-MX" sz="2400">
                <a:latin typeface="Metropolis"/>
                <a:cs typeface="Metropolis"/>
              </a:rPr>
              <a:t> Ya que sin relación de particulares, no se daría el aspecto privado. </a:t>
            </a:r>
          </a:p>
          <a:p>
            <a:pPr marL="457200" indent="-457200" algn="just">
              <a:buAutoNum type="alphaUcParenR"/>
            </a:pPr>
            <a:r>
              <a:rPr lang="es-MX" sz="2400" u="sng">
                <a:effectLst>
                  <a:outerShdw blurRad="38100" dist="38100" dir="2700000" algn="tl">
                    <a:srgbClr val="000000">
                      <a:alpha val="43137"/>
                    </a:srgbClr>
                  </a:outerShdw>
                </a:effectLst>
                <a:latin typeface="Metropolis"/>
                <a:cs typeface="Metropolis"/>
              </a:rPr>
              <a:t>Situaciones Internacionales:</a:t>
            </a:r>
            <a:r>
              <a:rPr lang="es-MX" sz="2400">
                <a:latin typeface="Metropolis"/>
                <a:cs typeface="Metropolis"/>
              </a:rPr>
              <a:t> Necesariamente en estratos internacionales en los que colisionen o  convivan sistemas jurídicos pertenecientes a dos países diferentes. </a:t>
            </a:r>
            <a:endParaRPr lang="es-ES" sz="2400">
              <a:latin typeface="Metropolis"/>
              <a:cs typeface="Metropolis"/>
            </a:endParaRPr>
          </a:p>
        </p:txBody>
      </p:sp>
      <p:sp>
        <p:nvSpPr>
          <p:cNvPr id="12" name="CuadroTexto 11"/>
          <p:cNvSpPr txBox="1"/>
          <p:nvPr/>
        </p:nvSpPr>
        <p:spPr>
          <a:xfrm>
            <a:off x="255539" y="6163802"/>
            <a:ext cx="7187833" cy="461665"/>
          </a:xfrm>
          <a:prstGeom prst="rect">
            <a:avLst/>
          </a:prstGeom>
          <a:noFill/>
        </p:spPr>
        <p:txBody>
          <a:bodyPr wrap="square" rtlCol="0">
            <a:spAutoFit/>
          </a:bodyPr>
          <a:lstStyle/>
          <a:p>
            <a:pPr algn="just"/>
            <a:r>
              <a:rPr lang="es-MX" sz="1200">
                <a:latin typeface="Metropolis Light"/>
                <a:cs typeface="Metropolis Light"/>
              </a:rPr>
              <a:t>Fuente Consultada:</a:t>
            </a:r>
            <a:r>
              <a:rPr lang="es-ES" sz="1200">
                <a:latin typeface="Metropolis Light"/>
                <a:cs typeface="Metropolis Light"/>
              </a:rPr>
              <a:t> </a:t>
            </a:r>
            <a:r>
              <a:rPr lang="es-ES" sz="1200" u="sng">
                <a:solidFill>
                  <a:srgbClr val="0070C0"/>
                </a:solidFill>
                <a:latin typeface="Metropolis Light"/>
                <a:cs typeface="Metropolis Light"/>
              </a:rPr>
              <a:t>GONZALEZ, Nuria, </a:t>
            </a:r>
            <a:r>
              <a:rPr lang="es-ES" sz="1200" i="1" u="sng">
                <a:solidFill>
                  <a:srgbClr val="0070C0"/>
                </a:solidFill>
                <a:latin typeface="Metropolis Light"/>
                <a:cs typeface="Metropolis Light"/>
              </a:rPr>
              <a:t>Derecho Internacional Privado Parte General,</a:t>
            </a:r>
            <a:r>
              <a:rPr lang="es-ES" sz="1200" u="sng">
                <a:solidFill>
                  <a:srgbClr val="0070C0"/>
                </a:solidFill>
                <a:latin typeface="Metropolis Light"/>
                <a:cs typeface="Metropolis Light"/>
              </a:rPr>
              <a:t> Cultura Jurídica, UNAM, México, 2010, pág. 27 – 32.</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Tree>
    <p:extLst>
      <p:ext uri="{BB962C8B-B14F-4D97-AF65-F5344CB8AC3E}">
        <p14:creationId xmlns:p14="http://schemas.microsoft.com/office/powerpoint/2010/main" val="26791086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65840" y="992271"/>
            <a:ext cx="8412320" cy="461665"/>
          </a:xfrm>
          <a:prstGeom prst="rect">
            <a:avLst/>
          </a:prstGeom>
          <a:noFill/>
        </p:spPr>
        <p:txBody>
          <a:bodyPr wrap="square" rtlCol="0">
            <a:spAutoFit/>
          </a:bodyPr>
          <a:lstStyle/>
          <a:p>
            <a:pPr algn="just"/>
            <a:r>
              <a:rPr lang="es-ES" sz="2400" b="1">
                <a:latin typeface="Metropolis"/>
                <a:cs typeface="Metropolis"/>
              </a:rPr>
              <a:t>1.1.4. Diferencias con el Derecho Interno.</a:t>
            </a:r>
          </a:p>
        </p:txBody>
      </p:sp>
      <p:sp>
        <p:nvSpPr>
          <p:cNvPr id="12" name="CuadroTexto 11"/>
          <p:cNvSpPr txBox="1"/>
          <p:nvPr/>
        </p:nvSpPr>
        <p:spPr>
          <a:xfrm>
            <a:off x="109389" y="6294982"/>
            <a:ext cx="7333983" cy="430887"/>
          </a:xfrm>
          <a:prstGeom prst="rect">
            <a:avLst/>
          </a:prstGeom>
          <a:noFill/>
        </p:spPr>
        <p:txBody>
          <a:bodyPr wrap="square" rtlCol="0">
            <a:spAutoFit/>
          </a:bodyPr>
          <a:lstStyle/>
          <a:p>
            <a:pPr algn="just"/>
            <a:r>
              <a:rPr lang="es-MX" sz="1100">
                <a:latin typeface="Metropolis Light"/>
                <a:cs typeface="Metropolis Light"/>
              </a:rPr>
              <a:t>Informacion Extraida de: </a:t>
            </a:r>
            <a:r>
              <a:rPr lang="es-MX" sz="1100" u="sng">
                <a:solidFill>
                  <a:srgbClr val="0070C0"/>
                </a:solidFill>
                <a:latin typeface="Metropolis Light"/>
                <a:cs typeface="Metropolis Light"/>
              </a:rPr>
              <a:t>PEREZNIETO, Leonel, </a:t>
            </a:r>
            <a:r>
              <a:rPr lang="es-MX" sz="1100" i="1" u="sng">
                <a:solidFill>
                  <a:srgbClr val="0070C0"/>
                </a:solidFill>
                <a:latin typeface="Metropolis Light"/>
                <a:cs typeface="Metropolis Light"/>
              </a:rPr>
              <a:t>“Derecho Internacional Privado”</a:t>
            </a:r>
            <a:r>
              <a:rPr lang="es-MX" sz="1100" u="sng">
                <a:solidFill>
                  <a:srgbClr val="0070C0"/>
                </a:solidFill>
                <a:latin typeface="Metropolis Light"/>
                <a:cs typeface="Metropolis Light"/>
              </a:rPr>
              <a:t>, Editorial Oxford, UNAM, México, Sexta Edición, 2002, pág. 13 - 14 [Con adaptacion a la Tabla]</a:t>
            </a:r>
            <a:endParaRPr lang="es-ES" sz="1100" u="sng">
              <a:solidFill>
                <a:srgbClr val="0070C0"/>
              </a:solidFill>
              <a:latin typeface="Metropolis Light"/>
              <a:cs typeface="Metropolis Light"/>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graphicFrame>
        <p:nvGraphicFramePr>
          <p:cNvPr id="2" name="Tabla 2">
            <a:extLst>
              <a:ext uri="{FF2B5EF4-FFF2-40B4-BE49-F238E27FC236}">
                <a16:creationId xmlns:a16="http://schemas.microsoft.com/office/drawing/2014/main" id="{DFA1FCA8-89A1-4E12-A58F-C99F41FD6150}"/>
              </a:ext>
            </a:extLst>
          </p:cNvPr>
          <p:cNvGraphicFramePr>
            <a:graphicFrameLocks noGrp="1"/>
          </p:cNvGraphicFramePr>
          <p:nvPr>
            <p:extLst>
              <p:ext uri="{D42A27DB-BD31-4B8C-83A1-F6EECF244321}">
                <p14:modId xmlns:p14="http://schemas.microsoft.com/office/powerpoint/2010/main" val="3146741777"/>
              </p:ext>
            </p:extLst>
          </p:nvPr>
        </p:nvGraphicFramePr>
        <p:xfrm>
          <a:off x="195936" y="1421984"/>
          <a:ext cx="8746464" cy="4757521"/>
        </p:xfrm>
        <a:graphic>
          <a:graphicData uri="http://schemas.openxmlformats.org/drawingml/2006/table">
            <a:tbl>
              <a:tblPr firstRow="1" bandRow="1">
                <a:tableStyleId>{5C22544A-7EE6-4342-B048-85BDC9FD1C3A}</a:tableStyleId>
              </a:tblPr>
              <a:tblGrid>
                <a:gridCol w="2740145">
                  <a:extLst>
                    <a:ext uri="{9D8B030D-6E8A-4147-A177-3AD203B41FA5}">
                      <a16:colId xmlns:a16="http://schemas.microsoft.com/office/drawing/2014/main" val="3141406407"/>
                    </a:ext>
                  </a:extLst>
                </a:gridCol>
                <a:gridCol w="6006319">
                  <a:extLst>
                    <a:ext uri="{9D8B030D-6E8A-4147-A177-3AD203B41FA5}">
                      <a16:colId xmlns:a16="http://schemas.microsoft.com/office/drawing/2014/main" val="1708185138"/>
                    </a:ext>
                  </a:extLst>
                </a:gridCol>
              </a:tblGrid>
              <a:tr h="368401">
                <a:tc>
                  <a:txBody>
                    <a:bodyPr/>
                    <a:lstStyle/>
                    <a:p>
                      <a:pPr algn="ctr"/>
                      <a:r>
                        <a:rPr lang="es-MX"/>
                        <a:t>Derecho Interno </a:t>
                      </a:r>
                    </a:p>
                  </a:txBody>
                  <a:tcPr/>
                </a:tc>
                <a:tc>
                  <a:txBody>
                    <a:bodyPr/>
                    <a:lstStyle/>
                    <a:p>
                      <a:pPr algn="ctr"/>
                      <a:r>
                        <a:rPr lang="es-MX"/>
                        <a:t>Derecho Internacional </a:t>
                      </a:r>
                    </a:p>
                  </a:txBody>
                  <a:tcPr/>
                </a:tc>
                <a:extLst>
                  <a:ext uri="{0D108BD9-81ED-4DB2-BD59-A6C34878D82A}">
                    <a16:rowId xmlns:a16="http://schemas.microsoft.com/office/drawing/2014/main" val="4140275513"/>
                  </a:ext>
                </a:extLst>
              </a:tr>
              <a:tr h="368401">
                <a:tc>
                  <a:txBody>
                    <a:bodyPr/>
                    <a:lstStyle/>
                    <a:p>
                      <a:pPr algn="just"/>
                      <a:r>
                        <a:rPr lang="es-MX" sz="1200" i="1"/>
                        <a:t>A) Cada estado tiene un conjunto de normas que constituyen un sistema juridico. Por lo comun esas normas derivan de un cuerpo normativo supremo denominado Constitucion.</a:t>
                      </a:r>
                    </a:p>
                  </a:txBody>
                  <a:tcPr/>
                </a:tc>
                <a:tc>
                  <a:txBody>
                    <a:bodyPr/>
                    <a:lstStyle/>
                    <a:p>
                      <a:pPr algn="just"/>
                      <a:r>
                        <a:rPr lang="es-MX" sz="1200" i="1"/>
                        <a:t>A) No existe un conjunto definido de normas, ni estas constituyen un sistem, y tampoco dependen de una Constitucion. Hay una Carta de las Naciones Unidas que es la normatividad Suprema para los miembros de esas organizaciones. Sin embargo con frecuencia, muchas de esas normas no son respetadas sin que sea posible hacerlas cumplir ni castigar a los Estados Violadores.</a:t>
                      </a:r>
                    </a:p>
                  </a:txBody>
                  <a:tcPr/>
                </a:tc>
                <a:extLst>
                  <a:ext uri="{0D108BD9-81ED-4DB2-BD59-A6C34878D82A}">
                    <a16:rowId xmlns:a16="http://schemas.microsoft.com/office/drawing/2014/main" val="1943355677"/>
                  </a:ext>
                </a:extLst>
              </a:tr>
              <a:tr h="368401">
                <a:tc>
                  <a:txBody>
                    <a:bodyPr/>
                    <a:lstStyle/>
                    <a:p>
                      <a:pPr algn="just"/>
                      <a:r>
                        <a:rPr lang="es-MX" sz="1200" i="1"/>
                        <a:t>B) Por lo regular, cada sistema juridico interno tiene prevista la existencia de un legislador o cuerpo legislativo que elabora y emite las leyes, asi como de un cuerpo judicial que interpreta dichas leyes y juzga conforme a ellas;</a:t>
                      </a:r>
                    </a:p>
                  </a:txBody>
                  <a:tcPr/>
                </a:tc>
                <a:tc>
                  <a:txBody>
                    <a:bodyPr/>
                    <a:lstStyle/>
                    <a:p>
                      <a:pPr algn="just"/>
                      <a:r>
                        <a:rPr lang="es-MX" sz="1200" i="1"/>
                        <a:t>B) La Carta de las Naciones Unidas preve que la Asamblea General es su organo supremo y que este aprueba la normatividad internacional. En este sentido podria ser semejante a un congreso o parlamento nacional, pero la gran diferencia es que as normas que aprueban la Asamblea General de las Naciones Unidas no son, en si mismas obligatorias para los paises miembros y menos aun para aquellos que votaron en contra. En Cambio, en un congreso o parlamento las leyes aprobadas son efectivas y obligatorias para toda la sociedad del Estado correspondiente;</a:t>
                      </a:r>
                    </a:p>
                  </a:txBody>
                  <a:tcPr/>
                </a:tc>
                <a:extLst>
                  <a:ext uri="{0D108BD9-81ED-4DB2-BD59-A6C34878D82A}">
                    <a16:rowId xmlns:a16="http://schemas.microsoft.com/office/drawing/2014/main" val="3130478886"/>
                  </a:ext>
                </a:extLst>
              </a:tr>
              <a:tr h="368401">
                <a:tc>
                  <a:txBody>
                    <a:bodyPr/>
                    <a:lstStyle/>
                    <a:p>
                      <a:pPr algn="just"/>
                      <a:r>
                        <a:rPr lang="es-MX" sz="1200" i="1"/>
                        <a:t>C) Tambien existe, en cada sistema juridico, un organo o una persona designada para aplicar las leyes que emite el legislador.</a:t>
                      </a:r>
                    </a:p>
                  </a:txBody>
                  <a:tcPr/>
                </a:tc>
                <a:tc>
                  <a:txBody>
                    <a:bodyPr/>
                    <a:lstStyle/>
                    <a:p>
                      <a:pPr algn="just"/>
                      <a:r>
                        <a:rPr lang="es-MX" sz="1200" i="1"/>
                        <a:t>C) El Consejo se seguridad de la ONU que se encarga, en casos extremos, de aplicar normas internacionales es un organo en el que solo estan representados, de manera permanente, los paises economica y militarmente mas fuertes. De forma minoritaria y transitoria, estan representados otros paises. Sin embargo, este organo solo ejecuta normas intertnacionales cuando el interes politico de alguno de sus miembros permanentes de dicho consejo prevalece.</a:t>
                      </a:r>
                    </a:p>
                  </a:txBody>
                  <a:tcPr/>
                </a:tc>
                <a:extLst>
                  <a:ext uri="{0D108BD9-81ED-4DB2-BD59-A6C34878D82A}">
                    <a16:rowId xmlns:a16="http://schemas.microsoft.com/office/drawing/2014/main" val="3323598370"/>
                  </a:ext>
                </a:extLst>
              </a:tr>
              <a:tr h="368401">
                <a:tc>
                  <a:txBody>
                    <a:bodyPr/>
                    <a:lstStyle/>
                    <a:p>
                      <a:pPr algn="just"/>
                      <a:r>
                        <a:rPr lang="es-MX" sz="1200" i="1"/>
                        <a:t>D) El sistema Juridico de cada estado tiene, en principio, un ambito material ilimitado y definido de aplicación coactiva que se circunscribe al terriotorio de dicho Estado. </a:t>
                      </a:r>
                    </a:p>
                  </a:txBody>
                  <a:tcPr/>
                </a:tc>
                <a:tc>
                  <a:txBody>
                    <a:bodyPr/>
                    <a:lstStyle/>
                    <a:p>
                      <a:pPr algn="just"/>
                      <a:r>
                        <a:rPr lang="es-MX" sz="1200" i="1"/>
                        <a:t>D) Las normas de derecho internacional tienen, en un principio, como ambito de aplicación, los territorios de aquellos paises que las acepten, y los espacios comunes de los Estados como es el mar o el espacio atmosferico.</a:t>
                      </a:r>
                    </a:p>
                  </a:txBody>
                  <a:tcPr/>
                </a:tc>
                <a:extLst>
                  <a:ext uri="{0D108BD9-81ED-4DB2-BD59-A6C34878D82A}">
                    <a16:rowId xmlns:a16="http://schemas.microsoft.com/office/drawing/2014/main" val="912750324"/>
                  </a:ext>
                </a:extLst>
              </a:tr>
            </a:tbl>
          </a:graphicData>
        </a:graphic>
      </p:graphicFrame>
    </p:spTree>
    <p:extLst>
      <p:ext uri="{BB962C8B-B14F-4D97-AF65-F5344CB8AC3E}">
        <p14:creationId xmlns:p14="http://schemas.microsoft.com/office/powerpoint/2010/main" val="19371019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97226" y="1078619"/>
            <a:ext cx="8789224" cy="5055230"/>
          </a:xfrm>
          <a:prstGeom prst="rect">
            <a:avLst/>
          </a:prstGeom>
          <a:noFill/>
        </p:spPr>
        <p:txBody>
          <a:bodyPr wrap="square" rtlCol="0">
            <a:spAutoFit/>
          </a:bodyPr>
          <a:lstStyle/>
          <a:p>
            <a:pPr algn="just"/>
            <a:r>
              <a:rPr lang="es-ES" sz="2400" b="1">
                <a:latin typeface="Metropolis"/>
                <a:cs typeface="Metropolis"/>
              </a:rPr>
              <a:t>1.2. Escuelas Del Derecho Internacional Privado.</a:t>
            </a:r>
          </a:p>
          <a:p>
            <a:pPr algn="just"/>
            <a:endParaRPr lang="es-ES" sz="1050" b="1">
              <a:latin typeface="Metropolis"/>
              <a:cs typeface="Metropolis"/>
            </a:endParaRPr>
          </a:p>
          <a:p>
            <a:pPr algn="ctr"/>
            <a:r>
              <a:rPr lang="es-MX" sz="2400" b="1">
                <a:latin typeface="Metropolis"/>
                <a:cs typeface="Metropolis"/>
              </a:rPr>
              <a:t>Antecedentes: </a:t>
            </a:r>
            <a:endParaRPr lang="es-MX" sz="2400">
              <a:latin typeface="Metropolis"/>
              <a:cs typeface="Metropolis"/>
            </a:endParaRPr>
          </a:p>
          <a:p>
            <a:pPr algn="just"/>
            <a:r>
              <a:rPr lang="es-MX" sz="2400">
                <a:latin typeface="Metropolis"/>
                <a:cs typeface="Metropolis"/>
              </a:rPr>
              <a:t>“Debido a diversos factores económicos, culturales y religiosos que han sido analizados por los historiadores, la cuidad antigua era hostil para los extranjeros; a estos generalmente no se los permitía gozar de las leyes de la ciudad, e incluso se los negaba la condición de sujetos de derecho. </a:t>
            </a:r>
          </a:p>
          <a:p>
            <a:pPr algn="just"/>
            <a:r>
              <a:rPr lang="es-MX" sz="2400">
                <a:latin typeface="Metropolis"/>
                <a:cs typeface="Metropolis"/>
              </a:rPr>
              <a:t>[…]</a:t>
            </a:r>
          </a:p>
          <a:p>
            <a:pPr algn="just"/>
            <a:r>
              <a:rPr lang="es-MX" sz="2400">
                <a:latin typeface="Metropolis"/>
                <a:cs typeface="Metropolis"/>
              </a:rPr>
              <a:t>Como el </a:t>
            </a:r>
            <a:r>
              <a:rPr lang="es-MX" sz="2400" err="1">
                <a:latin typeface="Metropolis"/>
                <a:cs typeface="Metropolis"/>
              </a:rPr>
              <a:t>jus</a:t>
            </a:r>
            <a:r>
              <a:rPr lang="es-MX" sz="2400">
                <a:latin typeface="Metropolis"/>
                <a:cs typeface="Metropolis"/>
              </a:rPr>
              <a:t> </a:t>
            </a:r>
            <a:r>
              <a:rPr lang="es-MX" sz="2400" err="1">
                <a:latin typeface="Metropolis"/>
                <a:cs typeface="Metropolis"/>
              </a:rPr>
              <a:t>civile</a:t>
            </a:r>
            <a:r>
              <a:rPr lang="es-MX" sz="2400">
                <a:latin typeface="Metropolis"/>
                <a:cs typeface="Metropolis"/>
              </a:rPr>
              <a:t> era privativo de los ciudadanos romanos, fue necesario elaborar un derecho común a todos los hombres, el </a:t>
            </a:r>
            <a:r>
              <a:rPr lang="es-MX" sz="2400" err="1">
                <a:latin typeface="Metropolis"/>
                <a:cs typeface="Metropolis"/>
              </a:rPr>
              <a:t>jus</a:t>
            </a:r>
            <a:r>
              <a:rPr lang="es-MX" sz="2400">
                <a:latin typeface="Metropolis"/>
                <a:cs typeface="Metropolis"/>
              </a:rPr>
              <a:t> Gentium, fundado en la equidad natural; además, en el año 242 A. de C., fue creado un pretor especial encargado de aplicar las leyes de los peregrinos”</a:t>
            </a:r>
          </a:p>
        </p:txBody>
      </p:sp>
      <p:sp>
        <p:nvSpPr>
          <p:cNvPr id="12" name="CuadroTexto 11"/>
          <p:cNvSpPr txBox="1"/>
          <p:nvPr/>
        </p:nvSpPr>
        <p:spPr>
          <a:xfrm>
            <a:off x="123815" y="6205633"/>
            <a:ext cx="7263648" cy="461665"/>
          </a:xfrm>
          <a:prstGeom prst="rect">
            <a:avLst/>
          </a:prstGeom>
          <a:noFill/>
        </p:spPr>
        <p:txBody>
          <a:bodyPr wrap="square" rtlCol="0">
            <a:spAutoFit/>
          </a:bodyPr>
          <a:lstStyle/>
          <a:p>
            <a:pPr algn="just"/>
            <a:r>
              <a:rPr lang="es-MX" sz="1200">
                <a:latin typeface="Metropolis Light"/>
                <a:cs typeface="Metropolis Light"/>
              </a:rPr>
              <a:t>Extraído de: </a:t>
            </a:r>
            <a:r>
              <a:rPr lang="es-MX" sz="1200" u="sng" err="1">
                <a:solidFill>
                  <a:srgbClr val="0070C0"/>
                </a:solidFill>
                <a:latin typeface="Metropolis Light"/>
                <a:cs typeface="Metropolis Light"/>
              </a:rPr>
              <a:t>RAMIREZ</a:t>
            </a:r>
            <a:r>
              <a:rPr lang="es-MX" sz="1200" u="sng">
                <a:solidFill>
                  <a:srgbClr val="0070C0"/>
                </a:solidFill>
                <a:latin typeface="Metropolis Light"/>
                <a:cs typeface="Metropolis Light"/>
              </a:rPr>
              <a:t>, Mario, </a:t>
            </a:r>
            <a:r>
              <a:rPr lang="es-MX" sz="1200" i="1" u="sng">
                <a:solidFill>
                  <a:srgbClr val="0070C0"/>
                </a:solidFill>
                <a:latin typeface="Metropolis Light"/>
                <a:cs typeface="Metropolis Light"/>
              </a:rPr>
              <a:t>“Derecho Internacional Privado Teoría General”,</a:t>
            </a:r>
            <a:r>
              <a:rPr lang="es-MX" sz="1200" u="sng">
                <a:solidFill>
                  <a:srgbClr val="0070C0"/>
                </a:solidFill>
                <a:latin typeface="Metropolis Light"/>
                <a:cs typeface="Metropolis Light"/>
              </a:rPr>
              <a:t> Editorial Jurídica </a:t>
            </a:r>
            <a:r>
              <a:rPr lang="es-MX" sz="1200" u="sng" err="1">
                <a:solidFill>
                  <a:srgbClr val="0070C0"/>
                </a:solidFill>
                <a:latin typeface="Metropolis Light"/>
                <a:cs typeface="Metropolis Light"/>
              </a:rPr>
              <a:t>CONOSUR</a:t>
            </a:r>
            <a:r>
              <a:rPr lang="es-MX" sz="1200" u="sng">
                <a:solidFill>
                  <a:srgbClr val="0070C0"/>
                </a:solidFill>
                <a:latin typeface="Metropolis Light"/>
                <a:cs typeface="Metropolis Light"/>
              </a:rPr>
              <a:t>, Santiago de Chile, 1994,</a:t>
            </a:r>
            <a:r>
              <a:rPr lang="es-MX" sz="1200" i="1" u="sng">
                <a:solidFill>
                  <a:srgbClr val="0070C0"/>
                </a:solidFill>
                <a:latin typeface="Metropolis Light"/>
                <a:cs typeface="Metropolis Light"/>
              </a:rPr>
              <a:t> pág. 59 - 61</a:t>
            </a:r>
            <a:endParaRPr lang="es-ES" sz="1200" u="sng">
              <a:solidFill>
                <a:srgbClr val="0070C0"/>
              </a:solidFill>
              <a:latin typeface="Metropolis Light"/>
              <a:cs typeface="Metropolis Light"/>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Tree>
    <p:extLst>
      <p:ext uri="{BB962C8B-B14F-4D97-AF65-F5344CB8AC3E}">
        <p14:creationId xmlns:p14="http://schemas.microsoft.com/office/powerpoint/2010/main" val="15940768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20914" y="1078619"/>
            <a:ext cx="8881342" cy="5209118"/>
          </a:xfrm>
          <a:prstGeom prst="rect">
            <a:avLst/>
          </a:prstGeom>
          <a:noFill/>
        </p:spPr>
        <p:txBody>
          <a:bodyPr wrap="square" rtlCol="0">
            <a:spAutoFit/>
          </a:bodyPr>
          <a:lstStyle/>
          <a:p>
            <a:pPr algn="just"/>
            <a:r>
              <a:rPr lang="es-ES" sz="2400" b="1">
                <a:latin typeface="Metropolis"/>
                <a:cs typeface="Metropolis"/>
              </a:rPr>
              <a:t>1.2. Escuelas Del Derecho Internacional Privado.</a:t>
            </a:r>
          </a:p>
          <a:p>
            <a:pPr algn="just"/>
            <a:endParaRPr lang="es-ES" sz="1050" b="1">
              <a:latin typeface="Metropolis"/>
              <a:cs typeface="Metropolis"/>
            </a:endParaRPr>
          </a:p>
          <a:p>
            <a:pPr algn="just"/>
            <a:r>
              <a:rPr lang="es-ES" sz="2400" b="1">
                <a:latin typeface="Metropolis"/>
                <a:cs typeface="Metropolis"/>
              </a:rPr>
              <a:t>1.2.1. Edad Media. </a:t>
            </a:r>
            <a:r>
              <a:rPr lang="es-ES" sz="2400">
                <a:latin typeface="Metropolis"/>
                <a:cs typeface="Metropolis"/>
              </a:rPr>
              <a:t>Antecedente: </a:t>
            </a:r>
            <a:r>
              <a:rPr lang="es-ES" sz="2400" i="1">
                <a:latin typeface="Metropolis"/>
                <a:cs typeface="Metropolis"/>
              </a:rPr>
              <a:t>Codex </a:t>
            </a:r>
            <a:r>
              <a:rPr lang="es-ES" sz="2400" i="1" err="1">
                <a:latin typeface="Metropolis"/>
                <a:cs typeface="Metropolis"/>
              </a:rPr>
              <a:t>Secundus</a:t>
            </a:r>
            <a:endParaRPr lang="es-ES" sz="2400">
              <a:latin typeface="Metropolis"/>
              <a:cs typeface="Metropolis"/>
            </a:endParaRPr>
          </a:p>
          <a:p>
            <a:pPr algn="just"/>
            <a:endParaRPr lang="es-ES" sz="1000">
              <a:latin typeface="Metropolis"/>
              <a:cs typeface="Metropolis"/>
            </a:endParaRPr>
          </a:p>
          <a:p>
            <a:pPr algn="just"/>
            <a:r>
              <a:rPr lang="es-ES" sz="2400" b="1">
                <a:latin typeface="Metropolis"/>
                <a:cs typeface="Metropolis"/>
              </a:rPr>
              <a:t>Escuela de los Glosadores </a:t>
            </a:r>
            <a:r>
              <a:rPr lang="es-ES" sz="2400">
                <a:latin typeface="Metropolis"/>
                <a:cs typeface="Metropolis"/>
              </a:rPr>
              <a:t>“Se llamo así por las añadiduras en notas </a:t>
            </a:r>
            <a:r>
              <a:rPr lang="es-ES" sz="2400" i="1">
                <a:latin typeface="Metropolis"/>
                <a:cs typeface="Metropolis"/>
              </a:rPr>
              <a:t>(glosas)</a:t>
            </a:r>
            <a:r>
              <a:rPr lang="es-ES" sz="2400">
                <a:latin typeface="Metropolis"/>
                <a:cs typeface="Metropolis"/>
              </a:rPr>
              <a:t> que agregaron los juristas al </a:t>
            </a:r>
            <a:r>
              <a:rPr lang="es-ES" sz="2400" i="1">
                <a:latin typeface="Metropolis"/>
                <a:cs typeface="Metropolis"/>
              </a:rPr>
              <a:t>Codex </a:t>
            </a:r>
            <a:r>
              <a:rPr lang="es-ES" sz="2400" i="1" err="1">
                <a:latin typeface="Metropolis"/>
                <a:cs typeface="Metropolis"/>
              </a:rPr>
              <a:t>Secundus</a:t>
            </a:r>
            <a:r>
              <a:rPr lang="es-ES" sz="2400">
                <a:latin typeface="Metropolis"/>
                <a:cs typeface="Metropolis"/>
              </a:rPr>
              <a:t>” y ante esto, una de las mayores aportaciones  fue la realizada por </a:t>
            </a:r>
            <a:r>
              <a:rPr lang="es-ES" sz="2400" i="1" err="1">
                <a:latin typeface="Metropolis"/>
                <a:cs typeface="Metropolis"/>
              </a:rPr>
              <a:t>Acursio</a:t>
            </a:r>
            <a:r>
              <a:rPr lang="es-ES" sz="2400">
                <a:latin typeface="Metropolis"/>
                <a:cs typeface="Metropolis"/>
              </a:rPr>
              <a:t> con la glosa que establecía el principio </a:t>
            </a:r>
            <a:r>
              <a:rPr lang="es-ES" sz="2400" i="1">
                <a:latin typeface="Metropolis"/>
                <a:cs typeface="Metropolis"/>
              </a:rPr>
              <a:t>lex </a:t>
            </a:r>
            <a:r>
              <a:rPr lang="es-ES" sz="2400" i="1" err="1">
                <a:latin typeface="Metropolis"/>
                <a:cs typeface="Metropolis"/>
              </a:rPr>
              <a:t>fori</a:t>
            </a:r>
            <a:r>
              <a:rPr lang="es-ES" sz="2400" i="1">
                <a:latin typeface="Metropolis"/>
                <a:cs typeface="Metropolis"/>
              </a:rPr>
              <a:t>,</a:t>
            </a:r>
            <a:r>
              <a:rPr lang="es-ES" sz="2400">
                <a:latin typeface="Metropolis"/>
                <a:cs typeface="Metropolis"/>
              </a:rPr>
              <a:t> misma que especificaba que la ley debe de tener un ámbito de aplicación en el espacio.  </a:t>
            </a:r>
          </a:p>
          <a:p>
            <a:pPr algn="just"/>
            <a:endParaRPr lang="es-ES" sz="2400">
              <a:latin typeface="Metropolis"/>
              <a:cs typeface="Metropolis"/>
            </a:endParaRPr>
          </a:p>
          <a:p>
            <a:pPr algn="just"/>
            <a:r>
              <a:rPr lang="es-ES" sz="2400">
                <a:latin typeface="Metropolis"/>
                <a:cs typeface="Metropolis"/>
              </a:rPr>
              <a:t> Otra aportación fue por parte de </a:t>
            </a:r>
            <a:r>
              <a:rPr lang="es-ES" sz="2400" i="1" err="1">
                <a:latin typeface="Metropolis"/>
                <a:cs typeface="Metropolis"/>
              </a:rPr>
              <a:t>Jacobus</a:t>
            </a:r>
            <a:r>
              <a:rPr lang="es-ES" sz="2400" i="1">
                <a:latin typeface="Metropolis"/>
                <a:cs typeface="Metropolis"/>
              </a:rPr>
              <a:t> </a:t>
            </a:r>
            <a:r>
              <a:rPr lang="es-ES" sz="2400" i="1" err="1">
                <a:latin typeface="Metropolis"/>
                <a:cs typeface="Metropolis"/>
              </a:rPr>
              <a:t>Balduini</a:t>
            </a:r>
            <a:r>
              <a:rPr lang="es-ES" sz="2400">
                <a:latin typeface="Metropolis"/>
                <a:cs typeface="Metropolis"/>
              </a:rPr>
              <a:t>, quien </a:t>
            </a:r>
            <a:r>
              <a:rPr lang="es-MX" sz="2400">
                <a:latin typeface="Metropolis"/>
                <a:cs typeface="Metropolis"/>
              </a:rPr>
              <a:t>establece una distinción importante: en materia de procedimientos, el juez debe aplicar su propia ley (ad </a:t>
            </a:r>
            <a:r>
              <a:rPr lang="es-MX" sz="2400" err="1">
                <a:latin typeface="Metropolis"/>
                <a:cs typeface="Metropolis"/>
              </a:rPr>
              <a:t>litem</a:t>
            </a:r>
            <a:r>
              <a:rPr lang="es-MX" sz="2400">
                <a:latin typeface="Metropolis"/>
                <a:cs typeface="Metropolis"/>
              </a:rPr>
              <a:t> </a:t>
            </a:r>
            <a:r>
              <a:rPr lang="es-MX" sz="2400" err="1">
                <a:latin typeface="Metropolis"/>
                <a:cs typeface="Metropolis"/>
              </a:rPr>
              <a:t>ordinanda</a:t>
            </a:r>
            <a:r>
              <a:rPr lang="es-MX" sz="2400">
                <a:latin typeface="Metropolis"/>
                <a:cs typeface="Metropolis"/>
              </a:rPr>
              <a:t>) y en cuanto al fondo de! asunto, en materia contractual (ad </a:t>
            </a:r>
            <a:r>
              <a:rPr lang="es-MX" sz="2400" err="1">
                <a:latin typeface="Metropolis"/>
                <a:cs typeface="Metropolis"/>
              </a:rPr>
              <a:t>litem</a:t>
            </a:r>
            <a:r>
              <a:rPr lang="es-MX" sz="2400">
                <a:latin typeface="Metropolis"/>
                <a:cs typeface="Metropolis"/>
              </a:rPr>
              <a:t> </a:t>
            </a:r>
            <a:r>
              <a:rPr lang="es-MX" sz="2400" err="1">
                <a:latin typeface="Metropolis"/>
                <a:cs typeface="Metropolis"/>
              </a:rPr>
              <a:t>decidendam</a:t>
            </a:r>
            <a:r>
              <a:rPr lang="es-MX" sz="2400">
                <a:latin typeface="Metropolis"/>
                <a:cs typeface="Metropolis"/>
              </a:rPr>
              <a:t>), la ley del lugar en donde el contrato se hubiese celebrado.</a:t>
            </a:r>
          </a:p>
        </p:txBody>
      </p:sp>
      <p:sp>
        <p:nvSpPr>
          <p:cNvPr id="12" name="CuadroTexto 11"/>
          <p:cNvSpPr txBox="1"/>
          <p:nvPr/>
        </p:nvSpPr>
        <p:spPr>
          <a:xfrm>
            <a:off x="123815" y="6331136"/>
            <a:ext cx="7263648" cy="461665"/>
          </a:xfrm>
          <a:prstGeom prst="rect">
            <a:avLst/>
          </a:prstGeom>
          <a:noFill/>
        </p:spPr>
        <p:txBody>
          <a:bodyPr wrap="square" rtlCol="0">
            <a:spAutoFit/>
          </a:bodyPr>
          <a:lstStyle/>
          <a:p>
            <a:pPr algn="just"/>
            <a:r>
              <a:rPr lang="es-MX" sz="1200">
                <a:latin typeface="Metropolis Light"/>
                <a:cs typeface="Metropolis Light"/>
              </a:rPr>
              <a:t>Información Extraída de: </a:t>
            </a:r>
            <a:r>
              <a:rPr lang="es-MX" sz="1200" u="sng">
                <a:solidFill>
                  <a:srgbClr val="0070C0"/>
                </a:solidFill>
                <a:latin typeface="Metropolis Light"/>
                <a:cs typeface="Metropolis Light"/>
              </a:rPr>
              <a:t>PEREZNIETO, Leonel, </a:t>
            </a:r>
            <a:r>
              <a:rPr lang="es-MX" sz="1200" i="1" u="sng">
                <a:solidFill>
                  <a:srgbClr val="0070C0"/>
                </a:solidFill>
                <a:latin typeface="Metropolis Light"/>
                <a:cs typeface="Metropolis Light"/>
              </a:rPr>
              <a:t>“Derecho Internacional Privado”</a:t>
            </a:r>
            <a:r>
              <a:rPr lang="es-MX" sz="1200" u="sng">
                <a:solidFill>
                  <a:srgbClr val="0070C0"/>
                </a:solidFill>
                <a:latin typeface="Metropolis Light"/>
                <a:cs typeface="Metropolis Light"/>
              </a:rPr>
              <a:t>, Editorial Oxford, UNAM, México, Sexta Edición, 2002, pág. 17 </a:t>
            </a:r>
            <a:endParaRPr lang="es-ES" sz="1200" u="sng">
              <a:solidFill>
                <a:srgbClr val="0070C0"/>
              </a:solidFill>
              <a:latin typeface="Metropolis Light"/>
              <a:cs typeface="Metropolis Light"/>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Tree>
    <p:extLst>
      <p:ext uri="{BB962C8B-B14F-4D97-AF65-F5344CB8AC3E}">
        <p14:creationId xmlns:p14="http://schemas.microsoft.com/office/powerpoint/2010/main" val="30302133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644310" y="1630293"/>
            <a:ext cx="7855380" cy="3570208"/>
          </a:xfrm>
          <a:prstGeom prst="rect">
            <a:avLst/>
          </a:prstGeom>
          <a:noFill/>
        </p:spPr>
        <p:txBody>
          <a:bodyPr wrap="square" rtlCol="0">
            <a:spAutoFit/>
          </a:bodyPr>
          <a:lstStyle/>
          <a:p>
            <a:pPr algn="just"/>
            <a:endParaRPr lang="es-ES" sz="1000">
              <a:latin typeface="Metropolis"/>
              <a:cs typeface="Metropolis"/>
            </a:endParaRPr>
          </a:p>
          <a:p>
            <a:pPr algn="just"/>
            <a:r>
              <a:rPr lang="es-ES" sz="2400" b="1">
                <a:latin typeface="Metropolis"/>
                <a:cs typeface="Metropolis"/>
              </a:rPr>
              <a:t>Escuela de los </a:t>
            </a:r>
            <a:r>
              <a:rPr lang="es-ES" sz="2400" b="1" err="1">
                <a:latin typeface="Metropolis"/>
                <a:cs typeface="Metropolis"/>
              </a:rPr>
              <a:t>Posglosadores</a:t>
            </a:r>
            <a:r>
              <a:rPr lang="es-ES" sz="2400">
                <a:latin typeface="Metropolis"/>
                <a:cs typeface="Metropolis"/>
              </a:rPr>
              <a:t>: </a:t>
            </a:r>
          </a:p>
          <a:p>
            <a:pPr algn="just"/>
            <a:endParaRPr lang="es-ES" sz="2400">
              <a:latin typeface="Metropolis"/>
              <a:cs typeface="Metropolis"/>
            </a:endParaRPr>
          </a:p>
          <a:p>
            <a:pPr algn="just"/>
            <a:r>
              <a:rPr lang="es-ES" sz="2400">
                <a:latin typeface="Metropolis"/>
                <a:cs typeface="Metropolis"/>
              </a:rPr>
              <a:t>“</a:t>
            </a:r>
            <a:r>
              <a:rPr lang="es-MX" sz="2400" i="1">
                <a:latin typeface="Metropolis"/>
                <a:cs typeface="Metropolis"/>
              </a:rPr>
              <a:t>Guillaume De </a:t>
            </a:r>
            <a:r>
              <a:rPr lang="es-MX" sz="2400" i="1" err="1">
                <a:latin typeface="Metropolis"/>
                <a:cs typeface="Metropolis"/>
              </a:rPr>
              <a:t>Cun</a:t>
            </a:r>
            <a:r>
              <a:rPr lang="es-MX" sz="2400">
                <a:latin typeface="Metropolis"/>
                <a:cs typeface="Metropolis"/>
              </a:rPr>
              <a:t> distinguió entre estatutos (leyes) reales, que rigen los bienes, y estatutos personales, que rigen a las personas. Los primeros, con efecto territorial: </a:t>
            </a:r>
            <a:r>
              <a:rPr lang="es-MX" sz="2400" i="1">
                <a:latin typeface="Metropolis"/>
                <a:cs typeface="Metropolis"/>
              </a:rPr>
              <a:t>lex </a:t>
            </a:r>
            <a:r>
              <a:rPr lang="es-MX" sz="2400" i="1" err="1">
                <a:latin typeface="Metropolis"/>
                <a:cs typeface="Metropolis"/>
              </a:rPr>
              <a:t>rei</a:t>
            </a:r>
            <a:r>
              <a:rPr lang="es-MX" sz="2400" i="1">
                <a:latin typeface="Metropolis"/>
                <a:cs typeface="Metropolis"/>
              </a:rPr>
              <a:t> </a:t>
            </a:r>
            <a:r>
              <a:rPr lang="es-MX" sz="2400" i="1" err="1">
                <a:latin typeface="Metropolis"/>
                <a:cs typeface="Metropolis"/>
              </a:rPr>
              <a:t>sitae</a:t>
            </a:r>
            <a:r>
              <a:rPr lang="es-MX" sz="2400">
                <a:latin typeface="Metropolis"/>
                <a:cs typeface="Metropolis"/>
              </a:rPr>
              <a:t>, es decir, la ley de su ubicación rige a Jos bienes. Los segundos, con efecto extraterritorial: </a:t>
            </a:r>
            <a:r>
              <a:rPr lang="es-MX" sz="2400" i="1">
                <a:latin typeface="Metropolis"/>
                <a:cs typeface="Metropolis"/>
              </a:rPr>
              <a:t>lex </a:t>
            </a:r>
            <a:r>
              <a:rPr lang="es-MX" sz="2400" i="1" err="1">
                <a:latin typeface="Metropolis"/>
                <a:cs typeface="Metropolis"/>
              </a:rPr>
              <a:t>personae</a:t>
            </a:r>
            <a:r>
              <a:rPr lang="es-MX" sz="2400">
                <a:latin typeface="Metropolis"/>
                <a:cs typeface="Metropolis"/>
              </a:rPr>
              <a:t>, rigen a las personas de acuerdo con su origen (lo que hoy en día llamamos nacionalidad) (</a:t>
            </a:r>
            <a:r>
              <a:rPr lang="es-MX" sz="2400" err="1">
                <a:latin typeface="Metropolis"/>
                <a:cs typeface="Metropolis"/>
              </a:rPr>
              <a:t>MEJIEHS</a:t>
            </a:r>
            <a:r>
              <a:rPr lang="es-MX" sz="2400">
                <a:latin typeface="Metropolis"/>
                <a:cs typeface="Metropolis"/>
              </a:rPr>
              <a:t>).”</a:t>
            </a:r>
            <a:endParaRPr lang="es-ES" sz="2400">
              <a:latin typeface="Metropolis"/>
              <a:cs typeface="Metropolis"/>
            </a:endParaRPr>
          </a:p>
        </p:txBody>
      </p:sp>
      <p:sp>
        <p:nvSpPr>
          <p:cNvPr id="12" name="CuadroTexto 11"/>
          <p:cNvSpPr txBox="1"/>
          <p:nvPr/>
        </p:nvSpPr>
        <p:spPr>
          <a:xfrm>
            <a:off x="440736" y="5872407"/>
            <a:ext cx="7263648" cy="461665"/>
          </a:xfrm>
          <a:prstGeom prst="rect">
            <a:avLst/>
          </a:prstGeom>
          <a:noFill/>
        </p:spPr>
        <p:txBody>
          <a:bodyPr wrap="square" rtlCol="0">
            <a:spAutoFit/>
          </a:bodyPr>
          <a:lstStyle/>
          <a:p>
            <a:pPr algn="just"/>
            <a:r>
              <a:rPr lang="es-MX" sz="1200">
                <a:latin typeface="Metropolis Light"/>
                <a:cs typeface="Metropolis Light"/>
              </a:rPr>
              <a:t>Extraído de: </a:t>
            </a:r>
            <a:r>
              <a:rPr lang="es-MX" sz="1200" u="sng">
                <a:solidFill>
                  <a:srgbClr val="0070C0"/>
                </a:solidFill>
                <a:latin typeface="Metropolis Light"/>
                <a:cs typeface="Metropolis Light"/>
              </a:rPr>
              <a:t>PEREZNIETO, Leonel, </a:t>
            </a:r>
            <a:r>
              <a:rPr lang="es-MX" sz="1200" i="1" u="sng">
                <a:solidFill>
                  <a:srgbClr val="0070C0"/>
                </a:solidFill>
                <a:latin typeface="Metropolis Light"/>
                <a:cs typeface="Metropolis Light"/>
              </a:rPr>
              <a:t>“Derecho Internacional Privado”</a:t>
            </a:r>
            <a:r>
              <a:rPr lang="es-MX" sz="1200" u="sng">
                <a:solidFill>
                  <a:srgbClr val="0070C0"/>
                </a:solidFill>
                <a:latin typeface="Metropolis Light"/>
                <a:cs typeface="Metropolis Light"/>
              </a:rPr>
              <a:t>, Editorial Oxford, UNAM, México, Sexta Edición, 2002, pág. 18</a:t>
            </a:r>
            <a:endParaRPr lang="es-ES" sz="1200" u="sng">
              <a:solidFill>
                <a:srgbClr val="0070C0"/>
              </a:solidFill>
              <a:latin typeface="Metropolis Light"/>
              <a:cs typeface="Metropolis Light"/>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Tree>
    <p:extLst>
      <p:ext uri="{BB962C8B-B14F-4D97-AF65-F5344CB8AC3E}">
        <p14:creationId xmlns:p14="http://schemas.microsoft.com/office/powerpoint/2010/main" val="32207900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07580" y="1091075"/>
            <a:ext cx="8930533" cy="4985980"/>
          </a:xfrm>
          <a:prstGeom prst="rect">
            <a:avLst/>
          </a:prstGeom>
          <a:noFill/>
        </p:spPr>
        <p:txBody>
          <a:bodyPr wrap="square" rtlCol="0">
            <a:spAutoFit/>
          </a:bodyPr>
          <a:lstStyle/>
          <a:p>
            <a:pPr algn="just"/>
            <a:r>
              <a:rPr lang="es-ES" sz="2400" b="1">
                <a:latin typeface="Metropolis"/>
                <a:cs typeface="Metropolis"/>
              </a:rPr>
              <a:t>1.2.2. Holandesa. </a:t>
            </a:r>
            <a:endParaRPr lang="es-ES" sz="2400">
              <a:latin typeface="Metropolis"/>
              <a:cs typeface="Metropolis"/>
            </a:endParaRPr>
          </a:p>
          <a:p>
            <a:pPr algn="just"/>
            <a:endParaRPr lang="es-ES" sz="600">
              <a:latin typeface="Metropolis"/>
              <a:cs typeface="Metropolis"/>
            </a:endParaRPr>
          </a:p>
          <a:p>
            <a:pPr algn="just"/>
            <a:r>
              <a:rPr lang="es-ES" sz="2400">
                <a:latin typeface="Metropolis"/>
                <a:cs typeface="Metropolis"/>
              </a:rPr>
              <a:t> </a:t>
            </a:r>
            <a:r>
              <a:rPr lang="es-ES" sz="2200">
                <a:latin typeface="Metropolis"/>
                <a:cs typeface="Metropolis"/>
              </a:rPr>
              <a:t>“En el siglo XVII, las ciudades holandesas ejercían un comercio prospero e intenso; pero a la vez poseían un poderoso sentimiento de libertad derivado tanto de su cultura, como de su lucha exitosa por independizarse de España.” </a:t>
            </a:r>
          </a:p>
          <a:p>
            <a:pPr algn="just"/>
            <a:endParaRPr lang="es-ES" sz="2200">
              <a:latin typeface="Metropolis"/>
              <a:cs typeface="Metropolis"/>
            </a:endParaRPr>
          </a:p>
          <a:p>
            <a:pPr algn="just"/>
            <a:r>
              <a:rPr lang="es-ES" sz="2200">
                <a:latin typeface="Metropolis"/>
                <a:cs typeface="Metropolis"/>
              </a:rPr>
              <a:t>De esta manera, existía la necesidad de un derecho de relación, pero que fuera marcada territorialmente; de ahí que se acogieran las doctrinas de </a:t>
            </a:r>
            <a:r>
              <a:rPr lang="es-ES" sz="2200" err="1">
                <a:latin typeface="Metropolis"/>
                <a:cs typeface="Metropolis"/>
              </a:rPr>
              <a:t>D’Argentre</a:t>
            </a:r>
            <a:r>
              <a:rPr lang="es-ES" sz="2200">
                <a:latin typeface="Metropolis"/>
                <a:cs typeface="Metropolis"/>
              </a:rPr>
              <a:t> […]. Sin embargo, las soluciones localistas de este fueron proyectadas al plano internacional, debido a las relaciones intensas que mantenía Holanda, con países de otras latitudes.”</a:t>
            </a:r>
          </a:p>
          <a:p>
            <a:pPr algn="just"/>
            <a:endParaRPr lang="es-ES" sz="2200">
              <a:latin typeface="Metropolis"/>
              <a:cs typeface="Metropolis"/>
            </a:endParaRPr>
          </a:p>
          <a:p>
            <a:pPr algn="just"/>
            <a:r>
              <a:rPr lang="es-ES" sz="2200">
                <a:latin typeface="Metropolis"/>
                <a:cs typeface="Metropolis"/>
              </a:rPr>
              <a:t>Dando inicio a los primeros cuestionamientos del derecho Internacional, tales como “¿Por qué debe aplicarse una ley extranjera? ¿Cuándo puede limitarse su aplicación?”  </a:t>
            </a:r>
            <a:endParaRPr lang="es-ES" sz="2400">
              <a:latin typeface="Metropolis"/>
              <a:cs typeface="Metropolis"/>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9" name="CuadroTexto 8">
            <a:extLst>
              <a:ext uri="{FF2B5EF4-FFF2-40B4-BE49-F238E27FC236}">
                <a16:creationId xmlns:a16="http://schemas.microsoft.com/office/drawing/2014/main" id="{86DA8104-9543-4DE0-A5DF-FA850F38C908}"/>
              </a:ext>
            </a:extLst>
          </p:cNvPr>
          <p:cNvSpPr txBox="1"/>
          <p:nvPr/>
        </p:nvSpPr>
        <p:spPr>
          <a:xfrm>
            <a:off x="195531" y="6205633"/>
            <a:ext cx="7263648" cy="461665"/>
          </a:xfrm>
          <a:prstGeom prst="rect">
            <a:avLst/>
          </a:prstGeom>
          <a:noFill/>
        </p:spPr>
        <p:txBody>
          <a:bodyPr wrap="square" rtlCol="0">
            <a:spAutoFit/>
          </a:bodyPr>
          <a:lstStyle/>
          <a:p>
            <a:pPr algn="just"/>
            <a:r>
              <a:rPr lang="es-MX" sz="1200">
                <a:latin typeface="Metropolis Light"/>
                <a:cs typeface="Metropolis Light"/>
              </a:rPr>
              <a:t>Extraído de: </a:t>
            </a:r>
            <a:r>
              <a:rPr lang="es-MX" sz="1200" u="sng">
                <a:solidFill>
                  <a:srgbClr val="0070C0"/>
                </a:solidFill>
                <a:latin typeface="Metropolis Light"/>
                <a:cs typeface="Metropolis Light"/>
              </a:rPr>
              <a:t>RAMÍREZ, Mario, </a:t>
            </a:r>
            <a:r>
              <a:rPr lang="es-MX" sz="1200" i="1" u="sng">
                <a:solidFill>
                  <a:srgbClr val="0070C0"/>
                </a:solidFill>
                <a:latin typeface="Metropolis Light"/>
                <a:cs typeface="Metropolis Light"/>
              </a:rPr>
              <a:t>“Derecho Internacional Privado Teoría General”,</a:t>
            </a:r>
            <a:r>
              <a:rPr lang="es-MX" sz="1200" u="sng">
                <a:solidFill>
                  <a:srgbClr val="0070C0"/>
                </a:solidFill>
                <a:latin typeface="Metropolis Light"/>
                <a:cs typeface="Metropolis Light"/>
              </a:rPr>
              <a:t> Editorial Jurídica </a:t>
            </a:r>
            <a:r>
              <a:rPr lang="es-MX" sz="1200" u="sng" err="1">
                <a:solidFill>
                  <a:srgbClr val="0070C0"/>
                </a:solidFill>
                <a:latin typeface="Metropolis Light"/>
                <a:cs typeface="Metropolis Light"/>
              </a:rPr>
              <a:t>CONOSUR</a:t>
            </a:r>
            <a:r>
              <a:rPr lang="es-MX" sz="1200" u="sng">
                <a:solidFill>
                  <a:srgbClr val="0070C0"/>
                </a:solidFill>
                <a:latin typeface="Metropolis Light"/>
                <a:cs typeface="Metropolis Light"/>
              </a:rPr>
              <a:t>, Santiago de Chile, 1994,</a:t>
            </a:r>
            <a:r>
              <a:rPr lang="es-MX" sz="1200" i="1" u="sng">
                <a:solidFill>
                  <a:srgbClr val="0070C0"/>
                </a:solidFill>
                <a:latin typeface="Metropolis Light"/>
                <a:cs typeface="Metropolis Light"/>
              </a:rPr>
              <a:t> pág. 70</a:t>
            </a:r>
            <a:endParaRPr lang="es-ES" sz="1200" u="sng">
              <a:solidFill>
                <a:srgbClr val="0070C0"/>
              </a:solidFill>
              <a:latin typeface="Metropolis Light"/>
              <a:cs typeface="Metropolis Light"/>
            </a:endParaRPr>
          </a:p>
        </p:txBody>
      </p:sp>
    </p:spTree>
    <p:extLst>
      <p:ext uri="{BB962C8B-B14F-4D97-AF65-F5344CB8AC3E}">
        <p14:creationId xmlns:p14="http://schemas.microsoft.com/office/powerpoint/2010/main" val="3739704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A7F88E7B-B72F-44EE-97A8-5ECA7ECB0248}"/>
              </a:ext>
            </a:extLst>
          </p:cNvPr>
          <p:cNvSpPr txBox="1">
            <a:spLocks/>
          </p:cNvSpPr>
          <p:nvPr/>
        </p:nvSpPr>
        <p:spPr>
          <a:xfrm>
            <a:off x="140291" y="-44049"/>
            <a:ext cx="8089307" cy="101219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a:solidFill>
                  <a:schemeClr val="bg1"/>
                </a:solidFill>
                <a:latin typeface="Metropolis Extra Bold"/>
                <a:cs typeface="Metropolis Extra Bold"/>
              </a:rPr>
              <a:t>Guion Explicativo para el empleo del Material.  </a:t>
            </a:r>
          </a:p>
        </p:txBody>
      </p:sp>
      <p:sp>
        <p:nvSpPr>
          <p:cNvPr id="7" name="CuadroTexto 6">
            <a:extLst>
              <a:ext uri="{FF2B5EF4-FFF2-40B4-BE49-F238E27FC236}">
                <a16:creationId xmlns:a16="http://schemas.microsoft.com/office/drawing/2014/main" id="{4E179EC2-99B5-4893-A107-FA2E98B69A15}"/>
              </a:ext>
            </a:extLst>
          </p:cNvPr>
          <p:cNvSpPr txBox="1"/>
          <p:nvPr/>
        </p:nvSpPr>
        <p:spPr>
          <a:xfrm>
            <a:off x="1183884" y="1285731"/>
            <a:ext cx="7670207" cy="5109091"/>
          </a:xfrm>
          <a:prstGeom prst="rect">
            <a:avLst/>
          </a:prstGeom>
          <a:noFill/>
        </p:spPr>
        <p:txBody>
          <a:bodyPr wrap="square" rtlCol="0">
            <a:spAutoFit/>
          </a:bodyPr>
          <a:lstStyle/>
          <a:p>
            <a:pPr algn="just"/>
            <a:r>
              <a:rPr lang="es-MX" dirty="0">
                <a:latin typeface="Metropolis"/>
                <a:cs typeface="Metropolis"/>
              </a:rPr>
              <a:t>Para tal efecto se abordarán los temas bajo la siguiente secuencia: </a:t>
            </a:r>
          </a:p>
          <a:p>
            <a:pPr algn="just"/>
            <a:endParaRPr lang="es-MX" dirty="0">
              <a:latin typeface="Metropolis"/>
              <a:ea typeface="Meiryo UI" panose="020B0400000000000000" pitchFamily="34" charset="-128"/>
              <a:cs typeface="Metropolis"/>
            </a:endParaRPr>
          </a:p>
          <a:p>
            <a:r>
              <a:rPr lang="es-MX" dirty="0">
                <a:latin typeface="Metropolis"/>
                <a:ea typeface="Meiryo UI" panose="020B0400000000000000" pitchFamily="34" charset="-128"/>
              </a:rPr>
              <a:t>1.1. FUNDAMENTOS GENERALES DEL DERECHO INTERNACIONAL PRIVADO MEXICANO. </a:t>
            </a:r>
          </a:p>
          <a:p>
            <a:r>
              <a:rPr lang="es-MX" dirty="0">
                <a:latin typeface="Metropolis"/>
                <a:ea typeface="Meiryo UI" panose="020B0400000000000000" pitchFamily="34" charset="-128"/>
              </a:rPr>
              <a:t>	1.1.1. Concepto de Derecho Internacional Privado. </a:t>
            </a:r>
          </a:p>
          <a:p>
            <a:r>
              <a:rPr lang="es-MX" dirty="0">
                <a:latin typeface="Metropolis"/>
                <a:ea typeface="Meiryo UI" panose="020B0400000000000000" pitchFamily="34" charset="-128"/>
              </a:rPr>
              <a:t>	1.1.2. Características del Derecho Internacional Privado. </a:t>
            </a:r>
          </a:p>
          <a:p>
            <a:r>
              <a:rPr lang="es-MX" dirty="0">
                <a:latin typeface="Metropolis"/>
                <a:ea typeface="Meiryo UI" panose="020B0400000000000000" pitchFamily="34" charset="-128"/>
              </a:rPr>
              <a:t>	1.1.3. Objeto del Derecho Internacional Privado. </a:t>
            </a:r>
          </a:p>
          <a:p>
            <a:r>
              <a:rPr lang="es-MX" dirty="0">
                <a:latin typeface="Metropolis"/>
                <a:ea typeface="Meiryo UI" panose="020B0400000000000000" pitchFamily="34" charset="-128"/>
              </a:rPr>
              <a:t>	1.1.4. Diferencias con el Derecho Interno. </a:t>
            </a:r>
          </a:p>
          <a:p>
            <a:r>
              <a:rPr lang="es-MX" sz="2000" dirty="0">
                <a:latin typeface="Metropolis"/>
                <a:ea typeface="Meiryo UI" panose="020B0400000000000000" pitchFamily="34" charset="-128"/>
              </a:rPr>
              <a:t>1.2. ESCUELAS DEL DERECHO INTERNACIONAL PRIVADO. </a:t>
            </a:r>
          </a:p>
          <a:p>
            <a:r>
              <a:rPr lang="es-MX" dirty="0">
                <a:latin typeface="Metropolis"/>
                <a:ea typeface="Meiryo UI" panose="020B0400000000000000" pitchFamily="34" charset="-128"/>
              </a:rPr>
              <a:t>	1.2.1. Edad Media. </a:t>
            </a:r>
          </a:p>
          <a:p>
            <a:r>
              <a:rPr lang="es-MX" dirty="0">
                <a:latin typeface="Metropolis"/>
                <a:ea typeface="Meiryo UI" panose="020B0400000000000000" pitchFamily="34" charset="-128"/>
              </a:rPr>
              <a:t>	1.2.2. Holandesa. </a:t>
            </a:r>
          </a:p>
          <a:p>
            <a:r>
              <a:rPr lang="es-MX" dirty="0">
                <a:latin typeface="Metropolis"/>
                <a:ea typeface="Meiryo UI" panose="020B0400000000000000" pitchFamily="34" charset="-128"/>
              </a:rPr>
              <a:t>	1.2.3. Modernas. </a:t>
            </a:r>
          </a:p>
          <a:p>
            <a:r>
              <a:rPr lang="es-MX" dirty="0">
                <a:latin typeface="Metropolis"/>
                <a:ea typeface="Meiryo UI" panose="020B0400000000000000" pitchFamily="34" charset="-128"/>
              </a:rPr>
              <a:t>	1.2.4. Contemporáneas. </a:t>
            </a:r>
          </a:p>
          <a:p>
            <a:r>
              <a:rPr lang="es-MX" sz="2000" dirty="0">
                <a:latin typeface="Metropolis"/>
                <a:ea typeface="Meiryo UI" panose="020B0400000000000000" pitchFamily="34" charset="-128"/>
              </a:rPr>
              <a:t>1.3. FUENTES DEL DERECHO INTERNACIONAL PRIVADO. </a:t>
            </a:r>
            <a:endParaRPr lang="es-MX" dirty="0">
              <a:latin typeface="Metropolis"/>
              <a:ea typeface="Meiryo UI" panose="020B0400000000000000" pitchFamily="34" charset="-128"/>
            </a:endParaRPr>
          </a:p>
          <a:p>
            <a:r>
              <a:rPr lang="es-MX" dirty="0">
                <a:latin typeface="Metropolis"/>
                <a:ea typeface="Meiryo UI" panose="020B0400000000000000" pitchFamily="34" charset="-128"/>
              </a:rPr>
              <a:t>	1.3.1. Comunes. </a:t>
            </a:r>
          </a:p>
          <a:p>
            <a:r>
              <a:rPr lang="es-MX" dirty="0">
                <a:latin typeface="Metropolis"/>
                <a:ea typeface="Meiryo UI" panose="020B0400000000000000" pitchFamily="34" charset="-128"/>
              </a:rPr>
              <a:t>	1.3.2. Nacionales. </a:t>
            </a:r>
          </a:p>
          <a:p>
            <a:r>
              <a:rPr lang="es-MX" dirty="0">
                <a:latin typeface="Metropolis"/>
                <a:ea typeface="Meiryo UI" panose="020B0400000000000000" pitchFamily="34" charset="-128"/>
              </a:rPr>
              <a:t>	1.3.3. Internacionales. 	</a:t>
            </a:r>
          </a:p>
          <a:p>
            <a:pPr algn="just"/>
            <a:endParaRPr lang="es-MX" sz="1600" dirty="0">
              <a:latin typeface="Meiryo UI" panose="020B0400000000000000" pitchFamily="34" charset="-128"/>
              <a:ea typeface="Meiryo UI" panose="020B0400000000000000" pitchFamily="34" charset="-128"/>
              <a:cs typeface="Metropolis"/>
            </a:endParaRPr>
          </a:p>
        </p:txBody>
      </p:sp>
      <p:sp>
        <p:nvSpPr>
          <p:cNvPr id="8" name="CuadroTexto 7">
            <a:extLst>
              <a:ext uri="{FF2B5EF4-FFF2-40B4-BE49-F238E27FC236}">
                <a16:creationId xmlns:a16="http://schemas.microsoft.com/office/drawing/2014/main" id="{37639243-D56F-4C66-AF26-17634E817D3C}"/>
              </a:ext>
            </a:extLst>
          </p:cNvPr>
          <p:cNvSpPr txBox="1"/>
          <p:nvPr/>
        </p:nvSpPr>
        <p:spPr>
          <a:xfrm>
            <a:off x="5360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Metropolis Light"/>
                <a:cs typeface="Metropolis Light"/>
              </a:rPr>
              <a:t>  UNIDAD 1 .</a:t>
            </a:r>
          </a:p>
        </p:txBody>
      </p:sp>
    </p:spTree>
    <p:extLst>
      <p:ext uri="{BB962C8B-B14F-4D97-AF65-F5344CB8AC3E}">
        <p14:creationId xmlns:p14="http://schemas.microsoft.com/office/powerpoint/2010/main" val="14446433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54413" y="1451128"/>
            <a:ext cx="8476365" cy="4093428"/>
          </a:xfrm>
          <a:prstGeom prst="rect">
            <a:avLst/>
          </a:prstGeom>
          <a:noFill/>
        </p:spPr>
        <p:txBody>
          <a:bodyPr wrap="square" rtlCol="0">
            <a:spAutoFit/>
          </a:bodyPr>
          <a:lstStyle/>
          <a:p>
            <a:pPr algn="just"/>
            <a:r>
              <a:rPr lang="es-ES" sz="2400" b="1">
                <a:latin typeface="Metropolis"/>
                <a:cs typeface="Metropolis"/>
              </a:rPr>
              <a:t>1.2.3. Modernas.</a:t>
            </a:r>
          </a:p>
          <a:p>
            <a:pPr algn="just"/>
            <a:endParaRPr lang="es-ES" sz="1600">
              <a:latin typeface="Metropolis"/>
              <a:cs typeface="Metropolis"/>
            </a:endParaRPr>
          </a:p>
          <a:p>
            <a:pPr algn="just"/>
            <a:r>
              <a:rPr lang="es-ES" sz="2400" b="1">
                <a:solidFill>
                  <a:srgbClr val="2D5335"/>
                </a:solidFill>
                <a:latin typeface="Metropolis"/>
                <a:cs typeface="Metropolis"/>
              </a:rPr>
              <a:t>Teorías Supranacionalistas </a:t>
            </a:r>
          </a:p>
          <a:p>
            <a:pPr algn="just"/>
            <a:r>
              <a:rPr lang="es-ES" sz="2000">
                <a:latin typeface="Metropolis"/>
                <a:cs typeface="Metropolis"/>
              </a:rPr>
              <a:t>	Dicha teoría explica que </a:t>
            </a:r>
            <a:r>
              <a:rPr lang="es-ES" sz="2000" b="1" i="1">
                <a:latin typeface="Metropolis"/>
                <a:cs typeface="Metropolis"/>
              </a:rPr>
              <a:t>“debía existir una comunidad de estados vinculados por una normatividad internacional (internacionalistas), y otros que propusieron una comunidad jurídica universal de personas (universalistas).”</a:t>
            </a:r>
            <a:r>
              <a:rPr lang="es-ES" sz="2000">
                <a:latin typeface="Metropolis"/>
                <a:cs typeface="Metropolis"/>
              </a:rPr>
              <a:t>     </a:t>
            </a:r>
          </a:p>
          <a:p>
            <a:pPr algn="just"/>
            <a:r>
              <a:rPr lang="es-ES" sz="2400" b="1">
                <a:solidFill>
                  <a:srgbClr val="2D5335"/>
                </a:solidFill>
                <a:latin typeface="Metropolis"/>
                <a:cs typeface="Metropolis"/>
              </a:rPr>
              <a:t>Teorías Territorialistas o Internistas</a:t>
            </a:r>
          </a:p>
          <a:p>
            <a:pPr algn="just"/>
            <a:r>
              <a:rPr lang="es-ES" sz="2000">
                <a:latin typeface="Metropolis"/>
                <a:cs typeface="Metropolis"/>
              </a:rPr>
              <a:t>	</a:t>
            </a:r>
            <a:r>
              <a:rPr lang="es-ES" sz="2000" b="1" i="1">
                <a:latin typeface="Metropolis"/>
                <a:cs typeface="Metropolis"/>
              </a:rPr>
              <a:t>“Postulan que las normas del </a:t>
            </a:r>
            <a:r>
              <a:rPr lang="es-ES" sz="2000" b="1" i="1" err="1">
                <a:latin typeface="Metropolis"/>
                <a:cs typeface="Metropolis"/>
              </a:rPr>
              <a:t>DIPr</a:t>
            </a:r>
            <a:r>
              <a:rPr lang="es-ES" sz="2000" b="1" i="1">
                <a:latin typeface="Metropolis"/>
                <a:cs typeface="Metropolis"/>
              </a:rPr>
              <a:t> deben tener un carácter nacional pues el derecho nace y se agota en el ámbito interno.”</a:t>
            </a:r>
            <a:r>
              <a:rPr lang="es-ES" sz="2400">
                <a:latin typeface="Metropolis"/>
                <a:cs typeface="Metropolis"/>
              </a:rPr>
              <a:t>    </a:t>
            </a:r>
          </a:p>
          <a:p>
            <a:pPr algn="just"/>
            <a:r>
              <a:rPr lang="es-ES" sz="2400" b="1">
                <a:solidFill>
                  <a:srgbClr val="2D5335"/>
                </a:solidFill>
                <a:latin typeface="Metropolis"/>
                <a:cs typeface="Metropolis"/>
              </a:rPr>
              <a:t>Teorías Autónomas.</a:t>
            </a:r>
          </a:p>
          <a:p>
            <a:pPr algn="just"/>
            <a:r>
              <a:rPr lang="es-ES" sz="2000">
                <a:latin typeface="Metropolis"/>
                <a:cs typeface="Metropolis"/>
              </a:rPr>
              <a:t>	</a:t>
            </a:r>
            <a:r>
              <a:rPr lang="es-ES" sz="2000" b="1" i="1">
                <a:latin typeface="Metropolis"/>
                <a:cs typeface="Metropolis"/>
              </a:rPr>
              <a:t>“Afirman que el </a:t>
            </a:r>
            <a:r>
              <a:rPr lang="es-ES" sz="2000" b="1" i="1" err="1">
                <a:latin typeface="Metropolis"/>
                <a:cs typeface="Metropolis"/>
              </a:rPr>
              <a:t>DIPr</a:t>
            </a:r>
            <a:r>
              <a:rPr lang="es-ES" sz="2000" b="1" i="1">
                <a:latin typeface="Metropolis"/>
                <a:cs typeface="Metropolis"/>
              </a:rPr>
              <a:t> debe elaborarse tanto con un contenido normativo interno como internacional sobre la base del derecho comparado” </a:t>
            </a:r>
            <a:r>
              <a:rPr lang="es-ES" sz="2400">
                <a:latin typeface="Metropolis"/>
                <a:cs typeface="Metropolis"/>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9" name="CuadroTexto 8">
            <a:extLst>
              <a:ext uri="{FF2B5EF4-FFF2-40B4-BE49-F238E27FC236}">
                <a16:creationId xmlns:a16="http://schemas.microsoft.com/office/drawing/2014/main" id="{288EA64D-CD69-46F9-8BC2-7DDE94EC1520}"/>
              </a:ext>
            </a:extLst>
          </p:cNvPr>
          <p:cNvSpPr txBox="1"/>
          <p:nvPr/>
        </p:nvSpPr>
        <p:spPr>
          <a:xfrm>
            <a:off x="354413" y="5933720"/>
            <a:ext cx="6759030" cy="461665"/>
          </a:xfrm>
          <a:prstGeom prst="rect">
            <a:avLst/>
          </a:prstGeom>
          <a:noFill/>
        </p:spPr>
        <p:txBody>
          <a:bodyPr wrap="square" rtlCol="0">
            <a:spAutoFit/>
          </a:bodyPr>
          <a:lstStyle/>
          <a:p>
            <a:pPr algn="just"/>
            <a:r>
              <a:rPr lang="es-MX" sz="1200">
                <a:latin typeface="Metropolis Light"/>
                <a:cs typeface="Metropolis Light"/>
              </a:rPr>
              <a:t>Extraído de: </a:t>
            </a:r>
            <a:r>
              <a:rPr lang="es-MX" sz="1200" u="sng">
                <a:solidFill>
                  <a:srgbClr val="0070C0"/>
                </a:solidFill>
                <a:latin typeface="Metropolis Light"/>
                <a:cs typeface="Metropolis Light"/>
              </a:rPr>
              <a:t>PEREZNIETO, Leonel, </a:t>
            </a:r>
            <a:r>
              <a:rPr lang="es-MX" sz="1200" i="1" u="sng">
                <a:solidFill>
                  <a:srgbClr val="0070C0"/>
                </a:solidFill>
                <a:latin typeface="Metropolis Light"/>
                <a:cs typeface="Metropolis Light"/>
              </a:rPr>
              <a:t>“Derecho Internacional Privado”</a:t>
            </a:r>
            <a:r>
              <a:rPr lang="es-MX" sz="1200" u="sng">
                <a:solidFill>
                  <a:srgbClr val="0070C0"/>
                </a:solidFill>
                <a:latin typeface="Metropolis Light"/>
                <a:cs typeface="Metropolis Light"/>
              </a:rPr>
              <a:t>, Editorial Oxford, UNAM, México, Sexta Edición, 2002, pág. 20</a:t>
            </a:r>
            <a:endParaRPr lang="es-ES" sz="1200" u="sng">
              <a:solidFill>
                <a:srgbClr val="0070C0"/>
              </a:solidFill>
              <a:latin typeface="Metropolis Light"/>
              <a:cs typeface="Metropolis Light"/>
            </a:endParaRPr>
          </a:p>
        </p:txBody>
      </p:sp>
    </p:spTree>
    <p:extLst>
      <p:ext uri="{BB962C8B-B14F-4D97-AF65-F5344CB8AC3E}">
        <p14:creationId xmlns:p14="http://schemas.microsoft.com/office/powerpoint/2010/main" val="39852231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13" name="CuadroTexto 12">
            <a:extLst>
              <a:ext uri="{FF2B5EF4-FFF2-40B4-BE49-F238E27FC236}">
                <a16:creationId xmlns:a16="http://schemas.microsoft.com/office/drawing/2014/main" id="{3E6E9DC1-C75E-45E9-B790-13512DB11BE9}"/>
              </a:ext>
            </a:extLst>
          </p:cNvPr>
          <p:cNvSpPr txBox="1"/>
          <p:nvPr/>
        </p:nvSpPr>
        <p:spPr>
          <a:xfrm>
            <a:off x="365840" y="1539909"/>
            <a:ext cx="8412320" cy="4051558"/>
          </a:xfrm>
          <a:prstGeom prst="rect">
            <a:avLst/>
          </a:prstGeom>
          <a:noFill/>
        </p:spPr>
        <p:txBody>
          <a:bodyPr wrap="square" rtlCol="0">
            <a:spAutoFit/>
          </a:bodyPr>
          <a:lstStyle/>
          <a:p>
            <a:pPr algn="ctr"/>
            <a:r>
              <a:rPr lang="es-ES" sz="2400" b="1">
                <a:latin typeface="Metropolis"/>
                <a:cs typeface="Metropolis"/>
              </a:rPr>
              <a:t>1.3. Fuentes del Derecho Internacional Privado. </a:t>
            </a:r>
          </a:p>
          <a:p>
            <a:pPr algn="just"/>
            <a:endParaRPr lang="es-ES" sz="2400" b="1">
              <a:latin typeface="Metropolis"/>
              <a:cs typeface="Metropolis"/>
            </a:endParaRPr>
          </a:p>
          <a:p>
            <a:pPr algn="just"/>
            <a:r>
              <a:rPr lang="es-ES" sz="2400" b="1">
                <a:latin typeface="Metropolis"/>
                <a:cs typeface="Metropolis"/>
              </a:rPr>
              <a:t>1.3.2. Nacionales. </a:t>
            </a:r>
          </a:p>
          <a:p>
            <a:pPr marL="457200" indent="-457200" algn="just">
              <a:lnSpc>
                <a:spcPct val="200000"/>
              </a:lnSpc>
              <a:buAutoNum type="alphaUcParenR"/>
            </a:pPr>
            <a:r>
              <a:rPr lang="es-ES" sz="2400">
                <a:latin typeface="Metropolis"/>
                <a:cs typeface="Metropolis"/>
              </a:rPr>
              <a:t>La Ley</a:t>
            </a:r>
          </a:p>
          <a:p>
            <a:pPr marL="457200" indent="-457200" algn="just">
              <a:lnSpc>
                <a:spcPct val="200000"/>
              </a:lnSpc>
              <a:buAutoNum type="alphaUcParenR"/>
            </a:pPr>
            <a:r>
              <a:rPr lang="es-ES" sz="2400">
                <a:latin typeface="Metropolis"/>
                <a:cs typeface="Metropolis"/>
              </a:rPr>
              <a:t>La Jurisprudencia </a:t>
            </a:r>
          </a:p>
          <a:p>
            <a:pPr marL="457200" indent="-457200" algn="just">
              <a:lnSpc>
                <a:spcPct val="200000"/>
              </a:lnSpc>
              <a:buAutoNum type="alphaUcParenR"/>
            </a:pPr>
            <a:r>
              <a:rPr lang="es-ES" sz="2400">
                <a:latin typeface="Metropolis"/>
                <a:cs typeface="Metropolis"/>
              </a:rPr>
              <a:t>La Costumbre </a:t>
            </a:r>
          </a:p>
          <a:p>
            <a:pPr marL="457200" indent="-457200" algn="just">
              <a:lnSpc>
                <a:spcPct val="200000"/>
              </a:lnSpc>
              <a:buAutoNum type="alphaUcParenR"/>
            </a:pPr>
            <a:r>
              <a:rPr lang="es-ES" sz="2400">
                <a:latin typeface="Metropolis"/>
                <a:cs typeface="Metropolis"/>
              </a:rPr>
              <a:t>La Doctrina </a:t>
            </a:r>
            <a:endParaRPr lang="es-ES" sz="2400" b="1">
              <a:latin typeface="Metropolis"/>
              <a:cs typeface="Metropolis"/>
            </a:endParaRPr>
          </a:p>
        </p:txBody>
      </p:sp>
    </p:spTree>
    <p:extLst>
      <p:ext uri="{BB962C8B-B14F-4D97-AF65-F5344CB8AC3E}">
        <p14:creationId xmlns:p14="http://schemas.microsoft.com/office/powerpoint/2010/main" val="29823970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11" name="CuadroTexto 10">
            <a:extLst>
              <a:ext uri="{FF2B5EF4-FFF2-40B4-BE49-F238E27FC236}">
                <a16:creationId xmlns:a16="http://schemas.microsoft.com/office/drawing/2014/main" id="{D8E0C203-F2F1-4A53-8F6F-394BCFF12C5C}"/>
              </a:ext>
            </a:extLst>
          </p:cNvPr>
          <p:cNvSpPr txBox="1"/>
          <p:nvPr/>
        </p:nvSpPr>
        <p:spPr>
          <a:xfrm>
            <a:off x="501606" y="1455600"/>
            <a:ext cx="8140788" cy="4216539"/>
          </a:xfrm>
          <a:prstGeom prst="rect">
            <a:avLst/>
          </a:prstGeom>
          <a:noFill/>
        </p:spPr>
        <p:txBody>
          <a:bodyPr wrap="square" rtlCol="0">
            <a:spAutoFit/>
          </a:bodyPr>
          <a:lstStyle/>
          <a:p>
            <a:pPr algn="ctr"/>
            <a:r>
              <a:rPr lang="es-ES" sz="2400">
                <a:latin typeface="Metropolis"/>
                <a:cs typeface="Metropolis"/>
              </a:rPr>
              <a:t>A) La Ley  </a:t>
            </a:r>
          </a:p>
          <a:p>
            <a:pPr algn="just"/>
            <a:r>
              <a:rPr lang="es-ES" sz="2000">
                <a:latin typeface="Metropolis"/>
                <a:cs typeface="Metropolis"/>
              </a:rPr>
              <a:t>Entendiendo así a todo el Corpus Iuris tanto sustantivo como adjetivo que dio paso a las primeras referencias jurídicas que se retomaron para adjudicarlas al derecho internacional.</a:t>
            </a:r>
          </a:p>
          <a:p>
            <a:pPr algn="just"/>
            <a:r>
              <a:rPr lang="es-ES" sz="2000" i="1">
                <a:solidFill>
                  <a:srgbClr val="2D5335"/>
                </a:solidFill>
                <a:effectLst>
                  <a:outerShdw blurRad="38100" dist="38100" dir="2700000" algn="tl">
                    <a:srgbClr val="000000">
                      <a:alpha val="43137"/>
                    </a:srgbClr>
                  </a:outerShdw>
                </a:effectLst>
                <a:latin typeface="Metropolis"/>
                <a:cs typeface="Metropolis"/>
              </a:rPr>
              <a:t>Principal Fuente: </a:t>
            </a:r>
            <a:r>
              <a:rPr lang="es-ES" sz="2000">
                <a:latin typeface="Metropolis"/>
                <a:cs typeface="Metropolis"/>
              </a:rPr>
              <a:t>La Constitución (De donde emanan de las demás leyes).</a:t>
            </a:r>
          </a:p>
          <a:p>
            <a:pPr algn="just"/>
            <a:endParaRPr lang="es-ES" sz="2000">
              <a:latin typeface="Metropolis"/>
              <a:cs typeface="Metropolis"/>
            </a:endParaRPr>
          </a:p>
          <a:p>
            <a:pPr algn="just"/>
            <a:endParaRPr lang="es-ES" sz="2000">
              <a:latin typeface="Metropolis"/>
              <a:cs typeface="Metropolis"/>
            </a:endParaRPr>
          </a:p>
          <a:p>
            <a:pPr algn="just"/>
            <a:endParaRPr lang="es-ES" sz="2000">
              <a:latin typeface="Metropolis"/>
              <a:cs typeface="Metropolis"/>
            </a:endParaRPr>
          </a:p>
          <a:p>
            <a:pPr lvl="0" algn="ctr"/>
            <a:r>
              <a:rPr lang="es-ES" sz="2400">
                <a:solidFill>
                  <a:prstClr val="black"/>
                </a:solidFill>
                <a:latin typeface="Metropolis"/>
                <a:cs typeface="Metropolis"/>
              </a:rPr>
              <a:t>B) La Jurisprudencia  </a:t>
            </a:r>
          </a:p>
          <a:p>
            <a:pPr algn="just"/>
            <a:r>
              <a:rPr lang="es-ES" sz="2000">
                <a:latin typeface="Metropolis"/>
                <a:cs typeface="Metropolis"/>
              </a:rPr>
              <a:t>Como  aquellas Interpretaciones que los juristas han presentado a fin de subsanar las lagunas o conflictos que se presentan en la praxis jurídica. </a:t>
            </a:r>
          </a:p>
          <a:p>
            <a:pPr algn="just"/>
            <a:r>
              <a:rPr lang="es-ES" sz="2000" i="1">
                <a:solidFill>
                  <a:srgbClr val="2D5335"/>
                </a:solidFill>
                <a:effectLst>
                  <a:outerShdw blurRad="38100" dist="38100" dir="2700000" algn="tl">
                    <a:srgbClr val="000000">
                      <a:alpha val="43137"/>
                    </a:srgbClr>
                  </a:outerShdw>
                </a:effectLst>
                <a:latin typeface="Metropolis"/>
                <a:cs typeface="Metropolis"/>
              </a:rPr>
              <a:t>Principal Fuente:</a:t>
            </a:r>
            <a:r>
              <a:rPr lang="es-ES" sz="2000">
                <a:latin typeface="Metropolis"/>
                <a:cs typeface="Metropolis"/>
              </a:rPr>
              <a:t> Las Glosas de la Antigüedad y actualmente al acervo del Semanario Judicial de la Federación </a:t>
            </a:r>
          </a:p>
        </p:txBody>
      </p:sp>
    </p:spTree>
    <p:extLst>
      <p:ext uri="{BB962C8B-B14F-4D97-AF65-F5344CB8AC3E}">
        <p14:creationId xmlns:p14="http://schemas.microsoft.com/office/powerpoint/2010/main" val="32861385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11" name="CuadroTexto 10">
            <a:extLst>
              <a:ext uri="{FF2B5EF4-FFF2-40B4-BE49-F238E27FC236}">
                <a16:creationId xmlns:a16="http://schemas.microsoft.com/office/drawing/2014/main" id="{D8E0C203-F2F1-4A53-8F6F-394BCFF12C5C}"/>
              </a:ext>
            </a:extLst>
          </p:cNvPr>
          <p:cNvSpPr txBox="1"/>
          <p:nvPr/>
        </p:nvSpPr>
        <p:spPr>
          <a:xfrm>
            <a:off x="647079" y="1333464"/>
            <a:ext cx="7849842" cy="4832092"/>
          </a:xfrm>
          <a:prstGeom prst="rect">
            <a:avLst/>
          </a:prstGeom>
          <a:noFill/>
        </p:spPr>
        <p:txBody>
          <a:bodyPr wrap="square" rtlCol="0">
            <a:spAutoFit/>
          </a:bodyPr>
          <a:lstStyle/>
          <a:p>
            <a:pPr algn="ctr"/>
            <a:r>
              <a:rPr lang="es-ES" sz="2400">
                <a:latin typeface="Metropolis"/>
                <a:cs typeface="Metropolis"/>
              </a:rPr>
              <a:t>C) La Costumbre  </a:t>
            </a:r>
          </a:p>
          <a:p>
            <a:pPr algn="just"/>
            <a:r>
              <a:rPr lang="es-ES" sz="2000">
                <a:latin typeface="Metropolis"/>
                <a:cs typeface="Metropolis"/>
              </a:rPr>
              <a:t>Los continuos actuares del ser humano ha tenido a bien considerar a los mismos como costumbre y he de ahí que este Ius </a:t>
            </a:r>
            <a:r>
              <a:rPr lang="es-ES" sz="2000" err="1">
                <a:latin typeface="Metropolis"/>
                <a:cs typeface="Metropolis"/>
              </a:rPr>
              <a:t>Consuetudo</a:t>
            </a:r>
            <a:r>
              <a:rPr lang="es-ES" sz="2000">
                <a:latin typeface="Metropolis"/>
                <a:cs typeface="Metropolis"/>
              </a:rPr>
              <a:t> es la primera fuente que promovió que se emanaran los principales documentos jurídicos, tales como decretos, bulas, títulos, documentos, etc. </a:t>
            </a:r>
          </a:p>
          <a:p>
            <a:pPr algn="just"/>
            <a:r>
              <a:rPr lang="es-ES" sz="2000" i="1">
                <a:solidFill>
                  <a:srgbClr val="2D5335"/>
                </a:solidFill>
                <a:effectLst>
                  <a:outerShdw blurRad="38100" dist="38100" dir="2700000" algn="tl">
                    <a:srgbClr val="000000">
                      <a:alpha val="43137"/>
                    </a:srgbClr>
                  </a:outerShdw>
                </a:effectLst>
                <a:latin typeface="Metropolis"/>
                <a:cs typeface="Metropolis"/>
              </a:rPr>
              <a:t>Principales Leyes que la consideran:</a:t>
            </a:r>
            <a:r>
              <a:rPr lang="es-ES" sz="2000">
                <a:latin typeface="Metropolis"/>
                <a:cs typeface="Metropolis"/>
              </a:rPr>
              <a:t> Código de Comercio, Código Civil, etc.</a:t>
            </a:r>
          </a:p>
          <a:p>
            <a:pPr algn="just"/>
            <a:endParaRPr lang="es-ES" sz="2000">
              <a:latin typeface="Metropolis"/>
              <a:cs typeface="Metropolis"/>
            </a:endParaRPr>
          </a:p>
          <a:p>
            <a:pPr algn="just"/>
            <a:endParaRPr lang="es-ES" sz="2000">
              <a:latin typeface="Metropolis"/>
              <a:cs typeface="Metropolis"/>
            </a:endParaRPr>
          </a:p>
          <a:p>
            <a:pPr lvl="0" algn="ctr"/>
            <a:r>
              <a:rPr lang="es-ES" sz="2400">
                <a:solidFill>
                  <a:prstClr val="black"/>
                </a:solidFill>
                <a:latin typeface="Metropolis"/>
                <a:cs typeface="Metropolis"/>
              </a:rPr>
              <a:t>D) La Doctrina   </a:t>
            </a:r>
          </a:p>
          <a:p>
            <a:pPr algn="just"/>
            <a:r>
              <a:rPr lang="es-ES" sz="2000">
                <a:latin typeface="Metropolis"/>
                <a:cs typeface="Metropolis"/>
              </a:rPr>
              <a:t>La Doctrina como aquellos pronunciamientos o </a:t>
            </a:r>
            <a:r>
              <a:rPr lang="es-ES" sz="2000" err="1">
                <a:latin typeface="Metropolis"/>
                <a:cs typeface="Metropolis"/>
              </a:rPr>
              <a:t>enunciamientos</a:t>
            </a:r>
            <a:r>
              <a:rPr lang="es-ES" sz="2000">
                <a:latin typeface="Metropolis"/>
                <a:cs typeface="Metropolis"/>
              </a:rPr>
              <a:t> de los doctrinarios, juristas o maestros del derecho que en favor del desarrollo jurídico postularon por una mayor investigación e interpretación de los nuevos y constantes conflictos jurídicos.</a:t>
            </a:r>
          </a:p>
          <a:p>
            <a:pPr algn="just"/>
            <a:r>
              <a:rPr lang="es-ES" sz="2000" i="1">
                <a:solidFill>
                  <a:srgbClr val="2D5335"/>
                </a:solidFill>
                <a:effectLst>
                  <a:outerShdw blurRad="38100" dist="38100" dir="2700000" algn="tl">
                    <a:srgbClr val="000000">
                      <a:alpha val="43137"/>
                    </a:srgbClr>
                  </a:outerShdw>
                </a:effectLst>
                <a:latin typeface="Metropolis"/>
                <a:cs typeface="Metropolis"/>
              </a:rPr>
              <a:t>Principal Fuente:</a:t>
            </a:r>
            <a:r>
              <a:rPr lang="es-ES" sz="2000">
                <a:latin typeface="Metropolis"/>
                <a:cs typeface="Metropolis"/>
              </a:rPr>
              <a:t> La Constitución en su Articulo 14° </a:t>
            </a:r>
          </a:p>
        </p:txBody>
      </p:sp>
    </p:spTree>
    <p:extLst>
      <p:ext uri="{BB962C8B-B14F-4D97-AF65-F5344CB8AC3E}">
        <p14:creationId xmlns:p14="http://schemas.microsoft.com/office/powerpoint/2010/main" val="3830499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226128" y="1218555"/>
            <a:ext cx="6691743" cy="4420890"/>
          </a:xfrm>
          <a:prstGeom prst="rect">
            <a:avLst/>
          </a:prstGeom>
          <a:noFill/>
        </p:spPr>
        <p:txBody>
          <a:bodyPr wrap="square" rtlCol="0">
            <a:spAutoFit/>
          </a:bodyPr>
          <a:lstStyle/>
          <a:p>
            <a:pPr algn="just">
              <a:lnSpc>
                <a:spcPct val="200000"/>
              </a:lnSpc>
            </a:pPr>
            <a:r>
              <a:rPr lang="es-ES" sz="2400" b="1">
                <a:latin typeface="Metropolis"/>
                <a:cs typeface="Metropolis"/>
              </a:rPr>
              <a:t>1.3.3. Internacionales. </a:t>
            </a:r>
          </a:p>
          <a:p>
            <a:pPr marL="457200" indent="-457200" algn="just">
              <a:lnSpc>
                <a:spcPct val="200000"/>
              </a:lnSpc>
              <a:buAutoNum type="alphaUcParenR"/>
            </a:pPr>
            <a:r>
              <a:rPr lang="es-ES" sz="2400">
                <a:latin typeface="Metropolis"/>
                <a:cs typeface="Metropolis"/>
              </a:rPr>
              <a:t>Tratados y Convenciones </a:t>
            </a:r>
          </a:p>
          <a:p>
            <a:pPr marL="457200" indent="-457200" algn="just">
              <a:lnSpc>
                <a:spcPct val="200000"/>
              </a:lnSpc>
              <a:buAutoNum type="alphaUcParenR"/>
            </a:pPr>
            <a:r>
              <a:rPr lang="es-ES" sz="2400">
                <a:latin typeface="Metropolis"/>
                <a:cs typeface="Metropolis"/>
              </a:rPr>
              <a:t>La Costumbre Internacional </a:t>
            </a:r>
          </a:p>
          <a:p>
            <a:pPr marL="457200" indent="-457200" algn="just">
              <a:lnSpc>
                <a:spcPct val="200000"/>
              </a:lnSpc>
              <a:buAutoNum type="alphaUcParenR"/>
            </a:pPr>
            <a:r>
              <a:rPr lang="es-ES" sz="2400">
                <a:latin typeface="Metropolis"/>
                <a:cs typeface="Metropolis"/>
              </a:rPr>
              <a:t>La Jurisprudencia Internacional </a:t>
            </a:r>
          </a:p>
          <a:p>
            <a:pPr marL="457200" indent="-457200" algn="just">
              <a:lnSpc>
                <a:spcPct val="200000"/>
              </a:lnSpc>
              <a:buAutoNum type="alphaUcParenR"/>
            </a:pPr>
            <a:r>
              <a:rPr lang="es-ES" sz="2400">
                <a:latin typeface="Metropolis"/>
                <a:cs typeface="Metropolis"/>
              </a:rPr>
              <a:t>La Doctrina </a:t>
            </a:r>
          </a:p>
          <a:p>
            <a:pPr marL="457200" indent="-457200" algn="just">
              <a:lnSpc>
                <a:spcPct val="200000"/>
              </a:lnSpc>
              <a:buAutoNum type="alphaUcParenR"/>
            </a:pPr>
            <a:r>
              <a:rPr lang="es-ES" sz="2400">
                <a:latin typeface="Metropolis"/>
                <a:cs typeface="Metropolis"/>
              </a:rPr>
              <a:t>Las Conferencias Diplomáticas y los Congresos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Tree>
    <p:extLst>
      <p:ext uri="{BB962C8B-B14F-4D97-AF65-F5344CB8AC3E}">
        <p14:creationId xmlns:p14="http://schemas.microsoft.com/office/powerpoint/2010/main" val="35214910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9" name="CuadroTexto 8">
            <a:extLst>
              <a:ext uri="{FF2B5EF4-FFF2-40B4-BE49-F238E27FC236}">
                <a16:creationId xmlns:a16="http://schemas.microsoft.com/office/drawing/2014/main" id="{92164501-2823-4BD2-8ACF-1BE4DB00DE89}"/>
              </a:ext>
            </a:extLst>
          </p:cNvPr>
          <p:cNvSpPr txBox="1"/>
          <p:nvPr/>
        </p:nvSpPr>
        <p:spPr>
          <a:xfrm>
            <a:off x="580586" y="1125905"/>
            <a:ext cx="7982828" cy="4539704"/>
          </a:xfrm>
          <a:prstGeom prst="rect">
            <a:avLst/>
          </a:prstGeom>
          <a:noFill/>
        </p:spPr>
        <p:txBody>
          <a:bodyPr wrap="square" rtlCol="0">
            <a:spAutoFit/>
          </a:bodyPr>
          <a:lstStyle/>
          <a:p>
            <a:pPr marL="457200" indent="-457200" algn="ctr">
              <a:lnSpc>
                <a:spcPct val="150000"/>
              </a:lnSpc>
              <a:buAutoNum type="alphaUcParenR"/>
            </a:pPr>
            <a:r>
              <a:rPr lang="es-ES" sz="2400">
                <a:latin typeface="Metropolis"/>
                <a:cs typeface="Metropolis"/>
              </a:rPr>
              <a:t>Tratados y Convenciones </a:t>
            </a:r>
          </a:p>
          <a:p>
            <a:pPr algn="ctr">
              <a:lnSpc>
                <a:spcPct val="150000"/>
              </a:lnSpc>
            </a:pPr>
            <a:r>
              <a:rPr lang="es-MX" sz="2200">
                <a:effectLst>
                  <a:outerShdw blurRad="38100" dist="38100" dir="2700000" algn="tl">
                    <a:srgbClr val="000000">
                      <a:alpha val="43137"/>
                    </a:srgbClr>
                  </a:outerShdw>
                </a:effectLst>
                <a:latin typeface="Metropolis"/>
                <a:cs typeface="Metropolis"/>
              </a:rPr>
              <a:t>Convención de Viena, Austria, el 23 de mayo de 1969</a:t>
            </a:r>
          </a:p>
          <a:p>
            <a:pPr algn="just"/>
            <a:endParaRPr lang="es-MX" sz="1050">
              <a:latin typeface="Metropolis"/>
              <a:cs typeface="Metropolis"/>
            </a:endParaRPr>
          </a:p>
          <a:p>
            <a:pPr algn="just"/>
            <a:r>
              <a:rPr lang="es-MX" sz="2000">
                <a:latin typeface="Metropolis"/>
                <a:cs typeface="Metropolis"/>
              </a:rPr>
              <a:t>2. Términos empleados. </a:t>
            </a:r>
          </a:p>
          <a:p>
            <a:pPr algn="just"/>
            <a:r>
              <a:rPr lang="es-MX" sz="2000">
                <a:latin typeface="Metropolis"/>
                <a:cs typeface="Metropolis"/>
              </a:rPr>
              <a:t>	1. Para los efectos de la presente Convención: </a:t>
            </a:r>
          </a:p>
          <a:p>
            <a:pPr algn="just"/>
            <a:r>
              <a:rPr lang="es-MX" sz="2000">
                <a:latin typeface="Metropolis"/>
                <a:cs typeface="Metropolis"/>
              </a:rPr>
              <a:t>		a) se entiende por "tratado" </a:t>
            </a:r>
            <a:r>
              <a:rPr lang="es-MX" sz="2000">
                <a:solidFill>
                  <a:srgbClr val="FF0000"/>
                </a:solidFill>
                <a:effectLst>
                  <a:outerShdw blurRad="38100" dist="38100" dir="2700000" algn="tl">
                    <a:srgbClr val="000000">
                      <a:alpha val="43137"/>
                    </a:srgbClr>
                  </a:outerShdw>
                </a:effectLst>
                <a:latin typeface="Metropolis"/>
                <a:cs typeface="Metropolis"/>
              </a:rPr>
              <a:t>un acuerdo internacional celebrado por escrito entre Estados y regido por el derecho internacional, ya consté en un instrumento único o en dos o más instrumentos conexos y cualquiera que sea su denominación particular;</a:t>
            </a:r>
          </a:p>
          <a:p>
            <a:pPr algn="just"/>
            <a:endParaRPr lang="es-MX" sz="2000">
              <a:latin typeface="Metropolis"/>
              <a:cs typeface="Metropolis"/>
            </a:endParaRPr>
          </a:p>
          <a:p>
            <a:pPr algn="just"/>
            <a:r>
              <a:rPr lang="es-MX" sz="2000" i="1">
                <a:solidFill>
                  <a:srgbClr val="2D5335"/>
                </a:solidFill>
                <a:effectLst>
                  <a:outerShdw blurRad="38100" dist="38100" dir="2700000" algn="tl">
                    <a:srgbClr val="000000">
                      <a:alpha val="43137"/>
                    </a:srgbClr>
                  </a:outerShdw>
                </a:effectLst>
                <a:latin typeface="Metropolis"/>
                <a:cs typeface="Metropolis"/>
              </a:rPr>
              <a:t>Principal Fuente</a:t>
            </a:r>
            <a:r>
              <a:rPr lang="es-MX" sz="2000">
                <a:effectLst>
                  <a:outerShdw blurRad="38100" dist="38100" dir="2700000" algn="tl">
                    <a:srgbClr val="000000">
                      <a:alpha val="43137"/>
                    </a:srgbClr>
                  </a:outerShdw>
                </a:effectLst>
                <a:latin typeface="Metropolis"/>
                <a:cs typeface="Metropolis"/>
              </a:rPr>
              <a:t>:</a:t>
            </a:r>
            <a:r>
              <a:rPr lang="es-MX" sz="2000">
                <a:latin typeface="Metropolis"/>
                <a:cs typeface="Metropolis"/>
              </a:rPr>
              <a:t> México  aprobó  y  firmó  la  Convención  de  Viena  el  23 de  mayo  de  1969,  siendo aprobada por el Senado el 29 de diciembre de 1972 y publicada en el </a:t>
            </a:r>
            <a:r>
              <a:rPr lang="es-MX" sz="2000" err="1">
                <a:latin typeface="Metropolis"/>
                <a:cs typeface="Metropolis"/>
              </a:rPr>
              <a:t>D.O.F</a:t>
            </a:r>
            <a:r>
              <a:rPr lang="es-MX" sz="2000">
                <a:latin typeface="Metropolis"/>
                <a:cs typeface="Metropolis"/>
              </a:rPr>
              <a:t>. el 14 de febrero de 1975.</a:t>
            </a:r>
          </a:p>
        </p:txBody>
      </p:sp>
      <p:sp>
        <p:nvSpPr>
          <p:cNvPr id="11" name="CuadroTexto 10">
            <a:extLst>
              <a:ext uri="{FF2B5EF4-FFF2-40B4-BE49-F238E27FC236}">
                <a16:creationId xmlns:a16="http://schemas.microsoft.com/office/drawing/2014/main" id="{20086700-1649-48A6-83EF-B16D1B015CC9}"/>
              </a:ext>
            </a:extLst>
          </p:cNvPr>
          <p:cNvSpPr txBox="1"/>
          <p:nvPr/>
        </p:nvSpPr>
        <p:spPr>
          <a:xfrm>
            <a:off x="338194" y="5923589"/>
            <a:ext cx="5300606" cy="461665"/>
          </a:xfrm>
          <a:prstGeom prst="rect">
            <a:avLst/>
          </a:prstGeom>
          <a:noFill/>
        </p:spPr>
        <p:txBody>
          <a:bodyPr wrap="square" rtlCol="0">
            <a:spAutoFit/>
          </a:bodyPr>
          <a:lstStyle/>
          <a:p>
            <a:pPr algn="just"/>
            <a:r>
              <a:rPr lang="es-MX" sz="1200">
                <a:latin typeface="Metropolis Light"/>
                <a:cs typeface="Metropolis Light"/>
              </a:rPr>
              <a:t>Extraído de: Convención de Viena 1969 </a:t>
            </a:r>
          </a:p>
          <a:p>
            <a:pPr algn="just"/>
            <a:r>
              <a:rPr lang="es-MX" sz="1200">
                <a:latin typeface="Metropolis Light"/>
                <a:cs typeface="Metropolis Light"/>
              </a:rPr>
              <a:t>URL: </a:t>
            </a:r>
            <a:r>
              <a:rPr lang="es-MX" sz="1200">
                <a:latin typeface="Metropolis Light"/>
                <a:cs typeface="Metropolis Light"/>
                <a:hlinkClick r:id="rId3"/>
              </a:rPr>
              <a:t>https://</a:t>
            </a:r>
            <a:r>
              <a:rPr lang="es-MX" sz="1200" err="1">
                <a:latin typeface="Metropolis Light"/>
                <a:cs typeface="Metropolis Light"/>
                <a:hlinkClick r:id="rId3"/>
              </a:rPr>
              <a:t>www.oas.org</a:t>
            </a:r>
            <a:r>
              <a:rPr lang="es-MX" sz="1200">
                <a:latin typeface="Metropolis Light"/>
                <a:cs typeface="Metropolis Light"/>
                <a:hlinkClick r:id="rId3"/>
              </a:rPr>
              <a:t>/</a:t>
            </a:r>
            <a:r>
              <a:rPr lang="es-MX" sz="1200" err="1">
                <a:latin typeface="Metropolis Light"/>
                <a:cs typeface="Metropolis Light"/>
                <a:hlinkClick r:id="rId3"/>
              </a:rPr>
              <a:t>xxxivga</a:t>
            </a:r>
            <a:r>
              <a:rPr lang="es-MX" sz="1200">
                <a:latin typeface="Metropolis Light"/>
                <a:cs typeface="Metropolis Light"/>
                <a:hlinkClick r:id="rId3"/>
              </a:rPr>
              <a:t>/</a:t>
            </a:r>
            <a:r>
              <a:rPr lang="es-MX" sz="1200" err="1">
                <a:latin typeface="Metropolis Light"/>
                <a:cs typeface="Metropolis Light"/>
                <a:hlinkClick r:id="rId3"/>
              </a:rPr>
              <a:t>spanish</a:t>
            </a:r>
            <a:r>
              <a:rPr lang="es-MX" sz="1200">
                <a:latin typeface="Metropolis Light"/>
                <a:cs typeface="Metropolis Light"/>
                <a:hlinkClick r:id="rId3"/>
              </a:rPr>
              <a:t>/</a:t>
            </a:r>
            <a:r>
              <a:rPr lang="es-MX" sz="1200" err="1">
                <a:latin typeface="Metropolis Light"/>
                <a:cs typeface="Metropolis Light"/>
                <a:hlinkClick r:id="rId3"/>
              </a:rPr>
              <a:t>reference_docs</a:t>
            </a:r>
            <a:r>
              <a:rPr lang="es-MX" sz="1200">
                <a:latin typeface="Metropolis Light"/>
                <a:cs typeface="Metropolis Light"/>
                <a:hlinkClick r:id="rId3"/>
              </a:rPr>
              <a:t>/</a:t>
            </a:r>
            <a:r>
              <a:rPr lang="es-MX" sz="1200" err="1">
                <a:latin typeface="Metropolis Light"/>
                <a:cs typeface="Metropolis Light"/>
                <a:hlinkClick r:id="rId3"/>
              </a:rPr>
              <a:t>convencion_viena.pdf</a:t>
            </a:r>
            <a:r>
              <a:rPr lang="es-MX" sz="1200">
                <a:latin typeface="Metropolis Light"/>
                <a:cs typeface="Metropolis Light"/>
              </a:rPr>
              <a:t> </a:t>
            </a:r>
            <a:endParaRPr lang="es-ES" sz="1200">
              <a:latin typeface="Metropolis Light"/>
              <a:cs typeface="Metropolis Light"/>
            </a:endParaRPr>
          </a:p>
        </p:txBody>
      </p:sp>
    </p:spTree>
    <p:extLst>
      <p:ext uri="{BB962C8B-B14F-4D97-AF65-F5344CB8AC3E}">
        <p14:creationId xmlns:p14="http://schemas.microsoft.com/office/powerpoint/2010/main" val="1540754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9" name="CuadroTexto 8">
            <a:extLst>
              <a:ext uri="{FF2B5EF4-FFF2-40B4-BE49-F238E27FC236}">
                <a16:creationId xmlns:a16="http://schemas.microsoft.com/office/drawing/2014/main" id="{92164501-2823-4BD2-8ACF-1BE4DB00DE89}"/>
              </a:ext>
            </a:extLst>
          </p:cNvPr>
          <p:cNvSpPr txBox="1"/>
          <p:nvPr/>
        </p:nvSpPr>
        <p:spPr>
          <a:xfrm>
            <a:off x="580586" y="1576788"/>
            <a:ext cx="7982828" cy="3877985"/>
          </a:xfrm>
          <a:prstGeom prst="rect">
            <a:avLst/>
          </a:prstGeom>
          <a:noFill/>
        </p:spPr>
        <p:txBody>
          <a:bodyPr wrap="square" rtlCol="0">
            <a:spAutoFit/>
          </a:bodyPr>
          <a:lstStyle/>
          <a:p>
            <a:pPr algn="ctr">
              <a:lnSpc>
                <a:spcPct val="150000"/>
              </a:lnSpc>
            </a:pPr>
            <a:r>
              <a:rPr lang="es-ES" sz="2400">
                <a:latin typeface="Metropolis"/>
                <a:cs typeface="Metropolis"/>
              </a:rPr>
              <a:t>B)  La Costumbre Internacional </a:t>
            </a:r>
          </a:p>
          <a:p>
            <a:pPr algn="ctr">
              <a:lnSpc>
                <a:spcPct val="150000"/>
              </a:lnSpc>
            </a:pPr>
            <a:r>
              <a:rPr lang="es-MX" sz="2200">
                <a:effectLst>
                  <a:outerShdw blurRad="38100" dist="38100" dir="2700000" algn="tl">
                    <a:srgbClr val="000000">
                      <a:alpha val="43137"/>
                    </a:srgbClr>
                  </a:outerShdw>
                </a:effectLst>
                <a:latin typeface="Metropolis"/>
                <a:cs typeface="Metropolis"/>
              </a:rPr>
              <a:t>Estatuto de la Corte Internacional de Justicia, 26 de Junio de 1945</a:t>
            </a:r>
          </a:p>
          <a:p>
            <a:pPr algn="just"/>
            <a:endParaRPr lang="es-MX" sz="1100">
              <a:latin typeface="Metropolis"/>
              <a:cs typeface="Metropolis"/>
            </a:endParaRPr>
          </a:p>
          <a:p>
            <a:pPr algn="just"/>
            <a:r>
              <a:rPr lang="es-MX" sz="2000">
                <a:latin typeface="Metropolis"/>
                <a:cs typeface="Metropolis"/>
              </a:rPr>
              <a:t>Artículo 38</a:t>
            </a:r>
          </a:p>
          <a:p>
            <a:pPr algn="just"/>
            <a:endParaRPr lang="es-MX" sz="600">
              <a:latin typeface="Metropolis"/>
              <a:cs typeface="Metropolis"/>
            </a:endParaRPr>
          </a:p>
          <a:p>
            <a:pPr algn="just"/>
            <a:r>
              <a:rPr lang="es-MX" sz="2000">
                <a:latin typeface="Metropolis"/>
                <a:cs typeface="Metropolis"/>
              </a:rPr>
              <a:t>1. La Corte, cuya función es decidir conforme al derecho internacional las controversias que le sean sometidas, deberá aplicar:</a:t>
            </a:r>
          </a:p>
          <a:p>
            <a:pPr marL="285750" indent="-285750" algn="just">
              <a:buFontTx/>
              <a:buChar char="-"/>
            </a:pPr>
            <a:r>
              <a:rPr lang="es-MX" sz="2000">
                <a:latin typeface="Metropolis"/>
                <a:cs typeface="Metropolis"/>
              </a:rPr>
              <a:t>a. …; </a:t>
            </a:r>
          </a:p>
          <a:p>
            <a:pPr marL="285750" indent="-285750" algn="just">
              <a:buFontTx/>
              <a:buChar char="-"/>
            </a:pPr>
            <a:r>
              <a:rPr lang="es-MX" sz="2000" i="1">
                <a:solidFill>
                  <a:srgbClr val="FF0000"/>
                </a:solidFill>
                <a:effectLst>
                  <a:outerShdw blurRad="38100" dist="38100" dir="2700000" algn="tl">
                    <a:srgbClr val="000000">
                      <a:alpha val="43137"/>
                    </a:srgbClr>
                  </a:outerShdw>
                </a:effectLst>
                <a:latin typeface="Metropolis"/>
                <a:cs typeface="Metropolis"/>
              </a:rPr>
              <a:t>b. la costumbre internacional como prueba de una práctica generalmente aceptada como derecho;</a:t>
            </a:r>
          </a:p>
          <a:p>
            <a:pPr marL="285750" indent="-285750" algn="just">
              <a:buFontTx/>
              <a:buChar char="-"/>
            </a:pPr>
            <a:r>
              <a:rPr lang="es-MX" sz="2000">
                <a:latin typeface="Metropolis"/>
                <a:cs typeface="Metropolis"/>
              </a:rPr>
              <a:t>c. …;</a:t>
            </a:r>
          </a:p>
          <a:p>
            <a:pPr marL="285750" indent="-285750" algn="just">
              <a:buFontTx/>
              <a:buChar char="-"/>
            </a:pPr>
            <a:r>
              <a:rPr lang="es-MX" sz="2000">
                <a:latin typeface="Metropolis"/>
                <a:cs typeface="Metropolis"/>
              </a:rPr>
              <a:t>d…. .</a:t>
            </a:r>
            <a:endParaRPr lang="es-MX" sz="1050">
              <a:latin typeface="Metropolis"/>
              <a:cs typeface="Metropolis"/>
            </a:endParaRPr>
          </a:p>
        </p:txBody>
      </p:sp>
      <p:sp>
        <p:nvSpPr>
          <p:cNvPr id="10" name="CuadroTexto 9">
            <a:extLst>
              <a:ext uri="{FF2B5EF4-FFF2-40B4-BE49-F238E27FC236}">
                <a16:creationId xmlns:a16="http://schemas.microsoft.com/office/drawing/2014/main" id="{E9109E8A-08D6-48CF-8A8D-0443D1BFF74C}"/>
              </a:ext>
            </a:extLst>
          </p:cNvPr>
          <p:cNvSpPr txBox="1"/>
          <p:nvPr/>
        </p:nvSpPr>
        <p:spPr>
          <a:xfrm>
            <a:off x="260627" y="6349218"/>
            <a:ext cx="7329311" cy="276999"/>
          </a:xfrm>
          <a:prstGeom prst="rect">
            <a:avLst/>
          </a:prstGeom>
          <a:noFill/>
        </p:spPr>
        <p:txBody>
          <a:bodyPr wrap="square" rtlCol="0">
            <a:spAutoFit/>
          </a:bodyPr>
          <a:lstStyle/>
          <a:p>
            <a:pPr algn="just"/>
            <a:r>
              <a:rPr lang="es-ES" sz="1200">
                <a:latin typeface="Metropolis Light"/>
                <a:cs typeface="Metropolis Light"/>
              </a:rPr>
              <a:t>Consultado en: Estatuto de la Corte Internacional URL: </a:t>
            </a:r>
            <a:r>
              <a:rPr lang="es-MX" sz="1200">
                <a:hlinkClick r:id="rId3"/>
              </a:rPr>
              <a:t>https://www.un.org/es/documents/icjstatute/chap2.htm</a:t>
            </a:r>
            <a:r>
              <a:rPr lang="es-MX" sz="1200"/>
              <a:t> </a:t>
            </a:r>
            <a:endParaRPr lang="es-ES" sz="1200">
              <a:latin typeface="Metropolis Light"/>
              <a:cs typeface="Metropolis Light"/>
            </a:endParaRPr>
          </a:p>
        </p:txBody>
      </p:sp>
    </p:spTree>
    <p:extLst>
      <p:ext uri="{BB962C8B-B14F-4D97-AF65-F5344CB8AC3E}">
        <p14:creationId xmlns:p14="http://schemas.microsoft.com/office/powerpoint/2010/main" val="16246549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9" name="CuadroTexto 8">
            <a:extLst>
              <a:ext uri="{FF2B5EF4-FFF2-40B4-BE49-F238E27FC236}">
                <a16:creationId xmlns:a16="http://schemas.microsoft.com/office/drawing/2014/main" id="{92164501-2823-4BD2-8ACF-1BE4DB00DE89}"/>
              </a:ext>
            </a:extLst>
          </p:cNvPr>
          <p:cNvSpPr txBox="1"/>
          <p:nvPr/>
        </p:nvSpPr>
        <p:spPr>
          <a:xfrm>
            <a:off x="580586" y="1125905"/>
            <a:ext cx="7982828" cy="4031873"/>
          </a:xfrm>
          <a:prstGeom prst="rect">
            <a:avLst/>
          </a:prstGeom>
          <a:noFill/>
        </p:spPr>
        <p:txBody>
          <a:bodyPr wrap="square" rtlCol="0">
            <a:spAutoFit/>
          </a:bodyPr>
          <a:lstStyle/>
          <a:p>
            <a:pPr algn="ctr">
              <a:lnSpc>
                <a:spcPct val="150000"/>
              </a:lnSpc>
            </a:pPr>
            <a:r>
              <a:rPr lang="es-ES" sz="2400">
                <a:latin typeface="Metropolis"/>
                <a:cs typeface="Metropolis"/>
              </a:rPr>
              <a:t>C)  La Jurisprudencia Internacional </a:t>
            </a:r>
            <a:endParaRPr lang="es-MX" sz="600">
              <a:latin typeface="Metropolis"/>
              <a:cs typeface="Metropolis"/>
            </a:endParaRPr>
          </a:p>
          <a:p>
            <a:pPr algn="just"/>
            <a:endParaRPr lang="es-MX" sz="2000">
              <a:latin typeface="Metropolis"/>
              <a:cs typeface="Metropolis"/>
            </a:endParaRPr>
          </a:p>
          <a:p>
            <a:pPr algn="just"/>
            <a:r>
              <a:rPr lang="es-MX" sz="2000">
                <a:latin typeface="Metropolis"/>
                <a:cs typeface="Metropolis"/>
              </a:rPr>
              <a:t>Entendiendo a esta como aquellas resoluciones que por considerarse precedentes de alta importancia social, es que en los casos futuros se puede considerar de forma análoga los caso para el momento de resolver otros similares, tal es la magnitud de estas sentencias que por ejemplo en México tenemos el Caso Radilla o también conocido como el famoso expediente “Varios 912/2010” en el que se vinculo al estado mexicano para que se hiciera valida una sentencia emitida por los tribunales internacionales dada su alta violación a la esfera jurídica de varios derechos humanos y de los que se exigía la desaparición forzada del Señor Rosendo Radilla Pacheco.</a:t>
            </a:r>
            <a:endParaRPr lang="es-MX" sz="1050">
              <a:latin typeface="Metropolis"/>
              <a:cs typeface="Metropolis"/>
            </a:endParaRPr>
          </a:p>
        </p:txBody>
      </p:sp>
      <p:sp>
        <p:nvSpPr>
          <p:cNvPr id="10" name="CuadroTexto 9">
            <a:extLst>
              <a:ext uri="{FF2B5EF4-FFF2-40B4-BE49-F238E27FC236}">
                <a16:creationId xmlns:a16="http://schemas.microsoft.com/office/drawing/2014/main" id="{E9109E8A-08D6-48CF-8A8D-0443D1BFF74C}"/>
              </a:ext>
            </a:extLst>
          </p:cNvPr>
          <p:cNvSpPr txBox="1"/>
          <p:nvPr/>
        </p:nvSpPr>
        <p:spPr>
          <a:xfrm>
            <a:off x="260627" y="6164552"/>
            <a:ext cx="7329311" cy="461665"/>
          </a:xfrm>
          <a:prstGeom prst="rect">
            <a:avLst/>
          </a:prstGeom>
          <a:noFill/>
        </p:spPr>
        <p:txBody>
          <a:bodyPr wrap="square" rtlCol="0">
            <a:spAutoFit/>
          </a:bodyPr>
          <a:lstStyle/>
          <a:p>
            <a:pPr algn="just"/>
            <a:r>
              <a:rPr lang="es-ES" sz="1200">
                <a:latin typeface="Metropolis Light"/>
                <a:cs typeface="Metropolis Light"/>
              </a:rPr>
              <a:t>Consulta del Caso Rosendo Radilla</a:t>
            </a:r>
          </a:p>
          <a:p>
            <a:pPr algn="just"/>
            <a:r>
              <a:rPr lang="es-ES" sz="1200">
                <a:latin typeface="Metropolis Light"/>
                <a:cs typeface="Metropolis Light"/>
              </a:rPr>
              <a:t>URL: </a:t>
            </a:r>
            <a:r>
              <a:rPr lang="es-ES" sz="1200">
                <a:latin typeface="Metropolis Light"/>
                <a:cs typeface="Metropolis Light"/>
                <a:hlinkClick r:id="rId3"/>
              </a:rPr>
              <a:t>https://</a:t>
            </a:r>
            <a:r>
              <a:rPr lang="es-ES" sz="1200" err="1">
                <a:latin typeface="Metropolis Light"/>
                <a:cs typeface="Metropolis Light"/>
                <a:hlinkClick r:id="rId3"/>
              </a:rPr>
              <a:t>www.sitios.scjn.gob.mx</a:t>
            </a:r>
            <a:r>
              <a:rPr lang="es-ES" sz="1200">
                <a:latin typeface="Metropolis Light"/>
                <a:cs typeface="Metropolis Light"/>
                <a:hlinkClick r:id="rId3"/>
              </a:rPr>
              <a:t>/</a:t>
            </a:r>
            <a:r>
              <a:rPr lang="es-ES" sz="1200" err="1">
                <a:latin typeface="Metropolis Light"/>
                <a:cs typeface="Metropolis Light"/>
                <a:hlinkClick r:id="rId3"/>
              </a:rPr>
              <a:t>codhap</a:t>
            </a:r>
            <a:r>
              <a:rPr lang="es-ES" sz="1200">
                <a:latin typeface="Metropolis Light"/>
                <a:cs typeface="Metropolis Light"/>
                <a:hlinkClick r:id="rId3"/>
              </a:rPr>
              <a:t>/</a:t>
            </a:r>
            <a:r>
              <a:rPr lang="es-ES" sz="1200" err="1">
                <a:latin typeface="Metropolis Light"/>
                <a:cs typeface="Metropolis Light"/>
                <a:hlinkClick r:id="rId3"/>
              </a:rPr>
              <a:t>sites</a:t>
            </a:r>
            <a:r>
              <a:rPr lang="es-ES" sz="1200">
                <a:latin typeface="Metropolis Light"/>
                <a:cs typeface="Metropolis Light"/>
                <a:hlinkClick r:id="rId3"/>
              </a:rPr>
              <a:t>/default/files/</a:t>
            </a:r>
            <a:r>
              <a:rPr lang="es-ES" sz="1200" err="1">
                <a:latin typeface="Metropolis Light"/>
                <a:cs typeface="Metropolis Light"/>
                <a:hlinkClick r:id="rId3"/>
              </a:rPr>
              <a:t>cronicas_pdf_sr</a:t>
            </a:r>
            <a:r>
              <a:rPr lang="es-ES" sz="1200">
                <a:latin typeface="Metropolis Light"/>
                <a:cs typeface="Metropolis Light"/>
                <a:hlinkClick r:id="rId3"/>
              </a:rPr>
              <a:t>/</a:t>
            </a:r>
            <a:r>
              <a:rPr lang="es-ES" sz="1200" err="1">
                <a:latin typeface="Metropolis Light"/>
                <a:cs typeface="Metropolis Light"/>
                <a:hlinkClick r:id="rId3"/>
              </a:rPr>
              <a:t>TP</a:t>
            </a:r>
            <a:r>
              <a:rPr lang="es-ES" sz="1200">
                <a:latin typeface="Metropolis Light"/>
                <a:cs typeface="Metropolis Light"/>
                <a:hlinkClick r:id="rId3"/>
              </a:rPr>
              <a:t>-140711-</a:t>
            </a:r>
            <a:r>
              <a:rPr lang="es-ES" sz="1200" err="1">
                <a:latin typeface="Metropolis Light"/>
                <a:cs typeface="Metropolis Light"/>
                <a:hlinkClick r:id="rId3"/>
              </a:rPr>
              <a:t>MBLR</a:t>
            </a:r>
            <a:r>
              <a:rPr lang="es-ES" sz="1200">
                <a:latin typeface="Metropolis Light"/>
                <a:cs typeface="Metropolis Light"/>
                <a:hlinkClick r:id="rId3"/>
              </a:rPr>
              <a:t>-</a:t>
            </a:r>
            <a:r>
              <a:rPr lang="es-ES" sz="1200" err="1">
                <a:latin typeface="Metropolis Light"/>
                <a:cs typeface="Metropolis Light"/>
                <a:hlinkClick r:id="rId3"/>
              </a:rPr>
              <a:t>912.pdf</a:t>
            </a:r>
            <a:r>
              <a:rPr lang="es-ES" sz="1200">
                <a:latin typeface="Metropolis Light"/>
                <a:cs typeface="Metropolis Light"/>
              </a:rPr>
              <a:t> </a:t>
            </a:r>
          </a:p>
        </p:txBody>
      </p:sp>
    </p:spTree>
    <p:extLst>
      <p:ext uri="{BB962C8B-B14F-4D97-AF65-F5344CB8AC3E}">
        <p14:creationId xmlns:p14="http://schemas.microsoft.com/office/powerpoint/2010/main" val="3578062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9" name="CuadroTexto 8">
            <a:extLst>
              <a:ext uri="{FF2B5EF4-FFF2-40B4-BE49-F238E27FC236}">
                <a16:creationId xmlns:a16="http://schemas.microsoft.com/office/drawing/2014/main" id="{92164501-2823-4BD2-8ACF-1BE4DB00DE89}"/>
              </a:ext>
            </a:extLst>
          </p:cNvPr>
          <p:cNvSpPr txBox="1"/>
          <p:nvPr/>
        </p:nvSpPr>
        <p:spPr>
          <a:xfrm>
            <a:off x="580586" y="1413063"/>
            <a:ext cx="7982828" cy="4031873"/>
          </a:xfrm>
          <a:prstGeom prst="rect">
            <a:avLst/>
          </a:prstGeom>
          <a:noFill/>
        </p:spPr>
        <p:txBody>
          <a:bodyPr wrap="square" rtlCol="0">
            <a:spAutoFit/>
          </a:bodyPr>
          <a:lstStyle/>
          <a:p>
            <a:pPr algn="ctr">
              <a:lnSpc>
                <a:spcPct val="150000"/>
              </a:lnSpc>
            </a:pPr>
            <a:r>
              <a:rPr lang="es-ES" sz="2400">
                <a:latin typeface="Metropolis"/>
                <a:cs typeface="Metropolis"/>
              </a:rPr>
              <a:t>D)  La Doctrina </a:t>
            </a:r>
            <a:endParaRPr lang="es-MX" sz="1100">
              <a:latin typeface="Metropolis"/>
              <a:cs typeface="Metropolis"/>
            </a:endParaRPr>
          </a:p>
          <a:p>
            <a:pPr algn="just"/>
            <a:endParaRPr lang="es-MX" sz="2000">
              <a:latin typeface="Metropolis"/>
              <a:cs typeface="Metropolis"/>
            </a:endParaRPr>
          </a:p>
          <a:p>
            <a:pPr algn="just"/>
            <a:r>
              <a:rPr lang="es-MX" sz="2000">
                <a:latin typeface="Metropolis"/>
                <a:cs typeface="Metropolis"/>
              </a:rPr>
              <a:t>La doctrina que reviste al Derecho Internacional Privado en México, a lo largo de varios años se mantuvo endeble puesto que nunca existió fuente o corriente que estableciera el camino a seguir para los juristas del derecho internacional mexicano y no fue hasta que en </a:t>
            </a:r>
            <a:r>
              <a:rPr lang="es-MX" sz="2000" i="1">
                <a:solidFill>
                  <a:srgbClr val="2D53FE"/>
                </a:solidFill>
                <a:latin typeface="Metropolis"/>
                <a:cs typeface="Metropolis"/>
              </a:rPr>
              <a:t>“1932, con la entrada en vigor del Código Civil para el Distrito Federal en Materia Común y para toda la Republica  en Materia Federal”</a:t>
            </a:r>
            <a:r>
              <a:rPr lang="es-MX" sz="2000">
                <a:solidFill>
                  <a:srgbClr val="2D53FE"/>
                </a:solidFill>
                <a:latin typeface="Metropolis"/>
                <a:cs typeface="Metropolis"/>
              </a:rPr>
              <a:t> </a:t>
            </a:r>
            <a:r>
              <a:rPr lang="es-MX" sz="2000">
                <a:latin typeface="Metropolis"/>
                <a:cs typeface="Metropolis"/>
              </a:rPr>
              <a:t>que la corriente que guio al país, fue la del Territorialismo, que </a:t>
            </a:r>
            <a:r>
              <a:rPr lang="es-MX" sz="2000" i="1">
                <a:solidFill>
                  <a:srgbClr val="2D53FE"/>
                </a:solidFill>
                <a:latin typeface="Metropolis"/>
                <a:cs typeface="Metropolis"/>
              </a:rPr>
              <a:t>“cerro jurídicamente a México hacia el exterior y con él la doctrina fue muy escasa hasta la década de 1980, cuando se reinicio una nueva corriente doctrinal, incluidas en 1987 las reformas a aquel Código.”</a:t>
            </a:r>
          </a:p>
        </p:txBody>
      </p:sp>
      <p:sp>
        <p:nvSpPr>
          <p:cNvPr id="10" name="CuadroTexto 9">
            <a:extLst>
              <a:ext uri="{FF2B5EF4-FFF2-40B4-BE49-F238E27FC236}">
                <a16:creationId xmlns:a16="http://schemas.microsoft.com/office/drawing/2014/main" id="{E9109E8A-08D6-48CF-8A8D-0443D1BFF74C}"/>
              </a:ext>
            </a:extLst>
          </p:cNvPr>
          <p:cNvSpPr txBox="1"/>
          <p:nvPr/>
        </p:nvSpPr>
        <p:spPr>
          <a:xfrm>
            <a:off x="345244" y="6187260"/>
            <a:ext cx="7006361" cy="461665"/>
          </a:xfrm>
          <a:prstGeom prst="rect">
            <a:avLst/>
          </a:prstGeom>
          <a:noFill/>
        </p:spPr>
        <p:txBody>
          <a:bodyPr wrap="square" rtlCol="0">
            <a:spAutoFit/>
          </a:bodyPr>
          <a:lstStyle/>
          <a:p>
            <a:pPr algn="just"/>
            <a:r>
              <a:rPr lang="es-ES" sz="1200">
                <a:latin typeface="Metropolis Light"/>
                <a:cs typeface="Metropolis Light"/>
              </a:rPr>
              <a:t>Extraído de: </a:t>
            </a:r>
            <a:r>
              <a:rPr lang="es-MX" sz="1200" u="sng">
                <a:solidFill>
                  <a:srgbClr val="0070C0"/>
                </a:solidFill>
                <a:latin typeface="Metropolis Light"/>
                <a:cs typeface="Metropolis Light"/>
              </a:rPr>
              <a:t>PEREZNIETO, Leonel, </a:t>
            </a:r>
            <a:r>
              <a:rPr lang="es-MX" sz="1200" i="1" u="sng">
                <a:solidFill>
                  <a:srgbClr val="0070C0"/>
                </a:solidFill>
                <a:latin typeface="Metropolis Light"/>
                <a:cs typeface="Metropolis Light"/>
              </a:rPr>
              <a:t>“Derecho Internacional Privado”</a:t>
            </a:r>
            <a:r>
              <a:rPr lang="es-MX" sz="1200" u="sng">
                <a:solidFill>
                  <a:srgbClr val="0070C0"/>
                </a:solidFill>
                <a:latin typeface="Metropolis Light"/>
                <a:cs typeface="Metropolis Light"/>
              </a:rPr>
              <a:t>, Editorial Oxford, UNAM, México, Decima Edición, 2015, pág. 29 </a:t>
            </a:r>
            <a:endParaRPr lang="es-ES" sz="1200">
              <a:latin typeface="Metropolis Light"/>
              <a:cs typeface="Metropolis Light"/>
            </a:endParaRPr>
          </a:p>
        </p:txBody>
      </p:sp>
    </p:spTree>
    <p:extLst>
      <p:ext uri="{BB962C8B-B14F-4D97-AF65-F5344CB8AC3E}">
        <p14:creationId xmlns:p14="http://schemas.microsoft.com/office/powerpoint/2010/main" val="28211435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9" name="CuadroTexto 8">
            <a:extLst>
              <a:ext uri="{FF2B5EF4-FFF2-40B4-BE49-F238E27FC236}">
                <a16:creationId xmlns:a16="http://schemas.microsoft.com/office/drawing/2014/main" id="{92164501-2823-4BD2-8ACF-1BE4DB00DE89}"/>
              </a:ext>
            </a:extLst>
          </p:cNvPr>
          <p:cNvSpPr txBox="1"/>
          <p:nvPr/>
        </p:nvSpPr>
        <p:spPr>
          <a:xfrm>
            <a:off x="611666" y="997350"/>
            <a:ext cx="7920667" cy="4955203"/>
          </a:xfrm>
          <a:prstGeom prst="rect">
            <a:avLst/>
          </a:prstGeom>
          <a:noFill/>
        </p:spPr>
        <p:txBody>
          <a:bodyPr wrap="square" rtlCol="0">
            <a:spAutoFit/>
          </a:bodyPr>
          <a:lstStyle/>
          <a:p>
            <a:pPr algn="ctr">
              <a:lnSpc>
                <a:spcPct val="150000"/>
              </a:lnSpc>
            </a:pPr>
            <a:r>
              <a:rPr lang="es-ES" sz="2400">
                <a:latin typeface="Metropolis"/>
                <a:cs typeface="Metropolis"/>
              </a:rPr>
              <a:t>E)  Las Conferencias Diplomáticas y los Congresos </a:t>
            </a:r>
          </a:p>
          <a:p>
            <a:pPr algn="just"/>
            <a:endParaRPr lang="es-MX" sz="2000">
              <a:latin typeface="Metropolis"/>
              <a:cs typeface="Metropolis"/>
            </a:endParaRPr>
          </a:p>
          <a:p>
            <a:pPr algn="just"/>
            <a:r>
              <a:rPr lang="es-MX" sz="2000">
                <a:latin typeface="Metropolis"/>
                <a:cs typeface="Metropolis"/>
              </a:rPr>
              <a:t>“Las Conferencias diplomáticas son reuniones gubernamentales en las que se discuten, aprueban y firman convenciones y tratados internacionales. En el ámbito del Derecho Internacional Privado son significativas las cuatro siguientes: </a:t>
            </a:r>
          </a:p>
          <a:p>
            <a:pPr algn="just"/>
            <a:endParaRPr lang="es-MX" sz="2000">
              <a:latin typeface="Metropolis"/>
              <a:cs typeface="Metropolis"/>
            </a:endParaRPr>
          </a:p>
          <a:p>
            <a:pPr marL="457200" indent="-457200" algn="just">
              <a:buAutoNum type="arabicPeriod"/>
            </a:pPr>
            <a:r>
              <a:rPr lang="es-MX" sz="2000">
                <a:latin typeface="Metropolis"/>
                <a:cs typeface="Metropolis"/>
              </a:rPr>
              <a:t>La Comisión de las Naciones Unidas para el Derecho Internacional Mercantil Internacional (</a:t>
            </a:r>
            <a:r>
              <a:rPr lang="es-MX" sz="2000" err="1">
                <a:latin typeface="Metropolis"/>
                <a:cs typeface="Metropolis"/>
              </a:rPr>
              <a:t>CNUDMI</a:t>
            </a:r>
            <a:r>
              <a:rPr lang="es-MX" sz="2000">
                <a:latin typeface="Metropolis"/>
                <a:cs typeface="Metropolis"/>
              </a:rPr>
              <a:t> o, en Ingles, </a:t>
            </a:r>
            <a:r>
              <a:rPr lang="es-MX" sz="2000" err="1">
                <a:latin typeface="Metropolis"/>
                <a:cs typeface="Metropolis"/>
              </a:rPr>
              <a:t>UNCITRAL</a:t>
            </a:r>
            <a:r>
              <a:rPr lang="es-MX" sz="2000">
                <a:latin typeface="Metropolis"/>
                <a:cs typeface="Metropolis"/>
              </a:rPr>
              <a:t>).</a:t>
            </a:r>
          </a:p>
          <a:p>
            <a:pPr marL="457200" indent="-457200" algn="just">
              <a:buAutoNum type="arabicPeriod"/>
            </a:pPr>
            <a:r>
              <a:rPr lang="es-MX" sz="2000">
                <a:latin typeface="Metropolis"/>
                <a:cs typeface="Metropolis"/>
              </a:rPr>
              <a:t>La Conferencia Permanente de la Haya sobre Derecho Internacional Privado, fundada en 1955.</a:t>
            </a:r>
          </a:p>
          <a:p>
            <a:pPr marL="457200" indent="-457200" algn="just">
              <a:buAutoNum type="arabicPeriod"/>
            </a:pPr>
            <a:r>
              <a:rPr lang="es-MX" sz="2000">
                <a:latin typeface="Metropolis"/>
                <a:cs typeface="Metropolis"/>
              </a:rPr>
              <a:t>El Instituto Internacional para la Unificación del Derecho Privado (</a:t>
            </a:r>
            <a:r>
              <a:rPr lang="es-MX" sz="2000" err="1">
                <a:latin typeface="Metropolis"/>
                <a:cs typeface="Metropolis"/>
              </a:rPr>
              <a:t>UNIDROIT</a:t>
            </a:r>
            <a:r>
              <a:rPr lang="es-MX" sz="2000">
                <a:latin typeface="Metropolis"/>
                <a:cs typeface="Metropolis"/>
              </a:rPr>
              <a:t>).</a:t>
            </a:r>
          </a:p>
          <a:p>
            <a:pPr marL="457200" indent="-457200" algn="just">
              <a:buAutoNum type="arabicPeriod"/>
            </a:pPr>
            <a:r>
              <a:rPr lang="es-MX" sz="2000">
                <a:latin typeface="Metropolis"/>
                <a:cs typeface="Metropolis"/>
              </a:rPr>
              <a:t>La Conferencia Americana Especializada sobre Derecho Internacional Privado (</a:t>
            </a:r>
            <a:r>
              <a:rPr lang="es-MX" sz="2000" err="1">
                <a:latin typeface="Metropolis"/>
                <a:cs typeface="Metropolis"/>
              </a:rPr>
              <a:t>CIDIP</a:t>
            </a:r>
            <a:r>
              <a:rPr lang="es-MX" sz="2000">
                <a:latin typeface="Metropolis"/>
                <a:cs typeface="Metropolis"/>
              </a:rPr>
              <a:t>).”</a:t>
            </a:r>
          </a:p>
        </p:txBody>
      </p:sp>
      <p:sp>
        <p:nvSpPr>
          <p:cNvPr id="11" name="CuadroTexto 10">
            <a:extLst>
              <a:ext uri="{FF2B5EF4-FFF2-40B4-BE49-F238E27FC236}">
                <a16:creationId xmlns:a16="http://schemas.microsoft.com/office/drawing/2014/main" id="{15B0AD4D-4F03-43C3-8631-867735C33135}"/>
              </a:ext>
            </a:extLst>
          </p:cNvPr>
          <p:cNvSpPr txBox="1"/>
          <p:nvPr/>
        </p:nvSpPr>
        <p:spPr>
          <a:xfrm>
            <a:off x="345244" y="6261225"/>
            <a:ext cx="7006361" cy="461665"/>
          </a:xfrm>
          <a:prstGeom prst="rect">
            <a:avLst/>
          </a:prstGeom>
          <a:noFill/>
        </p:spPr>
        <p:txBody>
          <a:bodyPr wrap="square" rtlCol="0">
            <a:spAutoFit/>
          </a:bodyPr>
          <a:lstStyle/>
          <a:p>
            <a:pPr algn="just"/>
            <a:r>
              <a:rPr lang="es-ES" sz="1200">
                <a:latin typeface="Metropolis Light"/>
                <a:cs typeface="Metropolis Light"/>
              </a:rPr>
              <a:t>Extraído de: </a:t>
            </a:r>
            <a:r>
              <a:rPr lang="es-MX" sz="1200" u="sng">
                <a:solidFill>
                  <a:srgbClr val="0070C0"/>
                </a:solidFill>
                <a:latin typeface="Metropolis Light"/>
                <a:cs typeface="Metropolis Light"/>
              </a:rPr>
              <a:t>PEREZNIETO, Leonel, </a:t>
            </a:r>
            <a:r>
              <a:rPr lang="es-MX" sz="1200" i="1" u="sng">
                <a:solidFill>
                  <a:srgbClr val="0070C0"/>
                </a:solidFill>
                <a:latin typeface="Metropolis Light"/>
                <a:cs typeface="Metropolis Light"/>
              </a:rPr>
              <a:t>“Derecho Internacional Privado”</a:t>
            </a:r>
            <a:r>
              <a:rPr lang="es-MX" sz="1200" u="sng">
                <a:solidFill>
                  <a:srgbClr val="0070C0"/>
                </a:solidFill>
                <a:latin typeface="Metropolis Light"/>
                <a:cs typeface="Metropolis Light"/>
              </a:rPr>
              <a:t>, Editorial Oxford, UNAM, México, Decima Edición, 2015, pág. 37 – 38. </a:t>
            </a:r>
            <a:endParaRPr lang="es-ES" sz="1200">
              <a:latin typeface="Metropolis Light"/>
              <a:cs typeface="Metropolis Light"/>
            </a:endParaRPr>
          </a:p>
        </p:txBody>
      </p:sp>
    </p:spTree>
    <p:extLst>
      <p:ext uri="{BB962C8B-B14F-4D97-AF65-F5344CB8AC3E}">
        <p14:creationId xmlns:p14="http://schemas.microsoft.com/office/powerpoint/2010/main" val="2547675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A7F88E7B-B72F-44EE-97A8-5ECA7ECB0248}"/>
              </a:ext>
            </a:extLst>
          </p:cNvPr>
          <p:cNvSpPr txBox="1">
            <a:spLocks/>
          </p:cNvSpPr>
          <p:nvPr/>
        </p:nvSpPr>
        <p:spPr>
          <a:xfrm>
            <a:off x="140291" y="-44049"/>
            <a:ext cx="8089307" cy="101219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a:solidFill>
                  <a:schemeClr val="bg1"/>
                </a:solidFill>
                <a:latin typeface="Metropolis Extra Bold"/>
                <a:cs typeface="Metropolis Extra Bold"/>
              </a:rPr>
              <a:t>Guion Explicativo para el empleo del Material.  </a:t>
            </a:r>
          </a:p>
        </p:txBody>
      </p:sp>
      <p:sp>
        <p:nvSpPr>
          <p:cNvPr id="7" name="CuadroTexto 6">
            <a:extLst>
              <a:ext uri="{FF2B5EF4-FFF2-40B4-BE49-F238E27FC236}">
                <a16:creationId xmlns:a16="http://schemas.microsoft.com/office/drawing/2014/main" id="{4E179EC2-99B5-4893-A107-FA2E98B69A15}"/>
              </a:ext>
            </a:extLst>
          </p:cNvPr>
          <p:cNvSpPr txBox="1"/>
          <p:nvPr/>
        </p:nvSpPr>
        <p:spPr>
          <a:xfrm>
            <a:off x="603545" y="1147111"/>
            <a:ext cx="7936909" cy="5078313"/>
          </a:xfrm>
          <a:prstGeom prst="rect">
            <a:avLst/>
          </a:prstGeom>
          <a:noFill/>
        </p:spPr>
        <p:txBody>
          <a:bodyPr wrap="square" rtlCol="0">
            <a:spAutoFit/>
          </a:bodyPr>
          <a:lstStyle/>
          <a:p>
            <a:pPr algn="just"/>
            <a:r>
              <a:rPr lang="es-MX" dirty="0">
                <a:effectLst>
                  <a:outerShdw blurRad="38100" dist="38100" dir="2700000" algn="tl">
                    <a:srgbClr val="000000">
                      <a:alpha val="43137"/>
                    </a:srgbClr>
                  </a:outerShdw>
                </a:effectLst>
                <a:latin typeface="Metropolis"/>
                <a:cs typeface="Metropolis"/>
              </a:rPr>
              <a:t>Desarrollo: </a:t>
            </a:r>
          </a:p>
          <a:p>
            <a:pPr marL="342900" indent="-342900" algn="just">
              <a:buAutoNum type="arabicPeriod"/>
            </a:pPr>
            <a:r>
              <a:rPr lang="es-MX" dirty="0">
                <a:latin typeface="Metropolis"/>
                <a:cs typeface="Metropolis"/>
              </a:rPr>
              <a:t>Se da a conocer el nombre de la primera Unidad respecto de la UA de Derecho Internacional Privado.</a:t>
            </a:r>
          </a:p>
          <a:p>
            <a:pPr marL="342900" indent="-342900" algn="just">
              <a:buAutoNum type="arabicPeriod"/>
            </a:pPr>
            <a:r>
              <a:rPr lang="es-MX" dirty="0">
                <a:latin typeface="Metropolis"/>
                <a:cs typeface="Metropolis"/>
              </a:rPr>
              <a:t>Se Conceptualiza al </a:t>
            </a:r>
            <a:r>
              <a:rPr lang="es-MX" dirty="0" err="1">
                <a:latin typeface="Metropolis"/>
                <a:cs typeface="Metropolis"/>
              </a:rPr>
              <a:t>DIPr</a:t>
            </a:r>
            <a:endParaRPr lang="es-MX" dirty="0">
              <a:latin typeface="Metropolis"/>
              <a:cs typeface="Metropolis"/>
            </a:endParaRPr>
          </a:p>
          <a:p>
            <a:pPr marL="342900" indent="-342900" algn="just">
              <a:buAutoNum type="arabicPeriod"/>
            </a:pPr>
            <a:r>
              <a:rPr lang="es-MX" dirty="0">
                <a:latin typeface="Metropolis"/>
                <a:cs typeface="Metropolis"/>
              </a:rPr>
              <a:t>Se exponen y explican las Características del </a:t>
            </a:r>
            <a:r>
              <a:rPr lang="es-MX" dirty="0" err="1">
                <a:latin typeface="Metropolis"/>
                <a:cs typeface="Metropolis"/>
              </a:rPr>
              <a:t>DIPr</a:t>
            </a:r>
            <a:endParaRPr lang="es-MX" dirty="0">
              <a:latin typeface="Metropolis"/>
              <a:cs typeface="Metropolis"/>
            </a:endParaRPr>
          </a:p>
          <a:p>
            <a:pPr marL="342900" indent="-342900" algn="just">
              <a:buAutoNum type="arabicPeriod"/>
            </a:pPr>
            <a:r>
              <a:rPr lang="es-MX" dirty="0">
                <a:latin typeface="Metropolis"/>
                <a:cs typeface="Metropolis"/>
              </a:rPr>
              <a:t>Se enuncia el Objeto del </a:t>
            </a:r>
            <a:r>
              <a:rPr lang="es-MX" dirty="0" err="1">
                <a:latin typeface="Metropolis"/>
                <a:cs typeface="Metropolis"/>
              </a:rPr>
              <a:t>DIPr</a:t>
            </a:r>
            <a:endParaRPr lang="es-MX" dirty="0">
              <a:latin typeface="Metropolis"/>
              <a:cs typeface="Metropolis"/>
            </a:endParaRPr>
          </a:p>
          <a:p>
            <a:pPr marL="342900" indent="-342900" algn="just">
              <a:buAutoNum type="arabicPeriod"/>
            </a:pPr>
            <a:r>
              <a:rPr lang="es-MX" dirty="0">
                <a:latin typeface="Metropolis"/>
                <a:cs typeface="Metropolis"/>
              </a:rPr>
              <a:t>Se explica que es el Derecho Interno y que es el Derecho Externo o Extranjero, exponiendo cuales son sus principales diferencias entre ambos. </a:t>
            </a:r>
          </a:p>
          <a:p>
            <a:pPr marL="342900" indent="-342900" algn="just">
              <a:buAutoNum type="arabicPeriod"/>
            </a:pPr>
            <a:r>
              <a:rPr lang="es-MX" dirty="0">
                <a:latin typeface="Metropolis"/>
                <a:cs typeface="Metropolis"/>
              </a:rPr>
              <a:t>Se da Apertura a los alumnos para que investiguen cuales son las Escuelas del </a:t>
            </a:r>
            <a:r>
              <a:rPr lang="es-MX" dirty="0" err="1">
                <a:latin typeface="Metropolis"/>
                <a:cs typeface="Metropolis"/>
              </a:rPr>
              <a:t>DIPr</a:t>
            </a:r>
            <a:r>
              <a:rPr lang="es-MX" dirty="0">
                <a:latin typeface="Metropolis"/>
                <a:cs typeface="Metropolis"/>
              </a:rPr>
              <a:t>.</a:t>
            </a:r>
          </a:p>
          <a:p>
            <a:pPr marL="342900" indent="-342900" algn="just">
              <a:buAutoNum type="arabicPeriod"/>
            </a:pPr>
            <a:r>
              <a:rPr lang="es-MX" dirty="0">
                <a:latin typeface="Metropolis"/>
                <a:cs typeface="Metropolis"/>
              </a:rPr>
              <a:t>Exponemos las Escuelas del </a:t>
            </a:r>
            <a:r>
              <a:rPr lang="es-MX" dirty="0" err="1">
                <a:latin typeface="Metropolis"/>
                <a:cs typeface="Metropolis"/>
              </a:rPr>
              <a:t>DIPr</a:t>
            </a:r>
            <a:r>
              <a:rPr lang="es-MX" dirty="0">
                <a:latin typeface="Metropolis"/>
                <a:cs typeface="Metropolis"/>
              </a:rPr>
              <a:t>: La Edad Media, La Holandesa, La Moderna y La Contemporánea.</a:t>
            </a:r>
          </a:p>
          <a:p>
            <a:pPr marL="342900" indent="-342900" algn="just">
              <a:buAutoNum type="arabicPeriod"/>
            </a:pPr>
            <a:r>
              <a:rPr lang="es-MX" dirty="0">
                <a:latin typeface="Metropolis"/>
                <a:cs typeface="Metropolis"/>
              </a:rPr>
              <a:t>Identificamos las Fuentes del </a:t>
            </a:r>
            <a:r>
              <a:rPr lang="es-MX" dirty="0" err="1">
                <a:latin typeface="Metropolis"/>
                <a:cs typeface="Metropolis"/>
              </a:rPr>
              <a:t>DIPr</a:t>
            </a:r>
            <a:r>
              <a:rPr lang="es-MX" dirty="0">
                <a:latin typeface="Metropolis"/>
                <a:cs typeface="Metropolis"/>
              </a:rPr>
              <a:t>, las cuales se clasifican en comunes, nacionales e internacionales.</a:t>
            </a:r>
          </a:p>
          <a:p>
            <a:pPr marL="342900" indent="-342900" algn="just">
              <a:buAutoNum type="arabicPeriod"/>
            </a:pPr>
            <a:r>
              <a:rPr lang="es-MX" dirty="0">
                <a:latin typeface="Metropolis"/>
                <a:cs typeface="Metropolis"/>
              </a:rPr>
              <a:t>A la par de los temas abordados anteriormente se mantendrá la exposición de los fundamentos legales internos e internacionales que revisten al </a:t>
            </a:r>
            <a:r>
              <a:rPr lang="es-MX" dirty="0" err="1">
                <a:latin typeface="Metropolis"/>
                <a:cs typeface="Metropolis"/>
              </a:rPr>
              <a:t>DIPr</a:t>
            </a:r>
            <a:r>
              <a:rPr lang="es-MX" dirty="0">
                <a:latin typeface="Metropolis"/>
                <a:cs typeface="Metropolis"/>
              </a:rPr>
              <a:t>.</a:t>
            </a:r>
          </a:p>
          <a:p>
            <a:pPr marL="342900" indent="-342900" algn="just">
              <a:buAutoNum type="arabicPeriod"/>
            </a:pPr>
            <a:r>
              <a:rPr lang="es-MX" dirty="0">
                <a:latin typeface="Metropolis"/>
                <a:cs typeface="Metropolis"/>
              </a:rPr>
              <a:t>Se complementan las diapositivas con las fuentes de información consultadas y sus links de ubicación en la red de internet. </a:t>
            </a:r>
          </a:p>
        </p:txBody>
      </p:sp>
      <p:sp>
        <p:nvSpPr>
          <p:cNvPr id="8" name="CuadroTexto 7">
            <a:extLst>
              <a:ext uri="{FF2B5EF4-FFF2-40B4-BE49-F238E27FC236}">
                <a16:creationId xmlns:a16="http://schemas.microsoft.com/office/drawing/2014/main" id="{37639243-D56F-4C66-AF26-17634E817D3C}"/>
              </a:ext>
            </a:extLst>
          </p:cNvPr>
          <p:cNvSpPr txBox="1"/>
          <p:nvPr/>
        </p:nvSpPr>
        <p:spPr>
          <a:xfrm>
            <a:off x="5360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Metropolis Light"/>
                <a:cs typeface="Metropolis Light"/>
              </a:rPr>
              <a:t>  UNIDAD 1 .</a:t>
            </a:r>
          </a:p>
        </p:txBody>
      </p:sp>
    </p:spTree>
    <p:extLst>
      <p:ext uri="{BB962C8B-B14F-4D97-AF65-F5344CB8AC3E}">
        <p14:creationId xmlns:p14="http://schemas.microsoft.com/office/powerpoint/2010/main" val="31485745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Bibliografía: </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12" name="CuadroTexto 11">
            <a:extLst>
              <a:ext uri="{FF2B5EF4-FFF2-40B4-BE49-F238E27FC236}">
                <a16:creationId xmlns:a16="http://schemas.microsoft.com/office/drawing/2014/main" id="{B2283CAB-4271-48F2-9A53-7CDC7F2D001D}"/>
              </a:ext>
            </a:extLst>
          </p:cNvPr>
          <p:cNvSpPr txBox="1"/>
          <p:nvPr/>
        </p:nvSpPr>
        <p:spPr>
          <a:xfrm>
            <a:off x="440736" y="1202164"/>
            <a:ext cx="8294236" cy="5170646"/>
          </a:xfrm>
          <a:prstGeom prst="rect">
            <a:avLst/>
          </a:prstGeom>
          <a:noFill/>
        </p:spPr>
        <p:txBody>
          <a:bodyPr wrap="square" rtlCol="0">
            <a:spAutoFit/>
          </a:bodyPr>
          <a:lstStyle/>
          <a:p>
            <a:pPr algn="just"/>
            <a:r>
              <a:rPr lang="es-ES" sz="2400">
                <a:latin typeface="Metropolis"/>
                <a:cs typeface="Metropolis"/>
              </a:rPr>
              <a:t>Libros.</a:t>
            </a:r>
          </a:p>
          <a:p>
            <a:pPr algn="just"/>
            <a:endParaRPr lang="es-MX" sz="1500">
              <a:latin typeface="Metropolis"/>
              <a:cs typeface="Metropolis"/>
            </a:endParaRPr>
          </a:p>
          <a:p>
            <a:pPr marL="285750" indent="-285750" algn="just">
              <a:buFontTx/>
              <a:buChar char="-"/>
            </a:pPr>
            <a:r>
              <a:rPr lang="es-MX" sz="1500">
                <a:latin typeface="Metropolis"/>
                <a:cs typeface="Metropolis"/>
              </a:rPr>
              <a:t>GONZALEZ, Nuria, Derecho Internacional Privado Parte General, Cultura Jurídica, UNAM, México, 2010. </a:t>
            </a:r>
          </a:p>
          <a:p>
            <a:pPr marL="285750" indent="-285750" algn="just">
              <a:buFontTx/>
              <a:buChar char="-"/>
            </a:pPr>
            <a:r>
              <a:rPr lang="es-ES" sz="1600" err="1">
                <a:latin typeface="Metropolis Light"/>
                <a:cs typeface="Metropolis Light"/>
              </a:rPr>
              <a:t>FRICH</a:t>
            </a:r>
            <a:r>
              <a:rPr lang="es-ES" sz="1600">
                <a:latin typeface="Metropolis Light"/>
                <a:cs typeface="Metropolis Light"/>
              </a:rPr>
              <a:t>, Walter, Derecho Internacional Privado y Derecho Procesal Internacional, Editorial Porrúa, México, 2005.</a:t>
            </a:r>
          </a:p>
          <a:p>
            <a:pPr marL="285750" indent="-285750" algn="just">
              <a:buFontTx/>
              <a:buChar char="-"/>
            </a:pPr>
            <a:r>
              <a:rPr lang="es-MX" sz="1600" err="1">
                <a:latin typeface="Metropolis Light"/>
                <a:cs typeface="Metropolis Light"/>
              </a:rPr>
              <a:t>RAMIREZ</a:t>
            </a:r>
            <a:r>
              <a:rPr lang="es-MX" sz="1600">
                <a:latin typeface="Metropolis Light"/>
                <a:cs typeface="Metropolis Light"/>
              </a:rPr>
              <a:t>, Mario, “Derecho Internacional Privado Teoría General”, Editorial Jurídica </a:t>
            </a:r>
            <a:r>
              <a:rPr lang="es-MX" sz="1600" err="1">
                <a:latin typeface="Metropolis Light"/>
                <a:cs typeface="Metropolis Light"/>
              </a:rPr>
              <a:t>CONOSUR</a:t>
            </a:r>
            <a:r>
              <a:rPr lang="es-MX" sz="1600">
                <a:latin typeface="Metropolis Light"/>
                <a:cs typeface="Metropolis Light"/>
              </a:rPr>
              <a:t>, Santiago de Chile, 1994.</a:t>
            </a:r>
          </a:p>
          <a:p>
            <a:pPr marL="285750" indent="-285750" algn="just">
              <a:buFontTx/>
              <a:buChar char="-"/>
            </a:pPr>
            <a:r>
              <a:rPr lang="es-ES" sz="1600">
                <a:latin typeface="Metropolis Light"/>
                <a:cs typeface="Metropolis Light"/>
              </a:rPr>
              <a:t>PEREZNIETO, Leonel, “Derecho Internacional Privado”, Editorial Oxford, UNAM, México, Sexta Edición, 2002.</a:t>
            </a:r>
          </a:p>
          <a:p>
            <a:pPr marL="1200150" lvl="2" indent="-285750" algn="just">
              <a:buFontTx/>
              <a:buChar char="-"/>
            </a:pPr>
            <a:r>
              <a:rPr lang="es-ES" sz="1600">
                <a:latin typeface="Metropolis Light"/>
                <a:cs typeface="Metropolis Light"/>
              </a:rPr>
              <a:t>“Derecho Internacional Privado”, Editorial Oxford, UNAM, México, Decima Edición, 2015.</a:t>
            </a:r>
          </a:p>
          <a:p>
            <a:pPr algn="just"/>
            <a:endParaRPr lang="es-ES" sz="1500">
              <a:latin typeface="Metropolis"/>
              <a:cs typeface="Metropolis"/>
            </a:endParaRPr>
          </a:p>
          <a:p>
            <a:pPr algn="just"/>
            <a:r>
              <a:rPr lang="es-ES" sz="2400">
                <a:latin typeface="Metropolis"/>
                <a:cs typeface="Metropolis"/>
              </a:rPr>
              <a:t>Artículos.</a:t>
            </a:r>
            <a:endParaRPr lang="es-ES" sz="1500">
              <a:latin typeface="Metropolis"/>
              <a:cs typeface="Metropolis"/>
            </a:endParaRPr>
          </a:p>
          <a:p>
            <a:pPr algn="just"/>
            <a:endParaRPr lang="es-ES" sz="1500">
              <a:latin typeface="Metropolis"/>
              <a:cs typeface="Metropolis"/>
            </a:endParaRPr>
          </a:p>
          <a:p>
            <a:pPr marL="285750" indent="-285750" algn="just">
              <a:buFontTx/>
              <a:buChar char="-"/>
            </a:pPr>
            <a:r>
              <a:rPr lang="es-MX" sz="1600">
                <a:latin typeface="Metropolis Light"/>
                <a:cs typeface="Metropolis Light"/>
              </a:rPr>
              <a:t>PEREZNIETO, Leonel. (2015). El derecho internacional privado y su normatividad en su incorporación en el sistema jurídico mexicano. Anuario mexicano de derecho internacional </a:t>
            </a:r>
          </a:p>
          <a:p>
            <a:pPr marL="285750" indent="-285750" algn="just">
              <a:buFontTx/>
              <a:buChar char="-"/>
            </a:pPr>
            <a:r>
              <a:rPr lang="es-ES" sz="1600">
                <a:latin typeface="Metropolis Light"/>
                <a:cs typeface="Metropolis Light"/>
              </a:rPr>
              <a:t>SANTOS, Miguel, UNAM, Publicación Electrónica, ISSN 2448-7929 No. 12 Reforma Judicial Revista Mexicana de Justicia</a:t>
            </a:r>
          </a:p>
          <a:p>
            <a:pPr marL="285750" indent="-285750" algn="just">
              <a:buFontTx/>
              <a:buChar char="-"/>
            </a:pPr>
            <a:endParaRPr lang="es-ES" sz="1500">
              <a:latin typeface="Metropolis"/>
              <a:cs typeface="Metropolis"/>
            </a:endParaRPr>
          </a:p>
        </p:txBody>
      </p:sp>
    </p:spTree>
    <p:extLst>
      <p:ext uri="{BB962C8B-B14F-4D97-AF65-F5344CB8AC3E}">
        <p14:creationId xmlns:p14="http://schemas.microsoft.com/office/powerpoint/2010/main" val="9511964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Bibliografía: </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12" name="CuadroTexto 11">
            <a:extLst>
              <a:ext uri="{FF2B5EF4-FFF2-40B4-BE49-F238E27FC236}">
                <a16:creationId xmlns:a16="http://schemas.microsoft.com/office/drawing/2014/main" id="{B2283CAB-4271-48F2-9A53-7CDC7F2D001D}"/>
              </a:ext>
            </a:extLst>
          </p:cNvPr>
          <p:cNvSpPr txBox="1"/>
          <p:nvPr/>
        </p:nvSpPr>
        <p:spPr>
          <a:xfrm>
            <a:off x="440736" y="1217656"/>
            <a:ext cx="8270054" cy="5432256"/>
          </a:xfrm>
          <a:prstGeom prst="rect">
            <a:avLst/>
          </a:prstGeom>
          <a:noFill/>
        </p:spPr>
        <p:txBody>
          <a:bodyPr wrap="square" rtlCol="0">
            <a:spAutoFit/>
          </a:bodyPr>
          <a:lstStyle/>
          <a:p>
            <a:pPr algn="just"/>
            <a:r>
              <a:rPr lang="es-ES" sz="2400">
                <a:latin typeface="Metropolis"/>
                <a:cs typeface="Metropolis"/>
              </a:rPr>
              <a:t>Legislación y Tratados Internacionales.</a:t>
            </a:r>
          </a:p>
          <a:p>
            <a:pPr algn="just"/>
            <a:endParaRPr lang="es-ES" sz="1500">
              <a:latin typeface="Metropolis"/>
              <a:cs typeface="Metropolis"/>
            </a:endParaRPr>
          </a:p>
          <a:p>
            <a:pPr marL="285750" indent="-285750">
              <a:buFontTx/>
              <a:buChar char="-"/>
            </a:pPr>
            <a:r>
              <a:rPr lang="es-ES" sz="1600">
                <a:effectLst>
                  <a:outerShdw blurRad="38100" dist="38100" dir="2700000" algn="tl">
                    <a:srgbClr val="000000">
                      <a:alpha val="43137"/>
                    </a:srgbClr>
                  </a:outerShdw>
                </a:effectLst>
                <a:latin typeface="Metropolis Light"/>
                <a:cs typeface="Metropolis"/>
              </a:rPr>
              <a:t>Constitución Política de los Estados Unidos Mexicanos del 05 de Febrero de 1917</a:t>
            </a:r>
            <a:br>
              <a:rPr lang="es-ES" sz="1600">
                <a:latin typeface="Metropolis Light"/>
                <a:cs typeface="Metropolis"/>
              </a:rPr>
            </a:br>
            <a:r>
              <a:rPr lang="pt-BR" sz="1600">
                <a:latin typeface="Metropolis Light"/>
                <a:cs typeface="Metropolis"/>
              </a:rPr>
              <a:t>Última reforma publicada DOF 09-08-2019 </a:t>
            </a:r>
            <a:r>
              <a:rPr lang="pt-BR" sz="1600">
                <a:latin typeface="Metropolis Light"/>
                <a:cs typeface="Metropolis"/>
                <a:hlinkClick r:id="rId3"/>
              </a:rPr>
              <a:t>http://</a:t>
            </a:r>
            <a:r>
              <a:rPr lang="pt-BR" sz="1600" err="1">
                <a:latin typeface="Metropolis Light"/>
                <a:cs typeface="Metropolis"/>
                <a:hlinkClick r:id="rId3"/>
              </a:rPr>
              <a:t>www.diputados.gob.mx</a:t>
            </a:r>
            <a:r>
              <a:rPr lang="pt-BR" sz="1600">
                <a:latin typeface="Metropolis Light"/>
                <a:cs typeface="Metropolis"/>
                <a:hlinkClick r:id="rId3"/>
              </a:rPr>
              <a:t>/</a:t>
            </a:r>
            <a:r>
              <a:rPr lang="pt-BR" sz="1600" err="1">
                <a:latin typeface="Metropolis Light"/>
                <a:cs typeface="Metropolis"/>
                <a:hlinkClick r:id="rId3"/>
              </a:rPr>
              <a:t>LeyesBiblio</a:t>
            </a:r>
            <a:r>
              <a:rPr lang="pt-BR" sz="1600">
                <a:latin typeface="Metropolis Light"/>
                <a:cs typeface="Metropolis"/>
                <a:hlinkClick r:id="rId3"/>
              </a:rPr>
              <a:t>/</a:t>
            </a:r>
            <a:r>
              <a:rPr lang="pt-BR" sz="1600" err="1">
                <a:latin typeface="Metropolis Light"/>
                <a:cs typeface="Metropolis"/>
                <a:hlinkClick r:id="rId3"/>
              </a:rPr>
              <a:t>pdf</a:t>
            </a:r>
            <a:r>
              <a:rPr lang="pt-BR" sz="1600">
                <a:latin typeface="Metropolis Light"/>
                <a:cs typeface="Metropolis"/>
                <a:hlinkClick r:id="rId3"/>
              </a:rPr>
              <a:t>/</a:t>
            </a:r>
            <a:r>
              <a:rPr lang="pt-BR" sz="1600" err="1">
                <a:latin typeface="Metropolis Light"/>
                <a:cs typeface="Metropolis"/>
                <a:hlinkClick r:id="rId3"/>
              </a:rPr>
              <a:t>1_090819.pdf</a:t>
            </a:r>
            <a:r>
              <a:rPr lang="pt-BR" sz="1600">
                <a:latin typeface="Metropolis Light"/>
                <a:cs typeface="Metropolis"/>
              </a:rPr>
              <a:t> </a:t>
            </a:r>
          </a:p>
          <a:p>
            <a:pPr marL="285750" indent="-285750">
              <a:buFontTx/>
              <a:buChar char="-"/>
            </a:pPr>
            <a:endParaRPr lang="es-ES" sz="1600">
              <a:latin typeface="Metropolis Light"/>
              <a:cs typeface="Metropolis Light"/>
            </a:endParaRPr>
          </a:p>
          <a:p>
            <a:pPr marL="285750" indent="-285750">
              <a:buFontTx/>
              <a:buChar char="-"/>
            </a:pPr>
            <a:r>
              <a:rPr lang="es-MX" sz="1600">
                <a:effectLst>
                  <a:outerShdw blurRad="38100" dist="38100" dir="2700000" algn="tl">
                    <a:srgbClr val="000000">
                      <a:alpha val="43137"/>
                    </a:srgbClr>
                  </a:outerShdw>
                </a:effectLst>
                <a:latin typeface="Metropolis Light"/>
              </a:rPr>
              <a:t>Convención de Viena, Austria, del 23 de mayo de 1969</a:t>
            </a:r>
            <a:br>
              <a:rPr lang="es-MX" sz="1600">
                <a:effectLst>
                  <a:outerShdw blurRad="38100" dist="38100" dir="2700000" algn="tl">
                    <a:srgbClr val="000000">
                      <a:alpha val="43137"/>
                    </a:srgbClr>
                  </a:outerShdw>
                </a:effectLst>
                <a:latin typeface="Metropolis Light"/>
              </a:rPr>
            </a:br>
            <a:r>
              <a:rPr lang="es-MX" sz="1600" u="sng">
                <a:latin typeface="Metropolis Light"/>
                <a:hlinkClick r:id="rId4"/>
              </a:rPr>
              <a:t>https://</a:t>
            </a:r>
            <a:r>
              <a:rPr lang="es-MX" sz="1600" u="sng" err="1">
                <a:latin typeface="Metropolis Light"/>
                <a:hlinkClick r:id="rId4"/>
              </a:rPr>
              <a:t>www.oas.org</a:t>
            </a:r>
            <a:r>
              <a:rPr lang="es-MX" sz="1600" u="sng">
                <a:latin typeface="Metropolis Light"/>
                <a:hlinkClick r:id="rId4"/>
              </a:rPr>
              <a:t>/</a:t>
            </a:r>
            <a:r>
              <a:rPr lang="es-MX" sz="1600" u="sng" err="1">
                <a:latin typeface="Metropolis Light"/>
                <a:hlinkClick r:id="rId4"/>
              </a:rPr>
              <a:t>xxxivga</a:t>
            </a:r>
            <a:r>
              <a:rPr lang="es-MX" sz="1600" u="sng">
                <a:latin typeface="Metropolis Light"/>
                <a:hlinkClick r:id="rId4"/>
              </a:rPr>
              <a:t>/</a:t>
            </a:r>
            <a:r>
              <a:rPr lang="es-MX" sz="1600" u="sng" err="1">
                <a:latin typeface="Metropolis Light"/>
                <a:hlinkClick r:id="rId4"/>
              </a:rPr>
              <a:t>spanish</a:t>
            </a:r>
            <a:r>
              <a:rPr lang="es-MX" sz="1600" u="sng">
                <a:latin typeface="Metropolis Light"/>
                <a:hlinkClick r:id="rId4"/>
              </a:rPr>
              <a:t>/</a:t>
            </a:r>
            <a:r>
              <a:rPr lang="es-MX" sz="1600" u="sng" err="1">
                <a:latin typeface="Metropolis Light"/>
                <a:hlinkClick r:id="rId4"/>
              </a:rPr>
              <a:t>reference_docs</a:t>
            </a:r>
            <a:r>
              <a:rPr lang="es-MX" sz="1600" u="sng">
                <a:latin typeface="Metropolis Light"/>
                <a:hlinkClick r:id="rId4"/>
              </a:rPr>
              <a:t>/</a:t>
            </a:r>
            <a:r>
              <a:rPr lang="es-MX" sz="1600" u="sng" err="1">
                <a:latin typeface="Metropolis Light"/>
                <a:hlinkClick r:id="rId4"/>
              </a:rPr>
              <a:t>convencion_viena.pdf</a:t>
            </a:r>
            <a:br>
              <a:rPr lang="es-MX" sz="1600">
                <a:latin typeface="Metropolis Light"/>
              </a:rPr>
            </a:br>
            <a:r>
              <a:rPr lang="es-ES" sz="1600" u="sng">
                <a:latin typeface="Metropolis Light"/>
                <a:hlinkClick r:id="rId5"/>
              </a:rPr>
              <a:t>https://</a:t>
            </a:r>
            <a:r>
              <a:rPr lang="es-ES" sz="1600" u="sng" err="1">
                <a:latin typeface="Metropolis Light"/>
                <a:hlinkClick r:id="rId5"/>
              </a:rPr>
              <a:t>mega.nz</a:t>
            </a:r>
            <a:r>
              <a:rPr lang="es-ES" sz="1600" u="sng">
                <a:latin typeface="Metropolis Light"/>
                <a:hlinkClick r:id="rId5"/>
              </a:rPr>
              <a:t>/#!</a:t>
            </a:r>
            <a:r>
              <a:rPr lang="es-ES" sz="1600" u="sng" err="1">
                <a:latin typeface="Metropolis Light"/>
                <a:hlinkClick r:id="rId5"/>
              </a:rPr>
              <a:t>tF9Q0SCJ!qbp1PAccLRv28NkMcbOWoaelfU5nU48qIhsjNSbZljQ</a:t>
            </a:r>
            <a:r>
              <a:rPr lang="es-MX" sz="1600">
                <a:latin typeface="Metropolis Light"/>
              </a:rPr>
              <a:t> </a:t>
            </a:r>
          </a:p>
          <a:p>
            <a:pPr marL="285750" indent="-285750">
              <a:buFontTx/>
              <a:buChar char="-"/>
            </a:pPr>
            <a:endParaRPr lang="es-ES" sz="1600">
              <a:effectLst>
                <a:outerShdw blurRad="38100" dist="38100" dir="2700000" algn="tl">
                  <a:srgbClr val="000000">
                    <a:alpha val="43137"/>
                  </a:srgbClr>
                </a:outerShdw>
              </a:effectLst>
              <a:latin typeface="Metropolis Light"/>
              <a:cs typeface="Metropolis Light"/>
            </a:endParaRPr>
          </a:p>
          <a:p>
            <a:pPr marL="285750" indent="-285750">
              <a:buFontTx/>
              <a:buChar char="-"/>
            </a:pPr>
            <a:r>
              <a:rPr lang="es-ES" sz="1600">
                <a:effectLst>
                  <a:outerShdw blurRad="38100" dist="38100" dir="2700000" algn="tl">
                    <a:srgbClr val="000000">
                      <a:alpha val="43137"/>
                    </a:srgbClr>
                  </a:outerShdw>
                </a:effectLst>
                <a:latin typeface="Metropolis Light"/>
                <a:cs typeface="Metropolis Light"/>
              </a:rPr>
              <a:t>Estatuto de la Corte Internacional de Justicia 	</a:t>
            </a:r>
            <a:br>
              <a:rPr lang="es-ES" sz="1600">
                <a:latin typeface="Metropolis Light"/>
                <a:cs typeface="Metropolis Light"/>
              </a:rPr>
            </a:br>
            <a:r>
              <a:rPr lang="es-ES" sz="1600">
                <a:latin typeface="Metropolis Light"/>
                <a:cs typeface="Metropolis Light"/>
                <a:hlinkClick r:id="rId6"/>
              </a:rPr>
              <a:t>https://</a:t>
            </a:r>
            <a:r>
              <a:rPr lang="es-ES" sz="1600" err="1">
                <a:latin typeface="Metropolis Light"/>
                <a:cs typeface="Metropolis Light"/>
                <a:hlinkClick r:id="rId6"/>
              </a:rPr>
              <a:t>www.un.org</a:t>
            </a:r>
            <a:r>
              <a:rPr lang="es-ES" sz="1600">
                <a:latin typeface="Metropolis Light"/>
                <a:cs typeface="Metropolis Light"/>
                <a:hlinkClick r:id="rId6"/>
              </a:rPr>
              <a:t>/es/</a:t>
            </a:r>
            <a:r>
              <a:rPr lang="es-ES" sz="1600" err="1">
                <a:latin typeface="Metropolis Light"/>
                <a:cs typeface="Metropolis Light"/>
                <a:hlinkClick r:id="rId6"/>
              </a:rPr>
              <a:t>documents</a:t>
            </a:r>
            <a:r>
              <a:rPr lang="es-ES" sz="1600">
                <a:latin typeface="Metropolis Light"/>
                <a:cs typeface="Metropolis Light"/>
                <a:hlinkClick r:id="rId6"/>
              </a:rPr>
              <a:t>/</a:t>
            </a:r>
            <a:r>
              <a:rPr lang="es-ES" sz="1600" err="1">
                <a:latin typeface="Metropolis Light"/>
                <a:cs typeface="Metropolis Light"/>
                <a:hlinkClick r:id="rId6"/>
              </a:rPr>
              <a:t>icjstatute</a:t>
            </a:r>
            <a:r>
              <a:rPr lang="es-ES" sz="1600">
                <a:latin typeface="Metropolis Light"/>
                <a:cs typeface="Metropolis Light"/>
                <a:hlinkClick r:id="rId6"/>
              </a:rPr>
              <a:t>/</a:t>
            </a:r>
            <a:r>
              <a:rPr lang="es-ES" sz="1600">
                <a:latin typeface="Metropolis Light"/>
                <a:cs typeface="Metropolis Light"/>
              </a:rPr>
              <a:t> </a:t>
            </a:r>
            <a:br>
              <a:rPr lang="es-ES" sz="1600">
                <a:latin typeface="Metropolis Light"/>
                <a:cs typeface="Metropolis Light"/>
              </a:rPr>
            </a:br>
            <a:r>
              <a:rPr lang="es-ES" sz="1600">
                <a:latin typeface="Metropolis Light"/>
                <a:cs typeface="Metropolis Light"/>
                <a:hlinkClick r:id="rId7"/>
              </a:rPr>
              <a:t>https://</a:t>
            </a:r>
            <a:r>
              <a:rPr lang="es-ES" sz="1600" err="1">
                <a:latin typeface="Metropolis Light"/>
                <a:cs typeface="Metropolis Light"/>
                <a:hlinkClick r:id="rId7"/>
              </a:rPr>
              <a:t>mega.nz</a:t>
            </a:r>
            <a:r>
              <a:rPr lang="es-ES" sz="1600">
                <a:latin typeface="Metropolis Light"/>
                <a:cs typeface="Metropolis Light"/>
                <a:hlinkClick r:id="rId7"/>
              </a:rPr>
              <a:t>/#!</a:t>
            </a:r>
            <a:r>
              <a:rPr lang="es-ES" sz="1600" err="1">
                <a:latin typeface="Metropolis Light"/>
                <a:cs typeface="Metropolis Light"/>
                <a:hlinkClick r:id="rId7"/>
              </a:rPr>
              <a:t>ZM0QyShS!MpIwe0VSrtftZwO0QVyRihWrk974-KWBOyA5D80zng4</a:t>
            </a:r>
            <a:r>
              <a:rPr lang="es-ES" sz="1600">
                <a:latin typeface="Metropolis Light"/>
                <a:cs typeface="Metropolis Light"/>
              </a:rPr>
              <a:t> </a:t>
            </a:r>
          </a:p>
          <a:p>
            <a:pPr marL="285750" indent="-285750">
              <a:buFontTx/>
              <a:buChar char="-"/>
            </a:pPr>
            <a:endParaRPr lang="pt-BR" sz="1500">
              <a:latin typeface="Metropolis Light"/>
              <a:cs typeface="Metropolis"/>
            </a:endParaRPr>
          </a:p>
          <a:p>
            <a:pPr marL="285750" indent="-285750">
              <a:buFontTx/>
              <a:buChar char="-"/>
            </a:pPr>
            <a:r>
              <a:rPr lang="pt-BR" sz="1500">
                <a:effectLst>
                  <a:outerShdw blurRad="38100" dist="38100" dir="2700000" algn="tl">
                    <a:srgbClr val="000000">
                      <a:alpha val="43137"/>
                    </a:srgbClr>
                  </a:outerShdw>
                </a:effectLst>
                <a:latin typeface="Metropolis Light"/>
                <a:cs typeface="Metropolis"/>
              </a:rPr>
              <a:t>Código Civil Federal </a:t>
            </a:r>
            <a:br>
              <a:rPr lang="pt-BR" sz="1500">
                <a:effectLst>
                  <a:outerShdw blurRad="38100" dist="38100" dir="2700000" algn="tl">
                    <a:srgbClr val="000000">
                      <a:alpha val="43137"/>
                    </a:srgbClr>
                  </a:outerShdw>
                </a:effectLst>
                <a:latin typeface="Metropolis Light"/>
                <a:cs typeface="Metropolis"/>
              </a:rPr>
            </a:br>
            <a:r>
              <a:rPr lang="pt-BR" sz="1500">
                <a:latin typeface="Metropolis Light"/>
                <a:cs typeface="Metropolis"/>
              </a:rPr>
              <a:t>Ultima Reforma Publicada DOF 03-06-2019 </a:t>
            </a:r>
            <a:r>
              <a:rPr lang="pt-BR" sz="1500">
                <a:latin typeface="Metropolis Light"/>
                <a:cs typeface="Metropolis"/>
                <a:hlinkClick r:id="rId8"/>
              </a:rPr>
              <a:t>http://</a:t>
            </a:r>
            <a:r>
              <a:rPr lang="pt-BR" sz="1500" err="1">
                <a:latin typeface="Metropolis Light"/>
                <a:cs typeface="Metropolis"/>
                <a:hlinkClick r:id="rId8"/>
              </a:rPr>
              <a:t>www.diputados.gob.mx</a:t>
            </a:r>
            <a:r>
              <a:rPr lang="pt-BR" sz="1500">
                <a:latin typeface="Metropolis Light"/>
                <a:cs typeface="Metropolis"/>
                <a:hlinkClick r:id="rId8"/>
              </a:rPr>
              <a:t>/</a:t>
            </a:r>
            <a:r>
              <a:rPr lang="pt-BR" sz="1500" err="1">
                <a:latin typeface="Metropolis Light"/>
                <a:cs typeface="Metropolis"/>
                <a:hlinkClick r:id="rId8"/>
              </a:rPr>
              <a:t>LeyesBiblio</a:t>
            </a:r>
            <a:r>
              <a:rPr lang="pt-BR" sz="1500">
                <a:latin typeface="Metropolis Light"/>
                <a:cs typeface="Metropolis"/>
                <a:hlinkClick r:id="rId8"/>
              </a:rPr>
              <a:t>/</a:t>
            </a:r>
            <a:r>
              <a:rPr lang="pt-BR" sz="1500" err="1">
                <a:latin typeface="Metropolis Light"/>
                <a:cs typeface="Metropolis"/>
                <a:hlinkClick r:id="rId8"/>
              </a:rPr>
              <a:t>pdf</a:t>
            </a:r>
            <a:r>
              <a:rPr lang="pt-BR" sz="1500">
                <a:latin typeface="Metropolis Light"/>
                <a:cs typeface="Metropolis"/>
                <a:hlinkClick r:id="rId8"/>
              </a:rPr>
              <a:t>/</a:t>
            </a:r>
            <a:r>
              <a:rPr lang="pt-BR" sz="1500" err="1">
                <a:latin typeface="Metropolis Light"/>
                <a:cs typeface="Metropolis"/>
                <a:hlinkClick r:id="rId8"/>
              </a:rPr>
              <a:t>2_030619.pdf</a:t>
            </a:r>
            <a:r>
              <a:rPr lang="pt-BR" sz="1500">
                <a:latin typeface="Metropolis Light"/>
                <a:cs typeface="Metropolis"/>
              </a:rPr>
              <a:t>   </a:t>
            </a:r>
          </a:p>
          <a:p>
            <a:pPr marL="285750" indent="-285750">
              <a:buFontTx/>
              <a:buChar char="-"/>
            </a:pPr>
            <a:endParaRPr lang="es-MX" sz="1500">
              <a:latin typeface="Metropolis Light"/>
              <a:cs typeface="Metropolis"/>
            </a:endParaRPr>
          </a:p>
          <a:p>
            <a:pPr marL="285750" indent="-285750">
              <a:buFontTx/>
              <a:buChar char="-"/>
            </a:pPr>
            <a:r>
              <a:rPr lang="es-MX" sz="1500">
                <a:effectLst>
                  <a:outerShdw blurRad="38100" dist="38100" dir="2700000" algn="tl">
                    <a:srgbClr val="000000">
                      <a:alpha val="43137"/>
                    </a:srgbClr>
                  </a:outerShdw>
                </a:effectLst>
                <a:latin typeface="Metropolis Light"/>
                <a:cs typeface="Metropolis"/>
              </a:rPr>
              <a:t>Ley Federal del Trabajo </a:t>
            </a:r>
            <a:br>
              <a:rPr lang="es-MX" sz="1500">
                <a:latin typeface="Metropolis Light"/>
                <a:cs typeface="Metropolis"/>
              </a:rPr>
            </a:br>
            <a:r>
              <a:rPr lang="pt-BR" sz="1500">
                <a:latin typeface="Metropolis Light"/>
                <a:cs typeface="Metropolis"/>
              </a:rPr>
              <a:t>Última reforma publicada DOF</a:t>
            </a:r>
            <a:r>
              <a:rPr lang="es-MX" sz="1500">
                <a:latin typeface="Metropolis Light"/>
                <a:cs typeface="Metropolis"/>
              </a:rPr>
              <a:t> 02-07-2019 </a:t>
            </a:r>
            <a:r>
              <a:rPr lang="es-MX" sz="1500">
                <a:latin typeface="Metropolis Light"/>
                <a:cs typeface="Metropolis"/>
                <a:hlinkClick r:id="rId9"/>
              </a:rPr>
              <a:t>http://</a:t>
            </a:r>
            <a:r>
              <a:rPr lang="es-MX" sz="1500" err="1">
                <a:latin typeface="Metropolis Light"/>
                <a:cs typeface="Metropolis"/>
                <a:hlinkClick r:id="rId9"/>
              </a:rPr>
              <a:t>www.diputados.gob.mx</a:t>
            </a:r>
            <a:r>
              <a:rPr lang="es-MX" sz="1500">
                <a:latin typeface="Metropolis Light"/>
                <a:cs typeface="Metropolis"/>
                <a:hlinkClick r:id="rId9"/>
              </a:rPr>
              <a:t>/</a:t>
            </a:r>
            <a:r>
              <a:rPr lang="es-MX" sz="1500" err="1">
                <a:latin typeface="Metropolis Light"/>
                <a:cs typeface="Metropolis"/>
                <a:hlinkClick r:id="rId9"/>
              </a:rPr>
              <a:t>LeyesBiblio</a:t>
            </a:r>
            <a:r>
              <a:rPr lang="es-MX" sz="1500">
                <a:latin typeface="Metropolis Light"/>
                <a:cs typeface="Metropolis"/>
                <a:hlinkClick r:id="rId9"/>
              </a:rPr>
              <a:t>/</a:t>
            </a:r>
            <a:r>
              <a:rPr lang="es-MX" sz="1500" err="1">
                <a:latin typeface="Metropolis Light"/>
                <a:cs typeface="Metropolis"/>
                <a:hlinkClick r:id="rId9"/>
              </a:rPr>
              <a:t>pdf</a:t>
            </a:r>
            <a:r>
              <a:rPr lang="es-MX" sz="1500">
                <a:latin typeface="Metropolis Light"/>
                <a:cs typeface="Metropolis"/>
                <a:hlinkClick r:id="rId9"/>
              </a:rPr>
              <a:t>/</a:t>
            </a:r>
            <a:r>
              <a:rPr lang="es-MX" sz="1500" err="1">
                <a:latin typeface="Metropolis Light"/>
                <a:cs typeface="Metropolis"/>
                <a:hlinkClick r:id="rId9"/>
              </a:rPr>
              <a:t>125_020719.pdf</a:t>
            </a:r>
            <a:r>
              <a:rPr lang="es-MX" sz="1500">
                <a:latin typeface="Metropolis Light"/>
                <a:cs typeface="Metropolis"/>
              </a:rPr>
              <a:t> </a:t>
            </a:r>
          </a:p>
          <a:p>
            <a:pPr algn="just"/>
            <a:endParaRPr lang="es-ES" sz="1500">
              <a:latin typeface="Metropolis"/>
              <a:cs typeface="Metropolis"/>
            </a:endParaRPr>
          </a:p>
        </p:txBody>
      </p:sp>
    </p:spTree>
    <p:extLst>
      <p:ext uri="{BB962C8B-B14F-4D97-AF65-F5344CB8AC3E}">
        <p14:creationId xmlns:p14="http://schemas.microsoft.com/office/powerpoint/2010/main" val="21237708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Bibliografía: </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
        <p:nvSpPr>
          <p:cNvPr id="12" name="CuadroTexto 11">
            <a:extLst>
              <a:ext uri="{FF2B5EF4-FFF2-40B4-BE49-F238E27FC236}">
                <a16:creationId xmlns:a16="http://schemas.microsoft.com/office/drawing/2014/main" id="{B2283CAB-4271-48F2-9A53-7CDC7F2D001D}"/>
              </a:ext>
            </a:extLst>
          </p:cNvPr>
          <p:cNvSpPr txBox="1"/>
          <p:nvPr/>
        </p:nvSpPr>
        <p:spPr>
          <a:xfrm>
            <a:off x="414068" y="1215553"/>
            <a:ext cx="7830727" cy="4401205"/>
          </a:xfrm>
          <a:prstGeom prst="rect">
            <a:avLst/>
          </a:prstGeom>
          <a:noFill/>
        </p:spPr>
        <p:txBody>
          <a:bodyPr wrap="square" rtlCol="0">
            <a:spAutoFit/>
          </a:bodyPr>
          <a:lstStyle/>
          <a:p>
            <a:r>
              <a:rPr lang="es-ES" sz="2400">
                <a:latin typeface="Metropolis"/>
                <a:cs typeface="Metropolis"/>
              </a:rPr>
              <a:t>Legislación y Tratados Internacionales.</a:t>
            </a:r>
            <a:endParaRPr lang="es-ES" sz="1600">
              <a:effectLst>
                <a:outerShdw blurRad="38100" dist="38100" dir="2700000" algn="tl">
                  <a:srgbClr val="000000">
                    <a:alpha val="43137"/>
                  </a:srgbClr>
                </a:outerShdw>
              </a:effectLst>
              <a:latin typeface="Metropolis Light"/>
              <a:cs typeface="Metropolis Light"/>
            </a:endParaRPr>
          </a:p>
          <a:p>
            <a:pPr marL="285750" indent="-285750">
              <a:buFontTx/>
              <a:buChar char="-"/>
            </a:pPr>
            <a:endParaRPr lang="es-ES" sz="1600">
              <a:effectLst>
                <a:outerShdw blurRad="38100" dist="38100" dir="2700000" algn="tl">
                  <a:srgbClr val="000000">
                    <a:alpha val="43137"/>
                  </a:srgbClr>
                </a:outerShdw>
              </a:effectLst>
              <a:latin typeface="Metropolis Light"/>
              <a:cs typeface="Metropolis Light"/>
            </a:endParaRPr>
          </a:p>
          <a:p>
            <a:pPr marL="285750" indent="-285750">
              <a:buFontTx/>
              <a:buChar char="-"/>
            </a:pPr>
            <a:r>
              <a:rPr lang="es-ES" sz="1600">
                <a:effectLst>
                  <a:outerShdw blurRad="38100" dist="38100" dir="2700000" algn="tl">
                    <a:srgbClr val="000000">
                      <a:alpha val="43137"/>
                    </a:srgbClr>
                  </a:outerShdw>
                </a:effectLst>
                <a:latin typeface="Metropolis Light"/>
                <a:cs typeface="Metropolis Light"/>
              </a:rPr>
              <a:t>Ley De Navegación y Comercio Marítimo </a:t>
            </a:r>
            <a:br>
              <a:rPr lang="es-ES" sz="1600">
                <a:latin typeface="Metropolis Light"/>
                <a:cs typeface="Metropolis Light"/>
              </a:rPr>
            </a:br>
            <a:r>
              <a:rPr lang="es-ES" sz="1600">
                <a:latin typeface="Metropolis Light"/>
                <a:cs typeface="Metropolis Light"/>
              </a:rPr>
              <a:t>Última reforma publicada DOF 19-12-2016 </a:t>
            </a:r>
            <a:r>
              <a:rPr lang="es-ES" sz="1600">
                <a:latin typeface="Metropolis Light"/>
                <a:cs typeface="Metropolis Light"/>
                <a:hlinkClick r:id="rId3"/>
              </a:rPr>
              <a:t>http://</a:t>
            </a:r>
            <a:r>
              <a:rPr lang="es-ES" sz="1600" err="1">
                <a:latin typeface="Metropolis Light"/>
                <a:cs typeface="Metropolis Light"/>
                <a:hlinkClick r:id="rId3"/>
              </a:rPr>
              <a:t>www.diputados.gob.mx</a:t>
            </a:r>
            <a:r>
              <a:rPr lang="es-ES" sz="1600">
                <a:latin typeface="Metropolis Light"/>
                <a:cs typeface="Metropolis Light"/>
                <a:hlinkClick r:id="rId3"/>
              </a:rPr>
              <a:t>/</a:t>
            </a:r>
            <a:r>
              <a:rPr lang="es-ES" sz="1600" err="1">
                <a:latin typeface="Metropolis Light"/>
                <a:cs typeface="Metropolis Light"/>
                <a:hlinkClick r:id="rId3"/>
              </a:rPr>
              <a:t>LeyesBiblio</a:t>
            </a:r>
            <a:r>
              <a:rPr lang="es-ES" sz="1600">
                <a:latin typeface="Metropolis Light"/>
                <a:cs typeface="Metropolis Light"/>
                <a:hlinkClick r:id="rId3"/>
              </a:rPr>
              <a:t>/pdf/</a:t>
            </a:r>
            <a:r>
              <a:rPr lang="es-ES" sz="1600" err="1">
                <a:latin typeface="Metropolis Light"/>
                <a:cs typeface="Metropolis Light"/>
                <a:hlinkClick r:id="rId3"/>
              </a:rPr>
              <a:t>LNCM_191216.pdf</a:t>
            </a:r>
            <a:r>
              <a:rPr lang="es-ES" sz="1600">
                <a:latin typeface="Metropolis Light"/>
                <a:cs typeface="Metropolis Light"/>
              </a:rPr>
              <a:t>  </a:t>
            </a:r>
          </a:p>
          <a:p>
            <a:pPr marL="285750" indent="-285750">
              <a:buFontTx/>
              <a:buChar char="-"/>
            </a:pPr>
            <a:endParaRPr lang="es-ES" sz="1600">
              <a:latin typeface="Metropolis Light"/>
              <a:cs typeface="Metropolis Light"/>
            </a:endParaRPr>
          </a:p>
          <a:p>
            <a:pPr marL="285750" indent="-285750">
              <a:buFontTx/>
              <a:buChar char="-"/>
            </a:pPr>
            <a:r>
              <a:rPr lang="es-ES" sz="1600">
                <a:effectLst>
                  <a:outerShdw blurRad="38100" dist="38100" dir="2700000" algn="tl">
                    <a:srgbClr val="000000">
                      <a:alpha val="43137"/>
                    </a:srgbClr>
                  </a:outerShdw>
                </a:effectLst>
                <a:latin typeface="Metropolis Light"/>
                <a:cs typeface="Metropolis Light"/>
              </a:rPr>
              <a:t>Ley de Instituciones de Crédito </a:t>
            </a:r>
            <a:br>
              <a:rPr lang="es-ES" sz="1600">
                <a:latin typeface="Metropolis Light"/>
                <a:cs typeface="Metropolis Light"/>
              </a:rPr>
            </a:br>
            <a:r>
              <a:rPr lang="es-ES" sz="1600">
                <a:latin typeface="Metropolis Light"/>
                <a:cs typeface="Metropolis Light"/>
              </a:rPr>
              <a:t>Última reforma publicada DOF 04-06-2019 </a:t>
            </a:r>
            <a:r>
              <a:rPr lang="es-ES" sz="1600">
                <a:latin typeface="Metropolis Light"/>
                <a:cs typeface="Metropolis Light"/>
                <a:hlinkClick r:id="rId4"/>
              </a:rPr>
              <a:t>http://</a:t>
            </a:r>
            <a:r>
              <a:rPr lang="es-ES" sz="1600" err="1">
                <a:latin typeface="Metropolis Light"/>
                <a:cs typeface="Metropolis Light"/>
                <a:hlinkClick r:id="rId4"/>
              </a:rPr>
              <a:t>www.diputados.gob.mx</a:t>
            </a:r>
            <a:r>
              <a:rPr lang="es-ES" sz="1600">
                <a:latin typeface="Metropolis Light"/>
                <a:cs typeface="Metropolis Light"/>
                <a:hlinkClick r:id="rId4"/>
              </a:rPr>
              <a:t>/</a:t>
            </a:r>
            <a:r>
              <a:rPr lang="es-ES" sz="1600" err="1">
                <a:latin typeface="Metropolis Light"/>
                <a:cs typeface="Metropolis Light"/>
                <a:hlinkClick r:id="rId4"/>
              </a:rPr>
              <a:t>LeyesBiblio</a:t>
            </a:r>
            <a:r>
              <a:rPr lang="es-ES" sz="1600">
                <a:latin typeface="Metropolis Light"/>
                <a:cs typeface="Metropolis Light"/>
                <a:hlinkClick r:id="rId4"/>
              </a:rPr>
              <a:t>/pdf/</a:t>
            </a:r>
            <a:r>
              <a:rPr lang="es-ES" sz="1600" err="1">
                <a:latin typeface="Metropolis Light"/>
                <a:cs typeface="Metropolis Light"/>
                <a:hlinkClick r:id="rId4"/>
              </a:rPr>
              <a:t>43_040619.pdf</a:t>
            </a:r>
            <a:r>
              <a:rPr lang="es-ES" sz="1600">
                <a:latin typeface="Metropolis Light"/>
                <a:cs typeface="Metropolis Light"/>
              </a:rPr>
              <a:t>  </a:t>
            </a:r>
          </a:p>
          <a:p>
            <a:pPr marL="285750" indent="-285750">
              <a:buFontTx/>
              <a:buChar char="-"/>
            </a:pPr>
            <a:endParaRPr lang="es-ES" sz="1600">
              <a:latin typeface="Metropolis Light"/>
              <a:cs typeface="Metropolis Light"/>
            </a:endParaRPr>
          </a:p>
          <a:p>
            <a:pPr marL="285750" indent="-285750">
              <a:buFontTx/>
              <a:buChar char="-"/>
            </a:pPr>
            <a:r>
              <a:rPr lang="es-ES" sz="1600">
                <a:effectLst>
                  <a:outerShdw blurRad="38100" dist="38100" dir="2700000" algn="tl">
                    <a:srgbClr val="000000">
                      <a:alpha val="43137"/>
                    </a:srgbClr>
                  </a:outerShdw>
                </a:effectLst>
                <a:latin typeface="Metropolis Light"/>
                <a:cs typeface="Metropolis Light"/>
              </a:rPr>
              <a:t>Código Nacional de Procedimientos Penales </a:t>
            </a:r>
            <a:br>
              <a:rPr lang="es-ES" sz="1600">
                <a:latin typeface="Metropolis Light"/>
                <a:cs typeface="Metropolis Light"/>
              </a:rPr>
            </a:br>
            <a:r>
              <a:rPr lang="es-ES" sz="1600">
                <a:latin typeface="Metropolis Light"/>
                <a:cs typeface="Metropolis Light"/>
              </a:rPr>
              <a:t>Última reforma publicada DOF 09-08-2019 </a:t>
            </a:r>
            <a:r>
              <a:rPr lang="es-ES" sz="1600">
                <a:latin typeface="Metropolis Light"/>
                <a:cs typeface="Metropolis Light"/>
                <a:hlinkClick r:id="rId5"/>
              </a:rPr>
              <a:t>http://</a:t>
            </a:r>
            <a:r>
              <a:rPr lang="es-ES" sz="1600" err="1">
                <a:latin typeface="Metropolis Light"/>
                <a:cs typeface="Metropolis Light"/>
                <a:hlinkClick r:id="rId5"/>
              </a:rPr>
              <a:t>www.diputados.gob.mx</a:t>
            </a:r>
            <a:r>
              <a:rPr lang="es-ES" sz="1600">
                <a:latin typeface="Metropolis Light"/>
                <a:cs typeface="Metropolis Light"/>
                <a:hlinkClick r:id="rId5"/>
              </a:rPr>
              <a:t>/</a:t>
            </a:r>
            <a:r>
              <a:rPr lang="es-ES" sz="1600" err="1">
                <a:latin typeface="Metropolis Light"/>
                <a:cs typeface="Metropolis Light"/>
                <a:hlinkClick r:id="rId5"/>
              </a:rPr>
              <a:t>LeyesBiblio</a:t>
            </a:r>
            <a:r>
              <a:rPr lang="es-ES" sz="1600">
                <a:latin typeface="Metropolis Light"/>
                <a:cs typeface="Metropolis Light"/>
                <a:hlinkClick r:id="rId5"/>
              </a:rPr>
              <a:t>/pdf/</a:t>
            </a:r>
            <a:r>
              <a:rPr lang="es-ES" sz="1600" err="1">
                <a:latin typeface="Metropolis Light"/>
                <a:cs typeface="Metropolis Light"/>
                <a:hlinkClick r:id="rId5"/>
              </a:rPr>
              <a:t>CNPP_090819.pdf</a:t>
            </a:r>
            <a:r>
              <a:rPr lang="es-ES" sz="1600">
                <a:latin typeface="Metropolis Light"/>
                <a:cs typeface="Metropolis Light"/>
              </a:rPr>
              <a:t>   </a:t>
            </a:r>
          </a:p>
          <a:p>
            <a:pPr marL="285750" indent="-285750">
              <a:buFontTx/>
              <a:buChar char="-"/>
            </a:pPr>
            <a:endParaRPr lang="es-ES" sz="1600">
              <a:latin typeface="Metropolis Light"/>
              <a:cs typeface="Metropolis Light"/>
            </a:endParaRPr>
          </a:p>
          <a:p>
            <a:pPr marL="285750" indent="-285750">
              <a:buFontTx/>
              <a:buChar char="-"/>
            </a:pPr>
            <a:r>
              <a:rPr lang="es-ES" sz="1600">
                <a:effectLst>
                  <a:outerShdw blurRad="38100" dist="38100" dir="2700000" algn="tl">
                    <a:srgbClr val="000000">
                      <a:alpha val="43137"/>
                    </a:srgbClr>
                  </a:outerShdw>
                </a:effectLst>
                <a:latin typeface="Metropolis Light"/>
                <a:cs typeface="Metropolis Light"/>
              </a:rPr>
              <a:t>Ley Nacional de Ejecución Penal </a:t>
            </a:r>
            <a:br>
              <a:rPr lang="es-ES" sz="1600">
                <a:latin typeface="Metropolis Light"/>
                <a:cs typeface="Metropolis Light"/>
              </a:rPr>
            </a:br>
            <a:r>
              <a:rPr lang="es-ES" sz="1600">
                <a:latin typeface="Metropolis Light"/>
                <a:cs typeface="Metropolis Light"/>
              </a:rPr>
              <a:t>Ultima Reforma Publicada por Invalidez de Artículos 09-05-2018 </a:t>
            </a:r>
            <a:br>
              <a:rPr lang="es-ES" sz="1600">
                <a:latin typeface="Metropolis Light"/>
                <a:cs typeface="Metropolis Light"/>
              </a:rPr>
            </a:br>
            <a:r>
              <a:rPr lang="es-ES" sz="1600">
                <a:latin typeface="Metropolis Light"/>
                <a:cs typeface="Metropolis Light"/>
                <a:hlinkClick r:id="rId6"/>
              </a:rPr>
              <a:t>http://</a:t>
            </a:r>
            <a:r>
              <a:rPr lang="es-ES" sz="1600" err="1">
                <a:latin typeface="Metropolis Light"/>
                <a:cs typeface="Metropolis Light"/>
                <a:hlinkClick r:id="rId6"/>
              </a:rPr>
              <a:t>www.diputados.gob.mx</a:t>
            </a:r>
            <a:r>
              <a:rPr lang="es-ES" sz="1600">
                <a:latin typeface="Metropolis Light"/>
                <a:cs typeface="Metropolis Light"/>
                <a:hlinkClick r:id="rId6"/>
              </a:rPr>
              <a:t>/</a:t>
            </a:r>
            <a:r>
              <a:rPr lang="es-ES" sz="1600" err="1">
                <a:latin typeface="Metropolis Light"/>
                <a:cs typeface="Metropolis Light"/>
                <a:hlinkClick r:id="rId6"/>
              </a:rPr>
              <a:t>LeyesBiblio</a:t>
            </a:r>
            <a:r>
              <a:rPr lang="es-ES" sz="1600">
                <a:latin typeface="Metropolis Light"/>
                <a:cs typeface="Metropolis Light"/>
                <a:hlinkClick r:id="rId6"/>
              </a:rPr>
              <a:t>/pdf/</a:t>
            </a:r>
            <a:r>
              <a:rPr lang="es-ES" sz="1600" err="1">
                <a:latin typeface="Metropolis Light"/>
                <a:cs typeface="Metropolis Light"/>
                <a:hlinkClick r:id="rId6"/>
              </a:rPr>
              <a:t>LNEP_090518.pdf</a:t>
            </a:r>
            <a:r>
              <a:rPr lang="es-ES" sz="1600">
                <a:latin typeface="Metropolis Light"/>
                <a:cs typeface="Metropolis Light"/>
              </a:rPr>
              <a:t> </a:t>
            </a:r>
          </a:p>
        </p:txBody>
      </p:sp>
    </p:spTree>
    <p:extLst>
      <p:ext uri="{BB962C8B-B14F-4D97-AF65-F5344CB8AC3E}">
        <p14:creationId xmlns:p14="http://schemas.microsoft.com/office/powerpoint/2010/main" val="18565232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2312" y="4557253"/>
            <a:ext cx="1502664" cy="1588008"/>
          </a:xfrm>
          <a:prstGeom prst="rect">
            <a:avLst/>
          </a:prstGeom>
        </p:spPr>
      </p:pic>
    </p:spTree>
    <p:extLst>
      <p:ext uri="{BB962C8B-B14F-4D97-AF65-F5344CB8AC3E}">
        <p14:creationId xmlns:p14="http://schemas.microsoft.com/office/powerpoint/2010/main" val="2816166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A7F88E7B-B72F-44EE-97A8-5ECA7ECB0248}"/>
              </a:ext>
            </a:extLst>
          </p:cNvPr>
          <p:cNvSpPr txBox="1">
            <a:spLocks/>
          </p:cNvSpPr>
          <p:nvPr/>
        </p:nvSpPr>
        <p:spPr>
          <a:xfrm>
            <a:off x="140291" y="-44049"/>
            <a:ext cx="8089307" cy="101219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a:solidFill>
                  <a:schemeClr val="bg1"/>
                </a:solidFill>
                <a:latin typeface="Metropolis Extra Bold"/>
                <a:cs typeface="Metropolis Extra Bold"/>
              </a:rPr>
              <a:t>Guion Explicativo para el empleo del Material.  </a:t>
            </a:r>
          </a:p>
        </p:txBody>
      </p:sp>
      <p:sp>
        <p:nvSpPr>
          <p:cNvPr id="7" name="CuadroTexto 6">
            <a:extLst>
              <a:ext uri="{FF2B5EF4-FFF2-40B4-BE49-F238E27FC236}">
                <a16:creationId xmlns:a16="http://schemas.microsoft.com/office/drawing/2014/main" id="{4E179EC2-99B5-4893-A107-FA2E98B69A15}"/>
              </a:ext>
            </a:extLst>
          </p:cNvPr>
          <p:cNvSpPr txBox="1"/>
          <p:nvPr/>
        </p:nvSpPr>
        <p:spPr>
          <a:xfrm>
            <a:off x="1152086" y="1443841"/>
            <a:ext cx="6839827" cy="3970318"/>
          </a:xfrm>
          <a:prstGeom prst="rect">
            <a:avLst/>
          </a:prstGeom>
          <a:noFill/>
        </p:spPr>
        <p:txBody>
          <a:bodyPr wrap="square" rtlCol="0">
            <a:spAutoFit/>
          </a:bodyPr>
          <a:lstStyle/>
          <a:p>
            <a:pPr algn="just"/>
            <a:r>
              <a:rPr lang="es-MX" dirty="0">
                <a:effectLst>
                  <a:outerShdw blurRad="38100" dist="38100" dir="2700000" algn="tl">
                    <a:srgbClr val="000000">
                      <a:alpha val="43137"/>
                    </a:srgbClr>
                  </a:outerShdw>
                </a:effectLst>
                <a:latin typeface="Metropolis"/>
                <a:cs typeface="Metropolis"/>
              </a:rPr>
              <a:t>Escenario:</a:t>
            </a:r>
          </a:p>
          <a:p>
            <a:pPr marL="342900" indent="-342900" algn="just">
              <a:buAutoNum type="arabicPeriod"/>
            </a:pPr>
            <a:r>
              <a:rPr lang="es-MX" dirty="0">
                <a:latin typeface="Metropolis"/>
                <a:cs typeface="Metropolis"/>
              </a:rPr>
              <a:t>Aula de clases </a:t>
            </a:r>
          </a:p>
          <a:p>
            <a:pPr algn="just"/>
            <a:endParaRPr lang="es-MX" dirty="0">
              <a:latin typeface="Metropolis"/>
              <a:cs typeface="Metropolis"/>
            </a:endParaRPr>
          </a:p>
          <a:p>
            <a:pPr algn="just"/>
            <a:r>
              <a:rPr lang="es-MX" dirty="0">
                <a:effectLst>
                  <a:outerShdw blurRad="38100" dist="38100" dir="2700000" algn="tl">
                    <a:srgbClr val="000000">
                      <a:alpha val="43137"/>
                    </a:srgbClr>
                  </a:outerShdw>
                </a:effectLst>
                <a:latin typeface="Metropolis"/>
                <a:cs typeface="Metropolis"/>
              </a:rPr>
              <a:t>Recursos:</a:t>
            </a:r>
            <a:endParaRPr lang="es-MX" dirty="0">
              <a:latin typeface="Metropolis"/>
              <a:cs typeface="Metropolis"/>
            </a:endParaRPr>
          </a:p>
          <a:p>
            <a:pPr algn="just"/>
            <a:endParaRPr lang="es-MX" dirty="0">
              <a:latin typeface="Metropolis"/>
              <a:cs typeface="Metropolis"/>
            </a:endParaRPr>
          </a:p>
          <a:p>
            <a:pPr marL="342900" indent="-342900" algn="just">
              <a:buAutoNum type="arabicPeriod"/>
            </a:pPr>
            <a:r>
              <a:rPr lang="es-MX" dirty="0">
                <a:latin typeface="Metropolis"/>
                <a:cs typeface="Metropolis"/>
              </a:rPr>
              <a:t>Computadora </a:t>
            </a:r>
          </a:p>
          <a:p>
            <a:pPr marL="342900" indent="-342900" algn="just">
              <a:buAutoNum type="arabicPeriod"/>
            </a:pPr>
            <a:r>
              <a:rPr lang="es-MX" dirty="0">
                <a:latin typeface="Metropolis"/>
                <a:cs typeface="Metropolis"/>
              </a:rPr>
              <a:t>Programa de Microsoft Office (</a:t>
            </a:r>
            <a:r>
              <a:rPr lang="es-MX" dirty="0" err="1">
                <a:latin typeface="Metropolis"/>
                <a:cs typeface="Metropolis"/>
              </a:rPr>
              <a:t>Power</a:t>
            </a:r>
            <a:r>
              <a:rPr lang="es-MX" dirty="0">
                <a:latin typeface="Metropolis"/>
                <a:cs typeface="Metropolis"/>
              </a:rPr>
              <a:t> Point 2016) </a:t>
            </a:r>
          </a:p>
          <a:p>
            <a:pPr marL="342900" indent="-342900" algn="just">
              <a:buAutoNum type="arabicPeriod"/>
            </a:pPr>
            <a:r>
              <a:rPr lang="es-MX" dirty="0">
                <a:latin typeface="Metropolis"/>
                <a:cs typeface="Metropolis"/>
              </a:rPr>
              <a:t>Programa de Estudios </a:t>
            </a:r>
          </a:p>
          <a:p>
            <a:pPr marL="342900" indent="-342900" algn="just">
              <a:buAutoNum type="arabicPeriod"/>
            </a:pPr>
            <a:r>
              <a:rPr lang="es-MX" dirty="0">
                <a:latin typeface="Metropolis"/>
                <a:cs typeface="Metropolis"/>
              </a:rPr>
              <a:t>Proyector para exponer las Diapositivas frente a los alumnos.</a:t>
            </a:r>
          </a:p>
          <a:p>
            <a:pPr marL="342900" indent="-342900" algn="just">
              <a:buAutoNum type="arabicPeriod"/>
            </a:pPr>
            <a:r>
              <a:rPr lang="es-MX" dirty="0">
                <a:latin typeface="Metropolis"/>
                <a:cs typeface="Metropolis"/>
              </a:rPr>
              <a:t>Plumones o Pintaron </a:t>
            </a:r>
          </a:p>
          <a:p>
            <a:pPr marL="342900" indent="-342900" algn="just">
              <a:buAutoNum type="arabicPeriod"/>
            </a:pPr>
            <a:r>
              <a:rPr lang="es-MX" dirty="0">
                <a:latin typeface="Metropolis"/>
                <a:cs typeface="Metropolis"/>
              </a:rPr>
              <a:t>Borrador</a:t>
            </a:r>
          </a:p>
          <a:p>
            <a:pPr marL="342900" indent="-342900" algn="just">
              <a:buAutoNum type="arabicPeriod"/>
            </a:pPr>
            <a:r>
              <a:rPr lang="es-MX" dirty="0">
                <a:latin typeface="Metropolis"/>
                <a:cs typeface="Metropolis"/>
              </a:rPr>
              <a:t>Pizarrón </a:t>
            </a:r>
          </a:p>
          <a:p>
            <a:pPr marL="342900" indent="-342900" algn="just">
              <a:buAutoNum type="arabicPeriod"/>
            </a:pPr>
            <a:r>
              <a:rPr lang="es-MX" dirty="0">
                <a:latin typeface="Metropolis"/>
                <a:cs typeface="Metropolis"/>
              </a:rPr>
              <a:t>Libros de Texto </a:t>
            </a:r>
          </a:p>
          <a:p>
            <a:pPr marL="342900" indent="-342900" algn="just">
              <a:buAutoNum type="arabicPeriod"/>
            </a:pPr>
            <a:r>
              <a:rPr lang="es-MX" dirty="0">
                <a:latin typeface="Metropolis"/>
                <a:cs typeface="Metropolis"/>
              </a:rPr>
              <a:t>Legislación de la Materia </a:t>
            </a:r>
          </a:p>
        </p:txBody>
      </p:sp>
      <p:sp>
        <p:nvSpPr>
          <p:cNvPr id="8" name="CuadroTexto 7">
            <a:extLst>
              <a:ext uri="{FF2B5EF4-FFF2-40B4-BE49-F238E27FC236}">
                <a16:creationId xmlns:a16="http://schemas.microsoft.com/office/drawing/2014/main" id="{37639243-D56F-4C66-AF26-17634E817D3C}"/>
              </a:ext>
            </a:extLst>
          </p:cNvPr>
          <p:cNvSpPr txBox="1"/>
          <p:nvPr/>
        </p:nvSpPr>
        <p:spPr>
          <a:xfrm>
            <a:off x="5360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Metropolis Light"/>
                <a:cs typeface="Metropolis Light"/>
              </a:rPr>
              <a:t>  UNIDAD 1 .</a:t>
            </a:r>
          </a:p>
        </p:txBody>
      </p:sp>
    </p:spTree>
    <p:extLst>
      <p:ext uri="{BB962C8B-B14F-4D97-AF65-F5344CB8AC3E}">
        <p14:creationId xmlns:p14="http://schemas.microsoft.com/office/powerpoint/2010/main" val="3632413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1042737" y="1208522"/>
            <a:ext cx="7452769" cy="495549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400" dirty="0">
                <a:latin typeface="Metropolis Extra Bold"/>
                <a:cs typeface="Metropolis Extra Bold"/>
              </a:rPr>
              <a:t>Uno de los objetivos del docente es hacer de la clase una dinámica para que los alumnos puedan comprender de manera fácil el conocimiento que se desea transmitir, ante esto, las diapositivas tienen como finalidad explicar de forma clara y sencilla la Unidad 1 de la Unidad de Aprendizaje </a:t>
            </a:r>
            <a:r>
              <a:rPr lang="es-ES" sz="2400" dirty="0">
                <a:effectLst>
                  <a:outerShdw blurRad="38100" dist="38100" dir="2700000" algn="tl">
                    <a:srgbClr val="000000">
                      <a:alpha val="43137"/>
                    </a:srgbClr>
                  </a:outerShdw>
                </a:effectLst>
                <a:latin typeface="Metropolis Extra Bold"/>
                <a:cs typeface="Metropolis Extra Bold"/>
              </a:rPr>
              <a:t>“Derecho Internacional Privado”</a:t>
            </a:r>
            <a:r>
              <a:rPr lang="es-ES" sz="2400" dirty="0">
                <a:latin typeface="Metropolis Extra Bold"/>
                <a:cs typeface="Metropolis Extra Bold"/>
              </a:rPr>
              <a:t> que a su vez estará complementada por una basta bibliografía y datos que buscaran hacer mas llamativa y del agrado de los alumnos el conocimiento de esta materia.</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CuadroTexto 5">
            <a:extLst>
              <a:ext uri="{FF2B5EF4-FFF2-40B4-BE49-F238E27FC236}">
                <a16:creationId xmlns:a16="http://schemas.microsoft.com/office/drawing/2014/main" id="{FD109CD8-922E-4CCC-9EA1-EDEC66A75758}"/>
              </a:ext>
            </a:extLst>
          </p:cNvPr>
          <p:cNvSpPr txBox="1"/>
          <p:nvPr/>
        </p:nvSpPr>
        <p:spPr>
          <a:xfrm>
            <a:off x="5360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Metropolis Light"/>
                <a:cs typeface="Metropolis Light"/>
              </a:rPr>
              <a:t>  UNIDAD 1 .</a:t>
            </a:r>
          </a:p>
        </p:txBody>
      </p:sp>
      <p:sp>
        <p:nvSpPr>
          <p:cNvPr id="7" name="Título 1">
            <a:extLst>
              <a:ext uri="{FF2B5EF4-FFF2-40B4-BE49-F238E27FC236}">
                <a16:creationId xmlns:a16="http://schemas.microsoft.com/office/drawing/2014/main" id="{C92DE7E7-3751-4FC1-AC9B-79FE657D1B41}"/>
              </a:ext>
            </a:extLst>
          </p:cNvPr>
          <p:cNvSpPr txBox="1">
            <a:spLocks/>
          </p:cNvSpPr>
          <p:nvPr/>
        </p:nvSpPr>
        <p:spPr>
          <a:xfrm>
            <a:off x="440736" y="-44049"/>
            <a:ext cx="6108701" cy="101219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Propósito Académico </a:t>
            </a:r>
          </a:p>
        </p:txBody>
      </p:sp>
    </p:spTree>
    <p:extLst>
      <p:ext uri="{BB962C8B-B14F-4D97-AF65-F5344CB8AC3E}">
        <p14:creationId xmlns:p14="http://schemas.microsoft.com/office/powerpoint/2010/main" val="3163347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295567" y="1314450"/>
            <a:ext cx="8552865" cy="413384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s-ES" sz="3200" dirty="0">
              <a:latin typeface="Metropolis Extra Bold"/>
              <a:cs typeface="Metropolis Extra Bold"/>
            </a:endParaRPr>
          </a:p>
          <a:p>
            <a:r>
              <a:rPr lang="es-ES" sz="5400" dirty="0">
                <a:latin typeface="Metropolis Extra Bold"/>
                <a:cs typeface="Metropolis Extra Bold"/>
              </a:rPr>
              <a:t>Unidad 1. </a:t>
            </a:r>
          </a:p>
          <a:p>
            <a:r>
              <a:rPr lang="es-ES" sz="4000" dirty="0">
                <a:latin typeface="Metropolis Extra Bold"/>
                <a:cs typeface="Metropolis Extra Bold"/>
              </a:rPr>
              <a:t>Fundamentos Generales del Derecho Internacional Privado Mexicano</a:t>
            </a:r>
            <a:r>
              <a:rPr lang="es-ES" sz="4000" dirty="0">
                <a:solidFill>
                  <a:schemeClr val="bg1"/>
                </a:solidFill>
                <a:latin typeface="Metropolis Extra Bold"/>
                <a:cs typeface="Metropolis Extra Bold"/>
              </a:rPr>
              <a:t>.</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a:solidFill>
                  <a:schemeClr val="bg1"/>
                </a:solidFill>
                <a:latin typeface="Avenir Black"/>
                <a:cs typeface="Avenir Black"/>
              </a:rPr>
              <a:t>                                          </a:t>
            </a:r>
            <a:r>
              <a:rPr lang="es-ES" sz="900">
                <a:solidFill>
                  <a:schemeClr val="bg1"/>
                </a:solidFill>
                <a:latin typeface="Avenir Book"/>
                <a:cs typeface="Avenir Book"/>
              </a:rPr>
              <a:t>Titulo de la presentación</a:t>
            </a:r>
            <a:endParaRPr lang="es-ES" sz="90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9855989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98887" y="1077777"/>
            <a:ext cx="8546226" cy="461665"/>
          </a:xfrm>
          <a:prstGeom prst="rect">
            <a:avLst/>
          </a:prstGeom>
          <a:noFill/>
        </p:spPr>
        <p:txBody>
          <a:bodyPr wrap="square" rtlCol="0">
            <a:spAutoFit/>
          </a:bodyPr>
          <a:lstStyle/>
          <a:p>
            <a:pPr algn="just"/>
            <a:r>
              <a:rPr lang="es-ES" sz="2400" b="1">
                <a:latin typeface="Metropolis"/>
                <a:cs typeface="Metropolis"/>
              </a:rPr>
              <a:t>1.1.1. Concepto de Derecho Internacional Privado.</a:t>
            </a:r>
          </a:p>
        </p:txBody>
      </p:sp>
      <p:sp>
        <p:nvSpPr>
          <p:cNvPr id="12" name="CuadroTexto 11"/>
          <p:cNvSpPr txBox="1"/>
          <p:nvPr/>
        </p:nvSpPr>
        <p:spPr>
          <a:xfrm>
            <a:off x="1818557" y="5864470"/>
            <a:ext cx="2500271" cy="830997"/>
          </a:xfrm>
          <a:prstGeom prst="rect">
            <a:avLst/>
          </a:prstGeom>
          <a:noFill/>
        </p:spPr>
        <p:txBody>
          <a:bodyPr wrap="square" rtlCol="0">
            <a:spAutoFit/>
          </a:bodyPr>
          <a:lstStyle/>
          <a:p>
            <a:pPr algn="just"/>
            <a:r>
              <a:rPr lang="es-ES" sz="1200">
                <a:latin typeface="Metropolis Light"/>
                <a:cs typeface="Metropolis Light"/>
              </a:rPr>
              <a:t>*Extraído de: GONZALEZ, Nuria, </a:t>
            </a:r>
            <a:r>
              <a:rPr lang="es-ES" sz="1200" i="1">
                <a:latin typeface="Metropolis Light"/>
                <a:cs typeface="Metropolis Light"/>
              </a:rPr>
              <a:t>Derecho Internacional Privado Parte General,</a:t>
            </a:r>
            <a:r>
              <a:rPr lang="es-ES" sz="1200">
                <a:latin typeface="Metropolis Light"/>
                <a:cs typeface="Metropolis Light"/>
              </a:rPr>
              <a:t> Cultura Jurídica, UNAM, México, 2010, pág. 21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Unidad 1. Fundamentos Generales del Derecho Internacional Privado Mexicano.</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a:solidFill>
                  <a:schemeClr val="bg1"/>
                </a:solidFill>
                <a:latin typeface="Avenir Black"/>
                <a:cs typeface="Avenir Black"/>
              </a:rPr>
              <a:t>                                          </a:t>
            </a:r>
            <a:r>
              <a:rPr lang="es-ES" sz="900">
                <a:solidFill>
                  <a:schemeClr val="bg1"/>
                </a:solidFill>
                <a:latin typeface="Avenir Book"/>
                <a:cs typeface="Avenir Book"/>
              </a:rPr>
              <a:t>Titulo de la presentación</a:t>
            </a:r>
            <a:endParaRPr lang="es-ES" sz="90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Metropolis Light"/>
                <a:cs typeface="Metropolis Light"/>
              </a:rPr>
              <a:t>  UNIDAD 1 .</a:t>
            </a:r>
          </a:p>
        </p:txBody>
      </p:sp>
      <p:sp>
        <p:nvSpPr>
          <p:cNvPr id="11" name="CuadroTexto 10">
            <a:extLst>
              <a:ext uri="{FF2B5EF4-FFF2-40B4-BE49-F238E27FC236}">
                <a16:creationId xmlns:a16="http://schemas.microsoft.com/office/drawing/2014/main" id="{60AD3508-3057-42B1-A7E7-801ECF9214B1}"/>
              </a:ext>
            </a:extLst>
          </p:cNvPr>
          <p:cNvSpPr txBox="1"/>
          <p:nvPr/>
        </p:nvSpPr>
        <p:spPr>
          <a:xfrm>
            <a:off x="6302401" y="4900217"/>
            <a:ext cx="2012180" cy="1015663"/>
          </a:xfrm>
          <a:prstGeom prst="rect">
            <a:avLst/>
          </a:prstGeom>
          <a:noFill/>
        </p:spPr>
        <p:txBody>
          <a:bodyPr wrap="square" rtlCol="0">
            <a:spAutoFit/>
          </a:bodyPr>
          <a:lstStyle/>
          <a:p>
            <a:pPr algn="just"/>
            <a:r>
              <a:rPr lang="es-ES" sz="1200">
                <a:latin typeface="Metropolis Light"/>
                <a:cs typeface="Metropolis Light"/>
              </a:rPr>
              <a:t>*Extraído de: </a:t>
            </a:r>
            <a:r>
              <a:rPr lang="es-ES" sz="1200" err="1">
                <a:latin typeface="Metropolis Light"/>
                <a:cs typeface="Metropolis Light"/>
              </a:rPr>
              <a:t>FRICH</a:t>
            </a:r>
            <a:r>
              <a:rPr lang="es-ES" sz="1200">
                <a:latin typeface="Metropolis Light"/>
                <a:cs typeface="Metropolis Light"/>
              </a:rPr>
              <a:t>, Walter, Derecho Internacional Privado y Derecho Procesal Internacional, Editorial Porrúa, México, 2005, pág., 9</a:t>
            </a:r>
          </a:p>
        </p:txBody>
      </p:sp>
      <p:sp>
        <p:nvSpPr>
          <p:cNvPr id="13" name="CuadroTexto 12">
            <a:extLst>
              <a:ext uri="{FF2B5EF4-FFF2-40B4-BE49-F238E27FC236}">
                <a16:creationId xmlns:a16="http://schemas.microsoft.com/office/drawing/2014/main" id="{500B37D6-D495-4040-890F-45390F01EBBC}"/>
              </a:ext>
            </a:extLst>
          </p:cNvPr>
          <p:cNvSpPr txBox="1"/>
          <p:nvPr/>
        </p:nvSpPr>
        <p:spPr>
          <a:xfrm>
            <a:off x="4572000" y="1662819"/>
            <a:ext cx="4273114" cy="3693319"/>
          </a:xfrm>
          <a:prstGeom prst="rect">
            <a:avLst/>
          </a:prstGeom>
          <a:noFill/>
        </p:spPr>
        <p:txBody>
          <a:bodyPr wrap="square" rtlCol="0">
            <a:spAutoFit/>
          </a:bodyPr>
          <a:lstStyle/>
          <a:p>
            <a:pPr algn="just"/>
            <a:r>
              <a:rPr lang="es-MX" sz="2400" dirty="0">
                <a:latin typeface="Metropolis"/>
                <a:cs typeface="Metropolis"/>
              </a:rPr>
              <a:t>	- Por su parte, Walter Frisch Philipp considera que…</a:t>
            </a:r>
          </a:p>
          <a:p>
            <a:pPr algn="just"/>
            <a:endParaRPr lang="es-MX" sz="2400" i="1" dirty="0">
              <a:effectLst>
                <a:outerShdw blurRad="38100" dist="38100" dir="2700000" algn="tl">
                  <a:srgbClr val="000000">
                    <a:alpha val="43137"/>
                  </a:srgbClr>
                </a:outerShdw>
              </a:effectLst>
              <a:latin typeface="Metropolis"/>
              <a:cs typeface="Metropolis"/>
            </a:endParaRPr>
          </a:p>
          <a:p>
            <a:pPr algn="just"/>
            <a:r>
              <a:rPr lang="es-MX" i="1" dirty="0">
                <a:effectLst>
                  <a:outerShdw blurRad="38100" dist="38100" dir="2700000" algn="tl">
                    <a:srgbClr val="000000">
                      <a:alpha val="43137"/>
                    </a:srgbClr>
                  </a:outerShdw>
                </a:effectLst>
                <a:latin typeface="Metropolis"/>
                <a:cs typeface="Metropolis"/>
              </a:rPr>
              <a:t>“El Derecho Internacional Privado es el conjunto de las normas remisorias que determinan el derecho de cuál Estado es aplicable a cierto supuesto perteneciente al Derecho Privado (civil o mercantil) expresado en las mismas normas, que tienen punto de contacto con el derecho extranjero.”*</a:t>
            </a:r>
            <a:endParaRPr lang="es-ES" dirty="0">
              <a:effectLst>
                <a:outerShdw blurRad="38100" dist="38100" dir="2700000" algn="tl">
                  <a:srgbClr val="000000">
                    <a:alpha val="43137"/>
                  </a:srgbClr>
                </a:outerShdw>
              </a:effectLst>
              <a:latin typeface="Metropolis"/>
              <a:cs typeface="Metropolis"/>
            </a:endParaRPr>
          </a:p>
          <a:p>
            <a:pPr algn="just"/>
            <a:endParaRPr lang="es-MX" dirty="0">
              <a:latin typeface="Metropolis"/>
              <a:cs typeface="Metropolis"/>
            </a:endParaRPr>
          </a:p>
        </p:txBody>
      </p:sp>
      <p:sp>
        <p:nvSpPr>
          <p:cNvPr id="14" name="CuadroTexto 13">
            <a:extLst>
              <a:ext uri="{FF2B5EF4-FFF2-40B4-BE49-F238E27FC236}">
                <a16:creationId xmlns:a16="http://schemas.microsoft.com/office/drawing/2014/main" id="{F81C37AE-D65F-4F8D-8F49-602B676FCA40}"/>
              </a:ext>
            </a:extLst>
          </p:cNvPr>
          <p:cNvSpPr txBox="1"/>
          <p:nvPr/>
        </p:nvSpPr>
        <p:spPr>
          <a:xfrm>
            <a:off x="331074" y="1633904"/>
            <a:ext cx="3940675" cy="4154984"/>
          </a:xfrm>
          <a:prstGeom prst="rect">
            <a:avLst/>
          </a:prstGeom>
          <a:noFill/>
        </p:spPr>
        <p:txBody>
          <a:bodyPr wrap="square" rtlCol="0">
            <a:spAutoFit/>
          </a:bodyPr>
          <a:lstStyle/>
          <a:p>
            <a:pPr algn="just"/>
            <a:r>
              <a:rPr lang="es-ES" sz="2400" dirty="0">
                <a:latin typeface="Metropolis"/>
                <a:cs typeface="Metropolis"/>
              </a:rPr>
              <a:t>	- Para Espinar Vicente…</a:t>
            </a:r>
          </a:p>
          <a:p>
            <a:pPr algn="just"/>
            <a:endParaRPr lang="es-ES" sz="2400" dirty="0">
              <a:latin typeface="Metropolis"/>
              <a:cs typeface="Metropolis"/>
            </a:endParaRPr>
          </a:p>
          <a:p>
            <a:pPr algn="just"/>
            <a:r>
              <a:rPr lang="es-MX" i="1" dirty="0">
                <a:effectLst>
                  <a:outerShdw blurRad="38100" dist="38100" dir="2700000" algn="tl">
                    <a:srgbClr val="000000">
                      <a:alpha val="43137"/>
                    </a:srgbClr>
                  </a:outerShdw>
                </a:effectLst>
                <a:latin typeface="Metropolis"/>
                <a:cs typeface="Metropolis"/>
              </a:rPr>
              <a:t>“El derecho internacional privado se configura como el </a:t>
            </a:r>
            <a:r>
              <a:rPr lang="es-MX" i="1" u="sng" dirty="0">
                <a:effectLst>
                  <a:outerShdw blurRad="38100" dist="38100" dir="2700000" algn="tl">
                    <a:srgbClr val="000000">
                      <a:alpha val="43137"/>
                    </a:srgbClr>
                  </a:outerShdw>
                </a:effectLst>
                <a:latin typeface="Metropolis"/>
                <a:cs typeface="Metropolis"/>
              </a:rPr>
              <a:t>conjunto de normas y principios </a:t>
            </a:r>
            <a:r>
              <a:rPr lang="es-MX" i="1" dirty="0">
                <a:effectLst>
                  <a:outerShdw blurRad="38100" dist="38100" dir="2700000" algn="tl">
                    <a:srgbClr val="000000">
                      <a:alpha val="43137"/>
                    </a:srgbClr>
                  </a:outerShdw>
                </a:effectLst>
                <a:latin typeface="Metropolis"/>
                <a:cs typeface="Metropolis"/>
              </a:rPr>
              <a:t>que cada ordenamiento particular establece para dotar de una regulación especial a los supuestos de tráfico externo. La construcción de este sistema exige el recurso a una metodología propia. Su positivización y aplicación es particularmente dependiente de la realidad social y jurídica del momento histórico que se considere.”*</a:t>
            </a:r>
          </a:p>
        </p:txBody>
      </p:sp>
    </p:spTree>
    <p:extLst>
      <p:ext uri="{BB962C8B-B14F-4D97-AF65-F5344CB8AC3E}">
        <p14:creationId xmlns:p14="http://schemas.microsoft.com/office/powerpoint/2010/main" val="2464748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12587" y="1039594"/>
            <a:ext cx="8874376" cy="4955203"/>
          </a:xfrm>
          <a:prstGeom prst="rect">
            <a:avLst/>
          </a:prstGeom>
          <a:noFill/>
        </p:spPr>
        <p:txBody>
          <a:bodyPr wrap="square" rtlCol="0">
            <a:spAutoFit/>
          </a:bodyPr>
          <a:lstStyle/>
          <a:p>
            <a:pPr algn="just"/>
            <a:r>
              <a:rPr lang="es-ES" sz="2400" b="1">
                <a:latin typeface="Metropolis"/>
                <a:cs typeface="Metropolis"/>
              </a:rPr>
              <a:t>1.1.2. Características del Derecho Internacional Privado.</a:t>
            </a:r>
          </a:p>
          <a:p>
            <a:pPr algn="just"/>
            <a:endParaRPr lang="es-ES" sz="2400">
              <a:latin typeface="Metropolis"/>
              <a:cs typeface="Metropolis"/>
            </a:endParaRPr>
          </a:p>
          <a:p>
            <a:pPr algn="just"/>
            <a:r>
              <a:rPr lang="es-ES" sz="2400">
                <a:latin typeface="Metropolis"/>
                <a:cs typeface="Metropolis"/>
              </a:rPr>
              <a:t>	</a:t>
            </a:r>
            <a:r>
              <a:rPr lang="es-ES" sz="2000">
                <a:latin typeface="Metropolis"/>
                <a:cs typeface="Metropolis"/>
              </a:rPr>
              <a:t>A). Las Obligaciones que contraen los Estados mediante los 				Tratados Internacionales o Convenios Internacionales.</a:t>
            </a:r>
          </a:p>
          <a:p>
            <a:pPr algn="just"/>
            <a:endParaRPr lang="es-ES" sz="2000">
              <a:latin typeface="Metropolis"/>
              <a:cs typeface="Metropolis"/>
            </a:endParaRPr>
          </a:p>
          <a:p>
            <a:pPr algn="just"/>
            <a:r>
              <a:rPr lang="es-ES" sz="2000">
                <a:latin typeface="Metropolis"/>
                <a:cs typeface="Metropolis"/>
              </a:rPr>
              <a:t>	B). Lex </a:t>
            </a:r>
            <a:r>
              <a:rPr lang="es-ES" sz="2000" err="1">
                <a:latin typeface="Metropolis"/>
                <a:cs typeface="Metropolis"/>
              </a:rPr>
              <a:t>Mercatoria</a:t>
            </a:r>
            <a:r>
              <a:rPr lang="es-ES" sz="2000">
                <a:latin typeface="Metropolis"/>
                <a:cs typeface="Metropolis"/>
              </a:rPr>
              <a:t> </a:t>
            </a:r>
          </a:p>
          <a:p>
            <a:pPr algn="just"/>
            <a:endParaRPr lang="es-ES" sz="2000">
              <a:latin typeface="Metropolis"/>
              <a:cs typeface="Metropolis"/>
            </a:endParaRPr>
          </a:p>
          <a:p>
            <a:pPr algn="just"/>
            <a:r>
              <a:rPr lang="es-ES" sz="2000">
                <a:latin typeface="Metropolis"/>
                <a:cs typeface="Metropolis"/>
              </a:rPr>
              <a:t>	C). Disposiciones Espejo </a:t>
            </a:r>
          </a:p>
          <a:p>
            <a:pPr algn="just"/>
            <a:endParaRPr lang="es-ES" sz="2000">
              <a:latin typeface="Metropolis"/>
              <a:cs typeface="Metropolis"/>
            </a:endParaRPr>
          </a:p>
          <a:p>
            <a:pPr algn="just"/>
            <a:r>
              <a:rPr lang="es-ES" sz="2000">
                <a:latin typeface="Metropolis"/>
                <a:cs typeface="Metropolis"/>
              </a:rPr>
              <a:t>	D). Incorporación Legislativa de los Usos y Costumbres </a:t>
            </a:r>
          </a:p>
          <a:p>
            <a:pPr algn="just"/>
            <a:endParaRPr lang="es-ES" sz="2000">
              <a:latin typeface="Metropolis"/>
              <a:cs typeface="Metropolis"/>
            </a:endParaRPr>
          </a:p>
          <a:p>
            <a:pPr algn="just"/>
            <a:r>
              <a:rPr lang="es-ES" sz="2000">
                <a:latin typeface="Metropolis"/>
                <a:cs typeface="Metropolis"/>
              </a:rPr>
              <a:t>	E). El Trasplante o Cross Fertilización </a:t>
            </a:r>
          </a:p>
          <a:p>
            <a:pPr algn="just"/>
            <a:endParaRPr lang="es-ES" sz="2000">
              <a:latin typeface="Metropolis"/>
              <a:cs typeface="Metropolis"/>
            </a:endParaRPr>
          </a:p>
          <a:p>
            <a:pPr algn="just"/>
            <a:r>
              <a:rPr lang="es-ES" sz="2000">
                <a:latin typeface="Metropolis"/>
                <a:cs typeface="Metropolis"/>
              </a:rPr>
              <a:t>	F). </a:t>
            </a:r>
            <a:r>
              <a:rPr lang="es-ES" sz="2000" err="1">
                <a:latin typeface="Metropolis"/>
                <a:cs typeface="Metropolis"/>
              </a:rPr>
              <a:t>Soft</a:t>
            </a:r>
            <a:r>
              <a:rPr lang="es-ES" sz="2000">
                <a:latin typeface="Metropolis"/>
                <a:cs typeface="Metropolis"/>
              </a:rPr>
              <a:t> </a:t>
            </a:r>
            <a:r>
              <a:rPr lang="es-ES" sz="2000" err="1">
                <a:latin typeface="Metropolis"/>
                <a:cs typeface="Metropolis"/>
              </a:rPr>
              <a:t>Law</a:t>
            </a:r>
            <a:r>
              <a:rPr lang="es-ES" sz="2000">
                <a:latin typeface="Metropolis"/>
                <a:cs typeface="Metropolis"/>
              </a:rPr>
              <a:t> </a:t>
            </a:r>
          </a:p>
          <a:p>
            <a:pPr algn="just"/>
            <a:endParaRPr lang="es-ES" sz="2400">
              <a:latin typeface="Metropolis"/>
              <a:cs typeface="Metropolis"/>
            </a:endParaRPr>
          </a:p>
        </p:txBody>
      </p:sp>
      <p:sp>
        <p:nvSpPr>
          <p:cNvPr id="12" name="CuadroTexto 11"/>
          <p:cNvSpPr txBox="1"/>
          <p:nvPr/>
        </p:nvSpPr>
        <p:spPr>
          <a:xfrm>
            <a:off x="163772" y="5833739"/>
            <a:ext cx="7187833" cy="830997"/>
          </a:xfrm>
          <a:prstGeom prst="rect">
            <a:avLst/>
          </a:prstGeom>
          <a:noFill/>
        </p:spPr>
        <p:txBody>
          <a:bodyPr wrap="square" rtlCol="0">
            <a:spAutoFit/>
          </a:bodyPr>
          <a:lstStyle/>
          <a:p>
            <a:pPr algn="just"/>
            <a:r>
              <a:rPr lang="es-MX" sz="1200">
                <a:latin typeface="Metropolis Light"/>
                <a:cs typeface="Metropolis Light"/>
              </a:rPr>
              <a:t>Fuente Consultada: Pereznieto Castro, Leonel. (2015). El derecho internacional privado y su normatividad en su incorporación en el sistema jurídico mexicano. Anuario mexicano de derecho internacional, 773-816. Recuperado en 15 de agosto de 2019, de </a:t>
            </a:r>
            <a:r>
              <a:rPr lang="es-MX" sz="1200">
                <a:latin typeface="Metropolis Light"/>
                <a:cs typeface="Metropolis Light"/>
                <a:hlinkClick r:id="rId3"/>
              </a:rPr>
              <a:t>http://www.scielo.org.mx/scielo.php?script=sci_arttext&amp;pid=S1870-46542015000100021&amp;lng=es&amp;tlng=es</a:t>
            </a:r>
            <a:r>
              <a:rPr lang="es-MX" sz="1200">
                <a:latin typeface="Metropolis Light"/>
                <a:cs typeface="Metropolis Light"/>
              </a:rPr>
              <a:t>. </a:t>
            </a:r>
            <a:endParaRPr lang="es-ES" sz="1200">
              <a:latin typeface="Metropolis Light"/>
              <a:cs typeface="Metropolis Light"/>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44049"/>
            <a:ext cx="6108701" cy="101219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Unidad 1. Fundamentos Generales del Derecho Internacional Privado Mexicano.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Tree>
    <p:extLst>
      <p:ext uri="{BB962C8B-B14F-4D97-AF65-F5344CB8AC3E}">
        <p14:creationId xmlns:p14="http://schemas.microsoft.com/office/powerpoint/2010/main" val="24808639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BA5C6CCA90D624E973D6DE41B50C688" ma:contentTypeVersion="7" ma:contentTypeDescription="Create a new document." ma:contentTypeScope="" ma:versionID="193fba84854451e8d905de1181c81d55">
  <xsd:schema xmlns:xsd="http://www.w3.org/2001/XMLSchema" xmlns:xs="http://www.w3.org/2001/XMLSchema" xmlns:p="http://schemas.microsoft.com/office/2006/metadata/properties" xmlns:ns3="65d04109-d993-4da9-a594-893225468e3f" xmlns:ns4="14fceb7e-2847-4b62-8c0d-51f4a87abaf5" targetNamespace="http://schemas.microsoft.com/office/2006/metadata/properties" ma:root="true" ma:fieldsID="b39a97569b5e3d9cfccc067d02abe49b" ns3:_="" ns4:_="">
    <xsd:import namespace="65d04109-d993-4da9-a594-893225468e3f"/>
    <xsd:import namespace="14fceb7e-2847-4b62-8c0d-51f4a87abaf5"/>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EventHashCode" minOccurs="0"/>
                <xsd:element ref="ns4: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d04109-d993-4da9-a594-893225468e3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4fceb7e-2847-4b62-8c0d-51f4a87abaf5"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1C579D5-612D-4F68-809D-EA9627A8F037}">
  <ds:schemaRefs>
    <ds:schemaRef ds:uri="14fceb7e-2847-4b62-8c0d-51f4a87abaf5"/>
    <ds:schemaRef ds:uri="65d04109-d993-4da9-a594-893225468e3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F8F8E59-7923-447D-A696-E0D2097A0F90}">
  <ds:schemaRefs>
    <ds:schemaRef ds:uri="http://purl.org/dc/terms/"/>
    <ds:schemaRef ds:uri="http://purl.org/dc/dcmitype/"/>
    <ds:schemaRef ds:uri="http://purl.org/dc/elements/1.1/"/>
    <ds:schemaRef ds:uri="http://schemas.microsoft.com/office/2006/documentManagement/types"/>
    <ds:schemaRef ds:uri="14fceb7e-2847-4b62-8c0d-51f4a87abaf5"/>
    <ds:schemaRef ds:uri="http://schemas.microsoft.com/office/infopath/2007/PartnerControls"/>
    <ds:schemaRef ds:uri="http://www.w3.org/XML/1998/namespace"/>
    <ds:schemaRef ds:uri="http://schemas.openxmlformats.org/package/2006/metadata/core-properties"/>
    <ds:schemaRef ds:uri="65d04109-d993-4da9-a594-893225468e3f"/>
    <ds:schemaRef ds:uri="http://schemas.microsoft.com/office/2006/metadata/properties"/>
  </ds:schemaRefs>
</ds:datastoreItem>
</file>

<file path=customXml/itemProps3.xml><?xml version="1.0" encoding="utf-8"?>
<ds:datastoreItem xmlns:ds="http://schemas.openxmlformats.org/officeDocument/2006/customXml" ds:itemID="{84CB0215-76AF-4694-B672-B2A611BFBEA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TotalTime>
  <Words>4521</Words>
  <Application>Microsoft Office PowerPoint</Application>
  <PresentationFormat>Presentación en pantalla (4:3)</PresentationFormat>
  <Paragraphs>515</Paragraphs>
  <Slides>43</Slides>
  <Notes>43</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43</vt:i4>
      </vt:variant>
    </vt:vector>
  </HeadingPairs>
  <TitlesOfParts>
    <vt:vector size="54" baseType="lpstr">
      <vt:lpstr>Meiryo UI</vt:lpstr>
      <vt:lpstr>Arial</vt:lpstr>
      <vt:lpstr>Avenir Black</vt:lpstr>
      <vt:lpstr>Avenir Book</vt:lpstr>
      <vt:lpstr>Avenir Roman</vt:lpstr>
      <vt:lpstr>Calibri</vt:lpstr>
      <vt:lpstr>Metropolis</vt:lpstr>
      <vt:lpstr>Metropolis Black</vt:lpstr>
      <vt:lpstr>Metropolis Extra Bold</vt:lpstr>
      <vt:lpstr>Metropolis Light</vt:lpstr>
      <vt:lpstr>Tema de Office</vt:lpstr>
      <vt:lpstr>Unidad de Aprendizaje: Derecho Internacional Privado Impartida en el Centro Universitario UAEM Texcoco  Dr. en D. Ricardo Colín García  Profesor de Tiempo Completo  Diapositivas Proyectables  Licenciatura en Derecho  Octavo Semestre Área Curricular: Derecho Internacional Privado  Núcleo Sustantivo  Carácter de la UA: Obligatoria  Clave: L41829 Plan de Estudios F 2015</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subject/>
  <dc:creator>DCGU1</dc:creator>
  <cp:keywords/>
  <dc:description/>
  <cp:lastModifiedBy>Daniel Alexander Conde Gonzalez</cp:lastModifiedBy>
  <cp:revision>1</cp:revision>
  <dcterms:created xsi:type="dcterms:W3CDTF">2013-06-28T15:10:46Z</dcterms:created>
  <dcterms:modified xsi:type="dcterms:W3CDTF">2019-09-30T23:13:34Z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0x0101004BA5C6CCA90D624E973D6DE41B50C688</vt:lpwstr>
  </property>
</Properties>
</file>