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5"/>
  </p:notesMasterIdLst>
  <p:sldIdLst>
    <p:sldId id="261" r:id="rId5"/>
    <p:sldId id="314" r:id="rId6"/>
    <p:sldId id="275" r:id="rId7"/>
    <p:sldId id="309" r:id="rId8"/>
    <p:sldId id="310" r:id="rId9"/>
    <p:sldId id="311" r:id="rId10"/>
    <p:sldId id="274" r:id="rId11"/>
    <p:sldId id="280" r:id="rId12"/>
    <p:sldId id="322" r:id="rId13"/>
    <p:sldId id="270" r:id="rId14"/>
    <p:sldId id="264" r:id="rId15"/>
    <p:sldId id="272" r:id="rId16"/>
    <p:sldId id="273" r:id="rId17"/>
    <p:sldId id="263" r:id="rId18"/>
    <p:sldId id="265" r:id="rId19"/>
    <p:sldId id="312" r:id="rId20"/>
    <p:sldId id="313" r:id="rId21"/>
    <p:sldId id="319" r:id="rId22"/>
    <p:sldId id="320" r:id="rId23"/>
    <p:sldId id="266" r:id="rId24"/>
    <p:sldId id="321" r:id="rId25"/>
    <p:sldId id="267" r:id="rId26"/>
    <p:sldId id="315" r:id="rId27"/>
    <p:sldId id="316" r:id="rId28"/>
    <p:sldId id="268" r:id="rId29"/>
    <p:sldId id="317" r:id="rId30"/>
    <p:sldId id="318" r:id="rId31"/>
    <p:sldId id="269" r:id="rId32"/>
    <p:sldId id="271" r:id="rId33"/>
    <p:sldId id="259" r:id="rId34"/>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5335"/>
    <a:srgbClr val="2D53FE"/>
    <a:srgbClr val="988034"/>
    <a:srgbClr val="9D853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AAEDC50-F6EC-1244-A988-FC68792299EF}" v="28" dt="2019-10-01T00:08:48.080"/>
    <p1510:client id="{C397839A-EF09-4B2D-B163-6D78B0428BD2}" v="5851" dt="2019-10-01T05:00:22.898"/>
    <p1510:client id="{CC58753B-D65D-4AF4-B371-BC38DFDCB402}" v="2237" dt="2019-10-01T03:04:16.42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141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85E40E-2D36-6B40-B94C-E1D7C50DE4D0}" type="datetimeFigureOut">
              <a:rPr lang="es-ES" smtClean="0"/>
              <a:t>30/09/2019</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E6F0D6-6552-DF4D-A969-BD0CE982FE06}" type="slidenum">
              <a:rPr lang="es-ES" smtClean="0"/>
              <a:t>‹Nº›</a:t>
            </a:fld>
            <a:endParaRPr lang="es-ES"/>
          </a:p>
        </p:txBody>
      </p:sp>
    </p:spTree>
    <p:extLst>
      <p:ext uri="{BB962C8B-B14F-4D97-AF65-F5344CB8AC3E}">
        <p14:creationId xmlns:p14="http://schemas.microsoft.com/office/powerpoint/2010/main" val="14149254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PORTADA</a:t>
            </a:r>
            <a:r>
              <a:rPr lang="es-ES" baseline="0"/>
              <a:t> 2 </a:t>
            </a:r>
            <a:endParaRPr lang="es-ES"/>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a:t>
            </a:fld>
            <a:endParaRPr lang="es-ES"/>
          </a:p>
        </p:txBody>
      </p:sp>
    </p:spTree>
    <p:extLst>
      <p:ext uri="{BB962C8B-B14F-4D97-AF65-F5344CB8AC3E}">
        <p14:creationId xmlns:p14="http://schemas.microsoft.com/office/powerpoint/2010/main" val="16569884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10</a:t>
            </a:fld>
            <a:endParaRPr lang="es-ES"/>
          </a:p>
        </p:txBody>
      </p:sp>
    </p:spTree>
    <p:extLst>
      <p:ext uri="{BB962C8B-B14F-4D97-AF65-F5344CB8AC3E}">
        <p14:creationId xmlns:p14="http://schemas.microsoft.com/office/powerpoint/2010/main" val="20707191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11</a:t>
            </a:fld>
            <a:endParaRPr lang="es-ES"/>
          </a:p>
        </p:txBody>
      </p:sp>
    </p:spTree>
    <p:extLst>
      <p:ext uri="{BB962C8B-B14F-4D97-AF65-F5344CB8AC3E}">
        <p14:creationId xmlns:p14="http://schemas.microsoft.com/office/powerpoint/2010/main" val="17137947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12</a:t>
            </a:fld>
            <a:endParaRPr lang="es-ES"/>
          </a:p>
        </p:txBody>
      </p:sp>
    </p:spTree>
    <p:extLst>
      <p:ext uri="{BB962C8B-B14F-4D97-AF65-F5344CB8AC3E}">
        <p14:creationId xmlns:p14="http://schemas.microsoft.com/office/powerpoint/2010/main" val="36664936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13</a:t>
            </a:fld>
            <a:endParaRPr lang="es-ES"/>
          </a:p>
        </p:txBody>
      </p:sp>
    </p:spTree>
    <p:extLst>
      <p:ext uri="{BB962C8B-B14F-4D97-AF65-F5344CB8AC3E}">
        <p14:creationId xmlns:p14="http://schemas.microsoft.com/office/powerpoint/2010/main" val="1833437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14</a:t>
            </a:fld>
            <a:endParaRPr lang="es-ES"/>
          </a:p>
        </p:txBody>
      </p:sp>
    </p:spTree>
    <p:extLst>
      <p:ext uri="{BB962C8B-B14F-4D97-AF65-F5344CB8AC3E}">
        <p14:creationId xmlns:p14="http://schemas.microsoft.com/office/powerpoint/2010/main" val="17743753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15</a:t>
            </a:fld>
            <a:endParaRPr lang="es-ES"/>
          </a:p>
        </p:txBody>
      </p:sp>
    </p:spTree>
    <p:extLst>
      <p:ext uri="{BB962C8B-B14F-4D97-AF65-F5344CB8AC3E}">
        <p14:creationId xmlns:p14="http://schemas.microsoft.com/office/powerpoint/2010/main" val="37661433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16</a:t>
            </a:fld>
            <a:endParaRPr lang="es-ES"/>
          </a:p>
        </p:txBody>
      </p:sp>
    </p:spTree>
    <p:extLst>
      <p:ext uri="{BB962C8B-B14F-4D97-AF65-F5344CB8AC3E}">
        <p14:creationId xmlns:p14="http://schemas.microsoft.com/office/powerpoint/2010/main" val="35346257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17</a:t>
            </a:fld>
            <a:endParaRPr lang="es-ES"/>
          </a:p>
        </p:txBody>
      </p:sp>
    </p:spTree>
    <p:extLst>
      <p:ext uri="{BB962C8B-B14F-4D97-AF65-F5344CB8AC3E}">
        <p14:creationId xmlns:p14="http://schemas.microsoft.com/office/powerpoint/2010/main" val="38085592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18</a:t>
            </a:fld>
            <a:endParaRPr lang="es-ES"/>
          </a:p>
        </p:txBody>
      </p:sp>
    </p:spTree>
    <p:extLst>
      <p:ext uri="{BB962C8B-B14F-4D97-AF65-F5344CB8AC3E}">
        <p14:creationId xmlns:p14="http://schemas.microsoft.com/office/powerpoint/2010/main" val="31120051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19</a:t>
            </a:fld>
            <a:endParaRPr lang="es-ES"/>
          </a:p>
        </p:txBody>
      </p:sp>
    </p:spTree>
    <p:extLst>
      <p:ext uri="{BB962C8B-B14F-4D97-AF65-F5344CB8AC3E}">
        <p14:creationId xmlns:p14="http://schemas.microsoft.com/office/powerpoint/2010/main" val="22665735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a:t>
            </a:fld>
            <a:endParaRPr lang="es-ES"/>
          </a:p>
        </p:txBody>
      </p:sp>
    </p:spTree>
    <p:extLst>
      <p:ext uri="{BB962C8B-B14F-4D97-AF65-F5344CB8AC3E}">
        <p14:creationId xmlns:p14="http://schemas.microsoft.com/office/powerpoint/2010/main" val="18108681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20</a:t>
            </a:fld>
            <a:endParaRPr lang="es-ES"/>
          </a:p>
        </p:txBody>
      </p:sp>
    </p:spTree>
    <p:extLst>
      <p:ext uri="{BB962C8B-B14F-4D97-AF65-F5344CB8AC3E}">
        <p14:creationId xmlns:p14="http://schemas.microsoft.com/office/powerpoint/2010/main" val="4405005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21</a:t>
            </a:fld>
            <a:endParaRPr lang="es-ES"/>
          </a:p>
        </p:txBody>
      </p:sp>
    </p:spTree>
    <p:extLst>
      <p:ext uri="{BB962C8B-B14F-4D97-AF65-F5344CB8AC3E}">
        <p14:creationId xmlns:p14="http://schemas.microsoft.com/office/powerpoint/2010/main" val="29406321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22</a:t>
            </a:fld>
            <a:endParaRPr lang="es-ES"/>
          </a:p>
        </p:txBody>
      </p:sp>
    </p:spTree>
    <p:extLst>
      <p:ext uri="{BB962C8B-B14F-4D97-AF65-F5344CB8AC3E}">
        <p14:creationId xmlns:p14="http://schemas.microsoft.com/office/powerpoint/2010/main" val="2532069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23</a:t>
            </a:fld>
            <a:endParaRPr lang="es-ES"/>
          </a:p>
        </p:txBody>
      </p:sp>
    </p:spTree>
    <p:extLst>
      <p:ext uri="{BB962C8B-B14F-4D97-AF65-F5344CB8AC3E}">
        <p14:creationId xmlns:p14="http://schemas.microsoft.com/office/powerpoint/2010/main" val="28372925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24</a:t>
            </a:fld>
            <a:endParaRPr lang="es-ES"/>
          </a:p>
        </p:txBody>
      </p:sp>
    </p:spTree>
    <p:extLst>
      <p:ext uri="{BB962C8B-B14F-4D97-AF65-F5344CB8AC3E}">
        <p14:creationId xmlns:p14="http://schemas.microsoft.com/office/powerpoint/2010/main" val="17590420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25</a:t>
            </a:fld>
            <a:endParaRPr lang="es-ES"/>
          </a:p>
        </p:txBody>
      </p:sp>
    </p:spTree>
    <p:extLst>
      <p:ext uri="{BB962C8B-B14F-4D97-AF65-F5344CB8AC3E}">
        <p14:creationId xmlns:p14="http://schemas.microsoft.com/office/powerpoint/2010/main" val="10018125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26</a:t>
            </a:fld>
            <a:endParaRPr lang="es-ES"/>
          </a:p>
        </p:txBody>
      </p:sp>
    </p:spTree>
    <p:extLst>
      <p:ext uri="{BB962C8B-B14F-4D97-AF65-F5344CB8AC3E}">
        <p14:creationId xmlns:p14="http://schemas.microsoft.com/office/powerpoint/2010/main" val="23427999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27</a:t>
            </a:fld>
            <a:endParaRPr lang="es-ES"/>
          </a:p>
        </p:txBody>
      </p:sp>
    </p:spTree>
    <p:extLst>
      <p:ext uri="{BB962C8B-B14F-4D97-AF65-F5344CB8AC3E}">
        <p14:creationId xmlns:p14="http://schemas.microsoft.com/office/powerpoint/2010/main" val="21615251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28</a:t>
            </a:fld>
            <a:endParaRPr lang="es-ES"/>
          </a:p>
        </p:txBody>
      </p:sp>
    </p:spTree>
    <p:extLst>
      <p:ext uri="{BB962C8B-B14F-4D97-AF65-F5344CB8AC3E}">
        <p14:creationId xmlns:p14="http://schemas.microsoft.com/office/powerpoint/2010/main" val="114468144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29</a:t>
            </a:fld>
            <a:endParaRPr lang="es-ES"/>
          </a:p>
        </p:txBody>
      </p:sp>
    </p:spTree>
    <p:extLst>
      <p:ext uri="{BB962C8B-B14F-4D97-AF65-F5344CB8AC3E}">
        <p14:creationId xmlns:p14="http://schemas.microsoft.com/office/powerpoint/2010/main" val="20386792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CONTRAPORTADA</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30</a:t>
            </a:fld>
            <a:endParaRPr lang="es-ES"/>
          </a:p>
        </p:txBody>
      </p:sp>
    </p:spTree>
    <p:extLst>
      <p:ext uri="{BB962C8B-B14F-4D97-AF65-F5344CB8AC3E}">
        <p14:creationId xmlns:p14="http://schemas.microsoft.com/office/powerpoint/2010/main" val="20783409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a:t>
            </a:fld>
            <a:endParaRPr lang="es-ES"/>
          </a:p>
        </p:txBody>
      </p:sp>
    </p:spTree>
    <p:extLst>
      <p:ext uri="{BB962C8B-B14F-4D97-AF65-F5344CB8AC3E}">
        <p14:creationId xmlns:p14="http://schemas.microsoft.com/office/powerpoint/2010/main" val="40136745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a:t>
            </a:fld>
            <a:endParaRPr lang="es-ES"/>
          </a:p>
        </p:txBody>
      </p:sp>
    </p:spTree>
    <p:extLst>
      <p:ext uri="{BB962C8B-B14F-4D97-AF65-F5344CB8AC3E}">
        <p14:creationId xmlns:p14="http://schemas.microsoft.com/office/powerpoint/2010/main" val="7270169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6</a:t>
            </a:fld>
            <a:endParaRPr lang="es-ES"/>
          </a:p>
        </p:txBody>
      </p:sp>
    </p:spTree>
    <p:extLst>
      <p:ext uri="{BB962C8B-B14F-4D97-AF65-F5344CB8AC3E}">
        <p14:creationId xmlns:p14="http://schemas.microsoft.com/office/powerpoint/2010/main" val="9039960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7</a:t>
            </a:fld>
            <a:endParaRPr lang="es-ES"/>
          </a:p>
        </p:txBody>
      </p:sp>
    </p:spTree>
    <p:extLst>
      <p:ext uri="{BB962C8B-B14F-4D97-AF65-F5344CB8AC3E}">
        <p14:creationId xmlns:p14="http://schemas.microsoft.com/office/powerpoint/2010/main" val="20028808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8</a:t>
            </a:fld>
            <a:endParaRPr lang="es-ES"/>
          </a:p>
        </p:txBody>
      </p:sp>
    </p:spTree>
    <p:extLst>
      <p:ext uri="{BB962C8B-B14F-4D97-AF65-F5344CB8AC3E}">
        <p14:creationId xmlns:p14="http://schemas.microsoft.com/office/powerpoint/2010/main" val="13049049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9</a:t>
            </a:fld>
            <a:endParaRPr lang="es-ES"/>
          </a:p>
        </p:txBody>
      </p:sp>
    </p:spTree>
    <p:extLst>
      <p:ext uri="{BB962C8B-B14F-4D97-AF65-F5344CB8AC3E}">
        <p14:creationId xmlns:p14="http://schemas.microsoft.com/office/powerpoint/2010/main" val="11740653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30/09/2019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698638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30/09/2019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23888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30/09/2019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49036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30/09/2019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274506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068DA5DE-CB02-F146-B8B0-A4C7E19A4A49}" type="datetimeFigureOut">
              <a:rPr lang="es-ES" smtClean="0"/>
              <a:t>30/09/2019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85475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fecha 4"/>
          <p:cNvSpPr>
            <a:spLocks noGrp="1"/>
          </p:cNvSpPr>
          <p:nvPr>
            <p:ph type="dt" sz="half" idx="10"/>
          </p:nvPr>
        </p:nvSpPr>
        <p:spPr/>
        <p:txBody>
          <a:bodyPr/>
          <a:lstStyle/>
          <a:p>
            <a:fld id="{068DA5DE-CB02-F146-B8B0-A4C7E19A4A49}" type="datetimeFigureOut">
              <a:rPr lang="es-ES" smtClean="0"/>
              <a:t>30/09/2019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926928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7" name="Marcador de fecha 6"/>
          <p:cNvSpPr>
            <a:spLocks noGrp="1"/>
          </p:cNvSpPr>
          <p:nvPr>
            <p:ph type="dt" sz="half" idx="10"/>
          </p:nvPr>
        </p:nvSpPr>
        <p:spPr/>
        <p:txBody>
          <a:bodyPr/>
          <a:lstStyle/>
          <a:p>
            <a:fld id="{068DA5DE-CB02-F146-B8B0-A4C7E19A4A49}" type="datetimeFigureOut">
              <a:rPr lang="es-ES" smtClean="0"/>
              <a:t>30/09/2019</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345898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fecha 2"/>
          <p:cNvSpPr>
            <a:spLocks noGrp="1"/>
          </p:cNvSpPr>
          <p:nvPr>
            <p:ph type="dt" sz="half" idx="10"/>
          </p:nvPr>
        </p:nvSpPr>
        <p:spPr/>
        <p:txBody>
          <a:bodyPr/>
          <a:lstStyle/>
          <a:p>
            <a:fld id="{068DA5DE-CB02-F146-B8B0-A4C7E19A4A49}" type="datetimeFigureOut">
              <a:rPr lang="es-ES" smtClean="0"/>
              <a:t>30/09/2019</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3038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68DA5DE-CB02-F146-B8B0-A4C7E19A4A49}" type="datetimeFigureOut">
              <a:rPr lang="es-ES" smtClean="0"/>
              <a:t>30/09/2019</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340053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30/09/2019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212514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30/09/2019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915867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8DA5DE-CB02-F146-B8B0-A4C7E19A4A49}" type="datetimeFigureOut">
              <a:rPr lang="es-ES" smtClean="0"/>
              <a:t>30/09/2019</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FDBAE8-0AD5-4C4A-B0F5-4BBC06F38D92}" type="slidenum">
              <a:rPr lang="es-ES" smtClean="0"/>
              <a:t>‹Nº›</a:t>
            </a:fld>
            <a:endParaRPr lang="es-ES"/>
          </a:p>
        </p:txBody>
      </p:sp>
    </p:spTree>
    <p:extLst>
      <p:ext uri="{BB962C8B-B14F-4D97-AF65-F5344CB8AC3E}">
        <p14:creationId xmlns:p14="http://schemas.microsoft.com/office/powerpoint/2010/main" val="355311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s://www.redalyc.org/pdf/694/69425813001.pdf"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s://www.redalyc.org/pdf/694/69425813001.pdf"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lema.rae.es/dpd/srv/search?key=idiosincrasia"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descr="Imagen que contiene mesa, interior, sentado, objeto&#10;&#10;Descripción generada automáticamente">
            <a:extLst>
              <a:ext uri="{FF2B5EF4-FFF2-40B4-BE49-F238E27FC236}">
                <a16:creationId xmlns:a16="http://schemas.microsoft.com/office/drawing/2014/main" id="{0F39D1F3-2476-4690-A89E-828667F3DAE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flipH="1">
            <a:off x="-2" y="0"/>
            <a:ext cx="9144001" cy="6858000"/>
          </a:xfrm>
          <a:prstGeom prst="rect">
            <a:avLst/>
          </a:prstGeom>
        </p:spPr>
      </p:pic>
      <p:pic>
        <p:nvPicPr>
          <p:cNvPr id="10" name="Imagen 9" descr="Imagen que contiene mesa, interior, sentado, objeto&#10;&#10;Descripción generada automáticamente">
            <a:extLst>
              <a:ext uri="{FF2B5EF4-FFF2-40B4-BE49-F238E27FC236}">
                <a16:creationId xmlns:a16="http://schemas.microsoft.com/office/drawing/2014/main" id="{AE237A55-5288-42BA-B5C7-00F1F6DDBEF5}"/>
              </a:ext>
            </a:extLst>
          </p:cNvPr>
          <p:cNvPicPr>
            <a:picLocks noChangeAspect="1"/>
          </p:cNvPicPr>
          <p:nvPr/>
        </p:nvPicPr>
        <p:blipFill rotWithShape="1">
          <a:blip r:embed="rId4" cstate="email">
            <a:lum bright="70000" contrast="-70000"/>
            <a:extLst>
              <a:ext uri="{BEBA8EAE-BF5A-486C-A8C5-ECC9F3942E4B}">
                <a14:imgProps xmlns:a14="http://schemas.microsoft.com/office/drawing/2010/main">
                  <a14:imgLayer r:embed="rId5">
                    <a14:imgEffect>
                      <a14:sharpenSoften amount="50000"/>
                    </a14:imgEffect>
                    <a14:imgEffect>
                      <a14:colorTemperature colorTemp="11200"/>
                    </a14:imgEffect>
                    <a14:imgEffect>
                      <a14:saturation sat="400000"/>
                    </a14:imgEffect>
                    <a14:imgEffect>
                      <a14:brightnessContrast bright="40000"/>
                    </a14:imgEffect>
                  </a14:imgLayer>
                </a14:imgProps>
              </a:ext>
              <a:ext uri="{28A0092B-C50C-407E-A947-70E740481C1C}">
                <a14:useLocalDpi xmlns:a14="http://schemas.microsoft.com/office/drawing/2010/main"/>
              </a:ext>
            </a:extLst>
          </a:blip>
          <a:srcRect/>
          <a:stretch/>
        </p:blipFill>
        <p:spPr>
          <a:xfrm flipH="1">
            <a:off x="3708397" y="0"/>
            <a:ext cx="5435602" cy="6858000"/>
          </a:xfrm>
          <a:prstGeom prst="rect">
            <a:avLst/>
          </a:prstGeom>
        </p:spPr>
      </p:pic>
      <p:sp>
        <p:nvSpPr>
          <p:cNvPr id="11" name="Rectángulo 10"/>
          <p:cNvSpPr/>
          <p:nvPr/>
        </p:nvSpPr>
        <p:spPr>
          <a:xfrm>
            <a:off x="3708400" y="0"/>
            <a:ext cx="342900" cy="6858000"/>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Rectángulo 12"/>
          <p:cNvSpPr/>
          <p:nvPr/>
        </p:nvSpPr>
        <p:spPr>
          <a:xfrm>
            <a:off x="4025900" y="0"/>
            <a:ext cx="45719" cy="685800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7" name="Imagen 16" descr="Sin título-2.pn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330699" y="469900"/>
            <a:ext cx="4081707" cy="787400"/>
          </a:xfrm>
          <a:prstGeom prst="rect">
            <a:avLst/>
          </a:prstGeom>
        </p:spPr>
      </p:pic>
      <p:sp>
        <p:nvSpPr>
          <p:cNvPr id="18" name="Rectángulo 17"/>
          <p:cNvSpPr/>
          <p:nvPr/>
        </p:nvSpPr>
        <p:spPr>
          <a:xfrm>
            <a:off x="5114664" y="780534"/>
            <a:ext cx="3982300" cy="307777"/>
          </a:xfrm>
          <a:prstGeom prst="rect">
            <a:avLst/>
          </a:prstGeom>
        </p:spPr>
        <p:txBody>
          <a:bodyPr wrap="square">
            <a:spAutoFit/>
          </a:bodyPr>
          <a:lstStyle/>
          <a:p>
            <a:r>
              <a:rPr lang="es-ES" sz="1400">
                <a:latin typeface="Metropolis Light"/>
                <a:cs typeface="Metropolis Light"/>
              </a:rPr>
              <a:t>Centro Universitario UAEM Texcoco</a:t>
            </a:r>
          </a:p>
        </p:txBody>
      </p:sp>
      <p:sp>
        <p:nvSpPr>
          <p:cNvPr id="12" name="Título 1">
            <a:extLst>
              <a:ext uri="{FF2B5EF4-FFF2-40B4-BE49-F238E27FC236}">
                <a16:creationId xmlns:a16="http://schemas.microsoft.com/office/drawing/2014/main" id="{DDA4E366-2CA5-4EF2-BF9B-25FFE0958A7E}"/>
              </a:ext>
            </a:extLst>
          </p:cNvPr>
          <p:cNvSpPr txBox="1">
            <a:spLocks/>
          </p:cNvSpPr>
          <p:nvPr/>
        </p:nvSpPr>
        <p:spPr>
          <a:xfrm>
            <a:off x="4276435" y="1567935"/>
            <a:ext cx="4733243" cy="5100080"/>
          </a:xfrm>
          <a:prstGeom prst="rect">
            <a:avLst/>
          </a:prstGeom>
        </p:spPr>
        <p:txBody>
          <a:bodyPr vert="horz" lIns="91440" tIns="45720" rIns="91440" bIns="45720" rtlCol="0" anchor="ctr">
            <a:normAutofit fontScale="90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600" b="1">
                <a:effectLst>
                  <a:outerShdw blurRad="38100" dist="38100" dir="2700000" algn="tl">
                    <a:srgbClr val="000000">
                      <a:alpha val="43137"/>
                    </a:srgbClr>
                  </a:outerShdw>
                </a:effectLst>
                <a:latin typeface="Metropolis Black"/>
                <a:cs typeface="Metropolis Black"/>
              </a:rPr>
              <a:t>Unidad de Aprendizaje: </a:t>
            </a:r>
            <a:r>
              <a:rPr lang="es-ES" sz="3500">
                <a:effectLst>
                  <a:outerShdw blurRad="38100" dist="38100" dir="2700000" algn="tl">
                    <a:srgbClr val="000000">
                      <a:alpha val="43137"/>
                    </a:srgbClr>
                  </a:outerShdw>
                </a:effectLst>
                <a:latin typeface="Metropolis Black"/>
                <a:cs typeface="Metropolis Black"/>
              </a:rPr>
              <a:t>Problemas Contemporáneos de la Realidad Mexicana </a:t>
            </a:r>
            <a:br>
              <a:rPr lang="es-ES" sz="2700">
                <a:effectLst>
                  <a:outerShdw blurRad="38100" dist="38100" dir="2700000" algn="tl">
                    <a:srgbClr val="000000">
                      <a:alpha val="43137"/>
                    </a:srgbClr>
                  </a:outerShdw>
                </a:effectLst>
                <a:latin typeface="Avenir Roman"/>
                <a:cs typeface="Avenir Roman"/>
              </a:rPr>
            </a:br>
            <a:r>
              <a:rPr lang="es-ES" sz="2700">
                <a:effectLst>
                  <a:outerShdw blurRad="38100" dist="38100" dir="2700000" algn="tl">
                    <a:srgbClr val="000000">
                      <a:alpha val="43137"/>
                    </a:srgbClr>
                  </a:outerShdw>
                </a:effectLst>
                <a:latin typeface="Avenir Roman"/>
                <a:cs typeface="Avenir Roman"/>
              </a:rPr>
              <a:t>Impartida en el Centro Universitario UAEM Texcoco </a:t>
            </a:r>
            <a:br>
              <a:rPr lang="es-ES" sz="2700">
                <a:effectLst>
                  <a:outerShdw blurRad="38100" dist="38100" dir="2700000" algn="tl">
                    <a:srgbClr val="000000">
                      <a:alpha val="43137"/>
                    </a:srgbClr>
                  </a:outerShdw>
                </a:effectLst>
                <a:latin typeface="Avenir Roman"/>
                <a:cs typeface="Avenir Roman"/>
              </a:rPr>
            </a:br>
            <a:r>
              <a:rPr lang="es-ES" sz="2700">
                <a:effectLst>
                  <a:outerShdw blurRad="38100" dist="38100" dir="2700000" algn="tl">
                    <a:srgbClr val="000000">
                      <a:alpha val="43137"/>
                    </a:srgbClr>
                  </a:outerShdw>
                </a:effectLst>
                <a:latin typeface="Avenir Roman"/>
                <a:cs typeface="Avenir Roman"/>
              </a:rPr>
              <a:t>Dr. en D. Ricardo Colín García </a:t>
            </a:r>
            <a:br>
              <a:rPr lang="es-ES" sz="2000">
                <a:latin typeface="Avenir Roman"/>
                <a:cs typeface="Avenir Roman"/>
              </a:rPr>
            </a:br>
            <a:r>
              <a:rPr lang="es-ES" sz="2000" b="1">
                <a:latin typeface="Avenir Roman"/>
                <a:cs typeface="Avenir Roman"/>
              </a:rPr>
              <a:t>Profesor de Tiempo Completo </a:t>
            </a:r>
            <a:br>
              <a:rPr lang="es-ES" sz="2000" b="1">
                <a:effectLst>
                  <a:outerShdw blurRad="38100" dist="38100" dir="2700000" algn="tl">
                    <a:srgbClr val="000000">
                      <a:alpha val="43137"/>
                    </a:srgbClr>
                  </a:outerShdw>
                </a:effectLst>
                <a:latin typeface="Avenir Roman"/>
                <a:cs typeface="Avenir Roman"/>
              </a:rPr>
            </a:br>
            <a:r>
              <a:rPr lang="es-ES" sz="2000" b="1">
                <a:latin typeface="Metropolis"/>
                <a:cs typeface="Metropolis"/>
              </a:rPr>
              <a:t>Diapositivas Proyectables </a:t>
            </a:r>
            <a:br>
              <a:rPr lang="es-ES" sz="2000" b="1">
                <a:latin typeface="Metropolis"/>
                <a:cs typeface="Metropolis"/>
              </a:rPr>
            </a:br>
            <a:r>
              <a:rPr lang="es-ES" sz="2000" b="1">
                <a:latin typeface="Metropolis"/>
                <a:cs typeface="Metropolis"/>
              </a:rPr>
              <a:t>Licenciatura en Derecho </a:t>
            </a:r>
            <a:br>
              <a:rPr lang="es-ES" sz="2000" b="1">
                <a:latin typeface="Metropolis"/>
                <a:cs typeface="Metropolis"/>
              </a:rPr>
            </a:br>
            <a:r>
              <a:rPr lang="es-ES" sz="2000" b="1">
                <a:latin typeface="Metropolis"/>
                <a:cs typeface="Metropolis"/>
              </a:rPr>
              <a:t>Segundo Semestre</a:t>
            </a:r>
            <a:br>
              <a:rPr lang="es-ES" sz="2000" b="1">
                <a:latin typeface="Metropolis"/>
                <a:cs typeface="Metropolis"/>
              </a:rPr>
            </a:br>
            <a:r>
              <a:rPr lang="es-ES" sz="2000" b="1">
                <a:latin typeface="Metropolis"/>
                <a:cs typeface="Metropolis"/>
              </a:rPr>
              <a:t>Área Curricular: Teoría y Filosofía del Derecho</a:t>
            </a:r>
            <a:br>
              <a:rPr lang="es-ES" sz="2000" b="1">
                <a:latin typeface="Metropolis"/>
                <a:cs typeface="Metropolis"/>
              </a:rPr>
            </a:br>
            <a:r>
              <a:rPr lang="es-ES" sz="2000" b="1">
                <a:latin typeface="Metropolis"/>
                <a:cs typeface="Metropolis"/>
              </a:rPr>
              <a:t>Núcleo Básico </a:t>
            </a:r>
            <a:br>
              <a:rPr lang="es-ES" sz="2000" b="1">
                <a:latin typeface="Metropolis"/>
                <a:cs typeface="Metropolis"/>
              </a:rPr>
            </a:br>
            <a:r>
              <a:rPr lang="es-ES" sz="2000" b="1">
                <a:latin typeface="Metropolis"/>
                <a:cs typeface="Metropolis"/>
              </a:rPr>
              <a:t>Carácter de la UA: Obligatoria </a:t>
            </a:r>
            <a:br>
              <a:rPr lang="es-ES" sz="2000" b="1">
                <a:latin typeface="Avenir Roman"/>
                <a:cs typeface="Metropolis"/>
              </a:rPr>
            </a:br>
            <a:r>
              <a:rPr lang="es-ES" sz="2000" b="1">
                <a:latin typeface="Metropolis"/>
                <a:cs typeface="Metropolis"/>
              </a:rPr>
              <a:t>Clave: </a:t>
            </a:r>
            <a:r>
              <a:rPr lang="es-ES" sz="2000" b="1" err="1">
                <a:latin typeface="Metropolis"/>
                <a:cs typeface="Metropolis"/>
              </a:rPr>
              <a:t>LDE202</a:t>
            </a:r>
            <a:br>
              <a:rPr lang="es-ES" sz="2000" b="1">
                <a:latin typeface="Metropolis"/>
                <a:cs typeface="Metropolis"/>
              </a:rPr>
            </a:br>
            <a:r>
              <a:rPr lang="es-ES" sz="2000" b="1">
                <a:latin typeface="Metropolis"/>
                <a:cs typeface="Metropolis"/>
              </a:rPr>
              <a:t>Plan de Estudios F 2015</a:t>
            </a:r>
            <a:endParaRPr lang="es-ES" sz="1700">
              <a:latin typeface="Metropolis Light"/>
              <a:cs typeface="Metropolis Light"/>
            </a:endParaRPr>
          </a:p>
        </p:txBody>
      </p:sp>
    </p:spTree>
    <p:extLst>
      <p:ext uri="{BB962C8B-B14F-4D97-AF65-F5344CB8AC3E}">
        <p14:creationId xmlns:p14="http://schemas.microsoft.com/office/powerpoint/2010/main" val="11811998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17384"/>
            <a:ext cx="5949993" cy="5355312"/>
          </a:xfrm>
          <a:prstGeom prst="rect">
            <a:avLst/>
          </a:prstGeom>
          <a:noFill/>
        </p:spPr>
        <p:txBody>
          <a:bodyPr wrap="square" rtlCol="0">
            <a:spAutoFit/>
          </a:bodyPr>
          <a:lstStyle/>
          <a:p>
            <a:pPr algn="just"/>
            <a:r>
              <a:rPr lang="es-ES">
                <a:latin typeface="Metropolis"/>
                <a:cs typeface="Metropolis"/>
              </a:rPr>
              <a:t>Los grandes estamentos que componen este cumulo social, nos han obligado a establecer ciertos parámetros que distingan entre las características propias de su sociedad en si (tales como las llevadas acabo por la mera naturaleza del ser humano y su convivencia en colectivo), y sus características adquiridas por el desarrollo cultural y la relación entre los demás seres humanos con diferentes ideologías. </a:t>
            </a:r>
          </a:p>
          <a:p>
            <a:pPr algn="just"/>
            <a:endParaRPr lang="es-ES">
              <a:latin typeface="Metropolis"/>
              <a:cs typeface="Avenir Book"/>
            </a:endParaRPr>
          </a:p>
          <a:p>
            <a:pPr algn="just"/>
            <a:r>
              <a:rPr lang="es-ES">
                <a:latin typeface="Metropolis"/>
                <a:cs typeface="Avenir Book"/>
              </a:rPr>
              <a:t>Actualmente hacer esta distinción no es tan difícil, puesto que las características propias de los grupos sociales han permitido al investigador dar cuenta de aquellas singularidades que distinguen a cada tipo de cultura, es decir, todas las culturas tienen distinciones y semejanzas entre si, pero son exactamente son esas distinciones las que conllevan a que se pueda establecer la existencia de esa cultura.</a:t>
            </a:r>
          </a:p>
          <a:p>
            <a:pPr algn="just"/>
            <a:endParaRPr lang="es-ES">
              <a:latin typeface="Metropolis"/>
              <a:cs typeface="Avenir Book"/>
            </a:endParaRPr>
          </a:p>
          <a:p>
            <a:pPr algn="just"/>
            <a:endParaRPr lang="es-ES">
              <a:latin typeface="Metropolis"/>
              <a:cs typeface="Avenir Book"/>
            </a:endParaRPr>
          </a:p>
          <a:p>
            <a:pPr algn="just"/>
            <a:endParaRPr lang="es-ES">
              <a:latin typeface="Metropolis"/>
              <a:cs typeface="Avenir Book"/>
            </a:endParaRPr>
          </a:p>
          <a:p>
            <a:pPr algn="just"/>
            <a:endParaRPr lang="es-ES">
              <a:latin typeface="Avenir Book"/>
              <a:cs typeface="Avenir Book"/>
            </a:endParaRPr>
          </a:p>
        </p:txBody>
      </p:sp>
      <p:sp>
        <p:nvSpPr>
          <p:cNvPr id="12" name="CuadroTexto 11"/>
          <p:cNvSpPr txBox="1"/>
          <p:nvPr/>
        </p:nvSpPr>
        <p:spPr>
          <a:xfrm>
            <a:off x="393700" y="1612583"/>
            <a:ext cx="1943100" cy="1938992"/>
          </a:xfrm>
          <a:prstGeom prst="rect">
            <a:avLst/>
          </a:prstGeom>
          <a:noFill/>
        </p:spPr>
        <p:txBody>
          <a:bodyPr wrap="square" rtlCol="0">
            <a:spAutoFit/>
          </a:bodyPr>
          <a:lstStyle/>
          <a:p>
            <a:r>
              <a:rPr lang="es-ES" sz="1200">
                <a:latin typeface="Metropolis Light"/>
                <a:cs typeface="Metropolis Light"/>
              </a:rPr>
              <a:t>Lecturas Recomendadas: </a:t>
            </a:r>
          </a:p>
          <a:p>
            <a:pPr marL="228600" indent="-228600" algn="just">
              <a:buAutoNum type="alphaUcParenR"/>
            </a:pPr>
            <a:r>
              <a:rPr lang="es-MX" sz="1200">
                <a:latin typeface="Metropolis Light"/>
                <a:cs typeface="Metropolis Light"/>
              </a:rPr>
              <a:t>“</a:t>
            </a:r>
            <a:r>
              <a:rPr lang="es-MX" sz="1200" i="1">
                <a:latin typeface="Metropolis Light"/>
                <a:cs typeface="Metropolis Light"/>
              </a:rPr>
              <a:t>Por Qué Fracasan Los Países”</a:t>
            </a:r>
            <a:r>
              <a:rPr lang="es-MX" sz="1200">
                <a:latin typeface="Metropolis Light"/>
                <a:cs typeface="Metropolis Light"/>
              </a:rPr>
              <a:t> por Daron </a:t>
            </a:r>
            <a:r>
              <a:rPr lang="es-MX" sz="1200" err="1">
                <a:latin typeface="Metropolis Light"/>
                <a:cs typeface="Metropolis Light"/>
              </a:rPr>
              <a:t>Acemoglu</a:t>
            </a:r>
            <a:r>
              <a:rPr lang="es-MX" sz="1200">
                <a:latin typeface="Metropolis Light"/>
                <a:cs typeface="Metropolis Light"/>
              </a:rPr>
              <a:t> y James Robinson, 2012.</a:t>
            </a:r>
          </a:p>
          <a:p>
            <a:pPr marL="228600" indent="-228600" algn="just">
              <a:buAutoNum type="alphaUcParenR"/>
            </a:pPr>
            <a:r>
              <a:rPr lang="es-MX" sz="1200" i="1">
                <a:latin typeface="Metropolis Light"/>
                <a:cs typeface="Metropolis Light"/>
              </a:rPr>
              <a:t>“Las Venas Abiertas de América Latina”</a:t>
            </a:r>
            <a:r>
              <a:rPr lang="es-MX" sz="1200">
                <a:latin typeface="Metropolis Light"/>
                <a:cs typeface="Metropolis Light"/>
              </a:rPr>
              <a:t> por Eduardo Galeano, 1971.</a:t>
            </a:r>
          </a:p>
          <a:p>
            <a:pPr marL="228600" indent="-228600" algn="just">
              <a:buAutoNum type="alphaUcParenR"/>
            </a:pPr>
            <a:r>
              <a:rPr lang="es-MX" sz="1200" i="1">
                <a:latin typeface="Metropolis Light"/>
                <a:cs typeface="Metropolis Light"/>
              </a:rPr>
              <a:t>“Modernidad Liquida”</a:t>
            </a:r>
            <a:r>
              <a:rPr lang="es-MX" sz="1200">
                <a:latin typeface="Metropolis Light"/>
                <a:cs typeface="Metropolis Light"/>
              </a:rPr>
              <a:t> Zygmunt Bauman 2003</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1.1 Sociedad y Cultura</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Metropolis Light"/>
              </a:rPr>
              <a:t>Unidad 1 </a:t>
            </a:r>
            <a:endParaRPr lang="es-ES" sz="900">
              <a:solidFill>
                <a:schemeClr val="bg1"/>
              </a:solidFill>
              <a:latin typeface="Metropolis Light"/>
              <a:cs typeface="Metropolis Light"/>
            </a:endParaRPr>
          </a:p>
        </p:txBody>
      </p:sp>
    </p:spTree>
    <p:extLst>
      <p:ext uri="{BB962C8B-B14F-4D97-AF65-F5344CB8AC3E}">
        <p14:creationId xmlns:p14="http://schemas.microsoft.com/office/powerpoint/2010/main" val="25171301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366203" y="1297782"/>
            <a:ext cx="6316593" cy="4247317"/>
          </a:xfrm>
          <a:prstGeom prst="rect">
            <a:avLst/>
          </a:prstGeom>
          <a:noFill/>
        </p:spPr>
        <p:txBody>
          <a:bodyPr wrap="square" rtlCol="0">
            <a:spAutoFit/>
          </a:bodyPr>
          <a:lstStyle/>
          <a:p>
            <a:pPr algn="ctr"/>
            <a:r>
              <a:rPr lang="es-ES">
                <a:latin typeface="Metropolis"/>
                <a:cs typeface="Metropolis"/>
              </a:rPr>
              <a:t>¿Qué es la Sociedad? </a:t>
            </a:r>
          </a:p>
          <a:p>
            <a:pPr algn="ctr"/>
            <a:r>
              <a:rPr lang="es-ES">
                <a:latin typeface="Metropolis"/>
                <a:cs typeface="Metropolis"/>
              </a:rPr>
              <a:t>Y </a:t>
            </a:r>
          </a:p>
          <a:p>
            <a:pPr algn="ctr"/>
            <a:r>
              <a:rPr lang="es-ES">
                <a:latin typeface="Metropolis"/>
                <a:cs typeface="Metropolis"/>
              </a:rPr>
              <a:t>¿El porque de Conceptualizarla? </a:t>
            </a:r>
          </a:p>
          <a:p>
            <a:pPr algn="just"/>
            <a:endParaRPr lang="es-ES">
              <a:latin typeface="Metropolis"/>
              <a:cs typeface="Metropolis"/>
            </a:endParaRPr>
          </a:p>
          <a:p>
            <a:pPr algn="just"/>
            <a:r>
              <a:rPr lang="es-ES">
                <a:latin typeface="Metropolis"/>
                <a:cs typeface="Metropolis"/>
              </a:rPr>
              <a:t>Para poder explicar que es la sociedad, primero que nada, debemos ubicarnos en la plataforma espacio tiempo por la cual podemos decir que esta sociedad contemporánea difiere de la sociedad de hace 800 o mil años, esto quiere decir que la sociedad cambia conforme a la realidad que se vive y el como es que se vive.</a:t>
            </a:r>
          </a:p>
          <a:p>
            <a:pPr algn="just"/>
            <a:endParaRPr lang="es-ES">
              <a:latin typeface="Metropolis"/>
              <a:cs typeface="Metropolis"/>
            </a:endParaRPr>
          </a:p>
          <a:p>
            <a:pPr algn="just"/>
            <a:r>
              <a:rPr lang="es-ES">
                <a:latin typeface="Metropolis"/>
                <a:cs typeface="Metropolis"/>
              </a:rPr>
              <a:t>Por ello, la necesidad de conceptualizar las diferentes etapas de la sociedad nos ayuda a diferenciar las características sociales que existían en aquel tiempo y en aquella idiosincrasia social. </a:t>
            </a:r>
          </a:p>
          <a:p>
            <a:pPr algn="just"/>
            <a:endParaRPr lang="es-ES">
              <a:latin typeface="Metropolis"/>
              <a:cs typeface="Metropolis"/>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1.1.1 Concepto de sociedad</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Metropolis Light"/>
              </a:rPr>
              <a:t>Unidad 1 </a:t>
            </a:r>
            <a:endParaRPr lang="es-ES" sz="900">
              <a:solidFill>
                <a:schemeClr val="bg1"/>
              </a:solidFill>
              <a:latin typeface="Metropolis Light"/>
              <a:cs typeface="Metropolis Light"/>
            </a:endParaRPr>
          </a:p>
        </p:txBody>
      </p:sp>
    </p:spTree>
    <p:extLst>
      <p:ext uri="{BB962C8B-B14F-4D97-AF65-F5344CB8AC3E}">
        <p14:creationId xmlns:p14="http://schemas.microsoft.com/office/powerpoint/2010/main" val="42486904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40736" y="1317384"/>
            <a:ext cx="8378425" cy="369332"/>
          </a:xfrm>
          <a:prstGeom prst="rect">
            <a:avLst/>
          </a:prstGeom>
          <a:noFill/>
        </p:spPr>
        <p:txBody>
          <a:bodyPr wrap="square" rtlCol="0">
            <a:spAutoFit/>
          </a:bodyPr>
          <a:lstStyle/>
          <a:p>
            <a:pPr algn="just"/>
            <a:r>
              <a:rPr lang="es-ES">
                <a:latin typeface="Metropolis"/>
                <a:cs typeface="Metropolis"/>
              </a:rPr>
              <a:t>Para esto, hemos de considerar acertada la redacción que nos da Niklas Luhmann:</a:t>
            </a:r>
            <a:endParaRPr lang="es-ES" sz="1600" i="1">
              <a:latin typeface="Metropolis"/>
              <a:cs typeface="Metropolis"/>
            </a:endParaRPr>
          </a:p>
        </p:txBody>
      </p:sp>
      <p:sp>
        <p:nvSpPr>
          <p:cNvPr id="12" name="CuadroTexto 11"/>
          <p:cNvSpPr txBox="1"/>
          <p:nvPr/>
        </p:nvSpPr>
        <p:spPr>
          <a:xfrm>
            <a:off x="346526" y="2074247"/>
            <a:ext cx="1943100" cy="1015663"/>
          </a:xfrm>
          <a:prstGeom prst="rect">
            <a:avLst/>
          </a:prstGeom>
          <a:noFill/>
        </p:spPr>
        <p:txBody>
          <a:bodyPr wrap="square" rtlCol="0">
            <a:spAutoFit/>
          </a:bodyPr>
          <a:lstStyle/>
          <a:p>
            <a:pPr algn="just"/>
            <a:r>
              <a:rPr lang="es-ES" sz="1200" dirty="0">
                <a:latin typeface="Metropolis Light"/>
                <a:cs typeface="Metropolis Light"/>
              </a:rPr>
              <a:t>Extraído de:</a:t>
            </a:r>
          </a:p>
          <a:p>
            <a:pPr algn="just"/>
            <a:r>
              <a:rPr lang="es-ES" sz="1200" dirty="0">
                <a:latin typeface="Metropolis Light"/>
                <a:cs typeface="Metropolis Light"/>
              </a:rPr>
              <a:t>LUHMANN, Niklas, </a:t>
            </a:r>
            <a:r>
              <a:rPr lang="es-ES" sz="1200" i="1" dirty="0">
                <a:latin typeface="Metropolis Light"/>
                <a:cs typeface="Metropolis Light"/>
              </a:rPr>
              <a:t>“La Sociedad de la Sociedad”, </a:t>
            </a:r>
            <a:r>
              <a:rPr lang="es-ES" sz="1200" dirty="0">
                <a:latin typeface="Metropolis Light"/>
                <a:cs typeface="Metropolis Light"/>
              </a:rPr>
              <a:t>Editorial Herder, México, 2006, Pág. 11 – 12.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1.1.1 Concepto de sociedad</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Metropolis Light"/>
              </a:rPr>
              <a:t>Unidad 1 </a:t>
            </a:r>
            <a:endParaRPr lang="es-ES" sz="900">
              <a:solidFill>
                <a:schemeClr val="bg1"/>
              </a:solidFill>
              <a:latin typeface="Metropolis Light"/>
              <a:cs typeface="Metropolis Light"/>
            </a:endParaRPr>
          </a:p>
        </p:txBody>
      </p:sp>
      <p:sp>
        <p:nvSpPr>
          <p:cNvPr id="9" name="CuadroTexto 8">
            <a:extLst>
              <a:ext uri="{FF2B5EF4-FFF2-40B4-BE49-F238E27FC236}">
                <a16:creationId xmlns:a16="http://schemas.microsoft.com/office/drawing/2014/main" id="{86BD339C-BB96-42DE-96FD-0BF2812D2ADC}"/>
              </a:ext>
            </a:extLst>
          </p:cNvPr>
          <p:cNvSpPr txBox="1"/>
          <p:nvPr/>
        </p:nvSpPr>
        <p:spPr>
          <a:xfrm>
            <a:off x="2618484" y="1922986"/>
            <a:ext cx="6108701" cy="4524315"/>
          </a:xfrm>
          <a:prstGeom prst="rect">
            <a:avLst/>
          </a:prstGeom>
          <a:noFill/>
        </p:spPr>
        <p:txBody>
          <a:bodyPr wrap="square" rtlCol="0">
            <a:spAutoFit/>
          </a:bodyPr>
          <a:lstStyle/>
          <a:p>
            <a:pPr algn="just"/>
            <a:r>
              <a:rPr lang="es-MX" sz="1600" i="1">
                <a:latin typeface="Metropolis"/>
                <a:cs typeface="Metropolis"/>
              </a:rPr>
              <a:t>“La idea de sociedad hasta hoy prevaleciente […] se manifiestan en la forma de cuatro supuestos que se relacionan y se sostienen recíprocamente:</a:t>
            </a:r>
          </a:p>
          <a:p>
            <a:pPr algn="just"/>
            <a:endParaRPr lang="es-MX" sz="1600" i="1">
              <a:latin typeface="Metropolis"/>
              <a:cs typeface="Metropolis"/>
            </a:endParaRPr>
          </a:p>
          <a:p>
            <a:pPr marL="342900" indent="-342900" algn="just">
              <a:buAutoNum type="arabicParenBoth"/>
            </a:pPr>
            <a:r>
              <a:rPr lang="es-MX" sz="1600" i="1">
                <a:latin typeface="Metropolis"/>
                <a:cs typeface="Metropolis"/>
              </a:rPr>
              <a:t>Que la sociedad está constituida por hombres concretos y por relaciones entre seres humanos.</a:t>
            </a:r>
          </a:p>
          <a:p>
            <a:pPr marL="342900" indent="-342900" algn="just">
              <a:buAutoNum type="arabicParenBoth"/>
            </a:pPr>
            <a:r>
              <a:rPr lang="es-MX" sz="1600" i="1">
                <a:latin typeface="Metropolis"/>
                <a:cs typeface="Metropolis"/>
              </a:rPr>
              <a:t>Que, por consiguiente, la sociedad se establece –o por lo menos se integra – a través del consenso de los seres humanos, de la concordancia de sus opiniones y de la complementariedad de sus objetivos.</a:t>
            </a:r>
          </a:p>
          <a:p>
            <a:pPr marL="342900" indent="-342900" algn="just">
              <a:buAutoNum type="arabicParenBoth"/>
            </a:pPr>
            <a:r>
              <a:rPr lang="es-MX" sz="1600" i="1">
                <a:latin typeface="Metropolis"/>
                <a:cs typeface="Metropolis"/>
              </a:rPr>
              <a:t>Que las sociedades son unidades regionales, territorialmente delimitadas, por lo cual Brasil es una Sociedad distinta de Tailandia; los Estados Unidos son una sociedad distinta de lo que hasta hace poco se llamo </a:t>
            </a:r>
            <a:r>
              <a:rPr lang="es-MX" sz="1600" i="1" err="1">
                <a:latin typeface="Metropolis"/>
                <a:cs typeface="Metropolis"/>
              </a:rPr>
              <a:t>Union</a:t>
            </a:r>
            <a:r>
              <a:rPr lang="es-MX" sz="1600" i="1">
                <a:latin typeface="Metropolis"/>
                <a:cs typeface="Metropolis"/>
              </a:rPr>
              <a:t> Soviética, y también Uruguay es una sociedad distinta de Paraguay.</a:t>
            </a:r>
          </a:p>
          <a:p>
            <a:pPr marL="342900" indent="-342900" algn="just">
              <a:buAutoNum type="arabicParenBoth"/>
            </a:pPr>
            <a:r>
              <a:rPr lang="es-MX" sz="1600" i="1">
                <a:latin typeface="Metropolis"/>
                <a:cs typeface="Metropolis"/>
              </a:rPr>
              <a:t>Y que, por tanto, las sociedades pueden observarse desde el exterior como grupos de seres humanos o como territorios.”</a:t>
            </a:r>
          </a:p>
          <a:p>
            <a:pPr algn="just"/>
            <a:endParaRPr lang="es-ES" sz="1600" i="1">
              <a:latin typeface="Metropolis"/>
              <a:cs typeface="Metropolis"/>
            </a:endParaRPr>
          </a:p>
        </p:txBody>
      </p:sp>
    </p:spTree>
    <p:extLst>
      <p:ext uri="{BB962C8B-B14F-4D97-AF65-F5344CB8AC3E}">
        <p14:creationId xmlns:p14="http://schemas.microsoft.com/office/powerpoint/2010/main" val="37282404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40736" y="1164984"/>
            <a:ext cx="8378425" cy="646331"/>
          </a:xfrm>
          <a:prstGeom prst="rect">
            <a:avLst/>
          </a:prstGeom>
          <a:noFill/>
        </p:spPr>
        <p:txBody>
          <a:bodyPr wrap="square" rtlCol="0">
            <a:spAutoFit/>
          </a:bodyPr>
          <a:lstStyle/>
          <a:p>
            <a:pPr algn="just"/>
            <a:r>
              <a:rPr lang="es-ES">
                <a:latin typeface="Metropolis"/>
                <a:cs typeface="Metropolis"/>
              </a:rPr>
              <a:t>Otro Ejemplo de la concepción de la Sociedad, lo podemos retomar de Jean Jacques Rousseau, quien para su época entendió por este tipo de convivencia al </a:t>
            </a:r>
            <a:r>
              <a:rPr lang="es-ES" i="1">
                <a:latin typeface="Metropolis"/>
                <a:cs typeface="Metropolis"/>
              </a:rPr>
              <a:t>“Pacto Social”</a:t>
            </a:r>
            <a:endParaRPr lang="es-ES" sz="1600" i="1">
              <a:latin typeface="Metropolis"/>
              <a:cs typeface="Metropolis"/>
            </a:endParaRPr>
          </a:p>
        </p:txBody>
      </p:sp>
      <p:sp>
        <p:nvSpPr>
          <p:cNvPr id="12" name="CuadroTexto 11"/>
          <p:cNvSpPr txBox="1"/>
          <p:nvPr/>
        </p:nvSpPr>
        <p:spPr>
          <a:xfrm>
            <a:off x="547148" y="1915279"/>
            <a:ext cx="1321853" cy="1200329"/>
          </a:xfrm>
          <a:prstGeom prst="rect">
            <a:avLst/>
          </a:prstGeom>
          <a:noFill/>
        </p:spPr>
        <p:txBody>
          <a:bodyPr wrap="square" rtlCol="0">
            <a:spAutoFit/>
          </a:bodyPr>
          <a:lstStyle/>
          <a:p>
            <a:pPr algn="just"/>
            <a:r>
              <a:rPr lang="es-ES" sz="1200" dirty="0">
                <a:latin typeface="Metropolis Light"/>
                <a:cs typeface="Metropolis Light"/>
              </a:rPr>
              <a:t>Extraído de:</a:t>
            </a:r>
          </a:p>
          <a:p>
            <a:pPr algn="just"/>
            <a:r>
              <a:rPr lang="es-ES" sz="1200" dirty="0">
                <a:latin typeface="Metropolis Light"/>
                <a:cs typeface="Metropolis Light"/>
              </a:rPr>
              <a:t>ROUSSEAU, Jean, </a:t>
            </a:r>
            <a:r>
              <a:rPr lang="es-ES" sz="1200" i="1" dirty="0">
                <a:latin typeface="Metropolis Light"/>
                <a:cs typeface="Metropolis Light"/>
              </a:rPr>
              <a:t>“Contrato Social”</a:t>
            </a:r>
            <a:r>
              <a:rPr lang="es-ES" sz="1200" dirty="0">
                <a:latin typeface="Metropolis Light"/>
                <a:cs typeface="Metropolis Light"/>
              </a:rPr>
              <a:t> Editorial </a:t>
            </a:r>
            <a:r>
              <a:rPr lang="es-ES" sz="1200" dirty="0" err="1">
                <a:latin typeface="Metropolis Light"/>
                <a:cs typeface="Metropolis Light"/>
              </a:rPr>
              <a:t>Austrial</a:t>
            </a:r>
            <a:r>
              <a:rPr lang="es-ES" sz="1200" dirty="0">
                <a:latin typeface="Metropolis Light"/>
                <a:cs typeface="Metropolis Light"/>
              </a:rPr>
              <a:t>, España, 2007, Pág. 45.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1.1.1 Concepto de sociedad</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Metropolis Light"/>
              </a:rPr>
              <a:t>Unidad 1 </a:t>
            </a:r>
            <a:endParaRPr lang="es-ES" sz="900">
              <a:solidFill>
                <a:schemeClr val="bg1"/>
              </a:solidFill>
              <a:latin typeface="Metropolis Light"/>
              <a:cs typeface="Metropolis Light"/>
            </a:endParaRPr>
          </a:p>
        </p:txBody>
      </p:sp>
      <p:sp>
        <p:nvSpPr>
          <p:cNvPr id="9" name="CuadroTexto 8">
            <a:extLst>
              <a:ext uri="{FF2B5EF4-FFF2-40B4-BE49-F238E27FC236}">
                <a16:creationId xmlns:a16="http://schemas.microsoft.com/office/drawing/2014/main" id="{86BD339C-BB96-42DE-96FD-0BF2812D2ADC}"/>
              </a:ext>
            </a:extLst>
          </p:cNvPr>
          <p:cNvSpPr txBox="1"/>
          <p:nvPr/>
        </p:nvSpPr>
        <p:spPr>
          <a:xfrm>
            <a:off x="2289626" y="1922986"/>
            <a:ext cx="6437559" cy="4524315"/>
          </a:xfrm>
          <a:prstGeom prst="rect">
            <a:avLst/>
          </a:prstGeom>
          <a:noFill/>
        </p:spPr>
        <p:txBody>
          <a:bodyPr wrap="square" rtlCol="0">
            <a:spAutoFit/>
          </a:bodyPr>
          <a:lstStyle/>
          <a:p>
            <a:pPr algn="just"/>
            <a:r>
              <a:rPr lang="es-MX" sz="1600" i="1">
                <a:latin typeface="Metropolis"/>
                <a:cs typeface="Metropolis"/>
              </a:rPr>
              <a:t>“Ahora bien: como los hombres no pueden engendrar nuevas fuerzas, </a:t>
            </a:r>
            <a:r>
              <a:rPr lang="es-MX" sz="1600" i="1">
                <a:effectLst>
                  <a:outerShdw blurRad="38100" dist="38100" dir="2700000" algn="tl">
                    <a:srgbClr val="000000">
                      <a:alpha val="43137"/>
                    </a:srgbClr>
                  </a:outerShdw>
                </a:effectLst>
                <a:latin typeface="Metropolis"/>
                <a:cs typeface="Metropolis"/>
              </a:rPr>
              <a:t>sino unir y dirigir las que existen, no tienen otro medio de conservarse que formar por agregación una suma de fuerzas que pueda exceder a la resistencia</a:t>
            </a:r>
            <a:r>
              <a:rPr lang="es-MX" sz="1600" i="1">
                <a:latin typeface="Metropolis"/>
                <a:cs typeface="Metropolis"/>
              </a:rPr>
              <a:t>, ponerlas en juego por un solo móvil y hacerlas obrar en armonía.</a:t>
            </a:r>
            <a:endParaRPr lang="es-ES" sz="1600" i="1">
              <a:latin typeface="Metropolis"/>
              <a:cs typeface="Metropolis"/>
            </a:endParaRPr>
          </a:p>
          <a:p>
            <a:pPr algn="just"/>
            <a:r>
              <a:rPr lang="es-MX" sz="1600" i="1">
                <a:effectLst>
                  <a:outerShdw blurRad="38100" dist="38100" dir="2700000" algn="tl">
                    <a:srgbClr val="000000">
                      <a:alpha val="43137"/>
                    </a:srgbClr>
                  </a:outerShdw>
                </a:effectLst>
                <a:latin typeface="Metropolis"/>
                <a:cs typeface="Metropolis"/>
              </a:rPr>
              <a:t>Esta suma de fuerzas no puede nacer sino del concurso de muchos</a:t>
            </a:r>
            <a:r>
              <a:rPr lang="es-MX" sz="1600" i="1">
                <a:latin typeface="Metropolis"/>
                <a:cs typeface="Metropolis"/>
              </a:rPr>
              <a:t>; pero siendo la fuerza y la libertad de cada hombre los primeros instrumentos de su conservación, ¿cómo va a comprometerlos sin perjudicarse y sin olvidar los cuidados que se debe? Esta dificultad, referida a nuestro problema, puede enunciarse en estos términos: </a:t>
            </a:r>
          </a:p>
          <a:p>
            <a:pPr algn="just"/>
            <a:r>
              <a:rPr lang="es-MX" sz="1600" i="1">
                <a:latin typeface="Metropolis"/>
                <a:cs typeface="Metropolis"/>
              </a:rPr>
              <a:t>«Encontrar una forma de asociación que defienda y proteja de toda fuerza común a la persona y a los bienes de cada asociado, y por virtud de la cual cada uno, uniéndose a todos, no obedezca sino a sí mismo y quede tan libre como antes». Tal es el problema fundamental, al cual da solución el Contrato social. </a:t>
            </a:r>
          </a:p>
          <a:p>
            <a:pPr algn="just"/>
            <a:r>
              <a:rPr lang="es-MX" sz="1600" i="1">
                <a:effectLst>
                  <a:outerShdw blurRad="38100" dist="38100" dir="2700000" algn="tl">
                    <a:srgbClr val="000000">
                      <a:alpha val="43137"/>
                    </a:srgbClr>
                  </a:outerShdw>
                </a:effectLst>
                <a:latin typeface="Metropolis"/>
                <a:cs typeface="Metropolis"/>
              </a:rPr>
              <a:t>Las cláusulas de este contrato se hallan determinadas hasta tal punto por la naturaleza del acto, que la menor modificación las haría vanas y de efecto nulo</a:t>
            </a:r>
            <a:r>
              <a:rPr lang="es-MX" sz="1600" i="1">
                <a:latin typeface="Metropolis"/>
                <a:cs typeface="Metropolis"/>
              </a:rPr>
              <a:t>;</a:t>
            </a:r>
            <a:endParaRPr lang="es-ES" sz="1600" i="1">
              <a:latin typeface="Metropolis"/>
              <a:cs typeface="Metropolis"/>
            </a:endParaRPr>
          </a:p>
        </p:txBody>
      </p:sp>
    </p:spTree>
    <p:extLst>
      <p:ext uri="{BB962C8B-B14F-4D97-AF65-F5344CB8AC3E}">
        <p14:creationId xmlns:p14="http://schemas.microsoft.com/office/powerpoint/2010/main" val="14879053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17384"/>
            <a:ext cx="5949993" cy="3416320"/>
          </a:xfrm>
          <a:prstGeom prst="rect">
            <a:avLst/>
          </a:prstGeom>
          <a:noFill/>
        </p:spPr>
        <p:txBody>
          <a:bodyPr wrap="square" rtlCol="0">
            <a:spAutoFit/>
          </a:bodyPr>
          <a:lstStyle/>
          <a:p>
            <a:pPr algn="just"/>
            <a:r>
              <a:rPr lang="es-ES">
                <a:latin typeface="Avenir Book"/>
                <a:cs typeface="Avenir Book"/>
              </a:rPr>
              <a:t>El primer antecedente de la palabra cultura nace de la necesidad de homologar en un concepto a las diferentes creencias, tradiciones y religiones que conformaban un grupo social en especifico, además de que muchas personas creían que solo podían considerarse ciertas culturas por ser de noble decendencia y esto hacia que existieran otras que nadie contemplaba por “No considerarse de linaje”; el problema se resolvió al homologar todo este cumulo de concepciones tópicas en un solo concepto que fue el de Cultura.</a:t>
            </a:r>
          </a:p>
          <a:p>
            <a:pPr algn="just"/>
            <a:endParaRPr lang="es-ES">
              <a:latin typeface="Avenir Book"/>
              <a:cs typeface="Avenir Book"/>
            </a:endParaRPr>
          </a:p>
          <a:p>
            <a:pPr algn="just"/>
            <a:r>
              <a:rPr lang="es-ES">
                <a:latin typeface="Avenir Book"/>
                <a:cs typeface="Avenir Book"/>
              </a:rPr>
              <a:t>Ejemplo de lo anterior es lo expuesto por Terry </a:t>
            </a:r>
            <a:r>
              <a:rPr lang="es-ES" err="1">
                <a:latin typeface="Avenir Book"/>
                <a:cs typeface="Avenir Book"/>
              </a:rPr>
              <a:t>Eagleton</a:t>
            </a:r>
            <a:r>
              <a:rPr lang="es-ES">
                <a:latin typeface="Avenir Book"/>
                <a:cs typeface="Avenir Book"/>
              </a:rPr>
              <a:t>, quien conceptualizo a la cultura de la siguiente forma: </a:t>
            </a:r>
          </a:p>
        </p:txBody>
      </p:sp>
      <p:sp>
        <p:nvSpPr>
          <p:cNvPr id="12" name="CuadroTexto 11"/>
          <p:cNvSpPr txBox="1"/>
          <p:nvPr/>
        </p:nvSpPr>
        <p:spPr>
          <a:xfrm>
            <a:off x="599444" y="1550323"/>
            <a:ext cx="1943100" cy="646331"/>
          </a:xfrm>
          <a:prstGeom prst="rect">
            <a:avLst/>
          </a:prstGeom>
          <a:noFill/>
        </p:spPr>
        <p:txBody>
          <a:bodyPr wrap="square" rtlCol="0">
            <a:spAutoFit/>
          </a:bodyPr>
          <a:lstStyle/>
          <a:p>
            <a:r>
              <a:rPr lang="es-ES" sz="1200" dirty="0">
                <a:latin typeface="Metropolis Light"/>
                <a:cs typeface="Metropolis Light"/>
              </a:rPr>
              <a:t>Extraído de: </a:t>
            </a:r>
            <a:r>
              <a:rPr lang="es-MX" sz="1200" dirty="0">
                <a:latin typeface="Metropolis Light"/>
                <a:cs typeface="Metropolis Light"/>
              </a:rPr>
              <a:t>Terry </a:t>
            </a:r>
            <a:r>
              <a:rPr lang="es-MX" sz="1200" dirty="0" err="1">
                <a:latin typeface="Metropolis Light"/>
                <a:cs typeface="Metropolis Light"/>
              </a:rPr>
              <a:t>Eagleton</a:t>
            </a:r>
            <a:r>
              <a:rPr lang="es-MX" sz="1200" dirty="0">
                <a:latin typeface="Metropolis Light"/>
                <a:cs typeface="Metropolis Light"/>
              </a:rPr>
              <a:t>. La idea de cultura. Paidós, Barcelona, 2001, </a:t>
            </a:r>
            <a:r>
              <a:rPr lang="es-MX" sz="1200" dirty="0" err="1">
                <a:latin typeface="Metropolis Light"/>
                <a:cs typeface="Metropolis Light"/>
              </a:rPr>
              <a:t>pag.58</a:t>
            </a:r>
            <a:r>
              <a:rPr lang="es-MX" sz="1200" dirty="0">
                <a:latin typeface="Metropolis Light"/>
                <a:cs typeface="Metropolis Light"/>
              </a:rPr>
              <a:t>. </a:t>
            </a:r>
            <a:endParaRPr lang="es-ES" sz="1200" dirty="0">
              <a:latin typeface="Metropolis Light"/>
              <a:cs typeface="Metropolis Light"/>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1.1.2 Concepto de Cultura</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Metropolis Light"/>
              </a:rPr>
              <a:t>Unidad 1 </a:t>
            </a:r>
            <a:endParaRPr lang="es-ES" sz="900">
              <a:solidFill>
                <a:schemeClr val="bg1"/>
              </a:solidFill>
              <a:latin typeface="Metropolis Light"/>
              <a:cs typeface="Metropolis Light"/>
            </a:endParaRPr>
          </a:p>
        </p:txBody>
      </p:sp>
      <p:sp>
        <p:nvSpPr>
          <p:cNvPr id="11" name="CuadroTexto 10">
            <a:extLst>
              <a:ext uri="{FF2B5EF4-FFF2-40B4-BE49-F238E27FC236}">
                <a16:creationId xmlns:a16="http://schemas.microsoft.com/office/drawing/2014/main" id="{19AB23B2-B771-4757-86B0-FFBB616EC7B1}"/>
              </a:ext>
            </a:extLst>
          </p:cNvPr>
          <p:cNvSpPr txBox="1"/>
          <p:nvPr/>
        </p:nvSpPr>
        <p:spPr>
          <a:xfrm>
            <a:off x="3167131" y="5226240"/>
            <a:ext cx="5354064" cy="923330"/>
          </a:xfrm>
          <a:prstGeom prst="rect">
            <a:avLst/>
          </a:prstGeom>
          <a:noFill/>
        </p:spPr>
        <p:txBody>
          <a:bodyPr wrap="square" rtlCol="0">
            <a:spAutoFit/>
          </a:bodyPr>
          <a:lstStyle/>
          <a:p>
            <a:pPr algn="just"/>
            <a:r>
              <a:rPr lang="es-MX" i="1" dirty="0">
                <a:latin typeface="Avenir Book"/>
                <a:cs typeface="Avenir Book"/>
              </a:rPr>
              <a:t>“La cultura es el conjunto de valores, costumbres, creencias y prácticas que constituyen la forma  de  vida  de  un  grupo  específico”</a:t>
            </a:r>
            <a:endParaRPr lang="es-ES" i="1" dirty="0">
              <a:latin typeface="Avenir Book"/>
              <a:cs typeface="Avenir Book"/>
            </a:endParaRPr>
          </a:p>
        </p:txBody>
      </p:sp>
    </p:spTree>
    <p:extLst>
      <p:ext uri="{BB962C8B-B14F-4D97-AF65-F5344CB8AC3E}">
        <p14:creationId xmlns:p14="http://schemas.microsoft.com/office/powerpoint/2010/main" val="15053673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17384"/>
            <a:ext cx="5949993" cy="4524315"/>
          </a:xfrm>
          <a:prstGeom prst="rect">
            <a:avLst/>
          </a:prstGeom>
          <a:noFill/>
        </p:spPr>
        <p:txBody>
          <a:bodyPr wrap="square" rtlCol="0">
            <a:spAutoFit/>
          </a:bodyPr>
          <a:lstStyle/>
          <a:p>
            <a:pPr algn="just"/>
            <a:r>
              <a:rPr lang="es-ES">
                <a:latin typeface="Avenir Book"/>
                <a:cs typeface="Avenir Book"/>
              </a:rPr>
              <a:t>La idiosincrasia del Mexicano ha sido un tema que se discute minuciosamente al tocar los elementos innatos de la cultura que nos hemos formado a lo largo de nuestra evolución social; </a:t>
            </a:r>
            <a:r>
              <a:rPr lang="es-MX">
                <a:latin typeface="Avenir Book"/>
                <a:cs typeface="Avenir Book"/>
              </a:rPr>
              <a:t>las características propias de su relación entre similares han</a:t>
            </a:r>
            <a:r>
              <a:rPr lang="es-ES">
                <a:latin typeface="Avenir Book"/>
                <a:cs typeface="Avenir Book"/>
              </a:rPr>
              <a:t> establecido parámetros que se explican de la siguiente forma:</a:t>
            </a:r>
          </a:p>
          <a:p>
            <a:pPr algn="just"/>
            <a:endParaRPr lang="es-ES">
              <a:latin typeface="Avenir Book"/>
              <a:cs typeface="Avenir Book"/>
            </a:endParaRPr>
          </a:p>
          <a:p>
            <a:pPr algn="just"/>
            <a:r>
              <a:rPr lang="es-ES">
                <a:latin typeface="Avenir Book"/>
                <a:cs typeface="Avenir Book"/>
              </a:rPr>
              <a:t>- Somos unidos a conveniencia de la ley del mas fuerte mientras se apoyen causas que consideramos nos benefician. (ejemplo de ello es la continua divergencia de los objetivos que se presentan en las marchas de cualquier tema en la que nuestra actitud difiere de la finalidad que se busca o quiere obtener, causamos destrozos a terceros y ofendemos para reclamar los derechos que creemos nos han trastocado, manteniendo ese doble discurso en el que nosotros mismos dañamos a nuestros similares) </a:t>
            </a:r>
          </a:p>
          <a:p>
            <a:pPr algn="just"/>
            <a:endParaRPr lang="es-ES">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1.2 Idiosincrasia del Mexicano</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a:solidFill>
                  <a:schemeClr val="bg1"/>
                </a:solidFill>
                <a:latin typeface="Avenir Black"/>
                <a:cs typeface="Avenir Black"/>
              </a:rPr>
              <a:t>                                          </a:t>
            </a:r>
            <a:r>
              <a:rPr lang="es-ES" sz="900">
                <a:solidFill>
                  <a:schemeClr val="bg1"/>
                </a:solidFill>
                <a:latin typeface="Avenir Book"/>
                <a:cs typeface="Avenir Book"/>
              </a:rPr>
              <a:t>Titulo de la presentación</a:t>
            </a:r>
            <a:endParaRPr lang="es-ES" sz="90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Metropolis Light"/>
              </a:rPr>
              <a:t>Unidad 1 </a:t>
            </a:r>
            <a:endParaRPr lang="es-ES" sz="900">
              <a:solidFill>
                <a:schemeClr val="bg1"/>
              </a:solidFill>
              <a:latin typeface="Metropolis Light"/>
              <a:cs typeface="Metropolis Light"/>
            </a:endParaRPr>
          </a:p>
        </p:txBody>
      </p:sp>
      <p:sp>
        <p:nvSpPr>
          <p:cNvPr id="11" name="CuadroTexto 10">
            <a:extLst>
              <a:ext uri="{FF2B5EF4-FFF2-40B4-BE49-F238E27FC236}">
                <a16:creationId xmlns:a16="http://schemas.microsoft.com/office/drawing/2014/main" id="{5F01226B-AA0A-4E74-B132-9C823BC2DF1A}"/>
              </a:ext>
            </a:extLst>
          </p:cNvPr>
          <p:cNvSpPr txBox="1"/>
          <p:nvPr/>
        </p:nvSpPr>
        <p:spPr>
          <a:xfrm>
            <a:off x="393700" y="1612583"/>
            <a:ext cx="1943100" cy="1200329"/>
          </a:xfrm>
          <a:prstGeom prst="rect">
            <a:avLst/>
          </a:prstGeom>
          <a:noFill/>
        </p:spPr>
        <p:txBody>
          <a:bodyPr wrap="square" rtlCol="0">
            <a:spAutoFit/>
          </a:bodyPr>
          <a:lstStyle/>
          <a:p>
            <a:r>
              <a:rPr lang="es-ES" sz="1200">
                <a:latin typeface="Metropolis Light"/>
                <a:cs typeface="Metropolis Light"/>
              </a:rPr>
              <a:t>Lecturas Recomendadas: </a:t>
            </a:r>
          </a:p>
          <a:p>
            <a:pPr marL="228600" indent="-228600" algn="just">
              <a:buAutoNum type="alphaUcParenR"/>
            </a:pPr>
            <a:r>
              <a:rPr lang="es-MX" sz="1200">
                <a:latin typeface="Metropolis Light"/>
                <a:cs typeface="Metropolis Light"/>
              </a:rPr>
              <a:t>Mexicanidad y Esquizofrenia Los Dos Rostros del </a:t>
            </a:r>
            <a:r>
              <a:rPr lang="es-MX" sz="1200" err="1">
                <a:latin typeface="Metropolis Light"/>
                <a:cs typeface="Metropolis Light"/>
              </a:rPr>
              <a:t>Mexijano</a:t>
            </a:r>
            <a:r>
              <a:rPr lang="es-MX" sz="1200">
                <a:latin typeface="Metropolis Light"/>
                <a:cs typeface="Metropolis Light"/>
              </a:rPr>
              <a:t>” Por Agustín Basave, 2013.</a:t>
            </a:r>
          </a:p>
        </p:txBody>
      </p:sp>
    </p:spTree>
    <p:extLst>
      <p:ext uri="{BB962C8B-B14F-4D97-AF65-F5344CB8AC3E}">
        <p14:creationId xmlns:p14="http://schemas.microsoft.com/office/powerpoint/2010/main" val="34307962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17384"/>
            <a:ext cx="5949993" cy="4801314"/>
          </a:xfrm>
          <a:prstGeom prst="rect">
            <a:avLst/>
          </a:prstGeom>
          <a:noFill/>
        </p:spPr>
        <p:txBody>
          <a:bodyPr wrap="square" rtlCol="0">
            <a:spAutoFit/>
          </a:bodyPr>
          <a:lstStyle/>
          <a:p>
            <a:pPr marL="285750" indent="-285750" algn="just">
              <a:buFontTx/>
              <a:buChar char="-"/>
            </a:pPr>
            <a:r>
              <a:rPr lang="es-MX">
                <a:latin typeface="Avenir Book"/>
                <a:cs typeface="Avenir Book"/>
              </a:rPr>
              <a:t>Nos encerramos en una esfera de supuesta “Debilidad” hacia con los grupos mas fuertes económicamente, exigiendo que ellos paguen mas y que tengan menos, no sin antes tener una actitud de flojera en el trabajo y no procurar el desarrollo hacia lo que nos beneficia económicamente, en pocas palabras, estamos peleados con lo que mas queremos que es el dinero que utilizaremos para comprar nuestras enchiladas o guajolotas, chilaquiles o tortas de milanesa. </a:t>
            </a:r>
          </a:p>
          <a:p>
            <a:pPr marL="285750" indent="-285750" algn="just">
              <a:buFontTx/>
              <a:buChar char="-"/>
            </a:pPr>
            <a:endParaRPr lang="es-MX">
              <a:latin typeface="Avenir Book"/>
              <a:cs typeface="Avenir Book"/>
            </a:endParaRPr>
          </a:p>
          <a:p>
            <a:pPr marL="285750" indent="-285750" algn="just">
              <a:buFontTx/>
              <a:buChar char="-"/>
            </a:pPr>
            <a:r>
              <a:rPr lang="es-MX">
                <a:latin typeface="Avenir Book"/>
                <a:cs typeface="Avenir Book"/>
              </a:rPr>
              <a:t>Considera al Futbol como tema de importancia nacional, cuyo ejemplo mas claro de este, es cuando la cúpula política a manera de servil nos presenta un espectacular enfrentamiento de jugadores que servirá de cortina mientras se modifican o imponen leyes a modo que de facto impondrán artificio al desarrollo de la sociedad mexicana. </a:t>
            </a:r>
            <a:endParaRPr lang="es-ES">
              <a:latin typeface="Avenir Book"/>
              <a:cs typeface="Avenir Book"/>
            </a:endParaRPr>
          </a:p>
          <a:p>
            <a:pPr algn="just"/>
            <a:endParaRPr lang="es-ES">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1.2 Idiosincrasia del Mexicano</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a:solidFill>
                  <a:schemeClr val="bg1"/>
                </a:solidFill>
                <a:latin typeface="Avenir Black"/>
                <a:cs typeface="Avenir Black"/>
              </a:rPr>
              <a:t>                                          </a:t>
            </a:r>
            <a:r>
              <a:rPr lang="es-ES" sz="900">
                <a:solidFill>
                  <a:schemeClr val="bg1"/>
                </a:solidFill>
                <a:latin typeface="Avenir Book"/>
                <a:cs typeface="Avenir Book"/>
              </a:rPr>
              <a:t>Titulo de la presentación</a:t>
            </a:r>
            <a:endParaRPr lang="es-ES" sz="90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Metropolis Light"/>
              </a:rPr>
              <a:t>Unidad 1 </a:t>
            </a:r>
            <a:endParaRPr lang="es-ES" sz="900">
              <a:solidFill>
                <a:schemeClr val="bg1"/>
              </a:solidFill>
              <a:latin typeface="Metropolis Light"/>
              <a:cs typeface="Metropolis Light"/>
            </a:endParaRPr>
          </a:p>
        </p:txBody>
      </p:sp>
    </p:spTree>
    <p:extLst>
      <p:ext uri="{BB962C8B-B14F-4D97-AF65-F5344CB8AC3E}">
        <p14:creationId xmlns:p14="http://schemas.microsoft.com/office/powerpoint/2010/main" val="14827572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17384"/>
            <a:ext cx="5949993" cy="4801314"/>
          </a:xfrm>
          <a:prstGeom prst="rect">
            <a:avLst/>
          </a:prstGeom>
          <a:noFill/>
        </p:spPr>
        <p:txBody>
          <a:bodyPr wrap="square" rtlCol="0">
            <a:spAutoFit/>
          </a:bodyPr>
          <a:lstStyle/>
          <a:p>
            <a:pPr marL="285750" indent="-285750" algn="just">
              <a:buFontTx/>
              <a:buChar char="-"/>
            </a:pPr>
            <a:r>
              <a:rPr lang="es-MX">
                <a:latin typeface="Avenir Book"/>
                <a:cs typeface="Avenir Book"/>
              </a:rPr>
              <a:t>Hacemos de la Política un circo y pura politiquería, nos enfocamos mas en hacer daño a la imagen publica de los políticos que nos representan y consigo nuestros representantes, aquellos por lo que votamos mantienen una ignorancia que se refleja en los procesos legislativos y cuyas iniciativas de ley dejan mucho que desear para el desarrollo de los mexicanos tanto económicamente, educativamente y recreativamente. </a:t>
            </a:r>
          </a:p>
          <a:p>
            <a:pPr marL="285750" indent="-285750" algn="just">
              <a:buFontTx/>
              <a:buChar char="-"/>
            </a:pPr>
            <a:endParaRPr lang="es-MX">
              <a:latin typeface="Avenir Book"/>
              <a:cs typeface="Avenir Book"/>
            </a:endParaRPr>
          </a:p>
          <a:p>
            <a:pPr marL="285750" indent="-285750" algn="just">
              <a:buFontTx/>
              <a:buChar char="-"/>
            </a:pPr>
            <a:r>
              <a:rPr lang="es-MX">
                <a:latin typeface="Avenir Book"/>
                <a:cs typeface="Avenir Book"/>
              </a:rPr>
              <a:t>Y ante todo lo anterior he de decir que también hay excepciones a este comportamiento que como común denominador nos ha etiquetado no solo a nivel interno, sino que, en el exterior, también hemos llegado a ser considerados como personas Fiesteras y “Sociables” (según el caso de aceptación de ese tipo de desmadre [Convivencia descontrolada que caracteriza inclusive por esta palabra]) Solidarias, Unidas </a:t>
            </a:r>
            <a:endParaRPr lang="es-ES">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1.2 Idiosincrasia del Mexicano</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a:solidFill>
                  <a:schemeClr val="bg1"/>
                </a:solidFill>
                <a:latin typeface="Avenir Black"/>
                <a:cs typeface="Avenir Black"/>
              </a:rPr>
              <a:t>                                          </a:t>
            </a:r>
            <a:r>
              <a:rPr lang="es-ES" sz="900">
                <a:solidFill>
                  <a:schemeClr val="bg1"/>
                </a:solidFill>
                <a:latin typeface="Avenir Book"/>
                <a:cs typeface="Avenir Book"/>
              </a:rPr>
              <a:t>Titulo de la presentación</a:t>
            </a:r>
            <a:endParaRPr lang="es-ES" sz="90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Metropolis Light"/>
              </a:rPr>
              <a:t>Unidad 1 </a:t>
            </a:r>
            <a:endParaRPr lang="es-ES" sz="900">
              <a:solidFill>
                <a:schemeClr val="bg1"/>
              </a:solidFill>
              <a:latin typeface="Metropolis Light"/>
              <a:cs typeface="Metropolis Light"/>
            </a:endParaRPr>
          </a:p>
        </p:txBody>
      </p:sp>
    </p:spTree>
    <p:extLst>
      <p:ext uri="{BB962C8B-B14F-4D97-AF65-F5344CB8AC3E}">
        <p14:creationId xmlns:p14="http://schemas.microsoft.com/office/powerpoint/2010/main" val="28723506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1.2 Idiosincrasia del Mexicano</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a:solidFill>
                  <a:schemeClr val="bg1"/>
                </a:solidFill>
                <a:latin typeface="Avenir Black"/>
                <a:cs typeface="Avenir Black"/>
              </a:rPr>
              <a:t>                                          </a:t>
            </a:r>
            <a:r>
              <a:rPr lang="es-ES" sz="900">
                <a:solidFill>
                  <a:schemeClr val="bg1"/>
                </a:solidFill>
                <a:latin typeface="Avenir Book"/>
                <a:cs typeface="Avenir Book"/>
              </a:rPr>
              <a:t>Titulo de la presentación</a:t>
            </a:r>
            <a:endParaRPr lang="es-ES" sz="90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Metropolis Light"/>
              </a:rPr>
              <a:t>Unidad 1 </a:t>
            </a:r>
            <a:endParaRPr lang="es-ES" sz="900">
              <a:solidFill>
                <a:schemeClr val="bg1"/>
              </a:solidFill>
              <a:latin typeface="Metropolis Light"/>
              <a:cs typeface="Metropolis Light"/>
            </a:endParaRPr>
          </a:p>
        </p:txBody>
      </p:sp>
      <p:pic>
        <p:nvPicPr>
          <p:cNvPr id="4" name="Imagen 3">
            <a:extLst>
              <a:ext uri="{FF2B5EF4-FFF2-40B4-BE49-F238E27FC236}">
                <a16:creationId xmlns:a16="http://schemas.microsoft.com/office/drawing/2014/main" id="{D2030744-3054-4D17-BD45-EE468992C9CC}"/>
              </a:ext>
            </a:extLst>
          </p:cNvPr>
          <p:cNvPicPr>
            <a:picLocks noChangeAspect="1"/>
          </p:cNvPicPr>
          <p:nvPr/>
        </p:nvPicPr>
        <p:blipFill>
          <a:blip r:embed="rId3"/>
          <a:stretch>
            <a:fillRect/>
          </a:stretch>
        </p:blipFill>
        <p:spPr>
          <a:xfrm>
            <a:off x="610736" y="1279451"/>
            <a:ext cx="5324385" cy="5230975"/>
          </a:xfrm>
          <a:prstGeom prst="rect">
            <a:avLst/>
          </a:prstGeom>
        </p:spPr>
      </p:pic>
      <p:sp>
        <p:nvSpPr>
          <p:cNvPr id="12" name="CuadroTexto 11">
            <a:extLst>
              <a:ext uri="{FF2B5EF4-FFF2-40B4-BE49-F238E27FC236}">
                <a16:creationId xmlns:a16="http://schemas.microsoft.com/office/drawing/2014/main" id="{E8C337A7-B223-4BB3-8B69-F7AECC412F09}"/>
              </a:ext>
            </a:extLst>
          </p:cNvPr>
          <p:cNvSpPr txBox="1"/>
          <p:nvPr/>
        </p:nvSpPr>
        <p:spPr>
          <a:xfrm>
            <a:off x="6295438" y="1665364"/>
            <a:ext cx="1943100" cy="646331"/>
          </a:xfrm>
          <a:prstGeom prst="rect">
            <a:avLst/>
          </a:prstGeom>
          <a:noFill/>
        </p:spPr>
        <p:txBody>
          <a:bodyPr wrap="square" rtlCol="0">
            <a:spAutoFit/>
          </a:bodyPr>
          <a:lstStyle/>
          <a:p>
            <a:r>
              <a:rPr lang="es-ES" sz="1200" dirty="0">
                <a:latin typeface="Metropolis Light"/>
                <a:cs typeface="Metropolis Light"/>
              </a:rPr>
              <a:t>Extraído de: </a:t>
            </a:r>
            <a:r>
              <a:rPr lang="es-MX" sz="1200" dirty="0">
                <a:latin typeface="Metropolis Light"/>
                <a:cs typeface="Metropolis Light"/>
                <a:hlinkClick r:id="rId4"/>
              </a:rPr>
              <a:t>https://</a:t>
            </a:r>
            <a:r>
              <a:rPr lang="es-MX" sz="1200" dirty="0" err="1">
                <a:latin typeface="Metropolis Light"/>
                <a:cs typeface="Metropolis Light"/>
                <a:hlinkClick r:id="rId4"/>
              </a:rPr>
              <a:t>www.redalyc.org</a:t>
            </a:r>
            <a:r>
              <a:rPr lang="es-MX" sz="1200" dirty="0">
                <a:latin typeface="Metropolis Light"/>
                <a:cs typeface="Metropolis Light"/>
                <a:hlinkClick r:id="rId4"/>
              </a:rPr>
              <a:t>/</a:t>
            </a:r>
            <a:r>
              <a:rPr lang="es-MX" sz="1200" dirty="0" err="1">
                <a:latin typeface="Metropolis Light"/>
                <a:cs typeface="Metropolis Light"/>
                <a:hlinkClick r:id="rId4"/>
              </a:rPr>
              <a:t>pdf</a:t>
            </a:r>
            <a:r>
              <a:rPr lang="es-MX" sz="1200" dirty="0">
                <a:latin typeface="Metropolis Light"/>
                <a:cs typeface="Metropolis Light"/>
                <a:hlinkClick r:id="rId4"/>
              </a:rPr>
              <a:t>/694/</a:t>
            </a:r>
            <a:r>
              <a:rPr lang="es-MX" sz="1200" dirty="0" err="1">
                <a:latin typeface="Metropolis Light"/>
                <a:cs typeface="Metropolis Light"/>
                <a:hlinkClick r:id="rId4"/>
              </a:rPr>
              <a:t>69425813001.pdf</a:t>
            </a:r>
            <a:r>
              <a:rPr lang="es-MX" sz="1200" dirty="0">
                <a:latin typeface="Metropolis Light"/>
                <a:cs typeface="Metropolis Light"/>
              </a:rPr>
              <a:t> </a:t>
            </a:r>
            <a:endParaRPr lang="es-ES" sz="1200" dirty="0">
              <a:latin typeface="Metropolis Light"/>
              <a:cs typeface="Metropolis Light"/>
            </a:endParaRPr>
          </a:p>
        </p:txBody>
      </p:sp>
    </p:spTree>
    <p:extLst>
      <p:ext uri="{BB962C8B-B14F-4D97-AF65-F5344CB8AC3E}">
        <p14:creationId xmlns:p14="http://schemas.microsoft.com/office/powerpoint/2010/main" val="30393698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1.2 Idiosincrasia del Mexicano</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a:solidFill>
                  <a:schemeClr val="bg1"/>
                </a:solidFill>
                <a:latin typeface="Avenir Black"/>
                <a:cs typeface="Avenir Black"/>
              </a:rPr>
              <a:t>                                          </a:t>
            </a:r>
            <a:r>
              <a:rPr lang="es-ES" sz="900">
                <a:solidFill>
                  <a:schemeClr val="bg1"/>
                </a:solidFill>
                <a:latin typeface="Avenir Book"/>
                <a:cs typeface="Avenir Book"/>
              </a:rPr>
              <a:t>Titulo de la presentación</a:t>
            </a:r>
            <a:endParaRPr lang="es-ES" sz="90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Metropolis Light"/>
              </a:rPr>
              <a:t>Unidad 1 </a:t>
            </a:r>
            <a:endParaRPr lang="es-ES" sz="900">
              <a:solidFill>
                <a:schemeClr val="bg1"/>
              </a:solidFill>
              <a:latin typeface="Metropolis Light"/>
              <a:cs typeface="Metropolis Light"/>
            </a:endParaRPr>
          </a:p>
        </p:txBody>
      </p:sp>
      <p:pic>
        <p:nvPicPr>
          <p:cNvPr id="3" name="Imagen 2">
            <a:extLst>
              <a:ext uri="{FF2B5EF4-FFF2-40B4-BE49-F238E27FC236}">
                <a16:creationId xmlns:a16="http://schemas.microsoft.com/office/drawing/2014/main" id="{444FBB7B-BC61-4351-9729-989756499236}"/>
              </a:ext>
            </a:extLst>
          </p:cNvPr>
          <p:cNvPicPr>
            <a:picLocks noChangeAspect="1"/>
          </p:cNvPicPr>
          <p:nvPr/>
        </p:nvPicPr>
        <p:blipFill>
          <a:blip r:embed="rId3"/>
          <a:stretch>
            <a:fillRect/>
          </a:stretch>
        </p:blipFill>
        <p:spPr>
          <a:xfrm>
            <a:off x="750008" y="1265043"/>
            <a:ext cx="5718166" cy="5245945"/>
          </a:xfrm>
          <a:prstGeom prst="rect">
            <a:avLst/>
          </a:prstGeom>
        </p:spPr>
      </p:pic>
      <p:sp>
        <p:nvSpPr>
          <p:cNvPr id="13" name="CuadroTexto 12">
            <a:extLst>
              <a:ext uri="{FF2B5EF4-FFF2-40B4-BE49-F238E27FC236}">
                <a16:creationId xmlns:a16="http://schemas.microsoft.com/office/drawing/2014/main" id="{1D832011-6C4E-43F6-8461-2FECA1516281}"/>
              </a:ext>
            </a:extLst>
          </p:cNvPr>
          <p:cNvSpPr txBox="1"/>
          <p:nvPr/>
        </p:nvSpPr>
        <p:spPr>
          <a:xfrm>
            <a:off x="6760164" y="1550323"/>
            <a:ext cx="1943100" cy="646331"/>
          </a:xfrm>
          <a:prstGeom prst="rect">
            <a:avLst/>
          </a:prstGeom>
          <a:noFill/>
        </p:spPr>
        <p:txBody>
          <a:bodyPr wrap="square" rtlCol="0">
            <a:spAutoFit/>
          </a:bodyPr>
          <a:lstStyle/>
          <a:p>
            <a:r>
              <a:rPr lang="es-ES" sz="1200" dirty="0">
                <a:latin typeface="Metropolis Light"/>
                <a:cs typeface="Metropolis Light"/>
              </a:rPr>
              <a:t>Extraído de: </a:t>
            </a:r>
            <a:r>
              <a:rPr lang="es-MX" sz="1200" dirty="0">
                <a:latin typeface="Metropolis Light"/>
                <a:cs typeface="Metropolis Light"/>
                <a:hlinkClick r:id="rId4"/>
              </a:rPr>
              <a:t>https://</a:t>
            </a:r>
            <a:r>
              <a:rPr lang="es-MX" sz="1200" dirty="0" err="1">
                <a:latin typeface="Metropolis Light"/>
                <a:cs typeface="Metropolis Light"/>
                <a:hlinkClick r:id="rId4"/>
              </a:rPr>
              <a:t>www.redalyc.org</a:t>
            </a:r>
            <a:r>
              <a:rPr lang="es-MX" sz="1200" dirty="0">
                <a:latin typeface="Metropolis Light"/>
                <a:cs typeface="Metropolis Light"/>
                <a:hlinkClick r:id="rId4"/>
              </a:rPr>
              <a:t>/</a:t>
            </a:r>
            <a:r>
              <a:rPr lang="es-MX" sz="1200" dirty="0" err="1">
                <a:latin typeface="Metropolis Light"/>
                <a:cs typeface="Metropolis Light"/>
                <a:hlinkClick r:id="rId4"/>
              </a:rPr>
              <a:t>pdf</a:t>
            </a:r>
            <a:r>
              <a:rPr lang="es-MX" sz="1200" dirty="0">
                <a:latin typeface="Metropolis Light"/>
                <a:cs typeface="Metropolis Light"/>
                <a:hlinkClick r:id="rId4"/>
              </a:rPr>
              <a:t>/694/</a:t>
            </a:r>
            <a:r>
              <a:rPr lang="es-MX" sz="1200" dirty="0" err="1">
                <a:latin typeface="Metropolis Light"/>
                <a:cs typeface="Metropolis Light"/>
                <a:hlinkClick r:id="rId4"/>
              </a:rPr>
              <a:t>69425813001.pdf</a:t>
            </a:r>
            <a:r>
              <a:rPr lang="es-MX" sz="1200" dirty="0">
                <a:latin typeface="Metropolis Light"/>
                <a:cs typeface="Metropolis Light"/>
              </a:rPr>
              <a:t> </a:t>
            </a:r>
            <a:endParaRPr lang="es-ES" sz="1200" dirty="0">
              <a:latin typeface="Metropolis Light"/>
              <a:cs typeface="Metropolis Light"/>
            </a:endParaRPr>
          </a:p>
        </p:txBody>
      </p:sp>
    </p:spTree>
    <p:extLst>
      <p:ext uri="{BB962C8B-B14F-4D97-AF65-F5344CB8AC3E}">
        <p14:creationId xmlns:p14="http://schemas.microsoft.com/office/powerpoint/2010/main" val="31990778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a:extLst>
              <a:ext uri="{FF2B5EF4-FFF2-40B4-BE49-F238E27FC236}">
                <a16:creationId xmlns:a16="http://schemas.microsoft.com/office/drawing/2014/main" id="{A7F88E7B-B72F-44EE-97A8-5ECA7ECB0248}"/>
              </a:ext>
            </a:extLst>
          </p:cNvPr>
          <p:cNvSpPr txBox="1">
            <a:spLocks/>
          </p:cNvSpPr>
          <p:nvPr/>
        </p:nvSpPr>
        <p:spPr>
          <a:xfrm>
            <a:off x="140291" y="-44049"/>
            <a:ext cx="8089307" cy="101219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a:solidFill>
                  <a:schemeClr val="bg1"/>
                </a:solidFill>
                <a:latin typeface="Metropolis Extra Bold"/>
                <a:cs typeface="Metropolis Extra Bold"/>
              </a:rPr>
              <a:t>Guion Explicativo para el empleo del Material.  </a:t>
            </a:r>
          </a:p>
        </p:txBody>
      </p:sp>
      <p:sp>
        <p:nvSpPr>
          <p:cNvPr id="7" name="CuadroTexto 6">
            <a:extLst>
              <a:ext uri="{FF2B5EF4-FFF2-40B4-BE49-F238E27FC236}">
                <a16:creationId xmlns:a16="http://schemas.microsoft.com/office/drawing/2014/main" id="{4E179EC2-99B5-4893-A107-FA2E98B69A15}"/>
              </a:ext>
            </a:extLst>
          </p:cNvPr>
          <p:cNvSpPr txBox="1"/>
          <p:nvPr/>
        </p:nvSpPr>
        <p:spPr>
          <a:xfrm>
            <a:off x="403520" y="1316509"/>
            <a:ext cx="8336959" cy="4678204"/>
          </a:xfrm>
          <a:prstGeom prst="rect">
            <a:avLst/>
          </a:prstGeom>
          <a:noFill/>
        </p:spPr>
        <p:txBody>
          <a:bodyPr wrap="square" rtlCol="0">
            <a:spAutoFit/>
          </a:bodyPr>
          <a:lstStyle/>
          <a:p>
            <a:pPr algn="just"/>
            <a:r>
              <a:rPr lang="es-MX" sz="2000">
                <a:effectLst>
                  <a:outerShdw blurRad="38100" dist="38100" dir="2700000" algn="tl">
                    <a:srgbClr val="000000">
                      <a:alpha val="43137"/>
                    </a:srgbClr>
                  </a:outerShdw>
                </a:effectLst>
                <a:latin typeface="Metropolis"/>
                <a:cs typeface="Metropolis"/>
              </a:rPr>
              <a:t>Titulo del Material Didáctico:</a:t>
            </a:r>
            <a:r>
              <a:rPr lang="es-MX" sz="2000">
                <a:latin typeface="Metropolis"/>
                <a:cs typeface="Metropolis"/>
              </a:rPr>
              <a:t> La sociedad mexicana. </a:t>
            </a:r>
          </a:p>
          <a:p>
            <a:pPr algn="just"/>
            <a:endParaRPr lang="es-MX" sz="2000">
              <a:latin typeface="Metropolis"/>
              <a:cs typeface="Metropolis"/>
            </a:endParaRPr>
          </a:p>
          <a:p>
            <a:pPr algn="just"/>
            <a:r>
              <a:rPr lang="es-MX" sz="2000">
                <a:effectLst>
                  <a:outerShdw blurRad="38100" dist="38100" dir="2700000" algn="tl">
                    <a:srgbClr val="000000">
                      <a:alpha val="43137"/>
                    </a:srgbClr>
                  </a:outerShdw>
                </a:effectLst>
                <a:latin typeface="Metropolis"/>
                <a:cs typeface="Metropolis"/>
              </a:rPr>
              <a:t>Autor</a:t>
            </a:r>
            <a:r>
              <a:rPr lang="es-MX" sz="2000">
                <a:latin typeface="Metropolis"/>
                <a:cs typeface="Metropolis"/>
              </a:rPr>
              <a:t>: Dr. en D. Ricardo Colin García</a:t>
            </a:r>
          </a:p>
          <a:p>
            <a:pPr algn="just"/>
            <a:endParaRPr lang="es-MX" sz="2000">
              <a:latin typeface="Metropolis"/>
              <a:cs typeface="Metropolis"/>
            </a:endParaRPr>
          </a:p>
          <a:p>
            <a:pPr algn="just"/>
            <a:r>
              <a:rPr lang="es-MX" sz="2000">
                <a:effectLst>
                  <a:outerShdw blurRad="38100" dist="38100" dir="2700000" algn="tl">
                    <a:srgbClr val="000000">
                      <a:alpha val="43137"/>
                    </a:srgbClr>
                  </a:outerShdw>
                </a:effectLst>
                <a:latin typeface="Metropolis"/>
                <a:cs typeface="Metropolis"/>
              </a:rPr>
              <a:t>Espacio Académico:</a:t>
            </a:r>
            <a:r>
              <a:rPr lang="es-MX" sz="2000">
                <a:latin typeface="Metropolis"/>
                <a:cs typeface="Metropolis"/>
              </a:rPr>
              <a:t> Centro Universitario UAEM Texcoco</a:t>
            </a:r>
          </a:p>
          <a:p>
            <a:pPr algn="just"/>
            <a:endParaRPr lang="es-MX" sz="2000">
              <a:latin typeface="Metropolis"/>
              <a:cs typeface="Metropolis"/>
            </a:endParaRPr>
          </a:p>
          <a:p>
            <a:pPr algn="just"/>
            <a:r>
              <a:rPr lang="es-MX" sz="2000">
                <a:effectLst>
                  <a:outerShdw blurRad="38100" dist="38100" dir="2700000" algn="tl">
                    <a:srgbClr val="000000">
                      <a:alpha val="43137"/>
                    </a:srgbClr>
                  </a:outerShdw>
                </a:effectLst>
                <a:latin typeface="Metropolis"/>
                <a:cs typeface="Metropolis"/>
              </a:rPr>
              <a:t>Nombre de la UA:</a:t>
            </a:r>
            <a:r>
              <a:rPr lang="es-MX" sz="2000">
                <a:latin typeface="Metropolis"/>
                <a:cs typeface="Metropolis"/>
              </a:rPr>
              <a:t> Problemas Contemporáneos de la Realidad Mexicana</a:t>
            </a:r>
          </a:p>
          <a:p>
            <a:pPr algn="just"/>
            <a:endParaRPr lang="es-MX" sz="2000">
              <a:latin typeface="Metropolis"/>
              <a:cs typeface="Metropolis"/>
            </a:endParaRPr>
          </a:p>
          <a:p>
            <a:pPr algn="just"/>
            <a:r>
              <a:rPr lang="es-MX" sz="2000">
                <a:effectLst>
                  <a:outerShdw blurRad="38100" dist="38100" dir="2700000" algn="tl">
                    <a:srgbClr val="000000">
                      <a:alpha val="43137"/>
                    </a:srgbClr>
                  </a:outerShdw>
                </a:effectLst>
                <a:latin typeface="Metropolis"/>
                <a:cs typeface="Metropolis"/>
              </a:rPr>
              <a:t>Objetivo de la UA:</a:t>
            </a:r>
            <a:r>
              <a:rPr lang="es-MX" sz="2000">
                <a:latin typeface="Metropolis"/>
                <a:cs typeface="Metropolis"/>
              </a:rPr>
              <a:t> Analizar desde un enfoque sistémico, los problemas sociales, culturales, económicos y políticos que se presentan en la realidad mexicana del siglo XXI, así como el papel que desempeñan los diferentes actores individuales y colectivos; con el fin de plantear alternativas de solución desde una perspectiva integral. </a:t>
            </a:r>
          </a:p>
          <a:p>
            <a:pPr algn="just"/>
            <a:endParaRPr lang="es-MX" sz="2000">
              <a:latin typeface="Metropolis"/>
              <a:cs typeface="Metropolis"/>
            </a:endParaRPr>
          </a:p>
          <a:p>
            <a:pPr algn="just"/>
            <a:endParaRPr lang="es-MX">
              <a:latin typeface="Metropolis"/>
              <a:cs typeface="Metropolis"/>
            </a:endParaRPr>
          </a:p>
        </p:txBody>
      </p:sp>
      <p:sp>
        <p:nvSpPr>
          <p:cNvPr id="8" name="CuadroTexto 7">
            <a:extLst>
              <a:ext uri="{FF2B5EF4-FFF2-40B4-BE49-F238E27FC236}">
                <a16:creationId xmlns:a16="http://schemas.microsoft.com/office/drawing/2014/main" id="{37639243-D56F-4C66-AF26-17634E817D3C}"/>
              </a:ext>
            </a:extLst>
          </p:cNvPr>
          <p:cNvSpPr txBox="1"/>
          <p:nvPr/>
        </p:nvSpPr>
        <p:spPr>
          <a:xfrm>
            <a:off x="5448300" y="6395385"/>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Tree>
    <p:extLst>
      <p:ext uri="{BB962C8B-B14F-4D97-AF65-F5344CB8AC3E}">
        <p14:creationId xmlns:p14="http://schemas.microsoft.com/office/powerpoint/2010/main" val="37055771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58951"/>
            <a:ext cx="5949993" cy="3416320"/>
          </a:xfrm>
          <a:prstGeom prst="rect">
            <a:avLst/>
          </a:prstGeom>
          <a:noFill/>
        </p:spPr>
        <p:txBody>
          <a:bodyPr wrap="square" rtlCol="0">
            <a:spAutoFit/>
          </a:bodyPr>
          <a:lstStyle/>
          <a:p>
            <a:pPr algn="just"/>
            <a:r>
              <a:rPr lang="es-ES">
                <a:latin typeface="Avenir Book"/>
                <a:cs typeface="Avenir Book"/>
              </a:rPr>
              <a:t>Actualmente la Real Academia Española la ha conceptualizado de la siguiente forma: </a:t>
            </a:r>
          </a:p>
          <a:p>
            <a:pPr algn="just"/>
            <a:endParaRPr lang="es-ES">
              <a:latin typeface="Avenir Book"/>
              <a:cs typeface="Avenir Book"/>
            </a:endParaRPr>
          </a:p>
          <a:p>
            <a:pPr algn="just"/>
            <a:endParaRPr lang="es-ES">
              <a:latin typeface="Avenir Book"/>
              <a:cs typeface="Avenir Book"/>
            </a:endParaRPr>
          </a:p>
          <a:p>
            <a:pPr algn="just"/>
            <a:endParaRPr lang="es-ES">
              <a:latin typeface="Avenir Book"/>
              <a:cs typeface="Avenir Book"/>
            </a:endParaRPr>
          </a:p>
          <a:p>
            <a:pPr algn="just"/>
            <a:r>
              <a:rPr lang="es-ES">
                <a:latin typeface="Avenir Book"/>
                <a:cs typeface="Avenir Book"/>
              </a:rPr>
              <a:t>Por consiguiente, dicha redacción resulta muy corta para los amplios temas que captura la cotidianeidad de esta relación social que se vive en México, pero no por ello queremos decir que sea ambigua, la multiculturalidad de esta sociedad permite que constantemente se cuestione cuantos factores deben considerarse para poder definir correctamente al quehacer de los mexicanos modernos. </a:t>
            </a:r>
          </a:p>
        </p:txBody>
      </p:sp>
      <p:sp>
        <p:nvSpPr>
          <p:cNvPr id="12" name="CuadroTexto 11"/>
          <p:cNvSpPr txBox="1"/>
          <p:nvPr/>
        </p:nvSpPr>
        <p:spPr>
          <a:xfrm>
            <a:off x="379289" y="1479735"/>
            <a:ext cx="2153264" cy="1200329"/>
          </a:xfrm>
          <a:prstGeom prst="rect">
            <a:avLst/>
          </a:prstGeom>
          <a:noFill/>
        </p:spPr>
        <p:txBody>
          <a:bodyPr wrap="square" rtlCol="0">
            <a:spAutoFit/>
          </a:bodyPr>
          <a:lstStyle/>
          <a:p>
            <a:r>
              <a:rPr lang="es-ES" sz="1200">
                <a:latin typeface="Metropolis Light"/>
                <a:cs typeface="Metropolis Light"/>
              </a:rPr>
              <a:t>Extraído de: Real Academia Española “Idiosincrasia” </a:t>
            </a:r>
          </a:p>
          <a:p>
            <a:r>
              <a:rPr lang="es-ES" sz="1200">
                <a:latin typeface="Metropolis Light"/>
                <a:cs typeface="Metropolis Light"/>
              </a:rPr>
              <a:t>URL: </a:t>
            </a:r>
            <a:r>
              <a:rPr lang="es-ES" sz="1200">
                <a:latin typeface="Metropolis Light"/>
                <a:cs typeface="Metropolis Light"/>
                <a:hlinkClick r:id="rId3"/>
              </a:rPr>
              <a:t>http://</a:t>
            </a:r>
            <a:r>
              <a:rPr lang="es-ES" sz="1200" err="1">
                <a:latin typeface="Metropolis Light"/>
                <a:cs typeface="Metropolis Light"/>
                <a:hlinkClick r:id="rId3"/>
              </a:rPr>
              <a:t>lema.rae.es</a:t>
            </a:r>
            <a:r>
              <a:rPr lang="es-ES" sz="1200">
                <a:latin typeface="Metropolis Light"/>
                <a:cs typeface="Metropolis Light"/>
                <a:hlinkClick r:id="rId3"/>
              </a:rPr>
              <a:t>/</a:t>
            </a:r>
            <a:r>
              <a:rPr lang="es-ES" sz="1200" err="1">
                <a:latin typeface="Metropolis Light"/>
                <a:cs typeface="Metropolis Light"/>
                <a:hlinkClick r:id="rId3"/>
              </a:rPr>
              <a:t>dpd</a:t>
            </a:r>
            <a:r>
              <a:rPr lang="es-ES" sz="1200">
                <a:latin typeface="Metropolis Light"/>
                <a:cs typeface="Metropolis Light"/>
                <a:hlinkClick r:id="rId3"/>
              </a:rPr>
              <a:t>/</a:t>
            </a:r>
            <a:r>
              <a:rPr lang="es-ES" sz="1200" err="1">
                <a:latin typeface="Metropolis Light"/>
                <a:cs typeface="Metropolis Light"/>
                <a:hlinkClick r:id="rId3"/>
              </a:rPr>
              <a:t>srv</a:t>
            </a:r>
            <a:r>
              <a:rPr lang="es-ES" sz="1200">
                <a:latin typeface="Metropolis Light"/>
                <a:cs typeface="Metropolis Light"/>
                <a:hlinkClick r:id="rId3"/>
              </a:rPr>
              <a:t>/</a:t>
            </a:r>
            <a:r>
              <a:rPr lang="es-ES" sz="1200" err="1">
                <a:latin typeface="Metropolis Light"/>
                <a:cs typeface="Metropolis Light"/>
                <a:hlinkClick r:id="rId3"/>
              </a:rPr>
              <a:t>search?key</a:t>
            </a:r>
            <a:r>
              <a:rPr lang="es-ES" sz="1200">
                <a:latin typeface="Metropolis Light"/>
                <a:cs typeface="Metropolis Light"/>
                <a:hlinkClick r:id="rId3"/>
              </a:rPr>
              <a:t>=idiosincrasia</a:t>
            </a:r>
            <a:r>
              <a:rPr lang="es-ES" sz="1200">
                <a:latin typeface="Metropolis Light"/>
                <a:cs typeface="Metropolis Light"/>
              </a:rPr>
              <a:t> </a:t>
            </a:r>
          </a:p>
          <a:p>
            <a:endParaRPr lang="es-ES" sz="1200">
              <a:latin typeface="Metropolis Light"/>
              <a:cs typeface="Metropolis Light"/>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1.2.1 Concepto de idiosincrasia</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a:solidFill>
                  <a:schemeClr val="bg1"/>
                </a:solidFill>
                <a:latin typeface="Avenir Black"/>
                <a:cs typeface="Avenir Black"/>
              </a:rPr>
              <a:t>                                          </a:t>
            </a:r>
            <a:r>
              <a:rPr lang="es-ES" sz="900">
                <a:solidFill>
                  <a:schemeClr val="bg1"/>
                </a:solidFill>
                <a:latin typeface="Avenir Book"/>
                <a:cs typeface="Avenir Book"/>
              </a:rPr>
              <a:t>Titulo de la presentación</a:t>
            </a:r>
            <a:endParaRPr lang="es-ES" sz="90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Metropolis Light"/>
              </a:rPr>
              <a:t>Unidad 1 </a:t>
            </a:r>
            <a:endParaRPr lang="es-ES" sz="900">
              <a:solidFill>
                <a:schemeClr val="bg1"/>
              </a:solidFill>
              <a:latin typeface="Metropolis Light"/>
              <a:cs typeface="Metropolis Light"/>
            </a:endParaRPr>
          </a:p>
        </p:txBody>
      </p:sp>
      <p:sp>
        <p:nvSpPr>
          <p:cNvPr id="11" name="CuadroTexto 10">
            <a:extLst>
              <a:ext uri="{FF2B5EF4-FFF2-40B4-BE49-F238E27FC236}">
                <a16:creationId xmlns:a16="http://schemas.microsoft.com/office/drawing/2014/main" id="{1C00E92B-EDC9-428B-8A02-A97210441791}"/>
              </a:ext>
            </a:extLst>
          </p:cNvPr>
          <p:cNvSpPr txBox="1"/>
          <p:nvPr/>
        </p:nvSpPr>
        <p:spPr>
          <a:xfrm>
            <a:off x="3260229" y="2070462"/>
            <a:ext cx="5167868" cy="584775"/>
          </a:xfrm>
          <a:prstGeom prst="rect">
            <a:avLst/>
          </a:prstGeom>
          <a:noFill/>
        </p:spPr>
        <p:txBody>
          <a:bodyPr wrap="square" rtlCol="0">
            <a:spAutoFit/>
          </a:bodyPr>
          <a:lstStyle/>
          <a:p>
            <a:pPr algn="just"/>
            <a:r>
              <a:rPr lang="es-MX" sz="1600" i="1">
                <a:effectLst>
                  <a:outerShdw blurRad="38100" dist="38100" dir="2700000" algn="tl">
                    <a:srgbClr val="000000">
                      <a:alpha val="43137"/>
                    </a:srgbClr>
                  </a:outerShdw>
                </a:effectLst>
                <a:latin typeface="Avenir Book"/>
                <a:cs typeface="Avenir Book"/>
              </a:rPr>
              <a:t>“Conjunto de los rasgos y el carácter distintivos de un individuo o comunidad”</a:t>
            </a:r>
            <a:endParaRPr lang="es-ES">
              <a:latin typeface="Avenir Book"/>
              <a:cs typeface="Avenir Book"/>
            </a:endParaRPr>
          </a:p>
        </p:txBody>
      </p:sp>
    </p:spTree>
    <p:extLst>
      <p:ext uri="{BB962C8B-B14F-4D97-AF65-F5344CB8AC3E}">
        <p14:creationId xmlns:p14="http://schemas.microsoft.com/office/powerpoint/2010/main" val="29846487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509748" y="1132506"/>
            <a:ext cx="8158269" cy="5632311"/>
          </a:xfrm>
          <a:prstGeom prst="rect">
            <a:avLst/>
          </a:prstGeom>
          <a:noFill/>
        </p:spPr>
        <p:txBody>
          <a:bodyPr wrap="square" rtlCol="0">
            <a:spAutoFit/>
          </a:bodyPr>
          <a:lstStyle/>
          <a:p>
            <a:pPr algn="just"/>
            <a:r>
              <a:rPr lang="es-ES" sz="2400" dirty="0">
                <a:latin typeface="Avenir Book"/>
                <a:cs typeface="Avenir Book"/>
              </a:rPr>
              <a:t>La Historia de México es un reflejo vivo del porque es que nuestra idiosincrasia posee las características anteriormente descritas y esto por distintos eventos históricos que dejaron su huella psicológica a las demás generaciones:</a:t>
            </a:r>
          </a:p>
          <a:p>
            <a:pPr algn="just"/>
            <a:endParaRPr lang="es-ES" sz="2400" dirty="0">
              <a:latin typeface="Avenir Book"/>
              <a:cs typeface="Avenir Book"/>
            </a:endParaRPr>
          </a:p>
          <a:p>
            <a:pPr algn="just"/>
            <a:r>
              <a:rPr lang="es-ES" sz="2400" dirty="0">
                <a:latin typeface="Avenir Book"/>
                <a:cs typeface="Avenir Book"/>
              </a:rPr>
              <a:t>Primer Evento Histórico: </a:t>
            </a:r>
          </a:p>
          <a:p>
            <a:pPr algn="just"/>
            <a:endParaRPr lang="es-ES" sz="2400" dirty="0">
              <a:latin typeface="Avenir Book"/>
              <a:cs typeface="Avenir Book"/>
            </a:endParaRPr>
          </a:p>
          <a:p>
            <a:pPr algn="just"/>
            <a:r>
              <a:rPr lang="es-ES" sz="2400" dirty="0">
                <a:latin typeface="Avenir Book"/>
                <a:cs typeface="Avenir Book"/>
              </a:rPr>
              <a:t>La Colonización de los Indígenas Mexicanos: </a:t>
            </a:r>
          </a:p>
          <a:p>
            <a:pPr algn="just"/>
            <a:r>
              <a:rPr lang="es-ES" sz="2400" dirty="0">
                <a:latin typeface="Avenir Book"/>
                <a:cs typeface="Avenir Book"/>
              </a:rPr>
              <a:t>	Caracterizado por estar marcado con una serie de sub eventos violentos y salvajes que denigraron por completo la cultura existente en nuestro país tras la impositiva que ejecutaban los colonizadores españoles, dicho evento marco a las futuras generaciones con una actitud “Agachada” de aquellos a quienes su poder adquisitivo les permitiera tener por esclavos a los indígenas.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742881"/>
            <a:ext cx="8232209" cy="2419281"/>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a:solidFill>
                  <a:schemeClr val="bg1"/>
                </a:solidFill>
                <a:latin typeface="Metropolis Extra Bold"/>
                <a:cs typeface="Metropolis Extra Bold"/>
              </a:rPr>
              <a:t>1.2.2 Factores históricos, culturales y psicosociales</a:t>
            </a:r>
            <a:endParaRPr lang="es-ES" sz="3200">
              <a:solidFill>
                <a:schemeClr val="bg1"/>
              </a:solidFill>
              <a:latin typeface="Metropolis Extra Bold"/>
              <a:cs typeface="Metropolis Extra Bold"/>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Metropolis Light"/>
              </a:rPr>
              <a:t>Unidad 1 </a:t>
            </a:r>
            <a:endParaRPr lang="es-ES" sz="900">
              <a:solidFill>
                <a:schemeClr val="bg1"/>
              </a:solidFill>
              <a:latin typeface="Metropolis Light"/>
              <a:cs typeface="Metropolis Light"/>
            </a:endParaRPr>
          </a:p>
        </p:txBody>
      </p:sp>
    </p:spTree>
    <p:extLst>
      <p:ext uri="{BB962C8B-B14F-4D97-AF65-F5344CB8AC3E}">
        <p14:creationId xmlns:p14="http://schemas.microsoft.com/office/powerpoint/2010/main" val="11851149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697117" y="2384988"/>
            <a:ext cx="6598474" cy="2677656"/>
          </a:xfrm>
          <a:prstGeom prst="rect">
            <a:avLst/>
          </a:prstGeom>
          <a:noFill/>
        </p:spPr>
        <p:txBody>
          <a:bodyPr wrap="square" rtlCol="0">
            <a:spAutoFit/>
          </a:bodyPr>
          <a:lstStyle/>
          <a:p>
            <a:pPr algn="just"/>
            <a:r>
              <a:rPr lang="es-ES" sz="2400" dirty="0">
                <a:latin typeface="Avenir Book"/>
                <a:cs typeface="Avenir Book"/>
              </a:rPr>
              <a:t>Este mismo evento marco por completo el futuro de la vida religiosa de toda esta sociedad, que tras el despojo de sus creencias y la obligada </a:t>
            </a:r>
            <a:r>
              <a:rPr lang="es-ES" sz="2400" dirty="0" err="1">
                <a:latin typeface="Avenir Book"/>
                <a:cs typeface="Avenir Book"/>
              </a:rPr>
              <a:t>postulancia</a:t>
            </a:r>
            <a:r>
              <a:rPr lang="es-ES" sz="2400" dirty="0">
                <a:latin typeface="Avenir Book"/>
                <a:cs typeface="Avenir Book"/>
              </a:rPr>
              <a:t> de la religión </a:t>
            </a:r>
            <a:r>
              <a:rPr lang="es-MX" sz="2400" dirty="0">
                <a:latin typeface="Avenir Book"/>
                <a:cs typeface="Avenir Book"/>
              </a:rPr>
              <a:t>católica, impusieron un carácter punitivo que solo el salto oficio podía redimir con las lascivas condenas a que se hacían acreedores los impíos</a:t>
            </a:r>
            <a:r>
              <a:rPr lang="es-ES" sz="2400" dirty="0">
                <a:latin typeface="Avenir Book"/>
                <a:cs typeface="Avenir Book"/>
              </a:rPr>
              <a:t>.</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742881"/>
            <a:ext cx="8232209" cy="2419281"/>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a:solidFill>
                  <a:schemeClr val="bg1"/>
                </a:solidFill>
                <a:latin typeface="Metropolis Extra Bold"/>
                <a:cs typeface="Metropolis Extra Bold"/>
              </a:rPr>
              <a:t>1.2.2 Factores históricos, culturales y psicosociales</a:t>
            </a:r>
            <a:endParaRPr lang="es-ES" sz="3200">
              <a:solidFill>
                <a:schemeClr val="bg1"/>
              </a:solidFill>
              <a:latin typeface="Metropolis Extra Bold"/>
              <a:cs typeface="Metropolis Extra Bold"/>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Metropolis Light"/>
              </a:rPr>
              <a:t>Unidad 1 </a:t>
            </a:r>
            <a:endParaRPr lang="es-ES" sz="900">
              <a:solidFill>
                <a:schemeClr val="bg1"/>
              </a:solidFill>
              <a:latin typeface="Metropolis Light"/>
              <a:cs typeface="Metropolis Light"/>
            </a:endParaRPr>
          </a:p>
        </p:txBody>
      </p:sp>
    </p:spTree>
    <p:extLst>
      <p:ext uri="{BB962C8B-B14F-4D97-AF65-F5344CB8AC3E}">
        <p14:creationId xmlns:p14="http://schemas.microsoft.com/office/powerpoint/2010/main" val="918914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638355" y="1248009"/>
            <a:ext cx="8064909" cy="5262979"/>
          </a:xfrm>
          <a:prstGeom prst="rect">
            <a:avLst/>
          </a:prstGeom>
          <a:noFill/>
        </p:spPr>
        <p:txBody>
          <a:bodyPr wrap="square" rtlCol="0">
            <a:spAutoFit/>
          </a:bodyPr>
          <a:lstStyle/>
          <a:p>
            <a:pPr algn="just"/>
            <a:r>
              <a:rPr lang="es-ES" sz="2400" dirty="0">
                <a:latin typeface="Avenir Book"/>
                <a:cs typeface="Avenir Book"/>
              </a:rPr>
              <a:t>Segundo Evento Histórico </a:t>
            </a:r>
          </a:p>
          <a:p>
            <a:pPr algn="just"/>
            <a:endParaRPr lang="es-ES" sz="2400" dirty="0">
              <a:latin typeface="Avenir Book"/>
              <a:cs typeface="Avenir Book"/>
            </a:endParaRPr>
          </a:p>
          <a:p>
            <a:pPr algn="just"/>
            <a:r>
              <a:rPr lang="es-ES" sz="2400" dirty="0">
                <a:latin typeface="Avenir Book"/>
                <a:cs typeface="Avenir Book"/>
              </a:rPr>
              <a:t>La Independencia de México</a:t>
            </a:r>
          </a:p>
          <a:p>
            <a:pPr algn="just"/>
            <a:r>
              <a:rPr lang="es-ES" sz="2400" dirty="0">
                <a:latin typeface="Avenir Book"/>
                <a:cs typeface="Avenir Book"/>
              </a:rPr>
              <a:t>	Este evento histórico reafirmo el adoctrinamiento religioso que se presentaba en México, como estandarte una imagen religiosa cuyo efecto social tras el levantamiento de las personas para exigir la independencia, también podemos entre ver los actos vandálicos y las violaciones que este mismo grupo social realizaba pueblo tras pueblo en el que pasaba, y que reflejaba la poca educación que tenían; nuevamente los aspectos psicológicos se hacen presentes y de forma reiterativa se creyó que solo mediante destrozo y violaciones hacia sus comunes era la forma de obtener lo que se quisiera obtener (y que decir de esto, al ser un antecedente directo de la colonización).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742881"/>
            <a:ext cx="8232209" cy="2419281"/>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a:solidFill>
                  <a:schemeClr val="bg1"/>
                </a:solidFill>
                <a:latin typeface="Metropolis Extra Bold"/>
                <a:cs typeface="Metropolis Extra Bold"/>
              </a:rPr>
              <a:t>1.2.2 Factores históricos, culturales y psicosociales</a:t>
            </a:r>
            <a:endParaRPr lang="es-ES" sz="3200">
              <a:solidFill>
                <a:schemeClr val="bg1"/>
              </a:solidFill>
              <a:latin typeface="Metropolis Extra Bold"/>
              <a:cs typeface="Metropolis Extra Bold"/>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a:solidFill>
                  <a:schemeClr val="bg1"/>
                </a:solidFill>
                <a:latin typeface="Avenir Black"/>
                <a:cs typeface="Avenir Black"/>
              </a:rPr>
              <a:t>                                          </a:t>
            </a:r>
            <a:r>
              <a:rPr lang="es-ES" sz="900">
                <a:solidFill>
                  <a:schemeClr val="bg1"/>
                </a:solidFill>
                <a:latin typeface="Avenir Book"/>
                <a:cs typeface="Avenir Book"/>
              </a:rPr>
              <a:t>Titulo de la presentación</a:t>
            </a:r>
            <a:endParaRPr lang="es-ES" sz="90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Metropolis Light"/>
              </a:rPr>
              <a:t>Unidad 1 </a:t>
            </a:r>
            <a:endParaRPr lang="es-ES" sz="900">
              <a:solidFill>
                <a:schemeClr val="bg1"/>
              </a:solidFill>
              <a:latin typeface="Metropolis Light"/>
              <a:cs typeface="Metropolis Light"/>
            </a:endParaRPr>
          </a:p>
        </p:txBody>
      </p:sp>
    </p:spTree>
    <p:extLst>
      <p:ext uri="{BB962C8B-B14F-4D97-AF65-F5344CB8AC3E}">
        <p14:creationId xmlns:p14="http://schemas.microsoft.com/office/powerpoint/2010/main" val="23658067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722952" y="2001566"/>
            <a:ext cx="5949993" cy="3416320"/>
          </a:xfrm>
          <a:prstGeom prst="rect">
            <a:avLst/>
          </a:prstGeom>
          <a:noFill/>
        </p:spPr>
        <p:txBody>
          <a:bodyPr wrap="square" rtlCol="0">
            <a:spAutoFit/>
          </a:bodyPr>
          <a:lstStyle/>
          <a:p>
            <a:pPr algn="just"/>
            <a:r>
              <a:rPr lang="es-ES" dirty="0">
                <a:latin typeface="Avenir Book"/>
                <a:cs typeface="Avenir Book"/>
              </a:rPr>
              <a:t>Tercer Evento Histórico </a:t>
            </a:r>
          </a:p>
          <a:p>
            <a:pPr algn="just"/>
            <a:endParaRPr lang="es-ES" dirty="0">
              <a:latin typeface="Avenir Book"/>
              <a:cs typeface="Avenir Book"/>
            </a:endParaRPr>
          </a:p>
          <a:p>
            <a:pPr algn="just"/>
            <a:r>
              <a:rPr lang="es-ES" dirty="0">
                <a:latin typeface="Avenir Book"/>
                <a:cs typeface="Avenir Book"/>
              </a:rPr>
              <a:t>La Revolución Mexicana.</a:t>
            </a:r>
          </a:p>
          <a:p>
            <a:pPr algn="just"/>
            <a:r>
              <a:rPr lang="es-ES" dirty="0">
                <a:latin typeface="Avenir Book"/>
                <a:cs typeface="Avenir Book"/>
              </a:rPr>
              <a:t>	En esta época se presento un problema mayor, los conflictos en los estratos políticos de la sociedad mexicana al ponerse de acuerdo con si mismos creo una nueva época de miseria en la que nuevamente los guerrilleros violaban y despojaban de sus bienes a todas las personas que encontraren a su paso, pareciendo que la única manera en la que los mexicanos pueden obtener lo que quieren, es mediante la fuerza bruta, con la que despojan a los que si tienen para dar a los que quieren tener eso y sin trabajar”</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742881"/>
            <a:ext cx="8232209" cy="2419281"/>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a:solidFill>
                  <a:schemeClr val="bg1"/>
                </a:solidFill>
                <a:latin typeface="Metropolis Extra Bold"/>
                <a:cs typeface="Metropolis Extra Bold"/>
              </a:rPr>
              <a:t>1.2.2 Factores históricos, culturales y psicosociales</a:t>
            </a:r>
            <a:endParaRPr lang="es-ES" sz="3200">
              <a:solidFill>
                <a:schemeClr val="bg1"/>
              </a:solidFill>
              <a:latin typeface="Metropolis Extra Bold"/>
              <a:cs typeface="Metropolis Extra Bold"/>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a:solidFill>
                  <a:schemeClr val="bg1"/>
                </a:solidFill>
                <a:latin typeface="Avenir Black"/>
                <a:cs typeface="Avenir Black"/>
              </a:rPr>
              <a:t>                                          </a:t>
            </a:r>
            <a:r>
              <a:rPr lang="es-ES" sz="900">
                <a:solidFill>
                  <a:schemeClr val="bg1"/>
                </a:solidFill>
                <a:latin typeface="Avenir Book"/>
                <a:cs typeface="Avenir Book"/>
              </a:rPr>
              <a:t>Titulo de la presentación</a:t>
            </a:r>
            <a:endParaRPr lang="es-ES" sz="90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Metropolis Light"/>
              </a:rPr>
              <a:t>Unidad 1 </a:t>
            </a:r>
            <a:endParaRPr lang="es-ES" sz="900">
              <a:solidFill>
                <a:schemeClr val="bg1"/>
              </a:solidFill>
              <a:latin typeface="Metropolis Light"/>
              <a:cs typeface="Metropolis Light"/>
            </a:endParaRPr>
          </a:p>
        </p:txBody>
      </p:sp>
      <p:sp>
        <p:nvSpPr>
          <p:cNvPr id="9" name="CuadroTexto 8">
            <a:extLst>
              <a:ext uri="{FF2B5EF4-FFF2-40B4-BE49-F238E27FC236}">
                <a16:creationId xmlns:a16="http://schemas.microsoft.com/office/drawing/2014/main" id="{4F61707D-8795-41AC-AD07-5783F8BBEF2A}"/>
              </a:ext>
            </a:extLst>
          </p:cNvPr>
          <p:cNvSpPr txBox="1"/>
          <p:nvPr/>
        </p:nvSpPr>
        <p:spPr>
          <a:xfrm>
            <a:off x="625454" y="2384990"/>
            <a:ext cx="1943100" cy="830997"/>
          </a:xfrm>
          <a:prstGeom prst="rect">
            <a:avLst/>
          </a:prstGeom>
          <a:noFill/>
        </p:spPr>
        <p:txBody>
          <a:bodyPr wrap="square" rtlCol="0">
            <a:spAutoFit/>
          </a:bodyPr>
          <a:lstStyle/>
          <a:p>
            <a:r>
              <a:rPr lang="es-ES" sz="1200" dirty="0">
                <a:latin typeface="Metropolis Light"/>
                <a:cs typeface="Metropolis Light"/>
              </a:rPr>
              <a:t>Lectura Recomendada: </a:t>
            </a:r>
          </a:p>
          <a:p>
            <a:r>
              <a:rPr lang="es-ES" sz="1200" dirty="0">
                <a:latin typeface="Metropolis Light"/>
                <a:cs typeface="Metropolis Light"/>
              </a:rPr>
              <a:t>“La Revolucioncita Mexicana” por Eduardo del Rio (Rius). </a:t>
            </a:r>
          </a:p>
        </p:txBody>
      </p:sp>
    </p:spTree>
    <p:extLst>
      <p:ext uri="{BB962C8B-B14F-4D97-AF65-F5344CB8AC3E}">
        <p14:creationId xmlns:p14="http://schemas.microsoft.com/office/powerpoint/2010/main" val="18356597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877013" y="1317384"/>
            <a:ext cx="6942148" cy="4801314"/>
          </a:xfrm>
          <a:prstGeom prst="rect">
            <a:avLst/>
          </a:prstGeom>
          <a:noFill/>
        </p:spPr>
        <p:txBody>
          <a:bodyPr wrap="square" rtlCol="0">
            <a:spAutoFit/>
          </a:bodyPr>
          <a:lstStyle/>
          <a:p>
            <a:pPr algn="just"/>
            <a:r>
              <a:rPr lang="es-ES" dirty="0">
                <a:latin typeface="Avenir Book"/>
                <a:cs typeface="Avenir Book"/>
              </a:rPr>
              <a:t>Los valores forman parte primordial y esencial para la construcción de la </a:t>
            </a:r>
            <a:r>
              <a:rPr lang="es-ES" b="1" i="1" dirty="0">
                <a:latin typeface="Avenir Book"/>
                <a:cs typeface="Avenir Book"/>
              </a:rPr>
              <a:t>identidad humana, </a:t>
            </a:r>
            <a:r>
              <a:rPr lang="es-ES" dirty="0">
                <a:latin typeface="Avenir Book"/>
                <a:cs typeface="Avenir Book"/>
              </a:rPr>
              <a:t>ello conlleva a que esa identidad sea empleada dentro de los grupos sociales en México, valores que permite a esos grupos lograr definirse sin intervención propia de su identidad particular. </a:t>
            </a:r>
          </a:p>
          <a:p>
            <a:pPr algn="just"/>
            <a:endParaRPr lang="es-ES" dirty="0">
              <a:latin typeface="Avenir Book"/>
              <a:cs typeface="Avenir Book"/>
            </a:endParaRPr>
          </a:p>
          <a:p>
            <a:pPr algn="just"/>
            <a:r>
              <a:rPr lang="es-ES" dirty="0">
                <a:latin typeface="Avenir Book"/>
                <a:cs typeface="Avenir Book"/>
              </a:rPr>
              <a:t>De manera que al no estar correlacionado la identidad individual del perteneciente a un grupo social hace que el individuo reinterprete todo aquello visto en su entorno, concibiendo lo que ve, de acuerdo a su percepción como bueno o malo de acuerdo a sus experiencias personales.</a:t>
            </a:r>
          </a:p>
          <a:p>
            <a:pPr algn="just"/>
            <a:endParaRPr lang="es-ES" dirty="0">
              <a:latin typeface="Avenir Book"/>
              <a:cs typeface="Avenir Book"/>
            </a:endParaRPr>
          </a:p>
          <a:p>
            <a:pPr algn="just"/>
            <a:r>
              <a:rPr lang="es-ES" dirty="0">
                <a:latin typeface="Avenir Book"/>
                <a:cs typeface="Avenir Book"/>
              </a:rPr>
              <a:t>Sin embargo, a pesar de que el individuo puede tener los mismos valores que otros, no significa que puedan tener la misma identidad, toda vez que la cultura juega un ro importante, por lo tanto, a través de la cultura se adquieren formas de expresión distintas y particulares al lugar en el que se relacionan, adoptando ideologías en relación a los valores marcados por las cultura y a la adopción de estereotipos determinantes dentro de su sociedad.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742881"/>
            <a:ext cx="6826252" cy="247469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a:solidFill>
                  <a:schemeClr val="bg1"/>
                </a:solidFill>
                <a:latin typeface="Metropolis Extra Bold"/>
                <a:cs typeface="Metropolis Extra Bold"/>
              </a:rPr>
              <a:t>1.2.3 Estereotipos y valores de la sociedad mexicana</a:t>
            </a:r>
            <a:endParaRPr lang="es-ES" sz="3200">
              <a:solidFill>
                <a:schemeClr val="bg1"/>
              </a:solidFill>
              <a:latin typeface="Metropolis Extra Bold"/>
              <a:cs typeface="Metropolis Extra Bold"/>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Metropolis Light"/>
              </a:rPr>
              <a:t>Unidad 1 </a:t>
            </a:r>
            <a:endParaRPr lang="es-ES" sz="900">
              <a:solidFill>
                <a:schemeClr val="bg1"/>
              </a:solidFill>
              <a:latin typeface="Metropolis Light"/>
              <a:cs typeface="Metropolis Light"/>
            </a:endParaRPr>
          </a:p>
        </p:txBody>
      </p:sp>
    </p:spTree>
    <p:extLst>
      <p:ext uri="{BB962C8B-B14F-4D97-AF65-F5344CB8AC3E}">
        <p14:creationId xmlns:p14="http://schemas.microsoft.com/office/powerpoint/2010/main" val="34768261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380225" y="2044007"/>
            <a:ext cx="7438935" cy="2862322"/>
          </a:xfrm>
          <a:prstGeom prst="rect">
            <a:avLst/>
          </a:prstGeom>
          <a:noFill/>
        </p:spPr>
        <p:txBody>
          <a:bodyPr wrap="square" rtlCol="0">
            <a:spAutoFit/>
          </a:bodyPr>
          <a:lstStyle/>
          <a:p>
            <a:pPr algn="just"/>
            <a:r>
              <a:rPr lang="es-MX" dirty="0">
                <a:latin typeface="Avenir Book"/>
                <a:cs typeface="Avenir Book"/>
              </a:rPr>
              <a:t>En ese sentido podemos decir que los valores resultan ser guías de la orientación de la conducta, así como de la vida personal de cada individuo y de esta forma del grupo social al que pertenecen. Por lo que, esa orientación de la conducta dentro de los grupos y en general dentro de la sociedad mexicana, permite generar una estabilidad de la vida cotidiana, al establecerse las conductas y estereotipos aceptables para ese núcleo social. Podemos advertir que estas orientaciones son como sistemas que se interrelacionan entre si a efecto de lograr equilibrio de ideas, condiciones intelectuales, catálogos de lo bueno y malo, circunstancias afectivas y emocionales, entre otros.</a:t>
            </a:r>
            <a:endParaRPr lang="es-ES"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742881"/>
            <a:ext cx="6826252" cy="247469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a:solidFill>
                  <a:schemeClr val="bg1"/>
                </a:solidFill>
                <a:latin typeface="Metropolis Extra Bold"/>
                <a:cs typeface="Metropolis Extra Bold"/>
              </a:rPr>
              <a:t>1.2.3 Estereotipos y valores de la sociedad mexicana</a:t>
            </a:r>
            <a:endParaRPr lang="es-ES" sz="3200">
              <a:solidFill>
                <a:schemeClr val="bg1"/>
              </a:solidFill>
              <a:latin typeface="Metropolis Extra Bold"/>
              <a:cs typeface="Metropolis Extra Bold"/>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a:solidFill>
                  <a:schemeClr val="bg1"/>
                </a:solidFill>
                <a:latin typeface="Avenir Black"/>
                <a:cs typeface="Avenir Black"/>
              </a:rPr>
              <a:t>                                          </a:t>
            </a:r>
            <a:r>
              <a:rPr lang="es-ES" sz="900">
                <a:solidFill>
                  <a:schemeClr val="bg1"/>
                </a:solidFill>
                <a:latin typeface="Avenir Book"/>
                <a:cs typeface="Avenir Book"/>
              </a:rPr>
              <a:t>Titulo de la presentación</a:t>
            </a:r>
            <a:endParaRPr lang="es-ES" sz="90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Metropolis Light"/>
              </a:rPr>
              <a:t>Unidad 1 </a:t>
            </a:r>
            <a:endParaRPr lang="es-ES" sz="900">
              <a:solidFill>
                <a:schemeClr val="bg1"/>
              </a:solidFill>
              <a:latin typeface="Metropolis Light"/>
              <a:cs typeface="Metropolis Light"/>
            </a:endParaRPr>
          </a:p>
        </p:txBody>
      </p:sp>
    </p:spTree>
    <p:extLst>
      <p:ext uri="{BB962C8B-B14F-4D97-AF65-F5344CB8AC3E}">
        <p14:creationId xmlns:p14="http://schemas.microsoft.com/office/powerpoint/2010/main" val="9755683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264329" y="1640613"/>
            <a:ext cx="7438935" cy="4524315"/>
          </a:xfrm>
          <a:prstGeom prst="rect">
            <a:avLst/>
          </a:prstGeom>
          <a:noFill/>
        </p:spPr>
        <p:txBody>
          <a:bodyPr wrap="square" rtlCol="0">
            <a:spAutoFit/>
          </a:bodyPr>
          <a:lstStyle/>
          <a:p>
            <a:pPr algn="just"/>
            <a:r>
              <a:rPr lang="es-MX" dirty="0">
                <a:latin typeface="Avenir Book"/>
                <a:cs typeface="Avenir Book"/>
              </a:rPr>
              <a:t>El proceso por el cual los humanos adquieren sus valores y los expresan no únicamente tiene relación a cuestiones intelectuales o ideológica, sino también en el proceso de toma de decisiones respecto de propias experiencias y sus circunstancias afectivas, de tal forma tenemos que los individuos se rigen por juicios de valor personales atendiendo a sus convicciones, aspiraciones, metas y sobre todo en sus aspiraciones personales, así como en circunstancias derivadas de la cultura como lo es la religión y sus creencias. </a:t>
            </a:r>
          </a:p>
          <a:p>
            <a:pPr algn="just"/>
            <a:endParaRPr lang="es-MX" dirty="0">
              <a:latin typeface="Avenir Book"/>
              <a:cs typeface="Avenir Book"/>
            </a:endParaRPr>
          </a:p>
          <a:p>
            <a:pPr algn="just"/>
            <a:r>
              <a:rPr lang="es-MX" dirty="0">
                <a:latin typeface="Avenir Book"/>
                <a:cs typeface="Avenir Book"/>
              </a:rPr>
              <a:t>Digamos que los valores son adquiridos en base a juicios de valor, en los que prevén cuestiones particulares de cada individuo relativos a sus:</a:t>
            </a:r>
          </a:p>
          <a:p>
            <a:pPr algn="just"/>
            <a:r>
              <a:rPr lang="es-MX" dirty="0">
                <a:latin typeface="Avenir Book"/>
                <a:cs typeface="Avenir Book"/>
              </a:rPr>
              <a:t>Preferencias</a:t>
            </a:r>
          </a:p>
          <a:p>
            <a:pPr marL="285750" indent="-285750" algn="just">
              <a:buFontTx/>
              <a:buChar char="-"/>
            </a:pPr>
            <a:r>
              <a:rPr lang="es-MX" dirty="0">
                <a:latin typeface="Avenir Book"/>
                <a:cs typeface="Avenir Book"/>
              </a:rPr>
              <a:t>Intereses</a:t>
            </a:r>
          </a:p>
          <a:p>
            <a:pPr marL="285750" indent="-285750" algn="just">
              <a:buFontTx/>
              <a:buChar char="-"/>
            </a:pPr>
            <a:r>
              <a:rPr lang="es-MX" dirty="0">
                <a:latin typeface="Avenir Book"/>
                <a:cs typeface="Avenir Book"/>
              </a:rPr>
              <a:t>Convicciones</a:t>
            </a:r>
          </a:p>
          <a:p>
            <a:pPr marL="285750" indent="-285750" algn="just">
              <a:buFontTx/>
              <a:buChar char="-"/>
            </a:pPr>
            <a:r>
              <a:rPr lang="es-MX" dirty="0">
                <a:latin typeface="Avenir Book"/>
                <a:cs typeface="Avenir Book"/>
              </a:rPr>
              <a:t>Sentimientos</a:t>
            </a:r>
          </a:p>
          <a:p>
            <a:pPr marL="285750" indent="-285750" algn="just">
              <a:buFontTx/>
              <a:buChar char="-"/>
            </a:pPr>
            <a:r>
              <a:rPr lang="es-MX" dirty="0">
                <a:latin typeface="Avenir Book"/>
                <a:cs typeface="Avenir Book"/>
              </a:rPr>
              <a:t>Actitudes</a:t>
            </a:r>
          </a:p>
          <a:p>
            <a:pPr marL="285750" indent="-285750" algn="just">
              <a:buFontTx/>
              <a:buChar char="-"/>
            </a:pPr>
            <a:r>
              <a:rPr lang="es-MX" dirty="0">
                <a:latin typeface="Avenir Book"/>
                <a:cs typeface="Avenir Book"/>
              </a:rPr>
              <a:t>Decisiones</a:t>
            </a:r>
            <a:endParaRPr lang="es-ES"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742881"/>
            <a:ext cx="6826252" cy="247469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a:solidFill>
                  <a:schemeClr val="bg1"/>
                </a:solidFill>
                <a:latin typeface="Metropolis Extra Bold"/>
                <a:cs typeface="Metropolis Extra Bold"/>
              </a:rPr>
              <a:t>1.2.3 Estereotipos y valores de la sociedad mexicana</a:t>
            </a:r>
            <a:endParaRPr lang="es-ES" sz="3200">
              <a:solidFill>
                <a:schemeClr val="bg1"/>
              </a:solidFill>
              <a:latin typeface="Metropolis Extra Bold"/>
              <a:cs typeface="Metropolis Extra Bold"/>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a:solidFill>
                  <a:schemeClr val="bg1"/>
                </a:solidFill>
                <a:latin typeface="Avenir Black"/>
                <a:cs typeface="Avenir Black"/>
              </a:rPr>
              <a:t>                                          </a:t>
            </a:r>
            <a:r>
              <a:rPr lang="es-ES" sz="900">
                <a:solidFill>
                  <a:schemeClr val="bg1"/>
                </a:solidFill>
                <a:latin typeface="Avenir Book"/>
                <a:cs typeface="Avenir Book"/>
              </a:rPr>
              <a:t>Titulo de la presentación</a:t>
            </a:r>
            <a:endParaRPr lang="es-ES" sz="90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Metropolis Light"/>
              </a:rPr>
              <a:t>Unidad 1 </a:t>
            </a:r>
            <a:endParaRPr lang="es-ES" sz="900">
              <a:solidFill>
                <a:schemeClr val="bg1"/>
              </a:solidFill>
              <a:latin typeface="Metropolis Light"/>
              <a:cs typeface="Metropolis Light"/>
            </a:endParaRPr>
          </a:p>
        </p:txBody>
      </p:sp>
    </p:spTree>
    <p:extLst>
      <p:ext uri="{BB962C8B-B14F-4D97-AF65-F5344CB8AC3E}">
        <p14:creationId xmlns:p14="http://schemas.microsoft.com/office/powerpoint/2010/main" val="25517885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897148" y="1846859"/>
            <a:ext cx="7611462" cy="4278094"/>
          </a:xfrm>
          <a:prstGeom prst="rect">
            <a:avLst/>
          </a:prstGeom>
          <a:noFill/>
        </p:spPr>
        <p:txBody>
          <a:bodyPr wrap="square" rtlCol="0">
            <a:spAutoFit/>
          </a:bodyPr>
          <a:lstStyle/>
          <a:p>
            <a:pPr algn="just"/>
            <a:r>
              <a:rPr lang="es-ES" sz="2800" dirty="0">
                <a:latin typeface="Metropolis Light"/>
                <a:cs typeface="Avenir Book"/>
              </a:rPr>
              <a:t>Finalmente podemos decir que las costumbres de los mexicanos que se presentan en la actualidad son resultado de las diferentes épocas que marcaron psicológicamente a los mexicanos, estudiarnos como un conjunto social es necesario para entender el futuro de nuestro país y para comprender aquellos eventos que sin querer dejaron mas marcada a la sociedad con recuerdos que quedaran para las futuras generaciones </a:t>
            </a:r>
          </a:p>
          <a:p>
            <a:pPr algn="just"/>
            <a:endParaRPr lang="es-ES" sz="2000" dirty="0">
              <a:latin typeface="Metropolis Light"/>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742881"/>
            <a:ext cx="6826252" cy="247469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a:solidFill>
                  <a:schemeClr val="bg1"/>
                </a:solidFill>
                <a:latin typeface="Metropolis Extra Bold"/>
                <a:cs typeface="Metropolis Extra Bold"/>
              </a:rPr>
              <a:t>1.3 Debate sobre el comportamiento de los mexicanos</a:t>
            </a:r>
            <a:endParaRPr lang="es-ES" sz="3200">
              <a:solidFill>
                <a:schemeClr val="bg1"/>
              </a:solidFill>
              <a:latin typeface="Metropolis Extra Bold"/>
              <a:cs typeface="Metropolis Extra Bold"/>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a:solidFill>
                  <a:schemeClr val="bg1"/>
                </a:solidFill>
                <a:latin typeface="Avenir Black"/>
                <a:cs typeface="Avenir Black"/>
              </a:rPr>
              <a:t>                                          </a:t>
            </a:r>
            <a:r>
              <a:rPr lang="es-ES" sz="900">
                <a:solidFill>
                  <a:schemeClr val="bg1"/>
                </a:solidFill>
                <a:latin typeface="Avenir Book"/>
                <a:cs typeface="Avenir Book"/>
              </a:rPr>
              <a:t>Titulo de la presentación</a:t>
            </a:r>
            <a:endParaRPr lang="es-ES" sz="90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Metropolis Light"/>
              </a:rPr>
              <a:t>Unidad 1 </a:t>
            </a:r>
            <a:endParaRPr lang="es-ES" sz="900">
              <a:solidFill>
                <a:schemeClr val="bg1"/>
              </a:solidFill>
              <a:latin typeface="Metropolis Light"/>
              <a:cs typeface="Metropolis Light"/>
            </a:endParaRPr>
          </a:p>
        </p:txBody>
      </p:sp>
    </p:spTree>
    <p:extLst>
      <p:ext uri="{BB962C8B-B14F-4D97-AF65-F5344CB8AC3E}">
        <p14:creationId xmlns:p14="http://schemas.microsoft.com/office/powerpoint/2010/main" val="5688502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185640" y="1986299"/>
            <a:ext cx="7109951" cy="2862322"/>
          </a:xfrm>
          <a:prstGeom prst="rect">
            <a:avLst/>
          </a:prstGeom>
          <a:noFill/>
        </p:spPr>
        <p:txBody>
          <a:bodyPr wrap="square" rtlCol="0">
            <a:spAutoFit/>
          </a:bodyPr>
          <a:lstStyle/>
          <a:p>
            <a:pPr marL="285750" indent="-285750" algn="just">
              <a:buFontTx/>
              <a:buChar char="-"/>
            </a:pPr>
            <a:r>
              <a:rPr lang="es-ES" dirty="0">
                <a:latin typeface="Metropolis Light"/>
                <a:cs typeface="Metropolis Light"/>
              </a:rPr>
              <a:t>LUHMANN, Niklas, </a:t>
            </a:r>
            <a:r>
              <a:rPr lang="es-ES" i="1" dirty="0">
                <a:latin typeface="Metropolis Light"/>
                <a:cs typeface="Metropolis Light"/>
              </a:rPr>
              <a:t>“La Sociedad de la Sociedad”, </a:t>
            </a:r>
            <a:r>
              <a:rPr lang="es-ES" dirty="0">
                <a:latin typeface="Metropolis Light"/>
                <a:cs typeface="Metropolis Light"/>
              </a:rPr>
              <a:t>Editorial Herder, México, 2006</a:t>
            </a:r>
          </a:p>
          <a:p>
            <a:pPr marL="285750" indent="-285750" algn="just">
              <a:buFontTx/>
              <a:buChar char="-"/>
            </a:pPr>
            <a:r>
              <a:rPr lang="es-ES" dirty="0">
                <a:latin typeface="Metropolis Light"/>
                <a:cs typeface="Metropolis Light"/>
              </a:rPr>
              <a:t>ROUSSEAU, Jean, </a:t>
            </a:r>
            <a:r>
              <a:rPr lang="es-ES" i="1" dirty="0">
                <a:latin typeface="Metropolis Light"/>
                <a:cs typeface="Metropolis Light"/>
              </a:rPr>
              <a:t>“Contrato Social”</a:t>
            </a:r>
            <a:r>
              <a:rPr lang="es-ES" dirty="0">
                <a:latin typeface="Metropolis Light"/>
                <a:cs typeface="Metropolis Light"/>
              </a:rPr>
              <a:t> Editorial </a:t>
            </a:r>
            <a:r>
              <a:rPr lang="es-ES" dirty="0" err="1">
                <a:latin typeface="Metropolis Light"/>
                <a:cs typeface="Metropolis Light"/>
              </a:rPr>
              <a:t>Austrial</a:t>
            </a:r>
            <a:r>
              <a:rPr lang="es-ES" dirty="0">
                <a:latin typeface="Metropolis Light"/>
                <a:cs typeface="Metropolis Light"/>
              </a:rPr>
              <a:t>, España, 2007.</a:t>
            </a:r>
          </a:p>
          <a:p>
            <a:pPr marL="285750" indent="-285750" algn="just">
              <a:buFontTx/>
              <a:buChar char="-"/>
            </a:pPr>
            <a:r>
              <a:rPr lang="es-MX" dirty="0">
                <a:latin typeface="Metropolis Light"/>
                <a:cs typeface="Metropolis Light"/>
              </a:rPr>
              <a:t>TERRY, </a:t>
            </a:r>
            <a:r>
              <a:rPr lang="es-MX" dirty="0" err="1">
                <a:latin typeface="Metropolis Light"/>
                <a:cs typeface="Metropolis Light"/>
              </a:rPr>
              <a:t>Eagleton</a:t>
            </a:r>
            <a:r>
              <a:rPr lang="es-MX" dirty="0">
                <a:latin typeface="Metropolis Light"/>
                <a:cs typeface="Metropolis Light"/>
              </a:rPr>
              <a:t>. La idea de cultura. Paidós, Barcelona, 2001. </a:t>
            </a:r>
          </a:p>
          <a:p>
            <a:pPr marL="285750" indent="-285750" algn="just">
              <a:buFontTx/>
              <a:buChar char="-"/>
            </a:pPr>
            <a:endParaRPr lang="es-ES" dirty="0">
              <a:latin typeface="Metropolis Light"/>
              <a:cs typeface="Metropolis Light"/>
            </a:endParaRPr>
          </a:p>
          <a:p>
            <a:pPr marL="285750" indent="-285750" algn="just">
              <a:buFontTx/>
              <a:buChar char="-"/>
            </a:pPr>
            <a:endParaRPr lang="es-ES" dirty="0">
              <a:latin typeface="Avenir Book"/>
              <a:cs typeface="Avenir Book"/>
            </a:endParaRPr>
          </a:p>
          <a:p>
            <a:pPr algn="just"/>
            <a:endParaRPr lang="es-ES" dirty="0">
              <a:latin typeface="Avenir Book"/>
              <a:cs typeface="Avenir Book"/>
            </a:endParaRPr>
          </a:p>
          <a:p>
            <a:pPr algn="just"/>
            <a:endParaRPr lang="es-ES" dirty="0">
              <a:latin typeface="Avenir Book"/>
              <a:cs typeface="Avenir Book"/>
            </a:endParaRPr>
          </a:p>
          <a:p>
            <a:pPr algn="just"/>
            <a:endParaRPr lang="es-ES" dirty="0">
              <a:latin typeface="Avenir Book"/>
              <a:cs typeface="Avenir Book"/>
            </a:endParaRPr>
          </a:p>
          <a:p>
            <a:pPr algn="just"/>
            <a:endParaRPr lang="es-ES"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742881"/>
            <a:ext cx="6826252" cy="247469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Bibliografía </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a:solidFill>
                  <a:schemeClr val="bg1"/>
                </a:solidFill>
                <a:latin typeface="Avenir Black"/>
                <a:cs typeface="Avenir Black"/>
              </a:rPr>
              <a:t>                                          </a:t>
            </a:r>
            <a:r>
              <a:rPr lang="es-ES" sz="900">
                <a:solidFill>
                  <a:schemeClr val="bg1"/>
                </a:solidFill>
                <a:latin typeface="Avenir Book"/>
                <a:cs typeface="Avenir Book"/>
              </a:rPr>
              <a:t>Titulo de la presentación</a:t>
            </a:r>
            <a:endParaRPr lang="es-ES" sz="90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Metropolis Light"/>
              </a:rPr>
              <a:t>Unidad 1 </a:t>
            </a:r>
            <a:endParaRPr lang="es-ES" sz="900">
              <a:solidFill>
                <a:schemeClr val="bg1"/>
              </a:solidFill>
              <a:latin typeface="Metropolis Light"/>
              <a:cs typeface="Metropolis Light"/>
            </a:endParaRPr>
          </a:p>
        </p:txBody>
      </p:sp>
    </p:spTree>
    <p:extLst>
      <p:ext uri="{BB962C8B-B14F-4D97-AF65-F5344CB8AC3E}">
        <p14:creationId xmlns:p14="http://schemas.microsoft.com/office/powerpoint/2010/main" val="32644602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a:extLst>
              <a:ext uri="{FF2B5EF4-FFF2-40B4-BE49-F238E27FC236}">
                <a16:creationId xmlns:a16="http://schemas.microsoft.com/office/drawing/2014/main" id="{A7F88E7B-B72F-44EE-97A8-5ECA7ECB0248}"/>
              </a:ext>
            </a:extLst>
          </p:cNvPr>
          <p:cNvSpPr txBox="1">
            <a:spLocks/>
          </p:cNvSpPr>
          <p:nvPr/>
        </p:nvSpPr>
        <p:spPr>
          <a:xfrm>
            <a:off x="140291" y="-44049"/>
            <a:ext cx="8089307" cy="101219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a:solidFill>
                  <a:schemeClr val="bg1"/>
                </a:solidFill>
                <a:latin typeface="Metropolis Extra Bold"/>
                <a:cs typeface="Metropolis Extra Bold"/>
              </a:rPr>
              <a:t>Guion Explicativo para el empleo del Material.  </a:t>
            </a:r>
          </a:p>
        </p:txBody>
      </p:sp>
      <p:sp>
        <p:nvSpPr>
          <p:cNvPr id="7" name="CuadroTexto 6">
            <a:extLst>
              <a:ext uri="{FF2B5EF4-FFF2-40B4-BE49-F238E27FC236}">
                <a16:creationId xmlns:a16="http://schemas.microsoft.com/office/drawing/2014/main" id="{4E179EC2-99B5-4893-A107-FA2E98B69A15}"/>
              </a:ext>
            </a:extLst>
          </p:cNvPr>
          <p:cNvSpPr txBox="1"/>
          <p:nvPr/>
        </p:nvSpPr>
        <p:spPr>
          <a:xfrm>
            <a:off x="403520" y="1316509"/>
            <a:ext cx="8336959" cy="2862322"/>
          </a:xfrm>
          <a:prstGeom prst="rect">
            <a:avLst/>
          </a:prstGeom>
          <a:noFill/>
        </p:spPr>
        <p:txBody>
          <a:bodyPr wrap="square" rtlCol="0">
            <a:spAutoFit/>
          </a:bodyPr>
          <a:lstStyle/>
          <a:p>
            <a:pPr algn="just"/>
            <a:r>
              <a:rPr lang="es-MX" sz="2000">
                <a:effectLst>
                  <a:outerShdw blurRad="38100" dist="38100" dir="2700000" algn="tl">
                    <a:srgbClr val="000000">
                      <a:alpha val="43137"/>
                    </a:srgbClr>
                  </a:outerShdw>
                </a:effectLst>
                <a:latin typeface="Metropolis"/>
                <a:cs typeface="Metropolis"/>
              </a:rPr>
              <a:t>Objetivo de la Unidad 1 de la UA:</a:t>
            </a:r>
            <a:r>
              <a:rPr lang="es-MX" sz="2000">
                <a:latin typeface="Metropolis"/>
                <a:cs typeface="Metropolis"/>
              </a:rPr>
              <a:t> Analizar los principales rasgos de la sociedad mexicana. </a:t>
            </a:r>
          </a:p>
          <a:p>
            <a:pPr algn="just"/>
            <a:endParaRPr lang="es-MX" sz="2000">
              <a:effectLst>
                <a:outerShdw blurRad="38100" dist="38100" dir="2700000" algn="tl">
                  <a:srgbClr val="000000">
                    <a:alpha val="43137"/>
                  </a:srgbClr>
                </a:outerShdw>
              </a:effectLst>
              <a:latin typeface="Metropolis"/>
              <a:cs typeface="Metropolis"/>
            </a:endParaRPr>
          </a:p>
          <a:p>
            <a:pPr algn="just"/>
            <a:r>
              <a:rPr lang="es-MX" sz="2000">
                <a:effectLst>
                  <a:outerShdw blurRad="38100" dist="38100" dir="2700000" algn="tl">
                    <a:srgbClr val="000000">
                      <a:alpha val="43137"/>
                    </a:srgbClr>
                  </a:outerShdw>
                </a:effectLst>
                <a:latin typeface="Metropolis"/>
                <a:cs typeface="Metropolis"/>
              </a:rPr>
              <a:t>Objetivo de Este Material Proyectable:</a:t>
            </a:r>
            <a:r>
              <a:rPr lang="es-MX" sz="2000">
                <a:latin typeface="Metropolis"/>
                <a:cs typeface="Metropolis"/>
              </a:rPr>
              <a:t>  Lograr que los alumnos adquieran los conocimientos necesarios sobre los problemas de la contemporaneidad, con un énfasis particular en el estudio de los conflictos que se desprenden de  la sociedad y la cultura, abordando temas relevantes relacionados a las conductas sociales, así como los estereotipos generados por la ideología de la sociedad.  </a:t>
            </a:r>
          </a:p>
        </p:txBody>
      </p:sp>
      <p:sp>
        <p:nvSpPr>
          <p:cNvPr id="8" name="CuadroTexto 7">
            <a:extLst>
              <a:ext uri="{FF2B5EF4-FFF2-40B4-BE49-F238E27FC236}">
                <a16:creationId xmlns:a16="http://schemas.microsoft.com/office/drawing/2014/main" id="{37639243-D56F-4C66-AF26-17634E817D3C}"/>
              </a:ext>
            </a:extLst>
          </p:cNvPr>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Tree>
    <p:extLst>
      <p:ext uri="{BB962C8B-B14F-4D97-AF65-F5344CB8AC3E}">
        <p14:creationId xmlns:p14="http://schemas.microsoft.com/office/powerpoint/2010/main" val="21756159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Sin título-4.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892312" y="4557253"/>
            <a:ext cx="1502664" cy="1588008"/>
          </a:xfrm>
          <a:prstGeom prst="rect">
            <a:avLst/>
          </a:prstGeom>
        </p:spPr>
      </p:pic>
    </p:spTree>
    <p:extLst>
      <p:ext uri="{BB962C8B-B14F-4D97-AF65-F5344CB8AC3E}">
        <p14:creationId xmlns:p14="http://schemas.microsoft.com/office/powerpoint/2010/main" val="28161660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a:extLst>
              <a:ext uri="{FF2B5EF4-FFF2-40B4-BE49-F238E27FC236}">
                <a16:creationId xmlns:a16="http://schemas.microsoft.com/office/drawing/2014/main" id="{A7F88E7B-B72F-44EE-97A8-5ECA7ECB0248}"/>
              </a:ext>
            </a:extLst>
          </p:cNvPr>
          <p:cNvSpPr txBox="1">
            <a:spLocks/>
          </p:cNvSpPr>
          <p:nvPr/>
        </p:nvSpPr>
        <p:spPr>
          <a:xfrm>
            <a:off x="140291" y="-44049"/>
            <a:ext cx="8089307" cy="101219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a:solidFill>
                  <a:schemeClr val="bg1"/>
                </a:solidFill>
                <a:latin typeface="Metropolis Extra Bold"/>
                <a:cs typeface="Metropolis Extra Bold"/>
              </a:rPr>
              <a:t>Guion Explicativo para el empleo del Material.  </a:t>
            </a:r>
          </a:p>
        </p:txBody>
      </p:sp>
      <p:sp>
        <p:nvSpPr>
          <p:cNvPr id="7" name="CuadroTexto 6">
            <a:extLst>
              <a:ext uri="{FF2B5EF4-FFF2-40B4-BE49-F238E27FC236}">
                <a16:creationId xmlns:a16="http://schemas.microsoft.com/office/drawing/2014/main" id="{4E179EC2-99B5-4893-A107-FA2E98B69A15}"/>
              </a:ext>
            </a:extLst>
          </p:cNvPr>
          <p:cNvSpPr txBox="1"/>
          <p:nvPr/>
        </p:nvSpPr>
        <p:spPr>
          <a:xfrm>
            <a:off x="1183884" y="1285731"/>
            <a:ext cx="7670207" cy="3600986"/>
          </a:xfrm>
          <a:prstGeom prst="rect">
            <a:avLst/>
          </a:prstGeom>
          <a:noFill/>
        </p:spPr>
        <p:txBody>
          <a:bodyPr wrap="square" rtlCol="0">
            <a:spAutoFit/>
          </a:bodyPr>
          <a:lstStyle/>
          <a:p>
            <a:pPr algn="just"/>
            <a:r>
              <a:rPr lang="es-MX" sz="2000" dirty="0">
                <a:latin typeface="Metropolis"/>
                <a:cs typeface="Metropolis"/>
              </a:rPr>
              <a:t>Para tal efecto se abordarán los temas bajo la siguiente secuencia: </a:t>
            </a:r>
          </a:p>
          <a:p>
            <a:pPr algn="just"/>
            <a:endParaRPr lang="es-MX" sz="2000" dirty="0">
              <a:latin typeface="Metropolis"/>
              <a:ea typeface="Meiryo UI" panose="020B0400000000000000" pitchFamily="34" charset="-128"/>
              <a:cs typeface="Metropolis"/>
            </a:endParaRPr>
          </a:p>
          <a:p>
            <a:r>
              <a:rPr lang="es-MX" sz="2400" dirty="0">
                <a:effectLst>
                  <a:outerShdw blurRad="38100" dist="38100" dir="2700000" algn="tl">
                    <a:srgbClr val="000000">
                      <a:alpha val="43137"/>
                    </a:srgbClr>
                  </a:outerShdw>
                </a:effectLst>
                <a:latin typeface="Metropolis"/>
                <a:cs typeface="Metropolis"/>
              </a:rPr>
              <a:t>1.1 Sociedad y cultura</a:t>
            </a:r>
            <a:br>
              <a:rPr lang="es-MX" sz="2400" dirty="0">
                <a:effectLst>
                  <a:outerShdw blurRad="38100" dist="38100" dir="2700000" algn="tl">
                    <a:srgbClr val="000000">
                      <a:alpha val="43137"/>
                    </a:srgbClr>
                  </a:outerShdw>
                </a:effectLst>
                <a:latin typeface="Metropolis"/>
                <a:cs typeface="Metropolis"/>
              </a:rPr>
            </a:br>
            <a:r>
              <a:rPr lang="es-MX" sz="2000" dirty="0">
                <a:latin typeface="Metropolis"/>
                <a:cs typeface="Metropolis"/>
              </a:rPr>
              <a:t>	1.1.1 Concepto de sociedad</a:t>
            </a:r>
            <a:br>
              <a:rPr lang="es-MX" sz="2000" dirty="0">
                <a:latin typeface="Metropolis"/>
                <a:cs typeface="Metropolis"/>
              </a:rPr>
            </a:br>
            <a:r>
              <a:rPr lang="es-MX" sz="2000" dirty="0">
                <a:latin typeface="Metropolis"/>
                <a:cs typeface="Metropolis"/>
              </a:rPr>
              <a:t>	1.1.2 Concepto de cultura</a:t>
            </a:r>
            <a:br>
              <a:rPr lang="es-MX" sz="2000" dirty="0">
                <a:latin typeface="Metropolis"/>
                <a:cs typeface="Metropolis"/>
              </a:rPr>
            </a:br>
            <a:r>
              <a:rPr lang="es-MX" sz="2400" dirty="0">
                <a:effectLst>
                  <a:outerShdw blurRad="38100" dist="38100" dir="2700000" algn="tl">
                    <a:srgbClr val="000000">
                      <a:alpha val="43137"/>
                    </a:srgbClr>
                  </a:outerShdw>
                </a:effectLst>
                <a:latin typeface="Metropolis"/>
                <a:cs typeface="Metropolis"/>
              </a:rPr>
              <a:t>1.2 Idiosincrasia del mexicano</a:t>
            </a:r>
            <a:br>
              <a:rPr lang="es-MX" sz="2400" dirty="0">
                <a:effectLst>
                  <a:outerShdw blurRad="38100" dist="38100" dir="2700000" algn="tl">
                    <a:srgbClr val="000000">
                      <a:alpha val="43137"/>
                    </a:srgbClr>
                  </a:outerShdw>
                </a:effectLst>
                <a:latin typeface="Metropolis"/>
                <a:cs typeface="Metropolis"/>
              </a:rPr>
            </a:br>
            <a:r>
              <a:rPr lang="es-MX" sz="2000" dirty="0">
                <a:latin typeface="Metropolis"/>
                <a:cs typeface="Metropolis"/>
              </a:rPr>
              <a:t>	1.2.1 Concepto de idiosincrasia</a:t>
            </a:r>
            <a:br>
              <a:rPr lang="es-MX" sz="2000" dirty="0">
                <a:latin typeface="Metropolis"/>
                <a:cs typeface="Metropolis"/>
              </a:rPr>
            </a:br>
            <a:r>
              <a:rPr lang="es-MX" sz="2000" dirty="0">
                <a:latin typeface="Metropolis"/>
                <a:cs typeface="Metropolis"/>
              </a:rPr>
              <a:t>	1.2.2 Factores 	históricos, culturales y psicosociales</a:t>
            </a:r>
            <a:br>
              <a:rPr lang="es-MX" sz="2000" dirty="0">
                <a:latin typeface="Metropolis"/>
                <a:cs typeface="Metropolis"/>
              </a:rPr>
            </a:br>
            <a:r>
              <a:rPr lang="es-MX" sz="2000" dirty="0">
                <a:latin typeface="Metropolis"/>
                <a:cs typeface="Metropolis"/>
              </a:rPr>
              <a:t>	1.2.3 Estereotipos y valores de la sociedad mexicana</a:t>
            </a:r>
            <a:br>
              <a:rPr lang="es-MX" sz="2000" dirty="0">
                <a:latin typeface="Metropolis"/>
                <a:cs typeface="Metropolis"/>
              </a:rPr>
            </a:br>
            <a:r>
              <a:rPr lang="es-MX" sz="2400" dirty="0">
                <a:effectLst>
                  <a:outerShdw blurRad="38100" dist="38100" dir="2700000" algn="tl">
                    <a:srgbClr val="000000">
                      <a:alpha val="43137"/>
                    </a:srgbClr>
                  </a:outerShdw>
                </a:effectLst>
                <a:latin typeface="Metropolis"/>
                <a:cs typeface="Metropolis"/>
              </a:rPr>
              <a:t>1.3 Debate sobre el comportamiento de los mexicanos</a:t>
            </a:r>
            <a:endParaRPr lang="es-MX" sz="2000" dirty="0">
              <a:effectLst>
                <a:outerShdw blurRad="38100" dist="38100" dir="2700000" algn="tl">
                  <a:srgbClr val="000000">
                    <a:alpha val="43137"/>
                  </a:srgbClr>
                </a:outerShdw>
              </a:effectLst>
              <a:latin typeface="Metropolis"/>
              <a:ea typeface="Meiryo UI" panose="020B0400000000000000" pitchFamily="34" charset="-128"/>
            </a:endParaRPr>
          </a:p>
          <a:p>
            <a:pPr algn="just"/>
            <a:endParaRPr lang="es-MX" sz="1600" dirty="0">
              <a:latin typeface="Meiryo UI" panose="020B0400000000000000" pitchFamily="34" charset="-128"/>
              <a:ea typeface="Meiryo UI" panose="020B0400000000000000" pitchFamily="34" charset="-128"/>
              <a:cs typeface="Metropolis"/>
            </a:endParaRPr>
          </a:p>
        </p:txBody>
      </p:sp>
      <p:sp>
        <p:nvSpPr>
          <p:cNvPr id="8" name="CuadroTexto 7">
            <a:extLst>
              <a:ext uri="{FF2B5EF4-FFF2-40B4-BE49-F238E27FC236}">
                <a16:creationId xmlns:a16="http://schemas.microsoft.com/office/drawing/2014/main" id="{37639243-D56F-4C66-AF26-17634E817D3C}"/>
              </a:ext>
            </a:extLst>
          </p:cNvPr>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Tree>
    <p:extLst>
      <p:ext uri="{BB962C8B-B14F-4D97-AF65-F5344CB8AC3E}">
        <p14:creationId xmlns:p14="http://schemas.microsoft.com/office/powerpoint/2010/main" val="14446433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a:extLst>
              <a:ext uri="{FF2B5EF4-FFF2-40B4-BE49-F238E27FC236}">
                <a16:creationId xmlns:a16="http://schemas.microsoft.com/office/drawing/2014/main" id="{A7F88E7B-B72F-44EE-97A8-5ECA7ECB0248}"/>
              </a:ext>
            </a:extLst>
          </p:cNvPr>
          <p:cNvSpPr txBox="1">
            <a:spLocks/>
          </p:cNvSpPr>
          <p:nvPr/>
        </p:nvSpPr>
        <p:spPr>
          <a:xfrm>
            <a:off x="140291" y="-44049"/>
            <a:ext cx="8089307" cy="101219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a:solidFill>
                  <a:schemeClr val="bg1"/>
                </a:solidFill>
                <a:latin typeface="Metropolis Extra Bold"/>
                <a:cs typeface="Metropolis Extra Bold"/>
              </a:rPr>
              <a:t>Guion Explicativo para el empleo del Material.  </a:t>
            </a:r>
          </a:p>
        </p:txBody>
      </p:sp>
      <p:sp>
        <p:nvSpPr>
          <p:cNvPr id="7" name="CuadroTexto 6">
            <a:extLst>
              <a:ext uri="{FF2B5EF4-FFF2-40B4-BE49-F238E27FC236}">
                <a16:creationId xmlns:a16="http://schemas.microsoft.com/office/drawing/2014/main" id="{4E179EC2-99B5-4893-A107-FA2E98B69A15}"/>
              </a:ext>
            </a:extLst>
          </p:cNvPr>
          <p:cNvSpPr txBox="1"/>
          <p:nvPr/>
        </p:nvSpPr>
        <p:spPr>
          <a:xfrm>
            <a:off x="603545" y="1147111"/>
            <a:ext cx="7936909" cy="4801314"/>
          </a:xfrm>
          <a:prstGeom prst="rect">
            <a:avLst/>
          </a:prstGeom>
          <a:noFill/>
        </p:spPr>
        <p:txBody>
          <a:bodyPr wrap="square" rtlCol="0">
            <a:spAutoFit/>
          </a:bodyPr>
          <a:lstStyle/>
          <a:p>
            <a:pPr algn="just"/>
            <a:r>
              <a:rPr lang="es-MX">
                <a:effectLst>
                  <a:outerShdw blurRad="38100" dist="38100" dir="2700000" algn="tl">
                    <a:srgbClr val="000000">
                      <a:alpha val="43137"/>
                    </a:srgbClr>
                  </a:outerShdw>
                </a:effectLst>
                <a:latin typeface="Metropolis"/>
                <a:cs typeface="Metropolis"/>
              </a:rPr>
              <a:t>Desarrollo: </a:t>
            </a:r>
          </a:p>
          <a:p>
            <a:pPr algn="just"/>
            <a:endParaRPr lang="es-MX">
              <a:effectLst>
                <a:outerShdw blurRad="38100" dist="38100" dir="2700000" algn="tl">
                  <a:srgbClr val="000000">
                    <a:alpha val="43137"/>
                  </a:srgbClr>
                </a:outerShdw>
              </a:effectLst>
              <a:latin typeface="Metropolis"/>
              <a:cs typeface="Metropolis"/>
            </a:endParaRPr>
          </a:p>
          <a:p>
            <a:pPr marL="342900" indent="-342900" algn="just">
              <a:buAutoNum type="arabicPeriod"/>
            </a:pPr>
            <a:r>
              <a:rPr lang="es-MX">
                <a:latin typeface="Metropolis"/>
                <a:cs typeface="Metropolis"/>
              </a:rPr>
              <a:t>Se da a conocer el nombre de la primera Unidad respecto de la UA de Problemas Contemporáneos de la Realidad Mexicana.</a:t>
            </a:r>
          </a:p>
          <a:p>
            <a:pPr marL="342900" indent="-342900" algn="just">
              <a:buAutoNum type="arabicPeriod"/>
            </a:pPr>
            <a:r>
              <a:rPr lang="es-MX">
                <a:latin typeface="Metropolis"/>
                <a:cs typeface="Metropolis"/>
              </a:rPr>
              <a:t>Se realiza una breve exposición referente a la sociedad y cultura, realizando recomendaciones de lecturas alusivas al tema.</a:t>
            </a:r>
          </a:p>
          <a:p>
            <a:pPr marL="342900" indent="-342900" algn="just">
              <a:buAutoNum type="arabicPeriod"/>
            </a:pPr>
            <a:r>
              <a:rPr lang="es-MX">
                <a:latin typeface="Metropolis"/>
                <a:cs typeface="Metropolis"/>
              </a:rPr>
              <a:t>Se Conceptualiza de forma genérica a la sociedad.</a:t>
            </a:r>
          </a:p>
          <a:p>
            <a:pPr marL="342900" indent="-342900" algn="just">
              <a:buFontTx/>
              <a:buAutoNum type="arabicPeriod"/>
            </a:pPr>
            <a:r>
              <a:rPr lang="es-MX">
                <a:latin typeface="Metropolis"/>
                <a:cs typeface="Metropolis"/>
              </a:rPr>
              <a:t>Se proporciona un concepto de lo que es la cultura.</a:t>
            </a:r>
          </a:p>
          <a:p>
            <a:pPr marL="342900" indent="-342900" algn="just">
              <a:buFontTx/>
              <a:buAutoNum type="arabicPeriod"/>
            </a:pPr>
            <a:r>
              <a:rPr lang="es-MX">
                <a:latin typeface="Metropolis"/>
                <a:cs typeface="Metropolis"/>
              </a:rPr>
              <a:t>Se explica lo que es la idiosincrasia con énfasis particular en México, es decir, la idiosincrasia mexicana.</a:t>
            </a:r>
          </a:p>
          <a:p>
            <a:pPr marL="342900" indent="-342900" algn="just">
              <a:buAutoNum type="arabicPeriod"/>
            </a:pPr>
            <a:r>
              <a:rPr lang="es-MX">
                <a:latin typeface="Metropolis"/>
                <a:cs typeface="Metropolis"/>
              </a:rPr>
              <a:t>Se expone un concepto genérico de la palabra idiosincrasia.</a:t>
            </a:r>
          </a:p>
          <a:p>
            <a:pPr marL="342900" indent="-342900" algn="just">
              <a:buAutoNum type="arabicPeriod"/>
            </a:pPr>
            <a:r>
              <a:rPr lang="es-MX">
                <a:latin typeface="Metropolis"/>
                <a:cs typeface="Metropolis"/>
              </a:rPr>
              <a:t>Se explican los factores históricos culturales y psicosociales de la idiosincrasia.</a:t>
            </a:r>
          </a:p>
          <a:p>
            <a:pPr marL="342900" indent="-342900" algn="just">
              <a:buAutoNum type="arabicPeriod"/>
            </a:pPr>
            <a:r>
              <a:rPr lang="es-MX">
                <a:latin typeface="Metropolis"/>
                <a:cs typeface="Metropolis"/>
              </a:rPr>
              <a:t>Se identifican los estereotipos y los valores de la sociedad mexicana.</a:t>
            </a:r>
          </a:p>
          <a:p>
            <a:pPr marL="342900" indent="-342900" algn="just">
              <a:buAutoNum type="arabicPeriod"/>
            </a:pPr>
            <a:r>
              <a:rPr lang="es-MX">
                <a:latin typeface="Metropolis"/>
                <a:cs typeface="Metropolis"/>
              </a:rPr>
              <a:t>Se realiza un explicación sobre el debate sobre el comportamiento de los mexicanos en relación con los temas abordados con anterioridad.</a:t>
            </a:r>
          </a:p>
          <a:p>
            <a:pPr marL="342900" indent="-342900" algn="just">
              <a:buAutoNum type="arabicPeriod"/>
            </a:pPr>
            <a:r>
              <a:rPr lang="es-MX">
                <a:latin typeface="Metropolis"/>
                <a:cs typeface="Metropolis"/>
              </a:rPr>
              <a:t>Se complementan las diapositivas con las fuentes de información consultadas y sus links de ubicación en la red de internet. </a:t>
            </a:r>
          </a:p>
        </p:txBody>
      </p:sp>
      <p:sp>
        <p:nvSpPr>
          <p:cNvPr id="8" name="CuadroTexto 7">
            <a:extLst>
              <a:ext uri="{FF2B5EF4-FFF2-40B4-BE49-F238E27FC236}">
                <a16:creationId xmlns:a16="http://schemas.microsoft.com/office/drawing/2014/main" id="{37639243-D56F-4C66-AF26-17634E817D3C}"/>
              </a:ext>
            </a:extLst>
          </p:cNvPr>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Tree>
    <p:extLst>
      <p:ext uri="{BB962C8B-B14F-4D97-AF65-F5344CB8AC3E}">
        <p14:creationId xmlns:p14="http://schemas.microsoft.com/office/powerpoint/2010/main" val="31485745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a:extLst>
              <a:ext uri="{FF2B5EF4-FFF2-40B4-BE49-F238E27FC236}">
                <a16:creationId xmlns:a16="http://schemas.microsoft.com/office/drawing/2014/main" id="{A7F88E7B-B72F-44EE-97A8-5ECA7ECB0248}"/>
              </a:ext>
            </a:extLst>
          </p:cNvPr>
          <p:cNvSpPr txBox="1">
            <a:spLocks/>
          </p:cNvSpPr>
          <p:nvPr/>
        </p:nvSpPr>
        <p:spPr>
          <a:xfrm>
            <a:off x="140291" y="-44049"/>
            <a:ext cx="8089307" cy="101219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a:solidFill>
                  <a:schemeClr val="bg1"/>
                </a:solidFill>
                <a:latin typeface="Metropolis Extra Bold"/>
                <a:cs typeface="Metropolis Extra Bold"/>
              </a:rPr>
              <a:t>Guion Explicativo para el empleo del Material.  </a:t>
            </a:r>
          </a:p>
        </p:txBody>
      </p:sp>
      <p:sp>
        <p:nvSpPr>
          <p:cNvPr id="7" name="CuadroTexto 6">
            <a:extLst>
              <a:ext uri="{FF2B5EF4-FFF2-40B4-BE49-F238E27FC236}">
                <a16:creationId xmlns:a16="http://schemas.microsoft.com/office/drawing/2014/main" id="{4E179EC2-99B5-4893-A107-FA2E98B69A15}"/>
              </a:ext>
            </a:extLst>
          </p:cNvPr>
          <p:cNvSpPr txBox="1"/>
          <p:nvPr/>
        </p:nvSpPr>
        <p:spPr>
          <a:xfrm>
            <a:off x="1152086" y="1443841"/>
            <a:ext cx="6839827" cy="4401205"/>
          </a:xfrm>
          <a:prstGeom prst="rect">
            <a:avLst/>
          </a:prstGeom>
          <a:noFill/>
        </p:spPr>
        <p:txBody>
          <a:bodyPr wrap="square" rtlCol="0">
            <a:spAutoFit/>
          </a:bodyPr>
          <a:lstStyle/>
          <a:p>
            <a:pPr algn="just"/>
            <a:r>
              <a:rPr lang="es-MX" sz="2000">
                <a:effectLst>
                  <a:outerShdw blurRad="38100" dist="38100" dir="2700000" algn="tl">
                    <a:srgbClr val="000000">
                      <a:alpha val="43137"/>
                    </a:srgbClr>
                  </a:outerShdw>
                </a:effectLst>
                <a:latin typeface="Metropolis"/>
                <a:cs typeface="Metropolis"/>
              </a:rPr>
              <a:t>Escenario:</a:t>
            </a:r>
          </a:p>
          <a:p>
            <a:pPr marL="342900" indent="-342900" algn="just">
              <a:buAutoNum type="arabicPeriod"/>
            </a:pPr>
            <a:r>
              <a:rPr lang="es-MX" sz="2000">
                <a:latin typeface="Metropolis"/>
                <a:cs typeface="Metropolis"/>
              </a:rPr>
              <a:t>Aula de clases </a:t>
            </a:r>
          </a:p>
          <a:p>
            <a:pPr algn="just"/>
            <a:endParaRPr lang="es-MX" sz="2000">
              <a:latin typeface="Metropolis"/>
              <a:cs typeface="Metropolis"/>
            </a:endParaRPr>
          </a:p>
          <a:p>
            <a:pPr algn="just"/>
            <a:r>
              <a:rPr lang="es-MX" sz="2000">
                <a:effectLst>
                  <a:outerShdw blurRad="38100" dist="38100" dir="2700000" algn="tl">
                    <a:srgbClr val="000000">
                      <a:alpha val="43137"/>
                    </a:srgbClr>
                  </a:outerShdw>
                </a:effectLst>
                <a:latin typeface="Metropolis"/>
                <a:cs typeface="Metropolis"/>
              </a:rPr>
              <a:t>Recursos:</a:t>
            </a:r>
            <a:endParaRPr lang="es-MX" sz="2000">
              <a:latin typeface="Metropolis"/>
              <a:cs typeface="Metropolis"/>
            </a:endParaRPr>
          </a:p>
          <a:p>
            <a:pPr algn="just"/>
            <a:endParaRPr lang="es-MX" sz="2000">
              <a:latin typeface="Metropolis"/>
              <a:cs typeface="Metropolis"/>
            </a:endParaRPr>
          </a:p>
          <a:p>
            <a:pPr marL="342900" indent="-342900" algn="just">
              <a:buAutoNum type="arabicPeriod"/>
            </a:pPr>
            <a:r>
              <a:rPr lang="es-MX" sz="2000">
                <a:latin typeface="Metropolis"/>
                <a:cs typeface="Metropolis"/>
              </a:rPr>
              <a:t>Computadora </a:t>
            </a:r>
          </a:p>
          <a:p>
            <a:pPr marL="342900" indent="-342900" algn="just">
              <a:buAutoNum type="arabicPeriod"/>
            </a:pPr>
            <a:r>
              <a:rPr lang="es-MX" sz="2000">
                <a:latin typeface="Metropolis"/>
                <a:cs typeface="Metropolis"/>
              </a:rPr>
              <a:t>Programa de Microsoft Office (</a:t>
            </a:r>
            <a:r>
              <a:rPr lang="es-MX" sz="2000" err="1">
                <a:latin typeface="Metropolis"/>
                <a:cs typeface="Metropolis"/>
              </a:rPr>
              <a:t>Power</a:t>
            </a:r>
            <a:r>
              <a:rPr lang="es-MX" sz="2000">
                <a:latin typeface="Metropolis"/>
                <a:cs typeface="Metropolis"/>
              </a:rPr>
              <a:t> Point 2016) </a:t>
            </a:r>
          </a:p>
          <a:p>
            <a:pPr marL="342900" indent="-342900" algn="just">
              <a:buAutoNum type="arabicPeriod"/>
            </a:pPr>
            <a:r>
              <a:rPr lang="es-MX" sz="2000">
                <a:latin typeface="Metropolis"/>
                <a:cs typeface="Metropolis"/>
              </a:rPr>
              <a:t>Programa de Estudios </a:t>
            </a:r>
          </a:p>
          <a:p>
            <a:pPr marL="342900" indent="-342900" algn="just">
              <a:buAutoNum type="arabicPeriod"/>
            </a:pPr>
            <a:r>
              <a:rPr lang="es-MX" sz="2000">
                <a:latin typeface="Metropolis"/>
                <a:cs typeface="Metropolis"/>
              </a:rPr>
              <a:t>Proyector para exponer las Diapositivas frente a los alumnos.</a:t>
            </a:r>
          </a:p>
          <a:p>
            <a:pPr marL="342900" indent="-342900" algn="just">
              <a:buAutoNum type="arabicPeriod"/>
            </a:pPr>
            <a:r>
              <a:rPr lang="es-MX" sz="2000">
                <a:latin typeface="Metropolis"/>
                <a:cs typeface="Metropolis"/>
              </a:rPr>
              <a:t>Plumones o Pintaron </a:t>
            </a:r>
          </a:p>
          <a:p>
            <a:pPr marL="342900" indent="-342900" algn="just">
              <a:buAutoNum type="arabicPeriod"/>
            </a:pPr>
            <a:r>
              <a:rPr lang="es-MX" sz="2000">
                <a:latin typeface="Metropolis"/>
                <a:cs typeface="Metropolis"/>
              </a:rPr>
              <a:t>Borrador</a:t>
            </a:r>
          </a:p>
          <a:p>
            <a:pPr marL="342900" indent="-342900" algn="just">
              <a:buAutoNum type="arabicPeriod"/>
            </a:pPr>
            <a:r>
              <a:rPr lang="es-MX" sz="2000">
                <a:latin typeface="Metropolis"/>
                <a:cs typeface="Metropolis"/>
              </a:rPr>
              <a:t>Pizarrón </a:t>
            </a:r>
          </a:p>
          <a:p>
            <a:pPr marL="342900" indent="-342900" algn="just">
              <a:buAutoNum type="arabicPeriod"/>
            </a:pPr>
            <a:r>
              <a:rPr lang="es-MX" sz="2000">
                <a:latin typeface="Metropolis"/>
                <a:cs typeface="Metropolis"/>
              </a:rPr>
              <a:t>Libros de Texto </a:t>
            </a:r>
          </a:p>
          <a:p>
            <a:pPr marL="342900" indent="-342900" algn="just">
              <a:buAutoNum type="arabicPeriod"/>
            </a:pPr>
            <a:r>
              <a:rPr lang="es-MX" sz="2000">
                <a:latin typeface="Metropolis"/>
                <a:cs typeface="Metropolis"/>
              </a:rPr>
              <a:t>Legislación de la Materia </a:t>
            </a:r>
          </a:p>
        </p:txBody>
      </p:sp>
      <p:sp>
        <p:nvSpPr>
          <p:cNvPr id="8" name="CuadroTexto 7">
            <a:extLst>
              <a:ext uri="{FF2B5EF4-FFF2-40B4-BE49-F238E27FC236}">
                <a16:creationId xmlns:a16="http://schemas.microsoft.com/office/drawing/2014/main" id="{37639243-D56F-4C66-AF26-17634E817D3C}"/>
              </a:ext>
            </a:extLst>
          </p:cNvPr>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Avenir Black"/>
              </a:rPr>
              <a:t>                                       </a:t>
            </a:r>
            <a:r>
              <a:rPr lang="es-ES" sz="900">
                <a:solidFill>
                  <a:schemeClr val="bg1"/>
                </a:solidFill>
                <a:latin typeface="Metropolis Light"/>
                <a:cs typeface="Metropolis Light"/>
              </a:rPr>
              <a:t>  UNIDAD 1 .</a:t>
            </a:r>
          </a:p>
        </p:txBody>
      </p:sp>
    </p:spTree>
    <p:extLst>
      <p:ext uri="{BB962C8B-B14F-4D97-AF65-F5344CB8AC3E}">
        <p14:creationId xmlns:p14="http://schemas.microsoft.com/office/powerpoint/2010/main" val="36324139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17384"/>
            <a:ext cx="5949993" cy="4801314"/>
          </a:xfrm>
          <a:prstGeom prst="rect">
            <a:avLst/>
          </a:prstGeom>
          <a:noFill/>
        </p:spPr>
        <p:txBody>
          <a:bodyPr wrap="square" rtlCol="0">
            <a:spAutoFit/>
          </a:bodyPr>
          <a:lstStyle/>
          <a:p>
            <a:pPr algn="just"/>
            <a:r>
              <a:rPr lang="es-ES">
                <a:latin typeface="Avenir Book"/>
                <a:cs typeface="Avenir Book"/>
              </a:rPr>
              <a:t>La apertura digital a las nuevas tecnologías de la información nos ha obligado como docentes ha hacer de esta labor una continua actualización a las formas en las que presentamos nuestras clases, ente esto, la utilización de Diapositivas proyectables nos favorece a que ustedes como alumnos puedan interactuar directamente con la información que utilizamos, además de emplear plataformas en las que también exista información de relevancia y su facilidad de acceder a dicha información a través de la nube.</a:t>
            </a:r>
          </a:p>
          <a:p>
            <a:pPr algn="just"/>
            <a:endParaRPr lang="es-ES">
              <a:latin typeface="Avenir Book"/>
              <a:cs typeface="Avenir Book"/>
            </a:endParaRPr>
          </a:p>
          <a:p>
            <a:pPr algn="just"/>
            <a:r>
              <a:rPr lang="es-ES">
                <a:latin typeface="Avenir Book"/>
                <a:cs typeface="Avenir Book"/>
              </a:rPr>
              <a:t>Ante esto he de decir que estas diapositivas tienen como finalidad cumplir con todo lo anteriormente expuesto, y por ello estas diapositivas presentaran la Primera Unidad de la Asignatura de Problemas Contemporáneos de la Realidad Mexicana, con el uso de información recolectada de diferentes sitios web acordes a la objetividad de la presente Unidad. </a:t>
            </a:r>
          </a:p>
          <a:p>
            <a:pPr algn="just"/>
            <a:endParaRPr lang="es-ES">
              <a:latin typeface="Avenir Book"/>
              <a:cs typeface="Avenir Book"/>
            </a:endParaRPr>
          </a:p>
        </p:txBody>
      </p:sp>
      <p:sp>
        <p:nvSpPr>
          <p:cNvPr id="16" name="Rectángulo 15"/>
          <p:cNvSpPr/>
          <p:nvPr/>
        </p:nvSpPr>
        <p:spPr>
          <a:xfrm rot="16200000">
            <a:off x="3303784"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Metropolis Extra Bold"/>
                <a:cs typeface="Metropolis Extra Bold"/>
              </a:rPr>
              <a:t>Propósito Académico </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a:solidFill>
                  <a:schemeClr val="bg1"/>
                </a:solidFill>
                <a:latin typeface="Avenir Black"/>
                <a:cs typeface="Metropolis Light"/>
              </a:rPr>
              <a:t>Unidad 1 </a:t>
            </a:r>
            <a:endParaRPr lang="es-ES" sz="900">
              <a:solidFill>
                <a:schemeClr val="bg1"/>
              </a:solidFill>
              <a:latin typeface="Metropolis Light"/>
              <a:cs typeface="Metropolis Light"/>
            </a:endParaRPr>
          </a:p>
        </p:txBody>
      </p:sp>
    </p:spTree>
    <p:extLst>
      <p:ext uri="{BB962C8B-B14F-4D97-AF65-F5344CB8AC3E}">
        <p14:creationId xmlns:p14="http://schemas.microsoft.com/office/powerpoint/2010/main" val="2849097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295567" y="1314450"/>
            <a:ext cx="8552865" cy="413384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s-ES" sz="3200" dirty="0">
              <a:latin typeface="Metropolis Extra Bold"/>
              <a:cs typeface="Metropolis Extra Bold"/>
            </a:endParaRPr>
          </a:p>
          <a:p>
            <a:r>
              <a:rPr lang="es-ES" sz="5400" dirty="0">
                <a:latin typeface="Metropolis Extra Bold"/>
                <a:cs typeface="Metropolis Extra Bold"/>
              </a:rPr>
              <a:t>Problemas Contemporáneos de la Realidad Mexicana </a:t>
            </a:r>
            <a:endParaRPr lang="es-ES" sz="4000" dirty="0">
              <a:solidFill>
                <a:schemeClr val="bg1"/>
              </a:solidFill>
              <a:latin typeface="Metropolis Extra Bold"/>
              <a:cs typeface="Metropolis Extra Bold"/>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a:solidFill>
                  <a:schemeClr val="bg1"/>
                </a:solidFill>
                <a:latin typeface="Avenir Black"/>
                <a:cs typeface="Avenir Black"/>
              </a:rPr>
              <a:t>                                          </a:t>
            </a:r>
            <a:r>
              <a:rPr lang="es-ES" sz="900">
                <a:solidFill>
                  <a:schemeClr val="bg1"/>
                </a:solidFill>
                <a:latin typeface="Avenir Book"/>
                <a:cs typeface="Avenir Book"/>
              </a:rPr>
              <a:t>Titulo de la presentación</a:t>
            </a:r>
            <a:endParaRPr lang="es-ES" sz="90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9855989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295567" y="1314450"/>
            <a:ext cx="8552865" cy="413384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s-ES" sz="3200" dirty="0">
              <a:latin typeface="Metropolis Extra Bold"/>
              <a:cs typeface="Metropolis Extra Bold"/>
            </a:endParaRPr>
          </a:p>
          <a:p>
            <a:r>
              <a:rPr lang="es-ES" sz="5400" dirty="0">
                <a:latin typeface="Metropolis Extra Bold"/>
                <a:cs typeface="Metropolis Extra Bold"/>
              </a:rPr>
              <a:t>Unidad 1. </a:t>
            </a:r>
          </a:p>
          <a:p>
            <a:r>
              <a:rPr lang="es-ES" sz="4000" dirty="0">
                <a:latin typeface="Metropolis Extra Bold"/>
                <a:cs typeface="Metropolis Extra Bold"/>
              </a:rPr>
              <a:t>La Sociedad Mexicana </a:t>
            </a:r>
            <a:r>
              <a:rPr lang="es-ES" sz="4000" dirty="0">
                <a:solidFill>
                  <a:schemeClr val="bg1"/>
                </a:solidFill>
                <a:latin typeface="Metropolis Extra Bold"/>
                <a:cs typeface="Metropolis Extra Bold"/>
              </a:rPr>
              <a:t>.</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a:solidFill>
                  <a:schemeClr val="bg1"/>
                </a:solidFill>
                <a:latin typeface="Avenir Black"/>
                <a:cs typeface="Avenir Black"/>
              </a:rPr>
              <a:t>                                          </a:t>
            </a:r>
            <a:r>
              <a:rPr lang="es-ES" sz="900">
                <a:solidFill>
                  <a:schemeClr val="bg1"/>
                </a:solidFill>
                <a:latin typeface="Avenir Book"/>
                <a:cs typeface="Avenir Book"/>
              </a:rPr>
              <a:t>Titulo de la presentación</a:t>
            </a:r>
            <a:endParaRPr lang="es-ES" sz="90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996270313"/>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bg1"/>
          </a:solidFill>
        </a:ln>
        <a:effectLst>
          <a:outerShdw blurRad="40000" dist="23000" dir="5400000" rotWithShape="0">
            <a:srgbClr val="000000">
              <a:alpha val="35000"/>
            </a:srgbClr>
          </a:outerShdw>
          <a:softEdge rad="635000"/>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BA5C6CCA90D624E973D6DE41B50C688" ma:contentTypeVersion="7" ma:contentTypeDescription="Create a new document." ma:contentTypeScope="" ma:versionID="193fba84854451e8d905de1181c81d55">
  <xsd:schema xmlns:xsd="http://www.w3.org/2001/XMLSchema" xmlns:xs="http://www.w3.org/2001/XMLSchema" xmlns:p="http://schemas.microsoft.com/office/2006/metadata/properties" xmlns:ns3="65d04109-d993-4da9-a594-893225468e3f" xmlns:ns4="14fceb7e-2847-4b62-8c0d-51f4a87abaf5" targetNamespace="http://schemas.microsoft.com/office/2006/metadata/properties" ma:root="true" ma:fieldsID="b39a97569b5e3d9cfccc067d02abe49b" ns3:_="" ns4:_="">
    <xsd:import namespace="65d04109-d993-4da9-a594-893225468e3f"/>
    <xsd:import namespace="14fceb7e-2847-4b62-8c0d-51f4a87abaf5"/>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EventHashCode" minOccurs="0"/>
                <xsd:element ref="ns4: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5d04109-d993-4da9-a594-893225468e3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4fceb7e-2847-4b62-8c0d-51f4a87abaf5"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9072CD4-08C5-496A-8E8F-8DC834D63622}">
  <ds:schemaRefs>
    <ds:schemaRef ds:uri="http://www.w3.org/XML/1998/namespace"/>
    <ds:schemaRef ds:uri="http://schemas.microsoft.com/office/2006/metadata/properties"/>
    <ds:schemaRef ds:uri="http://purl.org/dc/elements/1.1/"/>
    <ds:schemaRef ds:uri="http://purl.org/dc/terms/"/>
    <ds:schemaRef ds:uri="http://schemas.microsoft.com/office/infopath/2007/PartnerControls"/>
    <ds:schemaRef ds:uri="http://purl.org/dc/dcmitype/"/>
    <ds:schemaRef ds:uri="http://schemas.microsoft.com/office/2006/documentManagement/types"/>
    <ds:schemaRef ds:uri="65d04109-d993-4da9-a594-893225468e3f"/>
    <ds:schemaRef ds:uri="http://schemas.openxmlformats.org/package/2006/metadata/core-properties"/>
    <ds:schemaRef ds:uri="14fceb7e-2847-4b62-8c0d-51f4a87abaf5"/>
  </ds:schemaRefs>
</ds:datastoreItem>
</file>

<file path=customXml/itemProps2.xml><?xml version="1.0" encoding="utf-8"?>
<ds:datastoreItem xmlns:ds="http://schemas.openxmlformats.org/officeDocument/2006/customXml" ds:itemID="{16D269CF-AC3E-4DF1-B324-606585D923AB}">
  <ds:schemaRefs>
    <ds:schemaRef ds:uri="http://schemas.microsoft.com/sharepoint/v3/contenttype/forms"/>
  </ds:schemaRefs>
</ds:datastoreItem>
</file>

<file path=customXml/itemProps3.xml><?xml version="1.0" encoding="utf-8"?>
<ds:datastoreItem xmlns:ds="http://schemas.openxmlformats.org/officeDocument/2006/customXml" ds:itemID="{7B16DF1E-E91B-49A7-BA71-949424171C4F}">
  <ds:schemaRefs>
    <ds:schemaRef ds:uri="14fceb7e-2847-4b62-8c0d-51f4a87abaf5"/>
    <ds:schemaRef ds:uri="65d04109-d993-4da9-a594-893225468e3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0</TotalTime>
  <Words>3032</Words>
  <Application>Microsoft Office PowerPoint</Application>
  <PresentationFormat>Presentación en pantalla (4:3)</PresentationFormat>
  <Paragraphs>275</Paragraphs>
  <Slides>30</Slides>
  <Notes>30</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30</vt:i4>
      </vt:variant>
    </vt:vector>
  </HeadingPairs>
  <TitlesOfParts>
    <vt:vector size="41" baseType="lpstr">
      <vt:lpstr>Meiryo UI</vt:lpstr>
      <vt:lpstr>Arial</vt:lpstr>
      <vt:lpstr>Avenir Black</vt:lpstr>
      <vt:lpstr>Avenir Book</vt:lpstr>
      <vt:lpstr>Avenir Roman</vt:lpstr>
      <vt:lpstr>Calibri</vt:lpstr>
      <vt:lpstr>Metropolis</vt:lpstr>
      <vt:lpstr>Metropolis Black</vt:lpstr>
      <vt:lpstr>Metropolis Extra Bold</vt:lpstr>
      <vt:lpstr>Metropolis Light</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(del color del identificador de la secretaría y con tipografía Helvetica Neue Light)</dc:title>
  <dc:creator>Daniel Alexander Conde Gonzalez</dc:creator>
  <cp:lastModifiedBy>Daniel Alexander Conde Gonzalez</cp:lastModifiedBy>
  <cp:revision>1</cp:revision>
  <dcterms:created xsi:type="dcterms:W3CDTF">2013-06-28T15:10:46Z</dcterms:created>
  <dcterms:modified xsi:type="dcterms:W3CDTF">2019-10-01T05:00:23Z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0x0101004BA5C6CCA90D624E973D6DE41B50C688</vt:lpwstr>
  </property>
</Properties>
</file>